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20"/>
  </p:notesMasterIdLst>
  <p:handoutMasterIdLst>
    <p:handoutMasterId r:id="rId21"/>
  </p:handoutMasterIdLst>
  <p:sldIdLst>
    <p:sldId id="487" r:id="rId2"/>
    <p:sldId id="489" r:id="rId3"/>
    <p:sldId id="490" r:id="rId4"/>
    <p:sldId id="491" r:id="rId5"/>
    <p:sldId id="492" r:id="rId6"/>
    <p:sldId id="685" r:id="rId7"/>
    <p:sldId id="1063" r:id="rId8"/>
    <p:sldId id="494" r:id="rId9"/>
    <p:sldId id="686" r:id="rId10"/>
    <p:sldId id="687" r:id="rId11"/>
    <p:sldId id="498" r:id="rId12"/>
    <p:sldId id="1276" r:id="rId13"/>
    <p:sldId id="500" r:id="rId14"/>
    <p:sldId id="501" r:id="rId15"/>
    <p:sldId id="502" r:id="rId16"/>
    <p:sldId id="503" r:id="rId17"/>
    <p:sldId id="1159" r:id="rId18"/>
    <p:sldId id="506" r:id="rId19"/>
  </p:sldIdLst>
  <p:sldSz cx="9144000" cy="6858000" type="screen4x3"/>
  <p:notesSz cx="6950075" cy="9236075"/>
  <p:custShowLst>
    <p:custShow name="Custom Show 1" id="0">
      <p:sldLst/>
    </p:custShow>
  </p:custShow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ize the Service Desk: Executive Brief" id="{96F2BC30-BB03-4305-86F8-A14DFC363711}">
          <p14:sldIdLst>
            <p14:sldId id="487"/>
            <p14:sldId id="489"/>
            <p14:sldId id="490"/>
            <p14:sldId id="491"/>
            <p14:sldId id="492"/>
            <p14:sldId id="685"/>
            <p14:sldId id="1063"/>
            <p14:sldId id="494"/>
            <p14:sldId id="686"/>
            <p14:sldId id="687"/>
            <p14:sldId id="498"/>
            <p14:sldId id="1276"/>
            <p14:sldId id="500"/>
            <p14:sldId id="501"/>
            <p14:sldId id="502"/>
            <p14:sldId id="503"/>
            <p14:sldId id="1159"/>
            <p14:sldId id="506"/>
          </p14:sldIdLst>
        </p14:section>
      </p14:sectionLst>
    </p:ext>
    <p:ext uri="{EFAFB233-063F-42B5-8137-9DF3F51BA10A}">
      <p15:sldGuideLst xmlns:p15="http://schemas.microsoft.com/office/powerpoint/2012/main">
        <p15:guide id="1" orient="horz" pos="1480" userDrawn="1">
          <p15:clr>
            <a:srgbClr val="C35EA4"/>
          </p15:clr>
        </p15:guide>
        <p15:guide id="2" pos="2018" userDrawn="1">
          <p15:clr>
            <a:srgbClr val="C35EA4"/>
          </p15:clr>
        </p15:guide>
        <p15:guide id="3" orient="horz" pos="2840" userDrawn="1">
          <p15:clr>
            <a:srgbClr val="C35EA4"/>
          </p15:clr>
        </p15:guide>
        <p15:guide id="4" pos="3742" userDrawn="1">
          <p15:clr>
            <a:srgbClr val="C35E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69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3391"/>
    <a:srgbClr val="FFFFFF"/>
    <a:srgbClr val="D9A210"/>
    <a:srgbClr val="E1B500"/>
    <a:srgbClr val="C75C00"/>
    <a:srgbClr val="1A5F20"/>
    <a:srgbClr val="71B12D"/>
    <a:srgbClr val="1E5E92"/>
    <a:srgbClr val="7CADD4"/>
    <a:srgbClr val="004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918" autoAdjust="0"/>
    <p:restoredTop sz="96357" autoAdjust="0"/>
  </p:normalViewPr>
  <p:slideViewPr>
    <p:cSldViewPr snapToGrid="0">
      <p:cViewPr varScale="1">
        <p:scale>
          <a:sx n="106" d="100"/>
          <a:sy n="106" d="100"/>
        </p:scale>
        <p:origin x="2538" y="108"/>
      </p:cViewPr>
      <p:guideLst>
        <p:guide orient="horz" pos="1480"/>
        <p:guide pos="2018"/>
        <p:guide orient="horz" pos="2840"/>
        <p:guide pos="374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Effectiveness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Frontline</c:v>
                </c:pt>
                <c:pt idx="1">
                  <c:v>Manager</c:v>
                </c:pt>
                <c:pt idx="2">
                  <c:v>Director</c:v>
                </c:pt>
                <c:pt idx="3">
                  <c:v>Executive</c:v>
                </c:pt>
              </c:strCache>
            </c:strRef>
          </c:cat>
          <c:val>
            <c:numRef>
              <c:f>Sheet1!$B$2:$B$5</c:f>
              <c:numCache>
                <c:formatCode>0.0</c:formatCode>
                <c:ptCount val="4"/>
                <c:pt idx="0">
                  <c:v>7.614833</c:v>
                </c:pt>
                <c:pt idx="1">
                  <c:v>7.2831720000000004</c:v>
                </c:pt>
                <c:pt idx="2">
                  <c:v>6.9648440000000003</c:v>
                </c:pt>
                <c:pt idx="3">
                  <c:v>6.963768</c:v>
                </c:pt>
              </c:numCache>
            </c:numRef>
          </c:val>
          <c:extLst>
            <c:ext xmlns:c16="http://schemas.microsoft.com/office/drawing/2014/chart" uri="{C3380CC4-5D6E-409C-BE32-E72D297353CC}">
              <c16:uniqueId val="{00000000-D1EF-4F38-8698-FB535F3B8936}"/>
            </c:ext>
          </c:extLst>
        </c:ser>
        <c:ser>
          <c:idx val="1"/>
          <c:order val="1"/>
          <c:tx>
            <c:strRef>
              <c:f>Sheet1!$C$1</c:f>
              <c:strCache>
                <c:ptCount val="1"/>
                <c:pt idx="0">
                  <c:v>Importance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Frontline</c:v>
                </c:pt>
                <c:pt idx="1">
                  <c:v>Manager</c:v>
                </c:pt>
                <c:pt idx="2">
                  <c:v>Director</c:v>
                </c:pt>
                <c:pt idx="3">
                  <c:v>Executive</c:v>
                </c:pt>
              </c:strCache>
            </c:strRef>
          </c:cat>
          <c:val>
            <c:numRef>
              <c:f>Sheet1!$C$2:$C$5</c:f>
              <c:numCache>
                <c:formatCode>0.0</c:formatCode>
                <c:ptCount val="4"/>
                <c:pt idx="0">
                  <c:v>8.9569379999999992</c:v>
                </c:pt>
                <c:pt idx="1">
                  <c:v>9.1391589999999994</c:v>
                </c:pt>
                <c:pt idx="2">
                  <c:v>8.8710939999999994</c:v>
                </c:pt>
                <c:pt idx="3">
                  <c:v>8.8188410000000008</c:v>
                </c:pt>
              </c:numCache>
            </c:numRef>
          </c:val>
          <c:extLst>
            <c:ext xmlns:c16="http://schemas.microsoft.com/office/drawing/2014/chart" uri="{C3380CC4-5D6E-409C-BE32-E72D297353CC}">
              <c16:uniqueId val="{00000001-D1EF-4F38-8698-FB535F3B8936}"/>
            </c:ext>
          </c:extLst>
        </c:ser>
        <c:dLbls>
          <c:dLblPos val="outEnd"/>
          <c:showLegendKey val="0"/>
          <c:showVal val="1"/>
          <c:showCatName val="0"/>
          <c:showSerName val="0"/>
          <c:showPercent val="0"/>
          <c:showBubbleSize val="0"/>
        </c:dLbls>
        <c:gapWidth val="219"/>
        <c:overlap val="-27"/>
        <c:axId val="526249456"/>
        <c:axId val="477080200"/>
      </c:barChart>
      <c:catAx>
        <c:axId val="5262494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dirty="0"/>
                  <a:t>Seniority Level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7080200"/>
        <c:crosses val="autoZero"/>
        <c:auto val="1"/>
        <c:lblAlgn val="ctr"/>
        <c:lblOffset val="100"/>
        <c:noMultiLvlLbl val="0"/>
      </c:catAx>
      <c:valAx>
        <c:axId val="4770802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dirty="0"/>
                  <a:t>MGD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26249456"/>
        <c:crosses val="autoZero"/>
        <c:crossBetween val="between"/>
      </c:valAx>
      <c:spPr>
        <a:noFill/>
        <a:ln>
          <a:solidFill>
            <a:schemeClr val="bg1">
              <a:lumMod val="85000"/>
            </a:schemeClr>
          </a:solidFill>
        </a:ln>
        <a:effectLst>
          <a:outerShdw blurRad="50800" dist="38100" dir="2700000" algn="tl" rotWithShape="0">
            <a:prstClr val="black">
              <a:alpha val="40000"/>
            </a:prstClr>
          </a:outerShdw>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lumMod val="95000"/>
      </a:schemeClr>
    </a:solidFill>
    <a:ln>
      <a:noFill/>
    </a:ln>
    <a:effectLst/>
  </c:spPr>
  <c:txPr>
    <a:bodyPr/>
    <a:lstStyle/>
    <a:p>
      <a:pPr>
        <a:defRPr sz="10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Dissatisfied End User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Service Desk Effectiveness</c:v>
                </c:pt>
                <c:pt idx="1">
                  <c:v>Service Desk Timeliness</c:v>
                </c:pt>
              </c:strCache>
            </c:strRef>
          </c:cat>
          <c:val>
            <c:numRef>
              <c:f>Sheet1!$B$2:$B$3</c:f>
              <c:numCache>
                <c:formatCode>0.0</c:formatCode>
                <c:ptCount val="2"/>
                <c:pt idx="0">
                  <c:v>5.5528839999999997</c:v>
                </c:pt>
                <c:pt idx="1">
                  <c:v>5.9315499999999997</c:v>
                </c:pt>
              </c:numCache>
            </c:numRef>
          </c:val>
          <c:extLst>
            <c:ext xmlns:c16="http://schemas.microsoft.com/office/drawing/2014/chart" uri="{C3380CC4-5D6E-409C-BE32-E72D297353CC}">
              <c16:uniqueId val="{00000000-A097-466B-9CE0-E9B49DD852A2}"/>
            </c:ext>
          </c:extLst>
        </c:ser>
        <c:ser>
          <c:idx val="1"/>
          <c:order val="1"/>
          <c:tx>
            <c:strRef>
              <c:f>Sheet1!$C$1</c:f>
              <c:strCache>
                <c:ptCount val="1"/>
                <c:pt idx="0">
                  <c:v>Satisfied End User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Service Desk Effectiveness</c:v>
                </c:pt>
                <c:pt idx="1">
                  <c:v>Service Desk Timeliness</c:v>
                </c:pt>
              </c:strCache>
            </c:strRef>
          </c:cat>
          <c:val>
            <c:numRef>
              <c:f>Sheet1!$C$2:$C$3</c:f>
              <c:numCache>
                <c:formatCode>0.0</c:formatCode>
                <c:ptCount val="2"/>
                <c:pt idx="0">
                  <c:v>8.0868680000000008</c:v>
                </c:pt>
                <c:pt idx="1">
                  <c:v>8.1055250000000001</c:v>
                </c:pt>
              </c:numCache>
            </c:numRef>
          </c:val>
          <c:extLst>
            <c:ext xmlns:c16="http://schemas.microsoft.com/office/drawing/2014/chart" uri="{C3380CC4-5D6E-409C-BE32-E72D297353CC}">
              <c16:uniqueId val="{00000001-A097-466B-9CE0-E9B49DD852A2}"/>
            </c:ext>
          </c:extLst>
        </c:ser>
        <c:dLbls>
          <c:dLblPos val="outEnd"/>
          <c:showLegendKey val="0"/>
          <c:showVal val="1"/>
          <c:showCatName val="0"/>
          <c:showSerName val="0"/>
          <c:showPercent val="0"/>
          <c:showBubbleSize val="0"/>
        </c:dLbls>
        <c:gapWidth val="219"/>
        <c:overlap val="-27"/>
        <c:axId val="520898792"/>
        <c:axId val="520896440"/>
      </c:barChart>
      <c:catAx>
        <c:axId val="52089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20896440"/>
        <c:crosses val="autoZero"/>
        <c:auto val="1"/>
        <c:lblAlgn val="ctr"/>
        <c:lblOffset val="100"/>
        <c:noMultiLvlLbl val="0"/>
      </c:catAx>
      <c:valAx>
        <c:axId val="520896440"/>
        <c:scaling>
          <c:orientation val="minMax"/>
          <c:max val="10"/>
          <c:min val="1"/>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sz="1000" dirty="0"/>
                  <a:t>Average Satisfaction with IT Services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20898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7/12/2021</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7/12/2021</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206390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14</a:t>
            </a:fld>
            <a:endParaRPr lang="en-US" dirty="0"/>
          </a:p>
        </p:txBody>
      </p:sp>
    </p:spTree>
    <p:extLst>
      <p:ext uri="{BB962C8B-B14F-4D97-AF65-F5344CB8AC3E}">
        <p14:creationId xmlns:p14="http://schemas.microsoft.com/office/powerpoint/2010/main" val="577340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15</a:t>
            </a:fld>
            <a:endParaRPr lang="en-US" dirty="0"/>
          </a:p>
        </p:txBody>
      </p:sp>
    </p:spTree>
    <p:extLst>
      <p:ext uri="{BB962C8B-B14F-4D97-AF65-F5344CB8AC3E}">
        <p14:creationId xmlns:p14="http://schemas.microsoft.com/office/powerpoint/2010/main" val="607926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16</a:t>
            </a:fld>
            <a:endParaRPr lang="en-US" dirty="0"/>
          </a:p>
        </p:txBody>
      </p:sp>
    </p:spTree>
    <p:extLst>
      <p:ext uri="{BB962C8B-B14F-4D97-AF65-F5344CB8AC3E}">
        <p14:creationId xmlns:p14="http://schemas.microsoft.com/office/powerpoint/2010/main" val="2132278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8146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292858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231761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CA" sz="1200" i="1" dirty="0">
              <a:solidFill>
                <a:schemeClr val="bg1"/>
              </a:solidFill>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205592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174022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8</a:t>
            </a:fld>
            <a:endParaRPr lang="en-US" dirty="0"/>
          </a:p>
        </p:txBody>
      </p:sp>
    </p:spTree>
    <p:extLst>
      <p:ext uri="{BB962C8B-B14F-4D97-AF65-F5344CB8AC3E}">
        <p14:creationId xmlns:p14="http://schemas.microsoft.com/office/powerpoint/2010/main" val="143429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9</a:t>
            </a:fld>
            <a:endParaRPr lang="en-US" dirty="0"/>
          </a:p>
        </p:txBody>
      </p:sp>
    </p:spTree>
    <p:extLst>
      <p:ext uri="{BB962C8B-B14F-4D97-AF65-F5344CB8AC3E}">
        <p14:creationId xmlns:p14="http://schemas.microsoft.com/office/powerpoint/2010/main" val="110958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764044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341045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1997-2021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a:t>Headline (Georgia, 28pt)</a:t>
            </a:r>
            <a:endParaRPr lang="en-CA"/>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 (Arial, 14pt)</a:t>
            </a:r>
          </a:p>
        </p:txBody>
      </p:sp>
    </p:spTree>
    <p:extLst>
      <p:ext uri="{BB962C8B-B14F-4D97-AF65-F5344CB8AC3E}">
        <p14:creationId xmlns:p14="http://schemas.microsoft.com/office/powerpoint/2010/main" val="354402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a:t>Page Header (Georgia, 24pt) </a:t>
            </a:r>
            <a:endParaRPr lang="en-CA"/>
          </a:p>
        </p:txBody>
      </p:sp>
    </p:spTree>
    <p:extLst>
      <p:ext uri="{BB962C8B-B14F-4D97-AF65-F5344CB8AC3E}">
        <p14:creationId xmlns:p14="http://schemas.microsoft.com/office/powerpoint/2010/main" val="47790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1997-2021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a:t>Replace with Phase Title</a:t>
            </a:r>
            <a:endParaRPr lang="en-US"/>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a:t>#</a:t>
            </a:r>
            <a:endParaRPr lang="en-US"/>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Tree>
    <p:extLst>
      <p:ext uri="{BB962C8B-B14F-4D97-AF65-F5344CB8AC3E}">
        <p14:creationId xmlns:p14="http://schemas.microsoft.com/office/powerpoint/2010/main" val="238249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13864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265546" y="544769"/>
            <a:ext cx="4223717"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208057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21" r:id="rId4"/>
    <p:sldLayoutId id="2147483726" r:id="rId5"/>
    <p:sldLayoutId id="2147483761" r:id="rId6"/>
    <p:sldLayoutId id="2147483767" r:id="rId7"/>
    <p:sldLayoutId id="2147483768" r:id="rId8"/>
    <p:sldLayoutId id="2147483886" r:id="rId9"/>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10.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nfotech.com/benchmarking/cio-business-vision" TargetMode="External"/><Relationship Id="rId1" Type="http://schemas.openxmlformats.org/officeDocument/2006/relationships/slideLayout" Target="../slideLayouts/slideLayout2.xml"/><Relationship Id="rId4" Type="http://schemas.openxmlformats.org/officeDocument/2006/relationships/hyperlink" Target="https://www.infotech.com/benchmarking/cio-business-vision"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dirty="0"/>
              <a:t>Standardize the Service Desk</a:t>
            </a:r>
          </a:p>
        </p:txBody>
      </p:sp>
      <p:sp>
        <p:nvSpPr>
          <p:cNvPr id="5" name="Tagline"/>
          <p:cNvSpPr>
            <a:spLocks noGrp="1"/>
          </p:cNvSpPr>
          <p:nvPr>
            <p:ph type="body" sz="quarter" idx="16"/>
          </p:nvPr>
        </p:nvSpPr>
        <p:spPr>
          <a:xfrm>
            <a:off x="774699" y="3724072"/>
            <a:ext cx="7730203" cy="508000"/>
          </a:xfrm>
        </p:spPr>
        <p:txBody>
          <a:bodyPr/>
          <a:lstStyle/>
          <a:p>
            <a:r>
              <a:rPr lang="en-US" dirty="0"/>
              <a:t>Improve customer service by driving consistency in your support approach and meeting SLAs.</a:t>
            </a:r>
          </a:p>
        </p:txBody>
      </p:sp>
    </p:spTree>
    <p:extLst>
      <p:ext uri="{BB962C8B-B14F-4D97-AF65-F5344CB8AC3E}">
        <p14:creationId xmlns:p14="http://schemas.microsoft.com/office/powerpoint/2010/main" val="3698960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Info-Tech’s approach to service desk standardization focuses on building service management essentials</a:t>
            </a:r>
            <a:endParaRPr lang="en-CA" dirty="0"/>
          </a:p>
        </p:txBody>
      </p:sp>
      <p:grpSp>
        <p:nvGrpSpPr>
          <p:cNvPr id="76" name="Group 75"/>
          <p:cNvGrpSpPr/>
          <p:nvPr/>
        </p:nvGrpSpPr>
        <p:grpSpPr>
          <a:xfrm>
            <a:off x="257174" y="1139410"/>
            <a:ext cx="8620125" cy="5328001"/>
            <a:chOff x="257174" y="1146298"/>
            <a:chExt cx="10313525" cy="5328001"/>
          </a:xfrm>
        </p:grpSpPr>
        <p:sp>
          <p:nvSpPr>
            <p:cNvPr id="60" name="Rectangle 59"/>
            <p:cNvSpPr/>
            <p:nvPr/>
          </p:nvSpPr>
          <p:spPr>
            <a:xfrm>
              <a:off x="2876483" y="1146299"/>
              <a:ext cx="2615671" cy="5328000"/>
            </a:xfrm>
            <a:prstGeom prst="rect">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dirty="0"/>
            </a:p>
          </p:txBody>
        </p:sp>
        <p:sp>
          <p:nvSpPr>
            <p:cNvPr id="61" name="Rectangle 60"/>
            <p:cNvSpPr/>
            <p:nvPr/>
          </p:nvSpPr>
          <p:spPr>
            <a:xfrm>
              <a:off x="5493175" y="1146298"/>
              <a:ext cx="2538762" cy="5328000"/>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dirty="0"/>
            </a:p>
          </p:txBody>
        </p:sp>
        <p:sp>
          <p:nvSpPr>
            <p:cNvPr id="29" name="Rectangle 28"/>
            <p:cNvSpPr/>
            <p:nvPr/>
          </p:nvSpPr>
          <p:spPr>
            <a:xfrm>
              <a:off x="257174" y="1146299"/>
              <a:ext cx="2615671" cy="5328000"/>
            </a:xfrm>
            <a:prstGeom prst="rect">
              <a:avLst/>
            </a:prstGeom>
            <a:solidFill>
              <a:schemeClr val="accent5">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dirty="0"/>
            </a:p>
          </p:txBody>
        </p:sp>
        <p:sp>
          <p:nvSpPr>
            <p:cNvPr id="49" name="Rectangle 48"/>
            <p:cNvSpPr/>
            <p:nvPr/>
          </p:nvSpPr>
          <p:spPr>
            <a:xfrm>
              <a:off x="8031937" y="1146298"/>
              <a:ext cx="2538762" cy="5328000"/>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dirty="0"/>
            </a:p>
          </p:txBody>
        </p:sp>
        <p:grpSp>
          <p:nvGrpSpPr>
            <p:cNvPr id="75" name="Group 74"/>
            <p:cNvGrpSpPr/>
            <p:nvPr/>
          </p:nvGrpSpPr>
          <p:grpSpPr>
            <a:xfrm>
              <a:off x="304932" y="1184681"/>
              <a:ext cx="10143172" cy="5224143"/>
              <a:chOff x="304932" y="1184681"/>
              <a:chExt cx="10143172" cy="5224143"/>
            </a:xfrm>
          </p:grpSpPr>
          <p:cxnSp>
            <p:nvCxnSpPr>
              <p:cNvPr id="51" name="Straight Connector 50"/>
              <p:cNvCxnSpPr/>
              <p:nvPr/>
            </p:nvCxnSpPr>
            <p:spPr>
              <a:xfrm>
                <a:off x="6049918" y="2851551"/>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p:nvCxnSpPr>
            <p:spPr>
              <a:xfrm>
                <a:off x="6099471" y="2265833"/>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8" name="Straight Connector 47"/>
              <p:cNvCxnSpPr/>
              <p:nvPr/>
            </p:nvCxnSpPr>
            <p:spPr>
              <a:xfrm>
                <a:off x="927766" y="4020576"/>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0" name="Straight Connector 49"/>
              <p:cNvCxnSpPr/>
              <p:nvPr/>
            </p:nvCxnSpPr>
            <p:spPr>
              <a:xfrm>
                <a:off x="3557491" y="2220081"/>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a:xfrm>
                <a:off x="835752" y="2830074"/>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 name="Straight Connector 4"/>
              <p:cNvCxnSpPr/>
              <p:nvPr/>
            </p:nvCxnSpPr>
            <p:spPr>
              <a:xfrm>
                <a:off x="904573" y="2203972"/>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6" name="Straight Connector 45"/>
              <p:cNvCxnSpPr>
                <a:cxnSpLocks/>
              </p:cNvCxnSpPr>
              <p:nvPr/>
            </p:nvCxnSpPr>
            <p:spPr>
              <a:xfrm>
                <a:off x="5882516" y="1892297"/>
                <a:ext cx="0" cy="4111371"/>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3324414" y="1858844"/>
                <a:ext cx="10635" cy="450000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691869" y="1774717"/>
                <a:ext cx="11329" cy="4458213"/>
              </a:xfrm>
              <a:prstGeom prst="line">
                <a:avLst/>
              </a:prstGeom>
              <a:ln/>
            </p:spPr>
            <p:style>
              <a:lnRef idx="2">
                <a:schemeClr val="dk1"/>
              </a:lnRef>
              <a:fillRef idx="0">
                <a:schemeClr val="dk1"/>
              </a:fillRef>
              <a:effectRef idx="1">
                <a:schemeClr val="dk1"/>
              </a:effectRef>
              <a:fontRef idx="minor">
                <a:schemeClr val="tx1"/>
              </a:fontRef>
            </p:style>
          </p:cxnSp>
          <p:sp>
            <p:nvSpPr>
              <p:cNvPr id="3" name="Rounded Rectangle 2"/>
              <p:cNvSpPr/>
              <p:nvPr/>
            </p:nvSpPr>
            <p:spPr>
              <a:xfrm>
                <a:off x="364714" y="1193077"/>
                <a:ext cx="2413692" cy="702318"/>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r>
                  <a:rPr lang="en-CA" sz="1200" b="1" dirty="0">
                    <a:solidFill>
                      <a:srgbClr val="333333"/>
                    </a:solidFill>
                  </a:rPr>
                  <a:t>Phase 1:</a:t>
                </a:r>
                <a:r>
                  <a:rPr lang="en-CA" sz="1200" dirty="0">
                    <a:solidFill>
                      <a:srgbClr val="333333"/>
                    </a:solidFill>
                  </a:rPr>
                  <a:t> </a:t>
                </a:r>
              </a:p>
              <a:p>
                <a:pPr algn="ctr"/>
                <a:r>
                  <a:rPr lang="en-CA" sz="1200" dirty="0">
                    <a:solidFill>
                      <a:srgbClr val="333333"/>
                    </a:solidFill>
                  </a:rPr>
                  <a:t>Lay Service Desk Foundations</a:t>
                </a:r>
              </a:p>
            </p:txBody>
          </p:sp>
          <p:sp>
            <p:nvSpPr>
              <p:cNvPr id="6" name="Rounded Rectangle 5"/>
              <p:cNvSpPr/>
              <p:nvPr/>
            </p:nvSpPr>
            <p:spPr>
              <a:xfrm>
                <a:off x="2972110" y="1194760"/>
                <a:ext cx="2390701" cy="702318"/>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r>
                  <a:rPr lang="en-CA" sz="1200" b="1" dirty="0">
                    <a:solidFill>
                      <a:srgbClr val="333333"/>
                    </a:solidFill>
                  </a:rPr>
                  <a:t>Phase 2:</a:t>
                </a:r>
                <a:r>
                  <a:rPr lang="en-CA" sz="1200" dirty="0">
                    <a:solidFill>
                      <a:srgbClr val="333333"/>
                    </a:solidFill>
                  </a:rPr>
                  <a:t> </a:t>
                </a:r>
              </a:p>
              <a:p>
                <a:pPr algn="ctr"/>
                <a:r>
                  <a:rPr lang="en-CA" sz="1200" dirty="0">
                    <a:solidFill>
                      <a:srgbClr val="333333"/>
                    </a:solidFill>
                  </a:rPr>
                  <a:t>Design Incident Management</a:t>
                </a:r>
              </a:p>
            </p:txBody>
          </p:sp>
          <p:sp>
            <p:nvSpPr>
              <p:cNvPr id="7" name="Rounded Rectangle 6"/>
              <p:cNvSpPr/>
              <p:nvPr/>
            </p:nvSpPr>
            <p:spPr>
              <a:xfrm>
                <a:off x="5556886" y="1184681"/>
                <a:ext cx="2352456" cy="712397"/>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r>
                  <a:rPr lang="en-CA" sz="1200" b="1" dirty="0">
                    <a:solidFill>
                      <a:srgbClr val="333333"/>
                    </a:solidFill>
                  </a:rPr>
                  <a:t>Phase 3:</a:t>
                </a:r>
                <a:r>
                  <a:rPr lang="en-CA" sz="1200" dirty="0">
                    <a:solidFill>
                      <a:srgbClr val="333333"/>
                    </a:solidFill>
                  </a:rPr>
                  <a:t> </a:t>
                </a:r>
              </a:p>
              <a:p>
                <a:pPr algn="ctr"/>
                <a:r>
                  <a:rPr lang="en-CA" sz="1200" dirty="0">
                    <a:solidFill>
                      <a:srgbClr val="333333"/>
                    </a:solidFill>
                  </a:rPr>
                  <a:t>Design Request </a:t>
                </a:r>
              </a:p>
              <a:p>
                <a:pPr algn="ctr"/>
                <a:r>
                  <a:rPr lang="en-CA" sz="1200" dirty="0">
                    <a:solidFill>
                      <a:srgbClr val="333333"/>
                    </a:solidFill>
                  </a:rPr>
                  <a:t>Fulfilment</a:t>
                </a:r>
              </a:p>
            </p:txBody>
          </p:sp>
          <p:sp>
            <p:nvSpPr>
              <p:cNvPr id="12" name="Rounded Rectangle 11"/>
              <p:cNvSpPr/>
              <p:nvPr/>
            </p:nvSpPr>
            <p:spPr>
              <a:xfrm>
                <a:off x="1123433" y="2578089"/>
                <a:ext cx="1612554" cy="540000"/>
              </a:xfrm>
              <a:prstGeom prst="roundRect">
                <a:avLst/>
              </a:prstGeom>
              <a:ln w="9525">
                <a:solidFill>
                  <a:schemeClr val="tx1"/>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US" sz="1050" dirty="0">
                    <a:solidFill>
                      <a:srgbClr val="333333"/>
                    </a:solidFill>
                  </a:rPr>
                  <a:t>Review service support best practices</a:t>
                </a:r>
              </a:p>
            </p:txBody>
          </p:sp>
          <p:sp>
            <p:nvSpPr>
              <p:cNvPr id="13" name="Rounded Rectangle 12"/>
              <p:cNvSpPr/>
              <p:nvPr/>
            </p:nvSpPr>
            <p:spPr>
              <a:xfrm>
                <a:off x="1123433" y="1976335"/>
                <a:ext cx="1627552" cy="540000"/>
              </a:xfrm>
              <a:prstGeom prst="round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050" dirty="0">
                    <a:solidFill>
                      <a:srgbClr val="333333"/>
                    </a:solidFill>
                  </a:rPr>
                  <a:t>Assess service desk challenges</a:t>
                </a:r>
              </a:p>
            </p:txBody>
          </p:sp>
          <p:sp>
            <p:nvSpPr>
              <p:cNvPr id="14" name="Oval 13"/>
              <p:cNvSpPr>
                <a:spLocks/>
              </p:cNvSpPr>
              <p:nvPr/>
            </p:nvSpPr>
            <p:spPr>
              <a:xfrm>
                <a:off x="408566" y="2586233"/>
                <a:ext cx="538401" cy="45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1.2</a:t>
                </a:r>
              </a:p>
            </p:txBody>
          </p:sp>
          <p:sp>
            <p:nvSpPr>
              <p:cNvPr id="16" name="Oval 15"/>
              <p:cNvSpPr>
                <a:spLocks/>
              </p:cNvSpPr>
              <p:nvPr/>
            </p:nvSpPr>
            <p:spPr>
              <a:xfrm>
                <a:off x="407268" y="1975799"/>
                <a:ext cx="538401" cy="450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1.1</a:t>
                </a:r>
              </a:p>
            </p:txBody>
          </p:sp>
          <p:sp>
            <p:nvSpPr>
              <p:cNvPr id="18" name="Rounded Rectangle 17"/>
              <p:cNvSpPr/>
              <p:nvPr/>
            </p:nvSpPr>
            <p:spPr>
              <a:xfrm>
                <a:off x="1123433" y="3793340"/>
                <a:ext cx="1612554" cy="540000"/>
              </a:xfrm>
              <a:prstGeom prst="roundRect">
                <a:avLst/>
              </a:prstGeom>
              <a:ln w="9525">
                <a:solidFill>
                  <a:schemeClr val="tx1"/>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CA" sz="1000" dirty="0">
                    <a:solidFill>
                      <a:srgbClr val="333333"/>
                    </a:solidFill>
                  </a:rPr>
                  <a:t>Review ticket handling procedures</a:t>
                </a:r>
              </a:p>
            </p:txBody>
          </p:sp>
          <p:sp>
            <p:nvSpPr>
              <p:cNvPr id="19" name="Rounded Rectangle 18"/>
              <p:cNvSpPr/>
              <p:nvPr/>
            </p:nvSpPr>
            <p:spPr>
              <a:xfrm>
                <a:off x="3722511" y="1979799"/>
                <a:ext cx="1627552" cy="540000"/>
              </a:xfrm>
              <a:prstGeom prst="round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US" sz="1000" dirty="0">
                    <a:solidFill>
                      <a:srgbClr val="333333"/>
                    </a:solidFill>
                  </a:rPr>
                  <a:t>Build incident management workflows</a:t>
                </a:r>
              </a:p>
            </p:txBody>
          </p:sp>
          <p:sp>
            <p:nvSpPr>
              <p:cNvPr id="20" name="Oval 19"/>
              <p:cNvSpPr>
                <a:spLocks/>
              </p:cNvSpPr>
              <p:nvPr/>
            </p:nvSpPr>
            <p:spPr>
              <a:xfrm>
                <a:off x="433998" y="3805192"/>
                <a:ext cx="538401" cy="45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1.4</a:t>
                </a:r>
              </a:p>
            </p:txBody>
          </p:sp>
          <p:sp>
            <p:nvSpPr>
              <p:cNvPr id="22" name="Oval 21"/>
              <p:cNvSpPr>
                <a:spLocks/>
              </p:cNvSpPr>
              <p:nvPr/>
            </p:nvSpPr>
            <p:spPr>
              <a:xfrm>
                <a:off x="3052504" y="2005788"/>
                <a:ext cx="538401" cy="450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2.1</a:t>
                </a:r>
              </a:p>
            </p:txBody>
          </p:sp>
          <p:sp>
            <p:nvSpPr>
              <p:cNvPr id="24" name="Rounded Rectangle 23"/>
              <p:cNvSpPr/>
              <p:nvPr/>
            </p:nvSpPr>
            <p:spPr>
              <a:xfrm>
                <a:off x="6294888" y="1976335"/>
                <a:ext cx="1612554" cy="540000"/>
              </a:xfrm>
              <a:prstGeom prst="roundRect">
                <a:avLst/>
              </a:prstGeom>
              <a:ln w="9525">
                <a:solidFill>
                  <a:schemeClr val="tx1"/>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000" dirty="0">
                    <a:solidFill>
                      <a:srgbClr val="333333"/>
                    </a:solidFill>
                  </a:rPr>
                  <a:t>Build request workflows</a:t>
                </a:r>
              </a:p>
            </p:txBody>
          </p:sp>
          <p:sp>
            <p:nvSpPr>
              <p:cNvPr id="26" name="Oval 25"/>
              <p:cNvSpPr>
                <a:spLocks/>
              </p:cNvSpPr>
              <p:nvPr/>
            </p:nvSpPr>
            <p:spPr>
              <a:xfrm>
                <a:off x="5609372" y="2613072"/>
                <a:ext cx="538401" cy="45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3.2</a:t>
                </a:r>
              </a:p>
            </p:txBody>
          </p:sp>
          <p:sp>
            <p:nvSpPr>
              <p:cNvPr id="28" name="Oval 27"/>
              <p:cNvSpPr>
                <a:spLocks/>
              </p:cNvSpPr>
              <p:nvPr/>
            </p:nvSpPr>
            <p:spPr>
              <a:xfrm>
                <a:off x="5585487" y="2040833"/>
                <a:ext cx="538401" cy="450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3.1</a:t>
                </a:r>
              </a:p>
            </p:txBody>
          </p:sp>
          <p:sp>
            <p:nvSpPr>
              <p:cNvPr id="35" name="Rounded Rectangle 34"/>
              <p:cNvSpPr/>
              <p:nvPr/>
            </p:nvSpPr>
            <p:spPr>
              <a:xfrm>
                <a:off x="306396" y="4805610"/>
                <a:ext cx="2530271" cy="388808"/>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Current-state assessment</a:t>
                </a:r>
              </a:p>
            </p:txBody>
          </p:sp>
          <p:sp>
            <p:nvSpPr>
              <p:cNvPr id="36" name="Rounded Rectangle 35"/>
              <p:cNvSpPr/>
              <p:nvPr/>
            </p:nvSpPr>
            <p:spPr>
              <a:xfrm>
                <a:off x="304932" y="5219281"/>
                <a:ext cx="2530271" cy="388808"/>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US" sz="1000" dirty="0">
                    <a:solidFill>
                      <a:schemeClr val="tx1"/>
                    </a:solidFill>
                  </a:rPr>
                  <a:t>Roles &amp; responsibilities guide</a:t>
                </a:r>
                <a:endParaRPr lang="en-CA" sz="1000" dirty="0">
                  <a:solidFill>
                    <a:schemeClr val="tx1"/>
                  </a:solidFill>
                </a:endParaRPr>
              </a:p>
            </p:txBody>
          </p:sp>
          <p:sp>
            <p:nvSpPr>
              <p:cNvPr id="38" name="Rounded Rectangle 37"/>
              <p:cNvSpPr/>
              <p:nvPr/>
            </p:nvSpPr>
            <p:spPr>
              <a:xfrm>
                <a:off x="2892614" y="4814009"/>
                <a:ext cx="2518993" cy="364543"/>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Incident and critical incident management workflows</a:t>
                </a:r>
              </a:p>
            </p:txBody>
          </p:sp>
          <p:sp>
            <p:nvSpPr>
              <p:cNvPr id="39" name="Rounded Rectangle 38"/>
              <p:cNvSpPr/>
              <p:nvPr/>
            </p:nvSpPr>
            <p:spPr>
              <a:xfrm>
                <a:off x="2896139" y="5651880"/>
                <a:ext cx="2491039" cy="351788"/>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Escalation guidelines</a:t>
                </a:r>
              </a:p>
            </p:txBody>
          </p:sp>
          <p:sp>
            <p:nvSpPr>
              <p:cNvPr id="40" name="Rounded Rectangle 39"/>
              <p:cNvSpPr/>
              <p:nvPr/>
            </p:nvSpPr>
            <p:spPr>
              <a:xfrm>
                <a:off x="2906591" y="6057036"/>
                <a:ext cx="2491039" cy="351788"/>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Prioritization matrix</a:t>
                </a:r>
              </a:p>
            </p:txBody>
          </p:sp>
          <p:sp>
            <p:nvSpPr>
              <p:cNvPr id="41" name="Rounded Rectangle 40"/>
              <p:cNvSpPr/>
              <p:nvPr/>
            </p:nvSpPr>
            <p:spPr>
              <a:xfrm>
                <a:off x="5550061" y="4817879"/>
                <a:ext cx="2356312" cy="370063"/>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Request workflows</a:t>
                </a:r>
              </a:p>
            </p:txBody>
          </p:sp>
          <p:sp>
            <p:nvSpPr>
              <p:cNvPr id="55" name="Rounded Rectangle 54"/>
              <p:cNvSpPr/>
              <p:nvPr/>
            </p:nvSpPr>
            <p:spPr>
              <a:xfrm>
                <a:off x="2892614" y="5239911"/>
                <a:ext cx="2518993" cy="350610"/>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Categorization scheme</a:t>
                </a:r>
              </a:p>
            </p:txBody>
          </p:sp>
          <p:cxnSp>
            <p:nvCxnSpPr>
              <p:cNvPr id="52" name="Straight Connector 51"/>
              <p:cNvCxnSpPr/>
              <p:nvPr/>
            </p:nvCxnSpPr>
            <p:spPr>
              <a:xfrm>
                <a:off x="8620537" y="2835505"/>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8" name="Straight Connector 57"/>
              <p:cNvCxnSpPr/>
              <p:nvPr/>
            </p:nvCxnSpPr>
            <p:spPr>
              <a:xfrm>
                <a:off x="8587015" y="2245911"/>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9" name="Straight Connector 58"/>
              <p:cNvCxnSpPr>
                <a:cxnSpLocks/>
              </p:cNvCxnSpPr>
              <p:nvPr/>
            </p:nvCxnSpPr>
            <p:spPr>
              <a:xfrm>
                <a:off x="8419131" y="1833506"/>
                <a:ext cx="38422" cy="4272116"/>
              </a:xfrm>
              <a:prstGeom prst="line">
                <a:avLst/>
              </a:prstGeom>
              <a:ln/>
            </p:spPr>
            <p:style>
              <a:lnRef idx="2">
                <a:schemeClr val="dk1"/>
              </a:lnRef>
              <a:fillRef idx="0">
                <a:schemeClr val="dk1"/>
              </a:fillRef>
              <a:effectRef idx="1">
                <a:schemeClr val="dk1"/>
              </a:effectRef>
              <a:fontRef idx="minor">
                <a:schemeClr val="tx1"/>
              </a:fontRef>
            </p:style>
          </p:cxnSp>
          <p:sp>
            <p:nvSpPr>
              <p:cNvPr id="62" name="Rounded Rectangle 61"/>
              <p:cNvSpPr/>
              <p:nvPr/>
            </p:nvSpPr>
            <p:spPr>
              <a:xfrm>
                <a:off x="8095648" y="1184681"/>
                <a:ext cx="2352456" cy="712397"/>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r>
                  <a:rPr lang="en-CA" sz="1200" b="1" dirty="0">
                    <a:solidFill>
                      <a:srgbClr val="333333"/>
                    </a:solidFill>
                  </a:rPr>
                  <a:t>Phase 4:</a:t>
                </a:r>
                <a:r>
                  <a:rPr lang="en-CA" sz="1200" dirty="0">
                    <a:solidFill>
                      <a:srgbClr val="333333"/>
                    </a:solidFill>
                  </a:rPr>
                  <a:t> </a:t>
                </a:r>
              </a:p>
              <a:p>
                <a:pPr algn="ctr"/>
                <a:r>
                  <a:rPr lang="en-CA" sz="1200" dirty="0">
                    <a:solidFill>
                      <a:srgbClr val="333333"/>
                    </a:solidFill>
                  </a:rPr>
                  <a:t>Plan Implementation</a:t>
                </a:r>
              </a:p>
            </p:txBody>
          </p:sp>
          <p:sp>
            <p:nvSpPr>
              <p:cNvPr id="63" name="Rounded Rectangle 62"/>
              <p:cNvSpPr/>
              <p:nvPr/>
            </p:nvSpPr>
            <p:spPr>
              <a:xfrm>
                <a:off x="8804689" y="1989749"/>
                <a:ext cx="1612554" cy="540000"/>
              </a:xfrm>
              <a:prstGeom prst="roundRect">
                <a:avLst/>
              </a:prstGeom>
              <a:ln w="9525">
                <a:solidFill>
                  <a:schemeClr val="tx1"/>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CA" sz="1000" dirty="0"/>
                  <a:t>Build communication plan</a:t>
                </a:r>
                <a:endParaRPr lang="en-US" sz="1000" dirty="0">
                  <a:solidFill>
                    <a:srgbClr val="333333"/>
                  </a:solidFill>
                </a:endParaRPr>
              </a:p>
            </p:txBody>
          </p:sp>
          <p:sp>
            <p:nvSpPr>
              <p:cNvPr id="65" name="Oval 64"/>
              <p:cNvSpPr>
                <a:spLocks/>
              </p:cNvSpPr>
              <p:nvPr/>
            </p:nvSpPr>
            <p:spPr>
              <a:xfrm>
                <a:off x="8148092" y="2622421"/>
                <a:ext cx="538401" cy="45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4.2</a:t>
                </a:r>
              </a:p>
            </p:txBody>
          </p:sp>
          <p:sp>
            <p:nvSpPr>
              <p:cNvPr id="66" name="Oval 65"/>
              <p:cNvSpPr>
                <a:spLocks/>
              </p:cNvSpPr>
              <p:nvPr/>
            </p:nvSpPr>
            <p:spPr>
              <a:xfrm>
                <a:off x="8160207" y="2021335"/>
                <a:ext cx="538401" cy="450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4.1</a:t>
                </a:r>
              </a:p>
            </p:txBody>
          </p:sp>
          <p:sp>
            <p:nvSpPr>
              <p:cNvPr id="72" name="Rounded Rectangle 71"/>
              <p:cNvSpPr/>
              <p:nvPr/>
            </p:nvSpPr>
            <p:spPr>
              <a:xfrm>
                <a:off x="8108845" y="4810771"/>
                <a:ext cx="2332391" cy="383647"/>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Communication plan</a:t>
                </a:r>
              </a:p>
            </p:txBody>
          </p:sp>
          <p:sp>
            <p:nvSpPr>
              <p:cNvPr id="73" name="Rounded Rectangle 72"/>
              <p:cNvSpPr/>
              <p:nvPr/>
            </p:nvSpPr>
            <p:spPr>
              <a:xfrm>
                <a:off x="8097096" y="5277206"/>
                <a:ext cx="2344139" cy="374673"/>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Project summary</a:t>
                </a:r>
              </a:p>
            </p:txBody>
          </p:sp>
          <p:sp>
            <p:nvSpPr>
              <p:cNvPr id="25" name="Rounded Rectangle 24"/>
              <p:cNvSpPr/>
              <p:nvPr/>
            </p:nvSpPr>
            <p:spPr>
              <a:xfrm>
                <a:off x="6294888" y="3194552"/>
                <a:ext cx="1627552" cy="540000"/>
              </a:xfrm>
              <a:prstGeom prst="roundRect">
                <a:avLst/>
              </a:prstGeom>
              <a:ln w="9525">
                <a:solidFill>
                  <a:schemeClr val="tx1"/>
                </a:solidFill>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US" sz="1000" dirty="0">
                    <a:solidFill>
                      <a:srgbClr val="333333"/>
                    </a:solidFill>
                  </a:rPr>
                  <a:t>Prepare for a self-service portal project</a:t>
                </a:r>
              </a:p>
            </p:txBody>
          </p:sp>
        </p:grpSp>
      </p:grpSp>
      <p:cxnSp>
        <p:nvCxnSpPr>
          <p:cNvPr id="79" name="Straight Connector 78"/>
          <p:cNvCxnSpPr/>
          <p:nvPr/>
        </p:nvCxnSpPr>
        <p:spPr>
          <a:xfrm>
            <a:off x="761257" y="3411931"/>
            <a:ext cx="259350" cy="424"/>
          </a:xfrm>
          <a:prstGeom prst="line">
            <a:avLst/>
          </a:prstGeom>
          <a:ln/>
        </p:spPr>
        <p:style>
          <a:lnRef idx="1">
            <a:schemeClr val="accent3"/>
          </a:lnRef>
          <a:fillRef idx="0">
            <a:schemeClr val="accent3"/>
          </a:fillRef>
          <a:effectRef idx="0">
            <a:schemeClr val="accent3"/>
          </a:effectRef>
          <a:fontRef idx="minor">
            <a:schemeClr val="tx1"/>
          </a:fontRef>
        </p:style>
      </p:cxnSp>
      <p:sp>
        <p:nvSpPr>
          <p:cNvPr id="80" name="Rounded Rectangle 79"/>
          <p:cNvSpPr/>
          <p:nvPr/>
        </p:nvSpPr>
        <p:spPr>
          <a:xfrm>
            <a:off x="1002944" y="3178715"/>
            <a:ext cx="1347785" cy="540000"/>
          </a:xfrm>
          <a:prstGeom prst="roundRect">
            <a:avLst/>
          </a:prstGeom>
          <a:ln w="9525">
            <a:solidFill>
              <a:schemeClr val="tx1"/>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US" sz="1000" dirty="0">
                <a:solidFill>
                  <a:srgbClr val="333333"/>
                </a:solidFill>
              </a:rPr>
              <a:t>Identify metrics and reports</a:t>
            </a:r>
          </a:p>
        </p:txBody>
      </p:sp>
      <p:sp>
        <p:nvSpPr>
          <p:cNvPr id="81" name="Oval 80"/>
          <p:cNvSpPr>
            <a:spLocks/>
          </p:cNvSpPr>
          <p:nvPr/>
        </p:nvSpPr>
        <p:spPr>
          <a:xfrm>
            <a:off x="383052" y="3187664"/>
            <a:ext cx="450000" cy="45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1.3</a:t>
            </a:r>
          </a:p>
        </p:txBody>
      </p:sp>
      <p:sp>
        <p:nvSpPr>
          <p:cNvPr id="88" name="Rounded Rectangle 87"/>
          <p:cNvSpPr/>
          <p:nvPr/>
        </p:nvSpPr>
        <p:spPr>
          <a:xfrm>
            <a:off x="297091" y="5632946"/>
            <a:ext cx="2113303" cy="388470"/>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Metrics and reports</a:t>
            </a:r>
          </a:p>
        </p:txBody>
      </p:sp>
      <p:sp>
        <p:nvSpPr>
          <p:cNvPr id="92" name="Rounded Rectangle 91"/>
          <p:cNvSpPr/>
          <p:nvPr/>
        </p:nvSpPr>
        <p:spPr>
          <a:xfrm>
            <a:off x="362061" y="4393753"/>
            <a:ext cx="8407032" cy="360000"/>
          </a:xfrm>
          <a:prstGeom prst="roundRect">
            <a:avLst/>
          </a:prstGeom>
          <a:solidFill>
            <a:schemeClr val="accent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400" b="1" dirty="0">
                <a:solidFill>
                  <a:schemeClr val="bg1"/>
                </a:solidFill>
              </a:rPr>
              <a:t>Outputs</a:t>
            </a:r>
            <a:endParaRPr lang="en-CA" sz="1200" b="1" dirty="0">
              <a:solidFill>
                <a:schemeClr val="bg1"/>
              </a:solidFill>
            </a:endParaRPr>
          </a:p>
        </p:txBody>
      </p:sp>
      <p:cxnSp>
        <p:nvCxnSpPr>
          <p:cNvPr id="94" name="Straight Connector 93"/>
          <p:cNvCxnSpPr/>
          <p:nvPr/>
        </p:nvCxnSpPr>
        <p:spPr>
          <a:xfrm>
            <a:off x="3003721" y="3402293"/>
            <a:ext cx="259350" cy="424"/>
          </a:xfrm>
          <a:prstGeom prst="line">
            <a:avLst/>
          </a:prstGeom>
          <a:ln/>
        </p:spPr>
        <p:style>
          <a:lnRef idx="1">
            <a:schemeClr val="accent3"/>
          </a:lnRef>
          <a:fillRef idx="0">
            <a:schemeClr val="accent3"/>
          </a:fillRef>
          <a:effectRef idx="0">
            <a:schemeClr val="accent3"/>
          </a:effectRef>
          <a:fontRef idx="minor">
            <a:schemeClr val="tx1"/>
          </a:fontRef>
        </p:style>
      </p:cxnSp>
      <p:sp>
        <p:nvSpPr>
          <p:cNvPr id="96" name="Oval 95"/>
          <p:cNvSpPr>
            <a:spLocks/>
          </p:cNvSpPr>
          <p:nvPr/>
        </p:nvSpPr>
        <p:spPr>
          <a:xfrm>
            <a:off x="2591026" y="3186909"/>
            <a:ext cx="450000" cy="45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2.3</a:t>
            </a:r>
          </a:p>
        </p:txBody>
      </p:sp>
      <p:cxnSp>
        <p:nvCxnSpPr>
          <p:cNvPr id="101" name="Straight Connector 100"/>
          <p:cNvCxnSpPr>
            <a:endCxn id="25" idx="1"/>
          </p:cNvCxnSpPr>
          <p:nvPr/>
        </p:nvCxnSpPr>
        <p:spPr>
          <a:xfrm>
            <a:off x="5084963" y="3453120"/>
            <a:ext cx="218580" cy="4544"/>
          </a:xfrm>
          <a:prstGeom prst="line">
            <a:avLst/>
          </a:prstGeom>
          <a:ln/>
        </p:spPr>
        <p:style>
          <a:lnRef idx="1">
            <a:schemeClr val="accent3"/>
          </a:lnRef>
          <a:fillRef idx="0">
            <a:schemeClr val="accent3"/>
          </a:fillRef>
          <a:effectRef idx="0">
            <a:schemeClr val="accent3"/>
          </a:effectRef>
          <a:fontRef idx="minor">
            <a:schemeClr val="tx1"/>
          </a:fontRef>
        </p:style>
      </p:cxnSp>
      <p:sp>
        <p:nvSpPr>
          <p:cNvPr id="103" name="Oval 102"/>
          <p:cNvSpPr>
            <a:spLocks/>
          </p:cNvSpPr>
          <p:nvPr/>
        </p:nvSpPr>
        <p:spPr>
          <a:xfrm>
            <a:off x="4733878" y="3223926"/>
            <a:ext cx="450000" cy="45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3.3</a:t>
            </a:r>
          </a:p>
        </p:txBody>
      </p:sp>
      <p:sp>
        <p:nvSpPr>
          <p:cNvPr id="74" name="Rounded Rectangle 73"/>
          <p:cNvSpPr/>
          <p:nvPr/>
        </p:nvSpPr>
        <p:spPr>
          <a:xfrm>
            <a:off x="5293891" y="2571201"/>
            <a:ext cx="1347785" cy="540000"/>
          </a:xfrm>
          <a:prstGeom prst="roundRect">
            <a:avLst/>
          </a:prstGeom>
          <a:ln w="9525">
            <a:solidFill>
              <a:schemeClr val="tx1"/>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US" sz="1000" dirty="0">
                <a:solidFill>
                  <a:srgbClr val="333333"/>
                </a:solidFill>
              </a:rPr>
              <a:t>Build a targeted knowledgebase</a:t>
            </a:r>
          </a:p>
        </p:txBody>
      </p:sp>
      <p:sp>
        <p:nvSpPr>
          <p:cNvPr id="87" name="Rounded Rectangle 86"/>
          <p:cNvSpPr/>
          <p:nvPr/>
        </p:nvSpPr>
        <p:spPr>
          <a:xfrm>
            <a:off x="4712651" y="5226997"/>
            <a:ext cx="1990704" cy="362628"/>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KB article template</a:t>
            </a:r>
          </a:p>
        </p:txBody>
      </p:sp>
      <p:sp>
        <p:nvSpPr>
          <p:cNvPr id="83" name="Oval 82"/>
          <p:cNvSpPr>
            <a:spLocks/>
          </p:cNvSpPr>
          <p:nvPr/>
        </p:nvSpPr>
        <p:spPr>
          <a:xfrm>
            <a:off x="2578779" y="2586515"/>
            <a:ext cx="450000" cy="45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2.2</a:t>
            </a:r>
          </a:p>
        </p:txBody>
      </p:sp>
      <p:sp>
        <p:nvSpPr>
          <p:cNvPr id="84" name="Rounded Rectangle 83"/>
          <p:cNvSpPr/>
          <p:nvPr/>
        </p:nvSpPr>
        <p:spPr>
          <a:xfrm>
            <a:off x="3146258" y="3168213"/>
            <a:ext cx="1347785" cy="540000"/>
          </a:xfrm>
          <a:prstGeom prst="roundRect">
            <a:avLst/>
          </a:prstGeom>
          <a:ln w="9525">
            <a:solidFill>
              <a:schemeClr val="tx1"/>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US" sz="1000" dirty="0">
                <a:solidFill>
                  <a:srgbClr val="333333"/>
                </a:solidFill>
              </a:rPr>
              <a:t>Design incident escalation and prioritization</a:t>
            </a:r>
          </a:p>
        </p:txBody>
      </p:sp>
      <p:sp>
        <p:nvSpPr>
          <p:cNvPr id="89" name="Oval 88"/>
          <p:cNvSpPr>
            <a:spLocks/>
          </p:cNvSpPr>
          <p:nvPr/>
        </p:nvSpPr>
        <p:spPr>
          <a:xfrm>
            <a:off x="2560534" y="3181515"/>
            <a:ext cx="450000" cy="45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FFFFFF"/>
                </a:solidFill>
              </a:rPr>
              <a:t>2.3</a:t>
            </a:r>
          </a:p>
        </p:txBody>
      </p:sp>
      <p:cxnSp>
        <p:nvCxnSpPr>
          <p:cNvPr id="90" name="Straight Connector 89"/>
          <p:cNvCxnSpPr/>
          <p:nvPr/>
        </p:nvCxnSpPr>
        <p:spPr>
          <a:xfrm>
            <a:off x="2994431" y="2812299"/>
            <a:ext cx="259350" cy="424"/>
          </a:xfrm>
          <a:prstGeom prst="line">
            <a:avLst/>
          </a:prstGeom>
          <a:ln/>
        </p:spPr>
        <p:style>
          <a:lnRef idx="1">
            <a:schemeClr val="accent3"/>
          </a:lnRef>
          <a:fillRef idx="0">
            <a:schemeClr val="accent3"/>
          </a:fillRef>
          <a:effectRef idx="0">
            <a:schemeClr val="accent3"/>
          </a:effectRef>
          <a:fontRef idx="minor">
            <a:schemeClr val="tx1"/>
          </a:fontRef>
        </p:style>
      </p:cxnSp>
      <p:sp>
        <p:nvSpPr>
          <p:cNvPr id="82" name="Rounded Rectangle 81"/>
          <p:cNvSpPr/>
          <p:nvPr/>
        </p:nvSpPr>
        <p:spPr>
          <a:xfrm>
            <a:off x="3155014" y="2574663"/>
            <a:ext cx="1347785" cy="540000"/>
          </a:xfrm>
          <a:prstGeom prst="roundRect">
            <a:avLst/>
          </a:prstGeom>
          <a:ln w="9525">
            <a:solidFill>
              <a:schemeClr val="tx1"/>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US" sz="1000" dirty="0">
                <a:solidFill>
                  <a:srgbClr val="333333"/>
                </a:solidFill>
              </a:rPr>
              <a:t>Design ticket categorization</a:t>
            </a:r>
          </a:p>
        </p:txBody>
      </p:sp>
      <p:sp>
        <p:nvSpPr>
          <p:cNvPr id="91" name="Rounded Rectangle 90"/>
          <p:cNvSpPr/>
          <p:nvPr/>
        </p:nvSpPr>
        <p:spPr>
          <a:xfrm>
            <a:off x="7394793" y="2574109"/>
            <a:ext cx="1347785" cy="540000"/>
          </a:xfrm>
          <a:prstGeom prst="roundRect">
            <a:avLst/>
          </a:prstGeom>
          <a:ln w="9525">
            <a:solidFill>
              <a:schemeClr val="tx1"/>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000" dirty="0">
                <a:solidFill>
                  <a:srgbClr val="333333"/>
                </a:solidFill>
              </a:rPr>
              <a:t>Build implementation roadmap</a:t>
            </a:r>
          </a:p>
        </p:txBody>
      </p:sp>
      <p:sp>
        <p:nvSpPr>
          <p:cNvPr id="100" name="Rounded Rectangle 99"/>
          <p:cNvSpPr/>
          <p:nvPr/>
        </p:nvSpPr>
        <p:spPr>
          <a:xfrm>
            <a:off x="297091" y="6077952"/>
            <a:ext cx="2120026" cy="363473"/>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Ticket handling procedures &amp; guidelines</a:t>
            </a:r>
          </a:p>
        </p:txBody>
      </p:sp>
      <p:sp>
        <p:nvSpPr>
          <p:cNvPr id="69" name="Rounded Rectangle 86">
            <a:extLst>
              <a:ext uri="{FF2B5EF4-FFF2-40B4-BE49-F238E27FC236}">
                <a16:creationId xmlns:a16="http://schemas.microsoft.com/office/drawing/2014/main" id="{04A37B2F-A528-4035-9ACC-DCB729884A31}"/>
              </a:ext>
            </a:extLst>
          </p:cNvPr>
          <p:cNvSpPr/>
          <p:nvPr/>
        </p:nvSpPr>
        <p:spPr>
          <a:xfrm>
            <a:off x="4684932" y="5644991"/>
            <a:ext cx="1990704" cy="362628"/>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KB process and workflow</a:t>
            </a:r>
          </a:p>
        </p:txBody>
      </p:sp>
      <p:sp>
        <p:nvSpPr>
          <p:cNvPr id="70" name="Rounded Rectangle 72">
            <a:extLst>
              <a:ext uri="{FF2B5EF4-FFF2-40B4-BE49-F238E27FC236}">
                <a16:creationId xmlns:a16="http://schemas.microsoft.com/office/drawing/2014/main" id="{97E1066B-537C-4570-A55A-B6C247C1D321}"/>
              </a:ext>
            </a:extLst>
          </p:cNvPr>
          <p:cNvSpPr/>
          <p:nvPr/>
        </p:nvSpPr>
        <p:spPr>
          <a:xfrm>
            <a:off x="6817043" y="5724061"/>
            <a:ext cx="1959250" cy="374673"/>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marL="171450" indent="-171450">
              <a:buFont typeface="Arial" panose="020B0604020202020204" pitchFamily="34" charset="0"/>
              <a:buChar char="•"/>
            </a:pPr>
            <a:r>
              <a:rPr lang="en-CA" sz="1000" dirty="0">
                <a:solidFill>
                  <a:schemeClr val="tx1"/>
                </a:solidFill>
              </a:rPr>
              <a:t>Implementation roadmap</a:t>
            </a:r>
          </a:p>
        </p:txBody>
      </p:sp>
    </p:spTree>
    <p:extLst>
      <p:ext uri="{BB962C8B-B14F-4D97-AF65-F5344CB8AC3E}">
        <p14:creationId xmlns:p14="http://schemas.microsoft.com/office/powerpoint/2010/main" val="50694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Info-Tech draws on the COBIT framework, which focuses on consistent delivery of IT services across the organization</a:t>
            </a:r>
          </a:p>
        </p:txBody>
      </p:sp>
      <p:sp>
        <p:nvSpPr>
          <p:cNvPr id="9" name="Rectangle 13"/>
          <p:cNvSpPr/>
          <p:nvPr/>
        </p:nvSpPr>
        <p:spPr>
          <a:xfrm>
            <a:off x="6697747" y="2275156"/>
            <a:ext cx="2078966" cy="4084234"/>
          </a:xfrm>
          <a:prstGeom prst="rect">
            <a:avLst/>
          </a:prstGeom>
          <a:solidFill>
            <a:schemeClr val="accent1">
              <a:lumMod val="20000"/>
              <a:lumOff val="80000"/>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a:extLst>
              <a:ext uri="{FF2B5EF4-FFF2-40B4-BE49-F238E27FC236}">
                <a16:creationId xmlns:a16="http://schemas.microsoft.com/office/drawing/2014/main" id="{0C5A5629-BA9B-4311-8E9D-41A42CAC62C3}"/>
              </a:ext>
            </a:extLst>
          </p:cNvPr>
          <p:cNvPicPr>
            <a:picLocks noChangeAspect="1"/>
          </p:cNvPicPr>
          <p:nvPr/>
        </p:nvPicPr>
        <p:blipFill>
          <a:blip r:embed="rId2"/>
          <a:stretch>
            <a:fillRect/>
          </a:stretch>
        </p:blipFill>
        <p:spPr>
          <a:xfrm>
            <a:off x="117491" y="1133475"/>
            <a:ext cx="8941385" cy="5279136"/>
          </a:xfrm>
          <a:prstGeom prst="rect">
            <a:avLst/>
          </a:prstGeom>
        </p:spPr>
      </p:pic>
      <p:sp>
        <p:nvSpPr>
          <p:cNvPr id="11" name="Rounded Rectangle 12"/>
          <p:cNvSpPr/>
          <p:nvPr/>
        </p:nvSpPr>
        <p:spPr>
          <a:xfrm>
            <a:off x="4588183" y="5350723"/>
            <a:ext cx="849664" cy="67972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426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83BD-AF65-4D97-8999-159EF249D51F}"/>
              </a:ext>
            </a:extLst>
          </p:cNvPr>
          <p:cNvSpPr>
            <a:spLocks noGrp="1"/>
          </p:cNvSpPr>
          <p:nvPr>
            <p:ph type="title"/>
          </p:nvPr>
        </p:nvSpPr>
        <p:spPr>
          <a:xfrm>
            <a:off x="115923" y="161677"/>
            <a:ext cx="8620125" cy="877887"/>
          </a:xfrm>
        </p:spPr>
        <p:txBody>
          <a:bodyPr/>
          <a:lstStyle/>
          <a:p>
            <a:r>
              <a:rPr lang="en-CA" dirty="0"/>
              <a:t>The service desk is the foundation of all other service management processes</a:t>
            </a:r>
          </a:p>
        </p:txBody>
      </p:sp>
      <p:cxnSp>
        <p:nvCxnSpPr>
          <p:cNvPr id="69" name="Straight Connector 68">
            <a:extLst>
              <a:ext uri="{FF2B5EF4-FFF2-40B4-BE49-F238E27FC236}">
                <a16:creationId xmlns:a16="http://schemas.microsoft.com/office/drawing/2014/main" id="{77AF28BD-0B45-4E9A-AE21-1C600B3BE506}"/>
              </a:ext>
            </a:extLst>
          </p:cNvPr>
          <p:cNvCxnSpPr>
            <a:cxnSpLocks/>
          </p:cNvCxnSpPr>
          <p:nvPr/>
        </p:nvCxnSpPr>
        <p:spPr>
          <a:xfrm flipH="1">
            <a:off x="154043" y="2160533"/>
            <a:ext cx="264644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D486A05-1E6B-4F63-9B2F-B2A05EE88478}"/>
              </a:ext>
            </a:extLst>
          </p:cNvPr>
          <p:cNvSpPr txBox="1"/>
          <p:nvPr/>
        </p:nvSpPr>
        <p:spPr>
          <a:xfrm>
            <a:off x="154043" y="1284502"/>
            <a:ext cx="2408230" cy="307777"/>
          </a:xfrm>
          <a:prstGeom prst="rect">
            <a:avLst/>
          </a:prstGeom>
        </p:spPr>
        <p:txBody>
          <a:bodyPr wrap="square" rtlCol="0">
            <a:spAutoFit/>
          </a:bodyPr>
          <a:lstStyle/>
          <a:p>
            <a:pPr>
              <a:defRPr/>
            </a:pPr>
            <a:r>
              <a:rPr lang="en-US" sz="1400" b="1" dirty="0">
                <a:solidFill>
                  <a:srgbClr val="333333"/>
                </a:solidFill>
                <a:latin typeface="Arial"/>
              </a:rPr>
              <a:t>STRATEGIC PARTNER</a:t>
            </a:r>
          </a:p>
        </p:txBody>
      </p:sp>
      <p:sp>
        <p:nvSpPr>
          <p:cNvPr id="71" name="TextBox 70">
            <a:extLst>
              <a:ext uri="{FF2B5EF4-FFF2-40B4-BE49-F238E27FC236}">
                <a16:creationId xmlns:a16="http://schemas.microsoft.com/office/drawing/2014/main" id="{9C6681C6-98DD-4B13-AB20-E2B46B3609B9}"/>
              </a:ext>
            </a:extLst>
          </p:cNvPr>
          <p:cNvSpPr txBox="1"/>
          <p:nvPr/>
        </p:nvSpPr>
        <p:spPr>
          <a:xfrm>
            <a:off x="115923" y="2190636"/>
            <a:ext cx="2437386" cy="307777"/>
          </a:xfrm>
          <a:prstGeom prst="rect">
            <a:avLst/>
          </a:prstGeom>
        </p:spPr>
        <p:txBody>
          <a:bodyPr wrap="square" rtlCol="0">
            <a:spAutoFit/>
          </a:bodyPr>
          <a:lstStyle/>
          <a:p>
            <a:pPr>
              <a:defRPr/>
            </a:pPr>
            <a:r>
              <a:rPr lang="en-US" sz="1400" b="1" dirty="0">
                <a:solidFill>
                  <a:srgbClr val="333333"/>
                </a:solidFill>
                <a:latin typeface="Arial"/>
              </a:rPr>
              <a:t>SERVICE  PROVIDER</a:t>
            </a:r>
          </a:p>
        </p:txBody>
      </p:sp>
      <p:sp>
        <p:nvSpPr>
          <p:cNvPr id="72" name="TextBox 71">
            <a:extLst>
              <a:ext uri="{FF2B5EF4-FFF2-40B4-BE49-F238E27FC236}">
                <a16:creationId xmlns:a16="http://schemas.microsoft.com/office/drawing/2014/main" id="{E71B6105-C5C9-499B-A2FE-75AEA981D7E5}"/>
              </a:ext>
            </a:extLst>
          </p:cNvPr>
          <p:cNvSpPr txBox="1"/>
          <p:nvPr/>
        </p:nvSpPr>
        <p:spPr>
          <a:xfrm>
            <a:off x="161687" y="3349530"/>
            <a:ext cx="2329320" cy="1384995"/>
          </a:xfrm>
          <a:prstGeom prst="rect">
            <a:avLst/>
          </a:prstGeom>
          <a:noFill/>
        </p:spPr>
        <p:txBody>
          <a:bodyPr wrap="square" rtlCol="0">
            <a:spAutoFit/>
          </a:bodyPr>
          <a:lstStyle/>
          <a:p>
            <a:pPr marL="0" lvl="1">
              <a:defRPr/>
            </a:pPr>
            <a:r>
              <a:rPr lang="en-US" sz="1400" b="1" dirty="0">
                <a:solidFill>
                  <a:srgbClr val="333333"/>
                </a:solidFill>
                <a:latin typeface="Arial"/>
              </a:rPr>
              <a:t>PROACTIVE</a:t>
            </a:r>
          </a:p>
          <a:p>
            <a:pPr marL="171450" lvl="1" indent="-171450">
              <a:buFont typeface="Arial" panose="020B0604020202020204" pitchFamily="34" charset="0"/>
              <a:buChar char="•"/>
              <a:defRPr/>
            </a:pPr>
            <a:r>
              <a:rPr lang="en-CA" sz="1000" dirty="0">
                <a:solidFill>
                  <a:srgbClr val="333333"/>
                </a:solidFill>
                <a:latin typeface="Arial"/>
              </a:rPr>
              <a:t>Improve quality of service (performance, availability, reliability)</a:t>
            </a:r>
          </a:p>
          <a:p>
            <a:pPr marL="171450" lvl="1" indent="-171450">
              <a:buFont typeface="Arial" panose="020B0604020202020204" pitchFamily="34" charset="0"/>
              <a:buChar char="•"/>
              <a:defRPr/>
            </a:pPr>
            <a:r>
              <a:rPr lang="en-CA" sz="1000" dirty="0">
                <a:solidFill>
                  <a:srgbClr val="333333"/>
                </a:solidFill>
                <a:latin typeface="Arial"/>
              </a:rPr>
              <a:t>Avoid and prevent service disruptions and recurring incidents</a:t>
            </a:r>
          </a:p>
          <a:p>
            <a:pPr marL="171450" lvl="1" indent="-171450">
              <a:buFont typeface="Arial" panose="020B0604020202020204" pitchFamily="34" charset="0"/>
              <a:buChar char="•"/>
              <a:defRPr/>
            </a:pPr>
            <a:endParaRPr lang="en-CA" sz="1000" dirty="0">
              <a:solidFill>
                <a:srgbClr val="333333"/>
              </a:solidFill>
              <a:latin typeface="Arial"/>
            </a:endParaRPr>
          </a:p>
          <a:p>
            <a:pPr marL="171450" lvl="1" indent="-171450">
              <a:buFont typeface="Arial" panose="020B0604020202020204" pitchFamily="34" charset="0"/>
              <a:buChar char="•"/>
              <a:defRPr/>
            </a:pPr>
            <a:endParaRPr lang="en-CA" sz="1000" dirty="0">
              <a:solidFill>
                <a:srgbClr val="333333"/>
              </a:solidFill>
              <a:latin typeface="Arial"/>
            </a:endParaRPr>
          </a:p>
        </p:txBody>
      </p:sp>
      <p:sp>
        <p:nvSpPr>
          <p:cNvPr id="73" name="TextBox 72">
            <a:extLst>
              <a:ext uri="{FF2B5EF4-FFF2-40B4-BE49-F238E27FC236}">
                <a16:creationId xmlns:a16="http://schemas.microsoft.com/office/drawing/2014/main" id="{AC7D039D-7E3C-41E4-9A7F-C4B20FB24EFD}"/>
              </a:ext>
            </a:extLst>
          </p:cNvPr>
          <p:cNvSpPr txBox="1"/>
          <p:nvPr/>
        </p:nvSpPr>
        <p:spPr>
          <a:xfrm>
            <a:off x="115923" y="4524396"/>
            <a:ext cx="3073663" cy="1231106"/>
          </a:xfrm>
          <a:prstGeom prst="rect">
            <a:avLst/>
          </a:prstGeom>
          <a:noFill/>
        </p:spPr>
        <p:txBody>
          <a:bodyPr wrap="square" rtlCol="0">
            <a:spAutoFit/>
          </a:bodyPr>
          <a:lstStyle/>
          <a:p>
            <a:pPr>
              <a:defRPr/>
            </a:pPr>
            <a:r>
              <a:rPr lang="en-US" sz="1400" b="1" dirty="0">
                <a:solidFill>
                  <a:srgbClr val="333333"/>
                </a:solidFill>
                <a:latin typeface="Arial"/>
              </a:rPr>
              <a:t>STABILIZE</a:t>
            </a:r>
          </a:p>
          <a:p>
            <a:pPr marL="171450" indent="-171450">
              <a:buFont typeface="Arial" panose="020B0604020202020204" pitchFamily="34" charset="0"/>
              <a:buChar char="•"/>
              <a:defRPr/>
            </a:pPr>
            <a:r>
              <a:rPr lang="en-CA" sz="1000" dirty="0">
                <a:solidFill>
                  <a:srgbClr val="333333"/>
                </a:solidFill>
                <a:latin typeface="Arial"/>
              </a:rPr>
              <a:t>Deliver stable, reliable IT services to the business</a:t>
            </a:r>
          </a:p>
          <a:p>
            <a:pPr marL="171450" indent="-171450">
              <a:buFont typeface="Arial" panose="020B0604020202020204" pitchFamily="34" charset="0"/>
              <a:buChar char="•"/>
              <a:defRPr/>
            </a:pPr>
            <a:r>
              <a:rPr lang="en-CA" sz="1000" dirty="0">
                <a:solidFill>
                  <a:srgbClr val="333333"/>
                </a:solidFill>
                <a:latin typeface="Arial"/>
              </a:rPr>
              <a:t>Respond to user requests quickly and efficiently</a:t>
            </a:r>
          </a:p>
          <a:p>
            <a:pPr marL="171450" indent="-171450">
              <a:buFont typeface="Arial" panose="020B0604020202020204" pitchFamily="34" charset="0"/>
              <a:buChar char="•"/>
              <a:defRPr/>
            </a:pPr>
            <a:r>
              <a:rPr lang="en-CA" sz="1000" dirty="0">
                <a:solidFill>
                  <a:srgbClr val="333333"/>
                </a:solidFill>
                <a:latin typeface="Arial"/>
              </a:rPr>
              <a:t>Resolve user issues in a timely manner</a:t>
            </a:r>
          </a:p>
          <a:p>
            <a:pPr marL="171450" indent="-171450">
              <a:buFont typeface="Arial" panose="020B0604020202020204" pitchFamily="34" charset="0"/>
              <a:buChar char="•"/>
              <a:defRPr/>
            </a:pPr>
            <a:r>
              <a:rPr lang="en-CA" sz="1000" dirty="0">
                <a:solidFill>
                  <a:srgbClr val="333333"/>
                </a:solidFill>
                <a:latin typeface="Arial"/>
              </a:rPr>
              <a:t>Deploy changes smoothly and successfully</a:t>
            </a:r>
          </a:p>
          <a:p>
            <a:pPr marL="171450" indent="-171450">
              <a:buFont typeface="Arial" panose="020B0604020202020204" pitchFamily="34" charset="0"/>
              <a:buChar char="•"/>
              <a:defRPr/>
            </a:pPr>
            <a:endParaRPr lang="en-CA" sz="1000" dirty="0">
              <a:solidFill>
                <a:srgbClr val="333333"/>
              </a:solidFill>
              <a:latin typeface="Arial"/>
            </a:endParaRPr>
          </a:p>
        </p:txBody>
      </p:sp>
      <p:sp>
        <p:nvSpPr>
          <p:cNvPr id="74" name="TextBox 73">
            <a:extLst>
              <a:ext uri="{FF2B5EF4-FFF2-40B4-BE49-F238E27FC236}">
                <a16:creationId xmlns:a16="http://schemas.microsoft.com/office/drawing/2014/main" id="{3C15DB85-3DD9-4025-8CF9-DDF858912486}"/>
              </a:ext>
            </a:extLst>
          </p:cNvPr>
          <p:cNvSpPr txBox="1"/>
          <p:nvPr/>
        </p:nvSpPr>
        <p:spPr>
          <a:xfrm>
            <a:off x="156899" y="2479188"/>
            <a:ext cx="2201420" cy="861774"/>
          </a:xfrm>
          <a:prstGeom prst="rect">
            <a:avLst/>
          </a:prstGeom>
          <a:noFill/>
        </p:spPr>
        <p:txBody>
          <a:bodyPr wrap="square" rtlCol="0">
            <a:spAutoFit/>
          </a:bodyPr>
          <a:lstStyle/>
          <a:p>
            <a:pPr marL="171450" indent="-171450">
              <a:buFont typeface="Arial" panose="020B0604020202020204" pitchFamily="34" charset="0"/>
              <a:buChar char="•"/>
              <a:defRPr/>
            </a:pPr>
            <a:r>
              <a:rPr lang="en-US" sz="1000" dirty="0">
                <a:solidFill>
                  <a:srgbClr val="333333"/>
                </a:solidFill>
                <a:latin typeface="Arial"/>
              </a:rPr>
              <a:t>Understand business needs</a:t>
            </a:r>
            <a:endParaRPr lang="en-CA" sz="1000" dirty="0">
              <a:solidFill>
                <a:srgbClr val="333333"/>
              </a:solidFill>
              <a:latin typeface="Arial"/>
            </a:endParaRPr>
          </a:p>
          <a:p>
            <a:pPr marL="171450" indent="-171450">
              <a:buFont typeface="Arial" panose="020B0604020202020204" pitchFamily="34" charset="0"/>
              <a:buChar char="•"/>
              <a:defRPr/>
            </a:pPr>
            <a:r>
              <a:rPr lang="en-CA" sz="1000" dirty="0">
                <a:solidFill>
                  <a:srgbClr val="333333"/>
                </a:solidFill>
                <a:latin typeface="Arial"/>
              </a:rPr>
              <a:t>Ensure services are available.</a:t>
            </a:r>
          </a:p>
          <a:p>
            <a:pPr marL="171450" indent="-171450">
              <a:buFont typeface="Arial" panose="020B0604020202020204" pitchFamily="34" charset="0"/>
              <a:buChar char="•"/>
              <a:defRPr/>
            </a:pPr>
            <a:r>
              <a:rPr lang="en-CA" sz="1000" dirty="0">
                <a:solidFill>
                  <a:srgbClr val="333333"/>
                </a:solidFill>
                <a:latin typeface="Arial"/>
              </a:rPr>
              <a:t>Measure service performance, based on business-oriented metrics</a:t>
            </a:r>
          </a:p>
        </p:txBody>
      </p:sp>
      <p:sp>
        <p:nvSpPr>
          <p:cNvPr id="75" name="TextBox 74">
            <a:extLst>
              <a:ext uri="{FF2B5EF4-FFF2-40B4-BE49-F238E27FC236}">
                <a16:creationId xmlns:a16="http://schemas.microsoft.com/office/drawing/2014/main" id="{4D8178EF-D8DF-4150-890C-4C13A0C8B0F2}"/>
              </a:ext>
            </a:extLst>
          </p:cNvPr>
          <p:cNvSpPr txBox="1"/>
          <p:nvPr/>
        </p:nvSpPr>
        <p:spPr>
          <a:xfrm>
            <a:off x="194481" y="1606535"/>
            <a:ext cx="1967089" cy="553998"/>
          </a:xfrm>
          <a:prstGeom prst="rect">
            <a:avLst/>
          </a:prstGeom>
          <a:noFill/>
        </p:spPr>
        <p:txBody>
          <a:bodyPr wrap="square" rtlCol="0">
            <a:spAutoFit/>
          </a:bodyPr>
          <a:lstStyle/>
          <a:p>
            <a:pPr marL="171450" indent="-171450">
              <a:buFont typeface="Arial" panose="020B0604020202020204" pitchFamily="34" charset="0"/>
              <a:buChar char="•"/>
              <a:defRPr/>
            </a:pPr>
            <a:r>
              <a:rPr lang="en-US" sz="1000" dirty="0">
                <a:solidFill>
                  <a:srgbClr val="333333"/>
                </a:solidFill>
                <a:latin typeface="Arial"/>
              </a:rPr>
              <a:t>Fully aligned with business</a:t>
            </a:r>
          </a:p>
          <a:p>
            <a:pPr marL="171450" indent="-171450">
              <a:buFont typeface="Arial" panose="020B0604020202020204" pitchFamily="34" charset="0"/>
              <a:buChar char="•"/>
              <a:defRPr/>
            </a:pPr>
            <a:r>
              <a:rPr lang="en-US" sz="1000" dirty="0">
                <a:solidFill>
                  <a:srgbClr val="333333"/>
                </a:solidFill>
                <a:latin typeface="Arial"/>
              </a:rPr>
              <a:t>Drive innovation</a:t>
            </a:r>
          </a:p>
          <a:p>
            <a:pPr marL="171450" indent="-171450">
              <a:buFont typeface="Arial" panose="020B0604020202020204" pitchFamily="34" charset="0"/>
              <a:buChar char="•"/>
              <a:defRPr/>
            </a:pPr>
            <a:r>
              <a:rPr lang="en-US" sz="1000" dirty="0">
                <a:solidFill>
                  <a:srgbClr val="333333"/>
                </a:solidFill>
                <a:latin typeface="Arial"/>
              </a:rPr>
              <a:t>Drive measurable value</a:t>
            </a:r>
            <a:endParaRPr lang="en-CA" sz="1000" dirty="0">
              <a:solidFill>
                <a:srgbClr val="333333"/>
              </a:solidFill>
              <a:latin typeface="Arial"/>
            </a:endParaRPr>
          </a:p>
        </p:txBody>
      </p:sp>
      <p:cxnSp>
        <p:nvCxnSpPr>
          <p:cNvPr id="76" name="Straight Connector 75">
            <a:extLst>
              <a:ext uri="{FF2B5EF4-FFF2-40B4-BE49-F238E27FC236}">
                <a16:creationId xmlns:a16="http://schemas.microsoft.com/office/drawing/2014/main" id="{95ED1A41-3CEF-4537-BEA9-AE56F831CC5C}"/>
              </a:ext>
            </a:extLst>
          </p:cNvPr>
          <p:cNvCxnSpPr>
            <a:cxnSpLocks/>
          </p:cNvCxnSpPr>
          <p:nvPr/>
        </p:nvCxnSpPr>
        <p:spPr>
          <a:xfrm flipH="1">
            <a:off x="170626" y="3340962"/>
            <a:ext cx="2553280" cy="121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4FE57817-32B1-4B65-BF25-D574D3E90C5A}"/>
              </a:ext>
            </a:extLst>
          </p:cNvPr>
          <p:cNvSpPr txBox="1"/>
          <p:nvPr/>
        </p:nvSpPr>
        <p:spPr>
          <a:xfrm>
            <a:off x="1861091" y="6150932"/>
            <a:ext cx="1328495" cy="253916"/>
          </a:xfrm>
          <a:prstGeom prst="rect">
            <a:avLst/>
          </a:prstGeom>
        </p:spPr>
        <p:txBody>
          <a:bodyPr wrap="square" rtlCol="0" anchor="ctr">
            <a:spAutoFit/>
          </a:bodyPr>
          <a:lstStyle/>
          <a:p>
            <a:pPr algn="ctr">
              <a:defRPr/>
            </a:pPr>
            <a:r>
              <a:rPr lang="en-US" sz="1050">
                <a:solidFill>
                  <a:srgbClr val="FFFFFF">
                    <a:lumMod val="50000"/>
                  </a:srgbClr>
                </a:solidFill>
                <a:latin typeface="Arial"/>
              </a:rPr>
              <a:t>Understand Value</a:t>
            </a:r>
          </a:p>
        </p:txBody>
      </p:sp>
      <p:sp>
        <p:nvSpPr>
          <p:cNvPr id="78" name="TextBox 77">
            <a:extLst>
              <a:ext uri="{FF2B5EF4-FFF2-40B4-BE49-F238E27FC236}">
                <a16:creationId xmlns:a16="http://schemas.microsoft.com/office/drawing/2014/main" id="{AC5F22F1-7A73-4D81-A21B-D50A8762F2CE}"/>
              </a:ext>
            </a:extLst>
          </p:cNvPr>
          <p:cNvSpPr txBox="1"/>
          <p:nvPr/>
        </p:nvSpPr>
        <p:spPr>
          <a:xfrm>
            <a:off x="3151962" y="6150932"/>
            <a:ext cx="1018018" cy="253916"/>
          </a:xfrm>
          <a:prstGeom prst="rect">
            <a:avLst/>
          </a:prstGeom>
        </p:spPr>
        <p:txBody>
          <a:bodyPr wrap="square" rtlCol="0" anchor="ctr">
            <a:spAutoFit/>
          </a:bodyPr>
          <a:lstStyle/>
          <a:p>
            <a:pPr algn="ctr">
              <a:defRPr/>
            </a:pPr>
            <a:r>
              <a:rPr lang="en-US" sz="1050">
                <a:solidFill>
                  <a:srgbClr val="FFFFFF">
                    <a:lumMod val="50000"/>
                  </a:srgbClr>
                </a:solidFill>
                <a:latin typeface="Arial"/>
              </a:rPr>
              <a:t>Aligned Goals</a:t>
            </a:r>
          </a:p>
        </p:txBody>
      </p:sp>
      <p:sp>
        <p:nvSpPr>
          <p:cNvPr id="79" name="TextBox 78">
            <a:extLst>
              <a:ext uri="{FF2B5EF4-FFF2-40B4-BE49-F238E27FC236}">
                <a16:creationId xmlns:a16="http://schemas.microsoft.com/office/drawing/2014/main" id="{35EEEFA2-FD30-48D5-BB72-42AC895A141F}"/>
              </a:ext>
            </a:extLst>
          </p:cNvPr>
          <p:cNvSpPr txBox="1"/>
          <p:nvPr/>
        </p:nvSpPr>
        <p:spPr>
          <a:xfrm>
            <a:off x="4132357" y="6150932"/>
            <a:ext cx="1231802" cy="253916"/>
          </a:xfrm>
          <a:prstGeom prst="rect">
            <a:avLst/>
          </a:prstGeom>
        </p:spPr>
        <p:txBody>
          <a:bodyPr wrap="square" rtlCol="0" anchor="ctr">
            <a:spAutoFit/>
          </a:bodyPr>
          <a:lstStyle/>
          <a:p>
            <a:pPr algn="ctr">
              <a:defRPr/>
            </a:pPr>
            <a:r>
              <a:rPr lang="en-US" sz="1050">
                <a:solidFill>
                  <a:srgbClr val="FFFFFF">
                    <a:lumMod val="50000"/>
                  </a:srgbClr>
                </a:solidFill>
                <a:latin typeface="Arial"/>
              </a:rPr>
              <a:t>Operating Model</a:t>
            </a:r>
          </a:p>
        </p:txBody>
      </p:sp>
      <p:sp>
        <p:nvSpPr>
          <p:cNvPr id="80" name="TextBox 79">
            <a:extLst>
              <a:ext uri="{FF2B5EF4-FFF2-40B4-BE49-F238E27FC236}">
                <a16:creationId xmlns:a16="http://schemas.microsoft.com/office/drawing/2014/main" id="{9B032B0C-0DCE-4DBC-BEB9-4BFCBA83D20B}"/>
              </a:ext>
            </a:extLst>
          </p:cNvPr>
          <p:cNvSpPr txBox="1"/>
          <p:nvPr/>
        </p:nvSpPr>
        <p:spPr>
          <a:xfrm>
            <a:off x="5326537" y="6150932"/>
            <a:ext cx="925471" cy="253916"/>
          </a:xfrm>
          <a:prstGeom prst="rect">
            <a:avLst/>
          </a:prstGeom>
        </p:spPr>
        <p:txBody>
          <a:bodyPr wrap="square" rtlCol="0" anchor="ctr">
            <a:spAutoFit/>
          </a:bodyPr>
          <a:lstStyle/>
          <a:p>
            <a:pPr algn="ctr">
              <a:defRPr/>
            </a:pPr>
            <a:r>
              <a:rPr lang="en-US" sz="1050">
                <a:solidFill>
                  <a:srgbClr val="FFFFFF">
                    <a:lumMod val="50000"/>
                  </a:srgbClr>
                </a:solidFill>
                <a:latin typeface="Arial"/>
              </a:rPr>
              <a:t>Governance</a:t>
            </a:r>
          </a:p>
        </p:txBody>
      </p:sp>
      <p:sp>
        <p:nvSpPr>
          <p:cNvPr id="82" name="TextBox 81">
            <a:extLst>
              <a:ext uri="{FF2B5EF4-FFF2-40B4-BE49-F238E27FC236}">
                <a16:creationId xmlns:a16="http://schemas.microsoft.com/office/drawing/2014/main" id="{1769DC77-776E-4902-BFC3-70154E34D13F}"/>
              </a:ext>
            </a:extLst>
          </p:cNvPr>
          <p:cNvSpPr txBox="1"/>
          <p:nvPr/>
        </p:nvSpPr>
        <p:spPr>
          <a:xfrm>
            <a:off x="6214384" y="6150932"/>
            <a:ext cx="1672526" cy="253916"/>
          </a:xfrm>
          <a:prstGeom prst="rect">
            <a:avLst/>
          </a:prstGeom>
        </p:spPr>
        <p:txBody>
          <a:bodyPr wrap="square" rtlCol="0" anchor="ctr">
            <a:spAutoFit/>
          </a:bodyPr>
          <a:lstStyle/>
          <a:p>
            <a:pPr algn="ctr">
              <a:defRPr/>
            </a:pPr>
            <a:r>
              <a:rPr lang="en-US" sz="1050">
                <a:solidFill>
                  <a:srgbClr val="FFFFFF">
                    <a:lumMod val="50000"/>
                  </a:srgbClr>
                </a:solidFill>
                <a:latin typeface="Arial"/>
              </a:rPr>
              <a:t>Management Practices</a:t>
            </a:r>
          </a:p>
        </p:txBody>
      </p:sp>
      <p:sp>
        <p:nvSpPr>
          <p:cNvPr id="83" name="TextBox 82">
            <a:extLst>
              <a:ext uri="{FF2B5EF4-FFF2-40B4-BE49-F238E27FC236}">
                <a16:creationId xmlns:a16="http://schemas.microsoft.com/office/drawing/2014/main" id="{32DFB36D-7464-42D4-AC0D-6F0C3C3962A4}"/>
              </a:ext>
            </a:extLst>
          </p:cNvPr>
          <p:cNvSpPr txBox="1"/>
          <p:nvPr/>
        </p:nvSpPr>
        <p:spPr>
          <a:xfrm>
            <a:off x="7849287" y="6150932"/>
            <a:ext cx="633632" cy="253916"/>
          </a:xfrm>
          <a:prstGeom prst="rect">
            <a:avLst/>
          </a:prstGeom>
        </p:spPr>
        <p:txBody>
          <a:bodyPr wrap="square" rtlCol="0" anchor="ctr">
            <a:spAutoFit/>
          </a:bodyPr>
          <a:lstStyle/>
          <a:p>
            <a:pPr algn="ctr">
              <a:defRPr/>
            </a:pPr>
            <a:r>
              <a:rPr lang="en-US" sz="1050">
                <a:solidFill>
                  <a:srgbClr val="FFFFFF">
                    <a:lumMod val="50000"/>
                  </a:srgbClr>
                </a:solidFill>
                <a:latin typeface="Arial"/>
              </a:rPr>
              <a:t>Culture</a:t>
            </a:r>
          </a:p>
        </p:txBody>
      </p:sp>
      <p:sp>
        <p:nvSpPr>
          <p:cNvPr id="84" name="TextBox 83">
            <a:extLst>
              <a:ext uri="{FF2B5EF4-FFF2-40B4-BE49-F238E27FC236}">
                <a16:creationId xmlns:a16="http://schemas.microsoft.com/office/drawing/2014/main" id="{4130BFD6-D16A-4C73-89B5-B96816F63B90}"/>
              </a:ext>
            </a:extLst>
          </p:cNvPr>
          <p:cNvSpPr txBox="1"/>
          <p:nvPr/>
        </p:nvSpPr>
        <p:spPr>
          <a:xfrm>
            <a:off x="8445295" y="6150932"/>
            <a:ext cx="541437" cy="253916"/>
          </a:xfrm>
          <a:prstGeom prst="rect">
            <a:avLst/>
          </a:prstGeom>
        </p:spPr>
        <p:txBody>
          <a:bodyPr wrap="square" rtlCol="0" anchor="ctr">
            <a:spAutoFit/>
          </a:bodyPr>
          <a:lstStyle/>
          <a:p>
            <a:pPr algn="ctr">
              <a:defRPr/>
            </a:pPr>
            <a:r>
              <a:rPr lang="en-US" sz="1050">
                <a:solidFill>
                  <a:srgbClr val="FFFFFF">
                    <a:lumMod val="50000"/>
                  </a:srgbClr>
                </a:solidFill>
                <a:latin typeface="Arial"/>
              </a:rPr>
              <a:t>OCM</a:t>
            </a:r>
          </a:p>
        </p:txBody>
      </p:sp>
      <p:sp>
        <p:nvSpPr>
          <p:cNvPr id="85" name="TextBox 84">
            <a:extLst>
              <a:ext uri="{FF2B5EF4-FFF2-40B4-BE49-F238E27FC236}">
                <a16:creationId xmlns:a16="http://schemas.microsoft.com/office/drawing/2014/main" id="{4289788E-2909-44E1-A78D-A346F8F4E043}"/>
              </a:ext>
            </a:extLst>
          </p:cNvPr>
          <p:cNvSpPr txBox="1"/>
          <p:nvPr/>
        </p:nvSpPr>
        <p:spPr>
          <a:xfrm>
            <a:off x="141016" y="6016772"/>
            <a:ext cx="1763210" cy="307777"/>
          </a:xfrm>
          <a:prstGeom prst="rect">
            <a:avLst/>
          </a:prstGeom>
        </p:spPr>
        <p:txBody>
          <a:bodyPr wrap="square" rtlCol="0">
            <a:spAutoFit/>
          </a:bodyPr>
          <a:lstStyle>
            <a:defPPr>
              <a:defRPr lang="en-US"/>
            </a:defPPr>
            <a:lvl1pPr>
              <a:defRPr sz="1200">
                <a:solidFill>
                  <a:schemeClr val="bg1">
                    <a:lumMod val="50000"/>
                  </a:schemeClr>
                </a:solidFill>
              </a:defRPr>
            </a:lvl1pPr>
          </a:lstStyle>
          <a:p>
            <a:pPr>
              <a:defRPr/>
            </a:pPr>
            <a:r>
              <a:rPr lang="en-US" sz="1400" b="1" dirty="0">
                <a:solidFill>
                  <a:srgbClr val="333333"/>
                </a:solidFill>
                <a:latin typeface="Arial"/>
              </a:rPr>
              <a:t>FOUNDATIONAL</a:t>
            </a:r>
          </a:p>
        </p:txBody>
      </p:sp>
      <p:cxnSp>
        <p:nvCxnSpPr>
          <p:cNvPr id="86" name="Straight Connector 85">
            <a:extLst>
              <a:ext uri="{FF2B5EF4-FFF2-40B4-BE49-F238E27FC236}">
                <a16:creationId xmlns:a16="http://schemas.microsoft.com/office/drawing/2014/main" id="{730FDC3B-D535-4DA4-BB1C-D738B8F8D6AC}"/>
              </a:ext>
            </a:extLst>
          </p:cNvPr>
          <p:cNvCxnSpPr>
            <a:cxnSpLocks/>
          </p:cNvCxnSpPr>
          <p:nvPr/>
        </p:nvCxnSpPr>
        <p:spPr>
          <a:xfrm flipH="1">
            <a:off x="1842807" y="6170661"/>
            <a:ext cx="71439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CD7523C8-E2B9-42CA-848C-625073D097EE}"/>
              </a:ext>
            </a:extLst>
          </p:cNvPr>
          <p:cNvGrpSpPr/>
          <p:nvPr/>
        </p:nvGrpSpPr>
        <p:grpSpPr>
          <a:xfrm>
            <a:off x="1891839" y="882242"/>
            <a:ext cx="7360198" cy="5391329"/>
            <a:chOff x="1884617" y="-155954"/>
            <a:chExt cx="7751684" cy="6600830"/>
          </a:xfrm>
        </p:grpSpPr>
        <p:grpSp>
          <p:nvGrpSpPr>
            <p:cNvPr id="170" name="Group 169">
              <a:extLst>
                <a:ext uri="{FF2B5EF4-FFF2-40B4-BE49-F238E27FC236}">
                  <a16:creationId xmlns:a16="http://schemas.microsoft.com/office/drawing/2014/main" id="{3429491F-2CBF-463B-94D9-74ECD24A3AAD}"/>
                </a:ext>
              </a:extLst>
            </p:cNvPr>
            <p:cNvGrpSpPr/>
            <p:nvPr/>
          </p:nvGrpSpPr>
          <p:grpSpPr>
            <a:xfrm>
              <a:off x="1884617" y="190961"/>
              <a:ext cx="7751684" cy="4034113"/>
              <a:chOff x="1884617" y="190961"/>
              <a:chExt cx="7751684" cy="4034113"/>
            </a:xfrm>
          </p:grpSpPr>
          <p:sp>
            <p:nvSpPr>
              <p:cNvPr id="229" name="Freeform 8">
                <a:extLst>
                  <a:ext uri="{FF2B5EF4-FFF2-40B4-BE49-F238E27FC236}">
                    <a16:creationId xmlns:a16="http://schemas.microsoft.com/office/drawing/2014/main" id="{44F86479-D207-4880-AD3B-EF7C13DD8A9E}"/>
                  </a:ext>
                </a:extLst>
              </p:cNvPr>
              <p:cNvSpPr>
                <a:spLocks noChangeArrowheads="1"/>
              </p:cNvSpPr>
              <p:nvPr/>
            </p:nvSpPr>
            <p:spPr bwMode="auto">
              <a:xfrm rot="5228904">
                <a:off x="7456824" y="1365405"/>
                <a:ext cx="599103" cy="637987"/>
              </a:xfrm>
              <a:custGeom>
                <a:avLst/>
                <a:gdLst>
                  <a:gd name="T0" fmla="*/ 1372 w 1835"/>
                  <a:gd name="T1" fmla="*/ 1536 h 1954"/>
                  <a:gd name="T2" fmla="*/ 1372 w 1835"/>
                  <a:gd name="T3" fmla="*/ 1536 h 1954"/>
                  <a:gd name="T4" fmla="*/ 317 w 1835"/>
                  <a:gd name="T5" fmla="*/ 0 h 1954"/>
                  <a:gd name="T6" fmla="*/ 317 w 1835"/>
                  <a:gd name="T7" fmla="*/ 0 h 1954"/>
                  <a:gd name="T8" fmla="*/ 1372 w 1835"/>
                  <a:gd name="T9" fmla="*/ 1536 h 1954"/>
                </a:gdLst>
                <a:ahLst/>
                <a:cxnLst>
                  <a:cxn ang="0">
                    <a:pos x="T0" y="T1"/>
                  </a:cxn>
                  <a:cxn ang="0">
                    <a:pos x="T2" y="T3"/>
                  </a:cxn>
                  <a:cxn ang="0">
                    <a:pos x="T4" y="T5"/>
                  </a:cxn>
                  <a:cxn ang="0">
                    <a:pos x="T6" y="T7"/>
                  </a:cxn>
                  <a:cxn ang="0">
                    <a:pos x="T8" y="T9"/>
                  </a:cxn>
                </a:cxnLst>
                <a:rect l="0" t="0" r="r" b="b"/>
                <a:pathLst>
                  <a:path w="1835" h="1954">
                    <a:moveTo>
                      <a:pt x="1372" y="1536"/>
                    </a:moveTo>
                    <a:lnTo>
                      <a:pt x="1372" y="1536"/>
                    </a:lnTo>
                    <a:cubicBezTo>
                      <a:pt x="1372" y="1536"/>
                      <a:pt x="1834" y="436"/>
                      <a:pt x="317" y="0"/>
                    </a:cubicBezTo>
                    <a:lnTo>
                      <a:pt x="317" y="0"/>
                    </a:lnTo>
                    <a:cubicBezTo>
                      <a:pt x="317" y="0"/>
                      <a:pt x="0" y="1953"/>
                      <a:pt x="1372" y="1536"/>
                    </a:cubicBezTo>
                  </a:path>
                </a:pathLst>
              </a:custGeom>
              <a:solidFill>
                <a:srgbClr val="299C47">
                  <a:lumMod val="60000"/>
                  <a:lumOff val="40000"/>
                </a:srgbClr>
              </a:solidFill>
              <a:ln>
                <a:noFill/>
              </a:ln>
              <a:effectLst/>
            </p:spPr>
            <p:txBody>
              <a:bodyPr wrap="none" anchor="ct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494949"/>
                  </a:solidFill>
                  <a:effectLst/>
                  <a:uLnTx/>
                  <a:uFillTx/>
                </a:endParaRPr>
              </a:p>
            </p:txBody>
          </p:sp>
          <p:sp>
            <p:nvSpPr>
              <p:cNvPr id="230" name="Freeform 8">
                <a:extLst>
                  <a:ext uri="{FF2B5EF4-FFF2-40B4-BE49-F238E27FC236}">
                    <a16:creationId xmlns:a16="http://schemas.microsoft.com/office/drawing/2014/main" id="{B8781DD2-19FE-4980-BA34-285C1132726D}"/>
                  </a:ext>
                </a:extLst>
              </p:cNvPr>
              <p:cNvSpPr>
                <a:spLocks noChangeArrowheads="1"/>
              </p:cNvSpPr>
              <p:nvPr/>
            </p:nvSpPr>
            <p:spPr bwMode="auto">
              <a:xfrm rot="19317175">
                <a:off x="4385861" y="764982"/>
                <a:ext cx="599103" cy="637987"/>
              </a:xfrm>
              <a:custGeom>
                <a:avLst/>
                <a:gdLst>
                  <a:gd name="T0" fmla="*/ 1372 w 1835"/>
                  <a:gd name="T1" fmla="*/ 1536 h 1954"/>
                  <a:gd name="T2" fmla="*/ 1372 w 1835"/>
                  <a:gd name="T3" fmla="*/ 1536 h 1954"/>
                  <a:gd name="T4" fmla="*/ 317 w 1835"/>
                  <a:gd name="T5" fmla="*/ 0 h 1954"/>
                  <a:gd name="T6" fmla="*/ 317 w 1835"/>
                  <a:gd name="T7" fmla="*/ 0 h 1954"/>
                  <a:gd name="T8" fmla="*/ 1372 w 1835"/>
                  <a:gd name="T9" fmla="*/ 1536 h 1954"/>
                </a:gdLst>
                <a:ahLst/>
                <a:cxnLst>
                  <a:cxn ang="0">
                    <a:pos x="T0" y="T1"/>
                  </a:cxn>
                  <a:cxn ang="0">
                    <a:pos x="T2" y="T3"/>
                  </a:cxn>
                  <a:cxn ang="0">
                    <a:pos x="T4" y="T5"/>
                  </a:cxn>
                  <a:cxn ang="0">
                    <a:pos x="T6" y="T7"/>
                  </a:cxn>
                  <a:cxn ang="0">
                    <a:pos x="T8" y="T9"/>
                  </a:cxn>
                </a:cxnLst>
                <a:rect l="0" t="0" r="r" b="b"/>
                <a:pathLst>
                  <a:path w="1835" h="1954">
                    <a:moveTo>
                      <a:pt x="1372" y="1536"/>
                    </a:moveTo>
                    <a:lnTo>
                      <a:pt x="1372" y="1536"/>
                    </a:lnTo>
                    <a:cubicBezTo>
                      <a:pt x="1372" y="1536"/>
                      <a:pt x="1834" y="436"/>
                      <a:pt x="317" y="0"/>
                    </a:cubicBezTo>
                    <a:lnTo>
                      <a:pt x="317" y="0"/>
                    </a:lnTo>
                    <a:cubicBezTo>
                      <a:pt x="317" y="0"/>
                      <a:pt x="0" y="1953"/>
                      <a:pt x="1372" y="1536"/>
                    </a:cubicBezTo>
                  </a:path>
                </a:pathLst>
              </a:custGeom>
              <a:solidFill>
                <a:srgbClr val="299C47">
                  <a:lumMod val="60000"/>
                  <a:lumOff val="40000"/>
                </a:srgbClr>
              </a:solidFill>
              <a:ln>
                <a:noFill/>
              </a:ln>
              <a:effectLst/>
            </p:spPr>
            <p:txBody>
              <a:bodyPr wrap="none" anchor="ct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494949"/>
                  </a:solidFill>
                  <a:effectLst/>
                  <a:uLnTx/>
                  <a:uFillTx/>
                </a:endParaRPr>
              </a:p>
            </p:txBody>
          </p:sp>
          <p:sp>
            <p:nvSpPr>
              <p:cNvPr id="231" name="Freeform 22">
                <a:extLst>
                  <a:ext uri="{FF2B5EF4-FFF2-40B4-BE49-F238E27FC236}">
                    <a16:creationId xmlns:a16="http://schemas.microsoft.com/office/drawing/2014/main" id="{F3B2150F-3753-4B04-90F2-B1B2FCFDD4AD}"/>
                  </a:ext>
                </a:extLst>
              </p:cNvPr>
              <p:cNvSpPr>
                <a:spLocks noChangeArrowheads="1"/>
              </p:cNvSpPr>
              <p:nvPr/>
            </p:nvSpPr>
            <p:spPr bwMode="auto">
              <a:xfrm>
                <a:off x="2545142" y="735650"/>
                <a:ext cx="6785661" cy="3361636"/>
              </a:xfrm>
              <a:custGeom>
                <a:avLst/>
                <a:gdLst>
                  <a:gd name="connsiteX0" fmla="*/ 16242068 w 16931862"/>
                  <a:gd name="connsiteY0" fmla="*/ 7472036 h 11447852"/>
                  <a:gd name="connsiteX1" fmla="*/ 16245872 w 16931862"/>
                  <a:gd name="connsiteY1" fmla="*/ 7481966 h 11447852"/>
                  <a:gd name="connsiteX2" fmla="*/ 16243226 w 16931862"/>
                  <a:gd name="connsiteY2" fmla="*/ 7476674 h 11447852"/>
                  <a:gd name="connsiteX3" fmla="*/ 16242068 w 16931862"/>
                  <a:gd name="connsiteY3" fmla="*/ 7472036 h 11447852"/>
                  <a:gd name="connsiteX4" fmla="*/ 5801586 w 16931862"/>
                  <a:gd name="connsiteY4" fmla="*/ 7225974 h 11447852"/>
                  <a:gd name="connsiteX5" fmla="*/ 5801621 w 16931862"/>
                  <a:gd name="connsiteY5" fmla="*/ 7226193 h 11447852"/>
                  <a:gd name="connsiteX6" fmla="*/ 5349100 w 16931862"/>
                  <a:gd name="connsiteY6" fmla="*/ 7514936 h 11447852"/>
                  <a:gd name="connsiteX7" fmla="*/ 7187613 w 16931862"/>
                  <a:gd name="connsiteY7" fmla="*/ 6340844 h 11447852"/>
                  <a:gd name="connsiteX8" fmla="*/ 7188232 w 16931862"/>
                  <a:gd name="connsiteY8" fmla="*/ 6341426 h 11447852"/>
                  <a:gd name="connsiteX9" fmla="*/ 6127496 w 16931862"/>
                  <a:gd name="connsiteY9" fmla="*/ 7018259 h 11447852"/>
                  <a:gd name="connsiteX10" fmla="*/ 6127433 w 16931862"/>
                  <a:gd name="connsiteY10" fmla="*/ 7017885 h 11447852"/>
                  <a:gd name="connsiteX11" fmla="*/ 12580936 w 16931862"/>
                  <a:gd name="connsiteY11" fmla="*/ 6215160 h 11447852"/>
                  <a:gd name="connsiteX12" fmla="*/ 12358347 w 16931862"/>
                  <a:gd name="connsiteY12" fmla="*/ 6495754 h 11447852"/>
                  <a:gd name="connsiteX13" fmla="*/ 12509058 w 16931862"/>
                  <a:gd name="connsiteY13" fmla="*/ 6399517 h 11447852"/>
                  <a:gd name="connsiteX14" fmla="*/ 12899749 w 16931862"/>
                  <a:gd name="connsiteY14" fmla="*/ 6335746 h 11447852"/>
                  <a:gd name="connsiteX15" fmla="*/ 12580936 w 16931862"/>
                  <a:gd name="connsiteY15" fmla="*/ 6215160 h 11447852"/>
                  <a:gd name="connsiteX16" fmla="*/ 11759884 w 16931862"/>
                  <a:gd name="connsiteY16" fmla="*/ 5688702 h 11447852"/>
                  <a:gd name="connsiteX17" fmla="*/ 11190912 w 16931862"/>
                  <a:gd name="connsiteY17" fmla="*/ 5820937 h 11447852"/>
                  <a:gd name="connsiteX18" fmla="*/ 11179319 w 16931862"/>
                  <a:gd name="connsiteY18" fmla="*/ 5820937 h 11447852"/>
                  <a:gd name="connsiteX19" fmla="*/ 11068024 w 16931862"/>
                  <a:gd name="connsiteY19" fmla="*/ 5848764 h 11447852"/>
                  <a:gd name="connsiteX20" fmla="*/ 11000784 w 16931862"/>
                  <a:gd name="connsiteY20" fmla="*/ 5859200 h 11447852"/>
                  <a:gd name="connsiteX21" fmla="*/ 9704664 w 16931862"/>
                  <a:gd name="connsiteY21" fmla="*/ 6280090 h 11447852"/>
                  <a:gd name="connsiteX22" fmla="*/ 9210794 w 16931862"/>
                  <a:gd name="connsiteY22" fmla="*/ 6669676 h 11447852"/>
                  <a:gd name="connsiteX23" fmla="*/ 9213113 w 16931862"/>
                  <a:gd name="connsiteY23" fmla="*/ 6673154 h 11447852"/>
                  <a:gd name="connsiteX24" fmla="*/ 9204998 w 16931862"/>
                  <a:gd name="connsiteY24" fmla="*/ 6674314 h 11447852"/>
                  <a:gd name="connsiteX25" fmla="*/ 9204998 w 16931862"/>
                  <a:gd name="connsiteY25" fmla="*/ 6671995 h 11447852"/>
                  <a:gd name="connsiteX26" fmla="*/ 9196882 w 16931862"/>
                  <a:gd name="connsiteY26" fmla="*/ 6676632 h 11447852"/>
                  <a:gd name="connsiteX27" fmla="*/ 9169059 w 16931862"/>
                  <a:gd name="connsiteY27" fmla="*/ 6681270 h 11447852"/>
                  <a:gd name="connsiteX28" fmla="*/ 8900097 w 16931862"/>
                  <a:gd name="connsiteY28" fmla="*/ 6755478 h 11447852"/>
                  <a:gd name="connsiteX29" fmla="*/ 8770253 w 16931862"/>
                  <a:gd name="connsiteY29" fmla="*/ 6767072 h 11447852"/>
                  <a:gd name="connsiteX30" fmla="*/ 8184796 w 16931862"/>
                  <a:gd name="connsiteY30" fmla="*/ 7249416 h 11447852"/>
                  <a:gd name="connsiteX31" fmla="*/ 8165088 w 16931862"/>
                  <a:gd name="connsiteY31" fmla="*/ 7398988 h 11447852"/>
                  <a:gd name="connsiteX32" fmla="*/ 8127990 w 16931862"/>
                  <a:gd name="connsiteY32" fmla="*/ 8103952 h 11447852"/>
                  <a:gd name="connsiteX33" fmla="*/ 8111759 w 16931862"/>
                  <a:gd name="connsiteY33" fmla="*/ 8153810 h 11447852"/>
                  <a:gd name="connsiteX34" fmla="*/ 7809177 w 16931862"/>
                  <a:gd name="connsiteY34" fmla="*/ 8842541 h 11447852"/>
                  <a:gd name="connsiteX35" fmla="*/ 7776716 w 16931862"/>
                  <a:gd name="connsiteY35" fmla="*/ 8858774 h 11447852"/>
                  <a:gd name="connsiteX36" fmla="*/ 7816132 w 16931862"/>
                  <a:gd name="connsiteY36" fmla="*/ 8858774 h 11447852"/>
                  <a:gd name="connsiteX37" fmla="*/ 7809177 w 16931862"/>
                  <a:gd name="connsiteY37" fmla="*/ 8842541 h 11447852"/>
                  <a:gd name="connsiteX38" fmla="*/ 8281020 w 16931862"/>
                  <a:gd name="connsiteY38" fmla="*/ 8769494 h 11447852"/>
                  <a:gd name="connsiteX39" fmla="*/ 8553460 w 16931862"/>
                  <a:gd name="connsiteY39" fmla="*/ 8531800 h 11447852"/>
                  <a:gd name="connsiteX40" fmla="*/ 9093703 w 16931862"/>
                  <a:gd name="connsiteY40" fmla="*/ 8314978 h 11447852"/>
                  <a:gd name="connsiteX41" fmla="*/ 9376577 w 16931862"/>
                  <a:gd name="connsiteY41" fmla="*/ 7999599 h 11447852"/>
                  <a:gd name="connsiteX42" fmla="*/ 9528448 w 16931862"/>
                  <a:gd name="connsiteY42" fmla="*/ 7803647 h 11447852"/>
                  <a:gd name="connsiteX43" fmla="*/ 9516855 w 16931862"/>
                  <a:gd name="connsiteY43" fmla="*/ 7802488 h 11447852"/>
                  <a:gd name="connsiteX44" fmla="*/ 9527288 w 16931862"/>
                  <a:gd name="connsiteY44" fmla="*/ 7781617 h 11447852"/>
                  <a:gd name="connsiteX45" fmla="*/ 9531926 w 16931862"/>
                  <a:gd name="connsiteY45" fmla="*/ 7799009 h 11447852"/>
                  <a:gd name="connsiteX46" fmla="*/ 9535404 w 16931862"/>
                  <a:gd name="connsiteY46" fmla="*/ 7792052 h 11447852"/>
                  <a:gd name="connsiteX47" fmla="*/ 9637424 w 16931862"/>
                  <a:gd name="connsiteY47" fmla="*/ 7630884 h 11447852"/>
                  <a:gd name="connsiteX48" fmla="*/ 9749878 w 16931862"/>
                  <a:gd name="connsiteY48" fmla="*/ 7481312 h 11447852"/>
                  <a:gd name="connsiteX49" fmla="*/ 9749878 w 16931862"/>
                  <a:gd name="connsiteY49" fmla="*/ 7480152 h 11447852"/>
                  <a:gd name="connsiteX50" fmla="*/ 9769586 w 16931862"/>
                  <a:gd name="connsiteY50" fmla="*/ 7460441 h 11447852"/>
                  <a:gd name="connsiteX51" fmla="*/ 9991016 w 16931862"/>
                  <a:gd name="connsiteY51" fmla="*/ 7272606 h 11447852"/>
                  <a:gd name="connsiteX52" fmla="*/ 10151002 w 16931862"/>
                  <a:gd name="connsiteY52" fmla="*/ 7197239 h 11447852"/>
                  <a:gd name="connsiteX53" fmla="*/ 10226358 w 16931862"/>
                  <a:gd name="connsiteY53" fmla="*/ 7150860 h 11447852"/>
                  <a:gd name="connsiteX54" fmla="*/ 10264616 w 16931862"/>
                  <a:gd name="connsiteY54" fmla="*/ 7131148 h 11447852"/>
                  <a:gd name="connsiteX55" fmla="*/ 10578791 w 16931862"/>
                  <a:gd name="connsiteY55" fmla="*/ 7046506 h 11447852"/>
                  <a:gd name="connsiteX56" fmla="*/ 10950933 w 16931862"/>
                  <a:gd name="connsiteY56" fmla="*/ 6966502 h 11447852"/>
                  <a:gd name="connsiteX57" fmla="*/ 11173522 w 16931862"/>
                  <a:gd name="connsiteY57" fmla="*/ 6987374 h 11447852"/>
                  <a:gd name="connsiteX58" fmla="*/ 11238444 w 16931862"/>
                  <a:gd name="connsiteY58" fmla="*/ 7010563 h 11447852"/>
                  <a:gd name="connsiteX59" fmla="*/ 11393793 w 16931862"/>
                  <a:gd name="connsiteY59" fmla="*/ 7004766 h 11447852"/>
                  <a:gd name="connsiteX60" fmla="*/ 11415820 w 16931862"/>
                  <a:gd name="connsiteY60" fmla="*/ 6998968 h 11447852"/>
                  <a:gd name="connsiteX61" fmla="*/ 11767094 w 16931862"/>
                  <a:gd name="connsiteY61" fmla="*/ 6653443 h 11447852"/>
                  <a:gd name="connsiteX62" fmla="*/ 11983887 w 16931862"/>
                  <a:gd name="connsiteY62" fmla="*/ 6494594 h 11447852"/>
                  <a:gd name="connsiteX63" fmla="*/ 12097500 w 16931862"/>
                  <a:gd name="connsiteY63" fmla="*/ 6329948 h 11447852"/>
                  <a:gd name="connsiteX64" fmla="*/ 12314293 w 16931862"/>
                  <a:gd name="connsiteY64" fmla="*/ 5976308 h 11447852"/>
                  <a:gd name="connsiteX65" fmla="*/ 11964178 w 16931862"/>
                  <a:gd name="connsiteY65" fmla="*/ 5727020 h 11447852"/>
                  <a:gd name="connsiteX66" fmla="*/ 11759884 w 16931862"/>
                  <a:gd name="connsiteY66" fmla="*/ 5688702 h 11447852"/>
                  <a:gd name="connsiteX67" fmla="*/ 8210356 w 16931862"/>
                  <a:gd name="connsiteY67" fmla="*/ 5687710 h 11447852"/>
                  <a:gd name="connsiteX68" fmla="*/ 8210540 w 16931862"/>
                  <a:gd name="connsiteY68" fmla="*/ 5689115 h 11447852"/>
                  <a:gd name="connsiteX69" fmla="*/ 7493560 w 16931862"/>
                  <a:gd name="connsiteY69" fmla="*/ 6146604 h 11447852"/>
                  <a:gd name="connsiteX70" fmla="*/ 7492757 w 16931862"/>
                  <a:gd name="connsiteY70" fmla="*/ 6145976 h 11447852"/>
                  <a:gd name="connsiteX71" fmla="*/ 6352764 w 16931862"/>
                  <a:gd name="connsiteY71" fmla="*/ 4598447 h 11447852"/>
                  <a:gd name="connsiteX72" fmla="*/ 6802888 w 16931862"/>
                  <a:gd name="connsiteY72" fmla="*/ 4667255 h 11447852"/>
                  <a:gd name="connsiteX73" fmla="*/ 6870128 w 16931862"/>
                  <a:gd name="connsiteY73" fmla="*/ 4693923 h 11447852"/>
                  <a:gd name="connsiteX74" fmla="*/ 6923456 w 16931862"/>
                  <a:gd name="connsiteY74" fmla="*/ 4721751 h 11447852"/>
                  <a:gd name="connsiteX75" fmla="*/ 7122860 w 16931862"/>
                  <a:gd name="connsiteY75" fmla="*/ 4895673 h 11447852"/>
                  <a:gd name="connsiteX76" fmla="*/ 7127497 w 16931862"/>
                  <a:gd name="connsiteY76" fmla="*/ 4899151 h 11447852"/>
                  <a:gd name="connsiteX77" fmla="*/ 7251544 w 16931862"/>
                  <a:gd name="connsiteY77" fmla="*/ 5045245 h 11447852"/>
                  <a:gd name="connsiteX78" fmla="*/ 7268934 w 16931862"/>
                  <a:gd name="connsiteY78" fmla="*/ 5063797 h 11447852"/>
                  <a:gd name="connsiteX79" fmla="*/ 7277049 w 16931862"/>
                  <a:gd name="connsiteY79" fmla="*/ 5075392 h 11447852"/>
                  <a:gd name="connsiteX80" fmla="*/ 7307192 w 16931862"/>
                  <a:gd name="connsiteY80" fmla="*/ 5115973 h 11447852"/>
                  <a:gd name="connsiteX81" fmla="*/ 7309510 w 16931862"/>
                  <a:gd name="connsiteY81" fmla="*/ 5119452 h 11447852"/>
                  <a:gd name="connsiteX82" fmla="*/ 7310670 w 16931862"/>
                  <a:gd name="connsiteY82" fmla="*/ 5119452 h 11447852"/>
                  <a:gd name="connsiteX83" fmla="*/ 7324581 w 16931862"/>
                  <a:gd name="connsiteY83" fmla="*/ 5136844 h 11447852"/>
                  <a:gd name="connsiteX84" fmla="*/ 7326900 w 16931862"/>
                  <a:gd name="connsiteY84" fmla="*/ 5136844 h 11447852"/>
                  <a:gd name="connsiteX85" fmla="*/ 7329218 w 16931862"/>
                  <a:gd name="connsiteY85" fmla="*/ 5149599 h 11447852"/>
                  <a:gd name="connsiteX86" fmla="*/ 7383706 w 16931862"/>
                  <a:gd name="connsiteY86" fmla="*/ 5265546 h 11447852"/>
                  <a:gd name="connsiteX87" fmla="*/ 7280527 w 16931862"/>
                  <a:gd name="connsiteY87" fmla="*/ 5922971 h 11447852"/>
                  <a:gd name="connsiteX88" fmla="*/ 7445227 w 16931862"/>
                  <a:gd name="connsiteY88" fmla="*/ 6108850 h 11447852"/>
                  <a:gd name="connsiteX89" fmla="*/ 7492757 w 16931862"/>
                  <a:gd name="connsiteY89" fmla="*/ 6145976 h 11447852"/>
                  <a:gd name="connsiteX90" fmla="*/ 7187613 w 16931862"/>
                  <a:gd name="connsiteY90" fmla="*/ 6340844 h 11447852"/>
                  <a:gd name="connsiteX91" fmla="*/ 7166334 w 16931862"/>
                  <a:gd name="connsiteY91" fmla="*/ 6320817 h 11447852"/>
                  <a:gd name="connsiteX92" fmla="*/ 7107788 w 16931862"/>
                  <a:gd name="connsiteY92" fmla="*/ 6287048 h 11447852"/>
                  <a:gd name="connsiteX93" fmla="*/ 7060256 w 16931862"/>
                  <a:gd name="connsiteY93" fmla="*/ 6271974 h 11447852"/>
                  <a:gd name="connsiteX94" fmla="*/ 7015043 w 16931862"/>
                  <a:gd name="connsiteY94" fmla="*/ 6255742 h 11447852"/>
                  <a:gd name="connsiteX95" fmla="*/ 6975626 w 16931862"/>
                  <a:gd name="connsiteY95" fmla="*/ 6238350 h 11447852"/>
                  <a:gd name="connsiteX96" fmla="*/ 6921138 w 16931862"/>
                  <a:gd name="connsiteY96" fmla="*/ 6229074 h 11447852"/>
                  <a:gd name="connsiteX97" fmla="*/ 6632468 w 16931862"/>
                  <a:gd name="connsiteY97" fmla="*/ 6166462 h 11447852"/>
                  <a:gd name="connsiteX98" fmla="*/ 6472482 w 16931862"/>
                  <a:gd name="connsiteY98" fmla="*/ 6136315 h 11447852"/>
                  <a:gd name="connsiteX99" fmla="*/ 6469004 w 16931862"/>
                  <a:gd name="connsiteY99" fmla="*/ 6137474 h 11447852"/>
                  <a:gd name="connsiteX100" fmla="*/ 6303220 w 16931862"/>
                  <a:gd name="connsiteY100" fmla="*/ 6093415 h 11447852"/>
                  <a:gd name="connsiteX101" fmla="*/ 6304380 w 16931862"/>
                  <a:gd name="connsiteY101" fmla="*/ 6092255 h 11447852"/>
                  <a:gd name="connsiteX102" fmla="*/ 5789642 w 16931862"/>
                  <a:gd name="connsiteY102" fmla="*/ 5890506 h 11447852"/>
                  <a:gd name="connsiteX103" fmla="*/ 5706171 w 16931862"/>
                  <a:gd name="connsiteY103" fmla="*/ 5841808 h 11447852"/>
                  <a:gd name="connsiteX104" fmla="*/ 5660958 w 16931862"/>
                  <a:gd name="connsiteY104" fmla="*/ 5808183 h 11447852"/>
                  <a:gd name="connsiteX105" fmla="*/ 5633134 w 16931862"/>
                  <a:gd name="connsiteY105" fmla="*/ 5796588 h 11447852"/>
                  <a:gd name="connsiteX106" fmla="*/ 5315480 w 16931862"/>
                  <a:gd name="connsiteY106" fmla="*/ 5594838 h 11447852"/>
                  <a:gd name="connsiteX107" fmla="*/ 5255196 w 16931862"/>
                  <a:gd name="connsiteY107" fmla="*/ 5562373 h 11447852"/>
                  <a:gd name="connsiteX108" fmla="*/ 5088254 w 16931862"/>
                  <a:gd name="connsiteY108" fmla="*/ 5489326 h 11447852"/>
                  <a:gd name="connsiteX109" fmla="*/ 5083616 w 16931862"/>
                  <a:gd name="connsiteY109" fmla="*/ 5489326 h 11447852"/>
                  <a:gd name="connsiteX110" fmla="*/ 5082457 w 16931862"/>
                  <a:gd name="connsiteY110" fmla="*/ 5489326 h 11447852"/>
                  <a:gd name="connsiteX111" fmla="*/ 5046518 w 16931862"/>
                  <a:gd name="connsiteY111" fmla="*/ 5477731 h 11447852"/>
                  <a:gd name="connsiteX112" fmla="*/ 4794946 w 16931862"/>
                  <a:gd name="connsiteY112" fmla="*/ 5446425 h 11447852"/>
                  <a:gd name="connsiteX113" fmla="*/ 3606644 w 16931862"/>
                  <a:gd name="connsiteY113" fmla="*/ 5372218 h 11447852"/>
                  <a:gd name="connsiteX114" fmla="*/ 3299424 w 16931862"/>
                  <a:gd name="connsiteY114" fmla="*/ 5645855 h 11447852"/>
                  <a:gd name="connsiteX115" fmla="*/ 2984089 w 16931862"/>
                  <a:gd name="connsiteY115" fmla="*/ 5832532 h 11447852"/>
                  <a:gd name="connsiteX116" fmla="*/ 2529635 w 16931862"/>
                  <a:gd name="connsiteY116" fmla="*/ 5962394 h 11447852"/>
                  <a:gd name="connsiteX117" fmla="*/ 3052489 w 16931862"/>
                  <a:gd name="connsiteY117" fmla="*/ 5704989 h 11447852"/>
                  <a:gd name="connsiteX118" fmla="*/ 3408400 w 16931862"/>
                  <a:gd name="connsiteY118" fmla="*/ 5330477 h 11447852"/>
                  <a:gd name="connsiteX119" fmla="*/ 3054807 w 16931862"/>
                  <a:gd name="connsiteY119" fmla="*/ 5300331 h 11447852"/>
                  <a:gd name="connsiteX120" fmla="*/ 2818307 w 16931862"/>
                  <a:gd name="connsiteY120" fmla="*/ 5201775 h 11447852"/>
                  <a:gd name="connsiteX121" fmla="*/ 2268789 w 16931862"/>
                  <a:gd name="connsiteY121" fmla="*/ 5004664 h 11447852"/>
                  <a:gd name="connsiteX122" fmla="*/ 2287338 w 16931862"/>
                  <a:gd name="connsiteY122" fmla="*/ 5019736 h 11447852"/>
                  <a:gd name="connsiteX123" fmla="*/ 2433413 w 16931862"/>
                  <a:gd name="connsiteY123" fmla="*/ 5103219 h 11447852"/>
                  <a:gd name="connsiteX124" fmla="*/ 2428775 w 16931862"/>
                  <a:gd name="connsiteY124" fmla="*/ 5096263 h 11447852"/>
                  <a:gd name="connsiteX125" fmla="*/ 2494857 w 16931862"/>
                  <a:gd name="connsiteY125" fmla="*/ 5113654 h 11447852"/>
                  <a:gd name="connsiteX126" fmla="*/ 2752226 w 16931862"/>
                  <a:gd name="connsiteY126" fmla="*/ 5089305 h 11447852"/>
                  <a:gd name="connsiteX127" fmla="*/ 2858882 w 16931862"/>
                  <a:gd name="connsiteY127" fmla="*/ 5086987 h 11447852"/>
                  <a:gd name="connsiteX128" fmla="*/ 2858882 w 16931862"/>
                  <a:gd name="connsiteY128" fmla="*/ 5084668 h 11447852"/>
                  <a:gd name="connsiteX129" fmla="*/ 2977134 w 16931862"/>
                  <a:gd name="connsiteY129" fmla="*/ 5114814 h 11447852"/>
                  <a:gd name="connsiteX130" fmla="*/ 3017709 w 16931862"/>
                  <a:gd name="connsiteY130" fmla="*/ 5121771 h 11447852"/>
                  <a:gd name="connsiteX131" fmla="*/ 3384055 w 16931862"/>
                  <a:gd name="connsiteY131" fmla="*/ 5166990 h 11447852"/>
                  <a:gd name="connsiteX132" fmla="*/ 3498827 w 16931862"/>
                  <a:gd name="connsiteY132" fmla="*/ 5173948 h 11447852"/>
                  <a:gd name="connsiteX133" fmla="*/ 3636786 w 16931862"/>
                  <a:gd name="connsiteY133" fmla="*/ 5157715 h 11447852"/>
                  <a:gd name="connsiteX134" fmla="*/ 3677362 w 16931862"/>
                  <a:gd name="connsiteY134" fmla="*/ 5151918 h 11447852"/>
                  <a:gd name="connsiteX135" fmla="*/ 3699389 w 16931862"/>
                  <a:gd name="connsiteY135" fmla="*/ 5148439 h 11447852"/>
                  <a:gd name="connsiteX136" fmla="*/ 3701708 w 16931862"/>
                  <a:gd name="connsiteY136" fmla="*/ 5148439 h 11447852"/>
                  <a:gd name="connsiteX137" fmla="*/ 3708664 w 16931862"/>
                  <a:gd name="connsiteY137" fmla="*/ 5148439 h 11447852"/>
                  <a:gd name="connsiteX138" fmla="*/ 3993857 w 16931862"/>
                  <a:gd name="connsiteY138" fmla="*/ 5189021 h 11447852"/>
                  <a:gd name="connsiteX139" fmla="*/ 4541056 w 16931862"/>
                  <a:gd name="connsiteY139" fmla="*/ 5176267 h 11447852"/>
                  <a:gd name="connsiteX140" fmla="*/ 4570039 w 16931862"/>
                  <a:gd name="connsiteY140" fmla="*/ 5170469 h 11447852"/>
                  <a:gd name="connsiteX141" fmla="*/ 4611774 w 16931862"/>
                  <a:gd name="connsiteY141" fmla="*/ 5173948 h 11447852"/>
                  <a:gd name="connsiteX142" fmla="*/ 4704520 w 16931862"/>
                  <a:gd name="connsiteY142" fmla="*/ 5156556 h 11447852"/>
                  <a:gd name="connsiteX143" fmla="*/ 5095210 w 16931862"/>
                  <a:gd name="connsiteY143" fmla="*/ 5194818 h 11447852"/>
                  <a:gd name="connsiteX144" fmla="*/ 5172884 w 16931862"/>
                  <a:gd name="connsiteY144" fmla="*/ 5234241 h 11447852"/>
                  <a:gd name="connsiteX145" fmla="*/ 5301568 w 16931862"/>
                  <a:gd name="connsiteY145" fmla="*/ 5270184 h 11447852"/>
                  <a:gd name="connsiteX146" fmla="*/ 5353738 w 16931862"/>
                  <a:gd name="connsiteY146" fmla="*/ 5285258 h 11447852"/>
                  <a:gd name="connsiteX147" fmla="*/ 5374606 w 16931862"/>
                  <a:gd name="connsiteY147" fmla="*/ 5298012 h 11447852"/>
                  <a:gd name="connsiteX148" fmla="*/ 5478944 w 16931862"/>
                  <a:gd name="connsiteY148" fmla="*/ 5333956 h 11447852"/>
                  <a:gd name="connsiteX149" fmla="*/ 5541548 w 16931862"/>
                  <a:gd name="connsiteY149" fmla="*/ 5357146 h 11447852"/>
                  <a:gd name="connsiteX150" fmla="*/ 5878910 w 16931862"/>
                  <a:gd name="connsiteY150" fmla="*/ 5548460 h 11447852"/>
                  <a:gd name="connsiteX151" fmla="*/ 5956584 w 16931862"/>
                  <a:gd name="connsiteY151" fmla="*/ 5604115 h 11447852"/>
                  <a:gd name="connsiteX152" fmla="*/ 5985567 w 16931862"/>
                  <a:gd name="connsiteY152" fmla="*/ 5619187 h 11447852"/>
                  <a:gd name="connsiteX153" fmla="*/ 6111933 w 16931862"/>
                  <a:gd name="connsiteY153" fmla="*/ 5659770 h 11447852"/>
                  <a:gd name="connsiteX154" fmla="*/ 6217431 w 16931862"/>
                  <a:gd name="connsiteY154" fmla="*/ 5715425 h 11447852"/>
                  <a:gd name="connsiteX155" fmla="*/ 6269600 w 16931862"/>
                  <a:gd name="connsiteY155" fmla="*/ 5738614 h 11447852"/>
                  <a:gd name="connsiteX156" fmla="*/ 6366983 w 16931862"/>
                  <a:gd name="connsiteY156" fmla="*/ 5780356 h 11447852"/>
                  <a:gd name="connsiteX157" fmla="*/ 6375098 w 16931862"/>
                  <a:gd name="connsiteY157" fmla="*/ 5783834 h 11447852"/>
                  <a:gd name="connsiteX158" fmla="*/ 6474800 w 16931862"/>
                  <a:gd name="connsiteY158" fmla="*/ 5826735 h 11447852"/>
                  <a:gd name="connsiteX159" fmla="*/ 6553634 w 16931862"/>
                  <a:gd name="connsiteY159" fmla="*/ 5851083 h 11447852"/>
                  <a:gd name="connsiteX160" fmla="*/ 6804046 w 16931862"/>
                  <a:gd name="connsiteY160" fmla="*/ 5900942 h 11447852"/>
                  <a:gd name="connsiteX161" fmla="*/ 6819118 w 16931862"/>
                  <a:gd name="connsiteY161" fmla="*/ 5902100 h 11447852"/>
                  <a:gd name="connsiteX162" fmla="*/ 6885199 w 16931862"/>
                  <a:gd name="connsiteY162" fmla="*/ 5914855 h 11447852"/>
                  <a:gd name="connsiteX163" fmla="*/ 6908386 w 16931862"/>
                  <a:gd name="connsiteY163" fmla="*/ 5918333 h 11447852"/>
                  <a:gd name="connsiteX164" fmla="*/ 7035910 w 16931862"/>
                  <a:gd name="connsiteY164" fmla="*/ 5881230 h 11447852"/>
                  <a:gd name="connsiteX165" fmla="*/ 7115904 w 16931862"/>
                  <a:gd name="connsiteY165" fmla="*/ 5653972 h 11447852"/>
                  <a:gd name="connsiteX166" fmla="*/ 7173870 w 16931862"/>
                  <a:gd name="connsiteY166" fmla="*/ 5417438 h 11447852"/>
                  <a:gd name="connsiteX167" fmla="*/ 7175029 w 16931862"/>
                  <a:gd name="connsiteY167" fmla="*/ 5351348 h 11447852"/>
                  <a:gd name="connsiteX168" fmla="*/ 7178507 w 16931862"/>
                  <a:gd name="connsiteY168" fmla="*/ 5358305 h 11447852"/>
                  <a:gd name="connsiteX169" fmla="*/ 7176188 w 16931862"/>
                  <a:gd name="connsiteY169" fmla="*/ 5320042 h 11447852"/>
                  <a:gd name="connsiteX170" fmla="*/ 7171551 w 16931862"/>
                  <a:gd name="connsiteY170" fmla="*/ 5321201 h 11447852"/>
                  <a:gd name="connsiteX171" fmla="*/ 7136772 w 16931862"/>
                  <a:gd name="connsiteY171" fmla="*/ 5187861 h 11447852"/>
                  <a:gd name="connsiteX172" fmla="*/ 7111266 w 16931862"/>
                  <a:gd name="connsiteY172" fmla="*/ 5138004 h 11447852"/>
                  <a:gd name="connsiteX173" fmla="*/ 7114744 w 16931862"/>
                  <a:gd name="connsiteY173" fmla="*/ 5134525 h 11447852"/>
                  <a:gd name="connsiteX174" fmla="*/ 7052141 w 16931862"/>
                  <a:gd name="connsiteY174" fmla="*/ 5032491 h 11447852"/>
                  <a:gd name="connsiteX175" fmla="*/ 7006928 w 16931862"/>
                  <a:gd name="connsiteY175" fmla="*/ 4961763 h 11447852"/>
                  <a:gd name="connsiteX176" fmla="*/ 6921138 w 16931862"/>
                  <a:gd name="connsiteY176" fmla="*/ 4906108 h 11447852"/>
                  <a:gd name="connsiteX177" fmla="*/ 6877084 w 16931862"/>
                  <a:gd name="connsiteY177" fmla="*/ 4916543 h 11447852"/>
                  <a:gd name="connsiteX178" fmla="*/ 6416834 w 16931862"/>
                  <a:gd name="connsiteY178" fmla="*/ 5139163 h 11447852"/>
                  <a:gd name="connsiteX179" fmla="*/ 6853898 w 16931862"/>
                  <a:gd name="connsiteY179" fmla="*/ 4816827 h 11447852"/>
                  <a:gd name="connsiteX180" fmla="*/ 6208156 w 16931862"/>
                  <a:gd name="connsiteY180" fmla="*/ 4608122 h 11447852"/>
                  <a:gd name="connsiteX181" fmla="*/ 6206997 w 16931862"/>
                  <a:gd name="connsiteY181" fmla="*/ 4604643 h 11447852"/>
                  <a:gd name="connsiteX182" fmla="*/ 6352764 w 16931862"/>
                  <a:gd name="connsiteY182" fmla="*/ 4598447 h 11447852"/>
                  <a:gd name="connsiteX183" fmla="*/ 10004732 w 16931862"/>
                  <a:gd name="connsiteY183" fmla="*/ 4541804 h 11447852"/>
                  <a:gd name="connsiteX184" fmla="*/ 10001023 w 16931862"/>
                  <a:gd name="connsiteY184" fmla="*/ 4546647 h 11447852"/>
                  <a:gd name="connsiteX185" fmla="*/ 8635652 w 16931862"/>
                  <a:gd name="connsiteY185" fmla="*/ 5417860 h 11447852"/>
                  <a:gd name="connsiteX186" fmla="*/ 8636635 w 16931862"/>
                  <a:gd name="connsiteY186" fmla="*/ 5415484 h 11447852"/>
                  <a:gd name="connsiteX187" fmla="*/ 6789473 w 16931862"/>
                  <a:gd name="connsiteY187" fmla="*/ 3919225 h 11447852"/>
                  <a:gd name="connsiteX188" fmla="*/ 6788976 w 16931862"/>
                  <a:gd name="connsiteY188" fmla="*/ 3919391 h 11447852"/>
                  <a:gd name="connsiteX189" fmla="*/ 6788866 w 16931862"/>
                  <a:gd name="connsiteY189" fmla="*/ 3919428 h 11447852"/>
                  <a:gd name="connsiteX190" fmla="*/ 6787816 w 16931862"/>
                  <a:gd name="connsiteY190" fmla="*/ 3919391 h 11447852"/>
                  <a:gd name="connsiteX191" fmla="*/ 6792454 w 16931862"/>
                  <a:gd name="connsiteY191" fmla="*/ 3918231 h 11447852"/>
                  <a:gd name="connsiteX192" fmla="*/ 6799410 w 16931862"/>
                  <a:gd name="connsiteY192" fmla="*/ 3918231 h 11447852"/>
                  <a:gd name="connsiteX193" fmla="*/ 6789473 w 16931862"/>
                  <a:gd name="connsiteY193" fmla="*/ 3919225 h 11447852"/>
                  <a:gd name="connsiteX194" fmla="*/ 14639888 w 16931862"/>
                  <a:gd name="connsiteY194" fmla="*/ 2748316 h 11447852"/>
                  <a:gd name="connsiteX195" fmla="*/ 14676986 w 16931862"/>
                  <a:gd name="connsiteY195" fmla="*/ 3543719 h 11447852"/>
                  <a:gd name="connsiteX196" fmla="*/ 14678146 w 16931862"/>
                  <a:gd name="connsiteY196" fmla="*/ 3661986 h 11447852"/>
                  <a:gd name="connsiteX197" fmla="*/ 14740750 w 16931862"/>
                  <a:gd name="connsiteY197" fmla="*/ 3697930 h 11447852"/>
                  <a:gd name="connsiteX198" fmla="*/ 14770890 w 16931862"/>
                  <a:gd name="connsiteY198" fmla="*/ 3673581 h 11447852"/>
                  <a:gd name="connsiteX199" fmla="*/ 15096660 w 16931862"/>
                  <a:gd name="connsiteY199" fmla="*/ 3457917 h 11447852"/>
                  <a:gd name="connsiteX200" fmla="*/ 15149988 w 16931862"/>
                  <a:gd name="connsiteY200" fmla="*/ 3453280 h 11447852"/>
                  <a:gd name="connsiteX201" fmla="*/ 15167378 w 16931862"/>
                  <a:gd name="connsiteY201" fmla="*/ 3454439 h 11447852"/>
                  <a:gd name="connsiteX202" fmla="*/ 15187086 w 16931862"/>
                  <a:gd name="connsiteY202" fmla="*/ 3453280 h 11447852"/>
                  <a:gd name="connsiteX203" fmla="*/ 15172016 w 16931862"/>
                  <a:gd name="connsiteY203" fmla="*/ 3491543 h 11447852"/>
                  <a:gd name="connsiteX204" fmla="*/ 14814946 w 16931862"/>
                  <a:gd name="connsiteY204" fmla="*/ 3801124 h 11447852"/>
                  <a:gd name="connsiteX205" fmla="*/ 14705970 w 16931862"/>
                  <a:gd name="connsiteY205" fmla="*/ 3898520 h 11447852"/>
                  <a:gd name="connsiteX206" fmla="*/ 14681622 w 16931862"/>
                  <a:gd name="connsiteY206" fmla="*/ 3928667 h 11447852"/>
                  <a:gd name="connsiteX207" fmla="*/ 14666552 w 16931862"/>
                  <a:gd name="connsiteY207" fmla="*/ 3947218 h 11447852"/>
                  <a:gd name="connsiteX208" fmla="*/ 14490336 w 16931862"/>
                  <a:gd name="connsiteY208" fmla="*/ 4273032 h 11447852"/>
                  <a:gd name="connsiteX209" fmla="*/ 14112398 w 16931862"/>
                  <a:gd name="connsiteY209" fmla="*/ 4589569 h 11447852"/>
                  <a:gd name="connsiteX210" fmla="*/ 14020810 w 16931862"/>
                  <a:gd name="connsiteY210" fmla="*/ 4670734 h 11447852"/>
                  <a:gd name="connsiteX211" fmla="*/ 13276528 w 16931862"/>
                  <a:gd name="connsiteY211" fmla="*/ 5320042 h 11447852"/>
                  <a:gd name="connsiteX212" fmla="*/ 12716577 w 16931862"/>
                  <a:gd name="connsiteY212" fmla="*/ 5962394 h 11447852"/>
                  <a:gd name="connsiteX213" fmla="*/ 13518826 w 16931862"/>
                  <a:gd name="connsiteY213" fmla="*/ 6346181 h 11447852"/>
                  <a:gd name="connsiteX214" fmla="*/ 13522304 w 16931862"/>
                  <a:gd name="connsiteY214" fmla="*/ 6346181 h 11447852"/>
                  <a:gd name="connsiteX215" fmla="*/ 13526942 w 16931862"/>
                  <a:gd name="connsiteY215" fmla="*/ 6347340 h 11447852"/>
                  <a:gd name="connsiteX216" fmla="*/ 13582588 w 16931862"/>
                  <a:gd name="connsiteY216" fmla="*/ 6368211 h 11447852"/>
                  <a:gd name="connsiteX217" fmla="*/ 13583748 w 16931862"/>
                  <a:gd name="connsiteY217" fmla="*/ 6369370 h 11447852"/>
                  <a:gd name="connsiteX218" fmla="*/ 13581430 w 16931862"/>
                  <a:gd name="connsiteY218" fmla="*/ 6369370 h 11447852"/>
                  <a:gd name="connsiteX219" fmla="*/ 13590704 w 16931862"/>
                  <a:gd name="connsiteY219" fmla="*/ 6372849 h 11447852"/>
                  <a:gd name="connsiteX220" fmla="*/ 13708954 w 16931862"/>
                  <a:gd name="connsiteY220" fmla="*/ 6425026 h 11447852"/>
                  <a:gd name="connsiteX221" fmla="*/ 13792426 w 16931862"/>
                  <a:gd name="connsiteY221" fmla="*/ 6442418 h 11447852"/>
                  <a:gd name="connsiteX222" fmla="*/ 14030086 w 16931862"/>
                  <a:gd name="connsiteY222" fmla="*/ 6506189 h 11447852"/>
                  <a:gd name="connsiteX223" fmla="*/ 14450918 w 16931862"/>
                  <a:gd name="connsiteY223" fmla="*/ 6560684 h 11447852"/>
                  <a:gd name="connsiteX224" fmla="*/ 14552938 w 16931862"/>
                  <a:gd name="connsiteY224" fmla="*/ 6553728 h 11447852"/>
                  <a:gd name="connsiteX225" fmla="*/ 14846246 w 16931862"/>
                  <a:gd name="connsiteY225" fmla="*/ 6611702 h 11447852"/>
                  <a:gd name="connsiteX226" fmla="*/ 14850884 w 16931862"/>
                  <a:gd name="connsiteY226" fmla="*/ 6609383 h 11447852"/>
                  <a:gd name="connsiteX227" fmla="*/ 14857840 w 16931862"/>
                  <a:gd name="connsiteY227" fmla="*/ 6611702 h 11447852"/>
                  <a:gd name="connsiteX228" fmla="*/ 14858998 w 16931862"/>
                  <a:gd name="connsiteY228" fmla="*/ 6611702 h 11447852"/>
                  <a:gd name="connsiteX229" fmla="*/ 14864796 w 16931862"/>
                  <a:gd name="connsiteY229" fmla="*/ 6615180 h 11447852"/>
                  <a:gd name="connsiteX230" fmla="*/ 14898416 w 16931862"/>
                  <a:gd name="connsiteY230" fmla="*/ 6629094 h 11447852"/>
                  <a:gd name="connsiteX231" fmla="*/ 14897258 w 16931862"/>
                  <a:gd name="connsiteY231" fmla="*/ 6629094 h 11447852"/>
                  <a:gd name="connsiteX232" fmla="*/ 14900734 w 16931862"/>
                  <a:gd name="connsiteY232" fmla="*/ 6630254 h 11447852"/>
                  <a:gd name="connsiteX233" fmla="*/ 14901894 w 16931862"/>
                  <a:gd name="connsiteY233" fmla="*/ 6631413 h 11447852"/>
                  <a:gd name="connsiteX234" fmla="*/ 14903054 w 16931862"/>
                  <a:gd name="connsiteY234" fmla="*/ 6631413 h 11447852"/>
                  <a:gd name="connsiteX235" fmla="*/ 14986524 w 16931862"/>
                  <a:gd name="connsiteY235" fmla="*/ 6659240 h 11447852"/>
                  <a:gd name="connsiteX236" fmla="*/ 15301858 w 16931862"/>
                  <a:gd name="connsiteY236" fmla="*/ 6799538 h 11447852"/>
                  <a:gd name="connsiteX237" fmla="*/ 15571982 w 16931862"/>
                  <a:gd name="connsiteY237" fmla="*/ 6909688 h 11447852"/>
                  <a:gd name="connsiteX238" fmla="*/ 16159756 w 16931862"/>
                  <a:gd name="connsiteY238" fmla="*/ 6818089 h 11447852"/>
                  <a:gd name="connsiteX239" fmla="*/ 16346406 w 16931862"/>
                  <a:gd name="connsiteY239" fmla="*/ 6567642 h 11447852"/>
                  <a:gd name="connsiteX240" fmla="*/ 16615368 w 16931862"/>
                  <a:gd name="connsiteY240" fmla="*/ 6382125 h 11447852"/>
                  <a:gd name="connsiteX241" fmla="*/ 16458860 w 16931862"/>
                  <a:gd name="connsiteY241" fmla="*/ 6560684 h 11447852"/>
                  <a:gd name="connsiteX242" fmla="*/ 16435674 w 16931862"/>
                  <a:gd name="connsiteY242" fmla="*/ 6580396 h 11447852"/>
                  <a:gd name="connsiteX243" fmla="*/ 16360318 w 16931862"/>
                  <a:gd name="connsiteY243" fmla="*/ 6705620 h 11447852"/>
                  <a:gd name="connsiteX244" fmla="*/ 16282644 w 16931862"/>
                  <a:gd name="connsiteY244" fmla="*/ 6857512 h 11447852"/>
                  <a:gd name="connsiteX245" fmla="*/ 16262934 w 16931862"/>
                  <a:gd name="connsiteY245" fmla="*/ 6895774 h 11447852"/>
                  <a:gd name="connsiteX246" fmla="*/ 16272210 w 16931862"/>
                  <a:gd name="connsiteY246" fmla="*/ 6954908 h 11447852"/>
                  <a:gd name="connsiteX247" fmla="*/ 16246706 w 16931862"/>
                  <a:gd name="connsiteY247" fmla="*/ 6965343 h 11447852"/>
                  <a:gd name="connsiteX248" fmla="*/ 16245546 w 16931862"/>
                  <a:gd name="connsiteY248" fmla="*/ 6969981 h 11447852"/>
                  <a:gd name="connsiteX249" fmla="*/ 16290758 w 16931862"/>
                  <a:gd name="connsiteY249" fmla="*/ 6968822 h 11447852"/>
                  <a:gd name="connsiteX250" fmla="*/ 16330176 w 16931862"/>
                  <a:gd name="connsiteY250" fmla="*/ 6968822 h 11447852"/>
                  <a:gd name="connsiteX251" fmla="*/ 16613050 w 16931862"/>
                  <a:gd name="connsiteY251" fmla="*/ 6994330 h 11447852"/>
                  <a:gd name="connsiteX252" fmla="*/ 16667538 w 16931862"/>
                  <a:gd name="connsiteY252" fmla="*/ 7015201 h 11447852"/>
                  <a:gd name="connsiteX253" fmla="*/ 16697680 w 16931862"/>
                  <a:gd name="connsiteY253" fmla="*/ 7017520 h 11447852"/>
                  <a:gd name="connsiteX254" fmla="*/ 16716230 w 16931862"/>
                  <a:gd name="connsiteY254" fmla="*/ 7016360 h 11447852"/>
                  <a:gd name="connsiteX255" fmla="*/ 16788108 w 16931862"/>
                  <a:gd name="connsiteY255" fmla="*/ 7039550 h 11447852"/>
                  <a:gd name="connsiteX256" fmla="*/ 16931862 w 16931862"/>
                  <a:gd name="connsiteY256" fmla="*/ 7105640 h 11447852"/>
                  <a:gd name="connsiteX257" fmla="*/ 16931862 w 16931862"/>
                  <a:gd name="connsiteY257" fmla="*/ 7106800 h 11447852"/>
                  <a:gd name="connsiteX258" fmla="*/ 16646670 w 16931862"/>
                  <a:gd name="connsiteY258" fmla="*/ 7062740 h 11447852"/>
                  <a:gd name="connsiteX259" fmla="*/ 16507552 w 16931862"/>
                  <a:gd name="connsiteY259" fmla="*/ 7056942 h 11447852"/>
                  <a:gd name="connsiteX260" fmla="*/ 16186420 w 16931862"/>
                  <a:gd name="connsiteY260" fmla="*/ 7128830 h 11447852"/>
                  <a:gd name="connsiteX261" fmla="*/ 16185262 w 16931862"/>
                  <a:gd name="connsiteY261" fmla="*/ 7316666 h 11447852"/>
                  <a:gd name="connsiteX262" fmla="*/ 16185262 w 16931862"/>
                  <a:gd name="connsiteY262" fmla="*/ 7317825 h 11447852"/>
                  <a:gd name="connsiteX263" fmla="*/ 16226996 w 16931862"/>
                  <a:gd name="connsiteY263" fmla="*/ 7443049 h 11447852"/>
                  <a:gd name="connsiteX264" fmla="*/ 16245546 w 16931862"/>
                  <a:gd name="connsiteY264" fmla="*/ 7483630 h 11447852"/>
                  <a:gd name="connsiteX265" fmla="*/ 16254820 w 16931862"/>
                  <a:gd name="connsiteY265" fmla="*/ 7507980 h 11447852"/>
                  <a:gd name="connsiteX266" fmla="*/ 16250618 w 16931862"/>
                  <a:gd name="connsiteY266" fmla="*/ 7494356 h 11447852"/>
                  <a:gd name="connsiteX267" fmla="*/ 16245872 w 16931862"/>
                  <a:gd name="connsiteY267" fmla="*/ 7481966 h 11447852"/>
                  <a:gd name="connsiteX268" fmla="*/ 16257138 w 16931862"/>
                  <a:gd name="connsiteY268" fmla="*/ 7504501 h 11447852"/>
                  <a:gd name="connsiteX269" fmla="*/ 16278006 w 16931862"/>
                  <a:gd name="connsiteY269" fmla="*/ 7552040 h 11447852"/>
                  <a:gd name="connsiteX270" fmla="*/ 16337132 w 16931862"/>
                  <a:gd name="connsiteY270" fmla="*/ 7757268 h 11447852"/>
                  <a:gd name="connsiteX271" fmla="*/ 16333654 w 16931862"/>
                  <a:gd name="connsiteY271" fmla="*/ 7788574 h 11447852"/>
                  <a:gd name="connsiteX272" fmla="*/ 16312786 w 16931862"/>
                  <a:gd name="connsiteY272" fmla="*/ 7785096 h 11447852"/>
                  <a:gd name="connsiteX273" fmla="*/ 16145844 w 16931862"/>
                  <a:gd name="connsiteY273" fmla="*/ 7445368 h 11447852"/>
                  <a:gd name="connsiteX274" fmla="*/ 16097154 w 16931862"/>
                  <a:gd name="connsiteY274" fmla="*/ 7387394 h 11447852"/>
                  <a:gd name="connsiteX275" fmla="*/ 15964990 w 16931862"/>
                  <a:gd name="connsiteY275" fmla="*/ 7318984 h 11447852"/>
                  <a:gd name="connsiteX276" fmla="*/ 15932530 w 16931862"/>
                  <a:gd name="connsiteY276" fmla="*/ 7302752 h 11447852"/>
                  <a:gd name="connsiteX277" fmla="*/ 15728490 w 16931862"/>
                  <a:gd name="connsiteY277" fmla="*/ 7203036 h 11447852"/>
                  <a:gd name="connsiteX278" fmla="*/ 15515174 w 16931862"/>
                  <a:gd name="connsiteY278" fmla="*/ 7167092 h 11447852"/>
                  <a:gd name="connsiteX279" fmla="*/ 14739590 w 16931862"/>
                  <a:gd name="connsiteY279" fmla="*/ 6867947 h 11447852"/>
                  <a:gd name="connsiteX280" fmla="*/ 13895606 w 16931862"/>
                  <a:gd name="connsiteY280" fmla="*/ 6801856 h 11447852"/>
                  <a:gd name="connsiteX281" fmla="*/ 12943803 w 16931862"/>
                  <a:gd name="connsiteY281" fmla="*/ 6589672 h 11447852"/>
                  <a:gd name="connsiteX282" fmla="*/ 12016348 w 16931862"/>
                  <a:gd name="connsiteY282" fmla="*/ 6950270 h 11447852"/>
                  <a:gd name="connsiteX283" fmla="*/ 13238270 w 16931862"/>
                  <a:gd name="connsiteY283" fmla="*/ 7313187 h 11447852"/>
                  <a:gd name="connsiteX284" fmla="*/ 13751850 w 16931862"/>
                  <a:gd name="connsiteY284" fmla="*/ 7336376 h 11447852"/>
                  <a:gd name="connsiteX285" fmla="*/ 14203984 w 16931862"/>
                  <a:gd name="connsiteY285" fmla="*/ 7402467 h 11447852"/>
                  <a:gd name="connsiteX286" fmla="*/ 13139728 w 16931862"/>
                  <a:gd name="connsiteY286" fmla="*/ 7411743 h 11447852"/>
                  <a:gd name="connsiteX287" fmla="*/ 13278846 w 16931862"/>
                  <a:gd name="connsiteY287" fmla="*/ 7614652 h 11447852"/>
                  <a:gd name="connsiteX288" fmla="*/ 13293918 w 16931862"/>
                  <a:gd name="connsiteY288" fmla="*/ 7679582 h 11447852"/>
                  <a:gd name="connsiteX289" fmla="*/ 13468974 w 16931862"/>
                  <a:gd name="connsiteY289" fmla="*/ 7984526 h 11447852"/>
                  <a:gd name="connsiteX290" fmla="*/ 13554766 w 16931862"/>
                  <a:gd name="connsiteY290" fmla="*/ 8236133 h 11447852"/>
                  <a:gd name="connsiteX291" fmla="*/ 13547810 w 16931862"/>
                  <a:gd name="connsiteY291" fmla="*/ 8308020 h 11447852"/>
                  <a:gd name="connsiteX292" fmla="*/ 13538534 w 16931862"/>
                  <a:gd name="connsiteY292" fmla="*/ 8287150 h 11447852"/>
                  <a:gd name="connsiteX293" fmla="*/ 13420284 w 16931862"/>
                  <a:gd name="connsiteY293" fmla="*/ 8003078 h 11447852"/>
                  <a:gd name="connsiteX294" fmla="*/ 13385504 w 16931862"/>
                  <a:gd name="connsiteY294" fmla="*/ 7960176 h 11447852"/>
                  <a:gd name="connsiteX295" fmla="*/ 12866129 w 16931862"/>
                  <a:gd name="connsiteY295" fmla="*/ 7341014 h 11447852"/>
                  <a:gd name="connsiteX296" fmla="*/ 11684782 w 16931862"/>
                  <a:gd name="connsiteY296" fmla="*/ 7301592 h 11447852"/>
                  <a:gd name="connsiteX297" fmla="*/ 11127149 w 16931862"/>
                  <a:gd name="connsiteY297" fmla="*/ 7429135 h 11447852"/>
                  <a:gd name="connsiteX298" fmla="*/ 10814133 w 16931862"/>
                  <a:gd name="connsiteY298" fmla="*/ 7567113 h 11447852"/>
                  <a:gd name="connsiteX299" fmla="*/ 10610093 w 16931862"/>
                  <a:gd name="connsiteY299" fmla="*/ 7530010 h 11447852"/>
                  <a:gd name="connsiteX300" fmla="*/ 10483727 w 16931862"/>
                  <a:gd name="connsiteY300" fmla="*/ 7517256 h 11447852"/>
                  <a:gd name="connsiteX301" fmla="*/ 10298236 w 16931862"/>
                  <a:gd name="connsiteY301" fmla="*/ 7628566 h 11447852"/>
                  <a:gd name="connsiteX302" fmla="*/ 10300555 w 16931862"/>
                  <a:gd name="connsiteY302" fmla="*/ 7634363 h 11447852"/>
                  <a:gd name="connsiteX303" fmla="*/ 10134772 w 16931862"/>
                  <a:gd name="connsiteY303" fmla="*/ 7830315 h 11447852"/>
                  <a:gd name="connsiteX304" fmla="*/ 10125497 w 16931862"/>
                  <a:gd name="connsiteY304" fmla="*/ 7854664 h 11447852"/>
                  <a:gd name="connsiteX305" fmla="*/ 9836827 w 16931862"/>
                  <a:gd name="connsiteY305" fmla="*/ 8316137 h 11447852"/>
                  <a:gd name="connsiteX306" fmla="*/ 10015362 w 16931862"/>
                  <a:gd name="connsiteY306" fmla="*/ 8318456 h 11447852"/>
                  <a:gd name="connsiteX307" fmla="*/ 10017681 w 16931862"/>
                  <a:gd name="connsiteY307" fmla="*/ 8317296 h 11447852"/>
                  <a:gd name="connsiteX308" fmla="*/ 10026955 w 16931862"/>
                  <a:gd name="connsiteY308" fmla="*/ 8316137 h 11447852"/>
                  <a:gd name="connsiteX309" fmla="*/ 10028114 w 16931862"/>
                  <a:gd name="connsiteY309" fmla="*/ 8316137 h 11447852"/>
                  <a:gd name="connsiteX310" fmla="*/ 10038548 w 16931862"/>
                  <a:gd name="connsiteY310" fmla="*/ 8314978 h 11447852"/>
                  <a:gd name="connsiteX311" fmla="*/ 10053620 w 16931862"/>
                  <a:gd name="connsiteY311" fmla="*/ 8312658 h 11447852"/>
                  <a:gd name="connsiteX312" fmla="*/ 10050142 w 16931862"/>
                  <a:gd name="connsiteY312" fmla="*/ 8316137 h 11447852"/>
                  <a:gd name="connsiteX313" fmla="*/ 10202012 w 16931862"/>
                  <a:gd name="connsiteY313" fmla="*/ 8291788 h 11447852"/>
                  <a:gd name="connsiteX314" fmla="*/ 10230995 w 16931862"/>
                  <a:gd name="connsiteY314" fmla="*/ 8284831 h 11447852"/>
                  <a:gd name="connsiteX315" fmla="*/ 10807177 w 16931862"/>
                  <a:gd name="connsiteY315" fmla="*/ 8101634 h 11447852"/>
                  <a:gd name="connsiteX316" fmla="*/ 10090718 w 16931862"/>
                  <a:gd name="connsiteY316" fmla="*/ 8417012 h 11447852"/>
                  <a:gd name="connsiteX317" fmla="*/ 10051301 w 16931862"/>
                  <a:gd name="connsiteY317" fmla="*/ 8420490 h 11447852"/>
                  <a:gd name="connsiteX318" fmla="*/ 9782339 w 16931862"/>
                  <a:gd name="connsiteY318" fmla="*/ 8499335 h 11447852"/>
                  <a:gd name="connsiteX319" fmla="*/ 9424109 w 16931862"/>
                  <a:gd name="connsiteY319" fmla="*/ 8580498 h 11447852"/>
                  <a:gd name="connsiteX320" fmla="*/ 8342464 w 16931862"/>
                  <a:gd name="connsiteY320" fmla="*/ 10156231 h 11447852"/>
                  <a:gd name="connsiteX321" fmla="*/ 8659683 w 16931862"/>
                  <a:gd name="connsiteY321" fmla="*/ 11226576 h 11447852"/>
                  <a:gd name="connsiteX322" fmla="*/ 8734206 w 16931862"/>
                  <a:gd name="connsiteY322" fmla="*/ 11447852 h 11447852"/>
                  <a:gd name="connsiteX323" fmla="*/ 7921685 w 16931862"/>
                  <a:gd name="connsiteY323" fmla="*/ 11447852 h 11447852"/>
                  <a:gd name="connsiteX324" fmla="*/ 7916269 w 16931862"/>
                  <a:gd name="connsiteY324" fmla="*/ 11414557 h 11447852"/>
                  <a:gd name="connsiteX325" fmla="*/ 7740777 w 16931862"/>
                  <a:gd name="connsiteY325" fmla="*/ 10793945 h 11447852"/>
                  <a:gd name="connsiteX326" fmla="*/ 7571516 w 16931862"/>
                  <a:gd name="connsiteY326" fmla="*/ 10306964 h 11447852"/>
                  <a:gd name="connsiteX327" fmla="*/ 7361680 w 16931862"/>
                  <a:gd name="connsiteY327" fmla="*/ 9788676 h 11447852"/>
                  <a:gd name="connsiteX328" fmla="*/ 7287483 w 16931862"/>
                  <a:gd name="connsiteY328" fmla="*/ 9272708 h 11447852"/>
                  <a:gd name="connsiteX329" fmla="*/ 6968670 w 16931862"/>
                  <a:gd name="connsiteY329" fmla="*/ 8813554 h 11447852"/>
                  <a:gd name="connsiteX330" fmla="*/ 6606962 w 16931862"/>
                  <a:gd name="connsiteY330" fmla="*/ 8226857 h 11447852"/>
                  <a:gd name="connsiteX331" fmla="*/ 5973974 w 16931862"/>
                  <a:gd name="connsiteY331" fmla="*/ 8131780 h 11447852"/>
                  <a:gd name="connsiteX332" fmla="*/ 5498653 w 16931862"/>
                  <a:gd name="connsiteY332" fmla="*/ 8529481 h 11447852"/>
                  <a:gd name="connsiteX333" fmla="*/ 5045359 w 16931862"/>
                  <a:gd name="connsiteY333" fmla="*/ 8988635 h 11447852"/>
                  <a:gd name="connsiteX334" fmla="*/ 5043040 w 16931862"/>
                  <a:gd name="connsiteY334" fmla="*/ 8985157 h 11447852"/>
                  <a:gd name="connsiteX335" fmla="*/ 5390836 w 16931862"/>
                  <a:gd name="connsiteY335" fmla="*/ 8543395 h 11447852"/>
                  <a:gd name="connsiteX336" fmla="*/ 5400110 w 16931862"/>
                  <a:gd name="connsiteY336" fmla="*/ 8532960 h 11447852"/>
                  <a:gd name="connsiteX337" fmla="*/ 5509086 w 16931862"/>
                  <a:gd name="connsiteY337" fmla="*/ 8378749 h 11447852"/>
                  <a:gd name="connsiteX338" fmla="*/ 6022666 w 16931862"/>
                  <a:gd name="connsiteY338" fmla="*/ 7881332 h 11447852"/>
                  <a:gd name="connsiteX339" fmla="*/ 5424456 w 16931862"/>
                  <a:gd name="connsiteY339" fmla="*/ 7830315 h 11447852"/>
                  <a:gd name="connsiteX340" fmla="*/ 5060430 w 16931862"/>
                  <a:gd name="connsiteY340" fmla="*/ 7767703 h 11447852"/>
                  <a:gd name="connsiteX341" fmla="*/ 4646554 w 16931862"/>
                  <a:gd name="connsiteY341" fmla="*/ 7812923 h 11447852"/>
                  <a:gd name="connsiteX342" fmla="*/ 4110947 w 16931862"/>
                  <a:gd name="connsiteY342" fmla="*/ 7642480 h 11447852"/>
                  <a:gd name="connsiteX343" fmla="*/ 3780542 w 16931862"/>
                  <a:gd name="connsiteY343" fmla="*/ 7734078 h 11447852"/>
                  <a:gd name="connsiteX344" fmla="*/ 3042055 w 16931862"/>
                  <a:gd name="connsiteY344" fmla="*/ 8065690 h 11447852"/>
                  <a:gd name="connsiteX345" fmla="*/ 3738806 w 16931862"/>
                  <a:gd name="connsiteY345" fmla="*/ 7517256 h 11447852"/>
                  <a:gd name="connsiteX346" fmla="*/ 3589254 w 16931862"/>
                  <a:gd name="connsiteY346" fmla="*/ 7447686 h 11447852"/>
                  <a:gd name="connsiteX347" fmla="*/ 3474482 w 16931862"/>
                  <a:gd name="connsiteY347" fmla="*/ 7366523 h 11447852"/>
                  <a:gd name="connsiteX348" fmla="*/ 3153350 w 16931862"/>
                  <a:gd name="connsiteY348" fmla="*/ 7527691 h 11447852"/>
                  <a:gd name="connsiteX349" fmla="*/ 2858882 w 16931862"/>
                  <a:gd name="connsiteY349" fmla="*/ 7612333 h 11447852"/>
                  <a:gd name="connsiteX350" fmla="*/ 2774253 w 16931862"/>
                  <a:gd name="connsiteY350" fmla="*/ 7619290 h 11447852"/>
                  <a:gd name="connsiteX351" fmla="*/ 2771934 w 16931862"/>
                  <a:gd name="connsiteY351" fmla="*/ 7620449 h 11447852"/>
                  <a:gd name="connsiteX352" fmla="*/ 2773093 w 16931862"/>
                  <a:gd name="connsiteY352" fmla="*/ 7620449 h 11447852"/>
                  <a:gd name="connsiteX353" fmla="*/ 2564415 w 16931862"/>
                  <a:gd name="connsiteY353" fmla="*/ 7610014 h 11447852"/>
                  <a:gd name="connsiteX354" fmla="*/ 1880417 w 16931862"/>
                  <a:gd name="connsiteY354" fmla="*/ 7419859 h 11447852"/>
                  <a:gd name="connsiteX355" fmla="*/ 1645075 w 16931862"/>
                  <a:gd name="connsiteY355" fmla="*/ 7579868 h 11447852"/>
                  <a:gd name="connsiteX356" fmla="*/ 1415529 w 16931862"/>
                  <a:gd name="connsiteY356" fmla="*/ 7734078 h 11447852"/>
                  <a:gd name="connsiteX357" fmla="*/ 1158160 w 16931862"/>
                  <a:gd name="connsiteY357" fmla="*/ 7921914 h 11447852"/>
                  <a:gd name="connsiteX358" fmla="*/ 1134975 w 16931862"/>
                  <a:gd name="connsiteY358" fmla="*/ 7936987 h 11447852"/>
                  <a:gd name="connsiteX359" fmla="*/ 1016724 w 16931862"/>
                  <a:gd name="connsiteY359" fmla="*/ 8013513 h 11447852"/>
                  <a:gd name="connsiteX360" fmla="*/ 997016 w 16931862"/>
                  <a:gd name="connsiteY360" fmla="*/ 8019310 h 11447852"/>
                  <a:gd name="connsiteX361" fmla="*/ 1010927 w 16931862"/>
                  <a:gd name="connsiteY361" fmla="*/ 8007716 h 11447852"/>
                  <a:gd name="connsiteX362" fmla="*/ 1022521 w 16931862"/>
                  <a:gd name="connsiteY362" fmla="*/ 7998440 h 11447852"/>
                  <a:gd name="connsiteX363" fmla="*/ 933253 w 16931862"/>
                  <a:gd name="connsiteY363" fmla="*/ 8016992 h 11447852"/>
                  <a:gd name="connsiteX364" fmla="*/ 779064 w 16931862"/>
                  <a:gd name="connsiteY364" fmla="*/ 7999599 h 11447852"/>
                  <a:gd name="connsiteX365" fmla="*/ 757036 w 16931862"/>
                  <a:gd name="connsiteY365" fmla="*/ 7999599 h 11447852"/>
                  <a:gd name="connsiteX366" fmla="*/ 752399 w 16931862"/>
                  <a:gd name="connsiteY366" fmla="*/ 7998440 h 11447852"/>
                  <a:gd name="connsiteX367" fmla="*/ 751239 w 16931862"/>
                  <a:gd name="connsiteY367" fmla="*/ 7998440 h 11447852"/>
                  <a:gd name="connsiteX368" fmla="*/ 715301 w 16931862"/>
                  <a:gd name="connsiteY368" fmla="*/ 8003078 h 11447852"/>
                  <a:gd name="connsiteX369" fmla="*/ 564589 w 16931862"/>
                  <a:gd name="connsiteY369" fmla="*/ 8042500 h 11447852"/>
                  <a:gd name="connsiteX370" fmla="*/ 513579 w 16931862"/>
                  <a:gd name="connsiteY370" fmla="*/ 8054094 h 11447852"/>
                  <a:gd name="connsiteX371" fmla="*/ 521694 w 16931862"/>
                  <a:gd name="connsiteY371" fmla="*/ 8056414 h 11447852"/>
                  <a:gd name="connsiteX372" fmla="*/ 495030 w 16931862"/>
                  <a:gd name="connsiteY372" fmla="*/ 8064530 h 11447852"/>
                  <a:gd name="connsiteX373" fmla="*/ 492711 w 16931862"/>
                  <a:gd name="connsiteY373" fmla="*/ 8065690 h 11447852"/>
                  <a:gd name="connsiteX374" fmla="*/ 477640 w 16931862"/>
                  <a:gd name="connsiteY374" fmla="*/ 8059892 h 11447852"/>
                  <a:gd name="connsiteX375" fmla="*/ 346637 w 16931862"/>
                  <a:gd name="connsiteY375" fmla="*/ 8045978 h 11447852"/>
                  <a:gd name="connsiteX376" fmla="*/ 304901 w 16931862"/>
                  <a:gd name="connsiteY376" fmla="*/ 8028586 h 11447852"/>
                  <a:gd name="connsiteX377" fmla="*/ 396488 w 16931862"/>
                  <a:gd name="connsiteY377" fmla="*/ 8008875 h 11447852"/>
                  <a:gd name="connsiteX378" fmla="*/ 432427 w 16931862"/>
                  <a:gd name="connsiteY378" fmla="*/ 8003078 h 11447852"/>
                  <a:gd name="connsiteX379" fmla="*/ 461410 w 16931862"/>
                  <a:gd name="connsiteY379" fmla="*/ 7992642 h 11447852"/>
                  <a:gd name="connsiteX380" fmla="*/ 469525 w 16931862"/>
                  <a:gd name="connsiteY380" fmla="*/ 7989164 h 11447852"/>
                  <a:gd name="connsiteX381" fmla="*/ 585457 w 16931862"/>
                  <a:gd name="connsiteY381" fmla="*/ 7947422 h 11447852"/>
                  <a:gd name="connsiteX382" fmla="*/ 648060 w 16931862"/>
                  <a:gd name="connsiteY382" fmla="*/ 7935828 h 11447852"/>
                  <a:gd name="connsiteX383" fmla="*/ 792975 w 16931862"/>
                  <a:gd name="connsiteY383" fmla="*/ 7894086 h 11447852"/>
                  <a:gd name="connsiteX384" fmla="*/ 805728 w 16931862"/>
                  <a:gd name="connsiteY384" fmla="*/ 7894086 h 11447852"/>
                  <a:gd name="connsiteX385" fmla="*/ 1103672 w 16931862"/>
                  <a:gd name="connsiteY385" fmla="*/ 7761906 h 11447852"/>
                  <a:gd name="connsiteX386" fmla="*/ 1359883 w 16931862"/>
                  <a:gd name="connsiteY386" fmla="*/ 7540445 h 11447852"/>
                  <a:gd name="connsiteX387" fmla="*/ 1502479 w 16931862"/>
                  <a:gd name="connsiteY387" fmla="*/ 7267968 h 11447852"/>
                  <a:gd name="connsiteX388" fmla="*/ 757036 w 16931862"/>
                  <a:gd name="connsiteY388" fmla="*/ 7062740 h 11447852"/>
                  <a:gd name="connsiteX389" fmla="*/ 520535 w 16931862"/>
                  <a:gd name="connsiteY389" fmla="*/ 6789102 h 11447852"/>
                  <a:gd name="connsiteX390" fmla="*/ 0 w 16931862"/>
                  <a:gd name="connsiteY390" fmla="*/ 6821568 h 11447852"/>
                  <a:gd name="connsiteX391" fmla="*/ 338522 w 16931862"/>
                  <a:gd name="connsiteY391" fmla="*/ 6667357 h 11447852"/>
                  <a:gd name="connsiteX392" fmla="*/ 425471 w 16931862"/>
                  <a:gd name="connsiteY392" fmla="*/ 6666198 h 11447852"/>
                  <a:gd name="connsiteX393" fmla="*/ 454454 w 16931862"/>
                  <a:gd name="connsiteY393" fmla="*/ 6662719 h 11447852"/>
                  <a:gd name="connsiteX394" fmla="*/ 925137 w 16931862"/>
                  <a:gd name="connsiteY394" fmla="*/ 6940994 h 11447852"/>
                  <a:gd name="connsiteX395" fmla="*/ 1478133 w 16931862"/>
                  <a:gd name="connsiteY395" fmla="*/ 7060420 h 11447852"/>
                  <a:gd name="connsiteX396" fmla="*/ 1825929 w 16931862"/>
                  <a:gd name="connsiteY396" fmla="*/ 7112597 h 11447852"/>
                  <a:gd name="connsiteX397" fmla="*/ 1863027 w 16931862"/>
                  <a:gd name="connsiteY397" fmla="*/ 7123032 h 11447852"/>
                  <a:gd name="connsiteX398" fmla="*/ 1890850 w 16931862"/>
                  <a:gd name="connsiteY398" fmla="*/ 7126511 h 11447852"/>
                  <a:gd name="connsiteX399" fmla="*/ 2421820 w 16931862"/>
                  <a:gd name="connsiteY399" fmla="*/ 7289998 h 11447852"/>
                  <a:gd name="connsiteX400" fmla="*/ 3101180 w 16931862"/>
                  <a:gd name="connsiteY400" fmla="*/ 7168252 h 11447852"/>
                  <a:gd name="connsiteX401" fmla="*/ 4228039 w 16931862"/>
                  <a:gd name="connsiteY401" fmla="*/ 6661560 h 11447852"/>
                  <a:gd name="connsiteX402" fmla="*/ 4246588 w 16931862"/>
                  <a:gd name="connsiteY402" fmla="*/ 6668516 h 11447852"/>
                  <a:gd name="connsiteX403" fmla="*/ 4340493 w 16931862"/>
                  <a:gd name="connsiteY403" fmla="*/ 6688228 h 11447852"/>
                  <a:gd name="connsiteX404" fmla="*/ 4374114 w 16931862"/>
                  <a:gd name="connsiteY404" fmla="*/ 6694025 h 11447852"/>
                  <a:gd name="connsiteX405" fmla="*/ 4646554 w 16931862"/>
                  <a:gd name="connsiteY405" fmla="*/ 6694025 h 11447852"/>
                  <a:gd name="connsiteX406" fmla="*/ 4646554 w 16931862"/>
                  <a:gd name="connsiteY406" fmla="*/ 6689387 h 11447852"/>
                  <a:gd name="connsiteX407" fmla="*/ 4684811 w 16931862"/>
                  <a:gd name="connsiteY407" fmla="*/ 6689387 h 11447852"/>
                  <a:gd name="connsiteX408" fmla="*/ 4811177 w 16931862"/>
                  <a:gd name="connsiteY408" fmla="*/ 6674314 h 11447852"/>
                  <a:gd name="connsiteX409" fmla="*/ 4844796 w 16931862"/>
                  <a:gd name="connsiteY409" fmla="*/ 6670836 h 11447852"/>
                  <a:gd name="connsiteX410" fmla="*/ 4850593 w 16931862"/>
                  <a:gd name="connsiteY410" fmla="*/ 6669676 h 11447852"/>
                  <a:gd name="connsiteX411" fmla="*/ 4852912 w 16931862"/>
                  <a:gd name="connsiteY411" fmla="*/ 6669676 h 11447852"/>
                  <a:gd name="connsiteX412" fmla="*/ 4898126 w 16931862"/>
                  <a:gd name="connsiteY412" fmla="*/ 6665038 h 11447852"/>
                  <a:gd name="connsiteX413" fmla="*/ 5021013 w 16931862"/>
                  <a:gd name="connsiteY413" fmla="*/ 6648805 h 11447852"/>
                  <a:gd name="connsiteX414" fmla="*/ 5102166 w 16931862"/>
                  <a:gd name="connsiteY414" fmla="*/ 6627934 h 11447852"/>
                  <a:gd name="connsiteX415" fmla="*/ 5563574 w 16931862"/>
                  <a:gd name="connsiteY415" fmla="*/ 6579236 h 11447852"/>
                  <a:gd name="connsiteX416" fmla="*/ 5640090 w 16931862"/>
                  <a:gd name="connsiteY416" fmla="*/ 6574598 h 11447852"/>
                  <a:gd name="connsiteX417" fmla="*/ 5631974 w 16931862"/>
                  <a:gd name="connsiteY417" fmla="*/ 6571120 h 11447852"/>
                  <a:gd name="connsiteX418" fmla="*/ 5640090 w 16931862"/>
                  <a:gd name="connsiteY418" fmla="*/ 6571120 h 11447852"/>
                  <a:gd name="connsiteX419" fmla="*/ 5638930 w 16931862"/>
                  <a:gd name="connsiteY419" fmla="*/ 6569960 h 11447852"/>
                  <a:gd name="connsiteX420" fmla="*/ 5676028 w 16931862"/>
                  <a:gd name="connsiteY420" fmla="*/ 6565322 h 11447852"/>
                  <a:gd name="connsiteX421" fmla="*/ 5689940 w 16931862"/>
                  <a:gd name="connsiteY421" fmla="*/ 6573439 h 11447852"/>
                  <a:gd name="connsiteX422" fmla="*/ 6123526 w 16931862"/>
                  <a:gd name="connsiteY422" fmla="*/ 6994330 h 11447852"/>
                  <a:gd name="connsiteX423" fmla="*/ 6127433 w 16931862"/>
                  <a:gd name="connsiteY423" fmla="*/ 7017885 h 11447852"/>
                  <a:gd name="connsiteX424" fmla="*/ 5801586 w 16931862"/>
                  <a:gd name="connsiteY424" fmla="*/ 7225974 h 11447852"/>
                  <a:gd name="connsiteX425" fmla="*/ 5789352 w 16931862"/>
                  <a:gd name="connsiteY425" fmla="*/ 7149845 h 11447852"/>
                  <a:gd name="connsiteX426" fmla="*/ 5714286 w 16931862"/>
                  <a:gd name="connsiteY426" fmla="*/ 6931718 h 11447852"/>
                  <a:gd name="connsiteX427" fmla="*/ 5009420 w 16931862"/>
                  <a:gd name="connsiteY427" fmla="*/ 6931718 h 11447852"/>
                  <a:gd name="connsiteX428" fmla="*/ 4317307 w 16931862"/>
                  <a:gd name="connsiteY428" fmla="*/ 6982736 h 11447852"/>
                  <a:gd name="connsiteX429" fmla="*/ 4010087 w 16931862"/>
                  <a:gd name="connsiteY429" fmla="*/ 6957227 h 11447852"/>
                  <a:gd name="connsiteX430" fmla="*/ 3701708 w 16931862"/>
                  <a:gd name="connsiteY430" fmla="*/ 7176368 h 11447852"/>
                  <a:gd name="connsiteX431" fmla="*/ 3954440 w 16931862"/>
                  <a:gd name="connsiteY431" fmla="*/ 7300433 h 11447852"/>
                  <a:gd name="connsiteX432" fmla="*/ 4025158 w 16931862"/>
                  <a:gd name="connsiteY432" fmla="*/ 7422178 h 11447852"/>
                  <a:gd name="connsiteX433" fmla="*/ 4190940 w 16931862"/>
                  <a:gd name="connsiteY433" fmla="*/ 7448846 h 11447852"/>
                  <a:gd name="connsiteX434" fmla="*/ 4830885 w 16931862"/>
                  <a:gd name="connsiteY434" fmla="*/ 7517256 h 11447852"/>
                  <a:gd name="connsiteX435" fmla="*/ 4825088 w 16931862"/>
                  <a:gd name="connsiteY435" fmla="*/ 7512618 h 11447852"/>
                  <a:gd name="connsiteX436" fmla="*/ 4874939 w 16931862"/>
                  <a:gd name="connsiteY436" fmla="*/ 7501023 h 11447852"/>
                  <a:gd name="connsiteX437" fmla="*/ 4890010 w 16931862"/>
                  <a:gd name="connsiteY437" fmla="*/ 7502182 h 11447852"/>
                  <a:gd name="connsiteX438" fmla="*/ 4892328 w 16931862"/>
                  <a:gd name="connsiteY438" fmla="*/ 7502182 h 11447852"/>
                  <a:gd name="connsiteX439" fmla="*/ 4908559 w 16931862"/>
                  <a:gd name="connsiteY439" fmla="*/ 7505660 h 11447852"/>
                  <a:gd name="connsiteX440" fmla="*/ 5349100 w 16931862"/>
                  <a:gd name="connsiteY440" fmla="*/ 7514936 h 11447852"/>
                  <a:gd name="connsiteX441" fmla="*/ 5904414 w 16931862"/>
                  <a:gd name="connsiteY441" fmla="*/ 7490588 h 11447852"/>
                  <a:gd name="connsiteX442" fmla="*/ 5803296 w 16931862"/>
                  <a:gd name="connsiteY442" fmla="*/ 7236614 h 11447852"/>
                  <a:gd name="connsiteX443" fmla="*/ 5801621 w 16931862"/>
                  <a:gd name="connsiteY443" fmla="*/ 7226193 h 11447852"/>
                  <a:gd name="connsiteX444" fmla="*/ 6127496 w 16931862"/>
                  <a:gd name="connsiteY444" fmla="*/ 7018259 h 11447852"/>
                  <a:gd name="connsiteX445" fmla="*/ 6147600 w 16931862"/>
                  <a:gd name="connsiteY445" fmla="*/ 7139464 h 11447852"/>
                  <a:gd name="connsiteX446" fmla="*/ 6276556 w 16931862"/>
                  <a:gd name="connsiteY446" fmla="*/ 7485950 h 11447852"/>
                  <a:gd name="connsiteX447" fmla="*/ 6284672 w 16931862"/>
                  <a:gd name="connsiteY447" fmla="*/ 7495226 h 11447852"/>
                  <a:gd name="connsiteX448" fmla="*/ 6300902 w 16931862"/>
                  <a:gd name="connsiteY448" fmla="*/ 7518415 h 11447852"/>
                  <a:gd name="connsiteX449" fmla="*/ 6297424 w 16931862"/>
                  <a:gd name="connsiteY449" fmla="*/ 7518415 h 11447852"/>
                  <a:gd name="connsiteX450" fmla="*/ 6463206 w 16931862"/>
                  <a:gd name="connsiteY450" fmla="*/ 7699294 h 11447852"/>
                  <a:gd name="connsiteX451" fmla="*/ 6777382 w 16931862"/>
                  <a:gd name="connsiteY451" fmla="*/ 7888289 h 11447852"/>
                  <a:gd name="connsiteX452" fmla="*/ 7026636 w 16931862"/>
                  <a:gd name="connsiteY452" fmla="*/ 8064530 h 11447852"/>
                  <a:gd name="connsiteX453" fmla="*/ 7025476 w 16931862"/>
                  <a:gd name="connsiteY453" fmla="*/ 8063370 h 11447852"/>
                  <a:gd name="connsiteX454" fmla="*/ 7052141 w 16931862"/>
                  <a:gd name="connsiteY454" fmla="*/ 8085400 h 11447852"/>
                  <a:gd name="connsiteX455" fmla="*/ 7061416 w 16931862"/>
                  <a:gd name="connsiteY455" fmla="*/ 8091198 h 11447852"/>
                  <a:gd name="connsiteX456" fmla="*/ 7068372 w 16931862"/>
                  <a:gd name="connsiteY456" fmla="*/ 8095836 h 11447852"/>
                  <a:gd name="connsiteX457" fmla="*/ 7077646 w 16931862"/>
                  <a:gd name="connsiteY457" fmla="*/ 8123664 h 11447852"/>
                  <a:gd name="connsiteX458" fmla="*/ 7217924 w 16931862"/>
                  <a:gd name="connsiteY458" fmla="*/ 8371792 h 11447852"/>
                  <a:gd name="connsiteX459" fmla="*/ 7449788 w 16931862"/>
                  <a:gd name="connsiteY459" fmla="*/ 8347443 h 11447852"/>
                  <a:gd name="connsiteX460" fmla="*/ 7665421 w 16931862"/>
                  <a:gd name="connsiteY460" fmla="*/ 7105640 h 11447852"/>
                  <a:gd name="connsiteX461" fmla="*/ 7527462 w 16931862"/>
                  <a:gd name="connsiteY461" fmla="*/ 6632572 h 11447852"/>
                  <a:gd name="connsiteX462" fmla="*/ 7217924 w 16931862"/>
                  <a:gd name="connsiteY462" fmla="*/ 6369370 h 11447852"/>
                  <a:gd name="connsiteX463" fmla="*/ 7188232 w 16931862"/>
                  <a:gd name="connsiteY463" fmla="*/ 6341426 h 11447852"/>
                  <a:gd name="connsiteX464" fmla="*/ 7493560 w 16931862"/>
                  <a:gd name="connsiteY464" fmla="*/ 6146604 h 11447852"/>
                  <a:gd name="connsiteX465" fmla="*/ 7531230 w 16931862"/>
                  <a:gd name="connsiteY465" fmla="*/ 6176028 h 11447852"/>
                  <a:gd name="connsiteX466" fmla="*/ 7870620 w 16931862"/>
                  <a:gd name="connsiteY466" fmla="*/ 6340384 h 11447852"/>
                  <a:gd name="connsiteX467" fmla="*/ 7945976 w 16931862"/>
                  <a:gd name="connsiteY467" fmla="*/ 6333426 h 11447852"/>
                  <a:gd name="connsiteX468" fmla="*/ 8132627 w 16931862"/>
                  <a:gd name="connsiteY468" fmla="*/ 6106169 h 11447852"/>
                  <a:gd name="connsiteX469" fmla="*/ 8214938 w 16931862"/>
                  <a:gd name="connsiteY469" fmla="*/ 5823256 h 11447852"/>
                  <a:gd name="connsiteX470" fmla="*/ 8216098 w 16931862"/>
                  <a:gd name="connsiteY470" fmla="*/ 5810502 h 11447852"/>
                  <a:gd name="connsiteX471" fmla="*/ 8217258 w 16931862"/>
                  <a:gd name="connsiteY471" fmla="*/ 5794269 h 11447852"/>
                  <a:gd name="connsiteX472" fmla="*/ 8216678 w 16931862"/>
                  <a:gd name="connsiteY472" fmla="*/ 5735878 h 11447852"/>
                  <a:gd name="connsiteX473" fmla="*/ 8210540 w 16931862"/>
                  <a:gd name="connsiteY473" fmla="*/ 5689115 h 11447852"/>
                  <a:gd name="connsiteX474" fmla="*/ 8635652 w 16931862"/>
                  <a:gd name="connsiteY474" fmla="*/ 5417860 h 11447852"/>
                  <a:gd name="connsiteX475" fmla="*/ 8635047 w 16931862"/>
                  <a:gd name="connsiteY475" fmla="*/ 5419322 h 11447852"/>
                  <a:gd name="connsiteX476" fmla="*/ 8576646 w 16931862"/>
                  <a:gd name="connsiteY476" fmla="*/ 5587882 h 11447852"/>
                  <a:gd name="connsiteX477" fmla="*/ 8961540 w 16931862"/>
                  <a:gd name="connsiteY477" fmla="*/ 5403525 h 11447852"/>
                  <a:gd name="connsiteX478" fmla="*/ 9178333 w 16931862"/>
                  <a:gd name="connsiteY478" fmla="*/ 5328159 h 11447852"/>
                  <a:gd name="connsiteX479" fmla="*/ 9196882 w 16931862"/>
                  <a:gd name="connsiteY479" fmla="*/ 5317723 h 11447852"/>
                  <a:gd name="connsiteX480" fmla="*/ 9227025 w 16931862"/>
                  <a:gd name="connsiteY480" fmla="*/ 5310766 h 11447852"/>
                  <a:gd name="connsiteX481" fmla="*/ 9356868 w 16931862"/>
                  <a:gd name="connsiteY481" fmla="*/ 5224965 h 11447852"/>
                  <a:gd name="connsiteX482" fmla="*/ 9395126 w 16931862"/>
                  <a:gd name="connsiteY482" fmla="*/ 5207573 h 11447852"/>
                  <a:gd name="connsiteX483" fmla="*/ 9508739 w 16931862"/>
                  <a:gd name="connsiteY483" fmla="*/ 5100900 h 11447852"/>
                  <a:gd name="connsiteX484" fmla="*/ 9898271 w 16931862"/>
                  <a:gd name="connsiteY484" fmla="*/ 4689285 h 11447852"/>
                  <a:gd name="connsiteX485" fmla="*/ 9980582 w 16931862"/>
                  <a:gd name="connsiteY485" fmla="*/ 4573337 h 11447852"/>
                  <a:gd name="connsiteX486" fmla="*/ 10001023 w 16931862"/>
                  <a:gd name="connsiteY486" fmla="*/ 4546647 h 11447852"/>
                  <a:gd name="connsiteX487" fmla="*/ 10079125 w 16931862"/>
                  <a:gd name="connsiteY487" fmla="*/ 4496812 h 11447852"/>
                  <a:gd name="connsiteX488" fmla="*/ 10151002 w 16931862"/>
                  <a:gd name="connsiteY488" fmla="*/ 4436518 h 11447852"/>
                  <a:gd name="connsiteX489" fmla="*/ 10111586 w 16931862"/>
                  <a:gd name="connsiteY489" fmla="*/ 4465505 h 11447852"/>
                  <a:gd name="connsiteX490" fmla="*/ 10102311 w 16931862"/>
                  <a:gd name="connsiteY490" fmla="*/ 4472462 h 11447852"/>
                  <a:gd name="connsiteX491" fmla="*/ 10094196 w 16931862"/>
                  <a:gd name="connsiteY491" fmla="*/ 4481738 h 11447852"/>
                  <a:gd name="connsiteX492" fmla="*/ 10089558 w 16931862"/>
                  <a:gd name="connsiteY492" fmla="*/ 4485216 h 11447852"/>
                  <a:gd name="connsiteX493" fmla="*/ 10088399 w 16931862"/>
                  <a:gd name="connsiteY493" fmla="*/ 4487535 h 11447852"/>
                  <a:gd name="connsiteX494" fmla="*/ 10086080 w 16931862"/>
                  <a:gd name="connsiteY494" fmla="*/ 4489854 h 11447852"/>
                  <a:gd name="connsiteX495" fmla="*/ 10004732 w 16931862"/>
                  <a:gd name="connsiteY495" fmla="*/ 4541804 h 11447852"/>
                  <a:gd name="connsiteX496" fmla="*/ 10022318 w 16931862"/>
                  <a:gd name="connsiteY496" fmla="*/ 4518842 h 11447852"/>
                  <a:gd name="connsiteX497" fmla="*/ 10038548 w 16931862"/>
                  <a:gd name="connsiteY497" fmla="*/ 4499131 h 11447852"/>
                  <a:gd name="connsiteX498" fmla="*/ 10054779 w 16931862"/>
                  <a:gd name="connsiteY498" fmla="*/ 4479419 h 11447852"/>
                  <a:gd name="connsiteX499" fmla="*/ 10062894 w 16931862"/>
                  <a:gd name="connsiteY499" fmla="*/ 4470144 h 11447852"/>
                  <a:gd name="connsiteX500" fmla="*/ 10064053 w 16931862"/>
                  <a:gd name="connsiteY500" fmla="*/ 4468984 h 11447852"/>
                  <a:gd name="connsiteX501" fmla="*/ 10065213 w 16931862"/>
                  <a:gd name="connsiteY501" fmla="*/ 4467825 h 11447852"/>
                  <a:gd name="connsiteX502" fmla="*/ 10067531 w 16931862"/>
                  <a:gd name="connsiteY502" fmla="*/ 4465505 h 11447852"/>
                  <a:gd name="connsiteX503" fmla="*/ 10069850 w 16931862"/>
                  <a:gd name="connsiteY503" fmla="*/ 4463186 h 11447852"/>
                  <a:gd name="connsiteX504" fmla="*/ 10074487 w 16931862"/>
                  <a:gd name="connsiteY504" fmla="*/ 4456230 h 11447852"/>
                  <a:gd name="connsiteX505" fmla="*/ 10079125 w 16931862"/>
                  <a:gd name="connsiteY505" fmla="*/ 4451592 h 11447852"/>
                  <a:gd name="connsiteX506" fmla="*/ 10134772 w 16931862"/>
                  <a:gd name="connsiteY506" fmla="*/ 4415647 h 11447852"/>
                  <a:gd name="connsiteX507" fmla="*/ 10175348 w 16931862"/>
                  <a:gd name="connsiteY507" fmla="*/ 4390139 h 11447852"/>
                  <a:gd name="connsiteX508" fmla="*/ 10183463 w 16931862"/>
                  <a:gd name="connsiteY508" fmla="*/ 4385501 h 11447852"/>
                  <a:gd name="connsiteX509" fmla="*/ 10279687 w 16931862"/>
                  <a:gd name="connsiteY509" fmla="*/ 4343760 h 11447852"/>
                  <a:gd name="connsiteX510" fmla="*/ 10316785 w 16931862"/>
                  <a:gd name="connsiteY510" fmla="*/ 4325209 h 11447852"/>
                  <a:gd name="connsiteX511" fmla="*/ 10305192 w 16931862"/>
                  <a:gd name="connsiteY511" fmla="*/ 4364630 h 11447852"/>
                  <a:gd name="connsiteX512" fmla="*/ 10292439 w 16931862"/>
                  <a:gd name="connsiteY512" fmla="*/ 4370428 h 11447852"/>
                  <a:gd name="connsiteX513" fmla="*/ 10253022 w 16931862"/>
                  <a:gd name="connsiteY513" fmla="*/ 4387820 h 11447852"/>
                  <a:gd name="connsiteX514" fmla="*/ 10048982 w 16931862"/>
                  <a:gd name="connsiteY514" fmla="*/ 4962922 h 11447852"/>
                  <a:gd name="connsiteX515" fmla="*/ 10515029 w 16931862"/>
                  <a:gd name="connsiteY515" fmla="*/ 5054521 h 11447852"/>
                  <a:gd name="connsiteX516" fmla="*/ 11376403 w 16931862"/>
                  <a:gd name="connsiteY516" fmla="*/ 4838858 h 11447852"/>
                  <a:gd name="connsiteX517" fmla="*/ 10601978 w 16931862"/>
                  <a:gd name="connsiteY517" fmla="*/ 5121771 h 11447852"/>
                  <a:gd name="connsiteX518" fmla="*/ 11130627 w 16931862"/>
                  <a:gd name="connsiteY518" fmla="*/ 5220326 h 11447852"/>
                  <a:gd name="connsiteX519" fmla="*/ 10161436 w 16931862"/>
                  <a:gd name="connsiteY519" fmla="*/ 5135685 h 11447852"/>
                  <a:gd name="connsiteX520" fmla="*/ 9519173 w 16931862"/>
                  <a:gd name="connsiteY520" fmla="*/ 5266706 h 11447852"/>
                  <a:gd name="connsiteX521" fmla="*/ 9511058 w 16931862"/>
                  <a:gd name="connsiteY521" fmla="*/ 5272503 h 11447852"/>
                  <a:gd name="connsiteX522" fmla="*/ 9473960 w 16931862"/>
                  <a:gd name="connsiteY522" fmla="*/ 5293374 h 11447852"/>
                  <a:gd name="connsiteX523" fmla="*/ 8824741 w 16931862"/>
                  <a:gd name="connsiteY523" fmla="*/ 5631942 h 11447852"/>
                  <a:gd name="connsiteX524" fmla="*/ 8829378 w 16931862"/>
                  <a:gd name="connsiteY524" fmla="*/ 5631942 h 11447852"/>
                  <a:gd name="connsiteX525" fmla="*/ 8816626 w 16931862"/>
                  <a:gd name="connsiteY525" fmla="*/ 5638899 h 11447852"/>
                  <a:gd name="connsiteX526" fmla="*/ 8795758 w 16931862"/>
                  <a:gd name="connsiteY526" fmla="*/ 5655132 h 11447852"/>
                  <a:gd name="connsiteX527" fmla="*/ 8794598 w 16931862"/>
                  <a:gd name="connsiteY527" fmla="*/ 5655132 h 11447852"/>
                  <a:gd name="connsiteX528" fmla="*/ 8667073 w 16931862"/>
                  <a:gd name="connsiteY528" fmla="*/ 5788472 h 11447852"/>
                  <a:gd name="connsiteX529" fmla="*/ 8436369 w 16931862"/>
                  <a:gd name="connsiteY529" fmla="*/ 6443578 h 11447852"/>
                  <a:gd name="connsiteX530" fmla="*/ 8813148 w 16931862"/>
                  <a:gd name="connsiteY530" fmla="*/ 6349660 h 11447852"/>
                  <a:gd name="connsiteX531" fmla="*/ 9227025 w 16931862"/>
                  <a:gd name="connsiteY531" fmla="*/ 6217478 h 11447852"/>
                  <a:gd name="connsiteX532" fmla="*/ 9433384 w 16931862"/>
                  <a:gd name="connsiteY532" fmla="*/ 6066747 h 11447852"/>
                  <a:gd name="connsiteX533" fmla="*/ 9776542 w 16931862"/>
                  <a:gd name="connsiteY533" fmla="*/ 5852243 h 11447852"/>
                  <a:gd name="connsiteX534" fmla="*/ 9778861 w 16931862"/>
                  <a:gd name="connsiteY534" fmla="*/ 5849924 h 11447852"/>
                  <a:gd name="connsiteX535" fmla="*/ 10359680 w 16931862"/>
                  <a:gd name="connsiteY535" fmla="*/ 5669045 h 11447852"/>
                  <a:gd name="connsiteX536" fmla="*/ 11165407 w 16931862"/>
                  <a:gd name="connsiteY536" fmla="*/ 5511356 h 11447852"/>
                  <a:gd name="connsiteX537" fmla="*/ 11168885 w 16931862"/>
                  <a:gd name="connsiteY537" fmla="*/ 5509037 h 11447852"/>
                  <a:gd name="connsiteX538" fmla="*/ 11218736 w 16931862"/>
                  <a:gd name="connsiteY538" fmla="*/ 5495123 h 11447852"/>
                  <a:gd name="connsiteX539" fmla="*/ 11332349 w 16931862"/>
                  <a:gd name="connsiteY539" fmla="*/ 5469615 h 11447852"/>
                  <a:gd name="connsiteX540" fmla="*/ 11320756 w 16931862"/>
                  <a:gd name="connsiteY540" fmla="*/ 5476572 h 11447852"/>
                  <a:gd name="connsiteX541" fmla="*/ 11495813 w 16931862"/>
                  <a:gd name="connsiteY541" fmla="*/ 5422076 h 11447852"/>
                  <a:gd name="connsiteX542" fmla="*/ 11690579 w 16931862"/>
                  <a:gd name="connsiteY542" fmla="*/ 5302650 h 11447852"/>
                  <a:gd name="connsiteX543" fmla="*/ 11676667 w 16931862"/>
                  <a:gd name="connsiteY543" fmla="*/ 5304969 h 11447852"/>
                  <a:gd name="connsiteX544" fmla="*/ 11834334 w 16931862"/>
                  <a:gd name="connsiteY544" fmla="*/ 5209892 h 11447852"/>
                  <a:gd name="connsiteX545" fmla="*/ 12088225 w 16931862"/>
                  <a:gd name="connsiteY545" fmla="*/ 5039448 h 11447852"/>
                  <a:gd name="connsiteX546" fmla="*/ 12123005 w 16931862"/>
                  <a:gd name="connsiteY546" fmla="*/ 5006983 h 11447852"/>
                  <a:gd name="connsiteX547" fmla="*/ 12358347 w 16931862"/>
                  <a:gd name="connsiteY547" fmla="*/ 4835379 h 11447852"/>
                  <a:gd name="connsiteX548" fmla="*/ 12359506 w 16931862"/>
                  <a:gd name="connsiteY548" fmla="*/ 4835379 h 11447852"/>
                  <a:gd name="connsiteX549" fmla="*/ 11881867 w 16931862"/>
                  <a:gd name="connsiteY549" fmla="*/ 5243516 h 11447852"/>
                  <a:gd name="connsiteX550" fmla="*/ 11867955 w 16931862"/>
                  <a:gd name="connsiteY550" fmla="*/ 5255111 h 11447852"/>
                  <a:gd name="connsiteX551" fmla="*/ 11841290 w 16931862"/>
                  <a:gd name="connsiteY551" fmla="*/ 5274822 h 11447852"/>
                  <a:gd name="connsiteX552" fmla="*/ 11849406 w 16931862"/>
                  <a:gd name="connsiteY552" fmla="*/ 5277141 h 11447852"/>
                  <a:gd name="connsiteX553" fmla="*/ 11838972 w 16931862"/>
                  <a:gd name="connsiteY553" fmla="*/ 5304969 h 11447852"/>
                  <a:gd name="connsiteX554" fmla="*/ 11812307 w 16931862"/>
                  <a:gd name="connsiteY554" fmla="*/ 5300331 h 11447852"/>
                  <a:gd name="connsiteX555" fmla="*/ 11688260 w 16931862"/>
                  <a:gd name="connsiteY555" fmla="*/ 5419757 h 11447852"/>
                  <a:gd name="connsiteX556" fmla="*/ 11874911 w 16931862"/>
                  <a:gd name="connsiteY556" fmla="*/ 5408163 h 11447852"/>
                  <a:gd name="connsiteX557" fmla="*/ 11902734 w 16931862"/>
                  <a:gd name="connsiteY557" fmla="*/ 5422076 h 11447852"/>
                  <a:gd name="connsiteX558" fmla="*/ 12071995 w 16931862"/>
                  <a:gd name="connsiteY558" fmla="*/ 5459180 h 11447852"/>
                  <a:gd name="connsiteX559" fmla="*/ 12263283 w 16931862"/>
                  <a:gd name="connsiteY559" fmla="*/ 5555417 h 11447852"/>
                  <a:gd name="connsiteX560" fmla="*/ 12281832 w 16931862"/>
                  <a:gd name="connsiteY560" fmla="*/ 5564692 h 11447852"/>
                  <a:gd name="connsiteX561" fmla="*/ 12282991 w 16931862"/>
                  <a:gd name="connsiteY561" fmla="*/ 5564692 h 11447852"/>
                  <a:gd name="connsiteX562" fmla="*/ 12285310 w 16931862"/>
                  <a:gd name="connsiteY562" fmla="*/ 5565852 h 11447852"/>
                  <a:gd name="connsiteX563" fmla="*/ 12300381 w 16931862"/>
                  <a:gd name="connsiteY563" fmla="*/ 5569330 h 11447852"/>
                  <a:gd name="connsiteX564" fmla="*/ 12308496 w 16931862"/>
                  <a:gd name="connsiteY564" fmla="*/ 5570489 h 11447852"/>
                  <a:gd name="connsiteX565" fmla="*/ 12376896 w 16931862"/>
                  <a:gd name="connsiteY565" fmla="*/ 5606434 h 11447852"/>
                  <a:gd name="connsiteX566" fmla="*/ 12375737 w 16931862"/>
                  <a:gd name="connsiteY566" fmla="*/ 5606434 h 11447852"/>
                  <a:gd name="connsiteX567" fmla="*/ 12365303 w 16931862"/>
                  <a:gd name="connsiteY567" fmla="*/ 5606434 h 11447852"/>
                  <a:gd name="connsiteX568" fmla="*/ 12491669 w 16931862"/>
                  <a:gd name="connsiteY568" fmla="*/ 5669045 h 11447852"/>
                  <a:gd name="connsiteX569" fmla="*/ 12582096 w 16931862"/>
                  <a:gd name="connsiteY569" fmla="*/ 5608753 h 11447852"/>
                  <a:gd name="connsiteX570" fmla="*/ 12682956 w 16931862"/>
                  <a:gd name="connsiteY570" fmla="*/ 5544981 h 11447852"/>
                  <a:gd name="connsiteX571" fmla="*/ 12708461 w 16931862"/>
                  <a:gd name="connsiteY571" fmla="*/ 5512516 h 11447852"/>
                  <a:gd name="connsiteX572" fmla="*/ 12893953 w 16931862"/>
                  <a:gd name="connsiteY572" fmla="*/ 5350189 h 11447852"/>
                  <a:gd name="connsiteX573" fmla="*/ 13676494 w 16931862"/>
                  <a:gd name="connsiteY573" fmla="*/ 4695083 h 11447852"/>
                  <a:gd name="connsiteX574" fmla="*/ 13154799 w 16931862"/>
                  <a:gd name="connsiteY574" fmla="*/ 3893881 h 11447852"/>
                  <a:gd name="connsiteX575" fmla="*/ 13171030 w 16931862"/>
                  <a:gd name="connsiteY575" fmla="*/ 3901999 h 11447852"/>
                  <a:gd name="connsiteX576" fmla="*/ 13581430 w 16931862"/>
                  <a:gd name="connsiteY576" fmla="*/ 4327528 h 11447852"/>
                  <a:gd name="connsiteX577" fmla="*/ 13699680 w 16931862"/>
                  <a:gd name="connsiteY577" fmla="*/ 4446954 h 11447852"/>
                  <a:gd name="connsiteX578" fmla="*/ 13699680 w 16931862"/>
                  <a:gd name="connsiteY578" fmla="*/ 4438837 h 11447852"/>
                  <a:gd name="connsiteX579" fmla="*/ 13728662 w 16931862"/>
                  <a:gd name="connsiteY579" fmla="*/ 4459708 h 11447852"/>
                  <a:gd name="connsiteX580" fmla="*/ 13729822 w 16931862"/>
                  <a:gd name="connsiteY580" fmla="*/ 4477100 h 11447852"/>
                  <a:gd name="connsiteX581" fmla="*/ 14057910 w 16931862"/>
                  <a:gd name="connsiteY581" fmla="*/ 4436518 h 11447852"/>
                  <a:gd name="connsiteX582" fmla="*/ 14557576 w 16931862"/>
                  <a:gd name="connsiteY582" fmla="*/ 3741990 h 11447852"/>
                  <a:gd name="connsiteX583" fmla="*/ 14563374 w 16931862"/>
                  <a:gd name="connsiteY583" fmla="*/ 2871221 h 11447852"/>
                  <a:gd name="connsiteX584" fmla="*/ 14639888 w 16931862"/>
                  <a:gd name="connsiteY584" fmla="*/ 2748316 h 11447852"/>
                  <a:gd name="connsiteX585" fmla="*/ 8532277 w 16931862"/>
                  <a:gd name="connsiteY585" fmla="*/ 0 h 11447852"/>
                  <a:gd name="connsiteX586" fmla="*/ 8562473 w 16931862"/>
                  <a:gd name="connsiteY586" fmla="*/ 0 h 11447852"/>
                  <a:gd name="connsiteX587" fmla="*/ 8559622 w 16931862"/>
                  <a:gd name="connsiteY587" fmla="*/ 16291 h 11447852"/>
                  <a:gd name="connsiteX588" fmla="*/ 8909371 w 16931862"/>
                  <a:gd name="connsiteY588" fmla="*/ 1018372 h 11447852"/>
                  <a:gd name="connsiteX589" fmla="*/ 9231662 w 16931862"/>
                  <a:gd name="connsiteY589" fmla="*/ 483852 h 11447852"/>
                  <a:gd name="connsiteX590" fmla="*/ 9230503 w 16931862"/>
                  <a:gd name="connsiteY590" fmla="*/ 589364 h 11447852"/>
                  <a:gd name="connsiteX591" fmla="*/ 9167899 w 16931862"/>
                  <a:gd name="connsiteY591" fmla="*/ 838653 h 11447852"/>
                  <a:gd name="connsiteX592" fmla="*/ 9086747 w 16931862"/>
                  <a:gd name="connsiteY592" fmla="*/ 1566806 h 11447852"/>
                  <a:gd name="connsiteX593" fmla="*/ 9213113 w 16931862"/>
                  <a:gd name="connsiteY593" fmla="*/ 1986538 h 11447852"/>
                  <a:gd name="connsiteX594" fmla="*/ 9214272 w 16931862"/>
                  <a:gd name="connsiteY594" fmla="*/ 1990016 h 11447852"/>
                  <a:gd name="connsiteX595" fmla="*/ 9236299 w 16931862"/>
                  <a:gd name="connsiteY595" fmla="*/ 2053787 h 11447852"/>
                  <a:gd name="connsiteX596" fmla="*/ 9272238 w 16931862"/>
                  <a:gd name="connsiteY596" fmla="*/ 2181331 h 11447852"/>
                  <a:gd name="connsiteX597" fmla="*/ 9274557 w 16931862"/>
                  <a:gd name="connsiteY597" fmla="*/ 2184808 h 11447852"/>
                  <a:gd name="connsiteX598" fmla="*/ 9304699 w 16931862"/>
                  <a:gd name="connsiteY598" fmla="*/ 2370326 h 11447852"/>
                  <a:gd name="connsiteX599" fmla="*/ 9819437 w 16931862"/>
                  <a:gd name="connsiteY599" fmla="*/ 1999292 h 11447852"/>
                  <a:gd name="connsiteX600" fmla="*/ 9821756 w 16931862"/>
                  <a:gd name="connsiteY600" fmla="*/ 2003930 h 11447852"/>
                  <a:gd name="connsiteX601" fmla="*/ 9366143 w 16931862"/>
                  <a:gd name="connsiteY601" fmla="*/ 2489752 h 11447852"/>
                  <a:gd name="connsiteX602" fmla="*/ 9342957 w 16931862"/>
                  <a:gd name="connsiteY602" fmla="*/ 2548885 h 11447852"/>
                  <a:gd name="connsiteX603" fmla="*/ 9342957 w 16931862"/>
                  <a:gd name="connsiteY603" fmla="*/ 2552364 h 11447852"/>
                  <a:gd name="connsiteX604" fmla="*/ 9340638 w 16931862"/>
                  <a:gd name="connsiteY604" fmla="*/ 2569756 h 11447852"/>
                  <a:gd name="connsiteX605" fmla="*/ 9336001 w 16931862"/>
                  <a:gd name="connsiteY605" fmla="*/ 2628889 h 11447852"/>
                  <a:gd name="connsiteX606" fmla="*/ 9337160 w 16931862"/>
                  <a:gd name="connsiteY606" fmla="*/ 2631208 h 11447852"/>
                  <a:gd name="connsiteX607" fmla="*/ 9334841 w 16931862"/>
                  <a:gd name="connsiteY607" fmla="*/ 2630049 h 11447852"/>
                  <a:gd name="connsiteX608" fmla="*/ 9310496 w 16931862"/>
                  <a:gd name="connsiteY608" fmla="*/ 3471832 h 11447852"/>
                  <a:gd name="connsiteX609" fmla="*/ 10018840 w 16931862"/>
                  <a:gd name="connsiteY609" fmla="*/ 2345977 h 11447852"/>
                  <a:gd name="connsiteX610" fmla="*/ 10113904 w 16931862"/>
                  <a:gd name="connsiteY610" fmla="*/ 2218434 h 11447852"/>
                  <a:gd name="connsiteX611" fmla="*/ 10117382 w 16931862"/>
                  <a:gd name="connsiteY611" fmla="*/ 2214956 h 11447852"/>
                  <a:gd name="connsiteX612" fmla="*/ 10151002 w 16931862"/>
                  <a:gd name="connsiteY612" fmla="*/ 2173214 h 11447852"/>
                  <a:gd name="connsiteX613" fmla="*/ 10149843 w 16931862"/>
                  <a:gd name="connsiteY613" fmla="*/ 2174373 h 11447852"/>
                  <a:gd name="connsiteX614" fmla="*/ 10686608 w 16931862"/>
                  <a:gd name="connsiteY614" fmla="*/ 1776672 h 11447852"/>
                  <a:gd name="connsiteX615" fmla="*/ 10072169 w 16931862"/>
                  <a:gd name="connsiteY615" fmla="*/ 2502506 h 11447852"/>
                  <a:gd name="connsiteX616" fmla="*/ 10521985 w 16931862"/>
                  <a:gd name="connsiteY616" fmla="*/ 2289162 h 11447852"/>
                  <a:gd name="connsiteX617" fmla="*/ 10883692 w 16931862"/>
                  <a:gd name="connsiteY617" fmla="*/ 2264813 h 11447852"/>
                  <a:gd name="connsiteX618" fmla="*/ 10017681 w 16931862"/>
                  <a:gd name="connsiteY618" fmla="*/ 2751794 h 11447852"/>
                  <a:gd name="connsiteX619" fmla="*/ 9594529 w 16931862"/>
                  <a:gd name="connsiteY619" fmla="*/ 3457917 h 11447852"/>
                  <a:gd name="connsiteX620" fmla="*/ 11419298 w 16931862"/>
                  <a:gd name="connsiteY620" fmla="*/ 2638166 h 11447852"/>
                  <a:gd name="connsiteX621" fmla="*/ 10773557 w 16931862"/>
                  <a:gd name="connsiteY621" fmla="*/ 2896730 h 11447852"/>
                  <a:gd name="connsiteX622" fmla="*/ 11018173 w 16931862"/>
                  <a:gd name="connsiteY622" fmla="*/ 2941949 h 11447852"/>
                  <a:gd name="connsiteX623" fmla="*/ 11018173 w 16931862"/>
                  <a:gd name="connsiteY623" fmla="*/ 2940790 h 11447852"/>
                  <a:gd name="connsiteX624" fmla="*/ 11107441 w 16931862"/>
                  <a:gd name="connsiteY624" fmla="*/ 2980212 h 11447852"/>
                  <a:gd name="connsiteX625" fmla="*/ 11171204 w 16931862"/>
                  <a:gd name="connsiteY625" fmla="*/ 3009198 h 11447852"/>
                  <a:gd name="connsiteX626" fmla="*/ 11171204 w 16931862"/>
                  <a:gd name="connsiteY626" fmla="*/ 3012678 h 11447852"/>
                  <a:gd name="connsiteX627" fmla="*/ 11251197 w 16931862"/>
                  <a:gd name="connsiteY627" fmla="*/ 3059056 h 11447852"/>
                  <a:gd name="connsiteX628" fmla="*/ 11165407 w 16931862"/>
                  <a:gd name="connsiteY628" fmla="*/ 3032388 h 11447852"/>
                  <a:gd name="connsiteX629" fmla="*/ 11028607 w 16931862"/>
                  <a:gd name="connsiteY629" fmla="*/ 3002242 h 11447852"/>
                  <a:gd name="connsiteX630" fmla="*/ 10954411 w 16931862"/>
                  <a:gd name="connsiteY630" fmla="*/ 2994126 h 11447852"/>
                  <a:gd name="connsiteX631" fmla="*/ 10647191 w 16931862"/>
                  <a:gd name="connsiteY631" fmla="*/ 2989488 h 11447852"/>
                  <a:gd name="connsiteX632" fmla="*/ 10048982 w 16931862"/>
                  <a:gd name="connsiteY632" fmla="*/ 3355883 h 11447852"/>
                  <a:gd name="connsiteX633" fmla="*/ 10585747 w 16931862"/>
                  <a:gd name="connsiteY633" fmla="*/ 3496181 h 11447852"/>
                  <a:gd name="connsiteX634" fmla="*/ 10672696 w 16931862"/>
                  <a:gd name="connsiteY634" fmla="*/ 3535602 h 11447852"/>
                  <a:gd name="connsiteX635" fmla="*/ 10739937 w 16931862"/>
                  <a:gd name="connsiteY635" fmla="*/ 3558792 h 11447852"/>
                  <a:gd name="connsiteX636" fmla="*/ 10756167 w 16931862"/>
                  <a:gd name="connsiteY636" fmla="*/ 3566909 h 11447852"/>
                  <a:gd name="connsiteX637" fmla="*/ 10877896 w 16931862"/>
                  <a:gd name="connsiteY637" fmla="*/ 3638797 h 11447852"/>
                  <a:gd name="connsiteX638" fmla="*/ 10932384 w 16931862"/>
                  <a:gd name="connsiteY638" fmla="*/ 3689814 h 11447852"/>
                  <a:gd name="connsiteX639" fmla="*/ 10940499 w 16931862"/>
                  <a:gd name="connsiteY639" fmla="*/ 3700249 h 11447852"/>
                  <a:gd name="connsiteX640" fmla="*/ 10957889 w 16931862"/>
                  <a:gd name="connsiteY640" fmla="*/ 3723439 h 11447852"/>
                  <a:gd name="connsiteX641" fmla="*/ 11017014 w 16931862"/>
                  <a:gd name="connsiteY641" fmla="*/ 3813877 h 11447852"/>
                  <a:gd name="connsiteX642" fmla="*/ 11022811 w 16931862"/>
                  <a:gd name="connsiteY642" fmla="*/ 3823154 h 11447852"/>
                  <a:gd name="connsiteX643" fmla="*/ 10716750 w 16931862"/>
                  <a:gd name="connsiteY643" fmla="*/ 3659667 h 11447852"/>
                  <a:gd name="connsiteX644" fmla="*/ 10698201 w 16931862"/>
                  <a:gd name="connsiteY644" fmla="*/ 3651551 h 11447852"/>
                  <a:gd name="connsiteX645" fmla="*/ 10664581 w 16931862"/>
                  <a:gd name="connsiteY645" fmla="*/ 3639955 h 11447852"/>
                  <a:gd name="connsiteX646" fmla="*/ 10665740 w 16931862"/>
                  <a:gd name="connsiteY646" fmla="*/ 3639955 h 11447852"/>
                  <a:gd name="connsiteX647" fmla="*/ 10329538 w 16931862"/>
                  <a:gd name="connsiteY647" fmla="*/ 3542560 h 11447852"/>
                  <a:gd name="connsiteX648" fmla="*/ 10279687 w 16931862"/>
                  <a:gd name="connsiteY648" fmla="*/ 3528646 h 11447852"/>
                  <a:gd name="connsiteX649" fmla="*/ 10195057 w 16931862"/>
                  <a:gd name="connsiteY649" fmla="*/ 3513572 h 11447852"/>
                  <a:gd name="connsiteX650" fmla="*/ 10191579 w 16931862"/>
                  <a:gd name="connsiteY650" fmla="*/ 3512413 h 11447852"/>
                  <a:gd name="connsiteX651" fmla="*/ 10173029 w 16931862"/>
                  <a:gd name="connsiteY651" fmla="*/ 3508934 h 11447852"/>
                  <a:gd name="connsiteX652" fmla="*/ 9987538 w 16931862"/>
                  <a:gd name="connsiteY652" fmla="*/ 3496181 h 11447852"/>
                  <a:gd name="connsiteX653" fmla="*/ 9839145 w 16931862"/>
                  <a:gd name="connsiteY653" fmla="*/ 3527486 h 11447852"/>
                  <a:gd name="connsiteX654" fmla="*/ 9256008 w 16931862"/>
                  <a:gd name="connsiteY654" fmla="*/ 4128097 h 11447852"/>
                  <a:gd name="connsiteX655" fmla="*/ 9160943 w 16931862"/>
                  <a:gd name="connsiteY655" fmla="*/ 4269554 h 11447852"/>
                  <a:gd name="connsiteX656" fmla="*/ 9106455 w 16931862"/>
                  <a:gd name="connsiteY656" fmla="*/ 4439997 h 11447852"/>
                  <a:gd name="connsiteX657" fmla="*/ 9102977 w 16931862"/>
                  <a:gd name="connsiteY657" fmla="*/ 4448113 h 11447852"/>
                  <a:gd name="connsiteX658" fmla="*/ 9087906 w 16931862"/>
                  <a:gd name="connsiteY658" fmla="*/ 4481738 h 11447852"/>
                  <a:gd name="connsiteX659" fmla="*/ 9041534 w 16931862"/>
                  <a:gd name="connsiteY659" fmla="*/ 4577975 h 11447852"/>
                  <a:gd name="connsiteX660" fmla="*/ 8905893 w 16931862"/>
                  <a:gd name="connsiteY660" fmla="*/ 4833061 h 11447852"/>
                  <a:gd name="connsiteX661" fmla="*/ 8831697 w 16931862"/>
                  <a:gd name="connsiteY661" fmla="*/ 4982634 h 11447852"/>
                  <a:gd name="connsiteX662" fmla="*/ 8827059 w 16931862"/>
                  <a:gd name="connsiteY662" fmla="*/ 4995387 h 11447852"/>
                  <a:gd name="connsiteX663" fmla="*/ 8789961 w 16931862"/>
                  <a:gd name="connsiteY663" fmla="*/ 5069595 h 11447852"/>
                  <a:gd name="connsiteX664" fmla="*/ 8707649 w 16931862"/>
                  <a:gd name="connsiteY664" fmla="*/ 5222645 h 11447852"/>
                  <a:gd name="connsiteX665" fmla="*/ 8703012 w 16931862"/>
                  <a:gd name="connsiteY665" fmla="*/ 5255111 h 11447852"/>
                  <a:gd name="connsiteX666" fmla="*/ 8636635 w 16931862"/>
                  <a:gd name="connsiteY666" fmla="*/ 5415484 h 11447852"/>
                  <a:gd name="connsiteX667" fmla="*/ 8210356 w 16931862"/>
                  <a:gd name="connsiteY667" fmla="*/ 5687710 h 11447852"/>
                  <a:gd name="connsiteX668" fmla="*/ 8209142 w 16931862"/>
                  <a:gd name="connsiteY668" fmla="*/ 5678466 h 11447852"/>
                  <a:gd name="connsiteX669" fmla="*/ 8190593 w 16931862"/>
                  <a:gd name="connsiteY669" fmla="*/ 5563533 h 11447852"/>
                  <a:gd name="connsiteX670" fmla="*/ 8183637 w 16931862"/>
                  <a:gd name="connsiteY670" fmla="*/ 5533386 h 11447852"/>
                  <a:gd name="connsiteX671" fmla="*/ 8180159 w 16931862"/>
                  <a:gd name="connsiteY671" fmla="*/ 5496283 h 11447852"/>
                  <a:gd name="connsiteX672" fmla="*/ 7569198 w 16931862"/>
                  <a:gd name="connsiteY672" fmla="*/ 5069595 h 11447852"/>
                  <a:gd name="connsiteX673" fmla="*/ 7534418 w 16931862"/>
                  <a:gd name="connsiteY673" fmla="*/ 5002345 h 11447852"/>
                  <a:gd name="connsiteX674" fmla="*/ 7513550 w 16931862"/>
                  <a:gd name="connsiteY674" fmla="*/ 4974517 h 11447852"/>
                  <a:gd name="connsiteX675" fmla="*/ 7486886 w 16931862"/>
                  <a:gd name="connsiteY675" fmla="*/ 4699721 h 11447852"/>
                  <a:gd name="connsiteX676" fmla="*/ 7496160 w 16931862"/>
                  <a:gd name="connsiteY676" fmla="*/ 4626673 h 11447852"/>
                  <a:gd name="connsiteX677" fmla="*/ 7496160 w 16931862"/>
                  <a:gd name="connsiteY677" fmla="*/ 4619716 h 11447852"/>
                  <a:gd name="connsiteX678" fmla="*/ 7504276 w 16931862"/>
                  <a:gd name="connsiteY678" fmla="*/ 4538552 h 11447852"/>
                  <a:gd name="connsiteX679" fmla="*/ 7511232 w 16931862"/>
                  <a:gd name="connsiteY679" fmla="*/ 4471303 h 11447852"/>
                  <a:gd name="connsiteX680" fmla="*/ 7486886 w 16931862"/>
                  <a:gd name="connsiteY680" fmla="*/ 4365790 h 11447852"/>
                  <a:gd name="connsiteX681" fmla="*/ 7490364 w 16931862"/>
                  <a:gd name="connsiteY681" fmla="*/ 4363471 h 11447852"/>
                  <a:gd name="connsiteX682" fmla="*/ 7412690 w 16931862"/>
                  <a:gd name="connsiteY682" fmla="*/ 4264915 h 11447852"/>
                  <a:gd name="connsiteX683" fmla="*/ 7409212 w 16931862"/>
                  <a:gd name="connsiteY683" fmla="*/ 4262596 h 11447852"/>
                  <a:gd name="connsiteX684" fmla="*/ 7286324 w 16931862"/>
                  <a:gd name="connsiteY684" fmla="*/ 4208101 h 11447852"/>
                  <a:gd name="connsiteX685" fmla="*/ 7017362 w 16931862"/>
                  <a:gd name="connsiteY685" fmla="*/ 4169838 h 11447852"/>
                  <a:gd name="connsiteX686" fmla="*/ 7017362 w 16931862"/>
                  <a:gd name="connsiteY686" fmla="*/ 4170998 h 11447852"/>
                  <a:gd name="connsiteX687" fmla="*/ 6997653 w 16931862"/>
                  <a:gd name="connsiteY687" fmla="*/ 4169838 h 11447852"/>
                  <a:gd name="connsiteX688" fmla="*/ 6989538 w 16931862"/>
                  <a:gd name="connsiteY688" fmla="*/ 4168679 h 11447852"/>
                  <a:gd name="connsiteX689" fmla="*/ 6962874 w 16931862"/>
                  <a:gd name="connsiteY689" fmla="*/ 4170998 h 11447852"/>
                  <a:gd name="connsiteX690" fmla="*/ 6957077 w 16931862"/>
                  <a:gd name="connsiteY690" fmla="*/ 4169838 h 11447852"/>
                  <a:gd name="connsiteX691" fmla="*/ 6955918 w 16931862"/>
                  <a:gd name="connsiteY691" fmla="*/ 4168679 h 11447852"/>
                  <a:gd name="connsiteX692" fmla="*/ 6721735 w 16931862"/>
                  <a:gd name="connsiteY692" fmla="*/ 4177955 h 11447852"/>
                  <a:gd name="connsiteX693" fmla="*/ 6722894 w 16931862"/>
                  <a:gd name="connsiteY693" fmla="*/ 4186070 h 11447852"/>
                  <a:gd name="connsiteX694" fmla="*/ 6722894 w 16931862"/>
                  <a:gd name="connsiteY694" fmla="*/ 4188389 h 11447852"/>
                  <a:gd name="connsiteX695" fmla="*/ 6705504 w 16931862"/>
                  <a:gd name="connsiteY695" fmla="*/ 4187230 h 11447852"/>
                  <a:gd name="connsiteX696" fmla="*/ 6704345 w 16931862"/>
                  <a:gd name="connsiteY696" fmla="*/ 4179114 h 11447852"/>
                  <a:gd name="connsiteX697" fmla="*/ 6639424 w 16931862"/>
                  <a:gd name="connsiteY697" fmla="*/ 4184911 h 11447852"/>
                  <a:gd name="connsiteX698" fmla="*/ 6647538 w 16931862"/>
                  <a:gd name="connsiteY698" fmla="*/ 4189549 h 11447852"/>
                  <a:gd name="connsiteX699" fmla="*/ 6619715 w 16931862"/>
                  <a:gd name="connsiteY699" fmla="*/ 4193027 h 11447852"/>
                  <a:gd name="connsiteX700" fmla="*/ 6615078 w 16931862"/>
                  <a:gd name="connsiteY700" fmla="*/ 4189549 h 11447852"/>
                  <a:gd name="connsiteX701" fmla="*/ 6610440 w 16931862"/>
                  <a:gd name="connsiteY701" fmla="*/ 4187230 h 11447852"/>
                  <a:gd name="connsiteX702" fmla="*/ 6407560 w 16931862"/>
                  <a:gd name="connsiteY702" fmla="*/ 4202304 h 11447852"/>
                  <a:gd name="connsiteX703" fmla="*/ 5415182 w 16931862"/>
                  <a:gd name="connsiteY703" fmla="*/ 4415647 h 11447852"/>
                  <a:gd name="connsiteX704" fmla="*/ 5097528 w 16931862"/>
                  <a:gd name="connsiteY704" fmla="*/ 4758854 h 11447852"/>
                  <a:gd name="connsiteX705" fmla="*/ 5017535 w 16931862"/>
                  <a:gd name="connsiteY705" fmla="*/ 4838858 h 11447852"/>
                  <a:gd name="connsiteX706" fmla="*/ 4971162 w 16931862"/>
                  <a:gd name="connsiteY706" fmla="*/ 4870164 h 11447852"/>
                  <a:gd name="connsiteX707" fmla="*/ 4924790 w 16931862"/>
                  <a:gd name="connsiteY707" fmla="*/ 4895673 h 11447852"/>
                  <a:gd name="connsiteX708" fmla="*/ 4918993 w 16931862"/>
                  <a:gd name="connsiteY708" fmla="*/ 4896832 h 11447852"/>
                  <a:gd name="connsiteX709" fmla="*/ 4931746 w 16931862"/>
                  <a:gd name="connsiteY709" fmla="*/ 4862047 h 11447852"/>
                  <a:gd name="connsiteX710" fmla="*/ 5078979 w 16931862"/>
                  <a:gd name="connsiteY710" fmla="*/ 4654501 h 11447852"/>
                  <a:gd name="connsiteX711" fmla="*/ 5094050 w 16931862"/>
                  <a:gd name="connsiteY711" fmla="*/ 4615078 h 11447852"/>
                  <a:gd name="connsiteX712" fmla="*/ 5134626 w 16931862"/>
                  <a:gd name="connsiteY712" fmla="*/ 4406372 h 11447852"/>
                  <a:gd name="connsiteX713" fmla="*/ 4994349 w 16931862"/>
                  <a:gd name="connsiteY713" fmla="*/ 4430721 h 11447852"/>
                  <a:gd name="connsiteX714" fmla="*/ 4973481 w 16931862"/>
                  <a:gd name="connsiteY714" fmla="*/ 4431881 h 11447852"/>
                  <a:gd name="connsiteX715" fmla="*/ 4956092 w 16931862"/>
                  <a:gd name="connsiteY715" fmla="*/ 4437678 h 11447852"/>
                  <a:gd name="connsiteX716" fmla="*/ 4353245 w 16931862"/>
                  <a:gd name="connsiteY716" fmla="*/ 4596527 h 11447852"/>
                  <a:gd name="connsiteX717" fmla="*/ 4143409 w 16931862"/>
                  <a:gd name="connsiteY717" fmla="*/ 4619716 h 11447852"/>
                  <a:gd name="connsiteX718" fmla="*/ 4099355 w 16931862"/>
                  <a:gd name="connsiteY718" fmla="*/ 4615078 h 11447852"/>
                  <a:gd name="connsiteX719" fmla="*/ 4069212 w 16931862"/>
                  <a:gd name="connsiteY719" fmla="*/ 4613919 h 11447852"/>
                  <a:gd name="connsiteX720" fmla="*/ 3614759 w 16931862"/>
                  <a:gd name="connsiteY720" fmla="*/ 4562901 h 11447852"/>
                  <a:gd name="connsiteX721" fmla="*/ 3619397 w 16931862"/>
                  <a:gd name="connsiteY721" fmla="*/ 4552467 h 11447852"/>
                  <a:gd name="connsiteX722" fmla="*/ 4020521 w 16931862"/>
                  <a:gd name="connsiteY722" fmla="*/ 4547829 h 11447852"/>
                  <a:gd name="connsiteX723" fmla="*/ 4080806 w 16931862"/>
                  <a:gd name="connsiteY723" fmla="*/ 4552467 h 11447852"/>
                  <a:gd name="connsiteX724" fmla="*/ 4091239 w 16931862"/>
                  <a:gd name="connsiteY724" fmla="*/ 4550148 h 11447852"/>
                  <a:gd name="connsiteX725" fmla="*/ 4145728 w 16931862"/>
                  <a:gd name="connsiteY725" fmla="*/ 4548988 h 11447852"/>
                  <a:gd name="connsiteX726" fmla="*/ 4362520 w 16931862"/>
                  <a:gd name="connsiteY726" fmla="*/ 4499131 h 11447852"/>
                  <a:gd name="connsiteX727" fmla="*/ 5351419 w 16931862"/>
                  <a:gd name="connsiteY727" fmla="*/ 4248683 h 11447852"/>
                  <a:gd name="connsiteX728" fmla="*/ 5204186 w 16931862"/>
                  <a:gd name="connsiteY728" fmla="*/ 4188389 h 11447852"/>
                  <a:gd name="connsiteX729" fmla="*/ 4614093 w 16931862"/>
                  <a:gd name="connsiteY729" fmla="*/ 4169838 h 11447852"/>
                  <a:gd name="connsiteX730" fmla="*/ 4632641 w 16931862"/>
                  <a:gd name="connsiteY730" fmla="*/ 4155924 h 11447852"/>
                  <a:gd name="connsiteX731" fmla="*/ 5329392 w 16931862"/>
                  <a:gd name="connsiteY731" fmla="*/ 4148968 h 11447852"/>
                  <a:gd name="connsiteX732" fmla="*/ 5438368 w 16931862"/>
                  <a:gd name="connsiteY732" fmla="*/ 4165200 h 11447852"/>
                  <a:gd name="connsiteX733" fmla="*/ 5438368 w 16931862"/>
                  <a:gd name="connsiteY733" fmla="*/ 4166359 h 11447852"/>
                  <a:gd name="connsiteX734" fmla="*/ 5446484 w 16931862"/>
                  <a:gd name="connsiteY734" fmla="*/ 4173317 h 11447852"/>
                  <a:gd name="connsiteX735" fmla="*/ 5547344 w 16931862"/>
                  <a:gd name="connsiteY735" fmla="*/ 4197666 h 11447852"/>
                  <a:gd name="connsiteX736" fmla="*/ 6060923 w 16931862"/>
                  <a:gd name="connsiteY736" fmla="*/ 4038816 h 11447852"/>
                  <a:gd name="connsiteX737" fmla="*/ 6260326 w 16931862"/>
                  <a:gd name="connsiteY737" fmla="*/ 3999395 h 11447852"/>
                  <a:gd name="connsiteX738" fmla="*/ 6377417 w 16931862"/>
                  <a:gd name="connsiteY738" fmla="*/ 3980843 h 11447852"/>
                  <a:gd name="connsiteX739" fmla="*/ 6423790 w 16931862"/>
                  <a:gd name="connsiteY739" fmla="*/ 3973886 h 11447852"/>
                  <a:gd name="connsiteX740" fmla="*/ 6444658 w 16931862"/>
                  <a:gd name="connsiteY740" fmla="*/ 3971567 h 11447852"/>
                  <a:gd name="connsiteX741" fmla="*/ 6688114 w 16931862"/>
                  <a:gd name="connsiteY741" fmla="*/ 3944899 h 11447852"/>
                  <a:gd name="connsiteX742" fmla="*/ 6739849 w 16931862"/>
                  <a:gd name="connsiteY742" fmla="*/ 3936058 h 11447852"/>
                  <a:gd name="connsiteX743" fmla="*/ 6788866 w 16931862"/>
                  <a:gd name="connsiteY743" fmla="*/ 3919428 h 11447852"/>
                  <a:gd name="connsiteX744" fmla="*/ 6820277 w 16931862"/>
                  <a:gd name="connsiteY744" fmla="*/ 3920550 h 11447852"/>
                  <a:gd name="connsiteX745" fmla="*/ 7067212 w 16931862"/>
                  <a:gd name="connsiteY745" fmla="*/ 3929826 h 11447852"/>
                  <a:gd name="connsiteX746" fmla="*/ 7301395 w 16931862"/>
                  <a:gd name="connsiteY746" fmla="*/ 3912433 h 11447852"/>
                  <a:gd name="connsiteX747" fmla="*/ 7365158 w 16931862"/>
                  <a:gd name="connsiteY747" fmla="*/ 3910114 h 11447852"/>
                  <a:gd name="connsiteX748" fmla="*/ 7368636 w 16931862"/>
                  <a:gd name="connsiteY748" fmla="*/ 3910114 h 11447852"/>
                  <a:gd name="connsiteX749" fmla="*/ 7370954 w 16931862"/>
                  <a:gd name="connsiteY749" fmla="*/ 3913593 h 11447852"/>
                  <a:gd name="connsiteX750" fmla="*/ 7373272 w 16931862"/>
                  <a:gd name="connsiteY750" fmla="*/ 3917072 h 11447852"/>
                  <a:gd name="connsiteX751" fmla="*/ 7396459 w 16931862"/>
                  <a:gd name="connsiteY751" fmla="*/ 3922869 h 11447852"/>
                  <a:gd name="connsiteX752" fmla="*/ 7396459 w 16931862"/>
                  <a:gd name="connsiteY752" fmla="*/ 3919391 h 11447852"/>
                  <a:gd name="connsiteX753" fmla="*/ 7396459 w 16931862"/>
                  <a:gd name="connsiteY753" fmla="*/ 3917072 h 11447852"/>
                  <a:gd name="connsiteX754" fmla="*/ 7417327 w 16931862"/>
                  <a:gd name="connsiteY754" fmla="*/ 3924029 h 11447852"/>
                  <a:gd name="connsiteX755" fmla="*/ 7417327 w 16931862"/>
                  <a:gd name="connsiteY755" fmla="*/ 3925188 h 11447852"/>
                  <a:gd name="connsiteX756" fmla="*/ 7417327 w 16931862"/>
                  <a:gd name="connsiteY756" fmla="*/ 3928667 h 11447852"/>
                  <a:gd name="connsiteX757" fmla="*/ 7753530 w 16931862"/>
                  <a:gd name="connsiteY757" fmla="*/ 4140851 h 11447852"/>
                  <a:gd name="connsiteX758" fmla="*/ 7759326 w 16931862"/>
                  <a:gd name="connsiteY758" fmla="*/ 4153606 h 11447852"/>
                  <a:gd name="connsiteX759" fmla="*/ 7762804 w 16931862"/>
                  <a:gd name="connsiteY759" fmla="*/ 4166359 h 11447852"/>
                  <a:gd name="connsiteX760" fmla="*/ 7777875 w 16931862"/>
                  <a:gd name="connsiteY760" fmla="*/ 4210420 h 11447852"/>
                  <a:gd name="connsiteX761" fmla="*/ 7802221 w 16931862"/>
                  <a:gd name="connsiteY761" fmla="*/ 4290424 h 11447852"/>
                  <a:gd name="connsiteX762" fmla="*/ 7819610 w 16931862"/>
                  <a:gd name="connsiteY762" fmla="*/ 4362311 h 11447852"/>
                  <a:gd name="connsiteX763" fmla="*/ 7825408 w 16931862"/>
                  <a:gd name="connsiteY763" fmla="*/ 4395937 h 11447852"/>
                  <a:gd name="connsiteX764" fmla="*/ 7830044 w 16931862"/>
                  <a:gd name="connsiteY764" fmla="*/ 4575656 h 11447852"/>
                  <a:gd name="connsiteX765" fmla="*/ 7830044 w 16931862"/>
                  <a:gd name="connsiteY765" fmla="*/ 4582613 h 11447852"/>
                  <a:gd name="connsiteX766" fmla="*/ 7978438 w 16931862"/>
                  <a:gd name="connsiteY766" fmla="*/ 4957125 h 11447852"/>
                  <a:gd name="connsiteX767" fmla="*/ 8052634 w 16931862"/>
                  <a:gd name="connsiteY767" fmla="*/ 4967560 h 11447852"/>
                  <a:gd name="connsiteX768" fmla="*/ 8117556 w 16931862"/>
                  <a:gd name="connsiteY768" fmla="*/ 4994228 h 11447852"/>
                  <a:gd name="connsiteX769" fmla="*/ 8150017 w 16931862"/>
                  <a:gd name="connsiteY769" fmla="*/ 4998866 h 11447852"/>
                  <a:gd name="connsiteX770" fmla="*/ 8163928 w 16931862"/>
                  <a:gd name="connsiteY770" fmla="*/ 5001185 h 11447852"/>
                  <a:gd name="connsiteX771" fmla="*/ 8166247 w 16931862"/>
                  <a:gd name="connsiteY771" fmla="*/ 5002345 h 11447852"/>
                  <a:gd name="connsiteX772" fmla="*/ 8187115 w 16931862"/>
                  <a:gd name="connsiteY772" fmla="*/ 5008142 h 11447852"/>
                  <a:gd name="connsiteX773" fmla="*/ 8191752 w 16931862"/>
                  <a:gd name="connsiteY773" fmla="*/ 5009302 h 11447852"/>
                  <a:gd name="connsiteX774" fmla="*/ 8192912 w 16931862"/>
                  <a:gd name="connsiteY774" fmla="*/ 5008142 h 11447852"/>
                  <a:gd name="connsiteX775" fmla="*/ 8289135 w 16931862"/>
                  <a:gd name="connsiteY775" fmla="*/ 5032491 h 11447852"/>
                  <a:gd name="connsiteX776" fmla="*/ 8305366 w 16931862"/>
                  <a:gd name="connsiteY776" fmla="*/ 5038288 h 11447852"/>
                  <a:gd name="connsiteX777" fmla="*/ 8314640 w 16931862"/>
                  <a:gd name="connsiteY777" fmla="*/ 5020896 h 11447852"/>
                  <a:gd name="connsiteX778" fmla="*/ 8330870 w 16931862"/>
                  <a:gd name="connsiteY778" fmla="*/ 5008142 h 11447852"/>
                  <a:gd name="connsiteX779" fmla="*/ 8396952 w 16931862"/>
                  <a:gd name="connsiteY779" fmla="*/ 4899151 h 11447852"/>
                  <a:gd name="connsiteX780" fmla="*/ 8444484 w 16931862"/>
                  <a:gd name="connsiteY780" fmla="*/ 4807552 h 11447852"/>
                  <a:gd name="connsiteX781" fmla="*/ 8482741 w 16931862"/>
                  <a:gd name="connsiteY781" fmla="*/ 4625514 h 11447852"/>
                  <a:gd name="connsiteX782" fmla="*/ 8518680 w 16931862"/>
                  <a:gd name="connsiteY782" fmla="*/ 4288105 h 11447852"/>
                  <a:gd name="connsiteX783" fmla="*/ 8501291 w 16931862"/>
                  <a:gd name="connsiteY783" fmla="*/ 4059687 h 11447852"/>
                  <a:gd name="connsiteX784" fmla="*/ 8431731 w 16931862"/>
                  <a:gd name="connsiteY784" fmla="*/ 3798805 h 11447852"/>
                  <a:gd name="connsiteX785" fmla="*/ 8217258 w 16931862"/>
                  <a:gd name="connsiteY785" fmla="*/ 3642274 h 11447852"/>
                  <a:gd name="connsiteX786" fmla="*/ 8104804 w 16931862"/>
                  <a:gd name="connsiteY786" fmla="*/ 3554154 h 11447852"/>
                  <a:gd name="connsiteX787" fmla="*/ 7907719 w 16931862"/>
                  <a:gd name="connsiteY787" fmla="*/ 3353564 h 11447852"/>
                  <a:gd name="connsiteX788" fmla="*/ 7195896 w 16931862"/>
                  <a:gd name="connsiteY788" fmla="*/ 3082246 h 11447852"/>
                  <a:gd name="connsiteX789" fmla="*/ 7194738 w 16931862"/>
                  <a:gd name="connsiteY789" fmla="*/ 3078767 h 11447852"/>
                  <a:gd name="connsiteX790" fmla="*/ 7193578 w 16931862"/>
                  <a:gd name="connsiteY790" fmla="*/ 3075289 h 11447852"/>
                  <a:gd name="connsiteX791" fmla="*/ 7194738 w 16931862"/>
                  <a:gd name="connsiteY791" fmla="*/ 3071811 h 11447852"/>
                  <a:gd name="connsiteX792" fmla="*/ 7522825 w 16931862"/>
                  <a:gd name="connsiteY792" fmla="*/ 2972096 h 11447852"/>
                  <a:gd name="connsiteX793" fmla="*/ 7503116 w 16931862"/>
                  <a:gd name="connsiteY793" fmla="*/ 2868902 h 11447852"/>
                  <a:gd name="connsiteX794" fmla="*/ 7674696 w 16931862"/>
                  <a:gd name="connsiteY794" fmla="*/ 3053259 h 11447852"/>
                  <a:gd name="connsiteX795" fmla="*/ 7680492 w 16931862"/>
                  <a:gd name="connsiteY795" fmla="*/ 3050940 h 11447852"/>
                  <a:gd name="connsiteX796" fmla="*/ 7695564 w 16931862"/>
                  <a:gd name="connsiteY796" fmla="*/ 3064853 h 11447852"/>
                  <a:gd name="connsiteX797" fmla="*/ 7692086 w 16931862"/>
                  <a:gd name="connsiteY797" fmla="*/ 3064853 h 11447852"/>
                  <a:gd name="connsiteX798" fmla="*/ 7700200 w 16931862"/>
                  <a:gd name="connsiteY798" fmla="*/ 3069492 h 11447852"/>
                  <a:gd name="connsiteX799" fmla="*/ 7879896 w 16931862"/>
                  <a:gd name="connsiteY799" fmla="*/ 3193556 h 11447852"/>
                  <a:gd name="connsiteX800" fmla="*/ 8064227 w 16931862"/>
                  <a:gd name="connsiteY800" fmla="*/ 3345448 h 11447852"/>
                  <a:gd name="connsiteX801" fmla="*/ 8234647 w 16931862"/>
                  <a:gd name="connsiteY801" fmla="*/ 3543719 h 11447852"/>
                  <a:gd name="connsiteX802" fmla="*/ 8231169 w 16931862"/>
                  <a:gd name="connsiteY802" fmla="*/ 3539081 h 11447852"/>
                  <a:gd name="connsiteX803" fmla="*/ 8269426 w 16931862"/>
                  <a:gd name="connsiteY803" fmla="*/ 3559951 h 11447852"/>
                  <a:gd name="connsiteX804" fmla="*/ 8271746 w 16931862"/>
                  <a:gd name="connsiteY804" fmla="*/ 3563430 h 11447852"/>
                  <a:gd name="connsiteX805" fmla="*/ 8380722 w 16931862"/>
                  <a:gd name="connsiteY805" fmla="*/ 3591258 h 11447852"/>
                  <a:gd name="connsiteX806" fmla="*/ 8249718 w 16931862"/>
                  <a:gd name="connsiteY806" fmla="*/ 3308344 h 11447852"/>
                  <a:gd name="connsiteX807" fmla="*/ 8173203 w 16931862"/>
                  <a:gd name="connsiteY807" fmla="*/ 3019635 h 11447852"/>
                  <a:gd name="connsiteX808" fmla="*/ 7680492 w 16931862"/>
                  <a:gd name="connsiteY808" fmla="*/ 2743678 h 11447852"/>
                  <a:gd name="connsiteX809" fmla="*/ 7114744 w 16931862"/>
                  <a:gd name="connsiteY809" fmla="*/ 2725126 h 11447852"/>
                  <a:gd name="connsiteX810" fmla="*/ 6609281 w 16931862"/>
                  <a:gd name="connsiteY810" fmla="*/ 2882815 h 11447852"/>
                  <a:gd name="connsiteX811" fmla="*/ 6616237 w 16931862"/>
                  <a:gd name="connsiteY811" fmla="*/ 2890932 h 11447852"/>
                  <a:gd name="connsiteX812" fmla="*/ 6610440 w 16931862"/>
                  <a:gd name="connsiteY812" fmla="*/ 2892092 h 11447852"/>
                  <a:gd name="connsiteX813" fmla="*/ 6605803 w 16931862"/>
                  <a:gd name="connsiteY813" fmla="*/ 2885134 h 11447852"/>
                  <a:gd name="connsiteX814" fmla="*/ 6550156 w 16931862"/>
                  <a:gd name="connsiteY814" fmla="*/ 2916441 h 11447852"/>
                  <a:gd name="connsiteX815" fmla="*/ 6470162 w 16931862"/>
                  <a:gd name="connsiteY815" fmla="*/ 2961661 h 11447852"/>
                  <a:gd name="connsiteX816" fmla="*/ 6446976 w 16931862"/>
                  <a:gd name="connsiteY816" fmla="*/ 2979052 h 11447852"/>
                  <a:gd name="connsiteX817" fmla="*/ 6413356 w 16931862"/>
                  <a:gd name="connsiteY817" fmla="*/ 3001083 h 11447852"/>
                  <a:gd name="connsiteX818" fmla="*/ 6413356 w 16931862"/>
                  <a:gd name="connsiteY818" fmla="*/ 2991807 h 11447852"/>
                  <a:gd name="connsiteX819" fmla="*/ 6733328 w 16931862"/>
                  <a:gd name="connsiteY819" fmla="*/ 2748316 h 11447852"/>
                  <a:gd name="connsiteX820" fmla="*/ 7067212 w 16931862"/>
                  <a:gd name="connsiteY820" fmla="*/ 2628889 h 11447852"/>
                  <a:gd name="connsiteX821" fmla="*/ 6856216 w 16931862"/>
                  <a:gd name="connsiteY821" fmla="*/ 2403950 h 11447852"/>
                  <a:gd name="connsiteX822" fmla="*/ 7198216 w 16931862"/>
                  <a:gd name="connsiteY822" fmla="*/ 2584830 h 11447852"/>
                  <a:gd name="connsiteX823" fmla="*/ 7474134 w 16931862"/>
                  <a:gd name="connsiteY823" fmla="*/ 2583669 h 11447852"/>
                  <a:gd name="connsiteX824" fmla="*/ 7821930 w 16931862"/>
                  <a:gd name="connsiteY824" fmla="*/ 2603381 h 11447852"/>
                  <a:gd name="connsiteX825" fmla="*/ 8066546 w 16931862"/>
                  <a:gd name="connsiteY825" fmla="*/ 2679906 h 11447852"/>
                  <a:gd name="connsiteX826" fmla="*/ 7809177 w 16931862"/>
                  <a:gd name="connsiteY826" fmla="*/ 2421343 h 11447852"/>
                  <a:gd name="connsiteX827" fmla="*/ 7686289 w 16931862"/>
                  <a:gd name="connsiteY827" fmla="*/ 2369166 h 11447852"/>
                  <a:gd name="connsiteX828" fmla="*/ 7653828 w 16931862"/>
                  <a:gd name="connsiteY828" fmla="*/ 2354092 h 11447852"/>
                  <a:gd name="connsiteX829" fmla="*/ 7478770 w 16931862"/>
                  <a:gd name="connsiteY829" fmla="*/ 2347136 h 11447852"/>
                  <a:gd name="connsiteX830" fmla="*/ 7321103 w 16931862"/>
                  <a:gd name="connsiteY830" fmla="*/ 2315830 h 11447852"/>
                  <a:gd name="connsiteX831" fmla="*/ 6966352 w 16931862"/>
                  <a:gd name="connsiteY831" fmla="*/ 2172055 h 11447852"/>
                  <a:gd name="connsiteX832" fmla="*/ 6959396 w 16931862"/>
                  <a:gd name="connsiteY832" fmla="*/ 2156982 h 11447852"/>
                  <a:gd name="connsiteX833" fmla="*/ 6904908 w 16931862"/>
                  <a:gd name="connsiteY833" fmla="*/ 2103646 h 11447852"/>
                  <a:gd name="connsiteX834" fmla="*/ 6843464 w 16931862"/>
                  <a:gd name="connsiteY834" fmla="*/ 2021322 h 11447852"/>
                  <a:gd name="connsiteX835" fmla="*/ 6743762 w 16931862"/>
                  <a:gd name="connsiteY835" fmla="*/ 1805659 h 11447852"/>
                  <a:gd name="connsiteX836" fmla="*/ 6443498 w 16931862"/>
                  <a:gd name="connsiteY836" fmla="*/ 1602750 h 11447852"/>
                  <a:gd name="connsiteX837" fmla="*/ 5911370 w 16931862"/>
                  <a:gd name="connsiteY837" fmla="*/ 1548254 h 11447852"/>
                  <a:gd name="connsiteX838" fmla="*/ 5371128 w 16931862"/>
                  <a:gd name="connsiteY838" fmla="*/ 1583039 h 11447852"/>
                  <a:gd name="connsiteX839" fmla="*/ 5868476 w 16931862"/>
                  <a:gd name="connsiteY839" fmla="*/ 1404479 h 11447852"/>
                  <a:gd name="connsiteX840" fmla="*/ 5761818 w 16931862"/>
                  <a:gd name="connsiteY840" fmla="*/ 1176062 h 11447852"/>
                  <a:gd name="connsiteX841" fmla="*/ 6079472 w 16931862"/>
                  <a:gd name="connsiteY841" fmla="*/ 1402160 h 11447852"/>
                  <a:gd name="connsiteX842" fmla="*/ 6639424 w 16931862"/>
                  <a:gd name="connsiteY842" fmla="*/ 1521586 h 11447852"/>
                  <a:gd name="connsiteX843" fmla="*/ 7034752 w 16931862"/>
                  <a:gd name="connsiteY843" fmla="*/ 1922766 h 11447852"/>
                  <a:gd name="connsiteX844" fmla="*/ 7374432 w 16931862"/>
                  <a:gd name="connsiteY844" fmla="*/ 2119878 h 11447852"/>
                  <a:gd name="connsiteX845" fmla="*/ 7482248 w 16931862"/>
                  <a:gd name="connsiteY845" fmla="*/ 2107123 h 11447852"/>
                  <a:gd name="connsiteX846" fmla="*/ 6984900 w 16931862"/>
                  <a:gd name="connsiteY846" fmla="*/ 1468250 h 11447852"/>
                  <a:gd name="connsiteX847" fmla="*/ 6659132 w 16931862"/>
                  <a:gd name="connsiteY847" fmla="*/ 1317518 h 11447852"/>
                  <a:gd name="connsiteX848" fmla="*/ 6649857 w 16931862"/>
                  <a:gd name="connsiteY848" fmla="*/ 1304764 h 11447852"/>
                  <a:gd name="connsiteX849" fmla="*/ 6523492 w 16931862"/>
                  <a:gd name="connsiteY849" fmla="*/ 1199251 h 11447852"/>
                  <a:gd name="connsiteX850" fmla="*/ 6378576 w 16931862"/>
                  <a:gd name="connsiteY850" fmla="*/ 1070549 h 11447852"/>
                  <a:gd name="connsiteX851" fmla="*/ 6080632 w 16931862"/>
                  <a:gd name="connsiteY851" fmla="*/ 886191 h 11447852"/>
                  <a:gd name="connsiteX852" fmla="*/ 6050489 w 16931862"/>
                  <a:gd name="connsiteY852" fmla="*/ 867640 h 11447852"/>
                  <a:gd name="connsiteX853" fmla="*/ 5848768 w 16931862"/>
                  <a:gd name="connsiteY853" fmla="*/ 730821 h 11447852"/>
                  <a:gd name="connsiteX854" fmla="*/ 5222735 w 16931862"/>
                  <a:gd name="connsiteY854" fmla="*/ 680963 h 11447852"/>
                  <a:gd name="connsiteX855" fmla="*/ 5837174 w 16931862"/>
                  <a:gd name="connsiteY855" fmla="*/ 599800 h 11447852"/>
                  <a:gd name="connsiteX856" fmla="*/ 5711968 w 16931862"/>
                  <a:gd name="connsiteY856" fmla="*/ 385296 h 11447852"/>
                  <a:gd name="connsiteX857" fmla="*/ 5825581 w 16931862"/>
                  <a:gd name="connsiteY857" fmla="*/ 461822 h 11447852"/>
                  <a:gd name="connsiteX858" fmla="*/ 5819784 w 16931862"/>
                  <a:gd name="connsiteY858" fmla="*/ 454865 h 11447852"/>
                  <a:gd name="connsiteX859" fmla="*/ 5895140 w 16931862"/>
                  <a:gd name="connsiteY859" fmla="*/ 522115 h 11447852"/>
                  <a:gd name="connsiteX860" fmla="*/ 5912530 w 16931862"/>
                  <a:gd name="connsiteY860" fmla="*/ 546464 h 11447852"/>
                  <a:gd name="connsiteX861" fmla="*/ 6223228 w 16931862"/>
                  <a:gd name="connsiteY861" fmla="*/ 842131 h 11447852"/>
                  <a:gd name="connsiteX862" fmla="*/ 6771586 w 16931862"/>
                  <a:gd name="connsiteY862" fmla="*/ 1196932 h 11447852"/>
                  <a:gd name="connsiteX863" fmla="*/ 7453266 w 16931862"/>
                  <a:gd name="connsiteY863" fmla="*/ 1710581 h 11447852"/>
                  <a:gd name="connsiteX864" fmla="*/ 8016695 w 16931862"/>
                  <a:gd name="connsiteY864" fmla="*/ 2144227 h 11447852"/>
                  <a:gd name="connsiteX865" fmla="*/ 7576154 w 16931862"/>
                  <a:gd name="connsiteY865" fmla="*/ 1358100 h 11447852"/>
                  <a:gd name="connsiteX866" fmla="*/ 7510072 w 16931862"/>
                  <a:gd name="connsiteY866" fmla="*/ 1156350 h 11447852"/>
                  <a:gd name="connsiteX867" fmla="*/ 7519347 w 16931862"/>
                  <a:gd name="connsiteY867" fmla="*/ 1091419 h 11447852"/>
                  <a:gd name="connsiteX868" fmla="*/ 7563401 w 16931862"/>
                  <a:gd name="connsiteY868" fmla="*/ 1025329 h 11447852"/>
                  <a:gd name="connsiteX869" fmla="*/ 7634120 w 16931862"/>
                  <a:gd name="connsiteY869" fmla="*/ 956920 h 11447852"/>
                  <a:gd name="connsiteX870" fmla="*/ 7660784 w 16931862"/>
                  <a:gd name="connsiteY870" fmla="*/ 969674 h 11447852"/>
                  <a:gd name="connsiteX871" fmla="*/ 7660784 w 16931862"/>
                  <a:gd name="connsiteY871" fmla="*/ 977790 h 11447852"/>
                  <a:gd name="connsiteX872" fmla="*/ 7906560 w 16931862"/>
                  <a:gd name="connsiteY872" fmla="*/ 1571444 h 11447852"/>
                  <a:gd name="connsiteX873" fmla="*/ 7906560 w 16931862"/>
                  <a:gd name="connsiteY873" fmla="*/ 1570284 h 11447852"/>
                  <a:gd name="connsiteX874" fmla="*/ 7985394 w 16931862"/>
                  <a:gd name="connsiteY874" fmla="*/ 1642172 h 11447852"/>
                  <a:gd name="connsiteX875" fmla="*/ 8015536 w 16931862"/>
                  <a:gd name="connsiteY875" fmla="*/ 1676956 h 11447852"/>
                  <a:gd name="connsiteX876" fmla="*/ 8061908 w 16931862"/>
                  <a:gd name="connsiteY876" fmla="*/ 1747685 h 11447852"/>
                  <a:gd name="connsiteX877" fmla="*/ 8071183 w 16931862"/>
                  <a:gd name="connsiteY877" fmla="*/ 1773193 h 11447852"/>
                  <a:gd name="connsiteX878" fmla="*/ 8090892 w 16931862"/>
                  <a:gd name="connsiteY878" fmla="*/ 1807978 h 11447852"/>
                  <a:gd name="connsiteX879" fmla="*/ 8102484 w 16931862"/>
                  <a:gd name="connsiteY879" fmla="*/ 1839284 h 11447852"/>
                  <a:gd name="connsiteX880" fmla="*/ 8132627 w 16931862"/>
                  <a:gd name="connsiteY880" fmla="*/ 1957550 h 11447852"/>
                  <a:gd name="connsiteX881" fmla="*/ 8183637 w 16931862"/>
                  <a:gd name="connsiteY881" fmla="*/ 2176692 h 11447852"/>
                  <a:gd name="connsiteX882" fmla="*/ 8385358 w 16931862"/>
                  <a:gd name="connsiteY882" fmla="*/ 2548885 h 11447852"/>
                  <a:gd name="connsiteX883" fmla="*/ 8425935 w 16931862"/>
                  <a:gd name="connsiteY883" fmla="*/ 2713532 h 11447852"/>
                  <a:gd name="connsiteX884" fmla="*/ 8457236 w 16931862"/>
                  <a:gd name="connsiteY884" fmla="*/ 2819045 h 11447852"/>
                  <a:gd name="connsiteX885" fmla="*/ 8461874 w 16931862"/>
                  <a:gd name="connsiteY885" fmla="*/ 2837595 h 11447852"/>
                  <a:gd name="connsiteX886" fmla="*/ 8472308 w 16931862"/>
                  <a:gd name="connsiteY886" fmla="*/ 2890932 h 11447852"/>
                  <a:gd name="connsiteX887" fmla="*/ 8496653 w 16931862"/>
                  <a:gd name="connsiteY887" fmla="*/ 3038185 h 11447852"/>
                  <a:gd name="connsiteX888" fmla="*/ 8587080 w 16931862"/>
                  <a:gd name="connsiteY888" fmla="*/ 3264285 h 11447852"/>
                  <a:gd name="connsiteX889" fmla="*/ 8599833 w 16931862"/>
                  <a:gd name="connsiteY889" fmla="*/ 3292111 h 11447852"/>
                  <a:gd name="connsiteX890" fmla="*/ 8658958 w 16931862"/>
                  <a:gd name="connsiteY890" fmla="*/ 3425452 h 11447852"/>
                  <a:gd name="connsiteX891" fmla="*/ 8704172 w 16931862"/>
                  <a:gd name="connsiteY891" fmla="*/ 3592417 h 11447852"/>
                  <a:gd name="connsiteX892" fmla="*/ 8729677 w 16931862"/>
                  <a:gd name="connsiteY892" fmla="*/ 3655029 h 11447852"/>
                  <a:gd name="connsiteX893" fmla="*/ 8742429 w 16931862"/>
                  <a:gd name="connsiteY893" fmla="*/ 3707205 h 11447852"/>
                  <a:gd name="connsiteX894" fmla="*/ 8874591 w 16931862"/>
                  <a:gd name="connsiteY894" fmla="*/ 3741990 h 11447852"/>
                  <a:gd name="connsiteX895" fmla="*/ 9057764 w 16931862"/>
                  <a:gd name="connsiteY895" fmla="*/ 3411539 h 11447852"/>
                  <a:gd name="connsiteX896" fmla="*/ 9058923 w 16931862"/>
                  <a:gd name="connsiteY896" fmla="*/ 3404581 h 11447852"/>
                  <a:gd name="connsiteX897" fmla="*/ 9077472 w 16931862"/>
                  <a:gd name="connsiteY897" fmla="*/ 3297910 h 11447852"/>
                  <a:gd name="connsiteX898" fmla="*/ 9073994 w 16931862"/>
                  <a:gd name="connsiteY898" fmla="*/ 3296750 h 11447852"/>
                  <a:gd name="connsiteX899" fmla="*/ 9105296 w 16931862"/>
                  <a:gd name="connsiteY899" fmla="*/ 3175005 h 11447852"/>
                  <a:gd name="connsiteX900" fmla="*/ 9096022 w 16931862"/>
                  <a:gd name="connsiteY900" fmla="*/ 3072971 h 11447852"/>
                  <a:gd name="connsiteX901" fmla="*/ 9097181 w 16931862"/>
                  <a:gd name="connsiteY901" fmla="*/ 2979052 h 11447852"/>
                  <a:gd name="connsiteX902" fmla="*/ 9119208 w 16931862"/>
                  <a:gd name="connsiteY902" fmla="*/ 2882815 h 11447852"/>
                  <a:gd name="connsiteX903" fmla="*/ 9116889 w 16931862"/>
                  <a:gd name="connsiteY903" fmla="*/ 2751794 h 11447852"/>
                  <a:gd name="connsiteX904" fmla="*/ 9108774 w 16931862"/>
                  <a:gd name="connsiteY904" fmla="*/ 2686864 h 11447852"/>
                  <a:gd name="connsiteX905" fmla="*/ 9098340 w 16931862"/>
                  <a:gd name="connsiteY905" fmla="*/ 2613817 h 11447852"/>
                  <a:gd name="connsiteX906" fmla="*/ 9100659 w 16931862"/>
                  <a:gd name="connsiteY906" fmla="*/ 2614976 h 11447852"/>
                  <a:gd name="connsiteX907" fmla="*/ 9077472 w 16931862"/>
                  <a:gd name="connsiteY907" fmla="*/ 2448011 h 11447852"/>
                  <a:gd name="connsiteX908" fmla="*/ 9036896 w 16931862"/>
                  <a:gd name="connsiteY908" fmla="*/ 2348295 h 11447852"/>
                  <a:gd name="connsiteX909" fmla="*/ 9028781 w 16931862"/>
                  <a:gd name="connsiteY909" fmla="*/ 2334382 h 11447852"/>
                  <a:gd name="connsiteX910" fmla="*/ 9007913 w 16931862"/>
                  <a:gd name="connsiteY910" fmla="*/ 2286843 h 11447852"/>
                  <a:gd name="connsiteX911" fmla="*/ 8827059 w 16931862"/>
                  <a:gd name="connsiteY911" fmla="*/ 1858995 h 11447852"/>
                  <a:gd name="connsiteX912" fmla="*/ 8816626 w 16931862"/>
                  <a:gd name="connsiteY912" fmla="*/ 1840443 h 11447852"/>
                  <a:gd name="connsiteX913" fmla="*/ 8646206 w 16931862"/>
                  <a:gd name="connsiteY913" fmla="*/ 1696668 h 11447852"/>
                  <a:gd name="connsiteX914" fmla="*/ 8105962 w 16931862"/>
                  <a:gd name="connsiteY914" fmla="*/ 1266501 h 11447852"/>
                  <a:gd name="connsiteX915" fmla="*/ 8864158 w 16931862"/>
                  <a:gd name="connsiteY915" fmla="*/ 1638694 h 11447852"/>
                  <a:gd name="connsiteX916" fmla="*/ 8663595 w 16931862"/>
                  <a:gd name="connsiteY916" fmla="*/ 1137798 h 11447852"/>
                  <a:gd name="connsiteX917" fmla="*/ 8087414 w 16931862"/>
                  <a:gd name="connsiteY917" fmla="*/ 573132 h 11447852"/>
                  <a:gd name="connsiteX918" fmla="*/ 8733155 w 16931862"/>
                  <a:gd name="connsiteY918" fmla="*/ 1005618 h 11447852"/>
                  <a:gd name="connsiteX919" fmla="*/ 8524859 w 16931862"/>
                  <a:gd name="connsiteY919" fmla="*/ 11409 h 1144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Lst>
                <a:rect l="l" t="t" r="r" b="b"/>
                <a:pathLst>
                  <a:path w="16931862" h="11447852">
                    <a:moveTo>
                      <a:pt x="16242068" y="7472036"/>
                    </a:moveTo>
                    <a:lnTo>
                      <a:pt x="16245872" y="7481966"/>
                    </a:lnTo>
                    <a:lnTo>
                      <a:pt x="16243226" y="7476674"/>
                    </a:lnTo>
                    <a:cubicBezTo>
                      <a:pt x="16243226" y="7474354"/>
                      <a:pt x="16242068" y="7473196"/>
                      <a:pt x="16242068" y="7472036"/>
                    </a:cubicBezTo>
                    <a:close/>
                    <a:moveTo>
                      <a:pt x="5801586" y="7225974"/>
                    </a:moveTo>
                    <a:lnTo>
                      <a:pt x="5801621" y="7226193"/>
                    </a:lnTo>
                    <a:lnTo>
                      <a:pt x="5349100" y="7514936"/>
                    </a:lnTo>
                    <a:close/>
                    <a:moveTo>
                      <a:pt x="7187613" y="6340844"/>
                    </a:moveTo>
                    <a:lnTo>
                      <a:pt x="7188232" y="6341426"/>
                    </a:lnTo>
                    <a:lnTo>
                      <a:pt x="6127496" y="7018259"/>
                    </a:lnTo>
                    <a:lnTo>
                      <a:pt x="6127433" y="7017885"/>
                    </a:lnTo>
                    <a:close/>
                    <a:moveTo>
                      <a:pt x="12580936" y="6215160"/>
                    </a:moveTo>
                    <a:cubicBezTo>
                      <a:pt x="12522970" y="6314875"/>
                      <a:pt x="12398923" y="6458650"/>
                      <a:pt x="12358347" y="6495754"/>
                    </a:cubicBezTo>
                    <a:lnTo>
                      <a:pt x="12509058" y="6399517"/>
                    </a:lnTo>
                    <a:cubicBezTo>
                      <a:pt x="12622672" y="6312556"/>
                      <a:pt x="12745560" y="6317194"/>
                      <a:pt x="12899749" y="6335746"/>
                    </a:cubicBezTo>
                    <a:cubicBezTo>
                      <a:pt x="12786136" y="6281250"/>
                      <a:pt x="12703824" y="6233712"/>
                      <a:pt x="12580936" y="6215160"/>
                    </a:cubicBezTo>
                    <a:close/>
                    <a:moveTo>
                      <a:pt x="11759884" y="5688702"/>
                    </a:moveTo>
                    <a:cubicBezTo>
                      <a:pt x="11565662" y="5684191"/>
                      <a:pt x="11395242" y="5767891"/>
                      <a:pt x="11190912" y="5820937"/>
                    </a:cubicBezTo>
                    <a:cubicBezTo>
                      <a:pt x="11186275" y="5820937"/>
                      <a:pt x="11182797" y="5820937"/>
                      <a:pt x="11179319" y="5820937"/>
                    </a:cubicBezTo>
                    <a:cubicBezTo>
                      <a:pt x="11138743" y="5823256"/>
                      <a:pt x="11101644" y="5832532"/>
                      <a:pt x="11068024" y="5848764"/>
                    </a:cubicBezTo>
                    <a:cubicBezTo>
                      <a:pt x="11045997" y="5853403"/>
                      <a:pt x="11023970" y="5855722"/>
                      <a:pt x="11000784" y="5859200"/>
                    </a:cubicBezTo>
                    <a:cubicBezTo>
                      <a:pt x="10534737" y="5912536"/>
                      <a:pt x="9837986" y="6130518"/>
                      <a:pt x="9704664" y="6280090"/>
                    </a:cubicBezTo>
                    <a:cubicBezTo>
                      <a:pt x="9571343" y="6429664"/>
                      <a:pt x="9422950" y="6576918"/>
                      <a:pt x="9210794" y="6669676"/>
                    </a:cubicBezTo>
                    <a:cubicBezTo>
                      <a:pt x="9213113" y="6670836"/>
                      <a:pt x="9213113" y="6671995"/>
                      <a:pt x="9213113" y="6673154"/>
                    </a:cubicBezTo>
                    <a:cubicBezTo>
                      <a:pt x="9210794" y="6674314"/>
                      <a:pt x="9208476" y="6674314"/>
                      <a:pt x="9204998" y="6674314"/>
                    </a:cubicBezTo>
                    <a:lnTo>
                      <a:pt x="9204998" y="6671995"/>
                    </a:lnTo>
                    <a:cubicBezTo>
                      <a:pt x="9202679" y="6673154"/>
                      <a:pt x="9199201" y="6674314"/>
                      <a:pt x="9196882" y="6676632"/>
                    </a:cubicBezTo>
                    <a:cubicBezTo>
                      <a:pt x="9187608" y="6677792"/>
                      <a:pt x="9178333" y="6678952"/>
                      <a:pt x="9169059" y="6681270"/>
                    </a:cubicBezTo>
                    <a:cubicBezTo>
                      <a:pt x="9079791" y="6704460"/>
                      <a:pt x="8985886" y="6721852"/>
                      <a:pt x="8900097" y="6755478"/>
                    </a:cubicBezTo>
                    <a:cubicBezTo>
                      <a:pt x="8858361" y="6760115"/>
                      <a:pt x="8815466" y="6764753"/>
                      <a:pt x="8770253" y="6767072"/>
                    </a:cubicBezTo>
                    <a:cubicBezTo>
                      <a:pt x="8501291" y="6779826"/>
                      <a:pt x="8284498" y="6921283"/>
                      <a:pt x="8184796" y="7249416"/>
                    </a:cubicBezTo>
                    <a:cubicBezTo>
                      <a:pt x="8166247" y="7309708"/>
                      <a:pt x="8160450" y="7359566"/>
                      <a:pt x="8165088" y="7398988"/>
                    </a:cubicBezTo>
                    <a:cubicBezTo>
                      <a:pt x="8153494" y="7633204"/>
                      <a:pt x="8081617" y="7870897"/>
                      <a:pt x="8127990" y="8103952"/>
                    </a:cubicBezTo>
                    <a:cubicBezTo>
                      <a:pt x="8123352" y="8119026"/>
                      <a:pt x="8118715" y="8135258"/>
                      <a:pt x="8111759" y="8153810"/>
                    </a:cubicBezTo>
                    <a:cubicBezTo>
                      <a:pt x="8043360" y="8364835"/>
                      <a:pt x="7719909" y="8609485"/>
                      <a:pt x="7809177" y="8842541"/>
                    </a:cubicBezTo>
                    <a:cubicBezTo>
                      <a:pt x="7798743" y="8847179"/>
                      <a:pt x="7787150" y="8852976"/>
                      <a:pt x="7776716" y="8858774"/>
                    </a:cubicBezTo>
                    <a:cubicBezTo>
                      <a:pt x="7804540" y="8886601"/>
                      <a:pt x="7840478" y="8895877"/>
                      <a:pt x="7816132" y="8858774"/>
                    </a:cubicBezTo>
                    <a:cubicBezTo>
                      <a:pt x="7813814" y="8852976"/>
                      <a:pt x="7811496" y="8848338"/>
                      <a:pt x="7809177" y="8842541"/>
                    </a:cubicBezTo>
                    <a:cubicBezTo>
                      <a:pt x="8001624" y="8760218"/>
                      <a:pt x="8079298" y="8936459"/>
                      <a:pt x="8281020" y="8769494"/>
                    </a:cubicBezTo>
                    <a:cubicBezTo>
                      <a:pt x="8381880" y="8686011"/>
                      <a:pt x="8431731" y="8595572"/>
                      <a:pt x="8553460" y="8531800"/>
                    </a:cubicBezTo>
                    <a:cubicBezTo>
                      <a:pt x="8727358" y="8440201"/>
                      <a:pt x="8920964" y="8427447"/>
                      <a:pt x="9093703" y="8314978"/>
                    </a:cubicBezTo>
                    <a:cubicBezTo>
                      <a:pt x="9236299" y="8221060"/>
                      <a:pt x="9253689" y="8119026"/>
                      <a:pt x="9376577" y="7999599"/>
                    </a:cubicBezTo>
                    <a:cubicBezTo>
                      <a:pt x="9440339" y="7938146"/>
                      <a:pt x="9487872" y="7875534"/>
                      <a:pt x="9528448" y="7803647"/>
                    </a:cubicBezTo>
                    <a:cubicBezTo>
                      <a:pt x="9524970" y="7803647"/>
                      <a:pt x="9520333" y="7802488"/>
                      <a:pt x="9516855" y="7802488"/>
                    </a:cubicBezTo>
                    <a:cubicBezTo>
                      <a:pt x="9520333" y="7795530"/>
                      <a:pt x="9523810" y="7788574"/>
                      <a:pt x="9527288" y="7781617"/>
                    </a:cubicBezTo>
                    <a:cubicBezTo>
                      <a:pt x="9528448" y="7787414"/>
                      <a:pt x="9529607" y="7793212"/>
                      <a:pt x="9531926" y="7799009"/>
                    </a:cubicBezTo>
                    <a:cubicBezTo>
                      <a:pt x="9531926" y="7796690"/>
                      <a:pt x="9533085" y="7794371"/>
                      <a:pt x="9535404" y="7792052"/>
                    </a:cubicBezTo>
                    <a:cubicBezTo>
                      <a:pt x="9564387" y="7738716"/>
                      <a:pt x="9613078" y="7674944"/>
                      <a:pt x="9637424" y="7630884"/>
                    </a:cubicBezTo>
                    <a:cubicBezTo>
                      <a:pt x="9661770" y="7584506"/>
                      <a:pt x="9702346" y="7533488"/>
                      <a:pt x="9749878" y="7481312"/>
                    </a:cubicBezTo>
                    <a:lnTo>
                      <a:pt x="9749878" y="7480152"/>
                    </a:lnTo>
                    <a:cubicBezTo>
                      <a:pt x="9756834" y="7474354"/>
                      <a:pt x="9763790" y="7467398"/>
                      <a:pt x="9769586" y="7460441"/>
                    </a:cubicBezTo>
                    <a:cubicBezTo>
                      <a:pt x="9833349" y="7394350"/>
                      <a:pt x="9911023" y="7328260"/>
                      <a:pt x="9991016" y="7272606"/>
                    </a:cubicBezTo>
                    <a:cubicBezTo>
                      <a:pt x="10047823" y="7257532"/>
                      <a:pt x="10102311" y="7227386"/>
                      <a:pt x="10151002" y="7197239"/>
                    </a:cubicBezTo>
                    <a:cubicBezTo>
                      <a:pt x="10176507" y="7182166"/>
                      <a:pt x="10200853" y="7167092"/>
                      <a:pt x="10226358" y="7150860"/>
                    </a:cubicBezTo>
                    <a:cubicBezTo>
                      <a:pt x="10234473" y="7146222"/>
                      <a:pt x="10253022" y="7138106"/>
                      <a:pt x="10264616" y="7131148"/>
                    </a:cubicBezTo>
                    <a:cubicBezTo>
                      <a:pt x="10367795" y="7099843"/>
                      <a:pt x="10474453" y="7076653"/>
                      <a:pt x="10578791" y="7046506"/>
                    </a:cubicBezTo>
                    <a:cubicBezTo>
                      <a:pt x="10712113" y="7011722"/>
                      <a:pt x="10844275" y="6976938"/>
                      <a:pt x="10950933" y="6966502"/>
                    </a:cubicBezTo>
                    <a:cubicBezTo>
                      <a:pt x="11021651" y="6958386"/>
                      <a:pt x="11098166" y="6973460"/>
                      <a:pt x="11173522" y="6987374"/>
                    </a:cubicBezTo>
                    <a:cubicBezTo>
                      <a:pt x="11194390" y="6997808"/>
                      <a:pt x="11215258" y="7004766"/>
                      <a:pt x="11238444" y="7010563"/>
                    </a:cubicBezTo>
                    <a:cubicBezTo>
                      <a:pt x="11288295" y="7022158"/>
                      <a:pt x="11343942" y="7020998"/>
                      <a:pt x="11393793" y="7004766"/>
                    </a:cubicBezTo>
                    <a:cubicBezTo>
                      <a:pt x="11401908" y="7003606"/>
                      <a:pt x="11408864" y="7001287"/>
                      <a:pt x="11415820" y="6998968"/>
                    </a:cubicBezTo>
                    <a:cubicBezTo>
                      <a:pt x="11639569" y="6943313"/>
                      <a:pt x="11624498" y="6777508"/>
                      <a:pt x="11767094" y="6653443"/>
                    </a:cubicBezTo>
                    <a:cubicBezTo>
                      <a:pt x="11850565" y="6580396"/>
                      <a:pt x="11906212" y="6585034"/>
                      <a:pt x="11983887" y="6494594"/>
                    </a:cubicBezTo>
                    <a:cubicBezTo>
                      <a:pt x="12010551" y="6463288"/>
                      <a:pt x="12067358" y="6380966"/>
                      <a:pt x="12097500" y="6329948"/>
                    </a:cubicBezTo>
                    <a:cubicBezTo>
                      <a:pt x="12207635" y="6139794"/>
                      <a:pt x="12314293" y="5976308"/>
                      <a:pt x="12314293" y="5976308"/>
                    </a:cubicBezTo>
                    <a:cubicBezTo>
                      <a:pt x="12314293" y="5976308"/>
                      <a:pt x="12182130" y="5803545"/>
                      <a:pt x="11964178" y="5727020"/>
                    </a:cubicBezTo>
                    <a:cubicBezTo>
                      <a:pt x="11892010" y="5701511"/>
                      <a:pt x="11824625" y="5690206"/>
                      <a:pt x="11759884" y="5688702"/>
                    </a:cubicBezTo>
                    <a:close/>
                    <a:moveTo>
                      <a:pt x="8210356" y="5687710"/>
                    </a:moveTo>
                    <a:lnTo>
                      <a:pt x="8210540" y="5689115"/>
                    </a:lnTo>
                    <a:lnTo>
                      <a:pt x="7493560" y="6146604"/>
                    </a:lnTo>
                    <a:lnTo>
                      <a:pt x="7492757" y="6145976"/>
                    </a:lnTo>
                    <a:close/>
                    <a:moveTo>
                      <a:pt x="6352764" y="4598447"/>
                    </a:moveTo>
                    <a:cubicBezTo>
                      <a:pt x="6503783" y="4598556"/>
                      <a:pt x="6666378" y="4618557"/>
                      <a:pt x="6802888" y="4667255"/>
                    </a:cubicBezTo>
                    <a:cubicBezTo>
                      <a:pt x="6823755" y="4680009"/>
                      <a:pt x="6845782" y="4688125"/>
                      <a:pt x="6870128" y="4693923"/>
                    </a:cubicBezTo>
                    <a:cubicBezTo>
                      <a:pt x="6888677" y="4703199"/>
                      <a:pt x="6906067" y="4712474"/>
                      <a:pt x="6923456" y="4721751"/>
                    </a:cubicBezTo>
                    <a:cubicBezTo>
                      <a:pt x="6969830" y="4748419"/>
                      <a:pt x="7046344" y="4815668"/>
                      <a:pt x="7122860" y="4895673"/>
                    </a:cubicBezTo>
                    <a:cubicBezTo>
                      <a:pt x="7124019" y="4896832"/>
                      <a:pt x="7125178" y="4896832"/>
                      <a:pt x="7127497" y="4899151"/>
                    </a:cubicBezTo>
                    <a:cubicBezTo>
                      <a:pt x="7161117" y="4952487"/>
                      <a:pt x="7209808" y="4998866"/>
                      <a:pt x="7251544" y="5045245"/>
                    </a:cubicBezTo>
                    <a:cubicBezTo>
                      <a:pt x="7253862" y="5048724"/>
                      <a:pt x="7267774" y="5062637"/>
                      <a:pt x="7268934" y="5063797"/>
                    </a:cubicBezTo>
                    <a:cubicBezTo>
                      <a:pt x="7271252" y="5067275"/>
                      <a:pt x="7274730" y="5071913"/>
                      <a:pt x="7277049" y="5075392"/>
                    </a:cubicBezTo>
                    <a:cubicBezTo>
                      <a:pt x="7287483" y="5089305"/>
                      <a:pt x="7296758" y="5103219"/>
                      <a:pt x="7307192" y="5115973"/>
                    </a:cubicBezTo>
                    <a:cubicBezTo>
                      <a:pt x="7307192" y="5118292"/>
                      <a:pt x="7308350" y="5118292"/>
                      <a:pt x="7309510" y="5119452"/>
                    </a:cubicBezTo>
                    <a:lnTo>
                      <a:pt x="7310670" y="5119452"/>
                    </a:lnTo>
                    <a:cubicBezTo>
                      <a:pt x="7315306" y="5125250"/>
                      <a:pt x="7321103" y="5131047"/>
                      <a:pt x="7324581" y="5136844"/>
                    </a:cubicBezTo>
                    <a:cubicBezTo>
                      <a:pt x="7325740" y="5136844"/>
                      <a:pt x="7325740" y="5136844"/>
                      <a:pt x="7326900" y="5136844"/>
                    </a:cubicBezTo>
                    <a:cubicBezTo>
                      <a:pt x="7326900" y="5141482"/>
                      <a:pt x="7328059" y="5144960"/>
                      <a:pt x="7329218" y="5149599"/>
                    </a:cubicBezTo>
                    <a:cubicBezTo>
                      <a:pt x="7357042" y="5193658"/>
                      <a:pt x="7376750" y="5233081"/>
                      <a:pt x="7383706" y="5265546"/>
                    </a:cubicBezTo>
                    <a:cubicBezTo>
                      <a:pt x="7432398" y="5488167"/>
                      <a:pt x="7192419" y="5699192"/>
                      <a:pt x="7280527" y="5922971"/>
                    </a:cubicBezTo>
                    <a:cubicBezTo>
                      <a:pt x="7300091" y="5971235"/>
                      <a:pt x="7363998" y="6040532"/>
                      <a:pt x="7445227" y="6108850"/>
                    </a:cubicBezTo>
                    <a:lnTo>
                      <a:pt x="7492757" y="6145976"/>
                    </a:lnTo>
                    <a:lnTo>
                      <a:pt x="7187613" y="6340844"/>
                    </a:lnTo>
                    <a:lnTo>
                      <a:pt x="7166334" y="6320817"/>
                    </a:lnTo>
                    <a:cubicBezTo>
                      <a:pt x="7147785" y="6306759"/>
                      <a:pt x="7128076" y="6295164"/>
                      <a:pt x="7107788" y="6287048"/>
                    </a:cubicBezTo>
                    <a:cubicBezTo>
                      <a:pt x="7091558" y="6280090"/>
                      <a:pt x="7075328" y="6275452"/>
                      <a:pt x="7060256" y="6271974"/>
                    </a:cubicBezTo>
                    <a:cubicBezTo>
                      <a:pt x="7045185" y="6265018"/>
                      <a:pt x="7030114" y="6259220"/>
                      <a:pt x="7015043" y="6255742"/>
                    </a:cubicBezTo>
                    <a:cubicBezTo>
                      <a:pt x="7002290" y="6249944"/>
                      <a:pt x="6989538" y="6244147"/>
                      <a:pt x="6975626" y="6238350"/>
                    </a:cubicBezTo>
                    <a:cubicBezTo>
                      <a:pt x="6957077" y="6230233"/>
                      <a:pt x="6938528" y="6227914"/>
                      <a:pt x="6921138" y="6229074"/>
                    </a:cubicBezTo>
                    <a:cubicBezTo>
                      <a:pt x="6830711" y="6198927"/>
                      <a:pt x="6737966" y="6180376"/>
                      <a:pt x="6632468" y="6166462"/>
                    </a:cubicBezTo>
                    <a:cubicBezTo>
                      <a:pt x="6584936" y="6159504"/>
                      <a:pt x="6530448" y="6149070"/>
                      <a:pt x="6472482" y="6136315"/>
                    </a:cubicBezTo>
                    <a:cubicBezTo>
                      <a:pt x="6471322" y="6136315"/>
                      <a:pt x="6470162" y="6137474"/>
                      <a:pt x="6469004" y="6137474"/>
                    </a:cubicBezTo>
                    <a:cubicBezTo>
                      <a:pt x="6415674" y="6118923"/>
                      <a:pt x="6360028" y="6102690"/>
                      <a:pt x="6303220" y="6093415"/>
                    </a:cubicBezTo>
                    <a:cubicBezTo>
                      <a:pt x="6303220" y="6093415"/>
                      <a:pt x="6303220" y="6092255"/>
                      <a:pt x="6304380" y="6092255"/>
                    </a:cubicBezTo>
                    <a:cubicBezTo>
                      <a:pt x="6116570" y="6038920"/>
                      <a:pt x="5921804" y="5964713"/>
                      <a:pt x="5789642" y="5890506"/>
                    </a:cubicBezTo>
                    <a:cubicBezTo>
                      <a:pt x="5761818" y="5874273"/>
                      <a:pt x="5733994" y="5858041"/>
                      <a:pt x="5706171" y="5841808"/>
                    </a:cubicBezTo>
                    <a:cubicBezTo>
                      <a:pt x="5692259" y="5827894"/>
                      <a:pt x="5676028" y="5816299"/>
                      <a:pt x="5660958" y="5808183"/>
                    </a:cubicBezTo>
                    <a:cubicBezTo>
                      <a:pt x="5651683" y="5803545"/>
                      <a:pt x="5642408" y="5800066"/>
                      <a:pt x="5633134" y="5796588"/>
                    </a:cubicBezTo>
                    <a:cubicBezTo>
                      <a:pt x="5518362" y="5723541"/>
                      <a:pt x="5417500" y="5653972"/>
                      <a:pt x="5315480" y="5594838"/>
                    </a:cubicBezTo>
                    <a:cubicBezTo>
                      <a:pt x="5299250" y="5579766"/>
                      <a:pt x="5278382" y="5568170"/>
                      <a:pt x="5255196" y="5562373"/>
                    </a:cubicBezTo>
                    <a:cubicBezTo>
                      <a:pt x="5200708" y="5533386"/>
                      <a:pt x="5146220" y="5509037"/>
                      <a:pt x="5088254" y="5489326"/>
                    </a:cubicBezTo>
                    <a:cubicBezTo>
                      <a:pt x="5087094" y="5489326"/>
                      <a:pt x="5084776" y="5489326"/>
                      <a:pt x="5083616" y="5489326"/>
                    </a:cubicBezTo>
                    <a:lnTo>
                      <a:pt x="5082457" y="5489326"/>
                    </a:lnTo>
                    <a:cubicBezTo>
                      <a:pt x="5070864" y="5484688"/>
                      <a:pt x="5059270" y="5480050"/>
                      <a:pt x="5046518" y="5477731"/>
                    </a:cubicBezTo>
                    <a:cubicBezTo>
                      <a:pt x="4970003" y="5456861"/>
                      <a:pt x="4887692" y="5445265"/>
                      <a:pt x="4794946" y="5446425"/>
                    </a:cubicBezTo>
                    <a:cubicBezTo>
                      <a:pt x="4413530" y="5455701"/>
                      <a:pt x="3640264" y="5347870"/>
                      <a:pt x="3606644" y="5372218"/>
                    </a:cubicBezTo>
                    <a:cubicBezTo>
                      <a:pt x="3497667" y="5453382"/>
                      <a:pt x="3402603" y="5557736"/>
                      <a:pt x="3299424" y="5645855"/>
                    </a:cubicBezTo>
                    <a:cubicBezTo>
                      <a:pt x="3168421" y="5758325"/>
                      <a:pt x="3117411" y="5764123"/>
                      <a:pt x="2984089" y="5832532"/>
                    </a:cubicBezTo>
                    <a:cubicBezTo>
                      <a:pt x="2869317" y="5892825"/>
                      <a:pt x="2739473" y="5955437"/>
                      <a:pt x="2529635" y="5962394"/>
                    </a:cubicBezTo>
                    <a:cubicBezTo>
                      <a:pt x="2726720" y="5902100"/>
                      <a:pt x="2898299" y="5820937"/>
                      <a:pt x="3052489" y="5704989"/>
                    </a:cubicBezTo>
                    <a:cubicBezTo>
                      <a:pt x="3226387" y="5575128"/>
                      <a:pt x="3254211" y="5477731"/>
                      <a:pt x="3408400" y="5330477"/>
                    </a:cubicBezTo>
                    <a:cubicBezTo>
                      <a:pt x="3271601" y="5353667"/>
                      <a:pt x="3222909" y="5330477"/>
                      <a:pt x="3054807" y="5300331"/>
                    </a:cubicBezTo>
                    <a:cubicBezTo>
                      <a:pt x="2966699" y="5285258"/>
                      <a:pt x="2901778" y="5230762"/>
                      <a:pt x="2818307" y="5201775"/>
                    </a:cubicBezTo>
                    <a:cubicBezTo>
                      <a:pt x="2595717" y="5125250"/>
                      <a:pt x="2342986" y="5325840"/>
                      <a:pt x="2268789" y="5004664"/>
                    </a:cubicBezTo>
                    <a:cubicBezTo>
                      <a:pt x="2275745" y="5009302"/>
                      <a:pt x="2281542" y="5013939"/>
                      <a:pt x="2287338" y="5019736"/>
                    </a:cubicBezTo>
                    <a:cubicBezTo>
                      <a:pt x="2337189" y="5063797"/>
                      <a:pt x="2385880" y="5090465"/>
                      <a:pt x="2433413" y="5103219"/>
                    </a:cubicBezTo>
                    <a:cubicBezTo>
                      <a:pt x="2431094" y="5100900"/>
                      <a:pt x="2429934" y="5098582"/>
                      <a:pt x="2428775" y="5096263"/>
                    </a:cubicBezTo>
                    <a:cubicBezTo>
                      <a:pt x="2450802" y="5103219"/>
                      <a:pt x="2472830" y="5110176"/>
                      <a:pt x="2494857" y="5113654"/>
                    </a:cubicBezTo>
                    <a:cubicBezTo>
                      <a:pt x="2580646" y="5127569"/>
                      <a:pt x="2666436" y="5104379"/>
                      <a:pt x="2752226" y="5089305"/>
                    </a:cubicBezTo>
                    <a:cubicBezTo>
                      <a:pt x="2787004" y="5084668"/>
                      <a:pt x="2822944" y="5082349"/>
                      <a:pt x="2858882" y="5086987"/>
                    </a:cubicBezTo>
                    <a:cubicBezTo>
                      <a:pt x="2858882" y="5085827"/>
                      <a:pt x="2858882" y="5084668"/>
                      <a:pt x="2858882" y="5084668"/>
                    </a:cubicBezTo>
                    <a:cubicBezTo>
                      <a:pt x="2898299" y="5093943"/>
                      <a:pt x="2937717" y="5102060"/>
                      <a:pt x="2977134" y="5114814"/>
                    </a:cubicBezTo>
                    <a:cubicBezTo>
                      <a:pt x="2991045" y="5119452"/>
                      <a:pt x="3004957" y="5121771"/>
                      <a:pt x="3017709" y="5121771"/>
                    </a:cubicBezTo>
                    <a:cubicBezTo>
                      <a:pt x="3117411" y="5158874"/>
                      <a:pt x="3264645" y="5170469"/>
                      <a:pt x="3384055" y="5166990"/>
                    </a:cubicBezTo>
                    <a:cubicBezTo>
                      <a:pt x="3422312" y="5172788"/>
                      <a:pt x="3460570" y="5176267"/>
                      <a:pt x="3498827" y="5173948"/>
                    </a:cubicBezTo>
                    <a:cubicBezTo>
                      <a:pt x="3544041" y="5172788"/>
                      <a:pt x="3591572" y="5164672"/>
                      <a:pt x="3636786" y="5157715"/>
                    </a:cubicBezTo>
                    <a:cubicBezTo>
                      <a:pt x="3650698" y="5156556"/>
                      <a:pt x="3663451" y="5154237"/>
                      <a:pt x="3677362" y="5151918"/>
                    </a:cubicBezTo>
                    <a:cubicBezTo>
                      <a:pt x="3679681" y="5151918"/>
                      <a:pt x="3690115" y="5149599"/>
                      <a:pt x="3699389" y="5148439"/>
                    </a:cubicBezTo>
                    <a:lnTo>
                      <a:pt x="3701708" y="5148439"/>
                    </a:lnTo>
                    <a:cubicBezTo>
                      <a:pt x="3673885" y="5154237"/>
                      <a:pt x="3694752" y="5150758"/>
                      <a:pt x="3708664" y="5148439"/>
                    </a:cubicBezTo>
                    <a:cubicBezTo>
                      <a:pt x="3800250" y="5160034"/>
                      <a:pt x="3888358" y="5183224"/>
                      <a:pt x="3993857" y="5189021"/>
                    </a:cubicBezTo>
                    <a:cubicBezTo>
                      <a:pt x="4233836" y="5200616"/>
                      <a:pt x="4333537" y="5215689"/>
                      <a:pt x="4541056" y="5176267"/>
                    </a:cubicBezTo>
                    <a:cubicBezTo>
                      <a:pt x="4550330" y="5173948"/>
                      <a:pt x="4560764" y="5172788"/>
                      <a:pt x="4570039" y="5170469"/>
                    </a:cubicBezTo>
                    <a:cubicBezTo>
                      <a:pt x="4583950" y="5172788"/>
                      <a:pt x="4597862" y="5173948"/>
                      <a:pt x="4611774" y="5173948"/>
                    </a:cubicBezTo>
                    <a:cubicBezTo>
                      <a:pt x="4643075" y="5173948"/>
                      <a:pt x="4674377" y="5168150"/>
                      <a:pt x="4704520" y="5156556"/>
                    </a:cubicBezTo>
                    <a:cubicBezTo>
                      <a:pt x="4825088" y="5149599"/>
                      <a:pt x="4953772" y="5162353"/>
                      <a:pt x="5095210" y="5194818"/>
                    </a:cubicBezTo>
                    <a:cubicBezTo>
                      <a:pt x="5118396" y="5209892"/>
                      <a:pt x="5143901" y="5223805"/>
                      <a:pt x="5172884" y="5234241"/>
                    </a:cubicBezTo>
                    <a:cubicBezTo>
                      <a:pt x="5214620" y="5250473"/>
                      <a:pt x="5257514" y="5259749"/>
                      <a:pt x="5301568" y="5270184"/>
                    </a:cubicBezTo>
                    <a:cubicBezTo>
                      <a:pt x="5318958" y="5274822"/>
                      <a:pt x="5336348" y="5279460"/>
                      <a:pt x="5353738" y="5285258"/>
                    </a:cubicBezTo>
                    <a:cubicBezTo>
                      <a:pt x="5360694" y="5288736"/>
                      <a:pt x="5368809" y="5293374"/>
                      <a:pt x="5374606" y="5298012"/>
                    </a:cubicBezTo>
                    <a:cubicBezTo>
                      <a:pt x="5407066" y="5318882"/>
                      <a:pt x="5441846" y="5330477"/>
                      <a:pt x="5478944" y="5333956"/>
                    </a:cubicBezTo>
                    <a:cubicBezTo>
                      <a:pt x="5499812" y="5342072"/>
                      <a:pt x="5520680" y="5350189"/>
                      <a:pt x="5541548" y="5357146"/>
                    </a:cubicBezTo>
                    <a:cubicBezTo>
                      <a:pt x="5655161" y="5418597"/>
                      <a:pt x="5761818" y="5488167"/>
                      <a:pt x="5878910" y="5548460"/>
                    </a:cubicBezTo>
                    <a:cubicBezTo>
                      <a:pt x="5903256" y="5568170"/>
                      <a:pt x="5928760" y="5586722"/>
                      <a:pt x="5956584" y="5604115"/>
                    </a:cubicBezTo>
                    <a:cubicBezTo>
                      <a:pt x="5965858" y="5609912"/>
                      <a:pt x="5975133" y="5614550"/>
                      <a:pt x="5985567" y="5619187"/>
                    </a:cubicBezTo>
                    <a:cubicBezTo>
                      <a:pt x="6021506" y="5642377"/>
                      <a:pt x="6064401" y="5657451"/>
                      <a:pt x="6111933" y="5659770"/>
                    </a:cubicBezTo>
                    <a:cubicBezTo>
                      <a:pt x="6145553" y="5680640"/>
                      <a:pt x="6180333" y="5699192"/>
                      <a:pt x="6217431" y="5715425"/>
                    </a:cubicBezTo>
                    <a:cubicBezTo>
                      <a:pt x="6234821" y="5723541"/>
                      <a:pt x="6252210" y="5731657"/>
                      <a:pt x="6269600" y="5738614"/>
                    </a:cubicBezTo>
                    <a:cubicBezTo>
                      <a:pt x="6251052" y="5730498"/>
                      <a:pt x="6349594" y="5778037"/>
                      <a:pt x="6366983" y="5780356"/>
                    </a:cubicBezTo>
                    <a:cubicBezTo>
                      <a:pt x="6370461" y="5781515"/>
                      <a:pt x="6372780" y="5781515"/>
                      <a:pt x="6375098" y="5783834"/>
                    </a:cubicBezTo>
                    <a:cubicBezTo>
                      <a:pt x="6407560" y="5797747"/>
                      <a:pt x="6441180" y="5812821"/>
                      <a:pt x="6474800" y="5826735"/>
                    </a:cubicBezTo>
                    <a:cubicBezTo>
                      <a:pt x="6501464" y="5837170"/>
                      <a:pt x="6526970" y="5845286"/>
                      <a:pt x="6553634" y="5851083"/>
                    </a:cubicBezTo>
                    <a:cubicBezTo>
                      <a:pt x="6632468" y="5882390"/>
                      <a:pt x="6715938" y="5892825"/>
                      <a:pt x="6804046" y="5900942"/>
                    </a:cubicBezTo>
                    <a:cubicBezTo>
                      <a:pt x="6808684" y="5902100"/>
                      <a:pt x="6813322" y="5902100"/>
                      <a:pt x="6819118" y="5902100"/>
                    </a:cubicBezTo>
                    <a:cubicBezTo>
                      <a:pt x="6841145" y="5905579"/>
                      <a:pt x="6863172" y="5909058"/>
                      <a:pt x="6885199" y="5914855"/>
                    </a:cubicBezTo>
                    <a:cubicBezTo>
                      <a:pt x="6893314" y="5917174"/>
                      <a:pt x="6900270" y="5918333"/>
                      <a:pt x="6908386" y="5918333"/>
                    </a:cubicBezTo>
                    <a:cubicBezTo>
                      <a:pt x="6948962" y="5939204"/>
                      <a:pt x="7015043" y="5927610"/>
                      <a:pt x="7035910" y="5881230"/>
                    </a:cubicBezTo>
                    <a:cubicBezTo>
                      <a:pt x="7068372" y="5808183"/>
                      <a:pt x="7088080" y="5730498"/>
                      <a:pt x="7115904" y="5653972"/>
                    </a:cubicBezTo>
                    <a:cubicBezTo>
                      <a:pt x="7143728" y="5576287"/>
                      <a:pt x="7165754" y="5499762"/>
                      <a:pt x="7173870" y="5417438"/>
                    </a:cubicBezTo>
                    <a:cubicBezTo>
                      <a:pt x="7175029" y="5395408"/>
                      <a:pt x="7175029" y="5373378"/>
                      <a:pt x="7175029" y="5351348"/>
                    </a:cubicBezTo>
                    <a:cubicBezTo>
                      <a:pt x="7176188" y="5353667"/>
                      <a:pt x="7177348" y="5355986"/>
                      <a:pt x="7178507" y="5358305"/>
                    </a:cubicBezTo>
                    <a:cubicBezTo>
                      <a:pt x="7178507" y="5344391"/>
                      <a:pt x="7177348" y="5332796"/>
                      <a:pt x="7176188" y="5320042"/>
                    </a:cubicBezTo>
                    <a:cubicBezTo>
                      <a:pt x="7175029" y="5320042"/>
                      <a:pt x="7173870" y="5321201"/>
                      <a:pt x="7171551" y="5321201"/>
                    </a:cubicBezTo>
                    <a:cubicBezTo>
                      <a:pt x="7166914" y="5274822"/>
                      <a:pt x="7155320" y="5229603"/>
                      <a:pt x="7136772" y="5187861"/>
                    </a:cubicBezTo>
                    <a:cubicBezTo>
                      <a:pt x="7128656" y="5170469"/>
                      <a:pt x="7120541" y="5154237"/>
                      <a:pt x="7111266" y="5138004"/>
                    </a:cubicBezTo>
                    <a:cubicBezTo>
                      <a:pt x="7112426" y="5136844"/>
                      <a:pt x="7113585" y="5135685"/>
                      <a:pt x="7114744" y="5134525"/>
                    </a:cubicBezTo>
                    <a:cubicBezTo>
                      <a:pt x="7095036" y="5096263"/>
                      <a:pt x="7073009" y="5062637"/>
                      <a:pt x="7052141" y="5032491"/>
                    </a:cubicBezTo>
                    <a:cubicBezTo>
                      <a:pt x="7046344" y="5004664"/>
                      <a:pt x="7030114" y="4977996"/>
                      <a:pt x="7006928" y="4961763"/>
                    </a:cubicBezTo>
                    <a:cubicBezTo>
                      <a:pt x="6994175" y="4930457"/>
                      <a:pt x="6965192" y="4906108"/>
                      <a:pt x="6921138" y="4906108"/>
                    </a:cubicBezTo>
                    <a:cubicBezTo>
                      <a:pt x="6903748" y="4906108"/>
                      <a:pt x="6888677" y="4910746"/>
                      <a:pt x="6877084" y="4916543"/>
                    </a:cubicBezTo>
                    <a:cubicBezTo>
                      <a:pt x="6750718" y="4937414"/>
                      <a:pt x="6489871" y="4996547"/>
                      <a:pt x="6416834" y="5139163"/>
                    </a:cubicBezTo>
                    <a:cubicBezTo>
                      <a:pt x="6481756" y="4913064"/>
                      <a:pt x="6853898" y="4816827"/>
                      <a:pt x="6853898" y="4816827"/>
                    </a:cubicBezTo>
                    <a:cubicBezTo>
                      <a:pt x="6853898" y="4816827"/>
                      <a:pt x="6756514" y="4712474"/>
                      <a:pt x="6208156" y="4608122"/>
                    </a:cubicBezTo>
                    <a:cubicBezTo>
                      <a:pt x="6208156" y="4606962"/>
                      <a:pt x="6206997" y="4605803"/>
                      <a:pt x="6206997" y="4604643"/>
                    </a:cubicBezTo>
                    <a:cubicBezTo>
                      <a:pt x="6253370" y="4600585"/>
                      <a:pt x="6302424" y="4598411"/>
                      <a:pt x="6352764" y="4598447"/>
                    </a:cubicBezTo>
                    <a:close/>
                    <a:moveTo>
                      <a:pt x="10004732" y="4541804"/>
                    </a:moveTo>
                    <a:lnTo>
                      <a:pt x="10001023" y="4546647"/>
                    </a:lnTo>
                    <a:lnTo>
                      <a:pt x="8635652" y="5417860"/>
                    </a:lnTo>
                    <a:lnTo>
                      <a:pt x="8636635" y="5415484"/>
                    </a:lnTo>
                    <a:close/>
                    <a:moveTo>
                      <a:pt x="6789473" y="3919225"/>
                    </a:moveTo>
                    <a:lnTo>
                      <a:pt x="6788976" y="3919391"/>
                    </a:lnTo>
                    <a:lnTo>
                      <a:pt x="6788866" y="3919428"/>
                    </a:lnTo>
                    <a:lnTo>
                      <a:pt x="6787816" y="3919391"/>
                    </a:lnTo>
                    <a:close/>
                    <a:moveTo>
                      <a:pt x="6792454" y="3918231"/>
                    </a:moveTo>
                    <a:cubicBezTo>
                      <a:pt x="6794772" y="3918231"/>
                      <a:pt x="6797091" y="3918231"/>
                      <a:pt x="6799410" y="3918231"/>
                    </a:cubicBezTo>
                    <a:lnTo>
                      <a:pt x="6789473" y="3919225"/>
                    </a:lnTo>
                    <a:close/>
                    <a:moveTo>
                      <a:pt x="14639888" y="2748316"/>
                    </a:moveTo>
                    <a:cubicBezTo>
                      <a:pt x="14657278" y="2969777"/>
                      <a:pt x="14642206" y="3307185"/>
                      <a:pt x="14676986" y="3543719"/>
                    </a:cubicBezTo>
                    <a:cubicBezTo>
                      <a:pt x="14676986" y="3583141"/>
                      <a:pt x="14672350" y="3621404"/>
                      <a:pt x="14678146" y="3661986"/>
                    </a:cubicBezTo>
                    <a:cubicBezTo>
                      <a:pt x="14682782" y="3689814"/>
                      <a:pt x="14716402" y="3703727"/>
                      <a:pt x="14740750" y="3697930"/>
                    </a:cubicBezTo>
                    <a:cubicBezTo>
                      <a:pt x="14755820" y="3694452"/>
                      <a:pt x="14765094" y="3685175"/>
                      <a:pt x="14770890" y="3673581"/>
                    </a:cubicBezTo>
                    <a:cubicBezTo>
                      <a:pt x="14894938" y="3617926"/>
                      <a:pt x="15000436" y="3541400"/>
                      <a:pt x="15096660" y="3457917"/>
                    </a:cubicBezTo>
                    <a:cubicBezTo>
                      <a:pt x="15114050" y="3456758"/>
                      <a:pt x="15131438" y="3455598"/>
                      <a:pt x="15149988" y="3453280"/>
                    </a:cubicBezTo>
                    <a:cubicBezTo>
                      <a:pt x="15029418" y="3472991"/>
                      <a:pt x="15136078" y="3456758"/>
                      <a:pt x="15167378" y="3454439"/>
                    </a:cubicBezTo>
                    <a:cubicBezTo>
                      <a:pt x="15174334" y="3454439"/>
                      <a:pt x="15180130" y="3453280"/>
                      <a:pt x="15187086" y="3453280"/>
                    </a:cubicBezTo>
                    <a:cubicBezTo>
                      <a:pt x="15181290" y="3466033"/>
                      <a:pt x="15175494" y="3477629"/>
                      <a:pt x="15172016" y="3491543"/>
                    </a:cubicBezTo>
                    <a:cubicBezTo>
                      <a:pt x="15064198" y="3604012"/>
                      <a:pt x="14930878" y="3701409"/>
                      <a:pt x="14814946" y="3801124"/>
                    </a:cubicBezTo>
                    <a:cubicBezTo>
                      <a:pt x="14773210" y="3827792"/>
                      <a:pt x="14737270" y="3860257"/>
                      <a:pt x="14705970" y="3898520"/>
                    </a:cubicBezTo>
                    <a:cubicBezTo>
                      <a:pt x="14697854" y="3907796"/>
                      <a:pt x="14689738" y="3918231"/>
                      <a:pt x="14681622" y="3928667"/>
                    </a:cubicBezTo>
                    <a:cubicBezTo>
                      <a:pt x="14676986" y="3935623"/>
                      <a:pt x="14671190" y="3941421"/>
                      <a:pt x="14666552" y="3947218"/>
                    </a:cubicBezTo>
                    <a:cubicBezTo>
                      <a:pt x="14584242" y="4045774"/>
                      <a:pt x="14568010" y="4167519"/>
                      <a:pt x="14490336" y="4273032"/>
                    </a:cubicBezTo>
                    <a:cubicBezTo>
                      <a:pt x="14397590" y="4397096"/>
                      <a:pt x="14234126" y="4487535"/>
                      <a:pt x="14112398" y="4589569"/>
                    </a:cubicBezTo>
                    <a:cubicBezTo>
                      <a:pt x="14077618" y="4612759"/>
                      <a:pt x="14048634" y="4644065"/>
                      <a:pt x="14020810" y="4670734"/>
                    </a:cubicBezTo>
                    <a:cubicBezTo>
                      <a:pt x="13776194" y="4891034"/>
                      <a:pt x="13526942" y="5103219"/>
                      <a:pt x="13276528" y="5320042"/>
                    </a:cubicBezTo>
                    <a:cubicBezTo>
                      <a:pt x="13072488" y="5497443"/>
                      <a:pt x="12909024" y="5714265"/>
                      <a:pt x="12716577" y="5962394"/>
                    </a:cubicBezTo>
                    <a:cubicBezTo>
                      <a:pt x="12957715" y="6091096"/>
                      <a:pt x="13233634" y="6232552"/>
                      <a:pt x="13518826" y="6346181"/>
                    </a:cubicBezTo>
                    <a:cubicBezTo>
                      <a:pt x="13521144" y="6346181"/>
                      <a:pt x="13521144" y="6346181"/>
                      <a:pt x="13522304" y="6346181"/>
                    </a:cubicBezTo>
                    <a:cubicBezTo>
                      <a:pt x="13524622" y="6346181"/>
                      <a:pt x="13524622" y="6347340"/>
                      <a:pt x="13526942" y="6347340"/>
                    </a:cubicBezTo>
                    <a:cubicBezTo>
                      <a:pt x="13543172" y="6357776"/>
                      <a:pt x="13562880" y="6362414"/>
                      <a:pt x="13582588" y="6368211"/>
                    </a:cubicBezTo>
                    <a:lnTo>
                      <a:pt x="13583748" y="6369370"/>
                    </a:lnTo>
                    <a:cubicBezTo>
                      <a:pt x="13583748" y="6369370"/>
                      <a:pt x="13582588" y="6369370"/>
                      <a:pt x="13581430" y="6369370"/>
                    </a:cubicBezTo>
                    <a:cubicBezTo>
                      <a:pt x="13583748" y="6370530"/>
                      <a:pt x="13587226" y="6371690"/>
                      <a:pt x="13590704" y="6372849"/>
                    </a:cubicBezTo>
                    <a:cubicBezTo>
                      <a:pt x="13628962" y="6396038"/>
                      <a:pt x="13669538" y="6413431"/>
                      <a:pt x="13708954" y="6425026"/>
                    </a:cubicBezTo>
                    <a:cubicBezTo>
                      <a:pt x="13735618" y="6431982"/>
                      <a:pt x="13763442" y="6438940"/>
                      <a:pt x="13792426" y="6442418"/>
                    </a:cubicBezTo>
                    <a:cubicBezTo>
                      <a:pt x="13872418" y="6466767"/>
                      <a:pt x="13951252" y="6488797"/>
                      <a:pt x="14030086" y="6506189"/>
                    </a:cubicBezTo>
                    <a:cubicBezTo>
                      <a:pt x="14161090" y="6557206"/>
                      <a:pt x="14307162" y="6573439"/>
                      <a:pt x="14450918" y="6560684"/>
                    </a:cubicBezTo>
                    <a:cubicBezTo>
                      <a:pt x="14484538" y="6557206"/>
                      <a:pt x="14519318" y="6556047"/>
                      <a:pt x="14552938" y="6553728"/>
                    </a:cubicBezTo>
                    <a:cubicBezTo>
                      <a:pt x="14665394" y="6556047"/>
                      <a:pt x="14752342" y="6580396"/>
                      <a:pt x="14846246" y="6611702"/>
                    </a:cubicBezTo>
                    <a:cubicBezTo>
                      <a:pt x="14848566" y="6611702"/>
                      <a:pt x="14849726" y="6610542"/>
                      <a:pt x="14850884" y="6609383"/>
                    </a:cubicBezTo>
                    <a:cubicBezTo>
                      <a:pt x="14853202" y="6610542"/>
                      <a:pt x="14855522" y="6611702"/>
                      <a:pt x="14857840" y="6611702"/>
                    </a:cubicBezTo>
                    <a:cubicBezTo>
                      <a:pt x="14858998" y="6611702"/>
                      <a:pt x="14858998" y="6611702"/>
                      <a:pt x="14858998" y="6611702"/>
                    </a:cubicBezTo>
                    <a:cubicBezTo>
                      <a:pt x="14861318" y="6612862"/>
                      <a:pt x="14862478" y="6614021"/>
                      <a:pt x="14864796" y="6615180"/>
                    </a:cubicBezTo>
                    <a:cubicBezTo>
                      <a:pt x="14875230" y="6619818"/>
                      <a:pt x="14886822" y="6625616"/>
                      <a:pt x="14898416" y="6629094"/>
                    </a:cubicBezTo>
                    <a:lnTo>
                      <a:pt x="14897258" y="6629094"/>
                    </a:lnTo>
                    <a:cubicBezTo>
                      <a:pt x="14899574" y="6630254"/>
                      <a:pt x="14899574" y="6630254"/>
                      <a:pt x="14900734" y="6630254"/>
                    </a:cubicBezTo>
                    <a:cubicBezTo>
                      <a:pt x="14900734" y="6630254"/>
                      <a:pt x="14901894" y="6630254"/>
                      <a:pt x="14901894" y="6631413"/>
                    </a:cubicBezTo>
                    <a:lnTo>
                      <a:pt x="14903054" y="6631413"/>
                    </a:lnTo>
                    <a:cubicBezTo>
                      <a:pt x="14929718" y="6639530"/>
                      <a:pt x="14957542" y="6649964"/>
                      <a:pt x="14986524" y="6659240"/>
                    </a:cubicBezTo>
                    <a:cubicBezTo>
                      <a:pt x="15114050" y="6696344"/>
                      <a:pt x="15170856" y="6772870"/>
                      <a:pt x="15301858" y="6799538"/>
                    </a:cubicBezTo>
                    <a:cubicBezTo>
                      <a:pt x="15373738" y="6819248"/>
                      <a:pt x="15494306" y="6862150"/>
                      <a:pt x="15571982" y="6909688"/>
                    </a:cubicBezTo>
                    <a:cubicBezTo>
                      <a:pt x="15769066" y="6961864"/>
                      <a:pt x="15988178" y="6946792"/>
                      <a:pt x="16159756" y="6818089"/>
                    </a:cubicBezTo>
                    <a:cubicBezTo>
                      <a:pt x="16207288" y="6739244"/>
                      <a:pt x="16258298" y="6643008"/>
                      <a:pt x="16346406" y="6567642"/>
                    </a:cubicBezTo>
                    <a:cubicBezTo>
                      <a:pt x="16431038" y="6500392"/>
                      <a:pt x="16513348" y="6419228"/>
                      <a:pt x="16615368" y="6382125"/>
                    </a:cubicBezTo>
                    <a:cubicBezTo>
                      <a:pt x="16555084" y="6437780"/>
                      <a:pt x="16502914" y="6499232"/>
                      <a:pt x="16458860" y="6560684"/>
                    </a:cubicBezTo>
                    <a:cubicBezTo>
                      <a:pt x="16449586" y="6564163"/>
                      <a:pt x="16441470" y="6571120"/>
                      <a:pt x="16435674" y="6580396"/>
                    </a:cubicBezTo>
                    <a:cubicBezTo>
                      <a:pt x="16407850" y="6620978"/>
                      <a:pt x="16383506" y="6662719"/>
                      <a:pt x="16360318" y="6705620"/>
                    </a:cubicBezTo>
                    <a:cubicBezTo>
                      <a:pt x="16330176" y="6755478"/>
                      <a:pt x="16302352" y="6805335"/>
                      <a:pt x="16282644" y="6857512"/>
                    </a:cubicBezTo>
                    <a:cubicBezTo>
                      <a:pt x="16276846" y="6870266"/>
                      <a:pt x="16269890" y="6883020"/>
                      <a:pt x="16262934" y="6895774"/>
                    </a:cubicBezTo>
                    <a:cubicBezTo>
                      <a:pt x="16251342" y="6918964"/>
                      <a:pt x="16258298" y="6939834"/>
                      <a:pt x="16272210" y="6954908"/>
                    </a:cubicBezTo>
                    <a:cubicBezTo>
                      <a:pt x="16262934" y="6958386"/>
                      <a:pt x="16254820" y="6961864"/>
                      <a:pt x="16246706" y="6965343"/>
                    </a:cubicBezTo>
                    <a:cubicBezTo>
                      <a:pt x="16245546" y="6968822"/>
                      <a:pt x="16245546" y="6969981"/>
                      <a:pt x="16245546" y="6969981"/>
                    </a:cubicBezTo>
                    <a:cubicBezTo>
                      <a:pt x="16245546" y="6969981"/>
                      <a:pt x="16261776" y="6968822"/>
                      <a:pt x="16290758" y="6968822"/>
                    </a:cubicBezTo>
                    <a:cubicBezTo>
                      <a:pt x="16304670" y="6973460"/>
                      <a:pt x="16318582" y="6974619"/>
                      <a:pt x="16330176" y="6968822"/>
                    </a:cubicBezTo>
                    <a:cubicBezTo>
                      <a:pt x="16399734" y="6969981"/>
                      <a:pt x="16502914" y="6974619"/>
                      <a:pt x="16613050" y="6994330"/>
                    </a:cubicBezTo>
                    <a:cubicBezTo>
                      <a:pt x="16628122" y="7005925"/>
                      <a:pt x="16646670" y="7012882"/>
                      <a:pt x="16667538" y="7015201"/>
                    </a:cubicBezTo>
                    <a:cubicBezTo>
                      <a:pt x="16676812" y="7016360"/>
                      <a:pt x="16687246" y="7017520"/>
                      <a:pt x="16697680" y="7017520"/>
                    </a:cubicBezTo>
                    <a:cubicBezTo>
                      <a:pt x="16703478" y="7018679"/>
                      <a:pt x="16710434" y="7017520"/>
                      <a:pt x="16716230" y="7016360"/>
                    </a:cubicBezTo>
                    <a:cubicBezTo>
                      <a:pt x="16740574" y="7024476"/>
                      <a:pt x="16763762" y="7032593"/>
                      <a:pt x="16788108" y="7039550"/>
                    </a:cubicBezTo>
                    <a:cubicBezTo>
                      <a:pt x="16839118" y="7056942"/>
                      <a:pt x="16886650" y="7078972"/>
                      <a:pt x="16931862" y="7105640"/>
                    </a:cubicBezTo>
                    <a:cubicBezTo>
                      <a:pt x="16931862" y="7106800"/>
                      <a:pt x="16931862" y="7106800"/>
                      <a:pt x="16931862" y="7106800"/>
                    </a:cubicBezTo>
                    <a:cubicBezTo>
                      <a:pt x="16828684" y="7087088"/>
                      <a:pt x="16734778" y="7070856"/>
                      <a:pt x="16646670" y="7062740"/>
                    </a:cubicBezTo>
                    <a:cubicBezTo>
                      <a:pt x="16600298" y="7052304"/>
                      <a:pt x="16552766" y="7048826"/>
                      <a:pt x="16507552" y="7056942"/>
                    </a:cubicBezTo>
                    <a:cubicBezTo>
                      <a:pt x="16398576" y="7060420"/>
                      <a:pt x="16294238" y="7080132"/>
                      <a:pt x="16186420" y="7128830"/>
                    </a:cubicBezTo>
                    <a:cubicBezTo>
                      <a:pt x="16157438" y="7183326"/>
                      <a:pt x="16163234" y="7245937"/>
                      <a:pt x="16185262" y="7316666"/>
                    </a:cubicBezTo>
                    <a:cubicBezTo>
                      <a:pt x="16185262" y="7316666"/>
                      <a:pt x="16184102" y="7317825"/>
                      <a:pt x="16185262" y="7317825"/>
                    </a:cubicBezTo>
                    <a:cubicBezTo>
                      <a:pt x="16188738" y="7366523"/>
                      <a:pt x="16207288" y="7403626"/>
                      <a:pt x="16226996" y="7443049"/>
                    </a:cubicBezTo>
                    <a:cubicBezTo>
                      <a:pt x="16233952" y="7458122"/>
                      <a:pt x="16239750" y="7473196"/>
                      <a:pt x="16245546" y="7483630"/>
                    </a:cubicBezTo>
                    <a:cubicBezTo>
                      <a:pt x="16249022" y="7489428"/>
                      <a:pt x="16252502" y="7501023"/>
                      <a:pt x="16254820" y="7507980"/>
                    </a:cubicBezTo>
                    <a:cubicBezTo>
                      <a:pt x="16254240" y="7504502"/>
                      <a:pt x="16252792" y="7500154"/>
                      <a:pt x="16250618" y="7494356"/>
                    </a:cubicBezTo>
                    <a:lnTo>
                      <a:pt x="16245872" y="7481966"/>
                    </a:lnTo>
                    <a:lnTo>
                      <a:pt x="16257138" y="7504501"/>
                    </a:lnTo>
                    <a:cubicBezTo>
                      <a:pt x="16262934" y="7520734"/>
                      <a:pt x="16271050" y="7535807"/>
                      <a:pt x="16278006" y="7552040"/>
                    </a:cubicBezTo>
                    <a:cubicBezTo>
                      <a:pt x="16304670" y="7616970"/>
                      <a:pt x="16327858" y="7686540"/>
                      <a:pt x="16337132" y="7757268"/>
                    </a:cubicBezTo>
                    <a:cubicBezTo>
                      <a:pt x="16334814" y="7767703"/>
                      <a:pt x="16334814" y="7776979"/>
                      <a:pt x="16333654" y="7788574"/>
                    </a:cubicBezTo>
                    <a:cubicBezTo>
                      <a:pt x="16326698" y="7786255"/>
                      <a:pt x="16319742" y="7786255"/>
                      <a:pt x="16312786" y="7785096"/>
                    </a:cubicBezTo>
                    <a:cubicBezTo>
                      <a:pt x="16278006" y="7666828"/>
                      <a:pt x="16225838" y="7546242"/>
                      <a:pt x="16145844" y="7445368"/>
                    </a:cubicBezTo>
                    <a:cubicBezTo>
                      <a:pt x="16131932" y="7425656"/>
                      <a:pt x="16114542" y="7405946"/>
                      <a:pt x="16097154" y="7387394"/>
                    </a:cubicBezTo>
                    <a:cubicBezTo>
                      <a:pt x="16061214" y="7351450"/>
                      <a:pt x="16014842" y="7329420"/>
                      <a:pt x="15964990" y="7318984"/>
                    </a:cubicBezTo>
                    <a:cubicBezTo>
                      <a:pt x="15954556" y="7313187"/>
                      <a:pt x="15944122" y="7308549"/>
                      <a:pt x="15932530" y="7302752"/>
                    </a:cubicBezTo>
                    <a:cubicBezTo>
                      <a:pt x="15860650" y="7267968"/>
                      <a:pt x="15792252" y="7234342"/>
                      <a:pt x="15728490" y="7203036"/>
                    </a:cubicBezTo>
                    <a:cubicBezTo>
                      <a:pt x="15667046" y="7193760"/>
                      <a:pt x="15602122" y="7187963"/>
                      <a:pt x="15515174" y="7167092"/>
                    </a:cubicBezTo>
                    <a:cubicBezTo>
                      <a:pt x="15247370" y="7098684"/>
                      <a:pt x="15013190" y="6934037"/>
                      <a:pt x="14739590" y="6867947"/>
                    </a:cubicBezTo>
                    <a:cubicBezTo>
                      <a:pt x="14460194" y="6801856"/>
                      <a:pt x="14163406" y="6869106"/>
                      <a:pt x="13895606" y="6801856"/>
                    </a:cubicBezTo>
                    <a:cubicBezTo>
                      <a:pt x="13554766" y="6716055"/>
                      <a:pt x="13321742" y="6532857"/>
                      <a:pt x="12943803" y="6589672"/>
                    </a:cubicBezTo>
                    <a:cubicBezTo>
                      <a:pt x="12611079" y="6639530"/>
                      <a:pt x="12285310" y="6756637"/>
                      <a:pt x="12016348" y="6950270"/>
                    </a:cubicBezTo>
                    <a:cubicBezTo>
                      <a:pt x="12524130" y="6815770"/>
                      <a:pt x="12767587" y="7244778"/>
                      <a:pt x="13238270" y="7313187"/>
                    </a:cubicBezTo>
                    <a:cubicBezTo>
                      <a:pt x="13412168" y="7337536"/>
                      <a:pt x="13588386" y="7309708"/>
                      <a:pt x="13751850" y="7336376"/>
                    </a:cubicBezTo>
                    <a:cubicBezTo>
                      <a:pt x="13871258" y="7354928"/>
                      <a:pt x="14085734" y="7378118"/>
                      <a:pt x="14203984" y="7402467"/>
                    </a:cubicBezTo>
                    <a:cubicBezTo>
                      <a:pt x="13887490" y="7382756"/>
                      <a:pt x="13437674" y="7470876"/>
                      <a:pt x="13139728" y="7411743"/>
                    </a:cubicBezTo>
                    <a:cubicBezTo>
                      <a:pt x="13169871" y="7447686"/>
                      <a:pt x="13222040" y="7523053"/>
                      <a:pt x="13278846" y="7614652"/>
                    </a:cubicBezTo>
                    <a:cubicBezTo>
                      <a:pt x="13280006" y="7636682"/>
                      <a:pt x="13283484" y="7657552"/>
                      <a:pt x="13293918" y="7679582"/>
                    </a:cubicBezTo>
                    <a:cubicBezTo>
                      <a:pt x="13346086" y="7785096"/>
                      <a:pt x="13414486" y="7881332"/>
                      <a:pt x="13468974" y="7984526"/>
                    </a:cubicBezTo>
                    <a:cubicBezTo>
                      <a:pt x="13511870" y="8066849"/>
                      <a:pt x="13528100" y="8149172"/>
                      <a:pt x="13554766" y="8236133"/>
                    </a:cubicBezTo>
                    <a:cubicBezTo>
                      <a:pt x="13557082" y="8263960"/>
                      <a:pt x="13555924" y="8288310"/>
                      <a:pt x="13547810" y="8308020"/>
                    </a:cubicBezTo>
                    <a:cubicBezTo>
                      <a:pt x="13544330" y="8301064"/>
                      <a:pt x="13540854" y="8294107"/>
                      <a:pt x="13538534" y="8287150"/>
                    </a:cubicBezTo>
                    <a:cubicBezTo>
                      <a:pt x="13510710" y="8188594"/>
                      <a:pt x="13465498" y="8098155"/>
                      <a:pt x="13420284" y="8003078"/>
                    </a:cubicBezTo>
                    <a:cubicBezTo>
                      <a:pt x="13412168" y="7985686"/>
                      <a:pt x="13399416" y="7971772"/>
                      <a:pt x="13385504" y="7960176"/>
                    </a:cubicBezTo>
                    <a:cubicBezTo>
                      <a:pt x="13248704" y="7702772"/>
                      <a:pt x="13071328" y="7441890"/>
                      <a:pt x="12866129" y="7341014"/>
                    </a:cubicBezTo>
                    <a:cubicBezTo>
                      <a:pt x="12477757" y="7150860"/>
                      <a:pt x="12052287" y="7105640"/>
                      <a:pt x="11684782" y="7301592"/>
                    </a:cubicBezTo>
                    <a:cubicBezTo>
                      <a:pt x="11478423" y="7411743"/>
                      <a:pt x="11326552" y="7371161"/>
                      <a:pt x="11127149" y="7429135"/>
                    </a:cubicBezTo>
                    <a:cubicBezTo>
                      <a:pt x="11001943" y="7465079"/>
                      <a:pt x="10941658" y="7543924"/>
                      <a:pt x="10814133" y="7567113"/>
                    </a:cubicBezTo>
                    <a:cubicBezTo>
                      <a:pt x="10749211" y="7539286"/>
                      <a:pt x="10679652" y="7527691"/>
                      <a:pt x="10610093" y="7530010"/>
                    </a:cubicBezTo>
                    <a:cubicBezTo>
                      <a:pt x="10568357" y="7516096"/>
                      <a:pt x="10526622" y="7506820"/>
                      <a:pt x="10483727" y="7517256"/>
                    </a:cubicBezTo>
                    <a:cubicBezTo>
                      <a:pt x="10414168" y="7534648"/>
                      <a:pt x="10353883" y="7574070"/>
                      <a:pt x="10298236" y="7628566"/>
                    </a:cubicBezTo>
                    <a:cubicBezTo>
                      <a:pt x="10299395" y="7629725"/>
                      <a:pt x="10299395" y="7632044"/>
                      <a:pt x="10300555" y="7634363"/>
                    </a:cubicBezTo>
                    <a:cubicBezTo>
                      <a:pt x="10229836" y="7684220"/>
                      <a:pt x="10170711" y="7751470"/>
                      <a:pt x="10134772" y="7830315"/>
                    </a:cubicBezTo>
                    <a:cubicBezTo>
                      <a:pt x="10130135" y="7838432"/>
                      <a:pt x="10127816" y="7846548"/>
                      <a:pt x="10125497" y="7854664"/>
                    </a:cubicBezTo>
                    <a:cubicBezTo>
                      <a:pt x="10023477" y="8021629"/>
                      <a:pt x="9935369" y="8208306"/>
                      <a:pt x="9836827" y="8316137"/>
                    </a:cubicBezTo>
                    <a:cubicBezTo>
                      <a:pt x="9898271" y="8321934"/>
                      <a:pt x="9957396" y="8323094"/>
                      <a:pt x="10015362" y="8318456"/>
                    </a:cubicBezTo>
                    <a:cubicBezTo>
                      <a:pt x="10015362" y="8318456"/>
                      <a:pt x="10016521" y="8318456"/>
                      <a:pt x="10017681" y="8317296"/>
                    </a:cubicBezTo>
                    <a:cubicBezTo>
                      <a:pt x="10019999" y="8317296"/>
                      <a:pt x="10023477" y="8316137"/>
                      <a:pt x="10026955" y="8316137"/>
                    </a:cubicBezTo>
                    <a:cubicBezTo>
                      <a:pt x="10026955" y="8316137"/>
                      <a:pt x="10026955" y="8316137"/>
                      <a:pt x="10028114" y="8316137"/>
                    </a:cubicBezTo>
                    <a:cubicBezTo>
                      <a:pt x="10031592" y="8316137"/>
                      <a:pt x="10035070" y="8316137"/>
                      <a:pt x="10038548" y="8314978"/>
                    </a:cubicBezTo>
                    <a:cubicBezTo>
                      <a:pt x="10043186" y="8314978"/>
                      <a:pt x="10047823" y="8314978"/>
                      <a:pt x="10053620" y="8312658"/>
                    </a:cubicBezTo>
                    <a:cubicBezTo>
                      <a:pt x="10051301" y="8314978"/>
                      <a:pt x="10051301" y="8314978"/>
                      <a:pt x="10050142" y="8316137"/>
                    </a:cubicBezTo>
                    <a:cubicBezTo>
                      <a:pt x="10102311" y="8311499"/>
                      <a:pt x="10152162" y="8302224"/>
                      <a:pt x="10202012" y="8291788"/>
                    </a:cubicBezTo>
                    <a:cubicBezTo>
                      <a:pt x="10211287" y="8289469"/>
                      <a:pt x="10221721" y="8288310"/>
                      <a:pt x="10230995" y="8284831"/>
                    </a:cubicBezTo>
                    <a:cubicBezTo>
                      <a:pt x="10417646" y="8239612"/>
                      <a:pt x="10596181" y="8163086"/>
                      <a:pt x="10807177" y="8101634"/>
                    </a:cubicBezTo>
                    <a:cubicBezTo>
                      <a:pt x="10555605" y="8253525"/>
                      <a:pt x="10328378" y="8346283"/>
                      <a:pt x="10090718" y="8417012"/>
                    </a:cubicBezTo>
                    <a:cubicBezTo>
                      <a:pt x="10077965" y="8417012"/>
                      <a:pt x="10065213" y="8417012"/>
                      <a:pt x="10051301" y="8420490"/>
                    </a:cubicBezTo>
                    <a:cubicBezTo>
                      <a:pt x="9958555" y="8435563"/>
                      <a:pt x="9869288" y="8464550"/>
                      <a:pt x="9782339" y="8499335"/>
                    </a:cubicBezTo>
                    <a:cubicBezTo>
                      <a:pt x="9669885" y="8526003"/>
                      <a:pt x="9551634" y="8551511"/>
                      <a:pt x="9424109" y="8580498"/>
                    </a:cubicBezTo>
                    <a:cubicBezTo>
                      <a:pt x="8811988" y="8716158"/>
                      <a:pt x="8078139" y="9400251"/>
                      <a:pt x="8342464" y="10156231"/>
                    </a:cubicBezTo>
                    <a:cubicBezTo>
                      <a:pt x="8465352" y="10509293"/>
                      <a:pt x="8549402" y="10872790"/>
                      <a:pt x="8659683" y="11226576"/>
                    </a:cubicBezTo>
                    <a:lnTo>
                      <a:pt x="8734206" y="11447852"/>
                    </a:lnTo>
                    <a:lnTo>
                      <a:pt x="7921685" y="11447852"/>
                    </a:lnTo>
                    <a:lnTo>
                      <a:pt x="7916269" y="11414557"/>
                    </a:lnTo>
                    <a:cubicBezTo>
                      <a:pt x="7878736" y="11202372"/>
                      <a:pt x="7830045" y="10991057"/>
                      <a:pt x="7740777" y="10793945"/>
                    </a:cubicBezTo>
                    <a:cubicBezTo>
                      <a:pt x="7665421" y="10629299"/>
                      <a:pt x="7621367" y="10471610"/>
                      <a:pt x="7571516" y="10306964"/>
                    </a:cubicBezTo>
                    <a:cubicBezTo>
                      <a:pt x="7514710" y="10123766"/>
                      <a:pt x="7391822" y="9979990"/>
                      <a:pt x="7361680" y="9788676"/>
                    </a:cubicBezTo>
                    <a:cubicBezTo>
                      <a:pt x="7331537" y="9597362"/>
                      <a:pt x="7367476" y="9455906"/>
                      <a:pt x="7287483" y="9272708"/>
                    </a:cubicBezTo>
                    <a:cubicBezTo>
                      <a:pt x="7209808" y="9092988"/>
                      <a:pt x="7096195" y="8955010"/>
                      <a:pt x="6968670" y="8813554"/>
                    </a:cubicBezTo>
                    <a:cubicBezTo>
                      <a:pt x="6819118" y="8644270"/>
                      <a:pt x="6780860" y="8372952"/>
                      <a:pt x="6606962" y="8226857"/>
                    </a:cubicBezTo>
                    <a:cubicBezTo>
                      <a:pt x="6472482" y="8116706"/>
                      <a:pt x="6106136" y="8023948"/>
                      <a:pt x="5973974" y="8131780"/>
                    </a:cubicBezTo>
                    <a:cubicBezTo>
                      <a:pt x="5803554" y="8272077"/>
                      <a:pt x="5649364" y="8385706"/>
                      <a:pt x="5498653" y="8529481"/>
                    </a:cubicBezTo>
                    <a:cubicBezTo>
                      <a:pt x="5353738" y="8666300"/>
                      <a:pt x="5230850" y="8880804"/>
                      <a:pt x="5045359" y="8988635"/>
                    </a:cubicBezTo>
                    <a:cubicBezTo>
                      <a:pt x="5045359" y="8986316"/>
                      <a:pt x="5044200" y="8986316"/>
                      <a:pt x="5043040" y="8985157"/>
                    </a:cubicBezTo>
                    <a:cubicBezTo>
                      <a:pt x="5174044" y="8875006"/>
                      <a:pt x="5286498" y="8698765"/>
                      <a:pt x="5390836" y="8543395"/>
                    </a:cubicBezTo>
                    <a:cubicBezTo>
                      <a:pt x="5394314" y="8539917"/>
                      <a:pt x="5397792" y="8536438"/>
                      <a:pt x="5400110" y="8532960"/>
                    </a:cubicBezTo>
                    <a:cubicBezTo>
                      <a:pt x="5439528" y="8483102"/>
                      <a:pt x="5480104" y="8434404"/>
                      <a:pt x="5509086" y="8378749"/>
                    </a:cubicBezTo>
                    <a:cubicBezTo>
                      <a:pt x="5671392" y="8172362"/>
                      <a:pt x="5838334" y="8033224"/>
                      <a:pt x="6022666" y="7881332"/>
                    </a:cubicBezTo>
                    <a:cubicBezTo>
                      <a:pt x="5895140" y="7589143"/>
                      <a:pt x="5636612" y="7792052"/>
                      <a:pt x="5424456" y="7830315"/>
                    </a:cubicBezTo>
                    <a:cubicBezTo>
                      <a:pt x="5263311" y="7859302"/>
                      <a:pt x="5205345" y="7781617"/>
                      <a:pt x="5060430" y="7767703"/>
                    </a:cubicBezTo>
                    <a:cubicBezTo>
                      <a:pt x="4916674" y="7752630"/>
                      <a:pt x="4798425" y="7826836"/>
                      <a:pt x="4646554" y="7812923"/>
                    </a:cubicBezTo>
                    <a:cubicBezTo>
                      <a:pt x="4461062" y="7796690"/>
                      <a:pt x="4281368" y="7702772"/>
                      <a:pt x="4110947" y="7642480"/>
                    </a:cubicBezTo>
                    <a:cubicBezTo>
                      <a:pt x="3892995" y="7564794"/>
                      <a:pt x="3933572" y="7555518"/>
                      <a:pt x="3780542" y="7734078"/>
                    </a:cubicBezTo>
                    <a:cubicBezTo>
                      <a:pt x="3569545" y="7976410"/>
                      <a:pt x="3273919" y="8316137"/>
                      <a:pt x="3042055" y="8065690"/>
                    </a:cubicBezTo>
                    <a:cubicBezTo>
                      <a:pt x="3299424" y="8221060"/>
                      <a:pt x="3600847" y="7756108"/>
                      <a:pt x="3738806" y="7517256"/>
                    </a:cubicBezTo>
                    <a:cubicBezTo>
                      <a:pt x="3738806" y="7517256"/>
                      <a:pt x="3654176" y="7487109"/>
                      <a:pt x="3589254" y="7447686"/>
                    </a:cubicBezTo>
                    <a:cubicBezTo>
                      <a:pt x="3525491" y="7410584"/>
                      <a:pt x="3481437" y="7364204"/>
                      <a:pt x="3474482" y="7366523"/>
                    </a:cubicBezTo>
                    <a:cubicBezTo>
                      <a:pt x="3474482" y="7366523"/>
                      <a:pt x="3356230" y="7419859"/>
                      <a:pt x="3153350" y="7527691"/>
                    </a:cubicBezTo>
                    <a:cubicBezTo>
                      <a:pt x="3073357" y="7569432"/>
                      <a:pt x="2967859" y="7598419"/>
                      <a:pt x="2858882" y="7612333"/>
                    </a:cubicBezTo>
                    <a:cubicBezTo>
                      <a:pt x="2834537" y="7606536"/>
                      <a:pt x="2806713" y="7608854"/>
                      <a:pt x="2774253" y="7619290"/>
                    </a:cubicBezTo>
                    <a:cubicBezTo>
                      <a:pt x="2773093" y="7620449"/>
                      <a:pt x="2773093" y="7620449"/>
                      <a:pt x="2771934" y="7620449"/>
                    </a:cubicBezTo>
                    <a:cubicBezTo>
                      <a:pt x="2771934" y="7620449"/>
                      <a:pt x="2771934" y="7620449"/>
                      <a:pt x="2773093" y="7620449"/>
                    </a:cubicBezTo>
                    <a:cubicBezTo>
                      <a:pt x="2698896" y="7625087"/>
                      <a:pt x="2627019" y="7621608"/>
                      <a:pt x="2564415" y="7610014"/>
                    </a:cubicBezTo>
                    <a:cubicBezTo>
                      <a:pt x="2378925" y="7576389"/>
                      <a:pt x="2040403" y="7513777"/>
                      <a:pt x="1880417" y="7419859"/>
                    </a:cubicBezTo>
                    <a:cubicBezTo>
                      <a:pt x="1795787" y="7523053"/>
                      <a:pt x="1758688" y="7519574"/>
                      <a:pt x="1645075" y="7579868"/>
                    </a:cubicBezTo>
                    <a:cubicBezTo>
                      <a:pt x="1512912" y="7649436"/>
                      <a:pt x="1479292" y="7652914"/>
                      <a:pt x="1415529" y="7734078"/>
                    </a:cubicBezTo>
                    <a:cubicBezTo>
                      <a:pt x="1365679" y="7796690"/>
                      <a:pt x="1265977" y="7866259"/>
                      <a:pt x="1158160" y="7921914"/>
                    </a:cubicBezTo>
                    <a:cubicBezTo>
                      <a:pt x="1150045" y="7926552"/>
                      <a:pt x="1143089" y="7931190"/>
                      <a:pt x="1134975" y="7936987"/>
                    </a:cubicBezTo>
                    <a:cubicBezTo>
                      <a:pt x="1089761" y="7938146"/>
                      <a:pt x="1045707" y="7961336"/>
                      <a:pt x="1016724" y="8013513"/>
                    </a:cubicBezTo>
                    <a:cubicBezTo>
                      <a:pt x="1014405" y="8015832"/>
                      <a:pt x="1007450" y="8018150"/>
                      <a:pt x="997016" y="8019310"/>
                    </a:cubicBezTo>
                    <a:cubicBezTo>
                      <a:pt x="1001653" y="8014672"/>
                      <a:pt x="1006290" y="8011194"/>
                      <a:pt x="1010927" y="8007716"/>
                    </a:cubicBezTo>
                    <a:cubicBezTo>
                      <a:pt x="1014405" y="8004237"/>
                      <a:pt x="1019043" y="8001918"/>
                      <a:pt x="1022521" y="7998440"/>
                    </a:cubicBezTo>
                    <a:cubicBezTo>
                      <a:pt x="993537" y="8008875"/>
                      <a:pt x="963395" y="8014672"/>
                      <a:pt x="933253" y="8016992"/>
                    </a:cubicBezTo>
                    <a:cubicBezTo>
                      <a:pt x="874127" y="8011194"/>
                      <a:pt x="802249" y="7999599"/>
                      <a:pt x="779064" y="7999599"/>
                    </a:cubicBezTo>
                    <a:cubicBezTo>
                      <a:pt x="770948" y="7999599"/>
                      <a:pt x="763992" y="7999599"/>
                      <a:pt x="757036" y="7999599"/>
                    </a:cubicBezTo>
                    <a:cubicBezTo>
                      <a:pt x="755877" y="7999599"/>
                      <a:pt x="753558" y="7999599"/>
                      <a:pt x="752399" y="7998440"/>
                    </a:cubicBezTo>
                    <a:lnTo>
                      <a:pt x="751239" y="7998440"/>
                    </a:lnTo>
                    <a:cubicBezTo>
                      <a:pt x="740805" y="7999599"/>
                      <a:pt x="728053" y="8001918"/>
                      <a:pt x="715301" y="8003078"/>
                    </a:cubicBezTo>
                    <a:cubicBezTo>
                      <a:pt x="661972" y="8011194"/>
                      <a:pt x="614440" y="8026267"/>
                      <a:pt x="564589" y="8042500"/>
                    </a:cubicBezTo>
                    <a:cubicBezTo>
                      <a:pt x="547199" y="8045978"/>
                      <a:pt x="529809" y="8050616"/>
                      <a:pt x="513579" y="8054094"/>
                    </a:cubicBezTo>
                    <a:cubicBezTo>
                      <a:pt x="515898" y="8054094"/>
                      <a:pt x="518216" y="8055254"/>
                      <a:pt x="521694" y="8056414"/>
                    </a:cubicBezTo>
                    <a:cubicBezTo>
                      <a:pt x="512420" y="8059892"/>
                      <a:pt x="504305" y="8062211"/>
                      <a:pt x="495030" y="8064530"/>
                    </a:cubicBezTo>
                    <a:cubicBezTo>
                      <a:pt x="493871" y="8064530"/>
                      <a:pt x="492711" y="8065690"/>
                      <a:pt x="492711" y="8065690"/>
                    </a:cubicBezTo>
                    <a:cubicBezTo>
                      <a:pt x="488074" y="8063370"/>
                      <a:pt x="482278" y="8061052"/>
                      <a:pt x="477640" y="8059892"/>
                    </a:cubicBezTo>
                    <a:cubicBezTo>
                      <a:pt x="430108" y="8065690"/>
                      <a:pt x="384894" y="8063370"/>
                      <a:pt x="346637" y="8045978"/>
                    </a:cubicBezTo>
                    <a:cubicBezTo>
                      <a:pt x="330406" y="8044819"/>
                      <a:pt x="316495" y="8037862"/>
                      <a:pt x="304901" y="8028586"/>
                    </a:cubicBezTo>
                    <a:cubicBezTo>
                      <a:pt x="336203" y="8022788"/>
                      <a:pt x="366345" y="8015832"/>
                      <a:pt x="396488" y="8008875"/>
                    </a:cubicBezTo>
                    <a:cubicBezTo>
                      <a:pt x="409240" y="8007716"/>
                      <a:pt x="420834" y="8006556"/>
                      <a:pt x="432427" y="8003078"/>
                    </a:cubicBezTo>
                    <a:cubicBezTo>
                      <a:pt x="442861" y="7999599"/>
                      <a:pt x="452135" y="7996120"/>
                      <a:pt x="461410" y="7992642"/>
                    </a:cubicBezTo>
                    <a:cubicBezTo>
                      <a:pt x="464888" y="7992642"/>
                      <a:pt x="467206" y="7990323"/>
                      <a:pt x="469525" y="7989164"/>
                    </a:cubicBezTo>
                    <a:cubicBezTo>
                      <a:pt x="514738" y="7978728"/>
                      <a:pt x="550677" y="7963655"/>
                      <a:pt x="585457" y="7947422"/>
                    </a:cubicBezTo>
                    <a:cubicBezTo>
                      <a:pt x="607484" y="7943944"/>
                      <a:pt x="627193" y="7939306"/>
                      <a:pt x="648060" y="7935828"/>
                    </a:cubicBezTo>
                    <a:cubicBezTo>
                      <a:pt x="702548" y="7927712"/>
                      <a:pt x="750081" y="7917276"/>
                      <a:pt x="792975" y="7894086"/>
                    </a:cubicBezTo>
                    <a:cubicBezTo>
                      <a:pt x="796453" y="7894086"/>
                      <a:pt x="801091" y="7894086"/>
                      <a:pt x="805728" y="7894086"/>
                    </a:cubicBezTo>
                    <a:cubicBezTo>
                      <a:pt x="956439" y="7897565"/>
                      <a:pt x="1002812" y="7834953"/>
                      <a:pt x="1103672" y="7761906"/>
                    </a:cubicBezTo>
                    <a:cubicBezTo>
                      <a:pt x="1204533" y="7688858"/>
                      <a:pt x="1232358" y="7608854"/>
                      <a:pt x="1359883" y="7540445"/>
                    </a:cubicBezTo>
                    <a:cubicBezTo>
                      <a:pt x="1559286" y="7433773"/>
                      <a:pt x="1726227" y="7315506"/>
                      <a:pt x="1502479" y="7267968"/>
                    </a:cubicBezTo>
                    <a:cubicBezTo>
                      <a:pt x="1271774" y="7219269"/>
                      <a:pt x="965714" y="7172890"/>
                      <a:pt x="757036" y="7062740"/>
                    </a:cubicBezTo>
                    <a:cubicBezTo>
                      <a:pt x="638785" y="6998968"/>
                      <a:pt x="619077" y="6855192"/>
                      <a:pt x="520535" y="6789102"/>
                    </a:cubicBezTo>
                    <a:cubicBezTo>
                      <a:pt x="353593" y="6677792"/>
                      <a:pt x="148393" y="6775188"/>
                      <a:pt x="0" y="6821568"/>
                    </a:cubicBezTo>
                    <a:cubicBezTo>
                      <a:pt x="133322" y="6728810"/>
                      <a:pt x="244617" y="6683590"/>
                      <a:pt x="338522" y="6667357"/>
                    </a:cubicBezTo>
                    <a:cubicBezTo>
                      <a:pt x="367505" y="6667357"/>
                      <a:pt x="395328" y="6666198"/>
                      <a:pt x="425471" y="6666198"/>
                    </a:cubicBezTo>
                    <a:cubicBezTo>
                      <a:pt x="434745" y="6665038"/>
                      <a:pt x="444020" y="6665038"/>
                      <a:pt x="454454" y="6662719"/>
                    </a:cubicBezTo>
                    <a:cubicBezTo>
                      <a:pt x="666610" y="6682430"/>
                      <a:pt x="784860" y="6865628"/>
                      <a:pt x="925137" y="6940994"/>
                    </a:cubicBezTo>
                    <a:cubicBezTo>
                      <a:pt x="1065415" y="7017520"/>
                      <a:pt x="1313510" y="7029114"/>
                      <a:pt x="1478133" y="7060420"/>
                    </a:cubicBezTo>
                    <a:cubicBezTo>
                      <a:pt x="1626526" y="7089408"/>
                      <a:pt x="1701881" y="7090567"/>
                      <a:pt x="1825929" y="7112597"/>
                    </a:cubicBezTo>
                    <a:cubicBezTo>
                      <a:pt x="1838681" y="7117235"/>
                      <a:pt x="1850275" y="7121873"/>
                      <a:pt x="1863027" y="7123032"/>
                    </a:cubicBezTo>
                    <a:cubicBezTo>
                      <a:pt x="1872302" y="7125352"/>
                      <a:pt x="1881577" y="7125352"/>
                      <a:pt x="1890850" y="7126511"/>
                    </a:cubicBezTo>
                    <a:cubicBezTo>
                      <a:pt x="2033447" y="7158976"/>
                      <a:pt x="2282700" y="7261010"/>
                      <a:pt x="2421820" y="7289998"/>
                    </a:cubicBezTo>
                    <a:cubicBezTo>
                      <a:pt x="2684984" y="7345652"/>
                      <a:pt x="2851927" y="7310868"/>
                      <a:pt x="3101180" y="7168252"/>
                    </a:cubicBezTo>
                    <a:cubicBezTo>
                      <a:pt x="3486074" y="6945632"/>
                      <a:pt x="3781701" y="6573439"/>
                      <a:pt x="4228039" y="6661560"/>
                    </a:cubicBezTo>
                    <a:cubicBezTo>
                      <a:pt x="4233836" y="6663878"/>
                      <a:pt x="4239633" y="6666198"/>
                      <a:pt x="4246588" y="6668516"/>
                    </a:cubicBezTo>
                    <a:cubicBezTo>
                      <a:pt x="4277890" y="6676632"/>
                      <a:pt x="4310351" y="6680111"/>
                      <a:pt x="4340493" y="6688228"/>
                    </a:cubicBezTo>
                    <a:cubicBezTo>
                      <a:pt x="4352087" y="6691706"/>
                      <a:pt x="4363679" y="6692866"/>
                      <a:pt x="4374114" y="6694025"/>
                    </a:cubicBezTo>
                    <a:cubicBezTo>
                      <a:pt x="4481930" y="6712576"/>
                      <a:pt x="4557286" y="6706779"/>
                      <a:pt x="4646554" y="6694025"/>
                    </a:cubicBezTo>
                    <a:cubicBezTo>
                      <a:pt x="4646554" y="6691706"/>
                      <a:pt x="4646554" y="6690546"/>
                      <a:pt x="4646554" y="6689387"/>
                    </a:cubicBezTo>
                    <a:cubicBezTo>
                      <a:pt x="4659306" y="6689387"/>
                      <a:pt x="4672058" y="6690546"/>
                      <a:pt x="4684811" y="6689387"/>
                    </a:cubicBezTo>
                    <a:cubicBezTo>
                      <a:pt x="4726547" y="6685908"/>
                      <a:pt x="4769442" y="6681270"/>
                      <a:pt x="4811177" y="6674314"/>
                    </a:cubicBezTo>
                    <a:cubicBezTo>
                      <a:pt x="4821610" y="6674314"/>
                      <a:pt x="4833204" y="6673154"/>
                      <a:pt x="4844796" y="6670836"/>
                    </a:cubicBezTo>
                    <a:cubicBezTo>
                      <a:pt x="4847115" y="6670836"/>
                      <a:pt x="4848274" y="6669676"/>
                      <a:pt x="4850593" y="6669676"/>
                    </a:cubicBezTo>
                    <a:cubicBezTo>
                      <a:pt x="4851752" y="6669676"/>
                      <a:pt x="4851752" y="6669676"/>
                      <a:pt x="4852912" y="6669676"/>
                    </a:cubicBezTo>
                    <a:cubicBezTo>
                      <a:pt x="4867983" y="6668516"/>
                      <a:pt x="4883054" y="6666198"/>
                      <a:pt x="4898126" y="6665038"/>
                    </a:cubicBezTo>
                    <a:cubicBezTo>
                      <a:pt x="4939861" y="6660400"/>
                      <a:pt x="4980437" y="6655762"/>
                      <a:pt x="5021013" y="6648805"/>
                    </a:cubicBezTo>
                    <a:cubicBezTo>
                      <a:pt x="5048837" y="6644168"/>
                      <a:pt x="5075501" y="6637210"/>
                      <a:pt x="5102166" y="6627934"/>
                    </a:cubicBezTo>
                    <a:cubicBezTo>
                      <a:pt x="5255196" y="6607064"/>
                      <a:pt x="5411704" y="6587353"/>
                      <a:pt x="5563574" y="6579236"/>
                    </a:cubicBezTo>
                    <a:cubicBezTo>
                      <a:pt x="5589080" y="6578077"/>
                      <a:pt x="5614585" y="6576918"/>
                      <a:pt x="5640090" y="6574598"/>
                    </a:cubicBezTo>
                    <a:cubicBezTo>
                      <a:pt x="5637771" y="6573439"/>
                      <a:pt x="5634293" y="6572280"/>
                      <a:pt x="5631974" y="6571120"/>
                    </a:cubicBezTo>
                    <a:cubicBezTo>
                      <a:pt x="5634293" y="6571120"/>
                      <a:pt x="5637771" y="6571120"/>
                      <a:pt x="5640090" y="6571120"/>
                    </a:cubicBezTo>
                    <a:lnTo>
                      <a:pt x="5638930" y="6569960"/>
                    </a:lnTo>
                    <a:cubicBezTo>
                      <a:pt x="5651683" y="6568801"/>
                      <a:pt x="5664436" y="6567642"/>
                      <a:pt x="5676028" y="6565322"/>
                    </a:cubicBezTo>
                    <a:cubicBezTo>
                      <a:pt x="5680666" y="6567642"/>
                      <a:pt x="5685304" y="6571120"/>
                      <a:pt x="5689940" y="6573439"/>
                    </a:cubicBezTo>
                    <a:cubicBezTo>
                      <a:pt x="5893981" y="6567642"/>
                      <a:pt x="6072516" y="6604745"/>
                      <a:pt x="6123526" y="6994330"/>
                    </a:cubicBezTo>
                    <a:lnTo>
                      <a:pt x="6127433" y="7017885"/>
                    </a:lnTo>
                    <a:lnTo>
                      <a:pt x="5801586" y="7225974"/>
                    </a:lnTo>
                    <a:lnTo>
                      <a:pt x="5789352" y="7149845"/>
                    </a:lnTo>
                    <a:cubicBezTo>
                      <a:pt x="5773412" y="7038100"/>
                      <a:pt x="5764137" y="6946791"/>
                      <a:pt x="5714286" y="6931718"/>
                    </a:cubicBezTo>
                    <a:cubicBezTo>
                      <a:pt x="5525317" y="6874904"/>
                      <a:pt x="5299250" y="6893456"/>
                      <a:pt x="5009420" y="6931718"/>
                    </a:cubicBezTo>
                    <a:cubicBezTo>
                      <a:pt x="4745095" y="6966502"/>
                      <a:pt x="4543374" y="6996649"/>
                      <a:pt x="4317307" y="6982736"/>
                    </a:cubicBezTo>
                    <a:cubicBezTo>
                      <a:pt x="4231517" y="6976938"/>
                      <a:pt x="4173551" y="6900412"/>
                      <a:pt x="4010087" y="6957227"/>
                    </a:cubicBezTo>
                    <a:cubicBezTo>
                      <a:pt x="3925457" y="6986214"/>
                      <a:pt x="3793295" y="7138106"/>
                      <a:pt x="3701708" y="7176368"/>
                    </a:cubicBezTo>
                    <a:cubicBezTo>
                      <a:pt x="3746922" y="7254054"/>
                      <a:pt x="3887199" y="7265648"/>
                      <a:pt x="3954440" y="7300433"/>
                    </a:cubicBezTo>
                    <a:cubicBezTo>
                      <a:pt x="3979945" y="7313187"/>
                      <a:pt x="3988060" y="7398988"/>
                      <a:pt x="4025158" y="7422178"/>
                    </a:cubicBezTo>
                    <a:cubicBezTo>
                      <a:pt x="4065735" y="7447686"/>
                      <a:pt x="4148046" y="7430294"/>
                      <a:pt x="4190940" y="7448846"/>
                    </a:cubicBezTo>
                    <a:cubicBezTo>
                      <a:pt x="4357883" y="7521894"/>
                      <a:pt x="4660466" y="7664510"/>
                      <a:pt x="4830885" y="7517256"/>
                    </a:cubicBezTo>
                    <a:cubicBezTo>
                      <a:pt x="4829726" y="7516096"/>
                      <a:pt x="4827407" y="7513777"/>
                      <a:pt x="4825088" y="7512618"/>
                    </a:cubicBezTo>
                    <a:cubicBezTo>
                      <a:pt x="4841318" y="7509139"/>
                      <a:pt x="4858708" y="7504501"/>
                      <a:pt x="4874939" y="7501023"/>
                    </a:cubicBezTo>
                    <a:cubicBezTo>
                      <a:pt x="4879576" y="7502182"/>
                      <a:pt x="4884214" y="7502182"/>
                      <a:pt x="4890010" y="7502182"/>
                    </a:cubicBezTo>
                    <a:cubicBezTo>
                      <a:pt x="4891170" y="7502182"/>
                      <a:pt x="4892328" y="7502182"/>
                      <a:pt x="4892328" y="7502182"/>
                    </a:cubicBezTo>
                    <a:cubicBezTo>
                      <a:pt x="4898126" y="7503342"/>
                      <a:pt x="4903922" y="7504501"/>
                      <a:pt x="4908559" y="7505660"/>
                    </a:cubicBezTo>
                    <a:cubicBezTo>
                      <a:pt x="5055793" y="7528850"/>
                      <a:pt x="5201867" y="7519574"/>
                      <a:pt x="5349100" y="7514936"/>
                    </a:cubicBezTo>
                    <a:cubicBezTo>
                      <a:pt x="5531114" y="7520734"/>
                      <a:pt x="5733994" y="7518415"/>
                      <a:pt x="5904414" y="7490588"/>
                    </a:cubicBezTo>
                    <a:cubicBezTo>
                      <a:pt x="5847028" y="7417976"/>
                      <a:pt x="5819965" y="7325471"/>
                      <a:pt x="5803296" y="7236614"/>
                    </a:cubicBezTo>
                    <a:lnTo>
                      <a:pt x="5801621" y="7226193"/>
                    </a:lnTo>
                    <a:lnTo>
                      <a:pt x="6127496" y="7018259"/>
                    </a:lnTo>
                    <a:lnTo>
                      <a:pt x="6147600" y="7139464"/>
                    </a:lnTo>
                    <a:cubicBezTo>
                      <a:pt x="6176565" y="7276808"/>
                      <a:pt x="6220039" y="7391162"/>
                      <a:pt x="6276556" y="7485950"/>
                    </a:cubicBezTo>
                    <a:cubicBezTo>
                      <a:pt x="6278875" y="7489428"/>
                      <a:pt x="6282353" y="7491747"/>
                      <a:pt x="6284672" y="7495226"/>
                    </a:cubicBezTo>
                    <a:cubicBezTo>
                      <a:pt x="6289309" y="7502182"/>
                      <a:pt x="6293946" y="7510298"/>
                      <a:pt x="6300902" y="7518415"/>
                    </a:cubicBezTo>
                    <a:cubicBezTo>
                      <a:pt x="6299742" y="7518415"/>
                      <a:pt x="6298584" y="7518415"/>
                      <a:pt x="6297424" y="7518415"/>
                    </a:cubicBezTo>
                    <a:cubicBezTo>
                      <a:pt x="6343797" y="7589143"/>
                      <a:pt x="6399444" y="7649436"/>
                      <a:pt x="6463206" y="7699294"/>
                    </a:cubicBezTo>
                    <a:cubicBezTo>
                      <a:pt x="6543200" y="7763065"/>
                      <a:pt x="6688114" y="7833794"/>
                      <a:pt x="6777382" y="7888289"/>
                    </a:cubicBezTo>
                    <a:cubicBezTo>
                      <a:pt x="6873606" y="7946263"/>
                      <a:pt x="6953599" y="7992642"/>
                      <a:pt x="7026636" y="8064530"/>
                    </a:cubicBezTo>
                    <a:lnTo>
                      <a:pt x="7025476" y="8063370"/>
                    </a:lnTo>
                    <a:cubicBezTo>
                      <a:pt x="7033592" y="8071487"/>
                      <a:pt x="7041707" y="8078444"/>
                      <a:pt x="7052141" y="8085400"/>
                    </a:cubicBezTo>
                    <a:cubicBezTo>
                      <a:pt x="7054460" y="8086560"/>
                      <a:pt x="7057938" y="8088879"/>
                      <a:pt x="7061416" y="8091198"/>
                    </a:cubicBezTo>
                    <a:cubicBezTo>
                      <a:pt x="7063734" y="8092358"/>
                      <a:pt x="7066053" y="8093517"/>
                      <a:pt x="7068372" y="8095836"/>
                    </a:cubicBezTo>
                    <a:cubicBezTo>
                      <a:pt x="7071850" y="8105112"/>
                      <a:pt x="7075328" y="8114388"/>
                      <a:pt x="7077646" y="8123664"/>
                    </a:cubicBezTo>
                    <a:cubicBezTo>
                      <a:pt x="7147206" y="8216422"/>
                      <a:pt x="7119382" y="8299904"/>
                      <a:pt x="7217924" y="8371792"/>
                    </a:cubicBezTo>
                    <a:cubicBezTo>
                      <a:pt x="7365158" y="8481943"/>
                      <a:pt x="7398778" y="8450637"/>
                      <a:pt x="7449788" y="8347443"/>
                    </a:cubicBezTo>
                    <a:cubicBezTo>
                      <a:pt x="7665421" y="7913798"/>
                      <a:pt x="7577313" y="7560156"/>
                      <a:pt x="7665421" y="7105640"/>
                    </a:cubicBezTo>
                    <a:cubicBezTo>
                      <a:pt x="7709476" y="6880701"/>
                      <a:pt x="7779034" y="6855192"/>
                      <a:pt x="7527462" y="6632572"/>
                    </a:cubicBezTo>
                    <a:cubicBezTo>
                      <a:pt x="7439354" y="6554888"/>
                      <a:pt x="7326900" y="6447056"/>
                      <a:pt x="7217924" y="6369370"/>
                    </a:cubicBezTo>
                    <a:lnTo>
                      <a:pt x="7188232" y="6341426"/>
                    </a:lnTo>
                    <a:lnTo>
                      <a:pt x="7493560" y="6146604"/>
                    </a:lnTo>
                    <a:lnTo>
                      <a:pt x="7531230" y="6176028"/>
                    </a:lnTo>
                    <a:cubicBezTo>
                      <a:pt x="7650929" y="6262988"/>
                      <a:pt x="7785410" y="6335166"/>
                      <a:pt x="7870620" y="6340384"/>
                    </a:cubicBezTo>
                    <a:cubicBezTo>
                      <a:pt x="7894966" y="6347340"/>
                      <a:pt x="7921631" y="6343862"/>
                      <a:pt x="7945976" y="6333426"/>
                    </a:cubicBezTo>
                    <a:cubicBezTo>
                      <a:pt x="8037562" y="6291686"/>
                      <a:pt x="8094370" y="6194289"/>
                      <a:pt x="8132627" y="6106169"/>
                    </a:cubicBezTo>
                    <a:cubicBezTo>
                      <a:pt x="8172044" y="6016889"/>
                      <a:pt x="8199868" y="5920652"/>
                      <a:pt x="8214938" y="5823256"/>
                    </a:cubicBezTo>
                    <a:cubicBezTo>
                      <a:pt x="8214938" y="5818618"/>
                      <a:pt x="8216098" y="5815140"/>
                      <a:pt x="8216098" y="5810502"/>
                    </a:cubicBezTo>
                    <a:cubicBezTo>
                      <a:pt x="8217258" y="5804705"/>
                      <a:pt x="8217258" y="5798907"/>
                      <a:pt x="8217258" y="5794269"/>
                    </a:cubicBezTo>
                    <a:cubicBezTo>
                      <a:pt x="8218707" y="5774558"/>
                      <a:pt x="8218272" y="5755137"/>
                      <a:pt x="8216678" y="5735878"/>
                    </a:cubicBezTo>
                    <a:lnTo>
                      <a:pt x="8210540" y="5689115"/>
                    </a:lnTo>
                    <a:lnTo>
                      <a:pt x="8635652" y="5417860"/>
                    </a:lnTo>
                    <a:lnTo>
                      <a:pt x="8635047" y="5419322"/>
                    </a:lnTo>
                    <a:cubicBezTo>
                      <a:pt x="8613745" y="5474832"/>
                      <a:pt x="8594036" y="5531067"/>
                      <a:pt x="8576646" y="5587882"/>
                    </a:cubicBezTo>
                    <a:cubicBezTo>
                      <a:pt x="8696056" y="5533386"/>
                      <a:pt x="8828219" y="5469615"/>
                      <a:pt x="8961540" y="5403525"/>
                    </a:cubicBezTo>
                    <a:cubicBezTo>
                      <a:pt x="9036896" y="5388451"/>
                      <a:pt x="9108774" y="5361783"/>
                      <a:pt x="9178333" y="5328159"/>
                    </a:cubicBezTo>
                    <a:cubicBezTo>
                      <a:pt x="9185289" y="5324680"/>
                      <a:pt x="9189926" y="5321201"/>
                      <a:pt x="9196882" y="5317723"/>
                    </a:cubicBezTo>
                    <a:cubicBezTo>
                      <a:pt x="9207316" y="5316563"/>
                      <a:pt x="9216591" y="5314244"/>
                      <a:pt x="9227025" y="5310766"/>
                    </a:cubicBezTo>
                    <a:cubicBezTo>
                      <a:pt x="9275716" y="5294533"/>
                      <a:pt x="9320930" y="5264387"/>
                      <a:pt x="9356868" y="5224965"/>
                    </a:cubicBezTo>
                    <a:cubicBezTo>
                      <a:pt x="9369621" y="5219167"/>
                      <a:pt x="9382373" y="5213370"/>
                      <a:pt x="9395126" y="5207573"/>
                    </a:cubicBezTo>
                    <a:cubicBezTo>
                      <a:pt x="9444977" y="5183224"/>
                      <a:pt x="9483234" y="5144960"/>
                      <a:pt x="9508739" y="5100900"/>
                    </a:cubicBezTo>
                    <a:cubicBezTo>
                      <a:pt x="9660610" y="4988431"/>
                      <a:pt x="9775383" y="4835379"/>
                      <a:pt x="9898271" y="4689285"/>
                    </a:cubicBezTo>
                    <a:cubicBezTo>
                      <a:pt x="9936528" y="4659139"/>
                      <a:pt x="9964352" y="4618556"/>
                      <a:pt x="9980582" y="4573337"/>
                    </a:cubicBezTo>
                    <a:lnTo>
                      <a:pt x="10001023" y="4546647"/>
                    </a:lnTo>
                    <a:lnTo>
                      <a:pt x="10079125" y="4496812"/>
                    </a:lnTo>
                    <a:cubicBezTo>
                      <a:pt x="10102311" y="4475941"/>
                      <a:pt x="10126657" y="4455070"/>
                      <a:pt x="10151002" y="4436518"/>
                    </a:cubicBezTo>
                    <a:cubicBezTo>
                      <a:pt x="10137091" y="4444634"/>
                      <a:pt x="10123179" y="4453911"/>
                      <a:pt x="10111586" y="4465505"/>
                    </a:cubicBezTo>
                    <a:lnTo>
                      <a:pt x="10102311" y="4472462"/>
                    </a:lnTo>
                    <a:cubicBezTo>
                      <a:pt x="10099992" y="4475941"/>
                      <a:pt x="10096514" y="4478260"/>
                      <a:pt x="10094196" y="4481738"/>
                    </a:cubicBezTo>
                    <a:lnTo>
                      <a:pt x="10089558" y="4485216"/>
                    </a:lnTo>
                    <a:lnTo>
                      <a:pt x="10088399" y="4487535"/>
                    </a:lnTo>
                    <a:lnTo>
                      <a:pt x="10086080" y="4489854"/>
                    </a:lnTo>
                    <a:lnTo>
                      <a:pt x="10004732" y="4541804"/>
                    </a:lnTo>
                    <a:lnTo>
                      <a:pt x="10022318" y="4518842"/>
                    </a:lnTo>
                    <a:cubicBezTo>
                      <a:pt x="10028114" y="4513044"/>
                      <a:pt x="10032752" y="4506087"/>
                      <a:pt x="10038548" y="4499131"/>
                    </a:cubicBezTo>
                    <a:cubicBezTo>
                      <a:pt x="10044345" y="4493333"/>
                      <a:pt x="10048982" y="4486376"/>
                      <a:pt x="10054779" y="4479419"/>
                    </a:cubicBezTo>
                    <a:lnTo>
                      <a:pt x="10062894" y="4470144"/>
                    </a:lnTo>
                    <a:lnTo>
                      <a:pt x="10064053" y="4468984"/>
                    </a:lnTo>
                    <a:lnTo>
                      <a:pt x="10065213" y="4467825"/>
                    </a:lnTo>
                    <a:lnTo>
                      <a:pt x="10067531" y="4465505"/>
                    </a:lnTo>
                    <a:lnTo>
                      <a:pt x="10069850" y="4463186"/>
                    </a:lnTo>
                    <a:cubicBezTo>
                      <a:pt x="10071009" y="4460867"/>
                      <a:pt x="10073328" y="4458549"/>
                      <a:pt x="10074487" y="4456230"/>
                    </a:cubicBezTo>
                    <a:cubicBezTo>
                      <a:pt x="10076806" y="4455070"/>
                      <a:pt x="10077965" y="4453911"/>
                      <a:pt x="10079125" y="4451592"/>
                    </a:cubicBezTo>
                    <a:cubicBezTo>
                      <a:pt x="10097674" y="4438837"/>
                      <a:pt x="10116223" y="4427243"/>
                      <a:pt x="10134772" y="4415647"/>
                    </a:cubicBezTo>
                    <a:cubicBezTo>
                      <a:pt x="10148684" y="4406372"/>
                      <a:pt x="10161436" y="4398256"/>
                      <a:pt x="10175348" y="4390139"/>
                    </a:cubicBezTo>
                    <a:cubicBezTo>
                      <a:pt x="10177667" y="4388979"/>
                      <a:pt x="10179985" y="4386661"/>
                      <a:pt x="10183463" y="4385501"/>
                    </a:cubicBezTo>
                    <a:cubicBezTo>
                      <a:pt x="10214765" y="4370428"/>
                      <a:pt x="10247226" y="4358833"/>
                      <a:pt x="10279687" y="4343760"/>
                    </a:cubicBezTo>
                    <a:cubicBezTo>
                      <a:pt x="10292439" y="4337962"/>
                      <a:pt x="10305192" y="4332165"/>
                      <a:pt x="10316785" y="4325209"/>
                    </a:cubicBezTo>
                    <a:cubicBezTo>
                      <a:pt x="10312148" y="4337962"/>
                      <a:pt x="10308670" y="4350717"/>
                      <a:pt x="10305192" y="4364630"/>
                    </a:cubicBezTo>
                    <a:cubicBezTo>
                      <a:pt x="10300555" y="4366949"/>
                      <a:pt x="10295917" y="4369269"/>
                      <a:pt x="10292439" y="4370428"/>
                    </a:cubicBezTo>
                    <a:cubicBezTo>
                      <a:pt x="10279687" y="4377385"/>
                      <a:pt x="10265775" y="4382023"/>
                      <a:pt x="10253022" y="4387820"/>
                    </a:cubicBezTo>
                    <a:cubicBezTo>
                      <a:pt x="10104630" y="4566380"/>
                      <a:pt x="9742922" y="4835379"/>
                      <a:pt x="10048982" y="4962922"/>
                    </a:cubicBezTo>
                    <a:cubicBezTo>
                      <a:pt x="10151002" y="5006983"/>
                      <a:pt x="10395619" y="5042926"/>
                      <a:pt x="10515029" y="5054521"/>
                    </a:cubicBezTo>
                    <a:cubicBezTo>
                      <a:pt x="10617049" y="5063797"/>
                      <a:pt x="11059909" y="4775087"/>
                      <a:pt x="11376403" y="4838858"/>
                    </a:cubicBezTo>
                    <a:cubicBezTo>
                      <a:pt x="11098166" y="4865526"/>
                      <a:pt x="10947455" y="4983793"/>
                      <a:pt x="10601978" y="5121771"/>
                    </a:cubicBezTo>
                    <a:cubicBezTo>
                      <a:pt x="10765442" y="5182064"/>
                      <a:pt x="10896445" y="5227284"/>
                      <a:pt x="11130627" y="5220326"/>
                    </a:cubicBezTo>
                    <a:cubicBezTo>
                      <a:pt x="10829204" y="5365262"/>
                      <a:pt x="10403734" y="5169309"/>
                      <a:pt x="10161436" y="5135685"/>
                    </a:cubicBezTo>
                    <a:cubicBezTo>
                      <a:pt x="9842623" y="5090465"/>
                      <a:pt x="9809003" y="5090465"/>
                      <a:pt x="9519173" y="5266706"/>
                    </a:cubicBezTo>
                    <a:cubicBezTo>
                      <a:pt x="9515695" y="5269025"/>
                      <a:pt x="9513377" y="5270184"/>
                      <a:pt x="9511058" y="5272503"/>
                    </a:cubicBezTo>
                    <a:cubicBezTo>
                      <a:pt x="9498305" y="5279460"/>
                      <a:pt x="9485553" y="5286417"/>
                      <a:pt x="9473960" y="5293374"/>
                    </a:cubicBezTo>
                    <a:cubicBezTo>
                      <a:pt x="9269919" y="5407003"/>
                      <a:pt x="9016028" y="5487007"/>
                      <a:pt x="8824741" y="5631942"/>
                    </a:cubicBezTo>
                    <a:cubicBezTo>
                      <a:pt x="8825900" y="5631942"/>
                      <a:pt x="8828219" y="5631942"/>
                      <a:pt x="8829378" y="5631942"/>
                    </a:cubicBezTo>
                    <a:cubicBezTo>
                      <a:pt x="8824741" y="5634261"/>
                      <a:pt x="8821263" y="5636580"/>
                      <a:pt x="8816626" y="5638899"/>
                    </a:cubicBezTo>
                    <a:cubicBezTo>
                      <a:pt x="8809670" y="5643537"/>
                      <a:pt x="8801554" y="5649334"/>
                      <a:pt x="8795758" y="5655132"/>
                    </a:cubicBezTo>
                    <a:lnTo>
                      <a:pt x="8794598" y="5655132"/>
                    </a:lnTo>
                    <a:cubicBezTo>
                      <a:pt x="8745907" y="5693394"/>
                      <a:pt x="8703012" y="5738614"/>
                      <a:pt x="8667073" y="5788472"/>
                    </a:cubicBezTo>
                    <a:cubicBezTo>
                      <a:pt x="8517521" y="5994859"/>
                      <a:pt x="8517521" y="6193130"/>
                      <a:pt x="8436369" y="6443578"/>
                    </a:cubicBezTo>
                    <a:cubicBezTo>
                      <a:pt x="8574328" y="6427344"/>
                      <a:pt x="8683304" y="6384444"/>
                      <a:pt x="8813148" y="6349660"/>
                    </a:cubicBezTo>
                    <a:cubicBezTo>
                      <a:pt x="8948788" y="6312556"/>
                      <a:pt x="9105296" y="6290526"/>
                      <a:pt x="9227025" y="6217478"/>
                    </a:cubicBezTo>
                    <a:cubicBezTo>
                      <a:pt x="9308177" y="6168780"/>
                      <a:pt x="9370780" y="6116605"/>
                      <a:pt x="9433384" y="6066747"/>
                    </a:cubicBezTo>
                    <a:cubicBezTo>
                      <a:pt x="9559749" y="6016889"/>
                      <a:pt x="9676841" y="5941523"/>
                      <a:pt x="9776542" y="5852243"/>
                    </a:cubicBezTo>
                    <a:cubicBezTo>
                      <a:pt x="9777701" y="5851083"/>
                      <a:pt x="9777701" y="5851083"/>
                      <a:pt x="9778861" y="5849924"/>
                    </a:cubicBezTo>
                    <a:cubicBezTo>
                      <a:pt x="10029274" y="5742092"/>
                      <a:pt x="10202012" y="5721222"/>
                      <a:pt x="10359680" y="5669045"/>
                    </a:cubicBezTo>
                    <a:cubicBezTo>
                      <a:pt x="10579951" y="5598317"/>
                      <a:pt x="10890648" y="5564692"/>
                      <a:pt x="11165407" y="5511356"/>
                    </a:cubicBezTo>
                    <a:cubicBezTo>
                      <a:pt x="11166566" y="5510197"/>
                      <a:pt x="11167726" y="5509037"/>
                      <a:pt x="11168885" y="5509037"/>
                    </a:cubicBezTo>
                    <a:cubicBezTo>
                      <a:pt x="11185115" y="5504399"/>
                      <a:pt x="11202505" y="5499762"/>
                      <a:pt x="11218736" y="5495123"/>
                    </a:cubicBezTo>
                    <a:cubicBezTo>
                      <a:pt x="11256993" y="5490485"/>
                      <a:pt x="11295251" y="5481210"/>
                      <a:pt x="11332349" y="5469615"/>
                    </a:cubicBezTo>
                    <a:cubicBezTo>
                      <a:pt x="11328871" y="5471934"/>
                      <a:pt x="11324234" y="5474252"/>
                      <a:pt x="11320756" y="5476572"/>
                    </a:cubicBezTo>
                    <a:cubicBezTo>
                      <a:pt x="11383359" y="5460339"/>
                      <a:pt x="11442484" y="5441787"/>
                      <a:pt x="11495813" y="5422076"/>
                    </a:cubicBezTo>
                    <a:cubicBezTo>
                      <a:pt x="11582762" y="5387292"/>
                      <a:pt x="11641887" y="5344391"/>
                      <a:pt x="11690579" y="5302650"/>
                    </a:cubicBezTo>
                    <a:cubicBezTo>
                      <a:pt x="11685942" y="5302650"/>
                      <a:pt x="11681304" y="5303809"/>
                      <a:pt x="11676667" y="5304969"/>
                    </a:cubicBezTo>
                    <a:cubicBezTo>
                      <a:pt x="11729996" y="5273662"/>
                      <a:pt x="11782165" y="5242357"/>
                      <a:pt x="11834334" y="5209892"/>
                    </a:cubicBezTo>
                    <a:cubicBezTo>
                      <a:pt x="11920124" y="5156556"/>
                      <a:pt x="12010551" y="5102060"/>
                      <a:pt x="12088225" y="5039448"/>
                    </a:cubicBezTo>
                    <a:cubicBezTo>
                      <a:pt x="12100978" y="5029013"/>
                      <a:pt x="12112571" y="5017417"/>
                      <a:pt x="12123005" y="5006983"/>
                    </a:cubicBezTo>
                    <a:cubicBezTo>
                      <a:pt x="12206476" y="4957125"/>
                      <a:pt x="12284150" y="4903789"/>
                      <a:pt x="12358347" y="4835379"/>
                    </a:cubicBezTo>
                    <a:lnTo>
                      <a:pt x="12359506" y="4835379"/>
                    </a:lnTo>
                    <a:cubicBezTo>
                      <a:pt x="12248212" y="4996547"/>
                      <a:pt x="12052287" y="5113654"/>
                      <a:pt x="11881867" y="5243516"/>
                    </a:cubicBezTo>
                    <a:cubicBezTo>
                      <a:pt x="11876070" y="5246994"/>
                      <a:pt x="11871433" y="5250473"/>
                      <a:pt x="11867955" y="5255111"/>
                    </a:cubicBezTo>
                    <a:cubicBezTo>
                      <a:pt x="11858680" y="5262068"/>
                      <a:pt x="11850565" y="5267865"/>
                      <a:pt x="11841290" y="5274822"/>
                    </a:cubicBezTo>
                    <a:cubicBezTo>
                      <a:pt x="11843609" y="5275982"/>
                      <a:pt x="11847087" y="5277141"/>
                      <a:pt x="11849406" y="5277141"/>
                    </a:cubicBezTo>
                    <a:cubicBezTo>
                      <a:pt x="11844768" y="5286417"/>
                      <a:pt x="11841290" y="5295693"/>
                      <a:pt x="11838972" y="5304969"/>
                    </a:cubicBezTo>
                    <a:cubicBezTo>
                      <a:pt x="11829697" y="5302650"/>
                      <a:pt x="11820423" y="5300331"/>
                      <a:pt x="11812307" y="5300331"/>
                    </a:cubicBezTo>
                    <a:cubicBezTo>
                      <a:pt x="11765935" y="5337434"/>
                      <a:pt x="11724199" y="5376857"/>
                      <a:pt x="11688260" y="5419757"/>
                    </a:cubicBezTo>
                    <a:cubicBezTo>
                      <a:pt x="11767094" y="5407003"/>
                      <a:pt x="11820423" y="5403525"/>
                      <a:pt x="11874911" y="5408163"/>
                    </a:cubicBezTo>
                    <a:cubicBezTo>
                      <a:pt x="11883026" y="5413960"/>
                      <a:pt x="11892300" y="5418597"/>
                      <a:pt x="11902734" y="5422076"/>
                    </a:cubicBezTo>
                    <a:cubicBezTo>
                      <a:pt x="11958382" y="5438309"/>
                      <a:pt x="12015188" y="5449903"/>
                      <a:pt x="12071995" y="5459180"/>
                    </a:cubicBezTo>
                    <a:lnTo>
                      <a:pt x="12263283" y="5555417"/>
                    </a:lnTo>
                    <a:cubicBezTo>
                      <a:pt x="12269079" y="5558895"/>
                      <a:pt x="12274876" y="5562373"/>
                      <a:pt x="12281832" y="5564692"/>
                    </a:cubicBezTo>
                    <a:cubicBezTo>
                      <a:pt x="12282991" y="5564692"/>
                      <a:pt x="12282991" y="5564692"/>
                      <a:pt x="12282991" y="5564692"/>
                    </a:cubicBezTo>
                    <a:cubicBezTo>
                      <a:pt x="12284150" y="5564692"/>
                      <a:pt x="12285310" y="5565852"/>
                      <a:pt x="12285310" y="5565852"/>
                    </a:cubicBezTo>
                    <a:cubicBezTo>
                      <a:pt x="12289947" y="5567011"/>
                      <a:pt x="12295744" y="5568170"/>
                      <a:pt x="12300381" y="5569330"/>
                    </a:cubicBezTo>
                    <a:cubicBezTo>
                      <a:pt x="12302700" y="5569330"/>
                      <a:pt x="12306177" y="5569330"/>
                      <a:pt x="12308496" y="5570489"/>
                    </a:cubicBezTo>
                    <a:cubicBezTo>
                      <a:pt x="12331683" y="5582085"/>
                      <a:pt x="12354869" y="5593679"/>
                      <a:pt x="12376896" y="5606434"/>
                    </a:cubicBezTo>
                    <a:cubicBezTo>
                      <a:pt x="12376896" y="5606434"/>
                      <a:pt x="12376896" y="5606434"/>
                      <a:pt x="12375737" y="5606434"/>
                    </a:cubicBezTo>
                    <a:cubicBezTo>
                      <a:pt x="12372259" y="5606434"/>
                      <a:pt x="12367621" y="5606434"/>
                      <a:pt x="12365303" y="5606434"/>
                    </a:cubicBezTo>
                    <a:cubicBezTo>
                      <a:pt x="12437181" y="5642377"/>
                      <a:pt x="12491669" y="5669045"/>
                      <a:pt x="12491669" y="5669045"/>
                    </a:cubicBezTo>
                    <a:cubicBezTo>
                      <a:pt x="12491669" y="5669045"/>
                      <a:pt x="12526448" y="5648174"/>
                      <a:pt x="12582096" y="5608753"/>
                    </a:cubicBezTo>
                    <a:cubicBezTo>
                      <a:pt x="12620353" y="5595998"/>
                      <a:pt x="12655133" y="5575128"/>
                      <a:pt x="12682956" y="5544981"/>
                    </a:cubicBezTo>
                    <a:cubicBezTo>
                      <a:pt x="12692231" y="5534546"/>
                      <a:pt x="12701505" y="5524111"/>
                      <a:pt x="12708461" y="5512516"/>
                    </a:cubicBezTo>
                    <a:cubicBezTo>
                      <a:pt x="12765268" y="5466136"/>
                      <a:pt x="12829031" y="5411641"/>
                      <a:pt x="12893953" y="5350189"/>
                    </a:cubicBezTo>
                    <a:cubicBezTo>
                      <a:pt x="13058576" y="5191339"/>
                      <a:pt x="13628962" y="4935095"/>
                      <a:pt x="13676494" y="4695083"/>
                    </a:cubicBezTo>
                    <a:cubicBezTo>
                      <a:pt x="13733300" y="4406372"/>
                      <a:pt x="13212766" y="4210420"/>
                      <a:pt x="13154799" y="3893881"/>
                    </a:cubicBezTo>
                    <a:cubicBezTo>
                      <a:pt x="13159437" y="3896201"/>
                      <a:pt x="13165233" y="3899680"/>
                      <a:pt x="13171030" y="3901999"/>
                    </a:cubicBezTo>
                    <a:cubicBezTo>
                      <a:pt x="13267254" y="4135053"/>
                      <a:pt x="13358840" y="4116502"/>
                      <a:pt x="13581430" y="4327528"/>
                    </a:cubicBezTo>
                    <a:cubicBezTo>
                      <a:pt x="13630120" y="4373907"/>
                      <a:pt x="13668378" y="4413329"/>
                      <a:pt x="13699680" y="4446954"/>
                    </a:cubicBezTo>
                    <a:cubicBezTo>
                      <a:pt x="13699680" y="4443475"/>
                      <a:pt x="13699680" y="4441157"/>
                      <a:pt x="13699680" y="4438837"/>
                    </a:cubicBezTo>
                    <a:cubicBezTo>
                      <a:pt x="13708954" y="4446954"/>
                      <a:pt x="13719388" y="4453911"/>
                      <a:pt x="13728662" y="4459708"/>
                    </a:cubicBezTo>
                    <a:cubicBezTo>
                      <a:pt x="13728662" y="4465505"/>
                      <a:pt x="13729822" y="4471303"/>
                      <a:pt x="13729822" y="4477100"/>
                    </a:cubicBezTo>
                    <a:cubicBezTo>
                      <a:pt x="13829522" y="4574497"/>
                      <a:pt x="13867782" y="4575656"/>
                      <a:pt x="14057910" y="4436518"/>
                    </a:cubicBezTo>
                    <a:cubicBezTo>
                      <a:pt x="14311800" y="4249842"/>
                      <a:pt x="14501930" y="4060847"/>
                      <a:pt x="14557576" y="3741990"/>
                    </a:cubicBezTo>
                    <a:cubicBezTo>
                      <a:pt x="14572646" y="3650391"/>
                      <a:pt x="14537868" y="3148337"/>
                      <a:pt x="14563374" y="2871221"/>
                    </a:cubicBezTo>
                    <a:cubicBezTo>
                      <a:pt x="14588878" y="2829479"/>
                      <a:pt x="14613222" y="2787739"/>
                      <a:pt x="14639888" y="2748316"/>
                    </a:cubicBezTo>
                    <a:close/>
                    <a:moveTo>
                      <a:pt x="8532277" y="0"/>
                    </a:moveTo>
                    <a:lnTo>
                      <a:pt x="8562473" y="0"/>
                    </a:lnTo>
                    <a:lnTo>
                      <a:pt x="8559622" y="16291"/>
                    </a:lnTo>
                    <a:cubicBezTo>
                      <a:pt x="8513685" y="394902"/>
                      <a:pt x="8784382" y="653136"/>
                      <a:pt x="8909371" y="1018372"/>
                    </a:cubicBezTo>
                    <a:cubicBezTo>
                      <a:pt x="9016028" y="924454"/>
                      <a:pt x="9155147" y="798071"/>
                      <a:pt x="9231662" y="483852"/>
                    </a:cubicBezTo>
                    <a:cubicBezTo>
                      <a:pt x="9235140" y="520955"/>
                      <a:pt x="9233981" y="555740"/>
                      <a:pt x="9230503" y="589364"/>
                    </a:cubicBezTo>
                    <a:cubicBezTo>
                      <a:pt x="9204998" y="670528"/>
                      <a:pt x="9180652" y="754011"/>
                      <a:pt x="9167899" y="838653"/>
                    </a:cubicBezTo>
                    <a:cubicBezTo>
                      <a:pt x="9105296" y="1012575"/>
                      <a:pt x="9027622" y="1199251"/>
                      <a:pt x="9086747" y="1566806"/>
                    </a:cubicBezTo>
                    <a:cubicBezTo>
                      <a:pt x="9107615" y="1697827"/>
                      <a:pt x="9163262" y="1842762"/>
                      <a:pt x="9213113" y="1986538"/>
                    </a:cubicBezTo>
                    <a:cubicBezTo>
                      <a:pt x="9213113" y="1987697"/>
                      <a:pt x="9213113" y="1988857"/>
                      <a:pt x="9214272" y="1990016"/>
                    </a:cubicBezTo>
                    <a:cubicBezTo>
                      <a:pt x="9214272" y="2013206"/>
                      <a:pt x="9221228" y="2036396"/>
                      <a:pt x="9236299" y="2053787"/>
                    </a:cubicBezTo>
                    <a:cubicBezTo>
                      <a:pt x="9242096" y="2099007"/>
                      <a:pt x="9251370" y="2139589"/>
                      <a:pt x="9272238" y="2181331"/>
                    </a:cubicBezTo>
                    <a:cubicBezTo>
                      <a:pt x="9273397" y="2182489"/>
                      <a:pt x="9274557" y="2183650"/>
                      <a:pt x="9274557" y="2184808"/>
                    </a:cubicBezTo>
                    <a:cubicBezTo>
                      <a:pt x="9290787" y="2248580"/>
                      <a:pt x="9302380" y="2311192"/>
                      <a:pt x="9304699" y="2370326"/>
                    </a:cubicBezTo>
                    <a:cubicBezTo>
                      <a:pt x="9443817" y="2151184"/>
                      <a:pt x="9653654" y="2046831"/>
                      <a:pt x="9819437" y="1999292"/>
                    </a:cubicBezTo>
                    <a:cubicBezTo>
                      <a:pt x="9820596" y="2001611"/>
                      <a:pt x="9821756" y="2002770"/>
                      <a:pt x="9821756" y="2003930"/>
                    </a:cubicBezTo>
                    <a:cubicBezTo>
                      <a:pt x="9623512" y="2132633"/>
                      <a:pt x="9449614" y="2232348"/>
                      <a:pt x="9366143" y="2489752"/>
                    </a:cubicBezTo>
                    <a:cubicBezTo>
                      <a:pt x="9353390" y="2505984"/>
                      <a:pt x="9345275" y="2525696"/>
                      <a:pt x="9342957" y="2548885"/>
                    </a:cubicBezTo>
                    <a:cubicBezTo>
                      <a:pt x="9342957" y="2551204"/>
                      <a:pt x="9342957" y="2551204"/>
                      <a:pt x="9342957" y="2552364"/>
                    </a:cubicBezTo>
                    <a:cubicBezTo>
                      <a:pt x="9341797" y="2558162"/>
                      <a:pt x="9340638" y="2563959"/>
                      <a:pt x="9340638" y="2569756"/>
                    </a:cubicBezTo>
                    <a:cubicBezTo>
                      <a:pt x="9337160" y="2590627"/>
                      <a:pt x="9333682" y="2609179"/>
                      <a:pt x="9336001" y="2628889"/>
                    </a:cubicBezTo>
                    <a:cubicBezTo>
                      <a:pt x="9336001" y="2628889"/>
                      <a:pt x="9337160" y="2630049"/>
                      <a:pt x="9337160" y="2631208"/>
                    </a:cubicBezTo>
                    <a:cubicBezTo>
                      <a:pt x="9336001" y="2631208"/>
                      <a:pt x="9336001" y="2631208"/>
                      <a:pt x="9334841" y="2630049"/>
                    </a:cubicBezTo>
                    <a:cubicBezTo>
                      <a:pt x="9298902" y="2896730"/>
                      <a:pt x="9368462" y="3210949"/>
                      <a:pt x="9310496" y="3471832"/>
                    </a:cubicBezTo>
                    <a:cubicBezTo>
                      <a:pt x="9569024" y="3119350"/>
                      <a:pt x="9789295" y="2679906"/>
                      <a:pt x="10018840" y="2345977"/>
                    </a:cubicBezTo>
                    <a:cubicBezTo>
                      <a:pt x="10052460" y="2298438"/>
                      <a:pt x="10082603" y="2256696"/>
                      <a:pt x="10113904" y="2218434"/>
                    </a:cubicBezTo>
                    <a:cubicBezTo>
                      <a:pt x="10115063" y="2217275"/>
                      <a:pt x="10116223" y="2216115"/>
                      <a:pt x="10117382" y="2214956"/>
                    </a:cubicBezTo>
                    <a:cubicBezTo>
                      <a:pt x="10128975" y="2201041"/>
                      <a:pt x="10139409" y="2187128"/>
                      <a:pt x="10151002" y="2173214"/>
                    </a:cubicBezTo>
                    <a:cubicBezTo>
                      <a:pt x="10151002" y="2173214"/>
                      <a:pt x="10151002" y="2174373"/>
                      <a:pt x="10149843" y="2174373"/>
                    </a:cubicBezTo>
                    <a:cubicBezTo>
                      <a:pt x="10304033" y="1994654"/>
                      <a:pt x="10444310" y="1918128"/>
                      <a:pt x="10686608" y="1776672"/>
                    </a:cubicBezTo>
                    <a:cubicBezTo>
                      <a:pt x="10488364" y="2007409"/>
                      <a:pt x="10294758" y="2090891"/>
                      <a:pt x="10072169" y="2502506"/>
                    </a:cubicBezTo>
                    <a:cubicBezTo>
                      <a:pt x="10228677" y="2384240"/>
                      <a:pt x="10342290" y="2330904"/>
                      <a:pt x="10521985" y="2289162"/>
                    </a:cubicBezTo>
                    <a:cubicBezTo>
                      <a:pt x="10635598" y="2261335"/>
                      <a:pt x="10765442" y="2279886"/>
                      <a:pt x="10883692" y="2264813"/>
                    </a:cubicBezTo>
                    <a:cubicBezTo>
                      <a:pt x="10511551" y="2370326"/>
                      <a:pt x="10336494" y="2402791"/>
                      <a:pt x="10017681" y="2751794"/>
                    </a:cubicBezTo>
                    <a:cubicBezTo>
                      <a:pt x="9844942" y="2939630"/>
                      <a:pt x="9705824" y="3230659"/>
                      <a:pt x="9594529" y="3457917"/>
                    </a:cubicBezTo>
                    <a:cubicBezTo>
                      <a:pt x="10188101" y="3084565"/>
                      <a:pt x="10760804" y="2668312"/>
                      <a:pt x="11419298" y="2638166"/>
                    </a:cubicBezTo>
                    <a:cubicBezTo>
                      <a:pt x="11157292" y="2697299"/>
                      <a:pt x="10937021" y="2737881"/>
                      <a:pt x="10773557" y="2896730"/>
                    </a:cubicBezTo>
                    <a:cubicBezTo>
                      <a:pt x="10867462" y="2902527"/>
                      <a:pt x="10943977" y="2916441"/>
                      <a:pt x="11018173" y="2941949"/>
                    </a:cubicBezTo>
                    <a:lnTo>
                      <a:pt x="11018173" y="2940790"/>
                    </a:lnTo>
                    <a:cubicBezTo>
                      <a:pt x="11044838" y="2958181"/>
                      <a:pt x="11079617" y="2967458"/>
                      <a:pt x="11107441" y="2980212"/>
                    </a:cubicBezTo>
                    <a:cubicBezTo>
                      <a:pt x="11128309" y="2990648"/>
                      <a:pt x="11150336" y="3001083"/>
                      <a:pt x="11171204" y="3009198"/>
                    </a:cubicBezTo>
                    <a:cubicBezTo>
                      <a:pt x="11171204" y="3010359"/>
                      <a:pt x="11171204" y="3011517"/>
                      <a:pt x="11171204" y="3012678"/>
                    </a:cubicBezTo>
                    <a:cubicBezTo>
                      <a:pt x="11196709" y="3026591"/>
                      <a:pt x="11223373" y="3041665"/>
                      <a:pt x="11251197" y="3059056"/>
                    </a:cubicBezTo>
                    <a:cubicBezTo>
                      <a:pt x="11224532" y="3048621"/>
                      <a:pt x="11195549" y="3040505"/>
                      <a:pt x="11165407" y="3032388"/>
                    </a:cubicBezTo>
                    <a:cubicBezTo>
                      <a:pt x="11122512" y="3014997"/>
                      <a:pt x="11073821" y="3009198"/>
                      <a:pt x="11028607" y="3002242"/>
                    </a:cubicBezTo>
                    <a:cubicBezTo>
                      <a:pt x="11007740" y="2999923"/>
                      <a:pt x="10981075" y="2994126"/>
                      <a:pt x="10954411" y="2994126"/>
                    </a:cubicBezTo>
                    <a:cubicBezTo>
                      <a:pt x="10806018" y="2976733"/>
                      <a:pt x="10673856" y="2977893"/>
                      <a:pt x="10647191" y="2989488"/>
                    </a:cubicBezTo>
                    <a:cubicBezTo>
                      <a:pt x="10380548" y="3107754"/>
                      <a:pt x="10299395" y="3202832"/>
                      <a:pt x="10048982" y="3355883"/>
                    </a:cubicBezTo>
                    <a:cubicBezTo>
                      <a:pt x="10270412" y="3410378"/>
                      <a:pt x="10386344" y="3426612"/>
                      <a:pt x="10585747" y="3496181"/>
                    </a:cubicBezTo>
                    <a:cubicBezTo>
                      <a:pt x="10610093" y="3514732"/>
                      <a:pt x="10639076" y="3528646"/>
                      <a:pt x="10672696" y="3535602"/>
                    </a:cubicBezTo>
                    <a:cubicBezTo>
                      <a:pt x="10693564" y="3540241"/>
                      <a:pt x="10717910" y="3551836"/>
                      <a:pt x="10739937" y="3558792"/>
                    </a:cubicBezTo>
                    <a:cubicBezTo>
                      <a:pt x="10745733" y="3562270"/>
                      <a:pt x="10750371" y="3564589"/>
                      <a:pt x="10756167" y="3566909"/>
                    </a:cubicBezTo>
                    <a:cubicBezTo>
                      <a:pt x="10795584" y="3587780"/>
                      <a:pt x="10835001" y="3617926"/>
                      <a:pt x="10877896" y="3638797"/>
                    </a:cubicBezTo>
                    <a:cubicBezTo>
                      <a:pt x="10897604" y="3655029"/>
                      <a:pt x="10916153" y="3671262"/>
                      <a:pt x="10932384" y="3689814"/>
                    </a:cubicBezTo>
                    <a:cubicBezTo>
                      <a:pt x="10935862" y="3694452"/>
                      <a:pt x="10938180" y="3696771"/>
                      <a:pt x="10940499" y="3700249"/>
                    </a:cubicBezTo>
                    <a:cubicBezTo>
                      <a:pt x="10947455" y="3710684"/>
                      <a:pt x="10955570" y="3719960"/>
                      <a:pt x="10957889" y="3723439"/>
                    </a:cubicBezTo>
                    <a:cubicBezTo>
                      <a:pt x="10975279" y="3754744"/>
                      <a:pt x="10994987" y="3784890"/>
                      <a:pt x="11017014" y="3813877"/>
                    </a:cubicBezTo>
                    <a:cubicBezTo>
                      <a:pt x="11018173" y="3817357"/>
                      <a:pt x="11020492" y="3819676"/>
                      <a:pt x="11022811" y="3823154"/>
                    </a:cubicBezTo>
                    <a:cubicBezTo>
                      <a:pt x="10925428" y="3753585"/>
                      <a:pt x="10825726" y="3695611"/>
                      <a:pt x="10716750" y="3659667"/>
                    </a:cubicBezTo>
                    <a:cubicBezTo>
                      <a:pt x="10712113" y="3656188"/>
                      <a:pt x="10705157" y="3652710"/>
                      <a:pt x="10698201" y="3651551"/>
                    </a:cubicBezTo>
                    <a:cubicBezTo>
                      <a:pt x="10686608" y="3645754"/>
                      <a:pt x="10675015" y="3642274"/>
                      <a:pt x="10664581" y="3639955"/>
                    </a:cubicBezTo>
                    <a:cubicBezTo>
                      <a:pt x="10664581" y="3639955"/>
                      <a:pt x="10664581" y="3639955"/>
                      <a:pt x="10665740" y="3639955"/>
                    </a:cubicBezTo>
                    <a:cubicBezTo>
                      <a:pt x="10559083" y="3597055"/>
                      <a:pt x="10447788" y="3565749"/>
                      <a:pt x="10329538" y="3542560"/>
                    </a:cubicBezTo>
                    <a:cubicBezTo>
                      <a:pt x="10315626" y="3535602"/>
                      <a:pt x="10299395" y="3530965"/>
                      <a:pt x="10279687" y="3528646"/>
                    </a:cubicBezTo>
                    <a:cubicBezTo>
                      <a:pt x="10251863" y="3524008"/>
                      <a:pt x="10222880" y="3518211"/>
                      <a:pt x="10195057" y="3513572"/>
                    </a:cubicBezTo>
                    <a:cubicBezTo>
                      <a:pt x="10193897" y="3513572"/>
                      <a:pt x="10192738" y="3512413"/>
                      <a:pt x="10191579" y="3512413"/>
                    </a:cubicBezTo>
                    <a:cubicBezTo>
                      <a:pt x="10185782" y="3511253"/>
                      <a:pt x="10179985" y="3510094"/>
                      <a:pt x="10173029" y="3508934"/>
                    </a:cubicBezTo>
                    <a:cubicBezTo>
                      <a:pt x="10112745" y="3488064"/>
                      <a:pt x="10047823" y="3481107"/>
                      <a:pt x="9987538" y="3496181"/>
                    </a:cubicBezTo>
                    <a:cubicBezTo>
                      <a:pt x="9937688" y="3493862"/>
                      <a:pt x="9886678" y="3507775"/>
                      <a:pt x="9839145" y="3527486"/>
                    </a:cubicBezTo>
                    <a:cubicBezTo>
                      <a:pt x="9557431" y="3598215"/>
                      <a:pt x="9393967" y="3838226"/>
                      <a:pt x="9256008" y="4128097"/>
                    </a:cubicBezTo>
                    <a:cubicBezTo>
                      <a:pt x="9210794" y="4161721"/>
                      <a:pt x="9174855" y="4210420"/>
                      <a:pt x="9160943" y="4269554"/>
                    </a:cubicBezTo>
                    <a:cubicBezTo>
                      <a:pt x="9147032" y="4327528"/>
                      <a:pt x="9128482" y="4384342"/>
                      <a:pt x="9106455" y="4439997"/>
                    </a:cubicBezTo>
                    <a:cubicBezTo>
                      <a:pt x="9105296" y="4443475"/>
                      <a:pt x="9104137" y="4444634"/>
                      <a:pt x="9102977" y="4448113"/>
                    </a:cubicBezTo>
                    <a:cubicBezTo>
                      <a:pt x="9097181" y="4455070"/>
                      <a:pt x="9092544" y="4473622"/>
                      <a:pt x="9087906" y="4481738"/>
                    </a:cubicBezTo>
                    <a:cubicBezTo>
                      <a:pt x="9073994" y="4514203"/>
                      <a:pt x="9057764" y="4546669"/>
                      <a:pt x="9041534" y="4577975"/>
                    </a:cubicBezTo>
                    <a:cubicBezTo>
                      <a:pt x="8998639" y="4664936"/>
                      <a:pt x="8952266" y="4748419"/>
                      <a:pt x="8905893" y="4833061"/>
                    </a:cubicBezTo>
                    <a:cubicBezTo>
                      <a:pt x="8874591" y="4879440"/>
                      <a:pt x="8851405" y="4929297"/>
                      <a:pt x="8831697" y="4982634"/>
                    </a:cubicBezTo>
                    <a:cubicBezTo>
                      <a:pt x="8830537" y="4986112"/>
                      <a:pt x="8828219" y="4990749"/>
                      <a:pt x="8827059" y="4995387"/>
                    </a:cubicBezTo>
                    <a:cubicBezTo>
                      <a:pt x="8815466" y="5020896"/>
                      <a:pt x="8801554" y="5045245"/>
                      <a:pt x="8789961" y="5069595"/>
                    </a:cubicBezTo>
                    <a:cubicBezTo>
                      <a:pt x="8759819" y="5119452"/>
                      <a:pt x="8729677" y="5168150"/>
                      <a:pt x="8707649" y="5222645"/>
                    </a:cubicBezTo>
                    <a:cubicBezTo>
                      <a:pt x="8703012" y="5233081"/>
                      <a:pt x="8701853" y="5243516"/>
                      <a:pt x="8703012" y="5255111"/>
                    </a:cubicBezTo>
                    <a:lnTo>
                      <a:pt x="8636635" y="5415484"/>
                    </a:lnTo>
                    <a:lnTo>
                      <a:pt x="8210356" y="5687710"/>
                    </a:lnTo>
                    <a:lnTo>
                      <a:pt x="8209142" y="5678466"/>
                    </a:lnTo>
                    <a:cubicBezTo>
                      <a:pt x="8202766" y="5640348"/>
                      <a:pt x="8194651" y="5602375"/>
                      <a:pt x="8190593" y="5563533"/>
                    </a:cubicBezTo>
                    <a:cubicBezTo>
                      <a:pt x="8189434" y="5553098"/>
                      <a:pt x="8187115" y="5542662"/>
                      <a:pt x="8183637" y="5533386"/>
                    </a:cubicBezTo>
                    <a:cubicBezTo>
                      <a:pt x="8182478" y="5520632"/>
                      <a:pt x="8181318" y="5509037"/>
                      <a:pt x="8180159" y="5496283"/>
                    </a:cubicBezTo>
                    <a:cubicBezTo>
                      <a:pt x="8066546" y="5259749"/>
                      <a:pt x="7737299" y="5282939"/>
                      <a:pt x="7569198" y="5069595"/>
                    </a:cubicBezTo>
                    <a:cubicBezTo>
                      <a:pt x="7558764" y="5046404"/>
                      <a:pt x="7548330" y="5023215"/>
                      <a:pt x="7534418" y="5002345"/>
                    </a:cubicBezTo>
                    <a:cubicBezTo>
                      <a:pt x="7527462" y="4993068"/>
                      <a:pt x="7520506" y="4984952"/>
                      <a:pt x="7513550" y="4974517"/>
                    </a:cubicBezTo>
                    <a:cubicBezTo>
                      <a:pt x="7478770" y="4887556"/>
                      <a:pt x="7478770" y="4791319"/>
                      <a:pt x="7486886" y="4699721"/>
                    </a:cubicBezTo>
                    <a:cubicBezTo>
                      <a:pt x="7493842" y="4676531"/>
                      <a:pt x="7497320" y="4651022"/>
                      <a:pt x="7496160" y="4626673"/>
                    </a:cubicBezTo>
                    <a:cubicBezTo>
                      <a:pt x="7496160" y="4624354"/>
                      <a:pt x="7496160" y="4622035"/>
                      <a:pt x="7496160" y="4619716"/>
                    </a:cubicBezTo>
                    <a:cubicBezTo>
                      <a:pt x="7498479" y="4591888"/>
                      <a:pt x="7501957" y="4565220"/>
                      <a:pt x="7504276" y="4538552"/>
                    </a:cubicBezTo>
                    <a:cubicBezTo>
                      <a:pt x="7510072" y="4517682"/>
                      <a:pt x="7512391" y="4494493"/>
                      <a:pt x="7511232" y="4471303"/>
                    </a:cubicBezTo>
                    <a:cubicBezTo>
                      <a:pt x="7510072" y="4433040"/>
                      <a:pt x="7500798" y="4398256"/>
                      <a:pt x="7486886" y="4365790"/>
                    </a:cubicBezTo>
                    <a:cubicBezTo>
                      <a:pt x="7488046" y="4365790"/>
                      <a:pt x="7489204" y="4364630"/>
                      <a:pt x="7490364" y="4363471"/>
                    </a:cubicBezTo>
                    <a:cubicBezTo>
                      <a:pt x="7476452" y="4325209"/>
                      <a:pt x="7452106" y="4291583"/>
                      <a:pt x="7412690" y="4264915"/>
                    </a:cubicBezTo>
                    <a:cubicBezTo>
                      <a:pt x="7411530" y="4263756"/>
                      <a:pt x="7410371" y="4263756"/>
                      <a:pt x="7409212" y="4262596"/>
                    </a:cubicBezTo>
                    <a:cubicBezTo>
                      <a:pt x="7374432" y="4233609"/>
                      <a:pt x="7332696" y="4215057"/>
                      <a:pt x="7286324" y="4208101"/>
                    </a:cubicBezTo>
                    <a:cubicBezTo>
                      <a:pt x="7206330" y="4183752"/>
                      <a:pt x="7113585" y="4173317"/>
                      <a:pt x="7017362" y="4169838"/>
                    </a:cubicBezTo>
                    <a:cubicBezTo>
                      <a:pt x="7017362" y="4169838"/>
                      <a:pt x="7017362" y="4169838"/>
                      <a:pt x="7017362" y="4170998"/>
                    </a:cubicBezTo>
                    <a:cubicBezTo>
                      <a:pt x="7010406" y="4169838"/>
                      <a:pt x="7004609" y="4169838"/>
                      <a:pt x="6997653" y="4169838"/>
                    </a:cubicBezTo>
                    <a:cubicBezTo>
                      <a:pt x="6995334" y="4169838"/>
                      <a:pt x="6991856" y="4168679"/>
                      <a:pt x="6989538" y="4168679"/>
                    </a:cubicBezTo>
                    <a:cubicBezTo>
                      <a:pt x="6980264" y="4168679"/>
                      <a:pt x="6972148" y="4169838"/>
                      <a:pt x="6962874" y="4170998"/>
                    </a:cubicBezTo>
                    <a:cubicBezTo>
                      <a:pt x="6960555" y="4169838"/>
                      <a:pt x="6959396" y="4169838"/>
                      <a:pt x="6957077" y="4169838"/>
                    </a:cubicBezTo>
                    <a:cubicBezTo>
                      <a:pt x="6955918" y="4169838"/>
                      <a:pt x="6955918" y="4169838"/>
                      <a:pt x="6955918" y="4168679"/>
                    </a:cubicBezTo>
                    <a:cubicBezTo>
                      <a:pt x="6878243" y="4168679"/>
                      <a:pt x="6797091" y="4173317"/>
                      <a:pt x="6721735" y="4177955"/>
                    </a:cubicBezTo>
                    <a:cubicBezTo>
                      <a:pt x="6721735" y="4180274"/>
                      <a:pt x="6721735" y="4183752"/>
                      <a:pt x="6722894" y="4186070"/>
                    </a:cubicBezTo>
                    <a:cubicBezTo>
                      <a:pt x="6722894" y="4187230"/>
                      <a:pt x="6722894" y="4187230"/>
                      <a:pt x="6722894" y="4188389"/>
                    </a:cubicBezTo>
                    <a:cubicBezTo>
                      <a:pt x="6717098" y="4188389"/>
                      <a:pt x="6711301" y="4188389"/>
                      <a:pt x="6705504" y="4187230"/>
                    </a:cubicBezTo>
                    <a:cubicBezTo>
                      <a:pt x="6704345" y="4184911"/>
                      <a:pt x="6704345" y="4182592"/>
                      <a:pt x="6704345" y="4179114"/>
                    </a:cubicBezTo>
                    <a:cubicBezTo>
                      <a:pt x="6682318" y="4180274"/>
                      <a:pt x="6660291" y="4182592"/>
                      <a:pt x="6639424" y="4184911"/>
                    </a:cubicBezTo>
                    <a:cubicBezTo>
                      <a:pt x="6641742" y="4186070"/>
                      <a:pt x="6644060" y="4187230"/>
                      <a:pt x="6647538" y="4189549"/>
                    </a:cubicBezTo>
                    <a:cubicBezTo>
                      <a:pt x="6638264" y="4190708"/>
                      <a:pt x="6628990" y="4191868"/>
                      <a:pt x="6619715" y="4193027"/>
                    </a:cubicBezTo>
                    <a:cubicBezTo>
                      <a:pt x="6617396" y="4191868"/>
                      <a:pt x="6616237" y="4190708"/>
                      <a:pt x="6615078" y="4189549"/>
                    </a:cubicBezTo>
                    <a:cubicBezTo>
                      <a:pt x="6612759" y="4188389"/>
                      <a:pt x="6611600" y="4187230"/>
                      <a:pt x="6610440" y="4187230"/>
                    </a:cubicBezTo>
                    <a:cubicBezTo>
                      <a:pt x="6533925" y="4193027"/>
                      <a:pt x="6464366" y="4199985"/>
                      <a:pt x="6407560" y="4202304"/>
                    </a:cubicBezTo>
                    <a:cubicBezTo>
                      <a:pt x="6094543" y="4219696"/>
                      <a:pt x="5556619" y="4331006"/>
                      <a:pt x="5415182" y="4415647"/>
                    </a:cubicBezTo>
                    <a:cubicBezTo>
                      <a:pt x="5272586" y="4500290"/>
                      <a:pt x="5190274" y="4647544"/>
                      <a:pt x="5097528" y="4758854"/>
                    </a:cubicBezTo>
                    <a:cubicBezTo>
                      <a:pt x="5065068" y="4779725"/>
                      <a:pt x="5037244" y="4806393"/>
                      <a:pt x="5017535" y="4838858"/>
                    </a:cubicBezTo>
                    <a:cubicBezTo>
                      <a:pt x="5002464" y="4850453"/>
                      <a:pt x="4987393" y="4860888"/>
                      <a:pt x="4971162" y="4870164"/>
                    </a:cubicBezTo>
                    <a:cubicBezTo>
                      <a:pt x="4952614" y="4873642"/>
                      <a:pt x="4936383" y="4884078"/>
                      <a:pt x="4924790" y="4895673"/>
                    </a:cubicBezTo>
                    <a:cubicBezTo>
                      <a:pt x="4923630" y="4896832"/>
                      <a:pt x="4921312" y="4896832"/>
                      <a:pt x="4918993" y="4896832"/>
                    </a:cubicBezTo>
                    <a:cubicBezTo>
                      <a:pt x="4924790" y="4885237"/>
                      <a:pt x="4928268" y="4874802"/>
                      <a:pt x="4931746" y="4862047"/>
                    </a:cubicBezTo>
                    <a:cubicBezTo>
                      <a:pt x="4989712" y="4814508"/>
                      <a:pt x="5041881" y="4739142"/>
                      <a:pt x="5078979" y="4654501"/>
                    </a:cubicBezTo>
                    <a:cubicBezTo>
                      <a:pt x="5087094" y="4642906"/>
                      <a:pt x="5092891" y="4630152"/>
                      <a:pt x="5094050" y="4615078"/>
                    </a:cubicBezTo>
                    <a:cubicBezTo>
                      <a:pt x="5120714" y="4544350"/>
                      <a:pt x="5136945" y="4471303"/>
                      <a:pt x="5134626" y="4406372"/>
                    </a:cubicBezTo>
                    <a:cubicBezTo>
                      <a:pt x="5083616" y="4414488"/>
                      <a:pt x="5038403" y="4422605"/>
                      <a:pt x="4994349" y="4430721"/>
                    </a:cubicBezTo>
                    <a:cubicBezTo>
                      <a:pt x="4987393" y="4430721"/>
                      <a:pt x="4980437" y="4430721"/>
                      <a:pt x="4973481" y="4431881"/>
                    </a:cubicBezTo>
                    <a:cubicBezTo>
                      <a:pt x="4967684" y="4433040"/>
                      <a:pt x="4961888" y="4435359"/>
                      <a:pt x="4956092" y="4437678"/>
                    </a:cubicBezTo>
                    <a:cubicBezTo>
                      <a:pt x="4738139" y="4478260"/>
                      <a:pt x="4588587" y="4518842"/>
                      <a:pt x="4353245" y="4596527"/>
                    </a:cubicBezTo>
                    <a:cubicBezTo>
                      <a:pt x="4289483" y="4617397"/>
                      <a:pt x="4218764" y="4622035"/>
                      <a:pt x="4143409" y="4619716"/>
                    </a:cubicBezTo>
                    <a:cubicBezTo>
                      <a:pt x="4129497" y="4616237"/>
                      <a:pt x="4115585" y="4615078"/>
                      <a:pt x="4099355" y="4615078"/>
                    </a:cubicBezTo>
                    <a:cubicBezTo>
                      <a:pt x="4090080" y="4615078"/>
                      <a:pt x="4079646" y="4615078"/>
                      <a:pt x="4069212" y="4613919"/>
                    </a:cubicBezTo>
                    <a:cubicBezTo>
                      <a:pt x="3923138" y="4600005"/>
                      <a:pt x="3766630" y="4566380"/>
                      <a:pt x="3614759" y="4562901"/>
                    </a:cubicBezTo>
                    <a:cubicBezTo>
                      <a:pt x="3615918" y="4559423"/>
                      <a:pt x="3618237" y="4555945"/>
                      <a:pt x="3619397" y="4552467"/>
                    </a:cubicBezTo>
                    <a:cubicBezTo>
                      <a:pt x="3758515" y="4524639"/>
                      <a:pt x="3890677" y="4542031"/>
                      <a:pt x="4020521" y="4547829"/>
                    </a:cubicBezTo>
                    <a:cubicBezTo>
                      <a:pt x="4040229" y="4552467"/>
                      <a:pt x="4059938" y="4553626"/>
                      <a:pt x="4080806" y="4552467"/>
                    </a:cubicBezTo>
                    <a:cubicBezTo>
                      <a:pt x="4083124" y="4551307"/>
                      <a:pt x="4087762" y="4551307"/>
                      <a:pt x="4091239" y="4550148"/>
                    </a:cubicBezTo>
                    <a:cubicBezTo>
                      <a:pt x="4109789" y="4552467"/>
                      <a:pt x="4128337" y="4551307"/>
                      <a:pt x="4145728" y="4548988"/>
                    </a:cubicBezTo>
                    <a:cubicBezTo>
                      <a:pt x="4217605" y="4544350"/>
                      <a:pt x="4289483" y="4531596"/>
                      <a:pt x="4362520" y="4499131"/>
                    </a:cubicBezTo>
                    <a:cubicBezTo>
                      <a:pt x="4660466" y="4366949"/>
                      <a:pt x="5015216" y="4263756"/>
                      <a:pt x="5351419" y="4248683"/>
                    </a:cubicBezTo>
                    <a:cubicBezTo>
                      <a:pt x="5336348" y="4216217"/>
                      <a:pt x="5274904" y="4199985"/>
                      <a:pt x="5204186" y="4188389"/>
                    </a:cubicBezTo>
                    <a:cubicBezTo>
                      <a:pt x="4942180" y="4147808"/>
                      <a:pt x="4826248" y="4126938"/>
                      <a:pt x="4614093" y="4169838"/>
                    </a:cubicBezTo>
                    <a:cubicBezTo>
                      <a:pt x="4621048" y="4166359"/>
                      <a:pt x="4626845" y="4161721"/>
                      <a:pt x="4632641" y="4155924"/>
                    </a:cubicBezTo>
                    <a:cubicBezTo>
                      <a:pt x="4818132" y="4074761"/>
                      <a:pt x="5123034" y="4109545"/>
                      <a:pt x="5329392" y="4148968"/>
                    </a:cubicBezTo>
                    <a:cubicBezTo>
                      <a:pt x="5365331" y="4162881"/>
                      <a:pt x="5402430" y="4167519"/>
                      <a:pt x="5438368" y="4165200"/>
                    </a:cubicBezTo>
                    <a:cubicBezTo>
                      <a:pt x="5438368" y="4166359"/>
                      <a:pt x="5438368" y="4166359"/>
                      <a:pt x="5438368" y="4166359"/>
                    </a:cubicBezTo>
                    <a:cubicBezTo>
                      <a:pt x="5441846" y="4168679"/>
                      <a:pt x="5444165" y="4170998"/>
                      <a:pt x="5446484" y="4173317"/>
                    </a:cubicBezTo>
                    <a:cubicBezTo>
                      <a:pt x="5509086" y="4187230"/>
                      <a:pt x="5547344" y="4197666"/>
                      <a:pt x="5547344" y="4197666"/>
                    </a:cubicBezTo>
                    <a:cubicBezTo>
                      <a:pt x="5547344" y="4197666"/>
                      <a:pt x="5773412" y="4119981"/>
                      <a:pt x="6060923" y="4038816"/>
                    </a:cubicBezTo>
                    <a:cubicBezTo>
                      <a:pt x="6127004" y="4023744"/>
                      <a:pt x="6194244" y="4010989"/>
                      <a:pt x="6260326" y="3999395"/>
                    </a:cubicBezTo>
                    <a:cubicBezTo>
                      <a:pt x="6299742" y="3992437"/>
                      <a:pt x="6338000" y="3986640"/>
                      <a:pt x="6377417" y="3980843"/>
                    </a:cubicBezTo>
                    <a:cubicBezTo>
                      <a:pt x="6393648" y="3978524"/>
                      <a:pt x="6408718" y="3976205"/>
                      <a:pt x="6423790" y="3973886"/>
                    </a:cubicBezTo>
                    <a:cubicBezTo>
                      <a:pt x="6428427" y="3973886"/>
                      <a:pt x="6436542" y="3972727"/>
                      <a:pt x="6444658" y="3971567"/>
                    </a:cubicBezTo>
                    <a:cubicBezTo>
                      <a:pt x="6525810" y="3962292"/>
                      <a:pt x="6606962" y="3953016"/>
                      <a:pt x="6688114" y="3944899"/>
                    </a:cubicBezTo>
                    <a:cubicBezTo>
                      <a:pt x="6705504" y="3943160"/>
                      <a:pt x="6722894" y="3940261"/>
                      <a:pt x="6739849" y="3936058"/>
                    </a:cubicBezTo>
                    <a:lnTo>
                      <a:pt x="6788866" y="3919428"/>
                    </a:lnTo>
                    <a:lnTo>
                      <a:pt x="6820277" y="3920550"/>
                    </a:lnTo>
                    <a:cubicBezTo>
                      <a:pt x="6903748" y="3924029"/>
                      <a:pt x="6984900" y="3933304"/>
                      <a:pt x="7067212" y="3929826"/>
                    </a:cubicBezTo>
                    <a:cubicBezTo>
                      <a:pt x="7146046" y="3926348"/>
                      <a:pt x="7223720" y="3915912"/>
                      <a:pt x="7301395" y="3912433"/>
                    </a:cubicBezTo>
                    <a:cubicBezTo>
                      <a:pt x="7323422" y="3910114"/>
                      <a:pt x="7344290" y="3910114"/>
                      <a:pt x="7365158" y="3910114"/>
                    </a:cubicBezTo>
                    <a:cubicBezTo>
                      <a:pt x="7367476" y="3910114"/>
                      <a:pt x="7367476" y="3910114"/>
                      <a:pt x="7368636" y="3910114"/>
                    </a:cubicBezTo>
                    <a:cubicBezTo>
                      <a:pt x="7369794" y="3911274"/>
                      <a:pt x="7370954" y="3912433"/>
                      <a:pt x="7370954" y="3913593"/>
                    </a:cubicBezTo>
                    <a:cubicBezTo>
                      <a:pt x="7372114" y="3915912"/>
                      <a:pt x="7373272" y="3915912"/>
                      <a:pt x="7373272" y="3917072"/>
                    </a:cubicBezTo>
                    <a:cubicBezTo>
                      <a:pt x="7380228" y="3918231"/>
                      <a:pt x="7388344" y="3920550"/>
                      <a:pt x="7396459" y="3922869"/>
                    </a:cubicBezTo>
                    <a:cubicBezTo>
                      <a:pt x="7396459" y="3921710"/>
                      <a:pt x="7396459" y="3920550"/>
                      <a:pt x="7396459" y="3919391"/>
                    </a:cubicBezTo>
                    <a:cubicBezTo>
                      <a:pt x="7396459" y="3918231"/>
                      <a:pt x="7396459" y="3917072"/>
                      <a:pt x="7396459" y="3917072"/>
                    </a:cubicBezTo>
                    <a:cubicBezTo>
                      <a:pt x="7403415" y="3918231"/>
                      <a:pt x="7409212" y="3920550"/>
                      <a:pt x="7417327" y="3924029"/>
                    </a:cubicBezTo>
                    <a:cubicBezTo>
                      <a:pt x="7417327" y="3924029"/>
                      <a:pt x="7417327" y="3924029"/>
                      <a:pt x="7417327" y="3925188"/>
                    </a:cubicBezTo>
                    <a:cubicBezTo>
                      <a:pt x="7417327" y="3926348"/>
                      <a:pt x="7417327" y="3927507"/>
                      <a:pt x="7417327" y="3928667"/>
                    </a:cubicBezTo>
                    <a:cubicBezTo>
                      <a:pt x="7504276" y="3954175"/>
                      <a:pt x="7656146" y="4015628"/>
                      <a:pt x="7753530" y="4140851"/>
                    </a:cubicBezTo>
                    <a:cubicBezTo>
                      <a:pt x="7755848" y="4145489"/>
                      <a:pt x="7758166" y="4150127"/>
                      <a:pt x="7759326" y="4153606"/>
                    </a:cubicBezTo>
                    <a:cubicBezTo>
                      <a:pt x="7757008" y="4150127"/>
                      <a:pt x="7755848" y="4150127"/>
                      <a:pt x="7762804" y="4166359"/>
                    </a:cubicBezTo>
                    <a:cubicBezTo>
                      <a:pt x="7767442" y="4180274"/>
                      <a:pt x="7773238" y="4196506"/>
                      <a:pt x="7777875" y="4210420"/>
                    </a:cubicBezTo>
                    <a:cubicBezTo>
                      <a:pt x="7787150" y="4237088"/>
                      <a:pt x="7795265" y="4263756"/>
                      <a:pt x="7802221" y="4290424"/>
                    </a:cubicBezTo>
                    <a:cubicBezTo>
                      <a:pt x="7809177" y="4314773"/>
                      <a:pt x="7814974" y="4337962"/>
                      <a:pt x="7819610" y="4362311"/>
                    </a:cubicBezTo>
                    <a:cubicBezTo>
                      <a:pt x="7821930" y="4373907"/>
                      <a:pt x="7824248" y="4385501"/>
                      <a:pt x="7825408" y="4395937"/>
                    </a:cubicBezTo>
                    <a:cubicBezTo>
                      <a:pt x="7828885" y="4456230"/>
                      <a:pt x="7832363" y="4515363"/>
                      <a:pt x="7830044" y="4575656"/>
                    </a:cubicBezTo>
                    <a:cubicBezTo>
                      <a:pt x="7830044" y="4577975"/>
                      <a:pt x="7830044" y="4580294"/>
                      <a:pt x="7830044" y="4582613"/>
                    </a:cubicBezTo>
                    <a:cubicBezTo>
                      <a:pt x="7813814" y="4777406"/>
                      <a:pt x="7835841" y="4945530"/>
                      <a:pt x="7978438" y="4957125"/>
                    </a:cubicBezTo>
                    <a:cubicBezTo>
                      <a:pt x="8000464" y="4958284"/>
                      <a:pt x="8024810" y="4961763"/>
                      <a:pt x="8052634" y="4967560"/>
                    </a:cubicBezTo>
                    <a:cubicBezTo>
                      <a:pt x="8072342" y="4979155"/>
                      <a:pt x="8094370" y="4988431"/>
                      <a:pt x="8117556" y="4994228"/>
                    </a:cubicBezTo>
                    <a:cubicBezTo>
                      <a:pt x="8127990" y="4996547"/>
                      <a:pt x="8139583" y="4997707"/>
                      <a:pt x="8150017" y="4998866"/>
                    </a:cubicBezTo>
                    <a:cubicBezTo>
                      <a:pt x="8155814" y="5000026"/>
                      <a:pt x="8159292" y="5001185"/>
                      <a:pt x="8163928" y="5001185"/>
                    </a:cubicBezTo>
                    <a:cubicBezTo>
                      <a:pt x="8150017" y="5000026"/>
                      <a:pt x="8155814" y="5000026"/>
                      <a:pt x="8166247" y="5002345"/>
                    </a:cubicBezTo>
                    <a:cubicBezTo>
                      <a:pt x="8173203" y="5004664"/>
                      <a:pt x="8180159" y="5006983"/>
                      <a:pt x="8187115" y="5008142"/>
                    </a:cubicBezTo>
                    <a:cubicBezTo>
                      <a:pt x="8188274" y="5008142"/>
                      <a:pt x="8190593" y="5009302"/>
                      <a:pt x="8191752" y="5009302"/>
                    </a:cubicBezTo>
                    <a:cubicBezTo>
                      <a:pt x="8198708" y="5012780"/>
                      <a:pt x="8206824" y="5020896"/>
                      <a:pt x="8192912" y="5008142"/>
                    </a:cubicBezTo>
                    <a:cubicBezTo>
                      <a:pt x="8219576" y="5031332"/>
                      <a:pt x="8256674" y="5041767"/>
                      <a:pt x="8289135" y="5032491"/>
                    </a:cubicBezTo>
                    <a:cubicBezTo>
                      <a:pt x="8299569" y="5035970"/>
                      <a:pt x="8305366" y="5038288"/>
                      <a:pt x="8305366" y="5038288"/>
                    </a:cubicBezTo>
                    <a:cubicBezTo>
                      <a:pt x="8305366" y="5038288"/>
                      <a:pt x="8308844" y="5032491"/>
                      <a:pt x="8314640" y="5020896"/>
                    </a:cubicBezTo>
                    <a:cubicBezTo>
                      <a:pt x="8320436" y="5017417"/>
                      <a:pt x="8325074" y="5012780"/>
                      <a:pt x="8330870" y="5008142"/>
                    </a:cubicBezTo>
                    <a:cubicBezTo>
                      <a:pt x="8359854" y="4976836"/>
                      <a:pt x="8383040" y="4939732"/>
                      <a:pt x="8396952" y="4899151"/>
                    </a:cubicBezTo>
                    <a:cubicBezTo>
                      <a:pt x="8417820" y="4872482"/>
                      <a:pt x="8434050" y="4842336"/>
                      <a:pt x="8444484" y="4807552"/>
                    </a:cubicBezTo>
                    <a:cubicBezTo>
                      <a:pt x="8463033" y="4748419"/>
                      <a:pt x="8472308" y="4685806"/>
                      <a:pt x="8482741" y="4625514"/>
                    </a:cubicBezTo>
                    <a:cubicBezTo>
                      <a:pt x="8500131" y="4514203"/>
                      <a:pt x="8515202" y="4400575"/>
                      <a:pt x="8518680" y="4288105"/>
                    </a:cubicBezTo>
                    <a:cubicBezTo>
                      <a:pt x="8520999" y="4213898"/>
                      <a:pt x="8518680" y="4135053"/>
                      <a:pt x="8501291" y="4059687"/>
                    </a:cubicBezTo>
                    <a:cubicBezTo>
                      <a:pt x="8488538" y="3930985"/>
                      <a:pt x="8460714" y="3839387"/>
                      <a:pt x="8431731" y="3798805"/>
                    </a:cubicBezTo>
                    <a:cubicBezTo>
                      <a:pt x="8358694" y="3697930"/>
                      <a:pt x="8299569" y="3690973"/>
                      <a:pt x="8217258" y="3642274"/>
                    </a:cubicBezTo>
                    <a:cubicBezTo>
                      <a:pt x="8181318" y="3609809"/>
                      <a:pt x="8144220" y="3580822"/>
                      <a:pt x="8104804" y="3554154"/>
                    </a:cubicBezTo>
                    <a:cubicBezTo>
                      <a:pt x="8039882" y="3491543"/>
                      <a:pt x="7980756" y="3416177"/>
                      <a:pt x="7907719" y="3353564"/>
                    </a:cubicBezTo>
                    <a:cubicBezTo>
                      <a:pt x="7681652" y="3158771"/>
                      <a:pt x="7492682" y="3002242"/>
                      <a:pt x="7195896" y="3082246"/>
                    </a:cubicBezTo>
                    <a:cubicBezTo>
                      <a:pt x="7194738" y="3081086"/>
                      <a:pt x="7194738" y="3079927"/>
                      <a:pt x="7194738" y="3078767"/>
                    </a:cubicBezTo>
                    <a:cubicBezTo>
                      <a:pt x="7194738" y="3077608"/>
                      <a:pt x="7194738" y="3076449"/>
                      <a:pt x="7193578" y="3075289"/>
                    </a:cubicBezTo>
                    <a:cubicBezTo>
                      <a:pt x="7193578" y="3074130"/>
                      <a:pt x="7194738" y="3072971"/>
                      <a:pt x="7194738" y="3071811"/>
                    </a:cubicBezTo>
                    <a:cubicBezTo>
                      <a:pt x="7294439" y="3012678"/>
                      <a:pt x="7431238" y="3048621"/>
                      <a:pt x="7522825" y="2972096"/>
                    </a:cubicBezTo>
                    <a:cubicBezTo>
                      <a:pt x="7514710" y="2936151"/>
                      <a:pt x="7518188" y="2904845"/>
                      <a:pt x="7503116" y="2868902"/>
                    </a:cubicBezTo>
                    <a:cubicBezTo>
                      <a:pt x="7557604" y="2961661"/>
                      <a:pt x="7614411" y="3013836"/>
                      <a:pt x="7674696" y="3053259"/>
                    </a:cubicBezTo>
                    <a:cubicBezTo>
                      <a:pt x="7675855" y="3052100"/>
                      <a:pt x="7678174" y="3052100"/>
                      <a:pt x="7680492" y="3050940"/>
                    </a:cubicBezTo>
                    <a:cubicBezTo>
                      <a:pt x="7685130" y="3055578"/>
                      <a:pt x="7689767" y="3060216"/>
                      <a:pt x="7695564" y="3064853"/>
                    </a:cubicBezTo>
                    <a:cubicBezTo>
                      <a:pt x="7694404" y="3064853"/>
                      <a:pt x="7693245" y="3064853"/>
                      <a:pt x="7692086" y="3064853"/>
                    </a:cubicBezTo>
                    <a:cubicBezTo>
                      <a:pt x="7695564" y="3066014"/>
                      <a:pt x="7696723" y="3067173"/>
                      <a:pt x="7700200" y="3069492"/>
                    </a:cubicBezTo>
                    <a:cubicBezTo>
                      <a:pt x="7755848" y="3115871"/>
                      <a:pt x="7820770" y="3151815"/>
                      <a:pt x="7879896" y="3193556"/>
                    </a:cubicBezTo>
                    <a:cubicBezTo>
                      <a:pt x="7944817" y="3239936"/>
                      <a:pt x="8002783" y="3296750"/>
                      <a:pt x="8064227" y="3345448"/>
                    </a:cubicBezTo>
                    <a:cubicBezTo>
                      <a:pt x="8123352" y="3424293"/>
                      <a:pt x="8160450" y="3497340"/>
                      <a:pt x="8234647" y="3543719"/>
                    </a:cubicBezTo>
                    <a:cubicBezTo>
                      <a:pt x="8233488" y="3542560"/>
                      <a:pt x="8233488" y="3540241"/>
                      <a:pt x="8231169" y="3539081"/>
                    </a:cubicBezTo>
                    <a:cubicBezTo>
                      <a:pt x="8242762" y="3548357"/>
                      <a:pt x="8255515" y="3555314"/>
                      <a:pt x="8269426" y="3559951"/>
                    </a:cubicBezTo>
                    <a:cubicBezTo>
                      <a:pt x="8270586" y="3561112"/>
                      <a:pt x="8270586" y="3562270"/>
                      <a:pt x="8271746" y="3563430"/>
                    </a:cubicBezTo>
                    <a:cubicBezTo>
                      <a:pt x="8301888" y="3577344"/>
                      <a:pt x="8337826" y="3586619"/>
                      <a:pt x="8380722" y="3591258"/>
                    </a:cubicBezTo>
                    <a:cubicBezTo>
                      <a:pt x="8325074" y="3446323"/>
                      <a:pt x="8313481" y="3438207"/>
                      <a:pt x="8249718" y="3308344"/>
                    </a:cubicBezTo>
                    <a:cubicBezTo>
                      <a:pt x="8220735" y="3250371"/>
                      <a:pt x="8217258" y="3181961"/>
                      <a:pt x="8173203" y="3019635"/>
                    </a:cubicBezTo>
                    <a:cubicBezTo>
                      <a:pt x="8112918" y="2794695"/>
                      <a:pt x="7835841" y="2766868"/>
                      <a:pt x="7680492" y="2743678"/>
                    </a:cubicBezTo>
                    <a:cubicBezTo>
                      <a:pt x="7476452" y="2715851"/>
                      <a:pt x="7326900" y="2718170"/>
                      <a:pt x="7114744" y="2725126"/>
                    </a:cubicBezTo>
                    <a:cubicBezTo>
                      <a:pt x="6936209" y="2732084"/>
                      <a:pt x="6766948" y="2797014"/>
                      <a:pt x="6609281" y="2882815"/>
                    </a:cubicBezTo>
                    <a:cubicBezTo>
                      <a:pt x="6611600" y="2885134"/>
                      <a:pt x="6613918" y="2887454"/>
                      <a:pt x="6616237" y="2890932"/>
                    </a:cubicBezTo>
                    <a:cubicBezTo>
                      <a:pt x="6613918" y="2890932"/>
                      <a:pt x="6612759" y="2892092"/>
                      <a:pt x="6610440" y="2892092"/>
                    </a:cubicBezTo>
                    <a:cubicBezTo>
                      <a:pt x="6609281" y="2889773"/>
                      <a:pt x="6608122" y="2886294"/>
                      <a:pt x="6605803" y="2885134"/>
                    </a:cubicBezTo>
                    <a:cubicBezTo>
                      <a:pt x="6587254" y="2895570"/>
                      <a:pt x="6568705" y="2906005"/>
                      <a:pt x="6550156" y="2916441"/>
                    </a:cubicBezTo>
                    <a:cubicBezTo>
                      <a:pt x="6522332" y="2929195"/>
                      <a:pt x="6495668" y="2944268"/>
                      <a:pt x="6470162" y="2961661"/>
                    </a:cubicBezTo>
                    <a:cubicBezTo>
                      <a:pt x="6463206" y="2967458"/>
                      <a:pt x="6453932" y="2973255"/>
                      <a:pt x="6446976" y="2979052"/>
                    </a:cubicBezTo>
                    <a:cubicBezTo>
                      <a:pt x="6435383" y="2986010"/>
                      <a:pt x="6424949" y="2994126"/>
                      <a:pt x="6413356" y="3001083"/>
                    </a:cubicBezTo>
                    <a:cubicBezTo>
                      <a:pt x="6413356" y="2997604"/>
                      <a:pt x="6413356" y="2995285"/>
                      <a:pt x="6413356" y="2991807"/>
                    </a:cubicBezTo>
                    <a:cubicBezTo>
                      <a:pt x="6528128" y="2899048"/>
                      <a:pt x="6631308" y="2797014"/>
                      <a:pt x="6733328" y="2748316"/>
                    </a:cubicBezTo>
                    <a:cubicBezTo>
                      <a:pt x="6846942" y="2693821"/>
                      <a:pt x="6935050" y="2656717"/>
                      <a:pt x="7067212" y="2628889"/>
                    </a:cubicBezTo>
                    <a:cubicBezTo>
                      <a:pt x="7028954" y="2522218"/>
                      <a:pt x="6950121" y="2445692"/>
                      <a:pt x="6856216" y="2403950"/>
                    </a:cubicBezTo>
                    <a:cubicBezTo>
                      <a:pt x="7018521" y="2381921"/>
                      <a:pt x="7053300" y="2541929"/>
                      <a:pt x="7198216" y="2584830"/>
                    </a:cubicBezTo>
                    <a:cubicBezTo>
                      <a:pt x="7277049" y="2608018"/>
                      <a:pt x="7396459" y="2591786"/>
                      <a:pt x="7474134" y="2583669"/>
                    </a:cubicBezTo>
                    <a:cubicBezTo>
                      <a:pt x="7619048" y="2568597"/>
                      <a:pt x="7685130" y="2569756"/>
                      <a:pt x="7821930" y="2603381"/>
                    </a:cubicBezTo>
                    <a:cubicBezTo>
                      <a:pt x="7921631" y="2628889"/>
                      <a:pt x="8001624" y="2693821"/>
                      <a:pt x="8066546" y="2679906"/>
                    </a:cubicBezTo>
                    <a:cubicBezTo>
                      <a:pt x="8037562" y="2557001"/>
                      <a:pt x="7944817" y="2468882"/>
                      <a:pt x="7809177" y="2421343"/>
                    </a:cubicBezTo>
                    <a:cubicBezTo>
                      <a:pt x="7751211" y="2400472"/>
                      <a:pt x="7716431" y="2380760"/>
                      <a:pt x="7686289" y="2369166"/>
                    </a:cubicBezTo>
                    <a:cubicBezTo>
                      <a:pt x="7677014" y="2362210"/>
                      <a:pt x="7665421" y="2356411"/>
                      <a:pt x="7653828" y="2354092"/>
                    </a:cubicBezTo>
                    <a:cubicBezTo>
                      <a:pt x="7594702" y="2343658"/>
                      <a:pt x="7536736" y="2354092"/>
                      <a:pt x="7478770" y="2347136"/>
                    </a:cubicBezTo>
                    <a:cubicBezTo>
                      <a:pt x="7424282" y="2341339"/>
                      <a:pt x="7373272" y="2322787"/>
                      <a:pt x="7321103" y="2315830"/>
                    </a:cubicBezTo>
                    <a:cubicBezTo>
                      <a:pt x="7150684" y="2261335"/>
                      <a:pt x="7076487" y="2279886"/>
                      <a:pt x="6966352" y="2172055"/>
                    </a:cubicBezTo>
                    <a:cubicBezTo>
                      <a:pt x="6964033" y="2167417"/>
                      <a:pt x="6961714" y="2162779"/>
                      <a:pt x="6959396" y="2156982"/>
                    </a:cubicBezTo>
                    <a:cubicBezTo>
                      <a:pt x="6945484" y="2133792"/>
                      <a:pt x="6926934" y="2116400"/>
                      <a:pt x="6904908" y="2103646"/>
                    </a:cubicBezTo>
                    <a:cubicBezTo>
                      <a:pt x="6886358" y="2080455"/>
                      <a:pt x="6865490" y="2052628"/>
                      <a:pt x="6843464" y="2021322"/>
                    </a:cubicBezTo>
                    <a:cubicBezTo>
                      <a:pt x="6787816" y="1941318"/>
                      <a:pt x="6812162" y="1878706"/>
                      <a:pt x="6743762" y="1805659"/>
                    </a:cubicBezTo>
                    <a:cubicBezTo>
                      <a:pt x="6662610" y="1719857"/>
                      <a:pt x="6554793" y="1653767"/>
                      <a:pt x="6443498" y="1602750"/>
                    </a:cubicBezTo>
                    <a:cubicBezTo>
                      <a:pt x="6264963" y="1522746"/>
                      <a:pt x="6127004" y="1513470"/>
                      <a:pt x="5911370" y="1548254"/>
                    </a:cubicBezTo>
                    <a:cubicBezTo>
                      <a:pt x="5727039" y="1578401"/>
                      <a:pt x="5560097" y="1625939"/>
                      <a:pt x="5371128" y="1583039"/>
                    </a:cubicBezTo>
                    <a:cubicBezTo>
                      <a:pt x="5459236" y="1569125"/>
                      <a:pt x="5802394" y="1496078"/>
                      <a:pt x="5868476" y="1404479"/>
                    </a:cubicBezTo>
                    <a:cubicBezTo>
                      <a:pt x="5868476" y="1404479"/>
                      <a:pt x="5846448" y="1275776"/>
                      <a:pt x="5761818" y="1176062"/>
                    </a:cubicBezTo>
                    <a:cubicBezTo>
                      <a:pt x="5921804" y="1231716"/>
                      <a:pt x="5862679" y="1410276"/>
                      <a:pt x="6079472" y="1402160"/>
                    </a:cubicBezTo>
                    <a:cubicBezTo>
                      <a:pt x="6242936" y="1396362"/>
                      <a:pt x="6480596" y="1432306"/>
                      <a:pt x="6639424" y="1521586"/>
                    </a:cubicBezTo>
                    <a:cubicBezTo>
                      <a:pt x="6833030" y="1630578"/>
                      <a:pt x="6877084" y="1761598"/>
                      <a:pt x="7034752" y="1922766"/>
                    </a:cubicBezTo>
                    <a:cubicBezTo>
                      <a:pt x="7113585" y="2002770"/>
                      <a:pt x="7239951" y="2066542"/>
                      <a:pt x="7374432" y="2119878"/>
                    </a:cubicBezTo>
                    <a:cubicBezTo>
                      <a:pt x="7416168" y="2136111"/>
                      <a:pt x="7482248" y="2107123"/>
                      <a:pt x="7482248" y="2107123"/>
                    </a:cubicBezTo>
                    <a:cubicBezTo>
                      <a:pt x="7482248" y="2107123"/>
                      <a:pt x="7229517" y="1672319"/>
                      <a:pt x="6984900" y="1468250"/>
                    </a:cubicBezTo>
                    <a:cubicBezTo>
                      <a:pt x="6897952" y="1395203"/>
                      <a:pt x="6769267" y="1366216"/>
                      <a:pt x="6659132" y="1317518"/>
                    </a:cubicBezTo>
                    <a:cubicBezTo>
                      <a:pt x="6656813" y="1312880"/>
                      <a:pt x="6653335" y="1308242"/>
                      <a:pt x="6649857" y="1304764"/>
                    </a:cubicBezTo>
                    <a:cubicBezTo>
                      <a:pt x="6613918" y="1263022"/>
                      <a:pt x="6566386" y="1234035"/>
                      <a:pt x="6523492" y="1199251"/>
                    </a:cubicBezTo>
                    <a:cubicBezTo>
                      <a:pt x="6473640" y="1158669"/>
                      <a:pt x="6429586" y="1109971"/>
                      <a:pt x="6378576" y="1070549"/>
                    </a:cubicBezTo>
                    <a:cubicBezTo>
                      <a:pt x="6284672" y="999820"/>
                      <a:pt x="6191926" y="926773"/>
                      <a:pt x="6080632" y="886191"/>
                    </a:cubicBezTo>
                    <a:cubicBezTo>
                      <a:pt x="6072516" y="878075"/>
                      <a:pt x="6062082" y="872278"/>
                      <a:pt x="6050489" y="867640"/>
                    </a:cubicBezTo>
                    <a:cubicBezTo>
                      <a:pt x="5985567" y="817782"/>
                      <a:pt x="5938035" y="780679"/>
                      <a:pt x="5848768" y="730821"/>
                    </a:cubicBezTo>
                    <a:cubicBezTo>
                      <a:pt x="5598354" y="588205"/>
                      <a:pt x="5524158" y="597481"/>
                      <a:pt x="5222735" y="680963"/>
                    </a:cubicBezTo>
                    <a:cubicBezTo>
                      <a:pt x="5510246" y="560377"/>
                      <a:pt x="5532273" y="507041"/>
                      <a:pt x="5837174" y="599800"/>
                    </a:cubicBezTo>
                    <a:cubicBezTo>
                      <a:pt x="5856882" y="511679"/>
                      <a:pt x="5785005" y="445589"/>
                      <a:pt x="5711968" y="385296"/>
                    </a:cubicBezTo>
                    <a:cubicBezTo>
                      <a:pt x="5754862" y="407326"/>
                      <a:pt x="5790802" y="433994"/>
                      <a:pt x="5825581" y="461822"/>
                    </a:cubicBezTo>
                    <a:cubicBezTo>
                      <a:pt x="5823262" y="459503"/>
                      <a:pt x="5822103" y="457184"/>
                      <a:pt x="5819784" y="454865"/>
                    </a:cubicBezTo>
                    <a:cubicBezTo>
                      <a:pt x="5845290" y="476895"/>
                      <a:pt x="5869635" y="498925"/>
                      <a:pt x="5895140" y="522115"/>
                    </a:cubicBezTo>
                    <a:cubicBezTo>
                      <a:pt x="5902096" y="531390"/>
                      <a:pt x="5906734" y="538347"/>
                      <a:pt x="5912530" y="546464"/>
                    </a:cubicBezTo>
                    <a:cubicBezTo>
                      <a:pt x="6008754" y="651977"/>
                      <a:pt x="6088746" y="767924"/>
                      <a:pt x="6223228" y="842131"/>
                    </a:cubicBezTo>
                    <a:cubicBezTo>
                      <a:pt x="6421471" y="952282"/>
                      <a:pt x="6582616" y="1074027"/>
                      <a:pt x="6771586" y="1196932"/>
                    </a:cubicBezTo>
                    <a:cubicBezTo>
                      <a:pt x="7081124" y="1398681"/>
                      <a:pt x="7272412" y="1384768"/>
                      <a:pt x="7453266" y="1710581"/>
                    </a:cubicBezTo>
                    <a:cubicBezTo>
                      <a:pt x="7600500" y="1973783"/>
                      <a:pt x="7688608" y="2146546"/>
                      <a:pt x="8016695" y="2144227"/>
                    </a:cubicBezTo>
                    <a:cubicBezTo>
                      <a:pt x="7996986" y="1798702"/>
                      <a:pt x="7719909" y="1579561"/>
                      <a:pt x="7576154" y="1358100"/>
                    </a:cubicBezTo>
                    <a:cubicBezTo>
                      <a:pt x="7521666" y="1274617"/>
                      <a:pt x="7513550" y="1203889"/>
                      <a:pt x="7510072" y="1156350"/>
                    </a:cubicBezTo>
                    <a:cubicBezTo>
                      <a:pt x="7515869" y="1135479"/>
                      <a:pt x="7519347" y="1113449"/>
                      <a:pt x="7519347" y="1091419"/>
                    </a:cubicBezTo>
                    <a:cubicBezTo>
                      <a:pt x="7535578" y="1070549"/>
                      <a:pt x="7550648" y="1048518"/>
                      <a:pt x="7563401" y="1025329"/>
                    </a:cubicBezTo>
                    <a:cubicBezTo>
                      <a:pt x="7584269" y="1004459"/>
                      <a:pt x="7610933" y="980109"/>
                      <a:pt x="7634120" y="956920"/>
                    </a:cubicBezTo>
                    <a:cubicBezTo>
                      <a:pt x="7642235" y="961557"/>
                      <a:pt x="7651510" y="966195"/>
                      <a:pt x="7660784" y="969674"/>
                    </a:cubicBezTo>
                    <a:cubicBezTo>
                      <a:pt x="7660784" y="971993"/>
                      <a:pt x="7660784" y="974312"/>
                      <a:pt x="7660784" y="977790"/>
                    </a:cubicBezTo>
                    <a:cubicBezTo>
                      <a:pt x="7511232" y="1343026"/>
                      <a:pt x="7729184" y="1431147"/>
                      <a:pt x="7906560" y="1571444"/>
                    </a:cubicBezTo>
                    <a:cubicBezTo>
                      <a:pt x="7906560" y="1571444"/>
                      <a:pt x="7906560" y="1571444"/>
                      <a:pt x="7906560" y="1570284"/>
                    </a:cubicBezTo>
                    <a:cubicBezTo>
                      <a:pt x="7930906" y="1596952"/>
                      <a:pt x="7957570" y="1618982"/>
                      <a:pt x="7985394" y="1642172"/>
                    </a:cubicBezTo>
                    <a:cubicBezTo>
                      <a:pt x="7994668" y="1653767"/>
                      <a:pt x="8005102" y="1665362"/>
                      <a:pt x="8015536" y="1676956"/>
                    </a:cubicBezTo>
                    <a:cubicBezTo>
                      <a:pt x="8034085" y="1701305"/>
                      <a:pt x="8049156" y="1724495"/>
                      <a:pt x="8061908" y="1747685"/>
                    </a:cubicBezTo>
                    <a:cubicBezTo>
                      <a:pt x="8064227" y="1756961"/>
                      <a:pt x="8067705" y="1765077"/>
                      <a:pt x="8071183" y="1773193"/>
                    </a:cubicBezTo>
                    <a:cubicBezTo>
                      <a:pt x="8075820" y="1785948"/>
                      <a:pt x="8082776" y="1797542"/>
                      <a:pt x="8090892" y="1807978"/>
                    </a:cubicBezTo>
                    <a:cubicBezTo>
                      <a:pt x="8095528" y="1818413"/>
                      <a:pt x="8099006" y="1828848"/>
                      <a:pt x="8102484" y="1839284"/>
                    </a:cubicBezTo>
                    <a:cubicBezTo>
                      <a:pt x="8102484" y="1881025"/>
                      <a:pt x="8110600" y="1920447"/>
                      <a:pt x="8132627" y="1957550"/>
                    </a:cubicBezTo>
                    <a:cubicBezTo>
                      <a:pt x="8145380" y="2025960"/>
                      <a:pt x="8156972" y="2096688"/>
                      <a:pt x="8183637" y="2176692"/>
                    </a:cubicBezTo>
                    <a:cubicBezTo>
                      <a:pt x="8227691" y="2311192"/>
                      <a:pt x="8321596" y="2423662"/>
                      <a:pt x="8385358" y="2548885"/>
                    </a:cubicBezTo>
                    <a:cubicBezTo>
                      <a:pt x="8395793" y="2604540"/>
                      <a:pt x="8410864" y="2657876"/>
                      <a:pt x="8425935" y="2713532"/>
                    </a:cubicBezTo>
                    <a:cubicBezTo>
                      <a:pt x="8436369" y="2749475"/>
                      <a:pt x="8445643" y="2784259"/>
                      <a:pt x="8457236" y="2819045"/>
                    </a:cubicBezTo>
                    <a:cubicBezTo>
                      <a:pt x="8459555" y="2824842"/>
                      <a:pt x="8460714" y="2830639"/>
                      <a:pt x="8461874" y="2837595"/>
                    </a:cubicBezTo>
                    <a:cubicBezTo>
                      <a:pt x="8465352" y="2854988"/>
                      <a:pt x="8468830" y="2872381"/>
                      <a:pt x="8472308" y="2890932"/>
                    </a:cubicBezTo>
                    <a:cubicBezTo>
                      <a:pt x="8471148" y="2936151"/>
                      <a:pt x="8478104" y="2986010"/>
                      <a:pt x="8496653" y="3038185"/>
                    </a:cubicBezTo>
                    <a:cubicBezTo>
                      <a:pt x="8520999" y="3105435"/>
                      <a:pt x="8553460" y="3184280"/>
                      <a:pt x="8587080" y="3264285"/>
                    </a:cubicBezTo>
                    <a:cubicBezTo>
                      <a:pt x="8590558" y="3273561"/>
                      <a:pt x="8594036" y="3282836"/>
                      <a:pt x="8599833" y="3292111"/>
                    </a:cubicBezTo>
                    <a:cubicBezTo>
                      <a:pt x="8618382" y="3336172"/>
                      <a:pt x="8638090" y="3382551"/>
                      <a:pt x="8658958" y="3425452"/>
                    </a:cubicBezTo>
                    <a:cubicBezTo>
                      <a:pt x="8674029" y="3481107"/>
                      <a:pt x="8698375" y="3535602"/>
                      <a:pt x="8704172" y="3592417"/>
                    </a:cubicBezTo>
                    <a:cubicBezTo>
                      <a:pt x="8706490" y="3616767"/>
                      <a:pt x="8715765" y="3637636"/>
                      <a:pt x="8729677" y="3655029"/>
                    </a:cubicBezTo>
                    <a:cubicBezTo>
                      <a:pt x="8729677" y="3673581"/>
                      <a:pt x="8733155" y="3692133"/>
                      <a:pt x="8742429" y="3707205"/>
                    </a:cubicBezTo>
                    <a:cubicBezTo>
                      <a:pt x="8770253" y="3757063"/>
                      <a:pt x="8825900" y="3764020"/>
                      <a:pt x="8874591" y="3741990"/>
                    </a:cubicBezTo>
                    <a:cubicBezTo>
                      <a:pt x="8991683" y="3689814"/>
                      <a:pt x="9042693" y="3528646"/>
                      <a:pt x="9057764" y="3411539"/>
                    </a:cubicBezTo>
                    <a:cubicBezTo>
                      <a:pt x="9058923" y="3409219"/>
                      <a:pt x="9058923" y="3406900"/>
                      <a:pt x="9058923" y="3404581"/>
                    </a:cubicBezTo>
                    <a:cubicBezTo>
                      <a:pt x="9065879" y="3370957"/>
                      <a:pt x="9072835" y="3333854"/>
                      <a:pt x="9077472" y="3297910"/>
                    </a:cubicBezTo>
                    <a:cubicBezTo>
                      <a:pt x="9076313" y="3297910"/>
                      <a:pt x="9075154" y="3296750"/>
                      <a:pt x="9073994" y="3296750"/>
                    </a:cubicBezTo>
                    <a:cubicBezTo>
                      <a:pt x="9092544" y="3259646"/>
                      <a:pt x="9104137" y="3219065"/>
                      <a:pt x="9105296" y="3175005"/>
                    </a:cubicBezTo>
                    <a:cubicBezTo>
                      <a:pt x="9105296" y="3140220"/>
                      <a:pt x="9100659" y="3106595"/>
                      <a:pt x="9096022" y="3072971"/>
                    </a:cubicBezTo>
                    <a:cubicBezTo>
                      <a:pt x="9096022" y="3041665"/>
                      <a:pt x="9097181" y="3010359"/>
                      <a:pt x="9097181" y="2979052"/>
                    </a:cubicBezTo>
                    <a:cubicBezTo>
                      <a:pt x="9108774" y="2950066"/>
                      <a:pt x="9116889" y="2917600"/>
                      <a:pt x="9119208" y="2882815"/>
                    </a:cubicBezTo>
                    <a:cubicBezTo>
                      <a:pt x="9121527" y="2838756"/>
                      <a:pt x="9120367" y="2794695"/>
                      <a:pt x="9116889" y="2751794"/>
                    </a:cubicBezTo>
                    <a:cubicBezTo>
                      <a:pt x="9114571" y="2729764"/>
                      <a:pt x="9111093" y="2708893"/>
                      <a:pt x="9108774" y="2686864"/>
                    </a:cubicBezTo>
                    <a:cubicBezTo>
                      <a:pt x="9105296" y="2662515"/>
                      <a:pt x="9102977" y="2638166"/>
                      <a:pt x="9098340" y="2613817"/>
                    </a:cubicBezTo>
                    <a:cubicBezTo>
                      <a:pt x="9100659" y="2628889"/>
                      <a:pt x="9100659" y="2628889"/>
                      <a:pt x="9100659" y="2614976"/>
                    </a:cubicBezTo>
                    <a:cubicBezTo>
                      <a:pt x="9098340" y="2560481"/>
                      <a:pt x="9092544" y="2500187"/>
                      <a:pt x="9077472" y="2448011"/>
                    </a:cubicBezTo>
                    <a:cubicBezTo>
                      <a:pt x="9068198" y="2413227"/>
                      <a:pt x="9053127" y="2380760"/>
                      <a:pt x="9036896" y="2348295"/>
                    </a:cubicBezTo>
                    <a:cubicBezTo>
                      <a:pt x="9028781" y="2330904"/>
                      <a:pt x="9006754" y="2268292"/>
                      <a:pt x="9028781" y="2334382"/>
                    </a:cubicBezTo>
                    <a:cubicBezTo>
                      <a:pt x="9022984" y="2318149"/>
                      <a:pt x="9016028" y="2301916"/>
                      <a:pt x="9007913" y="2286843"/>
                    </a:cubicBezTo>
                    <a:cubicBezTo>
                      <a:pt x="8967337" y="2119878"/>
                      <a:pt x="8929080" y="1984219"/>
                      <a:pt x="8827059" y="1858995"/>
                    </a:cubicBezTo>
                    <a:cubicBezTo>
                      <a:pt x="8823581" y="1853197"/>
                      <a:pt x="8820103" y="1847400"/>
                      <a:pt x="8816626" y="1840443"/>
                    </a:cubicBezTo>
                    <a:cubicBezTo>
                      <a:pt x="8774890" y="1768555"/>
                      <a:pt x="8712287" y="1736090"/>
                      <a:pt x="8646206" y="1696668"/>
                    </a:cubicBezTo>
                    <a:cubicBezTo>
                      <a:pt x="8451440" y="1557530"/>
                      <a:pt x="8262471" y="1454337"/>
                      <a:pt x="8105962" y="1266501"/>
                    </a:cubicBezTo>
                    <a:cubicBezTo>
                      <a:pt x="8369128" y="1323315"/>
                      <a:pt x="8606789" y="1541297"/>
                      <a:pt x="8864158" y="1638694"/>
                    </a:cubicBezTo>
                    <a:cubicBezTo>
                      <a:pt x="8795758" y="1326794"/>
                      <a:pt x="8814307" y="1227079"/>
                      <a:pt x="8663595" y="1137798"/>
                    </a:cubicBezTo>
                    <a:cubicBezTo>
                      <a:pt x="8219576" y="874596"/>
                      <a:pt x="8348260" y="823579"/>
                      <a:pt x="8087414" y="573132"/>
                    </a:cubicBezTo>
                    <a:cubicBezTo>
                      <a:pt x="8351738" y="755170"/>
                      <a:pt x="8394633" y="930252"/>
                      <a:pt x="8733155" y="1005618"/>
                    </a:cubicBezTo>
                    <a:cubicBezTo>
                      <a:pt x="8745110" y="823000"/>
                      <a:pt x="8331152" y="379499"/>
                      <a:pt x="8524859" y="11409"/>
                    </a:cubicBezTo>
                    <a:close/>
                  </a:path>
                </a:pathLst>
              </a:custGeom>
              <a:solidFill>
                <a:sysClr val="window" lastClr="FFFFFF">
                  <a:lumMod val="50000"/>
                </a:sysClr>
              </a:solidFill>
              <a:ln>
                <a:noFill/>
              </a:ln>
              <a:effec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ndParaRPr>
              </a:p>
            </p:txBody>
          </p:sp>
          <p:sp>
            <p:nvSpPr>
              <p:cNvPr id="232" name="Cloud 231">
                <a:extLst>
                  <a:ext uri="{FF2B5EF4-FFF2-40B4-BE49-F238E27FC236}">
                    <a16:creationId xmlns:a16="http://schemas.microsoft.com/office/drawing/2014/main" id="{3147A728-7E38-4693-928F-70FE90882CFB}"/>
                  </a:ext>
                </a:extLst>
              </p:cNvPr>
              <p:cNvSpPr/>
              <p:nvPr/>
            </p:nvSpPr>
            <p:spPr>
              <a:xfrm>
                <a:off x="1884617" y="190961"/>
                <a:ext cx="7751684" cy="4034113"/>
              </a:xfrm>
              <a:prstGeom prst="cloud">
                <a:avLst/>
              </a:prstGeom>
              <a:solidFill>
                <a:srgbClr val="92D050">
                  <a:alpha val="902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3" name="Freeform 7">
                <a:extLst>
                  <a:ext uri="{FF2B5EF4-FFF2-40B4-BE49-F238E27FC236}">
                    <a16:creationId xmlns:a16="http://schemas.microsoft.com/office/drawing/2014/main" id="{163736D8-244C-4DD8-B73A-766EFB9FA214}"/>
                  </a:ext>
                </a:extLst>
              </p:cNvPr>
              <p:cNvSpPr>
                <a:spLocks noChangeArrowheads="1"/>
              </p:cNvSpPr>
              <p:nvPr/>
            </p:nvSpPr>
            <p:spPr bwMode="auto">
              <a:xfrm rot="17879944">
                <a:off x="4200881" y="2089612"/>
                <a:ext cx="492910" cy="542224"/>
              </a:xfrm>
              <a:custGeom>
                <a:avLst/>
                <a:gdLst>
                  <a:gd name="T0" fmla="*/ 2217 w 2402"/>
                  <a:gd name="T1" fmla="*/ 1979 h 3041"/>
                  <a:gd name="T2" fmla="*/ 2217 w 2402"/>
                  <a:gd name="T3" fmla="*/ 1979 h 3041"/>
                  <a:gd name="T4" fmla="*/ 0 w 2402"/>
                  <a:gd name="T5" fmla="*/ 178 h 3041"/>
                  <a:gd name="T6" fmla="*/ 0 w 2402"/>
                  <a:gd name="T7" fmla="*/ 178 h 3041"/>
                  <a:gd name="T8" fmla="*/ 2217 w 2402"/>
                  <a:gd name="T9" fmla="*/ 1979 h 3041"/>
                </a:gdLst>
                <a:ahLst/>
                <a:cxnLst>
                  <a:cxn ang="0">
                    <a:pos x="T0" y="T1"/>
                  </a:cxn>
                  <a:cxn ang="0">
                    <a:pos x="T2" y="T3"/>
                  </a:cxn>
                  <a:cxn ang="0">
                    <a:pos x="T4" y="T5"/>
                  </a:cxn>
                  <a:cxn ang="0">
                    <a:pos x="T6" y="T7"/>
                  </a:cxn>
                  <a:cxn ang="0">
                    <a:pos x="T8" y="T9"/>
                  </a:cxn>
                </a:cxnLst>
                <a:rect l="0" t="0" r="r" b="b"/>
                <a:pathLst>
                  <a:path w="2402" h="3041">
                    <a:moveTo>
                      <a:pt x="2217" y="1979"/>
                    </a:moveTo>
                    <a:lnTo>
                      <a:pt x="2217" y="1979"/>
                    </a:lnTo>
                    <a:cubicBezTo>
                      <a:pt x="2217" y="1979"/>
                      <a:pt x="2401" y="0"/>
                      <a:pt x="0" y="178"/>
                    </a:cubicBezTo>
                    <a:lnTo>
                      <a:pt x="0" y="178"/>
                    </a:lnTo>
                    <a:cubicBezTo>
                      <a:pt x="0" y="178"/>
                      <a:pt x="128" y="3040"/>
                      <a:pt x="2217" y="1979"/>
                    </a:cubicBezTo>
                  </a:path>
                </a:pathLst>
              </a:custGeom>
              <a:solidFill>
                <a:srgbClr val="299C47"/>
              </a:solidFill>
              <a:ln>
                <a:noFill/>
              </a:ln>
              <a:effectLst/>
            </p:spPr>
            <p:txBody>
              <a:bodyPr wrap="none" anchor="ct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494949"/>
                  </a:solidFill>
                  <a:effectLst/>
                  <a:uLnTx/>
                  <a:uFillTx/>
                </a:endParaRPr>
              </a:p>
            </p:txBody>
          </p:sp>
          <p:sp>
            <p:nvSpPr>
              <p:cNvPr id="234" name="Freeform 8">
                <a:extLst>
                  <a:ext uri="{FF2B5EF4-FFF2-40B4-BE49-F238E27FC236}">
                    <a16:creationId xmlns:a16="http://schemas.microsoft.com/office/drawing/2014/main" id="{984FAF5E-6976-4287-A563-4FED10B69E30}"/>
                  </a:ext>
                </a:extLst>
              </p:cNvPr>
              <p:cNvSpPr>
                <a:spLocks noChangeArrowheads="1"/>
              </p:cNvSpPr>
              <p:nvPr/>
            </p:nvSpPr>
            <p:spPr bwMode="auto">
              <a:xfrm rot="9468217">
                <a:off x="5439390" y="2831677"/>
                <a:ext cx="599103" cy="637987"/>
              </a:xfrm>
              <a:custGeom>
                <a:avLst/>
                <a:gdLst>
                  <a:gd name="T0" fmla="*/ 1372 w 1835"/>
                  <a:gd name="T1" fmla="*/ 1536 h 1954"/>
                  <a:gd name="T2" fmla="*/ 1372 w 1835"/>
                  <a:gd name="T3" fmla="*/ 1536 h 1954"/>
                  <a:gd name="T4" fmla="*/ 317 w 1835"/>
                  <a:gd name="T5" fmla="*/ 0 h 1954"/>
                  <a:gd name="T6" fmla="*/ 317 w 1835"/>
                  <a:gd name="T7" fmla="*/ 0 h 1954"/>
                  <a:gd name="T8" fmla="*/ 1372 w 1835"/>
                  <a:gd name="T9" fmla="*/ 1536 h 1954"/>
                </a:gdLst>
                <a:ahLst/>
                <a:cxnLst>
                  <a:cxn ang="0">
                    <a:pos x="T0" y="T1"/>
                  </a:cxn>
                  <a:cxn ang="0">
                    <a:pos x="T2" y="T3"/>
                  </a:cxn>
                  <a:cxn ang="0">
                    <a:pos x="T4" y="T5"/>
                  </a:cxn>
                  <a:cxn ang="0">
                    <a:pos x="T6" y="T7"/>
                  </a:cxn>
                  <a:cxn ang="0">
                    <a:pos x="T8" y="T9"/>
                  </a:cxn>
                </a:cxnLst>
                <a:rect l="0" t="0" r="r" b="b"/>
                <a:pathLst>
                  <a:path w="1835" h="1954">
                    <a:moveTo>
                      <a:pt x="1372" y="1536"/>
                    </a:moveTo>
                    <a:lnTo>
                      <a:pt x="1372" y="1536"/>
                    </a:lnTo>
                    <a:cubicBezTo>
                      <a:pt x="1372" y="1536"/>
                      <a:pt x="1834" y="436"/>
                      <a:pt x="317" y="0"/>
                    </a:cubicBezTo>
                    <a:lnTo>
                      <a:pt x="317" y="0"/>
                    </a:lnTo>
                    <a:cubicBezTo>
                      <a:pt x="317" y="0"/>
                      <a:pt x="0" y="1953"/>
                      <a:pt x="1372" y="1536"/>
                    </a:cubicBezTo>
                  </a:path>
                </a:pathLst>
              </a:custGeom>
              <a:solidFill>
                <a:srgbClr val="299C47">
                  <a:lumMod val="60000"/>
                  <a:lumOff val="40000"/>
                </a:srgbClr>
              </a:solidFill>
              <a:ln>
                <a:noFill/>
              </a:ln>
              <a:effectLst/>
            </p:spPr>
            <p:txBody>
              <a:bodyPr wrap="none" anchor="ct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494949"/>
                  </a:solidFill>
                  <a:effectLst/>
                  <a:uLnTx/>
                  <a:uFillTx/>
                </a:endParaRPr>
              </a:p>
            </p:txBody>
          </p:sp>
          <p:sp>
            <p:nvSpPr>
              <p:cNvPr id="235" name="Freeform 7">
                <a:extLst>
                  <a:ext uri="{FF2B5EF4-FFF2-40B4-BE49-F238E27FC236}">
                    <a16:creationId xmlns:a16="http://schemas.microsoft.com/office/drawing/2014/main" id="{ACD243E3-6BCB-46A9-8677-E76CAE497BA7}"/>
                  </a:ext>
                </a:extLst>
              </p:cNvPr>
              <p:cNvSpPr>
                <a:spLocks noChangeArrowheads="1"/>
              </p:cNvSpPr>
              <p:nvPr/>
            </p:nvSpPr>
            <p:spPr bwMode="auto">
              <a:xfrm rot="10553286">
                <a:off x="6249859" y="2101334"/>
                <a:ext cx="492910" cy="542224"/>
              </a:xfrm>
              <a:custGeom>
                <a:avLst/>
                <a:gdLst>
                  <a:gd name="T0" fmla="*/ 2217 w 2402"/>
                  <a:gd name="T1" fmla="*/ 1979 h 3041"/>
                  <a:gd name="T2" fmla="*/ 2217 w 2402"/>
                  <a:gd name="T3" fmla="*/ 1979 h 3041"/>
                  <a:gd name="T4" fmla="*/ 0 w 2402"/>
                  <a:gd name="T5" fmla="*/ 178 h 3041"/>
                  <a:gd name="T6" fmla="*/ 0 w 2402"/>
                  <a:gd name="T7" fmla="*/ 178 h 3041"/>
                  <a:gd name="T8" fmla="*/ 2217 w 2402"/>
                  <a:gd name="T9" fmla="*/ 1979 h 3041"/>
                </a:gdLst>
                <a:ahLst/>
                <a:cxnLst>
                  <a:cxn ang="0">
                    <a:pos x="T0" y="T1"/>
                  </a:cxn>
                  <a:cxn ang="0">
                    <a:pos x="T2" y="T3"/>
                  </a:cxn>
                  <a:cxn ang="0">
                    <a:pos x="T4" y="T5"/>
                  </a:cxn>
                  <a:cxn ang="0">
                    <a:pos x="T6" y="T7"/>
                  </a:cxn>
                  <a:cxn ang="0">
                    <a:pos x="T8" y="T9"/>
                  </a:cxn>
                </a:cxnLst>
                <a:rect l="0" t="0" r="r" b="b"/>
                <a:pathLst>
                  <a:path w="2402" h="3041">
                    <a:moveTo>
                      <a:pt x="2217" y="1979"/>
                    </a:moveTo>
                    <a:lnTo>
                      <a:pt x="2217" y="1979"/>
                    </a:lnTo>
                    <a:cubicBezTo>
                      <a:pt x="2217" y="1979"/>
                      <a:pt x="2401" y="0"/>
                      <a:pt x="0" y="178"/>
                    </a:cubicBezTo>
                    <a:lnTo>
                      <a:pt x="0" y="178"/>
                    </a:lnTo>
                    <a:cubicBezTo>
                      <a:pt x="0" y="178"/>
                      <a:pt x="128" y="3040"/>
                      <a:pt x="2217" y="1979"/>
                    </a:cubicBezTo>
                  </a:path>
                </a:pathLst>
              </a:custGeom>
              <a:solidFill>
                <a:srgbClr val="299C47"/>
              </a:solidFill>
              <a:ln>
                <a:noFill/>
              </a:ln>
              <a:effectLst/>
            </p:spPr>
            <p:txBody>
              <a:bodyPr wrap="none" anchor="ct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3266" b="0" i="0" u="none" strike="noStrike" kern="0" cap="none" spc="0" normalizeH="0" baseline="0" noProof="0">
                  <a:ln>
                    <a:noFill/>
                  </a:ln>
                  <a:solidFill>
                    <a:srgbClr val="494949"/>
                  </a:solidFill>
                  <a:effectLst/>
                  <a:uLnTx/>
                  <a:uFillTx/>
                </a:endParaRPr>
              </a:p>
            </p:txBody>
          </p:sp>
        </p:grpSp>
        <p:grpSp>
          <p:nvGrpSpPr>
            <p:cNvPr id="171" name="Group 170">
              <a:extLst>
                <a:ext uri="{FF2B5EF4-FFF2-40B4-BE49-F238E27FC236}">
                  <a16:creationId xmlns:a16="http://schemas.microsoft.com/office/drawing/2014/main" id="{F94F1AD6-D212-4502-89FF-6D1E464DB0B4}"/>
                </a:ext>
              </a:extLst>
            </p:cNvPr>
            <p:cNvGrpSpPr/>
            <p:nvPr/>
          </p:nvGrpSpPr>
          <p:grpSpPr>
            <a:xfrm>
              <a:off x="2702360" y="-155954"/>
              <a:ext cx="6426610" cy="6600830"/>
              <a:chOff x="2713094" y="-150055"/>
              <a:chExt cx="6426610" cy="6600830"/>
            </a:xfrm>
          </p:grpSpPr>
          <p:grpSp>
            <p:nvGrpSpPr>
              <p:cNvPr id="173" name="Group 172">
                <a:extLst>
                  <a:ext uri="{FF2B5EF4-FFF2-40B4-BE49-F238E27FC236}">
                    <a16:creationId xmlns:a16="http://schemas.microsoft.com/office/drawing/2014/main" id="{556DA729-8301-48DC-A590-7F293B884950}"/>
                  </a:ext>
                </a:extLst>
              </p:cNvPr>
              <p:cNvGrpSpPr/>
              <p:nvPr/>
            </p:nvGrpSpPr>
            <p:grpSpPr>
              <a:xfrm>
                <a:off x="3176380" y="4102446"/>
                <a:ext cx="5954347" cy="2348329"/>
                <a:chOff x="3176380" y="4102446"/>
                <a:chExt cx="5954347" cy="2348329"/>
              </a:xfrm>
            </p:grpSpPr>
            <p:sp>
              <p:nvSpPr>
                <p:cNvPr id="220" name="Freeform 34">
                  <a:extLst>
                    <a:ext uri="{FF2B5EF4-FFF2-40B4-BE49-F238E27FC236}">
                      <a16:creationId xmlns:a16="http://schemas.microsoft.com/office/drawing/2014/main" id="{4FD3F938-CD84-4A3F-902B-2AB92421F560}"/>
                    </a:ext>
                  </a:extLst>
                </p:cNvPr>
                <p:cNvSpPr>
                  <a:spLocks noChangeArrowheads="1"/>
                </p:cNvSpPr>
                <p:nvPr/>
              </p:nvSpPr>
              <p:spPr bwMode="auto">
                <a:xfrm>
                  <a:off x="3437238" y="4102446"/>
                  <a:ext cx="5549376" cy="2348329"/>
                </a:xfrm>
                <a:custGeom>
                  <a:avLst/>
                  <a:gdLst>
                    <a:gd name="connsiteX0" fmla="*/ 6038483 w 14674910"/>
                    <a:gd name="connsiteY0" fmla="*/ 0 h 9201245"/>
                    <a:gd name="connsiteX1" fmla="*/ 6901941 w 14674910"/>
                    <a:gd name="connsiteY1" fmla="*/ 0 h 9201245"/>
                    <a:gd name="connsiteX2" fmla="*/ 6910225 w 14674910"/>
                    <a:gd name="connsiteY2" fmla="*/ 28721 h 9201245"/>
                    <a:gd name="connsiteX3" fmla="*/ 7582305 w 14674910"/>
                    <a:gd name="connsiteY3" fmla="*/ 1683608 h 9201245"/>
                    <a:gd name="connsiteX4" fmla="*/ 8934872 w 14674910"/>
                    <a:gd name="connsiteY4" fmla="*/ 2648266 h 9201245"/>
                    <a:gd name="connsiteX5" fmla="*/ 9565903 w 14674910"/>
                    <a:gd name="connsiteY5" fmla="*/ 2945847 h 9201245"/>
                    <a:gd name="connsiteX6" fmla="*/ 9629131 w 14674910"/>
                    <a:gd name="connsiteY6" fmla="*/ 2978085 h 9201245"/>
                    <a:gd name="connsiteX7" fmla="*/ 9846087 w 14674910"/>
                    <a:gd name="connsiteY7" fmla="*/ 3094638 h 9201245"/>
                    <a:gd name="connsiteX8" fmla="*/ 9937828 w 14674910"/>
                    <a:gd name="connsiteY8" fmla="*/ 3129355 h 9201245"/>
                    <a:gd name="connsiteX9" fmla="*/ 9917992 w 14674910"/>
                    <a:gd name="connsiteY9" fmla="*/ 3126875 h 9201245"/>
                    <a:gd name="connsiteX10" fmla="*/ 11100713 w 14674910"/>
                    <a:gd name="connsiteY10" fmla="*/ 3273186 h 9201245"/>
                    <a:gd name="connsiteX11" fmla="*/ 11292875 w 14674910"/>
                    <a:gd name="connsiteY11" fmla="*/ 3110756 h 9201245"/>
                    <a:gd name="connsiteX12" fmla="*/ 11294114 w 14674910"/>
                    <a:gd name="connsiteY12" fmla="*/ 3109517 h 9201245"/>
                    <a:gd name="connsiteX13" fmla="*/ 11389575 w 14674910"/>
                    <a:gd name="connsiteY13" fmla="*/ 2996684 h 9201245"/>
                    <a:gd name="connsiteX14" fmla="*/ 11449083 w 14674910"/>
                    <a:gd name="connsiteY14" fmla="*/ 2912369 h 9201245"/>
                    <a:gd name="connsiteX15" fmla="*/ 11465200 w 14674910"/>
                    <a:gd name="connsiteY15" fmla="*/ 2887571 h 9201245"/>
                    <a:gd name="connsiteX16" fmla="*/ 11470158 w 14674910"/>
                    <a:gd name="connsiteY16" fmla="*/ 2881371 h 9201245"/>
                    <a:gd name="connsiteX17" fmla="*/ 11475118 w 14674910"/>
                    <a:gd name="connsiteY17" fmla="*/ 2875172 h 9201245"/>
                    <a:gd name="connsiteX18" fmla="*/ 11488755 w 14674910"/>
                    <a:gd name="connsiteY18" fmla="*/ 2859053 h 9201245"/>
                    <a:gd name="connsiteX19" fmla="*/ 11524707 w 14674910"/>
                    <a:gd name="connsiteY19" fmla="*/ 2820615 h 9201245"/>
                    <a:gd name="connsiteX20" fmla="*/ 11682156 w 14674910"/>
                    <a:gd name="connsiteY20" fmla="*/ 2680504 h 9201245"/>
                    <a:gd name="connsiteX21" fmla="*/ 11745383 w 14674910"/>
                    <a:gd name="connsiteY21" fmla="*/ 2627187 h 9201245"/>
                    <a:gd name="connsiteX22" fmla="*/ 11834645 w 14674910"/>
                    <a:gd name="connsiteY22" fmla="*/ 2592470 h 9201245"/>
                    <a:gd name="connsiteX23" fmla="*/ 11891673 w 14674910"/>
                    <a:gd name="connsiteY23" fmla="*/ 2547832 h 9201245"/>
                    <a:gd name="connsiteX24" fmla="*/ 11904071 w 14674910"/>
                    <a:gd name="connsiteY24" fmla="*/ 2539153 h 9201245"/>
                    <a:gd name="connsiteX25" fmla="*/ 11917708 w 14674910"/>
                    <a:gd name="connsiteY25" fmla="*/ 2530475 h 9201245"/>
                    <a:gd name="connsiteX26" fmla="*/ 11942502 w 14674910"/>
                    <a:gd name="connsiteY26" fmla="*/ 2514354 h 9201245"/>
                    <a:gd name="connsiteX27" fmla="*/ 11956140 w 14674910"/>
                    <a:gd name="connsiteY27" fmla="*/ 2505675 h 9201245"/>
                    <a:gd name="connsiteX28" fmla="*/ 11962338 w 14674910"/>
                    <a:gd name="connsiteY28" fmla="*/ 2501956 h 9201245"/>
                    <a:gd name="connsiteX29" fmla="*/ 11964818 w 14674910"/>
                    <a:gd name="connsiteY29" fmla="*/ 2500716 h 9201245"/>
                    <a:gd name="connsiteX30" fmla="*/ 11967298 w 14674910"/>
                    <a:gd name="connsiteY30" fmla="*/ 2499476 h 9201245"/>
                    <a:gd name="connsiteX31" fmla="*/ 11969776 w 14674910"/>
                    <a:gd name="connsiteY31" fmla="*/ 2498236 h 9201245"/>
                    <a:gd name="connsiteX32" fmla="*/ 11995814 w 14674910"/>
                    <a:gd name="connsiteY32" fmla="*/ 2483356 h 9201245"/>
                    <a:gd name="connsiteX33" fmla="*/ 12023086 w 14674910"/>
                    <a:gd name="connsiteY33" fmla="*/ 2469718 h 9201245"/>
                    <a:gd name="connsiteX34" fmla="*/ 12051602 w 14674910"/>
                    <a:gd name="connsiteY34" fmla="*/ 2456079 h 9201245"/>
                    <a:gd name="connsiteX35" fmla="*/ 12080114 w 14674910"/>
                    <a:gd name="connsiteY35" fmla="*/ 2443679 h 9201245"/>
                    <a:gd name="connsiteX36" fmla="*/ 12107390 w 14674910"/>
                    <a:gd name="connsiteY36" fmla="*/ 2432520 h 9201245"/>
                    <a:gd name="connsiteX37" fmla="*/ 12222686 w 14674910"/>
                    <a:gd name="connsiteY37" fmla="*/ 2395323 h 9201245"/>
                    <a:gd name="connsiteX38" fmla="*/ 12335502 w 14674910"/>
                    <a:gd name="connsiteY38" fmla="*/ 2366804 h 9201245"/>
                    <a:gd name="connsiteX39" fmla="*/ 12447082 w 14674910"/>
                    <a:gd name="connsiteY39" fmla="*/ 2343246 h 9201245"/>
                    <a:gd name="connsiteX40" fmla="*/ 12657838 w 14674910"/>
                    <a:gd name="connsiteY40" fmla="*/ 2303568 h 9201245"/>
                    <a:gd name="connsiteX41" fmla="*/ 12757018 w 14674910"/>
                    <a:gd name="connsiteY41" fmla="*/ 2289930 h 9201245"/>
                    <a:gd name="connsiteX42" fmla="*/ 12805370 w 14674910"/>
                    <a:gd name="connsiteY42" fmla="*/ 2284970 h 9201245"/>
                    <a:gd name="connsiteX43" fmla="*/ 12850000 w 14674910"/>
                    <a:gd name="connsiteY43" fmla="*/ 2281250 h 9201245"/>
                    <a:gd name="connsiteX44" fmla="*/ 12894630 w 14674910"/>
                    <a:gd name="connsiteY44" fmla="*/ 2278770 h 9201245"/>
                    <a:gd name="connsiteX45" fmla="*/ 12936782 w 14674910"/>
                    <a:gd name="connsiteY45" fmla="*/ 2277530 h 9201245"/>
                    <a:gd name="connsiteX46" fmla="*/ 12976454 w 14674910"/>
                    <a:gd name="connsiteY46" fmla="*/ 2278770 h 9201245"/>
                    <a:gd name="connsiteX47" fmla="*/ 13014886 w 14674910"/>
                    <a:gd name="connsiteY47" fmla="*/ 2280010 h 9201245"/>
                    <a:gd name="connsiteX48" fmla="*/ 13049598 w 14674910"/>
                    <a:gd name="connsiteY48" fmla="*/ 2282490 h 9201245"/>
                    <a:gd name="connsiteX49" fmla="*/ 13083072 w 14674910"/>
                    <a:gd name="connsiteY49" fmla="*/ 2286210 h 9201245"/>
                    <a:gd name="connsiteX50" fmla="*/ 13140102 w 14674910"/>
                    <a:gd name="connsiteY50" fmla="*/ 2294888 h 9201245"/>
                    <a:gd name="connsiteX51" fmla="*/ 13185972 w 14674910"/>
                    <a:gd name="connsiteY51" fmla="*/ 2303568 h 9201245"/>
                    <a:gd name="connsiteX52" fmla="*/ 13218206 w 14674910"/>
                    <a:gd name="connsiteY52" fmla="*/ 2313488 h 9201245"/>
                    <a:gd name="connsiteX53" fmla="*/ 13246718 w 14674910"/>
                    <a:gd name="connsiteY53" fmla="*/ 2320928 h 9201245"/>
                    <a:gd name="connsiteX54" fmla="*/ 13218206 w 14674910"/>
                    <a:gd name="connsiteY54" fmla="*/ 2315968 h 9201245"/>
                    <a:gd name="connsiteX55" fmla="*/ 13137622 w 14674910"/>
                    <a:gd name="connsiteY55" fmla="*/ 2307288 h 9201245"/>
                    <a:gd name="connsiteX56" fmla="*/ 13081834 w 14674910"/>
                    <a:gd name="connsiteY56" fmla="*/ 2306048 h 9201245"/>
                    <a:gd name="connsiteX57" fmla="*/ 13048358 w 14674910"/>
                    <a:gd name="connsiteY57" fmla="*/ 2304808 h 9201245"/>
                    <a:gd name="connsiteX58" fmla="*/ 13014886 w 14674910"/>
                    <a:gd name="connsiteY58" fmla="*/ 2306048 h 9201245"/>
                    <a:gd name="connsiteX59" fmla="*/ 12853718 w 14674910"/>
                    <a:gd name="connsiteY59" fmla="*/ 2319687 h 9201245"/>
                    <a:gd name="connsiteX60" fmla="*/ 12810328 w 14674910"/>
                    <a:gd name="connsiteY60" fmla="*/ 2327127 h 9201245"/>
                    <a:gd name="connsiteX61" fmla="*/ 12764456 w 14674910"/>
                    <a:gd name="connsiteY61" fmla="*/ 2334566 h 9201245"/>
                    <a:gd name="connsiteX62" fmla="*/ 12716106 w 14674910"/>
                    <a:gd name="connsiteY62" fmla="*/ 2343246 h 9201245"/>
                    <a:gd name="connsiteX63" fmla="*/ 12667756 w 14674910"/>
                    <a:gd name="connsiteY63" fmla="*/ 2353165 h 9201245"/>
                    <a:gd name="connsiteX64" fmla="*/ 12460718 w 14674910"/>
                    <a:gd name="connsiteY64" fmla="*/ 2401522 h 9201245"/>
                    <a:gd name="connsiteX65" fmla="*/ 12351622 w 14674910"/>
                    <a:gd name="connsiteY65" fmla="*/ 2427561 h 9201245"/>
                    <a:gd name="connsiteX66" fmla="*/ 12240042 w 14674910"/>
                    <a:gd name="connsiteY66" fmla="*/ 2457318 h 9201245"/>
                    <a:gd name="connsiteX67" fmla="*/ 12132186 w 14674910"/>
                    <a:gd name="connsiteY67" fmla="*/ 2494516 h 9201245"/>
                    <a:gd name="connsiteX68" fmla="*/ 12104910 w 14674910"/>
                    <a:gd name="connsiteY68" fmla="*/ 2505675 h 9201245"/>
                    <a:gd name="connsiteX69" fmla="*/ 12078874 w 14674910"/>
                    <a:gd name="connsiteY69" fmla="*/ 2518075 h 9201245"/>
                    <a:gd name="connsiteX70" fmla="*/ 12054082 w 14674910"/>
                    <a:gd name="connsiteY70" fmla="*/ 2530475 h 9201245"/>
                    <a:gd name="connsiteX71" fmla="*/ 12028046 w 14674910"/>
                    <a:gd name="connsiteY71" fmla="*/ 2541633 h 9201245"/>
                    <a:gd name="connsiteX72" fmla="*/ 12002012 w 14674910"/>
                    <a:gd name="connsiteY72" fmla="*/ 2556512 h 9201245"/>
                    <a:gd name="connsiteX73" fmla="*/ 11999530 w 14674910"/>
                    <a:gd name="connsiteY73" fmla="*/ 2557752 h 9201245"/>
                    <a:gd name="connsiteX74" fmla="*/ 11998290 w 14674910"/>
                    <a:gd name="connsiteY74" fmla="*/ 2558992 h 9201245"/>
                    <a:gd name="connsiteX75" fmla="*/ 11995814 w 14674910"/>
                    <a:gd name="connsiteY75" fmla="*/ 2560232 h 9201245"/>
                    <a:gd name="connsiteX76" fmla="*/ 11990854 w 14674910"/>
                    <a:gd name="connsiteY76" fmla="*/ 2563952 h 9201245"/>
                    <a:gd name="connsiteX77" fmla="*/ 11978454 w 14674910"/>
                    <a:gd name="connsiteY77" fmla="*/ 2570151 h 9201245"/>
                    <a:gd name="connsiteX78" fmla="*/ 11954898 w 14674910"/>
                    <a:gd name="connsiteY78" fmla="*/ 2586270 h 9201245"/>
                    <a:gd name="connsiteX79" fmla="*/ 11942502 w 14674910"/>
                    <a:gd name="connsiteY79" fmla="*/ 2593710 h 9201245"/>
                    <a:gd name="connsiteX80" fmla="*/ 11931346 w 14674910"/>
                    <a:gd name="connsiteY80" fmla="*/ 2602389 h 9201245"/>
                    <a:gd name="connsiteX81" fmla="*/ 11895393 w 14674910"/>
                    <a:gd name="connsiteY81" fmla="*/ 2628427 h 9201245"/>
                    <a:gd name="connsiteX82" fmla="*/ 11656121 w 14674910"/>
                    <a:gd name="connsiteY82" fmla="*/ 2918569 h 9201245"/>
                    <a:gd name="connsiteX83" fmla="*/ 11653642 w 14674910"/>
                    <a:gd name="connsiteY83" fmla="*/ 2919809 h 9201245"/>
                    <a:gd name="connsiteX84" fmla="*/ 11581736 w 14674910"/>
                    <a:gd name="connsiteY84" fmla="*/ 3095877 h 9201245"/>
                    <a:gd name="connsiteX85" fmla="*/ 12490474 w 14674910"/>
                    <a:gd name="connsiteY85" fmla="*/ 3073559 h 9201245"/>
                    <a:gd name="connsiteX86" fmla="*/ 12501630 w 14674910"/>
                    <a:gd name="connsiteY86" fmla="*/ 3069839 h 9201245"/>
                    <a:gd name="connsiteX87" fmla="*/ 12667756 w 14674910"/>
                    <a:gd name="connsiteY87" fmla="*/ 3072319 h 9201245"/>
                    <a:gd name="connsiteX88" fmla="*/ 12639242 w 14674910"/>
                    <a:gd name="connsiteY88" fmla="*/ 3080999 h 9201245"/>
                    <a:gd name="connsiteX89" fmla="*/ 13369454 w 14674910"/>
                    <a:gd name="connsiteY89" fmla="*/ 3192592 h 9201245"/>
                    <a:gd name="connsiteX90" fmla="*/ 13379374 w 14674910"/>
                    <a:gd name="connsiteY90" fmla="*/ 3192592 h 9201245"/>
                    <a:gd name="connsiteX91" fmla="*/ 13385570 w 14674910"/>
                    <a:gd name="connsiteY91" fmla="*/ 3192592 h 9201245"/>
                    <a:gd name="connsiteX92" fmla="*/ 13399208 w 14674910"/>
                    <a:gd name="connsiteY92" fmla="*/ 3193831 h 9201245"/>
                    <a:gd name="connsiteX93" fmla="*/ 13422764 w 14674910"/>
                    <a:gd name="connsiteY93" fmla="*/ 3192592 h 9201245"/>
                    <a:gd name="connsiteX94" fmla="*/ 13503348 w 14674910"/>
                    <a:gd name="connsiteY94" fmla="*/ 3219869 h 9201245"/>
                    <a:gd name="connsiteX95" fmla="*/ 13552938 w 14674910"/>
                    <a:gd name="connsiteY95" fmla="*/ 3252108 h 9201245"/>
                    <a:gd name="connsiteX96" fmla="*/ 13556656 w 14674910"/>
                    <a:gd name="connsiteY96" fmla="*/ 3253347 h 9201245"/>
                    <a:gd name="connsiteX97" fmla="*/ 13552938 w 14674910"/>
                    <a:gd name="connsiteY97" fmla="*/ 3253347 h 9201245"/>
                    <a:gd name="connsiteX98" fmla="*/ 13561616 w 14674910"/>
                    <a:gd name="connsiteY98" fmla="*/ 3257068 h 9201245"/>
                    <a:gd name="connsiteX99" fmla="*/ 13613686 w 14674910"/>
                    <a:gd name="connsiteY99" fmla="*/ 3279385 h 9201245"/>
                    <a:gd name="connsiteX100" fmla="*/ 14002966 w 14674910"/>
                    <a:gd name="connsiteY100" fmla="*/ 3606725 h 9201245"/>
                    <a:gd name="connsiteX101" fmla="*/ 13182254 w 14674910"/>
                    <a:gd name="connsiteY101" fmla="*/ 3229789 h 9201245"/>
                    <a:gd name="connsiteX102" fmla="*/ 12759498 w 14674910"/>
                    <a:gd name="connsiteY102" fmla="*/ 3202511 h 9201245"/>
                    <a:gd name="connsiteX103" fmla="*/ 12687594 w 14674910"/>
                    <a:gd name="connsiteY103" fmla="*/ 3193831 h 9201245"/>
                    <a:gd name="connsiteX104" fmla="*/ 12618166 w 14674910"/>
                    <a:gd name="connsiteY104" fmla="*/ 3202511 h 9201245"/>
                    <a:gd name="connsiteX105" fmla="*/ 12241282 w 14674910"/>
                    <a:gd name="connsiteY105" fmla="*/ 3231029 h 9201245"/>
                    <a:gd name="connsiteX106" fmla="*/ 11807370 w 14674910"/>
                    <a:gd name="connsiteY106" fmla="*/ 3286825 h 9201245"/>
                    <a:gd name="connsiteX107" fmla="*/ 11719349 w 14674910"/>
                    <a:gd name="connsiteY107" fmla="*/ 3302944 h 9201245"/>
                    <a:gd name="connsiteX108" fmla="*/ 11430487 w 14674910"/>
                    <a:gd name="connsiteY108" fmla="*/ 3393458 h 9201245"/>
                    <a:gd name="connsiteX109" fmla="*/ 11439165 w 14674910"/>
                    <a:gd name="connsiteY109" fmla="*/ 3392219 h 9201245"/>
                    <a:gd name="connsiteX110" fmla="*/ 11451563 w 14674910"/>
                    <a:gd name="connsiteY110" fmla="*/ 3392219 h 9201245"/>
                    <a:gd name="connsiteX111" fmla="*/ 11387096 w 14674910"/>
                    <a:gd name="connsiteY111" fmla="*/ 3414537 h 9201245"/>
                    <a:gd name="connsiteX112" fmla="*/ 11359821 w 14674910"/>
                    <a:gd name="connsiteY112" fmla="*/ 3428176 h 9201245"/>
                    <a:gd name="connsiteX113" fmla="*/ 11168900 w 14674910"/>
                    <a:gd name="connsiteY113" fmla="*/ 3553408 h 9201245"/>
                    <a:gd name="connsiteX114" fmla="*/ 13466154 w 14674910"/>
                    <a:gd name="connsiteY114" fmla="*/ 4081615 h 9201245"/>
                    <a:gd name="connsiteX115" fmla="*/ 13504590 w 14674910"/>
                    <a:gd name="connsiteY115" fmla="*/ 4075415 h 9201245"/>
                    <a:gd name="connsiteX116" fmla="*/ 13552938 w 14674910"/>
                    <a:gd name="connsiteY116" fmla="*/ 4089054 h 9201245"/>
                    <a:gd name="connsiteX117" fmla="*/ 13633522 w 14674910"/>
                    <a:gd name="connsiteY117" fmla="*/ 4115093 h 9201245"/>
                    <a:gd name="connsiteX118" fmla="*/ 13621126 w 14674910"/>
                    <a:gd name="connsiteY118" fmla="*/ 4116332 h 9201245"/>
                    <a:gd name="connsiteX119" fmla="*/ 13666994 w 14674910"/>
                    <a:gd name="connsiteY119" fmla="*/ 4131211 h 9201245"/>
                    <a:gd name="connsiteX120" fmla="*/ 14124462 w 14674910"/>
                    <a:gd name="connsiteY120" fmla="*/ 4395314 h 9201245"/>
                    <a:gd name="connsiteX121" fmla="*/ 14150496 w 14674910"/>
                    <a:gd name="connsiteY121" fmla="*/ 4422593 h 9201245"/>
                    <a:gd name="connsiteX122" fmla="*/ 14394726 w 14674910"/>
                    <a:gd name="connsiteY122" fmla="*/ 4638338 h 9201245"/>
                    <a:gd name="connsiteX123" fmla="*/ 14674910 w 14674910"/>
                    <a:gd name="connsiteY123" fmla="*/ 4976837 h 9201245"/>
                    <a:gd name="connsiteX124" fmla="*/ 14202566 w 14674910"/>
                    <a:gd name="connsiteY124" fmla="*/ 4575103 h 9201245"/>
                    <a:gd name="connsiteX125" fmla="*/ 14191408 w 14674910"/>
                    <a:gd name="connsiteY125" fmla="*/ 4562704 h 9201245"/>
                    <a:gd name="connsiteX126" fmla="*/ 14073632 w 14674910"/>
                    <a:gd name="connsiteY126" fmla="*/ 4482109 h 9201245"/>
                    <a:gd name="connsiteX127" fmla="*/ 14024042 w 14674910"/>
                    <a:gd name="connsiteY127" fmla="*/ 4458551 h 9201245"/>
                    <a:gd name="connsiteX128" fmla="*/ 13666994 w 14674910"/>
                    <a:gd name="connsiteY128" fmla="*/ 4277522 h 9201245"/>
                    <a:gd name="connsiteX129" fmla="*/ 12254918 w 14674910"/>
                    <a:gd name="connsiteY129" fmla="*/ 4160969 h 9201245"/>
                    <a:gd name="connsiteX130" fmla="*/ 12221448 w 14674910"/>
                    <a:gd name="connsiteY130" fmla="*/ 4159729 h 9201245"/>
                    <a:gd name="connsiteX131" fmla="*/ 12226406 w 14674910"/>
                    <a:gd name="connsiteY131" fmla="*/ 4162209 h 9201245"/>
                    <a:gd name="connsiteX132" fmla="*/ 11969776 w 14674910"/>
                    <a:gd name="connsiteY132" fmla="*/ 4127491 h 9201245"/>
                    <a:gd name="connsiteX133" fmla="*/ 11968538 w 14674910"/>
                    <a:gd name="connsiteY133" fmla="*/ 4126251 h 9201245"/>
                    <a:gd name="connsiteX134" fmla="*/ 10685397 w 14674910"/>
                    <a:gd name="connsiteY134" fmla="*/ 3710878 h 9201245"/>
                    <a:gd name="connsiteX135" fmla="*/ 10942025 w 14674910"/>
                    <a:gd name="connsiteY135" fmla="*/ 3997300 h 9201245"/>
                    <a:gd name="connsiteX136" fmla="*/ 11088316 w 14674910"/>
                    <a:gd name="connsiteY136" fmla="*/ 4132451 h 9201245"/>
                    <a:gd name="connsiteX137" fmla="*/ 11089555 w 14674910"/>
                    <a:gd name="connsiteY137" fmla="*/ 4133691 h 9201245"/>
                    <a:gd name="connsiteX138" fmla="*/ 11069720 w 14674910"/>
                    <a:gd name="connsiteY138" fmla="*/ 4122532 h 9201245"/>
                    <a:gd name="connsiteX139" fmla="*/ 11651162 w 14674910"/>
                    <a:gd name="connsiteY139" fmla="*/ 4570143 h 9201245"/>
                    <a:gd name="connsiteX140" fmla="*/ 11208572 w 14674910"/>
                    <a:gd name="connsiteY140" fmla="*/ 4317199 h 9201245"/>
                    <a:gd name="connsiteX141" fmla="*/ 10622170 w 14674910"/>
                    <a:gd name="connsiteY141" fmla="*/ 3926625 h 9201245"/>
                    <a:gd name="connsiteX142" fmla="*/ 10594896 w 14674910"/>
                    <a:gd name="connsiteY142" fmla="*/ 3911745 h 9201245"/>
                    <a:gd name="connsiteX143" fmla="*/ 9852286 w 14674910"/>
                    <a:gd name="connsiteY143" fmla="*/ 3477773 h 9201245"/>
                    <a:gd name="connsiteX144" fmla="*/ 9370023 w 14674910"/>
                    <a:gd name="connsiteY144" fmla="*/ 3269467 h 9201245"/>
                    <a:gd name="connsiteX145" fmla="*/ 9305556 w 14674910"/>
                    <a:gd name="connsiteY145" fmla="*/ 3217389 h 9201245"/>
                    <a:gd name="connsiteX146" fmla="*/ 9008017 w 14674910"/>
                    <a:gd name="connsiteY146" fmla="*/ 3124395 h 9201245"/>
                    <a:gd name="connsiteX147" fmla="*/ 9006777 w 14674910"/>
                    <a:gd name="connsiteY147" fmla="*/ 3124395 h 9201245"/>
                    <a:gd name="connsiteX148" fmla="*/ 8999338 w 14674910"/>
                    <a:gd name="connsiteY148" fmla="*/ 3118197 h 9201245"/>
                    <a:gd name="connsiteX149" fmla="*/ 8991899 w 14674910"/>
                    <a:gd name="connsiteY149" fmla="*/ 3111997 h 9201245"/>
                    <a:gd name="connsiteX150" fmla="*/ 7907120 w 14674910"/>
                    <a:gd name="connsiteY150" fmla="*/ 2674304 h 9201245"/>
                    <a:gd name="connsiteX151" fmla="*/ 7928194 w 14674910"/>
                    <a:gd name="connsiteY151" fmla="*/ 2995443 h 9201245"/>
                    <a:gd name="connsiteX152" fmla="*/ 7929435 w 14674910"/>
                    <a:gd name="connsiteY152" fmla="*/ 2996684 h 9201245"/>
                    <a:gd name="connsiteX153" fmla="*/ 7936872 w 14674910"/>
                    <a:gd name="connsiteY153" fmla="*/ 3006603 h 9201245"/>
                    <a:gd name="connsiteX154" fmla="*/ 7960429 w 14674910"/>
                    <a:gd name="connsiteY154" fmla="*/ 3082238 h 9201245"/>
                    <a:gd name="connsiteX155" fmla="*/ 7943072 w 14674910"/>
                    <a:gd name="connsiteY155" fmla="*/ 3054961 h 9201245"/>
                    <a:gd name="connsiteX156" fmla="*/ 7935634 w 14674910"/>
                    <a:gd name="connsiteY156" fmla="*/ 3040081 h 9201245"/>
                    <a:gd name="connsiteX157" fmla="*/ 8183583 w 14674910"/>
                    <a:gd name="connsiteY157" fmla="*/ 3648882 h 9201245"/>
                    <a:gd name="connsiteX158" fmla="*/ 8198460 w 14674910"/>
                    <a:gd name="connsiteY158" fmla="*/ 3657562 h 9201245"/>
                    <a:gd name="connsiteX159" fmla="*/ 8235654 w 14674910"/>
                    <a:gd name="connsiteY159" fmla="*/ 3714598 h 9201245"/>
                    <a:gd name="connsiteX160" fmla="*/ 8286483 w 14674910"/>
                    <a:gd name="connsiteY160" fmla="*/ 3770394 h 9201245"/>
                    <a:gd name="connsiteX161" fmla="*/ 9459285 w 14674910"/>
                    <a:gd name="connsiteY161" fmla="*/ 4123772 h 9201245"/>
                    <a:gd name="connsiteX162" fmla="*/ 9397298 w 14674910"/>
                    <a:gd name="connsiteY162" fmla="*/ 4153530 h 9201245"/>
                    <a:gd name="connsiteX163" fmla="*/ 9376223 w 14674910"/>
                    <a:gd name="connsiteY163" fmla="*/ 4158489 h 9201245"/>
                    <a:gd name="connsiteX164" fmla="*/ 9238610 w 14674910"/>
                    <a:gd name="connsiteY164" fmla="*/ 4213046 h 9201245"/>
                    <a:gd name="connsiteX165" fmla="*/ 9229932 w 14674910"/>
                    <a:gd name="connsiteY165" fmla="*/ 4211806 h 9201245"/>
                    <a:gd name="connsiteX166" fmla="*/ 9224973 w 14674910"/>
                    <a:gd name="connsiteY166" fmla="*/ 4211806 h 9201245"/>
                    <a:gd name="connsiteX167" fmla="*/ 8862966 w 14674910"/>
                    <a:gd name="connsiteY167" fmla="*/ 4267603 h 9201245"/>
                    <a:gd name="connsiteX168" fmla="*/ 9423333 w 14674910"/>
                    <a:gd name="connsiteY168" fmla="*/ 4697855 h 9201245"/>
                    <a:gd name="connsiteX169" fmla="*/ 9424572 w 14674910"/>
                    <a:gd name="connsiteY169" fmla="*/ 4699095 h 9201245"/>
                    <a:gd name="connsiteX170" fmla="*/ 9636570 w 14674910"/>
                    <a:gd name="connsiteY170" fmla="*/ 4834246 h 9201245"/>
                    <a:gd name="connsiteX171" fmla="*/ 10669281 w 14674910"/>
                    <a:gd name="connsiteY171" fmla="*/ 5208702 h 9201245"/>
                    <a:gd name="connsiteX172" fmla="*/ 11414370 w 14674910"/>
                    <a:gd name="connsiteY172" fmla="*/ 5193823 h 9201245"/>
                    <a:gd name="connsiteX173" fmla="*/ 11440405 w 14674910"/>
                    <a:gd name="connsiteY173" fmla="*/ 5195063 h 9201245"/>
                    <a:gd name="connsiteX174" fmla="*/ 11667279 w 14674910"/>
                    <a:gd name="connsiteY174" fmla="*/ 5186383 h 9201245"/>
                    <a:gd name="connsiteX175" fmla="*/ 12310710 w 14674910"/>
                    <a:gd name="connsiteY175" fmla="*/ 5341373 h 9201245"/>
                    <a:gd name="connsiteX176" fmla="*/ 12315668 w 14674910"/>
                    <a:gd name="connsiteY176" fmla="*/ 5341373 h 9201245"/>
                    <a:gd name="connsiteX177" fmla="*/ 12318146 w 14674910"/>
                    <a:gd name="connsiteY177" fmla="*/ 5343853 h 9201245"/>
                    <a:gd name="connsiteX178" fmla="*/ 12313186 w 14674910"/>
                    <a:gd name="connsiteY178" fmla="*/ 5343853 h 9201245"/>
                    <a:gd name="connsiteX179" fmla="*/ 12323106 w 14674910"/>
                    <a:gd name="connsiteY179" fmla="*/ 5352532 h 9201245"/>
                    <a:gd name="connsiteX180" fmla="*/ 12382616 w 14674910"/>
                    <a:gd name="connsiteY180" fmla="*/ 5404610 h 9201245"/>
                    <a:gd name="connsiteX181" fmla="*/ 12507830 w 14674910"/>
                    <a:gd name="connsiteY181" fmla="*/ 5595557 h 9201245"/>
                    <a:gd name="connsiteX182" fmla="*/ 12536342 w 14674910"/>
                    <a:gd name="connsiteY182" fmla="*/ 5674912 h 9201245"/>
                    <a:gd name="connsiteX183" fmla="*/ 12547502 w 14674910"/>
                    <a:gd name="connsiteY183" fmla="*/ 5697231 h 9201245"/>
                    <a:gd name="connsiteX184" fmla="*/ 12548742 w 14674910"/>
                    <a:gd name="connsiteY184" fmla="*/ 5700950 h 9201245"/>
                    <a:gd name="connsiteX185" fmla="*/ 12552458 w 14674910"/>
                    <a:gd name="connsiteY185" fmla="*/ 5714590 h 9201245"/>
                    <a:gd name="connsiteX186" fmla="*/ 12531382 w 14674910"/>
                    <a:gd name="connsiteY186" fmla="*/ 5705910 h 9201245"/>
                    <a:gd name="connsiteX187" fmla="*/ 12390052 w 14674910"/>
                    <a:gd name="connsiteY187" fmla="*/ 5537281 h 9201245"/>
                    <a:gd name="connsiteX188" fmla="*/ 11460241 w 14674910"/>
                    <a:gd name="connsiteY188" fmla="*/ 5403369 h 9201245"/>
                    <a:gd name="connsiteX189" fmla="*/ 11788774 w 14674910"/>
                    <a:gd name="connsiteY189" fmla="*/ 5838582 h 9201245"/>
                    <a:gd name="connsiteX190" fmla="*/ 11806131 w 14674910"/>
                    <a:gd name="connsiteY190" fmla="*/ 5857181 h 9201245"/>
                    <a:gd name="connsiteX191" fmla="*/ 11842083 w 14674910"/>
                    <a:gd name="connsiteY191" fmla="*/ 5955134 h 9201245"/>
                    <a:gd name="connsiteX192" fmla="*/ 11832166 w 14674910"/>
                    <a:gd name="connsiteY192" fmla="*/ 5943974 h 9201245"/>
                    <a:gd name="connsiteX193" fmla="*/ 11951182 w 14674910"/>
                    <a:gd name="connsiteY193" fmla="*/ 6405225 h 9201245"/>
                    <a:gd name="connsiteX194" fmla="*/ 11972258 w 14674910"/>
                    <a:gd name="connsiteY194" fmla="*/ 6756122 h 9201245"/>
                    <a:gd name="connsiteX195" fmla="*/ 11977214 w 14674910"/>
                    <a:gd name="connsiteY195" fmla="*/ 6883834 h 9201245"/>
                    <a:gd name="connsiteX196" fmla="*/ 11982174 w 14674910"/>
                    <a:gd name="connsiteY196" fmla="*/ 7054944 h 9201245"/>
                    <a:gd name="connsiteX197" fmla="*/ 11978454 w 14674910"/>
                    <a:gd name="connsiteY197" fmla="*/ 7099580 h 9201245"/>
                    <a:gd name="connsiteX198" fmla="*/ 11993334 w 14674910"/>
                    <a:gd name="connsiteY198" fmla="*/ 7369882 h 9201245"/>
                    <a:gd name="connsiteX199" fmla="*/ 11994574 w 14674910"/>
                    <a:gd name="connsiteY199" fmla="*/ 7376082 h 9201245"/>
                    <a:gd name="connsiteX200" fmla="*/ 12004490 w 14674910"/>
                    <a:gd name="connsiteY200" fmla="*/ 7487676 h 9201245"/>
                    <a:gd name="connsiteX201" fmla="*/ 12046642 w 14674910"/>
                    <a:gd name="connsiteY201" fmla="*/ 7759219 h 9201245"/>
                    <a:gd name="connsiteX202" fmla="*/ 12077636 w 14674910"/>
                    <a:gd name="connsiteY202" fmla="*/ 7883211 h 9201245"/>
                    <a:gd name="connsiteX203" fmla="*/ 12090034 w 14674910"/>
                    <a:gd name="connsiteY203" fmla="*/ 7922887 h 9201245"/>
                    <a:gd name="connsiteX204" fmla="*/ 12070198 w 14674910"/>
                    <a:gd name="connsiteY204" fmla="*/ 7927846 h 9201245"/>
                    <a:gd name="connsiteX205" fmla="*/ 12056562 w 14674910"/>
                    <a:gd name="connsiteY205" fmla="*/ 7895609 h 9201245"/>
                    <a:gd name="connsiteX206" fmla="*/ 12029286 w 14674910"/>
                    <a:gd name="connsiteY206" fmla="*/ 7812535 h 9201245"/>
                    <a:gd name="connsiteX207" fmla="*/ 11985894 w 14674910"/>
                    <a:gd name="connsiteY207" fmla="*/ 7635226 h 9201245"/>
                    <a:gd name="connsiteX208" fmla="*/ 11969776 w 14674910"/>
                    <a:gd name="connsiteY208" fmla="*/ 7550913 h 9201245"/>
                    <a:gd name="connsiteX209" fmla="*/ 11966058 w 14674910"/>
                    <a:gd name="connsiteY209" fmla="*/ 7536033 h 9201245"/>
                    <a:gd name="connsiteX210" fmla="*/ 11943742 w 14674910"/>
                    <a:gd name="connsiteY210" fmla="*/ 7315327 h 9201245"/>
                    <a:gd name="connsiteX211" fmla="*/ 11922667 w 14674910"/>
                    <a:gd name="connsiteY211" fmla="*/ 6799520 h 9201245"/>
                    <a:gd name="connsiteX212" fmla="*/ 11869358 w 14674910"/>
                    <a:gd name="connsiteY212" fmla="*/ 6296112 h 9201245"/>
                    <a:gd name="connsiteX213" fmla="*/ 11736705 w 14674910"/>
                    <a:gd name="connsiteY213" fmla="*/ 6023330 h 9201245"/>
                    <a:gd name="connsiteX214" fmla="*/ 10959382 w 14674910"/>
                    <a:gd name="connsiteY214" fmla="*/ 5460406 h 9201245"/>
                    <a:gd name="connsiteX215" fmla="*/ 10903593 w 14674910"/>
                    <a:gd name="connsiteY215" fmla="*/ 5449247 h 9201245"/>
                    <a:gd name="connsiteX216" fmla="*/ 10775899 w 14674910"/>
                    <a:gd name="connsiteY216" fmla="*/ 5445526 h 9201245"/>
                    <a:gd name="connsiteX217" fmla="*/ 10525470 w 14674910"/>
                    <a:gd name="connsiteY217" fmla="*/ 5462886 h 9201245"/>
                    <a:gd name="connsiteX218" fmla="*/ 10539107 w 14674910"/>
                    <a:gd name="connsiteY218" fmla="*/ 5694751 h 9201245"/>
                    <a:gd name="connsiteX219" fmla="*/ 10546545 w 14674910"/>
                    <a:gd name="connsiteY219" fmla="*/ 5703430 h 9201245"/>
                    <a:gd name="connsiteX220" fmla="*/ 10550264 w 14674910"/>
                    <a:gd name="connsiteY220" fmla="*/ 5760466 h 9201245"/>
                    <a:gd name="connsiteX221" fmla="*/ 10542826 w 14674910"/>
                    <a:gd name="connsiteY221" fmla="*/ 5748067 h 9201245"/>
                    <a:gd name="connsiteX222" fmla="*/ 10618451 w 14674910"/>
                    <a:gd name="connsiteY222" fmla="*/ 6061767 h 9201245"/>
                    <a:gd name="connsiteX223" fmla="*/ 10728788 w 14674910"/>
                    <a:gd name="connsiteY223" fmla="*/ 6358108 h 9201245"/>
                    <a:gd name="connsiteX224" fmla="*/ 10734988 w 14674910"/>
                    <a:gd name="connsiteY224" fmla="*/ 6370507 h 9201245"/>
                    <a:gd name="connsiteX225" fmla="*/ 10799454 w 14674910"/>
                    <a:gd name="connsiteY225" fmla="*/ 6524258 h 9201245"/>
                    <a:gd name="connsiteX226" fmla="*/ 10991615 w 14674910"/>
                    <a:gd name="connsiteY226" fmla="*/ 6904913 h 9201245"/>
                    <a:gd name="connsiteX227" fmla="*/ 11090796 w 14674910"/>
                    <a:gd name="connsiteY227" fmla="*/ 7089660 h 9201245"/>
                    <a:gd name="connsiteX228" fmla="*/ 11230887 w 14674910"/>
                    <a:gd name="connsiteY228" fmla="*/ 7676143 h 9201245"/>
                    <a:gd name="connsiteX229" fmla="*/ 11214770 w 14674910"/>
                    <a:gd name="connsiteY229" fmla="*/ 7730700 h 9201245"/>
                    <a:gd name="connsiteX230" fmla="*/ 11194934 w 14674910"/>
                    <a:gd name="connsiteY230" fmla="*/ 7881970 h 9201245"/>
                    <a:gd name="connsiteX231" fmla="*/ 11144104 w 14674910"/>
                    <a:gd name="connsiteY231" fmla="*/ 7681103 h 9201245"/>
                    <a:gd name="connsiteX232" fmla="*/ 11061042 w 14674910"/>
                    <a:gd name="connsiteY232" fmla="*/ 7333925 h 9201245"/>
                    <a:gd name="connsiteX233" fmla="*/ 10970540 w 14674910"/>
                    <a:gd name="connsiteY233" fmla="*/ 7076022 h 9201245"/>
                    <a:gd name="connsiteX234" fmla="*/ 10922189 w 14674910"/>
                    <a:gd name="connsiteY234" fmla="*/ 6997908 h 9201245"/>
                    <a:gd name="connsiteX235" fmla="*/ 10680439 w 14674910"/>
                    <a:gd name="connsiteY235" fmla="*/ 6562695 h 9201245"/>
                    <a:gd name="connsiteX236" fmla="*/ 10606054 w 14674910"/>
                    <a:gd name="connsiteY236" fmla="*/ 6416384 h 9201245"/>
                    <a:gd name="connsiteX237" fmla="*/ 10556464 w 14674910"/>
                    <a:gd name="connsiteY237" fmla="*/ 6340750 h 9201245"/>
                    <a:gd name="connsiteX238" fmla="*/ 10475880 w 14674910"/>
                    <a:gd name="connsiteY238" fmla="*/ 6189478 h 9201245"/>
                    <a:gd name="connsiteX239" fmla="*/ 10447366 w 14674910"/>
                    <a:gd name="connsiteY239" fmla="*/ 6165920 h 9201245"/>
                    <a:gd name="connsiteX240" fmla="*/ 10438687 w 14674910"/>
                    <a:gd name="connsiteY240" fmla="*/ 6147322 h 9201245"/>
                    <a:gd name="connsiteX241" fmla="*/ 10434968 w 14674910"/>
                    <a:gd name="connsiteY241" fmla="*/ 6136162 h 9201245"/>
                    <a:gd name="connsiteX242" fmla="*/ 10431249 w 14674910"/>
                    <a:gd name="connsiteY242" fmla="*/ 6120043 h 9201245"/>
                    <a:gd name="connsiteX243" fmla="*/ 10366782 w 14674910"/>
                    <a:gd name="connsiteY243" fmla="*/ 5953894 h 9201245"/>
                    <a:gd name="connsiteX244" fmla="*/ 10283718 w 14674910"/>
                    <a:gd name="connsiteY244" fmla="*/ 5636474 h 9201245"/>
                    <a:gd name="connsiteX245" fmla="*/ 10226690 w 14674910"/>
                    <a:gd name="connsiteY245" fmla="*/ 5517442 h 9201245"/>
                    <a:gd name="connsiteX246" fmla="*/ 9604336 w 14674910"/>
                    <a:gd name="connsiteY246" fmla="*/ 5053712 h 9201245"/>
                    <a:gd name="connsiteX247" fmla="*/ 9832450 w 14674910"/>
                    <a:gd name="connsiteY247" fmla="*/ 5982412 h 9201245"/>
                    <a:gd name="connsiteX248" fmla="*/ 9816333 w 14674910"/>
                    <a:gd name="connsiteY248" fmla="*/ 5973733 h 9201245"/>
                    <a:gd name="connsiteX249" fmla="*/ 9531190 w 14674910"/>
                    <a:gd name="connsiteY249" fmla="*/ 5555880 h 9201245"/>
                    <a:gd name="connsiteX250" fmla="*/ 9384901 w 14674910"/>
                    <a:gd name="connsiteY250" fmla="*/ 5109508 h 9201245"/>
                    <a:gd name="connsiteX251" fmla="*/ 9381181 w 14674910"/>
                    <a:gd name="connsiteY251" fmla="*/ 5076030 h 9201245"/>
                    <a:gd name="connsiteX252" fmla="*/ 9308036 w 14674910"/>
                    <a:gd name="connsiteY252" fmla="*/ 4949559 h 9201245"/>
                    <a:gd name="connsiteX253" fmla="*/ 9205136 w 14674910"/>
                    <a:gd name="connsiteY253" fmla="*/ 4846646 h 9201245"/>
                    <a:gd name="connsiteX254" fmla="*/ 9192739 w 14674910"/>
                    <a:gd name="connsiteY254" fmla="*/ 4835486 h 9201245"/>
                    <a:gd name="connsiteX255" fmla="*/ 8955947 w 14674910"/>
                    <a:gd name="connsiteY255" fmla="*/ 4628419 h 9201245"/>
                    <a:gd name="connsiteX256" fmla="*/ 8846849 w 14674910"/>
                    <a:gd name="connsiteY256" fmla="*/ 4518067 h 9201245"/>
                    <a:gd name="connsiteX257" fmla="*/ 8416656 w 14674910"/>
                    <a:gd name="connsiteY257" fmla="*/ 4313479 h 9201245"/>
                    <a:gd name="connsiteX258" fmla="*/ 8179864 w 14674910"/>
                    <a:gd name="connsiteY258" fmla="*/ 4159729 h 9201245"/>
                    <a:gd name="connsiteX259" fmla="*/ 8171186 w 14674910"/>
                    <a:gd name="connsiteY259" fmla="*/ 4148570 h 9201245"/>
                    <a:gd name="connsiteX260" fmla="*/ 7971586 w 14674910"/>
                    <a:gd name="connsiteY260" fmla="*/ 3966302 h 9201245"/>
                    <a:gd name="connsiteX261" fmla="*/ 7970346 w 14674910"/>
                    <a:gd name="connsiteY261" fmla="*/ 3966302 h 9201245"/>
                    <a:gd name="connsiteX262" fmla="*/ 7325677 w 14674910"/>
                    <a:gd name="connsiteY262" fmla="*/ 3265747 h 9201245"/>
                    <a:gd name="connsiteX263" fmla="*/ 6642575 w 14674910"/>
                    <a:gd name="connsiteY263" fmla="*/ 3363700 h 9201245"/>
                    <a:gd name="connsiteX264" fmla="*/ 6164032 w 14674910"/>
                    <a:gd name="connsiteY264" fmla="*/ 3958862 h 9201245"/>
                    <a:gd name="connsiteX265" fmla="*/ 6364871 w 14674910"/>
                    <a:gd name="connsiteY265" fmla="*/ 4172129 h 9201245"/>
                    <a:gd name="connsiteX266" fmla="*/ 6471489 w 14674910"/>
                    <a:gd name="connsiteY266" fmla="*/ 4211806 h 9201245"/>
                    <a:gd name="connsiteX267" fmla="*/ 6511162 w 14674910"/>
                    <a:gd name="connsiteY267" fmla="*/ 4225445 h 9201245"/>
                    <a:gd name="connsiteX268" fmla="*/ 6524800 w 14674910"/>
                    <a:gd name="connsiteY268" fmla="*/ 4234125 h 9201245"/>
                    <a:gd name="connsiteX269" fmla="*/ 6720679 w 14674910"/>
                    <a:gd name="connsiteY269" fmla="*/ 4333319 h 9201245"/>
                    <a:gd name="connsiteX270" fmla="*/ 7057891 w 14674910"/>
                    <a:gd name="connsiteY270" fmla="*/ 4561463 h 9201245"/>
                    <a:gd name="connsiteX271" fmla="*/ 7366588 w 14674910"/>
                    <a:gd name="connsiteY271" fmla="*/ 4725133 h 9201245"/>
                    <a:gd name="connsiteX272" fmla="*/ 7835214 w 14674910"/>
                    <a:gd name="connsiteY272" fmla="*/ 4891282 h 9201245"/>
                    <a:gd name="connsiteX273" fmla="*/ 8467486 w 14674910"/>
                    <a:gd name="connsiteY273" fmla="*/ 4968158 h 9201245"/>
                    <a:gd name="connsiteX274" fmla="*/ 8477404 w 14674910"/>
                    <a:gd name="connsiteY274" fmla="*/ 4971877 h 9201245"/>
                    <a:gd name="connsiteX275" fmla="*/ 8054650 w 14674910"/>
                    <a:gd name="connsiteY275" fmla="*/ 4985516 h 9201245"/>
                    <a:gd name="connsiteX276" fmla="*/ 7985224 w 14674910"/>
                    <a:gd name="connsiteY276" fmla="*/ 4976837 h 9201245"/>
                    <a:gd name="connsiteX277" fmla="*/ 7972826 w 14674910"/>
                    <a:gd name="connsiteY277" fmla="*/ 4976837 h 9201245"/>
                    <a:gd name="connsiteX278" fmla="*/ 7952990 w 14674910"/>
                    <a:gd name="connsiteY278" fmla="*/ 4974357 h 9201245"/>
                    <a:gd name="connsiteX279" fmla="*/ 7949271 w 14674910"/>
                    <a:gd name="connsiteY279" fmla="*/ 4974357 h 9201245"/>
                    <a:gd name="connsiteX280" fmla="*/ 7930674 w 14674910"/>
                    <a:gd name="connsiteY280" fmla="*/ 4976837 h 9201245"/>
                    <a:gd name="connsiteX281" fmla="*/ 7915798 w 14674910"/>
                    <a:gd name="connsiteY281" fmla="*/ 4976837 h 9201245"/>
                    <a:gd name="connsiteX282" fmla="*/ 7858768 w 14674910"/>
                    <a:gd name="connsiteY282" fmla="*/ 4970638 h 9201245"/>
                    <a:gd name="connsiteX283" fmla="*/ 7841412 w 14674910"/>
                    <a:gd name="connsiteY283" fmla="*/ 4971877 h 9201245"/>
                    <a:gd name="connsiteX284" fmla="*/ 7314519 w 14674910"/>
                    <a:gd name="connsiteY284" fmla="*/ 4903682 h 9201245"/>
                    <a:gd name="connsiteX285" fmla="*/ 7462049 w 14674910"/>
                    <a:gd name="connsiteY285" fmla="*/ 5078510 h 9201245"/>
                    <a:gd name="connsiteX286" fmla="*/ 7498002 w 14674910"/>
                    <a:gd name="connsiteY286" fmla="*/ 5146706 h 9201245"/>
                    <a:gd name="connsiteX287" fmla="*/ 7571147 w 14674910"/>
                    <a:gd name="connsiteY287" fmla="*/ 5324014 h 9201245"/>
                    <a:gd name="connsiteX288" fmla="*/ 8013738 w 14674910"/>
                    <a:gd name="connsiteY288" fmla="*/ 6400266 h 9201245"/>
                    <a:gd name="connsiteX289" fmla="*/ 8695600 w 14674910"/>
                    <a:gd name="connsiteY289" fmla="*/ 6276274 h 9201245"/>
                    <a:gd name="connsiteX290" fmla="*/ 8819575 w 14674910"/>
                    <a:gd name="connsiteY290" fmla="*/ 6293632 h 9201245"/>
                    <a:gd name="connsiteX291" fmla="*/ 8862966 w 14674910"/>
                    <a:gd name="connsiteY291" fmla="*/ 6294872 h 9201245"/>
                    <a:gd name="connsiteX292" fmla="*/ 9820052 w 14674910"/>
                    <a:gd name="connsiteY292" fmla="*/ 6345709 h 9201245"/>
                    <a:gd name="connsiteX293" fmla="*/ 9397298 w 14674910"/>
                    <a:gd name="connsiteY293" fmla="*/ 6485820 h 9201245"/>
                    <a:gd name="connsiteX294" fmla="*/ 9379941 w 14674910"/>
                    <a:gd name="connsiteY294" fmla="*/ 6483339 h 9201245"/>
                    <a:gd name="connsiteX295" fmla="*/ 9165465 w 14674910"/>
                    <a:gd name="connsiteY295" fmla="*/ 6485820 h 9201245"/>
                    <a:gd name="connsiteX296" fmla="*/ 9158026 w 14674910"/>
                    <a:gd name="connsiteY296" fmla="*/ 6488298 h 9201245"/>
                    <a:gd name="connsiteX297" fmla="*/ 9141909 w 14674910"/>
                    <a:gd name="connsiteY297" fmla="*/ 6479620 h 9201245"/>
                    <a:gd name="connsiteX298" fmla="*/ 8730313 w 14674910"/>
                    <a:gd name="connsiteY298" fmla="*/ 6458541 h 9201245"/>
                    <a:gd name="connsiteX299" fmla="*/ 8736512 w 14674910"/>
                    <a:gd name="connsiteY299" fmla="*/ 6461021 h 9201245"/>
                    <a:gd name="connsiteX300" fmla="*/ 8647250 w 14674910"/>
                    <a:gd name="connsiteY300" fmla="*/ 6469701 h 9201245"/>
                    <a:gd name="connsiteX301" fmla="*/ 8639811 w 14674910"/>
                    <a:gd name="connsiteY301" fmla="*/ 6465981 h 9201245"/>
                    <a:gd name="connsiteX302" fmla="*/ 8339792 w 14674910"/>
                    <a:gd name="connsiteY302" fmla="*/ 6573853 h 9201245"/>
                    <a:gd name="connsiteX303" fmla="*/ 8834452 w 14674910"/>
                    <a:gd name="connsiteY303" fmla="*/ 6773482 h 9201245"/>
                    <a:gd name="connsiteX304" fmla="*/ 8917515 w 14674910"/>
                    <a:gd name="connsiteY304" fmla="*/ 6832998 h 9201245"/>
                    <a:gd name="connsiteX305" fmla="*/ 8964625 w 14674910"/>
                    <a:gd name="connsiteY305" fmla="*/ 6877635 h 9201245"/>
                    <a:gd name="connsiteX306" fmla="*/ 9158026 w 14674910"/>
                    <a:gd name="connsiteY306" fmla="*/ 7221093 h 9201245"/>
                    <a:gd name="connsiteX307" fmla="*/ 9166705 w 14674910"/>
                    <a:gd name="connsiteY307" fmla="*/ 7425680 h 9201245"/>
                    <a:gd name="connsiteX308" fmla="*/ 9166705 w 14674910"/>
                    <a:gd name="connsiteY308" fmla="*/ 7472797 h 9201245"/>
                    <a:gd name="connsiteX309" fmla="*/ 9166705 w 14674910"/>
                    <a:gd name="connsiteY309" fmla="*/ 7477756 h 9201245"/>
                    <a:gd name="connsiteX310" fmla="*/ 9161745 w 14674910"/>
                    <a:gd name="connsiteY310" fmla="*/ 7513713 h 9201245"/>
                    <a:gd name="connsiteX311" fmla="*/ 9153067 w 14674910"/>
                    <a:gd name="connsiteY311" fmla="*/ 7539752 h 9201245"/>
                    <a:gd name="connsiteX312" fmla="*/ 9124553 w 14674910"/>
                    <a:gd name="connsiteY312" fmla="*/ 7707142 h 9201245"/>
                    <a:gd name="connsiteX313" fmla="*/ 9133231 w 14674910"/>
                    <a:gd name="connsiteY313" fmla="*/ 8210549 h 9201245"/>
                    <a:gd name="connsiteX314" fmla="*/ 9133231 w 14674910"/>
                    <a:gd name="connsiteY314" fmla="*/ 8216749 h 9201245"/>
                    <a:gd name="connsiteX315" fmla="*/ 9141909 w 14674910"/>
                    <a:gd name="connsiteY315" fmla="*/ 8304782 h 9201245"/>
                    <a:gd name="connsiteX316" fmla="*/ 9156787 w 14674910"/>
                    <a:gd name="connsiteY316" fmla="*/ 8483332 h 9201245"/>
                    <a:gd name="connsiteX317" fmla="*/ 9160506 w 14674910"/>
                    <a:gd name="connsiteY317" fmla="*/ 8664360 h 9201245"/>
                    <a:gd name="connsiteX318" fmla="*/ 9155547 w 14674910"/>
                    <a:gd name="connsiteY318" fmla="*/ 8839188 h 9201245"/>
                    <a:gd name="connsiteX319" fmla="*/ 9146868 w 14674910"/>
                    <a:gd name="connsiteY319" fmla="*/ 8922264 h 9201245"/>
                    <a:gd name="connsiteX320" fmla="*/ 9135711 w 14674910"/>
                    <a:gd name="connsiteY320" fmla="*/ 9000378 h 9201245"/>
                    <a:gd name="connsiteX321" fmla="*/ 9122074 w 14674910"/>
                    <a:gd name="connsiteY321" fmla="*/ 9076015 h 9201245"/>
                    <a:gd name="connsiteX322" fmla="*/ 9115874 w 14674910"/>
                    <a:gd name="connsiteY322" fmla="*/ 9111971 h 9201245"/>
                    <a:gd name="connsiteX323" fmla="*/ 9107196 w 14674910"/>
                    <a:gd name="connsiteY323" fmla="*/ 9145449 h 9201245"/>
                    <a:gd name="connsiteX324" fmla="*/ 9091080 w 14674910"/>
                    <a:gd name="connsiteY324" fmla="*/ 9201245 h 9201245"/>
                    <a:gd name="connsiteX325" fmla="*/ 9084881 w 14674910"/>
                    <a:gd name="connsiteY325" fmla="*/ 9007818 h 9201245"/>
                    <a:gd name="connsiteX326" fmla="*/ 9086121 w 14674910"/>
                    <a:gd name="connsiteY326" fmla="*/ 8995418 h 9201245"/>
                    <a:gd name="connsiteX327" fmla="*/ 9092319 w 14674910"/>
                    <a:gd name="connsiteY327" fmla="*/ 8917304 h 9201245"/>
                    <a:gd name="connsiteX328" fmla="*/ 9096038 w 14674910"/>
                    <a:gd name="connsiteY328" fmla="*/ 8835469 h 9201245"/>
                    <a:gd name="connsiteX329" fmla="*/ 9097279 w 14674910"/>
                    <a:gd name="connsiteY329" fmla="*/ 8751155 h 9201245"/>
                    <a:gd name="connsiteX330" fmla="*/ 9096038 w 14674910"/>
                    <a:gd name="connsiteY330" fmla="*/ 8664360 h 9201245"/>
                    <a:gd name="connsiteX331" fmla="*/ 9092319 w 14674910"/>
                    <a:gd name="connsiteY331" fmla="*/ 8554007 h 9201245"/>
                    <a:gd name="connsiteX332" fmla="*/ 9088600 w 14674910"/>
                    <a:gd name="connsiteY332" fmla="*/ 8485811 h 9201245"/>
                    <a:gd name="connsiteX333" fmla="*/ 9077443 w 14674910"/>
                    <a:gd name="connsiteY333" fmla="*/ 8309742 h 9201245"/>
                    <a:gd name="connsiteX334" fmla="*/ 9073724 w 14674910"/>
                    <a:gd name="connsiteY334" fmla="*/ 8258906 h 9201245"/>
                    <a:gd name="connsiteX335" fmla="*/ 9030332 w 14674910"/>
                    <a:gd name="connsiteY335" fmla="*/ 8102677 h 9201245"/>
                    <a:gd name="connsiteX336" fmla="*/ 9029092 w 14674910"/>
                    <a:gd name="connsiteY336" fmla="*/ 8107636 h 9201245"/>
                    <a:gd name="connsiteX337" fmla="*/ 9010496 w 14674910"/>
                    <a:gd name="connsiteY337" fmla="*/ 8035721 h 9201245"/>
                    <a:gd name="connsiteX338" fmla="*/ 8955947 w 14674910"/>
                    <a:gd name="connsiteY338" fmla="*/ 7875770 h 9201245"/>
                    <a:gd name="connsiteX339" fmla="*/ 8937350 w 14674910"/>
                    <a:gd name="connsiteY339" fmla="*/ 7822455 h 9201245"/>
                    <a:gd name="connsiteX340" fmla="*/ 8923714 w 14674910"/>
                    <a:gd name="connsiteY340" fmla="*/ 7837332 h 9201245"/>
                    <a:gd name="connsiteX341" fmla="*/ 8900159 w 14674910"/>
                    <a:gd name="connsiteY341" fmla="*/ 7815014 h 9201245"/>
                    <a:gd name="connsiteX342" fmla="*/ 8924953 w 14674910"/>
                    <a:gd name="connsiteY342" fmla="*/ 7790215 h 9201245"/>
                    <a:gd name="connsiteX343" fmla="*/ 8917515 w 14674910"/>
                    <a:gd name="connsiteY343" fmla="*/ 7770376 h 9201245"/>
                    <a:gd name="connsiteX344" fmla="*/ 8756348 w 14674910"/>
                    <a:gd name="connsiteY344" fmla="*/ 7756738 h 9201245"/>
                    <a:gd name="connsiteX345" fmla="*/ 8725354 w 14674910"/>
                    <a:gd name="connsiteY345" fmla="*/ 7755499 h 9201245"/>
                    <a:gd name="connsiteX346" fmla="*/ 8670805 w 14674910"/>
                    <a:gd name="connsiteY346" fmla="*/ 7760459 h 9201245"/>
                    <a:gd name="connsiteX347" fmla="*/ 8152590 w 14674910"/>
                    <a:gd name="connsiteY347" fmla="*/ 8050600 h 9201245"/>
                    <a:gd name="connsiteX348" fmla="*/ 8131514 w 14674910"/>
                    <a:gd name="connsiteY348" fmla="*/ 8082838 h 9201245"/>
                    <a:gd name="connsiteX349" fmla="*/ 8107959 w 14674910"/>
                    <a:gd name="connsiteY349" fmla="*/ 8122516 h 9201245"/>
                    <a:gd name="connsiteX350" fmla="*/ 8085644 w 14674910"/>
                    <a:gd name="connsiteY350" fmla="*/ 8165911 h 9201245"/>
                    <a:gd name="connsiteX351" fmla="*/ 8081924 w 14674910"/>
                    <a:gd name="connsiteY351" fmla="*/ 8169632 h 9201245"/>
                    <a:gd name="connsiteX352" fmla="*/ 8024895 w 14674910"/>
                    <a:gd name="connsiteY352" fmla="*/ 8242786 h 9201245"/>
                    <a:gd name="connsiteX353" fmla="*/ 7891003 w 14674910"/>
                    <a:gd name="connsiteY353" fmla="*/ 8488292 h 9201245"/>
                    <a:gd name="connsiteX354" fmla="*/ 7895962 w 14674910"/>
                    <a:gd name="connsiteY354" fmla="*/ 8472172 h 9201245"/>
                    <a:gd name="connsiteX355" fmla="*/ 7904640 w 14674910"/>
                    <a:gd name="connsiteY355" fmla="*/ 8443654 h 9201245"/>
                    <a:gd name="connsiteX356" fmla="*/ 7914558 w 14674910"/>
                    <a:gd name="connsiteY356" fmla="*/ 8416376 h 9201245"/>
                    <a:gd name="connsiteX357" fmla="*/ 7924476 w 14674910"/>
                    <a:gd name="connsiteY357" fmla="*/ 8389098 h 9201245"/>
                    <a:gd name="connsiteX358" fmla="*/ 7946791 w 14674910"/>
                    <a:gd name="connsiteY358" fmla="*/ 8335781 h 9201245"/>
                    <a:gd name="connsiteX359" fmla="*/ 7948030 w 14674910"/>
                    <a:gd name="connsiteY359" fmla="*/ 8333300 h 9201245"/>
                    <a:gd name="connsiteX360" fmla="*/ 7848852 w 14674910"/>
                    <a:gd name="connsiteY360" fmla="*/ 8510610 h 9201245"/>
                    <a:gd name="connsiteX361" fmla="*/ 8007540 w 14674910"/>
                    <a:gd name="connsiteY361" fmla="*/ 8074158 h 9201245"/>
                    <a:gd name="connsiteX362" fmla="*/ 7998860 w 14674910"/>
                    <a:gd name="connsiteY362" fmla="*/ 8081597 h 9201245"/>
                    <a:gd name="connsiteX363" fmla="*/ 8042252 w 14674910"/>
                    <a:gd name="connsiteY363" fmla="*/ 8013401 h 9201245"/>
                    <a:gd name="connsiteX364" fmla="*/ 8045972 w 14674910"/>
                    <a:gd name="connsiteY364" fmla="*/ 8013401 h 9201245"/>
                    <a:gd name="connsiteX365" fmla="*/ 8191022 w 14674910"/>
                    <a:gd name="connsiteY365" fmla="*/ 7842292 h 9201245"/>
                    <a:gd name="connsiteX366" fmla="*/ 8202180 w 14674910"/>
                    <a:gd name="connsiteY366" fmla="*/ 7837332 h 9201245"/>
                    <a:gd name="connsiteX367" fmla="*/ 8326154 w 14674910"/>
                    <a:gd name="connsiteY367" fmla="*/ 7753018 h 9201245"/>
                    <a:gd name="connsiteX368" fmla="*/ 8378224 w 14674910"/>
                    <a:gd name="connsiteY368" fmla="*/ 7710861 h 9201245"/>
                    <a:gd name="connsiteX369" fmla="*/ 8576583 w 14674910"/>
                    <a:gd name="connsiteY369" fmla="*/ 7637705 h 9201245"/>
                    <a:gd name="connsiteX370" fmla="*/ 8836932 w 14674910"/>
                    <a:gd name="connsiteY370" fmla="*/ 7585629 h 9201245"/>
                    <a:gd name="connsiteX371" fmla="*/ 8917515 w 14674910"/>
                    <a:gd name="connsiteY371" fmla="*/ 7178936 h 9201245"/>
                    <a:gd name="connsiteX372" fmla="*/ 8556748 w 14674910"/>
                    <a:gd name="connsiteY372" fmla="*/ 6880114 h 9201245"/>
                    <a:gd name="connsiteX373" fmla="*/ 8481123 w 14674910"/>
                    <a:gd name="connsiteY373" fmla="*/ 6855315 h 9201245"/>
                    <a:gd name="connsiteX374" fmla="*/ 8295161 w 14674910"/>
                    <a:gd name="connsiteY374" fmla="*/ 6820599 h 9201245"/>
                    <a:gd name="connsiteX375" fmla="*/ 7961668 w 14674910"/>
                    <a:gd name="connsiteY375" fmla="*/ 6717684 h 9201245"/>
                    <a:gd name="connsiteX376" fmla="*/ 7951750 w 14674910"/>
                    <a:gd name="connsiteY376" fmla="*/ 6705286 h 9201245"/>
                    <a:gd name="connsiteX377" fmla="*/ 7776946 w 14674910"/>
                    <a:gd name="connsiteY377" fmla="*/ 6552776 h 9201245"/>
                    <a:gd name="connsiteX378" fmla="*/ 7734794 w 14674910"/>
                    <a:gd name="connsiteY378" fmla="*/ 6488298 h 9201245"/>
                    <a:gd name="connsiteX379" fmla="*/ 7525276 w 14674910"/>
                    <a:gd name="connsiteY379" fmla="*/ 5946454 h 9201245"/>
                    <a:gd name="connsiteX380" fmla="*/ 7511640 w 14674910"/>
                    <a:gd name="connsiteY380" fmla="*/ 5922896 h 9201245"/>
                    <a:gd name="connsiteX381" fmla="*/ 7211620 w 14674910"/>
                    <a:gd name="connsiteY381" fmla="*/ 5136787 h 9201245"/>
                    <a:gd name="connsiteX382" fmla="*/ 6471489 w 14674910"/>
                    <a:gd name="connsiteY382" fmla="*/ 4480868 h 9201245"/>
                    <a:gd name="connsiteX383" fmla="*/ 6333877 w 14674910"/>
                    <a:gd name="connsiteY383" fmla="*/ 4421352 h 9201245"/>
                    <a:gd name="connsiteX384" fmla="*/ 6327679 w 14674910"/>
                    <a:gd name="connsiteY384" fmla="*/ 4420113 h 9201245"/>
                    <a:gd name="connsiteX385" fmla="*/ 6302884 w 14674910"/>
                    <a:gd name="connsiteY385" fmla="*/ 4411433 h 9201245"/>
                    <a:gd name="connsiteX386" fmla="*/ 6275609 w 14674910"/>
                    <a:gd name="connsiteY386" fmla="*/ 4411433 h 9201245"/>
                    <a:gd name="connsiteX387" fmla="*/ 6011542 w 14674910"/>
                    <a:gd name="connsiteY387" fmla="*/ 4365557 h 9201245"/>
                    <a:gd name="connsiteX388" fmla="*/ 6177669 w 14674910"/>
                    <a:gd name="connsiteY388" fmla="*/ 4959478 h 9201245"/>
                    <a:gd name="connsiteX389" fmla="*/ 6178910 w 14674910"/>
                    <a:gd name="connsiteY389" fmla="*/ 4960718 h 9201245"/>
                    <a:gd name="connsiteX390" fmla="*/ 6260732 w 14674910"/>
                    <a:gd name="connsiteY390" fmla="*/ 5198783 h 9201245"/>
                    <a:gd name="connsiteX391" fmla="*/ 6385947 w 14674910"/>
                    <a:gd name="connsiteY391" fmla="*/ 5418249 h 9201245"/>
                    <a:gd name="connsiteX392" fmla="*/ 6392146 w 14674910"/>
                    <a:gd name="connsiteY392" fmla="*/ 5429408 h 9201245"/>
                    <a:gd name="connsiteX393" fmla="*/ 6383468 w 14674910"/>
                    <a:gd name="connsiteY393" fmla="*/ 5418249 h 9201245"/>
                    <a:gd name="connsiteX394" fmla="*/ 6627698 w 14674910"/>
                    <a:gd name="connsiteY394" fmla="*/ 5827422 h 9201245"/>
                    <a:gd name="connsiteX395" fmla="*/ 6791344 w 14674910"/>
                    <a:gd name="connsiteY395" fmla="*/ 6098964 h 9201245"/>
                    <a:gd name="connsiteX396" fmla="*/ 6806222 w 14674910"/>
                    <a:gd name="connsiteY396" fmla="*/ 6134922 h 9201245"/>
                    <a:gd name="connsiteX397" fmla="*/ 6831016 w 14674910"/>
                    <a:gd name="connsiteY397" fmla="*/ 6186998 h 9201245"/>
                    <a:gd name="connsiteX398" fmla="*/ 6847134 w 14674910"/>
                    <a:gd name="connsiteY398" fmla="*/ 6214278 h 9201245"/>
                    <a:gd name="connsiteX399" fmla="*/ 6852093 w 14674910"/>
                    <a:gd name="connsiteY399" fmla="*/ 6227916 h 9201245"/>
                    <a:gd name="connsiteX400" fmla="*/ 6860771 w 14674910"/>
                    <a:gd name="connsiteY400" fmla="*/ 6245276 h 9201245"/>
                    <a:gd name="connsiteX401" fmla="*/ 6862010 w 14674910"/>
                    <a:gd name="connsiteY401" fmla="*/ 6246515 h 9201245"/>
                    <a:gd name="connsiteX402" fmla="*/ 6906642 w 14674910"/>
                    <a:gd name="connsiteY402" fmla="*/ 6351908 h 9201245"/>
                    <a:gd name="connsiteX403" fmla="*/ 6900442 w 14674910"/>
                    <a:gd name="connsiteY403" fmla="*/ 6346948 h 9201245"/>
                    <a:gd name="connsiteX404" fmla="*/ 6897964 w 14674910"/>
                    <a:gd name="connsiteY404" fmla="*/ 6344468 h 9201245"/>
                    <a:gd name="connsiteX405" fmla="*/ 6954992 w 14674910"/>
                    <a:gd name="connsiteY405" fmla="*/ 6557736 h 9201245"/>
                    <a:gd name="connsiteX406" fmla="*/ 6958710 w 14674910"/>
                    <a:gd name="connsiteY406" fmla="*/ 6562695 h 9201245"/>
                    <a:gd name="connsiteX407" fmla="*/ 6958710 w 14674910"/>
                    <a:gd name="connsiteY407" fmla="*/ 6563936 h 9201245"/>
                    <a:gd name="connsiteX408" fmla="*/ 6976068 w 14674910"/>
                    <a:gd name="connsiteY408" fmla="*/ 6715206 h 9201245"/>
                    <a:gd name="connsiteX409" fmla="*/ 6953752 w 14674910"/>
                    <a:gd name="connsiteY409" fmla="*/ 7407081 h 9201245"/>
                    <a:gd name="connsiteX410" fmla="*/ 6957472 w 14674910"/>
                    <a:gd name="connsiteY410" fmla="*/ 7415760 h 9201245"/>
                    <a:gd name="connsiteX411" fmla="*/ 6948794 w 14674910"/>
                    <a:gd name="connsiteY411" fmla="*/ 7464118 h 9201245"/>
                    <a:gd name="connsiteX412" fmla="*/ 6910361 w 14674910"/>
                    <a:gd name="connsiteY412" fmla="*/ 7421961 h 9201245"/>
                    <a:gd name="connsiteX413" fmla="*/ 6885566 w 14674910"/>
                    <a:gd name="connsiteY413" fmla="*/ 7259531 h 9201245"/>
                    <a:gd name="connsiteX414" fmla="*/ 6881847 w 14674910"/>
                    <a:gd name="connsiteY414" fmla="*/ 7010306 h 9201245"/>
                    <a:gd name="connsiteX415" fmla="*/ 6878128 w 14674910"/>
                    <a:gd name="connsiteY415" fmla="*/ 6992948 h 9201245"/>
                    <a:gd name="connsiteX416" fmla="*/ 6612821 w 14674910"/>
                    <a:gd name="connsiteY416" fmla="*/ 6182039 h 9201245"/>
                    <a:gd name="connsiteX417" fmla="*/ 6579348 w 14674910"/>
                    <a:gd name="connsiteY417" fmla="*/ 7270689 h 9201245"/>
                    <a:gd name="connsiteX418" fmla="*/ 6573149 w 14674910"/>
                    <a:gd name="connsiteY418" fmla="*/ 7288049 h 9201245"/>
                    <a:gd name="connsiteX419" fmla="*/ 6570669 w 14674910"/>
                    <a:gd name="connsiteY419" fmla="*/ 7293009 h 9201245"/>
                    <a:gd name="connsiteX420" fmla="*/ 6565710 w 14674910"/>
                    <a:gd name="connsiteY420" fmla="*/ 7306648 h 9201245"/>
                    <a:gd name="connsiteX421" fmla="*/ 6566950 w 14674910"/>
                    <a:gd name="connsiteY421" fmla="*/ 7310367 h 9201245"/>
                    <a:gd name="connsiteX422" fmla="*/ 6554552 w 14674910"/>
                    <a:gd name="connsiteY422" fmla="*/ 7352524 h 9201245"/>
                    <a:gd name="connsiteX423" fmla="*/ 6534717 w 14674910"/>
                    <a:gd name="connsiteY423" fmla="*/ 7389721 h 9201245"/>
                    <a:gd name="connsiteX424" fmla="*/ 6533476 w 14674910"/>
                    <a:gd name="connsiteY424" fmla="*/ 7383523 h 9201245"/>
                    <a:gd name="connsiteX425" fmla="*/ 6447934 w 14674910"/>
                    <a:gd name="connsiteY425" fmla="*/ 7559592 h 9201245"/>
                    <a:gd name="connsiteX426" fmla="*/ 6446694 w 14674910"/>
                    <a:gd name="connsiteY426" fmla="*/ 7562070 h 9201245"/>
                    <a:gd name="connsiteX427" fmla="*/ 6407022 w 14674910"/>
                    <a:gd name="connsiteY427" fmla="*/ 7637705 h 9201245"/>
                    <a:gd name="connsiteX428" fmla="*/ 6408263 w 14674910"/>
                    <a:gd name="connsiteY428" fmla="*/ 7631507 h 9201245"/>
                    <a:gd name="connsiteX429" fmla="*/ 6239656 w 14674910"/>
                    <a:gd name="connsiteY429" fmla="*/ 7908009 h 9201245"/>
                    <a:gd name="connsiteX430" fmla="*/ 6230978 w 14674910"/>
                    <a:gd name="connsiteY430" fmla="*/ 7921648 h 9201245"/>
                    <a:gd name="connsiteX431" fmla="*/ 6199985 w 14674910"/>
                    <a:gd name="connsiteY431" fmla="*/ 7948926 h 9201245"/>
                    <a:gd name="connsiteX432" fmla="*/ 6028900 w 14674910"/>
                    <a:gd name="connsiteY432" fmla="*/ 8235348 h 9201245"/>
                    <a:gd name="connsiteX433" fmla="*/ 5799546 w 14674910"/>
                    <a:gd name="connsiteY433" fmla="*/ 8689159 h 9201245"/>
                    <a:gd name="connsiteX434" fmla="*/ 5730120 w 14674910"/>
                    <a:gd name="connsiteY434" fmla="*/ 8739995 h 9201245"/>
                    <a:gd name="connsiteX435" fmla="*/ 5712763 w 14674910"/>
                    <a:gd name="connsiteY435" fmla="*/ 8756115 h 9201245"/>
                    <a:gd name="connsiteX436" fmla="*/ 5756155 w 14674910"/>
                    <a:gd name="connsiteY436" fmla="*/ 8492011 h 9201245"/>
                    <a:gd name="connsiteX437" fmla="*/ 5826820 w 14674910"/>
                    <a:gd name="connsiteY437" fmla="*/ 8329581 h 9201245"/>
                    <a:gd name="connsiteX438" fmla="*/ 5878890 w 14674910"/>
                    <a:gd name="connsiteY438" fmla="*/ 8241548 h 9201245"/>
                    <a:gd name="connsiteX439" fmla="*/ 6113202 w 14674910"/>
                    <a:gd name="connsiteY439" fmla="*/ 7833613 h 9201245"/>
                    <a:gd name="connsiteX440" fmla="*/ 6115682 w 14674910"/>
                    <a:gd name="connsiteY440" fmla="*/ 7832372 h 9201245"/>
                    <a:gd name="connsiteX441" fmla="*/ 6450414 w 14674910"/>
                    <a:gd name="connsiteY441" fmla="*/ 7192575 h 9201245"/>
                    <a:gd name="connsiteX442" fmla="*/ 6488846 w 14674910"/>
                    <a:gd name="connsiteY442" fmla="*/ 7111980 h 9201245"/>
                    <a:gd name="connsiteX443" fmla="*/ 6503723 w 14674910"/>
                    <a:gd name="connsiteY443" fmla="*/ 6989227 h 9201245"/>
                    <a:gd name="connsiteX444" fmla="*/ 6535958 w 14674910"/>
                    <a:gd name="connsiteY444" fmla="*/ 6738764 h 9201245"/>
                    <a:gd name="connsiteX445" fmla="*/ 6530998 w 14674910"/>
                    <a:gd name="connsiteY445" fmla="*/ 6692888 h 9201245"/>
                    <a:gd name="connsiteX446" fmla="*/ 6177669 w 14674910"/>
                    <a:gd name="connsiteY446" fmla="*/ 5607956 h 9201245"/>
                    <a:gd name="connsiteX447" fmla="*/ 6082208 w 14674910"/>
                    <a:gd name="connsiteY447" fmla="*/ 5413289 h 9201245"/>
                    <a:gd name="connsiteX448" fmla="*/ 5613584 w 14674910"/>
                    <a:gd name="connsiteY448" fmla="*/ 4025818 h 9201245"/>
                    <a:gd name="connsiteX449" fmla="*/ 5616062 w 14674910"/>
                    <a:gd name="connsiteY449" fmla="*/ 4013418 h 9201245"/>
                    <a:gd name="connsiteX450" fmla="*/ 5624742 w 14674910"/>
                    <a:gd name="connsiteY450" fmla="*/ 3870828 h 9201245"/>
                    <a:gd name="connsiteX451" fmla="*/ 5782189 w 14674910"/>
                    <a:gd name="connsiteY451" fmla="*/ 3477773 h 9201245"/>
                    <a:gd name="connsiteX452" fmla="*/ 4978832 w 14674910"/>
                    <a:gd name="connsiteY452" fmla="*/ 3917944 h 9201245"/>
                    <a:gd name="connsiteX453" fmla="*/ 4916844 w 14674910"/>
                    <a:gd name="connsiteY453" fmla="*/ 4060536 h 9201245"/>
                    <a:gd name="connsiteX454" fmla="*/ 4827582 w 14674910"/>
                    <a:gd name="connsiteY454" fmla="*/ 4469710 h 9201245"/>
                    <a:gd name="connsiteX455" fmla="*/ 4874692 w 14674910"/>
                    <a:gd name="connsiteY455" fmla="*/ 4961957 h 9201245"/>
                    <a:gd name="connsiteX456" fmla="*/ 5023463 w 14674910"/>
                    <a:gd name="connsiteY456" fmla="*/ 5283098 h 9201245"/>
                    <a:gd name="connsiteX457" fmla="*/ 5438779 w 14674910"/>
                    <a:gd name="connsiteY457" fmla="*/ 6097725 h 9201245"/>
                    <a:gd name="connsiteX458" fmla="*/ 5505725 w 14674910"/>
                    <a:gd name="connsiteY458" fmla="*/ 6298592 h 9201245"/>
                    <a:gd name="connsiteX459" fmla="*/ 5524320 w 14674910"/>
                    <a:gd name="connsiteY459" fmla="*/ 6354388 h 9201245"/>
                    <a:gd name="connsiteX460" fmla="*/ 5542917 w 14674910"/>
                    <a:gd name="connsiteY460" fmla="*/ 6743724 h 9201245"/>
                    <a:gd name="connsiteX461" fmla="*/ 5551596 w 14674910"/>
                    <a:gd name="connsiteY461" fmla="*/ 6782161 h 9201245"/>
                    <a:gd name="connsiteX462" fmla="*/ 5547877 w 14674910"/>
                    <a:gd name="connsiteY462" fmla="*/ 6787121 h 9201245"/>
                    <a:gd name="connsiteX463" fmla="*/ 5519363 w 14674910"/>
                    <a:gd name="connsiteY463" fmla="*/ 6837957 h 9201245"/>
                    <a:gd name="connsiteX464" fmla="*/ 5463574 w 14674910"/>
                    <a:gd name="connsiteY464" fmla="*/ 6969390 h 9201245"/>
                    <a:gd name="connsiteX465" fmla="*/ 5369353 w 14674910"/>
                    <a:gd name="connsiteY465" fmla="*/ 7113219 h 9201245"/>
                    <a:gd name="connsiteX466" fmla="*/ 5369353 w 14674910"/>
                    <a:gd name="connsiteY466" fmla="*/ 7095861 h 9201245"/>
                    <a:gd name="connsiteX467" fmla="*/ 5448696 w 14674910"/>
                    <a:gd name="connsiteY467" fmla="*/ 6493258 h 9201245"/>
                    <a:gd name="connsiteX468" fmla="*/ 5161074 w 14674910"/>
                    <a:gd name="connsiteY468" fmla="*/ 5838582 h 9201245"/>
                    <a:gd name="connsiteX469" fmla="*/ 5056936 w 14674910"/>
                    <a:gd name="connsiteY469" fmla="*/ 5671193 h 9201245"/>
                    <a:gd name="connsiteX470" fmla="*/ 5020983 w 14674910"/>
                    <a:gd name="connsiteY470" fmla="*/ 5621596 h 9201245"/>
                    <a:gd name="connsiteX471" fmla="*/ 4592030 w 14674910"/>
                    <a:gd name="connsiteY471" fmla="*/ 4627180 h 9201245"/>
                    <a:gd name="connsiteX472" fmla="*/ 4592030 w 14674910"/>
                    <a:gd name="connsiteY472" fmla="*/ 4609820 h 9201245"/>
                    <a:gd name="connsiteX473" fmla="*/ 4585832 w 14674910"/>
                    <a:gd name="connsiteY473" fmla="*/ 4498228 h 9201245"/>
                    <a:gd name="connsiteX474" fmla="*/ 4629222 w 14674910"/>
                    <a:gd name="connsiteY474" fmla="*/ 4133691 h 9201245"/>
                    <a:gd name="connsiteX475" fmla="*/ 4213906 w 14674910"/>
                    <a:gd name="connsiteY475" fmla="*/ 4534185 h 9201245"/>
                    <a:gd name="connsiteX476" fmla="*/ 4158117 w 14674910"/>
                    <a:gd name="connsiteY476" fmla="*/ 4562704 h 9201245"/>
                    <a:gd name="connsiteX477" fmla="*/ 3776275 w 14674910"/>
                    <a:gd name="connsiteY477" fmla="*/ 4836726 h 9201245"/>
                    <a:gd name="connsiteX478" fmla="*/ 3603949 w 14674910"/>
                    <a:gd name="connsiteY478" fmla="*/ 4966917 h 9201245"/>
                    <a:gd name="connsiteX479" fmla="*/ 3601470 w 14674910"/>
                    <a:gd name="connsiteY479" fmla="*/ 4968158 h 9201245"/>
                    <a:gd name="connsiteX480" fmla="*/ 3456421 w 14674910"/>
                    <a:gd name="connsiteY480" fmla="*/ 5095869 h 9201245"/>
                    <a:gd name="connsiteX481" fmla="*/ 3239464 w 14674910"/>
                    <a:gd name="connsiteY481" fmla="*/ 5788984 h 9201245"/>
                    <a:gd name="connsiteX482" fmla="*/ 3239464 w 14674910"/>
                    <a:gd name="connsiteY482" fmla="*/ 5782785 h 9201245"/>
                    <a:gd name="connsiteX483" fmla="*/ 3243183 w 14674910"/>
                    <a:gd name="connsiteY483" fmla="*/ 5795185 h 9201245"/>
                    <a:gd name="connsiteX484" fmla="*/ 3384515 w 14674910"/>
                    <a:gd name="connsiteY484" fmla="*/ 5986132 h 9201245"/>
                    <a:gd name="connsiteX485" fmla="*/ 3435344 w 14674910"/>
                    <a:gd name="connsiteY485" fmla="*/ 6020850 h 9201245"/>
                    <a:gd name="connsiteX486" fmla="*/ 3513449 w 14674910"/>
                    <a:gd name="connsiteY486" fmla="*/ 6060526 h 9201245"/>
                    <a:gd name="connsiteX487" fmla="*/ 3600230 w 14674910"/>
                    <a:gd name="connsiteY487" fmla="*/ 6148561 h 9201245"/>
                    <a:gd name="connsiteX488" fmla="*/ 3594032 w 14674910"/>
                    <a:gd name="connsiteY488" fmla="*/ 6147322 h 9201245"/>
                    <a:gd name="connsiteX489" fmla="*/ 3608909 w 14674910"/>
                    <a:gd name="connsiteY489" fmla="*/ 6156000 h 9201245"/>
                    <a:gd name="connsiteX490" fmla="*/ 3768836 w 14674910"/>
                    <a:gd name="connsiteY490" fmla="*/ 6245276 h 9201245"/>
                    <a:gd name="connsiteX491" fmla="*/ 4440780 w 14674910"/>
                    <a:gd name="connsiteY491" fmla="*/ 6839198 h 9201245"/>
                    <a:gd name="connsiteX492" fmla="*/ 4445738 w 14674910"/>
                    <a:gd name="connsiteY492" fmla="*/ 6932190 h 9201245"/>
                    <a:gd name="connsiteX493" fmla="*/ 4429623 w 14674910"/>
                    <a:gd name="connsiteY493" fmla="*/ 6927230 h 9201245"/>
                    <a:gd name="connsiteX494" fmla="*/ 3860578 w 14674910"/>
                    <a:gd name="connsiteY494" fmla="*/ 6546576 h 9201245"/>
                    <a:gd name="connsiteX495" fmla="*/ 3839502 w 14674910"/>
                    <a:gd name="connsiteY495" fmla="*/ 6709005 h 9201245"/>
                    <a:gd name="connsiteX496" fmla="*/ 3843221 w 14674910"/>
                    <a:gd name="connsiteY496" fmla="*/ 6738764 h 9201245"/>
                    <a:gd name="connsiteX497" fmla="*/ 3871736 w 14674910"/>
                    <a:gd name="connsiteY497" fmla="*/ 6842917 h 9201245"/>
                    <a:gd name="connsiteX498" fmla="*/ 3844460 w 14674910"/>
                    <a:gd name="connsiteY498" fmla="*/ 6888793 h 9201245"/>
                    <a:gd name="connsiteX499" fmla="*/ 3837022 w 14674910"/>
                    <a:gd name="connsiteY499" fmla="*/ 6861516 h 9201245"/>
                    <a:gd name="connsiteX500" fmla="*/ 3828345 w 14674910"/>
                    <a:gd name="connsiteY500" fmla="*/ 6825558 h 9201245"/>
                    <a:gd name="connsiteX501" fmla="*/ 3818426 w 14674910"/>
                    <a:gd name="connsiteY501" fmla="*/ 6984267 h 9201245"/>
                    <a:gd name="connsiteX502" fmla="*/ 3815946 w 14674910"/>
                    <a:gd name="connsiteY502" fmla="*/ 7005346 h 9201245"/>
                    <a:gd name="connsiteX503" fmla="*/ 3815946 w 14674910"/>
                    <a:gd name="connsiteY503" fmla="*/ 7031384 h 9201245"/>
                    <a:gd name="connsiteX504" fmla="*/ 3887852 w 14674910"/>
                    <a:gd name="connsiteY504" fmla="*/ 7865850 h 9201245"/>
                    <a:gd name="connsiteX505" fmla="*/ 3734123 w 14674910"/>
                    <a:gd name="connsiteY505" fmla="*/ 7285568 h 9201245"/>
                    <a:gd name="connsiteX506" fmla="*/ 3726684 w 14674910"/>
                    <a:gd name="connsiteY506" fmla="*/ 7324006 h 9201245"/>
                    <a:gd name="connsiteX507" fmla="*/ 3705608 w 14674910"/>
                    <a:gd name="connsiteY507" fmla="*/ 7160336 h 9201245"/>
                    <a:gd name="connsiteX508" fmla="*/ 3708089 w 14674910"/>
                    <a:gd name="connsiteY508" fmla="*/ 7147937 h 9201245"/>
                    <a:gd name="connsiteX509" fmla="*/ 3685774 w 14674910"/>
                    <a:gd name="connsiteY509" fmla="*/ 6883834 h 9201245"/>
                    <a:gd name="connsiteX510" fmla="*/ 3646102 w 14674910"/>
                    <a:gd name="connsiteY510" fmla="*/ 6520538 h 9201245"/>
                    <a:gd name="connsiteX511" fmla="*/ 3121688 w 14674910"/>
                    <a:gd name="connsiteY511" fmla="*/ 6055567 h 9201245"/>
                    <a:gd name="connsiteX512" fmla="*/ 3121688 w 14674910"/>
                    <a:gd name="connsiteY512" fmla="*/ 6058047 h 9201245"/>
                    <a:gd name="connsiteX513" fmla="*/ 3101852 w 14674910"/>
                    <a:gd name="connsiteY513" fmla="*/ 6035729 h 9201245"/>
                    <a:gd name="connsiteX514" fmla="*/ 3105571 w 14674910"/>
                    <a:gd name="connsiteY514" fmla="*/ 6028290 h 9201245"/>
                    <a:gd name="connsiteX515" fmla="*/ 2960521 w 14674910"/>
                    <a:gd name="connsiteY515" fmla="*/ 5672432 h 9201245"/>
                    <a:gd name="connsiteX516" fmla="*/ 2627028 w 14674910"/>
                    <a:gd name="connsiteY516" fmla="*/ 6118804 h 9201245"/>
                    <a:gd name="connsiteX517" fmla="*/ 2552643 w 14674910"/>
                    <a:gd name="connsiteY517" fmla="*/ 6257675 h 9201245"/>
                    <a:gd name="connsiteX518" fmla="*/ 2550165 w 14674910"/>
                    <a:gd name="connsiteY518" fmla="*/ 6262634 h 9201245"/>
                    <a:gd name="connsiteX519" fmla="*/ 2519170 w 14674910"/>
                    <a:gd name="connsiteY519" fmla="*/ 6315950 h 9201245"/>
                    <a:gd name="connsiteX520" fmla="*/ 2417510 w 14674910"/>
                    <a:gd name="connsiteY520" fmla="*/ 6520538 h 9201245"/>
                    <a:gd name="connsiteX521" fmla="*/ 2405113 w 14674910"/>
                    <a:gd name="connsiteY521" fmla="*/ 6594932 h 9201245"/>
                    <a:gd name="connsiteX522" fmla="*/ 2319570 w 14674910"/>
                    <a:gd name="connsiteY522" fmla="*/ 6859036 h 9201245"/>
                    <a:gd name="connsiteX523" fmla="*/ 2219151 w 14674910"/>
                    <a:gd name="connsiteY523" fmla="*/ 7305407 h 9201245"/>
                    <a:gd name="connsiteX524" fmla="*/ 2210471 w 14674910"/>
                    <a:gd name="connsiteY524" fmla="*/ 7407081 h 9201245"/>
                    <a:gd name="connsiteX525" fmla="*/ 2205513 w 14674910"/>
                    <a:gd name="connsiteY525" fmla="*/ 7434359 h 9201245"/>
                    <a:gd name="connsiteX526" fmla="*/ 2153443 w 14674910"/>
                    <a:gd name="connsiteY526" fmla="*/ 7549672 h 9201245"/>
                    <a:gd name="connsiteX527" fmla="*/ 2050544 w 14674910"/>
                    <a:gd name="connsiteY527" fmla="*/ 7846013 h 9201245"/>
                    <a:gd name="connsiteX528" fmla="*/ 2038148 w 14674910"/>
                    <a:gd name="connsiteY528" fmla="*/ 7834853 h 9201245"/>
                    <a:gd name="connsiteX529" fmla="*/ 1688537 w 14674910"/>
                    <a:gd name="connsiteY529" fmla="*/ 8179552 h 9201245"/>
                    <a:gd name="connsiteX530" fmla="*/ 1585639 w 14674910"/>
                    <a:gd name="connsiteY530" fmla="*/ 8231628 h 9201245"/>
                    <a:gd name="connsiteX531" fmla="*/ 1452985 w 14674910"/>
                    <a:gd name="connsiteY531" fmla="*/ 8345701 h 9201245"/>
                    <a:gd name="connsiteX532" fmla="*/ 1093457 w 14674910"/>
                    <a:gd name="connsiteY532" fmla="*/ 8436215 h 9201245"/>
                    <a:gd name="connsiteX533" fmla="*/ 0 w 14674910"/>
                    <a:gd name="connsiteY533" fmla="*/ 8759834 h 9201245"/>
                    <a:gd name="connsiteX534" fmla="*/ 870304 w 14674910"/>
                    <a:gd name="connsiteY534" fmla="*/ 8366778 h 9201245"/>
                    <a:gd name="connsiteX535" fmla="*/ 1138089 w 14674910"/>
                    <a:gd name="connsiteY535" fmla="*/ 8329581 h 9201245"/>
                    <a:gd name="connsiteX536" fmla="*/ 1290578 w 14674910"/>
                    <a:gd name="connsiteY536" fmla="*/ 8293624 h 9201245"/>
                    <a:gd name="connsiteX537" fmla="*/ 1355046 w 14674910"/>
                    <a:gd name="connsiteY537" fmla="*/ 8241548 h 9201245"/>
                    <a:gd name="connsiteX538" fmla="*/ 1668702 w 14674910"/>
                    <a:gd name="connsiteY538" fmla="*/ 7999762 h 9201245"/>
                    <a:gd name="connsiteX539" fmla="*/ 2153443 w 14674910"/>
                    <a:gd name="connsiteY539" fmla="*/ 6540378 h 9201245"/>
                    <a:gd name="connsiteX540" fmla="*/ 2147245 w 14674910"/>
                    <a:gd name="connsiteY540" fmla="*/ 6545335 h 9201245"/>
                    <a:gd name="connsiteX541" fmla="*/ 2167081 w 14674910"/>
                    <a:gd name="connsiteY541" fmla="*/ 6442422 h 9201245"/>
                    <a:gd name="connsiteX542" fmla="*/ 2175759 w 14674910"/>
                    <a:gd name="connsiteY542" fmla="*/ 6434983 h 9201245"/>
                    <a:gd name="connsiteX543" fmla="*/ 2266262 w 14674910"/>
                    <a:gd name="connsiteY543" fmla="*/ 6191958 h 9201245"/>
                    <a:gd name="connsiteX544" fmla="*/ 2320809 w 14674910"/>
                    <a:gd name="connsiteY544" fmla="*/ 6091524 h 9201245"/>
                    <a:gd name="connsiteX545" fmla="*/ 2322051 w 14674910"/>
                    <a:gd name="connsiteY545" fmla="*/ 6091524 h 9201245"/>
                    <a:gd name="connsiteX546" fmla="*/ 2986555 w 14674910"/>
                    <a:gd name="connsiteY546" fmla="*/ 5093389 h 9201245"/>
                    <a:gd name="connsiteX547" fmla="*/ 2638186 w 14674910"/>
                    <a:gd name="connsiteY547" fmla="*/ 5185144 h 9201245"/>
                    <a:gd name="connsiteX548" fmla="*/ 2421230 w 14674910"/>
                    <a:gd name="connsiteY548" fmla="*/ 5228540 h 9201245"/>
                    <a:gd name="connsiteX549" fmla="*/ 2180719 w 14674910"/>
                    <a:gd name="connsiteY549" fmla="*/ 5284337 h 9201245"/>
                    <a:gd name="connsiteX550" fmla="*/ 1963762 w 14674910"/>
                    <a:gd name="connsiteY550" fmla="*/ 5358733 h 9201245"/>
                    <a:gd name="connsiteX551" fmla="*/ 1325292 w 14674910"/>
                    <a:gd name="connsiteY551" fmla="*/ 5691031 h 9201245"/>
                    <a:gd name="connsiteX552" fmla="*/ 1929050 w 14674910"/>
                    <a:gd name="connsiteY552" fmla="*/ 5280618 h 9201245"/>
                    <a:gd name="connsiteX553" fmla="*/ 2101375 w 14674910"/>
                    <a:gd name="connsiteY553" fmla="*/ 5226061 h 9201245"/>
                    <a:gd name="connsiteX554" fmla="*/ 2111292 w 14674910"/>
                    <a:gd name="connsiteY554" fmla="*/ 5222341 h 9201245"/>
                    <a:gd name="connsiteX555" fmla="*/ 2620830 w 14674910"/>
                    <a:gd name="connsiteY555" fmla="*/ 5042553 h 9201245"/>
                    <a:gd name="connsiteX556" fmla="*/ 2997713 w 14674910"/>
                    <a:gd name="connsiteY556" fmla="*/ 4895002 h 9201245"/>
                    <a:gd name="connsiteX557" fmla="*/ 3110531 w 14674910"/>
                    <a:gd name="connsiteY557" fmla="*/ 4855325 h 9201245"/>
                    <a:gd name="connsiteX558" fmla="*/ 3093174 w 14674910"/>
                    <a:gd name="connsiteY558" fmla="*/ 4859045 h 9201245"/>
                    <a:gd name="connsiteX559" fmla="*/ 3131605 w 14674910"/>
                    <a:gd name="connsiteY559" fmla="*/ 4844166 h 9201245"/>
                    <a:gd name="connsiteX560" fmla="*/ 3249382 w 14674910"/>
                    <a:gd name="connsiteY560" fmla="*/ 4798288 h 9201245"/>
                    <a:gd name="connsiteX561" fmla="*/ 3440303 w 14674910"/>
                    <a:gd name="connsiteY561" fmla="*/ 4720174 h 9201245"/>
                    <a:gd name="connsiteX562" fmla="*/ 3808508 w 14674910"/>
                    <a:gd name="connsiteY562" fmla="*/ 4488308 h 9201245"/>
                    <a:gd name="connsiteX563" fmla="*/ 3900250 w 14674910"/>
                    <a:gd name="connsiteY563" fmla="*/ 4405234 h 9201245"/>
                    <a:gd name="connsiteX564" fmla="*/ 3896530 w 14674910"/>
                    <a:gd name="connsiteY564" fmla="*/ 4407713 h 9201245"/>
                    <a:gd name="connsiteX565" fmla="*/ 3896530 w 14674910"/>
                    <a:gd name="connsiteY565" fmla="*/ 4406473 h 9201245"/>
                    <a:gd name="connsiteX566" fmla="*/ 3915127 w 14674910"/>
                    <a:gd name="connsiteY566" fmla="*/ 4390354 h 9201245"/>
                    <a:gd name="connsiteX567" fmla="*/ 3941162 w 14674910"/>
                    <a:gd name="connsiteY567" fmla="*/ 4371756 h 9201245"/>
                    <a:gd name="connsiteX568" fmla="*/ 4000670 w 14674910"/>
                    <a:gd name="connsiteY568" fmla="*/ 4318439 h 9201245"/>
                    <a:gd name="connsiteX569" fmla="*/ 4032903 w 14674910"/>
                    <a:gd name="connsiteY569" fmla="*/ 4287441 h 9201245"/>
                    <a:gd name="connsiteX570" fmla="*/ 4040341 w 14674910"/>
                    <a:gd name="connsiteY570" fmla="*/ 4273802 h 9201245"/>
                    <a:gd name="connsiteX571" fmla="*/ 4065137 w 14674910"/>
                    <a:gd name="connsiteY571" fmla="*/ 4245284 h 9201245"/>
                    <a:gd name="connsiteX572" fmla="*/ 4411027 w 14674910"/>
                    <a:gd name="connsiteY572" fmla="*/ 3846030 h 9201245"/>
                    <a:gd name="connsiteX573" fmla="*/ 4402348 w 14674910"/>
                    <a:gd name="connsiteY573" fmla="*/ 3853468 h 9201245"/>
                    <a:gd name="connsiteX574" fmla="*/ 4445738 w 14674910"/>
                    <a:gd name="connsiteY574" fmla="*/ 3791472 h 9201245"/>
                    <a:gd name="connsiteX575" fmla="*/ 4460616 w 14674910"/>
                    <a:gd name="connsiteY575" fmla="*/ 3782793 h 9201245"/>
                    <a:gd name="connsiteX576" fmla="*/ 4535002 w 14674910"/>
                    <a:gd name="connsiteY576" fmla="*/ 3678640 h 9201245"/>
                    <a:gd name="connsiteX577" fmla="*/ 4598228 w 14674910"/>
                    <a:gd name="connsiteY577" fmla="*/ 3588126 h 9201245"/>
                    <a:gd name="connsiteX578" fmla="*/ 4605666 w 14674910"/>
                    <a:gd name="connsiteY578" fmla="*/ 3576966 h 9201245"/>
                    <a:gd name="connsiteX579" fmla="*/ 4624262 w 14674910"/>
                    <a:gd name="connsiteY579" fmla="*/ 3549689 h 9201245"/>
                    <a:gd name="connsiteX580" fmla="*/ 4667654 w 14674910"/>
                    <a:gd name="connsiteY580" fmla="*/ 3480253 h 9201245"/>
                    <a:gd name="connsiteX581" fmla="*/ 4614345 w 14674910"/>
                    <a:gd name="connsiteY581" fmla="*/ 3495132 h 9201245"/>
                    <a:gd name="connsiteX582" fmla="*/ 4573433 w 14674910"/>
                    <a:gd name="connsiteY582" fmla="*/ 3477773 h 9201245"/>
                    <a:gd name="connsiteX583" fmla="*/ 4556077 w 14674910"/>
                    <a:gd name="connsiteY583" fmla="*/ 3481493 h 9201245"/>
                    <a:gd name="connsiteX584" fmla="*/ 4554836 w 14674910"/>
                    <a:gd name="connsiteY584" fmla="*/ 3481493 h 9201245"/>
                    <a:gd name="connsiteX585" fmla="*/ 4532522 w 14674910"/>
                    <a:gd name="connsiteY585" fmla="*/ 3485213 h 9201245"/>
                    <a:gd name="connsiteX586" fmla="*/ 4470534 w 14674910"/>
                    <a:gd name="connsiteY586" fmla="*/ 3482733 h 9201245"/>
                    <a:gd name="connsiteX587" fmla="*/ 4422184 w 14674910"/>
                    <a:gd name="connsiteY587" fmla="*/ 3493892 h 9201245"/>
                    <a:gd name="connsiteX588" fmla="*/ 3985792 w 14674910"/>
                    <a:gd name="connsiteY588" fmla="*/ 3538530 h 9201245"/>
                    <a:gd name="connsiteX589" fmla="*/ 3982073 w 14674910"/>
                    <a:gd name="connsiteY589" fmla="*/ 3539769 h 9201245"/>
                    <a:gd name="connsiteX590" fmla="*/ 3833302 w 14674910"/>
                    <a:gd name="connsiteY590" fmla="*/ 3560847 h 9201245"/>
                    <a:gd name="connsiteX591" fmla="*/ 3379556 w 14674910"/>
                    <a:gd name="connsiteY591" fmla="*/ 3671201 h 9201245"/>
                    <a:gd name="connsiteX592" fmla="*/ 2418751 w 14674910"/>
                    <a:gd name="connsiteY592" fmla="*/ 4258923 h 9201245"/>
                    <a:gd name="connsiteX593" fmla="*/ 2160882 w 14674910"/>
                    <a:gd name="connsiteY593" fmla="*/ 4312240 h 9201245"/>
                    <a:gd name="connsiteX594" fmla="*/ 1574481 w 14674910"/>
                    <a:gd name="connsiteY594" fmla="*/ 4494507 h 9201245"/>
                    <a:gd name="connsiteX595" fmla="*/ 1329011 w 14674910"/>
                    <a:gd name="connsiteY595" fmla="*/ 4570143 h 9201245"/>
                    <a:gd name="connsiteX596" fmla="*/ 1270743 w 14674910"/>
                    <a:gd name="connsiteY596" fmla="*/ 4598661 h 9201245"/>
                    <a:gd name="connsiteX597" fmla="*/ 1242229 w 14674910"/>
                    <a:gd name="connsiteY597" fmla="*/ 4611061 h 9201245"/>
                    <a:gd name="connsiteX598" fmla="*/ 1062463 w 14674910"/>
                    <a:gd name="connsiteY598" fmla="*/ 4686696 h 9201245"/>
                    <a:gd name="connsiteX599" fmla="*/ 852946 w 14674910"/>
                    <a:gd name="connsiteY599" fmla="*/ 4775969 h 9201245"/>
                    <a:gd name="connsiteX600" fmla="*/ 585161 w 14674910"/>
                    <a:gd name="connsiteY600" fmla="*/ 4893762 h 9201245"/>
                    <a:gd name="connsiteX601" fmla="*/ 556646 w 14674910"/>
                    <a:gd name="connsiteY601" fmla="*/ 4912361 h 9201245"/>
                    <a:gd name="connsiteX602" fmla="*/ 443829 w 14674910"/>
                    <a:gd name="connsiteY602" fmla="*/ 4961957 h 9201245"/>
                    <a:gd name="connsiteX603" fmla="*/ 419034 w 14674910"/>
                    <a:gd name="connsiteY603" fmla="*/ 4974357 h 9201245"/>
                    <a:gd name="connsiteX604" fmla="*/ 495899 w 14674910"/>
                    <a:gd name="connsiteY604" fmla="*/ 4893762 h 9201245"/>
                    <a:gd name="connsiteX605" fmla="*/ 717815 w 14674910"/>
                    <a:gd name="connsiteY605" fmla="*/ 4773489 h 9201245"/>
                    <a:gd name="connsiteX606" fmla="*/ 911216 w 14674910"/>
                    <a:gd name="connsiteY606" fmla="*/ 4666857 h 9201245"/>
                    <a:gd name="connsiteX607" fmla="*/ 1136850 w 14674910"/>
                    <a:gd name="connsiteY607" fmla="*/ 4568903 h 9201245"/>
                    <a:gd name="connsiteX608" fmla="*/ 1418272 w 14674910"/>
                    <a:gd name="connsiteY608" fmla="*/ 4446151 h 9201245"/>
                    <a:gd name="connsiteX609" fmla="*/ 1534809 w 14674910"/>
                    <a:gd name="connsiteY609" fmla="*/ 4411433 h 9201245"/>
                    <a:gd name="connsiteX610" fmla="*/ 1988558 w 14674910"/>
                    <a:gd name="connsiteY610" fmla="*/ 4255203 h 9201245"/>
                    <a:gd name="connsiteX611" fmla="*/ 1973681 w 14674910"/>
                    <a:gd name="connsiteY611" fmla="*/ 4253963 h 9201245"/>
                    <a:gd name="connsiteX612" fmla="*/ 2392715 w 14674910"/>
                    <a:gd name="connsiteY612" fmla="*/ 4089054 h 9201245"/>
                    <a:gd name="connsiteX613" fmla="*/ 3176237 w 14674910"/>
                    <a:gd name="connsiteY613" fmla="*/ 3560847 h 9201245"/>
                    <a:gd name="connsiteX614" fmla="*/ 4548638 w 14674910"/>
                    <a:gd name="connsiteY614" fmla="*/ 3273186 h 9201245"/>
                    <a:gd name="connsiteX615" fmla="*/ 5597466 w 14674910"/>
                    <a:gd name="connsiteY615" fmla="*/ 3042561 h 9201245"/>
                    <a:gd name="connsiteX616" fmla="*/ 6213622 w 14674910"/>
                    <a:gd name="connsiteY616" fmla="*/ 2449878 h 9201245"/>
                    <a:gd name="connsiteX617" fmla="*/ 6395864 w 14674910"/>
                    <a:gd name="connsiteY617" fmla="*/ 1471582 h 9201245"/>
                    <a:gd name="connsiteX618" fmla="*/ 6092126 w 14674910"/>
                    <a:gd name="connsiteY618" fmla="*/ 138667 h 920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Lst>
                  <a:rect l="l" t="t" r="r" b="b"/>
                  <a:pathLst>
                    <a:path w="14674910" h="9201245">
                      <a:moveTo>
                        <a:pt x="6038483" y="0"/>
                      </a:moveTo>
                      <a:lnTo>
                        <a:pt x="6901941" y="0"/>
                      </a:lnTo>
                      <a:lnTo>
                        <a:pt x="6910225" y="28721"/>
                      </a:lnTo>
                      <a:cubicBezTo>
                        <a:pt x="7071141" y="603715"/>
                        <a:pt x="7216888" y="1179581"/>
                        <a:pt x="7582305" y="1683608"/>
                      </a:cubicBezTo>
                      <a:cubicBezTo>
                        <a:pt x="7948030" y="2189496"/>
                        <a:pt x="8401779" y="2407721"/>
                        <a:pt x="8934872" y="2648266"/>
                      </a:cubicBezTo>
                      <a:cubicBezTo>
                        <a:pt x="9119594" y="2727621"/>
                        <a:pt x="9316714" y="2826814"/>
                        <a:pt x="9565903" y="2945847"/>
                      </a:cubicBezTo>
                      <a:cubicBezTo>
                        <a:pt x="9585740" y="2957007"/>
                        <a:pt x="9608055" y="2966925"/>
                        <a:pt x="9629131" y="2978085"/>
                      </a:cubicBezTo>
                      <a:cubicBezTo>
                        <a:pt x="9694838" y="3027682"/>
                        <a:pt x="9766743" y="3062399"/>
                        <a:pt x="9846087" y="3094638"/>
                      </a:cubicBezTo>
                      <a:cubicBezTo>
                        <a:pt x="9875841" y="3107037"/>
                        <a:pt x="9908075" y="3118197"/>
                        <a:pt x="9937828" y="3129355"/>
                      </a:cubicBezTo>
                      <a:cubicBezTo>
                        <a:pt x="9931630" y="3128116"/>
                        <a:pt x="9925431" y="3126875"/>
                        <a:pt x="9917992" y="3126875"/>
                      </a:cubicBezTo>
                      <a:cubicBezTo>
                        <a:pt x="10302315" y="3321543"/>
                        <a:pt x="10722590" y="3493892"/>
                        <a:pt x="11100713" y="3273186"/>
                      </a:cubicBezTo>
                      <a:cubicBezTo>
                        <a:pt x="11177578" y="3227309"/>
                        <a:pt x="11239565" y="3171514"/>
                        <a:pt x="11292875" y="3110756"/>
                      </a:cubicBezTo>
                      <a:cubicBezTo>
                        <a:pt x="11294114" y="3110756"/>
                        <a:pt x="11294114" y="3110756"/>
                        <a:pt x="11294114" y="3109517"/>
                      </a:cubicBezTo>
                      <a:cubicBezTo>
                        <a:pt x="11337505" y="3082238"/>
                        <a:pt x="11372218" y="3045041"/>
                        <a:pt x="11389575" y="2996684"/>
                      </a:cubicBezTo>
                      <a:cubicBezTo>
                        <a:pt x="11410651" y="2969406"/>
                        <a:pt x="11430487" y="2940887"/>
                        <a:pt x="11449083" y="2912369"/>
                      </a:cubicBezTo>
                      <a:cubicBezTo>
                        <a:pt x="11455282" y="2903690"/>
                        <a:pt x="11460241" y="2895011"/>
                        <a:pt x="11465200" y="2887571"/>
                      </a:cubicBezTo>
                      <a:cubicBezTo>
                        <a:pt x="11467679" y="2885091"/>
                        <a:pt x="11468919" y="2882611"/>
                        <a:pt x="11470158" y="2881371"/>
                      </a:cubicBezTo>
                      <a:cubicBezTo>
                        <a:pt x="11472638" y="2878891"/>
                        <a:pt x="11473878" y="2877652"/>
                        <a:pt x="11475118" y="2875172"/>
                      </a:cubicBezTo>
                      <a:cubicBezTo>
                        <a:pt x="11480077" y="2870212"/>
                        <a:pt x="11485035" y="2865252"/>
                        <a:pt x="11488755" y="2859053"/>
                      </a:cubicBezTo>
                      <a:cubicBezTo>
                        <a:pt x="11501152" y="2846654"/>
                        <a:pt x="11512310" y="2833015"/>
                        <a:pt x="11524707" y="2820615"/>
                      </a:cubicBezTo>
                      <a:cubicBezTo>
                        <a:pt x="11574297" y="2771019"/>
                        <a:pt x="11627607" y="2725141"/>
                        <a:pt x="11682156" y="2680504"/>
                      </a:cubicBezTo>
                      <a:cubicBezTo>
                        <a:pt x="11703231" y="2661905"/>
                        <a:pt x="11724307" y="2644547"/>
                        <a:pt x="11745383" y="2627187"/>
                      </a:cubicBezTo>
                      <a:cubicBezTo>
                        <a:pt x="11772657" y="2614788"/>
                        <a:pt x="11802411" y="2602389"/>
                        <a:pt x="11834645" y="2592470"/>
                      </a:cubicBezTo>
                      <a:cubicBezTo>
                        <a:pt x="11853241" y="2577591"/>
                        <a:pt x="11871838" y="2562712"/>
                        <a:pt x="11891673" y="2547832"/>
                      </a:cubicBezTo>
                      <a:lnTo>
                        <a:pt x="11904071" y="2539153"/>
                      </a:lnTo>
                      <a:lnTo>
                        <a:pt x="11917708" y="2530475"/>
                      </a:lnTo>
                      <a:cubicBezTo>
                        <a:pt x="11926386" y="2525514"/>
                        <a:pt x="11933824" y="2519314"/>
                        <a:pt x="11942502" y="2514354"/>
                      </a:cubicBezTo>
                      <a:lnTo>
                        <a:pt x="11956140" y="2505675"/>
                      </a:lnTo>
                      <a:lnTo>
                        <a:pt x="11962338" y="2501956"/>
                      </a:lnTo>
                      <a:lnTo>
                        <a:pt x="11964818" y="2500716"/>
                      </a:lnTo>
                      <a:lnTo>
                        <a:pt x="11967298" y="2499476"/>
                      </a:lnTo>
                      <a:lnTo>
                        <a:pt x="11969776" y="2498236"/>
                      </a:lnTo>
                      <a:cubicBezTo>
                        <a:pt x="11978454" y="2493276"/>
                        <a:pt x="11987134" y="2488316"/>
                        <a:pt x="11995814" y="2483356"/>
                      </a:cubicBezTo>
                      <a:lnTo>
                        <a:pt x="12023086" y="2469718"/>
                      </a:lnTo>
                      <a:lnTo>
                        <a:pt x="12051602" y="2456079"/>
                      </a:lnTo>
                      <a:lnTo>
                        <a:pt x="12080114" y="2443679"/>
                      </a:lnTo>
                      <a:lnTo>
                        <a:pt x="12107390" y="2432520"/>
                      </a:lnTo>
                      <a:cubicBezTo>
                        <a:pt x="12145822" y="2418880"/>
                        <a:pt x="12184254" y="2406482"/>
                        <a:pt x="12222686" y="2395323"/>
                      </a:cubicBezTo>
                      <a:cubicBezTo>
                        <a:pt x="12261118" y="2384163"/>
                        <a:pt x="12298310" y="2375484"/>
                        <a:pt x="12335502" y="2366804"/>
                      </a:cubicBezTo>
                      <a:cubicBezTo>
                        <a:pt x="12373938" y="2358125"/>
                        <a:pt x="12411130" y="2350685"/>
                        <a:pt x="12447082" y="2343246"/>
                      </a:cubicBezTo>
                      <a:cubicBezTo>
                        <a:pt x="12520226" y="2328366"/>
                        <a:pt x="12590892" y="2314727"/>
                        <a:pt x="12657838" y="2303568"/>
                      </a:cubicBezTo>
                      <a:cubicBezTo>
                        <a:pt x="12692550" y="2298609"/>
                        <a:pt x="12724786" y="2293649"/>
                        <a:pt x="12757018" y="2289930"/>
                      </a:cubicBezTo>
                      <a:cubicBezTo>
                        <a:pt x="12773134" y="2288689"/>
                        <a:pt x="12789254" y="2286210"/>
                        <a:pt x="12805370" y="2284970"/>
                      </a:cubicBezTo>
                      <a:cubicBezTo>
                        <a:pt x="12820246" y="2283729"/>
                        <a:pt x="12836362" y="2282490"/>
                        <a:pt x="12850000" y="2281250"/>
                      </a:cubicBezTo>
                      <a:cubicBezTo>
                        <a:pt x="12866114" y="2281250"/>
                        <a:pt x="12880992" y="2280010"/>
                        <a:pt x="12894630" y="2278770"/>
                      </a:cubicBezTo>
                      <a:cubicBezTo>
                        <a:pt x="12909506" y="2277530"/>
                        <a:pt x="12923146" y="2277530"/>
                        <a:pt x="12936782" y="2277530"/>
                      </a:cubicBezTo>
                      <a:cubicBezTo>
                        <a:pt x="12950420" y="2277530"/>
                        <a:pt x="12964058" y="2277530"/>
                        <a:pt x="12976454" y="2278770"/>
                      </a:cubicBezTo>
                      <a:cubicBezTo>
                        <a:pt x="12990090" y="2278770"/>
                        <a:pt x="13002488" y="2278770"/>
                        <a:pt x="13014886" y="2280010"/>
                      </a:cubicBezTo>
                      <a:cubicBezTo>
                        <a:pt x="13027282" y="2281250"/>
                        <a:pt x="13038442" y="2281250"/>
                        <a:pt x="13049598" y="2282490"/>
                      </a:cubicBezTo>
                      <a:cubicBezTo>
                        <a:pt x="13060758" y="2282490"/>
                        <a:pt x="13071914" y="2284970"/>
                        <a:pt x="13083072" y="2286210"/>
                      </a:cubicBezTo>
                      <a:cubicBezTo>
                        <a:pt x="13102910" y="2288689"/>
                        <a:pt x="13122744" y="2291169"/>
                        <a:pt x="13140102" y="2294888"/>
                      </a:cubicBezTo>
                      <a:cubicBezTo>
                        <a:pt x="13157456" y="2297368"/>
                        <a:pt x="13172334" y="2301089"/>
                        <a:pt x="13185972" y="2303568"/>
                      </a:cubicBezTo>
                      <a:cubicBezTo>
                        <a:pt x="13198370" y="2307288"/>
                        <a:pt x="13209526" y="2311008"/>
                        <a:pt x="13218206" y="2313488"/>
                      </a:cubicBezTo>
                      <a:cubicBezTo>
                        <a:pt x="13236802" y="2318448"/>
                        <a:pt x="13246718" y="2320928"/>
                        <a:pt x="13246718" y="2320928"/>
                      </a:cubicBezTo>
                      <a:cubicBezTo>
                        <a:pt x="13246718" y="2320928"/>
                        <a:pt x="13235562" y="2319687"/>
                        <a:pt x="13218206" y="2315968"/>
                      </a:cubicBezTo>
                      <a:cubicBezTo>
                        <a:pt x="13199610" y="2313488"/>
                        <a:pt x="13172334" y="2311008"/>
                        <a:pt x="13137622" y="2307288"/>
                      </a:cubicBezTo>
                      <a:cubicBezTo>
                        <a:pt x="13120266" y="2307288"/>
                        <a:pt x="13101670" y="2304808"/>
                        <a:pt x="13081834" y="2306048"/>
                      </a:cubicBezTo>
                      <a:cubicBezTo>
                        <a:pt x="13070674" y="2306048"/>
                        <a:pt x="13060758" y="2304808"/>
                        <a:pt x="13048358" y="2304808"/>
                      </a:cubicBezTo>
                      <a:cubicBezTo>
                        <a:pt x="13037202" y="2304808"/>
                        <a:pt x="13026042" y="2306048"/>
                        <a:pt x="13014886" y="2306048"/>
                      </a:cubicBezTo>
                      <a:cubicBezTo>
                        <a:pt x="12966536" y="2307288"/>
                        <a:pt x="12911986" y="2312248"/>
                        <a:pt x="12853718" y="2319687"/>
                      </a:cubicBezTo>
                      <a:cubicBezTo>
                        <a:pt x="12840082" y="2322167"/>
                        <a:pt x="12825206" y="2324647"/>
                        <a:pt x="12810328" y="2327127"/>
                      </a:cubicBezTo>
                      <a:cubicBezTo>
                        <a:pt x="12795450" y="2328366"/>
                        <a:pt x="12780574" y="2332087"/>
                        <a:pt x="12764456" y="2334566"/>
                      </a:cubicBezTo>
                      <a:cubicBezTo>
                        <a:pt x="12748340" y="2338286"/>
                        <a:pt x="12732226" y="2340766"/>
                        <a:pt x="12716106" y="2343246"/>
                      </a:cubicBezTo>
                      <a:cubicBezTo>
                        <a:pt x="12699990" y="2345725"/>
                        <a:pt x="12683872" y="2350685"/>
                        <a:pt x="12667756" y="2353165"/>
                      </a:cubicBezTo>
                      <a:cubicBezTo>
                        <a:pt x="12602050" y="2366804"/>
                        <a:pt x="12532624" y="2384163"/>
                        <a:pt x="12460718" y="2401522"/>
                      </a:cubicBezTo>
                      <a:cubicBezTo>
                        <a:pt x="12423526" y="2410201"/>
                        <a:pt x="12387574" y="2418880"/>
                        <a:pt x="12351622" y="2427561"/>
                      </a:cubicBezTo>
                      <a:cubicBezTo>
                        <a:pt x="12314428" y="2437480"/>
                        <a:pt x="12277234" y="2447399"/>
                        <a:pt x="12240042" y="2457318"/>
                      </a:cubicBezTo>
                      <a:cubicBezTo>
                        <a:pt x="12204090" y="2468478"/>
                        <a:pt x="12168138" y="2480876"/>
                        <a:pt x="12132186" y="2494516"/>
                      </a:cubicBezTo>
                      <a:lnTo>
                        <a:pt x="12104910" y="2505675"/>
                      </a:lnTo>
                      <a:lnTo>
                        <a:pt x="12078874" y="2518075"/>
                      </a:lnTo>
                      <a:lnTo>
                        <a:pt x="12054082" y="2530475"/>
                      </a:lnTo>
                      <a:lnTo>
                        <a:pt x="12028046" y="2541633"/>
                      </a:lnTo>
                      <a:cubicBezTo>
                        <a:pt x="12019368" y="2546593"/>
                        <a:pt x="12010690" y="2551553"/>
                        <a:pt x="12002012" y="2556512"/>
                      </a:cubicBezTo>
                      <a:lnTo>
                        <a:pt x="11999530" y="2557752"/>
                      </a:lnTo>
                      <a:lnTo>
                        <a:pt x="11998290" y="2558992"/>
                      </a:lnTo>
                      <a:lnTo>
                        <a:pt x="11995814" y="2560232"/>
                      </a:lnTo>
                      <a:lnTo>
                        <a:pt x="11990854" y="2563952"/>
                      </a:lnTo>
                      <a:lnTo>
                        <a:pt x="11978454" y="2570151"/>
                      </a:lnTo>
                      <a:cubicBezTo>
                        <a:pt x="11969776" y="2576350"/>
                        <a:pt x="11962338" y="2581310"/>
                        <a:pt x="11954898" y="2586270"/>
                      </a:cubicBezTo>
                      <a:lnTo>
                        <a:pt x="11942502" y="2593710"/>
                      </a:lnTo>
                      <a:lnTo>
                        <a:pt x="11931346" y="2602389"/>
                      </a:lnTo>
                      <a:cubicBezTo>
                        <a:pt x="11918948" y="2611069"/>
                        <a:pt x="11906551" y="2619748"/>
                        <a:pt x="11895393" y="2628427"/>
                      </a:cubicBezTo>
                      <a:cubicBezTo>
                        <a:pt x="11785055" y="2675545"/>
                        <a:pt x="11695794" y="2811935"/>
                        <a:pt x="11656121" y="2918569"/>
                      </a:cubicBezTo>
                      <a:cubicBezTo>
                        <a:pt x="11656121" y="2918569"/>
                        <a:pt x="11654881" y="2919809"/>
                        <a:pt x="11653642" y="2919809"/>
                      </a:cubicBezTo>
                      <a:cubicBezTo>
                        <a:pt x="11625127" y="2978085"/>
                        <a:pt x="11601572" y="3037602"/>
                        <a:pt x="11581736" y="3095877"/>
                      </a:cubicBezTo>
                      <a:cubicBezTo>
                        <a:pt x="11682156" y="3090917"/>
                        <a:pt x="12060280" y="3057440"/>
                        <a:pt x="12490474" y="3073559"/>
                      </a:cubicBezTo>
                      <a:cubicBezTo>
                        <a:pt x="12494190" y="3072319"/>
                        <a:pt x="12497912" y="3071079"/>
                        <a:pt x="12501630" y="3069839"/>
                      </a:cubicBezTo>
                      <a:cubicBezTo>
                        <a:pt x="12557420" y="3069839"/>
                        <a:pt x="12611966" y="3069839"/>
                        <a:pt x="12667756" y="3072319"/>
                      </a:cubicBezTo>
                      <a:cubicBezTo>
                        <a:pt x="12657838" y="3074799"/>
                        <a:pt x="12647918" y="3077279"/>
                        <a:pt x="12639242" y="3080999"/>
                      </a:cubicBezTo>
                      <a:cubicBezTo>
                        <a:pt x="12887192" y="3095877"/>
                        <a:pt x="13143818" y="3128116"/>
                        <a:pt x="13369454" y="3192592"/>
                      </a:cubicBezTo>
                      <a:cubicBezTo>
                        <a:pt x="13373174" y="3192592"/>
                        <a:pt x="13375654" y="3192592"/>
                        <a:pt x="13379374" y="3192592"/>
                      </a:cubicBezTo>
                      <a:cubicBezTo>
                        <a:pt x="13380614" y="3192592"/>
                        <a:pt x="13383090" y="3192592"/>
                        <a:pt x="13385570" y="3192592"/>
                      </a:cubicBezTo>
                      <a:cubicBezTo>
                        <a:pt x="13389290" y="3193831"/>
                        <a:pt x="13394250" y="3193831"/>
                        <a:pt x="13399208" y="3193831"/>
                      </a:cubicBezTo>
                      <a:cubicBezTo>
                        <a:pt x="13406646" y="3193831"/>
                        <a:pt x="13415326" y="3193831"/>
                        <a:pt x="13422764" y="3192592"/>
                      </a:cubicBezTo>
                      <a:cubicBezTo>
                        <a:pt x="13448798" y="3203751"/>
                        <a:pt x="13476074" y="3211190"/>
                        <a:pt x="13503348" y="3219869"/>
                      </a:cubicBezTo>
                      <a:cubicBezTo>
                        <a:pt x="13520704" y="3228549"/>
                        <a:pt x="13536820" y="3239708"/>
                        <a:pt x="13552938" y="3252108"/>
                      </a:cubicBezTo>
                      <a:cubicBezTo>
                        <a:pt x="13554178" y="3252108"/>
                        <a:pt x="13555418" y="3253347"/>
                        <a:pt x="13556656" y="3253347"/>
                      </a:cubicBezTo>
                      <a:cubicBezTo>
                        <a:pt x="13555418" y="3253347"/>
                        <a:pt x="13554178" y="3253347"/>
                        <a:pt x="13552938" y="3253347"/>
                      </a:cubicBezTo>
                      <a:cubicBezTo>
                        <a:pt x="13555418" y="3254588"/>
                        <a:pt x="13557898" y="3255827"/>
                        <a:pt x="13561616" y="3257068"/>
                      </a:cubicBezTo>
                      <a:cubicBezTo>
                        <a:pt x="13576494" y="3265747"/>
                        <a:pt x="13593850" y="3273186"/>
                        <a:pt x="13613686" y="3279385"/>
                      </a:cubicBezTo>
                      <a:cubicBezTo>
                        <a:pt x="13787250" y="3357501"/>
                        <a:pt x="13926102" y="3464134"/>
                        <a:pt x="14002966" y="3606725"/>
                      </a:cubicBezTo>
                      <a:cubicBezTo>
                        <a:pt x="13814524" y="3412058"/>
                        <a:pt x="13585172" y="3270706"/>
                        <a:pt x="13182254" y="3229789"/>
                      </a:cubicBezTo>
                      <a:cubicBezTo>
                        <a:pt x="13074394" y="3218630"/>
                        <a:pt x="12928106" y="3206230"/>
                        <a:pt x="12759498" y="3202511"/>
                      </a:cubicBezTo>
                      <a:cubicBezTo>
                        <a:pt x="12737182" y="3196311"/>
                        <a:pt x="12712388" y="3193831"/>
                        <a:pt x="12687594" y="3193831"/>
                      </a:cubicBezTo>
                      <a:cubicBezTo>
                        <a:pt x="12664038" y="3193831"/>
                        <a:pt x="12640482" y="3196311"/>
                        <a:pt x="12618166" y="3202511"/>
                      </a:cubicBezTo>
                      <a:cubicBezTo>
                        <a:pt x="12499152" y="3204991"/>
                        <a:pt x="12372696" y="3212430"/>
                        <a:pt x="12241282" y="3231029"/>
                      </a:cubicBezTo>
                      <a:cubicBezTo>
                        <a:pt x="12068958" y="3253347"/>
                        <a:pt x="11930106" y="3268226"/>
                        <a:pt x="11807370" y="3286825"/>
                      </a:cubicBezTo>
                      <a:cubicBezTo>
                        <a:pt x="11777617" y="3285586"/>
                        <a:pt x="11746623" y="3291785"/>
                        <a:pt x="11719349" y="3302944"/>
                      </a:cubicBezTo>
                      <a:cubicBezTo>
                        <a:pt x="11615210" y="3324023"/>
                        <a:pt x="11523468" y="3350062"/>
                        <a:pt x="11430487" y="3393458"/>
                      </a:cubicBezTo>
                      <a:cubicBezTo>
                        <a:pt x="11432966" y="3393458"/>
                        <a:pt x="11435445" y="3392219"/>
                        <a:pt x="11439165" y="3392219"/>
                      </a:cubicBezTo>
                      <a:cubicBezTo>
                        <a:pt x="11442884" y="3392219"/>
                        <a:pt x="11447844" y="3392219"/>
                        <a:pt x="11451563" y="3392219"/>
                      </a:cubicBezTo>
                      <a:cubicBezTo>
                        <a:pt x="11431726" y="3402138"/>
                        <a:pt x="11410651" y="3409578"/>
                        <a:pt x="11387096" y="3414537"/>
                      </a:cubicBezTo>
                      <a:cubicBezTo>
                        <a:pt x="11375938" y="3415777"/>
                        <a:pt x="11366019" y="3420737"/>
                        <a:pt x="11359821" y="3428176"/>
                      </a:cubicBezTo>
                      <a:cubicBezTo>
                        <a:pt x="11297834" y="3461654"/>
                        <a:pt x="11235846" y="3502572"/>
                        <a:pt x="11168900" y="3553408"/>
                      </a:cubicBezTo>
                      <a:cubicBezTo>
                        <a:pt x="11559420" y="4014659"/>
                        <a:pt x="12850000" y="3972502"/>
                        <a:pt x="13466154" y="4081615"/>
                      </a:cubicBezTo>
                      <a:cubicBezTo>
                        <a:pt x="13478550" y="4079135"/>
                        <a:pt x="13490950" y="4077894"/>
                        <a:pt x="13504590" y="4075415"/>
                      </a:cubicBezTo>
                      <a:cubicBezTo>
                        <a:pt x="13521942" y="4080374"/>
                        <a:pt x="13536820" y="4085334"/>
                        <a:pt x="13552938" y="4089054"/>
                      </a:cubicBezTo>
                      <a:cubicBezTo>
                        <a:pt x="13580210" y="4097733"/>
                        <a:pt x="13607486" y="4106412"/>
                        <a:pt x="13633522" y="4115093"/>
                      </a:cubicBezTo>
                      <a:cubicBezTo>
                        <a:pt x="13629802" y="4116332"/>
                        <a:pt x="13624842" y="4116332"/>
                        <a:pt x="13621126" y="4116332"/>
                      </a:cubicBezTo>
                      <a:cubicBezTo>
                        <a:pt x="13637240" y="4121292"/>
                        <a:pt x="13652118" y="4126251"/>
                        <a:pt x="13666994" y="4131211"/>
                      </a:cubicBezTo>
                      <a:cubicBezTo>
                        <a:pt x="13836840" y="4195687"/>
                        <a:pt x="13990570" y="4291161"/>
                        <a:pt x="14124462" y="4395314"/>
                      </a:cubicBezTo>
                      <a:cubicBezTo>
                        <a:pt x="14131902" y="4403993"/>
                        <a:pt x="14140578" y="4413913"/>
                        <a:pt x="14150496" y="4422593"/>
                      </a:cubicBezTo>
                      <a:cubicBezTo>
                        <a:pt x="14232322" y="4495748"/>
                        <a:pt x="14312906" y="4567663"/>
                        <a:pt x="14394726" y="4638338"/>
                      </a:cubicBezTo>
                      <a:cubicBezTo>
                        <a:pt x="14572010" y="4821847"/>
                        <a:pt x="14674910" y="4976837"/>
                        <a:pt x="14674910" y="4976837"/>
                      </a:cubicBezTo>
                      <a:cubicBezTo>
                        <a:pt x="14674910" y="4976837"/>
                        <a:pt x="14488950" y="4777210"/>
                        <a:pt x="14202566" y="4575103"/>
                      </a:cubicBezTo>
                      <a:cubicBezTo>
                        <a:pt x="14198846" y="4571383"/>
                        <a:pt x="14195128" y="4567663"/>
                        <a:pt x="14191408" y="4562704"/>
                      </a:cubicBezTo>
                      <a:cubicBezTo>
                        <a:pt x="14152978" y="4534185"/>
                        <a:pt x="14117026" y="4503187"/>
                        <a:pt x="14073632" y="4482109"/>
                      </a:cubicBezTo>
                      <a:cubicBezTo>
                        <a:pt x="14057516" y="4473429"/>
                        <a:pt x="14041398" y="4465989"/>
                        <a:pt x="14024042" y="4458551"/>
                      </a:cubicBezTo>
                      <a:cubicBezTo>
                        <a:pt x="13913704" y="4391595"/>
                        <a:pt x="13793450" y="4328358"/>
                        <a:pt x="13666994" y="4277522"/>
                      </a:cubicBezTo>
                      <a:cubicBezTo>
                        <a:pt x="13366974" y="4157249"/>
                        <a:pt x="12748340" y="4185768"/>
                        <a:pt x="12254918" y="4160969"/>
                      </a:cubicBezTo>
                      <a:cubicBezTo>
                        <a:pt x="12243764" y="4160969"/>
                        <a:pt x="12232604" y="4159729"/>
                        <a:pt x="12221448" y="4159729"/>
                      </a:cubicBezTo>
                      <a:cubicBezTo>
                        <a:pt x="12222686" y="4159729"/>
                        <a:pt x="12223926" y="4160969"/>
                        <a:pt x="12226406" y="4162209"/>
                      </a:cubicBezTo>
                      <a:cubicBezTo>
                        <a:pt x="12140864" y="4148570"/>
                        <a:pt x="12055320" y="4136171"/>
                        <a:pt x="11969776" y="4127491"/>
                      </a:cubicBezTo>
                      <a:cubicBezTo>
                        <a:pt x="11968538" y="4126251"/>
                        <a:pt x="11968538" y="4126251"/>
                        <a:pt x="11968538" y="4126251"/>
                      </a:cubicBezTo>
                      <a:cubicBezTo>
                        <a:pt x="11513550" y="4040697"/>
                        <a:pt x="11147824" y="3823711"/>
                        <a:pt x="10685397" y="3710878"/>
                      </a:cubicBezTo>
                      <a:cubicBezTo>
                        <a:pt x="10752344" y="3787753"/>
                        <a:pt x="10834167" y="3885707"/>
                        <a:pt x="10942025" y="3997300"/>
                      </a:cubicBezTo>
                      <a:cubicBezTo>
                        <a:pt x="10975499" y="4050617"/>
                        <a:pt x="11028808" y="4095253"/>
                        <a:pt x="11088316" y="4132451"/>
                      </a:cubicBezTo>
                      <a:cubicBezTo>
                        <a:pt x="11088316" y="4132451"/>
                        <a:pt x="11089555" y="4132451"/>
                        <a:pt x="11089555" y="4133691"/>
                      </a:cubicBezTo>
                      <a:cubicBezTo>
                        <a:pt x="11082117" y="4129971"/>
                        <a:pt x="11075919" y="4126251"/>
                        <a:pt x="11069720" y="4122532"/>
                      </a:cubicBezTo>
                      <a:cubicBezTo>
                        <a:pt x="11217250" y="4261402"/>
                        <a:pt x="11405692" y="4413913"/>
                        <a:pt x="11651162" y="4570143"/>
                      </a:cubicBezTo>
                      <a:cubicBezTo>
                        <a:pt x="11506112" y="4498228"/>
                        <a:pt x="11358582" y="4411433"/>
                        <a:pt x="11208572" y="4317199"/>
                      </a:cubicBezTo>
                      <a:cubicBezTo>
                        <a:pt x="11017651" y="4180808"/>
                        <a:pt x="10821770" y="4050617"/>
                        <a:pt x="10622170" y="3926625"/>
                      </a:cubicBezTo>
                      <a:cubicBezTo>
                        <a:pt x="10613491" y="3921665"/>
                        <a:pt x="10604813" y="3916705"/>
                        <a:pt x="10594896" y="3911745"/>
                      </a:cubicBezTo>
                      <a:cubicBezTo>
                        <a:pt x="10338268" y="3743116"/>
                        <a:pt x="10087838" y="3585646"/>
                        <a:pt x="9852286" y="3477773"/>
                      </a:cubicBezTo>
                      <a:cubicBezTo>
                        <a:pt x="9733270" y="3423217"/>
                        <a:pt x="9560945" y="3348821"/>
                        <a:pt x="9370023" y="3269467"/>
                      </a:cubicBezTo>
                      <a:cubicBezTo>
                        <a:pt x="9351427" y="3249628"/>
                        <a:pt x="9330352" y="3231029"/>
                        <a:pt x="9305556" y="3217389"/>
                      </a:cubicBezTo>
                      <a:cubicBezTo>
                        <a:pt x="9210096" y="3161594"/>
                        <a:pt x="9112155" y="3146714"/>
                        <a:pt x="9008017" y="3124395"/>
                      </a:cubicBezTo>
                      <a:cubicBezTo>
                        <a:pt x="9008017" y="3124395"/>
                        <a:pt x="9008017" y="3124395"/>
                        <a:pt x="9006777" y="3124395"/>
                      </a:cubicBezTo>
                      <a:cubicBezTo>
                        <a:pt x="9004298" y="3121915"/>
                        <a:pt x="9001818" y="3120676"/>
                        <a:pt x="8999338" y="3118197"/>
                      </a:cubicBezTo>
                      <a:cubicBezTo>
                        <a:pt x="8996859" y="3115716"/>
                        <a:pt x="8994379" y="3114477"/>
                        <a:pt x="8991899" y="3111997"/>
                      </a:cubicBezTo>
                      <a:cubicBezTo>
                        <a:pt x="8452608" y="2891290"/>
                        <a:pt x="7907120" y="2674304"/>
                        <a:pt x="7907120" y="2674304"/>
                      </a:cubicBezTo>
                      <a:cubicBezTo>
                        <a:pt x="7907120" y="2674304"/>
                        <a:pt x="7898442" y="2809456"/>
                        <a:pt x="7928194" y="2995443"/>
                      </a:cubicBezTo>
                      <a:cubicBezTo>
                        <a:pt x="7928194" y="2996684"/>
                        <a:pt x="7928194" y="2996684"/>
                        <a:pt x="7929435" y="2996684"/>
                      </a:cubicBezTo>
                      <a:cubicBezTo>
                        <a:pt x="7930674" y="3001644"/>
                        <a:pt x="7934394" y="3004124"/>
                        <a:pt x="7936872" y="3006603"/>
                      </a:cubicBezTo>
                      <a:cubicBezTo>
                        <a:pt x="7941832" y="3032642"/>
                        <a:pt x="7951750" y="3057440"/>
                        <a:pt x="7960429" y="3082238"/>
                      </a:cubicBezTo>
                      <a:cubicBezTo>
                        <a:pt x="7954230" y="3072319"/>
                        <a:pt x="7948030" y="3063640"/>
                        <a:pt x="7943072" y="3054961"/>
                      </a:cubicBezTo>
                      <a:cubicBezTo>
                        <a:pt x="7940592" y="3048760"/>
                        <a:pt x="7938113" y="3043801"/>
                        <a:pt x="7935634" y="3040081"/>
                      </a:cubicBezTo>
                      <a:cubicBezTo>
                        <a:pt x="7967866" y="3223590"/>
                        <a:pt x="8039772" y="3449255"/>
                        <a:pt x="8183583" y="3648882"/>
                      </a:cubicBezTo>
                      <a:cubicBezTo>
                        <a:pt x="8188542" y="3651362"/>
                        <a:pt x="8192261" y="3655082"/>
                        <a:pt x="8198460" y="3657562"/>
                      </a:cubicBezTo>
                      <a:cubicBezTo>
                        <a:pt x="8207138" y="3678640"/>
                        <a:pt x="8219536" y="3698478"/>
                        <a:pt x="8235654" y="3714598"/>
                      </a:cubicBezTo>
                      <a:cubicBezTo>
                        <a:pt x="8249290" y="3736916"/>
                        <a:pt x="8266647" y="3754275"/>
                        <a:pt x="8286483" y="3770394"/>
                      </a:cubicBezTo>
                      <a:cubicBezTo>
                        <a:pt x="8515836" y="4004739"/>
                        <a:pt x="8879082" y="4172129"/>
                        <a:pt x="9459285" y="4123772"/>
                      </a:cubicBezTo>
                      <a:cubicBezTo>
                        <a:pt x="9439450" y="4134930"/>
                        <a:pt x="9419614" y="4143611"/>
                        <a:pt x="9397298" y="4153530"/>
                      </a:cubicBezTo>
                      <a:cubicBezTo>
                        <a:pt x="9391099" y="4153530"/>
                        <a:pt x="9383660" y="4154770"/>
                        <a:pt x="9376223" y="4158489"/>
                      </a:cubicBezTo>
                      <a:cubicBezTo>
                        <a:pt x="9330352" y="4177089"/>
                        <a:pt x="9284481" y="4194447"/>
                        <a:pt x="9238610" y="4213046"/>
                      </a:cubicBezTo>
                      <a:cubicBezTo>
                        <a:pt x="9234891" y="4213046"/>
                        <a:pt x="9232411" y="4213046"/>
                        <a:pt x="9229932" y="4211806"/>
                      </a:cubicBezTo>
                      <a:cubicBezTo>
                        <a:pt x="9228693" y="4211806"/>
                        <a:pt x="9226213" y="4211806"/>
                        <a:pt x="9224973" y="4211806"/>
                      </a:cubicBezTo>
                      <a:cubicBezTo>
                        <a:pt x="9114635" y="4241564"/>
                        <a:pt x="8994379" y="4260163"/>
                        <a:pt x="8862966" y="4267603"/>
                      </a:cubicBezTo>
                      <a:cubicBezTo>
                        <a:pt x="9052647" y="4422593"/>
                        <a:pt x="9234891" y="4567663"/>
                        <a:pt x="9423333" y="4697855"/>
                      </a:cubicBezTo>
                      <a:cubicBezTo>
                        <a:pt x="9423333" y="4697855"/>
                        <a:pt x="9424572" y="4697855"/>
                        <a:pt x="9424572" y="4699095"/>
                      </a:cubicBezTo>
                      <a:cubicBezTo>
                        <a:pt x="9487799" y="4762331"/>
                        <a:pt x="9559705" y="4803248"/>
                        <a:pt x="9636570" y="4834246"/>
                      </a:cubicBezTo>
                      <a:cubicBezTo>
                        <a:pt x="9946507" y="5020234"/>
                        <a:pt x="10277520" y="5155385"/>
                        <a:pt x="10669281" y="5208702"/>
                      </a:cubicBezTo>
                      <a:cubicBezTo>
                        <a:pt x="10887476" y="5237220"/>
                        <a:pt x="11151543" y="5209942"/>
                        <a:pt x="11414370" y="5193823"/>
                      </a:cubicBezTo>
                      <a:cubicBezTo>
                        <a:pt x="11423048" y="5195063"/>
                        <a:pt x="11431726" y="5196303"/>
                        <a:pt x="11440405" y="5195063"/>
                      </a:cubicBezTo>
                      <a:cubicBezTo>
                        <a:pt x="11516029" y="5193823"/>
                        <a:pt x="11591654" y="5190104"/>
                        <a:pt x="11667279" y="5186383"/>
                      </a:cubicBezTo>
                      <a:cubicBezTo>
                        <a:pt x="11912749" y="5186383"/>
                        <a:pt x="12142104" y="5217381"/>
                        <a:pt x="12310710" y="5341373"/>
                      </a:cubicBezTo>
                      <a:cubicBezTo>
                        <a:pt x="12311946" y="5341373"/>
                        <a:pt x="12314428" y="5341373"/>
                        <a:pt x="12315668" y="5341373"/>
                      </a:cubicBezTo>
                      <a:cubicBezTo>
                        <a:pt x="12316910" y="5342614"/>
                        <a:pt x="12316910" y="5343853"/>
                        <a:pt x="12318146" y="5343853"/>
                      </a:cubicBezTo>
                      <a:cubicBezTo>
                        <a:pt x="12316910" y="5343853"/>
                        <a:pt x="12314428" y="5343853"/>
                        <a:pt x="12313186" y="5343853"/>
                      </a:cubicBezTo>
                      <a:cubicBezTo>
                        <a:pt x="12316910" y="5346333"/>
                        <a:pt x="12319386" y="5348813"/>
                        <a:pt x="12323106" y="5352532"/>
                      </a:cubicBezTo>
                      <a:cubicBezTo>
                        <a:pt x="12340462" y="5372371"/>
                        <a:pt x="12360300" y="5389731"/>
                        <a:pt x="12382616" y="5404610"/>
                      </a:cubicBezTo>
                      <a:cubicBezTo>
                        <a:pt x="12432206" y="5455446"/>
                        <a:pt x="12474354" y="5518682"/>
                        <a:pt x="12507830" y="5595557"/>
                      </a:cubicBezTo>
                      <a:cubicBezTo>
                        <a:pt x="12514026" y="5621596"/>
                        <a:pt x="12522706" y="5647634"/>
                        <a:pt x="12536342" y="5674912"/>
                      </a:cubicBezTo>
                      <a:cubicBezTo>
                        <a:pt x="12540062" y="5682352"/>
                        <a:pt x="12543782" y="5689791"/>
                        <a:pt x="12547502" y="5697231"/>
                      </a:cubicBezTo>
                      <a:cubicBezTo>
                        <a:pt x="12547502" y="5698470"/>
                        <a:pt x="12548742" y="5699711"/>
                        <a:pt x="12548742" y="5700950"/>
                      </a:cubicBezTo>
                      <a:cubicBezTo>
                        <a:pt x="12549982" y="5705910"/>
                        <a:pt x="12551220" y="5709630"/>
                        <a:pt x="12552458" y="5714590"/>
                      </a:cubicBezTo>
                      <a:cubicBezTo>
                        <a:pt x="12546260" y="5712110"/>
                        <a:pt x="12538822" y="5708390"/>
                        <a:pt x="12531382" y="5705910"/>
                      </a:cubicBezTo>
                      <a:cubicBezTo>
                        <a:pt x="12478074" y="5617876"/>
                        <a:pt x="12390052" y="5537281"/>
                        <a:pt x="12390052" y="5537281"/>
                      </a:cubicBezTo>
                      <a:cubicBezTo>
                        <a:pt x="12390052" y="5537281"/>
                        <a:pt x="11998290" y="5202502"/>
                        <a:pt x="11460241" y="5403369"/>
                      </a:cubicBezTo>
                      <a:cubicBezTo>
                        <a:pt x="11602812" y="5518682"/>
                        <a:pt x="11709430" y="5671193"/>
                        <a:pt x="11788774" y="5838582"/>
                      </a:cubicBezTo>
                      <a:cubicBezTo>
                        <a:pt x="11793733" y="5844781"/>
                        <a:pt x="11801172" y="5850980"/>
                        <a:pt x="11806131" y="5857181"/>
                      </a:cubicBezTo>
                      <a:cubicBezTo>
                        <a:pt x="11816049" y="5890659"/>
                        <a:pt x="11828447" y="5922896"/>
                        <a:pt x="11842083" y="5955134"/>
                      </a:cubicBezTo>
                      <a:cubicBezTo>
                        <a:pt x="11839604" y="5951414"/>
                        <a:pt x="11835885" y="5947694"/>
                        <a:pt x="11832166" y="5943974"/>
                      </a:cubicBezTo>
                      <a:cubicBezTo>
                        <a:pt x="11891673" y="6095245"/>
                        <a:pt x="11930106" y="6253954"/>
                        <a:pt x="11951182" y="6405225"/>
                      </a:cubicBezTo>
                      <a:cubicBezTo>
                        <a:pt x="11951182" y="6523017"/>
                        <a:pt x="11961098" y="6639570"/>
                        <a:pt x="11972258" y="6756122"/>
                      </a:cubicBezTo>
                      <a:cubicBezTo>
                        <a:pt x="11974736" y="6799520"/>
                        <a:pt x="11975978" y="6840438"/>
                        <a:pt x="11977214" y="6883834"/>
                      </a:cubicBezTo>
                      <a:cubicBezTo>
                        <a:pt x="11979696" y="6940870"/>
                        <a:pt x="11980936" y="6997908"/>
                        <a:pt x="11982174" y="7054944"/>
                      </a:cubicBezTo>
                      <a:cubicBezTo>
                        <a:pt x="11979696" y="7068583"/>
                        <a:pt x="11978454" y="7083462"/>
                        <a:pt x="11978454" y="7099580"/>
                      </a:cubicBezTo>
                      <a:cubicBezTo>
                        <a:pt x="11978454" y="7190094"/>
                        <a:pt x="11982174" y="7279368"/>
                        <a:pt x="11993334" y="7369882"/>
                      </a:cubicBezTo>
                      <a:cubicBezTo>
                        <a:pt x="11994574" y="7372363"/>
                        <a:pt x="11994574" y="7373603"/>
                        <a:pt x="11994574" y="7376082"/>
                      </a:cubicBezTo>
                      <a:cubicBezTo>
                        <a:pt x="11997052" y="7413279"/>
                        <a:pt x="12000770" y="7450479"/>
                        <a:pt x="12004490" y="7487676"/>
                      </a:cubicBezTo>
                      <a:cubicBezTo>
                        <a:pt x="12014408" y="7581909"/>
                        <a:pt x="12028046" y="7674902"/>
                        <a:pt x="12046642" y="7759219"/>
                      </a:cubicBezTo>
                      <a:cubicBezTo>
                        <a:pt x="12056562" y="7802616"/>
                        <a:pt x="12066478" y="7843532"/>
                        <a:pt x="12077636" y="7883211"/>
                      </a:cubicBezTo>
                      <a:cubicBezTo>
                        <a:pt x="12081354" y="7896849"/>
                        <a:pt x="12085074" y="7910488"/>
                        <a:pt x="12090034" y="7922887"/>
                      </a:cubicBezTo>
                      <a:cubicBezTo>
                        <a:pt x="12082596" y="7924127"/>
                        <a:pt x="12076398" y="7925368"/>
                        <a:pt x="12070198" y="7927846"/>
                      </a:cubicBezTo>
                      <a:cubicBezTo>
                        <a:pt x="12065238" y="7915448"/>
                        <a:pt x="12059038" y="7903050"/>
                        <a:pt x="12056562" y="7895609"/>
                      </a:cubicBezTo>
                      <a:cubicBezTo>
                        <a:pt x="12046642" y="7868331"/>
                        <a:pt x="12037964" y="7839813"/>
                        <a:pt x="12029286" y="7812535"/>
                      </a:cubicBezTo>
                      <a:cubicBezTo>
                        <a:pt x="12011930" y="7754259"/>
                        <a:pt x="11997052" y="7694742"/>
                        <a:pt x="11985894" y="7635226"/>
                      </a:cubicBezTo>
                      <a:cubicBezTo>
                        <a:pt x="11979696" y="7606708"/>
                        <a:pt x="11973498" y="7578190"/>
                        <a:pt x="11969776" y="7550913"/>
                      </a:cubicBezTo>
                      <a:cubicBezTo>
                        <a:pt x="11966058" y="7527352"/>
                        <a:pt x="11956140" y="7435600"/>
                        <a:pt x="11966058" y="7536033"/>
                      </a:cubicBezTo>
                      <a:cubicBezTo>
                        <a:pt x="11958622" y="7462877"/>
                        <a:pt x="11948702" y="7388483"/>
                        <a:pt x="11943742" y="7315327"/>
                      </a:cubicBezTo>
                      <a:cubicBezTo>
                        <a:pt x="11928866" y="7142977"/>
                        <a:pt x="11927626" y="6970628"/>
                        <a:pt x="11922667" y="6799520"/>
                      </a:cubicBezTo>
                      <a:cubicBezTo>
                        <a:pt x="11918948" y="6633370"/>
                        <a:pt x="11923907" y="6454822"/>
                        <a:pt x="11869358" y="6296112"/>
                      </a:cubicBezTo>
                      <a:cubicBezTo>
                        <a:pt x="11838364" y="6205598"/>
                        <a:pt x="11798692" y="6102684"/>
                        <a:pt x="11736705" y="6023330"/>
                      </a:cubicBezTo>
                      <a:cubicBezTo>
                        <a:pt x="11565619" y="5726988"/>
                        <a:pt x="11315190" y="5490164"/>
                        <a:pt x="10959382" y="5460406"/>
                      </a:cubicBezTo>
                      <a:cubicBezTo>
                        <a:pt x="10940786" y="5455446"/>
                        <a:pt x="10923429" y="5451727"/>
                        <a:pt x="10903593" y="5449247"/>
                      </a:cubicBezTo>
                      <a:cubicBezTo>
                        <a:pt x="10860202" y="5441807"/>
                        <a:pt x="10818050" y="5438088"/>
                        <a:pt x="10775899" y="5445526"/>
                      </a:cubicBezTo>
                      <a:cubicBezTo>
                        <a:pt x="10640767" y="5426928"/>
                        <a:pt x="10520511" y="5400889"/>
                        <a:pt x="10525470" y="5462886"/>
                      </a:cubicBezTo>
                      <a:cubicBezTo>
                        <a:pt x="10534148" y="5545960"/>
                        <a:pt x="10534148" y="5617876"/>
                        <a:pt x="10539107" y="5694751"/>
                      </a:cubicBezTo>
                      <a:cubicBezTo>
                        <a:pt x="10541586" y="5697231"/>
                        <a:pt x="10544066" y="5700950"/>
                        <a:pt x="10546545" y="5703430"/>
                      </a:cubicBezTo>
                      <a:cubicBezTo>
                        <a:pt x="10546545" y="5722029"/>
                        <a:pt x="10547786" y="5741868"/>
                        <a:pt x="10550264" y="5760466"/>
                      </a:cubicBezTo>
                      <a:cubicBezTo>
                        <a:pt x="10547786" y="5756747"/>
                        <a:pt x="10545306" y="5753027"/>
                        <a:pt x="10542826" y="5748067"/>
                      </a:cubicBezTo>
                      <a:cubicBezTo>
                        <a:pt x="10551505" y="5838582"/>
                        <a:pt x="10571341" y="5936534"/>
                        <a:pt x="10618451" y="6061767"/>
                      </a:cubicBezTo>
                      <a:cubicBezTo>
                        <a:pt x="10633328" y="6167160"/>
                        <a:pt x="10676719" y="6267594"/>
                        <a:pt x="10728788" y="6358108"/>
                      </a:cubicBezTo>
                      <a:cubicBezTo>
                        <a:pt x="10731268" y="6361828"/>
                        <a:pt x="10733747" y="6365547"/>
                        <a:pt x="10734988" y="6370507"/>
                      </a:cubicBezTo>
                      <a:cubicBezTo>
                        <a:pt x="10753584" y="6421344"/>
                        <a:pt x="10775899" y="6472181"/>
                        <a:pt x="10799454" y="6524258"/>
                      </a:cubicBezTo>
                      <a:cubicBezTo>
                        <a:pt x="10855243" y="6654450"/>
                        <a:pt x="10923429" y="6779680"/>
                        <a:pt x="10991615" y="6904913"/>
                      </a:cubicBezTo>
                      <a:cubicBezTo>
                        <a:pt x="11025089" y="6965668"/>
                        <a:pt x="11058562" y="7027664"/>
                        <a:pt x="11090796" y="7089660"/>
                      </a:cubicBezTo>
                      <a:cubicBezTo>
                        <a:pt x="11158981" y="7273170"/>
                        <a:pt x="11201133" y="7472797"/>
                        <a:pt x="11230887" y="7676143"/>
                      </a:cubicBezTo>
                      <a:cubicBezTo>
                        <a:pt x="11223449" y="7693503"/>
                        <a:pt x="11217250" y="7710861"/>
                        <a:pt x="11214770" y="7730700"/>
                      </a:cubicBezTo>
                      <a:cubicBezTo>
                        <a:pt x="11206092" y="7781536"/>
                        <a:pt x="11199894" y="7831134"/>
                        <a:pt x="11194934" y="7881970"/>
                      </a:cubicBezTo>
                      <a:cubicBezTo>
                        <a:pt x="11177578" y="7812535"/>
                        <a:pt x="11160221" y="7745580"/>
                        <a:pt x="11144104" y="7681103"/>
                      </a:cubicBezTo>
                      <a:cubicBezTo>
                        <a:pt x="11125508" y="7563311"/>
                        <a:pt x="11099474" y="7447998"/>
                        <a:pt x="11061042" y="7333925"/>
                      </a:cubicBezTo>
                      <a:cubicBezTo>
                        <a:pt x="11031287" y="7247130"/>
                        <a:pt x="11008971" y="7160336"/>
                        <a:pt x="10970540" y="7076022"/>
                      </a:cubicBezTo>
                      <a:cubicBezTo>
                        <a:pt x="10958142" y="7047503"/>
                        <a:pt x="10940786" y="7021466"/>
                        <a:pt x="10922189" y="6997908"/>
                      </a:cubicBezTo>
                      <a:cubicBezTo>
                        <a:pt x="10856483" y="6847876"/>
                        <a:pt x="10778379" y="6705286"/>
                        <a:pt x="10680439" y="6562695"/>
                      </a:cubicBezTo>
                      <a:cubicBezTo>
                        <a:pt x="10658123" y="6513098"/>
                        <a:pt x="10634568" y="6464742"/>
                        <a:pt x="10606054" y="6416384"/>
                      </a:cubicBezTo>
                      <a:cubicBezTo>
                        <a:pt x="10591177" y="6391586"/>
                        <a:pt x="10575060" y="6365547"/>
                        <a:pt x="10556464" y="6340750"/>
                      </a:cubicBezTo>
                      <a:cubicBezTo>
                        <a:pt x="10546545" y="6284952"/>
                        <a:pt x="10511832" y="6224197"/>
                        <a:pt x="10475880" y="6189478"/>
                      </a:cubicBezTo>
                      <a:cubicBezTo>
                        <a:pt x="10467202" y="6182039"/>
                        <a:pt x="10458524" y="6172120"/>
                        <a:pt x="10447366" y="6165920"/>
                      </a:cubicBezTo>
                      <a:cubicBezTo>
                        <a:pt x="10444886" y="6159721"/>
                        <a:pt x="10441167" y="6153520"/>
                        <a:pt x="10438687" y="6147322"/>
                      </a:cubicBezTo>
                      <a:cubicBezTo>
                        <a:pt x="10437447" y="6144842"/>
                        <a:pt x="10436208" y="6141122"/>
                        <a:pt x="10434968" y="6136162"/>
                      </a:cubicBezTo>
                      <a:cubicBezTo>
                        <a:pt x="10433728" y="6129962"/>
                        <a:pt x="10432489" y="6123763"/>
                        <a:pt x="10431249" y="6120043"/>
                      </a:cubicBezTo>
                      <a:cubicBezTo>
                        <a:pt x="10423811" y="6058047"/>
                        <a:pt x="10401495" y="5999771"/>
                        <a:pt x="10366782" y="5953894"/>
                      </a:cubicBezTo>
                      <a:cubicBezTo>
                        <a:pt x="10351905" y="5844781"/>
                        <a:pt x="10325870" y="5736908"/>
                        <a:pt x="10283718" y="5636474"/>
                      </a:cubicBezTo>
                      <a:cubicBezTo>
                        <a:pt x="10272561" y="5591837"/>
                        <a:pt x="10252724" y="5552160"/>
                        <a:pt x="10226690" y="5517442"/>
                      </a:cubicBezTo>
                      <a:cubicBezTo>
                        <a:pt x="10110154" y="5315335"/>
                        <a:pt x="9917992" y="5147946"/>
                        <a:pt x="9604336" y="5053712"/>
                      </a:cubicBezTo>
                      <a:cubicBezTo>
                        <a:pt x="9751866" y="5252100"/>
                        <a:pt x="9536150" y="5632755"/>
                        <a:pt x="9832450" y="5982412"/>
                      </a:cubicBezTo>
                      <a:cubicBezTo>
                        <a:pt x="9831210" y="5982412"/>
                        <a:pt x="9825011" y="5978692"/>
                        <a:pt x="9816333" y="5973733"/>
                      </a:cubicBezTo>
                      <a:cubicBezTo>
                        <a:pt x="9663844" y="5884458"/>
                        <a:pt x="9559705" y="5730709"/>
                        <a:pt x="9531190" y="5555880"/>
                      </a:cubicBezTo>
                      <a:cubicBezTo>
                        <a:pt x="9503916" y="5395930"/>
                        <a:pt x="9458046" y="5247140"/>
                        <a:pt x="9384901" y="5109508"/>
                      </a:cubicBezTo>
                      <a:cubicBezTo>
                        <a:pt x="9383660" y="5098349"/>
                        <a:pt x="9382421" y="5087190"/>
                        <a:pt x="9381181" y="5076030"/>
                      </a:cubicBezTo>
                      <a:cubicBezTo>
                        <a:pt x="9367544" y="5027674"/>
                        <a:pt x="9342749" y="4985516"/>
                        <a:pt x="9308036" y="4949559"/>
                      </a:cubicBezTo>
                      <a:cubicBezTo>
                        <a:pt x="9269604" y="4918561"/>
                        <a:pt x="9234891" y="4885083"/>
                        <a:pt x="9205136" y="4846646"/>
                      </a:cubicBezTo>
                      <a:cubicBezTo>
                        <a:pt x="9201417" y="4842925"/>
                        <a:pt x="9196458" y="4839206"/>
                        <a:pt x="9192739" y="4835486"/>
                      </a:cubicBezTo>
                      <a:cubicBezTo>
                        <a:pt x="9124553" y="4761091"/>
                        <a:pt x="9046449" y="4691655"/>
                        <a:pt x="8955947" y="4628419"/>
                      </a:cubicBezTo>
                      <a:cubicBezTo>
                        <a:pt x="8933631" y="4581302"/>
                        <a:pt x="8897679" y="4542865"/>
                        <a:pt x="8846849" y="4518067"/>
                      </a:cubicBezTo>
                      <a:cubicBezTo>
                        <a:pt x="8704278" y="4451111"/>
                        <a:pt x="8559227" y="4382915"/>
                        <a:pt x="8416656" y="4313479"/>
                      </a:cubicBezTo>
                      <a:cubicBezTo>
                        <a:pt x="8332353" y="4265123"/>
                        <a:pt x="8251770" y="4214286"/>
                        <a:pt x="8179864" y="4159729"/>
                      </a:cubicBezTo>
                      <a:cubicBezTo>
                        <a:pt x="8176144" y="4154770"/>
                        <a:pt x="8173666" y="4151050"/>
                        <a:pt x="8171186" y="4148570"/>
                      </a:cubicBezTo>
                      <a:cubicBezTo>
                        <a:pt x="8111678" y="4079135"/>
                        <a:pt x="8054650" y="4008459"/>
                        <a:pt x="7971586" y="3966302"/>
                      </a:cubicBezTo>
                      <a:lnTo>
                        <a:pt x="7970346" y="3966302"/>
                      </a:lnTo>
                      <a:cubicBezTo>
                        <a:pt x="7705040" y="3676160"/>
                        <a:pt x="7669087" y="3455454"/>
                        <a:pt x="7325677" y="3265747"/>
                      </a:cubicBezTo>
                      <a:cubicBezTo>
                        <a:pt x="7108720" y="3146714"/>
                        <a:pt x="6838455" y="3233509"/>
                        <a:pt x="6642575" y="3363700"/>
                      </a:cubicBezTo>
                      <a:cubicBezTo>
                        <a:pt x="6410742" y="3516211"/>
                        <a:pt x="6045016" y="3736916"/>
                        <a:pt x="6164032" y="3958862"/>
                      </a:cubicBezTo>
                      <a:cubicBezTo>
                        <a:pt x="6186347" y="4056816"/>
                        <a:pt x="6259492" y="4136171"/>
                        <a:pt x="6364871" y="4172129"/>
                      </a:cubicBezTo>
                      <a:cubicBezTo>
                        <a:pt x="6400824" y="4184528"/>
                        <a:pt x="6436777" y="4198167"/>
                        <a:pt x="6471489" y="4211806"/>
                      </a:cubicBezTo>
                      <a:cubicBezTo>
                        <a:pt x="6483887" y="4216766"/>
                        <a:pt x="6498764" y="4220485"/>
                        <a:pt x="6511162" y="4225445"/>
                      </a:cubicBezTo>
                      <a:cubicBezTo>
                        <a:pt x="6516120" y="4229165"/>
                        <a:pt x="6522320" y="4232884"/>
                        <a:pt x="6524800" y="4234125"/>
                      </a:cubicBezTo>
                      <a:cubicBezTo>
                        <a:pt x="6591744" y="4263882"/>
                        <a:pt x="6657452" y="4297360"/>
                        <a:pt x="6720679" y="4333319"/>
                      </a:cubicBezTo>
                      <a:cubicBezTo>
                        <a:pt x="6838455" y="4401513"/>
                        <a:pt x="6942594" y="4488308"/>
                        <a:pt x="7057891" y="4561463"/>
                      </a:cubicBezTo>
                      <a:cubicBezTo>
                        <a:pt x="7154592" y="4623459"/>
                        <a:pt x="7257490" y="4680495"/>
                        <a:pt x="7366588" y="4725133"/>
                      </a:cubicBezTo>
                      <a:cubicBezTo>
                        <a:pt x="7498002" y="4794569"/>
                        <a:pt x="7636854" y="4831766"/>
                        <a:pt x="7835214" y="4891282"/>
                      </a:cubicBezTo>
                      <a:cubicBezTo>
                        <a:pt x="8079444" y="4963198"/>
                        <a:pt x="8255489" y="4959478"/>
                        <a:pt x="8467486" y="4968158"/>
                      </a:cubicBezTo>
                      <a:lnTo>
                        <a:pt x="8477404" y="4971877"/>
                      </a:lnTo>
                      <a:cubicBezTo>
                        <a:pt x="8352190" y="4990476"/>
                        <a:pt x="8203419" y="4991716"/>
                        <a:pt x="8054650" y="4985516"/>
                      </a:cubicBezTo>
                      <a:cubicBezTo>
                        <a:pt x="8032334" y="4980557"/>
                        <a:pt x="8008778" y="4976837"/>
                        <a:pt x="7985224" y="4976837"/>
                      </a:cubicBezTo>
                      <a:lnTo>
                        <a:pt x="7972826" y="4976837"/>
                      </a:lnTo>
                      <a:cubicBezTo>
                        <a:pt x="7964148" y="4975597"/>
                        <a:pt x="7955469" y="4974357"/>
                        <a:pt x="7952990" y="4974357"/>
                      </a:cubicBezTo>
                      <a:cubicBezTo>
                        <a:pt x="7952990" y="4974357"/>
                        <a:pt x="7951750" y="4974357"/>
                        <a:pt x="7949271" y="4974357"/>
                      </a:cubicBezTo>
                      <a:cubicBezTo>
                        <a:pt x="7948030" y="4974357"/>
                        <a:pt x="7940592" y="4975597"/>
                        <a:pt x="7930674" y="4976837"/>
                      </a:cubicBezTo>
                      <a:lnTo>
                        <a:pt x="7915798" y="4976837"/>
                      </a:lnTo>
                      <a:cubicBezTo>
                        <a:pt x="7897201" y="4973117"/>
                        <a:pt x="7878604" y="4970638"/>
                        <a:pt x="7858768" y="4970638"/>
                      </a:cubicBezTo>
                      <a:cubicBezTo>
                        <a:pt x="7852570" y="4970638"/>
                        <a:pt x="7847611" y="4971877"/>
                        <a:pt x="7841412" y="4971877"/>
                      </a:cubicBezTo>
                      <a:cubicBezTo>
                        <a:pt x="7555030" y="4947079"/>
                        <a:pt x="7314519" y="4903682"/>
                        <a:pt x="7314519" y="4903682"/>
                      </a:cubicBezTo>
                      <a:cubicBezTo>
                        <a:pt x="7314519" y="4903682"/>
                        <a:pt x="7382706" y="4945839"/>
                        <a:pt x="7462049" y="5078510"/>
                      </a:cubicBezTo>
                      <a:cubicBezTo>
                        <a:pt x="7471968" y="5103309"/>
                        <a:pt x="7484365" y="5124387"/>
                        <a:pt x="7498002" y="5146706"/>
                      </a:cubicBezTo>
                      <a:cubicBezTo>
                        <a:pt x="7522798" y="5195063"/>
                        <a:pt x="7547592" y="5253339"/>
                        <a:pt x="7571147" y="5324014"/>
                      </a:cubicBezTo>
                      <a:cubicBezTo>
                        <a:pt x="7634375" y="5508763"/>
                        <a:pt x="7882324" y="6282472"/>
                        <a:pt x="8013738" y="6400266"/>
                      </a:cubicBezTo>
                      <a:cubicBezTo>
                        <a:pt x="8188542" y="6557736"/>
                        <a:pt x="8328634" y="6262634"/>
                        <a:pt x="8695600" y="6276274"/>
                      </a:cubicBezTo>
                      <a:cubicBezTo>
                        <a:pt x="8736512" y="6283713"/>
                        <a:pt x="8778662" y="6288673"/>
                        <a:pt x="8819575" y="6293632"/>
                      </a:cubicBezTo>
                      <a:cubicBezTo>
                        <a:pt x="8834452" y="6294872"/>
                        <a:pt x="8848089" y="6294872"/>
                        <a:pt x="8862966" y="6294872"/>
                      </a:cubicBezTo>
                      <a:cubicBezTo>
                        <a:pt x="9160506" y="6338270"/>
                        <a:pt x="9532431" y="6437462"/>
                        <a:pt x="9820052" y="6345709"/>
                      </a:cubicBezTo>
                      <a:cubicBezTo>
                        <a:pt x="9691119" y="6444902"/>
                        <a:pt x="9547308" y="6479620"/>
                        <a:pt x="9397298" y="6485820"/>
                      </a:cubicBezTo>
                      <a:cubicBezTo>
                        <a:pt x="9392339" y="6484580"/>
                        <a:pt x="9387379" y="6483339"/>
                        <a:pt x="9379941" y="6483339"/>
                      </a:cubicBezTo>
                      <a:cubicBezTo>
                        <a:pt x="9308036" y="6483339"/>
                        <a:pt x="9236130" y="6479620"/>
                        <a:pt x="9165465" y="6485820"/>
                      </a:cubicBezTo>
                      <a:cubicBezTo>
                        <a:pt x="9161745" y="6487060"/>
                        <a:pt x="9159266" y="6487060"/>
                        <a:pt x="9158026" y="6488298"/>
                      </a:cubicBezTo>
                      <a:cubicBezTo>
                        <a:pt x="9153067" y="6484580"/>
                        <a:pt x="9146868" y="6482100"/>
                        <a:pt x="9141909" y="6479620"/>
                      </a:cubicBezTo>
                      <a:cubicBezTo>
                        <a:pt x="9004298" y="6469701"/>
                        <a:pt x="8865446" y="6452342"/>
                        <a:pt x="8730313" y="6458541"/>
                      </a:cubicBezTo>
                      <a:cubicBezTo>
                        <a:pt x="8732793" y="6459782"/>
                        <a:pt x="8734032" y="6459782"/>
                        <a:pt x="8736512" y="6461021"/>
                      </a:cubicBezTo>
                      <a:cubicBezTo>
                        <a:pt x="8705518" y="6461021"/>
                        <a:pt x="8677003" y="6464742"/>
                        <a:pt x="8647250" y="6469701"/>
                      </a:cubicBezTo>
                      <a:cubicBezTo>
                        <a:pt x="8644770" y="6469701"/>
                        <a:pt x="8642290" y="6467222"/>
                        <a:pt x="8639811" y="6465981"/>
                      </a:cubicBezTo>
                      <a:cubicBezTo>
                        <a:pt x="8534433" y="6479620"/>
                        <a:pt x="8434013" y="6510618"/>
                        <a:pt x="8339792" y="6573853"/>
                      </a:cubicBezTo>
                      <a:cubicBezTo>
                        <a:pt x="8339792" y="6573853"/>
                        <a:pt x="8603858" y="6617250"/>
                        <a:pt x="8834452" y="6773482"/>
                      </a:cubicBezTo>
                      <a:cubicBezTo>
                        <a:pt x="8859246" y="6799520"/>
                        <a:pt x="8887761" y="6815639"/>
                        <a:pt x="8917515" y="6832998"/>
                      </a:cubicBezTo>
                      <a:cubicBezTo>
                        <a:pt x="8932392" y="6850356"/>
                        <a:pt x="8947269" y="6865234"/>
                        <a:pt x="8964625" y="6877635"/>
                      </a:cubicBezTo>
                      <a:cubicBezTo>
                        <a:pt x="9053887" y="6965668"/>
                        <a:pt x="9127032" y="7078503"/>
                        <a:pt x="9158026" y="7221093"/>
                      </a:cubicBezTo>
                      <a:cubicBezTo>
                        <a:pt x="9158026" y="7289287"/>
                        <a:pt x="9162986" y="7358724"/>
                        <a:pt x="9166705" y="7425680"/>
                      </a:cubicBezTo>
                      <a:cubicBezTo>
                        <a:pt x="9166705" y="7441798"/>
                        <a:pt x="9166705" y="7456677"/>
                        <a:pt x="9166705" y="7472797"/>
                      </a:cubicBezTo>
                      <a:cubicBezTo>
                        <a:pt x="9166705" y="7475276"/>
                        <a:pt x="9166705" y="7476516"/>
                        <a:pt x="9166705" y="7477756"/>
                      </a:cubicBezTo>
                      <a:cubicBezTo>
                        <a:pt x="9165465" y="7488916"/>
                        <a:pt x="9162986" y="7501315"/>
                        <a:pt x="9161745" y="7513713"/>
                      </a:cubicBezTo>
                      <a:cubicBezTo>
                        <a:pt x="9158026" y="7523633"/>
                        <a:pt x="9154307" y="7532312"/>
                        <a:pt x="9153067" y="7539752"/>
                      </a:cubicBezTo>
                      <a:cubicBezTo>
                        <a:pt x="9140670" y="7594308"/>
                        <a:pt x="9128273" y="7651344"/>
                        <a:pt x="9124553" y="7707142"/>
                      </a:cubicBezTo>
                      <a:cubicBezTo>
                        <a:pt x="9105957" y="7863372"/>
                        <a:pt x="9127032" y="8025801"/>
                        <a:pt x="9133231" y="8210549"/>
                      </a:cubicBezTo>
                      <a:cubicBezTo>
                        <a:pt x="9133231" y="8213030"/>
                        <a:pt x="9133231" y="8214268"/>
                        <a:pt x="9133231" y="8216749"/>
                      </a:cubicBezTo>
                      <a:cubicBezTo>
                        <a:pt x="9135711" y="8245267"/>
                        <a:pt x="9139429" y="8275026"/>
                        <a:pt x="9141909" y="8304782"/>
                      </a:cubicBezTo>
                      <a:cubicBezTo>
                        <a:pt x="9148109" y="8363059"/>
                        <a:pt x="9153067" y="8422576"/>
                        <a:pt x="9156787" y="8483332"/>
                      </a:cubicBezTo>
                      <a:cubicBezTo>
                        <a:pt x="9159266" y="8544087"/>
                        <a:pt x="9160506" y="8604843"/>
                        <a:pt x="9160506" y="8664360"/>
                      </a:cubicBezTo>
                      <a:cubicBezTo>
                        <a:pt x="9161745" y="8722637"/>
                        <a:pt x="9159266" y="8782152"/>
                        <a:pt x="9155547" y="8839188"/>
                      </a:cubicBezTo>
                      <a:cubicBezTo>
                        <a:pt x="9153067" y="8867706"/>
                        <a:pt x="9150587" y="8894986"/>
                        <a:pt x="9146868" y="8922264"/>
                      </a:cubicBezTo>
                      <a:cubicBezTo>
                        <a:pt x="9144389" y="8949542"/>
                        <a:pt x="9140670" y="8975581"/>
                        <a:pt x="9135711" y="9000378"/>
                      </a:cubicBezTo>
                      <a:cubicBezTo>
                        <a:pt x="9131992" y="9027657"/>
                        <a:pt x="9128273" y="9052454"/>
                        <a:pt x="9122074" y="9076015"/>
                      </a:cubicBezTo>
                      <a:cubicBezTo>
                        <a:pt x="9120834" y="9088413"/>
                        <a:pt x="9117115" y="9099573"/>
                        <a:pt x="9115874" y="9111971"/>
                      </a:cubicBezTo>
                      <a:cubicBezTo>
                        <a:pt x="9112155" y="9123131"/>
                        <a:pt x="9109676" y="9134289"/>
                        <a:pt x="9107196" y="9145449"/>
                      </a:cubicBezTo>
                      <a:cubicBezTo>
                        <a:pt x="9102238" y="9165288"/>
                        <a:pt x="9097279" y="9183887"/>
                        <a:pt x="9091080" y="9201245"/>
                      </a:cubicBezTo>
                      <a:cubicBezTo>
                        <a:pt x="9089840" y="9136770"/>
                        <a:pt x="9084881" y="9072293"/>
                        <a:pt x="9084881" y="9007818"/>
                      </a:cubicBezTo>
                      <a:cubicBezTo>
                        <a:pt x="9084881" y="9004099"/>
                        <a:pt x="9084881" y="8999139"/>
                        <a:pt x="9086121" y="8995418"/>
                      </a:cubicBezTo>
                      <a:cubicBezTo>
                        <a:pt x="9088600" y="8969381"/>
                        <a:pt x="9089840" y="8943341"/>
                        <a:pt x="9092319" y="8917304"/>
                      </a:cubicBezTo>
                      <a:cubicBezTo>
                        <a:pt x="9092319" y="8890026"/>
                        <a:pt x="9094799" y="8862747"/>
                        <a:pt x="9096038" y="8835469"/>
                      </a:cubicBezTo>
                      <a:cubicBezTo>
                        <a:pt x="9096038" y="8808191"/>
                        <a:pt x="9096038" y="8779673"/>
                        <a:pt x="9097279" y="8751155"/>
                      </a:cubicBezTo>
                      <a:cubicBezTo>
                        <a:pt x="9097279" y="8722637"/>
                        <a:pt x="9096038" y="8694119"/>
                        <a:pt x="9096038" y="8664360"/>
                      </a:cubicBezTo>
                      <a:cubicBezTo>
                        <a:pt x="9094799" y="8628401"/>
                        <a:pt x="9094799" y="8591204"/>
                        <a:pt x="9092319" y="8554007"/>
                      </a:cubicBezTo>
                      <a:cubicBezTo>
                        <a:pt x="9091080" y="8531689"/>
                        <a:pt x="9091080" y="8508131"/>
                        <a:pt x="9088600" y="8485811"/>
                      </a:cubicBezTo>
                      <a:cubicBezTo>
                        <a:pt x="9086121" y="8426296"/>
                        <a:pt x="9082402" y="8368019"/>
                        <a:pt x="9077443" y="8309742"/>
                      </a:cubicBezTo>
                      <a:cubicBezTo>
                        <a:pt x="9076203" y="8292384"/>
                        <a:pt x="9074963" y="8276264"/>
                        <a:pt x="9073724" y="8258906"/>
                      </a:cubicBezTo>
                      <a:cubicBezTo>
                        <a:pt x="9060086" y="8206830"/>
                        <a:pt x="9045209" y="8153513"/>
                        <a:pt x="9030332" y="8102677"/>
                      </a:cubicBezTo>
                      <a:cubicBezTo>
                        <a:pt x="9029092" y="8103915"/>
                        <a:pt x="9029092" y="8106396"/>
                        <a:pt x="9029092" y="8107636"/>
                      </a:cubicBezTo>
                      <a:cubicBezTo>
                        <a:pt x="9025373" y="8082838"/>
                        <a:pt x="9020414" y="8058039"/>
                        <a:pt x="9010496" y="8035721"/>
                      </a:cubicBezTo>
                      <a:cubicBezTo>
                        <a:pt x="9008017" y="7976204"/>
                        <a:pt x="8988181" y="7920408"/>
                        <a:pt x="8955947" y="7875770"/>
                      </a:cubicBezTo>
                      <a:cubicBezTo>
                        <a:pt x="8948508" y="7854692"/>
                        <a:pt x="8942310" y="7837332"/>
                        <a:pt x="8937350" y="7822455"/>
                      </a:cubicBezTo>
                      <a:cubicBezTo>
                        <a:pt x="8932392" y="7827413"/>
                        <a:pt x="8928672" y="7832372"/>
                        <a:pt x="8923714" y="7837332"/>
                      </a:cubicBezTo>
                      <a:cubicBezTo>
                        <a:pt x="8916275" y="7829894"/>
                        <a:pt x="8908837" y="7822455"/>
                        <a:pt x="8900159" y="7815014"/>
                      </a:cubicBezTo>
                      <a:cubicBezTo>
                        <a:pt x="8908837" y="7807576"/>
                        <a:pt x="8917515" y="7798895"/>
                        <a:pt x="8924953" y="7790215"/>
                      </a:cubicBezTo>
                      <a:cubicBezTo>
                        <a:pt x="8921234" y="7777817"/>
                        <a:pt x="8917515" y="7770376"/>
                        <a:pt x="8917515" y="7770376"/>
                      </a:cubicBezTo>
                      <a:cubicBezTo>
                        <a:pt x="8862966" y="7761697"/>
                        <a:pt x="8809656" y="7756738"/>
                        <a:pt x="8756348" y="7756738"/>
                      </a:cubicBezTo>
                      <a:cubicBezTo>
                        <a:pt x="8746429" y="7755499"/>
                        <a:pt x="8736512" y="7755499"/>
                        <a:pt x="8725354" y="7755499"/>
                      </a:cubicBezTo>
                      <a:cubicBezTo>
                        <a:pt x="8707997" y="7755499"/>
                        <a:pt x="8689401" y="7756738"/>
                        <a:pt x="8670805" y="7760459"/>
                      </a:cubicBezTo>
                      <a:cubicBezTo>
                        <a:pt x="8491041" y="7780296"/>
                        <a:pt x="8319956" y="7864612"/>
                        <a:pt x="8152590" y="8050600"/>
                      </a:cubicBezTo>
                      <a:cubicBezTo>
                        <a:pt x="8145151" y="8060520"/>
                        <a:pt x="8138953" y="8071678"/>
                        <a:pt x="8131514" y="8082838"/>
                      </a:cubicBezTo>
                      <a:cubicBezTo>
                        <a:pt x="8124076" y="8095236"/>
                        <a:pt x="8115398" y="8108875"/>
                        <a:pt x="8107959" y="8122516"/>
                      </a:cubicBezTo>
                      <a:cubicBezTo>
                        <a:pt x="8100520" y="8136155"/>
                        <a:pt x="8091842" y="8151034"/>
                        <a:pt x="8085644" y="8165911"/>
                      </a:cubicBezTo>
                      <a:cubicBezTo>
                        <a:pt x="8083164" y="8167151"/>
                        <a:pt x="8083164" y="8168392"/>
                        <a:pt x="8081924" y="8169632"/>
                      </a:cubicBezTo>
                      <a:cubicBezTo>
                        <a:pt x="8062088" y="8193191"/>
                        <a:pt x="8043492" y="8217990"/>
                        <a:pt x="8024895" y="8242786"/>
                      </a:cubicBezTo>
                      <a:cubicBezTo>
                        <a:pt x="7969107" y="8317183"/>
                        <a:pt x="7925716" y="8401497"/>
                        <a:pt x="7891003" y="8488292"/>
                      </a:cubicBezTo>
                      <a:cubicBezTo>
                        <a:pt x="7892242" y="8483332"/>
                        <a:pt x="7893482" y="8477132"/>
                        <a:pt x="7895962" y="8472172"/>
                      </a:cubicBezTo>
                      <a:cubicBezTo>
                        <a:pt x="7898442" y="8463493"/>
                        <a:pt x="7902160" y="8453573"/>
                        <a:pt x="7904640" y="8443654"/>
                      </a:cubicBezTo>
                      <a:cubicBezTo>
                        <a:pt x="7908359" y="8434975"/>
                        <a:pt x="7912078" y="8426296"/>
                        <a:pt x="7914558" y="8416376"/>
                      </a:cubicBezTo>
                      <a:cubicBezTo>
                        <a:pt x="7918278" y="8406457"/>
                        <a:pt x="7920756" y="8397777"/>
                        <a:pt x="7924476" y="8389098"/>
                      </a:cubicBezTo>
                      <a:cubicBezTo>
                        <a:pt x="7931914" y="8370500"/>
                        <a:pt x="7939352" y="8353140"/>
                        <a:pt x="7946791" y="8335781"/>
                      </a:cubicBezTo>
                      <a:cubicBezTo>
                        <a:pt x="7946791" y="8334541"/>
                        <a:pt x="7948030" y="8333300"/>
                        <a:pt x="7948030" y="8333300"/>
                      </a:cubicBezTo>
                      <a:cubicBezTo>
                        <a:pt x="7914558" y="8387858"/>
                        <a:pt x="7882324" y="8447373"/>
                        <a:pt x="7848852" y="8510610"/>
                      </a:cubicBezTo>
                      <a:cubicBezTo>
                        <a:pt x="7883564" y="8333300"/>
                        <a:pt x="7939352" y="8190710"/>
                        <a:pt x="8007540" y="8074158"/>
                      </a:cubicBezTo>
                      <a:cubicBezTo>
                        <a:pt x="8003820" y="8076637"/>
                        <a:pt x="8001340" y="8079118"/>
                        <a:pt x="7998860" y="8081597"/>
                      </a:cubicBezTo>
                      <a:cubicBezTo>
                        <a:pt x="8012498" y="8058039"/>
                        <a:pt x="8028614" y="8035721"/>
                        <a:pt x="8042252" y="8013401"/>
                      </a:cubicBezTo>
                      <a:cubicBezTo>
                        <a:pt x="8043492" y="8013401"/>
                        <a:pt x="8044731" y="8013401"/>
                        <a:pt x="8045972" y="8013401"/>
                      </a:cubicBezTo>
                      <a:cubicBezTo>
                        <a:pt x="8090602" y="7945207"/>
                        <a:pt x="8140192" y="7889409"/>
                        <a:pt x="8191022" y="7842292"/>
                      </a:cubicBezTo>
                      <a:cubicBezTo>
                        <a:pt x="8194741" y="7841054"/>
                        <a:pt x="8198460" y="7839813"/>
                        <a:pt x="8202180" y="7837332"/>
                      </a:cubicBezTo>
                      <a:cubicBezTo>
                        <a:pt x="8251770" y="7823693"/>
                        <a:pt x="8293922" y="7792696"/>
                        <a:pt x="8326154" y="7753018"/>
                      </a:cubicBezTo>
                      <a:cubicBezTo>
                        <a:pt x="8345990" y="7741858"/>
                        <a:pt x="8363346" y="7726981"/>
                        <a:pt x="8378224" y="7710861"/>
                      </a:cubicBezTo>
                      <a:cubicBezTo>
                        <a:pt x="8445171" y="7676143"/>
                        <a:pt x="8512117" y="7652585"/>
                        <a:pt x="8576583" y="7637705"/>
                      </a:cubicBezTo>
                      <a:cubicBezTo>
                        <a:pt x="8632373" y="7625307"/>
                        <a:pt x="8745190" y="7600508"/>
                        <a:pt x="8836932" y="7585629"/>
                      </a:cubicBezTo>
                      <a:cubicBezTo>
                        <a:pt x="8942310" y="7570749"/>
                        <a:pt x="8939830" y="7284328"/>
                        <a:pt x="8917515" y="7178936"/>
                      </a:cubicBezTo>
                      <a:cubicBezTo>
                        <a:pt x="8881562" y="7005346"/>
                        <a:pt x="8735271" y="6929712"/>
                        <a:pt x="8556748" y="6880114"/>
                      </a:cubicBezTo>
                      <a:cubicBezTo>
                        <a:pt x="8531953" y="6870194"/>
                        <a:pt x="8505918" y="6862756"/>
                        <a:pt x="8481123" y="6855315"/>
                      </a:cubicBezTo>
                      <a:cubicBezTo>
                        <a:pt x="8426574" y="6840438"/>
                        <a:pt x="8362107" y="6826797"/>
                        <a:pt x="8295161" y="6820599"/>
                      </a:cubicBezTo>
                      <a:cubicBezTo>
                        <a:pt x="8176144" y="6794560"/>
                        <a:pt x="8058369" y="6764801"/>
                        <a:pt x="7961668" y="6717684"/>
                      </a:cubicBezTo>
                      <a:cubicBezTo>
                        <a:pt x="7959188" y="6712724"/>
                        <a:pt x="7955469" y="6709005"/>
                        <a:pt x="7951750" y="6705286"/>
                      </a:cubicBezTo>
                      <a:cubicBezTo>
                        <a:pt x="7902160" y="6647009"/>
                        <a:pt x="7842652" y="6594932"/>
                        <a:pt x="7776946" y="6552776"/>
                      </a:cubicBezTo>
                      <a:cubicBezTo>
                        <a:pt x="7762068" y="6532936"/>
                        <a:pt x="7748432" y="6510618"/>
                        <a:pt x="7734794" y="6488298"/>
                      </a:cubicBezTo>
                      <a:cubicBezTo>
                        <a:pt x="7687684" y="6299832"/>
                        <a:pt x="7613298" y="6116324"/>
                        <a:pt x="7525276" y="5946454"/>
                      </a:cubicBezTo>
                      <a:cubicBezTo>
                        <a:pt x="7521557" y="5939014"/>
                        <a:pt x="7516598" y="5930336"/>
                        <a:pt x="7511640" y="5922896"/>
                      </a:cubicBezTo>
                      <a:cubicBezTo>
                        <a:pt x="7432295" y="5655074"/>
                        <a:pt x="7362870" y="5378572"/>
                        <a:pt x="7211620" y="5136787"/>
                      </a:cubicBezTo>
                      <a:cubicBezTo>
                        <a:pt x="6983506" y="4774730"/>
                        <a:pt x="6703324" y="4582543"/>
                        <a:pt x="6471489" y="4480868"/>
                      </a:cubicBezTo>
                      <a:cubicBezTo>
                        <a:pt x="6429338" y="4451111"/>
                        <a:pt x="6382228" y="4427553"/>
                        <a:pt x="6333877" y="4421352"/>
                      </a:cubicBezTo>
                      <a:cubicBezTo>
                        <a:pt x="6332638" y="4420113"/>
                        <a:pt x="6330158" y="4420113"/>
                        <a:pt x="6327679" y="4420113"/>
                      </a:cubicBezTo>
                      <a:cubicBezTo>
                        <a:pt x="6320240" y="4416393"/>
                        <a:pt x="6311562" y="4413913"/>
                        <a:pt x="6302884" y="4411433"/>
                      </a:cubicBezTo>
                      <a:cubicBezTo>
                        <a:pt x="6294206" y="4408953"/>
                        <a:pt x="6284288" y="4408953"/>
                        <a:pt x="6275609" y="4411433"/>
                      </a:cubicBezTo>
                      <a:cubicBezTo>
                        <a:pt x="6118160" y="4366796"/>
                        <a:pt x="6011542" y="4365557"/>
                        <a:pt x="6011542" y="4365557"/>
                      </a:cubicBezTo>
                      <a:cubicBezTo>
                        <a:pt x="6011542" y="4365557"/>
                        <a:pt x="6046256" y="4607340"/>
                        <a:pt x="6177669" y="4959478"/>
                      </a:cubicBezTo>
                      <a:cubicBezTo>
                        <a:pt x="6178910" y="4959478"/>
                        <a:pt x="6178910" y="4960718"/>
                        <a:pt x="6178910" y="4960718"/>
                      </a:cubicBezTo>
                      <a:cubicBezTo>
                        <a:pt x="6185108" y="5042553"/>
                        <a:pt x="6227259" y="5129347"/>
                        <a:pt x="6260732" y="5198783"/>
                      </a:cubicBezTo>
                      <a:cubicBezTo>
                        <a:pt x="6296684" y="5274418"/>
                        <a:pt x="6340076" y="5347574"/>
                        <a:pt x="6385947" y="5418249"/>
                      </a:cubicBezTo>
                      <a:cubicBezTo>
                        <a:pt x="6388426" y="5421968"/>
                        <a:pt x="6390906" y="5425688"/>
                        <a:pt x="6392146" y="5429408"/>
                      </a:cubicBezTo>
                      <a:cubicBezTo>
                        <a:pt x="6389666" y="5425688"/>
                        <a:pt x="6385947" y="5421968"/>
                        <a:pt x="6383468" y="5418249"/>
                      </a:cubicBezTo>
                      <a:cubicBezTo>
                        <a:pt x="6451654" y="5550920"/>
                        <a:pt x="6532238" y="5688551"/>
                        <a:pt x="6627698" y="5827422"/>
                      </a:cubicBezTo>
                      <a:cubicBezTo>
                        <a:pt x="6693405" y="5922896"/>
                        <a:pt x="6747954" y="6013410"/>
                        <a:pt x="6791344" y="6098964"/>
                      </a:cubicBezTo>
                      <a:cubicBezTo>
                        <a:pt x="6796304" y="6111364"/>
                        <a:pt x="6801263" y="6123763"/>
                        <a:pt x="6806222" y="6134922"/>
                      </a:cubicBezTo>
                      <a:cubicBezTo>
                        <a:pt x="6812421" y="6153520"/>
                        <a:pt x="6821099" y="6170880"/>
                        <a:pt x="6831016" y="6186998"/>
                      </a:cubicBezTo>
                      <a:cubicBezTo>
                        <a:pt x="6835976" y="6196918"/>
                        <a:pt x="6840935" y="6205598"/>
                        <a:pt x="6847134" y="6214278"/>
                      </a:cubicBezTo>
                      <a:cubicBezTo>
                        <a:pt x="6848374" y="6219237"/>
                        <a:pt x="6850854" y="6222956"/>
                        <a:pt x="6852093" y="6227916"/>
                      </a:cubicBezTo>
                      <a:cubicBezTo>
                        <a:pt x="6855812" y="6234116"/>
                        <a:pt x="6858291" y="6239075"/>
                        <a:pt x="6860771" y="6245276"/>
                      </a:cubicBezTo>
                      <a:cubicBezTo>
                        <a:pt x="6862010" y="6246515"/>
                        <a:pt x="6862010" y="6246515"/>
                        <a:pt x="6862010" y="6246515"/>
                      </a:cubicBezTo>
                      <a:cubicBezTo>
                        <a:pt x="6878128" y="6282472"/>
                        <a:pt x="6893004" y="6317191"/>
                        <a:pt x="6906642" y="6351908"/>
                      </a:cubicBezTo>
                      <a:cubicBezTo>
                        <a:pt x="6904162" y="6350669"/>
                        <a:pt x="6901683" y="6348189"/>
                        <a:pt x="6900442" y="6346948"/>
                      </a:cubicBezTo>
                      <a:cubicBezTo>
                        <a:pt x="6899203" y="6345709"/>
                        <a:pt x="6899203" y="6344468"/>
                        <a:pt x="6897964" y="6344468"/>
                      </a:cubicBezTo>
                      <a:cubicBezTo>
                        <a:pt x="6922758" y="6416384"/>
                        <a:pt x="6941354" y="6485820"/>
                        <a:pt x="6954992" y="6557736"/>
                      </a:cubicBezTo>
                      <a:cubicBezTo>
                        <a:pt x="6956232" y="6558976"/>
                        <a:pt x="6957472" y="6561454"/>
                        <a:pt x="6958710" y="6562695"/>
                      </a:cubicBezTo>
                      <a:cubicBezTo>
                        <a:pt x="6958710" y="6563936"/>
                        <a:pt x="6958710" y="6563936"/>
                        <a:pt x="6958710" y="6563936"/>
                      </a:cubicBezTo>
                      <a:cubicBezTo>
                        <a:pt x="6964910" y="6614772"/>
                        <a:pt x="6969868" y="6665608"/>
                        <a:pt x="6976068" y="6715206"/>
                      </a:cubicBezTo>
                      <a:cubicBezTo>
                        <a:pt x="6995904" y="6925992"/>
                        <a:pt x="6977307" y="7142977"/>
                        <a:pt x="6953752" y="7407081"/>
                      </a:cubicBezTo>
                      <a:cubicBezTo>
                        <a:pt x="6954992" y="7409560"/>
                        <a:pt x="6956232" y="7413279"/>
                        <a:pt x="6957472" y="7415760"/>
                      </a:cubicBezTo>
                      <a:cubicBezTo>
                        <a:pt x="6954992" y="7431878"/>
                        <a:pt x="6951272" y="7447998"/>
                        <a:pt x="6948794" y="7464118"/>
                      </a:cubicBezTo>
                      <a:cubicBezTo>
                        <a:pt x="6937636" y="7447998"/>
                        <a:pt x="6923998" y="7434359"/>
                        <a:pt x="6910361" y="7421961"/>
                      </a:cubicBezTo>
                      <a:cubicBezTo>
                        <a:pt x="6897964" y="7367403"/>
                        <a:pt x="6889284" y="7312846"/>
                        <a:pt x="6885566" y="7259531"/>
                      </a:cubicBezTo>
                      <a:cubicBezTo>
                        <a:pt x="6889284" y="7176455"/>
                        <a:pt x="6881847" y="7090901"/>
                        <a:pt x="6881847" y="7010306"/>
                      </a:cubicBezTo>
                      <a:cubicBezTo>
                        <a:pt x="6881847" y="7002866"/>
                        <a:pt x="6879367" y="6997908"/>
                        <a:pt x="6878128" y="6992948"/>
                      </a:cubicBezTo>
                      <a:cubicBezTo>
                        <a:pt x="6878128" y="6720165"/>
                        <a:pt x="6874408" y="6449862"/>
                        <a:pt x="6612821" y="6182039"/>
                      </a:cubicBezTo>
                      <a:cubicBezTo>
                        <a:pt x="6672328" y="6614772"/>
                        <a:pt x="6723158" y="6885074"/>
                        <a:pt x="6579348" y="7270689"/>
                      </a:cubicBezTo>
                      <a:cubicBezTo>
                        <a:pt x="6575629" y="7275649"/>
                        <a:pt x="6574388" y="7281849"/>
                        <a:pt x="6573149" y="7288049"/>
                      </a:cubicBezTo>
                      <a:cubicBezTo>
                        <a:pt x="6571910" y="7289287"/>
                        <a:pt x="6571910" y="7290528"/>
                        <a:pt x="6570669" y="7293009"/>
                      </a:cubicBezTo>
                      <a:cubicBezTo>
                        <a:pt x="6569430" y="7296728"/>
                        <a:pt x="6568190" y="7301688"/>
                        <a:pt x="6565710" y="7306648"/>
                      </a:cubicBezTo>
                      <a:cubicBezTo>
                        <a:pt x="6565710" y="7306648"/>
                        <a:pt x="6566950" y="7309126"/>
                        <a:pt x="6566950" y="7310367"/>
                      </a:cubicBezTo>
                      <a:cubicBezTo>
                        <a:pt x="6563230" y="7325246"/>
                        <a:pt x="6558272" y="7338885"/>
                        <a:pt x="6554552" y="7352524"/>
                      </a:cubicBezTo>
                      <a:cubicBezTo>
                        <a:pt x="6548354" y="7364924"/>
                        <a:pt x="6540915" y="7377323"/>
                        <a:pt x="6534717" y="7389721"/>
                      </a:cubicBezTo>
                      <a:cubicBezTo>
                        <a:pt x="6533476" y="7387242"/>
                        <a:pt x="6533476" y="7386002"/>
                        <a:pt x="6533476" y="7383523"/>
                      </a:cubicBezTo>
                      <a:cubicBezTo>
                        <a:pt x="6508682" y="7439319"/>
                        <a:pt x="6481408" y="7497596"/>
                        <a:pt x="6447934" y="7559592"/>
                      </a:cubicBezTo>
                      <a:cubicBezTo>
                        <a:pt x="6446694" y="7560830"/>
                        <a:pt x="6446694" y="7562070"/>
                        <a:pt x="6446694" y="7562070"/>
                      </a:cubicBezTo>
                      <a:cubicBezTo>
                        <a:pt x="6433058" y="7586869"/>
                        <a:pt x="6420659" y="7612906"/>
                        <a:pt x="6407022" y="7637705"/>
                      </a:cubicBezTo>
                      <a:cubicBezTo>
                        <a:pt x="6407022" y="7635226"/>
                        <a:pt x="6408263" y="7633986"/>
                        <a:pt x="6408263" y="7631507"/>
                      </a:cubicBezTo>
                      <a:cubicBezTo>
                        <a:pt x="6359912" y="7717062"/>
                        <a:pt x="6304123" y="7808814"/>
                        <a:pt x="6239656" y="7908009"/>
                      </a:cubicBezTo>
                      <a:cubicBezTo>
                        <a:pt x="6237178" y="7912969"/>
                        <a:pt x="6233458" y="7917929"/>
                        <a:pt x="6230978" y="7921648"/>
                      </a:cubicBezTo>
                      <a:cubicBezTo>
                        <a:pt x="6219820" y="7930327"/>
                        <a:pt x="6208663" y="7939006"/>
                        <a:pt x="6199985" y="7948926"/>
                      </a:cubicBezTo>
                      <a:cubicBezTo>
                        <a:pt x="6118160" y="8030761"/>
                        <a:pt x="6063612" y="8128714"/>
                        <a:pt x="6028900" y="8235348"/>
                      </a:cubicBezTo>
                      <a:cubicBezTo>
                        <a:pt x="5928478" y="8394058"/>
                        <a:pt x="5852854" y="8535408"/>
                        <a:pt x="5799546" y="8689159"/>
                      </a:cubicBezTo>
                      <a:cubicBezTo>
                        <a:pt x="5774750" y="8701557"/>
                        <a:pt x="5749954" y="8718916"/>
                        <a:pt x="5730120" y="8739995"/>
                      </a:cubicBezTo>
                      <a:cubicBezTo>
                        <a:pt x="5723921" y="8744955"/>
                        <a:pt x="5718962" y="8749915"/>
                        <a:pt x="5712763" y="8756115"/>
                      </a:cubicBezTo>
                      <a:cubicBezTo>
                        <a:pt x="5738798" y="8669320"/>
                        <a:pt x="5757394" y="8581285"/>
                        <a:pt x="5756155" y="8492011"/>
                      </a:cubicBezTo>
                      <a:cubicBezTo>
                        <a:pt x="5777230" y="8436215"/>
                        <a:pt x="5802025" y="8382898"/>
                        <a:pt x="5826820" y="8329581"/>
                      </a:cubicBezTo>
                      <a:cubicBezTo>
                        <a:pt x="5844176" y="8299823"/>
                        <a:pt x="5861534" y="8270066"/>
                        <a:pt x="5878890" y="8241548"/>
                      </a:cubicBezTo>
                      <a:cubicBezTo>
                        <a:pt x="5959474" y="8106396"/>
                        <a:pt x="6037578" y="7970005"/>
                        <a:pt x="6113202" y="7833613"/>
                      </a:cubicBezTo>
                      <a:cubicBezTo>
                        <a:pt x="6113202" y="7832372"/>
                        <a:pt x="6114441" y="7832372"/>
                        <a:pt x="6115682" y="7832372"/>
                      </a:cubicBezTo>
                      <a:cubicBezTo>
                        <a:pt x="6244615" y="7625307"/>
                        <a:pt x="6371070" y="7418239"/>
                        <a:pt x="6450414" y="7192575"/>
                      </a:cubicBezTo>
                      <a:cubicBezTo>
                        <a:pt x="6466531" y="7167776"/>
                        <a:pt x="6478928" y="7140499"/>
                        <a:pt x="6488846" y="7111980"/>
                      </a:cubicBezTo>
                      <a:cubicBezTo>
                        <a:pt x="6500004" y="7074781"/>
                        <a:pt x="6502484" y="7030146"/>
                        <a:pt x="6503723" y="6989227"/>
                      </a:cubicBezTo>
                      <a:cubicBezTo>
                        <a:pt x="6528518" y="6907394"/>
                        <a:pt x="6540915" y="6823078"/>
                        <a:pt x="6535958" y="6738764"/>
                      </a:cubicBezTo>
                      <a:cubicBezTo>
                        <a:pt x="6535958" y="6722644"/>
                        <a:pt x="6533476" y="6707764"/>
                        <a:pt x="6530998" y="6692888"/>
                      </a:cubicBezTo>
                      <a:cubicBezTo>
                        <a:pt x="6517361" y="6354388"/>
                        <a:pt x="6358672" y="5984892"/>
                        <a:pt x="6177669" y="5607956"/>
                      </a:cubicBezTo>
                      <a:cubicBezTo>
                        <a:pt x="6150394" y="5541000"/>
                        <a:pt x="6118160" y="5475285"/>
                        <a:pt x="6082208" y="5413289"/>
                      </a:cubicBezTo>
                      <a:cubicBezTo>
                        <a:pt x="5849135" y="4937160"/>
                        <a:pt x="5611104" y="4458551"/>
                        <a:pt x="5613584" y="4025818"/>
                      </a:cubicBezTo>
                      <a:cubicBezTo>
                        <a:pt x="5614823" y="4022098"/>
                        <a:pt x="5616062" y="4018378"/>
                        <a:pt x="5616062" y="4013418"/>
                      </a:cubicBezTo>
                      <a:cubicBezTo>
                        <a:pt x="5622262" y="3966302"/>
                        <a:pt x="5624742" y="3919185"/>
                        <a:pt x="5624742" y="3870828"/>
                      </a:cubicBezTo>
                      <a:cubicBezTo>
                        <a:pt x="5645816" y="3734436"/>
                        <a:pt x="5695406" y="3603005"/>
                        <a:pt x="5782189" y="3477773"/>
                      </a:cubicBezTo>
                      <a:cubicBezTo>
                        <a:pt x="5447456" y="3655082"/>
                        <a:pt x="5189588" y="3514970"/>
                        <a:pt x="4978832" y="3917944"/>
                      </a:cubicBezTo>
                      <a:cubicBezTo>
                        <a:pt x="4954037" y="3966302"/>
                        <a:pt x="4934200" y="4013418"/>
                        <a:pt x="4916844" y="4060536"/>
                      </a:cubicBezTo>
                      <a:cubicBezTo>
                        <a:pt x="4836260" y="4178328"/>
                        <a:pt x="4839980" y="4325878"/>
                        <a:pt x="4827582" y="4469710"/>
                      </a:cubicBezTo>
                      <a:cubicBezTo>
                        <a:pt x="4813944" y="4632139"/>
                        <a:pt x="4828822" y="4803248"/>
                        <a:pt x="4874692" y="4961957"/>
                      </a:cubicBezTo>
                      <a:cubicBezTo>
                        <a:pt x="4908165" y="5078510"/>
                        <a:pt x="4960235" y="5183903"/>
                        <a:pt x="5023463" y="5283098"/>
                      </a:cubicBezTo>
                      <a:cubicBezTo>
                        <a:pt x="5152396" y="5553400"/>
                        <a:pt x="5324722" y="5826183"/>
                        <a:pt x="5438779" y="6097725"/>
                      </a:cubicBezTo>
                      <a:cubicBezTo>
                        <a:pt x="5459854" y="6164680"/>
                        <a:pt x="5480930" y="6232876"/>
                        <a:pt x="5505725" y="6298592"/>
                      </a:cubicBezTo>
                      <a:cubicBezTo>
                        <a:pt x="5511924" y="6317191"/>
                        <a:pt x="5518122" y="6335790"/>
                        <a:pt x="5524320" y="6354388"/>
                      </a:cubicBezTo>
                      <a:cubicBezTo>
                        <a:pt x="5556555" y="6485820"/>
                        <a:pt x="5567712" y="6614772"/>
                        <a:pt x="5542917" y="6743724"/>
                      </a:cubicBezTo>
                      <a:cubicBezTo>
                        <a:pt x="5545397" y="6756122"/>
                        <a:pt x="5547877" y="6768522"/>
                        <a:pt x="5551596" y="6782161"/>
                      </a:cubicBezTo>
                      <a:cubicBezTo>
                        <a:pt x="5549116" y="6784640"/>
                        <a:pt x="5549116" y="6785880"/>
                        <a:pt x="5547877" y="6787121"/>
                      </a:cubicBezTo>
                      <a:cubicBezTo>
                        <a:pt x="5537958" y="6804479"/>
                        <a:pt x="5528040" y="6820599"/>
                        <a:pt x="5519363" y="6837957"/>
                      </a:cubicBezTo>
                      <a:cubicBezTo>
                        <a:pt x="5497047" y="6880114"/>
                        <a:pt x="5478450" y="6924752"/>
                        <a:pt x="5463574" y="6969390"/>
                      </a:cubicBezTo>
                      <a:cubicBezTo>
                        <a:pt x="5437538" y="7017745"/>
                        <a:pt x="5406545" y="7064862"/>
                        <a:pt x="5369353" y="7113219"/>
                      </a:cubicBezTo>
                      <a:cubicBezTo>
                        <a:pt x="5369353" y="7107021"/>
                        <a:pt x="5369353" y="7102061"/>
                        <a:pt x="5369353" y="7095861"/>
                      </a:cubicBezTo>
                      <a:cubicBezTo>
                        <a:pt x="5492088" y="6820599"/>
                        <a:pt x="5520602" y="6712724"/>
                        <a:pt x="5448696" y="6493258"/>
                      </a:cubicBezTo>
                      <a:cubicBezTo>
                        <a:pt x="5384230" y="6299832"/>
                        <a:pt x="5287528" y="6059288"/>
                        <a:pt x="5161074" y="5838582"/>
                      </a:cubicBezTo>
                      <a:cubicBezTo>
                        <a:pt x="5144958" y="5772866"/>
                        <a:pt x="5107765" y="5713350"/>
                        <a:pt x="5056936" y="5671193"/>
                      </a:cubicBezTo>
                      <a:cubicBezTo>
                        <a:pt x="5044538" y="5655074"/>
                        <a:pt x="5032140" y="5637715"/>
                        <a:pt x="5020983" y="5621596"/>
                      </a:cubicBezTo>
                      <a:cubicBezTo>
                        <a:pt x="4735842" y="5232261"/>
                        <a:pt x="4620544" y="4906162"/>
                        <a:pt x="4592030" y="4627180"/>
                      </a:cubicBezTo>
                      <a:cubicBezTo>
                        <a:pt x="4592030" y="4620979"/>
                        <a:pt x="4592030" y="4616019"/>
                        <a:pt x="4592030" y="4609820"/>
                      </a:cubicBezTo>
                      <a:cubicBezTo>
                        <a:pt x="4592030" y="4572623"/>
                        <a:pt x="4589550" y="4535425"/>
                        <a:pt x="4585832" y="4498228"/>
                      </a:cubicBezTo>
                      <a:cubicBezTo>
                        <a:pt x="4584591" y="4365557"/>
                        <a:pt x="4603188" y="4244044"/>
                        <a:pt x="4629222" y="4133691"/>
                      </a:cubicBezTo>
                      <a:cubicBezTo>
                        <a:pt x="4582112" y="4258923"/>
                        <a:pt x="4415986" y="4391595"/>
                        <a:pt x="4213906" y="4534185"/>
                      </a:cubicBezTo>
                      <a:cubicBezTo>
                        <a:pt x="4194070" y="4540385"/>
                        <a:pt x="4175474" y="4550304"/>
                        <a:pt x="4158117" y="4562704"/>
                      </a:cubicBezTo>
                      <a:cubicBezTo>
                        <a:pt x="4034142" y="4655698"/>
                        <a:pt x="3902728" y="4742491"/>
                        <a:pt x="3776275" y="4836726"/>
                      </a:cubicBezTo>
                      <a:cubicBezTo>
                        <a:pt x="3716766" y="4878883"/>
                        <a:pt x="3659738" y="4923520"/>
                        <a:pt x="3603949" y="4966917"/>
                      </a:cubicBezTo>
                      <a:cubicBezTo>
                        <a:pt x="3602710" y="4966917"/>
                        <a:pt x="3602710" y="4966917"/>
                        <a:pt x="3601470" y="4968158"/>
                      </a:cubicBezTo>
                      <a:cubicBezTo>
                        <a:pt x="3541962" y="4996676"/>
                        <a:pt x="3496093" y="5043793"/>
                        <a:pt x="3456421" y="5095869"/>
                      </a:cubicBezTo>
                      <a:cubicBezTo>
                        <a:pt x="3236984" y="5306656"/>
                        <a:pt x="3111769" y="5536041"/>
                        <a:pt x="3239464" y="5788984"/>
                      </a:cubicBezTo>
                      <a:cubicBezTo>
                        <a:pt x="3239464" y="5785265"/>
                        <a:pt x="3239464" y="5782785"/>
                        <a:pt x="3239464" y="5782785"/>
                      </a:cubicBezTo>
                      <a:cubicBezTo>
                        <a:pt x="3239464" y="5782785"/>
                        <a:pt x="3240704" y="5787745"/>
                        <a:pt x="3243183" y="5795185"/>
                      </a:cubicBezTo>
                      <a:cubicBezTo>
                        <a:pt x="3281616" y="5868340"/>
                        <a:pt x="3329966" y="5930336"/>
                        <a:pt x="3384515" y="5986132"/>
                      </a:cubicBezTo>
                      <a:cubicBezTo>
                        <a:pt x="3399392" y="5997291"/>
                        <a:pt x="3416748" y="6009690"/>
                        <a:pt x="3435344" y="6020850"/>
                      </a:cubicBezTo>
                      <a:cubicBezTo>
                        <a:pt x="3458900" y="6034488"/>
                        <a:pt x="3484934" y="6048128"/>
                        <a:pt x="3513449" y="6060526"/>
                      </a:cubicBezTo>
                      <a:cubicBezTo>
                        <a:pt x="3538242" y="6095245"/>
                        <a:pt x="3567996" y="6123763"/>
                        <a:pt x="3600230" y="6148561"/>
                      </a:cubicBezTo>
                      <a:cubicBezTo>
                        <a:pt x="3597751" y="6148561"/>
                        <a:pt x="3596510" y="6147322"/>
                        <a:pt x="3594032" y="6147322"/>
                      </a:cubicBezTo>
                      <a:cubicBezTo>
                        <a:pt x="3598990" y="6149802"/>
                        <a:pt x="3603949" y="6153520"/>
                        <a:pt x="3608909" y="6156000"/>
                      </a:cubicBezTo>
                      <a:cubicBezTo>
                        <a:pt x="3657258" y="6191958"/>
                        <a:pt x="3711808" y="6220476"/>
                        <a:pt x="3768836" y="6245276"/>
                      </a:cubicBezTo>
                      <a:cubicBezTo>
                        <a:pt x="4058938" y="6395306"/>
                        <a:pt x="4357718" y="6518058"/>
                        <a:pt x="4440780" y="6839198"/>
                      </a:cubicBezTo>
                      <a:cubicBezTo>
                        <a:pt x="4440780" y="6870194"/>
                        <a:pt x="4442020" y="6901194"/>
                        <a:pt x="4445738" y="6932190"/>
                      </a:cubicBezTo>
                      <a:cubicBezTo>
                        <a:pt x="4440780" y="6930952"/>
                        <a:pt x="4434581" y="6929712"/>
                        <a:pt x="4429623" y="6927230"/>
                      </a:cubicBezTo>
                      <a:cubicBezTo>
                        <a:pt x="4190350" y="6616012"/>
                        <a:pt x="3860578" y="6546576"/>
                        <a:pt x="3860578" y="6546576"/>
                      </a:cubicBezTo>
                      <a:cubicBezTo>
                        <a:pt x="3860578" y="6546576"/>
                        <a:pt x="3850660" y="6607331"/>
                        <a:pt x="3839502" y="6709005"/>
                      </a:cubicBezTo>
                      <a:cubicBezTo>
                        <a:pt x="3840741" y="6718924"/>
                        <a:pt x="3841982" y="6727604"/>
                        <a:pt x="3843221" y="6738764"/>
                      </a:cubicBezTo>
                      <a:cubicBezTo>
                        <a:pt x="3848180" y="6771001"/>
                        <a:pt x="3858098" y="6805720"/>
                        <a:pt x="3871736" y="6842917"/>
                      </a:cubicBezTo>
                      <a:cubicBezTo>
                        <a:pt x="3860578" y="6857796"/>
                        <a:pt x="3851899" y="6872676"/>
                        <a:pt x="3844460" y="6888793"/>
                      </a:cubicBezTo>
                      <a:cubicBezTo>
                        <a:pt x="3840741" y="6880114"/>
                        <a:pt x="3839502" y="6871435"/>
                        <a:pt x="3837022" y="6861516"/>
                      </a:cubicBezTo>
                      <a:cubicBezTo>
                        <a:pt x="3833302" y="6849117"/>
                        <a:pt x="3830824" y="6836716"/>
                        <a:pt x="3828345" y="6825558"/>
                      </a:cubicBezTo>
                      <a:cubicBezTo>
                        <a:pt x="3824626" y="6872676"/>
                        <a:pt x="3820906" y="6927230"/>
                        <a:pt x="3818426" y="6984267"/>
                      </a:cubicBezTo>
                      <a:cubicBezTo>
                        <a:pt x="3818426" y="6991708"/>
                        <a:pt x="3817187" y="6997908"/>
                        <a:pt x="3815946" y="7005346"/>
                      </a:cubicBezTo>
                      <a:cubicBezTo>
                        <a:pt x="3815946" y="7014026"/>
                        <a:pt x="3815946" y="7022704"/>
                        <a:pt x="3815946" y="7031384"/>
                      </a:cubicBezTo>
                      <a:cubicBezTo>
                        <a:pt x="3809748" y="7269450"/>
                        <a:pt x="3820906" y="7570749"/>
                        <a:pt x="3887852" y="7865850"/>
                      </a:cubicBezTo>
                      <a:cubicBezTo>
                        <a:pt x="3841982" y="7688543"/>
                        <a:pt x="3777515" y="7491395"/>
                        <a:pt x="3734123" y="7285568"/>
                      </a:cubicBezTo>
                      <a:cubicBezTo>
                        <a:pt x="3731643" y="7299207"/>
                        <a:pt x="3729164" y="7311607"/>
                        <a:pt x="3726684" y="7324006"/>
                      </a:cubicBezTo>
                      <a:cubicBezTo>
                        <a:pt x="3721726" y="7269450"/>
                        <a:pt x="3715528" y="7214893"/>
                        <a:pt x="3705608" y="7160336"/>
                      </a:cubicBezTo>
                      <a:cubicBezTo>
                        <a:pt x="3706849" y="7155376"/>
                        <a:pt x="3706849" y="7151656"/>
                        <a:pt x="3708089" y="7147937"/>
                      </a:cubicBezTo>
                      <a:cubicBezTo>
                        <a:pt x="3695691" y="7059904"/>
                        <a:pt x="3685774" y="6971868"/>
                        <a:pt x="3685774" y="6883834"/>
                      </a:cubicBezTo>
                      <a:cubicBezTo>
                        <a:pt x="3689493" y="6656928"/>
                        <a:pt x="3646102" y="6520538"/>
                        <a:pt x="3646102" y="6520538"/>
                      </a:cubicBezTo>
                      <a:cubicBezTo>
                        <a:pt x="3646102" y="6520538"/>
                        <a:pt x="3347322" y="6437462"/>
                        <a:pt x="3121688" y="6055567"/>
                      </a:cubicBezTo>
                      <a:lnTo>
                        <a:pt x="3121688" y="6058047"/>
                      </a:lnTo>
                      <a:cubicBezTo>
                        <a:pt x="3115488" y="6050608"/>
                        <a:pt x="3109290" y="6043168"/>
                        <a:pt x="3101852" y="6035729"/>
                      </a:cubicBezTo>
                      <a:cubicBezTo>
                        <a:pt x="3103092" y="6033249"/>
                        <a:pt x="3104331" y="6029528"/>
                        <a:pt x="3105571" y="6028290"/>
                      </a:cubicBezTo>
                      <a:cubicBezTo>
                        <a:pt x="3049782" y="5929096"/>
                        <a:pt x="2998952" y="5812543"/>
                        <a:pt x="2960521" y="5672432"/>
                      </a:cubicBezTo>
                      <a:cubicBezTo>
                        <a:pt x="2841505" y="5787745"/>
                        <a:pt x="2727448" y="5942735"/>
                        <a:pt x="2627028" y="6118804"/>
                      </a:cubicBezTo>
                      <a:cubicBezTo>
                        <a:pt x="2588597" y="6157241"/>
                        <a:pt x="2561321" y="6204358"/>
                        <a:pt x="2552643" y="6257675"/>
                      </a:cubicBezTo>
                      <a:cubicBezTo>
                        <a:pt x="2551403" y="6258914"/>
                        <a:pt x="2551403" y="6260154"/>
                        <a:pt x="2550165" y="6262634"/>
                      </a:cubicBezTo>
                      <a:cubicBezTo>
                        <a:pt x="2540246" y="6279992"/>
                        <a:pt x="2530327" y="6297352"/>
                        <a:pt x="2519170" y="6315950"/>
                      </a:cubicBezTo>
                      <a:cubicBezTo>
                        <a:pt x="2480737" y="6382906"/>
                        <a:pt x="2444785" y="6447382"/>
                        <a:pt x="2417510" y="6520538"/>
                      </a:cubicBezTo>
                      <a:cubicBezTo>
                        <a:pt x="2408832" y="6544096"/>
                        <a:pt x="2405113" y="6568896"/>
                        <a:pt x="2405113" y="6594932"/>
                      </a:cubicBezTo>
                      <a:cubicBezTo>
                        <a:pt x="2372879" y="6682968"/>
                        <a:pt x="2343126" y="6771001"/>
                        <a:pt x="2319570" y="6859036"/>
                      </a:cubicBezTo>
                      <a:cubicBezTo>
                        <a:pt x="2246425" y="6991708"/>
                        <a:pt x="2230309" y="7166536"/>
                        <a:pt x="2219151" y="7305407"/>
                      </a:cubicBezTo>
                      <a:cubicBezTo>
                        <a:pt x="2216671" y="7338885"/>
                        <a:pt x="2214192" y="7372363"/>
                        <a:pt x="2210471" y="7407081"/>
                      </a:cubicBezTo>
                      <a:cubicBezTo>
                        <a:pt x="2209234" y="7415760"/>
                        <a:pt x="2206754" y="7424439"/>
                        <a:pt x="2205513" y="7434359"/>
                      </a:cubicBezTo>
                      <a:cubicBezTo>
                        <a:pt x="2188157" y="7471556"/>
                        <a:pt x="2170800" y="7511234"/>
                        <a:pt x="2153443" y="7549672"/>
                      </a:cubicBezTo>
                      <a:cubicBezTo>
                        <a:pt x="2112532" y="7646384"/>
                        <a:pt x="2080299" y="7745580"/>
                        <a:pt x="2050544" y="7846013"/>
                      </a:cubicBezTo>
                      <a:cubicBezTo>
                        <a:pt x="2045586" y="7842292"/>
                        <a:pt x="2041868" y="7838573"/>
                        <a:pt x="2038148" y="7834853"/>
                      </a:cubicBezTo>
                      <a:cubicBezTo>
                        <a:pt x="1915413" y="7956364"/>
                        <a:pt x="1805075" y="8077878"/>
                        <a:pt x="1688537" y="8179552"/>
                      </a:cubicBezTo>
                      <a:cubicBezTo>
                        <a:pt x="1651346" y="8189471"/>
                        <a:pt x="1615392" y="8206830"/>
                        <a:pt x="1585639" y="8231628"/>
                      </a:cubicBezTo>
                      <a:cubicBezTo>
                        <a:pt x="1526130" y="8255187"/>
                        <a:pt x="1481499" y="8294863"/>
                        <a:pt x="1452985" y="8345701"/>
                      </a:cubicBezTo>
                      <a:cubicBezTo>
                        <a:pt x="1346367" y="8400256"/>
                        <a:pt x="1229830" y="8433734"/>
                        <a:pt x="1093457" y="8436215"/>
                      </a:cubicBezTo>
                      <a:cubicBezTo>
                        <a:pt x="632272" y="8441175"/>
                        <a:pt x="270265" y="8484572"/>
                        <a:pt x="0" y="8759834"/>
                      </a:cubicBezTo>
                      <a:cubicBezTo>
                        <a:pt x="148770" y="8443654"/>
                        <a:pt x="476064" y="8370500"/>
                        <a:pt x="870304" y="8366778"/>
                      </a:cubicBezTo>
                      <a:cubicBezTo>
                        <a:pt x="964525" y="8365540"/>
                        <a:pt x="1053787" y="8353140"/>
                        <a:pt x="1138089" y="8329581"/>
                      </a:cubicBezTo>
                      <a:cubicBezTo>
                        <a:pt x="1191399" y="8330822"/>
                        <a:pt x="1239750" y="8323381"/>
                        <a:pt x="1290578" y="8293624"/>
                      </a:cubicBezTo>
                      <a:cubicBezTo>
                        <a:pt x="1312895" y="8281224"/>
                        <a:pt x="1336450" y="8261385"/>
                        <a:pt x="1355046" y="8241548"/>
                      </a:cubicBezTo>
                      <a:cubicBezTo>
                        <a:pt x="1465383" y="8180790"/>
                        <a:pt x="1568282" y="8101436"/>
                        <a:pt x="1668702" y="7999762"/>
                      </a:cubicBezTo>
                      <a:cubicBezTo>
                        <a:pt x="2081538" y="7584388"/>
                        <a:pt x="2053024" y="7054944"/>
                        <a:pt x="2153443" y="6540378"/>
                      </a:cubicBezTo>
                      <a:lnTo>
                        <a:pt x="2147245" y="6545335"/>
                      </a:lnTo>
                      <a:cubicBezTo>
                        <a:pt x="2155924" y="6510618"/>
                        <a:pt x="2162123" y="6477141"/>
                        <a:pt x="2167081" y="6442422"/>
                      </a:cubicBezTo>
                      <a:cubicBezTo>
                        <a:pt x="2169562" y="6439942"/>
                        <a:pt x="2173280" y="6437462"/>
                        <a:pt x="2175759" y="6434983"/>
                      </a:cubicBezTo>
                      <a:cubicBezTo>
                        <a:pt x="2198076" y="6345709"/>
                        <a:pt x="2230309" y="6266354"/>
                        <a:pt x="2266262" y="6191958"/>
                      </a:cubicBezTo>
                      <a:cubicBezTo>
                        <a:pt x="2291056" y="6162201"/>
                        <a:pt x="2309652" y="6127482"/>
                        <a:pt x="2320809" y="6091524"/>
                      </a:cubicBezTo>
                      <a:cubicBezTo>
                        <a:pt x="2320809" y="6091524"/>
                        <a:pt x="2320809" y="6091524"/>
                        <a:pt x="2322051" y="6091524"/>
                      </a:cubicBezTo>
                      <a:cubicBezTo>
                        <a:pt x="2531568" y="5743108"/>
                        <a:pt x="2857621" y="5528602"/>
                        <a:pt x="2986555" y="5093389"/>
                      </a:cubicBezTo>
                      <a:cubicBezTo>
                        <a:pt x="2881176" y="5124387"/>
                        <a:pt x="2760921" y="5154146"/>
                        <a:pt x="2638186" y="5185144"/>
                      </a:cubicBezTo>
                      <a:cubicBezTo>
                        <a:pt x="2566280" y="5193823"/>
                        <a:pt x="2493135" y="5214901"/>
                        <a:pt x="2421230" y="5228540"/>
                      </a:cubicBezTo>
                      <a:cubicBezTo>
                        <a:pt x="2340647" y="5243420"/>
                        <a:pt x="2260062" y="5262018"/>
                        <a:pt x="2180719" y="5284337"/>
                      </a:cubicBezTo>
                      <a:cubicBezTo>
                        <a:pt x="2134848" y="5296736"/>
                        <a:pt x="2036908" y="5319054"/>
                        <a:pt x="1963762" y="5358733"/>
                      </a:cubicBezTo>
                      <a:cubicBezTo>
                        <a:pt x="1744326" y="5425688"/>
                        <a:pt x="1545968" y="5514962"/>
                        <a:pt x="1325292" y="5691031"/>
                      </a:cubicBezTo>
                      <a:cubicBezTo>
                        <a:pt x="1493897" y="5517442"/>
                        <a:pt x="1702175" y="5387251"/>
                        <a:pt x="1929050" y="5280618"/>
                      </a:cubicBezTo>
                      <a:cubicBezTo>
                        <a:pt x="1987318" y="5268218"/>
                        <a:pt x="2043107" y="5245899"/>
                        <a:pt x="2101375" y="5226061"/>
                      </a:cubicBezTo>
                      <a:cubicBezTo>
                        <a:pt x="2105093" y="5224821"/>
                        <a:pt x="2107574" y="5223582"/>
                        <a:pt x="2111292" y="5222341"/>
                      </a:cubicBezTo>
                      <a:cubicBezTo>
                        <a:pt x="2283617" y="5173984"/>
                        <a:pt x="2453464" y="5105789"/>
                        <a:pt x="2620830" y="5042553"/>
                      </a:cubicBezTo>
                      <a:cubicBezTo>
                        <a:pt x="2747283" y="4995435"/>
                        <a:pt x="2872499" y="4943359"/>
                        <a:pt x="2997713" y="4895002"/>
                      </a:cubicBezTo>
                      <a:cubicBezTo>
                        <a:pt x="3036144" y="4882603"/>
                        <a:pt x="3073338" y="4868963"/>
                        <a:pt x="3110531" y="4855325"/>
                      </a:cubicBezTo>
                      <a:cubicBezTo>
                        <a:pt x="3104331" y="4856565"/>
                        <a:pt x="3098133" y="4857804"/>
                        <a:pt x="3093174" y="4859045"/>
                      </a:cubicBezTo>
                      <a:cubicBezTo>
                        <a:pt x="3105571" y="4854085"/>
                        <a:pt x="3117968" y="4849125"/>
                        <a:pt x="3131605" y="4844166"/>
                      </a:cubicBezTo>
                      <a:cubicBezTo>
                        <a:pt x="3171277" y="4829286"/>
                        <a:pt x="3210950" y="4813168"/>
                        <a:pt x="3249382" y="4798288"/>
                      </a:cubicBezTo>
                      <a:cubicBezTo>
                        <a:pt x="3320047" y="4799528"/>
                        <a:pt x="3388233" y="4768530"/>
                        <a:pt x="3440303" y="4720174"/>
                      </a:cubicBezTo>
                      <a:cubicBezTo>
                        <a:pt x="3577915" y="4653218"/>
                        <a:pt x="3703130" y="4578822"/>
                        <a:pt x="3808508" y="4488308"/>
                      </a:cubicBezTo>
                      <a:cubicBezTo>
                        <a:pt x="3839502" y="4461030"/>
                        <a:pt x="3869256" y="4433752"/>
                        <a:pt x="3900250" y="4405234"/>
                      </a:cubicBezTo>
                      <a:cubicBezTo>
                        <a:pt x="3899009" y="4406473"/>
                        <a:pt x="3897771" y="4407713"/>
                        <a:pt x="3896530" y="4407713"/>
                      </a:cubicBezTo>
                      <a:lnTo>
                        <a:pt x="3896530" y="4406473"/>
                      </a:lnTo>
                      <a:cubicBezTo>
                        <a:pt x="3903969" y="4402754"/>
                        <a:pt x="3910167" y="4397794"/>
                        <a:pt x="3915127" y="4390354"/>
                      </a:cubicBezTo>
                      <a:cubicBezTo>
                        <a:pt x="3923805" y="4384155"/>
                        <a:pt x="3933723" y="4377955"/>
                        <a:pt x="3941162" y="4371756"/>
                      </a:cubicBezTo>
                      <a:cubicBezTo>
                        <a:pt x="3962237" y="4354397"/>
                        <a:pt x="3982073" y="4337038"/>
                        <a:pt x="4000670" y="4318439"/>
                      </a:cubicBezTo>
                      <a:cubicBezTo>
                        <a:pt x="4011826" y="4309760"/>
                        <a:pt x="4022984" y="4298601"/>
                        <a:pt x="4032903" y="4287441"/>
                      </a:cubicBezTo>
                      <a:cubicBezTo>
                        <a:pt x="4036622" y="4282481"/>
                        <a:pt x="4039102" y="4278762"/>
                        <a:pt x="4040341" y="4273802"/>
                      </a:cubicBezTo>
                      <a:cubicBezTo>
                        <a:pt x="4049019" y="4263882"/>
                        <a:pt x="4056458" y="4255203"/>
                        <a:pt x="4065137" y="4245284"/>
                      </a:cubicBezTo>
                      <a:cubicBezTo>
                        <a:pt x="4201508" y="4105173"/>
                        <a:pt x="4318044" y="3966302"/>
                        <a:pt x="4411027" y="3846030"/>
                      </a:cubicBezTo>
                      <a:cubicBezTo>
                        <a:pt x="4408547" y="3848510"/>
                        <a:pt x="4406067" y="3850990"/>
                        <a:pt x="4402348" y="3853468"/>
                      </a:cubicBezTo>
                      <a:cubicBezTo>
                        <a:pt x="4417225" y="3832390"/>
                        <a:pt x="4430862" y="3812552"/>
                        <a:pt x="4445738" y="3791472"/>
                      </a:cubicBezTo>
                      <a:cubicBezTo>
                        <a:pt x="4450698" y="3787753"/>
                        <a:pt x="4455657" y="3785273"/>
                        <a:pt x="4460616" y="3782793"/>
                      </a:cubicBezTo>
                      <a:cubicBezTo>
                        <a:pt x="4487892" y="3745597"/>
                        <a:pt x="4513926" y="3710878"/>
                        <a:pt x="4535002" y="3678640"/>
                      </a:cubicBezTo>
                      <a:cubicBezTo>
                        <a:pt x="4578393" y="3662522"/>
                        <a:pt x="4598228" y="3625323"/>
                        <a:pt x="4598228" y="3588126"/>
                      </a:cubicBezTo>
                      <a:cubicBezTo>
                        <a:pt x="4600708" y="3584406"/>
                        <a:pt x="4603188" y="3580687"/>
                        <a:pt x="4605666" y="3576966"/>
                      </a:cubicBezTo>
                      <a:cubicBezTo>
                        <a:pt x="4614345" y="3570767"/>
                        <a:pt x="4620544" y="3560847"/>
                        <a:pt x="4624262" y="3549689"/>
                      </a:cubicBezTo>
                      <a:cubicBezTo>
                        <a:pt x="4650298" y="3508771"/>
                        <a:pt x="4665175" y="3483973"/>
                        <a:pt x="4667654" y="3480253"/>
                      </a:cubicBezTo>
                      <a:cubicBezTo>
                        <a:pt x="4651538" y="3483973"/>
                        <a:pt x="4632942" y="3490172"/>
                        <a:pt x="4614345" y="3495132"/>
                      </a:cubicBezTo>
                      <a:cubicBezTo>
                        <a:pt x="4604428" y="3485213"/>
                        <a:pt x="4590790" y="3477773"/>
                        <a:pt x="4573433" y="3477773"/>
                      </a:cubicBezTo>
                      <a:cubicBezTo>
                        <a:pt x="4565994" y="3477773"/>
                        <a:pt x="4561036" y="3480253"/>
                        <a:pt x="4556077" y="3481493"/>
                      </a:cubicBezTo>
                      <a:cubicBezTo>
                        <a:pt x="4554836" y="3481493"/>
                        <a:pt x="4554836" y="3481493"/>
                        <a:pt x="4554836" y="3481493"/>
                      </a:cubicBezTo>
                      <a:cubicBezTo>
                        <a:pt x="4547398" y="3481493"/>
                        <a:pt x="4539960" y="3482733"/>
                        <a:pt x="4532522" y="3485213"/>
                      </a:cubicBezTo>
                      <a:cubicBezTo>
                        <a:pt x="4515165" y="3479013"/>
                        <a:pt x="4494090" y="3477773"/>
                        <a:pt x="4470534" y="3482733"/>
                      </a:cubicBezTo>
                      <a:cubicBezTo>
                        <a:pt x="4454418" y="3487693"/>
                        <a:pt x="4438300" y="3490172"/>
                        <a:pt x="4422184" y="3493892"/>
                      </a:cubicBezTo>
                      <a:cubicBezTo>
                        <a:pt x="4300688" y="3502572"/>
                        <a:pt x="4146959" y="3516211"/>
                        <a:pt x="3985792" y="3538530"/>
                      </a:cubicBezTo>
                      <a:cubicBezTo>
                        <a:pt x="3984553" y="3538530"/>
                        <a:pt x="3983312" y="3539769"/>
                        <a:pt x="3982073" y="3539769"/>
                      </a:cubicBezTo>
                      <a:cubicBezTo>
                        <a:pt x="3931244" y="3539769"/>
                        <a:pt x="3881653" y="3548448"/>
                        <a:pt x="3833302" y="3560847"/>
                      </a:cubicBezTo>
                      <a:cubicBezTo>
                        <a:pt x="3672136" y="3588126"/>
                        <a:pt x="3512209" y="3624084"/>
                        <a:pt x="3379556" y="3671201"/>
                      </a:cubicBezTo>
                      <a:cubicBezTo>
                        <a:pt x="2949363" y="3824950"/>
                        <a:pt x="2826627" y="4143611"/>
                        <a:pt x="2418751" y="4258923"/>
                      </a:cubicBezTo>
                      <a:cubicBezTo>
                        <a:pt x="2330729" y="4268842"/>
                        <a:pt x="2245186" y="4287441"/>
                        <a:pt x="2160882" y="4312240"/>
                      </a:cubicBezTo>
                      <a:cubicBezTo>
                        <a:pt x="1963762" y="4354397"/>
                        <a:pt x="1767881" y="4413913"/>
                        <a:pt x="1574481" y="4494507"/>
                      </a:cubicBezTo>
                      <a:cubicBezTo>
                        <a:pt x="1487699" y="4505667"/>
                        <a:pt x="1409595" y="4535425"/>
                        <a:pt x="1329011" y="4570143"/>
                      </a:cubicBezTo>
                      <a:cubicBezTo>
                        <a:pt x="1309174" y="4578822"/>
                        <a:pt x="1290578" y="4587501"/>
                        <a:pt x="1270743" y="4598661"/>
                      </a:cubicBezTo>
                      <a:cubicBezTo>
                        <a:pt x="1262064" y="4602381"/>
                        <a:pt x="1250906" y="4606101"/>
                        <a:pt x="1242229" y="4611061"/>
                      </a:cubicBezTo>
                      <a:cubicBezTo>
                        <a:pt x="1182719" y="4634619"/>
                        <a:pt x="1120733" y="4658178"/>
                        <a:pt x="1062463" y="4686696"/>
                      </a:cubicBezTo>
                      <a:cubicBezTo>
                        <a:pt x="990560" y="4711493"/>
                        <a:pt x="921133" y="4742491"/>
                        <a:pt x="852946" y="4775969"/>
                      </a:cubicBezTo>
                      <a:cubicBezTo>
                        <a:pt x="767405" y="4816887"/>
                        <a:pt x="675662" y="4868963"/>
                        <a:pt x="585161" y="4893762"/>
                      </a:cubicBezTo>
                      <a:cubicBezTo>
                        <a:pt x="572763" y="4897482"/>
                        <a:pt x="562845" y="4903682"/>
                        <a:pt x="556646" y="4912361"/>
                      </a:cubicBezTo>
                      <a:cubicBezTo>
                        <a:pt x="519454" y="4927240"/>
                        <a:pt x="481022" y="4943359"/>
                        <a:pt x="443829" y="4961957"/>
                      </a:cubicBezTo>
                      <a:cubicBezTo>
                        <a:pt x="436390" y="4965678"/>
                        <a:pt x="426473" y="4969397"/>
                        <a:pt x="419034" y="4974357"/>
                      </a:cubicBezTo>
                      <a:cubicBezTo>
                        <a:pt x="440111" y="4943359"/>
                        <a:pt x="463666" y="4916081"/>
                        <a:pt x="495899" y="4893762"/>
                      </a:cubicBezTo>
                      <a:cubicBezTo>
                        <a:pt x="564086" y="4845405"/>
                        <a:pt x="642190" y="4810688"/>
                        <a:pt x="717815" y="4773489"/>
                      </a:cubicBezTo>
                      <a:cubicBezTo>
                        <a:pt x="783521" y="4740012"/>
                        <a:pt x="846749" y="4702814"/>
                        <a:pt x="911216" y="4666857"/>
                      </a:cubicBezTo>
                      <a:cubicBezTo>
                        <a:pt x="985600" y="4633379"/>
                        <a:pt x="1061226" y="4601141"/>
                        <a:pt x="1136850" y="4568903"/>
                      </a:cubicBezTo>
                      <a:cubicBezTo>
                        <a:pt x="1231072" y="4527985"/>
                        <a:pt x="1325292" y="4487069"/>
                        <a:pt x="1418272" y="4446151"/>
                      </a:cubicBezTo>
                      <a:cubicBezTo>
                        <a:pt x="1457944" y="4434991"/>
                        <a:pt x="1495136" y="4422593"/>
                        <a:pt x="1534809" y="4411433"/>
                      </a:cubicBezTo>
                      <a:cubicBezTo>
                        <a:pt x="1687298" y="4366796"/>
                        <a:pt x="1839789" y="4313479"/>
                        <a:pt x="1988558" y="4255203"/>
                      </a:cubicBezTo>
                      <a:cubicBezTo>
                        <a:pt x="1983599" y="4255203"/>
                        <a:pt x="1978640" y="4255203"/>
                        <a:pt x="1973681" y="4253963"/>
                      </a:cubicBezTo>
                      <a:cubicBezTo>
                        <a:pt x="2118731" y="4210567"/>
                        <a:pt x="2266262" y="4170889"/>
                        <a:pt x="2392715" y="4089054"/>
                      </a:cubicBezTo>
                      <a:cubicBezTo>
                        <a:pt x="2713810" y="3937783"/>
                        <a:pt x="2883656" y="3736916"/>
                        <a:pt x="3176237" y="3560847"/>
                      </a:cubicBezTo>
                      <a:cubicBezTo>
                        <a:pt x="3589072" y="3311624"/>
                        <a:pt x="4101089" y="3361221"/>
                        <a:pt x="4548638" y="3273186"/>
                      </a:cubicBezTo>
                      <a:cubicBezTo>
                        <a:pt x="4875932" y="3207471"/>
                        <a:pt x="5290008" y="3192592"/>
                        <a:pt x="5597466" y="3042561"/>
                      </a:cubicBezTo>
                      <a:cubicBezTo>
                        <a:pt x="5871451" y="2849134"/>
                        <a:pt x="6030139" y="2689184"/>
                        <a:pt x="6213622" y="2449878"/>
                      </a:cubicBezTo>
                      <a:cubicBezTo>
                        <a:pt x="6482646" y="2102701"/>
                        <a:pt x="6475208" y="1822479"/>
                        <a:pt x="6395864" y="1471582"/>
                      </a:cubicBezTo>
                      <a:cubicBezTo>
                        <a:pt x="6300404" y="1042570"/>
                        <a:pt x="6283048" y="560240"/>
                        <a:pt x="6092126" y="138667"/>
                      </a:cubicBezTo>
                      <a:close/>
                    </a:path>
                  </a:pathLst>
                </a:custGeom>
                <a:solidFill>
                  <a:srgbClr val="1E120D"/>
                </a:solidFill>
                <a:ln>
                  <a:noFill/>
                </a:ln>
                <a:effec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ndParaRPr>
                </a:p>
              </p:txBody>
            </p:sp>
            <p:sp>
              <p:nvSpPr>
                <p:cNvPr id="221" name="TextBox 220">
                  <a:extLst>
                    <a:ext uri="{FF2B5EF4-FFF2-40B4-BE49-F238E27FC236}">
                      <a16:creationId xmlns:a16="http://schemas.microsoft.com/office/drawing/2014/main" id="{BEB9671F-FB66-4F26-9C96-FCAA46D0D6A1}"/>
                    </a:ext>
                  </a:extLst>
                </p:cNvPr>
                <p:cNvSpPr txBox="1"/>
                <p:nvPr/>
              </p:nvSpPr>
              <p:spPr>
                <a:xfrm>
                  <a:off x="5101162" y="4165119"/>
                  <a:ext cx="766054" cy="565236"/>
                </a:xfrm>
                <a:prstGeom prst="rect">
                  <a:avLst/>
                </a:prstGeom>
                <a:noFill/>
              </p:spPr>
              <p:txBody>
                <a:bodyPr wrap="square" rtlCol="0" anchor="ctr" anchorCtr="0">
                  <a:spAutoFit/>
                </a:bodyPr>
                <a:lstStyle/>
                <a:p>
                  <a:pPr marL="0" marR="0" lvl="0" indent="0" algn="r" defTabSz="554492"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94949"/>
                      </a:solidFill>
                      <a:effectLst/>
                      <a:uLnTx/>
                      <a:uFillTx/>
                      <a:cs typeface="Arial" panose="020B0604020202020204" pitchFamily="34" charset="0"/>
                    </a:rPr>
                    <a:t>Service Desk</a:t>
                  </a:r>
                </a:p>
              </p:txBody>
            </p:sp>
            <p:sp>
              <p:nvSpPr>
                <p:cNvPr id="222" name="TextBox 221">
                  <a:extLst>
                    <a:ext uri="{FF2B5EF4-FFF2-40B4-BE49-F238E27FC236}">
                      <a16:creationId xmlns:a16="http://schemas.microsoft.com/office/drawing/2014/main" id="{8674E528-9DAE-42CE-949C-BBD8EFE2ADFE}"/>
                    </a:ext>
                  </a:extLst>
                </p:cNvPr>
                <p:cNvSpPr txBox="1"/>
                <p:nvPr/>
              </p:nvSpPr>
              <p:spPr>
                <a:xfrm>
                  <a:off x="7841921" y="5271771"/>
                  <a:ext cx="1288806" cy="565236"/>
                </a:xfrm>
                <a:prstGeom prst="rect">
                  <a:avLst/>
                </a:prstGeom>
                <a:noFill/>
              </p:spPr>
              <p:txBody>
                <a:bodyPr wrap="square" rtlCol="0" anchor="ctr" anchorCtr="0">
                  <a:spAutoFit/>
                </a:bodyPr>
                <a:lstStyle/>
                <a:p>
                  <a:pPr marL="0" marR="0" lvl="0" indent="0" algn="r" defTabSz="554492"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94949"/>
                      </a:solidFill>
                      <a:effectLst/>
                      <a:uLnTx/>
                      <a:uFillTx/>
                      <a:ea typeface="League Spartan" charset="0"/>
                      <a:cs typeface="Arial" panose="020B0604020202020204" pitchFamily="34" charset="0"/>
                    </a:rPr>
                    <a:t>Incident Management</a:t>
                  </a:r>
                </a:p>
              </p:txBody>
            </p:sp>
            <p:sp>
              <p:nvSpPr>
                <p:cNvPr id="223" name="TextBox 222">
                  <a:extLst>
                    <a:ext uri="{FF2B5EF4-FFF2-40B4-BE49-F238E27FC236}">
                      <a16:creationId xmlns:a16="http://schemas.microsoft.com/office/drawing/2014/main" id="{52FD4418-F172-45E5-A973-088A2338829E}"/>
                    </a:ext>
                  </a:extLst>
                </p:cNvPr>
                <p:cNvSpPr txBox="1"/>
                <p:nvPr/>
              </p:nvSpPr>
              <p:spPr>
                <a:xfrm>
                  <a:off x="3176380" y="5342675"/>
                  <a:ext cx="1231862" cy="565236"/>
                </a:xfrm>
                <a:prstGeom prst="rect">
                  <a:avLst/>
                </a:prstGeom>
                <a:noFill/>
              </p:spPr>
              <p:txBody>
                <a:bodyPr wrap="square" rtlCol="0" anchor="ctr" anchorCtr="0">
                  <a:spAutoFit/>
                </a:bodyPr>
                <a:lstStyle/>
                <a:p>
                  <a:pPr marL="0" marR="0" lvl="0" indent="0" defTabSz="554492"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94949"/>
                      </a:solidFill>
                      <a:effectLst/>
                      <a:uLnTx/>
                      <a:uFillTx/>
                      <a:cs typeface="Arial" panose="020B0604020202020204" pitchFamily="34" charset="0"/>
                    </a:rPr>
                    <a:t>Request Management</a:t>
                  </a:r>
                </a:p>
              </p:txBody>
            </p:sp>
            <p:sp>
              <p:nvSpPr>
                <p:cNvPr id="224" name="TextBox 223">
                  <a:extLst>
                    <a:ext uri="{FF2B5EF4-FFF2-40B4-BE49-F238E27FC236}">
                      <a16:creationId xmlns:a16="http://schemas.microsoft.com/office/drawing/2014/main" id="{DD27E1BE-2162-4E88-8DC6-3FFA5A2D5639}"/>
                    </a:ext>
                  </a:extLst>
                </p:cNvPr>
                <p:cNvSpPr txBox="1"/>
                <p:nvPr/>
              </p:nvSpPr>
              <p:spPr>
                <a:xfrm>
                  <a:off x="6819910" y="5844826"/>
                  <a:ext cx="947200" cy="400110"/>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333"/>
                      </a:solidFill>
                      <a:effectLst/>
                      <a:uLnTx/>
                      <a:uFillTx/>
                    </a:rPr>
                    <a:t>Operational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333"/>
                      </a:solidFill>
                      <a:effectLst/>
                      <a:uLnTx/>
                      <a:uFillTx/>
                    </a:rPr>
                    <a:t>Metrics</a:t>
                  </a:r>
                </a:p>
              </p:txBody>
            </p:sp>
            <p:sp>
              <p:nvSpPr>
                <p:cNvPr id="225" name="TextBox 224">
                  <a:extLst>
                    <a:ext uri="{FF2B5EF4-FFF2-40B4-BE49-F238E27FC236}">
                      <a16:creationId xmlns:a16="http://schemas.microsoft.com/office/drawing/2014/main" id="{6CB5BB49-C78B-4DB8-9DF7-5F2A98AD8D7F}"/>
                    </a:ext>
                  </a:extLst>
                </p:cNvPr>
                <p:cNvSpPr txBox="1"/>
                <p:nvPr/>
              </p:nvSpPr>
              <p:spPr>
                <a:xfrm>
                  <a:off x="3687115" y="4749938"/>
                  <a:ext cx="1231862" cy="301459"/>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333"/>
                      </a:solidFill>
                      <a:effectLst/>
                      <a:uLnTx/>
                      <a:uFillTx/>
                    </a:rPr>
                    <a:t>Knowledgebase</a:t>
                  </a:r>
                </a:p>
              </p:txBody>
            </p:sp>
            <p:sp>
              <p:nvSpPr>
                <p:cNvPr id="226" name="TextBox 225">
                  <a:extLst>
                    <a:ext uri="{FF2B5EF4-FFF2-40B4-BE49-F238E27FC236}">
                      <a16:creationId xmlns:a16="http://schemas.microsoft.com/office/drawing/2014/main" id="{EC7E928E-D963-4166-A569-062BF165BD0A}"/>
                    </a:ext>
                  </a:extLst>
                </p:cNvPr>
                <p:cNvSpPr txBox="1"/>
                <p:nvPr/>
              </p:nvSpPr>
              <p:spPr>
                <a:xfrm>
                  <a:off x="6810980" y="4338828"/>
                  <a:ext cx="1137810" cy="461665"/>
                </a:xfrm>
                <a:prstGeom prst="rect">
                  <a:avLst/>
                </a:prstGeom>
                <a:noFill/>
              </p:spPr>
              <p:txBody>
                <a:bodyPr wrap="square" rtlCol="0" anchor="ctr" anchorCtr="0">
                  <a:spAutoFit/>
                </a:bodyPr>
                <a:lstStyle/>
                <a:p>
                  <a:pPr marL="0" marR="0" lvl="0" indent="0" defTabSz="554492"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94949"/>
                      </a:solidFill>
                      <a:effectLst/>
                      <a:uLnTx/>
                      <a:uFillTx/>
                      <a:cs typeface="Arial" panose="020B0604020202020204" pitchFamily="34" charset="0"/>
                    </a:rPr>
                    <a:t>Change Enablement</a:t>
                  </a:r>
                </a:p>
              </p:txBody>
            </p:sp>
            <p:sp>
              <p:nvSpPr>
                <p:cNvPr id="227" name="TextBox 226">
                  <a:extLst>
                    <a:ext uri="{FF2B5EF4-FFF2-40B4-BE49-F238E27FC236}">
                      <a16:creationId xmlns:a16="http://schemas.microsoft.com/office/drawing/2014/main" id="{C9A12093-4BFE-4EB5-8021-2140A7B18C8A}"/>
                    </a:ext>
                  </a:extLst>
                </p:cNvPr>
                <p:cNvSpPr txBox="1"/>
                <p:nvPr/>
              </p:nvSpPr>
              <p:spPr>
                <a:xfrm>
                  <a:off x="4921798" y="5796695"/>
                  <a:ext cx="893719" cy="400110"/>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333"/>
                      </a:solidFill>
                      <a:effectLst/>
                      <a:uLnTx/>
                      <a:uFillTx/>
                    </a:rPr>
                    <a:t>Basic Catalog</a:t>
                  </a:r>
                </a:p>
              </p:txBody>
            </p:sp>
            <p:sp>
              <p:nvSpPr>
                <p:cNvPr id="228" name="TextBox 227">
                  <a:extLst>
                    <a:ext uri="{FF2B5EF4-FFF2-40B4-BE49-F238E27FC236}">
                      <a16:creationId xmlns:a16="http://schemas.microsoft.com/office/drawing/2014/main" id="{A87326C5-1809-42C8-A923-670BC5CED009}"/>
                    </a:ext>
                  </a:extLst>
                </p:cNvPr>
                <p:cNvSpPr txBox="1"/>
                <p:nvPr/>
              </p:nvSpPr>
              <p:spPr>
                <a:xfrm>
                  <a:off x="5836724" y="4946210"/>
                  <a:ext cx="611085" cy="301459"/>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333"/>
                      </a:solidFill>
                      <a:effectLst/>
                      <a:uLnTx/>
                      <a:uFillTx/>
                    </a:rPr>
                    <a:t>Intake</a:t>
                  </a:r>
                </a:p>
              </p:txBody>
            </p:sp>
          </p:grpSp>
          <p:grpSp>
            <p:nvGrpSpPr>
              <p:cNvPr id="174" name="Group 173">
                <a:extLst>
                  <a:ext uri="{FF2B5EF4-FFF2-40B4-BE49-F238E27FC236}">
                    <a16:creationId xmlns:a16="http://schemas.microsoft.com/office/drawing/2014/main" id="{4D522DD8-F390-4C88-88C7-38F425B95442}"/>
                  </a:ext>
                </a:extLst>
              </p:cNvPr>
              <p:cNvGrpSpPr/>
              <p:nvPr/>
            </p:nvGrpSpPr>
            <p:grpSpPr>
              <a:xfrm>
                <a:off x="2713094" y="-150055"/>
                <a:ext cx="6426610" cy="4229775"/>
                <a:chOff x="2713094" y="-150055"/>
                <a:chExt cx="6426610" cy="4229775"/>
              </a:xfrm>
            </p:grpSpPr>
            <p:grpSp>
              <p:nvGrpSpPr>
                <p:cNvPr id="175" name="Group 174">
                  <a:extLst>
                    <a:ext uri="{FF2B5EF4-FFF2-40B4-BE49-F238E27FC236}">
                      <a16:creationId xmlns:a16="http://schemas.microsoft.com/office/drawing/2014/main" id="{DDE16FE5-4B5D-49E9-B10E-48E0274F49CE}"/>
                    </a:ext>
                  </a:extLst>
                </p:cNvPr>
                <p:cNvGrpSpPr/>
                <p:nvPr/>
              </p:nvGrpSpPr>
              <p:grpSpPr>
                <a:xfrm rot="20508981">
                  <a:off x="2713094" y="2252805"/>
                  <a:ext cx="1124848" cy="1411586"/>
                  <a:chOff x="9526928" y="5083696"/>
                  <a:chExt cx="1124848" cy="1411586"/>
                </a:xfrm>
              </p:grpSpPr>
              <p:sp>
                <p:nvSpPr>
                  <p:cNvPr id="218" name="Shape 24443">
                    <a:extLst>
                      <a:ext uri="{FF2B5EF4-FFF2-40B4-BE49-F238E27FC236}">
                        <a16:creationId xmlns:a16="http://schemas.microsoft.com/office/drawing/2014/main" id="{0FA90E57-C0B0-43CE-AFD1-EDA59C8DEB50}"/>
                      </a:ext>
                    </a:extLst>
                  </p:cNvPr>
                  <p:cNvSpPr/>
                  <p:nvPr/>
                </p:nvSpPr>
                <p:spPr>
                  <a:xfrm rot="18964521">
                    <a:off x="9618210" y="5083696"/>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solidFill>
                    <a:srgbClr val="299C4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219" name="TextBox 218">
                    <a:extLst>
                      <a:ext uri="{FF2B5EF4-FFF2-40B4-BE49-F238E27FC236}">
                        <a16:creationId xmlns:a16="http://schemas.microsoft.com/office/drawing/2014/main" id="{5E3EB557-09B8-437B-B1B9-4EB791CC6BC8}"/>
                      </a:ext>
                    </a:extLst>
                  </p:cNvPr>
                  <p:cNvSpPr txBox="1"/>
                  <p:nvPr/>
                </p:nvSpPr>
                <p:spPr>
                  <a:xfrm rot="514043">
                    <a:off x="9526928" y="5509183"/>
                    <a:ext cx="1116171" cy="52755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Asset 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76" name="Group 175">
                  <a:extLst>
                    <a:ext uri="{FF2B5EF4-FFF2-40B4-BE49-F238E27FC236}">
                      <a16:creationId xmlns:a16="http://schemas.microsoft.com/office/drawing/2014/main" id="{234C387E-CEC7-4B4A-89DE-C894749CF509}"/>
                    </a:ext>
                  </a:extLst>
                </p:cNvPr>
                <p:cNvGrpSpPr/>
                <p:nvPr/>
              </p:nvGrpSpPr>
              <p:grpSpPr>
                <a:xfrm rot="19725543">
                  <a:off x="4031382" y="2668134"/>
                  <a:ext cx="1143075" cy="1411586"/>
                  <a:chOff x="9294066" y="5057960"/>
                  <a:chExt cx="1143075" cy="1411586"/>
                </a:xfrm>
              </p:grpSpPr>
              <p:sp>
                <p:nvSpPr>
                  <p:cNvPr id="216" name="Shape 24443">
                    <a:extLst>
                      <a:ext uri="{FF2B5EF4-FFF2-40B4-BE49-F238E27FC236}">
                        <a16:creationId xmlns:a16="http://schemas.microsoft.com/office/drawing/2014/main" id="{4CDA83C0-D7EA-4D3D-9DCA-E44412D103F2}"/>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solidFill>
                    <a:srgbClr val="299C4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217" name="TextBox 216">
                    <a:extLst>
                      <a:ext uri="{FF2B5EF4-FFF2-40B4-BE49-F238E27FC236}">
                        <a16:creationId xmlns:a16="http://schemas.microsoft.com/office/drawing/2014/main" id="{1A099CEC-ED46-45BF-8FAE-0E09F3E877A5}"/>
                      </a:ext>
                    </a:extLst>
                  </p:cNvPr>
                  <p:cNvSpPr txBox="1"/>
                  <p:nvPr/>
                </p:nvSpPr>
                <p:spPr>
                  <a:xfrm rot="1037248">
                    <a:off x="9294066" y="5483176"/>
                    <a:ext cx="1143075" cy="52755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Problem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77" name="Group 176">
                  <a:extLst>
                    <a:ext uri="{FF2B5EF4-FFF2-40B4-BE49-F238E27FC236}">
                      <a16:creationId xmlns:a16="http://schemas.microsoft.com/office/drawing/2014/main" id="{CCB7F9BC-9ED9-4849-89B2-B313FE1A8207}"/>
                    </a:ext>
                  </a:extLst>
                </p:cNvPr>
                <p:cNvGrpSpPr/>
                <p:nvPr/>
              </p:nvGrpSpPr>
              <p:grpSpPr>
                <a:xfrm rot="21332822">
                  <a:off x="6266415" y="2415999"/>
                  <a:ext cx="1166907" cy="1411586"/>
                  <a:chOff x="9381941" y="5057960"/>
                  <a:chExt cx="1166907" cy="1411586"/>
                </a:xfrm>
              </p:grpSpPr>
              <p:sp>
                <p:nvSpPr>
                  <p:cNvPr id="214" name="Shape 24443">
                    <a:extLst>
                      <a:ext uri="{FF2B5EF4-FFF2-40B4-BE49-F238E27FC236}">
                        <a16:creationId xmlns:a16="http://schemas.microsoft.com/office/drawing/2014/main" id="{2B482D01-6C8B-41F2-8CC5-445C565492F8}"/>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solidFill>
                    <a:srgbClr val="299C4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215" name="TextBox 214">
                    <a:extLst>
                      <a:ext uri="{FF2B5EF4-FFF2-40B4-BE49-F238E27FC236}">
                        <a16:creationId xmlns:a16="http://schemas.microsoft.com/office/drawing/2014/main" id="{80BC6EE4-FD84-4135-B626-58309FC542DF}"/>
                      </a:ext>
                    </a:extLst>
                  </p:cNvPr>
                  <p:cNvSpPr txBox="1"/>
                  <p:nvPr/>
                </p:nvSpPr>
                <p:spPr>
                  <a:xfrm rot="630438">
                    <a:off x="9381941" y="5523587"/>
                    <a:ext cx="1166907" cy="52755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Configuration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78" name="Group 177">
                  <a:extLst>
                    <a:ext uri="{FF2B5EF4-FFF2-40B4-BE49-F238E27FC236}">
                      <a16:creationId xmlns:a16="http://schemas.microsoft.com/office/drawing/2014/main" id="{66841CA1-43B3-4DDC-9EA7-A3A353C91A38}"/>
                    </a:ext>
                  </a:extLst>
                </p:cNvPr>
                <p:cNvGrpSpPr/>
                <p:nvPr/>
              </p:nvGrpSpPr>
              <p:grpSpPr>
                <a:xfrm rot="18598976">
                  <a:off x="6484233" y="-175272"/>
                  <a:ext cx="1361151" cy="1411586"/>
                  <a:chOff x="9267199" y="5057960"/>
                  <a:chExt cx="1361151" cy="1411586"/>
                </a:xfrm>
                <a:solidFill>
                  <a:srgbClr val="70AD47">
                    <a:lumMod val="50000"/>
                  </a:srgbClr>
                </a:solidFill>
              </p:grpSpPr>
              <p:sp>
                <p:nvSpPr>
                  <p:cNvPr id="212" name="Shape 24443">
                    <a:extLst>
                      <a:ext uri="{FF2B5EF4-FFF2-40B4-BE49-F238E27FC236}">
                        <a16:creationId xmlns:a16="http://schemas.microsoft.com/office/drawing/2014/main" id="{46EF8590-C0F3-4DBB-BF3B-5062D17B49FC}"/>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213" name="TextBox 212">
                    <a:extLst>
                      <a:ext uri="{FF2B5EF4-FFF2-40B4-BE49-F238E27FC236}">
                        <a16:creationId xmlns:a16="http://schemas.microsoft.com/office/drawing/2014/main" id="{2F4DCD75-7E91-4A74-83D5-19C3DF34AA8F}"/>
                      </a:ext>
                    </a:extLst>
                  </p:cNvPr>
                  <p:cNvSpPr txBox="1"/>
                  <p:nvPr/>
                </p:nvSpPr>
                <p:spPr>
                  <a:xfrm rot="2421047">
                    <a:off x="9267199" y="5517238"/>
                    <a:ext cx="1361151" cy="45380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Continual Improvement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79" name="Group 178">
                  <a:extLst>
                    <a:ext uri="{FF2B5EF4-FFF2-40B4-BE49-F238E27FC236}">
                      <a16:creationId xmlns:a16="http://schemas.microsoft.com/office/drawing/2014/main" id="{DB8869C4-9967-4597-BCF3-0C334574EDBC}"/>
                    </a:ext>
                  </a:extLst>
                </p:cNvPr>
                <p:cNvGrpSpPr/>
                <p:nvPr/>
              </p:nvGrpSpPr>
              <p:grpSpPr>
                <a:xfrm rot="21128114">
                  <a:off x="3025612" y="1383684"/>
                  <a:ext cx="1150870" cy="1411586"/>
                  <a:chOff x="9369544" y="5057960"/>
                  <a:chExt cx="1150870" cy="1411586"/>
                </a:xfrm>
                <a:solidFill>
                  <a:srgbClr val="70AD47">
                    <a:lumMod val="75000"/>
                  </a:srgbClr>
                </a:solidFill>
              </p:grpSpPr>
              <p:sp>
                <p:nvSpPr>
                  <p:cNvPr id="210" name="Shape 24443">
                    <a:extLst>
                      <a:ext uri="{FF2B5EF4-FFF2-40B4-BE49-F238E27FC236}">
                        <a16:creationId xmlns:a16="http://schemas.microsoft.com/office/drawing/2014/main" id="{D43BAA67-CD68-44FD-A6D1-18DD7DD54AB9}"/>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211" name="TextBox 210">
                    <a:extLst>
                      <a:ext uri="{FF2B5EF4-FFF2-40B4-BE49-F238E27FC236}">
                        <a16:creationId xmlns:a16="http://schemas.microsoft.com/office/drawing/2014/main" id="{AAF6D5F4-9AD8-4EE2-815C-E569B1B54A9F}"/>
                      </a:ext>
                    </a:extLst>
                  </p:cNvPr>
                  <p:cNvSpPr txBox="1"/>
                  <p:nvPr/>
                </p:nvSpPr>
                <p:spPr>
                  <a:xfrm rot="471886">
                    <a:off x="9369544" y="5441575"/>
                    <a:ext cx="1150870" cy="52755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Event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80" name="Group 179">
                  <a:extLst>
                    <a:ext uri="{FF2B5EF4-FFF2-40B4-BE49-F238E27FC236}">
                      <a16:creationId xmlns:a16="http://schemas.microsoft.com/office/drawing/2014/main" id="{1F45A8F7-9500-479D-85F8-A178CDA9C18E}"/>
                    </a:ext>
                  </a:extLst>
                </p:cNvPr>
                <p:cNvGrpSpPr/>
                <p:nvPr/>
              </p:nvGrpSpPr>
              <p:grpSpPr>
                <a:xfrm rot="20240022">
                  <a:off x="4752163" y="1809329"/>
                  <a:ext cx="1175927" cy="1411586"/>
                  <a:chOff x="9258927" y="5057960"/>
                  <a:chExt cx="1175927" cy="1411586"/>
                </a:xfrm>
              </p:grpSpPr>
              <p:sp>
                <p:nvSpPr>
                  <p:cNvPr id="208" name="Shape 24443">
                    <a:extLst>
                      <a:ext uri="{FF2B5EF4-FFF2-40B4-BE49-F238E27FC236}">
                        <a16:creationId xmlns:a16="http://schemas.microsoft.com/office/drawing/2014/main" id="{456BC624-2538-497B-AC1E-2A55581FBA8B}"/>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solidFill>
                    <a:srgbClr val="299C4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209" name="TextBox 208">
                    <a:extLst>
                      <a:ext uri="{FF2B5EF4-FFF2-40B4-BE49-F238E27FC236}">
                        <a16:creationId xmlns:a16="http://schemas.microsoft.com/office/drawing/2014/main" id="{1A05F6CC-0559-4DBA-9357-A754FFDC1B4E}"/>
                      </a:ext>
                    </a:extLst>
                  </p:cNvPr>
                  <p:cNvSpPr txBox="1"/>
                  <p:nvPr/>
                </p:nvSpPr>
                <p:spPr>
                  <a:xfrm rot="657474">
                    <a:off x="9258927" y="5388378"/>
                    <a:ext cx="1175927" cy="73480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Release &amp;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Deployment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81" name="Group 180">
                  <a:extLst>
                    <a:ext uri="{FF2B5EF4-FFF2-40B4-BE49-F238E27FC236}">
                      <a16:creationId xmlns:a16="http://schemas.microsoft.com/office/drawing/2014/main" id="{C839FD75-F697-46AF-A8AB-094923FBE917}"/>
                    </a:ext>
                  </a:extLst>
                </p:cNvPr>
                <p:cNvGrpSpPr/>
                <p:nvPr/>
              </p:nvGrpSpPr>
              <p:grpSpPr>
                <a:xfrm rot="20424671">
                  <a:off x="7895864" y="2251813"/>
                  <a:ext cx="1243840" cy="1411586"/>
                  <a:chOff x="9335243" y="5057960"/>
                  <a:chExt cx="1243840" cy="1411586"/>
                </a:xfrm>
              </p:grpSpPr>
              <p:sp>
                <p:nvSpPr>
                  <p:cNvPr id="206" name="Shape 24443">
                    <a:extLst>
                      <a:ext uri="{FF2B5EF4-FFF2-40B4-BE49-F238E27FC236}">
                        <a16:creationId xmlns:a16="http://schemas.microsoft.com/office/drawing/2014/main" id="{66F7F074-A966-4A9B-85FC-2528A0BD6703}"/>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solidFill>
                    <a:srgbClr val="299C47"/>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207" name="TextBox 206">
                    <a:extLst>
                      <a:ext uri="{FF2B5EF4-FFF2-40B4-BE49-F238E27FC236}">
                        <a16:creationId xmlns:a16="http://schemas.microsoft.com/office/drawing/2014/main" id="{032F0CB6-53C4-410E-8B5A-79A9D2F75A3D}"/>
                      </a:ext>
                    </a:extLst>
                  </p:cNvPr>
                  <p:cNvSpPr txBox="1"/>
                  <p:nvPr/>
                </p:nvSpPr>
                <p:spPr>
                  <a:xfrm rot="839982">
                    <a:off x="9335243" y="5517184"/>
                    <a:ext cx="124384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Service Catalog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82" name="Group 181">
                  <a:extLst>
                    <a:ext uri="{FF2B5EF4-FFF2-40B4-BE49-F238E27FC236}">
                      <a16:creationId xmlns:a16="http://schemas.microsoft.com/office/drawing/2014/main" id="{8BA388F1-FBBA-42E2-A100-996CE24BF805}"/>
                    </a:ext>
                  </a:extLst>
                </p:cNvPr>
                <p:cNvGrpSpPr/>
                <p:nvPr/>
              </p:nvGrpSpPr>
              <p:grpSpPr>
                <a:xfrm rot="546621">
                  <a:off x="4097945" y="957695"/>
                  <a:ext cx="1265432" cy="1411586"/>
                  <a:chOff x="9269448" y="5057960"/>
                  <a:chExt cx="1265432" cy="1411586"/>
                </a:xfrm>
                <a:solidFill>
                  <a:srgbClr val="70AD47">
                    <a:lumMod val="75000"/>
                  </a:srgbClr>
                </a:solidFill>
              </p:grpSpPr>
              <p:sp>
                <p:nvSpPr>
                  <p:cNvPr id="204" name="Shape 24443">
                    <a:extLst>
                      <a:ext uri="{FF2B5EF4-FFF2-40B4-BE49-F238E27FC236}">
                        <a16:creationId xmlns:a16="http://schemas.microsoft.com/office/drawing/2014/main" id="{DADDC67E-8CBC-473F-BA2F-81B6D00355BF}"/>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205" name="TextBox 204">
                    <a:extLst>
                      <a:ext uri="{FF2B5EF4-FFF2-40B4-BE49-F238E27FC236}">
                        <a16:creationId xmlns:a16="http://schemas.microsoft.com/office/drawing/2014/main" id="{9846D45A-4DE1-4A96-BA95-26AA6C3AAD40}"/>
                      </a:ext>
                    </a:extLst>
                  </p:cNvPr>
                  <p:cNvSpPr txBox="1"/>
                  <p:nvPr/>
                </p:nvSpPr>
                <p:spPr>
                  <a:xfrm rot="21479313">
                    <a:off x="9269448" y="5487079"/>
                    <a:ext cx="1265432" cy="52755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Service Level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83" name="Group 182">
                  <a:extLst>
                    <a:ext uri="{FF2B5EF4-FFF2-40B4-BE49-F238E27FC236}">
                      <a16:creationId xmlns:a16="http://schemas.microsoft.com/office/drawing/2014/main" id="{A242C948-902B-44DC-A8BB-BE77B74D29C8}"/>
                    </a:ext>
                  </a:extLst>
                </p:cNvPr>
                <p:cNvGrpSpPr/>
                <p:nvPr/>
              </p:nvGrpSpPr>
              <p:grpSpPr>
                <a:xfrm rot="20194222">
                  <a:off x="6165716" y="1180017"/>
                  <a:ext cx="1224074" cy="1411586"/>
                  <a:chOff x="9263505" y="5057960"/>
                  <a:chExt cx="1224074" cy="1411586"/>
                </a:xfrm>
                <a:solidFill>
                  <a:srgbClr val="70AD47">
                    <a:lumMod val="75000"/>
                  </a:srgbClr>
                </a:solidFill>
              </p:grpSpPr>
              <p:sp>
                <p:nvSpPr>
                  <p:cNvPr id="202" name="Shape 24443">
                    <a:extLst>
                      <a:ext uri="{FF2B5EF4-FFF2-40B4-BE49-F238E27FC236}">
                        <a16:creationId xmlns:a16="http://schemas.microsoft.com/office/drawing/2014/main" id="{37C7F25B-10C6-44BD-BC29-1641B319650E}"/>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203" name="TextBox 202">
                    <a:extLst>
                      <a:ext uri="{FF2B5EF4-FFF2-40B4-BE49-F238E27FC236}">
                        <a16:creationId xmlns:a16="http://schemas.microsoft.com/office/drawing/2014/main" id="{040A6321-EC22-4918-9E25-3E90118E74B3}"/>
                      </a:ext>
                    </a:extLst>
                  </p:cNvPr>
                  <p:cNvSpPr txBox="1"/>
                  <p:nvPr/>
                </p:nvSpPr>
                <p:spPr>
                  <a:xfrm rot="784039">
                    <a:off x="9263505" y="5385609"/>
                    <a:ext cx="1224074" cy="73480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Service Continuity 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84" name="Group 183">
                  <a:extLst>
                    <a:ext uri="{FF2B5EF4-FFF2-40B4-BE49-F238E27FC236}">
                      <a16:creationId xmlns:a16="http://schemas.microsoft.com/office/drawing/2014/main" id="{78CC2123-DBC4-4018-9853-1CF033302F43}"/>
                    </a:ext>
                  </a:extLst>
                </p:cNvPr>
                <p:cNvGrpSpPr/>
                <p:nvPr/>
              </p:nvGrpSpPr>
              <p:grpSpPr>
                <a:xfrm rot="20336415">
                  <a:off x="7090018" y="390858"/>
                  <a:ext cx="1033566" cy="1411586"/>
                  <a:chOff x="9395221" y="5057960"/>
                  <a:chExt cx="1033566" cy="1411586"/>
                </a:xfrm>
                <a:solidFill>
                  <a:srgbClr val="70AD47">
                    <a:lumMod val="75000"/>
                  </a:srgbClr>
                </a:solidFill>
              </p:grpSpPr>
              <p:sp>
                <p:nvSpPr>
                  <p:cNvPr id="200" name="Shape 24443">
                    <a:extLst>
                      <a:ext uri="{FF2B5EF4-FFF2-40B4-BE49-F238E27FC236}">
                        <a16:creationId xmlns:a16="http://schemas.microsoft.com/office/drawing/2014/main" id="{10D222D3-62F6-4B5B-864A-14E0AE24AA82}"/>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201" name="TextBox 200">
                    <a:extLst>
                      <a:ext uri="{FF2B5EF4-FFF2-40B4-BE49-F238E27FC236}">
                        <a16:creationId xmlns:a16="http://schemas.microsoft.com/office/drawing/2014/main" id="{8495F0E2-6F05-43C7-98FB-FD57A13D3B5D}"/>
                      </a:ext>
                    </a:extLst>
                  </p:cNvPr>
                  <p:cNvSpPr txBox="1"/>
                  <p:nvPr/>
                </p:nvSpPr>
                <p:spPr>
                  <a:xfrm rot="153317">
                    <a:off x="9411424" y="5467787"/>
                    <a:ext cx="101532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Service Metrics</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85" name="Group 184">
                  <a:extLst>
                    <a:ext uri="{FF2B5EF4-FFF2-40B4-BE49-F238E27FC236}">
                      <a16:creationId xmlns:a16="http://schemas.microsoft.com/office/drawing/2014/main" id="{AB949599-F5FF-43B9-83AC-E53629C35584}"/>
                    </a:ext>
                  </a:extLst>
                </p:cNvPr>
                <p:cNvGrpSpPr/>
                <p:nvPr/>
              </p:nvGrpSpPr>
              <p:grpSpPr>
                <a:xfrm rot="20012877">
                  <a:off x="7589223" y="1409583"/>
                  <a:ext cx="1281985" cy="1411586"/>
                  <a:chOff x="9200427" y="5057960"/>
                  <a:chExt cx="1281985" cy="1411586"/>
                </a:xfrm>
                <a:solidFill>
                  <a:srgbClr val="70AD47">
                    <a:lumMod val="75000"/>
                  </a:srgbClr>
                </a:solidFill>
              </p:grpSpPr>
              <p:sp>
                <p:nvSpPr>
                  <p:cNvPr id="198" name="Shape 24443">
                    <a:extLst>
                      <a:ext uri="{FF2B5EF4-FFF2-40B4-BE49-F238E27FC236}">
                        <a16:creationId xmlns:a16="http://schemas.microsoft.com/office/drawing/2014/main" id="{8ABE0963-A1F9-4B3A-8E84-7DB5C97347DA}"/>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199" name="TextBox 198">
                    <a:extLst>
                      <a:ext uri="{FF2B5EF4-FFF2-40B4-BE49-F238E27FC236}">
                        <a16:creationId xmlns:a16="http://schemas.microsoft.com/office/drawing/2014/main" id="{37BB0000-D63D-4E3F-9945-A3638AF85687}"/>
                      </a:ext>
                    </a:extLst>
                  </p:cNvPr>
                  <p:cNvSpPr txBox="1"/>
                  <p:nvPr/>
                </p:nvSpPr>
                <p:spPr>
                  <a:xfrm rot="1029115">
                    <a:off x="9200427" y="5377154"/>
                    <a:ext cx="1281985" cy="73480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Capacity &amp; Performance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86" name="Group 185">
                  <a:extLst>
                    <a:ext uri="{FF2B5EF4-FFF2-40B4-BE49-F238E27FC236}">
                      <a16:creationId xmlns:a16="http://schemas.microsoft.com/office/drawing/2014/main" id="{DE3C85D4-F299-448A-A698-BFA14375AC97}"/>
                    </a:ext>
                  </a:extLst>
                </p:cNvPr>
                <p:cNvGrpSpPr/>
                <p:nvPr/>
              </p:nvGrpSpPr>
              <p:grpSpPr>
                <a:xfrm rot="266981">
                  <a:off x="5107332" y="541765"/>
                  <a:ext cx="1204477" cy="1411586"/>
                  <a:chOff x="9302053" y="5057960"/>
                  <a:chExt cx="1204477" cy="1411586"/>
                </a:xfrm>
                <a:solidFill>
                  <a:srgbClr val="70AD47">
                    <a:lumMod val="75000"/>
                  </a:srgbClr>
                </a:solidFill>
              </p:grpSpPr>
              <p:sp>
                <p:nvSpPr>
                  <p:cNvPr id="196" name="Shape 24443">
                    <a:extLst>
                      <a:ext uri="{FF2B5EF4-FFF2-40B4-BE49-F238E27FC236}">
                        <a16:creationId xmlns:a16="http://schemas.microsoft.com/office/drawing/2014/main" id="{DF9CDDD2-9CCE-4469-B5B4-2A4565EC5740}"/>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197" name="TextBox 196">
                    <a:extLst>
                      <a:ext uri="{FF2B5EF4-FFF2-40B4-BE49-F238E27FC236}">
                        <a16:creationId xmlns:a16="http://schemas.microsoft.com/office/drawing/2014/main" id="{90C5CF5E-3276-4383-8D7C-FBD9923479D1}"/>
                      </a:ext>
                    </a:extLst>
                  </p:cNvPr>
                  <p:cNvSpPr txBox="1"/>
                  <p:nvPr/>
                </p:nvSpPr>
                <p:spPr>
                  <a:xfrm rot="375226">
                    <a:off x="9302053" y="5538669"/>
                    <a:ext cx="1204477" cy="52755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Availability 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87" name="Group 186">
                  <a:extLst>
                    <a:ext uri="{FF2B5EF4-FFF2-40B4-BE49-F238E27FC236}">
                      <a16:creationId xmlns:a16="http://schemas.microsoft.com/office/drawing/2014/main" id="{EC76C48E-11AA-4F9A-9F89-C15AAE47959D}"/>
                    </a:ext>
                  </a:extLst>
                </p:cNvPr>
                <p:cNvGrpSpPr/>
                <p:nvPr/>
              </p:nvGrpSpPr>
              <p:grpSpPr>
                <a:xfrm rot="19725543">
                  <a:off x="5417617" y="-118772"/>
                  <a:ext cx="1272247" cy="1411586"/>
                  <a:chOff x="9296093" y="5057960"/>
                  <a:chExt cx="1272247" cy="1411586"/>
                </a:xfrm>
                <a:solidFill>
                  <a:srgbClr val="70AD47">
                    <a:lumMod val="50000"/>
                  </a:srgbClr>
                </a:solidFill>
              </p:grpSpPr>
              <p:sp>
                <p:nvSpPr>
                  <p:cNvPr id="194" name="Shape 24443">
                    <a:extLst>
                      <a:ext uri="{FF2B5EF4-FFF2-40B4-BE49-F238E27FC236}">
                        <a16:creationId xmlns:a16="http://schemas.microsoft.com/office/drawing/2014/main" id="{9FAE3405-5852-4CC2-AB3F-194F3AAA2DB0}"/>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195" name="TextBox 194">
                    <a:extLst>
                      <a:ext uri="{FF2B5EF4-FFF2-40B4-BE49-F238E27FC236}">
                        <a16:creationId xmlns:a16="http://schemas.microsoft.com/office/drawing/2014/main" id="{3866E2E2-B124-4686-A54A-74B6FFE6C77D}"/>
                      </a:ext>
                    </a:extLst>
                  </p:cNvPr>
                  <p:cNvSpPr txBox="1"/>
                  <p:nvPr/>
                </p:nvSpPr>
                <p:spPr>
                  <a:xfrm rot="1307969">
                    <a:off x="9296093" y="5515185"/>
                    <a:ext cx="1272247" cy="52755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Service Portfolio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88" name="Group 187">
                  <a:extLst>
                    <a:ext uri="{FF2B5EF4-FFF2-40B4-BE49-F238E27FC236}">
                      <a16:creationId xmlns:a16="http://schemas.microsoft.com/office/drawing/2014/main" id="{715AD003-038B-492D-8329-B59882363081}"/>
                    </a:ext>
                  </a:extLst>
                </p:cNvPr>
                <p:cNvGrpSpPr/>
                <p:nvPr/>
              </p:nvGrpSpPr>
              <p:grpSpPr>
                <a:xfrm>
                  <a:off x="4247956" y="-137637"/>
                  <a:ext cx="1044885" cy="1411586"/>
                  <a:chOff x="9383902" y="5057960"/>
                  <a:chExt cx="1044885" cy="1411586"/>
                </a:xfrm>
                <a:solidFill>
                  <a:srgbClr val="70AD47">
                    <a:lumMod val="50000"/>
                  </a:srgbClr>
                </a:solidFill>
              </p:grpSpPr>
              <p:sp>
                <p:nvSpPr>
                  <p:cNvPr id="192" name="Shape 24443">
                    <a:extLst>
                      <a:ext uri="{FF2B5EF4-FFF2-40B4-BE49-F238E27FC236}">
                        <a16:creationId xmlns:a16="http://schemas.microsoft.com/office/drawing/2014/main" id="{DE7E5C1D-D74A-4562-A3B9-67BCA39846EA}"/>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193" name="TextBox 192">
                    <a:extLst>
                      <a:ext uri="{FF2B5EF4-FFF2-40B4-BE49-F238E27FC236}">
                        <a16:creationId xmlns:a16="http://schemas.microsoft.com/office/drawing/2014/main" id="{EEE089DF-224C-499D-A985-23BD5B8E3E9D}"/>
                      </a:ext>
                    </a:extLst>
                  </p:cNvPr>
                  <p:cNvSpPr txBox="1"/>
                  <p:nvPr/>
                </p:nvSpPr>
                <p:spPr>
                  <a:xfrm rot="581675">
                    <a:off x="9383902" y="5551360"/>
                    <a:ext cx="1026900" cy="430887"/>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Service Design</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189" name="Group 188">
                  <a:extLst>
                    <a:ext uri="{FF2B5EF4-FFF2-40B4-BE49-F238E27FC236}">
                      <a16:creationId xmlns:a16="http://schemas.microsoft.com/office/drawing/2014/main" id="{D74D2391-0098-4076-A7AE-6FCECCAC55B0}"/>
                    </a:ext>
                  </a:extLst>
                </p:cNvPr>
                <p:cNvGrpSpPr/>
                <p:nvPr/>
              </p:nvGrpSpPr>
              <p:grpSpPr>
                <a:xfrm rot="19725543">
                  <a:off x="2923575" y="422370"/>
                  <a:ext cx="1182436" cy="1411586"/>
                  <a:chOff x="9246351" y="5057960"/>
                  <a:chExt cx="1182436" cy="1411586"/>
                </a:xfrm>
                <a:solidFill>
                  <a:srgbClr val="70AD47">
                    <a:lumMod val="50000"/>
                  </a:srgbClr>
                </a:solidFill>
              </p:grpSpPr>
              <p:sp>
                <p:nvSpPr>
                  <p:cNvPr id="190" name="Shape 24443">
                    <a:extLst>
                      <a:ext uri="{FF2B5EF4-FFF2-40B4-BE49-F238E27FC236}">
                        <a16:creationId xmlns:a16="http://schemas.microsoft.com/office/drawing/2014/main" id="{A2606D1C-493A-42B4-9F89-3A4586C96326}"/>
                      </a:ext>
                    </a:extLst>
                  </p:cNvPr>
                  <p:cNvSpPr/>
                  <p:nvPr/>
                </p:nvSpPr>
                <p:spPr>
                  <a:xfrm rot="18964521">
                    <a:off x="9395221" y="5057960"/>
                    <a:ext cx="1033566" cy="1411586"/>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CA" sz="2532" b="0" i="0" u="none" strike="noStrike" kern="0" cap="none" spc="0" normalizeH="0" baseline="0" noProof="0">
                      <a:ln>
                        <a:noFill/>
                      </a:ln>
                      <a:solidFill>
                        <a:srgbClr val="494949"/>
                      </a:solidFill>
                      <a:effectLst/>
                      <a:uLnTx/>
                      <a:uFillTx/>
                    </a:endParaRPr>
                  </a:p>
                </p:txBody>
              </p:sp>
              <p:sp>
                <p:nvSpPr>
                  <p:cNvPr id="191" name="TextBox 190">
                    <a:extLst>
                      <a:ext uri="{FF2B5EF4-FFF2-40B4-BE49-F238E27FC236}">
                        <a16:creationId xmlns:a16="http://schemas.microsoft.com/office/drawing/2014/main" id="{273D5B1E-4398-4FF1-8289-EDB2C712AC92}"/>
                      </a:ext>
                    </a:extLst>
                  </p:cNvPr>
                  <p:cNvSpPr txBox="1"/>
                  <p:nvPr/>
                </p:nvSpPr>
                <p:spPr>
                  <a:xfrm rot="1057965">
                    <a:off x="9246351" y="5379642"/>
                    <a:ext cx="1146581" cy="73480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Business Relationship Management</a:t>
                    </a:r>
                    <a:endParaRPr kumimoji="0" lang="en-CA" sz="11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cxnSp>
            <p:nvCxnSpPr>
              <p:cNvPr id="172" name="Straight Connector 171">
                <a:extLst>
                  <a:ext uri="{FF2B5EF4-FFF2-40B4-BE49-F238E27FC236}">
                    <a16:creationId xmlns:a16="http://schemas.microsoft.com/office/drawing/2014/main" id="{822448CA-3F36-4523-B66D-FD45E2D79F22}"/>
                  </a:ext>
                </a:extLst>
              </p:cNvPr>
              <p:cNvCxnSpPr>
                <a:cxnSpLocks/>
              </p:cNvCxnSpPr>
              <p:nvPr/>
            </p:nvCxnSpPr>
            <p:spPr>
              <a:xfrm flipH="1" flipV="1">
                <a:off x="2771677" y="4067337"/>
                <a:ext cx="6359051" cy="92994"/>
              </a:xfrm>
              <a:prstGeom prst="line">
                <a:avLst/>
              </a:prstGeom>
              <a:noFill/>
              <a:ln w="76200" cap="flat" cmpd="sng" algn="ctr">
                <a:solidFill>
                  <a:sysClr val="window" lastClr="FFFFFF">
                    <a:lumMod val="75000"/>
                  </a:sysClr>
                </a:solidFill>
                <a:prstDash val="solid"/>
                <a:miter lim="800000"/>
              </a:ln>
              <a:effectLst/>
            </p:spPr>
          </p:cxnSp>
        </p:grpSp>
      </p:grpSp>
    </p:spTree>
    <p:extLst>
      <p:ext uri="{BB962C8B-B14F-4D97-AF65-F5344CB8AC3E}">
        <p14:creationId xmlns:p14="http://schemas.microsoft.com/office/powerpoint/2010/main" val="335859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39088"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6" name="Rounded Rectangle 45"/>
          <p:cNvSpPr/>
          <p:nvPr/>
        </p:nvSpPr>
        <p:spPr>
          <a:xfrm>
            <a:off x="350955"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01010" y="2920539"/>
            <a:ext cx="7748676"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13009"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24596"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56769"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38677"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47834"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p:txBody>
          <a:bodyPr/>
          <a:lstStyle/>
          <a:p>
            <a:pPr lvl="0">
              <a:lnSpc>
                <a:spcPts val="2600"/>
              </a:lnSpc>
              <a:defRPr/>
            </a:pPr>
            <a:r>
              <a:rPr lang="en-CA" dirty="0">
                <a:latin typeface="Arial" panose="020B0604020202020204" pitchFamily="34" charset="0"/>
                <a:cs typeface="Arial" panose="020B0604020202020204" pitchFamily="34" charset="0"/>
              </a:rPr>
              <a:t>Info-Tech offers various levels of support to best suit your needs</a:t>
            </a:r>
          </a:p>
        </p:txBody>
      </p:sp>
    </p:spTree>
    <p:extLst>
      <p:ext uri="{BB962C8B-B14F-4D97-AF65-F5344CB8AC3E}">
        <p14:creationId xmlns:p14="http://schemas.microsoft.com/office/powerpoint/2010/main" val="375808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185272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7788609"/>
              </p:ext>
            </p:extLst>
          </p:nvPr>
        </p:nvGraphicFramePr>
        <p:xfrm>
          <a:off x="86984" y="1589013"/>
          <a:ext cx="8944715" cy="4933351"/>
        </p:xfrm>
        <a:graphic>
          <a:graphicData uri="http://schemas.openxmlformats.org/drawingml/2006/table">
            <a:tbl>
              <a:tblPr firstRow="1" bandRow="1">
                <a:tableStyleId>{5C22544A-7EE6-4342-B048-85BDC9FD1C3A}</a:tableStyleId>
              </a:tblPr>
              <a:tblGrid>
                <a:gridCol w="1192707">
                  <a:extLst>
                    <a:ext uri="{9D8B030D-6E8A-4147-A177-3AD203B41FA5}">
                      <a16:colId xmlns:a16="http://schemas.microsoft.com/office/drawing/2014/main" val="20000"/>
                    </a:ext>
                  </a:extLst>
                </a:gridCol>
                <a:gridCol w="1938002">
                  <a:extLst>
                    <a:ext uri="{9D8B030D-6E8A-4147-A177-3AD203B41FA5}">
                      <a16:colId xmlns:a16="http://schemas.microsoft.com/office/drawing/2014/main" val="20001"/>
                    </a:ext>
                  </a:extLst>
                </a:gridCol>
                <a:gridCol w="1938002">
                  <a:extLst>
                    <a:ext uri="{9D8B030D-6E8A-4147-A177-3AD203B41FA5}">
                      <a16:colId xmlns:a16="http://schemas.microsoft.com/office/drawing/2014/main" val="20002"/>
                    </a:ext>
                  </a:extLst>
                </a:gridCol>
                <a:gridCol w="1938002">
                  <a:extLst>
                    <a:ext uri="{9D8B030D-6E8A-4147-A177-3AD203B41FA5}">
                      <a16:colId xmlns:a16="http://schemas.microsoft.com/office/drawing/2014/main" val="20003"/>
                    </a:ext>
                  </a:extLst>
                </a:gridCol>
                <a:gridCol w="1938002">
                  <a:extLst>
                    <a:ext uri="{9D8B030D-6E8A-4147-A177-3AD203B41FA5}">
                      <a16:colId xmlns:a16="http://schemas.microsoft.com/office/drawing/2014/main" val="20004"/>
                    </a:ext>
                  </a:extLst>
                </a:gridCol>
              </a:tblGrid>
              <a:tr h="1629964">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a:solidFill>
                            <a:schemeClr val="tx1"/>
                          </a:solidFill>
                        </a:rPr>
                        <a:t>1.1 Assess service desk current state</a:t>
                      </a:r>
                      <a:endParaRPr lang="en-CA" sz="400" b="0" dirty="0">
                        <a:solidFill>
                          <a:schemeClr val="tx1"/>
                        </a:solidFill>
                      </a:endParaRPr>
                    </a:p>
                    <a:p>
                      <a:pPr>
                        <a:spcAft>
                          <a:spcPts val="600"/>
                        </a:spcAft>
                      </a:pPr>
                      <a:r>
                        <a:rPr lang="en-CA" sz="1000" dirty="0">
                          <a:solidFill>
                            <a:schemeClr val="tx1"/>
                          </a:solidFill>
                        </a:rPr>
                        <a:t>1.2 Review service support</a:t>
                      </a:r>
                      <a:r>
                        <a:rPr lang="en-CA" sz="1000" baseline="0" dirty="0">
                          <a:solidFill>
                            <a:schemeClr val="tx1"/>
                          </a:solidFill>
                        </a:rPr>
                        <a:t> best practices</a:t>
                      </a:r>
                      <a:endParaRPr lang="en-CA" sz="1000" dirty="0">
                        <a:solidFill>
                          <a:schemeClr val="tx1"/>
                        </a:solidFill>
                      </a:endParaRPr>
                    </a:p>
                    <a:p>
                      <a:pPr>
                        <a:spcAft>
                          <a:spcPts val="600"/>
                        </a:spcAft>
                      </a:pPr>
                      <a:r>
                        <a:rPr lang="en-CA" sz="1000" dirty="0">
                          <a:solidFill>
                            <a:schemeClr val="tx1"/>
                          </a:solidFill>
                        </a:rPr>
                        <a:t>1.3</a:t>
                      </a:r>
                      <a:r>
                        <a:rPr lang="en-CA" sz="1000" baseline="0" dirty="0">
                          <a:solidFill>
                            <a:schemeClr val="tx1"/>
                          </a:solidFill>
                        </a:rPr>
                        <a:t> Identify metrics and reports</a:t>
                      </a:r>
                    </a:p>
                    <a:p>
                      <a:pPr>
                        <a:spcAft>
                          <a:spcPts val="600"/>
                        </a:spcAft>
                      </a:pPr>
                      <a:r>
                        <a:rPr lang="en-CA" sz="1000" baseline="0" dirty="0">
                          <a:solidFill>
                            <a:schemeClr val="tx1"/>
                          </a:solidFill>
                        </a:rPr>
                        <a:t>1.4 Review ticket handling procedures</a:t>
                      </a:r>
                      <a:endParaRPr lang="en-CA" sz="1000" dirty="0">
                        <a:solidFill>
                          <a:schemeClr val="tx1"/>
                        </a:solidFill>
                      </a:endParaRPr>
                    </a:p>
                    <a:p>
                      <a:pPr>
                        <a:spcAft>
                          <a:spcPts val="600"/>
                        </a:spcAft>
                      </a:pP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Build incident management workflows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Design ticket categorization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2.3 Design incident escalation and prioritization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3.1 Build request workflows</a:t>
                      </a:r>
                      <a:endParaRPr lang="en-CA" sz="1000" baseline="0" dirty="0">
                        <a:solidFill>
                          <a:schemeClr val="tx1"/>
                        </a:solidFill>
                      </a:endParaRPr>
                    </a:p>
                    <a:p>
                      <a:pPr>
                        <a:spcAft>
                          <a:spcPts val="600"/>
                        </a:spcAft>
                      </a:pPr>
                      <a:r>
                        <a:rPr lang="en-CA" sz="1000" baseline="0" dirty="0">
                          <a:solidFill>
                            <a:schemeClr val="tx1"/>
                          </a:solidFill>
                        </a:rPr>
                        <a:t>3.2 Build a targeted knowledgebase</a:t>
                      </a:r>
                      <a:endParaRPr lang="en-CA"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tx1"/>
                          </a:solidFill>
                        </a:rPr>
                        <a:t>3.3 Prepare for a self-service portal project</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4.1 Build communication plan</a:t>
                      </a:r>
                    </a:p>
                    <a:p>
                      <a:pPr>
                        <a:spcAft>
                          <a:spcPts val="600"/>
                        </a:spcAft>
                      </a:pPr>
                      <a:r>
                        <a:rPr lang="en-CA" sz="1000" dirty="0">
                          <a:solidFill>
                            <a:schemeClr val="tx1"/>
                          </a:solidFill>
                        </a:rPr>
                        <a:t>4.2 Build an</a:t>
                      </a:r>
                      <a:r>
                        <a:rPr lang="en-CA" sz="1000" baseline="0" dirty="0">
                          <a:solidFill>
                            <a:schemeClr val="tx1"/>
                          </a:solidFill>
                        </a:rPr>
                        <a:t> implementation roadmap</a:t>
                      </a:r>
                      <a:endParaRPr lang="en-CA" sz="1000" dirty="0">
                        <a:solidFill>
                          <a:schemeClr val="tx1"/>
                        </a:solidFill>
                      </a:endParaRPr>
                    </a:p>
                    <a:p>
                      <a:pPr>
                        <a:spcAft>
                          <a:spcPts val="600"/>
                        </a:spcAft>
                      </a:pP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556542">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a:cs typeface="Open Sans"/>
                        </a:rPr>
                        <a:t>Conduct current-state assessment.</a:t>
                      </a:r>
                      <a:r>
                        <a:rPr lang="en-US" sz="1000" b="0" baseline="0" dirty="0">
                          <a:cs typeface="Open Sans"/>
                        </a:rPr>
                        <a:t> R</a:t>
                      </a:r>
                      <a:r>
                        <a:rPr lang="en-US" sz="1000" b="0" dirty="0">
                          <a:cs typeface="Open Sans"/>
                        </a:rPr>
                        <a:t>eview shift-left service support strategy</a:t>
                      </a:r>
                      <a:r>
                        <a:rPr lang="en-US" sz="1000" b="0" baseline="0" dirty="0">
                          <a:cs typeface="Open Sans"/>
                        </a:rPr>
                        <a:t>.</a:t>
                      </a:r>
                      <a:endParaRPr lang="en-US" sz="1000" b="0" dirty="0">
                        <a:cs typeface="Open Sans"/>
                      </a:endParaRPr>
                    </a:p>
                    <a:p>
                      <a:pPr marL="228600" indent="-228600">
                        <a:spcAft>
                          <a:spcPts val="600"/>
                        </a:spcAft>
                        <a:buSzPct val="150000"/>
                        <a:buBlip>
                          <a:blip r:embed="rId3"/>
                        </a:buBlip>
                      </a:pPr>
                      <a:r>
                        <a:rPr lang="en-US" sz="1000" b="0" dirty="0">
                          <a:latin typeface="Arial" pitchFamily="34" charset="0"/>
                          <a:cs typeface="Arial" pitchFamily="34" charset="0"/>
                        </a:rPr>
                        <a:t>Identify operations</a:t>
                      </a:r>
                      <a:r>
                        <a:rPr lang="en-US" sz="1000" b="0" baseline="0" dirty="0">
                          <a:latin typeface="Arial" pitchFamily="34" charset="0"/>
                          <a:cs typeface="Arial" pitchFamily="34" charset="0"/>
                        </a:rPr>
                        <a:t> </a:t>
                      </a:r>
                      <a:r>
                        <a:rPr lang="en-US" sz="1000" b="0" dirty="0">
                          <a:latin typeface="Arial" pitchFamily="34" charset="0"/>
                          <a:cs typeface="Arial" pitchFamily="34" charset="0"/>
                        </a:rPr>
                        <a:t>metrics</a:t>
                      </a:r>
                      <a:r>
                        <a:rPr lang="en-US" sz="1000" b="0" baseline="0" dirty="0">
                          <a:latin typeface="Arial" pitchFamily="34" charset="0"/>
                          <a:cs typeface="Arial" pitchFamily="34" charset="0"/>
                        </a:rPr>
                        <a:t>, and reports. Review ticket handling procedures.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Map out incident</a:t>
                      </a:r>
                      <a:r>
                        <a:rPr lang="en-US" sz="1000" b="0" baseline="0" dirty="0">
                          <a:cs typeface="Open Sans"/>
                        </a:rPr>
                        <a:t> management workflows.</a:t>
                      </a:r>
                      <a:endParaRPr lang="en-US" sz="1000" b="0" dirty="0">
                        <a:cs typeface="Open Sans"/>
                      </a:endParaRPr>
                    </a:p>
                    <a:p>
                      <a:pPr marL="228600" indent="-228600">
                        <a:spcAft>
                          <a:spcPts val="600"/>
                        </a:spcAft>
                        <a:buSzPct val="150000"/>
                        <a:buBlip>
                          <a:blip r:embed="rId3"/>
                        </a:buBlip>
                      </a:pPr>
                      <a:r>
                        <a:rPr lang="en-US" sz="1000" b="0" dirty="0">
                          <a:cs typeface="Open Sans"/>
                        </a:rPr>
                        <a:t>Design </a:t>
                      </a:r>
                      <a:r>
                        <a:rPr lang="en-US" sz="1000" b="0" baseline="0" dirty="0">
                          <a:cs typeface="Open Sans"/>
                        </a:rPr>
                        <a:t>categorization and identify escalation points.</a:t>
                      </a:r>
                      <a:endParaRPr lang="en-US" sz="1000" b="0" dirty="0">
                        <a:cs typeface="Open Sans"/>
                      </a:endParaRPr>
                    </a:p>
                    <a:p>
                      <a:pPr marL="228600" indent="-228600">
                        <a:spcAft>
                          <a:spcPts val="600"/>
                        </a:spcAft>
                        <a:buSzPct val="150000"/>
                        <a:buBlip>
                          <a:blip r:embed="rId3"/>
                        </a:buBlip>
                      </a:pPr>
                      <a:r>
                        <a:rPr lang="en-US" sz="1000" b="0" u="none" dirty="0">
                          <a:cs typeface="Open Sans"/>
                        </a:rPr>
                        <a:t>Design prioritization</a:t>
                      </a:r>
                      <a:r>
                        <a:rPr lang="en-US" sz="1000" b="0" u="none" baseline="0" dirty="0">
                          <a:cs typeface="Open Sans"/>
                        </a:rPr>
                        <a:t> guidelines and service-level objectives.</a:t>
                      </a:r>
                      <a:endParaRPr lang="en-US" sz="1000" b="0" u="none"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Differentiate between requests and projects, build</a:t>
                      </a:r>
                      <a:r>
                        <a:rPr lang="en-US" sz="1000" b="0" baseline="0" dirty="0">
                          <a:cs typeface="Open Sans"/>
                        </a:rPr>
                        <a:t> request workflows, and make a self-service portal plan.</a:t>
                      </a:r>
                      <a:endParaRPr lang="en-US" sz="1000" b="0" dirty="0">
                        <a:cs typeface="Open Sans"/>
                      </a:endParaRPr>
                    </a:p>
                    <a:p>
                      <a:pPr marL="228600" indent="-228600">
                        <a:spcAft>
                          <a:spcPts val="600"/>
                        </a:spcAft>
                        <a:buSzPct val="150000"/>
                        <a:buBlip>
                          <a:blip r:embed="rId3"/>
                        </a:buBlip>
                      </a:pPr>
                      <a:r>
                        <a:rPr lang="en-US" sz="1000" b="0" dirty="0">
                          <a:cs typeface="Open Sans"/>
                        </a:rPr>
                        <a:t>Design processes and workflows to produce a targeted knowledgebase.</a:t>
                      </a:r>
                    </a:p>
                    <a:p>
                      <a:pPr marL="228600" indent="-228600">
                        <a:spcAft>
                          <a:spcPts val="600"/>
                        </a:spcAft>
                        <a:buSzPct val="150000"/>
                        <a:buBlip>
                          <a:blip r:embed="rId3"/>
                        </a:buBlip>
                      </a:pP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Build a communication plan and implementation roadmap</a:t>
                      </a:r>
                      <a:r>
                        <a:rPr lang="en-US" sz="1000" b="0" baseline="0" dirty="0">
                          <a:cs typeface="Open Sans"/>
                        </a:rPr>
                        <a:t>.</a:t>
                      </a:r>
                      <a:endParaRPr lang="en-US" sz="1000" b="0" dirty="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96631">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Module</a:t>
                      </a:r>
                      <a:r>
                        <a:rPr lang="en-CA" sz="1000" b="1" baseline="0" dirty="0"/>
                        <a:t> 1</a:t>
                      </a:r>
                      <a:r>
                        <a:rPr lang="en-CA" sz="1000" b="1" dirty="0"/>
                        <a:t>:</a:t>
                      </a:r>
                    </a:p>
                    <a:p>
                      <a:pPr algn="l"/>
                      <a:r>
                        <a:rPr lang="en-US" sz="1000" dirty="0">
                          <a:solidFill>
                            <a:srgbClr val="333333"/>
                          </a:solidFill>
                        </a:rPr>
                        <a:t>Lay foundations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2</a:t>
                      </a:r>
                      <a:r>
                        <a:rPr lang="en-CA" sz="1000" b="1" dirty="0"/>
                        <a:t>:</a:t>
                      </a:r>
                    </a:p>
                    <a:p>
                      <a:pPr marL="0" indent="0">
                        <a:buFont typeface="Arial" panose="020B0604020202020204" pitchFamily="34" charset="0"/>
                        <a:buNone/>
                      </a:pPr>
                      <a:r>
                        <a:rPr lang="en-CA" sz="1000" dirty="0"/>
                        <a:t>Design incident management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3</a:t>
                      </a:r>
                      <a:r>
                        <a:rPr lang="en-CA" sz="1000" b="1" dirty="0"/>
                        <a:t>:</a:t>
                      </a:r>
                    </a:p>
                    <a:p>
                      <a:pPr marL="0" indent="0">
                        <a:buFont typeface="Arial" panose="020B0604020202020204" pitchFamily="34" charset="0"/>
                        <a:buNone/>
                      </a:pPr>
                      <a:r>
                        <a:rPr lang="en-CA" sz="1000" dirty="0"/>
                        <a:t>Design request fulfilment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4</a:t>
                      </a:r>
                      <a:r>
                        <a:rPr lang="en-CA" sz="1000" b="1" dirty="0"/>
                        <a:t>:</a:t>
                      </a:r>
                    </a:p>
                    <a:p>
                      <a:pPr marL="0" indent="0">
                        <a:buFont typeface="Arial" panose="020B0604020202020204" pitchFamily="34" charset="0"/>
                        <a:buNone/>
                      </a:pPr>
                      <a:r>
                        <a:rPr lang="en-CA" sz="1000" dirty="0"/>
                        <a:t>Plan </a:t>
                      </a:r>
                      <a:r>
                        <a:rPr lang="en-CA" sz="1000" baseline="0" dirty="0"/>
                        <a:t>implementation</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82232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a:t>Phase 1 Results:</a:t>
                      </a:r>
                    </a:p>
                    <a:p>
                      <a:pPr marL="171450" indent="-171450">
                        <a:buFont typeface="Arial" panose="020B0604020202020204" pitchFamily="34" charset="0"/>
                        <a:buChar char="•"/>
                      </a:pPr>
                      <a:r>
                        <a:rPr lang="en-CA" sz="1000" dirty="0"/>
                        <a:t>C</a:t>
                      </a:r>
                      <a:r>
                        <a:rPr lang="en-CA" sz="1000" baseline="0" dirty="0"/>
                        <a:t>urrent-state assessment and shift-left strategy</a:t>
                      </a:r>
                    </a:p>
                    <a:p>
                      <a:pPr marL="171450" indent="-171450">
                        <a:buFont typeface="Arial" panose="020B0604020202020204" pitchFamily="34" charset="0"/>
                        <a:buChar char="•"/>
                      </a:pPr>
                      <a:r>
                        <a:rPr lang="en-CA" sz="1000" baseline="0" dirty="0"/>
                        <a:t>Metrics and reports; ticket handling procedures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Results:</a:t>
                      </a:r>
                    </a:p>
                    <a:p>
                      <a:pPr marL="171450" indent="-171450">
                        <a:buFont typeface="Arial" panose="020B0604020202020204" pitchFamily="34" charset="0"/>
                        <a:buChar char="•"/>
                      </a:pPr>
                      <a:r>
                        <a:rPr lang="en-CA" sz="1000" dirty="0"/>
                        <a:t>Defined processes</a:t>
                      </a:r>
                      <a:r>
                        <a:rPr lang="en-CA" sz="1000" baseline="0" dirty="0"/>
                        <a:t> for logging, recording, and resolving incidents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Results:</a:t>
                      </a:r>
                    </a:p>
                    <a:p>
                      <a:pPr marL="171450" indent="-171450">
                        <a:buFont typeface="Arial" panose="020B0604020202020204" pitchFamily="34" charset="0"/>
                        <a:buChar char="•"/>
                      </a:pPr>
                      <a:r>
                        <a:rPr lang="en-CA" sz="1000" dirty="0"/>
                        <a:t>Defined processes for</a:t>
                      </a:r>
                      <a:r>
                        <a:rPr lang="en-CA" sz="1000" baseline="0" dirty="0"/>
                        <a:t> logging, scheduling, and fulfilling requests</a:t>
                      </a:r>
                    </a:p>
                    <a:p>
                      <a:pPr marL="171450" indent="-171450">
                        <a:buFont typeface="Arial" panose="020B0604020202020204" pitchFamily="34" charset="0"/>
                        <a:buChar char="•"/>
                      </a:pPr>
                      <a:r>
                        <a:rPr lang="en-CA" sz="1000" baseline="0" dirty="0"/>
                        <a:t>Knowledgebase processes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4 Results:</a:t>
                      </a:r>
                    </a:p>
                    <a:p>
                      <a:pPr marL="171450" indent="-171450">
                        <a:buFont typeface="Arial" panose="020B0604020202020204" pitchFamily="34" charset="0"/>
                        <a:buChar char="•"/>
                      </a:pPr>
                      <a:r>
                        <a:rPr lang="en-CA" sz="1000" baseline="0" dirty="0"/>
                        <a:t>Communication plan and implementation roadmap</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26" name="Picture 25"/>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482880"/>
            <a:ext cx="974520" cy="877885"/>
          </a:xfrm>
          <a:prstGeom prst="rect">
            <a:avLst/>
          </a:prstGeom>
        </p:spPr>
      </p:pic>
      <p:pic>
        <p:nvPicPr>
          <p:cNvPr id="27" name="Picture 26"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751239"/>
            <a:ext cx="1094375" cy="1088500"/>
          </a:xfrm>
          <a:prstGeom prst="rect">
            <a:avLst/>
          </a:prstGeom>
          <a:solidFill>
            <a:schemeClr val="accent1">
              <a:alpha val="0"/>
            </a:schemeClr>
          </a:solidFill>
          <a:effectLst/>
        </p:spPr>
      </p:pic>
      <p:pic>
        <p:nvPicPr>
          <p:cNvPr id="28" name="Picture 27" descr="on-site-workshops.png"/>
          <p:cNvPicPr>
            <a:picLocks noChangeAspect="1"/>
          </p:cNvPicPr>
          <p:nvPr/>
        </p:nvPicPr>
        <p:blipFill rotWithShape="1">
          <a:blip r:embed="rId6" cstate="print"/>
          <a:srcRect l="12204" t="22820" r="8463" b="22257"/>
          <a:stretch/>
        </p:blipFill>
        <p:spPr>
          <a:xfrm>
            <a:off x="429430" y="5003906"/>
            <a:ext cx="460359" cy="295851"/>
          </a:xfrm>
          <a:prstGeom prst="rect">
            <a:avLst/>
          </a:prstGeom>
          <a:effectLst/>
        </p:spPr>
      </p:pic>
      <p:sp>
        <p:nvSpPr>
          <p:cNvPr id="29" name="Chevron 28"/>
          <p:cNvSpPr/>
          <p:nvPr/>
        </p:nvSpPr>
        <p:spPr>
          <a:xfrm>
            <a:off x="1284789" y="1135778"/>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Phase 1: </a:t>
            </a:r>
          </a:p>
          <a:p>
            <a:pPr algn="ctr"/>
            <a:r>
              <a:rPr lang="en-US" sz="1100" dirty="0">
                <a:solidFill>
                  <a:srgbClr val="FFFFFF"/>
                </a:solidFill>
              </a:rPr>
              <a:t>Lay Foundations</a:t>
            </a:r>
          </a:p>
        </p:txBody>
      </p:sp>
      <p:sp>
        <p:nvSpPr>
          <p:cNvPr id="39" name="Chevron 38"/>
          <p:cNvSpPr/>
          <p:nvPr/>
        </p:nvSpPr>
        <p:spPr>
          <a:xfrm>
            <a:off x="3223317" y="1135777"/>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Phase 2: </a:t>
            </a:r>
          </a:p>
          <a:p>
            <a:pPr algn="ctr"/>
            <a:r>
              <a:rPr lang="en-US" sz="1100" dirty="0">
                <a:solidFill>
                  <a:srgbClr val="FFFFFF"/>
                </a:solidFill>
              </a:rPr>
              <a:t>Incident Management</a:t>
            </a:r>
          </a:p>
        </p:txBody>
      </p:sp>
      <p:sp>
        <p:nvSpPr>
          <p:cNvPr id="40" name="Chevron 39"/>
          <p:cNvSpPr/>
          <p:nvPr/>
        </p:nvSpPr>
        <p:spPr>
          <a:xfrm>
            <a:off x="5161845" y="1135776"/>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Phase 3: </a:t>
            </a:r>
          </a:p>
          <a:p>
            <a:pPr algn="ctr"/>
            <a:r>
              <a:rPr lang="en-US" sz="1100" dirty="0">
                <a:solidFill>
                  <a:srgbClr val="FFFFFF"/>
                </a:solidFill>
              </a:rPr>
              <a:t>Request Fulfilment</a:t>
            </a:r>
          </a:p>
        </p:txBody>
      </p:sp>
      <p:sp>
        <p:nvSpPr>
          <p:cNvPr id="41" name="Chevron 40"/>
          <p:cNvSpPr/>
          <p:nvPr/>
        </p:nvSpPr>
        <p:spPr>
          <a:xfrm>
            <a:off x="7100373" y="1135776"/>
            <a:ext cx="193852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Phase 4: Implementation</a:t>
            </a:r>
          </a:p>
        </p:txBody>
      </p:sp>
      <p:sp>
        <p:nvSpPr>
          <p:cNvPr id="4" name="Title 3"/>
          <p:cNvSpPr>
            <a:spLocks noGrp="1"/>
          </p:cNvSpPr>
          <p:nvPr>
            <p:ph type="title"/>
          </p:nvPr>
        </p:nvSpPr>
        <p:spPr>
          <a:xfrm>
            <a:off x="249278" y="243510"/>
            <a:ext cx="8620125" cy="877887"/>
          </a:xfrm>
        </p:spPr>
        <p:txBody>
          <a:bodyPr/>
          <a:lstStyle/>
          <a:p>
            <a:r>
              <a:rPr lang="en-US" dirty="0"/>
              <a:t>Standardize the Service Desk – project overview</a:t>
            </a:r>
          </a:p>
        </p:txBody>
      </p:sp>
    </p:spTree>
    <p:extLst>
      <p:ext uri="{BB962C8B-B14F-4D97-AF65-F5344CB8AC3E}">
        <p14:creationId xmlns:p14="http://schemas.microsoft.com/office/powerpoint/2010/main" val="154932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945" y="5934630"/>
            <a:ext cx="1939705" cy="400110"/>
          </a:xfrm>
          <a:prstGeom prst="rect">
            <a:avLst/>
          </a:prstGeom>
          <a:noFill/>
        </p:spPr>
        <p:txBody>
          <a:bodyPr wrap="square" rtlCol="0">
            <a:spAutoFit/>
          </a:bodyPr>
          <a:lstStyle/>
          <a:p>
            <a:pPr algn="ctr"/>
            <a:r>
              <a:rPr lang="en-US" sz="1000" dirty="0"/>
              <a:t>Service Desk </a:t>
            </a:r>
          </a:p>
          <a:p>
            <a:pPr algn="ctr"/>
            <a:r>
              <a:rPr lang="en-US" sz="1000" dirty="0"/>
              <a:t>Maturity Assessment Tool</a:t>
            </a:r>
          </a:p>
        </p:txBody>
      </p:sp>
      <p:sp>
        <p:nvSpPr>
          <p:cNvPr id="13" name="TextBox 12"/>
          <p:cNvSpPr txBox="1"/>
          <p:nvPr/>
        </p:nvSpPr>
        <p:spPr>
          <a:xfrm>
            <a:off x="3018574" y="4488560"/>
            <a:ext cx="2452187" cy="246221"/>
          </a:xfrm>
          <a:prstGeom prst="rect">
            <a:avLst/>
          </a:prstGeom>
          <a:noFill/>
        </p:spPr>
        <p:txBody>
          <a:bodyPr wrap="square" rtlCol="0">
            <a:spAutoFit/>
          </a:bodyPr>
          <a:lstStyle/>
          <a:p>
            <a:pPr algn="ctr"/>
            <a:r>
              <a:rPr lang="en-US" sz="1000" dirty="0"/>
              <a:t>Project Summary</a:t>
            </a:r>
          </a:p>
        </p:txBody>
      </p:sp>
      <p:sp>
        <p:nvSpPr>
          <p:cNvPr id="17" name="TextBox 16"/>
          <p:cNvSpPr txBox="1"/>
          <p:nvPr/>
        </p:nvSpPr>
        <p:spPr>
          <a:xfrm>
            <a:off x="6338473" y="3171426"/>
            <a:ext cx="2168088" cy="415498"/>
          </a:xfrm>
          <a:prstGeom prst="rect">
            <a:avLst/>
          </a:prstGeom>
          <a:noFill/>
        </p:spPr>
        <p:txBody>
          <a:bodyPr wrap="square" rtlCol="0">
            <a:spAutoFit/>
          </a:bodyPr>
          <a:lstStyle/>
          <a:p>
            <a:pPr algn="ctr"/>
            <a:r>
              <a:rPr lang="en-US" sz="1000" dirty="0"/>
              <a:t>Service Desk </a:t>
            </a:r>
          </a:p>
          <a:p>
            <a:pPr algn="ctr"/>
            <a:r>
              <a:rPr lang="en-US" sz="1000" dirty="0"/>
              <a:t>Implementation Roadmap</a:t>
            </a:r>
          </a:p>
        </p:txBody>
      </p:sp>
      <p:sp>
        <p:nvSpPr>
          <p:cNvPr id="3" name="Title 2"/>
          <p:cNvSpPr>
            <a:spLocks noGrp="1"/>
          </p:cNvSpPr>
          <p:nvPr>
            <p:ph type="title"/>
          </p:nvPr>
        </p:nvSpPr>
        <p:spPr>
          <a:noFill/>
        </p:spPr>
        <p:txBody>
          <a:bodyPr/>
          <a:lstStyle/>
          <a:p>
            <a:r>
              <a:rPr lang="en-US" dirty="0"/>
              <a:t>Info-Tech delivers: Use our tools and templates to accelerate your project to completion</a:t>
            </a:r>
            <a:endParaRPr lang="en-CA" dirty="0"/>
          </a:p>
        </p:txBody>
      </p:sp>
      <p:sp>
        <p:nvSpPr>
          <p:cNvPr id="28" name="TextBox 27"/>
          <p:cNvSpPr txBox="1"/>
          <p:nvPr/>
        </p:nvSpPr>
        <p:spPr>
          <a:xfrm>
            <a:off x="327576" y="3468259"/>
            <a:ext cx="1963322" cy="553998"/>
          </a:xfrm>
          <a:prstGeom prst="rect">
            <a:avLst/>
          </a:prstGeom>
          <a:noFill/>
        </p:spPr>
        <p:txBody>
          <a:bodyPr wrap="square" rtlCol="0">
            <a:spAutoFit/>
          </a:bodyPr>
          <a:lstStyle/>
          <a:p>
            <a:pPr algn="ctr"/>
            <a:r>
              <a:rPr lang="en-US" sz="1000" dirty="0"/>
              <a:t>Service Desk </a:t>
            </a:r>
          </a:p>
          <a:p>
            <a:pPr algn="ctr"/>
            <a:r>
              <a:rPr lang="en-US" sz="1000" dirty="0"/>
              <a:t>Standard Operating Procedures</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011" y="1217999"/>
            <a:ext cx="1890449" cy="222803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8" name="TextBox 17"/>
          <p:cNvSpPr txBox="1"/>
          <p:nvPr/>
        </p:nvSpPr>
        <p:spPr>
          <a:xfrm>
            <a:off x="6677426" y="5780742"/>
            <a:ext cx="1939705" cy="553998"/>
          </a:xfrm>
          <a:prstGeom prst="rect">
            <a:avLst/>
          </a:prstGeom>
          <a:noFill/>
        </p:spPr>
        <p:txBody>
          <a:bodyPr wrap="square" rtlCol="0">
            <a:spAutoFit/>
          </a:bodyPr>
          <a:lstStyle/>
          <a:p>
            <a:pPr algn="ctr"/>
            <a:r>
              <a:rPr lang="en-US" sz="1000" dirty="0"/>
              <a:t>Incident, knowledge, and request management workflows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8574" y="2456628"/>
            <a:ext cx="2628660" cy="1978802"/>
          </a:xfrm>
          <a:prstGeom prst="rect">
            <a:avLst/>
          </a:prstGeom>
        </p:spPr>
      </p:pic>
      <p:pic>
        <p:nvPicPr>
          <p:cNvPr id="4" name="Picture 3">
            <a:extLst>
              <a:ext uri="{FF2B5EF4-FFF2-40B4-BE49-F238E27FC236}">
                <a16:creationId xmlns:a16="http://schemas.microsoft.com/office/drawing/2014/main" id="{EE9EB59C-FB17-4342-96DB-CB828AEF336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20187" y="1386624"/>
            <a:ext cx="2566284" cy="1606536"/>
          </a:xfrm>
          <a:prstGeom prst="rect">
            <a:avLst/>
          </a:prstGeom>
        </p:spPr>
      </p:pic>
      <p:pic>
        <p:nvPicPr>
          <p:cNvPr id="16" name="Picture 15">
            <a:extLst>
              <a:ext uri="{FF2B5EF4-FFF2-40B4-BE49-F238E27FC236}">
                <a16:creationId xmlns:a16="http://schemas.microsoft.com/office/drawing/2014/main" id="{6B42E742-1E54-442D-8652-171FEEA2933E}"/>
              </a:ext>
            </a:extLst>
          </p:cNvPr>
          <p:cNvPicPr>
            <a:picLocks noChangeAspect="1"/>
          </p:cNvPicPr>
          <p:nvPr/>
        </p:nvPicPr>
        <p:blipFill rotWithShape="1">
          <a:blip r:embed="rId6"/>
          <a:srcRect b="38661"/>
          <a:stretch/>
        </p:blipFill>
        <p:spPr>
          <a:xfrm>
            <a:off x="388255" y="4261371"/>
            <a:ext cx="1841959" cy="1434145"/>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CD14AF8-24B8-433E-849C-7AC822845B51}"/>
              </a:ext>
            </a:extLst>
          </p:cNvPr>
          <p:cNvPicPr>
            <a:picLocks noChangeAspect="1"/>
          </p:cNvPicPr>
          <p:nvPr/>
        </p:nvPicPr>
        <p:blipFill>
          <a:blip r:embed="rId7"/>
          <a:stretch>
            <a:fillRect/>
          </a:stretch>
        </p:blipFill>
        <p:spPr>
          <a:xfrm>
            <a:off x="6331374" y="3904180"/>
            <a:ext cx="1878457" cy="145416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7B244636-C55F-415F-BA3A-9A4E11DB74AF}"/>
              </a:ext>
            </a:extLst>
          </p:cNvPr>
          <p:cNvPicPr>
            <a:picLocks noChangeAspect="1"/>
          </p:cNvPicPr>
          <p:nvPr/>
        </p:nvPicPr>
        <p:blipFill>
          <a:blip r:embed="rId8"/>
          <a:stretch>
            <a:fillRect/>
          </a:stretch>
        </p:blipFill>
        <p:spPr>
          <a:xfrm>
            <a:off x="6569631" y="4159742"/>
            <a:ext cx="2047499" cy="158130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68612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74" y="255588"/>
            <a:ext cx="8620125" cy="877887"/>
          </a:xfrm>
        </p:spPr>
        <p:txBody>
          <a:bodyPr/>
          <a:lstStyle/>
          <a:p>
            <a:r>
              <a:rPr lang="en-CA" dirty="0"/>
              <a:t>The project’s key deliverable is a service desk standard operating procedure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09893358"/>
              </p:ext>
            </p:extLst>
          </p:nvPr>
        </p:nvGraphicFramePr>
        <p:xfrm>
          <a:off x="390771" y="1411091"/>
          <a:ext cx="8352928" cy="4768532"/>
        </p:xfrm>
        <a:graphic>
          <a:graphicData uri="http://schemas.openxmlformats.org/drawingml/2006/table">
            <a:tbl>
              <a:tblPr firstRow="1" bandRow="1">
                <a:tableStyleId>{EB344D84-9AFB-497E-A393-DC336BA19D2E}</a:tableStyleId>
              </a:tblPr>
              <a:tblGrid>
                <a:gridCol w="4319452">
                  <a:extLst>
                    <a:ext uri="{9D8B030D-6E8A-4147-A177-3AD203B41FA5}">
                      <a16:colId xmlns:a16="http://schemas.microsoft.com/office/drawing/2014/main" val="20000"/>
                    </a:ext>
                  </a:extLst>
                </a:gridCol>
                <a:gridCol w="4033476">
                  <a:extLst>
                    <a:ext uri="{9D8B030D-6E8A-4147-A177-3AD203B41FA5}">
                      <a16:colId xmlns:a16="http://schemas.microsoft.com/office/drawing/2014/main" val="20001"/>
                    </a:ext>
                  </a:extLst>
                </a:gridCol>
              </a:tblGrid>
              <a:tr h="368181">
                <a:tc>
                  <a:txBody>
                    <a:bodyPr/>
                    <a:lstStyle/>
                    <a:p>
                      <a:pPr algn="ctr"/>
                      <a:r>
                        <a:rPr lang="en-US" sz="1600" dirty="0">
                          <a:solidFill>
                            <a:schemeClr val="bg1"/>
                          </a:solidFill>
                        </a:rPr>
                        <a:t>Benefits of documented SOPs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600" dirty="0">
                          <a:solidFill>
                            <a:schemeClr val="bg1"/>
                          </a:solidFill>
                        </a:rPr>
                        <a:t>Impact</a:t>
                      </a:r>
                      <a:r>
                        <a:rPr lang="en-US" sz="1600" baseline="0" dirty="0">
                          <a:solidFill>
                            <a:schemeClr val="bg1"/>
                          </a:solidFill>
                        </a:rPr>
                        <a:t> of undocumented/undefined SOPs</a:t>
                      </a:r>
                      <a:endParaRPr 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836338">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200" b="1" baseline="0" dirty="0"/>
                        <a:t>Improved training and knowledge transfer: </a:t>
                      </a:r>
                      <a:r>
                        <a:rPr lang="en-US" sz="1200" baseline="0" dirty="0"/>
                        <a:t>Routine tasks can be delegated to junior staff (freeing senior staff to work on higher priority tasks).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200" b="0" baseline="0" dirty="0"/>
                        <a:t>T</a:t>
                      </a:r>
                      <a:r>
                        <a:rPr lang="en-CA" sz="1200" baseline="0" dirty="0"/>
                        <a:t>asks will be </a:t>
                      </a:r>
                      <a:r>
                        <a:rPr lang="en-CA" sz="1200" b="0" baseline="0" dirty="0"/>
                        <a:t>d</a:t>
                      </a:r>
                      <a:r>
                        <a:rPr lang="en-CA" sz="1200" baseline="0" dirty="0"/>
                        <a:t>ifficult to delegate, key staff become a bottleneck, knowledge transfer is inconsistent, and there is a longer onboarding process for new 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03768">
                <a:tc>
                  <a:txBody>
                    <a:bodyPr/>
                    <a:lstStyle/>
                    <a:p>
                      <a:pPr marL="0" marR="0" indent="0" algn="l" defTabSz="914400" rtl="0" eaLnBrk="1" fontAlgn="auto" latinLnBrk="0" hangingPunct="1">
                        <a:lnSpc>
                          <a:spcPct val="100000"/>
                        </a:lnSpc>
                        <a:spcBef>
                          <a:spcPts val="300"/>
                        </a:spcBef>
                        <a:spcAft>
                          <a:spcPts val="0"/>
                        </a:spcAft>
                        <a:buClrTx/>
                        <a:buSzTx/>
                        <a:buFont typeface="Arial" pitchFamily="34" charset="0"/>
                        <a:buNone/>
                        <a:tabLst/>
                        <a:defRPr/>
                      </a:pPr>
                      <a:r>
                        <a:rPr lang="en-US" sz="1200" b="1" baseline="0" dirty="0">
                          <a:solidFill>
                            <a:schemeClr val="tx1"/>
                          </a:solidFill>
                        </a:rPr>
                        <a:t>IT automation, process optimization, and consistent operations: </a:t>
                      </a:r>
                      <a:r>
                        <a:rPr lang="en-US" sz="1200" b="0" baseline="0" dirty="0">
                          <a:solidFill>
                            <a:schemeClr val="tx1"/>
                          </a:solidFill>
                        </a:rPr>
                        <a:t>Defining, documenting, and then optimizing processes enables IT automation to be built on sound processes, so consistent positive results can be achieved.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14300" algn="l" defTabSz="914400" rtl="0" eaLnBrk="1" fontAlgn="auto" latinLnBrk="0" hangingPunct="1">
                        <a:lnSpc>
                          <a:spcPct val="100000"/>
                        </a:lnSpc>
                        <a:spcBef>
                          <a:spcPts val="0"/>
                        </a:spcBef>
                        <a:spcAft>
                          <a:spcPts val="0"/>
                        </a:spcAft>
                        <a:buClrTx/>
                        <a:buSzTx/>
                        <a:buFont typeface="Arial" pitchFamily="34" charset="0"/>
                        <a:buNone/>
                        <a:tabLst/>
                        <a:defRPr/>
                      </a:pPr>
                      <a:r>
                        <a:rPr lang="en-CA" sz="1200" b="0" baseline="0" dirty="0"/>
                        <a:t>IT automation built on poorly defined, unoptimized processes leads to inconsistent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69851">
                <a:tc>
                  <a:txBody>
                    <a:bodyPr/>
                    <a:lstStyle/>
                    <a:p>
                      <a:pPr marL="0" marR="0" indent="0" algn="l" defTabSz="914400" rtl="0" eaLnBrk="1" fontAlgn="auto" latinLnBrk="0" hangingPunct="1">
                        <a:lnSpc>
                          <a:spcPct val="100000"/>
                        </a:lnSpc>
                        <a:spcBef>
                          <a:spcPts val="300"/>
                        </a:spcBef>
                        <a:spcAft>
                          <a:spcPts val="0"/>
                        </a:spcAft>
                        <a:buClrTx/>
                        <a:buSzTx/>
                        <a:buFont typeface="Arial" pitchFamily="34" charset="0"/>
                        <a:buNone/>
                        <a:tabLst/>
                        <a:defRPr/>
                      </a:pPr>
                      <a:r>
                        <a:rPr lang="en-US" sz="1200" b="1" baseline="0" dirty="0">
                          <a:solidFill>
                            <a:schemeClr val="tx1"/>
                          </a:solidFill>
                        </a:rPr>
                        <a:t>Compliance: </a:t>
                      </a:r>
                      <a:r>
                        <a:rPr lang="en-US" sz="1200" b="0" baseline="0" dirty="0">
                          <a:solidFill>
                            <a:schemeClr val="tx1"/>
                          </a:solidFill>
                        </a:rPr>
                        <a:t>Compliance audits are more manageable because the documentation is already in place.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14300" algn="l" defTabSz="914400" rtl="0" eaLnBrk="1" fontAlgn="auto" latinLnBrk="0" hangingPunct="1">
                        <a:lnSpc>
                          <a:spcPct val="100000"/>
                        </a:lnSpc>
                        <a:spcBef>
                          <a:spcPts val="0"/>
                        </a:spcBef>
                        <a:spcAft>
                          <a:spcPts val="0"/>
                        </a:spcAft>
                        <a:buClrTx/>
                        <a:buSzTx/>
                        <a:buFont typeface="Arial" pitchFamily="34" charset="0"/>
                        <a:buNone/>
                        <a:tabLst/>
                        <a:defRPr/>
                      </a:pPr>
                      <a:r>
                        <a:rPr lang="en-CA" sz="1200" b="0" baseline="0" dirty="0"/>
                        <a:t>Documenting SOPs to prepare for an audit becomes a major time-intensive project.</a:t>
                      </a:r>
                      <a:endParaRPr lang="en-CA" sz="1200" b="1"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75491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a:solidFill>
                            <a:schemeClr val="tx1"/>
                          </a:solidFill>
                        </a:rPr>
                        <a:t>Transparency: </a:t>
                      </a:r>
                      <a:r>
                        <a:rPr lang="en-US" sz="1200" b="0" baseline="0" dirty="0">
                          <a:solidFill>
                            <a:schemeClr val="tx1"/>
                          </a:solidFill>
                        </a:rPr>
                        <a:t>Visually documented processes answer the common business question of “why does that take so long?”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1143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a:t>Other areas of the organization may not understand how IT operates, which can lead to confusion and unrealistic expectations.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024544">
                <a:tc>
                  <a:txBody>
                    <a:bodyPr/>
                    <a:lstStyle/>
                    <a:p>
                      <a:pPr marL="0" marR="0" indent="0" algn="l" defTabSz="914400" rtl="0" eaLnBrk="1" fontAlgn="auto" latinLnBrk="0" hangingPunct="1">
                        <a:lnSpc>
                          <a:spcPct val="100000"/>
                        </a:lnSpc>
                        <a:spcBef>
                          <a:spcPts val="300"/>
                        </a:spcBef>
                        <a:spcAft>
                          <a:spcPts val="0"/>
                        </a:spcAft>
                        <a:buClrTx/>
                        <a:buSzTx/>
                        <a:buFont typeface="Arial" pitchFamily="34" charset="0"/>
                        <a:buNone/>
                        <a:tabLst/>
                        <a:defRPr/>
                      </a:pPr>
                      <a:r>
                        <a:rPr lang="en-US" sz="1200" b="1" baseline="0" dirty="0">
                          <a:solidFill>
                            <a:schemeClr val="tx1"/>
                          </a:solidFill>
                        </a:rPr>
                        <a:t>Cost savings:</a:t>
                      </a:r>
                      <a:r>
                        <a:rPr lang="en-US" sz="1200" b="0" baseline="0" dirty="0">
                          <a:solidFill>
                            <a:schemeClr val="tx1"/>
                          </a:solidFill>
                        </a:rPr>
                        <a:t> Work solved at first contact or with a minimal number of escalations will result in greater efficiency and more cost-effective support. This will also lead to better customer service.</a:t>
                      </a:r>
                      <a:endParaRPr lang="en-US" sz="1200"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14300" algn="l" defTabSz="914400" rtl="0" eaLnBrk="1" fontAlgn="auto" latinLnBrk="0" hangingPunct="1">
                        <a:lnSpc>
                          <a:spcPct val="100000"/>
                        </a:lnSpc>
                        <a:spcBef>
                          <a:spcPts val="0"/>
                        </a:spcBef>
                        <a:spcAft>
                          <a:spcPts val="0"/>
                        </a:spcAft>
                        <a:buClrTx/>
                        <a:buSzTx/>
                        <a:buFont typeface="Arial" pitchFamily="34" charset="0"/>
                        <a:buNone/>
                        <a:tabLst/>
                        <a:defRPr/>
                      </a:pPr>
                      <a:r>
                        <a:rPr lang="en-CA" sz="1200" b="0" baseline="0" dirty="0"/>
                        <a:t>Support costs are highest through inefficient processes, and proactive work becomes more difficult to schedule, making the organization vulnerable to costly disruptions.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057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a:t>Workshop overview </a:t>
            </a:r>
            <a:endParaRPr lang="en-CA" dirty="0"/>
          </a:p>
        </p:txBody>
      </p:sp>
      <p:graphicFrame>
        <p:nvGraphicFramePr>
          <p:cNvPr id="6" name="Table 2">
            <a:extLst>
              <a:ext uri="{FF2B5EF4-FFF2-40B4-BE49-F238E27FC236}">
                <a16:creationId xmlns:a16="http://schemas.microsoft.com/office/drawing/2014/main" id="{2633DD64-542D-4D93-85CB-228BAA57B082}"/>
              </a:ext>
            </a:extLst>
          </p:cNvPr>
          <p:cNvGraphicFramePr>
            <a:graphicFrameLocks noGrp="1"/>
          </p:cNvGraphicFramePr>
          <p:nvPr>
            <p:extLst>
              <p:ext uri="{D42A27DB-BD31-4B8C-83A1-F6EECF244321}">
                <p14:modId xmlns:p14="http://schemas.microsoft.com/office/powerpoint/2010/main" val="192171468"/>
              </p:ext>
            </p:extLst>
          </p:nvPr>
        </p:nvGraphicFramePr>
        <p:xfrm>
          <a:off x="466723" y="1133475"/>
          <a:ext cx="8201025" cy="4963206"/>
        </p:xfrm>
        <a:graphic>
          <a:graphicData uri="http://schemas.openxmlformats.org/drawingml/2006/table">
            <a:tbl>
              <a:tblPr firstRow="1" bandRow="1"/>
              <a:tblGrid>
                <a:gridCol w="382793">
                  <a:extLst>
                    <a:ext uri="{9D8B030D-6E8A-4147-A177-3AD203B41FA5}">
                      <a16:colId xmlns:a16="http://schemas.microsoft.com/office/drawing/2014/main" val="20000"/>
                    </a:ext>
                  </a:extLst>
                </a:gridCol>
                <a:gridCol w="1954558">
                  <a:extLst>
                    <a:ext uri="{9D8B030D-6E8A-4147-A177-3AD203B41FA5}">
                      <a16:colId xmlns:a16="http://schemas.microsoft.com/office/drawing/2014/main" val="20001"/>
                    </a:ext>
                  </a:extLst>
                </a:gridCol>
                <a:gridCol w="1954558">
                  <a:extLst>
                    <a:ext uri="{9D8B030D-6E8A-4147-A177-3AD203B41FA5}">
                      <a16:colId xmlns:a16="http://schemas.microsoft.com/office/drawing/2014/main" val="20002"/>
                    </a:ext>
                  </a:extLst>
                </a:gridCol>
                <a:gridCol w="1954558">
                  <a:extLst>
                    <a:ext uri="{9D8B030D-6E8A-4147-A177-3AD203B41FA5}">
                      <a16:colId xmlns:a16="http://schemas.microsoft.com/office/drawing/2014/main" val="20003"/>
                    </a:ext>
                  </a:extLst>
                </a:gridCol>
                <a:gridCol w="1954558">
                  <a:extLst>
                    <a:ext uri="{9D8B030D-6E8A-4147-A177-3AD203B41FA5}">
                      <a16:colId xmlns:a16="http://schemas.microsoft.com/office/drawing/2014/main" val="20004"/>
                    </a:ext>
                  </a:extLst>
                </a:gridCol>
              </a:tblGrid>
              <a:tr h="3347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spcBef>
                          <a:spcPts val="200"/>
                        </a:spcBef>
                        <a:spcAft>
                          <a:spcPts val="200"/>
                        </a:spcAft>
                      </a:pP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spcBef>
                          <a:spcPts val="200"/>
                        </a:spcBef>
                        <a:spcAft>
                          <a:spcPts val="200"/>
                        </a:spcAft>
                      </a:pPr>
                      <a:r>
                        <a:rPr lang="en-CA" sz="1200" b="1" dirty="0">
                          <a:solidFill>
                            <a:schemeClr val="bg1"/>
                          </a:solidFill>
                        </a:rPr>
                        <a:t>Workshop Day 1</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spcBef>
                          <a:spcPts val="200"/>
                        </a:spcBef>
                        <a:spcAft>
                          <a:spcPts val="200"/>
                        </a:spcAft>
                      </a:pPr>
                      <a:r>
                        <a:rPr lang="en-CA" sz="1200" b="1" dirty="0">
                          <a:solidFill>
                            <a:schemeClr val="bg1"/>
                          </a:solidFill>
                        </a:rPr>
                        <a:t>Workshop Day 2</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spcBef>
                          <a:spcPts val="200"/>
                        </a:spcBef>
                        <a:spcAft>
                          <a:spcPts val="200"/>
                        </a:spcAft>
                      </a:pPr>
                      <a:r>
                        <a:rPr lang="en-CA" sz="1200" b="1" dirty="0">
                          <a:solidFill>
                            <a:schemeClr val="bg1"/>
                          </a:solidFill>
                        </a:rPr>
                        <a:t>Workshop Day 3</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spcBef>
                          <a:spcPts val="200"/>
                        </a:spcBef>
                        <a:spcAft>
                          <a:spcPts val="200"/>
                        </a:spcAft>
                      </a:pPr>
                      <a:r>
                        <a:rPr lang="en-CA" sz="1200" b="1" dirty="0">
                          <a:solidFill>
                            <a:schemeClr val="bg1"/>
                          </a:solidFill>
                        </a:rPr>
                        <a:t>Workshop Day 4</a:t>
                      </a:r>
                    </a:p>
                  </a:txBody>
                  <a:tcPr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489B4"/>
                    </a:solidFill>
                  </a:tcPr>
                </a:tc>
                <a:extLst>
                  <a:ext uri="{0D108BD9-81ED-4DB2-BD59-A6C34878D82A}">
                    <a16:rowId xmlns:a16="http://schemas.microsoft.com/office/drawing/2014/main" val="10000"/>
                  </a:ext>
                </a:extLst>
              </a:tr>
              <a:tr h="22696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16000" indent="-457200" algn="ctr">
                        <a:spcBef>
                          <a:spcPts val="200"/>
                        </a:spcBef>
                        <a:spcAft>
                          <a:spcPts val="200"/>
                        </a:spcAft>
                      </a:pPr>
                      <a:r>
                        <a:rPr lang="en-CA" sz="1100" b="1" baseline="0" dirty="0">
                          <a:solidFill>
                            <a:schemeClr val="bg1"/>
                          </a:solidFill>
                        </a:rPr>
                        <a:t>Activities</a:t>
                      </a:r>
                    </a:p>
                  </a:txBody>
                  <a:tcPr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475F">
                        <a:lumMod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CA" sz="1000" b="1" dirty="0"/>
                        <a:t>Module</a:t>
                      </a:r>
                      <a:r>
                        <a:rPr lang="en-CA" sz="1000" b="1" baseline="0" dirty="0"/>
                        <a:t> 1</a:t>
                      </a:r>
                      <a:r>
                        <a:rPr lang="en-CA" sz="1000" b="1" dirty="0"/>
                        <a:t>: </a:t>
                      </a:r>
                      <a:r>
                        <a:rPr lang="en-CA" sz="1000" dirty="0"/>
                        <a:t>Lay service desk foundations.</a:t>
                      </a:r>
                    </a:p>
                    <a:p>
                      <a:pPr marL="216000" indent="-457200">
                        <a:spcBef>
                          <a:spcPts val="200"/>
                        </a:spcBef>
                        <a:spcAft>
                          <a:spcPts val="200"/>
                        </a:spcAft>
                      </a:pPr>
                      <a:r>
                        <a:rPr lang="en-CA" sz="1000" b="1" dirty="0">
                          <a:solidFill>
                            <a:schemeClr val="tx1"/>
                          </a:solidFill>
                        </a:rPr>
                        <a:t>1.1</a:t>
                      </a:r>
                      <a:r>
                        <a:rPr lang="en-CA" sz="1000" b="0" dirty="0">
                          <a:solidFill>
                            <a:schemeClr val="tx1"/>
                          </a:solidFill>
                        </a:rPr>
                        <a:t> Assess current state of the service desk. </a:t>
                      </a:r>
                    </a:p>
                    <a:p>
                      <a:pPr marL="216000" indent="-457200">
                        <a:spcBef>
                          <a:spcPts val="200"/>
                        </a:spcBef>
                        <a:spcAft>
                          <a:spcPts val="200"/>
                        </a:spcAft>
                      </a:pPr>
                      <a:r>
                        <a:rPr lang="en-CA" sz="1000" b="1" dirty="0">
                          <a:solidFill>
                            <a:schemeClr val="tx1"/>
                          </a:solidFill>
                        </a:rPr>
                        <a:t>1.2</a:t>
                      </a:r>
                      <a:r>
                        <a:rPr lang="en-CA" sz="1000" b="0" dirty="0">
                          <a:solidFill>
                            <a:schemeClr val="tx1"/>
                          </a:solidFill>
                        </a:rPr>
                        <a:t> Review service desk structure and shift-left strategy</a:t>
                      </a:r>
                    </a:p>
                    <a:p>
                      <a:pPr marL="216000" indent="-457200">
                        <a:spcBef>
                          <a:spcPts val="200"/>
                        </a:spcBef>
                        <a:spcAft>
                          <a:spcPts val="200"/>
                        </a:spcAft>
                      </a:pPr>
                      <a:r>
                        <a:rPr lang="en-CA" sz="1000" b="1" dirty="0">
                          <a:solidFill>
                            <a:schemeClr val="tx1"/>
                          </a:solidFill>
                        </a:rPr>
                        <a:t>1.3</a:t>
                      </a:r>
                      <a:r>
                        <a:rPr lang="en-CA" sz="1000" b="0" dirty="0">
                          <a:solidFill>
                            <a:schemeClr val="tx1"/>
                          </a:solidFill>
                        </a:rPr>
                        <a:t> Identify</a:t>
                      </a:r>
                      <a:r>
                        <a:rPr lang="en-CA" sz="1000" b="0" baseline="0" dirty="0">
                          <a:solidFill>
                            <a:schemeClr val="tx1"/>
                          </a:solidFill>
                        </a:rPr>
                        <a:t> service desk metrics and reports.</a:t>
                      </a:r>
                    </a:p>
                    <a:p>
                      <a:pPr marL="216000" indent="-457200">
                        <a:spcBef>
                          <a:spcPts val="200"/>
                        </a:spcBef>
                        <a:spcAft>
                          <a:spcPts val="200"/>
                        </a:spcAft>
                      </a:pPr>
                      <a:r>
                        <a:rPr lang="en-CA" sz="1000" b="1" dirty="0">
                          <a:solidFill>
                            <a:schemeClr val="tx1"/>
                          </a:solidFill>
                        </a:rPr>
                        <a:t>1.4</a:t>
                      </a:r>
                      <a:r>
                        <a:rPr lang="en-CA" sz="1000" b="0" dirty="0">
                          <a:solidFill>
                            <a:schemeClr val="tx1"/>
                          </a:solidFill>
                        </a:rPr>
                        <a:t> Identify</a:t>
                      </a:r>
                      <a:r>
                        <a:rPr lang="en-CA" sz="1000" b="0" baseline="0" dirty="0">
                          <a:solidFill>
                            <a:schemeClr val="tx1"/>
                          </a:solidFill>
                        </a:rPr>
                        <a:t> ticket handling procedures</a:t>
                      </a:r>
                      <a:endParaRPr lang="en-CA" sz="1000" b="0" dirty="0">
                        <a:solidFill>
                          <a:schemeClr val="tx1"/>
                        </a:solidFill>
                      </a:endParaRP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spcBef>
                          <a:spcPts val="200"/>
                        </a:spcBef>
                        <a:spcAft>
                          <a:spcPts val="200"/>
                        </a:spcAft>
                        <a:buFont typeface="Arial" panose="020B0604020202020204" pitchFamily="34" charset="0"/>
                        <a:buNone/>
                      </a:pPr>
                      <a:r>
                        <a:rPr lang="en-CA" sz="1000" b="1" dirty="0"/>
                        <a:t>Module 2</a:t>
                      </a:r>
                      <a:r>
                        <a:rPr lang="en-CA" sz="1000" b="1" baseline="0" dirty="0"/>
                        <a:t>: </a:t>
                      </a:r>
                      <a:r>
                        <a:rPr lang="en-CA" sz="1000" baseline="0" dirty="0"/>
                        <a:t>Design incident management.</a:t>
                      </a:r>
                      <a:endParaRPr lang="en-CA" sz="1000" dirty="0"/>
                    </a:p>
                    <a:p>
                      <a:pPr marL="216000" marR="0" lvl="0" indent="-457200" algn="l" defTabSz="914400" rtl="0" eaLnBrk="1" fontAlgn="auto" latinLnBrk="0" hangingPunct="1">
                        <a:lnSpc>
                          <a:spcPct val="100000"/>
                        </a:lnSpc>
                        <a:spcBef>
                          <a:spcPts val="200"/>
                        </a:spcBef>
                        <a:spcAft>
                          <a:spcPts val="200"/>
                        </a:spcAft>
                        <a:buClrTx/>
                        <a:buSzTx/>
                        <a:buFontTx/>
                        <a:buNone/>
                        <a:tabLst/>
                        <a:defRPr/>
                      </a:pPr>
                      <a:r>
                        <a:rPr lang="en-CA" sz="1000" b="1" dirty="0">
                          <a:solidFill>
                            <a:schemeClr val="tx1"/>
                          </a:solidFill>
                        </a:rPr>
                        <a:t>2.1 </a:t>
                      </a:r>
                      <a:r>
                        <a:rPr lang="en-CA" sz="1000" b="0" dirty="0">
                          <a:solidFill>
                            <a:schemeClr val="tx1"/>
                          </a:solidFill>
                        </a:rPr>
                        <a:t>Build incident and critical incident management workflows.</a:t>
                      </a:r>
                    </a:p>
                    <a:p>
                      <a:pPr marL="216000" indent="-457200">
                        <a:spcBef>
                          <a:spcPts val="200"/>
                        </a:spcBef>
                        <a:spcAft>
                          <a:spcPts val="200"/>
                        </a:spcAft>
                      </a:pPr>
                      <a:r>
                        <a:rPr lang="en-CA" sz="1000" b="1" dirty="0">
                          <a:solidFill>
                            <a:schemeClr val="tx1"/>
                          </a:solidFill>
                        </a:rPr>
                        <a:t>2.2 </a:t>
                      </a:r>
                      <a:r>
                        <a:rPr lang="en-CA" sz="1000" b="0" dirty="0">
                          <a:solidFill>
                            <a:schemeClr val="tx1"/>
                          </a:solidFill>
                        </a:rPr>
                        <a:t>Design ticket categorization</a:t>
                      </a:r>
                      <a:r>
                        <a:rPr lang="en-CA" sz="1000" b="0" baseline="0" dirty="0">
                          <a:solidFill>
                            <a:schemeClr val="tx1"/>
                          </a:solidFill>
                        </a:rPr>
                        <a:t> scheme and proper ticket handling guidelines.</a:t>
                      </a:r>
                      <a:endParaRPr lang="en-CA" sz="1000" b="1" dirty="0">
                        <a:solidFill>
                          <a:schemeClr val="tx1"/>
                        </a:solidFill>
                      </a:endParaRPr>
                    </a:p>
                    <a:p>
                      <a:pPr marL="216000" indent="-457200">
                        <a:spcBef>
                          <a:spcPts val="200"/>
                        </a:spcBef>
                        <a:spcAft>
                          <a:spcPts val="200"/>
                        </a:spcAft>
                      </a:pPr>
                      <a:r>
                        <a:rPr lang="en-CA" sz="1000" b="1" dirty="0">
                          <a:solidFill>
                            <a:schemeClr val="tx1"/>
                          </a:solidFill>
                        </a:rPr>
                        <a:t>2.3 </a:t>
                      </a:r>
                      <a:r>
                        <a:rPr lang="en-CA" sz="1000" b="0" dirty="0">
                          <a:solidFill>
                            <a:schemeClr val="tx1"/>
                          </a:solidFill>
                        </a:rPr>
                        <a:t>Design incident escalation and prioritization</a:t>
                      </a:r>
                      <a:r>
                        <a:rPr lang="en-CA" sz="1000" b="0" baseline="0" dirty="0">
                          <a:solidFill>
                            <a:schemeClr val="tx1"/>
                          </a:solidFill>
                        </a:rPr>
                        <a:t> guidelines</a:t>
                      </a:r>
                      <a:r>
                        <a:rPr lang="en-CA" sz="1000" b="0" dirty="0">
                          <a:solidFill>
                            <a:schemeClr val="tx1"/>
                          </a:solidFill>
                        </a:rPr>
                        <a:t>.</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CA" sz="1000" b="1" dirty="0"/>
                        <a:t>Module</a:t>
                      </a:r>
                      <a:r>
                        <a:rPr lang="en-CA" sz="1000" b="1" baseline="0" dirty="0"/>
                        <a:t> 3</a:t>
                      </a:r>
                      <a:r>
                        <a:rPr lang="en-CA" sz="1000" b="1" dirty="0"/>
                        <a:t>: </a:t>
                      </a:r>
                      <a:r>
                        <a:rPr lang="en-CA" sz="1000" dirty="0"/>
                        <a:t>Design request fulfilment.</a:t>
                      </a:r>
                    </a:p>
                    <a:p>
                      <a:pPr marL="216000" marR="0" lvl="0" indent="-457200" algn="l" defTabSz="914400" rtl="0" eaLnBrk="1" fontAlgn="auto" latinLnBrk="0" hangingPunct="1">
                        <a:lnSpc>
                          <a:spcPct val="100000"/>
                        </a:lnSpc>
                        <a:spcBef>
                          <a:spcPts val="200"/>
                        </a:spcBef>
                        <a:spcAft>
                          <a:spcPts val="200"/>
                        </a:spcAft>
                        <a:buClrTx/>
                        <a:buSzTx/>
                        <a:buFontTx/>
                        <a:buNone/>
                        <a:tabLst/>
                        <a:defRPr/>
                      </a:pPr>
                      <a:r>
                        <a:rPr lang="en-CA" sz="1000" b="1" dirty="0">
                          <a:solidFill>
                            <a:schemeClr val="tx1"/>
                          </a:solidFill>
                        </a:rPr>
                        <a:t>3.1</a:t>
                      </a:r>
                      <a:r>
                        <a:rPr lang="en-CA" sz="1000" b="0" dirty="0">
                          <a:solidFill>
                            <a:schemeClr val="tx1"/>
                          </a:solidFill>
                        </a:rPr>
                        <a:t> Build service request workflows</a:t>
                      </a:r>
                      <a:r>
                        <a:rPr lang="en-CA" sz="1000" b="0" baseline="0" dirty="0">
                          <a:solidFill>
                            <a:schemeClr val="tx1"/>
                          </a:solidFill>
                        </a:rPr>
                        <a:t>.</a:t>
                      </a:r>
                    </a:p>
                    <a:p>
                      <a:pPr marL="216000" marR="0" lvl="0" indent="-457200" algn="l" defTabSz="914400" rtl="0" eaLnBrk="1" fontAlgn="auto" latinLnBrk="0" hangingPunct="1">
                        <a:lnSpc>
                          <a:spcPct val="100000"/>
                        </a:lnSpc>
                        <a:spcBef>
                          <a:spcPts val="200"/>
                        </a:spcBef>
                        <a:spcAft>
                          <a:spcPts val="200"/>
                        </a:spcAft>
                        <a:buClrTx/>
                        <a:buSzTx/>
                        <a:buFontTx/>
                        <a:buNone/>
                        <a:tabLst/>
                        <a:defRPr/>
                      </a:pPr>
                      <a:r>
                        <a:rPr lang="en-CA" sz="1000" b="1" dirty="0">
                          <a:solidFill>
                            <a:schemeClr val="tx1"/>
                          </a:solidFill>
                        </a:rPr>
                        <a:t>3.2</a:t>
                      </a:r>
                      <a:r>
                        <a:rPr lang="en-CA" sz="1000" b="0" dirty="0">
                          <a:solidFill>
                            <a:schemeClr val="tx1"/>
                          </a:solidFill>
                        </a:rPr>
                        <a:t> B</a:t>
                      </a:r>
                      <a:r>
                        <a:rPr lang="en-CA" sz="1000" b="0" baseline="0" dirty="0">
                          <a:solidFill>
                            <a:schemeClr val="tx1"/>
                          </a:solidFill>
                        </a:rPr>
                        <a:t>uild a targeted knowledgebase.</a:t>
                      </a:r>
                    </a:p>
                    <a:p>
                      <a:pPr marL="216000" indent="-457200">
                        <a:spcBef>
                          <a:spcPts val="200"/>
                        </a:spcBef>
                        <a:spcAft>
                          <a:spcPts val="200"/>
                        </a:spcAft>
                      </a:pPr>
                      <a:r>
                        <a:rPr lang="en-CA" sz="1000" b="1" dirty="0">
                          <a:solidFill>
                            <a:schemeClr val="tx1"/>
                          </a:solidFill>
                        </a:rPr>
                        <a:t>3.3</a:t>
                      </a:r>
                      <a:r>
                        <a:rPr lang="en-CA" sz="1000" b="0" baseline="0" dirty="0">
                          <a:solidFill>
                            <a:schemeClr val="tx1"/>
                          </a:solidFill>
                        </a:rPr>
                        <a:t> Prepare for a self-serve portal project.</a:t>
                      </a:r>
                      <a:endParaRPr lang="en-CA" sz="1000" b="0" dirty="0">
                        <a:solidFill>
                          <a:schemeClr val="tx1"/>
                        </a:solidFill>
                      </a:endParaRP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CA" sz="1000" b="1" dirty="0"/>
                        <a:t>Module</a:t>
                      </a:r>
                      <a:r>
                        <a:rPr lang="en-CA" sz="1000" b="1" baseline="0" dirty="0"/>
                        <a:t> 4</a:t>
                      </a:r>
                      <a:r>
                        <a:rPr lang="en-CA" sz="1000" b="1" dirty="0"/>
                        <a:t>:</a:t>
                      </a:r>
                      <a:r>
                        <a:rPr lang="en-CA" sz="1000" b="1" baseline="0" dirty="0"/>
                        <a:t> </a:t>
                      </a:r>
                      <a:r>
                        <a:rPr lang="en-CA" sz="1000" dirty="0"/>
                        <a:t>Build project implementation plan.</a:t>
                      </a:r>
                    </a:p>
                    <a:p>
                      <a:pPr marL="216000" indent="-457200">
                        <a:spcBef>
                          <a:spcPts val="200"/>
                        </a:spcBef>
                        <a:spcAft>
                          <a:spcPts val="200"/>
                        </a:spcAft>
                      </a:pPr>
                      <a:r>
                        <a:rPr lang="en-CA" sz="1000" b="1" dirty="0">
                          <a:solidFill>
                            <a:schemeClr val="tx1"/>
                          </a:solidFill>
                        </a:rPr>
                        <a:t>4.1</a:t>
                      </a:r>
                      <a:r>
                        <a:rPr lang="en-CA" sz="1000" b="0" dirty="0">
                          <a:solidFill>
                            <a:schemeClr val="tx1"/>
                          </a:solidFill>
                        </a:rPr>
                        <a:t> Build implementation roadmap.</a:t>
                      </a:r>
                    </a:p>
                    <a:p>
                      <a:pPr marL="216000" indent="-457200">
                        <a:spcBef>
                          <a:spcPts val="200"/>
                        </a:spcBef>
                        <a:spcAft>
                          <a:spcPts val="200"/>
                        </a:spcAft>
                      </a:pPr>
                      <a:r>
                        <a:rPr lang="en-CA" sz="1000" b="1" dirty="0">
                          <a:solidFill>
                            <a:schemeClr val="tx1"/>
                          </a:solidFill>
                        </a:rPr>
                        <a:t>4.2 </a:t>
                      </a:r>
                      <a:r>
                        <a:rPr lang="en-CA" sz="1000" b="0" dirty="0">
                          <a:solidFill>
                            <a:schemeClr val="tx1"/>
                          </a:solidFill>
                        </a:rPr>
                        <a:t>Build communication plan.</a:t>
                      </a:r>
                      <a:endParaRPr lang="en-CA" sz="1000" b="0" baseline="0" dirty="0">
                        <a:solidFill>
                          <a:schemeClr val="tx1"/>
                        </a:solidFill>
                      </a:endParaRP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30215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16000" marR="0" indent="-457200" algn="ctr" defTabSz="914400" rtl="0" eaLnBrk="1" fontAlgn="auto" latinLnBrk="0" hangingPunct="1">
                        <a:lnSpc>
                          <a:spcPct val="100000"/>
                        </a:lnSpc>
                        <a:spcBef>
                          <a:spcPts val="200"/>
                        </a:spcBef>
                        <a:spcAft>
                          <a:spcPts val="200"/>
                        </a:spcAft>
                        <a:buClrTx/>
                        <a:buSzTx/>
                        <a:buFontTx/>
                        <a:buNone/>
                        <a:tabLst/>
                        <a:defRPr/>
                      </a:pPr>
                      <a:r>
                        <a:rPr lang="en-CA" sz="1100" b="1" dirty="0">
                          <a:solidFill>
                            <a:srgbClr val="FFFFFF"/>
                          </a:solidFill>
                        </a:rPr>
                        <a:t>Outcomes</a:t>
                      </a:r>
                    </a:p>
                  </a:txBody>
                  <a:tcPr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475F">
                        <a:lumMod val="5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4000" indent="-144000">
                        <a:spcBef>
                          <a:spcPts val="200"/>
                        </a:spcBef>
                        <a:spcAft>
                          <a:spcPts val="200"/>
                        </a:spcAft>
                        <a:buClrTx/>
                        <a:buFont typeface="+mj-lt"/>
                        <a:buAutoNum type="arabicPeriod"/>
                      </a:pPr>
                      <a:r>
                        <a:rPr lang="en-CA" sz="1000" b="0" dirty="0">
                          <a:solidFill>
                            <a:schemeClr val="tx1"/>
                          </a:solidFill>
                        </a:rPr>
                        <a:t>Current state assessment</a:t>
                      </a:r>
                    </a:p>
                    <a:p>
                      <a:pPr marL="144000" indent="-144000">
                        <a:spcBef>
                          <a:spcPts val="200"/>
                        </a:spcBef>
                        <a:spcAft>
                          <a:spcPts val="200"/>
                        </a:spcAft>
                        <a:buClrTx/>
                        <a:buFont typeface="+mj-lt"/>
                        <a:buAutoNum type="arabicPeriod"/>
                      </a:pPr>
                      <a:r>
                        <a:rPr lang="en-CA" sz="1000" b="0" baseline="0" dirty="0">
                          <a:solidFill>
                            <a:schemeClr val="tx1"/>
                          </a:solidFill>
                        </a:rPr>
                        <a:t>Shift-left strategy and implications</a:t>
                      </a:r>
                    </a:p>
                    <a:p>
                      <a:pPr marL="144000" indent="-144000">
                        <a:spcBef>
                          <a:spcPts val="200"/>
                        </a:spcBef>
                        <a:spcAft>
                          <a:spcPts val="200"/>
                        </a:spcAft>
                        <a:buClrTx/>
                        <a:buFont typeface="+mj-lt"/>
                        <a:buAutoNum type="arabicPeriod"/>
                      </a:pPr>
                      <a:r>
                        <a:rPr lang="en-CA" sz="1000" b="0" baseline="0" dirty="0">
                          <a:solidFill>
                            <a:schemeClr val="tx1"/>
                          </a:solidFill>
                        </a:rPr>
                        <a:t>Roles and responsibilities</a:t>
                      </a:r>
                    </a:p>
                    <a:p>
                      <a:pPr marL="144000" indent="-144000">
                        <a:spcBef>
                          <a:spcPts val="200"/>
                        </a:spcBef>
                        <a:spcAft>
                          <a:spcPts val="200"/>
                        </a:spcAft>
                        <a:buClrTx/>
                        <a:buFont typeface="+mj-lt"/>
                        <a:buAutoNum type="arabicPeriod"/>
                      </a:pPr>
                      <a:r>
                        <a:rPr lang="en-CA" sz="1000" b="0" baseline="0" dirty="0">
                          <a:solidFill>
                            <a:schemeClr val="tx1"/>
                          </a:solidFill>
                        </a:rPr>
                        <a:t>Service desk metrics and reports</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4000" marR="0" lvl="0" indent="-144000" algn="l" defTabSz="914400" rtl="0" eaLnBrk="1" fontAlgn="auto" latinLnBrk="0" hangingPunct="1">
                        <a:lnSpc>
                          <a:spcPct val="100000"/>
                        </a:lnSpc>
                        <a:spcBef>
                          <a:spcPts val="200"/>
                        </a:spcBef>
                        <a:spcAft>
                          <a:spcPts val="200"/>
                        </a:spcAft>
                        <a:buClrTx/>
                        <a:buSzTx/>
                        <a:buFont typeface="+mj-lt"/>
                        <a:buAutoNum type="arabicPeriod"/>
                        <a:tabLst/>
                        <a:defRPr/>
                      </a:pPr>
                      <a:r>
                        <a:rPr lang="en-CA" sz="1000" b="0" baseline="0" dirty="0">
                          <a:solidFill>
                            <a:schemeClr val="tx1"/>
                          </a:solidFill>
                        </a:rPr>
                        <a:t>Incident and critical incident management workflows</a:t>
                      </a:r>
                    </a:p>
                    <a:p>
                      <a:pPr marL="144000" indent="-144000">
                        <a:spcBef>
                          <a:spcPts val="200"/>
                        </a:spcBef>
                        <a:spcAft>
                          <a:spcPts val="200"/>
                        </a:spcAft>
                        <a:buClrTx/>
                        <a:buFont typeface="+mj-lt"/>
                        <a:buAutoNum type="arabicPeriod"/>
                      </a:pPr>
                      <a:r>
                        <a:rPr lang="en-CA" sz="1000" b="0" baseline="0" dirty="0">
                          <a:solidFill>
                            <a:schemeClr val="tx1"/>
                          </a:solidFill>
                        </a:rPr>
                        <a:t>Ticket categorization scheme</a:t>
                      </a:r>
                    </a:p>
                    <a:p>
                      <a:pPr marL="144000" indent="-144000">
                        <a:spcBef>
                          <a:spcPts val="200"/>
                        </a:spcBef>
                        <a:spcAft>
                          <a:spcPts val="200"/>
                        </a:spcAft>
                        <a:buClrTx/>
                        <a:buFont typeface="+mj-lt"/>
                        <a:buAutoNum type="arabicPeriod"/>
                      </a:pPr>
                      <a:r>
                        <a:rPr lang="en-CA" sz="1000" b="0" baseline="0" dirty="0">
                          <a:solidFill>
                            <a:schemeClr val="tx1"/>
                          </a:solidFill>
                        </a:rPr>
                        <a:t>Ticket escalation and prioritization guidelines</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4000" indent="-144000">
                        <a:spcBef>
                          <a:spcPts val="200"/>
                        </a:spcBef>
                        <a:spcAft>
                          <a:spcPts val="200"/>
                        </a:spcAft>
                        <a:buClrTx/>
                        <a:buFont typeface="+mj-lt"/>
                        <a:buAutoNum type="arabicPeriod"/>
                      </a:pPr>
                      <a:r>
                        <a:rPr lang="en-CA" sz="1000" b="0" dirty="0">
                          <a:solidFill>
                            <a:schemeClr val="tx1"/>
                          </a:solidFill>
                        </a:rPr>
                        <a:t>Distinguishing criteria</a:t>
                      </a:r>
                      <a:r>
                        <a:rPr lang="en-CA" sz="1000" b="0" baseline="0" dirty="0">
                          <a:solidFill>
                            <a:schemeClr val="tx1"/>
                          </a:solidFill>
                        </a:rPr>
                        <a:t> for requests and projects</a:t>
                      </a:r>
                    </a:p>
                    <a:p>
                      <a:pPr marL="144000" indent="-144000">
                        <a:spcBef>
                          <a:spcPts val="200"/>
                        </a:spcBef>
                        <a:spcAft>
                          <a:spcPts val="200"/>
                        </a:spcAft>
                        <a:buClrTx/>
                        <a:buFont typeface="+mj-lt"/>
                        <a:buAutoNum type="arabicPeriod"/>
                      </a:pPr>
                      <a:r>
                        <a:rPr lang="en-CA" sz="1000" b="0" baseline="0" dirty="0">
                          <a:solidFill>
                            <a:schemeClr val="tx1"/>
                          </a:solidFill>
                        </a:rPr>
                        <a:t>Service request workflows and SLAs</a:t>
                      </a:r>
                    </a:p>
                    <a:p>
                      <a:pPr marL="144000" marR="0" lvl="0" indent="-144000" algn="l" defTabSz="914400" rtl="0" eaLnBrk="1" fontAlgn="auto" latinLnBrk="0" hangingPunct="1">
                        <a:lnSpc>
                          <a:spcPct val="100000"/>
                        </a:lnSpc>
                        <a:spcBef>
                          <a:spcPts val="200"/>
                        </a:spcBef>
                        <a:spcAft>
                          <a:spcPts val="200"/>
                        </a:spcAft>
                        <a:buClrTx/>
                        <a:buSzTx/>
                        <a:buFont typeface="+mj-lt"/>
                        <a:buAutoNum type="arabicPeriod"/>
                        <a:tabLst/>
                        <a:defRPr/>
                      </a:pPr>
                      <a:r>
                        <a:rPr lang="en-CA" sz="1000" b="0" baseline="0" dirty="0">
                          <a:solidFill>
                            <a:schemeClr val="tx1"/>
                          </a:solidFill>
                        </a:rPr>
                        <a:t>Knowledgebase article template, processes, and workflows</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4000" indent="-144000">
                        <a:spcBef>
                          <a:spcPts val="200"/>
                        </a:spcBef>
                        <a:spcAft>
                          <a:spcPts val="200"/>
                        </a:spcAft>
                        <a:buClrTx/>
                        <a:buFont typeface="+mj-lt"/>
                        <a:buAutoNum type="arabicPeriod"/>
                      </a:pPr>
                      <a:r>
                        <a:rPr lang="en-CA" sz="1000" b="0" baseline="0" dirty="0">
                          <a:solidFill>
                            <a:schemeClr val="tx1"/>
                          </a:solidFill>
                        </a:rPr>
                        <a:t>Project communication plan and workshop summary presentation</a:t>
                      </a:r>
                    </a:p>
                    <a:p>
                      <a:pPr marL="144000" indent="-144000">
                        <a:spcBef>
                          <a:spcPts val="200"/>
                        </a:spcBef>
                        <a:spcAft>
                          <a:spcPts val="200"/>
                        </a:spcAft>
                        <a:buClrTx/>
                        <a:buFont typeface="+mj-lt"/>
                        <a:buAutoNum type="arabicPeriod"/>
                      </a:pPr>
                      <a:r>
                        <a:rPr lang="en-CA" sz="1000" b="0" baseline="0" dirty="0">
                          <a:solidFill>
                            <a:schemeClr val="tx1"/>
                          </a:solidFill>
                        </a:rPr>
                        <a:t>Project implementation and task list</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1033213">
                <a:tc>
                  <a:txBody>
                    <a:bodyPr/>
                    <a:lstStyle/>
                    <a:p>
                      <a:pPr marL="216000" marR="0" indent="-457200" algn="ctr" defTabSz="914400" rtl="0" eaLnBrk="1" fontAlgn="auto" latinLnBrk="0" hangingPunct="1">
                        <a:lnSpc>
                          <a:spcPct val="100000"/>
                        </a:lnSpc>
                        <a:spcBef>
                          <a:spcPts val="200"/>
                        </a:spcBef>
                        <a:spcAft>
                          <a:spcPts val="200"/>
                        </a:spcAft>
                        <a:buClrTx/>
                        <a:buSzTx/>
                        <a:buFontTx/>
                        <a:buNone/>
                        <a:tabLst/>
                        <a:defRPr/>
                      </a:pPr>
                      <a:r>
                        <a:rPr lang="en-US" sz="1100" b="1" dirty="0">
                          <a:solidFill>
                            <a:srgbClr val="FFFFFF"/>
                          </a:solidFill>
                        </a:rPr>
                        <a:t>Deliverables</a:t>
                      </a:r>
                      <a:endParaRPr lang="en-CA" sz="1100" b="1" dirty="0">
                        <a:solidFill>
                          <a:srgbClr val="FFFFFF"/>
                        </a:solidFill>
                      </a:endParaRPr>
                    </a:p>
                  </a:txBody>
                  <a:tcPr vert="vert27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475F">
                        <a:lumMod val="50000"/>
                      </a:srgbClr>
                    </a:solidFill>
                  </a:tcPr>
                </a:tc>
                <a:tc gridSpan="2">
                  <a:txBody>
                    <a:bodyPr/>
                    <a:lstStyle/>
                    <a:p>
                      <a:pPr marL="0" indent="0">
                        <a:spcBef>
                          <a:spcPts val="200"/>
                        </a:spcBef>
                        <a:spcAft>
                          <a:spcPts val="200"/>
                        </a:spcAft>
                        <a:buClrTx/>
                        <a:buFontTx/>
                        <a:buNone/>
                      </a:pPr>
                      <a:r>
                        <a:rPr lang="en-US" sz="1000" b="0" baseline="0" dirty="0">
                          <a:solidFill>
                            <a:schemeClr val="tx1"/>
                          </a:solidFill>
                        </a:rPr>
                        <a:t>Standard Operating Procedures</a:t>
                      </a:r>
                    </a:p>
                    <a:p>
                      <a:pPr marL="0" indent="0">
                        <a:spcBef>
                          <a:spcPts val="200"/>
                        </a:spcBef>
                        <a:spcAft>
                          <a:spcPts val="200"/>
                        </a:spcAft>
                        <a:buClrTx/>
                        <a:buFontTx/>
                        <a:buNone/>
                      </a:pPr>
                      <a:r>
                        <a:rPr lang="en-US" sz="1000" b="0" baseline="0" dirty="0">
                          <a:solidFill>
                            <a:schemeClr val="tx1"/>
                          </a:solidFill>
                        </a:rPr>
                        <a:t>Workshop Summary</a:t>
                      </a:r>
                    </a:p>
                    <a:p>
                      <a:pPr marL="0" indent="0">
                        <a:spcBef>
                          <a:spcPts val="200"/>
                        </a:spcBef>
                        <a:spcAft>
                          <a:spcPts val="200"/>
                        </a:spcAft>
                        <a:buClrTx/>
                        <a:buFontTx/>
                        <a:buNone/>
                      </a:pPr>
                      <a:endParaRPr lang="en-US" sz="1000" b="0" baseline="0" dirty="0">
                        <a:solidFill>
                          <a:schemeClr val="tx1"/>
                        </a:solidFill>
                      </a:endParaRPr>
                    </a:p>
                    <a:p>
                      <a:pPr marL="0" indent="0">
                        <a:spcBef>
                          <a:spcPts val="200"/>
                        </a:spcBef>
                        <a:spcAft>
                          <a:spcPts val="200"/>
                        </a:spcAft>
                        <a:buClrTx/>
                        <a:buFontTx/>
                        <a:buNone/>
                      </a:pPr>
                      <a:endParaRPr lang="en-US" sz="1000" b="0" baseline="0" dirty="0">
                        <a:solidFill>
                          <a:schemeClr val="tx1"/>
                        </a:solidFill>
                      </a:endParaRPr>
                    </a:p>
                    <a:p>
                      <a:pPr marL="0" indent="0">
                        <a:spcBef>
                          <a:spcPts val="200"/>
                        </a:spcBef>
                        <a:spcAft>
                          <a:spcPts val="200"/>
                        </a:spcAft>
                        <a:buClrTx/>
                        <a:buFontTx/>
                        <a:buNone/>
                      </a:pPr>
                      <a:endParaRPr lang="en-CA" sz="1000" b="0" baseline="0" dirty="0">
                        <a:solidFill>
                          <a:schemeClr val="tx1"/>
                        </a:solidFill>
                      </a:endParaRP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144000" indent="-144000">
                        <a:spcBef>
                          <a:spcPts val="200"/>
                        </a:spcBef>
                        <a:spcAft>
                          <a:spcPts val="200"/>
                        </a:spcAft>
                        <a:buClrTx/>
                        <a:buFont typeface="+mj-lt"/>
                        <a:buAutoNum type="arabicPeriod"/>
                      </a:pPr>
                      <a:endParaRPr lang="en-CA" sz="1000" b="0" baseline="0">
                        <a:solidFill>
                          <a:schemeClr val="tx1"/>
                        </a:solidFill>
                      </a:endParaRP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indent="0">
                        <a:spcBef>
                          <a:spcPts val="200"/>
                        </a:spcBef>
                        <a:spcAft>
                          <a:spcPts val="200"/>
                        </a:spcAft>
                        <a:buClrTx/>
                        <a:buFontTx/>
                        <a:buNone/>
                      </a:pPr>
                      <a:r>
                        <a:rPr lang="en-US" sz="1000" b="0" baseline="0" dirty="0">
                          <a:solidFill>
                            <a:schemeClr val="tx1"/>
                          </a:solidFill>
                        </a:rPr>
                        <a:t>Workflow Library</a:t>
                      </a:r>
                    </a:p>
                    <a:p>
                      <a:pPr marL="0" indent="0">
                        <a:spcBef>
                          <a:spcPts val="200"/>
                        </a:spcBef>
                        <a:spcAft>
                          <a:spcPts val="200"/>
                        </a:spcAft>
                        <a:buClrTx/>
                        <a:buFontTx/>
                        <a:buNone/>
                      </a:pPr>
                      <a:r>
                        <a:rPr lang="en-US" sz="1000" b="0" baseline="0" dirty="0">
                          <a:solidFill>
                            <a:schemeClr val="tx1"/>
                          </a:solidFill>
                        </a:rPr>
                        <a:t>Implementation Task List</a:t>
                      </a:r>
                      <a:endParaRPr lang="en-CA" sz="1000" b="0" baseline="0" dirty="0">
                        <a:solidFill>
                          <a:schemeClr val="tx1"/>
                        </a:solidFill>
                      </a:endParaRP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144000" indent="-144000">
                        <a:spcBef>
                          <a:spcPts val="200"/>
                        </a:spcBef>
                        <a:spcAft>
                          <a:spcPts val="200"/>
                        </a:spcAft>
                        <a:buClrTx/>
                        <a:buFont typeface="+mj-lt"/>
                        <a:buAutoNum type="arabicPeriod"/>
                      </a:pPr>
                      <a:endParaRPr lang="en-CA" sz="1000" b="0" baseline="0">
                        <a:solidFill>
                          <a:schemeClr val="tx1"/>
                        </a:solidFill>
                      </a:endParaRP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80848813"/>
                  </a:ext>
                </a:extLst>
              </a:tr>
            </a:tbl>
          </a:graphicData>
        </a:graphic>
      </p:graphicFrame>
      <p:sp>
        <p:nvSpPr>
          <p:cNvPr id="12" name="Text Placeholder 2"/>
          <p:cNvSpPr txBox="1">
            <a:spLocks/>
          </p:cNvSpPr>
          <p:nvPr/>
        </p:nvSpPr>
        <p:spPr bwMode="auto">
          <a:xfrm>
            <a:off x="944563" y="6096681"/>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Open Sans"/>
              </a:rPr>
              <a:t>mail </a:t>
            </a:r>
            <a:r>
              <a:rPr lang="en-US" sz="1400" dirty="0">
                <a:solidFill>
                  <a:srgbClr val="333333"/>
                </a:solidFill>
                <a:cs typeface="Open Sans"/>
                <a:hlinkClick r:id="rId3"/>
              </a:rPr>
              <a:t>Workshops@InfoTech.com</a:t>
            </a:r>
            <a:r>
              <a:rPr lang="en-US" sz="1400" dirty="0">
                <a:solidFill>
                  <a:srgbClr val="333333"/>
                </a:solidFill>
                <a:cs typeface="Open Sans"/>
              </a:rPr>
              <a:t> for more information.</a:t>
            </a:r>
            <a:endParaRPr lang="en-US" sz="1400" dirty="0">
              <a:solidFill>
                <a:srgbClr val="333333"/>
              </a:solidFill>
            </a:endParaRPr>
          </a:p>
        </p:txBody>
      </p:sp>
    </p:spTree>
    <p:extLst>
      <p:ext uri="{BB962C8B-B14F-4D97-AF65-F5344CB8AC3E}">
        <p14:creationId xmlns:p14="http://schemas.microsoft.com/office/powerpoint/2010/main" val="107504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graphicFrame>
        <p:nvGraphicFramePr>
          <p:cNvPr id="6" name="Table 5"/>
          <p:cNvGraphicFramePr>
            <a:graphicFrameLocks noGrp="1"/>
          </p:cNvGraphicFramePr>
          <p:nvPr>
            <p:extLst>
              <p:ext uri="{D42A27DB-BD31-4B8C-83A1-F6EECF244321}">
                <p14:modId xmlns:p14="http://schemas.microsoft.com/office/powerpoint/2010/main" val="1786815293"/>
              </p:ext>
            </p:extLst>
          </p:nvPr>
        </p:nvGraphicFramePr>
        <p:xfrm>
          <a:off x="345597" y="1225040"/>
          <a:ext cx="7949173" cy="2959365"/>
        </p:xfrm>
        <a:graphic>
          <a:graphicData uri="http://schemas.openxmlformats.org/drawingml/2006/table">
            <a:tbl>
              <a:tblPr firstRow="1" bandRow="1">
                <a:tableStyleId>{2D5ABB26-0587-4C30-8999-92F81FD0307C}</a:tableStyleId>
              </a:tblPr>
              <a:tblGrid>
                <a:gridCol w="7949173">
                  <a:extLst>
                    <a:ext uri="{9D8B030D-6E8A-4147-A177-3AD203B41FA5}">
                      <a16:colId xmlns:a16="http://schemas.microsoft.com/office/drawing/2014/main" val="20000"/>
                    </a:ext>
                  </a:extLst>
                </a:gridCol>
              </a:tblGrid>
              <a:tr h="291037">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dirty="0">
                          <a:hlinkClick r:id="rId3" action="ppaction://hlinksldjump"/>
                        </a:rPr>
                        <a:t>1. Introduction</a:t>
                      </a:r>
                      <a:endParaRPr lang="en-US" sz="14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1037">
                <a:tc>
                  <a:txBody>
                    <a:bodyPr/>
                    <a:lstStyle/>
                    <a:p>
                      <a:pPr marL="0" indent="0">
                        <a:spcBef>
                          <a:spcPts val="600"/>
                        </a:spcBef>
                        <a:spcAft>
                          <a:spcPts val="600"/>
                        </a:spcAft>
                        <a:buNone/>
                      </a:pPr>
                      <a:r>
                        <a:rPr lang="en-US" sz="1400" dirty="0">
                          <a:hlinkClick r:id="rId4" action="ppaction://hlinksldjump"/>
                        </a:rPr>
                        <a:t>2. Project Rationale</a:t>
                      </a:r>
                      <a:endParaRPr lang="en-US" sz="14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8085">
                <a:tc>
                  <a:txBody>
                    <a:bodyPr/>
                    <a:lstStyle/>
                    <a:p>
                      <a:pPr marL="0" indent="0">
                        <a:spcBef>
                          <a:spcPts val="600"/>
                        </a:spcBef>
                        <a:spcAft>
                          <a:spcPts val="600"/>
                        </a:spcAft>
                        <a:buNone/>
                      </a:pPr>
                      <a:r>
                        <a:rPr lang="en-US" sz="1400" dirty="0">
                          <a:hlinkClick r:id="rId5" action="ppaction://hlinksldjump"/>
                        </a:rPr>
                        <a:t>3. Execute the Project/DIY Guide</a:t>
                      </a:r>
                      <a:endParaRPr lang="en-US" sz="14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83738">
                <a:tc>
                  <a:txBody>
                    <a:bodyPr/>
                    <a:lstStyle/>
                    <a:p>
                      <a:pPr marL="461963" indent="0">
                        <a:spcBef>
                          <a:spcPts val="600"/>
                        </a:spcBef>
                        <a:spcAft>
                          <a:spcPts val="600"/>
                        </a:spcAft>
                        <a:buNone/>
                      </a:pPr>
                      <a:r>
                        <a:rPr lang="en-US" sz="1400" dirty="0">
                          <a:hlinkClick r:id="" action="ppaction://noaction"/>
                        </a:rPr>
                        <a:t>Phase</a:t>
                      </a:r>
                      <a:r>
                        <a:rPr lang="en-US" sz="1400" baseline="0" dirty="0">
                          <a:hlinkClick r:id="" action="ppaction://noaction"/>
                        </a:rPr>
                        <a:t> 1: Conduct Gap Analysis</a:t>
                      </a:r>
                      <a:endParaRPr lang="en-US" sz="1400" baseline="0" dirty="0"/>
                    </a:p>
                    <a:p>
                      <a:pPr marL="461963" indent="0">
                        <a:spcBef>
                          <a:spcPts val="600"/>
                        </a:spcBef>
                        <a:spcAft>
                          <a:spcPts val="600"/>
                        </a:spcAft>
                        <a:buNone/>
                      </a:pPr>
                      <a:r>
                        <a:rPr lang="en-US" sz="1400" dirty="0">
                          <a:hlinkClick r:id="" action="ppaction://noaction"/>
                        </a:rPr>
                        <a:t>Phase 2:</a:t>
                      </a:r>
                      <a:r>
                        <a:rPr lang="en-US" sz="1400" baseline="0" dirty="0">
                          <a:hlinkClick r:id="" action="ppaction://noaction"/>
                        </a:rPr>
                        <a:t> </a:t>
                      </a:r>
                      <a:r>
                        <a:rPr lang="en-US" sz="1400" dirty="0">
                          <a:hlinkClick r:id="" action="ppaction://noaction"/>
                        </a:rPr>
                        <a:t>Design Incident</a:t>
                      </a:r>
                      <a:r>
                        <a:rPr lang="en-US" sz="1400" baseline="0" dirty="0">
                          <a:hlinkClick r:id="" action="ppaction://noaction"/>
                        </a:rPr>
                        <a:t> Management Processes</a:t>
                      </a:r>
                      <a:endParaRPr lang="en-US" sz="1400" baseline="0" dirty="0"/>
                    </a:p>
                    <a:p>
                      <a:pPr marL="461963" indent="0">
                        <a:spcBef>
                          <a:spcPts val="600"/>
                        </a:spcBef>
                        <a:spcAft>
                          <a:spcPts val="600"/>
                        </a:spcAft>
                        <a:buNone/>
                      </a:pPr>
                      <a:r>
                        <a:rPr lang="en-US" sz="1400" dirty="0">
                          <a:hlinkClick r:id="" action="ppaction://noaction"/>
                        </a:rPr>
                        <a:t>Phase 3: Design</a:t>
                      </a:r>
                      <a:r>
                        <a:rPr lang="en-US" sz="1400" baseline="0" dirty="0">
                          <a:hlinkClick r:id="" action="ppaction://noaction"/>
                        </a:rPr>
                        <a:t> Request Fulfilment Processes</a:t>
                      </a:r>
                      <a:endParaRPr lang="en-US" sz="1400" dirty="0"/>
                    </a:p>
                    <a:p>
                      <a:pPr marL="461963" indent="0">
                        <a:spcBef>
                          <a:spcPts val="600"/>
                        </a:spcBef>
                        <a:spcAft>
                          <a:spcPts val="600"/>
                        </a:spcAft>
                        <a:buNone/>
                      </a:pPr>
                      <a:r>
                        <a:rPr lang="en-US" sz="1400" dirty="0">
                          <a:hlinkClick r:id="" action="ppaction://noaction"/>
                        </a:rPr>
                        <a:t>Phase</a:t>
                      </a:r>
                      <a:r>
                        <a:rPr lang="en-US" sz="1400" baseline="0" dirty="0">
                          <a:hlinkClick r:id="" action="ppaction://noaction"/>
                        </a:rPr>
                        <a:t> 4: </a:t>
                      </a:r>
                      <a:r>
                        <a:rPr lang="en-US" sz="1400" dirty="0">
                          <a:hlinkClick r:id="" action="ppaction://noaction"/>
                        </a:rPr>
                        <a:t>Plan Service</a:t>
                      </a:r>
                      <a:r>
                        <a:rPr lang="en-US" sz="1400" baseline="0" dirty="0">
                          <a:hlinkClick r:id="" action="ppaction://noaction"/>
                        </a:rPr>
                        <a:t> Desk Implementation</a:t>
                      </a:r>
                      <a:endParaRPr lang="en-US" sz="14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1037">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dirty="0">
                          <a:hlinkClick r:id="" action="ppaction://noaction"/>
                        </a:rPr>
                        <a:t>4.</a:t>
                      </a:r>
                      <a:r>
                        <a:rPr lang="en-US" sz="1400" baseline="0" dirty="0">
                          <a:hlinkClick r:id="" action="ppaction://noaction"/>
                        </a:rPr>
                        <a:t> </a:t>
                      </a:r>
                      <a:r>
                        <a:rPr lang="en-US" sz="1400" dirty="0">
                          <a:hlinkClick r:id="" action="ppaction://noaction"/>
                        </a:rPr>
                        <a:t>Summary/Conclusion</a:t>
                      </a:r>
                      <a:endParaRPr lang="en-US" sz="14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91037">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dirty="0">
                          <a:hlinkClick r:id="" action="ppaction://noaction"/>
                        </a:rPr>
                        <a:t>5. Next Steps</a:t>
                      </a:r>
                      <a:endParaRPr lang="en-US" sz="14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5298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074591" y="1921925"/>
            <a:ext cx="7022410" cy="3539430"/>
          </a:xfrm>
          <a:prstGeom prst="rect">
            <a:avLst/>
          </a:prstGeom>
        </p:spPr>
        <p:txBody>
          <a:bodyPr wrap="square" rtlCol="0">
            <a:spAutoFit/>
          </a:bodyPr>
          <a:lstStyle/>
          <a:p>
            <a:r>
              <a:rPr lang="en-CA" sz="1400" i="1" dirty="0">
                <a:solidFill>
                  <a:schemeClr val="bg1"/>
                </a:solidFill>
              </a:rPr>
              <a:t>Customer service issues are rarely based on personality but are almost always a symptom of poor and inconsistent process. When service desk managers are looking to hire to resolve customer service issues and executives are pushing back, it’s time to look at improving process and the support strategy to make the best use of technicians’ time, tools, and knowledge sharing. Once improvements have been made, it’s easier to make the case to add people or introduce automation.</a:t>
            </a:r>
          </a:p>
          <a:p>
            <a:r>
              <a:rPr lang="en-CA" sz="1400" i="1" dirty="0">
                <a:solidFill>
                  <a:schemeClr val="bg1"/>
                </a:solidFill>
              </a:rPr>
              <a:t> </a:t>
            </a:r>
          </a:p>
          <a:p>
            <a:r>
              <a:rPr lang="en-CA" sz="1400" i="1" dirty="0">
                <a:solidFill>
                  <a:schemeClr val="bg1"/>
                </a:solidFill>
              </a:rPr>
              <a:t>Replacing service desk solutions will also highlight issues around poor process. Without fixing the baseline services, the new solution will simply wrap your issues in a prettier package.</a:t>
            </a:r>
          </a:p>
          <a:p>
            <a:r>
              <a:rPr lang="en-CA" sz="1400" i="1" dirty="0">
                <a:solidFill>
                  <a:schemeClr val="bg1"/>
                </a:solidFill>
              </a:rPr>
              <a:t> </a:t>
            </a:r>
          </a:p>
          <a:p>
            <a:r>
              <a:rPr lang="en-CA" sz="1400" i="1" dirty="0">
                <a:solidFill>
                  <a:schemeClr val="bg1"/>
                </a:solidFill>
              </a:rPr>
              <a:t>Ultimately, the service desk needs to be the entry point for users to get help and the rest of IT needs to provide the appropriate support to ensure the first line of interaction has the knowledge and tools they need to resolve quickly and preferably on first contact. If your plans include optimization to self-serve or automation, you’ll have a hard time getting there without standardizing first.</a:t>
            </a:r>
          </a:p>
        </p:txBody>
      </p:sp>
      <p:sp>
        <p:nvSpPr>
          <p:cNvPr id="9" name="TextBox 8"/>
          <p:cNvSpPr txBox="1"/>
          <p:nvPr/>
        </p:nvSpPr>
        <p:spPr>
          <a:xfrm>
            <a:off x="2551612" y="5616941"/>
            <a:ext cx="5413634" cy="738664"/>
          </a:xfrm>
          <a:prstGeom prst="rect">
            <a:avLst/>
          </a:prstGeom>
        </p:spPr>
        <p:txBody>
          <a:bodyPr wrap="square" rtlCol="0">
            <a:spAutoFit/>
          </a:bodyPr>
          <a:lstStyle/>
          <a:p>
            <a:pPr algn="r"/>
            <a:r>
              <a:rPr lang="en-CA" sz="1400" b="1" dirty="0">
                <a:solidFill>
                  <a:schemeClr val="bg1"/>
                </a:solidFill>
              </a:rPr>
              <a:t>Sandi Conrad, </a:t>
            </a:r>
          </a:p>
          <a:p>
            <a:pPr algn="r"/>
            <a:r>
              <a:rPr lang="en-CA" sz="1400" dirty="0">
                <a:solidFill>
                  <a:schemeClr val="bg1"/>
                </a:solidFill>
              </a:rPr>
              <a:t>Principal Research Director, Infrastructure &amp; Operations Practice </a:t>
            </a:r>
            <a:br>
              <a:rPr lang="en-CA" sz="1400" dirty="0">
                <a:solidFill>
                  <a:schemeClr val="bg1"/>
                </a:solidFill>
              </a:rPr>
            </a:br>
            <a:r>
              <a:rPr lang="en-CA" sz="1400" dirty="0">
                <a:solidFill>
                  <a:schemeClr val="bg1"/>
                </a:solidFill>
              </a:rPr>
              <a:t>Info-Tech Research Group</a:t>
            </a: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7" name="Picture 100"/>
          <p:cNvPicPr>
            <a:picLocks noChangeAspect="1"/>
          </p:cNvPicPr>
          <p:nvPr/>
        </p:nvPicPr>
        <p:blipFill>
          <a:blip r:embed="rId2"/>
          <a:stretch>
            <a:fillRect/>
          </a:stretch>
        </p:blipFill>
        <p:spPr>
          <a:xfrm>
            <a:off x="395925" y="1505289"/>
            <a:ext cx="678666" cy="619651"/>
          </a:xfrm>
          <a:prstGeom prst="rect">
            <a:avLst/>
          </a:prstGeom>
        </p:spPr>
      </p:pic>
      <p:pic>
        <p:nvPicPr>
          <p:cNvPr id="10" name="Picture 101"/>
          <p:cNvPicPr>
            <a:picLocks noChangeAspect="1"/>
          </p:cNvPicPr>
          <p:nvPr/>
        </p:nvPicPr>
        <p:blipFill>
          <a:blip r:embed="rId3"/>
          <a:stretch>
            <a:fillRect/>
          </a:stretch>
        </p:blipFill>
        <p:spPr>
          <a:xfrm>
            <a:off x="7866595" y="5192102"/>
            <a:ext cx="656535" cy="538507"/>
          </a:xfrm>
          <a:prstGeom prst="rect">
            <a:avLst/>
          </a:prstGeom>
        </p:spPr>
      </p:pic>
    </p:spTree>
    <p:extLst>
      <p:ext uri="{BB962C8B-B14F-4D97-AF65-F5344CB8AC3E}">
        <p14:creationId xmlns:p14="http://schemas.microsoft.com/office/powerpoint/2010/main" val="409242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A method for getting your service desk out of firefighter mode</a:t>
            </a:r>
          </a:p>
        </p:txBody>
      </p:sp>
      <p:sp>
        <p:nvSpPr>
          <p:cNvPr id="13" name="Text Placeholder 12"/>
          <p:cNvSpPr>
            <a:spLocks noGrp="1"/>
          </p:cNvSpPr>
          <p:nvPr>
            <p:ph type="body" sz="quarter" idx="16"/>
          </p:nvPr>
        </p:nvSpPr>
        <p:spPr/>
        <p:txBody>
          <a:bodyPr/>
          <a:lstStyle/>
          <a:p>
            <a:pPr>
              <a:spcBef>
                <a:spcPts val="600"/>
              </a:spcBef>
              <a:spcAft>
                <a:spcPts val="600"/>
              </a:spcAft>
              <a:buFont typeface="Arial" panose="020B0604020202020204" pitchFamily="34" charset="0"/>
              <a:buChar char="•"/>
            </a:pPr>
            <a:r>
              <a:rPr lang="en-CA" b="1" dirty="0"/>
              <a:t>The CIO and senior IT management </a:t>
            </a:r>
            <a:r>
              <a:rPr lang="en-CA" dirty="0"/>
              <a:t>who need to increase service desk effectiveness and timeliness and improve end-user satisfaction.</a:t>
            </a:r>
          </a:p>
          <a:p>
            <a:pPr>
              <a:spcBef>
                <a:spcPts val="600"/>
              </a:spcBef>
              <a:spcAft>
                <a:spcPts val="600"/>
              </a:spcAft>
              <a:buFont typeface="Arial" panose="020B0604020202020204" pitchFamily="34" charset="0"/>
              <a:buChar char="•"/>
            </a:pPr>
            <a:r>
              <a:rPr lang="en-CA" b="1" dirty="0"/>
              <a:t>The service desk manager </a:t>
            </a:r>
            <a:r>
              <a:rPr lang="en-CA" dirty="0"/>
              <a:t>who wants to lead the team from firefighting mode to providing consistent and proactive support.</a:t>
            </a:r>
          </a:p>
          <a:p>
            <a:endParaRPr lang="en-US" dirty="0"/>
          </a:p>
        </p:txBody>
      </p:sp>
      <p:sp>
        <p:nvSpPr>
          <p:cNvPr id="14" name="Text Placeholder 13"/>
          <p:cNvSpPr>
            <a:spLocks noGrp="1"/>
          </p:cNvSpPr>
          <p:nvPr>
            <p:ph type="body" sz="quarter" idx="26"/>
          </p:nvPr>
        </p:nvSpPr>
        <p:spPr>
          <a:xfrm>
            <a:off x="4835436" y="1607231"/>
            <a:ext cx="4041648" cy="3511700"/>
          </a:xfrm>
        </p:spPr>
        <p:txBody>
          <a:bodyPr/>
          <a:lstStyle/>
          <a:p>
            <a:pPr>
              <a:spcBef>
                <a:spcPts val="600"/>
              </a:spcBef>
              <a:spcAft>
                <a:spcPts val="600"/>
              </a:spcAft>
              <a:buFont typeface="Arial" panose="020B0604020202020204" pitchFamily="34" charset="0"/>
              <a:buChar char="•"/>
            </a:pPr>
            <a:r>
              <a:rPr lang="en-CA" dirty="0"/>
              <a:t>Create a consistent customer service experience for service desk patrons.</a:t>
            </a:r>
          </a:p>
          <a:p>
            <a:pPr>
              <a:spcBef>
                <a:spcPts val="600"/>
              </a:spcBef>
              <a:spcAft>
                <a:spcPts val="600"/>
              </a:spcAft>
              <a:buFont typeface="Arial" panose="020B0604020202020204" pitchFamily="34" charset="0"/>
              <a:buChar char="•"/>
            </a:pPr>
            <a:r>
              <a:rPr lang="en-CA" dirty="0"/>
              <a:t>Increase efficiency, first-call resolution, and end-user satisfaction with the Service Desk.</a:t>
            </a:r>
          </a:p>
          <a:p>
            <a:pPr>
              <a:spcBef>
                <a:spcPts val="600"/>
              </a:spcBef>
              <a:spcAft>
                <a:spcPts val="600"/>
              </a:spcAft>
              <a:buFont typeface="Arial" panose="020B0604020202020204" pitchFamily="34" charset="0"/>
              <a:buChar char="•"/>
            </a:pPr>
            <a:r>
              <a:rPr lang="en-CA" dirty="0"/>
              <a:t>Decrease time and cost to resolve service desk tickets.</a:t>
            </a:r>
          </a:p>
          <a:p>
            <a:pPr>
              <a:spcBef>
                <a:spcPts val="600"/>
              </a:spcBef>
              <a:spcAft>
                <a:spcPts val="600"/>
              </a:spcAft>
              <a:buFont typeface="Arial" panose="020B0604020202020204" pitchFamily="34" charset="0"/>
              <a:buChar char="•"/>
            </a:pPr>
            <a:r>
              <a:rPr lang="en-CA" dirty="0"/>
              <a:t>Understand and address reporting needs to address root causes and measure success.</a:t>
            </a:r>
          </a:p>
          <a:p>
            <a:pPr>
              <a:spcBef>
                <a:spcPts val="600"/>
              </a:spcBef>
              <a:spcAft>
                <a:spcPts val="600"/>
              </a:spcAft>
              <a:buFont typeface="Arial" panose="020B0604020202020204" pitchFamily="34" charset="0"/>
              <a:buChar char="•"/>
            </a:pPr>
            <a:r>
              <a:rPr lang="en-CA" dirty="0"/>
              <a:t>Build a solid foundation for future IT service improvements.</a:t>
            </a:r>
          </a:p>
          <a:p>
            <a:pPr marL="0" indent="0">
              <a:buNone/>
            </a:pPr>
            <a:endParaRPr lang="en-US" dirty="0"/>
          </a:p>
        </p:txBody>
      </p:sp>
      <p:sp>
        <p:nvSpPr>
          <p:cNvPr id="15" name="Text Placeholder 14"/>
          <p:cNvSpPr>
            <a:spLocks noGrp="1"/>
          </p:cNvSpPr>
          <p:nvPr>
            <p:ph type="body" sz="quarter" idx="27"/>
          </p:nvPr>
        </p:nvSpPr>
        <p:spPr>
          <a:xfrm>
            <a:off x="246703" y="4252346"/>
            <a:ext cx="4061862" cy="2345006"/>
          </a:xfrm>
        </p:spPr>
        <p:txBody>
          <a:bodyPr/>
          <a:lstStyle/>
          <a:p>
            <a:pPr>
              <a:spcBef>
                <a:spcPts val="600"/>
              </a:spcBef>
              <a:spcAft>
                <a:spcPts val="600"/>
              </a:spcAft>
              <a:buFont typeface="Arial" panose="020B0604020202020204" pitchFamily="34" charset="0"/>
              <a:buChar char="•"/>
            </a:pPr>
            <a:r>
              <a:rPr lang="en-CA" b="1" dirty="0"/>
              <a:t>Service desk teams </a:t>
            </a:r>
            <a:r>
              <a:rPr lang="en-CA" dirty="0"/>
              <a:t>who want to increase their own effectiveness and move from a help desk to a service desk.</a:t>
            </a:r>
          </a:p>
          <a:p>
            <a:pPr>
              <a:spcBef>
                <a:spcPts val="600"/>
              </a:spcBef>
              <a:spcAft>
                <a:spcPts val="600"/>
              </a:spcAft>
              <a:buFont typeface="Arial" panose="020B0604020202020204" pitchFamily="34" charset="0"/>
              <a:buChar char="•"/>
            </a:pPr>
            <a:r>
              <a:rPr lang="en-CA" b="1" dirty="0"/>
              <a:t>Infrastructure and applications managers </a:t>
            </a:r>
            <a:r>
              <a:rPr lang="en-CA" dirty="0"/>
              <a:t>who want to decrease reactive support activities and increase strategic project productivity by shifting repetitive and low-value work left.</a:t>
            </a:r>
            <a:endParaRPr lang="en-US" dirty="0"/>
          </a:p>
        </p:txBody>
      </p:sp>
    </p:spTree>
    <p:extLst>
      <p:ext uri="{BB962C8B-B14F-4D97-AF65-F5344CB8AC3E}">
        <p14:creationId xmlns:p14="http://schemas.microsoft.com/office/powerpoint/2010/main" val="393738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300"/>
              </a:spcBef>
              <a:spcAft>
                <a:spcPts val="300"/>
              </a:spcAft>
            </a:pPr>
            <a:r>
              <a:rPr lang="en-US" dirty="0"/>
              <a:t>Executive summary</a:t>
            </a:r>
          </a:p>
        </p:txBody>
      </p:sp>
      <p:sp>
        <p:nvSpPr>
          <p:cNvPr id="3" name="Text Placeholder 2"/>
          <p:cNvSpPr>
            <a:spLocks noGrp="1"/>
          </p:cNvSpPr>
          <p:nvPr>
            <p:ph type="body" sz="quarter" idx="10"/>
          </p:nvPr>
        </p:nvSpPr>
        <p:spPr>
          <a:xfrm>
            <a:off x="247848" y="1535364"/>
            <a:ext cx="5257800" cy="1127826"/>
          </a:xfrm>
        </p:spPr>
        <p:txBody>
          <a:bodyPr anchor="ctr"/>
          <a:lstStyle/>
          <a:p>
            <a:pPr>
              <a:spcBef>
                <a:spcPts val="300"/>
              </a:spcBef>
              <a:spcAft>
                <a:spcPts val="300"/>
              </a:spcAft>
            </a:pPr>
            <a:r>
              <a:rPr lang="en-US" dirty="0"/>
              <a:t>Most service desk managers are worried about tools and staffing. They never feel they have the right technology or enough people to provide the level of service the business needs.</a:t>
            </a:r>
          </a:p>
          <a:p>
            <a:pPr>
              <a:spcBef>
                <a:spcPts val="300"/>
              </a:spcBef>
              <a:spcAft>
                <a:spcPts val="300"/>
              </a:spcAft>
            </a:pPr>
            <a:r>
              <a:rPr lang="en-US" dirty="0"/>
              <a:t>If only the phone could stop ringing, the Service Desk could become proactive, address service levels, and improve end-user IT satisfaction.</a:t>
            </a:r>
          </a:p>
        </p:txBody>
      </p:sp>
      <p:sp>
        <p:nvSpPr>
          <p:cNvPr id="4" name="Text Placeholder 3"/>
          <p:cNvSpPr>
            <a:spLocks noGrp="1"/>
          </p:cNvSpPr>
          <p:nvPr>
            <p:ph type="body" sz="quarter" idx="11"/>
          </p:nvPr>
        </p:nvSpPr>
        <p:spPr>
          <a:xfrm>
            <a:off x="247848" y="2974004"/>
            <a:ext cx="5257800" cy="1206110"/>
          </a:xfrm>
        </p:spPr>
        <p:txBody>
          <a:bodyPr/>
          <a:lstStyle/>
          <a:p>
            <a:pPr>
              <a:spcBef>
                <a:spcPts val="300"/>
              </a:spcBef>
              <a:spcAft>
                <a:spcPts val="300"/>
              </a:spcAft>
            </a:pPr>
            <a:r>
              <a:rPr lang="en-US" dirty="0"/>
              <a:t>Not everyone embraces their role in service support. Specialists would rather work on projects than provide service support.</a:t>
            </a:r>
          </a:p>
          <a:p>
            <a:pPr>
              <a:spcBef>
                <a:spcPts val="300"/>
              </a:spcBef>
              <a:spcAft>
                <a:spcPts val="300"/>
              </a:spcAft>
            </a:pPr>
            <a:r>
              <a:rPr lang="en-US" dirty="0"/>
              <a:t>The Service Desk lacks processes and workflows to provide consistent service. Service desk managers struggle to set and meet service-level expectations, which further compromises end-user satisfaction.</a:t>
            </a:r>
          </a:p>
        </p:txBody>
      </p:sp>
      <p:sp>
        <p:nvSpPr>
          <p:cNvPr id="5" name="Text Placeholder 4"/>
          <p:cNvSpPr>
            <a:spLocks noGrp="1"/>
          </p:cNvSpPr>
          <p:nvPr>
            <p:ph type="body" sz="quarter" idx="12"/>
          </p:nvPr>
        </p:nvSpPr>
        <p:spPr>
          <a:xfrm>
            <a:off x="255868" y="4512652"/>
            <a:ext cx="8621431" cy="1950291"/>
          </a:xfrm>
        </p:spPr>
        <p:txBody>
          <a:bodyPr/>
          <a:lstStyle/>
          <a:p>
            <a:pPr>
              <a:spcBef>
                <a:spcPts val="300"/>
              </a:spcBef>
              <a:spcAft>
                <a:spcPts val="300"/>
              </a:spcAft>
            </a:pPr>
            <a:r>
              <a:rPr lang="en-US" dirty="0">
                <a:latin typeface="Arial" panose="020B0604020202020204" pitchFamily="34" charset="0"/>
                <a:ea typeface="Times New Roman" panose="02020603050405020304" pitchFamily="18" charset="0"/>
                <a:cs typeface="Times New Roman" panose="02020603050405020304" pitchFamily="18" charset="0"/>
              </a:rPr>
              <a:t>Go beyond the blind adoption of best-practice frameworks. No simple formula exists for improving service desk maturity. Use diagnostic tools to assess the current state of the Service Desk. Identify service support challenges and draw on best-practice frameworks intelligently to build a structured response to those challenges.</a:t>
            </a:r>
          </a:p>
          <a:p>
            <a:pPr>
              <a:spcBef>
                <a:spcPts val="300"/>
              </a:spcBef>
              <a:spcAft>
                <a:spcPts val="300"/>
              </a:spcAft>
            </a:pPr>
            <a:r>
              <a:rPr lang="en-US" dirty="0">
                <a:latin typeface="Arial" panose="020B0604020202020204" pitchFamily="34" charset="0"/>
                <a:ea typeface="Times New Roman" panose="02020603050405020304" pitchFamily="18" charset="0"/>
                <a:cs typeface="Times New Roman" panose="02020603050405020304" pitchFamily="18" charset="0"/>
              </a:rPr>
              <a:t>An effective service desk must be built on the right foundations. Understand how:</a:t>
            </a:r>
          </a:p>
          <a:p>
            <a:pPr lvl="1">
              <a:spcBef>
                <a:spcPts val="300"/>
              </a:spcBef>
              <a:spcAft>
                <a:spcPts val="300"/>
              </a:spcAft>
              <a:buSzPct val="100000"/>
              <a:buFont typeface="Courier New" panose="02070309020205020404" pitchFamily="49" charset="0"/>
              <a:buChar char="o"/>
            </a:pPr>
            <a:r>
              <a:rPr lang="en-US" dirty="0">
                <a:latin typeface="Arial" panose="020B0604020202020204" pitchFamily="34" charset="0"/>
                <a:ea typeface="Times New Roman" panose="02020603050405020304" pitchFamily="18" charset="0"/>
                <a:cs typeface="Times New Roman" panose="02020603050405020304" pitchFamily="18" charset="0"/>
              </a:rPr>
              <a:t>Service desk structure affects cost and ticket volume capacity.</a:t>
            </a:r>
          </a:p>
          <a:p>
            <a:pPr lvl="1">
              <a:spcBef>
                <a:spcPts val="300"/>
              </a:spcBef>
              <a:spcAft>
                <a:spcPts val="300"/>
              </a:spcAft>
              <a:buSzPct val="100000"/>
              <a:buFont typeface="Courier New" panose="02070309020205020404" pitchFamily="49" charset="0"/>
              <a:buChar char="o"/>
            </a:pPr>
            <a:r>
              <a:rPr lang="en-US" dirty="0">
                <a:latin typeface="Arial" panose="020B0604020202020204" pitchFamily="34" charset="0"/>
                <a:ea typeface="Times New Roman" panose="02020603050405020304" pitchFamily="18" charset="0"/>
                <a:cs typeface="Times New Roman" panose="02020603050405020304" pitchFamily="18" charset="0"/>
              </a:rPr>
              <a:t>Incident management workflows can improve ticket handling, prioritization, and escalation.</a:t>
            </a:r>
          </a:p>
          <a:p>
            <a:pPr lvl="1">
              <a:spcBef>
                <a:spcPts val="300"/>
              </a:spcBef>
              <a:spcAft>
                <a:spcPts val="300"/>
              </a:spcAft>
              <a:buSzPct val="100000"/>
              <a:buFont typeface="Courier New" panose="02070309020205020404" pitchFamily="49" charset="0"/>
              <a:buChar char="o"/>
            </a:pPr>
            <a:r>
              <a:rPr lang="en-US" dirty="0">
                <a:latin typeface="Arial" panose="020B0604020202020204" pitchFamily="34" charset="0"/>
                <a:ea typeface="Times New Roman" panose="02020603050405020304" pitchFamily="18" charset="0"/>
                <a:cs typeface="Times New Roman" panose="02020603050405020304" pitchFamily="18" charset="0"/>
              </a:rPr>
              <a:t>Request fulfillment processes create opportunities for streamlining and automating services.</a:t>
            </a:r>
          </a:p>
          <a:p>
            <a:pPr lvl="1">
              <a:spcBef>
                <a:spcPts val="300"/>
              </a:spcBef>
              <a:spcAft>
                <a:spcPts val="300"/>
              </a:spcAft>
              <a:buSzPct val="100000"/>
              <a:buFont typeface="Courier New" panose="02070309020205020404" pitchFamily="49" charset="0"/>
              <a:buChar char="o"/>
            </a:pPr>
            <a:r>
              <a:rPr lang="en-US" dirty="0">
                <a:latin typeface="Arial" panose="020B0604020202020204" pitchFamily="34" charset="0"/>
                <a:cs typeface="Times New Roman" panose="02020603050405020304" pitchFamily="18" charset="0"/>
              </a:rPr>
              <a:t>Knowledge sharing supports the processes and workflows essential to effective service support. </a:t>
            </a:r>
            <a:endParaRPr lang="en-US" dirty="0">
              <a:solidFill>
                <a:schemeClr val="accent2"/>
              </a:solidFill>
            </a:endParaRPr>
          </a:p>
        </p:txBody>
      </p:sp>
      <p:sp>
        <p:nvSpPr>
          <p:cNvPr id="6" name="Text Placeholder 5"/>
          <p:cNvSpPr>
            <a:spLocks noGrp="1"/>
          </p:cNvSpPr>
          <p:nvPr>
            <p:ph type="body" sz="quarter" idx="13"/>
          </p:nvPr>
        </p:nvSpPr>
        <p:spPr>
          <a:xfrm>
            <a:off x="5737241" y="1495997"/>
            <a:ext cx="3083231" cy="2684117"/>
          </a:xfrm>
        </p:spPr>
        <p:txBody>
          <a:bodyPr/>
          <a:lstStyle/>
          <a:p>
            <a:pPr marL="0" indent="0">
              <a:spcBef>
                <a:spcPts val="600"/>
              </a:spcBef>
              <a:spcAft>
                <a:spcPts val="600"/>
              </a:spcAft>
              <a:buSzPct val="100000"/>
              <a:buNone/>
            </a:pPr>
            <a:r>
              <a:rPr lang="en-US" b="1" dirty="0"/>
              <a:t>Service desk improvement </a:t>
            </a:r>
            <a:r>
              <a:rPr lang="en-US" b="1" dirty="0">
                <a:solidFill>
                  <a:srgbClr val="333333"/>
                </a:solidFill>
              </a:rPr>
              <a:t>is an exercise in organizational change. </a:t>
            </a:r>
            <a:r>
              <a:rPr lang="en-US" dirty="0">
                <a:solidFill>
                  <a:srgbClr val="333333"/>
                </a:solidFill>
              </a:rPr>
              <a:t>E</a:t>
            </a:r>
            <a:r>
              <a:rPr lang="en-US" dirty="0"/>
              <a:t>ngage specialists across the IT organization in </a:t>
            </a:r>
            <a:r>
              <a:rPr lang="en-US" dirty="0">
                <a:solidFill>
                  <a:srgbClr val="333333"/>
                </a:solidFill>
              </a:rPr>
              <a:t>building the solution. </a:t>
            </a:r>
            <a:r>
              <a:rPr lang="en-US" dirty="0"/>
              <a:t>Establish a single service-support team across the IT group and enforce it with a cooperative, customer-focused culture. </a:t>
            </a:r>
          </a:p>
          <a:p>
            <a:pPr marL="0" indent="0">
              <a:spcBef>
                <a:spcPts val="600"/>
              </a:spcBef>
              <a:spcAft>
                <a:spcPts val="600"/>
              </a:spcAft>
              <a:buSzPct val="100000"/>
              <a:buNone/>
            </a:pPr>
            <a:r>
              <a:rPr lang="en-US" b="1" dirty="0"/>
              <a:t>Don’t be fooled by a tool that’s new.</a:t>
            </a:r>
            <a:br>
              <a:rPr lang="en-US" b="1" dirty="0"/>
            </a:br>
            <a:r>
              <a:rPr lang="en-US" dirty="0"/>
              <a:t>A new service desk tool alone won’t solve the problem. Service desk maturity improvements depend on putting in place the right people and processes to support the technology.</a:t>
            </a:r>
          </a:p>
        </p:txBody>
      </p:sp>
    </p:spTree>
    <p:extLst>
      <p:ext uri="{BB962C8B-B14F-4D97-AF65-F5344CB8AC3E}">
        <p14:creationId xmlns:p14="http://schemas.microsoft.com/office/powerpoint/2010/main" val="423557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257174" y="255588"/>
            <a:ext cx="8620125" cy="877887"/>
          </a:xfrm>
        </p:spPr>
        <p:txBody>
          <a:bodyPr/>
          <a:lstStyle/>
          <a:p>
            <a:r>
              <a:rPr lang="en-US" dirty="0"/>
              <a:t>Directors and executives understand the importance of the service desk and believe IT can do better</a:t>
            </a:r>
          </a:p>
        </p:txBody>
      </p:sp>
      <p:sp>
        <p:nvSpPr>
          <p:cNvPr id="10" name="Rectangle 9"/>
          <p:cNvSpPr/>
          <p:nvPr/>
        </p:nvSpPr>
        <p:spPr>
          <a:xfrm>
            <a:off x="257174" y="5492840"/>
            <a:ext cx="8620125" cy="830997"/>
          </a:xfrm>
          <a:prstGeom prst="rect">
            <a:avLst/>
          </a:prstGeom>
        </p:spPr>
        <p:txBody>
          <a:bodyPr wrap="square">
            <a:spAutoFit/>
          </a:bodyPr>
          <a:lstStyle/>
          <a:p>
            <a:r>
              <a:rPr lang="en-US" sz="1600" dirty="0">
                <a:solidFill>
                  <a:srgbClr val="333333"/>
                </a:solidFill>
              </a:rPr>
              <a:t>Info-Tech Research Group’s IT Management and Governance Diagnostic (MGD) program assesses the importance and effectiveness of core IT processes. Since its inception, the MGD has consistently identified the service desk as an area to leverage.</a:t>
            </a:r>
            <a:endParaRPr lang="en-US" sz="2000" dirty="0">
              <a:solidFill>
                <a:srgbClr val="333333"/>
              </a:solidFill>
            </a:endParaRPr>
          </a:p>
        </p:txBody>
      </p:sp>
      <p:sp>
        <p:nvSpPr>
          <p:cNvPr id="11" name="TextBox 10"/>
          <p:cNvSpPr txBox="1"/>
          <p:nvPr/>
        </p:nvSpPr>
        <p:spPr>
          <a:xfrm>
            <a:off x="6737173" y="2135912"/>
            <a:ext cx="2260402" cy="2354491"/>
          </a:xfrm>
          <a:prstGeom prst="rect">
            <a:avLst/>
          </a:prstGeom>
          <a:noFill/>
        </p:spPr>
        <p:txBody>
          <a:bodyPr wrap="square" rtlCol="0">
            <a:spAutoFit/>
          </a:bodyPr>
          <a:lstStyle/>
          <a:p>
            <a:pPr algn="ctr"/>
            <a:r>
              <a:rPr lang="en-US" sz="1050" b="1" dirty="0">
                <a:solidFill>
                  <a:srgbClr val="333333"/>
                </a:solidFill>
              </a:rPr>
              <a:t>Service Desk </a:t>
            </a:r>
          </a:p>
          <a:p>
            <a:pPr algn="ctr"/>
            <a:r>
              <a:rPr lang="en-US" sz="1050" b="1" dirty="0">
                <a:solidFill>
                  <a:srgbClr val="333333"/>
                </a:solidFill>
              </a:rPr>
              <a:t>Importance Scores</a:t>
            </a:r>
          </a:p>
          <a:p>
            <a:r>
              <a:rPr lang="en-US" sz="1050" dirty="0">
                <a:solidFill>
                  <a:srgbClr val="333333"/>
                </a:solidFill>
              </a:rPr>
              <a:t>   No Importance: 1.0-6.9</a:t>
            </a:r>
          </a:p>
          <a:p>
            <a:r>
              <a:rPr lang="en-US" sz="1050" dirty="0">
                <a:solidFill>
                  <a:srgbClr val="333333"/>
                </a:solidFill>
              </a:rPr>
              <a:t>   Limited Importance: 7.0-7.9</a:t>
            </a:r>
          </a:p>
          <a:p>
            <a:r>
              <a:rPr lang="en-US" sz="1050" dirty="0">
                <a:solidFill>
                  <a:srgbClr val="FF0000"/>
                </a:solidFill>
              </a:rPr>
              <a:t>   </a:t>
            </a:r>
            <a:r>
              <a:rPr lang="en-US" sz="1050" dirty="0">
                <a:solidFill>
                  <a:srgbClr val="C00000"/>
                </a:solidFill>
              </a:rPr>
              <a:t>Significant Importance: 8.0-8.9</a:t>
            </a:r>
          </a:p>
          <a:p>
            <a:r>
              <a:rPr lang="en-US" sz="1050" dirty="0">
                <a:solidFill>
                  <a:srgbClr val="333333"/>
                </a:solidFill>
              </a:rPr>
              <a:t>   Critical Importance: 9.0-10.0</a:t>
            </a:r>
          </a:p>
          <a:p>
            <a:endParaRPr lang="en-US" sz="1050" dirty="0">
              <a:solidFill>
                <a:srgbClr val="333333"/>
              </a:solidFill>
            </a:endParaRPr>
          </a:p>
          <a:p>
            <a:pPr algn="ctr"/>
            <a:r>
              <a:rPr lang="en-US" sz="1050" b="1" dirty="0">
                <a:solidFill>
                  <a:srgbClr val="333333"/>
                </a:solidFill>
              </a:rPr>
              <a:t>Service Desk </a:t>
            </a:r>
          </a:p>
          <a:p>
            <a:pPr algn="ctr"/>
            <a:r>
              <a:rPr lang="en-US" sz="1050" b="1" dirty="0">
                <a:solidFill>
                  <a:srgbClr val="333333"/>
                </a:solidFill>
              </a:rPr>
              <a:t>Effectiveness Scores</a:t>
            </a:r>
          </a:p>
          <a:p>
            <a:r>
              <a:rPr lang="en-US" sz="1050" dirty="0">
                <a:solidFill>
                  <a:srgbClr val="333333"/>
                </a:solidFill>
              </a:rPr>
              <a:t>   Not in Place: N/A</a:t>
            </a:r>
          </a:p>
          <a:p>
            <a:r>
              <a:rPr lang="en-US" sz="1050" dirty="0">
                <a:solidFill>
                  <a:srgbClr val="333333"/>
                </a:solidFill>
              </a:rPr>
              <a:t>   Not Effective: 0.0-4.9</a:t>
            </a:r>
          </a:p>
          <a:p>
            <a:r>
              <a:rPr lang="en-US" sz="1050" dirty="0">
                <a:solidFill>
                  <a:srgbClr val="333333"/>
                </a:solidFill>
              </a:rPr>
              <a:t>   Somewhat Ineffective: 5.0-5.9</a:t>
            </a:r>
          </a:p>
          <a:p>
            <a:r>
              <a:rPr lang="en-US" sz="1050" dirty="0">
                <a:solidFill>
                  <a:srgbClr val="333333"/>
                </a:solidFill>
              </a:rPr>
              <a:t>   Somewhat Effective: 6.0-6.9</a:t>
            </a:r>
          </a:p>
          <a:p>
            <a:r>
              <a:rPr lang="en-US" sz="1050" dirty="0">
                <a:solidFill>
                  <a:srgbClr val="333333"/>
                </a:solidFill>
              </a:rPr>
              <a:t>   </a:t>
            </a:r>
            <a:r>
              <a:rPr lang="en-US" sz="1050" dirty="0">
                <a:solidFill>
                  <a:srgbClr val="C00000"/>
                </a:solidFill>
              </a:rPr>
              <a:t>Very Effective: 7.0-10.0</a:t>
            </a:r>
          </a:p>
        </p:txBody>
      </p:sp>
      <p:graphicFrame>
        <p:nvGraphicFramePr>
          <p:cNvPr id="12" name="Chart 11">
            <a:extLst>
              <a:ext uri="{FF2B5EF4-FFF2-40B4-BE49-F238E27FC236}">
                <a16:creationId xmlns:a16="http://schemas.microsoft.com/office/drawing/2014/main" id="{DA63F99E-ACA4-45EB-8792-01522E5471FC}"/>
              </a:ext>
            </a:extLst>
          </p:cNvPr>
          <p:cNvGraphicFramePr/>
          <p:nvPr>
            <p:extLst>
              <p:ext uri="{D42A27DB-BD31-4B8C-83A1-F6EECF244321}">
                <p14:modId xmlns:p14="http://schemas.microsoft.com/office/powerpoint/2010/main" val="3389395809"/>
              </p:ext>
            </p:extLst>
          </p:nvPr>
        </p:nvGraphicFramePr>
        <p:xfrm>
          <a:off x="257174" y="1431891"/>
          <a:ext cx="6550027"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C193665B-3E88-4A1C-B773-6DB01FE37352}"/>
              </a:ext>
            </a:extLst>
          </p:cNvPr>
          <p:cNvSpPr txBox="1"/>
          <p:nvPr/>
        </p:nvSpPr>
        <p:spPr>
          <a:xfrm>
            <a:off x="1633681" y="5087590"/>
            <a:ext cx="3797012" cy="246221"/>
          </a:xfrm>
          <a:prstGeom prst="rect">
            <a:avLst/>
          </a:prstGeom>
          <a:noFill/>
        </p:spPr>
        <p:txBody>
          <a:bodyPr wrap="square" rtlCol="0">
            <a:spAutoFit/>
          </a:bodyPr>
          <a:lstStyle/>
          <a:p>
            <a:pPr algn="ctr"/>
            <a:r>
              <a:rPr lang="en-US" sz="1000" dirty="0">
                <a:solidFill>
                  <a:srgbClr val="333333"/>
                </a:solidFill>
                <a:latin typeface="Arial"/>
              </a:rPr>
              <a:t>Source: Info-Tech, 2019 Responses (</a:t>
            </a:r>
            <a:r>
              <a:rPr lang="en-US" sz="1000" i="1" dirty="0">
                <a:solidFill>
                  <a:srgbClr val="333333"/>
                </a:solidFill>
                <a:latin typeface="Arial"/>
              </a:rPr>
              <a:t>N=189 organizations</a:t>
            </a:r>
            <a:r>
              <a:rPr lang="en-US" sz="1000" dirty="0">
                <a:solidFill>
                  <a:srgbClr val="333333"/>
                </a:solidFill>
                <a:latin typeface="Arial"/>
              </a:rPr>
              <a:t>)</a:t>
            </a:r>
          </a:p>
        </p:txBody>
      </p:sp>
    </p:spTree>
    <p:extLst>
      <p:ext uri="{BB962C8B-B14F-4D97-AF65-F5344CB8AC3E}">
        <p14:creationId xmlns:p14="http://schemas.microsoft.com/office/powerpoint/2010/main" val="296424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p:nvPr/>
        </p:nvSpPr>
        <p:spPr>
          <a:xfrm>
            <a:off x="300688" y="1315242"/>
            <a:ext cx="4353753" cy="5038863"/>
          </a:xfrm>
          <a:prstGeom prst="rect">
            <a:avLst/>
          </a:prstGeom>
          <a:noFill/>
          <a:ln w="38100" cap="flat" cmpd="sng" algn="ctr">
            <a:noFill/>
            <a:prstDash val="solid"/>
          </a:ln>
          <a:effectLst/>
        </p:spPr>
        <p:txBody>
          <a:bodyPr lIns="360000" rIns="360000" rtlCol="0" anchor="ctr"/>
          <a:lstStyle/>
          <a:p>
            <a:pPr fontAlgn="b">
              <a:defRPr/>
            </a:pPr>
            <a:r>
              <a:rPr lang="en-CA" sz="1600" dirty="0">
                <a:solidFill>
                  <a:srgbClr val="333333"/>
                </a:solidFill>
              </a:rPr>
              <a:t>Since 2013, Info-Tech has surveyed over 40,000 business stakeholders as part of our </a:t>
            </a:r>
            <a:r>
              <a:rPr lang="en-CA" sz="1600" b="1" dirty="0">
                <a:solidFill>
                  <a:srgbClr val="29475F"/>
                </a:solidFill>
              </a:rPr>
              <a:t>CIO Business Vision </a:t>
            </a:r>
            <a:r>
              <a:rPr lang="en-CA" sz="1600" dirty="0">
                <a:solidFill>
                  <a:srgbClr val="333333"/>
                </a:solidFill>
              </a:rPr>
              <a:t>program.</a:t>
            </a:r>
          </a:p>
          <a:p>
            <a:pPr fontAlgn="b">
              <a:defRPr/>
            </a:pPr>
            <a:endParaRPr lang="en-CA" sz="1600" dirty="0">
              <a:solidFill>
                <a:srgbClr val="333333">
                  <a:lumMod val="60000"/>
                  <a:lumOff val="40000"/>
                </a:srgbClr>
              </a:solidFill>
            </a:endParaRPr>
          </a:p>
          <a:p>
            <a:pPr fontAlgn="b">
              <a:defRPr/>
            </a:pPr>
            <a:r>
              <a:rPr lang="en-CA" sz="1600" dirty="0">
                <a:solidFill>
                  <a:srgbClr val="333333"/>
                </a:solidFill>
              </a:rPr>
              <a:t>Business stakeholders ranked the following 12 core IT services in terms of importance:</a:t>
            </a:r>
          </a:p>
          <a:p>
            <a:pPr fontAlgn="b">
              <a:defRPr/>
            </a:pPr>
            <a:endParaRPr lang="en-CA" sz="1600" dirty="0">
              <a:solidFill>
                <a:srgbClr val="FFFFFF"/>
              </a:solidFill>
            </a:endParaRPr>
          </a:p>
          <a:p>
            <a:pPr fontAlgn="b">
              <a:defRPr/>
            </a:pPr>
            <a:endParaRPr lang="en-CA" sz="1600" dirty="0">
              <a:solidFill>
                <a:srgbClr val="FFFFFF"/>
              </a:solidFill>
            </a:endParaRPr>
          </a:p>
          <a:p>
            <a:pPr fontAlgn="b">
              <a:defRPr/>
            </a:pPr>
            <a:endParaRPr lang="en-CA" sz="1600" dirty="0">
              <a:solidFill>
                <a:srgbClr val="FFFFFF"/>
              </a:solidFill>
            </a:endParaRPr>
          </a:p>
          <a:p>
            <a:pPr fontAlgn="b">
              <a:defRPr/>
            </a:pPr>
            <a:endParaRPr lang="en-CA" sz="1600" dirty="0">
              <a:solidFill>
                <a:srgbClr val="FFFFFF"/>
              </a:solidFill>
            </a:endParaRPr>
          </a:p>
          <a:p>
            <a:pPr fontAlgn="b">
              <a:defRPr/>
            </a:pPr>
            <a:endParaRPr lang="en-CA" sz="1600" dirty="0">
              <a:solidFill>
                <a:srgbClr val="FFFFFF"/>
              </a:solidFill>
            </a:endParaRPr>
          </a:p>
          <a:p>
            <a:pPr fontAlgn="b">
              <a:defRPr/>
            </a:pPr>
            <a:endParaRPr lang="en-CA" sz="1600" dirty="0">
              <a:solidFill>
                <a:srgbClr val="FFFFFF"/>
              </a:solidFill>
            </a:endParaRPr>
          </a:p>
        </p:txBody>
      </p:sp>
      <p:cxnSp>
        <p:nvCxnSpPr>
          <p:cNvPr id="39" name="Straight Connector 38"/>
          <p:cNvCxnSpPr/>
          <p:nvPr/>
        </p:nvCxnSpPr>
        <p:spPr>
          <a:xfrm flipH="1">
            <a:off x="4567237" y="1509015"/>
            <a:ext cx="3958063" cy="1433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567236" y="1145965"/>
            <a:ext cx="3958064" cy="338554"/>
          </a:xfrm>
          <a:prstGeom prst="rect">
            <a:avLst/>
          </a:prstGeom>
        </p:spPr>
        <p:txBody>
          <a:bodyPr wrap="square" lIns="0" rIns="0">
            <a:spAutoFit/>
          </a:bodyPr>
          <a:lstStyle/>
          <a:p>
            <a:pPr algn="ctr" fontAlgn="b">
              <a:defRPr/>
            </a:pPr>
            <a:r>
              <a:rPr lang="en-CA" sz="1600" dirty="0">
                <a:solidFill>
                  <a:srgbClr val="333333"/>
                </a:solidFill>
              </a:rPr>
              <a:t>Top IT Services for Business Stakeholders</a:t>
            </a:r>
          </a:p>
        </p:txBody>
      </p:sp>
      <p:grpSp>
        <p:nvGrpSpPr>
          <p:cNvPr id="43" name="Group 55"/>
          <p:cNvGrpSpPr/>
          <p:nvPr/>
        </p:nvGrpSpPr>
        <p:grpSpPr>
          <a:xfrm>
            <a:off x="1302351" y="4614153"/>
            <a:ext cx="2326685" cy="1410405"/>
            <a:chOff x="1263925" y="4866617"/>
            <a:chExt cx="2326685" cy="1410405"/>
          </a:xfrm>
        </p:grpSpPr>
        <p:pic>
          <p:nvPicPr>
            <p:cNvPr id="44" name="Picture 56">
              <a:hlinkClick r:id="rId2"/>
            </p:cNvPr>
            <p:cNvPicPr>
              <a:picLocks noChangeAspect="1"/>
            </p:cNvPicPr>
            <p:nvPr/>
          </p:nvPicPr>
          <p:blipFill>
            <a:blip r:embed="rId3"/>
            <a:stretch>
              <a:fillRect/>
            </a:stretch>
          </p:blipFill>
          <p:spPr>
            <a:xfrm>
              <a:off x="1263925" y="4866617"/>
              <a:ext cx="1073980" cy="1400746"/>
            </a:xfrm>
            <a:prstGeom prst="rect">
              <a:avLst/>
            </a:prstGeom>
            <a:solidFill>
              <a:schemeClr val="accent2"/>
            </a:solidFill>
            <a:ln w="19050">
              <a:solidFill>
                <a:schemeClr val="bg1">
                  <a:lumMod val="95000"/>
                </a:schemeClr>
              </a:solidFill>
              <a:miter lim="800000"/>
            </a:ln>
            <a:effectLst>
              <a:outerShdw blurRad="12700" dist="12700" dir="2700000" algn="tl" rotWithShape="0">
                <a:prstClr val="black">
                  <a:alpha val="15000"/>
                </a:prstClr>
              </a:outerShdw>
            </a:effectLst>
          </p:spPr>
        </p:pic>
        <p:sp>
          <p:nvSpPr>
            <p:cNvPr id="46" name="Pentagon 57">
              <a:hlinkClick r:id="rId2"/>
            </p:cNvPr>
            <p:cNvSpPr/>
            <p:nvPr/>
          </p:nvSpPr>
          <p:spPr>
            <a:xfrm flipH="1">
              <a:off x="2142610" y="5464879"/>
              <a:ext cx="1448000" cy="812143"/>
            </a:xfrm>
            <a:prstGeom prst="homePlate">
              <a:avLst>
                <a:gd name="adj" fmla="val 23239"/>
              </a:avLst>
            </a:prstGeom>
            <a:solidFill>
              <a:schemeClr val="accent2"/>
            </a:solidFill>
            <a:ln w="1905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CA" sz="1050" i="1" dirty="0">
                  <a:solidFill>
                    <a:srgbClr val="FFFFFF"/>
                  </a:solidFill>
                  <a:latin typeface="Georgia"/>
                </a:rPr>
                <a:t>Learn more about the </a:t>
              </a:r>
              <a:r>
                <a:rPr lang="en-CA" sz="1050" i="1" dirty="0">
                  <a:solidFill>
                    <a:srgbClr val="FFFFFF"/>
                  </a:solidFill>
                  <a:latin typeface="Georgia"/>
                  <a:hlinkClick r:id="rId4"/>
                </a:rPr>
                <a:t>CIO Business Vision program</a:t>
              </a:r>
              <a:r>
                <a:rPr lang="en-CA" sz="1050" i="1" dirty="0">
                  <a:solidFill>
                    <a:srgbClr val="FFFFFF"/>
                  </a:solidFill>
                  <a:latin typeface="Georgia"/>
                </a:rPr>
                <a:t>.</a:t>
              </a:r>
            </a:p>
          </p:txBody>
        </p:sp>
      </p:grpSp>
      <p:sp>
        <p:nvSpPr>
          <p:cNvPr id="48" name="Title 1"/>
          <p:cNvSpPr>
            <a:spLocks noGrp="1"/>
          </p:cNvSpPr>
          <p:nvPr>
            <p:ph type="title"/>
          </p:nvPr>
        </p:nvSpPr>
        <p:spPr>
          <a:xfrm>
            <a:off x="257174" y="255588"/>
            <a:ext cx="8620125" cy="877887"/>
          </a:xfrm>
        </p:spPr>
        <p:txBody>
          <a:bodyPr/>
          <a:lstStyle/>
          <a:p>
            <a:r>
              <a:rPr lang="en-CA" dirty="0">
                <a:ea typeface="Roboto Slab" pitchFamily="2" charset="0"/>
              </a:rPr>
              <a:t>Business stakeholders consistently rank the service desk as one of the top five most important services that IT provides</a:t>
            </a:r>
            <a:endParaRPr lang="en-US" dirty="0"/>
          </a:p>
        </p:txBody>
      </p:sp>
      <p:sp>
        <p:nvSpPr>
          <p:cNvPr id="40" name="TextBox 39">
            <a:extLst>
              <a:ext uri="{FF2B5EF4-FFF2-40B4-BE49-F238E27FC236}">
                <a16:creationId xmlns:a16="http://schemas.microsoft.com/office/drawing/2014/main" id="{CDFE3BB2-4953-42B5-A7BB-6BF8C3BBEAEB}"/>
              </a:ext>
            </a:extLst>
          </p:cNvPr>
          <p:cNvSpPr txBox="1"/>
          <p:nvPr/>
        </p:nvSpPr>
        <p:spPr>
          <a:xfrm>
            <a:off x="196712" y="6241542"/>
            <a:ext cx="4051109" cy="253916"/>
          </a:xfrm>
          <a:prstGeom prst="rect">
            <a:avLst/>
          </a:prstGeom>
        </p:spPr>
        <p:txBody>
          <a:bodyPr wrap="none" rtlCol="0">
            <a:spAutoFit/>
          </a:bodyPr>
          <a:lstStyle/>
          <a:p>
            <a:r>
              <a:rPr lang="en-CA" sz="1050" dirty="0">
                <a:solidFill>
                  <a:srgbClr val="333333"/>
                </a:solidFill>
                <a:latin typeface="Arial"/>
              </a:rPr>
              <a:t>*Note: IT Security was added to CIO Business Vision 2.0 in 2019</a:t>
            </a:r>
          </a:p>
        </p:txBody>
      </p:sp>
      <p:sp>
        <p:nvSpPr>
          <p:cNvPr id="45" name="TextBox 44">
            <a:extLst>
              <a:ext uri="{FF2B5EF4-FFF2-40B4-BE49-F238E27FC236}">
                <a16:creationId xmlns:a16="http://schemas.microsoft.com/office/drawing/2014/main" id="{59C12D33-DC5D-4EAF-BC18-0A032A686DF2}"/>
              </a:ext>
            </a:extLst>
          </p:cNvPr>
          <p:cNvSpPr txBox="1"/>
          <p:nvPr/>
        </p:nvSpPr>
        <p:spPr>
          <a:xfrm>
            <a:off x="4531934" y="6241542"/>
            <a:ext cx="4028667" cy="253916"/>
          </a:xfrm>
          <a:prstGeom prst="rect">
            <a:avLst/>
          </a:prstGeom>
        </p:spPr>
        <p:txBody>
          <a:bodyPr wrap="none" rtlCol="0">
            <a:spAutoFit/>
          </a:bodyPr>
          <a:lstStyle/>
          <a:p>
            <a:r>
              <a:rPr lang="en-CA" sz="1050" dirty="0">
                <a:solidFill>
                  <a:srgbClr val="333333"/>
                </a:solidFill>
                <a:latin typeface="Arial"/>
              </a:rPr>
              <a:t>Source: Info-Tech Research Group, 2019 (</a:t>
            </a:r>
            <a:r>
              <a:rPr lang="en-CA" sz="1050" i="1" dirty="0">
                <a:solidFill>
                  <a:srgbClr val="333333"/>
                </a:solidFill>
                <a:latin typeface="Arial"/>
              </a:rPr>
              <a:t>N=224 organizations</a:t>
            </a:r>
            <a:r>
              <a:rPr lang="en-CA" sz="1050" dirty="0">
                <a:solidFill>
                  <a:srgbClr val="333333"/>
                </a:solidFill>
                <a:latin typeface="Arial"/>
              </a:rPr>
              <a:t>)</a:t>
            </a:r>
          </a:p>
        </p:txBody>
      </p:sp>
      <p:graphicFrame>
        <p:nvGraphicFramePr>
          <p:cNvPr id="47" name="Table 46">
            <a:extLst>
              <a:ext uri="{FF2B5EF4-FFF2-40B4-BE49-F238E27FC236}">
                <a16:creationId xmlns:a16="http://schemas.microsoft.com/office/drawing/2014/main" id="{869B8DE0-FEF4-4FF8-AD13-CF7A81435FB1}"/>
              </a:ext>
            </a:extLst>
          </p:cNvPr>
          <p:cNvGraphicFramePr>
            <a:graphicFrameLocks noGrp="1"/>
          </p:cNvGraphicFramePr>
          <p:nvPr>
            <p:extLst>
              <p:ext uri="{D42A27DB-BD31-4B8C-83A1-F6EECF244321}">
                <p14:modId xmlns:p14="http://schemas.microsoft.com/office/powerpoint/2010/main" val="3412056940"/>
              </p:ext>
            </p:extLst>
          </p:nvPr>
        </p:nvGraphicFramePr>
        <p:xfrm>
          <a:off x="4955129" y="1634009"/>
          <a:ext cx="3850623" cy="4570605"/>
        </p:xfrm>
        <a:graphic>
          <a:graphicData uri="http://schemas.openxmlformats.org/drawingml/2006/table">
            <a:tbl>
              <a:tblPr firstRow="1" bandRow="1">
                <a:tableStyleId>{5C22544A-7EE6-4342-B048-85BDC9FD1C3A}</a:tableStyleId>
              </a:tblPr>
              <a:tblGrid>
                <a:gridCol w="3850623">
                  <a:extLst>
                    <a:ext uri="{9D8B030D-6E8A-4147-A177-3AD203B41FA5}">
                      <a16:colId xmlns:a16="http://schemas.microsoft.com/office/drawing/2014/main" val="20000"/>
                    </a:ext>
                  </a:extLst>
                </a:gridCol>
              </a:tblGrid>
              <a:tr h="351585">
                <a:tc>
                  <a:txBody>
                    <a:bodyPr/>
                    <a:lstStyle/>
                    <a:p>
                      <a:pPr algn="l" fontAlgn="b"/>
                      <a:r>
                        <a:rPr lang="en-CA" sz="1600" b="1" i="0" u="none" strike="noStrike" dirty="0">
                          <a:solidFill>
                            <a:schemeClr val="accent1"/>
                          </a:solidFill>
                          <a:effectLst/>
                          <a:latin typeface="+mn-lt"/>
                        </a:rPr>
                        <a:t>Network Infrastructure</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IT Security*</a:t>
                      </a:r>
                      <a:endParaRPr lang="en-CA" sz="16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585">
                <a:tc>
                  <a:txBody>
                    <a:bodyPr/>
                    <a:lstStyle/>
                    <a:p>
                      <a:pPr algn="l"/>
                      <a:r>
                        <a:rPr lang="en-US" sz="1600" b="1" dirty="0">
                          <a:solidFill>
                            <a:schemeClr val="accent1"/>
                          </a:solidFill>
                          <a:latin typeface="+mn-lt"/>
                        </a:rPr>
                        <a:t>Data Quality</a:t>
                      </a:r>
                      <a:endParaRPr lang="en-CA" sz="16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Service Desk</a:t>
                      </a:r>
                      <a:endParaRPr lang="en-CA" sz="16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Business Applications</a:t>
                      </a:r>
                      <a:endParaRPr lang="en-CA" sz="16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Devices</a:t>
                      </a:r>
                      <a:endParaRPr lang="en-CA" sz="16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Client-Facing Technology</a:t>
                      </a:r>
                      <a:endParaRPr lang="en-CA" sz="16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Analytical Capability</a:t>
                      </a:r>
                      <a:endParaRPr lang="en-CA" sz="16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IT Innovation Leadership</a:t>
                      </a:r>
                      <a:endParaRPr lang="en-CA" sz="16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1585">
                <a:tc>
                  <a:txBody>
                    <a:bodyPr/>
                    <a:lstStyle/>
                    <a:p>
                      <a:pPr algn="l" fontAlgn="b"/>
                      <a:r>
                        <a:rPr lang="en-US" sz="1600" b="1" i="0" u="none" strike="noStrike" dirty="0">
                          <a:solidFill>
                            <a:schemeClr val="accent1"/>
                          </a:solidFill>
                          <a:effectLst/>
                          <a:latin typeface="+mn-lt"/>
                        </a:rPr>
                        <a:t>Projects</a:t>
                      </a:r>
                      <a:endParaRPr lang="en-CA" sz="1600" b="1" i="0" u="none" strike="noStrike" dirty="0">
                        <a:solidFill>
                          <a:schemeClr val="accent1"/>
                        </a:solidFill>
                        <a:effectLst/>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Work Orders</a:t>
                      </a:r>
                      <a:endParaRPr lang="en-CA" sz="16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IT Policies</a:t>
                      </a:r>
                      <a:endParaRPr lang="en-CA" sz="16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5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Requirements Gathering</a:t>
                      </a:r>
                      <a:endParaRPr lang="en-CA" sz="1600" b="1" dirty="0">
                        <a:solidFill>
                          <a:schemeClr val="accent1"/>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263087"/>
                  </a:ext>
                </a:extLst>
              </a:tr>
            </a:tbl>
          </a:graphicData>
        </a:graphic>
      </p:graphicFrame>
      <p:sp>
        <p:nvSpPr>
          <p:cNvPr id="49" name="Rectangle 5">
            <a:extLst>
              <a:ext uri="{FF2B5EF4-FFF2-40B4-BE49-F238E27FC236}">
                <a16:creationId xmlns:a16="http://schemas.microsoft.com/office/drawing/2014/main" id="{22893789-A426-4D71-83AA-B72267B71F4A}"/>
              </a:ext>
            </a:extLst>
          </p:cNvPr>
          <p:cNvSpPr/>
          <p:nvPr/>
        </p:nvSpPr>
        <p:spPr>
          <a:xfrm>
            <a:off x="4603326" y="5193653"/>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dirty="0">
                <a:solidFill>
                  <a:srgbClr val="FFFFFF"/>
                </a:solidFill>
                <a:latin typeface="Arial"/>
              </a:rPr>
              <a:t>11</a:t>
            </a:r>
          </a:p>
        </p:txBody>
      </p:sp>
      <p:sp>
        <p:nvSpPr>
          <p:cNvPr id="50" name="Rectangle 5">
            <a:extLst>
              <a:ext uri="{FF2B5EF4-FFF2-40B4-BE49-F238E27FC236}">
                <a16:creationId xmlns:a16="http://schemas.microsoft.com/office/drawing/2014/main" id="{EF5CBC9A-8140-4D5D-A9EB-42F048A18390}"/>
              </a:ext>
            </a:extLst>
          </p:cNvPr>
          <p:cNvSpPr/>
          <p:nvPr/>
        </p:nvSpPr>
        <p:spPr>
          <a:xfrm>
            <a:off x="4603326" y="4840758"/>
            <a:ext cx="260896" cy="260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dirty="0">
                <a:solidFill>
                  <a:srgbClr val="FFFFFF"/>
                </a:solidFill>
                <a:latin typeface="Arial"/>
              </a:rPr>
              <a:t>10</a:t>
            </a:r>
          </a:p>
        </p:txBody>
      </p:sp>
      <p:sp>
        <p:nvSpPr>
          <p:cNvPr id="51" name="Rectangle 5">
            <a:extLst>
              <a:ext uri="{FF2B5EF4-FFF2-40B4-BE49-F238E27FC236}">
                <a16:creationId xmlns:a16="http://schemas.microsoft.com/office/drawing/2014/main" id="{7F8A4CD5-D536-4CA9-8FDC-532625791A8F}"/>
              </a:ext>
            </a:extLst>
          </p:cNvPr>
          <p:cNvSpPr/>
          <p:nvPr/>
        </p:nvSpPr>
        <p:spPr>
          <a:xfrm>
            <a:off x="4603326" y="5546547"/>
            <a:ext cx="260896" cy="260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dirty="0">
                <a:solidFill>
                  <a:srgbClr val="FFFFFF"/>
                </a:solidFill>
                <a:latin typeface="Arial"/>
              </a:rPr>
              <a:t>12</a:t>
            </a:r>
          </a:p>
        </p:txBody>
      </p:sp>
      <p:sp>
        <p:nvSpPr>
          <p:cNvPr id="52" name="Rectangle 5">
            <a:extLst>
              <a:ext uri="{FF2B5EF4-FFF2-40B4-BE49-F238E27FC236}">
                <a16:creationId xmlns:a16="http://schemas.microsoft.com/office/drawing/2014/main" id="{77A644BB-47B9-4176-BB41-00B3D6E9C577}"/>
              </a:ext>
            </a:extLst>
          </p:cNvPr>
          <p:cNvSpPr/>
          <p:nvPr/>
        </p:nvSpPr>
        <p:spPr>
          <a:xfrm>
            <a:off x="4603326" y="1664703"/>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latin typeface="Arial"/>
              </a:rPr>
              <a:t>1</a:t>
            </a:r>
          </a:p>
        </p:txBody>
      </p:sp>
      <p:sp>
        <p:nvSpPr>
          <p:cNvPr id="53" name="Rectangle 5">
            <a:extLst>
              <a:ext uri="{FF2B5EF4-FFF2-40B4-BE49-F238E27FC236}">
                <a16:creationId xmlns:a16="http://schemas.microsoft.com/office/drawing/2014/main" id="{F123ECD4-8A9B-4AF5-B41C-64219B346109}"/>
              </a:ext>
            </a:extLst>
          </p:cNvPr>
          <p:cNvSpPr/>
          <p:nvPr/>
        </p:nvSpPr>
        <p:spPr>
          <a:xfrm>
            <a:off x="4603326" y="2017598"/>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latin typeface="Arial"/>
              </a:rPr>
              <a:t>2</a:t>
            </a:r>
          </a:p>
        </p:txBody>
      </p:sp>
      <p:sp>
        <p:nvSpPr>
          <p:cNvPr id="54" name="Rectangle 5">
            <a:extLst>
              <a:ext uri="{FF2B5EF4-FFF2-40B4-BE49-F238E27FC236}">
                <a16:creationId xmlns:a16="http://schemas.microsoft.com/office/drawing/2014/main" id="{58770AA0-2F7D-4BAD-AA27-5FE6C343D505}"/>
              </a:ext>
            </a:extLst>
          </p:cNvPr>
          <p:cNvSpPr/>
          <p:nvPr/>
        </p:nvSpPr>
        <p:spPr>
          <a:xfrm>
            <a:off x="4603326" y="2723388"/>
            <a:ext cx="260896" cy="2608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latin typeface="Arial"/>
              </a:rPr>
              <a:t>4</a:t>
            </a:r>
          </a:p>
        </p:txBody>
      </p:sp>
      <p:sp>
        <p:nvSpPr>
          <p:cNvPr id="55" name="Rectangle 5">
            <a:extLst>
              <a:ext uri="{FF2B5EF4-FFF2-40B4-BE49-F238E27FC236}">
                <a16:creationId xmlns:a16="http://schemas.microsoft.com/office/drawing/2014/main" id="{8E1C7474-C471-4A77-BF58-B1049A2031D5}"/>
              </a:ext>
            </a:extLst>
          </p:cNvPr>
          <p:cNvSpPr/>
          <p:nvPr/>
        </p:nvSpPr>
        <p:spPr>
          <a:xfrm>
            <a:off x="4603326" y="3076283"/>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latin typeface="Arial"/>
              </a:rPr>
              <a:t>5</a:t>
            </a:r>
          </a:p>
        </p:txBody>
      </p:sp>
      <p:sp>
        <p:nvSpPr>
          <p:cNvPr id="56" name="Rectangle 5">
            <a:extLst>
              <a:ext uri="{FF2B5EF4-FFF2-40B4-BE49-F238E27FC236}">
                <a16:creationId xmlns:a16="http://schemas.microsoft.com/office/drawing/2014/main" id="{667F6118-22B0-4BDE-8EE4-9A6EE0236400}"/>
              </a:ext>
            </a:extLst>
          </p:cNvPr>
          <p:cNvSpPr/>
          <p:nvPr/>
        </p:nvSpPr>
        <p:spPr>
          <a:xfrm>
            <a:off x="4603326" y="4134968"/>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latin typeface="Arial"/>
              </a:rPr>
              <a:t>8</a:t>
            </a:r>
          </a:p>
        </p:txBody>
      </p:sp>
      <p:sp>
        <p:nvSpPr>
          <p:cNvPr id="57" name="Rectangle 5">
            <a:extLst>
              <a:ext uri="{FF2B5EF4-FFF2-40B4-BE49-F238E27FC236}">
                <a16:creationId xmlns:a16="http://schemas.microsoft.com/office/drawing/2014/main" id="{C2BD8C27-03A2-41B9-9C45-E2ED7437961D}"/>
              </a:ext>
            </a:extLst>
          </p:cNvPr>
          <p:cNvSpPr/>
          <p:nvPr/>
        </p:nvSpPr>
        <p:spPr>
          <a:xfrm>
            <a:off x="4603326" y="4487863"/>
            <a:ext cx="260896" cy="260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latin typeface="Arial"/>
              </a:rPr>
              <a:t>9</a:t>
            </a:r>
          </a:p>
        </p:txBody>
      </p:sp>
      <p:sp>
        <p:nvSpPr>
          <p:cNvPr id="58" name="Rectangle 5">
            <a:extLst>
              <a:ext uri="{FF2B5EF4-FFF2-40B4-BE49-F238E27FC236}">
                <a16:creationId xmlns:a16="http://schemas.microsoft.com/office/drawing/2014/main" id="{E5B19EF1-A83B-4682-AFAF-B0541D3E2210}"/>
              </a:ext>
            </a:extLst>
          </p:cNvPr>
          <p:cNvSpPr/>
          <p:nvPr/>
        </p:nvSpPr>
        <p:spPr>
          <a:xfrm>
            <a:off x="4603326" y="3782073"/>
            <a:ext cx="260896" cy="26089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latin typeface="Arial"/>
              </a:rPr>
              <a:t>7</a:t>
            </a:r>
          </a:p>
        </p:txBody>
      </p:sp>
      <p:sp>
        <p:nvSpPr>
          <p:cNvPr id="59" name="Rectangle 5">
            <a:extLst>
              <a:ext uri="{FF2B5EF4-FFF2-40B4-BE49-F238E27FC236}">
                <a16:creationId xmlns:a16="http://schemas.microsoft.com/office/drawing/2014/main" id="{78B45834-FBD6-4FCF-B981-9F33B358A2E4}"/>
              </a:ext>
            </a:extLst>
          </p:cNvPr>
          <p:cNvSpPr/>
          <p:nvPr/>
        </p:nvSpPr>
        <p:spPr>
          <a:xfrm>
            <a:off x="4603326" y="3429178"/>
            <a:ext cx="260896" cy="2608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latin typeface="Arial"/>
              </a:rPr>
              <a:t>6</a:t>
            </a:r>
          </a:p>
        </p:txBody>
      </p:sp>
      <p:sp>
        <p:nvSpPr>
          <p:cNvPr id="60" name="Rectangle 5">
            <a:extLst>
              <a:ext uri="{FF2B5EF4-FFF2-40B4-BE49-F238E27FC236}">
                <a16:creationId xmlns:a16="http://schemas.microsoft.com/office/drawing/2014/main" id="{D2B32F4A-FB72-45BE-81E5-24D17B9997AC}"/>
              </a:ext>
            </a:extLst>
          </p:cNvPr>
          <p:cNvSpPr/>
          <p:nvPr/>
        </p:nvSpPr>
        <p:spPr>
          <a:xfrm>
            <a:off x="4603326" y="2370493"/>
            <a:ext cx="260896" cy="2608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latin typeface="Arial"/>
              </a:rPr>
              <a:t>3</a:t>
            </a:r>
          </a:p>
        </p:txBody>
      </p:sp>
      <p:sp>
        <p:nvSpPr>
          <p:cNvPr id="61" name="Rectangle 5">
            <a:extLst>
              <a:ext uri="{FF2B5EF4-FFF2-40B4-BE49-F238E27FC236}">
                <a16:creationId xmlns:a16="http://schemas.microsoft.com/office/drawing/2014/main" id="{B70BCD12-470C-402A-9B62-64A600992E76}"/>
              </a:ext>
            </a:extLst>
          </p:cNvPr>
          <p:cNvSpPr/>
          <p:nvPr/>
        </p:nvSpPr>
        <p:spPr>
          <a:xfrm>
            <a:off x="4603326" y="5904006"/>
            <a:ext cx="260896" cy="260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800" b="1" dirty="0">
                <a:solidFill>
                  <a:srgbClr val="FFFFFF"/>
                </a:solidFill>
                <a:latin typeface="Arial"/>
              </a:rPr>
              <a:t>13</a:t>
            </a:r>
          </a:p>
        </p:txBody>
      </p:sp>
    </p:spTree>
    <p:extLst>
      <p:ext uri="{BB962C8B-B14F-4D97-AF65-F5344CB8AC3E}">
        <p14:creationId xmlns:p14="http://schemas.microsoft.com/office/powerpoint/2010/main" val="72796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306747" y="174180"/>
            <a:ext cx="8620125" cy="877887"/>
          </a:xfrm>
        </p:spPr>
        <p:txBody>
          <a:bodyPr/>
          <a:lstStyle/>
          <a:p>
            <a:r>
              <a:rPr lang="en-US" kern="0" dirty="0">
                <a:solidFill>
                  <a:srgbClr val="FFFFFF"/>
                </a:solidFill>
                <a:ea typeface="Roboto Slab" pitchFamily="2" charset="0"/>
              </a:rPr>
              <a:t>Having an effective and timely service desk correlates with higher end-user satisfaction with all other IT services</a:t>
            </a:r>
            <a:endParaRPr lang="en-US" dirty="0"/>
          </a:p>
        </p:txBody>
      </p:sp>
      <p:sp>
        <p:nvSpPr>
          <p:cNvPr id="23" name="Rectangle 22"/>
          <p:cNvSpPr/>
          <p:nvPr/>
        </p:nvSpPr>
        <p:spPr>
          <a:xfrm>
            <a:off x="5589488" y="2051703"/>
            <a:ext cx="3202944" cy="2754600"/>
          </a:xfrm>
          <a:prstGeom prst="rect">
            <a:avLst/>
          </a:prstGeom>
        </p:spPr>
        <p:txBody>
          <a:bodyPr wrap="square" anchor="ctr">
            <a:spAutoFit/>
          </a:bodyPr>
          <a:lstStyle/>
          <a:p>
            <a:pPr>
              <a:spcBef>
                <a:spcPts val="300"/>
              </a:spcBef>
              <a:spcAft>
                <a:spcPts val="300"/>
              </a:spcAft>
            </a:pPr>
            <a:r>
              <a:rPr lang="en-CA" sz="1600" dirty="0">
                <a:solidFill>
                  <a:srgbClr val="333333"/>
                </a:solidFill>
              </a:rPr>
              <a:t>On average, organizations that were satisfied with service desk </a:t>
            </a:r>
            <a:r>
              <a:rPr lang="en-CA" sz="1600" b="1" i="1" dirty="0">
                <a:solidFill>
                  <a:srgbClr val="96B8D2"/>
                </a:solidFill>
              </a:rPr>
              <a:t>effectiveness</a:t>
            </a:r>
            <a:r>
              <a:rPr lang="en-CA" sz="1600" dirty="0">
                <a:solidFill>
                  <a:srgbClr val="96B8D2"/>
                </a:solidFill>
              </a:rPr>
              <a:t> </a:t>
            </a:r>
            <a:r>
              <a:rPr lang="en-CA" sz="1600" dirty="0">
                <a:solidFill>
                  <a:srgbClr val="333333"/>
                </a:solidFill>
              </a:rPr>
              <a:t>rated all other IT processes </a:t>
            </a:r>
            <a:r>
              <a:rPr lang="en-CA" sz="2000" b="1" dirty="0">
                <a:solidFill>
                  <a:srgbClr val="333333"/>
                </a:solidFill>
              </a:rPr>
              <a:t>46% </a:t>
            </a:r>
            <a:r>
              <a:rPr lang="en-CA" sz="1600" dirty="0">
                <a:solidFill>
                  <a:srgbClr val="333333"/>
                </a:solidFill>
              </a:rPr>
              <a:t>higher than dissatisfied end users.</a:t>
            </a:r>
          </a:p>
          <a:p>
            <a:pPr>
              <a:spcBef>
                <a:spcPts val="300"/>
              </a:spcBef>
              <a:spcAft>
                <a:spcPts val="300"/>
              </a:spcAft>
            </a:pPr>
            <a:r>
              <a:rPr lang="en-CA" sz="1600" dirty="0">
                <a:solidFill>
                  <a:srgbClr val="333333"/>
                </a:solidFill>
              </a:rPr>
              <a:t>Organizations that were satisfied with service desk </a:t>
            </a:r>
            <a:r>
              <a:rPr lang="en-CA" sz="1600" b="1" i="1" dirty="0">
                <a:solidFill>
                  <a:srgbClr val="96B8D2"/>
                </a:solidFill>
              </a:rPr>
              <a:t>timeliness</a:t>
            </a:r>
            <a:r>
              <a:rPr lang="en-CA" sz="1600" dirty="0">
                <a:solidFill>
                  <a:srgbClr val="A24130"/>
                </a:solidFill>
              </a:rPr>
              <a:t> </a:t>
            </a:r>
            <a:r>
              <a:rPr lang="en-CA" sz="1600" dirty="0">
                <a:solidFill>
                  <a:srgbClr val="333333"/>
                </a:solidFill>
              </a:rPr>
              <a:t>rated all other IT processes </a:t>
            </a:r>
            <a:r>
              <a:rPr lang="en-CA" sz="2000" b="1" dirty="0">
                <a:solidFill>
                  <a:srgbClr val="333333"/>
                </a:solidFill>
              </a:rPr>
              <a:t>37% </a:t>
            </a:r>
            <a:r>
              <a:rPr lang="en-CA" sz="1600" dirty="0">
                <a:solidFill>
                  <a:srgbClr val="333333"/>
                </a:solidFill>
              </a:rPr>
              <a:t>higher than dissatisfied end users.</a:t>
            </a:r>
          </a:p>
        </p:txBody>
      </p:sp>
      <p:grpSp>
        <p:nvGrpSpPr>
          <p:cNvPr id="2" name="Group 1">
            <a:extLst>
              <a:ext uri="{FF2B5EF4-FFF2-40B4-BE49-F238E27FC236}">
                <a16:creationId xmlns:a16="http://schemas.microsoft.com/office/drawing/2014/main" id="{7D0845DE-039C-4175-B4A3-4DB3FA74ACCB}"/>
              </a:ext>
            </a:extLst>
          </p:cNvPr>
          <p:cNvGrpSpPr/>
          <p:nvPr/>
        </p:nvGrpSpPr>
        <p:grpSpPr>
          <a:xfrm>
            <a:off x="382555" y="1453590"/>
            <a:ext cx="4937632" cy="4637784"/>
            <a:chOff x="382555" y="1453590"/>
            <a:chExt cx="4937632" cy="4637784"/>
          </a:xfrm>
        </p:grpSpPr>
        <p:graphicFrame>
          <p:nvGraphicFramePr>
            <p:cNvPr id="46" name="Chart 45">
              <a:extLst>
                <a:ext uri="{FF2B5EF4-FFF2-40B4-BE49-F238E27FC236}">
                  <a16:creationId xmlns:a16="http://schemas.microsoft.com/office/drawing/2014/main" id="{7FD3B196-24F3-4775-8C0E-574337DCB958}"/>
                </a:ext>
              </a:extLst>
            </p:cNvPr>
            <p:cNvGraphicFramePr/>
            <p:nvPr>
              <p:extLst>
                <p:ext uri="{D42A27DB-BD31-4B8C-83A1-F6EECF244321}">
                  <p14:modId xmlns:p14="http://schemas.microsoft.com/office/powerpoint/2010/main" val="1609369130"/>
                </p:ext>
              </p:extLst>
            </p:nvPr>
          </p:nvGraphicFramePr>
          <p:xfrm>
            <a:off x="382555" y="1453590"/>
            <a:ext cx="4937632" cy="4637784"/>
          </p:xfrm>
          <a:graphic>
            <a:graphicData uri="http://schemas.openxmlformats.org/drawingml/2006/chart">
              <c:chart xmlns:c="http://schemas.openxmlformats.org/drawingml/2006/chart" xmlns:r="http://schemas.openxmlformats.org/officeDocument/2006/relationships" r:id="rId3"/>
            </a:graphicData>
          </a:graphic>
        </p:graphicFrame>
        <p:grpSp>
          <p:nvGrpSpPr>
            <p:cNvPr id="47" name="Group 46">
              <a:extLst>
                <a:ext uri="{FF2B5EF4-FFF2-40B4-BE49-F238E27FC236}">
                  <a16:creationId xmlns:a16="http://schemas.microsoft.com/office/drawing/2014/main" id="{B33D51AE-05EC-4839-A365-202DFD74D8EB}"/>
                </a:ext>
              </a:extLst>
            </p:cNvPr>
            <p:cNvGrpSpPr/>
            <p:nvPr/>
          </p:nvGrpSpPr>
          <p:grpSpPr>
            <a:xfrm>
              <a:off x="3817881" y="1534432"/>
              <a:ext cx="837672" cy="1404847"/>
              <a:chOff x="7961619" y="1211679"/>
              <a:chExt cx="509047" cy="915817"/>
            </a:xfrm>
          </p:grpSpPr>
          <p:cxnSp>
            <p:nvCxnSpPr>
              <p:cNvPr id="48" name="Straight Connector 47">
                <a:extLst>
                  <a:ext uri="{FF2B5EF4-FFF2-40B4-BE49-F238E27FC236}">
                    <a16:creationId xmlns:a16="http://schemas.microsoft.com/office/drawing/2014/main" id="{CAD9344D-FD15-4BE3-A0EE-2DF628B6A66A}"/>
                  </a:ext>
                </a:extLst>
              </p:cNvPr>
              <p:cNvCxnSpPr/>
              <p:nvPr/>
            </p:nvCxnSpPr>
            <p:spPr>
              <a:xfrm flipV="1">
                <a:off x="8031637" y="1423446"/>
                <a:ext cx="0" cy="704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3E219D6-BF9C-4055-8DFD-6169439AEF40}"/>
                  </a:ext>
                </a:extLst>
              </p:cNvPr>
              <p:cNvCxnSpPr/>
              <p:nvPr/>
            </p:nvCxnSpPr>
            <p:spPr>
              <a:xfrm rot="5400000" flipV="1">
                <a:off x="8210530" y="1240301"/>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B76614A-8000-4DCE-A582-2045567999A2}"/>
                  </a:ext>
                </a:extLst>
              </p:cNvPr>
              <p:cNvCxnSpPr/>
              <p:nvPr/>
            </p:nvCxnSpPr>
            <p:spPr>
              <a:xfrm flipV="1">
                <a:off x="8388287" y="1423447"/>
                <a:ext cx="0" cy="1440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872477E-0E53-408D-ADC2-9072A7DB4905}"/>
                  </a:ext>
                </a:extLst>
              </p:cNvPr>
              <p:cNvSpPr txBox="1"/>
              <p:nvPr/>
            </p:nvSpPr>
            <p:spPr>
              <a:xfrm>
                <a:off x="7961619" y="1211679"/>
                <a:ext cx="509047" cy="200639"/>
              </a:xfrm>
              <a:prstGeom prst="rect">
                <a:avLst/>
              </a:prstGeom>
            </p:spPr>
            <p:txBody>
              <a:bodyPr wrap="square" rtlCol="0">
                <a:spAutoFit/>
              </a:bodyPr>
              <a:lstStyle/>
              <a:p>
                <a:pPr algn="ctr"/>
                <a:r>
                  <a:rPr lang="en-CA" sz="1400" dirty="0"/>
                  <a:t>37%</a:t>
                </a:r>
              </a:p>
            </p:txBody>
          </p:sp>
        </p:grpSp>
        <p:grpSp>
          <p:nvGrpSpPr>
            <p:cNvPr id="52" name="Group 51">
              <a:extLst>
                <a:ext uri="{FF2B5EF4-FFF2-40B4-BE49-F238E27FC236}">
                  <a16:creationId xmlns:a16="http://schemas.microsoft.com/office/drawing/2014/main" id="{4593023D-DB43-4170-ABB2-809D7361890E}"/>
                </a:ext>
              </a:extLst>
            </p:cNvPr>
            <p:cNvGrpSpPr/>
            <p:nvPr/>
          </p:nvGrpSpPr>
          <p:grpSpPr>
            <a:xfrm>
              <a:off x="1705464" y="1534432"/>
              <a:ext cx="837672" cy="1692848"/>
              <a:chOff x="7961619" y="1211679"/>
              <a:chExt cx="509047" cy="1103564"/>
            </a:xfrm>
          </p:grpSpPr>
          <p:cxnSp>
            <p:nvCxnSpPr>
              <p:cNvPr id="53" name="Straight Connector 52">
                <a:extLst>
                  <a:ext uri="{FF2B5EF4-FFF2-40B4-BE49-F238E27FC236}">
                    <a16:creationId xmlns:a16="http://schemas.microsoft.com/office/drawing/2014/main" id="{331C5B21-FBE4-4899-B7D5-6375B589E00E}"/>
                  </a:ext>
                </a:extLst>
              </p:cNvPr>
              <p:cNvCxnSpPr/>
              <p:nvPr/>
            </p:nvCxnSpPr>
            <p:spPr>
              <a:xfrm flipV="1">
                <a:off x="8031637" y="1423446"/>
                <a:ext cx="0" cy="891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52243D6-AF15-4649-B0B4-87A029277BF2}"/>
                  </a:ext>
                </a:extLst>
              </p:cNvPr>
              <p:cNvCxnSpPr/>
              <p:nvPr/>
            </p:nvCxnSpPr>
            <p:spPr>
              <a:xfrm rot="5400000" flipV="1">
                <a:off x="8211045" y="1240301"/>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FD84EDE-47B1-4097-9B33-D48E968E92B7}"/>
                  </a:ext>
                </a:extLst>
              </p:cNvPr>
              <p:cNvCxnSpPr/>
              <p:nvPr/>
            </p:nvCxnSpPr>
            <p:spPr>
              <a:xfrm flipV="1">
                <a:off x="8388287" y="1423447"/>
                <a:ext cx="0" cy="1440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6960BB2-3C12-4963-A9CF-C1D5D8F3EEE2}"/>
                  </a:ext>
                </a:extLst>
              </p:cNvPr>
              <p:cNvSpPr txBox="1"/>
              <p:nvPr/>
            </p:nvSpPr>
            <p:spPr>
              <a:xfrm>
                <a:off x="7961619" y="1211679"/>
                <a:ext cx="509047" cy="200639"/>
              </a:xfrm>
              <a:prstGeom prst="rect">
                <a:avLst/>
              </a:prstGeom>
            </p:spPr>
            <p:txBody>
              <a:bodyPr wrap="square" rtlCol="0">
                <a:spAutoFit/>
              </a:bodyPr>
              <a:lstStyle/>
              <a:p>
                <a:pPr algn="ctr"/>
                <a:r>
                  <a:rPr lang="en-CA" sz="1400" dirty="0"/>
                  <a:t>46%</a:t>
                </a:r>
              </a:p>
            </p:txBody>
          </p:sp>
        </p:grpSp>
      </p:grpSp>
      <p:sp>
        <p:nvSpPr>
          <p:cNvPr id="62" name="TextBox 61">
            <a:extLst>
              <a:ext uri="{FF2B5EF4-FFF2-40B4-BE49-F238E27FC236}">
                <a16:creationId xmlns:a16="http://schemas.microsoft.com/office/drawing/2014/main" id="{A7A0CC9E-E60C-49CE-8BAE-14F1F2BCB8FB}"/>
              </a:ext>
            </a:extLst>
          </p:cNvPr>
          <p:cNvSpPr txBox="1"/>
          <p:nvPr/>
        </p:nvSpPr>
        <p:spPr>
          <a:xfrm>
            <a:off x="5589488" y="5383488"/>
            <a:ext cx="3106602" cy="707886"/>
          </a:xfrm>
          <a:prstGeom prst="rect">
            <a:avLst/>
          </a:prstGeom>
          <a:noFill/>
        </p:spPr>
        <p:txBody>
          <a:bodyPr wrap="square" rtlCol="0">
            <a:spAutoFit/>
          </a:bodyPr>
          <a:lstStyle/>
          <a:p>
            <a:r>
              <a:rPr lang="en-CA" sz="1000" dirty="0">
                <a:solidFill>
                  <a:srgbClr val="333333"/>
                </a:solidFill>
              </a:rPr>
              <a:t>“Satisfied” organizations had average scores &gt;=8.</a:t>
            </a:r>
          </a:p>
          <a:p>
            <a:r>
              <a:rPr lang="en-CA" sz="1000" dirty="0">
                <a:solidFill>
                  <a:srgbClr val="333333"/>
                </a:solidFill>
              </a:rPr>
              <a:t>“Dissatisfied" organizations had average scores &lt;6.</a:t>
            </a:r>
          </a:p>
          <a:p>
            <a:r>
              <a:rPr lang="en-CA" sz="1000" dirty="0">
                <a:solidFill>
                  <a:srgbClr val="333333"/>
                </a:solidFill>
              </a:rPr>
              <a:t>Source: Info-Tech Research Group, 2019</a:t>
            </a:r>
          </a:p>
          <a:p>
            <a:r>
              <a:rPr lang="en-CA" sz="1000" dirty="0">
                <a:solidFill>
                  <a:srgbClr val="333333"/>
                </a:solidFill>
              </a:rPr>
              <a:t>(</a:t>
            </a:r>
            <a:r>
              <a:rPr lang="en-CA" sz="1000" i="1" dirty="0">
                <a:solidFill>
                  <a:srgbClr val="333333"/>
                </a:solidFill>
              </a:rPr>
              <a:t>N=18,500+ respondents from 75 organizations</a:t>
            </a:r>
            <a:r>
              <a:rPr lang="en-CA" sz="1000" dirty="0">
                <a:solidFill>
                  <a:srgbClr val="333333"/>
                </a:solidFill>
              </a:rPr>
              <a:t>)</a:t>
            </a:r>
          </a:p>
        </p:txBody>
      </p:sp>
    </p:spTree>
    <p:extLst>
      <p:ext uri="{BB962C8B-B14F-4D97-AF65-F5344CB8AC3E}">
        <p14:creationId xmlns:p14="http://schemas.microsoft.com/office/powerpoint/2010/main" val="199924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p:nvPr/>
        </p:nvSpPr>
        <p:spPr>
          <a:xfrm>
            <a:off x="328729" y="1133475"/>
            <a:ext cx="8625780" cy="5264313"/>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TextBox 7"/>
          <p:cNvSpPr txBox="1"/>
          <p:nvPr/>
        </p:nvSpPr>
        <p:spPr>
          <a:xfrm>
            <a:off x="328729" y="1286293"/>
            <a:ext cx="4029469" cy="2400657"/>
          </a:xfrm>
          <a:prstGeom prst="rect">
            <a:avLst/>
          </a:prstGeom>
          <a:solidFill>
            <a:schemeClr val="bg1"/>
          </a:solidFill>
        </p:spPr>
        <p:txBody>
          <a:bodyPr wrap="square" rIns="360000" rtlCol="0" anchor="ctr">
            <a:spAutoFit/>
          </a:bodyPr>
          <a:lstStyle/>
          <a:p>
            <a:pPr>
              <a:spcBef>
                <a:spcPts val="600"/>
              </a:spcBef>
              <a:spcAft>
                <a:spcPts val="600"/>
              </a:spcAft>
            </a:pPr>
            <a:r>
              <a:rPr lang="en-CA" sz="1400" dirty="0"/>
              <a:t>More than one hundred organizations engaged with Info-Tech, through advisory calls and workshops, for their service desk projects in 2016. Their goal was either to improve an existing service desk or build one from scratch.</a:t>
            </a:r>
          </a:p>
          <a:p>
            <a:pPr>
              <a:spcBef>
                <a:spcPts val="600"/>
              </a:spcBef>
              <a:spcAft>
                <a:spcPts val="600"/>
              </a:spcAft>
            </a:pPr>
            <a:r>
              <a:rPr lang="en-CA" sz="1400" dirty="0"/>
              <a:t>Organizations that estimate the business impact of each project phase help us shed light on the average measured value of the engagements. </a:t>
            </a:r>
            <a:endParaRPr lang="en-US" sz="1400" dirty="0"/>
          </a:p>
        </p:txBody>
      </p:sp>
      <p:sp>
        <p:nvSpPr>
          <p:cNvPr id="4" name="Rectangle 3"/>
          <p:cNvSpPr/>
          <p:nvPr/>
        </p:nvSpPr>
        <p:spPr>
          <a:xfrm>
            <a:off x="6015980" y="1946976"/>
            <a:ext cx="2157540" cy="523220"/>
          </a:xfrm>
          <a:prstGeom prst="rect">
            <a:avLst/>
          </a:prstGeom>
        </p:spPr>
        <p:txBody>
          <a:bodyPr wrap="square" anchor="ctr">
            <a:spAutoFit/>
          </a:bodyPr>
          <a:lstStyle/>
          <a:p>
            <a:pPr algn="ctr"/>
            <a:r>
              <a:rPr lang="en-CA" sz="1400" dirty="0"/>
              <a:t>Sum of Measured Value Dollar Impact</a:t>
            </a:r>
          </a:p>
        </p:txBody>
      </p:sp>
      <p:sp>
        <p:nvSpPr>
          <p:cNvPr id="5" name="Rectangle 4"/>
          <p:cNvSpPr/>
          <p:nvPr/>
        </p:nvSpPr>
        <p:spPr>
          <a:xfrm>
            <a:off x="4523810" y="3401415"/>
            <a:ext cx="2524132" cy="523220"/>
          </a:xfrm>
          <a:prstGeom prst="rect">
            <a:avLst/>
          </a:prstGeom>
        </p:spPr>
        <p:txBody>
          <a:bodyPr wrap="square">
            <a:spAutoFit/>
          </a:bodyPr>
          <a:lstStyle/>
          <a:p>
            <a:pPr algn="ctr"/>
            <a:r>
              <a:rPr lang="en-CA" sz="1400" dirty="0"/>
              <a:t>Average Measured Value Dollar Impact </a:t>
            </a:r>
          </a:p>
        </p:txBody>
      </p:sp>
      <p:cxnSp>
        <p:nvCxnSpPr>
          <p:cNvPr id="42" name="Straight Connector 2"/>
          <p:cNvCxnSpPr/>
          <p:nvPr/>
        </p:nvCxnSpPr>
        <p:spPr>
          <a:xfrm>
            <a:off x="5100120" y="4468560"/>
            <a:ext cx="30734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
          <p:cNvCxnSpPr/>
          <p:nvPr/>
        </p:nvCxnSpPr>
        <p:spPr>
          <a:xfrm>
            <a:off x="5274733" y="2978422"/>
            <a:ext cx="2370667"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Oval 17"/>
          <p:cNvSpPr/>
          <p:nvPr/>
        </p:nvSpPr>
        <p:spPr>
          <a:xfrm>
            <a:off x="7047942" y="2918191"/>
            <a:ext cx="1728371" cy="1687675"/>
          </a:xfrm>
          <a:prstGeom prst="ellipse">
            <a:avLst/>
          </a:prstGeom>
          <a:solidFill>
            <a:schemeClr val="accent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b="1" dirty="0">
                <a:solidFill>
                  <a:srgbClr val="FFFFFF"/>
                </a:solidFill>
              </a:rPr>
              <a:t>US$19,755.87</a:t>
            </a:r>
          </a:p>
        </p:txBody>
      </p:sp>
      <p:sp>
        <p:nvSpPr>
          <p:cNvPr id="8" name="TextBox 7"/>
          <p:cNvSpPr txBox="1"/>
          <p:nvPr/>
        </p:nvSpPr>
        <p:spPr>
          <a:xfrm>
            <a:off x="4731612" y="6136957"/>
            <a:ext cx="4094391" cy="253916"/>
          </a:xfrm>
          <a:prstGeom prst="rect">
            <a:avLst/>
          </a:prstGeom>
          <a:noFill/>
        </p:spPr>
        <p:txBody>
          <a:bodyPr wrap="none" rtlCol="0">
            <a:spAutoFit/>
          </a:bodyPr>
          <a:lstStyle/>
          <a:p>
            <a:r>
              <a:rPr lang="en-CA" sz="1050" dirty="0"/>
              <a:t>Source: Info-Tech Research Group, 2016-2018 (</a:t>
            </a:r>
            <a:r>
              <a:rPr lang="en-CA" sz="1050" i="1" dirty="0"/>
              <a:t>N=141 records)</a:t>
            </a:r>
            <a:endParaRPr lang="en-US" sz="1050" dirty="0"/>
          </a:p>
        </p:txBody>
      </p:sp>
      <p:sp>
        <p:nvSpPr>
          <p:cNvPr id="2" name="Title 1"/>
          <p:cNvSpPr>
            <a:spLocks noGrp="1"/>
          </p:cNvSpPr>
          <p:nvPr>
            <p:ph type="title"/>
          </p:nvPr>
        </p:nvSpPr>
        <p:spPr/>
        <p:txBody>
          <a:bodyPr/>
          <a:lstStyle/>
          <a:p>
            <a:r>
              <a:rPr lang="en-US" kern="0" dirty="0">
                <a:solidFill>
                  <a:srgbClr val="FFFFFF"/>
                </a:solidFill>
                <a:ea typeface="Roboto Slab" pitchFamily="2" charset="0"/>
              </a:rPr>
              <a:t>Standardize the service desk the Info-Tech way to get measurable results</a:t>
            </a:r>
            <a:endParaRPr lang="en-US" dirty="0"/>
          </a:p>
        </p:txBody>
      </p:sp>
      <p:sp>
        <p:nvSpPr>
          <p:cNvPr id="21" name="Rectangle 20"/>
          <p:cNvSpPr/>
          <p:nvPr/>
        </p:nvSpPr>
        <p:spPr>
          <a:xfrm>
            <a:off x="6044234" y="4973484"/>
            <a:ext cx="2220199" cy="523220"/>
          </a:xfrm>
          <a:prstGeom prst="rect">
            <a:avLst/>
          </a:prstGeom>
        </p:spPr>
        <p:txBody>
          <a:bodyPr wrap="square">
            <a:spAutoFit/>
          </a:bodyPr>
          <a:lstStyle/>
          <a:p>
            <a:pPr algn="ctr"/>
            <a:r>
              <a:rPr lang="en-CA" sz="1400" dirty="0"/>
              <a:t>Average Measured Value Time Saved</a:t>
            </a:r>
          </a:p>
        </p:txBody>
      </p:sp>
      <p:sp>
        <p:nvSpPr>
          <p:cNvPr id="39" name="Oval 13"/>
          <p:cNvSpPr/>
          <p:nvPr/>
        </p:nvSpPr>
        <p:spPr>
          <a:xfrm>
            <a:off x="4260576" y="1486401"/>
            <a:ext cx="1755404" cy="1741432"/>
          </a:xfrm>
          <a:prstGeom prst="ellipse">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200" b="1" dirty="0">
                <a:solidFill>
                  <a:srgbClr val="FFFFFF"/>
                </a:solidFill>
              </a:rPr>
              <a:t>US$1,659,493.37</a:t>
            </a:r>
          </a:p>
        </p:txBody>
      </p:sp>
      <p:sp>
        <p:nvSpPr>
          <p:cNvPr id="23" name="TextBox 22"/>
          <p:cNvSpPr txBox="1"/>
          <p:nvPr/>
        </p:nvSpPr>
        <p:spPr>
          <a:xfrm>
            <a:off x="331567" y="3755222"/>
            <a:ext cx="4026631" cy="2339102"/>
          </a:xfrm>
          <a:prstGeom prst="rect">
            <a:avLst/>
          </a:prstGeom>
          <a:solidFill>
            <a:schemeClr val="bg1"/>
          </a:solidFill>
        </p:spPr>
        <p:txBody>
          <a:bodyPr wrap="square" rtlCol="0">
            <a:spAutoFit/>
          </a:bodyPr>
          <a:lstStyle/>
          <a:p>
            <a:pPr algn="ctr" fontAlgn="base">
              <a:spcBef>
                <a:spcPct val="0"/>
              </a:spcBef>
              <a:spcAft>
                <a:spcPts val="600"/>
              </a:spcAft>
            </a:pPr>
            <a:endParaRPr lang="en-US" sz="1400" i="1" dirty="0">
              <a:solidFill>
                <a:srgbClr val="333333"/>
              </a:solidFill>
              <a:latin typeface="Georgia"/>
            </a:endParaRPr>
          </a:p>
          <a:p>
            <a:pPr marL="177800" lvl="1" algn="ctr" fontAlgn="base">
              <a:spcBef>
                <a:spcPct val="0"/>
              </a:spcBef>
              <a:spcAft>
                <a:spcPts val="600"/>
              </a:spcAft>
            </a:pPr>
            <a:r>
              <a:rPr lang="en-US" sz="1400" i="1" dirty="0">
                <a:solidFill>
                  <a:srgbClr val="333333"/>
                </a:solidFill>
                <a:latin typeface="Georgia"/>
              </a:rPr>
              <a:t>The analysts are an amazing resource for this project. Their approach is very methodical, and they have the ability to fill in the big picture with detailed, actionable steps. There is a real opportunity for us to get off the treadmill and make real IT service management improvements.</a:t>
            </a:r>
          </a:p>
          <a:p>
            <a:pPr algn="ctr" fontAlgn="base"/>
            <a:r>
              <a:rPr lang="en-US" sz="1200" dirty="0">
                <a:solidFill>
                  <a:srgbClr val="333333"/>
                </a:solidFill>
              </a:rPr>
              <a:t>– Rod Gula, IT Director</a:t>
            </a:r>
          </a:p>
          <a:p>
            <a:pPr algn="ctr" fontAlgn="base"/>
            <a:r>
              <a:rPr lang="en-US" sz="1200" dirty="0">
                <a:solidFill>
                  <a:srgbClr val="333333"/>
                </a:solidFill>
              </a:rPr>
              <a:t>American Realty Advisors</a:t>
            </a:r>
            <a:endParaRPr lang="en-US" sz="1200" i="1" dirty="0">
              <a:solidFill>
                <a:srgbClr val="333333"/>
              </a:solidFill>
              <a:latin typeface="Georgia"/>
            </a:endParaRPr>
          </a:p>
        </p:txBody>
      </p:sp>
      <p:sp>
        <p:nvSpPr>
          <p:cNvPr id="41" name="Oval 25"/>
          <p:cNvSpPr/>
          <p:nvPr/>
        </p:nvSpPr>
        <p:spPr>
          <a:xfrm>
            <a:off x="4315862" y="4343581"/>
            <a:ext cx="1728371" cy="1639530"/>
          </a:xfrm>
          <a:prstGeom prst="ellipse">
            <a:avLst/>
          </a:prstGeom>
          <a:solidFill>
            <a:schemeClr val="accent3"/>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600" b="1" dirty="0"/>
              <a:t>27 Days</a:t>
            </a:r>
          </a:p>
        </p:txBody>
      </p:sp>
      <p:pic>
        <p:nvPicPr>
          <p:cNvPr id="22" name="Picture 102"/>
          <p:cNvPicPr>
            <a:picLocks noChangeAspect="1"/>
          </p:cNvPicPr>
          <p:nvPr/>
        </p:nvPicPr>
        <p:blipFill>
          <a:blip r:embed="rId3"/>
          <a:stretch>
            <a:fillRect/>
          </a:stretch>
        </p:blipFill>
        <p:spPr>
          <a:xfrm>
            <a:off x="328729" y="4032638"/>
            <a:ext cx="292633" cy="219475"/>
          </a:xfrm>
          <a:prstGeom prst="rect">
            <a:avLst/>
          </a:prstGeom>
        </p:spPr>
      </p:pic>
      <p:pic>
        <p:nvPicPr>
          <p:cNvPr id="26" name="Picture 103"/>
          <p:cNvPicPr>
            <a:picLocks noChangeAspect="1"/>
          </p:cNvPicPr>
          <p:nvPr/>
        </p:nvPicPr>
        <p:blipFill>
          <a:blip r:embed="rId4"/>
          <a:stretch>
            <a:fillRect/>
          </a:stretch>
        </p:blipFill>
        <p:spPr>
          <a:xfrm>
            <a:off x="3573941" y="5353435"/>
            <a:ext cx="274344" cy="286537"/>
          </a:xfrm>
          <a:prstGeom prst="rect">
            <a:avLst/>
          </a:prstGeom>
        </p:spPr>
      </p:pic>
    </p:spTree>
    <p:extLst>
      <p:ext uri="{BB962C8B-B14F-4D97-AF65-F5344CB8AC3E}">
        <p14:creationId xmlns:p14="http://schemas.microsoft.com/office/powerpoint/2010/main" val="1198126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2634</Words>
  <Application>Microsoft Office PowerPoint</Application>
  <PresentationFormat>On-screen Show (4:3)</PresentationFormat>
  <Paragraphs>373</Paragraphs>
  <Slides>18</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6" baseType="lpstr">
      <vt:lpstr>Arial</vt:lpstr>
      <vt:lpstr>Calibri</vt:lpstr>
      <vt:lpstr>Courier New</vt:lpstr>
      <vt:lpstr>Georgia</vt:lpstr>
      <vt:lpstr>Open Sans</vt:lpstr>
      <vt:lpstr>Wingdings</vt:lpstr>
      <vt:lpstr>Theme1</vt:lpstr>
      <vt:lpstr>PowerPoint Presentation</vt:lpstr>
      <vt:lpstr>Table of contents</vt:lpstr>
      <vt:lpstr>PowerPoint Presentation</vt:lpstr>
      <vt:lpstr>A method for getting your service desk out of firefighter mode</vt:lpstr>
      <vt:lpstr>Executive summary</vt:lpstr>
      <vt:lpstr>Directors and executives understand the importance of the service desk and believe IT can do better</vt:lpstr>
      <vt:lpstr>Business stakeholders consistently rank the service desk as one of the top five most important services that IT provides</vt:lpstr>
      <vt:lpstr>Having an effective and timely service desk correlates with higher end-user satisfaction with all other IT services</vt:lpstr>
      <vt:lpstr>Standardize the service desk the Info-Tech way to get measurable results</vt:lpstr>
      <vt:lpstr>Info-Tech’s approach to service desk standardization focuses on building service management essentials</vt:lpstr>
      <vt:lpstr>Info-Tech draws on the COBIT framework, which focuses on consistent delivery of IT services across the organization</vt:lpstr>
      <vt:lpstr>The service desk is the foundation of all other service management processes</vt:lpstr>
      <vt:lpstr>Info-Tech offers various levels of support to best suit your needs</vt:lpstr>
      <vt:lpstr>Use these icons to help direct you as you navigate this research </vt:lpstr>
      <vt:lpstr>Standardize the Service Desk – project overview</vt:lpstr>
      <vt:lpstr>Info-Tech delivers: Use our tools and templates to accelerate your project to completion</vt:lpstr>
      <vt:lpstr>The project’s key deliverable is a service desk standard operating procedure</vt:lpstr>
      <vt:lpstr>Workshop overview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2021-07-12T21:13:52Z</dcterms:created>
  <dcterms:modified xsi:type="dcterms:W3CDTF">2021-07-12T21:14:19Z</dcterms:modified>
</cp:coreProperties>
</file>