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862" r:id="rId1"/>
  </p:sldMasterIdLst>
  <p:notesMasterIdLst>
    <p:notesMasterId r:id="rId20"/>
  </p:notesMasterIdLst>
  <p:handoutMasterIdLst>
    <p:handoutMasterId r:id="rId21"/>
  </p:handoutMasterIdLst>
  <p:sldIdLst>
    <p:sldId id="483" r:id="rId2"/>
    <p:sldId id="399" r:id="rId3"/>
    <p:sldId id="403" r:id="rId4"/>
    <p:sldId id="484" r:id="rId5"/>
    <p:sldId id="486" r:id="rId6"/>
    <p:sldId id="487" r:id="rId7"/>
    <p:sldId id="488" r:id="rId8"/>
    <p:sldId id="658" r:id="rId9"/>
    <p:sldId id="485" r:id="rId10"/>
    <p:sldId id="713" r:id="rId11"/>
    <p:sldId id="726" r:id="rId12"/>
    <p:sldId id="491" r:id="rId13"/>
    <p:sldId id="492" r:id="rId14"/>
    <p:sldId id="494" r:id="rId15"/>
    <p:sldId id="426" r:id="rId16"/>
    <p:sldId id="410" r:id="rId17"/>
    <p:sldId id="411" r:id="rId18"/>
    <p:sldId id="413" r:id="rId19"/>
  </p:sldIdLst>
  <p:sldSz cx="9144000" cy="6858000" type="screen4x3"/>
  <p:notesSz cx="6858000" cy="9144000"/>
  <p:embeddedFontLst>
    <p:embeddedFont>
      <p:font typeface="Calibri" panose="020F0502020204030204" pitchFamily="34" charset="0"/>
      <p:regular r:id="rId22"/>
      <p:bold r:id="rId23"/>
      <p:italic r:id="rId24"/>
      <p:boldItalic r:id="rId25"/>
    </p:embeddedFont>
    <p:embeddedFont>
      <p:font typeface="Georgia" panose="02040502050405020303" pitchFamily="18" charset="0"/>
      <p:regular r:id="rId26"/>
      <p:bold r:id="rId27"/>
      <p:italic r:id="rId28"/>
      <p:boldItalic r:id="rId29"/>
    </p:embeddedFont>
  </p:embeddedFontLst>
  <p:custShowLst>
    <p:custShow name="Custom Show 1" id="0">
      <p:sldLst/>
    </p:custShow>
  </p:custShowLst>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83DC1864-2267-42D8-869B-74D3FC322049}">
          <p14:sldIdLst>
            <p14:sldId id="483"/>
          </p14:sldIdLst>
        </p14:section>
        <p14:section name="Executive Brief" id="{37A54A76-641D-40AD-9707-53CF321F1EFA}">
          <p14:sldIdLst>
            <p14:sldId id="399"/>
            <p14:sldId id="403"/>
            <p14:sldId id="484"/>
            <p14:sldId id="486"/>
            <p14:sldId id="487"/>
            <p14:sldId id="488"/>
            <p14:sldId id="658"/>
            <p14:sldId id="485"/>
            <p14:sldId id="713"/>
            <p14:sldId id="726"/>
            <p14:sldId id="491"/>
            <p14:sldId id="492"/>
            <p14:sldId id="494"/>
            <p14:sldId id="426"/>
            <p14:sldId id="410"/>
            <p14:sldId id="411"/>
            <p14:sldId id="41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1" name="Author" initials="A" lastIdx="0" clrIdx="1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F54"/>
    <a:srgbClr val="000000"/>
    <a:srgbClr val="A24130"/>
    <a:srgbClr val="CBDBE7"/>
    <a:srgbClr val="2576B7"/>
    <a:srgbClr val="B0C534"/>
    <a:srgbClr val="365D7E"/>
    <a:srgbClr val="406F96"/>
    <a:srgbClr val="7CADD4"/>
    <a:srgbClr val="5A7D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D4EDE3-C60B-414D-BCB5-666A1004C555}" v="1" dt="2021-01-15T16:28:59.7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87" autoAdjust="0"/>
    <p:restoredTop sz="94591" autoAdjust="0"/>
  </p:normalViewPr>
  <p:slideViewPr>
    <p:cSldViewPr snapToGrid="0">
      <p:cViewPr varScale="1">
        <p:scale>
          <a:sx n="114" d="100"/>
          <a:sy n="114" d="100"/>
        </p:scale>
        <p:origin x="2214" y="10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Lst>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5.xml"/><Relationship Id="rId3" Type="http://schemas.openxmlformats.org/officeDocument/2006/relationships/slide" Target="slides/slide3.xml"/><Relationship Id="rId7" Type="http://schemas.openxmlformats.org/officeDocument/2006/relationships/slide" Target="slides/slide7.xml"/><Relationship Id="rId12" Type="http://schemas.openxmlformats.org/officeDocument/2006/relationships/slide" Target="slides/slide14.xml"/><Relationship Id="rId2" Type="http://schemas.openxmlformats.org/officeDocument/2006/relationships/slide" Target="slides/slide2.xml"/><Relationship Id="rId16" Type="http://schemas.openxmlformats.org/officeDocument/2006/relationships/slide" Target="slides/slide18.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3.xml"/><Relationship Id="rId5" Type="http://schemas.openxmlformats.org/officeDocument/2006/relationships/slide" Target="slides/slide5.xml"/><Relationship Id="rId15" Type="http://schemas.openxmlformats.org/officeDocument/2006/relationships/slide" Target="slides/slide17.xml"/><Relationship Id="rId10" Type="http://schemas.openxmlformats.org/officeDocument/2006/relationships/slide" Target="slides/slide12.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DEDF45-F5F8-4092-963A-A3825DA7D6BB}" type="doc">
      <dgm:prSet loTypeId="urn:microsoft.com/office/officeart/2005/8/layout/venn2" loCatId="relationship" qsTypeId="urn:microsoft.com/office/officeart/2005/8/quickstyle/3d4" qsCatId="3D" csTypeId="urn:microsoft.com/office/officeart/2005/8/colors/accent1_2" csCatId="accent1" phldr="1"/>
      <dgm:spPr/>
      <dgm:t>
        <a:bodyPr/>
        <a:lstStyle/>
        <a:p>
          <a:endParaRPr lang="en-US"/>
        </a:p>
      </dgm:t>
    </dgm:pt>
    <dgm:pt modelId="{00FF4081-3E17-4C19-8ED0-557317872A22}">
      <dgm:prSet phldrT="[Text]"/>
      <dgm:spPr/>
      <dgm:t>
        <a:bodyPr/>
        <a:lstStyle/>
        <a:p>
          <a:r>
            <a:rPr lang="en-US" dirty="0"/>
            <a:t>Release</a:t>
          </a:r>
        </a:p>
      </dgm:t>
    </dgm:pt>
    <dgm:pt modelId="{4C849424-517D-4E53-82AB-3F3971FD5E0E}" type="parTrans" cxnId="{059CA47F-123B-4D51-88FE-F1C6F7669D59}">
      <dgm:prSet/>
      <dgm:spPr/>
      <dgm:t>
        <a:bodyPr/>
        <a:lstStyle/>
        <a:p>
          <a:endParaRPr lang="en-US"/>
        </a:p>
      </dgm:t>
    </dgm:pt>
    <dgm:pt modelId="{876726D3-A349-4415-95C6-81313D90398D}" type="sibTrans" cxnId="{059CA47F-123B-4D51-88FE-F1C6F7669D59}">
      <dgm:prSet/>
      <dgm:spPr/>
      <dgm:t>
        <a:bodyPr/>
        <a:lstStyle/>
        <a:p>
          <a:endParaRPr lang="en-US"/>
        </a:p>
      </dgm:t>
    </dgm:pt>
    <dgm:pt modelId="{7A867B9D-5F44-48FD-9E6E-CE5F385B9103}">
      <dgm:prSet phldrT="[Text]"/>
      <dgm:spPr/>
      <dgm:t>
        <a:bodyPr/>
        <a:lstStyle/>
        <a:p>
          <a:r>
            <a:rPr lang="en-US" dirty="0"/>
            <a:t>Deployment</a:t>
          </a:r>
        </a:p>
      </dgm:t>
    </dgm:pt>
    <dgm:pt modelId="{A7AAF03E-3691-4B0D-B132-1AAC51CE99A0}" type="parTrans" cxnId="{FE6BE6F7-DF6B-46A9-8EE4-9355BA07F05F}">
      <dgm:prSet/>
      <dgm:spPr/>
      <dgm:t>
        <a:bodyPr/>
        <a:lstStyle/>
        <a:p>
          <a:endParaRPr lang="en-US"/>
        </a:p>
      </dgm:t>
    </dgm:pt>
    <dgm:pt modelId="{7E10F0BA-B9D3-4FC0-85E8-FB579BB10911}" type="sibTrans" cxnId="{FE6BE6F7-DF6B-46A9-8EE4-9355BA07F05F}">
      <dgm:prSet/>
      <dgm:spPr/>
      <dgm:t>
        <a:bodyPr/>
        <a:lstStyle/>
        <a:p>
          <a:endParaRPr lang="en-US"/>
        </a:p>
      </dgm:t>
    </dgm:pt>
    <dgm:pt modelId="{BE54CED6-8BE9-477D-9B56-ECC5717F4960}" type="pres">
      <dgm:prSet presAssocID="{76DEDF45-F5F8-4092-963A-A3825DA7D6BB}" presName="Name0" presStyleCnt="0">
        <dgm:presLayoutVars>
          <dgm:chMax val="7"/>
          <dgm:resizeHandles val="exact"/>
        </dgm:presLayoutVars>
      </dgm:prSet>
      <dgm:spPr/>
    </dgm:pt>
    <dgm:pt modelId="{DE546659-847F-4C6D-A293-1E1E7CEA266E}" type="pres">
      <dgm:prSet presAssocID="{76DEDF45-F5F8-4092-963A-A3825DA7D6BB}" presName="comp1" presStyleCnt="0"/>
      <dgm:spPr/>
    </dgm:pt>
    <dgm:pt modelId="{18726C49-4942-4F31-A6D4-7F29CF44AE31}" type="pres">
      <dgm:prSet presAssocID="{76DEDF45-F5F8-4092-963A-A3825DA7D6BB}" presName="circle1" presStyleLbl="node1" presStyleIdx="0" presStyleCnt="2" custLinFactNeighborX="-2304"/>
      <dgm:spPr/>
    </dgm:pt>
    <dgm:pt modelId="{41CC179F-7034-4C00-9556-97D1BEF3B52B}" type="pres">
      <dgm:prSet presAssocID="{76DEDF45-F5F8-4092-963A-A3825DA7D6BB}" presName="c1text" presStyleLbl="node1" presStyleIdx="0" presStyleCnt="2">
        <dgm:presLayoutVars>
          <dgm:bulletEnabled val="1"/>
        </dgm:presLayoutVars>
      </dgm:prSet>
      <dgm:spPr/>
    </dgm:pt>
    <dgm:pt modelId="{3E46EFEA-62F2-44D8-9CF5-9D88A5989EE4}" type="pres">
      <dgm:prSet presAssocID="{76DEDF45-F5F8-4092-963A-A3825DA7D6BB}" presName="comp2" presStyleCnt="0"/>
      <dgm:spPr/>
    </dgm:pt>
    <dgm:pt modelId="{C4C1E1BE-898C-4BEB-BDC9-B218BEEFE5BC}" type="pres">
      <dgm:prSet presAssocID="{76DEDF45-F5F8-4092-963A-A3825DA7D6BB}" presName="circle2" presStyleLbl="node1" presStyleIdx="1" presStyleCnt="2"/>
      <dgm:spPr/>
    </dgm:pt>
    <dgm:pt modelId="{62BFAD50-7BF5-400E-8FDD-9D8C930F1EDE}" type="pres">
      <dgm:prSet presAssocID="{76DEDF45-F5F8-4092-963A-A3825DA7D6BB}" presName="c2text" presStyleLbl="node1" presStyleIdx="1" presStyleCnt="2">
        <dgm:presLayoutVars>
          <dgm:bulletEnabled val="1"/>
        </dgm:presLayoutVars>
      </dgm:prSet>
      <dgm:spPr/>
    </dgm:pt>
  </dgm:ptLst>
  <dgm:cxnLst>
    <dgm:cxn modelId="{D3E4BC07-1163-4B6B-973F-35D913F30D59}" type="presOf" srcId="{00FF4081-3E17-4C19-8ED0-557317872A22}" destId="{18726C49-4942-4F31-A6D4-7F29CF44AE31}" srcOrd="0" destOrd="0" presId="urn:microsoft.com/office/officeart/2005/8/layout/venn2"/>
    <dgm:cxn modelId="{6109D62B-150F-41C0-B8DC-A60F0CFA35D3}" type="presOf" srcId="{7A867B9D-5F44-48FD-9E6E-CE5F385B9103}" destId="{62BFAD50-7BF5-400E-8FDD-9D8C930F1EDE}" srcOrd="1" destOrd="0" presId="urn:microsoft.com/office/officeart/2005/8/layout/venn2"/>
    <dgm:cxn modelId="{266D847F-21A8-4A9F-9A41-CC22079C3419}" type="presOf" srcId="{76DEDF45-F5F8-4092-963A-A3825DA7D6BB}" destId="{BE54CED6-8BE9-477D-9B56-ECC5717F4960}" srcOrd="0" destOrd="0" presId="urn:microsoft.com/office/officeart/2005/8/layout/venn2"/>
    <dgm:cxn modelId="{059CA47F-123B-4D51-88FE-F1C6F7669D59}" srcId="{76DEDF45-F5F8-4092-963A-A3825DA7D6BB}" destId="{00FF4081-3E17-4C19-8ED0-557317872A22}" srcOrd="0" destOrd="0" parTransId="{4C849424-517D-4E53-82AB-3F3971FD5E0E}" sibTransId="{876726D3-A349-4415-95C6-81313D90398D}"/>
    <dgm:cxn modelId="{9EF69F9C-8DB6-4499-BC37-54C06CF8F5E5}" type="presOf" srcId="{00FF4081-3E17-4C19-8ED0-557317872A22}" destId="{41CC179F-7034-4C00-9556-97D1BEF3B52B}" srcOrd="1" destOrd="0" presId="urn:microsoft.com/office/officeart/2005/8/layout/venn2"/>
    <dgm:cxn modelId="{38FFE6EC-E017-4EE3-8B7B-46F6E772B221}" type="presOf" srcId="{7A867B9D-5F44-48FD-9E6E-CE5F385B9103}" destId="{C4C1E1BE-898C-4BEB-BDC9-B218BEEFE5BC}" srcOrd="0" destOrd="0" presId="urn:microsoft.com/office/officeart/2005/8/layout/venn2"/>
    <dgm:cxn modelId="{FE6BE6F7-DF6B-46A9-8EE4-9355BA07F05F}" srcId="{76DEDF45-F5F8-4092-963A-A3825DA7D6BB}" destId="{7A867B9D-5F44-48FD-9E6E-CE5F385B9103}" srcOrd="1" destOrd="0" parTransId="{A7AAF03E-3691-4B0D-B132-1AAC51CE99A0}" sibTransId="{7E10F0BA-B9D3-4FC0-85E8-FB579BB10911}"/>
    <dgm:cxn modelId="{142376C8-7F88-4B12-8E45-7074191A3206}" type="presParOf" srcId="{BE54CED6-8BE9-477D-9B56-ECC5717F4960}" destId="{DE546659-847F-4C6D-A293-1E1E7CEA266E}" srcOrd="0" destOrd="0" presId="urn:microsoft.com/office/officeart/2005/8/layout/venn2"/>
    <dgm:cxn modelId="{B7529B56-E48A-469D-8221-3F59B5164BC3}" type="presParOf" srcId="{DE546659-847F-4C6D-A293-1E1E7CEA266E}" destId="{18726C49-4942-4F31-A6D4-7F29CF44AE31}" srcOrd="0" destOrd="0" presId="urn:microsoft.com/office/officeart/2005/8/layout/venn2"/>
    <dgm:cxn modelId="{2AE9C145-1833-46E7-BA39-A33AB1A7B3A0}" type="presParOf" srcId="{DE546659-847F-4C6D-A293-1E1E7CEA266E}" destId="{41CC179F-7034-4C00-9556-97D1BEF3B52B}" srcOrd="1" destOrd="0" presId="urn:microsoft.com/office/officeart/2005/8/layout/venn2"/>
    <dgm:cxn modelId="{43E7A07D-30C3-4CA5-A36E-5195357553C0}" type="presParOf" srcId="{BE54CED6-8BE9-477D-9B56-ECC5717F4960}" destId="{3E46EFEA-62F2-44D8-9CF5-9D88A5989EE4}" srcOrd="1" destOrd="0" presId="urn:microsoft.com/office/officeart/2005/8/layout/venn2"/>
    <dgm:cxn modelId="{692CE0DA-1F4B-4718-B830-26D161045C9B}" type="presParOf" srcId="{3E46EFEA-62F2-44D8-9CF5-9D88A5989EE4}" destId="{C4C1E1BE-898C-4BEB-BDC9-B218BEEFE5BC}" srcOrd="0" destOrd="0" presId="urn:microsoft.com/office/officeart/2005/8/layout/venn2"/>
    <dgm:cxn modelId="{36FD63DC-24EF-405A-928D-3C159A7A2C09}" type="presParOf" srcId="{3E46EFEA-62F2-44D8-9CF5-9D88A5989EE4}" destId="{62BFAD50-7BF5-400E-8FDD-9D8C930F1EDE}"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26C49-4942-4F31-A6D4-7F29CF44AE31}">
      <dsp:nvSpPr>
        <dsp:cNvPr id="0" name=""/>
        <dsp:cNvSpPr/>
      </dsp:nvSpPr>
      <dsp:spPr>
        <a:xfrm>
          <a:off x="355307" y="0"/>
          <a:ext cx="2015893" cy="2015893"/>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Release</a:t>
          </a:r>
        </a:p>
      </dsp:txBody>
      <dsp:txXfrm>
        <a:off x="834081" y="151191"/>
        <a:ext cx="1058343" cy="342701"/>
      </dsp:txXfrm>
    </dsp:sp>
    <dsp:sp modelId="{C4C1E1BE-898C-4BEB-BDC9-B218BEEFE5BC}">
      <dsp:nvSpPr>
        <dsp:cNvPr id="0" name=""/>
        <dsp:cNvSpPr/>
      </dsp:nvSpPr>
      <dsp:spPr>
        <a:xfrm>
          <a:off x="653740" y="503973"/>
          <a:ext cx="1511919" cy="1511919"/>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Deployment</a:t>
          </a:r>
        </a:p>
      </dsp:txBody>
      <dsp:txXfrm>
        <a:off x="875155" y="881953"/>
        <a:ext cx="1069088" cy="755959"/>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006EA4-D462-4253-8FC7-D35175043F19}" type="datetimeFigureOut">
              <a:rPr lang="en-US" smtClean="0"/>
              <a:t>1/15/2021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2DA24A-F480-4AA7-ACF1-F7D1E577F358}" type="slidenum">
              <a:rPr lang="en-US" smtClean="0"/>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1B6C9-DAE3-4E7B-AB3C-9473EC02D78D}" type="datetimeFigureOut">
              <a:rPr lang="en-US" smtClean="0"/>
              <a:t>1/15/2021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1ACBD-245E-4A24-AC78-063168A88622}" type="slidenum">
              <a:rPr lang="en-US" smtClean="0"/>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a:t>
            </a:fld>
            <a:endParaRPr lang="en-US" dirty="0"/>
          </a:p>
        </p:txBody>
      </p:sp>
    </p:spTree>
    <p:extLst>
      <p:ext uri="{BB962C8B-B14F-4D97-AF65-F5344CB8AC3E}">
        <p14:creationId xmlns:p14="http://schemas.microsoft.com/office/powerpoint/2010/main" val="2944590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18</a:t>
            </a:fld>
            <a:endParaRPr lang="en-US" dirty="0"/>
          </a:p>
        </p:txBody>
      </p:sp>
    </p:spTree>
    <p:extLst>
      <p:ext uri="{BB962C8B-B14F-4D97-AF65-F5344CB8AC3E}">
        <p14:creationId xmlns:p14="http://schemas.microsoft.com/office/powerpoint/2010/main" val="2377887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2</a:t>
            </a:fld>
            <a:endParaRPr lang="en-US" dirty="0"/>
          </a:p>
        </p:txBody>
      </p:sp>
    </p:spTree>
    <p:extLst>
      <p:ext uri="{BB962C8B-B14F-4D97-AF65-F5344CB8AC3E}">
        <p14:creationId xmlns:p14="http://schemas.microsoft.com/office/powerpoint/2010/main" val="1225589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3</a:t>
            </a:fld>
            <a:endParaRPr lang="en-US" dirty="0"/>
          </a:p>
        </p:txBody>
      </p:sp>
    </p:spTree>
    <p:extLst>
      <p:ext uri="{BB962C8B-B14F-4D97-AF65-F5344CB8AC3E}">
        <p14:creationId xmlns:p14="http://schemas.microsoft.com/office/powerpoint/2010/main" val="3879846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6</a:t>
            </a:fld>
            <a:endParaRPr lang="en-US" dirty="0"/>
          </a:p>
        </p:txBody>
      </p:sp>
    </p:spTree>
    <p:extLst>
      <p:ext uri="{BB962C8B-B14F-4D97-AF65-F5344CB8AC3E}">
        <p14:creationId xmlns:p14="http://schemas.microsoft.com/office/powerpoint/2010/main" val="2259882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8</a:t>
            </a:fld>
            <a:endParaRPr lang="en-US" dirty="0"/>
          </a:p>
        </p:txBody>
      </p:sp>
    </p:spTree>
    <p:extLst>
      <p:ext uri="{BB962C8B-B14F-4D97-AF65-F5344CB8AC3E}">
        <p14:creationId xmlns:p14="http://schemas.microsoft.com/office/powerpoint/2010/main" val="2288164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10</a:t>
            </a:fld>
            <a:endParaRPr lang="en-US" dirty="0"/>
          </a:p>
        </p:txBody>
      </p:sp>
    </p:spTree>
    <p:extLst>
      <p:ext uri="{BB962C8B-B14F-4D97-AF65-F5344CB8AC3E}">
        <p14:creationId xmlns:p14="http://schemas.microsoft.com/office/powerpoint/2010/main" val="1450821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15</a:t>
            </a:fld>
            <a:endParaRPr lang="en-US" dirty="0"/>
          </a:p>
        </p:txBody>
      </p:sp>
    </p:spTree>
    <p:extLst>
      <p:ext uri="{BB962C8B-B14F-4D97-AF65-F5344CB8AC3E}">
        <p14:creationId xmlns:p14="http://schemas.microsoft.com/office/powerpoint/2010/main" val="1090111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3457633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17</a:t>
            </a:fld>
            <a:endParaRPr lang="en-US" dirty="0"/>
          </a:p>
        </p:txBody>
      </p:sp>
    </p:spTree>
    <p:extLst>
      <p:ext uri="{BB962C8B-B14F-4D97-AF65-F5344CB8AC3E}">
        <p14:creationId xmlns:p14="http://schemas.microsoft.com/office/powerpoint/2010/main" val="123244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p:nvGrpSpPr>
        <p:grpSpPr>
          <a:xfrm>
            <a:off x="3510" y="6090046"/>
            <a:ext cx="9140490" cy="767954"/>
            <a:chOff x="3510" y="6090046"/>
            <a:chExt cx="9140490" cy="767954"/>
          </a:xfrm>
        </p:grpSpPr>
        <p:sp>
          <p:nvSpPr>
            <p:cNvPr id="29" name="Rectangle 28"/>
            <p:cNvSpPr/>
            <p:nvPr/>
          </p:nvSpPr>
          <p:spPr>
            <a:xfrm>
              <a:off x="3510" y="6090046"/>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1997-2016 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a:t>Subhead (Arial, 14pt)</a:t>
            </a:r>
          </a:p>
        </p:txBody>
      </p:sp>
    </p:spTree>
    <p:extLst>
      <p:ext uri="{BB962C8B-B14F-4D97-AF65-F5344CB8AC3E}">
        <p14:creationId xmlns:p14="http://schemas.microsoft.com/office/powerpoint/2010/main" val="527830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cxnSp>
        <p:nvCxnSpPr>
          <p:cNvPr id="11" name="Straight Connector 10"/>
          <p:cNvCxnSpPr/>
          <p:nvPr/>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Case study title</a:t>
            </a:r>
            <a:endParaRPr lang="en-CA" dirty="0"/>
          </a:p>
        </p:txBody>
      </p:sp>
    </p:spTree>
    <p:extLst>
      <p:ext uri="{BB962C8B-B14F-4D97-AF65-F5344CB8AC3E}">
        <p14:creationId xmlns:p14="http://schemas.microsoft.com/office/powerpoint/2010/main" val="3257685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Unbroken Phase Layout">
    <p:spTree>
      <p:nvGrpSpPr>
        <p:cNvPr id="1" name=""/>
        <p:cNvGrpSpPr/>
        <p:nvPr/>
      </p:nvGrpSpPr>
      <p:grpSpPr>
        <a:xfrm>
          <a:off x="0" y="0"/>
          <a:ext cx="0" cy="0"/>
          <a:chOff x="0" y="0"/>
          <a:chExt cx="0" cy="0"/>
        </a:xfrm>
      </p:grpSpPr>
      <p:sp>
        <p:nvSpPr>
          <p:cNvPr id="3" name="TextBox 2"/>
          <p:cNvSpPr txBox="1"/>
          <p:nvPr/>
        </p:nvSpPr>
        <p:spPr>
          <a:xfrm>
            <a:off x="4391566" y="4626678"/>
            <a:ext cx="2803790" cy="769441"/>
          </a:xfrm>
          <a:prstGeom prst="rect">
            <a:avLst/>
          </a:prstGeom>
          <a:noFill/>
        </p:spPr>
        <p:txBody>
          <a:bodyPr wrap="square" rtlCol="0">
            <a:spAutoFit/>
          </a:bodyPr>
          <a:lstStyle/>
          <a:p>
            <a:pPr algn="r"/>
            <a:r>
              <a:rPr lang="en-CA" sz="4400" b="1" dirty="0">
                <a:solidFill>
                  <a:schemeClr val="accent1"/>
                </a:solidFill>
              </a:rPr>
              <a:t>STEP</a:t>
            </a:r>
          </a:p>
        </p:txBody>
      </p:sp>
      <p:cxnSp>
        <p:nvCxnSpPr>
          <p:cNvPr id="4" name="Straight Connector 3"/>
          <p:cNvCxnSpPr/>
          <p:nvPr/>
        </p:nvCxnSpPr>
        <p:spPr>
          <a:xfrm>
            <a:off x="3352800" y="57711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7215652" y="4550343"/>
            <a:ext cx="1400435" cy="1400435"/>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0" b="1" dirty="0">
              <a:solidFill>
                <a:srgbClr val="243F54"/>
              </a:solidFill>
            </a:endParaRPr>
          </a:p>
        </p:txBody>
      </p:sp>
      <p:sp>
        <p:nvSpPr>
          <p:cNvPr id="7" name="Text Placeholder 6"/>
          <p:cNvSpPr>
            <a:spLocks noGrp="1"/>
          </p:cNvSpPr>
          <p:nvPr>
            <p:ph type="body" sz="quarter" idx="10" hasCustomPrompt="1"/>
          </p:nvPr>
        </p:nvSpPr>
        <p:spPr>
          <a:xfrm>
            <a:off x="666750" y="5395913"/>
            <a:ext cx="6418263" cy="374650"/>
          </a:xfrm>
        </p:spPr>
        <p:txBody>
          <a:bodyPr/>
          <a:lstStyle>
            <a:lvl1pPr marL="0" indent="0" algn="r">
              <a:buNone/>
              <a:defRPr sz="1800" baseline="0">
                <a:solidFill>
                  <a:schemeClr val="accent2"/>
                </a:solidFill>
              </a:defRPr>
            </a:lvl1pPr>
          </a:lstStyle>
          <a:p>
            <a:pPr lvl="0"/>
            <a:r>
              <a:rPr lang="en-CA" sz="1800" dirty="0"/>
              <a:t>Replace with the title of your phase</a:t>
            </a:r>
            <a:endParaRPr lang="en-US" dirty="0"/>
          </a:p>
        </p:txBody>
      </p:sp>
      <p:sp>
        <p:nvSpPr>
          <p:cNvPr id="9" name="Text Placeholder 8"/>
          <p:cNvSpPr>
            <a:spLocks noGrp="1"/>
          </p:cNvSpPr>
          <p:nvPr>
            <p:ph type="body" sz="quarter" idx="11" hasCustomPrompt="1"/>
          </p:nvPr>
        </p:nvSpPr>
        <p:spPr>
          <a:xfrm>
            <a:off x="7196138" y="4549775"/>
            <a:ext cx="1439862" cy="1401763"/>
          </a:xfrm>
        </p:spPr>
        <p:txBody>
          <a:bodyPr anchor="ctr"/>
          <a:lstStyle>
            <a:lvl1pPr marL="0" indent="0" algn="ctr">
              <a:buNone/>
              <a:defRPr sz="8800">
                <a:solidFill>
                  <a:schemeClr val="accent1"/>
                </a:solidFill>
              </a:defRPr>
            </a:lvl1pPr>
          </a:lstStyle>
          <a:p>
            <a:pPr lvl="0"/>
            <a:r>
              <a:rPr lang="en-CA" sz="8800" dirty="0"/>
              <a:t>#</a:t>
            </a:r>
            <a:endParaRPr lang="en-US" dirty="0"/>
          </a:p>
        </p:txBody>
      </p:sp>
      <p:cxnSp>
        <p:nvCxnSpPr>
          <p:cNvPr id="10" name="Straight Connector 9"/>
          <p:cNvCxnSpPr/>
          <p:nvPr/>
        </p:nvCxnSpPr>
        <p:spPr>
          <a:xfrm>
            <a:off x="3505200" y="59235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344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roken Phase Layout">
    <p:spTree>
      <p:nvGrpSpPr>
        <p:cNvPr id="1" name=""/>
        <p:cNvGrpSpPr/>
        <p:nvPr/>
      </p:nvGrpSpPr>
      <p:grpSpPr>
        <a:xfrm>
          <a:off x="0" y="0"/>
          <a:ext cx="0" cy="0"/>
          <a:chOff x="0" y="0"/>
          <a:chExt cx="0" cy="0"/>
        </a:xfrm>
      </p:grpSpPr>
      <p:grpSp>
        <p:nvGrpSpPr>
          <p:cNvPr id="12" name="Group 11"/>
          <p:cNvGrpSpPr/>
          <p:nvPr/>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1997-2016 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rgbClr val="29475F"/>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a:t>Replace with Phase Title</a:t>
            </a:r>
            <a:endParaRPr lang="en-US" dirty="0"/>
          </a:p>
        </p:txBody>
      </p:sp>
      <p:sp>
        <p:nvSpPr>
          <p:cNvPr id="20" name="TextBox 19"/>
          <p:cNvSpPr txBox="1"/>
          <p:nvPr/>
        </p:nvSpPr>
        <p:spPr>
          <a:xfrm>
            <a:off x="763035" y="2585841"/>
            <a:ext cx="2036776" cy="769441"/>
          </a:xfrm>
          <a:prstGeom prst="rect">
            <a:avLst/>
          </a:prstGeom>
          <a:noFill/>
        </p:spPr>
        <p:txBody>
          <a:bodyPr wrap="none" lIns="0" rtlCol="0">
            <a:spAutoFit/>
          </a:bodyPr>
          <a:lstStyle/>
          <a:p>
            <a:r>
              <a:rPr lang="en-CA" sz="4400" b="1" dirty="0">
                <a:solidFill>
                  <a:schemeClr val="accent1"/>
                </a:solidFill>
              </a:rPr>
              <a:t>PHASE</a:t>
            </a: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a:t>Blueprint Title</a:t>
            </a:r>
          </a:p>
        </p:txBody>
      </p:sp>
    </p:spTree>
    <p:extLst>
      <p:ext uri="{BB962C8B-B14F-4D97-AF65-F5344CB8AC3E}">
        <p14:creationId xmlns:p14="http://schemas.microsoft.com/office/powerpoint/2010/main" val="980590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as part of an Info-Tech workshop</a:t>
            </a:r>
            <a:endParaRPr lang="en-CA" dirty="0">
              <a:solidFill>
                <a:srgbClr val="333333"/>
              </a:solidFill>
            </a:endParaRPr>
          </a:p>
        </p:txBody>
      </p:sp>
      <p:sp>
        <p:nvSpPr>
          <p:cNvPr id="10" name="TextBox 9"/>
          <p:cNvSpPr txBox="1"/>
          <p:nvPr/>
        </p:nvSpPr>
        <p:spPr>
          <a:xfrm>
            <a:off x="257182" y="1068995"/>
            <a:ext cx="8676000" cy="307777"/>
          </a:xfrm>
          <a:prstGeom prst="rect">
            <a:avLst/>
          </a:prstGeom>
          <a:solidFill>
            <a:srgbClr val="243F54"/>
          </a:solidFill>
        </p:spPr>
        <p:txBody>
          <a:bodyPr wrap="square" rtlCol="0">
            <a:spAutoFit/>
          </a:bodyPr>
          <a:lstStyle/>
          <a:p>
            <a:r>
              <a:rPr lang="en-US" sz="1400" b="1" dirty="0">
                <a:solidFill>
                  <a:srgbClr val="FFFFFF"/>
                </a:solidFill>
              </a:rPr>
              <a:t>Book a workshop with our Info-Tech analysts:</a:t>
            </a:r>
          </a:p>
        </p:txBody>
      </p:sp>
    </p:spTree>
    <p:extLst>
      <p:ext uri="{BB962C8B-B14F-4D97-AF65-F5344CB8AC3E}">
        <p14:creationId xmlns:p14="http://schemas.microsoft.com/office/powerpoint/2010/main" val="348667048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xecutive Brief">
    <p:spTree>
      <p:nvGrpSpPr>
        <p:cNvPr id="1" name=""/>
        <p:cNvGrpSpPr/>
        <p:nvPr/>
      </p:nvGrpSpPr>
      <p:grpSpPr>
        <a:xfrm>
          <a:off x="0" y="0"/>
          <a:ext cx="0" cy="0"/>
          <a:chOff x="0" y="0"/>
          <a:chExt cx="0" cy="0"/>
        </a:xfrm>
      </p:grpSpPr>
      <p:sp>
        <p:nvSpPr>
          <p:cNvPr id="3" name="Rectangle 2"/>
          <p:cNvSpPr/>
          <p:nvPr/>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2318697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Tree>
    <p:extLst>
      <p:ext uri="{BB962C8B-B14F-4D97-AF65-F5344CB8AC3E}">
        <p14:creationId xmlns:p14="http://schemas.microsoft.com/office/powerpoint/2010/main" val="176417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Activity Title Page">
    <p:spTree>
      <p:nvGrpSpPr>
        <p:cNvPr id="1" name=""/>
        <p:cNvGrpSpPr/>
        <p:nvPr/>
      </p:nvGrpSpPr>
      <p:grpSpPr>
        <a:xfrm>
          <a:off x="0" y="0"/>
          <a:ext cx="0" cy="0"/>
          <a:chOff x="0" y="0"/>
          <a:chExt cx="0" cy="0"/>
        </a:xfrm>
      </p:grpSpPr>
      <p:sp>
        <p:nvSpPr>
          <p:cNvPr id="23" name="Pentagon 22"/>
          <p:cNvSpPr/>
          <p:nvPr/>
        </p:nvSpPr>
        <p:spPr>
          <a:xfrm>
            <a:off x="0" y="411616"/>
            <a:ext cx="863588" cy="538410"/>
          </a:xfrm>
          <a:prstGeom prst="homePlate">
            <a:avLst>
              <a:gd name="adj" fmla="val 376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a:t>#</a:t>
            </a:r>
          </a:p>
        </p:txBody>
      </p:sp>
    </p:spTree>
    <p:extLst>
      <p:ext uri="{BB962C8B-B14F-4D97-AF65-F5344CB8AC3E}">
        <p14:creationId xmlns:p14="http://schemas.microsoft.com/office/powerpoint/2010/main" val="386538107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3" name="Rectangle 22"/>
          <p:cNvSpPr/>
          <p:nvPr/>
        </p:nvSpPr>
        <p:spPr>
          <a:xfrm>
            <a:off x="0" y="-2778"/>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a:t>Page header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Assist:</a:t>
            </a:r>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6" name="Rectangle 15"/>
          <p:cNvSpPr/>
          <p:nvPr/>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Also Assist:</a:t>
            </a:r>
          </a:p>
        </p:txBody>
      </p:sp>
      <p:sp>
        <p:nvSpPr>
          <p:cNvPr id="22" name="Rectangle 21"/>
          <p:cNvSpPr/>
          <p:nvPr/>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a:t>This Research Will Help Them:</a:t>
            </a:r>
          </a:p>
        </p:txBody>
      </p:sp>
    </p:spTree>
    <p:extLst>
      <p:ext uri="{BB962C8B-B14F-4D97-AF65-F5344CB8AC3E}">
        <p14:creationId xmlns:p14="http://schemas.microsoft.com/office/powerpoint/2010/main" val="2132584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Executive Summary">
    <p:spTree>
      <p:nvGrpSpPr>
        <p:cNvPr id="1" name=""/>
        <p:cNvGrpSpPr/>
        <p:nvPr/>
      </p:nvGrpSpPr>
      <p:grpSpPr>
        <a:xfrm>
          <a:off x="0" y="0"/>
          <a:ext cx="0" cy="0"/>
          <a:chOff x="0" y="0"/>
          <a:chExt cx="0" cy="0"/>
        </a:xfrm>
      </p:grpSpPr>
      <p:sp>
        <p:nvSpPr>
          <p:cNvPr id="17" name="Rectangle 16"/>
          <p:cNvSpPr/>
          <p:nvPr/>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summary</a:t>
            </a:r>
            <a:endParaRPr lang="en-US" dirty="0"/>
          </a:p>
        </p:txBody>
      </p:sp>
      <p:sp>
        <p:nvSpPr>
          <p:cNvPr id="9" name="Rectangle 8"/>
          <p:cNvSpPr/>
          <p:nvPr/>
        </p:nvSpPr>
        <p:spPr>
          <a:xfrm>
            <a:off x="255868" y="4305967"/>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CA" sz="1400" b="1" dirty="0"/>
              <a:t>Resolution</a:t>
            </a:r>
          </a:p>
        </p:txBody>
      </p:sp>
      <p:sp>
        <p:nvSpPr>
          <p:cNvPr id="13" name="Rectangle 12"/>
          <p:cNvSpPr/>
          <p:nvPr/>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Situation</a:t>
            </a:r>
          </a:p>
        </p:txBody>
      </p:sp>
      <p:sp>
        <p:nvSpPr>
          <p:cNvPr id="11" name="Rectangle 10"/>
          <p:cNvSpPr/>
          <p:nvPr/>
        </p:nvSpPr>
        <p:spPr>
          <a:xfrm>
            <a:off x="247848" y="2659744"/>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t>Complication</a:t>
            </a:r>
          </a:p>
        </p:txBody>
      </p:sp>
      <p:sp>
        <p:nvSpPr>
          <p:cNvPr id="20" name="Text Placeholder 19"/>
          <p:cNvSpPr>
            <a:spLocks noGrp="1"/>
          </p:cNvSpPr>
          <p:nvPr>
            <p:ph type="body" sz="quarter" idx="10"/>
          </p:nvPr>
        </p:nvSpPr>
        <p:spPr>
          <a:xfrm>
            <a:off x="247848" y="1535364"/>
            <a:ext cx="5257800" cy="1078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9"/>
          <p:cNvSpPr>
            <a:spLocks noGrp="1"/>
          </p:cNvSpPr>
          <p:nvPr>
            <p:ph type="body" sz="quarter" idx="11"/>
          </p:nvPr>
        </p:nvSpPr>
        <p:spPr>
          <a:xfrm>
            <a:off x="247848" y="2974004"/>
            <a:ext cx="5257800" cy="10769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19"/>
          <p:cNvSpPr>
            <a:spLocks noGrp="1"/>
          </p:cNvSpPr>
          <p:nvPr>
            <p:ph type="body" sz="quarter" idx="12"/>
          </p:nvPr>
        </p:nvSpPr>
        <p:spPr>
          <a:xfrm>
            <a:off x="255868" y="4618785"/>
            <a:ext cx="8623607" cy="18084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9" name="Text Placeholder 28"/>
          <p:cNvSpPr>
            <a:spLocks noGrp="1"/>
          </p:cNvSpPr>
          <p:nvPr>
            <p:ph type="body" sz="quarter" idx="13"/>
          </p:nvPr>
        </p:nvSpPr>
        <p:spPr>
          <a:xfrm>
            <a:off x="5737241" y="1495997"/>
            <a:ext cx="3406759"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grpSp>
        <p:nvGrpSpPr>
          <p:cNvPr id="28" name="Group 27"/>
          <p:cNvGrpSpPr/>
          <p:nvPr/>
        </p:nvGrpSpPr>
        <p:grpSpPr>
          <a:xfrm>
            <a:off x="5746385" y="1210905"/>
            <a:ext cx="3150061" cy="285749"/>
            <a:chOff x="1954197" y="1844804"/>
            <a:chExt cx="3150061" cy="285749"/>
          </a:xfrm>
          <a:solidFill>
            <a:srgbClr val="B0C534"/>
          </a:solidFill>
        </p:grpSpPr>
        <p:sp>
          <p:nvSpPr>
            <p:cNvPr id="31" name="Round Same Side Corner Rectangle 97"/>
            <p:cNvSpPr/>
            <p:nvPr/>
          </p:nvSpPr>
          <p:spPr>
            <a:xfrm>
              <a:off x="1954197" y="1844804"/>
              <a:ext cx="3150061" cy="285749"/>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a:solidFill>
                    <a:srgbClr val="FFFFFF"/>
                  </a:solidFill>
                  <a:latin typeface="Georgia"/>
                </a:rPr>
                <a:t>Info-Tech Insight</a:t>
              </a:r>
            </a:p>
          </p:txBody>
        </p:sp>
        <p:pic>
          <p:nvPicPr>
            <p:cNvPr id="32" name="Picture 31" descr="insight-sm.wmf"/>
            <p:cNvPicPr>
              <a:picLocks noChangeAspect="1"/>
            </p:cNvPicPr>
            <p:nvPr/>
          </p:nvPicPr>
          <p:blipFill>
            <a:blip r:embed="rId2" cstate="print"/>
            <a:stretch>
              <a:fillRect/>
            </a:stretch>
          </p:blipFill>
          <p:spPr>
            <a:xfrm>
              <a:off x="4787467" y="1897678"/>
              <a:ext cx="240000" cy="180000"/>
            </a:xfrm>
            <a:prstGeom prst="rect">
              <a:avLst/>
            </a:prstGeom>
            <a:solidFill>
              <a:schemeClr val="accent2"/>
            </a:solidFill>
            <a:ln>
              <a:solidFill>
                <a:schemeClr val="accent2"/>
              </a:solidFill>
            </a:ln>
          </p:spPr>
        </p:pic>
      </p:gr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6225" y="4358945"/>
            <a:ext cx="206861" cy="206861"/>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spTree>
    <p:extLst>
      <p:ext uri="{BB962C8B-B14F-4D97-AF65-F5344CB8AC3E}">
        <p14:creationId xmlns:p14="http://schemas.microsoft.com/office/powerpoint/2010/main" val="1032607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0" name="Rectangle 9"/>
          <p:cNvSpPr/>
          <p:nvPr/>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 Placeholder 13"/>
          <p:cNvSpPr>
            <a:spLocks noGrp="1"/>
          </p:cNvSpPr>
          <p:nvPr>
            <p:ph type="body" sz="quarter" idx="12" hasCustomPrompt="1"/>
          </p:nvPr>
        </p:nvSpPr>
        <p:spPr>
          <a:xfrm>
            <a:off x="266219" y="4642215"/>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dirty="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a:t>Click to replace text (Arial, 14pt)</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a:t>Three sections</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194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Small 1 Large">
    <p:spTree>
      <p:nvGrpSpPr>
        <p:cNvPr id="1" name=""/>
        <p:cNvGrpSpPr/>
        <p:nvPr/>
      </p:nvGrpSpPr>
      <p:grpSpPr>
        <a:xfrm>
          <a:off x="0" y="0"/>
          <a:ext cx="0" cy="0"/>
          <a:chOff x="0" y="0"/>
          <a:chExt cx="0" cy="0"/>
        </a:xfrm>
      </p:grpSpPr>
      <p:sp>
        <p:nvSpPr>
          <p:cNvPr id="15" name="Rectangle 14"/>
          <p:cNvSpPr/>
          <p:nvPr/>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Text Placeholder 20"/>
          <p:cNvSpPr>
            <a:spLocks noGrp="1"/>
          </p:cNvSpPr>
          <p:nvPr>
            <p:ph type="body" sz="quarter" idx="12"/>
          </p:nvPr>
        </p:nvSpPr>
        <p:spPr>
          <a:xfrm>
            <a:off x="261455" y="3380502"/>
            <a:ext cx="8615844" cy="320040"/>
          </a:xfrm>
          <a:solidFill>
            <a:srgbClr val="243F54"/>
          </a:solidFill>
        </p:spPr>
        <p:txBody>
          <a:bodyPr/>
          <a:lstStyle>
            <a:lvl1pPr marL="0" indent="0">
              <a:defRPr sz="1400" b="1">
                <a:solidFill>
                  <a:schemeClr val="bg1"/>
                </a:solidFill>
              </a:defRPr>
            </a:lvl1pPr>
          </a:lstStyle>
          <a:p>
            <a:pPr marL="0" indent="0">
              <a:buNone/>
            </a:pPr>
            <a:r>
              <a:rPr lang="en-US" dirty="0"/>
              <a:t>Deliverables Completed</a:t>
            </a:r>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Optimized</a:t>
            </a:r>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Knowledge Gained</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a:t>Two small sections, </a:t>
            </a:r>
            <a:r>
              <a:rPr lang="en-US"/>
              <a:t>one large</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0808" y="3433672"/>
            <a:ext cx="215115" cy="21511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3449945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28169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2265491186"/>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2" r:id="rId9"/>
    <p:sldLayoutId id="2147483875" r:id="rId10"/>
    <p:sldLayoutId id="2147483876" r:id="rId11"/>
    <p:sldLayoutId id="2147483877" r:id="rId12"/>
    <p:sldLayoutId id="2147483879" r:id="rId13"/>
  </p:sldLayoutIdLst>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nfotech.com/research/release-management-process-standard-template" TargetMode="External"/><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2.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hyperlink" Target="mailto:WorkshopBooking@InfoTech.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ecutive-brief-stam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0947" y="3929891"/>
            <a:ext cx="2279546" cy="1796282"/>
          </a:xfrm>
          <a:prstGeom prst="rect">
            <a:avLst/>
          </a:prstGeom>
        </p:spPr>
      </p:pic>
      <p:sp>
        <p:nvSpPr>
          <p:cNvPr id="8" name="Blueprint Title"/>
          <p:cNvSpPr>
            <a:spLocks noGrp="1"/>
          </p:cNvSpPr>
          <p:nvPr>
            <p:ph type="body" sz="quarter" idx="15"/>
          </p:nvPr>
        </p:nvSpPr>
        <p:spPr>
          <a:xfrm>
            <a:off x="774700" y="3060698"/>
            <a:ext cx="7454900" cy="655267"/>
          </a:xfrm>
        </p:spPr>
        <p:txBody>
          <a:bodyPr/>
          <a:lstStyle/>
          <a:p>
            <a:r>
              <a:rPr lang="en-US" dirty="0"/>
              <a:t>Optimize Applications Release Management</a:t>
            </a:r>
          </a:p>
        </p:txBody>
      </p:sp>
      <p:sp>
        <p:nvSpPr>
          <p:cNvPr id="9" name="Tagline"/>
          <p:cNvSpPr>
            <a:spLocks noGrp="1"/>
          </p:cNvSpPr>
          <p:nvPr>
            <p:ph type="body" sz="quarter" idx="16"/>
          </p:nvPr>
        </p:nvSpPr>
        <p:spPr>
          <a:xfrm>
            <a:off x="774700" y="3971207"/>
            <a:ext cx="7467600" cy="508000"/>
          </a:xfrm>
        </p:spPr>
        <p:txBody>
          <a:bodyPr/>
          <a:lstStyle/>
          <a:p>
            <a:r>
              <a:rPr lang="en-US" dirty="0"/>
              <a:t>Build trust by right-sizing your process using appropriate governance.</a:t>
            </a:r>
          </a:p>
        </p:txBody>
      </p:sp>
    </p:spTree>
    <p:extLst>
      <p:ext uri="{BB962C8B-B14F-4D97-AF65-F5344CB8AC3E}">
        <p14:creationId xmlns:p14="http://schemas.microsoft.com/office/powerpoint/2010/main" val="346279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Release management practices are built independently from Agile and waterfall methodologies</a:t>
            </a:r>
          </a:p>
        </p:txBody>
      </p:sp>
      <p:sp>
        <p:nvSpPr>
          <p:cNvPr id="3" name="Rectangle 2"/>
          <p:cNvSpPr/>
          <p:nvPr/>
        </p:nvSpPr>
        <p:spPr>
          <a:xfrm>
            <a:off x="454086" y="2123272"/>
            <a:ext cx="3849805" cy="4185761"/>
          </a:xfrm>
          <a:prstGeom prst="rect">
            <a:avLst/>
          </a:prstGeom>
        </p:spPr>
        <p:txBody>
          <a:bodyPr wrap="square">
            <a:spAutoFit/>
          </a:bodyPr>
          <a:lstStyle/>
          <a:p>
            <a:r>
              <a:rPr lang="en-US" sz="1400" dirty="0"/>
              <a:t>Your release process outlines the required tasks, artifacts, and metrics that must be completed for a release to be packaged, tested, and deployed (the “what”). Agile and waterfall methodologies simply define </a:t>
            </a:r>
            <a:r>
              <a:rPr lang="en-US" sz="1400" i="1" dirty="0"/>
              <a:t>how</a:t>
            </a:r>
            <a:r>
              <a:rPr lang="en-US" sz="1400" dirty="0"/>
              <a:t> these items should be completed. The activities and steps contained within your release process must be completed with the same amount of rigor in any methodology. </a:t>
            </a:r>
          </a:p>
          <a:p>
            <a:endParaRPr lang="en-US" sz="1400" dirty="0"/>
          </a:p>
          <a:p>
            <a:r>
              <a:rPr lang="en-US" sz="1400" dirty="0"/>
              <a:t>Release management ensures processes are consistently followed and transparent to increase the predictability of incoming releases and better prepare dependent teams. Notably, these core principles are inherent to both Agile and waterfall methodologies.</a:t>
            </a:r>
          </a:p>
          <a:p>
            <a:endParaRPr lang="en-US" sz="1400" dirty="0"/>
          </a:p>
          <a:p>
            <a:r>
              <a:rPr lang="en-US" sz="1400" b="1" dirty="0"/>
              <a:t>Take a step back and understand what is actually being done to complete a release. </a:t>
            </a:r>
          </a:p>
        </p:txBody>
      </p:sp>
      <p:sp>
        <p:nvSpPr>
          <p:cNvPr id="4" name="Text Placeholder 27"/>
          <p:cNvSpPr txBox="1">
            <a:spLocks/>
          </p:cNvSpPr>
          <p:nvPr/>
        </p:nvSpPr>
        <p:spPr>
          <a:xfrm>
            <a:off x="201766" y="1162420"/>
            <a:ext cx="8740469" cy="922800"/>
          </a:xfrm>
          <a:prstGeom prst="rect">
            <a:avLst/>
          </a:prstGeom>
        </p:spPr>
        <p:txBody>
          <a:bodyPr/>
          <a:lst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buNone/>
            </a:pPr>
            <a:r>
              <a:rPr lang="en-US" sz="1600" b="1" dirty="0">
                <a:solidFill>
                  <a:srgbClr val="243F54"/>
                </a:solidFill>
              </a:rPr>
              <a:t>Organizations can view release management as another bureaucratic process impeding release. However, a well-defined process brings a level of consistency and coordination to improve overall delivery quality and release time.</a:t>
            </a:r>
          </a:p>
        </p:txBody>
      </p:sp>
      <p:pic>
        <p:nvPicPr>
          <p:cNvPr id="7"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815189" y="2178766"/>
            <a:ext cx="3770216" cy="3752133"/>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4468576" y="3144998"/>
            <a:ext cx="4502633" cy="411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t>Release Management</a:t>
            </a:r>
          </a:p>
        </p:txBody>
      </p:sp>
      <p:sp>
        <p:nvSpPr>
          <p:cNvPr id="9" name="Rectangle 8"/>
          <p:cNvSpPr/>
          <p:nvPr/>
        </p:nvSpPr>
        <p:spPr>
          <a:xfrm>
            <a:off x="4985511" y="4035214"/>
            <a:ext cx="1141703" cy="4113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Agile</a:t>
            </a:r>
          </a:p>
        </p:txBody>
      </p:sp>
      <p:sp>
        <p:nvSpPr>
          <p:cNvPr id="10" name="Rectangle 9"/>
          <p:cNvSpPr/>
          <p:nvPr/>
        </p:nvSpPr>
        <p:spPr>
          <a:xfrm>
            <a:off x="4597650" y="4777858"/>
            <a:ext cx="832601" cy="4113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Kanban</a:t>
            </a:r>
          </a:p>
        </p:txBody>
      </p:sp>
      <p:sp>
        <p:nvSpPr>
          <p:cNvPr id="11" name="Rectangle 10"/>
          <p:cNvSpPr/>
          <p:nvPr/>
        </p:nvSpPr>
        <p:spPr>
          <a:xfrm>
            <a:off x="5690575" y="4777858"/>
            <a:ext cx="882558" cy="4113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Scrum</a:t>
            </a:r>
          </a:p>
        </p:txBody>
      </p:sp>
      <p:sp>
        <p:nvSpPr>
          <p:cNvPr id="14" name="Down Arrow 13"/>
          <p:cNvSpPr/>
          <p:nvPr/>
        </p:nvSpPr>
        <p:spPr>
          <a:xfrm>
            <a:off x="5659100" y="4527873"/>
            <a:ext cx="202011" cy="244595"/>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Down Arrow 14"/>
          <p:cNvSpPr/>
          <p:nvPr/>
        </p:nvSpPr>
        <p:spPr>
          <a:xfrm>
            <a:off x="5232975" y="4527873"/>
            <a:ext cx="202011" cy="244595"/>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ectangle 16"/>
          <p:cNvSpPr/>
          <p:nvPr/>
        </p:nvSpPr>
        <p:spPr>
          <a:xfrm>
            <a:off x="7158097" y="4035214"/>
            <a:ext cx="1141703" cy="4113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Waterfall</a:t>
            </a:r>
          </a:p>
        </p:txBody>
      </p:sp>
      <p:sp>
        <p:nvSpPr>
          <p:cNvPr id="18" name="Rectangle 17"/>
          <p:cNvSpPr/>
          <p:nvPr/>
        </p:nvSpPr>
        <p:spPr>
          <a:xfrm>
            <a:off x="6790672" y="4777858"/>
            <a:ext cx="832601" cy="4113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Iterative</a:t>
            </a:r>
          </a:p>
        </p:txBody>
      </p:sp>
      <p:sp>
        <p:nvSpPr>
          <p:cNvPr id="19" name="Rectangle 18"/>
          <p:cNvSpPr/>
          <p:nvPr/>
        </p:nvSpPr>
        <p:spPr>
          <a:xfrm>
            <a:off x="7833121" y="4777858"/>
            <a:ext cx="882558" cy="4113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Pure</a:t>
            </a:r>
          </a:p>
        </p:txBody>
      </p:sp>
      <p:sp>
        <p:nvSpPr>
          <p:cNvPr id="20" name="Down Arrow 19"/>
          <p:cNvSpPr/>
          <p:nvPr/>
        </p:nvSpPr>
        <p:spPr>
          <a:xfrm>
            <a:off x="7837856" y="4527873"/>
            <a:ext cx="202011" cy="244595"/>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Down Arrow 20"/>
          <p:cNvSpPr/>
          <p:nvPr/>
        </p:nvSpPr>
        <p:spPr>
          <a:xfrm>
            <a:off x="7421262" y="4527873"/>
            <a:ext cx="202011" cy="244595"/>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798189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Info-Tech’s thought model for your release management optimization</a:t>
            </a:r>
          </a:p>
        </p:txBody>
      </p:sp>
      <p:sp>
        <p:nvSpPr>
          <p:cNvPr id="4" name="Rectangle 3"/>
          <p:cNvSpPr/>
          <p:nvPr/>
        </p:nvSpPr>
        <p:spPr>
          <a:xfrm>
            <a:off x="4686272" y="1848192"/>
            <a:ext cx="4454233" cy="4670775"/>
          </a:xfrm>
          <a:prstGeom prst="rect">
            <a:avLst/>
          </a:prstGeom>
          <a:gradFill flip="none" rotWithShape="1">
            <a:gsLst>
              <a:gs pos="0">
                <a:schemeClr val="accent2">
                  <a:lumMod val="60000"/>
                  <a:lumOff val="40000"/>
                </a:schemeClr>
              </a:gs>
              <a:gs pos="26000">
                <a:schemeClr val="accent2">
                  <a:lumMod val="60000"/>
                  <a:lumOff val="40000"/>
                </a:schemeClr>
              </a:gs>
              <a:gs pos="100000">
                <a:schemeClr val="accent2">
                  <a:lumMod val="20000"/>
                  <a:lumOff val="80000"/>
                </a:schemeClr>
              </a:gs>
            </a:gsLst>
            <a:lin ang="54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5" name="Rectangle 4"/>
          <p:cNvSpPr/>
          <p:nvPr/>
        </p:nvSpPr>
        <p:spPr>
          <a:xfrm>
            <a:off x="1" y="1852568"/>
            <a:ext cx="4550941" cy="4670775"/>
          </a:xfrm>
          <a:prstGeom prst="rect">
            <a:avLst/>
          </a:prstGeom>
          <a:gradFill>
            <a:gsLst>
              <a:gs pos="0">
                <a:schemeClr val="bg1">
                  <a:lumMod val="75000"/>
                </a:schemeClr>
              </a:gs>
              <a:gs pos="37000">
                <a:schemeClr val="bg1">
                  <a:lumMod val="75000"/>
                </a:schemeClr>
              </a:gs>
              <a:gs pos="100000">
                <a:schemeClr val="bg1">
                  <a:lumMod val="95000"/>
                </a:schemeClr>
              </a:gs>
            </a:gsLst>
            <a:lin ang="5400000" scaled="1"/>
          </a:gradFill>
          <a:ln>
            <a:noFill/>
          </a:ln>
        </p:spPr>
        <p:style>
          <a:lnRef idx="1">
            <a:schemeClr val="accent4"/>
          </a:lnRef>
          <a:fillRef idx="2">
            <a:schemeClr val="accent4"/>
          </a:fillRef>
          <a:effectRef idx="1">
            <a:schemeClr val="accent4"/>
          </a:effectRef>
          <a:fontRef idx="minor">
            <a:schemeClr val="dk1"/>
          </a:fontRef>
        </p:style>
        <p:txBody>
          <a:bodyPr rtlCol="0" anchor="ctr"/>
          <a:lstStyle/>
          <a:p>
            <a:endParaRPr lang="en-US" dirty="0"/>
          </a:p>
        </p:txBody>
      </p:sp>
      <p:sp>
        <p:nvSpPr>
          <p:cNvPr id="6" name="TextBox 5"/>
          <p:cNvSpPr txBox="1"/>
          <p:nvPr/>
        </p:nvSpPr>
        <p:spPr>
          <a:xfrm>
            <a:off x="7036449" y="1855016"/>
            <a:ext cx="2118473" cy="1107996"/>
          </a:xfrm>
          <a:prstGeom prst="rect">
            <a:avLst/>
          </a:prstGeom>
        </p:spPr>
        <p:txBody>
          <a:bodyPr wrap="square" rtlCol="0">
            <a:spAutoFit/>
          </a:bodyPr>
          <a:lstStyle/>
          <a:p>
            <a:r>
              <a:rPr lang="en-US" sz="1100" b="1" dirty="0"/>
              <a:t>Stick to your business and delivery team objectives in your release management optimization. </a:t>
            </a:r>
            <a:r>
              <a:rPr lang="en-US" sz="1100" dirty="0"/>
              <a:t>Rationalize the fit and effectiveness of your proposed improvements.</a:t>
            </a:r>
            <a:endParaRPr lang="en-US" sz="1100" dirty="0">
              <a:solidFill>
                <a:schemeClr val="bg1"/>
              </a:solidFill>
            </a:endParaRPr>
          </a:p>
        </p:txBody>
      </p:sp>
      <p:sp>
        <p:nvSpPr>
          <p:cNvPr id="7" name="Rectangle 6"/>
          <p:cNvSpPr/>
          <p:nvPr/>
        </p:nvSpPr>
        <p:spPr>
          <a:xfrm>
            <a:off x="1" y="1896434"/>
            <a:ext cx="4606076" cy="584775"/>
          </a:xfrm>
          <a:prstGeom prst="rect">
            <a:avLst/>
          </a:prstGeom>
        </p:spPr>
        <p:txBody>
          <a:bodyPr wrap="square">
            <a:spAutoFit/>
          </a:bodyPr>
          <a:lstStyle/>
          <a:p>
            <a:r>
              <a:rPr lang="en-US" sz="1600" b="1" dirty="0">
                <a:solidFill>
                  <a:schemeClr val="accent1"/>
                </a:solidFill>
              </a:rPr>
              <a:t>DOCUMENT THE </a:t>
            </a:r>
          </a:p>
          <a:p>
            <a:r>
              <a:rPr lang="en-US" sz="1600" b="1" dirty="0">
                <a:solidFill>
                  <a:schemeClr val="accent1"/>
                </a:solidFill>
              </a:rPr>
              <a:t>ROADMAP </a:t>
            </a:r>
          </a:p>
        </p:txBody>
      </p:sp>
      <p:sp>
        <p:nvSpPr>
          <p:cNvPr id="8" name="Rectangle 7"/>
          <p:cNvSpPr/>
          <p:nvPr/>
        </p:nvSpPr>
        <p:spPr>
          <a:xfrm>
            <a:off x="4666423" y="1896434"/>
            <a:ext cx="2165625" cy="830997"/>
          </a:xfrm>
          <a:prstGeom prst="rect">
            <a:avLst/>
          </a:prstGeom>
        </p:spPr>
        <p:txBody>
          <a:bodyPr wrap="square">
            <a:spAutoFit/>
          </a:bodyPr>
          <a:lstStyle/>
          <a:p>
            <a:r>
              <a:rPr lang="en-US" sz="1600" b="1" dirty="0">
                <a:solidFill>
                  <a:schemeClr val="accent1"/>
                </a:solidFill>
              </a:rPr>
              <a:t>RELEASE MANAGEMENT OPTIMIZATION</a:t>
            </a:r>
          </a:p>
        </p:txBody>
      </p:sp>
      <p:sp>
        <p:nvSpPr>
          <p:cNvPr id="9" name="TextBox 8"/>
          <p:cNvSpPr txBox="1"/>
          <p:nvPr/>
        </p:nvSpPr>
        <p:spPr>
          <a:xfrm>
            <a:off x="2195234" y="1922791"/>
            <a:ext cx="2410842" cy="769441"/>
          </a:xfrm>
          <a:prstGeom prst="rect">
            <a:avLst/>
          </a:prstGeom>
        </p:spPr>
        <p:txBody>
          <a:bodyPr wrap="square" rtlCol="0">
            <a:spAutoFit/>
          </a:bodyPr>
          <a:lstStyle/>
          <a:p>
            <a:r>
              <a:rPr lang="en-US" sz="1100" dirty="0"/>
              <a:t>Review your release process on a regular basis to create and modify an appropriate optimization roadmap.</a:t>
            </a:r>
            <a:endParaRPr lang="en-US" sz="1100" dirty="0">
              <a:solidFill>
                <a:schemeClr val="bg1"/>
              </a:solidFill>
            </a:endParaRPr>
          </a:p>
        </p:txBody>
      </p:sp>
      <p:sp>
        <p:nvSpPr>
          <p:cNvPr id="10" name="Rectangle 9"/>
          <p:cNvSpPr/>
          <p:nvPr/>
        </p:nvSpPr>
        <p:spPr>
          <a:xfrm>
            <a:off x="334681" y="1109528"/>
            <a:ext cx="8628910" cy="738664"/>
          </a:xfrm>
          <a:prstGeom prst="rect">
            <a:avLst/>
          </a:prstGeom>
        </p:spPr>
        <p:txBody>
          <a:bodyPr wrap="square" lIns="0">
            <a:spAutoFit/>
          </a:bodyPr>
          <a:lstStyle/>
          <a:p>
            <a:pPr fontAlgn="base">
              <a:spcBef>
                <a:spcPct val="0"/>
              </a:spcBef>
              <a:spcAft>
                <a:spcPct val="0"/>
              </a:spcAft>
            </a:pPr>
            <a:r>
              <a:rPr lang="en-US" sz="1400" b="1" dirty="0">
                <a:solidFill>
                  <a:schemeClr val="accent1"/>
                </a:solidFill>
              </a:rPr>
              <a:t>Focus your initial release management optimization on your teams and processes.</a:t>
            </a:r>
          </a:p>
          <a:p>
            <a:pPr fontAlgn="base">
              <a:spcBef>
                <a:spcPct val="0"/>
              </a:spcBef>
              <a:spcAft>
                <a:spcPct val="0"/>
              </a:spcAft>
            </a:pPr>
            <a:r>
              <a:rPr lang="en-US" sz="1400" dirty="0">
                <a:solidFill>
                  <a:srgbClr val="333333"/>
                </a:solidFill>
              </a:rPr>
              <a:t>Info-Tech recommends using an iterative approach to gauge the fit of your release management optimization initiatives and generate insightful metrics to further improve the acceptance of your releases.</a:t>
            </a:r>
          </a:p>
        </p:txBody>
      </p:sp>
      <p:sp>
        <p:nvSpPr>
          <p:cNvPr id="11" name="Rectangle 10"/>
          <p:cNvSpPr/>
          <p:nvPr/>
        </p:nvSpPr>
        <p:spPr>
          <a:xfrm>
            <a:off x="3744615" y="3866308"/>
            <a:ext cx="1871297" cy="1430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hevron 11"/>
          <p:cNvSpPr/>
          <p:nvPr/>
        </p:nvSpPr>
        <p:spPr>
          <a:xfrm>
            <a:off x="1855129" y="1981993"/>
            <a:ext cx="248410" cy="340318"/>
          </a:xfrm>
          <a:prstGeom prst="chevr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Chevron 12"/>
          <p:cNvSpPr/>
          <p:nvPr/>
        </p:nvSpPr>
        <p:spPr>
          <a:xfrm>
            <a:off x="6666948" y="1977482"/>
            <a:ext cx="248410" cy="340318"/>
          </a:xfrm>
          <a:prstGeom prst="chevr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p:cNvSpPr txBox="1"/>
          <p:nvPr/>
        </p:nvSpPr>
        <p:spPr>
          <a:xfrm>
            <a:off x="3343599" y="3329096"/>
            <a:ext cx="2350440" cy="2409506"/>
          </a:xfrm>
          <a:prstGeom prst="ellipse">
            <a:avLst/>
          </a:prstGeom>
          <a:solidFill>
            <a:schemeClr val="bg1"/>
          </a:solidFill>
        </p:spPr>
        <p:txBody>
          <a:bodyPr wrap="square" rtlCol="0" anchor="ctr">
            <a:noAutofit/>
          </a:bodyPr>
          <a:lstStyle/>
          <a:p>
            <a:pPr algn="ctr"/>
            <a:r>
              <a:rPr lang="en-US" sz="1100" b="1" dirty="0">
                <a:solidFill>
                  <a:schemeClr val="tx2"/>
                </a:solidFill>
              </a:rPr>
              <a:t>Info-Tech’s iterative process ensures your release management team, processes, and tools are continuously improved. </a:t>
            </a:r>
          </a:p>
        </p:txBody>
      </p:sp>
      <p:pic>
        <p:nvPicPr>
          <p:cNvPr id="15" name="Picture 14"/>
          <p:cNvPicPr>
            <a:picLocks noChangeAspect="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3701825" flipH="1">
            <a:off x="2565015" y="2605066"/>
            <a:ext cx="3907608" cy="3952768"/>
          </a:xfrm>
          <a:prstGeom prst="rect">
            <a:avLst/>
          </a:prstGeom>
        </p:spPr>
      </p:pic>
      <p:sp>
        <p:nvSpPr>
          <p:cNvPr id="16" name="Rectangle 15"/>
          <p:cNvSpPr/>
          <p:nvPr/>
        </p:nvSpPr>
        <p:spPr>
          <a:xfrm>
            <a:off x="172921" y="3315480"/>
            <a:ext cx="3327543" cy="936604"/>
          </a:xfrm>
          <a:prstGeom prst="rect">
            <a:avLst/>
          </a:prstGeom>
          <a:solidFill>
            <a:schemeClr val="accent3">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CA" dirty="0"/>
          </a:p>
        </p:txBody>
      </p:sp>
      <p:sp>
        <p:nvSpPr>
          <p:cNvPr id="17" name="TextBox 16"/>
          <p:cNvSpPr txBox="1"/>
          <p:nvPr/>
        </p:nvSpPr>
        <p:spPr>
          <a:xfrm>
            <a:off x="967329" y="3317231"/>
            <a:ext cx="2261196" cy="276999"/>
          </a:xfrm>
          <a:prstGeom prst="rect">
            <a:avLst/>
          </a:prstGeom>
        </p:spPr>
        <p:txBody>
          <a:bodyPr wrap="none" rtlCol="0">
            <a:spAutoFit/>
          </a:bodyPr>
          <a:lstStyle/>
          <a:p>
            <a:r>
              <a:rPr lang="en-CA" sz="1200" b="1" dirty="0">
                <a:solidFill>
                  <a:schemeClr val="accent1"/>
                </a:solidFill>
              </a:rPr>
              <a:t>CURRENT STATE ANALYSIS</a:t>
            </a:r>
          </a:p>
        </p:txBody>
      </p:sp>
      <p:sp>
        <p:nvSpPr>
          <p:cNvPr id="18" name="TextBox 17"/>
          <p:cNvSpPr txBox="1"/>
          <p:nvPr/>
        </p:nvSpPr>
        <p:spPr>
          <a:xfrm>
            <a:off x="956272" y="3516714"/>
            <a:ext cx="2487203" cy="707886"/>
          </a:xfrm>
          <a:prstGeom prst="rect">
            <a:avLst/>
          </a:prstGeom>
        </p:spPr>
        <p:txBody>
          <a:bodyPr wrap="square" rtlCol="0">
            <a:spAutoFit/>
          </a:bodyPr>
          <a:lstStyle/>
          <a:p>
            <a:r>
              <a:rPr lang="en-CA" sz="1000" dirty="0"/>
              <a:t>Assess the current state of your release objectives, teams, processes, and tools to gather a holistic view of release inefficiencies and quality issues.</a:t>
            </a:r>
          </a:p>
        </p:txBody>
      </p:sp>
      <p:sp>
        <p:nvSpPr>
          <p:cNvPr id="19" name="Oval 145407"/>
          <p:cNvSpPr/>
          <p:nvPr/>
        </p:nvSpPr>
        <p:spPr>
          <a:xfrm>
            <a:off x="334681" y="3526980"/>
            <a:ext cx="511811" cy="511811"/>
          </a:xfrm>
          <a:prstGeom prst="ellipse">
            <a:avLst/>
          </a:prstGeom>
          <a:solidFill>
            <a:schemeClr val="bg1">
              <a:lumMod val="50000"/>
            </a:schemeClr>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a:t>
            </a:r>
          </a:p>
        </p:txBody>
      </p:sp>
      <p:sp>
        <p:nvSpPr>
          <p:cNvPr id="33" name="Rectangle 32"/>
          <p:cNvSpPr/>
          <p:nvPr/>
        </p:nvSpPr>
        <p:spPr>
          <a:xfrm>
            <a:off x="172921" y="5155940"/>
            <a:ext cx="3327543" cy="866786"/>
          </a:xfrm>
          <a:prstGeom prst="rect">
            <a:avLst/>
          </a:prstGeom>
          <a:solidFill>
            <a:schemeClr val="accent3">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34" name="TextBox 33"/>
          <p:cNvSpPr txBox="1"/>
          <p:nvPr/>
        </p:nvSpPr>
        <p:spPr>
          <a:xfrm>
            <a:off x="1041038" y="5357987"/>
            <a:ext cx="2459426" cy="553998"/>
          </a:xfrm>
          <a:prstGeom prst="rect">
            <a:avLst/>
          </a:prstGeom>
        </p:spPr>
        <p:txBody>
          <a:bodyPr wrap="square" rtlCol="0">
            <a:spAutoFit/>
          </a:bodyPr>
          <a:lstStyle/>
          <a:p>
            <a:r>
              <a:rPr lang="en-US" sz="1000" dirty="0"/>
              <a:t>Create and support your optimization roadmap so that it meets current business and release needs.</a:t>
            </a:r>
          </a:p>
        </p:txBody>
      </p:sp>
      <p:sp>
        <p:nvSpPr>
          <p:cNvPr id="35" name="Oval 145407"/>
          <p:cNvSpPr/>
          <p:nvPr/>
        </p:nvSpPr>
        <p:spPr>
          <a:xfrm>
            <a:off x="341326" y="5333427"/>
            <a:ext cx="511811" cy="511811"/>
          </a:xfrm>
          <a:prstGeom prst="ellipse">
            <a:avLst/>
          </a:prstGeom>
          <a:solidFill>
            <a:schemeClr val="bg1">
              <a:lumMod val="50000"/>
            </a:schemeClr>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6</a:t>
            </a:r>
          </a:p>
        </p:txBody>
      </p:sp>
      <p:sp>
        <p:nvSpPr>
          <p:cNvPr id="36" name="TextBox 35"/>
          <p:cNvSpPr txBox="1"/>
          <p:nvPr/>
        </p:nvSpPr>
        <p:spPr>
          <a:xfrm>
            <a:off x="1041037" y="5158094"/>
            <a:ext cx="2177103" cy="276999"/>
          </a:xfrm>
          <a:prstGeom prst="rect">
            <a:avLst/>
          </a:prstGeom>
        </p:spPr>
        <p:txBody>
          <a:bodyPr wrap="square" rtlCol="0">
            <a:spAutoFit/>
          </a:bodyPr>
          <a:lstStyle/>
          <a:p>
            <a:r>
              <a:rPr lang="en-US" sz="1200" b="1" dirty="0">
                <a:solidFill>
                  <a:schemeClr val="accent1"/>
                </a:solidFill>
              </a:rPr>
              <a:t>OPTIMIZATION ROADMAP</a:t>
            </a:r>
          </a:p>
        </p:txBody>
      </p:sp>
      <p:grpSp>
        <p:nvGrpSpPr>
          <p:cNvPr id="48" name="Group 47"/>
          <p:cNvGrpSpPr/>
          <p:nvPr/>
        </p:nvGrpSpPr>
        <p:grpSpPr>
          <a:xfrm>
            <a:off x="5641978" y="2931524"/>
            <a:ext cx="3346152" cy="777240"/>
            <a:chOff x="5397711" y="3044514"/>
            <a:chExt cx="3346152" cy="777240"/>
          </a:xfrm>
        </p:grpSpPr>
        <p:sp>
          <p:nvSpPr>
            <p:cNvPr id="49" name="Rectangle 48"/>
            <p:cNvSpPr/>
            <p:nvPr/>
          </p:nvSpPr>
          <p:spPr>
            <a:xfrm>
              <a:off x="5397711" y="3044514"/>
              <a:ext cx="3346152" cy="777240"/>
            </a:xfrm>
            <a:prstGeom prst="rect">
              <a:avLst/>
            </a:prstGeom>
            <a:solidFill>
              <a:schemeClr val="accent3">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CA" dirty="0"/>
            </a:p>
          </p:txBody>
        </p:sp>
        <p:sp>
          <p:nvSpPr>
            <p:cNvPr id="50" name="TextBox 49"/>
            <p:cNvSpPr txBox="1"/>
            <p:nvPr/>
          </p:nvSpPr>
          <p:spPr>
            <a:xfrm>
              <a:off x="6108152" y="3044786"/>
              <a:ext cx="2498881" cy="276999"/>
            </a:xfrm>
            <a:prstGeom prst="rect">
              <a:avLst/>
            </a:prstGeom>
          </p:spPr>
          <p:txBody>
            <a:bodyPr wrap="square" rtlCol="0">
              <a:spAutoFit/>
            </a:bodyPr>
            <a:lstStyle/>
            <a:p>
              <a:r>
                <a:rPr lang="en-CA" sz="1200" b="1" dirty="0">
                  <a:solidFill>
                    <a:schemeClr val="accent1"/>
                  </a:solidFill>
                </a:rPr>
                <a:t>RELEASE PROCESS</a:t>
              </a:r>
            </a:p>
          </p:txBody>
        </p:sp>
        <p:sp>
          <p:nvSpPr>
            <p:cNvPr id="51" name="TextBox 50"/>
            <p:cNvSpPr txBox="1"/>
            <p:nvPr/>
          </p:nvSpPr>
          <p:spPr>
            <a:xfrm>
              <a:off x="6108152" y="3250518"/>
              <a:ext cx="2408140" cy="553998"/>
            </a:xfrm>
            <a:prstGeom prst="rect">
              <a:avLst/>
            </a:prstGeom>
          </p:spPr>
          <p:txBody>
            <a:bodyPr wrap="square" rtlCol="0">
              <a:spAutoFit/>
            </a:bodyPr>
            <a:lstStyle/>
            <a:p>
              <a:r>
                <a:rPr lang="en-CA" sz="1000" dirty="0"/>
                <a:t>Define the release processes that your teams will follow to complete your various release types and approaches.</a:t>
              </a:r>
            </a:p>
          </p:txBody>
        </p:sp>
        <p:sp>
          <p:nvSpPr>
            <p:cNvPr id="52" name="Oval 145408"/>
            <p:cNvSpPr/>
            <p:nvPr/>
          </p:nvSpPr>
          <p:spPr>
            <a:xfrm>
              <a:off x="5584132" y="3177229"/>
              <a:ext cx="511811" cy="511811"/>
            </a:xfrm>
            <a:prstGeom prst="ellipse">
              <a:avLst/>
            </a:prstGeom>
            <a:solidFill>
              <a:schemeClr val="bg1">
                <a:lumMod val="50000"/>
              </a:schemeClr>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a:t>
              </a:r>
            </a:p>
          </p:txBody>
        </p:sp>
      </p:grpSp>
      <p:grpSp>
        <p:nvGrpSpPr>
          <p:cNvPr id="53" name="Group 52"/>
          <p:cNvGrpSpPr/>
          <p:nvPr/>
        </p:nvGrpSpPr>
        <p:grpSpPr>
          <a:xfrm>
            <a:off x="5651283" y="4745756"/>
            <a:ext cx="3327543" cy="777240"/>
            <a:chOff x="5413304" y="4855361"/>
            <a:chExt cx="3327543" cy="777240"/>
          </a:xfrm>
        </p:grpSpPr>
        <p:sp>
          <p:nvSpPr>
            <p:cNvPr id="54" name="Rectangle 53"/>
            <p:cNvSpPr/>
            <p:nvPr/>
          </p:nvSpPr>
          <p:spPr>
            <a:xfrm>
              <a:off x="5413304" y="4855361"/>
              <a:ext cx="3327543" cy="777240"/>
            </a:xfrm>
            <a:prstGeom prst="rect">
              <a:avLst/>
            </a:prstGeom>
            <a:solidFill>
              <a:schemeClr val="accent3">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CA" dirty="0"/>
            </a:p>
          </p:txBody>
        </p:sp>
        <p:sp>
          <p:nvSpPr>
            <p:cNvPr id="55" name="TextBox 54"/>
            <p:cNvSpPr txBox="1"/>
            <p:nvPr/>
          </p:nvSpPr>
          <p:spPr>
            <a:xfrm>
              <a:off x="6135741" y="4855866"/>
              <a:ext cx="2380551" cy="276999"/>
            </a:xfrm>
            <a:prstGeom prst="rect">
              <a:avLst/>
            </a:prstGeom>
          </p:spPr>
          <p:txBody>
            <a:bodyPr wrap="square" rtlCol="0">
              <a:spAutoFit/>
            </a:bodyPr>
            <a:lstStyle/>
            <a:p>
              <a:r>
                <a:rPr lang="en-CA" sz="1200" b="1" dirty="0">
                  <a:solidFill>
                    <a:schemeClr val="accent1"/>
                  </a:solidFill>
                </a:rPr>
                <a:t>CHANGE MANAGEMENT</a:t>
              </a:r>
            </a:p>
          </p:txBody>
        </p:sp>
        <p:sp>
          <p:nvSpPr>
            <p:cNvPr id="56" name="TextBox 55"/>
            <p:cNvSpPr txBox="1"/>
            <p:nvPr/>
          </p:nvSpPr>
          <p:spPr>
            <a:xfrm>
              <a:off x="6135740" y="5072068"/>
              <a:ext cx="2380551" cy="553998"/>
            </a:xfrm>
            <a:prstGeom prst="rect">
              <a:avLst/>
            </a:prstGeom>
          </p:spPr>
          <p:txBody>
            <a:bodyPr wrap="square" rtlCol="0">
              <a:spAutoFit/>
            </a:bodyPr>
            <a:lstStyle/>
            <a:p>
              <a:r>
                <a:rPr lang="en-CA" sz="1000" dirty="0"/>
                <a:t>Manage, classify, and assess unplanned release change requests with change management practices.</a:t>
              </a:r>
            </a:p>
          </p:txBody>
        </p:sp>
        <p:sp>
          <p:nvSpPr>
            <p:cNvPr id="57" name="Oval 145410"/>
            <p:cNvSpPr/>
            <p:nvPr/>
          </p:nvSpPr>
          <p:spPr>
            <a:xfrm>
              <a:off x="5591979" y="4988076"/>
              <a:ext cx="511811" cy="511811"/>
            </a:xfrm>
            <a:prstGeom prst="ellipse">
              <a:avLst/>
            </a:prstGeom>
            <a:solidFill>
              <a:schemeClr val="bg1">
                <a:lumMod val="50000"/>
              </a:schemeClr>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4</a:t>
              </a:r>
            </a:p>
          </p:txBody>
        </p:sp>
      </p:grpSp>
      <p:grpSp>
        <p:nvGrpSpPr>
          <p:cNvPr id="58" name="Group 57"/>
          <p:cNvGrpSpPr/>
          <p:nvPr/>
        </p:nvGrpSpPr>
        <p:grpSpPr>
          <a:xfrm>
            <a:off x="5651283" y="3838640"/>
            <a:ext cx="3327543" cy="777240"/>
            <a:chOff x="5725977" y="3922197"/>
            <a:chExt cx="3327543" cy="777240"/>
          </a:xfrm>
        </p:grpSpPr>
        <p:sp>
          <p:nvSpPr>
            <p:cNvPr id="59" name="Rectangle 58"/>
            <p:cNvSpPr/>
            <p:nvPr/>
          </p:nvSpPr>
          <p:spPr>
            <a:xfrm>
              <a:off x="5725977" y="3922197"/>
              <a:ext cx="3327543" cy="777240"/>
            </a:xfrm>
            <a:prstGeom prst="rect">
              <a:avLst/>
            </a:prstGeom>
            <a:solidFill>
              <a:schemeClr val="accent3">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CA" dirty="0"/>
            </a:p>
          </p:txBody>
        </p:sp>
        <p:sp>
          <p:nvSpPr>
            <p:cNvPr id="60" name="TextBox 59"/>
            <p:cNvSpPr txBox="1"/>
            <p:nvPr/>
          </p:nvSpPr>
          <p:spPr>
            <a:xfrm>
              <a:off x="6478886" y="3922702"/>
              <a:ext cx="2380551" cy="276998"/>
            </a:xfrm>
            <a:prstGeom prst="rect">
              <a:avLst/>
            </a:prstGeom>
          </p:spPr>
          <p:txBody>
            <a:bodyPr wrap="square" rtlCol="0">
              <a:spAutoFit/>
            </a:bodyPr>
            <a:lstStyle/>
            <a:p>
              <a:r>
                <a:rPr lang="en-CA" sz="1200" b="1" dirty="0">
                  <a:solidFill>
                    <a:schemeClr val="accent1"/>
                  </a:solidFill>
                </a:rPr>
                <a:t>PROGRAM FRAMEWORK</a:t>
              </a:r>
            </a:p>
          </p:txBody>
        </p:sp>
        <p:sp>
          <p:nvSpPr>
            <p:cNvPr id="61" name="TextBox 60"/>
            <p:cNvSpPr txBox="1"/>
            <p:nvPr/>
          </p:nvSpPr>
          <p:spPr>
            <a:xfrm>
              <a:off x="6478885" y="4138904"/>
              <a:ext cx="2484705" cy="553998"/>
            </a:xfrm>
            <a:prstGeom prst="rect">
              <a:avLst/>
            </a:prstGeom>
          </p:spPr>
          <p:txBody>
            <a:bodyPr wrap="square" rtlCol="0">
              <a:spAutoFit/>
            </a:bodyPr>
            <a:lstStyle/>
            <a:p>
              <a:r>
                <a:rPr lang="en-CA" sz="1000" dirty="0"/>
                <a:t>Create a release calendar to define the deployment windows that will coordinate the releases from multiple teams.</a:t>
              </a:r>
            </a:p>
          </p:txBody>
        </p:sp>
        <p:sp>
          <p:nvSpPr>
            <p:cNvPr id="62" name="Oval 145410"/>
            <p:cNvSpPr/>
            <p:nvPr/>
          </p:nvSpPr>
          <p:spPr>
            <a:xfrm>
              <a:off x="5935137" y="4054912"/>
              <a:ext cx="511811" cy="511811"/>
            </a:xfrm>
            <a:prstGeom prst="ellipse">
              <a:avLst/>
            </a:prstGeom>
            <a:solidFill>
              <a:schemeClr val="bg1">
                <a:lumMod val="50000"/>
              </a:schemeClr>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3</a:t>
              </a:r>
            </a:p>
          </p:txBody>
        </p:sp>
      </p:grpSp>
      <p:grpSp>
        <p:nvGrpSpPr>
          <p:cNvPr id="63" name="Group 62"/>
          <p:cNvGrpSpPr/>
          <p:nvPr/>
        </p:nvGrpSpPr>
        <p:grpSpPr>
          <a:xfrm>
            <a:off x="5641358" y="5652872"/>
            <a:ext cx="3347392" cy="777240"/>
            <a:chOff x="5413304" y="4855361"/>
            <a:chExt cx="3347392" cy="777240"/>
          </a:xfrm>
        </p:grpSpPr>
        <p:sp>
          <p:nvSpPr>
            <p:cNvPr id="64" name="Rectangle 63"/>
            <p:cNvSpPr/>
            <p:nvPr/>
          </p:nvSpPr>
          <p:spPr>
            <a:xfrm>
              <a:off x="5413304" y="4855361"/>
              <a:ext cx="3327543" cy="777240"/>
            </a:xfrm>
            <a:prstGeom prst="rect">
              <a:avLst/>
            </a:prstGeom>
            <a:solidFill>
              <a:schemeClr val="accent3">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CA" dirty="0"/>
            </a:p>
          </p:txBody>
        </p:sp>
        <p:sp>
          <p:nvSpPr>
            <p:cNvPr id="65" name="TextBox 64"/>
            <p:cNvSpPr txBox="1"/>
            <p:nvPr/>
          </p:nvSpPr>
          <p:spPr>
            <a:xfrm>
              <a:off x="6135741" y="4855866"/>
              <a:ext cx="2624955" cy="276999"/>
            </a:xfrm>
            <a:prstGeom prst="rect">
              <a:avLst/>
            </a:prstGeom>
          </p:spPr>
          <p:txBody>
            <a:bodyPr wrap="square" rtlCol="0">
              <a:spAutoFit/>
            </a:bodyPr>
            <a:lstStyle/>
            <a:p>
              <a:r>
                <a:rPr lang="en-CA" sz="1200" b="1" dirty="0">
                  <a:solidFill>
                    <a:schemeClr val="accent1"/>
                  </a:solidFill>
                </a:rPr>
                <a:t>RELEASE MANAGEMENT TEAM</a:t>
              </a:r>
            </a:p>
          </p:txBody>
        </p:sp>
        <p:sp>
          <p:nvSpPr>
            <p:cNvPr id="66" name="TextBox 65"/>
            <p:cNvSpPr txBox="1"/>
            <p:nvPr/>
          </p:nvSpPr>
          <p:spPr>
            <a:xfrm>
              <a:off x="6135740" y="5072068"/>
              <a:ext cx="2380551" cy="553998"/>
            </a:xfrm>
            <a:prstGeom prst="rect">
              <a:avLst/>
            </a:prstGeom>
          </p:spPr>
          <p:txBody>
            <a:bodyPr wrap="square" rtlCol="0">
              <a:spAutoFit/>
            </a:bodyPr>
            <a:lstStyle/>
            <a:p>
              <a:r>
                <a:rPr lang="en-CA" sz="1000" dirty="0"/>
                <a:t>Define the responsibilities and accountabilities of the roles to support your release management target state.</a:t>
              </a:r>
            </a:p>
          </p:txBody>
        </p:sp>
        <p:sp>
          <p:nvSpPr>
            <p:cNvPr id="67" name="Oval 145410"/>
            <p:cNvSpPr/>
            <p:nvPr/>
          </p:nvSpPr>
          <p:spPr>
            <a:xfrm>
              <a:off x="5591979" y="4988076"/>
              <a:ext cx="511811" cy="511811"/>
            </a:xfrm>
            <a:prstGeom prst="ellipse">
              <a:avLst/>
            </a:prstGeom>
            <a:solidFill>
              <a:schemeClr val="bg1">
                <a:lumMod val="50000"/>
              </a:schemeClr>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5</a:t>
              </a:r>
            </a:p>
          </p:txBody>
        </p:sp>
      </p:grpSp>
    </p:spTree>
    <p:extLst>
      <p:ext uri="{BB962C8B-B14F-4D97-AF65-F5344CB8AC3E}">
        <p14:creationId xmlns:p14="http://schemas.microsoft.com/office/powerpoint/2010/main" val="3426172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8"/>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0" y="1125237"/>
            <a:ext cx="9143999" cy="539070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a:t>Standardize your release process and roles &amp; responsibilities before optimizing your release tools</a:t>
            </a:r>
          </a:p>
        </p:txBody>
      </p:sp>
      <p:sp>
        <p:nvSpPr>
          <p:cNvPr id="21" name="Rectangle 20"/>
          <p:cNvSpPr/>
          <p:nvPr/>
        </p:nvSpPr>
        <p:spPr>
          <a:xfrm>
            <a:off x="0" y="1133475"/>
            <a:ext cx="9144000" cy="538246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20739" y="5230113"/>
            <a:ext cx="3364732" cy="1200329"/>
          </a:xfrm>
          <a:prstGeom prst="rect">
            <a:avLst/>
          </a:prstGeom>
        </p:spPr>
        <p:txBody>
          <a:bodyPr wrap="square" rtlCol="0">
            <a:spAutoFit/>
          </a:bodyPr>
          <a:lstStyle/>
          <a:p>
            <a:r>
              <a:rPr lang="en-CA" sz="1200" dirty="0"/>
              <a:t>Break down the </a:t>
            </a:r>
            <a:r>
              <a:rPr lang="en-CA" sz="1200" b="1" dirty="0">
                <a:solidFill>
                  <a:srgbClr val="243F54"/>
                </a:solidFill>
              </a:rPr>
              <a:t>responsibilities and accountabilities </a:t>
            </a:r>
            <a:r>
              <a:rPr lang="en-CA" sz="1200" dirty="0"/>
              <a:t>of each role involved in software delivery. This definition translates into a </a:t>
            </a:r>
            <a:r>
              <a:rPr lang="en-CA" sz="1200" b="1" dirty="0">
                <a:solidFill>
                  <a:srgbClr val="243F54"/>
                </a:solidFill>
              </a:rPr>
              <a:t>governance structure </a:t>
            </a:r>
            <a:r>
              <a:rPr lang="en-CA" sz="1200" dirty="0"/>
              <a:t>intended to identify the degree of oversight and reporting that is necessary to ensure alignment to standards.</a:t>
            </a:r>
          </a:p>
        </p:txBody>
      </p:sp>
      <p:sp>
        <p:nvSpPr>
          <p:cNvPr id="7" name="TextBox 6"/>
          <p:cNvSpPr txBox="1"/>
          <p:nvPr/>
        </p:nvSpPr>
        <p:spPr>
          <a:xfrm>
            <a:off x="623740" y="3775699"/>
            <a:ext cx="4110736" cy="1200329"/>
          </a:xfrm>
          <a:prstGeom prst="rect">
            <a:avLst/>
          </a:prstGeom>
        </p:spPr>
        <p:txBody>
          <a:bodyPr wrap="square" rtlCol="0">
            <a:spAutoFit/>
          </a:bodyPr>
          <a:lstStyle/>
          <a:p>
            <a:r>
              <a:rPr lang="en-CA" sz="1200" dirty="0"/>
              <a:t>Build and standardize a </a:t>
            </a:r>
            <a:r>
              <a:rPr lang="en-CA" sz="1200" b="1" dirty="0">
                <a:solidFill>
                  <a:srgbClr val="243F54"/>
                </a:solidFill>
              </a:rPr>
              <a:t>release process </a:t>
            </a:r>
            <a:r>
              <a:rPr lang="en-CA" sz="1200" dirty="0"/>
              <a:t>that accommodates the challenges, nuances, and constraints of the various teams involved. The release process extends the software development lifecycle into the program level to effectively manage the multiple releases coming from various delivery teams.</a:t>
            </a:r>
          </a:p>
        </p:txBody>
      </p:sp>
      <p:sp>
        <p:nvSpPr>
          <p:cNvPr id="8" name="Freeform 18"/>
          <p:cNvSpPr/>
          <p:nvPr/>
        </p:nvSpPr>
        <p:spPr>
          <a:xfrm>
            <a:off x="3758481" y="5073385"/>
            <a:ext cx="4593039" cy="1393200"/>
          </a:xfrm>
          <a:custGeom>
            <a:avLst/>
            <a:gdLst>
              <a:gd name="connsiteX0" fmla="*/ 0 w 6096000"/>
              <a:gd name="connsiteY0" fmla="*/ 1354666 h 1354666"/>
              <a:gd name="connsiteX1" fmla="*/ 1016000 w 6096000"/>
              <a:gd name="connsiteY1" fmla="*/ 0 h 1354666"/>
              <a:gd name="connsiteX2" fmla="*/ 5080001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1" y="0"/>
                </a:lnTo>
                <a:lnTo>
                  <a:pt x="6096000" y="1354666"/>
                </a:lnTo>
                <a:lnTo>
                  <a:pt x="0" y="1354666"/>
                </a:lnTo>
                <a:close/>
              </a:path>
            </a:pathLst>
          </a:custGeom>
          <a:solidFill>
            <a:srgbClr val="16476E"/>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02359" tIns="35560" rIns="1102361" bIns="35560" numCol="1" spcCol="1270" anchor="ctr" anchorCtr="0">
            <a:noAutofit/>
          </a:bodyPr>
          <a:lstStyle/>
          <a:p>
            <a:pPr lvl="0" algn="ctr" defTabSz="1244600">
              <a:lnSpc>
                <a:spcPct val="90000"/>
              </a:lnSpc>
              <a:spcBef>
                <a:spcPct val="0"/>
              </a:spcBef>
              <a:spcAft>
                <a:spcPct val="35000"/>
              </a:spcAft>
            </a:pPr>
            <a:endParaRPr lang="en-CA" sz="2800" kern="1200" dirty="0">
              <a:solidFill>
                <a:schemeClr val="bg1"/>
              </a:solidFill>
            </a:endParaRPr>
          </a:p>
        </p:txBody>
      </p:sp>
      <p:grpSp>
        <p:nvGrpSpPr>
          <p:cNvPr id="9" name="Group 30"/>
          <p:cNvGrpSpPr/>
          <p:nvPr/>
        </p:nvGrpSpPr>
        <p:grpSpPr>
          <a:xfrm>
            <a:off x="5312265" y="2298904"/>
            <a:ext cx="1494937" cy="1382280"/>
            <a:chOff x="5690152" y="2182980"/>
            <a:chExt cx="1810800" cy="1393200"/>
          </a:xfrm>
          <a:solidFill>
            <a:srgbClr val="7CADD4"/>
          </a:solidFill>
        </p:grpSpPr>
        <p:sp>
          <p:nvSpPr>
            <p:cNvPr id="10" name="Freeform 9"/>
            <p:cNvSpPr/>
            <p:nvPr/>
          </p:nvSpPr>
          <p:spPr>
            <a:xfrm>
              <a:off x="5690152" y="2182980"/>
              <a:ext cx="1810800" cy="1393200"/>
            </a:xfrm>
            <a:custGeom>
              <a:avLst/>
              <a:gdLst>
                <a:gd name="connsiteX0" fmla="*/ 0 w 2032000"/>
                <a:gd name="connsiteY0" fmla="*/ 1354666 h 1354666"/>
                <a:gd name="connsiteX1" fmla="*/ 1016000 w 2032000"/>
                <a:gd name="connsiteY1" fmla="*/ 0 h 1354666"/>
                <a:gd name="connsiteX2" fmla="*/ 1016001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1" y="0"/>
                  </a:lnTo>
                  <a:lnTo>
                    <a:pt x="2032000" y="1354666"/>
                  </a:lnTo>
                  <a:lnTo>
                    <a:pt x="0" y="1354666"/>
                  </a:lnTo>
                  <a:close/>
                </a:path>
              </a:pathLst>
            </a:custGeom>
            <a:grp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CA" sz="1600" kern="1200" dirty="0">
                <a:solidFill>
                  <a:schemeClr val="bg1"/>
                </a:solidFill>
              </a:endParaRPr>
            </a:p>
          </p:txBody>
        </p:sp>
        <p:sp>
          <p:nvSpPr>
            <p:cNvPr id="11" name="Rectangle 8"/>
            <p:cNvSpPr/>
            <p:nvPr/>
          </p:nvSpPr>
          <p:spPr>
            <a:xfrm>
              <a:off x="5961700" y="3008355"/>
              <a:ext cx="1297552" cy="483924"/>
            </a:xfrm>
            <a:prstGeom prst="rect">
              <a:avLst/>
            </a:prstGeom>
            <a:noFill/>
          </p:spPr>
          <p:txBody>
            <a:bodyPr wrap="square">
              <a:spAutoFit/>
            </a:bodyPr>
            <a:lstStyle/>
            <a:p>
              <a:pPr lvl="0" algn="ctr" defTabSz="711200">
                <a:lnSpc>
                  <a:spcPct val="90000"/>
                </a:lnSpc>
                <a:spcBef>
                  <a:spcPct val="0"/>
                </a:spcBef>
                <a:spcAft>
                  <a:spcPct val="35000"/>
                </a:spcAft>
              </a:pPr>
              <a:r>
                <a:rPr lang="en-CA" sz="1400" dirty="0">
                  <a:solidFill>
                    <a:schemeClr val="bg1"/>
                  </a:solidFill>
                </a:rPr>
                <a:t>Optimized Tools</a:t>
              </a:r>
            </a:p>
          </p:txBody>
        </p:sp>
      </p:grpSp>
      <p:sp>
        <p:nvSpPr>
          <p:cNvPr id="12" name="Rectangle 22"/>
          <p:cNvSpPr/>
          <p:nvPr/>
        </p:nvSpPr>
        <p:spPr>
          <a:xfrm>
            <a:off x="4642620" y="5612616"/>
            <a:ext cx="2824812" cy="555537"/>
          </a:xfrm>
          <a:prstGeom prst="rect">
            <a:avLst/>
          </a:prstGeom>
        </p:spPr>
        <p:txBody>
          <a:bodyPr wrap="none">
            <a:spAutoFit/>
          </a:bodyPr>
          <a:lstStyle/>
          <a:p>
            <a:pPr lvl="0" algn="ctr" defTabSz="1244600">
              <a:lnSpc>
                <a:spcPct val="90000"/>
              </a:lnSpc>
              <a:spcBef>
                <a:spcPct val="0"/>
              </a:spcBef>
              <a:spcAft>
                <a:spcPct val="35000"/>
              </a:spcAft>
            </a:pPr>
            <a:r>
              <a:rPr lang="en-CA" sz="1400" dirty="0">
                <a:solidFill>
                  <a:schemeClr val="bg1"/>
                </a:solidFill>
              </a:rPr>
              <a:t>Defined Roles &amp; Responsibilities </a:t>
            </a:r>
          </a:p>
          <a:p>
            <a:pPr lvl="0" algn="ctr" defTabSz="1244600">
              <a:lnSpc>
                <a:spcPct val="90000"/>
              </a:lnSpc>
              <a:spcBef>
                <a:spcPct val="0"/>
              </a:spcBef>
              <a:spcAft>
                <a:spcPct val="35000"/>
              </a:spcAft>
            </a:pPr>
            <a:r>
              <a:rPr lang="en-CA" sz="1400" dirty="0">
                <a:solidFill>
                  <a:schemeClr val="bg1"/>
                </a:solidFill>
              </a:rPr>
              <a:t>and Governance Structure</a:t>
            </a:r>
          </a:p>
        </p:txBody>
      </p:sp>
      <p:grpSp>
        <p:nvGrpSpPr>
          <p:cNvPr id="13" name="Group 38"/>
          <p:cNvGrpSpPr/>
          <p:nvPr/>
        </p:nvGrpSpPr>
        <p:grpSpPr>
          <a:xfrm>
            <a:off x="4562427" y="3696012"/>
            <a:ext cx="2999349" cy="1358895"/>
            <a:chOff x="5084566" y="3401072"/>
            <a:chExt cx="3303073" cy="1393200"/>
          </a:xfrm>
          <a:solidFill>
            <a:srgbClr val="2576B7"/>
          </a:solidFill>
        </p:grpSpPr>
        <p:sp>
          <p:nvSpPr>
            <p:cNvPr id="14" name="Freeform 17"/>
            <p:cNvSpPr/>
            <p:nvPr/>
          </p:nvSpPr>
          <p:spPr>
            <a:xfrm>
              <a:off x="5084566" y="3401072"/>
              <a:ext cx="3303073" cy="1393200"/>
            </a:xfrm>
            <a:custGeom>
              <a:avLst/>
              <a:gdLst>
                <a:gd name="connsiteX0" fmla="*/ 0 w 4064000"/>
                <a:gd name="connsiteY0" fmla="*/ 1354666 h 1354666"/>
                <a:gd name="connsiteX1" fmla="*/ 1016000 w 4064000"/>
                <a:gd name="connsiteY1" fmla="*/ 0 h 1354666"/>
                <a:gd name="connsiteX2" fmla="*/ 3048001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1" y="0"/>
                  </a:lnTo>
                  <a:lnTo>
                    <a:pt x="4064000" y="1354666"/>
                  </a:lnTo>
                  <a:lnTo>
                    <a:pt x="0" y="1354666"/>
                  </a:lnTo>
                  <a:close/>
                </a:path>
              </a:pathLst>
            </a:cu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36600" tIns="25400" rIns="736600" bIns="25400" numCol="1" spcCol="1270" anchor="ctr" anchorCtr="0">
              <a:noAutofit/>
            </a:bodyPr>
            <a:lstStyle/>
            <a:p>
              <a:pPr lvl="0" algn="ctr" defTabSz="889000">
                <a:lnSpc>
                  <a:spcPct val="90000"/>
                </a:lnSpc>
                <a:spcBef>
                  <a:spcPct val="0"/>
                </a:spcBef>
                <a:spcAft>
                  <a:spcPct val="35000"/>
                </a:spcAft>
              </a:pPr>
              <a:r>
                <a:rPr lang="en-CA" sz="2000" kern="1200" dirty="0">
                  <a:solidFill>
                    <a:schemeClr val="bg1"/>
                  </a:solidFill>
                </a:rPr>
                <a:t> </a:t>
              </a:r>
            </a:p>
          </p:txBody>
        </p:sp>
        <p:sp>
          <p:nvSpPr>
            <p:cNvPr id="15" name="Rectangle 40"/>
            <p:cNvSpPr/>
            <p:nvPr/>
          </p:nvSpPr>
          <p:spPr>
            <a:xfrm>
              <a:off x="5574120" y="3779539"/>
              <a:ext cx="2268792" cy="536429"/>
            </a:xfrm>
            <a:prstGeom prst="rect">
              <a:avLst/>
            </a:prstGeom>
            <a:noFill/>
            <a:ln>
              <a:noFill/>
            </a:ln>
          </p:spPr>
          <p:txBody>
            <a:bodyPr wrap="square">
              <a:spAutoFit/>
            </a:bodyPr>
            <a:lstStyle/>
            <a:p>
              <a:pPr algn="ctr"/>
              <a:r>
                <a:rPr lang="en-CA" sz="1400" dirty="0">
                  <a:solidFill>
                    <a:schemeClr val="bg1"/>
                  </a:solidFill>
                </a:rPr>
                <a:t>Standardized Release Process</a:t>
              </a:r>
            </a:p>
          </p:txBody>
        </p:sp>
      </p:grpSp>
      <p:cxnSp>
        <p:nvCxnSpPr>
          <p:cNvPr id="16" name="Straight Connector 23"/>
          <p:cNvCxnSpPr/>
          <p:nvPr/>
        </p:nvCxnSpPr>
        <p:spPr>
          <a:xfrm flipH="1" flipV="1">
            <a:off x="672054" y="3664262"/>
            <a:ext cx="4640210" cy="12700"/>
          </a:xfrm>
          <a:prstGeom prst="line">
            <a:avLst/>
          </a:prstGeom>
          <a:ln w="28575">
            <a:solidFill>
              <a:srgbClr val="2576B7"/>
            </a:solidFill>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24"/>
          <p:cNvCxnSpPr>
            <a:stCxn id="8" idx="1"/>
          </p:cNvCxnSpPr>
          <p:nvPr/>
        </p:nvCxnSpPr>
        <p:spPr>
          <a:xfrm flipH="1">
            <a:off x="660624" y="5073385"/>
            <a:ext cx="3863364" cy="0"/>
          </a:xfrm>
          <a:prstGeom prst="line">
            <a:avLst/>
          </a:prstGeom>
          <a:ln w="28575">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25"/>
          <p:cNvCxnSpPr/>
          <p:nvPr/>
        </p:nvCxnSpPr>
        <p:spPr>
          <a:xfrm flipH="1">
            <a:off x="672054" y="2336178"/>
            <a:ext cx="5400000" cy="0"/>
          </a:xfrm>
          <a:prstGeom prst="line">
            <a:avLst/>
          </a:prstGeom>
          <a:ln w="28575">
            <a:solidFill>
              <a:srgbClr val="7CADD4"/>
            </a:solidFill>
            <a:tailEnd type="ova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20738" y="2453781"/>
            <a:ext cx="4793199" cy="1200329"/>
          </a:xfrm>
          <a:prstGeom prst="rect">
            <a:avLst/>
          </a:prstGeom>
        </p:spPr>
        <p:txBody>
          <a:bodyPr wrap="square" rtlCol="0">
            <a:spAutoFit/>
          </a:bodyPr>
          <a:lstStyle/>
          <a:p>
            <a:r>
              <a:rPr lang="en-CA" sz="1200" dirty="0"/>
              <a:t>Leverage the appropriate tools, technologies, and environments to help expedite the building, testing, and deployment of solutions while maximizing the quality throughout the entire release pipeline. Automation and continuous integration are two popular enhancements organizations make to </a:t>
            </a:r>
            <a:r>
              <a:rPr lang="en-CA" sz="1200" dirty="0">
                <a:solidFill>
                  <a:srgbClr val="243F54"/>
                </a:solidFill>
              </a:rPr>
              <a:t>their </a:t>
            </a:r>
            <a:r>
              <a:rPr lang="en-CA" sz="1200" b="1" dirty="0">
                <a:solidFill>
                  <a:srgbClr val="243F54"/>
                </a:solidFill>
              </a:rPr>
              <a:t>release management toolchain.</a:t>
            </a:r>
            <a:endParaRPr lang="en-CA" sz="1200" dirty="0"/>
          </a:p>
        </p:txBody>
      </p:sp>
      <p:sp>
        <p:nvSpPr>
          <p:cNvPr id="26" name="Text Placeholder 27"/>
          <p:cNvSpPr txBox="1">
            <a:spLocks/>
          </p:cNvSpPr>
          <p:nvPr/>
        </p:nvSpPr>
        <p:spPr>
          <a:xfrm>
            <a:off x="201766" y="1162419"/>
            <a:ext cx="8740469" cy="1108643"/>
          </a:xfrm>
          <a:prstGeom prst="rect">
            <a:avLst/>
          </a:prstGeom>
        </p:spPr>
        <p:txBody>
          <a:bodyPr/>
          <a:lst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US" sz="1600" b="1" dirty="0">
                <a:solidFill>
                  <a:srgbClr val="243F54"/>
                </a:solidFill>
              </a:rPr>
              <a:t>The success of release management is ultimately dependent on the alignment of your release processes with defined roles &amp; responsibilities and governance structures. Implementing tools on top of a shaky process with undefined roles can lead to widening of existing process gaps and execution of wasteful activities.</a:t>
            </a:r>
            <a:endParaRPr lang="en-CA" sz="1600" b="1" dirty="0">
              <a:solidFill>
                <a:srgbClr val="243F54"/>
              </a:solidFill>
            </a:endParaRPr>
          </a:p>
        </p:txBody>
      </p:sp>
      <p:sp>
        <p:nvSpPr>
          <p:cNvPr id="27" name="Rectangle 26"/>
          <p:cNvSpPr/>
          <p:nvPr/>
        </p:nvSpPr>
        <p:spPr>
          <a:xfrm rot="3660000">
            <a:off x="6191734" y="4818541"/>
            <a:ext cx="3267865" cy="3725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711200">
              <a:lnSpc>
                <a:spcPct val="90000"/>
              </a:lnSpc>
              <a:spcBef>
                <a:spcPct val="0"/>
              </a:spcBef>
              <a:spcAft>
                <a:spcPct val="35000"/>
              </a:spcAft>
            </a:pPr>
            <a:r>
              <a:rPr lang="en-CA" sz="1400" dirty="0">
                <a:solidFill>
                  <a:schemeClr val="bg1"/>
                </a:solidFill>
              </a:rPr>
              <a:t>Primary Focus of This Blueprint</a:t>
            </a:r>
          </a:p>
        </p:txBody>
      </p:sp>
    </p:spTree>
    <p:extLst>
      <p:ext uri="{BB962C8B-B14F-4D97-AF65-F5344CB8AC3E}">
        <p14:creationId xmlns:p14="http://schemas.microsoft.com/office/powerpoint/2010/main" val="1664877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 Info-Tech’s methodology to optimize release management</a:t>
            </a:r>
          </a:p>
        </p:txBody>
      </p:sp>
      <p:cxnSp>
        <p:nvCxnSpPr>
          <p:cNvPr id="7" name="Elbow Connector 6"/>
          <p:cNvCxnSpPr>
            <a:stCxn id="22" idx="3"/>
            <a:endCxn id="15" idx="1"/>
          </p:cNvCxnSpPr>
          <p:nvPr/>
        </p:nvCxnSpPr>
        <p:spPr>
          <a:xfrm flipV="1">
            <a:off x="2856215" y="2247818"/>
            <a:ext cx="676690" cy="2244385"/>
          </a:xfrm>
          <a:prstGeom prst="bentConnector3">
            <a:avLst>
              <a:gd name="adj1" fmla="val 50000"/>
            </a:avLst>
          </a:prstGeom>
          <a:ln w="28575">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31"/>
          <p:cNvSpPr/>
          <p:nvPr/>
        </p:nvSpPr>
        <p:spPr>
          <a:xfrm>
            <a:off x="575754" y="1166924"/>
            <a:ext cx="2280461" cy="487750"/>
          </a:xfrm>
          <a:prstGeom prst="round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050" b="1" dirty="0">
                <a:solidFill>
                  <a:srgbClr val="FFFFFF"/>
                </a:solidFill>
              </a:rPr>
              <a:t>Phase 1: Review Your Release Management Objectives</a:t>
            </a:r>
          </a:p>
        </p:txBody>
      </p:sp>
      <p:sp>
        <p:nvSpPr>
          <p:cNvPr id="11" name="Rounded Rectangle 32"/>
          <p:cNvSpPr/>
          <p:nvPr/>
        </p:nvSpPr>
        <p:spPr>
          <a:xfrm>
            <a:off x="3533348" y="1166924"/>
            <a:ext cx="2307195" cy="487751"/>
          </a:xfrm>
          <a:prstGeom prst="round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050" b="1" dirty="0">
                <a:solidFill>
                  <a:srgbClr val="FFFFFF"/>
                </a:solidFill>
              </a:rPr>
              <a:t>Phase 2: Standardize Release Management</a:t>
            </a:r>
          </a:p>
        </p:txBody>
      </p:sp>
      <p:sp>
        <p:nvSpPr>
          <p:cNvPr id="12" name="Rounded Rectangle 33"/>
          <p:cNvSpPr/>
          <p:nvPr/>
        </p:nvSpPr>
        <p:spPr>
          <a:xfrm>
            <a:off x="6411073" y="1166924"/>
            <a:ext cx="2270590" cy="487751"/>
          </a:xfrm>
          <a:prstGeom prst="roundRect">
            <a:avLst/>
          </a:prstGeom>
          <a:solidFill>
            <a:srgbClr val="009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050" b="1" dirty="0">
                <a:solidFill>
                  <a:srgbClr val="FFFFFF"/>
                </a:solidFill>
              </a:rPr>
              <a:t>Phase 3: Roll Out Release Management Enhancements</a:t>
            </a:r>
          </a:p>
        </p:txBody>
      </p:sp>
      <p:sp>
        <p:nvSpPr>
          <p:cNvPr id="20" name="Rounded Rectangle 18"/>
          <p:cNvSpPr/>
          <p:nvPr/>
        </p:nvSpPr>
        <p:spPr>
          <a:xfrm>
            <a:off x="575754" y="1684771"/>
            <a:ext cx="2280461" cy="1704778"/>
          </a:xfrm>
          <a:prstGeom prst="roundRect">
            <a:avLst/>
          </a:prstGeom>
          <a:solidFill>
            <a:schemeClr val="bg1">
              <a:lumMod val="95000"/>
            </a:schemeClr>
          </a:solidFill>
          <a:ln w="25400" cap="flat" cmpd="sng" algn="ctr">
            <a:solidFill>
              <a:srgbClr val="29475F"/>
            </a:solidFill>
            <a:prstDash val="solid"/>
          </a:ln>
          <a:effectLst>
            <a:outerShdw dist="12700" dir="2700000" algn="tl" rotWithShape="0">
              <a:prstClr val="black">
                <a:alpha val="14000"/>
              </a:prstClr>
            </a:outerShdw>
          </a:effectLst>
        </p:spPr>
        <p:txBody>
          <a:bodyPr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CA" sz="900" b="1" kern="0" dirty="0"/>
              <a:t>Step 1.1: Identify the Objectives for Application Release</a:t>
            </a:r>
            <a:endParaRPr lang="en-CA" sz="900" kern="0" dirty="0"/>
          </a:p>
          <a:p>
            <a:pPr algn="ctr">
              <a:defRPr/>
            </a:pPr>
            <a:r>
              <a:rPr lang="en-CA" sz="900" kern="0" dirty="0"/>
              <a:t> </a:t>
            </a:r>
          </a:p>
        </p:txBody>
      </p:sp>
      <p:sp>
        <p:nvSpPr>
          <p:cNvPr id="21" name="Rounded Rectangle 20"/>
          <p:cNvSpPr/>
          <p:nvPr/>
        </p:nvSpPr>
        <p:spPr>
          <a:xfrm>
            <a:off x="6405935" y="1709171"/>
            <a:ext cx="2270591" cy="1002971"/>
          </a:xfrm>
          <a:prstGeom prst="roundRect">
            <a:avLst/>
          </a:prstGeom>
          <a:solidFill>
            <a:schemeClr val="bg1">
              <a:lumMod val="95000"/>
            </a:schemeClr>
          </a:solidFill>
          <a:ln w="25400" cap="flat" cmpd="sng" algn="ctr">
            <a:solidFill>
              <a:schemeClr val="accent1">
                <a:lumMod val="60000"/>
                <a:lumOff val="40000"/>
              </a:schemeClr>
            </a:solidFill>
            <a:prstDash val="solid"/>
          </a:ln>
          <a:effectLst>
            <a:outerShdw dist="12700" dir="2700000" algn="tl" rotWithShape="0">
              <a:prstClr val="black">
                <a:alpha val="14000"/>
              </a:prstClr>
            </a:outerShdw>
          </a:effectLst>
        </p:spPr>
        <p:txBody>
          <a:bodyPr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CA" sz="900" b="1" kern="0" dirty="0"/>
              <a:t>Step 3.1: Define Your Release Management Metrics</a:t>
            </a:r>
          </a:p>
          <a:p>
            <a:pPr algn="ctr">
              <a:defRPr/>
            </a:pPr>
            <a:endParaRPr lang="en-CA" sz="900" kern="0" dirty="0"/>
          </a:p>
          <a:p>
            <a:pPr algn="ctr">
              <a:defRPr/>
            </a:pPr>
            <a:endParaRPr lang="en-CA" sz="900" kern="0" dirty="0"/>
          </a:p>
        </p:txBody>
      </p:sp>
      <p:sp>
        <p:nvSpPr>
          <p:cNvPr id="22" name="Rounded Rectangle 24"/>
          <p:cNvSpPr/>
          <p:nvPr/>
        </p:nvSpPr>
        <p:spPr>
          <a:xfrm>
            <a:off x="575754" y="3457355"/>
            <a:ext cx="2280461" cy="2069695"/>
          </a:xfrm>
          <a:prstGeom prst="roundRect">
            <a:avLst/>
          </a:prstGeom>
          <a:solidFill>
            <a:schemeClr val="bg1">
              <a:lumMod val="95000"/>
            </a:schemeClr>
          </a:solidFill>
          <a:ln w="25400" cap="flat" cmpd="sng" algn="ctr">
            <a:solidFill>
              <a:srgbClr val="29475F"/>
            </a:solidFill>
            <a:prstDash val="solid"/>
          </a:ln>
          <a:effectLst>
            <a:outerShdw dist="12700" dir="2700000" algn="tl" rotWithShape="0">
              <a:prstClr val="black">
                <a:alpha val="14000"/>
              </a:prstClr>
            </a:outerShdw>
          </a:effectLst>
        </p:spPr>
        <p:txBody>
          <a:bodyPr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CA" sz="900" b="1" kern="0" dirty="0"/>
              <a:t>Step 1.2: Conduct a Current State Assessment of Release Practices</a:t>
            </a:r>
            <a:endParaRPr lang="en-CA" sz="900" kern="0" dirty="0"/>
          </a:p>
          <a:p>
            <a:pPr algn="ctr">
              <a:defRPr/>
            </a:pPr>
            <a:r>
              <a:rPr lang="en-CA" sz="900" kern="0" dirty="0"/>
              <a:t> </a:t>
            </a:r>
          </a:p>
        </p:txBody>
      </p:sp>
      <p:sp>
        <p:nvSpPr>
          <p:cNvPr id="23" name="Rectangle 25"/>
          <p:cNvSpPr/>
          <p:nvPr/>
        </p:nvSpPr>
        <p:spPr>
          <a:xfrm>
            <a:off x="784788" y="2130681"/>
            <a:ext cx="1862393" cy="133882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900" dirty="0"/>
              <a:t>Inputs</a:t>
            </a:r>
          </a:p>
          <a:p>
            <a:pPr marL="171450" indent="-171450">
              <a:buFont typeface="Arial" panose="020B0604020202020204" pitchFamily="34" charset="0"/>
              <a:buChar char="•"/>
            </a:pPr>
            <a:r>
              <a:rPr lang="en-CA" sz="900" dirty="0"/>
              <a:t>Business and technical objectives</a:t>
            </a:r>
          </a:p>
          <a:p>
            <a:pPr marL="171450" indent="-171450">
              <a:buFont typeface="Arial" panose="020B0604020202020204" pitchFamily="34" charset="0"/>
              <a:buChar char="•"/>
            </a:pPr>
            <a:r>
              <a:rPr lang="en-CA" sz="900" dirty="0"/>
              <a:t>List of stakeholders</a:t>
            </a:r>
          </a:p>
          <a:p>
            <a:r>
              <a:rPr lang="en-CA" sz="900" dirty="0"/>
              <a:t>Outputs</a:t>
            </a:r>
          </a:p>
          <a:p>
            <a:pPr marL="171450" indent="-171450">
              <a:buFont typeface="Arial" panose="020B0604020202020204" pitchFamily="34" charset="0"/>
              <a:buChar char="•"/>
            </a:pPr>
            <a:r>
              <a:rPr lang="en-CA" sz="900" dirty="0"/>
              <a:t>Business-technical objective alignment</a:t>
            </a:r>
          </a:p>
          <a:p>
            <a:pPr marL="171450" indent="-171450">
              <a:buFont typeface="Arial" panose="020B0604020202020204" pitchFamily="34" charset="0"/>
              <a:buChar char="•"/>
            </a:pPr>
            <a:r>
              <a:rPr lang="en-CA" sz="900" dirty="0"/>
              <a:t>Stakeholder map</a:t>
            </a:r>
          </a:p>
          <a:p>
            <a:endParaRPr lang="en-CA" sz="900" dirty="0"/>
          </a:p>
        </p:txBody>
      </p:sp>
      <p:cxnSp>
        <p:nvCxnSpPr>
          <p:cNvPr id="24" name="Elbow Connector 23"/>
          <p:cNvCxnSpPr>
            <a:stCxn id="48" idx="3"/>
            <a:endCxn id="21" idx="1"/>
          </p:cNvCxnSpPr>
          <p:nvPr/>
        </p:nvCxnSpPr>
        <p:spPr>
          <a:xfrm flipV="1">
            <a:off x="5840543" y="2210657"/>
            <a:ext cx="565392" cy="3691339"/>
          </a:xfrm>
          <a:prstGeom prst="bentConnector3">
            <a:avLst>
              <a:gd name="adj1" fmla="val 50000"/>
            </a:avLst>
          </a:prstGeom>
          <a:ln w="28575">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70855" y="3911224"/>
            <a:ext cx="2090259" cy="161582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900" dirty="0"/>
              <a:t>Inputs</a:t>
            </a:r>
          </a:p>
          <a:p>
            <a:pPr marL="171450" indent="-171450">
              <a:buFont typeface="Arial" panose="020B0604020202020204" pitchFamily="34" charset="0"/>
              <a:buChar char="•"/>
            </a:pPr>
            <a:r>
              <a:rPr lang="en-CA" sz="900" dirty="0"/>
              <a:t>Understanding of current release teams, practices, and technologies</a:t>
            </a:r>
          </a:p>
          <a:p>
            <a:r>
              <a:rPr lang="en-CA" sz="900" dirty="0"/>
              <a:t>Outputs</a:t>
            </a:r>
          </a:p>
          <a:p>
            <a:pPr marL="171450" indent="-171450">
              <a:buFont typeface="Arial" panose="020B0604020202020204" pitchFamily="34" charset="0"/>
              <a:buChar char="•"/>
            </a:pPr>
            <a:r>
              <a:rPr lang="en-CA" sz="900" dirty="0"/>
              <a:t>Release management maturity assessment</a:t>
            </a:r>
          </a:p>
          <a:p>
            <a:pPr marL="171450" indent="-171450">
              <a:buFont typeface="Arial" panose="020B0604020202020204" pitchFamily="34" charset="0"/>
              <a:buChar char="•"/>
            </a:pPr>
            <a:r>
              <a:rPr lang="en-CA" sz="900" dirty="0"/>
              <a:t>Communication flow assessment</a:t>
            </a:r>
          </a:p>
          <a:p>
            <a:pPr marL="171450" indent="-171450">
              <a:buFont typeface="Arial" panose="020B0604020202020204" pitchFamily="34" charset="0"/>
              <a:buChar char="•"/>
            </a:pPr>
            <a:r>
              <a:rPr lang="en-CA" sz="900" dirty="0"/>
              <a:t>Current process and technology analysis</a:t>
            </a:r>
          </a:p>
          <a:p>
            <a:pPr marL="171450" indent="-171450">
              <a:buFont typeface="Arial" panose="020B0604020202020204" pitchFamily="34" charset="0"/>
              <a:buChar char="•"/>
            </a:pPr>
            <a:r>
              <a:rPr lang="en-CA" sz="900" dirty="0"/>
              <a:t>Release issue prioritization</a:t>
            </a:r>
          </a:p>
        </p:txBody>
      </p:sp>
      <p:grpSp>
        <p:nvGrpSpPr>
          <p:cNvPr id="13" name="Group 13"/>
          <p:cNvGrpSpPr/>
          <p:nvPr/>
        </p:nvGrpSpPr>
        <p:grpSpPr>
          <a:xfrm>
            <a:off x="3532905" y="1685771"/>
            <a:ext cx="2308080" cy="1124094"/>
            <a:chOff x="-153864" y="3193328"/>
            <a:chExt cx="2308080" cy="1388415"/>
          </a:xfrm>
          <a:solidFill>
            <a:schemeClr val="bg1">
              <a:lumMod val="95000"/>
            </a:schemeClr>
          </a:solidFill>
        </p:grpSpPr>
        <p:cxnSp>
          <p:nvCxnSpPr>
            <p:cNvPr id="14" name="Straight Arrow Connector 29"/>
            <p:cNvCxnSpPr/>
            <p:nvPr/>
          </p:nvCxnSpPr>
          <p:spPr>
            <a:xfrm flipH="1">
              <a:off x="1227697" y="4030603"/>
              <a:ext cx="40" cy="193434"/>
            </a:xfrm>
            <a:prstGeom prst="straightConnector1">
              <a:avLst/>
            </a:prstGeom>
            <a:grpFill/>
            <a:ln w="19050">
              <a:solidFill>
                <a:srgbClr val="1E5E92"/>
              </a:solidFill>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30"/>
            <p:cNvSpPr/>
            <p:nvPr/>
          </p:nvSpPr>
          <p:spPr>
            <a:xfrm>
              <a:off x="-153864" y="3193328"/>
              <a:ext cx="2308080" cy="1388415"/>
            </a:xfrm>
            <a:prstGeom prst="roundRect">
              <a:avLst/>
            </a:prstGeom>
            <a:grpFill/>
            <a:ln w="25400" cap="flat" cmpd="sng" algn="ctr">
              <a:solidFill>
                <a:srgbClr val="1E5E92"/>
              </a:solidFill>
              <a:prstDash val="solid"/>
            </a:ln>
            <a:effectLst>
              <a:outerShdw dist="12700" dir="2700000" algn="tl" rotWithShape="0">
                <a:prstClr val="black">
                  <a:alpha val="14000"/>
                </a:prstClr>
              </a:outerShdw>
            </a:effectLst>
          </p:spPr>
          <p:txBody>
            <a:bodyPr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CA" sz="900" b="1" kern="0" dirty="0"/>
                <a:t>Step 2.1: Strengthen Your Release Process</a:t>
              </a:r>
              <a:endParaRPr lang="en-CA" sz="900" kern="0" dirty="0"/>
            </a:p>
          </p:txBody>
        </p:sp>
      </p:grpSp>
      <p:sp>
        <p:nvSpPr>
          <p:cNvPr id="26" name="Rectangle 25"/>
          <p:cNvSpPr/>
          <p:nvPr/>
        </p:nvSpPr>
        <p:spPr>
          <a:xfrm>
            <a:off x="3629090" y="2026757"/>
            <a:ext cx="2160351" cy="78483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900" dirty="0"/>
              <a:t>Inputs</a:t>
            </a:r>
          </a:p>
          <a:p>
            <a:pPr marL="171450" indent="-171450">
              <a:buFont typeface="Arial" panose="020B0604020202020204" pitchFamily="34" charset="0"/>
              <a:buChar char="•"/>
            </a:pPr>
            <a:r>
              <a:rPr lang="en-CA" sz="900" dirty="0"/>
              <a:t>Current state release management</a:t>
            </a:r>
          </a:p>
          <a:p>
            <a:r>
              <a:rPr lang="en-CA" sz="900" dirty="0"/>
              <a:t>Outputs</a:t>
            </a:r>
          </a:p>
          <a:p>
            <a:pPr marL="171450" indent="-171450">
              <a:buFont typeface="Arial" panose="020B0604020202020204" pitchFamily="34" charset="0"/>
              <a:buChar char="•"/>
            </a:pPr>
            <a:r>
              <a:rPr lang="en-CA" sz="900" dirty="0"/>
              <a:t>Optimized release process</a:t>
            </a:r>
          </a:p>
          <a:p>
            <a:pPr marL="171450" indent="-171450">
              <a:buFont typeface="Arial" panose="020B0604020202020204" pitchFamily="34" charset="0"/>
              <a:buChar char="•"/>
            </a:pPr>
            <a:r>
              <a:rPr lang="en-CA" sz="900" dirty="0"/>
              <a:t>Workflows for release types</a:t>
            </a:r>
          </a:p>
        </p:txBody>
      </p:sp>
      <p:grpSp>
        <p:nvGrpSpPr>
          <p:cNvPr id="16" name="Group 14"/>
          <p:cNvGrpSpPr/>
          <p:nvPr/>
        </p:nvGrpSpPr>
        <p:grpSpPr>
          <a:xfrm>
            <a:off x="3533348" y="4057955"/>
            <a:ext cx="2307195" cy="1210435"/>
            <a:chOff x="-141719" y="3626655"/>
            <a:chExt cx="2307195" cy="1364546"/>
          </a:xfrm>
          <a:solidFill>
            <a:schemeClr val="bg1">
              <a:lumMod val="95000"/>
            </a:schemeClr>
          </a:solidFill>
        </p:grpSpPr>
        <p:cxnSp>
          <p:nvCxnSpPr>
            <p:cNvPr id="17" name="Straight Arrow Connector 26"/>
            <p:cNvCxnSpPr/>
            <p:nvPr/>
          </p:nvCxnSpPr>
          <p:spPr>
            <a:xfrm flipH="1">
              <a:off x="1227697" y="4030603"/>
              <a:ext cx="40" cy="193434"/>
            </a:xfrm>
            <a:prstGeom prst="straightConnector1">
              <a:avLst/>
            </a:prstGeom>
            <a:grpFill/>
            <a:ln w="19050">
              <a:solidFill>
                <a:srgbClr val="1E5E9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27"/>
            <p:cNvCxnSpPr/>
            <p:nvPr/>
          </p:nvCxnSpPr>
          <p:spPr>
            <a:xfrm>
              <a:off x="1212102" y="4437316"/>
              <a:ext cx="5195" cy="182581"/>
            </a:xfrm>
            <a:prstGeom prst="straightConnector1">
              <a:avLst/>
            </a:prstGeom>
            <a:grpFill/>
            <a:ln w="19050">
              <a:solidFill>
                <a:srgbClr val="1E5E92"/>
              </a:solidFill>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28"/>
            <p:cNvSpPr/>
            <p:nvPr/>
          </p:nvSpPr>
          <p:spPr>
            <a:xfrm>
              <a:off x="-141719" y="3626655"/>
              <a:ext cx="2307195" cy="1364546"/>
            </a:xfrm>
            <a:prstGeom prst="roundRect">
              <a:avLst/>
            </a:prstGeom>
            <a:grpFill/>
            <a:ln w="25400" cap="flat" cmpd="sng" algn="ctr">
              <a:solidFill>
                <a:srgbClr val="1E5E92"/>
              </a:solidFill>
              <a:prstDash val="solid"/>
            </a:ln>
            <a:effectLst>
              <a:outerShdw dist="12700" dir="2700000" algn="tl" rotWithShape="0">
                <a:prstClr val="black">
                  <a:alpha val="14000"/>
                </a:prstClr>
              </a:outerShdw>
            </a:effectLst>
          </p:spPr>
          <p:txBody>
            <a:bodyPr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CA" sz="900" b="1" kern="0" dirty="0"/>
                <a:t>Step 2.3: Manage Releases Issues With Change Management Practices</a:t>
              </a:r>
              <a:endParaRPr lang="en-CA" sz="900" kern="0" dirty="0"/>
            </a:p>
            <a:p>
              <a:pPr algn="ctr">
                <a:defRPr/>
              </a:pPr>
              <a:r>
                <a:rPr lang="en-CA" sz="900" kern="0" dirty="0"/>
                <a:t> </a:t>
              </a:r>
            </a:p>
          </p:txBody>
        </p:sp>
      </p:grpSp>
      <p:sp>
        <p:nvSpPr>
          <p:cNvPr id="27" name="Rectangle 26"/>
          <p:cNvSpPr/>
          <p:nvPr/>
        </p:nvSpPr>
        <p:spPr>
          <a:xfrm>
            <a:off x="3639305" y="4448494"/>
            <a:ext cx="2208233" cy="78483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900" dirty="0"/>
              <a:t>Inputs</a:t>
            </a:r>
          </a:p>
          <a:p>
            <a:pPr marL="171450" indent="-171450">
              <a:buFont typeface="Arial" panose="020B0604020202020204" pitchFamily="34" charset="0"/>
              <a:buChar char="•"/>
            </a:pPr>
            <a:r>
              <a:rPr lang="en-CA" sz="900" dirty="0"/>
              <a:t>Current state release management</a:t>
            </a:r>
          </a:p>
          <a:p>
            <a:r>
              <a:rPr lang="en-CA" sz="900" dirty="0"/>
              <a:t>Outputs</a:t>
            </a:r>
          </a:p>
          <a:p>
            <a:pPr marL="171450" indent="-171450">
              <a:buFont typeface="Arial" panose="020B0604020202020204" pitchFamily="34" charset="0"/>
              <a:buChar char="•"/>
            </a:pPr>
            <a:r>
              <a:rPr lang="en-CA" sz="900" dirty="0"/>
              <a:t>Escalation process for release changes and issues</a:t>
            </a:r>
          </a:p>
        </p:txBody>
      </p:sp>
      <p:sp>
        <p:nvSpPr>
          <p:cNvPr id="28" name="Rectangle 27"/>
          <p:cNvSpPr/>
          <p:nvPr/>
        </p:nvSpPr>
        <p:spPr>
          <a:xfrm>
            <a:off x="6501799" y="2065811"/>
            <a:ext cx="2151699"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900" dirty="0"/>
              <a:t>Inputs</a:t>
            </a:r>
          </a:p>
          <a:p>
            <a:pPr marL="171450" indent="-171450">
              <a:buFont typeface="Arial" panose="020B0604020202020204" pitchFamily="34" charset="0"/>
              <a:buChar char="•"/>
            </a:pPr>
            <a:r>
              <a:rPr lang="en-CA" sz="900" dirty="0"/>
              <a:t>Target state release management</a:t>
            </a:r>
          </a:p>
          <a:p>
            <a:r>
              <a:rPr lang="en-CA" sz="900" dirty="0"/>
              <a:t>Outputs</a:t>
            </a:r>
          </a:p>
          <a:p>
            <a:pPr marL="171450" indent="-171450">
              <a:buFont typeface="Arial" panose="020B0604020202020204" pitchFamily="34" charset="0"/>
              <a:buChar char="•"/>
            </a:pPr>
            <a:r>
              <a:rPr lang="en-CA" sz="900" dirty="0"/>
              <a:t>Metrics to measure success</a:t>
            </a:r>
          </a:p>
        </p:txBody>
      </p:sp>
      <p:sp>
        <p:nvSpPr>
          <p:cNvPr id="29" name="Rounded Rectangle 28"/>
          <p:cNvSpPr/>
          <p:nvPr/>
        </p:nvSpPr>
        <p:spPr>
          <a:xfrm>
            <a:off x="6429210" y="5142814"/>
            <a:ext cx="2260316" cy="574413"/>
          </a:xfrm>
          <a:prstGeom prst="roundRect">
            <a:avLst/>
          </a:prstGeom>
          <a:solidFill>
            <a:schemeClr val="accent2">
              <a:lumMod val="20000"/>
              <a:lumOff val="80000"/>
            </a:schemeClr>
          </a:solidFill>
          <a:ln w="25400" cap="flat" cmpd="sng" algn="ctr">
            <a:solidFill>
              <a:schemeClr val="accent2"/>
            </a:solidFill>
            <a:prstDash val="solid"/>
          </a:ln>
          <a:effectLst>
            <a:outerShdw dist="12700" dir="2700000" algn="tl" rotWithShape="0">
              <a:prstClr val="black">
                <a:alpha val="14000"/>
              </a:prstClr>
            </a:outerShdw>
          </a:effectLst>
        </p:spPr>
        <p:txBody>
          <a:bodyPr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en-CA" sz="900" b="1" i="1" kern="0" dirty="0"/>
              <a:t>END DELIVERABLE:</a:t>
            </a:r>
          </a:p>
          <a:p>
            <a:pPr algn="ctr">
              <a:defRPr/>
            </a:pPr>
            <a:r>
              <a:rPr lang="en-CA" sz="900" b="1" kern="0" dirty="0"/>
              <a:t>Release Management Process Standard</a:t>
            </a:r>
            <a:endParaRPr lang="en-CA" sz="900" kern="0" dirty="0"/>
          </a:p>
        </p:txBody>
      </p:sp>
      <p:sp>
        <p:nvSpPr>
          <p:cNvPr id="32" name="Rounded Rectangle 20"/>
          <p:cNvSpPr/>
          <p:nvPr/>
        </p:nvSpPr>
        <p:spPr>
          <a:xfrm>
            <a:off x="6405934" y="2766545"/>
            <a:ext cx="2270591" cy="1187086"/>
          </a:xfrm>
          <a:prstGeom prst="roundRect">
            <a:avLst/>
          </a:prstGeom>
          <a:solidFill>
            <a:schemeClr val="bg1">
              <a:lumMod val="95000"/>
            </a:schemeClr>
          </a:solidFill>
          <a:ln w="25400" cap="flat" cmpd="sng" algn="ctr">
            <a:solidFill>
              <a:schemeClr val="accent1">
                <a:lumMod val="60000"/>
                <a:lumOff val="40000"/>
              </a:schemeClr>
            </a:solidFill>
            <a:prstDash val="solid"/>
          </a:ln>
          <a:effectLst>
            <a:outerShdw dist="12700" dir="2700000" algn="tl" rotWithShape="0">
              <a:prstClr val="black">
                <a:alpha val="14000"/>
              </a:prstClr>
            </a:outerShdw>
          </a:effectLst>
        </p:spPr>
        <p:txBody>
          <a:bodyPr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CA" sz="900" b="1" kern="0" dirty="0"/>
              <a:t>Step 3.2: Ensure Adherence to Standards</a:t>
            </a:r>
          </a:p>
          <a:p>
            <a:pPr algn="ctr">
              <a:defRPr/>
            </a:pPr>
            <a:endParaRPr lang="en-CA" sz="900" kern="0" dirty="0"/>
          </a:p>
          <a:p>
            <a:pPr algn="ctr">
              <a:defRPr/>
            </a:pPr>
            <a:endParaRPr lang="en-CA" sz="900" kern="0" dirty="0"/>
          </a:p>
        </p:txBody>
      </p:sp>
      <p:sp>
        <p:nvSpPr>
          <p:cNvPr id="33" name="Rounded Rectangle 20"/>
          <p:cNvSpPr/>
          <p:nvPr/>
        </p:nvSpPr>
        <p:spPr>
          <a:xfrm>
            <a:off x="6418935" y="4007215"/>
            <a:ext cx="2270591" cy="1082015"/>
          </a:xfrm>
          <a:prstGeom prst="roundRect">
            <a:avLst/>
          </a:prstGeom>
          <a:solidFill>
            <a:schemeClr val="bg1">
              <a:lumMod val="95000"/>
            </a:schemeClr>
          </a:solidFill>
          <a:ln w="25400" cap="flat" cmpd="sng" algn="ctr">
            <a:solidFill>
              <a:schemeClr val="accent1">
                <a:lumMod val="60000"/>
                <a:lumOff val="40000"/>
              </a:schemeClr>
            </a:solidFill>
            <a:prstDash val="solid"/>
          </a:ln>
          <a:effectLst>
            <a:outerShdw dist="12700" dir="2700000" algn="tl" rotWithShape="0">
              <a:prstClr val="black">
                <a:alpha val="14000"/>
              </a:prstClr>
            </a:outerShdw>
          </a:effectLst>
        </p:spPr>
        <p:txBody>
          <a:bodyPr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CA" sz="900" b="1" kern="0" dirty="0"/>
              <a:t>Step 3.3: Create Your Optimization Roadmap</a:t>
            </a:r>
          </a:p>
          <a:p>
            <a:pPr algn="ctr">
              <a:defRPr/>
            </a:pPr>
            <a:endParaRPr lang="en-CA" sz="900" kern="0" dirty="0"/>
          </a:p>
          <a:p>
            <a:pPr algn="ctr">
              <a:defRPr/>
            </a:pPr>
            <a:endParaRPr lang="en-CA" sz="900" kern="0" dirty="0"/>
          </a:p>
        </p:txBody>
      </p:sp>
      <p:sp>
        <p:nvSpPr>
          <p:cNvPr id="30" name="Rounded Rectangle 28"/>
          <p:cNvSpPr/>
          <p:nvPr/>
        </p:nvSpPr>
        <p:spPr>
          <a:xfrm>
            <a:off x="3533348" y="2857509"/>
            <a:ext cx="2307195" cy="1149706"/>
          </a:xfrm>
          <a:prstGeom prst="roundRect">
            <a:avLst/>
          </a:prstGeom>
          <a:solidFill>
            <a:schemeClr val="bg1">
              <a:lumMod val="95000"/>
            </a:schemeClr>
          </a:solidFill>
          <a:ln w="25400" cap="flat" cmpd="sng" algn="ctr">
            <a:solidFill>
              <a:srgbClr val="1E5E92"/>
            </a:solidFill>
            <a:prstDash val="solid"/>
          </a:ln>
          <a:effectLst>
            <a:outerShdw dist="12700" dir="2700000" algn="tl" rotWithShape="0">
              <a:prstClr val="black">
                <a:alpha val="14000"/>
              </a:prstClr>
            </a:outerShdw>
          </a:effectLst>
        </p:spPr>
        <p:txBody>
          <a:bodyPr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CA" sz="900" b="1" kern="0" dirty="0"/>
              <a:t>Step 2.2: Coordinate Releases With a Program Framework</a:t>
            </a:r>
            <a:endParaRPr lang="en-CA" sz="900" kern="0" dirty="0"/>
          </a:p>
          <a:p>
            <a:pPr algn="ctr">
              <a:defRPr/>
            </a:pPr>
            <a:r>
              <a:rPr lang="en-CA" sz="900" kern="0" dirty="0"/>
              <a:t> </a:t>
            </a:r>
          </a:p>
        </p:txBody>
      </p:sp>
      <p:sp>
        <p:nvSpPr>
          <p:cNvPr id="34" name="Rectangle 33"/>
          <p:cNvSpPr/>
          <p:nvPr/>
        </p:nvSpPr>
        <p:spPr>
          <a:xfrm>
            <a:off x="3644989" y="3227203"/>
            <a:ext cx="2164088" cy="78483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900" dirty="0"/>
              <a:t>Inputs</a:t>
            </a:r>
          </a:p>
          <a:p>
            <a:pPr marL="171450" indent="-171450">
              <a:buFont typeface="Arial" panose="020B0604020202020204" pitchFamily="34" charset="0"/>
              <a:buChar char="•"/>
            </a:pPr>
            <a:r>
              <a:rPr lang="en-CA" sz="900" dirty="0"/>
              <a:t>Current state release management</a:t>
            </a:r>
          </a:p>
          <a:p>
            <a:r>
              <a:rPr lang="en-CA" sz="900" dirty="0"/>
              <a:t>Outputs</a:t>
            </a:r>
          </a:p>
          <a:p>
            <a:pPr marL="171450" indent="-171450">
              <a:buFont typeface="Arial" panose="020B0604020202020204" pitchFamily="34" charset="0"/>
              <a:buChar char="•"/>
            </a:pPr>
            <a:r>
              <a:rPr lang="en-CA" sz="900" dirty="0"/>
              <a:t>Program framework</a:t>
            </a:r>
          </a:p>
          <a:p>
            <a:pPr marL="171450" indent="-171450">
              <a:buFont typeface="Arial" panose="020B0604020202020204" pitchFamily="34" charset="0"/>
              <a:buChar char="•"/>
            </a:pPr>
            <a:r>
              <a:rPr lang="en-CA" sz="900" dirty="0"/>
              <a:t>Release calendar</a:t>
            </a:r>
          </a:p>
        </p:txBody>
      </p:sp>
      <p:sp>
        <p:nvSpPr>
          <p:cNvPr id="35" name="Rectangle 34"/>
          <p:cNvSpPr/>
          <p:nvPr/>
        </p:nvSpPr>
        <p:spPr>
          <a:xfrm>
            <a:off x="6524827" y="3168801"/>
            <a:ext cx="2151698" cy="78483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900" dirty="0"/>
              <a:t>Inputs</a:t>
            </a:r>
          </a:p>
          <a:p>
            <a:pPr marL="171450" indent="-171450">
              <a:buFont typeface="Arial" panose="020B0604020202020204" pitchFamily="34" charset="0"/>
              <a:buChar char="•"/>
            </a:pPr>
            <a:r>
              <a:rPr lang="en-CA" sz="900" dirty="0"/>
              <a:t>Target state release management</a:t>
            </a:r>
          </a:p>
          <a:p>
            <a:r>
              <a:rPr lang="en-CA" sz="900" dirty="0"/>
              <a:t>Outputs</a:t>
            </a:r>
          </a:p>
          <a:p>
            <a:pPr marL="171450" indent="-171450">
              <a:buFont typeface="Arial" panose="020B0604020202020204" pitchFamily="34" charset="0"/>
              <a:buChar char="•"/>
            </a:pPr>
            <a:r>
              <a:rPr lang="en-CA" sz="900" dirty="0"/>
              <a:t>Oversight and reporting structure of release management</a:t>
            </a:r>
          </a:p>
        </p:txBody>
      </p:sp>
      <p:sp>
        <p:nvSpPr>
          <p:cNvPr id="36" name="Rectangle 35"/>
          <p:cNvSpPr/>
          <p:nvPr/>
        </p:nvSpPr>
        <p:spPr>
          <a:xfrm>
            <a:off x="6478381" y="4335363"/>
            <a:ext cx="2151698" cy="78483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900" dirty="0"/>
              <a:t>Inputs</a:t>
            </a:r>
          </a:p>
          <a:p>
            <a:pPr marL="171450" indent="-171450">
              <a:buFont typeface="Arial" panose="020B0604020202020204" pitchFamily="34" charset="0"/>
              <a:buChar char="•"/>
            </a:pPr>
            <a:r>
              <a:rPr lang="en-CA" sz="900" dirty="0"/>
              <a:t>Target state release management</a:t>
            </a:r>
          </a:p>
          <a:p>
            <a:r>
              <a:rPr lang="en-CA" sz="900" dirty="0"/>
              <a:t>Outputs</a:t>
            </a:r>
          </a:p>
          <a:p>
            <a:pPr marL="171450" indent="-171450">
              <a:buFont typeface="Arial" panose="020B0604020202020204" pitchFamily="34" charset="0"/>
              <a:buChar char="•"/>
            </a:pPr>
            <a:r>
              <a:rPr lang="en-CA" sz="900" dirty="0"/>
              <a:t>Optimization initiatives</a:t>
            </a:r>
          </a:p>
          <a:p>
            <a:pPr marL="171450" indent="-171450">
              <a:buFont typeface="Arial" panose="020B0604020202020204" pitchFamily="34" charset="0"/>
              <a:buChar char="•"/>
            </a:pPr>
            <a:r>
              <a:rPr lang="en-CA" sz="900" dirty="0"/>
              <a:t>Prioritized rollout plan</a:t>
            </a:r>
          </a:p>
        </p:txBody>
      </p:sp>
      <p:grpSp>
        <p:nvGrpSpPr>
          <p:cNvPr id="44" name="Group 14"/>
          <p:cNvGrpSpPr/>
          <p:nvPr/>
        </p:nvGrpSpPr>
        <p:grpSpPr>
          <a:xfrm>
            <a:off x="3533348" y="5314311"/>
            <a:ext cx="2307195" cy="1175369"/>
            <a:chOff x="-141719" y="3626655"/>
            <a:chExt cx="2307195" cy="1325015"/>
          </a:xfrm>
          <a:solidFill>
            <a:schemeClr val="bg1">
              <a:lumMod val="95000"/>
            </a:schemeClr>
          </a:solidFill>
        </p:grpSpPr>
        <p:cxnSp>
          <p:nvCxnSpPr>
            <p:cNvPr id="46" name="Straight Arrow Connector 26"/>
            <p:cNvCxnSpPr/>
            <p:nvPr/>
          </p:nvCxnSpPr>
          <p:spPr>
            <a:xfrm flipH="1">
              <a:off x="1227697" y="4030603"/>
              <a:ext cx="40" cy="193434"/>
            </a:xfrm>
            <a:prstGeom prst="straightConnector1">
              <a:avLst/>
            </a:prstGeom>
            <a:grpFill/>
            <a:ln w="19050">
              <a:solidFill>
                <a:srgbClr val="1E5E9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27"/>
            <p:cNvCxnSpPr/>
            <p:nvPr/>
          </p:nvCxnSpPr>
          <p:spPr>
            <a:xfrm>
              <a:off x="1212102" y="4437316"/>
              <a:ext cx="5195" cy="182581"/>
            </a:xfrm>
            <a:prstGeom prst="straightConnector1">
              <a:avLst/>
            </a:prstGeom>
            <a:grpFill/>
            <a:ln w="19050">
              <a:solidFill>
                <a:srgbClr val="1E5E92"/>
              </a:solidFill>
              <a:tailEnd type="triangle"/>
            </a:ln>
          </p:spPr>
          <p:style>
            <a:lnRef idx="1">
              <a:schemeClr val="accent1"/>
            </a:lnRef>
            <a:fillRef idx="0">
              <a:schemeClr val="accent1"/>
            </a:fillRef>
            <a:effectRef idx="0">
              <a:schemeClr val="accent1"/>
            </a:effectRef>
            <a:fontRef idx="minor">
              <a:schemeClr val="tx1"/>
            </a:fontRef>
          </p:style>
        </p:cxnSp>
        <p:sp>
          <p:nvSpPr>
            <p:cNvPr id="48" name="Rounded Rectangle 28"/>
            <p:cNvSpPr/>
            <p:nvPr/>
          </p:nvSpPr>
          <p:spPr>
            <a:xfrm>
              <a:off x="-141719" y="3626655"/>
              <a:ext cx="2307195" cy="1325015"/>
            </a:xfrm>
            <a:prstGeom prst="roundRect">
              <a:avLst/>
            </a:prstGeom>
            <a:grpFill/>
            <a:ln w="25400" cap="flat" cmpd="sng" algn="ctr">
              <a:solidFill>
                <a:srgbClr val="1E5E92"/>
              </a:solidFill>
              <a:prstDash val="solid"/>
            </a:ln>
            <a:effectLst>
              <a:outerShdw dist="12700" dir="2700000" algn="tl" rotWithShape="0">
                <a:prstClr val="black">
                  <a:alpha val="14000"/>
                </a:prstClr>
              </a:outerShdw>
            </a:effectLst>
          </p:spPr>
          <p:txBody>
            <a:bodyPr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CA" sz="900" b="1" kern="0" dirty="0"/>
                <a:t>Step 2.4: Define Your Release Management Team</a:t>
              </a:r>
              <a:endParaRPr lang="en-CA" sz="900" kern="0" dirty="0"/>
            </a:p>
            <a:p>
              <a:pPr algn="ctr">
                <a:defRPr/>
              </a:pPr>
              <a:r>
                <a:rPr lang="en-CA" sz="900" kern="0" dirty="0"/>
                <a:t> </a:t>
              </a:r>
            </a:p>
          </p:txBody>
        </p:sp>
      </p:grpSp>
      <p:sp>
        <p:nvSpPr>
          <p:cNvPr id="45" name="Rectangle 44"/>
          <p:cNvSpPr/>
          <p:nvPr/>
        </p:nvSpPr>
        <p:spPr>
          <a:xfrm>
            <a:off x="3666266" y="5704849"/>
            <a:ext cx="2208233" cy="78483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900" dirty="0"/>
              <a:t>Inputs</a:t>
            </a:r>
          </a:p>
          <a:p>
            <a:pPr marL="171450" indent="-171450">
              <a:buFont typeface="Arial" panose="020B0604020202020204" pitchFamily="34" charset="0"/>
              <a:buChar char="•"/>
            </a:pPr>
            <a:r>
              <a:rPr lang="en-CA" sz="900" dirty="0"/>
              <a:t>Current state release management</a:t>
            </a:r>
          </a:p>
          <a:p>
            <a:r>
              <a:rPr lang="en-CA" sz="900" dirty="0"/>
              <a:t>Outputs</a:t>
            </a:r>
          </a:p>
          <a:p>
            <a:pPr marL="171450" indent="-171450">
              <a:buFont typeface="Arial" panose="020B0604020202020204" pitchFamily="34" charset="0"/>
              <a:buChar char="•"/>
            </a:pPr>
            <a:r>
              <a:rPr lang="en-CA" sz="900" dirty="0"/>
              <a:t>Release manager and team responsibilities and accountabilities</a:t>
            </a:r>
          </a:p>
        </p:txBody>
      </p:sp>
    </p:spTree>
    <p:extLst>
      <p:ext uri="{BB962C8B-B14F-4D97-AF65-F5344CB8AC3E}">
        <p14:creationId xmlns:p14="http://schemas.microsoft.com/office/powerpoint/2010/main" val="3887136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p:cNvPicPr>
            <a:picLocks noChangeAspect="1"/>
          </p:cNvPicPr>
          <p:nvPr/>
        </p:nvPicPr>
        <p:blipFill>
          <a:blip r:embed="rId2"/>
          <a:stretch>
            <a:fillRect/>
          </a:stretch>
        </p:blipFill>
        <p:spPr>
          <a:xfrm>
            <a:off x="4743682" y="1895036"/>
            <a:ext cx="3927693" cy="2943942"/>
          </a:xfrm>
          <a:prstGeom prst="rect">
            <a:avLst/>
          </a:prstGeom>
          <a:ln>
            <a:solidFill>
              <a:schemeClr val="tx1"/>
            </a:solidFill>
          </a:ln>
          <a:effectLst>
            <a:outerShdw blurRad="50800" dist="38100" dir="5400000" algn="t" rotWithShape="0">
              <a:prstClr val="black">
                <a:alpha val="40000"/>
              </a:prstClr>
            </a:outerShdw>
          </a:effectLst>
        </p:spPr>
      </p:pic>
      <p:sp>
        <p:nvSpPr>
          <p:cNvPr id="2" name="Title 1"/>
          <p:cNvSpPr>
            <a:spLocks noGrp="1"/>
          </p:cNvSpPr>
          <p:nvPr>
            <p:ph type="title"/>
          </p:nvPr>
        </p:nvSpPr>
        <p:spPr/>
        <p:txBody>
          <a:bodyPr/>
          <a:lstStyle/>
          <a:p>
            <a:r>
              <a:rPr lang="en-US" dirty="0"/>
              <a:t>Use Info-Tech’s </a:t>
            </a:r>
            <a:r>
              <a:rPr lang="en-US" i="1" dirty="0"/>
              <a:t>Release Management Process Standard Template</a:t>
            </a:r>
            <a:r>
              <a:rPr lang="en-US" dirty="0"/>
              <a:t> to ground expectations and ensure consistency</a:t>
            </a:r>
          </a:p>
        </p:txBody>
      </p:sp>
      <p:sp>
        <p:nvSpPr>
          <p:cNvPr id="3" name="Rectangle 2"/>
          <p:cNvSpPr/>
          <p:nvPr/>
        </p:nvSpPr>
        <p:spPr>
          <a:xfrm>
            <a:off x="0" y="1126610"/>
            <a:ext cx="4271059" cy="53899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p:cNvSpPr/>
          <p:nvPr/>
        </p:nvSpPr>
        <p:spPr>
          <a:xfrm>
            <a:off x="4606707" y="5535849"/>
            <a:ext cx="4178478" cy="648262"/>
          </a:xfrm>
          <a:prstGeom prst="rect">
            <a:avLst/>
          </a:prstGeom>
          <a:solidFill>
            <a:schemeClr val="bg1">
              <a:lumMod val="85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1338"/>
            <a:r>
              <a:rPr lang="en-US" sz="1200" dirty="0">
                <a:solidFill>
                  <a:schemeClr val="tx1"/>
                </a:solidFill>
              </a:rPr>
              <a:t>Download Info-Tech’s </a:t>
            </a:r>
            <a:r>
              <a:rPr lang="en-US" sz="1200" i="1" dirty="0">
                <a:solidFill>
                  <a:schemeClr val="tx1"/>
                </a:solidFill>
                <a:hlinkClick r:id="rId3"/>
              </a:rPr>
              <a:t>Release Management Process Standard Template</a:t>
            </a:r>
            <a:r>
              <a:rPr lang="en-US" sz="1200" dirty="0">
                <a:solidFill>
                  <a:schemeClr val="tx1"/>
                </a:solidFill>
              </a:rPr>
              <a:t> to document the key outcomes of this blueprint.</a:t>
            </a:r>
            <a:endParaRPr lang="en-US" sz="1200" dirty="0"/>
          </a:p>
        </p:txBody>
      </p:sp>
      <p:grpSp>
        <p:nvGrpSpPr>
          <p:cNvPr id="5" name="Group 4"/>
          <p:cNvGrpSpPr/>
          <p:nvPr/>
        </p:nvGrpSpPr>
        <p:grpSpPr>
          <a:xfrm>
            <a:off x="4271058" y="1126610"/>
            <a:ext cx="4872942" cy="404781"/>
            <a:chOff x="4085687" y="1763713"/>
            <a:chExt cx="4872942" cy="404781"/>
          </a:xfrm>
          <a:solidFill>
            <a:schemeClr val="accent2"/>
          </a:solidFill>
          <a:effectLst/>
        </p:grpSpPr>
        <p:sp>
          <p:nvSpPr>
            <p:cNvPr id="6" name="Rectangle 5"/>
            <p:cNvSpPr/>
            <p:nvPr/>
          </p:nvSpPr>
          <p:spPr>
            <a:xfrm>
              <a:off x="4085687" y="1763713"/>
              <a:ext cx="4872942" cy="404781"/>
            </a:xfrm>
            <a:prstGeom prst="rect">
              <a:avLst/>
            </a:prstGeom>
            <a:grp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4013" algn="ctr"/>
              <a:r>
                <a:rPr lang="en-CA" sz="1400" dirty="0"/>
                <a:t>INFO-TECH</a:t>
              </a:r>
              <a:r>
                <a:rPr lang="en-CA" sz="1400" b="1" dirty="0"/>
                <a:t> DELIVERABLE</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4461" y="1863232"/>
              <a:ext cx="205742" cy="205742"/>
            </a:xfrm>
            <a:prstGeom prst="rect">
              <a:avLst/>
            </a:prstGeom>
            <a:grpFill/>
          </p:spPr>
        </p:pic>
      </p:grpSp>
      <p:grpSp>
        <p:nvGrpSpPr>
          <p:cNvPr id="8" name="Group 7"/>
          <p:cNvGrpSpPr/>
          <p:nvPr/>
        </p:nvGrpSpPr>
        <p:grpSpPr>
          <a:xfrm>
            <a:off x="4452217" y="5499980"/>
            <a:ext cx="720000" cy="720000"/>
            <a:chOff x="5618116" y="4632905"/>
            <a:chExt cx="540000" cy="540000"/>
          </a:xfrm>
          <a:solidFill>
            <a:schemeClr val="accent2"/>
          </a:solidFill>
        </p:grpSpPr>
        <p:sp>
          <p:nvSpPr>
            <p:cNvPr id="9" name="Oval 8"/>
            <p:cNvSpPr/>
            <p:nvPr/>
          </p:nvSpPr>
          <p:spPr>
            <a:xfrm>
              <a:off x="5618116" y="4632905"/>
              <a:ext cx="540000" cy="54000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1852" y="4739924"/>
              <a:ext cx="372529" cy="325963"/>
            </a:xfrm>
            <a:prstGeom prst="rect">
              <a:avLst/>
            </a:prstGeom>
            <a:grpFill/>
            <a:ln>
              <a:solidFill>
                <a:schemeClr val="accent2"/>
              </a:solidFill>
            </a:ln>
          </p:spPr>
        </p:pic>
      </p:grpSp>
      <p:sp>
        <p:nvSpPr>
          <p:cNvPr id="11" name="Rectangle 10"/>
          <p:cNvSpPr/>
          <p:nvPr/>
        </p:nvSpPr>
        <p:spPr>
          <a:xfrm>
            <a:off x="128587" y="1520911"/>
            <a:ext cx="4013884" cy="4616648"/>
          </a:xfrm>
          <a:prstGeom prst="rect">
            <a:avLst/>
          </a:prstGeom>
        </p:spPr>
        <p:txBody>
          <a:bodyPr wrap="square">
            <a:spAutoFit/>
          </a:bodyPr>
          <a:lstStyle/>
          <a:p>
            <a:r>
              <a:rPr lang="en-US" sz="1400" dirty="0"/>
              <a:t>Leverage Info-Tech’s</a:t>
            </a:r>
            <a:r>
              <a:rPr lang="en-US" sz="1400" b="1" dirty="0"/>
              <a:t> </a:t>
            </a:r>
            <a:r>
              <a:rPr lang="en-US" sz="1400" i="1" dirty="0"/>
              <a:t>Release Management Process Standard Template</a:t>
            </a:r>
            <a:r>
              <a:rPr lang="en-US" sz="1400" b="1" dirty="0"/>
              <a:t> </a:t>
            </a:r>
            <a:r>
              <a:rPr lang="en-US" sz="1400" dirty="0"/>
              <a:t>to ensure all roles directly or indirectly involved in release management understand the objectives, steps, and acceptance criteria to successfully deliver features and fixes. </a:t>
            </a:r>
          </a:p>
          <a:p>
            <a:endParaRPr lang="en-US" sz="1400" dirty="0"/>
          </a:p>
          <a:p>
            <a:r>
              <a:rPr lang="en-US" sz="1400" dirty="0"/>
              <a:t>This standard should be regularly revisited and continuously improved based on lessons learned from past projects to increase success in future releases.</a:t>
            </a:r>
          </a:p>
          <a:p>
            <a:endParaRPr lang="en-US" sz="1400" dirty="0"/>
          </a:p>
          <a:p>
            <a:r>
              <a:rPr lang="en-US" sz="1400" b="1" dirty="0"/>
              <a:t>Goals:</a:t>
            </a:r>
          </a:p>
          <a:p>
            <a:pPr marL="171450" indent="-171450">
              <a:buFont typeface="Arial" panose="020B0604020202020204" pitchFamily="34" charset="0"/>
              <a:buChar char="•"/>
            </a:pPr>
            <a:r>
              <a:rPr lang="en-US" sz="1400" dirty="0"/>
              <a:t>Ensure your teams are consistently driving toward common business objectives and technical goals.</a:t>
            </a:r>
          </a:p>
          <a:p>
            <a:pPr marL="171450" indent="-171450">
              <a:buFont typeface="Arial" panose="020B0604020202020204" pitchFamily="34" charset="0"/>
              <a:buChar char="•"/>
            </a:pPr>
            <a:r>
              <a:rPr lang="en-US" sz="1400" dirty="0"/>
              <a:t>Establish the responsibilities of the various roles involved in release management.</a:t>
            </a:r>
          </a:p>
          <a:p>
            <a:pPr marL="171450" indent="-171450">
              <a:buFont typeface="Arial" panose="020B0604020202020204" pitchFamily="34" charset="0"/>
              <a:buChar char="•"/>
            </a:pPr>
            <a:r>
              <a:rPr lang="en-US" sz="1400" dirty="0"/>
              <a:t>Define a release process and program framework that will assist in the high and low level orchestration of releases.</a:t>
            </a:r>
          </a:p>
        </p:txBody>
      </p:sp>
    </p:spTree>
    <p:extLst>
      <p:ext uri="{BB962C8B-B14F-4D97-AF65-F5344CB8AC3E}">
        <p14:creationId xmlns:p14="http://schemas.microsoft.com/office/powerpoint/2010/main" val="3905585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these icons to help direct you as you navigate this research </a:t>
            </a:r>
          </a:p>
        </p:txBody>
      </p:sp>
      <p:grpSp>
        <p:nvGrpSpPr>
          <p:cNvPr id="4" name="Group 3"/>
          <p:cNvGrpSpPr/>
          <p:nvPr/>
        </p:nvGrpSpPr>
        <p:grpSpPr>
          <a:xfrm>
            <a:off x="726140" y="3283099"/>
            <a:ext cx="7590771" cy="320040"/>
            <a:chOff x="807719" y="2308678"/>
            <a:chExt cx="7388352" cy="320040"/>
          </a:xfrm>
        </p:grpSpPr>
        <p:sp>
          <p:nvSpPr>
            <p:cNvPr id="10" name="Rectangle 9"/>
            <p:cNvSpPr/>
            <p:nvPr/>
          </p:nvSpPr>
          <p:spPr>
            <a:xfrm>
              <a:off x="807719" y="2308678"/>
              <a:ext cx="7388352" cy="32004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p>
          </p:txBody>
        </p:sp>
        <p:pic>
          <p:nvPicPr>
            <p:cNvPr id="5" name="Picture 4" descr="on-site-workshops.png"/>
            <p:cNvPicPr>
              <a:picLocks noChangeAspect="1"/>
            </p:cNvPicPr>
            <p:nvPr/>
          </p:nvPicPr>
          <p:blipFill rotWithShape="1">
            <a:blip r:embed="rId3" cstate="print"/>
            <a:srcRect l="12204" t="22820" r="8463" b="22257"/>
            <a:stretch/>
          </p:blipFill>
          <p:spPr>
            <a:xfrm>
              <a:off x="861308" y="2374042"/>
              <a:ext cx="276998" cy="197924"/>
            </a:xfrm>
            <a:prstGeom prst="rect">
              <a:avLst/>
            </a:prstGeom>
            <a:effectLst>
              <a:outerShdw blurRad="50800" dist="38100" dir="2700000" algn="tl" rotWithShape="0">
                <a:prstClr val="black">
                  <a:alpha val="40000"/>
                </a:prstClr>
              </a:outerShdw>
            </a:effectLst>
          </p:spPr>
        </p:pic>
      </p:grpSp>
      <p:grpSp>
        <p:nvGrpSpPr>
          <p:cNvPr id="6" name="Group 5"/>
          <p:cNvGrpSpPr/>
          <p:nvPr/>
        </p:nvGrpSpPr>
        <p:grpSpPr>
          <a:xfrm>
            <a:off x="725159" y="1847009"/>
            <a:ext cx="7591753" cy="343307"/>
            <a:chOff x="807719" y="3498849"/>
            <a:chExt cx="7388352" cy="343307"/>
          </a:xfrm>
        </p:grpSpPr>
        <p:sp>
          <p:nvSpPr>
            <p:cNvPr id="12" name="Rectangle 11"/>
            <p:cNvSpPr/>
            <p:nvPr/>
          </p:nvSpPr>
          <p:spPr>
            <a:xfrm>
              <a:off x="807719" y="3511852"/>
              <a:ext cx="7388352"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13" name="Picture 12" descr="best-practice-blueprints.png"/>
            <p:cNvPicPr>
              <a:picLocks noChangeAspect="1"/>
            </p:cNvPicPr>
            <p:nvPr/>
          </p:nvPicPr>
          <p:blipFill>
            <a:blip r:embed="rId4" cstate="print"/>
            <a:stretch>
              <a:fillRect/>
            </a:stretch>
          </p:blipFill>
          <p:spPr>
            <a:xfrm>
              <a:off x="828153" y="3498849"/>
              <a:ext cx="343307" cy="343307"/>
            </a:xfrm>
            <a:prstGeom prst="rect">
              <a:avLst/>
            </a:prstGeom>
            <a:noFill/>
            <a:effectLst/>
          </p:spPr>
        </p:pic>
      </p:grpSp>
      <p:sp>
        <p:nvSpPr>
          <p:cNvPr id="18" name="TextBox 17"/>
          <p:cNvSpPr txBox="1"/>
          <p:nvPr/>
        </p:nvSpPr>
        <p:spPr>
          <a:xfrm>
            <a:off x="725160" y="2196046"/>
            <a:ext cx="7470912" cy="738664"/>
          </a:xfrm>
          <a:prstGeom prst="rect">
            <a:avLst/>
          </a:prstGeom>
          <a:noFill/>
        </p:spPr>
        <p:txBody>
          <a:bodyPr wrap="square" rtlCol="0">
            <a:spAutoFit/>
          </a:bodyPr>
          <a:lstStyle/>
          <a:p>
            <a:r>
              <a:rPr lang="en-US" sz="1400" dirty="0"/>
              <a:t>This icon denotes a slide where a supporting Info-Tech tool or template will help you perform the activity or step associated with the slide. Refer to the supporting tool or template to get the best results and proceed to the next step of the project.</a:t>
            </a:r>
          </a:p>
        </p:txBody>
      </p:sp>
      <p:sp>
        <p:nvSpPr>
          <p:cNvPr id="20" name="TextBox 19"/>
          <p:cNvSpPr txBox="1"/>
          <p:nvPr/>
        </p:nvSpPr>
        <p:spPr>
          <a:xfrm>
            <a:off x="725159" y="3608153"/>
            <a:ext cx="7538435" cy="738664"/>
          </a:xfrm>
          <a:prstGeom prst="rect">
            <a:avLst/>
          </a:prstGeom>
          <a:noFill/>
        </p:spPr>
        <p:txBody>
          <a:bodyPr wrap="square" rtlCol="0">
            <a:spAutoFit/>
          </a:bodyPr>
          <a:lstStyle/>
          <a:p>
            <a:r>
              <a:rPr lang="en-US" sz="1400" dirty="0"/>
              <a:t>This icon denotes a slide with an associated activity. The activity can be performed either as part of your project or with the support of Info-Tech team members, who will come onsite to facilitate a workshop for your organization.</a:t>
            </a:r>
          </a:p>
        </p:txBody>
      </p:sp>
      <p:sp>
        <p:nvSpPr>
          <p:cNvPr id="23" name="TextBox 22"/>
          <p:cNvSpPr txBox="1"/>
          <p:nvPr/>
        </p:nvSpPr>
        <p:spPr>
          <a:xfrm>
            <a:off x="349857" y="1238736"/>
            <a:ext cx="8470615" cy="523220"/>
          </a:xfrm>
          <a:prstGeom prst="rect">
            <a:avLst/>
          </a:prstGeom>
          <a:noFill/>
        </p:spPr>
        <p:txBody>
          <a:bodyPr wrap="square" rtlCol="0">
            <a:spAutoFit/>
          </a:bodyPr>
          <a:lstStyle/>
          <a:p>
            <a:r>
              <a:rPr lang="en-US" sz="1400" dirty="0"/>
              <a:t>Use these icons to help guide you through each step of the blueprint and direct you to content related to the recommended activities. </a:t>
            </a:r>
          </a:p>
        </p:txBody>
      </p:sp>
    </p:spTree>
    <p:extLst>
      <p:ext uri="{BB962C8B-B14F-4D97-AF65-F5344CB8AC3E}">
        <p14:creationId xmlns:p14="http://schemas.microsoft.com/office/powerpoint/2010/main" val="4239230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a:xfrm>
            <a:off x="4749479" y="1513326"/>
            <a:ext cx="4051318" cy="3577758"/>
          </a:xfrm>
          <a:prstGeom prst="roundRect">
            <a:avLst>
              <a:gd name="adj" fmla="val 5611"/>
            </a:avLst>
          </a:prstGeom>
          <a:solidFill>
            <a:srgbClr val="2B9E36">
              <a:lumMod val="20000"/>
              <a:lumOff val="80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46" name="Rounded Rectangle 45"/>
          <p:cNvSpPr/>
          <p:nvPr/>
        </p:nvSpPr>
        <p:spPr>
          <a:xfrm>
            <a:off x="361346" y="1513326"/>
            <a:ext cx="4051318" cy="3577758"/>
          </a:xfrm>
          <a:prstGeom prst="roundRect">
            <a:avLst>
              <a:gd name="adj" fmla="val 5611"/>
            </a:avLst>
          </a:prstGeom>
          <a:solidFill>
            <a:srgbClr val="FFFFFF">
              <a:lumMod val="95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47" name="Rectangle 46"/>
          <p:cNvSpPr/>
          <p:nvPr/>
        </p:nvSpPr>
        <p:spPr>
          <a:xfrm>
            <a:off x="0" y="5446707"/>
            <a:ext cx="9144000" cy="1064160"/>
          </a:xfrm>
          <a:prstGeom prst="rect">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48" name="Straight Arrow Connector 47"/>
          <p:cNvCxnSpPr>
            <a:stCxn id="60" idx="2"/>
          </p:cNvCxnSpPr>
          <p:nvPr/>
        </p:nvCxnSpPr>
        <p:spPr>
          <a:xfrm>
            <a:off x="811401" y="2920539"/>
            <a:ext cx="7769458" cy="0"/>
          </a:xfrm>
          <a:prstGeom prst="straightConnector1">
            <a:avLst/>
          </a:prstGeom>
          <a:noFill/>
          <a:ln w="38100" cap="flat" cmpd="sng" algn="ctr">
            <a:solidFill>
              <a:srgbClr val="FFFFFF">
                <a:lumMod val="85000"/>
              </a:srgbClr>
            </a:solidFill>
            <a:prstDash val="sysDot"/>
            <a:tailEnd type="triangle" w="lg" len="med"/>
          </a:ln>
          <a:effectLst/>
        </p:spPr>
      </p:cxnSp>
      <p:grpSp>
        <p:nvGrpSpPr>
          <p:cNvPr id="49" name="Group 48"/>
          <p:cNvGrpSpPr/>
          <p:nvPr/>
        </p:nvGrpSpPr>
        <p:grpSpPr>
          <a:xfrm>
            <a:off x="6944182" y="2025295"/>
            <a:ext cx="1636677" cy="2763778"/>
            <a:chOff x="6637354" y="1574599"/>
            <a:chExt cx="1636677" cy="2763778"/>
          </a:xfrm>
        </p:grpSpPr>
        <p:sp>
          <p:nvSpPr>
            <p:cNvPr id="50" name="Oval 49"/>
            <p:cNvSpPr/>
            <p:nvPr/>
          </p:nvSpPr>
          <p:spPr>
            <a:xfrm>
              <a:off x="7103277" y="2114599"/>
              <a:ext cx="711200" cy="711200"/>
            </a:xfrm>
            <a:prstGeom prst="ellipse">
              <a:avLst/>
            </a:prstGeom>
            <a:solidFill>
              <a:srgbClr val="497EA9"/>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654031" y="1574599"/>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srgbClr val="497EA9"/>
                  </a:solidFill>
                  <a:effectLst/>
                  <a:uLnTx/>
                  <a:uFillTx/>
                </a:rPr>
                <a:t>Consulting</a:t>
              </a:r>
            </a:p>
          </p:txBody>
        </p:sp>
        <p:sp>
          <p:nvSpPr>
            <p:cNvPr id="52" name="TextBox 51"/>
            <p:cNvSpPr txBox="1"/>
            <p:nvPr/>
          </p:nvSpPr>
          <p:spPr>
            <a:xfrm>
              <a:off x="6637354" y="2898377"/>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“Our team does not have the time or the knowledge to take this project on. We need assistance through the entirety of this project.”</a:t>
              </a:r>
            </a:p>
          </p:txBody>
        </p:sp>
        <p:pic>
          <p:nvPicPr>
            <p:cNvPr id="53" name="Pictur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890" y="2321902"/>
              <a:ext cx="336908" cy="336908"/>
            </a:xfrm>
            <a:prstGeom prst="rect">
              <a:avLst/>
            </a:prstGeom>
            <a:noFill/>
          </p:spPr>
        </p:pic>
      </p:grpSp>
      <p:grpSp>
        <p:nvGrpSpPr>
          <p:cNvPr id="54" name="Group 53"/>
          <p:cNvGrpSpPr/>
          <p:nvPr/>
        </p:nvGrpSpPr>
        <p:grpSpPr>
          <a:xfrm>
            <a:off x="2334987" y="1877373"/>
            <a:ext cx="2129440" cy="2937609"/>
            <a:chOff x="2807522" y="2074912"/>
            <a:chExt cx="2129440" cy="2937609"/>
          </a:xfrm>
        </p:grpSpPr>
        <p:sp>
          <p:nvSpPr>
            <p:cNvPr id="55" name="Oval 54"/>
            <p:cNvSpPr/>
            <p:nvPr/>
          </p:nvSpPr>
          <p:spPr>
            <a:xfrm>
              <a:off x="3507029" y="2759255"/>
              <a:ext cx="711200" cy="711200"/>
            </a:xfrm>
            <a:prstGeom prst="ellipse">
              <a:avLst/>
            </a:prstGeom>
            <a:solidFill>
              <a:srgbClr val="365D7E"/>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56" name="TextBox 55"/>
            <p:cNvSpPr txBox="1"/>
            <p:nvPr/>
          </p:nvSpPr>
          <p:spPr>
            <a:xfrm>
              <a:off x="2807522" y="2074912"/>
              <a:ext cx="212944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b="1" i="0" u="none" strike="noStrike" kern="0" cap="none" spc="0" normalizeH="0" baseline="0" noProof="0" dirty="0">
                  <a:ln>
                    <a:noFill/>
                  </a:ln>
                  <a:solidFill>
                    <a:srgbClr val="365D7E"/>
                  </a:solidFill>
                  <a:effectLst/>
                  <a:uLnTx/>
                  <a:uFillTx/>
                </a:rPr>
                <a:t>Guided Implementation</a:t>
              </a:r>
            </a:p>
          </p:txBody>
        </p:sp>
        <p:sp>
          <p:nvSpPr>
            <p:cNvPr id="57" name="TextBox 56"/>
            <p:cNvSpPr txBox="1"/>
            <p:nvPr/>
          </p:nvSpPr>
          <p:spPr>
            <a:xfrm>
              <a:off x="3062242" y="357252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“Our team knows that we need to fix a process, but we need assistance to determine where to focus. Some check-ins along the way would help keep us on track.”</a:t>
              </a:r>
            </a:p>
          </p:txBody>
        </p:sp>
        <p:pic>
          <p:nvPicPr>
            <p:cNvPr id="58" name="Picture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3563" y="2934823"/>
              <a:ext cx="337358" cy="337358"/>
            </a:xfrm>
            <a:prstGeom prst="rect">
              <a:avLst/>
            </a:prstGeom>
            <a:noFill/>
          </p:spPr>
        </p:pic>
      </p:grpSp>
      <p:grpSp>
        <p:nvGrpSpPr>
          <p:cNvPr id="59" name="Group 58"/>
          <p:cNvGrpSpPr/>
          <p:nvPr/>
        </p:nvGrpSpPr>
        <p:grpSpPr>
          <a:xfrm>
            <a:off x="367160" y="2025295"/>
            <a:ext cx="1628660" cy="2794213"/>
            <a:chOff x="1266026" y="2731218"/>
            <a:chExt cx="1628660" cy="2794213"/>
          </a:xfrm>
        </p:grpSpPr>
        <p:sp>
          <p:nvSpPr>
            <p:cNvPr id="60" name="Oval 59"/>
            <p:cNvSpPr/>
            <p:nvPr/>
          </p:nvSpPr>
          <p:spPr>
            <a:xfrm>
              <a:off x="1710267" y="3270862"/>
              <a:ext cx="711200" cy="711200"/>
            </a:xfrm>
            <a:prstGeom prst="ellipse">
              <a:avLst/>
            </a:prstGeom>
            <a:solidFill>
              <a:srgbClr val="29475F"/>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61" name="TextBox 60"/>
            <p:cNvSpPr txBox="1"/>
            <p:nvPr/>
          </p:nvSpPr>
          <p:spPr>
            <a:xfrm>
              <a:off x="1266026" y="2731218"/>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srgbClr val="29475F"/>
                  </a:solidFill>
                  <a:effectLst/>
                  <a:uLnTx/>
                  <a:uFillTx/>
                </a:rPr>
                <a:t>DIY Toolkit</a:t>
              </a:r>
            </a:p>
          </p:txBody>
        </p:sp>
        <p:sp>
          <p:nvSpPr>
            <p:cNvPr id="62" name="TextBox 61"/>
            <p:cNvSpPr txBox="1"/>
            <p:nvPr/>
          </p:nvSpPr>
          <p:spPr>
            <a:xfrm>
              <a:off x="1274686" y="408543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“Our team has already made this critical project a priority, and we have the time and capability, but some guidance along the way would be helpful.”</a:t>
              </a:r>
            </a:p>
          </p:txBody>
        </p:sp>
        <p:pic>
          <p:nvPicPr>
            <p:cNvPr id="63" name="Picture 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7010" y="3443543"/>
              <a:ext cx="295188" cy="337358"/>
            </a:xfrm>
            <a:prstGeom prst="rect">
              <a:avLst/>
            </a:prstGeom>
          </p:spPr>
        </p:pic>
      </p:grpSp>
      <p:grpSp>
        <p:nvGrpSpPr>
          <p:cNvPr id="64" name="Group 63"/>
          <p:cNvGrpSpPr/>
          <p:nvPr/>
        </p:nvGrpSpPr>
        <p:grpSpPr>
          <a:xfrm>
            <a:off x="4969850" y="2025295"/>
            <a:ext cx="1635165" cy="2795710"/>
            <a:chOff x="4834633" y="1938352"/>
            <a:chExt cx="1635165" cy="2795710"/>
          </a:xfrm>
        </p:grpSpPr>
        <p:sp>
          <p:nvSpPr>
            <p:cNvPr id="65" name="Oval 64"/>
            <p:cNvSpPr/>
            <p:nvPr/>
          </p:nvSpPr>
          <p:spPr>
            <a:xfrm>
              <a:off x="5292675" y="2492289"/>
              <a:ext cx="711200" cy="711200"/>
            </a:xfrm>
            <a:prstGeom prst="ellipse">
              <a:avLst/>
            </a:prstGeom>
            <a:solidFill>
              <a:srgbClr val="3F6D93"/>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66" name="TextBox 65"/>
            <p:cNvSpPr txBox="1"/>
            <p:nvPr/>
          </p:nvSpPr>
          <p:spPr>
            <a:xfrm>
              <a:off x="4834633" y="1938352"/>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srgbClr val="3F6D93"/>
                  </a:solidFill>
                  <a:effectLst/>
                  <a:uLnTx/>
                  <a:uFillTx/>
                </a:rPr>
                <a:t>Workshop</a:t>
              </a:r>
            </a:p>
          </p:txBody>
        </p:sp>
        <p:sp>
          <p:nvSpPr>
            <p:cNvPr id="67" name="TextBox 66"/>
            <p:cNvSpPr txBox="1"/>
            <p:nvPr/>
          </p:nvSpPr>
          <p:spPr>
            <a:xfrm>
              <a:off x="4849798" y="3294062"/>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“We need to hit the ground running and get this project kicked off immediately. Our team has the ability to take this over once we get a framework and strategy in place.”</a:t>
              </a:r>
            </a:p>
          </p:txBody>
        </p:sp>
        <p:pic>
          <p:nvPicPr>
            <p:cNvPr id="68" name="Picture 6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3905" y="2727129"/>
              <a:ext cx="361456" cy="240970"/>
            </a:xfrm>
            <a:prstGeom prst="rect">
              <a:avLst/>
            </a:prstGeom>
            <a:noFill/>
          </p:spPr>
        </p:pic>
      </p:grpSp>
      <p:sp>
        <p:nvSpPr>
          <p:cNvPr id="69" name="Rectangle 68"/>
          <p:cNvSpPr/>
          <p:nvPr/>
        </p:nvSpPr>
        <p:spPr>
          <a:xfrm>
            <a:off x="968616" y="5734955"/>
            <a:ext cx="7290778" cy="33855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a:ln>
                  <a:noFill/>
                </a:ln>
                <a:solidFill>
                  <a:srgbClr val="29475F"/>
                </a:solidFill>
                <a:effectLst/>
                <a:uLnTx/>
                <a:uFillTx/>
              </a:rPr>
              <a:t>Diagnostics and consistent frameworks used throughout all four options</a:t>
            </a:r>
          </a:p>
        </p:txBody>
      </p:sp>
      <p:sp>
        <p:nvSpPr>
          <p:cNvPr id="3" name="Title 2"/>
          <p:cNvSpPr>
            <a:spLocks noGrp="1"/>
          </p:cNvSpPr>
          <p:nvPr>
            <p:ph type="title"/>
          </p:nvPr>
        </p:nvSpPr>
        <p:spPr>
          <a:xfrm>
            <a:off x="257175" y="255588"/>
            <a:ext cx="8554316" cy="877887"/>
          </a:xfrm>
        </p:spPr>
        <p:txBody>
          <a:bodyPr/>
          <a:lstStyle/>
          <a:p>
            <a:pPr lvl="0">
              <a:lnSpc>
                <a:spcPts val="2600"/>
              </a:lnSpc>
              <a:defRPr/>
            </a:pPr>
            <a:r>
              <a:rPr lang="en-CA" dirty="0"/>
              <a:t>Info-Tech offers various levels of support to best suit your needs</a:t>
            </a:r>
          </a:p>
        </p:txBody>
      </p:sp>
    </p:spTree>
    <p:extLst>
      <p:ext uri="{BB962C8B-B14F-4D97-AF65-F5344CB8AC3E}">
        <p14:creationId xmlns:p14="http://schemas.microsoft.com/office/powerpoint/2010/main" val="3960344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2257694876"/>
              </p:ext>
            </p:extLst>
          </p:nvPr>
        </p:nvGraphicFramePr>
        <p:xfrm>
          <a:off x="86984" y="1589010"/>
          <a:ext cx="8799876" cy="4905763"/>
        </p:xfrm>
        <a:graphic>
          <a:graphicData uri="http://schemas.openxmlformats.org/drawingml/2006/table">
            <a:tbl>
              <a:tblPr firstRow="1" bandRow="1">
                <a:tableStyleId>{5C22544A-7EE6-4342-B048-85BDC9FD1C3A}</a:tableStyleId>
              </a:tblPr>
              <a:tblGrid>
                <a:gridCol w="1191600">
                  <a:extLst>
                    <a:ext uri="{9D8B030D-6E8A-4147-A177-3AD203B41FA5}">
                      <a16:colId xmlns:a16="http://schemas.microsoft.com/office/drawing/2014/main" val="20000"/>
                    </a:ext>
                  </a:extLst>
                </a:gridCol>
                <a:gridCol w="2536092">
                  <a:extLst>
                    <a:ext uri="{9D8B030D-6E8A-4147-A177-3AD203B41FA5}">
                      <a16:colId xmlns:a16="http://schemas.microsoft.com/office/drawing/2014/main" val="20001"/>
                    </a:ext>
                  </a:extLst>
                </a:gridCol>
                <a:gridCol w="2536092">
                  <a:extLst>
                    <a:ext uri="{9D8B030D-6E8A-4147-A177-3AD203B41FA5}">
                      <a16:colId xmlns:a16="http://schemas.microsoft.com/office/drawing/2014/main" val="20002"/>
                    </a:ext>
                  </a:extLst>
                </a:gridCol>
                <a:gridCol w="2536092">
                  <a:extLst>
                    <a:ext uri="{9D8B030D-6E8A-4147-A177-3AD203B41FA5}">
                      <a16:colId xmlns:a16="http://schemas.microsoft.com/office/drawing/2014/main" val="20003"/>
                    </a:ext>
                  </a:extLst>
                </a:gridCol>
              </a:tblGrid>
              <a:tr h="1632242">
                <a:tc>
                  <a:txBody>
                    <a:bodyPr/>
                    <a:lstStyle/>
                    <a:p>
                      <a:pPr algn="ctr"/>
                      <a:r>
                        <a:rPr lang="en-CA" sz="1000" dirty="0">
                          <a:solidFill>
                            <a:schemeClr val="bg1"/>
                          </a:solidFill>
                        </a:rPr>
                        <a:t>Best-Practice Toolkit</a:t>
                      </a: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43F54"/>
                    </a:solidFill>
                  </a:tcPr>
                </a:tc>
                <a:tc>
                  <a:txBody>
                    <a:bodyPr/>
                    <a:lstStyle/>
                    <a:p>
                      <a:pPr>
                        <a:spcAft>
                          <a:spcPts val="600"/>
                        </a:spcAft>
                      </a:pPr>
                      <a:r>
                        <a:rPr lang="en-CA" sz="1000" dirty="0">
                          <a:solidFill>
                            <a:schemeClr val="tx1"/>
                          </a:solidFill>
                        </a:rPr>
                        <a:t>1.1 Identify the Objectives for Application Release</a:t>
                      </a:r>
                      <a:endParaRPr lang="en-CA" sz="400" b="0" dirty="0">
                        <a:solidFill>
                          <a:schemeClr val="tx1"/>
                        </a:solidFill>
                      </a:endParaRPr>
                    </a:p>
                    <a:p>
                      <a:pPr>
                        <a:spcAft>
                          <a:spcPts val="600"/>
                        </a:spcAft>
                      </a:pPr>
                      <a:r>
                        <a:rPr lang="en-CA" sz="1000" dirty="0">
                          <a:solidFill>
                            <a:schemeClr val="tx1"/>
                          </a:solidFill>
                        </a:rPr>
                        <a:t>1.2 Conduct</a:t>
                      </a:r>
                      <a:r>
                        <a:rPr lang="en-CA" sz="1000" baseline="0" dirty="0">
                          <a:solidFill>
                            <a:schemeClr val="tx1"/>
                          </a:solidFill>
                        </a:rPr>
                        <a:t> a Current State Assessment of Release Practices</a:t>
                      </a:r>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a:ln>
                            <a:noFill/>
                          </a:ln>
                          <a:solidFill>
                            <a:srgbClr val="333333"/>
                          </a:solidFill>
                          <a:effectLst/>
                          <a:uLnTx/>
                          <a:uFillTx/>
                          <a:latin typeface="+mn-lt"/>
                        </a:rPr>
                        <a:t>2.1 Strengthen Your Release Process</a:t>
                      </a:r>
                      <a:endParaRPr kumimoji="0" lang="en-CA" sz="400" b="0" i="0" u="none" strike="noStrike" kern="1200" cap="none" spc="0" normalizeH="0" baseline="0" noProof="0" dirty="0">
                        <a:ln>
                          <a:noFill/>
                        </a:ln>
                        <a:solidFill>
                          <a:srgbClr val="333333"/>
                        </a:solidFill>
                        <a:effectLst/>
                        <a:uLnTx/>
                        <a:uFillTx/>
                        <a:latin typeface="+mn-lt"/>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a:ln>
                            <a:noFill/>
                          </a:ln>
                          <a:solidFill>
                            <a:srgbClr val="333333"/>
                          </a:solidFill>
                          <a:effectLst/>
                          <a:uLnTx/>
                          <a:uFillTx/>
                          <a:latin typeface="+mn-lt"/>
                        </a:rPr>
                        <a:t>2.2 Coordinate Releases With a Program Framework</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a:ln>
                            <a:noFill/>
                          </a:ln>
                          <a:solidFill>
                            <a:srgbClr val="333333"/>
                          </a:solidFill>
                          <a:effectLst/>
                          <a:uLnTx/>
                          <a:uFillTx/>
                          <a:latin typeface="+mn-lt"/>
                        </a:rPr>
                        <a:t>2.3 Manage Release Issues With Change Management Practices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a:ln>
                            <a:noFill/>
                          </a:ln>
                          <a:solidFill>
                            <a:srgbClr val="333333"/>
                          </a:solidFill>
                          <a:effectLst/>
                          <a:uLnTx/>
                          <a:uFillTx/>
                          <a:latin typeface="+mn-lt"/>
                        </a:rPr>
                        <a:t>2.4 Define Your Release Management Team</a:t>
                      </a:r>
                    </a:p>
                    <a:p>
                      <a:pPr marL="0" indent="0">
                        <a:spcAft>
                          <a:spcPts val="600"/>
                        </a:spcAft>
                        <a:buSzPct val="175000"/>
                        <a:buNone/>
                      </a:pPr>
                      <a:endParaRPr lang="en-CA" sz="1000" b="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600"/>
                        </a:spcAft>
                      </a:pPr>
                      <a:r>
                        <a:rPr lang="en-CA" sz="1000" dirty="0">
                          <a:solidFill>
                            <a:schemeClr val="tx1"/>
                          </a:solidFill>
                        </a:rPr>
                        <a:t>3.1 Define Your Release Management Metrics</a:t>
                      </a:r>
                      <a:endParaRPr lang="en-CA" sz="1000" baseline="0" dirty="0">
                        <a:solidFill>
                          <a:schemeClr val="tx1"/>
                        </a:solidFill>
                      </a:endParaRPr>
                    </a:p>
                    <a:p>
                      <a:pPr>
                        <a:spcAft>
                          <a:spcPts val="600"/>
                        </a:spcAft>
                      </a:pPr>
                      <a:r>
                        <a:rPr lang="en-CA" sz="1000" baseline="0" dirty="0">
                          <a:solidFill>
                            <a:schemeClr val="tx1"/>
                          </a:solidFill>
                        </a:rPr>
                        <a:t>3.2 Ensure Adherence to Standards</a:t>
                      </a:r>
                      <a:endParaRPr lang="en-CA" sz="900" dirty="0">
                        <a:solidFill>
                          <a:schemeClr val="tx1"/>
                        </a:solidFill>
                      </a:endParaRPr>
                    </a:p>
                    <a:p>
                      <a:r>
                        <a:rPr lang="en-CA" sz="1000" dirty="0">
                          <a:solidFill>
                            <a:schemeClr val="tx1"/>
                          </a:solidFill>
                        </a:rPr>
                        <a:t>3.3 Create Your</a:t>
                      </a:r>
                      <a:r>
                        <a:rPr lang="en-CA" sz="1000" baseline="0" dirty="0">
                          <a:solidFill>
                            <a:schemeClr val="tx1"/>
                          </a:solidFill>
                        </a:rPr>
                        <a:t> Optimization Roadmap</a:t>
                      </a:r>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1367681">
                <a:tc>
                  <a:txBody>
                    <a:bodyPr/>
                    <a:lstStyle/>
                    <a:p>
                      <a:pPr algn="ctr"/>
                      <a:r>
                        <a:rPr lang="en-CA" sz="1000" b="1" dirty="0">
                          <a:solidFill>
                            <a:schemeClr val="bg1"/>
                          </a:solidFill>
                        </a:rPr>
                        <a:t>Guided Implementations</a:t>
                      </a: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A1C5"/>
                    </a:solidFill>
                  </a:tcPr>
                </a:tc>
                <a:tc>
                  <a:txBody>
                    <a:bodyPr/>
                    <a:lstStyle/>
                    <a:p>
                      <a:pPr marL="228600" indent="-228600">
                        <a:spcAft>
                          <a:spcPts val="600"/>
                        </a:spcAft>
                        <a:buSzPct val="150000"/>
                        <a:buBlip>
                          <a:blip r:embed="rId3"/>
                        </a:buBlip>
                      </a:pPr>
                      <a:r>
                        <a:rPr lang="en-US" sz="1000" b="0" dirty="0">
                          <a:cs typeface="Arial" panose="020B0604020202020204" pitchFamily="34" charset="0"/>
                        </a:rPr>
                        <a:t>Align</a:t>
                      </a:r>
                      <a:r>
                        <a:rPr lang="en-US" sz="1000" b="0" baseline="0" dirty="0">
                          <a:cs typeface="Arial" panose="020B0604020202020204" pitchFamily="34" charset="0"/>
                        </a:rPr>
                        <a:t> business objectives with technical objectives using release management.</a:t>
                      </a:r>
                      <a:endParaRPr lang="en-US" sz="1000" b="0" dirty="0">
                        <a:cs typeface="Arial" panose="020B0604020202020204" pitchFamily="34" charset="0"/>
                      </a:endParaRPr>
                    </a:p>
                    <a:p>
                      <a:pPr marL="228600" indent="-228600">
                        <a:spcAft>
                          <a:spcPts val="600"/>
                        </a:spcAft>
                        <a:buSzPct val="150000"/>
                        <a:buBlip>
                          <a:blip r:embed="rId3"/>
                        </a:buBlip>
                      </a:pPr>
                      <a:r>
                        <a:rPr lang="en-US" sz="1000" b="0" dirty="0">
                          <a:latin typeface="Arial" pitchFamily="34" charset="0"/>
                          <a:cs typeface="Arial" pitchFamily="34" charset="0"/>
                        </a:rPr>
                        <a:t>Discuss</a:t>
                      </a:r>
                      <a:r>
                        <a:rPr lang="en-US" sz="1000" b="0" baseline="0" dirty="0">
                          <a:latin typeface="Arial" pitchFamily="34" charset="0"/>
                          <a:cs typeface="Arial" pitchFamily="34" charset="0"/>
                        </a:rPr>
                        <a:t> root-cause issues of current state release management roles, communication, processes, and tools.</a:t>
                      </a:r>
                      <a:endParaRPr lang="en-US" sz="1000" b="0" dirty="0">
                        <a:latin typeface="Arial" pitchFamily="34" charset="0"/>
                        <a:cs typeface="Arial"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US" sz="1000" b="0" dirty="0">
                          <a:cs typeface="Arial" panose="020B0604020202020204" pitchFamily="34" charset="0"/>
                        </a:rPr>
                        <a:t>Discuss</a:t>
                      </a:r>
                      <a:r>
                        <a:rPr lang="en-US" sz="1000" b="0" baseline="0" dirty="0">
                          <a:cs typeface="Arial" panose="020B0604020202020204" pitchFamily="34" charset="0"/>
                        </a:rPr>
                        <a:t> release management target state program framework, team, process, and tools.</a:t>
                      </a:r>
                    </a:p>
                    <a:p>
                      <a:pPr marL="228600" indent="-228600">
                        <a:spcAft>
                          <a:spcPts val="600"/>
                        </a:spcAft>
                        <a:buSzPct val="150000"/>
                        <a:buBlip>
                          <a:blip r:embed="rId3"/>
                        </a:buBlip>
                      </a:pPr>
                      <a:r>
                        <a:rPr lang="en-US" sz="1000" b="0" dirty="0">
                          <a:cs typeface="Arial" panose="020B0604020202020204" pitchFamily="34" charset="0"/>
                        </a:rPr>
                        <a:t>Validate</a:t>
                      </a:r>
                      <a:r>
                        <a:rPr lang="en-US" sz="1000" b="0" baseline="0" dirty="0">
                          <a:cs typeface="Arial" panose="020B0604020202020204" pitchFamily="34" charset="0"/>
                        </a:rPr>
                        <a:t> the adaptability and flexibility of the target state.</a:t>
                      </a:r>
                      <a:endParaRPr lang="en-US" sz="1000" b="0" dirty="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US" sz="1000" b="0" dirty="0">
                          <a:cs typeface="Arial" panose="020B0604020202020204" pitchFamily="34" charset="0"/>
                        </a:rPr>
                        <a:t>Review</a:t>
                      </a:r>
                      <a:r>
                        <a:rPr lang="en-US" sz="1000" b="0" baseline="0" dirty="0">
                          <a:cs typeface="Arial" panose="020B0604020202020204" pitchFamily="34" charset="0"/>
                        </a:rPr>
                        <a:t> your release management enhancement rollout plan and metrics to gauge success.</a:t>
                      </a:r>
                      <a:endParaRPr lang="en-US" sz="1000" b="0" dirty="0">
                        <a:cs typeface="Arial" panose="020B0604020202020204" pitchFamily="34" charset="0"/>
                      </a:endParaRPr>
                    </a:p>
                    <a:p>
                      <a:pPr marL="228600" indent="-228600">
                        <a:spcAft>
                          <a:spcPts val="600"/>
                        </a:spcAft>
                        <a:buSzPct val="150000"/>
                        <a:buBlip>
                          <a:blip r:embed="rId3"/>
                        </a:buBlip>
                      </a:pPr>
                      <a:r>
                        <a:rPr lang="en-US" sz="1000" b="0" dirty="0">
                          <a:latin typeface="+mn-lt"/>
                          <a:cs typeface="Arial" pitchFamily="34" charset="0"/>
                        </a:rPr>
                        <a:t>Review</a:t>
                      </a:r>
                      <a:r>
                        <a:rPr lang="en-US" sz="1000" b="0" baseline="0" dirty="0">
                          <a:latin typeface="+mn-lt"/>
                          <a:cs typeface="Arial" pitchFamily="34" charset="0"/>
                        </a:rPr>
                        <a:t> your approach to govern and manage your release management practices.</a:t>
                      </a:r>
                      <a:endParaRPr lang="en-US" sz="1000" b="0" dirty="0">
                        <a:latin typeface="Arial" pitchFamily="34" charset="0"/>
                        <a:cs typeface="Arial"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900000">
                <a:tc>
                  <a:txBody>
                    <a:bodyPr/>
                    <a:lstStyle/>
                    <a:p>
                      <a:pPr algn="ctr"/>
                      <a:r>
                        <a:rPr lang="en-CA" sz="1000" b="1" dirty="0">
                          <a:solidFill>
                            <a:schemeClr val="bg1"/>
                          </a:solidFill>
                        </a:rPr>
                        <a:t>Onsite</a:t>
                      </a:r>
                      <a:r>
                        <a:rPr lang="en-CA" sz="1000" b="1" baseline="0" dirty="0">
                          <a:solidFill>
                            <a:schemeClr val="bg1"/>
                          </a:solidFill>
                        </a:rPr>
                        <a:t> Workshop</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r>
                        <a:rPr lang="en-CA" sz="1000" b="1" dirty="0"/>
                        <a:t>Module</a:t>
                      </a:r>
                      <a:r>
                        <a:rPr lang="en-CA" sz="1000" b="1" baseline="0" dirty="0"/>
                        <a:t> 1</a:t>
                      </a:r>
                      <a:r>
                        <a:rPr lang="en-CA" sz="1000" b="1" dirty="0"/>
                        <a:t>:</a:t>
                      </a:r>
                    </a:p>
                    <a:p>
                      <a:pPr marL="0" indent="0">
                        <a:buFont typeface="Arial" panose="020B0604020202020204" pitchFamily="34" charset="0"/>
                        <a:buNone/>
                      </a:pPr>
                      <a:r>
                        <a:rPr lang="en-CA" sz="1000" dirty="0"/>
                        <a:t>Review Your Release Management</a:t>
                      </a:r>
                      <a:r>
                        <a:rPr lang="en-CA" sz="1000" baseline="0" dirty="0"/>
                        <a:t> Objectives</a:t>
                      </a:r>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Module</a:t>
                      </a:r>
                      <a:r>
                        <a:rPr lang="en-CA" sz="1000" b="1" baseline="0" dirty="0"/>
                        <a:t> 2</a:t>
                      </a:r>
                      <a:r>
                        <a:rPr lang="en-CA" sz="1000" b="1" dirty="0"/>
                        <a:t>:</a:t>
                      </a:r>
                    </a:p>
                    <a:p>
                      <a:pPr marL="0" indent="0">
                        <a:buFont typeface="Arial" panose="020B0604020202020204" pitchFamily="34" charset="0"/>
                        <a:buNone/>
                      </a:pPr>
                      <a:r>
                        <a:rPr lang="en-CA" sz="1000" dirty="0"/>
                        <a:t>Standardize Release Management</a:t>
                      </a: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Module</a:t>
                      </a:r>
                      <a:r>
                        <a:rPr lang="en-CA" sz="1000" b="1" baseline="0" dirty="0"/>
                        <a:t> 3</a:t>
                      </a:r>
                      <a:r>
                        <a:rPr lang="en-CA" sz="1000" b="1" dirty="0"/>
                        <a:t>:</a:t>
                      </a:r>
                    </a:p>
                    <a:p>
                      <a:pPr marL="0" indent="0">
                        <a:buFont typeface="Arial" panose="020B0604020202020204" pitchFamily="34" charset="0"/>
                        <a:buNone/>
                      </a:pPr>
                      <a:r>
                        <a:rPr lang="en-CA" sz="1000" dirty="0"/>
                        <a:t>Roll Out Release Management Enhancements</a:t>
                      </a: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731854">
                <a:tc>
                  <a:txBody>
                    <a:bodyPr/>
                    <a:lstStyle/>
                    <a:p>
                      <a:endParaRPr lang="en-CA"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000" b="1" dirty="0"/>
                        <a:t>Phase 1 Outcome:</a:t>
                      </a:r>
                    </a:p>
                    <a:p>
                      <a:pPr marL="171450" indent="-171450">
                        <a:buFont typeface="Arial" panose="020B0604020202020204" pitchFamily="34" charset="0"/>
                        <a:buChar char="•"/>
                      </a:pPr>
                      <a:r>
                        <a:rPr lang="en-CA" sz="1000" dirty="0"/>
                        <a:t>Current state analysis of release</a:t>
                      </a:r>
                      <a:r>
                        <a:rPr lang="en-CA" sz="1000" baseline="0" dirty="0"/>
                        <a:t> management </a:t>
                      </a:r>
                      <a:r>
                        <a:rPr lang="en-US" sz="1000" b="0" baseline="0" dirty="0">
                          <a:latin typeface="Arial" pitchFamily="34" charset="0"/>
                          <a:cs typeface="Arial" pitchFamily="34" charset="0"/>
                        </a:rPr>
                        <a:t>roles, communication, processes, and tools</a:t>
                      </a:r>
                    </a:p>
                    <a:p>
                      <a:pPr marL="171450" indent="-171450">
                        <a:buFont typeface="Arial" panose="020B0604020202020204" pitchFamily="34" charset="0"/>
                        <a:buChar char="•"/>
                      </a:pPr>
                      <a:r>
                        <a:rPr lang="en-CA" sz="1000" dirty="0"/>
                        <a:t>Release management business and technical objectives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Phase 2 Outcome:</a:t>
                      </a:r>
                    </a:p>
                    <a:p>
                      <a:pPr marL="171450" indent="-171450">
                        <a:buFont typeface="Arial" panose="020B0604020202020204" pitchFamily="34" charset="0"/>
                        <a:buChar char="•"/>
                      </a:pPr>
                      <a:r>
                        <a:rPr lang="en-CA" sz="1000" dirty="0"/>
                        <a:t>Future-state release management team, process,</a:t>
                      </a:r>
                      <a:r>
                        <a:rPr lang="en-CA" sz="1000" baseline="0" dirty="0"/>
                        <a:t> program framework, and tools</a:t>
                      </a:r>
                      <a:endParaRPr lang="en-CA" sz="1000" dirty="0"/>
                    </a:p>
                    <a:p>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Phase 3 Outcome:</a:t>
                      </a:r>
                    </a:p>
                    <a:p>
                      <a:pPr marL="171450" indent="-171450">
                        <a:buFont typeface="Arial" panose="020B0604020202020204" pitchFamily="34" charset="0"/>
                        <a:buChar char="•"/>
                      </a:pPr>
                      <a:r>
                        <a:rPr lang="en-CA" sz="1000" dirty="0"/>
                        <a:t>Release management team oversight and reporting</a:t>
                      </a:r>
                    </a:p>
                    <a:p>
                      <a:pPr marL="171450" indent="-171450">
                        <a:buFont typeface="Arial" panose="020B0604020202020204" pitchFamily="34" charset="0"/>
                        <a:buChar char="•"/>
                      </a:pPr>
                      <a:r>
                        <a:rPr lang="en-CA" sz="1000" dirty="0"/>
                        <a:t>Release</a:t>
                      </a:r>
                      <a:r>
                        <a:rPr lang="en-CA" sz="1000" baseline="0" dirty="0"/>
                        <a:t> management enhancement rollout plan and standards</a:t>
                      </a:r>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bl>
          </a:graphicData>
        </a:graphic>
      </p:graphicFrame>
      <p:pic>
        <p:nvPicPr>
          <p:cNvPr id="19" name="Picture 18"/>
          <p:cNvPicPr>
            <a:picLocks noChangeAspect="1"/>
          </p:cNvPicPr>
          <p:nvPr/>
        </p:nvPicPr>
        <p:blipFill>
          <a:blip r:embed="rId4" cstate="print">
            <a:clrChange>
              <a:clrFrom>
                <a:srgbClr val="36A1C5"/>
              </a:clrFrom>
              <a:clrTo>
                <a:srgbClr val="36A1C5">
                  <a:alpha val="0"/>
                </a:srgbClr>
              </a:clrTo>
            </a:clrChange>
            <a:extLst>
              <a:ext uri="{28A0092B-C50C-407E-A947-70E740481C1C}">
                <a14:useLocalDpi xmlns:a14="http://schemas.microsoft.com/office/drawing/2010/main" val="0"/>
              </a:ext>
            </a:extLst>
          </a:blip>
          <a:stretch>
            <a:fillRect/>
          </a:stretch>
        </p:blipFill>
        <p:spPr>
          <a:xfrm>
            <a:off x="170983" y="3381279"/>
            <a:ext cx="974520" cy="877885"/>
          </a:xfrm>
          <a:prstGeom prst="rect">
            <a:avLst/>
          </a:prstGeom>
        </p:spPr>
      </p:pic>
      <p:pic>
        <p:nvPicPr>
          <p:cNvPr id="20" name="Picture 19" descr="best-practice-blueprints.png"/>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111056" y="1751239"/>
            <a:ext cx="1094375" cy="1088500"/>
          </a:xfrm>
          <a:prstGeom prst="rect">
            <a:avLst/>
          </a:prstGeom>
          <a:solidFill>
            <a:schemeClr val="accent1">
              <a:alpha val="0"/>
            </a:schemeClr>
          </a:solidFill>
          <a:effectLst/>
        </p:spPr>
      </p:pic>
      <p:pic>
        <p:nvPicPr>
          <p:cNvPr id="21" name="Picture 20" descr="on-site-workshops.png"/>
          <p:cNvPicPr>
            <a:picLocks noChangeAspect="1"/>
          </p:cNvPicPr>
          <p:nvPr/>
        </p:nvPicPr>
        <p:blipFill rotWithShape="1">
          <a:blip r:embed="rId6" cstate="print"/>
          <a:srcRect l="12204" t="22820" r="8463" b="22257"/>
          <a:stretch/>
        </p:blipFill>
        <p:spPr>
          <a:xfrm>
            <a:off x="282240" y="4645802"/>
            <a:ext cx="752006" cy="483279"/>
          </a:xfrm>
          <a:prstGeom prst="rect">
            <a:avLst/>
          </a:prstGeom>
          <a:effectLst/>
        </p:spPr>
      </p:pic>
      <p:sp>
        <p:nvSpPr>
          <p:cNvPr id="15" name="Chevron 14"/>
          <p:cNvSpPr/>
          <p:nvPr/>
        </p:nvSpPr>
        <p:spPr>
          <a:xfrm>
            <a:off x="1301687" y="1135776"/>
            <a:ext cx="2692549"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rPr>
              <a:t>1. Review Your Release Management Objectives</a:t>
            </a:r>
          </a:p>
        </p:txBody>
      </p:sp>
      <p:sp>
        <p:nvSpPr>
          <p:cNvPr id="16" name="Chevron 15"/>
          <p:cNvSpPr/>
          <p:nvPr/>
        </p:nvSpPr>
        <p:spPr>
          <a:xfrm>
            <a:off x="3838233" y="1135775"/>
            <a:ext cx="2697480"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rPr>
              <a:t>2. Standardize Release Management</a:t>
            </a:r>
          </a:p>
        </p:txBody>
      </p:sp>
      <p:sp>
        <p:nvSpPr>
          <p:cNvPr id="17" name="Chevron 16"/>
          <p:cNvSpPr/>
          <p:nvPr/>
        </p:nvSpPr>
        <p:spPr>
          <a:xfrm>
            <a:off x="6371121" y="1135775"/>
            <a:ext cx="2532888"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FFFF"/>
                </a:solidFill>
              </a:rPr>
              <a:t>3. Roll Out Release Management Enhancements</a:t>
            </a:r>
          </a:p>
        </p:txBody>
      </p:sp>
      <p:sp>
        <p:nvSpPr>
          <p:cNvPr id="4" name="Title 3"/>
          <p:cNvSpPr>
            <a:spLocks noGrp="1"/>
          </p:cNvSpPr>
          <p:nvPr>
            <p:ph type="title"/>
          </p:nvPr>
        </p:nvSpPr>
        <p:spPr/>
        <p:txBody>
          <a:bodyPr/>
          <a:lstStyle/>
          <a:p>
            <a:r>
              <a:rPr lang="en-US" dirty="0"/>
              <a:t>Project overview</a:t>
            </a:r>
          </a:p>
        </p:txBody>
      </p:sp>
    </p:spTree>
    <p:extLst>
      <p:ext uri="{BB962C8B-B14F-4D97-AF65-F5344CB8AC3E}">
        <p14:creationId xmlns:p14="http://schemas.microsoft.com/office/powerpoint/2010/main" val="2371893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 overview</a:t>
            </a:r>
          </a:p>
        </p:txBody>
      </p:sp>
      <p:sp>
        <p:nvSpPr>
          <p:cNvPr id="12" name="Text Placeholder 2"/>
          <p:cNvSpPr txBox="1">
            <a:spLocks/>
          </p:cNvSpPr>
          <p:nvPr/>
        </p:nvSpPr>
        <p:spPr bwMode="auto">
          <a:xfrm>
            <a:off x="639475" y="1143778"/>
            <a:ext cx="8199437" cy="346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333333"/>
              </a:buClr>
              <a:buFont typeface="Arial" pitchFamily="34" charset="0"/>
              <a:buNone/>
            </a:pPr>
            <a:r>
              <a:rPr lang="en-US" sz="1400" dirty="0">
                <a:solidFill>
                  <a:srgbClr val="333333"/>
                </a:solidFill>
              </a:rPr>
              <a:t>Contact your account representative or e</a:t>
            </a:r>
            <a:r>
              <a:rPr lang="en-US" sz="1400" dirty="0">
                <a:solidFill>
                  <a:srgbClr val="333333"/>
                </a:solidFill>
                <a:cs typeface="Arial" panose="020B0604020202020204" pitchFamily="34" charset="0"/>
              </a:rPr>
              <a:t>mail </a:t>
            </a:r>
            <a:r>
              <a:rPr lang="en-US" sz="1400" dirty="0">
                <a:solidFill>
                  <a:srgbClr val="333333"/>
                </a:solidFill>
                <a:cs typeface="Arial" panose="020B0604020202020204" pitchFamily="34" charset="0"/>
                <a:hlinkClick r:id="rId3"/>
              </a:rPr>
              <a:t>Workshops@InfoTech.com</a:t>
            </a:r>
            <a:r>
              <a:rPr lang="en-US" sz="1400" dirty="0">
                <a:solidFill>
                  <a:srgbClr val="333333"/>
                </a:solidFill>
                <a:cs typeface="Arial" panose="020B0604020202020204" pitchFamily="34" charset="0"/>
              </a:rPr>
              <a:t> for more information.</a:t>
            </a:r>
            <a:endParaRPr lang="en-US" sz="1400" dirty="0">
              <a:solidFill>
                <a:srgbClr val="333333"/>
              </a:solidFill>
            </a:endParaRPr>
          </a:p>
        </p:txBody>
      </p:sp>
      <p:graphicFrame>
        <p:nvGraphicFramePr>
          <p:cNvPr id="14" name="Table 2"/>
          <p:cNvGraphicFramePr>
            <a:graphicFrameLocks noGrp="1"/>
          </p:cNvGraphicFramePr>
          <p:nvPr>
            <p:extLst>
              <p:ext uri="{D42A27DB-BD31-4B8C-83A1-F6EECF244321}">
                <p14:modId xmlns:p14="http://schemas.microsoft.com/office/powerpoint/2010/main" val="2381898897"/>
              </p:ext>
            </p:extLst>
          </p:nvPr>
        </p:nvGraphicFramePr>
        <p:xfrm>
          <a:off x="251519" y="1677686"/>
          <a:ext cx="8625781" cy="4594405"/>
        </p:xfrm>
        <a:graphic>
          <a:graphicData uri="http://schemas.openxmlformats.org/drawingml/2006/table">
            <a:tbl>
              <a:tblPr firstRow="1" bandRow="1">
                <a:tableStyleId>{5C22544A-7EE6-4342-B048-85BDC9FD1C3A}</a:tableStyleId>
              </a:tblPr>
              <a:tblGrid>
                <a:gridCol w="325131">
                  <a:extLst>
                    <a:ext uri="{9D8B030D-6E8A-4147-A177-3AD203B41FA5}">
                      <a16:colId xmlns:a16="http://schemas.microsoft.com/office/drawing/2014/main" val="20000"/>
                    </a:ext>
                  </a:extLst>
                </a:gridCol>
                <a:gridCol w="1660130">
                  <a:extLst>
                    <a:ext uri="{9D8B030D-6E8A-4147-A177-3AD203B41FA5}">
                      <a16:colId xmlns:a16="http://schemas.microsoft.com/office/drawing/2014/main" val="20001"/>
                    </a:ext>
                  </a:extLst>
                </a:gridCol>
                <a:gridCol w="1660130">
                  <a:extLst>
                    <a:ext uri="{9D8B030D-6E8A-4147-A177-3AD203B41FA5}">
                      <a16:colId xmlns:a16="http://schemas.microsoft.com/office/drawing/2014/main" val="20002"/>
                    </a:ext>
                  </a:extLst>
                </a:gridCol>
                <a:gridCol w="1660130">
                  <a:extLst>
                    <a:ext uri="{9D8B030D-6E8A-4147-A177-3AD203B41FA5}">
                      <a16:colId xmlns:a16="http://schemas.microsoft.com/office/drawing/2014/main" val="20003"/>
                    </a:ext>
                  </a:extLst>
                </a:gridCol>
                <a:gridCol w="1660130">
                  <a:extLst>
                    <a:ext uri="{9D8B030D-6E8A-4147-A177-3AD203B41FA5}">
                      <a16:colId xmlns:a16="http://schemas.microsoft.com/office/drawing/2014/main" val="20004"/>
                    </a:ext>
                  </a:extLst>
                </a:gridCol>
                <a:gridCol w="1660130">
                  <a:extLst>
                    <a:ext uri="{9D8B030D-6E8A-4147-A177-3AD203B41FA5}">
                      <a16:colId xmlns:a16="http://schemas.microsoft.com/office/drawing/2014/main" val="20005"/>
                    </a:ext>
                  </a:extLst>
                </a:gridCol>
              </a:tblGrid>
              <a:tr h="287991">
                <a:tc>
                  <a:txBody>
                    <a:bodyPr/>
                    <a:lstStyle/>
                    <a:p>
                      <a:pPr algn="ctr"/>
                      <a:endParaRPr lang="en-CA" sz="1200" b="1" dirty="0">
                        <a:solidFill>
                          <a:schemeClr val="bg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b="1" dirty="0">
                          <a:solidFill>
                            <a:schemeClr val="bg1"/>
                          </a:solidFill>
                        </a:rPr>
                        <a:t>Workshop Day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3346"/>
                    </a:solidFill>
                  </a:tcPr>
                </a:tc>
                <a:tc>
                  <a:txBody>
                    <a:bodyPr/>
                    <a:lstStyle/>
                    <a:p>
                      <a:pPr algn="ctr"/>
                      <a:r>
                        <a:rPr lang="en-CA" sz="1200" b="1" dirty="0">
                          <a:solidFill>
                            <a:schemeClr val="bg1"/>
                          </a:solidFill>
                        </a:rPr>
                        <a:t>Workshop Day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4158"/>
                    </a:solidFill>
                  </a:tcPr>
                </a:tc>
                <a:tc>
                  <a:txBody>
                    <a:bodyPr/>
                    <a:lstStyle/>
                    <a:p>
                      <a:pPr algn="ctr"/>
                      <a:r>
                        <a:rPr lang="en-CA" sz="1200" b="1" dirty="0">
                          <a:solidFill>
                            <a:schemeClr val="bg1"/>
                          </a:solidFill>
                        </a:rPr>
                        <a:t>Workshop Day 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45978"/>
                    </a:solidFill>
                  </a:tcPr>
                </a:tc>
                <a:tc>
                  <a:txBody>
                    <a:bodyPr/>
                    <a:lstStyle/>
                    <a:p>
                      <a:pPr algn="ctr"/>
                      <a:r>
                        <a:rPr lang="en-CA" sz="1200" b="1" dirty="0">
                          <a:solidFill>
                            <a:schemeClr val="bg1"/>
                          </a:solidFill>
                        </a:rPr>
                        <a:t>Workshop Day 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6F96"/>
                    </a:solidFill>
                  </a:tcPr>
                </a:tc>
                <a:tc>
                  <a:txBody>
                    <a:bodyPr/>
                    <a:lstStyle/>
                    <a:p>
                      <a:pPr algn="ctr"/>
                      <a:r>
                        <a:rPr lang="en-CA" sz="1200" b="1" dirty="0">
                          <a:solidFill>
                            <a:schemeClr val="bg1"/>
                          </a:solidFill>
                        </a:rPr>
                        <a:t>Workshop Day 5</a:t>
                      </a: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489B4"/>
                    </a:solidFill>
                  </a:tcPr>
                </a:tc>
                <a:extLst>
                  <a:ext uri="{0D108BD9-81ED-4DB2-BD59-A6C34878D82A}">
                    <a16:rowId xmlns:a16="http://schemas.microsoft.com/office/drawing/2014/main" val="10000"/>
                  </a:ext>
                </a:extLst>
              </a:tr>
              <a:tr h="2426569">
                <a:tc>
                  <a:txBody>
                    <a:bodyPr/>
                    <a:lstStyle/>
                    <a:p>
                      <a:pPr marL="216000" indent="-457200" algn="ctr">
                        <a:spcAft>
                          <a:spcPts val="500"/>
                        </a:spcAft>
                      </a:pPr>
                      <a:r>
                        <a:rPr lang="en-CA" sz="1200" b="1" baseline="0" dirty="0">
                          <a:solidFill>
                            <a:schemeClr val="bg1"/>
                          </a:solidFill>
                        </a:rPr>
                        <a:t>Activities</a:t>
                      </a: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spcAft>
                          <a:spcPts val="600"/>
                        </a:spcAft>
                      </a:pPr>
                      <a:r>
                        <a:rPr lang="en-CA" sz="1000" b="1" dirty="0">
                          <a:solidFill>
                            <a:schemeClr val="tx1"/>
                          </a:solidFill>
                        </a:rPr>
                        <a:t>Review</a:t>
                      </a:r>
                      <a:r>
                        <a:rPr lang="en-CA" sz="1000" b="1" baseline="0" dirty="0">
                          <a:solidFill>
                            <a:schemeClr val="tx1"/>
                          </a:solidFill>
                        </a:rPr>
                        <a:t> Your Release Management Objectives</a:t>
                      </a:r>
                      <a:endParaRPr lang="en-CA" sz="1000" b="1" dirty="0">
                        <a:solidFill>
                          <a:schemeClr val="tx1"/>
                        </a:solidFill>
                      </a:endParaRPr>
                    </a:p>
                    <a:p>
                      <a:pPr marL="171450" indent="-171450">
                        <a:spcAft>
                          <a:spcPts val="600"/>
                        </a:spcAft>
                        <a:buFont typeface="Arial" panose="020B0604020202020204" pitchFamily="34" charset="0"/>
                        <a:buChar char="•"/>
                      </a:pPr>
                      <a:r>
                        <a:rPr lang="en-CA" sz="1000" dirty="0">
                          <a:solidFill>
                            <a:schemeClr val="tx1"/>
                          </a:solidFill>
                        </a:rPr>
                        <a:t>Identify your</a:t>
                      </a:r>
                      <a:r>
                        <a:rPr lang="en-CA" sz="1000" baseline="0" dirty="0">
                          <a:solidFill>
                            <a:schemeClr val="tx1"/>
                          </a:solidFill>
                        </a:rPr>
                        <a:t> business objectives and software technical drivers for release management.</a:t>
                      </a:r>
                    </a:p>
                    <a:p>
                      <a:pPr marL="171450" indent="-171450">
                        <a:spcAft>
                          <a:spcPts val="600"/>
                        </a:spcAft>
                        <a:buFont typeface="Arial" panose="020B0604020202020204" pitchFamily="34" charset="0"/>
                        <a:buChar char="•"/>
                      </a:pPr>
                      <a:r>
                        <a:rPr lang="en-CA" sz="1000" baseline="0" dirty="0">
                          <a:solidFill>
                            <a:schemeClr val="tx1"/>
                          </a:solidFill>
                        </a:rPr>
                        <a:t>Assess the current state of your communication flow, release process, and release management tools and technologies.</a:t>
                      </a:r>
                      <a:endParaRPr lang="en-CA" sz="10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a:ln>
                            <a:noFill/>
                          </a:ln>
                          <a:solidFill>
                            <a:srgbClr val="333333"/>
                          </a:solidFill>
                          <a:effectLst/>
                          <a:uLnTx/>
                          <a:uFillTx/>
                          <a:latin typeface="+mn-lt"/>
                        </a:rPr>
                        <a:t>Strengthen Your Release Process</a:t>
                      </a:r>
                      <a:endParaRPr lang="en-CA" sz="1000" dirty="0">
                        <a:solidFill>
                          <a:schemeClr val="tx1"/>
                        </a:solidFill>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00" dirty="0"/>
                        <a:t>Define release processes that</a:t>
                      </a:r>
                      <a:r>
                        <a:rPr lang="en-US" sz="1000" baseline="0" dirty="0"/>
                        <a:t> address the various release types and approaches that your team completes.</a:t>
                      </a:r>
                      <a:endParaRPr lang="en-US" sz="1000" dirty="0"/>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00" dirty="0"/>
                        <a:t>Identify the tools and technologies that will support your process.</a:t>
                      </a:r>
                      <a:endParaRPr kumimoji="0" lang="en-US" sz="1000" b="0" i="0" u="none" strike="noStrike" kern="1200" cap="none" spc="0" normalizeH="0" baseline="0" noProof="0" dirty="0">
                        <a:ln>
                          <a:noFill/>
                        </a:ln>
                        <a:solidFill>
                          <a:schemeClr val="bg1">
                            <a:lumMod val="75000"/>
                          </a:schemeClr>
                        </a:solidFill>
                        <a:effectLst/>
                        <a:uLnTx/>
                        <a:uFillTx/>
                        <a:latin typeface="+mn-lt"/>
                        <a:ea typeface="+mn-ea"/>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a:ln>
                            <a:noFill/>
                          </a:ln>
                          <a:solidFill>
                            <a:srgbClr val="333333"/>
                          </a:solidFill>
                          <a:effectLst/>
                          <a:uLnTx/>
                          <a:uFillTx/>
                          <a:latin typeface="+mn-lt"/>
                        </a:rPr>
                        <a:t>Coordinate Releases With a Program Framework</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00" dirty="0"/>
                        <a:t>Design your release calendar and deployment windows.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00" dirty="0"/>
                        <a:t>Create a program framework to coordinate your releases.</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CA" sz="1000" b="1" i="0" u="none" strike="noStrike" kern="1200" cap="none" spc="0" normalizeH="0" baseline="0" noProof="0" dirty="0">
                        <a:ln>
                          <a:noFill/>
                        </a:ln>
                        <a:solidFill>
                          <a:srgbClr val="333333"/>
                        </a:solidFill>
                        <a:effectLst/>
                        <a:uLnTx/>
                        <a:uFillTx/>
                        <a:latin typeface="+mn-l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Bef>
                          <a:spcPts val="0"/>
                        </a:spcBef>
                        <a:spcAft>
                          <a:spcPts val="600"/>
                        </a:spcAft>
                      </a:pPr>
                      <a:r>
                        <a:rPr lang="en-CA" sz="1000" b="1" dirty="0">
                          <a:solidFill>
                            <a:schemeClr val="tx1"/>
                          </a:solidFill>
                        </a:rPr>
                        <a:t>Support Your Release Processes and Program Framework</a:t>
                      </a:r>
                      <a:endParaRPr kumimoji="0" lang="en-CA" sz="1000" b="0" i="0" u="none" strike="noStrike" kern="1200" cap="none" spc="0" normalizeH="0" baseline="0" noProof="0" dirty="0">
                        <a:ln>
                          <a:noFill/>
                        </a:ln>
                        <a:solidFill>
                          <a:srgbClr val="333333"/>
                        </a:solidFill>
                        <a:effectLst/>
                        <a:uLnTx/>
                        <a:uFillTx/>
                        <a:latin typeface="+mn-lt"/>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CA" sz="1000" b="0" i="0" u="none" strike="noStrike" kern="1200" cap="none" spc="0" normalizeH="0" baseline="0" noProof="0" dirty="0">
                          <a:ln>
                            <a:noFill/>
                          </a:ln>
                          <a:solidFill>
                            <a:srgbClr val="333333"/>
                          </a:solidFill>
                          <a:effectLst/>
                          <a:uLnTx/>
                          <a:uFillTx/>
                          <a:latin typeface="+mn-lt"/>
                        </a:rPr>
                        <a:t>Manage release issues with change management practices.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CA" sz="1000" b="0" i="0" u="none" strike="noStrike" kern="1200" cap="none" spc="0" normalizeH="0" baseline="0" noProof="0" dirty="0">
                          <a:ln>
                            <a:noFill/>
                          </a:ln>
                          <a:solidFill>
                            <a:srgbClr val="333333"/>
                          </a:solidFill>
                          <a:effectLst/>
                          <a:uLnTx/>
                          <a:uFillTx/>
                          <a:latin typeface="+mn-lt"/>
                        </a:rPr>
                        <a:t>Define your release management team.</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600"/>
                        </a:spcAft>
                      </a:pPr>
                      <a:r>
                        <a:rPr lang="en-CA" sz="1000" b="1" dirty="0">
                          <a:solidFill>
                            <a:schemeClr val="tx1"/>
                          </a:solidFill>
                        </a:rPr>
                        <a:t>Roll Out Release Management Enhancements</a:t>
                      </a:r>
                      <a:endParaRPr lang="en-CA" sz="1000" b="1" baseline="0" dirty="0">
                        <a:solidFill>
                          <a:schemeClr val="tx1"/>
                        </a:solidFill>
                      </a:endParaRPr>
                    </a:p>
                    <a:p>
                      <a:pPr marL="171450" indent="-171450">
                        <a:spcAft>
                          <a:spcPts val="600"/>
                        </a:spcAft>
                        <a:buFont typeface="Arial" panose="020B0604020202020204" pitchFamily="34" charset="0"/>
                        <a:buChar char="•"/>
                      </a:pPr>
                      <a:r>
                        <a:rPr lang="en-CA" sz="1000" dirty="0">
                          <a:solidFill>
                            <a:schemeClr val="tx1"/>
                          </a:solidFill>
                        </a:rPr>
                        <a:t>Define your release management metrics.</a:t>
                      </a:r>
                      <a:endParaRPr lang="en-CA" sz="1000" baseline="0" dirty="0">
                        <a:solidFill>
                          <a:schemeClr val="tx1"/>
                        </a:solidFill>
                      </a:endParaRPr>
                    </a:p>
                    <a:p>
                      <a:pPr marL="171450" indent="-171450">
                        <a:spcAft>
                          <a:spcPts val="600"/>
                        </a:spcAft>
                        <a:buFont typeface="Arial" panose="020B0604020202020204" pitchFamily="34" charset="0"/>
                        <a:buChar char="•"/>
                      </a:pPr>
                      <a:r>
                        <a:rPr lang="en-CA" sz="1000" baseline="0" dirty="0">
                          <a:solidFill>
                            <a:schemeClr val="tx1"/>
                          </a:solidFill>
                        </a:rPr>
                        <a:t>Ensure adherence to standards.</a:t>
                      </a:r>
                      <a:endParaRPr lang="en-CA" sz="900" dirty="0">
                        <a:solidFill>
                          <a:schemeClr val="tx1"/>
                        </a:solidFill>
                      </a:endParaRPr>
                    </a:p>
                    <a:p>
                      <a:pPr marL="171450" indent="-171450">
                        <a:spcAft>
                          <a:spcPts val="600"/>
                        </a:spcAft>
                        <a:buFont typeface="Arial" panose="020B0604020202020204" pitchFamily="34" charset="0"/>
                        <a:buChar char="•"/>
                      </a:pPr>
                      <a:r>
                        <a:rPr lang="en-CA" sz="1000" dirty="0">
                          <a:solidFill>
                            <a:schemeClr val="tx1"/>
                          </a:solidFill>
                        </a:rPr>
                        <a:t>Create your</a:t>
                      </a:r>
                      <a:r>
                        <a:rPr lang="en-CA" sz="1000" baseline="0" dirty="0">
                          <a:solidFill>
                            <a:schemeClr val="tx1"/>
                          </a:solidFill>
                        </a:rPr>
                        <a:t> optimization roadmap.</a:t>
                      </a:r>
                      <a:endParaRPr lang="en-CA" sz="100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1"/>
                  </a:ext>
                </a:extLst>
              </a:tr>
              <a:tr h="1879845">
                <a:tc>
                  <a:txBody>
                    <a:bodyPr/>
                    <a:lstStyle/>
                    <a:p>
                      <a:pPr marL="216000" marR="0" indent="-457200" algn="ctr" defTabSz="914400" rtl="0" eaLnBrk="1" fontAlgn="auto" latinLnBrk="0" hangingPunct="1">
                        <a:lnSpc>
                          <a:spcPct val="100000"/>
                        </a:lnSpc>
                        <a:spcBef>
                          <a:spcPts val="0"/>
                        </a:spcBef>
                        <a:spcAft>
                          <a:spcPts val="500"/>
                        </a:spcAft>
                        <a:buClrTx/>
                        <a:buSzTx/>
                        <a:buFontTx/>
                        <a:buNone/>
                        <a:tabLst/>
                        <a:defRPr/>
                      </a:pPr>
                      <a:r>
                        <a:rPr lang="en-CA" sz="1200" b="1" dirty="0">
                          <a:solidFill>
                            <a:srgbClr val="FFFFFF"/>
                          </a:solidFill>
                        </a:rPr>
                        <a:t>Deliverables</a:t>
                      </a: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171450" indent="-171450">
                        <a:spcAft>
                          <a:spcPts val="600"/>
                        </a:spcAft>
                        <a:buClrTx/>
                        <a:buFont typeface="Arial" panose="020B0604020202020204" pitchFamily="34" charset="0"/>
                        <a:buChar char="•"/>
                      </a:pPr>
                      <a:r>
                        <a:rPr lang="en-CA" sz="1000" b="0" i="0" baseline="0" dirty="0">
                          <a:solidFill>
                            <a:schemeClr val="tx1"/>
                          </a:solidFill>
                        </a:rPr>
                        <a:t>Business objectives and technical drivers motivating release management optimization</a:t>
                      </a:r>
                    </a:p>
                    <a:p>
                      <a:pPr marL="171450" indent="-171450">
                        <a:spcAft>
                          <a:spcPts val="600"/>
                        </a:spcAft>
                        <a:buClrTx/>
                        <a:buFont typeface="Arial" panose="020B0604020202020204" pitchFamily="34" charset="0"/>
                        <a:buChar char="•"/>
                      </a:pPr>
                      <a:r>
                        <a:rPr lang="en-CA" sz="1000" b="0" i="0" baseline="0" dirty="0">
                          <a:solidFill>
                            <a:schemeClr val="tx1"/>
                          </a:solidFill>
                        </a:rPr>
                        <a:t>Root causes behind current state release process and tooling issues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71450" indent="-171450">
                        <a:spcAft>
                          <a:spcPts val="600"/>
                        </a:spcAft>
                        <a:buClrTx/>
                        <a:buFont typeface="Arial" panose="020B0604020202020204" pitchFamily="34" charset="0"/>
                        <a:buChar char="•"/>
                      </a:pPr>
                      <a:r>
                        <a:rPr lang="en-CA" sz="1000" b="0" dirty="0">
                          <a:solidFill>
                            <a:schemeClr val="tx1"/>
                          </a:solidFill>
                        </a:rPr>
                        <a:t>Target state release processes accommodating all</a:t>
                      </a:r>
                      <a:r>
                        <a:rPr lang="en-CA" sz="1000" b="0" baseline="0" dirty="0">
                          <a:solidFill>
                            <a:schemeClr val="tx1"/>
                          </a:solidFill>
                        </a:rPr>
                        <a:t> release types and approaches</a:t>
                      </a:r>
                    </a:p>
                    <a:p>
                      <a:pPr marL="171450" indent="-171450">
                        <a:spcAft>
                          <a:spcPts val="600"/>
                        </a:spcAft>
                        <a:buClrTx/>
                        <a:buFont typeface="Arial" panose="020B0604020202020204" pitchFamily="34" charset="0"/>
                        <a:buChar char="•"/>
                      </a:pPr>
                      <a:r>
                        <a:rPr lang="en-CA" sz="1000" b="0" baseline="0" dirty="0">
                          <a:solidFill>
                            <a:schemeClr val="tx1"/>
                          </a:solidFill>
                        </a:rPr>
                        <a:t>Tools and technologies to support your target process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71450" indent="-171450">
                        <a:spcAft>
                          <a:spcPts val="600"/>
                        </a:spcAft>
                        <a:buClrTx/>
                        <a:buFont typeface="Arial" panose="020B0604020202020204" pitchFamily="34" charset="0"/>
                        <a:buChar char="•"/>
                      </a:pPr>
                      <a:r>
                        <a:rPr lang="en-CA" sz="1000" b="0" dirty="0">
                          <a:solidFill>
                            <a:schemeClr val="tx1"/>
                          </a:solidFill>
                        </a:rPr>
                        <a:t>Release calendar</a:t>
                      </a:r>
                      <a:r>
                        <a:rPr lang="en-CA" sz="1000" b="0" baseline="0" dirty="0">
                          <a:solidFill>
                            <a:schemeClr val="tx1"/>
                          </a:solidFill>
                        </a:rPr>
                        <a:t> indicating deployment windows</a:t>
                      </a:r>
                      <a:endParaRPr lang="en-CA" sz="1000" b="0" dirty="0">
                        <a:solidFill>
                          <a:schemeClr val="tx1"/>
                        </a:solidFill>
                      </a:endParaRPr>
                    </a:p>
                    <a:p>
                      <a:pPr marL="171450" indent="-171450">
                        <a:spcAft>
                          <a:spcPts val="600"/>
                        </a:spcAft>
                        <a:buClrTx/>
                        <a:buFont typeface="Arial" panose="020B0604020202020204" pitchFamily="34" charset="0"/>
                        <a:buChar char="•"/>
                      </a:pPr>
                      <a:r>
                        <a:rPr lang="en-CA" sz="1000" b="0" baseline="0" dirty="0">
                          <a:solidFill>
                            <a:schemeClr val="tx1"/>
                          </a:solidFill>
                        </a:rPr>
                        <a:t>Program framework</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71450" indent="-171450">
                        <a:spcAft>
                          <a:spcPts val="600"/>
                        </a:spcAft>
                        <a:buClrTx/>
                        <a:buFont typeface="Arial" panose="020B0604020202020204" pitchFamily="34" charset="0"/>
                        <a:buChar char="•"/>
                      </a:pPr>
                      <a:r>
                        <a:rPr lang="en-CA" sz="1000" b="0" baseline="0" dirty="0">
                          <a:solidFill>
                            <a:schemeClr val="tx1"/>
                          </a:solidFill>
                        </a:rPr>
                        <a:t>Release change management processes</a:t>
                      </a:r>
                    </a:p>
                    <a:p>
                      <a:pPr marL="171450" indent="-171450">
                        <a:spcAft>
                          <a:spcPts val="600"/>
                        </a:spcAft>
                        <a:buClrTx/>
                        <a:buFont typeface="Arial" panose="020B0604020202020204" pitchFamily="34" charset="0"/>
                        <a:buChar char="•"/>
                      </a:pPr>
                      <a:r>
                        <a:rPr lang="en-CA" sz="1000" b="0" baseline="0" dirty="0">
                          <a:solidFill>
                            <a:schemeClr val="tx1"/>
                          </a:solidFill>
                        </a:rPr>
                        <a:t>Responsibilities and accountabilities of release management team and release manager</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71450" indent="-171450">
                        <a:spcAft>
                          <a:spcPts val="600"/>
                        </a:spcAft>
                        <a:buClrTx/>
                        <a:buFont typeface="Arial" panose="020B0604020202020204" pitchFamily="34" charset="0"/>
                        <a:buChar char="•"/>
                      </a:pPr>
                      <a:r>
                        <a:rPr lang="en-CA" sz="1000" b="0" baseline="0" dirty="0">
                          <a:solidFill>
                            <a:schemeClr val="tx1"/>
                          </a:solidFill>
                        </a:rPr>
                        <a:t>List of metrics to gauge release management success</a:t>
                      </a:r>
                    </a:p>
                    <a:p>
                      <a:pPr marL="171450" indent="-171450">
                        <a:spcAft>
                          <a:spcPts val="600"/>
                        </a:spcAft>
                        <a:buClrTx/>
                        <a:buFont typeface="Arial" panose="020B0604020202020204" pitchFamily="34" charset="0"/>
                        <a:buChar char="•"/>
                      </a:pPr>
                      <a:r>
                        <a:rPr lang="en-CA" sz="1000" b="0" baseline="0" dirty="0">
                          <a:solidFill>
                            <a:schemeClr val="tx1"/>
                          </a:solidFill>
                        </a:rPr>
                        <a:t>Degree of oversight of the release management team</a:t>
                      </a:r>
                    </a:p>
                    <a:p>
                      <a:pPr marL="171450" indent="-171450">
                        <a:spcAft>
                          <a:spcPts val="600"/>
                        </a:spcAft>
                        <a:buClrTx/>
                        <a:buFont typeface="Arial" panose="020B0604020202020204" pitchFamily="34" charset="0"/>
                        <a:buChar char="•"/>
                      </a:pPr>
                      <a:r>
                        <a:rPr lang="en-CA" sz="1000" b="0" baseline="0" dirty="0">
                          <a:solidFill>
                            <a:schemeClr val="tx1"/>
                          </a:solidFill>
                        </a:rPr>
                        <a:t>Release management optimization roadmap</a:t>
                      </a:r>
                    </a:p>
                    <a:p>
                      <a:pPr marL="171450" indent="-171450">
                        <a:spcAft>
                          <a:spcPts val="0"/>
                        </a:spcAft>
                        <a:buClrTx/>
                        <a:buFont typeface="Arial" panose="020B0604020202020204" pitchFamily="34" charset="0"/>
                        <a:buChar char="•"/>
                      </a:pPr>
                      <a:endParaRPr lang="en-CA" sz="1000" b="0" baseline="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2918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summary</a:t>
            </a:r>
          </a:p>
        </p:txBody>
      </p:sp>
      <p:sp>
        <p:nvSpPr>
          <p:cNvPr id="3" name="Text Placeholder 2"/>
          <p:cNvSpPr>
            <a:spLocks noGrp="1"/>
          </p:cNvSpPr>
          <p:nvPr>
            <p:ph type="body" sz="quarter" idx="10"/>
          </p:nvPr>
        </p:nvSpPr>
        <p:spPr/>
        <p:txBody>
          <a:bodyPr/>
          <a:lstStyle/>
          <a:p>
            <a:r>
              <a:rPr lang="en-US" dirty="0"/>
              <a:t>Business demands high service and IT needs to respond. </a:t>
            </a:r>
            <a:r>
              <a:rPr lang="en-US" b="1" dirty="0"/>
              <a:t>Rapid customer response</a:t>
            </a:r>
            <a:r>
              <a:rPr lang="en-US" dirty="0"/>
              <a:t> through </a:t>
            </a:r>
            <a:r>
              <a:rPr lang="en-US" b="1" dirty="0"/>
              <a:t>efficient release and deployment </a:t>
            </a:r>
            <a:r>
              <a:rPr lang="en-US" dirty="0"/>
              <a:t>are critical in maintaining high business satisfaction.</a:t>
            </a:r>
          </a:p>
          <a:p>
            <a:r>
              <a:rPr lang="en-US" dirty="0"/>
              <a:t>The lack of process ownership leads to chaotic and uncoordinated releases, resulting in costly rework and poor hand-offs.</a:t>
            </a:r>
          </a:p>
          <a:p>
            <a:endParaRPr lang="en-US" dirty="0"/>
          </a:p>
        </p:txBody>
      </p:sp>
      <p:sp>
        <p:nvSpPr>
          <p:cNvPr id="4" name="Text Placeholder 3"/>
          <p:cNvSpPr>
            <a:spLocks noGrp="1"/>
          </p:cNvSpPr>
          <p:nvPr>
            <p:ph type="body" sz="quarter" idx="11"/>
          </p:nvPr>
        </p:nvSpPr>
        <p:spPr>
          <a:xfrm>
            <a:off x="247848" y="2974004"/>
            <a:ext cx="5257800" cy="1212985"/>
          </a:xfrm>
        </p:spPr>
        <p:txBody>
          <a:bodyPr/>
          <a:lstStyle/>
          <a:p>
            <a:r>
              <a:rPr lang="en-US" dirty="0"/>
              <a:t>IT emphasizes tools but release tools and technologies alone will not fix the problem. Tools are integrated into the processes they support – if the process challenges aren’t addressed first, then the tool won’t help.</a:t>
            </a:r>
          </a:p>
          <a:p>
            <a:r>
              <a:rPr lang="en-US" dirty="0"/>
              <a:t>Releases are traditionally executed in silos with limited communication across the entire release pipeline. Culturally, there is little motivation for cross-functional collaboration and holistic process optimization.</a:t>
            </a:r>
          </a:p>
        </p:txBody>
      </p:sp>
      <p:sp>
        <p:nvSpPr>
          <p:cNvPr id="5" name="Text Placeholder 4"/>
          <p:cNvSpPr>
            <a:spLocks noGrp="1"/>
          </p:cNvSpPr>
          <p:nvPr>
            <p:ph type="body" sz="quarter" idx="12"/>
          </p:nvPr>
        </p:nvSpPr>
        <p:spPr/>
        <p:txBody>
          <a:bodyPr/>
          <a:lstStyle/>
          <a:p>
            <a:r>
              <a:rPr lang="en-US" b="1" dirty="0"/>
              <a:t>Acquire release management ownership. </a:t>
            </a:r>
            <a:r>
              <a:rPr lang="en-US" dirty="0"/>
              <a:t>Ensure there is appropriate accountability for speed and quality of the releases passing through the entire pipeline. A release manager has oversight over the entire release process and facilitates the necessary communication between business stakeholders and various IT roles.</a:t>
            </a:r>
          </a:p>
          <a:p>
            <a:r>
              <a:rPr lang="en-US" b="1" dirty="0"/>
              <a:t>Instill holistic thinking. </a:t>
            </a:r>
            <a:r>
              <a:rPr lang="en-US" dirty="0"/>
              <a:t>Release management includes all steps required to push release and change requests to production along with the hand-off to Operations and Support. Increase the transparency and visibility of the entire pipeline to ensure local optimizations do not generate bottlenecks in other areas.</a:t>
            </a:r>
          </a:p>
          <a:p>
            <a:r>
              <a:rPr lang="en-US" b="1" dirty="0"/>
              <a:t>Standardize and build a strong release management foundation. </a:t>
            </a:r>
            <a:r>
              <a:rPr lang="en-US" dirty="0"/>
              <a:t>Optimize the key areas where you are experiencing the most pain and continually improve.</a:t>
            </a:r>
            <a:endParaRPr lang="en-US" b="1" dirty="0"/>
          </a:p>
        </p:txBody>
      </p:sp>
      <p:sp>
        <p:nvSpPr>
          <p:cNvPr id="6" name="Text Placeholder 5"/>
          <p:cNvSpPr>
            <a:spLocks noGrp="1"/>
          </p:cNvSpPr>
          <p:nvPr>
            <p:ph type="body" sz="quarter" idx="13"/>
          </p:nvPr>
        </p:nvSpPr>
        <p:spPr>
          <a:xfrm>
            <a:off x="5671338" y="1528949"/>
            <a:ext cx="3332620" cy="2690992"/>
          </a:xfrm>
        </p:spPr>
        <p:txBody>
          <a:bodyPr/>
          <a:lstStyle/>
          <a:p>
            <a:pPr>
              <a:spcBef>
                <a:spcPts val="600"/>
              </a:spcBef>
              <a:spcAft>
                <a:spcPts val="0"/>
              </a:spcAft>
              <a:buSzPct val="100000"/>
            </a:pPr>
            <a:r>
              <a:rPr lang="en-US" b="1" dirty="0">
                <a:solidFill>
                  <a:srgbClr val="333333"/>
                </a:solidFill>
              </a:rPr>
              <a:t>Release management is not solely driven by tools. </a:t>
            </a:r>
            <a:r>
              <a:rPr lang="en-US" dirty="0">
                <a:solidFill>
                  <a:srgbClr val="333333"/>
                </a:solidFill>
              </a:rPr>
              <a:t>It is about delivering high-quality releases on time through</a:t>
            </a:r>
            <a:r>
              <a:rPr lang="en-US" dirty="0"/>
              <a:t> </a:t>
            </a:r>
            <a:r>
              <a:rPr lang="en-US" dirty="0">
                <a:solidFill>
                  <a:srgbClr val="333333"/>
                </a:solidFill>
              </a:rPr>
              <a:t>accountability and governance aided by the support of tools.</a:t>
            </a:r>
          </a:p>
          <a:p>
            <a:pPr>
              <a:spcBef>
                <a:spcPts val="600"/>
              </a:spcBef>
            </a:pPr>
            <a:r>
              <a:rPr lang="en-US" b="1" dirty="0">
                <a:solidFill>
                  <a:srgbClr val="333333"/>
                </a:solidFill>
              </a:rPr>
              <a:t>Release management </a:t>
            </a:r>
            <a:r>
              <a:rPr lang="en-US" b="1" dirty="0"/>
              <a:t>is independent of your software development lifecycle (SDLC). </a:t>
            </a:r>
            <a:r>
              <a:rPr lang="en-US" dirty="0"/>
              <a:t>A successful release management practice sits as an agnostic umbrella over your chosen development methodology.</a:t>
            </a:r>
          </a:p>
          <a:p>
            <a:pPr>
              <a:spcBef>
                <a:spcPts val="600"/>
              </a:spcBef>
              <a:spcAft>
                <a:spcPts val="0"/>
              </a:spcAft>
              <a:buSzPct val="100000"/>
            </a:pPr>
            <a:r>
              <a:rPr lang="en-US" b="1" dirty="0"/>
              <a:t>Ownership of the entire process is vital. </a:t>
            </a:r>
            <a:r>
              <a:rPr lang="en-US" dirty="0"/>
              <a:t>Release managers are the glue to ensure standards are upheld and the pipeline is operating efficiently.</a:t>
            </a:r>
            <a:endParaRPr lang="en-US" dirty="0">
              <a:solidFill>
                <a:srgbClr val="333333"/>
              </a:solidFill>
            </a:endParaRPr>
          </a:p>
        </p:txBody>
      </p:sp>
    </p:spTree>
    <p:extLst>
      <p:ext uri="{BB962C8B-B14F-4D97-AF65-F5344CB8AC3E}">
        <p14:creationId xmlns:p14="http://schemas.microsoft.com/office/powerpoint/2010/main" val="61988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Our understanding of the problem</a:t>
            </a:r>
          </a:p>
        </p:txBody>
      </p:sp>
      <p:sp>
        <p:nvSpPr>
          <p:cNvPr id="13" name="Text Placeholder 12"/>
          <p:cNvSpPr>
            <a:spLocks noGrp="1"/>
          </p:cNvSpPr>
          <p:nvPr>
            <p:ph type="body" sz="quarter" idx="16"/>
          </p:nvPr>
        </p:nvSpPr>
        <p:spPr/>
        <p:txBody>
          <a:bodyPr/>
          <a:lstStyle/>
          <a:p>
            <a:r>
              <a:rPr lang="en-US" dirty="0"/>
              <a:t>Release managers who are responsible for ensuring the efficiency and effectiveness of the entire release pipeline.</a:t>
            </a:r>
          </a:p>
          <a:p>
            <a:r>
              <a:rPr lang="en-US" dirty="0"/>
              <a:t>Applications directors who are accountable for delivering high-quality releases to business stakeholders in a timely manner while managing operational constraints.</a:t>
            </a:r>
          </a:p>
        </p:txBody>
      </p:sp>
      <p:sp>
        <p:nvSpPr>
          <p:cNvPr id="14" name="Text Placeholder 13"/>
          <p:cNvSpPr>
            <a:spLocks noGrp="1"/>
          </p:cNvSpPr>
          <p:nvPr>
            <p:ph type="body" sz="quarter" idx="26"/>
          </p:nvPr>
        </p:nvSpPr>
        <p:spPr/>
        <p:txBody>
          <a:bodyPr/>
          <a:lstStyle/>
          <a:p>
            <a:r>
              <a:rPr lang="en-US" dirty="0"/>
              <a:t>Identify the business objectives and technical drivers for release management.</a:t>
            </a:r>
          </a:p>
          <a:p>
            <a:r>
              <a:rPr lang="en-US" dirty="0"/>
              <a:t>Conduct a current state assessment of your existing release practices and technologies.</a:t>
            </a:r>
          </a:p>
          <a:p>
            <a:r>
              <a:rPr lang="en-US" dirty="0"/>
              <a:t>Streamline and standardize your release processes, program framework, and release change management practices.</a:t>
            </a:r>
          </a:p>
        </p:txBody>
      </p:sp>
      <p:sp>
        <p:nvSpPr>
          <p:cNvPr id="15" name="Text Placeholder 14"/>
          <p:cNvSpPr>
            <a:spLocks noGrp="1"/>
          </p:cNvSpPr>
          <p:nvPr>
            <p:ph type="body" sz="quarter" idx="27"/>
          </p:nvPr>
        </p:nvSpPr>
        <p:spPr/>
        <p:txBody>
          <a:bodyPr/>
          <a:lstStyle/>
          <a:p>
            <a:r>
              <a:rPr lang="en-US" dirty="0"/>
              <a:t>Software delivery teams looking for best practices and techniques to increase the success of releases.</a:t>
            </a:r>
          </a:p>
          <a:p>
            <a:r>
              <a:rPr lang="en-US" dirty="0"/>
              <a:t>Project and program managers who have difficulty managing release schedules involving multiple teams.</a:t>
            </a:r>
          </a:p>
        </p:txBody>
      </p:sp>
      <p:sp>
        <p:nvSpPr>
          <p:cNvPr id="16" name="Text Placeholder 15"/>
          <p:cNvSpPr>
            <a:spLocks noGrp="1"/>
          </p:cNvSpPr>
          <p:nvPr>
            <p:ph type="body" sz="quarter" idx="28"/>
          </p:nvPr>
        </p:nvSpPr>
        <p:spPr/>
        <p:txBody>
          <a:bodyPr/>
          <a:lstStyle/>
          <a:p>
            <a:r>
              <a:rPr lang="en-US" dirty="0"/>
              <a:t>Standardize a core set of release processes that are repeatable across various projects and release types.</a:t>
            </a:r>
          </a:p>
          <a:p>
            <a:r>
              <a:rPr lang="en-US" dirty="0"/>
              <a:t>Complete, package, and deliver various types of releases in a coordinated and centralized manner with defined communication channels.</a:t>
            </a:r>
          </a:p>
        </p:txBody>
      </p:sp>
    </p:spTree>
    <p:extLst>
      <p:ext uri="{BB962C8B-B14F-4D97-AF65-F5344CB8AC3E}">
        <p14:creationId xmlns:p14="http://schemas.microsoft.com/office/powerpoint/2010/main" val="2619900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43F54"/>
        </a:solidFill>
        <a:effectLst/>
      </p:bgPr>
    </p:bg>
    <p:spTree>
      <p:nvGrpSpPr>
        <p:cNvPr id="1" name=""/>
        <p:cNvGrpSpPr/>
        <p:nvPr/>
      </p:nvGrpSpPr>
      <p:grpSpPr>
        <a:xfrm>
          <a:off x="0" y="0"/>
          <a:ext cx="0" cy="0"/>
          <a:chOff x="0" y="0"/>
          <a:chExt cx="0" cy="0"/>
        </a:xfrm>
      </p:grpSpPr>
      <p:sp>
        <p:nvSpPr>
          <p:cNvPr id="8" name="TextBox 7"/>
          <p:cNvSpPr txBox="1"/>
          <p:nvPr/>
        </p:nvSpPr>
        <p:spPr>
          <a:xfrm>
            <a:off x="1100334" y="2015670"/>
            <a:ext cx="7307066" cy="3175228"/>
          </a:xfrm>
          <a:prstGeom prst="rect">
            <a:avLst/>
          </a:prstGeom>
        </p:spPr>
        <p:txBody>
          <a:bodyPr wrap="square" rtlCol="0">
            <a:spAutoFit/>
          </a:bodyPr>
          <a:lstStyle/>
          <a:p>
            <a:pPr>
              <a:spcAft>
                <a:spcPts val="500"/>
              </a:spcAft>
            </a:pPr>
            <a:r>
              <a:rPr lang="en-CA" sz="1600" i="1" dirty="0">
                <a:solidFill>
                  <a:schemeClr val="bg1"/>
                </a:solidFill>
                <a:latin typeface="+mj-lt"/>
              </a:rPr>
              <a:t>Organizations often jump to automation and continuous delivery tools, thinking it will immediately improve the quality and speed of releases and deployment. However, they often forget that these tools and technologies can significantly widen existing gaps and issues if the right release management practices and governance foundation and ownership are not first established.</a:t>
            </a:r>
          </a:p>
          <a:p>
            <a:pPr>
              <a:spcAft>
                <a:spcPts val="500"/>
              </a:spcAft>
            </a:pPr>
            <a:endParaRPr lang="en-CA" sz="1600" i="1" dirty="0">
              <a:solidFill>
                <a:schemeClr val="bg1"/>
              </a:solidFill>
              <a:latin typeface="+mj-lt"/>
            </a:endParaRPr>
          </a:p>
          <a:p>
            <a:pPr>
              <a:spcAft>
                <a:spcPts val="500"/>
              </a:spcAft>
            </a:pPr>
            <a:r>
              <a:rPr lang="en-CA" sz="1600" i="1" dirty="0">
                <a:solidFill>
                  <a:schemeClr val="bg1"/>
                </a:solidFill>
                <a:latin typeface="+mj-lt"/>
              </a:rPr>
              <a:t>Downstream teams are often burdened with unrealistic upfront decisions and expectations that don’t account for release complexities and capacity constraints. Consequently, releases are defective and often delayed. A release manager owns and acts as a thread through the entire process to ensure the efficient delivery of features with cross-functional transparency and adherence to standards .</a:t>
            </a:r>
          </a:p>
        </p:txBody>
      </p:sp>
      <p:sp>
        <p:nvSpPr>
          <p:cNvPr id="9" name="TextBox 8"/>
          <p:cNvSpPr txBox="1"/>
          <p:nvPr/>
        </p:nvSpPr>
        <p:spPr>
          <a:xfrm>
            <a:off x="3946483" y="5333266"/>
            <a:ext cx="4460917" cy="738664"/>
          </a:xfrm>
          <a:prstGeom prst="rect">
            <a:avLst/>
          </a:prstGeom>
        </p:spPr>
        <p:txBody>
          <a:bodyPr wrap="square" rtlCol="0">
            <a:spAutoFit/>
          </a:bodyPr>
          <a:lstStyle/>
          <a:p>
            <a:pPr algn="r"/>
            <a:r>
              <a:rPr lang="en-US" sz="1400" b="1" dirty="0">
                <a:solidFill>
                  <a:schemeClr val="bg1"/>
                </a:solidFill>
              </a:rPr>
              <a:t>Andrew Kum-Seun</a:t>
            </a:r>
          </a:p>
          <a:p>
            <a:pPr algn="r"/>
            <a:r>
              <a:rPr lang="en-US" sz="1400" dirty="0">
                <a:solidFill>
                  <a:schemeClr val="bg1"/>
                </a:solidFill>
              </a:rPr>
              <a:t>Research Manager, Applications</a:t>
            </a:r>
          </a:p>
          <a:p>
            <a:pPr algn="r"/>
            <a:r>
              <a:rPr lang="en-US" sz="1400" dirty="0">
                <a:solidFill>
                  <a:schemeClr val="bg1"/>
                </a:solidFill>
              </a:rPr>
              <a:t>Info-Tech Research Group</a:t>
            </a:r>
          </a:p>
        </p:txBody>
      </p:sp>
      <p:sp>
        <p:nvSpPr>
          <p:cNvPr id="11" name="Rectangle 10"/>
          <p:cNvSpPr/>
          <p:nvPr/>
        </p:nvSpPr>
        <p:spPr>
          <a:xfrm>
            <a:off x="1" y="356594"/>
            <a:ext cx="9144000" cy="10970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a:r>
              <a:rPr lang="en-CA" sz="4000" b="1" dirty="0">
                <a:solidFill>
                  <a:schemeClr val="bg1"/>
                </a:solidFill>
              </a:rPr>
              <a:t>ANALYST PERSPECTIVE </a:t>
            </a:r>
          </a:p>
        </p:txBody>
      </p:sp>
      <p:pic>
        <p:nvPicPr>
          <p:cNvPr id="14" name="Picture 100"/>
          <p:cNvPicPr>
            <a:picLocks noChangeAspect="1"/>
          </p:cNvPicPr>
          <p:nvPr/>
        </p:nvPicPr>
        <p:blipFill>
          <a:blip r:embed="rId2"/>
          <a:stretch>
            <a:fillRect/>
          </a:stretch>
        </p:blipFill>
        <p:spPr>
          <a:xfrm>
            <a:off x="495052" y="1870968"/>
            <a:ext cx="678666" cy="619651"/>
          </a:xfrm>
          <a:prstGeom prst="rect">
            <a:avLst/>
          </a:prstGeom>
          <a:noFill/>
          <a:ln>
            <a:noFill/>
          </a:ln>
        </p:spPr>
      </p:pic>
      <p:pic>
        <p:nvPicPr>
          <p:cNvPr id="15" name="Picture 101"/>
          <p:cNvPicPr>
            <a:picLocks noChangeAspect="1"/>
          </p:cNvPicPr>
          <p:nvPr/>
        </p:nvPicPr>
        <p:blipFill>
          <a:blip r:embed="rId3"/>
          <a:stretch>
            <a:fillRect/>
          </a:stretch>
        </p:blipFill>
        <p:spPr>
          <a:xfrm>
            <a:off x="7750865" y="4794759"/>
            <a:ext cx="656535" cy="538507"/>
          </a:xfrm>
          <a:prstGeom prst="rect">
            <a:avLst/>
          </a:prstGeom>
        </p:spPr>
      </p:pic>
    </p:spTree>
    <p:extLst>
      <p:ext uri="{BB962C8B-B14F-4D97-AF65-F5344CB8AC3E}">
        <p14:creationId xmlns:p14="http://schemas.microsoft.com/office/powerpoint/2010/main" val="3785094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Delivering valuable features and services in a timely manner is the goal of any software delivery team</a:t>
            </a:r>
          </a:p>
        </p:txBody>
      </p:sp>
      <p:pic>
        <p:nvPicPr>
          <p:cNvPr id="5" name="Picture 4"/>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1133475"/>
            <a:ext cx="9144000" cy="5426785"/>
          </a:xfrm>
          <a:prstGeom prst="rect">
            <a:avLst/>
          </a:prstGeom>
        </p:spPr>
      </p:pic>
      <p:sp>
        <p:nvSpPr>
          <p:cNvPr id="3" name="Rectangle 2"/>
          <p:cNvSpPr/>
          <p:nvPr/>
        </p:nvSpPr>
        <p:spPr>
          <a:xfrm>
            <a:off x="0" y="1133475"/>
            <a:ext cx="9144000" cy="542678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326707" y="1258475"/>
            <a:ext cx="8490586" cy="923330"/>
          </a:xfrm>
          <a:prstGeom prst="rect">
            <a:avLst/>
          </a:prstGeom>
        </p:spPr>
        <p:txBody>
          <a:bodyPr wrap="square">
            <a:spAutoFit/>
          </a:bodyPr>
          <a:lstStyle/>
          <a:p>
            <a:pPr algn="ctr"/>
            <a:r>
              <a:rPr lang="en-CA" b="1" dirty="0">
                <a:solidFill>
                  <a:schemeClr val="accent1"/>
                </a:solidFill>
              </a:rPr>
              <a:t>Software delivery teams must enable the organization to react to market needs and competitive changes in order to improve the business’ bottom line. Otherwise, the business will question the team’s competencies.  </a:t>
            </a:r>
          </a:p>
        </p:txBody>
      </p:sp>
      <p:sp>
        <p:nvSpPr>
          <p:cNvPr id="4" name="Rectangle 3"/>
          <p:cNvSpPr/>
          <p:nvPr/>
        </p:nvSpPr>
        <p:spPr>
          <a:xfrm>
            <a:off x="454086" y="2265557"/>
            <a:ext cx="3813006" cy="4185761"/>
          </a:xfrm>
          <a:prstGeom prst="rect">
            <a:avLst/>
          </a:prstGeom>
        </p:spPr>
        <p:txBody>
          <a:bodyPr wrap="square">
            <a:spAutoFit/>
          </a:bodyPr>
          <a:lstStyle/>
          <a:p>
            <a:r>
              <a:rPr lang="en-US" sz="1400" dirty="0">
                <a:solidFill>
                  <a:schemeClr val="tx2"/>
                </a:solidFill>
              </a:rPr>
              <a:t>The business is constantly looking for new and innovative ways to do their jobs better and they are expecting sufficient support from your technical teams. Since customer needs are rapidly changing and emerging technologies are constantly evolving business operations, the business is depending more on your teams to deliver high-quality services.</a:t>
            </a:r>
          </a:p>
          <a:p>
            <a:endParaRPr lang="en-US" sz="1400" dirty="0"/>
          </a:p>
          <a:p>
            <a:r>
              <a:rPr lang="en-US" sz="1400" dirty="0"/>
              <a:t>The increased stress from the business is widening the inefficiencies that already exist in release management, risking poor product quality and delayed releases.</a:t>
            </a:r>
          </a:p>
          <a:p>
            <a:endParaRPr lang="en-US" sz="1400" dirty="0"/>
          </a:p>
          <a:p>
            <a:r>
              <a:rPr lang="en-US" sz="1400" dirty="0"/>
              <a:t>Being detached from the release process, business stakeholders do not fully understand the complexities and challenges of completing a release, which complicates the team’s communication with them when issues occur.</a:t>
            </a:r>
          </a:p>
        </p:txBody>
      </p:sp>
      <p:sp>
        <p:nvSpPr>
          <p:cNvPr id="7" name="Rectangle 6"/>
          <p:cNvSpPr/>
          <p:nvPr/>
        </p:nvSpPr>
        <p:spPr>
          <a:xfrm>
            <a:off x="4336668" y="2584833"/>
            <a:ext cx="4480625" cy="330859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406243" y="2584833"/>
            <a:ext cx="4341474" cy="3093154"/>
          </a:xfrm>
          <a:prstGeom prst="rect">
            <a:avLst/>
          </a:prstGeom>
        </p:spPr>
        <p:txBody>
          <a:bodyPr wrap="square">
            <a:spAutoFit/>
          </a:bodyPr>
          <a:lstStyle/>
          <a:p>
            <a:pPr algn="ctr"/>
            <a:r>
              <a:rPr lang="en-US" sz="1400" b="1" dirty="0">
                <a:solidFill>
                  <a:schemeClr val="accent1"/>
                </a:solidFill>
                <a:ea typeface="Roboto Light" panose="02000000000000000000" pitchFamily="2" charset="0"/>
              </a:rPr>
              <a:t>IT Stakeholders Are Also Not Satisfied With</a:t>
            </a:r>
          </a:p>
          <a:p>
            <a:pPr algn="ctr"/>
            <a:r>
              <a:rPr lang="en-US" sz="1400" b="1" dirty="0">
                <a:solidFill>
                  <a:schemeClr val="accent1"/>
                </a:solidFill>
                <a:ea typeface="Roboto Light" panose="02000000000000000000" pitchFamily="2" charset="0"/>
              </a:rPr>
              <a:t>Their Own Throughput</a:t>
            </a:r>
          </a:p>
          <a:p>
            <a:endParaRPr lang="en-US" sz="1100" dirty="0">
              <a:solidFill>
                <a:schemeClr val="accent1"/>
              </a:solidFill>
              <a:ea typeface="Roboto Light" panose="02000000000000000000" pitchFamily="2" charset="0"/>
            </a:endParaRPr>
          </a:p>
          <a:p>
            <a:pPr marL="285750" indent="-285750">
              <a:buFont typeface="Arial" panose="020B0604020202020204" pitchFamily="34" charset="0"/>
              <a:buChar char="•"/>
            </a:pPr>
            <a:r>
              <a:rPr lang="en-US" sz="1400" dirty="0">
                <a:solidFill>
                  <a:schemeClr val="accent1"/>
                </a:solidFill>
                <a:ea typeface="Roboto Light" panose="02000000000000000000" pitchFamily="2" charset="0"/>
              </a:rPr>
              <a:t>Only </a:t>
            </a:r>
            <a:r>
              <a:rPr lang="en-US" sz="1600" b="1" dirty="0">
                <a:solidFill>
                  <a:schemeClr val="accent2"/>
                </a:solidFill>
                <a:ea typeface="Roboto" panose="02000000000000000000" pitchFamily="2" charset="0"/>
              </a:rPr>
              <a:t>29%</a:t>
            </a:r>
            <a:r>
              <a:rPr lang="en-US" sz="1400" b="1" dirty="0">
                <a:solidFill>
                  <a:srgbClr val="54E3E3"/>
                </a:solidFill>
                <a:ea typeface="Roboto Thin" pitchFamily="2" charset="0"/>
              </a:rPr>
              <a:t> </a:t>
            </a:r>
            <a:r>
              <a:rPr lang="en-US" sz="1400" dirty="0">
                <a:solidFill>
                  <a:schemeClr val="accent1"/>
                </a:solidFill>
                <a:ea typeface="Roboto Light" panose="02000000000000000000" pitchFamily="2" charset="0"/>
              </a:rPr>
              <a:t>of IT employees find application development throughput highly effective</a:t>
            </a:r>
            <a:r>
              <a:rPr lang="en-US" sz="1400" dirty="0">
                <a:solidFill>
                  <a:schemeClr val="accent1"/>
                </a:solidFill>
              </a:rPr>
              <a:t>.</a:t>
            </a:r>
          </a:p>
          <a:p>
            <a:pPr marL="285750" indent="-285750">
              <a:buFont typeface="Arial" panose="020B0604020202020204" pitchFamily="34" charset="0"/>
              <a:buChar char="•"/>
            </a:pPr>
            <a:r>
              <a:rPr lang="en-US" sz="1400" dirty="0">
                <a:solidFill>
                  <a:schemeClr val="accent1"/>
                </a:solidFill>
                <a:latin typeface="Arial" panose="020B0604020202020204" pitchFamily="34" charset="0"/>
                <a:cs typeface="Arial" panose="020B0604020202020204" pitchFamily="34" charset="0"/>
              </a:rPr>
              <a:t>Only </a:t>
            </a:r>
            <a:r>
              <a:rPr lang="en-US" sz="1600" b="1" dirty="0">
                <a:solidFill>
                  <a:schemeClr val="accent2"/>
                </a:solidFill>
                <a:latin typeface="Arial" panose="020B0604020202020204" pitchFamily="34" charset="0"/>
                <a:cs typeface="Arial" panose="020B0604020202020204" pitchFamily="34" charset="0"/>
              </a:rPr>
              <a:t>9%</a:t>
            </a:r>
            <a:r>
              <a:rPr lang="en-US" sz="1400" dirty="0">
                <a:solidFill>
                  <a:schemeClr val="accent1"/>
                </a:solidFill>
                <a:latin typeface="Arial" panose="020B0604020202020204" pitchFamily="34" charset="0"/>
                <a:cs typeface="Arial" panose="020B0604020202020204" pitchFamily="34" charset="0"/>
              </a:rPr>
              <a:t> of organizations were classified </a:t>
            </a:r>
            <a:r>
              <a:rPr lang="en-US" sz="1400" dirty="0">
                <a:solidFill>
                  <a:schemeClr val="accent1"/>
                </a:solidFill>
              </a:rPr>
              <a:t>as having highly effective</a:t>
            </a:r>
            <a:r>
              <a:rPr lang="en-US" sz="1400" b="1" dirty="0">
                <a:solidFill>
                  <a:schemeClr val="accent1"/>
                </a:solidFill>
              </a:rPr>
              <a:t> </a:t>
            </a:r>
            <a:r>
              <a:rPr lang="en-US" sz="1400" dirty="0">
                <a:solidFill>
                  <a:schemeClr val="accent1"/>
                </a:solidFill>
              </a:rPr>
              <a:t>application development throughput.</a:t>
            </a:r>
          </a:p>
          <a:p>
            <a:pPr marL="285750" indent="-285750">
              <a:buFont typeface="Arial" panose="020B0604020202020204" pitchFamily="34" charset="0"/>
              <a:buChar char="•"/>
            </a:pPr>
            <a:r>
              <a:rPr lang="en-US" sz="1400" dirty="0">
                <a:solidFill>
                  <a:schemeClr val="accent1"/>
                </a:solidFill>
              </a:rPr>
              <a:t>Application development throughput ranked </a:t>
            </a:r>
            <a:r>
              <a:rPr lang="en-US" sz="1600" b="1" dirty="0">
                <a:solidFill>
                  <a:schemeClr val="accent2"/>
                </a:solidFill>
              </a:rPr>
              <a:t>37</a:t>
            </a:r>
            <a:r>
              <a:rPr lang="en-US" sz="1600" b="1" baseline="30000" dirty="0">
                <a:solidFill>
                  <a:schemeClr val="accent2"/>
                </a:solidFill>
              </a:rPr>
              <a:t>th</a:t>
            </a:r>
            <a:r>
              <a:rPr lang="en-US" sz="1400" dirty="0">
                <a:solidFill>
                  <a:schemeClr val="accent1"/>
                </a:solidFill>
              </a:rPr>
              <a:t> out of 45 core IT processes in terms of effectiveness.</a:t>
            </a:r>
          </a:p>
          <a:p>
            <a:pPr marL="285750" indent="-285750">
              <a:buFont typeface="Arial" panose="020B0604020202020204" pitchFamily="34" charset="0"/>
              <a:buChar char="•"/>
            </a:pPr>
            <a:endParaRPr lang="en-US" sz="1400" dirty="0">
              <a:solidFill>
                <a:schemeClr val="accent1"/>
              </a:solidFill>
              <a:ea typeface="Roboto Light" panose="02000000000000000000" pitchFamily="2" charset="0"/>
            </a:endParaRPr>
          </a:p>
          <a:p>
            <a:r>
              <a:rPr lang="en-US" sz="1200" dirty="0">
                <a:solidFill>
                  <a:schemeClr val="accent1"/>
                </a:solidFill>
                <a:ea typeface="Roboto Light" panose="02000000000000000000" pitchFamily="2" charset="0"/>
              </a:rPr>
              <a:t>Source: Info-Tech’s Management and Governance Diagnostic, </a:t>
            </a:r>
            <a:r>
              <a:rPr lang="en-US" sz="1200" i="1" dirty="0">
                <a:solidFill>
                  <a:schemeClr val="accent1"/>
                </a:solidFill>
                <a:ea typeface="Roboto Light" panose="02000000000000000000" pitchFamily="2" charset="0"/>
              </a:rPr>
              <a:t>N=3,930</a:t>
            </a:r>
          </a:p>
        </p:txBody>
      </p:sp>
    </p:spTree>
    <p:extLst>
      <p:ext uri="{BB962C8B-B14F-4D97-AF65-F5344CB8AC3E}">
        <p14:creationId xmlns:p14="http://schemas.microsoft.com/office/powerpoint/2010/main" val="3581822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delivery teams struggle on core release issues, resulting in delayed delivery and disappointed stakeholders</a:t>
            </a:r>
          </a:p>
        </p:txBody>
      </p:sp>
      <p:pic>
        <p:nvPicPr>
          <p:cNvPr id="4" name="Picture 12" descr="Chess Knight : Stock Photo"/>
          <p:cNvPicPr>
            <a:picLocks noChangeAspect="1" noChangeArrowheads="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2371067" y="1116999"/>
            <a:ext cx="6772933" cy="539432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Group 4"/>
          <p:cNvGrpSpPr/>
          <p:nvPr/>
        </p:nvGrpSpPr>
        <p:grpSpPr>
          <a:xfrm>
            <a:off x="-1" y="1116999"/>
            <a:ext cx="7569201" cy="5394325"/>
            <a:chOff x="-960283" y="1180340"/>
            <a:chExt cx="8038416" cy="5343227"/>
          </a:xfrm>
          <a:solidFill>
            <a:schemeClr val="bg1">
              <a:lumMod val="95000"/>
            </a:schemeClr>
          </a:solidFill>
        </p:grpSpPr>
        <p:sp>
          <p:nvSpPr>
            <p:cNvPr id="6" name="Right Triangle 5"/>
            <p:cNvSpPr/>
            <p:nvPr/>
          </p:nvSpPr>
          <p:spPr>
            <a:xfrm>
              <a:off x="2726267" y="1180340"/>
              <a:ext cx="4351866" cy="534322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p:cNvSpPr/>
            <p:nvPr/>
          </p:nvSpPr>
          <p:spPr>
            <a:xfrm>
              <a:off x="-960283" y="1188807"/>
              <a:ext cx="3686549" cy="5334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8" name="Group 7"/>
          <p:cNvGrpSpPr/>
          <p:nvPr/>
        </p:nvGrpSpPr>
        <p:grpSpPr>
          <a:xfrm>
            <a:off x="219079" y="2535387"/>
            <a:ext cx="4461778" cy="1077218"/>
            <a:chOff x="3599713" y="1321066"/>
            <a:chExt cx="4511472" cy="1077218"/>
          </a:xfrm>
        </p:grpSpPr>
        <p:sp>
          <p:nvSpPr>
            <p:cNvPr id="9" name="Oval 8"/>
            <p:cNvSpPr/>
            <p:nvPr/>
          </p:nvSpPr>
          <p:spPr>
            <a:xfrm>
              <a:off x="3599713" y="1375616"/>
              <a:ext cx="317883" cy="3178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t>1</a:t>
              </a:r>
            </a:p>
          </p:txBody>
        </p:sp>
        <p:sp>
          <p:nvSpPr>
            <p:cNvPr id="10" name="TextBox 9"/>
            <p:cNvSpPr txBox="1"/>
            <p:nvPr/>
          </p:nvSpPr>
          <p:spPr>
            <a:xfrm>
              <a:off x="3917595" y="1321066"/>
              <a:ext cx="4193590" cy="1077218"/>
            </a:xfrm>
            <a:prstGeom prst="rect">
              <a:avLst/>
            </a:prstGeom>
          </p:spPr>
          <p:txBody>
            <a:bodyPr wrap="square" rtlCol="0">
              <a:spAutoFit/>
            </a:bodyPr>
            <a:lstStyle/>
            <a:p>
              <a:r>
                <a:rPr lang="en-CA" sz="1600" b="1" dirty="0"/>
                <a:t>Local Thinking:</a:t>
              </a:r>
              <a:r>
                <a:rPr lang="en-CA" sz="1600" dirty="0"/>
                <a:t> Release decisions and changes are made and approved without consideration of the holistic system, process, and organization.</a:t>
              </a:r>
            </a:p>
          </p:txBody>
        </p:sp>
      </p:grpSp>
      <p:grpSp>
        <p:nvGrpSpPr>
          <p:cNvPr id="11" name="Group 10"/>
          <p:cNvGrpSpPr/>
          <p:nvPr/>
        </p:nvGrpSpPr>
        <p:grpSpPr>
          <a:xfrm>
            <a:off x="4554449" y="2535387"/>
            <a:ext cx="4511470" cy="1077218"/>
            <a:chOff x="3599714" y="1280763"/>
            <a:chExt cx="4193587" cy="1077218"/>
          </a:xfrm>
        </p:grpSpPr>
        <p:sp>
          <p:nvSpPr>
            <p:cNvPr id="12" name="Oval 11"/>
            <p:cNvSpPr/>
            <p:nvPr/>
          </p:nvSpPr>
          <p:spPr>
            <a:xfrm>
              <a:off x="3599714" y="1375616"/>
              <a:ext cx="295484" cy="3178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t>2</a:t>
              </a:r>
            </a:p>
          </p:txBody>
        </p:sp>
        <p:sp>
          <p:nvSpPr>
            <p:cNvPr id="13" name="TextBox 12"/>
            <p:cNvSpPr txBox="1"/>
            <p:nvPr/>
          </p:nvSpPr>
          <p:spPr>
            <a:xfrm>
              <a:off x="3917595" y="1280763"/>
              <a:ext cx="3875706" cy="1077218"/>
            </a:xfrm>
            <a:prstGeom prst="rect">
              <a:avLst/>
            </a:prstGeom>
          </p:spPr>
          <p:txBody>
            <a:bodyPr wrap="square" rtlCol="0">
              <a:spAutoFit/>
            </a:bodyPr>
            <a:lstStyle/>
            <a:p>
              <a:r>
                <a:rPr lang="en-CA" sz="1600" b="1" dirty="0"/>
                <a:t>No Release Cadence:</a:t>
              </a:r>
              <a:r>
                <a:rPr lang="en-CA" sz="1600" dirty="0"/>
                <a:t> Lack of process governance and oversight generates unpredictable bottlenecks and load, and ill-prepared downstream teams.</a:t>
              </a:r>
            </a:p>
          </p:txBody>
        </p:sp>
      </p:grpSp>
      <p:sp>
        <p:nvSpPr>
          <p:cNvPr id="14" name="TextBox 13"/>
          <p:cNvSpPr txBox="1"/>
          <p:nvPr/>
        </p:nvSpPr>
        <p:spPr>
          <a:xfrm>
            <a:off x="916352" y="3575833"/>
            <a:ext cx="3833015" cy="307777"/>
          </a:xfrm>
          <a:prstGeom prst="rect">
            <a:avLst/>
          </a:prstGeom>
        </p:spPr>
        <p:txBody>
          <a:bodyPr wrap="square" rtlCol="0">
            <a:spAutoFit/>
          </a:bodyPr>
          <a:lstStyle/>
          <a:p>
            <a:endParaRPr lang="en-US" sz="1400" b="1" dirty="0">
              <a:solidFill>
                <a:schemeClr val="accent1"/>
              </a:solidFill>
            </a:endParaRPr>
          </a:p>
        </p:txBody>
      </p:sp>
      <p:grpSp>
        <p:nvGrpSpPr>
          <p:cNvPr id="15" name="Group 14"/>
          <p:cNvGrpSpPr/>
          <p:nvPr/>
        </p:nvGrpSpPr>
        <p:grpSpPr>
          <a:xfrm>
            <a:off x="219080" y="3701706"/>
            <a:ext cx="4461776" cy="1077218"/>
            <a:chOff x="3599713" y="1280763"/>
            <a:chExt cx="4193588" cy="1077218"/>
          </a:xfrm>
        </p:grpSpPr>
        <p:sp>
          <p:nvSpPr>
            <p:cNvPr id="16" name="Oval 15"/>
            <p:cNvSpPr/>
            <p:nvPr/>
          </p:nvSpPr>
          <p:spPr>
            <a:xfrm>
              <a:off x="3599713" y="1375616"/>
              <a:ext cx="295483" cy="3178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t>3</a:t>
              </a:r>
            </a:p>
          </p:txBody>
        </p:sp>
        <p:sp>
          <p:nvSpPr>
            <p:cNvPr id="17" name="TextBox 16"/>
            <p:cNvSpPr txBox="1"/>
            <p:nvPr/>
          </p:nvSpPr>
          <p:spPr>
            <a:xfrm>
              <a:off x="3917595" y="1280763"/>
              <a:ext cx="3875706" cy="1077218"/>
            </a:xfrm>
            <a:prstGeom prst="rect">
              <a:avLst/>
            </a:prstGeom>
          </p:spPr>
          <p:txBody>
            <a:bodyPr wrap="square" rtlCol="0">
              <a:spAutoFit/>
            </a:bodyPr>
            <a:lstStyle/>
            <a:p>
              <a:r>
                <a:rPr lang="en-CA" sz="1600" b="1" dirty="0"/>
                <a:t>Mismanagement of Releases: </a:t>
              </a:r>
              <a:r>
                <a:rPr lang="en-CA" sz="1600" dirty="0"/>
                <a:t>Program management does not accommodate the various integrated releases completed by multiple delivery teams.</a:t>
              </a:r>
            </a:p>
          </p:txBody>
        </p:sp>
      </p:grpSp>
      <p:sp>
        <p:nvSpPr>
          <p:cNvPr id="24" name="TextBox 23"/>
          <p:cNvSpPr txBox="1"/>
          <p:nvPr/>
        </p:nvSpPr>
        <p:spPr>
          <a:xfrm>
            <a:off x="169004" y="1226511"/>
            <a:ext cx="8805990" cy="830997"/>
          </a:xfrm>
          <a:prstGeom prst="rect">
            <a:avLst/>
          </a:prstGeom>
          <a:solidFill>
            <a:schemeClr val="bg2"/>
          </a:solidFill>
        </p:spPr>
        <p:txBody>
          <a:bodyPr wrap="square" rtlCol="0">
            <a:spAutoFit/>
          </a:bodyPr>
          <a:lstStyle/>
          <a:p>
            <a:pPr algn="ctr"/>
            <a:r>
              <a:rPr lang="en-US" sz="1600" b="1" dirty="0">
                <a:solidFill>
                  <a:schemeClr val="accent1"/>
                </a:solidFill>
              </a:rPr>
              <a:t>Implementing tools on top of an inefficient pipeline can significantly magnify the existing release issues. This can lead to missed deadlines, poor product quality, and business distrust with software delivery teams.</a:t>
            </a:r>
          </a:p>
        </p:txBody>
      </p:sp>
      <p:sp>
        <p:nvSpPr>
          <p:cNvPr id="25" name="Rectangle 24"/>
          <p:cNvSpPr/>
          <p:nvPr/>
        </p:nvSpPr>
        <p:spPr>
          <a:xfrm>
            <a:off x="255297" y="2118827"/>
            <a:ext cx="3892379" cy="400110"/>
          </a:xfrm>
          <a:prstGeom prst="rect">
            <a:avLst/>
          </a:prstGeom>
        </p:spPr>
        <p:txBody>
          <a:bodyPr wrap="square">
            <a:spAutoFit/>
          </a:bodyPr>
          <a:lstStyle/>
          <a:p>
            <a:r>
              <a:rPr lang="en-US" sz="2000" i="1" dirty="0">
                <a:solidFill>
                  <a:schemeClr val="accent2"/>
                </a:solidFill>
              </a:rPr>
              <a:t>COMMON RELEASE ISSUES</a:t>
            </a:r>
            <a:endParaRPr lang="en-US" sz="2000" i="1" dirty="0"/>
          </a:p>
        </p:txBody>
      </p:sp>
      <p:grpSp>
        <p:nvGrpSpPr>
          <p:cNvPr id="29" name="Group 28"/>
          <p:cNvGrpSpPr/>
          <p:nvPr/>
        </p:nvGrpSpPr>
        <p:grpSpPr>
          <a:xfrm>
            <a:off x="4539559" y="3698943"/>
            <a:ext cx="4511472" cy="830997"/>
            <a:chOff x="3599713" y="1321066"/>
            <a:chExt cx="4511472" cy="830997"/>
          </a:xfrm>
        </p:grpSpPr>
        <p:sp>
          <p:nvSpPr>
            <p:cNvPr id="30" name="Oval 29"/>
            <p:cNvSpPr/>
            <p:nvPr/>
          </p:nvSpPr>
          <p:spPr>
            <a:xfrm>
              <a:off x="3599713" y="1375616"/>
              <a:ext cx="317883" cy="3178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t>4</a:t>
              </a:r>
            </a:p>
          </p:txBody>
        </p:sp>
        <p:sp>
          <p:nvSpPr>
            <p:cNvPr id="31" name="TextBox 30"/>
            <p:cNvSpPr txBox="1"/>
            <p:nvPr/>
          </p:nvSpPr>
          <p:spPr>
            <a:xfrm>
              <a:off x="3917595" y="1321066"/>
              <a:ext cx="4193590" cy="830997"/>
            </a:xfrm>
            <a:prstGeom prst="rect">
              <a:avLst/>
            </a:prstGeom>
          </p:spPr>
          <p:txBody>
            <a:bodyPr wrap="square" rtlCol="0">
              <a:spAutoFit/>
            </a:bodyPr>
            <a:lstStyle/>
            <a:p>
              <a:r>
                <a:rPr lang="en-CA" sz="1600" b="1" dirty="0"/>
                <a:t>Poor Scope Management:</a:t>
              </a:r>
              <a:r>
                <a:rPr lang="en-CA" sz="1600" dirty="0"/>
                <a:t> Teams are struggling to effectively accommodate changes during the project.</a:t>
              </a:r>
            </a:p>
          </p:txBody>
        </p:sp>
      </p:grpSp>
      <p:sp>
        <p:nvSpPr>
          <p:cNvPr id="28" name="Rectangle 27"/>
          <p:cNvSpPr/>
          <p:nvPr/>
        </p:nvSpPr>
        <p:spPr>
          <a:xfrm>
            <a:off x="0" y="4792157"/>
            <a:ext cx="9144000" cy="7528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ctr"/>
            <a:r>
              <a:rPr lang="en-US" sz="1400" b="1" dirty="0"/>
              <a:t>The bottom line: </a:t>
            </a:r>
            <a:r>
              <a:rPr lang="en-US" sz="1400" dirty="0"/>
              <a:t>The business’ ability to operate is dictated by the software delivery team’s ability to successfully complete releases. If the team performs poorly, then the business will do poorly as well. </a:t>
            </a:r>
            <a:r>
              <a:rPr lang="en-US" sz="1400" b="1" dirty="0"/>
              <a:t>Release management is critical to ensure business expectations are within the team’s constraints.</a:t>
            </a:r>
          </a:p>
        </p:txBody>
      </p:sp>
      <p:sp>
        <p:nvSpPr>
          <p:cNvPr id="33" name="Rectangle 32"/>
          <p:cNvSpPr/>
          <p:nvPr/>
        </p:nvSpPr>
        <p:spPr>
          <a:xfrm>
            <a:off x="708454" y="5667663"/>
            <a:ext cx="7799737" cy="892552"/>
          </a:xfrm>
          <a:prstGeom prst="rect">
            <a:avLst/>
          </a:prstGeom>
        </p:spPr>
        <p:txBody>
          <a:bodyPr wrap="square">
            <a:spAutoFit/>
          </a:bodyPr>
          <a:lstStyle/>
          <a:p>
            <a:r>
              <a:rPr lang="en-US" sz="1300" i="1" dirty="0">
                <a:latin typeface="+mj-lt"/>
                <a:ea typeface="Calibri" panose="020F0502020204030204" pitchFamily="34" charset="0"/>
                <a:cs typeface="Times New Roman" panose="02020603050405020304" pitchFamily="18" charset="0"/>
              </a:rPr>
              <a:t>As software becomes more embedded in the business, firms are discovering that the velocity of business change is now limited by how quickly they can deploy.</a:t>
            </a:r>
          </a:p>
          <a:p>
            <a:pPr algn="r"/>
            <a:endParaRPr lang="en-CA" sz="1300" dirty="0">
              <a:ea typeface="Calibri" panose="020F0502020204030204" pitchFamily="34" charset="0"/>
              <a:cs typeface="Times New Roman" panose="02020603050405020304" pitchFamily="18" charset="0"/>
            </a:endParaRPr>
          </a:p>
          <a:p>
            <a:pPr algn="r"/>
            <a:r>
              <a:rPr lang="en-CA" sz="1300" dirty="0">
                <a:ea typeface="Calibri" panose="020F0502020204030204" pitchFamily="34" charset="0"/>
                <a:cs typeface="Times New Roman" panose="02020603050405020304" pitchFamily="18" charset="0"/>
              </a:rPr>
              <a:t>– </a:t>
            </a:r>
            <a:r>
              <a:rPr lang="en-US" sz="1300" i="1" dirty="0">
                <a:ea typeface="Calibri" panose="020F0502020204030204" pitchFamily="34" charset="0"/>
                <a:cs typeface="Times New Roman" panose="02020603050405020304" pitchFamily="18" charset="0"/>
              </a:rPr>
              <a:t>Five Ways To Streamline Release Management,</a:t>
            </a:r>
            <a:r>
              <a:rPr lang="en-US" sz="1300" dirty="0">
                <a:ea typeface="Calibri" panose="020F0502020204030204" pitchFamily="34" charset="0"/>
                <a:cs typeface="Times New Roman" panose="02020603050405020304" pitchFamily="18" charset="0"/>
              </a:rPr>
              <a:t> J.S. Hammond</a:t>
            </a:r>
          </a:p>
        </p:txBody>
      </p:sp>
      <p:pic>
        <p:nvPicPr>
          <p:cNvPr id="36" name="Picture 101"/>
          <p:cNvPicPr>
            <a:picLocks noChangeAspect="1"/>
          </p:cNvPicPr>
          <p:nvPr/>
        </p:nvPicPr>
        <p:blipFill>
          <a:blip r:embed="rId4"/>
          <a:stretch>
            <a:fillRect/>
          </a:stretch>
        </p:blipFill>
        <p:spPr>
          <a:xfrm>
            <a:off x="5486237" y="5850300"/>
            <a:ext cx="542591" cy="445047"/>
          </a:xfrm>
          <a:prstGeom prst="rect">
            <a:avLst/>
          </a:prstGeom>
        </p:spPr>
      </p:pic>
      <p:pic>
        <p:nvPicPr>
          <p:cNvPr id="37" name="Picture 100"/>
          <p:cNvPicPr>
            <a:picLocks noChangeAspect="1"/>
          </p:cNvPicPr>
          <p:nvPr/>
        </p:nvPicPr>
        <p:blipFill>
          <a:blip r:embed="rId5"/>
          <a:stretch>
            <a:fillRect/>
          </a:stretch>
        </p:blipFill>
        <p:spPr>
          <a:xfrm>
            <a:off x="255297" y="5549648"/>
            <a:ext cx="560881" cy="512108"/>
          </a:xfrm>
          <a:prstGeom prst="rect">
            <a:avLst/>
          </a:prstGeom>
        </p:spPr>
      </p:pic>
    </p:spTree>
    <p:extLst>
      <p:ext uri="{BB962C8B-B14F-4D97-AF65-F5344CB8AC3E}">
        <p14:creationId xmlns:p14="http://schemas.microsoft.com/office/powerpoint/2010/main" val="725442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Remove the ambiguity of release management</a:t>
            </a:r>
          </a:p>
        </p:txBody>
      </p:sp>
      <p:sp>
        <p:nvSpPr>
          <p:cNvPr id="4" name="Rectangle 3"/>
          <p:cNvSpPr/>
          <p:nvPr/>
        </p:nvSpPr>
        <p:spPr>
          <a:xfrm>
            <a:off x="251520" y="1331093"/>
            <a:ext cx="8633369" cy="1383531"/>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600" b="1" dirty="0"/>
          </a:p>
        </p:txBody>
      </p:sp>
      <p:sp>
        <p:nvSpPr>
          <p:cNvPr id="5" name="Rectangle 4"/>
          <p:cNvSpPr/>
          <p:nvPr/>
        </p:nvSpPr>
        <p:spPr>
          <a:xfrm>
            <a:off x="504471" y="1591263"/>
            <a:ext cx="1845983" cy="863191"/>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b="1" dirty="0">
                <a:solidFill>
                  <a:schemeClr val="bg1"/>
                </a:solidFill>
              </a:rPr>
              <a:t>What Is Release Management?</a:t>
            </a:r>
          </a:p>
        </p:txBody>
      </p:sp>
      <p:cxnSp>
        <p:nvCxnSpPr>
          <p:cNvPr id="6" name="Straight Connector 5"/>
          <p:cNvCxnSpPr/>
          <p:nvPr/>
        </p:nvCxnSpPr>
        <p:spPr>
          <a:xfrm flipV="1">
            <a:off x="2758282" y="1500781"/>
            <a:ext cx="0" cy="1044155"/>
          </a:xfrm>
          <a:prstGeom prst="line">
            <a:avLst/>
          </a:prstGeom>
          <a:solidFill>
            <a:srgbClr val="7F919F"/>
          </a:solidFill>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27"/>
          <p:cNvSpPr>
            <a:spLocks noGrp="1"/>
          </p:cNvSpPr>
          <p:nvPr/>
        </p:nvSpPr>
        <p:spPr bwMode="auto">
          <a:xfrm>
            <a:off x="2846524" y="1523290"/>
            <a:ext cx="6030776" cy="999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kern="1200" baseline="0">
                <a:solidFill>
                  <a:schemeClr val="tx1"/>
                </a:solidFill>
                <a:latin typeface="+mn-lt"/>
                <a:ea typeface="+mn-ea"/>
                <a:cs typeface="+mn-cs"/>
              </a:defRPr>
            </a:lvl1pPr>
            <a:lvl2pPr marL="228600" indent="-228600" algn="l" rtl="0" eaLnBrk="1" fontAlgn="base" hangingPunct="1">
              <a:spcBef>
                <a:spcPct val="20000"/>
              </a:spcBef>
              <a:spcAft>
                <a:spcPct val="0"/>
              </a:spcAft>
              <a:buClr>
                <a:schemeClr val="tx1"/>
              </a:buClr>
              <a:buSzPct val="150000"/>
              <a:buFont typeface="Arial" pitchFamily="34" charset="0"/>
              <a:buChar char="◦"/>
              <a:defRPr sz="1400" kern="1200">
                <a:solidFill>
                  <a:schemeClr val="tx1"/>
                </a:solidFill>
                <a:latin typeface="+mn-lt"/>
                <a:ea typeface="+mn-ea"/>
                <a:cs typeface="+mn-cs"/>
              </a:defRPr>
            </a:lvl2pPr>
            <a:lvl3pPr marL="228600" indent="-228600" algn="l" rtl="0" eaLnBrk="1" fontAlgn="base" hangingPunct="1">
              <a:spcBef>
                <a:spcPct val="20000"/>
              </a:spcBef>
              <a:spcAft>
                <a:spcPct val="0"/>
              </a:spcAft>
              <a:buClr>
                <a:schemeClr val="tx1"/>
              </a:buClr>
              <a:buFont typeface="Arial" pitchFamily="34" charset="0"/>
              <a:buChar char="–"/>
              <a:defRPr sz="1400" kern="1200">
                <a:solidFill>
                  <a:schemeClr val="tx1"/>
                </a:solidFill>
                <a:latin typeface="+mn-lt"/>
                <a:ea typeface="+mn-ea"/>
                <a:cs typeface="+mn-cs"/>
              </a:defRPr>
            </a:lvl3pPr>
            <a:lvl4pPr marL="228600" indent="-228600" algn="l" rtl="0" eaLnBrk="1" fontAlgn="base" hangingPunct="1">
              <a:spcBef>
                <a:spcPct val="20000"/>
              </a:spcBef>
              <a:spcAft>
                <a:spcPct val="0"/>
              </a:spcAft>
              <a:buClr>
                <a:schemeClr val="tx1"/>
              </a:buClr>
              <a:buFont typeface="Wingdings" pitchFamily="2" charset="2"/>
              <a:buChar char="§"/>
              <a:defRPr sz="1400" kern="1200">
                <a:solidFill>
                  <a:schemeClr val="tx1"/>
                </a:solidFill>
                <a:latin typeface="+mn-lt"/>
                <a:ea typeface="+mn-ea"/>
                <a:cs typeface="+mn-cs"/>
              </a:defRPr>
            </a:lvl4pPr>
            <a:lvl5pPr marL="2286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solidFill>
                  <a:schemeClr val="bg1"/>
                </a:solidFill>
              </a:rPr>
              <a:t>Release management is a process that encompasses the planning, designing, building, configuration, and testing of hardware and software releases to create a defined set of release components </a:t>
            </a:r>
            <a:r>
              <a:rPr lang="en-US" sz="1200" dirty="0">
                <a:solidFill>
                  <a:schemeClr val="bg1"/>
                </a:solidFill>
              </a:rPr>
              <a:t>(ITIL). </a:t>
            </a:r>
            <a:r>
              <a:rPr lang="en-US" sz="1400" dirty="0">
                <a:solidFill>
                  <a:schemeClr val="bg1"/>
                </a:solidFill>
              </a:rPr>
              <a:t>Release activities can include the distribution of the release and supporting documentation directly to end users.</a:t>
            </a:r>
            <a:endParaRPr lang="en-US" sz="1600" dirty="0">
              <a:solidFill>
                <a:schemeClr val="bg1"/>
              </a:solidFill>
            </a:endParaRPr>
          </a:p>
        </p:txBody>
      </p:sp>
      <p:sp>
        <p:nvSpPr>
          <p:cNvPr id="9" name="Rectangle 8"/>
          <p:cNvSpPr/>
          <p:nvPr/>
        </p:nvSpPr>
        <p:spPr>
          <a:xfrm>
            <a:off x="310354" y="3235984"/>
            <a:ext cx="8549532" cy="470313"/>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108000" algn="ctr">
              <a:spcAft>
                <a:spcPts val="500"/>
              </a:spcAft>
            </a:pPr>
            <a:r>
              <a:rPr lang="en-US" sz="1600" b="1" dirty="0">
                <a:solidFill>
                  <a:schemeClr val="tx1"/>
                </a:solidFill>
              </a:rPr>
              <a:t>Clearly recognize the difference between release and deployment.</a:t>
            </a:r>
          </a:p>
          <a:p>
            <a:pPr marL="108000" algn="ctr">
              <a:spcAft>
                <a:spcPts val="500"/>
              </a:spcAft>
            </a:pPr>
            <a:r>
              <a:rPr lang="en-US" sz="1400" dirty="0">
                <a:solidFill>
                  <a:schemeClr val="tx1"/>
                </a:solidFill>
              </a:rPr>
              <a:t>The scope of preparation, implementation, training, and support tasks for a given deployment will be significantly different compared to any other type of release. Having a solid foundation of how to manage and execute a release or deployment starts with clear definitions.</a:t>
            </a:r>
          </a:p>
        </p:txBody>
      </p:sp>
      <p:cxnSp>
        <p:nvCxnSpPr>
          <p:cNvPr id="22" name="Straight Connector 21"/>
          <p:cNvCxnSpPr/>
          <p:nvPr/>
        </p:nvCxnSpPr>
        <p:spPr>
          <a:xfrm>
            <a:off x="204062" y="2886075"/>
            <a:ext cx="8655824" cy="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389199" y="4245154"/>
            <a:ext cx="6404794" cy="2045766"/>
            <a:chOff x="27124" y="3597503"/>
            <a:chExt cx="6404794" cy="2045766"/>
          </a:xfrm>
        </p:grpSpPr>
        <p:graphicFrame>
          <p:nvGraphicFramePr>
            <p:cNvPr id="10" name="Diagram 9"/>
            <p:cNvGraphicFramePr/>
            <p:nvPr>
              <p:extLst>
                <p:ext uri="{D42A27DB-BD31-4B8C-83A1-F6EECF244321}">
                  <p14:modId xmlns:p14="http://schemas.microsoft.com/office/powerpoint/2010/main" val="3564223387"/>
                </p:ext>
              </p:extLst>
            </p:nvPr>
          </p:nvGraphicFramePr>
          <p:xfrm>
            <a:off x="27124" y="3627376"/>
            <a:ext cx="2819400" cy="20158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2493329" y="3597503"/>
              <a:ext cx="3938589" cy="954107"/>
            </a:xfrm>
            <a:prstGeom prst="rect">
              <a:avLst/>
            </a:prstGeom>
          </p:spPr>
          <p:txBody>
            <a:bodyPr wrap="square" rtlCol="0">
              <a:spAutoFit/>
            </a:bodyPr>
            <a:lstStyle/>
            <a:p>
              <a:r>
                <a:rPr lang="en-US" sz="1400" b="1" dirty="0"/>
                <a:t>Release: </a:t>
              </a:r>
              <a:r>
                <a:rPr lang="en-US" sz="1400" dirty="0"/>
                <a:t>Delivery of an executable package to a development, QA/testing, UAT, staging, or production environment. The customers of the deliverable may or may not be the end users.</a:t>
              </a:r>
            </a:p>
          </p:txBody>
        </p:sp>
        <p:cxnSp>
          <p:nvCxnSpPr>
            <p:cNvPr id="14" name="Straight Connector 13"/>
            <p:cNvCxnSpPr>
              <a:endCxn id="12" idx="1"/>
            </p:cNvCxnSpPr>
            <p:nvPr/>
          </p:nvCxnSpPr>
          <p:spPr>
            <a:xfrm>
              <a:off x="1790700" y="4008264"/>
              <a:ext cx="702629" cy="66293"/>
            </a:xfrm>
            <a:prstGeom prst="line">
              <a:avLst/>
            </a:prstGeom>
            <a:ln>
              <a:headEnd type="triangle"/>
            </a:ln>
          </p:spPr>
          <p:style>
            <a:lnRef idx="2">
              <a:schemeClr val="accent2"/>
            </a:lnRef>
            <a:fillRef idx="0">
              <a:schemeClr val="accent2"/>
            </a:fillRef>
            <a:effectRef idx="1">
              <a:schemeClr val="accent2"/>
            </a:effectRef>
            <a:fontRef idx="minor">
              <a:schemeClr val="tx1"/>
            </a:fontRef>
          </p:style>
        </p:cxnSp>
        <p:sp>
          <p:nvSpPr>
            <p:cNvPr id="27" name="TextBox 26"/>
            <p:cNvSpPr txBox="1"/>
            <p:nvPr/>
          </p:nvSpPr>
          <p:spPr>
            <a:xfrm>
              <a:off x="2493329" y="4780213"/>
              <a:ext cx="3938589" cy="738664"/>
            </a:xfrm>
            <a:prstGeom prst="rect">
              <a:avLst/>
            </a:prstGeom>
          </p:spPr>
          <p:txBody>
            <a:bodyPr wrap="square" rtlCol="0">
              <a:spAutoFit/>
            </a:bodyPr>
            <a:lstStyle/>
            <a:p>
              <a:r>
                <a:rPr lang="en-US" sz="1400" b="1" dirty="0"/>
                <a:t>Deployment: </a:t>
              </a:r>
              <a:r>
                <a:rPr lang="en-US" sz="1400" dirty="0"/>
                <a:t>Delivery of an executable package to a production environment that will be consumed by the end user.</a:t>
              </a:r>
            </a:p>
          </p:txBody>
        </p:sp>
        <p:cxnSp>
          <p:nvCxnSpPr>
            <p:cNvPr id="28" name="Straight Connector 27"/>
            <p:cNvCxnSpPr>
              <a:endCxn id="27" idx="1"/>
            </p:cNvCxnSpPr>
            <p:nvPr/>
          </p:nvCxnSpPr>
          <p:spPr>
            <a:xfrm>
              <a:off x="1943100" y="5073881"/>
              <a:ext cx="550229" cy="75664"/>
            </a:xfrm>
            <a:prstGeom prst="line">
              <a:avLst/>
            </a:prstGeom>
            <a:ln>
              <a:headEnd type="triangle"/>
            </a:ln>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2843213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Obtain a holistic perspective of release management practices to effectively meet business release demands</a:t>
            </a:r>
          </a:p>
        </p:txBody>
      </p:sp>
      <p:sp>
        <p:nvSpPr>
          <p:cNvPr id="8" name="Rectangle 7"/>
          <p:cNvSpPr/>
          <p:nvPr/>
        </p:nvSpPr>
        <p:spPr>
          <a:xfrm>
            <a:off x="5222997" y="1116610"/>
            <a:ext cx="3923840" cy="540775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b"/>
          <a:lstStyle/>
          <a:p>
            <a:pPr marL="0" lvl="1">
              <a:spcBef>
                <a:spcPts val="600"/>
              </a:spcBef>
            </a:pPr>
            <a:r>
              <a:rPr lang="en-US" sz="1200" dirty="0"/>
              <a:t>As you begin to investigate initiatives to optimize your release management practices, consult the various roles in your release pipeline to ensure you are not introducing new bottlenecks and inefficiencies. </a:t>
            </a:r>
          </a:p>
          <a:p>
            <a:pPr marL="0" lvl="1">
              <a:spcBef>
                <a:spcPts val="600"/>
              </a:spcBef>
            </a:pPr>
            <a:endParaRPr lang="en-US" sz="1200" dirty="0"/>
          </a:p>
          <a:p>
            <a:pPr marL="0" lvl="1">
              <a:spcBef>
                <a:spcPts val="600"/>
              </a:spcBef>
            </a:pPr>
            <a:r>
              <a:rPr lang="en-US" sz="1200" dirty="0"/>
              <a:t>For example, if Development decides to implement automated build and packaging tools without consulting Operations, they may encounter the following consequences:</a:t>
            </a:r>
          </a:p>
          <a:p>
            <a:pPr marL="285750" lvl="2" indent="-285750">
              <a:spcBef>
                <a:spcPts val="600"/>
              </a:spcBef>
              <a:buFont typeface="Arial" panose="020B0604020202020204" pitchFamily="34" charset="0"/>
              <a:buChar char="•"/>
            </a:pPr>
            <a:r>
              <a:rPr lang="en-US" sz="1200" dirty="0"/>
              <a:t>Non-functional requirements (e.g. system stability and security) are not implemented properly.</a:t>
            </a:r>
          </a:p>
          <a:p>
            <a:pPr marL="285750" lvl="2" indent="-285750">
              <a:spcBef>
                <a:spcPts val="600"/>
              </a:spcBef>
              <a:buFont typeface="Arial" panose="020B0604020202020204" pitchFamily="34" charset="0"/>
              <a:buChar char="•"/>
            </a:pPr>
            <a:r>
              <a:rPr lang="en-US" sz="1200" dirty="0"/>
              <a:t>Testing and quality are sacrificed to push artifacts to production to increase release rates.</a:t>
            </a:r>
          </a:p>
          <a:p>
            <a:pPr marL="285750" lvl="2" indent="-285750">
              <a:spcBef>
                <a:spcPts val="600"/>
              </a:spcBef>
              <a:buFont typeface="Arial" panose="020B0604020202020204" pitchFamily="34" charset="0"/>
              <a:buChar char="•"/>
            </a:pPr>
            <a:r>
              <a:rPr lang="en-US" sz="1200" dirty="0"/>
              <a:t>Existing holding costs are multiplied because Operations is incapable of handling additional load with existing resource capacity.</a:t>
            </a:r>
          </a:p>
          <a:p>
            <a:pPr marL="0" lvl="1">
              <a:spcBef>
                <a:spcPts val="600"/>
              </a:spcBef>
            </a:pPr>
            <a:endParaRPr lang="en-US" sz="1200" dirty="0"/>
          </a:p>
        </p:txBody>
      </p:sp>
      <p:sp>
        <p:nvSpPr>
          <p:cNvPr id="9" name="Rectangle 8"/>
          <p:cNvSpPr/>
          <p:nvPr/>
        </p:nvSpPr>
        <p:spPr>
          <a:xfrm>
            <a:off x="257174" y="1405181"/>
            <a:ext cx="4572000" cy="4708981"/>
          </a:xfrm>
          <a:prstGeom prst="rect">
            <a:avLst/>
          </a:prstGeom>
        </p:spPr>
        <p:txBody>
          <a:bodyPr>
            <a:spAutoFit/>
          </a:bodyPr>
          <a:lstStyle/>
          <a:p>
            <a:pPr lvl="0">
              <a:spcBef>
                <a:spcPts val="1200"/>
              </a:spcBef>
            </a:pPr>
            <a:r>
              <a:rPr lang="en-US" sz="1400" dirty="0"/>
              <a:t>Traditionally, teams will optimize themselves in order to improve their own processes to meet their own objectives. In some cases, these initiatives to address these objectives may have negative effects on one another, causing issues up and down the delivery chain.</a:t>
            </a:r>
          </a:p>
          <a:p>
            <a:pPr lvl="0">
              <a:spcBef>
                <a:spcPts val="1200"/>
              </a:spcBef>
            </a:pPr>
            <a:r>
              <a:rPr lang="en-US" sz="1400" dirty="0"/>
              <a:t>Holistic, release-level thinking will reveal all delivery impediments throughout the pipeline that may restrict you from releasing products in a timely manner. This level of thinking focuses on ensuring release packages are efficiently and effectively delivered to end users considering all complexities and challenges involved in software release.</a:t>
            </a:r>
          </a:p>
          <a:p>
            <a:pPr lvl="0">
              <a:spcBef>
                <a:spcPts val="1200"/>
              </a:spcBef>
            </a:pPr>
            <a:r>
              <a:rPr lang="en-US" sz="1400" b="1" dirty="0"/>
              <a:t>Release management </a:t>
            </a:r>
            <a:r>
              <a:rPr lang="en-US" sz="1400" dirty="0"/>
              <a:t>builds on and improves best practices successfully employed by your software delivery teams. The goal is to establish an efficient, best-fitting release process with an appropriate support and governance structure to maintain business alignment and satisfaction and ensure everyone knows what is involved with completing a release.</a:t>
            </a:r>
            <a:endParaRPr lang="en-US" sz="1400" b="1" dirty="0"/>
          </a:p>
        </p:txBody>
      </p:sp>
      <p:sp>
        <p:nvSpPr>
          <p:cNvPr id="16" name="Oval 15"/>
          <p:cNvSpPr/>
          <p:nvPr/>
        </p:nvSpPr>
        <p:spPr>
          <a:xfrm>
            <a:off x="5386847" y="1405181"/>
            <a:ext cx="745067" cy="745067"/>
          </a:xfrm>
          <a:prstGeom prst="ellipse">
            <a:avLst/>
          </a:prstGeom>
          <a:solidFill>
            <a:schemeClr val="accent2"/>
          </a:solidFill>
          <a:ln>
            <a:noFill/>
          </a:ln>
          <a:effectLst>
            <a:outerShdw blurRad="381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1981" y="1540566"/>
            <a:ext cx="334797" cy="474296"/>
          </a:xfrm>
          <a:prstGeom prst="rect">
            <a:avLst/>
          </a:prstGeom>
        </p:spPr>
      </p:pic>
      <p:sp>
        <p:nvSpPr>
          <p:cNvPr id="18" name="Rectangle 5"/>
          <p:cNvSpPr/>
          <p:nvPr/>
        </p:nvSpPr>
        <p:spPr>
          <a:xfrm>
            <a:off x="6131913" y="1423771"/>
            <a:ext cx="3012088" cy="646331"/>
          </a:xfrm>
          <a:prstGeom prst="rect">
            <a:avLst/>
          </a:prstGeom>
        </p:spPr>
        <p:txBody>
          <a:bodyPr wrap="square">
            <a:spAutoFit/>
          </a:bodyPr>
          <a:lstStyle/>
          <a:p>
            <a:pPr marL="0" lvl="1">
              <a:spcBef>
                <a:spcPts val="600"/>
              </a:spcBef>
            </a:pPr>
            <a:r>
              <a:rPr lang="en-US" b="1" dirty="0">
                <a:solidFill>
                  <a:schemeClr val="bg1"/>
                </a:solidFill>
              </a:rPr>
              <a:t>Discuss Trade-offs With All Roles in the Pipeline</a:t>
            </a:r>
            <a:endParaRPr lang="en-US" sz="1600" dirty="0">
              <a:solidFill>
                <a:schemeClr val="bg1"/>
              </a:solidFill>
            </a:endParaRPr>
          </a:p>
        </p:txBody>
      </p:sp>
    </p:spTree>
    <p:extLst>
      <p:ext uri="{BB962C8B-B14F-4D97-AF65-F5344CB8AC3E}">
        <p14:creationId xmlns:p14="http://schemas.microsoft.com/office/powerpoint/2010/main" val="1935305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p:nvPr/>
        </p:nvSpPr>
        <p:spPr>
          <a:xfrm>
            <a:off x="-2" y="1884974"/>
            <a:ext cx="6798733" cy="4642413"/>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lgn="ctr">
              <a:spcAft>
                <a:spcPts val="800"/>
              </a:spcAft>
            </a:pPr>
            <a:endParaRPr lang="en-CA" sz="1200" dirty="0">
              <a:latin typeface="+mj-lt"/>
            </a:endParaRPr>
          </a:p>
        </p:txBody>
      </p:sp>
      <p:sp>
        <p:nvSpPr>
          <p:cNvPr id="2" name="Rectangle 3"/>
          <p:cNvSpPr/>
          <p:nvPr/>
        </p:nvSpPr>
        <p:spPr>
          <a:xfrm>
            <a:off x="-1" y="0"/>
            <a:ext cx="9144001" cy="11845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spcAft>
                <a:spcPts val="800"/>
              </a:spcAft>
            </a:pPr>
            <a:r>
              <a:rPr lang="en-CA" sz="2400" dirty="0"/>
              <a:t>eBay’s approach to optimize release management</a:t>
            </a:r>
            <a:endParaRPr lang="en-CA" sz="2400" dirty="0">
              <a:latin typeface="+mj-lt"/>
            </a:endParaRPr>
          </a:p>
        </p:txBody>
      </p:sp>
      <p:sp>
        <p:nvSpPr>
          <p:cNvPr id="4" name="TextBox 3"/>
          <p:cNvSpPr txBox="1"/>
          <p:nvPr/>
        </p:nvSpPr>
        <p:spPr>
          <a:xfrm>
            <a:off x="174171" y="1956684"/>
            <a:ext cx="6581690" cy="4632037"/>
          </a:xfrm>
          <a:prstGeom prst="rect">
            <a:avLst/>
          </a:prstGeom>
        </p:spPr>
        <p:txBody>
          <a:bodyPr wrap="square" rtlCol="0">
            <a:spAutoFit/>
          </a:bodyPr>
          <a:lstStyle/>
          <a:p>
            <a:pPr>
              <a:spcAft>
                <a:spcPts val="600"/>
              </a:spcAft>
            </a:pPr>
            <a:r>
              <a:rPr lang="en-CA" sz="1200" b="1" dirty="0">
                <a:solidFill>
                  <a:schemeClr val="bg1"/>
                </a:solidFill>
              </a:rPr>
              <a:t>Company</a:t>
            </a:r>
          </a:p>
          <a:p>
            <a:pPr>
              <a:spcAft>
                <a:spcPts val="600"/>
              </a:spcAft>
            </a:pPr>
            <a:r>
              <a:rPr lang="en-US" sz="1200" dirty="0">
                <a:solidFill>
                  <a:schemeClr val="bg1"/>
                </a:solidFill>
              </a:rPr>
              <a:t>eBay is a multinational e-commerce company providing consumer-to-consumer and business-to-consumer sales services through the internet.</a:t>
            </a:r>
          </a:p>
          <a:p>
            <a:pPr>
              <a:spcBef>
                <a:spcPts val="600"/>
              </a:spcBef>
              <a:spcAft>
                <a:spcPts val="600"/>
              </a:spcAft>
            </a:pPr>
            <a:r>
              <a:rPr lang="en-CA" sz="1200" b="1" dirty="0">
                <a:solidFill>
                  <a:schemeClr val="bg1"/>
                </a:solidFill>
              </a:rPr>
              <a:t>Situation</a:t>
            </a:r>
          </a:p>
          <a:p>
            <a:pPr>
              <a:spcAft>
                <a:spcPts val="600"/>
              </a:spcAft>
            </a:pPr>
            <a:r>
              <a:rPr lang="en-CA" sz="1200" dirty="0">
                <a:solidFill>
                  <a:schemeClr val="bg1"/>
                </a:solidFill>
              </a:rPr>
              <a:t>GSI Commerce was acquired by eBay in 2011 and the two technology cultures met and set about creating a modern delivery lifecycle able to meet the challenges of one of the fastest moving and innovative companies in the market. GSI Commerce was driven to be responsive to every customer quickly, but eBay’s heritage spoke to cautious financial stability at the expense of some velocity in deploying innovations. eBay recognized that it needed to align practices, processes, and procedures with corporate policies and programs in a way that successfully combined these different cultures.</a:t>
            </a:r>
          </a:p>
          <a:p>
            <a:pPr>
              <a:spcBef>
                <a:spcPts val="600"/>
              </a:spcBef>
              <a:spcAft>
                <a:spcPts val="600"/>
              </a:spcAft>
            </a:pPr>
            <a:r>
              <a:rPr lang="en-CA" sz="1200" b="1" dirty="0">
                <a:solidFill>
                  <a:schemeClr val="bg1"/>
                </a:solidFill>
              </a:rPr>
              <a:t>Solution</a:t>
            </a:r>
          </a:p>
          <a:p>
            <a:pPr marL="171450" indent="-171450">
              <a:spcAft>
                <a:spcPts val="600"/>
              </a:spcAft>
              <a:buFont typeface="Arial" panose="020B0604020202020204" pitchFamily="34" charset="0"/>
              <a:buChar char="•"/>
            </a:pPr>
            <a:r>
              <a:rPr lang="en-CA" sz="1200" dirty="0">
                <a:solidFill>
                  <a:schemeClr val="bg1"/>
                </a:solidFill>
              </a:rPr>
              <a:t>eBay began by optimizing the processes that were causing the most pain and improving the adoption rate and effectiveness of the tools already in place.</a:t>
            </a:r>
          </a:p>
          <a:p>
            <a:pPr marL="171450" indent="-171450">
              <a:spcAft>
                <a:spcPts val="600"/>
              </a:spcAft>
              <a:buFont typeface="Arial" panose="020B0604020202020204" pitchFamily="34" charset="0"/>
              <a:buChar char="•"/>
            </a:pPr>
            <a:r>
              <a:rPr lang="en-CA" sz="1200" dirty="0">
                <a:solidFill>
                  <a:schemeClr val="bg1"/>
                </a:solidFill>
              </a:rPr>
              <a:t>The change and release process was simplified: every decision point was made into a binary choice and ensured no system change went into production unless it ran through the process. No request, no deployment. No approval, no deployment.</a:t>
            </a:r>
          </a:p>
          <a:p>
            <a:pPr marL="171450" indent="-171450">
              <a:spcAft>
                <a:spcPts val="600"/>
              </a:spcAft>
              <a:buFont typeface="Arial" panose="020B0604020202020204" pitchFamily="34" charset="0"/>
              <a:buChar char="•"/>
            </a:pPr>
            <a:r>
              <a:rPr lang="en-CA" sz="1200" dirty="0">
                <a:solidFill>
                  <a:schemeClr val="bg1"/>
                </a:solidFill>
              </a:rPr>
              <a:t>Notifications were sent out to all stakeholders so that everyone knew what was coming.</a:t>
            </a:r>
          </a:p>
          <a:p>
            <a:pPr marL="171450" indent="-171450">
              <a:spcAft>
                <a:spcPts val="600"/>
              </a:spcAft>
              <a:buFont typeface="Arial" panose="020B0604020202020204" pitchFamily="34" charset="0"/>
              <a:buChar char="•"/>
            </a:pPr>
            <a:r>
              <a:rPr lang="en-CA" sz="1200" dirty="0">
                <a:solidFill>
                  <a:schemeClr val="bg1"/>
                </a:solidFill>
              </a:rPr>
              <a:t>QA sign-off was brought ahead of deployment approvals by the Change Control Board.</a:t>
            </a:r>
          </a:p>
          <a:p>
            <a:pPr marL="171450" indent="-171450">
              <a:spcAft>
                <a:spcPts val="600"/>
              </a:spcAft>
              <a:buFont typeface="Arial" panose="020B0604020202020204" pitchFamily="34" charset="0"/>
              <a:buChar char="•"/>
            </a:pPr>
            <a:r>
              <a:rPr lang="en-CA" sz="1200" dirty="0">
                <a:solidFill>
                  <a:schemeClr val="bg1"/>
                </a:solidFill>
              </a:rPr>
              <a:t>The entire release workflow included steps to deploy and validate in production.</a:t>
            </a:r>
          </a:p>
        </p:txBody>
      </p:sp>
      <p:grpSp>
        <p:nvGrpSpPr>
          <p:cNvPr id="12" name="Group 11"/>
          <p:cNvGrpSpPr/>
          <p:nvPr/>
        </p:nvGrpSpPr>
        <p:grpSpPr>
          <a:xfrm>
            <a:off x="-1" y="1139383"/>
            <a:ext cx="9144001" cy="796519"/>
            <a:chOff x="-2" y="294436"/>
            <a:chExt cx="9144001" cy="796519"/>
          </a:xfrm>
          <a:solidFill>
            <a:schemeClr val="accent3"/>
          </a:solidFill>
        </p:grpSpPr>
        <p:sp>
          <p:nvSpPr>
            <p:cNvPr id="13" name="Rectangle 12"/>
            <p:cNvSpPr/>
            <p:nvPr/>
          </p:nvSpPr>
          <p:spPr>
            <a:xfrm>
              <a:off x="-2" y="294436"/>
              <a:ext cx="9144001" cy="796519"/>
            </a:xfrm>
            <a:prstGeom prst="rect">
              <a:avLst/>
            </a:prstGeom>
            <a:solidFill>
              <a:schemeClr val="accent1"/>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rtlCol="0" anchor="ctr"/>
            <a:lstStyle/>
            <a:p>
              <a:pPr marL="176213" lvl="0" algn="l"/>
              <a:r>
                <a:rPr lang="en-CA" sz="2800" b="1" dirty="0"/>
                <a:t>CASE STUDY</a:t>
              </a:r>
            </a:p>
          </p:txBody>
        </p:sp>
        <p:sp>
          <p:nvSpPr>
            <p:cNvPr id="14" name="TextBox 13"/>
            <p:cNvSpPr txBox="1"/>
            <p:nvPr/>
          </p:nvSpPr>
          <p:spPr>
            <a:xfrm>
              <a:off x="3260376" y="374666"/>
              <a:ext cx="870437" cy="612155"/>
            </a:xfrm>
            <a:prstGeom prst="rect">
              <a:avLst/>
            </a:prstGeom>
            <a:solidFill>
              <a:schemeClr val="accent1"/>
            </a:solidFill>
          </p:spPr>
          <p:txBody>
            <a:bodyPr wrap="square" rtlCol="0">
              <a:spAutoFit/>
            </a:bodyPr>
            <a:lstStyle/>
            <a:p>
              <a:pPr algn="r">
                <a:lnSpc>
                  <a:spcPct val="150000"/>
                </a:lnSpc>
              </a:pPr>
              <a:r>
                <a:rPr lang="en-CA" sz="1200" b="1" dirty="0">
                  <a:solidFill>
                    <a:schemeClr val="bg1"/>
                  </a:solidFill>
                </a:rPr>
                <a:t>Industry</a:t>
              </a:r>
            </a:p>
            <a:p>
              <a:pPr algn="r">
                <a:lnSpc>
                  <a:spcPct val="150000"/>
                </a:lnSpc>
              </a:pPr>
              <a:r>
                <a:rPr lang="en-CA" sz="1200" b="1" dirty="0">
                  <a:solidFill>
                    <a:schemeClr val="bg1"/>
                  </a:solidFill>
                </a:rPr>
                <a:t>Source</a:t>
              </a:r>
            </a:p>
          </p:txBody>
        </p:sp>
        <p:cxnSp>
          <p:nvCxnSpPr>
            <p:cNvPr id="15" name="Straight Connector 14"/>
            <p:cNvCxnSpPr/>
            <p:nvPr/>
          </p:nvCxnSpPr>
          <p:spPr>
            <a:xfrm>
              <a:off x="3312464" y="430860"/>
              <a:ext cx="0" cy="501833"/>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489954"/>
              <a:ext cx="416696" cy="442739"/>
            </a:xfrm>
            <a:prstGeom prst="rect">
              <a:avLst/>
            </a:prstGeom>
            <a:noFill/>
            <a:ln>
              <a:noFill/>
            </a:ln>
            <a:effectLst>
              <a:outerShdw blurRad="25400" dist="25400" dir="2700000" algn="tl" rotWithShape="0">
                <a:prstClr val="black">
                  <a:alpha val="15000"/>
                </a:prstClr>
              </a:outerShdw>
            </a:effectLst>
          </p:spPr>
        </p:pic>
        <p:sp>
          <p:nvSpPr>
            <p:cNvPr id="17" name="Text Placeholder 9"/>
            <p:cNvSpPr txBox="1">
              <a:spLocks/>
            </p:cNvSpPr>
            <p:nvPr/>
          </p:nvSpPr>
          <p:spPr>
            <a:xfrm>
              <a:off x="4130813" y="374667"/>
              <a:ext cx="3740952" cy="646330"/>
            </a:xfrm>
            <a:prstGeom prst="rect">
              <a:avLst/>
            </a:prstGeom>
            <a:noFill/>
          </p:spPr>
          <p:txBody>
            <a:bodyPr/>
            <a:lstStyle>
              <a:lvl1pPr marL="0" indent="0" algn="l" rtl="0" eaLnBrk="1" fontAlgn="base" hangingPunct="1">
                <a:lnSpc>
                  <a:spcPct val="150000"/>
                </a:lnSpc>
                <a:spcBef>
                  <a:spcPts val="0"/>
                </a:spcBef>
                <a:spcAft>
                  <a:spcPct val="0"/>
                </a:spcAft>
                <a:buClr>
                  <a:schemeClr val="tx1"/>
                </a:buClr>
                <a:buSzPct val="120000"/>
                <a:buFont typeface="Arial" pitchFamily="34" charset="0"/>
                <a:buNone/>
                <a:defRPr sz="1200" b="1" kern="1200">
                  <a:solidFill>
                    <a:schemeClr val="bg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b="0" dirty="0"/>
                <a:t>eCommerce</a:t>
              </a:r>
            </a:p>
            <a:p>
              <a:r>
                <a:rPr lang="en-CA" b="0" dirty="0"/>
                <a:t>Serena Software</a:t>
              </a:r>
            </a:p>
          </p:txBody>
        </p:sp>
      </p:grpSp>
      <p:sp>
        <p:nvSpPr>
          <p:cNvPr id="25" name="TextBox 23"/>
          <p:cNvSpPr txBox="1"/>
          <p:nvPr/>
        </p:nvSpPr>
        <p:spPr>
          <a:xfrm>
            <a:off x="6847284" y="1956684"/>
            <a:ext cx="2260207" cy="248600"/>
          </a:xfrm>
          <a:prstGeom prst="rect">
            <a:avLst/>
          </a:prstGeom>
          <a:noFill/>
        </p:spPr>
        <p:txBody>
          <a:bodyPr wrap="square" rtlCol="0" anchor="ctr">
            <a:noAutofit/>
          </a:bodyPr>
          <a:lstStyle/>
          <a:p>
            <a:pPr lvl="0" algn="ctr">
              <a:defRPr/>
            </a:pPr>
            <a:r>
              <a:rPr lang="en-CA" sz="1400" b="1" kern="0" dirty="0">
                <a:solidFill>
                  <a:srgbClr val="29475F"/>
                </a:solidFill>
              </a:rPr>
              <a:t>Results:</a:t>
            </a:r>
          </a:p>
        </p:txBody>
      </p:sp>
      <p:grpSp>
        <p:nvGrpSpPr>
          <p:cNvPr id="37" name="Group 36"/>
          <p:cNvGrpSpPr/>
          <p:nvPr/>
        </p:nvGrpSpPr>
        <p:grpSpPr>
          <a:xfrm>
            <a:off x="6986373" y="2204117"/>
            <a:ext cx="1982028" cy="1406723"/>
            <a:chOff x="7002577" y="2375545"/>
            <a:chExt cx="1982028" cy="1406723"/>
          </a:xfrm>
        </p:grpSpPr>
        <p:sp>
          <p:nvSpPr>
            <p:cNvPr id="28" name="TextBox 8"/>
            <p:cNvSpPr txBox="1"/>
            <p:nvPr/>
          </p:nvSpPr>
          <p:spPr>
            <a:xfrm>
              <a:off x="7209031" y="2375545"/>
              <a:ext cx="1694375" cy="830997"/>
            </a:xfrm>
            <a:prstGeom prst="rect">
              <a:avLst/>
            </a:prstGeom>
          </p:spPr>
          <p:txBody>
            <a:bodyPr wrap="none" rtlCol="0">
              <a:spAutoFit/>
            </a:bodyPr>
            <a:lstStyle/>
            <a:p>
              <a:r>
                <a:rPr lang="en-CA" sz="4800" b="1" dirty="0">
                  <a:solidFill>
                    <a:srgbClr val="B0C534"/>
                  </a:solidFill>
                </a:rPr>
                <a:t>10/11</a:t>
              </a:r>
              <a:endParaRPr lang="en-CA" sz="900" b="1" dirty="0">
                <a:solidFill>
                  <a:srgbClr val="B0C534"/>
                </a:solidFill>
              </a:endParaRPr>
            </a:p>
          </p:txBody>
        </p:sp>
        <p:sp>
          <p:nvSpPr>
            <p:cNvPr id="29" name="TextBox 18"/>
            <p:cNvSpPr txBox="1"/>
            <p:nvPr/>
          </p:nvSpPr>
          <p:spPr>
            <a:xfrm>
              <a:off x="7166160" y="3075285"/>
              <a:ext cx="1780117" cy="577081"/>
            </a:xfrm>
            <a:prstGeom prst="rect">
              <a:avLst/>
            </a:prstGeom>
          </p:spPr>
          <p:txBody>
            <a:bodyPr wrap="square" rtlCol="0">
              <a:spAutoFit/>
            </a:bodyPr>
            <a:lstStyle/>
            <a:p>
              <a:pPr algn="ctr"/>
              <a:r>
                <a:rPr lang="en-CA" sz="1050" dirty="0">
                  <a:solidFill>
                    <a:srgbClr val="333333"/>
                  </a:solidFill>
                </a:rPr>
                <a:t>process paths were exercised without a single error</a:t>
              </a:r>
              <a:endParaRPr lang="en-CA" sz="1100" b="1" dirty="0">
                <a:solidFill>
                  <a:schemeClr val="accent1"/>
                </a:solidFill>
              </a:endParaRPr>
            </a:p>
          </p:txBody>
        </p:sp>
        <p:sp>
          <p:nvSpPr>
            <p:cNvPr id="30" name="Half Frame 19"/>
            <p:cNvSpPr/>
            <p:nvPr/>
          </p:nvSpPr>
          <p:spPr>
            <a:xfrm>
              <a:off x="7002577" y="2499559"/>
              <a:ext cx="302609" cy="258076"/>
            </a:xfrm>
            <a:prstGeom prst="halfFrame">
              <a:avLst/>
            </a:prstGeom>
            <a:solidFill>
              <a:schemeClr val="accent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solidFill>
                  <a:srgbClr val="333333"/>
                </a:solidFill>
              </a:endParaRPr>
            </a:p>
          </p:txBody>
        </p:sp>
        <p:sp>
          <p:nvSpPr>
            <p:cNvPr id="31" name="Half Frame 20"/>
            <p:cNvSpPr/>
            <p:nvPr/>
          </p:nvSpPr>
          <p:spPr>
            <a:xfrm rot="10800000">
              <a:off x="8681996" y="3524192"/>
              <a:ext cx="302609" cy="258076"/>
            </a:xfrm>
            <a:prstGeom prst="halfFrame">
              <a:avLst/>
            </a:prstGeom>
            <a:solidFill>
              <a:schemeClr val="accent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solidFill>
                  <a:srgbClr val="333333"/>
                </a:solidFill>
              </a:endParaRPr>
            </a:p>
          </p:txBody>
        </p:sp>
      </p:grpSp>
      <p:grpSp>
        <p:nvGrpSpPr>
          <p:cNvPr id="38" name="Group 37"/>
          <p:cNvGrpSpPr/>
          <p:nvPr/>
        </p:nvGrpSpPr>
        <p:grpSpPr>
          <a:xfrm>
            <a:off x="6986373" y="3609673"/>
            <a:ext cx="1982029" cy="1406723"/>
            <a:chOff x="7002578" y="3970016"/>
            <a:chExt cx="1982029" cy="1406723"/>
          </a:xfrm>
        </p:grpSpPr>
        <p:sp>
          <p:nvSpPr>
            <p:cNvPr id="33" name="TextBox 8"/>
            <p:cNvSpPr txBox="1"/>
            <p:nvPr/>
          </p:nvSpPr>
          <p:spPr>
            <a:xfrm>
              <a:off x="7441306" y="3970016"/>
              <a:ext cx="1229825" cy="830997"/>
            </a:xfrm>
            <a:prstGeom prst="rect">
              <a:avLst/>
            </a:prstGeom>
          </p:spPr>
          <p:txBody>
            <a:bodyPr wrap="none" rtlCol="0">
              <a:spAutoFit/>
            </a:bodyPr>
            <a:lstStyle/>
            <a:p>
              <a:r>
                <a:rPr lang="en-CA" sz="4800" b="1" dirty="0">
                  <a:solidFill>
                    <a:srgbClr val="B0C534"/>
                  </a:solidFill>
                </a:rPr>
                <a:t>&lt;50</a:t>
              </a:r>
              <a:endParaRPr lang="en-CA" sz="900" b="1" dirty="0">
                <a:solidFill>
                  <a:srgbClr val="B0C534"/>
                </a:solidFill>
              </a:endParaRPr>
            </a:p>
          </p:txBody>
        </p:sp>
        <p:sp>
          <p:nvSpPr>
            <p:cNvPr id="34" name="TextBox 18"/>
            <p:cNvSpPr txBox="1"/>
            <p:nvPr/>
          </p:nvSpPr>
          <p:spPr>
            <a:xfrm>
              <a:off x="7166159" y="4669756"/>
              <a:ext cx="1780118" cy="584775"/>
            </a:xfrm>
            <a:prstGeom prst="rect">
              <a:avLst/>
            </a:prstGeom>
          </p:spPr>
          <p:txBody>
            <a:bodyPr wrap="square" rtlCol="0">
              <a:spAutoFit/>
            </a:bodyPr>
            <a:lstStyle/>
            <a:p>
              <a:pPr algn="ctr"/>
              <a:r>
                <a:rPr lang="en-CA" sz="1050" dirty="0">
                  <a:solidFill>
                    <a:srgbClr val="333333"/>
                  </a:solidFill>
                </a:rPr>
                <a:t>open change requests at any given time </a:t>
              </a:r>
              <a:r>
                <a:rPr lang="en-CA" sz="1100" b="1" dirty="0">
                  <a:solidFill>
                    <a:schemeClr val="accent2"/>
                  </a:solidFill>
                </a:rPr>
                <a:t>(decreased from 15,000)</a:t>
              </a:r>
              <a:endParaRPr lang="en-CA" sz="1200" b="1" dirty="0">
                <a:solidFill>
                  <a:schemeClr val="accent2"/>
                </a:solidFill>
              </a:endParaRPr>
            </a:p>
          </p:txBody>
        </p:sp>
        <p:sp>
          <p:nvSpPr>
            <p:cNvPr id="35" name="Half Frame 19"/>
            <p:cNvSpPr/>
            <p:nvPr/>
          </p:nvSpPr>
          <p:spPr>
            <a:xfrm>
              <a:off x="7002578" y="4094030"/>
              <a:ext cx="302609" cy="258076"/>
            </a:xfrm>
            <a:prstGeom prst="halfFrame">
              <a:avLst/>
            </a:prstGeom>
            <a:solidFill>
              <a:schemeClr val="accent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solidFill>
                  <a:srgbClr val="333333"/>
                </a:solidFill>
              </a:endParaRPr>
            </a:p>
          </p:txBody>
        </p:sp>
        <p:sp>
          <p:nvSpPr>
            <p:cNvPr id="36" name="Half Frame 20"/>
            <p:cNvSpPr/>
            <p:nvPr/>
          </p:nvSpPr>
          <p:spPr>
            <a:xfrm rot="10800000">
              <a:off x="8681998" y="5118663"/>
              <a:ext cx="302609" cy="258076"/>
            </a:xfrm>
            <a:prstGeom prst="halfFrame">
              <a:avLst/>
            </a:prstGeom>
            <a:solidFill>
              <a:schemeClr val="accent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solidFill>
                  <a:srgbClr val="333333"/>
                </a:solidFill>
              </a:endParaRPr>
            </a:p>
          </p:txBody>
        </p:sp>
      </p:grpSp>
      <p:sp>
        <p:nvSpPr>
          <p:cNvPr id="39" name="TextBox 18"/>
          <p:cNvSpPr txBox="1"/>
          <p:nvPr/>
        </p:nvSpPr>
        <p:spPr>
          <a:xfrm>
            <a:off x="6798731" y="5015229"/>
            <a:ext cx="2411171" cy="1531188"/>
          </a:xfrm>
          <a:prstGeom prst="rect">
            <a:avLst/>
          </a:prstGeom>
        </p:spPr>
        <p:txBody>
          <a:bodyPr wrap="square" rtlCol="0">
            <a:spAutoFit/>
          </a:bodyPr>
          <a:lstStyle/>
          <a:p>
            <a:pPr algn="ctr">
              <a:spcAft>
                <a:spcPts val="600"/>
              </a:spcAft>
            </a:pPr>
            <a:r>
              <a:rPr lang="en-CA" sz="1050" b="1" dirty="0">
                <a:solidFill>
                  <a:srgbClr val="333333"/>
                </a:solidFill>
              </a:rPr>
              <a:t>Other Results:</a:t>
            </a:r>
          </a:p>
          <a:p>
            <a:pPr marL="171450" indent="-171450">
              <a:spcBef>
                <a:spcPts val="600"/>
              </a:spcBef>
              <a:buFont typeface="Arial" panose="020B0604020202020204" pitchFamily="34" charset="0"/>
              <a:buChar char="•"/>
            </a:pPr>
            <a:r>
              <a:rPr lang="en-CA" sz="1050" dirty="0">
                <a:solidFill>
                  <a:srgbClr val="333333"/>
                </a:solidFill>
              </a:rPr>
              <a:t>Processes were easier to understand and execute.</a:t>
            </a:r>
          </a:p>
          <a:p>
            <a:pPr marL="171450" indent="-171450">
              <a:spcBef>
                <a:spcPts val="600"/>
              </a:spcBef>
              <a:buFont typeface="Arial" panose="020B0604020202020204" pitchFamily="34" charset="0"/>
              <a:buChar char="•"/>
            </a:pPr>
            <a:r>
              <a:rPr lang="en-CA" sz="1050" dirty="0">
                <a:solidFill>
                  <a:srgbClr val="333333"/>
                </a:solidFill>
              </a:rPr>
              <a:t>Change approval time decreased.</a:t>
            </a:r>
          </a:p>
          <a:p>
            <a:pPr marL="171450" indent="-171450">
              <a:spcBef>
                <a:spcPts val="600"/>
              </a:spcBef>
              <a:buFont typeface="Arial" panose="020B0604020202020204" pitchFamily="34" charset="0"/>
              <a:buChar char="•"/>
            </a:pPr>
            <a:r>
              <a:rPr lang="en-CA" sz="1050" dirty="0">
                <a:solidFill>
                  <a:srgbClr val="333333"/>
                </a:solidFill>
              </a:rPr>
              <a:t>Executives bought into optimization due to the early and quick results.</a:t>
            </a:r>
            <a:endParaRPr lang="en-CA" sz="1200" dirty="0">
              <a:solidFill>
                <a:schemeClr val="accent2"/>
              </a:solidFill>
            </a:endParaRPr>
          </a:p>
        </p:txBody>
      </p:sp>
      <p:pic>
        <p:nvPicPr>
          <p:cNvPr id="1026" name="Picture 2" descr="https://upload.wikimedia.org/wikipedia/commons/thumb/1/1b/EBay_logo.svg/2000px-EBay_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4577" y="902209"/>
            <a:ext cx="2055495" cy="82219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677039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heme/theme1.xml><?xml version="1.0" encoding="utf-8"?>
<a:theme xmlns:a="http://schemas.openxmlformats.org/drawingml/2006/main" name="Theme1">
  <a:themeElements>
    <a:clrScheme name="Harmony">
      <a:dk1>
        <a:srgbClr val="333333"/>
      </a:dk1>
      <a:lt1>
        <a:srgbClr val="FFFFFF"/>
      </a:lt1>
      <a:dk2>
        <a:srgbClr val="333333"/>
      </a:dk2>
      <a:lt2>
        <a:srgbClr val="FFFFFF"/>
      </a:lt2>
      <a:accent1>
        <a:srgbClr val="29475F"/>
      </a:accent1>
      <a:accent2>
        <a:srgbClr val="B0C534"/>
      </a:accent2>
      <a:accent3>
        <a:srgbClr val="96B8D2"/>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3587</Words>
  <Application>Microsoft Office PowerPoint</Application>
  <PresentationFormat>On-screen Show (4:3)</PresentationFormat>
  <Paragraphs>328</Paragraphs>
  <Slides>18</Slides>
  <Notes>10</Notes>
  <HiddenSlides>0</HiddenSlides>
  <MMClips>0</MMClips>
  <ScaleCrop>false</ScaleCrop>
  <HeadingPairs>
    <vt:vector size="8" baseType="variant">
      <vt:variant>
        <vt:lpstr>Fonts Used</vt:lpstr>
      </vt:variant>
      <vt:variant>
        <vt:i4>4</vt:i4>
      </vt:variant>
      <vt:variant>
        <vt:lpstr>Theme</vt:lpstr>
      </vt:variant>
      <vt:variant>
        <vt:i4>1</vt:i4>
      </vt:variant>
      <vt:variant>
        <vt:lpstr>Slide Titles</vt:lpstr>
      </vt:variant>
      <vt:variant>
        <vt:i4>18</vt:i4>
      </vt:variant>
      <vt:variant>
        <vt:lpstr>Custom Shows</vt:lpstr>
      </vt:variant>
      <vt:variant>
        <vt:i4>1</vt:i4>
      </vt:variant>
    </vt:vector>
  </HeadingPairs>
  <TitlesOfParts>
    <vt:vector size="24" baseType="lpstr">
      <vt:lpstr>Wingdings</vt:lpstr>
      <vt:lpstr>Arial</vt:lpstr>
      <vt:lpstr>Georgia</vt:lpstr>
      <vt:lpstr>Calibri</vt:lpstr>
      <vt:lpstr>Theme1</vt:lpstr>
      <vt:lpstr>PowerPoint Presentation</vt:lpstr>
      <vt:lpstr>Executive summary</vt:lpstr>
      <vt:lpstr>Our understanding of the problem</vt:lpstr>
      <vt:lpstr>PowerPoint Presentation</vt:lpstr>
      <vt:lpstr>Delivering valuable features and services in a timely manner is the goal of any software delivery team</vt:lpstr>
      <vt:lpstr>Software delivery teams struggle on core release issues, resulting in delayed delivery and disappointed stakeholders</vt:lpstr>
      <vt:lpstr>Remove the ambiguity of release management</vt:lpstr>
      <vt:lpstr>Obtain a holistic perspective of release management practices to effectively meet business release demands</vt:lpstr>
      <vt:lpstr>PowerPoint Presentation</vt:lpstr>
      <vt:lpstr>Release management practices are built independently from Agile and waterfall methodologies</vt:lpstr>
      <vt:lpstr>Use Info-Tech’s thought model for your release management optimization</vt:lpstr>
      <vt:lpstr>Standardize your release process and roles &amp; responsibilities before optimizing your release tools</vt:lpstr>
      <vt:lpstr>Follow Info-Tech’s methodology to optimize release management</vt:lpstr>
      <vt:lpstr>Use Info-Tech’s Release Management Process Standard Template to ground expectations and ensure consistency</vt:lpstr>
      <vt:lpstr>Use these icons to help direct you as you navigate this research </vt:lpstr>
      <vt:lpstr>Info-Tech offers various levels of support to best suit your needs</vt:lpstr>
      <vt:lpstr>Project overview</vt:lpstr>
      <vt:lpstr>Workshop overview</vt:lpstr>
      <vt:lpstr>Custom Show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2016-09-14T15:17:44Z</dcterms:created>
  <dcterms:modified xsi:type="dcterms:W3CDTF">2021-01-15T16:29:30Z</dcterms:modified>
</cp:coreProperties>
</file>