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71" r:id="rId2"/>
    <p:sldMasterId id="2147483667" r:id="rId3"/>
  </p:sldMasterIdLst>
  <p:notesMasterIdLst>
    <p:notesMasterId r:id="rId17"/>
  </p:notesMasterIdLst>
  <p:handoutMasterIdLst>
    <p:handoutMasterId r:id="rId18"/>
  </p:handoutMasterIdLst>
  <p:sldIdLst>
    <p:sldId id="349" r:id="rId4"/>
    <p:sldId id="545" r:id="rId5"/>
    <p:sldId id="534" r:id="rId6"/>
    <p:sldId id="535" r:id="rId7"/>
    <p:sldId id="541" r:id="rId8"/>
    <p:sldId id="4962" r:id="rId9"/>
    <p:sldId id="414" r:id="rId10"/>
    <p:sldId id="539" r:id="rId11"/>
    <p:sldId id="542" r:id="rId12"/>
    <p:sldId id="356" r:id="rId13"/>
    <p:sldId id="543" r:id="rId14"/>
    <p:sldId id="544" r:id="rId15"/>
    <p:sldId id="372" r:id="rId16"/>
  </p:sldIdLst>
  <p:sldSz cx="12193588" cy="6858000"/>
  <p:notesSz cx="11309350" cy="20104100"/>
  <p:embeddedFontLst>
    <p:embeddedFont>
      <p:font typeface="Calibri" panose="020F0502020204030204" pitchFamily="34" charset="0"/>
      <p:regular r:id="rId19"/>
      <p:bold r:id="rId20"/>
      <p:italic r:id="rId21"/>
      <p:boldItalic r:id="rId22"/>
    </p:embeddedFont>
    <p:embeddedFont>
      <p:font typeface="Exo" panose="02000303000000000000" pitchFamily="2" charset="0"/>
      <p:regular r:id="rId23"/>
      <p:bold r:id="rId24"/>
      <p:italic r:id="rId25"/>
      <p:boldItalic r:id="rId26"/>
    </p:embeddedFont>
    <p:embeddedFont>
      <p:font typeface="Exo Light" panose="02000303000000000000" pitchFamily="2" charset="0"/>
      <p:regular r:id="rId27"/>
      <p:italic r:id="rId28"/>
    </p:embeddedFont>
    <p:embeddedFont>
      <p:font typeface="Montserrat" panose="00000500000000000000" pitchFamily="2" charset="0"/>
      <p:regular r:id="rId29"/>
      <p:bold r:id="rId30"/>
      <p:italic r:id="rId31"/>
      <p:boldItalic r:id="rId32"/>
    </p:embeddedFont>
    <p:embeddedFont>
      <p:font typeface="Montserrat Light" panose="00000400000000000000" pitchFamily="2" charset="0"/>
      <p:regular r:id="rId33"/>
      <p:italic r:id="rId34"/>
    </p:embeddedFont>
    <p:embeddedFont>
      <p:font typeface="Montserrat Medium" panose="00000600000000000000" pitchFamily="2" charset="0"/>
      <p:regular r:id="rId35"/>
      <p:bold r:id="rId36"/>
      <p:italic r:id="rId37"/>
    </p:embeddedFont>
    <p:embeddedFont>
      <p:font typeface="Montserrat SemiBold" panose="000007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Condensed Light" panose="02000000000000000000" pitchFamily="2" charset="0"/>
      <p:regular r:id="rId46"/>
      <p:italic r:id="rId47"/>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D02B3F6-70F4-8645-B5BA-8B11454C6E34}">
          <p14:sldIdLst>
            <p14:sldId id="349"/>
            <p14:sldId id="545"/>
            <p14:sldId id="534"/>
            <p14:sldId id="535"/>
            <p14:sldId id="541"/>
            <p14:sldId id="4962"/>
            <p14:sldId id="414"/>
            <p14:sldId id="539"/>
            <p14:sldId id="542"/>
            <p14:sldId id="356"/>
            <p14:sldId id="543"/>
            <p14:sldId id="544"/>
          </p14:sldIdLst>
        </p14:section>
        <p14:section name="Back Cover" id="{CA7C4171-39B5-45C2-8B6D-2EED44D29B13}">
          <p14:sldIdLst>
            <p14:sldId id="372"/>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38"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6B7"/>
    <a:srgbClr val="1E7636"/>
    <a:srgbClr val="299D47"/>
    <a:srgbClr val="7CADD4"/>
    <a:srgbClr val="5191C5"/>
    <a:srgbClr val="5E3391"/>
    <a:srgbClr val="289D48"/>
    <a:srgbClr val="C9C9C9"/>
    <a:srgbClr val="EFC351"/>
    <a:srgbClr val="F17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5695" autoAdjust="0"/>
    <p:restoredTop sz="96357" autoAdjust="0"/>
  </p:normalViewPr>
  <p:slideViewPr>
    <p:cSldViewPr snapToGrid="0">
      <p:cViewPr varScale="1">
        <p:scale>
          <a:sx n="63" d="100"/>
          <a:sy n="63" d="100"/>
        </p:scale>
        <p:origin x="1192" y="64"/>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1.fntdata"/><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u="none" strike="noStrike" kern="1200" spc="0" baseline="0" dirty="0">
                <a:solidFill>
                  <a:schemeClr val="tx1"/>
                </a:solidFill>
                <a:latin typeface="Montserrat SemiBold" pitchFamily="2" charset="77"/>
                <a:ea typeface="+mn-ea"/>
                <a:cs typeface="+mn-cs"/>
              </a:rPr>
              <a:t>Most companies spend 25-40% of their security budget on compliance…</a:t>
            </a:r>
            <a:endParaRPr lang="en-US" sz="1600" b="1" i="0" u="none" strike="noStrike" kern="1200" spc="0" baseline="0" dirty="0">
              <a:solidFill>
                <a:schemeClr val="bg1"/>
              </a:solidFill>
              <a:latin typeface="Montserrat SemiBold" pitchFamily="2" charset="77"/>
              <a:ea typeface="+mn-ea"/>
              <a:cs typeface="+mn-cs"/>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Stuff</c:v>
                </c:pt>
              </c:strCache>
            </c:strRef>
          </c:tx>
          <c:spPr>
            <a:solidFill>
              <a:schemeClr val="accent1"/>
            </a:solidFill>
            <a:ln w="19050">
              <a:solidFill>
                <a:schemeClr val="lt1"/>
              </a:solidFill>
            </a:ln>
            <a:effectLst/>
          </c:spPr>
          <c:invertIfNegative val="0"/>
          <c:dPt>
            <c:idx val="0"/>
            <c:invertIfNegative val="0"/>
            <c:bubble3D val="0"/>
            <c:spPr>
              <a:solidFill>
                <a:schemeClr val="accent5">
                  <a:lumMod val="20000"/>
                  <a:lumOff val="80000"/>
                </a:schemeClr>
              </a:solidFill>
              <a:ln w="19050">
                <a:noFill/>
              </a:ln>
              <a:effectLst/>
            </c:spPr>
            <c:extLst>
              <c:ext xmlns:c16="http://schemas.microsoft.com/office/drawing/2014/chart" uri="{C3380CC4-5D6E-409C-BE32-E72D297353CC}">
                <c16:uniqueId val="{00000001-DA38-4E87-986A-ACAEF9F0327C}"/>
              </c:ext>
            </c:extLst>
          </c:dPt>
          <c:dPt>
            <c:idx val="1"/>
            <c:invertIfNegative val="0"/>
            <c:bubble3D val="0"/>
            <c:spPr>
              <a:solidFill>
                <a:schemeClr val="accent5">
                  <a:lumMod val="60000"/>
                  <a:lumOff val="40000"/>
                </a:schemeClr>
              </a:solidFill>
              <a:ln w="19050">
                <a:noFill/>
              </a:ln>
              <a:effectLst/>
            </c:spPr>
            <c:extLst>
              <c:ext xmlns:c16="http://schemas.microsoft.com/office/drawing/2014/chart" uri="{C3380CC4-5D6E-409C-BE32-E72D297353CC}">
                <c16:uniqueId val="{00000003-DA38-4E87-986A-ACAEF9F0327C}"/>
              </c:ext>
            </c:extLst>
          </c:dPt>
          <c:dPt>
            <c:idx val="2"/>
            <c:invertIfNegative val="0"/>
            <c:bubble3D val="0"/>
            <c:spPr>
              <a:solidFill>
                <a:schemeClr val="accent5">
                  <a:lumMod val="50000"/>
                </a:schemeClr>
              </a:solidFill>
              <a:ln w="19050">
                <a:noFill/>
              </a:ln>
              <a:effectLst/>
            </c:spPr>
            <c:extLst>
              <c:ext xmlns:c16="http://schemas.microsoft.com/office/drawing/2014/chart" uri="{C3380CC4-5D6E-409C-BE32-E72D297353CC}">
                <c16:uniqueId val="{00000005-DA38-4E87-986A-ACAEF9F0327C}"/>
              </c:ext>
            </c:extLst>
          </c:dPt>
          <c:dPt>
            <c:idx val="3"/>
            <c:invertIfNegative val="0"/>
            <c:bubble3D val="0"/>
            <c:spPr>
              <a:solidFill>
                <a:schemeClr val="bg1"/>
              </a:solidFill>
              <a:ln w="19050">
                <a:noFill/>
              </a:ln>
              <a:effectLst/>
            </c:spPr>
            <c:extLst>
              <c:ext xmlns:c16="http://schemas.microsoft.com/office/drawing/2014/chart" uri="{C3380CC4-5D6E-409C-BE32-E72D297353CC}">
                <c16:uniqueId val="{00000007-DA38-4E87-986A-ACAEF9F0327C}"/>
              </c:ext>
            </c:extLst>
          </c:dPt>
          <c:cat>
            <c:strRef>
              <c:f>Sheet1!$A$2:$A$4</c:f>
              <c:strCache>
                <c:ptCount val="3"/>
                <c:pt idx="0">
                  <c:v>&lt; 25%</c:v>
                </c:pt>
                <c:pt idx="1">
                  <c:v>25-40%</c:v>
                </c:pt>
                <c:pt idx="2">
                  <c:v>&gt; 40%</c:v>
                </c:pt>
              </c:strCache>
            </c:strRef>
          </c:cat>
          <c:val>
            <c:numRef>
              <c:f>Sheet1!$B$2:$B$4</c:f>
              <c:numCache>
                <c:formatCode>General</c:formatCode>
                <c:ptCount val="3"/>
                <c:pt idx="0">
                  <c:v>10</c:v>
                </c:pt>
                <c:pt idx="1">
                  <c:v>78</c:v>
                </c:pt>
                <c:pt idx="2">
                  <c:v>12</c:v>
                </c:pt>
              </c:numCache>
            </c:numRef>
          </c:val>
          <c:extLst>
            <c:ext xmlns:c16="http://schemas.microsoft.com/office/drawing/2014/chart" uri="{C3380CC4-5D6E-409C-BE32-E72D297353CC}">
              <c16:uniqueId val="{00000008-DA38-4E87-986A-ACAEF9F0327C}"/>
            </c:ext>
          </c:extLst>
        </c:ser>
        <c:dLbls>
          <c:showLegendKey val="0"/>
          <c:showVal val="0"/>
          <c:showCatName val="0"/>
          <c:showSerName val="0"/>
          <c:showPercent val="0"/>
          <c:showBubbleSize val="0"/>
        </c:dLbls>
        <c:gapWidth val="100"/>
        <c:axId val="474790672"/>
        <c:axId val="488340912"/>
      </c:barChart>
      <c:catAx>
        <c:axId val="4747906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8340912"/>
        <c:crosses val="autoZero"/>
        <c:auto val="1"/>
        <c:lblAlgn val="ctr"/>
        <c:lblOffset val="100"/>
        <c:noMultiLvlLbl val="0"/>
      </c:catAx>
      <c:valAx>
        <c:axId val="488340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4790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4">
                      <a:lumMod val="60000"/>
                      <a:lumOff val="40000"/>
                    </a:schemeClr>
                  </a:gs>
                  <a:gs pos="85000">
                    <a:srgbClr val="299D47"/>
                  </a:gs>
                </a:gsLst>
                <a:lin ang="3000000" scaled="0"/>
              </a:gradFill>
              <a:ln w="19050">
                <a:noFill/>
              </a:ln>
              <a:effectLst/>
            </c:spPr>
            <c:extLst>
              <c:ext xmlns:c16="http://schemas.microsoft.com/office/drawing/2014/chart" uri="{C3380CC4-5D6E-409C-BE32-E72D297353CC}">
                <c16:uniqueId val="{00000001-BE66-4B99-BDE7-7DA1D86A039A}"/>
              </c:ext>
            </c:extLst>
          </c:dPt>
          <c:dPt>
            <c:idx val="1"/>
            <c:bubble3D val="0"/>
            <c:spPr>
              <a:gradFill>
                <a:gsLst>
                  <a:gs pos="0">
                    <a:srgbClr val="299D47">
                      <a:alpha val="30000"/>
                    </a:srgbClr>
                  </a:gs>
                  <a:gs pos="85000">
                    <a:srgbClr val="299D47">
                      <a:alpha val="8000"/>
                    </a:srgbClr>
                  </a:gs>
                </a:gsLst>
                <a:lin ang="3000000" scaled="0"/>
              </a:gradFill>
              <a:ln w="19050">
                <a:noFill/>
              </a:ln>
              <a:effectLst/>
            </c:spPr>
            <c:extLst>
              <c:ext xmlns:c16="http://schemas.microsoft.com/office/drawing/2014/chart" uri="{C3380CC4-5D6E-409C-BE32-E72D297353CC}">
                <c16:uniqueId val="{00000003-BE66-4B99-BDE7-7DA1D86A039A}"/>
              </c:ext>
            </c:extLst>
          </c:dPt>
          <c:cat>
            <c:strRef>
              <c:f>Sheet1!$A$2:$A$3</c:f>
              <c:strCache>
                <c:ptCount val="2"/>
                <c:pt idx="0">
                  <c:v>1st Qtr</c:v>
                </c:pt>
                <c:pt idx="1">
                  <c:v>2nd Qtr</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4-BE66-4B99-BDE7-7DA1D86A039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rgbClr val="2576B7"/>
            </a:solidFill>
            <a:ln w="19050">
              <a:noFill/>
            </a:ln>
            <a:effectLst/>
          </c:spPr>
          <c:invertIfNegative val="0"/>
          <c:dPt>
            <c:idx val="0"/>
            <c:invertIfNegative val="0"/>
            <c:bubble3D val="0"/>
            <c:spPr>
              <a:gradFill>
                <a:gsLst>
                  <a:gs pos="0">
                    <a:schemeClr val="accent4">
                      <a:lumMod val="40000"/>
                      <a:lumOff val="60000"/>
                    </a:schemeClr>
                  </a:gs>
                  <a:gs pos="65000">
                    <a:schemeClr val="accent4"/>
                  </a:gs>
                </a:gsLst>
                <a:lin ang="2700000" scaled="0"/>
              </a:gradFill>
              <a:ln w="66675">
                <a:noFill/>
              </a:ln>
              <a:effectLst/>
            </c:spPr>
            <c:extLst>
              <c:ext xmlns:c16="http://schemas.microsoft.com/office/drawing/2014/chart" uri="{C3380CC4-5D6E-409C-BE32-E72D297353CC}">
                <c16:uniqueId val="{00000001-D6B1-481C-A16A-A3C7729E7F5E}"/>
              </c:ext>
            </c:extLst>
          </c:dPt>
          <c:dPt>
            <c:idx val="1"/>
            <c:invertIfNegative val="0"/>
            <c:bubble3D val="0"/>
            <c:spPr>
              <a:gradFill>
                <a:gsLst>
                  <a:gs pos="0">
                    <a:schemeClr val="accent5">
                      <a:lumMod val="40000"/>
                      <a:lumOff val="60000"/>
                    </a:schemeClr>
                  </a:gs>
                  <a:gs pos="99000">
                    <a:srgbClr val="C00000"/>
                  </a:gs>
                </a:gsLst>
                <a:lin ang="2700000" scaled="0"/>
              </a:gradFill>
              <a:ln w="19050">
                <a:noFill/>
              </a:ln>
              <a:effectLst/>
            </c:spPr>
            <c:extLst>
              <c:ext xmlns:c16="http://schemas.microsoft.com/office/drawing/2014/chart" uri="{C3380CC4-5D6E-409C-BE32-E72D297353CC}">
                <c16:uniqueId val="{00000003-D6B1-481C-A16A-A3C7729E7F5E}"/>
              </c:ext>
            </c:extLst>
          </c:dPt>
          <c:dLbls>
            <c:dLbl>
              <c:idx val="0"/>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6B1-481C-A16A-A3C7729E7F5E}"/>
                </c:ext>
              </c:extLst>
            </c:dLbl>
            <c:dLbl>
              <c:idx val="1"/>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6B1-481C-A16A-A3C7729E7F5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Cost of Compliance</c:v>
                </c:pt>
                <c:pt idx="1">
                  <c:v>Cost of Non-Compliance</c:v>
                </c:pt>
              </c:strCache>
            </c:strRef>
          </c:cat>
          <c:val>
            <c:numRef>
              <c:f>Sheet1!$B$2:$B$3</c:f>
              <c:numCache>
                <c:formatCode>General</c:formatCode>
                <c:ptCount val="2"/>
                <c:pt idx="0">
                  <c:v>5.47</c:v>
                </c:pt>
                <c:pt idx="1">
                  <c:v>14.82</c:v>
                </c:pt>
              </c:numCache>
            </c:numRef>
          </c:val>
          <c:extLst>
            <c:ext xmlns:c16="http://schemas.microsoft.com/office/drawing/2014/chart" uri="{C3380CC4-5D6E-409C-BE32-E72D297353CC}">
              <c16:uniqueId val="{00000004-D6B1-481C-A16A-A3C7729E7F5E}"/>
            </c:ext>
          </c:extLst>
        </c:ser>
        <c:dLbls>
          <c:showLegendKey val="0"/>
          <c:showVal val="0"/>
          <c:showCatName val="0"/>
          <c:showSerName val="0"/>
          <c:showPercent val="0"/>
          <c:showBubbleSize val="0"/>
        </c:dLbls>
        <c:gapWidth val="100"/>
        <c:axId val="654537951"/>
        <c:axId val="1022951999"/>
      </c:barChart>
      <c:catAx>
        <c:axId val="6545379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2951999"/>
        <c:crosses val="autoZero"/>
        <c:auto val="1"/>
        <c:lblAlgn val="ctr"/>
        <c:lblOffset val="100"/>
        <c:noMultiLvlLbl val="0"/>
      </c:catAx>
      <c:valAx>
        <c:axId val="1022951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4537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851C-4782-A9FB-9EEF77B83D44}"/>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851C-4782-A9FB-9EEF77B83D44}"/>
              </c:ext>
            </c:extLst>
          </c:dPt>
          <c:cat>
            <c:strRef>
              <c:f>Sheet1!$A$2:$A$3</c:f>
              <c:strCache>
                <c:ptCount val="2"/>
                <c:pt idx="0">
                  <c:v>1st Qtr</c:v>
                </c:pt>
                <c:pt idx="1">
                  <c:v>2nd Qtr</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851C-4782-A9FB-9EEF77B83D4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4</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5F6C611F-A00D-49C9-BCC6-94D5B64140D5}">
      <dgm:prSet custT="1"/>
      <dgm:spPr/>
      <dgm:t>
        <a:bodyPr/>
        <a:lstStyle/>
        <a:p>
          <a:r>
            <a:rPr lang="en-US" sz="1200" dirty="0">
              <a:latin typeface="Montserrat" panose="00000500000000000000" pitchFamily="2" charset="0"/>
            </a:rPr>
            <a:t>Phase 5</a:t>
          </a:r>
          <a:endParaRPr lang="en-CA" sz="1200" dirty="0">
            <a:latin typeface="Montserrat" panose="00000500000000000000" pitchFamily="2" charset="0"/>
          </a:endParaRPr>
        </a:p>
      </dgm:t>
    </dgm:pt>
    <dgm:pt modelId="{326A71CD-9A9F-4E2C-9657-1A8EF0F3683F}" type="parTrans" cxnId="{70CEFB52-187B-424E-B94B-065F811195BB}">
      <dgm:prSet/>
      <dgm:spPr/>
      <dgm:t>
        <a:bodyPr/>
        <a:lstStyle/>
        <a:p>
          <a:endParaRPr lang="en-CA" sz="1200">
            <a:latin typeface="Montserrat" panose="00000500000000000000" pitchFamily="2" charset="0"/>
          </a:endParaRPr>
        </a:p>
      </dgm:t>
    </dgm:pt>
    <dgm:pt modelId="{0DCA11DC-69F2-4038-8148-F8EFAC97C681}" type="sibTrans" cxnId="{70CEFB52-187B-424E-B94B-065F811195BB}">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5">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5">
        <dgm:presLayoutVars>
          <dgm:bulletEnabled val="1"/>
        </dgm:presLayoutVars>
      </dgm:prSet>
      <dgm:spPr/>
    </dgm:pt>
    <dgm:pt modelId="{56E9E376-C35D-3A43-9D88-F119A55CFB51}" type="pres">
      <dgm:prSet presAssocID="{A5AF815B-3CF0-6E42-8D38-9ADD345D7F12}" presName="parSpace" presStyleCnt="0"/>
      <dgm:spPr/>
    </dgm:pt>
    <dgm:pt modelId="{C57FC37E-A485-469F-A59F-383E1BCAC426}" type="pres">
      <dgm:prSet presAssocID="{5F6C611F-A00D-49C9-BCC6-94D5B64140D5}" presName="parTxOnly" presStyleLbl="node1" presStyleIdx="4" presStyleCnt="5">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4"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 modelId="{7E59CA68-239F-46B7-9A34-054680508DE3}" type="presParOf" srcId="{9F474F36-DA79-054F-BBFD-666192C13D50}" destId="{56E9E376-C35D-3A43-9D88-F119A55CFB51}" srcOrd="7" destOrd="0" presId="urn:microsoft.com/office/officeart/2005/8/layout/hChevron3"/>
    <dgm:cxn modelId="{2872F454-02AC-4E1A-9C47-525019E3A960}" type="presParOf" srcId="{9F474F36-DA79-054F-BBFD-666192C13D50}" destId="{C57FC37E-A485-469F-A59F-383E1BCAC426}" srcOrd="8" destOrd="0" presId="urn:microsoft.com/office/officeart/2005/8/layout/hChevron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1055" y="96455"/>
          <a:ext cx="2058200" cy="82328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1055" y="96455"/>
        <a:ext cx="1852380" cy="823280"/>
      </dsp:txXfrm>
    </dsp:sp>
    <dsp:sp modelId="{BE840A39-1306-4AEF-ADCD-28099CAE7BE1}">
      <dsp:nvSpPr>
        <dsp:cNvPr id="0" name=""/>
        <dsp:cNvSpPr/>
      </dsp:nvSpPr>
      <dsp:spPr>
        <a:xfrm>
          <a:off x="1647615" y="96455"/>
          <a:ext cx="2058200" cy="823280"/>
        </a:xfrm>
        <a:prstGeom prst="chevron">
          <a:avLst/>
        </a:prstGeom>
        <a:solidFill>
          <a:schemeClr val="accent1">
            <a:shade val="80000"/>
            <a:hueOff val="133729"/>
            <a:satOff val="-7418"/>
            <a:lumOff val="7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2059255" y="96455"/>
        <a:ext cx="1234920" cy="823280"/>
      </dsp:txXfrm>
    </dsp:sp>
    <dsp:sp modelId="{A8612D2A-892A-4F89-A395-9A98FAF04D82}">
      <dsp:nvSpPr>
        <dsp:cNvPr id="0" name=""/>
        <dsp:cNvSpPr/>
      </dsp:nvSpPr>
      <dsp:spPr>
        <a:xfrm>
          <a:off x="3294175" y="96455"/>
          <a:ext cx="2058200" cy="823280"/>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3705815" y="96455"/>
        <a:ext cx="1234920" cy="823280"/>
      </dsp:txXfrm>
    </dsp:sp>
    <dsp:sp modelId="{3DB7A99E-41BC-AC47-994C-7774AEF62FE1}">
      <dsp:nvSpPr>
        <dsp:cNvPr id="0" name=""/>
        <dsp:cNvSpPr/>
      </dsp:nvSpPr>
      <dsp:spPr>
        <a:xfrm>
          <a:off x="4940735" y="96455"/>
          <a:ext cx="2058200" cy="823280"/>
        </a:xfrm>
        <a:prstGeom prst="chevron">
          <a:avLst/>
        </a:prstGeom>
        <a:solidFill>
          <a:schemeClr val="accent1">
            <a:shade val="80000"/>
            <a:hueOff val="401188"/>
            <a:satOff val="-22255"/>
            <a:lumOff val="2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p>
      </dsp:txBody>
      <dsp:txXfrm>
        <a:off x="5352375" y="96455"/>
        <a:ext cx="1234920" cy="823280"/>
      </dsp:txXfrm>
    </dsp:sp>
    <dsp:sp modelId="{C57FC37E-A485-469F-A59F-383E1BCAC426}">
      <dsp:nvSpPr>
        <dsp:cNvPr id="0" name=""/>
        <dsp:cNvSpPr/>
      </dsp:nvSpPr>
      <dsp:spPr>
        <a:xfrm>
          <a:off x="6587295" y="96455"/>
          <a:ext cx="2058200" cy="823280"/>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5</a:t>
          </a:r>
          <a:endParaRPr lang="en-CA" sz="1200" kern="1200" dirty="0">
            <a:latin typeface="Montserrat" panose="00000500000000000000" pitchFamily="2" charset="0"/>
          </a:endParaRPr>
        </a:p>
      </dsp:txBody>
      <dsp:txXfrm>
        <a:off x="6998935" y="96455"/>
        <a:ext cx="1234920" cy="82328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8/18/2022</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8/18/2022</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D542F2B6-E12F-5946-A4F4-9662A10E44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Summary of Accomplishment</a:t>
            </a:r>
            <a:endParaRPr lang="en-US" sz="4000" b="1" i="0" spc="-30" dirty="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717171"/>
                </a:solidFill>
                <a:latin typeface="Montserrat SemiBold" pitchFamily="2" charset="77"/>
              </a:rPr>
              <a:t>Info-Tech offers various levels of support to best suit your needs</a:t>
            </a:r>
            <a:endParaRPr lang="en-US" sz="4000" b="1" i="0" spc="-30" dirty="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20</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672" r:id="rId2"/>
    <p:sldLayoutId id="2147483676" r:id="rId3"/>
    <p:sldLayoutId id="2147483694" r:id="rId4"/>
    <p:sldLayoutId id="2147483709" r:id="rId5"/>
    <p:sldLayoutId id="2147483710" r:id="rId6"/>
    <p:sldLayoutId id="2147483711" r:id="rId7"/>
    <p:sldLayoutId id="2147483712" r:id="rId8"/>
    <p:sldLayoutId id="2147483732" r:id="rId9"/>
    <p:sldLayoutId id="2147483701" r:id="rId10"/>
    <p:sldLayoutId id="2147483695" r:id="rId11"/>
    <p:sldLayoutId id="2147483685" r:id="rId12"/>
    <p:sldLayoutId id="2147483684" r:id="rId13"/>
    <p:sldLayoutId id="2147483739" r:id="rId14"/>
    <p:sldLayoutId id="2147483741" r:id="rId15"/>
    <p:sldLayoutId id="2147483742" r:id="rId16"/>
    <p:sldLayoutId id="2147483708" r:id="rId17"/>
    <p:sldLayoutId id="2147483740" r:id="rId18"/>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diagramColors" Target="../diagrams/colors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diagramQuickStyle" Target="../diagrams/quickStyle1.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diagramLayout" Target="../diagrams/layout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diagramData" Target="../diagrams/data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20.png"/><Relationship Id="rId35" Type="http://schemas.microsoft.com/office/2007/relationships/diagramDrawing" Target="../diagrams/drawing1.xml"/><Relationship Id="rId8" Type="http://schemas.openxmlformats.org/officeDocument/2006/relationships/tags" Target="../tags/tag8.xml"/></Relationships>
</file>

<file path=ppt/slides/_rels/slide12.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1BBB4F-54CF-464D-B057-7B1471FC0456}"/>
              </a:ext>
            </a:extLst>
          </p:cNvPr>
          <p:cNvSpPr>
            <a:spLocks noGrp="1"/>
          </p:cNvSpPr>
          <p:nvPr>
            <p:ph type="body" sz="quarter" idx="10"/>
          </p:nvPr>
        </p:nvSpPr>
        <p:spPr/>
        <p:txBody>
          <a:bodyPr/>
          <a:lstStyle/>
          <a:p>
            <a:r>
              <a:rPr lang="en-US" dirty="0"/>
              <a:t>Build a Security Compliance Program</a:t>
            </a:r>
          </a:p>
        </p:txBody>
      </p:sp>
      <p:sp>
        <p:nvSpPr>
          <p:cNvPr id="5" name="Text Placeholder 4">
            <a:extLst>
              <a:ext uri="{FF2B5EF4-FFF2-40B4-BE49-F238E27FC236}">
                <a16:creationId xmlns:a16="http://schemas.microsoft.com/office/drawing/2014/main" id="{F077D87F-0AE0-594D-B3B3-85F003F2EDE2}"/>
              </a:ext>
            </a:extLst>
          </p:cNvPr>
          <p:cNvSpPr>
            <a:spLocks noGrp="1"/>
          </p:cNvSpPr>
          <p:nvPr>
            <p:ph type="body" sz="quarter" idx="11"/>
          </p:nvPr>
        </p:nvSpPr>
        <p:spPr/>
        <p:txBody>
          <a:bodyPr/>
          <a:lstStyle/>
          <a:p>
            <a:r>
              <a:rPr lang="en-US" dirty="0"/>
              <a:t>Cost-effective compliance is possible.</a:t>
            </a:r>
          </a:p>
        </p:txBody>
      </p:sp>
      <p:sp>
        <p:nvSpPr>
          <p:cNvPr id="6" name="Rectangle 5">
            <a:extLst>
              <a:ext uri="{FF2B5EF4-FFF2-40B4-BE49-F238E27FC236}">
                <a16:creationId xmlns:a16="http://schemas.microsoft.com/office/drawing/2014/main" id="{31B5454A-F364-40CA-BF64-5DDAA377740E}"/>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8B1C4E8-F1EF-4A10-8023-66490EBECA66}"/>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77925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11</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Light" panose="00000400000000000000" pitchFamily="2" charset="0"/>
              </a:rPr>
              <a:t>What does a typical GI on this topic look like?</a:t>
            </a:r>
            <a:endParaRPr lang="en-CA" sz="2000" dirty="0">
              <a:latin typeface="Montserrat Light" panose="00000400000000000000" pitchFamily="2" charset="0"/>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0"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Scope requirements, objectives, and your specific challenges.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30"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2" y="3315409"/>
            <a:ext cx="105909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Establish framework and roles.</a:t>
            </a: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463522" y="4637121"/>
            <a:ext cx="1138004"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Identify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operational environments.</a:t>
            </a: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11"/>
            </p:custDataLst>
          </p:nvPr>
        </p:nvCxnSpPr>
        <p:spPr>
          <a:xfrm flipH="1">
            <a:off x="2230134" y="378940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30" cstate="screen">
            <a:extLst>
              <a:ext uri="{28A0092B-C50C-407E-A947-70E740481C1C}">
                <a14:useLocalDpi xmlns:a14="http://schemas.microsoft.com/office/drawing/2010/main"/>
              </a:ext>
            </a:extLst>
          </a:blip>
          <a:stretch>
            <a:fillRect/>
          </a:stretch>
        </p:blipFill>
        <p:spPr>
          <a:xfrm>
            <a:off x="1969658" y="4625680"/>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30" cstate="screen">
            <a:extLst>
              <a:ext uri="{28A0092B-C50C-407E-A947-70E740481C1C}">
                <a14:useLocalDpi xmlns:a14="http://schemas.microsoft.com/office/drawing/2010/main"/>
              </a:ext>
            </a:extLst>
          </a:blip>
          <a:stretch>
            <a:fillRect/>
          </a:stretch>
        </p:blipFill>
        <p:spPr>
          <a:xfrm>
            <a:off x="3554530"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040482" y="3362365"/>
            <a:ext cx="135148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lang="en-CA" sz="1400" dirty="0">
                <a:solidFill>
                  <a:srgbClr val="494949"/>
                </a:solidFill>
                <a:latin typeface="Roboto Condensed Light" panose="02000000000000000000" pitchFamily="2" charset="0"/>
                <a:ea typeface="Roboto Condensed Light" panose="02000000000000000000" pitchFamily="2" charset="0"/>
              </a:rPr>
              <a:t>Identify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compliance obligations and conformance levels.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5"/>
            </p:custDataLst>
          </p:nvPr>
        </p:nvSpPr>
        <p:spPr>
          <a:xfrm>
            <a:off x="4040482" y="4684077"/>
            <a:ext cx="1174220"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Map obligations into control framework.</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6"/>
            </p:custDataLst>
          </p:nvPr>
        </p:nvCxnSpPr>
        <p:spPr>
          <a:xfrm flipH="1">
            <a:off x="3807094" y="383636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7"/>
            </p:custDataLst>
          </p:nvPr>
        </p:nvPicPr>
        <p:blipFill>
          <a:blip r:embed="rId30" cstate="screen">
            <a:extLst>
              <a:ext uri="{28A0092B-C50C-407E-A947-70E740481C1C}">
                <a14:useLocalDpi xmlns:a14="http://schemas.microsoft.com/office/drawing/2010/main"/>
              </a:ext>
            </a:extLst>
          </a:blip>
          <a:stretch>
            <a:fillRect/>
          </a:stretch>
        </p:blipFill>
        <p:spPr>
          <a:xfrm>
            <a:off x="3546618" y="4672636"/>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8"/>
            </p:custDataLst>
          </p:nvPr>
        </p:nvPicPr>
        <p:blipFill>
          <a:blip r:embed="rId30" cstate="screen">
            <a:extLst>
              <a:ext uri="{28A0092B-C50C-407E-A947-70E740481C1C}">
                <a14:useLocalDpi xmlns:a14="http://schemas.microsoft.com/office/drawing/2010/main"/>
              </a:ext>
            </a:extLst>
          </a:blip>
          <a:stretch>
            <a:fillRect/>
          </a:stretch>
        </p:blipFill>
        <p:spPr>
          <a:xfrm>
            <a:off x="5174887" y="332392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9"/>
            </p:custDataLst>
          </p:nvPr>
        </p:nvSpPr>
        <p:spPr>
          <a:xfrm>
            <a:off x="5660839" y="3370879"/>
            <a:ext cx="1256805"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Review policies and strategy.</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20"/>
            </p:custDataLst>
          </p:nvPr>
        </p:nvSpPr>
        <p:spPr>
          <a:xfrm>
            <a:off x="5660839" y="4692591"/>
            <a:ext cx="1059096"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#7: </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Develop test scripts.</a:t>
            </a: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1"/>
            </p:custDataLst>
          </p:nvPr>
        </p:nvCxnSpPr>
        <p:spPr>
          <a:xfrm flipH="1">
            <a:off x="5427451" y="384487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2"/>
            </p:custDataLst>
          </p:nvPr>
        </p:nvPicPr>
        <p:blipFill>
          <a:blip r:embed="rId30" cstate="screen">
            <a:extLst>
              <a:ext uri="{28A0092B-C50C-407E-A947-70E740481C1C}">
                <a14:useLocalDpi xmlns:a14="http://schemas.microsoft.com/office/drawing/2010/main"/>
              </a:ext>
            </a:extLst>
          </a:blip>
          <a:stretch>
            <a:fillRect/>
          </a:stretch>
        </p:blipFill>
        <p:spPr>
          <a:xfrm>
            <a:off x="5166975" y="4681150"/>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3"/>
            </p:custDataLst>
          </p:nvPr>
        </p:nvPicPr>
        <p:blipFill>
          <a:blip r:embed="rId30" cstate="screen">
            <a:extLst>
              <a:ext uri="{28A0092B-C50C-407E-A947-70E740481C1C}">
                <a14:useLocalDpi xmlns:a14="http://schemas.microsoft.com/office/drawing/2010/main"/>
              </a:ext>
            </a:extLst>
          </a:blip>
          <a:stretch>
            <a:fillRect/>
          </a:stretch>
        </p:blipFill>
        <p:spPr>
          <a:xfrm>
            <a:off x="6842972"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4"/>
            </p:custDataLst>
          </p:nvPr>
        </p:nvSpPr>
        <p:spPr>
          <a:xfrm>
            <a:off x="7328924" y="3362364"/>
            <a:ext cx="125680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Track status and exceptions.</a:t>
            </a:r>
          </a:p>
        </p:txBody>
      </p:sp>
      <p:sp>
        <p:nvSpPr>
          <p:cNvPr id="26" name="Rectangle 25">
            <a:extLst>
              <a:ext uri="{FF2B5EF4-FFF2-40B4-BE49-F238E27FC236}">
                <a16:creationId xmlns:a16="http://schemas.microsoft.com/office/drawing/2014/main" id="{00B56B9E-6653-467B-918F-AD7214396EEF}"/>
              </a:ext>
            </a:extLst>
          </p:cNvPr>
          <p:cNvSpPr/>
          <p:nvPr>
            <p:custDataLst>
              <p:tags r:id="rId25"/>
            </p:custDataLst>
          </p:nvPr>
        </p:nvSpPr>
        <p:spPr>
          <a:xfrm>
            <a:off x="7328924" y="4684077"/>
            <a:ext cx="1296307"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Report on program status.</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6"/>
            </p:custDataLst>
          </p:nvPr>
        </p:nvCxnSpPr>
        <p:spPr>
          <a:xfrm flipH="1">
            <a:off x="7095536" y="383636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7"/>
            </p:custDataLst>
          </p:nvPr>
        </p:nvPicPr>
        <p:blipFill>
          <a:blip r:embed="rId30" cstate="screen">
            <a:extLst>
              <a:ext uri="{28A0092B-C50C-407E-A947-70E740481C1C}">
                <a14:useLocalDpi xmlns:a14="http://schemas.microsoft.com/office/drawing/2010/main"/>
              </a:ext>
            </a:extLst>
          </a:blip>
          <a:stretch>
            <a:fillRect/>
          </a:stretch>
        </p:blipFill>
        <p:spPr>
          <a:xfrm>
            <a:off x="6835060" y="4672636"/>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8"/>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between six to </a:t>
            </a:r>
            <a:r>
              <a:rPr lang="en-US" sz="2000" spc="-30" dirty="0">
                <a:solidFill>
                  <a:srgbClr val="FFFFFF"/>
                </a:solidFill>
                <a:latin typeface="Montserrat" panose="00000500000000000000" pitchFamily="2" charset="0"/>
                <a:cs typeface="Arial Narrow"/>
              </a:rPr>
              <a:t>ten</a:t>
            </a: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 calls over the course of two to four months.</a:t>
            </a:r>
          </a:p>
        </p:txBody>
      </p:sp>
    </p:spTree>
    <p:extLst>
      <p:ext uri="{BB962C8B-B14F-4D97-AF65-F5344CB8AC3E}">
        <p14:creationId xmlns:p14="http://schemas.microsoft.com/office/powerpoint/2010/main" val="229917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670387973"/>
              </p:ext>
            </p:extLst>
          </p:nvPr>
        </p:nvGraphicFramePr>
        <p:xfrm>
          <a:off x="354106" y="1215542"/>
          <a:ext cx="11638291" cy="5470844"/>
        </p:xfrm>
        <a:graphic>
          <a:graphicData uri="http://schemas.openxmlformats.org/drawingml/2006/table">
            <a:tbl>
              <a:tblPr firstRow="1" bandRow="1">
                <a:tableStyleId>{5C22544A-7EE6-4342-B048-85BDC9FD1C3A}</a:tableStyleId>
              </a:tblPr>
              <a:tblGrid>
                <a:gridCol w="438681">
                  <a:extLst>
                    <a:ext uri="{9D8B030D-6E8A-4147-A177-3AD203B41FA5}">
                      <a16:colId xmlns:a16="http://schemas.microsoft.com/office/drawing/2014/main" val="20000"/>
                    </a:ext>
                  </a:extLst>
                </a:gridCol>
                <a:gridCol w="2239922">
                  <a:extLst>
                    <a:ext uri="{9D8B030D-6E8A-4147-A177-3AD203B41FA5}">
                      <a16:colId xmlns:a16="http://schemas.microsoft.com/office/drawing/2014/main" val="20001"/>
                    </a:ext>
                  </a:extLst>
                </a:gridCol>
                <a:gridCol w="2239922">
                  <a:extLst>
                    <a:ext uri="{9D8B030D-6E8A-4147-A177-3AD203B41FA5}">
                      <a16:colId xmlns:a16="http://schemas.microsoft.com/office/drawing/2014/main" val="20002"/>
                    </a:ext>
                  </a:extLst>
                </a:gridCol>
                <a:gridCol w="2239922">
                  <a:extLst>
                    <a:ext uri="{9D8B030D-6E8A-4147-A177-3AD203B41FA5}">
                      <a16:colId xmlns:a16="http://schemas.microsoft.com/office/drawing/2014/main" val="20003"/>
                    </a:ext>
                  </a:extLst>
                </a:gridCol>
                <a:gridCol w="2239922">
                  <a:extLst>
                    <a:ext uri="{9D8B030D-6E8A-4147-A177-3AD203B41FA5}">
                      <a16:colId xmlns:a16="http://schemas.microsoft.com/office/drawing/2014/main" val="20004"/>
                    </a:ext>
                  </a:extLst>
                </a:gridCol>
                <a:gridCol w="2239922">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Establish program</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dirty="0">
                          <a:solidFill>
                            <a:srgbClr val="5191C5"/>
                          </a:solidFill>
                          <a:latin typeface="Montserrat SemiBold"/>
                          <a:ea typeface="Roboto"/>
                        </a:rPr>
                        <a:t>Identify obligations</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Implement compliance strategy</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Track and report</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4A4A4A"/>
                          </a:solidFill>
                          <a:latin typeface="Roboto Condensed Light" panose="02000000000000000000" pitchFamily="2" charset="0"/>
                          <a:ea typeface="Roboto Condensed Light" panose="02000000000000000000" pitchFamily="2" charset="0"/>
                        </a:rPr>
                        <a:t>1.1 Review the business context. </a:t>
                      </a:r>
                    </a:p>
                    <a:p>
                      <a:pPr marL="216000" indent="-457200">
                        <a:lnSpc>
                          <a:spcPts val="1300"/>
                        </a:lnSpc>
                        <a:spcBef>
                          <a:spcPts val="600"/>
                        </a:spcBef>
                        <a:spcAft>
                          <a:spcPts val="0"/>
                        </a:spcAft>
                      </a:pPr>
                      <a:r>
                        <a:rPr lang="en-CA" sz="1200" b="0" i="0" dirty="0">
                          <a:solidFill>
                            <a:srgbClr val="4A4A4A"/>
                          </a:solidFill>
                          <a:latin typeface="Roboto Condensed Light" panose="02000000000000000000" pitchFamily="2" charset="0"/>
                          <a:ea typeface="Roboto Condensed Light" panose="02000000000000000000" pitchFamily="2" charset="0"/>
                        </a:rPr>
                        <a:t>1.2 Review the Info-Tech security control framework. </a:t>
                      </a:r>
                    </a:p>
                    <a:p>
                      <a:pPr marL="216000" indent="-457200">
                        <a:lnSpc>
                          <a:spcPts val="1300"/>
                        </a:lnSpc>
                        <a:spcBef>
                          <a:spcPts val="600"/>
                        </a:spcBef>
                        <a:spcAft>
                          <a:spcPts val="0"/>
                        </a:spcAft>
                      </a:pPr>
                      <a:r>
                        <a:rPr lang="en-CA" sz="1200" b="0" i="0" dirty="0">
                          <a:solidFill>
                            <a:srgbClr val="4A4A4A"/>
                          </a:solidFill>
                          <a:latin typeface="Roboto Condensed Light" panose="02000000000000000000" pitchFamily="2" charset="0"/>
                          <a:ea typeface="Roboto Condensed Light" panose="02000000000000000000" pitchFamily="2" charset="0"/>
                        </a:rPr>
                        <a:t>1.3 Establish roles and responsibilities</a:t>
                      </a:r>
                      <a:r>
                        <a:rPr lang="en-CA" sz="1200" b="0" i="0" baseline="0" dirty="0">
                          <a:solidFill>
                            <a:srgbClr val="4A4A4A"/>
                          </a:solidFill>
                          <a:latin typeface="Roboto Condensed Light" panose="02000000000000000000" pitchFamily="2" charset="0"/>
                          <a:ea typeface="Roboto Condensed Light" panose="02000000000000000000" pitchFamily="2" charset="0"/>
                        </a:rPr>
                        <a:t>.</a:t>
                      </a:r>
                      <a:endParaRPr lang="en-CA" sz="1200" b="0" i="0" dirty="0">
                        <a:solidFill>
                          <a:srgbClr val="4A4A4A"/>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200" b="0" i="0" dirty="0">
                          <a:solidFill>
                            <a:srgbClr val="4A4A4A"/>
                          </a:solidFill>
                          <a:latin typeface="Roboto Condensed Light" panose="02000000000000000000" pitchFamily="2" charset="0"/>
                          <a:ea typeface="Roboto Condensed Light" panose="02000000000000000000" pitchFamily="2" charset="0"/>
                        </a:rPr>
                        <a:t>1.4 Define operational environments</a:t>
                      </a:r>
                      <a:r>
                        <a:rPr lang="en-CA" sz="1200" b="0" i="0" baseline="0" dirty="0">
                          <a:solidFill>
                            <a:srgbClr val="4A4A4A"/>
                          </a:solidFill>
                          <a:latin typeface="Roboto Condensed Light" panose="02000000000000000000" pitchFamily="2" charset="0"/>
                          <a:ea typeface="Roboto Condensed Light" panose="02000000000000000000" pitchFamily="2" charset="0"/>
                        </a:rPr>
                        <a:t>.</a:t>
                      </a:r>
                      <a:endParaRPr lang="en-CA" sz="1200" b="0" i="0" dirty="0">
                        <a:solidFill>
                          <a:srgbClr val="4A4A4A"/>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endParaRPr lang="en-CA" sz="1200" b="0" i="0" baseline="0" dirty="0">
                        <a:solidFill>
                          <a:schemeClr val="tx1"/>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2.1</a:t>
                      </a:r>
                      <a:r>
                        <a:rPr lang="en-CA" sz="1200" b="0" i="0" baseline="0" dirty="0">
                          <a:solidFill>
                            <a:schemeClr val="tx1"/>
                          </a:solidFill>
                          <a:latin typeface="Roboto Condensed Light" panose="02000000000000000000" pitchFamily="2" charset="0"/>
                          <a:ea typeface="Roboto Condensed Light" panose="02000000000000000000" pitchFamily="2" charset="0"/>
                        </a:rPr>
                        <a:t> Identify relevant security and data protection compliance obligations.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2.2 Develop conformance level recommendations.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2.3 Map compliance obligations into control framework</a:t>
                      </a:r>
                      <a:r>
                        <a:rPr lang="en-CA" sz="1200" b="0" i="0" baseline="0" dirty="0">
                          <a:solidFill>
                            <a:schemeClr val="tx1"/>
                          </a:solidFill>
                          <a:latin typeface="Roboto Condensed Light" panose="02000000000000000000" pitchFamily="2" charset="0"/>
                          <a:ea typeface="Roboto Condensed Light" panose="02000000000000000000" pitchFamily="2" charset="0"/>
                        </a:rPr>
                        <a:t>.</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2.4 </a:t>
                      </a:r>
                      <a:r>
                        <a:rPr lang="en-CA" sz="1200" b="0" i="0" dirty="0">
                          <a:solidFill>
                            <a:schemeClr val="tx1"/>
                          </a:solidFill>
                          <a:latin typeface="Roboto Condensed Light" panose="02000000000000000000" pitchFamily="2" charset="0"/>
                          <a:ea typeface="Roboto Condensed Light" panose="02000000000000000000" pitchFamily="2" charset="0"/>
                        </a:rPr>
                        <a:t>Develop process for operationalizing identification activities.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3.1 Review state of information security policies.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3.2 Recommend updates to policies to address control requirements.</a:t>
                      </a:r>
                      <a:endParaRPr lang="en-CA" sz="1200" b="0" i="0" dirty="0">
                        <a:solidFill>
                          <a:schemeClr val="tx1"/>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3.2 Review information security strategy.</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3.3 Identify alignment points between compliance obligations and information security strategy</a:t>
                      </a:r>
                      <a:r>
                        <a:rPr lang="en-CA" sz="1200" b="0" i="0" baseline="0" dirty="0">
                          <a:solidFill>
                            <a:schemeClr val="tx1"/>
                          </a:solidFill>
                          <a:latin typeface="Roboto Condensed Light" panose="02000000000000000000" pitchFamily="2" charset="0"/>
                          <a:ea typeface="Roboto Condensed Light" panose="02000000000000000000" pitchFamily="2" charset="0"/>
                        </a:rPr>
                        <a:t>.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chemeClr val="tx1"/>
                          </a:solidFill>
                          <a:latin typeface="Roboto Condensed Light" panose="02000000000000000000" pitchFamily="2" charset="0"/>
                          <a:ea typeface="Roboto Condensed Light" panose="02000000000000000000" pitchFamily="2" charset="0"/>
                        </a:rPr>
                        <a:t>3.4 Develop compliance exception process and forms.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4.1 Define process and forms for self-attestation.</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4.2 Develop audit test scripts for selected controls.</a:t>
                      </a:r>
                    </a:p>
                    <a:p>
                      <a:pPr marL="216000" indent="-457200">
                        <a:lnSpc>
                          <a:spcPts val="1300"/>
                        </a:lnSpc>
                        <a:spcBef>
                          <a:spcPts val="600"/>
                        </a:spcBef>
                        <a:spcAft>
                          <a:spcPts val="0"/>
                        </a:spcAft>
                      </a:pPr>
                      <a:r>
                        <a:rPr lang="en-CA" sz="1200" b="0" i="0" dirty="0">
                          <a:solidFill>
                            <a:schemeClr val="tx1"/>
                          </a:solidFill>
                          <a:latin typeface="Roboto Condensed Light" panose="02000000000000000000" pitchFamily="2" charset="0"/>
                          <a:ea typeface="Roboto Condensed Light" panose="02000000000000000000" pitchFamily="2" charset="0"/>
                        </a:rPr>
                        <a:t>4.3 Review process and entity control types</a:t>
                      </a:r>
                      <a:r>
                        <a:rPr lang="en-CA" sz="1200" b="0" i="0" baseline="0" dirty="0">
                          <a:solidFill>
                            <a:schemeClr val="tx1"/>
                          </a:solidFill>
                          <a:latin typeface="Roboto Condensed Light" panose="02000000000000000000" pitchFamily="2" charset="0"/>
                          <a:ea typeface="Roboto Condensed Light" panose="02000000000000000000" pitchFamily="2" charset="0"/>
                        </a:rPr>
                        <a:t>.</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4.4 Develop self-assessment process. </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4.5 Integrate compliance management with risk register.</a:t>
                      </a:r>
                    </a:p>
                    <a:p>
                      <a:pPr marL="216000" indent="-457200">
                        <a:lnSpc>
                          <a:spcPts val="1300"/>
                        </a:lnSpc>
                        <a:spcBef>
                          <a:spcPts val="600"/>
                        </a:spcBef>
                        <a:spcAft>
                          <a:spcPts val="0"/>
                        </a:spcAft>
                      </a:pPr>
                      <a:r>
                        <a:rPr lang="en-CA" sz="1200" b="0" i="0" baseline="0" dirty="0">
                          <a:solidFill>
                            <a:schemeClr val="tx1"/>
                          </a:solidFill>
                          <a:latin typeface="Roboto Condensed Light" panose="02000000000000000000" pitchFamily="2" charset="0"/>
                          <a:ea typeface="Roboto Condensed Light" panose="02000000000000000000" pitchFamily="2" charset="0"/>
                        </a:rPr>
                        <a:t>4.6 Develop metrics and reporting process.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chemeClr val="tx1"/>
                          </a:solidFill>
                          <a:latin typeface="Roboto Condensed Light"/>
                          <a:ea typeface="Roboto Condensed Light"/>
                        </a:rPr>
                        <a:t>5.2 Set up review time for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RACI matrix</a:t>
                      </a:r>
                    </a:p>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Environments list and definitions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dirty="0">
                          <a:solidFill>
                            <a:srgbClr val="4A4A4A"/>
                          </a:solidFill>
                          <a:latin typeface="Roboto Condensed Light"/>
                          <a:ea typeface="Roboto Condensed Light"/>
                        </a:rPr>
                        <a:t>List of compliance obligations</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Completed Conformance Level Approval forms</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(Optional) Mapped compliance obligation</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(Optional) Identification process diagram</a:t>
                      </a:r>
                    </a:p>
                    <a:p>
                      <a:pPr marL="143510" indent="-143510">
                        <a:lnSpc>
                          <a:spcPts val="1300"/>
                        </a:lnSpc>
                        <a:spcBef>
                          <a:spcPts val="600"/>
                        </a:spcBef>
                        <a:spcAft>
                          <a:spcPts val="0"/>
                        </a:spcAft>
                        <a:buClrTx/>
                        <a:buFont typeface="+mj-lt"/>
                        <a:buAutoNum type="arabicPeriod"/>
                      </a:pPr>
                      <a:endParaRPr lang="en-CA" sz="1200" b="0" i="0" baseline="0" dirty="0">
                        <a:solidFill>
                          <a:srgbClr val="4A4A4A"/>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Recommendations and plan for updates to information security polices</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Recommendations and plan for updates to information security strategy</a:t>
                      </a:r>
                    </a:p>
                    <a:p>
                      <a:pPr marL="143510" indent="-14351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a:ea typeface="Roboto Condensed Light"/>
                        </a:rPr>
                        <a:t>Compliance exception forms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Self-attestation forms</a:t>
                      </a:r>
                    </a:p>
                    <a:p>
                      <a:pPr marL="144000" indent="-1440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Completed test scripts for selected controls</a:t>
                      </a:r>
                    </a:p>
                    <a:p>
                      <a:pPr marL="144000" marR="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CA" sz="1200" b="0" i="0" baseline="0" dirty="0">
                          <a:solidFill>
                            <a:srgbClr val="4A4A4A"/>
                          </a:solidFill>
                          <a:latin typeface="Roboto Condensed Light" panose="02000000000000000000" pitchFamily="2" charset="0"/>
                          <a:ea typeface="Roboto Condensed Light" panose="02000000000000000000" pitchFamily="2" charset="0"/>
                        </a:rPr>
                        <a:t>Self-assessment process</a:t>
                      </a:r>
                    </a:p>
                    <a:p>
                      <a:pPr marL="144000" marR="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CA" sz="1200" b="0" i="0" baseline="0" dirty="0">
                          <a:solidFill>
                            <a:srgbClr val="4A4A4A"/>
                          </a:solidFill>
                          <a:latin typeface="Roboto Condensed Light" panose="02000000000000000000" pitchFamily="2" charset="0"/>
                          <a:ea typeface="Roboto Condensed Light" panose="02000000000000000000" pitchFamily="2" charset="0"/>
                        </a:rPr>
                        <a:t>Reporting process</a:t>
                      </a:r>
                    </a:p>
                    <a:p>
                      <a:pPr marL="144000" marR="0" indent="-144000" algn="l" defTabSz="914400" rtl="0" eaLnBrk="1" fontAlgn="auto" latinLnBrk="0" hangingPunct="1">
                        <a:lnSpc>
                          <a:spcPts val="1300"/>
                        </a:lnSpc>
                        <a:spcBef>
                          <a:spcPts val="600"/>
                        </a:spcBef>
                        <a:spcAft>
                          <a:spcPts val="0"/>
                        </a:spcAft>
                        <a:buClrTx/>
                        <a:buSzTx/>
                        <a:buFont typeface="+mj-lt"/>
                        <a:buAutoNum type="arabicPeriod"/>
                        <a:tabLst/>
                        <a:defRPr/>
                      </a:pPr>
                      <a:r>
                        <a:rPr lang="en-CA" sz="1200" b="0" i="0" baseline="0" dirty="0">
                          <a:solidFill>
                            <a:srgbClr val="4A4A4A"/>
                          </a:solidFill>
                          <a:latin typeface="Roboto Condensed Light" panose="02000000000000000000" pitchFamily="2" charset="0"/>
                          <a:ea typeface="Roboto Condensed Light" panose="02000000000000000000" pitchFamily="2" charset="0"/>
                        </a:rPr>
                        <a:t>Recommended metrics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4A4A4A"/>
                          </a:solidFill>
                          <a:latin typeface="Roboto Condensed Light" panose="02000000000000000000" pitchFamily="2" charset="0"/>
                          <a:ea typeface="Roboto Condensed Light" panose="02000000000000000000" pitchFamily="2" charset="0"/>
                        </a:rPr>
                        <a:t>Finalized deliverables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Light"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8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777623" cy="1631315"/>
          </a:xfrm>
        </p:spPr>
        <p:txBody>
          <a:bodyPr>
            <a:noAutofit/>
          </a:bodyPr>
          <a:lstStyle/>
          <a:p>
            <a:r>
              <a:rPr lang="en-CA" dirty="0">
                <a:cs typeface="Arial"/>
              </a:rPr>
              <a:t>The road to hell is paved with compliance obligations.</a:t>
            </a:r>
            <a:endParaRPr lang="en-US" dirty="0"/>
          </a:p>
        </p:txBody>
      </p:sp>
      <p:sp>
        <p:nvSpPr>
          <p:cNvPr id="8" name="Text Placeholder 7"/>
          <p:cNvSpPr>
            <a:spLocks noGrp="1"/>
          </p:cNvSpPr>
          <p:nvPr>
            <p:ph type="body" sz="quarter" idx="13"/>
          </p:nvPr>
        </p:nvSpPr>
        <p:spPr>
          <a:xfrm>
            <a:off x="5238246" y="5120360"/>
            <a:ext cx="5011743" cy="1269682"/>
          </a:xfrm>
        </p:spPr>
        <p:txBody>
          <a:bodyPr>
            <a:noAutofit/>
          </a:bodyPr>
          <a:lstStyle/>
          <a:p>
            <a:r>
              <a:rPr lang="en-US" dirty="0"/>
              <a:t>Kate Wood</a:t>
            </a:r>
          </a:p>
          <a:p>
            <a:r>
              <a:rPr lang="en-US" dirty="0">
                <a:latin typeface="Montserrat Light" panose="020B0604020202020204" charset="0"/>
              </a:rPr>
              <a:t>Practice Lead</a:t>
            </a:r>
          </a:p>
          <a:p>
            <a:r>
              <a:rPr lang="en-US" dirty="0">
                <a:latin typeface="Montserrat Light" panose="020B0604020202020204" charset="0"/>
              </a:rPr>
              <a:t>Security &amp; Privacy Practice</a:t>
            </a:r>
          </a:p>
          <a:p>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32400" y="1887107"/>
            <a:ext cx="6661150" cy="2832939"/>
          </a:xfrm>
          <a:prstGeom prst="rect">
            <a:avLst/>
          </a:prstGeom>
        </p:spPr>
        <p:txBody>
          <a:bodyPr>
            <a:noAutofit/>
          </a:bodyPr>
          <a:lstStyle/>
          <a:p>
            <a:pPr marL="0" marR="3081" indent="0">
              <a:lnSpc>
                <a:spcPct val="101000"/>
              </a:lnSpc>
              <a:spcBef>
                <a:spcPts val="58"/>
              </a:spcBef>
              <a:buNone/>
            </a:pPr>
            <a:r>
              <a:rPr lang="en-CA" dirty="0"/>
              <a:t>In my early years as a security practitioner, I remember welcoming new cybersecurity and data protection regulations. Why? Because I could use them to help justify purchasing new security controls. But as they say, be careful what you wish for because you just might get it.</a:t>
            </a:r>
          </a:p>
          <a:p>
            <a:pPr marL="0" marR="3081" indent="0">
              <a:lnSpc>
                <a:spcPct val="101000"/>
              </a:lnSpc>
              <a:spcBef>
                <a:spcPts val="58"/>
              </a:spcBef>
              <a:buNone/>
            </a:pPr>
            <a:r>
              <a:rPr lang="en-CA" dirty="0"/>
              <a:t>These days, it is hard to find a security leader who welcomes new regulations. Almost 70% of organizations already manage five or more compliance obligations. Most are allocating at least 25% of their security budget to compliance activities. </a:t>
            </a:r>
          </a:p>
          <a:p>
            <a:pPr marL="0" marR="3081" indent="0">
              <a:lnSpc>
                <a:spcPct val="101000"/>
              </a:lnSpc>
              <a:spcBef>
                <a:spcPts val="58"/>
              </a:spcBef>
              <a:buNone/>
            </a:pPr>
            <a:r>
              <a:rPr lang="en-CA" dirty="0"/>
              <a:t>Yet for all the good intentions behind these regulations, very few security professionals believe that government rules improve organizational cybersecurity. At this point compliance obligations are just inevitable, like death and taxes.</a:t>
            </a:r>
          </a:p>
          <a:p>
            <a:pPr marL="0" marR="3081" indent="0">
              <a:lnSpc>
                <a:spcPct val="101000"/>
              </a:lnSpc>
              <a:spcBef>
                <a:spcPts val="58"/>
              </a:spcBef>
              <a:buNone/>
            </a:pPr>
            <a:r>
              <a:rPr lang="en-CA" dirty="0"/>
              <a:t>Fortunately, it is possible to manage your security compliance obligations without breaking the bank. Let’s discuss.</a:t>
            </a:r>
          </a:p>
          <a:p>
            <a:pPr marL="0" marR="3081" indent="0">
              <a:lnSpc>
                <a:spcPct val="101000"/>
              </a:lnSpc>
              <a:spcBef>
                <a:spcPts val="58"/>
              </a:spcBef>
              <a:buNone/>
            </a:pPr>
            <a:endParaRPr lang="en-CA" dirty="0"/>
          </a:p>
          <a:p>
            <a:pPr marL="0" marR="3081" indent="0">
              <a:lnSpc>
                <a:spcPct val="101000"/>
              </a:lnSpc>
              <a:spcBef>
                <a:spcPts val="58"/>
              </a:spcBef>
              <a:buNone/>
            </a:pPr>
            <a:endParaRPr lang="en-CA" dirty="0"/>
          </a:p>
          <a:p>
            <a:pPr marL="0" marR="3081" indent="0">
              <a:lnSpc>
                <a:spcPct val="101000"/>
              </a:lnSpc>
              <a:spcBef>
                <a:spcPts val="58"/>
              </a:spcBef>
              <a:buNone/>
            </a:pPr>
            <a:endParaRPr lang="en-US" dirty="0"/>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9" name="Picture 8" descr="A person with long hair and glasses&#10;&#10;Description automatically generated with low confidence">
            <a:extLst>
              <a:ext uri="{FF2B5EF4-FFF2-40B4-BE49-F238E27FC236}">
                <a16:creationId xmlns:a16="http://schemas.microsoft.com/office/drawing/2014/main" id="{592C3706-52DC-3F34-BC04-BC34CEAFD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657" y="2498752"/>
            <a:ext cx="1949415" cy="1945608"/>
          </a:xfrm>
          <a:prstGeom prst="rect">
            <a:avLst/>
          </a:prstGeom>
        </p:spPr>
      </p:pic>
    </p:spTree>
    <p:extLst>
      <p:ext uri="{BB962C8B-B14F-4D97-AF65-F5344CB8AC3E}">
        <p14:creationId xmlns:p14="http://schemas.microsoft.com/office/powerpoint/2010/main" val="127529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6197492"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cost of compliance is rising.</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1985497"/>
            <a:ext cx="6002950" cy="3729037"/>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CA" sz="1600" dirty="0">
                <a:solidFill>
                  <a:srgbClr val="000000"/>
                </a:solidFill>
              </a:rPr>
              <a:t>A recent report from Coalfire shows that most organizations spend between </a:t>
            </a:r>
            <a:r>
              <a:rPr lang="en-CA" sz="1600" b="1" dirty="0">
                <a:solidFill>
                  <a:srgbClr val="000000"/>
                </a:solidFill>
              </a:rPr>
              <a:t>25 and 40 percent of their security budget </a:t>
            </a:r>
            <a:r>
              <a:rPr lang="en-CA" sz="1600" dirty="0">
                <a:solidFill>
                  <a:srgbClr val="000000"/>
                </a:solidFill>
              </a:rPr>
              <a:t>on compliance-related activities.</a:t>
            </a:r>
          </a:p>
          <a:p>
            <a:pPr marL="184150" lvl="0" indent="-184150">
              <a:lnSpc>
                <a:spcPct val="110000"/>
              </a:lnSpc>
              <a:buFont typeface="Arial" panose="020B0604020202020204" pitchFamily="34" charset="0"/>
              <a:buChar char="•"/>
            </a:pPr>
            <a:r>
              <a:rPr lang="en-CA" sz="1600" dirty="0">
                <a:solidFill>
                  <a:srgbClr val="000000"/>
                </a:solidFill>
              </a:rPr>
              <a:t>The same report tells us that almost all organizations have to manage at least two compliance obligations, and </a:t>
            </a:r>
            <a:r>
              <a:rPr lang="en-CA" sz="1600" b="1" dirty="0">
                <a:solidFill>
                  <a:srgbClr val="000000"/>
                </a:solidFill>
              </a:rPr>
              <a:t>70% of organizations need to manage at least five</a:t>
            </a:r>
            <a:r>
              <a:rPr lang="en-CA" sz="1600" dirty="0">
                <a:solidFill>
                  <a:srgbClr val="000000"/>
                </a:solidFill>
              </a:rPr>
              <a:t> obligations.</a:t>
            </a:r>
          </a:p>
          <a:p>
            <a:pPr marL="184150" lvl="0" indent="-184150">
              <a:lnSpc>
                <a:spcPct val="110000"/>
              </a:lnSpc>
              <a:buFont typeface="Arial" panose="020B0604020202020204" pitchFamily="34" charset="0"/>
              <a:buChar char="•"/>
            </a:pPr>
            <a:r>
              <a:rPr lang="en-CA" sz="1600" dirty="0">
                <a:solidFill>
                  <a:srgbClr val="000000"/>
                </a:solidFill>
              </a:rPr>
              <a:t>Despite this growing investment in compliance, another recent report informs us that only 28% of organizations believe that government regulations are effective at helping them improve their cybersecurity.</a:t>
            </a:r>
          </a:p>
          <a:p>
            <a:pPr marL="184150" lvl="0" indent="-184150">
              <a:lnSpc>
                <a:spcPct val="110000"/>
              </a:lnSpc>
              <a:buFont typeface="Arial" panose="020B0604020202020204" pitchFamily="34" charset="0"/>
              <a:buChar char="•"/>
            </a:pPr>
            <a:endParaRPr lang="en-CA" sz="1600" dirty="0">
              <a:solidFill>
                <a:srgbClr val="000000"/>
              </a:solidFill>
            </a:endParaRPr>
          </a:p>
        </p:txBody>
      </p:sp>
      <p:graphicFrame>
        <p:nvGraphicFramePr>
          <p:cNvPr id="9" name="Chart 8">
            <a:extLst>
              <a:ext uri="{FF2B5EF4-FFF2-40B4-BE49-F238E27FC236}">
                <a16:creationId xmlns:a16="http://schemas.microsoft.com/office/drawing/2014/main" id="{726C1D5A-AAD8-4C2E-84AE-68643E2B7362}"/>
              </a:ext>
            </a:extLst>
          </p:cNvPr>
          <p:cNvGraphicFramePr/>
          <p:nvPr>
            <p:extLst>
              <p:ext uri="{D42A27DB-BD31-4B8C-83A1-F6EECF244321}">
                <p14:modId xmlns:p14="http://schemas.microsoft.com/office/powerpoint/2010/main" val="2956296584"/>
              </p:ext>
            </p:extLst>
          </p:nvPr>
        </p:nvGraphicFramePr>
        <p:xfrm>
          <a:off x="7918348" y="224480"/>
          <a:ext cx="4184705" cy="2954149"/>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8B08A007-5484-4F63-A139-CB3F7EFCD4D2}"/>
              </a:ext>
            </a:extLst>
          </p:cNvPr>
          <p:cNvGrpSpPr/>
          <p:nvPr/>
        </p:nvGrpSpPr>
        <p:grpSpPr>
          <a:xfrm>
            <a:off x="8373723" y="4345775"/>
            <a:ext cx="3273953" cy="2159884"/>
            <a:chOff x="8701882" y="1490663"/>
            <a:chExt cx="3273953" cy="2159884"/>
          </a:xfrm>
        </p:grpSpPr>
        <p:graphicFrame>
          <p:nvGraphicFramePr>
            <p:cNvPr id="15" name="Chart 14">
              <a:extLst>
                <a:ext uri="{FF2B5EF4-FFF2-40B4-BE49-F238E27FC236}">
                  <a16:creationId xmlns:a16="http://schemas.microsoft.com/office/drawing/2014/main" id="{14CA3A38-9D79-4A0C-9A9E-ECED05F214D6}"/>
                </a:ext>
              </a:extLst>
            </p:cNvPr>
            <p:cNvGraphicFramePr/>
            <p:nvPr>
              <p:extLst>
                <p:ext uri="{D42A27DB-BD31-4B8C-83A1-F6EECF244321}">
                  <p14:modId xmlns:p14="http://schemas.microsoft.com/office/powerpoint/2010/main" val="2150610907"/>
                </p:ext>
              </p:extLst>
            </p:nvPr>
          </p:nvGraphicFramePr>
          <p:xfrm>
            <a:off x="8701882" y="1490663"/>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B3622792-8539-41D4-B595-3EA1F607F320}"/>
                </a:ext>
              </a:extLst>
            </p:cNvPr>
            <p:cNvSpPr txBox="1"/>
            <p:nvPr/>
          </p:nvSpPr>
          <p:spPr>
            <a:xfrm>
              <a:off x="9155641" y="244316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99D47"/>
                  </a:solidFill>
                  <a:latin typeface="Exo" panose="02000503000000000000" pitchFamily="2" charset="77"/>
                  <a:cs typeface="Arial Narrow"/>
                </a:rPr>
                <a:t>28%</a:t>
              </a:r>
            </a:p>
          </p:txBody>
        </p:sp>
      </p:grpSp>
      <p:sp>
        <p:nvSpPr>
          <p:cNvPr id="2" name="TextBox 1">
            <a:extLst>
              <a:ext uri="{FF2B5EF4-FFF2-40B4-BE49-F238E27FC236}">
                <a16:creationId xmlns:a16="http://schemas.microsoft.com/office/drawing/2014/main" id="{F447A9D4-B1F6-4213-9952-0E7D0E6036F1}"/>
              </a:ext>
            </a:extLst>
          </p:cNvPr>
          <p:cNvSpPr txBox="1"/>
          <p:nvPr/>
        </p:nvSpPr>
        <p:spPr>
          <a:xfrm>
            <a:off x="8098972" y="3615116"/>
            <a:ext cx="4004082" cy="897819"/>
          </a:xfrm>
          <a:prstGeom prst="rect">
            <a:avLst/>
          </a:prstGeom>
        </p:spPr>
        <p:txBody>
          <a:bodyPr wrap="square" lIns="0" tIns="0" rIns="0" bIns="0" numCol="1" spcCol="360000" rtlCol="0">
            <a:noAutofit/>
          </a:bodyPr>
          <a:lstStyle/>
          <a:p>
            <a:pPr algn="ctr">
              <a:lnSpc>
                <a:spcPct val="110000"/>
              </a:lnSpc>
              <a:tabLst/>
            </a:pPr>
            <a:r>
              <a:rPr lang="en-US" sz="1600" b="1" dirty="0">
                <a:solidFill>
                  <a:schemeClr val="tx1">
                    <a:lumMod val="50000"/>
                  </a:schemeClr>
                </a:solidFill>
                <a:latin typeface="Montserrat SemiBold" panose="00000700000000000000" pitchFamily="2" charset="0"/>
                <a:ea typeface="Roboto Condensed Light" panose="02000000000000000000" pitchFamily="2" charset="0"/>
              </a:rPr>
              <a:t>…but only 28% believe that government regulations are very effective at improving cybersecurity</a:t>
            </a:r>
            <a:endParaRPr lang="en-CA" sz="1600" b="1" baseline="30000" dirty="0">
              <a:solidFill>
                <a:schemeClr val="tx1">
                  <a:lumMod val="50000"/>
                </a:schemeClr>
              </a:solidFill>
              <a:latin typeface="Montserrat SemiBold" panose="000007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15DCA91B-F8F1-4F7A-A4A1-9532581E034C}"/>
              </a:ext>
            </a:extLst>
          </p:cNvPr>
          <p:cNvSpPr txBox="1"/>
          <p:nvPr/>
        </p:nvSpPr>
        <p:spPr>
          <a:xfrm>
            <a:off x="8098972" y="6479631"/>
            <a:ext cx="1783670" cy="307777"/>
          </a:xfrm>
          <a:prstGeom prst="rect">
            <a:avLst/>
          </a:prstGeom>
        </p:spPr>
        <p:txBody>
          <a:bodyPr wrap="square" lIns="0" tIns="0" rIns="0" bIns="0" numCol="1" spcCol="360000" rtlCol="0">
            <a:noAutofit/>
          </a:bodyPr>
          <a:lstStyle/>
          <a:p>
            <a:pPr algn="l">
              <a:lnSpc>
                <a:spcPct val="110000"/>
              </a:lnSpc>
              <a:tabLst/>
            </a:pPr>
            <a:r>
              <a:rPr lang="en-US" sz="900" dirty="0">
                <a:solidFill>
                  <a:schemeClr val="tx1">
                    <a:lumMod val="50000"/>
                  </a:schemeClr>
                </a:solidFill>
                <a:latin typeface="Roboto Condensed Light" panose="02000000000000000000" pitchFamily="2" charset="0"/>
                <a:ea typeface="Roboto Condensed Light" panose="02000000000000000000" pitchFamily="2" charset="0"/>
              </a:rPr>
              <a:t>Source: Marsh / Microsoft “2019 Global Cyber Risk Perception Survey” 2019</a:t>
            </a:r>
            <a:endParaRPr lang="en-CA" sz="9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5" name="Rectangle 4">
            <a:extLst>
              <a:ext uri="{FF2B5EF4-FFF2-40B4-BE49-F238E27FC236}">
                <a16:creationId xmlns:a16="http://schemas.microsoft.com/office/drawing/2014/main" id="{B3799DFC-B725-4C34-9440-7AA0FC0A805F}"/>
              </a:ext>
            </a:extLst>
          </p:cNvPr>
          <p:cNvSpPr/>
          <p:nvPr/>
        </p:nvSpPr>
        <p:spPr>
          <a:xfrm>
            <a:off x="354106" y="5097538"/>
            <a:ext cx="6290533" cy="1070984"/>
          </a:xfrm>
          <a:prstGeom prst="rect">
            <a:avLst/>
          </a:prstGeom>
          <a:solidFill>
            <a:schemeClr val="bg1">
              <a:lumMod val="95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lgn="ctr">
              <a:spcBef>
                <a:spcPts val="800"/>
              </a:spcBef>
            </a:pPr>
            <a:r>
              <a:rPr lang="en-US" sz="2000" b="1" dirty="0">
                <a:solidFill>
                  <a:schemeClr val="tx1"/>
                </a:solidFill>
                <a:latin typeface="Roboto Condensed Light" panose="02000000000000000000" pitchFamily="2" charset="0"/>
                <a:ea typeface="Roboto Condensed Light" panose="02000000000000000000" pitchFamily="2" charset="0"/>
              </a:rPr>
              <a:t>So what exactly are we getting for our compliance investment?</a:t>
            </a:r>
          </a:p>
        </p:txBody>
      </p:sp>
      <p:sp>
        <p:nvSpPr>
          <p:cNvPr id="12" name="TextBox 11">
            <a:extLst>
              <a:ext uri="{FF2B5EF4-FFF2-40B4-BE49-F238E27FC236}">
                <a16:creationId xmlns:a16="http://schemas.microsoft.com/office/drawing/2014/main" id="{5ABD705F-9837-405B-A8C2-FDE685D9932D}"/>
              </a:ext>
            </a:extLst>
          </p:cNvPr>
          <p:cNvSpPr txBox="1"/>
          <p:nvPr/>
        </p:nvSpPr>
        <p:spPr>
          <a:xfrm>
            <a:off x="10283665" y="3139441"/>
            <a:ext cx="1819388" cy="461554"/>
          </a:xfrm>
          <a:prstGeom prst="rect">
            <a:avLst/>
          </a:prstGeom>
        </p:spPr>
        <p:txBody>
          <a:bodyPr wrap="square" lIns="0" tIns="0" rIns="0" bIns="0" numCol="1" spcCol="360000" rtlCol="0">
            <a:noAutofit/>
          </a:bodyPr>
          <a:lstStyle/>
          <a:p>
            <a:pPr algn="l">
              <a:lnSpc>
                <a:spcPct val="110000"/>
              </a:lnSpc>
              <a:tabLst/>
            </a:pPr>
            <a:r>
              <a:rPr lang="en-US" sz="900" dirty="0">
                <a:solidFill>
                  <a:schemeClr val="tx1">
                    <a:lumMod val="50000"/>
                  </a:schemeClr>
                </a:solidFill>
                <a:latin typeface="Roboto Condensed Light" panose="02000000000000000000" pitchFamily="2" charset="0"/>
                <a:ea typeface="Roboto Condensed Light" panose="02000000000000000000" pitchFamily="2" charset="0"/>
              </a:rPr>
              <a:t>Source: Coalfire “Compliance in the era of digital transformation” 2020</a:t>
            </a:r>
          </a:p>
        </p:txBody>
      </p:sp>
    </p:spTree>
    <p:extLst>
      <p:ext uri="{BB962C8B-B14F-4D97-AF65-F5344CB8AC3E}">
        <p14:creationId xmlns:p14="http://schemas.microsoft.com/office/powerpoint/2010/main" val="383963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5967041" y="914400"/>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71474" y="2195237"/>
            <a:ext cx="4843555" cy="3409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CA" sz="1600" dirty="0">
                <a:solidFill>
                  <a:srgbClr val="000000"/>
                </a:solidFill>
                <a:latin typeface="Roboto Condensed Light" panose="02000000000000000000" pitchFamily="2" charset="0"/>
              </a:rPr>
              <a:t>The cost of complying with cyber security and data-protection requirements has risen to the point where </a:t>
            </a:r>
            <a:r>
              <a:rPr lang="en-CA" sz="1600" b="1" dirty="0">
                <a:solidFill>
                  <a:srgbClr val="000000"/>
                </a:solidFill>
                <a:latin typeface="Roboto Condensed Light" panose="02000000000000000000" pitchFamily="2" charset="0"/>
              </a:rPr>
              <a:t>58% of companies see compliance costs as barriers</a:t>
            </a:r>
            <a:r>
              <a:rPr lang="en-CA" sz="1600" dirty="0">
                <a:solidFill>
                  <a:srgbClr val="000000"/>
                </a:solidFill>
                <a:latin typeface="Roboto Condensed Light" panose="02000000000000000000" pitchFamily="2" charset="0"/>
              </a:rPr>
              <a:t> to entering new markets.</a:t>
            </a:r>
          </a:p>
          <a:p>
            <a:pPr marL="184150" indent="-184150">
              <a:lnSpc>
                <a:spcPct val="110000"/>
              </a:lnSpc>
            </a:pPr>
            <a:r>
              <a:rPr lang="en-CA" sz="1600" dirty="0">
                <a:solidFill>
                  <a:srgbClr val="000000"/>
                </a:solidFill>
                <a:latin typeface="Roboto Condensed Light" panose="02000000000000000000" pitchFamily="2" charset="0"/>
              </a:rPr>
              <a:t>However, a recent Ponemon Institute report suggests that while the costs of complying are higher, </a:t>
            </a:r>
            <a:r>
              <a:rPr lang="en-CA" sz="1600" b="1" dirty="0">
                <a:solidFill>
                  <a:srgbClr val="000000"/>
                </a:solidFill>
                <a:latin typeface="Roboto Condensed Light" panose="02000000000000000000" pitchFamily="2" charset="0"/>
              </a:rPr>
              <a:t>the costs of non-compliance are almost three times greater</a:t>
            </a:r>
            <a:r>
              <a:rPr lang="en-CA" sz="1600" dirty="0">
                <a:solidFill>
                  <a:srgbClr val="000000"/>
                </a:solidFill>
                <a:latin typeface="Roboto Condensed Light" panose="02000000000000000000" pitchFamily="2" charset="0"/>
              </a:rPr>
              <a:t>.</a:t>
            </a:r>
          </a:p>
          <a:p>
            <a:pPr marL="184150" indent="-184150">
              <a:lnSpc>
                <a:spcPct val="110000"/>
              </a:lnSpc>
            </a:pPr>
            <a:endParaRPr lang="en-CA" sz="1400" dirty="0">
              <a:solidFill>
                <a:srgbClr val="000000"/>
              </a:solidFill>
              <a:latin typeface="Roboto Condensed Light" panose="02000000000000000000" pitchFamily="2" charset="0"/>
            </a:endParaRPr>
          </a:p>
        </p:txBody>
      </p:sp>
      <p:sp>
        <p:nvSpPr>
          <p:cNvPr id="17" name="Text Placeholder 7">
            <a:extLst>
              <a:ext uri="{FF2B5EF4-FFF2-40B4-BE49-F238E27FC236}">
                <a16:creationId xmlns:a16="http://schemas.microsoft.com/office/drawing/2014/main" id="{6DB8918A-9DD1-4891-B67B-20B5AF9E5EE1}"/>
              </a:ext>
            </a:extLst>
          </p:cNvPr>
          <p:cNvSpPr txBox="1">
            <a:spLocks/>
          </p:cNvSpPr>
          <p:nvPr/>
        </p:nvSpPr>
        <p:spPr>
          <a:xfrm>
            <a:off x="8559008" y="2055908"/>
            <a:ext cx="3263106" cy="749692"/>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pitchFamily="2" charset="77"/>
              </a:rPr>
              <a:t>58% of companies view compliance costs as material barriers to entering new markets.</a:t>
            </a:r>
            <a:endParaRPr lang="en-CA" dirty="0">
              <a:latin typeface="Montserrat" pitchFamily="2" charset="77"/>
            </a:endParaRPr>
          </a:p>
        </p:txBody>
      </p:sp>
      <p:sp>
        <p:nvSpPr>
          <p:cNvPr id="18" name="Text Placeholder 7">
            <a:extLst>
              <a:ext uri="{FF2B5EF4-FFF2-40B4-BE49-F238E27FC236}">
                <a16:creationId xmlns:a16="http://schemas.microsoft.com/office/drawing/2014/main" id="{F062F117-6C12-48E6-949F-BBDFD0700EC9}"/>
              </a:ext>
            </a:extLst>
          </p:cNvPr>
          <p:cNvSpPr txBox="1">
            <a:spLocks/>
          </p:cNvSpPr>
          <p:nvPr/>
        </p:nvSpPr>
        <p:spPr>
          <a:xfrm>
            <a:off x="6684390" y="4446124"/>
            <a:ext cx="1946054" cy="909993"/>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latin typeface="Montserrat" pitchFamily="2" charset="77"/>
              </a:rPr>
              <a:t>However, the cost of non-compliance can be almost triple the cost of compliance.</a:t>
            </a:r>
          </a:p>
        </p:txBody>
      </p:sp>
      <p:graphicFrame>
        <p:nvGraphicFramePr>
          <p:cNvPr id="20" name="Chart 19">
            <a:extLst>
              <a:ext uri="{FF2B5EF4-FFF2-40B4-BE49-F238E27FC236}">
                <a16:creationId xmlns:a16="http://schemas.microsoft.com/office/drawing/2014/main" id="{5D5FCF27-1EF4-44E7-BCE7-5EA84435BA3E}"/>
              </a:ext>
            </a:extLst>
          </p:cNvPr>
          <p:cNvGraphicFramePr/>
          <p:nvPr>
            <p:extLst>
              <p:ext uri="{D42A27DB-BD31-4B8C-83A1-F6EECF244321}">
                <p14:modId xmlns:p14="http://schemas.microsoft.com/office/powerpoint/2010/main" val="612185983"/>
              </p:ext>
            </p:extLst>
          </p:nvPr>
        </p:nvGraphicFramePr>
        <p:xfrm>
          <a:off x="8841898" y="4003328"/>
          <a:ext cx="3204115"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4" y="1300566"/>
            <a:ext cx="5479429"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the cost of non-compliance is rising even faster.</a:t>
            </a:r>
          </a:p>
        </p:txBody>
      </p:sp>
      <p:sp>
        <p:nvSpPr>
          <p:cNvPr id="28" name="Text Placeholder 6">
            <a:extLst>
              <a:ext uri="{FF2B5EF4-FFF2-40B4-BE49-F238E27FC236}">
                <a16:creationId xmlns:a16="http://schemas.microsoft.com/office/drawing/2014/main" id="{E910964F-5C86-450F-AE5F-054FD42F5010}"/>
              </a:ext>
            </a:extLst>
          </p:cNvPr>
          <p:cNvSpPr txBox="1">
            <a:spLocks/>
          </p:cNvSpPr>
          <p:nvPr/>
        </p:nvSpPr>
        <p:spPr>
          <a:xfrm>
            <a:off x="6385304" y="834938"/>
            <a:ext cx="5686987" cy="456696"/>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Costs of Non-Compliance</a:t>
            </a:r>
          </a:p>
        </p:txBody>
      </p:sp>
      <p:grpSp>
        <p:nvGrpSpPr>
          <p:cNvPr id="24" name="Group 23">
            <a:extLst>
              <a:ext uri="{FF2B5EF4-FFF2-40B4-BE49-F238E27FC236}">
                <a16:creationId xmlns:a16="http://schemas.microsoft.com/office/drawing/2014/main" id="{38C5BA38-3658-4A5C-BEF1-463B8980DEBE}"/>
              </a:ext>
            </a:extLst>
          </p:cNvPr>
          <p:cNvGrpSpPr/>
          <p:nvPr/>
        </p:nvGrpSpPr>
        <p:grpSpPr>
          <a:xfrm>
            <a:off x="5776420" y="1444536"/>
            <a:ext cx="3273953" cy="2159884"/>
            <a:chOff x="6132779" y="3824285"/>
            <a:chExt cx="3273953" cy="2159884"/>
          </a:xfrm>
        </p:grpSpPr>
        <p:graphicFrame>
          <p:nvGraphicFramePr>
            <p:cNvPr id="25" name="Chart 24">
              <a:extLst>
                <a:ext uri="{FF2B5EF4-FFF2-40B4-BE49-F238E27FC236}">
                  <a16:creationId xmlns:a16="http://schemas.microsoft.com/office/drawing/2014/main" id="{2744B3E5-FD87-45C2-83D7-1D83EF88F173}"/>
                </a:ext>
              </a:extLst>
            </p:cNvPr>
            <p:cNvGraphicFramePr/>
            <p:nvPr>
              <p:extLst>
                <p:ext uri="{D42A27DB-BD31-4B8C-83A1-F6EECF244321}">
                  <p14:modId xmlns:p14="http://schemas.microsoft.com/office/powerpoint/2010/main" val="3418318453"/>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EF58A371-9C67-4AA9-8B5A-697B73FD6406}"/>
                </a:ext>
              </a:extLst>
            </p:cNvPr>
            <p:cNvSpPr txBox="1"/>
            <p:nvPr/>
          </p:nvSpPr>
          <p:spPr>
            <a:xfrm>
              <a:off x="6586538" y="4786311"/>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58%</a:t>
              </a:r>
            </a:p>
          </p:txBody>
        </p:sp>
      </p:grpSp>
      <p:sp>
        <p:nvSpPr>
          <p:cNvPr id="2" name="TextBox 1">
            <a:extLst>
              <a:ext uri="{FF2B5EF4-FFF2-40B4-BE49-F238E27FC236}">
                <a16:creationId xmlns:a16="http://schemas.microsoft.com/office/drawing/2014/main" id="{A83A300D-6CE4-448D-A12C-FC8B48D492C5}"/>
              </a:ext>
            </a:extLst>
          </p:cNvPr>
          <p:cNvSpPr txBox="1"/>
          <p:nvPr/>
        </p:nvSpPr>
        <p:spPr>
          <a:xfrm>
            <a:off x="10252903" y="2827577"/>
            <a:ext cx="1819388" cy="461554"/>
          </a:xfrm>
          <a:prstGeom prst="rect">
            <a:avLst/>
          </a:prstGeom>
        </p:spPr>
        <p:txBody>
          <a:bodyPr wrap="square" lIns="0" tIns="0" rIns="0" bIns="0" numCol="1" spcCol="360000" rtlCol="0">
            <a:noAutofit/>
          </a:bodyPr>
          <a:lstStyle/>
          <a:p>
            <a:pPr algn="l">
              <a:lnSpc>
                <a:spcPct val="110000"/>
              </a:lnSpc>
              <a:tabLst/>
            </a:pPr>
            <a:r>
              <a:rPr lang="en-US" sz="900" dirty="0">
                <a:solidFill>
                  <a:schemeClr val="tx1">
                    <a:lumMod val="50000"/>
                  </a:schemeClr>
                </a:solidFill>
                <a:latin typeface="Roboto Condensed Light" panose="02000000000000000000" pitchFamily="2" charset="0"/>
                <a:ea typeface="Roboto Condensed Light" panose="02000000000000000000" pitchFamily="2" charset="0"/>
              </a:rPr>
              <a:t>Source: Coalfire “Compliance in the era of digital transformation” 2020</a:t>
            </a:r>
          </a:p>
        </p:txBody>
      </p:sp>
      <p:sp>
        <p:nvSpPr>
          <p:cNvPr id="3" name="TextBox 2">
            <a:extLst>
              <a:ext uri="{FF2B5EF4-FFF2-40B4-BE49-F238E27FC236}">
                <a16:creationId xmlns:a16="http://schemas.microsoft.com/office/drawing/2014/main" id="{3E6B5097-F969-4D79-BA29-EFF8BDFA534B}"/>
              </a:ext>
            </a:extLst>
          </p:cNvPr>
          <p:cNvSpPr txBox="1"/>
          <p:nvPr/>
        </p:nvSpPr>
        <p:spPr>
          <a:xfrm>
            <a:off x="7022510" y="5701658"/>
            <a:ext cx="1819388" cy="461554"/>
          </a:xfrm>
          <a:prstGeom prst="rect">
            <a:avLst/>
          </a:prstGeom>
        </p:spPr>
        <p:txBody>
          <a:bodyPr wrap="square" lIns="0" tIns="0" rIns="0" bIns="0" numCol="1" spcCol="360000" rtlCol="0">
            <a:noAutofit/>
          </a:bodyPr>
          <a:lstStyle/>
          <a:p>
            <a:pPr algn="l">
              <a:lnSpc>
                <a:spcPct val="110000"/>
              </a:lnSpc>
              <a:tabLst/>
            </a:pPr>
            <a:r>
              <a:rPr lang="en-US" sz="900" dirty="0">
                <a:solidFill>
                  <a:schemeClr val="tx1">
                    <a:lumMod val="50000"/>
                  </a:schemeClr>
                </a:solidFill>
                <a:latin typeface="Roboto Condensed Light" panose="02000000000000000000" pitchFamily="2" charset="0"/>
                <a:ea typeface="Roboto Condensed Light" panose="02000000000000000000" pitchFamily="2" charset="0"/>
              </a:rPr>
              <a:t>Source: Ponemon “The True Cost of</a:t>
            </a:r>
          </a:p>
          <a:p>
            <a:pPr algn="l">
              <a:lnSpc>
                <a:spcPct val="110000"/>
              </a:lnSpc>
              <a:tabLst/>
            </a:pPr>
            <a:r>
              <a:rPr lang="en-US" sz="900" dirty="0">
                <a:solidFill>
                  <a:schemeClr val="tx1">
                    <a:lumMod val="50000"/>
                  </a:schemeClr>
                </a:solidFill>
                <a:latin typeface="Roboto Condensed Light" panose="02000000000000000000" pitchFamily="2" charset="0"/>
                <a:ea typeface="Roboto Condensed Light" panose="02000000000000000000" pitchFamily="2" charset="0"/>
              </a:rPr>
              <a:t>Compliance with Data Protection Regulations” 2017</a:t>
            </a:r>
          </a:p>
        </p:txBody>
      </p:sp>
      <p:sp>
        <p:nvSpPr>
          <p:cNvPr id="4" name="TextBox 3">
            <a:extLst>
              <a:ext uri="{FF2B5EF4-FFF2-40B4-BE49-F238E27FC236}">
                <a16:creationId xmlns:a16="http://schemas.microsoft.com/office/drawing/2014/main" id="{A17358B8-B0E1-44EA-AE1D-4A3D2221150D}"/>
              </a:ext>
            </a:extLst>
          </p:cNvPr>
          <p:cNvSpPr txBox="1"/>
          <p:nvPr/>
        </p:nvSpPr>
        <p:spPr>
          <a:xfrm>
            <a:off x="8735047" y="3900062"/>
            <a:ext cx="630651" cy="202148"/>
          </a:xfrm>
          <a:prstGeom prst="rect">
            <a:avLst/>
          </a:prstGeom>
        </p:spPr>
        <p:txBody>
          <a:bodyPr wrap="square" lIns="0" tIns="0" rIns="0" bIns="0" numCol="1" spcCol="360000" rtlCol="0">
            <a:noAutofit/>
          </a:bodyPr>
          <a:lstStyle/>
          <a:p>
            <a:pPr algn="l">
              <a:lnSpc>
                <a:spcPct val="110000"/>
              </a:lnSpc>
              <a:tabLst/>
            </a:pPr>
            <a:r>
              <a:rPr lang="en-US" sz="1050" dirty="0">
                <a:solidFill>
                  <a:schemeClr val="bg1">
                    <a:lumMod val="50000"/>
                  </a:schemeClr>
                </a:solidFill>
                <a:ea typeface="Roboto Condensed Light" panose="02000000000000000000" pitchFamily="2" charset="0"/>
              </a:rPr>
              <a:t>USD $M</a:t>
            </a:r>
            <a:endParaRPr lang="en-CA" sz="1050" dirty="0">
              <a:solidFill>
                <a:schemeClr val="bg1">
                  <a:lumMod val="50000"/>
                </a:schemeClr>
              </a:solidFill>
              <a:ea typeface="Roboto Condensed Light" panose="02000000000000000000" pitchFamily="2" charset="0"/>
            </a:endParaRPr>
          </a:p>
        </p:txBody>
      </p:sp>
      <p:sp>
        <p:nvSpPr>
          <p:cNvPr id="5" name="Rectangle 4">
            <a:extLst>
              <a:ext uri="{FF2B5EF4-FFF2-40B4-BE49-F238E27FC236}">
                <a16:creationId xmlns:a16="http://schemas.microsoft.com/office/drawing/2014/main" id="{C0A8E74A-003D-415A-A3B1-CB148A2DD628}"/>
              </a:ext>
            </a:extLst>
          </p:cNvPr>
          <p:cNvSpPr/>
          <p:nvPr/>
        </p:nvSpPr>
        <p:spPr>
          <a:xfrm>
            <a:off x="440759" y="4706865"/>
            <a:ext cx="5150275" cy="1701138"/>
          </a:xfrm>
          <a:prstGeom prst="rect">
            <a:avLst/>
          </a:prstGeom>
          <a:solidFill>
            <a:schemeClr val="bg1">
              <a:lumMod val="95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lgn="ctr">
              <a:spcBef>
                <a:spcPts val="800"/>
              </a:spcBef>
            </a:pPr>
            <a:r>
              <a:rPr lang="en-US" sz="2000" b="1" dirty="0">
                <a:solidFill>
                  <a:schemeClr val="tx1"/>
                </a:solidFill>
                <a:latin typeface="Roboto Condensed Light" panose="02000000000000000000" pitchFamily="2" charset="0"/>
                <a:ea typeface="Roboto Condensed Light" panose="02000000000000000000" pitchFamily="2" charset="0"/>
              </a:rPr>
              <a:t>Mastering a cost-effective approach to security compliance can provide organizations with a clear strategic advantage.</a:t>
            </a:r>
          </a:p>
        </p:txBody>
      </p:sp>
    </p:spTree>
    <p:extLst>
      <p:ext uri="{BB962C8B-B14F-4D97-AF65-F5344CB8AC3E}">
        <p14:creationId xmlns:p14="http://schemas.microsoft.com/office/powerpoint/2010/main" val="245205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808103731"/>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Reduces complexity within the control environment by using a single framework to align multiple compliance regimes.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Reduces costs and efforts related to managing IT audits through planning and preparation.</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Improves information security practices through self-assessments.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Provides senior management with a structured framework for making business decisions on allocating costs and efforts related to cybersecurity and data protection compliance obligations.</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Reduces compliance risk.</a:t>
                      </a:r>
                    </a:p>
                    <a:p>
                      <a:pPr marL="184150" indent="-184150" algn="l" defTabSz="914400" rtl="0" eaLnBrk="1" latinLnBrk="0" hangingPunct="1">
                        <a:lnSpc>
                          <a:spcPct val="110000"/>
                        </a:lnSpc>
                        <a:spcBef>
                          <a:spcPts val="1000"/>
                        </a:spcBef>
                        <a:buFont typeface="Arial" panose="020B0604020202020204" pitchFamily="34" charset="0"/>
                        <a:buChar char="•"/>
                      </a:pPr>
                      <a:r>
                        <a:rPr lang="en-CA" sz="1600" b="0" i="0" kern="1200" dirty="0">
                          <a:solidFill>
                            <a:srgbClr val="000000"/>
                          </a:solidFill>
                          <a:latin typeface="Roboto Condensed Light" panose="02000000000000000000" pitchFamily="2" charset="0"/>
                          <a:ea typeface="+mn-ea"/>
                          <a:cs typeface="+mn-cs"/>
                        </a:rPr>
                        <a:t>Enables better visibility into compliance status.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77898D8C-FDFF-D679-4AB6-05AE57E02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194850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9F849E3-958A-AE4B-AD2E-2927DBB4C8F2}"/>
              </a:ext>
            </a:extLst>
          </p:cNvPr>
          <p:cNvSpPr/>
          <p:nvPr/>
        </p:nvSpPr>
        <p:spPr>
          <a:xfrm>
            <a:off x="0" y="1410346"/>
            <a:ext cx="12193588" cy="4804717"/>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1A6E38B5-D8C2-E241-8738-63018B4D1A7C}"/>
              </a:ext>
            </a:extLst>
          </p:cNvPr>
          <p:cNvSpPr>
            <a:spLocks noGrp="1"/>
          </p:cNvSpPr>
          <p:nvPr>
            <p:ph type="body" sz="quarter" idx="11"/>
          </p:nvPr>
        </p:nvSpPr>
        <p:spPr/>
        <p:txBody>
          <a:bodyPr/>
          <a:lstStyle/>
          <a:p>
            <a:r>
              <a:rPr lang="en-US" dirty="0"/>
              <a:t>Should you use a GRC system instead?</a:t>
            </a: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solidFill>
                  <a:srgbClr val="2576B7"/>
                </a:solidFill>
              </a:rPr>
              <a:t>Is this research right for you?</a:t>
            </a:r>
          </a:p>
        </p:txBody>
      </p:sp>
      <p:sp>
        <p:nvSpPr>
          <p:cNvPr id="2" name="Text Placeholder 1">
            <a:extLst>
              <a:ext uri="{FF2B5EF4-FFF2-40B4-BE49-F238E27FC236}">
                <a16:creationId xmlns:a16="http://schemas.microsoft.com/office/drawing/2014/main" id="{BF97A1CA-3064-1C45-82E4-E03EE6BD1911}"/>
              </a:ext>
            </a:extLst>
          </p:cNvPr>
          <p:cNvSpPr>
            <a:spLocks noGrp="1"/>
          </p:cNvSpPr>
          <p:nvPr>
            <p:ph type="body" sz="quarter" idx="33"/>
          </p:nvPr>
        </p:nvSpPr>
        <p:spPr>
          <a:xfrm>
            <a:off x="371474" y="2540535"/>
            <a:ext cx="4113439" cy="2977764"/>
          </a:xfrm>
        </p:spPr>
        <p:txBody>
          <a:bodyPr/>
          <a:lstStyle/>
          <a:p>
            <a:pPr marL="184150" indent="-184150"/>
            <a:r>
              <a:rPr lang="en-CA" dirty="0">
                <a:solidFill>
                  <a:schemeClr val="tx1">
                    <a:lumMod val="50000"/>
                  </a:schemeClr>
                </a:solidFill>
              </a:rPr>
              <a:t>This research offers Excel-based tools to help organizations manage their security compliance obligations. </a:t>
            </a:r>
          </a:p>
          <a:p>
            <a:pPr marL="184150" indent="-184150"/>
            <a:r>
              <a:rPr lang="en-CA" dirty="0">
                <a:solidFill>
                  <a:schemeClr val="tx1">
                    <a:lumMod val="50000"/>
                  </a:schemeClr>
                </a:solidFill>
              </a:rPr>
              <a:t>Excel spreadsheets are an excellent way of managing compliance data, up to a point.</a:t>
            </a:r>
          </a:p>
          <a:p>
            <a:pPr marL="184150" indent="-184150"/>
            <a:r>
              <a:rPr lang="en-CA" dirty="0">
                <a:solidFill>
                  <a:schemeClr val="tx1">
                    <a:lumMod val="50000"/>
                  </a:schemeClr>
                </a:solidFill>
              </a:rPr>
              <a:t>Organizations that have more complex structures and greater numbers of compliance requirements should consider the use of a special Governance, Risk, and Compliance (GRC) tool. </a:t>
            </a:r>
          </a:p>
          <a:p>
            <a:pPr marL="184150" indent="-184150"/>
            <a:r>
              <a:rPr lang="en-CA" dirty="0">
                <a:solidFill>
                  <a:schemeClr val="tx1">
                    <a:lumMod val="50000"/>
                  </a:schemeClr>
                </a:solidFill>
              </a:rPr>
              <a:t>In these cases, this research product may still help you establish your security compliance program even if you opt to use a GRC system rather than the Excel tools provided.</a:t>
            </a:r>
          </a:p>
          <a:p>
            <a:endParaRPr lang="en-US" dirty="0"/>
          </a:p>
        </p:txBody>
      </p:sp>
      <p:sp>
        <p:nvSpPr>
          <p:cNvPr id="13" name="TextBox 12">
            <a:extLst>
              <a:ext uri="{FF2B5EF4-FFF2-40B4-BE49-F238E27FC236}">
                <a16:creationId xmlns:a16="http://schemas.microsoft.com/office/drawing/2014/main" id="{FF4E92FA-6C75-1147-B331-CACBCA24F696}"/>
              </a:ext>
            </a:extLst>
          </p:cNvPr>
          <p:cNvSpPr txBox="1"/>
          <p:nvPr/>
        </p:nvSpPr>
        <p:spPr>
          <a:xfrm>
            <a:off x="5207000" y="3060630"/>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Operational Environments</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5098379" y="3850774"/>
            <a:ext cx="2560391"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Light" pitchFamily="2" charset="77"/>
              </a:rPr>
              <a:t>Organizations with more than </a:t>
            </a:r>
            <a:r>
              <a:rPr lang="en-CA" b="1" dirty="0">
                <a:latin typeface="Montserrat Light" pitchFamily="2" charset="77"/>
              </a:rPr>
              <a:t>five</a:t>
            </a:r>
            <a:r>
              <a:rPr lang="en-CA" dirty="0">
                <a:latin typeface="Montserrat Light" pitchFamily="2" charset="77"/>
              </a:rPr>
              <a:t> separate operational environments should consider a GRC tool.</a:t>
            </a:r>
          </a:p>
        </p:txBody>
      </p:sp>
      <p:pic>
        <p:nvPicPr>
          <p:cNvPr id="14" name="Picture 13">
            <a:extLst>
              <a:ext uri="{FF2B5EF4-FFF2-40B4-BE49-F238E27FC236}">
                <a16:creationId xmlns:a16="http://schemas.microsoft.com/office/drawing/2014/main" id="{CB8A674A-C699-2445-8EDC-582B874CA5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2272" y="2251039"/>
            <a:ext cx="635000" cy="635000"/>
          </a:xfrm>
          <a:prstGeom prst="rect">
            <a:avLst/>
          </a:prstGeom>
        </p:spPr>
      </p:pic>
      <p:pic>
        <p:nvPicPr>
          <p:cNvPr id="16" name="Picture 15">
            <a:extLst>
              <a:ext uri="{FF2B5EF4-FFF2-40B4-BE49-F238E27FC236}">
                <a16:creationId xmlns:a16="http://schemas.microsoft.com/office/drawing/2014/main" id="{0F3861A9-80EA-344D-9B0B-B88E7F289C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075" y="2251039"/>
            <a:ext cx="635000" cy="635000"/>
          </a:xfrm>
          <a:prstGeom prst="rect">
            <a:avLst/>
          </a:prstGeom>
        </p:spPr>
      </p:pic>
      <p:sp>
        <p:nvSpPr>
          <p:cNvPr id="20" name="TextBox 19">
            <a:extLst>
              <a:ext uri="{FF2B5EF4-FFF2-40B4-BE49-F238E27FC236}">
                <a16:creationId xmlns:a16="http://schemas.microsoft.com/office/drawing/2014/main" id="{CB7857C9-1C1B-F046-B227-979B5CD23703}"/>
              </a:ext>
            </a:extLst>
          </p:cNvPr>
          <p:cNvSpPr txBox="1"/>
          <p:nvPr/>
        </p:nvSpPr>
        <p:spPr>
          <a:xfrm>
            <a:off x="8458197" y="3028954"/>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Compliance Obligations</a:t>
            </a:r>
          </a:p>
        </p:txBody>
      </p:sp>
      <p:sp>
        <p:nvSpPr>
          <p:cNvPr id="21" name="Text Placeholder 7">
            <a:extLst>
              <a:ext uri="{FF2B5EF4-FFF2-40B4-BE49-F238E27FC236}">
                <a16:creationId xmlns:a16="http://schemas.microsoft.com/office/drawing/2014/main" id="{31D594A1-4DFD-B34A-913D-C7B18155AFA3}"/>
              </a:ext>
            </a:extLst>
          </p:cNvPr>
          <p:cNvSpPr txBox="1">
            <a:spLocks/>
          </p:cNvSpPr>
          <p:nvPr/>
        </p:nvSpPr>
        <p:spPr>
          <a:xfrm>
            <a:off x="8379615" y="3850774"/>
            <a:ext cx="2500313"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Light" pitchFamily="2" charset="77"/>
              </a:rPr>
              <a:t>Organizations with more than </a:t>
            </a:r>
            <a:r>
              <a:rPr lang="en-CA" b="1" dirty="0">
                <a:latin typeface="Montserrat Light" pitchFamily="2" charset="77"/>
              </a:rPr>
              <a:t>ten</a:t>
            </a:r>
            <a:r>
              <a:rPr lang="en-CA" dirty="0">
                <a:latin typeface="Montserrat Light" pitchFamily="2" charset="77"/>
              </a:rPr>
              <a:t> security and privacy/data protection compliance obligations should consider a GRC tool.</a:t>
            </a:r>
          </a:p>
        </p:txBody>
      </p:sp>
    </p:spTree>
    <p:extLst>
      <p:ext uri="{BB962C8B-B14F-4D97-AF65-F5344CB8AC3E}">
        <p14:creationId xmlns:p14="http://schemas.microsoft.com/office/powerpoint/2010/main" val="144791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52382" y="1648758"/>
            <a:ext cx="5686987" cy="456696"/>
          </a:xfrm>
        </p:spPr>
        <p:txBody>
          <a:bodyPr/>
          <a:lstStyle/>
          <a:p>
            <a:pPr lvl="0">
              <a:lnSpc>
                <a:spcPct val="100000"/>
              </a:lnSpc>
            </a:pPr>
            <a:r>
              <a:rPr lang="en-US" sz="1400" dirty="0">
                <a:solidFill>
                  <a:srgbClr val="717171"/>
                </a:solidFill>
                <a:latin typeface="Montserrat" pitchFamily="2" charset="77"/>
              </a:rPr>
              <a:t>Each step of this blueprint is accompanied by supporting deliverables to help you accomplish your goals:</a:t>
            </a:r>
          </a:p>
          <a:p>
            <a:endParaRPr lang="en-US" sz="1800" dirty="0">
              <a:solidFill>
                <a:srgbClr val="F17A26"/>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757301"/>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grpSp>
        <p:nvGrpSpPr>
          <p:cNvPr id="11" name="Group 10">
            <a:extLst>
              <a:ext uri="{FF2B5EF4-FFF2-40B4-BE49-F238E27FC236}">
                <a16:creationId xmlns:a16="http://schemas.microsoft.com/office/drawing/2014/main" id="{57950610-460A-41B5-9FD5-1AA40362DEF3}"/>
              </a:ext>
            </a:extLst>
          </p:cNvPr>
          <p:cNvGrpSpPr/>
          <p:nvPr/>
        </p:nvGrpSpPr>
        <p:grpSpPr>
          <a:xfrm>
            <a:off x="5252382" y="3061597"/>
            <a:ext cx="2342845" cy="1192044"/>
            <a:chOff x="4644346" y="4135733"/>
            <a:chExt cx="2343150" cy="1192199"/>
          </a:xfrm>
        </p:grpSpPr>
        <p:sp>
          <p:nvSpPr>
            <p:cNvPr id="12" name="TextBox 11">
              <a:extLst>
                <a:ext uri="{FF2B5EF4-FFF2-40B4-BE49-F238E27FC236}">
                  <a16:creationId xmlns:a16="http://schemas.microsoft.com/office/drawing/2014/main" id="{569449DD-6B21-4B47-B1C6-FB02CD3414D0}"/>
                </a:ext>
              </a:extLst>
            </p:cNvPr>
            <p:cNvSpPr txBox="1"/>
            <p:nvPr/>
          </p:nvSpPr>
          <p:spPr>
            <a:xfrm>
              <a:off x="4644346" y="4135733"/>
              <a:ext cx="2343150" cy="430943"/>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Security Compliance Process Template</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56271" y="4640351"/>
              <a:ext cx="1813302" cy="68758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ea typeface="Roboto Condensed Light" panose="02000000000000000000" pitchFamily="2" charset="0"/>
                </a:rPr>
                <a:t>A template that you can use to establish and document your security compliance management program.</a:t>
              </a:r>
            </a:p>
            <a:p>
              <a:pPr algn="ctr">
                <a:lnSpc>
                  <a:spcPct val="100000"/>
                </a:lnSpc>
                <a:spcBef>
                  <a:spcPts val="0"/>
                </a:spcBef>
              </a:pPr>
              <a:endParaRPr lang="en-CA" sz="1100" dirty="0">
                <a:ea typeface="Roboto Condensed Light" panose="02000000000000000000" pitchFamily="2" charset="0"/>
              </a:endParaRPr>
            </a:p>
          </p:txBody>
        </p:sp>
      </p:grpSp>
      <p:grpSp>
        <p:nvGrpSpPr>
          <p:cNvPr id="17" name="Group 16">
            <a:extLst>
              <a:ext uri="{FF2B5EF4-FFF2-40B4-BE49-F238E27FC236}">
                <a16:creationId xmlns:a16="http://schemas.microsoft.com/office/drawing/2014/main" id="{04496A7E-D40D-4B2A-92F0-06C14BEB519B}"/>
              </a:ext>
            </a:extLst>
          </p:cNvPr>
          <p:cNvGrpSpPr/>
          <p:nvPr/>
        </p:nvGrpSpPr>
        <p:grpSpPr>
          <a:xfrm>
            <a:off x="5302990" y="5200262"/>
            <a:ext cx="2342845" cy="1127007"/>
            <a:chOff x="4618515" y="4118180"/>
            <a:chExt cx="2343150" cy="1127154"/>
          </a:xfrm>
        </p:grpSpPr>
        <p:sp>
          <p:nvSpPr>
            <p:cNvPr id="19" name="TextBox 18">
              <a:extLst>
                <a:ext uri="{FF2B5EF4-FFF2-40B4-BE49-F238E27FC236}">
                  <a16:creationId xmlns:a16="http://schemas.microsoft.com/office/drawing/2014/main" id="{3F40C270-1BB1-47ED-B351-7E5BA06F2437}"/>
                </a:ext>
              </a:extLst>
            </p:cNvPr>
            <p:cNvSpPr txBox="1"/>
            <p:nvPr/>
          </p:nvSpPr>
          <p:spPr>
            <a:xfrm>
              <a:off x="4618515" y="4118180"/>
              <a:ext cx="2343150" cy="430943"/>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Compliance Form Templates</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804237" y="4650983"/>
              <a:ext cx="1964478" cy="594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100" dirty="0">
                  <a:ea typeface="Roboto Condensed Light" panose="02000000000000000000" pitchFamily="2" charset="0"/>
                </a:rPr>
                <a:t>T</a:t>
              </a:r>
              <a:r>
                <a:rPr lang="en-CA" sz="1100" dirty="0">
                  <a:ea typeface="Roboto Condensed Light" panose="02000000000000000000" pitchFamily="2" charset="0"/>
                </a:rPr>
                <a:t>emplates for forms that can be used as part of your compliance processes.</a:t>
              </a:r>
            </a:p>
          </p:txBody>
        </p:sp>
      </p:grpSp>
      <p:pic>
        <p:nvPicPr>
          <p:cNvPr id="18" name="Picture 17">
            <a:extLst>
              <a:ext uri="{FF2B5EF4-FFF2-40B4-BE49-F238E27FC236}">
                <a16:creationId xmlns:a16="http://schemas.microsoft.com/office/drawing/2014/main" id="{32E33DBA-9EC1-49A4-AAF2-3A04CA7C9A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3341" y="2347337"/>
            <a:ext cx="634917" cy="634917"/>
          </a:xfrm>
          <a:prstGeom prst="rect">
            <a:avLst/>
          </a:prstGeom>
        </p:spPr>
      </p:pic>
      <p:sp>
        <p:nvSpPr>
          <p:cNvPr id="29" name="Rectangle 28">
            <a:extLst>
              <a:ext uri="{FF2B5EF4-FFF2-40B4-BE49-F238E27FC236}">
                <a16:creationId xmlns:a16="http://schemas.microsoft.com/office/drawing/2014/main" id="{EF584645-5E2C-4554-AC9F-77DC7EE720BE}"/>
              </a:ext>
            </a:extLst>
          </p:cNvPr>
          <p:cNvSpPr/>
          <p:nvPr/>
        </p:nvSpPr>
        <p:spPr>
          <a:xfrm>
            <a:off x="517122" y="2895518"/>
            <a:ext cx="3152453" cy="1169551"/>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The Security Compliance Management Tool is a compact Governance, Risk, and Compliance (GRC) system in a convenient spreadsheet.</a:t>
            </a:r>
            <a:endParaRPr lang="en-CA" sz="1400" dirty="0">
              <a:solidFill>
                <a:srgbClr val="FFFFFF"/>
              </a:solidFill>
              <a:latin typeface="Montserrat" panose="00000500000000000000" pitchFamily="2" charset="0"/>
            </a:endParaRPr>
          </a:p>
        </p:txBody>
      </p:sp>
      <p:sp>
        <p:nvSpPr>
          <p:cNvPr id="31" name="TextBox 30">
            <a:extLst>
              <a:ext uri="{FF2B5EF4-FFF2-40B4-BE49-F238E27FC236}">
                <a16:creationId xmlns:a16="http://schemas.microsoft.com/office/drawing/2014/main" id="{5891C79E-7977-4273-B86A-623CEC9EC3AC}"/>
              </a:ext>
            </a:extLst>
          </p:cNvPr>
          <p:cNvSpPr txBox="1"/>
          <p:nvPr/>
        </p:nvSpPr>
        <p:spPr>
          <a:xfrm>
            <a:off x="572689" y="1931839"/>
            <a:ext cx="2911539" cy="830997"/>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Security Compliance Management Tool</a:t>
            </a:r>
          </a:p>
        </p:txBody>
      </p:sp>
      <p:pic>
        <p:nvPicPr>
          <p:cNvPr id="3" name="Picture 2">
            <a:extLst>
              <a:ext uri="{FF2B5EF4-FFF2-40B4-BE49-F238E27FC236}">
                <a16:creationId xmlns:a16="http://schemas.microsoft.com/office/drawing/2014/main" id="{F67D3D9C-B876-4FCD-A7D5-5CA3F1C68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983" y="1205591"/>
            <a:ext cx="635000" cy="635000"/>
          </a:xfrm>
          <a:prstGeom prst="rect">
            <a:avLst/>
          </a:prstGeom>
        </p:spPr>
      </p:pic>
      <p:pic>
        <p:nvPicPr>
          <p:cNvPr id="6" name="Picture 5">
            <a:extLst>
              <a:ext uri="{FF2B5EF4-FFF2-40B4-BE49-F238E27FC236}">
                <a16:creationId xmlns:a16="http://schemas.microsoft.com/office/drawing/2014/main" id="{278465B8-881D-4684-B243-5526C58C365C}"/>
              </a:ext>
            </a:extLst>
          </p:cNvPr>
          <p:cNvPicPr>
            <a:picLocks noChangeAspect="1"/>
          </p:cNvPicPr>
          <p:nvPr/>
        </p:nvPicPr>
        <p:blipFill>
          <a:blip r:embed="rId4"/>
          <a:stretch>
            <a:fillRect/>
          </a:stretch>
        </p:blipFill>
        <p:spPr>
          <a:xfrm>
            <a:off x="225150" y="4310872"/>
            <a:ext cx="3808724" cy="1937386"/>
          </a:xfrm>
          <a:prstGeom prst="rect">
            <a:avLst/>
          </a:prstGeom>
        </p:spPr>
      </p:pic>
      <p:pic>
        <p:nvPicPr>
          <p:cNvPr id="47" name="Picture 46">
            <a:extLst>
              <a:ext uri="{FF2B5EF4-FFF2-40B4-BE49-F238E27FC236}">
                <a16:creationId xmlns:a16="http://schemas.microsoft.com/office/drawing/2014/main" id="{6F31977B-A9F7-471C-91D0-1172F27C88D6}"/>
              </a:ext>
            </a:extLst>
          </p:cNvPr>
          <p:cNvPicPr>
            <a:picLocks noChangeAspect="1"/>
          </p:cNvPicPr>
          <p:nvPr/>
        </p:nvPicPr>
        <p:blipFill>
          <a:blip r:embed="rId5"/>
          <a:stretch>
            <a:fillRect/>
          </a:stretch>
        </p:blipFill>
        <p:spPr>
          <a:xfrm>
            <a:off x="7860906" y="2376273"/>
            <a:ext cx="1626812" cy="2105453"/>
          </a:xfrm>
          <a:prstGeom prst="rect">
            <a:avLst/>
          </a:prstGeom>
        </p:spPr>
      </p:pic>
      <p:pic>
        <p:nvPicPr>
          <p:cNvPr id="49" name="Picture 48">
            <a:extLst>
              <a:ext uri="{FF2B5EF4-FFF2-40B4-BE49-F238E27FC236}">
                <a16:creationId xmlns:a16="http://schemas.microsoft.com/office/drawing/2014/main" id="{ACFD9B3A-A306-401E-9E33-43E76F4B0E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3341" y="4463498"/>
            <a:ext cx="634917" cy="634917"/>
          </a:xfrm>
          <a:prstGeom prst="rect">
            <a:avLst/>
          </a:prstGeom>
        </p:spPr>
      </p:pic>
      <p:pic>
        <p:nvPicPr>
          <p:cNvPr id="51" name="Picture 50">
            <a:extLst>
              <a:ext uri="{FF2B5EF4-FFF2-40B4-BE49-F238E27FC236}">
                <a16:creationId xmlns:a16="http://schemas.microsoft.com/office/drawing/2014/main" id="{B0EE71DB-C562-4B39-B0FA-918B6A802EDC}"/>
              </a:ext>
            </a:extLst>
          </p:cNvPr>
          <p:cNvPicPr>
            <a:picLocks noChangeAspect="1"/>
          </p:cNvPicPr>
          <p:nvPr/>
        </p:nvPicPr>
        <p:blipFill>
          <a:blip r:embed="rId6"/>
          <a:stretch>
            <a:fillRect/>
          </a:stretch>
        </p:blipFill>
        <p:spPr>
          <a:xfrm>
            <a:off x="7860906" y="4578421"/>
            <a:ext cx="1627722" cy="2105453"/>
          </a:xfrm>
          <a:prstGeom prst="rect">
            <a:avLst/>
          </a:prstGeom>
        </p:spPr>
      </p:pic>
    </p:spTree>
    <p:extLst>
      <p:ext uri="{BB962C8B-B14F-4D97-AF65-F5344CB8AC3E}">
        <p14:creationId xmlns:p14="http://schemas.microsoft.com/office/powerpoint/2010/main" val="125419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8312101" y="1502071"/>
            <a:ext cx="2416255"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t>Cost-effective compliance is possible.</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54106" y="1717681"/>
            <a:ext cx="7188162" cy="65855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dirty="0"/>
              <a:t>Consider tracking the following metrics to measure the value of your security compliance management program.</a:t>
            </a:r>
          </a:p>
        </p:txBody>
      </p:sp>
      <p:graphicFrame>
        <p:nvGraphicFramePr>
          <p:cNvPr id="2" name="Table 2">
            <a:extLst>
              <a:ext uri="{FF2B5EF4-FFF2-40B4-BE49-F238E27FC236}">
                <a16:creationId xmlns:a16="http://schemas.microsoft.com/office/drawing/2014/main" id="{1FE5FB89-3EAE-484E-975B-97C51F263D44}"/>
              </a:ext>
            </a:extLst>
          </p:cNvPr>
          <p:cNvGraphicFramePr>
            <a:graphicFrameLocks noGrp="1"/>
          </p:cNvGraphicFramePr>
          <p:nvPr>
            <p:extLst>
              <p:ext uri="{D42A27DB-BD31-4B8C-83A1-F6EECF244321}">
                <p14:modId xmlns:p14="http://schemas.microsoft.com/office/powerpoint/2010/main" val="1727732693"/>
              </p:ext>
            </p:extLst>
          </p:nvPr>
        </p:nvGraphicFramePr>
        <p:xfrm>
          <a:off x="354106" y="2307074"/>
          <a:ext cx="7404714" cy="3997960"/>
        </p:xfrm>
        <a:graphic>
          <a:graphicData uri="http://schemas.openxmlformats.org/drawingml/2006/table">
            <a:tbl>
              <a:tblPr firstRow="1" bandRow="1">
                <a:tableStyleId>{5C22544A-7EE6-4342-B048-85BDC9FD1C3A}</a:tableStyleId>
              </a:tblPr>
              <a:tblGrid>
                <a:gridCol w="3729433">
                  <a:extLst>
                    <a:ext uri="{9D8B030D-6E8A-4147-A177-3AD203B41FA5}">
                      <a16:colId xmlns:a16="http://schemas.microsoft.com/office/drawing/2014/main" val="3875255241"/>
                    </a:ext>
                  </a:extLst>
                </a:gridCol>
                <a:gridCol w="3675281">
                  <a:extLst>
                    <a:ext uri="{9D8B030D-6E8A-4147-A177-3AD203B41FA5}">
                      <a16:colId xmlns:a16="http://schemas.microsoft.com/office/drawing/2014/main" val="194362605"/>
                    </a:ext>
                  </a:extLst>
                </a:gridCol>
              </a:tblGrid>
              <a:tr h="370840">
                <a:tc>
                  <a:txBody>
                    <a:bodyPr/>
                    <a:lstStyle/>
                    <a:p>
                      <a:r>
                        <a:rPr lang="en-US" dirty="0">
                          <a:latin typeface="Montserrat SemiBold" panose="00000700000000000000" pitchFamily="2" charset="0"/>
                        </a:rPr>
                        <a:t>Metric</a:t>
                      </a:r>
                      <a:endParaRPr lang="en-CA" dirty="0">
                        <a:latin typeface="Montserrat SemiBold" panose="00000700000000000000" pitchFamily="2" charset="0"/>
                      </a:endParaRPr>
                    </a:p>
                  </a:txBody>
                  <a:tcPr/>
                </a:tc>
                <a:tc>
                  <a:txBody>
                    <a:bodyPr/>
                    <a:lstStyle/>
                    <a:p>
                      <a:r>
                        <a:rPr lang="en-US" dirty="0">
                          <a:latin typeface="Montserrat SemiBold" panose="00000700000000000000" pitchFamily="2" charset="0"/>
                        </a:rPr>
                        <a:t>Expected Improvement</a:t>
                      </a:r>
                      <a:endParaRPr lang="en-CA" dirty="0">
                        <a:latin typeface="Montserrat SemiBold" panose="00000700000000000000" pitchFamily="2" charset="0"/>
                      </a:endParaRPr>
                    </a:p>
                  </a:txBody>
                  <a:tcPr/>
                </a:tc>
                <a:extLst>
                  <a:ext uri="{0D108BD9-81ED-4DB2-BD59-A6C34878D82A}">
                    <a16:rowId xmlns:a16="http://schemas.microsoft.com/office/drawing/2014/main" val="2569082002"/>
                  </a:ext>
                </a:extLst>
              </a:tr>
              <a:tr h="370840">
                <a:tc>
                  <a:txBody>
                    <a:bodyPr/>
                    <a:lstStyle/>
                    <a:p>
                      <a:r>
                        <a:rPr lang="en-US" sz="1600" dirty="0">
                          <a:latin typeface="Exo" panose="02000303000000000000" pitchFamily="2" charset="0"/>
                        </a:rPr>
                        <a:t>Number of security controls required for compliance obligations</a:t>
                      </a:r>
                      <a:endParaRPr lang="en-CA" sz="1600" dirty="0">
                        <a:latin typeface="Exo" panose="02000303000000000000" pitchFamily="2" charset="0"/>
                      </a:endParaRPr>
                    </a:p>
                  </a:txBody>
                  <a:tcPr/>
                </a:tc>
                <a:tc>
                  <a:txBody>
                    <a:bodyPr/>
                    <a:lstStyle/>
                    <a:p>
                      <a:r>
                        <a:rPr lang="en-US" sz="1600" dirty="0">
                          <a:latin typeface="Exo" panose="02000303000000000000" pitchFamily="2" charset="0"/>
                        </a:rPr>
                        <a:t>Use of control framework may reduce # of controls by 25-50%</a:t>
                      </a:r>
                      <a:endParaRPr lang="en-CA" sz="1600" dirty="0">
                        <a:latin typeface="Exo" panose="02000303000000000000" pitchFamily="2" charset="0"/>
                      </a:endParaRPr>
                    </a:p>
                  </a:txBody>
                  <a:tcPr/>
                </a:tc>
                <a:extLst>
                  <a:ext uri="{0D108BD9-81ED-4DB2-BD59-A6C34878D82A}">
                    <a16:rowId xmlns:a16="http://schemas.microsoft.com/office/drawing/2014/main" val="393642637"/>
                  </a:ext>
                </a:extLst>
              </a:tr>
              <a:tr h="370840">
                <a:tc>
                  <a:txBody>
                    <a:bodyPr/>
                    <a:lstStyle/>
                    <a:p>
                      <a:r>
                        <a:rPr lang="en-US" sz="1600" dirty="0">
                          <a:latin typeface="Exo" panose="02000303000000000000" pitchFamily="2" charset="0"/>
                        </a:rPr>
                        <a:t>Control implementation costs</a:t>
                      </a:r>
                      <a:endParaRPr lang="en-CA" sz="1600" dirty="0">
                        <a:latin typeface="Exo" panose="02000303000000000000" pitchFamily="2" charset="0"/>
                      </a:endParaRPr>
                    </a:p>
                  </a:txBody>
                  <a:tcPr/>
                </a:tc>
                <a:tc>
                  <a:txBody>
                    <a:bodyPr/>
                    <a:lstStyle/>
                    <a:p>
                      <a:r>
                        <a:rPr lang="en-US" sz="1600" dirty="0">
                          <a:latin typeface="Exo" panose="02000303000000000000" pitchFamily="2" charset="0"/>
                        </a:rPr>
                        <a:t>Use of conformance levels may reduce implementation costs by 25% per control on average</a:t>
                      </a:r>
                      <a:endParaRPr lang="en-CA" sz="1600" dirty="0">
                        <a:latin typeface="Exo" panose="02000303000000000000" pitchFamily="2" charset="0"/>
                      </a:endParaRPr>
                    </a:p>
                  </a:txBody>
                  <a:tcPr/>
                </a:tc>
                <a:extLst>
                  <a:ext uri="{0D108BD9-81ED-4DB2-BD59-A6C34878D82A}">
                    <a16:rowId xmlns:a16="http://schemas.microsoft.com/office/drawing/2014/main" val="2881354647"/>
                  </a:ext>
                </a:extLst>
              </a:tr>
              <a:tr h="370840">
                <a:tc>
                  <a:txBody>
                    <a:bodyPr/>
                    <a:lstStyle/>
                    <a:p>
                      <a:r>
                        <a:rPr lang="en-US" sz="1600" dirty="0">
                          <a:latin typeface="Exo" panose="02000303000000000000" pitchFamily="2" charset="0"/>
                        </a:rPr>
                        <a:t>Control maintenance costs</a:t>
                      </a:r>
                      <a:endParaRPr lang="en-CA" sz="1600" dirty="0">
                        <a:latin typeface="Exo" panose="02000303000000000000" pitchFamily="2" charset="0"/>
                      </a:endParaRPr>
                    </a:p>
                  </a:txBody>
                  <a:tcPr/>
                </a:tc>
                <a:tc>
                  <a:txBody>
                    <a:bodyPr/>
                    <a:lstStyle/>
                    <a:p>
                      <a:r>
                        <a:rPr lang="en-US" sz="1600" dirty="0">
                          <a:latin typeface="Exo" panose="02000303000000000000" pitchFamily="2" charset="0"/>
                        </a:rPr>
                        <a:t>Use of environments to scope control requirements may reduce maintenance costs by 25-50%</a:t>
                      </a:r>
                      <a:endParaRPr lang="en-CA" sz="1600" dirty="0">
                        <a:latin typeface="Exo" panose="02000303000000000000" pitchFamily="2" charset="0"/>
                      </a:endParaRPr>
                    </a:p>
                  </a:txBody>
                  <a:tcPr/>
                </a:tc>
                <a:extLst>
                  <a:ext uri="{0D108BD9-81ED-4DB2-BD59-A6C34878D82A}">
                    <a16:rowId xmlns:a16="http://schemas.microsoft.com/office/drawing/2014/main" val="3276424922"/>
                  </a:ext>
                </a:extLst>
              </a:tr>
              <a:tr h="370840">
                <a:tc>
                  <a:txBody>
                    <a:bodyPr/>
                    <a:lstStyle/>
                    <a:p>
                      <a:r>
                        <a:rPr lang="en-US" sz="1600" dirty="0">
                          <a:latin typeface="Exo" panose="02000303000000000000" pitchFamily="2" charset="0"/>
                        </a:rPr>
                        <a:t>Audit costs</a:t>
                      </a:r>
                      <a:endParaRPr lang="en-CA" sz="1600" dirty="0">
                        <a:latin typeface="Exo" panose="02000303000000000000" pitchFamily="2" charset="0"/>
                      </a:endParaRPr>
                    </a:p>
                  </a:txBody>
                  <a:tcPr/>
                </a:tc>
                <a:tc>
                  <a:txBody>
                    <a:bodyPr/>
                    <a:lstStyle/>
                    <a:p>
                      <a:r>
                        <a:rPr lang="en-US" sz="1600" dirty="0">
                          <a:latin typeface="Exo" panose="02000303000000000000" pitchFamily="2" charset="0"/>
                        </a:rPr>
                        <a:t>Test scripts and evidence preparation may reduce audit costs by up to 50%</a:t>
                      </a:r>
                      <a:endParaRPr lang="en-CA" sz="1600" dirty="0">
                        <a:latin typeface="Exo" panose="02000303000000000000" pitchFamily="2" charset="0"/>
                      </a:endParaRPr>
                    </a:p>
                  </a:txBody>
                  <a:tcPr/>
                </a:tc>
                <a:extLst>
                  <a:ext uri="{0D108BD9-81ED-4DB2-BD59-A6C34878D82A}">
                    <a16:rowId xmlns:a16="http://schemas.microsoft.com/office/drawing/2014/main" val="3677789698"/>
                  </a:ext>
                </a:extLst>
              </a:tr>
              <a:tr h="370840">
                <a:tc>
                  <a:txBody>
                    <a:bodyPr/>
                    <a:lstStyle/>
                    <a:p>
                      <a:r>
                        <a:rPr lang="en-US" sz="1600" dirty="0">
                          <a:latin typeface="Exo" panose="02000303000000000000" pitchFamily="2" charset="0"/>
                        </a:rPr>
                        <a:t>Compliance management efforts</a:t>
                      </a:r>
                      <a:endParaRPr lang="en-CA" sz="1600" dirty="0">
                        <a:latin typeface="Exo" panose="02000303000000000000" pitchFamily="2" charset="0"/>
                      </a:endParaRPr>
                    </a:p>
                  </a:txBody>
                  <a:tcPr/>
                </a:tc>
                <a:tc>
                  <a:txBody>
                    <a:bodyPr/>
                    <a:lstStyle/>
                    <a:p>
                      <a:r>
                        <a:rPr lang="en-US" sz="1600" dirty="0">
                          <a:latin typeface="Exo" panose="02000303000000000000" pitchFamily="2" charset="0"/>
                        </a:rPr>
                        <a:t>Effort required for overall compliance management may be reduced by  25% or more</a:t>
                      </a:r>
                      <a:endParaRPr lang="en-CA" sz="1600" dirty="0">
                        <a:latin typeface="Exo" panose="02000303000000000000" pitchFamily="2" charset="0"/>
                      </a:endParaRPr>
                    </a:p>
                  </a:txBody>
                  <a:tcPr/>
                </a:tc>
                <a:extLst>
                  <a:ext uri="{0D108BD9-81ED-4DB2-BD59-A6C34878D82A}">
                    <a16:rowId xmlns:a16="http://schemas.microsoft.com/office/drawing/2014/main" val="791147965"/>
                  </a:ext>
                </a:extLst>
              </a:tr>
            </a:tbl>
          </a:graphicData>
        </a:graphic>
      </p:graphicFrame>
    </p:spTree>
    <p:extLst>
      <p:ext uri="{BB962C8B-B14F-4D97-AF65-F5344CB8AC3E}">
        <p14:creationId xmlns:p14="http://schemas.microsoft.com/office/powerpoint/2010/main" val="1342520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1368</Words>
  <Application>Microsoft Office PowerPoint</Application>
  <PresentationFormat>Custom</PresentationFormat>
  <Paragraphs>154</Paragraphs>
  <Slides>13</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Montserrat Medium</vt:lpstr>
      <vt:lpstr>Roboto Condensed Light</vt:lpstr>
      <vt:lpstr>Montserrat SemiBold</vt:lpstr>
      <vt:lpstr>Montserrat Light</vt:lpstr>
      <vt:lpstr>Montserrat</vt:lpstr>
      <vt:lpstr>Roboto</vt:lpstr>
      <vt:lpstr>Exo</vt:lpstr>
      <vt:lpstr>Exo Light</vt:lpstr>
      <vt:lpstr>Arial</vt:lpstr>
      <vt:lpstr>Calibri</vt:lpstr>
      <vt:lpstr>FronCovers-Dark</vt:lpstr>
      <vt:lpstr>BackCovers&amp;Dividers-Dark</vt:lpstr>
      <vt:lpstr>Slide-Generic</vt:lpstr>
      <vt:lpstr>PowerPoint Presentation</vt:lpstr>
      <vt:lpstr>Analyst Perspective</vt:lpstr>
      <vt:lpstr>Your challenge</vt:lpstr>
      <vt:lpstr>Common obstacles</vt:lpstr>
      <vt:lpstr>Blueprint benefits </vt:lpstr>
      <vt:lpstr>PowerPoint Presentation</vt:lpstr>
      <vt:lpstr>Is this research right for you?</vt:lpstr>
      <vt:lpstr>Blueprint deliverables</vt:lpstr>
      <vt:lpstr>Measure the value of this blueprint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2020-12-16T22:03:14Z</dcterms:created>
  <dcterms:modified xsi:type="dcterms:W3CDTF">2022-08-18T20:36:56Z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2022-07-12T14:19:49Z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20e5239d-888d-461f-a71b-51647ef867c7</vt:lpwstr>
  </property>
  <property fmtid="{D5CDD505-2E9C-101B-9397-08002B2CF9AE}" pid="8" name="MSIP_Label_7d24214e-5322-4789-8422-cbe411bc3a74_ContentBits">
    <vt:lpwstr>0</vt:lpwstr>
  </property>
</Properties>
</file>