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autoCompressPictures="0">
  <p:sldMasterIdLst>
    <p:sldMasterId id="2147483648" r:id="rId1"/>
    <p:sldMasterId id="2147483794" r:id="rId2"/>
    <p:sldMasterId id="2147483841" r:id="rId3"/>
    <p:sldMasterId id="2147483900" r:id="rId4"/>
    <p:sldMasterId id="2147483920" r:id="rId5"/>
    <p:sldMasterId id="2147483952" r:id="rId6"/>
  </p:sldMasterIdLst>
  <p:notesMasterIdLst>
    <p:notesMasterId r:id="rId26"/>
  </p:notesMasterIdLst>
  <p:handoutMasterIdLst>
    <p:handoutMasterId r:id="rId27"/>
  </p:handoutMasterIdLst>
  <p:sldIdLst>
    <p:sldId id="258" r:id="rId7"/>
    <p:sldId id="3571" r:id="rId8"/>
    <p:sldId id="3478" r:id="rId9"/>
    <p:sldId id="1686" r:id="rId10"/>
    <p:sldId id="1563" r:id="rId11"/>
    <p:sldId id="3636" r:id="rId12"/>
    <p:sldId id="1688" r:id="rId13"/>
    <p:sldId id="1689" r:id="rId14"/>
    <p:sldId id="1690" r:id="rId15"/>
    <p:sldId id="3480" r:id="rId16"/>
    <p:sldId id="3481" r:id="rId17"/>
    <p:sldId id="3635" r:id="rId18"/>
    <p:sldId id="3388" r:id="rId19"/>
    <p:sldId id="3514" r:id="rId20"/>
    <p:sldId id="4010" r:id="rId21"/>
    <p:sldId id="4031" r:id="rId22"/>
    <p:sldId id="3641" r:id="rId23"/>
    <p:sldId id="3642" r:id="rId24"/>
    <p:sldId id="3552" r:id="rId25"/>
  </p:sldIdLst>
  <p:sldSz cx="12192000" cy="6858000"/>
  <p:notesSz cx="6858000" cy="9144000"/>
  <p:embeddedFontLst>
    <p:embeddedFont>
      <p:font typeface="Arial Black" panose="020B0A04020102020204" pitchFamily="34" charset="0"/>
      <p:bold r:id="rId28"/>
    </p:embeddedFont>
    <p:embeddedFont>
      <p:font typeface="Calibri" panose="020F0502020204030204" pitchFamily="34" charset="0"/>
      <p:regular r:id="rId29"/>
      <p:bold r:id="rId30"/>
      <p:italic r:id="rId31"/>
      <p:boldItalic r:id="rId32"/>
    </p:embeddedFont>
    <p:embeddedFont>
      <p:font typeface="Exo" panose="02000303000000000000" pitchFamily="2" charset="0"/>
      <p:regular r:id="rId33"/>
      <p:bold r:id="rId34"/>
      <p:italic r:id="rId35"/>
      <p:boldItalic r:id="rId36"/>
    </p:embeddedFont>
    <p:embeddedFont>
      <p:font typeface="Montserrat" panose="00000500000000000000" pitchFamily="2" charset="0"/>
      <p:regular r:id="rId37"/>
      <p:bold r:id="rId38"/>
      <p:italic r:id="rId39"/>
      <p:boldItalic r:id="rId40"/>
    </p:embeddedFont>
    <p:embeddedFont>
      <p:font typeface="Montserrat Light" panose="00000400000000000000" pitchFamily="2" charset="0"/>
      <p:regular r:id="rId41"/>
      <p:italic r:id="rId42"/>
    </p:embeddedFont>
    <p:embeddedFont>
      <p:font typeface="Montserrat SemiBold" panose="00000700000000000000" pitchFamily="2" charset="0"/>
      <p:regular r:id="rId43"/>
      <p:bold r:id="rId44"/>
      <p:italic r:id="rId45"/>
      <p:boldItalic r:id="rId46"/>
    </p:embeddedFont>
    <p:embeddedFont>
      <p:font typeface="Roboto Condensed Light" panose="02000000000000000000" pitchFamily="2" charset="0"/>
      <p:regular r:id="rId47"/>
      <p:italic r:id="rId48"/>
    </p:embeddedFont>
    <p:embeddedFont>
      <p:font typeface="Roboto Light" panose="02000000000000000000" pitchFamily="2" charset="0"/>
      <p:regular r:id="rId49"/>
      <p:italic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A4A3A4"/>
          </p15:clr>
        </p15:guide>
        <p15:guide id="3" orient="horz" pos="958" userDrawn="1">
          <p15:clr>
            <a:srgbClr val="A4A3A4"/>
          </p15:clr>
        </p15:guide>
        <p15:guide id="4" orient="horz" pos="22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C9EC"/>
    <a:srgbClr val="DDE7F3"/>
    <a:srgbClr val="C3DDF3"/>
    <a:srgbClr val="D9E9F7"/>
    <a:srgbClr val="EFF6FB"/>
    <a:srgbClr val="E3F0F9"/>
    <a:srgbClr val="23538D"/>
    <a:srgbClr val="245794"/>
    <a:srgbClr val="2962A7"/>
    <a:srgbClr val="3070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98" autoAdjust="0"/>
    <p:restoredTop sz="96357" autoAdjust="0"/>
  </p:normalViewPr>
  <p:slideViewPr>
    <p:cSldViewPr snapToGrid="0">
      <p:cViewPr varScale="1">
        <p:scale>
          <a:sx n="110" d="100"/>
          <a:sy n="110" d="100"/>
        </p:scale>
        <p:origin x="612" y="108"/>
      </p:cViewPr>
      <p:guideLst>
        <p:guide pos="3840"/>
        <p:guide orient="horz" pos="958"/>
        <p:guide orient="horz" pos="226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3696" y="105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9" Type="http://schemas.openxmlformats.org/officeDocument/2006/relationships/font" Target="fonts/font12.fntdata"/><Relationship Id="rId21" Type="http://schemas.openxmlformats.org/officeDocument/2006/relationships/slide" Target="slides/slide15.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font" Target="fonts/font23.fntdata"/><Relationship Id="rId55"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font" Target="fonts/font2.fntdata"/><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8" Type="http://schemas.openxmlformats.org/officeDocument/2006/relationships/slide" Target="slides/slide2.xml"/><Relationship Id="rId51"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0" Type="http://schemas.openxmlformats.org/officeDocument/2006/relationships/slide" Target="slides/slide14.xml"/><Relationship Id="rId41" Type="http://schemas.openxmlformats.org/officeDocument/2006/relationships/font" Target="fonts/font14.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font" Target="fonts/font2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F83115D-EBFF-8741-AD30-592C26689C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5C29E8D-A574-7540-A880-D41682639FB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8C6F7F5-F3B4-0541-A6C0-4228BBACDC15}" type="datetimeFigureOut">
              <a:rPr lang="en-US" smtClean="0"/>
              <a:t>6/17/2022</a:t>
            </a:fld>
            <a:endParaRPr lang="en-US" dirty="0"/>
          </a:p>
        </p:txBody>
      </p:sp>
      <p:sp>
        <p:nvSpPr>
          <p:cNvPr id="4" name="Footer Placeholder 3">
            <a:extLst>
              <a:ext uri="{FF2B5EF4-FFF2-40B4-BE49-F238E27FC236}">
                <a16:creationId xmlns:a16="http://schemas.microsoft.com/office/drawing/2014/main" id="{DAED509A-1A16-7D4C-8543-DA49925F0D8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Info-Tech Research Group</a:t>
            </a:r>
          </a:p>
        </p:txBody>
      </p:sp>
      <p:sp>
        <p:nvSpPr>
          <p:cNvPr id="5" name="Slide Number Placeholder 4">
            <a:extLst>
              <a:ext uri="{FF2B5EF4-FFF2-40B4-BE49-F238E27FC236}">
                <a16:creationId xmlns:a16="http://schemas.microsoft.com/office/drawing/2014/main" id="{20A05381-41C8-0C4E-B195-E61C8AFB5F4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87D60F-FC67-CD47-8ED4-0AD76A5F962D}" type="slidenum">
              <a:rPr lang="en-US" smtClean="0"/>
              <a:t>‹#›</a:t>
            </a:fld>
            <a:endParaRPr lang="en-US" dirty="0"/>
          </a:p>
        </p:txBody>
      </p:sp>
    </p:spTree>
    <p:extLst>
      <p:ext uri="{BB962C8B-B14F-4D97-AF65-F5344CB8AC3E}">
        <p14:creationId xmlns:p14="http://schemas.microsoft.com/office/powerpoint/2010/main" val="62040258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43FACB-0EDB-7A4C-BC15-F46A3A61ED63}" type="datetimeFigureOut">
              <a:rPr lang="en-US" smtClean="0"/>
              <a:t>6/17/2022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Info-Tech Research Group</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F8485B-9FDB-9147-B48D-B05806D03D92}" type="slidenum">
              <a:rPr lang="en-US" smtClean="0"/>
              <a:t>‹#›</a:t>
            </a:fld>
            <a:endParaRPr lang="en-US" dirty="0"/>
          </a:p>
        </p:txBody>
      </p:sp>
    </p:spTree>
    <p:extLst>
      <p:ext uri="{BB962C8B-B14F-4D97-AF65-F5344CB8AC3E}">
        <p14:creationId xmlns:p14="http://schemas.microsoft.com/office/powerpoint/2010/main" val="3022638901"/>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554492" rtl="0" eaLnBrk="1" fontAlgn="auto" latinLnBrk="0" hangingPunct="1">
              <a:lnSpc>
                <a:spcPct val="100000"/>
              </a:lnSpc>
              <a:spcBef>
                <a:spcPts val="0"/>
              </a:spcBef>
              <a:spcAft>
                <a:spcPts val="0"/>
              </a:spcAft>
              <a:buClrTx/>
              <a:buSzTx/>
              <a:buFontTx/>
              <a:buNone/>
              <a:tabLst/>
              <a:defRPr/>
            </a:pPr>
            <a:fld id="{06B0FC7D-8687-9A40-9CA8-0B2F00AB98E3}" type="slidenum">
              <a:rPr kumimoji="0" lang="en-US" sz="1200" b="0" i="0" u="none" strike="noStrike" kern="1200" cap="none" spc="0" normalizeH="0" baseline="0" noProof="0" smtClean="0">
                <a:ln>
                  <a:noFill/>
                </a:ln>
                <a:solidFill>
                  <a:prstClr val="black"/>
                </a:solidFill>
                <a:effectLst/>
                <a:uLnTx/>
                <a:uFillTx/>
                <a:latin typeface="Roboto Condensed Light" panose="02000000000000000000" pitchFamily="2" charset="0"/>
                <a:ea typeface="+mn-ea"/>
                <a:cs typeface="+mn-cs"/>
              </a:rPr>
              <a:pPr marL="0" marR="0" lvl="0" indent="0" algn="r" defTabSz="554492"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2060748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Info-Tech Research Group</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F8485B-9FDB-9147-B48D-B05806D03D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0499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554492" rtl="0" eaLnBrk="1" fontAlgn="auto" latinLnBrk="0" hangingPunct="1">
              <a:lnSpc>
                <a:spcPct val="100000"/>
              </a:lnSpc>
              <a:spcBef>
                <a:spcPts val="0"/>
              </a:spcBef>
              <a:spcAft>
                <a:spcPts val="0"/>
              </a:spcAft>
              <a:buClrTx/>
              <a:buSzTx/>
              <a:buFontTx/>
              <a:buNone/>
              <a:tabLst/>
              <a:defRPr/>
            </a:pPr>
            <a:fld id="{06B0FC7D-8687-9A40-9CA8-0B2F00AB98E3}" type="slidenum">
              <a:rPr kumimoji="0" lang="en-US" sz="1200" b="0" i="0" u="none" strike="noStrike" kern="1200" cap="none" spc="0" normalizeH="0" baseline="0" noProof="0" smtClean="0">
                <a:ln>
                  <a:noFill/>
                </a:ln>
                <a:solidFill>
                  <a:prstClr val="black"/>
                </a:solidFill>
                <a:effectLst/>
                <a:uLnTx/>
                <a:uFillTx/>
                <a:latin typeface="Roboto Condensed Light" panose="02000000000000000000" pitchFamily="2" charset="0"/>
                <a:ea typeface="+mn-ea"/>
                <a:cs typeface="+mn-cs"/>
              </a:rPr>
              <a:pPr marL="0" marR="0" lvl="0" indent="0" algn="r" defTabSz="554492"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3210958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0FC7D-8687-9A40-9CA8-0B2F00AB98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776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Info-Tech Research Group</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F8485B-9FDB-9147-B48D-B05806D03D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5766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Info-Tech Research Group</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F8485B-9FDB-9147-B48D-B05806D03D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9693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D737FC-7DE8-4A44-8237-E4B4B9AEE14B}"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8567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D737FC-7DE8-4A44-8237-E4B4B9AEE14B}"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0327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554492" rtl="0" eaLnBrk="1" fontAlgn="auto" latinLnBrk="0" hangingPunct="1">
              <a:lnSpc>
                <a:spcPct val="100000"/>
              </a:lnSpc>
              <a:spcBef>
                <a:spcPts val="0"/>
              </a:spcBef>
              <a:spcAft>
                <a:spcPts val="0"/>
              </a:spcAft>
              <a:buClrTx/>
              <a:buSzTx/>
              <a:buFontTx/>
              <a:buNone/>
              <a:tabLst/>
              <a:defRPr/>
            </a:pPr>
            <a:fld id="{06B0FC7D-8687-9A40-9CA8-0B2F00AB98E3}" type="slidenum">
              <a:rPr kumimoji="0" lang="en-US" sz="1200" b="0" i="0" u="none" strike="noStrike" kern="1200" cap="none" spc="0" normalizeH="0" baseline="0" noProof="0" smtClean="0">
                <a:ln>
                  <a:noFill/>
                </a:ln>
                <a:solidFill>
                  <a:prstClr val="black"/>
                </a:solidFill>
                <a:effectLst/>
                <a:uLnTx/>
                <a:uFillTx/>
                <a:latin typeface="Roboto Condensed Light" panose="02000000000000000000" pitchFamily="2" charset="0"/>
                <a:ea typeface="+mn-ea"/>
                <a:cs typeface="+mn-cs"/>
              </a:rPr>
              <a:pPr marL="0" marR="0" lvl="0" indent="0" algn="r" defTabSz="554492"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4260858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1ACBD-245E-4A24-AC78-063168A886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1337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Info-Tech Research Group</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F8485B-9FDB-9147-B48D-B05806D03D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4346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1ACBD-245E-4A24-AC78-063168A886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2229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Info-Tech Research Group</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F8485B-9FDB-9147-B48D-B05806D03D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0973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Info-Tech Research Group</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F8485B-9FDB-9147-B48D-B05806D03D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2453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Info-Tech Research Group</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F8485B-9FDB-9147-B48D-B05806D03D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5700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Info-Tech Research Group</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F8485B-9FDB-9147-B48D-B05806D03D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895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Info-Tech Research Group</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F8485B-9FDB-9147-B48D-B05806D03D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1066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www.accenture.com/SiteCollectionDocuments/PDF/OutlookPDF_AgileOrganization_02" TargetMode="External"/><Relationship Id="rId2" Type="http://schemas.openxmlformats.org/officeDocument/2006/relationships/hyperlink" Target="http://www.forbes.com/sites/joshbersin/2013/05/06/time-to-scrap-performance-" TargetMode="External"/><Relationship Id="rId1" Type="http://schemas.openxmlformats.org/officeDocument/2006/relationships/slideMaster" Target="../slideMasters/slideMaster6.xml"/><Relationship Id="rId6" Type="http://schemas.openxmlformats.org/officeDocument/2006/relationships/hyperlink" Target="http://ryanestis.com/adobe-interview/" TargetMode="External"/><Relationship Id="rId5" Type="http://schemas.openxmlformats.org/officeDocument/2006/relationships/hyperlink" Target="http://www.forbes.com/sites/stevedenning/2012/04/17/" TargetMode="External"/><Relationship Id="rId4" Type="http://schemas.openxmlformats.org/officeDocument/2006/relationships/hyperlink" Target="http://www.huffingtonpost.com/samuel-culbert/performance-"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option 3">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EA3853-FD09-E54E-BC50-6D4AAD1F193A}"/>
              </a:ext>
            </a:extLst>
          </p:cNvPr>
          <p:cNvPicPr>
            <a:picLocks noChangeAspect="1"/>
          </p:cNvPicPr>
          <p:nvPr userDrawn="1"/>
        </p:nvPicPr>
        <p:blipFill>
          <a:blip r:embed="rId2"/>
          <a:stretch>
            <a:fillRect/>
          </a:stretch>
        </p:blipFill>
        <p:spPr>
          <a:xfrm>
            <a:off x="7223" y="0"/>
            <a:ext cx="12177554" cy="6851903"/>
          </a:xfrm>
          <a:prstGeom prst="rect">
            <a:avLst/>
          </a:prstGeom>
        </p:spPr>
      </p:pic>
      <p:sp>
        <p:nvSpPr>
          <p:cNvPr id="2" name="Title 1">
            <a:extLst>
              <a:ext uri="{FF2B5EF4-FFF2-40B4-BE49-F238E27FC236}">
                <a16:creationId xmlns:a16="http://schemas.microsoft.com/office/drawing/2014/main" id="{9BE98633-C824-2344-9778-D6E3F163D90D}"/>
              </a:ext>
            </a:extLst>
          </p:cNvPr>
          <p:cNvSpPr>
            <a:spLocks noGrp="1"/>
          </p:cNvSpPr>
          <p:nvPr>
            <p:ph type="ctrTitle"/>
          </p:nvPr>
        </p:nvSpPr>
        <p:spPr>
          <a:xfrm>
            <a:off x="1055688" y="2537912"/>
            <a:ext cx="9144000" cy="2387600"/>
          </a:xfrm>
        </p:spPr>
        <p:txBody>
          <a:bodyPr anchor="b"/>
          <a:lstStyle>
            <a:lvl1pPr algn="l">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29F18593-230F-614E-8C64-C3F39346A366}"/>
              </a:ext>
            </a:extLst>
          </p:cNvPr>
          <p:cNvSpPr>
            <a:spLocks noGrp="1"/>
          </p:cNvSpPr>
          <p:nvPr>
            <p:ph type="subTitle" idx="1"/>
          </p:nvPr>
        </p:nvSpPr>
        <p:spPr>
          <a:xfrm>
            <a:off x="1055688" y="5875018"/>
            <a:ext cx="9144000" cy="901340"/>
          </a:xfrm>
        </p:spPr>
        <p:txBody>
          <a:bodyPr>
            <a:normAutofit/>
          </a:bodyPr>
          <a:lstStyle>
            <a:lvl1pPr marL="0" indent="0" algn="l">
              <a:lnSpc>
                <a:spcPts val="3000"/>
              </a:lnSpc>
              <a:buNone/>
              <a:defRPr sz="1600" b="0">
                <a:solidFill>
                  <a:schemeClr val="bg1"/>
                </a:solidFill>
                <a:latin typeface="Montserrat Light" panose="000004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 Placeholder 11">
            <a:extLst>
              <a:ext uri="{FF2B5EF4-FFF2-40B4-BE49-F238E27FC236}">
                <a16:creationId xmlns:a16="http://schemas.microsoft.com/office/drawing/2014/main" id="{FD341693-DFFE-D145-9A44-E25BB2476FA7}"/>
              </a:ext>
            </a:extLst>
          </p:cNvPr>
          <p:cNvSpPr>
            <a:spLocks noGrp="1"/>
          </p:cNvSpPr>
          <p:nvPr>
            <p:ph type="body" sz="quarter" idx="10"/>
          </p:nvPr>
        </p:nvSpPr>
        <p:spPr>
          <a:xfrm>
            <a:off x="1055688" y="5508762"/>
            <a:ext cx="5683250" cy="309978"/>
          </a:xfrm>
        </p:spPr>
        <p:txBody>
          <a:bodyPr anchor="b" anchorCtr="0"/>
          <a:lstStyle>
            <a:lvl1pPr marL="12700" indent="0" algn="l">
              <a:buFont typeface="Arial" panose="020B0604020202020204" pitchFamily="34" charset="0"/>
              <a:buNone/>
              <a:tabLst/>
              <a:defRPr sz="1200">
                <a:solidFill>
                  <a:schemeClr val="bg1"/>
                </a:solidFill>
              </a:defRPr>
            </a:lvl1pPr>
            <a:lvl2pPr marL="12700" indent="0" algn="ctr">
              <a:buNone/>
              <a:tabLst/>
              <a:defRPr>
                <a:solidFill>
                  <a:schemeClr val="bg1"/>
                </a:solidFill>
              </a:defRPr>
            </a:lvl2pPr>
            <a:lvl3pPr marL="12700" indent="0" algn="ctr">
              <a:buNone/>
              <a:tabLst/>
              <a:defRPr>
                <a:solidFill>
                  <a:schemeClr val="bg1"/>
                </a:solidFill>
              </a:defRPr>
            </a:lvl3pPr>
            <a:lvl4pPr marL="12700" indent="0" algn="ctr">
              <a:buNone/>
              <a:tabLst/>
              <a:defRPr>
                <a:solidFill>
                  <a:schemeClr val="bg1"/>
                </a:solidFill>
              </a:defRPr>
            </a:lvl4pPr>
            <a:lvl5pPr marL="12700" indent="0" algn="ctr">
              <a:buNone/>
              <a:tabLst/>
              <a:defRPr>
                <a:solidFill>
                  <a:schemeClr val="bg1"/>
                </a:solidFill>
              </a:defRPr>
            </a:lvl5pPr>
          </a:lstStyle>
          <a:p>
            <a:pPr lvl="0"/>
            <a:r>
              <a:rPr lang="en-US"/>
              <a:t>Edit Master text styles</a:t>
            </a:r>
          </a:p>
        </p:txBody>
      </p:sp>
      <p:sp>
        <p:nvSpPr>
          <p:cNvPr id="8" name="object 40">
            <a:extLst>
              <a:ext uri="{FF2B5EF4-FFF2-40B4-BE49-F238E27FC236}">
                <a16:creationId xmlns:a16="http://schemas.microsoft.com/office/drawing/2014/main" id="{EEA73687-1DA9-5A4D-BE4F-B44024E8AC95}"/>
              </a:ext>
            </a:extLst>
          </p:cNvPr>
          <p:cNvSpPr txBox="1"/>
          <p:nvPr userDrawn="1"/>
        </p:nvSpPr>
        <p:spPr>
          <a:xfrm>
            <a:off x="5965031" y="6040551"/>
            <a:ext cx="3221785" cy="502469"/>
          </a:xfrm>
          <a:prstGeom prst="rect">
            <a:avLst/>
          </a:prstGeom>
        </p:spPr>
        <p:txBody>
          <a:bodyPr vert="horz" wrap="square" lIns="0" tIns="2310" rIns="0" bIns="0" rtlCol="0">
            <a:noAutofit/>
          </a:bodyPr>
          <a:lstStyle/>
          <a:p>
            <a:pPr marL="7701" marR="3081" indent="33886" algn="r">
              <a:lnSpc>
                <a:spcPts val="958"/>
              </a:lnSpc>
              <a:spcBef>
                <a:spcPts val="18"/>
              </a:spcBef>
            </a:pPr>
            <a:r>
              <a:rPr sz="788" b="0" i="0" spc="-6" dirty="0">
                <a:solidFill>
                  <a:srgbClr val="DCDCDC"/>
                </a:solidFill>
                <a:latin typeface="Roboto Condensed Light" panose="02000000000000000000" pitchFamily="2" charset="0"/>
                <a:ea typeface="Roboto Condensed Light" panose="02000000000000000000" pitchFamily="2" charset="0"/>
                <a:cs typeface="Arial"/>
              </a:rPr>
              <a:t>Info-Tech </a:t>
            </a:r>
            <a:r>
              <a:rPr sz="788" b="0" i="0" spc="3" dirty="0">
                <a:solidFill>
                  <a:srgbClr val="DCDCDC"/>
                </a:solidFill>
                <a:latin typeface="Roboto Condensed Light" panose="02000000000000000000" pitchFamily="2" charset="0"/>
                <a:ea typeface="Roboto Condensed Light" panose="02000000000000000000" pitchFamily="2" charset="0"/>
                <a:cs typeface="Arial"/>
              </a:rPr>
              <a:t>Research </a:t>
            </a:r>
            <a:r>
              <a:rPr sz="788" b="0" i="0" spc="6" dirty="0">
                <a:solidFill>
                  <a:srgbClr val="DCDCDC"/>
                </a:solidFill>
                <a:latin typeface="Roboto Condensed Light" panose="02000000000000000000" pitchFamily="2" charset="0"/>
                <a:ea typeface="Roboto Condensed Light" panose="02000000000000000000" pitchFamily="2" charset="0"/>
                <a:cs typeface="Arial"/>
              </a:rPr>
              <a:t>Group </a:t>
            </a:r>
            <a:r>
              <a:rPr sz="788" b="0" i="0" spc="3" dirty="0">
                <a:solidFill>
                  <a:srgbClr val="DCDCDC"/>
                </a:solidFill>
                <a:latin typeface="Roboto Condensed Light" panose="02000000000000000000" pitchFamily="2" charset="0"/>
                <a:ea typeface="Roboto Condensed Light" panose="02000000000000000000" pitchFamily="2" charset="0"/>
                <a:cs typeface="Arial"/>
              </a:rPr>
              <a:t>Inc. </a:t>
            </a:r>
            <a:r>
              <a:rPr sz="788" b="0" i="0" dirty="0">
                <a:solidFill>
                  <a:srgbClr val="DCDCDC"/>
                </a:solidFill>
                <a:latin typeface="Roboto Condensed Light" panose="02000000000000000000" pitchFamily="2" charset="0"/>
                <a:ea typeface="Roboto Condensed Light" panose="02000000000000000000" pitchFamily="2" charset="0"/>
                <a:cs typeface="Arial"/>
              </a:rPr>
              <a:t>is </a:t>
            </a:r>
            <a:r>
              <a:rPr sz="788" b="0" i="0" spc="6" dirty="0">
                <a:solidFill>
                  <a:srgbClr val="DCDCDC"/>
                </a:solidFill>
                <a:latin typeface="Roboto Condensed Light" panose="02000000000000000000" pitchFamily="2" charset="0"/>
                <a:ea typeface="Roboto Condensed Light" panose="02000000000000000000" pitchFamily="2" charset="0"/>
                <a:cs typeface="Arial"/>
              </a:rPr>
              <a:t>a </a:t>
            </a:r>
            <a:r>
              <a:rPr sz="788" b="0" i="0" dirty="0">
                <a:solidFill>
                  <a:srgbClr val="DCDCDC"/>
                </a:solidFill>
                <a:latin typeface="Roboto Condensed Light" panose="02000000000000000000" pitchFamily="2" charset="0"/>
                <a:ea typeface="Roboto Condensed Light" panose="02000000000000000000" pitchFamily="2" charset="0"/>
                <a:cs typeface="Arial"/>
              </a:rPr>
              <a:t>global leader </a:t>
            </a:r>
            <a:r>
              <a:rPr sz="788" b="0" i="0" spc="3" dirty="0">
                <a:solidFill>
                  <a:srgbClr val="DCDCDC"/>
                </a:solidFill>
                <a:latin typeface="Roboto Condensed Light" panose="02000000000000000000" pitchFamily="2" charset="0"/>
                <a:ea typeface="Roboto Condensed Light" panose="02000000000000000000" pitchFamily="2" charset="0"/>
                <a:cs typeface="Arial"/>
              </a:rPr>
              <a:t>in </a:t>
            </a:r>
            <a:r>
              <a:rPr sz="788" b="0" i="0" dirty="0">
                <a:solidFill>
                  <a:srgbClr val="DCDCDC"/>
                </a:solidFill>
                <a:latin typeface="Roboto Condensed Light" panose="02000000000000000000" pitchFamily="2" charset="0"/>
                <a:ea typeface="Roboto Condensed Light" panose="02000000000000000000" pitchFamily="2" charset="0"/>
                <a:cs typeface="Arial"/>
              </a:rPr>
              <a:t>providing </a:t>
            </a:r>
            <a:r>
              <a:rPr sz="788" b="0" i="0" spc="3" dirty="0">
                <a:solidFill>
                  <a:srgbClr val="DCDCDC"/>
                </a:solidFill>
                <a:latin typeface="Roboto Condensed Light" panose="02000000000000000000" pitchFamily="2" charset="0"/>
                <a:ea typeface="Roboto Condensed Light" panose="02000000000000000000" pitchFamily="2" charset="0"/>
                <a:cs typeface="Arial"/>
              </a:rPr>
              <a:t>IT research</a:t>
            </a:r>
            <a:r>
              <a:rPr sz="788" b="0" i="0" spc="64" dirty="0">
                <a:solidFill>
                  <a:srgbClr val="DCDCDC"/>
                </a:solidFill>
                <a:latin typeface="Roboto Condensed Light" panose="02000000000000000000" pitchFamily="2" charset="0"/>
                <a:ea typeface="Roboto Condensed Light" panose="02000000000000000000" pitchFamily="2" charset="0"/>
                <a:cs typeface="Arial"/>
              </a:rPr>
              <a:t> </a:t>
            </a:r>
            <a:r>
              <a:rPr sz="788" b="0" i="0" spc="3" dirty="0">
                <a:solidFill>
                  <a:srgbClr val="DCDCDC"/>
                </a:solidFill>
                <a:latin typeface="Roboto Condensed Light" panose="02000000000000000000" pitchFamily="2" charset="0"/>
                <a:ea typeface="Roboto Condensed Light" panose="02000000000000000000" pitchFamily="2" charset="0"/>
                <a:cs typeface="Arial"/>
              </a:rPr>
              <a:t>and</a:t>
            </a:r>
            <a:r>
              <a:rPr sz="788" b="0" i="0" spc="9" dirty="0">
                <a:solidFill>
                  <a:srgbClr val="DCDCDC"/>
                </a:solidFill>
                <a:latin typeface="Roboto Condensed Light" panose="02000000000000000000" pitchFamily="2" charset="0"/>
                <a:ea typeface="Roboto Condensed Light" panose="02000000000000000000" pitchFamily="2" charset="0"/>
                <a:cs typeface="Arial"/>
              </a:rPr>
              <a:t> </a:t>
            </a:r>
            <a:r>
              <a:rPr sz="788" b="0" i="0" dirty="0">
                <a:solidFill>
                  <a:srgbClr val="DCDCDC"/>
                </a:solidFill>
                <a:latin typeface="Roboto Condensed Light" panose="02000000000000000000" pitchFamily="2" charset="0"/>
                <a:ea typeface="Roboto Condensed Light" panose="02000000000000000000" pitchFamily="2" charset="0"/>
                <a:cs typeface="Arial"/>
              </a:rPr>
              <a:t>advice.  </a:t>
            </a:r>
            <a:r>
              <a:rPr sz="788" b="0" i="0" spc="-6" dirty="0">
                <a:solidFill>
                  <a:srgbClr val="DCDCDC"/>
                </a:solidFill>
                <a:latin typeface="Roboto Condensed Light" panose="02000000000000000000" pitchFamily="2" charset="0"/>
                <a:ea typeface="Roboto Condensed Light" panose="02000000000000000000" pitchFamily="2" charset="0"/>
                <a:cs typeface="Arial"/>
              </a:rPr>
              <a:t>Info-Tech’s </a:t>
            </a:r>
            <a:r>
              <a:rPr sz="788" b="0" i="0" dirty="0">
                <a:solidFill>
                  <a:srgbClr val="DCDCDC"/>
                </a:solidFill>
                <a:latin typeface="Roboto Condensed Light" panose="02000000000000000000" pitchFamily="2" charset="0"/>
                <a:ea typeface="Roboto Condensed Light" panose="02000000000000000000" pitchFamily="2" charset="0"/>
                <a:cs typeface="Arial"/>
              </a:rPr>
              <a:t>products </a:t>
            </a:r>
            <a:r>
              <a:rPr sz="788" b="0" i="0" spc="3" dirty="0">
                <a:solidFill>
                  <a:srgbClr val="DCDCDC"/>
                </a:solidFill>
                <a:latin typeface="Roboto Condensed Light" panose="02000000000000000000" pitchFamily="2" charset="0"/>
                <a:ea typeface="Roboto Condensed Light" panose="02000000000000000000" pitchFamily="2" charset="0"/>
                <a:cs typeface="Arial"/>
              </a:rPr>
              <a:t>and services </a:t>
            </a:r>
            <a:r>
              <a:rPr sz="788" b="0" i="0" spc="6" dirty="0">
                <a:solidFill>
                  <a:srgbClr val="DCDCDC"/>
                </a:solidFill>
                <a:latin typeface="Roboto Condensed Light" panose="02000000000000000000" pitchFamily="2" charset="0"/>
                <a:ea typeface="Roboto Condensed Light" panose="02000000000000000000" pitchFamily="2" charset="0"/>
                <a:cs typeface="Arial"/>
              </a:rPr>
              <a:t>combine </a:t>
            </a:r>
            <a:r>
              <a:rPr sz="788" b="0" i="0" dirty="0">
                <a:solidFill>
                  <a:srgbClr val="DCDCDC"/>
                </a:solidFill>
                <a:latin typeface="Roboto Condensed Light" panose="02000000000000000000" pitchFamily="2" charset="0"/>
                <a:ea typeface="Roboto Condensed Light" panose="02000000000000000000" pitchFamily="2" charset="0"/>
                <a:cs typeface="Arial"/>
              </a:rPr>
              <a:t>actionable insight </a:t>
            </a:r>
            <a:r>
              <a:rPr sz="788" b="0" i="0" spc="3" dirty="0">
                <a:solidFill>
                  <a:srgbClr val="DCDCDC"/>
                </a:solidFill>
                <a:latin typeface="Roboto Condensed Light" panose="02000000000000000000" pitchFamily="2" charset="0"/>
                <a:ea typeface="Roboto Condensed Light" panose="02000000000000000000" pitchFamily="2" charset="0"/>
                <a:cs typeface="Arial"/>
              </a:rPr>
              <a:t>and relevant</a:t>
            </a:r>
            <a:r>
              <a:rPr sz="788" b="0" i="0" spc="76" dirty="0">
                <a:solidFill>
                  <a:srgbClr val="DCDCDC"/>
                </a:solidFill>
                <a:latin typeface="Roboto Condensed Light" panose="02000000000000000000" pitchFamily="2" charset="0"/>
                <a:ea typeface="Roboto Condensed Light" panose="02000000000000000000" pitchFamily="2" charset="0"/>
                <a:cs typeface="Arial"/>
              </a:rPr>
              <a:t> </a:t>
            </a:r>
            <a:r>
              <a:rPr sz="788" b="0" i="0" spc="3" dirty="0">
                <a:solidFill>
                  <a:srgbClr val="DCDCDC"/>
                </a:solidFill>
                <a:latin typeface="Roboto Condensed Light" panose="02000000000000000000" pitchFamily="2" charset="0"/>
                <a:ea typeface="Roboto Condensed Light" panose="02000000000000000000" pitchFamily="2" charset="0"/>
                <a:cs typeface="Arial"/>
              </a:rPr>
              <a:t>advice</a:t>
            </a:r>
            <a:r>
              <a:rPr sz="788" b="0" i="0" spc="12" dirty="0">
                <a:solidFill>
                  <a:srgbClr val="DCDCDC"/>
                </a:solidFill>
                <a:latin typeface="Roboto Condensed Light" panose="02000000000000000000" pitchFamily="2" charset="0"/>
                <a:ea typeface="Roboto Condensed Light" panose="02000000000000000000" pitchFamily="2" charset="0"/>
                <a:cs typeface="Arial"/>
              </a:rPr>
              <a:t> </a:t>
            </a:r>
            <a:r>
              <a:rPr sz="788" b="0" i="0" dirty="0">
                <a:solidFill>
                  <a:srgbClr val="DCDCDC"/>
                </a:solidFill>
                <a:latin typeface="Roboto Condensed Light" panose="02000000000000000000" pitchFamily="2" charset="0"/>
                <a:ea typeface="Roboto Condensed Light" panose="02000000000000000000" pitchFamily="2" charset="0"/>
                <a:cs typeface="Arial"/>
              </a:rPr>
              <a:t>with  </a:t>
            </a:r>
            <a:r>
              <a:rPr sz="788" b="0" i="0" spc="3" dirty="0">
                <a:solidFill>
                  <a:srgbClr val="DCDCDC"/>
                </a:solidFill>
                <a:latin typeface="Roboto Condensed Light" panose="02000000000000000000" pitchFamily="2" charset="0"/>
                <a:ea typeface="Roboto Condensed Light" panose="02000000000000000000" pitchFamily="2" charset="0"/>
                <a:cs typeface="Arial"/>
              </a:rPr>
              <a:t>ready-to-use tools and templates that cover the full spectrum of IT</a:t>
            </a:r>
            <a:r>
              <a:rPr sz="788" b="0" i="0" spc="73" dirty="0">
                <a:solidFill>
                  <a:srgbClr val="DCDCDC"/>
                </a:solidFill>
                <a:latin typeface="Roboto Condensed Light" panose="02000000000000000000" pitchFamily="2" charset="0"/>
                <a:ea typeface="Roboto Condensed Light" panose="02000000000000000000" pitchFamily="2" charset="0"/>
                <a:cs typeface="Arial"/>
              </a:rPr>
              <a:t> </a:t>
            </a:r>
            <a:r>
              <a:rPr sz="788" b="0" i="0" spc="3" dirty="0">
                <a:solidFill>
                  <a:srgbClr val="DCDCDC"/>
                </a:solidFill>
                <a:latin typeface="Roboto Condensed Light" panose="02000000000000000000" pitchFamily="2" charset="0"/>
                <a:ea typeface="Roboto Condensed Light" panose="02000000000000000000" pitchFamily="2" charset="0"/>
                <a:cs typeface="Arial"/>
              </a:rPr>
              <a:t>concerns.</a:t>
            </a:r>
            <a:endParaRPr sz="788" b="0" i="0" dirty="0">
              <a:latin typeface="Roboto Condensed Light" panose="02000000000000000000" pitchFamily="2" charset="0"/>
              <a:ea typeface="Roboto Condensed Light" panose="02000000000000000000" pitchFamily="2" charset="0"/>
              <a:cs typeface="Arial"/>
            </a:endParaRPr>
          </a:p>
          <a:p>
            <a:pPr marR="3851" algn="r">
              <a:lnSpc>
                <a:spcPts val="931"/>
              </a:lnSpc>
            </a:pPr>
            <a:r>
              <a:rPr sz="788" b="0" i="0" spc="6" dirty="0">
                <a:solidFill>
                  <a:srgbClr val="DCDCDC"/>
                </a:solidFill>
                <a:latin typeface="Roboto Condensed Light" panose="02000000000000000000" pitchFamily="2" charset="0"/>
                <a:ea typeface="Roboto Condensed Light" panose="02000000000000000000" pitchFamily="2" charset="0"/>
                <a:cs typeface="Arial"/>
              </a:rPr>
              <a:t>© </a:t>
            </a:r>
            <a:r>
              <a:rPr sz="788" b="0" i="0" spc="3" dirty="0">
                <a:solidFill>
                  <a:srgbClr val="DCDCDC"/>
                </a:solidFill>
                <a:latin typeface="Roboto Condensed Light" panose="02000000000000000000" pitchFamily="2" charset="0"/>
                <a:ea typeface="Roboto Condensed Light" panose="02000000000000000000" pitchFamily="2" charset="0"/>
                <a:cs typeface="Arial"/>
              </a:rPr>
              <a:t>1997-20</a:t>
            </a:r>
            <a:r>
              <a:rPr lang="en-US" sz="788" b="0" i="0" spc="3" dirty="0">
                <a:solidFill>
                  <a:srgbClr val="DCDCDC"/>
                </a:solidFill>
                <a:latin typeface="Roboto Condensed Light" panose="02000000000000000000" pitchFamily="2" charset="0"/>
                <a:ea typeface="Roboto Condensed Light" panose="02000000000000000000" pitchFamily="2" charset="0"/>
                <a:cs typeface="Arial"/>
              </a:rPr>
              <a:t>22</a:t>
            </a:r>
            <a:r>
              <a:rPr sz="788" b="0" i="0" spc="3" dirty="0">
                <a:solidFill>
                  <a:srgbClr val="DCDCDC"/>
                </a:solidFill>
                <a:latin typeface="Roboto Condensed Light" panose="02000000000000000000" pitchFamily="2" charset="0"/>
                <a:ea typeface="Roboto Condensed Light" panose="02000000000000000000" pitchFamily="2" charset="0"/>
                <a:cs typeface="Arial"/>
              </a:rPr>
              <a:t> </a:t>
            </a:r>
            <a:r>
              <a:rPr sz="788" b="0" i="0" spc="-6" dirty="0">
                <a:solidFill>
                  <a:srgbClr val="DCDCDC"/>
                </a:solidFill>
                <a:latin typeface="Roboto Condensed Light" panose="02000000000000000000" pitchFamily="2" charset="0"/>
                <a:ea typeface="Roboto Condensed Light" panose="02000000000000000000" pitchFamily="2" charset="0"/>
                <a:cs typeface="Arial"/>
              </a:rPr>
              <a:t>Info-Tech </a:t>
            </a:r>
            <a:r>
              <a:rPr sz="788" b="0" i="0" spc="3" dirty="0">
                <a:solidFill>
                  <a:srgbClr val="DCDCDC"/>
                </a:solidFill>
                <a:latin typeface="Roboto Condensed Light" panose="02000000000000000000" pitchFamily="2" charset="0"/>
                <a:ea typeface="Roboto Condensed Light" panose="02000000000000000000" pitchFamily="2" charset="0"/>
                <a:cs typeface="Arial"/>
              </a:rPr>
              <a:t>Research </a:t>
            </a:r>
            <a:r>
              <a:rPr sz="788" b="0" i="0" spc="6" dirty="0">
                <a:solidFill>
                  <a:srgbClr val="DCDCDC"/>
                </a:solidFill>
                <a:latin typeface="Roboto Condensed Light" panose="02000000000000000000" pitchFamily="2" charset="0"/>
                <a:ea typeface="Roboto Condensed Light" panose="02000000000000000000" pitchFamily="2" charset="0"/>
                <a:cs typeface="Arial"/>
              </a:rPr>
              <a:t>Group</a:t>
            </a:r>
            <a:r>
              <a:rPr sz="788" b="0" i="0" spc="-27" dirty="0">
                <a:solidFill>
                  <a:srgbClr val="DCDCDC"/>
                </a:solidFill>
                <a:latin typeface="Roboto Condensed Light" panose="02000000000000000000" pitchFamily="2" charset="0"/>
                <a:ea typeface="Roboto Condensed Light" panose="02000000000000000000" pitchFamily="2" charset="0"/>
                <a:cs typeface="Arial"/>
              </a:rPr>
              <a:t> </a:t>
            </a:r>
            <a:r>
              <a:rPr sz="788" b="0" i="0" spc="3" dirty="0">
                <a:solidFill>
                  <a:srgbClr val="DCDCDC"/>
                </a:solidFill>
                <a:latin typeface="Roboto Condensed Light" panose="02000000000000000000" pitchFamily="2" charset="0"/>
                <a:ea typeface="Roboto Condensed Light" panose="02000000000000000000" pitchFamily="2" charset="0"/>
                <a:cs typeface="Arial"/>
              </a:rPr>
              <a:t>Inc.</a:t>
            </a:r>
            <a:endParaRPr sz="788" b="0" i="0" dirty="0">
              <a:latin typeface="Roboto Condensed Light" panose="02000000000000000000" pitchFamily="2" charset="0"/>
              <a:ea typeface="Roboto Condensed Light" panose="02000000000000000000" pitchFamily="2" charset="0"/>
              <a:cs typeface="Arial"/>
            </a:endParaRPr>
          </a:p>
        </p:txBody>
      </p:sp>
      <p:pic>
        <p:nvPicPr>
          <p:cNvPr id="9" name="Picture 8">
            <a:extLst>
              <a:ext uri="{FF2B5EF4-FFF2-40B4-BE49-F238E27FC236}">
                <a16:creationId xmlns:a16="http://schemas.microsoft.com/office/drawing/2014/main" id="{4F3D75C8-D980-B14E-9684-B396BF1D584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98392" y="5803901"/>
            <a:ext cx="2818202" cy="965200"/>
          </a:xfrm>
          <a:prstGeom prst="rect">
            <a:avLst/>
          </a:prstGeom>
        </p:spPr>
      </p:pic>
    </p:spTree>
    <p:extLst>
      <p:ext uri="{BB962C8B-B14F-4D97-AF65-F5344CB8AC3E}">
        <p14:creationId xmlns:p14="http://schemas.microsoft.com/office/powerpoint/2010/main" val="4143449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DCAEEEE-5B39-3641-9B8C-23AD8FFA9719}"/>
              </a:ext>
            </a:extLst>
          </p:cNvPr>
          <p:cNvSpPr>
            <a:spLocks noGrp="1"/>
          </p:cNvSpPr>
          <p:nvPr>
            <p:ph type="ftr" sz="quarter" idx="11"/>
          </p:nvPr>
        </p:nvSpPr>
        <p:spPr/>
        <p:txBody>
          <a:bodyPr/>
          <a:lstStyle/>
          <a:p>
            <a:r>
              <a:rPr lang="en-US" dirty="0"/>
              <a:t>Info-Tech Research Group</a:t>
            </a:r>
          </a:p>
        </p:txBody>
      </p:sp>
      <p:sp>
        <p:nvSpPr>
          <p:cNvPr id="4" name="Slide Number Placeholder 3">
            <a:extLst>
              <a:ext uri="{FF2B5EF4-FFF2-40B4-BE49-F238E27FC236}">
                <a16:creationId xmlns:a16="http://schemas.microsoft.com/office/drawing/2014/main" id="{DB010BC3-5B0A-324A-9A97-F8D36523D709}"/>
              </a:ext>
            </a:extLst>
          </p:cNvPr>
          <p:cNvSpPr>
            <a:spLocks noGrp="1"/>
          </p:cNvSpPr>
          <p:nvPr>
            <p:ph type="sldNum" sz="quarter" idx="12"/>
          </p:nvPr>
        </p:nvSpPr>
        <p:spPr/>
        <p:txBody>
          <a:bodyPr/>
          <a:lstStyle/>
          <a:p>
            <a:fld id="{EE8C57DE-1A3C-DE4B-A738-E42A62AA58C7}" type="slidenum">
              <a:rPr lang="en-US" smtClean="0"/>
              <a:t>‹#›</a:t>
            </a:fld>
            <a:endParaRPr lang="en-US" dirty="0"/>
          </a:p>
        </p:txBody>
      </p:sp>
    </p:spTree>
    <p:extLst>
      <p:ext uri="{BB962C8B-B14F-4D97-AF65-F5344CB8AC3E}">
        <p14:creationId xmlns:p14="http://schemas.microsoft.com/office/powerpoint/2010/main" val="3804226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Executive Brief">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01" y="178702"/>
            <a:ext cx="11493500" cy="877887"/>
          </a:xfrm>
        </p:spPr>
        <p:txBody>
          <a:bodyPr/>
          <a:lstStyle>
            <a:lvl1pPr>
              <a:defRPr sz="3200" b="1" i="0" baseline="0">
                <a:solidFill>
                  <a:schemeClr val="bg1"/>
                </a:solidFill>
                <a:latin typeface="Montserrat" pitchFamily="2" charset="77"/>
              </a:defRPr>
            </a:lvl1pPr>
          </a:lstStyle>
          <a:p>
            <a:r>
              <a:rPr lang="en-US"/>
              <a:t>Executive Brief slide</a:t>
            </a:r>
            <a:endParaRPr lang="en-CA"/>
          </a:p>
        </p:txBody>
      </p:sp>
    </p:spTree>
    <p:extLst>
      <p:ext uri="{BB962C8B-B14F-4D97-AF65-F5344CB8AC3E}">
        <p14:creationId xmlns:p14="http://schemas.microsoft.com/office/powerpoint/2010/main" val="4180050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ver option 3">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EA3853-FD09-E54E-BC50-6D4AAD1F193A}"/>
              </a:ext>
            </a:extLst>
          </p:cNvPr>
          <p:cNvPicPr>
            <a:picLocks noChangeAspect="1"/>
          </p:cNvPicPr>
          <p:nvPr userDrawn="1"/>
        </p:nvPicPr>
        <p:blipFill>
          <a:blip r:embed="rId2"/>
          <a:stretch>
            <a:fillRect/>
          </a:stretch>
        </p:blipFill>
        <p:spPr>
          <a:xfrm>
            <a:off x="7223" y="0"/>
            <a:ext cx="12177554" cy="6851903"/>
          </a:xfrm>
          <a:prstGeom prst="rect">
            <a:avLst/>
          </a:prstGeom>
        </p:spPr>
      </p:pic>
      <p:pic>
        <p:nvPicPr>
          <p:cNvPr id="10" name="Picture 9">
            <a:extLst>
              <a:ext uri="{FF2B5EF4-FFF2-40B4-BE49-F238E27FC236}">
                <a16:creationId xmlns:a16="http://schemas.microsoft.com/office/drawing/2014/main" id="{99114456-D357-41F9-BFF7-EA75F225935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87082" y="2785036"/>
            <a:ext cx="2817835" cy="965200"/>
          </a:xfrm>
          <a:prstGeom prst="rect">
            <a:avLst/>
          </a:prstGeom>
        </p:spPr>
      </p:pic>
    </p:spTree>
    <p:extLst>
      <p:ext uri="{BB962C8B-B14F-4D97-AF65-F5344CB8AC3E}">
        <p14:creationId xmlns:p14="http://schemas.microsoft.com/office/powerpoint/2010/main" val="1048391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debar left light, angular patter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4A46A6F-4B41-EA4F-BED6-45937ACDC23F}"/>
              </a:ext>
            </a:extLst>
          </p:cNvPr>
          <p:cNvPicPr>
            <a:picLocks noChangeAspect="1"/>
          </p:cNvPicPr>
          <p:nvPr userDrawn="1"/>
        </p:nvPicPr>
        <p:blipFill rotWithShape="1">
          <a:blip r:embed="rId2" cstate="hqprint">
            <a:alphaModFix amt="16000"/>
            <a:extLst>
              <a:ext uri="{28A0092B-C50C-407E-A947-70E740481C1C}">
                <a14:useLocalDpi xmlns:a14="http://schemas.microsoft.com/office/drawing/2010/main"/>
              </a:ext>
            </a:extLst>
          </a:blip>
          <a:srcRect/>
          <a:stretch/>
        </p:blipFill>
        <p:spPr>
          <a:xfrm>
            <a:off x="0" y="0"/>
            <a:ext cx="4548188" cy="6858000"/>
          </a:xfrm>
          <a:prstGeom prst="rect">
            <a:avLst/>
          </a:prstGeom>
        </p:spPr>
      </p:pic>
      <p:sp>
        <p:nvSpPr>
          <p:cNvPr id="3" name="Content Placeholder 2">
            <a:extLst>
              <a:ext uri="{FF2B5EF4-FFF2-40B4-BE49-F238E27FC236}">
                <a16:creationId xmlns:a16="http://schemas.microsoft.com/office/drawing/2014/main" id="{503B516A-EFFC-6246-AECE-1B5BAC3B0EDB}"/>
              </a:ext>
            </a:extLst>
          </p:cNvPr>
          <p:cNvSpPr>
            <a:spLocks noGrp="1"/>
          </p:cNvSpPr>
          <p:nvPr>
            <p:ph idx="1"/>
          </p:nvPr>
        </p:nvSpPr>
        <p:spPr>
          <a:xfrm>
            <a:off x="6257637" y="1808018"/>
            <a:ext cx="4842163" cy="3643746"/>
          </a:xfrm>
        </p:spPr>
        <p:txBody>
          <a:bodyPr/>
          <a:lstStyle>
            <a:lvl1pPr marL="0" indent="0">
              <a:buNone/>
              <a:defRPr sz="2400">
                <a:solidFill>
                  <a:srgbClr val="717272"/>
                </a:solidFill>
              </a:defRPr>
            </a:lvl1pPr>
            <a:lvl2pPr>
              <a:defRPr sz="2400">
                <a:solidFill>
                  <a:srgbClr val="4B4B4B"/>
                </a:solidFill>
              </a:defRPr>
            </a:lvl2pPr>
            <a:lvl3pPr>
              <a:defRPr>
                <a:solidFill>
                  <a:srgbClr val="4B4B4B"/>
                </a:solidFill>
              </a:defRPr>
            </a:lvl3pPr>
            <a:lvl4pPr>
              <a:defRPr>
                <a:solidFill>
                  <a:srgbClr val="4B4B4B"/>
                </a:solidFill>
              </a:defRPr>
            </a:lvl4pPr>
            <a:lvl5pPr>
              <a:defRPr sz="1600">
                <a:solidFill>
                  <a:srgbClr val="4B4B4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49FC868-7BF5-4343-A718-74BD9CBD2748}"/>
              </a:ext>
            </a:extLst>
          </p:cNvPr>
          <p:cNvSpPr>
            <a:spLocks noGrp="1"/>
          </p:cNvSpPr>
          <p:nvPr>
            <p:ph type="ftr" sz="quarter" idx="11"/>
          </p:nvPr>
        </p:nvSpPr>
        <p:spPr/>
        <p:txBody>
          <a:bodyPr/>
          <a:lstStyle>
            <a:lvl1pPr>
              <a:defRPr/>
            </a:lvl1pPr>
          </a:lstStyle>
          <a:p>
            <a:r>
              <a:rPr lang="en-US" dirty="0"/>
              <a:t>Info-Tech Research Group</a:t>
            </a:r>
          </a:p>
        </p:txBody>
      </p:sp>
      <p:sp>
        <p:nvSpPr>
          <p:cNvPr id="6" name="Slide Number Placeholder 5">
            <a:extLst>
              <a:ext uri="{FF2B5EF4-FFF2-40B4-BE49-F238E27FC236}">
                <a16:creationId xmlns:a16="http://schemas.microsoft.com/office/drawing/2014/main" id="{1401053E-248C-3E47-B8F8-A325516BC330}"/>
              </a:ext>
            </a:extLst>
          </p:cNvPr>
          <p:cNvSpPr>
            <a:spLocks noGrp="1"/>
          </p:cNvSpPr>
          <p:nvPr>
            <p:ph type="sldNum" sz="quarter" idx="12"/>
          </p:nvPr>
        </p:nvSpPr>
        <p:spPr/>
        <p:txBody>
          <a:bodyPr/>
          <a:lstStyle>
            <a:lvl1pPr>
              <a:defRPr>
                <a:solidFill>
                  <a:srgbClr val="717272"/>
                </a:solidFill>
              </a:defRPr>
            </a:lvl1pPr>
          </a:lstStyle>
          <a:p>
            <a:fld id="{EE8C57DE-1A3C-DE4B-A738-E42A62AA58C7}" type="slidenum">
              <a:rPr lang="en-US" smtClean="0"/>
              <a:pPr/>
              <a:t>‹#›</a:t>
            </a:fld>
            <a:endParaRPr lang="en-US" dirty="0"/>
          </a:p>
        </p:txBody>
      </p:sp>
      <p:sp>
        <p:nvSpPr>
          <p:cNvPr id="9" name="Title 1">
            <a:extLst>
              <a:ext uri="{FF2B5EF4-FFF2-40B4-BE49-F238E27FC236}">
                <a16:creationId xmlns:a16="http://schemas.microsoft.com/office/drawing/2014/main" id="{FC5C15C3-F5A7-0545-90DA-E2F93B1D238D}"/>
              </a:ext>
            </a:extLst>
          </p:cNvPr>
          <p:cNvSpPr>
            <a:spLocks noGrp="1"/>
          </p:cNvSpPr>
          <p:nvPr>
            <p:ph type="title"/>
          </p:nvPr>
        </p:nvSpPr>
        <p:spPr>
          <a:xfrm>
            <a:off x="1055688" y="1091622"/>
            <a:ext cx="3132137" cy="1988461"/>
          </a:xfrm>
        </p:spPr>
        <p:txBody>
          <a:bodyPr/>
          <a:lstStyle>
            <a:lvl1pPr>
              <a:defRPr>
                <a:solidFill>
                  <a:srgbClr val="2576B7"/>
                </a:solidFill>
              </a:defRPr>
            </a:lvl1pPr>
          </a:lstStyle>
          <a:p>
            <a:r>
              <a:rPr lang="en-US"/>
              <a:t>Click to edit Master title style</a:t>
            </a:r>
          </a:p>
        </p:txBody>
      </p:sp>
    </p:spTree>
    <p:extLst>
      <p:ext uri="{BB962C8B-B14F-4D97-AF65-F5344CB8AC3E}">
        <p14:creationId xmlns:p14="http://schemas.microsoft.com/office/powerpoint/2010/main" val="831786962"/>
      </p:ext>
    </p:extLst>
  </p:cSld>
  <p:clrMapOvr>
    <a:masterClrMapping/>
  </p:clrMapOvr>
  <p:extLst>
    <p:ext uri="{DCECCB84-F9BA-43D5-87BE-67443E8EF086}">
      <p15:sldGuideLst xmlns:p15="http://schemas.microsoft.com/office/powerpoint/2012/main">
        <p15:guide id="1" orient="horz" pos="129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Generic-slide-1">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060" y="544769"/>
            <a:ext cx="4966394" cy="1130188"/>
          </a:xfrm>
        </p:spPr>
        <p:txBody>
          <a:bodyPr>
            <a:noAutofit/>
          </a:bodyPr>
          <a:lstStyle>
            <a:lvl1pPr>
              <a:lnSpc>
                <a:spcPct val="90000"/>
              </a:lnSpc>
              <a:defRPr b="0" i="0"/>
            </a:lvl1pPr>
          </a:lstStyle>
          <a:p>
            <a:r>
              <a:rPr lang="en-US"/>
              <a:t>Click to edit Master title style</a:t>
            </a:r>
          </a:p>
        </p:txBody>
      </p:sp>
      <p:sp>
        <p:nvSpPr>
          <p:cNvPr id="4" name="Text Placeholder 11">
            <a:extLst>
              <a:ext uri="{FF2B5EF4-FFF2-40B4-BE49-F238E27FC236}">
                <a16:creationId xmlns:a16="http://schemas.microsoft.com/office/drawing/2014/main" id="{DDF1013D-24FA-B04E-AE09-DB6F11760046}"/>
              </a:ext>
            </a:extLst>
          </p:cNvPr>
          <p:cNvSpPr>
            <a:spLocks noGrp="1"/>
          </p:cNvSpPr>
          <p:nvPr>
            <p:ph type="body" sz="quarter" idx="11"/>
          </p:nvPr>
        </p:nvSpPr>
        <p:spPr>
          <a:xfrm>
            <a:off x="367610" y="1643564"/>
            <a:ext cx="4115672" cy="669978"/>
          </a:xfrm>
          <a:prstGeom prst="rect">
            <a:avLst/>
          </a:prstGeom>
        </p:spPr>
        <p:txBody>
          <a:bodyPr lIns="0" tIns="0" rIns="0" bIns="0">
            <a:noAutofit/>
          </a:bodyPr>
          <a:lstStyle>
            <a:lvl1pPr marL="0" indent="0">
              <a:lnSpc>
                <a:spcPct val="110000"/>
              </a:lnSpc>
              <a:buNone/>
              <a:defRPr sz="2000" b="0" i="0" spc="0">
                <a:solidFill>
                  <a:srgbClr val="2576B7"/>
                </a:solidFill>
                <a:latin typeface="Montserrat" pitchFamily="2" charset="77"/>
                <a:cs typeface="Arial" panose="020B0604020202020204" pitchFamily="34" charset="0"/>
              </a:defRPr>
            </a:lvl1pPr>
            <a:lvl2pPr marL="457154" indent="0">
              <a:lnSpc>
                <a:spcPts val="2400"/>
              </a:lnSpc>
              <a:buNone/>
              <a:defRPr sz="2000">
                <a:solidFill>
                  <a:srgbClr val="848585"/>
                </a:solidFill>
                <a:latin typeface="Arial" panose="020B0604020202020204" pitchFamily="34" charset="0"/>
                <a:cs typeface="Arial" panose="020B0604020202020204" pitchFamily="34" charset="0"/>
              </a:defRPr>
            </a:lvl2pPr>
            <a:lvl3pPr marL="914309" indent="0">
              <a:lnSpc>
                <a:spcPts val="2400"/>
              </a:lnSpc>
              <a:buNone/>
              <a:defRPr sz="2000">
                <a:solidFill>
                  <a:srgbClr val="848585"/>
                </a:solidFill>
                <a:latin typeface="Arial" panose="020B0604020202020204" pitchFamily="34" charset="0"/>
                <a:cs typeface="Arial" panose="020B0604020202020204" pitchFamily="34" charset="0"/>
              </a:defRPr>
            </a:lvl3pPr>
            <a:lvl4pPr marL="1371463" indent="0">
              <a:lnSpc>
                <a:spcPts val="2400"/>
              </a:lnSpc>
              <a:buNone/>
              <a:defRPr sz="2000">
                <a:solidFill>
                  <a:srgbClr val="848585"/>
                </a:solidFill>
                <a:latin typeface="Arial" panose="020B0604020202020204" pitchFamily="34" charset="0"/>
                <a:cs typeface="Arial" panose="020B0604020202020204" pitchFamily="34" charset="0"/>
              </a:defRPr>
            </a:lvl4pPr>
            <a:lvl5pPr marL="1828617"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5" name="Text Placeholder 4">
            <a:extLst>
              <a:ext uri="{FF2B5EF4-FFF2-40B4-BE49-F238E27FC236}">
                <a16:creationId xmlns:a16="http://schemas.microsoft.com/office/drawing/2014/main" id="{9881DA12-3A02-104C-8DA9-67C6D34506B4}"/>
              </a:ext>
            </a:extLst>
          </p:cNvPr>
          <p:cNvSpPr>
            <a:spLocks noGrp="1"/>
          </p:cNvSpPr>
          <p:nvPr>
            <p:ph type="body" sz="quarter" idx="33"/>
          </p:nvPr>
        </p:nvSpPr>
        <p:spPr>
          <a:xfrm>
            <a:off x="371428" y="2710334"/>
            <a:ext cx="5688858" cy="2999350"/>
          </a:xfrm>
          <a:prstGeom prst="rect">
            <a:avLst/>
          </a:prstGeom>
        </p:spPr>
        <p:txBody>
          <a:bodyPr lIns="0" tIns="0" rIns="0" bIns="0" numCol="1" spcCol="292608"/>
          <a:lstStyle>
            <a:lvl1pPr marL="179370" indent="-17937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587" indent="-171433">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8916" indent="-17460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245" indent="-177782">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050" indent="-171433">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4172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ibliograph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B7E32BC-DFC9-4C40-B91A-4CF9A4953F14}"/>
              </a:ext>
            </a:extLst>
          </p:cNvPr>
          <p:cNvSpPr>
            <a:spLocks noGrp="1"/>
          </p:cNvSpPr>
          <p:nvPr>
            <p:ph type="sldNum" sz="quarter" idx="10"/>
          </p:nvPr>
        </p:nvSpPr>
        <p:spPr/>
        <p:txBody>
          <a:bodyPr>
            <a:noAutofit/>
          </a:bodyPr>
          <a:lstStyle/>
          <a:p>
            <a:pPr marL="7700">
              <a:spcBef>
                <a:spcPts val="161"/>
              </a:spcBef>
              <a:tabLst>
                <a:tab pos="1309472" algn="l"/>
              </a:tabLst>
            </a:pPr>
            <a:r>
              <a:rPr lang="en-CA" spc="-18" dirty="0"/>
              <a:t>Info-</a:t>
            </a:r>
            <a:r>
              <a:rPr lang="en-CA" spc="-103" dirty="0"/>
              <a:t>T</a:t>
            </a:r>
            <a:r>
              <a:rPr lang="en-CA" spc="-15" dirty="0"/>
              <a:t>ec</a:t>
            </a:r>
            <a:r>
              <a:rPr lang="en-CA" spc="6" dirty="0"/>
              <a:t>h</a:t>
            </a:r>
            <a:r>
              <a:rPr lang="en-CA" spc="-39" dirty="0"/>
              <a:t> </a:t>
            </a:r>
            <a:r>
              <a:rPr lang="en-CA" spc="-15" dirty="0"/>
              <a:t>Researc</a:t>
            </a:r>
            <a:r>
              <a:rPr lang="en-CA" spc="6" dirty="0"/>
              <a:t>h</a:t>
            </a:r>
            <a:r>
              <a:rPr lang="en-CA" spc="-39" dirty="0"/>
              <a:t> </a:t>
            </a:r>
            <a:r>
              <a:rPr lang="en-CA" spc="-15" dirty="0"/>
              <a:t>Grou</a:t>
            </a:r>
            <a:r>
              <a:rPr lang="en-CA" spc="6" dirty="0"/>
              <a:t>p   |   </a:t>
            </a:r>
            <a:fld id="{81D60167-4931-47E6-BA6A-407CBD079E47}" type="slidenum">
              <a:rPr spc="6" smtClean="0"/>
              <a:pPr marL="7700">
                <a:spcBef>
                  <a:spcPts val="161"/>
                </a:spcBef>
                <a:tabLst>
                  <a:tab pos="1309472" algn="l"/>
                </a:tabLst>
              </a:pPr>
              <a:t>‹#›</a:t>
            </a:fld>
            <a:endParaRPr spc="6" dirty="0"/>
          </a:p>
        </p:txBody>
      </p:sp>
      <p:sp>
        <p:nvSpPr>
          <p:cNvPr id="11" name="Text Placeholder 10">
            <a:extLst>
              <a:ext uri="{FF2B5EF4-FFF2-40B4-BE49-F238E27FC236}">
                <a16:creationId xmlns:a16="http://schemas.microsoft.com/office/drawing/2014/main" id="{92454BFC-BC26-0B4D-A0EE-0E0CCEA287B5}"/>
              </a:ext>
            </a:extLst>
          </p:cNvPr>
          <p:cNvSpPr>
            <a:spLocks noGrp="1"/>
          </p:cNvSpPr>
          <p:nvPr>
            <p:ph type="body" sz="quarter" idx="11" hasCustomPrompt="1"/>
          </p:nvPr>
        </p:nvSpPr>
        <p:spPr>
          <a:xfrm>
            <a:off x="383113" y="1552499"/>
            <a:ext cx="5477019" cy="4503847"/>
          </a:xfrm>
          <a:prstGeom prst="rect">
            <a:avLst/>
          </a:prstGeom>
        </p:spPr>
        <p:txBody>
          <a:bodyPr lIns="0" tIns="0" rIns="0" bIns="0">
            <a:noAutofit/>
          </a:bodyPr>
          <a:lstStyle>
            <a:lvl1pPr marL="7700" marR="161326" indent="0" algn="just">
              <a:lnSpc>
                <a:spcPts val="1558"/>
              </a:lnSpc>
              <a:spcBef>
                <a:spcPts val="12"/>
              </a:spcBef>
              <a:buNone/>
              <a:defRPr sz="1200" baseline="0">
                <a:latin typeface="Roboto Condensed Light" panose="02000000000000000000" pitchFamily="2" charset="0"/>
              </a:defRPr>
            </a:lvl1pPr>
          </a:lstStyle>
          <a:p>
            <a:pPr marL="7701" marR="242975" algn="just">
              <a:spcBef>
                <a:spcPts val="55"/>
              </a:spcBef>
            </a:pPr>
            <a:r>
              <a:rPr lang="en-CA" sz="1200" spc="-30" dirty="0" err="1">
                <a:solidFill>
                  <a:srgbClr val="464646"/>
                </a:solidFill>
                <a:latin typeface="Roboto Condensed Light" panose="02000000000000000000" pitchFamily="2" charset="0"/>
                <a:cs typeface="Arial Narrow"/>
              </a:rPr>
              <a:t>Bersin</a:t>
            </a:r>
            <a:r>
              <a:rPr lang="en-CA" sz="1200" spc="-30" dirty="0">
                <a:solidFill>
                  <a:srgbClr val="464646"/>
                </a:solidFill>
                <a:latin typeface="Roboto Condensed Light" panose="02000000000000000000" pitchFamily="2" charset="0"/>
                <a:cs typeface="Arial Narrow"/>
              </a:rPr>
              <a:t>,</a:t>
            </a:r>
            <a:r>
              <a:rPr lang="en-CA" sz="1200" spc="-64" dirty="0">
                <a:solidFill>
                  <a:srgbClr val="464646"/>
                </a:solidFill>
                <a:latin typeface="Roboto Condensed Light" panose="02000000000000000000" pitchFamily="2" charset="0"/>
                <a:cs typeface="Arial Narrow"/>
              </a:rPr>
              <a:t> </a:t>
            </a:r>
            <a:r>
              <a:rPr lang="en-CA" sz="1200" spc="-30" dirty="0">
                <a:solidFill>
                  <a:srgbClr val="464646"/>
                </a:solidFill>
                <a:latin typeface="Roboto Condensed Light" panose="02000000000000000000" pitchFamily="2" charset="0"/>
                <a:cs typeface="Arial Narrow"/>
              </a:rPr>
              <a:t>Josh.</a:t>
            </a:r>
            <a:r>
              <a:rPr lang="en-CA" sz="1200" spc="-64" dirty="0">
                <a:solidFill>
                  <a:srgbClr val="464646"/>
                </a:solidFill>
                <a:latin typeface="Roboto Condensed Light" panose="02000000000000000000" pitchFamily="2" charset="0"/>
                <a:cs typeface="Arial Narrow"/>
              </a:rPr>
              <a:t> </a:t>
            </a:r>
            <a:r>
              <a:rPr lang="en-CA" sz="1200" spc="-33" dirty="0">
                <a:solidFill>
                  <a:srgbClr val="464646"/>
                </a:solidFill>
                <a:latin typeface="Roboto Condensed Light" panose="02000000000000000000" pitchFamily="2" charset="0"/>
                <a:cs typeface="Arial Narrow"/>
              </a:rPr>
              <a:t>“Time</a:t>
            </a:r>
            <a:r>
              <a:rPr lang="en-CA" sz="1200" spc="-64" dirty="0">
                <a:solidFill>
                  <a:srgbClr val="464646"/>
                </a:solidFill>
                <a:latin typeface="Roboto Condensed Light" panose="02000000000000000000" pitchFamily="2" charset="0"/>
                <a:cs typeface="Arial Narrow"/>
              </a:rPr>
              <a:t> </a:t>
            </a:r>
            <a:r>
              <a:rPr lang="en-CA" sz="1200" spc="-18" dirty="0">
                <a:solidFill>
                  <a:srgbClr val="464646"/>
                </a:solidFill>
                <a:latin typeface="Roboto Condensed Light" panose="02000000000000000000" pitchFamily="2" charset="0"/>
                <a:cs typeface="Arial Narrow"/>
              </a:rPr>
              <a:t>to</a:t>
            </a:r>
            <a:r>
              <a:rPr lang="en-CA" sz="1200" spc="-64" dirty="0">
                <a:solidFill>
                  <a:srgbClr val="464646"/>
                </a:solidFill>
                <a:latin typeface="Roboto Condensed Light" panose="02000000000000000000" pitchFamily="2" charset="0"/>
                <a:cs typeface="Arial Narrow"/>
              </a:rPr>
              <a:t> </a:t>
            </a:r>
            <a:r>
              <a:rPr lang="en-CA" sz="1200" spc="-30" dirty="0">
                <a:solidFill>
                  <a:srgbClr val="464646"/>
                </a:solidFill>
                <a:latin typeface="Roboto Condensed Light" panose="02000000000000000000" pitchFamily="2" charset="0"/>
                <a:cs typeface="Arial Narrow"/>
              </a:rPr>
              <a:t>Scrap</a:t>
            </a:r>
            <a:r>
              <a:rPr lang="en-CA" sz="1200" spc="-64" dirty="0">
                <a:solidFill>
                  <a:srgbClr val="464646"/>
                </a:solidFill>
                <a:latin typeface="Roboto Condensed Light" panose="02000000000000000000" pitchFamily="2" charset="0"/>
                <a:cs typeface="Arial Narrow"/>
              </a:rPr>
              <a:t> </a:t>
            </a:r>
            <a:r>
              <a:rPr lang="en-CA" sz="1200" spc="-33" dirty="0">
                <a:solidFill>
                  <a:srgbClr val="464646"/>
                </a:solidFill>
                <a:latin typeface="Roboto Condensed Light" panose="02000000000000000000" pitchFamily="2" charset="0"/>
                <a:cs typeface="Arial Narrow"/>
              </a:rPr>
              <a:t>Performance</a:t>
            </a:r>
            <a:r>
              <a:rPr lang="en-CA" sz="1200" spc="-121" dirty="0">
                <a:solidFill>
                  <a:srgbClr val="464646"/>
                </a:solidFill>
                <a:latin typeface="Roboto Condensed Light" panose="02000000000000000000" pitchFamily="2" charset="0"/>
                <a:cs typeface="Arial Narrow"/>
              </a:rPr>
              <a:t> </a:t>
            </a:r>
            <a:r>
              <a:rPr lang="en-CA" sz="1200" spc="-33" dirty="0">
                <a:solidFill>
                  <a:srgbClr val="464646"/>
                </a:solidFill>
                <a:latin typeface="Roboto Condensed Light" panose="02000000000000000000" pitchFamily="2" charset="0"/>
                <a:cs typeface="Arial Narrow"/>
              </a:rPr>
              <a:t>Appraisals?”</a:t>
            </a:r>
            <a:r>
              <a:rPr lang="en-CA" sz="1200" spc="-64" dirty="0">
                <a:solidFill>
                  <a:srgbClr val="464646"/>
                </a:solidFill>
                <a:latin typeface="Roboto Condensed Light" panose="02000000000000000000" pitchFamily="2" charset="0"/>
                <a:cs typeface="Arial Narrow"/>
              </a:rPr>
              <a:t> </a:t>
            </a:r>
            <a:r>
              <a:rPr lang="en-CA" sz="1200" spc="-30" dirty="0">
                <a:solidFill>
                  <a:srgbClr val="464646"/>
                </a:solidFill>
                <a:latin typeface="Roboto Condensed Light" panose="02000000000000000000" pitchFamily="2" charset="0"/>
                <a:cs typeface="Arial Narrow"/>
              </a:rPr>
              <a:t>Forbes</a:t>
            </a:r>
            <a:r>
              <a:rPr lang="en-CA" sz="1200" spc="-61" dirty="0">
                <a:solidFill>
                  <a:srgbClr val="464646"/>
                </a:solidFill>
                <a:latin typeface="Roboto Condensed Light" panose="02000000000000000000" pitchFamily="2" charset="0"/>
                <a:cs typeface="Arial Narrow"/>
              </a:rPr>
              <a:t> </a:t>
            </a:r>
            <a:r>
              <a:rPr lang="en-CA" sz="1200" spc="-33" dirty="0">
                <a:solidFill>
                  <a:srgbClr val="464646"/>
                </a:solidFill>
                <a:latin typeface="Roboto Condensed Light" panose="02000000000000000000" pitchFamily="2" charset="0"/>
                <a:cs typeface="Arial Narrow"/>
              </a:rPr>
              <a:t>Magazine.</a:t>
            </a:r>
            <a:r>
              <a:rPr lang="en-CA" sz="1200" spc="-64" dirty="0">
                <a:solidFill>
                  <a:srgbClr val="464646"/>
                </a:solidFill>
                <a:latin typeface="Roboto Condensed Light" panose="02000000000000000000" pitchFamily="2" charset="0"/>
                <a:cs typeface="Arial Narrow"/>
              </a:rPr>
              <a:t> </a:t>
            </a:r>
            <a:r>
              <a:rPr lang="en-CA" sz="1200" spc="-3" dirty="0">
                <a:solidFill>
                  <a:srgbClr val="464646"/>
                </a:solidFill>
                <a:latin typeface="Roboto Condensed Light" panose="02000000000000000000" pitchFamily="2" charset="0"/>
                <a:cs typeface="Arial Narrow"/>
              </a:rPr>
              <a:t>5</a:t>
            </a:r>
            <a:r>
              <a:rPr lang="en-CA" sz="1200" spc="-64" dirty="0">
                <a:solidFill>
                  <a:srgbClr val="464646"/>
                </a:solidFill>
                <a:latin typeface="Roboto Condensed Light" panose="02000000000000000000" pitchFamily="2" charset="0"/>
                <a:cs typeface="Arial Narrow"/>
              </a:rPr>
              <a:t> </a:t>
            </a:r>
            <a:r>
              <a:rPr lang="en-CA" sz="1200" spc="-27" dirty="0">
                <a:solidFill>
                  <a:srgbClr val="464646"/>
                </a:solidFill>
                <a:latin typeface="Roboto Condensed Light" panose="02000000000000000000" pitchFamily="2" charset="0"/>
                <a:cs typeface="Arial Narrow"/>
              </a:rPr>
              <a:t>June</a:t>
            </a:r>
            <a:r>
              <a:rPr lang="en-CA" sz="1200" spc="-64" dirty="0">
                <a:solidFill>
                  <a:srgbClr val="464646"/>
                </a:solidFill>
                <a:latin typeface="Roboto Condensed Light" panose="02000000000000000000" pitchFamily="2" charset="0"/>
                <a:cs typeface="Arial Narrow"/>
              </a:rPr>
              <a:t> </a:t>
            </a:r>
            <a:r>
              <a:rPr lang="en-CA" sz="1200" spc="-30" dirty="0">
                <a:solidFill>
                  <a:srgbClr val="464646"/>
                </a:solidFill>
                <a:latin typeface="Roboto Condensed Light" panose="02000000000000000000" pitchFamily="2" charset="0"/>
                <a:cs typeface="Arial Narrow"/>
              </a:rPr>
              <a:t>2013.</a:t>
            </a:r>
            <a:r>
              <a:rPr lang="en-CA" sz="1200" spc="-64" dirty="0">
                <a:solidFill>
                  <a:srgbClr val="464646"/>
                </a:solidFill>
                <a:latin typeface="Roboto Condensed Light" panose="02000000000000000000" pitchFamily="2" charset="0"/>
                <a:cs typeface="Arial Narrow"/>
              </a:rPr>
              <a:t> </a:t>
            </a:r>
            <a:r>
              <a:rPr lang="en-CA" sz="1200" spc="-42" dirty="0">
                <a:solidFill>
                  <a:srgbClr val="464646"/>
                </a:solidFill>
                <a:latin typeface="Roboto Condensed Light" panose="02000000000000000000" pitchFamily="2" charset="0"/>
                <a:cs typeface="Arial Narrow"/>
              </a:rPr>
              <a:t>Web.  </a:t>
            </a:r>
            <a:r>
              <a:rPr lang="en-CA" sz="1200" spc="-21" dirty="0">
                <a:solidFill>
                  <a:srgbClr val="464646"/>
                </a:solidFill>
                <a:latin typeface="Roboto Condensed Light" panose="02000000000000000000" pitchFamily="2" charset="0"/>
                <a:cs typeface="Arial Narrow"/>
              </a:rPr>
              <a:t>30 </a:t>
            </a:r>
            <a:r>
              <a:rPr lang="en-CA" sz="1200" spc="-24" dirty="0">
                <a:solidFill>
                  <a:srgbClr val="464646"/>
                </a:solidFill>
                <a:latin typeface="Roboto Condensed Light" panose="02000000000000000000" pitchFamily="2" charset="0"/>
                <a:cs typeface="Arial Narrow"/>
              </a:rPr>
              <a:t>Oct </a:t>
            </a:r>
            <a:r>
              <a:rPr lang="en-CA" sz="1200" spc="-30" dirty="0">
                <a:solidFill>
                  <a:srgbClr val="464646"/>
                </a:solidFill>
                <a:latin typeface="Roboto Condensed Light" panose="02000000000000000000" pitchFamily="2" charset="0"/>
                <a:cs typeface="Arial Narrow"/>
              </a:rPr>
              <a:t>2013. </a:t>
            </a:r>
            <a:r>
              <a:rPr lang="en-CA" sz="1200" spc="-36" dirty="0">
                <a:solidFill>
                  <a:srgbClr val="0076B7"/>
                </a:solidFill>
                <a:latin typeface="Roboto Condensed Light" panose="02000000000000000000" pitchFamily="2" charset="0"/>
                <a:cs typeface="Arial Narrow"/>
                <a:hlinkClick r:id="rId2"/>
              </a:rPr>
              <a:t>&lt;http://www.forbes.com/sites/joshbersin/2013/05/06/time-to-scrap-performance- </a:t>
            </a:r>
            <a:r>
              <a:rPr lang="en-CA" sz="1200" spc="-36" dirty="0">
                <a:solidFill>
                  <a:srgbClr val="0076B7"/>
                </a:solidFill>
                <a:latin typeface="Roboto Condensed Light" panose="02000000000000000000" pitchFamily="2" charset="0"/>
                <a:cs typeface="Arial Narrow"/>
              </a:rPr>
              <a:t> </a:t>
            </a:r>
            <a:r>
              <a:rPr lang="en-CA" sz="1200" spc="-33" dirty="0">
                <a:solidFill>
                  <a:srgbClr val="0076B7"/>
                </a:solidFill>
                <a:latin typeface="Roboto Condensed Light" panose="02000000000000000000" pitchFamily="2" charset="0"/>
                <a:cs typeface="Arial Narrow"/>
              </a:rPr>
              <a:t>appraisals/&gt;</a:t>
            </a:r>
            <a:r>
              <a:rPr lang="en-CA" sz="1200" spc="-33" dirty="0">
                <a:solidFill>
                  <a:srgbClr val="464646"/>
                </a:solidFill>
                <a:latin typeface="Roboto Condensed Light" panose="02000000000000000000" pitchFamily="2" charset="0"/>
                <a:cs typeface="Arial Narrow"/>
              </a:rPr>
              <a:t>.</a:t>
            </a:r>
            <a:endParaRPr lang="en-CA" sz="1200" dirty="0">
              <a:latin typeface="Roboto Condensed Light" panose="02000000000000000000" pitchFamily="2" charset="0"/>
              <a:cs typeface="Arial Narrow"/>
            </a:endParaRPr>
          </a:p>
          <a:p>
            <a:pPr>
              <a:spcBef>
                <a:spcPts val="12"/>
              </a:spcBef>
            </a:pPr>
            <a:endParaRPr lang="en-CA" sz="1200" dirty="0">
              <a:latin typeface="Roboto Condensed Light" panose="02000000000000000000" pitchFamily="2" charset="0"/>
              <a:cs typeface="Times New Roman"/>
            </a:endParaRPr>
          </a:p>
          <a:p>
            <a:pPr marL="7701">
              <a:lnSpc>
                <a:spcPts val="1561"/>
              </a:lnSpc>
            </a:pPr>
            <a:r>
              <a:rPr lang="en-CA" sz="1200" spc="-30" dirty="0">
                <a:solidFill>
                  <a:srgbClr val="464646"/>
                </a:solidFill>
                <a:latin typeface="Roboto Condensed Light" panose="02000000000000000000" pitchFamily="2" charset="0"/>
                <a:cs typeface="Arial Narrow"/>
              </a:rPr>
              <a:t>Cheese,</a:t>
            </a:r>
            <a:r>
              <a:rPr lang="en-CA" sz="1200" spc="-67" dirty="0">
                <a:solidFill>
                  <a:srgbClr val="464646"/>
                </a:solidFill>
                <a:latin typeface="Roboto Condensed Light" panose="02000000000000000000" pitchFamily="2" charset="0"/>
                <a:cs typeface="Arial Narrow"/>
              </a:rPr>
              <a:t> </a:t>
            </a:r>
            <a:r>
              <a:rPr lang="en-CA" sz="1200" spc="-39" dirty="0">
                <a:solidFill>
                  <a:srgbClr val="464646"/>
                </a:solidFill>
                <a:latin typeface="Roboto Condensed Light" panose="02000000000000000000" pitchFamily="2" charset="0"/>
                <a:cs typeface="Arial Narrow"/>
              </a:rPr>
              <a:t>Peter,</a:t>
            </a:r>
            <a:r>
              <a:rPr lang="en-CA" sz="1200" spc="-64" dirty="0">
                <a:solidFill>
                  <a:srgbClr val="464646"/>
                </a:solidFill>
                <a:latin typeface="Roboto Condensed Light" panose="02000000000000000000" pitchFamily="2" charset="0"/>
                <a:cs typeface="Arial Narrow"/>
              </a:rPr>
              <a:t> </a:t>
            </a:r>
            <a:r>
              <a:rPr lang="en-CA" sz="1200" spc="-18" dirty="0">
                <a:solidFill>
                  <a:srgbClr val="464646"/>
                </a:solidFill>
                <a:latin typeface="Roboto Condensed Light" panose="02000000000000000000" pitchFamily="2" charset="0"/>
                <a:cs typeface="Arial Narrow"/>
              </a:rPr>
              <a:t>et</a:t>
            </a:r>
            <a:r>
              <a:rPr lang="en-CA" sz="1200" spc="-64" dirty="0">
                <a:solidFill>
                  <a:srgbClr val="464646"/>
                </a:solidFill>
                <a:latin typeface="Roboto Condensed Light" panose="02000000000000000000" pitchFamily="2" charset="0"/>
                <a:cs typeface="Arial Narrow"/>
              </a:rPr>
              <a:t> </a:t>
            </a:r>
            <a:r>
              <a:rPr lang="en-CA" sz="1200" spc="-24" dirty="0">
                <a:solidFill>
                  <a:srgbClr val="464646"/>
                </a:solidFill>
                <a:latin typeface="Roboto Condensed Light" panose="02000000000000000000" pitchFamily="2" charset="0"/>
                <a:cs typeface="Arial Narrow"/>
              </a:rPr>
              <a:t>al.</a:t>
            </a:r>
            <a:r>
              <a:rPr lang="en-CA" sz="1200" spc="-64" dirty="0">
                <a:solidFill>
                  <a:srgbClr val="464646"/>
                </a:solidFill>
                <a:latin typeface="Roboto Condensed Light" panose="02000000000000000000" pitchFamily="2" charset="0"/>
                <a:cs typeface="Arial Narrow"/>
              </a:rPr>
              <a:t> </a:t>
            </a:r>
            <a:r>
              <a:rPr lang="en-CA" sz="1200" spc="-3" dirty="0">
                <a:solidFill>
                  <a:srgbClr val="464646"/>
                </a:solidFill>
                <a:latin typeface="Roboto Condensed Light" panose="02000000000000000000" pitchFamily="2" charset="0"/>
                <a:cs typeface="Arial Narrow"/>
              </a:rPr>
              <a:t>“</a:t>
            </a:r>
            <a:r>
              <a:rPr lang="en-CA" sz="1200" spc="-64" dirty="0">
                <a:solidFill>
                  <a:srgbClr val="464646"/>
                </a:solidFill>
                <a:latin typeface="Roboto Condensed Light" panose="02000000000000000000" pitchFamily="2" charset="0"/>
                <a:cs typeface="Arial Narrow"/>
              </a:rPr>
              <a:t> </a:t>
            </a:r>
            <a:r>
              <a:rPr lang="en-CA" sz="1200" spc="-33" dirty="0">
                <a:solidFill>
                  <a:srgbClr val="464646"/>
                </a:solidFill>
                <a:latin typeface="Roboto Condensed Light" panose="02000000000000000000" pitchFamily="2" charset="0"/>
                <a:cs typeface="Arial Narrow"/>
              </a:rPr>
              <a:t>Creating</a:t>
            </a:r>
            <a:r>
              <a:rPr lang="en-CA" sz="1200" spc="-64" dirty="0">
                <a:solidFill>
                  <a:srgbClr val="464646"/>
                </a:solidFill>
                <a:latin typeface="Roboto Condensed Light" panose="02000000000000000000" pitchFamily="2" charset="0"/>
                <a:cs typeface="Arial Narrow"/>
              </a:rPr>
              <a:t> </a:t>
            </a:r>
            <a:r>
              <a:rPr lang="en-CA" sz="1200" spc="-21" dirty="0">
                <a:solidFill>
                  <a:srgbClr val="464646"/>
                </a:solidFill>
                <a:latin typeface="Roboto Condensed Light" panose="02000000000000000000" pitchFamily="2" charset="0"/>
                <a:cs typeface="Arial Narrow"/>
              </a:rPr>
              <a:t>an</a:t>
            </a:r>
            <a:r>
              <a:rPr lang="en-CA" sz="1200" spc="-127" dirty="0">
                <a:solidFill>
                  <a:srgbClr val="464646"/>
                </a:solidFill>
                <a:latin typeface="Roboto Condensed Light" panose="02000000000000000000" pitchFamily="2" charset="0"/>
                <a:cs typeface="Arial Narrow"/>
              </a:rPr>
              <a:t> </a:t>
            </a:r>
            <a:r>
              <a:rPr lang="en-CA" sz="1200" spc="-30" dirty="0">
                <a:solidFill>
                  <a:srgbClr val="464646"/>
                </a:solidFill>
                <a:latin typeface="Roboto Condensed Light" panose="02000000000000000000" pitchFamily="2" charset="0"/>
                <a:cs typeface="Arial Narrow"/>
              </a:rPr>
              <a:t>Agile</a:t>
            </a:r>
            <a:r>
              <a:rPr lang="en-CA" sz="1200" spc="-64" dirty="0">
                <a:solidFill>
                  <a:srgbClr val="464646"/>
                </a:solidFill>
                <a:latin typeface="Roboto Condensed Light" panose="02000000000000000000" pitchFamily="2" charset="0"/>
                <a:cs typeface="Arial Narrow"/>
              </a:rPr>
              <a:t> </a:t>
            </a:r>
            <a:r>
              <a:rPr lang="en-CA" sz="1200" spc="-33" dirty="0">
                <a:solidFill>
                  <a:srgbClr val="464646"/>
                </a:solidFill>
                <a:latin typeface="Roboto Condensed Light" panose="02000000000000000000" pitchFamily="2" charset="0"/>
                <a:cs typeface="Arial Narrow"/>
              </a:rPr>
              <a:t>Organization.”</a:t>
            </a:r>
            <a:r>
              <a:rPr lang="en-CA" sz="1200" spc="-124" dirty="0">
                <a:solidFill>
                  <a:srgbClr val="464646"/>
                </a:solidFill>
                <a:latin typeface="Roboto Condensed Light" panose="02000000000000000000" pitchFamily="2" charset="0"/>
                <a:cs typeface="Arial Narrow"/>
              </a:rPr>
              <a:t> </a:t>
            </a:r>
            <a:r>
              <a:rPr lang="en-CA" sz="1200" spc="-33" dirty="0">
                <a:solidFill>
                  <a:srgbClr val="464646"/>
                </a:solidFill>
                <a:latin typeface="Roboto Condensed Light" panose="02000000000000000000" pitchFamily="2" charset="0"/>
                <a:cs typeface="Arial Narrow"/>
              </a:rPr>
              <a:t>Accenture.</a:t>
            </a:r>
            <a:r>
              <a:rPr lang="en-CA" sz="1200" spc="-64" dirty="0">
                <a:solidFill>
                  <a:srgbClr val="464646"/>
                </a:solidFill>
                <a:latin typeface="Roboto Condensed Light" panose="02000000000000000000" pitchFamily="2" charset="0"/>
                <a:cs typeface="Arial Narrow"/>
              </a:rPr>
              <a:t> </a:t>
            </a:r>
            <a:r>
              <a:rPr lang="en-CA" sz="1200" spc="-27" dirty="0">
                <a:solidFill>
                  <a:srgbClr val="464646"/>
                </a:solidFill>
                <a:latin typeface="Roboto Condensed Light" panose="02000000000000000000" pitchFamily="2" charset="0"/>
                <a:cs typeface="Arial Narrow"/>
              </a:rPr>
              <a:t>Oct.</a:t>
            </a:r>
            <a:r>
              <a:rPr lang="en-CA" sz="1200" spc="-67" dirty="0">
                <a:solidFill>
                  <a:srgbClr val="464646"/>
                </a:solidFill>
                <a:latin typeface="Roboto Condensed Light" panose="02000000000000000000" pitchFamily="2" charset="0"/>
                <a:cs typeface="Arial Narrow"/>
              </a:rPr>
              <a:t> </a:t>
            </a:r>
            <a:r>
              <a:rPr lang="en-CA" sz="1200" spc="-30" dirty="0">
                <a:solidFill>
                  <a:srgbClr val="464646"/>
                </a:solidFill>
                <a:latin typeface="Roboto Condensed Light" panose="02000000000000000000" pitchFamily="2" charset="0"/>
                <a:cs typeface="Arial Narrow"/>
              </a:rPr>
              <a:t>2009.</a:t>
            </a:r>
            <a:r>
              <a:rPr lang="en-CA" sz="1200" spc="-64" dirty="0">
                <a:solidFill>
                  <a:srgbClr val="464646"/>
                </a:solidFill>
                <a:latin typeface="Roboto Condensed Light" panose="02000000000000000000" pitchFamily="2" charset="0"/>
                <a:cs typeface="Arial Narrow"/>
              </a:rPr>
              <a:t> </a:t>
            </a:r>
            <a:r>
              <a:rPr lang="en-CA" sz="1200" spc="-33" dirty="0">
                <a:solidFill>
                  <a:srgbClr val="464646"/>
                </a:solidFill>
                <a:latin typeface="Roboto Condensed Light" panose="02000000000000000000" pitchFamily="2" charset="0"/>
                <a:cs typeface="Arial Narrow"/>
              </a:rPr>
              <a:t>Web.</a:t>
            </a:r>
            <a:r>
              <a:rPr lang="en-CA" sz="1200" spc="-64" dirty="0">
                <a:solidFill>
                  <a:srgbClr val="464646"/>
                </a:solidFill>
                <a:latin typeface="Roboto Condensed Light" panose="02000000000000000000" pitchFamily="2" charset="0"/>
                <a:cs typeface="Arial Narrow"/>
              </a:rPr>
              <a:t> </a:t>
            </a:r>
            <a:r>
              <a:rPr lang="en-CA" sz="1200" spc="-49" dirty="0">
                <a:solidFill>
                  <a:srgbClr val="464646"/>
                </a:solidFill>
                <a:latin typeface="Roboto Condensed Light" panose="02000000000000000000" pitchFamily="2" charset="0"/>
                <a:cs typeface="Arial Narrow"/>
              </a:rPr>
              <a:t>Nov.</a:t>
            </a:r>
            <a:r>
              <a:rPr lang="en-CA" sz="1200" spc="-64" dirty="0">
                <a:solidFill>
                  <a:srgbClr val="464646"/>
                </a:solidFill>
                <a:latin typeface="Roboto Condensed Light" panose="02000000000000000000" pitchFamily="2" charset="0"/>
                <a:cs typeface="Arial Narrow"/>
              </a:rPr>
              <a:t> </a:t>
            </a:r>
            <a:r>
              <a:rPr lang="en-CA" sz="1200" spc="-36" dirty="0">
                <a:solidFill>
                  <a:srgbClr val="464646"/>
                </a:solidFill>
                <a:latin typeface="Roboto Condensed Light" panose="02000000000000000000" pitchFamily="2" charset="0"/>
                <a:cs typeface="Arial Narrow"/>
              </a:rPr>
              <a:t>2013.</a:t>
            </a:r>
            <a:endParaRPr lang="en-CA" sz="1200" dirty="0">
              <a:latin typeface="Roboto Condensed Light" panose="02000000000000000000" pitchFamily="2" charset="0"/>
              <a:cs typeface="Arial Narrow"/>
            </a:endParaRPr>
          </a:p>
          <a:p>
            <a:pPr marL="7701" marR="159031">
              <a:lnSpc>
                <a:spcPts val="1558"/>
              </a:lnSpc>
              <a:spcBef>
                <a:spcPts val="55"/>
              </a:spcBef>
            </a:pPr>
            <a:r>
              <a:rPr lang="en-CA" sz="1200" spc="-36" dirty="0">
                <a:solidFill>
                  <a:srgbClr val="0076B7"/>
                </a:solidFill>
                <a:latin typeface="Roboto Condensed Light" panose="02000000000000000000" pitchFamily="2" charset="0"/>
                <a:cs typeface="Arial Narrow"/>
                <a:hlinkClick r:id="rId3"/>
              </a:rPr>
              <a:t>&lt;http://www.accenture.com/SiteCollectionDocuments/PDF/OutlookPDF_AgileOrganization_02. </a:t>
            </a:r>
            <a:r>
              <a:rPr lang="en-CA" sz="1200" spc="-36" dirty="0">
                <a:solidFill>
                  <a:srgbClr val="0076B7"/>
                </a:solidFill>
                <a:latin typeface="Roboto Condensed Light" panose="02000000000000000000" pitchFamily="2" charset="0"/>
                <a:cs typeface="Arial Narrow"/>
              </a:rPr>
              <a:t> </a:t>
            </a:r>
            <a:r>
              <a:rPr lang="en-CA" sz="1200" spc="-30" dirty="0">
                <a:solidFill>
                  <a:srgbClr val="0076B7"/>
                </a:solidFill>
                <a:latin typeface="Roboto Condensed Light" panose="02000000000000000000" pitchFamily="2" charset="0"/>
                <a:cs typeface="Arial Narrow"/>
              </a:rPr>
              <a:t>pdf&gt;</a:t>
            </a:r>
            <a:r>
              <a:rPr lang="en-CA" sz="1200" spc="-30" dirty="0">
                <a:solidFill>
                  <a:srgbClr val="464646"/>
                </a:solidFill>
                <a:latin typeface="Roboto Condensed Light" panose="02000000000000000000" pitchFamily="2" charset="0"/>
                <a:cs typeface="Arial Narrow"/>
              </a:rPr>
              <a:t>.</a:t>
            </a:r>
            <a:endParaRPr lang="en-CA" sz="1200" dirty="0">
              <a:latin typeface="Roboto Condensed Light" panose="02000000000000000000" pitchFamily="2" charset="0"/>
              <a:cs typeface="Arial Narrow"/>
            </a:endParaRPr>
          </a:p>
          <a:p>
            <a:pPr>
              <a:spcBef>
                <a:spcPts val="6"/>
              </a:spcBef>
            </a:pPr>
            <a:endParaRPr lang="en-CA" sz="1200" dirty="0">
              <a:latin typeface="Roboto Condensed Light" panose="02000000000000000000" pitchFamily="2" charset="0"/>
              <a:cs typeface="Times New Roman"/>
            </a:endParaRPr>
          </a:p>
          <a:p>
            <a:pPr marL="7701" marR="182520">
              <a:spcBef>
                <a:spcPts val="3"/>
              </a:spcBef>
            </a:pPr>
            <a:r>
              <a:rPr lang="en-CA" sz="1200" spc="-30" dirty="0" err="1">
                <a:solidFill>
                  <a:srgbClr val="464646"/>
                </a:solidFill>
                <a:latin typeface="Roboto Condensed Light" panose="02000000000000000000" pitchFamily="2" charset="0"/>
                <a:cs typeface="Arial Narrow"/>
              </a:rPr>
              <a:t>Croxon</a:t>
            </a:r>
            <a:r>
              <a:rPr lang="en-CA" sz="1200" spc="-30" dirty="0">
                <a:solidFill>
                  <a:srgbClr val="464646"/>
                </a:solidFill>
                <a:latin typeface="Roboto Condensed Light" panose="02000000000000000000" pitchFamily="2" charset="0"/>
                <a:cs typeface="Arial Narrow"/>
              </a:rPr>
              <a:t>,</a:t>
            </a:r>
            <a:r>
              <a:rPr lang="en-CA" sz="1200" spc="-67" dirty="0">
                <a:solidFill>
                  <a:srgbClr val="464646"/>
                </a:solidFill>
                <a:latin typeface="Roboto Condensed Light" panose="02000000000000000000" pitchFamily="2" charset="0"/>
                <a:cs typeface="Arial Narrow"/>
              </a:rPr>
              <a:t> </a:t>
            </a:r>
            <a:r>
              <a:rPr lang="en-CA" sz="1200" spc="-30" dirty="0">
                <a:solidFill>
                  <a:srgbClr val="464646"/>
                </a:solidFill>
                <a:latin typeface="Roboto Condensed Light" panose="02000000000000000000" pitchFamily="2" charset="0"/>
                <a:cs typeface="Arial Narrow"/>
              </a:rPr>
              <a:t>Bruce</a:t>
            </a:r>
            <a:r>
              <a:rPr lang="en-CA" sz="1200" spc="-67" dirty="0">
                <a:solidFill>
                  <a:srgbClr val="464646"/>
                </a:solidFill>
                <a:latin typeface="Roboto Condensed Light" panose="02000000000000000000" pitchFamily="2" charset="0"/>
                <a:cs typeface="Arial Narrow"/>
              </a:rPr>
              <a:t> </a:t>
            </a:r>
            <a:r>
              <a:rPr lang="en-CA" sz="1200" spc="-18" dirty="0">
                <a:solidFill>
                  <a:srgbClr val="464646"/>
                </a:solidFill>
                <a:latin typeface="Roboto Condensed Light" panose="02000000000000000000" pitchFamily="2" charset="0"/>
                <a:cs typeface="Arial Narrow"/>
              </a:rPr>
              <a:t>et</a:t>
            </a:r>
            <a:r>
              <a:rPr lang="en-CA" sz="1200" spc="-64" dirty="0">
                <a:solidFill>
                  <a:srgbClr val="464646"/>
                </a:solidFill>
                <a:latin typeface="Roboto Condensed Light" panose="02000000000000000000" pitchFamily="2" charset="0"/>
                <a:cs typeface="Arial Narrow"/>
              </a:rPr>
              <a:t> </a:t>
            </a:r>
            <a:r>
              <a:rPr lang="en-CA" sz="1200" spc="-24" dirty="0">
                <a:solidFill>
                  <a:srgbClr val="464646"/>
                </a:solidFill>
                <a:latin typeface="Roboto Condensed Light" panose="02000000000000000000" pitchFamily="2" charset="0"/>
                <a:cs typeface="Arial Narrow"/>
              </a:rPr>
              <a:t>al.</a:t>
            </a:r>
            <a:r>
              <a:rPr lang="en-CA" sz="1200" spc="-67" dirty="0">
                <a:solidFill>
                  <a:srgbClr val="464646"/>
                </a:solidFill>
                <a:latin typeface="Roboto Condensed Light" panose="02000000000000000000" pitchFamily="2" charset="0"/>
                <a:cs typeface="Arial Narrow"/>
              </a:rPr>
              <a:t> </a:t>
            </a:r>
            <a:r>
              <a:rPr lang="en-CA" sz="1200" spc="-30" dirty="0">
                <a:solidFill>
                  <a:srgbClr val="464646"/>
                </a:solidFill>
                <a:latin typeface="Roboto Condensed Light" panose="02000000000000000000" pitchFamily="2" charset="0"/>
                <a:cs typeface="Arial Narrow"/>
              </a:rPr>
              <a:t>“Dinner</a:t>
            </a:r>
            <a:r>
              <a:rPr lang="en-CA" sz="1200" spc="-67" dirty="0">
                <a:solidFill>
                  <a:srgbClr val="464646"/>
                </a:solidFill>
                <a:latin typeface="Roboto Condensed Light" panose="02000000000000000000" pitchFamily="2" charset="0"/>
                <a:cs typeface="Arial Narrow"/>
              </a:rPr>
              <a:t> </a:t>
            </a:r>
            <a:r>
              <a:rPr lang="en-CA" sz="1200" spc="-30" dirty="0">
                <a:solidFill>
                  <a:srgbClr val="464646"/>
                </a:solidFill>
                <a:latin typeface="Roboto Condensed Light" panose="02000000000000000000" pitchFamily="2" charset="0"/>
                <a:cs typeface="Arial Narrow"/>
              </a:rPr>
              <a:t>Series:</a:t>
            </a:r>
            <a:r>
              <a:rPr lang="en-CA" sz="1200" spc="-64" dirty="0">
                <a:solidFill>
                  <a:srgbClr val="464646"/>
                </a:solidFill>
                <a:latin typeface="Roboto Condensed Light" panose="02000000000000000000" pitchFamily="2" charset="0"/>
                <a:cs typeface="Arial Narrow"/>
              </a:rPr>
              <a:t> </a:t>
            </a:r>
            <a:r>
              <a:rPr lang="en-CA" sz="1200" spc="-33" dirty="0">
                <a:solidFill>
                  <a:srgbClr val="464646"/>
                </a:solidFill>
                <a:latin typeface="Roboto Condensed Light" panose="02000000000000000000" pitchFamily="2" charset="0"/>
                <a:cs typeface="Arial Narrow"/>
              </a:rPr>
              <a:t>Performance</a:t>
            </a:r>
            <a:r>
              <a:rPr lang="en-CA" sz="1200" spc="-67" dirty="0">
                <a:solidFill>
                  <a:srgbClr val="464646"/>
                </a:solidFill>
                <a:latin typeface="Roboto Condensed Light" panose="02000000000000000000" pitchFamily="2" charset="0"/>
                <a:cs typeface="Arial Narrow"/>
              </a:rPr>
              <a:t> </a:t>
            </a:r>
            <a:r>
              <a:rPr lang="en-CA" sz="1200" spc="-33" dirty="0">
                <a:solidFill>
                  <a:srgbClr val="464646"/>
                </a:solidFill>
                <a:latin typeface="Roboto Condensed Light" panose="02000000000000000000" pitchFamily="2" charset="0"/>
                <a:cs typeface="Arial Narrow"/>
              </a:rPr>
              <a:t>Management</a:t>
            </a:r>
            <a:r>
              <a:rPr lang="en-CA" sz="1200" spc="-64" dirty="0">
                <a:solidFill>
                  <a:srgbClr val="464646"/>
                </a:solidFill>
                <a:latin typeface="Roboto Condensed Light" panose="02000000000000000000" pitchFamily="2" charset="0"/>
                <a:cs typeface="Arial Narrow"/>
              </a:rPr>
              <a:t> </a:t>
            </a:r>
            <a:r>
              <a:rPr lang="en-CA" sz="1200" spc="-27" dirty="0">
                <a:solidFill>
                  <a:srgbClr val="464646"/>
                </a:solidFill>
                <a:latin typeface="Roboto Condensed Light" panose="02000000000000000000" pitchFamily="2" charset="0"/>
                <a:cs typeface="Arial Narrow"/>
              </a:rPr>
              <a:t>with</a:t>
            </a:r>
            <a:r>
              <a:rPr lang="en-CA" sz="1200" spc="-67" dirty="0">
                <a:solidFill>
                  <a:srgbClr val="464646"/>
                </a:solidFill>
                <a:latin typeface="Roboto Condensed Light" panose="02000000000000000000" pitchFamily="2" charset="0"/>
                <a:cs typeface="Arial Narrow"/>
              </a:rPr>
              <a:t> </a:t>
            </a:r>
            <a:r>
              <a:rPr lang="en-CA" sz="1200" spc="-30" dirty="0">
                <a:solidFill>
                  <a:srgbClr val="464646"/>
                </a:solidFill>
                <a:latin typeface="Roboto Condensed Light" panose="02000000000000000000" pitchFamily="2" charset="0"/>
                <a:cs typeface="Arial Narrow"/>
              </a:rPr>
              <a:t>Bruce</a:t>
            </a:r>
            <a:r>
              <a:rPr lang="en-CA" sz="1200" spc="-67" dirty="0">
                <a:solidFill>
                  <a:srgbClr val="464646"/>
                </a:solidFill>
                <a:latin typeface="Roboto Condensed Light" panose="02000000000000000000" pitchFamily="2" charset="0"/>
                <a:cs typeface="Arial Narrow"/>
              </a:rPr>
              <a:t> </a:t>
            </a:r>
            <a:r>
              <a:rPr lang="en-CA" sz="1200" spc="-30" dirty="0" err="1">
                <a:solidFill>
                  <a:srgbClr val="464646"/>
                </a:solidFill>
                <a:latin typeface="Roboto Condensed Light" panose="02000000000000000000" pitchFamily="2" charset="0"/>
                <a:cs typeface="Arial Narrow"/>
              </a:rPr>
              <a:t>Croxon</a:t>
            </a:r>
            <a:r>
              <a:rPr lang="en-CA" sz="1200" spc="-64" dirty="0">
                <a:solidFill>
                  <a:srgbClr val="464646"/>
                </a:solidFill>
                <a:latin typeface="Roboto Condensed Light" panose="02000000000000000000" pitchFamily="2" charset="0"/>
                <a:cs typeface="Arial Narrow"/>
              </a:rPr>
              <a:t> </a:t>
            </a:r>
            <a:r>
              <a:rPr lang="en-CA" sz="1200" spc="-27" dirty="0">
                <a:solidFill>
                  <a:srgbClr val="464646"/>
                </a:solidFill>
                <a:latin typeface="Roboto Condensed Light" panose="02000000000000000000" pitchFamily="2" charset="0"/>
                <a:cs typeface="Arial Narrow"/>
              </a:rPr>
              <a:t>from</a:t>
            </a:r>
            <a:r>
              <a:rPr lang="en-CA" sz="1200" spc="-67" dirty="0">
                <a:solidFill>
                  <a:srgbClr val="464646"/>
                </a:solidFill>
                <a:latin typeface="Roboto Condensed Light" panose="02000000000000000000" pitchFamily="2" charset="0"/>
                <a:cs typeface="Arial Narrow"/>
              </a:rPr>
              <a:t> </a:t>
            </a:r>
            <a:r>
              <a:rPr lang="en-CA" sz="1200" spc="-33" dirty="0">
                <a:solidFill>
                  <a:srgbClr val="464646"/>
                </a:solidFill>
                <a:latin typeface="Roboto Condensed Light" panose="02000000000000000000" pitchFamily="2" charset="0"/>
                <a:cs typeface="Arial Narrow"/>
              </a:rPr>
              <a:t>CBC’s  ‘Dragon’s </a:t>
            </a:r>
            <a:r>
              <a:rPr lang="en-CA" sz="1200" spc="-30" dirty="0">
                <a:solidFill>
                  <a:srgbClr val="464646"/>
                </a:solidFill>
                <a:latin typeface="Roboto Condensed Light" panose="02000000000000000000" pitchFamily="2" charset="0"/>
                <a:cs typeface="Arial Narrow"/>
              </a:rPr>
              <a:t>Den’” </a:t>
            </a:r>
            <a:r>
              <a:rPr lang="en-CA" sz="1200" spc="-49" dirty="0">
                <a:solidFill>
                  <a:srgbClr val="464646"/>
                </a:solidFill>
                <a:latin typeface="Roboto Condensed Light" panose="02000000000000000000" pitchFamily="2" charset="0"/>
                <a:cs typeface="Arial Narrow"/>
              </a:rPr>
              <a:t>HRPA Toronto </a:t>
            </a:r>
            <a:r>
              <a:rPr lang="en-CA" sz="1200" spc="-39" dirty="0">
                <a:solidFill>
                  <a:srgbClr val="464646"/>
                </a:solidFill>
                <a:latin typeface="Roboto Condensed Light" panose="02000000000000000000" pitchFamily="2" charset="0"/>
                <a:cs typeface="Arial Narrow"/>
              </a:rPr>
              <a:t>Chapter. </a:t>
            </a:r>
            <a:r>
              <a:rPr lang="en-CA" sz="1200" spc="-33" dirty="0">
                <a:solidFill>
                  <a:srgbClr val="464646"/>
                </a:solidFill>
                <a:latin typeface="Roboto Condensed Light" panose="02000000000000000000" pitchFamily="2" charset="0"/>
                <a:cs typeface="Arial Narrow"/>
              </a:rPr>
              <a:t>Sheraton </a:t>
            </a:r>
            <a:r>
              <a:rPr lang="en-CA" sz="1200" spc="-30" dirty="0">
                <a:solidFill>
                  <a:srgbClr val="464646"/>
                </a:solidFill>
                <a:latin typeface="Roboto Condensed Light" panose="02000000000000000000" pitchFamily="2" charset="0"/>
                <a:cs typeface="Arial Narrow"/>
              </a:rPr>
              <a:t>Hotel, </a:t>
            </a:r>
            <a:r>
              <a:rPr lang="en-CA" sz="1200" spc="-45" dirty="0">
                <a:solidFill>
                  <a:srgbClr val="464646"/>
                </a:solidFill>
                <a:latin typeface="Roboto Condensed Light" panose="02000000000000000000" pitchFamily="2" charset="0"/>
                <a:cs typeface="Arial Narrow"/>
              </a:rPr>
              <a:t>Toronto, </a:t>
            </a:r>
            <a:r>
              <a:rPr lang="en-CA" sz="1200" spc="-24" dirty="0">
                <a:solidFill>
                  <a:srgbClr val="464646"/>
                </a:solidFill>
                <a:latin typeface="Roboto Condensed Light" panose="02000000000000000000" pitchFamily="2" charset="0"/>
                <a:cs typeface="Arial Narrow"/>
              </a:rPr>
              <a:t>ON. </a:t>
            </a:r>
            <a:r>
              <a:rPr lang="en-CA" sz="1200" spc="-21" dirty="0">
                <a:solidFill>
                  <a:srgbClr val="464646"/>
                </a:solidFill>
                <a:latin typeface="Roboto Condensed Light" panose="02000000000000000000" pitchFamily="2" charset="0"/>
                <a:cs typeface="Arial Narrow"/>
              </a:rPr>
              <a:t>12 </a:t>
            </a:r>
            <a:r>
              <a:rPr lang="en-CA" sz="1200" spc="-49" dirty="0">
                <a:solidFill>
                  <a:srgbClr val="464646"/>
                </a:solidFill>
                <a:latin typeface="Roboto Condensed Light" panose="02000000000000000000" pitchFamily="2" charset="0"/>
                <a:cs typeface="Arial Narrow"/>
              </a:rPr>
              <a:t>Nov. </a:t>
            </a:r>
            <a:r>
              <a:rPr lang="en-CA" sz="1200" spc="-30" dirty="0">
                <a:solidFill>
                  <a:srgbClr val="464646"/>
                </a:solidFill>
                <a:latin typeface="Roboto Condensed Light" panose="02000000000000000000" pitchFamily="2" charset="0"/>
                <a:cs typeface="Arial Narrow"/>
              </a:rPr>
              <a:t>2013. </a:t>
            </a:r>
            <a:r>
              <a:rPr lang="en-CA" sz="1200" spc="-36" dirty="0">
                <a:solidFill>
                  <a:srgbClr val="464646"/>
                </a:solidFill>
                <a:latin typeface="Roboto Condensed Light" panose="02000000000000000000" pitchFamily="2" charset="0"/>
                <a:cs typeface="Arial Narrow"/>
              </a:rPr>
              <a:t>Panel  discussion.</a:t>
            </a:r>
            <a:endParaRPr lang="en-CA" sz="1200" dirty="0">
              <a:latin typeface="Roboto Condensed Light" panose="02000000000000000000" pitchFamily="2" charset="0"/>
              <a:cs typeface="Arial Narrow"/>
            </a:endParaRPr>
          </a:p>
          <a:p>
            <a:pPr>
              <a:spcBef>
                <a:spcPts val="9"/>
              </a:spcBef>
            </a:pPr>
            <a:endParaRPr lang="en-CA" sz="1200" dirty="0">
              <a:latin typeface="Roboto Condensed Light" panose="02000000000000000000" pitchFamily="2" charset="0"/>
              <a:cs typeface="Times New Roman"/>
            </a:endParaRPr>
          </a:p>
          <a:p>
            <a:pPr marL="7701" marR="109358">
              <a:spcBef>
                <a:spcPts val="3"/>
              </a:spcBef>
            </a:pPr>
            <a:r>
              <a:rPr lang="en-CA" sz="1200" spc="-33" dirty="0" err="1">
                <a:solidFill>
                  <a:srgbClr val="464646"/>
                </a:solidFill>
                <a:latin typeface="Roboto Condensed Light" panose="02000000000000000000" pitchFamily="2" charset="0"/>
                <a:cs typeface="Arial Narrow"/>
              </a:rPr>
              <a:t>Culbert</a:t>
            </a:r>
            <a:r>
              <a:rPr lang="en-CA" sz="1200" spc="-33" dirty="0">
                <a:solidFill>
                  <a:srgbClr val="464646"/>
                </a:solidFill>
                <a:latin typeface="Roboto Condensed Light" panose="02000000000000000000" pitchFamily="2" charset="0"/>
                <a:cs typeface="Arial Narrow"/>
              </a:rPr>
              <a:t>, </a:t>
            </a:r>
            <a:r>
              <a:rPr lang="en-CA" sz="1200" spc="-30" dirty="0">
                <a:solidFill>
                  <a:srgbClr val="464646"/>
                </a:solidFill>
                <a:latin typeface="Roboto Condensed Light" panose="02000000000000000000" pitchFamily="2" charset="0"/>
                <a:cs typeface="Arial Narrow"/>
              </a:rPr>
              <a:t>Samuel. </a:t>
            </a:r>
            <a:r>
              <a:rPr lang="en-CA" sz="1200" spc="-24" dirty="0">
                <a:solidFill>
                  <a:srgbClr val="464646"/>
                </a:solidFill>
                <a:latin typeface="Roboto Condensed Light" panose="02000000000000000000" pitchFamily="2" charset="0"/>
                <a:cs typeface="Arial Narrow"/>
              </a:rPr>
              <a:t>“10 </a:t>
            </a:r>
            <a:r>
              <a:rPr lang="en-CA" sz="1200" spc="-33" dirty="0">
                <a:solidFill>
                  <a:srgbClr val="464646"/>
                </a:solidFill>
                <a:latin typeface="Roboto Condensed Light" panose="02000000000000000000" pitchFamily="2" charset="0"/>
                <a:cs typeface="Arial Narrow"/>
              </a:rPr>
              <a:t>Reasons </a:t>
            </a:r>
            <a:r>
              <a:rPr lang="en-CA" sz="1200" spc="-18" dirty="0">
                <a:solidFill>
                  <a:srgbClr val="464646"/>
                </a:solidFill>
                <a:latin typeface="Roboto Condensed Light" panose="02000000000000000000" pitchFamily="2" charset="0"/>
                <a:cs typeface="Arial Narrow"/>
              </a:rPr>
              <a:t>to </a:t>
            </a:r>
            <a:r>
              <a:rPr lang="en-CA" sz="1200" spc="-24" dirty="0">
                <a:solidFill>
                  <a:srgbClr val="464646"/>
                </a:solidFill>
                <a:latin typeface="Roboto Condensed Light" panose="02000000000000000000" pitchFamily="2" charset="0"/>
                <a:cs typeface="Arial Narrow"/>
              </a:rPr>
              <a:t>Get Rid </a:t>
            </a:r>
            <a:r>
              <a:rPr lang="en-CA" sz="1200" spc="-18" dirty="0">
                <a:solidFill>
                  <a:srgbClr val="464646"/>
                </a:solidFill>
                <a:latin typeface="Roboto Condensed Light" panose="02000000000000000000" pitchFamily="2" charset="0"/>
                <a:cs typeface="Arial Narrow"/>
              </a:rPr>
              <a:t>of </a:t>
            </a:r>
            <a:r>
              <a:rPr lang="en-CA" sz="1200" spc="-33" dirty="0">
                <a:solidFill>
                  <a:srgbClr val="464646"/>
                </a:solidFill>
                <a:latin typeface="Roboto Condensed Light" panose="02000000000000000000" pitchFamily="2" charset="0"/>
                <a:cs typeface="Arial Narrow"/>
              </a:rPr>
              <a:t>Performance Reviews.” </a:t>
            </a:r>
            <a:r>
              <a:rPr lang="en-CA" sz="1200" spc="-30" dirty="0">
                <a:solidFill>
                  <a:srgbClr val="464646"/>
                </a:solidFill>
                <a:latin typeface="Roboto Condensed Light" panose="02000000000000000000" pitchFamily="2" charset="0"/>
                <a:cs typeface="Arial Narrow"/>
              </a:rPr>
              <a:t>Huffington </a:t>
            </a:r>
            <a:r>
              <a:rPr lang="en-CA" sz="1200" spc="-27" dirty="0">
                <a:solidFill>
                  <a:srgbClr val="464646"/>
                </a:solidFill>
                <a:latin typeface="Roboto Condensed Light" panose="02000000000000000000" pitchFamily="2" charset="0"/>
                <a:cs typeface="Arial Narrow"/>
              </a:rPr>
              <a:t>Post </a:t>
            </a:r>
            <a:r>
              <a:rPr lang="en-CA" sz="1200" spc="-36" dirty="0">
                <a:solidFill>
                  <a:srgbClr val="464646"/>
                </a:solidFill>
                <a:latin typeface="Roboto Condensed Light" panose="02000000000000000000" pitchFamily="2" charset="0"/>
                <a:cs typeface="Arial Narrow"/>
              </a:rPr>
              <a:t>Business.  </a:t>
            </a:r>
            <a:r>
              <a:rPr lang="en-CA" sz="1200" spc="-21" dirty="0">
                <a:solidFill>
                  <a:srgbClr val="464646"/>
                </a:solidFill>
                <a:latin typeface="Roboto Condensed Light" panose="02000000000000000000" pitchFamily="2" charset="0"/>
                <a:cs typeface="Arial Narrow"/>
              </a:rPr>
              <a:t>18</a:t>
            </a:r>
            <a:r>
              <a:rPr lang="en-CA" sz="1200" spc="-61" dirty="0">
                <a:solidFill>
                  <a:srgbClr val="464646"/>
                </a:solidFill>
                <a:latin typeface="Roboto Condensed Light" panose="02000000000000000000" pitchFamily="2" charset="0"/>
                <a:cs typeface="Arial Narrow"/>
              </a:rPr>
              <a:t> </a:t>
            </a:r>
            <a:r>
              <a:rPr lang="en-CA" sz="1200" spc="-27" dirty="0">
                <a:solidFill>
                  <a:srgbClr val="464646"/>
                </a:solidFill>
                <a:latin typeface="Roboto Condensed Light" panose="02000000000000000000" pitchFamily="2" charset="0"/>
                <a:cs typeface="Arial Narrow"/>
              </a:rPr>
              <a:t>Dec.</a:t>
            </a:r>
            <a:r>
              <a:rPr lang="en-CA" sz="1200" spc="-61" dirty="0">
                <a:solidFill>
                  <a:srgbClr val="464646"/>
                </a:solidFill>
                <a:latin typeface="Roboto Condensed Light" panose="02000000000000000000" pitchFamily="2" charset="0"/>
                <a:cs typeface="Arial Narrow"/>
              </a:rPr>
              <a:t> </a:t>
            </a:r>
            <a:r>
              <a:rPr lang="en-CA" sz="1200" spc="-30" dirty="0">
                <a:solidFill>
                  <a:srgbClr val="464646"/>
                </a:solidFill>
                <a:latin typeface="Roboto Condensed Light" panose="02000000000000000000" pitchFamily="2" charset="0"/>
                <a:cs typeface="Arial Narrow"/>
              </a:rPr>
              <a:t>2012.</a:t>
            </a:r>
            <a:r>
              <a:rPr lang="en-CA" sz="1200" spc="-61" dirty="0">
                <a:solidFill>
                  <a:srgbClr val="464646"/>
                </a:solidFill>
                <a:latin typeface="Roboto Condensed Light" panose="02000000000000000000" pitchFamily="2" charset="0"/>
                <a:cs typeface="Arial Narrow"/>
              </a:rPr>
              <a:t> </a:t>
            </a:r>
            <a:r>
              <a:rPr lang="en-CA" sz="1200" spc="-33" dirty="0">
                <a:solidFill>
                  <a:srgbClr val="464646"/>
                </a:solidFill>
                <a:latin typeface="Roboto Condensed Light" panose="02000000000000000000" pitchFamily="2" charset="0"/>
                <a:cs typeface="Arial Narrow"/>
              </a:rPr>
              <a:t>Web.</a:t>
            </a:r>
            <a:r>
              <a:rPr lang="en-CA" sz="1200" spc="-61" dirty="0">
                <a:solidFill>
                  <a:srgbClr val="464646"/>
                </a:solidFill>
                <a:latin typeface="Roboto Condensed Light" panose="02000000000000000000" pitchFamily="2" charset="0"/>
                <a:cs typeface="Arial Narrow"/>
              </a:rPr>
              <a:t> </a:t>
            </a:r>
            <a:r>
              <a:rPr lang="en-CA" sz="1200" spc="-21" dirty="0">
                <a:solidFill>
                  <a:srgbClr val="464646"/>
                </a:solidFill>
                <a:latin typeface="Roboto Condensed Light" panose="02000000000000000000" pitchFamily="2" charset="0"/>
                <a:cs typeface="Arial Narrow"/>
              </a:rPr>
              <a:t>28</a:t>
            </a:r>
            <a:r>
              <a:rPr lang="en-CA" sz="1200" spc="-61" dirty="0">
                <a:solidFill>
                  <a:srgbClr val="464646"/>
                </a:solidFill>
                <a:latin typeface="Roboto Condensed Light" panose="02000000000000000000" pitchFamily="2" charset="0"/>
                <a:cs typeface="Arial Narrow"/>
              </a:rPr>
              <a:t> </a:t>
            </a:r>
            <a:r>
              <a:rPr lang="en-CA" sz="1200" spc="-27" dirty="0">
                <a:solidFill>
                  <a:srgbClr val="464646"/>
                </a:solidFill>
                <a:latin typeface="Roboto Condensed Light" panose="02000000000000000000" pitchFamily="2" charset="0"/>
                <a:cs typeface="Arial Narrow"/>
              </a:rPr>
              <a:t>Oct.</a:t>
            </a:r>
            <a:r>
              <a:rPr lang="en-CA" sz="1200" spc="-61" dirty="0">
                <a:solidFill>
                  <a:srgbClr val="464646"/>
                </a:solidFill>
                <a:latin typeface="Roboto Condensed Light" panose="02000000000000000000" pitchFamily="2" charset="0"/>
                <a:cs typeface="Arial Narrow"/>
              </a:rPr>
              <a:t> </a:t>
            </a:r>
            <a:r>
              <a:rPr lang="en-CA" sz="1200" spc="-30" dirty="0">
                <a:solidFill>
                  <a:srgbClr val="464646"/>
                </a:solidFill>
                <a:latin typeface="Roboto Condensed Light" panose="02000000000000000000" pitchFamily="2" charset="0"/>
                <a:cs typeface="Arial Narrow"/>
              </a:rPr>
              <a:t>2013.</a:t>
            </a:r>
            <a:r>
              <a:rPr lang="en-CA" sz="1200" spc="-58" dirty="0">
                <a:solidFill>
                  <a:srgbClr val="464646"/>
                </a:solidFill>
                <a:latin typeface="Roboto Condensed Light" panose="02000000000000000000" pitchFamily="2" charset="0"/>
                <a:cs typeface="Arial Narrow"/>
              </a:rPr>
              <a:t> </a:t>
            </a:r>
            <a:r>
              <a:rPr lang="en-CA" sz="1200" spc="-36" dirty="0">
                <a:solidFill>
                  <a:srgbClr val="0076B7"/>
                </a:solidFill>
                <a:latin typeface="Roboto Condensed Light" panose="02000000000000000000" pitchFamily="2" charset="0"/>
                <a:cs typeface="Arial Narrow"/>
                <a:hlinkClick r:id="rId4"/>
              </a:rPr>
              <a:t>&lt;http://www.huffingtonpost.com/samuel-culbert/performance- </a:t>
            </a:r>
            <a:r>
              <a:rPr lang="en-CA" sz="1200" spc="-36" dirty="0">
                <a:solidFill>
                  <a:srgbClr val="0076B7"/>
                </a:solidFill>
                <a:latin typeface="Roboto Condensed Light" panose="02000000000000000000" pitchFamily="2" charset="0"/>
                <a:cs typeface="Arial Narrow"/>
              </a:rPr>
              <a:t> reviews_b_2325104.html&gt;</a:t>
            </a:r>
            <a:r>
              <a:rPr lang="en-CA" sz="1200" spc="-36" dirty="0">
                <a:solidFill>
                  <a:srgbClr val="464646"/>
                </a:solidFill>
                <a:latin typeface="Roboto Condensed Light" panose="02000000000000000000" pitchFamily="2" charset="0"/>
                <a:cs typeface="Arial Narrow"/>
              </a:rPr>
              <a:t>.</a:t>
            </a:r>
            <a:endParaRPr lang="en-CA" sz="1200" dirty="0">
              <a:latin typeface="Roboto Condensed Light" panose="02000000000000000000" pitchFamily="2" charset="0"/>
              <a:cs typeface="Arial Narrow"/>
            </a:endParaRPr>
          </a:p>
          <a:p>
            <a:pPr>
              <a:spcBef>
                <a:spcPts val="9"/>
              </a:spcBef>
            </a:pPr>
            <a:endParaRPr lang="en-CA" sz="1200" dirty="0">
              <a:latin typeface="Roboto Condensed Light" panose="02000000000000000000" pitchFamily="2" charset="0"/>
              <a:cs typeface="Times New Roman"/>
            </a:endParaRPr>
          </a:p>
          <a:p>
            <a:pPr marL="7701" marR="3081"/>
            <a:r>
              <a:rPr lang="en-CA" sz="1200" spc="-33" dirty="0">
                <a:solidFill>
                  <a:srgbClr val="464646"/>
                </a:solidFill>
                <a:latin typeface="Roboto Condensed Light" panose="02000000000000000000" pitchFamily="2" charset="0"/>
                <a:cs typeface="Arial Narrow"/>
              </a:rPr>
              <a:t>Denning, </a:t>
            </a:r>
            <a:r>
              <a:rPr lang="en-CA" sz="1200" spc="-30" dirty="0">
                <a:solidFill>
                  <a:srgbClr val="464646"/>
                </a:solidFill>
                <a:latin typeface="Roboto Condensed Light" panose="02000000000000000000" pitchFamily="2" charset="0"/>
                <a:cs typeface="Arial Narrow"/>
              </a:rPr>
              <a:t>Steve. </a:t>
            </a:r>
            <a:r>
              <a:rPr lang="en-CA" sz="1200" spc="-27" dirty="0">
                <a:solidFill>
                  <a:srgbClr val="464646"/>
                </a:solidFill>
                <a:latin typeface="Roboto Condensed Light" panose="02000000000000000000" pitchFamily="2" charset="0"/>
                <a:cs typeface="Arial Narrow"/>
              </a:rPr>
              <a:t>“The Case </a:t>
            </a:r>
            <a:r>
              <a:rPr lang="en-CA" sz="1200" spc="-30" dirty="0">
                <a:solidFill>
                  <a:srgbClr val="464646"/>
                </a:solidFill>
                <a:latin typeface="Roboto Condensed Light" panose="02000000000000000000" pitchFamily="2" charset="0"/>
                <a:cs typeface="Arial Narrow"/>
              </a:rPr>
              <a:t>Against Agile: </a:t>
            </a:r>
            <a:r>
              <a:rPr lang="en-CA" sz="1200" spc="-64" dirty="0">
                <a:solidFill>
                  <a:srgbClr val="464646"/>
                </a:solidFill>
                <a:latin typeface="Roboto Condensed Light" panose="02000000000000000000" pitchFamily="2" charset="0"/>
                <a:cs typeface="Arial Narrow"/>
              </a:rPr>
              <a:t>Ten </a:t>
            </a:r>
            <a:r>
              <a:rPr lang="en-CA" sz="1200" spc="-33" dirty="0">
                <a:solidFill>
                  <a:srgbClr val="464646"/>
                </a:solidFill>
                <a:latin typeface="Roboto Condensed Light" panose="02000000000000000000" pitchFamily="2" charset="0"/>
                <a:cs typeface="Arial Narrow"/>
              </a:rPr>
              <a:t>Perennial Management Objections.” </a:t>
            </a:r>
            <a:r>
              <a:rPr lang="en-CA" sz="1200" spc="-36" dirty="0">
                <a:solidFill>
                  <a:srgbClr val="464646"/>
                </a:solidFill>
                <a:latin typeface="Roboto Condensed Light" panose="02000000000000000000" pitchFamily="2" charset="0"/>
                <a:cs typeface="Arial Narrow"/>
              </a:rPr>
              <a:t>Forbes  </a:t>
            </a:r>
            <a:r>
              <a:rPr lang="en-CA" sz="1200" spc="-33" dirty="0">
                <a:solidFill>
                  <a:srgbClr val="464646"/>
                </a:solidFill>
                <a:latin typeface="Roboto Condensed Light" panose="02000000000000000000" pitchFamily="2" charset="0"/>
                <a:cs typeface="Arial Narrow"/>
              </a:rPr>
              <a:t>Magazine.</a:t>
            </a:r>
            <a:r>
              <a:rPr lang="en-CA" sz="1200" spc="-64" dirty="0">
                <a:solidFill>
                  <a:srgbClr val="464646"/>
                </a:solidFill>
                <a:latin typeface="Roboto Condensed Light" panose="02000000000000000000" pitchFamily="2" charset="0"/>
                <a:cs typeface="Arial Narrow"/>
              </a:rPr>
              <a:t> </a:t>
            </a:r>
            <a:r>
              <a:rPr lang="en-CA" sz="1200" spc="-21" dirty="0">
                <a:solidFill>
                  <a:srgbClr val="464646"/>
                </a:solidFill>
                <a:latin typeface="Roboto Condensed Light" panose="02000000000000000000" pitchFamily="2" charset="0"/>
                <a:cs typeface="Arial Narrow"/>
              </a:rPr>
              <a:t>17</a:t>
            </a:r>
            <a:r>
              <a:rPr lang="en-CA" sz="1200" spc="-124" dirty="0">
                <a:solidFill>
                  <a:srgbClr val="464646"/>
                </a:solidFill>
                <a:latin typeface="Roboto Condensed Light" panose="02000000000000000000" pitchFamily="2" charset="0"/>
                <a:cs typeface="Arial Narrow"/>
              </a:rPr>
              <a:t> </a:t>
            </a:r>
            <a:r>
              <a:rPr lang="en-CA" sz="1200" spc="-42" dirty="0">
                <a:solidFill>
                  <a:srgbClr val="464646"/>
                </a:solidFill>
                <a:latin typeface="Roboto Condensed Light" panose="02000000000000000000" pitchFamily="2" charset="0"/>
                <a:cs typeface="Arial Narrow"/>
              </a:rPr>
              <a:t>Apr.</a:t>
            </a:r>
            <a:r>
              <a:rPr lang="en-CA" sz="1200" spc="-64" dirty="0">
                <a:solidFill>
                  <a:srgbClr val="464646"/>
                </a:solidFill>
                <a:latin typeface="Roboto Condensed Light" panose="02000000000000000000" pitchFamily="2" charset="0"/>
                <a:cs typeface="Arial Narrow"/>
              </a:rPr>
              <a:t> </a:t>
            </a:r>
            <a:r>
              <a:rPr lang="en-CA" sz="1200" spc="-30" dirty="0">
                <a:solidFill>
                  <a:srgbClr val="464646"/>
                </a:solidFill>
                <a:latin typeface="Roboto Condensed Light" panose="02000000000000000000" pitchFamily="2" charset="0"/>
                <a:cs typeface="Arial Narrow"/>
              </a:rPr>
              <a:t>2012.</a:t>
            </a:r>
            <a:r>
              <a:rPr lang="en-CA" sz="1200" spc="-61" dirty="0">
                <a:solidFill>
                  <a:srgbClr val="464646"/>
                </a:solidFill>
                <a:latin typeface="Roboto Condensed Light" panose="02000000000000000000" pitchFamily="2" charset="0"/>
                <a:cs typeface="Arial Narrow"/>
              </a:rPr>
              <a:t> </a:t>
            </a:r>
            <a:r>
              <a:rPr lang="en-CA" sz="1200" spc="-33" dirty="0">
                <a:solidFill>
                  <a:srgbClr val="464646"/>
                </a:solidFill>
                <a:latin typeface="Roboto Condensed Light" panose="02000000000000000000" pitchFamily="2" charset="0"/>
                <a:cs typeface="Arial Narrow"/>
              </a:rPr>
              <a:t>Web.</a:t>
            </a:r>
            <a:r>
              <a:rPr lang="en-CA" sz="1200" spc="-64" dirty="0">
                <a:solidFill>
                  <a:srgbClr val="464646"/>
                </a:solidFill>
                <a:latin typeface="Roboto Condensed Light" panose="02000000000000000000" pitchFamily="2" charset="0"/>
                <a:cs typeface="Arial Narrow"/>
              </a:rPr>
              <a:t> </a:t>
            </a:r>
            <a:r>
              <a:rPr lang="en-CA" sz="1200" spc="-49" dirty="0">
                <a:solidFill>
                  <a:srgbClr val="464646"/>
                </a:solidFill>
                <a:latin typeface="Roboto Condensed Light" panose="02000000000000000000" pitchFamily="2" charset="0"/>
                <a:cs typeface="Arial Narrow"/>
              </a:rPr>
              <a:t>Nov.</a:t>
            </a:r>
            <a:r>
              <a:rPr lang="en-CA" sz="1200" spc="-64" dirty="0">
                <a:solidFill>
                  <a:srgbClr val="464646"/>
                </a:solidFill>
                <a:latin typeface="Roboto Condensed Light" panose="02000000000000000000" pitchFamily="2" charset="0"/>
                <a:cs typeface="Arial Narrow"/>
              </a:rPr>
              <a:t> </a:t>
            </a:r>
            <a:r>
              <a:rPr lang="en-CA" sz="1200" spc="-30" dirty="0">
                <a:solidFill>
                  <a:srgbClr val="464646"/>
                </a:solidFill>
                <a:latin typeface="Roboto Condensed Light" panose="02000000000000000000" pitchFamily="2" charset="0"/>
                <a:cs typeface="Arial Narrow"/>
              </a:rPr>
              <a:t>2013.</a:t>
            </a:r>
            <a:r>
              <a:rPr lang="en-CA" sz="1200" spc="-58" dirty="0">
                <a:solidFill>
                  <a:srgbClr val="464646"/>
                </a:solidFill>
                <a:latin typeface="Roboto Condensed Light" panose="02000000000000000000" pitchFamily="2" charset="0"/>
                <a:cs typeface="Arial Narrow"/>
              </a:rPr>
              <a:t> </a:t>
            </a:r>
            <a:r>
              <a:rPr lang="en-CA" sz="1200" spc="-36" dirty="0">
                <a:solidFill>
                  <a:srgbClr val="0076B7"/>
                </a:solidFill>
                <a:latin typeface="Roboto Condensed Light" panose="02000000000000000000" pitchFamily="2" charset="0"/>
                <a:cs typeface="Arial Narrow"/>
                <a:hlinkClick r:id="rId5"/>
              </a:rPr>
              <a:t>&lt;http://www.forbes.com/sites/stevedenning/2012/04/17/ </a:t>
            </a:r>
            <a:r>
              <a:rPr lang="en-CA" sz="1200" spc="-36" dirty="0">
                <a:solidFill>
                  <a:srgbClr val="0076B7"/>
                </a:solidFill>
                <a:latin typeface="Roboto Condensed Light" panose="02000000000000000000" pitchFamily="2" charset="0"/>
                <a:cs typeface="Arial Narrow"/>
              </a:rPr>
              <a:t> the-case-against-agile-ten-perennial-management-objections/&gt;</a:t>
            </a:r>
            <a:r>
              <a:rPr lang="en-CA" sz="1200" spc="-36" dirty="0">
                <a:solidFill>
                  <a:srgbClr val="464646"/>
                </a:solidFill>
                <a:latin typeface="Roboto Condensed Light" panose="02000000000000000000" pitchFamily="2" charset="0"/>
                <a:cs typeface="Arial Narrow"/>
              </a:rPr>
              <a:t>.</a:t>
            </a:r>
            <a:endParaRPr lang="en-CA" sz="1200" dirty="0">
              <a:latin typeface="Roboto Condensed Light" panose="02000000000000000000" pitchFamily="2" charset="0"/>
              <a:cs typeface="Arial Narrow"/>
            </a:endParaRPr>
          </a:p>
          <a:p>
            <a:pPr>
              <a:spcBef>
                <a:spcPts val="12"/>
              </a:spcBef>
            </a:pPr>
            <a:endParaRPr lang="en-CA" sz="1200" dirty="0">
              <a:latin typeface="Roboto Condensed Light" panose="02000000000000000000" pitchFamily="2" charset="0"/>
              <a:cs typeface="Times New Roman"/>
            </a:endParaRPr>
          </a:p>
          <a:p>
            <a:pPr marL="7701" marR="161342"/>
            <a:r>
              <a:rPr lang="en-CA" sz="1200" spc="-30" dirty="0" err="1">
                <a:solidFill>
                  <a:srgbClr val="464646"/>
                </a:solidFill>
                <a:latin typeface="Roboto Condensed Light" panose="02000000000000000000" pitchFamily="2" charset="0"/>
                <a:cs typeface="Arial Narrow"/>
              </a:rPr>
              <a:t>Estis</a:t>
            </a:r>
            <a:r>
              <a:rPr lang="en-CA" sz="1200" spc="-30" dirty="0">
                <a:solidFill>
                  <a:srgbClr val="464646"/>
                </a:solidFill>
                <a:latin typeface="Roboto Condensed Light" panose="02000000000000000000" pitchFamily="2" charset="0"/>
                <a:cs typeface="Arial Narrow"/>
              </a:rPr>
              <a:t>,</a:t>
            </a:r>
            <a:r>
              <a:rPr lang="en-CA" sz="1200" spc="-64" dirty="0">
                <a:solidFill>
                  <a:srgbClr val="464646"/>
                </a:solidFill>
                <a:latin typeface="Roboto Condensed Light" panose="02000000000000000000" pitchFamily="2" charset="0"/>
                <a:cs typeface="Arial Narrow"/>
              </a:rPr>
              <a:t> </a:t>
            </a:r>
            <a:r>
              <a:rPr lang="en-CA" sz="1200" spc="-30" dirty="0">
                <a:solidFill>
                  <a:srgbClr val="464646"/>
                </a:solidFill>
                <a:latin typeface="Roboto Condensed Light" panose="02000000000000000000" pitchFamily="2" charset="0"/>
                <a:cs typeface="Arial Narrow"/>
              </a:rPr>
              <a:t>Ryan.</a:t>
            </a:r>
            <a:r>
              <a:rPr lang="en-CA" sz="1200" spc="-61" dirty="0">
                <a:solidFill>
                  <a:srgbClr val="464646"/>
                </a:solidFill>
                <a:latin typeface="Roboto Condensed Light" panose="02000000000000000000" pitchFamily="2" charset="0"/>
                <a:cs typeface="Arial Narrow"/>
              </a:rPr>
              <a:t> </a:t>
            </a:r>
            <a:r>
              <a:rPr lang="en-CA" sz="1200" spc="-33" dirty="0">
                <a:solidFill>
                  <a:srgbClr val="464646"/>
                </a:solidFill>
                <a:latin typeface="Roboto Condensed Light" panose="02000000000000000000" pitchFamily="2" charset="0"/>
                <a:cs typeface="Arial Narrow"/>
              </a:rPr>
              <a:t>“Blowing</a:t>
            </a:r>
            <a:r>
              <a:rPr lang="en-CA" sz="1200" spc="-61" dirty="0">
                <a:solidFill>
                  <a:srgbClr val="464646"/>
                </a:solidFill>
                <a:latin typeface="Roboto Condensed Light" panose="02000000000000000000" pitchFamily="2" charset="0"/>
                <a:cs typeface="Arial Narrow"/>
              </a:rPr>
              <a:t> </a:t>
            </a:r>
            <a:r>
              <a:rPr lang="en-CA" sz="1200" spc="-21" dirty="0">
                <a:solidFill>
                  <a:srgbClr val="464646"/>
                </a:solidFill>
                <a:latin typeface="Roboto Condensed Light" panose="02000000000000000000" pitchFamily="2" charset="0"/>
                <a:cs typeface="Arial Narrow"/>
              </a:rPr>
              <a:t>up</a:t>
            </a:r>
            <a:r>
              <a:rPr lang="en-CA" sz="1200" spc="-61" dirty="0">
                <a:solidFill>
                  <a:srgbClr val="464646"/>
                </a:solidFill>
                <a:latin typeface="Roboto Condensed Light" panose="02000000000000000000" pitchFamily="2" charset="0"/>
                <a:cs typeface="Arial Narrow"/>
              </a:rPr>
              <a:t> </a:t>
            </a:r>
            <a:r>
              <a:rPr lang="en-CA" sz="1200" spc="-24" dirty="0">
                <a:solidFill>
                  <a:srgbClr val="464646"/>
                </a:solidFill>
                <a:latin typeface="Roboto Condensed Light" panose="02000000000000000000" pitchFamily="2" charset="0"/>
                <a:cs typeface="Arial Narrow"/>
              </a:rPr>
              <a:t>the</a:t>
            </a:r>
            <a:r>
              <a:rPr lang="en-CA" sz="1200" spc="-64" dirty="0">
                <a:solidFill>
                  <a:srgbClr val="464646"/>
                </a:solidFill>
                <a:latin typeface="Roboto Condensed Light" panose="02000000000000000000" pitchFamily="2" charset="0"/>
                <a:cs typeface="Arial Narrow"/>
              </a:rPr>
              <a:t> </a:t>
            </a:r>
            <a:r>
              <a:rPr lang="en-CA" sz="1200" spc="-33" dirty="0">
                <a:solidFill>
                  <a:srgbClr val="464646"/>
                </a:solidFill>
                <a:latin typeface="Roboto Condensed Light" panose="02000000000000000000" pitchFamily="2" charset="0"/>
                <a:cs typeface="Arial Narrow"/>
              </a:rPr>
              <a:t>Performance</a:t>
            </a:r>
            <a:r>
              <a:rPr lang="en-CA" sz="1200" spc="-61" dirty="0">
                <a:solidFill>
                  <a:srgbClr val="464646"/>
                </a:solidFill>
                <a:latin typeface="Roboto Condensed Light" panose="02000000000000000000" pitchFamily="2" charset="0"/>
                <a:cs typeface="Arial Narrow"/>
              </a:rPr>
              <a:t> </a:t>
            </a:r>
            <a:r>
              <a:rPr lang="en-CA" sz="1200" spc="-30" dirty="0">
                <a:solidFill>
                  <a:srgbClr val="464646"/>
                </a:solidFill>
                <a:latin typeface="Roboto Condensed Light" panose="02000000000000000000" pitchFamily="2" charset="0"/>
                <a:cs typeface="Arial Narrow"/>
              </a:rPr>
              <a:t>Review:</a:t>
            </a:r>
            <a:r>
              <a:rPr lang="en-CA" sz="1200" spc="-61" dirty="0">
                <a:solidFill>
                  <a:srgbClr val="464646"/>
                </a:solidFill>
                <a:latin typeface="Roboto Condensed Light" panose="02000000000000000000" pitchFamily="2" charset="0"/>
                <a:cs typeface="Arial Narrow"/>
              </a:rPr>
              <a:t> </a:t>
            </a:r>
            <a:r>
              <a:rPr lang="en-CA" sz="1200" spc="-33" dirty="0">
                <a:solidFill>
                  <a:srgbClr val="464646"/>
                </a:solidFill>
                <a:latin typeface="Roboto Condensed Light" panose="02000000000000000000" pitchFamily="2" charset="0"/>
                <a:cs typeface="Arial Narrow"/>
              </a:rPr>
              <a:t>Interview</a:t>
            </a:r>
            <a:r>
              <a:rPr lang="en-CA" sz="1200" spc="-61" dirty="0">
                <a:solidFill>
                  <a:srgbClr val="464646"/>
                </a:solidFill>
                <a:latin typeface="Roboto Condensed Light" panose="02000000000000000000" pitchFamily="2" charset="0"/>
                <a:cs typeface="Arial Narrow"/>
              </a:rPr>
              <a:t> </a:t>
            </a:r>
            <a:r>
              <a:rPr lang="en-CA" sz="1200" spc="-27" dirty="0">
                <a:solidFill>
                  <a:srgbClr val="464646"/>
                </a:solidFill>
                <a:latin typeface="Roboto Condensed Light" panose="02000000000000000000" pitchFamily="2" charset="0"/>
                <a:cs typeface="Arial Narrow"/>
              </a:rPr>
              <a:t>with</a:t>
            </a:r>
            <a:r>
              <a:rPr lang="en-CA" sz="1200" spc="-121" dirty="0">
                <a:solidFill>
                  <a:srgbClr val="464646"/>
                </a:solidFill>
                <a:latin typeface="Roboto Condensed Light" panose="02000000000000000000" pitchFamily="2" charset="0"/>
                <a:cs typeface="Arial Narrow"/>
              </a:rPr>
              <a:t> </a:t>
            </a:r>
            <a:r>
              <a:rPr lang="en-CA" sz="1200" spc="-33" dirty="0">
                <a:solidFill>
                  <a:srgbClr val="464646"/>
                </a:solidFill>
                <a:latin typeface="Roboto Condensed Light" panose="02000000000000000000" pitchFamily="2" charset="0"/>
                <a:cs typeface="Arial Narrow"/>
              </a:rPr>
              <a:t>Adobe’s</a:t>
            </a:r>
            <a:r>
              <a:rPr lang="en-CA" sz="1200" spc="-61" dirty="0">
                <a:solidFill>
                  <a:srgbClr val="464646"/>
                </a:solidFill>
                <a:latin typeface="Roboto Condensed Light" panose="02000000000000000000" pitchFamily="2" charset="0"/>
                <a:cs typeface="Arial Narrow"/>
              </a:rPr>
              <a:t> </a:t>
            </a:r>
            <a:r>
              <a:rPr lang="en-CA" sz="1200" spc="-30" dirty="0">
                <a:solidFill>
                  <a:srgbClr val="464646"/>
                </a:solidFill>
                <a:latin typeface="Roboto Condensed Light" panose="02000000000000000000" pitchFamily="2" charset="0"/>
                <a:cs typeface="Arial Narrow"/>
              </a:rPr>
              <a:t>Donna</a:t>
            </a:r>
            <a:r>
              <a:rPr lang="en-CA" sz="1200" spc="-61" dirty="0">
                <a:solidFill>
                  <a:srgbClr val="464646"/>
                </a:solidFill>
                <a:latin typeface="Roboto Condensed Light" panose="02000000000000000000" pitchFamily="2" charset="0"/>
                <a:cs typeface="Arial Narrow"/>
              </a:rPr>
              <a:t> </a:t>
            </a:r>
            <a:r>
              <a:rPr lang="en-CA" sz="1200" spc="-33" dirty="0">
                <a:solidFill>
                  <a:srgbClr val="464646"/>
                </a:solidFill>
                <a:latin typeface="Roboto Condensed Light" panose="02000000000000000000" pitchFamily="2" charset="0"/>
                <a:cs typeface="Arial Narrow"/>
              </a:rPr>
              <a:t>Morris.”</a:t>
            </a:r>
            <a:r>
              <a:rPr lang="en-CA" sz="1200" spc="-64" dirty="0">
                <a:solidFill>
                  <a:srgbClr val="464646"/>
                </a:solidFill>
                <a:latin typeface="Roboto Condensed Light" panose="02000000000000000000" pitchFamily="2" charset="0"/>
                <a:cs typeface="Arial Narrow"/>
              </a:rPr>
              <a:t> </a:t>
            </a:r>
            <a:r>
              <a:rPr lang="en-CA" sz="1200" spc="-36" dirty="0">
                <a:solidFill>
                  <a:srgbClr val="464646"/>
                </a:solidFill>
                <a:latin typeface="Roboto Condensed Light" panose="02000000000000000000" pitchFamily="2" charset="0"/>
                <a:cs typeface="Arial Narrow"/>
              </a:rPr>
              <a:t>Ryan  </a:t>
            </a:r>
            <a:r>
              <a:rPr lang="en-CA" sz="1200" spc="-30" dirty="0" err="1">
                <a:solidFill>
                  <a:srgbClr val="464646"/>
                </a:solidFill>
                <a:latin typeface="Roboto Condensed Light" panose="02000000000000000000" pitchFamily="2" charset="0"/>
                <a:cs typeface="Arial Narrow"/>
              </a:rPr>
              <a:t>Estis</a:t>
            </a:r>
            <a:r>
              <a:rPr lang="en-CA" sz="1200" spc="-61" dirty="0">
                <a:solidFill>
                  <a:srgbClr val="464646"/>
                </a:solidFill>
                <a:latin typeface="Roboto Condensed Light" panose="02000000000000000000" pitchFamily="2" charset="0"/>
                <a:cs typeface="Arial Narrow"/>
              </a:rPr>
              <a:t> </a:t>
            </a:r>
            <a:r>
              <a:rPr lang="en-CA" sz="1200" spc="-3" dirty="0">
                <a:solidFill>
                  <a:srgbClr val="464646"/>
                </a:solidFill>
                <a:latin typeface="Roboto Condensed Light" panose="02000000000000000000" pitchFamily="2" charset="0"/>
                <a:cs typeface="Arial Narrow"/>
              </a:rPr>
              <a:t>&amp;</a:t>
            </a:r>
            <a:r>
              <a:rPr lang="en-CA" sz="1200" spc="-118" dirty="0">
                <a:solidFill>
                  <a:srgbClr val="464646"/>
                </a:solidFill>
                <a:latin typeface="Roboto Condensed Light" panose="02000000000000000000" pitchFamily="2" charset="0"/>
                <a:cs typeface="Arial Narrow"/>
              </a:rPr>
              <a:t> </a:t>
            </a:r>
            <a:r>
              <a:rPr lang="en-CA" sz="1200" spc="-33" dirty="0">
                <a:solidFill>
                  <a:srgbClr val="464646"/>
                </a:solidFill>
                <a:latin typeface="Roboto Condensed Light" panose="02000000000000000000" pitchFamily="2" charset="0"/>
                <a:cs typeface="Arial Narrow"/>
              </a:rPr>
              <a:t>Associates.</a:t>
            </a:r>
            <a:r>
              <a:rPr lang="en-CA" sz="1200" spc="-61" dirty="0">
                <a:solidFill>
                  <a:srgbClr val="464646"/>
                </a:solidFill>
                <a:latin typeface="Roboto Condensed Light" panose="02000000000000000000" pitchFamily="2" charset="0"/>
                <a:cs typeface="Arial Narrow"/>
              </a:rPr>
              <a:t> </a:t>
            </a:r>
            <a:r>
              <a:rPr lang="en-CA" sz="1200" spc="-21" dirty="0">
                <a:solidFill>
                  <a:srgbClr val="464646"/>
                </a:solidFill>
                <a:latin typeface="Roboto Condensed Light" panose="02000000000000000000" pitchFamily="2" charset="0"/>
                <a:cs typeface="Arial Narrow"/>
              </a:rPr>
              <a:t>17</a:t>
            </a:r>
            <a:r>
              <a:rPr lang="en-CA" sz="1200" spc="-61" dirty="0">
                <a:solidFill>
                  <a:srgbClr val="464646"/>
                </a:solidFill>
                <a:latin typeface="Roboto Condensed Light" panose="02000000000000000000" pitchFamily="2" charset="0"/>
                <a:cs typeface="Arial Narrow"/>
              </a:rPr>
              <a:t> </a:t>
            </a:r>
            <a:r>
              <a:rPr lang="en-CA" sz="1200" spc="-27" dirty="0">
                <a:solidFill>
                  <a:srgbClr val="464646"/>
                </a:solidFill>
                <a:latin typeface="Roboto Condensed Light" panose="02000000000000000000" pitchFamily="2" charset="0"/>
                <a:cs typeface="Arial Narrow"/>
              </a:rPr>
              <a:t>June</a:t>
            </a:r>
            <a:r>
              <a:rPr lang="en-CA" sz="1200" spc="-58" dirty="0">
                <a:solidFill>
                  <a:srgbClr val="464646"/>
                </a:solidFill>
                <a:latin typeface="Roboto Condensed Light" panose="02000000000000000000" pitchFamily="2" charset="0"/>
                <a:cs typeface="Arial Narrow"/>
              </a:rPr>
              <a:t> </a:t>
            </a:r>
            <a:r>
              <a:rPr lang="en-CA" sz="1200" spc="-30" dirty="0">
                <a:solidFill>
                  <a:srgbClr val="464646"/>
                </a:solidFill>
                <a:latin typeface="Roboto Condensed Light" panose="02000000000000000000" pitchFamily="2" charset="0"/>
                <a:cs typeface="Arial Narrow"/>
              </a:rPr>
              <a:t>2013.</a:t>
            </a:r>
            <a:r>
              <a:rPr lang="en-CA" sz="1200" spc="-61" dirty="0">
                <a:solidFill>
                  <a:srgbClr val="464646"/>
                </a:solidFill>
                <a:latin typeface="Roboto Condensed Light" panose="02000000000000000000" pitchFamily="2" charset="0"/>
                <a:cs typeface="Arial Narrow"/>
              </a:rPr>
              <a:t> </a:t>
            </a:r>
            <a:r>
              <a:rPr lang="en-CA" sz="1200" spc="-33" dirty="0">
                <a:solidFill>
                  <a:srgbClr val="464646"/>
                </a:solidFill>
                <a:latin typeface="Roboto Condensed Light" panose="02000000000000000000" pitchFamily="2" charset="0"/>
                <a:cs typeface="Arial Narrow"/>
              </a:rPr>
              <a:t>Web.</a:t>
            </a:r>
            <a:r>
              <a:rPr lang="en-CA" sz="1200" spc="-61" dirty="0">
                <a:solidFill>
                  <a:srgbClr val="464646"/>
                </a:solidFill>
                <a:latin typeface="Roboto Condensed Light" panose="02000000000000000000" pitchFamily="2" charset="0"/>
                <a:cs typeface="Arial Narrow"/>
              </a:rPr>
              <a:t> </a:t>
            </a:r>
            <a:r>
              <a:rPr lang="en-CA" sz="1200" spc="-27" dirty="0">
                <a:solidFill>
                  <a:srgbClr val="464646"/>
                </a:solidFill>
                <a:latin typeface="Roboto Condensed Light" panose="02000000000000000000" pitchFamily="2" charset="0"/>
                <a:cs typeface="Arial Narrow"/>
              </a:rPr>
              <a:t>Oct.</a:t>
            </a:r>
            <a:r>
              <a:rPr lang="en-CA" sz="1200" spc="-58" dirty="0">
                <a:solidFill>
                  <a:srgbClr val="464646"/>
                </a:solidFill>
                <a:latin typeface="Roboto Condensed Light" panose="02000000000000000000" pitchFamily="2" charset="0"/>
                <a:cs typeface="Arial Narrow"/>
              </a:rPr>
              <a:t> </a:t>
            </a:r>
            <a:r>
              <a:rPr lang="en-CA" sz="1200" spc="-30" dirty="0">
                <a:solidFill>
                  <a:srgbClr val="464646"/>
                </a:solidFill>
                <a:latin typeface="Roboto Condensed Light" panose="02000000000000000000" pitchFamily="2" charset="0"/>
                <a:cs typeface="Arial Narrow"/>
              </a:rPr>
              <a:t>2013.</a:t>
            </a:r>
            <a:r>
              <a:rPr lang="en-CA" sz="1200" spc="-61" dirty="0">
                <a:solidFill>
                  <a:srgbClr val="464646"/>
                </a:solidFill>
                <a:latin typeface="Roboto Condensed Light" panose="02000000000000000000" pitchFamily="2" charset="0"/>
                <a:cs typeface="Arial Narrow"/>
              </a:rPr>
              <a:t> </a:t>
            </a:r>
            <a:r>
              <a:rPr lang="en-CA" sz="1200" spc="-36" dirty="0">
                <a:solidFill>
                  <a:srgbClr val="464646"/>
                </a:solidFill>
                <a:latin typeface="Roboto Condensed Light" panose="02000000000000000000" pitchFamily="2" charset="0"/>
                <a:cs typeface="Arial Narrow"/>
              </a:rPr>
              <a:t>&lt;</a:t>
            </a:r>
            <a:r>
              <a:rPr lang="en-CA" sz="1200" spc="-36" dirty="0">
                <a:solidFill>
                  <a:srgbClr val="0076B7"/>
                </a:solidFill>
                <a:latin typeface="Roboto Condensed Light" panose="02000000000000000000" pitchFamily="2" charset="0"/>
                <a:cs typeface="Arial Narrow"/>
                <a:hlinkClick r:id="rId6"/>
              </a:rPr>
              <a:t>http://ryanestis.com/adobe-interview/&gt;</a:t>
            </a:r>
            <a:r>
              <a:rPr lang="en-CA" sz="1200" spc="-36" dirty="0">
                <a:solidFill>
                  <a:srgbClr val="464646"/>
                </a:solidFill>
                <a:latin typeface="Roboto Condensed Light" panose="02000000000000000000" pitchFamily="2" charset="0"/>
                <a:cs typeface="Arial Narrow"/>
              </a:rPr>
              <a:t>.</a:t>
            </a:r>
            <a:endParaRPr lang="en-CA" sz="1200" dirty="0">
              <a:latin typeface="Roboto Condensed Light" panose="02000000000000000000" pitchFamily="2" charset="0"/>
              <a:cs typeface="Arial Narrow"/>
            </a:endParaRPr>
          </a:p>
          <a:p>
            <a:pPr lvl="0"/>
            <a:endParaRPr lang="en-US" dirty="0"/>
          </a:p>
        </p:txBody>
      </p:sp>
      <p:sp>
        <p:nvSpPr>
          <p:cNvPr id="12" name="Text Placeholder 10">
            <a:extLst>
              <a:ext uri="{FF2B5EF4-FFF2-40B4-BE49-F238E27FC236}">
                <a16:creationId xmlns:a16="http://schemas.microsoft.com/office/drawing/2014/main" id="{40878CB2-B10A-DE43-B5F1-CC1A4F9590DA}"/>
              </a:ext>
            </a:extLst>
          </p:cNvPr>
          <p:cNvSpPr>
            <a:spLocks noGrp="1"/>
          </p:cNvSpPr>
          <p:nvPr>
            <p:ph type="body" sz="quarter" idx="12" hasCustomPrompt="1"/>
          </p:nvPr>
        </p:nvSpPr>
        <p:spPr>
          <a:xfrm>
            <a:off x="6218175" y="1552499"/>
            <a:ext cx="5477019" cy="4503847"/>
          </a:xfrm>
          <a:prstGeom prst="rect">
            <a:avLst/>
          </a:prstGeom>
        </p:spPr>
        <p:txBody>
          <a:bodyPr lIns="0" tIns="0" rIns="0" bIns="0">
            <a:noAutofit/>
          </a:bodyPr>
          <a:lstStyle>
            <a:lvl1pPr marL="7700" marR="161326" indent="0" algn="just">
              <a:lnSpc>
                <a:spcPts val="1558"/>
              </a:lnSpc>
              <a:spcBef>
                <a:spcPts val="12"/>
              </a:spcBef>
              <a:buNone/>
              <a:defRPr sz="1200" baseline="0">
                <a:latin typeface="Roboto Condensed Light" panose="02000000000000000000" pitchFamily="2" charset="0"/>
              </a:defRPr>
            </a:lvl1pPr>
          </a:lstStyle>
          <a:p>
            <a:pPr marL="7701" marR="242975" algn="just">
              <a:spcBef>
                <a:spcPts val="55"/>
              </a:spcBef>
            </a:pPr>
            <a:r>
              <a:rPr lang="en-CA" sz="1200" spc="-30" dirty="0" err="1">
                <a:solidFill>
                  <a:srgbClr val="464646"/>
                </a:solidFill>
                <a:latin typeface="Roboto Condensed Light" panose="02000000000000000000" pitchFamily="2" charset="0"/>
                <a:cs typeface="Arial Narrow"/>
              </a:rPr>
              <a:t>Bersin</a:t>
            </a:r>
            <a:r>
              <a:rPr lang="en-CA" sz="1200" spc="-30" dirty="0">
                <a:solidFill>
                  <a:srgbClr val="464646"/>
                </a:solidFill>
                <a:latin typeface="Roboto Condensed Light" panose="02000000000000000000" pitchFamily="2" charset="0"/>
                <a:cs typeface="Arial Narrow"/>
              </a:rPr>
              <a:t>,</a:t>
            </a:r>
            <a:r>
              <a:rPr lang="en-CA" sz="1200" spc="-64" dirty="0">
                <a:solidFill>
                  <a:srgbClr val="464646"/>
                </a:solidFill>
                <a:latin typeface="Roboto Condensed Light" panose="02000000000000000000" pitchFamily="2" charset="0"/>
                <a:cs typeface="Arial Narrow"/>
              </a:rPr>
              <a:t> </a:t>
            </a:r>
            <a:r>
              <a:rPr lang="en-CA" sz="1200" spc="-30" dirty="0">
                <a:solidFill>
                  <a:srgbClr val="464646"/>
                </a:solidFill>
                <a:latin typeface="Roboto Condensed Light" panose="02000000000000000000" pitchFamily="2" charset="0"/>
                <a:cs typeface="Arial Narrow"/>
              </a:rPr>
              <a:t>Josh.</a:t>
            </a:r>
            <a:r>
              <a:rPr lang="en-CA" sz="1200" spc="-64" dirty="0">
                <a:solidFill>
                  <a:srgbClr val="464646"/>
                </a:solidFill>
                <a:latin typeface="Roboto Condensed Light" panose="02000000000000000000" pitchFamily="2" charset="0"/>
                <a:cs typeface="Arial Narrow"/>
              </a:rPr>
              <a:t> </a:t>
            </a:r>
            <a:r>
              <a:rPr lang="en-CA" sz="1200" spc="-33" dirty="0">
                <a:solidFill>
                  <a:srgbClr val="464646"/>
                </a:solidFill>
                <a:latin typeface="Roboto Condensed Light" panose="02000000000000000000" pitchFamily="2" charset="0"/>
                <a:cs typeface="Arial Narrow"/>
              </a:rPr>
              <a:t>“Time</a:t>
            </a:r>
            <a:r>
              <a:rPr lang="en-CA" sz="1200" spc="-64" dirty="0">
                <a:solidFill>
                  <a:srgbClr val="464646"/>
                </a:solidFill>
                <a:latin typeface="Roboto Condensed Light" panose="02000000000000000000" pitchFamily="2" charset="0"/>
                <a:cs typeface="Arial Narrow"/>
              </a:rPr>
              <a:t> </a:t>
            </a:r>
            <a:r>
              <a:rPr lang="en-CA" sz="1200" spc="-18" dirty="0">
                <a:solidFill>
                  <a:srgbClr val="464646"/>
                </a:solidFill>
                <a:latin typeface="Roboto Condensed Light" panose="02000000000000000000" pitchFamily="2" charset="0"/>
                <a:cs typeface="Arial Narrow"/>
              </a:rPr>
              <a:t>to</a:t>
            </a:r>
            <a:r>
              <a:rPr lang="en-CA" sz="1200" spc="-64" dirty="0">
                <a:solidFill>
                  <a:srgbClr val="464646"/>
                </a:solidFill>
                <a:latin typeface="Roboto Condensed Light" panose="02000000000000000000" pitchFamily="2" charset="0"/>
                <a:cs typeface="Arial Narrow"/>
              </a:rPr>
              <a:t> </a:t>
            </a:r>
            <a:r>
              <a:rPr lang="en-CA" sz="1200" spc="-30" dirty="0">
                <a:solidFill>
                  <a:srgbClr val="464646"/>
                </a:solidFill>
                <a:latin typeface="Roboto Condensed Light" panose="02000000000000000000" pitchFamily="2" charset="0"/>
                <a:cs typeface="Arial Narrow"/>
              </a:rPr>
              <a:t>Scrap</a:t>
            </a:r>
            <a:r>
              <a:rPr lang="en-CA" sz="1200" spc="-64" dirty="0">
                <a:solidFill>
                  <a:srgbClr val="464646"/>
                </a:solidFill>
                <a:latin typeface="Roboto Condensed Light" panose="02000000000000000000" pitchFamily="2" charset="0"/>
                <a:cs typeface="Arial Narrow"/>
              </a:rPr>
              <a:t> </a:t>
            </a:r>
            <a:r>
              <a:rPr lang="en-CA" sz="1200" spc="-33" dirty="0">
                <a:solidFill>
                  <a:srgbClr val="464646"/>
                </a:solidFill>
                <a:latin typeface="Roboto Condensed Light" panose="02000000000000000000" pitchFamily="2" charset="0"/>
                <a:cs typeface="Arial Narrow"/>
              </a:rPr>
              <a:t>Performance</a:t>
            </a:r>
            <a:r>
              <a:rPr lang="en-CA" sz="1200" spc="-121" dirty="0">
                <a:solidFill>
                  <a:srgbClr val="464646"/>
                </a:solidFill>
                <a:latin typeface="Roboto Condensed Light" panose="02000000000000000000" pitchFamily="2" charset="0"/>
                <a:cs typeface="Arial Narrow"/>
              </a:rPr>
              <a:t> </a:t>
            </a:r>
            <a:r>
              <a:rPr lang="en-CA" sz="1200" spc="-33" dirty="0">
                <a:solidFill>
                  <a:srgbClr val="464646"/>
                </a:solidFill>
                <a:latin typeface="Roboto Condensed Light" panose="02000000000000000000" pitchFamily="2" charset="0"/>
                <a:cs typeface="Arial Narrow"/>
              </a:rPr>
              <a:t>Appraisals?”</a:t>
            </a:r>
            <a:r>
              <a:rPr lang="en-CA" sz="1200" spc="-64" dirty="0">
                <a:solidFill>
                  <a:srgbClr val="464646"/>
                </a:solidFill>
                <a:latin typeface="Roboto Condensed Light" panose="02000000000000000000" pitchFamily="2" charset="0"/>
                <a:cs typeface="Arial Narrow"/>
              </a:rPr>
              <a:t> </a:t>
            </a:r>
            <a:r>
              <a:rPr lang="en-CA" sz="1200" spc="-30" dirty="0">
                <a:solidFill>
                  <a:srgbClr val="464646"/>
                </a:solidFill>
                <a:latin typeface="Roboto Condensed Light" panose="02000000000000000000" pitchFamily="2" charset="0"/>
                <a:cs typeface="Arial Narrow"/>
              </a:rPr>
              <a:t>Forbes</a:t>
            </a:r>
            <a:r>
              <a:rPr lang="en-CA" sz="1200" spc="-61" dirty="0">
                <a:solidFill>
                  <a:srgbClr val="464646"/>
                </a:solidFill>
                <a:latin typeface="Roboto Condensed Light" panose="02000000000000000000" pitchFamily="2" charset="0"/>
                <a:cs typeface="Arial Narrow"/>
              </a:rPr>
              <a:t> </a:t>
            </a:r>
            <a:r>
              <a:rPr lang="en-CA" sz="1200" spc="-33" dirty="0">
                <a:solidFill>
                  <a:srgbClr val="464646"/>
                </a:solidFill>
                <a:latin typeface="Roboto Condensed Light" panose="02000000000000000000" pitchFamily="2" charset="0"/>
                <a:cs typeface="Arial Narrow"/>
              </a:rPr>
              <a:t>Magazine.</a:t>
            </a:r>
            <a:r>
              <a:rPr lang="en-CA" sz="1200" spc="-64" dirty="0">
                <a:solidFill>
                  <a:srgbClr val="464646"/>
                </a:solidFill>
                <a:latin typeface="Roboto Condensed Light" panose="02000000000000000000" pitchFamily="2" charset="0"/>
                <a:cs typeface="Arial Narrow"/>
              </a:rPr>
              <a:t> </a:t>
            </a:r>
            <a:r>
              <a:rPr lang="en-CA" sz="1200" spc="-3" dirty="0">
                <a:solidFill>
                  <a:srgbClr val="464646"/>
                </a:solidFill>
                <a:latin typeface="Roboto Condensed Light" panose="02000000000000000000" pitchFamily="2" charset="0"/>
                <a:cs typeface="Arial Narrow"/>
              </a:rPr>
              <a:t>5</a:t>
            </a:r>
            <a:r>
              <a:rPr lang="en-CA" sz="1200" spc="-64" dirty="0">
                <a:solidFill>
                  <a:srgbClr val="464646"/>
                </a:solidFill>
                <a:latin typeface="Roboto Condensed Light" panose="02000000000000000000" pitchFamily="2" charset="0"/>
                <a:cs typeface="Arial Narrow"/>
              </a:rPr>
              <a:t> </a:t>
            </a:r>
            <a:r>
              <a:rPr lang="en-CA" sz="1200" spc="-27" dirty="0">
                <a:solidFill>
                  <a:srgbClr val="464646"/>
                </a:solidFill>
                <a:latin typeface="Roboto Condensed Light" panose="02000000000000000000" pitchFamily="2" charset="0"/>
                <a:cs typeface="Arial Narrow"/>
              </a:rPr>
              <a:t>June</a:t>
            </a:r>
            <a:r>
              <a:rPr lang="en-CA" sz="1200" spc="-64" dirty="0">
                <a:solidFill>
                  <a:srgbClr val="464646"/>
                </a:solidFill>
                <a:latin typeface="Roboto Condensed Light" panose="02000000000000000000" pitchFamily="2" charset="0"/>
                <a:cs typeface="Arial Narrow"/>
              </a:rPr>
              <a:t> </a:t>
            </a:r>
            <a:r>
              <a:rPr lang="en-CA" sz="1200" spc="-30" dirty="0">
                <a:solidFill>
                  <a:srgbClr val="464646"/>
                </a:solidFill>
                <a:latin typeface="Roboto Condensed Light" panose="02000000000000000000" pitchFamily="2" charset="0"/>
                <a:cs typeface="Arial Narrow"/>
              </a:rPr>
              <a:t>2013.</a:t>
            </a:r>
            <a:r>
              <a:rPr lang="en-CA" sz="1200" spc="-64" dirty="0">
                <a:solidFill>
                  <a:srgbClr val="464646"/>
                </a:solidFill>
                <a:latin typeface="Roboto Condensed Light" panose="02000000000000000000" pitchFamily="2" charset="0"/>
                <a:cs typeface="Arial Narrow"/>
              </a:rPr>
              <a:t> </a:t>
            </a:r>
            <a:r>
              <a:rPr lang="en-CA" sz="1200" spc="-42" dirty="0">
                <a:solidFill>
                  <a:srgbClr val="464646"/>
                </a:solidFill>
                <a:latin typeface="Roboto Condensed Light" panose="02000000000000000000" pitchFamily="2" charset="0"/>
                <a:cs typeface="Arial Narrow"/>
              </a:rPr>
              <a:t>Web.  </a:t>
            </a:r>
            <a:r>
              <a:rPr lang="en-CA" sz="1200" spc="-21" dirty="0">
                <a:solidFill>
                  <a:srgbClr val="464646"/>
                </a:solidFill>
                <a:latin typeface="Roboto Condensed Light" panose="02000000000000000000" pitchFamily="2" charset="0"/>
                <a:cs typeface="Arial Narrow"/>
              </a:rPr>
              <a:t>30 </a:t>
            </a:r>
            <a:r>
              <a:rPr lang="en-CA" sz="1200" spc="-24" dirty="0">
                <a:solidFill>
                  <a:srgbClr val="464646"/>
                </a:solidFill>
                <a:latin typeface="Roboto Condensed Light" panose="02000000000000000000" pitchFamily="2" charset="0"/>
                <a:cs typeface="Arial Narrow"/>
              </a:rPr>
              <a:t>Oct </a:t>
            </a:r>
            <a:r>
              <a:rPr lang="en-CA" sz="1200" spc="-30" dirty="0">
                <a:solidFill>
                  <a:srgbClr val="464646"/>
                </a:solidFill>
                <a:latin typeface="Roboto Condensed Light" panose="02000000000000000000" pitchFamily="2" charset="0"/>
                <a:cs typeface="Arial Narrow"/>
              </a:rPr>
              <a:t>2013. </a:t>
            </a:r>
            <a:r>
              <a:rPr lang="en-CA" sz="1200" spc="-36" dirty="0">
                <a:solidFill>
                  <a:srgbClr val="0076B7"/>
                </a:solidFill>
                <a:latin typeface="Roboto Condensed Light" panose="02000000000000000000" pitchFamily="2" charset="0"/>
                <a:cs typeface="Arial Narrow"/>
                <a:hlinkClick r:id="rId2"/>
              </a:rPr>
              <a:t>&lt;http://www.forbes.com/sites/joshbersin/2013/05/06/time-to-scrap-performance- </a:t>
            </a:r>
            <a:r>
              <a:rPr lang="en-CA" sz="1200" spc="-36" dirty="0">
                <a:solidFill>
                  <a:srgbClr val="0076B7"/>
                </a:solidFill>
                <a:latin typeface="Roboto Condensed Light" panose="02000000000000000000" pitchFamily="2" charset="0"/>
                <a:cs typeface="Arial Narrow"/>
              </a:rPr>
              <a:t> </a:t>
            </a:r>
            <a:r>
              <a:rPr lang="en-CA" sz="1200" spc="-33" dirty="0">
                <a:solidFill>
                  <a:srgbClr val="0076B7"/>
                </a:solidFill>
                <a:latin typeface="Roboto Condensed Light" panose="02000000000000000000" pitchFamily="2" charset="0"/>
                <a:cs typeface="Arial Narrow"/>
              </a:rPr>
              <a:t>appraisals/&gt;</a:t>
            </a:r>
            <a:r>
              <a:rPr lang="en-CA" sz="1200" spc="-33" dirty="0">
                <a:solidFill>
                  <a:srgbClr val="464646"/>
                </a:solidFill>
                <a:latin typeface="Roboto Condensed Light" panose="02000000000000000000" pitchFamily="2" charset="0"/>
                <a:cs typeface="Arial Narrow"/>
              </a:rPr>
              <a:t>.</a:t>
            </a:r>
            <a:endParaRPr lang="en-CA" sz="1200" dirty="0">
              <a:latin typeface="Roboto Condensed Light" panose="02000000000000000000" pitchFamily="2" charset="0"/>
              <a:cs typeface="Arial Narrow"/>
            </a:endParaRPr>
          </a:p>
          <a:p>
            <a:pPr>
              <a:spcBef>
                <a:spcPts val="12"/>
              </a:spcBef>
            </a:pPr>
            <a:endParaRPr lang="en-CA" sz="1200" dirty="0">
              <a:latin typeface="Roboto Condensed Light" panose="02000000000000000000" pitchFamily="2" charset="0"/>
              <a:cs typeface="Times New Roman"/>
            </a:endParaRPr>
          </a:p>
          <a:p>
            <a:pPr marL="7701">
              <a:lnSpc>
                <a:spcPts val="1561"/>
              </a:lnSpc>
            </a:pPr>
            <a:r>
              <a:rPr lang="en-CA" sz="1200" spc="-30" dirty="0">
                <a:solidFill>
                  <a:srgbClr val="464646"/>
                </a:solidFill>
                <a:latin typeface="Roboto Condensed Light" panose="02000000000000000000" pitchFamily="2" charset="0"/>
                <a:cs typeface="Arial Narrow"/>
              </a:rPr>
              <a:t>Cheese,</a:t>
            </a:r>
            <a:r>
              <a:rPr lang="en-CA" sz="1200" spc="-67" dirty="0">
                <a:solidFill>
                  <a:srgbClr val="464646"/>
                </a:solidFill>
                <a:latin typeface="Roboto Condensed Light" panose="02000000000000000000" pitchFamily="2" charset="0"/>
                <a:cs typeface="Arial Narrow"/>
              </a:rPr>
              <a:t> </a:t>
            </a:r>
            <a:r>
              <a:rPr lang="en-CA" sz="1200" spc="-39" dirty="0">
                <a:solidFill>
                  <a:srgbClr val="464646"/>
                </a:solidFill>
                <a:latin typeface="Roboto Condensed Light" panose="02000000000000000000" pitchFamily="2" charset="0"/>
                <a:cs typeface="Arial Narrow"/>
              </a:rPr>
              <a:t>Peter,</a:t>
            </a:r>
            <a:r>
              <a:rPr lang="en-CA" sz="1200" spc="-64" dirty="0">
                <a:solidFill>
                  <a:srgbClr val="464646"/>
                </a:solidFill>
                <a:latin typeface="Roboto Condensed Light" panose="02000000000000000000" pitchFamily="2" charset="0"/>
                <a:cs typeface="Arial Narrow"/>
              </a:rPr>
              <a:t> </a:t>
            </a:r>
            <a:r>
              <a:rPr lang="en-CA" sz="1200" spc="-18" dirty="0">
                <a:solidFill>
                  <a:srgbClr val="464646"/>
                </a:solidFill>
                <a:latin typeface="Roboto Condensed Light" panose="02000000000000000000" pitchFamily="2" charset="0"/>
                <a:cs typeface="Arial Narrow"/>
              </a:rPr>
              <a:t>et</a:t>
            </a:r>
            <a:r>
              <a:rPr lang="en-CA" sz="1200" spc="-64" dirty="0">
                <a:solidFill>
                  <a:srgbClr val="464646"/>
                </a:solidFill>
                <a:latin typeface="Roboto Condensed Light" panose="02000000000000000000" pitchFamily="2" charset="0"/>
                <a:cs typeface="Arial Narrow"/>
              </a:rPr>
              <a:t> </a:t>
            </a:r>
            <a:r>
              <a:rPr lang="en-CA" sz="1200" spc="-24" dirty="0">
                <a:solidFill>
                  <a:srgbClr val="464646"/>
                </a:solidFill>
                <a:latin typeface="Roboto Condensed Light" panose="02000000000000000000" pitchFamily="2" charset="0"/>
                <a:cs typeface="Arial Narrow"/>
              </a:rPr>
              <a:t>al.</a:t>
            </a:r>
            <a:r>
              <a:rPr lang="en-CA" sz="1200" spc="-64" dirty="0">
                <a:solidFill>
                  <a:srgbClr val="464646"/>
                </a:solidFill>
                <a:latin typeface="Roboto Condensed Light" panose="02000000000000000000" pitchFamily="2" charset="0"/>
                <a:cs typeface="Arial Narrow"/>
              </a:rPr>
              <a:t> </a:t>
            </a:r>
            <a:r>
              <a:rPr lang="en-CA" sz="1200" spc="-3" dirty="0">
                <a:solidFill>
                  <a:srgbClr val="464646"/>
                </a:solidFill>
                <a:latin typeface="Roboto Condensed Light" panose="02000000000000000000" pitchFamily="2" charset="0"/>
                <a:cs typeface="Arial Narrow"/>
              </a:rPr>
              <a:t>“</a:t>
            </a:r>
            <a:r>
              <a:rPr lang="en-CA" sz="1200" spc="-64" dirty="0">
                <a:solidFill>
                  <a:srgbClr val="464646"/>
                </a:solidFill>
                <a:latin typeface="Roboto Condensed Light" panose="02000000000000000000" pitchFamily="2" charset="0"/>
                <a:cs typeface="Arial Narrow"/>
              </a:rPr>
              <a:t> </a:t>
            </a:r>
            <a:r>
              <a:rPr lang="en-CA" sz="1200" spc="-33" dirty="0">
                <a:solidFill>
                  <a:srgbClr val="464646"/>
                </a:solidFill>
                <a:latin typeface="Roboto Condensed Light" panose="02000000000000000000" pitchFamily="2" charset="0"/>
                <a:cs typeface="Arial Narrow"/>
              </a:rPr>
              <a:t>Creating</a:t>
            </a:r>
            <a:r>
              <a:rPr lang="en-CA" sz="1200" spc="-64" dirty="0">
                <a:solidFill>
                  <a:srgbClr val="464646"/>
                </a:solidFill>
                <a:latin typeface="Roboto Condensed Light" panose="02000000000000000000" pitchFamily="2" charset="0"/>
                <a:cs typeface="Arial Narrow"/>
              </a:rPr>
              <a:t> </a:t>
            </a:r>
            <a:r>
              <a:rPr lang="en-CA" sz="1200" spc="-21" dirty="0">
                <a:solidFill>
                  <a:srgbClr val="464646"/>
                </a:solidFill>
                <a:latin typeface="Roboto Condensed Light" panose="02000000000000000000" pitchFamily="2" charset="0"/>
                <a:cs typeface="Arial Narrow"/>
              </a:rPr>
              <a:t>an</a:t>
            </a:r>
            <a:r>
              <a:rPr lang="en-CA" sz="1200" spc="-127" dirty="0">
                <a:solidFill>
                  <a:srgbClr val="464646"/>
                </a:solidFill>
                <a:latin typeface="Roboto Condensed Light" panose="02000000000000000000" pitchFamily="2" charset="0"/>
                <a:cs typeface="Arial Narrow"/>
              </a:rPr>
              <a:t> </a:t>
            </a:r>
            <a:r>
              <a:rPr lang="en-CA" sz="1200" spc="-30" dirty="0">
                <a:solidFill>
                  <a:srgbClr val="464646"/>
                </a:solidFill>
                <a:latin typeface="Roboto Condensed Light" panose="02000000000000000000" pitchFamily="2" charset="0"/>
                <a:cs typeface="Arial Narrow"/>
              </a:rPr>
              <a:t>Agile</a:t>
            </a:r>
            <a:r>
              <a:rPr lang="en-CA" sz="1200" spc="-64" dirty="0">
                <a:solidFill>
                  <a:srgbClr val="464646"/>
                </a:solidFill>
                <a:latin typeface="Roboto Condensed Light" panose="02000000000000000000" pitchFamily="2" charset="0"/>
                <a:cs typeface="Arial Narrow"/>
              </a:rPr>
              <a:t> </a:t>
            </a:r>
            <a:r>
              <a:rPr lang="en-CA" sz="1200" spc="-33" dirty="0">
                <a:solidFill>
                  <a:srgbClr val="464646"/>
                </a:solidFill>
                <a:latin typeface="Roboto Condensed Light" panose="02000000000000000000" pitchFamily="2" charset="0"/>
                <a:cs typeface="Arial Narrow"/>
              </a:rPr>
              <a:t>Organization.”</a:t>
            </a:r>
            <a:r>
              <a:rPr lang="en-CA" sz="1200" spc="-124" dirty="0">
                <a:solidFill>
                  <a:srgbClr val="464646"/>
                </a:solidFill>
                <a:latin typeface="Roboto Condensed Light" panose="02000000000000000000" pitchFamily="2" charset="0"/>
                <a:cs typeface="Arial Narrow"/>
              </a:rPr>
              <a:t> </a:t>
            </a:r>
            <a:r>
              <a:rPr lang="en-CA" sz="1200" spc="-33" dirty="0">
                <a:solidFill>
                  <a:srgbClr val="464646"/>
                </a:solidFill>
                <a:latin typeface="Roboto Condensed Light" panose="02000000000000000000" pitchFamily="2" charset="0"/>
                <a:cs typeface="Arial Narrow"/>
              </a:rPr>
              <a:t>Accenture.</a:t>
            </a:r>
            <a:r>
              <a:rPr lang="en-CA" sz="1200" spc="-64" dirty="0">
                <a:solidFill>
                  <a:srgbClr val="464646"/>
                </a:solidFill>
                <a:latin typeface="Roboto Condensed Light" panose="02000000000000000000" pitchFamily="2" charset="0"/>
                <a:cs typeface="Arial Narrow"/>
              </a:rPr>
              <a:t> </a:t>
            </a:r>
            <a:r>
              <a:rPr lang="en-CA" sz="1200" spc="-27" dirty="0">
                <a:solidFill>
                  <a:srgbClr val="464646"/>
                </a:solidFill>
                <a:latin typeface="Roboto Condensed Light" panose="02000000000000000000" pitchFamily="2" charset="0"/>
                <a:cs typeface="Arial Narrow"/>
              </a:rPr>
              <a:t>Oct.</a:t>
            </a:r>
            <a:r>
              <a:rPr lang="en-CA" sz="1200" spc="-67" dirty="0">
                <a:solidFill>
                  <a:srgbClr val="464646"/>
                </a:solidFill>
                <a:latin typeface="Roboto Condensed Light" panose="02000000000000000000" pitchFamily="2" charset="0"/>
                <a:cs typeface="Arial Narrow"/>
              </a:rPr>
              <a:t> </a:t>
            </a:r>
            <a:r>
              <a:rPr lang="en-CA" sz="1200" spc="-30" dirty="0">
                <a:solidFill>
                  <a:srgbClr val="464646"/>
                </a:solidFill>
                <a:latin typeface="Roboto Condensed Light" panose="02000000000000000000" pitchFamily="2" charset="0"/>
                <a:cs typeface="Arial Narrow"/>
              </a:rPr>
              <a:t>2009.</a:t>
            </a:r>
            <a:r>
              <a:rPr lang="en-CA" sz="1200" spc="-64" dirty="0">
                <a:solidFill>
                  <a:srgbClr val="464646"/>
                </a:solidFill>
                <a:latin typeface="Roboto Condensed Light" panose="02000000000000000000" pitchFamily="2" charset="0"/>
                <a:cs typeface="Arial Narrow"/>
              </a:rPr>
              <a:t> </a:t>
            </a:r>
            <a:r>
              <a:rPr lang="en-CA" sz="1200" spc="-33" dirty="0">
                <a:solidFill>
                  <a:srgbClr val="464646"/>
                </a:solidFill>
                <a:latin typeface="Roboto Condensed Light" panose="02000000000000000000" pitchFamily="2" charset="0"/>
                <a:cs typeface="Arial Narrow"/>
              </a:rPr>
              <a:t>Web.</a:t>
            </a:r>
            <a:r>
              <a:rPr lang="en-CA" sz="1200" spc="-64" dirty="0">
                <a:solidFill>
                  <a:srgbClr val="464646"/>
                </a:solidFill>
                <a:latin typeface="Roboto Condensed Light" panose="02000000000000000000" pitchFamily="2" charset="0"/>
                <a:cs typeface="Arial Narrow"/>
              </a:rPr>
              <a:t> </a:t>
            </a:r>
            <a:r>
              <a:rPr lang="en-CA" sz="1200" spc="-49" dirty="0">
                <a:solidFill>
                  <a:srgbClr val="464646"/>
                </a:solidFill>
                <a:latin typeface="Roboto Condensed Light" panose="02000000000000000000" pitchFamily="2" charset="0"/>
                <a:cs typeface="Arial Narrow"/>
              </a:rPr>
              <a:t>Nov.</a:t>
            </a:r>
            <a:r>
              <a:rPr lang="en-CA" sz="1200" spc="-64" dirty="0">
                <a:solidFill>
                  <a:srgbClr val="464646"/>
                </a:solidFill>
                <a:latin typeface="Roboto Condensed Light" panose="02000000000000000000" pitchFamily="2" charset="0"/>
                <a:cs typeface="Arial Narrow"/>
              </a:rPr>
              <a:t> </a:t>
            </a:r>
            <a:r>
              <a:rPr lang="en-CA" sz="1200" spc="-36" dirty="0">
                <a:solidFill>
                  <a:srgbClr val="464646"/>
                </a:solidFill>
                <a:latin typeface="Roboto Condensed Light" panose="02000000000000000000" pitchFamily="2" charset="0"/>
                <a:cs typeface="Arial Narrow"/>
              </a:rPr>
              <a:t>2013.</a:t>
            </a:r>
            <a:endParaRPr lang="en-CA" sz="1200" dirty="0">
              <a:latin typeface="Roboto Condensed Light" panose="02000000000000000000" pitchFamily="2" charset="0"/>
              <a:cs typeface="Arial Narrow"/>
            </a:endParaRPr>
          </a:p>
          <a:p>
            <a:pPr marL="7701" marR="159031">
              <a:lnSpc>
                <a:spcPts val="1558"/>
              </a:lnSpc>
              <a:spcBef>
                <a:spcPts val="55"/>
              </a:spcBef>
            </a:pPr>
            <a:r>
              <a:rPr lang="en-CA" sz="1200" spc="-36" dirty="0">
                <a:solidFill>
                  <a:srgbClr val="0076B7"/>
                </a:solidFill>
                <a:latin typeface="Roboto Condensed Light" panose="02000000000000000000" pitchFamily="2" charset="0"/>
                <a:cs typeface="Arial Narrow"/>
                <a:hlinkClick r:id="rId3"/>
              </a:rPr>
              <a:t>&lt;http://www.accenture.com/SiteCollectionDocuments/PDF/OutlookPDF_AgileOrganization_02. </a:t>
            </a:r>
            <a:r>
              <a:rPr lang="en-CA" sz="1200" spc="-36" dirty="0">
                <a:solidFill>
                  <a:srgbClr val="0076B7"/>
                </a:solidFill>
                <a:latin typeface="Roboto Condensed Light" panose="02000000000000000000" pitchFamily="2" charset="0"/>
                <a:cs typeface="Arial Narrow"/>
              </a:rPr>
              <a:t> </a:t>
            </a:r>
            <a:r>
              <a:rPr lang="en-CA" sz="1200" spc="-30" dirty="0">
                <a:solidFill>
                  <a:srgbClr val="0076B7"/>
                </a:solidFill>
                <a:latin typeface="Roboto Condensed Light" panose="02000000000000000000" pitchFamily="2" charset="0"/>
                <a:cs typeface="Arial Narrow"/>
              </a:rPr>
              <a:t>pdf&gt;</a:t>
            </a:r>
            <a:r>
              <a:rPr lang="en-CA" sz="1200" spc="-30" dirty="0">
                <a:solidFill>
                  <a:srgbClr val="464646"/>
                </a:solidFill>
                <a:latin typeface="Roboto Condensed Light" panose="02000000000000000000" pitchFamily="2" charset="0"/>
                <a:cs typeface="Arial Narrow"/>
              </a:rPr>
              <a:t>.</a:t>
            </a:r>
            <a:endParaRPr lang="en-CA" sz="1200" dirty="0">
              <a:latin typeface="Roboto Condensed Light" panose="02000000000000000000" pitchFamily="2" charset="0"/>
              <a:cs typeface="Arial Narrow"/>
            </a:endParaRPr>
          </a:p>
          <a:p>
            <a:pPr>
              <a:spcBef>
                <a:spcPts val="6"/>
              </a:spcBef>
            </a:pPr>
            <a:endParaRPr lang="en-CA" sz="1200" dirty="0">
              <a:latin typeface="Roboto Condensed Light" panose="02000000000000000000" pitchFamily="2" charset="0"/>
              <a:cs typeface="Times New Roman"/>
            </a:endParaRPr>
          </a:p>
          <a:p>
            <a:pPr marL="7701" marR="182520">
              <a:spcBef>
                <a:spcPts val="3"/>
              </a:spcBef>
            </a:pPr>
            <a:r>
              <a:rPr lang="en-CA" sz="1200" spc="-30" dirty="0" err="1">
                <a:solidFill>
                  <a:srgbClr val="464646"/>
                </a:solidFill>
                <a:latin typeface="Roboto Condensed Light" panose="02000000000000000000" pitchFamily="2" charset="0"/>
                <a:cs typeface="Arial Narrow"/>
              </a:rPr>
              <a:t>Croxon</a:t>
            </a:r>
            <a:r>
              <a:rPr lang="en-CA" sz="1200" spc="-30" dirty="0">
                <a:solidFill>
                  <a:srgbClr val="464646"/>
                </a:solidFill>
                <a:latin typeface="Roboto Condensed Light" panose="02000000000000000000" pitchFamily="2" charset="0"/>
                <a:cs typeface="Arial Narrow"/>
              </a:rPr>
              <a:t>,</a:t>
            </a:r>
            <a:r>
              <a:rPr lang="en-CA" sz="1200" spc="-67" dirty="0">
                <a:solidFill>
                  <a:srgbClr val="464646"/>
                </a:solidFill>
                <a:latin typeface="Roboto Condensed Light" panose="02000000000000000000" pitchFamily="2" charset="0"/>
                <a:cs typeface="Arial Narrow"/>
              </a:rPr>
              <a:t> </a:t>
            </a:r>
            <a:r>
              <a:rPr lang="en-CA" sz="1200" spc="-30" dirty="0">
                <a:solidFill>
                  <a:srgbClr val="464646"/>
                </a:solidFill>
                <a:latin typeface="Roboto Condensed Light" panose="02000000000000000000" pitchFamily="2" charset="0"/>
                <a:cs typeface="Arial Narrow"/>
              </a:rPr>
              <a:t>Bruce</a:t>
            </a:r>
            <a:r>
              <a:rPr lang="en-CA" sz="1200" spc="-67" dirty="0">
                <a:solidFill>
                  <a:srgbClr val="464646"/>
                </a:solidFill>
                <a:latin typeface="Roboto Condensed Light" panose="02000000000000000000" pitchFamily="2" charset="0"/>
                <a:cs typeface="Arial Narrow"/>
              </a:rPr>
              <a:t> </a:t>
            </a:r>
            <a:r>
              <a:rPr lang="en-CA" sz="1200" spc="-18" dirty="0">
                <a:solidFill>
                  <a:srgbClr val="464646"/>
                </a:solidFill>
                <a:latin typeface="Roboto Condensed Light" panose="02000000000000000000" pitchFamily="2" charset="0"/>
                <a:cs typeface="Arial Narrow"/>
              </a:rPr>
              <a:t>et</a:t>
            </a:r>
            <a:r>
              <a:rPr lang="en-CA" sz="1200" spc="-64" dirty="0">
                <a:solidFill>
                  <a:srgbClr val="464646"/>
                </a:solidFill>
                <a:latin typeface="Roboto Condensed Light" panose="02000000000000000000" pitchFamily="2" charset="0"/>
                <a:cs typeface="Arial Narrow"/>
              </a:rPr>
              <a:t> </a:t>
            </a:r>
            <a:r>
              <a:rPr lang="en-CA" sz="1200" spc="-24" dirty="0">
                <a:solidFill>
                  <a:srgbClr val="464646"/>
                </a:solidFill>
                <a:latin typeface="Roboto Condensed Light" panose="02000000000000000000" pitchFamily="2" charset="0"/>
                <a:cs typeface="Arial Narrow"/>
              </a:rPr>
              <a:t>al.</a:t>
            </a:r>
            <a:r>
              <a:rPr lang="en-CA" sz="1200" spc="-67" dirty="0">
                <a:solidFill>
                  <a:srgbClr val="464646"/>
                </a:solidFill>
                <a:latin typeface="Roboto Condensed Light" panose="02000000000000000000" pitchFamily="2" charset="0"/>
                <a:cs typeface="Arial Narrow"/>
              </a:rPr>
              <a:t> </a:t>
            </a:r>
            <a:r>
              <a:rPr lang="en-CA" sz="1200" spc="-30" dirty="0">
                <a:solidFill>
                  <a:srgbClr val="464646"/>
                </a:solidFill>
                <a:latin typeface="Roboto Condensed Light" panose="02000000000000000000" pitchFamily="2" charset="0"/>
                <a:cs typeface="Arial Narrow"/>
              </a:rPr>
              <a:t>“Dinner</a:t>
            </a:r>
            <a:r>
              <a:rPr lang="en-CA" sz="1200" spc="-67" dirty="0">
                <a:solidFill>
                  <a:srgbClr val="464646"/>
                </a:solidFill>
                <a:latin typeface="Roboto Condensed Light" panose="02000000000000000000" pitchFamily="2" charset="0"/>
                <a:cs typeface="Arial Narrow"/>
              </a:rPr>
              <a:t> </a:t>
            </a:r>
            <a:r>
              <a:rPr lang="en-CA" sz="1200" spc="-30" dirty="0">
                <a:solidFill>
                  <a:srgbClr val="464646"/>
                </a:solidFill>
                <a:latin typeface="Roboto Condensed Light" panose="02000000000000000000" pitchFamily="2" charset="0"/>
                <a:cs typeface="Arial Narrow"/>
              </a:rPr>
              <a:t>Series:</a:t>
            </a:r>
            <a:r>
              <a:rPr lang="en-CA" sz="1200" spc="-64" dirty="0">
                <a:solidFill>
                  <a:srgbClr val="464646"/>
                </a:solidFill>
                <a:latin typeface="Roboto Condensed Light" panose="02000000000000000000" pitchFamily="2" charset="0"/>
                <a:cs typeface="Arial Narrow"/>
              </a:rPr>
              <a:t> </a:t>
            </a:r>
            <a:r>
              <a:rPr lang="en-CA" sz="1200" spc="-33" dirty="0">
                <a:solidFill>
                  <a:srgbClr val="464646"/>
                </a:solidFill>
                <a:latin typeface="Roboto Condensed Light" panose="02000000000000000000" pitchFamily="2" charset="0"/>
                <a:cs typeface="Arial Narrow"/>
              </a:rPr>
              <a:t>Performance</a:t>
            </a:r>
            <a:r>
              <a:rPr lang="en-CA" sz="1200" spc="-67" dirty="0">
                <a:solidFill>
                  <a:srgbClr val="464646"/>
                </a:solidFill>
                <a:latin typeface="Roboto Condensed Light" panose="02000000000000000000" pitchFamily="2" charset="0"/>
                <a:cs typeface="Arial Narrow"/>
              </a:rPr>
              <a:t> </a:t>
            </a:r>
            <a:r>
              <a:rPr lang="en-CA" sz="1200" spc="-33" dirty="0">
                <a:solidFill>
                  <a:srgbClr val="464646"/>
                </a:solidFill>
                <a:latin typeface="Roboto Condensed Light" panose="02000000000000000000" pitchFamily="2" charset="0"/>
                <a:cs typeface="Arial Narrow"/>
              </a:rPr>
              <a:t>Management</a:t>
            </a:r>
            <a:r>
              <a:rPr lang="en-CA" sz="1200" spc="-64" dirty="0">
                <a:solidFill>
                  <a:srgbClr val="464646"/>
                </a:solidFill>
                <a:latin typeface="Roboto Condensed Light" panose="02000000000000000000" pitchFamily="2" charset="0"/>
                <a:cs typeface="Arial Narrow"/>
              </a:rPr>
              <a:t> </a:t>
            </a:r>
            <a:r>
              <a:rPr lang="en-CA" sz="1200" spc="-27" dirty="0">
                <a:solidFill>
                  <a:srgbClr val="464646"/>
                </a:solidFill>
                <a:latin typeface="Roboto Condensed Light" panose="02000000000000000000" pitchFamily="2" charset="0"/>
                <a:cs typeface="Arial Narrow"/>
              </a:rPr>
              <a:t>with</a:t>
            </a:r>
            <a:r>
              <a:rPr lang="en-CA" sz="1200" spc="-67" dirty="0">
                <a:solidFill>
                  <a:srgbClr val="464646"/>
                </a:solidFill>
                <a:latin typeface="Roboto Condensed Light" panose="02000000000000000000" pitchFamily="2" charset="0"/>
                <a:cs typeface="Arial Narrow"/>
              </a:rPr>
              <a:t> </a:t>
            </a:r>
            <a:r>
              <a:rPr lang="en-CA" sz="1200" spc="-30" dirty="0">
                <a:solidFill>
                  <a:srgbClr val="464646"/>
                </a:solidFill>
                <a:latin typeface="Roboto Condensed Light" panose="02000000000000000000" pitchFamily="2" charset="0"/>
                <a:cs typeface="Arial Narrow"/>
              </a:rPr>
              <a:t>Bruce</a:t>
            </a:r>
            <a:r>
              <a:rPr lang="en-CA" sz="1200" spc="-67" dirty="0">
                <a:solidFill>
                  <a:srgbClr val="464646"/>
                </a:solidFill>
                <a:latin typeface="Roboto Condensed Light" panose="02000000000000000000" pitchFamily="2" charset="0"/>
                <a:cs typeface="Arial Narrow"/>
              </a:rPr>
              <a:t> </a:t>
            </a:r>
            <a:r>
              <a:rPr lang="en-CA" sz="1200" spc="-30" dirty="0" err="1">
                <a:solidFill>
                  <a:srgbClr val="464646"/>
                </a:solidFill>
                <a:latin typeface="Roboto Condensed Light" panose="02000000000000000000" pitchFamily="2" charset="0"/>
                <a:cs typeface="Arial Narrow"/>
              </a:rPr>
              <a:t>Croxon</a:t>
            </a:r>
            <a:r>
              <a:rPr lang="en-CA" sz="1200" spc="-64" dirty="0">
                <a:solidFill>
                  <a:srgbClr val="464646"/>
                </a:solidFill>
                <a:latin typeface="Roboto Condensed Light" panose="02000000000000000000" pitchFamily="2" charset="0"/>
                <a:cs typeface="Arial Narrow"/>
              </a:rPr>
              <a:t> </a:t>
            </a:r>
            <a:r>
              <a:rPr lang="en-CA" sz="1200" spc="-27" dirty="0">
                <a:solidFill>
                  <a:srgbClr val="464646"/>
                </a:solidFill>
                <a:latin typeface="Roboto Condensed Light" panose="02000000000000000000" pitchFamily="2" charset="0"/>
                <a:cs typeface="Arial Narrow"/>
              </a:rPr>
              <a:t>from</a:t>
            </a:r>
            <a:r>
              <a:rPr lang="en-CA" sz="1200" spc="-67" dirty="0">
                <a:solidFill>
                  <a:srgbClr val="464646"/>
                </a:solidFill>
                <a:latin typeface="Roboto Condensed Light" panose="02000000000000000000" pitchFamily="2" charset="0"/>
                <a:cs typeface="Arial Narrow"/>
              </a:rPr>
              <a:t> </a:t>
            </a:r>
            <a:r>
              <a:rPr lang="en-CA" sz="1200" spc="-33" dirty="0">
                <a:solidFill>
                  <a:srgbClr val="464646"/>
                </a:solidFill>
                <a:latin typeface="Roboto Condensed Light" panose="02000000000000000000" pitchFamily="2" charset="0"/>
                <a:cs typeface="Arial Narrow"/>
              </a:rPr>
              <a:t>CBC’s  ‘Dragon’s </a:t>
            </a:r>
            <a:r>
              <a:rPr lang="en-CA" sz="1200" spc="-30" dirty="0">
                <a:solidFill>
                  <a:srgbClr val="464646"/>
                </a:solidFill>
                <a:latin typeface="Roboto Condensed Light" panose="02000000000000000000" pitchFamily="2" charset="0"/>
                <a:cs typeface="Arial Narrow"/>
              </a:rPr>
              <a:t>Den’” </a:t>
            </a:r>
            <a:r>
              <a:rPr lang="en-CA" sz="1200" spc="-49" dirty="0">
                <a:solidFill>
                  <a:srgbClr val="464646"/>
                </a:solidFill>
                <a:latin typeface="Roboto Condensed Light" panose="02000000000000000000" pitchFamily="2" charset="0"/>
                <a:cs typeface="Arial Narrow"/>
              </a:rPr>
              <a:t>HRPA Toronto </a:t>
            </a:r>
            <a:r>
              <a:rPr lang="en-CA" sz="1200" spc="-39" dirty="0">
                <a:solidFill>
                  <a:srgbClr val="464646"/>
                </a:solidFill>
                <a:latin typeface="Roboto Condensed Light" panose="02000000000000000000" pitchFamily="2" charset="0"/>
                <a:cs typeface="Arial Narrow"/>
              </a:rPr>
              <a:t>Chapter. </a:t>
            </a:r>
            <a:r>
              <a:rPr lang="en-CA" sz="1200" spc="-33" dirty="0">
                <a:solidFill>
                  <a:srgbClr val="464646"/>
                </a:solidFill>
                <a:latin typeface="Roboto Condensed Light" panose="02000000000000000000" pitchFamily="2" charset="0"/>
                <a:cs typeface="Arial Narrow"/>
              </a:rPr>
              <a:t>Sheraton </a:t>
            </a:r>
            <a:r>
              <a:rPr lang="en-CA" sz="1200" spc="-30" dirty="0">
                <a:solidFill>
                  <a:srgbClr val="464646"/>
                </a:solidFill>
                <a:latin typeface="Roboto Condensed Light" panose="02000000000000000000" pitchFamily="2" charset="0"/>
                <a:cs typeface="Arial Narrow"/>
              </a:rPr>
              <a:t>Hotel, </a:t>
            </a:r>
            <a:r>
              <a:rPr lang="en-CA" sz="1200" spc="-45" dirty="0">
                <a:solidFill>
                  <a:srgbClr val="464646"/>
                </a:solidFill>
                <a:latin typeface="Roboto Condensed Light" panose="02000000000000000000" pitchFamily="2" charset="0"/>
                <a:cs typeface="Arial Narrow"/>
              </a:rPr>
              <a:t>Toronto, </a:t>
            </a:r>
            <a:r>
              <a:rPr lang="en-CA" sz="1200" spc="-24" dirty="0">
                <a:solidFill>
                  <a:srgbClr val="464646"/>
                </a:solidFill>
                <a:latin typeface="Roboto Condensed Light" panose="02000000000000000000" pitchFamily="2" charset="0"/>
                <a:cs typeface="Arial Narrow"/>
              </a:rPr>
              <a:t>ON. </a:t>
            </a:r>
            <a:r>
              <a:rPr lang="en-CA" sz="1200" spc="-21" dirty="0">
                <a:solidFill>
                  <a:srgbClr val="464646"/>
                </a:solidFill>
                <a:latin typeface="Roboto Condensed Light" panose="02000000000000000000" pitchFamily="2" charset="0"/>
                <a:cs typeface="Arial Narrow"/>
              </a:rPr>
              <a:t>12 </a:t>
            </a:r>
            <a:r>
              <a:rPr lang="en-CA" sz="1200" spc="-49" dirty="0">
                <a:solidFill>
                  <a:srgbClr val="464646"/>
                </a:solidFill>
                <a:latin typeface="Roboto Condensed Light" panose="02000000000000000000" pitchFamily="2" charset="0"/>
                <a:cs typeface="Arial Narrow"/>
              </a:rPr>
              <a:t>Nov. </a:t>
            </a:r>
            <a:r>
              <a:rPr lang="en-CA" sz="1200" spc="-30" dirty="0">
                <a:solidFill>
                  <a:srgbClr val="464646"/>
                </a:solidFill>
                <a:latin typeface="Roboto Condensed Light" panose="02000000000000000000" pitchFamily="2" charset="0"/>
                <a:cs typeface="Arial Narrow"/>
              </a:rPr>
              <a:t>2013. </a:t>
            </a:r>
            <a:r>
              <a:rPr lang="en-CA" sz="1200" spc="-36" dirty="0">
                <a:solidFill>
                  <a:srgbClr val="464646"/>
                </a:solidFill>
                <a:latin typeface="Roboto Condensed Light" panose="02000000000000000000" pitchFamily="2" charset="0"/>
                <a:cs typeface="Arial Narrow"/>
              </a:rPr>
              <a:t>Panel  discussion.</a:t>
            </a:r>
            <a:endParaRPr lang="en-CA" sz="1200" dirty="0">
              <a:latin typeface="Roboto Condensed Light" panose="02000000000000000000" pitchFamily="2" charset="0"/>
              <a:cs typeface="Arial Narrow"/>
            </a:endParaRPr>
          </a:p>
          <a:p>
            <a:pPr>
              <a:spcBef>
                <a:spcPts val="9"/>
              </a:spcBef>
            </a:pPr>
            <a:endParaRPr lang="en-CA" sz="1200" dirty="0">
              <a:latin typeface="Roboto Condensed Light" panose="02000000000000000000" pitchFamily="2" charset="0"/>
              <a:cs typeface="Times New Roman"/>
            </a:endParaRPr>
          </a:p>
          <a:p>
            <a:pPr marL="7701" marR="109358">
              <a:spcBef>
                <a:spcPts val="3"/>
              </a:spcBef>
            </a:pPr>
            <a:r>
              <a:rPr lang="en-CA" sz="1200" spc="-33" dirty="0" err="1">
                <a:solidFill>
                  <a:srgbClr val="464646"/>
                </a:solidFill>
                <a:latin typeface="Roboto Condensed Light" panose="02000000000000000000" pitchFamily="2" charset="0"/>
                <a:cs typeface="Arial Narrow"/>
              </a:rPr>
              <a:t>Culbert</a:t>
            </a:r>
            <a:r>
              <a:rPr lang="en-CA" sz="1200" spc="-33" dirty="0">
                <a:solidFill>
                  <a:srgbClr val="464646"/>
                </a:solidFill>
                <a:latin typeface="Roboto Condensed Light" panose="02000000000000000000" pitchFamily="2" charset="0"/>
                <a:cs typeface="Arial Narrow"/>
              </a:rPr>
              <a:t>, </a:t>
            </a:r>
            <a:r>
              <a:rPr lang="en-CA" sz="1200" spc="-30" dirty="0">
                <a:solidFill>
                  <a:srgbClr val="464646"/>
                </a:solidFill>
                <a:latin typeface="Roboto Condensed Light" panose="02000000000000000000" pitchFamily="2" charset="0"/>
                <a:cs typeface="Arial Narrow"/>
              </a:rPr>
              <a:t>Samuel. </a:t>
            </a:r>
            <a:r>
              <a:rPr lang="en-CA" sz="1200" spc="-24" dirty="0">
                <a:solidFill>
                  <a:srgbClr val="464646"/>
                </a:solidFill>
                <a:latin typeface="Roboto Condensed Light" panose="02000000000000000000" pitchFamily="2" charset="0"/>
                <a:cs typeface="Arial Narrow"/>
              </a:rPr>
              <a:t>“10 </a:t>
            </a:r>
            <a:r>
              <a:rPr lang="en-CA" sz="1200" spc="-33" dirty="0">
                <a:solidFill>
                  <a:srgbClr val="464646"/>
                </a:solidFill>
                <a:latin typeface="Roboto Condensed Light" panose="02000000000000000000" pitchFamily="2" charset="0"/>
                <a:cs typeface="Arial Narrow"/>
              </a:rPr>
              <a:t>Reasons </a:t>
            </a:r>
            <a:r>
              <a:rPr lang="en-CA" sz="1200" spc="-18" dirty="0">
                <a:solidFill>
                  <a:srgbClr val="464646"/>
                </a:solidFill>
                <a:latin typeface="Roboto Condensed Light" panose="02000000000000000000" pitchFamily="2" charset="0"/>
                <a:cs typeface="Arial Narrow"/>
              </a:rPr>
              <a:t>to </a:t>
            </a:r>
            <a:r>
              <a:rPr lang="en-CA" sz="1200" spc="-24" dirty="0">
                <a:solidFill>
                  <a:srgbClr val="464646"/>
                </a:solidFill>
                <a:latin typeface="Roboto Condensed Light" panose="02000000000000000000" pitchFamily="2" charset="0"/>
                <a:cs typeface="Arial Narrow"/>
              </a:rPr>
              <a:t>Get Rid </a:t>
            </a:r>
            <a:r>
              <a:rPr lang="en-CA" sz="1200" spc="-18" dirty="0">
                <a:solidFill>
                  <a:srgbClr val="464646"/>
                </a:solidFill>
                <a:latin typeface="Roboto Condensed Light" panose="02000000000000000000" pitchFamily="2" charset="0"/>
                <a:cs typeface="Arial Narrow"/>
              </a:rPr>
              <a:t>of </a:t>
            </a:r>
            <a:r>
              <a:rPr lang="en-CA" sz="1200" spc="-33" dirty="0">
                <a:solidFill>
                  <a:srgbClr val="464646"/>
                </a:solidFill>
                <a:latin typeface="Roboto Condensed Light" panose="02000000000000000000" pitchFamily="2" charset="0"/>
                <a:cs typeface="Arial Narrow"/>
              </a:rPr>
              <a:t>Performance Reviews.” </a:t>
            </a:r>
            <a:r>
              <a:rPr lang="en-CA" sz="1200" spc="-30" dirty="0">
                <a:solidFill>
                  <a:srgbClr val="464646"/>
                </a:solidFill>
                <a:latin typeface="Roboto Condensed Light" panose="02000000000000000000" pitchFamily="2" charset="0"/>
                <a:cs typeface="Arial Narrow"/>
              </a:rPr>
              <a:t>Huffington </a:t>
            </a:r>
            <a:r>
              <a:rPr lang="en-CA" sz="1200" spc="-27" dirty="0">
                <a:solidFill>
                  <a:srgbClr val="464646"/>
                </a:solidFill>
                <a:latin typeface="Roboto Condensed Light" panose="02000000000000000000" pitchFamily="2" charset="0"/>
                <a:cs typeface="Arial Narrow"/>
              </a:rPr>
              <a:t>Post </a:t>
            </a:r>
            <a:r>
              <a:rPr lang="en-CA" sz="1200" spc="-36" dirty="0">
                <a:solidFill>
                  <a:srgbClr val="464646"/>
                </a:solidFill>
                <a:latin typeface="Roboto Condensed Light" panose="02000000000000000000" pitchFamily="2" charset="0"/>
                <a:cs typeface="Arial Narrow"/>
              </a:rPr>
              <a:t>Business.  </a:t>
            </a:r>
            <a:r>
              <a:rPr lang="en-CA" sz="1200" spc="-21" dirty="0">
                <a:solidFill>
                  <a:srgbClr val="464646"/>
                </a:solidFill>
                <a:latin typeface="Roboto Condensed Light" panose="02000000000000000000" pitchFamily="2" charset="0"/>
                <a:cs typeface="Arial Narrow"/>
              </a:rPr>
              <a:t>18</a:t>
            </a:r>
            <a:r>
              <a:rPr lang="en-CA" sz="1200" spc="-61" dirty="0">
                <a:solidFill>
                  <a:srgbClr val="464646"/>
                </a:solidFill>
                <a:latin typeface="Roboto Condensed Light" panose="02000000000000000000" pitchFamily="2" charset="0"/>
                <a:cs typeface="Arial Narrow"/>
              </a:rPr>
              <a:t> </a:t>
            </a:r>
            <a:r>
              <a:rPr lang="en-CA" sz="1200" spc="-27" dirty="0">
                <a:solidFill>
                  <a:srgbClr val="464646"/>
                </a:solidFill>
                <a:latin typeface="Roboto Condensed Light" panose="02000000000000000000" pitchFamily="2" charset="0"/>
                <a:cs typeface="Arial Narrow"/>
              </a:rPr>
              <a:t>Dec.</a:t>
            </a:r>
            <a:r>
              <a:rPr lang="en-CA" sz="1200" spc="-61" dirty="0">
                <a:solidFill>
                  <a:srgbClr val="464646"/>
                </a:solidFill>
                <a:latin typeface="Roboto Condensed Light" panose="02000000000000000000" pitchFamily="2" charset="0"/>
                <a:cs typeface="Arial Narrow"/>
              </a:rPr>
              <a:t> </a:t>
            </a:r>
            <a:r>
              <a:rPr lang="en-CA" sz="1200" spc="-30" dirty="0">
                <a:solidFill>
                  <a:srgbClr val="464646"/>
                </a:solidFill>
                <a:latin typeface="Roboto Condensed Light" panose="02000000000000000000" pitchFamily="2" charset="0"/>
                <a:cs typeface="Arial Narrow"/>
              </a:rPr>
              <a:t>2012.</a:t>
            </a:r>
            <a:r>
              <a:rPr lang="en-CA" sz="1200" spc="-61" dirty="0">
                <a:solidFill>
                  <a:srgbClr val="464646"/>
                </a:solidFill>
                <a:latin typeface="Roboto Condensed Light" panose="02000000000000000000" pitchFamily="2" charset="0"/>
                <a:cs typeface="Arial Narrow"/>
              </a:rPr>
              <a:t> </a:t>
            </a:r>
            <a:r>
              <a:rPr lang="en-CA" sz="1200" spc="-33" dirty="0">
                <a:solidFill>
                  <a:srgbClr val="464646"/>
                </a:solidFill>
                <a:latin typeface="Roboto Condensed Light" panose="02000000000000000000" pitchFamily="2" charset="0"/>
                <a:cs typeface="Arial Narrow"/>
              </a:rPr>
              <a:t>Web.</a:t>
            </a:r>
            <a:r>
              <a:rPr lang="en-CA" sz="1200" spc="-61" dirty="0">
                <a:solidFill>
                  <a:srgbClr val="464646"/>
                </a:solidFill>
                <a:latin typeface="Roboto Condensed Light" panose="02000000000000000000" pitchFamily="2" charset="0"/>
                <a:cs typeface="Arial Narrow"/>
              </a:rPr>
              <a:t> </a:t>
            </a:r>
            <a:r>
              <a:rPr lang="en-CA" sz="1200" spc="-21" dirty="0">
                <a:solidFill>
                  <a:srgbClr val="464646"/>
                </a:solidFill>
                <a:latin typeface="Roboto Condensed Light" panose="02000000000000000000" pitchFamily="2" charset="0"/>
                <a:cs typeface="Arial Narrow"/>
              </a:rPr>
              <a:t>28</a:t>
            </a:r>
            <a:r>
              <a:rPr lang="en-CA" sz="1200" spc="-61" dirty="0">
                <a:solidFill>
                  <a:srgbClr val="464646"/>
                </a:solidFill>
                <a:latin typeface="Roboto Condensed Light" panose="02000000000000000000" pitchFamily="2" charset="0"/>
                <a:cs typeface="Arial Narrow"/>
              </a:rPr>
              <a:t> </a:t>
            </a:r>
            <a:r>
              <a:rPr lang="en-CA" sz="1200" spc="-27" dirty="0">
                <a:solidFill>
                  <a:srgbClr val="464646"/>
                </a:solidFill>
                <a:latin typeface="Roboto Condensed Light" panose="02000000000000000000" pitchFamily="2" charset="0"/>
                <a:cs typeface="Arial Narrow"/>
              </a:rPr>
              <a:t>Oct.</a:t>
            </a:r>
            <a:r>
              <a:rPr lang="en-CA" sz="1200" spc="-61" dirty="0">
                <a:solidFill>
                  <a:srgbClr val="464646"/>
                </a:solidFill>
                <a:latin typeface="Roboto Condensed Light" panose="02000000000000000000" pitchFamily="2" charset="0"/>
                <a:cs typeface="Arial Narrow"/>
              </a:rPr>
              <a:t> </a:t>
            </a:r>
            <a:r>
              <a:rPr lang="en-CA" sz="1200" spc="-30" dirty="0">
                <a:solidFill>
                  <a:srgbClr val="464646"/>
                </a:solidFill>
                <a:latin typeface="Roboto Condensed Light" panose="02000000000000000000" pitchFamily="2" charset="0"/>
                <a:cs typeface="Arial Narrow"/>
              </a:rPr>
              <a:t>2013.</a:t>
            </a:r>
            <a:r>
              <a:rPr lang="en-CA" sz="1200" spc="-58" dirty="0">
                <a:solidFill>
                  <a:srgbClr val="464646"/>
                </a:solidFill>
                <a:latin typeface="Roboto Condensed Light" panose="02000000000000000000" pitchFamily="2" charset="0"/>
                <a:cs typeface="Arial Narrow"/>
              </a:rPr>
              <a:t> </a:t>
            </a:r>
            <a:r>
              <a:rPr lang="en-CA" sz="1200" spc="-36" dirty="0">
                <a:solidFill>
                  <a:srgbClr val="0076B7"/>
                </a:solidFill>
                <a:latin typeface="Roboto Condensed Light" panose="02000000000000000000" pitchFamily="2" charset="0"/>
                <a:cs typeface="Arial Narrow"/>
                <a:hlinkClick r:id="rId4"/>
              </a:rPr>
              <a:t>&lt;http://www.huffingtonpost.com/samuel-culbert/performance- </a:t>
            </a:r>
            <a:r>
              <a:rPr lang="en-CA" sz="1200" spc="-36" dirty="0">
                <a:solidFill>
                  <a:srgbClr val="0076B7"/>
                </a:solidFill>
                <a:latin typeface="Roboto Condensed Light" panose="02000000000000000000" pitchFamily="2" charset="0"/>
                <a:cs typeface="Arial Narrow"/>
              </a:rPr>
              <a:t> reviews_b_2325104.html&gt;</a:t>
            </a:r>
            <a:r>
              <a:rPr lang="en-CA" sz="1200" spc="-36" dirty="0">
                <a:solidFill>
                  <a:srgbClr val="464646"/>
                </a:solidFill>
                <a:latin typeface="Roboto Condensed Light" panose="02000000000000000000" pitchFamily="2" charset="0"/>
                <a:cs typeface="Arial Narrow"/>
              </a:rPr>
              <a:t>.</a:t>
            </a:r>
            <a:endParaRPr lang="en-CA" sz="1200" dirty="0">
              <a:latin typeface="Roboto Condensed Light" panose="02000000000000000000" pitchFamily="2" charset="0"/>
              <a:cs typeface="Arial Narrow"/>
            </a:endParaRPr>
          </a:p>
          <a:p>
            <a:pPr>
              <a:spcBef>
                <a:spcPts val="9"/>
              </a:spcBef>
            </a:pPr>
            <a:endParaRPr lang="en-CA" sz="1200" dirty="0">
              <a:latin typeface="Roboto Condensed Light" panose="02000000000000000000" pitchFamily="2" charset="0"/>
              <a:cs typeface="Times New Roman"/>
            </a:endParaRPr>
          </a:p>
          <a:p>
            <a:pPr marL="7701" marR="3081"/>
            <a:r>
              <a:rPr lang="en-CA" sz="1200" spc="-33" dirty="0">
                <a:solidFill>
                  <a:srgbClr val="464646"/>
                </a:solidFill>
                <a:latin typeface="Roboto Condensed Light" panose="02000000000000000000" pitchFamily="2" charset="0"/>
                <a:cs typeface="Arial Narrow"/>
              </a:rPr>
              <a:t>Denning, </a:t>
            </a:r>
            <a:r>
              <a:rPr lang="en-CA" sz="1200" spc="-30" dirty="0">
                <a:solidFill>
                  <a:srgbClr val="464646"/>
                </a:solidFill>
                <a:latin typeface="Roboto Condensed Light" panose="02000000000000000000" pitchFamily="2" charset="0"/>
                <a:cs typeface="Arial Narrow"/>
              </a:rPr>
              <a:t>Steve. </a:t>
            </a:r>
            <a:r>
              <a:rPr lang="en-CA" sz="1200" spc="-27" dirty="0">
                <a:solidFill>
                  <a:srgbClr val="464646"/>
                </a:solidFill>
                <a:latin typeface="Roboto Condensed Light" panose="02000000000000000000" pitchFamily="2" charset="0"/>
                <a:cs typeface="Arial Narrow"/>
              </a:rPr>
              <a:t>“The Case </a:t>
            </a:r>
            <a:r>
              <a:rPr lang="en-CA" sz="1200" spc="-30" dirty="0">
                <a:solidFill>
                  <a:srgbClr val="464646"/>
                </a:solidFill>
                <a:latin typeface="Roboto Condensed Light" panose="02000000000000000000" pitchFamily="2" charset="0"/>
                <a:cs typeface="Arial Narrow"/>
              </a:rPr>
              <a:t>Against Agile: </a:t>
            </a:r>
            <a:r>
              <a:rPr lang="en-CA" sz="1200" spc="-64" dirty="0">
                <a:solidFill>
                  <a:srgbClr val="464646"/>
                </a:solidFill>
                <a:latin typeface="Roboto Condensed Light" panose="02000000000000000000" pitchFamily="2" charset="0"/>
                <a:cs typeface="Arial Narrow"/>
              </a:rPr>
              <a:t>Ten </a:t>
            </a:r>
            <a:r>
              <a:rPr lang="en-CA" sz="1200" spc="-33" dirty="0">
                <a:solidFill>
                  <a:srgbClr val="464646"/>
                </a:solidFill>
                <a:latin typeface="Roboto Condensed Light" panose="02000000000000000000" pitchFamily="2" charset="0"/>
                <a:cs typeface="Arial Narrow"/>
              </a:rPr>
              <a:t>Perennial Management Objections.” </a:t>
            </a:r>
            <a:r>
              <a:rPr lang="en-CA" sz="1200" spc="-36" dirty="0">
                <a:solidFill>
                  <a:srgbClr val="464646"/>
                </a:solidFill>
                <a:latin typeface="Roboto Condensed Light" panose="02000000000000000000" pitchFamily="2" charset="0"/>
                <a:cs typeface="Arial Narrow"/>
              </a:rPr>
              <a:t>Forbes  </a:t>
            </a:r>
            <a:r>
              <a:rPr lang="en-CA" sz="1200" spc="-33" dirty="0">
                <a:solidFill>
                  <a:srgbClr val="464646"/>
                </a:solidFill>
                <a:latin typeface="Roboto Condensed Light" panose="02000000000000000000" pitchFamily="2" charset="0"/>
                <a:cs typeface="Arial Narrow"/>
              </a:rPr>
              <a:t>Magazine.</a:t>
            </a:r>
            <a:r>
              <a:rPr lang="en-CA" sz="1200" spc="-64" dirty="0">
                <a:solidFill>
                  <a:srgbClr val="464646"/>
                </a:solidFill>
                <a:latin typeface="Roboto Condensed Light" panose="02000000000000000000" pitchFamily="2" charset="0"/>
                <a:cs typeface="Arial Narrow"/>
              </a:rPr>
              <a:t> </a:t>
            </a:r>
            <a:r>
              <a:rPr lang="en-CA" sz="1200" spc="-21" dirty="0">
                <a:solidFill>
                  <a:srgbClr val="464646"/>
                </a:solidFill>
                <a:latin typeface="Roboto Condensed Light" panose="02000000000000000000" pitchFamily="2" charset="0"/>
                <a:cs typeface="Arial Narrow"/>
              </a:rPr>
              <a:t>17</a:t>
            </a:r>
            <a:r>
              <a:rPr lang="en-CA" sz="1200" spc="-124" dirty="0">
                <a:solidFill>
                  <a:srgbClr val="464646"/>
                </a:solidFill>
                <a:latin typeface="Roboto Condensed Light" panose="02000000000000000000" pitchFamily="2" charset="0"/>
                <a:cs typeface="Arial Narrow"/>
              </a:rPr>
              <a:t> </a:t>
            </a:r>
            <a:r>
              <a:rPr lang="en-CA" sz="1200" spc="-42" dirty="0">
                <a:solidFill>
                  <a:srgbClr val="464646"/>
                </a:solidFill>
                <a:latin typeface="Roboto Condensed Light" panose="02000000000000000000" pitchFamily="2" charset="0"/>
                <a:cs typeface="Arial Narrow"/>
              </a:rPr>
              <a:t>Apr.</a:t>
            </a:r>
            <a:r>
              <a:rPr lang="en-CA" sz="1200" spc="-64" dirty="0">
                <a:solidFill>
                  <a:srgbClr val="464646"/>
                </a:solidFill>
                <a:latin typeface="Roboto Condensed Light" panose="02000000000000000000" pitchFamily="2" charset="0"/>
                <a:cs typeface="Arial Narrow"/>
              </a:rPr>
              <a:t> </a:t>
            </a:r>
            <a:r>
              <a:rPr lang="en-CA" sz="1200" spc="-30" dirty="0">
                <a:solidFill>
                  <a:srgbClr val="464646"/>
                </a:solidFill>
                <a:latin typeface="Roboto Condensed Light" panose="02000000000000000000" pitchFamily="2" charset="0"/>
                <a:cs typeface="Arial Narrow"/>
              </a:rPr>
              <a:t>2012.</a:t>
            </a:r>
            <a:r>
              <a:rPr lang="en-CA" sz="1200" spc="-61" dirty="0">
                <a:solidFill>
                  <a:srgbClr val="464646"/>
                </a:solidFill>
                <a:latin typeface="Roboto Condensed Light" panose="02000000000000000000" pitchFamily="2" charset="0"/>
                <a:cs typeface="Arial Narrow"/>
              </a:rPr>
              <a:t> </a:t>
            </a:r>
            <a:r>
              <a:rPr lang="en-CA" sz="1200" spc="-33" dirty="0">
                <a:solidFill>
                  <a:srgbClr val="464646"/>
                </a:solidFill>
                <a:latin typeface="Roboto Condensed Light" panose="02000000000000000000" pitchFamily="2" charset="0"/>
                <a:cs typeface="Arial Narrow"/>
              </a:rPr>
              <a:t>Web.</a:t>
            </a:r>
            <a:r>
              <a:rPr lang="en-CA" sz="1200" spc="-64" dirty="0">
                <a:solidFill>
                  <a:srgbClr val="464646"/>
                </a:solidFill>
                <a:latin typeface="Roboto Condensed Light" panose="02000000000000000000" pitchFamily="2" charset="0"/>
                <a:cs typeface="Arial Narrow"/>
              </a:rPr>
              <a:t> </a:t>
            </a:r>
            <a:r>
              <a:rPr lang="en-CA" sz="1200" spc="-49" dirty="0">
                <a:solidFill>
                  <a:srgbClr val="464646"/>
                </a:solidFill>
                <a:latin typeface="Roboto Condensed Light" panose="02000000000000000000" pitchFamily="2" charset="0"/>
                <a:cs typeface="Arial Narrow"/>
              </a:rPr>
              <a:t>Nov.</a:t>
            </a:r>
            <a:r>
              <a:rPr lang="en-CA" sz="1200" spc="-64" dirty="0">
                <a:solidFill>
                  <a:srgbClr val="464646"/>
                </a:solidFill>
                <a:latin typeface="Roboto Condensed Light" panose="02000000000000000000" pitchFamily="2" charset="0"/>
                <a:cs typeface="Arial Narrow"/>
              </a:rPr>
              <a:t> </a:t>
            </a:r>
            <a:r>
              <a:rPr lang="en-CA" sz="1200" spc="-30" dirty="0">
                <a:solidFill>
                  <a:srgbClr val="464646"/>
                </a:solidFill>
                <a:latin typeface="Roboto Condensed Light" panose="02000000000000000000" pitchFamily="2" charset="0"/>
                <a:cs typeface="Arial Narrow"/>
              </a:rPr>
              <a:t>2013.</a:t>
            </a:r>
            <a:r>
              <a:rPr lang="en-CA" sz="1200" spc="-58" dirty="0">
                <a:solidFill>
                  <a:srgbClr val="464646"/>
                </a:solidFill>
                <a:latin typeface="Roboto Condensed Light" panose="02000000000000000000" pitchFamily="2" charset="0"/>
                <a:cs typeface="Arial Narrow"/>
              </a:rPr>
              <a:t> </a:t>
            </a:r>
            <a:r>
              <a:rPr lang="en-CA" sz="1200" spc="-36" dirty="0">
                <a:solidFill>
                  <a:srgbClr val="0076B7"/>
                </a:solidFill>
                <a:latin typeface="Roboto Condensed Light" panose="02000000000000000000" pitchFamily="2" charset="0"/>
                <a:cs typeface="Arial Narrow"/>
                <a:hlinkClick r:id="rId5"/>
              </a:rPr>
              <a:t>&lt;http://www.forbes.com/sites/stevedenning/2012/04/17/ </a:t>
            </a:r>
            <a:r>
              <a:rPr lang="en-CA" sz="1200" spc="-36" dirty="0">
                <a:solidFill>
                  <a:srgbClr val="0076B7"/>
                </a:solidFill>
                <a:latin typeface="Roboto Condensed Light" panose="02000000000000000000" pitchFamily="2" charset="0"/>
                <a:cs typeface="Arial Narrow"/>
              </a:rPr>
              <a:t> the-case-against-agile-ten-perennial-management-objections/&gt;</a:t>
            </a:r>
            <a:r>
              <a:rPr lang="en-CA" sz="1200" spc="-36" dirty="0">
                <a:solidFill>
                  <a:srgbClr val="464646"/>
                </a:solidFill>
                <a:latin typeface="Roboto Condensed Light" panose="02000000000000000000" pitchFamily="2" charset="0"/>
                <a:cs typeface="Arial Narrow"/>
              </a:rPr>
              <a:t>.</a:t>
            </a:r>
            <a:endParaRPr lang="en-CA" sz="1200" dirty="0">
              <a:latin typeface="Roboto Condensed Light" panose="02000000000000000000" pitchFamily="2" charset="0"/>
              <a:cs typeface="Arial Narrow"/>
            </a:endParaRPr>
          </a:p>
          <a:p>
            <a:pPr>
              <a:spcBef>
                <a:spcPts val="12"/>
              </a:spcBef>
            </a:pPr>
            <a:endParaRPr lang="en-CA" sz="1200" dirty="0">
              <a:latin typeface="Roboto Condensed Light" panose="02000000000000000000" pitchFamily="2" charset="0"/>
              <a:cs typeface="Times New Roman"/>
            </a:endParaRPr>
          </a:p>
          <a:p>
            <a:pPr marL="7701" marR="161342"/>
            <a:r>
              <a:rPr lang="en-CA" sz="1200" spc="-30" dirty="0" err="1">
                <a:solidFill>
                  <a:srgbClr val="464646"/>
                </a:solidFill>
                <a:latin typeface="Roboto Condensed Light" panose="02000000000000000000" pitchFamily="2" charset="0"/>
                <a:cs typeface="Arial Narrow"/>
              </a:rPr>
              <a:t>Estis</a:t>
            </a:r>
            <a:r>
              <a:rPr lang="en-CA" sz="1200" spc="-30" dirty="0">
                <a:solidFill>
                  <a:srgbClr val="464646"/>
                </a:solidFill>
                <a:latin typeface="Roboto Condensed Light" panose="02000000000000000000" pitchFamily="2" charset="0"/>
                <a:cs typeface="Arial Narrow"/>
              </a:rPr>
              <a:t>,</a:t>
            </a:r>
            <a:r>
              <a:rPr lang="en-CA" sz="1200" spc="-64" dirty="0">
                <a:solidFill>
                  <a:srgbClr val="464646"/>
                </a:solidFill>
                <a:latin typeface="Roboto Condensed Light" panose="02000000000000000000" pitchFamily="2" charset="0"/>
                <a:cs typeface="Arial Narrow"/>
              </a:rPr>
              <a:t> </a:t>
            </a:r>
            <a:r>
              <a:rPr lang="en-CA" sz="1200" spc="-30" dirty="0">
                <a:solidFill>
                  <a:srgbClr val="464646"/>
                </a:solidFill>
                <a:latin typeface="Roboto Condensed Light" panose="02000000000000000000" pitchFamily="2" charset="0"/>
                <a:cs typeface="Arial Narrow"/>
              </a:rPr>
              <a:t>Ryan.</a:t>
            </a:r>
            <a:r>
              <a:rPr lang="en-CA" sz="1200" spc="-61" dirty="0">
                <a:solidFill>
                  <a:srgbClr val="464646"/>
                </a:solidFill>
                <a:latin typeface="Roboto Condensed Light" panose="02000000000000000000" pitchFamily="2" charset="0"/>
                <a:cs typeface="Arial Narrow"/>
              </a:rPr>
              <a:t> </a:t>
            </a:r>
            <a:r>
              <a:rPr lang="en-CA" sz="1200" spc="-33" dirty="0">
                <a:solidFill>
                  <a:srgbClr val="464646"/>
                </a:solidFill>
                <a:latin typeface="Roboto Condensed Light" panose="02000000000000000000" pitchFamily="2" charset="0"/>
                <a:cs typeface="Arial Narrow"/>
              </a:rPr>
              <a:t>“Blowing</a:t>
            </a:r>
            <a:r>
              <a:rPr lang="en-CA" sz="1200" spc="-61" dirty="0">
                <a:solidFill>
                  <a:srgbClr val="464646"/>
                </a:solidFill>
                <a:latin typeface="Roboto Condensed Light" panose="02000000000000000000" pitchFamily="2" charset="0"/>
                <a:cs typeface="Arial Narrow"/>
              </a:rPr>
              <a:t> </a:t>
            </a:r>
            <a:r>
              <a:rPr lang="en-CA" sz="1200" spc="-21" dirty="0">
                <a:solidFill>
                  <a:srgbClr val="464646"/>
                </a:solidFill>
                <a:latin typeface="Roboto Condensed Light" panose="02000000000000000000" pitchFamily="2" charset="0"/>
                <a:cs typeface="Arial Narrow"/>
              </a:rPr>
              <a:t>up</a:t>
            </a:r>
            <a:r>
              <a:rPr lang="en-CA" sz="1200" spc="-61" dirty="0">
                <a:solidFill>
                  <a:srgbClr val="464646"/>
                </a:solidFill>
                <a:latin typeface="Roboto Condensed Light" panose="02000000000000000000" pitchFamily="2" charset="0"/>
                <a:cs typeface="Arial Narrow"/>
              </a:rPr>
              <a:t> </a:t>
            </a:r>
            <a:r>
              <a:rPr lang="en-CA" sz="1200" spc="-24" dirty="0">
                <a:solidFill>
                  <a:srgbClr val="464646"/>
                </a:solidFill>
                <a:latin typeface="Roboto Condensed Light" panose="02000000000000000000" pitchFamily="2" charset="0"/>
                <a:cs typeface="Arial Narrow"/>
              </a:rPr>
              <a:t>the</a:t>
            </a:r>
            <a:r>
              <a:rPr lang="en-CA" sz="1200" spc="-64" dirty="0">
                <a:solidFill>
                  <a:srgbClr val="464646"/>
                </a:solidFill>
                <a:latin typeface="Roboto Condensed Light" panose="02000000000000000000" pitchFamily="2" charset="0"/>
                <a:cs typeface="Arial Narrow"/>
              </a:rPr>
              <a:t> </a:t>
            </a:r>
            <a:r>
              <a:rPr lang="en-CA" sz="1200" spc="-33" dirty="0">
                <a:solidFill>
                  <a:srgbClr val="464646"/>
                </a:solidFill>
                <a:latin typeface="Roboto Condensed Light" panose="02000000000000000000" pitchFamily="2" charset="0"/>
                <a:cs typeface="Arial Narrow"/>
              </a:rPr>
              <a:t>Performance</a:t>
            </a:r>
            <a:r>
              <a:rPr lang="en-CA" sz="1200" spc="-61" dirty="0">
                <a:solidFill>
                  <a:srgbClr val="464646"/>
                </a:solidFill>
                <a:latin typeface="Roboto Condensed Light" panose="02000000000000000000" pitchFamily="2" charset="0"/>
                <a:cs typeface="Arial Narrow"/>
              </a:rPr>
              <a:t> </a:t>
            </a:r>
            <a:r>
              <a:rPr lang="en-CA" sz="1200" spc="-30" dirty="0">
                <a:solidFill>
                  <a:srgbClr val="464646"/>
                </a:solidFill>
                <a:latin typeface="Roboto Condensed Light" panose="02000000000000000000" pitchFamily="2" charset="0"/>
                <a:cs typeface="Arial Narrow"/>
              </a:rPr>
              <a:t>Review:</a:t>
            </a:r>
            <a:r>
              <a:rPr lang="en-CA" sz="1200" spc="-61" dirty="0">
                <a:solidFill>
                  <a:srgbClr val="464646"/>
                </a:solidFill>
                <a:latin typeface="Roboto Condensed Light" panose="02000000000000000000" pitchFamily="2" charset="0"/>
                <a:cs typeface="Arial Narrow"/>
              </a:rPr>
              <a:t> </a:t>
            </a:r>
            <a:r>
              <a:rPr lang="en-CA" sz="1200" spc="-33" dirty="0">
                <a:solidFill>
                  <a:srgbClr val="464646"/>
                </a:solidFill>
                <a:latin typeface="Roboto Condensed Light" panose="02000000000000000000" pitchFamily="2" charset="0"/>
                <a:cs typeface="Arial Narrow"/>
              </a:rPr>
              <a:t>Interview</a:t>
            </a:r>
            <a:r>
              <a:rPr lang="en-CA" sz="1200" spc="-61" dirty="0">
                <a:solidFill>
                  <a:srgbClr val="464646"/>
                </a:solidFill>
                <a:latin typeface="Roboto Condensed Light" panose="02000000000000000000" pitchFamily="2" charset="0"/>
                <a:cs typeface="Arial Narrow"/>
              </a:rPr>
              <a:t> </a:t>
            </a:r>
            <a:r>
              <a:rPr lang="en-CA" sz="1200" spc="-27" dirty="0">
                <a:solidFill>
                  <a:srgbClr val="464646"/>
                </a:solidFill>
                <a:latin typeface="Roboto Condensed Light" panose="02000000000000000000" pitchFamily="2" charset="0"/>
                <a:cs typeface="Arial Narrow"/>
              </a:rPr>
              <a:t>with</a:t>
            </a:r>
            <a:r>
              <a:rPr lang="en-CA" sz="1200" spc="-121" dirty="0">
                <a:solidFill>
                  <a:srgbClr val="464646"/>
                </a:solidFill>
                <a:latin typeface="Roboto Condensed Light" panose="02000000000000000000" pitchFamily="2" charset="0"/>
                <a:cs typeface="Arial Narrow"/>
              </a:rPr>
              <a:t> </a:t>
            </a:r>
            <a:r>
              <a:rPr lang="en-CA" sz="1200" spc="-33" dirty="0">
                <a:solidFill>
                  <a:srgbClr val="464646"/>
                </a:solidFill>
                <a:latin typeface="Roboto Condensed Light" panose="02000000000000000000" pitchFamily="2" charset="0"/>
                <a:cs typeface="Arial Narrow"/>
              </a:rPr>
              <a:t>Adobe’s</a:t>
            </a:r>
            <a:r>
              <a:rPr lang="en-CA" sz="1200" spc="-61" dirty="0">
                <a:solidFill>
                  <a:srgbClr val="464646"/>
                </a:solidFill>
                <a:latin typeface="Roboto Condensed Light" panose="02000000000000000000" pitchFamily="2" charset="0"/>
                <a:cs typeface="Arial Narrow"/>
              </a:rPr>
              <a:t> </a:t>
            </a:r>
            <a:r>
              <a:rPr lang="en-CA" sz="1200" spc="-30" dirty="0">
                <a:solidFill>
                  <a:srgbClr val="464646"/>
                </a:solidFill>
                <a:latin typeface="Roboto Condensed Light" panose="02000000000000000000" pitchFamily="2" charset="0"/>
                <a:cs typeface="Arial Narrow"/>
              </a:rPr>
              <a:t>Donna</a:t>
            </a:r>
            <a:r>
              <a:rPr lang="en-CA" sz="1200" spc="-61" dirty="0">
                <a:solidFill>
                  <a:srgbClr val="464646"/>
                </a:solidFill>
                <a:latin typeface="Roboto Condensed Light" panose="02000000000000000000" pitchFamily="2" charset="0"/>
                <a:cs typeface="Arial Narrow"/>
              </a:rPr>
              <a:t> </a:t>
            </a:r>
            <a:r>
              <a:rPr lang="en-CA" sz="1200" spc="-33" dirty="0">
                <a:solidFill>
                  <a:srgbClr val="464646"/>
                </a:solidFill>
                <a:latin typeface="Roboto Condensed Light" panose="02000000000000000000" pitchFamily="2" charset="0"/>
                <a:cs typeface="Arial Narrow"/>
              </a:rPr>
              <a:t>Morris.”</a:t>
            </a:r>
            <a:r>
              <a:rPr lang="en-CA" sz="1200" spc="-64" dirty="0">
                <a:solidFill>
                  <a:srgbClr val="464646"/>
                </a:solidFill>
                <a:latin typeface="Roboto Condensed Light" panose="02000000000000000000" pitchFamily="2" charset="0"/>
                <a:cs typeface="Arial Narrow"/>
              </a:rPr>
              <a:t> </a:t>
            </a:r>
            <a:r>
              <a:rPr lang="en-CA" sz="1200" spc="-36" dirty="0">
                <a:solidFill>
                  <a:srgbClr val="464646"/>
                </a:solidFill>
                <a:latin typeface="Roboto Condensed Light" panose="02000000000000000000" pitchFamily="2" charset="0"/>
                <a:cs typeface="Arial Narrow"/>
              </a:rPr>
              <a:t>Ryan  </a:t>
            </a:r>
            <a:r>
              <a:rPr lang="en-CA" sz="1200" spc="-30" dirty="0" err="1">
                <a:solidFill>
                  <a:srgbClr val="464646"/>
                </a:solidFill>
                <a:latin typeface="Roboto Condensed Light" panose="02000000000000000000" pitchFamily="2" charset="0"/>
                <a:cs typeface="Arial Narrow"/>
              </a:rPr>
              <a:t>Estis</a:t>
            </a:r>
            <a:r>
              <a:rPr lang="en-CA" sz="1200" spc="-61" dirty="0">
                <a:solidFill>
                  <a:srgbClr val="464646"/>
                </a:solidFill>
                <a:latin typeface="Roboto Condensed Light" panose="02000000000000000000" pitchFamily="2" charset="0"/>
                <a:cs typeface="Arial Narrow"/>
              </a:rPr>
              <a:t> </a:t>
            </a:r>
            <a:r>
              <a:rPr lang="en-CA" sz="1200" spc="-3" dirty="0">
                <a:solidFill>
                  <a:srgbClr val="464646"/>
                </a:solidFill>
                <a:latin typeface="Roboto Condensed Light" panose="02000000000000000000" pitchFamily="2" charset="0"/>
                <a:cs typeface="Arial Narrow"/>
              </a:rPr>
              <a:t>&amp;</a:t>
            </a:r>
            <a:r>
              <a:rPr lang="en-CA" sz="1200" spc="-118" dirty="0">
                <a:solidFill>
                  <a:srgbClr val="464646"/>
                </a:solidFill>
                <a:latin typeface="Roboto Condensed Light" panose="02000000000000000000" pitchFamily="2" charset="0"/>
                <a:cs typeface="Arial Narrow"/>
              </a:rPr>
              <a:t> </a:t>
            </a:r>
            <a:r>
              <a:rPr lang="en-CA" sz="1200" spc="-33" dirty="0">
                <a:solidFill>
                  <a:srgbClr val="464646"/>
                </a:solidFill>
                <a:latin typeface="Roboto Condensed Light" panose="02000000000000000000" pitchFamily="2" charset="0"/>
                <a:cs typeface="Arial Narrow"/>
              </a:rPr>
              <a:t>Associates.</a:t>
            </a:r>
            <a:r>
              <a:rPr lang="en-CA" sz="1200" spc="-61" dirty="0">
                <a:solidFill>
                  <a:srgbClr val="464646"/>
                </a:solidFill>
                <a:latin typeface="Roboto Condensed Light" panose="02000000000000000000" pitchFamily="2" charset="0"/>
                <a:cs typeface="Arial Narrow"/>
              </a:rPr>
              <a:t> </a:t>
            </a:r>
            <a:r>
              <a:rPr lang="en-CA" sz="1200" spc="-21" dirty="0">
                <a:solidFill>
                  <a:srgbClr val="464646"/>
                </a:solidFill>
                <a:latin typeface="Roboto Condensed Light" panose="02000000000000000000" pitchFamily="2" charset="0"/>
                <a:cs typeface="Arial Narrow"/>
              </a:rPr>
              <a:t>17</a:t>
            </a:r>
            <a:r>
              <a:rPr lang="en-CA" sz="1200" spc="-61" dirty="0">
                <a:solidFill>
                  <a:srgbClr val="464646"/>
                </a:solidFill>
                <a:latin typeface="Roboto Condensed Light" panose="02000000000000000000" pitchFamily="2" charset="0"/>
                <a:cs typeface="Arial Narrow"/>
              </a:rPr>
              <a:t> </a:t>
            </a:r>
            <a:r>
              <a:rPr lang="en-CA" sz="1200" spc="-27" dirty="0">
                <a:solidFill>
                  <a:srgbClr val="464646"/>
                </a:solidFill>
                <a:latin typeface="Roboto Condensed Light" panose="02000000000000000000" pitchFamily="2" charset="0"/>
                <a:cs typeface="Arial Narrow"/>
              </a:rPr>
              <a:t>June</a:t>
            </a:r>
            <a:r>
              <a:rPr lang="en-CA" sz="1200" spc="-58" dirty="0">
                <a:solidFill>
                  <a:srgbClr val="464646"/>
                </a:solidFill>
                <a:latin typeface="Roboto Condensed Light" panose="02000000000000000000" pitchFamily="2" charset="0"/>
                <a:cs typeface="Arial Narrow"/>
              </a:rPr>
              <a:t> </a:t>
            </a:r>
            <a:r>
              <a:rPr lang="en-CA" sz="1200" spc="-30" dirty="0">
                <a:solidFill>
                  <a:srgbClr val="464646"/>
                </a:solidFill>
                <a:latin typeface="Roboto Condensed Light" panose="02000000000000000000" pitchFamily="2" charset="0"/>
                <a:cs typeface="Arial Narrow"/>
              </a:rPr>
              <a:t>2013.</a:t>
            </a:r>
            <a:r>
              <a:rPr lang="en-CA" sz="1200" spc="-61" dirty="0">
                <a:solidFill>
                  <a:srgbClr val="464646"/>
                </a:solidFill>
                <a:latin typeface="Roboto Condensed Light" panose="02000000000000000000" pitchFamily="2" charset="0"/>
                <a:cs typeface="Arial Narrow"/>
              </a:rPr>
              <a:t> </a:t>
            </a:r>
            <a:r>
              <a:rPr lang="en-CA" sz="1200" spc="-33" dirty="0">
                <a:solidFill>
                  <a:srgbClr val="464646"/>
                </a:solidFill>
                <a:latin typeface="Roboto Condensed Light" panose="02000000000000000000" pitchFamily="2" charset="0"/>
                <a:cs typeface="Arial Narrow"/>
              </a:rPr>
              <a:t>Web.</a:t>
            </a:r>
            <a:r>
              <a:rPr lang="en-CA" sz="1200" spc="-61" dirty="0">
                <a:solidFill>
                  <a:srgbClr val="464646"/>
                </a:solidFill>
                <a:latin typeface="Roboto Condensed Light" panose="02000000000000000000" pitchFamily="2" charset="0"/>
                <a:cs typeface="Arial Narrow"/>
              </a:rPr>
              <a:t> </a:t>
            </a:r>
            <a:r>
              <a:rPr lang="en-CA" sz="1200" spc="-27" dirty="0">
                <a:solidFill>
                  <a:srgbClr val="464646"/>
                </a:solidFill>
                <a:latin typeface="Roboto Condensed Light" panose="02000000000000000000" pitchFamily="2" charset="0"/>
                <a:cs typeface="Arial Narrow"/>
              </a:rPr>
              <a:t>Oct.</a:t>
            </a:r>
            <a:r>
              <a:rPr lang="en-CA" sz="1200" spc="-58" dirty="0">
                <a:solidFill>
                  <a:srgbClr val="464646"/>
                </a:solidFill>
                <a:latin typeface="Roboto Condensed Light" panose="02000000000000000000" pitchFamily="2" charset="0"/>
                <a:cs typeface="Arial Narrow"/>
              </a:rPr>
              <a:t> </a:t>
            </a:r>
            <a:r>
              <a:rPr lang="en-CA" sz="1200" spc="-30" dirty="0">
                <a:solidFill>
                  <a:srgbClr val="464646"/>
                </a:solidFill>
                <a:latin typeface="Roboto Condensed Light" panose="02000000000000000000" pitchFamily="2" charset="0"/>
                <a:cs typeface="Arial Narrow"/>
              </a:rPr>
              <a:t>2013.</a:t>
            </a:r>
            <a:r>
              <a:rPr lang="en-CA" sz="1200" spc="-61" dirty="0">
                <a:solidFill>
                  <a:srgbClr val="464646"/>
                </a:solidFill>
                <a:latin typeface="Roboto Condensed Light" panose="02000000000000000000" pitchFamily="2" charset="0"/>
                <a:cs typeface="Arial Narrow"/>
              </a:rPr>
              <a:t> </a:t>
            </a:r>
            <a:r>
              <a:rPr lang="en-CA" sz="1200" spc="-36" dirty="0">
                <a:solidFill>
                  <a:srgbClr val="464646"/>
                </a:solidFill>
                <a:latin typeface="Roboto Condensed Light" panose="02000000000000000000" pitchFamily="2" charset="0"/>
                <a:cs typeface="Arial Narrow"/>
              </a:rPr>
              <a:t>&lt;</a:t>
            </a:r>
            <a:r>
              <a:rPr lang="en-CA" sz="1200" spc="-36" dirty="0">
                <a:solidFill>
                  <a:srgbClr val="0076B7"/>
                </a:solidFill>
                <a:latin typeface="Roboto Condensed Light" panose="02000000000000000000" pitchFamily="2" charset="0"/>
                <a:cs typeface="Arial Narrow"/>
                <a:hlinkClick r:id="rId6"/>
              </a:rPr>
              <a:t>http://ryanestis.com/adobe-interview/&gt;</a:t>
            </a:r>
            <a:r>
              <a:rPr lang="en-CA" sz="1200" spc="-36" dirty="0">
                <a:solidFill>
                  <a:srgbClr val="464646"/>
                </a:solidFill>
                <a:latin typeface="Roboto Condensed Light" panose="02000000000000000000" pitchFamily="2" charset="0"/>
                <a:cs typeface="Arial Narrow"/>
              </a:rPr>
              <a:t>.</a:t>
            </a:r>
            <a:endParaRPr lang="en-CA" sz="1200" dirty="0">
              <a:latin typeface="Roboto Condensed Light" panose="02000000000000000000" pitchFamily="2" charset="0"/>
              <a:cs typeface="Arial Narrow"/>
            </a:endParaRPr>
          </a:p>
          <a:p>
            <a:pPr lvl="0"/>
            <a:endParaRPr lang="en-US" dirty="0"/>
          </a:p>
        </p:txBody>
      </p:sp>
      <p:sp>
        <p:nvSpPr>
          <p:cNvPr id="6" name="Title 1">
            <a:extLst>
              <a:ext uri="{FF2B5EF4-FFF2-40B4-BE49-F238E27FC236}">
                <a16:creationId xmlns:a16="http://schemas.microsoft.com/office/drawing/2014/main" id="{464A327A-EE11-AC48-BC31-DE279A6E652A}"/>
              </a:ext>
            </a:extLst>
          </p:cNvPr>
          <p:cNvSpPr>
            <a:spLocks noGrp="1"/>
          </p:cNvSpPr>
          <p:nvPr>
            <p:ph type="title" hasCustomPrompt="1"/>
          </p:nvPr>
        </p:nvSpPr>
        <p:spPr>
          <a:xfrm>
            <a:off x="354060" y="530021"/>
            <a:ext cx="6712447" cy="1130188"/>
          </a:xfrm>
        </p:spPr>
        <p:txBody>
          <a:bodyPr>
            <a:noAutofit/>
          </a:bodyPr>
          <a:lstStyle>
            <a:lvl1pPr>
              <a:defRPr>
                <a:solidFill>
                  <a:srgbClr val="2576B7"/>
                </a:solidFill>
              </a:defRPr>
            </a:lvl1pPr>
          </a:lstStyle>
          <a:p>
            <a:r>
              <a:rPr lang="en-US" dirty="0"/>
              <a:t>Bibliography</a:t>
            </a:r>
          </a:p>
        </p:txBody>
      </p:sp>
    </p:spTree>
    <p:extLst>
      <p:ext uri="{BB962C8B-B14F-4D97-AF65-F5344CB8AC3E}">
        <p14:creationId xmlns:p14="http://schemas.microsoft.com/office/powerpoint/2010/main" val="368715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ic-slide-1">
    <p:spTree>
      <p:nvGrpSpPr>
        <p:cNvPr id="1" name=""/>
        <p:cNvGrpSpPr/>
        <p:nvPr/>
      </p:nvGrpSpPr>
      <p:grpSpPr>
        <a:xfrm>
          <a:off x="0" y="0"/>
          <a:ext cx="0" cy="0"/>
          <a:chOff x="0" y="0"/>
          <a:chExt cx="0" cy="0"/>
        </a:xfrm>
      </p:grpSpPr>
      <p:sp>
        <p:nvSpPr>
          <p:cNvPr id="5" name="Holder 6">
            <a:extLst>
              <a:ext uri="{FF2B5EF4-FFF2-40B4-BE49-F238E27FC236}">
                <a16:creationId xmlns:a16="http://schemas.microsoft.com/office/drawing/2014/main" id="{1FA56046-9BD2-3641-8C40-435AF29B36C7}"/>
              </a:ext>
            </a:extLst>
          </p:cNvPr>
          <p:cNvSpPr>
            <a:spLocks noGrp="1"/>
          </p:cNvSpPr>
          <p:nvPr>
            <p:ph type="sldNum" sz="quarter" idx="4"/>
          </p:nvPr>
        </p:nvSpPr>
        <p:spPr>
          <a:xfrm>
            <a:off x="9648350" y="6453854"/>
            <a:ext cx="2240414" cy="121252"/>
          </a:xfrm>
          <a:prstGeom prst="rect">
            <a:avLst/>
          </a:prstGeom>
        </p:spPr>
        <p:txBody>
          <a:bodyPr wrap="square" lIns="0" tIns="0" rIns="0" bIns="0">
            <a:noAutofit/>
          </a:bodyPr>
          <a:lstStyle>
            <a:lvl1pPr algn="r">
              <a:defRPr sz="788" b="0" i="0" baseline="0">
                <a:solidFill>
                  <a:srgbClr val="636363"/>
                </a:solidFill>
                <a:latin typeface="Exo" pitchFamily="2" charset="77"/>
                <a:cs typeface="Arial"/>
              </a:defRPr>
            </a:lvl1pPr>
          </a:lstStyle>
          <a:p>
            <a:pPr marL="7700">
              <a:spcBef>
                <a:spcPts val="161"/>
              </a:spcBef>
              <a:tabLst>
                <a:tab pos="1309472" algn="l"/>
              </a:tabLst>
            </a:pPr>
            <a:r>
              <a:rPr lang="en-CA" spc="-18" dirty="0"/>
              <a:t>Info-</a:t>
            </a:r>
            <a:r>
              <a:rPr lang="en-CA" spc="-103" dirty="0"/>
              <a:t>T</a:t>
            </a:r>
            <a:r>
              <a:rPr lang="en-CA" spc="-15" dirty="0"/>
              <a:t>ec</a:t>
            </a:r>
            <a:r>
              <a:rPr lang="en-CA" spc="6" dirty="0"/>
              <a:t>h</a:t>
            </a:r>
            <a:r>
              <a:rPr lang="en-CA" spc="-39" dirty="0"/>
              <a:t> </a:t>
            </a:r>
            <a:r>
              <a:rPr lang="en-CA" spc="-15" dirty="0"/>
              <a:t>Researc</a:t>
            </a:r>
            <a:r>
              <a:rPr lang="en-CA" spc="6" dirty="0"/>
              <a:t>h</a:t>
            </a:r>
            <a:r>
              <a:rPr lang="en-CA" spc="-39" dirty="0"/>
              <a:t> </a:t>
            </a:r>
            <a:r>
              <a:rPr lang="en-CA" spc="-15" dirty="0"/>
              <a:t>Grou</a:t>
            </a:r>
            <a:r>
              <a:rPr lang="en-CA" spc="6" dirty="0"/>
              <a:t>p   |   </a:t>
            </a:r>
            <a:fld id="{81D60167-4931-47E6-BA6A-407CBD079E47}" type="slidenum">
              <a:rPr spc="6" smtClean="0">
                <a:cs typeface="Arial" panose="020B0604020202020204" pitchFamily="34" charset="0"/>
              </a:rPr>
              <a:pPr marL="7700">
                <a:spcBef>
                  <a:spcPts val="161"/>
                </a:spcBef>
                <a:tabLst>
                  <a:tab pos="1309472" algn="l"/>
                </a:tabLst>
              </a:pPr>
              <a:t>‹#›</a:t>
            </a:fld>
            <a:endParaRPr spc="6" dirty="0">
              <a:cs typeface="Arial" panose="020B0604020202020204" pitchFamily="34" charset="0"/>
            </a:endParaRPr>
          </a:p>
        </p:txBody>
      </p:sp>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060" y="530021"/>
            <a:ext cx="4966394" cy="1130188"/>
          </a:xfrm>
        </p:spPr>
        <p:txBody>
          <a:bodyPr>
            <a:noAutofit/>
          </a:bodyPr>
          <a:lstStyle>
            <a:lvl1pPr>
              <a:defRPr b="0" i="0"/>
            </a:lvl1pPr>
          </a:lstStyle>
          <a:p>
            <a:r>
              <a:rPr lang="en-US" dirty="0"/>
              <a:t>Click to edit Master title style</a:t>
            </a:r>
          </a:p>
        </p:txBody>
      </p:sp>
      <p:sp>
        <p:nvSpPr>
          <p:cNvPr id="4" name="Text Placeholder 11">
            <a:extLst>
              <a:ext uri="{FF2B5EF4-FFF2-40B4-BE49-F238E27FC236}">
                <a16:creationId xmlns:a16="http://schemas.microsoft.com/office/drawing/2014/main" id="{DDF1013D-24FA-B04E-AE09-DB6F11760046}"/>
              </a:ext>
            </a:extLst>
          </p:cNvPr>
          <p:cNvSpPr>
            <a:spLocks noGrp="1"/>
          </p:cNvSpPr>
          <p:nvPr>
            <p:ph type="body" sz="quarter" idx="11"/>
          </p:nvPr>
        </p:nvSpPr>
        <p:spPr>
          <a:xfrm>
            <a:off x="367610" y="1643564"/>
            <a:ext cx="4115672" cy="669978"/>
          </a:xfrm>
          <a:prstGeom prst="rect">
            <a:avLst/>
          </a:prstGeom>
        </p:spPr>
        <p:txBody>
          <a:bodyPr lIns="0" tIns="0" rIns="0" bIns="0">
            <a:noAutofit/>
          </a:bodyPr>
          <a:lstStyle>
            <a:lvl1pPr marL="0" indent="0">
              <a:lnSpc>
                <a:spcPts val="2400"/>
              </a:lnSpc>
              <a:buNone/>
              <a:defRPr sz="2000" b="0" i="0" spc="0">
                <a:solidFill>
                  <a:srgbClr val="2576B7"/>
                </a:solidFill>
                <a:latin typeface="Montserrat" pitchFamily="2" charset="77"/>
                <a:cs typeface="Arial" panose="020B0604020202020204" pitchFamily="34" charset="0"/>
              </a:defRPr>
            </a:lvl1pPr>
            <a:lvl2pPr marL="457154" indent="0">
              <a:lnSpc>
                <a:spcPts val="2400"/>
              </a:lnSpc>
              <a:buNone/>
              <a:defRPr sz="2000">
                <a:solidFill>
                  <a:srgbClr val="848585"/>
                </a:solidFill>
                <a:latin typeface="Arial" panose="020B0604020202020204" pitchFamily="34" charset="0"/>
                <a:cs typeface="Arial" panose="020B0604020202020204" pitchFamily="34" charset="0"/>
              </a:defRPr>
            </a:lvl2pPr>
            <a:lvl3pPr marL="914309" indent="0">
              <a:lnSpc>
                <a:spcPts val="2400"/>
              </a:lnSpc>
              <a:buNone/>
              <a:defRPr sz="2000">
                <a:solidFill>
                  <a:srgbClr val="848585"/>
                </a:solidFill>
                <a:latin typeface="Arial" panose="020B0604020202020204" pitchFamily="34" charset="0"/>
                <a:cs typeface="Arial" panose="020B0604020202020204" pitchFamily="34" charset="0"/>
              </a:defRPr>
            </a:lvl3pPr>
            <a:lvl4pPr marL="1371463" indent="0">
              <a:lnSpc>
                <a:spcPts val="2400"/>
              </a:lnSpc>
              <a:buNone/>
              <a:defRPr sz="2000">
                <a:solidFill>
                  <a:srgbClr val="848585"/>
                </a:solidFill>
                <a:latin typeface="Arial" panose="020B0604020202020204" pitchFamily="34" charset="0"/>
                <a:cs typeface="Arial" panose="020B0604020202020204" pitchFamily="34" charset="0"/>
              </a:defRPr>
            </a:lvl4pPr>
            <a:lvl5pPr marL="1828617"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6" name="Text Placeholder 14">
            <a:extLst>
              <a:ext uri="{FF2B5EF4-FFF2-40B4-BE49-F238E27FC236}">
                <a16:creationId xmlns:a16="http://schemas.microsoft.com/office/drawing/2014/main" id="{D072FBE1-404B-704C-8D95-69F4ED357140}"/>
              </a:ext>
            </a:extLst>
          </p:cNvPr>
          <p:cNvSpPr>
            <a:spLocks noGrp="1"/>
          </p:cNvSpPr>
          <p:nvPr>
            <p:ph type="body" sz="quarter" idx="12"/>
          </p:nvPr>
        </p:nvSpPr>
        <p:spPr>
          <a:xfrm>
            <a:off x="371428" y="2699133"/>
            <a:ext cx="3744424" cy="2680175"/>
          </a:xfrm>
          <a:prstGeom prst="rect">
            <a:avLst/>
          </a:prstGeom>
        </p:spPr>
        <p:txBody>
          <a:bodyPr lIns="0" tIns="0" rIns="0" bIns="0" numCol="1" spcCol="360000">
            <a:noAutofit/>
          </a:bodyPr>
          <a:lstStyle>
            <a:lvl1pPr marL="0" indent="0">
              <a:lnSpc>
                <a:spcPts val="1800"/>
              </a:lnSpc>
              <a:buNone/>
              <a:defRPr sz="1400" b="0" i="0">
                <a:solidFill>
                  <a:srgbClr val="4A4A4A"/>
                </a:solidFill>
                <a:latin typeface="Roboto Condensed Light" panose="02000000000000000000" pitchFamily="2" charset="0"/>
                <a:cs typeface="Arial Narrow" panose="020B0604020202020204" pitchFamily="34" charset="0"/>
              </a:defRPr>
            </a:lvl1pPr>
            <a:lvl2pPr marL="457154" indent="0">
              <a:lnSpc>
                <a:spcPts val="1700"/>
              </a:lnSpc>
              <a:buNone/>
              <a:defRPr sz="1400">
                <a:solidFill>
                  <a:srgbClr val="4B4B4B"/>
                </a:solidFill>
                <a:latin typeface="Arial" panose="020B0604020202020204" pitchFamily="34" charset="0"/>
                <a:cs typeface="Arial" panose="020B0604020202020204" pitchFamily="34" charset="0"/>
              </a:defRPr>
            </a:lvl2pPr>
            <a:lvl3pPr marL="914309" indent="0">
              <a:lnSpc>
                <a:spcPts val="1700"/>
              </a:lnSpc>
              <a:buNone/>
              <a:defRPr sz="1400">
                <a:solidFill>
                  <a:srgbClr val="4B4B4B"/>
                </a:solidFill>
                <a:latin typeface="Arial" panose="020B0604020202020204" pitchFamily="34" charset="0"/>
                <a:cs typeface="Arial" panose="020B0604020202020204" pitchFamily="34" charset="0"/>
              </a:defRPr>
            </a:lvl3pPr>
            <a:lvl4pPr marL="1371463" indent="0">
              <a:lnSpc>
                <a:spcPts val="1700"/>
              </a:lnSpc>
              <a:buNone/>
              <a:defRPr sz="1400">
                <a:solidFill>
                  <a:srgbClr val="4B4B4B"/>
                </a:solidFill>
                <a:latin typeface="Arial" panose="020B0604020202020204" pitchFamily="34" charset="0"/>
                <a:cs typeface="Arial" panose="020B0604020202020204" pitchFamily="34" charset="0"/>
              </a:defRPr>
            </a:lvl4pPr>
            <a:lvl5pPr marL="1828617"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110276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ck Metrics">
    <p:spTree>
      <p:nvGrpSpPr>
        <p:cNvPr id="1" name=""/>
        <p:cNvGrpSpPr/>
        <p:nvPr/>
      </p:nvGrpSpPr>
      <p:grpSpPr>
        <a:xfrm>
          <a:off x="0" y="0"/>
          <a:ext cx="0" cy="0"/>
          <a:chOff x="0" y="0"/>
          <a:chExt cx="0" cy="0"/>
        </a:xfrm>
      </p:grpSpPr>
      <p:sp>
        <p:nvSpPr>
          <p:cNvPr id="5" name="Holder 6">
            <a:extLst>
              <a:ext uri="{FF2B5EF4-FFF2-40B4-BE49-F238E27FC236}">
                <a16:creationId xmlns:a16="http://schemas.microsoft.com/office/drawing/2014/main" id="{1FA56046-9BD2-3641-8C40-435AF29B36C7}"/>
              </a:ext>
            </a:extLst>
          </p:cNvPr>
          <p:cNvSpPr>
            <a:spLocks noGrp="1"/>
          </p:cNvSpPr>
          <p:nvPr>
            <p:ph type="sldNum" sz="quarter" idx="4"/>
          </p:nvPr>
        </p:nvSpPr>
        <p:spPr>
          <a:xfrm>
            <a:off x="9648350" y="6453854"/>
            <a:ext cx="2240414" cy="121252"/>
          </a:xfrm>
          <a:prstGeom prst="rect">
            <a:avLst/>
          </a:prstGeom>
        </p:spPr>
        <p:txBody>
          <a:bodyPr wrap="square" lIns="0" tIns="0" rIns="0" bIns="0">
            <a:noAutofit/>
          </a:bodyPr>
          <a:lstStyle>
            <a:lvl1pPr algn="r">
              <a:defRPr sz="788" b="0" i="0" baseline="0">
                <a:solidFill>
                  <a:srgbClr val="636363"/>
                </a:solidFill>
                <a:latin typeface="Exo" pitchFamily="2" charset="77"/>
                <a:cs typeface="Arial"/>
              </a:defRPr>
            </a:lvl1pPr>
          </a:lstStyle>
          <a:p>
            <a:pPr marL="7700">
              <a:spcBef>
                <a:spcPts val="161"/>
              </a:spcBef>
              <a:tabLst>
                <a:tab pos="1309472" algn="l"/>
              </a:tabLst>
            </a:pPr>
            <a:r>
              <a:rPr lang="en-CA" spc="-18" dirty="0"/>
              <a:t>Info-</a:t>
            </a:r>
            <a:r>
              <a:rPr lang="en-CA" spc="-103" dirty="0"/>
              <a:t>T</a:t>
            </a:r>
            <a:r>
              <a:rPr lang="en-CA" spc="-15" dirty="0"/>
              <a:t>ec</a:t>
            </a:r>
            <a:r>
              <a:rPr lang="en-CA" spc="6" dirty="0"/>
              <a:t>h</a:t>
            </a:r>
            <a:r>
              <a:rPr lang="en-CA" spc="-39" dirty="0"/>
              <a:t> </a:t>
            </a:r>
            <a:r>
              <a:rPr lang="en-CA" spc="-15" dirty="0"/>
              <a:t>Researc</a:t>
            </a:r>
            <a:r>
              <a:rPr lang="en-CA" spc="6" dirty="0"/>
              <a:t>h</a:t>
            </a:r>
            <a:r>
              <a:rPr lang="en-CA" spc="-39" dirty="0"/>
              <a:t> </a:t>
            </a:r>
            <a:r>
              <a:rPr lang="en-CA" spc="-15" dirty="0"/>
              <a:t>Grou</a:t>
            </a:r>
            <a:r>
              <a:rPr lang="en-CA" spc="6" dirty="0"/>
              <a:t>p   |   </a:t>
            </a:r>
            <a:fld id="{81D60167-4931-47E6-BA6A-407CBD079E47}" type="slidenum">
              <a:rPr spc="6" smtClean="0">
                <a:cs typeface="Arial" panose="020B0604020202020204" pitchFamily="34" charset="0"/>
              </a:rPr>
              <a:pPr marL="7700">
                <a:spcBef>
                  <a:spcPts val="161"/>
                </a:spcBef>
                <a:tabLst>
                  <a:tab pos="1309472" algn="l"/>
                </a:tabLst>
              </a:pPr>
              <a:t>‹#›</a:t>
            </a:fld>
            <a:endParaRPr spc="6" dirty="0">
              <a:cs typeface="Arial" panose="020B0604020202020204" pitchFamily="34" charset="0"/>
            </a:endParaRPr>
          </a:p>
        </p:txBody>
      </p:sp>
      <p:sp>
        <p:nvSpPr>
          <p:cNvPr id="10" name="Title 9">
            <a:extLst>
              <a:ext uri="{FF2B5EF4-FFF2-40B4-BE49-F238E27FC236}">
                <a16:creationId xmlns:a16="http://schemas.microsoft.com/office/drawing/2014/main" id="{8047F413-7CC3-9041-B985-1939336F2C65}"/>
              </a:ext>
            </a:extLst>
          </p:cNvPr>
          <p:cNvSpPr>
            <a:spLocks noGrp="1"/>
          </p:cNvSpPr>
          <p:nvPr>
            <p:ph type="title" hasCustomPrompt="1"/>
          </p:nvPr>
        </p:nvSpPr>
        <p:spPr>
          <a:xfrm>
            <a:off x="380184" y="530022"/>
            <a:ext cx="4238857" cy="511093"/>
          </a:xfrm>
        </p:spPr>
        <p:txBody>
          <a:bodyPr>
            <a:noAutofit/>
          </a:bodyPr>
          <a:lstStyle>
            <a:lvl1pPr>
              <a:defRPr b="0" i="0">
                <a:solidFill>
                  <a:srgbClr val="2576B7"/>
                </a:solidFill>
              </a:defRPr>
            </a:lvl1pPr>
          </a:lstStyle>
          <a:p>
            <a:r>
              <a:rPr lang="en-US"/>
              <a:t>Track Metrics</a:t>
            </a:r>
          </a:p>
        </p:txBody>
      </p:sp>
      <p:sp>
        <p:nvSpPr>
          <p:cNvPr id="3" name="Text Placeholder 2">
            <a:extLst>
              <a:ext uri="{FF2B5EF4-FFF2-40B4-BE49-F238E27FC236}">
                <a16:creationId xmlns:a16="http://schemas.microsoft.com/office/drawing/2014/main" id="{301B465C-B3AC-CE48-A04D-8964E9E436C5}"/>
              </a:ext>
            </a:extLst>
          </p:cNvPr>
          <p:cNvSpPr>
            <a:spLocks noGrp="1"/>
          </p:cNvSpPr>
          <p:nvPr>
            <p:ph type="body" sz="quarter" idx="10" hasCustomPrompt="1"/>
          </p:nvPr>
        </p:nvSpPr>
        <p:spPr>
          <a:xfrm>
            <a:off x="380183" y="1097775"/>
            <a:ext cx="3761793" cy="966157"/>
          </a:xfrm>
          <a:prstGeom prst="rect">
            <a:avLst/>
          </a:prstGeom>
        </p:spPr>
        <p:txBody>
          <a:bodyPr lIns="0">
            <a:noAutofit/>
          </a:bodyPr>
          <a:lstStyle>
            <a:lvl1pPr marL="0" indent="0">
              <a:lnSpc>
                <a:spcPts val="2000"/>
              </a:lnSpc>
              <a:buNone/>
              <a:defRPr sz="1600" b="0" i="0">
                <a:solidFill>
                  <a:srgbClr val="717171"/>
                </a:solidFill>
                <a:latin typeface="Exo" panose="020B0604020202020204" charset="0"/>
                <a:ea typeface="Roboto Condensed Light" panose="02000000000000000000" pitchFamily="2" charset="0"/>
              </a:defRPr>
            </a:lvl1pPr>
            <a:lvl2pPr>
              <a:defRPr sz="2000" b="0" i="0">
                <a:latin typeface="Roboto Condensed Light" panose="02000000000000000000" pitchFamily="2" charset="0"/>
                <a:ea typeface="Roboto Condensed Light" panose="02000000000000000000" pitchFamily="2" charset="0"/>
              </a:defRPr>
            </a:lvl2pPr>
            <a:lvl3pPr>
              <a:defRPr sz="2000" b="0" i="0">
                <a:latin typeface="Roboto Condensed Light" panose="02000000000000000000" pitchFamily="2" charset="0"/>
                <a:ea typeface="Roboto Condensed Light" panose="02000000000000000000" pitchFamily="2" charset="0"/>
              </a:defRPr>
            </a:lvl3pPr>
            <a:lvl4pPr>
              <a:defRPr sz="2000" b="0" i="0">
                <a:latin typeface="Roboto Condensed Light" panose="02000000000000000000" pitchFamily="2" charset="0"/>
                <a:ea typeface="Roboto Condensed Light" panose="02000000000000000000" pitchFamily="2" charset="0"/>
              </a:defRPr>
            </a:lvl4pPr>
            <a:lvl5pPr>
              <a:defRPr sz="2000" b="0" i="0">
                <a:latin typeface="Roboto Condensed Light" panose="02000000000000000000" pitchFamily="2" charset="0"/>
                <a:ea typeface="Roboto Condensed Light" panose="02000000000000000000" pitchFamily="2" charset="0"/>
              </a:defRPr>
            </a:lvl5pPr>
          </a:lstStyle>
          <a:p>
            <a:pPr lvl="0"/>
            <a:r>
              <a:rPr lang="en-US"/>
              <a:t>Track metrics throughout the project to keep stakeholders informed</a:t>
            </a:r>
          </a:p>
        </p:txBody>
      </p:sp>
      <p:sp>
        <p:nvSpPr>
          <p:cNvPr id="18" name="Table Placeholder 17">
            <a:extLst>
              <a:ext uri="{FF2B5EF4-FFF2-40B4-BE49-F238E27FC236}">
                <a16:creationId xmlns:a16="http://schemas.microsoft.com/office/drawing/2014/main" id="{49673129-DC2E-FA40-A288-610FE0AB920C}"/>
              </a:ext>
            </a:extLst>
          </p:cNvPr>
          <p:cNvSpPr>
            <a:spLocks noGrp="1"/>
          </p:cNvSpPr>
          <p:nvPr>
            <p:ph type="tbl" sz="quarter" idx="11"/>
          </p:nvPr>
        </p:nvSpPr>
        <p:spPr>
          <a:xfrm>
            <a:off x="373015" y="3274288"/>
            <a:ext cx="11445971" cy="2949939"/>
          </a:xfrm>
          <a:prstGeom prst="rect">
            <a:avLst/>
          </a:prstGeom>
        </p:spPr>
        <p:txBody>
          <a:bodyPr>
            <a:noAutofit/>
          </a:bodyPr>
          <a:lstStyle>
            <a:lvl1pPr>
              <a:defRPr>
                <a:latin typeface="Roboto Condensed Light" panose="02000000000000000000" pitchFamily="2" charset="0"/>
                <a:ea typeface="Roboto Condensed Light" panose="02000000000000000000" pitchFamily="2" charset="0"/>
              </a:defRPr>
            </a:lvl1pPr>
          </a:lstStyle>
          <a:p>
            <a:endParaRPr lang="en-US" dirty="0"/>
          </a:p>
        </p:txBody>
      </p:sp>
      <p:sp>
        <p:nvSpPr>
          <p:cNvPr id="20" name="Text Placeholder 19">
            <a:extLst>
              <a:ext uri="{FF2B5EF4-FFF2-40B4-BE49-F238E27FC236}">
                <a16:creationId xmlns:a16="http://schemas.microsoft.com/office/drawing/2014/main" id="{4782DCFE-ADE5-3844-AFE5-4BA068CE7F23}"/>
              </a:ext>
            </a:extLst>
          </p:cNvPr>
          <p:cNvSpPr>
            <a:spLocks noGrp="1"/>
          </p:cNvSpPr>
          <p:nvPr>
            <p:ph type="body" sz="quarter" idx="12" hasCustomPrompt="1"/>
          </p:nvPr>
        </p:nvSpPr>
        <p:spPr>
          <a:xfrm>
            <a:off x="7188080" y="669461"/>
            <a:ext cx="3558711" cy="339468"/>
          </a:xfrm>
          <a:prstGeom prst="rect">
            <a:avLst/>
          </a:prstGeom>
        </p:spPr>
        <p:txBody>
          <a:bodyPr lIns="0">
            <a:noAutofit/>
          </a:bodyPr>
          <a:lstStyle>
            <a:lvl1pPr marL="0" indent="0">
              <a:lnSpc>
                <a:spcPts val="1800"/>
              </a:lnSpc>
              <a:buNone/>
              <a:defRPr sz="1400">
                <a:latin typeface="Exo" panose="020B0604020202020204" charset="0"/>
                <a:ea typeface="Roboto Condensed Light" panose="02000000000000000000" pitchFamily="2" charset="0"/>
              </a:defRPr>
            </a:lvl1pPr>
            <a:lvl2pPr>
              <a:defRPr>
                <a:latin typeface="Roboto Condensed Light" panose="02000000000000000000" pitchFamily="2" charset="0"/>
                <a:ea typeface="Roboto Condensed Light" panose="02000000000000000000" pitchFamily="2" charset="0"/>
              </a:defRPr>
            </a:lvl2pPr>
            <a:lvl3pPr>
              <a:defRPr>
                <a:latin typeface="Roboto Condensed Light" panose="02000000000000000000" pitchFamily="2" charset="0"/>
                <a:ea typeface="Roboto Condensed Light" panose="02000000000000000000" pitchFamily="2" charset="0"/>
              </a:defRPr>
            </a:lvl3pPr>
            <a:lvl4pPr>
              <a:defRPr>
                <a:latin typeface="Roboto Condensed Light" panose="02000000000000000000" pitchFamily="2" charset="0"/>
                <a:ea typeface="Roboto Condensed Light" panose="02000000000000000000" pitchFamily="2" charset="0"/>
              </a:defRPr>
            </a:lvl4pPr>
            <a:lvl5pPr>
              <a:defRPr>
                <a:latin typeface="Roboto Condensed Light" panose="02000000000000000000" pitchFamily="2" charset="0"/>
                <a:ea typeface="Roboto Condensed Light" panose="02000000000000000000" pitchFamily="2" charset="0"/>
              </a:defRPr>
            </a:lvl5pPr>
          </a:lstStyle>
          <a:p>
            <a:pPr lvl="0"/>
            <a:r>
              <a:rPr lang="en-US" sz="1600"/>
              <a:t>As the project nears completion:</a:t>
            </a:r>
            <a:endParaRPr lang="en-US"/>
          </a:p>
        </p:txBody>
      </p:sp>
      <p:sp>
        <p:nvSpPr>
          <p:cNvPr id="25" name="Text Placeholder 4">
            <a:extLst>
              <a:ext uri="{FF2B5EF4-FFF2-40B4-BE49-F238E27FC236}">
                <a16:creationId xmlns:a16="http://schemas.microsoft.com/office/drawing/2014/main" id="{4F63F1AB-A833-D948-BE31-90BABA3914CD}"/>
              </a:ext>
            </a:extLst>
          </p:cNvPr>
          <p:cNvSpPr>
            <a:spLocks noGrp="1"/>
          </p:cNvSpPr>
          <p:nvPr>
            <p:ph type="body" sz="quarter" idx="13" hasCustomPrompt="1"/>
          </p:nvPr>
        </p:nvSpPr>
        <p:spPr>
          <a:xfrm>
            <a:off x="7188080" y="1044478"/>
            <a:ext cx="4294700" cy="2165643"/>
          </a:xfrm>
          <a:prstGeom prst="rect">
            <a:avLst/>
          </a:prstGeom>
        </p:spPr>
        <p:txBody>
          <a:bodyPr lIns="0">
            <a:noAutofit/>
          </a:bodyPr>
          <a:lstStyle>
            <a:lvl1pPr marL="342866" indent="-342866">
              <a:lnSpc>
                <a:spcPts val="1800"/>
              </a:lnSpc>
              <a:buClr>
                <a:srgbClr val="2576B7"/>
              </a:buClr>
              <a:buSzPct val="100000"/>
              <a:buFont typeface="+mj-lt"/>
              <a:buAutoNum type="arabicPeriod"/>
              <a:defRPr sz="1400" b="0" i="0">
                <a:solidFill>
                  <a:srgbClr val="4B4B4B"/>
                </a:solidFill>
                <a:latin typeface="Roboto Condensed Light" panose="02000000000000000000" pitchFamily="2" charset="0"/>
                <a:ea typeface="Roboto Condensed Light" panose="02000000000000000000" pitchFamily="2" charset="0"/>
              </a:defRPr>
            </a:lvl1pPr>
          </a:lstStyle>
          <a:p>
            <a:pPr lvl="0"/>
            <a:r>
              <a:rPr lang="en-US" b="0" i="0">
                <a:latin typeface="Roboto Condensed Light" panose="02000000000000000000" pitchFamily="2" charset="0"/>
                <a:ea typeface="Roboto Condensed Light" panose="02000000000000000000" pitchFamily="2" charset="0"/>
              </a:rPr>
              <a:t>The number of tickets should decrease.</a:t>
            </a:r>
          </a:p>
          <a:p>
            <a:pPr lvl="0"/>
            <a:r>
              <a:rPr lang="en-US" b="0" i="0">
                <a:latin typeface="Roboto Condensed Light" panose="02000000000000000000" pitchFamily="2" charset="0"/>
                <a:ea typeface="Roboto Condensed Light" panose="02000000000000000000" pitchFamily="2" charset="0"/>
              </a:rPr>
              <a:t>Percentage of calls resolved at first contact and at Tier 1 should increase.</a:t>
            </a:r>
          </a:p>
          <a:p>
            <a:pPr lvl="0"/>
            <a:r>
              <a:rPr lang="en-US" b="0" i="0">
                <a:latin typeface="Roboto Condensed Light" panose="02000000000000000000" pitchFamily="2" charset="0"/>
                <a:ea typeface="Roboto Condensed Light" panose="02000000000000000000" pitchFamily="2" charset="0"/>
              </a:rPr>
              <a:t>Average time to resolve and escalate an incident should decrease.</a:t>
            </a:r>
          </a:p>
        </p:txBody>
      </p:sp>
    </p:spTree>
    <p:extLst>
      <p:ext uri="{BB962C8B-B14F-4D97-AF65-F5344CB8AC3E}">
        <p14:creationId xmlns:p14="http://schemas.microsoft.com/office/powerpoint/2010/main" val="3140116058"/>
      </p:ext>
    </p:extLst>
  </p:cSld>
  <p:clrMapOvr>
    <a:masterClrMapping/>
  </p:clrMapOvr>
  <p:extLst>
    <p:ext uri="{DCECCB84-F9BA-43D5-87BE-67443E8EF086}">
      <p15:sldGuideLst xmlns:p15="http://schemas.microsoft.com/office/powerpoint/2012/main">
        <p15:guide id="1" orient="horz" pos="57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debar left light, angular patter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4A46A6F-4B41-EA4F-BED6-45937ACDC23F}"/>
              </a:ext>
            </a:extLst>
          </p:cNvPr>
          <p:cNvPicPr>
            <a:picLocks noChangeAspect="1"/>
          </p:cNvPicPr>
          <p:nvPr userDrawn="1"/>
        </p:nvPicPr>
        <p:blipFill rotWithShape="1">
          <a:blip r:embed="rId2" cstate="hqprint">
            <a:alphaModFix amt="16000"/>
            <a:extLst>
              <a:ext uri="{28A0092B-C50C-407E-A947-70E740481C1C}">
                <a14:useLocalDpi xmlns:a14="http://schemas.microsoft.com/office/drawing/2010/main"/>
              </a:ext>
            </a:extLst>
          </a:blip>
          <a:srcRect/>
          <a:stretch/>
        </p:blipFill>
        <p:spPr>
          <a:xfrm>
            <a:off x="0" y="0"/>
            <a:ext cx="4548188" cy="6858000"/>
          </a:xfrm>
          <a:prstGeom prst="rect">
            <a:avLst/>
          </a:prstGeom>
        </p:spPr>
      </p:pic>
      <p:sp>
        <p:nvSpPr>
          <p:cNvPr id="3" name="Content Placeholder 2">
            <a:extLst>
              <a:ext uri="{FF2B5EF4-FFF2-40B4-BE49-F238E27FC236}">
                <a16:creationId xmlns:a16="http://schemas.microsoft.com/office/drawing/2014/main" id="{503B516A-EFFC-6246-AECE-1B5BAC3B0EDB}"/>
              </a:ext>
            </a:extLst>
          </p:cNvPr>
          <p:cNvSpPr>
            <a:spLocks noGrp="1"/>
          </p:cNvSpPr>
          <p:nvPr>
            <p:ph idx="1"/>
          </p:nvPr>
        </p:nvSpPr>
        <p:spPr>
          <a:xfrm>
            <a:off x="6257637" y="1808018"/>
            <a:ext cx="4842163" cy="3643746"/>
          </a:xfrm>
        </p:spPr>
        <p:txBody>
          <a:bodyPr/>
          <a:lstStyle>
            <a:lvl1pPr marL="0" indent="0">
              <a:buNone/>
              <a:defRPr sz="2400">
                <a:solidFill>
                  <a:srgbClr val="717272"/>
                </a:solidFill>
              </a:defRPr>
            </a:lvl1pPr>
            <a:lvl2pPr>
              <a:defRPr sz="2400">
                <a:solidFill>
                  <a:srgbClr val="4B4B4B"/>
                </a:solidFill>
              </a:defRPr>
            </a:lvl2pPr>
            <a:lvl3pPr>
              <a:defRPr>
                <a:solidFill>
                  <a:srgbClr val="4B4B4B"/>
                </a:solidFill>
              </a:defRPr>
            </a:lvl3pPr>
            <a:lvl4pPr>
              <a:defRPr>
                <a:solidFill>
                  <a:srgbClr val="4B4B4B"/>
                </a:solidFill>
              </a:defRPr>
            </a:lvl4pPr>
            <a:lvl5pPr>
              <a:defRPr sz="1600">
                <a:solidFill>
                  <a:srgbClr val="4B4B4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49FC868-7BF5-4343-A718-74BD9CBD2748}"/>
              </a:ext>
            </a:extLst>
          </p:cNvPr>
          <p:cNvSpPr>
            <a:spLocks noGrp="1"/>
          </p:cNvSpPr>
          <p:nvPr>
            <p:ph type="ftr" sz="quarter" idx="11"/>
          </p:nvPr>
        </p:nvSpPr>
        <p:spPr/>
        <p:txBody>
          <a:bodyPr/>
          <a:lstStyle/>
          <a:p>
            <a:r>
              <a:rPr lang="en-US" dirty="0"/>
              <a:t>Info-Tech Research Group</a:t>
            </a:r>
          </a:p>
        </p:txBody>
      </p:sp>
      <p:sp>
        <p:nvSpPr>
          <p:cNvPr id="6" name="Slide Number Placeholder 5">
            <a:extLst>
              <a:ext uri="{FF2B5EF4-FFF2-40B4-BE49-F238E27FC236}">
                <a16:creationId xmlns:a16="http://schemas.microsoft.com/office/drawing/2014/main" id="{1401053E-248C-3E47-B8F8-A325516BC330}"/>
              </a:ext>
            </a:extLst>
          </p:cNvPr>
          <p:cNvSpPr>
            <a:spLocks noGrp="1"/>
          </p:cNvSpPr>
          <p:nvPr>
            <p:ph type="sldNum" sz="quarter" idx="12"/>
          </p:nvPr>
        </p:nvSpPr>
        <p:spPr/>
        <p:txBody>
          <a:bodyPr/>
          <a:lstStyle>
            <a:lvl1pPr>
              <a:defRPr>
                <a:solidFill>
                  <a:srgbClr val="717272"/>
                </a:solidFill>
              </a:defRPr>
            </a:lvl1pPr>
          </a:lstStyle>
          <a:p>
            <a:fld id="{EE8C57DE-1A3C-DE4B-A738-E42A62AA58C7}" type="slidenum">
              <a:rPr lang="en-US" smtClean="0"/>
              <a:pPr/>
              <a:t>‹#›</a:t>
            </a:fld>
            <a:endParaRPr lang="en-US" dirty="0"/>
          </a:p>
        </p:txBody>
      </p:sp>
      <p:sp>
        <p:nvSpPr>
          <p:cNvPr id="9" name="Title 1">
            <a:extLst>
              <a:ext uri="{FF2B5EF4-FFF2-40B4-BE49-F238E27FC236}">
                <a16:creationId xmlns:a16="http://schemas.microsoft.com/office/drawing/2014/main" id="{FC5C15C3-F5A7-0545-90DA-E2F93B1D238D}"/>
              </a:ext>
            </a:extLst>
          </p:cNvPr>
          <p:cNvSpPr>
            <a:spLocks noGrp="1"/>
          </p:cNvSpPr>
          <p:nvPr>
            <p:ph type="title"/>
          </p:nvPr>
        </p:nvSpPr>
        <p:spPr>
          <a:xfrm>
            <a:off x="1055688" y="1091622"/>
            <a:ext cx="3132137" cy="1988461"/>
          </a:xfrm>
        </p:spPr>
        <p:txBody>
          <a:bodyPr/>
          <a:lstStyle>
            <a:lvl1pPr>
              <a:defRPr>
                <a:solidFill>
                  <a:srgbClr val="2576B7"/>
                </a:solidFill>
              </a:defRPr>
            </a:lvl1pPr>
          </a:lstStyle>
          <a:p>
            <a:r>
              <a:rPr lang="en-US"/>
              <a:t>Click to edit Master title style</a:t>
            </a:r>
          </a:p>
        </p:txBody>
      </p:sp>
    </p:spTree>
    <p:extLst>
      <p:ext uri="{BB962C8B-B14F-4D97-AF65-F5344CB8AC3E}">
        <p14:creationId xmlns:p14="http://schemas.microsoft.com/office/powerpoint/2010/main" val="23511557"/>
      </p:ext>
    </p:extLst>
  </p:cSld>
  <p:clrMapOvr>
    <a:masterClrMapping/>
  </p:clrMapOvr>
  <p:extLst>
    <p:ext uri="{DCECCB84-F9BA-43D5-87BE-67443E8EF086}">
      <p15:sldGuideLst xmlns:p15="http://schemas.microsoft.com/office/powerpoint/2012/main">
        <p15:guide id="1" orient="horz" pos="129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debar light right, call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0F433C-4D4D-B949-B20B-24F1F1B34BC1}"/>
              </a:ext>
            </a:extLst>
          </p:cNvPr>
          <p:cNvSpPr/>
          <p:nvPr userDrawn="1"/>
        </p:nvSpPr>
        <p:spPr>
          <a:xfrm>
            <a:off x="7643813" y="0"/>
            <a:ext cx="4548187" cy="6858000"/>
          </a:xfrm>
          <a:prstGeom prst="rect">
            <a:avLst/>
          </a:prstGeom>
          <a:gradFill>
            <a:gsLst>
              <a:gs pos="0">
                <a:srgbClr val="9DA3AD"/>
              </a:gs>
              <a:gs pos="100000">
                <a:srgbClr val="ECECE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F49FC868-7BF5-4343-A718-74BD9CBD2748}"/>
              </a:ext>
            </a:extLst>
          </p:cNvPr>
          <p:cNvSpPr>
            <a:spLocks noGrp="1"/>
          </p:cNvSpPr>
          <p:nvPr>
            <p:ph type="ftr" sz="quarter" idx="11"/>
          </p:nvPr>
        </p:nvSpPr>
        <p:spPr/>
        <p:txBody>
          <a:bodyPr/>
          <a:lstStyle/>
          <a:p>
            <a:r>
              <a:rPr lang="en-US" dirty="0"/>
              <a:t>Info-Tech Research Group</a:t>
            </a:r>
          </a:p>
        </p:txBody>
      </p:sp>
      <p:sp>
        <p:nvSpPr>
          <p:cNvPr id="6" name="Slide Number Placeholder 5">
            <a:extLst>
              <a:ext uri="{FF2B5EF4-FFF2-40B4-BE49-F238E27FC236}">
                <a16:creationId xmlns:a16="http://schemas.microsoft.com/office/drawing/2014/main" id="{1401053E-248C-3E47-B8F8-A325516BC330}"/>
              </a:ext>
            </a:extLst>
          </p:cNvPr>
          <p:cNvSpPr>
            <a:spLocks noGrp="1"/>
          </p:cNvSpPr>
          <p:nvPr>
            <p:ph type="sldNum" sz="quarter" idx="12"/>
          </p:nvPr>
        </p:nvSpPr>
        <p:spPr/>
        <p:txBody>
          <a:bodyPr/>
          <a:lstStyle>
            <a:lvl1pPr>
              <a:defRPr>
                <a:solidFill>
                  <a:srgbClr val="717272"/>
                </a:solidFill>
              </a:defRPr>
            </a:lvl1pPr>
          </a:lstStyle>
          <a:p>
            <a:fld id="{EE8C57DE-1A3C-DE4B-A738-E42A62AA58C7}" type="slidenum">
              <a:rPr lang="en-US" smtClean="0"/>
              <a:pPr/>
              <a:t>‹#›</a:t>
            </a:fld>
            <a:endParaRPr lang="en-US" dirty="0"/>
          </a:p>
        </p:txBody>
      </p:sp>
      <p:sp>
        <p:nvSpPr>
          <p:cNvPr id="9" name="Title 1">
            <a:extLst>
              <a:ext uri="{FF2B5EF4-FFF2-40B4-BE49-F238E27FC236}">
                <a16:creationId xmlns:a16="http://schemas.microsoft.com/office/drawing/2014/main" id="{FC5C15C3-F5A7-0545-90DA-E2F93B1D238D}"/>
              </a:ext>
            </a:extLst>
          </p:cNvPr>
          <p:cNvSpPr>
            <a:spLocks noGrp="1"/>
          </p:cNvSpPr>
          <p:nvPr>
            <p:ph type="title"/>
          </p:nvPr>
        </p:nvSpPr>
        <p:spPr>
          <a:xfrm>
            <a:off x="1060671" y="1091623"/>
            <a:ext cx="3455987" cy="831706"/>
          </a:xfrm>
        </p:spPr>
        <p:txBody>
          <a:bodyPr/>
          <a:lstStyle/>
          <a:p>
            <a:r>
              <a:rPr lang="en-US"/>
              <a:t>Click to edit Master title style</a:t>
            </a:r>
          </a:p>
        </p:txBody>
      </p:sp>
      <p:sp>
        <p:nvSpPr>
          <p:cNvPr id="13" name="Rectangle 12">
            <a:extLst>
              <a:ext uri="{FF2B5EF4-FFF2-40B4-BE49-F238E27FC236}">
                <a16:creationId xmlns:a16="http://schemas.microsoft.com/office/drawing/2014/main" id="{00296C3F-8245-3C4B-9516-BA6676307C0A}"/>
              </a:ext>
            </a:extLst>
          </p:cNvPr>
          <p:cNvSpPr/>
          <p:nvPr userDrawn="1"/>
        </p:nvSpPr>
        <p:spPr>
          <a:xfrm>
            <a:off x="6254750" y="1091623"/>
            <a:ext cx="4860925" cy="4782704"/>
          </a:xfrm>
          <a:prstGeom prst="rect">
            <a:avLst/>
          </a:prstGeom>
          <a:solidFill>
            <a:schemeClr val="bg1"/>
          </a:solidFill>
          <a:ln>
            <a:noFill/>
          </a:ln>
          <a:effectLst>
            <a:outerShdw blurRad="546100" dir="4020000" sx="105000" sy="105000" algn="ctr" rotWithShape="0">
              <a:srgbClr val="000000">
                <a:alpha val="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ntent Placeholder 2">
            <a:extLst>
              <a:ext uri="{FF2B5EF4-FFF2-40B4-BE49-F238E27FC236}">
                <a16:creationId xmlns:a16="http://schemas.microsoft.com/office/drawing/2014/main" id="{3F61798B-C161-7D48-B5B5-0BC91811F76C}"/>
              </a:ext>
            </a:extLst>
          </p:cNvPr>
          <p:cNvSpPr>
            <a:spLocks noGrp="1"/>
          </p:cNvSpPr>
          <p:nvPr>
            <p:ph idx="15"/>
          </p:nvPr>
        </p:nvSpPr>
        <p:spPr>
          <a:xfrm>
            <a:off x="6960436" y="1990096"/>
            <a:ext cx="3580647" cy="352051"/>
          </a:xfrm>
        </p:spPr>
        <p:txBody>
          <a:bodyPr>
            <a:noAutofit/>
          </a:bodyPr>
          <a:lstStyle>
            <a:lvl1pPr marL="0" indent="0">
              <a:lnSpc>
                <a:spcPts val="3000"/>
              </a:lnSpc>
              <a:buNone/>
              <a:defRPr sz="2400" b="1">
                <a:solidFill>
                  <a:srgbClr val="2576B7"/>
                </a:solidFill>
              </a:defRPr>
            </a:lvl1pPr>
            <a:lvl2pPr>
              <a:defRPr sz="2400">
                <a:solidFill>
                  <a:srgbClr val="4B4B4B"/>
                </a:solidFill>
              </a:defRPr>
            </a:lvl2pPr>
            <a:lvl3pPr>
              <a:defRPr>
                <a:solidFill>
                  <a:srgbClr val="4B4B4B"/>
                </a:solidFill>
              </a:defRPr>
            </a:lvl3pPr>
            <a:lvl4pPr>
              <a:defRPr>
                <a:solidFill>
                  <a:srgbClr val="4B4B4B"/>
                </a:solidFill>
              </a:defRPr>
            </a:lvl4pPr>
            <a:lvl5pPr>
              <a:defRPr sz="1600">
                <a:solidFill>
                  <a:srgbClr val="4B4B4B"/>
                </a:solidFill>
              </a:defRPr>
            </a:lvl5pPr>
          </a:lstStyle>
          <a:p>
            <a:pPr lvl="0"/>
            <a:r>
              <a:rPr lang="en-US"/>
              <a:t>Edit Master text styles</a:t>
            </a:r>
          </a:p>
        </p:txBody>
      </p:sp>
      <p:sp>
        <p:nvSpPr>
          <p:cNvPr id="18" name="Content Placeholder 2">
            <a:extLst>
              <a:ext uri="{FF2B5EF4-FFF2-40B4-BE49-F238E27FC236}">
                <a16:creationId xmlns:a16="http://schemas.microsoft.com/office/drawing/2014/main" id="{04286F87-39FE-F248-8AB2-A5B31837A01E}"/>
              </a:ext>
            </a:extLst>
          </p:cNvPr>
          <p:cNvSpPr>
            <a:spLocks noGrp="1"/>
          </p:cNvSpPr>
          <p:nvPr>
            <p:ph idx="16"/>
          </p:nvPr>
        </p:nvSpPr>
        <p:spPr>
          <a:xfrm>
            <a:off x="6960436" y="2570575"/>
            <a:ext cx="3500437" cy="2691236"/>
          </a:xfrm>
        </p:spPr>
        <p:txBody>
          <a:bodyPr>
            <a:normAutofit/>
          </a:bodyPr>
          <a:lstStyle>
            <a:lvl1pPr marL="0" indent="0">
              <a:lnSpc>
                <a:spcPts val="2200"/>
              </a:lnSpc>
              <a:buFont typeface="Arial" panose="020B0604020202020204" pitchFamily="34" charset="0"/>
              <a:buNone/>
              <a:defRPr sz="1600" b="0" i="0">
                <a:solidFill>
                  <a:srgbClr val="2576B7"/>
                </a:solidFill>
                <a:latin typeface="Montserrat" pitchFamily="2" charset="77"/>
                <a:ea typeface="Roboto Light" panose="02000000000000000000" pitchFamily="2" charset="0"/>
              </a:defRPr>
            </a:lvl1pPr>
            <a:lvl2pPr>
              <a:defRPr sz="2400">
                <a:solidFill>
                  <a:srgbClr val="4B4B4B"/>
                </a:solidFill>
              </a:defRPr>
            </a:lvl2pPr>
            <a:lvl3pPr>
              <a:defRPr>
                <a:solidFill>
                  <a:srgbClr val="4B4B4B"/>
                </a:solidFill>
              </a:defRPr>
            </a:lvl3pPr>
            <a:lvl4pPr>
              <a:defRPr>
                <a:solidFill>
                  <a:srgbClr val="4B4B4B"/>
                </a:solidFill>
              </a:defRPr>
            </a:lvl4pPr>
            <a:lvl5pPr>
              <a:defRPr sz="1600">
                <a:solidFill>
                  <a:srgbClr val="4B4B4B"/>
                </a:solidFill>
              </a:defRPr>
            </a:lvl5pPr>
          </a:lstStyle>
          <a:p>
            <a:pPr lvl="0"/>
            <a:r>
              <a:rPr lang="en-US"/>
              <a:t>Edit Master text styles</a:t>
            </a:r>
          </a:p>
        </p:txBody>
      </p:sp>
      <p:sp>
        <p:nvSpPr>
          <p:cNvPr id="10" name="Content Placeholder 2">
            <a:extLst>
              <a:ext uri="{FF2B5EF4-FFF2-40B4-BE49-F238E27FC236}">
                <a16:creationId xmlns:a16="http://schemas.microsoft.com/office/drawing/2014/main" id="{A2D97C68-A5B7-9141-A8B8-33DE2BAF9EA1}"/>
              </a:ext>
            </a:extLst>
          </p:cNvPr>
          <p:cNvSpPr>
            <a:spLocks noGrp="1"/>
          </p:cNvSpPr>
          <p:nvPr>
            <p:ph idx="1"/>
          </p:nvPr>
        </p:nvSpPr>
        <p:spPr>
          <a:xfrm>
            <a:off x="1071181" y="2493818"/>
            <a:ext cx="3455987" cy="291423"/>
          </a:xfrm>
        </p:spPr>
        <p:txBody>
          <a:bodyPr/>
          <a:lstStyle>
            <a:lvl1pPr marL="0" indent="0">
              <a:buNone/>
              <a:defRPr sz="2400" b="0">
                <a:solidFill>
                  <a:srgbClr val="717272"/>
                </a:solidFill>
              </a:defRPr>
            </a:lvl1pPr>
            <a:lvl2pPr>
              <a:defRPr sz="2400">
                <a:solidFill>
                  <a:srgbClr val="4B4B4B"/>
                </a:solidFill>
              </a:defRPr>
            </a:lvl2pPr>
            <a:lvl3pPr>
              <a:defRPr>
                <a:solidFill>
                  <a:srgbClr val="4B4B4B"/>
                </a:solidFill>
              </a:defRPr>
            </a:lvl3pPr>
            <a:lvl4pPr>
              <a:defRPr>
                <a:solidFill>
                  <a:srgbClr val="4B4B4B"/>
                </a:solidFill>
              </a:defRPr>
            </a:lvl4pPr>
            <a:lvl5pPr>
              <a:defRPr sz="1600">
                <a:solidFill>
                  <a:srgbClr val="4B4B4B"/>
                </a:solidFill>
              </a:defRPr>
            </a:lvl5pPr>
          </a:lstStyle>
          <a:p>
            <a:pPr lvl="0"/>
            <a:r>
              <a:rPr lang="en-US"/>
              <a:t>Edit Master text styles</a:t>
            </a:r>
          </a:p>
        </p:txBody>
      </p:sp>
      <p:sp>
        <p:nvSpPr>
          <p:cNvPr id="12" name="Text Placeholder 3">
            <a:extLst>
              <a:ext uri="{FF2B5EF4-FFF2-40B4-BE49-F238E27FC236}">
                <a16:creationId xmlns:a16="http://schemas.microsoft.com/office/drawing/2014/main" id="{C38F29FA-2428-8145-9B6E-259E7DEE7AB6}"/>
              </a:ext>
            </a:extLst>
          </p:cNvPr>
          <p:cNvSpPr>
            <a:spLocks noGrp="1"/>
          </p:cNvSpPr>
          <p:nvPr>
            <p:ph type="body" sz="quarter" idx="17"/>
          </p:nvPr>
        </p:nvSpPr>
        <p:spPr>
          <a:xfrm>
            <a:off x="1055688" y="2963863"/>
            <a:ext cx="3492500" cy="2606675"/>
          </a:xfrm>
        </p:spPr>
        <p:txBody>
          <a:bodyPr>
            <a:normAutofit/>
          </a:bodyPr>
          <a:lstStyle>
            <a:lvl1pPr>
              <a:lnSpc>
                <a:spcPts val="1600"/>
              </a:lnSpc>
              <a:defRPr sz="1200" b="0" i="0">
                <a:solidFill>
                  <a:srgbClr val="4B4B4B"/>
                </a:solidFill>
                <a:latin typeface="Roboto Light" panose="02000000000000000000" pitchFamily="2" charset="0"/>
                <a:ea typeface="Roboto Light" panose="02000000000000000000" pitchFamily="2" charset="0"/>
              </a:defRPr>
            </a:lvl1pPr>
            <a:lvl2pPr>
              <a:lnSpc>
                <a:spcPts val="1600"/>
              </a:lnSpc>
              <a:defRPr sz="1200">
                <a:solidFill>
                  <a:srgbClr val="4B4B4B"/>
                </a:solidFill>
              </a:defRPr>
            </a:lvl2pPr>
            <a:lvl3pPr>
              <a:lnSpc>
                <a:spcPts val="1600"/>
              </a:lnSpc>
              <a:defRPr sz="1200">
                <a:solidFill>
                  <a:srgbClr val="4B4B4B"/>
                </a:solidFill>
              </a:defRPr>
            </a:lvl3pPr>
            <a:lvl4pPr>
              <a:lnSpc>
                <a:spcPts val="1600"/>
              </a:lnSpc>
              <a:defRPr sz="1200">
                <a:solidFill>
                  <a:srgbClr val="4B4B4B"/>
                </a:solidFill>
              </a:defRPr>
            </a:lvl4pPr>
            <a:lvl5pPr>
              <a:lnSpc>
                <a:spcPts val="1600"/>
              </a:lnSpc>
              <a:defRPr sz="1200">
                <a:solidFill>
                  <a:srgbClr val="4B4B4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3207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765" b="1" i="0">
                <a:solidFill>
                  <a:schemeClr val="bg1"/>
                </a:solidFill>
                <a:latin typeface="Arial Black" panose="020B0A04020102020204" pitchFamily="34" charset="0"/>
                <a:cs typeface="Arial Black" panose="020B0A04020102020204" pitchFamily="34" charset="0"/>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6/17/2022</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458050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aseStudy-Resul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F603-5D1D-774A-BC2E-2BB19F77B19A}"/>
              </a:ext>
            </a:extLst>
          </p:cNvPr>
          <p:cNvSpPr>
            <a:spLocks noGrp="1"/>
          </p:cNvSpPr>
          <p:nvPr>
            <p:ph type="title"/>
          </p:nvPr>
        </p:nvSpPr>
        <p:spPr>
          <a:xfrm>
            <a:off x="354060" y="530021"/>
            <a:ext cx="4982558" cy="1130188"/>
          </a:xfrm>
        </p:spPr>
        <p:txBody>
          <a:bodyPr>
            <a:noAutofit/>
          </a:bodyPr>
          <a:lstStyle>
            <a:lvl1pPr>
              <a:defRPr b="0" i="0"/>
            </a:lvl1pPr>
          </a:lstStyle>
          <a:p>
            <a:r>
              <a:rPr lang="en-US"/>
              <a:t>Click to edit Master title style</a:t>
            </a:r>
          </a:p>
        </p:txBody>
      </p:sp>
      <p:sp>
        <p:nvSpPr>
          <p:cNvPr id="49" name="Text Placeholder 12">
            <a:extLst>
              <a:ext uri="{FF2B5EF4-FFF2-40B4-BE49-F238E27FC236}">
                <a16:creationId xmlns:a16="http://schemas.microsoft.com/office/drawing/2014/main" id="{83E3CE5B-BC3A-9749-A3C9-0981EBB0D25F}"/>
              </a:ext>
            </a:extLst>
          </p:cNvPr>
          <p:cNvSpPr>
            <a:spLocks noGrp="1"/>
          </p:cNvSpPr>
          <p:nvPr>
            <p:ph type="body" sz="quarter" idx="15"/>
          </p:nvPr>
        </p:nvSpPr>
        <p:spPr>
          <a:xfrm>
            <a:off x="7994951" y="1124223"/>
            <a:ext cx="1411295" cy="379114"/>
          </a:xfrm>
          <a:prstGeom prst="rect">
            <a:avLst/>
          </a:prstGeom>
        </p:spPr>
        <p:txBody>
          <a:bodyPr lIns="0" tIns="0" rIns="0" bIns="0">
            <a:noAutofit/>
          </a:bodyPr>
          <a:lstStyle>
            <a:lvl1pPr marL="0" indent="0" algn="l">
              <a:buNone/>
              <a:defRPr sz="1200" b="0" i="0">
                <a:solidFill>
                  <a:srgbClr val="2576B7"/>
                </a:solidFill>
                <a:latin typeface="Montserrat SemiBold" pitchFamily="2" charset="77"/>
                <a:cs typeface="Arial" panose="020B0604020202020204" pitchFamily="34" charset="0"/>
              </a:defRPr>
            </a:lvl1pPr>
            <a:lvl2pPr marL="457154" indent="0">
              <a:buNone/>
              <a:defRPr/>
            </a:lvl2pPr>
            <a:lvl3pPr marL="914309" indent="0">
              <a:buNone/>
              <a:defRPr/>
            </a:lvl3pPr>
            <a:lvl4pPr marL="1371463" indent="0">
              <a:buNone/>
              <a:defRPr/>
            </a:lvl4pPr>
            <a:lvl5pPr marL="1828617" indent="0">
              <a:buNone/>
              <a:defRPr/>
            </a:lvl5pPr>
          </a:lstStyle>
          <a:p>
            <a:pPr lvl="0"/>
            <a:r>
              <a:rPr lang="en-US"/>
              <a:t>Click to edit Master text styles</a:t>
            </a:r>
          </a:p>
        </p:txBody>
      </p:sp>
      <p:sp>
        <p:nvSpPr>
          <p:cNvPr id="50" name="Text Placeholder 12">
            <a:extLst>
              <a:ext uri="{FF2B5EF4-FFF2-40B4-BE49-F238E27FC236}">
                <a16:creationId xmlns:a16="http://schemas.microsoft.com/office/drawing/2014/main" id="{94D26957-23BC-244C-9C15-BD8319838C87}"/>
              </a:ext>
            </a:extLst>
          </p:cNvPr>
          <p:cNvSpPr>
            <a:spLocks noGrp="1"/>
          </p:cNvSpPr>
          <p:nvPr>
            <p:ph type="body" sz="quarter" idx="16" hasCustomPrompt="1"/>
          </p:nvPr>
        </p:nvSpPr>
        <p:spPr>
          <a:xfrm>
            <a:off x="7994951" y="977814"/>
            <a:ext cx="1973848" cy="148752"/>
          </a:xfrm>
          <a:prstGeom prst="rect">
            <a:avLst/>
          </a:prstGeom>
        </p:spPr>
        <p:txBody>
          <a:bodyPr lIns="0" tIns="0" rIns="0" bIns="0">
            <a:noAutofit/>
          </a:bodyPr>
          <a:lstStyle>
            <a:lvl1pPr marL="0" indent="0" algn="l">
              <a:buNone/>
              <a:defRPr sz="800" b="0" i="0">
                <a:solidFill>
                  <a:srgbClr val="2576B7"/>
                </a:solidFill>
                <a:latin typeface="Montserrat SemiBold" pitchFamily="2" charset="77"/>
                <a:cs typeface="Arial" panose="020B0604020202020204" pitchFamily="34" charset="0"/>
              </a:defRPr>
            </a:lvl1pPr>
            <a:lvl2pPr marL="457154" indent="0">
              <a:buNone/>
              <a:defRPr/>
            </a:lvl2pPr>
            <a:lvl3pPr marL="914309" indent="0">
              <a:buNone/>
              <a:defRPr/>
            </a:lvl3pPr>
            <a:lvl4pPr marL="1371463" indent="0">
              <a:buNone/>
              <a:defRPr/>
            </a:lvl4pPr>
            <a:lvl5pPr marL="1828617" indent="0">
              <a:buNone/>
              <a:defRPr/>
            </a:lvl5pPr>
          </a:lstStyle>
          <a:p>
            <a:pPr lvl="0"/>
            <a:r>
              <a:rPr lang="en-US"/>
              <a:t>INDUSTRY</a:t>
            </a:r>
          </a:p>
        </p:txBody>
      </p:sp>
      <p:sp>
        <p:nvSpPr>
          <p:cNvPr id="51" name="Text Placeholder 12">
            <a:extLst>
              <a:ext uri="{FF2B5EF4-FFF2-40B4-BE49-F238E27FC236}">
                <a16:creationId xmlns:a16="http://schemas.microsoft.com/office/drawing/2014/main" id="{1AEFA7E8-5374-634A-90A1-FBA969346214}"/>
              </a:ext>
            </a:extLst>
          </p:cNvPr>
          <p:cNvSpPr>
            <a:spLocks noGrp="1"/>
          </p:cNvSpPr>
          <p:nvPr>
            <p:ph type="body" sz="quarter" idx="17"/>
          </p:nvPr>
        </p:nvSpPr>
        <p:spPr>
          <a:xfrm>
            <a:off x="9442190" y="1124223"/>
            <a:ext cx="2449812" cy="381201"/>
          </a:xfrm>
          <a:prstGeom prst="rect">
            <a:avLst/>
          </a:prstGeom>
        </p:spPr>
        <p:txBody>
          <a:bodyPr lIns="0" tIns="0" rIns="0" bIns="0">
            <a:noAutofit/>
          </a:bodyPr>
          <a:lstStyle>
            <a:lvl1pPr marL="0" indent="0" algn="l">
              <a:buNone/>
              <a:defRPr sz="1200" b="0" i="0">
                <a:solidFill>
                  <a:srgbClr val="2576B7"/>
                </a:solidFill>
                <a:latin typeface="Montserrat SemiBold" pitchFamily="2" charset="77"/>
                <a:cs typeface="Arial" panose="020B0604020202020204" pitchFamily="34" charset="0"/>
              </a:defRPr>
            </a:lvl1pPr>
            <a:lvl2pPr marL="457154" indent="0">
              <a:buNone/>
              <a:defRPr/>
            </a:lvl2pPr>
            <a:lvl3pPr marL="914309" indent="0">
              <a:buNone/>
              <a:defRPr/>
            </a:lvl3pPr>
            <a:lvl4pPr marL="1371463" indent="0">
              <a:buNone/>
              <a:defRPr/>
            </a:lvl4pPr>
            <a:lvl5pPr marL="1828617" indent="0">
              <a:buNone/>
              <a:defRPr/>
            </a:lvl5pPr>
          </a:lstStyle>
          <a:p>
            <a:pPr lvl="0"/>
            <a:r>
              <a:rPr lang="en-US"/>
              <a:t>Click to edit Master text styles</a:t>
            </a:r>
          </a:p>
        </p:txBody>
      </p:sp>
      <p:sp>
        <p:nvSpPr>
          <p:cNvPr id="52" name="Text Placeholder 12">
            <a:extLst>
              <a:ext uri="{FF2B5EF4-FFF2-40B4-BE49-F238E27FC236}">
                <a16:creationId xmlns:a16="http://schemas.microsoft.com/office/drawing/2014/main" id="{D8566A2D-58FD-544A-9993-5A75E8DE7954}"/>
              </a:ext>
            </a:extLst>
          </p:cNvPr>
          <p:cNvSpPr>
            <a:spLocks noGrp="1"/>
          </p:cNvSpPr>
          <p:nvPr>
            <p:ph type="body" sz="quarter" idx="18" hasCustomPrompt="1"/>
          </p:nvPr>
        </p:nvSpPr>
        <p:spPr>
          <a:xfrm>
            <a:off x="9445590" y="977814"/>
            <a:ext cx="2433238" cy="148752"/>
          </a:xfrm>
          <a:prstGeom prst="rect">
            <a:avLst/>
          </a:prstGeom>
        </p:spPr>
        <p:txBody>
          <a:bodyPr lIns="0" tIns="0" rIns="0" bIns="0">
            <a:noAutofit/>
          </a:bodyPr>
          <a:lstStyle>
            <a:lvl1pPr marL="0" indent="0" algn="l">
              <a:buNone/>
              <a:defRPr sz="800" b="0" i="0">
                <a:solidFill>
                  <a:srgbClr val="2576B7"/>
                </a:solidFill>
                <a:latin typeface="Montserrat SemiBold" pitchFamily="2" charset="77"/>
                <a:cs typeface="Arial" panose="020B0604020202020204" pitchFamily="34" charset="0"/>
              </a:defRPr>
            </a:lvl1pPr>
            <a:lvl2pPr marL="457154" indent="0">
              <a:buNone/>
              <a:defRPr/>
            </a:lvl2pPr>
            <a:lvl3pPr marL="914309" indent="0">
              <a:buNone/>
              <a:defRPr/>
            </a:lvl3pPr>
            <a:lvl4pPr marL="1371463" indent="0">
              <a:buNone/>
              <a:defRPr/>
            </a:lvl4pPr>
            <a:lvl5pPr marL="1828617" indent="0">
              <a:buNone/>
              <a:defRPr/>
            </a:lvl5pPr>
          </a:lstStyle>
          <a:p>
            <a:pPr lvl="0"/>
            <a:r>
              <a:rPr lang="en-US"/>
              <a:t>SOURCE</a:t>
            </a:r>
          </a:p>
        </p:txBody>
      </p:sp>
      <p:sp>
        <p:nvSpPr>
          <p:cNvPr id="81" name="Text Placeholder 14">
            <a:extLst>
              <a:ext uri="{FF2B5EF4-FFF2-40B4-BE49-F238E27FC236}">
                <a16:creationId xmlns:a16="http://schemas.microsoft.com/office/drawing/2014/main" id="{632DA5D6-4B5D-374C-8DA0-06C05A352A7F}"/>
              </a:ext>
            </a:extLst>
          </p:cNvPr>
          <p:cNvSpPr>
            <a:spLocks noGrp="1"/>
          </p:cNvSpPr>
          <p:nvPr>
            <p:ph type="body" sz="quarter" idx="31" hasCustomPrompt="1"/>
          </p:nvPr>
        </p:nvSpPr>
        <p:spPr>
          <a:xfrm>
            <a:off x="381744" y="1248633"/>
            <a:ext cx="3763892" cy="466166"/>
          </a:xfrm>
          <a:prstGeom prst="rect">
            <a:avLst/>
          </a:prstGeom>
        </p:spPr>
        <p:txBody>
          <a:bodyPr lIns="0" tIns="0" rIns="0" bIns="0">
            <a:noAutofit/>
          </a:bodyPr>
          <a:lstStyle>
            <a:lvl1pPr marL="0" indent="0" algn="l">
              <a:lnSpc>
                <a:spcPts val="1700"/>
              </a:lnSpc>
              <a:buNone/>
              <a:defRPr sz="1600" b="0" i="0">
                <a:solidFill>
                  <a:srgbClr val="848585"/>
                </a:solidFill>
                <a:latin typeface="Exo" panose="02000503000000000000" pitchFamily="2" charset="77"/>
                <a:cs typeface="Arial" panose="020B0604020202020204" pitchFamily="34" charset="0"/>
              </a:defRPr>
            </a:lvl1pPr>
            <a:lvl2pPr marL="457154" indent="0">
              <a:lnSpc>
                <a:spcPts val="1700"/>
              </a:lnSpc>
              <a:buNone/>
              <a:defRPr sz="1400">
                <a:solidFill>
                  <a:srgbClr val="4B4B4B"/>
                </a:solidFill>
                <a:latin typeface="Arial" panose="020B0604020202020204" pitchFamily="34" charset="0"/>
                <a:cs typeface="Arial" panose="020B0604020202020204" pitchFamily="34" charset="0"/>
              </a:defRPr>
            </a:lvl2pPr>
            <a:lvl3pPr marL="914309" indent="0">
              <a:lnSpc>
                <a:spcPts val="1700"/>
              </a:lnSpc>
              <a:buNone/>
              <a:defRPr sz="1400">
                <a:solidFill>
                  <a:srgbClr val="4B4B4B"/>
                </a:solidFill>
                <a:latin typeface="Arial" panose="020B0604020202020204" pitchFamily="34" charset="0"/>
                <a:cs typeface="Arial" panose="020B0604020202020204" pitchFamily="34" charset="0"/>
              </a:defRPr>
            </a:lvl3pPr>
            <a:lvl4pPr marL="1371463" indent="0">
              <a:lnSpc>
                <a:spcPts val="1700"/>
              </a:lnSpc>
              <a:buNone/>
              <a:defRPr sz="1400">
                <a:solidFill>
                  <a:srgbClr val="4B4B4B"/>
                </a:solidFill>
                <a:latin typeface="Arial" panose="020B0604020202020204" pitchFamily="34" charset="0"/>
                <a:cs typeface="Arial" panose="020B0604020202020204" pitchFamily="34" charset="0"/>
              </a:defRPr>
            </a:lvl4pPr>
            <a:lvl5pPr marL="1828617"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Results</a:t>
            </a:r>
          </a:p>
        </p:txBody>
      </p:sp>
      <p:sp>
        <p:nvSpPr>
          <p:cNvPr id="21" name="Holder 6">
            <a:extLst>
              <a:ext uri="{FF2B5EF4-FFF2-40B4-BE49-F238E27FC236}">
                <a16:creationId xmlns:a16="http://schemas.microsoft.com/office/drawing/2014/main" id="{9A59CEA0-B803-C54F-854E-09209F4B1E0F}"/>
              </a:ext>
            </a:extLst>
          </p:cNvPr>
          <p:cNvSpPr>
            <a:spLocks noGrp="1"/>
          </p:cNvSpPr>
          <p:nvPr>
            <p:ph type="sldNum" sz="quarter" idx="4"/>
          </p:nvPr>
        </p:nvSpPr>
        <p:spPr>
          <a:xfrm>
            <a:off x="9648350" y="6453854"/>
            <a:ext cx="2240414" cy="121252"/>
          </a:xfrm>
          <a:prstGeom prst="rect">
            <a:avLst/>
          </a:prstGeom>
        </p:spPr>
        <p:txBody>
          <a:bodyPr wrap="square" lIns="0" tIns="0" rIns="0" bIns="0">
            <a:noAutofit/>
          </a:bodyPr>
          <a:lstStyle>
            <a:lvl1pPr algn="r">
              <a:defRPr sz="788" b="0" i="0" baseline="0">
                <a:solidFill>
                  <a:srgbClr val="636363"/>
                </a:solidFill>
                <a:latin typeface="Exo" pitchFamily="2" charset="77"/>
                <a:cs typeface="Arial"/>
              </a:defRPr>
            </a:lvl1pPr>
          </a:lstStyle>
          <a:p>
            <a:pPr marL="7700">
              <a:spcBef>
                <a:spcPts val="161"/>
              </a:spcBef>
              <a:tabLst>
                <a:tab pos="1309472" algn="l"/>
              </a:tabLst>
            </a:pPr>
            <a:r>
              <a:rPr lang="en-CA" spc="-18" dirty="0"/>
              <a:t>Info-</a:t>
            </a:r>
            <a:r>
              <a:rPr lang="en-CA" spc="-103" dirty="0"/>
              <a:t>T</a:t>
            </a:r>
            <a:r>
              <a:rPr lang="en-CA" spc="-15" dirty="0"/>
              <a:t>ec</a:t>
            </a:r>
            <a:r>
              <a:rPr lang="en-CA" spc="6" dirty="0"/>
              <a:t>h</a:t>
            </a:r>
            <a:r>
              <a:rPr lang="en-CA" spc="-39" dirty="0"/>
              <a:t> </a:t>
            </a:r>
            <a:r>
              <a:rPr lang="en-CA" spc="-15" dirty="0"/>
              <a:t>Researc</a:t>
            </a:r>
            <a:r>
              <a:rPr lang="en-CA" spc="6" dirty="0"/>
              <a:t>h</a:t>
            </a:r>
            <a:r>
              <a:rPr lang="en-CA" spc="-39" dirty="0"/>
              <a:t> </a:t>
            </a:r>
            <a:r>
              <a:rPr lang="en-CA" spc="-15" dirty="0"/>
              <a:t>Grou</a:t>
            </a:r>
            <a:r>
              <a:rPr lang="en-CA" spc="6" dirty="0"/>
              <a:t>p   |   </a:t>
            </a:r>
            <a:fld id="{81D60167-4931-47E6-BA6A-407CBD079E47}" type="slidenum">
              <a:rPr spc="6" smtClean="0">
                <a:cs typeface="Arial" panose="020B0604020202020204" pitchFamily="34" charset="0"/>
              </a:rPr>
              <a:pPr marL="7700">
                <a:spcBef>
                  <a:spcPts val="161"/>
                </a:spcBef>
                <a:tabLst>
                  <a:tab pos="1309472" algn="l"/>
                </a:tabLst>
              </a:pPr>
              <a:t>‹#›</a:t>
            </a:fld>
            <a:endParaRPr spc="6" dirty="0">
              <a:cs typeface="Arial" panose="020B0604020202020204" pitchFamily="34" charset="0"/>
            </a:endParaRPr>
          </a:p>
        </p:txBody>
      </p:sp>
      <p:sp>
        <p:nvSpPr>
          <p:cNvPr id="32" name="Rectangle 31">
            <a:extLst>
              <a:ext uri="{FF2B5EF4-FFF2-40B4-BE49-F238E27FC236}">
                <a16:creationId xmlns:a16="http://schemas.microsoft.com/office/drawing/2014/main" id="{2ACB767A-45FC-9F48-B418-D7EC7355E710}"/>
              </a:ext>
            </a:extLst>
          </p:cNvPr>
          <p:cNvSpPr/>
          <p:nvPr userDrawn="1"/>
        </p:nvSpPr>
        <p:spPr>
          <a:xfrm>
            <a:off x="378251" y="2124635"/>
            <a:ext cx="11514900" cy="4087906"/>
          </a:xfrm>
          <a:prstGeom prst="rect">
            <a:avLst/>
          </a:prstGeom>
          <a:solidFill>
            <a:schemeClr val="bg1"/>
          </a:solidFill>
          <a:ln>
            <a:noFill/>
          </a:ln>
          <a:effectLst>
            <a:outerShdw blurRad="266700" sx="105000" sy="105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b="0" i="0" dirty="0">
              <a:latin typeface="Roboto Condensed Light" panose="02000000000000000000" pitchFamily="2" charset="0"/>
            </a:endParaRPr>
          </a:p>
        </p:txBody>
      </p:sp>
      <p:sp>
        <p:nvSpPr>
          <p:cNvPr id="18" name="Text Placeholder 14">
            <a:extLst>
              <a:ext uri="{FF2B5EF4-FFF2-40B4-BE49-F238E27FC236}">
                <a16:creationId xmlns:a16="http://schemas.microsoft.com/office/drawing/2014/main" id="{64575029-F9F4-2248-A2E0-0D606CABA3CE}"/>
              </a:ext>
            </a:extLst>
          </p:cNvPr>
          <p:cNvSpPr>
            <a:spLocks noGrp="1"/>
          </p:cNvSpPr>
          <p:nvPr>
            <p:ph type="body" sz="quarter" idx="34"/>
          </p:nvPr>
        </p:nvSpPr>
        <p:spPr>
          <a:xfrm>
            <a:off x="876988" y="2823210"/>
            <a:ext cx="2906484" cy="3097530"/>
          </a:xfrm>
          <a:prstGeom prst="rect">
            <a:avLst/>
          </a:prstGeom>
        </p:spPr>
        <p:txBody>
          <a:bodyPr lIns="0" tIns="0" rIns="0" bIns="0">
            <a:noAutofit/>
          </a:bodyPr>
          <a:lstStyle>
            <a:lvl1pPr marL="0" indent="0">
              <a:lnSpc>
                <a:spcPts val="2200"/>
              </a:lnSpc>
              <a:buNone/>
              <a:defRPr sz="1600" b="0" i="0">
                <a:solidFill>
                  <a:srgbClr val="848585"/>
                </a:solidFill>
                <a:latin typeface="Exo" panose="02000503000000000000" pitchFamily="2" charset="77"/>
                <a:cs typeface="Arial Narrow" panose="020B0604020202020204" pitchFamily="34" charset="0"/>
              </a:defRPr>
            </a:lvl1pPr>
            <a:lvl2pPr marL="457154" indent="0">
              <a:lnSpc>
                <a:spcPts val="1700"/>
              </a:lnSpc>
              <a:buNone/>
              <a:defRPr sz="1400">
                <a:solidFill>
                  <a:srgbClr val="4B4B4B"/>
                </a:solidFill>
                <a:latin typeface="Arial" panose="020B0604020202020204" pitchFamily="34" charset="0"/>
                <a:cs typeface="Arial" panose="020B0604020202020204" pitchFamily="34" charset="0"/>
              </a:defRPr>
            </a:lvl2pPr>
            <a:lvl3pPr marL="914309" indent="0">
              <a:lnSpc>
                <a:spcPts val="1700"/>
              </a:lnSpc>
              <a:buNone/>
              <a:defRPr sz="1400">
                <a:solidFill>
                  <a:srgbClr val="4B4B4B"/>
                </a:solidFill>
                <a:latin typeface="Arial" panose="020B0604020202020204" pitchFamily="34" charset="0"/>
                <a:cs typeface="Arial" panose="020B0604020202020204" pitchFamily="34" charset="0"/>
              </a:defRPr>
            </a:lvl3pPr>
            <a:lvl4pPr marL="1371463" indent="0">
              <a:lnSpc>
                <a:spcPts val="1700"/>
              </a:lnSpc>
              <a:buNone/>
              <a:defRPr sz="1400">
                <a:solidFill>
                  <a:srgbClr val="4B4B4B"/>
                </a:solidFill>
                <a:latin typeface="Arial" panose="020B0604020202020204" pitchFamily="34" charset="0"/>
                <a:cs typeface="Arial" panose="020B0604020202020204" pitchFamily="34" charset="0"/>
              </a:defRPr>
            </a:lvl4pPr>
            <a:lvl5pPr marL="1828617"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 Placeholder 11">
            <a:extLst>
              <a:ext uri="{FF2B5EF4-FFF2-40B4-BE49-F238E27FC236}">
                <a16:creationId xmlns:a16="http://schemas.microsoft.com/office/drawing/2014/main" id="{85DDFA7D-F891-5541-AA0E-D25B89A7FB95}"/>
              </a:ext>
            </a:extLst>
          </p:cNvPr>
          <p:cNvSpPr>
            <a:spLocks noGrp="1"/>
          </p:cNvSpPr>
          <p:nvPr>
            <p:ph type="body" sz="quarter" idx="35"/>
          </p:nvPr>
        </p:nvSpPr>
        <p:spPr>
          <a:xfrm>
            <a:off x="873171" y="2478200"/>
            <a:ext cx="2776819" cy="939371"/>
          </a:xfrm>
          <a:prstGeom prst="rect">
            <a:avLst/>
          </a:prstGeom>
        </p:spPr>
        <p:txBody>
          <a:bodyPr lIns="0" tIns="0" rIns="0" bIns="0">
            <a:noAutofit/>
          </a:bodyPr>
          <a:lstStyle>
            <a:lvl1pPr marL="0" indent="0">
              <a:lnSpc>
                <a:spcPts val="2400"/>
              </a:lnSpc>
              <a:buNone/>
              <a:defRPr sz="2000" b="1" i="0" spc="0">
                <a:solidFill>
                  <a:srgbClr val="2576B7"/>
                </a:solidFill>
                <a:latin typeface="Montserrat SemiBold" panose="020B0604020202020204" charset="0"/>
                <a:cs typeface="Arial" panose="020B0604020202020204" pitchFamily="34" charset="0"/>
              </a:defRPr>
            </a:lvl1pPr>
            <a:lvl2pPr marL="457154" indent="0">
              <a:lnSpc>
                <a:spcPts val="2400"/>
              </a:lnSpc>
              <a:buNone/>
              <a:defRPr sz="2000">
                <a:solidFill>
                  <a:srgbClr val="848585"/>
                </a:solidFill>
                <a:latin typeface="Arial" panose="020B0604020202020204" pitchFamily="34" charset="0"/>
                <a:cs typeface="Arial" panose="020B0604020202020204" pitchFamily="34" charset="0"/>
              </a:defRPr>
            </a:lvl2pPr>
            <a:lvl3pPr marL="914309" indent="0">
              <a:lnSpc>
                <a:spcPts val="2400"/>
              </a:lnSpc>
              <a:buNone/>
              <a:defRPr sz="2000">
                <a:solidFill>
                  <a:srgbClr val="848585"/>
                </a:solidFill>
                <a:latin typeface="Arial" panose="020B0604020202020204" pitchFamily="34" charset="0"/>
                <a:cs typeface="Arial" panose="020B0604020202020204" pitchFamily="34" charset="0"/>
              </a:defRPr>
            </a:lvl3pPr>
            <a:lvl4pPr marL="1371463" indent="0">
              <a:lnSpc>
                <a:spcPts val="2400"/>
              </a:lnSpc>
              <a:buNone/>
              <a:defRPr sz="2000">
                <a:solidFill>
                  <a:srgbClr val="848585"/>
                </a:solidFill>
                <a:latin typeface="Arial" panose="020B0604020202020204" pitchFamily="34" charset="0"/>
                <a:cs typeface="Arial" panose="020B0604020202020204" pitchFamily="34" charset="0"/>
              </a:defRPr>
            </a:lvl4pPr>
            <a:lvl5pPr marL="1828617"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4" name="Rectangle 23">
            <a:extLst>
              <a:ext uri="{FF2B5EF4-FFF2-40B4-BE49-F238E27FC236}">
                <a16:creationId xmlns:a16="http://schemas.microsoft.com/office/drawing/2014/main" id="{B39A272B-80C2-6041-B7D7-2757D1FF9673}"/>
              </a:ext>
            </a:extLst>
          </p:cNvPr>
          <p:cNvSpPr/>
          <p:nvPr userDrawn="1"/>
        </p:nvSpPr>
        <p:spPr>
          <a:xfrm>
            <a:off x="378252" y="2119122"/>
            <a:ext cx="11514900" cy="5400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latin typeface="Roboto Condensed Light" panose="02000000000000000000" pitchFamily="2" charset="0"/>
            </a:endParaRPr>
          </a:p>
        </p:txBody>
      </p:sp>
      <p:sp>
        <p:nvSpPr>
          <p:cNvPr id="25" name="Text Placeholder 14">
            <a:extLst>
              <a:ext uri="{FF2B5EF4-FFF2-40B4-BE49-F238E27FC236}">
                <a16:creationId xmlns:a16="http://schemas.microsoft.com/office/drawing/2014/main" id="{964C74D3-32B0-0E4C-8DE8-9C0F92A808CC}"/>
              </a:ext>
            </a:extLst>
          </p:cNvPr>
          <p:cNvSpPr>
            <a:spLocks noGrp="1"/>
          </p:cNvSpPr>
          <p:nvPr>
            <p:ph type="body" sz="quarter" idx="12"/>
          </p:nvPr>
        </p:nvSpPr>
        <p:spPr>
          <a:xfrm>
            <a:off x="4768755" y="2854885"/>
            <a:ext cx="6654676" cy="2702205"/>
          </a:xfrm>
          <a:prstGeom prst="rect">
            <a:avLst/>
          </a:prstGeom>
        </p:spPr>
        <p:txBody>
          <a:bodyPr lIns="0" tIns="0" rIns="0" bIns="0" numCol="2" spcCol="360000">
            <a:noAutofit/>
          </a:bodyPr>
          <a:lstStyle>
            <a:lvl1pPr marL="0" indent="0">
              <a:lnSpc>
                <a:spcPts val="1800"/>
              </a:lnSpc>
              <a:buNone/>
              <a:defRPr sz="1400" b="0" i="0">
                <a:solidFill>
                  <a:srgbClr val="4B4B4B"/>
                </a:solidFill>
                <a:latin typeface="Roboto Condensed Light" panose="02000000000000000000" pitchFamily="2" charset="0"/>
                <a:cs typeface="Arial Narrow" panose="020B0604020202020204" pitchFamily="34" charset="0"/>
              </a:defRPr>
            </a:lvl1pPr>
            <a:lvl2pPr marL="457154" indent="0">
              <a:lnSpc>
                <a:spcPts val="1700"/>
              </a:lnSpc>
              <a:buNone/>
              <a:defRPr sz="1400">
                <a:solidFill>
                  <a:srgbClr val="4B4B4B"/>
                </a:solidFill>
                <a:latin typeface="Arial" panose="020B0604020202020204" pitchFamily="34" charset="0"/>
                <a:cs typeface="Arial" panose="020B0604020202020204" pitchFamily="34" charset="0"/>
              </a:defRPr>
            </a:lvl2pPr>
            <a:lvl3pPr marL="914309" indent="0">
              <a:lnSpc>
                <a:spcPts val="1700"/>
              </a:lnSpc>
              <a:buNone/>
              <a:defRPr sz="1400">
                <a:solidFill>
                  <a:srgbClr val="4B4B4B"/>
                </a:solidFill>
                <a:latin typeface="Arial" panose="020B0604020202020204" pitchFamily="34" charset="0"/>
                <a:cs typeface="Arial" panose="020B0604020202020204" pitchFamily="34" charset="0"/>
              </a:defRPr>
            </a:lvl3pPr>
            <a:lvl4pPr marL="1371463" indent="0">
              <a:lnSpc>
                <a:spcPts val="1700"/>
              </a:lnSpc>
              <a:buNone/>
              <a:defRPr sz="1400">
                <a:solidFill>
                  <a:srgbClr val="4B4B4B"/>
                </a:solidFill>
                <a:latin typeface="Arial" panose="020B0604020202020204" pitchFamily="34" charset="0"/>
                <a:cs typeface="Arial" panose="020B0604020202020204" pitchFamily="34" charset="0"/>
              </a:defRPr>
            </a:lvl4pPr>
            <a:lvl5pPr marL="1828617"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246403148"/>
      </p:ext>
    </p:extLst>
  </p:cSld>
  <p:clrMapOvr>
    <a:masterClrMapping/>
  </p:clrMapOvr>
  <p:extLst>
    <p:ext uri="{DCECCB84-F9BA-43D5-87BE-67443E8EF086}">
      <p15:sldGuideLst xmlns:p15="http://schemas.microsoft.com/office/powerpoint/2012/main">
        <p15:guide id="1" orient="horz" pos="890">
          <p15:clr>
            <a:srgbClr val="FBAE40"/>
          </p15:clr>
        </p15:guide>
        <p15:guide id="2" orient="horz" pos="191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Header / Bodycop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335360" y="260648"/>
            <a:ext cx="8839200" cy="864096"/>
          </a:xfrm>
          <a:prstGeom prst="rect">
            <a:avLst/>
          </a:prstGeom>
        </p:spPr>
        <p:txBody>
          <a:bodyPr/>
          <a:lstStyle>
            <a:lvl1pPr algn="l">
              <a:lnSpc>
                <a:spcPts val="2600"/>
              </a:lnSpc>
              <a:defRPr sz="2400" baseline="0">
                <a:solidFill>
                  <a:schemeClr val="tx1"/>
                </a:solidFill>
              </a:defRPr>
            </a:lvl1pPr>
          </a:lstStyle>
          <a:p>
            <a:r>
              <a:rPr lang="en-US"/>
              <a:t>Page Header (Georgia, 24pt) </a:t>
            </a:r>
            <a:endParaRPr lang="en-CA"/>
          </a:p>
        </p:txBody>
      </p:sp>
      <p:sp>
        <p:nvSpPr>
          <p:cNvPr id="55" name="Text Placeholder 41"/>
          <p:cNvSpPr>
            <a:spLocks noGrp="1"/>
          </p:cNvSpPr>
          <p:nvPr>
            <p:ph type="body" sz="quarter" idx="16" hasCustomPrompt="1"/>
          </p:nvPr>
        </p:nvSpPr>
        <p:spPr>
          <a:xfrm>
            <a:off x="332403" y="1232756"/>
            <a:ext cx="11503996" cy="4973925"/>
          </a:xfrm>
          <a:prstGeom prst="rect">
            <a:avLst/>
          </a:prstGeo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a:t>First Level (Arial, 12pt)</a:t>
            </a:r>
          </a:p>
          <a:p>
            <a:pPr lvl="1"/>
            <a:r>
              <a:rPr lang="en-US"/>
              <a:t>Second Level (Arial, 12pt)</a:t>
            </a:r>
          </a:p>
          <a:p>
            <a:pPr lvl="2"/>
            <a:r>
              <a:rPr lang="en-US"/>
              <a:t>Third Level (Arial, 12pt)</a:t>
            </a:r>
          </a:p>
          <a:p>
            <a:pPr lvl="3"/>
            <a:r>
              <a:rPr lang="en-US"/>
              <a:t>Forth Level (Arial, 12pt)</a:t>
            </a:r>
          </a:p>
        </p:txBody>
      </p:sp>
    </p:spTree>
    <p:extLst>
      <p:ext uri="{BB962C8B-B14F-4D97-AF65-F5344CB8AC3E}">
        <p14:creationId xmlns:p14="http://schemas.microsoft.com/office/powerpoint/2010/main" val="399049176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ExecSummary-Summary">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7843B22-DB73-FB4A-AF61-56B849B8CF50}"/>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l="20149" r="19902" b="11921"/>
          <a:stretch/>
        </p:blipFill>
        <p:spPr>
          <a:xfrm>
            <a:off x="354060" y="3098800"/>
            <a:ext cx="3593066" cy="2971093"/>
          </a:xfrm>
          <a:prstGeom prst="rect">
            <a:avLst/>
          </a:prstGeom>
        </p:spPr>
      </p:pic>
      <p:pic>
        <p:nvPicPr>
          <p:cNvPr id="11" name="Picture 10">
            <a:extLst>
              <a:ext uri="{FF2B5EF4-FFF2-40B4-BE49-F238E27FC236}">
                <a16:creationId xmlns:a16="http://schemas.microsoft.com/office/drawing/2014/main" id="{D264865B-20ED-6B48-89EC-5A740BB89DF8}"/>
              </a:ext>
            </a:extLst>
          </p:cNvPr>
          <p:cNvPicPr>
            <a:picLocks noChangeAspect="1"/>
          </p:cNvPicPr>
          <p:nvPr userDrawn="1"/>
        </p:nvPicPr>
        <p:blipFill>
          <a:blip r:embed="rId3" cstate="screen">
            <a:alphaModFix amt="50000"/>
            <a:extLst>
              <a:ext uri="{28A0092B-C50C-407E-A947-70E740481C1C}">
                <a14:useLocalDpi xmlns:a14="http://schemas.microsoft.com/office/drawing/2010/main"/>
              </a:ext>
            </a:extLst>
          </a:blip>
          <a:stretch>
            <a:fillRect/>
          </a:stretch>
        </p:blipFill>
        <p:spPr>
          <a:xfrm>
            <a:off x="3086492" y="2997200"/>
            <a:ext cx="5993591" cy="3373199"/>
          </a:xfrm>
          <a:prstGeom prst="rect">
            <a:avLst/>
          </a:prstGeom>
        </p:spPr>
      </p:pic>
      <p:pic>
        <p:nvPicPr>
          <p:cNvPr id="12" name="Picture 11">
            <a:extLst>
              <a:ext uri="{FF2B5EF4-FFF2-40B4-BE49-F238E27FC236}">
                <a16:creationId xmlns:a16="http://schemas.microsoft.com/office/drawing/2014/main" id="{6A48CFC1-263B-7747-9BE4-745AFC9F5B25}"/>
              </a:ext>
            </a:extLst>
          </p:cNvPr>
          <p:cNvPicPr>
            <a:picLocks noChangeAspect="1"/>
          </p:cNvPicPr>
          <p:nvPr userDrawn="1"/>
        </p:nvPicPr>
        <p:blipFill rotWithShape="1">
          <a:blip r:embed="rId4" cstate="screen">
            <a:alphaModFix amt="50000"/>
            <a:extLst>
              <a:ext uri="{28A0092B-C50C-407E-A947-70E740481C1C}">
                <a14:useLocalDpi xmlns:a14="http://schemas.microsoft.com/office/drawing/2010/main"/>
              </a:ext>
            </a:extLst>
          </a:blip>
          <a:srcRect l="19673" r="20960" b="8912"/>
          <a:stretch/>
        </p:blipFill>
        <p:spPr>
          <a:xfrm>
            <a:off x="8113268" y="2997200"/>
            <a:ext cx="3558360" cy="3072693"/>
          </a:xfrm>
          <a:prstGeom prst="rect">
            <a:avLst/>
          </a:prstGeom>
        </p:spPr>
      </p:pic>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4060" y="530021"/>
            <a:ext cx="4510384" cy="1163598"/>
          </a:xfrm>
        </p:spPr>
        <p:txBody>
          <a:bodyPr>
            <a:noAutofit/>
          </a:bodyPr>
          <a:lstStyle>
            <a:lvl1pPr>
              <a:defRPr b="0" i="0">
                <a:solidFill>
                  <a:srgbClr val="717171"/>
                </a:solidFill>
              </a:defRPr>
            </a:lvl1pPr>
          </a:lstStyle>
          <a:p>
            <a:r>
              <a:rPr lang="en-US" dirty="0"/>
              <a:t>Click to edit Master title style</a:t>
            </a:r>
          </a:p>
        </p:txBody>
      </p:sp>
      <p:sp>
        <p:nvSpPr>
          <p:cNvPr id="5" name="Text Placeholder 14">
            <a:extLst>
              <a:ext uri="{FF2B5EF4-FFF2-40B4-BE49-F238E27FC236}">
                <a16:creationId xmlns:a16="http://schemas.microsoft.com/office/drawing/2014/main" id="{F757EF6B-F638-A24D-9746-2B871D5BA5B9}"/>
              </a:ext>
            </a:extLst>
          </p:cNvPr>
          <p:cNvSpPr>
            <a:spLocks noGrp="1"/>
          </p:cNvSpPr>
          <p:nvPr>
            <p:ph type="body" sz="quarter" idx="12"/>
          </p:nvPr>
        </p:nvSpPr>
        <p:spPr>
          <a:xfrm>
            <a:off x="368146" y="2702692"/>
            <a:ext cx="3565709" cy="3240908"/>
          </a:xfrm>
          <a:prstGeom prst="rect">
            <a:avLst/>
          </a:prstGeom>
        </p:spPr>
        <p:txBody>
          <a:bodyPr lIns="0" tIns="0" rIns="0" bIns="0">
            <a:noAutofit/>
          </a:bodyPr>
          <a:lstStyle>
            <a:lvl1pPr marL="0" indent="0">
              <a:lnSpc>
                <a:spcPts val="1700"/>
              </a:lnSpc>
              <a:buNone/>
              <a:defRPr sz="1400" b="0" i="0">
                <a:solidFill>
                  <a:srgbClr val="4A4A4A"/>
                </a:solidFill>
                <a:latin typeface="Roboto Condensed Light" panose="02000000000000000000" pitchFamily="2" charset="0"/>
                <a:cs typeface="Arial Narrow" panose="020B0604020202020204" pitchFamily="34" charset="0"/>
              </a:defRPr>
            </a:lvl1pPr>
            <a:lvl2pPr marL="457154" indent="0">
              <a:lnSpc>
                <a:spcPts val="1700"/>
              </a:lnSpc>
              <a:buNone/>
              <a:defRPr sz="1400">
                <a:solidFill>
                  <a:srgbClr val="4B4B4B"/>
                </a:solidFill>
                <a:latin typeface="Arial" panose="020B0604020202020204" pitchFamily="34" charset="0"/>
                <a:cs typeface="Arial" panose="020B0604020202020204" pitchFamily="34" charset="0"/>
              </a:defRPr>
            </a:lvl2pPr>
            <a:lvl3pPr marL="914309" indent="0">
              <a:lnSpc>
                <a:spcPts val="1700"/>
              </a:lnSpc>
              <a:buNone/>
              <a:defRPr sz="1400">
                <a:solidFill>
                  <a:srgbClr val="4B4B4B"/>
                </a:solidFill>
                <a:latin typeface="Arial" panose="020B0604020202020204" pitchFamily="34" charset="0"/>
                <a:cs typeface="Arial" panose="020B0604020202020204" pitchFamily="34" charset="0"/>
              </a:defRPr>
            </a:lvl3pPr>
            <a:lvl4pPr marL="1371463" indent="0">
              <a:lnSpc>
                <a:spcPts val="1700"/>
              </a:lnSpc>
              <a:buNone/>
              <a:defRPr sz="1400">
                <a:solidFill>
                  <a:srgbClr val="4B4B4B"/>
                </a:solidFill>
                <a:latin typeface="Arial" panose="020B0604020202020204" pitchFamily="34" charset="0"/>
                <a:cs typeface="Arial" panose="020B0604020202020204" pitchFamily="34" charset="0"/>
              </a:defRPr>
            </a:lvl4pPr>
            <a:lvl5pPr marL="1828617"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Text Placeholder 12">
            <a:extLst>
              <a:ext uri="{FF2B5EF4-FFF2-40B4-BE49-F238E27FC236}">
                <a16:creationId xmlns:a16="http://schemas.microsoft.com/office/drawing/2014/main" id="{A5895281-F05F-284A-93B8-DF31D5A43342}"/>
              </a:ext>
            </a:extLst>
          </p:cNvPr>
          <p:cNvSpPr>
            <a:spLocks noGrp="1"/>
          </p:cNvSpPr>
          <p:nvPr>
            <p:ph type="body" sz="quarter" idx="13"/>
          </p:nvPr>
        </p:nvSpPr>
        <p:spPr>
          <a:xfrm>
            <a:off x="368146" y="2211427"/>
            <a:ext cx="3541939" cy="297314"/>
          </a:xfrm>
          <a:prstGeom prst="rect">
            <a:avLst/>
          </a:prstGeom>
        </p:spPr>
        <p:txBody>
          <a:bodyPr lIns="0" tIns="0" rIns="0" bIns="0">
            <a:noAutofit/>
          </a:bodyPr>
          <a:lstStyle>
            <a:lvl1pPr marL="0" indent="0" algn="l">
              <a:buNone/>
              <a:defRPr sz="1800" b="0" i="0">
                <a:solidFill>
                  <a:srgbClr val="B3252E"/>
                </a:solidFill>
                <a:latin typeface="Exo" panose="02000503000000000000" pitchFamily="2" charset="77"/>
                <a:cs typeface="Arial" panose="020B0604020202020204" pitchFamily="34" charset="0"/>
              </a:defRPr>
            </a:lvl1pPr>
            <a:lvl2pPr marL="457154" indent="0">
              <a:buNone/>
              <a:defRPr/>
            </a:lvl2pPr>
            <a:lvl3pPr marL="914309" indent="0">
              <a:buNone/>
              <a:defRPr/>
            </a:lvl3pPr>
            <a:lvl4pPr marL="1371463" indent="0">
              <a:buNone/>
              <a:defRPr/>
            </a:lvl4pPr>
            <a:lvl5pPr marL="1828617" indent="0">
              <a:buNone/>
              <a:defRPr/>
            </a:lvl5pPr>
          </a:lstStyle>
          <a:p>
            <a:pPr lvl="0"/>
            <a:r>
              <a:rPr lang="en-US"/>
              <a:t>Click to edit Master text styles</a:t>
            </a:r>
          </a:p>
        </p:txBody>
      </p:sp>
      <p:sp>
        <p:nvSpPr>
          <p:cNvPr id="25" name="Text Placeholder 14">
            <a:extLst>
              <a:ext uri="{FF2B5EF4-FFF2-40B4-BE49-F238E27FC236}">
                <a16:creationId xmlns:a16="http://schemas.microsoft.com/office/drawing/2014/main" id="{6FA60A94-BDD7-CD42-AD29-7AFB8051590D}"/>
              </a:ext>
            </a:extLst>
          </p:cNvPr>
          <p:cNvSpPr>
            <a:spLocks noGrp="1"/>
          </p:cNvSpPr>
          <p:nvPr>
            <p:ph type="body" sz="quarter" idx="14"/>
          </p:nvPr>
        </p:nvSpPr>
        <p:spPr>
          <a:xfrm>
            <a:off x="4267438" y="2702692"/>
            <a:ext cx="3541939" cy="3240908"/>
          </a:xfrm>
          <a:prstGeom prst="rect">
            <a:avLst/>
          </a:prstGeom>
        </p:spPr>
        <p:txBody>
          <a:bodyPr lIns="0" tIns="0" rIns="0" bIns="0">
            <a:noAutofit/>
          </a:bodyPr>
          <a:lstStyle>
            <a:lvl1pPr marL="0" indent="0">
              <a:lnSpc>
                <a:spcPts val="1700"/>
              </a:lnSpc>
              <a:buNone/>
              <a:defRPr sz="1400" b="0" i="0">
                <a:solidFill>
                  <a:srgbClr val="4A4A4A"/>
                </a:solidFill>
                <a:latin typeface="Roboto Condensed Light" panose="02000000000000000000" pitchFamily="2" charset="0"/>
                <a:cs typeface="Arial Narrow" panose="020B0604020202020204" pitchFamily="34" charset="0"/>
              </a:defRPr>
            </a:lvl1pPr>
            <a:lvl2pPr marL="457154" indent="0">
              <a:lnSpc>
                <a:spcPts val="1700"/>
              </a:lnSpc>
              <a:buNone/>
              <a:defRPr sz="1400">
                <a:solidFill>
                  <a:srgbClr val="4B4B4B"/>
                </a:solidFill>
                <a:latin typeface="Arial" panose="020B0604020202020204" pitchFamily="34" charset="0"/>
                <a:cs typeface="Arial" panose="020B0604020202020204" pitchFamily="34" charset="0"/>
              </a:defRPr>
            </a:lvl2pPr>
            <a:lvl3pPr marL="914309" indent="0">
              <a:lnSpc>
                <a:spcPts val="1700"/>
              </a:lnSpc>
              <a:buNone/>
              <a:defRPr sz="1400">
                <a:solidFill>
                  <a:srgbClr val="4B4B4B"/>
                </a:solidFill>
                <a:latin typeface="Arial" panose="020B0604020202020204" pitchFamily="34" charset="0"/>
                <a:cs typeface="Arial" panose="020B0604020202020204" pitchFamily="34" charset="0"/>
              </a:defRPr>
            </a:lvl3pPr>
            <a:lvl4pPr marL="1371463" indent="0">
              <a:lnSpc>
                <a:spcPts val="1700"/>
              </a:lnSpc>
              <a:buNone/>
              <a:defRPr sz="1400">
                <a:solidFill>
                  <a:srgbClr val="4B4B4B"/>
                </a:solidFill>
                <a:latin typeface="Arial" panose="020B0604020202020204" pitchFamily="34" charset="0"/>
                <a:cs typeface="Arial" panose="020B0604020202020204" pitchFamily="34" charset="0"/>
              </a:defRPr>
            </a:lvl4pPr>
            <a:lvl5pPr marL="1828617"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6" name="Text Placeholder 12">
            <a:extLst>
              <a:ext uri="{FF2B5EF4-FFF2-40B4-BE49-F238E27FC236}">
                <a16:creationId xmlns:a16="http://schemas.microsoft.com/office/drawing/2014/main" id="{9BDD2CC1-5E1E-A249-A7A5-AE4A1333D147}"/>
              </a:ext>
            </a:extLst>
          </p:cNvPr>
          <p:cNvSpPr>
            <a:spLocks noGrp="1"/>
          </p:cNvSpPr>
          <p:nvPr>
            <p:ph type="body" sz="quarter" idx="15"/>
          </p:nvPr>
        </p:nvSpPr>
        <p:spPr>
          <a:xfrm>
            <a:off x="4267438" y="2211427"/>
            <a:ext cx="3541939" cy="297314"/>
          </a:xfrm>
          <a:prstGeom prst="rect">
            <a:avLst/>
          </a:prstGeom>
        </p:spPr>
        <p:txBody>
          <a:bodyPr lIns="0" tIns="0" rIns="0" bIns="0">
            <a:noAutofit/>
          </a:bodyPr>
          <a:lstStyle>
            <a:lvl1pPr marL="0" indent="0" algn="l">
              <a:buNone/>
              <a:defRPr sz="1800" b="0" i="0">
                <a:solidFill>
                  <a:srgbClr val="F17A26"/>
                </a:solidFill>
                <a:latin typeface="Exo" panose="02000503000000000000" pitchFamily="2" charset="77"/>
                <a:cs typeface="Arial" panose="020B0604020202020204" pitchFamily="34" charset="0"/>
              </a:defRPr>
            </a:lvl1pPr>
            <a:lvl2pPr marL="457154" indent="0">
              <a:buNone/>
              <a:defRPr/>
            </a:lvl2pPr>
            <a:lvl3pPr marL="914309" indent="0">
              <a:buNone/>
              <a:defRPr/>
            </a:lvl3pPr>
            <a:lvl4pPr marL="1371463" indent="0">
              <a:buNone/>
              <a:defRPr/>
            </a:lvl4pPr>
            <a:lvl5pPr marL="1828617" indent="0">
              <a:buNone/>
              <a:defRPr/>
            </a:lvl5pPr>
          </a:lstStyle>
          <a:p>
            <a:pPr lvl="0"/>
            <a:r>
              <a:rPr lang="en-US"/>
              <a:t>Click to edit Master text styles</a:t>
            </a:r>
          </a:p>
        </p:txBody>
      </p:sp>
      <p:sp>
        <p:nvSpPr>
          <p:cNvPr id="27" name="Text Placeholder 14">
            <a:extLst>
              <a:ext uri="{FF2B5EF4-FFF2-40B4-BE49-F238E27FC236}">
                <a16:creationId xmlns:a16="http://schemas.microsoft.com/office/drawing/2014/main" id="{43436B9A-1402-5E4D-97F0-E6F15B6C3293}"/>
              </a:ext>
            </a:extLst>
          </p:cNvPr>
          <p:cNvSpPr>
            <a:spLocks noGrp="1"/>
          </p:cNvSpPr>
          <p:nvPr>
            <p:ph type="body" sz="quarter" idx="16"/>
          </p:nvPr>
        </p:nvSpPr>
        <p:spPr>
          <a:xfrm>
            <a:off x="8129689" y="2702692"/>
            <a:ext cx="3541939" cy="3240908"/>
          </a:xfrm>
          <a:prstGeom prst="rect">
            <a:avLst/>
          </a:prstGeom>
        </p:spPr>
        <p:txBody>
          <a:bodyPr lIns="0" tIns="0" rIns="0" bIns="0">
            <a:noAutofit/>
          </a:bodyPr>
          <a:lstStyle>
            <a:lvl1pPr marL="0" indent="0">
              <a:lnSpc>
                <a:spcPts val="1700"/>
              </a:lnSpc>
              <a:buNone/>
              <a:defRPr sz="1400" b="0" i="0">
                <a:solidFill>
                  <a:srgbClr val="4A4A4A"/>
                </a:solidFill>
                <a:latin typeface="Roboto Condensed Light" panose="02000000000000000000" pitchFamily="2" charset="0"/>
                <a:cs typeface="Arial Narrow" panose="020B0604020202020204" pitchFamily="34" charset="0"/>
              </a:defRPr>
            </a:lvl1pPr>
            <a:lvl2pPr marL="457154" indent="0">
              <a:lnSpc>
                <a:spcPts val="1700"/>
              </a:lnSpc>
              <a:buNone/>
              <a:defRPr sz="1400">
                <a:solidFill>
                  <a:srgbClr val="4B4B4B"/>
                </a:solidFill>
                <a:latin typeface="Arial" panose="020B0604020202020204" pitchFamily="34" charset="0"/>
                <a:cs typeface="Arial" panose="020B0604020202020204" pitchFamily="34" charset="0"/>
              </a:defRPr>
            </a:lvl2pPr>
            <a:lvl3pPr marL="914309" indent="0">
              <a:lnSpc>
                <a:spcPts val="1700"/>
              </a:lnSpc>
              <a:buNone/>
              <a:defRPr sz="1400">
                <a:solidFill>
                  <a:srgbClr val="4B4B4B"/>
                </a:solidFill>
                <a:latin typeface="Arial" panose="020B0604020202020204" pitchFamily="34" charset="0"/>
                <a:cs typeface="Arial" panose="020B0604020202020204" pitchFamily="34" charset="0"/>
              </a:defRPr>
            </a:lvl3pPr>
            <a:lvl4pPr marL="1371463" indent="0">
              <a:lnSpc>
                <a:spcPts val="1700"/>
              </a:lnSpc>
              <a:buNone/>
              <a:defRPr sz="1400">
                <a:solidFill>
                  <a:srgbClr val="4B4B4B"/>
                </a:solidFill>
                <a:latin typeface="Arial" panose="020B0604020202020204" pitchFamily="34" charset="0"/>
                <a:cs typeface="Arial" panose="020B0604020202020204" pitchFamily="34" charset="0"/>
              </a:defRPr>
            </a:lvl4pPr>
            <a:lvl5pPr marL="1828617"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8" name="Text Placeholder 12">
            <a:extLst>
              <a:ext uri="{FF2B5EF4-FFF2-40B4-BE49-F238E27FC236}">
                <a16:creationId xmlns:a16="http://schemas.microsoft.com/office/drawing/2014/main" id="{DE52E9E9-EF0F-F148-B77C-A1985515528A}"/>
              </a:ext>
            </a:extLst>
          </p:cNvPr>
          <p:cNvSpPr>
            <a:spLocks noGrp="1"/>
          </p:cNvSpPr>
          <p:nvPr>
            <p:ph type="body" sz="quarter" idx="17"/>
          </p:nvPr>
        </p:nvSpPr>
        <p:spPr>
          <a:xfrm>
            <a:off x="8129689" y="2211427"/>
            <a:ext cx="3541939" cy="297314"/>
          </a:xfrm>
          <a:prstGeom prst="rect">
            <a:avLst/>
          </a:prstGeom>
        </p:spPr>
        <p:txBody>
          <a:bodyPr lIns="0" tIns="0" rIns="0" bIns="0">
            <a:noAutofit/>
          </a:bodyPr>
          <a:lstStyle>
            <a:lvl1pPr marL="0" indent="0" algn="l">
              <a:buNone/>
              <a:defRPr sz="1800" b="0" i="0">
                <a:solidFill>
                  <a:srgbClr val="2B9E48"/>
                </a:solidFill>
                <a:latin typeface="Exo" panose="02000503000000000000" pitchFamily="2" charset="77"/>
                <a:cs typeface="Arial" panose="020B0604020202020204" pitchFamily="34" charset="0"/>
              </a:defRPr>
            </a:lvl1pPr>
            <a:lvl2pPr marL="457154" indent="0">
              <a:buNone/>
              <a:defRPr/>
            </a:lvl2pPr>
            <a:lvl3pPr marL="914309" indent="0">
              <a:buNone/>
              <a:defRPr/>
            </a:lvl3pPr>
            <a:lvl4pPr marL="1371463" indent="0">
              <a:buNone/>
              <a:defRPr/>
            </a:lvl4pPr>
            <a:lvl5pPr marL="1828617" indent="0">
              <a:buNone/>
              <a:defRPr/>
            </a:lvl5pPr>
          </a:lstStyle>
          <a:p>
            <a:pPr lvl="0"/>
            <a:r>
              <a:rPr lang="en-US"/>
              <a:t>Click to edit Master text styles</a:t>
            </a:r>
          </a:p>
        </p:txBody>
      </p:sp>
      <p:sp>
        <p:nvSpPr>
          <p:cNvPr id="9" name="Holder 6">
            <a:extLst>
              <a:ext uri="{FF2B5EF4-FFF2-40B4-BE49-F238E27FC236}">
                <a16:creationId xmlns:a16="http://schemas.microsoft.com/office/drawing/2014/main" id="{66B6D213-184E-C642-B783-217F15ADEF83}"/>
              </a:ext>
            </a:extLst>
          </p:cNvPr>
          <p:cNvSpPr>
            <a:spLocks noGrp="1"/>
          </p:cNvSpPr>
          <p:nvPr>
            <p:ph type="sldNum" sz="quarter" idx="4"/>
          </p:nvPr>
        </p:nvSpPr>
        <p:spPr>
          <a:xfrm>
            <a:off x="9648350" y="6453854"/>
            <a:ext cx="2240414" cy="121252"/>
          </a:xfrm>
          <a:prstGeom prst="rect">
            <a:avLst/>
          </a:prstGeom>
        </p:spPr>
        <p:txBody>
          <a:bodyPr wrap="square" lIns="0" tIns="0" rIns="0" bIns="0">
            <a:noAutofit/>
          </a:bodyPr>
          <a:lstStyle>
            <a:lvl1pPr algn="r">
              <a:defRPr sz="788" b="0" i="0" baseline="0">
                <a:solidFill>
                  <a:srgbClr val="636363"/>
                </a:solidFill>
                <a:latin typeface="Exo" pitchFamily="2" charset="77"/>
                <a:cs typeface="Arial"/>
              </a:defRPr>
            </a:lvl1pPr>
          </a:lstStyle>
          <a:p>
            <a:pPr marL="7700">
              <a:spcBef>
                <a:spcPts val="161"/>
              </a:spcBef>
              <a:tabLst>
                <a:tab pos="1309472" algn="l"/>
              </a:tabLst>
            </a:pPr>
            <a:r>
              <a:rPr lang="en-CA" spc="-18" dirty="0"/>
              <a:t>Info-</a:t>
            </a:r>
            <a:r>
              <a:rPr lang="en-CA" spc="-103" dirty="0"/>
              <a:t>T</a:t>
            </a:r>
            <a:r>
              <a:rPr lang="en-CA" spc="-15" dirty="0"/>
              <a:t>ec</a:t>
            </a:r>
            <a:r>
              <a:rPr lang="en-CA" spc="6" dirty="0"/>
              <a:t>h</a:t>
            </a:r>
            <a:r>
              <a:rPr lang="en-CA" spc="-39" dirty="0"/>
              <a:t> </a:t>
            </a:r>
            <a:r>
              <a:rPr lang="en-CA" spc="-15" dirty="0"/>
              <a:t>Researc</a:t>
            </a:r>
            <a:r>
              <a:rPr lang="en-CA" spc="6" dirty="0"/>
              <a:t>h</a:t>
            </a:r>
            <a:r>
              <a:rPr lang="en-CA" spc="-39" dirty="0"/>
              <a:t> </a:t>
            </a:r>
            <a:r>
              <a:rPr lang="en-CA" spc="-15" dirty="0"/>
              <a:t>Grou</a:t>
            </a:r>
            <a:r>
              <a:rPr lang="en-CA" spc="6" dirty="0"/>
              <a:t>p   |   </a:t>
            </a:r>
            <a:fld id="{81D60167-4931-47E6-BA6A-407CBD079E47}" type="slidenum">
              <a:rPr spc="6" smtClean="0">
                <a:cs typeface="Arial" panose="020B0604020202020204" pitchFamily="34" charset="0"/>
              </a:rPr>
              <a:pPr marL="7700">
                <a:spcBef>
                  <a:spcPts val="161"/>
                </a:spcBef>
                <a:tabLst>
                  <a:tab pos="1309472" algn="l"/>
                </a:tabLst>
              </a:pPr>
              <a:t>‹#›</a:t>
            </a:fld>
            <a:endParaRPr spc="6" dirty="0">
              <a:cs typeface="Arial" panose="020B0604020202020204" pitchFamily="34" charset="0"/>
            </a:endParaRPr>
          </a:p>
        </p:txBody>
      </p:sp>
      <p:sp>
        <p:nvSpPr>
          <p:cNvPr id="14" name="Rectangle 13">
            <a:extLst>
              <a:ext uri="{FF2B5EF4-FFF2-40B4-BE49-F238E27FC236}">
                <a16:creationId xmlns:a16="http://schemas.microsoft.com/office/drawing/2014/main" id="{CD5E3FEE-06D8-DA49-9BD8-99B16B3F54FF}"/>
              </a:ext>
            </a:extLst>
          </p:cNvPr>
          <p:cNvSpPr/>
          <p:nvPr userDrawn="1"/>
        </p:nvSpPr>
        <p:spPr>
          <a:xfrm>
            <a:off x="370816" y="6015893"/>
            <a:ext cx="3707918" cy="54000"/>
          </a:xfrm>
          <a:prstGeom prst="rect">
            <a:avLst/>
          </a:prstGeom>
          <a:solidFill>
            <a:srgbClr val="B325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latin typeface="Roboto Condensed Light" panose="02000000000000000000" pitchFamily="2" charset="0"/>
            </a:endParaRPr>
          </a:p>
        </p:txBody>
      </p:sp>
      <p:sp>
        <p:nvSpPr>
          <p:cNvPr id="15" name="Rectangle 14">
            <a:extLst>
              <a:ext uri="{FF2B5EF4-FFF2-40B4-BE49-F238E27FC236}">
                <a16:creationId xmlns:a16="http://schemas.microsoft.com/office/drawing/2014/main" id="{159A8C4E-1D12-3343-8950-06AEA4719481}"/>
              </a:ext>
            </a:extLst>
          </p:cNvPr>
          <p:cNvSpPr/>
          <p:nvPr userDrawn="1"/>
        </p:nvSpPr>
        <p:spPr>
          <a:xfrm>
            <a:off x="4260296" y="6015893"/>
            <a:ext cx="3707918" cy="54000"/>
          </a:xfrm>
          <a:prstGeom prst="rect">
            <a:avLst/>
          </a:prstGeom>
          <a:solidFill>
            <a:srgbClr val="F17A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latin typeface="Roboto Condensed Light" panose="02000000000000000000" pitchFamily="2" charset="0"/>
            </a:endParaRPr>
          </a:p>
        </p:txBody>
      </p:sp>
      <p:sp>
        <p:nvSpPr>
          <p:cNvPr id="16" name="Rectangle 15">
            <a:extLst>
              <a:ext uri="{FF2B5EF4-FFF2-40B4-BE49-F238E27FC236}">
                <a16:creationId xmlns:a16="http://schemas.microsoft.com/office/drawing/2014/main" id="{259731F1-EBC2-DF47-883A-559B7713145E}"/>
              </a:ext>
            </a:extLst>
          </p:cNvPr>
          <p:cNvSpPr/>
          <p:nvPr userDrawn="1"/>
        </p:nvSpPr>
        <p:spPr>
          <a:xfrm>
            <a:off x="8168762" y="6015893"/>
            <a:ext cx="3707918" cy="54000"/>
          </a:xfrm>
          <a:prstGeom prst="rect">
            <a:avLst/>
          </a:prstGeom>
          <a:solidFill>
            <a:srgbClr val="2B9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latin typeface="Roboto Condensed Light" panose="02000000000000000000" pitchFamily="2" charset="0"/>
            </a:endParaRPr>
          </a:p>
        </p:txBody>
      </p:sp>
    </p:spTree>
    <p:extLst>
      <p:ext uri="{BB962C8B-B14F-4D97-AF65-F5344CB8AC3E}">
        <p14:creationId xmlns:p14="http://schemas.microsoft.com/office/powerpoint/2010/main" val="11391247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832A59-6776-FB45-B128-62CA5AD9D5A6}"/>
              </a:ext>
            </a:extLst>
          </p:cNvPr>
          <p:cNvSpPr>
            <a:spLocks noGrp="1"/>
          </p:cNvSpPr>
          <p:nvPr>
            <p:ph type="title"/>
          </p:nvPr>
        </p:nvSpPr>
        <p:spPr>
          <a:xfrm>
            <a:off x="1073728" y="1093789"/>
            <a:ext cx="10023763" cy="831706"/>
          </a:xfrm>
          <a:prstGeom prst="rect">
            <a:avLst/>
          </a:prstGeom>
        </p:spPr>
        <p:txBody>
          <a:bodyPr vert="horz" lIns="0" tIns="0" rIns="0" bIns="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5547967F-AA4E-7F4F-805F-2214EA7494E3}"/>
              </a:ext>
            </a:extLst>
          </p:cNvPr>
          <p:cNvSpPr>
            <a:spLocks noGrp="1"/>
          </p:cNvSpPr>
          <p:nvPr>
            <p:ph type="body" idx="1"/>
          </p:nvPr>
        </p:nvSpPr>
        <p:spPr>
          <a:xfrm>
            <a:off x="1073728" y="2060432"/>
            <a:ext cx="10023763" cy="4077132"/>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7395747"/>
      </p:ext>
    </p:extLst>
  </p:cSld>
  <p:clrMap bg1="lt1" tx1="dk1" bg2="lt2" tx2="dk2" accent1="accent1" accent2="accent2" accent3="accent3" accent4="accent4" accent5="accent5" accent6="accent6" hlink="hlink" folHlink="folHlink"/>
  <p:sldLayoutIdLst>
    <p:sldLayoutId id="2147483698" r:id="rId1"/>
  </p:sldLayoutIdLst>
  <p:hf hdr="0" dt="0"/>
  <p:txStyles>
    <p:titleStyle>
      <a:lvl1pPr algn="l" defTabSz="914400" rtl="0" eaLnBrk="1" latinLnBrk="0" hangingPunct="1">
        <a:lnSpc>
          <a:spcPct val="90000"/>
        </a:lnSpc>
        <a:spcBef>
          <a:spcPct val="0"/>
        </a:spcBef>
        <a:buNone/>
        <a:defRPr sz="4000" b="1" i="0" kern="1200">
          <a:solidFill>
            <a:srgbClr val="717272"/>
          </a:solidFill>
          <a:latin typeface="Montserrat"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71727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B4B4B"/>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ts val="2000"/>
        </a:lnSpc>
        <a:spcBef>
          <a:spcPts val="500"/>
        </a:spcBef>
        <a:buFont typeface="Arial" panose="020B0604020202020204" pitchFamily="34" charset="0"/>
        <a:buChar char="•"/>
        <a:defRPr sz="1600" b="0" i="0" kern="1200">
          <a:solidFill>
            <a:srgbClr val="4B4B4B"/>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ts val="1600"/>
        </a:lnSpc>
        <a:spcBef>
          <a:spcPts val="500"/>
        </a:spcBef>
        <a:buFont typeface="Arial" panose="020B0604020202020204" pitchFamily="34" charset="0"/>
        <a:buChar char="•"/>
        <a:defRPr sz="1200" b="0" i="0" kern="1200">
          <a:solidFill>
            <a:srgbClr val="4B4B4B"/>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5" userDrawn="1">
          <p15:clr>
            <a:srgbClr val="F26B43"/>
          </p15:clr>
        </p15:guide>
        <p15:guide id="2" pos="1549" userDrawn="1">
          <p15:clr>
            <a:srgbClr val="F26B43"/>
          </p15:clr>
        </p15:guide>
        <p15:guide id="3" pos="1776" userDrawn="1">
          <p15:clr>
            <a:srgbClr val="F26B43"/>
          </p15:clr>
        </p15:guide>
        <p15:guide id="4" pos="2638" userDrawn="1">
          <p15:clr>
            <a:srgbClr val="F26B43"/>
          </p15:clr>
        </p15:guide>
        <p15:guide id="5" pos="2865" userDrawn="1">
          <p15:clr>
            <a:srgbClr val="F26B43"/>
          </p15:clr>
        </p15:guide>
        <p15:guide id="6" pos="3727" userDrawn="1">
          <p15:clr>
            <a:srgbClr val="F26B43"/>
          </p15:clr>
        </p15:guide>
        <p15:guide id="7" pos="6131" userDrawn="1">
          <p15:clr>
            <a:srgbClr val="F26B43"/>
          </p15:clr>
        </p15:guide>
        <p15:guide id="8" pos="4815" userDrawn="1">
          <p15:clr>
            <a:srgbClr val="F26B43"/>
          </p15:clr>
        </p15:guide>
        <p15:guide id="9" pos="5042" userDrawn="1">
          <p15:clr>
            <a:srgbClr val="F26B43"/>
          </p15:clr>
        </p15:guide>
        <p15:guide id="10" pos="5904" userDrawn="1">
          <p15:clr>
            <a:srgbClr val="F26B43"/>
          </p15:clr>
        </p15:guide>
        <p15:guide id="11" orient="horz" pos="686" userDrawn="1">
          <p15:clr>
            <a:srgbClr val="F26B43"/>
          </p15:clr>
        </p15:guide>
        <p15:guide id="12" orient="horz" pos="3884" userDrawn="1">
          <p15:clr>
            <a:srgbClr val="F26B43"/>
          </p15:clr>
        </p15:guide>
        <p15:guide id="13" pos="6992" userDrawn="1">
          <p15:clr>
            <a:srgbClr val="F26B43"/>
          </p15:clr>
        </p15:guide>
        <p15:guide id="14" pos="39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9D2D98CA-E486-8443-9BF6-95C9C1E815D5}"/>
              </a:ext>
            </a:extLst>
          </p:cNvPr>
          <p:cNvSpPr>
            <a:spLocks noGrp="1"/>
          </p:cNvSpPr>
          <p:nvPr>
            <p:ph type="title"/>
          </p:nvPr>
        </p:nvSpPr>
        <p:spPr>
          <a:xfrm>
            <a:off x="354060" y="530021"/>
            <a:ext cx="4238857" cy="1130188"/>
          </a:xfrm>
          <a:prstGeom prst="rect">
            <a:avLst/>
          </a:prstGeom>
        </p:spPr>
        <p:txBody>
          <a:bodyPr vert="horz" lIns="0" tIns="0" rIns="0" bIns="0" rtlCol="0" anchor="t" anchorCtr="0">
            <a:noAutofit/>
          </a:bodyPr>
          <a:lstStyle/>
          <a:p>
            <a:r>
              <a:rPr lang="en-US"/>
              <a:t>Click to edit Master title style</a:t>
            </a:r>
          </a:p>
        </p:txBody>
      </p:sp>
      <p:sp>
        <p:nvSpPr>
          <p:cNvPr id="4" name="Holder 6">
            <a:extLst>
              <a:ext uri="{FF2B5EF4-FFF2-40B4-BE49-F238E27FC236}">
                <a16:creationId xmlns:a16="http://schemas.microsoft.com/office/drawing/2014/main" id="{0C9EF370-3AFB-7744-ACCC-5BBC2EFA3D9B}"/>
              </a:ext>
            </a:extLst>
          </p:cNvPr>
          <p:cNvSpPr>
            <a:spLocks noGrp="1"/>
          </p:cNvSpPr>
          <p:nvPr>
            <p:ph type="sldNum" sz="quarter" idx="4"/>
          </p:nvPr>
        </p:nvSpPr>
        <p:spPr>
          <a:xfrm>
            <a:off x="9648350" y="6453854"/>
            <a:ext cx="2240414" cy="121252"/>
          </a:xfrm>
          <a:prstGeom prst="rect">
            <a:avLst/>
          </a:prstGeom>
        </p:spPr>
        <p:txBody>
          <a:bodyPr wrap="square" lIns="0" tIns="0" rIns="0" bIns="0">
            <a:noAutofit/>
          </a:bodyPr>
          <a:lstStyle>
            <a:lvl1pPr algn="r">
              <a:defRPr sz="788" b="0" i="0" spc="0" baseline="0">
                <a:solidFill>
                  <a:srgbClr val="636363"/>
                </a:solidFill>
                <a:latin typeface="Exo" pitchFamily="2" charset="77"/>
                <a:cs typeface="Arial"/>
              </a:defRPr>
            </a:lvl1pPr>
          </a:lstStyle>
          <a:p>
            <a:pPr marL="7700">
              <a:spcBef>
                <a:spcPts val="161"/>
              </a:spcBef>
              <a:tabLst>
                <a:tab pos="1309472" algn="l"/>
              </a:tabLst>
            </a:pPr>
            <a:r>
              <a:rPr lang="en-CA" dirty="0"/>
              <a:t>Info-Tech Research Group   |   </a:t>
            </a:r>
            <a:fld id="{81D60167-4931-47E6-BA6A-407CBD079E47}" type="slidenum">
              <a:rPr smtClean="0">
                <a:cs typeface="Arial" panose="020B0604020202020204" pitchFamily="34" charset="0"/>
              </a:rPr>
              <a:pPr marL="7700">
                <a:spcBef>
                  <a:spcPts val="161"/>
                </a:spcBef>
                <a:tabLst>
                  <a:tab pos="1309472" algn="l"/>
                </a:tabLst>
              </a:pPr>
              <a:t>‹#›</a:t>
            </a:fld>
            <a:endParaRPr dirty="0">
              <a:cs typeface="Arial" panose="020B0604020202020204" pitchFamily="34" charset="0"/>
            </a:endParaRPr>
          </a:p>
        </p:txBody>
      </p:sp>
    </p:spTree>
    <p:extLst>
      <p:ext uri="{BB962C8B-B14F-4D97-AF65-F5344CB8AC3E}">
        <p14:creationId xmlns:p14="http://schemas.microsoft.com/office/powerpoint/2010/main" val="1327067328"/>
      </p:ext>
    </p:extLst>
  </p:cSld>
  <p:clrMap bg1="lt1" tx1="dk1" bg2="lt2" tx2="dk2" accent1="accent1" accent2="accent2" accent3="accent3" accent4="accent4" accent5="accent5" accent6="accent6" hlink="hlink" folHlink="folHlink"/>
  <p:sldLayoutIdLst>
    <p:sldLayoutId id="2147483827" r:id="rId1"/>
    <p:sldLayoutId id="2147483829" r:id="rId2"/>
  </p:sldLayoutIdLst>
  <p:hf hdr="0" ftr="0" dt="0"/>
  <p:txStyles>
    <p:titleStyle>
      <a:lvl1pPr algn="l" defTabSz="914309" rtl="0" eaLnBrk="1" latinLnBrk="0" hangingPunct="1">
        <a:lnSpc>
          <a:spcPts val="4000"/>
        </a:lnSpc>
        <a:spcBef>
          <a:spcPct val="0"/>
        </a:spcBef>
        <a:buNone/>
        <a:defRPr sz="4000" b="0" i="0" kern="1200">
          <a:solidFill>
            <a:srgbClr val="717171"/>
          </a:solidFill>
          <a:latin typeface="Montserrat SemiBold" pitchFamily="2" charset="77"/>
          <a:ea typeface="+mj-ea"/>
          <a:cs typeface="Arial" panose="020B0604020202020204" pitchFamily="34" charset="0"/>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96">
          <p15:clr>
            <a:srgbClr val="F26B43"/>
          </p15:clr>
        </p15:guide>
        <p15:guide id="2" pos="3818">
          <p15:clr>
            <a:srgbClr val="F26B43"/>
          </p15:clr>
        </p15:guide>
        <p15:guide id="3" pos="3909">
          <p15:clr>
            <a:srgbClr val="F26B43"/>
          </p15:clr>
        </p15:guide>
        <p15:guide id="4" pos="4430">
          <p15:clr>
            <a:srgbClr val="F26B43"/>
          </p15:clr>
        </p15:guide>
        <p15:guide id="5" pos="3205">
          <p15:clr>
            <a:srgbClr val="F26B43"/>
          </p15:clr>
        </p15:guide>
        <p15:guide id="6" pos="2684">
          <p15:clr>
            <a:srgbClr val="F26B43"/>
          </p15:clr>
        </p15:guide>
        <p15:guide id="7" pos="2593">
          <p15:clr>
            <a:srgbClr val="F26B43"/>
          </p15:clr>
        </p15:guide>
        <p15:guide id="8" pos="2071">
          <p15:clr>
            <a:srgbClr val="F26B43"/>
          </p15:clr>
        </p15:guide>
        <p15:guide id="9" pos="4521">
          <p15:clr>
            <a:srgbClr val="F26B43"/>
          </p15:clr>
        </p15:guide>
        <p15:guide id="10" pos="5043">
          <p15:clr>
            <a:srgbClr val="F26B43"/>
          </p15:clr>
        </p15:guide>
        <p15:guide id="11" pos="5133">
          <p15:clr>
            <a:srgbClr val="F26B43"/>
          </p15:clr>
        </p15:guide>
        <p15:guide id="12" pos="5655">
          <p15:clr>
            <a:srgbClr val="F26B43"/>
          </p15:clr>
        </p15:guide>
        <p15:guide id="13" pos="5746">
          <p15:clr>
            <a:srgbClr val="F26B43"/>
          </p15:clr>
        </p15:guide>
        <p15:guide id="14" pos="6267">
          <p15:clr>
            <a:srgbClr val="F26B43"/>
          </p15:clr>
        </p15:guide>
        <p15:guide id="15" pos="6358">
          <p15:clr>
            <a:srgbClr val="F26B43"/>
          </p15:clr>
        </p15:guide>
        <p15:guide id="16" pos="6880">
          <p15:clr>
            <a:srgbClr val="F26B43"/>
          </p15:clr>
        </p15:guide>
        <p15:guide id="17" pos="6970">
          <p15:clr>
            <a:srgbClr val="F26B43"/>
          </p15:clr>
        </p15:guide>
        <p15:guide id="18" pos="7492">
          <p15:clr>
            <a:srgbClr val="F26B43"/>
          </p15:clr>
        </p15:guide>
        <p15:guide id="19" pos="1981">
          <p15:clr>
            <a:srgbClr val="F26B43"/>
          </p15:clr>
        </p15:guide>
        <p15:guide id="20" pos="1459">
          <p15:clr>
            <a:srgbClr val="F26B43"/>
          </p15:clr>
        </p15:guide>
        <p15:guide id="21" pos="1368">
          <p15:clr>
            <a:srgbClr val="F26B43"/>
          </p15:clr>
        </p15:guide>
        <p15:guide id="22" pos="847">
          <p15:clr>
            <a:srgbClr val="F26B43"/>
          </p15:clr>
        </p15:guide>
        <p15:guide id="23" pos="756">
          <p15:clr>
            <a:srgbClr val="F26B43"/>
          </p15:clr>
        </p15:guide>
        <p15:guide id="24" pos="234">
          <p15:clr>
            <a:srgbClr val="F26B43"/>
          </p15:clr>
        </p15:guide>
        <p15:guide id="25" orient="horz" pos="57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832A59-6776-FB45-B128-62CA5AD9D5A6}"/>
              </a:ext>
            </a:extLst>
          </p:cNvPr>
          <p:cNvSpPr>
            <a:spLocks noGrp="1"/>
          </p:cNvSpPr>
          <p:nvPr>
            <p:ph type="title"/>
          </p:nvPr>
        </p:nvSpPr>
        <p:spPr>
          <a:xfrm>
            <a:off x="1073728" y="1093789"/>
            <a:ext cx="10023763" cy="831706"/>
          </a:xfrm>
          <a:prstGeom prst="rect">
            <a:avLst/>
          </a:prstGeom>
        </p:spPr>
        <p:txBody>
          <a:bodyPr vert="horz" lIns="0" tIns="0" rIns="0" bIns="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5547967F-AA4E-7F4F-805F-2214EA7494E3}"/>
              </a:ext>
            </a:extLst>
          </p:cNvPr>
          <p:cNvSpPr>
            <a:spLocks noGrp="1"/>
          </p:cNvSpPr>
          <p:nvPr>
            <p:ph type="body" idx="1"/>
          </p:nvPr>
        </p:nvSpPr>
        <p:spPr>
          <a:xfrm>
            <a:off x="1073728" y="2060432"/>
            <a:ext cx="10023763" cy="4077132"/>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704D350-5450-4948-9920-22A86B98D72D}"/>
              </a:ext>
            </a:extLst>
          </p:cNvPr>
          <p:cNvSpPr>
            <a:spLocks noGrp="1"/>
          </p:cNvSpPr>
          <p:nvPr>
            <p:ph type="ftr" sz="quarter" idx="3"/>
          </p:nvPr>
        </p:nvSpPr>
        <p:spPr>
          <a:xfrm>
            <a:off x="0" y="6356350"/>
            <a:ext cx="4114800" cy="501650"/>
          </a:xfrm>
          <a:prstGeom prst="rect">
            <a:avLst/>
          </a:prstGeom>
        </p:spPr>
        <p:txBody>
          <a:bodyPr vert="horz" lIns="251999" tIns="45720" rIns="91440" bIns="251999" rtlCol="0" anchor="b" anchorCtr="0"/>
          <a:lstStyle>
            <a:lvl1pPr algn="l">
              <a:defRPr sz="1000">
                <a:solidFill>
                  <a:schemeClr val="tx1">
                    <a:tint val="75000"/>
                  </a:schemeClr>
                </a:solidFill>
                <a:latin typeface="Montserrat" pitchFamily="2" charset="77"/>
                <a:cs typeface="Arial" panose="020B0604020202020204" pitchFamily="34" charset="0"/>
              </a:defRPr>
            </a:lvl1pPr>
          </a:lstStyle>
          <a:p>
            <a:r>
              <a:rPr lang="en-US" dirty="0"/>
              <a:t>Info-Tech Research Group</a:t>
            </a:r>
          </a:p>
        </p:txBody>
      </p:sp>
      <p:sp>
        <p:nvSpPr>
          <p:cNvPr id="6" name="Slide Number Placeholder 5">
            <a:extLst>
              <a:ext uri="{FF2B5EF4-FFF2-40B4-BE49-F238E27FC236}">
                <a16:creationId xmlns:a16="http://schemas.microsoft.com/office/drawing/2014/main" id="{24E49F97-1C4E-0647-9737-9FF0842D361F}"/>
              </a:ext>
            </a:extLst>
          </p:cNvPr>
          <p:cNvSpPr>
            <a:spLocks noGrp="1"/>
          </p:cNvSpPr>
          <p:nvPr>
            <p:ph type="sldNum" sz="quarter" idx="4"/>
          </p:nvPr>
        </p:nvSpPr>
        <p:spPr>
          <a:xfrm>
            <a:off x="9448800" y="6356350"/>
            <a:ext cx="2743200" cy="501650"/>
          </a:xfrm>
          <a:prstGeom prst="rect">
            <a:avLst/>
          </a:prstGeom>
        </p:spPr>
        <p:txBody>
          <a:bodyPr vert="horz" lIns="91440" tIns="45720" rIns="251999" bIns="251999" rtlCol="0" anchor="b" anchorCtr="0"/>
          <a:lstStyle>
            <a:lvl1pPr algn="r">
              <a:defRPr sz="1000">
                <a:solidFill>
                  <a:schemeClr val="tx1">
                    <a:tint val="75000"/>
                  </a:schemeClr>
                </a:solidFill>
                <a:latin typeface="Montserrat" pitchFamily="2" charset="77"/>
                <a:cs typeface="Arial" panose="020B0604020202020204" pitchFamily="34" charset="0"/>
              </a:defRPr>
            </a:lvl1pPr>
          </a:lstStyle>
          <a:p>
            <a:fld id="{EE8C57DE-1A3C-DE4B-A738-E42A62AA58C7}" type="slidenum">
              <a:rPr lang="en-US" smtClean="0"/>
              <a:pPr/>
              <a:t>‹#›</a:t>
            </a:fld>
            <a:endParaRPr lang="en-US" dirty="0"/>
          </a:p>
        </p:txBody>
      </p:sp>
    </p:spTree>
    <p:extLst>
      <p:ext uri="{BB962C8B-B14F-4D97-AF65-F5344CB8AC3E}">
        <p14:creationId xmlns:p14="http://schemas.microsoft.com/office/powerpoint/2010/main" val="2807408886"/>
      </p:ext>
    </p:extLst>
  </p:cSld>
  <p:clrMap bg1="lt1" tx1="dk1" bg2="lt2" tx2="dk2" accent1="accent1" accent2="accent2" accent3="accent3" accent4="accent4" accent5="accent5" accent6="accent6" hlink="hlink" folHlink="folHlink"/>
  <p:sldLayoutIdLst>
    <p:sldLayoutId id="2147483873" r:id="rId1"/>
    <p:sldLayoutId id="2147483877" r:id="rId2"/>
    <p:sldLayoutId id="2147483888" r:id="rId3"/>
    <p:sldLayoutId id="2147483893" r:id="rId4"/>
    <p:sldLayoutId id="2147483898" r:id="rId5"/>
    <p:sldLayoutId id="2147483899" r:id="rId6"/>
  </p:sldLayoutIdLst>
  <p:hf hdr="0" dt="0"/>
  <p:txStyles>
    <p:titleStyle>
      <a:lvl1pPr algn="l" defTabSz="914400" rtl="0" eaLnBrk="1" latinLnBrk="0" hangingPunct="1">
        <a:lnSpc>
          <a:spcPct val="90000"/>
        </a:lnSpc>
        <a:spcBef>
          <a:spcPct val="0"/>
        </a:spcBef>
        <a:buNone/>
        <a:defRPr sz="4000" b="1" i="0" kern="1200">
          <a:solidFill>
            <a:srgbClr val="717272"/>
          </a:solidFill>
          <a:latin typeface="Montserrat"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71727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B4B4B"/>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ts val="2000"/>
        </a:lnSpc>
        <a:spcBef>
          <a:spcPts val="500"/>
        </a:spcBef>
        <a:buFont typeface="Arial" panose="020B0604020202020204" pitchFamily="34" charset="0"/>
        <a:buChar char="•"/>
        <a:defRPr sz="1600" b="0" i="0" kern="1200">
          <a:solidFill>
            <a:srgbClr val="4B4B4B"/>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ts val="1600"/>
        </a:lnSpc>
        <a:spcBef>
          <a:spcPts val="500"/>
        </a:spcBef>
        <a:buFont typeface="Arial" panose="020B0604020202020204" pitchFamily="34" charset="0"/>
        <a:buChar char="•"/>
        <a:defRPr sz="1200" b="0" i="0" kern="1200">
          <a:solidFill>
            <a:srgbClr val="4B4B4B"/>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5">
          <p15:clr>
            <a:srgbClr val="F26B43"/>
          </p15:clr>
        </p15:guide>
        <p15:guide id="2" pos="1549">
          <p15:clr>
            <a:srgbClr val="F26B43"/>
          </p15:clr>
        </p15:guide>
        <p15:guide id="3" pos="1776">
          <p15:clr>
            <a:srgbClr val="F26B43"/>
          </p15:clr>
        </p15:guide>
        <p15:guide id="4" pos="2638">
          <p15:clr>
            <a:srgbClr val="F26B43"/>
          </p15:clr>
        </p15:guide>
        <p15:guide id="5" pos="2865">
          <p15:clr>
            <a:srgbClr val="F26B43"/>
          </p15:clr>
        </p15:guide>
        <p15:guide id="6" pos="3727">
          <p15:clr>
            <a:srgbClr val="F26B43"/>
          </p15:clr>
        </p15:guide>
        <p15:guide id="7" pos="6131">
          <p15:clr>
            <a:srgbClr val="F26B43"/>
          </p15:clr>
        </p15:guide>
        <p15:guide id="8" pos="4815">
          <p15:clr>
            <a:srgbClr val="F26B43"/>
          </p15:clr>
        </p15:guide>
        <p15:guide id="9" pos="5042">
          <p15:clr>
            <a:srgbClr val="F26B43"/>
          </p15:clr>
        </p15:guide>
        <p15:guide id="10" pos="5904">
          <p15:clr>
            <a:srgbClr val="F26B43"/>
          </p15:clr>
        </p15:guide>
        <p15:guide id="11" orient="horz" pos="686">
          <p15:clr>
            <a:srgbClr val="F26B43"/>
          </p15:clr>
        </p15:guide>
        <p15:guide id="12" orient="horz" pos="3884">
          <p15:clr>
            <a:srgbClr val="F26B43"/>
          </p15:clr>
        </p15:guide>
        <p15:guide id="13" pos="6992">
          <p15:clr>
            <a:srgbClr val="F26B43"/>
          </p15:clr>
        </p15:guide>
        <p15:guide id="14" pos="39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832A59-6776-FB45-B128-62CA5AD9D5A6}"/>
              </a:ext>
            </a:extLst>
          </p:cNvPr>
          <p:cNvSpPr>
            <a:spLocks noGrp="1"/>
          </p:cNvSpPr>
          <p:nvPr>
            <p:ph type="title"/>
          </p:nvPr>
        </p:nvSpPr>
        <p:spPr>
          <a:xfrm>
            <a:off x="1073728" y="1093789"/>
            <a:ext cx="10023763" cy="831706"/>
          </a:xfrm>
          <a:prstGeom prst="rect">
            <a:avLst/>
          </a:prstGeom>
        </p:spPr>
        <p:txBody>
          <a:bodyPr vert="horz" lIns="0" tIns="0" rIns="0" bIns="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5547967F-AA4E-7F4F-805F-2214EA7494E3}"/>
              </a:ext>
            </a:extLst>
          </p:cNvPr>
          <p:cNvSpPr>
            <a:spLocks noGrp="1"/>
          </p:cNvSpPr>
          <p:nvPr>
            <p:ph type="body" idx="1"/>
          </p:nvPr>
        </p:nvSpPr>
        <p:spPr>
          <a:xfrm>
            <a:off x="1073728" y="2060432"/>
            <a:ext cx="10023763" cy="4077132"/>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704D350-5450-4948-9920-22A86B98D72D}"/>
              </a:ext>
            </a:extLst>
          </p:cNvPr>
          <p:cNvSpPr>
            <a:spLocks noGrp="1"/>
          </p:cNvSpPr>
          <p:nvPr>
            <p:ph type="ftr" sz="quarter" idx="3"/>
          </p:nvPr>
        </p:nvSpPr>
        <p:spPr>
          <a:xfrm>
            <a:off x="0" y="6356350"/>
            <a:ext cx="4114800" cy="501650"/>
          </a:xfrm>
          <a:prstGeom prst="rect">
            <a:avLst/>
          </a:prstGeom>
        </p:spPr>
        <p:txBody>
          <a:bodyPr vert="horz" lIns="251999" tIns="45720" rIns="91440" bIns="251999" rtlCol="0" anchor="b" anchorCtr="0"/>
          <a:lstStyle>
            <a:lvl1pPr algn="l">
              <a:defRPr sz="1000">
                <a:solidFill>
                  <a:schemeClr val="tx1">
                    <a:tint val="75000"/>
                  </a:schemeClr>
                </a:solidFill>
                <a:latin typeface="Montserrat" pitchFamily="2" charset="77"/>
                <a:cs typeface="Arial" panose="020B0604020202020204" pitchFamily="34" charset="0"/>
              </a:defRPr>
            </a:lvl1pPr>
          </a:lstStyle>
          <a:p>
            <a:r>
              <a:rPr lang="en-US" dirty="0"/>
              <a:t>Info-Tech Research Group</a:t>
            </a:r>
          </a:p>
        </p:txBody>
      </p:sp>
      <p:sp>
        <p:nvSpPr>
          <p:cNvPr id="6" name="Slide Number Placeholder 5">
            <a:extLst>
              <a:ext uri="{FF2B5EF4-FFF2-40B4-BE49-F238E27FC236}">
                <a16:creationId xmlns:a16="http://schemas.microsoft.com/office/drawing/2014/main" id="{24E49F97-1C4E-0647-9737-9FF0842D361F}"/>
              </a:ext>
            </a:extLst>
          </p:cNvPr>
          <p:cNvSpPr>
            <a:spLocks noGrp="1"/>
          </p:cNvSpPr>
          <p:nvPr>
            <p:ph type="sldNum" sz="quarter" idx="4"/>
          </p:nvPr>
        </p:nvSpPr>
        <p:spPr>
          <a:xfrm>
            <a:off x="9448800" y="6356350"/>
            <a:ext cx="2743200" cy="501650"/>
          </a:xfrm>
          <a:prstGeom prst="rect">
            <a:avLst/>
          </a:prstGeom>
        </p:spPr>
        <p:txBody>
          <a:bodyPr vert="horz" lIns="91440" tIns="45720" rIns="251999" bIns="251999" rtlCol="0" anchor="b" anchorCtr="0"/>
          <a:lstStyle>
            <a:lvl1pPr algn="r">
              <a:defRPr sz="1000">
                <a:solidFill>
                  <a:schemeClr val="tx1">
                    <a:tint val="75000"/>
                  </a:schemeClr>
                </a:solidFill>
                <a:latin typeface="Montserrat" pitchFamily="2" charset="77"/>
                <a:cs typeface="Arial" panose="020B0604020202020204" pitchFamily="34" charset="0"/>
              </a:defRPr>
            </a:lvl1pPr>
          </a:lstStyle>
          <a:p>
            <a:fld id="{EE8C57DE-1A3C-DE4B-A738-E42A62AA58C7}" type="slidenum">
              <a:rPr lang="en-US" smtClean="0"/>
              <a:pPr/>
              <a:t>‹#›</a:t>
            </a:fld>
            <a:endParaRPr lang="en-US" dirty="0"/>
          </a:p>
        </p:txBody>
      </p:sp>
    </p:spTree>
    <p:extLst>
      <p:ext uri="{BB962C8B-B14F-4D97-AF65-F5344CB8AC3E}">
        <p14:creationId xmlns:p14="http://schemas.microsoft.com/office/powerpoint/2010/main" val="4150336393"/>
      </p:ext>
    </p:extLst>
  </p:cSld>
  <p:clrMap bg1="lt1" tx1="dk1" bg2="lt2" tx2="dk2" accent1="accent1" accent2="accent2" accent3="accent3" accent4="accent4" accent5="accent5" accent6="accent6" hlink="hlink" folHlink="folHlink"/>
  <p:sldLayoutIdLst>
    <p:sldLayoutId id="2147483906" r:id="rId1"/>
    <p:sldLayoutId id="2147483917" r:id="rId2"/>
  </p:sldLayoutIdLst>
  <p:hf hdr="0" dt="0"/>
  <p:txStyles>
    <p:titleStyle>
      <a:lvl1pPr algn="l" defTabSz="914400" rtl="0" eaLnBrk="1" latinLnBrk="0" hangingPunct="1">
        <a:lnSpc>
          <a:spcPct val="90000"/>
        </a:lnSpc>
        <a:spcBef>
          <a:spcPct val="0"/>
        </a:spcBef>
        <a:buNone/>
        <a:defRPr sz="4000" b="1" i="0" kern="1200">
          <a:solidFill>
            <a:srgbClr val="717272"/>
          </a:solidFill>
          <a:latin typeface="Montserrat"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71727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B4B4B"/>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ts val="2000"/>
        </a:lnSpc>
        <a:spcBef>
          <a:spcPts val="500"/>
        </a:spcBef>
        <a:buFont typeface="Arial" panose="020B0604020202020204" pitchFamily="34" charset="0"/>
        <a:buChar char="•"/>
        <a:defRPr sz="1600" b="0" i="0" kern="1200">
          <a:solidFill>
            <a:srgbClr val="4B4B4B"/>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ts val="1600"/>
        </a:lnSpc>
        <a:spcBef>
          <a:spcPts val="500"/>
        </a:spcBef>
        <a:buFont typeface="Arial" panose="020B0604020202020204" pitchFamily="34" charset="0"/>
        <a:buChar char="•"/>
        <a:defRPr sz="1200" b="0" i="0" kern="1200">
          <a:solidFill>
            <a:srgbClr val="4B4B4B"/>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5">
          <p15:clr>
            <a:srgbClr val="F26B43"/>
          </p15:clr>
        </p15:guide>
        <p15:guide id="2" pos="1549">
          <p15:clr>
            <a:srgbClr val="F26B43"/>
          </p15:clr>
        </p15:guide>
        <p15:guide id="3" pos="1776">
          <p15:clr>
            <a:srgbClr val="F26B43"/>
          </p15:clr>
        </p15:guide>
        <p15:guide id="4" pos="2638">
          <p15:clr>
            <a:srgbClr val="F26B43"/>
          </p15:clr>
        </p15:guide>
        <p15:guide id="5" pos="2865">
          <p15:clr>
            <a:srgbClr val="F26B43"/>
          </p15:clr>
        </p15:guide>
        <p15:guide id="6" pos="3727">
          <p15:clr>
            <a:srgbClr val="F26B43"/>
          </p15:clr>
        </p15:guide>
        <p15:guide id="7" pos="6131">
          <p15:clr>
            <a:srgbClr val="F26B43"/>
          </p15:clr>
        </p15:guide>
        <p15:guide id="8" pos="4815">
          <p15:clr>
            <a:srgbClr val="F26B43"/>
          </p15:clr>
        </p15:guide>
        <p15:guide id="9" pos="5042">
          <p15:clr>
            <a:srgbClr val="F26B43"/>
          </p15:clr>
        </p15:guide>
        <p15:guide id="10" pos="5904">
          <p15:clr>
            <a:srgbClr val="F26B43"/>
          </p15:clr>
        </p15:guide>
        <p15:guide id="11" orient="horz" pos="686">
          <p15:clr>
            <a:srgbClr val="F26B43"/>
          </p15:clr>
        </p15:guide>
        <p15:guide id="12" orient="horz" pos="3884">
          <p15:clr>
            <a:srgbClr val="F26B43"/>
          </p15:clr>
        </p15:guide>
        <p15:guide id="13" pos="6992">
          <p15:clr>
            <a:srgbClr val="F26B43"/>
          </p15:clr>
        </p15:guide>
        <p15:guide id="14" pos="39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832A59-6776-FB45-B128-62CA5AD9D5A6}"/>
              </a:ext>
            </a:extLst>
          </p:cNvPr>
          <p:cNvSpPr>
            <a:spLocks noGrp="1"/>
          </p:cNvSpPr>
          <p:nvPr>
            <p:ph type="title"/>
          </p:nvPr>
        </p:nvSpPr>
        <p:spPr>
          <a:xfrm>
            <a:off x="1073728" y="1093789"/>
            <a:ext cx="10023763" cy="831706"/>
          </a:xfrm>
          <a:prstGeom prst="rect">
            <a:avLst/>
          </a:prstGeom>
        </p:spPr>
        <p:txBody>
          <a:bodyPr vert="horz" lIns="0" tIns="0" rIns="0" bIns="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5547967F-AA4E-7F4F-805F-2214EA7494E3}"/>
              </a:ext>
            </a:extLst>
          </p:cNvPr>
          <p:cNvSpPr>
            <a:spLocks noGrp="1"/>
          </p:cNvSpPr>
          <p:nvPr>
            <p:ph type="body" idx="1"/>
          </p:nvPr>
        </p:nvSpPr>
        <p:spPr>
          <a:xfrm>
            <a:off x="1073728" y="2060432"/>
            <a:ext cx="10023763" cy="4077132"/>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704D350-5450-4948-9920-22A86B98D72D}"/>
              </a:ext>
            </a:extLst>
          </p:cNvPr>
          <p:cNvSpPr>
            <a:spLocks noGrp="1"/>
          </p:cNvSpPr>
          <p:nvPr>
            <p:ph type="ftr" sz="quarter" idx="3"/>
          </p:nvPr>
        </p:nvSpPr>
        <p:spPr>
          <a:xfrm>
            <a:off x="0" y="6356350"/>
            <a:ext cx="4114800" cy="501650"/>
          </a:xfrm>
          <a:prstGeom prst="rect">
            <a:avLst/>
          </a:prstGeom>
        </p:spPr>
        <p:txBody>
          <a:bodyPr vert="horz" lIns="251999" tIns="45720" rIns="91440" bIns="251999" rtlCol="0" anchor="b" anchorCtr="0"/>
          <a:lstStyle>
            <a:lvl1pPr algn="l">
              <a:defRPr sz="1000">
                <a:solidFill>
                  <a:schemeClr val="tx1">
                    <a:tint val="75000"/>
                  </a:schemeClr>
                </a:solidFill>
                <a:latin typeface="Montserrat" pitchFamily="2" charset="77"/>
                <a:cs typeface="Arial" panose="020B0604020202020204" pitchFamily="34" charset="0"/>
              </a:defRPr>
            </a:lvl1pPr>
          </a:lstStyle>
          <a:p>
            <a:r>
              <a:rPr lang="en-US" dirty="0"/>
              <a:t>Info-Tech Research Group</a:t>
            </a:r>
          </a:p>
        </p:txBody>
      </p:sp>
      <p:sp>
        <p:nvSpPr>
          <p:cNvPr id="6" name="Slide Number Placeholder 5">
            <a:extLst>
              <a:ext uri="{FF2B5EF4-FFF2-40B4-BE49-F238E27FC236}">
                <a16:creationId xmlns:a16="http://schemas.microsoft.com/office/drawing/2014/main" id="{24E49F97-1C4E-0647-9737-9FF0842D361F}"/>
              </a:ext>
            </a:extLst>
          </p:cNvPr>
          <p:cNvSpPr>
            <a:spLocks noGrp="1"/>
          </p:cNvSpPr>
          <p:nvPr>
            <p:ph type="sldNum" sz="quarter" idx="4"/>
          </p:nvPr>
        </p:nvSpPr>
        <p:spPr>
          <a:xfrm>
            <a:off x="9448800" y="6356350"/>
            <a:ext cx="2743200" cy="501650"/>
          </a:xfrm>
          <a:prstGeom prst="rect">
            <a:avLst/>
          </a:prstGeom>
        </p:spPr>
        <p:txBody>
          <a:bodyPr vert="horz" lIns="91440" tIns="45720" rIns="251999" bIns="251999" rtlCol="0" anchor="b" anchorCtr="0"/>
          <a:lstStyle>
            <a:lvl1pPr algn="r">
              <a:defRPr sz="1000">
                <a:solidFill>
                  <a:schemeClr val="tx1">
                    <a:tint val="75000"/>
                  </a:schemeClr>
                </a:solidFill>
                <a:latin typeface="Montserrat" pitchFamily="2" charset="77"/>
                <a:cs typeface="Arial" panose="020B0604020202020204" pitchFamily="34" charset="0"/>
              </a:defRPr>
            </a:lvl1pPr>
          </a:lstStyle>
          <a:p>
            <a:fld id="{EE8C57DE-1A3C-DE4B-A738-E42A62AA58C7}" type="slidenum">
              <a:rPr lang="en-US" smtClean="0"/>
              <a:pPr/>
              <a:t>‹#›</a:t>
            </a:fld>
            <a:endParaRPr lang="en-US" dirty="0"/>
          </a:p>
        </p:txBody>
      </p:sp>
    </p:spTree>
    <p:extLst>
      <p:ext uri="{BB962C8B-B14F-4D97-AF65-F5344CB8AC3E}">
        <p14:creationId xmlns:p14="http://schemas.microsoft.com/office/powerpoint/2010/main" val="2393803610"/>
      </p:ext>
    </p:extLst>
  </p:cSld>
  <p:clrMap bg1="lt1" tx1="dk1" bg2="lt2" tx2="dk2" accent1="accent1" accent2="accent2" accent3="accent3" accent4="accent4" accent5="accent5" accent6="accent6" hlink="hlink" folHlink="folHlink"/>
  <p:sldLayoutIdLst>
    <p:sldLayoutId id="2147483922" r:id="rId1"/>
    <p:sldLayoutId id="2147483925" r:id="rId2"/>
  </p:sldLayoutIdLst>
  <p:hf hdr="0" dt="0"/>
  <p:txStyles>
    <p:titleStyle>
      <a:lvl1pPr algn="l" defTabSz="914400" rtl="0" eaLnBrk="1" latinLnBrk="0" hangingPunct="1">
        <a:lnSpc>
          <a:spcPct val="90000"/>
        </a:lnSpc>
        <a:spcBef>
          <a:spcPct val="0"/>
        </a:spcBef>
        <a:buNone/>
        <a:defRPr sz="4000" b="1" i="0" kern="1200">
          <a:solidFill>
            <a:srgbClr val="717272"/>
          </a:solidFill>
          <a:latin typeface="Montserrat"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71727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B4B4B"/>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ts val="2000"/>
        </a:lnSpc>
        <a:spcBef>
          <a:spcPts val="500"/>
        </a:spcBef>
        <a:buFont typeface="Arial" panose="020B0604020202020204" pitchFamily="34" charset="0"/>
        <a:buChar char="•"/>
        <a:defRPr sz="1600" b="0" i="0" kern="1200">
          <a:solidFill>
            <a:srgbClr val="4B4B4B"/>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ts val="1600"/>
        </a:lnSpc>
        <a:spcBef>
          <a:spcPts val="500"/>
        </a:spcBef>
        <a:buFont typeface="Arial" panose="020B0604020202020204" pitchFamily="34" charset="0"/>
        <a:buChar char="•"/>
        <a:defRPr sz="1200" b="0" i="0" kern="1200">
          <a:solidFill>
            <a:srgbClr val="4B4B4B"/>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5">
          <p15:clr>
            <a:srgbClr val="F26B43"/>
          </p15:clr>
        </p15:guide>
        <p15:guide id="2" pos="1549">
          <p15:clr>
            <a:srgbClr val="F26B43"/>
          </p15:clr>
        </p15:guide>
        <p15:guide id="3" pos="1776">
          <p15:clr>
            <a:srgbClr val="F26B43"/>
          </p15:clr>
        </p15:guide>
        <p15:guide id="4" pos="2638">
          <p15:clr>
            <a:srgbClr val="F26B43"/>
          </p15:clr>
        </p15:guide>
        <p15:guide id="5" pos="2865">
          <p15:clr>
            <a:srgbClr val="F26B43"/>
          </p15:clr>
        </p15:guide>
        <p15:guide id="6" pos="3727">
          <p15:clr>
            <a:srgbClr val="F26B43"/>
          </p15:clr>
        </p15:guide>
        <p15:guide id="7" pos="6131">
          <p15:clr>
            <a:srgbClr val="F26B43"/>
          </p15:clr>
        </p15:guide>
        <p15:guide id="8" pos="4815">
          <p15:clr>
            <a:srgbClr val="F26B43"/>
          </p15:clr>
        </p15:guide>
        <p15:guide id="9" pos="5042">
          <p15:clr>
            <a:srgbClr val="F26B43"/>
          </p15:clr>
        </p15:guide>
        <p15:guide id="10" pos="5904">
          <p15:clr>
            <a:srgbClr val="F26B43"/>
          </p15:clr>
        </p15:guide>
        <p15:guide id="11" orient="horz" pos="686">
          <p15:clr>
            <a:srgbClr val="F26B43"/>
          </p15:clr>
        </p15:guide>
        <p15:guide id="12" orient="horz" pos="3884">
          <p15:clr>
            <a:srgbClr val="F26B43"/>
          </p15:clr>
        </p15:guide>
        <p15:guide id="13" pos="6992">
          <p15:clr>
            <a:srgbClr val="F26B43"/>
          </p15:clr>
        </p15:guide>
        <p15:guide id="14" pos="39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832A59-6776-FB45-B128-62CA5AD9D5A6}"/>
              </a:ext>
            </a:extLst>
          </p:cNvPr>
          <p:cNvSpPr>
            <a:spLocks noGrp="1"/>
          </p:cNvSpPr>
          <p:nvPr>
            <p:ph type="title"/>
          </p:nvPr>
        </p:nvSpPr>
        <p:spPr>
          <a:xfrm>
            <a:off x="1073728" y="1093789"/>
            <a:ext cx="10023763" cy="831706"/>
          </a:xfrm>
          <a:prstGeom prst="rect">
            <a:avLst/>
          </a:prstGeom>
        </p:spPr>
        <p:txBody>
          <a:bodyPr vert="horz" lIns="0" tIns="0" rIns="0" bIns="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5547967F-AA4E-7F4F-805F-2214EA7494E3}"/>
              </a:ext>
            </a:extLst>
          </p:cNvPr>
          <p:cNvSpPr>
            <a:spLocks noGrp="1"/>
          </p:cNvSpPr>
          <p:nvPr>
            <p:ph type="body" idx="1"/>
          </p:nvPr>
        </p:nvSpPr>
        <p:spPr>
          <a:xfrm>
            <a:off x="1073728" y="2060432"/>
            <a:ext cx="10023763" cy="4077132"/>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704D350-5450-4948-9920-22A86B98D72D}"/>
              </a:ext>
            </a:extLst>
          </p:cNvPr>
          <p:cNvSpPr>
            <a:spLocks noGrp="1"/>
          </p:cNvSpPr>
          <p:nvPr>
            <p:ph type="ftr" sz="quarter" idx="3"/>
          </p:nvPr>
        </p:nvSpPr>
        <p:spPr>
          <a:xfrm>
            <a:off x="0" y="6356350"/>
            <a:ext cx="4114800" cy="501650"/>
          </a:xfrm>
          <a:prstGeom prst="rect">
            <a:avLst/>
          </a:prstGeom>
        </p:spPr>
        <p:txBody>
          <a:bodyPr vert="horz" lIns="251999" tIns="45720" rIns="91440" bIns="251999" rtlCol="0" anchor="b" anchorCtr="0"/>
          <a:lstStyle>
            <a:lvl1pPr algn="l">
              <a:defRPr sz="1000">
                <a:solidFill>
                  <a:schemeClr val="tx1">
                    <a:tint val="75000"/>
                  </a:schemeClr>
                </a:solidFill>
                <a:latin typeface="Montserrat" pitchFamily="2" charset="77"/>
                <a:cs typeface="Arial" panose="020B0604020202020204" pitchFamily="34" charset="0"/>
              </a:defRPr>
            </a:lvl1pPr>
          </a:lstStyle>
          <a:p>
            <a:r>
              <a:rPr lang="en-US" dirty="0"/>
              <a:t>Info-Tech Research Group</a:t>
            </a:r>
          </a:p>
        </p:txBody>
      </p:sp>
      <p:sp>
        <p:nvSpPr>
          <p:cNvPr id="6" name="Slide Number Placeholder 5">
            <a:extLst>
              <a:ext uri="{FF2B5EF4-FFF2-40B4-BE49-F238E27FC236}">
                <a16:creationId xmlns:a16="http://schemas.microsoft.com/office/drawing/2014/main" id="{24E49F97-1C4E-0647-9737-9FF0842D361F}"/>
              </a:ext>
            </a:extLst>
          </p:cNvPr>
          <p:cNvSpPr>
            <a:spLocks noGrp="1"/>
          </p:cNvSpPr>
          <p:nvPr>
            <p:ph type="sldNum" sz="quarter" idx="4"/>
          </p:nvPr>
        </p:nvSpPr>
        <p:spPr>
          <a:xfrm>
            <a:off x="9448800" y="6356350"/>
            <a:ext cx="2743200" cy="501650"/>
          </a:xfrm>
          <a:prstGeom prst="rect">
            <a:avLst/>
          </a:prstGeom>
        </p:spPr>
        <p:txBody>
          <a:bodyPr vert="horz" lIns="91440" tIns="45720" rIns="251999" bIns="251999" rtlCol="0" anchor="b" anchorCtr="0"/>
          <a:lstStyle>
            <a:lvl1pPr algn="r">
              <a:defRPr sz="1000">
                <a:solidFill>
                  <a:schemeClr val="tx1">
                    <a:tint val="75000"/>
                  </a:schemeClr>
                </a:solidFill>
                <a:latin typeface="Montserrat" pitchFamily="2" charset="77"/>
                <a:cs typeface="Arial" panose="020B0604020202020204" pitchFamily="34" charset="0"/>
              </a:defRPr>
            </a:lvl1pPr>
          </a:lstStyle>
          <a:p>
            <a:fld id="{EE8C57DE-1A3C-DE4B-A738-E42A62AA58C7}" type="slidenum">
              <a:rPr lang="en-US" smtClean="0"/>
              <a:pPr/>
              <a:t>‹#›</a:t>
            </a:fld>
            <a:endParaRPr lang="en-US" dirty="0"/>
          </a:p>
        </p:txBody>
      </p:sp>
    </p:spTree>
    <p:extLst>
      <p:ext uri="{BB962C8B-B14F-4D97-AF65-F5344CB8AC3E}">
        <p14:creationId xmlns:p14="http://schemas.microsoft.com/office/powerpoint/2010/main" val="2156015594"/>
      </p:ext>
    </p:extLst>
  </p:cSld>
  <p:clrMap bg1="lt1" tx1="dk1" bg2="lt2" tx2="dk2" accent1="accent1" accent2="accent2" accent3="accent3" accent4="accent4" accent5="accent5" accent6="accent6" hlink="hlink" folHlink="folHlink"/>
  <p:sldLayoutIdLst>
    <p:sldLayoutId id="2147484009" r:id="rId1"/>
    <p:sldLayoutId id="2147484010" r:id="rId2"/>
  </p:sldLayoutIdLst>
  <p:hf hdr="0" dt="0"/>
  <p:txStyles>
    <p:titleStyle>
      <a:lvl1pPr algn="l" defTabSz="914400" rtl="0" eaLnBrk="1" latinLnBrk="0" hangingPunct="1">
        <a:lnSpc>
          <a:spcPct val="90000"/>
        </a:lnSpc>
        <a:spcBef>
          <a:spcPct val="0"/>
        </a:spcBef>
        <a:buNone/>
        <a:defRPr sz="4000" b="1" i="0" kern="1200">
          <a:solidFill>
            <a:srgbClr val="717272"/>
          </a:solidFill>
          <a:latin typeface="Montserrat"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71727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B4B4B"/>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ts val="2000"/>
        </a:lnSpc>
        <a:spcBef>
          <a:spcPts val="500"/>
        </a:spcBef>
        <a:buFont typeface="Arial" panose="020B0604020202020204" pitchFamily="34" charset="0"/>
        <a:buChar char="•"/>
        <a:defRPr sz="1600" b="0" i="0" kern="1200">
          <a:solidFill>
            <a:srgbClr val="4B4B4B"/>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ts val="1600"/>
        </a:lnSpc>
        <a:spcBef>
          <a:spcPts val="500"/>
        </a:spcBef>
        <a:buFont typeface="Arial" panose="020B0604020202020204" pitchFamily="34" charset="0"/>
        <a:buChar char="•"/>
        <a:defRPr sz="1200" b="0" i="0" kern="1200">
          <a:solidFill>
            <a:srgbClr val="4B4B4B"/>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5">
          <p15:clr>
            <a:srgbClr val="F26B43"/>
          </p15:clr>
        </p15:guide>
        <p15:guide id="2" pos="1549">
          <p15:clr>
            <a:srgbClr val="F26B43"/>
          </p15:clr>
        </p15:guide>
        <p15:guide id="3" pos="1776">
          <p15:clr>
            <a:srgbClr val="F26B43"/>
          </p15:clr>
        </p15:guide>
        <p15:guide id="4" pos="2638">
          <p15:clr>
            <a:srgbClr val="F26B43"/>
          </p15:clr>
        </p15:guide>
        <p15:guide id="5" pos="2865">
          <p15:clr>
            <a:srgbClr val="F26B43"/>
          </p15:clr>
        </p15:guide>
        <p15:guide id="6" pos="3727">
          <p15:clr>
            <a:srgbClr val="F26B43"/>
          </p15:clr>
        </p15:guide>
        <p15:guide id="7" pos="6131">
          <p15:clr>
            <a:srgbClr val="F26B43"/>
          </p15:clr>
        </p15:guide>
        <p15:guide id="8" pos="4815">
          <p15:clr>
            <a:srgbClr val="F26B43"/>
          </p15:clr>
        </p15:guide>
        <p15:guide id="9" pos="5042">
          <p15:clr>
            <a:srgbClr val="F26B43"/>
          </p15:clr>
        </p15:guide>
        <p15:guide id="10" pos="5904">
          <p15:clr>
            <a:srgbClr val="F26B43"/>
          </p15:clr>
        </p15:guide>
        <p15:guide id="11" orient="horz" pos="686">
          <p15:clr>
            <a:srgbClr val="F26B43"/>
          </p15:clr>
        </p15:guide>
        <p15:guide id="12" orient="horz" pos="3884">
          <p15:clr>
            <a:srgbClr val="F26B43"/>
          </p15:clr>
        </p15:guide>
        <p15:guide id="13" pos="6992">
          <p15:clr>
            <a:srgbClr val="F26B43"/>
          </p15:clr>
        </p15:guide>
        <p15:guide id="14" pos="39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infotech.com/research/durable-goods-manufacturing-it-strategy-initiatives-workboo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infotech.com/research/durable-goods-manufacturing-industry-impacts-on-it-strategy-senior-management-template" TargetMode="External"/><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s://www.infotech.com/research/durable-goods-manufacturing-it-strategy-initiatives-workbook" TargetMode="Externa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492D8BD-BA70-4EDA-9CEE-8F130D375EDE}"/>
              </a:ext>
            </a:extLst>
          </p:cNvPr>
          <p:cNvSpPr>
            <a:spLocks noGrp="1"/>
          </p:cNvSpPr>
          <p:nvPr>
            <p:ph type="ctrTitle"/>
          </p:nvPr>
        </p:nvSpPr>
        <p:spPr>
          <a:xfrm>
            <a:off x="1055687" y="2114706"/>
            <a:ext cx="10631487" cy="2387601"/>
          </a:xfrm>
        </p:spPr>
        <p:txBody>
          <a:bodyPr>
            <a:normAutofit/>
          </a:bodyPr>
          <a:lstStyle/>
          <a:p>
            <a:r>
              <a:rPr lang="en-US" sz="4800" dirty="0">
                <a:latin typeface="Montserrat"/>
              </a:rPr>
              <a:t>Durable Goods Manufacturing IT/OT Convergence</a:t>
            </a:r>
            <a:br>
              <a:rPr lang="en-US" dirty="0"/>
            </a:br>
            <a:r>
              <a:rPr lang="en-US" sz="4000" dirty="0">
                <a:latin typeface="Montserrat"/>
              </a:rPr>
              <a:t>An Industry Key Trend</a:t>
            </a:r>
            <a:endParaRPr lang="en-US" sz="4000" dirty="0"/>
          </a:p>
        </p:txBody>
      </p:sp>
    </p:spTree>
    <p:extLst>
      <p:ext uri="{BB962C8B-B14F-4D97-AF65-F5344CB8AC3E}">
        <p14:creationId xmlns:p14="http://schemas.microsoft.com/office/powerpoint/2010/main" val="2489512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75BB4F-3BD6-3E47-844A-0D1C1B77ED32}"/>
              </a:ext>
            </a:extLst>
          </p:cNvPr>
          <p:cNvSpPr>
            <a:spLocks noGrp="1"/>
          </p:cNvSpPr>
          <p:nvPr>
            <p:ph type="title"/>
          </p:nvPr>
        </p:nvSpPr>
        <p:spPr>
          <a:xfrm>
            <a:off x="367200" y="284400"/>
            <a:ext cx="10949371" cy="641470"/>
          </a:xfrm>
        </p:spPr>
        <p:txBody>
          <a:bodyPr/>
          <a:lstStyle/>
          <a:p>
            <a:r>
              <a:rPr lang="en-US" sz="3600" b="1" dirty="0">
                <a:solidFill>
                  <a:schemeClr val="accent1"/>
                </a:solidFill>
                <a:latin typeface="Montserrat" panose="00000500000000000000" pitchFamily="2" charset="0"/>
              </a:rPr>
              <a:t>Activity: Gauge the impact of the IT/OT convergence trend</a:t>
            </a:r>
          </a:p>
        </p:txBody>
      </p:sp>
      <p:sp>
        <p:nvSpPr>
          <p:cNvPr id="4" name="Text Placeholder 3">
            <a:extLst>
              <a:ext uri="{FF2B5EF4-FFF2-40B4-BE49-F238E27FC236}">
                <a16:creationId xmlns:a16="http://schemas.microsoft.com/office/drawing/2014/main" id="{7E6D4A53-04AD-4347-B2E1-D571EE0378C6}"/>
              </a:ext>
            </a:extLst>
          </p:cNvPr>
          <p:cNvSpPr>
            <a:spLocks noGrp="1"/>
          </p:cNvSpPr>
          <p:nvPr>
            <p:ph type="body" sz="quarter" idx="11"/>
          </p:nvPr>
        </p:nvSpPr>
        <p:spPr>
          <a:xfrm>
            <a:off x="396181" y="1629147"/>
            <a:ext cx="4115672" cy="367079"/>
          </a:xfrm>
        </p:spPr>
        <p:txBody>
          <a:bodyPr/>
          <a:lstStyle/>
          <a:p>
            <a:r>
              <a:rPr lang="en-US" sz="1600" b="1" dirty="0">
                <a:latin typeface="Roboto Light" panose="02000000000000000000" pitchFamily="2" charset="0"/>
                <a:ea typeface="Roboto Light" panose="02000000000000000000" pitchFamily="2" charset="0"/>
              </a:rPr>
              <a:t>Duration: 1-2 Hours</a:t>
            </a:r>
          </a:p>
        </p:txBody>
      </p:sp>
      <p:sp>
        <p:nvSpPr>
          <p:cNvPr id="5" name="Text Placeholder 4">
            <a:extLst>
              <a:ext uri="{FF2B5EF4-FFF2-40B4-BE49-F238E27FC236}">
                <a16:creationId xmlns:a16="http://schemas.microsoft.com/office/drawing/2014/main" id="{EF339750-B68F-5E41-8400-5569775AF401}"/>
              </a:ext>
            </a:extLst>
          </p:cNvPr>
          <p:cNvSpPr>
            <a:spLocks noGrp="1"/>
          </p:cNvSpPr>
          <p:nvPr>
            <p:ph type="body" sz="quarter" idx="12"/>
          </p:nvPr>
        </p:nvSpPr>
        <p:spPr>
          <a:xfrm>
            <a:off x="384306" y="2067822"/>
            <a:ext cx="11520574" cy="4259778"/>
          </a:xfrm>
        </p:spPr>
        <p:txBody>
          <a:bodyPr numCol="2" spcCol="360000"/>
          <a:lstStyle/>
          <a:p>
            <a:r>
              <a:rPr lang="en-CA" b="1" dirty="0">
                <a:solidFill>
                  <a:schemeClr val="tx1">
                    <a:lumMod val="75000"/>
                  </a:schemeClr>
                </a:solidFill>
                <a:latin typeface="Roboto Light" panose="02000000000000000000" pitchFamily="2" charset="0"/>
                <a:ea typeface="Roboto Light" panose="02000000000000000000" pitchFamily="2" charset="0"/>
              </a:rPr>
              <a:t>Objective:</a:t>
            </a:r>
          </a:p>
          <a:p>
            <a:r>
              <a:rPr lang="en-CA" dirty="0">
                <a:solidFill>
                  <a:schemeClr val="tx1">
                    <a:lumMod val="75000"/>
                  </a:schemeClr>
                </a:solidFill>
                <a:latin typeface="Roboto Light" panose="02000000000000000000" pitchFamily="2" charset="0"/>
                <a:ea typeface="Roboto Light" panose="02000000000000000000" pitchFamily="2" charset="0"/>
              </a:rPr>
              <a:t>To determine how well positioned you are to address this trend in your organization.</a:t>
            </a:r>
          </a:p>
          <a:p>
            <a:r>
              <a:rPr lang="en-CA" b="1" dirty="0">
                <a:solidFill>
                  <a:schemeClr val="tx1">
                    <a:lumMod val="75000"/>
                  </a:schemeClr>
                </a:solidFill>
                <a:latin typeface="Roboto Light" panose="02000000000000000000" pitchFamily="2" charset="0"/>
                <a:ea typeface="Roboto Light" panose="02000000000000000000" pitchFamily="2" charset="0"/>
              </a:rPr>
              <a:t>Steps:</a:t>
            </a:r>
          </a:p>
          <a:p>
            <a:pPr marL="177165" indent="-177165">
              <a:buAutoNum type="arabicPeriod"/>
            </a:pPr>
            <a:r>
              <a:rPr lang="en-CA" dirty="0">
                <a:solidFill>
                  <a:schemeClr val="tx1">
                    <a:lumMod val="75000"/>
                  </a:schemeClr>
                </a:solidFill>
                <a:latin typeface="Roboto Light" panose="02000000000000000000" pitchFamily="2" charset="0"/>
                <a:ea typeface="Roboto Light" panose="02000000000000000000" pitchFamily="2" charset="0"/>
              </a:rPr>
              <a:t>As a group, discuss the impact of the IT/OT convergence trend on the defining, shared, and enabling business capabilities, as highlighted in the heatmap version provided of the Durable Goods Manufacturing business capability model. Note any edits you want to make on the heatmap based on the impact of this trend on your organization.</a:t>
            </a:r>
          </a:p>
          <a:p>
            <a:pPr marL="177165" indent="-177165">
              <a:buFont typeface="Arial" panose="020B0604020202020204" pitchFamily="34" charset="0"/>
              <a:buAutoNum type="arabicPeriod"/>
            </a:pPr>
            <a:r>
              <a:rPr lang="en-CA" dirty="0">
                <a:solidFill>
                  <a:schemeClr val="tx1">
                    <a:lumMod val="75000"/>
                  </a:schemeClr>
                </a:solidFill>
                <a:latin typeface="Roboto Light" panose="02000000000000000000" pitchFamily="2" charset="0"/>
                <a:ea typeface="Roboto Light" panose="02000000000000000000" pitchFamily="2" charset="0"/>
              </a:rPr>
              <a:t>Consider any further impacts of this trend on “people,” “process,” and “technology” as discussed on the previous slides. Note any further edits to the heatmap based on this discussion.</a:t>
            </a:r>
          </a:p>
          <a:p>
            <a:pPr marL="177165" indent="-177165">
              <a:buFont typeface="+mj-lt"/>
              <a:buAutoNum type="arabicPeriod"/>
            </a:pPr>
            <a:r>
              <a:rPr lang="en-CA" dirty="0">
                <a:solidFill>
                  <a:schemeClr val="tx1">
                    <a:lumMod val="75000"/>
                  </a:schemeClr>
                </a:solidFill>
                <a:latin typeface="Roboto Light" panose="02000000000000000000" pitchFamily="2" charset="0"/>
                <a:ea typeface="Roboto Light" panose="02000000000000000000" pitchFamily="2" charset="0"/>
              </a:rPr>
              <a:t>Using the editable version of the Durable Goods Manufacturing business capability map, apply the results of the above discussions to highlight the defining, shared, and enabling business capabilities impacted to create a unique heatmap for your organization.</a:t>
            </a:r>
          </a:p>
          <a:p>
            <a:pPr marL="177165" indent="-177165">
              <a:buFont typeface="+mj-lt"/>
              <a:buAutoNum type="arabicPeriod"/>
            </a:pPr>
            <a:r>
              <a:rPr lang="en-CA" dirty="0">
                <a:solidFill>
                  <a:schemeClr val="tx1">
                    <a:lumMod val="75000"/>
                  </a:schemeClr>
                </a:solidFill>
                <a:latin typeface="Roboto Light" panose="02000000000000000000" pitchFamily="2" charset="0"/>
                <a:ea typeface="Roboto Light" panose="02000000000000000000" pitchFamily="2" charset="0"/>
              </a:rPr>
              <a:t>Touch base with key stakeholders, using the heatmap you’ve created as a reference, and note any further edits from these meetings.  Update your heatmap.</a:t>
            </a:r>
          </a:p>
          <a:p>
            <a:pPr marL="177165" indent="-177165">
              <a:buFont typeface="+mj-lt"/>
              <a:buAutoNum type="arabicPeriod"/>
            </a:pPr>
            <a:r>
              <a:rPr lang="en-CA" dirty="0">
                <a:solidFill>
                  <a:schemeClr val="tx1">
                    <a:lumMod val="75000"/>
                  </a:schemeClr>
                </a:solidFill>
                <a:latin typeface="Roboto Light" panose="02000000000000000000" pitchFamily="2" charset="0"/>
                <a:ea typeface="Roboto Light" panose="02000000000000000000" pitchFamily="2" charset="0"/>
              </a:rPr>
              <a:t>Use the heatmap as input to create a prioritized list of IT initiatives, listing each initiative as high, medium, or low priority on the template. Note impacts to IT capabilities in the Comments/Action column for each initiative.  </a:t>
            </a:r>
          </a:p>
          <a:p>
            <a:pPr marL="177165" indent="-177165">
              <a:buFont typeface="+mj-lt"/>
              <a:buAutoNum type="arabicPeriod"/>
            </a:pPr>
            <a:r>
              <a:rPr lang="en-CA" dirty="0">
                <a:solidFill>
                  <a:schemeClr val="tx1">
                    <a:lumMod val="75000"/>
                  </a:schemeClr>
                </a:solidFill>
                <a:latin typeface="Roboto Light" panose="02000000000000000000" pitchFamily="2" charset="0"/>
                <a:ea typeface="Roboto Light" panose="02000000000000000000" pitchFamily="2" charset="0"/>
                <a:cs typeface="Times New Roman" panose="02020603050405020304" pitchFamily="18" charset="0"/>
              </a:rPr>
              <a:t>Update these results into</a:t>
            </a:r>
            <a:r>
              <a:rPr lang="en-CA" dirty="0">
                <a:solidFill>
                  <a:schemeClr val="tx1">
                    <a:lumMod val="75000"/>
                  </a:schemeClr>
                </a:solidFill>
                <a:latin typeface="Roboto Light" panose="02000000000000000000" pitchFamily="2" charset="0"/>
                <a:ea typeface="Roboto Light" panose="02000000000000000000" pitchFamily="2" charset="0"/>
              </a:rPr>
              <a:t> your </a:t>
            </a:r>
            <a:r>
              <a:rPr lang="en-CA" i="1" dirty="0">
                <a:solidFill>
                  <a:schemeClr val="tx1">
                    <a:lumMod val="75000"/>
                  </a:schemeClr>
                </a:solidFill>
                <a:latin typeface="Roboto Light" panose="02000000000000000000" pitchFamily="2" charset="0"/>
                <a:ea typeface="Roboto Light" panose="02000000000000000000" pitchFamily="2" charset="0"/>
              </a:rPr>
              <a:t>Durable Goods Manufacturing IT Strategy Initiatives Workbook</a:t>
            </a:r>
            <a:r>
              <a:rPr lang="en-CA" dirty="0">
                <a:solidFill>
                  <a:schemeClr val="tx1">
                    <a:lumMod val="75000"/>
                  </a:schemeClr>
                </a:solidFill>
                <a:latin typeface="Roboto Light" panose="02000000000000000000" pitchFamily="2" charset="0"/>
                <a:ea typeface="Roboto Light" panose="02000000000000000000" pitchFamily="2" charset="0"/>
              </a:rPr>
              <a:t> by copying and pasting the appropriate slides. Keep a copy of the heatmap in the appendix of the workbook</a:t>
            </a:r>
            <a:r>
              <a:rPr lang="en-CA" dirty="0">
                <a:latin typeface="Roboto Light" panose="02000000000000000000" pitchFamily="2" charset="0"/>
                <a:ea typeface="Roboto Light" panose="02000000000000000000" pitchFamily="2" charset="0"/>
              </a:rPr>
              <a:t>. </a:t>
            </a:r>
          </a:p>
        </p:txBody>
      </p:sp>
      <p:grpSp>
        <p:nvGrpSpPr>
          <p:cNvPr id="7" name="Group 6">
            <a:extLst>
              <a:ext uri="{FF2B5EF4-FFF2-40B4-BE49-F238E27FC236}">
                <a16:creationId xmlns:a16="http://schemas.microsoft.com/office/drawing/2014/main" id="{A0865C89-B02B-964B-BE0F-D6F5708FD8FC}"/>
              </a:ext>
            </a:extLst>
          </p:cNvPr>
          <p:cNvGrpSpPr/>
          <p:nvPr/>
        </p:nvGrpSpPr>
        <p:grpSpPr>
          <a:xfrm>
            <a:off x="7131978" y="5597013"/>
            <a:ext cx="3887581" cy="469358"/>
            <a:chOff x="4973759" y="5628820"/>
            <a:chExt cx="4602565" cy="555680"/>
          </a:xfrm>
        </p:grpSpPr>
        <p:sp>
          <p:nvSpPr>
            <p:cNvPr id="8" name="Rectangle 7">
              <a:hlinkClick r:id="rId3"/>
              <a:extLst>
                <a:ext uri="{FF2B5EF4-FFF2-40B4-BE49-F238E27FC236}">
                  <a16:creationId xmlns:a16="http://schemas.microsoft.com/office/drawing/2014/main" id="{0D24A9E2-005E-B84E-97B1-9B1E5899D46A}"/>
                </a:ext>
              </a:extLst>
            </p:cNvPr>
            <p:cNvSpPr/>
            <p:nvPr/>
          </p:nvSpPr>
          <p:spPr>
            <a:xfrm>
              <a:off x="5544329" y="5628820"/>
              <a:ext cx="4031995" cy="55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43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Exo" panose="02000503000000000000" pitchFamily="2" charset="77"/>
                  <a:ea typeface="+mn-ea"/>
                  <a:cs typeface="+mn-cs"/>
                </a:rPr>
                <a:t>Download the </a:t>
              </a:r>
              <a:r>
                <a:rPr kumimoji="0" lang="en-US" sz="1200" b="0" i="1" u="none" strike="noStrike" kern="1200" cap="none" spc="0" normalizeH="0" baseline="0" noProof="0" dirty="0">
                  <a:ln>
                    <a:noFill/>
                  </a:ln>
                  <a:solidFill>
                    <a:srgbClr val="FFFFFF"/>
                  </a:solidFill>
                  <a:effectLst/>
                  <a:uLnTx/>
                  <a:uFillTx/>
                  <a:latin typeface="Exo" panose="02000503000000000000" pitchFamily="2" charset="77"/>
                  <a:ea typeface="+mn-ea"/>
                  <a:cs typeface="+mn-cs"/>
                </a:rPr>
                <a:t>Durable Goods Manufacturing IT Strategy Initiatives Workbook</a:t>
              </a:r>
            </a:p>
          </p:txBody>
        </p:sp>
        <p:sp>
          <p:nvSpPr>
            <p:cNvPr id="9" name="Rectangle 8">
              <a:extLst>
                <a:ext uri="{FF2B5EF4-FFF2-40B4-BE49-F238E27FC236}">
                  <a16:creationId xmlns:a16="http://schemas.microsoft.com/office/drawing/2014/main" id="{045B140E-07B5-2F41-885B-2D4F0AD95FF7}"/>
                </a:ext>
              </a:extLst>
            </p:cNvPr>
            <p:cNvSpPr>
              <a:spLocks/>
            </p:cNvSpPr>
            <p:nvPr/>
          </p:nvSpPr>
          <p:spPr>
            <a:xfrm>
              <a:off x="4973759" y="5630500"/>
              <a:ext cx="569559" cy="554000"/>
            </a:xfrm>
            <a:prstGeom prst="rect">
              <a:avLst/>
            </a:prstGeom>
            <a:solidFill>
              <a:srgbClr val="1E5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43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Exo" panose="02000503000000000000" pitchFamily="2" charset="77"/>
                <a:ea typeface="+mn-ea"/>
                <a:cs typeface="+mn-cs"/>
              </a:endParaRPr>
            </a:p>
          </p:txBody>
        </p:sp>
        <p:pic>
          <p:nvPicPr>
            <p:cNvPr id="10" name="Picture 9">
              <a:extLst>
                <a:ext uri="{FF2B5EF4-FFF2-40B4-BE49-F238E27FC236}">
                  <a16:creationId xmlns:a16="http://schemas.microsoft.com/office/drawing/2014/main" id="{51F960AC-0F87-C040-84B4-25D8E99D532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5102900" y="5756002"/>
              <a:ext cx="308823" cy="308824"/>
            </a:xfrm>
            <a:prstGeom prst="rect">
              <a:avLst/>
            </a:prstGeom>
          </p:spPr>
        </p:pic>
      </p:grpSp>
      <p:sp>
        <p:nvSpPr>
          <p:cNvPr id="12" name="Slide Number Placeholder 2">
            <a:extLst>
              <a:ext uri="{FF2B5EF4-FFF2-40B4-BE49-F238E27FC236}">
                <a16:creationId xmlns:a16="http://schemas.microsoft.com/office/drawing/2014/main" id="{FB60931C-0B46-4CEF-8311-723A1DBCD53C}"/>
              </a:ext>
            </a:extLst>
          </p:cNvPr>
          <p:cNvSpPr txBox="1">
            <a:spLocks/>
          </p:cNvSpPr>
          <p:nvPr/>
        </p:nvSpPr>
        <p:spPr>
          <a:xfrm>
            <a:off x="9800750" y="6606254"/>
            <a:ext cx="2240414" cy="121252"/>
          </a:xfrm>
          <a:prstGeom prst="rect">
            <a:avLst/>
          </a:prstGeom>
        </p:spPr>
        <p:txBody>
          <a:bodyPr wrap="square" lIns="0" tIns="0" rIns="0" bIns="0">
            <a:noAutofit/>
          </a:bodyPr>
          <a:lstStyle>
            <a:defPPr>
              <a:defRPr lang="en-US"/>
            </a:defPPr>
            <a:lvl1pPr marL="0" algn="r" defTabSz="914400" rtl="0" eaLnBrk="1" latinLnBrk="0" hangingPunct="1">
              <a:defRPr sz="788" b="0" i="0" kern="1200" spc="0" baseline="0">
                <a:solidFill>
                  <a:srgbClr val="636363"/>
                </a:solidFill>
                <a:latin typeface="Exo" pitchFamily="2" charset="77"/>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r>
              <a:rPr kumimoji="0" lang="en-CA" sz="788" b="0" i="0" u="none" strike="noStrike" kern="1200" cap="none" spc="-18" normalizeH="0" baseline="0" noProof="0" dirty="0">
                <a:ln>
                  <a:noFill/>
                </a:ln>
                <a:solidFill>
                  <a:srgbClr val="636363"/>
                </a:solidFill>
                <a:effectLst/>
                <a:uLnTx/>
                <a:uFillTx/>
                <a:latin typeface="Exo" pitchFamily="2" charset="77"/>
                <a:ea typeface="+mn-ea"/>
                <a:cs typeface="Arial"/>
              </a:rPr>
              <a:t>Info-</a:t>
            </a:r>
            <a:r>
              <a:rPr kumimoji="0" lang="en-CA" sz="788" b="0" i="0" u="none" strike="noStrike" kern="1200" cap="none" spc="-103" normalizeH="0" baseline="0" noProof="0" dirty="0">
                <a:ln>
                  <a:noFill/>
                </a:ln>
                <a:solidFill>
                  <a:srgbClr val="636363"/>
                </a:solidFill>
                <a:effectLst/>
                <a:uLnTx/>
                <a:uFillTx/>
                <a:latin typeface="Exo" pitchFamily="2" charset="77"/>
                <a:ea typeface="+mn-ea"/>
                <a:cs typeface="Arial"/>
              </a:rPr>
              <a:t>T</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ec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Researc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Grou</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p   |   </a:t>
            </a:r>
            <a:fld id="{81D60167-4931-47E6-BA6A-407CBD079E47}" type="slidenum">
              <a:rPr kumimoji="0" sz="788" b="0" i="0" u="none" strike="noStrike" kern="1200" cap="none" spc="6" normalizeH="0" baseline="0" noProof="0" smtClean="0">
                <a:ln>
                  <a:noFill/>
                </a:ln>
                <a:solidFill>
                  <a:srgbClr val="636363"/>
                </a:solidFill>
                <a:effectLst/>
                <a:uLnTx/>
                <a:uFillTx/>
                <a:latin typeface="Exo" pitchFamily="2" charset="77"/>
                <a:ea typeface="+mn-ea"/>
                <a:cs typeface="Arial" panose="020B0604020202020204" pitchFamily="34" charset="0"/>
              </a:rPr>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t>10</a:t>
            </a:fld>
            <a:endParaRPr kumimoji="0" sz="788" b="0" i="0" u="none" strike="noStrike" kern="1200" cap="none" spc="6" normalizeH="0" baseline="0" noProof="0" dirty="0">
              <a:ln>
                <a:noFill/>
              </a:ln>
              <a:solidFill>
                <a:srgbClr val="636363"/>
              </a:solidFill>
              <a:effectLst/>
              <a:uLnTx/>
              <a:uFillTx/>
              <a:latin typeface="Exo" pitchFamily="2" charset="77"/>
              <a:ea typeface="+mn-ea"/>
              <a:cs typeface="Arial" panose="020B0604020202020204" pitchFamily="34" charset="0"/>
            </a:endParaRPr>
          </a:p>
        </p:txBody>
      </p:sp>
    </p:spTree>
    <p:extLst>
      <p:ext uri="{BB962C8B-B14F-4D97-AF65-F5344CB8AC3E}">
        <p14:creationId xmlns:p14="http://schemas.microsoft.com/office/powerpoint/2010/main" val="1740350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Table 30">
            <a:extLst>
              <a:ext uri="{FF2B5EF4-FFF2-40B4-BE49-F238E27FC236}">
                <a16:creationId xmlns:a16="http://schemas.microsoft.com/office/drawing/2014/main" id="{E89A80C3-4BF0-104A-ABDF-E152ACE41160}"/>
              </a:ext>
            </a:extLst>
          </p:cNvPr>
          <p:cNvGraphicFramePr>
            <a:graphicFrameLocks noGrp="1"/>
          </p:cNvGraphicFramePr>
          <p:nvPr>
            <p:extLst>
              <p:ext uri="{D42A27DB-BD31-4B8C-83A1-F6EECF244321}">
                <p14:modId xmlns:p14="http://schemas.microsoft.com/office/powerpoint/2010/main" val="3123544029"/>
              </p:ext>
            </p:extLst>
          </p:nvPr>
        </p:nvGraphicFramePr>
        <p:xfrm>
          <a:off x="6204730" y="1816310"/>
          <a:ext cx="5687272" cy="3948867"/>
        </p:xfrm>
        <a:graphic>
          <a:graphicData uri="http://schemas.openxmlformats.org/drawingml/2006/table">
            <a:tbl>
              <a:tblPr firstRow="1" bandRow="1">
                <a:effectLst>
                  <a:outerShdw blurRad="254000" sx="105000" sy="105000" algn="ctr" rotWithShape="0">
                    <a:srgbClr val="000000">
                      <a:alpha val="10000"/>
                    </a:srgbClr>
                  </a:outerShdw>
                </a:effectLst>
                <a:tableStyleId>{5C22544A-7EE6-4342-B048-85BDC9FD1C3A}</a:tableStyleId>
              </a:tblPr>
              <a:tblGrid>
                <a:gridCol w="2843636">
                  <a:extLst>
                    <a:ext uri="{9D8B030D-6E8A-4147-A177-3AD203B41FA5}">
                      <a16:colId xmlns:a16="http://schemas.microsoft.com/office/drawing/2014/main" val="866264451"/>
                    </a:ext>
                  </a:extLst>
                </a:gridCol>
                <a:gridCol w="2843636">
                  <a:extLst>
                    <a:ext uri="{9D8B030D-6E8A-4147-A177-3AD203B41FA5}">
                      <a16:colId xmlns:a16="http://schemas.microsoft.com/office/drawing/2014/main" val="2703970457"/>
                    </a:ext>
                  </a:extLst>
                </a:gridCol>
              </a:tblGrid>
              <a:tr h="735230">
                <a:tc gridSpan="2">
                  <a:txBody>
                    <a:bodyPr/>
                    <a:lstStyle/>
                    <a:p>
                      <a:pPr marL="285750" indent="-285750">
                        <a:lnSpc>
                          <a:spcPts val="1000"/>
                        </a:lnSpc>
                        <a:spcBef>
                          <a:spcPts val="1000"/>
                        </a:spcBef>
                        <a:buFont typeface="Arial" panose="020B0604020202020204" pitchFamily="34" charset="0"/>
                        <a:buChar char="•"/>
                      </a:pPr>
                      <a:endParaRPr lang="en-US" sz="1000" b="0" i="0" dirty="0">
                        <a:solidFill>
                          <a:srgbClr val="4A4A4A"/>
                        </a:solidFill>
                        <a:latin typeface="Roboto Condensed Light" panose="02000000000000000000" pitchFamily="2" charset="0"/>
                        <a:ea typeface="Roboto Condensed Light" panose="02000000000000000000" pitchFamily="2" charset="0"/>
                      </a:endParaRPr>
                    </a:p>
                  </a:txBody>
                  <a:tcPr marL="287963" marR="287963" marT="287963" marB="287963">
                    <a:lnL w="12700" cmpd="sng">
                      <a:noFill/>
                    </a:lnL>
                    <a:lnR w="12700" cmpd="sng">
                      <a:noFill/>
                    </a:lnR>
                    <a:lnT w="12700" cmpd="sng">
                      <a:noFill/>
                    </a:lnT>
                    <a:lnB w="38100" cmpd="sng">
                      <a:noFill/>
                    </a:lnB>
                    <a:lnTlToBr w="12700" cmpd="sng">
                      <a:noFill/>
                      <a:prstDash val="solid"/>
                    </a:lnTlToBr>
                    <a:lnBlToTr w="12700" cmpd="sng">
                      <a:noFill/>
                      <a:prstDash val="solid"/>
                    </a:lnBlToTr>
                    <a:gradFill>
                      <a:gsLst>
                        <a:gs pos="0">
                          <a:schemeClr val="accent1">
                            <a:lumMod val="60000"/>
                            <a:lumOff val="40000"/>
                          </a:schemeClr>
                        </a:gs>
                        <a:gs pos="95000">
                          <a:srgbClr val="2576B7"/>
                        </a:gs>
                      </a:gsLst>
                      <a:lin ang="3000000" scaled="0"/>
                    </a:gradFill>
                  </a:tcPr>
                </a:tc>
                <a:tc hMerge="1">
                  <a:txBody>
                    <a:bodyPr/>
                    <a:lstStyle/>
                    <a:p>
                      <a:pPr marL="285750" indent="-285750">
                        <a:lnSpc>
                          <a:spcPts val="1800"/>
                        </a:lnSpc>
                        <a:spcBef>
                          <a:spcPts val="1000"/>
                        </a:spcBef>
                        <a:buFont typeface="Arial" panose="020B0604020202020204" pitchFamily="34" charset="0"/>
                        <a:buChar char="•"/>
                      </a:pPr>
                      <a:endParaRPr lang="en-US" sz="1400" b="0" i="0" dirty="0">
                        <a:solidFill>
                          <a:srgbClr val="4A4A4A"/>
                        </a:solidFill>
                        <a:latin typeface="Roboto Condensed Light" panose="02000000000000000000" pitchFamily="2" charset="0"/>
                        <a:ea typeface="Roboto Condensed Light" panose="02000000000000000000" pitchFamily="2" charset="0"/>
                      </a:endParaRPr>
                    </a:p>
                  </a:txBody>
                  <a:tcPr marL="288000" marR="288000" marT="288000" marB="288000">
                    <a:gradFill>
                      <a:gsLst>
                        <a:gs pos="0">
                          <a:srgbClr val="00B0F0">
                            <a:alpha val="34000"/>
                          </a:srgbClr>
                        </a:gs>
                        <a:gs pos="95000">
                          <a:srgbClr val="2576B7"/>
                        </a:gs>
                      </a:gsLst>
                      <a:lin ang="3000000" scaled="0"/>
                    </a:gradFill>
                  </a:tcPr>
                </a:tc>
                <a:extLst>
                  <a:ext uri="{0D108BD9-81ED-4DB2-BD59-A6C34878D82A}">
                    <a16:rowId xmlns:a16="http://schemas.microsoft.com/office/drawing/2014/main" val="1610303713"/>
                  </a:ext>
                </a:extLst>
              </a:tr>
              <a:tr h="3213637">
                <a:tc>
                  <a:txBody>
                    <a:bodyPr/>
                    <a:lstStyle/>
                    <a:p>
                      <a:pPr marL="173038" indent="-173038" rtl="0">
                        <a:lnSpc>
                          <a:spcPts val="1600"/>
                        </a:lnSpc>
                        <a:spcBef>
                          <a:spcPts val="800"/>
                        </a:spcBef>
                        <a:buSzPts val="1100"/>
                        <a:buFont typeface="Arial" panose="020B0604020202020204" pitchFamily="34" charset="0"/>
                        <a:buChar char="•"/>
                        <a:tabLst/>
                      </a:pPr>
                      <a:r>
                        <a:rPr lang="en-US" sz="1400" b="0" i="0" u="none" strike="noStrike" baseline="0" dirty="0">
                          <a:solidFill>
                            <a:schemeClr val="tx2"/>
                          </a:solidFill>
                          <a:latin typeface="Roboto Light" panose="02000000000000000000" pitchFamily="2" charset="0"/>
                          <a:ea typeface="Roboto Light" panose="02000000000000000000" pitchFamily="2" charset="0"/>
                        </a:rPr>
                        <a:t>Durable Goods Manufacturing Business Capability Map</a:t>
                      </a:r>
                    </a:p>
                    <a:p>
                      <a:pPr marL="182563" indent="-182563" rtl="0">
                        <a:lnSpc>
                          <a:spcPts val="1800"/>
                        </a:lnSpc>
                        <a:spcBef>
                          <a:spcPts val="1000"/>
                        </a:spcBef>
                        <a:buSzPts val="1100"/>
                        <a:buFont typeface="Arial" panose="020B0604020202020204" pitchFamily="34" charset="0"/>
                        <a:buChar char="•"/>
                        <a:tabLst/>
                      </a:pPr>
                      <a:endParaRPr lang="en-US" sz="1400" b="0" i="0" u="none" strike="noStrike" baseline="0" dirty="0">
                        <a:solidFill>
                          <a:schemeClr val="tx2"/>
                        </a:solidFill>
                        <a:latin typeface="Roboto Light" panose="02000000000000000000" pitchFamily="2" charset="0"/>
                        <a:ea typeface="Roboto Light" panose="02000000000000000000" pitchFamily="2" charset="0"/>
                      </a:endParaRPr>
                    </a:p>
                  </a:txBody>
                  <a:tcPr marL="287963" marR="287963" marT="287963" marB="287963">
                    <a:lnR w="3175" cap="flat" cmpd="sng" algn="ctr">
                      <a:solidFill>
                        <a:schemeClr val="bg1">
                          <a:lumMod val="75000"/>
                        </a:schemeClr>
                      </a:solidFill>
                      <a:prstDash val="solid"/>
                      <a:round/>
                      <a:headEnd type="none" w="med" len="med"/>
                      <a:tailEnd type="none" w="med" len="med"/>
                    </a:lnR>
                    <a:lnT w="38100" cmpd="sng">
                      <a:noFill/>
                    </a:lnT>
                    <a:solidFill>
                      <a:schemeClr val="bg1"/>
                    </a:solidFill>
                  </a:tcPr>
                </a:tc>
                <a:tc>
                  <a:txBody>
                    <a:bodyPr/>
                    <a:lstStyle/>
                    <a:p>
                      <a:pPr marL="172720" indent="-172720">
                        <a:lnSpc>
                          <a:spcPts val="1600"/>
                        </a:lnSpc>
                        <a:spcBef>
                          <a:spcPts val="800"/>
                        </a:spcBef>
                        <a:buFont typeface="Arial" panose="020B0604020202020204" pitchFamily="34" charset="0"/>
                        <a:buChar char="•"/>
                        <a:tabLst/>
                      </a:pPr>
                      <a:r>
                        <a:rPr lang="en-US" sz="1400" b="0" i="0" dirty="0">
                          <a:solidFill>
                            <a:schemeClr val="tx2"/>
                          </a:solidFill>
                          <a:latin typeface="Roboto Light"/>
                          <a:ea typeface="Roboto Light"/>
                        </a:rPr>
                        <a:t>CIO</a:t>
                      </a:r>
                    </a:p>
                    <a:p>
                      <a:pPr marL="172720" indent="-172720">
                        <a:lnSpc>
                          <a:spcPts val="1600"/>
                        </a:lnSpc>
                        <a:spcBef>
                          <a:spcPts val="800"/>
                        </a:spcBef>
                        <a:buFont typeface="Arial" panose="020B0604020202020204" pitchFamily="34" charset="0"/>
                        <a:buChar char="•"/>
                        <a:tabLst/>
                      </a:pPr>
                      <a:r>
                        <a:rPr lang="en-US" sz="1400" b="0" i="0" dirty="0">
                          <a:solidFill>
                            <a:schemeClr val="tx2"/>
                          </a:solidFill>
                          <a:latin typeface="Roboto Light"/>
                          <a:ea typeface="Roboto Light"/>
                        </a:rPr>
                        <a:t>Enterprise or business architect</a:t>
                      </a:r>
                    </a:p>
                    <a:p>
                      <a:pPr marL="172720" marR="0" lvl="0" indent="-172720" algn="l" defTabSz="914400" rtl="0" eaLnBrk="1" fontAlgn="auto" latinLnBrk="0" hangingPunct="1">
                        <a:lnSpc>
                          <a:spcPts val="1600"/>
                        </a:lnSpc>
                        <a:spcBef>
                          <a:spcPts val="800"/>
                        </a:spcBef>
                        <a:spcAft>
                          <a:spcPts val="0"/>
                        </a:spcAft>
                        <a:buClrTx/>
                        <a:buSzTx/>
                        <a:buFont typeface="Arial" panose="020B0604020202020204" pitchFamily="34" charset="0"/>
                        <a:buChar char="•"/>
                        <a:tabLst/>
                        <a:defRPr/>
                      </a:pPr>
                      <a:r>
                        <a:rPr lang="en-US" sz="1400" b="0" i="0" dirty="0">
                          <a:solidFill>
                            <a:schemeClr val="tx2"/>
                          </a:solidFill>
                          <a:latin typeface="Roboto Light"/>
                          <a:ea typeface="Roboto Light"/>
                        </a:rPr>
                        <a:t>IT management team members</a:t>
                      </a:r>
                    </a:p>
                    <a:p>
                      <a:pPr marL="172720" marR="0" lvl="0" indent="-172720" algn="l" defTabSz="914400" rtl="0" eaLnBrk="1" fontAlgn="auto" latinLnBrk="0" hangingPunct="1">
                        <a:lnSpc>
                          <a:spcPts val="1600"/>
                        </a:lnSpc>
                        <a:spcBef>
                          <a:spcPts val="800"/>
                        </a:spcBef>
                        <a:spcAft>
                          <a:spcPts val="0"/>
                        </a:spcAft>
                        <a:buClrTx/>
                        <a:buSzTx/>
                        <a:buFont typeface="Arial" panose="020B0604020202020204" pitchFamily="34" charset="0"/>
                        <a:buChar char="•"/>
                        <a:tabLst/>
                        <a:defRPr/>
                      </a:pPr>
                      <a:r>
                        <a:rPr lang="en-US" sz="1400" b="0" i="0" dirty="0">
                          <a:solidFill>
                            <a:schemeClr val="tx2"/>
                          </a:solidFill>
                          <a:latin typeface="Roboto Light" panose="02000000000000000000" pitchFamily="2" charset="0"/>
                          <a:ea typeface="Roboto Light" panose="02000000000000000000" pitchFamily="2" charset="0"/>
                        </a:rPr>
                        <a:t>Key business stakeholders in your organization </a:t>
                      </a:r>
                      <a:endParaRPr lang="en-US" sz="1400" b="0" i="0" dirty="0">
                        <a:solidFill>
                          <a:schemeClr val="tx2"/>
                        </a:solidFill>
                        <a:latin typeface="Roboto Light"/>
                        <a:ea typeface="Roboto Light"/>
                      </a:endParaRPr>
                    </a:p>
                    <a:p>
                      <a:pPr marL="285750" indent="-285750">
                        <a:lnSpc>
                          <a:spcPts val="1800"/>
                        </a:lnSpc>
                        <a:spcBef>
                          <a:spcPts val="1000"/>
                        </a:spcBef>
                        <a:buFont typeface="Arial" panose="020B0604020202020204" pitchFamily="34" charset="0"/>
                        <a:buChar char="•"/>
                      </a:pPr>
                      <a:endParaRPr lang="en-US" sz="1400" b="0" i="0" dirty="0">
                        <a:solidFill>
                          <a:schemeClr val="tx2"/>
                        </a:solidFill>
                        <a:latin typeface="Roboto Light" panose="02000000000000000000" pitchFamily="2" charset="0"/>
                        <a:ea typeface="Roboto Light" panose="02000000000000000000" pitchFamily="2" charset="0"/>
                      </a:endParaRPr>
                    </a:p>
                  </a:txBody>
                  <a:tcPr marL="287963" marR="287963" marT="287963" marB="287963">
                    <a:lnL w="3175" cap="flat" cmpd="sng" algn="ctr">
                      <a:solidFill>
                        <a:schemeClr val="bg1">
                          <a:lumMod val="75000"/>
                        </a:schemeClr>
                      </a:solidFill>
                      <a:prstDash val="solid"/>
                      <a:round/>
                      <a:headEnd type="none" w="med" len="med"/>
                      <a:tailEnd type="none" w="med" len="med"/>
                    </a:lnL>
                    <a:lnT w="38100" cmpd="sng">
                      <a:noFill/>
                    </a:lnT>
                    <a:solidFill>
                      <a:schemeClr val="bg1"/>
                    </a:solidFill>
                  </a:tcPr>
                </a:tc>
                <a:extLst>
                  <a:ext uri="{0D108BD9-81ED-4DB2-BD59-A6C34878D82A}">
                    <a16:rowId xmlns:a16="http://schemas.microsoft.com/office/drawing/2014/main" val="686074955"/>
                  </a:ext>
                </a:extLst>
              </a:tr>
            </a:tbl>
          </a:graphicData>
        </a:graphic>
      </p:graphicFrame>
      <p:graphicFrame>
        <p:nvGraphicFramePr>
          <p:cNvPr id="4" name="Table 3">
            <a:extLst>
              <a:ext uri="{FF2B5EF4-FFF2-40B4-BE49-F238E27FC236}">
                <a16:creationId xmlns:a16="http://schemas.microsoft.com/office/drawing/2014/main" id="{2E91096C-A178-0A4F-8D96-F02F765B827A}"/>
              </a:ext>
            </a:extLst>
          </p:cNvPr>
          <p:cNvGraphicFramePr>
            <a:graphicFrameLocks noGrp="1"/>
          </p:cNvGraphicFramePr>
          <p:nvPr>
            <p:extLst>
              <p:ext uri="{D42A27DB-BD31-4B8C-83A1-F6EECF244321}">
                <p14:modId xmlns:p14="http://schemas.microsoft.com/office/powerpoint/2010/main" val="3309118180"/>
              </p:ext>
            </p:extLst>
          </p:nvPr>
        </p:nvGraphicFramePr>
        <p:xfrm>
          <a:off x="371426" y="1816310"/>
          <a:ext cx="5688862" cy="3948867"/>
        </p:xfrm>
        <a:graphic>
          <a:graphicData uri="http://schemas.openxmlformats.org/drawingml/2006/table">
            <a:tbl>
              <a:tblPr firstRow="1" bandRow="1">
                <a:effectLst>
                  <a:outerShdw blurRad="254000" sx="105000" sy="105000" algn="ctr" rotWithShape="0">
                    <a:srgbClr val="000000">
                      <a:alpha val="10000"/>
                    </a:srgbClr>
                  </a:outerShdw>
                </a:effectLst>
                <a:tableStyleId>{5C22544A-7EE6-4342-B048-85BDC9FD1C3A}</a:tableStyleId>
              </a:tblPr>
              <a:tblGrid>
                <a:gridCol w="2844431">
                  <a:extLst>
                    <a:ext uri="{9D8B030D-6E8A-4147-A177-3AD203B41FA5}">
                      <a16:colId xmlns:a16="http://schemas.microsoft.com/office/drawing/2014/main" val="866264451"/>
                    </a:ext>
                  </a:extLst>
                </a:gridCol>
                <a:gridCol w="2844431">
                  <a:extLst>
                    <a:ext uri="{9D8B030D-6E8A-4147-A177-3AD203B41FA5}">
                      <a16:colId xmlns:a16="http://schemas.microsoft.com/office/drawing/2014/main" val="2703970457"/>
                    </a:ext>
                  </a:extLst>
                </a:gridCol>
              </a:tblGrid>
              <a:tr h="735230">
                <a:tc gridSpan="2">
                  <a:txBody>
                    <a:bodyPr/>
                    <a:lstStyle/>
                    <a:p>
                      <a:pPr marL="285750" indent="-285750">
                        <a:lnSpc>
                          <a:spcPts val="1000"/>
                        </a:lnSpc>
                        <a:spcBef>
                          <a:spcPts val="1000"/>
                        </a:spcBef>
                        <a:buFont typeface="Arial" panose="020B0604020202020204" pitchFamily="34" charset="0"/>
                        <a:buChar char="•"/>
                      </a:pPr>
                      <a:endParaRPr lang="en-US" sz="1000" b="0" i="0" dirty="0">
                        <a:solidFill>
                          <a:srgbClr val="4A4A4A"/>
                        </a:solidFill>
                        <a:latin typeface="Roboto Condensed Light" panose="02000000000000000000" pitchFamily="2" charset="0"/>
                        <a:ea typeface="Roboto Condensed Light" panose="02000000000000000000" pitchFamily="2" charset="0"/>
                      </a:endParaRPr>
                    </a:p>
                  </a:txBody>
                  <a:tcPr marL="287963" marR="287963" marT="287963" marB="287963">
                    <a:lnL w="12700" cmpd="sng">
                      <a:noFill/>
                    </a:lnL>
                    <a:lnR w="12700" cmpd="sng">
                      <a:noFill/>
                    </a:lnR>
                    <a:lnT w="12700" cmpd="sng">
                      <a:noFill/>
                    </a:lnT>
                    <a:lnB w="38100" cmpd="sng">
                      <a:noFill/>
                    </a:lnB>
                    <a:lnTlToBr w="12700" cmpd="sng">
                      <a:noFill/>
                      <a:prstDash val="solid"/>
                    </a:lnTlToBr>
                    <a:lnBlToTr w="12700" cmpd="sng">
                      <a:noFill/>
                      <a:prstDash val="solid"/>
                    </a:lnBlToTr>
                    <a:gradFill>
                      <a:gsLst>
                        <a:gs pos="0">
                          <a:schemeClr val="accent1">
                            <a:lumMod val="60000"/>
                            <a:lumOff val="40000"/>
                          </a:schemeClr>
                        </a:gs>
                        <a:gs pos="95000">
                          <a:srgbClr val="2576B7"/>
                        </a:gs>
                      </a:gsLst>
                      <a:lin ang="3000000" scaled="0"/>
                    </a:gradFill>
                  </a:tcPr>
                </a:tc>
                <a:tc hMerge="1">
                  <a:txBody>
                    <a:bodyPr/>
                    <a:lstStyle/>
                    <a:p>
                      <a:pPr marL="285750" indent="-285750">
                        <a:lnSpc>
                          <a:spcPts val="1800"/>
                        </a:lnSpc>
                        <a:spcBef>
                          <a:spcPts val="1000"/>
                        </a:spcBef>
                        <a:buFont typeface="Arial" panose="020B0604020202020204" pitchFamily="34" charset="0"/>
                        <a:buChar char="•"/>
                      </a:pPr>
                      <a:endParaRPr lang="en-US" sz="1400" b="0" i="0" dirty="0">
                        <a:solidFill>
                          <a:srgbClr val="4A4A4A"/>
                        </a:solidFill>
                        <a:latin typeface="Roboto Condensed Light" panose="02000000000000000000" pitchFamily="2" charset="0"/>
                        <a:ea typeface="Roboto Condensed Light" panose="02000000000000000000" pitchFamily="2" charset="0"/>
                      </a:endParaRPr>
                    </a:p>
                  </a:txBody>
                  <a:tcPr marL="288000" marR="288000" marT="288000" marB="288000">
                    <a:gradFill>
                      <a:gsLst>
                        <a:gs pos="0">
                          <a:srgbClr val="00B0F0">
                            <a:alpha val="34000"/>
                          </a:srgbClr>
                        </a:gs>
                        <a:gs pos="95000">
                          <a:srgbClr val="2576B7"/>
                        </a:gs>
                      </a:gsLst>
                      <a:lin ang="3000000" scaled="0"/>
                    </a:gradFill>
                  </a:tcPr>
                </a:tc>
                <a:extLst>
                  <a:ext uri="{0D108BD9-81ED-4DB2-BD59-A6C34878D82A}">
                    <a16:rowId xmlns:a16="http://schemas.microsoft.com/office/drawing/2014/main" val="1610303713"/>
                  </a:ext>
                </a:extLst>
              </a:tr>
              <a:tr h="3213637">
                <a:tc>
                  <a:txBody>
                    <a:bodyPr/>
                    <a:lstStyle/>
                    <a:p>
                      <a:pPr marL="172720" marR="0" lvl="0" indent="-172720" algn="l" defTabSz="914400" rtl="0" eaLnBrk="1" fontAlgn="auto" latinLnBrk="0" hangingPunct="1">
                        <a:lnSpc>
                          <a:spcPts val="1600"/>
                        </a:lnSpc>
                        <a:spcBef>
                          <a:spcPts val="800"/>
                        </a:spcBef>
                        <a:spcAft>
                          <a:spcPts val="0"/>
                        </a:spcAft>
                        <a:buClrTx/>
                        <a:buSzPts val="1100"/>
                        <a:buFont typeface="Arial" panose="020B0604020202020204" pitchFamily="34" charset="0"/>
                        <a:buChar char="•"/>
                        <a:tabLst/>
                        <a:defRPr/>
                      </a:pPr>
                      <a:r>
                        <a:rPr lang="en-CA" sz="1400" kern="1200" dirty="0">
                          <a:solidFill>
                            <a:schemeClr val="tx2"/>
                          </a:solidFill>
                          <a:effectLst/>
                          <a:latin typeface="Roboto Light"/>
                          <a:ea typeface="Roboto Light"/>
                          <a:cs typeface="+mn-cs"/>
                        </a:rPr>
                        <a:t>Key trends for industry</a:t>
                      </a:r>
                    </a:p>
                    <a:p>
                      <a:pPr marL="172720" marR="0" lvl="0" indent="-172720" algn="l" defTabSz="914400" rtl="0" eaLnBrk="1" fontAlgn="auto" latinLnBrk="0" hangingPunct="1">
                        <a:lnSpc>
                          <a:spcPts val="1600"/>
                        </a:lnSpc>
                        <a:spcBef>
                          <a:spcPts val="800"/>
                        </a:spcBef>
                        <a:spcAft>
                          <a:spcPts val="0"/>
                        </a:spcAft>
                        <a:buClrTx/>
                        <a:buSzPts val="1100"/>
                        <a:buFont typeface="Arial" panose="020B0604020202020204" pitchFamily="34" charset="0"/>
                        <a:buChar char="•"/>
                        <a:tabLst/>
                        <a:defRPr/>
                      </a:pPr>
                      <a:r>
                        <a:rPr lang="en-CA" sz="1400" kern="1200" dirty="0">
                          <a:solidFill>
                            <a:schemeClr val="tx2"/>
                          </a:solidFill>
                          <a:effectLst/>
                          <a:latin typeface="Roboto Light"/>
                          <a:ea typeface="Roboto Light"/>
                          <a:cs typeface="+mn-cs"/>
                        </a:rPr>
                        <a:t>Key stakeholder input from interviews</a:t>
                      </a:r>
                    </a:p>
                    <a:p>
                      <a:pPr marL="172720" marR="0" lvl="0" indent="-172720" algn="l" defTabSz="914400" rtl="0" eaLnBrk="1" fontAlgn="auto" latinLnBrk="0" hangingPunct="1">
                        <a:lnSpc>
                          <a:spcPts val="1600"/>
                        </a:lnSpc>
                        <a:spcBef>
                          <a:spcPts val="800"/>
                        </a:spcBef>
                        <a:spcAft>
                          <a:spcPts val="0"/>
                        </a:spcAft>
                        <a:buClrTx/>
                        <a:buSzPts val="1100"/>
                        <a:buFont typeface="Arial" panose="020B0604020202020204" pitchFamily="34" charset="0"/>
                        <a:buChar char="•"/>
                        <a:tabLst/>
                        <a:defRPr/>
                      </a:pPr>
                      <a:r>
                        <a:rPr lang="en-CA" sz="1400" kern="1200" dirty="0">
                          <a:solidFill>
                            <a:schemeClr val="tx2"/>
                          </a:solidFill>
                          <a:effectLst/>
                          <a:latin typeface="Roboto Light"/>
                          <a:ea typeface="Roboto Light"/>
                          <a:cs typeface="+mn-cs"/>
                        </a:rPr>
                        <a:t>Business capability model for each key trend</a:t>
                      </a:r>
                    </a:p>
                    <a:p>
                      <a:pPr marL="172720" marR="0" lvl="0" indent="-172720" algn="l" defTabSz="914400" rtl="0" eaLnBrk="1" fontAlgn="auto" latinLnBrk="0" hangingPunct="1">
                        <a:lnSpc>
                          <a:spcPts val="1600"/>
                        </a:lnSpc>
                        <a:spcBef>
                          <a:spcPts val="800"/>
                        </a:spcBef>
                        <a:spcAft>
                          <a:spcPts val="0"/>
                        </a:spcAft>
                        <a:buClrTx/>
                        <a:buSzPts val="1100"/>
                        <a:buFont typeface="Arial" panose="020B0604020202020204" pitchFamily="34" charset="0"/>
                        <a:buChar char="•"/>
                        <a:tabLst/>
                        <a:defRPr/>
                      </a:pPr>
                      <a:r>
                        <a:rPr lang="en-CA" sz="1400" kern="1200" dirty="0">
                          <a:solidFill>
                            <a:schemeClr val="tx2"/>
                          </a:solidFill>
                          <a:effectLst/>
                          <a:latin typeface="Roboto Light"/>
                          <a:ea typeface="Roboto Light"/>
                          <a:cs typeface="+mn-cs"/>
                        </a:rPr>
                        <a:t>Business strategy</a:t>
                      </a:r>
                    </a:p>
                    <a:p>
                      <a:pPr marL="172720" marR="0" lvl="0" indent="-172720" algn="l" defTabSz="914400" rtl="0" eaLnBrk="1" fontAlgn="auto" latinLnBrk="0" hangingPunct="1">
                        <a:lnSpc>
                          <a:spcPts val="1600"/>
                        </a:lnSpc>
                        <a:spcBef>
                          <a:spcPts val="800"/>
                        </a:spcBef>
                        <a:spcAft>
                          <a:spcPts val="0"/>
                        </a:spcAft>
                        <a:buClrTx/>
                        <a:buSzPts val="1100"/>
                        <a:buFont typeface="Arial" panose="020B0604020202020204" pitchFamily="34" charset="0"/>
                        <a:buChar char="•"/>
                        <a:tabLst/>
                        <a:defRPr/>
                      </a:pPr>
                      <a:r>
                        <a:rPr lang="en-CA" sz="1400" kern="1200" dirty="0">
                          <a:solidFill>
                            <a:schemeClr val="tx2"/>
                          </a:solidFill>
                          <a:effectLst/>
                          <a:latin typeface="Roboto Light"/>
                          <a:ea typeface="Roboto Light"/>
                          <a:cs typeface="+mn-cs"/>
                        </a:rPr>
                        <a:t>IT strategy initiatives long list</a:t>
                      </a:r>
                      <a:endParaRPr lang="en-US" sz="1400" b="0" i="0" u="none" strike="noStrike" baseline="0" dirty="0">
                        <a:solidFill>
                          <a:schemeClr val="tx2"/>
                        </a:solidFill>
                        <a:latin typeface="Roboto Light"/>
                        <a:ea typeface="Roboto Light"/>
                      </a:endParaRPr>
                    </a:p>
                  </a:txBody>
                  <a:tcPr marL="287963" marR="287963" marT="287963" marB="287963">
                    <a:lnR w="3175" cap="flat" cmpd="sng" algn="ctr">
                      <a:solidFill>
                        <a:schemeClr val="bg1">
                          <a:lumMod val="75000"/>
                        </a:schemeClr>
                      </a:solidFill>
                      <a:prstDash val="solid"/>
                      <a:round/>
                      <a:headEnd type="none" w="med" len="med"/>
                      <a:tailEnd type="none" w="med" len="med"/>
                    </a:lnR>
                    <a:lnT w="38100" cmpd="sng">
                      <a:noFill/>
                    </a:lnT>
                    <a:solidFill>
                      <a:schemeClr val="bg1"/>
                    </a:solidFill>
                  </a:tcPr>
                </a:tc>
                <a:tc>
                  <a:txBody>
                    <a:bodyPr/>
                    <a:lstStyle/>
                    <a:p>
                      <a:pPr marL="172720" marR="0" lvl="0" indent="-172720" algn="l" defTabSz="914400" rtl="0" eaLnBrk="1" fontAlgn="auto" latinLnBrk="0" hangingPunct="1">
                        <a:lnSpc>
                          <a:spcPts val="1600"/>
                        </a:lnSpc>
                        <a:spcBef>
                          <a:spcPts val="800"/>
                        </a:spcBef>
                        <a:spcAft>
                          <a:spcPts val="0"/>
                        </a:spcAft>
                        <a:buClrTx/>
                        <a:buSzTx/>
                        <a:buFont typeface="Arial" panose="020B0604020202020204" pitchFamily="34" charset="0"/>
                        <a:buChar char="•"/>
                        <a:tabLst/>
                        <a:defRPr/>
                      </a:pPr>
                      <a:r>
                        <a:rPr lang="en-CA" sz="1400" kern="1200" dirty="0">
                          <a:solidFill>
                            <a:schemeClr val="tx2"/>
                          </a:solidFill>
                          <a:effectLst/>
                          <a:latin typeface="Roboto Light"/>
                          <a:ea typeface="Roboto Light"/>
                          <a:cs typeface="+mn-cs"/>
                        </a:rPr>
                        <a:t>Updated business capability model with heatmap for IT/OT convergence for your organization</a:t>
                      </a:r>
                    </a:p>
                    <a:p>
                      <a:pPr marL="172720" marR="0" lvl="0" indent="-172720" algn="l" rtl="0" eaLnBrk="1" fontAlgn="auto" latinLnBrk="0" hangingPunct="1">
                        <a:lnSpc>
                          <a:spcPts val="1600"/>
                        </a:lnSpc>
                        <a:spcBef>
                          <a:spcPts val="800"/>
                        </a:spcBef>
                        <a:spcAft>
                          <a:spcPts val="0"/>
                        </a:spcAft>
                        <a:buFont typeface="Arial" panose="020B0604020202020204" pitchFamily="34" charset="0"/>
                        <a:buChar char="•"/>
                      </a:pPr>
                      <a:r>
                        <a:rPr lang="en-CA" sz="1400" kern="1200" dirty="0">
                          <a:solidFill>
                            <a:schemeClr val="tx2"/>
                          </a:solidFill>
                          <a:effectLst/>
                          <a:latin typeface="Roboto Light"/>
                          <a:ea typeface="Roboto Light"/>
                          <a:cs typeface="+mn-cs"/>
                        </a:rPr>
                        <a:t>Prioritized list of IT initiatives based on the impact of the IT/OT convergence trend</a:t>
                      </a:r>
                    </a:p>
                  </a:txBody>
                  <a:tcPr marL="287963" marR="287963" marT="287963" marB="287963">
                    <a:lnL w="3175" cap="flat" cmpd="sng" algn="ctr">
                      <a:solidFill>
                        <a:schemeClr val="bg1">
                          <a:lumMod val="75000"/>
                        </a:schemeClr>
                      </a:solidFill>
                      <a:prstDash val="solid"/>
                      <a:round/>
                      <a:headEnd type="none" w="med" len="med"/>
                      <a:tailEnd type="none" w="med" len="med"/>
                    </a:lnL>
                    <a:lnT w="38100" cmpd="sng">
                      <a:noFill/>
                    </a:lnT>
                    <a:solidFill>
                      <a:schemeClr val="bg1"/>
                    </a:solidFill>
                  </a:tcPr>
                </a:tc>
                <a:extLst>
                  <a:ext uri="{0D108BD9-81ED-4DB2-BD59-A6C34878D82A}">
                    <a16:rowId xmlns:a16="http://schemas.microsoft.com/office/drawing/2014/main" val="686074955"/>
                  </a:ext>
                </a:extLst>
              </a:tr>
            </a:tbl>
          </a:graphicData>
        </a:graphic>
      </p:graphicFrame>
      <p:grpSp>
        <p:nvGrpSpPr>
          <p:cNvPr id="68" name="Group 67">
            <a:extLst>
              <a:ext uri="{FF2B5EF4-FFF2-40B4-BE49-F238E27FC236}">
                <a16:creationId xmlns:a16="http://schemas.microsoft.com/office/drawing/2014/main" id="{829C1800-AD7D-F543-91BC-EEA26ADFAECB}"/>
              </a:ext>
            </a:extLst>
          </p:cNvPr>
          <p:cNvGrpSpPr/>
          <p:nvPr/>
        </p:nvGrpSpPr>
        <p:grpSpPr>
          <a:xfrm>
            <a:off x="1267108" y="1931665"/>
            <a:ext cx="1041821" cy="512745"/>
            <a:chOff x="7426182" y="203095"/>
            <a:chExt cx="1041957" cy="512812"/>
          </a:xfrm>
        </p:grpSpPr>
        <p:sp>
          <p:nvSpPr>
            <p:cNvPr id="69" name="Text Placeholder 3">
              <a:extLst>
                <a:ext uri="{FF2B5EF4-FFF2-40B4-BE49-F238E27FC236}">
                  <a16:creationId xmlns:a16="http://schemas.microsoft.com/office/drawing/2014/main" id="{9C29199D-6761-1A48-BFE1-646983C4ACDC}"/>
                </a:ext>
              </a:extLst>
            </p:cNvPr>
            <p:cNvSpPr txBox="1">
              <a:spLocks/>
            </p:cNvSpPr>
            <p:nvPr/>
          </p:nvSpPr>
          <p:spPr>
            <a:xfrm>
              <a:off x="7989604" y="321173"/>
              <a:ext cx="478535" cy="350336"/>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spc="0">
                  <a:solidFill>
                    <a:srgbClr val="2576B7"/>
                  </a:solidFill>
                  <a:latin typeface="Montserrat"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09" rtl="0" eaLnBrk="1" fontAlgn="auto" latinLnBrk="0" hangingPunct="1">
                <a:lnSpc>
                  <a:spcPts val="24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FFFFFF"/>
                  </a:solidFill>
                  <a:effectLst/>
                  <a:uLnTx/>
                  <a:uFillTx/>
                  <a:latin typeface="Exo" panose="02000503000000000000" pitchFamily="2" charset="77"/>
                  <a:ea typeface="+mn-ea"/>
                  <a:cs typeface="Arial" panose="020B0604020202020204" pitchFamily="34" charset="0"/>
                </a:rPr>
                <a:t>Input</a:t>
              </a:r>
            </a:p>
          </p:txBody>
        </p:sp>
        <p:pic>
          <p:nvPicPr>
            <p:cNvPr id="70" name="Picture 69">
              <a:extLst>
                <a:ext uri="{FF2B5EF4-FFF2-40B4-BE49-F238E27FC236}">
                  <a16:creationId xmlns:a16="http://schemas.microsoft.com/office/drawing/2014/main" id="{8E131023-39B4-1D45-81E4-AAEF2EE39BB3}"/>
                </a:ext>
              </a:extLst>
            </p:cNvPr>
            <p:cNvPicPr>
              <a:picLocks noChangeAspect="1"/>
            </p:cNvPicPr>
            <p:nvPr/>
          </p:nvPicPr>
          <p:blipFill>
            <a:blip r:embed="rId3" cstate="screen">
              <a:alphaModFix amt="45000"/>
              <a:extLst>
                <a:ext uri="{28A0092B-C50C-407E-A947-70E740481C1C}">
                  <a14:useLocalDpi xmlns:a14="http://schemas.microsoft.com/office/drawing/2010/main"/>
                </a:ext>
              </a:extLst>
            </a:blip>
            <a:stretch>
              <a:fillRect/>
            </a:stretch>
          </p:blipFill>
          <p:spPr>
            <a:xfrm>
              <a:off x="7426182" y="203095"/>
              <a:ext cx="512812" cy="512812"/>
            </a:xfrm>
            <a:prstGeom prst="rect">
              <a:avLst/>
            </a:prstGeom>
          </p:spPr>
        </p:pic>
      </p:grpSp>
      <p:grpSp>
        <p:nvGrpSpPr>
          <p:cNvPr id="71" name="Group 70">
            <a:extLst>
              <a:ext uri="{FF2B5EF4-FFF2-40B4-BE49-F238E27FC236}">
                <a16:creationId xmlns:a16="http://schemas.microsoft.com/office/drawing/2014/main" id="{EB3FA60D-B583-6744-AADB-48AC6D9A121E}"/>
              </a:ext>
            </a:extLst>
          </p:cNvPr>
          <p:cNvGrpSpPr/>
          <p:nvPr/>
        </p:nvGrpSpPr>
        <p:grpSpPr>
          <a:xfrm>
            <a:off x="6872463" y="1909803"/>
            <a:ext cx="1472046" cy="552792"/>
            <a:chOff x="7380215" y="3390486"/>
            <a:chExt cx="1472238" cy="552864"/>
          </a:xfrm>
        </p:grpSpPr>
        <p:sp>
          <p:nvSpPr>
            <p:cNvPr id="72" name="Text Placeholder 3">
              <a:extLst>
                <a:ext uri="{FF2B5EF4-FFF2-40B4-BE49-F238E27FC236}">
                  <a16:creationId xmlns:a16="http://schemas.microsoft.com/office/drawing/2014/main" id="{058F4ECE-ADED-1C43-A025-FC955C2D6308}"/>
                </a:ext>
              </a:extLst>
            </p:cNvPr>
            <p:cNvSpPr txBox="1">
              <a:spLocks/>
            </p:cNvSpPr>
            <p:nvPr/>
          </p:nvSpPr>
          <p:spPr>
            <a:xfrm>
              <a:off x="7974489" y="3530600"/>
              <a:ext cx="877964" cy="412750"/>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spc="0">
                  <a:solidFill>
                    <a:srgbClr val="2576B7"/>
                  </a:solidFill>
                  <a:latin typeface="Montserrat"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09" rtl="0" eaLnBrk="1" fontAlgn="auto" latinLnBrk="0" hangingPunct="1">
                <a:lnSpc>
                  <a:spcPts val="24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FFFFFF"/>
                  </a:solidFill>
                  <a:effectLst/>
                  <a:uLnTx/>
                  <a:uFillTx/>
                  <a:latin typeface="Exo" panose="02000503000000000000" pitchFamily="2" charset="77"/>
                  <a:ea typeface="+mn-ea"/>
                  <a:cs typeface="Arial" panose="020B0604020202020204" pitchFamily="34" charset="0"/>
                </a:rPr>
                <a:t>Materials</a:t>
              </a:r>
            </a:p>
          </p:txBody>
        </p:sp>
        <p:pic>
          <p:nvPicPr>
            <p:cNvPr id="73" name="Picture 72">
              <a:extLst>
                <a:ext uri="{FF2B5EF4-FFF2-40B4-BE49-F238E27FC236}">
                  <a16:creationId xmlns:a16="http://schemas.microsoft.com/office/drawing/2014/main" id="{C3DAA2D7-8990-E945-AC58-532978462B63}"/>
                </a:ext>
              </a:extLst>
            </p:cNvPr>
            <p:cNvPicPr>
              <a:picLocks noChangeAspect="1"/>
            </p:cNvPicPr>
            <p:nvPr/>
          </p:nvPicPr>
          <p:blipFill>
            <a:blip r:embed="rId4" cstate="screen">
              <a:alphaModFix amt="45000"/>
              <a:extLst>
                <a:ext uri="{28A0092B-C50C-407E-A947-70E740481C1C}">
                  <a14:useLocalDpi xmlns:a14="http://schemas.microsoft.com/office/drawing/2010/main"/>
                </a:ext>
              </a:extLst>
            </a:blip>
            <a:stretch>
              <a:fillRect/>
            </a:stretch>
          </p:blipFill>
          <p:spPr>
            <a:xfrm>
              <a:off x="7380215" y="3390486"/>
              <a:ext cx="549210" cy="549210"/>
            </a:xfrm>
            <a:prstGeom prst="rect">
              <a:avLst/>
            </a:prstGeom>
          </p:spPr>
        </p:pic>
      </p:grpSp>
      <p:grpSp>
        <p:nvGrpSpPr>
          <p:cNvPr id="74" name="Group 73">
            <a:extLst>
              <a:ext uri="{FF2B5EF4-FFF2-40B4-BE49-F238E27FC236}">
                <a16:creationId xmlns:a16="http://schemas.microsoft.com/office/drawing/2014/main" id="{010CCF42-8661-6347-9EFF-27FDDE960ADC}"/>
              </a:ext>
            </a:extLst>
          </p:cNvPr>
          <p:cNvGrpSpPr/>
          <p:nvPr/>
        </p:nvGrpSpPr>
        <p:grpSpPr>
          <a:xfrm>
            <a:off x="9601441" y="1915782"/>
            <a:ext cx="1925670" cy="541610"/>
            <a:chOff x="10102919" y="3394215"/>
            <a:chExt cx="1925921" cy="541681"/>
          </a:xfrm>
        </p:grpSpPr>
        <p:sp>
          <p:nvSpPr>
            <p:cNvPr id="75" name="Text Placeholder 3">
              <a:extLst>
                <a:ext uri="{FF2B5EF4-FFF2-40B4-BE49-F238E27FC236}">
                  <a16:creationId xmlns:a16="http://schemas.microsoft.com/office/drawing/2014/main" id="{2A45DE68-099E-7B42-8AC4-5F0085994789}"/>
                </a:ext>
              </a:extLst>
            </p:cNvPr>
            <p:cNvSpPr txBox="1">
              <a:spLocks/>
            </p:cNvSpPr>
            <p:nvPr/>
          </p:nvSpPr>
          <p:spPr>
            <a:xfrm>
              <a:off x="10767801" y="3530600"/>
              <a:ext cx="1261039" cy="384175"/>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spc="0">
                  <a:solidFill>
                    <a:srgbClr val="2576B7"/>
                  </a:solidFill>
                  <a:latin typeface="Montserrat"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09" rtl="0" eaLnBrk="1" fontAlgn="auto" latinLnBrk="0" hangingPunct="1">
                <a:lnSpc>
                  <a:spcPts val="24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FFFFFF"/>
                  </a:solidFill>
                  <a:effectLst/>
                  <a:uLnTx/>
                  <a:uFillTx/>
                  <a:latin typeface="Exo" panose="02000503000000000000" pitchFamily="2" charset="77"/>
                  <a:ea typeface="+mn-ea"/>
                  <a:cs typeface="Arial" panose="020B0604020202020204" pitchFamily="34" charset="0"/>
                </a:rPr>
                <a:t>Participants</a:t>
              </a:r>
            </a:p>
          </p:txBody>
        </p:sp>
        <p:pic>
          <p:nvPicPr>
            <p:cNvPr id="76" name="Picture 75">
              <a:extLst>
                <a:ext uri="{FF2B5EF4-FFF2-40B4-BE49-F238E27FC236}">
                  <a16:creationId xmlns:a16="http://schemas.microsoft.com/office/drawing/2014/main" id="{AE29338E-0420-0047-BCA7-EE1796FDC27D}"/>
                </a:ext>
              </a:extLst>
            </p:cNvPr>
            <p:cNvPicPr>
              <a:picLocks noChangeAspect="1"/>
            </p:cNvPicPr>
            <p:nvPr/>
          </p:nvPicPr>
          <p:blipFill>
            <a:blip r:embed="rId5" cstate="screen">
              <a:alphaModFix amt="30000"/>
              <a:extLst>
                <a:ext uri="{28A0092B-C50C-407E-A947-70E740481C1C}">
                  <a14:useLocalDpi xmlns:a14="http://schemas.microsoft.com/office/drawing/2010/main"/>
                </a:ext>
              </a:extLst>
            </a:blip>
            <a:stretch>
              <a:fillRect/>
            </a:stretch>
          </p:blipFill>
          <p:spPr>
            <a:xfrm>
              <a:off x="10102919" y="3394215"/>
              <a:ext cx="541681" cy="541681"/>
            </a:xfrm>
            <a:prstGeom prst="rect">
              <a:avLst/>
            </a:prstGeom>
          </p:spPr>
        </p:pic>
      </p:grpSp>
      <p:grpSp>
        <p:nvGrpSpPr>
          <p:cNvPr id="77" name="Group 76">
            <a:extLst>
              <a:ext uri="{FF2B5EF4-FFF2-40B4-BE49-F238E27FC236}">
                <a16:creationId xmlns:a16="http://schemas.microsoft.com/office/drawing/2014/main" id="{8626BEE8-ED0C-0545-BCF3-13BD9946C03E}"/>
              </a:ext>
            </a:extLst>
          </p:cNvPr>
          <p:cNvGrpSpPr/>
          <p:nvPr/>
        </p:nvGrpSpPr>
        <p:grpSpPr>
          <a:xfrm>
            <a:off x="3993978" y="1934839"/>
            <a:ext cx="1474354" cy="539782"/>
            <a:chOff x="9994384" y="203095"/>
            <a:chExt cx="1474546" cy="539852"/>
          </a:xfrm>
        </p:grpSpPr>
        <p:sp>
          <p:nvSpPr>
            <p:cNvPr id="78" name="Text Placeholder 3">
              <a:extLst>
                <a:ext uri="{FF2B5EF4-FFF2-40B4-BE49-F238E27FC236}">
                  <a16:creationId xmlns:a16="http://schemas.microsoft.com/office/drawing/2014/main" id="{77D3FA91-0760-984F-BB72-842426F04EEC}"/>
                </a:ext>
              </a:extLst>
            </p:cNvPr>
            <p:cNvSpPr txBox="1">
              <a:spLocks/>
            </p:cNvSpPr>
            <p:nvPr/>
          </p:nvSpPr>
          <p:spPr>
            <a:xfrm>
              <a:off x="10568602" y="321173"/>
              <a:ext cx="900328" cy="421774"/>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spc="0">
                  <a:solidFill>
                    <a:srgbClr val="2576B7"/>
                  </a:solidFill>
                  <a:latin typeface="Montserrat"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09" rtl="0" eaLnBrk="1" fontAlgn="auto" latinLnBrk="0" hangingPunct="1">
                <a:lnSpc>
                  <a:spcPts val="24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FFFFFF"/>
                  </a:solidFill>
                  <a:effectLst/>
                  <a:uLnTx/>
                  <a:uFillTx/>
                  <a:latin typeface="Exo" panose="02000503000000000000" pitchFamily="2" charset="77"/>
                  <a:ea typeface="+mn-ea"/>
                  <a:cs typeface="Arial" panose="020B0604020202020204" pitchFamily="34" charset="0"/>
                </a:rPr>
                <a:t>Output</a:t>
              </a:r>
            </a:p>
          </p:txBody>
        </p:sp>
        <p:pic>
          <p:nvPicPr>
            <p:cNvPr id="79" name="Picture 78">
              <a:extLst>
                <a:ext uri="{FF2B5EF4-FFF2-40B4-BE49-F238E27FC236}">
                  <a16:creationId xmlns:a16="http://schemas.microsoft.com/office/drawing/2014/main" id="{DE6AED32-C92D-864A-85B0-93FF9E37A6C3}"/>
                </a:ext>
              </a:extLst>
            </p:cNvPr>
            <p:cNvPicPr>
              <a:picLocks noChangeAspect="1"/>
            </p:cNvPicPr>
            <p:nvPr/>
          </p:nvPicPr>
          <p:blipFill>
            <a:blip r:embed="rId3" cstate="screen">
              <a:alphaModFix amt="30000"/>
              <a:extLst>
                <a:ext uri="{28A0092B-C50C-407E-A947-70E740481C1C}">
                  <a14:useLocalDpi xmlns:a14="http://schemas.microsoft.com/office/drawing/2010/main"/>
                </a:ext>
              </a:extLst>
            </a:blip>
            <a:stretch>
              <a:fillRect/>
            </a:stretch>
          </p:blipFill>
          <p:spPr>
            <a:xfrm rot="5400000">
              <a:off x="9994384" y="203095"/>
              <a:ext cx="512812" cy="512812"/>
            </a:xfrm>
            <a:prstGeom prst="rect">
              <a:avLst/>
            </a:prstGeom>
            <a:effectLst/>
          </p:spPr>
        </p:pic>
      </p:grpSp>
      <p:sp>
        <p:nvSpPr>
          <p:cNvPr id="21" name="Title 2">
            <a:extLst>
              <a:ext uri="{FF2B5EF4-FFF2-40B4-BE49-F238E27FC236}">
                <a16:creationId xmlns:a16="http://schemas.microsoft.com/office/drawing/2014/main" id="{46002584-3FD7-4276-BB73-6027E724808A}"/>
              </a:ext>
            </a:extLst>
          </p:cNvPr>
          <p:cNvSpPr>
            <a:spLocks noGrp="1"/>
          </p:cNvSpPr>
          <p:nvPr>
            <p:ph type="title"/>
          </p:nvPr>
        </p:nvSpPr>
        <p:spPr>
          <a:xfrm>
            <a:off x="367200" y="284400"/>
            <a:ext cx="10949371" cy="641470"/>
          </a:xfrm>
        </p:spPr>
        <p:txBody>
          <a:bodyPr/>
          <a:lstStyle/>
          <a:p>
            <a:r>
              <a:rPr lang="en-US" sz="3600" b="1" dirty="0">
                <a:solidFill>
                  <a:schemeClr val="accent1"/>
                </a:solidFill>
                <a:latin typeface="Montserrat" panose="00000500000000000000" pitchFamily="2" charset="0"/>
              </a:rPr>
              <a:t>Activity: Gauge the impact of the IT/OT convergence trend</a:t>
            </a:r>
          </a:p>
        </p:txBody>
      </p:sp>
      <p:sp>
        <p:nvSpPr>
          <p:cNvPr id="23" name="Slide Number Placeholder 2">
            <a:extLst>
              <a:ext uri="{FF2B5EF4-FFF2-40B4-BE49-F238E27FC236}">
                <a16:creationId xmlns:a16="http://schemas.microsoft.com/office/drawing/2014/main" id="{1EEC1DC2-5FD5-47BC-B96B-E9F80AD19B3E}"/>
              </a:ext>
            </a:extLst>
          </p:cNvPr>
          <p:cNvSpPr txBox="1">
            <a:spLocks/>
          </p:cNvSpPr>
          <p:nvPr/>
        </p:nvSpPr>
        <p:spPr>
          <a:xfrm>
            <a:off x="9800750" y="6606254"/>
            <a:ext cx="2240414" cy="121252"/>
          </a:xfrm>
          <a:prstGeom prst="rect">
            <a:avLst/>
          </a:prstGeom>
        </p:spPr>
        <p:txBody>
          <a:bodyPr wrap="square" lIns="0" tIns="0" rIns="0" bIns="0">
            <a:noAutofit/>
          </a:bodyPr>
          <a:lstStyle>
            <a:defPPr>
              <a:defRPr lang="en-US"/>
            </a:defPPr>
            <a:lvl1pPr marL="0" algn="r" defTabSz="914400" rtl="0" eaLnBrk="1" latinLnBrk="0" hangingPunct="1">
              <a:defRPr sz="788" b="0" i="0" kern="1200" spc="0" baseline="0">
                <a:solidFill>
                  <a:srgbClr val="636363"/>
                </a:solidFill>
                <a:latin typeface="Exo" pitchFamily="2" charset="77"/>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r>
              <a:rPr kumimoji="0" lang="en-CA" sz="788" b="0" i="0" u="none" strike="noStrike" kern="1200" cap="none" spc="-18" normalizeH="0" baseline="0" noProof="0" dirty="0">
                <a:ln>
                  <a:noFill/>
                </a:ln>
                <a:solidFill>
                  <a:srgbClr val="636363"/>
                </a:solidFill>
                <a:effectLst/>
                <a:uLnTx/>
                <a:uFillTx/>
                <a:latin typeface="Exo" pitchFamily="2" charset="77"/>
                <a:ea typeface="+mn-ea"/>
                <a:cs typeface="Arial"/>
              </a:rPr>
              <a:t>Info-</a:t>
            </a:r>
            <a:r>
              <a:rPr kumimoji="0" lang="en-CA" sz="788" b="0" i="0" u="none" strike="noStrike" kern="1200" cap="none" spc="-103" normalizeH="0" baseline="0" noProof="0" dirty="0">
                <a:ln>
                  <a:noFill/>
                </a:ln>
                <a:solidFill>
                  <a:srgbClr val="636363"/>
                </a:solidFill>
                <a:effectLst/>
                <a:uLnTx/>
                <a:uFillTx/>
                <a:latin typeface="Exo" pitchFamily="2" charset="77"/>
                <a:ea typeface="+mn-ea"/>
                <a:cs typeface="Arial"/>
              </a:rPr>
              <a:t>T</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ec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Researc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Grou</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p   |   </a:t>
            </a:r>
            <a:fld id="{81D60167-4931-47E6-BA6A-407CBD079E47}" type="slidenum">
              <a:rPr kumimoji="0" sz="788" b="0" i="0" u="none" strike="noStrike" kern="1200" cap="none" spc="6" normalizeH="0" baseline="0" noProof="0" smtClean="0">
                <a:ln>
                  <a:noFill/>
                </a:ln>
                <a:solidFill>
                  <a:srgbClr val="636363"/>
                </a:solidFill>
                <a:effectLst/>
                <a:uLnTx/>
                <a:uFillTx/>
                <a:latin typeface="Exo" pitchFamily="2" charset="77"/>
                <a:ea typeface="+mn-ea"/>
                <a:cs typeface="Arial" panose="020B0604020202020204" pitchFamily="34" charset="0"/>
              </a:rPr>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t>11</a:t>
            </a:fld>
            <a:endParaRPr kumimoji="0" sz="788" b="0" i="0" u="none" strike="noStrike" kern="1200" cap="none" spc="6" normalizeH="0" baseline="0" noProof="0" dirty="0">
              <a:ln>
                <a:noFill/>
              </a:ln>
              <a:solidFill>
                <a:srgbClr val="636363"/>
              </a:solidFill>
              <a:effectLst/>
              <a:uLnTx/>
              <a:uFillTx/>
              <a:latin typeface="Exo" pitchFamily="2" charset="77"/>
              <a:ea typeface="+mn-ea"/>
              <a:cs typeface="Arial" panose="020B0604020202020204" pitchFamily="34" charset="0"/>
            </a:endParaRPr>
          </a:p>
        </p:txBody>
      </p:sp>
    </p:spTree>
    <p:extLst>
      <p:ext uri="{BB962C8B-B14F-4D97-AF65-F5344CB8AC3E}">
        <p14:creationId xmlns:p14="http://schemas.microsoft.com/office/powerpoint/2010/main" val="237451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1DB072-AB68-4044-AC34-74894BB736E8}"/>
              </a:ext>
            </a:extLst>
          </p:cNvPr>
          <p:cNvSpPr/>
          <p:nvPr/>
        </p:nvSpPr>
        <p:spPr>
          <a:xfrm>
            <a:off x="5493509" y="6206480"/>
            <a:ext cx="147633" cy="177696"/>
          </a:xfrm>
          <a:prstGeom prst="rect">
            <a:avLst/>
          </a:prstGeom>
          <a:solidFill>
            <a:srgbClr val="FFA1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1"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endParaRPr>
          </a:p>
        </p:txBody>
      </p:sp>
      <p:sp>
        <p:nvSpPr>
          <p:cNvPr id="9" name="TextBox 8">
            <a:extLst>
              <a:ext uri="{FF2B5EF4-FFF2-40B4-BE49-F238E27FC236}">
                <a16:creationId xmlns:a16="http://schemas.microsoft.com/office/drawing/2014/main" id="{65CD8BB3-775B-4FD4-B65F-152A36545285}"/>
              </a:ext>
            </a:extLst>
          </p:cNvPr>
          <p:cNvSpPr txBox="1"/>
          <p:nvPr/>
        </p:nvSpPr>
        <p:spPr>
          <a:xfrm>
            <a:off x="367200" y="4072491"/>
            <a:ext cx="2285309" cy="1384995"/>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Instructions: </a:t>
            </a:r>
            <a:r>
              <a:rPr kumimoji="0" lang="en-US" sz="14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Adjust the color of each business capability for your organization. PowerPoint’s Eyedropper tool is useful here. </a:t>
            </a:r>
            <a:endParaRPr kumimoji="0" lang="en-CA" sz="14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endParaRPr>
          </a:p>
        </p:txBody>
      </p:sp>
      <p:sp>
        <p:nvSpPr>
          <p:cNvPr id="83" name="Slide Number Placeholder 1">
            <a:extLst>
              <a:ext uri="{FF2B5EF4-FFF2-40B4-BE49-F238E27FC236}">
                <a16:creationId xmlns:a16="http://schemas.microsoft.com/office/drawing/2014/main" id="{BE27F1EE-0FBF-4C6C-BBF2-48948ECAF325}"/>
              </a:ext>
            </a:extLst>
          </p:cNvPr>
          <p:cNvSpPr txBox="1">
            <a:spLocks/>
          </p:cNvSpPr>
          <p:nvPr/>
        </p:nvSpPr>
        <p:spPr>
          <a:xfrm>
            <a:off x="9800750" y="6606254"/>
            <a:ext cx="2240414" cy="121252"/>
          </a:xfrm>
          <a:prstGeom prst="rect">
            <a:avLst/>
          </a:prstGeom>
        </p:spPr>
        <p:txBody>
          <a:bodyPr wrap="square" lIns="0" tIns="0" rIns="0" bIns="0">
            <a:noAutofit/>
          </a:bodyPr>
          <a:lstStyle>
            <a:defPPr>
              <a:defRPr lang="en-US"/>
            </a:defPPr>
            <a:lvl1pPr marL="0" algn="r" defTabSz="914400" rtl="0" eaLnBrk="1" latinLnBrk="0" hangingPunct="1">
              <a:defRPr sz="788" b="0" i="0" kern="1200" spc="0" baseline="0">
                <a:solidFill>
                  <a:srgbClr val="636363"/>
                </a:solidFill>
                <a:latin typeface="Exo" pitchFamily="2" charset="77"/>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r>
              <a:rPr kumimoji="0" lang="en-CA" sz="788" b="0" i="0" u="none" strike="noStrike" kern="1200" cap="none" spc="0" normalizeH="0" baseline="0" noProof="0" dirty="0">
                <a:ln>
                  <a:noFill/>
                </a:ln>
                <a:solidFill>
                  <a:srgbClr val="717171"/>
                </a:solidFill>
                <a:effectLst/>
                <a:uLnTx/>
                <a:uFillTx/>
                <a:latin typeface="Exo" pitchFamily="2" charset="77"/>
                <a:ea typeface="+mn-ea"/>
                <a:cs typeface="Arial"/>
              </a:rPr>
              <a:t>Info-Tech Research Group   |   </a:t>
            </a:r>
            <a:fld id="{81D60167-4931-47E6-BA6A-407CBD079E47}" type="slidenum">
              <a:rPr kumimoji="0" sz="788" b="0" i="0" u="none" strike="noStrike" kern="1200" cap="none" spc="0" normalizeH="0" baseline="0" noProof="0" smtClean="0">
                <a:ln>
                  <a:noFill/>
                </a:ln>
                <a:solidFill>
                  <a:srgbClr val="717171"/>
                </a:solidFill>
                <a:effectLst/>
                <a:uLnTx/>
                <a:uFillTx/>
                <a:latin typeface="Exo" pitchFamily="2" charset="77"/>
                <a:ea typeface="+mn-ea"/>
                <a:cs typeface="Arial" panose="020B0604020202020204" pitchFamily="34" charset="0"/>
              </a:rPr>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t>12</a:t>
            </a:fld>
            <a:endParaRPr kumimoji="0" sz="788" b="0" i="0" u="none" strike="noStrike" kern="1200" cap="none" spc="0" normalizeH="0" baseline="0" noProof="0" dirty="0">
              <a:ln>
                <a:noFill/>
              </a:ln>
              <a:solidFill>
                <a:srgbClr val="717171"/>
              </a:solidFill>
              <a:effectLst/>
              <a:uLnTx/>
              <a:uFillTx/>
              <a:latin typeface="Exo" pitchFamily="2" charset="77"/>
              <a:ea typeface="+mn-ea"/>
              <a:cs typeface="Arial" panose="020B0604020202020204" pitchFamily="34" charset="0"/>
            </a:endParaRPr>
          </a:p>
        </p:txBody>
      </p:sp>
      <p:sp>
        <p:nvSpPr>
          <p:cNvPr id="84" name="Rectangle 83">
            <a:extLst>
              <a:ext uri="{FF2B5EF4-FFF2-40B4-BE49-F238E27FC236}">
                <a16:creationId xmlns:a16="http://schemas.microsoft.com/office/drawing/2014/main" id="{464FA1D9-E43E-4A16-B543-50309C0F0A23}"/>
              </a:ext>
            </a:extLst>
          </p:cNvPr>
          <p:cNvSpPr/>
          <p:nvPr/>
        </p:nvSpPr>
        <p:spPr>
          <a:xfrm>
            <a:off x="9072092" y="6204202"/>
            <a:ext cx="147633" cy="177696"/>
          </a:xfrm>
          <a:prstGeom prst="rect">
            <a:avLst/>
          </a:prstGeom>
          <a:solidFill>
            <a:srgbClr val="DDE7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1"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endParaRPr>
          </a:p>
        </p:txBody>
      </p:sp>
      <p:sp>
        <p:nvSpPr>
          <p:cNvPr id="86" name="TextBox 85">
            <a:extLst>
              <a:ext uri="{FF2B5EF4-FFF2-40B4-BE49-F238E27FC236}">
                <a16:creationId xmlns:a16="http://schemas.microsoft.com/office/drawing/2014/main" id="{13204247-864B-45CD-A60F-24794CD4ADD3}"/>
              </a:ext>
            </a:extLst>
          </p:cNvPr>
          <p:cNvSpPr txBox="1"/>
          <p:nvPr/>
        </p:nvSpPr>
        <p:spPr>
          <a:xfrm>
            <a:off x="5657924" y="6178749"/>
            <a:ext cx="116391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High Impact</a:t>
            </a:r>
            <a:endParaRPr kumimoji="0" lang="en-CA" sz="12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endParaRPr>
          </a:p>
        </p:txBody>
      </p:sp>
      <p:sp>
        <p:nvSpPr>
          <p:cNvPr id="87" name="TextBox 86">
            <a:extLst>
              <a:ext uri="{FF2B5EF4-FFF2-40B4-BE49-F238E27FC236}">
                <a16:creationId xmlns:a16="http://schemas.microsoft.com/office/drawing/2014/main" id="{08D5F37A-B0C5-4B89-B2C4-B720C663D57F}"/>
              </a:ext>
            </a:extLst>
          </p:cNvPr>
          <p:cNvSpPr txBox="1"/>
          <p:nvPr/>
        </p:nvSpPr>
        <p:spPr>
          <a:xfrm>
            <a:off x="7394497" y="6182355"/>
            <a:ext cx="130973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Medium Impact</a:t>
            </a:r>
            <a:endParaRPr kumimoji="0" lang="en-CA" sz="12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endParaRPr>
          </a:p>
        </p:txBody>
      </p:sp>
      <p:sp>
        <p:nvSpPr>
          <p:cNvPr id="88" name="TextBox 87">
            <a:extLst>
              <a:ext uri="{FF2B5EF4-FFF2-40B4-BE49-F238E27FC236}">
                <a16:creationId xmlns:a16="http://schemas.microsoft.com/office/drawing/2014/main" id="{80DFDC22-34B9-4F02-82FB-368B3653C944}"/>
              </a:ext>
            </a:extLst>
          </p:cNvPr>
          <p:cNvSpPr txBox="1"/>
          <p:nvPr/>
        </p:nvSpPr>
        <p:spPr>
          <a:xfrm>
            <a:off x="9239493" y="6170968"/>
            <a:ext cx="130973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Low/No Impact</a:t>
            </a:r>
            <a:endParaRPr kumimoji="0" lang="en-CA" sz="12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endParaRPr>
          </a:p>
        </p:txBody>
      </p:sp>
      <p:sp>
        <p:nvSpPr>
          <p:cNvPr id="81" name="Title 2">
            <a:extLst>
              <a:ext uri="{FF2B5EF4-FFF2-40B4-BE49-F238E27FC236}">
                <a16:creationId xmlns:a16="http://schemas.microsoft.com/office/drawing/2014/main" id="{5777F885-BCCE-4F1A-A8ED-1BF5C46EBBA9}"/>
              </a:ext>
            </a:extLst>
          </p:cNvPr>
          <p:cNvSpPr>
            <a:spLocks noGrp="1"/>
          </p:cNvSpPr>
          <p:nvPr>
            <p:ph type="title"/>
          </p:nvPr>
        </p:nvSpPr>
        <p:spPr>
          <a:xfrm>
            <a:off x="367200" y="284400"/>
            <a:ext cx="3241458" cy="925283"/>
          </a:xfrm>
        </p:spPr>
        <p:txBody>
          <a:bodyPr>
            <a:noAutofit/>
          </a:bodyPr>
          <a:lstStyle/>
          <a:p>
            <a:r>
              <a:rPr lang="en-US" sz="3600" dirty="0">
                <a:solidFill>
                  <a:srgbClr val="2476B7"/>
                </a:solidFill>
                <a:latin typeface="Montserrat" panose="00000500000000000000" pitchFamily="2" charset="0"/>
                <a:cs typeface="Arial" panose="020B0604020202020204" pitchFamily="34" charset="0"/>
              </a:rPr>
              <a:t>IT/OT convergence trend</a:t>
            </a:r>
            <a:r>
              <a:rPr lang="en-US" sz="3600" dirty="0">
                <a:solidFill>
                  <a:schemeClr val="accent1"/>
                </a:solidFill>
                <a:latin typeface="Montserrat" panose="00000500000000000000" pitchFamily="2" charset="0"/>
              </a:rPr>
              <a:t>:</a:t>
            </a:r>
            <a:br>
              <a:rPr lang="en-US" sz="3600" dirty="0">
                <a:solidFill>
                  <a:schemeClr val="accent1"/>
                </a:solidFill>
                <a:latin typeface="Montserrat" panose="00000500000000000000" pitchFamily="2" charset="0"/>
              </a:rPr>
            </a:br>
            <a:r>
              <a:rPr lang="en-US" sz="3600" dirty="0">
                <a:solidFill>
                  <a:schemeClr val="accent1"/>
                </a:solidFill>
                <a:latin typeface="Montserrat" panose="00000500000000000000" pitchFamily="2" charset="0"/>
              </a:rPr>
              <a:t>Editable </a:t>
            </a:r>
            <a:br>
              <a:rPr lang="en-US" sz="3600" dirty="0">
                <a:solidFill>
                  <a:schemeClr val="accent1"/>
                </a:solidFill>
                <a:latin typeface="Montserrat" panose="00000500000000000000" pitchFamily="2" charset="0"/>
              </a:rPr>
            </a:br>
            <a:r>
              <a:rPr lang="en-US" sz="3600" dirty="0">
                <a:solidFill>
                  <a:schemeClr val="accent1"/>
                </a:solidFill>
                <a:latin typeface="Montserrat" panose="00000500000000000000" pitchFamily="2" charset="0"/>
              </a:rPr>
              <a:t>business capability</a:t>
            </a:r>
            <a:br>
              <a:rPr lang="en-US" sz="3600" dirty="0">
                <a:solidFill>
                  <a:schemeClr val="accent1"/>
                </a:solidFill>
                <a:latin typeface="Montserrat" panose="00000500000000000000" pitchFamily="2" charset="0"/>
              </a:rPr>
            </a:br>
            <a:r>
              <a:rPr lang="en-US" sz="3600" dirty="0">
                <a:solidFill>
                  <a:schemeClr val="accent1"/>
                </a:solidFill>
                <a:latin typeface="Montserrat" panose="00000500000000000000" pitchFamily="2" charset="0"/>
              </a:rPr>
              <a:t>map</a:t>
            </a:r>
            <a:endParaRPr lang="en-US" sz="3600" b="1" dirty="0">
              <a:solidFill>
                <a:schemeClr val="accent1"/>
              </a:solidFill>
              <a:latin typeface="Montserrat" panose="00000500000000000000" pitchFamily="2" charset="0"/>
            </a:endParaRPr>
          </a:p>
        </p:txBody>
      </p:sp>
      <p:sp>
        <p:nvSpPr>
          <p:cNvPr id="91" name="Rectangle 90">
            <a:extLst>
              <a:ext uri="{FF2B5EF4-FFF2-40B4-BE49-F238E27FC236}">
                <a16:creationId xmlns:a16="http://schemas.microsoft.com/office/drawing/2014/main" id="{6438EB1D-0DBD-4223-A525-517C01B40BA7}"/>
              </a:ext>
            </a:extLst>
          </p:cNvPr>
          <p:cNvSpPr/>
          <p:nvPr/>
        </p:nvSpPr>
        <p:spPr>
          <a:xfrm>
            <a:off x="7235744" y="6204202"/>
            <a:ext cx="147633" cy="177696"/>
          </a:xfrm>
          <a:prstGeom prst="rect">
            <a:avLst/>
          </a:prstGeom>
          <a:solidFill>
            <a:srgbClr val="9EC9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1"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endParaRPr>
          </a:p>
        </p:txBody>
      </p:sp>
      <p:sp>
        <p:nvSpPr>
          <p:cNvPr id="4" name="Rectangle 3">
            <a:extLst>
              <a:ext uri="{FF2B5EF4-FFF2-40B4-BE49-F238E27FC236}">
                <a16:creationId xmlns:a16="http://schemas.microsoft.com/office/drawing/2014/main" id="{5339D9D9-E454-4A0C-839D-FFCFF09B8D5C}"/>
              </a:ext>
            </a:extLst>
          </p:cNvPr>
          <p:cNvSpPr/>
          <p:nvPr/>
        </p:nvSpPr>
        <p:spPr>
          <a:xfrm>
            <a:off x="5183665" y="6133480"/>
            <a:ext cx="5600031" cy="34222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nvGrpSpPr>
          <p:cNvPr id="2" name="Group 1">
            <a:extLst>
              <a:ext uri="{FF2B5EF4-FFF2-40B4-BE49-F238E27FC236}">
                <a16:creationId xmlns:a16="http://schemas.microsoft.com/office/drawing/2014/main" id="{24612D34-9808-4A30-B263-D49398A4D37F}"/>
              </a:ext>
            </a:extLst>
          </p:cNvPr>
          <p:cNvGrpSpPr/>
          <p:nvPr/>
        </p:nvGrpSpPr>
        <p:grpSpPr>
          <a:xfrm>
            <a:off x="3731739" y="753760"/>
            <a:ext cx="8309098" cy="5209029"/>
            <a:chOff x="2907233" y="192576"/>
            <a:chExt cx="9145962" cy="5832000"/>
          </a:xfrm>
        </p:grpSpPr>
        <p:sp>
          <p:nvSpPr>
            <p:cNvPr id="92" name="Rectangle 91">
              <a:extLst>
                <a:ext uri="{FF2B5EF4-FFF2-40B4-BE49-F238E27FC236}">
                  <a16:creationId xmlns:a16="http://schemas.microsoft.com/office/drawing/2014/main" id="{B990B284-23C9-449D-A123-4B7C4372036A}"/>
                </a:ext>
              </a:extLst>
            </p:cNvPr>
            <p:cNvSpPr/>
            <p:nvPr/>
          </p:nvSpPr>
          <p:spPr>
            <a:xfrm flipV="1">
              <a:off x="2910399" y="437861"/>
              <a:ext cx="9130765" cy="4437644"/>
            </a:xfrm>
            <a:prstGeom prst="rect">
              <a:avLst/>
            </a:prstGeom>
            <a:solidFill>
              <a:schemeClr val="bg1">
                <a:lumMod val="95000"/>
              </a:schemeClr>
            </a:solid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0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Arial" panose="020B0604020202020204" pitchFamily="34" charset="0"/>
              </a:endParaRPr>
            </a:p>
          </p:txBody>
        </p:sp>
        <p:sp>
          <p:nvSpPr>
            <p:cNvPr id="93" name="Rectangle 92">
              <a:extLst>
                <a:ext uri="{FF2B5EF4-FFF2-40B4-BE49-F238E27FC236}">
                  <a16:creationId xmlns:a16="http://schemas.microsoft.com/office/drawing/2014/main" id="{67C6663E-B2D0-4A23-96C8-6082B6DF9B8B}"/>
                </a:ext>
              </a:extLst>
            </p:cNvPr>
            <p:cNvSpPr/>
            <p:nvPr/>
          </p:nvSpPr>
          <p:spPr>
            <a:xfrm>
              <a:off x="3239117" y="3020359"/>
              <a:ext cx="8708295" cy="1753853"/>
            </a:xfrm>
            <a:prstGeom prst="rect">
              <a:avLst/>
            </a:prstGeom>
            <a:noFill/>
            <a:ln w="31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Arial" panose="020B0604020202020204" pitchFamily="34" charset="0"/>
              </a:endParaRPr>
            </a:p>
          </p:txBody>
        </p:sp>
        <p:sp>
          <p:nvSpPr>
            <p:cNvPr id="94" name="TextBox 93">
              <a:extLst>
                <a:ext uri="{FF2B5EF4-FFF2-40B4-BE49-F238E27FC236}">
                  <a16:creationId xmlns:a16="http://schemas.microsoft.com/office/drawing/2014/main" id="{A83F330A-7709-4E43-9462-63B331086A2B}"/>
                </a:ext>
              </a:extLst>
            </p:cNvPr>
            <p:cNvSpPr txBox="1"/>
            <p:nvPr/>
          </p:nvSpPr>
          <p:spPr>
            <a:xfrm rot="16200000">
              <a:off x="2218805" y="3782743"/>
              <a:ext cx="1659261"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prstClr val="black">
                      <a:lumMod val="65000"/>
                      <a:lumOff val="35000"/>
                    </a:prstClr>
                  </a:solidFill>
                  <a:effectLst/>
                  <a:uLnTx/>
                  <a:uFillTx/>
                  <a:latin typeface="Roboto Light" panose="02000000000000000000" pitchFamily="2" charset="0"/>
                  <a:ea typeface="Roboto Light" panose="02000000000000000000" pitchFamily="2" charset="0"/>
                  <a:cs typeface="Arial" panose="020B0604020202020204" pitchFamily="34" charset="0"/>
                </a:rPr>
                <a:t>Shared</a:t>
              </a:r>
            </a:p>
          </p:txBody>
        </p:sp>
        <p:sp>
          <p:nvSpPr>
            <p:cNvPr id="96" name="TextBox 95">
              <a:extLst>
                <a:ext uri="{FF2B5EF4-FFF2-40B4-BE49-F238E27FC236}">
                  <a16:creationId xmlns:a16="http://schemas.microsoft.com/office/drawing/2014/main" id="{02E23CCC-213A-49AF-B877-FE867A207AF2}"/>
                </a:ext>
              </a:extLst>
            </p:cNvPr>
            <p:cNvSpPr txBox="1"/>
            <p:nvPr/>
          </p:nvSpPr>
          <p:spPr>
            <a:xfrm rot="16200000">
              <a:off x="2213606" y="1415024"/>
              <a:ext cx="1659261"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prstClr val="black">
                      <a:lumMod val="65000"/>
                      <a:lumOff val="35000"/>
                    </a:prstClr>
                  </a:solidFill>
                  <a:effectLst/>
                  <a:uLnTx/>
                  <a:uFillTx/>
                  <a:latin typeface="Roboto Light" panose="02000000000000000000" pitchFamily="2" charset="0"/>
                  <a:ea typeface="Roboto Light" panose="02000000000000000000" pitchFamily="2" charset="0"/>
                  <a:cs typeface="Arial" panose="020B0604020202020204" pitchFamily="34" charset="0"/>
                </a:rPr>
                <a:t>Defining</a:t>
              </a:r>
            </a:p>
          </p:txBody>
        </p:sp>
        <p:sp>
          <p:nvSpPr>
            <p:cNvPr id="106" name="Rectangle 105">
              <a:extLst>
                <a:ext uri="{FF2B5EF4-FFF2-40B4-BE49-F238E27FC236}">
                  <a16:creationId xmlns:a16="http://schemas.microsoft.com/office/drawing/2014/main" id="{60A77A9E-FF03-4680-804C-EF224FB6C9CD}"/>
                </a:ext>
              </a:extLst>
            </p:cNvPr>
            <p:cNvSpPr/>
            <p:nvPr/>
          </p:nvSpPr>
          <p:spPr>
            <a:xfrm>
              <a:off x="2910399" y="4978488"/>
              <a:ext cx="9130765" cy="1046088"/>
            </a:xfrm>
            <a:prstGeom prst="rect">
              <a:avLst/>
            </a:prstGeom>
            <a:solidFill>
              <a:schemeClr val="bg1">
                <a:lumMod val="95000"/>
              </a:schemeClr>
            </a:solid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900" b="0" i="0" u="none" strike="noStrike" kern="1200" cap="none" spc="0" normalizeH="0" baseline="0" noProof="0" dirty="0">
                <a:ln>
                  <a:solidFill>
                    <a:srgbClr val="2576B7"/>
                  </a:solidFill>
                </a:ln>
                <a:solidFill>
                  <a:srgbClr val="FFFFFF"/>
                </a:solidFill>
                <a:effectLst/>
                <a:uLnTx/>
                <a:uFillTx/>
                <a:latin typeface="Roboto Light" panose="02000000000000000000" pitchFamily="2" charset="0"/>
                <a:ea typeface="Roboto Light" panose="02000000000000000000" pitchFamily="2" charset="0"/>
                <a:cs typeface="Arial" panose="020B0604020202020204" pitchFamily="34" charset="0"/>
              </a:endParaRPr>
            </a:p>
          </p:txBody>
        </p:sp>
        <p:sp>
          <p:nvSpPr>
            <p:cNvPr id="107" name="TextBox 106">
              <a:extLst>
                <a:ext uri="{FF2B5EF4-FFF2-40B4-BE49-F238E27FC236}">
                  <a16:creationId xmlns:a16="http://schemas.microsoft.com/office/drawing/2014/main" id="{327BAF94-E523-40E6-87E5-53C232A35E07}"/>
                </a:ext>
              </a:extLst>
            </p:cNvPr>
            <p:cNvSpPr txBox="1"/>
            <p:nvPr/>
          </p:nvSpPr>
          <p:spPr>
            <a:xfrm rot="16200000">
              <a:off x="2611671" y="5381732"/>
              <a:ext cx="852734"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prstClr val="black">
                      <a:lumMod val="65000"/>
                      <a:lumOff val="35000"/>
                    </a:prstClr>
                  </a:solidFill>
                  <a:effectLst/>
                  <a:uLnTx/>
                  <a:uFillTx/>
                  <a:latin typeface="Roboto Light" panose="02000000000000000000" pitchFamily="2" charset="0"/>
                  <a:ea typeface="Roboto Light" panose="02000000000000000000" pitchFamily="2" charset="0"/>
                  <a:cs typeface="Arial" panose="020B0604020202020204" pitchFamily="34" charset="0"/>
                </a:rPr>
                <a:t>Enabling</a:t>
              </a:r>
            </a:p>
          </p:txBody>
        </p:sp>
        <p:sp>
          <p:nvSpPr>
            <p:cNvPr id="259" name="TextBox 258">
              <a:extLst>
                <a:ext uri="{FF2B5EF4-FFF2-40B4-BE49-F238E27FC236}">
                  <a16:creationId xmlns:a16="http://schemas.microsoft.com/office/drawing/2014/main" id="{06BE4C09-44E1-479F-B2DB-644722D64A29}"/>
                </a:ext>
              </a:extLst>
            </p:cNvPr>
            <p:cNvSpPr txBox="1">
              <a:spLocks/>
            </p:cNvSpPr>
            <p:nvPr/>
          </p:nvSpPr>
          <p:spPr>
            <a:xfrm>
              <a:off x="9019958" y="5090544"/>
              <a:ext cx="1159245" cy="369332"/>
            </a:xfrm>
            <a:prstGeom prst="rect">
              <a:avLst/>
            </a:prstGeom>
            <a:solidFill>
              <a:srgbClr val="FFA1A1"/>
            </a:solidFill>
            <a:ln w="3175">
              <a:solidFill>
                <a:schemeClr val="tx2"/>
              </a:solidFill>
            </a:ln>
          </p:spPr>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Enterprise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 Architecture</a:t>
              </a:r>
            </a:p>
          </p:txBody>
        </p:sp>
        <p:sp>
          <p:nvSpPr>
            <p:cNvPr id="260" name="TextBox 259">
              <a:extLst>
                <a:ext uri="{FF2B5EF4-FFF2-40B4-BE49-F238E27FC236}">
                  <a16:creationId xmlns:a16="http://schemas.microsoft.com/office/drawing/2014/main" id="{A2B7D15D-7D04-4CDA-844F-93A40FF6FFFE}"/>
                </a:ext>
              </a:extLst>
            </p:cNvPr>
            <p:cNvSpPr txBox="1">
              <a:spLocks/>
            </p:cNvSpPr>
            <p:nvPr/>
          </p:nvSpPr>
          <p:spPr>
            <a:xfrm>
              <a:off x="9019584" y="5499499"/>
              <a:ext cx="1159245" cy="369332"/>
            </a:xfrm>
            <a:prstGeom prst="rect">
              <a:avLst/>
            </a:prstGeom>
            <a:solidFill>
              <a:srgbClr val="9EC9EC"/>
            </a:solidFill>
            <a:ln w="3175">
              <a:solidFill>
                <a:schemeClr val="tx2"/>
              </a:solidFill>
            </a:ln>
          </p:spPr>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Facilities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Management</a:t>
              </a:r>
            </a:p>
          </p:txBody>
        </p:sp>
        <p:sp>
          <p:nvSpPr>
            <p:cNvPr id="257" name="TextBox 256">
              <a:extLst>
                <a:ext uri="{FF2B5EF4-FFF2-40B4-BE49-F238E27FC236}">
                  <a16:creationId xmlns:a16="http://schemas.microsoft.com/office/drawing/2014/main" id="{A1F19691-539A-4669-94EE-6F8566365A78}"/>
                </a:ext>
              </a:extLst>
            </p:cNvPr>
            <p:cNvSpPr txBox="1">
              <a:spLocks/>
            </p:cNvSpPr>
            <p:nvPr/>
          </p:nvSpPr>
          <p:spPr>
            <a:xfrm>
              <a:off x="7694558" y="5090544"/>
              <a:ext cx="1159246" cy="369332"/>
            </a:xfrm>
            <a:prstGeom prst="rect">
              <a:avLst/>
            </a:prstGeom>
            <a:solidFill>
              <a:srgbClr val="DDE7F3"/>
            </a:solidFill>
            <a:ln w="3175">
              <a:solidFill>
                <a:schemeClr val="tx2"/>
              </a:solidFill>
            </a:ln>
          </p:spPr>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Accounting &amp; Reporting</a:t>
              </a:r>
            </a:p>
          </p:txBody>
        </p:sp>
        <p:sp>
          <p:nvSpPr>
            <p:cNvPr id="258" name="TextBox 257">
              <a:extLst>
                <a:ext uri="{FF2B5EF4-FFF2-40B4-BE49-F238E27FC236}">
                  <a16:creationId xmlns:a16="http://schemas.microsoft.com/office/drawing/2014/main" id="{13617977-354E-47A0-B5E8-10A9266C5D06}"/>
                </a:ext>
              </a:extLst>
            </p:cNvPr>
            <p:cNvSpPr txBox="1">
              <a:spLocks/>
            </p:cNvSpPr>
            <p:nvPr/>
          </p:nvSpPr>
          <p:spPr>
            <a:xfrm>
              <a:off x="7693808" y="5499499"/>
              <a:ext cx="1159246" cy="369332"/>
            </a:xfrm>
            <a:prstGeom prst="rect">
              <a:avLst/>
            </a:prstGeom>
            <a:solidFill>
              <a:srgbClr val="FFA1A1"/>
            </a:solidFill>
            <a:ln w="3175">
              <a:solidFill>
                <a:schemeClr val="tx2"/>
              </a:solidFill>
            </a:ln>
          </p:spPr>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Management</a:t>
              </a:r>
            </a:p>
          </p:txBody>
        </p:sp>
        <p:sp>
          <p:nvSpPr>
            <p:cNvPr id="255" name="TextBox 254">
              <a:extLst>
                <a:ext uri="{FF2B5EF4-FFF2-40B4-BE49-F238E27FC236}">
                  <a16:creationId xmlns:a16="http://schemas.microsoft.com/office/drawing/2014/main" id="{79B434F7-02CE-485D-BE31-0B36294BB601}"/>
                </a:ext>
              </a:extLst>
            </p:cNvPr>
            <p:cNvSpPr txBox="1">
              <a:spLocks/>
            </p:cNvSpPr>
            <p:nvPr/>
          </p:nvSpPr>
          <p:spPr>
            <a:xfrm>
              <a:off x="6368783" y="5090544"/>
              <a:ext cx="1159245" cy="369332"/>
            </a:xfrm>
            <a:prstGeom prst="rect">
              <a:avLst/>
            </a:prstGeom>
            <a:solidFill>
              <a:srgbClr val="FFA1A1"/>
            </a:solidFill>
            <a:ln w="3175">
              <a:solidFill>
                <a:schemeClr val="tx2"/>
              </a:solidFill>
            </a:ln>
          </p:spPr>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Operations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Management</a:t>
              </a:r>
            </a:p>
          </p:txBody>
        </p:sp>
        <p:sp>
          <p:nvSpPr>
            <p:cNvPr id="256" name="TextBox 255">
              <a:extLst>
                <a:ext uri="{FF2B5EF4-FFF2-40B4-BE49-F238E27FC236}">
                  <a16:creationId xmlns:a16="http://schemas.microsoft.com/office/drawing/2014/main" id="{667EFFF9-F35C-40FB-A0F7-2DEBF054F140}"/>
                </a:ext>
              </a:extLst>
            </p:cNvPr>
            <p:cNvSpPr txBox="1">
              <a:spLocks/>
            </p:cNvSpPr>
            <p:nvPr/>
          </p:nvSpPr>
          <p:spPr>
            <a:xfrm>
              <a:off x="6367656" y="5499499"/>
              <a:ext cx="1159245" cy="369332"/>
            </a:xfrm>
            <a:prstGeom prst="rect">
              <a:avLst/>
            </a:prstGeom>
            <a:solidFill>
              <a:srgbClr val="DDE7F3"/>
            </a:solidFill>
            <a:ln w="3175">
              <a:solidFill>
                <a:schemeClr val="tx2"/>
              </a:solidFill>
            </a:ln>
          </p:spPr>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Corporate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Finance</a:t>
              </a:r>
            </a:p>
          </p:txBody>
        </p:sp>
        <p:sp>
          <p:nvSpPr>
            <p:cNvPr id="253" name="TextBox 252">
              <a:extLst>
                <a:ext uri="{FF2B5EF4-FFF2-40B4-BE49-F238E27FC236}">
                  <a16:creationId xmlns:a16="http://schemas.microsoft.com/office/drawing/2014/main" id="{D49E1F80-E9C4-4E48-A753-06BE7809B93D}"/>
                </a:ext>
              </a:extLst>
            </p:cNvPr>
            <p:cNvSpPr txBox="1">
              <a:spLocks/>
            </p:cNvSpPr>
            <p:nvPr/>
          </p:nvSpPr>
          <p:spPr>
            <a:xfrm>
              <a:off x="5042631" y="5090544"/>
              <a:ext cx="1159245" cy="369332"/>
            </a:xfrm>
            <a:prstGeom prst="rect">
              <a:avLst/>
            </a:prstGeom>
            <a:solidFill>
              <a:srgbClr val="FFA1A1"/>
            </a:solidFill>
            <a:ln w="3175">
              <a:solidFill>
                <a:schemeClr val="tx2"/>
              </a:solidFill>
            </a:ln>
          </p:spPr>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Strategic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Planning</a:t>
              </a:r>
            </a:p>
          </p:txBody>
        </p:sp>
        <p:sp>
          <p:nvSpPr>
            <p:cNvPr id="254" name="TextBox 253">
              <a:extLst>
                <a:ext uri="{FF2B5EF4-FFF2-40B4-BE49-F238E27FC236}">
                  <a16:creationId xmlns:a16="http://schemas.microsoft.com/office/drawing/2014/main" id="{4D267112-B6F4-4A01-B5F8-B30426C96BC8}"/>
                </a:ext>
              </a:extLst>
            </p:cNvPr>
            <p:cNvSpPr txBox="1">
              <a:spLocks/>
            </p:cNvSpPr>
            <p:nvPr/>
          </p:nvSpPr>
          <p:spPr>
            <a:xfrm>
              <a:off x="5041127" y="5499499"/>
              <a:ext cx="1159245" cy="399257"/>
            </a:xfrm>
            <a:prstGeom prst="rect">
              <a:avLst/>
            </a:prstGeom>
            <a:solidFill>
              <a:srgbClr val="DDE7F3"/>
            </a:solidFill>
            <a:ln w="3175">
              <a:solidFill>
                <a:schemeClr val="tx2"/>
              </a:solidFill>
            </a:ln>
          </p:spPr>
          <p:txBody>
            <a:bodyPr wrap="square" tIns="108000" bIns="108000"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Legal</a:t>
              </a:r>
            </a:p>
          </p:txBody>
        </p:sp>
        <p:sp>
          <p:nvSpPr>
            <p:cNvPr id="251" name="TextBox 250">
              <a:extLst>
                <a:ext uri="{FF2B5EF4-FFF2-40B4-BE49-F238E27FC236}">
                  <a16:creationId xmlns:a16="http://schemas.microsoft.com/office/drawing/2014/main" id="{965FF7B0-0685-4B29-9873-418ED586B89E}"/>
                </a:ext>
              </a:extLst>
            </p:cNvPr>
            <p:cNvSpPr txBox="1">
              <a:spLocks/>
            </p:cNvSpPr>
            <p:nvPr/>
          </p:nvSpPr>
          <p:spPr>
            <a:xfrm>
              <a:off x="3716101" y="5089510"/>
              <a:ext cx="1159246" cy="369332"/>
            </a:xfrm>
            <a:prstGeom prst="rect">
              <a:avLst/>
            </a:prstGeom>
            <a:solidFill>
              <a:srgbClr val="9EC9EC"/>
            </a:solidFill>
            <a:ln w="3175">
              <a:solidFill>
                <a:schemeClr val="tx2"/>
              </a:solidFill>
            </a:ln>
          </p:spPr>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Corporate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Governance</a:t>
              </a:r>
            </a:p>
          </p:txBody>
        </p:sp>
        <p:sp>
          <p:nvSpPr>
            <p:cNvPr id="252" name="TextBox 251">
              <a:extLst>
                <a:ext uri="{FF2B5EF4-FFF2-40B4-BE49-F238E27FC236}">
                  <a16:creationId xmlns:a16="http://schemas.microsoft.com/office/drawing/2014/main" id="{EBD9E1DF-07C3-4C33-9D4B-A98E9E93E32C}"/>
                </a:ext>
              </a:extLst>
            </p:cNvPr>
            <p:cNvSpPr txBox="1">
              <a:spLocks/>
            </p:cNvSpPr>
            <p:nvPr/>
          </p:nvSpPr>
          <p:spPr>
            <a:xfrm>
              <a:off x="3714221" y="5492965"/>
              <a:ext cx="1159246" cy="369332"/>
            </a:xfrm>
            <a:prstGeom prst="rect">
              <a:avLst/>
            </a:prstGeom>
            <a:solidFill>
              <a:srgbClr val="FFA1A1"/>
            </a:solidFill>
            <a:ln w="3175">
              <a:solidFill>
                <a:schemeClr val="tx2"/>
              </a:solidFill>
            </a:ln>
          </p:spPr>
          <p:txBody>
            <a:bodyPr wrap="square" rtlCol="0" anchor="ctr" anchorCtr="0">
              <a:spAutoFit/>
            </a:bodyPr>
            <a:lstStyle>
              <a:defPPr>
                <a:defRPr lang="en-US"/>
              </a:defPPr>
              <a:lvl1pPr algn="ctr">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Research &amp; Development</a:t>
              </a:r>
            </a:p>
          </p:txBody>
        </p:sp>
        <p:sp>
          <p:nvSpPr>
            <p:cNvPr id="249" name="TextBox 248">
              <a:extLst>
                <a:ext uri="{FF2B5EF4-FFF2-40B4-BE49-F238E27FC236}">
                  <a16:creationId xmlns:a16="http://schemas.microsoft.com/office/drawing/2014/main" id="{D8D55EE6-D586-43B2-B927-785162082D9D}"/>
                </a:ext>
              </a:extLst>
            </p:cNvPr>
            <p:cNvSpPr txBox="1">
              <a:spLocks/>
            </p:cNvSpPr>
            <p:nvPr/>
          </p:nvSpPr>
          <p:spPr>
            <a:xfrm>
              <a:off x="10344981" y="5495435"/>
              <a:ext cx="1159245" cy="369332"/>
            </a:xfrm>
            <a:prstGeom prst="rect">
              <a:avLst/>
            </a:prstGeom>
            <a:solidFill>
              <a:srgbClr val="FFA1A1"/>
            </a:solidFill>
            <a:ln w="3175">
              <a:solidFill>
                <a:schemeClr val="tx2"/>
              </a:solidFill>
            </a:ln>
          </p:spPr>
          <p:txBody>
            <a:bodyPr wrap="square" rtlCol="0" anchor="ctr" anchorCtr="0">
              <a:spAutoFit/>
            </a:bodyPr>
            <a:lstStyle>
              <a:defPPr>
                <a:defRPr lang="en-US"/>
              </a:defPPr>
              <a:lvl1pPr algn="ctr">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Logistics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Management</a:t>
              </a:r>
            </a:p>
          </p:txBody>
        </p:sp>
        <p:sp>
          <p:nvSpPr>
            <p:cNvPr id="250" name="TextBox 249">
              <a:extLst>
                <a:ext uri="{FF2B5EF4-FFF2-40B4-BE49-F238E27FC236}">
                  <a16:creationId xmlns:a16="http://schemas.microsoft.com/office/drawing/2014/main" id="{5E35432B-B52C-4532-9F49-684BDE87ABDF}"/>
                </a:ext>
              </a:extLst>
            </p:cNvPr>
            <p:cNvSpPr txBox="1">
              <a:spLocks/>
            </p:cNvSpPr>
            <p:nvPr/>
          </p:nvSpPr>
          <p:spPr>
            <a:xfrm>
              <a:off x="10344981" y="5090950"/>
              <a:ext cx="1159245" cy="369332"/>
            </a:xfrm>
            <a:prstGeom prst="rect">
              <a:avLst/>
            </a:prstGeom>
            <a:solidFill>
              <a:srgbClr val="9EC9EC"/>
            </a:solidFill>
            <a:ln w="3175">
              <a:solidFill>
                <a:schemeClr val="tx2"/>
              </a:solidFill>
            </a:ln>
          </p:spPr>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Human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Resources</a:t>
              </a:r>
            </a:p>
          </p:txBody>
        </p:sp>
        <p:sp>
          <p:nvSpPr>
            <p:cNvPr id="239" name="TextBox 238">
              <a:extLst>
                <a:ext uri="{FF2B5EF4-FFF2-40B4-BE49-F238E27FC236}">
                  <a16:creationId xmlns:a16="http://schemas.microsoft.com/office/drawing/2014/main" id="{8FCD5E47-F3A4-4434-A714-C4B27FB5B114}"/>
                </a:ext>
              </a:extLst>
            </p:cNvPr>
            <p:cNvSpPr txBox="1">
              <a:spLocks/>
            </p:cNvSpPr>
            <p:nvPr/>
          </p:nvSpPr>
          <p:spPr>
            <a:xfrm>
              <a:off x="7690762" y="3106635"/>
              <a:ext cx="1159245" cy="360393"/>
            </a:xfrm>
            <a:prstGeom prst="rect">
              <a:avLst/>
            </a:prstGeom>
            <a:solidFill>
              <a:srgbClr val="9EC9EC"/>
            </a:solidFill>
            <a:ln w="3175">
              <a:solidFill>
                <a:schemeClr val="tx2"/>
              </a:solidFill>
            </a:ln>
          </p:spPr>
          <p:txBody>
            <a:bodyPr wrap="square" rtlCol="0">
              <a:no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Customer Retention</a:t>
              </a:r>
            </a:p>
          </p:txBody>
        </p:sp>
        <p:sp>
          <p:nvSpPr>
            <p:cNvPr id="240" name="TextBox 239">
              <a:extLst>
                <a:ext uri="{FF2B5EF4-FFF2-40B4-BE49-F238E27FC236}">
                  <a16:creationId xmlns:a16="http://schemas.microsoft.com/office/drawing/2014/main" id="{77707E6E-F696-41EE-824F-47A2DD097482}"/>
                </a:ext>
              </a:extLst>
            </p:cNvPr>
            <p:cNvSpPr txBox="1">
              <a:spLocks/>
            </p:cNvSpPr>
            <p:nvPr/>
          </p:nvSpPr>
          <p:spPr>
            <a:xfrm>
              <a:off x="7690763" y="3916993"/>
              <a:ext cx="1159245" cy="360393"/>
            </a:xfrm>
            <a:prstGeom prst="rect">
              <a:avLst/>
            </a:prstGeom>
            <a:solidFill>
              <a:srgbClr val="FFA1A1"/>
            </a:solidFill>
            <a:ln w="3175">
              <a:solidFill>
                <a:schemeClr val="tx2"/>
              </a:solidFill>
            </a:ln>
          </p:spPr>
          <p:txBody>
            <a:bodyPr wrap="square" rtlCol="0">
              <a:no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Enterprise Data Management</a:t>
              </a:r>
            </a:p>
          </p:txBody>
        </p:sp>
        <p:sp>
          <p:nvSpPr>
            <p:cNvPr id="241" name="TextBox 240">
              <a:extLst>
                <a:ext uri="{FF2B5EF4-FFF2-40B4-BE49-F238E27FC236}">
                  <a16:creationId xmlns:a16="http://schemas.microsoft.com/office/drawing/2014/main" id="{198C87EC-EFFB-4CDD-8F20-3D1522A4644A}"/>
                </a:ext>
              </a:extLst>
            </p:cNvPr>
            <p:cNvSpPr txBox="1">
              <a:spLocks/>
            </p:cNvSpPr>
            <p:nvPr/>
          </p:nvSpPr>
          <p:spPr>
            <a:xfrm>
              <a:off x="7690763" y="4322170"/>
              <a:ext cx="1159245" cy="360393"/>
            </a:xfrm>
            <a:prstGeom prst="rect">
              <a:avLst/>
            </a:prstGeom>
            <a:solidFill>
              <a:srgbClr val="FFA1A1"/>
            </a:solidFill>
            <a:ln w="3175">
              <a:solidFill>
                <a:schemeClr val="tx2"/>
              </a:solidFill>
            </a:ln>
          </p:spPr>
          <p:txBody>
            <a:bodyPr wrap="square" rtlCol="0">
              <a:no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Collaboration &amp; Innovation</a:t>
              </a:r>
            </a:p>
          </p:txBody>
        </p:sp>
        <p:sp>
          <p:nvSpPr>
            <p:cNvPr id="242" name="TextBox 241">
              <a:extLst>
                <a:ext uri="{FF2B5EF4-FFF2-40B4-BE49-F238E27FC236}">
                  <a16:creationId xmlns:a16="http://schemas.microsoft.com/office/drawing/2014/main" id="{A0D37E12-70FF-4D10-9511-EC38DC99CE96}"/>
                </a:ext>
              </a:extLst>
            </p:cNvPr>
            <p:cNvSpPr txBox="1">
              <a:spLocks/>
            </p:cNvSpPr>
            <p:nvPr/>
          </p:nvSpPr>
          <p:spPr>
            <a:xfrm>
              <a:off x="7690763" y="3511814"/>
              <a:ext cx="1159245" cy="360393"/>
            </a:xfrm>
            <a:prstGeom prst="rect">
              <a:avLst/>
            </a:prstGeom>
            <a:solidFill>
              <a:srgbClr val="9EC9EC"/>
            </a:solidFill>
            <a:ln w="3175">
              <a:solidFill>
                <a:schemeClr val="tx2"/>
              </a:solidFill>
            </a:ln>
          </p:spPr>
          <p:txBody>
            <a:bodyPr wrap="square" rtlCol="0" anchor="ctr" anchorCtr="0">
              <a:no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Risk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Management</a:t>
              </a:r>
            </a:p>
          </p:txBody>
        </p:sp>
        <p:sp>
          <p:nvSpPr>
            <p:cNvPr id="235" name="TextBox 234">
              <a:extLst>
                <a:ext uri="{FF2B5EF4-FFF2-40B4-BE49-F238E27FC236}">
                  <a16:creationId xmlns:a16="http://schemas.microsoft.com/office/drawing/2014/main" id="{E2D70E2D-42C0-455D-81D5-8F8FF6042792}"/>
                </a:ext>
              </a:extLst>
            </p:cNvPr>
            <p:cNvSpPr txBox="1">
              <a:spLocks/>
            </p:cNvSpPr>
            <p:nvPr/>
          </p:nvSpPr>
          <p:spPr>
            <a:xfrm>
              <a:off x="6365875" y="4322170"/>
              <a:ext cx="1159245" cy="360393"/>
            </a:xfrm>
            <a:prstGeom prst="rect">
              <a:avLst/>
            </a:prstGeom>
            <a:solidFill>
              <a:srgbClr val="9EC9EC"/>
            </a:solidFill>
            <a:ln w="3175">
              <a:solidFill>
                <a:schemeClr val="tx2"/>
              </a:solidFill>
            </a:ln>
          </p:spPr>
          <p:txBody>
            <a:bodyPr wrap="square" rtlCol="0">
              <a:no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Workflow Management</a:t>
              </a:r>
            </a:p>
          </p:txBody>
        </p:sp>
        <p:sp>
          <p:nvSpPr>
            <p:cNvPr id="236" name="TextBox 235">
              <a:extLst>
                <a:ext uri="{FF2B5EF4-FFF2-40B4-BE49-F238E27FC236}">
                  <a16:creationId xmlns:a16="http://schemas.microsoft.com/office/drawing/2014/main" id="{BABA2BF9-CA78-465D-BEF5-C70FFA760BA9}"/>
                </a:ext>
              </a:extLst>
            </p:cNvPr>
            <p:cNvSpPr txBox="1">
              <a:spLocks/>
            </p:cNvSpPr>
            <p:nvPr/>
          </p:nvSpPr>
          <p:spPr>
            <a:xfrm>
              <a:off x="6365875" y="3916993"/>
              <a:ext cx="1159245" cy="360393"/>
            </a:xfrm>
            <a:prstGeom prst="rect">
              <a:avLst/>
            </a:prstGeom>
            <a:solidFill>
              <a:srgbClr val="FFA1A1"/>
            </a:solidFill>
            <a:ln w="3175">
              <a:solidFill>
                <a:schemeClr val="tx2"/>
              </a:solidFill>
            </a:ln>
          </p:spPr>
          <p:txBody>
            <a:bodyPr wrap="square" rtlCol="0">
              <a:no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Change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 Management</a:t>
              </a:r>
            </a:p>
          </p:txBody>
        </p:sp>
        <p:sp>
          <p:nvSpPr>
            <p:cNvPr id="237" name="TextBox 236">
              <a:extLst>
                <a:ext uri="{FF2B5EF4-FFF2-40B4-BE49-F238E27FC236}">
                  <a16:creationId xmlns:a16="http://schemas.microsoft.com/office/drawing/2014/main" id="{F51F33E3-5E17-4EEB-BF0E-D10877F1CECC}"/>
                </a:ext>
              </a:extLst>
            </p:cNvPr>
            <p:cNvSpPr txBox="1">
              <a:spLocks/>
            </p:cNvSpPr>
            <p:nvPr/>
          </p:nvSpPr>
          <p:spPr>
            <a:xfrm>
              <a:off x="6365875" y="3511814"/>
              <a:ext cx="1159245" cy="360393"/>
            </a:xfrm>
            <a:prstGeom prst="rect">
              <a:avLst/>
            </a:prstGeom>
            <a:solidFill>
              <a:srgbClr val="9EC9EC"/>
            </a:solidFill>
            <a:ln w="3175">
              <a:solidFill>
                <a:schemeClr val="tx2"/>
              </a:solidFill>
            </a:ln>
          </p:spPr>
          <p:txBody>
            <a:bodyPr wrap="square" rtlCol="0" anchor="ctr" anchorCtr="0">
              <a:noAutofit/>
            </a:bodyPr>
            <a:lstStyle>
              <a:defPPr>
                <a:defRPr lang="en-US"/>
              </a:defPPr>
              <a:lvl1pPr algn="ctr">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Outsourcing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Strategy</a:t>
              </a:r>
            </a:p>
          </p:txBody>
        </p:sp>
        <p:sp>
          <p:nvSpPr>
            <p:cNvPr id="238" name="TextBox 237">
              <a:extLst>
                <a:ext uri="{FF2B5EF4-FFF2-40B4-BE49-F238E27FC236}">
                  <a16:creationId xmlns:a16="http://schemas.microsoft.com/office/drawing/2014/main" id="{90DB8B99-83DB-49A9-9CF3-9F338A8FB4AD}"/>
                </a:ext>
              </a:extLst>
            </p:cNvPr>
            <p:cNvSpPr txBox="1">
              <a:spLocks/>
            </p:cNvSpPr>
            <p:nvPr/>
          </p:nvSpPr>
          <p:spPr>
            <a:xfrm>
              <a:off x="6365874" y="3106635"/>
              <a:ext cx="1159245" cy="360393"/>
            </a:xfrm>
            <a:prstGeom prst="rect">
              <a:avLst/>
            </a:prstGeom>
            <a:solidFill>
              <a:srgbClr val="FFA1A1"/>
            </a:solidFill>
            <a:ln w="3175">
              <a:solidFill>
                <a:schemeClr val="tx2"/>
              </a:solid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Channel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Management</a:t>
              </a:r>
            </a:p>
          </p:txBody>
        </p:sp>
        <p:sp>
          <p:nvSpPr>
            <p:cNvPr id="231" name="TextBox 230">
              <a:extLst>
                <a:ext uri="{FF2B5EF4-FFF2-40B4-BE49-F238E27FC236}">
                  <a16:creationId xmlns:a16="http://schemas.microsoft.com/office/drawing/2014/main" id="{5E8B4007-0738-4A7D-98F0-5F571E34EB4F}"/>
                </a:ext>
              </a:extLst>
            </p:cNvPr>
            <p:cNvSpPr txBox="1">
              <a:spLocks/>
            </p:cNvSpPr>
            <p:nvPr/>
          </p:nvSpPr>
          <p:spPr>
            <a:xfrm>
              <a:off x="5040988" y="3511814"/>
              <a:ext cx="1159245" cy="360393"/>
            </a:xfrm>
            <a:prstGeom prst="rect">
              <a:avLst/>
            </a:prstGeom>
            <a:solidFill>
              <a:srgbClr val="9EC9EC"/>
            </a:solidFill>
            <a:ln w="3175">
              <a:solidFill>
                <a:schemeClr val="tx2"/>
              </a:solidFill>
            </a:ln>
          </p:spPr>
          <p:txBody>
            <a:bodyPr wrap="square" rtlCol="0" anchor="ctr" anchorCtr="0">
              <a:no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Account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Management</a:t>
              </a:r>
            </a:p>
          </p:txBody>
        </p:sp>
        <p:sp>
          <p:nvSpPr>
            <p:cNvPr id="232" name="TextBox 231">
              <a:extLst>
                <a:ext uri="{FF2B5EF4-FFF2-40B4-BE49-F238E27FC236}">
                  <a16:creationId xmlns:a16="http://schemas.microsoft.com/office/drawing/2014/main" id="{A5DD60BC-1AD8-4D9B-B73D-63BB98090E3A}"/>
                </a:ext>
              </a:extLst>
            </p:cNvPr>
            <p:cNvSpPr txBox="1">
              <a:spLocks/>
            </p:cNvSpPr>
            <p:nvPr/>
          </p:nvSpPr>
          <p:spPr>
            <a:xfrm>
              <a:off x="5040988" y="3916993"/>
              <a:ext cx="1159245" cy="360393"/>
            </a:xfrm>
            <a:prstGeom prst="rect">
              <a:avLst/>
            </a:prstGeom>
            <a:solidFill>
              <a:srgbClr val="9EC9EC"/>
            </a:solidFill>
            <a:ln w="3175">
              <a:solidFill>
                <a:schemeClr val="tx2"/>
              </a:solidFill>
            </a:ln>
          </p:spPr>
          <p:txBody>
            <a:bodyPr wrap="square" rtlCol="0">
              <a:no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Product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Training</a:t>
              </a:r>
            </a:p>
          </p:txBody>
        </p:sp>
        <p:sp>
          <p:nvSpPr>
            <p:cNvPr id="233" name="TextBox 232">
              <a:extLst>
                <a:ext uri="{FF2B5EF4-FFF2-40B4-BE49-F238E27FC236}">
                  <a16:creationId xmlns:a16="http://schemas.microsoft.com/office/drawing/2014/main" id="{126FB584-CC2A-4264-B53F-888119236CD8}"/>
                </a:ext>
              </a:extLst>
            </p:cNvPr>
            <p:cNvSpPr txBox="1">
              <a:spLocks/>
            </p:cNvSpPr>
            <p:nvPr/>
          </p:nvSpPr>
          <p:spPr>
            <a:xfrm>
              <a:off x="5040988" y="3106635"/>
              <a:ext cx="1159245" cy="360393"/>
            </a:xfrm>
            <a:prstGeom prst="rect">
              <a:avLst/>
            </a:prstGeom>
            <a:solidFill>
              <a:srgbClr val="9EC9EC"/>
            </a:solidFill>
            <a:ln w="3175">
              <a:solidFill>
                <a:schemeClr val="tx2"/>
              </a:solidFill>
            </a:ln>
          </p:spPr>
          <p:txBody>
            <a:bodyPr wrap="square" rtlCol="0" anchor="ctr" anchorCtr="0">
              <a:noAutofit/>
            </a:bodyPr>
            <a:lstStyle>
              <a:defPPr>
                <a:defRPr lang="en-US"/>
              </a:defPPr>
              <a:lvl1pPr algn="ctr">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Contract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Management</a:t>
              </a:r>
            </a:p>
          </p:txBody>
        </p:sp>
        <p:sp>
          <p:nvSpPr>
            <p:cNvPr id="234" name="TextBox 233">
              <a:extLst>
                <a:ext uri="{FF2B5EF4-FFF2-40B4-BE49-F238E27FC236}">
                  <a16:creationId xmlns:a16="http://schemas.microsoft.com/office/drawing/2014/main" id="{4028EE2C-F681-4BDB-B168-9FDF40286202}"/>
                </a:ext>
              </a:extLst>
            </p:cNvPr>
            <p:cNvSpPr txBox="1">
              <a:spLocks/>
            </p:cNvSpPr>
            <p:nvPr/>
          </p:nvSpPr>
          <p:spPr>
            <a:xfrm>
              <a:off x="5040988" y="4322170"/>
              <a:ext cx="1159245" cy="360393"/>
            </a:xfrm>
            <a:prstGeom prst="rect">
              <a:avLst/>
            </a:prstGeom>
            <a:solidFill>
              <a:srgbClr val="9EC9EC"/>
            </a:solidFill>
            <a:ln w="3175">
              <a:solidFill>
                <a:schemeClr val="tx2"/>
              </a:solidFill>
            </a:ln>
          </p:spPr>
          <p:txBody>
            <a:bodyPr wrap="square" rtlCol="0" anchor="ctr" anchorCtr="0">
              <a:noAutofit/>
            </a:bodyPr>
            <a:lstStyle>
              <a:defPPr>
                <a:defRPr lang="en-US"/>
              </a:defPPr>
              <a:lvl1pPr algn="ctr">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Procurement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Management</a:t>
              </a:r>
            </a:p>
          </p:txBody>
        </p:sp>
        <p:sp>
          <p:nvSpPr>
            <p:cNvPr id="223" name="TextBox 222">
              <a:extLst>
                <a:ext uri="{FF2B5EF4-FFF2-40B4-BE49-F238E27FC236}">
                  <a16:creationId xmlns:a16="http://schemas.microsoft.com/office/drawing/2014/main" id="{CACAB1CE-F40A-4D8B-8357-148AB23ED80B}"/>
                </a:ext>
              </a:extLst>
            </p:cNvPr>
            <p:cNvSpPr txBox="1">
              <a:spLocks/>
            </p:cNvSpPr>
            <p:nvPr/>
          </p:nvSpPr>
          <p:spPr>
            <a:xfrm>
              <a:off x="9015650" y="3916993"/>
              <a:ext cx="1159245" cy="360393"/>
            </a:xfrm>
            <a:prstGeom prst="rect">
              <a:avLst/>
            </a:prstGeom>
            <a:solidFill>
              <a:srgbClr val="9EC9EC"/>
            </a:solidFill>
            <a:ln w="3175">
              <a:solidFill>
                <a:schemeClr val="tx2"/>
              </a:solidFill>
            </a:ln>
          </p:spPr>
          <p:txBody>
            <a:bodyPr wrap="square" rtlCol="0" anchor="ctr" anchorCtr="0">
              <a:noAutofit/>
            </a:bodyPr>
            <a:lstStyle>
              <a:defPPr>
                <a:defRPr lang="en-US"/>
              </a:defPPr>
              <a:lvl1pPr algn="ctr">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Storage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Management</a:t>
              </a:r>
            </a:p>
          </p:txBody>
        </p:sp>
        <p:sp>
          <p:nvSpPr>
            <p:cNvPr id="228" name="TextBox 227">
              <a:extLst>
                <a:ext uri="{FF2B5EF4-FFF2-40B4-BE49-F238E27FC236}">
                  <a16:creationId xmlns:a16="http://schemas.microsoft.com/office/drawing/2014/main" id="{49BBC8B8-683A-4D84-A5E6-52FE54D30C8E}"/>
                </a:ext>
              </a:extLst>
            </p:cNvPr>
            <p:cNvSpPr txBox="1">
              <a:spLocks/>
            </p:cNvSpPr>
            <p:nvPr/>
          </p:nvSpPr>
          <p:spPr>
            <a:xfrm>
              <a:off x="9015650" y="3106635"/>
              <a:ext cx="1159245" cy="360393"/>
            </a:xfrm>
            <a:prstGeom prst="rect">
              <a:avLst/>
            </a:prstGeom>
            <a:solidFill>
              <a:srgbClr val="FFA1A1"/>
            </a:solidFill>
            <a:ln w="3175">
              <a:solidFill>
                <a:schemeClr val="tx2"/>
              </a:solidFill>
            </a:ln>
          </p:spPr>
          <p:txBody>
            <a:bodyPr wrap="square" rtlCol="0">
              <a:no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Inventory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Management</a:t>
              </a:r>
            </a:p>
          </p:txBody>
        </p:sp>
        <p:sp>
          <p:nvSpPr>
            <p:cNvPr id="229" name="TextBox 228">
              <a:extLst>
                <a:ext uri="{FF2B5EF4-FFF2-40B4-BE49-F238E27FC236}">
                  <a16:creationId xmlns:a16="http://schemas.microsoft.com/office/drawing/2014/main" id="{603C97C3-E3F5-42E4-B514-7B12D1A4B000}"/>
                </a:ext>
              </a:extLst>
            </p:cNvPr>
            <p:cNvSpPr txBox="1">
              <a:spLocks/>
            </p:cNvSpPr>
            <p:nvPr/>
          </p:nvSpPr>
          <p:spPr>
            <a:xfrm>
              <a:off x="9015650" y="3511814"/>
              <a:ext cx="1159245" cy="360393"/>
            </a:xfrm>
            <a:prstGeom prst="rect">
              <a:avLst/>
            </a:prstGeom>
            <a:solidFill>
              <a:srgbClr val="9EC9EC"/>
            </a:solidFill>
            <a:ln w="3175">
              <a:solidFill>
                <a:schemeClr val="tx2"/>
              </a:solidFill>
            </a:ln>
          </p:spPr>
          <p:txBody>
            <a:bodyPr wrap="square" rtlCol="0" anchor="ctr" anchorCtr="0">
              <a:noAutofit/>
            </a:bodyPr>
            <a:lstStyle>
              <a:defPPr>
                <a:defRPr lang="en-US"/>
              </a:defPPr>
              <a:lvl1pPr algn="ctr">
                <a:defRPr sz="900">
                  <a:solidFill>
                    <a:srgbClr val="333333"/>
                  </a:solidFill>
                  <a:latin typeface="Arial Unicode MS" panose="020B0604020202020204" pitchFamily="34" charset="-128"/>
                  <a:ea typeface="Arial Unicode MS" panose="020B0604020202020204" pitchFamily="34" charset="-128"/>
                  <a:cs typeface="Arial Unicode MS" panose="020B0604020202020204" pitchFamily="3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Regulatory &amp; Compliance</a:t>
              </a:r>
            </a:p>
          </p:txBody>
        </p:sp>
        <p:sp>
          <p:nvSpPr>
            <p:cNvPr id="230" name="TextBox 229">
              <a:extLst>
                <a:ext uri="{FF2B5EF4-FFF2-40B4-BE49-F238E27FC236}">
                  <a16:creationId xmlns:a16="http://schemas.microsoft.com/office/drawing/2014/main" id="{3E19C62B-8251-4945-9F8A-2C25931B548B}"/>
                </a:ext>
              </a:extLst>
            </p:cNvPr>
            <p:cNvSpPr txBox="1">
              <a:spLocks/>
            </p:cNvSpPr>
            <p:nvPr/>
          </p:nvSpPr>
          <p:spPr>
            <a:xfrm>
              <a:off x="9015650" y="4322170"/>
              <a:ext cx="1159245" cy="360393"/>
            </a:xfrm>
            <a:prstGeom prst="rect">
              <a:avLst/>
            </a:prstGeom>
            <a:solidFill>
              <a:srgbClr val="FFA1A1"/>
            </a:solidFill>
            <a:ln w="3175">
              <a:solidFill>
                <a:schemeClr val="tx2"/>
              </a:solidFill>
            </a:ln>
          </p:spPr>
          <p:txBody>
            <a:bodyPr wrap="square" rtlCol="0" anchor="ctr" anchorCtr="0">
              <a:noAutofit/>
            </a:bodyPr>
            <a:lstStyle>
              <a:defPPr>
                <a:defRPr lang="en-US"/>
              </a:defPPr>
              <a:lvl1pPr algn="ctr">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Supply Chain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Management</a:t>
              </a:r>
            </a:p>
          </p:txBody>
        </p:sp>
        <p:sp>
          <p:nvSpPr>
            <p:cNvPr id="209" name="TextBox 208">
              <a:extLst>
                <a:ext uri="{FF2B5EF4-FFF2-40B4-BE49-F238E27FC236}">
                  <a16:creationId xmlns:a16="http://schemas.microsoft.com/office/drawing/2014/main" id="{1890D867-5CD6-4BEB-9394-EEA71F3CF97A}"/>
                </a:ext>
              </a:extLst>
            </p:cNvPr>
            <p:cNvSpPr txBox="1">
              <a:spLocks/>
            </p:cNvSpPr>
            <p:nvPr/>
          </p:nvSpPr>
          <p:spPr>
            <a:xfrm>
              <a:off x="3712996" y="3926684"/>
              <a:ext cx="1159245" cy="360393"/>
            </a:xfrm>
            <a:prstGeom prst="rect">
              <a:avLst/>
            </a:prstGeom>
            <a:solidFill>
              <a:srgbClr val="FFA1A1"/>
            </a:solidFill>
            <a:ln w="3175">
              <a:solidFill>
                <a:schemeClr val="tx2"/>
              </a:solidFill>
            </a:ln>
          </p:spPr>
          <p:txBody>
            <a:bodyPr wrap="square" rtlCol="0" anchor="ctr" anchorCtr="0">
              <a:no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Partner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Management</a:t>
              </a:r>
            </a:p>
          </p:txBody>
        </p:sp>
        <p:sp>
          <p:nvSpPr>
            <p:cNvPr id="214" name="TextBox 213">
              <a:extLst>
                <a:ext uri="{FF2B5EF4-FFF2-40B4-BE49-F238E27FC236}">
                  <a16:creationId xmlns:a16="http://schemas.microsoft.com/office/drawing/2014/main" id="{289A1D12-BBDD-4EDE-B524-4F75C68FA236}"/>
                </a:ext>
              </a:extLst>
            </p:cNvPr>
            <p:cNvSpPr txBox="1">
              <a:spLocks/>
            </p:cNvSpPr>
            <p:nvPr/>
          </p:nvSpPr>
          <p:spPr>
            <a:xfrm>
              <a:off x="3712996" y="3516659"/>
              <a:ext cx="1159245" cy="360393"/>
            </a:xfrm>
            <a:prstGeom prst="rect">
              <a:avLst/>
            </a:prstGeom>
            <a:solidFill>
              <a:srgbClr val="9EC9EC"/>
            </a:solidFill>
            <a:ln w="3175">
              <a:solidFill>
                <a:schemeClr val="tx2"/>
              </a:solidFill>
            </a:ln>
          </p:spPr>
          <p:txBody>
            <a:bodyPr wrap="square" rtlCol="0">
              <a:no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Customer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Management</a:t>
              </a:r>
            </a:p>
          </p:txBody>
        </p:sp>
        <p:sp>
          <p:nvSpPr>
            <p:cNvPr id="216" name="TextBox 215">
              <a:extLst>
                <a:ext uri="{FF2B5EF4-FFF2-40B4-BE49-F238E27FC236}">
                  <a16:creationId xmlns:a16="http://schemas.microsoft.com/office/drawing/2014/main" id="{74052C2C-1DB7-459C-93C7-76172C4D0BC4}"/>
                </a:ext>
              </a:extLst>
            </p:cNvPr>
            <p:cNvSpPr txBox="1">
              <a:spLocks/>
            </p:cNvSpPr>
            <p:nvPr/>
          </p:nvSpPr>
          <p:spPr>
            <a:xfrm>
              <a:off x="3716101" y="3106635"/>
              <a:ext cx="1159245" cy="360393"/>
            </a:xfrm>
            <a:prstGeom prst="rect">
              <a:avLst/>
            </a:prstGeom>
            <a:solidFill>
              <a:srgbClr val="FFA1A1"/>
            </a:solidFill>
            <a:ln w="3175">
              <a:solidFill>
                <a:schemeClr val="tx2"/>
              </a:solid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prstClr val="black">
                      <a:lumMod val="75000"/>
                      <a:lumOff val="25000"/>
                    </a:prstClr>
                  </a:solidFill>
                  <a:effectLst/>
                  <a:uLnTx/>
                  <a:uFillTx/>
                  <a:latin typeface="Roboto Light" panose="02000000000000000000" pitchFamily="2" charset="0"/>
                  <a:ea typeface="Roboto Light" panose="02000000000000000000" pitchFamily="2" charset="0"/>
                  <a:cs typeface="Arial" panose="020B0604020202020204" pitchFamily="34" charset="0"/>
                </a:rPr>
                <a:t>Sourcing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prstClr val="black">
                      <a:lumMod val="75000"/>
                      <a:lumOff val="25000"/>
                    </a:prstClr>
                  </a:solidFill>
                  <a:effectLst/>
                  <a:uLnTx/>
                  <a:uFillTx/>
                  <a:latin typeface="Roboto Light" panose="02000000000000000000" pitchFamily="2" charset="0"/>
                  <a:ea typeface="Roboto Light" panose="02000000000000000000" pitchFamily="2" charset="0"/>
                  <a:cs typeface="Arial" panose="020B0604020202020204" pitchFamily="34" charset="0"/>
                </a:rPr>
                <a:t>Strategy</a:t>
              </a:r>
            </a:p>
          </p:txBody>
        </p:sp>
        <p:sp>
          <p:nvSpPr>
            <p:cNvPr id="219" name="TextBox 218">
              <a:extLst>
                <a:ext uri="{FF2B5EF4-FFF2-40B4-BE49-F238E27FC236}">
                  <a16:creationId xmlns:a16="http://schemas.microsoft.com/office/drawing/2014/main" id="{689E3EB8-3260-4B5C-A65E-26F5AA335F35}"/>
                </a:ext>
              </a:extLst>
            </p:cNvPr>
            <p:cNvSpPr txBox="1">
              <a:spLocks/>
            </p:cNvSpPr>
            <p:nvPr/>
          </p:nvSpPr>
          <p:spPr>
            <a:xfrm>
              <a:off x="3712996" y="4336708"/>
              <a:ext cx="1159245" cy="360393"/>
            </a:xfrm>
            <a:prstGeom prst="rect">
              <a:avLst/>
            </a:prstGeom>
            <a:solidFill>
              <a:srgbClr val="9EC9EC"/>
            </a:solidFill>
            <a:ln w="3175">
              <a:solidFill>
                <a:schemeClr val="tx2"/>
              </a:solidFill>
            </a:ln>
          </p:spPr>
          <p:txBody>
            <a:bodyPr wrap="square" rtlCol="0" anchor="ctr" anchorCtr="0">
              <a:no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Contract Negotiation</a:t>
              </a:r>
            </a:p>
          </p:txBody>
        </p:sp>
        <p:sp>
          <p:nvSpPr>
            <p:cNvPr id="177" name="TextBox 176">
              <a:extLst>
                <a:ext uri="{FF2B5EF4-FFF2-40B4-BE49-F238E27FC236}">
                  <a16:creationId xmlns:a16="http://schemas.microsoft.com/office/drawing/2014/main" id="{DE915425-6133-4683-808F-253955AA2604}"/>
                </a:ext>
              </a:extLst>
            </p:cNvPr>
            <p:cNvSpPr txBox="1">
              <a:spLocks/>
            </p:cNvSpPr>
            <p:nvPr/>
          </p:nvSpPr>
          <p:spPr>
            <a:xfrm>
              <a:off x="10340536" y="3916569"/>
              <a:ext cx="1159245" cy="360393"/>
            </a:xfrm>
            <a:prstGeom prst="rect">
              <a:avLst/>
            </a:prstGeom>
            <a:solidFill>
              <a:srgbClr val="FFA1A1"/>
            </a:solidFill>
            <a:ln w="3175">
              <a:solidFill>
                <a:schemeClr val="tx2"/>
              </a:solidFill>
            </a:ln>
          </p:spPr>
          <p:txBody>
            <a:bodyPr wrap="square" rtlCol="0">
              <a:no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Product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Innovation</a:t>
              </a:r>
            </a:p>
          </p:txBody>
        </p:sp>
        <p:sp>
          <p:nvSpPr>
            <p:cNvPr id="184" name="TextBox 183">
              <a:extLst>
                <a:ext uri="{FF2B5EF4-FFF2-40B4-BE49-F238E27FC236}">
                  <a16:creationId xmlns:a16="http://schemas.microsoft.com/office/drawing/2014/main" id="{E81D3ACA-E87A-4195-9770-665198702434}"/>
                </a:ext>
              </a:extLst>
            </p:cNvPr>
            <p:cNvSpPr txBox="1">
              <a:spLocks/>
            </p:cNvSpPr>
            <p:nvPr/>
          </p:nvSpPr>
          <p:spPr>
            <a:xfrm>
              <a:off x="10340536" y="3106635"/>
              <a:ext cx="1159245" cy="360393"/>
            </a:xfrm>
            <a:prstGeom prst="rect">
              <a:avLst/>
            </a:prstGeom>
            <a:solidFill>
              <a:srgbClr val="DDE7F3"/>
            </a:solidFill>
            <a:ln w="3175">
              <a:solidFill>
                <a:schemeClr val="tx2"/>
              </a:solidFill>
            </a:ln>
          </p:spPr>
          <p:txBody>
            <a:bodyPr wrap="square" rtlCol="0">
              <a:no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Sales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Execution</a:t>
              </a:r>
            </a:p>
          </p:txBody>
        </p:sp>
        <p:sp>
          <p:nvSpPr>
            <p:cNvPr id="192" name="TextBox 191">
              <a:extLst>
                <a:ext uri="{FF2B5EF4-FFF2-40B4-BE49-F238E27FC236}">
                  <a16:creationId xmlns:a16="http://schemas.microsoft.com/office/drawing/2014/main" id="{7C79A234-51CB-4A30-9B0D-3025301356FC}"/>
                </a:ext>
              </a:extLst>
            </p:cNvPr>
            <p:cNvSpPr txBox="1">
              <a:spLocks/>
            </p:cNvSpPr>
            <p:nvPr/>
          </p:nvSpPr>
          <p:spPr>
            <a:xfrm>
              <a:off x="10340536" y="3511602"/>
              <a:ext cx="1159245" cy="360393"/>
            </a:xfrm>
            <a:prstGeom prst="rect">
              <a:avLst/>
            </a:prstGeom>
            <a:solidFill>
              <a:srgbClr val="9EC9EC"/>
            </a:solidFill>
            <a:ln w="3175">
              <a:solidFill>
                <a:schemeClr val="tx2"/>
              </a:solidFill>
            </a:ln>
          </p:spPr>
          <p:txBody>
            <a:bodyPr wrap="square" rtlCol="0" anchor="ctr" anchorCtr="0">
              <a:noAutofit/>
            </a:bodyPr>
            <a:lstStyle>
              <a:defPPr>
                <a:defRPr lang="en-US"/>
              </a:defPPr>
              <a:lvl1pPr algn="ctr">
                <a:defRPr sz="900">
                  <a:solidFill>
                    <a:srgbClr val="333333"/>
                  </a:solidFill>
                  <a:latin typeface="Arial Unicode MS" panose="020B0604020202020204" pitchFamily="34" charset="-128"/>
                  <a:ea typeface="Arial Unicode MS" panose="020B0604020202020204" pitchFamily="34" charset="-128"/>
                  <a:cs typeface="Arial Unicode MS" panose="020B0604020202020204" pitchFamily="3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Knowledge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Management</a:t>
              </a:r>
            </a:p>
          </p:txBody>
        </p:sp>
        <p:sp>
          <p:nvSpPr>
            <p:cNvPr id="204" name="TextBox 203">
              <a:extLst>
                <a:ext uri="{FF2B5EF4-FFF2-40B4-BE49-F238E27FC236}">
                  <a16:creationId xmlns:a16="http://schemas.microsoft.com/office/drawing/2014/main" id="{B3BA8452-42A1-4E15-A51A-C6006ADE8228}"/>
                </a:ext>
              </a:extLst>
            </p:cNvPr>
            <p:cNvSpPr txBox="1">
              <a:spLocks/>
            </p:cNvSpPr>
            <p:nvPr/>
          </p:nvSpPr>
          <p:spPr>
            <a:xfrm>
              <a:off x="10340536" y="4321536"/>
              <a:ext cx="1159245" cy="360393"/>
            </a:xfrm>
            <a:prstGeom prst="rect">
              <a:avLst/>
            </a:prstGeom>
            <a:solidFill>
              <a:srgbClr val="9EC9EC"/>
            </a:solidFill>
            <a:ln w="3175">
              <a:solidFill>
                <a:schemeClr val="tx2"/>
              </a:solidFill>
            </a:ln>
          </p:spPr>
          <p:txBody>
            <a:bodyPr wrap="square" rtlCol="0">
              <a:no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Asset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Management</a:t>
              </a:r>
            </a:p>
          </p:txBody>
        </p:sp>
        <p:sp>
          <p:nvSpPr>
            <p:cNvPr id="162" name="TextBox 161">
              <a:extLst>
                <a:ext uri="{FF2B5EF4-FFF2-40B4-BE49-F238E27FC236}">
                  <a16:creationId xmlns:a16="http://schemas.microsoft.com/office/drawing/2014/main" id="{0D71C985-4A4B-4439-B795-B55971E18F77}"/>
                </a:ext>
              </a:extLst>
            </p:cNvPr>
            <p:cNvSpPr txBox="1">
              <a:spLocks/>
            </p:cNvSpPr>
            <p:nvPr/>
          </p:nvSpPr>
          <p:spPr>
            <a:xfrm>
              <a:off x="4553712" y="837448"/>
              <a:ext cx="1159245" cy="369332"/>
            </a:xfrm>
            <a:prstGeom prst="rect">
              <a:avLst/>
            </a:prstGeom>
            <a:solidFill>
              <a:srgbClr val="FFA1A1"/>
            </a:solidFill>
            <a:ln w="3175">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Process Engineering</a:t>
              </a:r>
            </a:p>
          </p:txBody>
        </p:sp>
        <p:sp>
          <p:nvSpPr>
            <p:cNvPr id="163" name="TextBox 162">
              <a:extLst>
                <a:ext uri="{FF2B5EF4-FFF2-40B4-BE49-F238E27FC236}">
                  <a16:creationId xmlns:a16="http://schemas.microsoft.com/office/drawing/2014/main" id="{C7E05FD1-25E5-4C78-A896-50DB6B231997}"/>
                </a:ext>
              </a:extLst>
            </p:cNvPr>
            <p:cNvSpPr txBox="1">
              <a:spLocks/>
            </p:cNvSpPr>
            <p:nvPr/>
          </p:nvSpPr>
          <p:spPr>
            <a:xfrm>
              <a:off x="4553712" y="1241935"/>
              <a:ext cx="1159245" cy="369332"/>
            </a:xfrm>
            <a:prstGeom prst="rect">
              <a:avLst/>
            </a:prstGeom>
            <a:solidFill>
              <a:srgbClr val="9EC9EC"/>
            </a:solidFill>
            <a:ln w="3175">
              <a:solidFill>
                <a:schemeClr val="tx2"/>
              </a:solidFill>
            </a:ln>
          </p:spPr>
          <p:txBody>
            <a:bodyPr wrap="square" rtlCol="0" anchor="ctr" anchorCtr="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Product</a:t>
              </a:r>
              <a:b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b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Marketing</a:t>
              </a:r>
            </a:p>
          </p:txBody>
        </p:sp>
        <p:sp>
          <p:nvSpPr>
            <p:cNvPr id="164" name="TextBox 163">
              <a:extLst>
                <a:ext uri="{FF2B5EF4-FFF2-40B4-BE49-F238E27FC236}">
                  <a16:creationId xmlns:a16="http://schemas.microsoft.com/office/drawing/2014/main" id="{FF6DFD74-A622-4D02-8B32-873054548CE1}"/>
                </a:ext>
              </a:extLst>
            </p:cNvPr>
            <p:cNvSpPr txBox="1">
              <a:spLocks/>
            </p:cNvSpPr>
            <p:nvPr/>
          </p:nvSpPr>
          <p:spPr>
            <a:xfrm>
              <a:off x="4553712" y="1650891"/>
              <a:ext cx="1159245" cy="369332"/>
            </a:xfrm>
            <a:prstGeom prst="rect">
              <a:avLst/>
            </a:prstGeom>
            <a:solidFill>
              <a:srgbClr val="FFA1A1"/>
            </a:solidFill>
            <a:ln w="3175">
              <a:solidFill>
                <a:schemeClr val="tx2"/>
              </a:solidFill>
            </a:ln>
          </p:spPr>
          <p:txBody>
            <a:bodyPr wrap="square" rtlCol="0" anchor="ctr" anchorCtr="0">
              <a:spAutoFit/>
            </a:bodyPr>
            <a:lstStyle>
              <a:defPPr>
                <a:defRPr lang="en-US"/>
              </a:defPPr>
              <a:lvl1pPr algn="ctr">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Product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Prototyping </a:t>
              </a:r>
            </a:p>
          </p:txBody>
        </p:sp>
        <p:sp>
          <p:nvSpPr>
            <p:cNvPr id="165" name="TextBox 164">
              <a:extLst>
                <a:ext uri="{FF2B5EF4-FFF2-40B4-BE49-F238E27FC236}">
                  <a16:creationId xmlns:a16="http://schemas.microsoft.com/office/drawing/2014/main" id="{40888C4E-DEF8-4022-85EA-1376F0BA6D10}"/>
                </a:ext>
              </a:extLst>
            </p:cNvPr>
            <p:cNvSpPr txBox="1">
              <a:spLocks/>
            </p:cNvSpPr>
            <p:nvPr/>
          </p:nvSpPr>
          <p:spPr>
            <a:xfrm>
              <a:off x="4553712" y="2068491"/>
              <a:ext cx="1159245" cy="507830"/>
            </a:xfrm>
            <a:prstGeom prst="rect">
              <a:avLst/>
            </a:prstGeom>
            <a:solidFill>
              <a:srgbClr val="FFA1A1"/>
            </a:solidFill>
            <a:ln w="3175">
              <a:solidFill>
                <a:schemeClr val="tx2"/>
              </a:solidFill>
            </a:ln>
          </p:spPr>
          <p:txBody>
            <a:bodyPr wrap="square" rtlCol="0" anchor="ctr" anchorCtr="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Production Portfolio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Management</a:t>
              </a:r>
            </a:p>
          </p:txBody>
        </p:sp>
        <p:sp>
          <p:nvSpPr>
            <p:cNvPr id="157" name="TextBox 156">
              <a:extLst>
                <a:ext uri="{FF2B5EF4-FFF2-40B4-BE49-F238E27FC236}">
                  <a16:creationId xmlns:a16="http://schemas.microsoft.com/office/drawing/2014/main" id="{C0F7B159-6AF9-477D-81A3-D9601C99DCE1}"/>
                </a:ext>
              </a:extLst>
            </p:cNvPr>
            <p:cNvSpPr txBox="1">
              <a:spLocks/>
            </p:cNvSpPr>
            <p:nvPr/>
          </p:nvSpPr>
          <p:spPr>
            <a:xfrm>
              <a:off x="3300319" y="810894"/>
              <a:ext cx="1159245" cy="413502"/>
            </a:xfrm>
            <a:prstGeom prst="rect">
              <a:avLst/>
            </a:prstGeom>
            <a:solidFill>
              <a:srgbClr val="FFA1A1"/>
            </a:solidFill>
            <a:ln w="3175">
              <a:solidFill>
                <a:schemeClr val="tx2"/>
              </a:solidFill>
            </a:ln>
          </p:spPr>
          <p:txBody>
            <a:bodyPr wrap="square" rtlCol="0" anchor="ctr" anchorCtr="0">
              <a:spAutoFit/>
            </a:bodyPr>
            <a:lstStyle>
              <a:defPPr>
                <a:defRPr lang="en-US"/>
              </a:defPPr>
              <a:lvl1pPr algn="ctr">
                <a:defRPr sz="900">
                  <a:solidFill>
                    <a:srgbClr val="333333"/>
                  </a:solidFill>
                  <a:latin typeface="Arial Unicode MS" panose="020B0604020202020204" pitchFamily="34" charset="-128"/>
                  <a:ea typeface="Arial Unicode MS" panose="020B0604020202020204" pitchFamily="34" charset="-128"/>
                  <a:cs typeface="Arial Unicode MS" panose="020B0604020202020204" pitchFamily="3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Market Research &amp; Analysis</a:t>
              </a:r>
            </a:p>
          </p:txBody>
        </p:sp>
        <p:sp>
          <p:nvSpPr>
            <p:cNvPr id="158" name="TextBox 157">
              <a:extLst>
                <a:ext uri="{FF2B5EF4-FFF2-40B4-BE49-F238E27FC236}">
                  <a16:creationId xmlns:a16="http://schemas.microsoft.com/office/drawing/2014/main" id="{D0685900-78C6-447E-88CC-38BD627ABA07}"/>
                </a:ext>
              </a:extLst>
            </p:cNvPr>
            <p:cNvSpPr txBox="1">
              <a:spLocks/>
            </p:cNvSpPr>
            <p:nvPr/>
          </p:nvSpPr>
          <p:spPr>
            <a:xfrm>
              <a:off x="3300319" y="1256656"/>
              <a:ext cx="1159245" cy="369332"/>
            </a:xfrm>
            <a:prstGeom prst="rect">
              <a:avLst/>
            </a:prstGeom>
            <a:solidFill>
              <a:srgbClr val="FFA1A1"/>
            </a:solidFill>
            <a:ln w="3175">
              <a:solidFill>
                <a:schemeClr val="tx2"/>
              </a:solidFill>
            </a:ln>
          </p:spPr>
          <p:txBody>
            <a:bodyPr wrap="square" rtlCol="0" anchor="ctr" anchorCtr="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Requirements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Gathering</a:t>
              </a:r>
            </a:p>
          </p:txBody>
        </p:sp>
        <p:sp>
          <p:nvSpPr>
            <p:cNvPr id="159" name="TextBox 158">
              <a:extLst>
                <a:ext uri="{FF2B5EF4-FFF2-40B4-BE49-F238E27FC236}">
                  <a16:creationId xmlns:a16="http://schemas.microsoft.com/office/drawing/2014/main" id="{B9795954-15DE-46A1-A3F1-A81EC337FE3E}"/>
                </a:ext>
              </a:extLst>
            </p:cNvPr>
            <p:cNvSpPr txBox="1">
              <a:spLocks/>
            </p:cNvSpPr>
            <p:nvPr/>
          </p:nvSpPr>
          <p:spPr>
            <a:xfrm>
              <a:off x="3300319" y="1657134"/>
              <a:ext cx="1159245" cy="369332"/>
            </a:xfrm>
            <a:prstGeom prst="rect">
              <a:avLst/>
            </a:prstGeom>
            <a:solidFill>
              <a:srgbClr val="FFA1A1"/>
            </a:solidFill>
            <a:ln w="31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prstClr val="black">
                      <a:lumMod val="75000"/>
                      <a:lumOff val="25000"/>
                    </a:prstClr>
                  </a:solidFill>
                  <a:effectLst/>
                  <a:uLnTx/>
                  <a:uFillTx/>
                  <a:latin typeface="Roboto Light" panose="02000000000000000000" pitchFamily="2" charset="0"/>
                  <a:ea typeface="Roboto Light" panose="02000000000000000000" pitchFamily="2" charset="0"/>
                  <a:cs typeface="Arial" panose="020B0604020202020204" pitchFamily="34" charset="0"/>
                </a:rPr>
                <a:t>Product Development</a:t>
              </a:r>
            </a:p>
          </p:txBody>
        </p:sp>
        <p:sp>
          <p:nvSpPr>
            <p:cNvPr id="160" name="TextBox 159">
              <a:extLst>
                <a:ext uri="{FF2B5EF4-FFF2-40B4-BE49-F238E27FC236}">
                  <a16:creationId xmlns:a16="http://schemas.microsoft.com/office/drawing/2014/main" id="{8CFB3D2D-16C2-469B-B911-B0CC8B0EE1E5}"/>
                </a:ext>
              </a:extLst>
            </p:cNvPr>
            <p:cNvSpPr txBox="1">
              <a:spLocks/>
            </p:cNvSpPr>
            <p:nvPr/>
          </p:nvSpPr>
          <p:spPr>
            <a:xfrm>
              <a:off x="3300319" y="2066977"/>
              <a:ext cx="1159245" cy="369332"/>
            </a:xfrm>
            <a:prstGeom prst="rect">
              <a:avLst/>
            </a:prstGeom>
            <a:solidFill>
              <a:srgbClr val="FFA1A1"/>
            </a:solidFill>
            <a:ln w="3175">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prstClr val="black">
                      <a:lumMod val="75000"/>
                      <a:lumOff val="25000"/>
                    </a:prstClr>
                  </a:solidFill>
                  <a:effectLst/>
                  <a:uLnTx/>
                  <a:uFillTx/>
                  <a:latin typeface="Roboto Light" panose="02000000000000000000" pitchFamily="2" charset="0"/>
                  <a:ea typeface="Roboto Light" panose="02000000000000000000" pitchFamily="2" charset="0"/>
                  <a:cs typeface="Arial" panose="020B0604020202020204" pitchFamily="34" charset="0"/>
                </a:rPr>
                <a:t>Conceptual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prstClr val="black">
                      <a:lumMod val="75000"/>
                      <a:lumOff val="25000"/>
                    </a:prstClr>
                  </a:solidFill>
                  <a:effectLst/>
                  <a:uLnTx/>
                  <a:uFillTx/>
                  <a:latin typeface="Roboto Light" panose="02000000000000000000" pitchFamily="2" charset="0"/>
                  <a:ea typeface="Roboto Light" panose="02000000000000000000" pitchFamily="2" charset="0"/>
                  <a:cs typeface="Arial" panose="020B0604020202020204" pitchFamily="34" charset="0"/>
                </a:rPr>
                <a:t>Modeling</a:t>
              </a:r>
            </a:p>
          </p:txBody>
        </p:sp>
        <p:sp>
          <p:nvSpPr>
            <p:cNvPr id="161" name="TextBox 160">
              <a:extLst>
                <a:ext uri="{FF2B5EF4-FFF2-40B4-BE49-F238E27FC236}">
                  <a16:creationId xmlns:a16="http://schemas.microsoft.com/office/drawing/2014/main" id="{E307F1BB-7970-46EB-B443-4BE57A555781}"/>
                </a:ext>
              </a:extLst>
            </p:cNvPr>
            <p:cNvSpPr txBox="1">
              <a:spLocks/>
            </p:cNvSpPr>
            <p:nvPr/>
          </p:nvSpPr>
          <p:spPr>
            <a:xfrm>
              <a:off x="3300319" y="2476820"/>
              <a:ext cx="1159245" cy="369332"/>
            </a:xfrm>
            <a:prstGeom prst="rect">
              <a:avLst/>
            </a:prstGeom>
            <a:solidFill>
              <a:srgbClr val="9EC9EC"/>
            </a:solidFill>
            <a:ln w="3175">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prstClr val="black">
                      <a:lumMod val="75000"/>
                      <a:lumOff val="25000"/>
                    </a:prstClr>
                  </a:solidFill>
                  <a:effectLst/>
                  <a:uLnTx/>
                  <a:uFillTx/>
                  <a:latin typeface="Roboto Light" panose="02000000000000000000" pitchFamily="2" charset="0"/>
                  <a:ea typeface="Roboto Light" panose="02000000000000000000" pitchFamily="2" charset="0"/>
                  <a:cs typeface="Arial" panose="020B0604020202020204" pitchFamily="34" charset="0"/>
                </a:rPr>
                <a:t>Cost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prstClr val="black">
                      <a:lumMod val="75000"/>
                      <a:lumOff val="25000"/>
                    </a:prstClr>
                  </a:solidFill>
                  <a:effectLst/>
                  <a:uLnTx/>
                  <a:uFillTx/>
                  <a:latin typeface="Roboto Light" panose="02000000000000000000" pitchFamily="2" charset="0"/>
                  <a:ea typeface="Roboto Light" panose="02000000000000000000" pitchFamily="2" charset="0"/>
                  <a:cs typeface="Arial" panose="020B0604020202020204" pitchFamily="34" charset="0"/>
                </a:rPr>
                <a:t>Estimation</a:t>
              </a:r>
            </a:p>
          </p:txBody>
        </p:sp>
        <p:sp>
          <p:nvSpPr>
            <p:cNvPr id="134" name="Rectangle 133">
              <a:extLst>
                <a:ext uri="{FF2B5EF4-FFF2-40B4-BE49-F238E27FC236}">
                  <a16:creationId xmlns:a16="http://schemas.microsoft.com/office/drawing/2014/main" id="{EE27374A-C80E-4259-9E69-0F355988B8CC}"/>
                </a:ext>
              </a:extLst>
            </p:cNvPr>
            <p:cNvSpPr/>
            <p:nvPr/>
          </p:nvSpPr>
          <p:spPr>
            <a:xfrm>
              <a:off x="3239118" y="740744"/>
              <a:ext cx="2537509" cy="2166670"/>
            </a:xfrm>
            <a:prstGeom prst="rect">
              <a:avLst/>
            </a:prstGeom>
            <a:noFill/>
            <a:ln w="31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Arial" panose="020B0604020202020204" pitchFamily="34" charset="0"/>
              </a:endParaRPr>
            </a:p>
          </p:txBody>
        </p:sp>
        <p:grpSp>
          <p:nvGrpSpPr>
            <p:cNvPr id="135" name="Group 134">
              <a:extLst>
                <a:ext uri="{FF2B5EF4-FFF2-40B4-BE49-F238E27FC236}">
                  <a16:creationId xmlns:a16="http://schemas.microsoft.com/office/drawing/2014/main" id="{BA7D684F-2225-45E0-838E-0CC0AB76820C}"/>
                </a:ext>
              </a:extLst>
            </p:cNvPr>
            <p:cNvGrpSpPr/>
            <p:nvPr/>
          </p:nvGrpSpPr>
          <p:grpSpPr>
            <a:xfrm>
              <a:off x="3265455" y="192576"/>
              <a:ext cx="8787740" cy="511969"/>
              <a:chOff x="933263" y="799200"/>
              <a:chExt cx="9005718" cy="524668"/>
            </a:xfrm>
          </p:grpSpPr>
          <p:sp>
            <p:nvSpPr>
              <p:cNvPr id="151" name="Chevron 131">
                <a:extLst>
                  <a:ext uri="{FF2B5EF4-FFF2-40B4-BE49-F238E27FC236}">
                    <a16:creationId xmlns:a16="http://schemas.microsoft.com/office/drawing/2014/main" id="{D777B617-380B-403F-8B3F-190764EB510E}"/>
                  </a:ext>
                </a:extLst>
              </p:cNvPr>
              <p:cNvSpPr/>
              <p:nvPr/>
            </p:nvSpPr>
            <p:spPr>
              <a:xfrm>
                <a:off x="933263" y="799267"/>
                <a:ext cx="2673870" cy="524601"/>
              </a:xfrm>
              <a:prstGeom prst="chevron">
                <a:avLst>
                  <a:gd name="adj" fmla="val 21598"/>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000000"/>
                    </a:solidFill>
                    <a:effectLst/>
                    <a:uLnTx/>
                    <a:uFillTx/>
                    <a:latin typeface="Montserrat" panose="00000500000000000000" pitchFamily="2" charset="0"/>
                    <a:ea typeface="Roboto Light" panose="02000000000000000000" pitchFamily="2" charset="0"/>
                    <a:cs typeface="Arial" panose="020B0604020202020204" pitchFamily="34" charset="0"/>
                  </a:rPr>
                  <a:t>Design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000000"/>
                    </a:solidFill>
                    <a:effectLst/>
                    <a:uLnTx/>
                    <a:uFillTx/>
                    <a:latin typeface="Montserrat" panose="00000500000000000000" pitchFamily="2" charset="0"/>
                    <a:ea typeface="Roboto Light" panose="02000000000000000000" pitchFamily="2" charset="0"/>
                    <a:cs typeface="Arial" panose="020B0604020202020204" pitchFamily="34" charset="0"/>
                  </a:rPr>
                  <a:t>Product</a:t>
                </a:r>
              </a:p>
            </p:txBody>
          </p:sp>
          <p:sp>
            <p:nvSpPr>
              <p:cNvPr id="152" name="Chevron 133">
                <a:extLst>
                  <a:ext uri="{FF2B5EF4-FFF2-40B4-BE49-F238E27FC236}">
                    <a16:creationId xmlns:a16="http://schemas.microsoft.com/office/drawing/2014/main" id="{B4E4BC5D-38AC-49CB-86E8-CD7646FF9BD5}"/>
                  </a:ext>
                </a:extLst>
              </p:cNvPr>
              <p:cNvSpPr/>
              <p:nvPr/>
            </p:nvSpPr>
            <p:spPr>
              <a:xfrm>
                <a:off x="3527961" y="799200"/>
                <a:ext cx="2736000" cy="524601"/>
              </a:xfrm>
              <a:prstGeom prst="chevron">
                <a:avLst>
                  <a:gd name="adj" fmla="val 21598"/>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000000"/>
                    </a:solidFill>
                    <a:effectLst/>
                    <a:uLnTx/>
                    <a:uFillTx/>
                    <a:latin typeface="Montserrat" panose="00000500000000000000" pitchFamily="2" charset="0"/>
                    <a:ea typeface="Roboto Light" panose="02000000000000000000" pitchFamily="2" charset="0"/>
                    <a:cs typeface="Arial" panose="020B0604020202020204" pitchFamily="34" charset="0"/>
                  </a:rPr>
                  <a:t>Produce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000000"/>
                    </a:solidFill>
                    <a:effectLst/>
                    <a:uLnTx/>
                    <a:uFillTx/>
                    <a:latin typeface="Montserrat" panose="00000500000000000000" pitchFamily="2" charset="0"/>
                    <a:ea typeface="Roboto Light" panose="02000000000000000000" pitchFamily="2" charset="0"/>
                    <a:cs typeface="Arial" panose="020B0604020202020204" pitchFamily="34" charset="0"/>
                  </a:rPr>
                  <a:t>Product</a:t>
                </a:r>
              </a:p>
            </p:txBody>
          </p:sp>
          <p:sp>
            <p:nvSpPr>
              <p:cNvPr id="153" name="Chevron 135">
                <a:extLst>
                  <a:ext uri="{FF2B5EF4-FFF2-40B4-BE49-F238E27FC236}">
                    <a16:creationId xmlns:a16="http://schemas.microsoft.com/office/drawing/2014/main" id="{140FF983-5E45-4A4D-A847-4DD1EF34D007}"/>
                  </a:ext>
                </a:extLst>
              </p:cNvPr>
              <p:cNvSpPr/>
              <p:nvPr/>
            </p:nvSpPr>
            <p:spPr>
              <a:xfrm>
                <a:off x="6194318" y="799200"/>
                <a:ext cx="2448000" cy="524601"/>
              </a:xfrm>
              <a:prstGeom prst="chevron">
                <a:avLst>
                  <a:gd name="adj" fmla="val 21598"/>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000000"/>
                    </a:solidFill>
                    <a:effectLst/>
                    <a:uLnTx/>
                    <a:uFillTx/>
                    <a:latin typeface="Montserrat" panose="00000500000000000000" pitchFamily="2" charset="0"/>
                    <a:ea typeface="Roboto Light" panose="02000000000000000000" pitchFamily="2" charset="0"/>
                    <a:cs typeface="Arial" panose="020B0604020202020204" pitchFamily="34" charset="0"/>
                  </a:rPr>
                  <a:t>Sell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000000"/>
                    </a:solidFill>
                    <a:effectLst/>
                    <a:uLnTx/>
                    <a:uFillTx/>
                    <a:latin typeface="Montserrat" panose="00000500000000000000" pitchFamily="2" charset="0"/>
                    <a:ea typeface="Roboto Light" panose="02000000000000000000" pitchFamily="2" charset="0"/>
                    <a:cs typeface="Arial" panose="020B0604020202020204" pitchFamily="34" charset="0"/>
                  </a:rPr>
                  <a:t>Product</a:t>
                </a:r>
              </a:p>
            </p:txBody>
          </p:sp>
          <p:sp>
            <p:nvSpPr>
              <p:cNvPr id="154" name="Chevron 81">
                <a:extLst>
                  <a:ext uri="{FF2B5EF4-FFF2-40B4-BE49-F238E27FC236}">
                    <a16:creationId xmlns:a16="http://schemas.microsoft.com/office/drawing/2014/main" id="{FF77E123-CEF4-4A6C-9852-0D0635A19D23}"/>
                  </a:ext>
                </a:extLst>
              </p:cNvPr>
              <p:cNvSpPr/>
              <p:nvPr/>
            </p:nvSpPr>
            <p:spPr>
              <a:xfrm>
                <a:off x="8578634" y="799200"/>
                <a:ext cx="1360347" cy="524601"/>
              </a:xfrm>
              <a:prstGeom prst="chevron">
                <a:avLst>
                  <a:gd name="adj" fmla="val 21598"/>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000000"/>
                    </a:solidFill>
                    <a:effectLst/>
                    <a:uLnTx/>
                    <a:uFillTx/>
                    <a:latin typeface="Montserrat" panose="00000500000000000000" pitchFamily="2" charset="0"/>
                    <a:ea typeface="Roboto Light" panose="02000000000000000000" pitchFamily="2" charset="0"/>
                    <a:cs typeface="Arial" panose="020B0604020202020204" pitchFamily="34" charset="0"/>
                  </a:rPr>
                  <a:t>After-Sale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000000"/>
                    </a:solidFill>
                    <a:effectLst/>
                    <a:uLnTx/>
                    <a:uFillTx/>
                    <a:latin typeface="Montserrat" panose="00000500000000000000" pitchFamily="2" charset="0"/>
                    <a:ea typeface="Roboto Light" panose="02000000000000000000" pitchFamily="2" charset="0"/>
                    <a:cs typeface="Arial" panose="020B0604020202020204" pitchFamily="34" charset="0"/>
                  </a:rPr>
                  <a:t>Support</a:t>
                </a:r>
              </a:p>
            </p:txBody>
          </p:sp>
        </p:grpSp>
        <p:sp>
          <p:nvSpPr>
            <p:cNvPr id="146" name="TextBox 145">
              <a:extLst>
                <a:ext uri="{FF2B5EF4-FFF2-40B4-BE49-F238E27FC236}">
                  <a16:creationId xmlns:a16="http://schemas.microsoft.com/office/drawing/2014/main" id="{2AFC3F70-F6CC-428F-B61C-7401B19F1B1B}"/>
                </a:ext>
              </a:extLst>
            </p:cNvPr>
            <p:cNvSpPr txBox="1">
              <a:spLocks/>
            </p:cNvSpPr>
            <p:nvPr/>
          </p:nvSpPr>
          <p:spPr>
            <a:xfrm>
              <a:off x="7096054" y="2058123"/>
              <a:ext cx="1159245" cy="369332"/>
            </a:xfrm>
            <a:prstGeom prst="rect">
              <a:avLst/>
            </a:prstGeom>
            <a:solidFill>
              <a:srgbClr val="9EC9EC"/>
            </a:solidFill>
            <a:ln w="3175">
              <a:solidFill>
                <a:schemeClr val="tx2"/>
              </a:solidFill>
            </a:ln>
          </p:spPr>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Operational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Maintenance</a:t>
              </a:r>
            </a:p>
          </p:txBody>
        </p:sp>
        <p:sp>
          <p:nvSpPr>
            <p:cNvPr id="147" name="TextBox 146">
              <a:extLst>
                <a:ext uri="{FF2B5EF4-FFF2-40B4-BE49-F238E27FC236}">
                  <a16:creationId xmlns:a16="http://schemas.microsoft.com/office/drawing/2014/main" id="{0A0C8664-FAC8-4585-B71E-78D78CD4328F}"/>
                </a:ext>
              </a:extLst>
            </p:cNvPr>
            <p:cNvSpPr txBox="1">
              <a:spLocks/>
            </p:cNvSpPr>
            <p:nvPr/>
          </p:nvSpPr>
          <p:spPr>
            <a:xfrm>
              <a:off x="7096054" y="2467966"/>
              <a:ext cx="1159245" cy="369332"/>
            </a:xfrm>
            <a:prstGeom prst="rect">
              <a:avLst/>
            </a:prstGeom>
            <a:solidFill>
              <a:srgbClr val="FFA1A1"/>
            </a:solidFill>
            <a:ln w="3175">
              <a:solidFill>
                <a:schemeClr val="tx2"/>
              </a:solidFill>
            </a:ln>
          </p:spPr>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Packaging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Management</a:t>
              </a:r>
            </a:p>
          </p:txBody>
        </p:sp>
        <p:sp>
          <p:nvSpPr>
            <p:cNvPr id="148" name="TextBox 147">
              <a:extLst>
                <a:ext uri="{FF2B5EF4-FFF2-40B4-BE49-F238E27FC236}">
                  <a16:creationId xmlns:a16="http://schemas.microsoft.com/office/drawing/2014/main" id="{966468FF-BEAD-4163-B1EE-49B5439F32DD}"/>
                </a:ext>
              </a:extLst>
            </p:cNvPr>
            <p:cNvSpPr txBox="1">
              <a:spLocks/>
            </p:cNvSpPr>
            <p:nvPr/>
          </p:nvSpPr>
          <p:spPr>
            <a:xfrm>
              <a:off x="7096054" y="824767"/>
              <a:ext cx="1159245" cy="369332"/>
            </a:xfrm>
            <a:prstGeom prst="rect">
              <a:avLst/>
            </a:prstGeom>
            <a:solidFill>
              <a:srgbClr val="FFA1A1"/>
            </a:solidFill>
            <a:ln w="3175">
              <a:solidFill>
                <a:schemeClr val="tx2"/>
              </a:solidFill>
            </a:ln>
          </p:spPr>
          <p:txBody>
            <a:bodyPr wrap="square" rtlCol="0" anchor="ctr" anchorCtr="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Material Quality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Management</a:t>
              </a:r>
            </a:p>
          </p:txBody>
        </p:sp>
        <p:sp>
          <p:nvSpPr>
            <p:cNvPr id="149" name="TextBox 148">
              <a:extLst>
                <a:ext uri="{FF2B5EF4-FFF2-40B4-BE49-F238E27FC236}">
                  <a16:creationId xmlns:a16="http://schemas.microsoft.com/office/drawing/2014/main" id="{16111802-3CDB-4E45-B33D-C668D5F70725}"/>
                </a:ext>
              </a:extLst>
            </p:cNvPr>
            <p:cNvSpPr txBox="1">
              <a:spLocks/>
            </p:cNvSpPr>
            <p:nvPr/>
          </p:nvSpPr>
          <p:spPr>
            <a:xfrm>
              <a:off x="7096054" y="1239079"/>
              <a:ext cx="1159245" cy="369332"/>
            </a:xfrm>
            <a:prstGeom prst="rect">
              <a:avLst/>
            </a:prstGeom>
            <a:solidFill>
              <a:srgbClr val="FFA1A1"/>
            </a:solidFill>
            <a:ln w="3175">
              <a:solidFill>
                <a:schemeClr val="tx2"/>
              </a:solidFill>
            </a:ln>
          </p:spPr>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Production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Optimization</a:t>
              </a:r>
            </a:p>
          </p:txBody>
        </p:sp>
        <p:sp>
          <p:nvSpPr>
            <p:cNvPr id="150" name="TextBox 149">
              <a:extLst>
                <a:ext uri="{FF2B5EF4-FFF2-40B4-BE49-F238E27FC236}">
                  <a16:creationId xmlns:a16="http://schemas.microsoft.com/office/drawing/2014/main" id="{E96D2B07-F761-4228-80EF-B60FD7615648}"/>
                </a:ext>
              </a:extLst>
            </p:cNvPr>
            <p:cNvSpPr txBox="1">
              <a:spLocks/>
            </p:cNvSpPr>
            <p:nvPr/>
          </p:nvSpPr>
          <p:spPr>
            <a:xfrm>
              <a:off x="7096054" y="1644453"/>
              <a:ext cx="1159245" cy="369332"/>
            </a:xfrm>
            <a:prstGeom prst="rect">
              <a:avLst/>
            </a:prstGeom>
            <a:solidFill>
              <a:srgbClr val="9EC9EC"/>
            </a:solidFill>
            <a:ln w="3175">
              <a:solidFill>
                <a:schemeClr val="tx2"/>
              </a:solidFill>
            </a:ln>
          </p:spPr>
          <p:txBody>
            <a:bodyPr wrap="square" rtlCol="0" anchor="ctr" anchorCtr="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Fulfillment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Planning</a:t>
              </a:r>
            </a:p>
          </p:txBody>
        </p:sp>
        <p:sp>
          <p:nvSpPr>
            <p:cNvPr id="141" name="TextBox 140">
              <a:extLst>
                <a:ext uri="{FF2B5EF4-FFF2-40B4-BE49-F238E27FC236}">
                  <a16:creationId xmlns:a16="http://schemas.microsoft.com/office/drawing/2014/main" id="{7F28DA22-7233-44B9-BC43-03CE0F5A43FF}"/>
                </a:ext>
              </a:extLst>
            </p:cNvPr>
            <p:cNvSpPr txBox="1">
              <a:spLocks/>
            </p:cNvSpPr>
            <p:nvPr/>
          </p:nvSpPr>
          <p:spPr>
            <a:xfrm>
              <a:off x="5853648" y="1239079"/>
              <a:ext cx="1159245" cy="369332"/>
            </a:xfrm>
            <a:prstGeom prst="rect">
              <a:avLst/>
            </a:prstGeom>
            <a:solidFill>
              <a:srgbClr val="FFA1A1"/>
            </a:solidFill>
            <a:ln w="3175">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Production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Management</a:t>
              </a:r>
            </a:p>
          </p:txBody>
        </p:sp>
        <p:sp>
          <p:nvSpPr>
            <p:cNvPr id="142" name="TextBox 141">
              <a:extLst>
                <a:ext uri="{FF2B5EF4-FFF2-40B4-BE49-F238E27FC236}">
                  <a16:creationId xmlns:a16="http://schemas.microsoft.com/office/drawing/2014/main" id="{6BFFCF32-C79D-478F-BC3C-DE1779F18735}"/>
                </a:ext>
              </a:extLst>
            </p:cNvPr>
            <p:cNvSpPr txBox="1">
              <a:spLocks/>
            </p:cNvSpPr>
            <p:nvPr/>
          </p:nvSpPr>
          <p:spPr>
            <a:xfrm>
              <a:off x="5854730" y="1648922"/>
              <a:ext cx="1159245" cy="369332"/>
            </a:xfrm>
            <a:prstGeom prst="rect">
              <a:avLst/>
            </a:prstGeom>
            <a:solidFill>
              <a:srgbClr val="9EC9EC"/>
            </a:solidFill>
            <a:ln w="3175">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Allocation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Management</a:t>
              </a:r>
            </a:p>
          </p:txBody>
        </p:sp>
        <p:sp>
          <p:nvSpPr>
            <p:cNvPr id="143" name="TextBox 142">
              <a:extLst>
                <a:ext uri="{FF2B5EF4-FFF2-40B4-BE49-F238E27FC236}">
                  <a16:creationId xmlns:a16="http://schemas.microsoft.com/office/drawing/2014/main" id="{14CF5AAD-9975-4795-8E38-C4D00CD6D07C}"/>
                </a:ext>
              </a:extLst>
            </p:cNvPr>
            <p:cNvSpPr txBox="1">
              <a:spLocks/>
            </p:cNvSpPr>
            <p:nvPr/>
          </p:nvSpPr>
          <p:spPr>
            <a:xfrm>
              <a:off x="5855812" y="2054297"/>
              <a:ext cx="1159245" cy="369332"/>
            </a:xfrm>
            <a:prstGeom prst="rect">
              <a:avLst/>
            </a:prstGeom>
            <a:solidFill>
              <a:srgbClr val="FFA1A1"/>
            </a:solidFill>
            <a:ln w="3175">
              <a:solidFill>
                <a:schemeClr val="tx2"/>
              </a:solidFill>
            </a:ln>
          </p:spPr>
          <p:txBody>
            <a:bodyPr wrap="square" rtlCol="0" anchor="ctr" anchorCtr="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Manufacturing Asset Planning</a:t>
              </a:r>
            </a:p>
          </p:txBody>
        </p:sp>
        <p:sp>
          <p:nvSpPr>
            <p:cNvPr id="144" name="TextBox 143">
              <a:extLst>
                <a:ext uri="{FF2B5EF4-FFF2-40B4-BE49-F238E27FC236}">
                  <a16:creationId xmlns:a16="http://schemas.microsoft.com/office/drawing/2014/main" id="{625D3A07-A3A0-4ABD-BC85-F44AF9EE6AD3}"/>
                </a:ext>
              </a:extLst>
            </p:cNvPr>
            <p:cNvSpPr txBox="1">
              <a:spLocks/>
            </p:cNvSpPr>
            <p:nvPr/>
          </p:nvSpPr>
          <p:spPr>
            <a:xfrm>
              <a:off x="5856895" y="2468608"/>
              <a:ext cx="1159245" cy="369332"/>
            </a:xfrm>
            <a:prstGeom prst="rect">
              <a:avLst/>
            </a:prstGeom>
            <a:solidFill>
              <a:srgbClr val="FFA1A1"/>
            </a:solidFill>
            <a:ln w="3175">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Process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Refinement</a:t>
              </a:r>
            </a:p>
          </p:txBody>
        </p:sp>
        <p:sp>
          <p:nvSpPr>
            <p:cNvPr id="145" name="TextBox 144">
              <a:extLst>
                <a:ext uri="{FF2B5EF4-FFF2-40B4-BE49-F238E27FC236}">
                  <a16:creationId xmlns:a16="http://schemas.microsoft.com/office/drawing/2014/main" id="{D0EBA63D-9290-43C9-AECB-72BE8325CF75}"/>
                </a:ext>
              </a:extLst>
            </p:cNvPr>
            <p:cNvSpPr txBox="1">
              <a:spLocks/>
            </p:cNvSpPr>
            <p:nvPr/>
          </p:nvSpPr>
          <p:spPr>
            <a:xfrm>
              <a:off x="5852566" y="824639"/>
              <a:ext cx="1159245" cy="369332"/>
            </a:xfrm>
            <a:prstGeom prst="rect">
              <a:avLst/>
            </a:prstGeom>
            <a:solidFill>
              <a:srgbClr val="FFA1A1"/>
            </a:solidFill>
            <a:ln w="3175">
              <a:solidFill>
                <a:schemeClr val="tx2"/>
              </a:solidFill>
            </a:ln>
          </p:spPr>
          <p:txBody>
            <a:bodyPr wrap="square" rtlCol="0" anchor="ctr" anchorCtr="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Material Management</a:t>
              </a:r>
            </a:p>
          </p:txBody>
        </p:sp>
        <p:sp>
          <p:nvSpPr>
            <p:cNvPr id="137" name="Rectangle 136">
              <a:extLst>
                <a:ext uri="{FF2B5EF4-FFF2-40B4-BE49-F238E27FC236}">
                  <a16:creationId xmlns:a16="http://schemas.microsoft.com/office/drawing/2014/main" id="{EC1CDCDC-475E-477C-9FA1-9209014E3308}"/>
                </a:ext>
              </a:extLst>
            </p:cNvPr>
            <p:cNvSpPr/>
            <p:nvPr/>
          </p:nvSpPr>
          <p:spPr>
            <a:xfrm>
              <a:off x="5801240" y="740402"/>
              <a:ext cx="2537509" cy="2166670"/>
            </a:xfrm>
            <a:prstGeom prst="rect">
              <a:avLst/>
            </a:prstGeom>
            <a:noFill/>
            <a:ln w="31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Arial" panose="020B0604020202020204" pitchFamily="34" charset="0"/>
              </a:endParaRPr>
            </a:p>
          </p:txBody>
        </p:sp>
        <p:sp>
          <p:nvSpPr>
            <p:cNvPr id="112" name="Rectangle 111">
              <a:extLst>
                <a:ext uri="{FF2B5EF4-FFF2-40B4-BE49-F238E27FC236}">
                  <a16:creationId xmlns:a16="http://schemas.microsoft.com/office/drawing/2014/main" id="{876B96FD-3B4C-4C2A-8D38-28D993D0AEDB}"/>
                </a:ext>
              </a:extLst>
            </p:cNvPr>
            <p:cNvSpPr/>
            <p:nvPr/>
          </p:nvSpPr>
          <p:spPr>
            <a:xfrm>
              <a:off x="8384023" y="737594"/>
              <a:ext cx="2283362" cy="2167438"/>
            </a:xfrm>
            <a:prstGeom prst="rect">
              <a:avLst/>
            </a:prstGeom>
            <a:noFill/>
            <a:ln w="31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Arial" panose="020B0604020202020204" pitchFamily="34" charset="0"/>
              </a:endParaRPr>
            </a:p>
          </p:txBody>
        </p:sp>
        <p:sp>
          <p:nvSpPr>
            <p:cNvPr id="128" name="TextBox 127">
              <a:extLst>
                <a:ext uri="{FF2B5EF4-FFF2-40B4-BE49-F238E27FC236}">
                  <a16:creationId xmlns:a16="http://schemas.microsoft.com/office/drawing/2014/main" id="{0F7589C2-9808-4CFF-9AC8-C8FD4F33F694}"/>
                </a:ext>
              </a:extLst>
            </p:cNvPr>
            <p:cNvSpPr txBox="1">
              <a:spLocks/>
            </p:cNvSpPr>
            <p:nvPr/>
          </p:nvSpPr>
          <p:spPr>
            <a:xfrm>
              <a:off x="8455331" y="819740"/>
              <a:ext cx="1053859" cy="360393"/>
            </a:xfrm>
            <a:prstGeom prst="rect">
              <a:avLst/>
            </a:prstGeom>
            <a:solidFill>
              <a:srgbClr val="FFA1A1"/>
            </a:solidFill>
            <a:ln w="3175">
              <a:solidFill>
                <a:schemeClr val="tx2"/>
              </a:solidFill>
            </a:ln>
          </p:spPr>
          <p:txBody>
            <a:bodyPr wrap="square" rtlCol="0" anchor="ctr" anchorCtr="0">
              <a:no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Order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Fulfillment</a:t>
              </a:r>
            </a:p>
          </p:txBody>
        </p:sp>
        <p:sp>
          <p:nvSpPr>
            <p:cNvPr id="129" name="TextBox 128">
              <a:extLst>
                <a:ext uri="{FF2B5EF4-FFF2-40B4-BE49-F238E27FC236}">
                  <a16:creationId xmlns:a16="http://schemas.microsoft.com/office/drawing/2014/main" id="{E7F1E12A-EC9C-4016-BB9E-30CF98F78B05}"/>
                </a:ext>
              </a:extLst>
            </p:cNvPr>
            <p:cNvSpPr txBox="1">
              <a:spLocks/>
            </p:cNvSpPr>
            <p:nvPr/>
          </p:nvSpPr>
          <p:spPr>
            <a:xfrm>
              <a:off x="8455331" y="1229583"/>
              <a:ext cx="1053859" cy="360393"/>
            </a:xfrm>
            <a:prstGeom prst="rect">
              <a:avLst/>
            </a:prstGeom>
            <a:solidFill>
              <a:srgbClr val="FFA1A1"/>
            </a:solidFill>
            <a:ln w="3175">
              <a:solidFill>
                <a:schemeClr val="tx2"/>
              </a:solidFill>
            </a:ln>
          </p:spPr>
          <p:txBody>
            <a:bodyPr wrap="square" rtlCol="0">
              <a:no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Product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Testing</a:t>
              </a:r>
            </a:p>
          </p:txBody>
        </p:sp>
        <p:sp>
          <p:nvSpPr>
            <p:cNvPr id="130" name="TextBox 129">
              <a:extLst>
                <a:ext uri="{FF2B5EF4-FFF2-40B4-BE49-F238E27FC236}">
                  <a16:creationId xmlns:a16="http://schemas.microsoft.com/office/drawing/2014/main" id="{EB56FEF0-E031-473F-9A28-13132794F9F3}"/>
                </a:ext>
              </a:extLst>
            </p:cNvPr>
            <p:cNvSpPr txBox="1">
              <a:spLocks/>
            </p:cNvSpPr>
            <p:nvPr/>
          </p:nvSpPr>
          <p:spPr>
            <a:xfrm>
              <a:off x="8455331" y="1639426"/>
              <a:ext cx="1053859" cy="360393"/>
            </a:xfrm>
            <a:prstGeom prst="rect">
              <a:avLst/>
            </a:prstGeom>
            <a:solidFill>
              <a:srgbClr val="DDE7F3"/>
            </a:solidFill>
            <a:ln w="3175">
              <a:solidFill>
                <a:schemeClr val="tx2"/>
              </a:solidFill>
            </a:ln>
          </p:spPr>
          <p:txBody>
            <a:bodyPr wrap="square" rtlCol="0" anchor="ctr" anchorCtr="0">
              <a:no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Sales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Processing</a:t>
              </a:r>
            </a:p>
          </p:txBody>
        </p:sp>
        <p:sp>
          <p:nvSpPr>
            <p:cNvPr id="132" name="TextBox 131">
              <a:extLst>
                <a:ext uri="{FF2B5EF4-FFF2-40B4-BE49-F238E27FC236}">
                  <a16:creationId xmlns:a16="http://schemas.microsoft.com/office/drawing/2014/main" id="{8C06E6F9-EDDE-47EF-ACE9-D1BFCC3F024C}"/>
                </a:ext>
              </a:extLst>
            </p:cNvPr>
            <p:cNvSpPr txBox="1">
              <a:spLocks/>
            </p:cNvSpPr>
            <p:nvPr/>
          </p:nvSpPr>
          <p:spPr>
            <a:xfrm>
              <a:off x="8455331" y="2049269"/>
              <a:ext cx="1053859" cy="360393"/>
            </a:xfrm>
            <a:prstGeom prst="rect">
              <a:avLst/>
            </a:prstGeom>
            <a:solidFill>
              <a:srgbClr val="FFA1A1"/>
            </a:solidFill>
            <a:ln w="3175">
              <a:solidFill>
                <a:schemeClr val="tx2"/>
              </a:solidFill>
            </a:ln>
          </p:spPr>
          <p:txBody>
            <a:bodyPr wrap="square" rtlCol="0">
              <a:no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Operations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Support</a:t>
              </a:r>
            </a:p>
          </p:txBody>
        </p:sp>
        <p:sp>
          <p:nvSpPr>
            <p:cNvPr id="125" name="TextBox 124">
              <a:extLst>
                <a:ext uri="{FF2B5EF4-FFF2-40B4-BE49-F238E27FC236}">
                  <a16:creationId xmlns:a16="http://schemas.microsoft.com/office/drawing/2014/main" id="{1933DFE8-927D-4D57-8AFA-6FD8F27F013B}"/>
                </a:ext>
              </a:extLst>
            </p:cNvPr>
            <p:cNvSpPr txBox="1">
              <a:spLocks/>
            </p:cNvSpPr>
            <p:nvPr/>
          </p:nvSpPr>
          <p:spPr>
            <a:xfrm>
              <a:off x="9572679" y="821596"/>
              <a:ext cx="1053859" cy="360393"/>
            </a:xfrm>
            <a:prstGeom prst="rect">
              <a:avLst/>
            </a:prstGeom>
            <a:solidFill>
              <a:srgbClr val="9EC9EC"/>
            </a:solidFill>
            <a:ln w="3175">
              <a:solidFill>
                <a:schemeClr val="tx2"/>
              </a:solidFill>
            </a:ln>
          </p:spPr>
          <p:txBody>
            <a:bodyPr wrap="square" rtlCol="0" anchor="ctr" anchorCtr="0">
              <a:no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Product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Delivery</a:t>
              </a:r>
            </a:p>
          </p:txBody>
        </p:sp>
        <p:sp>
          <p:nvSpPr>
            <p:cNvPr id="126" name="TextBox 125">
              <a:extLst>
                <a:ext uri="{FF2B5EF4-FFF2-40B4-BE49-F238E27FC236}">
                  <a16:creationId xmlns:a16="http://schemas.microsoft.com/office/drawing/2014/main" id="{1495666C-618E-4524-AFF7-4C8C2CC2E798}"/>
                </a:ext>
              </a:extLst>
            </p:cNvPr>
            <p:cNvSpPr txBox="1">
              <a:spLocks/>
            </p:cNvSpPr>
            <p:nvPr/>
          </p:nvSpPr>
          <p:spPr>
            <a:xfrm>
              <a:off x="9572679" y="1230125"/>
              <a:ext cx="1053859" cy="359723"/>
            </a:xfrm>
            <a:prstGeom prst="rect">
              <a:avLst/>
            </a:prstGeom>
            <a:solidFill>
              <a:srgbClr val="DDE7F3"/>
            </a:solidFill>
            <a:ln w="3175">
              <a:solidFill>
                <a:schemeClr val="tx2"/>
              </a:solidFill>
            </a:ln>
          </p:spPr>
          <p:txBody>
            <a:bodyPr wrap="square" rtlCol="0">
              <a:no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Invoice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Management</a:t>
              </a:r>
            </a:p>
          </p:txBody>
        </p:sp>
        <p:sp>
          <p:nvSpPr>
            <p:cNvPr id="127" name="TextBox 126">
              <a:extLst>
                <a:ext uri="{FF2B5EF4-FFF2-40B4-BE49-F238E27FC236}">
                  <a16:creationId xmlns:a16="http://schemas.microsoft.com/office/drawing/2014/main" id="{7DE40EA3-13D5-4303-A7A9-5526FD2AE37C}"/>
                </a:ext>
              </a:extLst>
            </p:cNvPr>
            <p:cNvSpPr txBox="1">
              <a:spLocks/>
            </p:cNvSpPr>
            <p:nvPr/>
          </p:nvSpPr>
          <p:spPr>
            <a:xfrm>
              <a:off x="9572679" y="1639426"/>
              <a:ext cx="1053859" cy="494496"/>
            </a:xfrm>
            <a:prstGeom prst="rect">
              <a:avLst/>
            </a:prstGeom>
            <a:solidFill>
              <a:srgbClr val="9EC9EC"/>
            </a:solidFill>
            <a:ln w="3175">
              <a:solidFill>
                <a:schemeClr val="tx2"/>
              </a:solidFill>
            </a:ln>
          </p:spPr>
          <p:txBody>
            <a:bodyPr wrap="square" rtlCol="0" anchor="ctr" anchorCtr="0">
              <a:no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Lifetime Revenue Assessment</a:t>
              </a:r>
            </a:p>
          </p:txBody>
        </p:sp>
        <p:sp>
          <p:nvSpPr>
            <p:cNvPr id="114" name="Rectangle 113">
              <a:extLst>
                <a:ext uri="{FF2B5EF4-FFF2-40B4-BE49-F238E27FC236}">
                  <a16:creationId xmlns:a16="http://schemas.microsoft.com/office/drawing/2014/main" id="{5C44BB2E-F0B3-4D12-ADC4-9ED7B8C01865}"/>
                </a:ext>
              </a:extLst>
            </p:cNvPr>
            <p:cNvSpPr/>
            <p:nvPr/>
          </p:nvSpPr>
          <p:spPr>
            <a:xfrm>
              <a:off x="10717910" y="738481"/>
              <a:ext cx="1229503" cy="2167438"/>
            </a:xfrm>
            <a:prstGeom prst="rect">
              <a:avLst/>
            </a:prstGeom>
            <a:noFill/>
            <a:ln w="31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Arial" panose="020B0604020202020204" pitchFamily="34" charset="0"/>
              </a:endParaRPr>
            </a:p>
          </p:txBody>
        </p:sp>
        <p:sp>
          <p:nvSpPr>
            <p:cNvPr id="116" name="TextBox 115">
              <a:extLst>
                <a:ext uri="{FF2B5EF4-FFF2-40B4-BE49-F238E27FC236}">
                  <a16:creationId xmlns:a16="http://schemas.microsoft.com/office/drawing/2014/main" id="{51AEEC3B-E924-4B54-82D6-57F3B38CA721}"/>
                </a:ext>
              </a:extLst>
            </p:cNvPr>
            <p:cNvSpPr txBox="1">
              <a:spLocks/>
            </p:cNvSpPr>
            <p:nvPr/>
          </p:nvSpPr>
          <p:spPr>
            <a:xfrm>
              <a:off x="10747019" y="1226932"/>
              <a:ext cx="1159245" cy="369332"/>
            </a:xfrm>
            <a:prstGeom prst="rect">
              <a:avLst/>
            </a:prstGeom>
            <a:solidFill>
              <a:srgbClr val="FFA1A1"/>
            </a:solidFill>
            <a:ln w="3175">
              <a:solidFill>
                <a:schemeClr val="tx2"/>
              </a:solidFill>
            </a:ln>
          </p:spPr>
          <p:txBody>
            <a:bodyPr wrap="square" rtlCol="0" anchor="ctr" anchorCtr="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Customer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Care</a:t>
              </a:r>
            </a:p>
          </p:txBody>
        </p:sp>
        <p:sp>
          <p:nvSpPr>
            <p:cNvPr id="117" name="TextBox 116">
              <a:extLst>
                <a:ext uri="{FF2B5EF4-FFF2-40B4-BE49-F238E27FC236}">
                  <a16:creationId xmlns:a16="http://schemas.microsoft.com/office/drawing/2014/main" id="{1D029D13-49E2-41FE-A26A-5751087AE260}"/>
                </a:ext>
              </a:extLst>
            </p:cNvPr>
            <p:cNvSpPr txBox="1">
              <a:spLocks/>
            </p:cNvSpPr>
            <p:nvPr/>
          </p:nvSpPr>
          <p:spPr>
            <a:xfrm>
              <a:off x="10747019" y="1644935"/>
              <a:ext cx="1159245" cy="369332"/>
            </a:xfrm>
            <a:prstGeom prst="rect">
              <a:avLst/>
            </a:prstGeom>
            <a:solidFill>
              <a:srgbClr val="DDE7F3"/>
            </a:solidFill>
            <a:ln w="3175">
              <a:solidFill>
                <a:schemeClr val="tx2"/>
              </a:solidFill>
            </a:ln>
          </p:spPr>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Complaint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Management</a:t>
              </a:r>
            </a:p>
          </p:txBody>
        </p:sp>
        <p:sp>
          <p:nvSpPr>
            <p:cNvPr id="118" name="TextBox 117">
              <a:extLst>
                <a:ext uri="{FF2B5EF4-FFF2-40B4-BE49-F238E27FC236}">
                  <a16:creationId xmlns:a16="http://schemas.microsoft.com/office/drawing/2014/main" id="{B6238CA0-A779-4A2C-B3A5-CF4BA7D6558C}"/>
                </a:ext>
              </a:extLst>
            </p:cNvPr>
            <p:cNvSpPr txBox="1">
              <a:spLocks/>
            </p:cNvSpPr>
            <p:nvPr/>
          </p:nvSpPr>
          <p:spPr>
            <a:xfrm>
              <a:off x="10747019" y="813397"/>
              <a:ext cx="1159245" cy="369332"/>
            </a:xfrm>
            <a:prstGeom prst="rect">
              <a:avLst/>
            </a:prstGeom>
            <a:solidFill>
              <a:srgbClr val="9EC9EC"/>
            </a:solidFill>
            <a:ln w="3175">
              <a:solidFill>
                <a:schemeClr val="tx2"/>
              </a:solidFill>
            </a:ln>
          </p:spPr>
          <p:txBody>
            <a:bodyPr wrap="square" rtlCol="0" anchor="ctr" anchorCtr="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Warranty Management</a:t>
              </a:r>
            </a:p>
          </p:txBody>
        </p:sp>
        <p:sp>
          <p:nvSpPr>
            <p:cNvPr id="119" name="TextBox 118">
              <a:extLst>
                <a:ext uri="{FF2B5EF4-FFF2-40B4-BE49-F238E27FC236}">
                  <a16:creationId xmlns:a16="http://schemas.microsoft.com/office/drawing/2014/main" id="{DD7BE373-5001-4A5C-8625-ABCBA31C9591}"/>
                </a:ext>
              </a:extLst>
            </p:cNvPr>
            <p:cNvSpPr txBox="1">
              <a:spLocks/>
            </p:cNvSpPr>
            <p:nvPr/>
          </p:nvSpPr>
          <p:spPr>
            <a:xfrm>
              <a:off x="10747019" y="2058470"/>
              <a:ext cx="1159245" cy="369332"/>
            </a:xfrm>
            <a:prstGeom prst="rect">
              <a:avLst/>
            </a:prstGeom>
            <a:solidFill>
              <a:srgbClr val="FFA1A1"/>
            </a:solidFill>
            <a:ln w="3175">
              <a:solidFill>
                <a:schemeClr val="tx2"/>
              </a:solidFill>
            </a:ln>
          </p:spPr>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Service Management</a:t>
              </a:r>
            </a:p>
          </p:txBody>
        </p:sp>
        <p:sp>
          <p:nvSpPr>
            <p:cNvPr id="121" name="TextBox 120">
              <a:extLst>
                <a:ext uri="{FF2B5EF4-FFF2-40B4-BE49-F238E27FC236}">
                  <a16:creationId xmlns:a16="http://schemas.microsoft.com/office/drawing/2014/main" id="{0A4190FB-2409-4B36-9135-22B228CBE42B}"/>
                </a:ext>
              </a:extLst>
            </p:cNvPr>
            <p:cNvSpPr txBox="1">
              <a:spLocks/>
            </p:cNvSpPr>
            <p:nvPr/>
          </p:nvSpPr>
          <p:spPr>
            <a:xfrm>
              <a:off x="10747019" y="2472006"/>
              <a:ext cx="1159245" cy="369332"/>
            </a:xfrm>
            <a:prstGeom prst="rect">
              <a:avLst/>
            </a:prstGeom>
            <a:solidFill>
              <a:srgbClr val="9EC9EC"/>
            </a:solidFill>
            <a:ln w="3175">
              <a:solidFill>
                <a:schemeClr val="tx2"/>
              </a:solidFill>
            </a:ln>
          </p:spPr>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333333"/>
                  </a:solidFill>
                  <a:effectLst/>
                  <a:uLnTx/>
                  <a:uFillTx/>
                  <a:latin typeface="Roboto Light" panose="02000000000000000000" pitchFamily="2" charset="0"/>
                  <a:ea typeface="Roboto Light" panose="02000000000000000000" pitchFamily="2" charset="0"/>
                  <a:cs typeface="Arial" panose="020B0604020202020204" pitchFamily="34" charset="0"/>
                </a:rPr>
                <a:t>Spare Parts Fulfilment</a:t>
              </a:r>
            </a:p>
          </p:txBody>
        </p:sp>
      </p:grpSp>
    </p:spTree>
    <p:extLst>
      <p:ext uri="{BB962C8B-B14F-4D97-AF65-F5344CB8AC3E}">
        <p14:creationId xmlns:p14="http://schemas.microsoft.com/office/powerpoint/2010/main" val="1882217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1268F5-1B11-A042-AC00-11C82E320593}"/>
              </a:ext>
            </a:extLst>
          </p:cNvPr>
          <p:cNvSpPr>
            <a:spLocks noGrp="1"/>
          </p:cNvSpPr>
          <p:nvPr>
            <p:ph type="title"/>
          </p:nvPr>
        </p:nvSpPr>
        <p:spPr>
          <a:xfrm>
            <a:off x="367200" y="284400"/>
            <a:ext cx="7759264" cy="511093"/>
          </a:xfrm>
        </p:spPr>
        <p:txBody>
          <a:bodyPr/>
          <a:lstStyle/>
          <a:p>
            <a:r>
              <a:rPr lang="en-US" sz="3600" b="1" dirty="0">
                <a:latin typeface="Montserrat" panose="00000500000000000000" pitchFamily="2" charset="0"/>
              </a:rPr>
              <a:t>Potential list</a:t>
            </a:r>
            <a:r>
              <a:rPr lang="en-US" sz="3600" b="1" dirty="0">
                <a:solidFill>
                  <a:srgbClr val="2576B7"/>
                </a:solidFill>
                <a:latin typeface="Montserrat" panose="00000500000000000000" pitchFamily="2" charset="0"/>
              </a:rPr>
              <a:t> of IT initiatives</a:t>
            </a:r>
          </a:p>
        </p:txBody>
      </p:sp>
      <p:graphicFrame>
        <p:nvGraphicFramePr>
          <p:cNvPr id="8" name="Table Placeholder 7">
            <a:extLst>
              <a:ext uri="{FF2B5EF4-FFF2-40B4-BE49-F238E27FC236}">
                <a16:creationId xmlns:a16="http://schemas.microsoft.com/office/drawing/2014/main" id="{5E7055E2-059B-2C45-9814-2E864BC7DCD9}"/>
              </a:ext>
            </a:extLst>
          </p:cNvPr>
          <p:cNvGraphicFramePr>
            <a:graphicFrameLocks noGrp="1"/>
          </p:cNvGraphicFramePr>
          <p:nvPr>
            <p:ph type="tbl" sz="quarter" idx="11"/>
          </p:nvPr>
        </p:nvGraphicFramePr>
        <p:xfrm>
          <a:off x="373014" y="1343196"/>
          <a:ext cx="11515757" cy="4287028"/>
        </p:xfrm>
        <a:graphic>
          <a:graphicData uri="http://schemas.openxmlformats.org/drawingml/2006/table">
            <a:tbl>
              <a:tblPr firstRow="1" bandRow="1">
                <a:effectLst>
                  <a:outerShdw blurRad="63500" sx="102000" sy="102000" algn="ctr" rotWithShape="0">
                    <a:prstClr val="black">
                      <a:alpha val="40000"/>
                    </a:prstClr>
                  </a:outerShdw>
                </a:effectLst>
                <a:tableStyleId>{6E25E649-3F16-4E02-A733-19D2CDBF48F0}</a:tableStyleId>
              </a:tblPr>
              <a:tblGrid>
                <a:gridCol w="1055519">
                  <a:extLst>
                    <a:ext uri="{9D8B030D-6E8A-4147-A177-3AD203B41FA5}">
                      <a16:colId xmlns:a16="http://schemas.microsoft.com/office/drawing/2014/main" val="2151880677"/>
                    </a:ext>
                  </a:extLst>
                </a:gridCol>
                <a:gridCol w="2659999">
                  <a:extLst>
                    <a:ext uri="{9D8B030D-6E8A-4147-A177-3AD203B41FA5}">
                      <a16:colId xmlns:a16="http://schemas.microsoft.com/office/drawing/2014/main" val="1275342782"/>
                    </a:ext>
                  </a:extLst>
                </a:gridCol>
                <a:gridCol w="2659999">
                  <a:extLst>
                    <a:ext uri="{9D8B030D-6E8A-4147-A177-3AD203B41FA5}">
                      <a16:colId xmlns:a16="http://schemas.microsoft.com/office/drawing/2014/main" val="3741081834"/>
                    </a:ext>
                  </a:extLst>
                </a:gridCol>
                <a:gridCol w="2570120">
                  <a:extLst>
                    <a:ext uri="{9D8B030D-6E8A-4147-A177-3AD203B41FA5}">
                      <a16:colId xmlns:a16="http://schemas.microsoft.com/office/drawing/2014/main" val="1960432509"/>
                    </a:ext>
                  </a:extLst>
                </a:gridCol>
                <a:gridCol w="2570120">
                  <a:extLst>
                    <a:ext uri="{9D8B030D-6E8A-4147-A177-3AD203B41FA5}">
                      <a16:colId xmlns:a16="http://schemas.microsoft.com/office/drawing/2014/main" val="2557488986"/>
                    </a:ext>
                  </a:extLst>
                </a:gridCol>
              </a:tblGrid>
              <a:tr h="396188">
                <a:tc>
                  <a:txBody>
                    <a:bodyPr/>
                    <a:lstStyle/>
                    <a:p>
                      <a:pPr algn="ctr"/>
                      <a:r>
                        <a:rPr lang="en-US" sz="1600" b="0" i="0" dirty="0">
                          <a:latin typeface="Montserrat" pitchFamily="2" charset="77"/>
                          <a:ea typeface="Roboto Condensed Light" panose="02000000000000000000" pitchFamily="2" charset="0"/>
                        </a:rPr>
                        <a:t>Priority Rank</a:t>
                      </a:r>
                    </a:p>
                  </a:txBody>
                  <a:tcPr marL="91428" marR="91428" marT="45714" marB="45714" anchor="ctr">
                    <a:lnL>
                      <a:noFill/>
                    </a:lnL>
                    <a:lnR w="12700" cap="flat" cmpd="sng" algn="ctr">
                      <a:solidFill>
                        <a:schemeClr val="bg1"/>
                      </a:solidFill>
                      <a:prstDash val="solid"/>
                      <a:round/>
                      <a:headEnd type="none" w="med" len="med"/>
                      <a:tailEnd type="none" w="med" len="med"/>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i="0" dirty="0">
                          <a:latin typeface="Montserrat" pitchFamily="2" charset="77"/>
                          <a:ea typeface="Roboto Condensed Light" panose="02000000000000000000" pitchFamily="2" charset="0"/>
                        </a:rPr>
                        <a:t>IT Initiative*</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i="0" dirty="0">
                          <a:latin typeface="Montserrat" pitchFamily="2" charset="77"/>
                          <a:ea typeface="Roboto Condensed Light" panose="02000000000000000000" pitchFamily="2" charset="0"/>
                        </a:rPr>
                        <a:t>Value Stream Impacted</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i="0" dirty="0">
                          <a:latin typeface="Montserrat" pitchFamily="2" charset="77"/>
                          <a:ea typeface="Roboto Condensed Light" panose="02000000000000000000" pitchFamily="2" charset="0"/>
                        </a:rPr>
                        <a:t>Funding Implications</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i="0" dirty="0">
                          <a:latin typeface="Montserrat" pitchFamily="2" charset="77"/>
                          <a:ea typeface="Roboto Condensed Light" panose="02000000000000000000" pitchFamily="2" charset="0"/>
                        </a:rPr>
                        <a:t>Comments/Actions</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1689840"/>
                  </a:ext>
                </a:extLst>
              </a:tr>
              <a:tr h="370792">
                <a:tc>
                  <a:txBody>
                    <a:bodyPr/>
                    <a:lstStyle/>
                    <a:p>
                      <a:pPr algn="ctr"/>
                      <a:r>
                        <a:rPr lang="en-US" sz="1400" b="0" i="0" dirty="0">
                          <a:solidFill>
                            <a:schemeClr val="tx2"/>
                          </a:solidFill>
                          <a:latin typeface="Roboto Light" panose="02000000000000000000" pitchFamily="2" charset="0"/>
                          <a:ea typeface="Roboto Light" panose="02000000000000000000" pitchFamily="2" charset="0"/>
                        </a:rPr>
                        <a:t>1</a:t>
                      </a:r>
                    </a:p>
                  </a:txBody>
                  <a:tcPr marL="91428" marR="91428" marT="45714" marB="45714"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dirty="0">
                          <a:solidFill>
                            <a:schemeClr val="tx2"/>
                          </a:solidFill>
                          <a:latin typeface="Roboto Light" panose="02000000000000000000" pitchFamily="2" charset="0"/>
                          <a:ea typeface="Roboto Light" panose="02000000000000000000" pitchFamily="2" charset="0"/>
                        </a:rPr>
                        <a:t>[Initiative]</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dirty="0">
                          <a:solidFill>
                            <a:schemeClr val="tx2"/>
                          </a:solidFill>
                          <a:latin typeface="Roboto Light" panose="02000000000000000000" pitchFamily="2" charset="0"/>
                          <a:ea typeface="Roboto Light" panose="02000000000000000000" pitchFamily="2" charset="0"/>
                        </a:rPr>
                        <a:t>[Value Stream]</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b="0" i="0" dirty="0">
                        <a:solidFill>
                          <a:schemeClr val="tx2"/>
                        </a:solidFill>
                        <a:latin typeface="Roboto Light" panose="02000000000000000000" pitchFamily="2" charset="0"/>
                        <a:ea typeface="Roboto Light" panose="02000000000000000000" pitchFamily="2" charset="0"/>
                      </a:endParaRP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b="0" i="0" dirty="0">
                        <a:solidFill>
                          <a:schemeClr val="tx2"/>
                        </a:solidFill>
                        <a:latin typeface="Roboto Light" panose="02000000000000000000" pitchFamily="2" charset="0"/>
                        <a:ea typeface="Roboto Light" panose="02000000000000000000" pitchFamily="2" charset="0"/>
                      </a:endParaRP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1980777"/>
                  </a:ext>
                </a:extLst>
              </a:tr>
              <a:tr h="370792">
                <a:tc>
                  <a:txBody>
                    <a:bodyPr/>
                    <a:lstStyle/>
                    <a:p>
                      <a:pPr algn="ctr"/>
                      <a:r>
                        <a:rPr lang="en-US" sz="1400" b="0" i="0" dirty="0">
                          <a:solidFill>
                            <a:schemeClr val="tx2"/>
                          </a:solidFill>
                          <a:latin typeface="Roboto Light" panose="02000000000000000000" pitchFamily="2" charset="0"/>
                          <a:ea typeface="Roboto Light" panose="02000000000000000000" pitchFamily="2" charset="0"/>
                        </a:rPr>
                        <a:t>2</a:t>
                      </a:r>
                    </a:p>
                  </a:txBody>
                  <a:tcPr marL="91428" marR="91428" marT="45714" marB="45714"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dirty="0">
                          <a:solidFill>
                            <a:schemeClr val="tx2"/>
                          </a:solidFill>
                          <a:latin typeface="Roboto Light" panose="02000000000000000000" pitchFamily="2" charset="0"/>
                          <a:ea typeface="Roboto Light" panose="02000000000000000000" pitchFamily="2" charset="0"/>
                        </a:rPr>
                        <a:t>[Initiative]</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dirty="0">
                          <a:solidFill>
                            <a:schemeClr val="tx2"/>
                          </a:solidFill>
                          <a:latin typeface="Roboto Light" panose="02000000000000000000" pitchFamily="2" charset="0"/>
                          <a:ea typeface="Roboto Light" panose="02000000000000000000" pitchFamily="2" charset="0"/>
                        </a:rPr>
                        <a:t>[Value Stream]</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b="0" i="0" dirty="0">
                        <a:solidFill>
                          <a:schemeClr val="tx2"/>
                        </a:solidFill>
                        <a:latin typeface="Roboto Light" panose="02000000000000000000" pitchFamily="2" charset="0"/>
                        <a:ea typeface="Roboto Light" panose="02000000000000000000" pitchFamily="2" charset="0"/>
                      </a:endParaRP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b="0" i="0" dirty="0">
                        <a:solidFill>
                          <a:schemeClr val="tx2"/>
                        </a:solidFill>
                        <a:latin typeface="Roboto Light" panose="02000000000000000000" pitchFamily="2" charset="0"/>
                        <a:ea typeface="Roboto Light" panose="02000000000000000000" pitchFamily="2" charset="0"/>
                      </a:endParaRP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2841446"/>
                  </a:ext>
                </a:extLst>
              </a:tr>
              <a:tr h="370792">
                <a:tc>
                  <a:txBody>
                    <a:bodyPr/>
                    <a:lstStyle/>
                    <a:p>
                      <a:pPr algn="ctr"/>
                      <a:r>
                        <a:rPr lang="en-US" sz="1400" b="0" i="0" dirty="0">
                          <a:solidFill>
                            <a:schemeClr val="tx2"/>
                          </a:solidFill>
                          <a:latin typeface="Roboto Light" panose="02000000000000000000" pitchFamily="2" charset="0"/>
                          <a:ea typeface="Roboto Light" panose="02000000000000000000" pitchFamily="2" charset="0"/>
                        </a:rPr>
                        <a:t>3</a:t>
                      </a:r>
                    </a:p>
                  </a:txBody>
                  <a:tcPr marL="91428" marR="91428" marT="45714" marB="45714"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dirty="0">
                          <a:solidFill>
                            <a:schemeClr val="tx2"/>
                          </a:solidFill>
                          <a:latin typeface="Roboto Light" panose="02000000000000000000" pitchFamily="2" charset="0"/>
                          <a:ea typeface="Roboto Light" panose="02000000000000000000" pitchFamily="2" charset="0"/>
                        </a:rPr>
                        <a:t>[Initiative]</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dirty="0">
                          <a:solidFill>
                            <a:schemeClr val="tx2"/>
                          </a:solidFill>
                          <a:latin typeface="Roboto Light" panose="02000000000000000000" pitchFamily="2" charset="0"/>
                          <a:ea typeface="Roboto Light" panose="02000000000000000000" pitchFamily="2" charset="0"/>
                        </a:rPr>
                        <a:t>[Value Stream]</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b="0" i="0" dirty="0">
                        <a:solidFill>
                          <a:schemeClr val="tx2"/>
                        </a:solidFill>
                        <a:latin typeface="Roboto Light" panose="02000000000000000000" pitchFamily="2" charset="0"/>
                        <a:ea typeface="Roboto Light" panose="02000000000000000000" pitchFamily="2" charset="0"/>
                      </a:endParaRP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b="0" i="0" dirty="0">
                        <a:solidFill>
                          <a:schemeClr val="tx2"/>
                        </a:solidFill>
                        <a:latin typeface="Roboto Light" panose="02000000000000000000" pitchFamily="2" charset="0"/>
                        <a:ea typeface="Roboto Light" panose="02000000000000000000" pitchFamily="2" charset="0"/>
                      </a:endParaRP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2911141"/>
                  </a:ext>
                </a:extLst>
              </a:tr>
              <a:tr h="370792">
                <a:tc>
                  <a:txBody>
                    <a:bodyPr/>
                    <a:lstStyle/>
                    <a:p>
                      <a:pPr algn="ctr"/>
                      <a:r>
                        <a:rPr lang="en-US" sz="1400" b="0" i="0" dirty="0">
                          <a:solidFill>
                            <a:schemeClr val="tx2"/>
                          </a:solidFill>
                          <a:latin typeface="Roboto Light" panose="02000000000000000000" pitchFamily="2" charset="0"/>
                          <a:ea typeface="Roboto Light" panose="02000000000000000000" pitchFamily="2" charset="0"/>
                        </a:rPr>
                        <a:t>4</a:t>
                      </a:r>
                    </a:p>
                  </a:txBody>
                  <a:tcPr marL="91428" marR="91428" marT="45714" marB="45714"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dirty="0">
                          <a:solidFill>
                            <a:schemeClr val="tx2"/>
                          </a:solidFill>
                          <a:latin typeface="Roboto Light" panose="02000000000000000000" pitchFamily="2" charset="0"/>
                          <a:ea typeface="Roboto Light" panose="02000000000000000000" pitchFamily="2" charset="0"/>
                        </a:rPr>
                        <a:t>[Initiative]</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dirty="0">
                          <a:solidFill>
                            <a:schemeClr val="tx2"/>
                          </a:solidFill>
                          <a:latin typeface="Roboto Light" panose="02000000000000000000" pitchFamily="2" charset="0"/>
                          <a:ea typeface="Roboto Light" panose="02000000000000000000" pitchFamily="2" charset="0"/>
                        </a:rPr>
                        <a:t>[Value Stream]</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b="0" i="0" dirty="0">
                        <a:solidFill>
                          <a:schemeClr val="tx2"/>
                        </a:solidFill>
                        <a:latin typeface="Roboto Light" panose="02000000000000000000" pitchFamily="2" charset="0"/>
                        <a:ea typeface="Roboto Light" panose="02000000000000000000" pitchFamily="2" charset="0"/>
                      </a:endParaRP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b="0" i="0" dirty="0">
                        <a:solidFill>
                          <a:schemeClr val="tx2"/>
                        </a:solidFill>
                        <a:latin typeface="Roboto Light" panose="02000000000000000000" pitchFamily="2" charset="0"/>
                        <a:ea typeface="Roboto Light" panose="02000000000000000000" pitchFamily="2" charset="0"/>
                      </a:endParaRP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94583187"/>
                  </a:ext>
                </a:extLst>
              </a:tr>
              <a:tr h="370792">
                <a:tc>
                  <a:txBody>
                    <a:bodyPr/>
                    <a:lstStyle/>
                    <a:p>
                      <a:pPr algn="ctr"/>
                      <a:r>
                        <a:rPr lang="en-US" sz="1400" b="0" i="0" dirty="0">
                          <a:solidFill>
                            <a:schemeClr val="tx2"/>
                          </a:solidFill>
                          <a:latin typeface="Roboto Light" panose="02000000000000000000" pitchFamily="2" charset="0"/>
                          <a:ea typeface="Roboto Light" panose="02000000000000000000" pitchFamily="2" charset="0"/>
                        </a:rPr>
                        <a:t>5</a:t>
                      </a:r>
                    </a:p>
                  </a:txBody>
                  <a:tcPr marL="91428" marR="91428" marT="45714" marB="45714"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dirty="0">
                          <a:solidFill>
                            <a:schemeClr val="tx2"/>
                          </a:solidFill>
                          <a:latin typeface="Roboto Light" panose="02000000000000000000" pitchFamily="2" charset="0"/>
                          <a:ea typeface="Roboto Light" panose="02000000000000000000" pitchFamily="2" charset="0"/>
                        </a:rPr>
                        <a:t>[Initiative]</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dirty="0">
                          <a:solidFill>
                            <a:schemeClr val="tx2"/>
                          </a:solidFill>
                          <a:latin typeface="Roboto Light" panose="02000000000000000000" pitchFamily="2" charset="0"/>
                          <a:ea typeface="Roboto Light" panose="02000000000000000000" pitchFamily="2" charset="0"/>
                        </a:rPr>
                        <a:t>[Value Stream]</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b="0" i="0" dirty="0">
                        <a:solidFill>
                          <a:schemeClr val="tx2"/>
                        </a:solidFill>
                        <a:latin typeface="Roboto Light" panose="02000000000000000000" pitchFamily="2" charset="0"/>
                        <a:ea typeface="Roboto Light" panose="02000000000000000000" pitchFamily="2" charset="0"/>
                      </a:endParaRP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b="0" i="0" dirty="0">
                        <a:solidFill>
                          <a:schemeClr val="tx2"/>
                        </a:solidFill>
                        <a:latin typeface="Roboto Light" panose="02000000000000000000" pitchFamily="2" charset="0"/>
                        <a:ea typeface="Roboto Light" panose="02000000000000000000" pitchFamily="2" charset="0"/>
                      </a:endParaRP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3967776"/>
                  </a:ext>
                </a:extLst>
              </a:tr>
              <a:tr h="370792">
                <a:tc>
                  <a:txBody>
                    <a:bodyPr/>
                    <a:lstStyle/>
                    <a:p>
                      <a:pPr algn="ctr"/>
                      <a:r>
                        <a:rPr lang="en-US" sz="1400" b="0" i="0" dirty="0">
                          <a:solidFill>
                            <a:schemeClr val="tx2"/>
                          </a:solidFill>
                          <a:latin typeface="Roboto Light" panose="02000000000000000000" pitchFamily="2" charset="0"/>
                          <a:ea typeface="Roboto Light" panose="02000000000000000000" pitchFamily="2" charset="0"/>
                        </a:rPr>
                        <a:t>6</a:t>
                      </a:r>
                    </a:p>
                  </a:txBody>
                  <a:tcPr marL="91428" marR="91428" marT="45714" marB="45714"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dirty="0">
                          <a:solidFill>
                            <a:schemeClr val="tx2"/>
                          </a:solidFill>
                          <a:latin typeface="Roboto Light" panose="02000000000000000000" pitchFamily="2" charset="0"/>
                          <a:ea typeface="Roboto Light" panose="02000000000000000000" pitchFamily="2" charset="0"/>
                        </a:rPr>
                        <a:t>[Initiative]</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dirty="0">
                          <a:solidFill>
                            <a:schemeClr val="tx2"/>
                          </a:solidFill>
                          <a:latin typeface="Roboto Light" panose="02000000000000000000" pitchFamily="2" charset="0"/>
                          <a:ea typeface="Roboto Light" panose="02000000000000000000" pitchFamily="2" charset="0"/>
                        </a:rPr>
                        <a:t>[Value Stream]</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b="0" i="0" dirty="0">
                        <a:solidFill>
                          <a:schemeClr val="tx2"/>
                        </a:solidFill>
                        <a:latin typeface="Roboto Light" panose="02000000000000000000" pitchFamily="2" charset="0"/>
                        <a:ea typeface="Roboto Light" panose="02000000000000000000" pitchFamily="2" charset="0"/>
                      </a:endParaRP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b="0" i="0" dirty="0">
                        <a:solidFill>
                          <a:schemeClr val="tx2"/>
                        </a:solidFill>
                        <a:latin typeface="Roboto Light" panose="02000000000000000000" pitchFamily="2" charset="0"/>
                        <a:ea typeface="Roboto Light" panose="02000000000000000000" pitchFamily="2" charset="0"/>
                      </a:endParaRP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2201325"/>
                  </a:ext>
                </a:extLst>
              </a:tr>
              <a:tr h="370792">
                <a:tc>
                  <a:txBody>
                    <a:bodyPr/>
                    <a:lstStyle/>
                    <a:p>
                      <a:pPr algn="ctr"/>
                      <a:r>
                        <a:rPr lang="en-US" sz="1400" b="0" i="0" dirty="0">
                          <a:solidFill>
                            <a:schemeClr val="tx2"/>
                          </a:solidFill>
                          <a:latin typeface="Roboto Light" panose="02000000000000000000" pitchFamily="2" charset="0"/>
                          <a:ea typeface="Roboto Light" panose="02000000000000000000" pitchFamily="2" charset="0"/>
                        </a:rPr>
                        <a:t>7</a:t>
                      </a:r>
                    </a:p>
                  </a:txBody>
                  <a:tcPr marL="91428" marR="91428" marT="45714" marB="45714"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dirty="0">
                          <a:solidFill>
                            <a:schemeClr val="tx2"/>
                          </a:solidFill>
                          <a:latin typeface="Roboto Light" panose="02000000000000000000" pitchFamily="2" charset="0"/>
                          <a:ea typeface="Roboto Light" panose="02000000000000000000" pitchFamily="2" charset="0"/>
                        </a:rPr>
                        <a:t>[Initiative]</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dirty="0">
                          <a:solidFill>
                            <a:schemeClr val="tx2"/>
                          </a:solidFill>
                          <a:latin typeface="Roboto Light" panose="02000000000000000000" pitchFamily="2" charset="0"/>
                          <a:ea typeface="Roboto Light" panose="02000000000000000000" pitchFamily="2" charset="0"/>
                        </a:rPr>
                        <a:t>[Value Stream]</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b="0" i="0" dirty="0">
                        <a:solidFill>
                          <a:schemeClr val="tx2"/>
                        </a:solidFill>
                        <a:latin typeface="Roboto Light" panose="02000000000000000000" pitchFamily="2" charset="0"/>
                        <a:ea typeface="Roboto Light" panose="02000000000000000000" pitchFamily="2" charset="0"/>
                      </a:endParaRP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b="0" i="0" dirty="0">
                        <a:solidFill>
                          <a:schemeClr val="tx2"/>
                        </a:solidFill>
                        <a:latin typeface="Roboto Light" panose="02000000000000000000" pitchFamily="2" charset="0"/>
                        <a:ea typeface="Roboto Light" panose="02000000000000000000" pitchFamily="2" charset="0"/>
                      </a:endParaRP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1398023"/>
                  </a:ext>
                </a:extLst>
              </a:tr>
              <a:tr h="370792">
                <a:tc>
                  <a:txBody>
                    <a:bodyPr/>
                    <a:lstStyle/>
                    <a:p>
                      <a:pPr algn="ctr"/>
                      <a:r>
                        <a:rPr lang="en-US" sz="1400" b="0" i="0" dirty="0">
                          <a:solidFill>
                            <a:schemeClr val="tx2"/>
                          </a:solidFill>
                          <a:latin typeface="Roboto Light" panose="02000000000000000000" pitchFamily="2" charset="0"/>
                          <a:ea typeface="Roboto Light" panose="02000000000000000000" pitchFamily="2" charset="0"/>
                        </a:rPr>
                        <a:t>8</a:t>
                      </a:r>
                    </a:p>
                  </a:txBody>
                  <a:tcPr marL="91428" marR="91428" marT="45714" marB="45714"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dirty="0">
                          <a:solidFill>
                            <a:schemeClr val="tx2"/>
                          </a:solidFill>
                          <a:latin typeface="Roboto Light" panose="02000000000000000000" pitchFamily="2" charset="0"/>
                          <a:ea typeface="Roboto Light" panose="02000000000000000000" pitchFamily="2" charset="0"/>
                        </a:rPr>
                        <a:t>[Initiative]</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dirty="0">
                          <a:solidFill>
                            <a:schemeClr val="tx2"/>
                          </a:solidFill>
                          <a:latin typeface="Roboto Light" panose="02000000000000000000" pitchFamily="2" charset="0"/>
                          <a:ea typeface="Roboto Light" panose="02000000000000000000" pitchFamily="2" charset="0"/>
                        </a:rPr>
                        <a:t>[Value Stream]</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b="0" i="0" dirty="0">
                        <a:solidFill>
                          <a:schemeClr val="tx2"/>
                        </a:solidFill>
                        <a:latin typeface="Roboto Light" panose="02000000000000000000" pitchFamily="2" charset="0"/>
                        <a:ea typeface="Roboto Light" panose="02000000000000000000" pitchFamily="2" charset="0"/>
                      </a:endParaRP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b="0" i="0" dirty="0">
                        <a:solidFill>
                          <a:schemeClr val="tx2"/>
                        </a:solidFill>
                        <a:latin typeface="Roboto Light" panose="02000000000000000000" pitchFamily="2" charset="0"/>
                        <a:ea typeface="Roboto Light" panose="02000000000000000000" pitchFamily="2" charset="0"/>
                      </a:endParaRP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11477685"/>
                  </a:ext>
                </a:extLst>
              </a:tr>
              <a:tr h="370792">
                <a:tc>
                  <a:txBody>
                    <a:bodyPr/>
                    <a:lstStyle/>
                    <a:p>
                      <a:pPr algn="ctr"/>
                      <a:r>
                        <a:rPr lang="en-US" sz="1400" b="0" i="0" dirty="0">
                          <a:solidFill>
                            <a:schemeClr val="tx2"/>
                          </a:solidFill>
                          <a:latin typeface="Roboto Light" panose="02000000000000000000" pitchFamily="2" charset="0"/>
                          <a:ea typeface="Roboto Light" panose="02000000000000000000" pitchFamily="2" charset="0"/>
                        </a:rPr>
                        <a:t>9</a:t>
                      </a:r>
                    </a:p>
                  </a:txBody>
                  <a:tcPr marL="91428" marR="91428" marT="45714" marB="45714"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dirty="0">
                          <a:solidFill>
                            <a:schemeClr val="tx2"/>
                          </a:solidFill>
                          <a:latin typeface="Roboto Light" panose="02000000000000000000" pitchFamily="2" charset="0"/>
                          <a:ea typeface="Roboto Light" panose="02000000000000000000" pitchFamily="2" charset="0"/>
                        </a:rPr>
                        <a:t>[Initiative]</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dirty="0">
                          <a:solidFill>
                            <a:schemeClr val="tx2"/>
                          </a:solidFill>
                          <a:latin typeface="Roboto Light" panose="02000000000000000000" pitchFamily="2" charset="0"/>
                          <a:ea typeface="Roboto Light" panose="02000000000000000000" pitchFamily="2" charset="0"/>
                        </a:rPr>
                        <a:t>[Value Stream]</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b="0" i="0" dirty="0">
                        <a:solidFill>
                          <a:schemeClr val="tx2"/>
                        </a:solidFill>
                        <a:latin typeface="Roboto Light" panose="02000000000000000000" pitchFamily="2" charset="0"/>
                        <a:ea typeface="Roboto Light" panose="02000000000000000000" pitchFamily="2" charset="0"/>
                      </a:endParaRP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b="0" i="0" dirty="0">
                        <a:solidFill>
                          <a:schemeClr val="tx2"/>
                        </a:solidFill>
                        <a:latin typeface="Roboto Light" panose="02000000000000000000" pitchFamily="2" charset="0"/>
                        <a:ea typeface="Roboto Light" panose="02000000000000000000" pitchFamily="2" charset="0"/>
                      </a:endParaRP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9661896"/>
                  </a:ext>
                </a:extLst>
              </a:tr>
              <a:tr h="370792">
                <a:tc>
                  <a:txBody>
                    <a:bodyPr/>
                    <a:lstStyle/>
                    <a:p>
                      <a:pPr algn="ctr"/>
                      <a:r>
                        <a:rPr lang="en-US" sz="1400" b="0" i="0" dirty="0">
                          <a:solidFill>
                            <a:schemeClr val="tx2"/>
                          </a:solidFill>
                          <a:latin typeface="Roboto Light" panose="02000000000000000000" pitchFamily="2" charset="0"/>
                          <a:ea typeface="Roboto Light" panose="02000000000000000000" pitchFamily="2" charset="0"/>
                        </a:rPr>
                        <a:t>10</a:t>
                      </a:r>
                    </a:p>
                  </a:txBody>
                  <a:tcPr marL="91428" marR="91428" marT="45714" marB="45714"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dirty="0">
                          <a:solidFill>
                            <a:schemeClr val="tx2"/>
                          </a:solidFill>
                          <a:latin typeface="Roboto Light" panose="02000000000000000000" pitchFamily="2" charset="0"/>
                          <a:ea typeface="Roboto Light" panose="02000000000000000000" pitchFamily="2" charset="0"/>
                        </a:rPr>
                        <a:t>[Initiative]</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dirty="0">
                          <a:solidFill>
                            <a:schemeClr val="tx2"/>
                          </a:solidFill>
                          <a:latin typeface="Roboto Light" panose="02000000000000000000" pitchFamily="2" charset="0"/>
                          <a:ea typeface="Roboto Light" panose="02000000000000000000" pitchFamily="2" charset="0"/>
                        </a:rPr>
                        <a:t>[Value Stream]</a:t>
                      </a: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b="0" i="0" dirty="0">
                        <a:solidFill>
                          <a:schemeClr val="tx2"/>
                        </a:solidFill>
                        <a:latin typeface="Roboto Light" panose="02000000000000000000" pitchFamily="2" charset="0"/>
                        <a:ea typeface="Roboto Light" panose="02000000000000000000" pitchFamily="2" charset="0"/>
                      </a:endParaRP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b="0" i="0" dirty="0">
                        <a:solidFill>
                          <a:schemeClr val="tx2"/>
                        </a:solidFill>
                        <a:latin typeface="Roboto Light" panose="02000000000000000000" pitchFamily="2" charset="0"/>
                        <a:ea typeface="Roboto Light" panose="02000000000000000000" pitchFamily="2" charset="0"/>
                      </a:endParaRPr>
                    </a:p>
                  </a:txBody>
                  <a:tcPr marL="91428" marR="91428" marT="45714" marB="4571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8241013"/>
                  </a:ext>
                </a:extLst>
              </a:tr>
            </a:tbl>
          </a:graphicData>
        </a:graphic>
      </p:graphicFrame>
      <p:sp>
        <p:nvSpPr>
          <p:cNvPr id="5" name="TextBox 4">
            <a:extLst>
              <a:ext uri="{FF2B5EF4-FFF2-40B4-BE49-F238E27FC236}">
                <a16:creationId xmlns:a16="http://schemas.microsoft.com/office/drawing/2014/main" id="{F42928E5-A9CA-4C03-B3D2-1D36CD77EE35}"/>
              </a:ext>
            </a:extLst>
          </p:cNvPr>
          <p:cNvSpPr txBox="1"/>
          <p:nvPr/>
        </p:nvSpPr>
        <p:spPr>
          <a:xfrm rot="-10800000" flipV="1">
            <a:off x="299947" y="5974025"/>
            <a:ext cx="971981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94949"/>
                </a:solidFill>
                <a:effectLst/>
                <a:uLnTx/>
                <a:uFillTx/>
                <a:latin typeface="Roboto Light" panose="02000000000000000000" pitchFamily="2" charset="0"/>
                <a:ea typeface="Roboto Light" panose="02000000000000000000" pitchFamily="2" charset="0"/>
                <a:cs typeface="+mn-cs"/>
              </a:rPr>
              <a:t>* Consider adding these to your long list of initiatives or refining initiatives, if applicable, in your existing IT strategy.  </a:t>
            </a:r>
            <a:endParaRPr kumimoji="0" lang="en-US" sz="1400" b="0" i="0" u="none" strike="noStrike" kern="1200" cap="none" spc="0" normalizeH="0" baseline="0" noProof="0" dirty="0">
              <a:ln>
                <a:noFill/>
              </a:ln>
              <a:solidFill>
                <a:srgbClr val="494949"/>
              </a:solidFill>
              <a:effectLst/>
              <a:uLnTx/>
              <a:uFillTx/>
              <a:latin typeface="Roboto Light" panose="02000000000000000000" pitchFamily="2" charset="0"/>
              <a:ea typeface="Roboto Light" panose="02000000000000000000" pitchFamily="2" charset="0"/>
              <a:cs typeface="+mn-cs"/>
            </a:endParaRPr>
          </a:p>
        </p:txBody>
      </p:sp>
      <p:sp>
        <p:nvSpPr>
          <p:cNvPr id="7" name="Slide Number Placeholder 2">
            <a:extLst>
              <a:ext uri="{FF2B5EF4-FFF2-40B4-BE49-F238E27FC236}">
                <a16:creationId xmlns:a16="http://schemas.microsoft.com/office/drawing/2014/main" id="{10665529-E8BB-478A-8D7E-154BF65AF93A}"/>
              </a:ext>
            </a:extLst>
          </p:cNvPr>
          <p:cNvSpPr txBox="1">
            <a:spLocks/>
          </p:cNvSpPr>
          <p:nvPr/>
        </p:nvSpPr>
        <p:spPr>
          <a:xfrm>
            <a:off x="9800750" y="6606254"/>
            <a:ext cx="2240414" cy="121252"/>
          </a:xfrm>
          <a:prstGeom prst="rect">
            <a:avLst/>
          </a:prstGeom>
        </p:spPr>
        <p:txBody>
          <a:bodyPr wrap="square" lIns="0" tIns="0" rIns="0" bIns="0">
            <a:noAutofit/>
          </a:bodyPr>
          <a:lstStyle>
            <a:defPPr>
              <a:defRPr lang="en-US"/>
            </a:defPPr>
            <a:lvl1pPr marL="0" algn="r" defTabSz="914400" rtl="0" eaLnBrk="1" latinLnBrk="0" hangingPunct="1">
              <a:defRPr sz="788" b="0" i="0" kern="1200" spc="0" baseline="0">
                <a:solidFill>
                  <a:srgbClr val="636363"/>
                </a:solidFill>
                <a:latin typeface="Exo" pitchFamily="2" charset="77"/>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r>
              <a:rPr kumimoji="0" lang="en-CA" sz="788" b="0" i="0" u="none" strike="noStrike" kern="1200" cap="none" spc="-18" normalizeH="0" baseline="0" noProof="0" dirty="0">
                <a:ln>
                  <a:noFill/>
                </a:ln>
                <a:solidFill>
                  <a:srgbClr val="636363"/>
                </a:solidFill>
                <a:effectLst/>
                <a:uLnTx/>
                <a:uFillTx/>
                <a:latin typeface="Exo" pitchFamily="2" charset="77"/>
                <a:ea typeface="+mn-ea"/>
                <a:cs typeface="Arial"/>
              </a:rPr>
              <a:t>Info-</a:t>
            </a:r>
            <a:r>
              <a:rPr kumimoji="0" lang="en-CA" sz="788" b="0" i="0" u="none" strike="noStrike" kern="1200" cap="none" spc="-103" normalizeH="0" baseline="0" noProof="0" dirty="0">
                <a:ln>
                  <a:noFill/>
                </a:ln>
                <a:solidFill>
                  <a:srgbClr val="636363"/>
                </a:solidFill>
                <a:effectLst/>
                <a:uLnTx/>
                <a:uFillTx/>
                <a:latin typeface="Exo" pitchFamily="2" charset="77"/>
                <a:ea typeface="+mn-ea"/>
                <a:cs typeface="Arial"/>
              </a:rPr>
              <a:t>T</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ec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Researc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Grou</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p   |   </a:t>
            </a:r>
            <a:fld id="{81D60167-4931-47E6-BA6A-407CBD079E47}" type="slidenum">
              <a:rPr kumimoji="0" sz="788" b="0" i="0" u="none" strike="noStrike" kern="1200" cap="none" spc="6" normalizeH="0" baseline="0" noProof="0" smtClean="0">
                <a:ln>
                  <a:noFill/>
                </a:ln>
                <a:solidFill>
                  <a:srgbClr val="636363"/>
                </a:solidFill>
                <a:effectLst/>
                <a:uLnTx/>
                <a:uFillTx/>
                <a:latin typeface="Exo" pitchFamily="2" charset="77"/>
                <a:ea typeface="+mn-ea"/>
                <a:cs typeface="Arial" panose="020B0604020202020204" pitchFamily="34" charset="0"/>
              </a:rPr>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t>13</a:t>
            </a:fld>
            <a:endParaRPr kumimoji="0" sz="788" b="0" i="0" u="none" strike="noStrike" kern="1200" cap="none" spc="6" normalizeH="0" baseline="0" noProof="0" dirty="0">
              <a:ln>
                <a:noFill/>
              </a:ln>
              <a:solidFill>
                <a:srgbClr val="636363"/>
              </a:solidFill>
              <a:effectLst/>
              <a:uLnTx/>
              <a:uFillTx/>
              <a:latin typeface="Exo" pitchFamily="2" charset="77"/>
              <a:ea typeface="+mn-ea"/>
              <a:cs typeface="Arial" panose="020B0604020202020204" pitchFamily="34" charset="0"/>
            </a:endParaRPr>
          </a:p>
        </p:txBody>
      </p:sp>
    </p:spTree>
    <p:extLst>
      <p:ext uri="{BB962C8B-B14F-4D97-AF65-F5344CB8AC3E}">
        <p14:creationId xmlns:p14="http://schemas.microsoft.com/office/powerpoint/2010/main" val="1047187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5CDEECFF-9799-634A-B878-03DB2A0D8F7C}"/>
              </a:ext>
            </a:extLst>
          </p:cNvPr>
          <p:cNvSpPr>
            <a:spLocks noGrp="1"/>
          </p:cNvSpPr>
          <p:nvPr>
            <p:ph type="body" sz="quarter" idx="34"/>
          </p:nvPr>
        </p:nvSpPr>
        <p:spPr>
          <a:xfrm>
            <a:off x="876988" y="2823210"/>
            <a:ext cx="3170754" cy="3097530"/>
          </a:xfrm>
        </p:spPr>
        <p:txBody>
          <a:bodyPr>
            <a:noAutofit/>
          </a:bodyPr>
          <a:lstStyle/>
          <a:p>
            <a:r>
              <a:rPr lang="en-CA" spc="-6" dirty="0">
                <a:solidFill>
                  <a:schemeClr val="accent6">
                    <a:lumMod val="75000"/>
                  </a:schemeClr>
                </a:solidFill>
                <a:latin typeface="Montserrat" panose="00000500000000000000" pitchFamily="2" charset="0"/>
                <a:cs typeface="Arial Narrow"/>
              </a:rPr>
              <a:t>IT/OT convergence is not a technology-specific problem. It creates teamwork and fills the communications gaps between IT, OT, and the business. </a:t>
            </a:r>
          </a:p>
          <a:p>
            <a:r>
              <a:rPr lang="en-CA" spc="-6" dirty="0">
                <a:solidFill>
                  <a:schemeClr val="accent6">
                    <a:lumMod val="75000"/>
                  </a:schemeClr>
                </a:solidFill>
                <a:latin typeface="Montserrat" panose="00000500000000000000" pitchFamily="2" charset="0"/>
                <a:cs typeface="Arial Narrow"/>
              </a:rPr>
              <a:t>Convergence is a holistic approach that maintains clarity of roles but considers processes from end to end. </a:t>
            </a:r>
          </a:p>
        </p:txBody>
      </p:sp>
      <p:sp>
        <p:nvSpPr>
          <p:cNvPr id="10" name="Text Placeholder 9">
            <a:extLst>
              <a:ext uri="{FF2B5EF4-FFF2-40B4-BE49-F238E27FC236}">
                <a16:creationId xmlns:a16="http://schemas.microsoft.com/office/drawing/2014/main" id="{6AFB15DF-D39F-AE49-9261-4B0A63ED507C}"/>
              </a:ext>
            </a:extLst>
          </p:cNvPr>
          <p:cNvSpPr>
            <a:spLocks noGrp="1"/>
          </p:cNvSpPr>
          <p:nvPr>
            <p:ph type="body" sz="quarter" idx="35"/>
          </p:nvPr>
        </p:nvSpPr>
        <p:spPr>
          <a:xfrm>
            <a:off x="873171" y="2478200"/>
            <a:ext cx="2776819" cy="376685"/>
          </a:xfrm>
        </p:spPr>
        <p:txBody>
          <a:bodyPr>
            <a:noAutofit/>
          </a:bodyPr>
          <a:lstStyle/>
          <a:p>
            <a:r>
              <a:rPr lang="en-US" dirty="0"/>
              <a:t>Bottom Line</a:t>
            </a:r>
          </a:p>
        </p:txBody>
      </p:sp>
      <p:sp>
        <p:nvSpPr>
          <p:cNvPr id="11" name="Text Placeholder 10">
            <a:extLst>
              <a:ext uri="{FF2B5EF4-FFF2-40B4-BE49-F238E27FC236}">
                <a16:creationId xmlns:a16="http://schemas.microsoft.com/office/drawing/2014/main" id="{E6BD4046-1B4F-6441-9497-A43DDCCC3D4F}"/>
              </a:ext>
            </a:extLst>
          </p:cNvPr>
          <p:cNvSpPr>
            <a:spLocks noGrp="1"/>
          </p:cNvSpPr>
          <p:nvPr>
            <p:ph type="body" sz="quarter" idx="12"/>
          </p:nvPr>
        </p:nvSpPr>
        <p:spPr>
          <a:xfrm>
            <a:off x="4592581" y="2860410"/>
            <a:ext cx="6125023" cy="2702205"/>
          </a:xfrm>
        </p:spPr>
        <p:txBody>
          <a:bodyPr numCol="1">
            <a:noAutofit/>
          </a:bodyPr>
          <a:lstStyle/>
          <a:p>
            <a:pPr marL="285750" indent="-285750">
              <a:buFont typeface="Arial" panose="020B0604020202020204" pitchFamily="34" charset="0"/>
              <a:buChar char="•"/>
            </a:pPr>
            <a:r>
              <a:rPr lang="en-CA" dirty="0">
                <a:solidFill>
                  <a:schemeClr val="accent6">
                    <a:lumMod val="75000"/>
                  </a:schemeClr>
                </a:solidFill>
                <a:latin typeface="Roboto Light" panose="02000000000000000000" pitchFamily="2" charset="0"/>
                <a:ea typeface="Roboto Light" panose="02000000000000000000" pitchFamily="2" charset="0"/>
              </a:rPr>
              <a:t>The time when some of the OT technologies could work in isolation is gone. Clarifying roles and responsibilities with the business, as well as communicating infrastructure impacts, and the risks of failure will provide OT a better understanding of the importance of convergence. Modernization requires that the business communicates with a common language.</a:t>
            </a:r>
          </a:p>
          <a:p>
            <a:pPr marL="285750" indent="-285750">
              <a:buFont typeface="Arial" panose="020B0604020202020204" pitchFamily="34" charset="0"/>
              <a:buChar char="•"/>
            </a:pPr>
            <a:r>
              <a:rPr lang="en-CA" dirty="0">
                <a:solidFill>
                  <a:schemeClr val="accent6">
                    <a:lumMod val="75000"/>
                  </a:schemeClr>
                </a:solidFill>
                <a:latin typeface="Roboto Light" panose="02000000000000000000" pitchFamily="2" charset="0"/>
                <a:ea typeface="Roboto Light" panose="02000000000000000000" pitchFamily="2" charset="0"/>
              </a:rPr>
              <a:t>Goal alignment opens the door to communication and for IT to demonstrate the value of convergence to the OT leadership. </a:t>
            </a:r>
            <a:endParaRPr lang="en-US" dirty="0">
              <a:solidFill>
                <a:schemeClr val="accent6">
                  <a:lumMod val="75000"/>
                </a:schemeClr>
              </a:solidFill>
              <a:latin typeface="Roboto Light" panose="02000000000000000000" pitchFamily="2" charset="0"/>
              <a:ea typeface="Roboto Light" panose="02000000000000000000" pitchFamily="2" charset="0"/>
            </a:endParaRPr>
          </a:p>
          <a:p>
            <a:pPr marL="285750" indent="-285750">
              <a:buFont typeface="Arial" panose="020B0604020202020204" pitchFamily="34" charset="0"/>
              <a:buChar char="•"/>
            </a:pPr>
            <a:r>
              <a:rPr lang="en-US" dirty="0">
                <a:solidFill>
                  <a:schemeClr val="accent6">
                    <a:lumMod val="75000"/>
                  </a:schemeClr>
                </a:solidFill>
                <a:latin typeface="Roboto Light" panose="02000000000000000000" pitchFamily="2" charset="0"/>
                <a:ea typeface="Roboto Light" panose="02000000000000000000" pitchFamily="2" charset="0"/>
              </a:rPr>
              <a:t>IT/OT convergence is vital for Industry 4.0 success. </a:t>
            </a:r>
            <a:endParaRPr lang="en-CA" dirty="0">
              <a:solidFill>
                <a:schemeClr val="accent6">
                  <a:lumMod val="75000"/>
                </a:schemeClr>
              </a:solidFill>
              <a:latin typeface="Roboto Light" panose="02000000000000000000" pitchFamily="2" charset="0"/>
              <a:ea typeface="Roboto Light" panose="02000000000000000000" pitchFamily="2" charset="0"/>
            </a:endParaRPr>
          </a:p>
        </p:txBody>
      </p:sp>
      <p:sp>
        <p:nvSpPr>
          <p:cNvPr id="15" name="Title 3">
            <a:extLst>
              <a:ext uri="{FF2B5EF4-FFF2-40B4-BE49-F238E27FC236}">
                <a16:creationId xmlns:a16="http://schemas.microsoft.com/office/drawing/2014/main" id="{6CD50B34-74A7-4F12-8F8F-F42AC429CCC6}"/>
              </a:ext>
            </a:extLst>
          </p:cNvPr>
          <p:cNvSpPr>
            <a:spLocks noGrp="1"/>
          </p:cNvSpPr>
          <p:nvPr>
            <p:ph type="title"/>
          </p:nvPr>
        </p:nvSpPr>
        <p:spPr>
          <a:xfrm>
            <a:off x="367200" y="284400"/>
            <a:ext cx="6654676" cy="570117"/>
          </a:xfrm>
        </p:spPr>
        <p:txBody>
          <a:bodyPr/>
          <a:lstStyle/>
          <a:p>
            <a:r>
              <a:rPr lang="en-US" sz="3600" b="1" dirty="0">
                <a:solidFill>
                  <a:srgbClr val="0070C0"/>
                </a:solidFill>
              </a:rPr>
              <a:t>Info-Tech’s position on IT/OT convergence</a:t>
            </a:r>
          </a:p>
        </p:txBody>
      </p:sp>
      <p:cxnSp>
        <p:nvCxnSpPr>
          <p:cNvPr id="16" name="Straight Connector 15">
            <a:extLst>
              <a:ext uri="{FF2B5EF4-FFF2-40B4-BE49-F238E27FC236}">
                <a16:creationId xmlns:a16="http://schemas.microsoft.com/office/drawing/2014/main" id="{5B78C6AD-C9C1-44B7-A82B-E7AFAD6C34EB}"/>
              </a:ext>
            </a:extLst>
          </p:cNvPr>
          <p:cNvCxnSpPr/>
          <p:nvPr/>
        </p:nvCxnSpPr>
        <p:spPr>
          <a:xfrm>
            <a:off x="4258494" y="2169622"/>
            <a:ext cx="0" cy="4049486"/>
          </a:xfrm>
          <a:prstGeom prst="line">
            <a:avLst/>
          </a:prstGeom>
        </p:spPr>
        <p:style>
          <a:lnRef idx="1">
            <a:schemeClr val="accent1"/>
          </a:lnRef>
          <a:fillRef idx="0">
            <a:schemeClr val="accent1"/>
          </a:fillRef>
          <a:effectRef idx="0">
            <a:schemeClr val="accent1"/>
          </a:effectRef>
          <a:fontRef idx="minor">
            <a:schemeClr val="tx1"/>
          </a:fontRef>
        </p:style>
      </p:cxnSp>
      <p:sp>
        <p:nvSpPr>
          <p:cNvPr id="12" name="Slide Number Placeholder 2">
            <a:extLst>
              <a:ext uri="{FF2B5EF4-FFF2-40B4-BE49-F238E27FC236}">
                <a16:creationId xmlns:a16="http://schemas.microsoft.com/office/drawing/2014/main" id="{4E5FFB3E-43EF-4E6A-B6AE-88BCC3692620}"/>
              </a:ext>
            </a:extLst>
          </p:cNvPr>
          <p:cNvSpPr txBox="1">
            <a:spLocks/>
          </p:cNvSpPr>
          <p:nvPr/>
        </p:nvSpPr>
        <p:spPr>
          <a:xfrm>
            <a:off x="9800750" y="6606254"/>
            <a:ext cx="2240414" cy="121252"/>
          </a:xfrm>
          <a:prstGeom prst="rect">
            <a:avLst/>
          </a:prstGeom>
        </p:spPr>
        <p:txBody>
          <a:bodyPr wrap="square" lIns="0" tIns="0" rIns="0" bIns="0">
            <a:noAutofit/>
          </a:bodyPr>
          <a:lstStyle>
            <a:defPPr>
              <a:defRPr lang="en-US"/>
            </a:defPPr>
            <a:lvl1pPr marL="0" algn="r" defTabSz="914400" rtl="0" eaLnBrk="1" latinLnBrk="0" hangingPunct="1">
              <a:defRPr sz="788" b="0" i="0" kern="1200" spc="0" baseline="0">
                <a:solidFill>
                  <a:srgbClr val="636363"/>
                </a:solidFill>
                <a:latin typeface="Exo" pitchFamily="2" charset="77"/>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r>
              <a:rPr kumimoji="0" lang="en-CA" sz="788" b="0" i="0" u="none" strike="noStrike" kern="1200" cap="none" spc="-18" normalizeH="0" baseline="0" noProof="0" dirty="0">
                <a:ln>
                  <a:noFill/>
                </a:ln>
                <a:solidFill>
                  <a:srgbClr val="636363"/>
                </a:solidFill>
                <a:effectLst/>
                <a:uLnTx/>
                <a:uFillTx/>
                <a:latin typeface="Exo" pitchFamily="2" charset="77"/>
                <a:ea typeface="+mn-ea"/>
                <a:cs typeface="Arial"/>
              </a:rPr>
              <a:t>Info-</a:t>
            </a:r>
            <a:r>
              <a:rPr kumimoji="0" lang="en-CA" sz="788" b="0" i="0" u="none" strike="noStrike" kern="1200" cap="none" spc="-103" normalizeH="0" baseline="0" noProof="0" dirty="0">
                <a:ln>
                  <a:noFill/>
                </a:ln>
                <a:solidFill>
                  <a:srgbClr val="636363"/>
                </a:solidFill>
                <a:effectLst/>
                <a:uLnTx/>
                <a:uFillTx/>
                <a:latin typeface="Exo" pitchFamily="2" charset="77"/>
                <a:ea typeface="+mn-ea"/>
                <a:cs typeface="Arial"/>
              </a:rPr>
              <a:t>T</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ec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Researc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Grou</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p   |   </a:t>
            </a:r>
            <a:fld id="{81D60167-4931-47E6-BA6A-407CBD079E47}" type="slidenum">
              <a:rPr kumimoji="0" sz="788" b="0" i="0" u="none" strike="noStrike" kern="1200" cap="none" spc="6" normalizeH="0" baseline="0" noProof="0" smtClean="0">
                <a:ln>
                  <a:noFill/>
                </a:ln>
                <a:solidFill>
                  <a:srgbClr val="636363"/>
                </a:solidFill>
                <a:effectLst/>
                <a:uLnTx/>
                <a:uFillTx/>
                <a:latin typeface="Exo" pitchFamily="2" charset="77"/>
                <a:ea typeface="+mn-ea"/>
                <a:cs typeface="Arial" panose="020B0604020202020204" pitchFamily="34" charset="0"/>
              </a:rPr>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t>14</a:t>
            </a:fld>
            <a:endParaRPr kumimoji="0" sz="788" b="0" i="0" u="none" strike="noStrike" kern="1200" cap="none" spc="6" normalizeH="0" baseline="0" noProof="0" dirty="0">
              <a:ln>
                <a:noFill/>
              </a:ln>
              <a:solidFill>
                <a:srgbClr val="636363"/>
              </a:solidFill>
              <a:effectLst/>
              <a:uLnTx/>
              <a:uFillTx/>
              <a:latin typeface="Exo" pitchFamily="2" charset="77"/>
              <a:ea typeface="+mn-ea"/>
              <a:cs typeface="Arial" panose="020B0604020202020204" pitchFamily="34" charset="0"/>
            </a:endParaRPr>
          </a:p>
        </p:txBody>
      </p:sp>
    </p:spTree>
    <p:extLst>
      <p:ext uri="{BB962C8B-B14F-4D97-AF65-F5344CB8AC3E}">
        <p14:creationId xmlns:p14="http://schemas.microsoft.com/office/powerpoint/2010/main" val="1974638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21EABCB-1C7D-0447-9000-51EE5B800A8B}"/>
              </a:ext>
            </a:extLst>
          </p:cNvPr>
          <p:cNvSpPr>
            <a:spLocks noGrp="1"/>
          </p:cNvSpPr>
          <p:nvPr>
            <p:ph type="title"/>
          </p:nvPr>
        </p:nvSpPr>
        <p:spPr>
          <a:xfrm>
            <a:off x="500064" y="1091622"/>
            <a:ext cx="3771312" cy="2910362"/>
          </a:xfrm>
        </p:spPr>
        <p:txBody>
          <a:bodyPr>
            <a:noAutofit/>
          </a:bodyPr>
          <a:lstStyle/>
          <a:p>
            <a:r>
              <a:rPr lang="en-US" sz="3600" dirty="0"/>
              <a:t>Tools &amp; templates to finalize your list of strategic initiatives</a:t>
            </a:r>
            <a:br>
              <a:rPr lang="en-US" sz="3600" dirty="0"/>
            </a:br>
            <a:endParaRPr lang="en-US" sz="3600" dirty="0"/>
          </a:p>
        </p:txBody>
      </p:sp>
      <p:sp>
        <p:nvSpPr>
          <p:cNvPr id="28" name="Text Placeholder 9">
            <a:extLst>
              <a:ext uri="{FF2B5EF4-FFF2-40B4-BE49-F238E27FC236}">
                <a16:creationId xmlns:a16="http://schemas.microsoft.com/office/drawing/2014/main" id="{FF76D5C5-3198-4E39-A9B4-FDC936BE3BE2}"/>
              </a:ext>
            </a:extLst>
          </p:cNvPr>
          <p:cNvSpPr txBox="1">
            <a:spLocks/>
          </p:cNvSpPr>
          <p:nvPr/>
        </p:nvSpPr>
        <p:spPr>
          <a:xfrm>
            <a:off x="7887511" y="833249"/>
            <a:ext cx="3876118" cy="169988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71727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B4B4B"/>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ts val="2000"/>
              </a:lnSpc>
              <a:spcBef>
                <a:spcPts val="500"/>
              </a:spcBef>
              <a:buFont typeface="Arial" panose="020B0604020202020204" pitchFamily="34" charset="0"/>
              <a:buChar char="•"/>
              <a:defRPr sz="1600" b="0" i="0" kern="1200">
                <a:solidFill>
                  <a:srgbClr val="4B4B4B"/>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ts val="1600"/>
              </a:lnSpc>
              <a:spcBef>
                <a:spcPts val="500"/>
              </a:spcBef>
              <a:buFont typeface="Arial" panose="020B0604020202020204" pitchFamily="34" charset="0"/>
              <a:buChar char="•"/>
              <a:defRPr sz="1200" b="0" i="0" kern="1200">
                <a:solidFill>
                  <a:srgbClr val="4B4B4B"/>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The </a:t>
            </a:r>
            <a:r>
              <a:rPr kumimoji="0" lang="en-US" sz="1400" b="0" i="1"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Durable Goods Manufacturing IT Strategy Initiatives Workbook </a:t>
            </a:r>
            <a:r>
              <a:rPr kumimoji="0" lang="en-US" sz="14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is a place for you to </a:t>
            </a:r>
            <a:r>
              <a:rPr kumimoji="0" lang="en-US" sz="1400" b="1"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collect all of the strategic initiative identification activity outcomes</a:t>
            </a:r>
            <a:r>
              <a:rPr kumimoji="0" lang="en-US" sz="14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 you’ve completed.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It also includes next-steps exercises to help you create a prioritized final list of initiatives and descriptions to consider for inclusion in your IT strategic plan. </a:t>
            </a:r>
          </a:p>
        </p:txBody>
      </p:sp>
      <p:sp>
        <p:nvSpPr>
          <p:cNvPr id="29" name="Text Placeholder 10">
            <a:extLst>
              <a:ext uri="{FF2B5EF4-FFF2-40B4-BE49-F238E27FC236}">
                <a16:creationId xmlns:a16="http://schemas.microsoft.com/office/drawing/2014/main" id="{7260F541-39C0-489F-8ED9-EC077F40189D}"/>
              </a:ext>
            </a:extLst>
          </p:cNvPr>
          <p:cNvSpPr txBox="1">
            <a:spLocks/>
          </p:cNvSpPr>
          <p:nvPr/>
        </p:nvSpPr>
        <p:spPr>
          <a:xfrm>
            <a:off x="7966173" y="3652924"/>
            <a:ext cx="3876118" cy="193233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71727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B4B4B"/>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ts val="2000"/>
              </a:lnSpc>
              <a:spcBef>
                <a:spcPts val="500"/>
              </a:spcBef>
              <a:buFont typeface="Arial" panose="020B0604020202020204" pitchFamily="34" charset="0"/>
              <a:buChar char="•"/>
              <a:defRPr sz="1600" b="0" i="0" kern="1200">
                <a:solidFill>
                  <a:srgbClr val="4B4B4B"/>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ts val="1600"/>
              </a:lnSpc>
              <a:spcBef>
                <a:spcPts val="500"/>
              </a:spcBef>
              <a:buFont typeface="Arial" panose="020B0604020202020204" pitchFamily="34" charset="0"/>
              <a:buChar char="•"/>
              <a:defRPr sz="1200" b="0" i="0" kern="1200">
                <a:solidFill>
                  <a:srgbClr val="4B4B4B"/>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Once you’ve completed the </a:t>
            </a:r>
            <a:r>
              <a:rPr kumimoji="0" lang="en-US" sz="1400" b="0" i="1"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IT Strategy Initiatives Workbook</a:t>
            </a:r>
            <a:r>
              <a:rPr kumimoji="0" lang="en-US" sz="14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 it’s time to </a:t>
            </a:r>
            <a:r>
              <a:rPr kumimoji="0" lang="en-US" sz="1400" b="1"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pull it all together and share with your organization’s leadership team</a:t>
            </a:r>
            <a:r>
              <a:rPr kumimoji="0" lang="en-US" sz="14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Use the </a:t>
            </a:r>
            <a:r>
              <a:rPr kumimoji="0" lang="en-US" sz="1400" b="0" i="1"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Durable Goods Manufacturing Industry Impacts on IT Strategy: Senior Management Presentation Template </a:t>
            </a:r>
            <a:r>
              <a:rPr kumimoji="0" lang="en-US" sz="14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to highlight the key findings from the business-aligned analysis you’ve done.</a:t>
            </a:r>
            <a:endParaRPr kumimoji="0" lang="en-CA" sz="14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endParaRPr>
          </a:p>
        </p:txBody>
      </p:sp>
      <p:sp>
        <p:nvSpPr>
          <p:cNvPr id="12" name="Slide Number Placeholder 1">
            <a:extLst>
              <a:ext uri="{FF2B5EF4-FFF2-40B4-BE49-F238E27FC236}">
                <a16:creationId xmlns:a16="http://schemas.microsoft.com/office/drawing/2014/main" id="{012D419C-F11F-414A-9121-19AB32C8FD67}"/>
              </a:ext>
            </a:extLst>
          </p:cNvPr>
          <p:cNvSpPr txBox="1">
            <a:spLocks/>
          </p:cNvSpPr>
          <p:nvPr/>
        </p:nvSpPr>
        <p:spPr>
          <a:xfrm>
            <a:off x="10040225" y="6418229"/>
            <a:ext cx="2240414" cy="12125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0" marR="0" lvl="0" indent="0" algn="ctr" defTabSz="914400" rtl="0" eaLnBrk="1" fontAlgn="auto" latinLnBrk="0" hangingPunct="1">
              <a:lnSpc>
                <a:spcPct val="100000"/>
              </a:lnSpc>
              <a:spcBef>
                <a:spcPts val="161"/>
              </a:spcBef>
              <a:spcAft>
                <a:spcPts val="0"/>
              </a:spcAft>
              <a:buClrTx/>
              <a:buSzTx/>
              <a:buFontTx/>
              <a:buNone/>
              <a:tabLst>
                <a:tab pos="1309472" algn="l"/>
              </a:tabLst>
              <a:defRPr/>
            </a:pPr>
            <a:r>
              <a:rPr kumimoji="0" lang="en-CA" sz="790" b="0" i="0" u="none" strike="noStrike" kern="1200" cap="none" spc="-18" normalizeH="0" baseline="0" noProof="0" dirty="0">
                <a:ln>
                  <a:noFill/>
                </a:ln>
                <a:solidFill>
                  <a:srgbClr val="000000"/>
                </a:solidFill>
                <a:effectLst/>
                <a:uLnTx/>
                <a:uFillTx/>
                <a:latin typeface="Exo" panose="02000303000000000000" pitchFamily="2" charset="0"/>
                <a:ea typeface="+mn-ea"/>
                <a:cs typeface="+mn-cs"/>
              </a:rPr>
              <a:t>Info-</a:t>
            </a:r>
            <a:r>
              <a:rPr kumimoji="0" lang="en-CA" sz="790" b="0" i="0" u="none" strike="noStrike" kern="1200" cap="none" spc="-103" normalizeH="0" baseline="0" noProof="0" dirty="0">
                <a:ln>
                  <a:noFill/>
                </a:ln>
                <a:solidFill>
                  <a:srgbClr val="000000"/>
                </a:solidFill>
                <a:effectLst/>
                <a:uLnTx/>
                <a:uFillTx/>
                <a:latin typeface="Exo" panose="02000303000000000000" pitchFamily="2" charset="0"/>
                <a:ea typeface="+mn-ea"/>
                <a:cs typeface="+mn-cs"/>
              </a:rPr>
              <a:t>T</a:t>
            </a:r>
            <a:r>
              <a:rPr kumimoji="0" lang="en-CA" sz="790" b="0" i="0" u="none" strike="noStrike" kern="1200" cap="none" spc="-15" normalizeH="0" baseline="0" noProof="0" dirty="0">
                <a:ln>
                  <a:noFill/>
                </a:ln>
                <a:solidFill>
                  <a:srgbClr val="000000"/>
                </a:solidFill>
                <a:effectLst/>
                <a:uLnTx/>
                <a:uFillTx/>
                <a:latin typeface="Exo" panose="02000303000000000000" pitchFamily="2" charset="0"/>
                <a:ea typeface="+mn-ea"/>
                <a:cs typeface="+mn-cs"/>
              </a:rPr>
              <a:t>ec</a:t>
            </a:r>
            <a:r>
              <a:rPr kumimoji="0" lang="en-CA" sz="790" b="0" i="0" u="none" strike="noStrike" kern="1200" cap="none" spc="6" normalizeH="0" baseline="0" noProof="0" dirty="0">
                <a:ln>
                  <a:noFill/>
                </a:ln>
                <a:solidFill>
                  <a:srgbClr val="000000"/>
                </a:solidFill>
                <a:effectLst/>
                <a:uLnTx/>
                <a:uFillTx/>
                <a:latin typeface="Exo" panose="02000303000000000000" pitchFamily="2" charset="0"/>
                <a:ea typeface="+mn-ea"/>
                <a:cs typeface="+mn-cs"/>
              </a:rPr>
              <a:t>h</a:t>
            </a:r>
            <a:r>
              <a:rPr kumimoji="0" lang="en-CA" sz="790" b="0" i="0" u="none" strike="noStrike" kern="1200" cap="none" spc="-39" normalizeH="0" baseline="0" noProof="0" dirty="0">
                <a:ln>
                  <a:noFill/>
                </a:ln>
                <a:solidFill>
                  <a:srgbClr val="000000"/>
                </a:solidFill>
                <a:effectLst/>
                <a:uLnTx/>
                <a:uFillTx/>
                <a:latin typeface="Exo" panose="02000303000000000000" pitchFamily="2" charset="0"/>
                <a:ea typeface="+mn-ea"/>
                <a:cs typeface="+mn-cs"/>
              </a:rPr>
              <a:t> </a:t>
            </a:r>
            <a:r>
              <a:rPr kumimoji="0" lang="en-CA" sz="790" b="0" i="0" u="none" strike="noStrike" kern="1200" cap="none" spc="-15" normalizeH="0" baseline="0" noProof="0" dirty="0">
                <a:ln>
                  <a:noFill/>
                </a:ln>
                <a:solidFill>
                  <a:srgbClr val="000000"/>
                </a:solidFill>
                <a:effectLst/>
                <a:uLnTx/>
                <a:uFillTx/>
                <a:latin typeface="Exo" panose="02000303000000000000" pitchFamily="2" charset="0"/>
                <a:ea typeface="+mn-ea"/>
                <a:cs typeface="+mn-cs"/>
              </a:rPr>
              <a:t>Researc</a:t>
            </a:r>
            <a:r>
              <a:rPr kumimoji="0" lang="en-CA" sz="790" b="0" i="0" u="none" strike="noStrike" kern="1200" cap="none" spc="6" normalizeH="0" baseline="0" noProof="0" dirty="0">
                <a:ln>
                  <a:noFill/>
                </a:ln>
                <a:solidFill>
                  <a:srgbClr val="000000"/>
                </a:solidFill>
                <a:effectLst/>
                <a:uLnTx/>
                <a:uFillTx/>
                <a:latin typeface="Exo" panose="02000303000000000000" pitchFamily="2" charset="0"/>
                <a:ea typeface="+mn-ea"/>
                <a:cs typeface="+mn-cs"/>
              </a:rPr>
              <a:t>h</a:t>
            </a:r>
            <a:r>
              <a:rPr kumimoji="0" lang="en-CA" sz="790" b="0" i="0" u="none" strike="noStrike" kern="1200" cap="none" spc="-39" normalizeH="0" baseline="0" noProof="0" dirty="0">
                <a:ln>
                  <a:noFill/>
                </a:ln>
                <a:solidFill>
                  <a:srgbClr val="000000"/>
                </a:solidFill>
                <a:effectLst/>
                <a:uLnTx/>
                <a:uFillTx/>
                <a:latin typeface="Exo" panose="02000303000000000000" pitchFamily="2" charset="0"/>
                <a:ea typeface="+mn-ea"/>
                <a:cs typeface="+mn-cs"/>
              </a:rPr>
              <a:t> </a:t>
            </a:r>
            <a:r>
              <a:rPr kumimoji="0" lang="en-CA" sz="790" b="0" i="0" u="none" strike="noStrike" kern="1200" cap="none" spc="-15" normalizeH="0" baseline="0" noProof="0" dirty="0">
                <a:ln>
                  <a:noFill/>
                </a:ln>
                <a:solidFill>
                  <a:srgbClr val="000000"/>
                </a:solidFill>
                <a:effectLst/>
                <a:uLnTx/>
                <a:uFillTx/>
                <a:latin typeface="Exo" panose="02000303000000000000" pitchFamily="2" charset="0"/>
                <a:ea typeface="+mn-ea"/>
                <a:cs typeface="+mn-cs"/>
              </a:rPr>
              <a:t>Grou</a:t>
            </a:r>
            <a:r>
              <a:rPr kumimoji="0" lang="en-CA" sz="790" b="0" i="0" u="none" strike="noStrike" kern="1200" cap="none" spc="6" normalizeH="0" baseline="0" noProof="0" dirty="0">
                <a:ln>
                  <a:noFill/>
                </a:ln>
                <a:solidFill>
                  <a:srgbClr val="000000"/>
                </a:solidFill>
                <a:effectLst/>
                <a:uLnTx/>
                <a:uFillTx/>
                <a:latin typeface="Exo" panose="02000303000000000000" pitchFamily="2" charset="0"/>
                <a:ea typeface="+mn-ea"/>
                <a:cs typeface="+mn-cs"/>
              </a:rPr>
              <a:t>p   |   </a:t>
            </a:r>
            <a:fld id="{81D60167-4931-47E6-BA6A-407CBD079E47}" type="slidenum">
              <a:rPr kumimoji="0" sz="790" b="0" i="0" u="none" strike="noStrike" kern="1200" cap="none" spc="6" normalizeH="0" baseline="0" noProof="0" smtClean="0">
                <a:ln>
                  <a:noFill/>
                </a:ln>
                <a:solidFill>
                  <a:srgbClr val="000000"/>
                </a:solidFill>
                <a:effectLst/>
                <a:uLnTx/>
                <a:uFillTx/>
                <a:latin typeface="Exo" panose="02000303000000000000" pitchFamily="2" charset="0"/>
                <a:ea typeface="+mn-ea"/>
                <a:cs typeface="Arial" panose="020B0604020202020204" pitchFamily="34" charset="0"/>
              </a:rPr>
              <a:pPr marL="7700" marR="0" lvl="0" indent="0" algn="ctr" defTabSz="914400" rtl="0" eaLnBrk="1" fontAlgn="auto" latinLnBrk="0" hangingPunct="1">
                <a:lnSpc>
                  <a:spcPct val="100000"/>
                </a:lnSpc>
                <a:spcBef>
                  <a:spcPts val="161"/>
                </a:spcBef>
                <a:spcAft>
                  <a:spcPts val="0"/>
                </a:spcAft>
                <a:buClrTx/>
                <a:buSzTx/>
                <a:buFontTx/>
                <a:buNone/>
                <a:tabLst>
                  <a:tab pos="1309472" algn="l"/>
                </a:tabLst>
                <a:defRPr/>
              </a:pPr>
              <a:t>15</a:t>
            </a:fld>
            <a:endParaRPr kumimoji="0" sz="790" b="0" i="0" u="none" strike="noStrike" kern="1200" cap="none" spc="6" normalizeH="0" baseline="0" noProof="0" dirty="0">
              <a:ln>
                <a:noFill/>
              </a:ln>
              <a:solidFill>
                <a:srgbClr val="000000"/>
              </a:solidFill>
              <a:effectLst/>
              <a:uLnTx/>
              <a:uFillTx/>
              <a:latin typeface="Exo" panose="02000303000000000000" pitchFamily="2" charset="0"/>
              <a:ea typeface="+mn-ea"/>
              <a:cs typeface="Arial" panose="020B0604020202020204" pitchFamily="34" charset="0"/>
            </a:endParaRPr>
          </a:p>
        </p:txBody>
      </p:sp>
      <p:grpSp>
        <p:nvGrpSpPr>
          <p:cNvPr id="9" name="Group 8">
            <a:extLst>
              <a:ext uri="{FF2B5EF4-FFF2-40B4-BE49-F238E27FC236}">
                <a16:creationId xmlns:a16="http://schemas.microsoft.com/office/drawing/2014/main" id="{A6D9EDC3-727D-496F-99C2-EE2883056108}"/>
              </a:ext>
            </a:extLst>
          </p:cNvPr>
          <p:cNvGrpSpPr/>
          <p:nvPr/>
        </p:nvGrpSpPr>
        <p:grpSpPr>
          <a:xfrm>
            <a:off x="7999560" y="5731545"/>
            <a:ext cx="3887581" cy="656903"/>
            <a:chOff x="4973759" y="5628820"/>
            <a:chExt cx="4602565" cy="777717"/>
          </a:xfrm>
        </p:grpSpPr>
        <p:sp>
          <p:nvSpPr>
            <p:cNvPr id="10" name="Rectangle 9">
              <a:hlinkClick r:id="rId3"/>
              <a:extLst>
                <a:ext uri="{FF2B5EF4-FFF2-40B4-BE49-F238E27FC236}">
                  <a16:creationId xmlns:a16="http://schemas.microsoft.com/office/drawing/2014/main" id="{1FAC9034-E540-45CD-A48A-5661D33CB381}"/>
                </a:ext>
              </a:extLst>
            </p:cNvPr>
            <p:cNvSpPr/>
            <p:nvPr/>
          </p:nvSpPr>
          <p:spPr>
            <a:xfrm>
              <a:off x="5544329" y="5628820"/>
              <a:ext cx="4031995" cy="7777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43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Exo" panose="02000503000000000000" pitchFamily="2" charset="77"/>
                  <a:ea typeface="+mn-ea"/>
                  <a:cs typeface="+mn-cs"/>
                </a:rPr>
                <a:t>Download the </a:t>
              </a:r>
              <a:r>
                <a:rPr kumimoji="0" lang="en-US" sz="1200" b="0" i="1" u="none" strike="noStrike" kern="1200" cap="none" spc="0" normalizeH="0" baseline="0" noProof="0" dirty="0">
                  <a:ln>
                    <a:noFill/>
                  </a:ln>
                  <a:solidFill>
                    <a:srgbClr val="FFFFFF"/>
                  </a:solidFill>
                  <a:effectLst/>
                  <a:uLnTx/>
                  <a:uFillTx/>
                  <a:latin typeface="Exo" panose="02000503000000000000" pitchFamily="2" charset="77"/>
                  <a:ea typeface="+mn-ea"/>
                  <a:cs typeface="+mn-cs"/>
                </a:rPr>
                <a:t>Durable Goods Manufacturing Industry Impacts on IT Strategy: Senior Management Presentation Template</a:t>
              </a:r>
            </a:p>
          </p:txBody>
        </p:sp>
        <p:sp>
          <p:nvSpPr>
            <p:cNvPr id="11" name="Rectangle 10">
              <a:extLst>
                <a:ext uri="{FF2B5EF4-FFF2-40B4-BE49-F238E27FC236}">
                  <a16:creationId xmlns:a16="http://schemas.microsoft.com/office/drawing/2014/main" id="{BDF8A299-5531-49F9-96FA-C0878A14B02C}"/>
                </a:ext>
              </a:extLst>
            </p:cNvPr>
            <p:cNvSpPr>
              <a:spLocks/>
            </p:cNvSpPr>
            <p:nvPr/>
          </p:nvSpPr>
          <p:spPr>
            <a:xfrm>
              <a:off x="4973759" y="5630500"/>
              <a:ext cx="569559" cy="776037"/>
            </a:xfrm>
            <a:prstGeom prst="rect">
              <a:avLst/>
            </a:prstGeom>
            <a:solidFill>
              <a:srgbClr val="1E5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43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Exo" panose="02000503000000000000" pitchFamily="2" charset="77"/>
                <a:ea typeface="+mn-ea"/>
                <a:cs typeface="+mn-cs"/>
              </a:endParaRPr>
            </a:p>
          </p:txBody>
        </p:sp>
        <p:pic>
          <p:nvPicPr>
            <p:cNvPr id="13" name="Picture 12">
              <a:extLst>
                <a:ext uri="{FF2B5EF4-FFF2-40B4-BE49-F238E27FC236}">
                  <a16:creationId xmlns:a16="http://schemas.microsoft.com/office/drawing/2014/main" id="{A9AA44A5-7B08-448D-8DBB-58CBDA7A4E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5102900" y="5843780"/>
              <a:ext cx="308823" cy="308824"/>
            </a:xfrm>
            <a:prstGeom prst="rect">
              <a:avLst/>
            </a:prstGeom>
          </p:spPr>
        </p:pic>
      </p:grpSp>
      <p:grpSp>
        <p:nvGrpSpPr>
          <p:cNvPr id="14" name="Group 13">
            <a:extLst>
              <a:ext uri="{FF2B5EF4-FFF2-40B4-BE49-F238E27FC236}">
                <a16:creationId xmlns:a16="http://schemas.microsoft.com/office/drawing/2014/main" id="{AA31580C-8103-4184-9E87-68F0DAF44C3D}"/>
              </a:ext>
            </a:extLst>
          </p:cNvPr>
          <p:cNvGrpSpPr/>
          <p:nvPr/>
        </p:nvGrpSpPr>
        <p:grpSpPr>
          <a:xfrm>
            <a:off x="7966609" y="2905950"/>
            <a:ext cx="3887581" cy="469358"/>
            <a:chOff x="4973759" y="5628820"/>
            <a:chExt cx="4602565" cy="555680"/>
          </a:xfrm>
        </p:grpSpPr>
        <p:sp>
          <p:nvSpPr>
            <p:cNvPr id="15" name="Rectangle 14">
              <a:hlinkClick r:id="rId5"/>
              <a:extLst>
                <a:ext uri="{FF2B5EF4-FFF2-40B4-BE49-F238E27FC236}">
                  <a16:creationId xmlns:a16="http://schemas.microsoft.com/office/drawing/2014/main" id="{489FCF18-48E4-4A12-A5F4-027ADDA357BE}"/>
                </a:ext>
              </a:extLst>
            </p:cNvPr>
            <p:cNvSpPr/>
            <p:nvPr/>
          </p:nvSpPr>
          <p:spPr>
            <a:xfrm>
              <a:off x="5544329" y="5628820"/>
              <a:ext cx="4031995" cy="55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43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Exo" panose="02000503000000000000" pitchFamily="2" charset="77"/>
                  <a:ea typeface="+mn-ea"/>
                  <a:cs typeface="+mn-cs"/>
                </a:rPr>
                <a:t>Download the </a:t>
              </a:r>
              <a:r>
                <a:rPr kumimoji="0" lang="en-US" sz="1200" b="0" i="1" u="none" strike="noStrike" kern="1200" cap="none" spc="0" normalizeH="0" baseline="0" noProof="0" dirty="0">
                  <a:ln>
                    <a:noFill/>
                  </a:ln>
                  <a:solidFill>
                    <a:srgbClr val="FFFFFF"/>
                  </a:solidFill>
                  <a:effectLst/>
                  <a:uLnTx/>
                  <a:uFillTx/>
                  <a:latin typeface="Exo" panose="02000503000000000000" pitchFamily="2" charset="77"/>
                  <a:ea typeface="+mn-ea"/>
                  <a:cs typeface="+mn-cs"/>
                </a:rPr>
                <a:t>Durable Goods Manufacturing IT Strategy Initiatives Workbook</a:t>
              </a:r>
            </a:p>
          </p:txBody>
        </p:sp>
        <p:sp>
          <p:nvSpPr>
            <p:cNvPr id="16" name="Rectangle 15">
              <a:extLst>
                <a:ext uri="{FF2B5EF4-FFF2-40B4-BE49-F238E27FC236}">
                  <a16:creationId xmlns:a16="http://schemas.microsoft.com/office/drawing/2014/main" id="{8E0BE475-06F3-4563-8023-B51348870093}"/>
                </a:ext>
              </a:extLst>
            </p:cNvPr>
            <p:cNvSpPr>
              <a:spLocks/>
            </p:cNvSpPr>
            <p:nvPr/>
          </p:nvSpPr>
          <p:spPr>
            <a:xfrm>
              <a:off x="4973759" y="5630500"/>
              <a:ext cx="569559" cy="554000"/>
            </a:xfrm>
            <a:prstGeom prst="rect">
              <a:avLst/>
            </a:prstGeom>
            <a:solidFill>
              <a:srgbClr val="1E5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43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Exo" panose="02000503000000000000" pitchFamily="2" charset="77"/>
                <a:ea typeface="+mn-ea"/>
                <a:cs typeface="+mn-cs"/>
              </a:endParaRPr>
            </a:p>
          </p:txBody>
        </p:sp>
        <p:pic>
          <p:nvPicPr>
            <p:cNvPr id="17" name="Picture 16">
              <a:extLst>
                <a:ext uri="{FF2B5EF4-FFF2-40B4-BE49-F238E27FC236}">
                  <a16:creationId xmlns:a16="http://schemas.microsoft.com/office/drawing/2014/main" id="{01F8FF90-D288-4FB2-B47B-9D6D98B6D1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5102900" y="5756002"/>
              <a:ext cx="308823" cy="308824"/>
            </a:xfrm>
            <a:prstGeom prst="rect">
              <a:avLst/>
            </a:prstGeom>
          </p:spPr>
        </p:pic>
      </p:grpSp>
      <p:pic>
        <p:nvPicPr>
          <p:cNvPr id="20" name="Picture 19">
            <a:extLst>
              <a:ext uri="{FF2B5EF4-FFF2-40B4-BE49-F238E27FC236}">
                <a16:creationId xmlns:a16="http://schemas.microsoft.com/office/drawing/2014/main" id="{0FA12566-0C2B-4E09-9063-C2EBB71494BC}"/>
              </a:ext>
            </a:extLst>
          </p:cNvPr>
          <p:cNvPicPr>
            <a:picLocks noChangeAspect="1"/>
          </p:cNvPicPr>
          <p:nvPr/>
        </p:nvPicPr>
        <p:blipFill rotWithShape="1">
          <a:blip r:embed="rId6"/>
          <a:srcRect l="27078" t="22857" r="13214" b="18614"/>
          <a:stretch/>
        </p:blipFill>
        <p:spPr>
          <a:xfrm>
            <a:off x="4932220" y="908204"/>
            <a:ext cx="2573129" cy="1432941"/>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1FBD7B32-FF39-4C8D-9272-4B90D3A6146A}"/>
              </a:ext>
            </a:extLst>
          </p:cNvPr>
          <p:cNvPicPr>
            <a:picLocks noChangeAspect="1"/>
          </p:cNvPicPr>
          <p:nvPr/>
        </p:nvPicPr>
        <p:blipFill rotWithShape="1">
          <a:blip r:embed="rId7"/>
          <a:srcRect l="22110" t="22511" r="9806" b="9975"/>
          <a:stretch/>
        </p:blipFill>
        <p:spPr>
          <a:xfrm>
            <a:off x="4991535" y="3717827"/>
            <a:ext cx="2558011" cy="142684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943576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5">
            <a:extLst>
              <a:ext uri="{FF2B5EF4-FFF2-40B4-BE49-F238E27FC236}">
                <a16:creationId xmlns:a16="http://schemas.microsoft.com/office/drawing/2014/main" id="{463284CD-7D2E-4918-9F0B-3D9B88379DC2}"/>
              </a:ext>
            </a:extLst>
          </p:cNvPr>
          <p:cNvSpPr>
            <a:spLocks noGrp="1"/>
          </p:cNvSpPr>
          <p:nvPr>
            <p:ph type="title"/>
          </p:nvPr>
        </p:nvSpPr>
        <p:spPr>
          <a:xfrm>
            <a:off x="367200" y="284400"/>
            <a:ext cx="10946820" cy="692760"/>
          </a:xfrm>
        </p:spPr>
        <p:txBody>
          <a:bodyPr/>
          <a:lstStyle/>
          <a:p>
            <a:pPr lvl="0">
              <a:defRPr/>
            </a:pPr>
            <a:r>
              <a:rPr lang="en-US" sz="3600" b="1" dirty="0">
                <a:solidFill>
                  <a:srgbClr val="2576B7"/>
                </a:solidFill>
              </a:rPr>
              <a:t>Take best advantage of your industry benchmarking &amp; roundtable experiences</a:t>
            </a:r>
          </a:p>
        </p:txBody>
      </p:sp>
      <p:sp>
        <p:nvSpPr>
          <p:cNvPr id="32" name="Title 5">
            <a:extLst>
              <a:ext uri="{FF2B5EF4-FFF2-40B4-BE49-F238E27FC236}">
                <a16:creationId xmlns:a16="http://schemas.microsoft.com/office/drawing/2014/main" id="{835AFDEE-0C92-4C3D-9E35-2E4D5588BE02}"/>
              </a:ext>
            </a:extLst>
          </p:cNvPr>
          <p:cNvSpPr txBox="1">
            <a:spLocks/>
          </p:cNvSpPr>
          <p:nvPr/>
        </p:nvSpPr>
        <p:spPr>
          <a:xfrm>
            <a:off x="433753" y="1630309"/>
            <a:ext cx="11400350" cy="47897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b="0" i="0" kern="1200">
                <a:solidFill>
                  <a:srgbClr val="717272"/>
                </a:solidFill>
                <a:latin typeface="Montserrat" pitchFamily="2" charset="77"/>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4A4A4A"/>
                </a:solidFill>
                <a:effectLst/>
                <a:uLnTx/>
                <a:uFillTx/>
                <a:latin typeface="Montserrat" pitchFamily="2" charset="77"/>
                <a:ea typeface="+mj-ea"/>
                <a:cs typeface="+mj-cs"/>
              </a:rPr>
              <a:t>With 36 planned experiences in each industry sector every year, how you participate is up to you.</a:t>
            </a:r>
          </a:p>
        </p:txBody>
      </p:sp>
      <p:sp>
        <p:nvSpPr>
          <p:cNvPr id="21" name="Slide Number Placeholder 1">
            <a:extLst>
              <a:ext uri="{FF2B5EF4-FFF2-40B4-BE49-F238E27FC236}">
                <a16:creationId xmlns:a16="http://schemas.microsoft.com/office/drawing/2014/main" id="{BB5F0485-E50D-4059-A4FA-11E9F1FCD57B}"/>
              </a:ext>
            </a:extLst>
          </p:cNvPr>
          <p:cNvSpPr txBox="1">
            <a:spLocks/>
          </p:cNvSpPr>
          <p:nvPr/>
        </p:nvSpPr>
        <p:spPr>
          <a:xfrm>
            <a:off x="9593689" y="6431676"/>
            <a:ext cx="2240414" cy="12125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0" marR="0" lvl="0" indent="0" algn="r" defTabSz="914400" rtl="0" eaLnBrk="1" fontAlgn="auto" latinLnBrk="0" hangingPunct="1">
              <a:lnSpc>
                <a:spcPct val="100000"/>
              </a:lnSpc>
              <a:spcBef>
                <a:spcPts val="161"/>
              </a:spcBef>
              <a:spcAft>
                <a:spcPts val="0"/>
              </a:spcAft>
              <a:buClrTx/>
              <a:buSzTx/>
              <a:buFontTx/>
              <a:buNone/>
              <a:tabLst>
                <a:tab pos="1309472" algn="l"/>
              </a:tabLst>
              <a:defRPr/>
            </a:pPr>
            <a:r>
              <a:rPr kumimoji="0" lang="en-CA" sz="790" b="0" i="0" u="none" strike="noStrike" kern="1200" cap="none" spc="0" normalizeH="0" baseline="0" noProof="0" dirty="0">
                <a:ln>
                  <a:noFill/>
                </a:ln>
                <a:solidFill>
                  <a:srgbClr val="000000">
                    <a:lumMod val="50000"/>
                    <a:lumOff val="50000"/>
                  </a:srgbClr>
                </a:solidFill>
                <a:effectLst/>
                <a:uLnTx/>
                <a:uFillTx/>
                <a:latin typeface="Exo" panose="02000303000000000000" pitchFamily="2" charset="0"/>
                <a:ea typeface="+mn-ea"/>
                <a:cs typeface="+mn-cs"/>
              </a:rPr>
              <a:t>Info-Tech Research Group   |   </a:t>
            </a:r>
            <a:fld id="{81D60167-4931-47E6-BA6A-407CBD079E47}" type="slidenum">
              <a:rPr kumimoji="0" sz="790" b="0" i="0" u="none" strike="noStrike" kern="1200" cap="none" spc="0" normalizeH="0" baseline="0" noProof="0" smtClean="0">
                <a:ln>
                  <a:noFill/>
                </a:ln>
                <a:solidFill>
                  <a:srgbClr val="000000">
                    <a:lumMod val="50000"/>
                    <a:lumOff val="50000"/>
                  </a:srgbClr>
                </a:solidFill>
                <a:effectLst/>
                <a:uLnTx/>
                <a:uFillTx/>
                <a:latin typeface="Exo" panose="02000303000000000000" pitchFamily="2" charset="0"/>
                <a:ea typeface="+mn-ea"/>
                <a:cs typeface="Arial" panose="020B0604020202020204" pitchFamily="34" charset="0"/>
              </a:rPr>
              <a:pPr marL="7700" marR="0" lvl="0" indent="0" algn="r" defTabSz="914400" rtl="0" eaLnBrk="1" fontAlgn="auto" latinLnBrk="0" hangingPunct="1">
                <a:lnSpc>
                  <a:spcPct val="100000"/>
                </a:lnSpc>
                <a:spcBef>
                  <a:spcPts val="161"/>
                </a:spcBef>
                <a:spcAft>
                  <a:spcPts val="0"/>
                </a:spcAft>
                <a:buClrTx/>
                <a:buSzTx/>
                <a:buFontTx/>
                <a:buNone/>
                <a:tabLst>
                  <a:tab pos="1309472" algn="l"/>
                </a:tabLst>
                <a:defRPr/>
              </a:pPr>
              <a:t>16</a:t>
            </a:fld>
            <a:endParaRPr kumimoji="0" sz="790" b="0" i="0" u="none" strike="noStrike" kern="1200" cap="none" spc="0" normalizeH="0" baseline="0" noProof="0" dirty="0">
              <a:ln>
                <a:noFill/>
              </a:ln>
              <a:solidFill>
                <a:srgbClr val="000000">
                  <a:lumMod val="50000"/>
                  <a:lumOff val="50000"/>
                </a:srgbClr>
              </a:solidFill>
              <a:effectLst/>
              <a:uLnTx/>
              <a:uFillTx/>
              <a:latin typeface="Exo" panose="02000303000000000000" pitchFamily="2" charset="0"/>
              <a:ea typeface="+mn-ea"/>
              <a:cs typeface="Arial" panose="020B0604020202020204" pitchFamily="34" charset="0"/>
            </a:endParaRPr>
          </a:p>
        </p:txBody>
      </p:sp>
      <p:sp>
        <p:nvSpPr>
          <p:cNvPr id="24" name="Text Placeholder 3">
            <a:extLst>
              <a:ext uri="{FF2B5EF4-FFF2-40B4-BE49-F238E27FC236}">
                <a16:creationId xmlns:a16="http://schemas.microsoft.com/office/drawing/2014/main" id="{E7298CA2-119E-BA48-A3B5-85E139E8E0CA}"/>
              </a:ext>
            </a:extLst>
          </p:cNvPr>
          <p:cNvSpPr txBox="1">
            <a:spLocks/>
          </p:cNvSpPr>
          <p:nvPr/>
        </p:nvSpPr>
        <p:spPr>
          <a:xfrm>
            <a:off x="1017395" y="2764483"/>
            <a:ext cx="2745745" cy="478971"/>
          </a:xfrm>
          <a:prstGeom prst="rect">
            <a:avLst/>
          </a:prstGeom>
        </p:spPr>
        <p:txBody>
          <a:bodyPr vert="horz" lIns="0" tIns="0" rIns="0" bIns="0" numCol="1" spcCol="292608" rtlCol="0">
            <a:noAutofit/>
          </a:bodyPr>
          <a:lstStyle>
            <a:lvl1pPr marL="179370" indent="-179370" algn="l" defTabSz="914400" rtl="0" eaLnBrk="1" latinLnBrk="0" hangingPunct="1">
              <a:lnSpc>
                <a:spcPct val="110000"/>
              </a:lnSpc>
              <a:spcBef>
                <a:spcPts val="1000"/>
              </a:spcBef>
              <a:buFont typeface="Arial" panose="020B0604020202020204" pitchFamily="34" charset="0"/>
              <a:buNone/>
              <a:tabLst/>
              <a:defRPr sz="1400" b="1" i="0" kern="1200">
                <a:solidFill>
                  <a:srgbClr val="000000"/>
                </a:solidFill>
                <a:latin typeface="Roboto Condensed Light" panose="02000000000000000000" pitchFamily="2" charset="0"/>
                <a:ea typeface="Roboto Condensed Light" panose="02000000000000000000" pitchFamily="2" charset="0"/>
                <a:cs typeface="+mn-cs"/>
              </a:defRPr>
            </a:lvl1pPr>
            <a:lvl2pPr marL="628587" indent="-171433" algn="l" defTabSz="914400" rtl="0" eaLnBrk="1" latinLnBrk="0" hangingPunct="1">
              <a:lnSpc>
                <a:spcPct val="110000"/>
              </a:lnSpc>
              <a:spcBef>
                <a:spcPts val="500"/>
              </a:spcBef>
              <a:buFont typeface="Arial" panose="020B0604020202020204" pitchFamily="34" charset="0"/>
              <a:buChar char="•"/>
              <a:tabLst/>
              <a:defRPr sz="1400" b="0" i="0" kern="1200">
                <a:solidFill>
                  <a:srgbClr val="000000"/>
                </a:solidFill>
                <a:latin typeface="Roboto Condensed Light" panose="02000000000000000000" pitchFamily="2" charset="0"/>
                <a:ea typeface="Roboto Condensed Light" panose="02000000000000000000" pitchFamily="2" charset="0"/>
                <a:cs typeface="+mn-cs"/>
              </a:defRPr>
            </a:lvl2pPr>
            <a:lvl3pPr marL="1088916" indent="-174608" algn="l" defTabSz="914400" rtl="0" eaLnBrk="1" latinLnBrk="0" hangingPunct="1">
              <a:lnSpc>
                <a:spcPct val="110000"/>
              </a:lnSpc>
              <a:spcBef>
                <a:spcPts val="500"/>
              </a:spcBef>
              <a:buFont typeface="Arial" panose="020B0604020202020204" pitchFamily="34" charset="0"/>
              <a:buChar char="•"/>
              <a:tabLst/>
              <a:defRPr sz="1400" b="0" i="0" kern="1200">
                <a:solidFill>
                  <a:srgbClr val="000000"/>
                </a:solidFill>
                <a:latin typeface="Roboto Condensed Light" panose="02000000000000000000" pitchFamily="2" charset="0"/>
                <a:ea typeface="Roboto Condensed Light" panose="02000000000000000000" pitchFamily="2" charset="0"/>
                <a:cs typeface="+mn-cs"/>
              </a:defRPr>
            </a:lvl3pPr>
            <a:lvl4pPr marL="1549245" indent="-177782" algn="l" defTabSz="914400" rtl="0" eaLnBrk="1" latinLnBrk="0" hangingPunct="1">
              <a:lnSpc>
                <a:spcPct val="110000"/>
              </a:lnSpc>
              <a:spcBef>
                <a:spcPts val="500"/>
              </a:spcBef>
              <a:buFont typeface="Arial" panose="020B0604020202020204" pitchFamily="34" charset="0"/>
              <a:buChar char="•"/>
              <a:tabLst/>
              <a:defRPr sz="1400" b="0" i="0" kern="1200">
                <a:solidFill>
                  <a:srgbClr val="000000"/>
                </a:solidFill>
                <a:latin typeface="Roboto Condensed Light" panose="02000000000000000000" pitchFamily="2" charset="0"/>
                <a:ea typeface="Roboto Condensed Light" panose="02000000000000000000" pitchFamily="2" charset="0"/>
                <a:cs typeface="+mn-cs"/>
              </a:defRPr>
            </a:lvl4pPr>
            <a:lvl5pPr marL="2000050" indent="-171433" algn="l" defTabSz="914400" rtl="0" eaLnBrk="1" latinLnBrk="0" hangingPunct="1">
              <a:lnSpc>
                <a:spcPct val="110000"/>
              </a:lnSpc>
              <a:spcBef>
                <a:spcPts val="500"/>
              </a:spcBef>
              <a:buFont typeface="Arial" panose="020B0604020202020204" pitchFamily="34" charset="0"/>
              <a:buChar char="•"/>
              <a:tabLst/>
              <a:defRPr sz="1400" b="0" i="0" kern="1200">
                <a:solidFill>
                  <a:srgbClr val="000000"/>
                </a:solidFill>
                <a:latin typeface="Roboto Condensed Light" panose="02000000000000000000" pitchFamily="2" charset="0"/>
                <a:ea typeface="Roboto Condensed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Read all the research, talk to the analysts, do all the benchmarks, and attend all the roundtables.</a:t>
            </a:r>
          </a:p>
          <a:p>
            <a:pPr marL="285750" marR="0" lvl="0" indent="-28575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CA" sz="12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endParaRPr>
          </a:p>
        </p:txBody>
      </p:sp>
      <p:sp>
        <p:nvSpPr>
          <p:cNvPr id="35" name="Rectangle 34">
            <a:extLst>
              <a:ext uri="{FF2B5EF4-FFF2-40B4-BE49-F238E27FC236}">
                <a16:creationId xmlns:a16="http://schemas.microsoft.com/office/drawing/2014/main" id="{D1704D72-243A-454F-A7F3-9DBE0AE14285}"/>
              </a:ext>
            </a:extLst>
          </p:cNvPr>
          <p:cNvSpPr/>
          <p:nvPr/>
        </p:nvSpPr>
        <p:spPr>
          <a:xfrm rot="5400000">
            <a:off x="2285267" y="1069971"/>
            <a:ext cx="253882" cy="27896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1" i="0" u="none" strike="noStrike" kern="1200" cap="none" spc="0" normalizeH="0" baseline="0" noProof="0" dirty="0">
                <a:ln>
                  <a:noFill/>
                </a:ln>
                <a:solidFill>
                  <a:srgbClr val="494949">
                    <a:lumMod val="75000"/>
                  </a:srgbClr>
                </a:solidFill>
                <a:effectLst/>
                <a:uLnTx/>
                <a:uFillTx/>
                <a:latin typeface="Montserrat" panose="00000500000000000000" pitchFamily="2" charset="0"/>
                <a:ea typeface="Roboto Light" panose="02000000000000000000" pitchFamily="2" charset="0"/>
                <a:cs typeface="+mn-cs"/>
              </a:rPr>
              <a:t>THE FULL EXPERIENCE</a:t>
            </a:r>
          </a:p>
        </p:txBody>
      </p:sp>
      <p:sp>
        <p:nvSpPr>
          <p:cNvPr id="37" name="Text Placeholder 3">
            <a:extLst>
              <a:ext uri="{FF2B5EF4-FFF2-40B4-BE49-F238E27FC236}">
                <a16:creationId xmlns:a16="http://schemas.microsoft.com/office/drawing/2014/main" id="{EBADBA68-C238-5F4E-85E7-872117D76512}"/>
              </a:ext>
            </a:extLst>
          </p:cNvPr>
          <p:cNvSpPr txBox="1">
            <a:spLocks/>
          </p:cNvSpPr>
          <p:nvPr/>
        </p:nvSpPr>
        <p:spPr>
          <a:xfrm>
            <a:off x="4980899" y="2764484"/>
            <a:ext cx="2745745" cy="478971"/>
          </a:xfrm>
          <a:prstGeom prst="rect">
            <a:avLst/>
          </a:prstGeom>
        </p:spPr>
        <p:txBody>
          <a:bodyPr vert="horz" lIns="0" tIns="0" rIns="0" bIns="0" numCol="1" spcCol="292608" rtlCol="0">
            <a:noAutofit/>
          </a:bodyPr>
          <a:lstStyle>
            <a:lvl1pPr marL="179370" indent="-179370" algn="l" defTabSz="914400" rtl="0" eaLnBrk="1" latinLnBrk="0" hangingPunct="1">
              <a:lnSpc>
                <a:spcPct val="110000"/>
              </a:lnSpc>
              <a:spcBef>
                <a:spcPts val="1000"/>
              </a:spcBef>
              <a:buFont typeface="Arial" panose="020B0604020202020204" pitchFamily="34" charset="0"/>
              <a:buNone/>
              <a:tabLst/>
              <a:defRPr sz="1400" b="1" i="0" kern="1200">
                <a:solidFill>
                  <a:srgbClr val="000000"/>
                </a:solidFill>
                <a:latin typeface="Roboto Condensed Light" panose="02000000000000000000" pitchFamily="2" charset="0"/>
                <a:ea typeface="Roboto Condensed Light" panose="02000000000000000000" pitchFamily="2" charset="0"/>
                <a:cs typeface="+mn-cs"/>
              </a:defRPr>
            </a:lvl1pPr>
            <a:lvl2pPr marL="628587" indent="-171433" algn="l" defTabSz="914400" rtl="0" eaLnBrk="1" latinLnBrk="0" hangingPunct="1">
              <a:lnSpc>
                <a:spcPct val="110000"/>
              </a:lnSpc>
              <a:spcBef>
                <a:spcPts val="500"/>
              </a:spcBef>
              <a:buFont typeface="Arial" panose="020B0604020202020204" pitchFamily="34" charset="0"/>
              <a:buChar char="•"/>
              <a:tabLst/>
              <a:defRPr sz="1400" b="0" i="0" kern="1200">
                <a:solidFill>
                  <a:srgbClr val="000000"/>
                </a:solidFill>
                <a:latin typeface="Roboto Condensed Light" panose="02000000000000000000" pitchFamily="2" charset="0"/>
                <a:ea typeface="Roboto Condensed Light" panose="02000000000000000000" pitchFamily="2" charset="0"/>
                <a:cs typeface="+mn-cs"/>
              </a:defRPr>
            </a:lvl2pPr>
            <a:lvl3pPr marL="1088916" indent="-174608" algn="l" defTabSz="914400" rtl="0" eaLnBrk="1" latinLnBrk="0" hangingPunct="1">
              <a:lnSpc>
                <a:spcPct val="110000"/>
              </a:lnSpc>
              <a:spcBef>
                <a:spcPts val="500"/>
              </a:spcBef>
              <a:buFont typeface="Arial" panose="020B0604020202020204" pitchFamily="34" charset="0"/>
              <a:buChar char="•"/>
              <a:tabLst/>
              <a:defRPr sz="1400" b="0" i="0" kern="1200">
                <a:solidFill>
                  <a:srgbClr val="000000"/>
                </a:solidFill>
                <a:latin typeface="Roboto Condensed Light" panose="02000000000000000000" pitchFamily="2" charset="0"/>
                <a:ea typeface="Roboto Condensed Light" panose="02000000000000000000" pitchFamily="2" charset="0"/>
                <a:cs typeface="+mn-cs"/>
              </a:defRPr>
            </a:lvl3pPr>
            <a:lvl4pPr marL="1549245" indent="-177782" algn="l" defTabSz="914400" rtl="0" eaLnBrk="1" latinLnBrk="0" hangingPunct="1">
              <a:lnSpc>
                <a:spcPct val="110000"/>
              </a:lnSpc>
              <a:spcBef>
                <a:spcPts val="500"/>
              </a:spcBef>
              <a:buFont typeface="Arial" panose="020B0604020202020204" pitchFamily="34" charset="0"/>
              <a:buChar char="•"/>
              <a:tabLst/>
              <a:defRPr sz="1400" b="0" i="0" kern="1200">
                <a:solidFill>
                  <a:srgbClr val="000000"/>
                </a:solidFill>
                <a:latin typeface="Roboto Condensed Light" panose="02000000000000000000" pitchFamily="2" charset="0"/>
                <a:ea typeface="Roboto Condensed Light" panose="02000000000000000000" pitchFamily="2" charset="0"/>
                <a:cs typeface="+mn-cs"/>
              </a:defRPr>
            </a:lvl4pPr>
            <a:lvl5pPr marL="2000050" indent="-171433" algn="l" defTabSz="914400" rtl="0" eaLnBrk="1" latinLnBrk="0" hangingPunct="1">
              <a:lnSpc>
                <a:spcPct val="110000"/>
              </a:lnSpc>
              <a:spcBef>
                <a:spcPts val="500"/>
              </a:spcBef>
              <a:buFont typeface="Arial" panose="020B0604020202020204" pitchFamily="34" charset="0"/>
              <a:buChar char="•"/>
              <a:tabLst/>
              <a:defRPr sz="1400" b="0" i="0" kern="1200">
                <a:solidFill>
                  <a:srgbClr val="000000"/>
                </a:solidFill>
                <a:latin typeface="Roboto Condensed Light" panose="02000000000000000000" pitchFamily="2" charset="0"/>
                <a:ea typeface="Roboto Condensed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Choose to read the published research and take action on your own using our step-by-step written guidance. </a:t>
            </a:r>
          </a:p>
          <a:p>
            <a:pPr marL="285750" marR="0" lvl="0" indent="-28575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CA" sz="12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endParaRPr>
          </a:p>
        </p:txBody>
      </p:sp>
      <p:sp>
        <p:nvSpPr>
          <p:cNvPr id="38" name="Rectangle 37">
            <a:extLst>
              <a:ext uri="{FF2B5EF4-FFF2-40B4-BE49-F238E27FC236}">
                <a16:creationId xmlns:a16="http://schemas.microsoft.com/office/drawing/2014/main" id="{23FFF665-6440-7A48-819F-2EB68BBF9355}"/>
              </a:ext>
            </a:extLst>
          </p:cNvPr>
          <p:cNvSpPr/>
          <p:nvPr/>
        </p:nvSpPr>
        <p:spPr>
          <a:xfrm rot="5400000">
            <a:off x="6248771" y="1069972"/>
            <a:ext cx="253882" cy="27896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1" i="0" u="none" strike="noStrike" kern="1200" cap="none" spc="0" normalizeH="0" baseline="0" noProof="0" dirty="0">
                <a:ln>
                  <a:noFill/>
                </a:ln>
                <a:solidFill>
                  <a:srgbClr val="494949">
                    <a:lumMod val="75000"/>
                  </a:srgbClr>
                </a:solidFill>
                <a:effectLst/>
                <a:uLnTx/>
                <a:uFillTx/>
                <a:latin typeface="Montserrat" panose="00000500000000000000" pitchFamily="2" charset="0"/>
                <a:ea typeface="Roboto Light" panose="02000000000000000000" pitchFamily="2" charset="0"/>
                <a:cs typeface="+mn-cs"/>
              </a:rPr>
              <a:t>DO-IT-YOURSELF</a:t>
            </a:r>
          </a:p>
        </p:txBody>
      </p:sp>
      <p:sp>
        <p:nvSpPr>
          <p:cNvPr id="39" name="Text Placeholder 3">
            <a:extLst>
              <a:ext uri="{FF2B5EF4-FFF2-40B4-BE49-F238E27FC236}">
                <a16:creationId xmlns:a16="http://schemas.microsoft.com/office/drawing/2014/main" id="{4EEB2798-662A-6542-9F36-6A3B3F6D37F3}"/>
              </a:ext>
            </a:extLst>
          </p:cNvPr>
          <p:cNvSpPr txBox="1">
            <a:spLocks/>
          </p:cNvSpPr>
          <p:nvPr/>
        </p:nvSpPr>
        <p:spPr>
          <a:xfrm>
            <a:off x="8897446" y="2764484"/>
            <a:ext cx="2745745" cy="478971"/>
          </a:xfrm>
          <a:prstGeom prst="rect">
            <a:avLst/>
          </a:prstGeom>
        </p:spPr>
        <p:txBody>
          <a:bodyPr vert="horz" lIns="0" tIns="0" rIns="0" bIns="0" numCol="1" spcCol="292608" rtlCol="0">
            <a:noAutofit/>
          </a:bodyPr>
          <a:lstStyle>
            <a:lvl1pPr marL="179370" indent="-179370" algn="l" defTabSz="914400" rtl="0" eaLnBrk="1" latinLnBrk="0" hangingPunct="1">
              <a:lnSpc>
                <a:spcPct val="110000"/>
              </a:lnSpc>
              <a:spcBef>
                <a:spcPts val="1000"/>
              </a:spcBef>
              <a:buFont typeface="Arial" panose="020B0604020202020204" pitchFamily="34" charset="0"/>
              <a:buNone/>
              <a:tabLst/>
              <a:defRPr sz="1400" b="1" i="0" kern="1200">
                <a:solidFill>
                  <a:srgbClr val="000000"/>
                </a:solidFill>
                <a:latin typeface="Roboto Condensed Light" panose="02000000000000000000" pitchFamily="2" charset="0"/>
                <a:ea typeface="Roboto Condensed Light" panose="02000000000000000000" pitchFamily="2" charset="0"/>
                <a:cs typeface="+mn-cs"/>
              </a:defRPr>
            </a:lvl1pPr>
            <a:lvl2pPr marL="628587" indent="-171433" algn="l" defTabSz="914400" rtl="0" eaLnBrk="1" latinLnBrk="0" hangingPunct="1">
              <a:lnSpc>
                <a:spcPct val="110000"/>
              </a:lnSpc>
              <a:spcBef>
                <a:spcPts val="500"/>
              </a:spcBef>
              <a:buFont typeface="Arial" panose="020B0604020202020204" pitchFamily="34" charset="0"/>
              <a:buChar char="•"/>
              <a:tabLst/>
              <a:defRPr sz="1400" b="0" i="0" kern="1200">
                <a:solidFill>
                  <a:srgbClr val="000000"/>
                </a:solidFill>
                <a:latin typeface="Roboto Condensed Light" panose="02000000000000000000" pitchFamily="2" charset="0"/>
                <a:ea typeface="Roboto Condensed Light" panose="02000000000000000000" pitchFamily="2" charset="0"/>
                <a:cs typeface="+mn-cs"/>
              </a:defRPr>
            </a:lvl2pPr>
            <a:lvl3pPr marL="1088916" indent="-174608" algn="l" defTabSz="914400" rtl="0" eaLnBrk="1" latinLnBrk="0" hangingPunct="1">
              <a:lnSpc>
                <a:spcPct val="110000"/>
              </a:lnSpc>
              <a:spcBef>
                <a:spcPts val="500"/>
              </a:spcBef>
              <a:buFont typeface="Arial" panose="020B0604020202020204" pitchFamily="34" charset="0"/>
              <a:buChar char="•"/>
              <a:tabLst/>
              <a:defRPr sz="1400" b="0" i="0" kern="1200">
                <a:solidFill>
                  <a:srgbClr val="000000"/>
                </a:solidFill>
                <a:latin typeface="Roboto Condensed Light" panose="02000000000000000000" pitchFamily="2" charset="0"/>
                <a:ea typeface="Roboto Condensed Light" panose="02000000000000000000" pitchFamily="2" charset="0"/>
                <a:cs typeface="+mn-cs"/>
              </a:defRPr>
            </a:lvl3pPr>
            <a:lvl4pPr marL="1549245" indent="-177782" algn="l" defTabSz="914400" rtl="0" eaLnBrk="1" latinLnBrk="0" hangingPunct="1">
              <a:lnSpc>
                <a:spcPct val="110000"/>
              </a:lnSpc>
              <a:spcBef>
                <a:spcPts val="500"/>
              </a:spcBef>
              <a:buFont typeface="Arial" panose="020B0604020202020204" pitchFamily="34" charset="0"/>
              <a:buChar char="•"/>
              <a:tabLst/>
              <a:defRPr sz="1400" b="0" i="0" kern="1200">
                <a:solidFill>
                  <a:srgbClr val="000000"/>
                </a:solidFill>
                <a:latin typeface="Roboto Condensed Light" panose="02000000000000000000" pitchFamily="2" charset="0"/>
                <a:ea typeface="Roboto Condensed Light" panose="02000000000000000000" pitchFamily="2" charset="0"/>
                <a:cs typeface="+mn-cs"/>
              </a:defRPr>
            </a:lvl4pPr>
            <a:lvl5pPr marL="2000050" indent="-171433" algn="l" defTabSz="914400" rtl="0" eaLnBrk="1" latinLnBrk="0" hangingPunct="1">
              <a:lnSpc>
                <a:spcPct val="110000"/>
              </a:lnSpc>
              <a:spcBef>
                <a:spcPts val="500"/>
              </a:spcBef>
              <a:buFont typeface="Arial" panose="020B0604020202020204" pitchFamily="34" charset="0"/>
              <a:buChar char="•"/>
              <a:tabLst/>
              <a:defRPr sz="1400" b="0" i="0" kern="1200">
                <a:solidFill>
                  <a:srgbClr val="000000"/>
                </a:solidFill>
                <a:latin typeface="Roboto Condensed Light" panose="02000000000000000000" pitchFamily="2" charset="0"/>
                <a:ea typeface="Roboto Condensed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Work virtually with one of our industry analysts to understand the key insights in the published research and customize your experience. </a:t>
            </a:r>
          </a:p>
          <a:p>
            <a:pPr marL="285750" marR="0" lvl="0" indent="-28575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CA" sz="12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endParaRPr>
          </a:p>
        </p:txBody>
      </p:sp>
      <p:sp>
        <p:nvSpPr>
          <p:cNvPr id="40" name="Rectangle 39">
            <a:extLst>
              <a:ext uri="{FF2B5EF4-FFF2-40B4-BE49-F238E27FC236}">
                <a16:creationId xmlns:a16="http://schemas.microsoft.com/office/drawing/2014/main" id="{2B3FC27B-567A-F94E-9B4E-414940FBEBA4}"/>
              </a:ext>
            </a:extLst>
          </p:cNvPr>
          <p:cNvSpPr/>
          <p:nvPr/>
        </p:nvSpPr>
        <p:spPr>
          <a:xfrm rot="5400000">
            <a:off x="10165318" y="1069972"/>
            <a:ext cx="253882" cy="27896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1" i="0" u="none" strike="noStrike" kern="1200" cap="none" spc="0" normalizeH="0" baseline="0" noProof="0" dirty="0">
                <a:ln>
                  <a:noFill/>
                </a:ln>
                <a:solidFill>
                  <a:srgbClr val="494949">
                    <a:lumMod val="75000"/>
                  </a:srgbClr>
                </a:solidFill>
                <a:effectLst/>
                <a:uLnTx/>
                <a:uFillTx/>
                <a:latin typeface="Montserrat" panose="00000500000000000000" pitchFamily="2" charset="0"/>
                <a:ea typeface="Roboto Light" panose="02000000000000000000" pitchFamily="2" charset="0"/>
                <a:cs typeface="+mn-cs"/>
              </a:rPr>
              <a:t>ANALYST GUIDANCE</a:t>
            </a:r>
          </a:p>
        </p:txBody>
      </p:sp>
      <p:sp>
        <p:nvSpPr>
          <p:cNvPr id="41" name="Text Placeholder 3">
            <a:extLst>
              <a:ext uri="{FF2B5EF4-FFF2-40B4-BE49-F238E27FC236}">
                <a16:creationId xmlns:a16="http://schemas.microsoft.com/office/drawing/2014/main" id="{B8864615-8AF1-0A4E-A5D1-CCCB2B0026B9}"/>
              </a:ext>
            </a:extLst>
          </p:cNvPr>
          <p:cNvSpPr txBox="1">
            <a:spLocks/>
          </p:cNvSpPr>
          <p:nvPr/>
        </p:nvSpPr>
        <p:spPr>
          <a:xfrm>
            <a:off x="1017395" y="4260212"/>
            <a:ext cx="2745745" cy="478971"/>
          </a:xfrm>
          <a:prstGeom prst="rect">
            <a:avLst/>
          </a:prstGeom>
        </p:spPr>
        <p:txBody>
          <a:bodyPr vert="horz" lIns="0" tIns="0" rIns="0" bIns="0" numCol="1" spcCol="292608" rtlCol="0">
            <a:noAutofit/>
          </a:bodyPr>
          <a:lstStyle>
            <a:lvl1pPr marL="179370" indent="-179370" algn="l" defTabSz="914400" rtl="0" eaLnBrk="1" latinLnBrk="0" hangingPunct="1">
              <a:lnSpc>
                <a:spcPct val="110000"/>
              </a:lnSpc>
              <a:spcBef>
                <a:spcPts val="1000"/>
              </a:spcBef>
              <a:buFont typeface="Arial" panose="020B0604020202020204" pitchFamily="34" charset="0"/>
              <a:buNone/>
              <a:tabLst/>
              <a:defRPr sz="1400" b="1" i="0" kern="1200">
                <a:solidFill>
                  <a:srgbClr val="000000"/>
                </a:solidFill>
                <a:latin typeface="Roboto Condensed Light" panose="02000000000000000000" pitchFamily="2" charset="0"/>
                <a:ea typeface="Roboto Condensed Light" panose="02000000000000000000" pitchFamily="2" charset="0"/>
                <a:cs typeface="+mn-cs"/>
              </a:defRPr>
            </a:lvl1pPr>
            <a:lvl2pPr marL="628587" indent="-171433" algn="l" defTabSz="914400" rtl="0" eaLnBrk="1" latinLnBrk="0" hangingPunct="1">
              <a:lnSpc>
                <a:spcPct val="110000"/>
              </a:lnSpc>
              <a:spcBef>
                <a:spcPts val="500"/>
              </a:spcBef>
              <a:buFont typeface="Arial" panose="020B0604020202020204" pitchFamily="34" charset="0"/>
              <a:buChar char="•"/>
              <a:tabLst/>
              <a:defRPr sz="1400" b="0" i="0" kern="1200">
                <a:solidFill>
                  <a:srgbClr val="000000"/>
                </a:solidFill>
                <a:latin typeface="Roboto Condensed Light" panose="02000000000000000000" pitchFamily="2" charset="0"/>
                <a:ea typeface="Roboto Condensed Light" panose="02000000000000000000" pitchFamily="2" charset="0"/>
                <a:cs typeface="+mn-cs"/>
              </a:defRPr>
            </a:lvl2pPr>
            <a:lvl3pPr marL="1088916" indent="-174608" algn="l" defTabSz="914400" rtl="0" eaLnBrk="1" latinLnBrk="0" hangingPunct="1">
              <a:lnSpc>
                <a:spcPct val="110000"/>
              </a:lnSpc>
              <a:spcBef>
                <a:spcPts val="500"/>
              </a:spcBef>
              <a:buFont typeface="Arial" panose="020B0604020202020204" pitchFamily="34" charset="0"/>
              <a:buChar char="•"/>
              <a:tabLst/>
              <a:defRPr sz="1400" b="0" i="0" kern="1200">
                <a:solidFill>
                  <a:srgbClr val="000000"/>
                </a:solidFill>
                <a:latin typeface="Roboto Condensed Light" panose="02000000000000000000" pitchFamily="2" charset="0"/>
                <a:ea typeface="Roboto Condensed Light" panose="02000000000000000000" pitchFamily="2" charset="0"/>
                <a:cs typeface="+mn-cs"/>
              </a:defRPr>
            </a:lvl3pPr>
            <a:lvl4pPr marL="1549245" indent="-177782" algn="l" defTabSz="914400" rtl="0" eaLnBrk="1" latinLnBrk="0" hangingPunct="1">
              <a:lnSpc>
                <a:spcPct val="110000"/>
              </a:lnSpc>
              <a:spcBef>
                <a:spcPts val="500"/>
              </a:spcBef>
              <a:buFont typeface="Arial" panose="020B0604020202020204" pitchFamily="34" charset="0"/>
              <a:buChar char="•"/>
              <a:tabLst/>
              <a:defRPr sz="1400" b="0" i="0" kern="1200">
                <a:solidFill>
                  <a:srgbClr val="000000"/>
                </a:solidFill>
                <a:latin typeface="Roboto Condensed Light" panose="02000000000000000000" pitchFamily="2" charset="0"/>
                <a:ea typeface="Roboto Condensed Light" panose="02000000000000000000" pitchFamily="2" charset="0"/>
                <a:cs typeface="+mn-cs"/>
              </a:defRPr>
            </a:lvl4pPr>
            <a:lvl5pPr marL="2000050" indent="-171433" algn="l" defTabSz="914400" rtl="0" eaLnBrk="1" latinLnBrk="0" hangingPunct="1">
              <a:lnSpc>
                <a:spcPct val="110000"/>
              </a:lnSpc>
              <a:spcBef>
                <a:spcPts val="500"/>
              </a:spcBef>
              <a:buFont typeface="Arial" panose="020B0604020202020204" pitchFamily="34" charset="0"/>
              <a:buChar char="•"/>
              <a:tabLst/>
              <a:defRPr sz="1400" b="0" i="0" kern="1200">
                <a:solidFill>
                  <a:srgbClr val="000000"/>
                </a:solidFill>
                <a:latin typeface="Roboto Condensed Light" panose="02000000000000000000" pitchFamily="2" charset="0"/>
                <a:ea typeface="Roboto Condensed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Attend our monthly Executive Industry Roundtables to share insights and learn best practices from your peers on the hottest topics relevant to your industry.</a:t>
            </a:r>
          </a:p>
          <a:p>
            <a:pPr marL="285750" marR="0" lvl="0" indent="-28575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CA" sz="12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endParaRPr>
          </a:p>
        </p:txBody>
      </p:sp>
      <p:sp>
        <p:nvSpPr>
          <p:cNvPr id="42" name="Rectangle 41">
            <a:extLst>
              <a:ext uri="{FF2B5EF4-FFF2-40B4-BE49-F238E27FC236}">
                <a16:creationId xmlns:a16="http://schemas.microsoft.com/office/drawing/2014/main" id="{D2B31CA4-FAE6-E649-A474-9FCA023031C9}"/>
              </a:ext>
            </a:extLst>
          </p:cNvPr>
          <p:cNvSpPr/>
          <p:nvPr/>
        </p:nvSpPr>
        <p:spPr>
          <a:xfrm rot="5400000">
            <a:off x="2285267" y="2565700"/>
            <a:ext cx="253882" cy="27896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1" i="0" u="none" strike="noStrike" kern="1200" cap="none" spc="0" normalizeH="0" baseline="0" noProof="0" dirty="0">
                <a:ln>
                  <a:noFill/>
                </a:ln>
                <a:solidFill>
                  <a:srgbClr val="494949">
                    <a:lumMod val="75000"/>
                  </a:srgbClr>
                </a:solidFill>
                <a:effectLst/>
                <a:uLnTx/>
                <a:uFillTx/>
                <a:latin typeface="Montserrat" panose="00000500000000000000" pitchFamily="2" charset="0"/>
                <a:ea typeface="Roboto Light" panose="02000000000000000000" pitchFamily="2" charset="0"/>
                <a:cs typeface="+mn-cs"/>
              </a:rPr>
              <a:t>PEER PARTICIPATION</a:t>
            </a:r>
          </a:p>
        </p:txBody>
      </p:sp>
      <p:sp>
        <p:nvSpPr>
          <p:cNvPr id="43" name="Text Placeholder 3">
            <a:extLst>
              <a:ext uri="{FF2B5EF4-FFF2-40B4-BE49-F238E27FC236}">
                <a16:creationId xmlns:a16="http://schemas.microsoft.com/office/drawing/2014/main" id="{EBE96775-6E62-CE4A-92EB-C7BFD853C765}"/>
              </a:ext>
            </a:extLst>
          </p:cNvPr>
          <p:cNvSpPr txBox="1">
            <a:spLocks/>
          </p:cNvSpPr>
          <p:nvPr/>
        </p:nvSpPr>
        <p:spPr>
          <a:xfrm>
            <a:off x="4980899" y="4260213"/>
            <a:ext cx="2745745" cy="995091"/>
          </a:xfrm>
          <a:prstGeom prst="rect">
            <a:avLst/>
          </a:prstGeom>
        </p:spPr>
        <p:txBody>
          <a:bodyPr vert="horz" lIns="0" tIns="0" rIns="0" bIns="0" numCol="1" spcCol="292608" rtlCol="0">
            <a:noAutofit/>
          </a:bodyPr>
          <a:lstStyle>
            <a:lvl1pPr marL="179370" indent="-179370" algn="l" defTabSz="914400" rtl="0" eaLnBrk="1" latinLnBrk="0" hangingPunct="1">
              <a:lnSpc>
                <a:spcPct val="110000"/>
              </a:lnSpc>
              <a:spcBef>
                <a:spcPts val="1000"/>
              </a:spcBef>
              <a:buFont typeface="Arial" panose="020B0604020202020204" pitchFamily="34" charset="0"/>
              <a:buNone/>
              <a:tabLst/>
              <a:defRPr sz="1400" b="1" i="0" kern="1200">
                <a:solidFill>
                  <a:srgbClr val="000000"/>
                </a:solidFill>
                <a:latin typeface="Roboto Condensed Light" panose="02000000000000000000" pitchFamily="2" charset="0"/>
                <a:ea typeface="Roboto Condensed Light" panose="02000000000000000000" pitchFamily="2" charset="0"/>
                <a:cs typeface="+mn-cs"/>
              </a:defRPr>
            </a:lvl1pPr>
            <a:lvl2pPr marL="628587" indent="-171433" algn="l" defTabSz="914400" rtl="0" eaLnBrk="1" latinLnBrk="0" hangingPunct="1">
              <a:lnSpc>
                <a:spcPct val="110000"/>
              </a:lnSpc>
              <a:spcBef>
                <a:spcPts val="500"/>
              </a:spcBef>
              <a:buFont typeface="Arial" panose="020B0604020202020204" pitchFamily="34" charset="0"/>
              <a:buChar char="•"/>
              <a:tabLst/>
              <a:defRPr sz="1400" b="0" i="0" kern="1200">
                <a:solidFill>
                  <a:srgbClr val="000000"/>
                </a:solidFill>
                <a:latin typeface="Roboto Condensed Light" panose="02000000000000000000" pitchFamily="2" charset="0"/>
                <a:ea typeface="Roboto Condensed Light" panose="02000000000000000000" pitchFamily="2" charset="0"/>
                <a:cs typeface="+mn-cs"/>
              </a:defRPr>
            </a:lvl2pPr>
            <a:lvl3pPr marL="1088916" indent="-174608" algn="l" defTabSz="914400" rtl="0" eaLnBrk="1" latinLnBrk="0" hangingPunct="1">
              <a:lnSpc>
                <a:spcPct val="110000"/>
              </a:lnSpc>
              <a:spcBef>
                <a:spcPts val="500"/>
              </a:spcBef>
              <a:buFont typeface="Arial" panose="020B0604020202020204" pitchFamily="34" charset="0"/>
              <a:buChar char="•"/>
              <a:tabLst/>
              <a:defRPr sz="1400" b="0" i="0" kern="1200">
                <a:solidFill>
                  <a:srgbClr val="000000"/>
                </a:solidFill>
                <a:latin typeface="Roboto Condensed Light" panose="02000000000000000000" pitchFamily="2" charset="0"/>
                <a:ea typeface="Roboto Condensed Light" panose="02000000000000000000" pitchFamily="2" charset="0"/>
                <a:cs typeface="+mn-cs"/>
              </a:defRPr>
            </a:lvl3pPr>
            <a:lvl4pPr marL="1549245" indent="-177782" algn="l" defTabSz="914400" rtl="0" eaLnBrk="1" latinLnBrk="0" hangingPunct="1">
              <a:lnSpc>
                <a:spcPct val="110000"/>
              </a:lnSpc>
              <a:spcBef>
                <a:spcPts val="500"/>
              </a:spcBef>
              <a:buFont typeface="Arial" panose="020B0604020202020204" pitchFamily="34" charset="0"/>
              <a:buChar char="•"/>
              <a:tabLst/>
              <a:defRPr sz="1400" b="0" i="0" kern="1200">
                <a:solidFill>
                  <a:srgbClr val="000000"/>
                </a:solidFill>
                <a:latin typeface="Roboto Condensed Light" panose="02000000000000000000" pitchFamily="2" charset="0"/>
                <a:ea typeface="Roboto Condensed Light" panose="02000000000000000000" pitchFamily="2" charset="0"/>
                <a:cs typeface="+mn-cs"/>
              </a:defRPr>
            </a:lvl4pPr>
            <a:lvl5pPr marL="2000050" indent="-171433" algn="l" defTabSz="914400" rtl="0" eaLnBrk="1" latinLnBrk="0" hangingPunct="1">
              <a:lnSpc>
                <a:spcPct val="110000"/>
              </a:lnSpc>
              <a:spcBef>
                <a:spcPts val="500"/>
              </a:spcBef>
              <a:buFont typeface="Arial" panose="020B0604020202020204" pitchFamily="34" charset="0"/>
              <a:buChar char="•"/>
              <a:tabLst/>
              <a:defRPr sz="1400" b="0" i="0" kern="1200">
                <a:solidFill>
                  <a:srgbClr val="000000"/>
                </a:solidFill>
                <a:latin typeface="Roboto Condensed Light" panose="02000000000000000000" pitchFamily="2" charset="0"/>
                <a:ea typeface="Roboto Condensed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Take the Industry Benchmarking Track for data-based insights on how you differ from others in your industry. Every three months, the Executive Industry Roundtables will focus on insights gleaned from the thousands of diagnostics we execute each year, from Stakeholder Satisfaction and Process Improvement to IT Staffing and Spending. Then we’ll create a custom benchmark report just for you. </a:t>
            </a:r>
            <a:endParaRPr kumimoji="0" lang="en-CA" sz="12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endParaRPr>
          </a:p>
        </p:txBody>
      </p:sp>
      <p:sp>
        <p:nvSpPr>
          <p:cNvPr id="44" name="Rectangle 43">
            <a:extLst>
              <a:ext uri="{FF2B5EF4-FFF2-40B4-BE49-F238E27FC236}">
                <a16:creationId xmlns:a16="http://schemas.microsoft.com/office/drawing/2014/main" id="{77170F31-C2C8-3841-9B85-F4D53453FA0E}"/>
              </a:ext>
            </a:extLst>
          </p:cNvPr>
          <p:cNvSpPr/>
          <p:nvPr/>
        </p:nvSpPr>
        <p:spPr>
          <a:xfrm rot="5400000">
            <a:off x="6248771" y="2565701"/>
            <a:ext cx="253882" cy="27896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1" i="0" u="none" strike="noStrike" kern="1200" cap="none" spc="0" normalizeH="0" baseline="0" noProof="0" dirty="0">
                <a:ln>
                  <a:noFill/>
                </a:ln>
                <a:solidFill>
                  <a:srgbClr val="494949">
                    <a:lumMod val="75000"/>
                  </a:srgbClr>
                </a:solidFill>
                <a:effectLst/>
                <a:uLnTx/>
                <a:uFillTx/>
                <a:latin typeface="Montserrat" panose="00000500000000000000" pitchFamily="2" charset="0"/>
                <a:ea typeface="Roboto Light" panose="02000000000000000000" pitchFamily="2" charset="0"/>
                <a:cs typeface="+mn-cs"/>
              </a:rPr>
              <a:t>INDUSTRY BENCHMARKING</a:t>
            </a:r>
          </a:p>
        </p:txBody>
      </p:sp>
      <p:sp>
        <p:nvSpPr>
          <p:cNvPr id="45" name="Text Placeholder 3">
            <a:extLst>
              <a:ext uri="{FF2B5EF4-FFF2-40B4-BE49-F238E27FC236}">
                <a16:creationId xmlns:a16="http://schemas.microsoft.com/office/drawing/2014/main" id="{2284D6B5-F764-5044-9B94-053F624D2BB4}"/>
              </a:ext>
            </a:extLst>
          </p:cNvPr>
          <p:cNvSpPr txBox="1">
            <a:spLocks/>
          </p:cNvSpPr>
          <p:nvPr/>
        </p:nvSpPr>
        <p:spPr>
          <a:xfrm>
            <a:off x="8897446" y="4260213"/>
            <a:ext cx="2745745" cy="478971"/>
          </a:xfrm>
          <a:prstGeom prst="rect">
            <a:avLst/>
          </a:prstGeom>
        </p:spPr>
        <p:txBody>
          <a:bodyPr vert="horz" lIns="0" tIns="0" rIns="0" bIns="0" numCol="1" spcCol="292608" rtlCol="0">
            <a:noAutofit/>
          </a:bodyPr>
          <a:lstStyle>
            <a:lvl1pPr marL="179370" indent="-179370" algn="l" defTabSz="914400" rtl="0" eaLnBrk="1" latinLnBrk="0" hangingPunct="1">
              <a:lnSpc>
                <a:spcPct val="110000"/>
              </a:lnSpc>
              <a:spcBef>
                <a:spcPts val="1000"/>
              </a:spcBef>
              <a:buFont typeface="Arial" panose="020B0604020202020204" pitchFamily="34" charset="0"/>
              <a:buNone/>
              <a:tabLst/>
              <a:defRPr sz="1400" b="1" i="0" kern="1200">
                <a:solidFill>
                  <a:srgbClr val="000000"/>
                </a:solidFill>
                <a:latin typeface="Roboto Condensed Light" panose="02000000000000000000" pitchFamily="2" charset="0"/>
                <a:ea typeface="Roboto Condensed Light" panose="02000000000000000000" pitchFamily="2" charset="0"/>
                <a:cs typeface="+mn-cs"/>
              </a:defRPr>
            </a:lvl1pPr>
            <a:lvl2pPr marL="628587" indent="-171433" algn="l" defTabSz="914400" rtl="0" eaLnBrk="1" latinLnBrk="0" hangingPunct="1">
              <a:lnSpc>
                <a:spcPct val="110000"/>
              </a:lnSpc>
              <a:spcBef>
                <a:spcPts val="500"/>
              </a:spcBef>
              <a:buFont typeface="Arial" panose="020B0604020202020204" pitchFamily="34" charset="0"/>
              <a:buChar char="•"/>
              <a:tabLst/>
              <a:defRPr sz="1400" b="0" i="0" kern="1200">
                <a:solidFill>
                  <a:srgbClr val="000000"/>
                </a:solidFill>
                <a:latin typeface="Roboto Condensed Light" panose="02000000000000000000" pitchFamily="2" charset="0"/>
                <a:ea typeface="Roboto Condensed Light" panose="02000000000000000000" pitchFamily="2" charset="0"/>
                <a:cs typeface="+mn-cs"/>
              </a:defRPr>
            </a:lvl2pPr>
            <a:lvl3pPr marL="1088916" indent="-174608" algn="l" defTabSz="914400" rtl="0" eaLnBrk="1" latinLnBrk="0" hangingPunct="1">
              <a:lnSpc>
                <a:spcPct val="110000"/>
              </a:lnSpc>
              <a:spcBef>
                <a:spcPts val="500"/>
              </a:spcBef>
              <a:buFont typeface="Arial" panose="020B0604020202020204" pitchFamily="34" charset="0"/>
              <a:buChar char="•"/>
              <a:tabLst/>
              <a:defRPr sz="1400" b="0" i="0" kern="1200">
                <a:solidFill>
                  <a:srgbClr val="000000"/>
                </a:solidFill>
                <a:latin typeface="Roboto Condensed Light" panose="02000000000000000000" pitchFamily="2" charset="0"/>
                <a:ea typeface="Roboto Condensed Light" panose="02000000000000000000" pitchFamily="2" charset="0"/>
                <a:cs typeface="+mn-cs"/>
              </a:defRPr>
            </a:lvl3pPr>
            <a:lvl4pPr marL="1549245" indent="-177782" algn="l" defTabSz="914400" rtl="0" eaLnBrk="1" latinLnBrk="0" hangingPunct="1">
              <a:lnSpc>
                <a:spcPct val="110000"/>
              </a:lnSpc>
              <a:spcBef>
                <a:spcPts val="500"/>
              </a:spcBef>
              <a:buFont typeface="Arial" panose="020B0604020202020204" pitchFamily="34" charset="0"/>
              <a:buChar char="•"/>
              <a:tabLst/>
              <a:defRPr sz="1400" b="0" i="0" kern="1200">
                <a:solidFill>
                  <a:srgbClr val="000000"/>
                </a:solidFill>
                <a:latin typeface="Roboto Condensed Light" panose="02000000000000000000" pitchFamily="2" charset="0"/>
                <a:ea typeface="Roboto Condensed Light" panose="02000000000000000000" pitchFamily="2" charset="0"/>
                <a:cs typeface="+mn-cs"/>
              </a:defRPr>
            </a:lvl4pPr>
            <a:lvl5pPr marL="2000050" indent="-171433" algn="l" defTabSz="914400" rtl="0" eaLnBrk="1" latinLnBrk="0" hangingPunct="1">
              <a:lnSpc>
                <a:spcPct val="110000"/>
              </a:lnSpc>
              <a:spcBef>
                <a:spcPts val="500"/>
              </a:spcBef>
              <a:buFont typeface="Arial" panose="020B0604020202020204" pitchFamily="34" charset="0"/>
              <a:buChar char="•"/>
              <a:tabLst/>
              <a:defRPr sz="1400" b="0" i="0" kern="1200">
                <a:solidFill>
                  <a:srgbClr val="000000"/>
                </a:solidFill>
                <a:latin typeface="Roboto Condensed Light" panose="02000000000000000000" pitchFamily="2" charset="0"/>
                <a:ea typeface="Roboto Condensed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rPr>
              <a:t>Don’t have time to attend all 36 experiences? Let your executive advisor build a custom Key Initiative Plan that will guide you through the essential experiences customized to your environment.</a:t>
            </a:r>
            <a:endParaRPr kumimoji="0" lang="en-CA" sz="12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n-cs"/>
            </a:endParaRPr>
          </a:p>
        </p:txBody>
      </p:sp>
      <p:sp>
        <p:nvSpPr>
          <p:cNvPr id="46" name="Rectangle 45">
            <a:extLst>
              <a:ext uri="{FF2B5EF4-FFF2-40B4-BE49-F238E27FC236}">
                <a16:creationId xmlns:a16="http://schemas.microsoft.com/office/drawing/2014/main" id="{59A2884F-7B75-5449-89C2-400283C1E83D}"/>
              </a:ext>
            </a:extLst>
          </p:cNvPr>
          <p:cNvSpPr/>
          <p:nvPr/>
        </p:nvSpPr>
        <p:spPr>
          <a:xfrm rot="5400000">
            <a:off x="10165318" y="2565701"/>
            <a:ext cx="253882" cy="27896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1" i="0" u="none" strike="noStrike" kern="1200" cap="none" spc="0" normalizeH="0" baseline="0" noProof="0" dirty="0">
                <a:ln>
                  <a:noFill/>
                </a:ln>
                <a:solidFill>
                  <a:srgbClr val="494949">
                    <a:lumMod val="75000"/>
                  </a:srgbClr>
                </a:solidFill>
                <a:effectLst/>
                <a:uLnTx/>
                <a:uFillTx/>
                <a:latin typeface="Montserrat" panose="00000500000000000000" pitchFamily="2" charset="0"/>
                <a:ea typeface="Roboto Light" panose="02000000000000000000" pitchFamily="2" charset="0"/>
                <a:cs typeface="+mn-cs"/>
              </a:rPr>
              <a:t>INDUSTRY ESSENTIALS</a:t>
            </a:r>
          </a:p>
        </p:txBody>
      </p:sp>
      <p:pic>
        <p:nvPicPr>
          <p:cNvPr id="29" name="Picture 28">
            <a:extLst>
              <a:ext uri="{FF2B5EF4-FFF2-40B4-BE49-F238E27FC236}">
                <a16:creationId xmlns:a16="http://schemas.microsoft.com/office/drawing/2014/main" id="{59CE3227-89C1-4001-BC55-2A2573AF89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2395" y="2164266"/>
            <a:ext cx="635000" cy="635000"/>
          </a:xfrm>
          <a:prstGeom prst="rect">
            <a:avLst/>
          </a:prstGeom>
        </p:spPr>
      </p:pic>
      <p:pic>
        <p:nvPicPr>
          <p:cNvPr id="30" name="Picture 29">
            <a:extLst>
              <a:ext uri="{FF2B5EF4-FFF2-40B4-BE49-F238E27FC236}">
                <a16:creationId xmlns:a16="http://schemas.microsoft.com/office/drawing/2014/main" id="{507F46F1-F25A-45BE-8EE6-B71764E794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34777" y="2152806"/>
            <a:ext cx="635000" cy="635000"/>
          </a:xfrm>
          <a:prstGeom prst="rect">
            <a:avLst/>
          </a:prstGeom>
        </p:spPr>
      </p:pic>
      <p:pic>
        <p:nvPicPr>
          <p:cNvPr id="33" name="Picture 32">
            <a:extLst>
              <a:ext uri="{FF2B5EF4-FFF2-40B4-BE49-F238E27FC236}">
                <a16:creationId xmlns:a16="http://schemas.microsoft.com/office/drawing/2014/main" id="{3FF79030-98DD-470A-8315-9FE8F15489D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57372" y="2164266"/>
            <a:ext cx="635000" cy="635000"/>
          </a:xfrm>
          <a:prstGeom prst="rect">
            <a:avLst/>
          </a:prstGeom>
        </p:spPr>
      </p:pic>
      <p:pic>
        <p:nvPicPr>
          <p:cNvPr id="49" name="Picture 48">
            <a:extLst>
              <a:ext uri="{FF2B5EF4-FFF2-40B4-BE49-F238E27FC236}">
                <a16:creationId xmlns:a16="http://schemas.microsoft.com/office/drawing/2014/main" id="{B30C4002-AF44-43CD-AD2D-5FEE39E617A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2395" y="3644652"/>
            <a:ext cx="635000" cy="635000"/>
          </a:xfrm>
          <a:prstGeom prst="rect">
            <a:avLst/>
          </a:prstGeom>
        </p:spPr>
      </p:pic>
      <p:pic>
        <p:nvPicPr>
          <p:cNvPr id="52" name="Picture 51">
            <a:extLst>
              <a:ext uri="{FF2B5EF4-FFF2-40B4-BE49-F238E27FC236}">
                <a16:creationId xmlns:a16="http://schemas.microsoft.com/office/drawing/2014/main" id="{0789C6E3-543C-4814-94B3-F4F42DA6A4D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334777" y="3644652"/>
            <a:ext cx="635000" cy="635000"/>
          </a:xfrm>
          <a:prstGeom prst="rect">
            <a:avLst/>
          </a:prstGeom>
        </p:spPr>
      </p:pic>
      <p:pic>
        <p:nvPicPr>
          <p:cNvPr id="53" name="Picture 52">
            <a:extLst>
              <a:ext uri="{FF2B5EF4-FFF2-40B4-BE49-F238E27FC236}">
                <a16:creationId xmlns:a16="http://schemas.microsoft.com/office/drawing/2014/main" id="{86FB95BF-5489-450D-9FE4-868251945AA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257372" y="3637690"/>
            <a:ext cx="635000" cy="635000"/>
          </a:xfrm>
          <a:prstGeom prst="rect">
            <a:avLst/>
          </a:prstGeom>
        </p:spPr>
      </p:pic>
    </p:spTree>
    <p:extLst>
      <p:ext uri="{BB962C8B-B14F-4D97-AF65-F5344CB8AC3E}">
        <p14:creationId xmlns:p14="http://schemas.microsoft.com/office/powerpoint/2010/main" val="1813684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83113" y="1552743"/>
            <a:ext cx="5348201" cy="4503261"/>
          </a:xfrm>
        </p:spPr>
        <p:txBody>
          <a:bodyPr/>
          <a:lstStyle/>
          <a:p>
            <a:pPr marR="182502" algn="l">
              <a:lnSpc>
                <a:spcPct val="90000"/>
              </a:lnSpc>
              <a:spcBef>
                <a:spcPts val="0"/>
              </a:spcBef>
              <a:spcAft>
                <a:spcPts val="1800"/>
              </a:spcAft>
            </a:pPr>
            <a:r>
              <a:rPr lang="en-CA" b="0" spc="-24" dirty="0">
                <a:solidFill>
                  <a:schemeClr val="accent6">
                    <a:lumMod val="75000"/>
                  </a:schemeClr>
                </a:solidFill>
              </a:rPr>
              <a:t>“2018 Manufacturing Skills Gap Study.” </a:t>
            </a:r>
            <a:r>
              <a:rPr lang="en-CA" b="0" i="1" spc="-24" dirty="0">
                <a:solidFill>
                  <a:schemeClr val="accent6">
                    <a:lumMod val="75000"/>
                  </a:schemeClr>
                </a:solidFill>
              </a:rPr>
              <a:t>Deloitte United States, </a:t>
            </a:r>
            <a:r>
              <a:rPr lang="en-CA" b="0" spc="-24" dirty="0">
                <a:solidFill>
                  <a:schemeClr val="accent6">
                    <a:lumMod val="75000"/>
                  </a:schemeClr>
                </a:solidFill>
              </a:rPr>
              <a:t>2018. Web.</a:t>
            </a:r>
          </a:p>
          <a:p>
            <a:pPr marR="182502" algn="l">
              <a:lnSpc>
                <a:spcPct val="90000"/>
              </a:lnSpc>
              <a:spcBef>
                <a:spcPts val="0"/>
              </a:spcBef>
              <a:spcAft>
                <a:spcPts val="1800"/>
              </a:spcAft>
            </a:pPr>
            <a:r>
              <a:rPr lang="en-CA" b="0" spc="-24" dirty="0">
                <a:solidFill>
                  <a:schemeClr val="accent6">
                    <a:lumMod val="75000"/>
                  </a:schemeClr>
                </a:solidFill>
              </a:rPr>
              <a:t>“3D Printer Comparison Chart.” </a:t>
            </a:r>
            <a:r>
              <a:rPr lang="en-CA" b="0" i="1" spc="-24" dirty="0">
                <a:solidFill>
                  <a:schemeClr val="accent6">
                    <a:lumMod val="75000"/>
                  </a:schemeClr>
                </a:solidFill>
              </a:rPr>
              <a:t>Product Chart, </a:t>
            </a:r>
            <a:r>
              <a:rPr lang="en-CA" b="0" spc="-24" dirty="0">
                <a:solidFill>
                  <a:schemeClr val="accent6">
                    <a:lumMod val="75000"/>
                  </a:schemeClr>
                </a:solidFill>
              </a:rPr>
              <a:t>n.d. Accessed 13 Feb. 2020.</a:t>
            </a:r>
          </a:p>
          <a:p>
            <a:pPr marR="182502" algn="l">
              <a:lnSpc>
                <a:spcPct val="90000"/>
              </a:lnSpc>
              <a:spcBef>
                <a:spcPts val="0"/>
              </a:spcBef>
              <a:spcAft>
                <a:spcPts val="1800"/>
              </a:spcAft>
            </a:pPr>
            <a:r>
              <a:rPr lang="en-CA" b="0" spc="-24" dirty="0">
                <a:solidFill>
                  <a:schemeClr val="accent6">
                    <a:lumMod val="75000"/>
                  </a:schemeClr>
                </a:solidFill>
              </a:rPr>
              <a:t>“Additive Manufacturing &amp; Material Market by Technology, by Material (Plastics, Metals, and Ceramics), by Application, and by Geography – Analysis and Forecast to 2014 – 2020.” </a:t>
            </a:r>
            <a:r>
              <a:rPr lang="en-CA" b="0" i="1" spc="-24" dirty="0">
                <a:solidFill>
                  <a:schemeClr val="accent6">
                    <a:lumMod val="75000"/>
                  </a:schemeClr>
                </a:solidFill>
              </a:rPr>
              <a:t>MarketsandMarkets, </a:t>
            </a:r>
            <a:r>
              <a:rPr lang="en-CA" b="0" spc="-24" dirty="0">
                <a:solidFill>
                  <a:schemeClr val="accent6">
                    <a:lumMod val="75000"/>
                  </a:schemeClr>
                </a:solidFill>
              </a:rPr>
              <a:t>Oct. 2014</a:t>
            </a:r>
            <a:r>
              <a:rPr lang="en-CA" b="0" i="1" spc="-24" dirty="0">
                <a:solidFill>
                  <a:schemeClr val="accent6">
                    <a:lumMod val="75000"/>
                  </a:schemeClr>
                </a:solidFill>
              </a:rPr>
              <a:t>. </a:t>
            </a:r>
            <a:r>
              <a:rPr lang="en-CA" b="0" spc="-24" dirty="0">
                <a:solidFill>
                  <a:schemeClr val="accent6">
                    <a:lumMod val="75000"/>
                  </a:schemeClr>
                </a:solidFill>
              </a:rPr>
              <a:t>Accessed 13 Feb. 2020.</a:t>
            </a:r>
          </a:p>
          <a:p>
            <a:pPr marR="182502" algn="l">
              <a:lnSpc>
                <a:spcPct val="90000"/>
              </a:lnSpc>
              <a:spcBef>
                <a:spcPts val="0"/>
              </a:spcBef>
              <a:spcAft>
                <a:spcPts val="1800"/>
              </a:spcAft>
            </a:pPr>
            <a:r>
              <a:rPr lang="en-CA" b="0" spc="-24" dirty="0">
                <a:solidFill>
                  <a:schemeClr val="accent6">
                    <a:lumMod val="75000"/>
                  </a:schemeClr>
                </a:solidFill>
              </a:rPr>
              <a:t>“Autonomous Mobile Robots Market Size Is Expected to Exhibit 600 Million USD by 2025.” </a:t>
            </a:r>
            <a:r>
              <a:rPr lang="en-CA" b="0" i="1" spc="-24" dirty="0">
                <a:solidFill>
                  <a:schemeClr val="accent6">
                    <a:lumMod val="75000"/>
                  </a:schemeClr>
                </a:solidFill>
              </a:rPr>
              <a:t>MarketWatch, </a:t>
            </a:r>
            <a:r>
              <a:rPr lang="en-CA" b="0" spc="-24" dirty="0">
                <a:solidFill>
                  <a:schemeClr val="accent6">
                    <a:lumMod val="75000"/>
                  </a:schemeClr>
                </a:solidFill>
              </a:rPr>
              <a:t>8 April 2020. Accessed 13 Feb. 2020. </a:t>
            </a:r>
          </a:p>
          <a:p>
            <a:pPr marR="182502" lvl="0" algn="l">
              <a:lnSpc>
                <a:spcPct val="90000"/>
              </a:lnSpc>
              <a:spcBef>
                <a:spcPts val="0"/>
              </a:spcBef>
              <a:spcAft>
                <a:spcPts val="1800"/>
              </a:spcAft>
            </a:pPr>
            <a:r>
              <a:rPr lang="en-CA" b="0" spc="-24" dirty="0">
                <a:solidFill>
                  <a:schemeClr val="accent6">
                    <a:lumMod val="75000"/>
                  </a:schemeClr>
                </a:solidFill>
              </a:rPr>
              <a:t>Badrick, Craig. “What CTOs Can Do to Get IT and OT on the Same Page.” </a:t>
            </a:r>
            <a:r>
              <a:rPr lang="en-CA" b="0" i="1" spc="-24" dirty="0">
                <a:solidFill>
                  <a:schemeClr val="accent6">
                    <a:lumMod val="75000"/>
                  </a:schemeClr>
                </a:solidFill>
              </a:rPr>
              <a:t>Turn-Key Technologies, </a:t>
            </a:r>
            <a:r>
              <a:rPr lang="en-CA" b="0" spc="-24" dirty="0">
                <a:solidFill>
                  <a:schemeClr val="accent6">
                    <a:lumMod val="75000"/>
                  </a:schemeClr>
                </a:solidFill>
              </a:rPr>
              <a:t>6 Feb. 2019</a:t>
            </a:r>
            <a:r>
              <a:rPr lang="en-CA" b="0" i="1" spc="-24" dirty="0">
                <a:solidFill>
                  <a:schemeClr val="accent6">
                    <a:lumMod val="75000"/>
                  </a:schemeClr>
                </a:solidFill>
              </a:rPr>
              <a:t>. </a:t>
            </a:r>
            <a:r>
              <a:rPr lang="en-CA" b="0" spc="-24" dirty="0">
                <a:solidFill>
                  <a:schemeClr val="accent6">
                    <a:lumMod val="75000"/>
                  </a:schemeClr>
                </a:solidFill>
              </a:rPr>
              <a:t>Accessed 12 Feb. 2020. </a:t>
            </a:r>
          </a:p>
          <a:p>
            <a:pPr marR="182502" lvl="0" algn="l">
              <a:lnSpc>
                <a:spcPct val="90000"/>
              </a:lnSpc>
              <a:spcBef>
                <a:spcPts val="0"/>
              </a:spcBef>
              <a:spcAft>
                <a:spcPts val="1800"/>
              </a:spcAft>
            </a:pPr>
            <a:r>
              <a:rPr lang="en-CA" b="0" spc="-24" dirty="0">
                <a:solidFill>
                  <a:schemeClr val="accent6">
                    <a:lumMod val="75000"/>
                  </a:schemeClr>
                </a:solidFill>
              </a:rPr>
              <a:t>Bosche, Ann, et al. “</a:t>
            </a:r>
            <a:r>
              <a:rPr lang="en-US" b="0" dirty="0">
                <a:solidFill>
                  <a:schemeClr val="accent6">
                    <a:lumMod val="75000"/>
                  </a:schemeClr>
                </a:solidFill>
              </a:rPr>
              <a:t>Unlocking Opportunities in the Internet of Things.” </a:t>
            </a:r>
            <a:r>
              <a:rPr lang="en-US" b="0" i="1" dirty="0">
                <a:solidFill>
                  <a:schemeClr val="accent6">
                    <a:lumMod val="75000"/>
                  </a:schemeClr>
                </a:solidFill>
              </a:rPr>
              <a:t>Bain &amp; Company</a:t>
            </a:r>
            <a:r>
              <a:rPr lang="en-US" b="0" dirty="0">
                <a:solidFill>
                  <a:schemeClr val="accent6">
                    <a:lumMod val="75000"/>
                  </a:schemeClr>
                </a:solidFill>
              </a:rPr>
              <a:t>, 7 Aug. 2018. Web.</a:t>
            </a:r>
            <a:endParaRPr lang="en-CA" b="0" spc="-24" dirty="0">
              <a:solidFill>
                <a:schemeClr val="accent6">
                  <a:lumMod val="75000"/>
                </a:schemeClr>
              </a:solidFill>
            </a:endParaRPr>
          </a:p>
          <a:p>
            <a:pPr marR="182502" algn="l">
              <a:lnSpc>
                <a:spcPct val="90000"/>
              </a:lnSpc>
              <a:spcBef>
                <a:spcPts val="0"/>
              </a:spcBef>
              <a:spcAft>
                <a:spcPts val="1800"/>
              </a:spcAft>
            </a:pPr>
            <a:r>
              <a:rPr lang="en-CA" b="0" spc="-24" dirty="0">
                <a:solidFill>
                  <a:schemeClr val="accent6">
                    <a:lumMod val="75000"/>
                  </a:schemeClr>
                </a:solidFill>
              </a:rPr>
              <a:t>Columbus, Louis. “The State Of Digital Business Transformation, 2018.” </a:t>
            </a:r>
            <a:r>
              <a:rPr lang="en-CA" b="0" i="1" spc="-24" dirty="0">
                <a:solidFill>
                  <a:schemeClr val="accent6">
                    <a:lumMod val="75000"/>
                  </a:schemeClr>
                </a:solidFill>
              </a:rPr>
              <a:t>Forbes, </a:t>
            </a:r>
            <a:r>
              <a:rPr lang="en-CA" b="0" spc="-24" dirty="0">
                <a:solidFill>
                  <a:schemeClr val="accent6">
                    <a:lumMod val="75000"/>
                  </a:schemeClr>
                </a:solidFill>
              </a:rPr>
              <a:t>22 April 2018. Accessed 13 Feb. 2020.</a:t>
            </a:r>
          </a:p>
          <a:p>
            <a:pPr marR="182502" algn="l">
              <a:lnSpc>
                <a:spcPct val="90000"/>
              </a:lnSpc>
              <a:spcBef>
                <a:spcPts val="0"/>
              </a:spcBef>
              <a:spcAft>
                <a:spcPts val="1800"/>
              </a:spcAft>
            </a:pPr>
            <a:r>
              <a:rPr lang="en-CA" b="0" spc="-24" dirty="0">
                <a:solidFill>
                  <a:schemeClr val="accent6">
                    <a:lumMod val="75000"/>
                  </a:schemeClr>
                </a:solidFill>
              </a:rPr>
              <a:t>“Facts About Manufacturing.” </a:t>
            </a:r>
            <a:r>
              <a:rPr lang="en-CA" b="0" i="1" spc="-24" dirty="0">
                <a:solidFill>
                  <a:schemeClr val="accent6">
                    <a:lumMod val="75000"/>
                  </a:schemeClr>
                </a:solidFill>
              </a:rPr>
              <a:t>National Association of Manufacturers, </a:t>
            </a:r>
            <a:r>
              <a:rPr lang="en-CA" b="0" spc="-24" dirty="0">
                <a:solidFill>
                  <a:schemeClr val="accent6">
                    <a:lumMod val="75000"/>
                  </a:schemeClr>
                </a:solidFill>
              </a:rPr>
              <a:t>n.d. Accessed 12 Feb. 2020.</a:t>
            </a:r>
          </a:p>
          <a:p>
            <a:pPr marR="182502" algn="l">
              <a:lnSpc>
                <a:spcPct val="90000"/>
              </a:lnSpc>
              <a:spcBef>
                <a:spcPts val="0"/>
              </a:spcBef>
              <a:spcAft>
                <a:spcPts val="1800"/>
              </a:spcAft>
            </a:pPr>
            <a:r>
              <a:rPr lang="en-CA" b="0" spc="-24" dirty="0">
                <a:solidFill>
                  <a:schemeClr val="accent6">
                    <a:lumMod val="75000"/>
                  </a:schemeClr>
                </a:solidFill>
              </a:rPr>
              <a:t>“Global 3D Printing Industry Market Size 2018.” </a:t>
            </a:r>
            <a:r>
              <a:rPr lang="en-CA" b="0" i="1" spc="-24" dirty="0">
                <a:solidFill>
                  <a:schemeClr val="accent6">
                    <a:lumMod val="75000"/>
                  </a:schemeClr>
                </a:solidFill>
              </a:rPr>
              <a:t>Statista, </a:t>
            </a:r>
            <a:r>
              <a:rPr lang="en-CA" b="0" spc="-24" dirty="0">
                <a:solidFill>
                  <a:schemeClr val="accent6">
                    <a:lumMod val="75000"/>
                  </a:schemeClr>
                </a:solidFill>
              </a:rPr>
              <a:t>July 2018</a:t>
            </a:r>
            <a:r>
              <a:rPr lang="en-CA" b="0" i="1" spc="-24" dirty="0">
                <a:solidFill>
                  <a:schemeClr val="accent6">
                    <a:lumMod val="75000"/>
                  </a:schemeClr>
                </a:solidFill>
              </a:rPr>
              <a:t>. </a:t>
            </a:r>
            <a:r>
              <a:rPr lang="en-CA" b="0" spc="-24" dirty="0">
                <a:solidFill>
                  <a:schemeClr val="accent6">
                    <a:lumMod val="75000"/>
                  </a:schemeClr>
                </a:solidFill>
              </a:rPr>
              <a:t>Accessed 13 Feb. 2020.</a:t>
            </a:r>
          </a:p>
        </p:txBody>
      </p:sp>
      <p:sp>
        <p:nvSpPr>
          <p:cNvPr id="4" name="Text Placeholder 3"/>
          <p:cNvSpPr>
            <a:spLocks noGrp="1"/>
          </p:cNvSpPr>
          <p:nvPr>
            <p:ph type="body" sz="quarter" idx="12"/>
          </p:nvPr>
        </p:nvSpPr>
        <p:spPr/>
        <p:txBody>
          <a:bodyPr/>
          <a:lstStyle/>
          <a:p>
            <a:pPr marR="242951" algn="l">
              <a:lnSpc>
                <a:spcPct val="90000"/>
              </a:lnSpc>
              <a:spcBef>
                <a:spcPts val="0"/>
              </a:spcBef>
              <a:spcAft>
                <a:spcPts val="1800"/>
              </a:spcAft>
            </a:pPr>
            <a:r>
              <a:rPr lang="en-CA" b="0" spc="-24" dirty="0">
                <a:solidFill>
                  <a:schemeClr val="accent6">
                    <a:lumMod val="75000"/>
                  </a:schemeClr>
                </a:solidFill>
              </a:rPr>
              <a:t>“The Internet of Things in Manufacturing: Benefits, Use Cases and Trends.” </a:t>
            </a:r>
            <a:r>
              <a:rPr lang="en-CA" b="0" i="1" spc="-24" dirty="0">
                <a:solidFill>
                  <a:schemeClr val="accent6">
                    <a:lumMod val="75000"/>
                  </a:schemeClr>
                </a:solidFill>
              </a:rPr>
              <a:t>i-SCOOP,</a:t>
            </a:r>
            <a:r>
              <a:rPr lang="en-CA" b="0" spc="-24" dirty="0">
                <a:solidFill>
                  <a:schemeClr val="accent6">
                    <a:lumMod val="75000"/>
                  </a:schemeClr>
                </a:solidFill>
              </a:rPr>
              <a:t> n.d. Accessed 12 Feb. 2020.</a:t>
            </a:r>
          </a:p>
          <a:p>
            <a:pPr lvl="0" algn="l">
              <a:lnSpc>
                <a:spcPct val="90000"/>
              </a:lnSpc>
              <a:spcBef>
                <a:spcPts val="0"/>
              </a:spcBef>
              <a:spcAft>
                <a:spcPts val="1800"/>
              </a:spcAft>
            </a:pPr>
            <a:r>
              <a:rPr lang="en-US" b="0" dirty="0">
                <a:solidFill>
                  <a:schemeClr val="accent6">
                    <a:lumMod val="75000"/>
                  </a:schemeClr>
                </a:solidFill>
              </a:rPr>
              <a:t>“IoT Market Size Worldwide 2017-2025.” </a:t>
            </a:r>
            <a:r>
              <a:rPr lang="en-US" b="0" i="1" dirty="0">
                <a:solidFill>
                  <a:schemeClr val="accent6">
                    <a:lumMod val="75000"/>
                  </a:schemeClr>
                </a:solidFill>
              </a:rPr>
              <a:t>Statista</a:t>
            </a:r>
            <a:r>
              <a:rPr lang="en-US" b="0" dirty="0">
                <a:solidFill>
                  <a:schemeClr val="accent6">
                    <a:lumMod val="75000"/>
                  </a:schemeClr>
                </a:solidFill>
              </a:rPr>
              <a:t>, Feb. 2019. Accessed 16 June 2020.</a:t>
            </a:r>
            <a:r>
              <a:rPr lang="en-US" b="0" spc="-24" dirty="0">
                <a:solidFill>
                  <a:schemeClr val="accent6">
                    <a:lumMod val="75000"/>
                  </a:schemeClr>
                </a:solidFill>
              </a:rPr>
              <a:t> </a:t>
            </a:r>
            <a:endParaRPr lang="en-US" b="0" dirty="0">
              <a:solidFill>
                <a:schemeClr val="accent6">
                  <a:lumMod val="75000"/>
                </a:schemeClr>
              </a:solidFill>
            </a:endParaRPr>
          </a:p>
          <a:p>
            <a:pPr marR="242951" lvl="0" algn="l">
              <a:lnSpc>
                <a:spcPct val="90000"/>
              </a:lnSpc>
              <a:spcBef>
                <a:spcPts val="0"/>
              </a:spcBef>
              <a:spcAft>
                <a:spcPts val="1800"/>
              </a:spcAft>
            </a:pPr>
            <a:r>
              <a:rPr lang="en-CA" b="0" spc="-24" dirty="0">
                <a:solidFill>
                  <a:schemeClr val="accent6">
                    <a:lumMod val="75000"/>
                  </a:schemeClr>
                </a:solidFill>
              </a:rPr>
              <a:t>“IT/OT Convergence: Moving Digital Manufacturing Forward.” </a:t>
            </a:r>
            <a:r>
              <a:rPr lang="en-CA" b="0" i="1" spc="-24" dirty="0">
                <a:solidFill>
                  <a:schemeClr val="accent6">
                    <a:lumMod val="75000"/>
                  </a:schemeClr>
                </a:solidFill>
              </a:rPr>
              <a:t>Cisco, </a:t>
            </a:r>
            <a:r>
              <a:rPr lang="en-CA" b="0" spc="-24" dirty="0">
                <a:solidFill>
                  <a:schemeClr val="accent6">
                    <a:lumMod val="75000"/>
                  </a:schemeClr>
                </a:solidFill>
              </a:rPr>
              <a:t>2018. Web. </a:t>
            </a:r>
          </a:p>
          <a:p>
            <a:pPr marR="182502" algn="l">
              <a:lnSpc>
                <a:spcPct val="90000"/>
              </a:lnSpc>
              <a:spcBef>
                <a:spcPts val="0"/>
              </a:spcBef>
              <a:spcAft>
                <a:spcPts val="1800"/>
              </a:spcAft>
            </a:pPr>
            <a:r>
              <a:rPr lang="en-US" b="0" spc="-24" dirty="0">
                <a:solidFill>
                  <a:schemeClr val="accent6">
                    <a:lumMod val="75000"/>
                  </a:schemeClr>
                </a:solidFill>
              </a:rPr>
              <a:t>Lueth, Knud Lasse. “IoT Platform Companies Landscape 2020.” </a:t>
            </a:r>
            <a:r>
              <a:rPr lang="en-US" b="0" i="1" spc="-24" dirty="0">
                <a:solidFill>
                  <a:schemeClr val="accent6">
                    <a:lumMod val="75000"/>
                  </a:schemeClr>
                </a:solidFill>
              </a:rPr>
              <a:t>IoT Analytics, </a:t>
            </a:r>
            <a:r>
              <a:rPr lang="en-US" b="0" spc="-24" dirty="0">
                <a:solidFill>
                  <a:schemeClr val="accent6">
                    <a:lumMod val="75000"/>
                  </a:schemeClr>
                </a:solidFill>
              </a:rPr>
              <a:t>23 Dec. 2019. Accessed 13 Feb. 2020.</a:t>
            </a:r>
          </a:p>
          <a:p>
            <a:pPr marR="182502" algn="l">
              <a:lnSpc>
                <a:spcPct val="90000"/>
              </a:lnSpc>
              <a:spcBef>
                <a:spcPts val="0"/>
              </a:spcBef>
              <a:spcAft>
                <a:spcPts val="1800"/>
              </a:spcAft>
            </a:pPr>
            <a:r>
              <a:rPr lang="en-CA" b="0" spc="-24" dirty="0">
                <a:solidFill>
                  <a:schemeClr val="accent6">
                    <a:lumMod val="75000"/>
                  </a:schemeClr>
                </a:solidFill>
              </a:rPr>
              <a:t>Nadel, Brian. “The Best Industrial 3D Printer Reviews of 2020.” </a:t>
            </a:r>
            <a:r>
              <a:rPr lang="en-CA" b="0" i="1" spc="-24" dirty="0">
                <a:solidFill>
                  <a:schemeClr val="accent6">
                    <a:lumMod val="75000"/>
                  </a:schemeClr>
                </a:solidFill>
              </a:rPr>
              <a:t>business.com, </a:t>
            </a:r>
            <a:r>
              <a:rPr lang="en-CA" b="0" spc="-24" dirty="0">
                <a:solidFill>
                  <a:schemeClr val="accent6">
                    <a:lumMod val="75000"/>
                  </a:schemeClr>
                </a:solidFill>
              </a:rPr>
              <a:t>n.d. Accessed 13 Feb. 2020.</a:t>
            </a:r>
          </a:p>
          <a:p>
            <a:pPr marR="182502" algn="l">
              <a:lnSpc>
                <a:spcPct val="90000"/>
              </a:lnSpc>
              <a:spcBef>
                <a:spcPts val="0"/>
              </a:spcBef>
              <a:spcAft>
                <a:spcPts val="1800"/>
              </a:spcAft>
            </a:pPr>
            <a:r>
              <a:rPr lang="en-CA" b="0" spc="-24" dirty="0">
                <a:solidFill>
                  <a:schemeClr val="accent6">
                    <a:lumMod val="75000"/>
                  </a:schemeClr>
                </a:solidFill>
              </a:rPr>
              <a:t>Purvis, James. “8 Digital Transformation Statistics Every CIO Should Know in 2017.” </a:t>
            </a:r>
            <a:r>
              <a:rPr lang="en-CA" b="0" i="1" spc="-24" dirty="0">
                <a:solidFill>
                  <a:schemeClr val="accent6">
                    <a:lumMod val="75000"/>
                  </a:schemeClr>
                </a:solidFill>
              </a:rPr>
              <a:t>LinkedIn, </a:t>
            </a:r>
            <a:r>
              <a:rPr lang="en-CA" b="0" spc="-24" dirty="0">
                <a:solidFill>
                  <a:schemeClr val="accent6">
                    <a:lumMod val="75000"/>
                  </a:schemeClr>
                </a:solidFill>
              </a:rPr>
              <a:t>17 Jan. 2017. Accessed 13 Feb. 2020.</a:t>
            </a:r>
          </a:p>
          <a:p>
            <a:pPr marR="182502" algn="l">
              <a:lnSpc>
                <a:spcPct val="90000"/>
              </a:lnSpc>
              <a:spcBef>
                <a:spcPts val="0"/>
              </a:spcBef>
              <a:spcAft>
                <a:spcPts val="1800"/>
              </a:spcAft>
            </a:pPr>
            <a:r>
              <a:rPr lang="en-CA" b="0" spc="-24" dirty="0">
                <a:solidFill>
                  <a:schemeClr val="accent6">
                    <a:lumMod val="75000"/>
                  </a:schemeClr>
                </a:solidFill>
              </a:rPr>
              <a:t>Santagate, John. “Cloud Robotics: Enabling On-Demand Automation.” </a:t>
            </a:r>
            <a:r>
              <a:rPr lang="en-CA" b="0" i="1" spc="-24" dirty="0">
                <a:solidFill>
                  <a:schemeClr val="accent6">
                    <a:lumMod val="75000"/>
                  </a:schemeClr>
                </a:solidFill>
              </a:rPr>
              <a:t>IDC</a:t>
            </a:r>
            <a:r>
              <a:rPr lang="en-CA" b="0" spc="-24" dirty="0">
                <a:solidFill>
                  <a:schemeClr val="accent6">
                    <a:lumMod val="75000"/>
                  </a:schemeClr>
                </a:solidFill>
              </a:rPr>
              <a:t>, n.d. Web. </a:t>
            </a:r>
          </a:p>
          <a:p>
            <a:pPr marR="182502" algn="l">
              <a:lnSpc>
                <a:spcPct val="90000"/>
              </a:lnSpc>
              <a:spcBef>
                <a:spcPts val="0"/>
              </a:spcBef>
              <a:spcAft>
                <a:spcPts val="1800"/>
              </a:spcAft>
            </a:pPr>
            <a:r>
              <a:rPr lang="en-CA" b="0" spc="-24" dirty="0">
                <a:solidFill>
                  <a:schemeClr val="accent6">
                    <a:lumMod val="75000"/>
                  </a:schemeClr>
                </a:solidFill>
              </a:rPr>
              <a:t>Shaffer, Jonathan. “How to Safely Implement Collaborative Robots.” </a:t>
            </a:r>
            <a:r>
              <a:rPr lang="en-CA" b="0" i="1" spc="-24" dirty="0">
                <a:solidFill>
                  <a:schemeClr val="accent6">
                    <a:lumMod val="75000"/>
                  </a:schemeClr>
                </a:solidFill>
              </a:rPr>
              <a:t>AutomationWorld, </a:t>
            </a:r>
            <a:r>
              <a:rPr lang="en-CA" b="0" spc="-24" dirty="0">
                <a:solidFill>
                  <a:schemeClr val="accent6">
                    <a:lumMod val="75000"/>
                  </a:schemeClr>
                </a:solidFill>
              </a:rPr>
              <a:t>16 Dec. 2019. Web.</a:t>
            </a:r>
          </a:p>
          <a:p>
            <a:pPr marR="182502" algn="l">
              <a:lnSpc>
                <a:spcPct val="90000"/>
              </a:lnSpc>
              <a:spcBef>
                <a:spcPts val="0"/>
              </a:spcBef>
              <a:spcAft>
                <a:spcPts val="1800"/>
              </a:spcAft>
            </a:pPr>
            <a:r>
              <a:rPr lang="en-CA" b="0" spc="-24" dirty="0">
                <a:solidFill>
                  <a:schemeClr val="accent6">
                    <a:lumMod val="75000"/>
                  </a:schemeClr>
                </a:solidFill>
              </a:rPr>
              <a:t>Shaw, Keith and John Santagate. “2019 RBR50: Top Robotics Companies Continue to Innovate, Grow Market.” </a:t>
            </a:r>
            <a:r>
              <a:rPr lang="en-CA" b="0" i="1" spc="-24" dirty="0">
                <a:solidFill>
                  <a:schemeClr val="accent6">
                    <a:lumMod val="75000"/>
                  </a:schemeClr>
                </a:solidFill>
              </a:rPr>
              <a:t>Robotics Business Review, </a:t>
            </a:r>
            <a:r>
              <a:rPr lang="en-CA" b="0" spc="-24" dirty="0">
                <a:solidFill>
                  <a:schemeClr val="accent6">
                    <a:lumMod val="75000"/>
                  </a:schemeClr>
                </a:solidFill>
              </a:rPr>
              <a:t>2019. Accessed 13 Feb. 2020.</a:t>
            </a:r>
          </a:p>
          <a:p>
            <a:pPr marR="242951" lvl="0" algn="l">
              <a:lnSpc>
                <a:spcPct val="90000"/>
              </a:lnSpc>
              <a:spcBef>
                <a:spcPts val="0"/>
              </a:spcBef>
              <a:spcAft>
                <a:spcPts val="1800"/>
              </a:spcAft>
            </a:pPr>
            <a:r>
              <a:rPr lang="en-CA" b="0" spc="-24" dirty="0">
                <a:solidFill>
                  <a:schemeClr val="accent6">
                    <a:lumMod val="75000"/>
                  </a:schemeClr>
                </a:solidFill>
              </a:rPr>
              <a:t>“Smart Manufacturing.” </a:t>
            </a:r>
            <a:r>
              <a:rPr lang="en-CA" b="0" i="1" spc="-24" dirty="0">
                <a:solidFill>
                  <a:schemeClr val="accent6">
                    <a:lumMod val="75000"/>
                  </a:schemeClr>
                </a:solidFill>
              </a:rPr>
              <a:t>Fujitsu Ireland, </a:t>
            </a:r>
            <a:r>
              <a:rPr lang="en-CA" b="0" spc="-24" dirty="0">
                <a:solidFill>
                  <a:schemeClr val="accent6">
                    <a:lumMod val="75000"/>
                  </a:schemeClr>
                </a:solidFill>
              </a:rPr>
              <a:t>n.d. Accessed 13 Feb. 2020.</a:t>
            </a:r>
          </a:p>
        </p:txBody>
      </p:sp>
      <p:sp>
        <p:nvSpPr>
          <p:cNvPr id="5" name="Title 4">
            <a:extLst>
              <a:ext uri="{FF2B5EF4-FFF2-40B4-BE49-F238E27FC236}">
                <a16:creationId xmlns:a16="http://schemas.microsoft.com/office/drawing/2014/main" id="{DE626062-C3E0-C440-8080-B1BE42E1C4FF}"/>
              </a:ext>
            </a:extLst>
          </p:cNvPr>
          <p:cNvSpPr>
            <a:spLocks noGrp="1"/>
          </p:cNvSpPr>
          <p:nvPr>
            <p:ph type="title"/>
          </p:nvPr>
        </p:nvSpPr>
        <p:spPr>
          <a:xfrm>
            <a:off x="354060" y="516113"/>
            <a:ext cx="5090688" cy="616951"/>
          </a:xfrm>
        </p:spPr>
        <p:txBody>
          <a:bodyPr/>
          <a:lstStyle/>
          <a:p>
            <a:r>
              <a:rPr lang="en-US" sz="3600" dirty="0"/>
              <a:t>Bibliography</a:t>
            </a:r>
          </a:p>
        </p:txBody>
      </p:sp>
      <p:sp>
        <p:nvSpPr>
          <p:cNvPr id="7" name="Slide Number Placeholder 1">
            <a:extLst>
              <a:ext uri="{FF2B5EF4-FFF2-40B4-BE49-F238E27FC236}">
                <a16:creationId xmlns:a16="http://schemas.microsoft.com/office/drawing/2014/main" id="{AED88EA9-79C9-4427-8A73-1200E59099E5}"/>
              </a:ext>
            </a:extLst>
          </p:cNvPr>
          <p:cNvSpPr txBox="1">
            <a:spLocks/>
          </p:cNvSpPr>
          <p:nvPr/>
        </p:nvSpPr>
        <p:spPr>
          <a:xfrm>
            <a:off x="10040225" y="6418229"/>
            <a:ext cx="2240414" cy="12125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0" marR="0" lvl="0" indent="0" algn="ctr" defTabSz="914400" rtl="0" eaLnBrk="1" fontAlgn="auto" latinLnBrk="0" hangingPunct="1">
              <a:lnSpc>
                <a:spcPct val="100000"/>
              </a:lnSpc>
              <a:spcBef>
                <a:spcPts val="161"/>
              </a:spcBef>
              <a:spcAft>
                <a:spcPts val="0"/>
              </a:spcAft>
              <a:buClrTx/>
              <a:buSzTx/>
              <a:buFontTx/>
              <a:buNone/>
              <a:tabLst>
                <a:tab pos="1309472" algn="l"/>
              </a:tabLst>
              <a:defRPr/>
            </a:pPr>
            <a:r>
              <a:rPr kumimoji="0" lang="en-CA" sz="790" b="0" i="0" u="none" strike="noStrike" kern="1200" cap="none" spc="-18" normalizeH="0" baseline="0" noProof="0" dirty="0">
                <a:ln>
                  <a:noFill/>
                </a:ln>
                <a:solidFill>
                  <a:srgbClr val="000000"/>
                </a:solidFill>
                <a:effectLst/>
                <a:uLnTx/>
                <a:uFillTx/>
                <a:latin typeface="Exo" panose="02000303000000000000" pitchFamily="2" charset="0"/>
                <a:ea typeface="+mn-ea"/>
                <a:cs typeface="+mn-cs"/>
              </a:rPr>
              <a:t>Info-</a:t>
            </a:r>
            <a:r>
              <a:rPr kumimoji="0" lang="en-CA" sz="790" b="0" i="0" u="none" strike="noStrike" kern="1200" cap="none" spc="-103" normalizeH="0" baseline="0" noProof="0" dirty="0">
                <a:ln>
                  <a:noFill/>
                </a:ln>
                <a:solidFill>
                  <a:srgbClr val="000000"/>
                </a:solidFill>
                <a:effectLst/>
                <a:uLnTx/>
                <a:uFillTx/>
                <a:latin typeface="Exo" panose="02000303000000000000" pitchFamily="2" charset="0"/>
                <a:ea typeface="+mn-ea"/>
                <a:cs typeface="+mn-cs"/>
              </a:rPr>
              <a:t>T</a:t>
            </a:r>
            <a:r>
              <a:rPr kumimoji="0" lang="en-CA" sz="790" b="0" i="0" u="none" strike="noStrike" kern="1200" cap="none" spc="-15" normalizeH="0" baseline="0" noProof="0" dirty="0">
                <a:ln>
                  <a:noFill/>
                </a:ln>
                <a:solidFill>
                  <a:srgbClr val="000000"/>
                </a:solidFill>
                <a:effectLst/>
                <a:uLnTx/>
                <a:uFillTx/>
                <a:latin typeface="Exo" panose="02000303000000000000" pitchFamily="2" charset="0"/>
                <a:ea typeface="+mn-ea"/>
                <a:cs typeface="+mn-cs"/>
              </a:rPr>
              <a:t>ec</a:t>
            </a:r>
            <a:r>
              <a:rPr kumimoji="0" lang="en-CA" sz="790" b="0" i="0" u="none" strike="noStrike" kern="1200" cap="none" spc="6" normalizeH="0" baseline="0" noProof="0" dirty="0">
                <a:ln>
                  <a:noFill/>
                </a:ln>
                <a:solidFill>
                  <a:srgbClr val="000000"/>
                </a:solidFill>
                <a:effectLst/>
                <a:uLnTx/>
                <a:uFillTx/>
                <a:latin typeface="Exo" panose="02000303000000000000" pitchFamily="2" charset="0"/>
                <a:ea typeface="+mn-ea"/>
                <a:cs typeface="+mn-cs"/>
              </a:rPr>
              <a:t>h</a:t>
            </a:r>
            <a:r>
              <a:rPr kumimoji="0" lang="en-CA" sz="790" b="0" i="0" u="none" strike="noStrike" kern="1200" cap="none" spc="-39" normalizeH="0" baseline="0" noProof="0" dirty="0">
                <a:ln>
                  <a:noFill/>
                </a:ln>
                <a:solidFill>
                  <a:srgbClr val="000000"/>
                </a:solidFill>
                <a:effectLst/>
                <a:uLnTx/>
                <a:uFillTx/>
                <a:latin typeface="Exo" panose="02000303000000000000" pitchFamily="2" charset="0"/>
                <a:ea typeface="+mn-ea"/>
                <a:cs typeface="+mn-cs"/>
              </a:rPr>
              <a:t> </a:t>
            </a:r>
            <a:r>
              <a:rPr kumimoji="0" lang="en-CA" sz="790" b="0" i="0" u="none" strike="noStrike" kern="1200" cap="none" spc="-15" normalizeH="0" baseline="0" noProof="0" dirty="0">
                <a:ln>
                  <a:noFill/>
                </a:ln>
                <a:solidFill>
                  <a:srgbClr val="000000"/>
                </a:solidFill>
                <a:effectLst/>
                <a:uLnTx/>
                <a:uFillTx/>
                <a:latin typeface="Exo" panose="02000303000000000000" pitchFamily="2" charset="0"/>
                <a:ea typeface="+mn-ea"/>
                <a:cs typeface="+mn-cs"/>
              </a:rPr>
              <a:t>Researc</a:t>
            </a:r>
            <a:r>
              <a:rPr kumimoji="0" lang="en-CA" sz="790" b="0" i="0" u="none" strike="noStrike" kern="1200" cap="none" spc="6" normalizeH="0" baseline="0" noProof="0" dirty="0">
                <a:ln>
                  <a:noFill/>
                </a:ln>
                <a:solidFill>
                  <a:srgbClr val="000000"/>
                </a:solidFill>
                <a:effectLst/>
                <a:uLnTx/>
                <a:uFillTx/>
                <a:latin typeface="Exo" panose="02000303000000000000" pitchFamily="2" charset="0"/>
                <a:ea typeface="+mn-ea"/>
                <a:cs typeface="+mn-cs"/>
              </a:rPr>
              <a:t>h</a:t>
            </a:r>
            <a:r>
              <a:rPr kumimoji="0" lang="en-CA" sz="790" b="0" i="0" u="none" strike="noStrike" kern="1200" cap="none" spc="-39" normalizeH="0" baseline="0" noProof="0" dirty="0">
                <a:ln>
                  <a:noFill/>
                </a:ln>
                <a:solidFill>
                  <a:srgbClr val="000000"/>
                </a:solidFill>
                <a:effectLst/>
                <a:uLnTx/>
                <a:uFillTx/>
                <a:latin typeface="Exo" panose="02000303000000000000" pitchFamily="2" charset="0"/>
                <a:ea typeface="+mn-ea"/>
                <a:cs typeface="+mn-cs"/>
              </a:rPr>
              <a:t> </a:t>
            </a:r>
            <a:r>
              <a:rPr kumimoji="0" lang="en-CA" sz="790" b="0" i="0" u="none" strike="noStrike" kern="1200" cap="none" spc="-15" normalizeH="0" baseline="0" noProof="0" dirty="0">
                <a:ln>
                  <a:noFill/>
                </a:ln>
                <a:solidFill>
                  <a:srgbClr val="000000"/>
                </a:solidFill>
                <a:effectLst/>
                <a:uLnTx/>
                <a:uFillTx/>
                <a:latin typeface="Exo" panose="02000303000000000000" pitchFamily="2" charset="0"/>
                <a:ea typeface="+mn-ea"/>
                <a:cs typeface="+mn-cs"/>
              </a:rPr>
              <a:t>Grou</a:t>
            </a:r>
            <a:r>
              <a:rPr kumimoji="0" lang="en-CA" sz="790" b="0" i="0" u="none" strike="noStrike" kern="1200" cap="none" spc="6" normalizeH="0" baseline="0" noProof="0" dirty="0">
                <a:ln>
                  <a:noFill/>
                </a:ln>
                <a:solidFill>
                  <a:srgbClr val="000000"/>
                </a:solidFill>
                <a:effectLst/>
                <a:uLnTx/>
                <a:uFillTx/>
                <a:latin typeface="Exo" panose="02000303000000000000" pitchFamily="2" charset="0"/>
                <a:ea typeface="+mn-ea"/>
                <a:cs typeface="+mn-cs"/>
              </a:rPr>
              <a:t>p   |   </a:t>
            </a:r>
            <a:fld id="{81D60167-4931-47E6-BA6A-407CBD079E47}" type="slidenum">
              <a:rPr kumimoji="0" sz="790" b="0" i="0" u="none" strike="noStrike" kern="1200" cap="none" spc="6" normalizeH="0" baseline="0" noProof="0" smtClean="0">
                <a:ln>
                  <a:noFill/>
                </a:ln>
                <a:solidFill>
                  <a:srgbClr val="000000"/>
                </a:solidFill>
                <a:effectLst/>
                <a:uLnTx/>
                <a:uFillTx/>
                <a:latin typeface="Exo" panose="02000303000000000000" pitchFamily="2" charset="0"/>
                <a:ea typeface="+mn-ea"/>
                <a:cs typeface="Arial" panose="020B0604020202020204" pitchFamily="34" charset="0"/>
              </a:rPr>
              <a:pPr marL="7700" marR="0" lvl="0" indent="0" algn="ctr" defTabSz="914400" rtl="0" eaLnBrk="1" fontAlgn="auto" latinLnBrk="0" hangingPunct="1">
                <a:lnSpc>
                  <a:spcPct val="100000"/>
                </a:lnSpc>
                <a:spcBef>
                  <a:spcPts val="161"/>
                </a:spcBef>
                <a:spcAft>
                  <a:spcPts val="0"/>
                </a:spcAft>
                <a:buClrTx/>
                <a:buSzTx/>
                <a:buFontTx/>
                <a:buNone/>
                <a:tabLst>
                  <a:tab pos="1309472" algn="l"/>
                </a:tabLst>
                <a:defRPr/>
              </a:pPr>
              <a:t>17</a:t>
            </a:fld>
            <a:endParaRPr kumimoji="0" sz="790" b="0" i="0" u="none" strike="noStrike" kern="1200" cap="none" spc="6" normalizeH="0" baseline="0" noProof="0" dirty="0">
              <a:ln>
                <a:noFill/>
              </a:ln>
              <a:solidFill>
                <a:srgbClr val="000000"/>
              </a:solidFill>
              <a:effectLst/>
              <a:uLnTx/>
              <a:uFillTx/>
              <a:latin typeface="Exo" panose="02000303000000000000" pitchFamily="2" charset="0"/>
              <a:ea typeface="+mn-ea"/>
              <a:cs typeface="Arial" panose="020B0604020202020204" pitchFamily="34" charset="0"/>
            </a:endParaRPr>
          </a:p>
        </p:txBody>
      </p:sp>
    </p:spTree>
    <p:extLst>
      <p:ext uri="{BB962C8B-B14F-4D97-AF65-F5344CB8AC3E}">
        <p14:creationId xmlns:p14="http://schemas.microsoft.com/office/powerpoint/2010/main" val="438332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83113" y="1552743"/>
            <a:ext cx="5348201" cy="4503261"/>
          </a:xfrm>
        </p:spPr>
        <p:txBody>
          <a:bodyPr/>
          <a:lstStyle/>
          <a:p>
            <a:pPr marR="242951" algn="l">
              <a:lnSpc>
                <a:spcPct val="90000"/>
              </a:lnSpc>
              <a:spcBef>
                <a:spcPts val="0"/>
              </a:spcBef>
              <a:spcAft>
                <a:spcPts val="1800"/>
              </a:spcAft>
            </a:pPr>
            <a:r>
              <a:rPr lang="en-CA" b="0" spc="-24" dirty="0">
                <a:solidFill>
                  <a:schemeClr val="accent6">
                    <a:lumMod val="75000"/>
                  </a:schemeClr>
                </a:solidFill>
              </a:rPr>
              <a:t>“State of the 3D Printing Industry Survey 2019.” </a:t>
            </a:r>
            <a:r>
              <a:rPr lang="en-CA" b="0" i="1" spc="-24" dirty="0">
                <a:solidFill>
                  <a:schemeClr val="accent6">
                    <a:lumMod val="75000"/>
                  </a:schemeClr>
                </a:solidFill>
              </a:rPr>
              <a:t>AMFG, </a:t>
            </a:r>
            <a:r>
              <a:rPr lang="en-CA" b="0" spc="-24" dirty="0">
                <a:solidFill>
                  <a:schemeClr val="accent6">
                    <a:lumMod val="75000"/>
                  </a:schemeClr>
                </a:solidFill>
              </a:rPr>
              <a:t>2019. Accessed 13 Feb. 2020.</a:t>
            </a:r>
          </a:p>
          <a:p>
            <a:pPr marR="242951" algn="l">
              <a:lnSpc>
                <a:spcPct val="90000"/>
              </a:lnSpc>
              <a:spcBef>
                <a:spcPts val="0"/>
              </a:spcBef>
              <a:spcAft>
                <a:spcPts val="1800"/>
              </a:spcAft>
            </a:pPr>
            <a:r>
              <a:rPr lang="en-US" b="0" spc="-24" dirty="0">
                <a:solidFill>
                  <a:schemeClr val="accent6">
                    <a:lumMod val="75000"/>
                  </a:schemeClr>
                </a:solidFill>
              </a:rPr>
              <a:t>“Talent Management for Manufacturing: The Need for a Fresh Approach.” </a:t>
            </a:r>
            <a:r>
              <a:rPr lang="en-US" b="0" i="1" spc="-24" dirty="0">
                <a:solidFill>
                  <a:schemeClr val="accent6">
                    <a:lumMod val="75000"/>
                  </a:schemeClr>
                </a:solidFill>
              </a:rPr>
              <a:t>PWC</a:t>
            </a:r>
            <a:r>
              <a:rPr lang="en-US" b="0" spc="-24" dirty="0">
                <a:solidFill>
                  <a:schemeClr val="accent6">
                    <a:lumMod val="75000"/>
                  </a:schemeClr>
                </a:solidFill>
              </a:rPr>
              <a:t>, n.d. Accessed 9 Mar. 2020.</a:t>
            </a:r>
          </a:p>
          <a:p>
            <a:pPr marR="242951" lvl="0" algn="l">
              <a:lnSpc>
                <a:spcPct val="90000"/>
              </a:lnSpc>
              <a:spcBef>
                <a:spcPts val="0"/>
              </a:spcBef>
              <a:spcAft>
                <a:spcPts val="1800"/>
              </a:spcAft>
            </a:pPr>
            <a:r>
              <a:rPr lang="en-CA" b="0" spc="-24" dirty="0">
                <a:solidFill>
                  <a:schemeClr val="accent6">
                    <a:lumMod val="75000"/>
                  </a:schemeClr>
                </a:solidFill>
              </a:rPr>
              <a:t>“Top 4 Manufacturing Challenges of Implementing IoT” </a:t>
            </a:r>
            <a:r>
              <a:rPr lang="en-CA" b="0" i="1" spc="-24" dirty="0">
                <a:solidFill>
                  <a:schemeClr val="accent6">
                    <a:lumMod val="75000"/>
                  </a:schemeClr>
                </a:solidFill>
              </a:rPr>
              <a:t>Wipfli, </a:t>
            </a:r>
            <a:r>
              <a:rPr lang="en-CA" b="0" spc="-24" dirty="0">
                <a:solidFill>
                  <a:schemeClr val="accent6">
                    <a:lumMod val="75000"/>
                  </a:schemeClr>
                </a:solidFill>
              </a:rPr>
              <a:t>12 June 2018. Accessed 13 Feb. 2020.</a:t>
            </a:r>
          </a:p>
          <a:p>
            <a:pPr marR="242951" lvl="0" algn="l">
              <a:lnSpc>
                <a:spcPct val="90000"/>
              </a:lnSpc>
              <a:spcBef>
                <a:spcPts val="0"/>
              </a:spcBef>
              <a:spcAft>
                <a:spcPts val="1800"/>
              </a:spcAft>
            </a:pPr>
            <a:r>
              <a:rPr lang="en-CA" b="0" spc="-24" dirty="0">
                <a:solidFill>
                  <a:schemeClr val="accent6">
                    <a:lumMod val="75000"/>
                  </a:schemeClr>
                </a:solidFill>
              </a:rPr>
              <a:t>“Webinar Recap: Large-Scale 3D Printing – Realizing Value from Design to Production.” </a:t>
            </a:r>
            <a:r>
              <a:rPr lang="en-CA" b="0" i="1" spc="-24" dirty="0">
                <a:solidFill>
                  <a:schemeClr val="accent6">
                    <a:lumMod val="75000"/>
                  </a:schemeClr>
                </a:solidFill>
              </a:rPr>
              <a:t>BigRep GmbH, </a:t>
            </a:r>
            <a:r>
              <a:rPr lang="en-CA" b="0" spc="-24" dirty="0">
                <a:solidFill>
                  <a:schemeClr val="accent6">
                    <a:lumMod val="75000"/>
                  </a:schemeClr>
                </a:solidFill>
              </a:rPr>
              <a:t>14 Sept. 2018. Web.</a:t>
            </a:r>
          </a:p>
          <a:p>
            <a:pPr marR="242951" lvl="0" algn="l">
              <a:lnSpc>
                <a:spcPct val="90000"/>
              </a:lnSpc>
              <a:spcBef>
                <a:spcPts val="0"/>
              </a:spcBef>
              <a:spcAft>
                <a:spcPts val="1800"/>
              </a:spcAft>
            </a:pPr>
            <a:r>
              <a:rPr lang="en-CA" b="0" spc="-24" dirty="0">
                <a:solidFill>
                  <a:schemeClr val="accent6">
                    <a:lumMod val="75000"/>
                  </a:schemeClr>
                </a:solidFill>
              </a:rPr>
              <a:t>“What is 3D printing? The definitive guide.” </a:t>
            </a:r>
            <a:r>
              <a:rPr lang="en-CA" b="0" i="1" spc="-24" dirty="0">
                <a:solidFill>
                  <a:schemeClr val="accent6">
                    <a:lumMod val="75000"/>
                  </a:schemeClr>
                </a:solidFill>
              </a:rPr>
              <a:t>3D Hubs, </a:t>
            </a:r>
            <a:r>
              <a:rPr lang="en-CA" b="0" spc="-24" dirty="0">
                <a:solidFill>
                  <a:schemeClr val="accent6">
                    <a:lumMod val="75000"/>
                  </a:schemeClr>
                </a:solidFill>
              </a:rPr>
              <a:t>n.d. Accessed 13 Feb. 2020.</a:t>
            </a:r>
          </a:p>
          <a:p>
            <a:pPr marR="242951" lvl="0" algn="l">
              <a:lnSpc>
                <a:spcPct val="90000"/>
              </a:lnSpc>
              <a:spcBef>
                <a:spcPts val="0"/>
              </a:spcBef>
              <a:spcAft>
                <a:spcPts val="1800"/>
              </a:spcAft>
            </a:pPr>
            <a:endParaRPr lang="en-CA" b="0" spc="-24" dirty="0">
              <a:solidFill>
                <a:schemeClr val="accent6">
                  <a:lumMod val="75000"/>
                </a:schemeClr>
              </a:solidFill>
            </a:endParaRPr>
          </a:p>
          <a:p>
            <a:pPr marR="182502" algn="l">
              <a:lnSpc>
                <a:spcPct val="90000"/>
              </a:lnSpc>
              <a:spcBef>
                <a:spcPts val="0"/>
              </a:spcBef>
              <a:spcAft>
                <a:spcPts val="1800"/>
              </a:spcAft>
            </a:pPr>
            <a:endParaRPr lang="en-US" b="0" dirty="0">
              <a:solidFill>
                <a:schemeClr val="accent6">
                  <a:lumMod val="75000"/>
                </a:schemeClr>
              </a:solidFill>
            </a:endParaRPr>
          </a:p>
          <a:p>
            <a:pPr marR="182502" algn="l">
              <a:lnSpc>
                <a:spcPct val="90000"/>
              </a:lnSpc>
              <a:spcBef>
                <a:spcPts val="0"/>
              </a:spcBef>
              <a:spcAft>
                <a:spcPts val="1800"/>
              </a:spcAft>
            </a:pPr>
            <a:endParaRPr lang="en-CA" b="0" spc="-24" dirty="0">
              <a:solidFill>
                <a:schemeClr val="accent6">
                  <a:lumMod val="75000"/>
                </a:schemeClr>
              </a:solidFill>
            </a:endParaRPr>
          </a:p>
          <a:p>
            <a:pPr marR="242951" algn="l">
              <a:lnSpc>
                <a:spcPct val="90000"/>
              </a:lnSpc>
              <a:spcBef>
                <a:spcPts val="0"/>
              </a:spcBef>
              <a:spcAft>
                <a:spcPts val="1800"/>
              </a:spcAft>
            </a:pPr>
            <a:endParaRPr lang="en-US" b="0" spc="-24" dirty="0">
              <a:solidFill>
                <a:srgbClr val="464646"/>
              </a:solidFill>
            </a:endParaRPr>
          </a:p>
        </p:txBody>
      </p:sp>
      <p:sp>
        <p:nvSpPr>
          <p:cNvPr id="5" name="Title 4">
            <a:extLst>
              <a:ext uri="{FF2B5EF4-FFF2-40B4-BE49-F238E27FC236}">
                <a16:creationId xmlns:a16="http://schemas.microsoft.com/office/drawing/2014/main" id="{DE626062-C3E0-C440-8080-B1BE42E1C4FF}"/>
              </a:ext>
            </a:extLst>
          </p:cNvPr>
          <p:cNvSpPr>
            <a:spLocks noGrp="1"/>
          </p:cNvSpPr>
          <p:nvPr>
            <p:ph type="title"/>
          </p:nvPr>
        </p:nvSpPr>
        <p:spPr>
          <a:xfrm>
            <a:off x="354060" y="516113"/>
            <a:ext cx="5090688" cy="616951"/>
          </a:xfrm>
        </p:spPr>
        <p:txBody>
          <a:bodyPr/>
          <a:lstStyle/>
          <a:p>
            <a:r>
              <a:rPr lang="en-US" sz="3600" dirty="0"/>
              <a:t>Bibliography</a:t>
            </a:r>
          </a:p>
        </p:txBody>
      </p:sp>
      <p:sp>
        <p:nvSpPr>
          <p:cNvPr id="7" name="Slide Number Placeholder 1">
            <a:extLst>
              <a:ext uri="{FF2B5EF4-FFF2-40B4-BE49-F238E27FC236}">
                <a16:creationId xmlns:a16="http://schemas.microsoft.com/office/drawing/2014/main" id="{AED88EA9-79C9-4427-8A73-1200E59099E5}"/>
              </a:ext>
            </a:extLst>
          </p:cNvPr>
          <p:cNvSpPr txBox="1">
            <a:spLocks/>
          </p:cNvSpPr>
          <p:nvPr/>
        </p:nvSpPr>
        <p:spPr>
          <a:xfrm>
            <a:off x="10040225" y="6418229"/>
            <a:ext cx="2240414" cy="12125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0" marR="0" lvl="0" indent="0" algn="ctr" defTabSz="914400" rtl="0" eaLnBrk="1" fontAlgn="auto" latinLnBrk="0" hangingPunct="1">
              <a:lnSpc>
                <a:spcPct val="100000"/>
              </a:lnSpc>
              <a:spcBef>
                <a:spcPts val="161"/>
              </a:spcBef>
              <a:spcAft>
                <a:spcPts val="0"/>
              </a:spcAft>
              <a:buClrTx/>
              <a:buSzTx/>
              <a:buFontTx/>
              <a:buNone/>
              <a:tabLst>
                <a:tab pos="1309472" algn="l"/>
              </a:tabLst>
              <a:defRPr/>
            </a:pPr>
            <a:r>
              <a:rPr kumimoji="0" lang="en-CA" sz="790" b="0" i="0" u="none" strike="noStrike" kern="1200" cap="none" spc="-18" normalizeH="0" baseline="0" noProof="0" dirty="0">
                <a:ln>
                  <a:noFill/>
                </a:ln>
                <a:solidFill>
                  <a:srgbClr val="000000"/>
                </a:solidFill>
                <a:effectLst/>
                <a:uLnTx/>
                <a:uFillTx/>
                <a:latin typeface="Exo" panose="02000303000000000000" pitchFamily="2" charset="0"/>
                <a:ea typeface="+mn-ea"/>
                <a:cs typeface="+mn-cs"/>
              </a:rPr>
              <a:t>Info-</a:t>
            </a:r>
            <a:r>
              <a:rPr kumimoji="0" lang="en-CA" sz="790" b="0" i="0" u="none" strike="noStrike" kern="1200" cap="none" spc="-103" normalizeH="0" baseline="0" noProof="0" dirty="0">
                <a:ln>
                  <a:noFill/>
                </a:ln>
                <a:solidFill>
                  <a:srgbClr val="000000"/>
                </a:solidFill>
                <a:effectLst/>
                <a:uLnTx/>
                <a:uFillTx/>
                <a:latin typeface="Exo" panose="02000303000000000000" pitchFamily="2" charset="0"/>
                <a:ea typeface="+mn-ea"/>
                <a:cs typeface="+mn-cs"/>
              </a:rPr>
              <a:t>T</a:t>
            </a:r>
            <a:r>
              <a:rPr kumimoji="0" lang="en-CA" sz="790" b="0" i="0" u="none" strike="noStrike" kern="1200" cap="none" spc="-15" normalizeH="0" baseline="0" noProof="0" dirty="0">
                <a:ln>
                  <a:noFill/>
                </a:ln>
                <a:solidFill>
                  <a:srgbClr val="000000"/>
                </a:solidFill>
                <a:effectLst/>
                <a:uLnTx/>
                <a:uFillTx/>
                <a:latin typeface="Exo" panose="02000303000000000000" pitchFamily="2" charset="0"/>
                <a:ea typeface="+mn-ea"/>
                <a:cs typeface="+mn-cs"/>
              </a:rPr>
              <a:t>ec</a:t>
            </a:r>
            <a:r>
              <a:rPr kumimoji="0" lang="en-CA" sz="790" b="0" i="0" u="none" strike="noStrike" kern="1200" cap="none" spc="6" normalizeH="0" baseline="0" noProof="0" dirty="0">
                <a:ln>
                  <a:noFill/>
                </a:ln>
                <a:solidFill>
                  <a:srgbClr val="000000"/>
                </a:solidFill>
                <a:effectLst/>
                <a:uLnTx/>
                <a:uFillTx/>
                <a:latin typeface="Exo" panose="02000303000000000000" pitchFamily="2" charset="0"/>
                <a:ea typeface="+mn-ea"/>
                <a:cs typeface="+mn-cs"/>
              </a:rPr>
              <a:t>h</a:t>
            </a:r>
            <a:r>
              <a:rPr kumimoji="0" lang="en-CA" sz="790" b="0" i="0" u="none" strike="noStrike" kern="1200" cap="none" spc="-39" normalizeH="0" baseline="0" noProof="0" dirty="0">
                <a:ln>
                  <a:noFill/>
                </a:ln>
                <a:solidFill>
                  <a:srgbClr val="000000"/>
                </a:solidFill>
                <a:effectLst/>
                <a:uLnTx/>
                <a:uFillTx/>
                <a:latin typeface="Exo" panose="02000303000000000000" pitchFamily="2" charset="0"/>
                <a:ea typeface="+mn-ea"/>
                <a:cs typeface="+mn-cs"/>
              </a:rPr>
              <a:t> </a:t>
            </a:r>
            <a:r>
              <a:rPr kumimoji="0" lang="en-CA" sz="790" b="0" i="0" u="none" strike="noStrike" kern="1200" cap="none" spc="-15" normalizeH="0" baseline="0" noProof="0" dirty="0">
                <a:ln>
                  <a:noFill/>
                </a:ln>
                <a:solidFill>
                  <a:srgbClr val="000000"/>
                </a:solidFill>
                <a:effectLst/>
                <a:uLnTx/>
                <a:uFillTx/>
                <a:latin typeface="Exo" panose="02000303000000000000" pitchFamily="2" charset="0"/>
                <a:ea typeface="+mn-ea"/>
                <a:cs typeface="+mn-cs"/>
              </a:rPr>
              <a:t>Researc</a:t>
            </a:r>
            <a:r>
              <a:rPr kumimoji="0" lang="en-CA" sz="790" b="0" i="0" u="none" strike="noStrike" kern="1200" cap="none" spc="6" normalizeH="0" baseline="0" noProof="0" dirty="0">
                <a:ln>
                  <a:noFill/>
                </a:ln>
                <a:solidFill>
                  <a:srgbClr val="000000"/>
                </a:solidFill>
                <a:effectLst/>
                <a:uLnTx/>
                <a:uFillTx/>
                <a:latin typeface="Exo" panose="02000303000000000000" pitchFamily="2" charset="0"/>
                <a:ea typeface="+mn-ea"/>
                <a:cs typeface="+mn-cs"/>
              </a:rPr>
              <a:t>h</a:t>
            </a:r>
            <a:r>
              <a:rPr kumimoji="0" lang="en-CA" sz="790" b="0" i="0" u="none" strike="noStrike" kern="1200" cap="none" spc="-39" normalizeH="0" baseline="0" noProof="0" dirty="0">
                <a:ln>
                  <a:noFill/>
                </a:ln>
                <a:solidFill>
                  <a:srgbClr val="000000"/>
                </a:solidFill>
                <a:effectLst/>
                <a:uLnTx/>
                <a:uFillTx/>
                <a:latin typeface="Exo" panose="02000303000000000000" pitchFamily="2" charset="0"/>
                <a:ea typeface="+mn-ea"/>
                <a:cs typeface="+mn-cs"/>
              </a:rPr>
              <a:t> </a:t>
            </a:r>
            <a:r>
              <a:rPr kumimoji="0" lang="en-CA" sz="790" b="0" i="0" u="none" strike="noStrike" kern="1200" cap="none" spc="-15" normalizeH="0" baseline="0" noProof="0" dirty="0">
                <a:ln>
                  <a:noFill/>
                </a:ln>
                <a:solidFill>
                  <a:srgbClr val="000000"/>
                </a:solidFill>
                <a:effectLst/>
                <a:uLnTx/>
                <a:uFillTx/>
                <a:latin typeface="Exo" panose="02000303000000000000" pitchFamily="2" charset="0"/>
                <a:ea typeface="+mn-ea"/>
                <a:cs typeface="+mn-cs"/>
              </a:rPr>
              <a:t>Grou</a:t>
            </a:r>
            <a:r>
              <a:rPr kumimoji="0" lang="en-CA" sz="790" b="0" i="0" u="none" strike="noStrike" kern="1200" cap="none" spc="6" normalizeH="0" baseline="0" noProof="0" dirty="0">
                <a:ln>
                  <a:noFill/>
                </a:ln>
                <a:solidFill>
                  <a:srgbClr val="000000"/>
                </a:solidFill>
                <a:effectLst/>
                <a:uLnTx/>
                <a:uFillTx/>
                <a:latin typeface="Exo" panose="02000303000000000000" pitchFamily="2" charset="0"/>
                <a:ea typeface="+mn-ea"/>
                <a:cs typeface="+mn-cs"/>
              </a:rPr>
              <a:t>p   |   </a:t>
            </a:r>
            <a:fld id="{81D60167-4931-47E6-BA6A-407CBD079E47}" type="slidenum">
              <a:rPr kumimoji="0" sz="790" b="0" i="0" u="none" strike="noStrike" kern="1200" cap="none" spc="6" normalizeH="0" baseline="0" noProof="0" smtClean="0">
                <a:ln>
                  <a:noFill/>
                </a:ln>
                <a:solidFill>
                  <a:srgbClr val="000000"/>
                </a:solidFill>
                <a:effectLst/>
                <a:uLnTx/>
                <a:uFillTx/>
                <a:latin typeface="Exo" panose="02000303000000000000" pitchFamily="2" charset="0"/>
                <a:ea typeface="+mn-ea"/>
                <a:cs typeface="Arial" panose="020B0604020202020204" pitchFamily="34" charset="0"/>
              </a:rPr>
              <a:pPr marL="7700" marR="0" lvl="0" indent="0" algn="ctr" defTabSz="914400" rtl="0" eaLnBrk="1" fontAlgn="auto" latinLnBrk="0" hangingPunct="1">
                <a:lnSpc>
                  <a:spcPct val="100000"/>
                </a:lnSpc>
                <a:spcBef>
                  <a:spcPts val="161"/>
                </a:spcBef>
                <a:spcAft>
                  <a:spcPts val="0"/>
                </a:spcAft>
                <a:buClrTx/>
                <a:buSzTx/>
                <a:buFontTx/>
                <a:buNone/>
                <a:tabLst>
                  <a:tab pos="1309472" algn="l"/>
                </a:tabLst>
                <a:defRPr/>
              </a:pPr>
              <a:t>18</a:t>
            </a:fld>
            <a:endParaRPr kumimoji="0" sz="790" b="0" i="0" u="none" strike="noStrike" kern="1200" cap="none" spc="6" normalizeH="0" baseline="0" noProof="0" dirty="0">
              <a:ln>
                <a:noFill/>
              </a:ln>
              <a:solidFill>
                <a:srgbClr val="000000"/>
              </a:solidFill>
              <a:effectLst/>
              <a:uLnTx/>
              <a:uFillTx/>
              <a:latin typeface="Exo" panose="02000303000000000000" pitchFamily="2" charset="0"/>
              <a:ea typeface="+mn-ea"/>
              <a:cs typeface="Arial" panose="020B0604020202020204" pitchFamily="34" charset="0"/>
            </a:endParaRPr>
          </a:p>
        </p:txBody>
      </p:sp>
      <p:sp>
        <p:nvSpPr>
          <p:cNvPr id="6" name="Text Placeholder 2">
            <a:extLst>
              <a:ext uri="{FF2B5EF4-FFF2-40B4-BE49-F238E27FC236}">
                <a16:creationId xmlns:a16="http://schemas.microsoft.com/office/drawing/2014/main" id="{BBC3ED3D-3845-46B8-B5BC-52A43A6A9E8D}"/>
              </a:ext>
            </a:extLst>
          </p:cNvPr>
          <p:cNvSpPr txBox="1">
            <a:spLocks/>
          </p:cNvSpPr>
          <p:nvPr/>
        </p:nvSpPr>
        <p:spPr>
          <a:xfrm>
            <a:off x="5731314" y="1552743"/>
            <a:ext cx="5348201" cy="4503261"/>
          </a:xfrm>
          <a:prstGeom prst="rect">
            <a:avLst/>
          </a:prstGeom>
        </p:spPr>
        <p:txBody>
          <a:bodyPr vert="horz" lIns="0" tIns="0" rIns="0" bIns="0" rtlCol="0">
            <a:noAutofit/>
          </a:bodyPr>
          <a:lstStyle>
            <a:lvl1pPr marL="7700" marR="161326" indent="0" algn="just" defTabSz="914400" rtl="0" eaLnBrk="1" latinLnBrk="0" hangingPunct="1">
              <a:lnSpc>
                <a:spcPts val="1558"/>
              </a:lnSpc>
              <a:spcBef>
                <a:spcPts val="12"/>
              </a:spcBef>
              <a:buFont typeface="Arial" panose="020B0604020202020204" pitchFamily="34" charset="0"/>
              <a:buNone/>
              <a:defRPr sz="1200" b="1" i="0" kern="1200" baseline="0">
                <a:solidFill>
                  <a:srgbClr val="717272"/>
                </a:solidFill>
                <a:latin typeface="Roboto Condensed Light"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B4B4B"/>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ts val="2000"/>
              </a:lnSpc>
              <a:spcBef>
                <a:spcPts val="500"/>
              </a:spcBef>
              <a:buFont typeface="Arial" panose="020B0604020202020204" pitchFamily="34" charset="0"/>
              <a:buChar char="•"/>
              <a:defRPr sz="1600" b="0" i="0" kern="1200">
                <a:solidFill>
                  <a:srgbClr val="4B4B4B"/>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ts val="1600"/>
              </a:lnSpc>
              <a:spcBef>
                <a:spcPts val="500"/>
              </a:spcBef>
              <a:buFont typeface="Arial" panose="020B0604020202020204" pitchFamily="34" charset="0"/>
              <a:buChar char="•"/>
              <a:defRPr sz="1200" b="0" i="0" kern="1200">
                <a:solidFill>
                  <a:srgbClr val="4B4B4B"/>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242951" algn="l">
              <a:lnSpc>
                <a:spcPct val="90000"/>
              </a:lnSpc>
              <a:spcBef>
                <a:spcPts val="0"/>
              </a:spcBef>
              <a:spcAft>
                <a:spcPts val="1800"/>
              </a:spcAft>
            </a:pPr>
            <a:r>
              <a:rPr lang="en-US" b="0" spc="-24" dirty="0">
                <a:solidFill>
                  <a:schemeClr val="accent6">
                    <a:lumMod val="75000"/>
                  </a:schemeClr>
                </a:solidFill>
              </a:rPr>
              <a:t>M, A. (2020, Feb 11). Industry 4.0 Game changer in manufacturing Industry. Retrieved from </a:t>
            </a:r>
            <a:r>
              <a:rPr lang="en-US" b="0" spc="-24" dirty="0" err="1">
                <a:solidFill>
                  <a:schemeClr val="accent6">
                    <a:lumMod val="75000"/>
                  </a:schemeClr>
                </a:solidFill>
              </a:rPr>
              <a:t>Linkedin</a:t>
            </a:r>
            <a:r>
              <a:rPr lang="en-US" b="0" spc="-24" dirty="0">
                <a:solidFill>
                  <a:schemeClr val="accent6">
                    <a:lumMod val="75000"/>
                  </a:schemeClr>
                </a:solidFill>
              </a:rPr>
              <a:t>: https://www.linkedin.com/pulse/industry-40-game-changer-manufacturing-ashish-mohanpurkar</a:t>
            </a:r>
          </a:p>
          <a:p>
            <a:pPr marR="242951" algn="l">
              <a:lnSpc>
                <a:spcPct val="90000"/>
              </a:lnSpc>
              <a:spcBef>
                <a:spcPts val="0"/>
              </a:spcBef>
              <a:spcAft>
                <a:spcPts val="1800"/>
              </a:spcAft>
            </a:pPr>
            <a:r>
              <a:rPr lang="en-US" b="0" spc="-24" dirty="0">
                <a:solidFill>
                  <a:schemeClr val="accent6">
                    <a:lumMod val="75000"/>
                  </a:schemeClr>
                </a:solidFill>
              </a:rPr>
              <a:t>Supply Chain Game Changer. (2021, July 21). Industry 4.0 – Smart Manufacturing of the Future! Retrieved from Supply Chain Game Changer: https://supplychaingamechanger.com/industry-4-0-smart-manufacturing-of-the-future-infographic/</a:t>
            </a:r>
          </a:p>
          <a:p>
            <a:pPr marR="242951" algn="l">
              <a:lnSpc>
                <a:spcPct val="90000"/>
              </a:lnSpc>
              <a:spcBef>
                <a:spcPts val="0"/>
              </a:spcBef>
              <a:spcAft>
                <a:spcPts val="1800"/>
              </a:spcAft>
            </a:pPr>
            <a:r>
              <a:rPr lang="en-US" b="0" spc="-24" dirty="0" err="1">
                <a:solidFill>
                  <a:schemeClr val="accent6">
                    <a:lumMod val="75000"/>
                  </a:schemeClr>
                </a:solidFill>
              </a:rPr>
              <a:t>Tiempo</a:t>
            </a:r>
            <a:r>
              <a:rPr lang="en-US" b="0" spc="-24" dirty="0">
                <a:solidFill>
                  <a:schemeClr val="accent6">
                    <a:lumMod val="75000"/>
                  </a:schemeClr>
                </a:solidFill>
              </a:rPr>
              <a:t> Development. (2020, April 07). IT OT Convergence – Benefits and Challenges in Manufacturing. Retrieved from </a:t>
            </a:r>
            <a:r>
              <a:rPr lang="en-US" b="0" spc="-24" dirty="0" err="1">
                <a:solidFill>
                  <a:schemeClr val="accent6">
                    <a:lumMod val="75000"/>
                  </a:schemeClr>
                </a:solidFill>
              </a:rPr>
              <a:t>tiempo</a:t>
            </a:r>
            <a:r>
              <a:rPr lang="en-US" b="0" spc="-24" dirty="0">
                <a:solidFill>
                  <a:schemeClr val="accent6">
                    <a:lumMod val="75000"/>
                  </a:schemeClr>
                </a:solidFill>
              </a:rPr>
              <a:t> DEVELOPMENT - A 3PILLAR GLOBAL COMPANY: https://www.tiempodev.com/blog/it-ot-convergence-benefits-and-challenges-in-manufacturing/</a:t>
            </a:r>
          </a:p>
          <a:p>
            <a:pPr marR="242951" algn="l">
              <a:lnSpc>
                <a:spcPct val="90000"/>
              </a:lnSpc>
              <a:spcBef>
                <a:spcPts val="0"/>
              </a:spcBef>
              <a:spcAft>
                <a:spcPts val="1800"/>
              </a:spcAft>
            </a:pPr>
            <a:r>
              <a:rPr lang="en-US" b="0" spc="-24" dirty="0">
                <a:solidFill>
                  <a:schemeClr val="accent6">
                    <a:lumMod val="75000"/>
                  </a:schemeClr>
                </a:solidFill>
              </a:rPr>
              <a:t>Vincente, J. (2021, June 25). How Edge Technologies Pave The Way For IT-OT Convergence. Retrieved from Forbes: https://www.forbes.com/sites/tableau/2021/06/25/why-your-workforce-needs-data-literacy/?sh=2c799c1f4d0a</a:t>
            </a:r>
          </a:p>
          <a:p>
            <a:pPr marR="242951" algn="l">
              <a:lnSpc>
                <a:spcPct val="90000"/>
              </a:lnSpc>
              <a:spcBef>
                <a:spcPts val="0"/>
              </a:spcBef>
              <a:spcAft>
                <a:spcPts val="1800"/>
              </a:spcAft>
            </a:pPr>
            <a:endParaRPr lang="en-CA" b="0" spc="-24" dirty="0">
              <a:solidFill>
                <a:schemeClr val="accent6">
                  <a:lumMod val="75000"/>
                </a:schemeClr>
              </a:solidFill>
            </a:endParaRPr>
          </a:p>
          <a:p>
            <a:pPr marR="182502" algn="l">
              <a:lnSpc>
                <a:spcPct val="90000"/>
              </a:lnSpc>
              <a:spcBef>
                <a:spcPts val="0"/>
              </a:spcBef>
              <a:spcAft>
                <a:spcPts val="1800"/>
              </a:spcAft>
            </a:pPr>
            <a:endParaRPr lang="en-US" b="0" dirty="0">
              <a:solidFill>
                <a:schemeClr val="accent6">
                  <a:lumMod val="75000"/>
                </a:schemeClr>
              </a:solidFill>
            </a:endParaRPr>
          </a:p>
          <a:p>
            <a:pPr marR="182502" algn="l">
              <a:lnSpc>
                <a:spcPct val="90000"/>
              </a:lnSpc>
              <a:spcBef>
                <a:spcPts val="0"/>
              </a:spcBef>
              <a:spcAft>
                <a:spcPts val="1800"/>
              </a:spcAft>
            </a:pPr>
            <a:endParaRPr lang="en-CA" b="0" spc="-24" dirty="0">
              <a:solidFill>
                <a:schemeClr val="accent6">
                  <a:lumMod val="75000"/>
                </a:schemeClr>
              </a:solidFill>
            </a:endParaRPr>
          </a:p>
          <a:p>
            <a:pPr marR="242951" algn="l">
              <a:lnSpc>
                <a:spcPct val="90000"/>
              </a:lnSpc>
              <a:spcBef>
                <a:spcPts val="0"/>
              </a:spcBef>
              <a:spcAft>
                <a:spcPts val="1800"/>
              </a:spcAft>
            </a:pPr>
            <a:endParaRPr lang="en-US" b="0" spc="-24" dirty="0">
              <a:solidFill>
                <a:srgbClr val="464646"/>
              </a:solidFill>
            </a:endParaRPr>
          </a:p>
        </p:txBody>
      </p:sp>
    </p:spTree>
    <p:extLst>
      <p:ext uri="{BB962C8B-B14F-4D97-AF65-F5344CB8AC3E}">
        <p14:creationId xmlns:p14="http://schemas.microsoft.com/office/powerpoint/2010/main" val="1046144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8025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EB923-D4F6-E94C-814E-8C31A0E743B5}"/>
              </a:ext>
            </a:extLst>
          </p:cNvPr>
          <p:cNvSpPr>
            <a:spLocks noGrp="1"/>
          </p:cNvSpPr>
          <p:nvPr>
            <p:ph type="title"/>
          </p:nvPr>
        </p:nvSpPr>
        <p:spPr>
          <a:xfrm>
            <a:off x="368146" y="282894"/>
            <a:ext cx="10289557" cy="1163447"/>
          </a:xfrm>
        </p:spPr>
        <p:txBody>
          <a:bodyPr/>
          <a:lstStyle/>
          <a:p>
            <a:r>
              <a:rPr lang="en-CA" sz="3600" b="1" spc="-79" dirty="0">
                <a:solidFill>
                  <a:schemeClr val="accent1"/>
                </a:solidFill>
                <a:latin typeface="Montserrat"/>
              </a:rPr>
              <a:t>E</a:t>
            </a:r>
            <a:r>
              <a:rPr lang="en-CA" sz="3600" b="1" spc="-130" dirty="0">
                <a:solidFill>
                  <a:schemeClr val="accent1"/>
                </a:solidFill>
                <a:latin typeface="Montserrat"/>
              </a:rPr>
              <a:t>x</a:t>
            </a:r>
            <a:r>
              <a:rPr lang="en-CA" sz="3600" b="1" spc="-79" dirty="0">
                <a:solidFill>
                  <a:schemeClr val="accent1"/>
                </a:solidFill>
                <a:latin typeface="Montserrat"/>
              </a:rPr>
              <a:t>ecuti</a:t>
            </a:r>
            <a:r>
              <a:rPr lang="en-CA" sz="3600" b="1" spc="-158" dirty="0">
                <a:solidFill>
                  <a:schemeClr val="accent1"/>
                </a:solidFill>
                <a:latin typeface="Montserrat"/>
              </a:rPr>
              <a:t>v</a:t>
            </a:r>
            <a:r>
              <a:rPr lang="en-CA" sz="3600" b="1" spc="-3" dirty="0">
                <a:solidFill>
                  <a:schemeClr val="accent1"/>
                </a:solidFill>
                <a:latin typeface="Montserrat"/>
              </a:rPr>
              <a:t>e </a:t>
            </a:r>
            <a:r>
              <a:rPr lang="en-CA" sz="3600" b="1" spc="-42" dirty="0">
                <a:solidFill>
                  <a:schemeClr val="accent1"/>
                </a:solidFill>
                <a:latin typeface="Montserrat"/>
              </a:rPr>
              <a:t>Summary: Durable Goods Manufacturing IT/OT Convergence</a:t>
            </a:r>
            <a:endParaRPr lang="en-US" sz="3600" b="1" dirty="0">
              <a:solidFill>
                <a:schemeClr val="accent1"/>
              </a:solidFill>
              <a:latin typeface="Montserrat" panose="00000500000000000000" pitchFamily="2" charset="0"/>
            </a:endParaRPr>
          </a:p>
        </p:txBody>
      </p:sp>
      <p:sp>
        <p:nvSpPr>
          <p:cNvPr id="4" name="Text Placeholder 3">
            <a:extLst>
              <a:ext uri="{FF2B5EF4-FFF2-40B4-BE49-F238E27FC236}">
                <a16:creationId xmlns:a16="http://schemas.microsoft.com/office/drawing/2014/main" id="{27793FA1-A38B-2C4F-AAC9-FBF515D54EB3}"/>
              </a:ext>
            </a:extLst>
          </p:cNvPr>
          <p:cNvSpPr>
            <a:spLocks noGrp="1"/>
          </p:cNvSpPr>
          <p:nvPr>
            <p:ph type="body" sz="quarter" idx="12"/>
          </p:nvPr>
        </p:nvSpPr>
        <p:spPr>
          <a:xfrm>
            <a:off x="368146" y="2196024"/>
            <a:ext cx="3565709" cy="3240486"/>
          </a:xfrm>
        </p:spPr>
        <p:txBody>
          <a:bodyPr/>
          <a:lstStyle/>
          <a:p>
            <a:pPr>
              <a:lnSpc>
                <a:spcPts val="1800"/>
              </a:lnSpc>
            </a:pPr>
            <a:r>
              <a:rPr lang="en-US" dirty="0">
                <a:solidFill>
                  <a:srgbClr val="000000"/>
                </a:solidFill>
                <a:latin typeface="Roboto Light" panose="02000000000000000000" pitchFamily="2" charset="0"/>
                <a:ea typeface="Roboto Light" panose="02000000000000000000" pitchFamily="2" charset="0"/>
              </a:rPr>
              <a:t>Industry 4.0 technology has changed the landscape by creating an all-encompassing connected ecosystem.  </a:t>
            </a:r>
          </a:p>
          <a:p>
            <a:r>
              <a:rPr lang="en-US" dirty="0">
                <a:solidFill>
                  <a:srgbClr val="000000"/>
                </a:solidFill>
                <a:latin typeface="Roboto Light" panose="02000000000000000000" pitchFamily="2" charset="0"/>
                <a:ea typeface="Roboto Light" panose="02000000000000000000" pitchFamily="2" charset="0"/>
              </a:rPr>
              <a:t>IoT and IIoT provide mobility and dashboard data in real time, which enables shop floor manufacturing with live warnings and an ability to implement proactive support and maintenance. </a:t>
            </a:r>
          </a:p>
          <a:p>
            <a:r>
              <a:rPr lang="en-US" dirty="0">
                <a:solidFill>
                  <a:srgbClr val="000000"/>
                </a:solidFill>
                <a:latin typeface="Roboto Light" panose="02000000000000000000" pitchFamily="2" charset="0"/>
                <a:ea typeface="Roboto Light" panose="02000000000000000000" pitchFamily="2" charset="0"/>
              </a:rPr>
              <a:t>Factory automation including IoT, AI, AR, and VR, coupled with 5G wireless are providing the tools to synergize IT, engineering design, quality, and operations communications.</a:t>
            </a:r>
          </a:p>
        </p:txBody>
      </p:sp>
      <p:sp>
        <p:nvSpPr>
          <p:cNvPr id="5" name="Text Placeholder 4">
            <a:extLst>
              <a:ext uri="{FF2B5EF4-FFF2-40B4-BE49-F238E27FC236}">
                <a16:creationId xmlns:a16="http://schemas.microsoft.com/office/drawing/2014/main" id="{80005E5B-FABC-E34E-BB01-080338E4F048}"/>
              </a:ext>
            </a:extLst>
          </p:cNvPr>
          <p:cNvSpPr>
            <a:spLocks noGrp="1"/>
          </p:cNvSpPr>
          <p:nvPr>
            <p:ph type="body" sz="quarter" idx="13"/>
          </p:nvPr>
        </p:nvSpPr>
        <p:spPr>
          <a:xfrm>
            <a:off x="368146" y="1640983"/>
            <a:ext cx="3541939" cy="297275"/>
          </a:xfrm>
        </p:spPr>
        <p:txBody>
          <a:bodyPr/>
          <a:lstStyle/>
          <a:p>
            <a:r>
              <a:rPr lang="en-US" dirty="0">
                <a:latin typeface="Montserrat" panose="00000500000000000000" pitchFamily="2" charset="0"/>
              </a:rPr>
              <a:t>Situation: New Connectivity and Integration</a:t>
            </a:r>
          </a:p>
        </p:txBody>
      </p:sp>
      <p:sp>
        <p:nvSpPr>
          <p:cNvPr id="6" name="Text Placeholder 5">
            <a:extLst>
              <a:ext uri="{FF2B5EF4-FFF2-40B4-BE49-F238E27FC236}">
                <a16:creationId xmlns:a16="http://schemas.microsoft.com/office/drawing/2014/main" id="{A7C9325C-82FA-1447-94F3-75405DB036ED}"/>
              </a:ext>
            </a:extLst>
          </p:cNvPr>
          <p:cNvSpPr>
            <a:spLocks noGrp="1"/>
          </p:cNvSpPr>
          <p:nvPr>
            <p:ph type="body" sz="quarter" idx="14"/>
          </p:nvPr>
        </p:nvSpPr>
        <p:spPr>
          <a:xfrm>
            <a:off x="4267438" y="2207899"/>
            <a:ext cx="3541939" cy="3554162"/>
          </a:xfrm>
        </p:spPr>
        <p:txBody>
          <a:bodyPr vert="horz" lIns="0" tIns="0" rIns="0" bIns="0" rtlCol="0" anchor="t">
            <a:noAutofit/>
          </a:bodyPr>
          <a:lstStyle/>
          <a:p>
            <a:pPr lvl="0" defTabSz="914309">
              <a:lnSpc>
                <a:spcPts val="1800"/>
              </a:lnSpc>
            </a:pPr>
            <a:r>
              <a:rPr lang="en-CA" dirty="0">
                <a:solidFill>
                  <a:srgbClr val="000000"/>
                </a:solidFill>
                <a:latin typeface="Roboto Light" panose="02000000000000000000" pitchFamily="2" charset="0"/>
                <a:ea typeface="Roboto Light" panose="02000000000000000000" pitchFamily="2" charset="0"/>
              </a:rPr>
              <a:t>Remote work and being connected everywhere carry some unexpected costs:</a:t>
            </a:r>
          </a:p>
          <a:p>
            <a:pPr marL="285750" indent="-285750" defTabSz="914309">
              <a:lnSpc>
                <a:spcPts val="1800"/>
              </a:lnSpc>
              <a:buFont typeface="Arial" panose="020B0604020202020204" pitchFamily="34" charset="0"/>
              <a:buChar char="•"/>
            </a:pPr>
            <a:r>
              <a:rPr lang="en-CA" dirty="0">
                <a:solidFill>
                  <a:srgbClr val="000000"/>
                </a:solidFill>
                <a:latin typeface="Roboto Light"/>
                <a:ea typeface="Roboto Light"/>
              </a:rPr>
              <a:t>The sophistication of cyberattacks and propagation of remote access was expected to some degree; however, OT operations have become a target due to weaknesses in supplier equipment. </a:t>
            </a:r>
          </a:p>
          <a:p>
            <a:pPr marL="285750" lvl="0" indent="-285750" defTabSz="914309">
              <a:lnSpc>
                <a:spcPts val="1800"/>
              </a:lnSpc>
              <a:buFont typeface="Arial" panose="020B0604020202020204" pitchFamily="34" charset="0"/>
              <a:buChar char="•"/>
            </a:pPr>
            <a:r>
              <a:rPr lang="en-US" dirty="0">
                <a:solidFill>
                  <a:srgbClr val="000000"/>
                </a:solidFill>
                <a:latin typeface="Roboto Light"/>
                <a:ea typeface="Roboto Light"/>
              </a:rPr>
              <a:t>IT and OT must form a united front in defending the company from cyberattacks.</a:t>
            </a:r>
          </a:p>
          <a:p>
            <a:pPr marL="285750" lvl="0" indent="-285750" defTabSz="914309">
              <a:lnSpc>
                <a:spcPts val="1800"/>
              </a:lnSpc>
              <a:buFont typeface="Arial" panose="020B0604020202020204" pitchFamily="34" charset="0"/>
              <a:buChar char="•"/>
            </a:pPr>
            <a:r>
              <a:rPr lang="en-US" dirty="0">
                <a:solidFill>
                  <a:srgbClr val="000000"/>
                </a:solidFill>
                <a:latin typeface="Roboto Light"/>
                <a:ea typeface="Roboto Light"/>
              </a:rPr>
              <a:t>Network bandwidth becomes choked by massive collaboration and encryption. </a:t>
            </a:r>
            <a:endParaRPr lang="en-CA" dirty="0">
              <a:solidFill>
                <a:srgbClr val="000000"/>
              </a:solidFill>
              <a:latin typeface="Roboto Light"/>
              <a:ea typeface="Roboto Light"/>
            </a:endParaRPr>
          </a:p>
        </p:txBody>
      </p:sp>
      <p:sp>
        <p:nvSpPr>
          <p:cNvPr id="7" name="Text Placeholder 6">
            <a:extLst>
              <a:ext uri="{FF2B5EF4-FFF2-40B4-BE49-F238E27FC236}">
                <a16:creationId xmlns:a16="http://schemas.microsoft.com/office/drawing/2014/main" id="{59A6EC1C-F28C-7B4C-8F22-A6457C4B8A70}"/>
              </a:ext>
            </a:extLst>
          </p:cNvPr>
          <p:cNvSpPr>
            <a:spLocks noGrp="1"/>
          </p:cNvSpPr>
          <p:nvPr>
            <p:ph type="body" sz="quarter" idx="15"/>
          </p:nvPr>
        </p:nvSpPr>
        <p:spPr>
          <a:xfrm>
            <a:off x="4267438" y="1652858"/>
            <a:ext cx="3541939" cy="297275"/>
          </a:xfrm>
        </p:spPr>
        <p:txBody>
          <a:bodyPr/>
          <a:lstStyle/>
          <a:p>
            <a:r>
              <a:rPr lang="en-US" dirty="0">
                <a:latin typeface="Montserrat" panose="00000500000000000000" pitchFamily="2" charset="0"/>
              </a:rPr>
              <a:t>Complication: Security and Collaboration</a:t>
            </a:r>
          </a:p>
        </p:txBody>
      </p:sp>
      <p:sp>
        <p:nvSpPr>
          <p:cNvPr id="8" name="Text Placeholder 7">
            <a:extLst>
              <a:ext uri="{FF2B5EF4-FFF2-40B4-BE49-F238E27FC236}">
                <a16:creationId xmlns:a16="http://schemas.microsoft.com/office/drawing/2014/main" id="{90AD9441-D636-F047-A10D-3ADBEEBBB987}"/>
              </a:ext>
            </a:extLst>
          </p:cNvPr>
          <p:cNvSpPr>
            <a:spLocks noGrp="1"/>
          </p:cNvSpPr>
          <p:nvPr>
            <p:ph type="body" sz="quarter" idx="16"/>
          </p:nvPr>
        </p:nvSpPr>
        <p:spPr>
          <a:xfrm>
            <a:off x="8129689" y="2223258"/>
            <a:ext cx="3541939" cy="3479710"/>
          </a:xfrm>
        </p:spPr>
        <p:txBody>
          <a:bodyPr vert="horz" lIns="0" tIns="0" rIns="0" bIns="0" rtlCol="0" anchor="t">
            <a:noAutofit/>
          </a:bodyPr>
          <a:lstStyle/>
          <a:p>
            <a:pPr>
              <a:lnSpc>
                <a:spcPts val="1800"/>
              </a:lnSpc>
            </a:pPr>
            <a:r>
              <a:rPr lang="en-US" dirty="0">
                <a:solidFill>
                  <a:srgbClr val="000000"/>
                </a:solidFill>
                <a:latin typeface="Roboto Light"/>
                <a:ea typeface="Roboto Light"/>
              </a:rPr>
              <a:t>As a leader in Durable Goods Manufacturing IT, your approach must be simple, engaging, and collaborative:</a:t>
            </a:r>
          </a:p>
          <a:p>
            <a:pPr marL="285750" lvl="0" indent="-285750" defTabSz="914309">
              <a:lnSpc>
                <a:spcPts val="1800"/>
              </a:lnSpc>
              <a:buFont typeface="Arial" panose="020B0604020202020204" pitchFamily="34" charset="0"/>
              <a:buChar char="•"/>
            </a:pPr>
            <a:r>
              <a:rPr lang="en-US" dirty="0">
                <a:solidFill>
                  <a:srgbClr val="000000"/>
                </a:solidFill>
                <a:latin typeface="Roboto Light"/>
                <a:ea typeface="Roboto Light"/>
              </a:rPr>
              <a:t>Doing IT/OT convergence effectively is a competitive advantage. </a:t>
            </a:r>
          </a:p>
          <a:p>
            <a:pPr marL="285750" lvl="0" indent="-285750" defTabSz="914309">
              <a:lnSpc>
                <a:spcPts val="1800"/>
              </a:lnSpc>
              <a:buFont typeface="Arial" panose="020B0604020202020204" pitchFamily="34" charset="0"/>
              <a:buChar char="•"/>
            </a:pPr>
            <a:r>
              <a:rPr lang="en-US" dirty="0">
                <a:solidFill>
                  <a:srgbClr val="000000"/>
                </a:solidFill>
                <a:latin typeface="Roboto Light"/>
                <a:ea typeface="Roboto Light"/>
              </a:rPr>
              <a:t>Commissioning equipment into service for production requires deep analysis and planning with IT and OT.</a:t>
            </a:r>
          </a:p>
          <a:p>
            <a:pPr marL="285750" lvl="0" indent="-285750" defTabSz="914309">
              <a:lnSpc>
                <a:spcPts val="1800"/>
              </a:lnSpc>
              <a:buFont typeface="Arial" panose="020B0604020202020204" pitchFamily="34" charset="0"/>
              <a:buChar char="•"/>
            </a:pPr>
            <a:r>
              <a:rPr lang="en-US" dirty="0">
                <a:solidFill>
                  <a:srgbClr val="000000"/>
                </a:solidFill>
                <a:latin typeface="Roboto Light"/>
                <a:ea typeface="Roboto Light"/>
              </a:rPr>
              <a:t>IT/OT convergence demands a holistic approach which breaks services into layers of protection that can only be effective through IT/OT collaboration. </a:t>
            </a:r>
          </a:p>
          <a:p>
            <a:pPr marL="285750" lvl="0" indent="-285750" defTabSz="914309">
              <a:lnSpc>
                <a:spcPts val="1800"/>
              </a:lnSpc>
              <a:buFont typeface="Arial" panose="020B0604020202020204" pitchFamily="34" charset="0"/>
              <a:buChar char="•"/>
            </a:pPr>
            <a:r>
              <a:rPr lang="en-US">
                <a:solidFill>
                  <a:srgbClr val="000000"/>
                </a:solidFill>
                <a:latin typeface="Roboto Light"/>
                <a:ea typeface="Roboto Light"/>
              </a:rPr>
              <a:t>Digital twins </a:t>
            </a:r>
            <a:r>
              <a:rPr lang="en-US" dirty="0">
                <a:solidFill>
                  <a:srgbClr val="000000"/>
                </a:solidFill>
                <a:latin typeface="Roboto Light"/>
                <a:ea typeface="Roboto Light"/>
              </a:rPr>
              <a:t>enable replicated environments of known </a:t>
            </a:r>
            <a:r>
              <a:rPr lang="en-US">
                <a:solidFill>
                  <a:srgbClr val="000000"/>
                </a:solidFill>
                <a:latin typeface="Roboto Light"/>
                <a:ea typeface="Roboto Light"/>
              </a:rPr>
              <a:t>solutions.</a:t>
            </a:r>
            <a:endParaRPr lang="en-US" dirty="0">
              <a:solidFill>
                <a:srgbClr val="000000"/>
              </a:solidFill>
              <a:latin typeface="Roboto Light" panose="02000000000000000000" pitchFamily="2" charset="0"/>
              <a:ea typeface="Roboto Light" panose="02000000000000000000" pitchFamily="2" charset="0"/>
            </a:endParaRPr>
          </a:p>
        </p:txBody>
      </p:sp>
      <p:sp>
        <p:nvSpPr>
          <p:cNvPr id="9" name="Text Placeholder 8">
            <a:extLst>
              <a:ext uri="{FF2B5EF4-FFF2-40B4-BE49-F238E27FC236}">
                <a16:creationId xmlns:a16="http://schemas.microsoft.com/office/drawing/2014/main" id="{6C42E00F-3E3D-DB41-AFB7-AF68944040C3}"/>
              </a:ext>
            </a:extLst>
          </p:cNvPr>
          <p:cNvSpPr>
            <a:spLocks noGrp="1"/>
          </p:cNvSpPr>
          <p:nvPr>
            <p:ph type="body" sz="quarter" idx="17"/>
          </p:nvPr>
        </p:nvSpPr>
        <p:spPr>
          <a:xfrm>
            <a:off x="8129689" y="1652858"/>
            <a:ext cx="3541939" cy="297275"/>
          </a:xfrm>
        </p:spPr>
        <p:txBody>
          <a:bodyPr/>
          <a:lstStyle/>
          <a:p>
            <a:r>
              <a:rPr lang="en-US" dirty="0">
                <a:latin typeface="Montserrat" panose="00000500000000000000" pitchFamily="2" charset="0"/>
              </a:rPr>
              <a:t>Solution: Working Together</a:t>
            </a:r>
          </a:p>
        </p:txBody>
      </p:sp>
      <p:sp>
        <p:nvSpPr>
          <p:cNvPr id="3" name="Slide Number Placeholder 2">
            <a:extLst>
              <a:ext uri="{FF2B5EF4-FFF2-40B4-BE49-F238E27FC236}">
                <a16:creationId xmlns:a16="http://schemas.microsoft.com/office/drawing/2014/main" id="{1F29EAAC-79B5-DF40-9218-5A022A456C61}"/>
              </a:ext>
            </a:extLst>
          </p:cNvPr>
          <p:cNvSpPr>
            <a:spLocks noGrp="1"/>
          </p:cNvSpPr>
          <p:nvPr>
            <p:ph type="sldNum" sz="quarter" idx="4"/>
          </p:nvPr>
        </p:nvSpPr>
        <p:spPr/>
        <p:txBody>
          <a:bodyPr/>
          <a:lstStyle/>
          <a:p>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r>
              <a:rPr kumimoji="0" lang="en-CA" sz="788" b="0" i="0" u="none" strike="noStrike" kern="1200" cap="none" spc="-18" normalizeH="0" baseline="0" noProof="0" dirty="0">
                <a:ln>
                  <a:noFill/>
                </a:ln>
                <a:solidFill>
                  <a:srgbClr val="636363"/>
                </a:solidFill>
                <a:effectLst/>
                <a:uLnTx/>
                <a:uFillTx/>
                <a:latin typeface="Exo" pitchFamily="2" charset="77"/>
                <a:ea typeface="+mn-ea"/>
                <a:cs typeface="Arial"/>
              </a:rPr>
              <a:t>Info-</a:t>
            </a:r>
            <a:r>
              <a:rPr kumimoji="0" lang="en-CA" sz="788" b="0" i="0" u="none" strike="noStrike" kern="1200" cap="none" spc="-103" normalizeH="0" baseline="0" noProof="0" dirty="0">
                <a:ln>
                  <a:noFill/>
                </a:ln>
                <a:solidFill>
                  <a:srgbClr val="636363"/>
                </a:solidFill>
                <a:effectLst/>
                <a:uLnTx/>
                <a:uFillTx/>
                <a:latin typeface="Exo" pitchFamily="2" charset="77"/>
                <a:ea typeface="+mn-ea"/>
                <a:cs typeface="Arial"/>
              </a:rPr>
              <a:t>T</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ec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Researc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Grou</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p   |   </a:t>
            </a:r>
            <a:fld id="{81D60167-4931-47E6-BA6A-407CBD079E47}" type="slidenum">
              <a:rPr kumimoji="0" sz="788" b="0" i="0" u="none" strike="noStrike" kern="1200" cap="none" spc="6" normalizeH="0" baseline="0" noProof="0">
                <a:ln>
                  <a:noFill/>
                </a:ln>
                <a:solidFill>
                  <a:srgbClr val="636363"/>
                </a:solidFill>
                <a:effectLst/>
                <a:uLnTx/>
                <a:uFillTx/>
                <a:latin typeface="Exo" pitchFamily="2" charset="77"/>
                <a:ea typeface="+mn-ea"/>
                <a:cs typeface="Arial" panose="020B0604020202020204" pitchFamily="34" charset="0"/>
              </a:rPr>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t>2</a:t>
            </a:fld>
            <a:endParaRPr kumimoji="0" sz="788" b="0" i="0" u="none" strike="noStrike" kern="1200" cap="none" spc="6" normalizeH="0" baseline="0" noProof="0" dirty="0">
              <a:ln>
                <a:noFill/>
              </a:ln>
              <a:solidFill>
                <a:srgbClr val="636363"/>
              </a:solidFill>
              <a:effectLst/>
              <a:uLnTx/>
              <a:uFillTx/>
              <a:latin typeface="Exo" pitchFamily="2" charset="77"/>
              <a:ea typeface="+mn-ea"/>
              <a:cs typeface="Arial" panose="020B0604020202020204" pitchFamily="34" charset="0"/>
            </a:endParaRPr>
          </a:p>
        </p:txBody>
      </p:sp>
    </p:spTree>
    <p:extLst>
      <p:ext uri="{BB962C8B-B14F-4D97-AF65-F5344CB8AC3E}">
        <p14:creationId xmlns:p14="http://schemas.microsoft.com/office/powerpoint/2010/main" val="1013055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1BD05CD-5835-4A07-95FA-DD68C587C0DB}"/>
              </a:ext>
            </a:extLst>
          </p:cNvPr>
          <p:cNvSpPr/>
          <p:nvPr/>
        </p:nvSpPr>
        <p:spPr>
          <a:xfrm>
            <a:off x="875760" y="3039415"/>
            <a:ext cx="10238704" cy="369332"/>
          </a:xfrm>
          <a:prstGeom prst="rect">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9" name="Title 3">
            <a:extLst>
              <a:ext uri="{FF2B5EF4-FFF2-40B4-BE49-F238E27FC236}">
                <a16:creationId xmlns:a16="http://schemas.microsoft.com/office/drawing/2014/main" id="{C9FB05B2-CDCC-440E-8DC2-A39D64F22B8D}"/>
              </a:ext>
            </a:extLst>
          </p:cNvPr>
          <p:cNvSpPr txBox="1">
            <a:spLocks/>
          </p:cNvSpPr>
          <p:nvPr/>
        </p:nvSpPr>
        <p:spPr>
          <a:xfrm>
            <a:off x="904895" y="592185"/>
            <a:ext cx="10325482" cy="83185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b="1" i="0" kern="1200">
                <a:solidFill>
                  <a:srgbClr val="717272"/>
                </a:solidFill>
                <a:latin typeface="Montserrat" pitchFamily="2" charset="77"/>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2476B7"/>
                </a:solidFill>
                <a:effectLst/>
                <a:uLnTx/>
                <a:uFillTx/>
                <a:latin typeface="Montserrat" pitchFamily="2" charset="77"/>
                <a:ea typeface="+mj-ea"/>
                <a:cs typeface="+mj-cs"/>
              </a:rPr>
              <a:t>Assess the impact of key </a:t>
            </a:r>
            <a:r>
              <a:rPr lang="en-US" sz="3600" dirty="0">
                <a:solidFill>
                  <a:srgbClr val="2476B7"/>
                </a:solidFill>
              </a:rPr>
              <a:t>t</a:t>
            </a:r>
            <a:r>
              <a:rPr kumimoji="0" lang="en-US" sz="3600" b="1" i="0" u="none" strike="noStrike" kern="1200" cap="none" spc="0" normalizeH="0" baseline="0" noProof="0" dirty="0">
                <a:ln>
                  <a:noFill/>
                </a:ln>
                <a:solidFill>
                  <a:srgbClr val="2476B7"/>
                </a:solidFill>
                <a:effectLst/>
                <a:uLnTx/>
                <a:uFillTx/>
                <a:latin typeface="Montserrat" pitchFamily="2" charset="77"/>
                <a:ea typeface="+mj-ea"/>
                <a:cs typeface="+mj-cs"/>
              </a:rPr>
              <a:t>rends to refine </a:t>
            </a:r>
            <a:r>
              <a:rPr lang="en-US" sz="3600" dirty="0">
                <a:solidFill>
                  <a:srgbClr val="2476B7"/>
                </a:solidFill>
              </a:rPr>
              <a:t>y</a:t>
            </a:r>
            <a:r>
              <a:rPr kumimoji="0" lang="en-US" sz="3600" b="1" i="0" u="none" strike="noStrike" kern="1200" cap="none" spc="0" normalizeH="0" baseline="0" noProof="0" dirty="0">
                <a:ln>
                  <a:noFill/>
                </a:ln>
                <a:solidFill>
                  <a:srgbClr val="2476B7"/>
                </a:solidFill>
                <a:effectLst/>
                <a:uLnTx/>
                <a:uFillTx/>
                <a:latin typeface="Montserrat" pitchFamily="2" charset="77"/>
                <a:ea typeface="+mj-ea"/>
                <a:cs typeface="+mj-cs"/>
              </a:rPr>
              <a:t>our IT strategic priority </a:t>
            </a:r>
            <a:r>
              <a:rPr lang="en-US" sz="3600" dirty="0">
                <a:solidFill>
                  <a:srgbClr val="2476B7"/>
                </a:solidFill>
              </a:rPr>
              <a:t>i</a:t>
            </a:r>
            <a:r>
              <a:rPr kumimoji="0" lang="en-US" sz="3600" b="1" i="0" u="none" strike="noStrike" kern="1200" cap="none" spc="0" normalizeH="0" baseline="0" noProof="0" dirty="0">
                <a:ln>
                  <a:noFill/>
                </a:ln>
                <a:solidFill>
                  <a:srgbClr val="2476B7"/>
                </a:solidFill>
                <a:effectLst/>
                <a:uLnTx/>
                <a:uFillTx/>
                <a:latin typeface="Montserrat" pitchFamily="2" charset="77"/>
                <a:ea typeface="+mj-ea"/>
                <a:cs typeface="+mj-cs"/>
              </a:rPr>
              <a:t>nitiatives</a:t>
            </a:r>
          </a:p>
        </p:txBody>
      </p:sp>
      <p:sp>
        <p:nvSpPr>
          <p:cNvPr id="12" name="Arrow: Chevron 11">
            <a:extLst>
              <a:ext uri="{FF2B5EF4-FFF2-40B4-BE49-F238E27FC236}">
                <a16:creationId xmlns:a16="http://schemas.microsoft.com/office/drawing/2014/main" id="{6F1B3695-43FB-4D51-9A2C-929F8E39EC2B}"/>
              </a:ext>
            </a:extLst>
          </p:cNvPr>
          <p:cNvSpPr/>
          <p:nvPr/>
        </p:nvSpPr>
        <p:spPr>
          <a:xfrm>
            <a:off x="4124541" y="2833352"/>
            <a:ext cx="207675" cy="785611"/>
          </a:xfrm>
          <a:prstGeom prst="chevron">
            <a:avLst/>
          </a:prstGeom>
          <a:solidFill>
            <a:schemeClr val="accent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1" name="Arrow: Chevron 20">
            <a:extLst>
              <a:ext uri="{FF2B5EF4-FFF2-40B4-BE49-F238E27FC236}">
                <a16:creationId xmlns:a16="http://schemas.microsoft.com/office/drawing/2014/main" id="{E85A4872-D4F5-4068-9C36-5F37E7478A44}"/>
              </a:ext>
            </a:extLst>
          </p:cNvPr>
          <p:cNvSpPr/>
          <p:nvPr/>
        </p:nvSpPr>
        <p:spPr>
          <a:xfrm>
            <a:off x="8132726" y="2818325"/>
            <a:ext cx="207675" cy="785611"/>
          </a:xfrm>
          <a:prstGeom prst="chevron">
            <a:avLst/>
          </a:prstGeom>
          <a:solidFill>
            <a:schemeClr val="accent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3" name="Right Bracket 12">
            <a:extLst>
              <a:ext uri="{FF2B5EF4-FFF2-40B4-BE49-F238E27FC236}">
                <a16:creationId xmlns:a16="http://schemas.microsoft.com/office/drawing/2014/main" id="{52097ADA-27FE-422C-93E1-AEAD26CCF240}"/>
              </a:ext>
            </a:extLst>
          </p:cNvPr>
          <p:cNvSpPr/>
          <p:nvPr/>
        </p:nvSpPr>
        <p:spPr>
          <a:xfrm rot="5400000">
            <a:off x="6016689" y="-1556086"/>
            <a:ext cx="175789" cy="11359166"/>
          </a:xfrm>
          <a:prstGeom prst="rightBracket">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nvGrpSpPr>
          <p:cNvPr id="8" name="Group 7">
            <a:extLst>
              <a:ext uri="{FF2B5EF4-FFF2-40B4-BE49-F238E27FC236}">
                <a16:creationId xmlns:a16="http://schemas.microsoft.com/office/drawing/2014/main" id="{11B93833-4ED1-EE41-8AC2-9653C8FA189F}"/>
              </a:ext>
            </a:extLst>
          </p:cNvPr>
          <p:cNvGrpSpPr/>
          <p:nvPr/>
        </p:nvGrpSpPr>
        <p:grpSpPr>
          <a:xfrm>
            <a:off x="4955094" y="4336810"/>
            <a:ext cx="6749960" cy="2193871"/>
            <a:chOff x="4641136" y="4328637"/>
            <a:chExt cx="6749960" cy="2193871"/>
          </a:xfrm>
        </p:grpSpPr>
        <p:pic>
          <p:nvPicPr>
            <p:cNvPr id="10" name="Picture 9">
              <a:extLst>
                <a:ext uri="{FF2B5EF4-FFF2-40B4-BE49-F238E27FC236}">
                  <a16:creationId xmlns:a16="http://schemas.microsoft.com/office/drawing/2014/main" id="{2946FB0E-4D36-4953-90C8-F5A1442AD907}"/>
                </a:ext>
              </a:extLst>
            </p:cNvPr>
            <p:cNvPicPr>
              <a:picLocks noChangeAspect="1"/>
            </p:cNvPicPr>
            <p:nvPr/>
          </p:nvPicPr>
          <p:blipFill>
            <a:blip r:embed="rId3"/>
            <a:stretch>
              <a:fillRect/>
            </a:stretch>
          </p:blipFill>
          <p:spPr>
            <a:xfrm>
              <a:off x="4641136" y="5026056"/>
              <a:ext cx="2509021" cy="1496452"/>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53" name="TextBox 52">
              <a:extLst>
                <a:ext uri="{FF2B5EF4-FFF2-40B4-BE49-F238E27FC236}">
                  <a16:creationId xmlns:a16="http://schemas.microsoft.com/office/drawing/2014/main" id="{31DF4F8E-0B75-49A6-824A-F9FEFF01C24F}"/>
                </a:ext>
              </a:extLst>
            </p:cNvPr>
            <p:cNvSpPr txBox="1"/>
            <p:nvPr/>
          </p:nvSpPr>
          <p:spPr>
            <a:xfrm>
              <a:off x="7481821" y="5488196"/>
              <a:ext cx="3909275" cy="400110"/>
            </a:xfrm>
            <a:prstGeom prst="rect">
              <a:avLst/>
            </a:prstGeom>
            <a:solidFill>
              <a:schemeClr val="bg1">
                <a:lumMod val="95000"/>
              </a:schemeClr>
            </a:solidFill>
            <a:ln>
              <a:solidFill>
                <a:schemeClr val="bg1">
                  <a:lumMod val="65000"/>
                </a:schemeClr>
              </a:solidFill>
            </a:ln>
            <a:effectLst>
              <a:outerShdw blurRad="63500" sx="102000" sy="102000" algn="ctr"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lumMod val="50000"/>
                    </a:srgbClr>
                  </a:solidFill>
                  <a:effectLst/>
                  <a:uLnTx/>
                  <a:uFillTx/>
                  <a:latin typeface="Montserrat" panose="00000500000000000000" pitchFamily="2" charset="0"/>
                  <a:ea typeface="+mn-ea"/>
                  <a:cs typeface="+mn-cs"/>
                </a:rPr>
                <a:t>IT Strategic Plan Initiatives</a:t>
              </a:r>
            </a:p>
          </p:txBody>
        </p:sp>
        <p:sp>
          <p:nvSpPr>
            <p:cNvPr id="18" name="TextBox 17">
              <a:extLst>
                <a:ext uri="{FF2B5EF4-FFF2-40B4-BE49-F238E27FC236}">
                  <a16:creationId xmlns:a16="http://schemas.microsoft.com/office/drawing/2014/main" id="{BB489407-5EA1-4CA3-8646-9ABB765F7B83}"/>
                </a:ext>
              </a:extLst>
            </p:cNvPr>
            <p:cNvSpPr txBox="1"/>
            <p:nvPr/>
          </p:nvSpPr>
          <p:spPr>
            <a:xfrm>
              <a:off x="4642522" y="4621051"/>
              <a:ext cx="250902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lumMod val="50000"/>
                    </a:srgbClr>
                  </a:solidFill>
                  <a:effectLst/>
                  <a:uLnTx/>
                  <a:uFillTx/>
                  <a:latin typeface="Montserrat" panose="00000500000000000000" pitchFamily="2" charset="0"/>
                  <a:ea typeface="+mn-ea"/>
                  <a:cs typeface="+mn-cs"/>
                </a:rPr>
                <a:t>High-Level Impacts</a:t>
              </a:r>
              <a:endParaRPr kumimoji="0" lang="en-CA" sz="1800" b="1" i="0" u="none" strike="noStrike" kern="1200" cap="none" spc="0" normalizeH="0" baseline="0" noProof="0" dirty="0">
                <a:ln>
                  <a:noFill/>
                </a:ln>
                <a:solidFill>
                  <a:srgbClr val="FFFFFF">
                    <a:lumMod val="50000"/>
                  </a:srgbClr>
                </a:solidFill>
                <a:effectLst/>
                <a:uLnTx/>
                <a:uFillTx/>
                <a:latin typeface="Montserrat" panose="00000500000000000000" pitchFamily="2" charset="0"/>
                <a:ea typeface="+mn-ea"/>
                <a:cs typeface="+mn-cs"/>
              </a:endParaRPr>
            </a:p>
          </p:txBody>
        </p:sp>
        <p:sp>
          <p:nvSpPr>
            <p:cNvPr id="23" name="Arrow: Chevron 22">
              <a:extLst>
                <a:ext uri="{FF2B5EF4-FFF2-40B4-BE49-F238E27FC236}">
                  <a16:creationId xmlns:a16="http://schemas.microsoft.com/office/drawing/2014/main" id="{04D57647-8DFE-4225-BF74-47FE95901AB2}"/>
                </a:ext>
              </a:extLst>
            </p:cNvPr>
            <p:cNvSpPr/>
            <p:nvPr/>
          </p:nvSpPr>
          <p:spPr>
            <a:xfrm rot="5400000">
              <a:off x="5791207" y="4039669"/>
              <a:ext cx="207675" cy="785611"/>
            </a:xfrm>
            <a:prstGeom prst="chevron">
              <a:avLst/>
            </a:prstGeom>
            <a:solidFill>
              <a:schemeClr val="accent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5" name="Group 4">
            <a:extLst>
              <a:ext uri="{FF2B5EF4-FFF2-40B4-BE49-F238E27FC236}">
                <a16:creationId xmlns:a16="http://schemas.microsoft.com/office/drawing/2014/main" id="{4DB8BE25-BD00-4E41-9DD1-D127A1680D6A}"/>
              </a:ext>
            </a:extLst>
          </p:cNvPr>
          <p:cNvGrpSpPr/>
          <p:nvPr/>
        </p:nvGrpSpPr>
        <p:grpSpPr>
          <a:xfrm>
            <a:off x="4566323" y="1937209"/>
            <a:ext cx="3357009" cy="2122680"/>
            <a:chOff x="4246816" y="1937209"/>
            <a:chExt cx="3357009" cy="2122680"/>
          </a:xfrm>
        </p:grpSpPr>
        <p:sp>
          <p:nvSpPr>
            <p:cNvPr id="39" name="TextBox 38">
              <a:extLst>
                <a:ext uri="{FF2B5EF4-FFF2-40B4-BE49-F238E27FC236}">
                  <a16:creationId xmlns:a16="http://schemas.microsoft.com/office/drawing/2014/main" id="{9BFD36B2-D794-40BD-82C2-F1C509357476}"/>
                </a:ext>
              </a:extLst>
            </p:cNvPr>
            <p:cNvSpPr txBox="1"/>
            <p:nvPr/>
          </p:nvSpPr>
          <p:spPr>
            <a:xfrm>
              <a:off x="4246816" y="1937209"/>
              <a:ext cx="3357009"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lumMod val="50000"/>
                    </a:srgbClr>
                  </a:solidFill>
                  <a:effectLst/>
                  <a:uLnTx/>
                  <a:uFillTx/>
                  <a:latin typeface="Montserrat" panose="00000500000000000000" pitchFamily="2" charset="0"/>
                  <a:ea typeface="+mn-ea"/>
                  <a:cs typeface="+mn-cs"/>
                </a:rPr>
                <a:t>Business Capability Model</a:t>
              </a:r>
              <a:endParaRPr kumimoji="0" lang="en-CA" sz="1800" b="1" i="0" u="none" strike="noStrike" kern="1200" cap="none" spc="0" normalizeH="0" baseline="0" noProof="0" dirty="0">
                <a:ln>
                  <a:noFill/>
                </a:ln>
                <a:solidFill>
                  <a:srgbClr val="FFFFFF">
                    <a:lumMod val="50000"/>
                  </a:srgbClr>
                </a:solidFill>
                <a:effectLst/>
                <a:uLnTx/>
                <a:uFillTx/>
                <a:latin typeface="Montserrat" panose="00000500000000000000" pitchFamily="2" charset="0"/>
                <a:ea typeface="+mn-ea"/>
                <a:cs typeface="+mn-cs"/>
              </a:endParaRPr>
            </a:p>
          </p:txBody>
        </p:sp>
        <p:pic>
          <p:nvPicPr>
            <p:cNvPr id="22" name="Picture 21">
              <a:extLst>
                <a:ext uri="{FF2B5EF4-FFF2-40B4-BE49-F238E27FC236}">
                  <a16:creationId xmlns:a16="http://schemas.microsoft.com/office/drawing/2014/main" id="{0B431532-5DBB-4887-B29D-6E33081305BF}"/>
                </a:ext>
              </a:extLst>
            </p:cNvPr>
            <p:cNvPicPr>
              <a:picLocks noChangeAspect="1"/>
            </p:cNvPicPr>
            <p:nvPr/>
          </p:nvPicPr>
          <p:blipFill>
            <a:blip r:embed="rId4"/>
            <a:stretch>
              <a:fillRect/>
            </a:stretch>
          </p:blipFill>
          <p:spPr>
            <a:xfrm>
              <a:off x="4635587" y="2363157"/>
              <a:ext cx="2563704" cy="1696732"/>
            </a:xfrm>
            <a:prstGeom prst="rect">
              <a:avLst/>
            </a:prstGeom>
            <a:ln>
              <a:solidFill>
                <a:schemeClr val="bg1">
                  <a:lumMod val="75000"/>
                </a:schemeClr>
              </a:solidFill>
            </a:ln>
            <a:effectLst>
              <a:outerShdw blurRad="50800" dist="38100" dir="2700000" algn="tl" rotWithShape="0">
                <a:prstClr val="black">
                  <a:alpha val="40000"/>
                </a:prstClr>
              </a:outerShdw>
            </a:effectLst>
          </p:spPr>
        </p:pic>
      </p:grpSp>
      <p:grpSp>
        <p:nvGrpSpPr>
          <p:cNvPr id="6" name="Group 5">
            <a:extLst>
              <a:ext uri="{FF2B5EF4-FFF2-40B4-BE49-F238E27FC236}">
                <a16:creationId xmlns:a16="http://schemas.microsoft.com/office/drawing/2014/main" id="{188792CC-2E65-3A41-A1B9-0F7B0598FF04}"/>
              </a:ext>
            </a:extLst>
          </p:cNvPr>
          <p:cNvGrpSpPr/>
          <p:nvPr/>
        </p:nvGrpSpPr>
        <p:grpSpPr>
          <a:xfrm>
            <a:off x="8920502" y="1912238"/>
            <a:ext cx="2563704" cy="2143098"/>
            <a:chOff x="8920502" y="1912238"/>
            <a:chExt cx="2563704" cy="2143098"/>
          </a:xfrm>
        </p:grpSpPr>
        <p:sp>
          <p:nvSpPr>
            <p:cNvPr id="52" name="TextBox 51">
              <a:extLst>
                <a:ext uri="{FF2B5EF4-FFF2-40B4-BE49-F238E27FC236}">
                  <a16:creationId xmlns:a16="http://schemas.microsoft.com/office/drawing/2014/main" id="{B84C7E29-D26F-4B16-A6A1-D1498537CC1E}"/>
                </a:ext>
              </a:extLst>
            </p:cNvPr>
            <p:cNvSpPr txBox="1"/>
            <p:nvPr/>
          </p:nvSpPr>
          <p:spPr>
            <a:xfrm>
              <a:off x="9526616" y="1912238"/>
              <a:ext cx="1369286"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lumMod val="50000"/>
                    </a:srgbClr>
                  </a:solidFill>
                  <a:effectLst/>
                  <a:uLnTx/>
                  <a:uFillTx/>
                  <a:latin typeface="Montserrat" panose="00000500000000000000" pitchFamily="2" charset="0"/>
                  <a:ea typeface="+mn-ea"/>
                  <a:cs typeface="+mn-cs"/>
                </a:rPr>
                <a:t>Heatmap </a:t>
              </a:r>
              <a:endParaRPr kumimoji="0" lang="en-CA" sz="1800" b="1" i="0" u="none" strike="noStrike" kern="1200" cap="none" spc="0" normalizeH="0" baseline="0" noProof="0" dirty="0">
                <a:ln>
                  <a:noFill/>
                </a:ln>
                <a:solidFill>
                  <a:srgbClr val="FFFFFF">
                    <a:lumMod val="50000"/>
                  </a:srgbClr>
                </a:solidFill>
                <a:effectLst/>
                <a:uLnTx/>
                <a:uFillTx/>
                <a:latin typeface="Montserrat" panose="00000500000000000000" pitchFamily="2" charset="0"/>
                <a:ea typeface="+mn-ea"/>
                <a:cs typeface="+mn-cs"/>
              </a:endParaRPr>
            </a:p>
          </p:txBody>
        </p:sp>
        <p:pic>
          <p:nvPicPr>
            <p:cNvPr id="25" name="Picture 24">
              <a:extLst>
                <a:ext uri="{FF2B5EF4-FFF2-40B4-BE49-F238E27FC236}">
                  <a16:creationId xmlns:a16="http://schemas.microsoft.com/office/drawing/2014/main" id="{CFDF31E3-2D76-4326-9ED0-BF4BE67FB9AF}"/>
                </a:ext>
              </a:extLst>
            </p:cNvPr>
            <p:cNvPicPr>
              <a:picLocks noChangeAspect="1"/>
            </p:cNvPicPr>
            <p:nvPr/>
          </p:nvPicPr>
          <p:blipFill>
            <a:blip r:embed="rId5"/>
            <a:stretch>
              <a:fillRect/>
            </a:stretch>
          </p:blipFill>
          <p:spPr>
            <a:xfrm>
              <a:off x="8920502" y="2354882"/>
              <a:ext cx="2563704" cy="1700454"/>
            </a:xfrm>
            <a:prstGeom prst="rect">
              <a:avLst/>
            </a:prstGeom>
            <a:ln>
              <a:solidFill>
                <a:schemeClr val="bg1">
                  <a:lumMod val="75000"/>
                </a:schemeClr>
              </a:solidFill>
            </a:ln>
            <a:effectLst>
              <a:outerShdw blurRad="50800" dist="38100" dir="2700000" algn="tl" rotWithShape="0">
                <a:prstClr val="black">
                  <a:alpha val="40000"/>
                </a:prstClr>
              </a:outerShdw>
            </a:effectLst>
          </p:spPr>
        </p:pic>
      </p:grpSp>
      <p:sp>
        <p:nvSpPr>
          <p:cNvPr id="27" name="Slide Number Placeholder 2">
            <a:extLst>
              <a:ext uri="{FF2B5EF4-FFF2-40B4-BE49-F238E27FC236}">
                <a16:creationId xmlns:a16="http://schemas.microsoft.com/office/drawing/2014/main" id="{962CE44A-FA60-4A9F-80A2-C0706A8EAD85}"/>
              </a:ext>
            </a:extLst>
          </p:cNvPr>
          <p:cNvSpPr txBox="1">
            <a:spLocks/>
          </p:cNvSpPr>
          <p:nvPr/>
        </p:nvSpPr>
        <p:spPr>
          <a:xfrm>
            <a:off x="9800750" y="6606254"/>
            <a:ext cx="2240414" cy="121252"/>
          </a:xfrm>
          <a:prstGeom prst="rect">
            <a:avLst/>
          </a:prstGeom>
        </p:spPr>
        <p:txBody>
          <a:bodyPr wrap="square" lIns="0" tIns="0" rIns="0" bIns="0">
            <a:noAutofit/>
          </a:bodyPr>
          <a:lstStyle>
            <a:defPPr>
              <a:defRPr lang="en-US"/>
            </a:defPPr>
            <a:lvl1pPr marL="0" algn="r" defTabSz="914400" rtl="0" eaLnBrk="1" latinLnBrk="0" hangingPunct="1">
              <a:defRPr sz="788" b="0" i="0" kern="1200" spc="0" baseline="0">
                <a:solidFill>
                  <a:srgbClr val="636363"/>
                </a:solidFill>
                <a:latin typeface="Exo" pitchFamily="2" charset="77"/>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r>
              <a:rPr kumimoji="0" lang="en-CA" sz="788" b="0" i="0" u="none" strike="noStrike" kern="1200" cap="none" spc="-18" normalizeH="0" baseline="0" noProof="0" dirty="0">
                <a:ln>
                  <a:noFill/>
                </a:ln>
                <a:solidFill>
                  <a:srgbClr val="636363"/>
                </a:solidFill>
                <a:effectLst/>
                <a:uLnTx/>
                <a:uFillTx/>
                <a:latin typeface="Exo" pitchFamily="2" charset="77"/>
                <a:ea typeface="+mn-ea"/>
                <a:cs typeface="Arial"/>
              </a:rPr>
              <a:t>Info-</a:t>
            </a:r>
            <a:r>
              <a:rPr kumimoji="0" lang="en-CA" sz="788" b="0" i="0" u="none" strike="noStrike" kern="1200" cap="none" spc="-103" normalizeH="0" baseline="0" noProof="0" dirty="0">
                <a:ln>
                  <a:noFill/>
                </a:ln>
                <a:solidFill>
                  <a:srgbClr val="636363"/>
                </a:solidFill>
                <a:effectLst/>
                <a:uLnTx/>
                <a:uFillTx/>
                <a:latin typeface="Exo" pitchFamily="2" charset="77"/>
                <a:ea typeface="+mn-ea"/>
                <a:cs typeface="Arial"/>
              </a:rPr>
              <a:t>T</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ec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Researc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Grou</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p   |   </a:t>
            </a:r>
            <a:fld id="{81D60167-4931-47E6-BA6A-407CBD079E47}" type="slidenum">
              <a:rPr kumimoji="0" sz="788" b="0" i="0" u="none" strike="noStrike" kern="1200" cap="none" spc="6" normalizeH="0" baseline="0" noProof="0" smtClean="0">
                <a:ln>
                  <a:noFill/>
                </a:ln>
                <a:solidFill>
                  <a:srgbClr val="636363"/>
                </a:solidFill>
                <a:effectLst/>
                <a:uLnTx/>
                <a:uFillTx/>
                <a:latin typeface="Exo" pitchFamily="2" charset="77"/>
                <a:ea typeface="+mn-ea"/>
                <a:cs typeface="Arial" panose="020B0604020202020204" pitchFamily="34" charset="0"/>
              </a:rPr>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t>3</a:t>
            </a:fld>
            <a:endParaRPr kumimoji="0" sz="788" b="0" i="0" u="none" strike="noStrike" kern="1200" cap="none" spc="6" normalizeH="0" baseline="0" noProof="0" dirty="0">
              <a:ln>
                <a:noFill/>
              </a:ln>
              <a:solidFill>
                <a:srgbClr val="636363"/>
              </a:solidFill>
              <a:effectLst/>
              <a:uLnTx/>
              <a:uFillTx/>
              <a:latin typeface="Exo" pitchFamily="2" charset="77"/>
              <a:ea typeface="+mn-ea"/>
              <a:cs typeface="Arial" panose="020B0604020202020204" pitchFamily="34" charset="0"/>
            </a:endParaRPr>
          </a:p>
        </p:txBody>
      </p:sp>
      <p:sp>
        <p:nvSpPr>
          <p:cNvPr id="7" name="TextBox 6">
            <a:extLst>
              <a:ext uri="{FF2B5EF4-FFF2-40B4-BE49-F238E27FC236}">
                <a16:creationId xmlns:a16="http://schemas.microsoft.com/office/drawing/2014/main" id="{4A76CBD0-1CE5-4612-B6D9-B85522A0334B}"/>
              </a:ext>
            </a:extLst>
          </p:cNvPr>
          <p:cNvSpPr txBox="1"/>
          <p:nvPr/>
        </p:nvSpPr>
        <p:spPr>
          <a:xfrm>
            <a:off x="1590581" y="1968071"/>
            <a:ext cx="958917"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lumMod val="50000"/>
                  </a:srgbClr>
                </a:solidFill>
                <a:effectLst/>
                <a:uLnTx/>
                <a:uFillTx/>
                <a:latin typeface="Montserrat" panose="00000500000000000000" pitchFamily="2" charset="0"/>
                <a:ea typeface="+mn-ea"/>
                <a:cs typeface="+mn-cs"/>
              </a:rPr>
              <a:t>Trend </a:t>
            </a:r>
            <a:endParaRPr kumimoji="0" lang="en-CA" sz="1800" b="1" i="0" u="none" strike="noStrike" kern="1200" cap="none" spc="0" normalizeH="0" baseline="0" noProof="0" dirty="0">
              <a:ln>
                <a:noFill/>
              </a:ln>
              <a:solidFill>
                <a:srgbClr val="FFFFFF">
                  <a:lumMod val="50000"/>
                </a:srgbClr>
              </a:solidFill>
              <a:effectLst/>
              <a:uLnTx/>
              <a:uFillTx/>
              <a:latin typeface="Montserrat" panose="00000500000000000000" pitchFamily="2" charset="0"/>
              <a:ea typeface="+mn-ea"/>
              <a:cs typeface="+mn-cs"/>
            </a:endParaRPr>
          </a:p>
        </p:txBody>
      </p:sp>
      <p:pic>
        <p:nvPicPr>
          <p:cNvPr id="11" name="Picture 10">
            <a:extLst>
              <a:ext uri="{FF2B5EF4-FFF2-40B4-BE49-F238E27FC236}">
                <a16:creationId xmlns:a16="http://schemas.microsoft.com/office/drawing/2014/main" id="{B9D8D8F6-E05B-2D9F-FD6A-25FA8F86A42E}"/>
              </a:ext>
            </a:extLst>
          </p:cNvPr>
          <p:cNvPicPr>
            <a:picLocks noChangeAspect="1"/>
          </p:cNvPicPr>
          <p:nvPr/>
        </p:nvPicPr>
        <p:blipFill rotWithShape="1">
          <a:blip r:embed="rId6"/>
          <a:srcRect r="3420" b="8450"/>
          <a:stretch/>
        </p:blipFill>
        <p:spPr>
          <a:xfrm>
            <a:off x="689725" y="2337404"/>
            <a:ext cx="2949402" cy="1717932"/>
          </a:xfrm>
          <a:prstGeom prst="rect">
            <a:avLst/>
          </a:prstGeom>
          <a:effectLst>
            <a:outerShdw blurRad="50800" dist="25145" dir="2699990" rotWithShape="0">
              <a:scrgbClr r="0" g="0" b="0">
                <a:alpha val="40000"/>
              </a:scrgbClr>
            </a:outerShdw>
          </a:effectLst>
        </p:spPr>
      </p:pic>
    </p:spTree>
    <p:extLst>
      <p:ext uri="{BB962C8B-B14F-4D97-AF65-F5344CB8AC3E}">
        <p14:creationId xmlns:p14="http://schemas.microsoft.com/office/powerpoint/2010/main" val="2822045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B80F18C-65BE-3F45-97D3-C7D78E2F277F}"/>
              </a:ext>
            </a:extLst>
          </p:cNvPr>
          <p:cNvSpPr>
            <a:spLocks noGrp="1"/>
          </p:cNvSpPr>
          <p:nvPr>
            <p:ph idx="15"/>
          </p:nvPr>
        </p:nvSpPr>
        <p:spPr>
          <a:xfrm>
            <a:off x="6755130" y="1475746"/>
            <a:ext cx="3785953" cy="352051"/>
          </a:xfrm>
        </p:spPr>
        <p:txBody>
          <a:bodyPr/>
          <a:lstStyle/>
          <a:p>
            <a:r>
              <a:rPr lang="en-US" dirty="0"/>
              <a:t>If you only remember one thing…</a:t>
            </a:r>
          </a:p>
        </p:txBody>
      </p:sp>
      <p:sp>
        <p:nvSpPr>
          <p:cNvPr id="6" name="Content Placeholder 5">
            <a:extLst>
              <a:ext uri="{FF2B5EF4-FFF2-40B4-BE49-F238E27FC236}">
                <a16:creationId xmlns:a16="http://schemas.microsoft.com/office/drawing/2014/main" id="{31C28E3A-105A-1143-9BB3-28D2476467BC}"/>
              </a:ext>
            </a:extLst>
          </p:cNvPr>
          <p:cNvSpPr>
            <a:spLocks noGrp="1"/>
          </p:cNvSpPr>
          <p:nvPr>
            <p:ph idx="16"/>
          </p:nvPr>
        </p:nvSpPr>
        <p:spPr>
          <a:xfrm>
            <a:off x="6755130" y="2501995"/>
            <a:ext cx="4069080" cy="3202710"/>
          </a:xfrm>
        </p:spPr>
        <p:txBody>
          <a:bodyPr>
            <a:normAutofit/>
          </a:bodyPr>
          <a:lstStyle/>
          <a:p>
            <a:r>
              <a:rPr lang="en-US" dirty="0">
                <a:latin typeface="Montserrat" panose="00000500000000000000" pitchFamily="2" charset="0"/>
              </a:rPr>
              <a:t>As IT penetrates the OT space, the responsibility for manufacturing reliability, security and machine productivity will transfer to IT.  </a:t>
            </a:r>
          </a:p>
          <a:p>
            <a:r>
              <a:rPr lang="en-US" dirty="0">
                <a:latin typeface="Montserrat" panose="00000500000000000000" pitchFamily="2" charset="0"/>
              </a:rPr>
              <a:t>Many manufacturing operations are stuck in a silo culture where IT and OT don’t communicate unless there is a problem. </a:t>
            </a:r>
          </a:p>
          <a:p>
            <a:r>
              <a:rPr lang="en-US" dirty="0">
                <a:latin typeface="Montserrat" panose="00000500000000000000" pitchFamily="2" charset="0"/>
              </a:rPr>
              <a:t>Cyber risk is rapidly changing the landscape. </a:t>
            </a:r>
          </a:p>
        </p:txBody>
      </p:sp>
      <p:sp>
        <p:nvSpPr>
          <p:cNvPr id="8" name="Text Placeholder 7">
            <a:extLst>
              <a:ext uri="{FF2B5EF4-FFF2-40B4-BE49-F238E27FC236}">
                <a16:creationId xmlns:a16="http://schemas.microsoft.com/office/drawing/2014/main" id="{FA70F593-C974-6541-AC2E-9F1F016A11B9}"/>
              </a:ext>
            </a:extLst>
          </p:cNvPr>
          <p:cNvSpPr>
            <a:spLocks noGrp="1"/>
          </p:cNvSpPr>
          <p:nvPr>
            <p:ph type="body" sz="quarter" idx="17"/>
          </p:nvPr>
        </p:nvSpPr>
        <p:spPr>
          <a:xfrm>
            <a:off x="740297" y="1768247"/>
            <a:ext cx="4696574" cy="3321505"/>
          </a:xfrm>
        </p:spPr>
        <p:txBody>
          <a:bodyPr>
            <a:normAutofit/>
          </a:bodyPr>
          <a:lstStyle/>
          <a:p>
            <a:r>
              <a:rPr lang="en-US" sz="1400" dirty="0"/>
              <a:t>The key characteristics of IT/OT convergence include:</a:t>
            </a:r>
          </a:p>
          <a:p>
            <a:pPr marL="285750" indent="-285750">
              <a:buFont typeface="Arial" panose="020B0604020202020204" pitchFamily="34" charset="0"/>
              <a:buChar char="•"/>
            </a:pPr>
            <a:r>
              <a:rPr lang="en-US" sz="1400" dirty="0"/>
              <a:t>A synergistic operating environment with IT/OT collaborating on tactical and strategic priorities.</a:t>
            </a:r>
            <a:endParaRPr lang="en-CA" sz="1400" dirty="0"/>
          </a:p>
          <a:p>
            <a:pPr marL="285750" indent="-285750">
              <a:buFont typeface="Arial" panose="020B0604020202020204" pitchFamily="34" charset="0"/>
              <a:buChar char="•"/>
            </a:pPr>
            <a:r>
              <a:rPr lang="en-US" sz="1400" dirty="0"/>
              <a:t>Implementing Industry 4.0 solutions such as digital twins and augmented reality. </a:t>
            </a:r>
          </a:p>
          <a:p>
            <a:pPr marL="285750" indent="-285750">
              <a:buFont typeface="Arial" panose="020B0604020202020204" pitchFamily="34" charset="0"/>
              <a:buChar char="•"/>
            </a:pPr>
            <a:r>
              <a:rPr lang="en-US" sz="1400" dirty="0"/>
              <a:t>Putting security at the forefront of every initiative with penetration testing, and employee training being conducted daily. </a:t>
            </a:r>
            <a:endParaRPr lang="en-CA" sz="1400" dirty="0"/>
          </a:p>
          <a:p>
            <a:pPr marL="285750" indent="-285750">
              <a:buFont typeface="Arial" panose="020B0604020202020204" pitchFamily="34" charset="0"/>
              <a:buChar char="•"/>
            </a:pPr>
            <a:r>
              <a:rPr lang="en-US" sz="1400" dirty="0"/>
              <a:t>Focus on innovation for competitive advantage.</a:t>
            </a:r>
          </a:p>
          <a:p>
            <a:pPr marL="285750" indent="-285750">
              <a:buFont typeface="Arial" panose="020B0604020202020204" pitchFamily="34" charset="0"/>
              <a:buChar char="•"/>
            </a:pPr>
            <a:r>
              <a:rPr lang="en-US" sz="1400" dirty="0"/>
              <a:t>Create a connected everything environment.</a:t>
            </a:r>
          </a:p>
          <a:p>
            <a:pPr marL="285750" indent="-285750">
              <a:buFont typeface="Arial" panose="020B0604020202020204" pitchFamily="34" charset="0"/>
              <a:buChar char="•"/>
            </a:pPr>
            <a:r>
              <a:rPr lang="en-CA" sz="1400" dirty="0"/>
              <a:t>Deliver repetitive tasks through automation, self evolving AI and autonomous robotics. </a:t>
            </a:r>
          </a:p>
        </p:txBody>
      </p:sp>
      <p:sp>
        <p:nvSpPr>
          <p:cNvPr id="13" name="Content Placeholder 6">
            <a:extLst>
              <a:ext uri="{FF2B5EF4-FFF2-40B4-BE49-F238E27FC236}">
                <a16:creationId xmlns:a16="http://schemas.microsoft.com/office/drawing/2014/main" id="{66BA2B87-D10E-4228-8877-B590CB6A380A}"/>
              </a:ext>
            </a:extLst>
          </p:cNvPr>
          <p:cNvSpPr>
            <a:spLocks noGrp="1"/>
          </p:cNvSpPr>
          <p:nvPr>
            <p:ph idx="1"/>
          </p:nvPr>
        </p:nvSpPr>
        <p:spPr>
          <a:xfrm>
            <a:off x="744361" y="1126422"/>
            <a:ext cx="4696573" cy="291423"/>
          </a:xfrm>
        </p:spPr>
        <p:txBody>
          <a:bodyPr>
            <a:noAutofit/>
          </a:bodyPr>
          <a:lstStyle/>
          <a:p>
            <a:r>
              <a:rPr lang="en-US" sz="1800" b="1" dirty="0">
                <a:latin typeface="Montserrat" panose="00000500000000000000" pitchFamily="2" charset="0"/>
              </a:rPr>
              <a:t>Elimination of old barriers between IT and OT </a:t>
            </a:r>
          </a:p>
        </p:txBody>
      </p:sp>
      <p:sp>
        <p:nvSpPr>
          <p:cNvPr id="14" name="Title 3">
            <a:extLst>
              <a:ext uri="{FF2B5EF4-FFF2-40B4-BE49-F238E27FC236}">
                <a16:creationId xmlns:a16="http://schemas.microsoft.com/office/drawing/2014/main" id="{4EE6FE10-D5C9-4611-86CC-5F95007EDDD3}"/>
              </a:ext>
            </a:extLst>
          </p:cNvPr>
          <p:cNvSpPr txBox="1">
            <a:spLocks/>
          </p:cNvSpPr>
          <p:nvPr/>
        </p:nvSpPr>
        <p:spPr>
          <a:xfrm>
            <a:off x="367200" y="284400"/>
            <a:ext cx="4855942" cy="83170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b="1" i="0" kern="1200">
                <a:solidFill>
                  <a:srgbClr val="717272"/>
                </a:solidFill>
                <a:latin typeface="Montserrat"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2576B7"/>
                </a:solidFill>
                <a:effectLst/>
                <a:uLnTx/>
                <a:uFillTx/>
                <a:latin typeface="Montserrat" pitchFamily="2" charset="77"/>
                <a:ea typeface="+mj-ea"/>
                <a:cs typeface="+mj-cs"/>
              </a:rPr>
              <a:t>IT/OT convergence</a:t>
            </a:r>
          </a:p>
        </p:txBody>
      </p:sp>
      <p:sp>
        <p:nvSpPr>
          <p:cNvPr id="9" name="Slide Number Placeholder 2">
            <a:extLst>
              <a:ext uri="{FF2B5EF4-FFF2-40B4-BE49-F238E27FC236}">
                <a16:creationId xmlns:a16="http://schemas.microsoft.com/office/drawing/2014/main" id="{CB07F2EF-1E88-4677-983B-A40AABF338C3}"/>
              </a:ext>
            </a:extLst>
          </p:cNvPr>
          <p:cNvSpPr txBox="1">
            <a:spLocks/>
          </p:cNvSpPr>
          <p:nvPr/>
        </p:nvSpPr>
        <p:spPr>
          <a:xfrm>
            <a:off x="9800750" y="6606254"/>
            <a:ext cx="2240414" cy="121252"/>
          </a:xfrm>
          <a:prstGeom prst="rect">
            <a:avLst/>
          </a:prstGeom>
        </p:spPr>
        <p:txBody>
          <a:bodyPr wrap="square" lIns="0" tIns="0" rIns="0" bIns="0">
            <a:noAutofit/>
          </a:bodyPr>
          <a:lstStyle>
            <a:defPPr>
              <a:defRPr lang="en-US"/>
            </a:defPPr>
            <a:lvl1pPr marL="0" algn="r" defTabSz="914400" rtl="0" eaLnBrk="1" latinLnBrk="0" hangingPunct="1">
              <a:defRPr sz="788" b="0" i="0" kern="1200" spc="0" baseline="0">
                <a:solidFill>
                  <a:srgbClr val="636363"/>
                </a:solidFill>
                <a:latin typeface="Exo" pitchFamily="2" charset="77"/>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r>
              <a:rPr kumimoji="0" lang="en-CA" sz="788" b="0" i="0" u="none" strike="noStrike" kern="1200" cap="none" spc="-18" normalizeH="0" baseline="0" noProof="0" dirty="0">
                <a:ln>
                  <a:noFill/>
                </a:ln>
                <a:solidFill>
                  <a:srgbClr val="636363"/>
                </a:solidFill>
                <a:effectLst/>
                <a:uLnTx/>
                <a:uFillTx/>
                <a:latin typeface="Exo" pitchFamily="2" charset="77"/>
                <a:ea typeface="+mn-ea"/>
                <a:cs typeface="Arial"/>
              </a:rPr>
              <a:t>Info-</a:t>
            </a:r>
            <a:r>
              <a:rPr kumimoji="0" lang="en-CA" sz="788" b="0" i="0" u="none" strike="noStrike" kern="1200" cap="none" spc="-103" normalizeH="0" baseline="0" noProof="0" dirty="0">
                <a:ln>
                  <a:noFill/>
                </a:ln>
                <a:solidFill>
                  <a:srgbClr val="636363"/>
                </a:solidFill>
                <a:effectLst/>
                <a:uLnTx/>
                <a:uFillTx/>
                <a:latin typeface="Exo" pitchFamily="2" charset="77"/>
                <a:ea typeface="+mn-ea"/>
                <a:cs typeface="Arial"/>
              </a:rPr>
              <a:t>T</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ec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Researc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Grou</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p   |   </a:t>
            </a:r>
            <a:fld id="{81D60167-4931-47E6-BA6A-407CBD079E47}" type="slidenum">
              <a:rPr kumimoji="0" sz="788" b="0" i="0" u="none" strike="noStrike" kern="1200" cap="none" spc="6" normalizeH="0" baseline="0" noProof="0" smtClean="0">
                <a:ln>
                  <a:noFill/>
                </a:ln>
                <a:solidFill>
                  <a:srgbClr val="636363"/>
                </a:solidFill>
                <a:effectLst/>
                <a:uLnTx/>
                <a:uFillTx/>
                <a:latin typeface="Exo" pitchFamily="2" charset="77"/>
                <a:ea typeface="+mn-ea"/>
                <a:cs typeface="Arial" panose="020B0604020202020204" pitchFamily="34" charset="0"/>
              </a:rPr>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t>4</a:t>
            </a:fld>
            <a:endParaRPr kumimoji="0" sz="788" b="0" i="0" u="none" strike="noStrike" kern="1200" cap="none" spc="6" normalizeH="0" baseline="0" noProof="0" dirty="0">
              <a:ln>
                <a:noFill/>
              </a:ln>
              <a:solidFill>
                <a:srgbClr val="636363"/>
              </a:solidFill>
              <a:effectLst/>
              <a:uLnTx/>
              <a:uFillTx/>
              <a:latin typeface="Exo" pitchFamily="2" charset="77"/>
              <a:ea typeface="+mn-ea"/>
              <a:cs typeface="Arial" panose="020B0604020202020204" pitchFamily="34" charset="0"/>
            </a:endParaRPr>
          </a:p>
        </p:txBody>
      </p:sp>
    </p:spTree>
    <p:extLst>
      <p:ext uri="{BB962C8B-B14F-4D97-AF65-F5344CB8AC3E}">
        <p14:creationId xmlns:p14="http://schemas.microsoft.com/office/powerpoint/2010/main" val="1678354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4305300" algn="l"/>
              </a:tabLst>
            </a:pPr>
            <a:r>
              <a:rPr lang="en-US" dirty="0"/>
              <a:t>Real impacts. Real dollars.</a:t>
            </a:r>
          </a:p>
        </p:txBody>
      </p:sp>
      <p:sp>
        <p:nvSpPr>
          <p:cNvPr id="3" name="Rectangle 2"/>
          <p:cNvSpPr/>
          <p:nvPr/>
        </p:nvSpPr>
        <p:spPr>
          <a:xfrm>
            <a:off x="2118805" y="1300086"/>
            <a:ext cx="7918881"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6" name="Rectangle 35"/>
          <p:cNvSpPr/>
          <p:nvPr/>
        </p:nvSpPr>
        <p:spPr>
          <a:xfrm>
            <a:off x="917512" y="1867443"/>
            <a:ext cx="10349484"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94949">
                    <a:lumMod val="75000"/>
                  </a:srgbClr>
                </a:solidFill>
                <a:effectLst/>
                <a:uLnTx/>
                <a:uFillTx/>
                <a:latin typeface="Roboto Light" panose="02000000000000000000" pitchFamily="2" charset="0"/>
                <a:ea typeface="Roboto Light" panose="02000000000000000000" pitchFamily="2" charset="0"/>
                <a:cs typeface="Montserrat" charset="0"/>
              </a:rPr>
              <a:t>IT/OT convergence drives true business outcomes. In a survey of manufacturing line-of-business executives and plant managers, they identified the following impacts in their operations:</a:t>
            </a:r>
          </a:p>
        </p:txBody>
      </p:sp>
      <p:grpSp>
        <p:nvGrpSpPr>
          <p:cNvPr id="15" name="Group 14">
            <a:extLst>
              <a:ext uri="{FF2B5EF4-FFF2-40B4-BE49-F238E27FC236}">
                <a16:creationId xmlns:a16="http://schemas.microsoft.com/office/drawing/2014/main" id="{14B9197E-58D3-4248-ABE0-79FA472FF832}"/>
              </a:ext>
            </a:extLst>
          </p:cNvPr>
          <p:cNvGrpSpPr/>
          <p:nvPr/>
        </p:nvGrpSpPr>
        <p:grpSpPr>
          <a:xfrm>
            <a:off x="919492" y="2754389"/>
            <a:ext cx="10379621" cy="3360000"/>
            <a:chOff x="919492" y="2754389"/>
            <a:chExt cx="10379621" cy="3360000"/>
          </a:xfrm>
          <a:solidFill>
            <a:srgbClr val="7CADD5"/>
          </a:solidFill>
        </p:grpSpPr>
        <p:sp>
          <p:nvSpPr>
            <p:cNvPr id="5" name="Rectangle 4"/>
            <p:cNvSpPr/>
            <p:nvPr/>
          </p:nvSpPr>
          <p:spPr>
            <a:xfrm>
              <a:off x="919492" y="2764856"/>
              <a:ext cx="1440000" cy="33495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67"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mn-cs"/>
                </a:rPr>
                <a:t>Decrease in the defect rate</a:t>
              </a:r>
            </a:p>
          </p:txBody>
        </p:sp>
        <p:sp>
          <p:nvSpPr>
            <p:cNvPr id="21" name="Rectangle 20"/>
            <p:cNvSpPr/>
            <p:nvPr/>
          </p:nvSpPr>
          <p:spPr>
            <a:xfrm>
              <a:off x="2707419" y="2754389"/>
              <a:ext cx="1440000" cy="3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67"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mn-cs"/>
                </a:rPr>
                <a:t>Decrease in unplanned downtime</a:t>
              </a:r>
            </a:p>
          </p:txBody>
        </p:sp>
        <p:sp>
          <p:nvSpPr>
            <p:cNvPr id="23" name="Rectangle 22"/>
            <p:cNvSpPr/>
            <p:nvPr/>
          </p:nvSpPr>
          <p:spPr>
            <a:xfrm>
              <a:off x="4495344" y="2754389"/>
              <a:ext cx="1440000" cy="3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67"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mn-cs"/>
                </a:rPr>
                <a:t>Decrease in annual energy costs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mn-cs"/>
              </a:endParaRPr>
            </a:p>
          </p:txBody>
        </p:sp>
        <p:sp>
          <p:nvSpPr>
            <p:cNvPr id="25" name="Rectangle 24"/>
            <p:cNvSpPr/>
            <p:nvPr/>
          </p:nvSpPr>
          <p:spPr>
            <a:xfrm>
              <a:off x="6283269" y="2754389"/>
              <a:ext cx="1439993" cy="3326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67"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mn-cs"/>
                </a:rPr>
                <a:t>Increase in inventory turns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mn-cs"/>
              </a:endParaRPr>
            </a:p>
          </p:txBody>
        </p:sp>
        <p:sp>
          <p:nvSpPr>
            <p:cNvPr id="29" name="Rectangle 28"/>
            <p:cNvSpPr/>
            <p:nvPr/>
          </p:nvSpPr>
          <p:spPr>
            <a:xfrm>
              <a:off x="8071195" y="2754389"/>
              <a:ext cx="1440000" cy="3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67"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mn-cs"/>
                </a:rPr>
                <a:t>Decrease in new product introduction cycle time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mn-cs"/>
              </a:endParaRPr>
            </a:p>
          </p:txBody>
        </p:sp>
        <p:sp>
          <p:nvSpPr>
            <p:cNvPr id="31" name="Rectangle 30"/>
            <p:cNvSpPr/>
            <p:nvPr/>
          </p:nvSpPr>
          <p:spPr>
            <a:xfrm>
              <a:off x="9859120" y="2754389"/>
              <a:ext cx="1439993" cy="33262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67"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mn-cs"/>
                </a:rPr>
                <a:t>Increase in original equipment effectiveness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mn-cs"/>
              </a:endParaRPr>
            </a:p>
          </p:txBody>
        </p:sp>
      </p:grpSp>
      <p:sp>
        <p:nvSpPr>
          <p:cNvPr id="19" name="Pentagon 18"/>
          <p:cNvSpPr/>
          <p:nvPr/>
        </p:nvSpPr>
        <p:spPr>
          <a:xfrm rot="5400000">
            <a:off x="820950" y="2852931"/>
            <a:ext cx="1637084" cy="1440000"/>
          </a:xfrm>
          <a:prstGeom prst="homePlate">
            <a:avLst>
              <a:gd name="adj" fmla="val 19870"/>
            </a:avLst>
          </a:prstGeom>
          <a:solidFill>
            <a:srgbClr val="17476E"/>
          </a:solidFill>
          <a:ln>
            <a:noFill/>
          </a:ln>
          <a:effectLst/>
        </p:spPr>
        <p:style>
          <a:lnRef idx="1">
            <a:schemeClr val="accent1"/>
          </a:lnRef>
          <a:fillRef idx="3">
            <a:schemeClr val="accent1"/>
          </a:fillRef>
          <a:effectRef idx="2">
            <a:schemeClr val="accent1"/>
          </a:effectRef>
          <a:fontRef idx="minor">
            <a:schemeClr val="lt1"/>
          </a:fontRef>
        </p:style>
        <p:txBody>
          <a:bodyPr vert="vert270" lIns="97536"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mn-cs"/>
              </a:rPr>
              <a:t>48.9%</a:t>
            </a:r>
          </a:p>
        </p:txBody>
      </p:sp>
      <p:sp>
        <p:nvSpPr>
          <p:cNvPr id="22" name="Pentagon 21"/>
          <p:cNvSpPr/>
          <p:nvPr/>
        </p:nvSpPr>
        <p:spPr>
          <a:xfrm rot="5400000">
            <a:off x="2625219" y="2836589"/>
            <a:ext cx="1604400" cy="1440000"/>
          </a:xfrm>
          <a:prstGeom prst="homePlate">
            <a:avLst>
              <a:gd name="adj" fmla="val 19870"/>
            </a:avLst>
          </a:prstGeom>
          <a:solidFill>
            <a:srgbClr val="17476E"/>
          </a:solidFill>
          <a:ln>
            <a:noFill/>
          </a:ln>
          <a:effectLst/>
        </p:spPr>
        <p:style>
          <a:lnRef idx="1">
            <a:schemeClr val="accent1"/>
          </a:lnRef>
          <a:fillRef idx="3">
            <a:schemeClr val="accent1"/>
          </a:fillRef>
          <a:effectRef idx="2">
            <a:schemeClr val="accent1"/>
          </a:effectRef>
          <a:fontRef idx="minor">
            <a:schemeClr val="lt1"/>
          </a:fontRef>
        </p:style>
        <p:txBody>
          <a:bodyPr vert="vert270" lIns="97536"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mn-cs"/>
              </a:rPr>
              <a:t>47.8%</a:t>
            </a:r>
          </a:p>
        </p:txBody>
      </p:sp>
      <p:sp>
        <p:nvSpPr>
          <p:cNvPr id="24" name="Pentagon 23"/>
          <p:cNvSpPr/>
          <p:nvPr/>
        </p:nvSpPr>
        <p:spPr>
          <a:xfrm rot="5400000">
            <a:off x="4921344" y="2328389"/>
            <a:ext cx="588000" cy="1440000"/>
          </a:xfrm>
          <a:prstGeom prst="homePlate">
            <a:avLst>
              <a:gd name="adj" fmla="val 19870"/>
            </a:avLst>
          </a:prstGeom>
          <a:solidFill>
            <a:srgbClr val="17476E"/>
          </a:solidFill>
          <a:ln>
            <a:noFill/>
          </a:ln>
          <a:effectLst/>
        </p:spPr>
        <p:style>
          <a:lnRef idx="1">
            <a:schemeClr val="accent1"/>
          </a:lnRef>
          <a:fillRef idx="3">
            <a:schemeClr val="accent1"/>
          </a:fillRef>
          <a:effectRef idx="2">
            <a:schemeClr val="accent1"/>
          </a:effectRef>
          <a:fontRef idx="minor">
            <a:schemeClr val="lt1"/>
          </a:fontRef>
        </p:style>
        <p:txBody>
          <a:bodyPr vert="vert270" lIns="97536"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mn-cs"/>
              </a:rPr>
              <a:t>17.5%</a:t>
            </a:r>
          </a:p>
        </p:txBody>
      </p:sp>
      <p:sp>
        <p:nvSpPr>
          <p:cNvPr id="54" name="Pentagon 53"/>
          <p:cNvSpPr/>
          <p:nvPr/>
        </p:nvSpPr>
        <p:spPr>
          <a:xfrm rot="16200000">
            <a:off x="6425330" y="4816450"/>
            <a:ext cx="1155881" cy="1439997"/>
          </a:xfrm>
          <a:prstGeom prst="homePlate">
            <a:avLst>
              <a:gd name="adj" fmla="val 19870"/>
            </a:avLst>
          </a:prstGeom>
          <a:solidFill>
            <a:srgbClr val="17476E"/>
          </a:solidFill>
          <a:ln>
            <a:noFill/>
          </a:ln>
          <a:effectLst/>
        </p:spPr>
        <p:style>
          <a:lnRef idx="1">
            <a:schemeClr val="accent1"/>
          </a:lnRef>
          <a:fillRef idx="3">
            <a:schemeClr val="accent1"/>
          </a:fillRef>
          <a:effectRef idx="2">
            <a:schemeClr val="accent1"/>
          </a:effectRef>
          <a:fontRef idx="minor">
            <a:schemeClr val="lt1"/>
          </a:fontRef>
        </p:style>
        <p:txBody>
          <a:bodyPr vert="vert" lIns="97536" tIns="0" rIns="0" bIns="0" rtlCol="0" anchor="b"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mn-cs"/>
              </a:rPr>
              <a:t>34.8%</a:t>
            </a:r>
          </a:p>
        </p:txBody>
      </p:sp>
      <p:sp>
        <p:nvSpPr>
          <p:cNvPr id="30" name="Pentagon 29"/>
          <p:cNvSpPr/>
          <p:nvPr/>
        </p:nvSpPr>
        <p:spPr>
          <a:xfrm rot="5400000">
            <a:off x="8404795" y="2420789"/>
            <a:ext cx="772800" cy="1440000"/>
          </a:xfrm>
          <a:prstGeom prst="homePlate">
            <a:avLst>
              <a:gd name="adj" fmla="val 19870"/>
            </a:avLst>
          </a:prstGeom>
          <a:solidFill>
            <a:srgbClr val="17476E"/>
          </a:solidFill>
          <a:ln>
            <a:noFill/>
          </a:ln>
          <a:effectLst/>
        </p:spPr>
        <p:style>
          <a:lnRef idx="1">
            <a:schemeClr val="accent1"/>
          </a:lnRef>
          <a:fillRef idx="3">
            <a:schemeClr val="accent1"/>
          </a:fillRef>
          <a:effectRef idx="2">
            <a:schemeClr val="accent1"/>
          </a:effectRef>
          <a:fontRef idx="minor">
            <a:schemeClr val="lt1"/>
          </a:fontRef>
        </p:style>
        <p:txBody>
          <a:bodyPr vert="vert270" lIns="97536"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mn-cs"/>
              </a:rPr>
              <a:t>23.1%</a:t>
            </a:r>
          </a:p>
        </p:txBody>
      </p:sp>
      <p:sp>
        <p:nvSpPr>
          <p:cNvPr id="32" name="Pentagon 31"/>
          <p:cNvSpPr/>
          <p:nvPr/>
        </p:nvSpPr>
        <p:spPr>
          <a:xfrm rot="16200000">
            <a:off x="10308863" y="5124131"/>
            <a:ext cx="540520" cy="1439996"/>
          </a:xfrm>
          <a:prstGeom prst="homePlate">
            <a:avLst>
              <a:gd name="adj" fmla="val 19870"/>
            </a:avLst>
          </a:prstGeom>
          <a:solidFill>
            <a:srgbClr val="17476E"/>
          </a:solidFill>
          <a:ln>
            <a:noFill/>
          </a:ln>
          <a:effectLst/>
        </p:spPr>
        <p:style>
          <a:lnRef idx="1">
            <a:schemeClr val="accent1"/>
          </a:lnRef>
          <a:fillRef idx="3">
            <a:schemeClr val="accent1"/>
          </a:fillRef>
          <a:effectRef idx="2">
            <a:schemeClr val="accent1"/>
          </a:effectRef>
          <a:fontRef idx="minor">
            <a:schemeClr val="lt1"/>
          </a:fontRef>
        </p:style>
        <p:txBody>
          <a:bodyPr vert="vert" lIns="97536" tIns="0" rIns="0" bIns="0" rtlCol="0" anchor="b"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mn-cs"/>
              </a:rPr>
              <a:t>16.2%</a:t>
            </a:r>
            <a:endParaRPr kumimoji="0" lang="en-US" sz="1600" b="1"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mn-cs"/>
            </a:endParaRPr>
          </a:p>
        </p:txBody>
      </p:sp>
      <p:sp>
        <p:nvSpPr>
          <p:cNvPr id="12" name="TextBox 11">
            <a:extLst>
              <a:ext uri="{FF2B5EF4-FFF2-40B4-BE49-F238E27FC236}">
                <a16:creationId xmlns:a16="http://schemas.microsoft.com/office/drawing/2014/main" id="{47CFA207-290D-4F2B-BEF3-D27B712F725E}"/>
              </a:ext>
            </a:extLst>
          </p:cNvPr>
          <p:cNvSpPr txBox="1"/>
          <p:nvPr/>
        </p:nvSpPr>
        <p:spPr>
          <a:xfrm>
            <a:off x="795646" y="6416560"/>
            <a:ext cx="35593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u="none" strike="noStrike" kern="1200" cap="none" spc="0" normalizeH="0" baseline="0" noProof="0" dirty="0">
                <a:ln>
                  <a:noFill/>
                </a:ln>
                <a:solidFill>
                  <a:srgbClr val="FFFFFF">
                    <a:lumMod val="50000"/>
                  </a:srgbClr>
                </a:solidFill>
                <a:effectLst/>
                <a:uLnTx/>
                <a:uFillTx/>
                <a:latin typeface="Roboto Light" panose="02000000000000000000" pitchFamily="2" charset="0"/>
                <a:ea typeface="Roboto Light" panose="02000000000000000000" pitchFamily="2" charset="0"/>
                <a:cs typeface="+mn-cs"/>
              </a:rPr>
              <a:t>Source: Cisco, 2018</a:t>
            </a:r>
          </a:p>
        </p:txBody>
      </p:sp>
      <p:sp>
        <p:nvSpPr>
          <p:cNvPr id="35" name="Title 3">
            <a:extLst>
              <a:ext uri="{FF2B5EF4-FFF2-40B4-BE49-F238E27FC236}">
                <a16:creationId xmlns:a16="http://schemas.microsoft.com/office/drawing/2014/main" id="{C276283A-6993-4E3E-8838-A0D3949D878C}"/>
              </a:ext>
            </a:extLst>
          </p:cNvPr>
          <p:cNvSpPr txBox="1">
            <a:spLocks/>
          </p:cNvSpPr>
          <p:nvPr/>
        </p:nvSpPr>
        <p:spPr>
          <a:xfrm>
            <a:off x="367200" y="284400"/>
            <a:ext cx="10278114" cy="1089020"/>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4000" b="1" i="0" kern="1200">
                <a:solidFill>
                  <a:srgbClr val="717272"/>
                </a:solidFill>
                <a:latin typeface="Montserrat"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2576B7"/>
                </a:solidFill>
                <a:effectLst/>
                <a:uLnTx/>
                <a:uFillTx/>
                <a:latin typeface="Montserrat" pitchFamily="2" charset="77"/>
                <a:ea typeface="+mj-ea"/>
                <a:cs typeface="+mj-cs"/>
              </a:rPr>
              <a:t>The impact of IT/OT convergence </a:t>
            </a:r>
            <a:r>
              <a:rPr lang="en-US" sz="3600" dirty="0">
                <a:solidFill>
                  <a:srgbClr val="2576B7"/>
                </a:solidFill>
              </a:rPr>
              <a:t>i</a:t>
            </a:r>
            <a:r>
              <a:rPr kumimoji="0" lang="en-US" sz="3600" b="1" i="0" u="none" strike="noStrike" kern="1200" cap="none" spc="0" normalizeH="0" baseline="0" noProof="0" dirty="0">
                <a:ln>
                  <a:noFill/>
                </a:ln>
                <a:solidFill>
                  <a:srgbClr val="2576B7"/>
                </a:solidFill>
                <a:effectLst/>
                <a:uLnTx/>
                <a:uFillTx/>
                <a:latin typeface="Montserrat" pitchFamily="2" charset="77"/>
                <a:ea typeface="+mj-ea"/>
                <a:cs typeface="+mj-cs"/>
              </a:rPr>
              <a:t>s </a:t>
            </a:r>
            <a:r>
              <a:rPr lang="en-US" sz="3600" dirty="0">
                <a:solidFill>
                  <a:srgbClr val="2576B7"/>
                </a:solidFill>
              </a:rPr>
              <a:t>t</a:t>
            </a:r>
            <a:r>
              <a:rPr kumimoji="0" lang="en-US" sz="3600" b="1" i="0" u="none" strike="noStrike" kern="1200" cap="none" spc="0" normalizeH="0" baseline="0" noProof="0" dirty="0">
                <a:ln>
                  <a:noFill/>
                </a:ln>
                <a:solidFill>
                  <a:srgbClr val="2576B7"/>
                </a:solidFill>
                <a:effectLst/>
                <a:uLnTx/>
                <a:uFillTx/>
                <a:latin typeface="Montserrat" pitchFamily="2" charset="77"/>
                <a:ea typeface="+mj-ea"/>
                <a:cs typeface="+mj-cs"/>
              </a:rPr>
              <a:t>angible</a:t>
            </a:r>
          </a:p>
        </p:txBody>
      </p:sp>
      <p:sp>
        <p:nvSpPr>
          <p:cNvPr id="26" name="Slide Number Placeholder 2">
            <a:extLst>
              <a:ext uri="{FF2B5EF4-FFF2-40B4-BE49-F238E27FC236}">
                <a16:creationId xmlns:a16="http://schemas.microsoft.com/office/drawing/2014/main" id="{9C804C03-E276-4EFC-9843-5BFD588C2C30}"/>
              </a:ext>
            </a:extLst>
          </p:cNvPr>
          <p:cNvSpPr txBox="1">
            <a:spLocks/>
          </p:cNvSpPr>
          <p:nvPr/>
        </p:nvSpPr>
        <p:spPr>
          <a:xfrm>
            <a:off x="9800750" y="6606254"/>
            <a:ext cx="2240414" cy="121252"/>
          </a:xfrm>
          <a:prstGeom prst="rect">
            <a:avLst/>
          </a:prstGeom>
        </p:spPr>
        <p:txBody>
          <a:bodyPr wrap="square" lIns="0" tIns="0" rIns="0" bIns="0">
            <a:noAutofit/>
          </a:bodyPr>
          <a:lstStyle>
            <a:defPPr>
              <a:defRPr lang="en-US"/>
            </a:defPPr>
            <a:lvl1pPr marL="0" algn="r" defTabSz="914400" rtl="0" eaLnBrk="1" latinLnBrk="0" hangingPunct="1">
              <a:defRPr sz="788" b="0" i="0" kern="1200" spc="0" baseline="0">
                <a:solidFill>
                  <a:srgbClr val="636363"/>
                </a:solidFill>
                <a:latin typeface="Exo" pitchFamily="2" charset="77"/>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r>
              <a:rPr kumimoji="0" lang="en-CA" sz="788" b="0" i="0" u="none" strike="noStrike" kern="1200" cap="none" spc="-18" normalizeH="0" baseline="0" noProof="0" dirty="0">
                <a:ln>
                  <a:noFill/>
                </a:ln>
                <a:solidFill>
                  <a:srgbClr val="636363"/>
                </a:solidFill>
                <a:effectLst/>
                <a:uLnTx/>
                <a:uFillTx/>
                <a:latin typeface="Exo" pitchFamily="2" charset="77"/>
                <a:ea typeface="+mn-ea"/>
                <a:cs typeface="Arial"/>
              </a:rPr>
              <a:t>Info-</a:t>
            </a:r>
            <a:r>
              <a:rPr kumimoji="0" lang="en-CA" sz="788" b="0" i="0" u="none" strike="noStrike" kern="1200" cap="none" spc="-103" normalizeH="0" baseline="0" noProof="0" dirty="0">
                <a:ln>
                  <a:noFill/>
                </a:ln>
                <a:solidFill>
                  <a:srgbClr val="636363"/>
                </a:solidFill>
                <a:effectLst/>
                <a:uLnTx/>
                <a:uFillTx/>
                <a:latin typeface="Exo" pitchFamily="2" charset="77"/>
                <a:ea typeface="+mn-ea"/>
                <a:cs typeface="Arial"/>
              </a:rPr>
              <a:t>T</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ec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Researc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Grou</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p   |   </a:t>
            </a:r>
            <a:fld id="{81D60167-4931-47E6-BA6A-407CBD079E47}" type="slidenum">
              <a:rPr kumimoji="0" sz="788" b="0" i="0" u="none" strike="noStrike" kern="1200" cap="none" spc="6" normalizeH="0" baseline="0" noProof="0" smtClean="0">
                <a:ln>
                  <a:noFill/>
                </a:ln>
                <a:solidFill>
                  <a:srgbClr val="636363"/>
                </a:solidFill>
                <a:effectLst/>
                <a:uLnTx/>
                <a:uFillTx/>
                <a:latin typeface="Exo" pitchFamily="2" charset="77"/>
                <a:ea typeface="+mn-ea"/>
                <a:cs typeface="Arial" panose="020B0604020202020204" pitchFamily="34" charset="0"/>
              </a:rPr>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t>5</a:t>
            </a:fld>
            <a:endParaRPr kumimoji="0" sz="788" b="0" i="0" u="none" strike="noStrike" kern="1200" cap="none" spc="6" normalizeH="0" baseline="0" noProof="0" dirty="0">
              <a:ln>
                <a:noFill/>
              </a:ln>
              <a:solidFill>
                <a:srgbClr val="636363"/>
              </a:solidFill>
              <a:effectLst/>
              <a:uLnTx/>
              <a:uFillTx/>
              <a:latin typeface="Exo" pitchFamily="2" charset="77"/>
              <a:ea typeface="+mn-ea"/>
              <a:cs typeface="Arial" panose="020B0604020202020204" pitchFamily="34" charset="0"/>
            </a:endParaRPr>
          </a:p>
        </p:txBody>
      </p:sp>
    </p:spTree>
    <p:extLst>
      <p:ext uri="{BB962C8B-B14F-4D97-AF65-F5344CB8AC3E}">
        <p14:creationId xmlns:p14="http://schemas.microsoft.com/office/powerpoint/2010/main" val="1544419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85794E-4E37-1349-8173-A2033EA01004}"/>
              </a:ext>
            </a:extLst>
          </p:cNvPr>
          <p:cNvSpPr>
            <a:spLocks noGrp="1"/>
          </p:cNvSpPr>
          <p:nvPr>
            <p:ph type="title" idx="4294967295"/>
          </p:nvPr>
        </p:nvSpPr>
        <p:spPr>
          <a:xfrm>
            <a:off x="367200" y="284400"/>
            <a:ext cx="10025063" cy="831850"/>
          </a:xfrm>
        </p:spPr>
        <p:txBody>
          <a:bodyPr>
            <a:noAutofit/>
          </a:bodyPr>
          <a:lstStyle/>
          <a:p>
            <a:r>
              <a:rPr lang="en-US" sz="3600" dirty="0">
                <a:solidFill>
                  <a:srgbClr val="2576B7"/>
                </a:solidFill>
              </a:rPr>
              <a:t>Business capabilities affected by the IT/OT convergence trend</a:t>
            </a:r>
          </a:p>
        </p:txBody>
      </p:sp>
      <p:sp>
        <p:nvSpPr>
          <p:cNvPr id="8" name="Rectangle 7">
            <a:extLst>
              <a:ext uri="{FF2B5EF4-FFF2-40B4-BE49-F238E27FC236}">
                <a16:creationId xmlns:a16="http://schemas.microsoft.com/office/drawing/2014/main" id="{265D4CA9-9FA7-463C-8E30-BA2389E5F6F6}"/>
              </a:ext>
            </a:extLst>
          </p:cNvPr>
          <p:cNvSpPr/>
          <p:nvPr/>
        </p:nvSpPr>
        <p:spPr>
          <a:xfrm>
            <a:off x="977401" y="1657741"/>
            <a:ext cx="3340599" cy="4577959"/>
          </a:xfrm>
          <a:prstGeom prst="rect">
            <a:avLst/>
          </a:prstGeom>
          <a:gradFill flip="none" rotWithShape="1">
            <a:gsLst>
              <a:gs pos="0">
                <a:schemeClr val="bg1">
                  <a:lumMod val="85000"/>
                </a:schemeClr>
              </a:gs>
              <a:gs pos="25000">
                <a:schemeClr val="bg1">
                  <a:lumMod val="95000"/>
                </a:schemeClr>
              </a:gs>
              <a:gs pos="57000">
                <a:schemeClr val="bg1"/>
              </a:gs>
              <a:gs pos="100000">
                <a:schemeClr val="bg1">
                  <a:lumMod val="85000"/>
                </a:schemeClr>
              </a:gs>
            </a:gsLst>
            <a:lin ang="540000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FFFFFF"/>
              </a:solidFill>
              <a:effectLst/>
              <a:uLnTx/>
              <a:uFillTx/>
              <a:latin typeface="Roboto Light" panose="02000000000000000000" pitchFamily="2" charset="0"/>
              <a:ea typeface="+mn-ea"/>
              <a:cs typeface="+mn-cs"/>
            </a:endParaRPr>
          </a:p>
        </p:txBody>
      </p:sp>
      <p:sp>
        <p:nvSpPr>
          <p:cNvPr id="9" name="Rectangle 8">
            <a:extLst>
              <a:ext uri="{FF2B5EF4-FFF2-40B4-BE49-F238E27FC236}">
                <a16:creationId xmlns:a16="http://schemas.microsoft.com/office/drawing/2014/main" id="{8A8B1BE1-5A3B-43FB-AA9B-742F872004EA}"/>
              </a:ext>
            </a:extLst>
          </p:cNvPr>
          <p:cNvSpPr/>
          <p:nvPr/>
        </p:nvSpPr>
        <p:spPr>
          <a:xfrm>
            <a:off x="1052361" y="2403972"/>
            <a:ext cx="3157985" cy="38022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1400" b="0" i="0" u="none" strike="noStrike" kern="1200" cap="none" spc="0" normalizeH="0" baseline="0" noProof="0" dirty="0">
                <a:ln>
                  <a:noFill/>
                </a:ln>
                <a:solidFill>
                  <a:srgbClr val="494949"/>
                </a:solidFill>
                <a:effectLst/>
                <a:uLnTx/>
                <a:uFillTx/>
                <a:latin typeface="Roboto Light" panose="02000000000000000000" pitchFamily="2" charset="0"/>
                <a:ea typeface="Roboto Light" panose="02000000000000000000" pitchFamily="2" charset="0"/>
                <a:cs typeface="+mn-cs"/>
              </a:rPr>
              <a:t>IT/OT convergence affects many capabilities within a Durable Goods Manufacturing organization’s value stream. However, some capabilities are more affected than others (see highlighting on the model).</a:t>
            </a:r>
          </a:p>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1400" b="0" i="0" u="none" strike="noStrike" kern="1200" cap="none" spc="0" normalizeH="0" baseline="0" noProof="0" dirty="0">
                <a:ln>
                  <a:noFill/>
                </a:ln>
                <a:solidFill>
                  <a:srgbClr val="494949"/>
                </a:solidFill>
                <a:effectLst/>
                <a:uLnTx/>
                <a:uFillTx/>
                <a:latin typeface="Roboto Light"/>
                <a:ea typeface="Roboto Light"/>
              </a:rPr>
              <a:t>Design and production processes are becoming linked as the convergence of IT and OT are impacting these processes. </a:t>
            </a:r>
            <a:endParaRPr lang="en-US" sz="1400" b="0" i="0" u="none" strike="noStrike" kern="1200" cap="none" spc="0" normalizeH="0" baseline="0" noProof="0" dirty="0">
              <a:ln>
                <a:noFill/>
              </a:ln>
              <a:solidFill>
                <a:srgbClr val="494949"/>
              </a:solidFill>
              <a:effectLst/>
              <a:uLnTx/>
              <a:uFillTx/>
              <a:latin typeface="Roboto Light"/>
              <a:ea typeface="Roboto Light"/>
            </a:endParaRPr>
          </a:p>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1400" b="0" i="0" u="none" strike="noStrike" kern="1200" cap="none" spc="0" normalizeH="0" baseline="0" noProof="0" dirty="0">
                <a:ln>
                  <a:noFill/>
                </a:ln>
                <a:solidFill>
                  <a:srgbClr val="494949"/>
                </a:solidFill>
                <a:effectLst/>
                <a:uLnTx/>
                <a:uFillTx/>
                <a:latin typeface="Roboto Light" panose="02000000000000000000" pitchFamily="2" charset="0"/>
                <a:ea typeface="Roboto Light" panose="02000000000000000000" pitchFamily="2" charset="0"/>
                <a:cs typeface="+mn-cs"/>
              </a:rPr>
              <a:t>Defining, shared, and enabling capabilities assist with understanding resource requirements for the transformation.</a:t>
            </a:r>
          </a:p>
        </p:txBody>
      </p:sp>
      <p:sp>
        <p:nvSpPr>
          <p:cNvPr id="11" name="Content Placeholder 4">
            <a:extLst>
              <a:ext uri="{FF2B5EF4-FFF2-40B4-BE49-F238E27FC236}">
                <a16:creationId xmlns:a16="http://schemas.microsoft.com/office/drawing/2014/main" id="{4F3BB007-9BC8-47B4-B77E-783325461B47}"/>
              </a:ext>
            </a:extLst>
          </p:cNvPr>
          <p:cNvSpPr txBox="1">
            <a:spLocks/>
          </p:cNvSpPr>
          <p:nvPr/>
        </p:nvSpPr>
        <p:spPr>
          <a:xfrm>
            <a:off x="1037697" y="1806094"/>
            <a:ext cx="3340599" cy="44960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71727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B4B4B"/>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ts val="2000"/>
              </a:lnSpc>
              <a:spcBef>
                <a:spcPts val="500"/>
              </a:spcBef>
              <a:buFont typeface="Arial" panose="020B0604020202020204" pitchFamily="34" charset="0"/>
              <a:buChar char="•"/>
              <a:defRPr sz="1600" b="0" i="0" kern="1200">
                <a:solidFill>
                  <a:srgbClr val="4B4B4B"/>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ts val="1600"/>
              </a:lnSpc>
              <a:spcBef>
                <a:spcPts val="500"/>
              </a:spcBef>
              <a:buFont typeface="Arial" panose="020B0604020202020204" pitchFamily="34" charset="0"/>
              <a:buChar char="•"/>
              <a:defRPr sz="1200" b="0" i="0" kern="1200">
                <a:solidFill>
                  <a:srgbClr val="4B4B4B"/>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494949"/>
                </a:solidFill>
                <a:effectLst/>
                <a:uLnTx/>
                <a:uFillTx/>
                <a:latin typeface="Montserrat" pitchFamily="2" charset="77"/>
                <a:ea typeface="+mn-ea"/>
                <a:cs typeface="+mn-cs"/>
              </a:rPr>
              <a:t>Observations on IT/OT convergence</a:t>
            </a:r>
          </a:p>
        </p:txBody>
      </p:sp>
      <p:sp>
        <p:nvSpPr>
          <p:cNvPr id="12" name="Slide Number Placeholder 2">
            <a:extLst>
              <a:ext uri="{FF2B5EF4-FFF2-40B4-BE49-F238E27FC236}">
                <a16:creationId xmlns:a16="http://schemas.microsoft.com/office/drawing/2014/main" id="{3CF154C0-5EE8-4654-9FF7-5214402B5849}"/>
              </a:ext>
            </a:extLst>
          </p:cNvPr>
          <p:cNvSpPr txBox="1">
            <a:spLocks/>
          </p:cNvSpPr>
          <p:nvPr/>
        </p:nvSpPr>
        <p:spPr>
          <a:xfrm>
            <a:off x="9800750" y="6606254"/>
            <a:ext cx="2240414" cy="121252"/>
          </a:xfrm>
          <a:prstGeom prst="rect">
            <a:avLst/>
          </a:prstGeom>
        </p:spPr>
        <p:txBody>
          <a:bodyPr wrap="square" lIns="0" tIns="0" rIns="0" bIns="0">
            <a:noAutofit/>
          </a:bodyPr>
          <a:lstStyle>
            <a:defPPr>
              <a:defRPr lang="en-US"/>
            </a:defPPr>
            <a:lvl1pPr marL="0" algn="r" defTabSz="914400" rtl="0" eaLnBrk="1" latinLnBrk="0" hangingPunct="1">
              <a:defRPr sz="788" b="0" i="0" kern="1200" spc="0" baseline="0">
                <a:solidFill>
                  <a:srgbClr val="636363"/>
                </a:solidFill>
                <a:latin typeface="Exo" pitchFamily="2" charset="77"/>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r>
              <a:rPr kumimoji="0" lang="en-CA" sz="788" b="0" i="0" u="none" strike="noStrike" kern="1200" cap="none" spc="-18" normalizeH="0" baseline="0" noProof="0" dirty="0">
                <a:ln>
                  <a:noFill/>
                </a:ln>
                <a:solidFill>
                  <a:srgbClr val="636363"/>
                </a:solidFill>
                <a:effectLst/>
                <a:uLnTx/>
                <a:uFillTx/>
                <a:latin typeface="Exo" pitchFamily="2" charset="77"/>
                <a:ea typeface="+mn-ea"/>
                <a:cs typeface="Arial"/>
              </a:rPr>
              <a:t>Info-</a:t>
            </a:r>
            <a:r>
              <a:rPr kumimoji="0" lang="en-CA" sz="788" b="0" i="0" u="none" strike="noStrike" kern="1200" cap="none" spc="-103" normalizeH="0" baseline="0" noProof="0" dirty="0">
                <a:ln>
                  <a:noFill/>
                </a:ln>
                <a:solidFill>
                  <a:srgbClr val="636363"/>
                </a:solidFill>
                <a:effectLst/>
                <a:uLnTx/>
                <a:uFillTx/>
                <a:latin typeface="Exo" pitchFamily="2" charset="77"/>
                <a:ea typeface="+mn-ea"/>
                <a:cs typeface="Arial"/>
              </a:rPr>
              <a:t>T</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ec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Researc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Grou</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p   |   </a:t>
            </a:r>
            <a:fld id="{81D60167-4931-47E6-BA6A-407CBD079E47}" type="slidenum">
              <a:rPr kumimoji="0" sz="788" b="0" i="0" u="none" strike="noStrike" kern="1200" cap="none" spc="6" normalizeH="0" baseline="0" noProof="0" smtClean="0">
                <a:ln>
                  <a:noFill/>
                </a:ln>
                <a:solidFill>
                  <a:srgbClr val="636363"/>
                </a:solidFill>
                <a:effectLst/>
                <a:uLnTx/>
                <a:uFillTx/>
                <a:latin typeface="Exo" pitchFamily="2" charset="77"/>
                <a:ea typeface="+mn-ea"/>
                <a:cs typeface="Arial" panose="020B0604020202020204" pitchFamily="34" charset="0"/>
              </a:rPr>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t>6</a:t>
            </a:fld>
            <a:endParaRPr kumimoji="0" sz="788" b="0" i="0" u="none" strike="noStrike" kern="1200" cap="none" spc="6" normalizeH="0" baseline="0" noProof="0" dirty="0">
              <a:ln>
                <a:noFill/>
              </a:ln>
              <a:solidFill>
                <a:srgbClr val="636363"/>
              </a:solidFill>
              <a:effectLst/>
              <a:uLnTx/>
              <a:uFillTx/>
              <a:latin typeface="Exo" pitchFamily="2" charset="77"/>
              <a:ea typeface="+mn-ea"/>
              <a:cs typeface="Arial" panose="020B0604020202020204" pitchFamily="34" charset="0"/>
            </a:endParaRPr>
          </a:p>
        </p:txBody>
      </p:sp>
      <p:pic>
        <p:nvPicPr>
          <p:cNvPr id="2" name="Picture 1">
            <a:extLst>
              <a:ext uri="{FF2B5EF4-FFF2-40B4-BE49-F238E27FC236}">
                <a16:creationId xmlns:a16="http://schemas.microsoft.com/office/drawing/2014/main" id="{317D98BD-43EC-4632-B4B3-573DCF1B7382}"/>
              </a:ext>
            </a:extLst>
          </p:cNvPr>
          <p:cNvPicPr>
            <a:picLocks noChangeAspect="1"/>
          </p:cNvPicPr>
          <p:nvPr/>
        </p:nvPicPr>
        <p:blipFill>
          <a:blip r:embed="rId3"/>
          <a:srcRect/>
          <a:stretch/>
        </p:blipFill>
        <p:spPr>
          <a:xfrm>
            <a:off x="4749492" y="1657741"/>
            <a:ext cx="6991232" cy="4834963"/>
          </a:xfrm>
          <a:prstGeom prst="rect">
            <a:avLst/>
          </a:prstGeom>
        </p:spPr>
      </p:pic>
      <p:sp>
        <p:nvSpPr>
          <p:cNvPr id="18" name="Rectangle 17">
            <a:extLst>
              <a:ext uri="{FF2B5EF4-FFF2-40B4-BE49-F238E27FC236}">
                <a16:creationId xmlns:a16="http://schemas.microsoft.com/office/drawing/2014/main" id="{1F267C62-021F-48D2-836B-0BC7319F77B2}"/>
              </a:ext>
            </a:extLst>
          </p:cNvPr>
          <p:cNvSpPr/>
          <p:nvPr/>
        </p:nvSpPr>
        <p:spPr>
          <a:xfrm>
            <a:off x="4464425" y="6241056"/>
            <a:ext cx="5600031" cy="342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382248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57447" y="894346"/>
            <a:ext cx="6266706" cy="4752476"/>
          </a:xfrm>
        </p:spPr>
        <p:txBody>
          <a:bodyPr>
            <a:normAutofit/>
          </a:bodyPr>
          <a:lstStyle/>
          <a:p>
            <a:r>
              <a:rPr lang="en-US" dirty="0">
                <a:latin typeface="Montserrat" panose="00000500000000000000" pitchFamily="2" charset="0"/>
              </a:rPr>
              <a:t>Changing the way people work</a:t>
            </a:r>
          </a:p>
          <a:p>
            <a:pPr marL="342900" indent="-342900">
              <a:buFont typeface="Arial" panose="020B0604020202020204" pitchFamily="34" charset="0"/>
              <a:buChar char="•"/>
            </a:pPr>
            <a:r>
              <a:rPr lang="en-US" sz="1400" dirty="0">
                <a:solidFill>
                  <a:schemeClr val="accent6">
                    <a:lumMod val="75000"/>
                  </a:schemeClr>
                </a:solidFill>
                <a:latin typeface="Roboto Light" panose="02000000000000000000" pitchFamily="2" charset="0"/>
                <a:ea typeface="Roboto Light" panose="02000000000000000000" pitchFamily="2" charset="0"/>
              </a:rPr>
              <a:t>Data management and analytics: </a:t>
            </a:r>
            <a:r>
              <a:rPr lang="en-US" sz="1400" b="0" dirty="0">
                <a:solidFill>
                  <a:schemeClr val="accent6">
                    <a:lumMod val="75000"/>
                  </a:schemeClr>
                </a:solidFill>
                <a:latin typeface="Roboto Light" panose="02000000000000000000" pitchFamily="2" charset="0"/>
                <a:ea typeface="Roboto Light" panose="02000000000000000000" pitchFamily="2" charset="0"/>
              </a:rPr>
              <a:t>Information management is the key to leveraging the data being generated by IoT capabilities. Data analytics can only be successful when IT and OT are working together to use the data for business improvement and further automation. </a:t>
            </a:r>
          </a:p>
          <a:p>
            <a:pPr marL="342900" indent="-342900">
              <a:buFont typeface="Arial" panose="020B0604020202020204" pitchFamily="34" charset="0"/>
              <a:buChar char="•"/>
            </a:pPr>
            <a:r>
              <a:rPr lang="en-US" sz="1400" dirty="0">
                <a:solidFill>
                  <a:schemeClr val="accent6">
                    <a:lumMod val="75000"/>
                  </a:schemeClr>
                </a:solidFill>
                <a:latin typeface="Roboto Light" panose="02000000000000000000" pitchFamily="2" charset="0"/>
                <a:ea typeface="Roboto Light" panose="02000000000000000000" pitchFamily="2" charset="0"/>
              </a:rPr>
              <a:t>Communication gaps: </a:t>
            </a:r>
            <a:r>
              <a:rPr lang="en-US" sz="1400" b="0" dirty="0">
                <a:solidFill>
                  <a:schemeClr val="accent6">
                    <a:lumMod val="75000"/>
                  </a:schemeClr>
                </a:solidFill>
                <a:latin typeface="Roboto Light" panose="02000000000000000000" pitchFamily="2" charset="0"/>
                <a:ea typeface="Roboto Light" panose="02000000000000000000" pitchFamily="2" charset="0"/>
              </a:rPr>
              <a:t>IT and OT alignment is happening at the companies that realize it’s a competitive advantage. Success is a team game:</a:t>
            </a:r>
          </a:p>
          <a:p>
            <a:pPr marL="800100" lvl="2" indent="-342900">
              <a:spcBef>
                <a:spcPts val="300"/>
              </a:spcBef>
              <a:buFont typeface="Courier New" panose="02070309020205020404" pitchFamily="49" charset="0"/>
              <a:buChar char="o"/>
            </a:pPr>
            <a:r>
              <a:rPr lang="en-US" sz="1400" dirty="0">
                <a:solidFill>
                  <a:schemeClr val="accent6">
                    <a:lumMod val="75000"/>
                  </a:schemeClr>
                </a:solidFill>
              </a:rPr>
              <a:t>Roles and responsibilities need to break down silos.</a:t>
            </a:r>
          </a:p>
          <a:p>
            <a:pPr marL="800100" lvl="2" indent="-342900">
              <a:spcBef>
                <a:spcPts val="300"/>
              </a:spcBef>
              <a:buFont typeface="Courier New" panose="02070309020205020404" pitchFamily="49" charset="0"/>
              <a:buChar char="o"/>
            </a:pPr>
            <a:r>
              <a:rPr lang="en-US" sz="1400" dirty="0">
                <a:solidFill>
                  <a:schemeClr val="accent6">
                    <a:lumMod val="75000"/>
                  </a:schemeClr>
                </a:solidFill>
              </a:rPr>
              <a:t>Leaders must conduct transparent strategic planning that supports a shared vision, mission, goals and objectives. </a:t>
            </a:r>
          </a:p>
          <a:p>
            <a:pPr marL="800100" lvl="2" indent="-342900">
              <a:spcBef>
                <a:spcPts val="300"/>
              </a:spcBef>
              <a:buFont typeface="Courier New" panose="02070309020205020404" pitchFamily="49" charset="0"/>
              <a:buChar char="o"/>
            </a:pPr>
            <a:r>
              <a:rPr lang="en-CA" sz="1400" dirty="0">
                <a:solidFill>
                  <a:schemeClr val="accent6">
                    <a:lumMod val="75000"/>
                  </a:schemeClr>
                </a:solidFill>
              </a:rPr>
              <a:t>Governance and risk management need to be integrated into the commissioning processes. </a:t>
            </a:r>
          </a:p>
          <a:p>
            <a:pPr marL="800100" lvl="2" indent="-342900">
              <a:spcBef>
                <a:spcPts val="300"/>
              </a:spcBef>
              <a:buFont typeface="Courier New" panose="02070309020205020404" pitchFamily="49" charset="0"/>
              <a:buChar char="o"/>
            </a:pPr>
            <a:r>
              <a:rPr lang="en-US" sz="1400" dirty="0">
                <a:solidFill>
                  <a:schemeClr val="accent6">
                    <a:lumMod val="75000"/>
                  </a:schemeClr>
                </a:solidFill>
              </a:rPr>
              <a:t>Project prioritization and use of internal and external expert resources across the Edge. </a:t>
            </a:r>
          </a:p>
        </p:txBody>
      </p:sp>
      <p:sp>
        <p:nvSpPr>
          <p:cNvPr id="5" name="Title 4"/>
          <p:cNvSpPr>
            <a:spLocks noGrp="1"/>
          </p:cNvSpPr>
          <p:nvPr>
            <p:ph type="title"/>
          </p:nvPr>
        </p:nvSpPr>
        <p:spPr>
          <a:xfrm>
            <a:off x="567847" y="804407"/>
            <a:ext cx="3829982" cy="2624593"/>
          </a:xfrm>
        </p:spPr>
        <p:txBody>
          <a:bodyPr>
            <a:noAutofit/>
          </a:bodyPr>
          <a:lstStyle/>
          <a:p>
            <a:r>
              <a:rPr lang="en-US" sz="3600" dirty="0"/>
              <a:t>IT/OT convergence:</a:t>
            </a:r>
            <a:br>
              <a:rPr lang="en-US" sz="3600" dirty="0"/>
            </a:br>
            <a:r>
              <a:rPr lang="en-US" sz="3600" dirty="0"/>
              <a:t>People impact</a:t>
            </a:r>
            <a:endParaRPr lang="en-CA" sz="3600" dirty="0"/>
          </a:p>
        </p:txBody>
      </p:sp>
      <p:pic>
        <p:nvPicPr>
          <p:cNvPr id="7" name="Picture 6">
            <a:extLst>
              <a:ext uri="{FF2B5EF4-FFF2-40B4-BE49-F238E27FC236}">
                <a16:creationId xmlns:a16="http://schemas.microsoft.com/office/drawing/2014/main" id="{B9F182E6-6F4E-4544-BC0E-F156C50DAA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1968" y="2990394"/>
            <a:ext cx="3283261" cy="3283261"/>
          </a:xfrm>
          <a:prstGeom prst="rect">
            <a:avLst/>
          </a:prstGeom>
        </p:spPr>
      </p:pic>
      <p:sp>
        <p:nvSpPr>
          <p:cNvPr id="6" name="Slide Number Placeholder 2">
            <a:extLst>
              <a:ext uri="{FF2B5EF4-FFF2-40B4-BE49-F238E27FC236}">
                <a16:creationId xmlns:a16="http://schemas.microsoft.com/office/drawing/2014/main" id="{A54ACE52-7367-416E-8323-A790ADADE38A}"/>
              </a:ext>
            </a:extLst>
          </p:cNvPr>
          <p:cNvSpPr txBox="1">
            <a:spLocks/>
          </p:cNvSpPr>
          <p:nvPr/>
        </p:nvSpPr>
        <p:spPr>
          <a:xfrm>
            <a:off x="9800750" y="6606254"/>
            <a:ext cx="2240414" cy="121252"/>
          </a:xfrm>
          <a:prstGeom prst="rect">
            <a:avLst/>
          </a:prstGeom>
        </p:spPr>
        <p:txBody>
          <a:bodyPr wrap="square" lIns="0" tIns="0" rIns="0" bIns="0">
            <a:noAutofit/>
          </a:bodyPr>
          <a:lstStyle>
            <a:defPPr>
              <a:defRPr lang="en-US"/>
            </a:defPPr>
            <a:lvl1pPr marL="0" algn="r" defTabSz="914400" rtl="0" eaLnBrk="1" latinLnBrk="0" hangingPunct="1">
              <a:defRPr sz="788" b="0" i="0" kern="1200" spc="0" baseline="0">
                <a:solidFill>
                  <a:srgbClr val="636363"/>
                </a:solidFill>
                <a:latin typeface="Exo" pitchFamily="2" charset="77"/>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r>
              <a:rPr kumimoji="0" lang="en-CA" sz="788" b="0" i="0" u="none" strike="noStrike" kern="1200" cap="none" spc="-18" normalizeH="0" baseline="0" noProof="0" dirty="0">
                <a:ln>
                  <a:noFill/>
                </a:ln>
                <a:solidFill>
                  <a:srgbClr val="636363"/>
                </a:solidFill>
                <a:effectLst/>
                <a:uLnTx/>
                <a:uFillTx/>
                <a:latin typeface="Exo" pitchFamily="2" charset="77"/>
                <a:ea typeface="+mn-ea"/>
                <a:cs typeface="Arial"/>
              </a:rPr>
              <a:t>Info-</a:t>
            </a:r>
            <a:r>
              <a:rPr kumimoji="0" lang="en-CA" sz="788" b="0" i="0" u="none" strike="noStrike" kern="1200" cap="none" spc="-103" normalizeH="0" baseline="0" noProof="0" dirty="0">
                <a:ln>
                  <a:noFill/>
                </a:ln>
                <a:solidFill>
                  <a:srgbClr val="636363"/>
                </a:solidFill>
                <a:effectLst/>
                <a:uLnTx/>
                <a:uFillTx/>
                <a:latin typeface="Exo" pitchFamily="2" charset="77"/>
                <a:ea typeface="+mn-ea"/>
                <a:cs typeface="Arial"/>
              </a:rPr>
              <a:t>T</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ec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Researc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Grou</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p   |   </a:t>
            </a:r>
            <a:fld id="{81D60167-4931-47E6-BA6A-407CBD079E47}" type="slidenum">
              <a:rPr kumimoji="0" sz="788" b="0" i="0" u="none" strike="noStrike" kern="1200" cap="none" spc="6" normalizeH="0" baseline="0" noProof="0" smtClean="0">
                <a:ln>
                  <a:noFill/>
                </a:ln>
                <a:solidFill>
                  <a:srgbClr val="636363"/>
                </a:solidFill>
                <a:effectLst/>
                <a:uLnTx/>
                <a:uFillTx/>
                <a:latin typeface="Exo" pitchFamily="2" charset="77"/>
                <a:ea typeface="+mn-ea"/>
                <a:cs typeface="Arial" panose="020B0604020202020204" pitchFamily="34" charset="0"/>
              </a:rPr>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t>7</a:t>
            </a:fld>
            <a:endParaRPr kumimoji="0" sz="788" b="0" i="0" u="none" strike="noStrike" kern="1200" cap="none" spc="6" normalizeH="0" baseline="0" noProof="0" dirty="0">
              <a:ln>
                <a:noFill/>
              </a:ln>
              <a:solidFill>
                <a:srgbClr val="636363"/>
              </a:solidFill>
              <a:effectLst/>
              <a:uLnTx/>
              <a:uFillTx/>
              <a:latin typeface="Exo" pitchFamily="2" charset="77"/>
              <a:ea typeface="+mn-ea"/>
              <a:cs typeface="Arial" panose="020B0604020202020204" pitchFamily="34" charset="0"/>
            </a:endParaRPr>
          </a:p>
        </p:txBody>
      </p:sp>
    </p:spTree>
    <p:extLst>
      <p:ext uri="{BB962C8B-B14F-4D97-AF65-F5344CB8AC3E}">
        <p14:creationId xmlns:p14="http://schemas.microsoft.com/office/powerpoint/2010/main" val="1689006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57447" y="894345"/>
            <a:ext cx="6266706" cy="5288741"/>
          </a:xfrm>
        </p:spPr>
        <p:txBody>
          <a:bodyPr>
            <a:normAutofit/>
          </a:bodyPr>
          <a:lstStyle/>
          <a:p>
            <a:r>
              <a:rPr lang="en-US" dirty="0">
                <a:latin typeface="Montserrat" panose="00000500000000000000" pitchFamily="2" charset="0"/>
              </a:rPr>
              <a:t>An operation-wide fit/gap is necessary for IoT to be effective and safe.</a:t>
            </a:r>
          </a:p>
          <a:p>
            <a:pPr marL="285750" indent="-285750">
              <a:buFont typeface="Arial" panose="020B0604020202020204" pitchFamily="34" charset="0"/>
              <a:buChar char="•"/>
            </a:pPr>
            <a:r>
              <a:rPr lang="en-CA" sz="1400" dirty="0">
                <a:solidFill>
                  <a:schemeClr val="accent6">
                    <a:lumMod val="75000"/>
                  </a:schemeClr>
                </a:solidFill>
                <a:latin typeface="Roboto Light" panose="02000000000000000000" pitchFamily="2" charset="0"/>
                <a:ea typeface="Roboto Light" panose="02000000000000000000" pitchFamily="2" charset="0"/>
              </a:rPr>
              <a:t>Getting on the same team: </a:t>
            </a:r>
            <a:r>
              <a:rPr lang="en-CA" sz="1400" b="0" dirty="0">
                <a:solidFill>
                  <a:schemeClr val="accent6">
                    <a:lumMod val="75000"/>
                  </a:schemeClr>
                </a:solidFill>
                <a:latin typeface="Roboto Light" panose="02000000000000000000" pitchFamily="2" charset="0"/>
                <a:ea typeface="Roboto Light" panose="02000000000000000000" pitchFamily="2" charset="0"/>
              </a:rPr>
              <a:t>IT and OT need to work as an integrated team with visibility across all processes in the operation. Moving the business into Industry 4.0 and Edge AI requires operation-wide leadership, governance, project management, testing, and change management</a:t>
            </a:r>
            <a:r>
              <a:rPr lang="en-US" sz="1400" b="0" dirty="0">
                <a:solidFill>
                  <a:schemeClr val="accent6">
                    <a:lumMod val="75000"/>
                  </a:schemeClr>
                </a:solidFill>
                <a:latin typeface="Roboto Light" panose="02000000000000000000" pitchFamily="2" charset="0"/>
                <a:ea typeface="Roboto Light" panose="02000000000000000000" pitchFamily="2" charset="0"/>
              </a:rPr>
              <a:t>.</a:t>
            </a:r>
          </a:p>
          <a:p>
            <a:pPr marL="285750" indent="-285750">
              <a:buFont typeface="Arial" panose="020B0604020202020204" pitchFamily="34" charset="0"/>
              <a:buChar char="•"/>
            </a:pPr>
            <a:r>
              <a:rPr lang="en-US" sz="1400" dirty="0">
                <a:solidFill>
                  <a:schemeClr val="accent6">
                    <a:lumMod val="75000"/>
                  </a:schemeClr>
                </a:solidFill>
                <a:latin typeface="Roboto Light" panose="02000000000000000000" pitchFamily="2" charset="0"/>
                <a:ea typeface="Roboto Light" panose="02000000000000000000" pitchFamily="2" charset="0"/>
              </a:rPr>
              <a:t>Better insight: </a:t>
            </a:r>
            <a:r>
              <a:rPr lang="en-US" sz="1400" b="0" dirty="0">
                <a:solidFill>
                  <a:schemeClr val="accent6">
                    <a:lumMod val="75000"/>
                  </a:schemeClr>
                </a:solidFill>
                <a:latin typeface="Roboto Light" panose="02000000000000000000" pitchFamily="2" charset="0"/>
                <a:ea typeface="Roboto Light" panose="02000000000000000000" pitchFamily="2" charset="0"/>
              </a:rPr>
              <a:t>Data analytics from IoT create the opportunity for data-driven decisions that can only occur through convergence of OT and IT.</a:t>
            </a:r>
          </a:p>
          <a:p>
            <a:pPr marL="285750" indent="-285750">
              <a:buFont typeface="Arial" panose="020B0604020202020204" pitchFamily="34" charset="0"/>
              <a:buChar char="•"/>
            </a:pPr>
            <a:r>
              <a:rPr lang="en-US" sz="1400" dirty="0">
                <a:solidFill>
                  <a:schemeClr val="accent6">
                    <a:lumMod val="75000"/>
                  </a:schemeClr>
                </a:solidFill>
                <a:latin typeface="Roboto Light" panose="02000000000000000000" pitchFamily="2" charset="0"/>
                <a:ea typeface="Roboto Light" panose="02000000000000000000" pitchFamily="2" charset="0"/>
              </a:rPr>
              <a:t>Cost and profitability: </a:t>
            </a:r>
            <a:r>
              <a:rPr lang="en-US" sz="1400" b="0" dirty="0">
                <a:solidFill>
                  <a:schemeClr val="accent6">
                    <a:lumMod val="75000"/>
                  </a:schemeClr>
                </a:solidFill>
                <a:latin typeface="Roboto Light" panose="02000000000000000000" pitchFamily="2" charset="0"/>
                <a:ea typeface="Roboto Light" panose="02000000000000000000" pitchFamily="2" charset="0"/>
              </a:rPr>
              <a:t>Alignment of the departments will result of streamlined processes which expand profitability and reduce cost. </a:t>
            </a:r>
          </a:p>
          <a:p>
            <a:pPr marL="285750" indent="-285750">
              <a:buFont typeface="Arial" panose="020B0604020202020204" pitchFamily="34" charset="0"/>
              <a:buChar char="•"/>
            </a:pPr>
            <a:r>
              <a:rPr lang="en-US" sz="1400" dirty="0">
                <a:solidFill>
                  <a:schemeClr val="accent6">
                    <a:lumMod val="75000"/>
                  </a:schemeClr>
                </a:solidFill>
                <a:latin typeface="Roboto Light" panose="02000000000000000000" pitchFamily="2" charset="0"/>
                <a:ea typeface="Roboto Light" panose="02000000000000000000" pitchFamily="2" charset="0"/>
              </a:rPr>
              <a:t>Business benefits: </a:t>
            </a:r>
            <a:r>
              <a:rPr lang="en-US" sz="1400" b="0" dirty="0">
                <a:solidFill>
                  <a:schemeClr val="accent6">
                    <a:lumMod val="75000"/>
                  </a:schemeClr>
                </a:solidFill>
                <a:latin typeface="Roboto Light" panose="02000000000000000000" pitchFamily="2" charset="0"/>
                <a:ea typeface="Roboto Light" panose="02000000000000000000" pitchFamily="2" charset="0"/>
              </a:rPr>
              <a:t> </a:t>
            </a:r>
            <a:endParaRPr lang="en-CA" sz="1400" b="0" dirty="0">
              <a:solidFill>
                <a:schemeClr val="accent6">
                  <a:lumMod val="75000"/>
                </a:schemeClr>
              </a:solidFill>
              <a:latin typeface="Roboto Light" panose="02000000000000000000" pitchFamily="2" charset="0"/>
              <a:ea typeface="Roboto Light" panose="02000000000000000000" pitchFamily="2" charset="0"/>
            </a:endParaRPr>
          </a:p>
          <a:p>
            <a:pPr lvl="1">
              <a:spcBef>
                <a:spcPts val="300"/>
              </a:spcBef>
              <a:buFont typeface="Courier New" panose="02070309020205020404" pitchFamily="49" charset="0"/>
              <a:buChar char="o"/>
            </a:pPr>
            <a:r>
              <a:rPr lang="en-US" sz="1400" b="0" dirty="0">
                <a:solidFill>
                  <a:schemeClr val="accent6">
                    <a:lumMod val="75000"/>
                  </a:schemeClr>
                </a:solidFill>
                <a:latin typeface="Roboto Light" panose="02000000000000000000" pitchFamily="2" charset="0"/>
                <a:ea typeface="Roboto Light" panose="02000000000000000000" pitchFamily="2" charset="0"/>
              </a:rPr>
              <a:t>Operations efficiency</a:t>
            </a:r>
            <a:endParaRPr lang="en-CA" sz="1400" b="0" dirty="0">
              <a:solidFill>
                <a:schemeClr val="accent6">
                  <a:lumMod val="75000"/>
                </a:schemeClr>
              </a:solidFill>
              <a:latin typeface="Roboto Light" panose="02000000000000000000" pitchFamily="2" charset="0"/>
              <a:ea typeface="Roboto Light" panose="02000000000000000000" pitchFamily="2" charset="0"/>
            </a:endParaRPr>
          </a:p>
          <a:p>
            <a:pPr lvl="1">
              <a:spcBef>
                <a:spcPts val="300"/>
              </a:spcBef>
              <a:buFont typeface="Courier New" panose="02070309020205020404" pitchFamily="49" charset="0"/>
              <a:buChar char="o"/>
            </a:pPr>
            <a:r>
              <a:rPr lang="en-US" sz="1400" b="0" dirty="0">
                <a:solidFill>
                  <a:schemeClr val="accent6">
                    <a:lumMod val="75000"/>
                  </a:schemeClr>
                </a:solidFill>
                <a:latin typeface="Roboto Light" panose="02000000000000000000" pitchFamily="2" charset="0"/>
                <a:ea typeface="Roboto Light" panose="02000000000000000000" pitchFamily="2" charset="0"/>
              </a:rPr>
              <a:t>Preventative service</a:t>
            </a:r>
            <a:endParaRPr lang="en-CA" sz="1400" b="0" dirty="0">
              <a:solidFill>
                <a:schemeClr val="accent6">
                  <a:lumMod val="75000"/>
                </a:schemeClr>
              </a:solidFill>
              <a:latin typeface="Roboto Light" panose="02000000000000000000" pitchFamily="2" charset="0"/>
              <a:ea typeface="Roboto Light" panose="02000000000000000000" pitchFamily="2" charset="0"/>
            </a:endParaRPr>
          </a:p>
          <a:p>
            <a:pPr lvl="1">
              <a:spcBef>
                <a:spcPts val="300"/>
              </a:spcBef>
              <a:buFont typeface="Courier New" panose="02070309020205020404" pitchFamily="49" charset="0"/>
              <a:buChar char="o"/>
            </a:pPr>
            <a:r>
              <a:rPr lang="en-US" sz="1400" b="0" dirty="0">
                <a:solidFill>
                  <a:schemeClr val="accent6">
                    <a:lumMod val="75000"/>
                  </a:schemeClr>
                </a:solidFill>
                <a:latin typeface="Roboto Light" panose="02000000000000000000" pitchFamily="2" charset="0"/>
                <a:ea typeface="Roboto Light" panose="02000000000000000000" pitchFamily="2" charset="0"/>
              </a:rPr>
              <a:t>Resource optimization</a:t>
            </a:r>
            <a:endParaRPr lang="en-CA" sz="1400" b="0" dirty="0">
              <a:solidFill>
                <a:schemeClr val="accent6">
                  <a:lumMod val="75000"/>
                </a:schemeClr>
              </a:solidFill>
              <a:latin typeface="Roboto Light" panose="02000000000000000000" pitchFamily="2" charset="0"/>
              <a:ea typeface="Roboto Light" panose="02000000000000000000" pitchFamily="2" charset="0"/>
            </a:endParaRPr>
          </a:p>
          <a:p>
            <a:pPr lvl="1">
              <a:spcBef>
                <a:spcPts val="300"/>
              </a:spcBef>
              <a:buFont typeface="Courier New" panose="02070309020205020404" pitchFamily="49" charset="0"/>
              <a:buChar char="o"/>
            </a:pPr>
            <a:r>
              <a:rPr lang="en-US" sz="1400" b="0" dirty="0">
                <a:solidFill>
                  <a:schemeClr val="accent6">
                    <a:lumMod val="75000"/>
                  </a:schemeClr>
                </a:solidFill>
                <a:latin typeface="Roboto Light" panose="02000000000000000000" pitchFamily="2" charset="0"/>
                <a:ea typeface="Roboto Light" panose="02000000000000000000" pitchFamily="2" charset="0"/>
              </a:rPr>
              <a:t>Compliance</a:t>
            </a:r>
            <a:endParaRPr lang="en-CA" sz="1400" b="0" dirty="0">
              <a:solidFill>
                <a:schemeClr val="accent6">
                  <a:lumMod val="75000"/>
                </a:schemeClr>
              </a:solidFill>
              <a:latin typeface="Roboto Light" panose="02000000000000000000" pitchFamily="2" charset="0"/>
              <a:ea typeface="Roboto Light" panose="02000000000000000000" pitchFamily="2" charset="0"/>
            </a:endParaRPr>
          </a:p>
          <a:p>
            <a:pPr lvl="1">
              <a:spcBef>
                <a:spcPts val="300"/>
              </a:spcBef>
              <a:buFont typeface="Courier New" panose="02070309020205020404" pitchFamily="49" charset="0"/>
              <a:buChar char="o"/>
            </a:pPr>
            <a:r>
              <a:rPr lang="en-US" sz="1400" b="0" dirty="0">
                <a:solidFill>
                  <a:schemeClr val="accent6">
                    <a:lumMod val="75000"/>
                  </a:schemeClr>
                </a:solidFill>
                <a:latin typeface="Roboto Light" panose="02000000000000000000" pitchFamily="2" charset="0"/>
                <a:ea typeface="Roboto Light" panose="02000000000000000000" pitchFamily="2" charset="0"/>
              </a:rPr>
              <a:t>Cost reductions</a:t>
            </a:r>
          </a:p>
          <a:p>
            <a:pPr lvl="1">
              <a:spcBef>
                <a:spcPts val="300"/>
              </a:spcBef>
              <a:buFont typeface="Courier New" panose="02070309020205020404" pitchFamily="49" charset="0"/>
              <a:buChar char="o"/>
            </a:pPr>
            <a:r>
              <a:rPr lang="en-US" sz="1400" dirty="0">
                <a:solidFill>
                  <a:schemeClr val="accent6">
                    <a:lumMod val="75000"/>
                  </a:schemeClr>
                </a:solidFill>
              </a:rPr>
              <a:t>Increased profitability</a:t>
            </a:r>
            <a:endParaRPr lang="en-CA" sz="1400" b="0" dirty="0">
              <a:solidFill>
                <a:schemeClr val="accent6">
                  <a:lumMod val="75000"/>
                </a:schemeClr>
              </a:solidFill>
              <a:latin typeface="Roboto Light" panose="02000000000000000000" pitchFamily="2" charset="0"/>
              <a:ea typeface="Roboto Light" panose="02000000000000000000" pitchFamily="2" charset="0"/>
            </a:endParaRPr>
          </a:p>
          <a:p>
            <a:pPr lvl="1">
              <a:spcBef>
                <a:spcPts val="300"/>
              </a:spcBef>
              <a:buFont typeface="Courier New" panose="02070309020205020404" pitchFamily="49" charset="0"/>
              <a:buChar char="o"/>
            </a:pPr>
            <a:r>
              <a:rPr lang="en-US" sz="1400" b="0" dirty="0">
                <a:solidFill>
                  <a:schemeClr val="accent6">
                    <a:lumMod val="75000"/>
                  </a:schemeClr>
                </a:solidFill>
                <a:latin typeface="Roboto Light" panose="02000000000000000000" pitchFamily="2" charset="0"/>
                <a:ea typeface="Roboto Light" panose="02000000000000000000" pitchFamily="2" charset="0"/>
              </a:rPr>
              <a:t>Tight information </a:t>
            </a:r>
            <a:r>
              <a:rPr lang="en-US" sz="1400" dirty="0">
                <a:solidFill>
                  <a:schemeClr val="accent6">
                    <a:lumMod val="75000"/>
                  </a:schemeClr>
                </a:solidFill>
              </a:rPr>
              <a:t>s</a:t>
            </a:r>
            <a:r>
              <a:rPr lang="en-US" sz="1400" b="0" dirty="0">
                <a:solidFill>
                  <a:schemeClr val="accent6">
                    <a:lumMod val="75000"/>
                  </a:schemeClr>
                </a:solidFill>
                <a:latin typeface="Roboto Light" panose="02000000000000000000" pitchFamily="2" charset="0"/>
                <a:ea typeface="Roboto Light" panose="02000000000000000000" pitchFamily="2" charset="0"/>
              </a:rPr>
              <a:t>ecurity</a:t>
            </a:r>
          </a:p>
        </p:txBody>
      </p:sp>
      <p:sp>
        <p:nvSpPr>
          <p:cNvPr id="5" name="Title 4"/>
          <p:cNvSpPr>
            <a:spLocks noGrp="1"/>
          </p:cNvSpPr>
          <p:nvPr>
            <p:ph type="title"/>
          </p:nvPr>
        </p:nvSpPr>
        <p:spPr>
          <a:xfrm>
            <a:off x="567847" y="804407"/>
            <a:ext cx="3829982" cy="2624593"/>
          </a:xfrm>
        </p:spPr>
        <p:txBody>
          <a:bodyPr>
            <a:noAutofit/>
          </a:bodyPr>
          <a:lstStyle/>
          <a:p>
            <a:r>
              <a:rPr lang="en-US" sz="3600" dirty="0"/>
              <a:t>IT/OT convergence:</a:t>
            </a:r>
            <a:br>
              <a:rPr lang="en-US" sz="3600" dirty="0"/>
            </a:br>
            <a:r>
              <a:rPr lang="en-US" sz="3600" dirty="0"/>
              <a:t>Process impact</a:t>
            </a:r>
            <a:endParaRPr lang="en-CA" sz="3600" dirty="0"/>
          </a:p>
        </p:txBody>
      </p:sp>
      <p:pic>
        <p:nvPicPr>
          <p:cNvPr id="8" name="Picture 7">
            <a:extLst>
              <a:ext uri="{FF2B5EF4-FFF2-40B4-BE49-F238E27FC236}">
                <a16:creationId xmlns:a16="http://schemas.microsoft.com/office/drawing/2014/main" id="{CDB39266-B92A-4A99-9970-821AC9D814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7700" y="3165104"/>
            <a:ext cx="3208400" cy="3208400"/>
          </a:xfrm>
          <a:prstGeom prst="rect">
            <a:avLst/>
          </a:prstGeom>
        </p:spPr>
      </p:pic>
      <p:sp>
        <p:nvSpPr>
          <p:cNvPr id="6" name="Slide Number Placeholder 2">
            <a:extLst>
              <a:ext uri="{FF2B5EF4-FFF2-40B4-BE49-F238E27FC236}">
                <a16:creationId xmlns:a16="http://schemas.microsoft.com/office/drawing/2014/main" id="{5E08102C-4520-4CE6-9CD0-40481F7AF039}"/>
              </a:ext>
            </a:extLst>
          </p:cNvPr>
          <p:cNvSpPr txBox="1">
            <a:spLocks/>
          </p:cNvSpPr>
          <p:nvPr/>
        </p:nvSpPr>
        <p:spPr>
          <a:xfrm>
            <a:off x="9800750" y="6606254"/>
            <a:ext cx="2240414" cy="121252"/>
          </a:xfrm>
          <a:prstGeom prst="rect">
            <a:avLst/>
          </a:prstGeom>
        </p:spPr>
        <p:txBody>
          <a:bodyPr wrap="square" lIns="0" tIns="0" rIns="0" bIns="0">
            <a:noAutofit/>
          </a:bodyPr>
          <a:lstStyle>
            <a:defPPr>
              <a:defRPr lang="en-US"/>
            </a:defPPr>
            <a:lvl1pPr marL="0" algn="r" defTabSz="914400" rtl="0" eaLnBrk="1" latinLnBrk="0" hangingPunct="1">
              <a:defRPr sz="788" b="0" i="0" kern="1200" spc="0" baseline="0">
                <a:solidFill>
                  <a:srgbClr val="636363"/>
                </a:solidFill>
                <a:latin typeface="Exo" pitchFamily="2" charset="77"/>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r>
              <a:rPr kumimoji="0" lang="en-CA" sz="788" b="0" i="0" u="none" strike="noStrike" kern="1200" cap="none" spc="-18" normalizeH="0" baseline="0" noProof="0" dirty="0">
                <a:ln>
                  <a:noFill/>
                </a:ln>
                <a:solidFill>
                  <a:srgbClr val="636363"/>
                </a:solidFill>
                <a:effectLst/>
                <a:uLnTx/>
                <a:uFillTx/>
                <a:latin typeface="Exo" pitchFamily="2" charset="77"/>
                <a:ea typeface="+mn-ea"/>
                <a:cs typeface="Arial"/>
              </a:rPr>
              <a:t>Info-</a:t>
            </a:r>
            <a:r>
              <a:rPr kumimoji="0" lang="en-CA" sz="788" b="0" i="0" u="none" strike="noStrike" kern="1200" cap="none" spc="-103" normalizeH="0" baseline="0" noProof="0" dirty="0">
                <a:ln>
                  <a:noFill/>
                </a:ln>
                <a:solidFill>
                  <a:srgbClr val="636363"/>
                </a:solidFill>
                <a:effectLst/>
                <a:uLnTx/>
                <a:uFillTx/>
                <a:latin typeface="Exo" pitchFamily="2" charset="77"/>
                <a:ea typeface="+mn-ea"/>
                <a:cs typeface="Arial"/>
              </a:rPr>
              <a:t>T</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ec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Researc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Grou</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p   |   </a:t>
            </a:r>
            <a:fld id="{81D60167-4931-47E6-BA6A-407CBD079E47}" type="slidenum">
              <a:rPr kumimoji="0" sz="788" b="0" i="0" u="none" strike="noStrike" kern="1200" cap="none" spc="6" normalizeH="0" baseline="0" noProof="0" smtClean="0">
                <a:ln>
                  <a:noFill/>
                </a:ln>
                <a:solidFill>
                  <a:srgbClr val="636363"/>
                </a:solidFill>
                <a:effectLst/>
                <a:uLnTx/>
                <a:uFillTx/>
                <a:latin typeface="Exo" pitchFamily="2" charset="77"/>
                <a:ea typeface="+mn-ea"/>
                <a:cs typeface="Arial" panose="020B0604020202020204" pitchFamily="34" charset="0"/>
              </a:rPr>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t>8</a:t>
            </a:fld>
            <a:endParaRPr kumimoji="0" sz="788" b="0" i="0" u="none" strike="noStrike" kern="1200" cap="none" spc="6" normalizeH="0" baseline="0" noProof="0" dirty="0">
              <a:ln>
                <a:noFill/>
              </a:ln>
              <a:solidFill>
                <a:srgbClr val="636363"/>
              </a:solidFill>
              <a:effectLst/>
              <a:uLnTx/>
              <a:uFillTx/>
              <a:latin typeface="Exo" pitchFamily="2" charset="77"/>
              <a:ea typeface="+mn-ea"/>
              <a:cs typeface="Arial" panose="020B0604020202020204" pitchFamily="34" charset="0"/>
            </a:endParaRPr>
          </a:p>
        </p:txBody>
      </p:sp>
    </p:spTree>
    <p:extLst>
      <p:ext uri="{BB962C8B-B14F-4D97-AF65-F5344CB8AC3E}">
        <p14:creationId xmlns:p14="http://schemas.microsoft.com/office/powerpoint/2010/main" val="1381520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57447" y="894345"/>
            <a:ext cx="6266706" cy="5288741"/>
          </a:xfrm>
        </p:spPr>
        <p:txBody>
          <a:bodyPr>
            <a:normAutofit/>
          </a:bodyPr>
          <a:lstStyle/>
          <a:p>
            <a:r>
              <a:rPr lang="en-US" dirty="0">
                <a:latin typeface="Montserrat" panose="00000500000000000000" pitchFamily="2" charset="0"/>
              </a:rPr>
              <a:t>Asset Governance and Risk Management</a:t>
            </a:r>
          </a:p>
          <a:p>
            <a:pPr marL="342900" indent="-342900">
              <a:buFont typeface="Arial" panose="020B0604020202020204" pitchFamily="34" charset="0"/>
              <a:buChar char="•"/>
            </a:pPr>
            <a:r>
              <a:rPr lang="en-US" sz="1400" dirty="0">
                <a:solidFill>
                  <a:schemeClr val="accent6">
                    <a:lumMod val="75000"/>
                  </a:schemeClr>
                </a:solidFill>
                <a:latin typeface="Roboto Light" panose="02000000000000000000" pitchFamily="2" charset="0"/>
                <a:ea typeface="Roboto Light" panose="02000000000000000000" pitchFamily="2" charset="0"/>
              </a:rPr>
              <a:t>Cybersecurity risks: </a:t>
            </a:r>
            <a:r>
              <a:rPr lang="en-US" sz="1400" b="0" dirty="0">
                <a:solidFill>
                  <a:schemeClr val="accent6">
                    <a:lumMod val="75000"/>
                  </a:schemeClr>
                </a:solidFill>
                <a:latin typeface="Roboto Light" panose="02000000000000000000" pitchFamily="2" charset="0"/>
                <a:ea typeface="Roboto Light" panose="02000000000000000000" pitchFamily="2" charset="0"/>
              </a:rPr>
              <a:t>Being connected at the Edge increases the amount of usable data and the amount of Risk to the business. Managing suppliers is of paramount importance. Ransomware has been steadily on the increase and some companies never recover. OT departments will need to work closely with IT departments as an overarching strategy for protecting the shop floor against cyberattacks.</a:t>
            </a:r>
          </a:p>
          <a:p>
            <a:pPr marL="342900" indent="-342900">
              <a:buFont typeface="Arial" panose="020B0604020202020204" pitchFamily="34" charset="0"/>
              <a:buChar char="•"/>
            </a:pPr>
            <a:r>
              <a:rPr lang="en-US" sz="1400" dirty="0">
                <a:solidFill>
                  <a:schemeClr val="accent6">
                    <a:lumMod val="75000"/>
                  </a:schemeClr>
                </a:solidFill>
                <a:latin typeface="Roboto Light" panose="02000000000000000000" pitchFamily="2" charset="0"/>
                <a:ea typeface="Roboto Light" panose="02000000000000000000" pitchFamily="2" charset="0"/>
              </a:rPr>
              <a:t>Cloud mandate: </a:t>
            </a:r>
            <a:r>
              <a:rPr lang="en-US" sz="1400" b="0" dirty="0">
                <a:solidFill>
                  <a:schemeClr val="accent6">
                    <a:lumMod val="75000"/>
                  </a:schemeClr>
                </a:solidFill>
                <a:latin typeface="Roboto Light" panose="02000000000000000000" pitchFamily="2" charset="0"/>
                <a:ea typeface="Roboto Light" panose="02000000000000000000" pitchFamily="2" charset="0"/>
              </a:rPr>
              <a:t>A cloud first or hybrid cloud environment needs to be secure in order to protect the masses of data being collected by the business. Governance, Disaster Recovery, and Business Continuity plans are more important than ever before. </a:t>
            </a:r>
          </a:p>
          <a:p>
            <a:pPr marL="342900" indent="-342900">
              <a:buFont typeface="Arial" panose="020B0604020202020204" pitchFamily="34" charset="0"/>
              <a:buChar char="•"/>
            </a:pPr>
            <a:r>
              <a:rPr lang="en-US" sz="1400" dirty="0">
                <a:solidFill>
                  <a:schemeClr val="accent6">
                    <a:lumMod val="75000"/>
                  </a:schemeClr>
                </a:solidFill>
                <a:latin typeface="Roboto Light" panose="02000000000000000000" pitchFamily="2" charset="0"/>
                <a:ea typeface="Roboto Light" panose="02000000000000000000" pitchFamily="2" charset="0"/>
              </a:rPr>
              <a:t>Shared change management: </a:t>
            </a:r>
            <a:r>
              <a:rPr lang="en-US" sz="1400" b="0" dirty="0">
                <a:solidFill>
                  <a:schemeClr val="accent6">
                    <a:lumMod val="75000"/>
                  </a:schemeClr>
                </a:solidFill>
                <a:latin typeface="Roboto Light" panose="02000000000000000000" pitchFamily="2" charset="0"/>
                <a:ea typeface="Roboto Light" panose="02000000000000000000" pitchFamily="2" charset="0"/>
              </a:rPr>
              <a:t>OT and IT require a technology commissioning process that is tightly aligned for all aspects of the quoting through contract process to ensure the technology can be smoothly implemented into the Ecosystem. </a:t>
            </a:r>
          </a:p>
          <a:p>
            <a:pPr marL="342900" indent="-342900">
              <a:buFont typeface="Arial" panose="020B0604020202020204" pitchFamily="34" charset="0"/>
              <a:buChar char="•"/>
            </a:pPr>
            <a:r>
              <a:rPr lang="en-US" sz="1400" dirty="0">
                <a:solidFill>
                  <a:schemeClr val="accent6">
                    <a:lumMod val="75000"/>
                  </a:schemeClr>
                </a:solidFill>
                <a:latin typeface="Roboto Light" panose="02000000000000000000" pitchFamily="2" charset="0"/>
                <a:ea typeface="Roboto Light" panose="02000000000000000000" pitchFamily="2" charset="0"/>
              </a:rPr>
              <a:t>Living at the Edge: </a:t>
            </a:r>
            <a:r>
              <a:rPr lang="en-US" sz="1400" b="0" dirty="0">
                <a:solidFill>
                  <a:schemeClr val="accent6">
                    <a:lumMod val="75000"/>
                  </a:schemeClr>
                </a:solidFill>
                <a:latin typeface="Roboto Light" panose="02000000000000000000" pitchFamily="2" charset="0"/>
                <a:ea typeface="Roboto Light" panose="02000000000000000000" pitchFamily="2" charset="0"/>
              </a:rPr>
              <a:t>There is tremendous benefit associated with leveraging the Edge for Enterprise Data Management but contracts for data ownership and resiliency must be iron clad. </a:t>
            </a:r>
          </a:p>
          <a:p>
            <a:pPr marL="342900" indent="-342900">
              <a:buFont typeface="Arial" panose="020B0604020202020204" pitchFamily="34" charset="0"/>
              <a:buChar char="•"/>
            </a:pPr>
            <a:endParaRPr lang="en-US" sz="1400" b="0" dirty="0">
              <a:solidFill>
                <a:schemeClr val="accent6">
                  <a:lumMod val="75000"/>
                </a:schemeClr>
              </a:solidFill>
              <a:latin typeface="Roboto Light" panose="02000000000000000000" pitchFamily="2" charset="0"/>
              <a:ea typeface="Roboto Light" panose="02000000000000000000" pitchFamily="2" charset="0"/>
            </a:endParaRPr>
          </a:p>
          <a:p>
            <a:br>
              <a:rPr lang="en-US" sz="1500" dirty="0"/>
            </a:br>
            <a:endParaRPr lang="en-US" sz="1500" b="0" dirty="0"/>
          </a:p>
        </p:txBody>
      </p:sp>
      <p:sp>
        <p:nvSpPr>
          <p:cNvPr id="5" name="Title 4"/>
          <p:cNvSpPr>
            <a:spLocks noGrp="1"/>
          </p:cNvSpPr>
          <p:nvPr>
            <p:ph type="title"/>
          </p:nvPr>
        </p:nvSpPr>
        <p:spPr>
          <a:xfrm>
            <a:off x="567847" y="804407"/>
            <a:ext cx="3829982" cy="2624593"/>
          </a:xfrm>
        </p:spPr>
        <p:txBody>
          <a:bodyPr>
            <a:noAutofit/>
          </a:bodyPr>
          <a:lstStyle/>
          <a:p>
            <a:r>
              <a:rPr lang="en-US" sz="3600" dirty="0"/>
              <a:t>IT/OT convergence:</a:t>
            </a:r>
            <a:br>
              <a:rPr lang="en-US" sz="3600" dirty="0"/>
            </a:br>
            <a:r>
              <a:rPr lang="en-US" sz="3600" dirty="0"/>
              <a:t>Technology impact</a:t>
            </a:r>
            <a:endParaRPr lang="en-CA" sz="3600" dirty="0"/>
          </a:p>
        </p:txBody>
      </p:sp>
      <p:pic>
        <p:nvPicPr>
          <p:cNvPr id="7" name="Picture 6">
            <a:extLst>
              <a:ext uri="{FF2B5EF4-FFF2-40B4-BE49-F238E27FC236}">
                <a16:creationId xmlns:a16="http://schemas.microsoft.com/office/drawing/2014/main" id="{A5C26391-98F7-41FE-BAE0-8A84901042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971" y="2832100"/>
            <a:ext cx="3524250" cy="3524250"/>
          </a:xfrm>
          <a:prstGeom prst="rect">
            <a:avLst/>
          </a:prstGeom>
        </p:spPr>
      </p:pic>
      <p:sp>
        <p:nvSpPr>
          <p:cNvPr id="6" name="Slide Number Placeholder 2">
            <a:extLst>
              <a:ext uri="{FF2B5EF4-FFF2-40B4-BE49-F238E27FC236}">
                <a16:creationId xmlns:a16="http://schemas.microsoft.com/office/drawing/2014/main" id="{1D47B4E9-5E81-47F1-8AF9-9C3BD936AD97}"/>
              </a:ext>
            </a:extLst>
          </p:cNvPr>
          <p:cNvSpPr txBox="1">
            <a:spLocks/>
          </p:cNvSpPr>
          <p:nvPr/>
        </p:nvSpPr>
        <p:spPr>
          <a:xfrm>
            <a:off x="9800750" y="6606254"/>
            <a:ext cx="2240414" cy="121252"/>
          </a:xfrm>
          <a:prstGeom prst="rect">
            <a:avLst/>
          </a:prstGeom>
        </p:spPr>
        <p:txBody>
          <a:bodyPr wrap="square" lIns="0" tIns="0" rIns="0" bIns="0">
            <a:noAutofit/>
          </a:bodyPr>
          <a:lstStyle>
            <a:defPPr>
              <a:defRPr lang="en-US"/>
            </a:defPPr>
            <a:lvl1pPr marL="0" algn="r" defTabSz="914400" rtl="0" eaLnBrk="1" latinLnBrk="0" hangingPunct="1">
              <a:defRPr sz="788" b="0" i="0" kern="1200" spc="0" baseline="0">
                <a:solidFill>
                  <a:srgbClr val="636363"/>
                </a:solidFill>
                <a:latin typeface="Exo" pitchFamily="2" charset="77"/>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r>
              <a:rPr kumimoji="0" lang="en-CA" sz="788" b="0" i="0" u="none" strike="noStrike" kern="1200" cap="none" spc="-18" normalizeH="0" baseline="0" noProof="0" dirty="0">
                <a:ln>
                  <a:noFill/>
                </a:ln>
                <a:solidFill>
                  <a:srgbClr val="636363"/>
                </a:solidFill>
                <a:effectLst/>
                <a:uLnTx/>
                <a:uFillTx/>
                <a:latin typeface="Exo" pitchFamily="2" charset="77"/>
                <a:ea typeface="+mn-ea"/>
                <a:cs typeface="Arial"/>
              </a:rPr>
              <a:t>Info-</a:t>
            </a:r>
            <a:r>
              <a:rPr kumimoji="0" lang="en-CA" sz="788" b="0" i="0" u="none" strike="noStrike" kern="1200" cap="none" spc="-103" normalizeH="0" baseline="0" noProof="0" dirty="0">
                <a:ln>
                  <a:noFill/>
                </a:ln>
                <a:solidFill>
                  <a:srgbClr val="636363"/>
                </a:solidFill>
                <a:effectLst/>
                <a:uLnTx/>
                <a:uFillTx/>
                <a:latin typeface="Exo" pitchFamily="2" charset="77"/>
                <a:ea typeface="+mn-ea"/>
                <a:cs typeface="Arial"/>
              </a:rPr>
              <a:t>T</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ec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Researc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Grou</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p   |   </a:t>
            </a:r>
            <a:fld id="{81D60167-4931-47E6-BA6A-407CBD079E47}" type="slidenum">
              <a:rPr kumimoji="0" sz="788" b="0" i="0" u="none" strike="noStrike" kern="1200" cap="none" spc="6" normalizeH="0" baseline="0" noProof="0" smtClean="0">
                <a:ln>
                  <a:noFill/>
                </a:ln>
                <a:solidFill>
                  <a:srgbClr val="636363"/>
                </a:solidFill>
                <a:effectLst/>
                <a:uLnTx/>
                <a:uFillTx/>
                <a:latin typeface="Exo" pitchFamily="2" charset="77"/>
                <a:ea typeface="+mn-ea"/>
                <a:cs typeface="Arial" panose="020B0604020202020204" pitchFamily="34" charset="0"/>
              </a:rPr>
              <a:pPr marL="7700" marR="0" lvl="0" indent="0" algn="r" defTabSz="554437" rtl="0" eaLnBrk="1" fontAlgn="auto" latinLnBrk="0" hangingPunct="1">
                <a:lnSpc>
                  <a:spcPct val="100000"/>
                </a:lnSpc>
                <a:spcBef>
                  <a:spcPts val="161"/>
                </a:spcBef>
                <a:spcAft>
                  <a:spcPts val="0"/>
                </a:spcAft>
                <a:buClrTx/>
                <a:buSzTx/>
                <a:buFontTx/>
                <a:buNone/>
                <a:tabLst>
                  <a:tab pos="1309472" algn="l"/>
                </a:tabLst>
                <a:defRPr/>
              </a:pPr>
              <a:t>9</a:t>
            </a:fld>
            <a:endParaRPr kumimoji="0" sz="788" b="0" i="0" u="none" strike="noStrike" kern="1200" cap="none" spc="6" normalizeH="0" baseline="0" noProof="0" dirty="0">
              <a:ln>
                <a:noFill/>
              </a:ln>
              <a:solidFill>
                <a:srgbClr val="636363"/>
              </a:solidFill>
              <a:effectLst/>
              <a:uLnTx/>
              <a:uFillTx/>
              <a:latin typeface="Exo" pitchFamily="2" charset="77"/>
              <a:ea typeface="+mn-ea"/>
              <a:cs typeface="Arial" panose="020B0604020202020204" pitchFamily="34" charset="0"/>
            </a:endParaRPr>
          </a:p>
        </p:txBody>
      </p:sp>
    </p:spTree>
    <p:extLst>
      <p:ext uri="{BB962C8B-B14F-4D97-AF65-F5344CB8AC3E}">
        <p14:creationId xmlns:p14="http://schemas.microsoft.com/office/powerpoint/2010/main" val="671895416"/>
      </p:ext>
    </p:extLst>
  </p:cSld>
  <p:clrMapOvr>
    <a:masterClrMapping/>
  </p:clrMapOvr>
</p:sld>
</file>

<file path=ppt/theme/theme1.xml><?xml version="1.0" encoding="utf-8"?>
<a:theme xmlns:a="http://schemas.openxmlformats.org/drawingml/2006/main" name="Office Theme">
  <a:themeElements>
    <a:clrScheme name="Custom 9">
      <a:dk1>
        <a:srgbClr val="000000"/>
      </a:dk1>
      <a:lt1>
        <a:srgbClr val="FFFFFF"/>
      </a:lt1>
      <a:dk2>
        <a:srgbClr val="1F497D"/>
      </a:dk2>
      <a:lt2>
        <a:srgbClr val="EEECE1"/>
      </a:lt2>
      <a:accent1>
        <a:srgbClr val="2476B7"/>
      </a:accent1>
      <a:accent2>
        <a:srgbClr val="2B9E48"/>
      </a:accent2>
      <a:accent3>
        <a:srgbClr val="F27926"/>
      </a:accent3>
      <a:accent4>
        <a:srgbClr val="5E3290"/>
      </a:accent4>
      <a:accent5>
        <a:srgbClr val="F7C333"/>
      </a:accent5>
      <a:accent6>
        <a:srgbClr val="494949"/>
      </a:accent6>
      <a:hlink>
        <a:srgbClr val="717171"/>
      </a:hlink>
      <a:folHlink>
        <a:srgbClr val="2476B7"/>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IGN-732-LIVE-Orlando-DeckTemplate" id="{554A1D9F-4213-8A42-90C1-78B62A8B6447}" vid="{58015004-640A-ED45-8FA9-2A40A3B3C653}"/>
    </a:ext>
  </a:extLst>
</a:theme>
</file>

<file path=ppt/theme/theme2.xml><?xml version="1.0" encoding="utf-8"?>
<a:theme xmlns:a="http://schemas.openxmlformats.org/drawingml/2006/main" name="1_Slide-Generic">
  <a:themeElements>
    <a:clrScheme name="Keikp">
      <a:dk1>
        <a:srgbClr val="494949"/>
      </a:dk1>
      <a:lt1>
        <a:srgbClr val="FFFFFF"/>
      </a:lt1>
      <a:dk2>
        <a:srgbClr val="494949"/>
      </a:dk2>
      <a:lt2>
        <a:srgbClr val="FFFFFF"/>
      </a:lt2>
      <a:accent1>
        <a:srgbClr val="2476B7"/>
      </a:accent1>
      <a:accent2>
        <a:srgbClr val="5E3391"/>
      </a:accent2>
      <a:accent3>
        <a:srgbClr val="EFC351"/>
      </a:accent3>
      <a:accent4>
        <a:srgbClr val="289D48"/>
      </a:accent4>
      <a:accent5>
        <a:srgbClr val="B3242E"/>
      </a:accent5>
      <a:accent6>
        <a:srgbClr val="F17926"/>
      </a:accent6>
      <a:hlink>
        <a:srgbClr val="2476B7"/>
      </a:hlink>
      <a:folHlink>
        <a:srgbClr val="1647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6931" rIns="0" bIns="0" rtlCol="0">
        <a:spAutoFit/>
      </a:bodyPr>
      <a:lstStyle>
        <a:defPPr marL="7701" marR="242975" algn="just">
          <a:spcBef>
            <a:spcPts val="55"/>
          </a:spcBef>
          <a:defRPr sz="1200" spc="-30" dirty="0">
            <a:solidFill>
              <a:srgbClr val="464646"/>
            </a:solidFill>
            <a:latin typeface="Roboto Condensed Light" panose="02000000000000000000" pitchFamily="2" charset="0"/>
            <a:cs typeface="Arial Narrow"/>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Custom 9">
      <a:dk1>
        <a:srgbClr val="000000"/>
      </a:dk1>
      <a:lt1>
        <a:srgbClr val="FFFFFF"/>
      </a:lt1>
      <a:dk2>
        <a:srgbClr val="1F497D"/>
      </a:dk2>
      <a:lt2>
        <a:srgbClr val="EEECE1"/>
      </a:lt2>
      <a:accent1>
        <a:srgbClr val="2476B7"/>
      </a:accent1>
      <a:accent2>
        <a:srgbClr val="2B9E48"/>
      </a:accent2>
      <a:accent3>
        <a:srgbClr val="F27926"/>
      </a:accent3>
      <a:accent4>
        <a:srgbClr val="5E3290"/>
      </a:accent4>
      <a:accent5>
        <a:srgbClr val="F7C333"/>
      </a:accent5>
      <a:accent6>
        <a:srgbClr val="494949"/>
      </a:accent6>
      <a:hlink>
        <a:srgbClr val="717171"/>
      </a:hlink>
      <a:folHlink>
        <a:srgbClr val="2476B7"/>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IGN-732-LIVE-Orlando-DeckTemplate" id="{554A1D9F-4213-8A42-90C1-78B62A8B6447}" vid="{58015004-640A-ED45-8FA9-2A40A3B3C653}"/>
    </a:ext>
  </a:extLst>
</a:theme>
</file>

<file path=ppt/theme/theme4.xml><?xml version="1.0" encoding="utf-8"?>
<a:theme xmlns:a="http://schemas.openxmlformats.org/drawingml/2006/main" name="3_Office Theme">
  <a:themeElements>
    <a:clrScheme name="Custom 9">
      <a:dk1>
        <a:srgbClr val="000000"/>
      </a:dk1>
      <a:lt1>
        <a:srgbClr val="FFFFFF"/>
      </a:lt1>
      <a:dk2>
        <a:srgbClr val="1F497D"/>
      </a:dk2>
      <a:lt2>
        <a:srgbClr val="EEECE1"/>
      </a:lt2>
      <a:accent1>
        <a:srgbClr val="2476B7"/>
      </a:accent1>
      <a:accent2>
        <a:srgbClr val="2B9E48"/>
      </a:accent2>
      <a:accent3>
        <a:srgbClr val="F27926"/>
      </a:accent3>
      <a:accent4>
        <a:srgbClr val="5E3290"/>
      </a:accent4>
      <a:accent5>
        <a:srgbClr val="F7C333"/>
      </a:accent5>
      <a:accent6>
        <a:srgbClr val="494949"/>
      </a:accent6>
      <a:hlink>
        <a:srgbClr val="717171"/>
      </a:hlink>
      <a:folHlink>
        <a:srgbClr val="2476B7"/>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IGN-732-LIVE-Orlando-DeckTemplate" id="{554A1D9F-4213-8A42-90C1-78B62A8B6447}" vid="{58015004-640A-ED45-8FA9-2A40A3B3C653}"/>
    </a:ext>
  </a:extLst>
</a:theme>
</file>

<file path=ppt/theme/theme5.xml><?xml version="1.0" encoding="utf-8"?>
<a:theme xmlns:a="http://schemas.openxmlformats.org/drawingml/2006/main" name="5_Office Theme">
  <a:themeElements>
    <a:clrScheme name="Custom 9">
      <a:dk1>
        <a:srgbClr val="000000"/>
      </a:dk1>
      <a:lt1>
        <a:srgbClr val="FFFFFF"/>
      </a:lt1>
      <a:dk2>
        <a:srgbClr val="1F497D"/>
      </a:dk2>
      <a:lt2>
        <a:srgbClr val="EEECE1"/>
      </a:lt2>
      <a:accent1>
        <a:srgbClr val="2476B7"/>
      </a:accent1>
      <a:accent2>
        <a:srgbClr val="2B9E48"/>
      </a:accent2>
      <a:accent3>
        <a:srgbClr val="F27926"/>
      </a:accent3>
      <a:accent4>
        <a:srgbClr val="5E3290"/>
      </a:accent4>
      <a:accent5>
        <a:srgbClr val="F7C333"/>
      </a:accent5>
      <a:accent6>
        <a:srgbClr val="494949"/>
      </a:accent6>
      <a:hlink>
        <a:srgbClr val="717171"/>
      </a:hlink>
      <a:folHlink>
        <a:srgbClr val="2476B7"/>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IGN-732-LIVE-Orlando-DeckTemplate" id="{554A1D9F-4213-8A42-90C1-78B62A8B6447}" vid="{58015004-640A-ED45-8FA9-2A40A3B3C653}"/>
    </a:ext>
  </a:extLst>
</a:theme>
</file>

<file path=ppt/theme/theme6.xml><?xml version="1.0" encoding="utf-8"?>
<a:theme xmlns:a="http://schemas.openxmlformats.org/drawingml/2006/main" name="2_Office Theme">
  <a:themeElements>
    <a:clrScheme name="Custom 9">
      <a:dk1>
        <a:srgbClr val="000000"/>
      </a:dk1>
      <a:lt1>
        <a:srgbClr val="FFFFFF"/>
      </a:lt1>
      <a:dk2>
        <a:srgbClr val="1F497D"/>
      </a:dk2>
      <a:lt2>
        <a:srgbClr val="EEECE1"/>
      </a:lt2>
      <a:accent1>
        <a:srgbClr val="2476B7"/>
      </a:accent1>
      <a:accent2>
        <a:srgbClr val="2B9E48"/>
      </a:accent2>
      <a:accent3>
        <a:srgbClr val="F27926"/>
      </a:accent3>
      <a:accent4>
        <a:srgbClr val="5E3290"/>
      </a:accent4>
      <a:accent5>
        <a:srgbClr val="F7C333"/>
      </a:accent5>
      <a:accent6>
        <a:srgbClr val="494949"/>
      </a:accent6>
      <a:hlink>
        <a:srgbClr val="717171"/>
      </a:hlink>
      <a:folHlink>
        <a:srgbClr val="2476B7"/>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IGN-732-LIVE-Orlando-DeckTemplate" id="{554A1D9F-4213-8A42-90C1-78B62A8B6447}" vid="{58015004-640A-ED45-8FA9-2A40A3B3C653}"/>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3145</Words>
  <Application>Microsoft Office PowerPoint</Application>
  <PresentationFormat>Widescreen</PresentationFormat>
  <Paragraphs>414</Paragraphs>
  <Slides>19</Slides>
  <Notes>17</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19</vt:i4>
      </vt:variant>
    </vt:vector>
  </HeadingPairs>
  <TitlesOfParts>
    <vt:vector size="36" baseType="lpstr">
      <vt:lpstr>Montserrat Light</vt:lpstr>
      <vt:lpstr>Calibri</vt:lpstr>
      <vt:lpstr>Exo</vt:lpstr>
      <vt:lpstr>Roboto Light</vt:lpstr>
      <vt:lpstr>Roboto Condensed Light</vt:lpstr>
      <vt:lpstr>Montserrat</vt:lpstr>
      <vt:lpstr>Wingdings</vt:lpstr>
      <vt:lpstr>Montserrat SemiBold</vt:lpstr>
      <vt:lpstr>Arial</vt:lpstr>
      <vt:lpstr>Courier New</vt:lpstr>
      <vt:lpstr>Arial Black</vt:lpstr>
      <vt:lpstr>Office Theme</vt:lpstr>
      <vt:lpstr>1_Slide-Generic</vt:lpstr>
      <vt:lpstr>1_Office Theme</vt:lpstr>
      <vt:lpstr>3_Office Theme</vt:lpstr>
      <vt:lpstr>5_Office Theme</vt:lpstr>
      <vt:lpstr>2_Office Theme</vt:lpstr>
      <vt:lpstr>Durable Goods Manufacturing IT/OT Convergence An Industry Key Trend</vt:lpstr>
      <vt:lpstr>Executive Summary: Durable Goods Manufacturing IT/OT Convergence</vt:lpstr>
      <vt:lpstr>PowerPoint Presentation</vt:lpstr>
      <vt:lpstr>PowerPoint Presentation</vt:lpstr>
      <vt:lpstr>Real impacts. Real dollars.</vt:lpstr>
      <vt:lpstr>Business capabilities affected by the IT/OT convergence trend</vt:lpstr>
      <vt:lpstr>IT/OT convergence: People impact</vt:lpstr>
      <vt:lpstr>IT/OT convergence: Process impact</vt:lpstr>
      <vt:lpstr>IT/OT convergence: Technology impact</vt:lpstr>
      <vt:lpstr>Activity: Gauge the impact of the IT/OT convergence trend</vt:lpstr>
      <vt:lpstr>Activity: Gauge the impact of the IT/OT convergence trend</vt:lpstr>
      <vt:lpstr>IT/OT convergence trend: Editable  business capability map</vt:lpstr>
      <vt:lpstr>Potential list of IT initiatives</vt:lpstr>
      <vt:lpstr>Info-Tech’s position on IT/OT convergence</vt:lpstr>
      <vt:lpstr>Tools &amp; templates to finalize your list of strategic initiatives </vt:lpstr>
      <vt:lpstr>Take best advantage of your industry benchmarking &amp; roundtable experiences</vt:lpstr>
      <vt:lpstr>Bibliography</vt:lpstr>
      <vt:lpstr>Bibliography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2022-06-17T20:04:21Z</dcterms:created>
  <dcterms:modified xsi:type="dcterms:W3CDTF">2022-06-17T20:04:30Z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d24214e-5322-4789-8422-cbe411bc3a74_Enabled">
    <vt:lpwstr>true</vt:lpwstr>
  </property>
  <property fmtid="{D5CDD505-2E9C-101B-9397-08002B2CF9AE}" pid="3" name="MSIP_Label_7d24214e-5322-4789-8422-cbe411bc3a74_SetDate">
    <vt:lpwstr>2022-06-17T20:04:28Z</vt:lpwstr>
  </property>
  <property fmtid="{D5CDD505-2E9C-101B-9397-08002B2CF9AE}" pid="4" name="MSIP_Label_7d24214e-5322-4789-8422-cbe411bc3a74_Method">
    <vt:lpwstr>Privileged</vt:lpwstr>
  </property>
  <property fmtid="{D5CDD505-2E9C-101B-9397-08002B2CF9AE}" pid="5" name="MSIP_Label_7d24214e-5322-4789-8422-cbe411bc3a74_Name">
    <vt:lpwstr>7d24214e-5322-4789-8422-cbe411bc3a74</vt:lpwstr>
  </property>
  <property fmtid="{D5CDD505-2E9C-101B-9397-08002B2CF9AE}" pid="6" name="MSIP_Label_7d24214e-5322-4789-8422-cbe411bc3a74_SiteId">
    <vt:lpwstr>113d1920-a1e0-48cf-a70a-868cbb03f3f6</vt:lpwstr>
  </property>
  <property fmtid="{D5CDD505-2E9C-101B-9397-08002B2CF9AE}" pid="7" name="MSIP_Label_7d24214e-5322-4789-8422-cbe411bc3a74_ActionId">
    <vt:lpwstr>ad562ada-429a-4507-8379-3ffc91b2bd5a</vt:lpwstr>
  </property>
  <property fmtid="{D5CDD505-2E9C-101B-9397-08002B2CF9AE}" pid="8" name="MSIP_Label_7d24214e-5322-4789-8422-cbe411bc3a74_ContentBits">
    <vt:lpwstr>0</vt:lpwstr>
  </property>
</Properties>
</file>