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7" r:id="rId1"/>
    <p:sldMasterId id="2147483895" r:id="rId2"/>
    <p:sldMasterId id="2147483912" r:id="rId3"/>
    <p:sldMasterId id="2147483944" r:id="rId4"/>
    <p:sldMasterId id="2147483997" r:id="rId5"/>
  </p:sldMasterIdLst>
  <p:notesMasterIdLst>
    <p:notesMasterId r:id="rId23"/>
  </p:notesMasterIdLst>
  <p:handoutMasterIdLst>
    <p:handoutMasterId r:id="rId24"/>
  </p:handoutMasterIdLst>
  <p:sldIdLst>
    <p:sldId id="278" r:id="rId6"/>
    <p:sldId id="735" r:id="rId7"/>
    <p:sldId id="737" r:id="rId8"/>
    <p:sldId id="738" r:id="rId9"/>
    <p:sldId id="732" r:id="rId10"/>
    <p:sldId id="721" r:id="rId11"/>
    <p:sldId id="722" r:id="rId12"/>
    <p:sldId id="599" r:id="rId13"/>
    <p:sldId id="728" r:id="rId14"/>
    <p:sldId id="733" r:id="rId15"/>
    <p:sldId id="490" r:id="rId16"/>
    <p:sldId id="792" r:id="rId17"/>
    <p:sldId id="825" r:id="rId18"/>
    <p:sldId id="426" r:id="rId19"/>
    <p:sldId id="410" r:id="rId20"/>
    <p:sldId id="411" r:id="rId21"/>
    <p:sldId id="413" r:id="rId22"/>
  </p:sldIdLst>
  <p:sldSz cx="9144000" cy="6858000" type="screen4x3"/>
  <p:notesSz cx="6858000" cy="9144000"/>
  <p:custShowLst>
    <p:custShow name="Custom Show 1" id="0">
      <p:sldLst>
        <p:sld r:id="rId6"/>
      </p:sldLst>
    </p:custShow>
  </p:custShow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3DC1864-2267-42D8-869B-74D3FC322049}">
          <p14:sldIdLst>
            <p14:sldId id="278"/>
          </p14:sldIdLst>
        </p14:section>
        <p14:section name="Executive Brief" id="{84FCD5F7-ADF0-4D52-A454-FEA42EA2FD55}">
          <p14:sldIdLst>
            <p14:sldId id="735"/>
            <p14:sldId id="737"/>
            <p14:sldId id="738"/>
            <p14:sldId id="732"/>
            <p14:sldId id="721"/>
            <p14:sldId id="722"/>
            <p14:sldId id="599"/>
            <p14:sldId id="728"/>
            <p14:sldId id="733"/>
            <p14:sldId id="490"/>
            <p14:sldId id="792"/>
            <p14:sldId id="825"/>
            <p14:sldId id="426"/>
            <p14:sldId id="410"/>
            <p14:sldId id="411"/>
            <p14:sldId id="4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 name="Author" initials="A" lastIdx="9"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4130"/>
    <a:srgbClr val="858585"/>
    <a:srgbClr val="5191C5"/>
    <a:srgbClr val="29475F"/>
    <a:srgbClr val="000000"/>
    <a:srgbClr val="7F919F"/>
    <a:srgbClr val="243F54"/>
    <a:srgbClr val="CBDBE7"/>
    <a:srgbClr val="2576B7"/>
    <a:srgbClr val="B0C5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5501" autoAdjust="0"/>
  </p:normalViewPr>
  <p:slideViewPr>
    <p:cSldViewPr snapToGrid="0">
      <p:cViewPr varScale="1">
        <p:scale>
          <a:sx n="114" d="100"/>
          <a:sy n="114" d="100"/>
        </p:scale>
        <p:origin x="230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Sheet1!$AE$1</c:f>
              <c:strCache>
                <c:ptCount val="1"/>
                <c:pt idx="0">
                  <c:v>IT Satisfaction</c:v>
                </c:pt>
              </c:strCache>
            </c:strRef>
          </c:tx>
          <c:spPr>
            <a:ln w="25400" cap="rnd">
              <a:noFill/>
              <a:round/>
            </a:ln>
            <a:effectLst/>
          </c:spPr>
          <c:marker>
            <c:symbol val="none"/>
          </c:marker>
          <c:trendline>
            <c:spPr>
              <a:ln w="76200" cap="rnd">
                <a:solidFill>
                  <a:srgbClr val="A24130"/>
                </a:solidFill>
                <a:prstDash val="solid"/>
              </a:ln>
              <a:effectLst/>
            </c:spPr>
            <c:trendlineType val="linear"/>
            <c:dispRSqr val="0"/>
            <c:dispEq val="0"/>
          </c:trendline>
          <c:xVal>
            <c:numRef>
              <c:f>Sheet1!$AD$2:$AD$20238</c:f>
              <c:numCache>
                <c:formatCode>0.0%</c:formatCode>
                <c:ptCount val="20237"/>
                <c:pt idx="0">
                  <c:v>0.69925925925925925</c:v>
                </c:pt>
                <c:pt idx="1">
                  <c:v>0.68959435626102294</c:v>
                </c:pt>
                <c:pt idx="2">
                  <c:v>0.59582883854728519</c:v>
                </c:pt>
                <c:pt idx="3">
                  <c:v>0.72496570644718794</c:v>
                </c:pt>
                <c:pt idx="4">
                  <c:v>0.65656565656565657</c:v>
                </c:pt>
                <c:pt idx="5">
                  <c:v>0.61368312757201648</c:v>
                </c:pt>
                <c:pt idx="6">
                  <c:v>0.67426400759734084</c:v>
                </c:pt>
                <c:pt idx="7">
                  <c:v>0.66861598440545811</c:v>
                </c:pt>
                <c:pt idx="8">
                  <c:v>0.70370370370370372</c:v>
                </c:pt>
                <c:pt idx="9">
                  <c:v>0.57828282828282829</c:v>
                </c:pt>
                <c:pt idx="10">
                  <c:v>0.57530864197530862</c:v>
                </c:pt>
                <c:pt idx="11">
                  <c:v>0.80952380952380953</c:v>
                </c:pt>
                <c:pt idx="12">
                  <c:v>0.72561293688054251</c:v>
                </c:pt>
                <c:pt idx="13">
                  <c:v>0.60929557007988377</c:v>
                </c:pt>
                <c:pt idx="14">
                  <c:v>0.69191919191919193</c:v>
                </c:pt>
                <c:pt idx="15">
                  <c:v>0.78314546430488463</c:v>
                </c:pt>
                <c:pt idx="16">
                  <c:v>0.59912854030501095</c:v>
                </c:pt>
                <c:pt idx="17">
                  <c:v>0.63888888888888884</c:v>
                </c:pt>
                <c:pt idx="18">
                  <c:v>0.80246913580246915</c:v>
                </c:pt>
                <c:pt idx="19">
                  <c:v>0.69341563786008231</c:v>
                </c:pt>
                <c:pt idx="20">
                  <c:v>0.56172839506172834</c:v>
                </c:pt>
                <c:pt idx="21">
                  <c:v>0.62136516681971221</c:v>
                </c:pt>
                <c:pt idx="22">
                  <c:v>0.44907407407407407</c:v>
                </c:pt>
                <c:pt idx="23">
                  <c:v>0.69796893667861404</c:v>
                </c:pt>
                <c:pt idx="24">
                  <c:v>0.45370370370370372</c:v>
                </c:pt>
                <c:pt idx="25">
                  <c:v>0.64009661835748799</c:v>
                </c:pt>
                <c:pt idx="26">
                  <c:v>0.63087606837606836</c:v>
                </c:pt>
                <c:pt idx="27">
                  <c:v>0.76154806491885141</c:v>
                </c:pt>
                <c:pt idx="28">
                  <c:v>0.67901234567901236</c:v>
                </c:pt>
                <c:pt idx="29">
                  <c:v>0.73148148148148151</c:v>
                </c:pt>
                <c:pt idx="30">
                  <c:v>0.70175438596491235</c:v>
                </c:pt>
                <c:pt idx="31">
                  <c:v>0.6280193236714976</c:v>
                </c:pt>
                <c:pt idx="32">
                  <c:v>0.63115868161739719</c:v>
                </c:pt>
                <c:pt idx="33">
                  <c:v>0.56856856856856852</c:v>
                </c:pt>
                <c:pt idx="34">
                  <c:v>0.71473601260835296</c:v>
                </c:pt>
                <c:pt idx="35">
                  <c:v>0.63398692810457513</c:v>
                </c:pt>
                <c:pt idx="36">
                  <c:v>0.50946502057613174</c:v>
                </c:pt>
                <c:pt idx="37">
                  <c:v>0.62469135802469133</c:v>
                </c:pt>
                <c:pt idx="38">
                  <c:v>0.56607974094312896</c:v>
                </c:pt>
                <c:pt idx="39">
                  <c:v>0.8125</c:v>
                </c:pt>
                <c:pt idx="40">
                  <c:v>0.7624408549518682</c:v>
                </c:pt>
                <c:pt idx="41">
                  <c:v>0.51322751322751325</c:v>
                </c:pt>
                <c:pt idx="42">
                  <c:v>0.42592592592592593</c:v>
                </c:pt>
                <c:pt idx="43">
                  <c:v>0.78114478114478114</c:v>
                </c:pt>
                <c:pt idx="44">
                  <c:v>0.53270291568163908</c:v>
                </c:pt>
                <c:pt idx="45">
                  <c:v>0.76296296296296295</c:v>
                </c:pt>
                <c:pt idx="46">
                  <c:v>0.79861111111111105</c:v>
                </c:pt>
                <c:pt idx="47">
                  <c:v>0.73734385272846814</c:v>
                </c:pt>
                <c:pt idx="48">
                  <c:v>0.67806267806267806</c:v>
                </c:pt>
                <c:pt idx="49">
                  <c:v>0.78806584362139909</c:v>
                </c:pt>
                <c:pt idx="50">
                  <c:v>0.6913580246913581</c:v>
                </c:pt>
                <c:pt idx="51">
                  <c:v>0.72934472934472938</c:v>
                </c:pt>
                <c:pt idx="52">
                  <c:v>0.6721828211189913</c:v>
                </c:pt>
                <c:pt idx="53">
                  <c:v>0.76259866423800859</c:v>
                </c:pt>
                <c:pt idx="54">
                  <c:v>0.84259259259259256</c:v>
                </c:pt>
                <c:pt idx="55">
                  <c:v>0.63829787234042556</c:v>
                </c:pt>
                <c:pt idx="56">
                  <c:v>0.6074074074074074</c:v>
                </c:pt>
                <c:pt idx="57">
                  <c:v>0.52968841857730742</c:v>
                </c:pt>
                <c:pt idx="58">
                  <c:v>0.53703703703703709</c:v>
                </c:pt>
                <c:pt idx="59">
                  <c:v>0.75171467764060351</c:v>
                </c:pt>
                <c:pt idx="60">
                  <c:v>0.71701388888888895</c:v>
                </c:pt>
                <c:pt idx="61">
                  <c:v>0.61464139725009292</c:v>
                </c:pt>
                <c:pt idx="62">
                  <c:v>0.77248677248677244</c:v>
                </c:pt>
                <c:pt idx="63">
                  <c:v>0.69417989417989423</c:v>
                </c:pt>
                <c:pt idx="64">
                  <c:v>0.77054336714633953</c:v>
                </c:pt>
                <c:pt idx="65">
                  <c:v>0.40493827160493828</c:v>
                </c:pt>
                <c:pt idx="66">
                  <c:v>0.79401569056741472</c:v>
                </c:pt>
                <c:pt idx="67">
                  <c:v>0.82905982905982911</c:v>
                </c:pt>
                <c:pt idx="68">
                  <c:v>0.77777777777777779</c:v>
                </c:pt>
                <c:pt idx="69">
                  <c:v>0.71798941798941796</c:v>
                </c:pt>
                <c:pt idx="70">
                  <c:v>0.73379629629629628</c:v>
                </c:pt>
                <c:pt idx="71">
                  <c:v>0.64457831325301207</c:v>
                </c:pt>
                <c:pt idx="72">
                  <c:v>0.64021164021164023</c:v>
                </c:pt>
                <c:pt idx="73">
                  <c:v>0.6902356902356902</c:v>
                </c:pt>
                <c:pt idx="74">
                  <c:v>0.54080629301868244</c:v>
                </c:pt>
                <c:pt idx="75">
                  <c:v>0.58730158730158732</c:v>
                </c:pt>
                <c:pt idx="76">
                  <c:v>0.65594541910331383</c:v>
                </c:pt>
                <c:pt idx="77">
                  <c:v>0.78731762065095401</c:v>
                </c:pt>
                <c:pt idx="78">
                  <c:v>0.62419300033978931</c:v>
                </c:pt>
                <c:pt idx="79">
                  <c:v>0.71775223499361429</c:v>
                </c:pt>
                <c:pt idx="80">
                  <c:v>0.5816993464052288</c:v>
                </c:pt>
                <c:pt idx="81">
                  <c:v>0.75706214689265539</c:v>
                </c:pt>
                <c:pt idx="82">
                  <c:v>0.64912280701754388</c:v>
                </c:pt>
                <c:pt idx="83">
                  <c:v>0.69958847736625518</c:v>
                </c:pt>
                <c:pt idx="84">
                  <c:v>0.69440056169913988</c:v>
                </c:pt>
                <c:pt idx="85">
                  <c:v>0.67078189300411517</c:v>
                </c:pt>
                <c:pt idx="86">
                  <c:v>0.47474747474747475</c:v>
                </c:pt>
                <c:pt idx="87">
                  <c:v>0.89382716049382716</c:v>
                </c:pt>
                <c:pt idx="88">
                  <c:v>0.70423280423280421</c:v>
                </c:pt>
                <c:pt idx="89">
                  <c:v>0.64356829948227801</c:v>
                </c:pt>
                <c:pt idx="90">
                  <c:v>0.69958847736625518</c:v>
                </c:pt>
                <c:pt idx="91">
                  <c:v>0.80116959064327486</c:v>
                </c:pt>
                <c:pt idx="92">
                  <c:v>0.65432098765432101</c:v>
                </c:pt>
                <c:pt idx="93">
                  <c:v>0.3941120607787274</c:v>
                </c:pt>
                <c:pt idx="94">
                  <c:v>0.76218323586744641</c:v>
                </c:pt>
                <c:pt idx="95">
                  <c:v>0.57197763801537382</c:v>
                </c:pt>
                <c:pt idx="96">
                  <c:v>0.66230936819172104</c:v>
                </c:pt>
                <c:pt idx="97">
                  <c:v>0.65032679738562094</c:v>
                </c:pt>
                <c:pt idx="98">
                  <c:v>0.75048732943469787</c:v>
                </c:pt>
                <c:pt idx="99">
                  <c:v>0.52652652652652654</c:v>
                </c:pt>
                <c:pt idx="100">
                  <c:v>0.87222222222222223</c:v>
                </c:pt>
                <c:pt idx="101">
                  <c:v>0.69841269841269848</c:v>
                </c:pt>
                <c:pt idx="102">
                  <c:v>0.52706552706552712</c:v>
                </c:pt>
                <c:pt idx="103">
                  <c:v>0.7541599570585078</c:v>
                </c:pt>
                <c:pt idx="104">
                  <c:v>0.65945591609308429</c:v>
                </c:pt>
                <c:pt idx="105">
                  <c:v>0.71322751322751321</c:v>
                </c:pt>
                <c:pt idx="106">
                  <c:v>0.56763285024154597</c:v>
                </c:pt>
                <c:pt idx="107">
                  <c:v>0.62782294489611568</c:v>
                </c:pt>
                <c:pt idx="108">
                  <c:v>0.58201058201058209</c:v>
                </c:pt>
                <c:pt idx="109">
                  <c:v>0.82751322751322753</c:v>
                </c:pt>
                <c:pt idx="110">
                  <c:v>0.66666666666666674</c:v>
                </c:pt>
                <c:pt idx="111">
                  <c:v>0.4714714714714715</c:v>
                </c:pt>
                <c:pt idx="112">
                  <c:v>0.68328958880139978</c:v>
                </c:pt>
                <c:pt idx="113">
                  <c:v>0.70750237416904083</c:v>
                </c:pt>
                <c:pt idx="114">
                  <c:v>0.64693665628245067</c:v>
                </c:pt>
                <c:pt idx="115">
                  <c:v>0.77055103884372178</c:v>
                </c:pt>
                <c:pt idx="116">
                  <c:v>0.71794871794871795</c:v>
                </c:pt>
                <c:pt idx="117">
                  <c:v>0.66559312936124526</c:v>
                </c:pt>
                <c:pt idx="118">
                  <c:v>0.61111111111111105</c:v>
                </c:pt>
                <c:pt idx="119">
                  <c:v>0.57239057239057234</c:v>
                </c:pt>
                <c:pt idx="120">
                  <c:v>0.70714900947459081</c:v>
                </c:pt>
                <c:pt idx="121">
                  <c:v>0.54091300602928505</c:v>
                </c:pt>
                <c:pt idx="122">
                  <c:v>0.72785829307568439</c:v>
                </c:pt>
                <c:pt idx="123">
                  <c:v>0.76767676767676774</c:v>
                </c:pt>
                <c:pt idx="124">
                  <c:v>0.78240740740740744</c:v>
                </c:pt>
                <c:pt idx="125">
                  <c:v>0.55780022446689115</c:v>
                </c:pt>
                <c:pt idx="126">
                  <c:v>0.62962962962962965</c:v>
                </c:pt>
                <c:pt idx="127">
                  <c:v>0.64197530864197527</c:v>
                </c:pt>
                <c:pt idx="128">
                  <c:v>0.50823045267489708</c:v>
                </c:pt>
                <c:pt idx="129">
                  <c:v>0.57843137254901966</c:v>
                </c:pt>
                <c:pt idx="130">
                  <c:v>0.75171467764060351</c:v>
                </c:pt>
                <c:pt idx="131">
                  <c:v>0.79629629629629628</c:v>
                </c:pt>
                <c:pt idx="132">
                  <c:v>0.5679012345679012</c:v>
                </c:pt>
                <c:pt idx="133">
                  <c:v>0.79116465863453811</c:v>
                </c:pt>
                <c:pt idx="134">
                  <c:v>0.75470552519732848</c:v>
                </c:pt>
                <c:pt idx="135">
                  <c:v>0.72091810119979127</c:v>
                </c:pt>
                <c:pt idx="136">
                  <c:v>0.76202974628171483</c:v>
                </c:pt>
                <c:pt idx="137">
                  <c:v>0.62304526748971201</c:v>
                </c:pt>
                <c:pt idx="138">
                  <c:v>0.54962962962962969</c:v>
                </c:pt>
                <c:pt idx="139">
                  <c:v>0.65763324299909665</c:v>
                </c:pt>
                <c:pt idx="140">
                  <c:v>0.73796296296296293</c:v>
                </c:pt>
                <c:pt idx="141">
                  <c:v>0.67695473251028804</c:v>
                </c:pt>
                <c:pt idx="142">
                  <c:v>0.61728395061728392</c:v>
                </c:pt>
                <c:pt idx="143">
                  <c:v>0.75661375661375663</c:v>
                </c:pt>
                <c:pt idx="144">
                  <c:v>0.63888888888888884</c:v>
                </c:pt>
                <c:pt idx="145">
                  <c:v>0.57122507122507127</c:v>
                </c:pt>
                <c:pt idx="146">
                  <c:v>0.48821548821548821</c:v>
                </c:pt>
                <c:pt idx="147">
                  <c:v>0.67901234567901236</c:v>
                </c:pt>
                <c:pt idx="148">
                  <c:v>0.57933723196881093</c:v>
                </c:pt>
                <c:pt idx="149">
                  <c:v>0.77908189880020873</c:v>
                </c:pt>
                <c:pt idx="150">
                  <c:v>0.85714285714285721</c:v>
                </c:pt>
                <c:pt idx="151">
                  <c:v>0.5714285714285714</c:v>
                </c:pt>
                <c:pt idx="152">
                  <c:v>0.7595356550580431</c:v>
                </c:pt>
                <c:pt idx="153">
                  <c:v>0.93580246913580245</c:v>
                </c:pt>
                <c:pt idx="154">
                  <c:v>0.79894179894179895</c:v>
                </c:pt>
                <c:pt idx="155">
                  <c:v>0.46520763187429853</c:v>
                </c:pt>
                <c:pt idx="156">
                  <c:v>0.87611749680715201</c:v>
                </c:pt>
                <c:pt idx="157">
                  <c:v>0.77777777777777779</c:v>
                </c:pt>
                <c:pt idx="158">
                  <c:v>0.36917562724014336</c:v>
                </c:pt>
                <c:pt idx="159">
                  <c:v>0.66961279461279466</c:v>
                </c:pt>
                <c:pt idx="160">
                  <c:v>0.59932659932659937</c:v>
                </c:pt>
                <c:pt idx="161">
                  <c:v>0.56278229448961159</c:v>
                </c:pt>
                <c:pt idx="162">
                  <c:v>0.58796296296296302</c:v>
                </c:pt>
                <c:pt idx="163">
                  <c:v>0.71111111111111103</c:v>
                </c:pt>
                <c:pt idx="164">
                  <c:v>0.6167800453514739</c:v>
                </c:pt>
                <c:pt idx="165">
                  <c:v>0.62962962962962965</c:v>
                </c:pt>
                <c:pt idx="166">
                  <c:v>0.57057057057057059</c:v>
                </c:pt>
                <c:pt idx="167">
                  <c:v>0.70781893004115226</c:v>
                </c:pt>
                <c:pt idx="168">
                  <c:v>0.75084175084175087</c:v>
                </c:pt>
                <c:pt idx="169">
                  <c:v>0.61823361823361822</c:v>
                </c:pt>
                <c:pt idx="170">
                  <c:v>0.47685185185185192</c:v>
                </c:pt>
                <c:pt idx="171">
                  <c:v>0.63419583967529169</c:v>
                </c:pt>
                <c:pt idx="172">
                  <c:v>0.62548148148148153</c:v>
                </c:pt>
                <c:pt idx="173">
                  <c:v>0.65305010893246185</c:v>
                </c:pt>
                <c:pt idx="174">
                  <c:v>0.80515297906602257</c:v>
                </c:pt>
                <c:pt idx="175">
                  <c:v>0.6104056437389771</c:v>
                </c:pt>
                <c:pt idx="176">
                  <c:v>0.6104056437389771</c:v>
                </c:pt>
                <c:pt idx="177">
                  <c:v>0.6104056437389771</c:v>
                </c:pt>
                <c:pt idx="178">
                  <c:v>0.6104056437389771</c:v>
                </c:pt>
                <c:pt idx="179">
                  <c:v>0.60555555555555562</c:v>
                </c:pt>
                <c:pt idx="180">
                  <c:v>0.78180354267310792</c:v>
                </c:pt>
                <c:pt idx="181">
                  <c:v>0.73456790123456794</c:v>
                </c:pt>
                <c:pt idx="182">
                  <c:v>0.61680911680911688</c:v>
                </c:pt>
                <c:pt idx="183">
                  <c:v>0.65740740740740744</c:v>
                </c:pt>
                <c:pt idx="184">
                  <c:v>0.7030651340996168</c:v>
                </c:pt>
                <c:pt idx="185">
                  <c:v>0.85925925925925917</c:v>
                </c:pt>
                <c:pt idx="186">
                  <c:v>0.710239651416122</c:v>
                </c:pt>
                <c:pt idx="187">
                  <c:v>0.55555555555555558</c:v>
                </c:pt>
                <c:pt idx="188">
                  <c:v>0.67436743674367439</c:v>
                </c:pt>
                <c:pt idx="189">
                  <c:v>0.75845410628019327</c:v>
                </c:pt>
                <c:pt idx="190">
                  <c:v>0.73294346978557512</c:v>
                </c:pt>
                <c:pt idx="191">
                  <c:v>0.6347736625514403</c:v>
                </c:pt>
                <c:pt idx="192">
                  <c:v>0.75670145283404955</c:v>
                </c:pt>
                <c:pt idx="193">
                  <c:v>0.8037037037037037</c:v>
                </c:pt>
                <c:pt idx="194">
                  <c:v>0.7592592592592593</c:v>
                </c:pt>
                <c:pt idx="195">
                  <c:v>0.77861952861952866</c:v>
                </c:pt>
                <c:pt idx="196">
                  <c:v>0.82491582491582494</c:v>
                </c:pt>
                <c:pt idx="197">
                  <c:v>0.83460172501268393</c:v>
                </c:pt>
                <c:pt idx="198">
                  <c:v>0.74712643678160917</c:v>
                </c:pt>
                <c:pt idx="199">
                  <c:v>0.7594721157939549</c:v>
                </c:pt>
                <c:pt idx="200">
                  <c:v>0.66255144032921809</c:v>
                </c:pt>
                <c:pt idx="201">
                  <c:v>0.61907968574635241</c:v>
                </c:pt>
                <c:pt idx="202">
                  <c:v>0.6792750197005516</c:v>
                </c:pt>
                <c:pt idx="203">
                  <c:v>0.78794480755265073</c:v>
                </c:pt>
                <c:pt idx="204">
                  <c:v>0.59166666666666667</c:v>
                </c:pt>
                <c:pt idx="205">
                  <c:v>0.69806763285024154</c:v>
                </c:pt>
                <c:pt idx="206">
                  <c:v>0.63468013468013473</c:v>
                </c:pt>
                <c:pt idx="207">
                  <c:v>0.79970370370370369</c:v>
                </c:pt>
                <c:pt idx="208">
                  <c:v>0.78571428571428581</c:v>
                </c:pt>
                <c:pt idx="209">
                  <c:v>0.63956639566395668</c:v>
                </c:pt>
                <c:pt idx="210">
                  <c:v>0.76767676767676762</c:v>
                </c:pt>
                <c:pt idx="211">
                  <c:v>0.78917378917378922</c:v>
                </c:pt>
                <c:pt idx="212">
                  <c:v>0.66061980347694638</c:v>
                </c:pt>
                <c:pt idx="213">
                  <c:v>0.63482781026640678</c:v>
                </c:pt>
                <c:pt idx="214">
                  <c:v>0.49537037037037041</c:v>
                </c:pt>
                <c:pt idx="215">
                  <c:v>0.59259259259259256</c:v>
                </c:pt>
                <c:pt idx="216">
                  <c:v>0.73483628556092329</c:v>
                </c:pt>
                <c:pt idx="217">
                  <c:v>0.63387978142076506</c:v>
                </c:pt>
                <c:pt idx="218">
                  <c:v>0.68434343434343436</c:v>
                </c:pt>
                <c:pt idx="219">
                  <c:v>0.64923747276688448</c:v>
                </c:pt>
                <c:pt idx="220">
                  <c:v>0.62309368191721137</c:v>
                </c:pt>
                <c:pt idx="221">
                  <c:v>0.54030501089324623</c:v>
                </c:pt>
                <c:pt idx="222">
                  <c:v>0.69830246913580252</c:v>
                </c:pt>
                <c:pt idx="223">
                  <c:v>0.71682098765432101</c:v>
                </c:pt>
                <c:pt idx="224">
                  <c:v>0.79259259259259252</c:v>
                </c:pt>
                <c:pt idx="225">
                  <c:v>0.76205173427395645</c:v>
                </c:pt>
                <c:pt idx="226">
                  <c:v>0.51851851851851849</c:v>
                </c:pt>
                <c:pt idx="227">
                  <c:v>0.69259259259259254</c:v>
                </c:pt>
                <c:pt idx="228">
                  <c:v>0.71275720164609058</c:v>
                </c:pt>
                <c:pt idx="229">
                  <c:v>0.61737472766884527</c:v>
                </c:pt>
                <c:pt idx="230">
                  <c:v>0.79938271604938271</c:v>
                </c:pt>
                <c:pt idx="231">
                  <c:v>0.79161579161579165</c:v>
                </c:pt>
                <c:pt idx="232">
                  <c:v>0.70052910052910056</c:v>
                </c:pt>
                <c:pt idx="233">
                  <c:v>0.81917211328976036</c:v>
                </c:pt>
                <c:pt idx="234">
                  <c:v>0.67892892892892898</c:v>
                </c:pt>
                <c:pt idx="235">
                  <c:v>0.69444444444444442</c:v>
                </c:pt>
                <c:pt idx="236">
                  <c:v>0.55077658303464749</c:v>
                </c:pt>
                <c:pt idx="237">
                  <c:v>0.6728395061728395</c:v>
                </c:pt>
                <c:pt idx="238">
                  <c:v>0.44781144781144783</c:v>
                </c:pt>
                <c:pt idx="239">
                  <c:v>0.53553553553553557</c:v>
                </c:pt>
                <c:pt idx="240">
                  <c:v>0.65608465608465605</c:v>
                </c:pt>
                <c:pt idx="241">
                  <c:v>0.71399176954732513</c:v>
                </c:pt>
                <c:pt idx="242">
                  <c:v>0.8012345679012346</c:v>
                </c:pt>
                <c:pt idx="243">
                  <c:v>0.68571428571428572</c:v>
                </c:pt>
                <c:pt idx="244">
                  <c:v>0.56803917511552526</c:v>
                </c:pt>
                <c:pt idx="245">
                  <c:v>0.74928774928774933</c:v>
                </c:pt>
                <c:pt idx="246">
                  <c:v>0.62962962962962965</c:v>
                </c:pt>
                <c:pt idx="247">
                  <c:v>0.72740740740740739</c:v>
                </c:pt>
                <c:pt idx="248">
                  <c:v>0.63973063973063971</c:v>
                </c:pt>
                <c:pt idx="249">
                  <c:v>0.62318840579710144</c:v>
                </c:pt>
                <c:pt idx="250">
                  <c:v>0.74387063119457486</c:v>
                </c:pt>
                <c:pt idx="251">
                  <c:v>0.71399176954732513</c:v>
                </c:pt>
                <c:pt idx="252">
                  <c:v>0.75973409306742645</c:v>
                </c:pt>
                <c:pt idx="253">
                  <c:v>0.5966435185185186</c:v>
                </c:pt>
                <c:pt idx="254">
                  <c:v>0.6728395061728395</c:v>
                </c:pt>
                <c:pt idx="255">
                  <c:v>0.82839506172839505</c:v>
                </c:pt>
                <c:pt idx="256">
                  <c:v>0.59895833333333337</c:v>
                </c:pt>
                <c:pt idx="257">
                  <c:v>0.68181818181818177</c:v>
                </c:pt>
                <c:pt idx="258">
                  <c:v>0.58370370370370372</c:v>
                </c:pt>
                <c:pt idx="259">
                  <c:v>0.71111111111111114</c:v>
                </c:pt>
                <c:pt idx="260">
                  <c:v>0.80864197530864201</c:v>
                </c:pt>
                <c:pt idx="261">
                  <c:v>0.82499999999999996</c:v>
                </c:pt>
                <c:pt idx="262">
                  <c:v>0.74518518518518517</c:v>
                </c:pt>
                <c:pt idx="263">
                  <c:v>0.69753086419753085</c:v>
                </c:pt>
                <c:pt idx="264">
                  <c:v>0.78888888888888886</c:v>
                </c:pt>
                <c:pt idx="265">
                  <c:v>0.7979797979797979</c:v>
                </c:pt>
                <c:pt idx="266">
                  <c:v>0.58817533129459731</c:v>
                </c:pt>
                <c:pt idx="267">
                  <c:v>0.77777777777777779</c:v>
                </c:pt>
                <c:pt idx="268">
                  <c:v>0.76440329218106995</c:v>
                </c:pt>
                <c:pt idx="269">
                  <c:v>0.74955908289241624</c:v>
                </c:pt>
                <c:pt idx="270">
                  <c:v>0.73555555555555552</c:v>
                </c:pt>
                <c:pt idx="271">
                  <c:v>0.79411764705882359</c:v>
                </c:pt>
                <c:pt idx="272">
                  <c:v>0.60213243546576878</c:v>
                </c:pt>
                <c:pt idx="273">
                  <c:v>0.48039215686274511</c:v>
                </c:pt>
                <c:pt idx="274">
                  <c:v>0.7310789049919485</c:v>
                </c:pt>
                <c:pt idx="275">
                  <c:v>0.76797385620915026</c:v>
                </c:pt>
                <c:pt idx="276">
                  <c:v>0.68787335722819598</c:v>
                </c:pt>
                <c:pt idx="277">
                  <c:v>0.86744639376218324</c:v>
                </c:pt>
                <c:pt idx="278">
                  <c:v>0.64933018124507491</c:v>
                </c:pt>
                <c:pt idx="279">
                  <c:v>0.80599647266313934</c:v>
                </c:pt>
                <c:pt idx="280">
                  <c:v>0.62050456253354802</c:v>
                </c:pt>
                <c:pt idx="281">
                  <c:v>0.69753086419753085</c:v>
                </c:pt>
                <c:pt idx="282">
                  <c:v>0.73311546840958608</c:v>
                </c:pt>
                <c:pt idx="283">
                  <c:v>0.37551440329218105</c:v>
                </c:pt>
                <c:pt idx="284">
                  <c:v>0.58656330749354002</c:v>
                </c:pt>
                <c:pt idx="285">
                  <c:v>0.45098039215686275</c:v>
                </c:pt>
                <c:pt idx="286">
                  <c:v>0.69135802469135799</c:v>
                </c:pt>
                <c:pt idx="287">
                  <c:v>0.69360269360269355</c:v>
                </c:pt>
                <c:pt idx="288">
                  <c:v>0.68114091102596852</c:v>
                </c:pt>
                <c:pt idx="289">
                  <c:v>0.70671834625322993</c:v>
                </c:pt>
                <c:pt idx="290">
                  <c:v>0.69150326797385619</c:v>
                </c:pt>
                <c:pt idx="291">
                  <c:v>0.64096424010217112</c:v>
                </c:pt>
                <c:pt idx="292">
                  <c:v>0.69498910675381265</c:v>
                </c:pt>
                <c:pt idx="293">
                  <c:v>0.75172333216497256</c:v>
                </c:pt>
                <c:pt idx="294">
                  <c:v>0.66554433221099885</c:v>
                </c:pt>
                <c:pt idx="295">
                  <c:v>0.64814814814814814</c:v>
                </c:pt>
                <c:pt idx="296">
                  <c:v>0.62277091906721538</c:v>
                </c:pt>
                <c:pt idx="297">
                  <c:v>0.56682769726247983</c:v>
                </c:pt>
                <c:pt idx="298">
                  <c:v>0.67177522349936136</c:v>
                </c:pt>
                <c:pt idx="299">
                  <c:v>0.67407407407407405</c:v>
                </c:pt>
                <c:pt idx="300">
                  <c:v>0.49438832772166103</c:v>
                </c:pt>
                <c:pt idx="301">
                  <c:v>0.5445445445445446</c:v>
                </c:pt>
                <c:pt idx="302">
                  <c:v>0.71604938271604945</c:v>
                </c:pt>
                <c:pt idx="303">
                  <c:v>0.71296296296296302</c:v>
                </c:pt>
                <c:pt idx="304">
                  <c:v>0.66203703703703709</c:v>
                </c:pt>
                <c:pt idx="305">
                  <c:v>0.65277777777777779</c:v>
                </c:pt>
                <c:pt idx="306">
                  <c:v>0.71111111111111114</c:v>
                </c:pt>
                <c:pt idx="307">
                  <c:v>0.84109916367980886</c:v>
                </c:pt>
              </c:numCache>
            </c:numRef>
          </c:xVal>
          <c:yVal>
            <c:numRef>
              <c:f>Sheet1!$AE$2:$AE$20238</c:f>
              <c:numCache>
                <c:formatCode>0.0%</c:formatCode>
                <c:ptCount val="20237"/>
                <c:pt idx="0">
                  <c:v>0.78666666666666663</c:v>
                </c:pt>
                <c:pt idx="1">
                  <c:v>0.67195767195767198</c:v>
                </c:pt>
                <c:pt idx="2">
                  <c:v>0.64052287581699341</c:v>
                </c:pt>
                <c:pt idx="3">
                  <c:v>0.7695473251028806</c:v>
                </c:pt>
                <c:pt idx="4">
                  <c:v>0.71717171717171713</c:v>
                </c:pt>
                <c:pt idx="5">
                  <c:v>0.61728395061728392</c:v>
                </c:pt>
                <c:pt idx="6">
                  <c:v>0.76353276353276345</c:v>
                </c:pt>
                <c:pt idx="7">
                  <c:v>0.6900584795321637</c:v>
                </c:pt>
                <c:pt idx="8">
                  <c:v>0.74603174603174605</c:v>
                </c:pt>
                <c:pt idx="9">
                  <c:v>0.64393939393939403</c:v>
                </c:pt>
                <c:pt idx="10">
                  <c:v>0.62222222222222223</c:v>
                </c:pt>
                <c:pt idx="11">
                  <c:v>0.84920634920634919</c:v>
                </c:pt>
                <c:pt idx="12">
                  <c:v>0.77308294209702655</c:v>
                </c:pt>
                <c:pt idx="13">
                  <c:v>0.65577342047930287</c:v>
                </c:pt>
                <c:pt idx="14">
                  <c:v>0.73232323232323226</c:v>
                </c:pt>
                <c:pt idx="15">
                  <c:v>0.81159420289855078</c:v>
                </c:pt>
                <c:pt idx="16">
                  <c:v>0.69934640522875813</c:v>
                </c:pt>
                <c:pt idx="17">
                  <c:v>0.71604938271604945</c:v>
                </c:pt>
                <c:pt idx="18">
                  <c:v>0.83333333333333337</c:v>
                </c:pt>
                <c:pt idx="19">
                  <c:v>0.77777777777777779</c:v>
                </c:pt>
                <c:pt idx="20">
                  <c:v>0.68518518518518523</c:v>
                </c:pt>
                <c:pt idx="21">
                  <c:v>0.69054178145087231</c:v>
                </c:pt>
                <c:pt idx="22">
                  <c:v>0.52777777777777779</c:v>
                </c:pt>
                <c:pt idx="23">
                  <c:v>0.75340501792114689</c:v>
                </c:pt>
                <c:pt idx="24">
                  <c:v>0.50347222222222221</c:v>
                </c:pt>
                <c:pt idx="25">
                  <c:v>0.60869565217391308</c:v>
                </c:pt>
                <c:pt idx="26">
                  <c:v>0.70352564102564097</c:v>
                </c:pt>
                <c:pt idx="27">
                  <c:v>0.78589263420724087</c:v>
                </c:pt>
                <c:pt idx="28">
                  <c:v>0.71043771043771042</c:v>
                </c:pt>
                <c:pt idx="29">
                  <c:v>0.88888888888888884</c:v>
                </c:pt>
                <c:pt idx="30">
                  <c:v>0.7056530214424952</c:v>
                </c:pt>
                <c:pt idx="31">
                  <c:v>0.65217391304347827</c:v>
                </c:pt>
                <c:pt idx="32">
                  <c:v>0.70591233435270129</c:v>
                </c:pt>
                <c:pt idx="33">
                  <c:v>0.63513513513513509</c:v>
                </c:pt>
                <c:pt idx="34">
                  <c:v>0.77304964539007093</c:v>
                </c:pt>
                <c:pt idx="35">
                  <c:v>0.71895424836601307</c:v>
                </c:pt>
                <c:pt idx="36">
                  <c:v>0.55555555555555558</c:v>
                </c:pt>
                <c:pt idx="37">
                  <c:v>0.69814814814814818</c:v>
                </c:pt>
                <c:pt idx="38">
                  <c:v>0.62234365513054035</c:v>
                </c:pt>
                <c:pt idx="39">
                  <c:v>0.82986111111111116</c:v>
                </c:pt>
                <c:pt idx="40">
                  <c:v>0.82525697503671069</c:v>
                </c:pt>
                <c:pt idx="41">
                  <c:v>0.51587301587301593</c:v>
                </c:pt>
                <c:pt idx="42">
                  <c:v>0.46666666666666667</c:v>
                </c:pt>
                <c:pt idx="43">
                  <c:v>0.82575757575757569</c:v>
                </c:pt>
                <c:pt idx="44">
                  <c:v>0.61229314420803782</c:v>
                </c:pt>
                <c:pt idx="45">
                  <c:v>0.80634920634920648</c:v>
                </c:pt>
                <c:pt idx="46">
                  <c:v>0.82291666666666663</c:v>
                </c:pt>
                <c:pt idx="47">
                  <c:v>0.79963839579224194</c:v>
                </c:pt>
                <c:pt idx="48">
                  <c:v>0.70940170940170943</c:v>
                </c:pt>
                <c:pt idx="49">
                  <c:v>0.77160493827160492</c:v>
                </c:pt>
                <c:pt idx="50">
                  <c:v>0.7314814814814814</c:v>
                </c:pt>
                <c:pt idx="51">
                  <c:v>0.73504273504273498</c:v>
                </c:pt>
                <c:pt idx="52">
                  <c:v>0.72813238770685584</c:v>
                </c:pt>
                <c:pt idx="53">
                  <c:v>0.8378870673952642</c:v>
                </c:pt>
                <c:pt idx="54">
                  <c:v>0.87037037037037046</c:v>
                </c:pt>
                <c:pt idx="55">
                  <c:v>0.7021276595744681</c:v>
                </c:pt>
                <c:pt idx="56">
                  <c:v>0.66984126984126979</c:v>
                </c:pt>
                <c:pt idx="57">
                  <c:v>0.53968253968253965</c:v>
                </c:pt>
                <c:pt idx="58">
                  <c:v>0.66666666666666663</c:v>
                </c:pt>
                <c:pt idx="59">
                  <c:v>0.7695473251028806</c:v>
                </c:pt>
                <c:pt idx="60">
                  <c:v>0.75868055555555558</c:v>
                </c:pt>
                <c:pt idx="61">
                  <c:v>0.65514678558156825</c:v>
                </c:pt>
                <c:pt idx="62">
                  <c:v>0.80423280423280419</c:v>
                </c:pt>
                <c:pt idx="63">
                  <c:v>0.74285714285714288</c:v>
                </c:pt>
                <c:pt idx="64">
                  <c:v>0.78957301250294876</c:v>
                </c:pt>
                <c:pt idx="65">
                  <c:v>0.47407407407407409</c:v>
                </c:pt>
                <c:pt idx="66">
                  <c:v>0.82703886152162021</c:v>
                </c:pt>
                <c:pt idx="67">
                  <c:v>0.8205128205128206</c:v>
                </c:pt>
                <c:pt idx="68">
                  <c:v>0.79861111111111116</c:v>
                </c:pt>
                <c:pt idx="69">
                  <c:v>0.75079365079365079</c:v>
                </c:pt>
                <c:pt idx="70">
                  <c:v>0.78587962962962954</c:v>
                </c:pt>
                <c:pt idx="71">
                  <c:v>0.71485943775100402</c:v>
                </c:pt>
                <c:pt idx="72">
                  <c:v>0.7142857142857143</c:v>
                </c:pt>
                <c:pt idx="73">
                  <c:v>0.68686868686868685</c:v>
                </c:pt>
                <c:pt idx="74">
                  <c:v>0.51622418879056053</c:v>
                </c:pt>
                <c:pt idx="75">
                  <c:v>0.58730158730158732</c:v>
                </c:pt>
                <c:pt idx="76">
                  <c:v>0.67543859649122806</c:v>
                </c:pt>
                <c:pt idx="77">
                  <c:v>0.83585858585858597</c:v>
                </c:pt>
                <c:pt idx="78">
                  <c:v>0.66870540265035683</c:v>
                </c:pt>
                <c:pt idx="79">
                  <c:v>0.73563218390804597</c:v>
                </c:pt>
                <c:pt idx="80">
                  <c:v>0.53594771241830064</c:v>
                </c:pt>
                <c:pt idx="81">
                  <c:v>0.78907721280602638</c:v>
                </c:pt>
                <c:pt idx="82">
                  <c:v>0.6900584795321637</c:v>
                </c:pt>
                <c:pt idx="83">
                  <c:v>0.73086419753086418</c:v>
                </c:pt>
                <c:pt idx="84">
                  <c:v>0.75513428120063197</c:v>
                </c:pt>
                <c:pt idx="85">
                  <c:v>0.64197530864197527</c:v>
                </c:pt>
                <c:pt idx="86">
                  <c:v>0.48148148148148145</c:v>
                </c:pt>
                <c:pt idx="87">
                  <c:v>0.90740740740740733</c:v>
                </c:pt>
                <c:pt idx="88">
                  <c:v>0.75555555555555554</c:v>
                </c:pt>
                <c:pt idx="89">
                  <c:v>0.69414575866188766</c:v>
                </c:pt>
                <c:pt idx="90">
                  <c:v>0.75308641975308643</c:v>
                </c:pt>
                <c:pt idx="91">
                  <c:v>0.85964912280701755</c:v>
                </c:pt>
                <c:pt idx="92">
                  <c:v>0.63227513227513232</c:v>
                </c:pt>
                <c:pt idx="93">
                  <c:v>0.36467236467236464</c:v>
                </c:pt>
                <c:pt idx="94">
                  <c:v>0.74269005847953218</c:v>
                </c:pt>
                <c:pt idx="95">
                  <c:v>0.62893081761006286</c:v>
                </c:pt>
                <c:pt idx="96">
                  <c:v>0.71241830065359479</c:v>
                </c:pt>
                <c:pt idx="97">
                  <c:v>0.67483660130718948</c:v>
                </c:pt>
                <c:pt idx="98">
                  <c:v>0.73684210526315796</c:v>
                </c:pt>
                <c:pt idx="99">
                  <c:v>0.56156156156156156</c:v>
                </c:pt>
                <c:pt idx="100">
                  <c:v>0.8833333333333333</c:v>
                </c:pt>
                <c:pt idx="101">
                  <c:v>0.75661375661375663</c:v>
                </c:pt>
                <c:pt idx="102">
                  <c:v>0.51566951566951569</c:v>
                </c:pt>
                <c:pt idx="103">
                  <c:v>0.8003220611916263</c:v>
                </c:pt>
                <c:pt idx="104">
                  <c:v>0.70304818092428711</c:v>
                </c:pt>
                <c:pt idx="105">
                  <c:v>0.69206349206349205</c:v>
                </c:pt>
                <c:pt idx="106">
                  <c:v>0.59903381642512077</c:v>
                </c:pt>
                <c:pt idx="107">
                  <c:v>0.6775067750677507</c:v>
                </c:pt>
                <c:pt idx="108">
                  <c:v>0.62698412698412698</c:v>
                </c:pt>
                <c:pt idx="109">
                  <c:v>0.84444444444444444</c:v>
                </c:pt>
                <c:pt idx="110">
                  <c:v>0.96296296296296291</c:v>
                </c:pt>
                <c:pt idx="111">
                  <c:v>0.46246246246246248</c:v>
                </c:pt>
                <c:pt idx="112">
                  <c:v>0.67891513560804895</c:v>
                </c:pt>
                <c:pt idx="113">
                  <c:v>0.76353276353276345</c:v>
                </c:pt>
                <c:pt idx="114">
                  <c:v>0.64693665628245067</c:v>
                </c:pt>
                <c:pt idx="115">
                  <c:v>0.79945799457994582</c:v>
                </c:pt>
                <c:pt idx="116">
                  <c:v>0.74358974358974361</c:v>
                </c:pt>
                <c:pt idx="117">
                  <c:v>0.69243156199677935</c:v>
                </c:pt>
                <c:pt idx="118">
                  <c:v>0.65432098765432101</c:v>
                </c:pt>
                <c:pt idx="119">
                  <c:v>0.44444444444444442</c:v>
                </c:pt>
                <c:pt idx="120">
                  <c:v>0.72093023255813948</c:v>
                </c:pt>
                <c:pt idx="121">
                  <c:v>0.516795865633075</c:v>
                </c:pt>
                <c:pt idx="122">
                  <c:v>0.76811594202898548</c:v>
                </c:pt>
                <c:pt idx="123">
                  <c:v>0.77777777777777779</c:v>
                </c:pt>
                <c:pt idx="124">
                  <c:v>0.83333333333333337</c:v>
                </c:pt>
                <c:pt idx="125">
                  <c:v>0.56228956228956228</c:v>
                </c:pt>
                <c:pt idx="126">
                  <c:v>0.69259259259259265</c:v>
                </c:pt>
                <c:pt idx="127">
                  <c:v>0.72383252818035426</c:v>
                </c:pt>
                <c:pt idx="128">
                  <c:v>0.5679012345679012</c:v>
                </c:pt>
                <c:pt idx="129">
                  <c:v>0.56862745098039214</c:v>
                </c:pt>
                <c:pt idx="130">
                  <c:v>0.81069958847736623</c:v>
                </c:pt>
                <c:pt idx="131">
                  <c:v>0.79166666666666663</c:v>
                </c:pt>
                <c:pt idx="132">
                  <c:v>0.62962962962962965</c:v>
                </c:pt>
                <c:pt idx="133">
                  <c:v>0.81793842034805886</c:v>
                </c:pt>
                <c:pt idx="134">
                  <c:v>0.78506375227686698</c:v>
                </c:pt>
                <c:pt idx="135">
                  <c:v>0.76369327073552418</c:v>
                </c:pt>
                <c:pt idx="136">
                  <c:v>0.78915135608048992</c:v>
                </c:pt>
                <c:pt idx="137">
                  <c:v>0.68888888888888888</c:v>
                </c:pt>
                <c:pt idx="138">
                  <c:v>0.59333333333333327</c:v>
                </c:pt>
                <c:pt idx="139">
                  <c:v>0.70731707317073178</c:v>
                </c:pt>
                <c:pt idx="140">
                  <c:v>0.79999999999999993</c:v>
                </c:pt>
                <c:pt idx="141">
                  <c:v>0.75308641975308643</c:v>
                </c:pt>
                <c:pt idx="142">
                  <c:v>0.60000000000000009</c:v>
                </c:pt>
                <c:pt idx="143">
                  <c:v>0.79365079365079361</c:v>
                </c:pt>
                <c:pt idx="144">
                  <c:v>0.61805555555555558</c:v>
                </c:pt>
                <c:pt idx="145">
                  <c:v>0.67094017094017089</c:v>
                </c:pt>
                <c:pt idx="146">
                  <c:v>0.44949494949494956</c:v>
                </c:pt>
                <c:pt idx="147">
                  <c:v>0.69675925925925919</c:v>
                </c:pt>
                <c:pt idx="148">
                  <c:v>0.62690058479532162</c:v>
                </c:pt>
                <c:pt idx="149">
                  <c:v>0.79186228482003129</c:v>
                </c:pt>
                <c:pt idx="150">
                  <c:v>0.86243386243386255</c:v>
                </c:pt>
                <c:pt idx="151">
                  <c:v>0.54285714285714293</c:v>
                </c:pt>
                <c:pt idx="152">
                  <c:v>0.77280265339966836</c:v>
                </c:pt>
                <c:pt idx="153">
                  <c:v>0.92592592592592604</c:v>
                </c:pt>
                <c:pt idx="154">
                  <c:v>0.84479717813051147</c:v>
                </c:pt>
                <c:pt idx="155">
                  <c:v>0.48148148148148145</c:v>
                </c:pt>
                <c:pt idx="156">
                  <c:v>0.93486590038314177</c:v>
                </c:pt>
                <c:pt idx="157">
                  <c:v>0.81944444444444442</c:v>
                </c:pt>
                <c:pt idx="158">
                  <c:v>0.38351254480286734</c:v>
                </c:pt>
                <c:pt idx="159">
                  <c:v>0.72095959595959591</c:v>
                </c:pt>
                <c:pt idx="160">
                  <c:v>0.65151515151515149</c:v>
                </c:pt>
                <c:pt idx="161">
                  <c:v>0.5582655826558266</c:v>
                </c:pt>
                <c:pt idx="162">
                  <c:v>0.625</c:v>
                </c:pt>
                <c:pt idx="163">
                  <c:v>0.73333333333333328</c:v>
                </c:pt>
                <c:pt idx="164">
                  <c:v>0.59863945578231292</c:v>
                </c:pt>
                <c:pt idx="165">
                  <c:v>0.6074074074074074</c:v>
                </c:pt>
                <c:pt idx="166">
                  <c:v>0.60510510510510507</c:v>
                </c:pt>
                <c:pt idx="167">
                  <c:v>0.71604938271604945</c:v>
                </c:pt>
                <c:pt idx="168">
                  <c:v>0.73176206509539843</c:v>
                </c:pt>
                <c:pt idx="169">
                  <c:v>0.74358974358974361</c:v>
                </c:pt>
                <c:pt idx="170">
                  <c:v>0.51620370370370372</c:v>
                </c:pt>
                <c:pt idx="171">
                  <c:v>0.62404870624048714</c:v>
                </c:pt>
                <c:pt idx="172">
                  <c:v>0.67200000000000004</c:v>
                </c:pt>
                <c:pt idx="173">
                  <c:v>0.65359477124183007</c:v>
                </c:pt>
                <c:pt idx="174">
                  <c:v>0.85507246376811585</c:v>
                </c:pt>
                <c:pt idx="175">
                  <c:v>0.59259259259259256</c:v>
                </c:pt>
                <c:pt idx="176">
                  <c:v>0.59259259259259256</c:v>
                </c:pt>
                <c:pt idx="177">
                  <c:v>0.59259259259259256</c:v>
                </c:pt>
                <c:pt idx="178">
                  <c:v>0.59259259259259256</c:v>
                </c:pt>
                <c:pt idx="179">
                  <c:v>0.67222222222222217</c:v>
                </c:pt>
                <c:pt idx="180">
                  <c:v>0.80193236714975846</c:v>
                </c:pt>
                <c:pt idx="181">
                  <c:v>0.70833333333333337</c:v>
                </c:pt>
                <c:pt idx="182">
                  <c:v>0.62820512820512819</c:v>
                </c:pt>
                <c:pt idx="183">
                  <c:v>0.625</c:v>
                </c:pt>
                <c:pt idx="184">
                  <c:v>0.70545977011494254</c:v>
                </c:pt>
                <c:pt idx="185">
                  <c:v>0.88148148148148153</c:v>
                </c:pt>
                <c:pt idx="186">
                  <c:v>0.68627450980392157</c:v>
                </c:pt>
                <c:pt idx="187">
                  <c:v>0.50793650793650791</c:v>
                </c:pt>
                <c:pt idx="188">
                  <c:v>0.69086908690869087</c:v>
                </c:pt>
                <c:pt idx="189">
                  <c:v>0.77777777777777779</c:v>
                </c:pt>
                <c:pt idx="190">
                  <c:v>0.6871345029239766</c:v>
                </c:pt>
                <c:pt idx="191">
                  <c:v>0.66419753086419753</c:v>
                </c:pt>
                <c:pt idx="192">
                  <c:v>0.7900552486187844</c:v>
                </c:pt>
                <c:pt idx="193">
                  <c:v>0.79999999999999993</c:v>
                </c:pt>
                <c:pt idx="194">
                  <c:v>0.77314814814814814</c:v>
                </c:pt>
                <c:pt idx="195">
                  <c:v>0.79545454545454541</c:v>
                </c:pt>
                <c:pt idx="196">
                  <c:v>0.79797979797979801</c:v>
                </c:pt>
                <c:pt idx="197">
                  <c:v>0.85920852359208533</c:v>
                </c:pt>
                <c:pt idx="198">
                  <c:v>0.74712643678160928</c:v>
                </c:pt>
                <c:pt idx="199">
                  <c:v>0.82630906768837797</c:v>
                </c:pt>
                <c:pt idx="200">
                  <c:v>0.67901234567901225</c:v>
                </c:pt>
                <c:pt idx="201">
                  <c:v>0.64309764309764317</c:v>
                </c:pt>
                <c:pt idx="202">
                  <c:v>0.71394799054373526</c:v>
                </c:pt>
                <c:pt idx="203">
                  <c:v>0.77559912854030499</c:v>
                </c:pt>
                <c:pt idx="204">
                  <c:v>0.61388888888888893</c:v>
                </c:pt>
                <c:pt idx="205">
                  <c:v>0.74637681159420288</c:v>
                </c:pt>
                <c:pt idx="206">
                  <c:v>0.64646464646464652</c:v>
                </c:pt>
                <c:pt idx="207">
                  <c:v>0.80622222222222228</c:v>
                </c:pt>
                <c:pt idx="208">
                  <c:v>0.78968253968253976</c:v>
                </c:pt>
                <c:pt idx="209">
                  <c:v>0.6775067750677507</c:v>
                </c:pt>
                <c:pt idx="210">
                  <c:v>0.81313131313131315</c:v>
                </c:pt>
                <c:pt idx="211">
                  <c:v>0.86324786324786329</c:v>
                </c:pt>
                <c:pt idx="212">
                  <c:v>0.63265306122448983</c:v>
                </c:pt>
                <c:pt idx="213">
                  <c:v>0.65302144249512672</c:v>
                </c:pt>
                <c:pt idx="214">
                  <c:v>0.41666666666666669</c:v>
                </c:pt>
                <c:pt idx="215">
                  <c:v>0.62666666666666659</c:v>
                </c:pt>
                <c:pt idx="216">
                  <c:v>0.74235104669887286</c:v>
                </c:pt>
                <c:pt idx="217">
                  <c:v>0.66484517304189439</c:v>
                </c:pt>
                <c:pt idx="218">
                  <c:v>0.71464646464646464</c:v>
                </c:pt>
                <c:pt idx="219">
                  <c:v>0.66013071895424835</c:v>
                </c:pt>
                <c:pt idx="220">
                  <c:v>0.66274509803921566</c:v>
                </c:pt>
                <c:pt idx="221">
                  <c:v>0.57516339869281052</c:v>
                </c:pt>
                <c:pt idx="222">
                  <c:v>0.72916666666666663</c:v>
                </c:pt>
                <c:pt idx="223">
                  <c:v>0.76388888888888884</c:v>
                </c:pt>
                <c:pt idx="224">
                  <c:v>0.8222222222222223</c:v>
                </c:pt>
                <c:pt idx="225">
                  <c:v>0.75881834215167543</c:v>
                </c:pt>
                <c:pt idx="226">
                  <c:v>0.55555555555555558</c:v>
                </c:pt>
                <c:pt idx="227">
                  <c:v>0.71111111111111114</c:v>
                </c:pt>
                <c:pt idx="228">
                  <c:v>0.75802469135802464</c:v>
                </c:pt>
                <c:pt idx="229">
                  <c:v>0.64460784313725494</c:v>
                </c:pt>
                <c:pt idx="230">
                  <c:v>0.84259259259259267</c:v>
                </c:pt>
                <c:pt idx="231">
                  <c:v>0.8205128205128206</c:v>
                </c:pt>
                <c:pt idx="232">
                  <c:v>0.7682539682539683</c:v>
                </c:pt>
                <c:pt idx="233">
                  <c:v>0.8039215686274509</c:v>
                </c:pt>
                <c:pt idx="234">
                  <c:v>0.71096096096096095</c:v>
                </c:pt>
                <c:pt idx="235">
                  <c:v>0.70634920634920628</c:v>
                </c:pt>
                <c:pt idx="236">
                  <c:v>0.60931899641577059</c:v>
                </c:pt>
                <c:pt idx="237">
                  <c:v>0.7314814814814814</c:v>
                </c:pt>
                <c:pt idx="238">
                  <c:v>0.47138047138047134</c:v>
                </c:pt>
                <c:pt idx="239">
                  <c:v>0.63513513513513509</c:v>
                </c:pt>
                <c:pt idx="240">
                  <c:v>0.69312169312169314</c:v>
                </c:pt>
                <c:pt idx="241">
                  <c:v>0.73456790123456783</c:v>
                </c:pt>
                <c:pt idx="242">
                  <c:v>0.85555555555555551</c:v>
                </c:pt>
                <c:pt idx="243">
                  <c:v>0.69841269841269837</c:v>
                </c:pt>
                <c:pt idx="244">
                  <c:v>0.57438444030622804</c:v>
                </c:pt>
                <c:pt idx="245">
                  <c:v>0.75213675213675213</c:v>
                </c:pt>
                <c:pt idx="246">
                  <c:v>0.68888888888888888</c:v>
                </c:pt>
                <c:pt idx="247">
                  <c:v>0.71555555555555561</c:v>
                </c:pt>
                <c:pt idx="248">
                  <c:v>0.68109668109668109</c:v>
                </c:pt>
                <c:pt idx="249">
                  <c:v>0.68115942028985499</c:v>
                </c:pt>
                <c:pt idx="250">
                  <c:v>0.78560250391236308</c:v>
                </c:pt>
                <c:pt idx="251">
                  <c:v>0.6728395061728395</c:v>
                </c:pt>
                <c:pt idx="252">
                  <c:v>0.79950142450142458</c:v>
                </c:pt>
                <c:pt idx="253">
                  <c:v>0.68229166666666663</c:v>
                </c:pt>
                <c:pt idx="254">
                  <c:v>0.75925925925925919</c:v>
                </c:pt>
                <c:pt idx="255">
                  <c:v>0.83333333333333337</c:v>
                </c:pt>
                <c:pt idx="256">
                  <c:v>0.64930555555555558</c:v>
                </c:pt>
                <c:pt idx="257">
                  <c:v>0.6767676767676768</c:v>
                </c:pt>
                <c:pt idx="258">
                  <c:v>0.61333333333333329</c:v>
                </c:pt>
                <c:pt idx="259">
                  <c:v>0.75555555555555554</c:v>
                </c:pt>
                <c:pt idx="260">
                  <c:v>0.81851851851851853</c:v>
                </c:pt>
                <c:pt idx="261">
                  <c:v>0.84722222222222221</c:v>
                </c:pt>
                <c:pt idx="262">
                  <c:v>0.78666666666666663</c:v>
                </c:pt>
                <c:pt idx="263">
                  <c:v>0.74867724867724872</c:v>
                </c:pt>
                <c:pt idx="264">
                  <c:v>0.8222222222222223</c:v>
                </c:pt>
                <c:pt idx="265">
                  <c:v>0.84006734006734007</c:v>
                </c:pt>
                <c:pt idx="266">
                  <c:v>0.60805300713557597</c:v>
                </c:pt>
                <c:pt idx="267">
                  <c:v>0.74305555555555558</c:v>
                </c:pt>
                <c:pt idx="268">
                  <c:v>0.77469135802469136</c:v>
                </c:pt>
                <c:pt idx="269">
                  <c:v>0.77954144620811283</c:v>
                </c:pt>
                <c:pt idx="270">
                  <c:v>0.76222222222222225</c:v>
                </c:pt>
                <c:pt idx="271">
                  <c:v>0.79738562091503262</c:v>
                </c:pt>
                <c:pt idx="272">
                  <c:v>0.64478114478114479</c:v>
                </c:pt>
                <c:pt idx="273">
                  <c:v>0.46241830065359479</c:v>
                </c:pt>
                <c:pt idx="274">
                  <c:v>0.72946859903381644</c:v>
                </c:pt>
                <c:pt idx="275">
                  <c:v>0.77777777777777779</c:v>
                </c:pt>
                <c:pt idx="276">
                  <c:v>0.72491039426523296</c:v>
                </c:pt>
                <c:pt idx="277">
                  <c:v>0.86549707602339176</c:v>
                </c:pt>
                <c:pt idx="278">
                  <c:v>0.63120567375886527</c:v>
                </c:pt>
                <c:pt idx="279">
                  <c:v>0.82275132275132279</c:v>
                </c:pt>
                <c:pt idx="280">
                  <c:v>0.65861513687600637</c:v>
                </c:pt>
                <c:pt idx="281">
                  <c:v>0.57407407407407407</c:v>
                </c:pt>
                <c:pt idx="282">
                  <c:v>0.74509803921568629</c:v>
                </c:pt>
                <c:pt idx="283">
                  <c:v>0.3888888888888889</c:v>
                </c:pt>
                <c:pt idx="284">
                  <c:v>0.5684754521963824</c:v>
                </c:pt>
                <c:pt idx="285">
                  <c:v>0.43137254901960786</c:v>
                </c:pt>
                <c:pt idx="286">
                  <c:v>0.66666666666666663</c:v>
                </c:pt>
                <c:pt idx="287">
                  <c:v>0.75757575757575757</c:v>
                </c:pt>
                <c:pt idx="288">
                  <c:v>0.70242656449552998</c:v>
                </c:pt>
                <c:pt idx="289">
                  <c:v>0.77002583979328165</c:v>
                </c:pt>
                <c:pt idx="290">
                  <c:v>0.73594771241830059</c:v>
                </c:pt>
                <c:pt idx="291">
                  <c:v>0.6443965517241379</c:v>
                </c:pt>
                <c:pt idx="292">
                  <c:v>0.644880174291939</c:v>
                </c:pt>
                <c:pt idx="293">
                  <c:v>0.71398527865404837</c:v>
                </c:pt>
                <c:pt idx="294">
                  <c:v>0.6902356902356902</c:v>
                </c:pt>
                <c:pt idx="295">
                  <c:v>0.71296296296296302</c:v>
                </c:pt>
                <c:pt idx="296">
                  <c:v>0.68724279835390945</c:v>
                </c:pt>
                <c:pt idx="297">
                  <c:v>0.60386473429951693</c:v>
                </c:pt>
                <c:pt idx="298">
                  <c:v>0.72605363984674332</c:v>
                </c:pt>
                <c:pt idx="299">
                  <c:v>0.77777777777777779</c:v>
                </c:pt>
                <c:pt idx="300">
                  <c:v>0.5</c:v>
                </c:pt>
                <c:pt idx="301">
                  <c:v>0.56756756756756754</c:v>
                </c:pt>
                <c:pt idx="302">
                  <c:v>0.74074074074074081</c:v>
                </c:pt>
                <c:pt idx="303">
                  <c:v>0.79166666666666663</c:v>
                </c:pt>
                <c:pt idx="304">
                  <c:v>0.66666666666666663</c:v>
                </c:pt>
                <c:pt idx="305">
                  <c:v>0.63888888888888884</c:v>
                </c:pt>
                <c:pt idx="306">
                  <c:v>0.71851851851851856</c:v>
                </c:pt>
                <c:pt idx="307">
                  <c:v>0.86738351254480284</c:v>
                </c:pt>
              </c:numCache>
            </c:numRef>
          </c:yVal>
          <c:smooth val="0"/>
          <c:extLst>
            <c:ext xmlns:c16="http://schemas.microsoft.com/office/drawing/2014/chart" uri="{C3380CC4-5D6E-409C-BE32-E72D297353CC}">
              <c16:uniqueId val="{00000001-C9E4-47D3-8D05-6AC9F8B8DB79}"/>
            </c:ext>
          </c:extLst>
        </c:ser>
        <c:dLbls>
          <c:showLegendKey val="0"/>
          <c:showVal val="0"/>
          <c:showCatName val="0"/>
          <c:showSerName val="0"/>
          <c:showPercent val="0"/>
          <c:showBubbleSize val="0"/>
        </c:dLbls>
        <c:axId val="540522000"/>
        <c:axId val="542828704"/>
      </c:scatterChart>
      <c:valAx>
        <c:axId val="540522000"/>
        <c:scaling>
          <c:orientation val="minMax"/>
          <c:max val="1"/>
          <c:min val="0.30000000000000004"/>
        </c:scaling>
        <c:delete val="0"/>
        <c:axPos val="b"/>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CA" b="1" dirty="0"/>
                  <a:t>IT Relationship</a:t>
                </a:r>
                <a:r>
                  <a:rPr lang="en-CA" b="1" baseline="0" dirty="0"/>
                  <a:t> Satisfaction Score</a:t>
                </a:r>
                <a:endParaRPr lang="en-CA" b="1" dirty="0"/>
              </a:p>
            </c:rich>
          </c:tx>
          <c:layout>
            <c:manualLayout>
              <c:xMode val="edge"/>
              <c:yMode val="edge"/>
              <c:x val="0.28258828484558651"/>
              <c:y val="0.9307961798003833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25400" cap="flat" cmpd="sng" algn="ctr">
            <a:solidFill>
              <a:srgbClr val="333333"/>
            </a:solidFill>
            <a:round/>
            <a:tailEnd type="triangle"/>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2828704"/>
        <c:crosses val="autoZero"/>
        <c:crossBetween val="midCat"/>
        <c:majorUnit val="0.2"/>
        <c:minorUnit val="3.0000000000000006E-2"/>
      </c:valAx>
      <c:valAx>
        <c:axId val="542828704"/>
        <c:scaling>
          <c:orientation val="minMax"/>
          <c:max val="1"/>
          <c:min val="0.30000000000000004"/>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CA" b="1" dirty="0"/>
                  <a:t>IT Satisfaction Score</a:t>
                </a:r>
              </a:p>
            </c:rich>
          </c:tx>
          <c:layout>
            <c:manualLayout>
              <c:xMode val="edge"/>
              <c:yMode val="edge"/>
              <c:x val="1.950185805104266E-2"/>
              <c:y val="0.241397191253135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25400" cap="flat" cmpd="sng" algn="ctr">
            <a:solidFill>
              <a:srgbClr val="333333"/>
            </a:solidFill>
            <a:round/>
            <a:headEnd type="none"/>
            <a:tailEnd type="triangle"/>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0522000"/>
        <c:crosses val="autoZero"/>
        <c:crossBetween val="midCat"/>
        <c:majorUnit val="0.2"/>
        <c:minorUnit val="4.0000000000000008E-2"/>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7/2/2020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7/2/2020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16</a:t>
            </a:fld>
            <a:endParaRPr lang="en-US" dirty="0"/>
          </a:p>
        </p:txBody>
      </p:sp>
    </p:spTree>
    <p:extLst>
      <p:ext uri="{BB962C8B-B14F-4D97-AF65-F5344CB8AC3E}">
        <p14:creationId xmlns:p14="http://schemas.microsoft.com/office/powerpoint/2010/main" val="2057666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457200">
              <a:spcAft>
                <a:spcPts val="0"/>
              </a:spcAft>
            </a:pPr>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17</a:t>
            </a:fld>
            <a:endParaRPr lang="en-US" dirty="0"/>
          </a:p>
        </p:txBody>
      </p:sp>
    </p:spTree>
    <p:extLst>
      <p:ext uri="{BB962C8B-B14F-4D97-AF65-F5344CB8AC3E}">
        <p14:creationId xmlns:p14="http://schemas.microsoft.com/office/powerpoint/2010/main" val="2011730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180961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1326265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65F1ACBD-245E-4A24-AC78-063168A88622}" type="slidenum">
              <a:rPr lang="en-US">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395711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218087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4017288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091063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14</a:t>
            </a:fld>
            <a:endParaRPr lang="en-US" dirty="0"/>
          </a:p>
        </p:txBody>
      </p:sp>
    </p:spTree>
    <p:extLst>
      <p:ext uri="{BB962C8B-B14F-4D97-AF65-F5344CB8AC3E}">
        <p14:creationId xmlns:p14="http://schemas.microsoft.com/office/powerpoint/2010/main" val="2478245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322444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210905"/>
            <a:ext cx="3096774" cy="286513"/>
          </a:xfrm>
          <a:prstGeom prst="rect">
            <a:avLst/>
          </a:prstGeom>
        </p:spPr>
      </p:pic>
    </p:spTree>
    <p:extLst>
      <p:ext uri="{BB962C8B-B14F-4D97-AF65-F5344CB8AC3E}">
        <p14:creationId xmlns:p14="http://schemas.microsoft.com/office/powerpoint/2010/main" val="327368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267339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326245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1997-2018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
        <p:nvSpPr>
          <p:cNvPr id="9" name="TextBox 8"/>
          <p:cNvSpPr txBox="1"/>
          <p:nvPr/>
        </p:nvSpPr>
        <p:spPr>
          <a:xfrm>
            <a:off x="8460432" y="214890"/>
            <a:ext cx="539552" cy="276999"/>
          </a:xfrm>
          <a:prstGeom prst="rect">
            <a:avLst/>
          </a:prstGeom>
          <a:noFill/>
        </p:spPr>
        <p:txBody>
          <a:bodyPr wrap="square" rtlCol="0">
            <a:spAutoFit/>
          </a:bodyPr>
          <a:lstStyle/>
          <a:p>
            <a:r>
              <a:rPr lang="en-CA" sz="1200" b="0" dirty="0">
                <a:solidFill>
                  <a:schemeClr val="bg1"/>
                </a:solidFill>
              </a:rPr>
              <a:t>V4</a:t>
            </a:r>
          </a:p>
        </p:txBody>
      </p:sp>
    </p:spTree>
    <p:extLst>
      <p:ext uri="{BB962C8B-B14F-4D97-AF65-F5344CB8AC3E}">
        <p14:creationId xmlns:p14="http://schemas.microsoft.com/office/powerpoint/2010/main" val="366585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85728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330511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33831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334068"/>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4014028"/>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4014028"/>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197370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1997-2018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194775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179554718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455003"/>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712571570"/>
      </p:ext>
    </p:extLst>
  </p:cSld>
  <p:clrMap bg1="lt1" tx1="dk1" bg2="lt2" tx2="dk2" accent1="accent1" accent2="accent2" accent3="accent3" accent4="accent4" accent5="accent5" accent6="accent6" hlink="hlink" folHlink="folHlink"/>
  <p:sldLayoutIdLst>
    <p:sldLayoutId id="2147483769" r:id="rId1"/>
    <p:sldLayoutId id="2147483770" r:id="rId2"/>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417068092"/>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900" r:id="rId4"/>
    <p:sldLayoutId id="2147483907" r:id="rId5"/>
    <p:sldLayoutId id="2147483908" r:id="rId6"/>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090871482"/>
      </p:ext>
    </p:extLst>
  </p:cSld>
  <p:clrMap bg1="lt1" tx1="dk1" bg2="lt2" tx2="dk2" accent1="accent1" accent2="accent2" accent3="accent3" accent4="accent4" accent5="accent5" accent6="accent6" hlink="hlink" folHlink="folHlink"/>
  <p:sldLayoutIdLst>
    <p:sldLayoutId id="2147483922" r:id="rId1"/>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648841866"/>
      </p:ext>
    </p:extLst>
  </p:cSld>
  <p:clrMap bg1="lt1" tx1="dk1" bg2="lt2" tx2="dk2" accent1="accent1" accent2="accent2" accent3="accent3" accent4="accent4" accent5="accent5" accent6="accent6" hlink="hlink" folHlink="folHlink"/>
  <p:sldLayoutIdLst>
    <p:sldLayoutId id="2147483959" r:id="rId1"/>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464039523"/>
      </p:ext>
    </p:extLst>
  </p:cSld>
  <p:clrMap bg1="lt1" tx1="dk1" bg2="lt2" tx2="dk2" accent1="accent1" accent2="accent2" accent3="accent3" accent4="accent4" accent5="accent5" accent6="accent6" hlink="hlink" folHlink="folHlink"/>
  <p:sldLayoutIdLst>
    <p:sldLayoutId id="2147483999" r:id="rId1"/>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a:xfrm>
            <a:off x="774700" y="3060698"/>
            <a:ext cx="7454900" cy="975843"/>
          </a:xfrm>
        </p:spPr>
        <p:txBody>
          <a:bodyPr/>
          <a:lstStyle/>
          <a:p>
            <a:r>
              <a:rPr lang="en-US"/>
              <a:t>Implement Business Relationship Management</a:t>
            </a:r>
            <a:endParaRPr lang="en-US" dirty="0"/>
          </a:p>
        </p:txBody>
      </p:sp>
      <p:pic>
        <p:nvPicPr>
          <p:cNvPr id="3" name="Picture 2"/>
          <p:cNvPicPr>
            <a:picLocks noChangeAspect="1"/>
          </p:cNvPicPr>
          <p:nvPr/>
        </p:nvPicPr>
        <p:blipFill>
          <a:blip r:embed="rId3"/>
          <a:stretch>
            <a:fillRect/>
          </a:stretch>
        </p:blipFill>
        <p:spPr>
          <a:xfrm>
            <a:off x="6745672" y="4122656"/>
            <a:ext cx="2280102" cy="1798476"/>
          </a:xfrm>
          <a:prstGeom prst="rect">
            <a:avLst/>
          </a:prstGeom>
        </p:spPr>
      </p:pic>
      <p:sp>
        <p:nvSpPr>
          <p:cNvPr id="5" name="Text Placeholder 1"/>
          <p:cNvSpPr>
            <a:spLocks noGrp="1"/>
          </p:cNvSpPr>
          <p:nvPr>
            <p:ph type="body" sz="quarter" idx="16"/>
          </p:nvPr>
        </p:nvSpPr>
        <p:spPr>
          <a:xfrm>
            <a:off x="774700" y="4012398"/>
            <a:ext cx="7467600" cy="508000"/>
          </a:xfrm>
        </p:spPr>
        <p:txBody>
          <a:bodyPr/>
          <a:lstStyle/>
          <a:p>
            <a:r>
              <a:rPr lang="en-US"/>
              <a:t>Leverage knowledge of the business to become a strategic IT partner.</a:t>
            </a:r>
            <a:endParaRPr lang="en-US" dirty="0"/>
          </a:p>
        </p:txBody>
      </p:sp>
    </p:spTree>
    <p:extLst>
      <p:ext uri="{BB962C8B-B14F-4D97-AF65-F5344CB8AC3E}">
        <p14:creationId xmlns:p14="http://schemas.microsoft.com/office/powerpoint/2010/main" val="138369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3"/>
          <p:cNvSpPr/>
          <p:nvPr/>
        </p:nvSpPr>
        <p:spPr>
          <a:xfrm>
            <a:off x="-4764" y="5011838"/>
            <a:ext cx="9144000" cy="1539433"/>
          </a:xfrm>
          <a:prstGeom prst="rect">
            <a:avLst/>
          </a:prstGeom>
          <a:solidFill>
            <a:schemeClr val="bg1">
              <a:lumMod val="95000"/>
            </a:schemeClr>
          </a:solidFill>
        </p:spPr>
        <p:txBody>
          <a:bodyPr wrap="square">
            <a:noAutofit/>
          </a:bodyPr>
          <a:lstStyle/>
          <a:p>
            <a:endParaRPr lang="en-US" sz="1400" dirty="0">
              <a:solidFill>
                <a:schemeClr val="accent1"/>
              </a:solidFill>
            </a:endParaRPr>
          </a:p>
        </p:txBody>
      </p:sp>
      <p:sp>
        <p:nvSpPr>
          <p:cNvPr id="2" name="Title 1"/>
          <p:cNvSpPr>
            <a:spLocks noGrp="1"/>
          </p:cNvSpPr>
          <p:nvPr>
            <p:ph type="title"/>
          </p:nvPr>
        </p:nvSpPr>
        <p:spPr/>
        <p:txBody>
          <a:bodyPr/>
          <a:lstStyle/>
          <a:p>
            <a:r>
              <a:rPr lang="en-CA" dirty="0"/>
              <a:t>BRM improves business satisfaction in various ways</a:t>
            </a:r>
          </a:p>
        </p:txBody>
      </p:sp>
      <p:sp>
        <p:nvSpPr>
          <p:cNvPr id="11" name="Subtitle 2"/>
          <p:cNvSpPr txBox="1">
            <a:spLocks/>
          </p:cNvSpPr>
          <p:nvPr/>
        </p:nvSpPr>
        <p:spPr>
          <a:xfrm>
            <a:off x="610280" y="5433843"/>
            <a:ext cx="7731686" cy="708788"/>
          </a:xfrm>
          <a:prstGeom prst="rect">
            <a:avLst/>
          </a:prstGeom>
        </p:spPr>
        <p:txBody>
          <a:bodyPr>
            <a:noAutofit/>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600"/>
              </a:spcAft>
              <a:buClr>
                <a:srgbClr val="333333"/>
              </a:buClr>
              <a:buFont typeface="Arial" pitchFamily="34" charset="0"/>
              <a:buNone/>
            </a:pPr>
            <a:r>
              <a:rPr lang="en-CA" sz="1600" b="1" dirty="0">
                <a:ea typeface="Roboto Light" panose="02000000000000000000" pitchFamily="2" charset="0"/>
                <a:cs typeface="Roboto Slab Bold"/>
              </a:rPr>
              <a:t>Taking an ad hoc approach does not work for most organizations.</a:t>
            </a:r>
          </a:p>
          <a:p>
            <a:pPr marL="0" indent="0" algn="ctr">
              <a:spcBef>
                <a:spcPts val="0"/>
              </a:spcBef>
              <a:spcAft>
                <a:spcPts val="600"/>
              </a:spcAft>
              <a:buClr>
                <a:srgbClr val="333333"/>
              </a:buClr>
              <a:buFont typeface="Arial" pitchFamily="34" charset="0"/>
              <a:buNone/>
            </a:pPr>
            <a:r>
              <a:rPr lang="en-CA" sz="1600" b="1" dirty="0">
                <a:ea typeface="Roboto Light" panose="02000000000000000000" pitchFamily="2" charset="0"/>
                <a:cs typeface="Roboto Slab Bold"/>
              </a:rPr>
              <a:t>You need a formal BRM strategy to get ahead.</a:t>
            </a:r>
          </a:p>
        </p:txBody>
      </p:sp>
      <p:sp>
        <p:nvSpPr>
          <p:cNvPr id="12" name="TextBox 11"/>
          <p:cNvSpPr txBox="1"/>
          <p:nvPr/>
        </p:nvSpPr>
        <p:spPr>
          <a:xfrm>
            <a:off x="410506" y="1646775"/>
            <a:ext cx="588102" cy="566309"/>
          </a:xfrm>
          <a:prstGeom prst="rect">
            <a:avLst/>
          </a:prstGeom>
          <a:noFill/>
        </p:spPr>
        <p:txBody>
          <a:bodyPr wrap="square" rtlCol="0">
            <a:spAutoFit/>
          </a:bodyPr>
          <a:lstStyle/>
          <a:p>
            <a:pPr algn="r">
              <a:lnSpc>
                <a:spcPct val="70000"/>
              </a:lnSpc>
              <a:spcBef>
                <a:spcPts val="300"/>
              </a:spcBef>
            </a:pPr>
            <a:r>
              <a:rPr lang="en-CA" sz="4400" b="1" dirty="0">
                <a:solidFill>
                  <a:schemeClr val="accent1"/>
                </a:solidFill>
                <a:ea typeface="Roboto Black" panose="02000000000000000000" pitchFamily="2" charset="0"/>
                <a:cs typeface="Roboto Black"/>
              </a:rPr>
              <a:t>1</a:t>
            </a:r>
            <a:endParaRPr lang="en-CA" sz="5500" b="1" dirty="0">
              <a:solidFill>
                <a:srgbClr val="A24130"/>
              </a:solidFill>
              <a:cs typeface="Roboto Black"/>
            </a:endParaRPr>
          </a:p>
        </p:txBody>
      </p:sp>
      <p:sp>
        <p:nvSpPr>
          <p:cNvPr id="13" name="TextBox 12"/>
          <p:cNvSpPr txBox="1"/>
          <p:nvPr/>
        </p:nvSpPr>
        <p:spPr>
          <a:xfrm>
            <a:off x="410506" y="2695912"/>
            <a:ext cx="588102" cy="566309"/>
          </a:xfrm>
          <a:prstGeom prst="rect">
            <a:avLst/>
          </a:prstGeom>
          <a:noFill/>
        </p:spPr>
        <p:txBody>
          <a:bodyPr wrap="square" rtlCol="0">
            <a:spAutoFit/>
          </a:bodyPr>
          <a:lstStyle/>
          <a:p>
            <a:pPr algn="r">
              <a:lnSpc>
                <a:spcPct val="70000"/>
              </a:lnSpc>
              <a:spcBef>
                <a:spcPts val="300"/>
              </a:spcBef>
            </a:pPr>
            <a:r>
              <a:rPr lang="en-CA" sz="4400" b="1" dirty="0">
                <a:solidFill>
                  <a:schemeClr val="accent1"/>
                </a:solidFill>
                <a:ea typeface="Roboto Black" panose="02000000000000000000" pitchFamily="2" charset="0"/>
                <a:cs typeface="Roboto Black"/>
              </a:rPr>
              <a:t>2</a:t>
            </a:r>
            <a:endParaRPr lang="en-CA" sz="5500" b="1" dirty="0">
              <a:solidFill>
                <a:srgbClr val="A24130"/>
              </a:solidFill>
              <a:cs typeface="Roboto Black"/>
            </a:endParaRPr>
          </a:p>
        </p:txBody>
      </p:sp>
      <p:sp>
        <p:nvSpPr>
          <p:cNvPr id="14" name="TextBox 13"/>
          <p:cNvSpPr txBox="1"/>
          <p:nvPr/>
        </p:nvSpPr>
        <p:spPr>
          <a:xfrm>
            <a:off x="410506" y="3721364"/>
            <a:ext cx="588102" cy="566309"/>
          </a:xfrm>
          <a:prstGeom prst="rect">
            <a:avLst/>
          </a:prstGeom>
          <a:noFill/>
        </p:spPr>
        <p:txBody>
          <a:bodyPr wrap="square" rtlCol="0">
            <a:spAutoFit/>
          </a:bodyPr>
          <a:lstStyle/>
          <a:p>
            <a:pPr algn="r">
              <a:lnSpc>
                <a:spcPct val="70000"/>
              </a:lnSpc>
              <a:spcBef>
                <a:spcPts val="300"/>
              </a:spcBef>
            </a:pPr>
            <a:r>
              <a:rPr lang="en-CA" sz="4400" b="1" dirty="0">
                <a:solidFill>
                  <a:schemeClr val="accent1"/>
                </a:solidFill>
                <a:ea typeface="Roboto Black" panose="02000000000000000000" pitchFamily="2" charset="0"/>
                <a:cs typeface="Roboto Black"/>
              </a:rPr>
              <a:t>3</a:t>
            </a:r>
            <a:endParaRPr lang="en-CA" sz="5500" b="1" dirty="0">
              <a:solidFill>
                <a:srgbClr val="A24130"/>
              </a:solidFill>
              <a:cs typeface="Roboto Black"/>
            </a:endParaRPr>
          </a:p>
        </p:txBody>
      </p:sp>
      <p:sp>
        <p:nvSpPr>
          <p:cNvPr id="15" name="Rectangle 14"/>
          <p:cNvSpPr/>
          <p:nvPr/>
        </p:nvSpPr>
        <p:spPr>
          <a:xfrm>
            <a:off x="1141966" y="2613360"/>
            <a:ext cx="7200000" cy="584775"/>
          </a:xfrm>
          <a:prstGeom prst="rect">
            <a:avLst/>
          </a:prstGeom>
        </p:spPr>
        <p:txBody>
          <a:bodyPr wrap="square">
            <a:spAutoFit/>
          </a:bodyPr>
          <a:lstStyle/>
          <a:p>
            <a:r>
              <a:rPr lang="en-CA" sz="1600" dirty="0"/>
              <a:t>It improves IT’s ability to meet and exceed business goals and objectives, resulting in happier stakeholders (i.e. C-suite, board of directors).</a:t>
            </a:r>
          </a:p>
        </p:txBody>
      </p:sp>
      <p:sp>
        <p:nvSpPr>
          <p:cNvPr id="16" name="Rectangle 15"/>
          <p:cNvSpPr/>
          <p:nvPr/>
        </p:nvSpPr>
        <p:spPr>
          <a:xfrm>
            <a:off x="1141965" y="3631686"/>
            <a:ext cx="7556557" cy="584775"/>
          </a:xfrm>
          <a:prstGeom prst="rect">
            <a:avLst/>
          </a:prstGeom>
        </p:spPr>
        <p:txBody>
          <a:bodyPr wrap="square">
            <a:spAutoFit/>
          </a:bodyPr>
          <a:lstStyle/>
          <a:p>
            <a:r>
              <a:rPr lang="en-CA" sz="1600" dirty="0"/>
              <a:t>It enhances IT’s ability to execute business activities to meet customer requirements and expectations, resulting in happier customers.</a:t>
            </a:r>
          </a:p>
        </p:txBody>
      </p:sp>
      <p:sp>
        <p:nvSpPr>
          <p:cNvPr id="17" name="Rectangle 16"/>
          <p:cNvSpPr/>
          <p:nvPr/>
        </p:nvSpPr>
        <p:spPr>
          <a:xfrm>
            <a:off x="1141966" y="1707628"/>
            <a:ext cx="7361172" cy="338554"/>
          </a:xfrm>
          <a:prstGeom prst="rect">
            <a:avLst/>
          </a:prstGeom>
        </p:spPr>
        <p:txBody>
          <a:bodyPr wrap="square">
            <a:spAutoFit/>
          </a:bodyPr>
          <a:lstStyle/>
          <a:p>
            <a:r>
              <a:rPr lang="en-CA" sz="1600" dirty="0"/>
              <a:t>It drive business value into the organization via innovative technology solutions.</a:t>
            </a:r>
          </a:p>
        </p:txBody>
      </p:sp>
    </p:spTree>
    <p:extLst>
      <p:ext uri="{BB962C8B-B14F-4D97-AF65-F5344CB8AC3E}">
        <p14:creationId xmlns:p14="http://schemas.microsoft.com/office/powerpoint/2010/main" val="81974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193068"/>
            <a:ext cx="8715910" cy="877887"/>
          </a:xfrm>
        </p:spPr>
        <p:txBody>
          <a:bodyPr/>
          <a:lstStyle/>
          <a:p>
            <a:r>
              <a:rPr lang="en-CA" dirty="0"/>
              <a:t>Deliver more than just table stakes to become an irreplaceable value creator</a:t>
            </a:r>
          </a:p>
        </p:txBody>
      </p:sp>
      <p:sp>
        <p:nvSpPr>
          <p:cNvPr id="3" name="Rectangle 31">
            <a:extLst>
              <a:ext uri="{FF2B5EF4-FFF2-40B4-BE49-F238E27FC236}">
                <a16:creationId xmlns:a16="http://schemas.microsoft.com/office/drawing/2014/main" id="{325118A2-EEA3-4A6B-A371-023A8F43BA11}"/>
              </a:ext>
            </a:extLst>
          </p:cNvPr>
          <p:cNvSpPr/>
          <p:nvPr/>
        </p:nvSpPr>
        <p:spPr>
          <a:xfrm>
            <a:off x="257174" y="1235976"/>
            <a:ext cx="8444616" cy="646331"/>
          </a:xfrm>
          <a:prstGeom prst="rect">
            <a:avLst/>
          </a:prstGeom>
        </p:spPr>
        <p:txBody>
          <a:bodyPr wrap="square">
            <a:spAutoFit/>
          </a:bodyPr>
          <a:lstStyle/>
          <a:p>
            <a:r>
              <a:rPr lang="en-CA" b="1" dirty="0"/>
              <a:t>Info-Tech has developed an approach that can be used by any organization to improve or successfully implement BRM.</a:t>
            </a:r>
          </a:p>
        </p:txBody>
      </p:sp>
      <p:sp>
        <p:nvSpPr>
          <p:cNvPr id="42" name="Rectangle 41"/>
          <p:cNvSpPr/>
          <p:nvPr/>
        </p:nvSpPr>
        <p:spPr>
          <a:xfrm>
            <a:off x="1037300" y="4772194"/>
            <a:ext cx="2173682" cy="10945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b="1" dirty="0">
              <a:solidFill>
                <a:srgbClr val="FFFFFF"/>
              </a:solidFill>
            </a:endParaRPr>
          </a:p>
          <a:p>
            <a:pPr algn="ctr"/>
            <a:endParaRPr lang="en-CA" sz="1200" b="1" dirty="0">
              <a:solidFill>
                <a:srgbClr val="FFFFFF"/>
              </a:solidFill>
            </a:endParaRPr>
          </a:p>
          <a:p>
            <a:pPr algn="ctr"/>
            <a:r>
              <a:rPr lang="en-CA" sz="1200" b="1" dirty="0">
                <a:solidFill>
                  <a:srgbClr val="FFFFFF"/>
                </a:solidFill>
              </a:rPr>
              <a:t>COMMUNICATION</a:t>
            </a:r>
          </a:p>
          <a:p>
            <a:pPr algn="ctr"/>
            <a:r>
              <a:rPr lang="en-CA" sz="1200" b="1" dirty="0">
                <a:solidFill>
                  <a:srgbClr val="FFFFFF"/>
                </a:solidFill>
              </a:rPr>
              <a:t>SERVICE DELIVERY</a:t>
            </a:r>
          </a:p>
          <a:p>
            <a:pPr algn="ctr"/>
            <a:r>
              <a:rPr lang="en-CA" sz="1200" b="1" dirty="0">
                <a:solidFill>
                  <a:srgbClr val="FFFFFF"/>
                </a:solidFill>
              </a:rPr>
              <a:t>PROJECT DELIVERY</a:t>
            </a:r>
          </a:p>
        </p:txBody>
      </p:sp>
      <p:sp>
        <p:nvSpPr>
          <p:cNvPr id="43" name="Rectangle 42"/>
          <p:cNvSpPr/>
          <p:nvPr/>
        </p:nvSpPr>
        <p:spPr>
          <a:xfrm>
            <a:off x="1037300" y="4756564"/>
            <a:ext cx="2173683" cy="2836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sz="1200" b="1" dirty="0">
                <a:solidFill>
                  <a:srgbClr val="FFFFFF"/>
                </a:solidFill>
              </a:rPr>
              <a:t>TABLE STAKES:</a:t>
            </a:r>
          </a:p>
        </p:txBody>
      </p:sp>
      <p:sp>
        <p:nvSpPr>
          <p:cNvPr id="44" name="Rectangle 43"/>
          <p:cNvSpPr/>
          <p:nvPr/>
        </p:nvSpPr>
        <p:spPr>
          <a:xfrm>
            <a:off x="1050159" y="2648190"/>
            <a:ext cx="2161379" cy="464576"/>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sz="1200" b="1" dirty="0">
                <a:solidFill>
                  <a:sysClr val="windowText" lastClr="000000"/>
                </a:solidFill>
              </a:rPr>
              <a:t>KNOWLEDGE OF THE MARKET</a:t>
            </a:r>
          </a:p>
          <a:p>
            <a:pPr algn="ctr"/>
            <a:endParaRPr lang="en-CA" sz="1200" b="1" dirty="0">
              <a:solidFill>
                <a:sysClr val="windowText" lastClr="000000"/>
              </a:solidFill>
            </a:endParaRPr>
          </a:p>
        </p:txBody>
      </p:sp>
      <p:sp>
        <p:nvSpPr>
          <p:cNvPr id="45" name="Rectangle 44"/>
          <p:cNvSpPr/>
          <p:nvPr/>
        </p:nvSpPr>
        <p:spPr>
          <a:xfrm>
            <a:off x="5327036" y="2271555"/>
            <a:ext cx="2161379" cy="4768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sz="1200" b="1" dirty="0">
                <a:solidFill>
                  <a:srgbClr val="FFFFFF"/>
                </a:solidFill>
              </a:rPr>
              <a:t>TRUSTED ADVISOR/</a:t>
            </a:r>
            <a:br>
              <a:rPr lang="en-CA" sz="1200" b="1" dirty="0">
                <a:solidFill>
                  <a:srgbClr val="FFFFFF"/>
                </a:solidFill>
              </a:rPr>
            </a:br>
            <a:r>
              <a:rPr lang="en-CA" sz="1200" b="1" dirty="0">
                <a:solidFill>
                  <a:srgbClr val="FFFFFF"/>
                </a:solidFill>
              </a:rPr>
              <a:t>BUSINESS PARTNER</a:t>
            </a:r>
          </a:p>
        </p:txBody>
      </p:sp>
      <p:sp>
        <p:nvSpPr>
          <p:cNvPr id="46" name="Down Arrow 45"/>
          <p:cNvSpPr/>
          <p:nvPr/>
        </p:nvSpPr>
        <p:spPr>
          <a:xfrm rot="10800000">
            <a:off x="2012986" y="4255035"/>
            <a:ext cx="234616" cy="3910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47" name="Rectangle 46"/>
          <p:cNvSpPr/>
          <p:nvPr/>
        </p:nvSpPr>
        <p:spPr>
          <a:xfrm>
            <a:off x="5239280" y="3715307"/>
            <a:ext cx="1117263" cy="514350"/>
          </a:xfrm>
          <a:prstGeom prst="rect">
            <a:avLst/>
          </a:prstGeom>
          <a:solidFill>
            <a:srgbClr val="A24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a:solidFill>
                  <a:srgbClr val="FFFFFF"/>
                </a:solidFill>
              </a:rPr>
              <a:t>SERVICE MANAGEMENT</a:t>
            </a:r>
          </a:p>
        </p:txBody>
      </p:sp>
      <p:sp>
        <p:nvSpPr>
          <p:cNvPr id="48" name="Rectangle 47"/>
          <p:cNvSpPr/>
          <p:nvPr/>
        </p:nvSpPr>
        <p:spPr>
          <a:xfrm>
            <a:off x="6531166" y="4802722"/>
            <a:ext cx="985870" cy="3976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rgbClr val="FFFFFF"/>
              </a:solidFill>
            </a:endParaRPr>
          </a:p>
        </p:txBody>
      </p:sp>
      <p:grpSp>
        <p:nvGrpSpPr>
          <p:cNvPr id="49" name="Group 3"/>
          <p:cNvGrpSpPr/>
          <p:nvPr/>
        </p:nvGrpSpPr>
        <p:grpSpPr>
          <a:xfrm>
            <a:off x="4809355" y="2814095"/>
            <a:ext cx="3203003" cy="3138759"/>
            <a:chOff x="-1287587" y="2403618"/>
            <a:chExt cx="4270671" cy="4185012"/>
          </a:xfrm>
        </p:grpSpPr>
        <p:grpSp>
          <p:nvGrpSpPr>
            <p:cNvPr id="50" name="Group 4"/>
            <p:cNvGrpSpPr/>
            <p:nvPr/>
          </p:nvGrpSpPr>
          <p:grpSpPr>
            <a:xfrm>
              <a:off x="-1287587" y="2403618"/>
              <a:ext cx="4270671" cy="4185012"/>
              <a:chOff x="-1287587" y="2403618"/>
              <a:chExt cx="4270671" cy="4185012"/>
            </a:xfrm>
          </p:grpSpPr>
          <p:pic>
            <p:nvPicPr>
              <p:cNvPr id="52" name="Picture 6"/>
              <p:cNvPicPr>
                <a:picLocks noChangeAspect="1"/>
              </p:cNvPicPr>
              <p:nvPr/>
            </p:nvPicPr>
            <p:blipFill>
              <a:blip r:embed="rId3"/>
              <a:stretch>
                <a:fillRect/>
              </a:stretch>
            </p:blipFill>
            <p:spPr>
              <a:xfrm>
                <a:off x="-1287587" y="2403618"/>
                <a:ext cx="4270671" cy="4185012"/>
              </a:xfrm>
              <a:prstGeom prst="rect">
                <a:avLst/>
              </a:prstGeom>
            </p:spPr>
          </p:pic>
          <p:sp>
            <p:nvSpPr>
              <p:cNvPr id="53" name="Rectangle 7"/>
              <p:cNvSpPr/>
              <p:nvPr/>
            </p:nvSpPr>
            <p:spPr>
              <a:xfrm>
                <a:off x="961325" y="3711813"/>
                <a:ext cx="1621808" cy="530239"/>
              </a:xfrm>
              <a:prstGeom prst="rect">
                <a:avLst/>
              </a:prstGeom>
              <a:solidFill>
                <a:srgbClr val="7F9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b="1" dirty="0">
                  <a:solidFill>
                    <a:srgbClr val="FFFFFF"/>
                  </a:solidFill>
                </a:endParaRPr>
              </a:p>
            </p:txBody>
          </p:sp>
        </p:grpSp>
        <p:sp>
          <p:nvSpPr>
            <p:cNvPr id="51" name="Rectangle 5"/>
            <p:cNvSpPr/>
            <p:nvPr/>
          </p:nvSpPr>
          <p:spPr>
            <a:xfrm>
              <a:off x="-840612" y="4836043"/>
              <a:ext cx="1489331" cy="559972"/>
            </a:xfrm>
            <a:prstGeom prst="rect">
              <a:avLst/>
            </a:prstGeom>
            <a:solidFill>
              <a:srgbClr val="85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rgbClr val="FFFFFF"/>
                </a:solidFill>
              </a:endParaRPr>
            </a:p>
          </p:txBody>
        </p:sp>
      </p:grpSp>
      <p:sp>
        <p:nvSpPr>
          <p:cNvPr id="54" name="TextBox 53"/>
          <p:cNvSpPr txBox="1"/>
          <p:nvPr/>
        </p:nvSpPr>
        <p:spPr>
          <a:xfrm>
            <a:off x="5171840" y="4823694"/>
            <a:ext cx="1191156" cy="253916"/>
          </a:xfrm>
          <a:prstGeom prst="rect">
            <a:avLst/>
          </a:prstGeom>
          <a:solidFill>
            <a:srgbClr val="858585"/>
          </a:solidFill>
        </p:spPr>
        <p:txBody>
          <a:bodyPr wrap="square" rtlCol="0">
            <a:spAutoFit/>
          </a:bodyPr>
          <a:lstStyle/>
          <a:p>
            <a:pPr algn="ctr"/>
            <a:r>
              <a:rPr lang="en-CA" sz="1050" b="1" dirty="0">
                <a:solidFill>
                  <a:srgbClr val="FFFFFF"/>
                </a:solidFill>
                <a:cs typeface="Times New Roman" panose="02020603050405020304" pitchFamily="18" charset="0"/>
              </a:rPr>
              <a:t>ADVOCATE </a:t>
            </a:r>
          </a:p>
        </p:txBody>
      </p:sp>
      <p:sp>
        <p:nvSpPr>
          <p:cNvPr id="55" name="TextBox 54"/>
          <p:cNvSpPr txBox="1"/>
          <p:nvPr/>
        </p:nvSpPr>
        <p:spPr>
          <a:xfrm>
            <a:off x="6439196" y="3741650"/>
            <a:ext cx="1330040" cy="253916"/>
          </a:xfrm>
          <a:prstGeom prst="rect">
            <a:avLst/>
          </a:prstGeom>
        </p:spPr>
        <p:txBody>
          <a:bodyPr wrap="square" rtlCol="0">
            <a:spAutoFit/>
          </a:bodyPr>
          <a:lstStyle/>
          <a:p>
            <a:r>
              <a:rPr lang="en-CA" sz="1050" b="1" dirty="0">
                <a:solidFill>
                  <a:srgbClr val="FFFFFF"/>
                </a:solidFill>
              </a:rPr>
              <a:t>INNOVATOR</a:t>
            </a:r>
          </a:p>
        </p:txBody>
      </p:sp>
      <p:sp>
        <p:nvSpPr>
          <p:cNvPr id="56" name="Rectangle 55"/>
          <p:cNvSpPr/>
          <p:nvPr/>
        </p:nvSpPr>
        <p:spPr>
          <a:xfrm>
            <a:off x="5239280" y="3583132"/>
            <a:ext cx="1117263" cy="4857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rgbClr val="FFFFFF"/>
              </a:solidFill>
            </a:endParaRPr>
          </a:p>
        </p:txBody>
      </p:sp>
      <p:sp>
        <p:nvSpPr>
          <p:cNvPr id="57" name="TextBox 56"/>
          <p:cNvSpPr txBox="1"/>
          <p:nvPr/>
        </p:nvSpPr>
        <p:spPr>
          <a:xfrm>
            <a:off x="5096251" y="3677846"/>
            <a:ext cx="1330040" cy="415498"/>
          </a:xfrm>
          <a:prstGeom prst="rect">
            <a:avLst/>
          </a:prstGeom>
        </p:spPr>
        <p:txBody>
          <a:bodyPr wrap="square" rtlCol="0">
            <a:spAutoFit/>
          </a:bodyPr>
          <a:lstStyle/>
          <a:p>
            <a:pPr algn="ctr"/>
            <a:r>
              <a:rPr lang="en-CA" sz="1050" b="1" dirty="0">
                <a:solidFill>
                  <a:srgbClr val="FFFFFF"/>
                </a:solidFill>
              </a:rPr>
              <a:t>VALUE CREATOR</a:t>
            </a:r>
          </a:p>
        </p:txBody>
      </p:sp>
      <p:sp>
        <p:nvSpPr>
          <p:cNvPr id="58" name="TextBox 57"/>
          <p:cNvSpPr txBox="1"/>
          <p:nvPr/>
        </p:nvSpPr>
        <p:spPr>
          <a:xfrm>
            <a:off x="6455155" y="4828122"/>
            <a:ext cx="1238071" cy="253916"/>
          </a:xfrm>
          <a:prstGeom prst="rect">
            <a:avLst/>
          </a:prstGeom>
          <a:solidFill>
            <a:srgbClr val="29475F"/>
          </a:solidFill>
        </p:spPr>
        <p:txBody>
          <a:bodyPr wrap="square" rtlCol="0">
            <a:spAutoFit/>
          </a:bodyPr>
          <a:lstStyle/>
          <a:p>
            <a:r>
              <a:rPr lang="en-CA" sz="1050" b="1" dirty="0">
                <a:solidFill>
                  <a:srgbClr val="FFFFFF"/>
                </a:solidFill>
              </a:rPr>
              <a:t>INFLUENCER</a:t>
            </a:r>
          </a:p>
        </p:txBody>
      </p:sp>
      <p:sp>
        <p:nvSpPr>
          <p:cNvPr id="59" name="Isosceles Triangle 58"/>
          <p:cNvSpPr/>
          <p:nvPr/>
        </p:nvSpPr>
        <p:spPr>
          <a:xfrm rot="5400000">
            <a:off x="2411240" y="3453034"/>
            <a:ext cx="3197857" cy="1598370"/>
          </a:xfrm>
          <a:prstGeom prst="triangle">
            <a:avLst>
              <a:gd name="adj" fmla="val 5451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60" name="Rectangle 59"/>
          <p:cNvSpPr/>
          <p:nvPr/>
        </p:nvSpPr>
        <p:spPr>
          <a:xfrm>
            <a:off x="1047093" y="3687958"/>
            <a:ext cx="2161379" cy="464576"/>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sz="1200" b="1" dirty="0">
                <a:solidFill>
                  <a:sysClr val="windowText" lastClr="000000"/>
                </a:solidFill>
              </a:rPr>
              <a:t>KNOWLEDGE OF THE BUSINESS </a:t>
            </a:r>
          </a:p>
          <a:p>
            <a:pPr algn="ctr"/>
            <a:endParaRPr lang="en-CA" sz="1200" b="1" dirty="0">
              <a:solidFill>
                <a:sysClr val="windowText" lastClr="000000"/>
              </a:solidFill>
            </a:endParaRPr>
          </a:p>
        </p:txBody>
      </p:sp>
      <p:sp>
        <p:nvSpPr>
          <p:cNvPr id="61" name="Down Arrow 60"/>
          <p:cNvSpPr/>
          <p:nvPr/>
        </p:nvSpPr>
        <p:spPr>
          <a:xfrm rot="10800000">
            <a:off x="2006833" y="3186430"/>
            <a:ext cx="234616" cy="3910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Tree>
    <p:extLst>
      <p:ext uri="{BB962C8B-B14F-4D97-AF65-F5344CB8AC3E}">
        <p14:creationId xmlns:p14="http://schemas.microsoft.com/office/powerpoint/2010/main" val="42573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Measure the success of the BRM program</a:t>
            </a:r>
          </a:p>
        </p:txBody>
      </p:sp>
      <p:graphicFrame>
        <p:nvGraphicFramePr>
          <p:cNvPr id="4" name="Table 4"/>
          <p:cNvGraphicFramePr>
            <a:graphicFrameLocks noGrp="1"/>
          </p:cNvGraphicFramePr>
          <p:nvPr>
            <p:extLst>
              <p:ext uri="{D42A27DB-BD31-4B8C-83A1-F6EECF244321}">
                <p14:modId xmlns:p14="http://schemas.microsoft.com/office/powerpoint/2010/main" val="1180216344"/>
              </p:ext>
            </p:extLst>
          </p:nvPr>
        </p:nvGraphicFramePr>
        <p:xfrm>
          <a:off x="424623" y="2091351"/>
          <a:ext cx="3593148" cy="2407920"/>
        </p:xfrm>
        <a:graphic>
          <a:graphicData uri="http://schemas.openxmlformats.org/drawingml/2006/table">
            <a:tbl>
              <a:tblPr firstRow="1" bandRow="1">
                <a:tableStyleId>{5C22544A-7EE6-4342-B048-85BDC9FD1C3A}</a:tableStyleId>
              </a:tblPr>
              <a:tblGrid>
                <a:gridCol w="3593148">
                  <a:extLst>
                    <a:ext uri="{9D8B030D-6E8A-4147-A177-3AD203B41FA5}">
                      <a16:colId xmlns:a16="http://schemas.microsoft.com/office/drawing/2014/main" val="20000"/>
                    </a:ext>
                  </a:extLst>
                </a:gridCol>
              </a:tblGrid>
              <a:tr h="25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baseline="0" dirty="0"/>
                        <a:t>Business satisfaction survey</a:t>
                      </a:r>
                      <a:endParaRPr lang="en-CA" sz="1800" dirty="0"/>
                    </a:p>
                  </a:txBody>
                  <a:tcPr/>
                </a:tc>
                <a:extLst>
                  <a:ext uri="{0D108BD9-81ED-4DB2-BD59-A6C34878D82A}">
                    <a16:rowId xmlns:a16="http://schemas.microsoft.com/office/drawing/2014/main" val="10000"/>
                  </a:ext>
                </a:extLst>
              </a:tr>
              <a:tr h="640800">
                <a:tc>
                  <a:txBody>
                    <a:bodyPr/>
                    <a:lstStyle/>
                    <a:p>
                      <a:pPr marL="285750" lvl="0" indent="-285750">
                        <a:spcAft>
                          <a:spcPts val="300"/>
                        </a:spcAft>
                        <a:buFont typeface="Arial" panose="020B0604020202020204" pitchFamily="34" charset="0"/>
                        <a:buChar char="•"/>
                      </a:pPr>
                      <a:r>
                        <a:rPr lang="en-CA" sz="1200" i="0" u="none" baseline="0" dirty="0"/>
                        <a:t>Audience: Business leaders</a:t>
                      </a:r>
                    </a:p>
                    <a:p>
                      <a:pPr marL="285750" lvl="0" indent="-285750">
                        <a:spcAft>
                          <a:spcPts val="300"/>
                        </a:spcAft>
                        <a:buFont typeface="Arial" panose="020B0604020202020204" pitchFamily="34" charset="0"/>
                        <a:buChar char="•"/>
                      </a:pPr>
                      <a:r>
                        <a:rPr lang="en-CA" sz="1200" i="0" u="none" baseline="0" dirty="0"/>
                        <a:t>Frequency: Annual</a:t>
                      </a:r>
                    </a:p>
                    <a:p>
                      <a:pPr marL="285750" lvl="0" indent="-285750">
                        <a:spcAft>
                          <a:spcPts val="300"/>
                        </a:spcAft>
                        <a:buFont typeface="Arial" panose="020B0604020202020204" pitchFamily="34" charset="0"/>
                        <a:buChar char="•"/>
                      </a:pPr>
                      <a:r>
                        <a:rPr lang="en-CA" sz="1200" i="0" u="none" baseline="0" dirty="0"/>
                        <a:t>Metrics:</a:t>
                      </a:r>
                    </a:p>
                    <a:p>
                      <a:pPr marL="742950" lvl="1" indent="-285750">
                        <a:spcAft>
                          <a:spcPts val="300"/>
                        </a:spcAft>
                        <a:buFont typeface="Courier New" panose="02070309020205020404" pitchFamily="49" charset="0"/>
                        <a:buChar char="o"/>
                      </a:pPr>
                      <a:r>
                        <a:rPr lang="en-CA" sz="1200" b="0" baseline="0" dirty="0"/>
                        <a:t>Overall Satisfaction score</a:t>
                      </a:r>
                    </a:p>
                    <a:p>
                      <a:pPr marL="742950" lvl="1" indent="-285750">
                        <a:spcAft>
                          <a:spcPts val="300"/>
                        </a:spcAft>
                        <a:buFont typeface="Courier New" panose="02070309020205020404" pitchFamily="49" charset="0"/>
                        <a:buChar char="o"/>
                      </a:pPr>
                      <a:r>
                        <a:rPr lang="en-CA" sz="1200" b="0" baseline="0" dirty="0"/>
                        <a:t>Overall Value score</a:t>
                      </a:r>
                    </a:p>
                    <a:p>
                      <a:pPr marL="742950" lvl="1" indent="-285750">
                        <a:spcAft>
                          <a:spcPts val="300"/>
                        </a:spcAft>
                        <a:buFont typeface="Courier New" panose="02070309020205020404" pitchFamily="49" charset="0"/>
                        <a:buChar char="o"/>
                      </a:pPr>
                      <a:r>
                        <a:rPr lang="en-CA" sz="1200" b="0" baseline="0" dirty="0"/>
                        <a:t>Relationship Satisfaction:</a:t>
                      </a:r>
                    </a:p>
                    <a:p>
                      <a:pPr marL="1257300" lvl="2" indent="-342900">
                        <a:spcAft>
                          <a:spcPts val="300"/>
                        </a:spcAft>
                        <a:buFont typeface="Arial" panose="020B0604020202020204" pitchFamily="34" charset="0"/>
                        <a:buChar char="‒"/>
                      </a:pPr>
                      <a:r>
                        <a:rPr lang="en-CA" sz="1200" b="0" baseline="0" dirty="0"/>
                        <a:t>Understand needs</a:t>
                      </a:r>
                    </a:p>
                    <a:p>
                      <a:pPr marL="1257300" lvl="2" indent="-342900">
                        <a:spcAft>
                          <a:spcPts val="300"/>
                        </a:spcAft>
                        <a:buFont typeface="Arial" panose="020B0604020202020204" pitchFamily="34" charset="0"/>
                        <a:buChar char="‒"/>
                      </a:pPr>
                      <a:r>
                        <a:rPr lang="en-CA" sz="1200" b="0" baseline="0" dirty="0"/>
                        <a:t>Meet needs</a:t>
                      </a:r>
                    </a:p>
                    <a:p>
                      <a:pPr marL="1257300" lvl="2" indent="-342900">
                        <a:spcAft>
                          <a:spcPts val="300"/>
                        </a:spcAft>
                        <a:buFont typeface="Arial" panose="020B0604020202020204" pitchFamily="34" charset="0"/>
                        <a:buChar char="‒"/>
                      </a:pPr>
                      <a:r>
                        <a:rPr lang="en-CA" sz="1200" b="0" baseline="0" dirty="0"/>
                        <a:t>Communication</a:t>
                      </a:r>
                    </a:p>
                  </a:txBody>
                  <a:tcPr>
                    <a:solidFill>
                      <a:srgbClr val="E8E9EA"/>
                    </a:solidFill>
                  </a:tcPr>
                </a:tc>
                <a:extLst>
                  <a:ext uri="{0D108BD9-81ED-4DB2-BD59-A6C34878D82A}">
                    <a16:rowId xmlns:a16="http://schemas.microsoft.com/office/drawing/2014/main" val="10001"/>
                  </a:ext>
                </a:extLst>
              </a:tr>
            </a:tbl>
          </a:graphicData>
        </a:graphic>
      </p:graphicFrame>
      <p:sp>
        <p:nvSpPr>
          <p:cNvPr id="5" name="TextBox 8">
            <a:extLst>
              <a:ext uri="{FF2B5EF4-FFF2-40B4-BE49-F238E27FC236}">
                <a16:creationId xmlns:a16="http://schemas.microsoft.com/office/drawing/2014/main" id="{ED2DA2CE-E9D4-472C-A57E-F97E3D4889DF}"/>
              </a:ext>
            </a:extLst>
          </p:cNvPr>
          <p:cNvSpPr txBox="1"/>
          <p:nvPr/>
        </p:nvSpPr>
        <p:spPr>
          <a:xfrm>
            <a:off x="330809" y="1284882"/>
            <a:ext cx="8366877" cy="646331"/>
          </a:xfrm>
          <a:prstGeom prst="rect">
            <a:avLst/>
          </a:prstGeom>
        </p:spPr>
        <p:txBody>
          <a:bodyPr wrap="square" rtlCol="0">
            <a:spAutoFit/>
          </a:bodyPr>
          <a:lstStyle/>
          <a:p>
            <a:r>
              <a:rPr lang="en-CA" b="1" dirty="0"/>
              <a:t>Most of the metrics you should track come from your business satisfaction survey (Info-Tech’s </a:t>
            </a:r>
            <a:r>
              <a:rPr lang="en-CA" b="1" i="1" dirty="0"/>
              <a:t>CIO Business Vision </a:t>
            </a:r>
            <a:r>
              <a:rPr lang="en-CA" b="1" dirty="0"/>
              <a:t>diagnostic)</a:t>
            </a:r>
          </a:p>
        </p:txBody>
      </p:sp>
      <p:pic>
        <p:nvPicPr>
          <p:cNvPr id="6" name="Picture 8"/>
          <p:cNvPicPr>
            <a:picLocks noChangeAspect="1"/>
          </p:cNvPicPr>
          <p:nvPr/>
        </p:nvPicPr>
        <p:blipFill rotWithShape="1">
          <a:blip r:embed="rId2"/>
          <a:srcRect r="49758"/>
          <a:stretch/>
        </p:blipFill>
        <p:spPr>
          <a:xfrm>
            <a:off x="4474442" y="2437921"/>
            <a:ext cx="2081586" cy="1622191"/>
          </a:xfrm>
          <a:prstGeom prst="rect">
            <a:avLst/>
          </a:prstGeom>
        </p:spPr>
      </p:pic>
      <p:pic>
        <p:nvPicPr>
          <p:cNvPr id="7" name="Picture 9">
            <a:extLst>
              <a:ext uri="{FF2B5EF4-FFF2-40B4-BE49-F238E27FC236}">
                <a16:creationId xmlns:a16="http://schemas.microsoft.com/office/drawing/2014/main" id="{E8E728B5-EE8A-4607-9ADE-15368B989BB9}"/>
              </a:ext>
            </a:extLst>
          </p:cNvPr>
          <p:cNvPicPr>
            <a:picLocks noChangeAspect="1"/>
          </p:cNvPicPr>
          <p:nvPr/>
        </p:nvPicPr>
        <p:blipFill rotWithShape="1">
          <a:blip r:embed="rId2"/>
          <a:srcRect l="50940"/>
          <a:stretch/>
        </p:blipFill>
        <p:spPr>
          <a:xfrm>
            <a:off x="6556028" y="2437921"/>
            <a:ext cx="2032641" cy="162219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0225" y="4714114"/>
            <a:ext cx="4417406" cy="1556040"/>
          </a:xfrm>
          <a:prstGeom prst="rect">
            <a:avLst/>
          </a:prstGeom>
        </p:spPr>
      </p:pic>
    </p:spTree>
    <p:extLst>
      <p:ext uri="{BB962C8B-B14F-4D97-AF65-F5344CB8AC3E}">
        <p14:creationId xmlns:p14="http://schemas.microsoft.com/office/powerpoint/2010/main" val="1978119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1" y="1884974"/>
            <a:ext cx="5323115" cy="4637207"/>
          </a:xfrm>
          <a:prstGeom prst="rect">
            <a:avLst/>
          </a:prstGeom>
          <a:solidFill>
            <a:srgbClr val="858585"/>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US" sz="1200" dirty="0">
              <a:solidFill>
                <a:srgbClr val="FFFFFF"/>
              </a:solidFill>
              <a:latin typeface="Georgia"/>
            </a:endParaRPr>
          </a:p>
        </p:txBody>
      </p:sp>
      <p:sp>
        <p:nvSpPr>
          <p:cNvPr id="4" name="TextBox 3"/>
          <p:cNvSpPr txBox="1"/>
          <p:nvPr/>
        </p:nvSpPr>
        <p:spPr>
          <a:xfrm>
            <a:off x="161841" y="2016155"/>
            <a:ext cx="4900016" cy="4493538"/>
          </a:xfrm>
          <a:prstGeom prst="rect">
            <a:avLst/>
          </a:prstGeom>
        </p:spPr>
        <p:txBody>
          <a:bodyPr wrap="square" rtlCol="0">
            <a:spAutoFit/>
          </a:bodyPr>
          <a:lstStyle/>
          <a:p>
            <a:pPr>
              <a:spcAft>
                <a:spcPts val="600"/>
              </a:spcAft>
            </a:pPr>
            <a:r>
              <a:rPr lang="en-US" sz="1200" b="1" dirty="0">
                <a:solidFill>
                  <a:schemeClr val="bg1"/>
                </a:solidFill>
              </a:rPr>
              <a:t>Problem</a:t>
            </a:r>
          </a:p>
          <a:p>
            <a:pPr>
              <a:spcAft>
                <a:spcPts val="600"/>
              </a:spcAft>
            </a:pPr>
            <a:r>
              <a:rPr lang="en-US" sz="1200" dirty="0">
                <a:solidFill>
                  <a:schemeClr val="bg1"/>
                </a:solidFill>
              </a:rPr>
              <a:t>IT struggled with low business satisfaction and low business engagement. The business saw IT as an order taker and not an advisor or partner. Some business leaders would not even meet with IT due to a perceived lack of credibility.</a:t>
            </a:r>
          </a:p>
          <a:p>
            <a:pPr>
              <a:spcBef>
                <a:spcPts val="600"/>
              </a:spcBef>
              <a:spcAft>
                <a:spcPts val="600"/>
              </a:spcAft>
            </a:pPr>
            <a:r>
              <a:rPr lang="en-US" sz="1200" b="1" dirty="0">
                <a:solidFill>
                  <a:schemeClr val="bg1"/>
                </a:solidFill>
              </a:rPr>
              <a:t>Solution</a:t>
            </a:r>
          </a:p>
          <a:p>
            <a:pPr>
              <a:spcAft>
                <a:spcPts val="600"/>
              </a:spcAft>
            </a:pPr>
            <a:r>
              <a:rPr lang="en-US" sz="1200" dirty="0">
                <a:solidFill>
                  <a:schemeClr val="bg1"/>
                </a:solidFill>
              </a:rPr>
              <a:t>A new approach to business engagement was designed, where BRMs worked to understand the </a:t>
            </a:r>
            <a:r>
              <a:rPr lang="en-US" sz="1200" i="1" dirty="0">
                <a:solidFill>
                  <a:schemeClr val="bg1"/>
                </a:solidFill>
              </a:rPr>
              <a:t>business pain points </a:t>
            </a:r>
            <a:r>
              <a:rPr lang="en-US" sz="1200" dirty="0">
                <a:solidFill>
                  <a:schemeClr val="bg1"/>
                </a:solidFill>
              </a:rPr>
              <a:t>and validated this understanding with business leaders.</a:t>
            </a:r>
          </a:p>
          <a:p>
            <a:pPr>
              <a:spcAft>
                <a:spcPts val="600"/>
              </a:spcAft>
            </a:pPr>
            <a:r>
              <a:rPr lang="en-US" sz="1200" dirty="0">
                <a:solidFill>
                  <a:schemeClr val="bg1"/>
                </a:solidFill>
              </a:rPr>
              <a:t>Knowledge of the business was developed by understanding business processes and the associated business activities.</a:t>
            </a:r>
          </a:p>
          <a:p>
            <a:pPr>
              <a:spcAft>
                <a:spcPts val="600"/>
              </a:spcAft>
            </a:pPr>
            <a:r>
              <a:rPr lang="en-US" sz="1200" dirty="0">
                <a:solidFill>
                  <a:schemeClr val="bg1"/>
                </a:solidFill>
              </a:rPr>
              <a:t>Once trust was established, the BRMs proposed solutions to address the business pain points. Solutions could include existing IT services, new or enhanced IT services, or business process improvements.</a:t>
            </a:r>
          </a:p>
          <a:p>
            <a:pPr>
              <a:spcBef>
                <a:spcPts val="600"/>
              </a:spcBef>
              <a:spcAft>
                <a:spcPts val="600"/>
              </a:spcAft>
            </a:pPr>
            <a:r>
              <a:rPr lang="en-US" sz="1200" b="1" dirty="0">
                <a:solidFill>
                  <a:schemeClr val="bg1"/>
                </a:solidFill>
              </a:rPr>
              <a:t>Results </a:t>
            </a:r>
          </a:p>
          <a:p>
            <a:pPr>
              <a:spcAft>
                <a:spcPts val="600"/>
              </a:spcAft>
            </a:pPr>
            <a:r>
              <a:rPr lang="en-US" sz="1200" dirty="0">
                <a:solidFill>
                  <a:schemeClr val="bg1"/>
                </a:solidFill>
              </a:rPr>
              <a:t>Business leaders began to recognize that IT could bring valuable solutions to their business problems to the table. With leadership from the BRMs, the business changed its perception of IT from an order taker to a business partner who could help the organization achieve its business goals and objectives.</a:t>
            </a:r>
          </a:p>
        </p:txBody>
      </p:sp>
      <p:grpSp>
        <p:nvGrpSpPr>
          <p:cNvPr id="12" name="Group 11"/>
          <p:cNvGrpSpPr/>
          <p:nvPr/>
        </p:nvGrpSpPr>
        <p:grpSpPr>
          <a:xfrm>
            <a:off x="-1" y="1068149"/>
            <a:ext cx="9144001" cy="867753"/>
            <a:chOff x="-2" y="223202"/>
            <a:chExt cx="9144001" cy="867753"/>
          </a:xfrm>
          <a:solidFill>
            <a:schemeClr val="accent3"/>
          </a:solidFill>
        </p:grpSpPr>
        <p:sp>
          <p:nvSpPr>
            <p:cNvPr id="13" name="Rectangle 12"/>
            <p:cNvSpPr/>
            <p:nvPr/>
          </p:nvSpPr>
          <p:spPr>
            <a:xfrm>
              <a:off x="-2" y="223202"/>
              <a:ext cx="9144001" cy="867753"/>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a:r>
                <a:rPr lang="en-CA" sz="2800" b="1" dirty="0">
                  <a:solidFill>
                    <a:srgbClr val="FFFFFF"/>
                  </a:solidFill>
                </a:rPr>
                <a:t>CASE STUDY</a:t>
              </a:r>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a:solidFill>
                    <a:srgbClr val="FFFFFF"/>
                  </a:solidFill>
                </a:rPr>
                <a:t>Industry</a:t>
              </a:r>
            </a:p>
            <a:p>
              <a:pPr algn="r">
                <a:lnSpc>
                  <a:spcPct val="150000"/>
                </a:lnSpc>
              </a:pPr>
              <a:r>
                <a:rPr lang="en-CA" sz="1200" b="1" dirty="0">
                  <a:solidFill>
                    <a:srgbClr val="FFFFFF"/>
                  </a:solidFill>
                </a:rPr>
                <a:t>Source</a:t>
              </a: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333333"/>
                </a:buClr>
              </a:pPr>
              <a:r>
                <a:rPr lang="en-CA" b="0" i="1" dirty="0">
                  <a:solidFill>
                    <a:srgbClr val="FFFFFF"/>
                  </a:solidFill>
                </a:rPr>
                <a:t>State Government Department</a:t>
              </a:r>
            </a:p>
            <a:p>
              <a:pPr>
                <a:buClr>
                  <a:srgbClr val="333333"/>
                </a:buClr>
              </a:pPr>
              <a:r>
                <a:rPr lang="en-CA" b="0" i="1" dirty="0">
                  <a:solidFill>
                    <a:srgbClr val="FFFFFF"/>
                  </a:solidFill>
                </a:rPr>
                <a:t>Info-Tech Workshop</a:t>
              </a:r>
            </a:p>
          </p:txBody>
        </p:sp>
      </p:grpSp>
      <p:sp>
        <p:nvSpPr>
          <p:cNvPr id="20" name="TextBox 41"/>
          <p:cNvSpPr txBox="1"/>
          <p:nvPr/>
        </p:nvSpPr>
        <p:spPr>
          <a:xfrm>
            <a:off x="5629941" y="2748463"/>
            <a:ext cx="3292450" cy="523220"/>
          </a:xfrm>
          <a:prstGeom prst="rect">
            <a:avLst/>
          </a:prstGeom>
          <a:ln>
            <a:noFill/>
          </a:ln>
        </p:spPr>
        <p:txBody>
          <a:bodyPr wrap="square" rtlCol="0">
            <a:spAutoFit/>
          </a:bodyPr>
          <a:lstStyle/>
          <a:p>
            <a:r>
              <a:rPr lang="en-CA" sz="1400" dirty="0">
                <a:solidFill>
                  <a:srgbClr val="29475F"/>
                </a:solidFill>
              </a:rPr>
              <a:t>Use this blueprint to create an effective and valuable BRM program:</a:t>
            </a:r>
          </a:p>
        </p:txBody>
      </p:sp>
      <p:grpSp>
        <p:nvGrpSpPr>
          <p:cNvPr id="22" name="Group 43"/>
          <p:cNvGrpSpPr/>
          <p:nvPr/>
        </p:nvGrpSpPr>
        <p:grpSpPr>
          <a:xfrm>
            <a:off x="5900057" y="3471084"/>
            <a:ext cx="2848527" cy="1697142"/>
            <a:chOff x="5940925" y="3286626"/>
            <a:chExt cx="1664656" cy="1463073"/>
          </a:xfrm>
        </p:grpSpPr>
        <p:sp>
          <p:nvSpPr>
            <p:cNvPr id="26" name="Rectangle 47"/>
            <p:cNvSpPr/>
            <p:nvPr/>
          </p:nvSpPr>
          <p:spPr>
            <a:xfrm>
              <a:off x="5940925" y="3286626"/>
              <a:ext cx="1664656" cy="429949"/>
            </a:xfrm>
            <a:prstGeom prst="rect">
              <a:avLst/>
            </a:prstGeom>
            <a:solidFill>
              <a:srgbClr val="29475F"/>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r>
                <a:rPr lang="en-CA" sz="1200" b="1" dirty="0">
                  <a:solidFill>
                    <a:srgbClr val="FFFFFF"/>
                  </a:solidFill>
                </a:rPr>
                <a:t>1. Obtain executive buy-in</a:t>
              </a:r>
            </a:p>
          </p:txBody>
        </p:sp>
        <p:sp>
          <p:nvSpPr>
            <p:cNvPr id="27" name="Rectangle 48"/>
            <p:cNvSpPr/>
            <p:nvPr/>
          </p:nvSpPr>
          <p:spPr>
            <a:xfrm>
              <a:off x="5940925" y="3803188"/>
              <a:ext cx="1664656" cy="429949"/>
            </a:xfrm>
            <a:prstGeom prst="rect">
              <a:avLst/>
            </a:prstGeom>
            <a:solidFill>
              <a:srgbClr val="29475F"/>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r>
                <a:rPr lang="en-CA" sz="1200" b="1" dirty="0">
                  <a:solidFill>
                    <a:srgbClr val="FFFFFF"/>
                  </a:solidFill>
                </a:rPr>
                <a:t>2. Design the BRM role</a:t>
              </a:r>
            </a:p>
          </p:txBody>
        </p:sp>
        <p:sp>
          <p:nvSpPr>
            <p:cNvPr id="28" name="Rectangle 49"/>
            <p:cNvSpPr/>
            <p:nvPr/>
          </p:nvSpPr>
          <p:spPr>
            <a:xfrm>
              <a:off x="5940925" y="4319750"/>
              <a:ext cx="1664656" cy="429949"/>
            </a:xfrm>
            <a:prstGeom prst="rect">
              <a:avLst/>
            </a:prstGeom>
            <a:solidFill>
              <a:srgbClr val="29475F"/>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r>
                <a:rPr lang="en-CA" sz="1200" b="1" dirty="0">
                  <a:solidFill>
                    <a:srgbClr val="FFFFFF"/>
                  </a:solidFill>
                </a:rPr>
                <a:t>3. Implement the BRM role</a:t>
              </a:r>
            </a:p>
          </p:txBody>
        </p:sp>
      </p:grpSp>
      <p:sp>
        <p:nvSpPr>
          <p:cNvPr id="5" name="Title 4"/>
          <p:cNvSpPr>
            <a:spLocks noGrp="1"/>
          </p:cNvSpPr>
          <p:nvPr>
            <p:ph type="title"/>
          </p:nvPr>
        </p:nvSpPr>
        <p:spPr/>
        <p:txBody>
          <a:bodyPr/>
          <a:lstStyle/>
          <a:p>
            <a:pPr>
              <a:spcAft>
                <a:spcPts val="800"/>
              </a:spcAft>
            </a:pPr>
            <a:r>
              <a:rPr lang="en-US" dirty="0"/>
              <a:t>Our members have already had success after participating in an Info-Tech BRM workshop</a:t>
            </a:r>
          </a:p>
        </p:txBody>
      </p:sp>
    </p:spTree>
    <p:extLst>
      <p:ext uri="{BB962C8B-B14F-4D97-AF65-F5344CB8AC3E}">
        <p14:creationId xmlns:p14="http://schemas.microsoft.com/office/powerpoint/2010/main" val="3939152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19" y="169623"/>
            <a:ext cx="8620125" cy="877887"/>
          </a:xfrm>
        </p:spPr>
        <p:txBody>
          <a:bodyPr/>
          <a:lstStyle/>
          <a:p>
            <a:r>
              <a:rPr lang="en-US"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t>Use these icons to help guide you through each step of the blueprint and direct you to content related to the recommended activities. </a:t>
            </a:r>
          </a:p>
        </p:txBody>
      </p:sp>
    </p:spTree>
    <p:extLst>
      <p:ext uri="{BB962C8B-B14F-4D97-AF65-F5344CB8AC3E}">
        <p14:creationId xmlns:p14="http://schemas.microsoft.com/office/powerpoint/2010/main" val="4239230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39088"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6" name="Rounded Rectangle 45"/>
          <p:cNvSpPr/>
          <p:nvPr/>
        </p:nvSpPr>
        <p:spPr>
          <a:xfrm>
            <a:off x="350955"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48" name="Straight Arrow Connector 47"/>
          <p:cNvCxnSpPr>
            <a:stCxn id="60" idx="2"/>
          </p:cNvCxnSpPr>
          <p:nvPr/>
        </p:nvCxnSpPr>
        <p:spPr>
          <a:xfrm>
            <a:off x="801010" y="2920539"/>
            <a:ext cx="7748676"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13009"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497EA9"/>
                  </a:solidFill>
                  <a:effectLst/>
                  <a:uLnTx/>
                  <a:uFillTx/>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24596"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365D7E"/>
                  </a:solidFill>
                  <a:effectLst/>
                  <a:uLnTx/>
                  <a:uFillTx/>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56769"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29475F"/>
                  </a:solidFill>
                  <a:effectLst/>
                  <a:uLnTx/>
                  <a:uFillTx/>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38677"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3F6D93"/>
                  </a:solidFill>
                  <a:effectLst/>
                  <a:uLnTx/>
                  <a:uFillTx/>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947834"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29475F"/>
                </a:solidFill>
                <a:effectLst/>
                <a:uLnTx/>
                <a:uFillTx/>
              </a:rPr>
              <a:t>Diagnostics and consistent frameworks used throughout all four options</a:t>
            </a:r>
          </a:p>
        </p:txBody>
      </p:sp>
      <p:sp>
        <p:nvSpPr>
          <p:cNvPr id="2" name="Title 1"/>
          <p:cNvSpPr>
            <a:spLocks noGrp="1"/>
          </p:cNvSpPr>
          <p:nvPr>
            <p:ph type="title"/>
          </p:nvPr>
        </p:nvSpPr>
        <p:spPr/>
        <p:txBody>
          <a:bodyPr/>
          <a:lstStyle/>
          <a:p>
            <a:pPr lvl="0">
              <a:lnSpc>
                <a:spcPts val="2600"/>
              </a:lnSpc>
              <a:defRPr/>
            </a:pPr>
            <a:r>
              <a:rPr lang="en-CA" dirty="0">
                <a:latin typeface="Arial" panose="020B0604020202020204" pitchFamily="34" charset="0"/>
                <a:cs typeface="Arial" panose="020B0604020202020204" pitchFamily="34" charset="0"/>
              </a:rPr>
              <a:t>Info-Tech offers various levels of support to best suit your needs</a:t>
            </a:r>
          </a:p>
        </p:txBody>
      </p:sp>
    </p:spTree>
    <p:extLst>
      <p:ext uri="{BB962C8B-B14F-4D97-AF65-F5344CB8AC3E}">
        <p14:creationId xmlns:p14="http://schemas.microsoft.com/office/powerpoint/2010/main" val="3960344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340877719"/>
              </p:ext>
            </p:extLst>
          </p:nvPr>
        </p:nvGraphicFramePr>
        <p:xfrm>
          <a:off x="86984" y="1634035"/>
          <a:ext cx="8799876" cy="4668312"/>
        </p:xfrm>
        <a:graphic>
          <a:graphicData uri="http://schemas.openxmlformats.org/drawingml/2006/table">
            <a:tbl>
              <a:tblPr firstRow="1" bandRow="1">
                <a:tableStyleId>{5C22544A-7EE6-4342-B048-85BDC9FD1C3A}</a:tableStyleId>
              </a:tblPr>
              <a:tblGrid>
                <a:gridCol w="1191600">
                  <a:extLst>
                    <a:ext uri="{9D8B030D-6E8A-4147-A177-3AD203B41FA5}">
                      <a16:colId xmlns:a16="http://schemas.microsoft.com/office/drawing/2014/main" val="20000"/>
                    </a:ext>
                  </a:extLst>
                </a:gridCol>
                <a:gridCol w="2536092">
                  <a:extLst>
                    <a:ext uri="{9D8B030D-6E8A-4147-A177-3AD203B41FA5}">
                      <a16:colId xmlns:a16="http://schemas.microsoft.com/office/drawing/2014/main" val="20001"/>
                    </a:ext>
                  </a:extLst>
                </a:gridCol>
                <a:gridCol w="2536092">
                  <a:extLst>
                    <a:ext uri="{9D8B030D-6E8A-4147-A177-3AD203B41FA5}">
                      <a16:colId xmlns:a16="http://schemas.microsoft.com/office/drawing/2014/main" val="20002"/>
                    </a:ext>
                  </a:extLst>
                </a:gridCol>
                <a:gridCol w="2536092">
                  <a:extLst>
                    <a:ext uri="{9D8B030D-6E8A-4147-A177-3AD203B41FA5}">
                      <a16:colId xmlns:a16="http://schemas.microsoft.com/office/drawing/2014/main" val="20003"/>
                    </a:ext>
                  </a:extLst>
                </a:gridCol>
              </a:tblGrid>
              <a:tr h="1413963">
                <a:tc>
                  <a:txBody>
                    <a:bodyPr/>
                    <a:lstStyle/>
                    <a:p>
                      <a:pPr algn="ctr"/>
                      <a:r>
                        <a:rPr lang="en-CA" sz="1000" dirty="0">
                          <a:solidFill>
                            <a:schemeClr val="bg1"/>
                          </a:solidFill>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000" dirty="0">
                          <a:solidFill>
                            <a:schemeClr val="tx1"/>
                          </a:solidFill>
                        </a:rPr>
                        <a:t>1.1</a:t>
                      </a:r>
                      <a:r>
                        <a:rPr kumimoji="0" lang="en-US" sz="800" b="0" i="0" u="none" strike="noStrike" kern="1200" cap="none" spc="0" normalizeH="0" baseline="0" noProof="0" dirty="0">
                          <a:ln>
                            <a:noFill/>
                          </a:ln>
                          <a:solidFill>
                            <a:schemeClr val="tx1"/>
                          </a:solidFill>
                          <a:effectLst/>
                          <a:uLnTx/>
                          <a:uFillTx/>
                          <a:latin typeface="+mn-lt"/>
                          <a:ea typeface="+mn-ea"/>
                          <a:cs typeface="+mn-cs"/>
                        </a:rPr>
                        <a:t>  </a:t>
                      </a:r>
                      <a:r>
                        <a:rPr kumimoji="0" lang="en-US" sz="1000" b="0" i="0" u="none" strike="noStrike" kern="1200" cap="none" spc="0" normalizeH="0" baseline="0" noProof="0" dirty="0">
                          <a:ln>
                            <a:noFill/>
                          </a:ln>
                          <a:solidFill>
                            <a:schemeClr val="tx1"/>
                          </a:solidFill>
                          <a:effectLst/>
                          <a:uLnTx/>
                          <a:uFillTx/>
                          <a:latin typeface="+mn-lt"/>
                          <a:ea typeface="+mn-ea"/>
                          <a:cs typeface="+mn-cs"/>
                        </a:rPr>
                        <a:t>Define objectives of the BRM program</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1.2  </a:t>
                      </a:r>
                      <a:r>
                        <a:rPr kumimoji="0" lang="en-CA" sz="1000" b="0" i="0" u="none" strike="noStrike" kern="1200" cap="none" spc="0" normalizeH="0" baseline="0" noProof="0" dirty="0">
                          <a:ln>
                            <a:noFill/>
                          </a:ln>
                          <a:solidFill>
                            <a:schemeClr val="tx1"/>
                          </a:solidFill>
                          <a:effectLst/>
                          <a:uLnTx/>
                          <a:uFillTx/>
                          <a:latin typeface="+mn-lt"/>
                          <a:ea typeface="+mn-ea"/>
                          <a:cs typeface="+mn-cs"/>
                        </a:rPr>
                        <a:t>Identify business pain points</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1.3  </a:t>
                      </a:r>
                      <a:r>
                        <a:rPr kumimoji="0" lang="en-CA" sz="1000" b="0" i="0" u="none" strike="noStrike" kern="1200" cap="none" spc="0" normalizeH="0" baseline="0" noProof="0" dirty="0">
                          <a:ln>
                            <a:noFill/>
                          </a:ln>
                          <a:solidFill>
                            <a:schemeClr val="tx1"/>
                          </a:solidFill>
                          <a:effectLst/>
                          <a:uLnTx/>
                          <a:uFillTx/>
                          <a:latin typeface="+mn-lt"/>
                          <a:ea typeface="+mn-ea"/>
                          <a:cs typeface="+mn-cs"/>
                        </a:rPr>
                        <a:t>Identify IT pain points</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1.4</a:t>
                      </a:r>
                      <a:r>
                        <a:rPr kumimoji="0" lang="en-US" sz="1000" b="0" i="0" u="none" strike="noStrike" kern="1200" cap="none" spc="0" normalizeH="0" baseline="0" noProof="0" dirty="0">
                          <a:ln>
                            <a:noFill/>
                          </a:ln>
                          <a:solidFill>
                            <a:schemeClr val="tx1"/>
                          </a:solidFill>
                          <a:effectLst/>
                          <a:uLnTx/>
                          <a:uFillTx/>
                          <a:latin typeface="+mn-lt"/>
                          <a:ea typeface="+mn-ea"/>
                          <a:cs typeface="+mn-cs"/>
                        </a:rPr>
                        <a:t>  Understand business satisfaction with IT using the </a:t>
                      </a:r>
                      <a:r>
                        <a:rPr kumimoji="0" lang="en-US" sz="1000" b="0" i="1" u="none" strike="noStrike" kern="1200" cap="none" spc="0" normalizeH="0" baseline="0" noProof="0" dirty="0">
                          <a:ln>
                            <a:noFill/>
                          </a:ln>
                          <a:solidFill>
                            <a:schemeClr val="tx1"/>
                          </a:solidFill>
                          <a:effectLst/>
                          <a:uLnTx/>
                          <a:uFillTx/>
                          <a:latin typeface="+mn-lt"/>
                          <a:ea typeface="+mn-ea"/>
                          <a:cs typeface="+mn-cs"/>
                        </a:rPr>
                        <a:t>CIO Business Vision </a:t>
                      </a:r>
                      <a:r>
                        <a:rPr kumimoji="0" lang="en-US" sz="1000" b="0" i="0" u="none" strike="noStrike" kern="1200" cap="none" spc="0" normalizeH="0" baseline="0" noProof="0" dirty="0">
                          <a:ln>
                            <a:noFill/>
                          </a:ln>
                          <a:solidFill>
                            <a:schemeClr val="tx1"/>
                          </a:solidFill>
                          <a:effectLst/>
                          <a:uLnTx/>
                          <a:uFillTx/>
                          <a:latin typeface="+mn-lt"/>
                          <a:ea typeface="+mn-ea"/>
                          <a:cs typeface="+mn-cs"/>
                        </a:rPr>
                        <a:t>diagnostics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CA" sz="1000" b="1" i="0" u="none" strike="noStrike" kern="1200" cap="none" spc="0" normalizeH="0" baseline="0" noProof="0" dirty="0">
                          <a:ln>
                            <a:noFill/>
                          </a:ln>
                          <a:solidFill>
                            <a:srgbClr val="333333"/>
                          </a:solidFill>
                          <a:effectLst/>
                          <a:uLnTx/>
                          <a:uFillTx/>
                          <a:latin typeface="+mn-lt"/>
                        </a:rPr>
                        <a:t>2.1</a:t>
                      </a:r>
                      <a:r>
                        <a:rPr kumimoji="0" lang="en-US" sz="1000" b="0" i="0" u="none" strike="noStrike" kern="1200" cap="none" spc="0" normalizeH="0" baseline="0" noProof="0" dirty="0">
                          <a:ln>
                            <a:noFill/>
                          </a:ln>
                          <a:solidFill>
                            <a:schemeClr val="tx1"/>
                          </a:solidFill>
                          <a:effectLst/>
                          <a:uLnTx/>
                          <a:uFillTx/>
                          <a:latin typeface="+mn-lt"/>
                          <a:ea typeface="+mn-ea"/>
                          <a:cs typeface="+mn-cs"/>
                        </a:rPr>
                        <a:t>  Define components of the BRM role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CA" sz="1000" b="1" i="0" u="none" strike="noStrike" kern="1200" cap="none" spc="0" normalizeH="0" baseline="0" noProof="0" dirty="0">
                          <a:ln>
                            <a:noFill/>
                          </a:ln>
                          <a:solidFill>
                            <a:schemeClr val="tx1"/>
                          </a:solidFill>
                          <a:effectLst/>
                          <a:uLnTx/>
                          <a:uFillTx/>
                          <a:latin typeface="+mn-lt"/>
                          <a:ea typeface="+mn-ea"/>
                          <a:cs typeface="+mn-cs"/>
                        </a:rPr>
                        <a:t>2.2</a:t>
                      </a:r>
                      <a:r>
                        <a:rPr kumimoji="0" lang="en-CA" sz="1000" b="0" i="0" u="none" strike="noStrike" kern="1200" cap="none" spc="0" normalizeH="0" baseline="0" noProof="0" dirty="0">
                          <a:ln>
                            <a:noFill/>
                          </a:ln>
                          <a:solidFill>
                            <a:schemeClr val="tx1"/>
                          </a:solidFill>
                          <a:effectLst/>
                          <a:uLnTx/>
                          <a:uFillTx/>
                          <a:latin typeface="+mn-lt"/>
                          <a:ea typeface="+mn-ea"/>
                          <a:cs typeface="+mn-cs"/>
                        </a:rPr>
                        <a:t>  Define BRM maturity levels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CA" sz="1000" b="1" i="0" u="none" strike="noStrike" kern="1200" cap="none" spc="0" normalizeH="0" baseline="0" noProof="0" dirty="0">
                          <a:ln>
                            <a:noFill/>
                          </a:ln>
                          <a:solidFill>
                            <a:schemeClr val="tx1"/>
                          </a:solidFill>
                          <a:effectLst/>
                          <a:uLnTx/>
                          <a:uFillTx/>
                          <a:latin typeface="+mn-lt"/>
                          <a:ea typeface="+mn-ea"/>
                          <a:cs typeface="+mn-cs"/>
                        </a:rPr>
                        <a:t>2.3</a:t>
                      </a:r>
                      <a:r>
                        <a:rPr kumimoji="0" lang="en-CA" sz="1000" b="0" i="0" u="none" strike="noStrike" kern="1200" cap="none" spc="0" normalizeH="0" baseline="0" noProof="0" dirty="0">
                          <a:ln>
                            <a:noFill/>
                          </a:ln>
                          <a:solidFill>
                            <a:schemeClr val="tx1"/>
                          </a:solidFill>
                          <a:effectLst/>
                          <a:uLnTx/>
                          <a:uFillTx/>
                          <a:latin typeface="+mn-lt"/>
                          <a:ea typeface="+mn-ea"/>
                          <a:cs typeface="+mn-cs"/>
                        </a:rPr>
                        <a:t>  Define BRM candidate qualifications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2.4</a:t>
                      </a:r>
                      <a:r>
                        <a:rPr kumimoji="0" lang="en-US" sz="1000" b="0" i="0" u="none" strike="noStrike" kern="1200" cap="none" spc="0" normalizeH="0" baseline="0" noProof="0" dirty="0">
                          <a:ln>
                            <a:noFill/>
                          </a:ln>
                          <a:solidFill>
                            <a:schemeClr val="tx1"/>
                          </a:solidFill>
                          <a:effectLst/>
                          <a:uLnTx/>
                          <a:uFillTx/>
                          <a:latin typeface="+mn-lt"/>
                          <a:ea typeface="+mn-ea"/>
                          <a:cs typeface="+mn-cs"/>
                        </a:rPr>
                        <a:t>  Create a BRM role description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CA" sz="1000" b="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000" dirty="0">
                          <a:solidFill>
                            <a:schemeClr val="tx1"/>
                          </a:solidFill>
                        </a:rPr>
                        <a:t>3.1  </a:t>
                      </a:r>
                      <a:r>
                        <a:rPr kumimoji="0" lang="en-US" sz="1000" b="0" i="0" u="none" strike="noStrike" kern="1200" cap="none" spc="0" normalizeH="0" baseline="0" noProof="0" dirty="0">
                          <a:ln>
                            <a:noFill/>
                          </a:ln>
                          <a:solidFill>
                            <a:schemeClr val="tx1"/>
                          </a:solidFill>
                          <a:effectLst/>
                          <a:uLnTx/>
                          <a:uFillTx/>
                          <a:latin typeface="+mn-lt"/>
                          <a:ea typeface="+mn-ea"/>
                          <a:cs typeface="+mn-cs"/>
                        </a:rPr>
                        <a:t>Determine BRM reporting structure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CA" sz="1000" b="1" i="0" u="none" strike="noStrike" kern="1200" cap="none" spc="0" normalizeH="0" baseline="0" noProof="0" dirty="0">
                          <a:ln>
                            <a:noFill/>
                          </a:ln>
                          <a:solidFill>
                            <a:schemeClr val="tx1"/>
                          </a:solidFill>
                          <a:effectLst/>
                          <a:uLnTx/>
                          <a:uFillTx/>
                          <a:latin typeface="+mn-lt"/>
                          <a:ea typeface="+mn-ea"/>
                          <a:cs typeface="+mn-cs"/>
                        </a:rPr>
                        <a:t>3.2</a:t>
                      </a:r>
                      <a:r>
                        <a:rPr kumimoji="0" lang="en-CA" sz="1000" b="0" i="0" u="none" strike="noStrike" kern="1200" cap="none" spc="0" normalizeH="0" baseline="0" noProof="0" dirty="0">
                          <a:ln>
                            <a:noFill/>
                          </a:ln>
                          <a:solidFill>
                            <a:schemeClr val="tx1"/>
                          </a:solidFill>
                          <a:effectLst/>
                          <a:uLnTx/>
                          <a:uFillTx/>
                          <a:latin typeface="+mn-lt"/>
                          <a:ea typeface="+mn-ea"/>
                          <a:cs typeface="+mn-cs"/>
                        </a:rPr>
                        <a:t>  Create BRM engagement plan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3.3</a:t>
                      </a:r>
                      <a:r>
                        <a:rPr kumimoji="0" lang="en-US" sz="1000" b="0" i="0" u="none" strike="noStrike" kern="1200" cap="none" spc="0" normalizeH="0" baseline="0" noProof="0" dirty="0">
                          <a:ln>
                            <a:noFill/>
                          </a:ln>
                          <a:solidFill>
                            <a:schemeClr val="tx1"/>
                          </a:solidFill>
                          <a:effectLst/>
                          <a:uLnTx/>
                          <a:uFillTx/>
                          <a:latin typeface="+mn-lt"/>
                          <a:ea typeface="+mn-ea"/>
                          <a:cs typeface="+mn-cs"/>
                        </a:rPr>
                        <a:t>  Gather feedback and measure value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CA" sz="1000" b="1" i="0" u="none" strike="noStrike" kern="1200" cap="none" spc="0" normalizeH="0" baseline="0" noProof="0" dirty="0">
                          <a:ln>
                            <a:noFill/>
                          </a:ln>
                          <a:solidFill>
                            <a:schemeClr val="tx1"/>
                          </a:solidFill>
                          <a:effectLst/>
                          <a:uLnTx/>
                          <a:uFillTx/>
                          <a:latin typeface="+mn-lt"/>
                          <a:ea typeface="+mn-ea"/>
                          <a:cs typeface="+mn-cs"/>
                        </a:rPr>
                        <a:t>3.4</a:t>
                      </a:r>
                      <a:r>
                        <a:rPr kumimoji="0" lang="en-CA" sz="1000" b="0" i="0" u="none" strike="noStrike" kern="1200" cap="none" spc="0" normalizeH="0" baseline="0" noProof="0" dirty="0">
                          <a:ln>
                            <a:noFill/>
                          </a:ln>
                          <a:solidFill>
                            <a:schemeClr val="tx1"/>
                          </a:solidFill>
                          <a:effectLst/>
                          <a:uLnTx/>
                          <a:uFillTx/>
                          <a:latin typeface="+mn-lt"/>
                          <a:ea typeface="+mn-ea"/>
                          <a:cs typeface="+mn-cs"/>
                        </a:rPr>
                        <a:t>  Create BRM communication plan</a:t>
                      </a:r>
                    </a:p>
                    <a:p>
                      <a:pPr>
                        <a:spcAft>
                          <a:spcPts val="600"/>
                        </a:spcAft>
                      </a:pP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348509">
                <a:tc>
                  <a:txBody>
                    <a:bodyPr/>
                    <a:lstStyle/>
                    <a:p>
                      <a:pPr algn="ctr"/>
                      <a:r>
                        <a:rPr lang="en-CA" sz="1000" b="1" dirty="0">
                          <a:solidFill>
                            <a:schemeClr val="bg1"/>
                          </a:solidFill>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marR="0" lvl="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CA" sz="1000" b="0" dirty="0">
                          <a:cs typeface="+mn-cs"/>
                        </a:rPr>
                        <a:t>Define</a:t>
                      </a:r>
                      <a:r>
                        <a:rPr lang="en-CA" sz="1000" b="0" baseline="0" dirty="0">
                          <a:cs typeface="+mn-cs"/>
                        </a:rPr>
                        <a:t> the objectives of the BRM program and identify business and IT pain points</a:t>
                      </a:r>
                    </a:p>
                    <a:p>
                      <a:pPr marL="228600" marR="0" lvl="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CA" sz="1000" b="0" baseline="0" dirty="0">
                          <a:cs typeface="+mn-cs"/>
                        </a:rPr>
                        <a:t>Walk through the results from the </a:t>
                      </a:r>
                      <a:r>
                        <a:rPr lang="en-CA" sz="1000" b="0" i="1" baseline="0" dirty="0">
                          <a:cs typeface="+mn-cs"/>
                        </a:rPr>
                        <a:t>CIO Business Vision</a:t>
                      </a:r>
                      <a:r>
                        <a:rPr lang="en-CA" sz="1000" b="0" baseline="0" dirty="0">
                          <a:cs typeface="+mn-cs"/>
                        </a:rPr>
                        <a:t> diagnostic</a:t>
                      </a:r>
                      <a:endParaRPr lang="en-US" sz="1000" b="0" dirty="0">
                        <a:cs typeface="Open Sans"/>
                      </a:endParaRPr>
                    </a:p>
                    <a:p>
                      <a:pPr marL="0" indent="0">
                        <a:spcAft>
                          <a:spcPts val="600"/>
                        </a:spcAft>
                        <a:buSzPct val="150000"/>
                        <a:buNone/>
                      </a:pPr>
                      <a:endParaRPr lang="en-US" sz="1000" b="0" dirty="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CA" sz="1000" b="0" dirty="0">
                          <a:cs typeface="Open Sans"/>
                        </a:rPr>
                        <a:t>Define</a:t>
                      </a:r>
                      <a:r>
                        <a:rPr lang="en-CA" sz="1000" b="0" baseline="0" dirty="0">
                          <a:cs typeface="Open Sans"/>
                        </a:rPr>
                        <a:t> components of the BRM role and the maturity levels </a:t>
                      </a:r>
                    </a:p>
                    <a:p>
                      <a:pPr marL="228600" indent="-228600">
                        <a:spcAft>
                          <a:spcPts val="600"/>
                        </a:spcAft>
                        <a:buSzPct val="150000"/>
                        <a:buBlip>
                          <a:blip r:embed="rId3"/>
                        </a:buBlip>
                      </a:pPr>
                      <a:r>
                        <a:rPr lang="en-CA" sz="1000" b="0" baseline="0" dirty="0">
                          <a:cs typeface="Open Sans"/>
                        </a:rPr>
                        <a:t>Determine member’s BRM maturity level and walk through role descriptions</a:t>
                      </a:r>
                      <a:endParaRPr lang="en-CA" sz="1000" b="0" dirty="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CA" sz="1000" b="0" dirty="0">
                          <a:cs typeface="Open Sans"/>
                        </a:rPr>
                        <a:t>Walk through</a:t>
                      </a:r>
                      <a:r>
                        <a:rPr lang="en-CA" sz="1000" b="0" baseline="0" dirty="0">
                          <a:cs typeface="Open Sans"/>
                        </a:rPr>
                        <a:t> the different BRM reporting structures and create a BRM engagement and communication plan</a:t>
                      </a:r>
                      <a:endParaRPr lang="en-CA" sz="1000" b="0" dirty="0">
                        <a:cs typeface="Open Sans"/>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900000">
                <a:tc>
                  <a:txBody>
                    <a:bodyPr/>
                    <a:lstStyle/>
                    <a:p>
                      <a:pPr algn="ctr"/>
                      <a:r>
                        <a:rPr lang="en-CA" sz="1000" b="1" dirty="0">
                          <a:solidFill>
                            <a:schemeClr val="bg1"/>
                          </a:solidFill>
                        </a:rPr>
                        <a:t>Onsite</a:t>
                      </a:r>
                      <a:r>
                        <a:rPr lang="en-CA" sz="1000" b="1" baseline="0" dirty="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a:t>Module</a:t>
                      </a:r>
                      <a:r>
                        <a:rPr lang="en-CA" sz="1000" b="1" baseline="0" dirty="0"/>
                        <a:t> 1</a:t>
                      </a:r>
                      <a:r>
                        <a:rPr lang="en-CA" sz="1000" b="1" dirty="0"/>
                        <a:t>:</a:t>
                      </a:r>
                    </a:p>
                    <a:p>
                      <a:pPr marL="0" indent="0">
                        <a:buFont typeface="Arial" panose="020B0604020202020204" pitchFamily="34" charset="0"/>
                        <a:buNone/>
                      </a:pPr>
                      <a:r>
                        <a:rPr lang="en-CA" sz="1000" dirty="0"/>
                        <a:t>Obtain</a:t>
                      </a:r>
                      <a:r>
                        <a:rPr lang="en-CA" sz="1000" baseline="0" dirty="0"/>
                        <a:t> Buy-In for the BRM Program</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2</a:t>
                      </a:r>
                      <a:r>
                        <a:rPr lang="en-CA" sz="1000" b="1" dirty="0"/>
                        <a:t>:</a:t>
                      </a:r>
                    </a:p>
                    <a:p>
                      <a:pPr marL="0" indent="0">
                        <a:buFont typeface="Arial" panose="020B0604020202020204" pitchFamily="34" charset="0"/>
                        <a:buNone/>
                      </a:pPr>
                      <a:r>
                        <a:rPr lang="en-CA" sz="1000" dirty="0"/>
                        <a:t>Define the BRM Role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3</a:t>
                      </a:r>
                      <a:r>
                        <a:rPr lang="en-CA" sz="1000" b="1" dirty="0"/>
                        <a:t>:</a:t>
                      </a:r>
                    </a:p>
                    <a:p>
                      <a:r>
                        <a:rPr lang="en-CA" sz="1000" b="0" dirty="0"/>
                        <a:t>Implement the</a:t>
                      </a:r>
                      <a:r>
                        <a:rPr lang="en-CA" sz="1000" b="0" baseline="0" dirty="0"/>
                        <a:t> BRM Role</a:t>
                      </a:r>
                      <a:endParaRPr lang="en-CA" sz="1000" b="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731854">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a:t>Phase 1 Outcome:</a:t>
                      </a:r>
                    </a:p>
                    <a:p>
                      <a:pPr marL="171450" indent="-171450">
                        <a:buFont typeface="Arial" panose="020B0604020202020204" pitchFamily="34" charset="0"/>
                        <a:buChar char="•"/>
                        <a:tabLst>
                          <a:tab pos="4125913" algn="l"/>
                        </a:tabLst>
                      </a:pPr>
                      <a:r>
                        <a:rPr kumimoji="0" lang="en-US" sz="1000" b="0" i="0" u="none" strike="noStrike" kern="1200" cap="none" spc="0" normalizeH="0" baseline="0" noProof="0" dirty="0">
                          <a:ln>
                            <a:noFill/>
                          </a:ln>
                          <a:solidFill>
                            <a:schemeClr val="tx1"/>
                          </a:solidFill>
                          <a:effectLst/>
                          <a:uLnTx/>
                          <a:uFillTx/>
                          <a:latin typeface="+mn-lt"/>
                          <a:ea typeface="+mn-ea"/>
                          <a:cs typeface="+mn-cs"/>
                        </a:rPr>
                        <a:t>Mutually agreed upon objectives between IT and the business for how BRM can add value to the organization</a:t>
                      </a:r>
                    </a:p>
                    <a:p>
                      <a:pPr marL="171450" indent="-171450">
                        <a:buFont typeface="Arial" panose="020B0604020202020204" pitchFamily="34" charset="0"/>
                        <a:buChar char="•"/>
                        <a:tabLst>
                          <a:tab pos="4125913" algn="l"/>
                        </a:tabLst>
                      </a:pPr>
                      <a:r>
                        <a:rPr kumimoji="0" lang="en-US" sz="1000" b="0" i="0" u="none" strike="noStrike" kern="1200" cap="none" spc="0" normalizeH="0" baseline="0" noProof="0" dirty="0">
                          <a:ln>
                            <a:noFill/>
                          </a:ln>
                          <a:solidFill>
                            <a:schemeClr val="tx1"/>
                          </a:solidFill>
                          <a:effectLst/>
                          <a:uLnTx/>
                          <a:uFillTx/>
                          <a:latin typeface="+mn-lt"/>
                          <a:ea typeface="+mn-ea"/>
                          <a:cs typeface="+mn-cs"/>
                        </a:rPr>
                        <a:t>An understanding of both business and IT pain points by both parties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2 Outcome:</a:t>
                      </a:r>
                    </a:p>
                    <a:p>
                      <a:pPr marL="171450" indent="-171450">
                        <a:buFont typeface="Arial" panose="020B0604020202020204" pitchFamily="34" charset="0"/>
                        <a:buChar char="•"/>
                        <a:tabLst>
                          <a:tab pos="4125913" algn="l"/>
                        </a:tabLst>
                      </a:pPr>
                      <a:r>
                        <a:rPr kumimoji="0" lang="en-US" sz="1000" b="0" i="0" u="none" strike="noStrike" kern="1200" cap="none" spc="0" normalizeH="0" baseline="0" noProof="0" dirty="0">
                          <a:ln>
                            <a:noFill/>
                          </a:ln>
                          <a:solidFill>
                            <a:schemeClr val="tx1"/>
                          </a:solidFill>
                          <a:effectLst/>
                          <a:uLnTx/>
                          <a:uFillTx/>
                          <a:latin typeface="+mn-lt"/>
                          <a:ea typeface="+mn-ea"/>
                          <a:cs typeface="+mn-cs"/>
                        </a:rPr>
                        <a:t>An understanding of the various maturity levels for the BRM role and difference in focus for each level</a:t>
                      </a:r>
                    </a:p>
                    <a:p>
                      <a:pPr marL="171450" indent="-171450">
                        <a:buFont typeface="Arial" panose="020B0604020202020204" pitchFamily="34" charset="0"/>
                        <a:buChar char="•"/>
                        <a:tabLst>
                          <a:tab pos="4125913" algn="l"/>
                        </a:tabLst>
                      </a:pPr>
                      <a:r>
                        <a:rPr kumimoji="0" lang="en-US" sz="1000" b="0" i="0" u="none" strike="noStrike" kern="1200" cap="none" spc="0" normalizeH="0" baseline="0" noProof="0" dirty="0">
                          <a:ln>
                            <a:noFill/>
                          </a:ln>
                          <a:solidFill>
                            <a:schemeClr val="tx1"/>
                          </a:solidFill>
                          <a:effectLst/>
                          <a:uLnTx/>
                          <a:uFillTx/>
                          <a:latin typeface="+mn-lt"/>
                          <a:ea typeface="+mn-ea"/>
                          <a:cs typeface="+mn-cs"/>
                        </a:rPr>
                        <a:t>A job description for the hiring of a BRM role (if required)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3 Outcome:</a:t>
                      </a:r>
                    </a:p>
                    <a:p>
                      <a:pPr marL="171450" indent="-171450">
                        <a:buFont typeface="Arial" panose="020B0604020202020204" pitchFamily="34" charset="0"/>
                        <a:buChar char="•"/>
                        <a:tabLst>
                          <a:tab pos="4125913" algn="l"/>
                        </a:tabLst>
                      </a:pPr>
                      <a:r>
                        <a:rPr kumimoji="0" lang="en-US" sz="1000" b="0" i="0" u="none" strike="noStrike" kern="1200" cap="none" spc="0" normalizeH="0" baseline="0" noProof="0" dirty="0">
                          <a:ln>
                            <a:noFill/>
                          </a:ln>
                          <a:solidFill>
                            <a:schemeClr val="tx1"/>
                          </a:solidFill>
                          <a:effectLst/>
                          <a:uLnTx/>
                          <a:uFillTx/>
                          <a:latin typeface="+mn-lt"/>
                          <a:ea typeface="+mn-ea"/>
                          <a:cs typeface="+mn-cs"/>
                        </a:rPr>
                        <a:t>An engagement plan to ensure the BRM builds and maintains relationships with key stakeholders</a:t>
                      </a:r>
                    </a:p>
                    <a:p>
                      <a:pPr marL="171450" indent="-171450">
                        <a:buFont typeface="Arial" panose="020B0604020202020204" pitchFamily="34" charset="0"/>
                        <a:buChar char="•"/>
                        <a:tabLst>
                          <a:tab pos="4125913" algn="l"/>
                        </a:tabLst>
                      </a:pPr>
                      <a:r>
                        <a:rPr kumimoji="0" lang="en-US" sz="1000" b="0" i="0" u="none" strike="noStrike" kern="1200" cap="none" spc="0" normalizeH="0" baseline="0" noProof="0" dirty="0">
                          <a:ln>
                            <a:noFill/>
                          </a:ln>
                          <a:solidFill>
                            <a:schemeClr val="tx1"/>
                          </a:solidFill>
                          <a:effectLst/>
                          <a:uLnTx/>
                          <a:uFillTx/>
                          <a:latin typeface="+mn-lt"/>
                          <a:ea typeface="+mn-ea"/>
                          <a:cs typeface="+mn-cs"/>
                        </a:rPr>
                        <a:t>A communication plan to obtain buy-in from business and IT leaders</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3182666"/>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1056" y="1796264"/>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282240" y="4450279"/>
            <a:ext cx="752006" cy="483279"/>
          </a:xfrm>
          <a:prstGeom prst="rect">
            <a:avLst/>
          </a:prstGeom>
          <a:effectLst/>
        </p:spPr>
      </p:pic>
      <p:sp>
        <p:nvSpPr>
          <p:cNvPr id="15" name="Chevron 14"/>
          <p:cNvSpPr/>
          <p:nvPr/>
        </p:nvSpPr>
        <p:spPr>
          <a:xfrm>
            <a:off x="1301687" y="1180801"/>
            <a:ext cx="2692549"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1. Obtain Buy-In</a:t>
            </a:r>
          </a:p>
        </p:txBody>
      </p:sp>
      <p:sp>
        <p:nvSpPr>
          <p:cNvPr id="16" name="Chevron 15"/>
          <p:cNvSpPr/>
          <p:nvPr/>
        </p:nvSpPr>
        <p:spPr>
          <a:xfrm>
            <a:off x="3838233" y="1180800"/>
            <a:ext cx="269748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2. Define the BRM Role</a:t>
            </a:r>
          </a:p>
        </p:txBody>
      </p:sp>
      <p:sp>
        <p:nvSpPr>
          <p:cNvPr id="17" name="Chevron 16"/>
          <p:cNvSpPr/>
          <p:nvPr/>
        </p:nvSpPr>
        <p:spPr>
          <a:xfrm>
            <a:off x="6371121" y="1180800"/>
            <a:ext cx="253288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3. Implement BRM</a:t>
            </a:r>
          </a:p>
        </p:txBody>
      </p:sp>
      <p:sp>
        <p:nvSpPr>
          <p:cNvPr id="4" name="Title 3"/>
          <p:cNvSpPr>
            <a:spLocks noGrp="1"/>
          </p:cNvSpPr>
          <p:nvPr>
            <p:ph type="title"/>
          </p:nvPr>
        </p:nvSpPr>
        <p:spPr/>
        <p:txBody>
          <a:bodyPr/>
          <a:lstStyle/>
          <a:p>
            <a:r>
              <a:rPr lang="en-US" dirty="0"/>
              <a:t>Transform IT Into a Value Creator With BRM – project overview</a:t>
            </a:r>
            <a:endParaRPr lang="en-CA" dirty="0"/>
          </a:p>
        </p:txBody>
      </p:sp>
    </p:spTree>
    <p:extLst>
      <p:ext uri="{BB962C8B-B14F-4D97-AF65-F5344CB8AC3E}">
        <p14:creationId xmlns:p14="http://schemas.microsoft.com/office/powerpoint/2010/main" val="2371893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Workshop overview</a:t>
            </a:r>
            <a:endParaRPr lang="en-CA" dirty="0"/>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a:solidFill>
                  <a:srgbClr val="333333"/>
                </a:solidFill>
              </a:rPr>
              <a:t>Contact your account representative or e</a:t>
            </a:r>
            <a:r>
              <a:rPr lang="en-US" sz="1400" dirty="0">
                <a:solidFill>
                  <a:srgbClr val="333333"/>
                </a:solidFill>
                <a:cs typeface="Open Sans"/>
              </a:rPr>
              <a:t>mail </a:t>
            </a:r>
            <a:r>
              <a:rPr lang="en-US" sz="1400" dirty="0">
                <a:solidFill>
                  <a:srgbClr val="333333"/>
                </a:solidFill>
                <a:cs typeface="Open Sans"/>
                <a:hlinkClick r:id="rId3"/>
              </a:rPr>
              <a:t>Workshops@InfoTech.com</a:t>
            </a:r>
            <a:r>
              <a:rPr lang="en-US" sz="1400" dirty="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1901505276"/>
              </p:ext>
            </p:extLst>
          </p:nvPr>
        </p:nvGraphicFramePr>
        <p:xfrm>
          <a:off x="251519" y="1677686"/>
          <a:ext cx="8587392" cy="4594405"/>
        </p:xfrm>
        <a:graphic>
          <a:graphicData uri="http://schemas.openxmlformats.org/drawingml/2006/table">
            <a:tbl>
              <a:tblPr firstRow="1" bandRow="1">
                <a:tableStyleId>{5C22544A-7EE6-4342-B048-85BDC9FD1C3A}</a:tableStyleId>
              </a:tblPr>
              <a:tblGrid>
                <a:gridCol w="400828">
                  <a:extLst>
                    <a:ext uri="{9D8B030D-6E8A-4147-A177-3AD203B41FA5}">
                      <a16:colId xmlns:a16="http://schemas.microsoft.com/office/drawing/2014/main" val="20000"/>
                    </a:ext>
                  </a:extLst>
                </a:gridCol>
                <a:gridCol w="2046641">
                  <a:extLst>
                    <a:ext uri="{9D8B030D-6E8A-4147-A177-3AD203B41FA5}">
                      <a16:colId xmlns:a16="http://schemas.microsoft.com/office/drawing/2014/main" val="20001"/>
                    </a:ext>
                  </a:extLst>
                </a:gridCol>
                <a:gridCol w="2046641">
                  <a:extLst>
                    <a:ext uri="{9D8B030D-6E8A-4147-A177-3AD203B41FA5}">
                      <a16:colId xmlns:a16="http://schemas.microsoft.com/office/drawing/2014/main" val="20002"/>
                    </a:ext>
                  </a:extLst>
                </a:gridCol>
                <a:gridCol w="2046641">
                  <a:extLst>
                    <a:ext uri="{9D8B030D-6E8A-4147-A177-3AD203B41FA5}">
                      <a16:colId xmlns:a16="http://schemas.microsoft.com/office/drawing/2014/main" val="20003"/>
                    </a:ext>
                  </a:extLst>
                </a:gridCol>
                <a:gridCol w="2046641">
                  <a:extLst>
                    <a:ext uri="{9D8B030D-6E8A-4147-A177-3AD203B41FA5}">
                      <a16:colId xmlns:a16="http://schemas.microsoft.com/office/drawing/2014/main" val="20004"/>
                    </a:ext>
                  </a:extLst>
                </a:gridCol>
              </a:tblGrid>
              <a:tr h="287991">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a:solidFill>
                            <a:schemeClr val="bg1"/>
                          </a:solidFill>
                        </a:rPr>
                        <a:t>Workshop Day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a:solidFill>
                            <a:schemeClr val="bg1"/>
                          </a:solidFill>
                        </a:rPr>
                        <a:t>Workshop Day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a:solidFill>
                            <a:schemeClr val="bg1"/>
                          </a:solidFill>
                        </a:rPr>
                        <a:t>Workshop Day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a:solidFill>
                            <a:schemeClr val="bg1"/>
                          </a:solidFill>
                        </a:rPr>
                        <a:t>Workshop Day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extLst>
                  <a:ext uri="{0D108BD9-81ED-4DB2-BD59-A6C34878D82A}">
                    <a16:rowId xmlns:a16="http://schemas.microsoft.com/office/drawing/2014/main" val="10000"/>
                  </a:ext>
                </a:extLst>
              </a:tr>
              <a:tr h="2426569">
                <a:tc>
                  <a:txBody>
                    <a:bodyPr/>
                    <a:lstStyle/>
                    <a:p>
                      <a:pPr marL="216000" indent="-457200" algn="ctr">
                        <a:spcAft>
                          <a:spcPts val="500"/>
                        </a:spcAft>
                      </a:pPr>
                      <a:r>
                        <a:rPr lang="en-CA" sz="1200" b="1" baseline="0" dirty="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spcAft>
                          <a:spcPts val="1200"/>
                        </a:spcAft>
                      </a:pPr>
                      <a:r>
                        <a:rPr lang="en-CA" sz="1200" b="1" dirty="0">
                          <a:solidFill>
                            <a:schemeClr val="tx1"/>
                          </a:solidFill>
                        </a:rPr>
                        <a:t>Assess BRM Current State and</a:t>
                      </a:r>
                      <a:r>
                        <a:rPr lang="en-CA" sz="1200" b="1" baseline="0" dirty="0">
                          <a:solidFill>
                            <a:schemeClr val="tx1"/>
                          </a:solidFill>
                        </a:rPr>
                        <a:t> Survey Results</a:t>
                      </a:r>
                      <a:endParaRPr lang="en-CA"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100" b="1" dirty="0">
                          <a:solidFill>
                            <a:schemeClr val="tx1"/>
                          </a:solidFill>
                        </a:rPr>
                        <a:t>1.1</a:t>
                      </a:r>
                      <a:r>
                        <a:rPr kumimoji="0" lang="en-US" sz="1100" b="0" i="0" u="none" strike="noStrike" kern="1200" cap="none" spc="0" normalizeH="0" baseline="0" noProof="0" dirty="0">
                          <a:ln>
                            <a:noFill/>
                          </a:ln>
                          <a:solidFill>
                            <a:schemeClr val="tx1"/>
                          </a:solidFill>
                          <a:effectLst/>
                          <a:uLnTx/>
                          <a:uFillTx/>
                          <a:latin typeface="+mn-lt"/>
                          <a:ea typeface="+mn-ea"/>
                          <a:cs typeface="+mn-cs"/>
                        </a:rPr>
                        <a:t>  Define objectives of the BRM program</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1" i="0" u="none" strike="noStrike" kern="1200" cap="none" spc="0" normalizeH="0" baseline="0" noProof="0" dirty="0">
                          <a:ln>
                            <a:noFill/>
                          </a:ln>
                          <a:solidFill>
                            <a:schemeClr val="tx1"/>
                          </a:solidFill>
                          <a:effectLst/>
                          <a:uLnTx/>
                          <a:uFillTx/>
                          <a:latin typeface="+mn-lt"/>
                          <a:ea typeface="+mn-ea"/>
                          <a:cs typeface="+mn-cs"/>
                        </a:rPr>
                        <a:t>1.2  </a:t>
                      </a:r>
                      <a:r>
                        <a:rPr kumimoji="0" lang="en-CA" sz="1100" b="0" i="0" u="none" strike="noStrike" kern="1200" cap="none" spc="0" normalizeH="0" baseline="0" noProof="0" dirty="0">
                          <a:ln>
                            <a:noFill/>
                          </a:ln>
                          <a:solidFill>
                            <a:schemeClr val="tx1"/>
                          </a:solidFill>
                          <a:effectLst/>
                          <a:uLnTx/>
                          <a:uFillTx/>
                          <a:latin typeface="+mn-lt"/>
                          <a:ea typeface="+mn-ea"/>
                          <a:cs typeface="+mn-cs"/>
                        </a:rPr>
                        <a:t>Identify business pain points</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1" i="0" u="none" strike="noStrike" kern="1200" cap="none" spc="0" normalizeH="0" baseline="0" noProof="0" dirty="0">
                          <a:ln>
                            <a:noFill/>
                          </a:ln>
                          <a:solidFill>
                            <a:schemeClr val="tx1"/>
                          </a:solidFill>
                          <a:effectLst/>
                          <a:uLnTx/>
                          <a:uFillTx/>
                          <a:latin typeface="+mn-lt"/>
                          <a:ea typeface="+mn-ea"/>
                          <a:cs typeface="+mn-cs"/>
                        </a:rPr>
                        <a:t>1.3  </a:t>
                      </a:r>
                      <a:r>
                        <a:rPr kumimoji="0" lang="en-CA" sz="1100" b="0" i="0" u="none" strike="noStrike" kern="1200" cap="none" spc="0" normalizeH="0" baseline="0" noProof="0" dirty="0">
                          <a:ln>
                            <a:noFill/>
                          </a:ln>
                          <a:solidFill>
                            <a:schemeClr val="tx1"/>
                          </a:solidFill>
                          <a:effectLst/>
                          <a:uLnTx/>
                          <a:uFillTx/>
                          <a:latin typeface="+mn-lt"/>
                          <a:ea typeface="+mn-ea"/>
                          <a:cs typeface="+mn-cs"/>
                        </a:rPr>
                        <a:t>Identify IT pain points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CA" sz="1100" b="1" i="0" u="none" strike="noStrike" kern="1200" cap="none" spc="0" normalizeH="0" baseline="0" noProof="0" dirty="0">
                          <a:ln>
                            <a:noFill/>
                          </a:ln>
                          <a:solidFill>
                            <a:schemeClr val="tx1"/>
                          </a:solidFill>
                          <a:effectLst/>
                          <a:uLnTx/>
                          <a:uFillTx/>
                          <a:latin typeface="+mn-lt"/>
                          <a:ea typeface="+mn-ea"/>
                          <a:cs typeface="+mn-cs"/>
                        </a:rPr>
                        <a:t>1.4</a:t>
                      </a:r>
                      <a:r>
                        <a:rPr kumimoji="0" lang="en-CA" sz="1100" b="0" i="0" u="none" strike="noStrike" kern="1200" cap="none" spc="0" normalizeH="0" baseline="0" noProof="0" dirty="0">
                          <a:ln>
                            <a:noFill/>
                          </a:ln>
                          <a:solidFill>
                            <a:schemeClr val="tx1"/>
                          </a:solidFill>
                          <a:effectLst/>
                          <a:uLnTx/>
                          <a:uFillTx/>
                          <a:latin typeface="+mn-lt"/>
                          <a:ea typeface="+mn-ea"/>
                          <a:cs typeface="+mn-cs"/>
                        </a:rPr>
                        <a:t>  </a:t>
                      </a:r>
                      <a:r>
                        <a:rPr kumimoji="0" lang="en-US" sz="1100" b="0" i="0" u="none" strike="noStrike" kern="1200" cap="none" spc="0" normalizeH="0" baseline="0" noProof="0" dirty="0">
                          <a:ln>
                            <a:noFill/>
                          </a:ln>
                          <a:solidFill>
                            <a:schemeClr val="tx1"/>
                          </a:solidFill>
                          <a:effectLst/>
                          <a:uLnTx/>
                          <a:uFillTx/>
                          <a:latin typeface="+mn-lt"/>
                          <a:ea typeface="+mn-ea"/>
                          <a:cs typeface="+mn-cs"/>
                        </a:rPr>
                        <a:t>Understand business satisfaction with IT using </a:t>
                      </a:r>
                      <a:r>
                        <a:rPr kumimoji="0" lang="en-US" sz="1100" b="0" i="1" u="none" strike="noStrike" kern="1200" cap="none" spc="0" normalizeH="0" baseline="0" noProof="0" dirty="0">
                          <a:ln>
                            <a:noFill/>
                          </a:ln>
                          <a:solidFill>
                            <a:schemeClr val="tx1"/>
                          </a:solidFill>
                          <a:effectLst/>
                          <a:uLnTx/>
                          <a:uFillTx/>
                          <a:latin typeface="+mn-lt"/>
                          <a:ea typeface="+mn-ea"/>
                          <a:cs typeface="+mn-cs"/>
                        </a:rPr>
                        <a:t>CIO Business Vision </a:t>
                      </a:r>
                      <a:r>
                        <a:rPr kumimoji="0" lang="en-US" sz="1100" b="0" i="0" u="none" strike="noStrike" kern="1200" cap="none" spc="0" normalizeH="0" baseline="0" noProof="0" dirty="0">
                          <a:ln>
                            <a:noFill/>
                          </a:ln>
                          <a:solidFill>
                            <a:schemeClr val="tx1"/>
                          </a:solidFill>
                          <a:effectLst/>
                          <a:uLnTx/>
                          <a:uFillTx/>
                          <a:latin typeface="+mn-lt"/>
                          <a:ea typeface="+mn-ea"/>
                          <a:cs typeface="+mn-cs"/>
                        </a:rPr>
                        <a:t>diagnostics</a:t>
                      </a:r>
                      <a:endParaRPr lang="en-CA"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CA" sz="1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CA" sz="1200" b="1" dirty="0">
                          <a:solidFill>
                            <a:schemeClr val="tx1"/>
                          </a:solidFill>
                        </a:rPr>
                        <a:t>Define Components of the BRM Role</a:t>
                      </a:r>
                    </a:p>
                    <a:p>
                      <a:pPr marL="216000" indent="-457200">
                        <a:spcAft>
                          <a:spcPts val="0"/>
                        </a:spcAft>
                      </a:pPr>
                      <a:r>
                        <a:rPr lang="en-CA" sz="1100" b="1" dirty="0">
                          <a:solidFill>
                            <a:schemeClr val="tx1"/>
                          </a:solidFill>
                        </a:rPr>
                        <a:t>2.1 </a:t>
                      </a:r>
                      <a:r>
                        <a:rPr kumimoji="0" lang="en-US" sz="1100" b="0" i="0" u="none" strike="noStrike" kern="1200" cap="none" spc="0" normalizeH="0" baseline="0" noProof="0" dirty="0">
                          <a:ln>
                            <a:noFill/>
                          </a:ln>
                          <a:solidFill>
                            <a:schemeClr val="tx1"/>
                          </a:solidFill>
                          <a:effectLst/>
                          <a:uLnTx/>
                          <a:uFillTx/>
                          <a:latin typeface="+mn-lt"/>
                          <a:ea typeface="+mn-ea"/>
                          <a:cs typeface="+mn-cs"/>
                        </a:rPr>
                        <a:t>Define components of the BRM role</a:t>
                      </a:r>
                      <a:endParaRPr lang="en-CA" sz="1100" b="1" dirty="0">
                        <a:solidFill>
                          <a:schemeClr val="tx1"/>
                        </a:solidFill>
                      </a:endParaRPr>
                    </a:p>
                    <a:p>
                      <a:pPr marL="216000" marR="0" lvl="0" indent="-457200" algn="l" defTabSz="914400" rtl="0" eaLnBrk="1" fontAlgn="auto" latinLnBrk="0" hangingPunct="1">
                        <a:lnSpc>
                          <a:spcPct val="100000"/>
                        </a:lnSpc>
                        <a:spcBef>
                          <a:spcPts val="0"/>
                        </a:spcBef>
                        <a:spcAft>
                          <a:spcPts val="0"/>
                        </a:spcAft>
                        <a:buClrTx/>
                        <a:buSzTx/>
                        <a:buFontTx/>
                        <a:buNone/>
                        <a:tabLst/>
                        <a:defRPr/>
                      </a:pPr>
                      <a:r>
                        <a:rPr lang="en-CA" sz="1100" b="1" dirty="0">
                          <a:solidFill>
                            <a:schemeClr val="tx1"/>
                          </a:solidFill>
                        </a:rPr>
                        <a:t>2.2 </a:t>
                      </a:r>
                      <a:r>
                        <a:rPr kumimoji="0" lang="en-CA" sz="1100" b="0" i="0" u="none" strike="noStrike" kern="1200" cap="none" spc="0" normalizeH="0" baseline="0" noProof="0" dirty="0">
                          <a:ln>
                            <a:noFill/>
                          </a:ln>
                          <a:solidFill>
                            <a:schemeClr val="tx1"/>
                          </a:solidFill>
                          <a:effectLst/>
                          <a:uLnTx/>
                          <a:uFillTx/>
                          <a:latin typeface="+mn-lt"/>
                          <a:ea typeface="+mn-ea"/>
                          <a:cs typeface="+mn-cs"/>
                        </a:rPr>
                        <a:t>Define BRM maturity levels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CA" sz="1100" b="1" i="0" u="none" strike="noStrike" kern="1200" cap="none" spc="0" normalizeH="0" baseline="0" noProof="0" dirty="0">
                          <a:ln>
                            <a:noFill/>
                          </a:ln>
                          <a:solidFill>
                            <a:schemeClr val="tx1"/>
                          </a:solidFill>
                          <a:effectLst/>
                          <a:uLnTx/>
                          <a:uFillTx/>
                          <a:latin typeface="+mn-lt"/>
                          <a:ea typeface="+mn-ea"/>
                          <a:cs typeface="+mn-cs"/>
                        </a:rPr>
                        <a:t>2.3</a:t>
                      </a:r>
                      <a:r>
                        <a:rPr kumimoji="0" lang="en-CA" sz="1100" b="0" i="0" u="none" strike="noStrike" kern="1200" cap="none" spc="0" normalizeH="0" baseline="0" noProof="0" dirty="0">
                          <a:ln>
                            <a:noFill/>
                          </a:ln>
                          <a:solidFill>
                            <a:schemeClr val="tx1"/>
                          </a:solidFill>
                          <a:effectLst/>
                          <a:uLnTx/>
                          <a:uFillTx/>
                          <a:latin typeface="+mn-lt"/>
                          <a:ea typeface="+mn-ea"/>
                          <a:cs typeface="+mn-cs"/>
                        </a:rPr>
                        <a:t>  Define BRM candidate qualifications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1" i="0" u="none" strike="noStrike" kern="1200" cap="none" spc="0" normalizeH="0" baseline="0" noProof="0" dirty="0">
                          <a:ln>
                            <a:noFill/>
                          </a:ln>
                          <a:solidFill>
                            <a:schemeClr val="tx1"/>
                          </a:solidFill>
                          <a:effectLst/>
                          <a:uLnTx/>
                          <a:uFillTx/>
                          <a:latin typeface="+mn-lt"/>
                          <a:ea typeface="+mn-ea"/>
                          <a:cs typeface="+mn-cs"/>
                        </a:rPr>
                        <a:t>2.4</a:t>
                      </a:r>
                      <a:r>
                        <a:rPr kumimoji="0" lang="en-US" sz="1100" b="0" i="0" u="none" strike="noStrike" kern="1200" cap="none" spc="0" normalizeH="0" baseline="0" noProof="0" dirty="0">
                          <a:ln>
                            <a:noFill/>
                          </a:ln>
                          <a:solidFill>
                            <a:schemeClr val="tx1"/>
                          </a:solidFill>
                          <a:effectLst/>
                          <a:uLnTx/>
                          <a:uFillTx/>
                          <a:latin typeface="+mn-lt"/>
                          <a:ea typeface="+mn-ea"/>
                          <a:cs typeface="+mn-cs"/>
                        </a:rPr>
                        <a:t>  Refine BRM role descriptions</a:t>
                      </a:r>
                    </a:p>
                    <a:p>
                      <a:pPr marL="216000" indent="-457200">
                        <a:spcAft>
                          <a:spcPts val="0"/>
                        </a:spcAft>
                      </a:pPr>
                      <a:endParaRPr lang="en-CA" sz="10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1200" b="1" i="0" u="none" strike="noStrike" kern="1200" cap="none" spc="0" normalizeH="0" baseline="0" noProof="0" dirty="0">
                          <a:ln>
                            <a:noFill/>
                          </a:ln>
                          <a:solidFill>
                            <a:srgbClr val="333333"/>
                          </a:solidFill>
                          <a:effectLst/>
                          <a:uLnTx/>
                          <a:uFillTx/>
                          <a:latin typeface="+mn-lt"/>
                          <a:ea typeface="+mn-ea"/>
                          <a:cs typeface="+mn-cs"/>
                        </a:rPr>
                        <a:t>Implement BRM – Engagement Plans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100" b="1" dirty="0">
                          <a:solidFill>
                            <a:schemeClr val="tx1"/>
                          </a:solidFill>
                        </a:rPr>
                        <a:t>3.1</a:t>
                      </a:r>
                      <a:r>
                        <a:rPr lang="en-CA" sz="1100" dirty="0">
                          <a:solidFill>
                            <a:schemeClr val="tx1"/>
                          </a:solidFill>
                        </a:rPr>
                        <a:t>  </a:t>
                      </a:r>
                      <a:r>
                        <a:rPr kumimoji="0" lang="en-US" sz="1100" b="0" i="0" u="none" strike="noStrike" kern="1200" cap="none" spc="0" normalizeH="0" baseline="0" noProof="0" dirty="0">
                          <a:ln>
                            <a:noFill/>
                          </a:ln>
                          <a:solidFill>
                            <a:schemeClr val="tx1"/>
                          </a:solidFill>
                          <a:effectLst/>
                          <a:uLnTx/>
                          <a:uFillTx/>
                          <a:latin typeface="+mn-lt"/>
                          <a:ea typeface="+mn-ea"/>
                          <a:cs typeface="+mn-cs"/>
                        </a:rPr>
                        <a:t>Determine BRM reporting structure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CA" sz="1100" b="1" i="0" u="none" strike="noStrike" kern="1200" cap="none" spc="0" normalizeH="0" baseline="0" noProof="0" dirty="0">
                          <a:ln>
                            <a:noFill/>
                          </a:ln>
                          <a:solidFill>
                            <a:schemeClr val="tx1"/>
                          </a:solidFill>
                          <a:effectLst/>
                          <a:uLnTx/>
                          <a:uFillTx/>
                          <a:latin typeface="+mn-lt"/>
                          <a:ea typeface="+mn-ea"/>
                          <a:cs typeface="+mn-cs"/>
                        </a:rPr>
                        <a:t>3.2</a:t>
                      </a:r>
                      <a:r>
                        <a:rPr kumimoji="0" lang="en-CA" sz="1100" b="0" i="0" u="none" strike="noStrike" kern="1200" cap="none" spc="0" normalizeH="0" baseline="0" noProof="0" dirty="0">
                          <a:ln>
                            <a:noFill/>
                          </a:ln>
                          <a:solidFill>
                            <a:schemeClr val="tx1"/>
                          </a:solidFill>
                          <a:effectLst/>
                          <a:uLnTx/>
                          <a:uFillTx/>
                          <a:latin typeface="+mn-lt"/>
                          <a:ea typeface="+mn-ea"/>
                          <a:cs typeface="+mn-cs"/>
                        </a:rPr>
                        <a:t>  Create BRM engagement plans for each department</a:t>
                      </a:r>
                    </a:p>
                    <a:p>
                      <a:pPr algn="ctr">
                        <a:spcAft>
                          <a:spcPts val="1200"/>
                        </a:spcAft>
                      </a:pPr>
                      <a:endParaRPr lang="en-CA" sz="10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1200" b="1" i="0" u="none" strike="noStrike" kern="1200" cap="none" spc="0" normalizeH="0" baseline="0" noProof="0" dirty="0">
                          <a:ln>
                            <a:noFill/>
                          </a:ln>
                          <a:solidFill>
                            <a:srgbClr val="333333"/>
                          </a:solidFill>
                          <a:effectLst/>
                          <a:uLnTx/>
                          <a:uFillTx/>
                          <a:latin typeface="+mn-lt"/>
                          <a:ea typeface="+mn-ea"/>
                          <a:cs typeface="+mn-cs"/>
                        </a:rPr>
                        <a:t>Implement BRM – Communication and Action Plans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1" i="0" u="none" strike="noStrike" kern="1200" cap="none" spc="0" normalizeH="0" baseline="0" noProof="0" dirty="0">
                          <a:ln>
                            <a:noFill/>
                          </a:ln>
                          <a:solidFill>
                            <a:schemeClr val="tx1"/>
                          </a:solidFill>
                          <a:effectLst/>
                          <a:uLnTx/>
                          <a:uFillTx/>
                          <a:latin typeface="+mn-lt"/>
                          <a:ea typeface="+mn-ea"/>
                          <a:cs typeface="+mn-cs"/>
                        </a:rPr>
                        <a:t>4.1</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kumimoji="0" lang="en-CA" sz="1100" b="0" i="0" u="none" strike="noStrike" kern="1200" cap="none" spc="0" normalizeH="0" baseline="0" noProof="0" dirty="0">
                          <a:ln>
                            <a:noFill/>
                          </a:ln>
                          <a:solidFill>
                            <a:schemeClr val="tx1"/>
                          </a:solidFill>
                          <a:effectLst/>
                          <a:uLnTx/>
                          <a:uFillTx/>
                          <a:latin typeface="+mn-lt"/>
                          <a:ea typeface="+mn-ea"/>
                          <a:cs typeface="+mn-cs"/>
                        </a:rPr>
                        <a:t>Create BRM Communication Plan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CA" sz="1100" b="1" i="0" u="none" strike="noStrike" kern="1200" cap="none" spc="0" normalizeH="0" baseline="0" noProof="0" dirty="0">
                          <a:ln>
                            <a:noFill/>
                          </a:ln>
                          <a:solidFill>
                            <a:schemeClr val="tx1"/>
                          </a:solidFill>
                          <a:effectLst/>
                          <a:uLnTx/>
                          <a:uFillTx/>
                          <a:latin typeface="+mn-lt"/>
                          <a:ea typeface="+mn-ea"/>
                          <a:cs typeface="+mn-cs"/>
                        </a:rPr>
                        <a:t>4.2</a:t>
                      </a:r>
                      <a:r>
                        <a:rPr kumimoji="0" lang="en-US" sz="1100" b="0" i="0" u="none" strike="noStrike" kern="1200" cap="none" spc="0" normalizeH="0" baseline="0" noProof="0" dirty="0">
                          <a:ln>
                            <a:noFill/>
                          </a:ln>
                          <a:solidFill>
                            <a:schemeClr val="tx1"/>
                          </a:solidFill>
                          <a:effectLst/>
                          <a:uLnTx/>
                          <a:uFillTx/>
                          <a:latin typeface="+mn-lt"/>
                          <a:ea typeface="+mn-ea"/>
                          <a:cs typeface="+mn-cs"/>
                        </a:rPr>
                        <a:t> Create Metrics Tracking Plan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1" i="0" u="none" strike="noStrike" kern="1200" cap="none" spc="0" normalizeH="0" baseline="0" noProof="0" dirty="0">
                          <a:ln>
                            <a:noFill/>
                          </a:ln>
                          <a:solidFill>
                            <a:schemeClr val="tx1"/>
                          </a:solidFill>
                          <a:effectLst/>
                          <a:uLnTx/>
                          <a:uFillTx/>
                          <a:latin typeface="+mn-lt"/>
                          <a:ea typeface="+mn-ea"/>
                          <a:cs typeface="+mn-cs"/>
                        </a:rPr>
                        <a:t>4.3</a:t>
                      </a:r>
                      <a:r>
                        <a:rPr kumimoji="0" lang="en-US" sz="1100" b="0" i="0" u="none" strike="noStrike" kern="1200" cap="none" spc="0" normalizeH="0" baseline="0" noProof="0" dirty="0">
                          <a:ln>
                            <a:noFill/>
                          </a:ln>
                          <a:solidFill>
                            <a:schemeClr val="tx1"/>
                          </a:solidFill>
                          <a:effectLst/>
                          <a:uLnTx/>
                          <a:uFillTx/>
                          <a:latin typeface="+mn-lt"/>
                          <a:ea typeface="+mn-ea"/>
                          <a:cs typeface="+mn-cs"/>
                        </a:rPr>
                        <a:t> Create Action Plan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sz="1000" b="0" baseline="0" dirty="0">
                        <a:solidFill>
                          <a:schemeClr val="tx1"/>
                        </a:solidFill>
                      </a:endParaRPr>
                    </a:p>
                    <a:p>
                      <a:pPr marL="216000" indent="-457200">
                        <a:spcAft>
                          <a:spcPts val="0"/>
                        </a:spcAft>
                      </a:pPr>
                      <a:endParaRPr lang="en-CA" sz="10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1879845">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0"/>
                        </a:spcAft>
                        <a:buClrTx/>
                        <a:buFont typeface="Wingdings" panose="05000000000000000000" pitchFamily="2" charset="2"/>
                        <a:buChar char="q"/>
                      </a:pPr>
                      <a:r>
                        <a:rPr lang="en-CA" sz="1100" b="0" i="0" baseline="0" dirty="0">
                          <a:solidFill>
                            <a:schemeClr val="tx1"/>
                          </a:solidFill>
                        </a:rPr>
                        <a:t>List of objectives for the BRM program</a:t>
                      </a:r>
                    </a:p>
                    <a:p>
                      <a:pPr marL="228600" indent="-228600">
                        <a:spcAft>
                          <a:spcPts val="0"/>
                        </a:spcAft>
                        <a:buClrTx/>
                        <a:buFont typeface="Wingdings" panose="05000000000000000000" pitchFamily="2" charset="2"/>
                        <a:buChar char="q"/>
                      </a:pPr>
                      <a:r>
                        <a:rPr lang="en-CA" sz="1100" b="0" i="0" baseline="0" dirty="0">
                          <a:solidFill>
                            <a:schemeClr val="tx1"/>
                          </a:solidFill>
                        </a:rPr>
                        <a:t>List of business pain points</a:t>
                      </a:r>
                    </a:p>
                    <a:p>
                      <a:pPr marL="228600" indent="-228600">
                        <a:spcAft>
                          <a:spcPts val="0"/>
                        </a:spcAft>
                        <a:buClrTx/>
                        <a:buFont typeface="Wingdings" panose="05000000000000000000" pitchFamily="2" charset="2"/>
                        <a:buChar char="q"/>
                      </a:pPr>
                      <a:r>
                        <a:rPr lang="en-CA" sz="1100" b="0" i="0" baseline="0" dirty="0">
                          <a:solidFill>
                            <a:schemeClr val="tx1"/>
                          </a:solidFill>
                        </a:rPr>
                        <a:t>List of IT pain points</a:t>
                      </a:r>
                    </a:p>
                    <a:p>
                      <a:pPr marL="228600" indent="-228600">
                        <a:spcAft>
                          <a:spcPts val="0"/>
                        </a:spcAft>
                        <a:buClrTx/>
                        <a:buFont typeface="Wingdings" panose="05000000000000000000" pitchFamily="2" charset="2"/>
                        <a:buChar char="q"/>
                      </a:pPr>
                      <a:r>
                        <a:rPr lang="en-CA" sz="1100" b="0" i="0" baseline="0" dirty="0">
                          <a:solidFill>
                            <a:schemeClr val="tx1"/>
                          </a:solidFill>
                        </a:rPr>
                        <a:t>Summary of </a:t>
                      </a:r>
                      <a:r>
                        <a:rPr lang="en-CA" sz="1100" b="0" i="1" baseline="0" dirty="0">
                          <a:solidFill>
                            <a:schemeClr val="tx1"/>
                          </a:solidFill>
                        </a:rPr>
                        <a:t>CIO Business Vision </a:t>
                      </a:r>
                      <a:r>
                        <a:rPr lang="en-CA" sz="1100" b="0" i="0" baseline="0" dirty="0">
                          <a:solidFill>
                            <a:schemeClr val="tx1"/>
                          </a:solidFill>
                        </a:rPr>
                        <a:t>results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spcAft>
                          <a:spcPts val="0"/>
                        </a:spcAft>
                        <a:buClrTx/>
                        <a:buFont typeface="Wingdings" panose="05000000000000000000" pitchFamily="2" charset="2"/>
                        <a:buChar char="q"/>
                      </a:pPr>
                      <a:r>
                        <a:rPr lang="en-CA" sz="1100" b="0" i="0" baseline="0" dirty="0">
                          <a:solidFill>
                            <a:schemeClr val="tx1"/>
                          </a:solidFill>
                        </a:rPr>
                        <a:t>BRM role descriptions</a:t>
                      </a:r>
                    </a:p>
                    <a:p>
                      <a:pPr marL="144000" indent="-144000">
                        <a:spcAft>
                          <a:spcPts val="0"/>
                        </a:spcAft>
                        <a:buClrTx/>
                        <a:buFont typeface="+mj-lt"/>
                        <a:buAutoNum type="arabicPeriod"/>
                      </a:pPr>
                      <a:endParaRPr lang="en-CA" sz="11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spcAft>
                          <a:spcPts val="0"/>
                        </a:spcAft>
                        <a:buClrTx/>
                        <a:buFont typeface="Wingdings" panose="05000000000000000000" pitchFamily="2" charset="2"/>
                        <a:buChar char="q"/>
                      </a:pPr>
                      <a:r>
                        <a:rPr lang="en-CA" sz="1100" b="0" baseline="0" dirty="0">
                          <a:solidFill>
                            <a:schemeClr val="tx1"/>
                          </a:solidFill>
                        </a:rPr>
                        <a:t>BRM reporting structure</a:t>
                      </a:r>
                    </a:p>
                    <a:p>
                      <a:pPr marL="171450" indent="-171450">
                        <a:spcAft>
                          <a:spcPts val="0"/>
                        </a:spcAft>
                        <a:buClrTx/>
                        <a:buFont typeface="Wingdings" panose="05000000000000000000" pitchFamily="2" charset="2"/>
                        <a:buChar char="q"/>
                      </a:pPr>
                      <a:r>
                        <a:rPr lang="en-CA" sz="1100" b="0" baseline="0" dirty="0">
                          <a:solidFill>
                            <a:schemeClr val="tx1"/>
                          </a:solidFill>
                        </a:rPr>
                        <a:t>BRM engagement plans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spcAft>
                          <a:spcPts val="0"/>
                        </a:spcAft>
                        <a:buClrTx/>
                        <a:buFont typeface="Wingdings" panose="05000000000000000000" pitchFamily="2" charset="2"/>
                        <a:buChar char="q"/>
                      </a:pPr>
                      <a:r>
                        <a:rPr lang="en-CA" sz="1100" b="0" baseline="0" dirty="0">
                          <a:solidFill>
                            <a:schemeClr val="tx1"/>
                          </a:solidFill>
                        </a:rPr>
                        <a:t>BRM communication plan</a:t>
                      </a:r>
                    </a:p>
                    <a:p>
                      <a:pPr marL="171450" indent="-171450">
                        <a:spcAft>
                          <a:spcPts val="0"/>
                        </a:spcAft>
                        <a:buClrTx/>
                        <a:buFont typeface="Wingdings" panose="05000000000000000000" pitchFamily="2" charset="2"/>
                        <a:buChar char="q"/>
                      </a:pPr>
                      <a:r>
                        <a:rPr lang="en-CA" sz="1100" b="0" baseline="0" dirty="0">
                          <a:solidFill>
                            <a:schemeClr val="tx1"/>
                          </a:solidFill>
                        </a:rPr>
                        <a:t>BRM metrics tracking plan</a:t>
                      </a:r>
                    </a:p>
                    <a:p>
                      <a:pPr marL="171450" indent="-171450">
                        <a:spcAft>
                          <a:spcPts val="0"/>
                        </a:spcAft>
                        <a:buClrTx/>
                        <a:buFont typeface="Wingdings" panose="05000000000000000000" pitchFamily="2" charset="2"/>
                        <a:buChar char="q"/>
                      </a:pPr>
                      <a:r>
                        <a:rPr lang="en-CA" sz="1100" b="0" baseline="0" dirty="0">
                          <a:solidFill>
                            <a:schemeClr val="tx1"/>
                          </a:solidFill>
                        </a:rPr>
                        <a:t>Action plan and next steps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2918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1174579" y="2079792"/>
            <a:ext cx="6589368" cy="2769989"/>
          </a:xfrm>
          <a:prstGeom prst="rect">
            <a:avLst/>
          </a:prstGeom>
        </p:spPr>
        <p:txBody>
          <a:bodyPr wrap="square" rtlCol="0">
            <a:spAutoFit/>
          </a:bodyPr>
          <a:lstStyle/>
          <a:p>
            <a:pPr>
              <a:spcBef>
                <a:spcPts val="600"/>
              </a:spcBef>
              <a:spcAft>
                <a:spcPts val="600"/>
              </a:spcAft>
            </a:pPr>
            <a:r>
              <a:rPr lang="en-CA" sz="1600" i="1" dirty="0">
                <a:solidFill>
                  <a:srgbClr val="FFFFFF"/>
                </a:solidFill>
                <a:latin typeface="Georgia"/>
              </a:rPr>
              <a:t>Many organizations do not have a BRM program or have a program that does not focus on value creation and innovation.</a:t>
            </a:r>
          </a:p>
          <a:p>
            <a:pPr>
              <a:spcBef>
                <a:spcPts val="600"/>
              </a:spcBef>
              <a:spcAft>
                <a:spcPts val="600"/>
              </a:spcAft>
            </a:pPr>
            <a:r>
              <a:rPr lang="en-CA" sz="1600" i="1" dirty="0">
                <a:solidFill>
                  <a:srgbClr val="FFFFFF"/>
                </a:solidFill>
                <a:latin typeface="Georgia"/>
              </a:rPr>
              <a:t>BRMs often struggle to be recognized as a trusted advisor and business partner and this challenge stems from a lack of business knowledge and a lack of business focus.</a:t>
            </a:r>
          </a:p>
          <a:p>
            <a:pPr>
              <a:spcBef>
                <a:spcPts val="600"/>
              </a:spcBef>
              <a:spcAft>
                <a:spcPts val="600"/>
              </a:spcAft>
            </a:pPr>
            <a:r>
              <a:rPr lang="en-CA" sz="1600" i="1" dirty="0">
                <a:solidFill>
                  <a:srgbClr val="FFFFFF"/>
                </a:solidFill>
                <a:latin typeface="Georgia"/>
              </a:rPr>
              <a:t>BRMs must approach business leaders with an understanding of their business pain points and then propose solutions that help address those pain points.</a:t>
            </a:r>
          </a:p>
          <a:p>
            <a:pPr>
              <a:spcBef>
                <a:spcPts val="600"/>
              </a:spcBef>
              <a:spcAft>
                <a:spcPts val="600"/>
              </a:spcAft>
            </a:pPr>
            <a:r>
              <a:rPr lang="en-CA" sz="1600" i="1" dirty="0">
                <a:solidFill>
                  <a:srgbClr val="FFFFFF"/>
                </a:solidFill>
                <a:latin typeface="Georgia"/>
              </a:rPr>
              <a:t>Only then will IT be viewed as a strategic business partner.</a:t>
            </a:r>
            <a:endParaRPr lang="en-CA" sz="1600" b="1" i="1" dirty="0">
              <a:solidFill>
                <a:srgbClr val="FFFFFF"/>
              </a:solidFill>
              <a:latin typeface="Georgia"/>
            </a:endParaRPr>
          </a:p>
        </p:txBody>
      </p:sp>
      <p:sp>
        <p:nvSpPr>
          <p:cNvPr id="9" name="TextBox 8"/>
          <p:cNvSpPr txBox="1"/>
          <p:nvPr/>
        </p:nvSpPr>
        <p:spPr>
          <a:xfrm>
            <a:off x="3203042" y="5424862"/>
            <a:ext cx="4460917" cy="738664"/>
          </a:xfrm>
          <a:prstGeom prst="rect">
            <a:avLst/>
          </a:prstGeom>
        </p:spPr>
        <p:txBody>
          <a:bodyPr wrap="square" rtlCol="0">
            <a:spAutoFit/>
          </a:bodyPr>
          <a:lstStyle/>
          <a:p>
            <a:pPr algn="r"/>
            <a:r>
              <a:rPr lang="en-CA" sz="1400" b="1" i="1" dirty="0">
                <a:solidFill>
                  <a:srgbClr val="FFFFFF"/>
                </a:solidFill>
              </a:rPr>
              <a:t>Paul Brown</a:t>
            </a:r>
          </a:p>
          <a:p>
            <a:pPr algn="r"/>
            <a:r>
              <a:rPr lang="en-CA" sz="1400" i="1" dirty="0">
                <a:solidFill>
                  <a:srgbClr val="FFFFFF"/>
                </a:solidFill>
              </a:rPr>
              <a:t>Senior Director, CIO Practice </a:t>
            </a:r>
            <a:br>
              <a:rPr lang="en-CA" sz="1400" i="1" dirty="0">
                <a:solidFill>
                  <a:srgbClr val="FFFFFF"/>
                </a:solidFill>
              </a:rPr>
            </a:br>
            <a:r>
              <a:rPr lang="en-CA" sz="1400" i="1" dirty="0">
                <a:solidFill>
                  <a:srgbClr val="FFFFFF"/>
                </a:solidFill>
              </a:rPr>
              <a:t>Info-Tech Research Group</a:t>
            </a:r>
          </a:p>
        </p:txBody>
      </p:sp>
      <p:sp>
        <p:nvSpPr>
          <p:cNvPr id="10" name="TextBox 9"/>
          <p:cNvSpPr txBox="1"/>
          <p:nvPr/>
        </p:nvSpPr>
        <p:spPr>
          <a:xfrm>
            <a:off x="545852" y="1492358"/>
            <a:ext cx="5944995" cy="338554"/>
          </a:xfrm>
          <a:prstGeom prst="rect">
            <a:avLst/>
          </a:prstGeom>
        </p:spPr>
        <p:txBody>
          <a:bodyPr wrap="square" rtlCol="0">
            <a:spAutoFit/>
          </a:bodyPr>
          <a:lstStyle/>
          <a:p>
            <a:r>
              <a:rPr lang="en-CA" sz="1600" b="1" dirty="0">
                <a:solidFill>
                  <a:srgbClr val="FFFFFF"/>
                </a:solidFill>
              </a:rPr>
              <a:t>Are your BRMs order takers or value creators?</a:t>
            </a:r>
          </a:p>
        </p:txBody>
      </p:sp>
      <p:sp>
        <p:nvSpPr>
          <p:cNvPr id="11" name="Rectangle 10"/>
          <p:cNvSpPr/>
          <p:nvPr/>
        </p:nvSpPr>
        <p:spPr>
          <a:xfrm>
            <a:off x="-1" y="356594"/>
            <a:ext cx="9128371"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rgbClr val="FFFFFF"/>
                </a:solidFill>
              </a:rPr>
              <a:t>ANALYST PERSPECTIVE </a:t>
            </a:r>
          </a:p>
        </p:txBody>
      </p:sp>
      <p:pic>
        <p:nvPicPr>
          <p:cNvPr id="14" name="Picture 108"/>
          <p:cNvPicPr>
            <a:picLocks noChangeAspect="1"/>
          </p:cNvPicPr>
          <p:nvPr/>
        </p:nvPicPr>
        <p:blipFill>
          <a:blip r:embed="rId2"/>
          <a:stretch>
            <a:fillRect/>
          </a:stretch>
        </p:blipFill>
        <p:spPr>
          <a:xfrm>
            <a:off x="530222" y="2018158"/>
            <a:ext cx="693419" cy="501622"/>
          </a:xfrm>
          <a:prstGeom prst="rect">
            <a:avLst/>
          </a:prstGeom>
        </p:spPr>
      </p:pic>
      <p:pic>
        <p:nvPicPr>
          <p:cNvPr id="15" name="Picture 109"/>
          <p:cNvPicPr>
            <a:picLocks noChangeAspect="1"/>
          </p:cNvPicPr>
          <p:nvPr/>
        </p:nvPicPr>
        <p:blipFill>
          <a:blip r:embed="rId3"/>
          <a:stretch>
            <a:fillRect/>
          </a:stretch>
        </p:blipFill>
        <p:spPr>
          <a:xfrm>
            <a:off x="7484205" y="4482950"/>
            <a:ext cx="674751" cy="615711"/>
          </a:xfrm>
          <a:prstGeom prst="rect">
            <a:avLst/>
          </a:prstGeom>
        </p:spPr>
      </p:pic>
    </p:spTree>
    <p:extLst>
      <p:ext uri="{BB962C8B-B14F-4D97-AF65-F5344CB8AC3E}">
        <p14:creationId xmlns:p14="http://schemas.microsoft.com/office/powerpoint/2010/main" val="1588800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Our understanding of the problem</a:t>
            </a:r>
          </a:p>
        </p:txBody>
      </p:sp>
      <p:sp>
        <p:nvSpPr>
          <p:cNvPr id="13" name="Text Placeholder 12"/>
          <p:cNvSpPr>
            <a:spLocks noGrp="1"/>
          </p:cNvSpPr>
          <p:nvPr>
            <p:ph type="body" sz="quarter" idx="16"/>
          </p:nvPr>
        </p:nvSpPr>
        <p:spPr>
          <a:xfrm>
            <a:off x="246703" y="1638491"/>
            <a:ext cx="4041648" cy="1677491"/>
          </a:xfrm>
        </p:spPr>
        <p:txBody>
          <a:bodyPr/>
          <a:lstStyle/>
          <a:p>
            <a:pPr>
              <a:spcBef>
                <a:spcPts val="600"/>
              </a:spcBef>
            </a:pPr>
            <a:r>
              <a:rPr lang="en-US" dirty="0"/>
              <a:t>CIO</a:t>
            </a:r>
          </a:p>
          <a:p>
            <a:pPr>
              <a:spcBef>
                <a:spcPts val="600"/>
              </a:spcBef>
            </a:pPr>
            <a:r>
              <a:rPr lang="en-US" dirty="0"/>
              <a:t>Business relationship managers (BRMs)</a:t>
            </a:r>
          </a:p>
        </p:txBody>
      </p:sp>
      <p:sp>
        <p:nvSpPr>
          <p:cNvPr id="14" name="Text Placeholder 13"/>
          <p:cNvSpPr>
            <a:spLocks noGrp="1"/>
          </p:cNvSpPr>
          <p:nvPr>
            <p:ph type="body" sz="quarter" idx="26"/>
          </p:nvPr>
        </p:nvSpPr>
        <p:spPr>
          <a:xfrm>
            <a:off x="4835436" y="1646306"/>
            <a:ext cx="4041648" cy="2198650"/>
          </a:xfrm>
        </p:spPr>
        <p:txBody>
          <a:bodyPr/>
          <a:lstStyle/>
          <a:p>
            <a:pPr>
              <a:spcBef>
                <a:spcPts val="600"/>
              </a:spcBef>
            </a:pPr>
            <a:r>
              <a:rPr lang="en-US" dirty="0"/>
              <a:t>Understand the benefits that an effective BRM program can bring to your organization and how to relay them to business stakeholders to obtain buy-in.</a:t>
            </a:r>
          </a:p>
          <a:p>
            <a:pPr>
              <a:spcBef>
                <a:spcPts val="600"/>
              </a:spcBef>
            </a:pPr>
            <a:r>
              <a:rPr lang="en-US" dirty="0"/>
              <a:t>Design the BRM role depending on your organization’s level of maturity.</a:t>
            </a:r>
          </a:p>
          <a:p>
            <a:pPr>
              <a:spcBef>
                <a:spcPts val="600"/>
              </a:spcBef>
            </a:pPr>
            <a:r>
              <a:rPr lang="en-US" dirty="0"/>
              <a:t>Implement the BRM role, measure success, and effectively communicate the value of the BRM program.</a:t>
            </a:r>
          </a:p>
        </p:txBody>
      </p:sp>
      <p:sp>
        <p:nvSpPr>
          <p:cNvPr id="15" name="Text Placeholder 14"/>
          <p:cNvSpPr>
            <a:spLocks noGrp="1"/>
          </p:cNvSpPr>
          <p:nvPr>
            <p:ph type="body" sz="quarter" idx="27"/>
          </p:nvPr>
        </p:nvSpPr>
        <p:spPr>
          <a:xfrm>
            <a:off x="246703" y="4393016"/>
            <a:ext cx="4041648" cy="1677491"/>
          </a:xfrm>
        </p:spPr>
        <p:txBody>
          <a:bodyPr/>
          <a:lstStyle/>
          <a:p>
            <a:r>
              <a:rPr lang="en-US" dirty="0"/>
              <a:t>IT managers</a:t>
            </a:r>
          </a:p>
        </p:txBody>
      </p:sp>
      <p:sp>
        <p:nvSpPr>
          <p:cNvPr id="16" name="Text Placeholder 15"/>
          <p:cNvSpPr>
            <a:spLocks noGrp="1"/>
          </p:cNvSpPr>
          <p:nvPr>
            <p:ph type="body" sz="quarter" idx="28"/>
          </p:nvPr>
        </p:nvSpPr>
        <p:spPr>
          <a:xfrm>
            <a:off x="4830836" y="4388773"/>
            <a:ext cx="4041648" cy="1677491"/>
          </a:xfrm>
        </p:spPr>
        <p:txBody>
          <a:bodyPr/>
          <a:lstStyle/>
          <a:p>
            <a:r>
              <a:rPr lang="en-US" dirty="0"/>
              <a:t>Better understand the role of the BRM and improve their ability to support their objectives.</a:t>
            </a:r>
          </a:p>
        </p:txBody>
      </p:sp>
    </p:spTree>
    <p:extLst>
      <p:ext uri="{BB962C8B-B14F-4D97-AF65-F5344CB8AC3E}">
        <p14:creationId xmlns:p14="http://schemas.microsoft.com/office/powerpoint/2010/main" val="132402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sz="quarter" idx="10"/>
          </p:nvPr>
        </p:nvSpPr>
        <p:spPr>
          <a:xfrm>
            <a:off x="247848" y="1566624"/>
            <a:ext cx="5257800" cy="1078992"/>
          </a:xfrm>
        </p:spPr>
        <p:txBody>
          <a:bodyPr/>
          <a:lstStyle/>
          <a:p>
            <a:pPr>
              <a:spcBef>
                <a:spcPts val="600"/>
              </a:spcBef>
            </a:pPr>
            <a:r>
              <a:rPr lang="en-US" dirty="0"/>
              <a:t>Business leaders believe that IT should be a partner with the business, but many IT organizations are not viewed as partners and trusted advisors.</a:t>
            </a:r>
            <a:endParaRPr lang="en-US" sz="1400" dirty="0"/>
          </a:p>
          <a:p>
            <a:pPr>
              <a:spcBef>
                <a:spcPts val="600"/>
              </a:spcBef>
            </a:pPr>
            <a:r>
              <a:rPr lang="en-US" dirty="0"/>
              <a:t>The business does not view IT as a value creator.</a:t>
            </a:r>
          </a:p>
        </p:txBody>
      </p:sp>
      <p:sp>
        <p:nvSpPr>
          <p:cNvPr id="4" name="Text Placeholder 3"/>
          <p:cNvSpPr>
            <a:spLocks noGrp="1"/>
          </p:cNvSpPr>
          <p:nvPr>
            <p:ph type="body" sz="quarter" idx="11"/>
          </p:nvPr>
        </p:nvSpPr>
        <p:spPr>
          <a:xfrm>
            <a:off x="247848" y="3028709"/>
            <a:ext cx="5257800" cy="1021053"/>
          </a:xfrm>
        </p:spPr>
        <p:txBody>
          <a:bodyPr/>
          <a:lstStyle/>
          <a:p>
            <a:pPr>
              <a:spcBef>
                <a:spcPts val="600"/>
              </a:spcBef>
            </a:pPr>
            <a:r>
              <a:rPr lang="en-US" dirty="0"/>
              <a:t>Third-party services have increased pressure on IT as they offer viable alternatives to the functions that an immature IT department performs.</a:t>
            </a:r>
          </a:p>
          <a:p>
            <a:pPr>
              <a:spcBef>
                <a:spcPts val="600"/>
              </a:spcBef>
            </a:pPr>
            <a:r>
              <a:rPr lang="en-US" dirty="0"/>
              <a:t>IT organizations that do not create business value are at risk of being outsourced or replaced.</a:t>
            </a:r>
          </a:p>
          <a:p>
            <a:endParaRPr lang="en-US" dirty="0"/>
          </a:p>
          <a:p>
            <a:endParaRPr lang="en-US" dirty="0"/>
          </a:p>
          <a:p>
            <a:endParaRPr lang="en-US" dirty="0"/>
          </a:p>
        </p:txBody>
      </p:sp>
      <p:sp>
        <p:nvSpPr>
          <p:cNvPr id="5" name="Text Placeholder 4"/>
          <p:cNvSpPr>
            <a:spLocks noGrp="1"/>
          </p:cNvSpPr>
          <p:nvPr>
            <p:ph type="body" sz="quarter" idx="12"/>
          </p:nvPr>
        </p:nvSpPr>
        <p:spPr>
          <a:xfrm>
            <a:off x="255868" y="4559543"/>
            <a:ext cx="8623607" cy="1856885"/>
          </a:xfrm>
        </p:spPr>
        <p:txBody>
          <a:bodyPr/>
          <a:lstStyle/>
          <a:p>
            <a:pPr>
              <a:spcBef>
                <a:spcPts val="600"/>
              </a:spcBef>
            </a:pPr>
            <a:r>
              <a:rPr lang="en-US" dirty="0"/>
              <a:t>Info-Tech has developed an approach that will enable you to develop and implement a BRM program that is customized to the maturity level of your organization. </a:t>
            </a:r>
          </a:p>
          <a:p>
            <a:pPr>
              <a:spcBef>
                <a:spcPts val="600"/>
              </a:spcBef>
            </a:pPr>
            <a:r>
              <a:rPr lang="en-US" dirty="0"/>
              <a:t>In the short run, BRM will help to demonstrate the value of the IT organization to the business and build credibility and trust.</a:t>
            </a:r>
          </a:p>
          <a:p>
            <a:pPr>
              <a:spcBef>
                <a:spcPts val="600"/>
              </a:spcBef>
            </a:pPr>
            <a:r>
              <a:rPr lang="en-US" dirty="0"/>
              <a:t>In the long run, BRM will evolve with the IT organization as it transforms into a strategic partner, making IT an indispensable part of the business value chain.</a:t>
            </a:r>
            <a:endParaRPr lang="en-US" sz="1400" dirty="0"/>
          </a:p>
          <a:p>
            <a:pPr>
              <a:spcBef>
                <a:spcPts val="600"/>
              </a:spcBef>
            </a:pPr>
            <a:r>
              <a:rPr lang="en-US" dirty="0"/>
              <a:t>The ideal state is achieved when the BRM comes to the business with innovative solutions to drive the business forward and achieve the organization’s goals and objectives.</a:t>
            </a:r>
            <a:endParaRPr lang="en-US" sz="1400" dirty="0"/>
          </a:p>
          <a:p>
            <a:endParaRPr lang="en-US" sz="1400" dirty="0"/>
          </a:p>
        </p:txBody>
      </p:sp>
      <p:sp>
        <p:nvSpPr>
          <p:cNvPr id="6" name="Text Placeholder 5"/>
          <p:cNvSpPr>
            <a:spLocks noGrp="1"/>
          </p:cNvSpPr>
          <p:nvPr>
            <p:ph type="body" sz="quarter" idx="13"/>
          </p:nvPr>
        </p:nvSpPr>
        <p:spPr>
          <a:xfrm>
            <a:off x="5721868" y="1535364"/>
            <a:ext cx="3076143" cy="2459693"/>
          </a:xfrm>
        </p:spPr>
        <p:txBody>
          <a:bodyPr/>
          <a:lstStyle/>
          <a:p>
            <a:pPr marL="228600" indent="-228600">
              <a:spcBef>
                <a:spcPts val="600"/>
              </a:spcBef>
              <a:spcAft>
                <a:spcPts val="600"/>
              </a:spcAft>
              <a:buSzPct val="100000"/>
              <a:buFont typeface="+mj-lt"/>
              <a:buAutoNum type="arabicPeriod"/>
            </a:pPr>
            <a:r>
              <a:rPr lang="en-US" b="1" dirty="0"/>
              <a:t>BRM is not just a communication conduit between IT and the business. </a:t>
            </a:r>
            <a:r>
              <a:rPr lang="en-US" dirty="0"/>
              <a:t>When implemented properly, a BRM is a value creator, advocate, innovator, and influencer.</a:t>
            </a:r>
          </a:p>
          <a:p>
            <a:pPr marL="228600" indent="-228600">
              <a:spcBef>
                <a:spcPts val="600"/>
              </a:spcBef>
              <a:spcAft>
                <a:spcPts val="600"/>
              </a:spcAft>
              <a:buSzPct val="100000"/>
              <a:buFont typeface="+mj-lt"/>
              <a:buAutoNum type="arabicPeriod"/>
            </a:pPr>
            <a:r>
              <a:rPr lang="en-US" b="1" dirty="0"/>
              <a:t>The BRM role must be designed to match the maturity level of the IT organization and the business. </a:t>
            </a:r>
            <a:r>
              <a:rPr lang="en-US" dirty="0"/>
              <a:t>Before you can create incremental business value, you must master the fundamentals of service and project delivery.</a:t>
            </a:r>
            <a:endParaRPr lang="en-US" dirty="0">
              <a:solidFill>
                <a:srgbClr val="333333"/>
              </a:solidFill>
            </a:endParaRPr>
          </a:p>
        </p:txBody>
      </p:sp>
    </p:spTree>
    <p:extLst>
      <p:ext uri="{BB962C8B-B14F-4D97-AF65-F5344CB8AC3E}">
        <p14:creationId xmlns:p14="http://schemas.microsoft.com/office/powerpoint/2010/main" val="58331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Are your business leaders saying things like this?</a:t>
            </a:r>
          </a:p>
        </p:txBody>
      </p:sp>
      <p:sp>
        <p:nvSpPr>
          <p:cNvPr id="3" name="TextBox 2"/>
          <p:cNvSpPr txBox="1"/>
          <p:nvPr/>
        </p:nvSpPr>
        <p:spPr>
          <a:xfrm>
            <a:off x="719692" y="1729385"/>
            <a:ext cx="588102" cy="566309"/>
          </a:xfrm>
          <a:prstGeom prst="rect">
            <a:avLst/>
          </a:prstGeom>
          <a:noFill/>
        </p:spPr>
        <p:txBody>
          <a:bodyPr wrap="square" rtlCol="0">
            <a:spAutoFit/>
          </a:bodyPr>
          <a:lstStyle/>
          <a:p>
            <a:pPr algn="r">
              <a:lnSpc>
                <a:spcPct val="70000"/>
              </a:lnSpc>
              <a:spcBef>
                <a:spcPts val="300"/>
              </a:spcBef>
            </a:pPr>
            <a:r>
              <a:rPr lang="en-CA" sz="4400" b="1" dirty="0">
                <a:solidFill>
                  <a:srgbClr val="233F59"/>
                </a:solidFill>
                <a:cs typeface="Roboto Black"/>
              </a:rPr>
              <a:t>1</a:t>
            </a:r>
          </a:p>
        </p:txBody>
      </p:sp>
      <p:sp>
        <p:nvSpPr>
          <p:cNvPr id="4" name="TextBox 3"/>
          <p:cNvSpPr txBox="1"/>
          <p:nvPr/>
        </p:nvSpPr>
        <p:spPr>
          <a:xfrm>
            <a:off x="1495988" y="1632945"/>
            <a:ext cx="6300000" cy="584775"/>
          </a:xfrm>
          <a:prstGeom prst="rect">
            <a:avLst/>
          </a:prstGeom>
          <a:noFill/>
        </p:spPr>
        <p:txBody>
          <a:bodyPr wrap="square" rtlCol="0">
            <a:spAutoFit/>
          </a:bodyPr>
          <a:lstStyle/>
          <a:p>
            <a:r>
              <a:rPr lang="en-CA" sz="1600" b="1" dirty="0">
                <a:solidFill>
                  <a:srgbClr val="233F59"/>
                </a:solidFill>
                <a:ea typeface="Roboto" panose="02000000000000000000" pitchFamily="2" charset="0"/>
                <a:cs typeface="Roboto Slab Bold"/>
              </a:rPr>
              <a:t>IT does not create and deliver valuable services/solutions that resolve my business pain points.</a:t>
            </a:r>
            <a:endParaRPr lang="en-US" sz="1600" b="1" dirty="0">
              <a:solidFill>
                <a:srgbClr val="233F59"/>
              </a:solidFill>
              <a:ea typeface="Roboto" panose="02000000000000000000" pitchFamily="2" charset="0"/>
              <a:cs typeface="Roboto Slab Bold"/>
            </a:endParaRPr>
          </a:p>
        </p:txBody>
      </p:sp>
      <p:sp>
        <p:nvSpPr>
          <p:cNvPr id="5" name="TextBox 4"/>
          <p:cNvSpPr txBox="1"/>
          <p:nvPr/>
        </p:nvSpPr>
        <p:spPr>
          <a:xfrm>
            <a:off x="719692" y="2792740"/>
            <a:ext cx="588102" cy="566309"/>
          </a:xfrm>
          <a:prstGeom prst="rect">
            <a:avLst/>
          </a:prstGeom>
          <a:noFill/>
        </p:spPr>
        <p:txBody>
          <a:bodyPr wrap="square" rtlCol="0">
            <a:spAutoFit/>
          </a:bodyPr>
          <a:lstStyle/>
          <a:p>
            <a:pPr algn="r">
              <a:lnSpc>
                <a:spcPct val="70000"/>
              </a:lnSpc>
              <a:spcBef>
                <a:spcPts val="300"/>
              </a:spcBef>
            </a:pPr>
            <a:r>
              <a:rPr lang="en-CA" sz="4400" b="1" dirty="0">
                <a:solidFill>
                  <a:srgbClr val="233F59"/>
                </a:solidFill>
                <a:cs typeface="Roboto Black"/>
              </a:rPr>
              <a:t>2</a:t>
            </a:r>
          </a:p>
        </p:txBody>
      </p:sp>
      <p:sp>
        <p:nvSpPr>
          <p:cNvPr id="6" name="TextBox 5"/>
          <p:cNvSpPr txBox="1"/>
          <p:nvPr/>
        </p:nvSpPr>
        <p:spPr>
          <a:xfrm>
            <a:off x="1505543" y="2720488"/>
            <a:ext cx="6300000" cy="584775"/>
          </a:xfrm>
          <a:prstGeom prst="rect">
            <a:avLst/>
          </a:prstGeom>
          <a:noFill/>
        </p:spPr>
        <p:txBody>
          <a:bodyPr wrap="square" rtlCol="0">
            <a:spAutoFit/>
          </a:bodyPr>
          <a:lstStyle/>
          <a:p>
            <a:r>
              <a:rPr lang="en-CA" sz="1600" b="1" dirty="0">
                <a:solidFill>
                  <a:srgbClr val="233F59"/>
                </a:solidFill>
                <a:ea typeface="Roboto" panose="02000000000000000000" pitchFamily="2" charset="0"/>
                <a:cs typeface="Roboto Slab Bold"/>
              </a:rPr>
              <a:t>IT does not come to me with innovative solutions to my business problems/challenges/issues.</a:t>
            </a:r>
            <a:endParaRPr lang="en-US" sz="1600" b="1" dirty="0">
              <a:solidFill>
                <a:srgbClr val="233F59"/>
              </a:solidFill>
              <a:ea typeface="Roboto" panose="02000000000000000000" pitchFamily="2" charset="0"/>
              <a:cs typeface="Roboto Slab Bold"/>
            </a:endParaRPr>
          </a:p>
        </p:txBody>
      </p:sp>
      <p:sp>
        <p:nvSpPr>
          <p:cNvPr id="7" name="TextBox 6"/>
          <p:cNvSpPr txBox="1"/>
          <p:nvPr/>
        </p:nvSpPr>
        <p:spPr>
          <a:xfrm>
            <a:off x="719692" y="3880612"/>
            <a:ext cx="588102" cy="566309"/>
          </a:xfrm>
          <a:prstGeom prst="rect">
            <a:avLst/>
          </a:prstGeom>
          <a:noFill/>
        </p:spPr>
        <p:txBody>
          <a:bodyPr wrap="square" rtlCol="0">
            <a:spAutoFit/>
          </a:bodyPr>
          <a:lstStyle/>
          <a:p>
            <a:pPr algn="r">
              <a:lnSpc>
                <a:spcPct val="70000"/>
              </a:lnSpc>
              <a:spcBef>
                <a:spcPts val="300"/>
              </a:spcBef>
            </a:pPr>
            <a:r>
              <a:rPr lang="en-CA" sz="4400" b="1" dirty="0">
                <a:solidFill>
                  <a:srgbClr val="233F59"/>
                </a:solidFill>
                <a:cs typeface="Roboto Black"/>
              </a:rPr>
              <a:t>3</a:t>
            </a:r>
          </a:p>
        </p:txBody>
      </p:sp>
      <p:sp>
        <p:nvSpPr>
          <p:cNvPr id="8" name="TextBox 7"/>
          <p:cNvSpPr txBox="1"/>
          <p:nvPr/>
        </p:nvSpPr>
        <p:spPr>
          <a:xfrm>
            <a:off x="1505543" y="3808031"/>
            <a:ext cx="6300000" cy="584775"/>
          </a:xfrm>
          <a:prstGeom prst="rect">
            <a:avLst/>
          </a:prstGeom>
          <a:noFill/>
        </p:spPr>
        <p:txBody>
          <a:bodyPr wrap="square" rtlCol="0">
            <a:spAutoFit/>
          </a:bodyPr>
          <a:lstStyle/>
          <a:p>
            <a:r>
              <a:rPr lang="en-CA" sz="1600" b="1" dirty="0">
                <a:solidFill>
                  <a:srgbClr val="233F59"/>
                </a:solidFill>
                <a:ea typeface="Roboto" panose="02000000000000000000" pitchFamily="2" charset="0"/>
                <a:cs typeface="Roboto Slab Bold"/>
              </a:rPr>
              <a:t>IT blocks my efforts to drive the business forward using innovative technology solutions.</a:t>
            </a:r>
            <a:endParaRPr lang="en-US" sz="1600" b="1" dirty="0">
              <a:solidFill>
                <a:srgbClr val="233F59"/>
              </a:solidFill>
              <a:ea typeface="Roboto" panose="02000000000000000000" pitchFamily="2" charset="0"/>
              <a:cs typeface="Roboto Slab Bold"/>
            </a:endParaRPr>
          </a:p>
        </p:txBody>
      </p:sp>
      <p:sp>
        <p:nvSpPr>
          <p:cNvPr id="9" name="TextBox 8"/>
          <p:cNvSpPr txBox="1"/>
          <p:nvPr/>
        </p:nvSpPr>
        <p:spPr>
          <a:xfrm>
            <a:off x="719692" y="4937224"/>
            <a:ext cx="588102" cy="566309"/>
          </a:xfrm>
          <a:prstGeom prst="rect">
            <a:avLst/>
          </a:prstGeom>
          <a:noFill/>
        </p:spPr>
        <p:txBody>
          <a:bodyPr wrap="square" rtlCol="0">
            <a:spAutoFit/>
          </a:bodyPr>
          <a:lstStyle/>
          <a:p>
            <a:pPr algn="r">
              <a:lnSpc>
                <a:spcPct val="70000"/>
              </a:lnSpc>
              <a:spcBef>
                <a:spcPts val="300"/>
              </a:spcBef>
            </a:pPr>
            <a:r>
              <a:rPr lang="en-CA" sz="4400" b="1" dirty="0">
                <a:solidFill>
                  <a:srgbClr val="233F59"/>
                </a:solidFill>
                <a:cs typeface="Roboto Black"/>
              </a:rPr>
              <a:t>4</a:t>
            </a:r>
          </a:p>
        </p:txBody>
      </p:sp>
      <p:sp>
        <p:nvSpPr>
          <p:cNvPr id="10" name="TextBox 9"/>
          <p:cNvSpPr txBox="1"/>
          <p:nvPr/>
        </p:nvSpPr>
        <p:spPr>
          <a:xfrm>
            <a:off x="1505543" y="4895574"/>
            <a:ext cx="6300000" cy="584775"/>
          </a:xfrm>
          <a:prstGeom prst="rect">
            <a:avLst/>
          </a:prstGeom>
          <a:noFill/>
        </p:spPr>
        <p:txBody>
          <a:bodyPr wrap="square" rtlCol="0">
            <a:spAutoFit/>
          </a:bodyPr>
          <a:lstStyle/>
          <a:p>
            <a:r>
              <a:rPr lang="en-CA" sz="1600" b="1" dirty="0">
                <a:solidFill>
                  <a:srgbClr val="233F59"/>
                </a:solidFill>
                <a:ea typeface="Roboto" panose="02000000000000000000" pitchFamily="2" charset="0"/>
                <a:cs typeface="Roboto Slab Bold"/>
              </a:rPr>
              <a:t>IT does not advocate for my needs with the decision makers in the organization.</a:t>
            </a:r>
            <a:endParaRPr lang="en-US" sz="1600" b="1" dirty="0">
              <a:solidFill>
                <a:srgbClr val="233F59"/>
              </a:solidFill>
              <a:ea typeface="Roboto" panose="02000000000000000000" pitchFamily="2" charset="0"/>
              <a:cs typeface="Roboto Slab Bold"/>
            </a:endParaRPr>
          </a:p>
        </p:txBody>
      </p:sp>
    </p:spTree>
    <p:extLst>
      <p:ext uri="{BB962C8B-B14F-4D97-AF65-F5344CB8AC3E}">
        <p14:creationId xmlns:p14="http://schemas.microsoft.com/office/powerpoint/2010/main" val="406943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7174" y="185253"/>
            <a:ext cx="8620125" cy="877887"/>
          </a:xfrm>
        </p:spPr>
        <p:txBody>
          <a:bodyPr/>
          <a:lstStyle/>
          <a:p>
            <a:r>
              <a:rPr lang="en-CA" dirty="0"/>
              <a:t>IT is not meeting the demands of the business, and business stakeholders’ expectations are only increasing</a:t>
            </a:r>
          </a:p>
        </p:txBody>
      </p:sp>
      <p:sp>
        <p:nvSpPr>
          <p:cNvPr id="49" name="Oval 2"/>
          <p:cNvSpPr/>
          <p:nvPr/>
        </p:nvSpPr>
        <p:spPr>
          <a:xfrm>
            <a:off x="1062348" y="2634646"/>
            <a:ext cx="1440000" cy="1440000"/>
          </a:xfrm>
          <a:prstGeom prst="ellipse">
            <a:avLst/>
          </a:prstGeom>
          <a:solidFill>
            <a:schemeClr val="accent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3200" b="1" dirty="0">
                <a:solidFill>
                  <a:srgbClr val="FFFFFF"/>
                </a:solidFill>
              </a:rPr>
              <a:t>76%</a:t>
            </a:r>
          </a:p>
          <a:p>
            <a:pPr algn="ctr"/>
            <a:r>
              <a:rPr lang="en-US" sz="1200" b="1" dirty="0">
                <a:solidFill>
                  <a:srgbClr val="FFFFFF"/>
                </a:solidFill>
              </a:rPr>
              <a:t>of execs</a:t>
            </a:r>
          </a:p>
        </p:txBody>
      </p:sp>
      <p:sp>
        <p:nvSpPr>
          <p:cNvPr id="50" name="Rectangle 17"/>
          <p:cNvSpPr/>
          <p:nvPr/>
        </p:nvSpPr>
        <p:spPr>
          <a:xfrm>
            <a:off x="715058" y="4128242"/>
            <a:ext cx="2134579" cy="133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800"/>
              </a:spcAft>
            </a:pPr>
            <a:r>
              <a:rPr lang="en-US" sz="1600" dirty="0">
                <a:solidFill>
                  <a:srgbClr val="333333"/>
                </a:solidFill>
              </a:rPr>
              <a:t>believe that IT </a:t>
            </a:r>
            <a:br>
              <a:rPr lang="en-US" sz="1600" dirty="0">
                <a:solidFill>
                  <a:srgbClr val="333333"/>
                </a:solidFill>
              </a:rPr>
            </a:br>
            <a:r>
              <a:rPr lang="en-US" sz="1600" dirty="0">
                <a:solidFill>
                  <a:srgbClr val="333333"/>
                </a:solidFill>
              </a:rPr>
              <a:t>should be a </a:t>
            </a:r>
            <a:r>
              <a:rPr lang="en-US" sz="1600" b="1" dirty="0">
                <a:solidFill>
                  <a:srgbClr val="A24130"/>
                </a:solidFill>
              </a:rPr>
              <a:t>business partner.</a:t>
            </a:r>
          </a:p>
        </p:txBody>
      </p:sp>
      <p:sp>
        <p:nvSpPr>
          <p:cNvPr id="57" name="Oval 2"/>
          <p:cNvSpPr/>
          <p:nvPr/>
        </p:nvSpPr>
        <p:spPr>
          <a:xfrm>
            <a:off x="6432063" y="2634646"/>
            <a:ext cx="1440000" cy="1440000"/>
          </a:xfrm>
          <a:prstGeom prst="ellipse">
            <a:avLst/>
          </a:prstGeom>
          <a:solidFill>
            <a:schemeClr val="accent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FFFFFF"/>
                </a:solidFill>
              </a:rPr>
              <a:t>27%</a:t>
            </a:r>
          </a:p>
          <a:p>
            <a:pPr algn="ctr"/>
            <a:r>
              <a:rPr lang="en-US" sz="1200" b="1" dirty="0">
                <a:solidFill>
                  <a:srgbClr val="FFFFFF"/>
                </a:solidFill>
              </a:rPr>
              <a:t>of IT orgs</a:t>
            </a:r>
          </a:p>
        </p:txBody>
      </p:sp>
      <p:sp>
        <p:nvSpPr>
          <p:cNvPr id="58" name="Rectangle 25"/>
          <p:cNvSpPr/>
          <p:nvPr/>
        </p:nvSpPr>
        <p:spPr>
          <a:xfrm>
            <a:off x="6120324" y="4128311"/>
            <a:ext cx="2055600" cy="1231034"/>
          </a:xfrm>
          <a:prstGeom prst="rect">
            <a:avLst/>
          </a:prstGeom>
          <a:noFill/>
        </p:spPr>
        <p:txBody>
          <a:bodyPr wrap="square">
            <a:noAutofit/>
          </a:bodyPr>
          <a:lstStyle/>
          <a:p>
            <a:pPr algn="ctr">
              <a:spcAft>
                <a:spcPts val="600"/>
              </a:spcAft>
            </a:pPr>
            <a:r>
              <a:rPr lang="en-US" sz="1600" dirty="0">
                <a:solidFill>
                  <a:srgbClr val="333333"/>
                </a:solidFill>
              </a:rPr>
              <a:t>are currently at the </a:t>
            </a:r>
            <a:r>
              <a:rPr lang="en-US" sz="1600" b="1" dirty="0">
                <a:solidFill>
                  <a:srgbClr val="A24130"/>
                </a:solidFill>
              </a:rPr>
              <a:t>business partner </a:t>
            </a:r>
            <a:r>
              <a:rPr lang="en-US" sz="1600" dirty="0">
                <a:solidFill>
                  <a:srgbClr val="333333"/>
                </a:solidFill>
              </a:rPr>
              <a:t>level of maturity.</a:t>
            </a:r>
          </a:p>
        </p:txBody>
      </p:sp>
      <p:sp>
        <p:nvSpPr>
          <p:cNvPr id="59" name="Rectangle 58"/>
          <p:cNvSpPr/>
          <p:nvPr/>
        </p:nvSpPr>
        <p:spPr>
          <a:xfrm>
            <a:off x="330200" y="1373311"/>
            <a:ext cx="8398933" cy="804988"/>
          </a:xfrm>
          <a:prstGeom prst="rect">
            <a:avLst/>
          </a:prstGeom>
          <a:noFill/>
        </p:spPr>
        <p:txBody>
          <a:bodyPr wrap="square">
            <a:noAutofit/>
          </a:bodyPr>
          <a:lstStyle/>
          <a:p>
            <a:pPr>
              <a:spcAft>
                <a:spcPts val="1200"/>
              </a:spcAft>
            </a:pPr>
            <a:r>
              <a:rPr lang="en-CA" b="1" dirty="0">
                <a:solidFill>
                  <a:srgbClr val="333333"/>
                </a:solidFill>
              </a:rPr>
              <a:t>Most IT organizations have an opportunity to prove their importance to the business as a strategic partner.</a:t>
            </a:r>
            <a:endParaRPr lang="en-CA" dirty="0">
              <a:solidFill>
                <a:srgbClr val="333333"/>
              </a:solidFill>
            </a:endParaRPr>
          </a:p>
        </p:txBody>
      </p:sp>
      <p:cxnSp>
        <p:nvCxnSpPr>
          <p:cNvPr id="3" name="Straight Connector 2"/>
          <p:cNvCxnSpPr>
            <a:stCxn id="49" idx="6"/>
          </p:cNvCxnSpPr>
          <p:nvPr/>
        </p:nvCxnSpPr>
        <p:spPr>
          <a:xfrm>
            <a:off x="2502348" y="3354646"/>
            <a:ext cx="3929715"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049595" y="3154591"/>
            <a:ext cx="1109599" cy="400110"/>
          </a:xfrm>
          <a:prstGeom prst="rect">
            <a:avLst/>
          </a:prstGeom>
          <a:solidFill>
            <a:schemeClr val="bg1"/>
          </a:solidFill>
        </p:spPr>
        <p:txBody>
          <a:bodyPr wrap="none">
            <a:spAutoFit/>
          </a:bodyPr>
          <a:lstStyle/>
          <a:p>
            <a:r>
              <a:rPr lang="en-US" sz="2000" b="1" dirty="0">
                <a:solidFill>
                  <a:srgbClr val="A24130"/>
                </a:solidFill>
              </a:rPr>
              <a:t>49%</a:t>
            </a:r>
            <a:r>
              <a:rPr lang="en-US" sz="2000" dirty="0">
                <a:solidFill>
                  <a:srgbClr val="333333"/>
                </a:solidFill>
              </a:rPr>
              <a:t> </a:t>
            </a:r>
            <a:r>
              <a:rPr lang="en-US" sz="1600" dirty="0">
                <a:solidFill>
                  <a:srgbClr val="333333"/>
                </a:solidFill>
              </a:rPr>
              <a:t>gap</a:t>
            </a:r>
            <a:endParaRPr lang="en-CA" sz="1600" dirty="0">
              <a:solidFill>
                <a:srgbClr val="333333"/>
              </a:solidFill>
            </a:endParaRPr>
          </a:p>
        </p:txBody>
      </p:sp>
      <p:sp>
        <p:nvSpPr>
          <p:cNvPr id="5" name="Rectangle 4"/>
          <p:cNvSpPr/>
          <p:nvPr/>
        </p:nvSpPr>
        <p:spPr>
          <a:xfrm>
            <a:off x="5207833" y="6024658"/>
            <a:ext cx="3669466" cy="276999"/>
          </a:xfrm>
          <a:prstGeom prst="rect">
            <a:avLst/>
          </a:prstGeom>
        </p:spPr>
        <p:txBody>
          <a:bodyPr wrap="none">
            <a:spAutoFit/>
          </a:bodyPr>
          <a:lstStyle/>
          <a:p>
            <a:r>
              <a:rPr lang="en-US" sz="1200" dirty="0">
                <a:solidFill>
                  <a:srgbClr val="333333"/>
                </a:solidFill>
              </a:rPr>
              <a:t>Source: Info-Tech’s </a:t>
            </a:r>
            <a:r>
              <a:rPr lang="en-US" sz="1200" i="1" dirty="0">
                <a:solidFill>
                  <a:srgbClr val="333333"/>
                </a:solidFill>
              </a:rPr>
              <a:t>CIO Business Vision </a:t>
            </a:r>
            <a:r>
              <a:rPr lang="en-US" sz="1200" dirty="0">
                <a:solidFill>
                  <a:srgbClr val="333333"/>
                </a:solidFill>
              </a:rPr>
              <a:t>diagnostic</a:t>
            </a:r>
            <a:endParaRPr lang="en-CA" sz="1200" dirty="0"/>
          </a:p>
        </p:txBody>
      </p:sp>
    </p:spTree>
    <p:extLst>
      <p:ext uri="{BB962C8B-B14F-4D97-AF65-F5344CB8AC3E}">
        <p14:creationId xmlns:p14="http://schemas.microsoft.com/office/powerpoint/2010/main" val="17209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51" y="175965"/>
            <a:ext cx="8714439" cy="877887"/>
          </a:xfrm>
        </p:spPr>
        <p:txBody>
          <a:bodyPr/>
          <a:lstStyle/>
          <a:p>
            <a:r>
              <a:rPr lang="en-CA" dirty="0"/>
              <a:t>Many organizations face business dissatisfaction because they do not understand what the role of a BRM should be</a:t>
            </a:r>
          </a:p>
        </p:txBody>
      </p:sp>
      <p:sp>
        <p:nvSpPr>
          <p:cNvPr id="3" name="Rectangle 2"/>
          <p:cNvSpPr/>
          <p:nvPr/>
        </p:nvSpPr>
        <p:spPr>
          <a:xfrm>
            <a:off x="157158" y="1228713"/>
            <a:ext cx="8886827" cy="646331"/>
          </a:xfrm>
          <a:prstGeom prst="rect">
            <a:avLst/>
          </a:prstGeom>
        </p:spPr>
        <p:txBody>
          <a:bodyPr wrap="square">
            <a:spAutoFit/>
          </a:bodyPr>
          <a:lstStyle/>
          <a:p>
            <a:r>
              <a:rPr lang="en-CA" dirty="0">
                <a:cs typeface="Times New Roman" panose="02020603050405020304" pitchFamily="18" charset="0"/>
              </a:rPr>
              <a:t>BRM is </a:t>
            </a:r>
            <a:r>
              <a:rPr lang="en-CA" i="1" dirty="0">
                <a:cs typeface="Times New Roman" panose="02020603050405020304" pitchFamily="18" charset="0"/>
              </a:rPr>
              <a:t>not</a:t>
            </a:r>
            <a:r>
              <a:rPr lang="en-CA" dirty="0">
                <a:cs typeface="Times New Roman" panose="02020603050405020304" pitchFamily="18" charset="0"/>
              </a:rPr>
              <a:t> just a go-between for the business and IT – </a:t>
            </a:r>
            <a:r>
              <a:rPr lang="en-CA" b="1" dirty="0">
                <a:cs typeface="Times New Roman" panose="02020603050405020304" pitchFamily="18" charset="0"/>
              </a:rPr>
              <a:t>BRM should deliver value and innovative solutions to the business.</a:t>
            </a:r>
            <a:endParaRPr lang="en-CA" b="1" dirty="0"/>
          </a:p>
        </p:txBody>
      </p:sp>
      <p:sp>
        <p:nvSpPr>
          <p:cNvPr id="5" name="Folded Corner 12"/>
          <p:cNvSpPr/>
          <p:nvPr/>
        </p:nvSpPr>
        <p:spPr>
          <a:xfrm>
            <a:off x="4809249" y="2111595"/>
            <a:ext cx="3319494" cy="4097494"/>
          </a:xfrm>
          <a:prstGeom prst="foldedCorner">
            <a:avLst/>
          </a:prstGeom>
          <a:solidFill>
            <a:srgbClr val="D9A210">
              <a:lumMod val="20000"/>
              <a:lumOff val="80000"/>
            </a:srgbClr>
          </a:solidFill>
          <a:ln w="3175" cap="flat" cmpd="sng" algn="ctr">
            <a:solidFill>
              <a:srgbClr val="FFFFFF">
                <a:lumMod val="9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 name="Folded Corner 13"/>
          <p:cNvSpPr/>
          <p:nvPr/>
        </p:nvSpPr>
        <p:spPr>
          <a:xfrm>
            <a:off x="1051179" y="2111595"/>
            <a:ext cx="3240000" cy="4097494"/>
          </a:xfrm>
          <a:prstGeom prst="foldedCorner">
            <a:avLst/>
          </a:prstGeom>
          <a:solidFill>
            <a:srgbClr val="FFFFFF">
              <a:lumMod val="95000"/>
            </a:srgbClr>
          </a:solidFill>
          <a:ln w="3175" cap="flat" cmpd="sng" algn="ctr">
            <a:solidFill>
              <a:srgbClr val="FFFFFF">
                <a:lumMod val="9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7" name="Rectangle 6"/>
          <p:cNvSpPr/>
          <p:nvPr/>
        </p:nvSpPr>
        <p:spPr>
          <a:xfrm>
            <a:off x="1304206" y="2672370"/>
            <a:ext cx="2733945" cy="2552109"/>
          </a:xfrm>
          <a:prstGeom prst="rect">
            <a:avLst/>
          </a:prstGeom>
        </p:spPr>
        <p:txBody>
          <a:bodyPr wrap="square">
            <a:spAutoFit/>
          </a:bodyPr>
          <a:lstStyle/>
          <a:p>
            <a:pPr marL="285750" indent="-285750" fontAlgn="ctr">
              <a:lnSpc>
                <a:spcPct val="150000"/>
              </a:lnSpc>
              <a:buFont typeface="Wingdings" panose="05000000000000000000" pitchFamily="2" charset="2"/>
              <a:buChar char="û"/>
              <a:tabLst>
                <a:tab pos="1371600" algn="l"/>
              </a:tabLst>
            </a:pPr>
            <a:r>
              <a:rPr lang="en-CA" sz="1400" dirty="0">
                <a:solidFill>
                  <a:srgbClr val="000000"/>
                </a:solidFill>
                <a:ea typeface="Calibri" panose="020F0502020204030204" pitchFamily="34" charset="0"/>
                <a:cs typeface="Arial" panose="020B0604020202020204" pitchFamily="34" charset="0"/>
              </a:rPr>
              <a:t>Order taker</a:t>
            </a:r>
          </a:p>
          <a:p>
            <a:pPr marL="285750" indent="-285750" fontAlgn="ctr">
              <a:lnSpc>
                <a:spcPct val="150000"/>
              </a:lnSpc>
              <a:buFont typeface="Wingdings" panose="05000000000000000000" pitchFamily="2" charset="2"/>
              <a:buChar char="û"/>
              <a:tabLst>
                <a:tab pos="1371600" algn="l"/>
              </a:tabLst>
            </a:pPr>
            <a:r>
              <a:rPr lang="en-CA" sz="1400" dirty="0">
                <a:solidFill>
                  <a:srgbClr val="000000"/>
                </a:solidFill>
                <a:ea typeface="Times New Roman" panose="02020603050405020304" pitchFamily="18" charset="0"/>
                <a:cs typeface="Arial" panose="020B0604020202020204" pitchFamily="34" charset="0"/>
              </a:rPr>
              <a:t>Service desk</a:t>
            </a:r>
          </a:p>
          <a:p>
            <a:pPr marL="285750" indent="-285750" fontAlgn="ctr">
              <a:lnSpc>
                <a:spcPct val="150000"/>
              </a:lnSpc>
              <a:buFont typeface="Wingdings" panose="05000000000000000000" pitchFamily="2" charset="2"/>
              <a:buChar char="û"/>
              <a:tabLst>
                <a:tab pos="1371600" algn="l"/>
              </a:tabLst>
            </a:pPr>
            <a:r>
              <a:rPr lang="en-CA" sz="1400" dirty="0">
                <a:solidFill>
                  <a:srgbClr val="000000"/>
                </a:solidFill>
                <a:ea typeface="Calibri" panose="020F0502020204030204" pitchFamily="34" charset="0"/>
                <a:cs typeface="Arial" panose="020B0604020202020204" pitchFamily="34" charset="0"/>
              </a:rPr>
              <a:t>Project manager</a:t>
            </a:r>
          </a:p>
          <a:p>
            <a:pPr marL="285750" indent="-285750" fontAlgn="ctr">
              <a:lnSpc>
                <a:spcPct val="150000"/>
              </a:lnSpc>
              <a:buFont typeface="Wingdings" panose="05000000000000000000" pitchFamily="2" charset="2"/>
              <a:buChar char="û"/>
              <a:tabLst>
                <a:tab pos="1371600" algn="l"/>
              </a:tabLst>
            </a:pPr>
            <a:r>
              <a:rPr lang="en-CA" sz="1400" dirty="0">
                <a:solidFill>
                  <a:srgbClr val="000000"/>
                </a:solidFill>
                <a:ea typeface="Calibri" panose="020F0502020204030204" pitchFamily="34" charset="0"/>
                <a:cs typeface="Arial" panose="020B0604020202020204" pitchFamily="34" charset="0"/>
              </a:rPr>
              <a:t>Business analyst</a:t>
            </a:r>
          </a:p>
          <a:p>
            <a:pPr marL="285750" indent="-285750" fontAlgn="ctr">
              <a:lnSpc>
                <a:spcPct val="150000"/>
              </a:lnSpc>
              <a:buFont typeface="Wingdings" panose="05000000000000000000" pitchFamily="2" charset="2"/>
              <a:buChar char="û"/>
              <a:tabLst>
                <a:tab pos="1371600" algn="l"/>
              </a:tabLst>
            </a:pPr>
            <a:r>
              <a:rPr lang="en-CA" sz="1400" dirty="0">
                <a:solidFill>
                  <a:srgbClr val="000000"/>
                </a:solidFill>
                <a:ea typeface="Calibri" panose="020F0502020204030204" pitchFamily="34" charset="0"/>
                <a:cs typeface="Arial" panose="020B0604020202020204" pitchFamily="34" charset="0"/>
              </a:rPr>
              <a:t>Service delivery manager</a:t>
            </a:r>
          </a:p>
          <a:p>
            <a:pPr marL="285750" indent="-285750" fontAlgn="ctr">
              <a:lnSpc>
                <a:spcPct val="150000"/>
              </a:lnSpc>
              <a:buFont typeface="Wingdings" panose="05000000000000000000" pitchFamily="2" charset="2"/>
              <a:buChar char="û"/>
              <a:tabLst>
                <a:tab pos="1371600" algn="l"/>
              </a:tabLst>
            </a:pPr>
            <a:r>
              <a:rPr lang="en-CA" sz="1400" dirty="0">
                <a:solidFill>
                  <a:srgbClr val="000000"/>
                </a:solidFill>
                <a:ea typeface="Calibri" panose="020F0502020204030204" pitchFamily="34" charset="0"/>
                <a:cs typeface="Arial" panose="020B0604020202020204" pitchFamily="34" charset="0"/>
              </a:rPr>
              <a:t>Service owner</a:t>
            </a:r>
          </a:p>
          <a:p>
            <a:pPr marL="285750" indent="-285750" fontAlgn="ctr">
              <a:lnSpc>
                <a:spcPct val="150000"/>
              </a:lnSpc>
              <a:buFont typeface="Wingdings" panose="05000000000000000000" pitchFamily="2" charset="2"/>
              <a:buChar char="û"/>
              <a:tabLst>
                <a:tab pos="1371600" algn="l"/>
              </a:tabLst>
            </a:pPr>
            <a:r>
              <a:rPr lang="en-CA" sz="1400" dirty="0">
                <a:solidFill>
                  <a:srgbClr val="000000"/>
                </a:solidFill>
                <a:ea typeface="Calibri" panose="020F0502020204030204" pitchFamily="34" charset="0"/>
                <a:cs typeface="Arial" panose="020B0604020202020204" pitchFamily="34" charset="0"/>
              </a:rPr>
              <a:t>Change manager</a:t>
            </a:r>
            <a:endParaRPr lang="en-CA" sz="1400" dirty="0">
              <a:solidFill>
                <a:srgbClr val="333333"/>
              </a:solidFill>
              <a:ea typeface="Calibri" panose="020F0502020204030204" pitchFamily="34" charset="0"/>
              <a:cs typeface="Arial" panose="020B0604020202020204" pitchFamily="34" charset="0"/>
            </a:endParaRPr>
          </a:p>
          <a:p>
            <a:pPr marL="1600200" lvl="3" indent="-228600" fontAlgn="ctr">
              <a:lnSpc>
                <a:spcPct val="107000"/>
              </a:lnSpc>
              <a:buFont typeface="Arial" panose="020B0604020202020204" pitchFamily="34" charset="0"/>
              <a:buChar char="•"/>
              <a:tabLst>
                <a:tab pos="1828800" algn="l"/>
              </a:tabLst>
            </a:pPr>
            <a:endParaRPr lang="en-CA" sz="1200" dirty="0">
              <a:solidFill>
                <a:srgbClr val="333333"/>
              </a:solidFill>
              <a:ea typeface="Calibri" panose="020F0502020204030204" pitchFamily="34" charset="0"/>
              <a:cs typeface="Arial" panose="020B0604020202020204" pitchFamily="34" charset="0"/>
            </a:endParaRPr>
          </a:p>
        </p:txBody>
      </p:sp>
      <p:sp>
        <p:nvSpPr>
          <p:cNvPr id="8" name="Rectangle 7"/>
          <p:cNvSpPr/>
          <p:nvPr/>
        </p:nvSpPr>
        <p:spPr>
          <a:xfrm>
            <a:off x="5115827" y="2672370"/>
            <a:ext cx="2934760" cy="3000821"/>
          </a:xfrm>
          <a:prstGeom prst="rect">
            <a:avLst/>
          </a:prstGeom>
        </p:spPr>
        <p:txBody>
          <a:bodyPr wrap="square">
            <a:spAutoFit/>
          </a:bodyPr>
          <a:lstStyle/>
          <a:p>
            <a:pPr marL="285750" indent="-285750" fontAlgn="ctr">
              <a:lnSpc>
                <a:spcPct val="150000"/>
              </a:lnSpc>
              <a:buFont typeface="Wingdings" panose="05000000000000000000" pitchFamily="2" charset="2"/>
              <a:buChar char="ü"/>
              <a:tabLst>
                <a:tab pos="1371600" algn="l"/>
              </a:tabLst>
            </a:pPr>
            <a:r>
              <a:rPr lang="en-CA" sz="1400" dirty="0">
                <a:solidFill>
                  <a:srgbClr val="000000"/>
                </a:solidFill>
                <a:ea typeface="Times New Roman" panose="02020603050405020304" pitchFamily="18" charset="0"/>
                <a:cs typeface="Arial" panose="020B0604020202020204" pitchFamily="34" charset="0"/>
              </a:rPr>
              <a:t>Value creator </a:t>
            </a:r>
          </a:p>
          <a:p>
            <a:pPr marL="285750" indent="-285750" fontAlgn="ctr">
              <a:lnSpc>
                <a:spcPct val="150000"/>
              </a:lnSpc>
              <a:buFont typeface="Wingdings" panose="05000000000000000000" pitchFamily="2" charset="2"/>
              <a:buChar char="ü"/>
              <a:tabLst>
                <a:tab pos="1371600" algn="l"/>
              </a:tabLst>
            </a:pPr>
            <a:r>
              <a:rPr lang="en-CA" sz="1400" dirty="0">
                <a:solidFill>
                  <a:srgbClr val="000000"/>
                </a:solidFill>
                <a:ea typeface="Times New Roman" panose="02020603050405020304" pitchFamily="18" charset="0"/>
                <a:cs typeface="Arial" panose="020B0604020202020204" pitchFamily="34" charset="0"/>
              </a:rPr>
              <a:t>Innovator</a:t>
            </a:r>
          </a:p>
          <a:p>
            <a:pPr marL="285750" indent="-285750" fontAlgn="ctr">
              <a:lnSpc>
                <a:spcPct val="150000"/>
              </a:lnSpc>
              <a:buFont typeface="Wingdings" panose="05000000000000000000" pitchFamily="2" charset="2"/>
              <a:buChar char="ü"/>
              <a:tabLst>
                <a:tab pos="1371600" algn="l"/>
              </a:tabLst>
            </a:pPr>
            <a:r>
              <a:rPr lang="en-CA" sz="1400" dirty="0">
                <a:solidFill>
                  <a:srgbClr val="000000"/>
                </a:solidFill>
                <a:ea typeface="Times New Roman" panose="02020603050405020304" pitchFamily="18" charset="0"/>
                <a:cs typeface="Arial" panose="020B0604020202020204" pitchFamily="34" charset="0"/>
              </a:rPr>
              <a:t>Trusted advisor</a:t>
            </a:r>
          </a:p>
          <a:p>
            <a:pPr marL="285750" indent="-285750" fontAlgn="ctr">
              <a:lnSpc>
                <a:spcPct val="150000"/>
              </a:lnSpc>
              <a:buFont typeface="Wingdings" panose="05000000000000000000" pitchFamily="2" charset="2"/>
              <a:buChar char="ü"/>
              <a:tabLst>
                <a:tab pos="1371600" algn="l"/>
              </a:tabLst>
            </a:pPr>
            <a:r>
              <a:rPr lang="en-CA" sz="1400" dirty="0">
                <a:solidFill>
                  <a:srgbClr val="000000"/>
                </a:solidFill>
                <a:ea typeface="Times New Roman" panose="02020603050405020304" pitchFamily="18" charset="0"/>
                <a:cs typeface="Arial" panose="020B0604020202020204" pitchFamily="34" charset="0"/>
              </a:rPr>
              <a:t>Strategic partner</a:t>
            </a:r>
          </a:p>
          <a:p>
            <a:pPr marL="285750" indent="-285750" fontAlgn="ctr">
              <a:lnSpc>
                <a:spcPct val="150000"/>
              </a:lnSpc>
              <a:buFont typeface="Wingdings" panose="05000000000000000000" pitchFamily="2" charset="2"/>
              <a:buChar char="ü"/>
              <a:tabLst>
                <a:tab pos="1371600" algn="l"/>
              </a:tabLst>
            </a:pPr>
            <a:r>
              <a:rPr lang="en-CA" sz="1400" dirty="0">
                <a:solidFill>
                  <a:srgbClr val="000000"/>
                </a:solidFill>
                <a:ea typeface="Times New Roman" panose="02020603050405020304" pitchFamily="18" charset="0"/>
                <a:cs typeface="Arial" panose="020B0604020202020204" pitchFamily="34" charset="0"/>
              </a:rPr>
              <a:t>Influencer</a:t>
            </a:r>
          </a:p>
          <a:p>
            <a:pPr marL="285750" indent="-285750" fontAlgn="ctr">
              <a:lnSpc>
                <a:spcPct val="150000"/>
              </a:lnSpc>
              <a:buFont typeface="Wingdings" panose="05000000000000000000" pitchFamily="2" charset="2"/>
              <a:buChar char="ü"/>
              <a:tabLst>
                <a:tab pos="1371600" algn="l"/>
              </a:tabLst>
            </a:pPr>
            <a:r>
              <a:rPr lang="en-CA" sz="1400" dirty="0">
                <a:solidFill>
                  <a:srgbClr val="000000"/>
                </a:solidFill>
                <a:ea typeface="Times New Roman" panose="02020603050405020304" pitchFamily="18" charset="0"/>
                <a:cs typeface="Arial" panose="020B0604020202020204" pitchFamily="34" charset="0"/>
              </a:rPr>
              <a:t>Business subject matter expert</a:t>
            </a:r>
          </a:p>
          <a:p>
            <a:pPr marL="285750" indent="-285750" fontAlgn="ctr">
              <a:lnSpc>
                <a:spcPct val="150000"/>
              </a:lnSpc>
              <a:buFont typeface="Wingdings" panose="05000000000000000000" pitchFamily="2" charset="2"/>
              <a:buChar char="ü"/>
              <a:tabLst>
                <a:tab pos="1371600" algn="l"/>
              </a:tabLst>
            </a:pPr>
            <a:r>
              <a:rPr lang="en-CA" sz="1400" dirty="0">
                <a:solidFill>
                  <a:srgbClr val="000000"/>
                </a:solidFill>
                <a:ea typeface="Times New Roman" panose="02020603050405020304" pitchFamily="18" charset="0"/>
                <a:cs typeface="Arial" panose="020B0604020202020204" pitchFamily="34" charset="0"/>
              </a:rPr>
              <a:t>Advocate for the business</a:t>
            </a:r>
          </a:p>
          <a:p>
            <a:pPr marL="285750" indent="-285750" fontAlgn="ctr">
              <a:lnSpc>
                <a:spcPct val="150000"/>
              </a:lnSpc>
              <a:buFont typeface="Wingdings" panose="05000000000000000000" pitchFamily="2" charset="2"/>
              <a:buChar char="ü"/>
              <a:tabLst>
                <a:tab pos="1371600" algn="l"/>
              </a:tabLst>
            </a:pPr>
            <a:r>
              <a:rPr lang="en-CA" sz="1400" dirty="0">
                <a:solidFill>
                  <a:srgbClr val="000000"/>
                </a:solidFill>
                <a:ea typeface="Times New Roman" panose="02020603050405020304" pitchFamily="18" charset="0"/>
                <a:cs typeface="Arial" panose="020B0604020202020204" pitchFamily="34" charset="0"/>
              </a:rPr>
              <a:t>Champion for business process improvement</a:t>
            </a:r>
          </a:p>
        </p:txBody>
      </p:sp>
      <p:sp>
        <p:nvSpPr>
          <p:cNvPr id="9" name="Rectangle 8"/>
          <p:cNvSpPr/>
          <p:nvPr/>
        </p:nvSpPr>
        <p:spPr>
          <a:xfrm>
            <a:off x="1088958" y="2322649"/>
            <a:ext cx="3308364" cy="355803"/>
          </a:xfrm>
          <a:prstGeom prst="rect">
            <a:avLst/>
          </a:prstGeom>
        </p:spPr>
        <p:txBody>
          <a:bodyPr wrap="square">
            <a:spAutoFit/>
          </a:bodyPr>
          <a:lstStyle/>
          <a:p>
            <a:pPr fontAlgn="ctr">
              <a:lnSpc>
                <a:spcPct val="107000"/>
              </a:lnSpc>
              <a:tabLst>
                <a:tab pos="1371600" algn="l"/>
              </a:tabLst>
            </a:pPr>
            <a:r>
              <a:rPr lang="en-CA" sz="1600" b="1" dirty="0">
                <a:solidFill>
                  <a:srgbClr val="000000"/>
                </a:solidFill>
                <a:ea typeface="Times New Roman" panose="02020603050405020304" pitchFamily="18" charset="0"/>
                <a:cs typeface="Arial" panose="020B0604020202020204" pitchFamily="34" charset="0"/>
              </a:rPr>
              <a:t>A BRM is NOT:</a:t>
            </a:r>
          </a:p>
        </p:txBody>
      </p:sp>
      <p:sp>
        <p:nvSpPr>
          <p:cNvPr id="10" name="Rectangle 9"/>
          <p:cNvSpPr/>
          <p:nvPr/>
        </p:nvSpPr>
        <p:spPr>
          <a:xfrm>
            <a:off x="4903465" y="2322649"/>
            <a:ext cx="3147122" cy="355803"/>
          </a:xfrm>
          <a:prstGeom prst="rect">
            <a:avLst/>
          </a:prstGeom>
        </p:spPr>
        <p:txBody>
          <a:bodyPr wrap="square">
            <a:spAutoFit/>
          </a:bodyPr>
          <a:lstStyle/>
          <a:p>
            <a:pPr fontAlgn="ctr">
              <a:lnSpc>
                <a:spcPct val="107000"/>
              </a:lnSpc>
              <a:tabLst>
                <a:tab pos="1371600" algn="l"/>
              </a:tabLst>
            </a:pPr>
            <a:r>
              <a:rPr lang="en-CA" sz="1600" b="1" dirty="0">
                <a:solidFill>
                  <a:srgbClr val="000000"/>
                </a:solidFill>
                <a:ea typeface="Times New Roman" panose="02020603050405020304" pitchFamily="18" charset="0"/>
                <a:cs typeface="Arial" panose="020B0604020202020204" pitchFamily="34" charset="0"/>
              </a:rPr>
              <a:t>A BRM is:</a:t>
            </a:r>
            <a:endParaRPr lang="en-CA" sz="1600" b="1" dirty="0">
              <a:solidFill>
                <a:srgbClr val="333333"/>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5487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280" y="350949"/>
            <a:ext cx="8884253" cy="665049"/>
          </a:xfrm>
        </p:spPr>
        <p:txBody>
          <a:bodyPr/>
          <a:lstStyle/>
          <a:p>
            <a:r>
              <a:rPr lang="en-CA" dirty="0"/>
              <a:t>But it’s worse than that</a:t>
            </a:r>
          </a:p>
        </p:txBody>
      </p:sp>
      <p:sp>
        <p:nvSpPr>
          <p:cNvPr id="3" name="Rectangle 23"/>
          <p:cNvSpPr/>
          <p:nvPr/>
        </p:nvSpPr>
        <p:spPr>
          <a:xfrm>
            <a:off x="1" y="2847371"/>
            <a:ext cx="9144000" cy="2929937"/>
          </a:xfrm>
          <a:prstGeom prst="rect">
            <a:avLst/>
          </a:prstGeom>
          <a:solidFill>
            <a:schemeClr val="bg1">
              <a:lumMod val="95000"/>
            </a:schemeClr>
          </a:solidFill>
        </p:spPr>
        <p:txBody>
          <a:bodyPr wrap="square">
            <a:noAutofit/>
          </a:bodyPr>
          <a:lstStyle/>
          <a:p>
            <a:endParaRPr lang="en-US" sz="1400" dirty="0">
              <a:solidFill>
                <a:schemeClr val="accent1"/>
              </a:solidFill>
            </a:endParaRPr>
          </a:p>
        </p:txBody>
      </p:sp>
      <p:sp>
        <p:nvSpPr>
          <p:cNvPr id="4" name="Rectangle 3"/>
          <p:cNvSpPr/>
          <p:nvPr/>
        </p:nvSpPr>
        <p:spPr>
          <a:xfrm>
            <a:off x="6444485" y="6255493"/>
            <a:ext cx="2517035" cy="261610"/>
          </a:xfrm>
          <a:prstGeom prst="rect">
            <a:avLst/>
          </a:prstGeom>
        </p:spPr>
        <p:txBody>
          <a:bodyPr wrap="none">
            <a:spAutoFit/>
          </a:bodyPr>
          <a:lstStyle/>
          <a:p>
            <a:pPr algn="r">
              <a:spcAft>
                <a:spcPts val="600"/>
              </a:spcAft>
            </a:pPr>
            <a:r>
              <a:rPr lang="en-US" sz="1100" dirty="0">
                <a:solidFill>
                  <a:schemeClr val="bg1"/>
                </a:solidFill>
              </a:rPr>
              <a:t>Source: Harvey Nash / KPMG Report</a:t>
            </a:r>
          </a:p>
        </p:txBody>
      </p:sp>
      <p:sp>
        <p:nvSpPr>
          <p:cNvPr id="5" name="Oval 2"/>
          <p:cNvSpPr/>
          <p:nvPr/>
        </p:nvSpPr>
        <p:spPr>
          <a:xfrm>
            <a:off x="3630610" y="3129914"/>
            <a:ext cx="1800000" cy="1800000"/>
          </a:xfrm>
          <a:prstGeom prst="ellipse">
            <a:avLst/>
          </a:prstGeom>
          <a:solidFill>
            <a:schemeClr val="accent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b="1" dirty="0"/>
              <a:t>1 in 3</a:t>
            </a:r>
            <a:endParaRPr lang="en-US" sz="2800" b="1" dirty="0"/>
          </a:p>
          <a:p>
            <a:pPr algn="ctr"/>
            <a:r>
              <a:rPr lang="en-US" sz="1400" b="1" dirty="0"/>
              <a:t>execs</a:t>
            </a:r>
            <a:endParaRPr lang="en-US" sz="1100" b="1" dirty="0"/>
          </a:p>
        </p:txBody>
      </p:sp>
      <p:sp>
        <p:nvSpPr>
          <p:cNvPr id="6" name="Rectangle 27"/>
          <p:cNvSpPr/>
          <p:nvPr/>
        </p:nvSpPr>
        <p:spPr>
          <a:xfrm>
            <a:off x="2353732" y="5031910"/>
            <a:ext cx="4353755" cy="745399"/>
          </a:xfrm>
          <a:prstGeom prst="rect">
            <a:avLst/>
          </a:prstGeom>
          <a:noFill/>
        </p:spPr>
        <p:txBody>
          <a:bodyPr wrap="square">
            <a:noAutofit/>
          </a:bodyPr>
          <a:lstStyle/>
          <a:p>
            <a:pPr algn="ctr">
              <a:spcAft>
                <a:spcPts val="600"/>
              </a:spcAft>
            </a:pPr>
            <a:r>
              <a:rPr lang="en-US" sz="1400" dirty="0"/>
              <a:t>believe that </a:t>
            </a:r>
            <a:r>
              <a:rPr lang="en-US" sz="1400" b="1" dirty="0">
                <a:solidFill>
                  <a:srgbClr val="A24130"/>
                </a:solidFill>
              </a:rPr>
              <a:t>third-party services</a:t>
            </a:r>
            <a:r>
              <a:rPr lang="en-US" sz="1400" dirty="0"/>
              <a:t> can significantly or completely </a:t>
            </a:r>
            <a:r>
              <a:rPr lang="en-US" sz="1400" b="1" dirty="0">
                <a:solidFill>
                  <a:srgbClr val="A24130"/>
                </a:solidFill>
              </a:rPr>
              <a:t>substitute</a:t>
            </a:r>
            <a:r>
              <a:rPr lang="en-US" sz="1400" dirty="0"/>
              <a:t> for the IT department.</a:t>
            </a:r>
          </a:p>
        </p:txBody>
      </p:sp>
      <p:sp>
        <p:nvSpPr>
          <p:cNvPr id="8" name="TextBox 7"/>
          <p:cNvSpPr txBox="1"/>
          <p:nvPr/>
        </p:nvSpPr>
        <p:spPr>
          <a:xfrm>
            <a:off x="465136" y="1686782"/>
            <a:ext cx="8204200" cy="646331"/>
          </a:xfrm>
          <a:prstGeom prst="rect">
            <a:avLst/>
          </a:prstGeom>
        </p:spPr>
        <p:txBody>
          <a:bodyPr wrap="square" rtlCol="0">
            <a:spAutoFit/>
          </a:bodyPr>
          <a:lstStyle/>
          <a:p>
            <a:r>
              <a:rPr lang="en-CA" b="1" dirty="0"/>
              <a:t>IT organizations that do not create value are at risk of being treated as a commodity and therefore replaceable. </a:t>
            </a:r>
          </a:p>
        </p:txBody>
      </p:sp>
      <p:sp>
        <p:nvSpPr>
          <p:cNvPr id="9" name="Rectangle 8"/>
          <p:cNvSpPr/>
          <p:nvPr/>
        </p:nvSpPr>
        <p:spPr>
          <a:xfrm>
            <a:off x="4977346" y="6015124"/>
            <a:ext cx="4176143" cy="276999"/>
          </a:xfrm>
          <a:prstGeom prst="rect">
            <a:avLst/>
          </a:prstGeom>
        </p:spPr>
        <p:txBody>
          <a:bodyPr wrap="none">
            <a:spAutoFit/>
          </a:bodyPr>
          <a:lstStyle/>
          <a:p>
            <a:r>
              <a:rPr lang="en-US" sz="1200" dirty="0">
                <a:solidFill>
                  <a:srgbClr val="333333"/>
                </a:solidFill>
              </a:rPr>
              <a:t>Source: McKinsey Global Survey (on business technology)</a:t>
            </a:r>
            <a:endParaRPr lang="en-CA" sz="1200" dirty="0"/>
          </a:p>
        </p:txBody>
      </p:sp>
    </p:spTree>
    <p:extLst>
      <p:ext uri="{BB962C8B-B14F-4D97-AF65-F5344CB8AC3E}">
        <p14:creationId xmlns:p14="http://schemas.microsoft.com/office/powerpoint/2010/main" val="127781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1133475"/>
          </a:xfrm>
          <a:prstGeom prst="rect">
            <a:avLst/>
          </a:prstGeom>
          <a:solidFill>
            <a:schemeClr val="accent1"/>
          </a:solidFill>
        </p:spPr>
        <p:txBody>
          <a:bodyPr wrap="square" rtlCol="0">
            <a:noAutofit/>
          </a:bodyPr>
          <a:lstStyle/>
          <a:p>
            <a:endParaRPr lang="en-CA" b="1" i="1" dirty="0">
              <a:solidFill>
                <a:srgbClr val="333333"/>
              </a:solidFill>
            </a:endParaRPr>
          </a:p>
        </p:txBody>
      </p:sp>
      <p:sp>
        <p:nvSpPr>
          <p:cNvPr id="2" name="Title 1"/>
          <p:cNvSpPr>
            <a:spLocks noGrp="1"/>
          </p:cNvSpPr>
          <p:nvPr>
            <p:ph type="title"/>
          </p:nvPr>
        </p:nvSpPr>
        <p:spPr/>
        <p:txBody>
          <a:bodyPr/>
          <a:lstStyle/>
          <a:p>
            <a:r>
              <a:rPr lang="en-CA" dirty="0">
                <a:solidFill>
                  <a:schemeClr val="bg1"/>
                </a:solidFill>
                <a:latin typeface="+mn-lt"/>
              </a:rPr>
              <a:t>When done right, BRM has a significant positive effect on business satisfaction</a:t>
            </a:r>
          </a:p>
        </p:txBody>
      </p:sp>
      <p:graphicFrame>
        <p:nvGraphicFramePr>
          <p:cNvPr id="21" name="Chart 20"/>
          <p:cNvGraphicFramePr>
            <a:graphicFrameLocks/>
          </p:cNvGraphicFramePr>
          <p:nvPr/>
        </p:nvGraphicFramePr>
        <p:xfrm>
          <a:off x="263390" y="1919699"/>
          <a:ext cx="4558540" cy="4001571"/>
        </p:xfrm>
        <a:graphic>
          <a:graphicData uri="http://schemas.openxmlformats.org/drawingml/2006/chart">
            <c:chart xmlns:c="http://schemas.openxmlformats.org/drawingml/2006/chart" xmlns:r="http://schemas.openxmlformats.org/officeDocument/2006/relationships" r:id="rId2"/>
          </a:graphicData>
        </a:graphic>
      </p:graphicFrame>
      <p:sp>
        <p:nvSpPr>
          <p:cNvPr id="25" name="Rectangle 24"/>
          <p:cNvSpPr/>
          <p:nvPr/>
        </p:nvSpPr>
        <p:spPr>
          <a:xfrm>
            <a:off x="5300042" y="2654793"/>
            <a:ext cx="3301697" cy="75658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CA" sz="1600" b="1" dirty="0">
              <a:solidFill>
                <a:srgbClr val="FFFFFF"/>
              </a:solidFill>
            </a:endParaRPr>
          </a:p>
        </p:txBody>
      </p:sp>
      <p:sp>
        <p:nvSpPr>
          <p:cNvPr id="13" name="Rectangle 12"/>
          <p:cNvSpPr/>
          <p:nvPr/>
        </p:nvSpPr>
        <p:spPr>
          <a:xfrm>
            <a:off x="639320" y="1385392"/>
            <a:ext cx="4660722" cy="593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rgbClr val="333333">
                    <a:lumMod val="60000"/>
                    <a:lumOff val="40000"/>
                  </a:srgbClr>
                </a:solidFill>
              </a:rPr>
              <a:t>IMPACT OF RELATIONSHIP SATISFACTION ON BUSINESS SATISFACTION WITH IT</a:t>
            </a:r>
          </a:p>
        </p:txBody>
      </p:sp>
      <p:sp>
        <p:nvSpPr>
          <p:cNvPr id="34" name="Rectangular Callout 33"/>
          <p:cNvSpPr/>
          <p:nvPr/>
        </p:nvSpPr>
        <p:spPr>
          <a:xfrm>
            <a:off x="5162261" y="2394223"/>
            <a:ext cx="3577258" cy="2800767"/>
          </a:xfrm>
          <a:prstGeom prst="wedgeRectCallout">
            <a:avLst>
              <a:gd name="adj1" fmla="val -111784"/>
              <a:gd name="adj2" fmla="val -10181"/>
            </a:avLst>
          </a:prstGeom>
          <a:solidFill>
            <a:schemeClr val="bg2">
              <a:lumMod val="95000"/>
            </a:schemeClr>
          </a:solidFill>
        </p:spPr>
        <p:txBody>
          <a:bodyPr wrap="square">
            <a:spAutoFit/>
          </a:bodyPr>
          <a:lstStyle/>
          <a:p>
            <a:r>
              <a:rPr lang="en-CA" sz="1600" dirty="0">
                <a:solidFill>
                  <a:srgbClr val="333333"/>
                </a:solidFill>
              </a:rPr>
              <a:t>Relationships can make or break an IT department’s success.</a:t>
            </a:r>
          </a:p>
          <a:p>
            <a:endParaRPr lang="en-CA" sz="1600" b="1" dirty="0">
              <a:solidFill>
                <a:srgbClr val="333333"/>
              </a:solidFill>
            </a:endParaRPr>
          </a:p>
          <a:p>
            <a:r>
              <a:rPr lang="en-CA" sz="1600" dirty="0">
                <a:solidFill>
                  <a:srgbClr val="333333"/>
                </a:solidFill>
              </a:rPr>
              <a:t>In a study of 308 organizations, </a:t>
            </a:r>
            <a:br>
              <a:rPr lang="en-CA" sz="1600" dirty="0">
                <a:solidFill>
                  <a:srgbClr val="333333"/>
                </a:solidFill>
              </a:rPr>
            </a:br>
            <a:r>
              <a:rPr lang="en-CA" sz="1600" dirty="0">
                <a:solidFill>
                  <a:srgbClr val="333333"/>
                </a:solidFill>
              </a:rPr>
              <a:t>Info-Tech found that </a:t>
            </a:r>
            <a:r>
              <a:rPr lang="en-CA" sz="1600" b="1" dirty="0">
                <a:solidFill>
                  <a:srgbClr val="333333"/>
                </a:solidFill>
              </a:rPr>
              <a:t>for every 10% increase in relationship satisfaction, business satisfaction with IT increased by 9.99%</a:t>
            </a:r>
            <a:r>
              <a:rPr lang="en-CA" sz="1600" dirty="0">
                <a:solidFill>
                  <a:srgbClr val="333333"/>
                </a:solidFill>
              </a:rPr>
              <a:t>.</a:t>
            </a:r>
            <a:r>
              <a:rPr lang="en-CA" sz="1600" b="1" dirty="0">
                <a:solidFill>
                  <a:srgbClr val="333333"/>
                </a:solidFill>
              </a:rPr>
              <a:t> </a:t>
            </a:r>
          </a:p>
          <a:p>
            <a:endParaRPr lang="en-CA" sz="1600" b="1" dirty="0">
              <a:solidFill>
                <a:srgbClr val="333333"/>
              </a:solidFill>
            </a:endParaRPr>
          </a:p>
          <a:p>
            <a:r>
              <a:rPr lang="en-CA" sz="1600" dirty="0">
                <a:solidFill>
                  <a:srgbClr val="333333"/>
                </a:solidFill>
              </a:rPr>
              <a:t>Can you afford to have 10% lower satisfaction?</a:t>
            </a:r>
          </a:p>
        </p:txBody>
      </p:sp>
      <p:sp>
        <p:nvSpPr>
          <p:cNvPr id="10" name="Rectangle 9"/>
          <p:cNvSpPr/>
          <p:nvPr/>
        </p:nvSpPr>
        <p:spPr>
          <a:xfrm>
            <a:off x="4655718" y="6010817"/>
            <a:ext cx="4351448" cy="276999"/>
          </a:xfrm>
          <a:prstGeom prst="rect">
            <a:avLst/>
          </a:prstGeom>
        </p:spPr>
        <p:txBody>
          <a:bodyPr wrap="none">
            <a:spAutoFit/>
          </a:bodyPr>
          <a:lstStyle/>
          <a:p>
            <a:r>
              <a:rPr lang="en-US" sz="1200" dirty="0">
                <a:solidFill>
                  <a:srgbClr val="333333"/>
                </a:solidFill>
              </a:rPr>
              <a:t>Source: Info-Tech Diagnostic Programs, </a:t>
            </a:r>
            <a:r>
              <a:rPr lang="en-US" sz="1200" i="1" dirty="0">
                <a:solidFill>
                  <a:srgbClr val="333333"/>
                </a:solidFill>
              </a:rPr>
              <a:t>N</a:t>
            </a:r>
            <a:r>
              <a:rPr lang="en-US" sz="1200" dirty="0">
                <a:solidFill>
                  <a:srgbClr val="333333"/>
                </a:solidFill>
              </a:rPr>
              <a:t>=308 organizations</a:t>
            </a:r>
            <a:endParaRPr lang="en-CA" sz="1200" dirty="0"/>
          </a:p>
        </p:txBody>
      </p:sp>
    </p:spTree>
    <p:extLst>
      <p:ext uri="{BB962C8B-B14F-4D97-AF65-F5344CB8AC3E}">
        <p14:creationId xmlns:p14="http://schemas.microsoft.com/office/powerpoint/2010/main" val="1031765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5_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2_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4.xml><?xml version="1.0" encoding="utf-8"?>
<a:theme xmlns:a="http://schemas.openxmlformats.org/drawingml/2006/main" name="3_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5.xml><?xml version="1.0" encoding="utf-8"?>
<a:theme xmlns:a="http://schemas.openxmlformats.org/drawingml/2006/main" name="4_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1988</Words>
  <Application>Microsoft Office PowerPoint</Application>
  <PresentationFormat>On-screen Show (4:3)</PresentationFormat>
  <Paragraphs>239</Paragraphs>
  <Slides>17</Slides>
  <Notes>11</Notes>
  <HiddenSlides>0</HiddenSlides>
  <MMClips>0</MMClips>
  <ScaleCrop>false</ScaleCrop>
  <HeadingPairs>
    <vt:vector size="8" baseType="variant">
      <vt:variant>
        <vt:lpstr>Fonts Used</vt:lpstr>
      </vt:variant>
      <vt:variant>
        <vt:i4>6</vt:i4>
      </vt:variant>
      <vt:variant>
        <vt:lpstr>Theme</vt:lpstr>
      </vt:variant>
      <vt:variant>
        <vt:i4>5</vt:i4>
      </vt:variant>
      <vt:variant>
        <vt:lpstr>Slide Titles</vt:lpstr>
      </vt:variant>
      <vt:variant>
        <vt:i4>17</vt:i4>
      </vt:variant>
      <vt:variant>
        <vt:lpstr>Custom Shows</vt:lpstr>
      </vt:variant>
      <vt:variant>
        <vt:i4>1</vt:i4>
      </vt:variant>
    </vt:vector>
  </HeadingPairs>
  <TitlesOfParts>
    <vt:vector size="29" baseType="lpstr">
      <vt:lpstr>Arial</vt:lpstr>
      <vt:lpstr>Calibri</vt:lpstr>
      <vt:lpstr>Courier New</vt:lpstr>
      <vt:lpstr>Georgia</vt:lpstr>
      <vt:lpstr>Open Sans</vt:lpstr>
      <vt:lpstr>Wingdings</vt:lpstr>
      <vt:lpstr>Theme1</vt:lpstr>
      <vt:lpstr>5_Theme1</vt:lpstr>
      <vt:lpstr>2_Theme1</vt:lpstr>
      <vt:lpstr>3_Theme1</vt:lpstr>
      <vt:lpstr>4_Theme1</vt:lpstr>
      <vt:lpstr>PowerPoint Presentation</vt:lpstr>
      <vt:lpstr>PowerPoint Presentation</vt:lpstr>
      <vt:lpstr>Our understanding of the problem</vt:lpstr>
      <vt:lpstr>Executive summary</vt:lpstr>
      <vt:lpstr>Are your business leaders saying things like this?</vt:lpstr>
      <vt:lpstr>IT is not meeting the demands of the business, and business stakeholders’ expectations are only increasing</vt:lpstr>
      <vt:lpstr>Many organizations face business dissatisfaction because they do not understand what the role of a BRM should be</vt:lpstr>
      <vt:lpstr>But it’s worse than that</vt:lpstr>
      <vt:lpstr>When done right, BRM has a significant positive effect on business satisfaction</vt:lpstr>
      <vt:lpstr>BRM improves business satisfaction in various ways</vt:lpstr>
      <vt:lpstr>Deliver more than just table stakes to become an irreplaceable value creator</vt:lpstr>
      <vt:lpstr>Measure the success of the BRM program</vt:lpstr>
      <vt:lpstr>Our members have already had success after participating in an Info-Tech BRM workshop</vt:lpstr>
      <vt:lpstr>Use these icons to help direct you as you navigate this research </vt:lpstr>
      <vt:lpstr>Info-Tech offers various levels of support to best suit your needs</vt:lpstr>
      <vt:lpstr>Transform IT Into a Value Creator With BRM – project overview</vt:lpstr>
      <vt:lpstr>Workshop overview</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2018-06-01T19:53:05Z</dcterms:created>
  <dcterms:modified xsi:type="dcterms:W3CDTF">2020-07-02T17:50:52Z</dcterms:modified>
</cp:coreProperties>
</file>