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6" r:id="rId2"/>
  </p:sldMasterIdLst>
  <p:notesMasterIdLst>
    <p:notesMasterId r:id="rId14"/>
  </p:notesMasterIdLst>
  <p:handoutMasterIdLst>
    <p:handoutMasterId r:id="rId15"/>
  </p:handoutMasterIdLst>
  <p:sldIdLst>
    <p:sldId id="488" r:id="rId3"/>
    <p:sldId id="484" r:id="rId4"/>
    <p:sldId id="403" r:id="rId5"/>
    <p:sldId id="399" r:id="rId6"/>
    <p:sldId id="491" r:id="rId7"/>
    <p:sldId id="493" r:id="rId8"/>
    <p:sldId id="492" r:id="rId9"/>
    <p:sldId id="494" r:id="rId10"/>
    <p:sldId id="495" r:id="rId11"/>
    <p:sldId id="496" r:id="rId12"/>
    <p:sldId id="497" r:id="rId13"/>
  </p:sldIdLst>
  <p:sldSz cx="9144000" cy="6858000" type="screen4x3"/>
  <p:notesSz cx="6950075" cy="9236075"/>
  <p:custShowLst>
    <p:custShow name="Custom Show 1" id="0">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ADAD"/>
    <a:srgbClr val="29475F"/>
    <a:srgbClr val="D9A210"/>
    <a:srgbClr val="040404"/>
    <a:srgbClr val="0A2028"/>
    <a:srgbClr val="051520"/>
    <a:srgbClr val="07131A"/>
    <a:srgbClr val="091C26"/>
    <a:srgbClr val="00B050"/>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114" d="100"/>
          <a:sy n="114" d="100"/>
        </p:scale>
        <p:origin x="2304" y="102"/>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11/12/2019</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11/12/2019</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165049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1557457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106994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684414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53375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200547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3031998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5401936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3544028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756219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12pt)</a:t>
            </a:r>
          </a:p>
          <a:p>
            <a:pPr lvl="1"/>
            <a:r>
              <a:rPr lang="en-US" dirty="0"/>
              <a:t>Second Level (Arial, 12pt)</a:t>
            </a:r>
          </a:p>
          <a:p>
            <a:pPr lvl="2"/>
            <a:r>
              <a:rPr lang="en-US" dirty="0"/>
              <a:t>Third Level (Arial, 12pt)</a:t>
            </a:r>
          </a:p>
          <a:p>
            <a:pPr lvl="3"/>
            <a:r>
              <a:rPr lang="en-US" dirty="0"/>
              <a:t>Forth Level (Arial, 12pt)</a:t>
            </a:r>
          </a:p>
        </p:txBody>
      </p:sp>
    </p:spTree>
    <p:extLst>
      <p:ext uri="{BB962C8B-B14F-4D97-AF65-F5344CB8AC3E}">
        <p14:creationId xmlns:p14="http://schemas.microsoft.com/office/powerpoint/2010/main" val="423391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8" name="Rectangle 17"/>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0469" y="120948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1997-2017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21" r:id="rId5"/>
    <p:sldLayoutId id="2147483726" r:id="rId6"/>
    <p:sldLayoutId id="2147483764" r:id="rId7"/>
    <p:sldLayoutId id="2147483761" r:id="rId8"/>
    <p:sldLayoutId id="2147483763" r:id="rId9"/>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a:solidFill>
                    <a:srgbClr val="FFFFFF"/>
                  </a:solidFill>
                </a:rPr>
                <a:t>Info-Tech Research Group</a:t>
              </a: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1068598118"/>
      </p:ext>
    </p:extLst>
  </p:cSld>
  <p:clrMap bg1="lt1" tx1="dk1" bg2="lt2" tx2="dk2" accent1="accent1" accent2="accent2" accent3="accent3" accent4="accent4" accent5="accent5" accent6="accent6" hlink="hlink" folHlink="folHlink"/>
  <p:sldLayoutIdLst>
    <p:sldLayoutId id="2147483767" r:id="rId1"/>
    <p:sldLayoutId id="2147483768" r:id="rId2"/>
  </p:sldLayoutIdLst>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use-experience-design-to-drive-empathy-with-the-business-phases-1-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gif"/></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s://www.infotech.com/research/use-experience-design-to-drive-empathy-with-the-business-phases-1-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use-experience-design-to-drive-empathy-with-the-business-phases-1-2" TargetMode="External"/><Relationship Id="rId7" Type="http://schemas.openxmlformats.org/officeDocument/2006/relationships/image" Target="../media/image12.png"/><Relationship Id="rId2" Type="http://schemas.openxmlformats.org/officeDocument/2006/relationships/hyperlink" Target="http://www.infotech.com/" TargetMode="External"/><Relationship Id="rId1" Type="http://schemas.openxmlformats.org/officeDocument/2006/relationships/slideLayout" Target="../slideLayouts/slideLayout11.xml"/><Relationship Id="rId6" Type="http://schemas.openxmlformats.org/officeDocument/2006/relationships/image" Target="../media/image11.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hyperlink" Target="https://www.infotech.com/research/use-experience-design-to-drive-empathy-with-the-business-phases-1-2" TargetMode="Externa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use-experience-design-to-drive-empathy-with-the-business-phases-1-2"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use-experience-design-to-drive-empathy-with-the-business-phases-1-2"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hyperlink" Target="https://www.infotech.com/research/use-experience-design-to-drive-empathy-with-the-business-phases-1-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hyperlink" Target="https://www.infotech.com/research/use-experience-design-to-drive-empathy-with-the-business-phases-1-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nfotech.com/research/use-experience-design-to-drive-empathy-with-the-business-phases-1-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hyperlink" Target="https://www.infotech.com/research/use-experience-design-to-drive-empathy-with-the-business-phases-1-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s://www.infotech.com/research/use-experience-design-to-drive-empathy-with-the-business-phases-1-2" TargetMode="External"/><Relationship Id="rId4" Type="http://schemas.openxmlformats.org/officeDocument/2006/relationships/hyperlink" Target="https://www.infotech.com/benchmarking/cio-business-vi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Apply Design Thinking to Build Empathy With the Business</a:t>
            </a:r>
          </a:p>
        </p:txBody>
      </p:sp>
      <p:sp>
        <p:nvSpPr>
          <p:cNvPr id="5" name="Tagline"/>
          <p:cNvSpPr>
            <a:spLocks noGrp="1"/>
          </p:cNvSpPr>
          <p:nvPr>
            <p:ph type="body" sz="quarter" idx="16"/>
          </p:nvPr>
        </p:nvSpPr>
        <p:spPr>
          <a:xfrm>
            <a:off x="774700" y="3966833"/>
            <a:ext cx="7467600" cy="508000"/>
          </a:xfrm>
        </p:spPr>
        <p:txBody>
          <a:bodyPr/>
          <a:lstStyle/>
          <a:p>
            <a:r>
              <a:rPr lang="en-US" dirty="0"/>
              <a:t>Use design thinking and journey mapping to make IT the business’s go-to problem solver.</a:t>
            </a:r>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a:solidFill>
                        <a:schemeClr val="bg1">
                          <a:lumMod val="65000"/>
                        </a:schemeClr>
                      </a:solidFill>
                    </a:rPr>
                    <a:t>Info-Tech's products and services combine actionable insight and relevant advice with ready-to-use tools</a:t>
                  </a:r>
                  <a:br>
                    <a:rPr lang="en-CA" sz="800" dirty="0">
                      <a:solidFill>
                        <a:schemeClr val="bg1">
                          <a:lumMod val="65000"/>
                        </a:schemeClr>
                      </a:solidFill>
                    </a:rPr>
                  </a:br>
                  <a:r>
                    <a:rPr lang="en-CA" sz="800" dirty="0">
                      <a:solidFill>
                        <a:schemeClr val="bg1">
                          <a:lumMod val="65000"/>
                        </a:schemeClr>
                      </a:solidFill>
                    </a:rPr>
                    <a:t>and templates that cover the full spectrum of IT concerns.© 1997-2017 Info-Tech Research Group</a:t>
                  </a: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257370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experience design to your requirements gathering and innovation processes to optimize IT satisfaction </a:t>
            </a:r>
          </a:p>
        </p:txBody>
      </p:sp>
      <p:grpSp>
        <p:nvGrpSpPr>
          <p:cNvPr id="4" name="Group 20"/>
          <p:cNvGrpSpPr/>
          <p:nvPr/>
        </p:nvGrpSpPr>
        <p:grpSpPr>
          <a:xfrm>
            <a:off x="1103479" y="2134515"/>
            <a:ext cx="2605878" cy="2365595"/>
            <a:chOff x="6304543" y="3022388"/>
            <a:chExt cx="2571569" cy="2835206"/>
          </a:xfrm>
        </p:grpSpPr>
        <p:sp>
          <p:nvSpPr>
            <p:cNvPr id="5" name="Rectangle 23"/>
            <p:cNvSpPr/>
            <p:nvPr/>
          </p:nvSpPr>
          <p:spPr>
            <a:xfrm>
              <a:off x="6304543" y="3022388"/>
              <a:ext cx="2571567" cy="406132"/>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solidFill>
                    <a:srgbClr val="FFFFFF"/>
                  </a:solidFill>
                </a:rPr>
                <a:t>Requirements Gathering Asks:</a:t>
              </a:r>
            </a:p>
          </p:txBody>
        </p:sp>
        <p:sp>
          <p:nvSpPr>
            <p:cNvPr id="6" name="Rectangle 22"/>
            <p:cNvSpPr/>
            <p:nvPr/>
          </p:nvSpPr>
          <p:spPr>
            <a:xfrm>
              <a:off x="6304543" y="3428519"/>
              <a:ext cx="2571569" cy="2429075"/>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100" dirty="0">
                  <a:solidFill>
                    <a:srgbClr val="333333"/>
                  </a:solidFill>
                </a:rPr>
                <a:t>What is the expected outcome of this process?</a:t>
              </a:r>
            </a:p>
            <a:p>
              <a:pPr marL="115888" indent="-115888">
                <a:spcBef>
                  <a:spcPts val="600"/>
                </a:spcBef>
                <a:buFont typeface="Arial" pitchFamily="34" charset="0"/>
                <a:buChar char="•"/>
              </a:pPr>
              <a:r>
                <a:rPr lang="en-CA" sz="1100" dirty="0">
                  <a:solidFill>
                    <a:srgbClr val="333333"/>
                  </a:solidFill>
                </a:rPr>
                <a:t>What are the required inputs and outputs?</a:t>
              </a:r>
            </a:p>
            <a:p>
              <a:pPr marL="115888" indent="-115888">
                <a:spcBef>
                  <a:spcPts val="600"/>
                </a:spcBef>
                <a:buFont typeface="Arial" pitchFamily="34" charset="0"/>
                <a:buChar char="•"/>
              </a:pPr>
              <a:r>
                <a:rPr lang="en-CA" sz="1100" dirty="0">
                  <a:solidFill>
                    <a:srgbClr val="333333"/>
                  </a:solidFill>
                </a:rPr>
                <a:t>Where do we interact with the customer?</a:t>
              </a:r>
            </a:p>
            <a:p>
              <a:pPr marL="115888" indent="-115888">
                <a:spcBef>
                  <a:spcPts val="600"/>
                </a:spcBef>
                <a:buFont typeface="Arial" pitchFamily="34" charset="0"/>
                <a:buChar char="•"/>
              </a:pPr>
              <a:r>
                <a:rPr lang="en-CA" sz="1100" dirty="0">
                  <a:solidFill>
                    <a:srgbClr val="333333"/>
                  </a:solidFill>
                </a:rPr>
                <a:t>How do we measure success?</a:t>
              </a:r>
            </a:p>
            <a:p>
              <a:pPr marL="115888" indent="-115888">
                <a:spcBef>
                  <a:spcPts val="600"/>
                </a:spcBef>
                <a:buFont typeface="Arial" pitchFamily="34" charset="0"/>
                <a:buChar char="•"/>
              </a:pPr>
              <a:r>
                <a:rPr lang="en-CA" sz="1100" dirty="0">
                  <a:solidFill>
                    <a:srgbClr val="333333"/>
                  </a:solidFill>
                </a:rPr>
                <a:t>How do we deliver maximum value for our investment?</a:t>
              </a:r>
            </a:p>
          </p:txBody>
        </p:sp>
      </p:grpSp>
      <p:grpSp>
        <p:nvGrpSpPr>
          <p:cNvPr id="7" name="Group 20"/>
          <p:cNvGrpSpPr/>
          <p:nvPr/>
        </p:nvGrpSpPr>
        <p:grpSpPr>
          <a:xfrm>
            <a:off x="5459594" y="2136741"/>
            <a:ext cx="2605878" cy="2363369"/>
            <a:chOff x="6304543" y="3022387"/>
            <a:chExt cx="2571569" cy="2832536"/>
          </a:xfrm>
        </p:grpSpPr>
        <p:sp>
          <p:nvSpPr>
            <p:cNvPr id="8" name="Rectangle 23"/>
            <p:cNvSpPr/>
            <p:nvPr/>
          </p:nvSpPr>
          <p:spPr>
            <a:xfrm>
              <a:off x="6304543" y="3022387"/>
              <a:ext cx="2571567" cy="403464"/>
            </a:xfrm>
            <a:prstGeom prst="rect">
              <a:avLst/>
            </a:prstGeom>
            <a:solidFill>
              <a:srgbClr val="29475F"/>
            </a:solidFill>
            <a:ln w="28575">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a:solidFill>
                    <a:srgbClr val="FFFFFF"/>
                  </a:solidFill>
                </a:rPr>
                <a:t>Experience Design Asks:</a:t>
              </a:r>
            </a:p>
          </p:txBody>
        </p:sp>
        <p:sp>
          <p:nvSpPr>
            <p:cNvPr id="9" name="Rectangle 22"/>
            <p:cNvSpPr/>
            <p:nvPr/>
          </p:nvSpPr>
          <p:spPr>
            <a:xfrm>
              <a:off x="6304543" y="3425849"/>
              <a:ext cx="2571569" cy="2429074"/>
            </a:xfrm>
            <a:prstGeom prst="rect">
              <a:avLst/>
            </a:prstGeom>
            <a:solidFill>
              <a:schemeClr val="bg1"/>
            </a:solidFill>
            <a:ln w="28575">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15888" indent="-115888">
                <a:spcBef>
                  <a:spcPts val="600"/>
                </a:spcBef>
                <a:buFont typeface="Arial" pitchFamily="34" charset="0"/>
                <a:buChar char="•"/>
              </a:pPr>
              <a:r>
                <a:rPr lang="en-CA" sz="1100" dirty="0">
                  <a:solidFill>
                    <a:srgbClr val="333333"/>
                  </a:solidFill>
                </a:rPr>
                <a:t>What problem am I trying to solve?</a:t>
              </a:r>
            </a:p>
            <a:p>
              <a:pPr marL="115888" indent="-115888">
                <a:spcBef>
                  <a:spcPts val="600"/>
                </a:spcBef>
                <a:buFont typeface="Arial" pitchFamily="34" charset="0"/>
                <a:buChar char="•"/>
              </a:pPr>
              <a:r>
                <a:rPr lang="en-CA" sz="1100" dirty="0">
                  <a:solidFill>
                    <a:srgbClr val="333333"/>
                  </a:solidFill>
                </a:rPr>
                <a:t>What approach should I use to try to solve it?</a:t>
              </a:r>
            </a:p>
            <a:p>
              <a:pPr marL="115888" indent="-115888">
                <a:spcBef>
                  <a:spcPts val="600"/>
                </a:spcBef>
                <a:buFont typeface="Arial" pitchFamily="34" charset="0"/>
                <a:buChar char="•"/>
              </a:pPr>
              <a:r>
                <a:rPr lang="en-CA" sz="1100" dirty="0">
                  <a:solidFill>
                    <a:srgbClr val="333333"/>
                  </a:solidFill>
                </a:rPr>
                <a:t>What tools are available?</a:t>
              </a:r>
            </a:p>
            <a:p>
              <a:pPr marL="115888" indent="-115888">
                <a:spcBef>
                  <a:spcPts val="600"/>
                </a:spcBef>
                <a:buFont typeface="Arial" pitchFamily="34" charset="0"/>
                <a:buChar char="•"/>
              </a:pPr>
              <a:r>
                <a:rPr lang="en-CA" sz="1100" dirty="0">
                  <a:solidFill>
                    <a:srgbClr val="333333"/>
                  </a:solidFill>
                </a:rPr>
                <a:t>What do I expect to happen at the end?</a:t>
              </a:r>
            </a:p>
            <a:p>
              <a:pPr marL="115888" indent="-115888">
                <a:spcBef>
                  <a:spcPts val="600"/>
                </a:spcBef>
                <a:buFont typeface="Arial" pitchFamily="34" charset="0"/>
                <a:buChar char="•"/>
              </a:pPr>
              <a:r>
                <a:rPr lang="en-CA" sz="1100" dirty="0">
                  <a:solidFill>
                    <a:srgbClr val="333333"/>
                  </a:solidFill>
                </a:rPr>
                <a:t>Why does solving this matter?</a:t>
              </a:r>
            </a:p>
            <a:p>
              <a:pPr marL="115888" indent="-115888">
                <a:spcBef>
                  <a:spcPts val="600"/>
                </a:spcBef>
                <a:buFont typeface="Arial" pitchFamily="34" charset="0"/>
                <a:buChar char="•"/>
              </a:pPr>
              <a:r>
                <a:rPr lang="en-CA" sz="1100" dirty="0">
                  <a:solidFill>
                    <a:srgbClr val="333333"/>
                  </a:solidFill>
                </a:rPr>
                <a:t>What about the outcome I am looking for is valuable?</a:t>
              </a:r>
            </a:p>
          </p:txBody>
        </p:sp>
      </p:grpSp>
      <p:cxnSp>
        <p:nvCxnSpPr>
          <p:cNvPr id="10" name="Straight Arrow Connector 9"/>
          <p:cNvCxnSpPr>
            <a:stCxn id="5" idx="3"/>
            <a:endCxn id="8" idx="1"/>
          </p:cNvCxnSpPr>
          <p:nvPr/>
        </p:nvCxnSpPr>
        <p:spPr>
          <a:xfrm>
            <a:off x="3709355" y="2303946"/>
            <a:ext cx="1750239" cy="1113"/>
          </a:xfrm>
          <a:prstGeom prst="straightConnector1">
            <a:avLst/>
          </a:prstGeom>
          <a:ln w="28575">
            <a:solidFill>
              <a:srgbClr val="29475F"/>
            </a:solidFill>
            <a:prstDash val="sysDot"/>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363071" y="5501150"/>
            <a:ext cx="8337823" cy="682753"/>
            <a:chOff x="323389" y="3283951"/>
            <a:chExt cx="8337823" cy="682753"/>
          </a:xfrm>
        </p:grpSpPr>
        <p:sp>
          <p:nvSpPr>
            <p:cNvPr id="13" name="Rectangle 97"/>
            <p:cNvSpPr/>
            <p:nvPr/>
          </p:nvSpPr>
          <p:spPr>
            <a:xfrm>
              <a:off x="1600868" y="3283951"/>
              <a:ext cx="706034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CA" sz="1200" dirty="0">
                  <a:solidFill>
                    <a:srgbClr val="333333"/>
                  </a:solidFill>
                </a:rPr>
                <a:t>Think of your stakeholders as “DIY-ers.” They see IT as a set of tools and resources to help them get work done, not as a standalone solution to their problems. For IT to be viewed as the preferred solution, it must intimately understand and innovate around user pains and desired outcomes. </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grpSp>
        <p:nvGrpSpPr>
          <p:cNvPr id="15" name="Group 14"/>
          <p:cNvGrpSpPr/>
          <p:nvPr/>
        </p:nvGrpSpPr>
        <p:grpSpPr>
          <a:xfrm>
            <a:off x="0" y="6422955"/>
            <a:ext cx="9144000" cy="437555"/>
            <a:chOff x="0" y="6422955"/>
            <a:chExt cx="9144000" cy="437555"/>
          </a:xfrm>
        </p:grpSpPr>
        <p:pic>
          <p:nvPicPr>
            <p:cNvPr id="1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205171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Info-Tech Research Group Helps IT Professionals To:</a:t>
            </a:r>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a:solidFill>
                  <a:srgbClr val="333333"/>
                </a:solidFill>
              </a:rPr>
              <a:t>Sign up for free trial membership to get practical</a:t>
            </a:r>
          </a:p>
          <a:p>
            <a:pPr algn="ctr" eaLnBrk="0" fontAlgn="base" hangingPunct="0">
              <a:spcAft>
                <a:spcPct val="0"/>
              </a:spcAft>
              <a:buClr>
                <a:srgbClr val="333333"/>
              </a:buClr>
              <a:buSzPct val="120000"/>
            </a:pPr>
            <a:r>
              <a:rPr lang="en-CA" b="1" dirty="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a:solidFill>
                  <a:srgbClr val="333333"/>
                </a:solidFill>
              </a:rPr>
              <a:t>Quickly get up to speed</a:t>
            </a:r>
            <a:br>
              <a:rPr lang="en-CA" sz="1400" dirty="0">
                <a:solidFill>
                  <a:srgbClr val="333333"/>
                </a:solidFill>
              </a:rPr>
            </a:br>
            <a:r>
              <a:rPr lang="en-CA" sz="1400" dirty="0">
                <a:solidFill>
                  <a:srgbClr val="333333"/>
                </a:solidFill>
              </a:rPr>
              <a:t>with new technologies</a:t>
            </a:r>
            <a:br>
              <a:rPr lang="en-CA" sz="1400" dirty="0">
                <a:solidFill>
                  <a:srgbClr val="333333"/>
                </a:solidFill>
              </a:rPr>
            </a:br>
            <a:endParaRPr lang="en-CA" sz="1400" dirty="0">
              <a:solidFill>
                <a:srgbClr val="333333"/>
              </a:solidFill>
            </a:endParaRPr>
          </a:p>
          <a:p>
            <a:pPr marL="342900" indent="-342900" fontAlgn="base">
              <a:spcBef>
                <a:spcPct val="0"/>
              </a:spcBef>
              <a:spcAft>
                <a:spcPct val="0"/>
              </a:spcAft>
              <a:buFont typeface="Wingdings" pitchFamily="2" charset="2"/>
              <a:buChar char="ü"/>
            </a:pPr>
            <a:r>
              <a:rPr lang="en-CA" sz="1400" dirty="0">
                <a:solidFill>
                  <a:srgbClr val="333333"/>
                </a:solidFill>
              </a:rPr>
              <a:t>Make the right technology</a:t>
            </a:r>
            <a:br>
              <a:rPr lang="en-CA" sz="1400" dirty="0">
                <a:solidFill>
                  <a:srgbClr val="333333"/>
                </a:solidFill>
              </a:rPr>
            </a:br>
            <a:r>
              <a:rPr lang="en-CA" sz="1400" dirty="0">
                <a:solidFill>
                  <a:srgbClr val="333333"/>
                </a:solidFill>
              </a:rPr>
              <a:t>purchasing decisions – fast</a:t>
            </a:r>
            <a:br>
              <a:rPr lang="en-CA" sz="1400" dirty="0">
                <a:solidFill>
                  <a:srgbClr val="333333"/>
                </a:solidFill>
              </a:rPr>
            </a:br>
            <a:endParaRPr lang="en-CA" sz="1400" dirty="0">
              <a:solidFill>
                <a:srgbClr val="333333"/>
              </a:solidFill>
            </a:endParaRPr>
          </a:p>
          <a:p>
            <a:pPr marL="342900" indent="-342900" fontAlgn="base">
              <a:spcBef>
                <a:spcPct val="0"/>
              </a:spcBef>
              <a:spcAft>
                <a:spcPct val="0"/>
              </a:spcAft>
              <a:buFont typeface="Wingdings" pitchFamily="2" charset="2"/>
              <a:buChar char="ü"/>
            </a:pPr>
            <a:r>
              <a:rPr lang="en-CA" sz="1400" dirty="0">
                <a:solidFill>
                  <a:srgbClr val="333333"/>
                </a:solidFill>
              </a:rPr>
              <a:t>Deliver critical IT</a:t>
            </a:r>
            <a:br>
              <a:rPr lang="en-CA" sz="1400" dirty="0">
                <a:solidFill>
                  <a:srgbClr val="333333"/>
                </a:solidFill>
              </a:rPr>
            </a:br>
            <a:r>
              <a:rPr lang="en-CA" sz="1400" dirty="0">
                <a:solidFill>
                  <a:srgbClr val="333333"/>
                </a:solidFill>
              </a:rPr>
              <a:t>projects, on time and</a:t>
            </a:r>
            <a:br>
              <a:rPr lang="en-CA" sz="1400" dirty="0">
                <a:solidFill>
                  <a:srgbClr val="333333"/>
                </a:solidFill>
              </a:rPr>
            </a:br>
            <a:r>
              <a:rPr lang="en-CA" sz="1400" dirty="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a:solidFill>
                  <a:srgbClr val="333333"/>
                </a:solidFill>
              </a:rPr>
              <a:t>Manage business expectations</a:t>
            </a:r>
            <a:br>
              <a:rPr lang="en-CA" sz="1400" dirty="0">
                <a:solidFill>
                  <a:srgbClr val="333333"/>
                </a:solidFill>
              </a:rPr>
            </a:br>
            <a:endParaRPr lang="en-CA" sz="1400" dirty="0">
              <a:solidFill>
                <a:srgbClr val="333333"/>
              </a:solidFill>
            </a:endParaRPr>
          </a:p>
          <a:p>
            <a:pPr marL="342900" indent="-342900" fontAlgn="base">
              <a:spcBef>
                <a:spcPct val="0"/>
              </a:spcBef>
              <a:spcAft>
                <a:spcPct val="0"/>
              </a:spcAft>
              <a:buFont typeface="Wingdings" pitchFamily="2" charset="2"/>
              <a:buChar char="ü"/>
            </a:pPr>
            <a:r>
              <a:rPr lang="en-CA" sz="1400" dirty="0">
                <a:solidFill>
                  <a:srgbClr val="333333"/>
                </a:solidFill>
              </a:rPr>
              <a:t>Justify IT spending and</a:t>
            </a:r>
            <a:br>
              <a:rPr lang="en-CA" sz="1400" dirty="0">
                <a:solidFill>
                  <a:srgbClr val="333333"/>
                </a:solidFill>
              </a:rPr>
            </a:br>
            <a:r>
              <a:rPr lang="en-CA" sz="1400" dirty="0">
                <a:solidFill>
                  <a:srgbClr val="333333"/>
                </a:solidFill>
              </a:rPr>
              <a:t>prove the value of IT</a:t>
            </a:r>
            <a:br>
              <a:rPr lang="en-CA" sz="1400" dirty="0">
                <a:solidFill>
                  <a:srgbClr val="333333"/>
                </a:solidFill>
              </a:rPr>
            </a:br>
            <a:endParaRPr lang="en-CA" sz="1400" dirty="0">
              <a:solidFill>
                <a:srgbClr val="333333"/>
              </a:solidFill>
            </a:endParaRPr>
          </a:p>
          <a:p>
            <a:pPr marL="342900" indent="-342900" fontAlgn="base">
              <a:spcBef>
                <a:spcPct val="0"/>
              </a:spcBef>
              <a:spcAft>
                <a:spcPct val="0"/>
              </a:spcAft>
              <a:buFont typeface="Wingdings" pitchFamily="2" charset="2"/>
              <a:buChar char="ü"/>
            </a:pPr>
            <a:r>
              <a:rPr lang="en-CA" sz="1400" dirty="0">
                <a:solidFill>
                  <a:srgbClr val="333333"/>
                </a:solidFill>
              </a:rPr>
              <a:t>Train IT staff and effectively</a:t>
            </a:r>
            <a:br>
              <a:rPr lang="en-CA" sz="1400" dirty="0">
                <a:solidFill>
                  <a:srgbClr val="333333"/>
                </a:solidFill>
              </a:rPr>
            </a:br>
            <a:r>
              <a:rPr lang="en-CA" sz="1400" dirty="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a:t>“Info-Tech helps me to be proactive instead of reactive –</a:t>
            </a:r>
            <a:br>
              <a:rPr lang="en-CA" dirty="0"/>
            </a:br>
            <a:r>
              <a:rPr lang="en-CA" dirty="0"/>
              <a:t>a cardinal rule in a stable and leading edge IT environment.</a:t>
            </a:r>
          </a:p>
          <a:p>
            <a:pPr lvl="1" algn="ctr">
              <a:buNone/>
              <a:defRPr/>
            </a:pPr>
            <a:r>
              <a:rPr lang="en-CA" dirty="0"/>
              <a:t>- ARCS Commercial Mortgage Co., LP</a:t>
            </a:r>
            <a:endParaRPr lang="en-US" dirty="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a:solidFill>
                  <a:srgbClr val="333333"/>
                </a:solidFill>
              </a:rPr>
              <a:t>Toll Free: </a:t>
            </a:r>
            <a:r>
              <a:rPr lang="en-CA" sz="1200" dirty="0">
                <a:solidFill>
                  <a:srgbClr val="333333"/>
                </a:solidFill>
              </a:rPr>
              <a:t>1-888-670-8889</a:t>
            </a: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412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3" name="TextBox 2"/>
          <p:cNvSpPr txBox="1"/>
          <p:nvPr/>
        </p:nvSpPr>
        <p:spPr>
          <a:xfrm>
            <a:off x="3203042" y="5424862"/>
            <a:ext cx="4460917" cy="738664"/>
          </a:xfrm>
          <a:prstGeom prst="rect">
            <a:avLst/>
          </a:prstGeom>
        </p:spPr>
        <p:txBody>
          <a:bodyPr wrap="square" rtlCol="0">
            <a:spAutoFit/>
          </a:bodyPr>
          <a:lstStyle/>
          <a:p>
            <a:pPr algn="r"/>
            <a:r>
              <a:rPr lang="en-US" sz="1400" b="1" dirty="0">
                <a:solidFill>
                  <a:schemeClr val="bg1"/>
                </a:solidFill>
              </a:rPr>
              <a:t>MaryAnn Welke, </a:t>
            </a:r>
          </a:p>
          <a:p>
            <a:pPr algn="r"/>
            <a:r>
              <a:rPr lang="en-US" sz="1400" dirty="0">
                <a:solidFill>
                  <a:schemeClr val="bg1"/>
                </a:solidFill>
              </a:rPr>
              <a:t>Research Director, CIO Practice </a:t>
            </a:r>
            <a:br>
              <a:rPr lang="en-US" sz="1400" dirty="0">
                <a:solidFill>
                  <a:schemeClr val="bg1"/>
                </a:solidFill>
              </a:rPr>
            </a:br>
            <a:r>
              <a:rPr lang="en-US" sz="1400" dirty="0">
                <a:solidFill>
                  <a:schemeClr val="bg1"/>
                </a:solidFill>
              </a:rPr>
              <a:t>Info-Tech Research Group</a:t>
            </a:r>
          </a:p>
        </p:txBody>
      </p:sp>
      <p:sp>
        <p:nvSpPr>
          <p:cNvPr id="4" name="TextBox 3"/>
          <p:cNvSpPr txBox="1"/>
          <p:nvPr/>
        </p:nvSpPr>
        <p:spPr>
          <a:xfrm>
            <a:off x="545852" y="1533962"/>
            <a:ext cx="7246086" cy="338554"/>
          </a:xfrm>
          <a:prstGeom prst="rect">
            <a:avLst/>
          </a:prstGeom>
        </p:spPr>
        <p:txBody>
          <a:bodyPr wrap="square" rtlCol="0">
            <a:spAutoFit/>
          </a:bodyPr>
          <a:lstStyle/>
          <a:p>
            <a:r>
              <a:rPr lang="en-US" sz="1600" b="1" dirty="0">
                <a:solidFill>
                  <a:schemeClr val="bg1"/>
                </a:solidFill>
              </a:rPr>
              <a:t>Empathy is the foundation of a true business partnership.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a:solidFill>
                  <a:schemeClr val="bg1"/>
                </a:solidFill>
              </a:rPr>
              <a:t>ANALYST PERSPECTIVE </a:t>
            </a:r>
          </a:p>
        </p:txBody>
      </p:sp>
      <p:pic>
        <p:nvPicPr>
          <p:cNvPr id="8" name="Picture 104"/>
          <p:cNvPicPr>
            <a:picLocks noChangeAspect="1"/>
          </p:cNvPicPr>
          <p:nvPr/>
        </p:nvPicPr>
        <p:blipFill rotWithShape="1">
          <a:blip r:embed="rId3"/>
          <a:srcRect l="34768" t="21801" r="35751" b="57796"/>
          <a:stretch/>
        </p:blipFill>
        <p:spPr>
          <a:xfrm>
            <a:off x="545852" y="2055379"/>
            <a:ext cx="598068" cy="528294"/>
          </a:xfrm>
          <a:prstGeom prst="rect">
            <a:avLst/>
          </a:prstGeom>
        </p:spPr>
      </p:pic>
      <p:pic>
        <p:nvPicPr>
          <p:cNvPr id="9" name="Picture 105"/>
          <p:cNvPicPr>
            <a:picLocks noChangeAspect="1"/>
          </p:cNvPicPr>
          <p:nvPr/>
        </p:nvPicPr>
        <p:blipFill>
          <a:blip r:embed="rId4"/>
          <a:stretch>
            <a:fillRect/>
          </a:stretch>
        </p:blipFill>
        <p:spPr>
          <a:xfrm>
            <a:off x="7424019" y="4478812"/>
            <a:ext cx="619651" cy="457362"/>
          </a:xfrm>
          <a:prstGeom prst="rect">
            <a:avLst/>
          </a:prstGeom>
        </p:spPr>
      </p:pic>
      <p:sp>
        <p:nvSpPr>
          <p:cNvPr id="6" name="Rectangle 6"/>
          <p:cNvSpPr/>
          <p:nvPr/>
        </p:nvSpPr>
        <p:spPr>
          <a:xfrm>
            <a:off x="1315072" y="2319526"/>
            <a:ext cx="6348887" cy="2862322"/>
          </a:xfrm>
          <a:prstGeom prst="rect">
            <a:avLst/>
          </a:prstGeom>
        </p:spPr>
        <p:txBody>
          <a:bodyPr wrap="square">
            <a:spAutoFit/>
          </a:bodyPr>
          <a:lstStyle/>
          <a:p>
            <a:r>
              <a:rPr lang="en-US" i="1" dirty="0">
                <a:solidFill>
                  <a:schemeClr val="bg1"/>
                </a:solidFill>
                <a:latin typeface="Georgia" panose="02040502050405020303" pitchFamily="18" charset="0"/>
              </a:rPr>
              <a:t>Stakeholder satisfaction with IT services is shockingly low at a time when the business and IT need to work together the most.  </a:t>
            </a:r>
          </a:p>
          <a:p>
            <a:r>
              <a:rPr lang="en-US" i="1" dirty="0">
                <a:solidFill>
                  <a:schemeClr val="bg1"/>
                </a:solidFill>
                <a:latin typeface="Georgia" panose="02040502050405020303" pitchFamily="18" charset="0"/>
              </a:rPr>
              <a:t> </a:t>
            </a:r>
          </a:p>
          <a:p>
            <a:r>
              <a:rPr lang="en-US" i="1" dirty="0">
                <a:solidFill>
                  <a:schemeClr val="bg1"/>
                </a:solidFill>
                <a:latin typeface="Georgia" panose="02040502050405020303" pitchFamily="18" charset="0"/>
              </a:rPr>
              <a:t>We are in the middle of a digital revolution. IT leaders must find ways to understand the needs of their business stakeholders and develop empathy on a much deeper level.  This empathy is the foundation for a thriving business partnership.  </a:t>
            </a:r>
          </a:p>
          <a:p>
            <a:endParaRPr lang="en-US" dirty="0">
              <a:solidFill>
                <a:prstClr val="black"/>
              </a:solidFill>
              <a:latin typeface="+mj-lt"/>
            </a:endParaRPr>
          </a:p>
        </p:txBody>
      </p:sp>
      <p:grpSp>
        <p:nvGrpSpPr>
          <p:cNvPr id="10" name="Group 9"/>
          <p:cNvGrpSpPr/>
          <p:nvPr/>
        </p:nvGrpSpPr>
        <p:grpSpPr>
          <a:xfrm>
            <a:off x="0" y="6422955"/>
            <a:ext cx="9144000" cy="437555"/>
            <a:chOff x="0" y="6422955"/>
            <a:chExt cx="9144000" cy="437555"/>
          </a:xfrm>
        </p:grpSpPr>
        <p:pic>
          <p:nvPicPr>
            <p:cNvPr id="1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Enterprise Architects</a:t>
            </a:r>
          </a:p>
          <a:p>
            <a:r>
              <a:rPr lang="en-US" dirty="0"/>
              <a:t>Business Analysts</a:t>
            </a:r>
          </a:p>
          <a:p>
            <a:r>
              <a:rPr lang="en-US" dirty="0"/>
              <a:t>Business Relationship Managers</a:t>
            </a:r>
          </a:p>
        </p:txBody>
      </p:sp>
      <p:sp>
        <p:nvSpPr>
          <p:cNvPr id="14" name="Text Placeholder 13"/>
          <p:cNvSpPr>
            <a:spLocks noGrp="1"/>
          </p:cNvSpPr>
          <p:nvPr>
            <p:ph type="body" sz="quarter" idx="26"/>
          </p:nvPr>
        </p:nvSpPr>
        <p:spPr>
          <a:xfrm>
            <a:off x="4835436" y="1607231"/>
            <a:ext cx="4041648" cy="1880436"/>
          </a:xfrm>
        </p:spPr>
        <p:txBody>
          <a:bodyPr/>
          <a:lstStyle/>
          <a:p>
            <a:r>
              <a:rPr lang="en-US" dirty="0"/>
              <a:t>Empathize with the problems the business encounters.</a:t>
            </a:r>
          </a:p>
          <a:p>
            <a:r>
              <a:rPr lang="en-US" dirty="0"/>
              <a:t>Dynamically pivot IT projects according to the business’s changing expectations.</a:t>
            </a:r>
          </a:p>
          <a:p>
            <a:r>
              <a:rPr lang="en-US" dirty="0"/>
              <a:t>Design IT services and processes that exceed the business’ expectations.</a:t>
            </a:r>
          </a:p>
          <a:p>
            <a:r>
              <a:rPr lang="en-US" dirty="0"/>
              <a:t>Build the business’ trust and confidence in IT. </a:t>
            </a:r>
          </a:p>
        </p:txBody>
      </p:sp>
      <p:sp>
        <p:nvSpPr>
          <p:cNvPr id="15" name="Text Placeholder 14"/>
          <p:cNvSpPr>
            <a:spLocks noGrp="1"/>
          </p:cNvSpPr>
          <p:nvPr>
            <p:ph type="body" sz="quarter" idx="27"/>
          </p:nvPr>
        </p:nvSpPr>
        <p:spPr/>
        <p:txBody>
          <a:bodyPr/>
          <a:lstStyle/>
          <a:p>
            <a:r>
              <a:rPr lang="en-US" dirty="0"/>
              <a:t>The CIO</a:t>
            </a:r>
          </a:p>
          <a:p>
            <a:r>
              <a:rPr lang="en-US" dirty="0"/>
              <a:t>IT Managers</a:t>
            </a:r>
          </a:p>
          <a:p>
            <a:r>
              <a:rPr lang="en-US" dirty="0"/>
              <a:t>IT Domain Experts</a:t>
            </a:r>
          </a:p>
        </p:txBody>
      </p:sp>
      <p:sp>
        <p:nvSpPr>
          <p:cNvPr id="16" name="Text Placeholder 15"/>
          <p:cNvSpPr>
            <a:spLocks noGrp="1"/>
          </p:cNvSpPr>
          <p:nvPr>
            <p:ph type="body" sz="quarter" idx="28"/>
          </p:nvPr>
        </p:nvSpPr>
        <p:spPr>
          <a:xfrm>
            <a:off x="4830836" y="4248103"/>
            <a:ext cx="4041648" cy="1812832"/>
          </a:xfrm>
        </p:spPr>
        <p:txBody>
          <a:bodyPr/>
          <a:lstStyle/>
          <a:p>
            <a:r>
              <a:rPr lang="en-US" dirty="0"/>
              <a:t>Position IT as the go-to solver of business problems.</a:t>
            </a:r>
          </a:p>
          <a:p>
            <a:r>
              <a:rPr lang="en-US" dirty="0"/>
              <a:t>Develop customer-centric IT strategy.</a:t>
            </a:r>
          </a:p>
          <a:p>
            <a:r>
              <a:rPr lang="en-US" dirty="0"/>
              <a:t>Enable IT staff to deliver on the business’ true needs and wants.</a:t>
            </a:r>
          </a:p>
          <a:p>
            <a:r>
              <a:rPr lang="en-US" dirty="0"/>
              <a:t>Learn a disciplined process for developing organizational empathy.</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pPr>
              <a:buSzPct val="100000"/>
            </a:pPr>
            <a:r>
              <a:rPr lang="en-US" dirty="0"/>
              <a:t>Business satisfaction with IT is low.</a:t>
            </a:r>
          </a:p>
          <a:p>
            <a:pPr>
              <a:buSzPct val="100000"/>
            </a:pPr>
            <a:r>
              <a:rPr lang="en-US" dirty="0"/>
              <a:t>IT and the business have independently evolving strategy, initiatives, and objectives.</a:t>
            </a:r>
          </a:p>
          <a:p>
            <a:pPr>
              <a:buSzPct val="100000"/>
            </a:pPr>
            <a:r>
              <a:rPr lang="en-US" dirty="0"/>
              <a:t>IT often exceeds their predicted project costs and has difficulty meeting the business’s expectations of project quality and time-to-market.</a:t>
            </a:r>
          </a:p>
        </p:txBody>
      </p:sp>
      <p:sp>
        <p:nvSpPr>
          <p:cNvPr id="4" name="Text Placeholder 3"/>
          <p:cNvSpPr>
            <a:spLocks noGrp="1"/>
          </p:cNvSpPr>
          <p:nvPr>
            <p:ph type="body" sz="quarter" idx="11"/>
          </p:nvPr>
        </p:nvSpPr>
        <p:spPr/>
        <p:txBody>
          <a:bodyPr/>
          <a:lstStyle/>
          <a:p>
            <a:pPr>
              <a:buSzPct val="100000"/>
            </a:pPr>
            <a:r>
              <a:rPr lang="en-US" dirty="0"/>
              <a:t>Business needs are unclear or ambiguous.</a:t>
            </a:r>
          </a:p>
          <a:p>
            <a:pPr>
              <a:buSzPct val="100000"/>
            </a:pPr>
            <a:r>
              <a:rPr lang="en-US" dirty="0"/>
              <a:t>IT and the business do not know how to leverage each other’s talent and resources to meet their common goals.</a:t>
            </a:r>
          </a:p>
          <a:p>
            <a:pPr>
              <a:buSzPct val="100000"/>
            </a:pPr>
            <a:r>
              <a:rPr lang="en-US" dirty="0"/>
              <a:t>Not enough steps are taken to fully understand and validate problems.</a:t>
            </a:r>
          </a:p>
          <a:p>
            <a:pPr>
              <a:buSzPct val="100000"/>
            </a:pPr>
            <a:r>
              <a:rPr lang="en-US" dirty="0"/>
              <a:t>IT can’t pivot fast enough when the business’ needs change.</a:t>
            </a:r>
          </a:p>
        </p:txBody>
      </p:sp>
      <p:sp>
        <p:nvSpPr>
          <p:cNvPr id="5" name="Text Placeholder 4"/>
          <p:cNvSpPr>
            <a:spLocks noGrp="1"/>
          </p:cNvSpPr>
          <p:nvPr>
            <p:ph type="body" sz="quarter" idx="12"/>
          </p:nvPr>
        </p:nvSpPr>
        <p:spPr/>
        <p:txBody>
          <a:bodyPr/>
          <a:lstStyle/>
          <a:p>
            <a:pPr>
              <a:buSzPct val="100000"/>
            </a:pPr>
            <a:r>
              <a:rPr lang="en-US" b="1" dirty="0"/>
              <a:t>Empathize with business stakeholders.</a:t>
            </a:r>
          </a:p>
          <a:p>
            <a:pPr lvl="1">
              <a:buSzPct val="100000"/>
              <a:buFont typeface="Courier New" panose="02070309020205020404" pitchFamily="49" charset="0"/>
              <a:buChar char="o"/>
            </a:pPr>
            <a:r>
              <a:rPr lang="en-US" dirty="0"/>
              <a:t>Understand how the business’ needs, wants, and expectations fit into their bigger picture.</a:t>
            </a:r>
          </a:p>
          <a:p>
            <a:pPr>
              <a:buSzPct val="100000"/>
            </a:pPr>
            <a:r>
              <a:rPr lang="en-US" b="1" dirty="0"/>
              <a:t>Formalize the business analysis process.</a:t>
            </a:r>
          </a:p>
          <a:p>
            <a:pPr lvl="1">
              <a:buSzPct val="100000"/>
              <a:buFont typeface="Courier New" panose="02070309020205020404" pitchFamily="49" charset="0"/>
              <a:buChar char="o"/>
            </a:pPr>
            <a:r>
              <a:rPr lang="en-US" dirty="0"/>
              <a:t>Use problem-centric thinking to ensure you use the right approach to solving a business problem.</a:t>
            </a:r>
          </a:p>
          <a:p>
            <a:pPr>
              <a:buSzPct val="100000"/>
            </a:pPr>
            <a:r>
              <a:rPr lang="en-US" b="1" dirty="0"/>
              <a:t>Collaboratively create journey maps.</a:t>
            </a:r>
          </a:p>
          <a:p>
            <a:pPr lvl="1">
              <a:buSzPct val="100000"/>
              <a:buFont typeface="Courier New" panose="02070309020205020404" pitchFamily="49" charset="0"/>
              <a:buChar char="o"/>
            </a:pPr>
            <a:r>
              <a:rPr lang="en-US" dirty="0"/>
              <a:t>Understand how your business stakeholders behave outside of IT’s field of vision.</a:t>
            </a:r>
          </a:p>
          <a:p>
            <a:pPr>
              <a:buSzPct val="100000"/>
            </a:pPr>
            <a:r>
              <a:rPr lang="en-US" b="1" dirty="0"/>
              <a:t>Predict business needs and pivot early.</a:t>
            </a:r>
          </a:p>
          <a:p>
            <a:pPr lvl="1">
              <a:buSzPct val="100000"/>
              <a:buFont typeface="Courier New" panose="02070309020205020404" pitchFamily="49" charset="0"/>
              <a:buChar char="o"/>
            </a:pPr>
            <a:r>
              <a:rPr lang="en-US" dirty="0"/>
              <a:t>Systematically develop and test design hypotheses to quickly and definitively pivot your approach to solving problems.</a:t>
            </a:r>
          </a:p>
        </p:txBody>
      </p:sp>
      <p:sp>
        <p:nvSpPr>
          <p:cNvPr id="6" name="Text Placeholder 5"/>
          <p:cNvSpPr>
            <a:spLocks noGrp="1"/>
          </p:cNvSpPr>
          <p:nvPr>
            <p:ph type="body" sz="quarter" idx="13"/>
          </p:nvPr>
        </p:nvSpPr>
        <p:spPr/>
        <p:txBody>
          <a:bodyPr/>
          <a:lstStyle/>
          <a:p>
            <a:pPr marL="0" indent="0" algn="ctr">
              <a:spcBef>
                <a:spcPts val="600"/>
              </a:spcBef>
              <a:spcAft>
                <a:spcPts val="600"/>
              </a:spcAft>
              <a:buSzPct val="100000"/>
              <a:buNone/>
            </a:pPr>
            <a:r>
              <a:rPr lang="en-US" sz="1600" i="1" dirty="0"/>
              <a:t>Product, service, and process design should always start with an intimate understanding of what the business is trying to accomplish and why it is important.</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Introducing the experience design approach</a:t>
            </a:r>
          </a:p>
        </p:txBody>
      </p:sp>
      <p:cxnSp>
        <p:nvCxnSpPr>
          <p:cNvPr id="4" name="Straight Connector 3"/>
          <p:cNvCxnSpPr/>
          <p:nvPr/>
        </p:nvCxnSpPr>
        <p:spPr>
          <a:xfrm flipH="1">
            <a:off x="6088185" y="3271837"/>
            <a:ext cx="1213" cy="2905261"/>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Oval 145407"/>
          <p:cNvSpPr/>
          <p:nvPr/>
        </p:nvSpPr>
        <p:spPr>
          <a:xfrm>
            <a:off x="1179217" y="3284523"/>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1</a:t>
            </a:r>
          </a:p>
        </p:txBody>
      </p:sp>
      <p:sp>
        <p:nvSpPr>
          <p:cNvPr id="6" name="Oval 145408"/>
          <p:cNvSpPr/>
          <p:nvPr/>
        </p:nvSpPr>
        <p:spPr>
          <a:xfrm>
            <a:off x="4254782" y="3276547"/>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2</a:t>
            </a:r>
          </a:p>
        </p:txBody>
      </p:sp>
      <p:sp>
        <p:nvSpPr>
          <p:cNvPr id="7" name="Oval 145410"/>
          <p:cNvSpPr/>
          <p:nvPr/>
        </p:nvSpPr>
        <p:spPr>
          <a:xfrm>
            <a:off x="7294813" y="3275871"/>
            <a:ext cx="588528" cy="535194"/>
          </a:xfrm>
          <a:prstGeom prst="ellipse">
            <a:avLst/>
          </a:prstGeom>
          <a:noFill/>
          <a:ln w="38100">
            <a:solidFill>
              <a:schemeClr val="accent1"/>
            </a:solid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accent1"/>
                </a:solidFill>
              </a:rPr>
              <a:t>3</a:t>
            </a:r>
          </a:p>
        </p:txBody>
      </p:sp>
      <p:sp>
        <p:nvSpPr>
          <p:cNvPr id="8" name="TextBox 7"/>
          <p:cNvSpPr txBox="1"/>
          <p:nvPr/>
        </p:nvSpPr>
        <p:spPr>
          <a:xfrm>
            <a:off x="3491427" y="3920376"/>
            <a:ext cx="2115239" cy="523220"/>
          </a:xfrm>
          <a:prstGeom prst="rect">
            <a:avLst/>
          </a:prstGeom>
        </p:spPr>
        <p:txBody>
          <a:bodyPr wrap="square" rtlCol="0">
            <a:spAutoFit/>
          </a:bodyPr>
          <a:lstStyle/>
          <a:p>
            <a:pPr algn="ctr"/>
            <a:r>
              <a:rPr lang="en-US" sz="2800" b="1" dirty="0">
                <a:solidFill>
                  <a:schemeClr val="accent1"/>
                </a:solidFill>
              </a:rPr>
              <a:t>Map</a:t>
            </a:r>
          </a:p>
        </p:txBody>
      </p:sp>
      <p:sp>
        <p:nvSpPr>
          <p:cNvPr id="9" name="TextBox 8"/>
          <p:cNvSpPr txBox="1"/>
          <p:nvPr/>
        </p:nvSpPr>
        <p:spPr>
          <a:xfrm>
            <a:off x="415862" y="3919700"/>
            <a:ext cx="2115239" cy="523220"/>
          </a:xfrm>
          <a:prstGeom prst="rect">
            <a:avLst/>
          </a:prstGeom>
        </p:spPr>
        <p:txBody>
          <a:bodyPr wrap="square" rtlCol="0">
            <a:spAutoFit/>
          </a:bodyPr>
          <a:lstStyle/>
          <a:p>
            <a:pPr algn="ctr"/>
            <a:r>
              <a:rPr lang="en-US" sz="2800" b="1" dirty="0">
                <a:solidFill>
                  <a:schemeClr val="accent1"/>
                </a:solidFill>
              </a:rPr>
              <a:t>Research</a:t>
            </a:r>
          </a:p>
        </p:txBody>
      </p:sp>
      <p:sp>
        <p:nvSpPr>
          <p:cNvPr id="10" name="TextBox 9"/>
          <p:cNvSpPr txBox="1"/>
          <p:nvPr/>
        </p:nvSpPr>
        <p:spPr>
          <a:xfrm>
            <a:off x="6478788" y="3919700"/>
            <a:ext cx="2220579" cy="523220"/>
          </a:xfrm>
          <a:prstGeom prst="rect">
            <a:avLst/>
          </a:prstGeom>
        </p:spPr>
        <p:txBody>
          <a:bodyPr wrap="square" rtlCol="0">
            <a:spAutoFit/>
          </a:bodyPr>
          <a:lstStyle/>
          <a:p>
            <a:pPr algn="ctr"/>
            <a:r>
              <a:rPr lang="en-US" sz="2800" b="1" dirty="0">
                <a:solidFill>
                  <a:schemeClr val="accent1"/>
                </a:solidFill>
              </a:rPr>
              <a:t>Iterate</a:t>
            </a:r>
          </a:p>
        </p:txBody>
      </p:sp>
      <p:sp>
        <p:nvSpPr>
          <p:cNvPr id="11" name="TextBox 10"/>
          <p:cNvSpPr txBox="1"/>
          <p:nvPr/>
        </p:nvSpPr>
        <p:spPr>
          <a:xfrm>
            <a:off x="3364490" y="4693096"/>
            <a:ext cx="2405491" cy="1323439"/>
          </a:xfrm>
          <a:prstGeom prst="rect">
            <a:avLst/>
          </a:prstGeom>
        </p:spPr>
        <p:txBody>
          <a:bodyPr wrap="square" rtlCol="0">
            <a:spAutoFit/>
          </a:bodyPr>
          <a:lstStyle/>
          <a:p>
            <a:r>
              <a:rPr lang="en-US" sz="1600" dirty="0"/>
              <a:t>Walk a mile in the shoes of your stakeholders by mapping their problem-solving journey and their use of IT in doing so.</a:t>
            </a:r>
          </a:p>
        </p:txBody>
      </p:sp>
      <p:sp>
        <p:nvSpPr>
          <p:cNvPr id="12" name="TextBox 11"/>
          <p:cNvSpPr txBox="1"/>
          <p:nvPr/>
        </p:nvSpPr>
        <p:spPr>
          <a:xfrm>
            <a:off x="436018" y="4693096"/>
            <a:ext cx="2385335" cy="1077218"/>
          </a:xfrm>
          <a:prstGeom prst="rect">
            <a:avLst/>
          </a:prstGeom>
        </p:spPr>
        <p:txBody>
          <a:bodyPr wrap="square" rtlCol="0">
            <a:spAutoFit/>
          </a:bodyPr>
          <a:lstStyle/>
          <a:p>
            <a:r>
              <a:rPr lang="en-US" sz="1600" dirty="0"/>
              <a:t>Engage with business stakeholders early and discover their key issues and motivations.</a:t>
            </a:r>
            <a:endParaRPr lang="en-US" sz="1400" dirty="0"/>
          </a:p>
        </p:txBody>
      </p:sp>
      <p:sp>
        <p:nvSpPr>
          <p:cNvPr id="13" name="TextBox 12"/>
          <p:cNvSpPr txBox="1"/>
          <p:nvPr/>
        </p:nvSpPr>
        <p:spPr>
          <a:xfrm>
            <a:off x="6386331" y="4696962"/>
            <a:ext cx="2405491" cy="1323439"/>
          </a:xfrm>
          <a:prstGeom prst="rect">
            <a:avLst/>
          </a:prstGeom>
        </p:spPr>
        <p:txBody>
          <a:bodyPr wrap="square" rtlCol="0">
            <a:spAutoFit/>
          </a:bodyPr>
          <a:lstStyle/>
          <a:p>
            <a:r>
              <a:rPr lang="en-US" sz="1600" dirty="0"/>
              <a:t>Identify and test your assumptions about the business’ experience with IT and ideate ways to improve it.</a:t>
            </a:r>
          </a:p>
        </p:txBody>
      </p:sp>
      <p:cxnSp>
        <p:nvCxnSpPr>
          <p:cNvPr id="19" name="Straight Connector 18"/>
          <p:cNvCxnSpPr/>
          <p:nvPr/>
        </p:nvCxnSpPr>
        <p:spPr>
          <a:xfrm flipH="1">
            <a:off x="3008694" y="3271838"/>
            <a:ext cx="1213" cy="2905261"/>
          </a:xfrm>
          <a:prstGeom prst="line">
            <a:avLst/>
          </a:prstGeom>
          <a:ln>
            <a:solidFill>
              <a:schemeClr val="bg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50378" y="1217607"/>
            <a:ext cx="7964980" cy="1600438"/>
          </a:xfrm>
          <a:prstGeom prst="rect">
            <a:avLst/>
          </a:prstGeom>
        </p:spPr>
        <p:txBody>
          <a:bodyPr wrap="square" rtlCol="0">
            <a:spAutoFit/>
          </a:bodyPr>
          <a:lstStyle/>
          <a:p>
            <a:r>
              <a:rPr lang="en-US" sz="1400" dirty="0"/>
              <a:t>IT often manages stakeholders who don’t know how to articulate what they want from IT. Requirements often say </a:t>
            </a:r>
            <a:r>
              <a:rPr lang="en-US" sz="1400" i="1" dirty="0"/>
              <a:t>what the business needs,</a:t>
            </a:r>
            <a:r>
              <a:rPr lang="en-US" sz="1400" dirty="0"/>
              <a:t> but rarely are IT and the business able to meaningfully discuss the </a:t>
            </a:r>
            <a:r>
              <a:rPr lang="en-US" sz="1400" i="1" dirty="0"/>
              <a:t>underlying problems and motivations </a:t>
            </a:r>
            <a:r>
              <a:rPr lang="en-US" sz="1400" dirty="0"/>
              <a:t>that drive their needs. As a result, IT has difficulty delivering on the business’ true expectations, and the business loses trust in IT.</a:t>
            </a:r>
          </a:p>
          <a:p>
            <a:endParaRPr lang="en-US" sz="1400" dirty="0"/>
          </a:p>
          <a:p>
            <a:r>
              <a:rPr lang="en-US" sz="1400" dirty="0"/>
              <a:t>Follow Info-Tech’s </a:t>
            </a:r>
            <a:r>
              <a:rPr lang="en-US" sz="1400" i="1" dirty="0">
                <a:solidFill>
                  <a:schemeClr val="accent1"/>
                </a:solidFill>
              </a:rPr>
              <a:t>experience design </a:t>
            </a:r>
            <a:r>
              <a:rPr lang="en-US" sz="1400" dirty="0"/>
              <a:t>methodology to discover hidden needs of the business and develop solutions that enable the business to solve its problems and achieve its long-term goals.</a:t>
            </a:r>
            <a:endParaRPr lang="en-US" sz="1400" b="1" i="1" dirty="0"/>
          </a:p>
        </p:txBody>
      </p:sp>
      <p:grpSp>
        <p:nvGrpSpPr>
          <p:cNvPr id="15" name="Group 14"/>
          <p:cNvGrpSpPr/>
          <p:nvPr/>
        </p:nvGrpSpPr>
        <p:grpSpPr>
          <a:xfrm>
            <a:off x="0" y="6422955"/>
            <a:ext cx="9144000" cy="437555"/>
            <a:chOff x="0" y="6422955"/>
            <a:chExt cx="9144000" cy="437555"/>
          </a:xfrm>
        </p:grpSpPr>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7929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strives to contribute to business decision making, but IT is pigeonholed into the role of an order-taker or trusted operator</a:t>
            </a:r>
          </a:p>
        </p:txBody>
      </p:sp>
      <p:grpSp>
        <p:nvGrpSpPr>
          <p:cNvPr id="31" name="Group 30"/>
          <p:cNvGrpSpPr>
            <a:grpSpLocks noChangeAspect="1"/>
          </p:cNvGrpSpPr>
          <p:nvPr/>
        </p:nvGrpSpPr>
        <p:grpSpPr>
          <a:xfrm>
            <a:off x="625612" y="1618117"/>
            <a:ext cx="2926988" cy="4293484"/>
            <a:chOff x="767877" y="1461161"/>
            <a:chExt cx="3173723" cy="4655410"/>
          </a:xfrm>
        </p:grpSpPr>
        <p:pic>
          <p:nvPicPr>
            <p:cNvPr id="32" name="Picture 2" descr="http://www.infotech.com/assets/guest/infographic/tower.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1143268" y="1461161"/>
              <a:ext cx="2798332" cy="4655410"/>
            </a:xfrm>
            <a:prstGeom prst="rect">
              <a:avLst/>
            </a:prstGeom>
            <a:noFill/>
            <a:extLst>
              <a:ext uri="{909E8E84-426E-40DD-AFC4-6F175D3DCCD1}">
                <a14:hiddenFill xmlns:a14="http://schemas.microsoft.com/office/drawing/2010/main">
                  <a:solidFill>
                    <a:srgbClr val="FFFFFF"/>
                  </a:solidFill>
                </a14:hiddenFill>
              </a:ext>
            </a:extLst>
          </p:spPr>
        </p:pic>
        <p:sp>
          <p:nvSpPr>
            <p:cNvPr id="33" name="Rectangle 32"/>
            <p:cNvSpPr/>
            <p:nvPr/>
          </p:nvSpPr>
          <p:spPr>
            <a:xfrm>
              <a:off x="895560" y="1633775"/>
              <a:ext cx="792088" cy="95584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34" name="Rectangle 33"/>
            <p:cNvSpPr/>
            <p:nvPr/>
          </p:nvSpPr>
          <p:spPr>
            <a:xfrm>
              <a:off x="892655" y="4459066"/>
              <a:ext cx="792088" cy="106803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35" name="Rectangle 34"/>
            <p:cNvSpPr/>
            <p:nvPr/>
          </p:nvSpPr>
          <p:spPr>
            <a:xfrm>
              <a:off x="767877" y="3341853"/>
              <a:ext cx="792088" cy="6416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36" name="Rectangle 35"/>
            <p:cNvSpPr/>
            <p:nvPr/>
          </p:nvSpPr>
          <p:spPr>
            <a:xfrm>
              <a:off x="895125" y="3138482"/>
              <a:ext cx="792088" cy="64163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grpSp>
        <p:nvGrpSpPr>
          <p:cNvPr id="37" name="Group 36"/>
          <p:cNvGrpSpPr/>
          <p:nvPr/>
        </p:nvGrpSpPr>
        <p:grpSpPr>
          <a:xfrm>
            <a:off x="3578608" y="2124516"/>
            <a:ext cx="576000" cy="204873"/>
            <a:chOff x="3912126" y="4869166"/>
            <a:chExt cx="1080327" cy="181091"/>
          </a:xfrm>
        </p:grpSpPr>
        <p:sp>
          <p:nvSpPr>
            <p:cNvPr id="38"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39" name="Straight Connector 38"/>
            <p:cNvCxnSpPr/>
            <p:nvPr/>
          </p:nvCxnSpPr>
          <p:spPr>
            <a:xfrm>
              <a:off x="4992453" y="4869166"/>
              <a:ext cx="0" cy="181091"/>
            </a:xfrm>
            <a:prstGeom prst="line">
              <a:avLst/>
            </a:prstGeom>
            <a:noFill/>
            <a:ln w="12700" cap="flat" cmpd="sng" algn="ctr">
              <a:solidFill>
                <a:srgbClr val="21374C"/>
              </a:solidFill>
              <a:prstDash val="solid"/>
            </a:ln>
            <a:effectLst/>
          </p:spPr>
        </p:cxnSp>
      </p:grpSp>
      <p:grpSp>
        <p:nvGrpSpPr>
          <p:cNvPr id="40" name="Group 39"/>
          <p:cNvGrpSpPr/>
          <p:nvPr/>
        </p:nvGrpSpPr>
        <p:grpSpPr>
          <a:xfrm>
            <a:off x="3578608" y="2894308"/>
            <a:ext cx="576000" cy="204873"/>
            <a:chOff x="3912126" y="4869166"/>
            <a:chExt cx="1080327" cy="181091"/>
          </a:xfrm>
        </p:grpSpPr>
        <p:sp>
          <p:nvSpPr>
            <p:cNvPr id="41"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42" name="Straight Connector 41"/>
            <p:cNvCxnSpPr/>
            <p:nvPr/>
          </p:nvCxnSpPr>
          <p:spPr>
            <a:xfrm>
              <a:off x="4992453" y="4869166"/>
              <a:ext cx="0" cy="181091"/>
            </a:xfrm>
            <a:prstGeom prst="line">
              <a:avLst/>
            </a:prstGeom>
            <a:noFill/>
            <a:ln w="12700" cap="flat" cmpd="sng" algn="ctr">
              <a:solidFill>
                <a:srgbClr val="21374C"/>
              </a:solidFill>
              <a:prstDash val="solid"/>
            </a:ln>
            <a:effectLst/>
          </p:spPr>
        </p:cxnSp>
      </p:grpSp>
      <p:grpSp>
        <p:nvGrpSpPr>
          <p:cNvPr id="43" name="Group 42"/>
          <p:cNvGrpSpPr/>
          <p:nvPr/>
        </p:nvGrpSpPr>
        <p:grpSpPr>
          <a:xfrm>
            <a:off x="3578608" y="3664100"/>
            <a:ext cx="576000" cy="204873"/>
            <a:chOff x="3912126" y="4869166"/>
            <a:chExt cx="1080327" cy="181091"/>
          </a:xfrm>
        </p:grpSpPr>
        <p:sp>
          <p:nvSpPr>
            <p:cNvPr id="44"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45" name="Straight Connector 44"/>
            <p:cNvCxnSpPr/>
            <p:nvPr/>
          </p:nvCxnSpPr>
          <p:spPr>
            <a:xfrm>
              <a:off x="4992453" y="4869166"/>
              <a:ext cx="0" cy="181091"/>
            </a:xfrm>
            <a:prstGeom prst="line">
              <a:avLst/>
            </a:prstGeom>
            <a:noFill/>
            <a:ln w="12700" cap="flat" cmpd="sng" algn="ctr">
              <a:solidFill>
                <a:srgbClr val="21374C"/>
              </a:solidFill>
              <a:prstDash val="solid"/>
            </a:ln>
            <a:effectLst/>
          </p:spPr>
        </p:cxnSp>
      </p:grpSp>
      <p:grpSp>
        <p:nvGrpSpPr>
          <p:cNvPr id="46" name="Group 45"/>
          <p:cNvGrpSpPr/>
          <p:nvPr/>
        </p:nvGrpSpPr>
        <p:grpSpPr>
          <a:xfrm>
            <a:off x="3578608" y="4433892"/>
            <a:ext cx="576000" cy="204873"/>
            <a:chOff x="3912126" y="4869166"/>
            <a:chExt cx="1080327" cy="181091"/>
          </a:xfrm>
        </p:grpSpPr>
        <p:sp>
          <p:nvSpPr>
            <p:cNvPr id="47"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48" name="Straight Connector 47"/>
            <p:cNvCxnSpPr/>
            <p:nvPr/>
          </p:nvCxnSpPr>
          <p:spPr>
            <a:xfrm>
              <a:off x="4992453" y="4869166"/>
              <a:ext cx="0" cy="181091"/>
            </a:xfrm>
            <a:prstGeom prst="line">
              <a:avLst/>
            </a:prstGeom>
            <a:noFill/>
            <a:ln w="12700" cap="flat" cmpd="sng" algn="ctr">
              <a:solidFill>
                <a:srgbClr val="21374C"/>
              </a:solidFill>
              <a:prstDash val="solid"/>
            </a:ln>
            <a:effectLst/>
          </p:spPr>
        </p:cxnSp>
      </p:grpSp>
      <p:grpSp>
        <p:nvGrpSpPr>
          <p:cNvPr id="49" name="Group 48"/>
          <p:cNvGrpSpPr/>
          <p:nvPr/>
        </p:nvGrpSpPr>
        <p:grpSpPr>
          <a:xfrm>
            <a:off x="3578608" y="5203684"/>
            <a:ext cx="576000" cy="204873"/>
            <a:chOff x="3912126" y="4869166"/>
            <a:chExt cx="1080327" cy="181091"/>
          </a:xfrm>
        </p:grpSpPr>
        <p:sp>
          <p:nvSpPr>
            <p:cNvPr id="50" name="Freeform 35"/>
            <p:cNvSpPr/>
            <p:nvPr/>
          </p:nvSpPr>
          <p:spPr>
            <a:xfrm flipV="1">
              <a:off x="3912126" y="4958229"/>
              <a:ext cx="1076693" cy="0"/>
            </a:xfrm>
            <a:custGeom>
              <a:avLst/>
              <a:gdLst>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703939"/>
                <a:gd name="connsiteX1" fmla="*/ 471055 w 1838037"/>
                <a:gd name="connsiteY1" fmla="*/ 637309 h 703939"/>
                <a:gd name="connsiteX2" fmla="*/ 1838037 w 1838037"/>
                <a:gd name="connsiteY2" fmla="*/ 692727 h 703939"/>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692727"/>
                <a:gd name="connsiteX1" fmla="*/ 600364 w 1838037"/>
                <a:gd name="connsiteY1" fmla="*/ 230909 h 692727"/>
                <a:gd name="connsiteX2" fmla="*/ 1838037 w 1838037"/>
                <a:gd name="connsiteY2" fmla="*/ 692727 h 692727"/>
                <a:gd name="connsiteX0" fmla="*/ 0 w 1838037"/>
                <a:gd name="connsiteY0" fmla="*/ 0 h 802437"/>
                <a:gd name="connsiteX1" fmla="*/ 230910 w 1838037"/>
                <a:gd name="connsiteY1" fmla="*/ 766618 h 802437"/>
                <a:gd name="connsiteX2" fmla="*/ 1838037 w 1838037"/>
                <a:gd name="connsiteY2" fmla="*/ 692727 h 802437"/>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766618"/>
                <a:gd name="connsiteX1" fmla="*/ 230910 w 1838037"/>
                <a:gd name="connsiteY1" fmla="*/ 766618 h 766618"/>
                <a:gd name="connsiteX2" fmla="*/ 1838037 w 1838037"/>
                <a:gd name="connsiteY2" fmla="*/ 692727 h 766618"/>
                <a:gd name="connsiteX0" fmla="*/ 0 w 1838037"/>
                <a:gd name="connsiteY0" fmla="*/ 0 h 692727"/>
                <a:gd name="connsiteX1" fmla="*/ 267855 w 1838037"/>
                <a:gd name="connsiteY1" fmla="*/ 674255 h 692727"/>
                <a:gd name="connsiteX2" fmla="*/ 1838037 w 1838037"/>
                <a:gd name="connsiteY2" fmla="*/ 692727 h 692727"/>
                <a:gd name="connsiteX0" fmla="*/ 0 w 1838037"/>
                <a:gd name="connsiteY0" fmla="*/ 0 h 692727"/>
                <a:gd name="connsiteX1" fmla="*/ 277091 w 1838037"/>
                <a:gd name="connsiteY1" fmla="*/ 683491 h 692727"/>
                <a:gd name="connsiteX2" fmla="*/ 1838037 w 1838037"/>
                <a:gd name="connsiteY2" fmla="*/ 692727 h 692727"/>
                <a:gd name="connsiteX0" fmla="*/ 0 w 1838037"/>
                <a:gd name="connsiteY0" fmla="*/ 0 h 692727"/>
                <a:gd name="connsiteX1" fmla="*/ 286328 w 1838037"/>
                <a:gd name="connsiteY1" fmla="*/ 692727 h 692727"/>
                <a:gd name="connsiteX2" fmla="*/ 1838037 w 1838037"/>
                <a:gd name="connsiteY2" fmla="*/ 692727 h 692727"/>
                <a:gd name="connsiteX0" fmla="*/ 0 w 2041237"/>
                <a:gd name="connsiteY0" fmla="*/ 0 h 452582"/>
                <a:gd name="connsiteX1" fmla="*/ 489528 w 2041237"/>
                <a:gd name="connsiteY1" fmla="*/ 452582 h 452582"/>
                <a:gd name="connsiteX2" fmla="*/ 2041237 w 2041237"/>
                <a:gd name="connsiteY2" fmla="*/ 452582 h 452582"/>
                <a:gd name="connsiteX0" fmla="*/ 0 w 1324606"/>
                <a:gd name="connsiteY0" fmla="*/ 0 h 462749"/>
                <a:gd name="connsiteX1" fmla="*/ 489528 w 1324606"/>
                <a:gd name="connsiteY1" fmla="*/ 452582 h 462749"/>
                <a:gd name="connsiteX2" fmla="*/ 1324606 w 1324606"/>
                <a:gd name="connsiteY2" fmla="*/ 462749 h 462749"/>
                <a:gd name="connsiteX0" fmla="*/ 0 w 1291531"/>
                <a:gd name="connsiteY0" fmla="*/ 0 h 452582"/>
                <a:gd name="connsiteX1" fmla="*/ 489528 w 1291531"/>
                <a:gd name="connsiteY1" fmla="*/ 452582 h 452582"/>
                <a:gd name="connsiteX2" fmla="*/ 1291531 w 1291531"/>
                <a:gd name="connsiteY2" fmla="*/ 452582 h 452582"/>
                <a:gd name="connsiteX0" fmla="*/ 0 w 1772393"/>
                <a:gd name="connsiteY0" fmla="*/ 0 h 461819"/>
                <a:gd name="connsiteX1" fmla="*/ 489528 w 1772393"/>
                <a:gd name="connsiteY1" fmla="*/ 452582 h 461819"/>
                <a:gd name="connsiteX2" fmla="*/ 1772393 w 1772393"/>
                <a:gd name="connsiteY2" fmla="*/ 461819 h 461819"/>
                <a:gd name="connsiteX0" fmla="*/ 0 w 1762375"/>
                <a:gd name="connsiteY0" fmla="*/ 0 h 452582"/>
                <a:gd name="connsiteX1" fmla="*/ 489528 w 1762375"/>
                <a:gd name="connsiteY1" fmla="*/ 452582 h 452582"/>
                <a:gd name="connsiteX2" fmla="*/ 1762375 w 1762375"/>
                <a:gd name="connsiteY2" fmla="*/ 452582 h 452582"/>
                <a:gd name="connsiteX0" fmla="*/ 0 w 1762375"/>
                <a:gd name="connsiteY0" fmla="*/ 0 h 452582"/>
                <a:gd name="connsiteX1" fmla="*/ 251084 w 1762375"/>
                <a:gd name="connsiteY1" fmla="*/ 433332 h 452582"/>
                <a:gd name="connsiteX2" fmla="*/ 1762375 w 1762375"/>
                <a:gd name="connsiteY2" fmla="*/ 452582 h 452582"/>
                <a:gd name="connsiteX0" fmla="*/ 0 w 1762375"/>
                <a:gd name="connsiteY0" fmla="*/ 0 h 452582"/>
                <a:gd name="connsiteX1" fmla="*/ 243858 w 1762375"/>
                <a:gd name="connsiteY1" fmla="*/ 452582 h 452582"/>
                <a:gd name="connsiteX2" fmla="*/ 1762375 w 1762375"/>
                <a:gd name="connsiteY2" fmla="*/ 452582 h 452582"/>
                <a:gd name="connsiteX0" fmla="*/ 0 w 1798503"/>
                <a:gd name="connsiteY0" fmla="*/ 0 h 452582"/>
                <a:gd name="connsiteX1" fmla="*/ 279986 w 1798503"/>
                <a:gd name="connsiteY1" fmla="*/ 452582 h 452582"/>
                <a:gd name="connsiteX2" fmla="*/ 1798503 w 1798503"/>
                <a:gd name="connsiteY2" fmla="*/ 452582 h 452582"/>
                <a:gd name="connsiteX0" fmla="*/ 0 w 279986"/>
                <a:gd name="connsiteY0" fmla="*/ 0 h 452582"/>
                <a:gd name="connsiteX1" fmla="*/ 279986 w 279986"/>
                <a:gd name="connsiteY1" fmla="*/ 452582 h 452582"/>
                <a:gd name="connsiteX0" fmla="*/ 0 w 453485"/>
                <a:gd name="connsiteY0" fmla="*/ 0 h 5920"/>
                <a:gd name="connsiteX1" fmla="*/ 453485 w 453485"/>
                <a:gd name="connsiteY1" fmla="*/ 5920 h 5920"/>
                <a:gd name="connsiteX0" fmla="*/ 0 w 10476"/>
                <a:gd name="connsiteY0" fmla="*/ 1765 h 1765"/>
                <a:gd name="connsiteX1" fmla="*/ 10476 w 10476"/>
                <a:gd name="connsiteY1" fmla="*/ 0 h 1765"/>
              </a:gdLst>
              <a:ahLst/>
              <a:cxnLst>
                <a:cxn ang="0">
                  <a:pos x="connsiteX0" y="connsiteY0"/>
                </a:cxn>
                <a:cxn ang="0">
                  <a:pos x="connsiteX1" y="connsiteY1"/>
                </a:cxn>
              </a:cxnLst>
              <a:rect l="l" t="t" r="r" b="b"/>
              <a:pathLst>
                <a:path w="10476" h="1765">
                  <a:moveTo>
                    <a:pt x="0" y="1765"/>
                  </a:moveTo>
                  <a:lnTo>
                    <a:pt x="10476" y="0"/>
                  </a:lnTo>
                </a:path>
              </a:pathLst>
            </a:custGeom>
            <a:noFill/>
            <a:ln w="12700" cap="flat" cmpd="sng" algn="ctr">
              <a:solidFill>
                <a:srgbClr val="333333">
                  <a:lumMod val="75000"/>
                </a:srgbClr>
              </a:solidFill>
              <a:prstDash val="solid"/>
              <a:headEnd type="oval" w="sm" len="sm"/>
              <a:tailEnd type="none" w="sm" len="med"/>
            </a:ln>
            <a:effectLst/>
          </p:spPr>
          <p:txBody>
            <a:bodyPr rtlCol="0" anchor="ctr"/>
            <a:lstStyle/>
            <a:p>
              <a:pPr algn="ctr" defTabSz="914435"/>
              <a:endParaRPr lang="en-CA" kern="0" dirty="0">
                <a:solidFill>
                  <a:srgbClr val="FFFFFF"/>
                </a:solidFill>
              </a:endParaRPr>
            </a:p>
          </p:txBody>
        </p:sp>
        <p:cxnSp>
          <p:nvCxnSpPr>
            <p:cNvPr id="51" name="Straight Connector 50"/>
            <p:cNvCxnSpPr/>
            <p:nvPr/>
          </p:nvCxnSpPr>
          <p:spPr>
            <a:xfrm>
              <a:off x="4992453" y="4869166"/>
              <a:ext cx="0" cy="181091"/>
            </a:xfrm>
            <a:prstGeom prst="line">
              <a:avLst/>
            </a:prstGeom>
            <a:noFill/>
            <a:ln w="12700" cap="flat" cmpd="sng" algn="ctr">
              <a:solidFill>
                <a:srgbClr val="21374C"/>
              </a:solidFill>
              <a:prstDash val="solid"/>
            </a:ln>
            <a:effectLst/>
          </p:spPr>
        </p:cxnSp>
      </p:grpSp>
      <p:sp>
        <p:nvSpPr>
          <p:cNvPr id="52" name="TextBox 51"/>
          <p:cNvSpPr txBox="1"/>
          <p:nvPr/>
        </p:nvSpPr>
        <p:spPr>
          <a:xfrm>
            <a:off x="4273856" y="2015126"/>
            <a:ext cx="3650880" cy="523220"/>
          </a:xfrm>
          <a:prstGeom prst="rect">
            <a:avLst/>
          </a:prstGeom>
          <a:noFill/>
        </p:spPr>
        <p:txBody>
          <a:bodyPr wrap="square" rtlCol="0">
            <a:spAutoFit/>
          </a:bodyPr>
          <a:lstStyle/>
          <a:p>
            <a:r>
              <a:rPr lang="en-US" sz="1600" dirty="0">
                <a:solidFill>
                  <a:srgbClr val="00B050"/>
                </a:solidFill>
              </a:rPr>
              <a:t>Innovator – Transforms the Business</a:t>
            </a:r>
          </a:p>
          <a:p>
            <a:r>
              <a:rPr lang="en-US" sz="1200" dirty="0">
                <a:solidFill>
                  <a:srgbClr val="333333"/>
                </a:solidFill>
              </a:rPr>
              <a:t>Reliable Technology </a:t>
            </a:r>
            <a:r>
              <a:rPr lang="en-US" sz="1200" b="1" dirty="0">
                <a:solidFill>
                  <a:srgbClr val="333333"/>
                </a:solidFill>
              </a:rPr>
              <a:t>Innovation </a:t>
            </a:r>
          </a:p>
        </p:txBody>
      </p:sp>
      <p:sp>
        <p:nvSpPr>
          <p:cNvPr id="53" name="TextBox 52"/>
          <p:cNvSpPr txBox="1"/>
          <p:nvPr/>
        </p:nvSpPr>
        <p:spPr>
          <a:xfrm>
            <a:off x="4273856" y="2700173"/>
            <a:ext cx="4041795" cy="707886"/>
          </a:xfrm>
          <a:prstGeom prst="rect">
            <a:avLst/>
          </a:prstGeom>
          <a:noFill/>
        </p:spPr>
        <p:txBody>
          <a:bodyPr wrap="square" rtlCol="0">
            <a:spAutoFit/>
          </a:bodyPr>
          <a:lstStyle/>
          <a:p>
            <a:r>
              <a:rPr lang="en-US" sz="1600" dirty="0">
                <a:solidFill>
                  <a:srgbClr val="243F54">
                    <a:lumMod val="60000"/>
                    <a:lumOff val="40000"/>
                  </a:srgbClr>
                </a:solidFill>
              </a:rPr>
              <a:t>Business Partner – Expands the Business</a:t>
            </a:r>
          </a:p>
          <a:p>
            <a:r>
              <a:rPr lang="en-US" sz="1200" dirty="0">
                <a:solidFill>
                  <a:srgbClr val="333333"/>
                </a:solidFill>
              </a:rPr>
              <a:t>Effective Execution on Business </a:t>
            </a:r>
            <a:r>
              <a:rPr lang="en-US" sz="1200" b="1" dirty="0">
                <a:solidFill>
                  <a:srgbClr val="333333"/>
                </a:solidFill>
              </a:rPr>
              <a:t>Projects,</a:t>
            </a:r>
            <a:r>
              <a:rPr lang="en-US" sz="1200" dirty="0">
                <a:solidFill>
                  <a:srgbClr val="333333"/>
                </a:solidFill>
              </a:rPr>
              <a:t> Strategic Use of </a:t>
            </a:r>
            <a:r>
              <a:rPr lang="en-US" sz="1200" b="1" dirty="0">
                <a:solidFill>
                  <a:srgbClr val="333333"/>
                </a:solidFill>
              </a:rPr>
              <a:t>Analytics</a:t>
            </a:r>
            <a:r>
              <a:rPr lang="en-US" sz="1200" dirty="0">
                <a:solidFill>
                  <a:srgbClr val="333333"/>
                </a:solidFill>
              </a:rPr>
              <a:t> and </a:t>
            </a:r>
            <a:r>
              <a:rPr lang="en-US" sz="1200" b="1" dirty="0">
                <a:solidFill>
                  <a:srgbClr val="333333"/>
                </a:solidFill>
              </a:rPr>
              <a:t>Customer Technology</a:t>
            </a:r>
          </a:p>
        </p:txBody>
      </p:sp>
      <p:sp>
        <p:nvSpPr>
          <p:cNvPr id="54" name="TextBox 53"/>
          <p:cNvSpPr txBox="1"/>
          <p:nvPr/>
        </p:nvSpPr>
        <p:spPr>
          <a:xfrm>
            <a:off x="4273856" y="3569886"/>
            <a:ext cx="4128316" cy="707886"/>
          </a:xfrm>
          <a:prstGeom prst="rect">
            <a:avLst/>
          </a:prstGeom>
          <a:noFill/>
        </p:spPr>
        <p:txBody>
          <a:bodyPr wrap="square" rtlCol="0">
            <a:spAutoFit/>
          </a:bodyPr>
          <a:lstStyle/>
          <a:p>
            <a:r>
              <a:rPr lang="en-US" sz="1600" dirty="0">
                <a:solidFill>
                  <a:srgbClr val="7ECADC"/>
                </a:solidFill>
              </a:rPr>
              <a:t>Trusted Operator – Optimizes the Business</a:t>
            </a:r>
          </a:p>
          <a:p>
            <a:r>
              <a:rPr lang="en-US" sz="1200" dirty="0">
                <a:solidFill>
                  <a:srgbClr val="333333"/>
                </a:solidFill>
              </a:rPr>
              <a:t>Effective Fulfillment of </a:t>
            </a:r>
            <a:r>
              <a:rPr lang="en-US" sz="1200" b="1" dirty="0">
                <a:solidFill>
                  <a:srgbClr val="333333"/>
                </a:solidFill>
              </a:rPr>
              <a:t>Work Orders,</a:t>
            </a:r>
            <a:r>
              <a:rPr lang="en-US" sz="1200" dirty="0">
                <a:solidFill>
                  <a:srgbClr val="333333"/>
                </a:solidFill>
              </a:rPr>
              <a:t> Functional </a:t>
            </a:r>
            <a:r>
              <a:rPr lang="en-US" sz="1200" b="1" dirty="0">
                <a:solidFill>
                  <a:srgbClr val="333333"/>
                </a:solidFill>
              </a:rPr>
              <a:t>Business</a:t>
            </a:r>
            <a:r>
              <a:rPr lang="en-US" sz="1200" dirty="0">
                <a:solidFill>
                  <a:srgbClr val="333333"/>
                </a:solidFill>
              </a:rPr>
              <a:t> </a:t>
            </a:r>
            <a:r>
              <a:rPr lang="en-US" sz="1200" b="1" dirty="0">
                <a:solidFill>
                  <a:srgbClr val="333333"/>
                </a:solidFill>
              </a:rPr>
              <a:t>Applications,</a:t>
            </a:r>
            <a:r>
              <a:rPr lang="en-US" sz="1200" dirty="0">
                <a:solidFill>
                  <a:srgbClr val="333333"/>
                </a:solidFill>
              </a:rPr>
              <a:t> and Reliable </a:t>
            </a:r>
            <a:r>
              <a:rPr lang="en-US" sz="1200" b="1" dirty="0">
                <a:solidFill>
                  <a:srgbClr val="333333"/>
                </a:solidFill>
              </a:rPr>
              <a:t>Data Quality</a:t>
            </a:r>
          </a:p>
        </p:txBody>
      </p:sp>
      <p:sp>
        <p:nvSpPr>
          <p:cNvPr id="55" name="TextBox 54"/>
          <p:cNvSpPr txBox="1"/>
          <p:nvPr/>
        </p:nvSpPr>
        <p:spPr>
          <a:xfrm>
            <a:off x="4273856" y="4330739"/>
            <a:ext cx="3655652" cy="523220"/>
          </a:xfrm>
          <a:prstGeom prst="rect">
            <a:avLst/>
          </a:prstGeom>
          <a:noFill/>
        </p:spPr>
        <p:txBody>
          <a:bodyPr wrap="square" rtlCol="0">
            <a:spAutoFit/>
          </a:bodyPr>
          <a:lstStyle/>
          <a:p>
            <a:r>
              <a:rPr lang="en-US" sz="1600" dirty="0">
                <a:solidFill>
                  <a:srgbClr val="C49500"/>
                </a:solidFill>
              </a:rPr>
              <a:t>Firefighter – Supports the Business</a:t>
            </a:r>
          </a:p>
          <a:p>
            <a:r>
              <a:rPr lang="en-US" sz="1200" dirty="0">
                <a:solidFill>
                  <a:srgbClr val="333333"/>
                </a:solidFill>
              </a:rPr>
              <a:t>Reliable </a:t>
            </a:r>
            <a:r>
              <a:rPr lang="en-US" sz="1200" b="1" dirty="0">
                <a:solidFill>
                  <a:srgbClr val="333333"/>
                </a:solidFill>
              </a:rPr>
              <a:t>Infrastructure</a:t>
            </a:r>
            <a:r>
              <a:rPr lang="en-US" sz="1200" dirty="0">
                <a:solidFill>
                  <a:srgbClr val="333333"/>
                </a:solidFill>
              </a:rPr>
              <a:t> and IT </a:t>
            </a:r>
            <a:r>
              <a:rPr lang="en-US" sz="1200" b="1" dirty="0">
                <a:solidFill>
                  <a:srgbClr val="333333"/>
                </a:solidFill>
              </a:rPr>
              <a:t>Service Desk</a:t>
            </a:r>
          </a:p>
        </p:txBody>
      </p:sp>
      <p:sp>
        <p:nvSpPr>
          <p:cNvPr id="56" name="TextBox 55"/>
          <p:cNvSpPr txBox="1"/>
          <p:nvPr/>
        </p:nvSpPr>
        <p:spPr>
          <a:xfrm>
            <a:off x="4273856" y="5026671"/>
            <a:ext cx="3739627" cy="523220"/>
          </a:xfrm>
          <a:prstGeom prst="rect">
            <a:avLst/>
          </a:prstGeom>
          <a:noFill/>
        </p:spPr>
        <p:txBody>
          <a:bodyPr wrap="square" rtlCol="0">
            <a:spAutoFit/>
          </a:bodyPr>
          <a:lstStyle/>
          <a:p>
            <a:r>
              <a:rPr lang="en-US" sz="1600" dirty="0">
                <a:solidFill>
                  <a:srgbClr val="A50021"/>
                </a:solidFill>
              </a:rPr>
              <a:t>Unstable – Struggles to Support</a:t>
            </a:r>
          </a:p>
          <a:p>
            <a:r>
              <a:rPr lang="en-US" sz="1200" dirty="0">
                <a:solidFill>
                  <a:srgbClr val="333333"/>
                </a:solidFill>
              </a:rPr>
              <a:t>Inability to Provide Reliable Business Services</a:t>
            </a:r>
          </a:p>
        </p:txBody>
      </p:sp>
      <p:sp>
        <p:nvSpPr>
          <p:cNvPr id="57" name="Isosceles Triangle 56"/>
          <p:cNvSpPr/>
          <p:nvPr/>
        </p:nvSpPr>
        <p:spPr>
          <a:xfrm rot="4775548">
            <a:off x="875273" y="2470250"/>
            <a:ext cx="216273" cy="59358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Isosceles Triangle 57"/>
          <p:cNvSpPr/>
          <p:nvPr/>
        </p:nvSpPr>
        <p:spPr>
          <a:xfrm rot="4775548">
            <a:off x="709227" y="3957905"/>
            <a:ext cx="216273" cy="59358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9" name="Group 58"/>
          <p:cNvGrpSpPr/>
          <p:nvPr/>
        </p:nvGrpSpPr>
        <p:grpSpPr>
          <a:xfrm>
            <a:off x="0" y="6422955"/>
            <a:ext cx="9144000" cy="437555"/>
            <a:chOff x="0" y="6422955"/>
            <a:chExt cx="9144000" cy="437555"/>
          </a:xfrm>
        </p:grpSpPr>
        <p:pic>
          <p:nvPicPr>
            <p:cNvPr id="6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61" name="Picture 6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883224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stakeholders regularly undervalue IT services that drive satisfaction</a:t>
            </a:r>
          </a:p>
        </p:txBody>
      </p:sp>
      <p:sp>
        <p:nvSpPr>
          <p:cNvPr id="12" name="Rectangle 11"/>
          <p:cNvSpPr/>
          <p:nvPr/>
        </p:nvSpPr>
        <p:spPr>
          <a:xfrm>
            <a:off x="3451738" y="3469969"/>
            <a:ext cx="333872" cy="2052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751705577"/>
              </p:ext>
            </p:extLst>
          </p:nvPr>
        </p:nvGraphicFramePr>
        <p:xfrm>
          <a:off x="1779029" y="3657892"/>
          <a:ext cx="1631900" cy="1746940"/>
        </p:xfrm>
        <a:graphic>
          <a:graphicData uri="http://schemas.openxmlformats.org/drawingml/2006/table">
            <a:tbl>
              <a:tblPr firstRow="1" bandRow="1">
                <a:tableStyleId>{5C22544A-7EE6-4342-B048-85BDC9FD1C3A}</a:tableStyleId>
              </a:tblPr>
              <a:tblGrid>
                <a:gridCol w="1631900">
                  <a:extLst>
                    <a:ext uri="{9D8B030D-6E8A-4147-A177-3AD203B41FA5}">
                      <a16:colId xmlns:a16="http://schemas.microsoft.com/office/drawing/2014/main" val="20000"/>
                    </a:ext>
                  </a:extLst>
                </a:gridCol>
              </a:tblGrid>
              <a:tr h="3493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Network</a:t>
                      </a:r>
                      <a:r>
                        <a:rPr lang="en-CA" sz="1100" b="0" baseline="0" dirty="0">
                          <a:solidFill>
                            <a:schemeClr val="tx1"/>
                          </a:solidFill>
                          <a:latin typeface="+mn-lt"/>
                        </a:rPr>
                        <a:t> Infrastructure</a:t>
                      </a:r>
                      <a:endParaRPr lang="en-CA" sz="1100" b="0" dirty="0">
                        <a:solidFill>
                          <a:schemeClr val="tx1"/>
                        </a:solidFill>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493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Service Desk</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49388">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Business Applications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49388">
                <a:tc>
                  <a:txBody>
                    <a:bodyPr/>
                    <a:lstStyle/>
                    <a:p>
                      <a:pPr algn="r" fontAlgn="b"/>
                      <a:r>
                        <a:rPr lang="en-CA" sz="1100" b="0" u="none" strike="noStrike" dirty="0">
                          <a:solidFill>
                            <a:schemeClr val="tx1"/>
                          </a:solidFill>
                          <a:effectLst/>
                          <a:latin typeface="+mn-lt"/>
                        </a:rPr>
                        <a:t>Data Quality</a:t>
                      </a:r>
                      <a:endParaRPr lang="en-CA" sz="1100" b="0" i="0" u="none" strike="noStrike" dirty="0">
                        <a:solidFill>
                          <a:schemeClr val="tx1"/>
                        </a:solidFill>
                        <a:effectLst/>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4938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latin typeface="+mn-lt"/>
                        </a:rPr>
                        <a:t>Devices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653932180"/>
              </p:ext>
            </p:extLst>
          </p:nvPr>
        </p:nvGraphicFramePr>
        <p:xfrm>
          <a:off x="5572018" y="3633460"/>
          <a:ext cx="1789947" cy="1763475"/>
        </p:xfrm>
        <a:graphic>
          <a:graphicData uri="http://schemas.openxmlformats.org/drawingml/2006/table">
            <a:tbl>
              <a:tblPr firstRow="1" bandRow="1">
                <a:tableStyleId>{5C22544A-7EE6-4342-B048-85BDC9FD1C3A}</a:tableStyleId>
              </a:tblPr>
              <a:tblGrid>
                <a:gridCol w="1789947">
                  <a:extLst>
                    <a:ext uri="{9D8B030D-6E8A-4147-A177-3AD203B41FA5}">
                      <a16:colId xmlns:a16="http://schemas.microsoft.com/office/drawing/2014/main" val="20000"/>
                    </a:ext>
                  </a:extLst>
                </a:gridCol>
              </a:tblGrid>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Projects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latin typeface="+mn-lt"/>
                        </a:rPr>
                        <a:t>Work Orders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a:solidFill>
                            <a:schemeClr val="tx1"/>
                          </a:solidFill>
                          <a:latin typeface="+mn-lt"/>
                        </a:rPr>
                        <a:t>Innovation Leadership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2695">
                <a:tc>
                  <a:txBody>
                    <a:bodyPr/>
                    <a:lstStyle/>
                    <a:p>
                      <a:pPr algn="l"/>
                      <a:r>
                        <a:rPr lang="en-CA" sz="1100" dirty="0">
                          <a:solidFill>
                            <a:schemeClr val="tx1"/>
                          </a:solidFill>
                          <a:latin typeface="+mn-lt"/>
                        </a:rPr>
                        <a:t>Business Applications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2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latin typeface="+mn-lt"/>
                        </a:rPr>
                        <a:t>Requirements Gathering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6" name="TextBox 15"/>
          <p:cNvSpPr txBox="1"/>
          <p:nvPr/>
        </p:nvSpPr>
        <p:spPr>
          <a:xfrm>
            <a:off x="3446227" y="5115477"/>
            <a:ext cx="328505" cy="215444"/>
          </a:xfrm>
          <a:prstGeom prst="rect">
            <a:avLst/>
          </a:prstGeom>
          <a:noFill/>
        </p:spPr>
        <p:txBody>
          <a:bodyPr wrap="square" rtlCol="0" anchor="ctr">
            <a:spAutoFit/>
          </a:bodyPr>
          <a:lstStyle/>
          <a:p>
            <a:pPr algn="ctr"/>
            <a:r>
              <a:rPr lang="en-US" sz="800" b="1" dirty="0">
                <a:solidFill>
                  <a:srgbClr val="FFFFFF"/>
                </a:solidFill>
              </a:rPr>
              <a:t>11</a:t>
            </a:r>
          </a:p>
        </p:txBody>
      </p:sp>
      <p:sp>
        <p:nvSpPr>
          <p:cNvPr id="17" name="Rectangle 5"/>
          <p:cNvSpPr/>
          <p:nvPr/>
        </p:nvSpPr>
        <p:spPr>
          <a:xfrm>
            <a:off x="3481074" y="4734726"/>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FFFFFF"/>
              </a:solidFill>
            </a:endParaRPr>
          </a:p>
        </p:txBody>
      </p:sp>
      <p:sp>
        <p:nvSpPr>
          <p:cNvPr id="18" name="Rectangle 5"/>
          <p:cNvSpPr/>
          <p:nvPr/>
        </p:nvSpPr>
        <p:spPr>
          <a:xfrm>
            <a:off x="3481074" y="5083506"/>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solidFill>
                <a:srgbClr val="FFFFFF"/>
              </a:solidFill>
            </a:endParaRPr>
          </a:p>
        </p:txBody>
      </p:sp>
      <p:sp>
        <p:nvSpPr>
          <p:cNvPr id="19" name="TextBox 18"/>
          <p:cNvSpPr txBox="1"/>
          <p:nvPr/>
        </p:nvSpPr>
        <p:spPr>
          <a:xfrm>
            <a:off x="3447270" y="4757150"/>
            <a:ext cx="328505" cy="215444"/>
          </a:xfrm>
          <a:prstGeom prst="rect">
            <a:avLst/>
          </a:prstGeom>
          <a:noFill/>
        </p:spPr>
        <p:txBody>
          <a:bodyPr wrap="square" rtlCol="0" anchor="ctr">
            <a:spAutoFit/>
          </a:bodyPr>
          <a:lstStyle/>
          <a:p>
            <a:pPr algn="ctr"/>
            <a:r>
              <a:rPr lang="en-US" sz="800" b="1" dirty="0">
                <a:solidFill>
                  <a:srgbClr val="FFFFFF"/>
                </a:solidFill>
              </a:rPr>
              <a:t>4</a:t>
            </a:r>
          </a:p>
        </p:txBody>
      </p:sp>
      <p:sp>
        <p:nvSpPr>
          <p:cNvPr id="20" name="TextBox 19"/>
          <p:cNvSpPr txBox="1"/>
          <p:nvPr/>
        </p:nvSpPr>
        <p:spPr>
          <a:xfrm>
            <a:off x="3446227" y="5107662"/>
            <a:ext cx="328505" cy="215444"/>
          </a:xfrm>
          <a:prstGeom prst="rect">
            <a:avLst/>
          </a:prstGeom>
          <a:noFill/>
        </p:spPr>
        <p:txBody>
          <a:bodyPr wrap="square" rtlCol="0" anchor="ctr">
            <a:spAutoFit/>
          </a:bodyPr>
          <a:lstStyle/>
          <a:p>
            <a:pPr algn="ctr"/>
            <a:r>
              <a:rPr lang="en-US" sz="800" b="1" dirty="0">
                <a:solidFill>
                  <a:srgbClr val="FFFFFF"/>
                </a:solidFill>
              </a:rPr>
              <a:t>5</a:t>
            </a:r>
          </a:p>
        </p:txBody>
      </p:sp>
      <p:sp>
        <p:nvSpPr>
          <p:cNvPr id="25" name="Rectangle 5"/>
          <p:cNvSpPr/>
          <p:nvPr/>
        </p:nvSpPr>
        <p:spPr>
          <a:xfrm>
            <a:off x="3481074" y="4028936"/>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2</a:t>
            </a:r>
          </a:p>
        </p:txBody>
      </p:sp>
      <p:sp>
        <p:nvSpPr>
          <p:cNvPr id="26" name="Rectangle 5"/>
          <p:cNvSpPr/>
          <p:nvPr/>
        </p:nvSpPr>
        <p:spPr>
          <a:xfrm>
            <a:off x="3481074" y="4381831"/>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3</a:t>
            </a:r>
          </a:p>
        </p:txBody>
      </p:sp>
      <p:sp>
        <p:nvSpPr>
          <p:cNvPr id="36" name="Rectangle 5"/>
          <p:cNvSpPr/>
          <p:nvPr/>
        </p:nvSpPr>
        <p:spPr>
          <a:xfrm>
            <a:off x="5340740" y="3674315"/>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1</a:t>
            </a:r>
          </a:p>
        </p:txBody>
      </p:sp>
      <p:sp>
        <p:nvSpPr>
          <p:cNvPr id="37" name="Rectangle 5"/>
          <p:cNvSpPr/>
          <p:nvPr/>
        </p:nvSpPr>
        <p:spPr>
          <a:xfrm>
            <a:off x="5340740" y="4027210"/>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2</a:t>
            </a:r>
          </a:p>
        </p:txBody>
      </p:sp>
      <p:sp>
        <p:nvSpPr>
          <p:cNvPr id="38" name="Rectangle 5"/>
          <p:cNvSpPr/>
          <p:nvPr/>
        </p:nvSpPr>
        <p:spPr>
          <a:xfrm>
            <a:off x="5340740" y="4733000"/>
            <a:ext cx="260896" cy="2608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4</a:t>
            </a:r>
          </a:p>
        </p:txBody>
      </p:sp>
      <p:sp>
        <p:nvSpPr>
          <p:cNvPr id="39" name="Rectangle 5"/>
          <p:cNvSpPr/>
          <p:nvPr/>
        </p:nvSpPr>
        <p:spPr>
          <a:xfrm>
            <a:off x="5340740" y="5085895"/>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5</a:t>
            </a:r>
          </a:p>
        </p:txBody>
      </p:sp>
      <p:sp>
        <p:nvSpPr>
          <p:cNvPr id="44" name="Rectangle 5"/>
          <p:cNvSpPr/>
          <p:nvPr/>
        </p:nvSpPr>
        <p:spPr>
          <a:xfrm>
            <a:off x="5340740" y="4380105"/>
            <a:ext cx="260896" cy="260896"/>
          </a:xfrm>
          <a:prstGeom prst="rect">
            <a:avLst/>
          </a:prstGeom>
          <a:solidFill>
            <a:srgbClr val="00B1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3</a:t>
            </a:r>
          </a:p>
        </p:txBody>
      </p:sp>
      <p:sp>
        <p:nvSpPr>
          <p:cNvPr id="45" name="TextBox 44"/>
          <p:cNvSpPr txBox="1"/>
          <p:nvPr/>
        </p:nvSpPr>
        <p:spPr>
          <a:xfrm>
            <a:off x="1899614" y="5768285"/>
            <a:ext cx="2243508" cy="400110"/>
          </a:xfrm>
          <a:prstGeom prst="rect">
            <a:avLst/>
          </a:prstGeom>
          <a:noFill/>
        </p:spPr>
        <p:txBody>
          <a:bodyPr wrap="square" rtlCol="0">
            <a:spAutoFit/>
          </a:bodyPr>
          <a:lstStyle/>
          <a:p>
            <a:r>
              <a:rPr lang="en-US" sz="1000" b="1" dirty="0">
                <a:solidFill>
                  <a:srgbClr val="333333"/>
                </a:solidFill>
              </a:rPr>
              <a:t>Info-Tech Business Vision Survey</a:t>
            </a:r>
            <a:br>
              <a:rPr lang="en-US" sz="1000" b="1" dirty="0">
                <a:solidFill>
                  <a:srgbClr val="333333"/>
                </a:solidFill>
              </a:rPr>
            </a:br>
            <a:r>
              <a:rPr lang="en-US" sz="1000" b="1" i="1" dirty="0">
                <a:solidFill>
                  <a:srgbClr val="333333"/>
                </a:solidFill>
              </a:rPr>
              <a:t>N=21,367</a:t>
            </a:r>
          </a:p>
        </p:txBody>
      </p:sp>
      <p:cxnSp>
        <p:nvCxnSpPr>
          <p:cNvPr id="46" name="Straight Connector 45"/>
          <p:cNvCxnSpPr/>
          <p:nvPr/>
        </p:nvCxnSpPr>
        <p:spPr>
          <a:xfrm flipH="1">
            <a:off x="2034639" y="3568432"/>
            <a:ext cx="1718212"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5341754" y="3568432"/>
            <a:ext cx="1549256"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1779028" y="3111537"/>
            <a:ext cx="1973819" cy="461665"/>
          </a:xfrm>
          <a:prstGeom prst="rect">
            <a:avLst/>
          </a:prstGeom>
        </p:spPr>
        <p:txBody>
          <a:bodyPr wrap="square" rIns="0">
            <a:spAutoFit/>
          </a:bodyPr>
          <a:lstStyle/>
          <a:p>
            <a:pPr algn="r" fontAlgn="b">
              <a:defRPr/>
            </a:pPr>
            <a:r>
              <a:rPr lang="en-US" sz="1200" b="1" dirty="0">
                <a:solidFill>
                  <a:srgbClr val="29475F">
                    <a:lumMod val="40000"/>
                    <a:lumOff val="60000"/>
                  </a:srgbClr>
                </a:solidFill>
              </a:rPr>
              <a:t>Importance as reported by business stakeholders</a:t>
            </a:r>
          </a:p>
        </p:txBody>
      </p:sp>
      <p:sp>
        <p:nvSpPr>
          <p:cNvPr id="49" name="Rectangle 48"/>
          <p:cNvSpPr/>
          <p:nvPr/>
        </p:nvSpPr>
        <p:spPr>
          <a:xfrm>
            <a:off x="5340740" y="3111536"/>
            <a:ext cx="1769845" cy="461665"/>
          </a:xfrm>
          <a:prstGeom prst="rect">
            <a:avLst/>
          </a:prstGeom>
        </p:spPr>
        <p:txBody>
          <a:bodyPr wrap="square" lIns="0">
            <a:spAutoFit/>
          </a:bodyPr>
          <a:lstStyle/>
          <a:p>
            <a:pPr fontAlgn="b">
              <a:defRPr/>
            </a:pPr>
            <a:r>
              <a:rPr lang="en-US" sz="1200" b="1" dirty="0">
                <a:solidFill>
                  <a:srgbClr val="29475F">
                    <a:lumMod val="40000"/>
                    <a:lumOff val="60000"/>
                  </a:srgbClr>
                </a:solidFill>
              </a:rPr>
              <a:t>Statistical impact on business satisfaction</a:t>
            </a:r>
          </a:p>
        </p:txBody>
      </p:sp>
      <p:sp>
        <p:nvSpPr>
          <p:cNvPr id="50" name="TextBox 49"/>
          <p:cNvSpPr txBox="1"/>
          <p:nvPr/>
        </p:nvSpPr>
        <p:spPr>
          <a:xfrm>
            <a:off x="5340740" y="5614396"/>
            <a:ext cx="1853233" cy="707886"/>
          </a:xfrm>
          <a:prstGeom prst="rect">
            <a:avLst/>
          </a:prstGeom>
          <a:noFill/>
        </p:spPr>
        <p:txBody>
          <a:bodyPr wrap="square" rtlCol="0">
            <a:spAutoFit/>
          </a:bodyPr>
          <a:lstStyle/>
          <a:p>
            <a:r>
              <a:rPr lang="en-US" sz="1000" dirty="0">
                <a:solidFill>
                  <a:srgbClr val="333333"/>
                </a:solidFill>
              </a:rPr>
              <a:t>* As determined by strength of correlation between Core Service scores and Overall Satisfaction</a:t>
            </a:r>
          </a:p>
        </p:txBody>
      </p:sp>
      <p:sp>
        <p:nvSpPr>
          <p:cNvPr id="64" name="Rectangle 5"/>
          <p:cNvSpPr/>
          <p:nvPr/>
        </p:nvSpPr>
        <p:spPr>
          <a:xfrm>
            <a:off x="3477269" y="3674315"/>
            <a:ext cx="260896" cy="26089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a:solidFill>
                  <a:srgbClr val="FFFFFF"/>
                </a:solidFill>
              </a:rPr>
              <a:t>1</a:t>
            </a:r>
          </a:p>
        </p:txBody>
      </p:sp>
      <p:sp>
        <p:nvSpPr>
          <p:cNvPr id="58" name="Rectangle 57"/>
          <p:cNvSpPr/>
          <p:nvPr/>
        </p:nvSpPr>
        <p:spPr>
          <a:xfrm>
            <a:off x="308978" y="1180712"/>
            <a:ext cx="8498137" cy="1461939"/>
          </a:xfrm>
          <a:prstGeom prst="rect">
            <a:avLst/>
          </a:prstGeom>
        </p:spPr>
        <p:txBody>
          <a:bodyPr wrap="square">
            <a:spAutoFit/>
          </a:bodyPr>
          <a:lstStyle/>
          <a:p>
            <a:pPr>
              <a:spcAft>
                <a:spcPts val="600"/>
              </a:spcAft>
            </a:pPr>
            <a:r>
              <a:rPr lang="en-US" sz="1400" dirty="0">
                <a:solidFill>
                  <a:srgbClr val="333333"/>
                </a:solidFill>
              </a:rPr>
              <a:t>In a recent survey of over 20,000 IT and business executives, it was found that four of the core IT services with the largest impact on satisfaction were considered the four least important IT services by the business.</a:t>
            </a:r>
          </a:p>
          <a:p>
            <a:r>
              <a:rPr lang="en-US" sz="1400" dirty="0">
                <a:solidFill>
                  <a:srgbClr val="333333"/>
                </a:solidFill>
              </a:rPr>
              <a:t>It is often the case that business stakeholders overvalue services that drive “business as usual” activities, but undervalue services that IT uses to understand and innovate around what the business actually wants from IT.</a:t>
            </a:r>
          </a:p>
        </p:txBody>
      </p:sp>
      <p:grpSp>
        <p:nvGrpSpPr>
          <p:cNvPr id="27" name="Group 26"/>
          <p:cNvGrpSpPr/>
          <p:nvPr/>
        </p:nvGrpSpPr>
        <p:grpSpPr>
          <a:xfrm>
            <a:off x="0" y="6422955"/>
            <a:ext cx="9144000" cy="437555"/>
            <a:chOff x="0" y="6422955"/>
            <a:chExt cx="9144000" cy="437555"/>
          </a:xfrm>
        </p:grpSpPr>
        <p:pic>
          <p:nvPicPr>
            <p:cNvPr id="2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9" name="Picture 2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14061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Past a certain point, IT needs to invest in innovation to drive high levels of satisfaction</a:t>
            </a:r>
          </a:p>
        </p:txBody>
      </p:sp>
      <p:graphicFrame>
        <p:nvGraphicFramePr>
          <p:cNvPr id="6" name="Table 3"/>
          <p:cNvGraphicFramePr>
            <a:graphicFrameLocks noGrp="1"/>
          </p:cNvGraphicFramePr>
          <p:nvPr>
            <p:extLst>
              <p:ext uri="{D42A27DB-BD31-4B8C-83A1-F6EECF244321}">
                <p14:modId xmlns:p14="http://schemas.microsoft.com/office/powerpoint/2010/main" val="2745438072"/>
              </p:ext>
            </p:extLst>
          </p:nvPr>
        </p:nvGraphicFramePr>
        <p:xfrm>
          <a:off x="877055" y="1534305"/>
          <a:ext cx="5568054" cy="2961285"/>
        </p:xfrm>
        <a:graphic>
          <a:graphicData uri="http://schemas.openxmlformats.org/drawingml/2006/table">
            <a:tbl>
              <a:tblPr firstRow="1" bandRow="1">
                <a:tableStyleId>{91EBBBCC-DAD2-459C-BE2E-F6DE35CF9A28}</a:tableStyleId>
              </a:tblPr>
              <a:tblGrid>
                <a:gridCol w="928009">
                  <a:extLst>
                    <a:ext uri="{9D8B030D-6E8A-4147-A177-3AD203B41FA5}">
                      <a16:colId xmlns:a16="http://schemas.microsoft.com/office/drawing/2014/main" val="20000"/>
                    </a:ext>
                  </a:extLst>
                </a:gridCol>
                <a:gridCol w="914298">
                  <a:extLst>
                    <a:ext uri="{9D8B030D-6E8A-4147-A177-3AD203B41FA5}">
                      <a16:colId xmlns:a16="http://schemas.microsoft.com/office/drawing/2014/main" val="20001"/>
                    </a:ext>
                  </a:extLst>
                </a:gridCol>
                <a:gridCol w="941720">
                  <a:extLst>
                    <a:ext uri="{9D8B030D-6E8A-4147-A177-3AD203B41FA5}">
                      <a16:colId xmlns:a16="http://schemas.microsoft.com/office/drawing/2014/main" val="20002"/>
                    </a:ext>
                  </a:extLst>
                </a:gridCol>
                <a:gridCol w="928009">
                  <a:extLst>
                    <a:ext uri="{9D8B030D-6E8A-4147-A177-3AD203B41FA5}">
                      <a16:colId xmlns:a16="http://schemas.microsoft.com/office/drawing/2014/main" val="20003"/>
                    </a:ext>
                  </a:extLst>
                </a:gridCol>
                <a:gridCol w="928009">
                  <a:extLst>
                    <a:ext uri="{9D8B030D-6E8A-4147-A177-3AD203B41FA5}">
                      <a16:colId xmlns:a16="http://schemas.microsoft.com/office/drawing/2014/main" val="20004"/>
                    </a:ext>
                  </a:extLst>
                </a:gridCol>
                <a:gridCol w="928009">
                  <a:extLst>
                    <a:ext uri="{9D8B030D-6E8A-4147-A177-3AD203B41FA5}">
                      <a16:colId xmlns:a16="http://schemas.microsoft.com/office/drawing/2014/main" val="20005"/>
                    </a:ext>
                  </a:extLst>
                </a:gridCol>
              </a:tblGrid>
              <a:tr h="452575">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0"/>
                  </a:ext>
                </a:extLst>
              </a:tr>
              <a:tr h="501742">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1"/>
                  </a:ext>
                </a:extLst>
              </a:tr>
              <a:tr h="501742">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2"/>
                  </a:ext>
                </a:extLst>
              </a:tr>
              <a:tr h="501742">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3"/>
                  </a:ext>
                </a:extLst>
              </a:tr>
              <a:tr h="501742">
                <a:tc>
                  <a:txBody>
                    <a:bodyPr/>
                    <a:lstStyle/>
                    <a:p>
                      <a:endParaRPr lang="en-CA" dirty="0"/>
                    </a:p>
                  </a:txBody>
                  <a:tcPr>
                    <a:lnL w="12700" cap="flat" cmpd="sng" algn="ctr">
                      <a:solidFill>
                        <a:schemeClr val="tx1"/>
                      </a:solidFill>
                      <a:prstDash val="solid"/>
                      <a:round/>
                      <a:headEnd type="none" w="med" len="med"/>
                      <a:tailEnd type="none" w="med" len="med"/>
                    </a:lnL>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tc>
                  <a:txBody>
                    <a:bodyPr/>
                    <a:lstStyle/>
                    <a:p>
                      <a:endParaRPr lang="en-CA" dirty="0"/>
                    </a:p>
                  </a:txBody>
                  <a:tcPr>
                    <a:noFill/>
                  </a:tcPr>
                </a:tc>
                <a:extLst>
                  <a:ext uri="{0D108BD9-81ED-4DB2-BD59-A6C34878D82A}">
                    <a16:rowId xmlns:a16="http://schemas.microsoft.com/office/drawing/2014/main" val="10004"/>
                  </a:ext>
                </a:extLst>
              </a:tr>
              <a:tr h="501742">
                <a:tc>
                  <a:txBody>
                    <a:bodyPr/>
                    <a:lstStyle/>
                    <a:p>
                      <a:endParaRPr lang="en-C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tc>
                  <a:txBody>
                    <a:bodyPr/>
                    <a:lstStyle/>
                    <a:p>
                      <a:endParaRPr lang="en-CA" dirty="0"/>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7" name="TextBox 6"/>
          <p:cNvSpPr txBox="1"/>
          <p:nvPr/>
        </p:nvSpPr>
        <p:spPr>
          <a:xfrm rot="16200000">
            <a:off x="-546059" y="2848435"/>
            <a:ext cx="1933478" cy="307777"/>
          </a:xfrm>
          <a:prstGeom prst="rect">
            <a:avLst/>
          </a:prstGeom>
          <a:noFill/>
        </p:spPr>
        <p:txBody>
          <a:bodyPr wrap="none" rtlCol="0">
            <a:spAutoFit/>
          </a:bodyPr>
          <a:lstStyle/>
          <a:p>
            <a:r>
              <a:rPr lang="en-US" sz="1400" dirty="0"/>
              <a:t>Overall IT Satisfaction</a:t>
            </a:r>
            <a:endParaRPr lang="en-US" sz="1400" b="1" i="1" dirty="0"/>
          </a:p>
        </p:txBody>
      </p:sp>
      <p:sp>
        <p:nvSpPr>
          <p:cNvPr id="8" name="TextBox 7"/>
          <p:cNvSpPr txBox="1"/>
          <p:nvPr/>
        </p:nvSpPr>
        <p:spPr>
          <a:xfrm>
            <a:off x="535295" y="1418402"/>
            <a:ext cx="341760" cy="261610"/>
          </a:xfrm>
          <a:prstGeom prst="rect">
            <a:avLst/>
          </a:prstGeom>
          <a:noFill/>
        </p:spPr>
        <p:txBody>
          <a:bodyPr wrap="none" rtlCol="0">
            <a:spAutoFit/>
          </a:bodyPr>
          <a:lstStyle/>
          <a:p>
            <a:r>
              <a:rPr lang="en-US" sz="1100" dirty="0"/>
              <a:t>10</a:t>
            </a:r>
          </a:p>
        </p:txBody>
      </p:sp>
      <p:sp>
        <p:nvSpPr>
          <p:cNvPr id="9" name="TextBox 8"/>
          <p:cNvSpPr txBox="1"/>
          <p:nvPr/>
        </p:nvSpPr>
        <p:spPr>
          <a:xfrm>
            <a:off x="574568" y="1904778"/>
            <a:ext cx="263214" cy="261610"/>
          </a:xfrm>
          <a:prstGeom prst="rect">
            <a:avLst/>
          </a:prstGeom>
          <a:noFill/>
        </p:spPr>
        <p:txBody>
          <a:bodyPr wrap="none" rtlCol="0">
            <a:spAutoFit/>
          </a:bodyPr>
          <a:lstStyle/>
          <a:p>
            <a:r>
              <a:rPr lang="en-US" sz="1100" dirty="0"/>
              <a:t>9</a:t>
            </a:r>
          </a:p>
        </p:txBody>
      </p:sp>
      <p:sp>
        <p:nvSpPr>
          <p:cNvPr id="10" name="TextBox 9"/>
          <p:cNvSpPr txBox="1"/>
          <p:nvPr/>
        </p:nvSpPr>
        <p:spPr>
          <a:xfrm>
            <a:off x="574568" y="2391154"/>
            <a:ext cx="263214" cy="261610"/>
          </a:xfrm>
          <a:prstGeom prst="rect">
            <a:avLst/>
          </a:prstGeom>
          <a:noFill/>
        </p:spPr>
        <p:txBody>
          <a:bodyPr wrap="none" rtlCol="0">
            <a:spAutoFit/>
          </a:bodyPr>
          <a:lstStyle/>
          <a:p>
            <a:r>
              <a:rPr lang="en-US" sz="1100" dirty="0"/>
              <a:t>8</a:t>
            </a:r>
          </a:p>
        </p:txBody>
      </p:sp>
      <p:sp>
        <p:nvSpPr>
          <p:cNvPr id="11" name="TextBox 10"/>
          <p:cNvSpPr txBox="1"/>
          <p:nvPr/>
        </p:nvSpPr>
        <p:spPr>
          <a:xfrm>
            <a:off x="574568" y="2877530"/>
            <a:ext cx="263214" cy="261610"/>
          </a:xfrm>
          <a:prstGeom prst="rect">
            <a:avLst/>
          </a:prstGeom>
          <a:noFill/>
        </p:spPr>
        <p:txBody>
          <a:bodyPr wrap="none" rtlCol="0">
            <a:spAutoFit/>
          </a:bodyPr>
          <a:lstStyle/>
          <a:p>
            <a:r>
              <a:rPr lang="en-US" sz="1100" dirty="0"/>
              <a:t>7</a:t>
            </a:r>
          </a:p>
        </p:txBody>
      </p:sp>
      <p:sp>
        <p:nvSpPr>
          <p:cNvPr id="12" name="TextBox 11"/>
          <p:cNvSpPr txBox="1"/>
          <p:nvPr/>
        </p:nvSpPr>
        <p:spPr>
          <a:xfrm>
            <a:off x="574568" y="3363906"/>
            <a:ext cx="263214" cy="261610"/>
          </a:xfrm>
          <a:prstGeom prst="rect">
            <a:avLst/>
          </a:prstGeom>
          <a:noFill/>
        </p:spPr>
        <p:txBody>
          <a:bodyPr wrap="none" rtlCol="0">
            <a:spAutoFit/>
          </a:bodyPr>
          <a:lstStyle/>
          <a:p>
            <a:r>
              <a:rPr lang="en-US" sz="1100" dirty="0"/>
              <a:t>6</a:t>
            </a:r>
          </a:p>
        </p:txBody>
      </p:sp>
      <p:sp>
        <p:nvSpPr>
          <p:cNvPr id="13" name="TextBox 12"/>
          <p:cNvSpPr txBox="1"/>
          <p:nvPr/>
        </p:nvSpPr>
        <p:spPr>
          <a:xfrm>
            <a:off x="574568" y="3850282"/>
            <a:ext cx="263214" cy="261610"/>
          </a:xfrm>
          <a:prstGeom prst="rect">
            <a:avLst/>
          </a:prstGeom>
          <a:noFill/>
        </p:spPr>
        <p:txBody>
          <a:bodyPr wrap="none" rtlCol="0">
            <a:spAutoFit/>
          </a:bodyPr>
          <a:lstStyle/>
          <a:p>
            <a:r>
              <a:rPr lang="en-US" sz="1100" dirty="0"/>
              <a:t>5</a:t>
            </a:r>
          </a:p>
        </p:txBody>
      </p:sp>
      <p:sp>
        <p:nvSpPr>
          <p:cNvPr id="14" name="TextBox 13"/>
          <p:cNvSpPr txBox="1"/>
          <p:nvPr/>
        </p:nvSpPr>
        <p:spPr>
          <a:xfrm>
            <a:off x="574568" y="4336658"/>
            <a:ext cx="263214" cy="261610"/>
          </a:xfrm>
          <a:prstGeom prst="rect">
            <a:avLst/>
          </a:prstGeom>
          <a:noFill/>
        </p:spPr>
        <p:txBody>
          <a:bodyPr wrap="none" rtlCol="0">
            <a:spAutoFit/>
          </a:bodyPr>
          <a:lstStyle/>
          <a:p>
            <a:r>
              <a:rPr lang="en-US" sz="1100" dirty="0"/>
              <a:t>4</a:t>
            </a:r>
          </a:p>
        </p:txBody>
      </p:sp>
      <p:sp>
        <p:nvSpPr>
          <p:cNvPr id="15" name="TextBox 14"/>
          <p:cNvSpPr txBox="1"/>
          <p:nvPr/>
        </p:nvSpPr>
        <p:spPr>
          <a:xfrm>
            <a:off x="2240882" y="4755620"/>
            <a:ext cx="2680477" cy="307777"/>
          </a:xfrm>
          <a:prstGeom prst="rect">
            <a:avLst/>
          </a:prstGeom>
          <a:noFill/>
        </p:spPr>
        <p:txBody>
          <a:bodyPr wrap="none" rtlCol="0">
            <a:spAutoFit/>
          </a:bodyPr>
          <a:lstStyle/>
          <a:p>
            <a:r>
              <a:rPr lang="en-US" sz="1400" dirty="0"/>
              <a:t>Satisfaction in Core IT Services</a:t>
            </a:r>
            <a:endParaRPr lang="en-US" sz="1400" b="1" i="1" dirty="0"/>
          </a:p>
        </p:txBody>
      </p:sp>
      <p:sp>
        <p:nvSpPr>
          <p:cNvPr id="16" name="TextBox 15"/>
          <p:cNvSpPr txBox="1"/>
          <p:nvPr/>
        </p:nvSpPr>
        <p:spPr>
          <a:xfrm>
            <a:off x="683198" y="4505753"/>
            <a:ext cx="263214" cy="261610"/>
          </a:xfrm>
          <a:prstGeom prst="rect">
            <a:avLst/>
          </a:prstGeom>
          <a:noFill/>
        </p:spPr>
        <p:txBody>
          <a:bodyPr wrap="none" rtlCol="0">
            <a:spAutoFit/>
          </a:bodyPr>
          <a:lstStyle/>
          <a:p>
            <a:r>
              <a:rPr lang="en-US" sz="1100" dirty="0"/>
              <a:t>4</a:t>
            </a:r>
          </a:p>
        </p:txBody>
      </p:sp>
      <p:sp>
        <p:nvSpPr>
          <p:cNvPr id="17" name="TextBox 16"/>
          <p:cNvSpPr txBox="1"/>
          <p:nvPr/>
        </p:nvSpPr>
        <p:spPr>
          <a:xfrm>
            <a:off x="1603665" y="4505753"/>
            <a:ext cx="263214" cy="261610"/>
          </a:xfrm>
          <a:prstGeom prst="rect">
            <a:avLst/>
          </a:prstGeom>
          <a:noFill/>
        </p:spPr>
        <p:txBody>
          <a:bodyPr wrap="none" rtlCol="0">
            <a:spAutoFit/>
          </a:bodyPr>
          <a:lstStyle/>
          <a:p>
            <a:r>
              <a:rPr lang="en-US" sz="1100" dirty="0"/>
              <a:t>5</a:t>
            </a:r>
          </a:p>
        </p:txBody>
      </p:sp>
      <p:sp>
        <p:nvSpPr>
          <p:cNvPr id="18" name="TextBox 17"/>
          <p:cNvSpPr txBox="1"/>
          <p:nvPr/>
        </p:nvSpPr>
        <p:spPr>
          <a:xfrm>
            <a:off x="2524132" y="4495590"/>
            <a:ext cx="263214" cy="261610"/>
          </a:xfrm>
          <a:prstGeom prst="rect">
            <a:avLst/>
          </a:prstGeom>
          <a:noFill/>
        </p:spPr>
        <p:txBody>
          <a:bodyPr wrap="none" rtlCol="0">
            <a:spAutoFit/>
          </a:bodyPr>
          <a:lstStyle/>
          <a:p>
            <a:r>
              <a:rPr lang="en-US" sz="1100" dirty="0"/>
              <a:t>6</a:t>
            </a:r>
          </a:p>
        </p:txBody>
      </p:sp>
      <p:sp>
        <p:nvSpPr>
          <p:cNvPr id="19" name="TextBox 18"/>
          <p:cNvSpPr txBox="1"/>
          <p:nvPr/>
        </p:nvSpPr>
        <p:spPr>
          <a:xfrm>
            <a:off x="3449514" y="4495590"/>
            <a:ext cx="263214" cy="261610"/>
          </a:xfrm>
          <a:prstGeom prst="rect">
            <a:avLst/>
          </a:prstGeom>
          <a:noFill/>
        </p:spPr>
        <p:txBody>
          <a:bodyPr wrap="none" rtlCol="0">
            <a:spAutoFit/>
          </a:bodyPr>
          <a:lstStyle/>
          <a:p>
            <a:r>
              <a:rPr lang="en-US" sz="1100" dirty="0"/>
              <a:t>7</a:t>
            </a:r>
          </a:p>
        </p:txBody>
      </p:sp>
      <p:sp>
        <p:nvSpPr>
          <p:cNvPr id="20" name="TextBox 19"/>
          <p:cNvSpPr txBox="1"/>
          <p:nvPr/>
        </p:nvSpPr>
        <p:spPr>
          <a:xfrm>
            <a:off x="4373906" y="4505753"/>
            <a:ext cx="263214" cy="261610"/>
          </a:xfrm>
          <a:prstGeom prst="rect">
            <a:avLst/>
          </a:prstGeom>
          <a:noFill/>
        </p:spPr>
        <p:txBody>
          <a:bodyPr wrap="none" rtlCol="0">
            <a:spAutoFit/>
          </a:bodyPr>
          <a:lstStyle/>
          <a:p>
            <a:r>
              <a:rPr lang="en-US" sz="1100" dirty="0"/>
              <a:t>8</a:t>
            </a:r>
          </a:p>
        </p:txBody>
      </p:sp>
      <p:sp>
        <p:nvSpPr>
          <p:cNvPr id="21" name="TextBox 20"/>
          <p:cNvSpPr txBox="1"/>
          <p:nvPr/>
        </p:nvSpPr>
        <p:spPr>
          <a:xfrm>
            <a:off x="5299288" y="4505753"/>
            <a:ext cx="263214" cy="261610"/>
          </a:xfrm>
          <a:prstGeom prst="rect">
            <a:avLst/>
          </a:prstGeom>
          <a:noFill/>
        </p:spPr>
        <p:txBody>
          <a:bodyPr wrap="none" rtlCol="0">
            <a:spAutoFit/>
          </a:bodyPr>
          <a:lstStyle/>
          <a:p>
            <a:r>
              <a:rPr lang="en-US" sz="1100" dirty="0"/>
              <a:t>9</a:t>
            </a:r>
          </a:p>
        </p:txBody>
      </p:sp>
      <p:sp>
        <p:nvSpPr>
          <p:cNvPr id="22" name="TextBox 21"/>
          <p:cNvSpPr txBox="1"/>
          <p:nvPr/>
        </p:nvSpPr>
        <p:spPr>
          <a:xfrm>
            <a:off x="6219755" y="4495590"/>
            <a:ext cx="341760" cy="261610"/>
          </a:xfrm>
          <a:prstGeom prst="rect">
            <a:avLst/>
          </a:prstGeom>
          <a:noFill/>
        </p:spPr>
        <p:txBody>
          <a:bodyPr wrap="none" rtlCol="0">
            <a:spAutoFit/>
          </a:bodyPr>
          <a:lstStyle/>
          <a:p>
            <a:r>
              <a:rPr lang="en-US" sz="1100" dirty="0"/>
              <a:t>10</a:t>
            </a:r>
          </a:p>
        </p:txBody>
      </p:sp>
      <p:sp>
        <p:nvSpPr>
          <p:cNvPr id="23" name="TextBox 22"/>
          <p:cNvSpPr txBox="1"/>
          <p:nvPr/>
        </p:nvSpPr>
        <p:spPr>
          <a:xfrm>
            <a:off x="5040082" y="4701759"/>
            <a:ext cx="1611339" cy="415498"/>
          </a:xfrm>
          <a:prstGeom prst="rect">
            <a:avLst/>
          </a:prstGeom>
          <a:noFill/>
        </p:spPr>
        <p:txBody>
          <a:bodyPr wrap="none" rtlCol="0">
            <a:spAutoFit/>
          </a:bodyPr>
          <a:lstStyle/>
          <a:p>
            <a:r>
              <a:rPr lang="en-US" sz="1050" dirty="0"/>
              <a:t>*Created Based on </a:t>
            </a:r>
            <a:endParaRPr lang="en-US" sz="1050" b="1" dirty="0"/>
          </a:p>
          <a:p>
            <a:r>
              <a:rPr lang="en-US" sz="1050" dirty="0"/>
              <a:t>Correlation Coefficients </a:t>
            </a:r>
            <a:endParaRPr lang="en-US" sz="1050" b="1" dirty="0"/>
          </a:p>
        </p:txBody>
      </p:sp>
      <p:graphicFrame>
        <p:nvGraphicFramePr>
          <p:cNvPr id="24" name="Table 23"/>
          <p:cNvGraphicFramePr>
            <a:graphicFrameLocks noGrp="1"/>
          </p:cNvGraphicFramePr>
          <p:nvPr>
            <p:extLst>
              <p:ext uri="{D42A27DB-BD31-4B8C-83A1-F6EECF244321}">
                <p14:modId xmlns:p14="http://schemas.microsoft.com/office/powerpoint/2010/main" val="3990519696"/>
              </p:ext>
            </p:extLst>
          </p:nvPr>
        </p:nvGraphicFramePr>
        <p:xfrm>
          <a:off x="877055" y="2706895"/>
          <a:ext cx="3280610" cy="1788695"/>
        </p:xfrm>
        <a:graphic>
          <a:graphicData uri="http://schemas.openxmlformats.org/drawingml/2006/table">
            <a:tbl>
              <a:tblPr/>
              <a:tblGrid>
                <a:gridCol w="3280610">
                  <a:extLst>
                    <a:ext uri="{9D8B030D-6E8A-4147-A177-3AD203B41FA5}">
                      <a16:colId xmlns:a16="http://schemas.microsoft.com/office/drawing/2014/main" val="20000"/>
                    </a:ext>
                  </a:extLst>
                </a:gridCol>
              </a:tblGrid>
              <a:tr h="1788695">
                <a:tc>
                  <a:txBody>
                    <a:bodyPr/>
                    <a:lstStyle/>
                    <a:p>
                      <a:endParaRPr lang="en-CA" dirty="0"/>
                    </a:p>
                  </a:txBody>
                  <a:tcPr>
                    <a:lnL w="12700" cmpd="sng">
                      <a:solidFill>
                        <a:schemeClr val="tx1"/>
                      </a:solidFill>
                      <a:prstDash val="sysDot"/>
                    </a:lnL>
                    <a:lnR w="12700" cmpd="sng">
                      <a:solidFill>
                        <a:schemeClr val="tx1"/>
                      </a:solidFill>
                      <a:prstDash val="sysDot"/>
                    </a:lnR>
                    <a:lnT w="12700" cmpd="sng">
                      <a:solidFill>
                        <a:schemeClr val="tx1"/>
                      </a:solidFill>
                      <a:prstDash val="sysDot"/>
                    </a:lnT>
                    <a:lnB w="12700" cmpd="sng">
                      <a:solidFill>
                        <a:schemeClr val="tx1"/>
                      </a:solidFill>
                      <a:prstDash val="sysDot"/>
                    </a:lnB>
                  </a:tcPr>
                </a:tc>
                <a:extLst>
                  <a:ext uri="{0D108BD9-81ED-4DB2-BD59-A6C34878D82A}">
                    <a16:rowId xmlns:a16="http://schemas.microsoft.com/office/drawing/2014/main" val="10000"/>
                  </a:ext>
                </a:extLst>
              </a:tr>
            </a:tbl>
          </a:graphicData>
        </a:graphic>
      </p:graphicFrame>
      <p:cxnSp>
        <p:nvCxnSpPr>
          <p:cNvPr id="27" name="Straight Connector 26"/>
          <p:cNvCxnSpPr/>
          <p:nvPr/>
        </p:nvCxnSpPr>
        <p:spPr>
          <a:xfrm flipV="1">
            <a:off x="874520" y="2621926"/>
            <a:ext cx="3245131" cy="1883826"/>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888585" y="2706894"/>
            <a:ext cx="3267804" cy="1798859"/>
          </a:xfrm>
          <a:prstGeom prst="line">
            <a:avLst/>
          </a:prstGeom>
          <a:ln w="31750">
            <a:solidFill>
              <a:srgbClr val="2576B7"/>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73244" y="2767632"/>
            <a:ext cx="3335010" cy="1738120"/>
          </a:xfrm>
          <a:prstGeom prst="line">
            <a:avLst/>
          </a:prstGeom>
          <a:ln w="31750">
            <a:solidFill>
              <a:srgbClr val="29475F"/>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119651" y="1534305"/>
            <a:ext cx="1302806" cy="1087622"/>
          </a:xfrm>
          <a:prstGeom prst="line">
            <a:avLst/>
          </a:prstGeom>
          <a:ln w="31750">
            <a:solidFill>
              <a:srgbClr val="C000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4156389" y="1904778"/>
            <a:ext cx="1931815" cy="802118"/>
          </a:xfrm>
          <a:prstGeom prst="line">
            <a:avLst/>
          </a:prstGeom>
          <a:ln w="31750">
            <a:solidFill>
              <a:srgbClr val="2576B7"/>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4208254" y="2391154"/>
            <a:ext cx="2236855" cy="376478"/>
          </a:xfrm>
          <a:prstGeom prst="line">
            <a:avLst/>
          </a:prstGeom>
          <a:ln w="31750">
            <a:solidFill>
              <a:srgbClr val="29475F"/>
            </a:solidFill>
            <a:tailEnd type="triangle" w="lg" len="med"/>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6675918" y="1735009"/>
            <a:ext cx="2187330" cy="3925501"/>
          </a:xfrm>
          <a:prstGeom prst="roundRect">
            <a:avLst/>
          </a:pr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a:solidFill>
                  <a:schemeClr val="tx1"/>
                </a:solidFill>
              </a:rPr>
              <a:t>Don’t overinvest in “business as usual.”</a:t>
            </a:r>
          </a:p>
          <a:p>
            <a:pPr marL="171450" indent="-171450">
              <a:buFont typeface="Arial" panose="020B0604020202020204" pitchFamily="34" charset="0"/>
              <a:buChar char="•"/>
            </a:pPr>
            <a:r>
              <a:rPr lang="en-US" sz="1200" dirty="0">
                <a:solidFill>
                  <a:schemeClr val="tx1"/>
                </a:solidFill>
              </a:rPr>
              <a:t>IT often overinvests in the core business-facing services.</a:t>
            </a:r>
          </a:p>
          <a:p>
            <a:r>
              <a:rPr lang="en-US" sz="1200" b="1" dirty="0">
                <a:solidFill>
                  <a:schemeClr val="tx1"/>
                </a:solidFill>
              </a:rPr>
              <a:t>Satisfaction is driven beyond the business’s field of vision.</a:t>
            </a:r>
          </a:p>
          <a:p>
            <a:pPr marL="171450" indent="-171450">
              <a:buFont typeface="Arial" panose="020B0604020202020204" pitchFamily="34" charset="0"/>
              <a:buChar char="•"/>
            </a:pPr>
            <a:r>
              <a:rPr lang="en-US" sz="1200" dirty="0">
                <a:solidFill>
                  <a:schemeClr val="tx1"/>
                </a:solidFill>
              </a:rPr>
              <a:t>The services that drive business satisfaction the most go on “behind the scenes” – projects, work orders, innovation, and business applications. Past about 75% overall IT satisfaction, improving these services yields the highest possible return.</a:t>
            </a:r>
            <a:endParaRPr lang="en-US" sz="1200" b="1" dirty="0">
              <a:solidFill>
                <a:schemeClr val="tx1"/>
              </a:solidFill>
            </a:endParaRPr>
          </a:p>
        </p:txBody>
      </p:sp>
      <p:sp>
        <p:nvSpPr>
          <p:cNvPr id="46" name="TextBox 4"/>
          <p:cNvSpPr txBox="1"/>
          <p:nvPr/>
        </p:nvSpPr>
        <p:spPr>
          <a:xfrm>
            <a:off x="681477" y="5117257"/>
            <a:ext cx="1689886" cy="769441"/>
          </a:xfrm>
          <a:prstGeom prst="rect">
            <a:avLst/>
          </a:prstGeom>
          <a:noFill/>
        </p:spPr>
        <p:txBody>
          <a:bodyPr wrap="none" rtlCol="0">
            <a:spAutoFit/>
          </a:bodyPr>
          <a:lstStyle/>
          <a:p>
            <a:r>
              <a:rPr lang="en-US" sz="1100" b="1" dirty="0">
                <a:solidFill>
                  <a:srgbClr val="333333"/>
                </a:solidFill>
              </a:rPr>
              <a:t>Projects</a:t>
            </a:r>
          </a:p>
          <a:p>
            <a:r>
              <a:rPr lang="en-US" sz="1100" b="1" dirty="0">
                <a:solidFill>
                  <a:srgbClr val="333333"/>
                </a:solidFill>
              </a:rPr>
              <a:t>Work Orders</a:t>
            </a:r>
          </a:p>
          <a:p>
            <a:r>
              <a:rPr lang="en-US" sz="1100" b="1" dirty="0">
                <a:solidFill>
                  <a:srgbClr val="333333"/>
                </a:solidFill>
              </a:rPr>
              <a:t>Innovation Leadership</a:t>
            </a:r>
          </a:p>
          <a:p>
            <a:r>
              <a:rPr lang="en-US" sz="1100" b="1" dirty="0">
                <a:solidFill>
                  <a:srgbClr val="333333"/>
                </a:solidFill>
              </a:rPr>
              <a:t>Business Applications</a:t>
            </a:r>
          </a:p>
        </p:txBody>
      </p:sp>
      <p:sp>
        <p:nvSpPr>
          <p:cNvPr id="47" name="Rectangle 46"/>
          <p:cNvSpPr/>
          <p:nvPr/>
        </p:nvSpPr>
        <p:spPr>
          <a:xfrm>
            <a:off x="378990" y="5379928"/>
            <a:ext cx="263214" cy="244097"/>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4"/>
          <p:cNvSpPr txBox="1"/>
          <p:nvPr/>
        </p:nvSpPr>
        <p:spPr>
          <a:xfrm>
            <a:off x="2933528" y="5117257"/>
            <a:ext cx="1901483" cy="769441"/>
          </a:xfrm>
          <a:prstGeom prst="rect">
            <a:avLst/>
          </a:prstGeom>
          <a:noFill/>
        </p:spPr>
        <p:txBody>
          <a:bodyPr wrap="none" rtlCol="0">
            <a:spAutoFit/>
          </a:bodyPr>
          <a:lstStyle/>
          <a:p>
            <a:r>
              <a:rPr lang="en-US" sz="1100" b="1" dirty="0">
                <a:solidFill>
                  <a:srgbClr val="333333"/>
                </a:solidFill>
              </a:rPr>
              <a:t>Requirements Gathering</a:t>
            </a:r>
          </a:p>
          <a:p>
            <a:r>
              <a:rPr lang="en-US" sz="1100" b="1" dirty="0">
                <a:solidFill>
                  <a:srgbClr val="333333"/>
                </a:solidFill>
              </a:rPr>
              <a:t>Service Desk</a:t>
            </a:r>
          </a:p>
          <a:p>
            <a:r>
              <a:rPr lang="en-US" sz="1100" b="1" dirty="0">
                <a:solidFill>
                  <a:srgbClr val="333333"/>
                </a:solidFill>
              </a:rPr>
              <a:t>Client Facing Technology</a:t>
            </a:r>
          </a:p>
          <a:p>
            <a:r>
              <a:rPr lang="en-US" sz="1100" b="1" dirty="0">
                <a:solidFill>
                  <a:srgbClr val="333333"/>
                </a:solidFill>
              </a:rPr>
              <a:t>Network Infrastructure</a:t>
            </a:r>
          </a:p>
        </p:txBody>
      </p:sp>
      <p:sp>
        <p:nvSpPr>
          <p:cNvPr id="52" name="Rectangle 51"/>
          <p:cNvSpPr/>
          <p:nvPr/>
        </p:nvSpPr>
        <p:spPr>
          <a:xfrm>
            <a:off x="2631041" y="5379928"/>
            <a:ext cx="263214" cy="244097"/>
          </a:xfrm>
          <a:prstGeom prst="rect">
            <a:avLst/>
          </a:prstGeom>
          <a:solidFill>
            <a:srgbClr val="2576B7"/>
          </a:solidFill>
          <a:ln>
            <a:solidFill>
              <a:srgbClr val="2576B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4"/>
          <p:cNvSpPr txBox="1"/>
          <p:nvPr/>
        </p:nvSpPr>
        <p:spPr>
          <a:xfrm>
            <a:off x="5185579" y="5164619"/>
            <a:ext cx="1561646" cy="769441"/>
          </a:xfrm>
          <a:prstGeom prst="rect">
            <a:avLst/>
          </a:prstGeom>
          <a:noFill/>
        </p:spPr>
        <p:txBody>
          <a:bodyPr wrap="none" rtlCol="0">
            <a:spAutoFit/>
          </a:bodyPr>
          <a:lstStyle/>
          <a:p>
            <a:r>
              <a:rPr lang="en-US" sz="1100" b="1" dirty="0">
                <a:solidFill>
                  <a:srgbClr val="333333"/>
                </a:solidFill>
              </a:rPr>
              <a:t>Analytical Capability</a:t>
            </a:r>
          </a:p>
          <a:p>
            <a:r>
              <a:rPr lang="en-US" sz="1100" b="1" dirty="0">
                <a:solidFill>
                  <a:srgbClr val="333333"/>
                </a:solidFill>
              </a:rPr>
              <a:t>Data Quality</a:t>
            </a:r>
          </a:p>
          <a:p>
            <a:r>
              <a:rPr lang="en-US" sz="1100" b="1" dirty="0">
                <a:solidFill>
                  <a:srgbClr val="333333"/>
                </a:solidFill>
              </a:rPr>
              <a:t>Devices</a:t>
            </a:r>
          </a:p>
          <a:p>
            <a:r>
              <a:rPr lang="en-US" sz="1100" b="1" dirty="0">
                <a:solidFill>
                  <a:srgbClr val="333333"/>
                </a:solidFill>
              </a:rPr>
              <a:t>IT Policies</a:t>
            </a:r>
          </a:p>
        </p:txBody>
      </p:sp>
      <p:sp>
        <p:nvSpPr>
          <p:cNvPr id="54" name="Rectangle 53"/>
          <p:cNvSpPr/>
          <p:nvPr/>
        </p:nvSpPr>
        <p:spPr>
          <a:xfrm>
            <a:off x="4883092" y="5427290"/>
            <a:ext cx="263214" cy="244097"/>
          </a:xfrm>
          <a:prstGeom prst="rect">
            <a:avLst/>
          </a:prstGeom>
          <a:solidFill>
            <a:srgbClr val="29475F"/>
          </a:solidFill>
          <a:ln>
            <a:solidFill>
              <a:srgbClr val="2947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6" name="Curved Connector 55"/>
          <p:cNvCxnSpPr>
            <a:stCxn id="36" idx="1"/>
          </p:cNvCxnSpPr>
          <p:nvPr/>
        </p:nvCxnSpPr>
        <p:spPr>
          <a:xfrm rot="10800000">
            <a:off x="4254498" y="2814994"/>
            <a:ext cx="2421420" cy="882766"/>
          </a:xfrm>
          <a:prstGeom prst="curvedConnector3">
            <a:avLst/>
          </a:prstGeom>
          <a:ln w="190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6"/>
          <p:cNvCxnSpPr/>
          <p:nvPr/>
        </p:nvCxnSpPr>
        <p:spPr>
          <a:xfrm>
            <a:off x="4060831" y="2569467"/>
            <a:ext cx="193667" cy="274855"/>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0" y="6422955"/>
            <a:ext cx="9144000" cy="437555"/>
            <a:chOff x="0" y="6422955"/>
            <a:chExt cx="9144000" cy="437555"/>
          </a:xfrm>
        </p:grpSpPr>
        <p:pic>
          <p:nvPicPr>
            <p:cNvPr id="3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40" name="Picture 39"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633483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the CIO Business Vision program, then use Info-Tech’s systematic process of engagement and experience design</a:t>
            </a:r>
          </a:p>
        </p:txBody>
      </p:sp>
      <p:sp>
        <p:nvSpPr>
          <p:cNvPr id="63" name="Text Placeholder 2"/>
          <p:cNvSpPr txBox="1">
            <a:spLocks/>
          </p:cNvSpPr>
          <p:nvPr/>
        </p:nvSpPr>
        <p:spPr bwMode="auto">
          <a:xfrm>
            <a:off x="257174" y="1233489"/>
            <a:ext cx="8370889" cy="8247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dirty="0">
                <a:solidFill>
                  <a:schemeClr val="tx2"/>
                </a:solidFill>
              </a:rPr>
              <a:t>Understanding what drives your business stakeholders to action and mapping out how they solve problems will enable IT to predict their needs and adapt accordingly. Continued success in doing this will build satisfaction and trust in IT, enabling IT to start more ambitious projects as a strategic partner.</a:t>
            </a:r>
            <a:endParaRPr lang="en-US" dirty="0"/>
          </a:p>
        </p:txBody>
      </p:sp>
      <p:grpSp>
        <p:nvGrpSpPr>
          <p:cNvPr id="64" name="Group 63"/>
          <p:cNvGrpSpPr/>
          <p:nvPr/>
        </p:nvGrpSpPr>
        <p:grpSpPr>
          <a:xfrm>
            <a:off x="3344861" y="2499983"/>
            <a:ext cx="2767381" cy="3514124"/>
            <a:chOff x="3141862" y="2464128"/>
            <a:chExt cx="2259862" cy="3028699"/>
          </a:xfrm>
        </p:grpSpPr>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41862" y="2464128"/>
              <a:ext cx="2259862" cy="3028699"/>
            </a:xfrm>
            <a:prstGeom prst="rect">
              <a:avLst/>
            </a:prstGeom>
            <a:ln w="28575">
              <a:noFill/>
            </a:ln>
          </p:spPr>
        </p:pic>
        <p:sp>
          <p:nvSpPr>
            <p:cNvPr id="66" name="TextBox 65"/>
            <p:cNvSpPr txBox="1"/>
            <p:nvPr/>
          </p:nvSpPr>
          <p:spPr>
            <a:xfrm rot="20476678">
              <a:off x="4366294" y="3489571"/>
              <a:ext cx="1013741" cy="261610"/>
            </a:xfrm>
            <a:prstGeom prst="rect">
              <a:avLst/>
            </a:prstGeom>
            <a:noFill/>
          </p:spPr>
          <p:txBody>
            <a:bodyPr wrap="square" rtlCol="0">
              <a:spAutoFit/>
            </a:bodyPr>
            <a:lstStyle/>
            <a:p>
              <a:pPr algn="ctr"/>
              <a:r>
                <a:rPr lang="en-CA" sz="1100" b="1" dirty="0">
                  <a:solidFill>
                    <a:srgbClr val="FFFFFF"/>
                  </a:solidFill>
                </a:rPr>
                <a:t>Expands</a:t>
              </a:r>
            </a:p>
          </p:txBody>
        </p:sp>
        <p:sp>
          <p:nvSpPr>
            <p:cNvPr id="67" name="TextBox 66"/>
            <p:cNvSpPr txBox="1"/>
            <p:nvPr/>
          </p:nvSpPr>
          <p:spPr>
            <a:xfrm rot="20476678">
              <a:off x="4366294" y="3029987"/>
              <a:ext cx="1013741" cy="261610"/>
            </a:xfrm>
            <a:prstGeom prst="rect">
              <a:avLst/>
            </a:prstGeom>
            <a:noFill/>
          </p:spPr>
          <p:txBody>
            <a:bodyPr wrap="square" rtlCol="0">
              <a:spAutoFit/>
            </a:bodyPr>
            <a:lstStyle/>
            <a:p>
              <a:pPr algn="ctr"/>
              <a:r>
                <a:rPr lang="en-CA" sz="1100" b="1" dirty="0">
                  <a:solidFill>
                    <a:srgbClr val="FFFFFF"/>
                  </a:solidFill>
                </a:rPr>
                <a:t>Transforms</a:t>
              </a:r>
            </a:p>
          </p:txBody>
        </p:sp>
        <p:sp>
          <p:nvSpPr>
            <p:cNvPr id="68" name="TextBox 67"/>
            <p:cNvSpPr txBox="1"/>
            <p:nvPr/>
          </p:nvSpPr>
          <p:spPr>
            <a:xfrm rot="20476678">
              <a:off x="4366294" y="3952295"/>
              <a:ext cx="1013741" cy="261610"/>
            </a:xfrm>
            <a:prstGeom prst="rect">
              <a:avLst/>
            </a:prstGeom>
            <a:noFill/>
          </p:spPr>
          <p:txBody>
            <a:bodyPr wrap="square" rtlCol="0">
              <a:spAutoFit/>
            </a:bodyPr>
            <a:lstStyle/>
            <a:p>
              <a:pPr algn="ctr"/>
              <a:r>
                <a:rPr lang="en-CA" sz="1100" b="1" dirty="0">
                  <a:solidFill>
                    <a:srgbClr val="FFFFFF"/>
                  </a:solidFill>
                </a:rPr>
                <a:t>Optimizes</a:t>
              </a:r>
            </a:p>
          </p:txBody>
        </p:sp>
        <p:sp>
          <p:nvSpPr>
            <p:cNvPr id="69" name="TextBox 68"/>
            <p:cNvSpPr txBox="1"/>
            <p:nvPr/>
          </p:nvSpPr>
          <p:spPr>
            <a:xfrm rot="20476678">
              <a:off x="4372927" y="4418770"/>
              <a:ext cx="1013741" cy="261610"/>
            </a:xfrm>
            <a:prstGeom prst="rect">
              <a:avLst/>
            </a:prstGeom>
            <a:noFill/>
          </p:spPr>
          <p:txBody>
            <a:bodyPr wrap="square" rtlCol="0">
              <a:spAutoFit/>
            </a:bodyPr>
            <a:lstStyle/>
            <a:p>
              <a:pPr algn="ctr"/>
              <a:r>
                <a:rPr lang="en-CA" sz="1100" b="1" dirty="0">
                  <a:solidFill>
                    <a:srgbClr val="FFFFFF"/>
                  </a:solidFill>
                </a:rPr>
                <a:t>Supports</a:t>
              </a:r>
            </a:p>
          </p:txBody>
        </p:sp>
        <p:sp>
          <p:nvSpPr>
            <p:cNvPr id="70" name="TextBox 69"/>
            <p:cNvSpPr txBox="1"/>
            <p:nvPr/>
          </p:nvSpPr>
          <p:spPr>
            <a:xfrm rot="20476678">
              <a:off x="4366293" y="4890995"/>
              <a:ext cx="1013741" cy="261610"/>
            </a:xfrm>
            <a:prstGeom prst="rect">
              <a:avLst/>
            </a:prstGeom>
            <a:noFill/>
          </p:spPr>
          <p:txBody>
            <a:bodyPr wrap="square" rtlCol="0">
              <a:spAutoFit/>
            </a:bodyPr>
            <a:lstStyle/>
            <a:p>
              <a:pPr algn="ctr"/>
              <a:r>
                <a:rPr lang="en-CA" sz="1100" b="1" dirty="0">
                  <a:solidFill>
                    <a:srgbClr val="FFFFFF"/>
                  </a:solidFill>
                </a:rPr>
                <a:t>Struggles</a:t>
              </a:r>
            </a:p>
          </p:txBody>
        </p:sp>
      </p:grpSp>
      <p:sp>
        <p:nvSpPr>
          <p:cNvPr id="71" name="Right Brace 70"/>
          <p:cNvSpPr/>
          <p:nvPr/>
        </p:nvSpPr>
        <p:spPr>
          <a:xfrm>
            <a:off x="6004313" y="2976664"/>
            <a:ext cx="197519" cy="876216"/>
          </a:xfrm>
          <a:prstGeom prst="rightBrace">
            <a:avLst>
              <a:gd name="adj1" fmla="val 8333"/>
              <a:gd name="adj2" fmla="val 46620"/>
            </a:avLst>
          </a:prstGeom>
          <a:ln w="127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2" name="TextBox 71"/>
          <p:cNvSpPr txBox="1"/>
          <p:nvPr/>
        </p:nvSpPr>
        <p:spPr>
          <a:xfrm>
            <a:off x="6204922" y="2906940"/>
            <a:ext cx="2649092" cy="1015663"/>
          </a:xfrm>
          <a:prstGeom prst="rect">
            <a:avLst/>
          </a:prstGeom>
          <a:ln w="3175">
            <a:solidFill>
              <a:schemeClr val="accent1"/>
            </a:solidFill>
            <a:prstDash val="sysDot"/>
          </a:ln>
        </p:spPr>
        <p:txBody>
          <a:bodyPr wrap="square" rtlCol="0">
            <a:spAutoFit/>
          </a:bodyPr>
          <a:lstStyle/>
          <a:p>
            <a:r>
              <a:rPr lang="en-US" sz="1200" i="1" dirty="0">
                <a:solidFill>
                  <a:schemeClr val="accent1"/>
                </a:solidFill>
              </a:rPr>
              <a:t>If you are here: </a:t>
            </a:r>
            <a:r>
              <a:rPr lang="en-US" sz="1200" dirty="0">
                <a:solidFill>
                  <a:schemeClr val="accent1"/>
                </a:solidFill>
              </a:rPr>
              <a:t>Partner with the business to drive IT innovation and focus your experience design efforts on making business decisions that affect end customers.</a:t>
            </a:r>
          </a:p>
        </p:txBody>
      </p:sp>
      <p:sp>
        <p:nvSpPr>
          <p:cNvPr id="94" name="Right Brace 93"/>
          <p:cNvSpPr/>
          <p:nvPr/>
        </p:nvSpPr>
        <p:spPr>
          <a:xfrm>
            <a:off x="6004078" y="3970931"/>
            <a:ext cx="197519" cy="1601443"/>
          </a:xfrm>
          <a:prstGeom prst="rightBrace">
            <a:avLst>
              <a:gd name="adj1" fmla="val 8333"/>
              <a:gd name="adj2" fmla="val 46620"/>
            </a:avLst>
          </a:prstGeom>
          <a:ln w="127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5" name="TextBox 94"/>
          <p:cNvSpPr txBox="1"/>
          <p:nvPr/>
        </p:nvSpPr>
        <p:spPr>
          <a:xfrm>
            <a:off x="6201596" y="4121243"/>
            <a:ext cx="2652417" cy="1200329"/>
          </a:xfrm>
          <a:prstGeom prst="rect">
            <a:avLst/>
          </a:prstGeom>
          <a:ln w="3175">
            <a:solidFill>
              <a:schemeClr val="accent1"/>
            </a:solidFill>
            <a:prstDash val="sysDot"/>
          </a:ln>
        </p:spPr>
        <p:txBody>
          <a:bodyPr wrap="square" rtlCol="0">
            <a:spAutoFit/>
          </a:bodyPr>
          <a:lstStyle/>
          <a:p>
            <a:r>
              <a:rPr lang="en-US" sz="1200" i="1" dirty="0">
                <a:solidFill>
                  <a:schemeClr val="accent1"/>
                </a:solidFill>
              </a:rPr>
              <a:t>If you are here: </a:t>
            </a:r>
            <a:r>
              <a:rPr lang="en-US" sz="1200" dirty="0">
                <a:solidFill>
                  <a:schemeClr val="accent1"/>
                </a:solidFill>
              </a:rPr>
              <a:t>Design the experience of internal stakeholders to discover the business’s hidden needs, build process maturity, and position IT optimally into their big picture.</a:t>
            </a:r>
          </a:p>
        </p:txBody>
      </p:sp>
      <p:sp>
        <p:nvSpPr>
          <p:cNvPr id="96" name="Rectangle 95"/>
          <p:cNvSpPr/>
          <p:nvPr/>
        </p:nvSpPr>
        <p:spPr>
          <a:xfrm>
            <a:off x="492306" y="2910316"/>
            <a:ext cx="2709402" cy="1823546"/>
          </a:xfrm>
          <a:prstGeom prst="rect">
            <a:avLst/>
          </a:prstGeom>
          <a:solidFill>
            <a:srgbClr val="F2F2F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b="1" dirty="0"/>
          </a:p>
        </p:txBody>
      </p:sp>
      <p:sp>
        <p:nvSpPr>
          <p:cNvPr id="98" name="TextBox 26"/>
          <p:cNvSpPr txBox="1"/>
          <p:nvPr/>
        </p:nvSpPr>
        <p:spPr>
          <a:xfrm rot="10800000" flipV="1">
            <a:off x="492306" y="2910316"/>
            <a:ext cx="2709401" cy="1815882"/>
          </a:xfrm>
          <a:prstGeom prst="rect">
            <a:avLst/>
          </a:prstGeom>
          <a:solidFill>
            <a:srgbClr val="F2F2F2"/>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hlinkClick r:id="rId4"/>
              </a:rPr>
              <a:t>The CIO Business Vision Program</a:t>
            </a:r>
            <a:r>
              <a:rPr lang="en-US" sz="1400" dirty="0"/>
              <a:t> provides a current-state evaluation of IT’s ability to provide services and solutions to the main business stakeholders’ most important business-technology areas of concern.</a:t>
            </a:r>
          </a:p>
        </p:txBody>
      </p:sp>
      <p:grpSp>
        <p:nvGrpSpPr>
          <p:cNvPr id="17" name="Group 16"/>
          <p:cNvGrpSpPr/>
          <p:nvPr/>
        </p:nvGrpSpPr>
        <p:grpSpPr>
          <a:xfrm>
            <a:off x="0" y="6422955"/>
            <a:ext cx="9144000" cy="437555"/>
            <a:chOff x="0" y="6422955"/>
            <a:chExt cx="9144000" cy="437555"/>
          </a:xfrm>
        </p:grpSpPr>
        <p:pic>
          <p:nvPicPr>
            <p:cNvPr id="18"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348602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1362</Words>
  <Application>Microsoft Office PowerPoint</Application>
  <PresentationFormat>On-screen Show (4:3)</PresentationFormat>
  <Paragraphs>177</Paragraphs>
  <Slides>11</Slides>
  <Notes>10</Notes>
  <HiddenSlides>0</HiddenSlides>
  <MMClips>0</MMClips>
  <ScaleCrop>false</ScaleCrop>
  <HeadingPairs>
    <vt:vector size="8" baseType="variant">
      <vt:variant>
        <vt:lpstr>Fonts Used</vt:lpstr>
      </vt:variant>
      <vt:variant>
        <vt:i4>5</vt:i4>
      </vt:variant>
      <vt:variant>
        <vt:lpstr>Theme</vt:lpstr>
      </vt:variant>
      <vt:variant>
        <vt:i4>2</vt:i4>
      </vt:variant>
      <vt:variant>
        <vt:lpstr>Slide Titles</vt:lpstr>
      </vt:variant>
      <vt:variant>
        <vt:i4>11</vt:i4>
      </vt:variant>
      <vt:variant>
        <vt:lpstr>Custom Shows</vt:lpstr>
      </vt:variant>
      <vt:variant>
        <vt:i4>1</vt:i4>
      </vt:variant>
    </vt:vector>
  </HeadingPairs>
  <TitlesOfParts>
    <vt:vector size="19" baseType="lpstr">
      <vt:lpstr>Arial</vt:lpstr>
      <vt:lpstr>Calibri</vt:lpstr>
      <vt:lpstr>Courier New</vt:lpstr>
      <vt:lpstr>Georgia</vt:lpstr>
      <vt:lpstr>Wingdings</vt:lpstr>
      <vt:lpstr>Theme1</vt:lpstr>
      <vt:lpstr>Office Theme</vt:lpstr>
      <vt:lpstr>PowerPoint Presentation</vt:lpstr>
      <vt:lpstr>PowerPoint Presentation</vt:lpstr>
      <vt:lpstr>Our understanding of the problem</vt:lpstr>
      <vt:lpstr>Executive summary</vt:lpstr>
      <vt:lpstr>Introducing the experience design approach</vt:lpstr>
      <vt:lpstr>IT strives to contribute to business decision making, but IT is pigeonholed into the role of an order-taker or trusted operator</vt:lpstr>
      <vt:lpstr>Business stakeholders regularly undervalue IT services that drive satisfaction</vt:lpstr>
      <vt:lpstr>Past a certain point, IT needs to invest in innovation to drive high levels of satisfaction</vt:lpstr>
      <vt:lpstr>Run the CIO Business Vision program, then use Info-Tech’s systematic process of engagement and experience design</vt:lpstr>
      <vt:lpstr>Apply experience design to your requirements gathering and innovation processes to optimize IT satisfaction </vt:lpstr>
      <vt:lpstr>Info-Tech Research Group Helps IT Professionals To:</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2017-08-16T17:54:41Z</dcterms:created>
  <dcterms:modified xsi:type="dcterms:W3CDTF">2019-11-12T12:59:40Z</dcterms:modified>
</cp:coreProperties>
</file>