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8"/>
  </p:notesMasterIdLst>
  <p:handoutMasterIdLst>
    <p:handoutMasterId r:id="rId19"/>
  </p:handoutMasterIdLst>
  <p:sldIdLst>
    <p:sldId id="488" r:id="rId2"/>
    <p:sldId id="484" r:id="rId3"/>
    <p:sldId id="403" r:id="rId4"/>
    <p:sldId id="399" r:id="rId5"/>
    <p:sldId id="491" r:id="rId6"/>
    <p:sldId id="493" r:id="rId7"/>
    <p:sldId id="492" r:id="rId8"/>
    <p:sldId id="494" r:id="rId9"/>
    <p:sldId id="495" r:id="rId10"/>
    <p:sldId id="496" r:id="rId11"/>
    <p:sldId id="485" r:id="rId12"/>
    <p:sldId id="497" r:id="rId13"/>
    <p:sldId id="426" r:id="rId14"/>
    <p:sldId id="410" r:id="rId15"/>
    <p:sldId id="498" r:id="rId16"/>
    <p:sldId id="413" r:id="rId17"/>
  </p:sldIdLst>
  <p:sldSz cx="9144000" cy="6858000" type="screen4x3"/>
  <p:notesSz cx="6950075" cy="9236075"/>
  <p:custShowLst>
    <p:custShow name="Custom Show 1"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ADAD"/>
    <a:srgbClr val="29475F"/>
    <a:srgbClr val="D9A210"/>
    <a:srgbClr val="040404"/>
    <a:srgbClr val="0A2028"/>
    <a:srgbClr val="051520"/>
    <a:srgbClr val="07131A"/>
    <a:srgbClr val="091C26"/>
    <a:srgbClr val="00B050"/>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4" d="100"/>
          <a:sy n="114" d="100"/>
        </p:scale>
        <p:origin x="2304" y="102"/>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11/12/2019</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11/12/2019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165049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557457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843979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488670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797408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10699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68441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5337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00547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031998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540193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8" name="Rectangle 17"/>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0469" y="120948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26" r:id="rId6"/>
    <p:sldLayoutId id="2147483764" r:id="rId7"/>
    <p:sldLayoutId id="2147483761" r:id="rId8"/>
    <p:sldLayoutId id="2147483763" r:id="rId9"/>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5.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infotech.com/benchmarking/cio-business-vi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Apply Design Thinking to Build Empathy With the Business</a:t>
            </a:r>
          </a:p>
        </p:txBody>
      </p:sp>
      <p:sp>
        <p:nvSpPr>
          <p:cNvPr id="5" name="Tagline"/>
          <p:cNvSpPr>
            <a:spLocks noGrp="1"/>
          </p:cNvSpPr>
          <p:nvPr>
            <p:ph type="body" sz="quarter" idx="16"/>
          </p:nvPr>
        </p:nvSpPr>
        <p:spPr>
          <a:xfrm>
            <a:off x="774700" y="3966833"/>
            <a:ext cx="5616247" cy="508000"/>
          </a:xfrm>
        </p:spPr>
        <p:txBody>
          <a:bodyPr/>
          <a:lstStyle/>
          <a:p>
            <a:r>
              <a:rPr lang="en-US" dirty="0"/>
              <a:t>Use design thinking and journey mapping to make IT the business’s go-to problem solver.</a:t>
            </a:r>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257370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experience design to your enterprise architecture and innovation processes to optimize IT satisfaction </a:t>
            </a:r>
          </a:p>
        </p:txBody>
      </p:sp>
      <p:grpSp>
        <p:nvGrpSpPr>
          <p:cNvPr id="4" name="Group 20"/>
          <p:cNvGrpSpPr/>
          <p:nvPr/>
        </p:nvGrpSpPr>
        <p:grpSpPr>
          <a:xfrm>
            <a:off x="1103479" y="2134515"/>
            <a:ext cx="2605878" cy="2365595"/>
            <a:chOff x="6304543" y="3022388"/>
            <a:chExt cx="2571569" cy="2835206"/>
          </a:xfrm>
        </p:grpSpPr>
        <p:sp>
          <p:nvSpPr>
            <p:cNvPr id="5" name="Rectangle 23"/>
            <p:cNvSpPr/>
            <p:nvPr/>
          </p:nvSpPr>
          <p:spPr>
            <a:xfrm>
              <a:off x="6304543" y="3022388"/>
              <a:ext cx="2571567" cy="406132"/>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FFFFFF"/>
                  </a:solidFill>
                </a:rPr>
                <a:t>Enterprise Architecture Asks:</a:t>
              </a:r>
            </a:p>
          </p:txBody>
        </p:sp>
        <p:sp>
          <p:nvSpPr>
            <p:cNvPr id="6" name="Rectangle 22"/>
            <p:cNvSpPr/>
            <p:nvPr/>
          </p:nvSpPr>
          <p:spPr>
            <a:xfrm>
              <a:off x="6304543" y="3428519"/>
              <a:ext cx="2571569" cy="2429075"/>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100" dirty="0">
                  <a:solidFill>
                    <a:srgbClr val="333333"/>
                  </a:solidFill>
                </a:rPr>
                <a:t>What is the expected outcome of this process?</a:t>
              </a:r>
            </a:p>
            <a:p>
              <a:pPr marL="115888" indent="-115888">
                <a:spcBef>
                  <a:spcPts val="600"/>
                </a:spcBef>
                <a:buFont typeface="Arial" pitchFamily="34" charset="0"/>
                <a:buChar char="•"/>
              </a:pPr>
              <a:r>
                <a:rPr lang="en-CA" sz="1100" dirty="0">
                  <a:solidFill>
                    <a:srgbClr val="333333"/>
                  </a:solidFill>
                </a:rPr>
                <a:t>What are the required inputs and outputs?</a:t>
              </a:r>
            </a:p>
            <a:p>
              <a:pPr marL="115888" indent="-115888">
                <a:spcBef>
                  <a:spcPts val="600"/>
                </a:spcBef>
                <a:buFont typeface="Arial" pitchFamily="34" charset="0"/>
                <a:buChar char="•"/>
              </a:pPr>
              <a:r>
                <a:rPr lang="en-CA" sz="1100" dirty="0">
                  <a:solidFill>
                    <a:srgbClr val="333333"/>
                  </a:solidFill>
                </a:rPr>
                <a:t>Where do we interact with the customer?</a:t>
              </a:r>
            </a:p>
            <a:p>
              <a:pPr marL="115888" indent="-115888">
                <a:spcBef>
                  <a:spcPts val="600"/>
                </a:spcBef>
                <a:buFont typeface="Arial" pitchFamily="34" charset="0"/>
                <a:buChar char="•"/>
              </a:pPr>
              <a:r>
                <a:rPr lang="en-CA" sz="1100" dirty="0">
                  <a:solidFill>
                    <a:srgbClr val="333333"/>
                  </a:solidFill>
                </a:rPr>
                <a:t>How do we measure success?</a:t>
              </a:r>
            </a:p>
            <a:p>
              <a:pPr marL="115888" indent="-115888">
                <a:spcBef>
                  <a:spcPts val="600"/>
                </a:spcBef>
                <a:buFont typeface="Arial" pitchFamily="34" charset="0"/>
                <a:buChar char="•"/>
              </a:pPr>
              <a:r>
                <a:rPr lang="en-CA" sz="1100" dirty="0">
                  <a:solidFill>
                    <a:srgbClr val="333333"/>
                  </a:solidFill>
                </a:rPr>
                <a:t>How do we deliver maximum value for our investment?</a:t>
              </a:r>
            </a:p>
          </p:txBody>
        </p:sp>
      </p:grpSp>
      <p:grpSp>
        <p:nvGrpSpPr>
          <p:cNvPr id="7" name="Group 20"/>
          <p:cNvGrpSpPr/>
          <p:nvPr/>
        </p:nvGrpSpPr>
        <p:grpSpPr>
          <a:xfrm>
            <a:off x="5459594" y="2136741"/>
            <a:ext cx="2605878" cy="2363369"/>
            <a:chOff x="6304543" y="3022387"/>
            <a:chExt cx="2571569" cy="2832536"/>
          </a:xfrm>
        </p:grpSpPr>
        <p:sp>
          <p:nvSpPr>
            <p:cNvPr id="8" name="Rectangle 23"/>
            <p:cNvSpPr/>
            <p:nvPr/>
          </p:nvSpPr>
          <p:spPr>
            <a:xfrm>
              <a:off x="6304543" y="3022387"/>
              <a:ext cx="2571567" cy="403464"/>
            </a:xfrm>
            <a:prstGeom prst="rect">
              <a:avLst/>
            </a:prstGeom>
            <a:solidFill>
              <a:srgbClr val="29475F"/>
            </a:solidFill>
            <a:ln w="28575">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FFFFFF"/>
                  </a:solidFill>
                </a:rPr>
                <a:t>Experience Design Asks:</a:t>
              </a:r>
            </a:p>
          </p:txBody>
        </p:sp>
        <p:sp>
          <p:nvSpPr>
            <p:cNvPr id="9" name="Rectangle 22"/>
            <p:cNvSpPr/>
            <p:nvPr/>
          </p:nvSpPr>
          <p:spPr>
            <a:xfrm>
              <a:off x="6304543" y="3425849"/>
              <a:ext cx="2571569" cy="2429074"/>
            </a:xfrm>
            <a:prstGeom prst="rect">
              <a:avLst/>
            </a:prstGeom>
            <a:solidFill>
              <a:schemeClr val="bg1"/>
            </a:solidFill>
            <a:ln w="28575">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100" dirty="0">
                  <a:solidFill>
                    <a:srgbClr val="333333"/>
                  </a:solidFill>
                </a:rPr>
                <a:t>What problem am I trying to solve?</a:t>
              </a:r>
            </a:p>
            <a:p>
              <a:pPr marL="115888" indent="-115888">
                <a:spcBef>
                  <a:spcPts val="600"/>
                </a:spcBef>
                <a:buFont typeface="Arial" pitchFamily="34" charset="0"/>
                <a:buChar char="•"/>
              </a:pPr>
              <a:r>
                <a:rPr lang="en-CA" sz="1100" dirty="0">
                  <a:solidFill>
                    <a:srgbClr val="333333"/>
                  </a:solidFill>
                </a:rPr>
                <a:t>What approach should I use to try to solve it?</a:t>
              </a:r>
            </a:p>
            <a:p>
              <a:pPr marL="115888" indent="-115888">
                <a:spcBef>
                  <a:spcPts val="600"/>
                </a:spcBef>
                <a:buFont typeface="Arial" pitchFamily="34" charset="0"/>
                <a:buChar char="•"/>
              </a:pPr>
              <a:r>
                <a:rPr lang="en-CA" sz="1100" dirty="0">
                  <a:solidFill>
                    <a:srgbClr val="333333"/>
                  </a:solidFill>
                </a:rPr>
                <a:t>What tools are available?</a:t>
              </a:r>
            </a:p>
            <a:p>
              <a:pPr marL="115888" indent="-115888">
                <a:spcBef>
                  <a:spcPts val="600"/>
                </a:spcBef>
                <a:buFont typeface="Arial" pitchFamily="34" charset="0"/>
                <a:buChar char="•"/>
              </a:pPr>
              <a:r>
                <a:rPr lang="en-CA" sz="1100" dirty="0">
                  <a:solidFill>
                    <a:srgbClr val="333333"/>
                  </a:solidFill>
                </a:rPr>
                <a:t>What do I expect to happen at the end?</a:t>
              </a:r>
            </a:p>
            <a:p>
              <a:pPr marL="115888" indent="-115888">
                <a:spcBef>
                  <a:spcPts val="600"/>
                </a:spcBef>
                <a:buFont typeface="Arial" pitchFamily="34" charset="0"/>
                <a:buChar char="•"/>
              </a:pPr>
              <a:r>
                <a:rPr lang="en-CA" sz="1100" dirty="0">
                  <a:solidFill>
                    <a:srgbClr val="333333"/>
                  </a:solidFill>
                </a:rPr>
                <a:t>Why does solving this matter?</a:t>
              </a:r>
            </a:p>
            <a:p>
              <a:pPr marL="115888" indent="-115888">
                <a:spcBef>
                  <a:spcPts val="600"/>
                </a:spcBef>
                <a:buFont typeface="Arial" pitchFamily="34" charset="0"/>
                <a:buChar char="•"/>
              </a:pPr>
              <a:r>
                <a:rPr lang="en-CA" sz="1100" dirty="0">
                  <a:solidFill>
                    <a:srgbClr val="333333"/>
                  </a:solidFill>
                </a:rPr>
                <a:t>What about the outcome I am looking for is valuable?</a:t>
              </a:r>
            </a:p>
          </p:txBody>
        </p:sp>
      </p:grpSp>
      <p:cxnSp>
        <p:nvCxnSpPr>
          <p:cNvPr id="10" name="Straight Arrow Connector 9"/>
          <p:cNvCxnSpPr>
            <a:stCxn id="5" idx="3"/>
            <a:endCxn id="8" idx="1"/>
          </p:cNvCxnSpPr>
          <p:nvPr/>
        </p:nvCxnSpPr>
        <p:spPr>
          <a:xfrm>
            <a:off x="3709355" y="2303946"/>
            <a:ext cx="1750239" cy="1113"/>
          </a:xfrm>
          <a:prstGeom prst="straightConnector1">
            <a:avLst/>
          </a:prstGeom>
          <a:ln w="28575">
            <a:solidFill>
              <a:srgbClr val="29475F"/>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363071" y="5501150"/>
            <a:ext cx="8337823" cy="682753"/>
            <a:chOff x="323389" y="3283951"/>
            <a:chExt cx="8337823" cy="682753"/>
          </a:xfrm>
        </p:grpSpPr>
        <p:sp>
          <p:nvSpPr>
            <p:cNvPr id="13"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Think of your stakeholders as “DIY-ers.” They see IT as a set of tools and resources to help them get work done, not as a standalone solution to their problems. For IT to be viewed as the preferred solution, it must intimately understand and innovate around user pains and desired outcomes. </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220517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149971" cy="4637207"/>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4" name="TextBox 3"/>
          <p:cNvSpPr txBox="1"/>
          <p:nvPr/>
        </p:nvSpPr>
        <p:spPr>
          <a:xfrm>
            <a:off x="227373" y="2016272"/>
            <a:ext cx="4656763" cy="4247317"/>
          </a:xfrm>
          <a:prstGeom prst="rect">
            <a:avLst/>
          </a:prstGeom>
        </p:spPr>
        <p:txBody>
          <a:bodyPr wrap="square" rtlCol="0">
            <a:spAutoFit/>
          </a:bodyPr>
          <a:lstStyle/>
          <a:p>
            <a:pPr>
              <a:spcAft>
                <a:spcPts val="600"/>
              </a:spcAft>
            </a:pPr>
            <a:r>
              <a:rPr lang="en-US" sz="1200" b="1" dirty="0">
                <a:solidFill>
                  <a:schemeClr val="bg1"/>
                </a:solidFill>
              </a:rPr>
              <a:t>State IT Shared Services Agency</a:t>
            </a:r>
          </a:p>
          <a:p>
            <a:pPr>
              <a:spcAft>
                <a:spcPts val="600"/>
              </a:spcAft>
            </a:pPr>
            <a:r>
              <a:rPr lang="en-US" sz="1200" dirty="0">
                <a:solidFill>
                  <a:schemeClr val="bg1"/>
                </a:solidFill>
              </a:rPr>
              <a:t>A government IT shared services agency provides a suite of IT services including web hosting, business architecture, requirements gathering, and business analysis services to other agencies of an American state.</a:t>
            </a:r>
          </a:p>
          <a:p>
            <a:pPr>
              <a:spcBef>
                <a:spcPts val="600"/>
              </a:spcBef>
              <a:spcAft>
                <a:spcPts val="600"/>
              </a:spcAft>
            </a:pPr>
            <a:r>
              <a:rPr lang="en-US" sz="1200" b="1" dirty="0">
                <a:solidFill>
                  <a:schemeClr val="bg1"/>
                </a:solidFill>
              </a:rPr>
              <a:t>Strategic Business Analysis Initiative</a:t>
            </a:r>
          </a:p>
          <a:p>
            <a:pPr>
              <a:spcAft>
                <a:spcPts val="600"/>
              </a:spcAft>
            </a:pPr>
            <a:r>
              <a:rPr lang="en-US" sz="1200" dirty="0">
                <a:solidFill>
                  <a:schemeClr val="bg1"/>
                </a:solidFill>
              </a:rPr>
              <a:t>This agency had ambitions of becoming the go-to shared services provider for their state and expanding their service offerings into strategic business analysis services. However, they had significant difficulties engaging particular agencies on what they wanted out of IT services. Additionally, they also faced roadblocks relating to interdepartmental politics, bureaucratic delays, and a poor brand image among their customers. Since the state was recommended, but not required to use their services, they also had to compete with external technology providers and external consultancies.</a:t>
            </a:r>
          </a:p>
          <a:p>
            <a:pPr>
              <a:spcAft>
                <a:spcPts val="600"/>
              </a:spcAft>
            </a:pPr>
            <a:r>
              <a:rPr lang="en-US" sz="1200" b="1" dirty="0">
                <a:solidFill>
                  <a:schemeClr val="bg1"/>
                </a:solidFill>
              </a:rPr>
              <a:t>Results </a:t>
            </a:r>
          </a:p>
          <a:p>
            <a:pPr>
              <a:spcAft>
                <a:spcPts val="600"/>
              </a:spcAft>
            </a:pPr>
            <a:r>
              <a:rPr lang="en-US" sz="1200" dirty="0">
                <a:solidFill>
                  <a:schemeClr val="bg1"/>
                </a:solidFill>
              </a:rPr>
              <a:t>The agency hosted an Info-Tech experience design workshop for its business analysis and engagement teams to learn a process for mapping the journey of other state agencies to drive engagement, trust, and empathy with them.</a:t>
            </a:r>
          </a:p>
        </p:txBody>
      </p:sp>
      <p:grpSp>
        <p:nvGrpSpPr>
          <p:cNvPr id="12" name="Group 11"/>
          <p:cNvGrpSpPr/>
          <p:nvPr/>
        </p:nvGrpSpPr>
        <p:grpSpPr>
          <a:xfrm>
            <a:off x="-1" y="1068149"/>
            <a:ext cx="9144001" cy="867753"/>
            <a:chOff x="-2" y="223202"/>
            <a:chExt cx="9144001" cy="867753"/>
          </a:xfrm>
          <a:solidFill>
            <a:schemeClr val="accent3"/>
          </a:solidFill>
        </p:grpSpPr>
        <p:sp>
          <p:nvSpPr>
            <p:cNvPr id="13" name="Rectangle 12"/>
            <p:cNvSpPr/>
            <p:nvPr/>
          </p:nvSpPr>
          <p:spPr>
            <a:xfrm>
              <a:off x="-2" y="223202"/>
              <a:ext cx="9144001" cy="867753"/>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Government</a:t>
              </a:r>
            </a:p>
            <a:p>
              <a:r>
                <a:rPr lang="en-CA" b="0" i="1" dirty="0"/>
                <a:t>Info-Tech Workshop</a:t>
              </a:r>
            </a:p>
          </p:txBody>
        </p:sp>
      </p:grpSp>
      <p:grpSp>
        <p:nvGrpSpPr>
          <p:cNvPr id="19" name="Group 40"/>
          <p:cNvGrpSpPr/>
          <p:nvPr/>
        </p:nvGrpSpPr>
        <p:grpSpPr>
          <a:xfrm>
            <a:off x="5456135" y="2770119"/>
            <a:ext cx="3183845" cy="2398107"/>
            <a:chOff x="5516739" y="2175202"/>
            <a:chExt cx="3183845" cy="2398107"/>
          </a:xfrm>
        </p:grpSpPr>
        <p:sp>
          <p:nvSpPr>
            <p:cNvPr id="20" name="TextBox 41"/>
            <p:cNvSpPr txBox="1"/>
            <p:nvPr/>
          </p:nvSpPr>
          <p:spPr>
            <a:xfrm>
              <a:off x="5516739" y="2175202"/>
              <a:ext cx="3155834" cy="523220"/>
            </a:xfrm>
            <a:prstGeom prst="rect">
              <a:avLst/>
            </a:prstGeom>
            <a:ln>
              <a:noFill/>
            </a:ln>
          </p:spPr>
          <p:txBody>
            <a:bodyPr wrap="square" rtlCol="0">
              <a:spAutoFit/>
            </a:bodyPr>
            <a:lstStyle/>
            <a:p>
              <a:r>
                <a:rPr lang="en-CA" sz="1400" dirty="0">
                  <a:solidFill>
                    <a:schemeClr val="accent1"/>
                  </a:solidFill>
                </a:rPr>
                <a:t>Follow this case study throughout the three phases of this blueprint:</a:t>
              </a:r>
            </a:p>
          </p:txBody>
        </p:sp>
        <p:grpSp>
          <p:nvGrpSpPr>
            <p:cNvPr id="21" name="Group 42"/>
            <p:cNvGrpSpPr/>
            <p:nvPr/>
          </p:nvGrpSpPr>
          <p:grpSpPr>
            <a:xfrm>
              <a:off x="5684813" y="2876167"/>
              <a:ext cx="3015771" cy="1697142"/>
              <a:chOff x="5684813" y="2876167"/>
              <a:chExt cx="3015771" cy="1697142"/>
            </a:xfrm>
          </p:grpSpPr>
          <p:grpSp>
            <p:nvGrpSpPr>
              <p:cNvPr id="22" name="Group 43"/>
              <p:cNvGrpSpPr/>
              <p:nvPr/>
            </p:nvGrpSpPr>
            <p:grpSpPr>
              <a:xfrm>
                <a:off x="6150944" y="2876167"/>
                <a:ext cx="2549640" cy="1697142"/>
                <a:chOff x="5940925" y="3286626"/>
                <a:chExt cx="1664656" cy="1463073"/>
              </a:xfrm>
            </p:grpSpPr>
            <p:sp>
              <p:nvSpPr>
                <p:cNvPr id="26" name="Rectangle 47"/>
                <p:cNvSpPr/>
                <p:nvPr/>
              </p:nvSpPr>
              <p:spPr>
                <a:xfrm>
                  <a:off x="5940925" y="3286626"/>
                  <a:ext cx="1664656" cy="429949"/>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Research</a:t>
                  </a:r>
                </a:p>
              </p:txBody>
            </p:sp>
            <p:sp>
              <p:nvSpPr>
                <p:cNvPr id="27" name="Rectangle 48"/>
                <p:cNvSpPr/>
                <p:nvPr/>
              </p:nvSpPr>
              <p:spPr>
                <a:xfrm>
                  <a:off x="5940925" y="3803188"/>
                  <a:ext cx="1664656" cy="429949"/>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Map</a:t>
                  </a:r>
                </a:p>
              </p:txBody>
            </p:sp>
            <p:sp>
              <p:nvSpPr>
                <p:cNvPr id="28" name="Rectangle 49"/>
                <p:cNvSpPr/>
                <p:nvPr/>
              </p:nvSpPr>
              <p:spPr>
                <a:xfrm>
                  <a:off x="5940925" y="4319750"/>
                  <a:ext cx="1664656" cy="429949"/>
                </a:xfrm>
                <a:prstGeom prst="rect">
                  <a:avLst/>
                </a:prstGeom>
                <a:solidFill>
                  <a:schemeClr val="accent2"/>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t>Iterate</a:t>
                  </a:r>
                </a:p>
              </p:txBody>
            </p:sp>
          </p:grpSp>
          <p:sp>
            <p:nvSpPr>
              <p:cNvPr id="23" name="Oval 145407"/>
              <p:cNvSpPr/>
              <p:nvPr/>
            </p:nvSpPr>
            <p:spPr>
              <a:xfrm>
                <a:off x="5684813" y="2876167"/>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24" name="Oval 145408"/>
              <p:cNvSpPr/>
              <p:nvPr/>
            </p:nvSpPr>
            <p:spPr>
              <a:xfrm>
                <a:off x="5684813" y="3485528"/>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25" name="Oval 145410"/>
              <p:cNvSpPr/>
              <p:nvPr/>
            </p:nvSpPr>
            <p:spPr>
              <a:xfrm>
                <a:off x="5684813" y="4097307"/>
                <a:ext cx="400594" cy="400594"/>
              </a:xfrm>
              <a:prstGeom prst="ellipse">
                <a:avLst/>
              </a:prstGeom>
              <a:solidFill>
                <a:schemeClr val="accent3"/>
              </a:solidFill>
              <a:ln w="3175">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grpSp>
      </p:grpSp>
      <p:sp>
        <p:nvSpPr>
          <p:cNvPr id="5" name="Title 4"/>
          <p:cNvSpPr>
            <a:spLocks noGrp="1"/>
          </p:cNvSpPr>
          <p:nvPr>
            <p:ph type="title"/>
          </p:nvPr>
        </p:nvSpPr>
        <p:spPr/>
        <p:txBody>
          <a:bodyPr/>
          <a:lstStyle/>
          <a:p>
            <a:pPr>
              <a:spcAft>
                <a:spcPts val="800"/>
              </a:spcAft>
            </a:pPr>
            <a:r>
              <a:rPr lang="en-US" dirty="0"/>
              <a:t>Our members have already had success after holding an Info-Tech experience design workshop</a:t>
            </a:r>
          </a:p>
        </p:txBody>
      </p:sp>
    </p:spTree>
    <p:extLst>
      <p:ext uri="{BB962C8B-B14F-4D97-AF65-F5344CB8AC3E}">
        <p14:creationId xmlns:p14="http://schemas.microsoft.com/office/powerpoint/2010/main" val="1389267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323761" y="1191485"/>
            <a:ext cx="499533" cy="4995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Establish baseline metrics</a:t>
            </a:r>
          </a:p>
        </p:txBody>
      </p:sp>
      <p:graphicFrame>
        <p:nvGraphicFramePr>
          <p:cNvPr id="15" name="Table 14"/>
          <p:cNvGraphicFramePr>
            <a:graphicFrameLocks noGrp="1"/>
          </p:cNvGraphicFramePr>
          <p:nvPr/>
        </p:nvGraphicFramePr>
        <p:xfrm>
          <a:off x="259111" y="2901129"/>
          <a:ext cx="8625779" cy="3291840"/>
        </p:xfrm>
        <a:graphic>
          <a:graphicData uri="http://schemas.openxmlformats.org/drawingml/2006/table">
            <a:tbl>
              <a:tblPr firstRow="1" bandRow="1">
                <a:tableStyleId>{5940675A-B579-460E-94D1-54222C63F5DA}</a:tableStyleId>
              </a:tblPr>
              <a:tblGrid>
                <a:gridCol w="5770628">
                  <a:extLst>
                    <a:ext uri="{9D8B030D-6E8A-4147-A177-3AD203B41FA5}">
                      <a16:colId xmlns:a16="http://schemas.microsoft.com/office/drawing/2014/main" val="20000"/>
                    </a:ext>
                  </a:extLst>
                </a:gridCol>
                <a:gridCol w="1487762">
                  <a:extLst>
                    <a:ext uri="{9D8B030D-6E8A-4147-A177-3AD203B41FA5}">
                      <a16:colId xmlns:a16="http://schemas.microsoft.com/office/drawing/2014/main" val="20001"/>
                    </a:ext>
                  </a:extLst>
                </a:gridCol>
                <a:gridCol w="1367389">
                  <a:extLst>
                    <a:ext uri="{9D8B030D-6E8A-4147-A177-3AD203B41FA5}">
                      <a16:colId xmlns:a16="http://schemas.microsoft.com/office/drawing/2014/main" val="20002"/>
                    </a:ext>
                  </a:extLst>
                </a:gridCol>
              </a:tblGrid>
              <a:tr h="185783">
                <a:tc>
                  <a:txBody>
                    <a:bodyPr/>
                    <a:lstStyle/>
                    <a:p>
                      <a:r>
                        <a:rPr lang="en-US" sz="1200" b="1" dirty="0">
                          <a:solidFill>
                            <a:schemeClr val="bg1"/>
                          </a:solidFill>
                        </a:rPr>
                        <a:t>Metric</a:t>
                      </a:r>
                      <a:r>
                        <a:rPr lang="en-US" sz="1200" b="1" baseline="0" dirty="0">
                          <a:solidFill>
                            <a:schemeClr val="bg1"/>
                          </a:solidFill>
                        </a:rPr>
                        <a:t> Description</a:t>
                      </a:r>
                      <a:endParaRPr lang="en-US" sz="12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Current Metric</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b="1" dirty="0">
                          <a:solidFill>
                            <a:schemeClr val="bg1"/>
                          </a:solidFill>
                        </a:rPr>
                        <a:t>Future Goal</a:t>
                      </a: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51900">
                <a:tc>
                  <a:txBody>
                    <a:bodyPr/>
                    <a:lstStyle/>
                    <a:p>
                      <a:r>
                        <a:rPr lang="en-US" sz="1200" dirty="0"/>
                        <a:t>Overall IT satisfaction</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1900">
                <a:tc>
                  <a:txBody>
                    <a:bodyPr/>
                    <a:lstStyle/>
                    <a:p>
                      <a:r>
                        <a:rPr lang="en-US" sz="1200" dirty="0"/>
                        <a:t>Satisfaction</a:t>
                      </a:r>
                      <a:r>
                        <a:rPr lang="en-US" sz="1200" baseline="0" dirty="0"/>
                        <a:t> with all core IT services</a:t>
                      </a:r>
                      <a:endParaRPr lang="en-US" sz="1200" dirty="0"/>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51900">
                <a:tc>
                  <a:txBody>
                    <a:bodyPr/>
                    <a:lstStyle/>
                    <a:p>
                      <a:r>
                        <a:rPr lang="en-US" sz="1200" dirty="0"/>
                        <a:t>Satisfaction with projects</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151900">
                <a:tc>
                  <a:txBody>
                    <a:bodyPr/>
                    <a:lstStyle/>
                    <a:p>
                      <a:r>
                        <a:rPr lang="en-US" sz="1200" dirty="0"/>
                        <a:t>Satisfaction with work orders</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4"/>
                  </a:ext>
                </a:extLst>
              </a:tr>
              <a:tr h="151900">
                <a:tc>
                  <a:txBody>
                    <a:bodyPr/>
                    <a:lstStyle/>
                    <a:p>
                      <a:r>
                        <a:rPr lang="en-US" sz="1200" dirty="0"/>
                        <a:t>Satisfaction with innovation leadership</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r h="151900">
                <a:tc>
                  <a:txBody>
                    <a:bodyPr/>
                    <a:lstStyle/>
                    <a:p>
                      <a:r>
                        <a:rPr lang="en-US" sz="1200" dirty="0"/>
                        <a:t>Satisfaction with business applications</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X%</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200" dirty="0"/>
                        <a:t>Y%</a:t>
                      </a:r>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6"/>
                  </a:ext>
                </a:extLst>
              </a:tr>
              <a:tr h="243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7"/>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8"/>
                  </a:ext>
                </a:extLst>
              </a:tr>
              <a:tr h="151900">
                <a:tc>
                  <a:txBody>
                    <a:bodyPr/>
                    <a:lstStyle/>
                    <a:p>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9"/>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0"/>
                  </a:ext>
                </a:extLst>
              </a:tr>
              <a:tr h="151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Other metric</a:t>
                      </a:r>
                    </a:p>
                  </a:txBody>
                  <a:tcP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11"/>
                  </a:ext>
                </a:extLst>
              </a:tr>
            </a:tbl>
          </a:graphicData>
        </a:graphic>
      </p:graphicFrame>
      <p:sp>
        <p:nvSpPr>
          <p:cNvPr id="13" name="Text Placeholder 3"/>
          <p:cNvSpPr txBox="1">
            <a:spLocks/>
          </p:cNvSpPr>
          <p:nvPr/>
        </p:nvSpPr>
        <p:spPr bwMode="auto">
          <a:xfrm>
            <a:off x="305526" y="1593149"/>
            <a:ext cx="8517768" cy="12505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Clr>
                <a:srgbClr val="333333"/>
              </a:buClr>
              <a:buSzPct val="100000"/>
              <a:buFont typeface="+mj-lt"/>
              <a:buAutoNum type="arabicPeriod"/>
            </a:pPr>
            <a:r>
              <a:rPr lang="en-US" b="1" dirty="0">
                <a:solidFill>
                  <a:srgbClr val="333333"/>
                </a:solidFill>
              </a:rPr>
              <a:t>Overall IT satisfaction </a:t>
            </a:r>
            <a:r>
              <a:rPr lang="en-US" dirty="0">
                <a:solidFill>
                  <a:srgbClr val="333333"/>
                </a:solidFill>
              </a:rPr>
              <a:t>with IT’s understanding of business needs.</a:t>
            </a:r>
            <a:endParaRPr lang="en-US" b="1" dirty="0">
              <a:solidFill>
                <a:srgbClr val="333333"/>
              </a:solidFill>
            </a:endParaRPr>
          </a:p>
          <a:p>
            <a:pPr marL="228600" indent="-228600">
              <a:buClr>
                <a:srgbClr val="333333"/>
              </a:buClr>
              <a:buSzPct val="100000"/>
              <a:buFont typeface="+mj-lt"/>
              <a:buAutoNum type="arabicPeriod"/>
            </a:pPr>
            <a:r>
              <a:rPr lang="en-US" b="1" dirty="0">
                <a:solidFill>
                  <a:srgbClr val="333333"/>
                </a:solidFill>
              </a:rPr>
              <a:t>Satisfaction with core IT services </a:t>
            </a:r>
            <a:r>
              <a:rPr lang="en-US" dirty="0">
                <a:solidFill>
                  <a:srgbClr val="333333"/>
                </a:solidFill>
              </a:rPr>
              <a:t>that fulfil critical business capabilities to a high quality.</a:t>
            </a:r>
            <a:endParaRPr lang="en-US" b="1" dirty="0">
              <a:solidFill>
                <a:srgbClr val="333333"/>
              </a:solidFill>
            </a:endParaRPr>
          </a:p>
          <a:p>
            <a:pPr marL="228600" indent="-228600">
              <a:buClr>
                <a:srgbClr val="333333"/>
              </a:buClr>
              <a:buSzPct val="100000"/>
              <a:buFont typeface="+mj-lt"/>
              <a:buAutoNum type="arabicPeriod"/>
            </a:pPr>
            <a:r>
              <a:rPr lang="en-US" b="1" dirty="0">
                <a:solidFill>
                  <a:srgbClr val="333333"/>
                </a:solidFill>
              </a:rPr>
              <a:t>Satisfaction with projects, work orders, innovation leadership, and business applications. </a:t>
            </a:r>
            <a:r>
              <a:rPr lang="en-US" dirty="0">
                <a:solidFill>
                  <a:srgbClr val="333333"/>
                </a:solidFill>
              </a:rPr>
              <a:t>These satisfaction metrics have the highest expected impact on your overall IT satisfaction. Track these metrics alongside your overall IT satisfaction to monitor your progress toward your maturity goals.</a:t>
            </a:r>
          </a:p>
        </p:txBody>
      </p:sp>
      <p:sp>
        <p:nvSpPr>
          <p:cNvPr id="14" name="TextBox 13"/>
          <p:cNvSpPr txBox="1"/>
          <p:nvPr>
            <p:custDataLst>
              <p:tags r:id="rId1"/>
            </p:custDataLst>
          </p:nvPr>
        </p:nvSpPr>
        <p:spPr>
          <a:xfrm>
            <a:off x="259234" y="1285372"/>
            <a:ext cx="3190297" cy="307777"/>
          </a:xfrm>
          <a:prstGeom prst="rect">
            <a:avLst/>
          </a:prstGeom>
          <a:noFill/>
        </p:spPr>
        <p:txBody>
          <a:bodyPr wrap="none" rtlCol="0">
            <a:spAutoFit/>
          </a:bodyPr>
          <a:lstStyle/>
          <a:p>
            <a:pPr fontAlgn="base">
              <a:spcBef>
                <a:spcPct val="0"/>
              </a:spcBef>
              <a:spcAft>
                <a:spcPct val="0"/>
              </a:spcAft>
            </a:pPr>
            <a:r>
              <a:rPr lang="en-US" sz="1400" dirty="0">
                <a:solidFill>
                  <a:srgbClr val="333333"/>
                </a:solidFill>
              </a:rPr>
              <a:t>Baseline metrics will improve through:</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3827" y="1305129"/>
            <a:ext cx="279399" cy="279399"/>
          </a:xfrm>
          <a:prstGeom prst="rect">
            <a:avLst/>
          </a:prstGeom>
        </p:spPr>
      </p:pic>
    </p:spTree>
    <p:extLst>
      <p:ext uri="{BB962C8B-B14F-4D97-AF65-F5344CB8AC3E}">
        <p14:creationId xmlns:p14="http://schemas.microsoft.com/office/powerpoint/2010/main" val="787407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US"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85938132"/>
              </p:ext>
            </p:extLst>
          </p:nvPr>
        </p:nvGraphicFramePr>
        <p:xfrm>
          <a:off x="86984" y="1638439"/>
          <a:ext cx="8730308" cy="4498216"/>
        </p:xfrm>
        <a:graphic>
          <a:graphicData uri="http://schemas.openxmlformats.org/drawingml/2006/table">
            <a:tbl>
              <a:tblPr firstRow="1" bandRow="1">
                <a:tableStyleId>{5C22544A-7EE6-4342-B048-85BDC9FD1C3A}</a:tableStyleId>
              </a:tblPr>
              <a:tblGrid>
                <a:gridCol w="1226001">
                  <a:extLst>
                    <a:ext uri="{9D8B030D-6E8A-4147-A177-3AD203B41FA5}">
                      <a16:colId xmlns:a16="http://schemas.microsoft.com/office/drawing/2014/main" val="20000"/>
                    </a:ext>
                  </a:extLst>
                </a:gridCol>
                <a:gridCol w="3712307">
                  <a:extLst>
                    <a:ext uri="{9D8B030D-6E8A-4147-A177-3AD203B41FA5}">
                      <a16:colId xmlns:a16="http://schemas.microsoft.com/office/drawing/2014/main" val="20001"/>
                    </a:ext>
                  </a:extLst>
                </a:gridCol>
                <a:gridCol w="3792000">
                  <a:extLst>
                    <a:ext uri="{9D8B030D-6E8A-4147-A177-3AD203B41FA5}">
                      <a16:colId xmlns:a16="http://schemas.microsoft.com/office/drawing/2014/main" val="20002"/>
                    </a:ext>
                  </a:extLst>
                </a:gridCol>
              </a:tblGrid>
              <a:tr h="1594581">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000" b="1" i="0" u="none" strike="noStrike" kern="1200" cap="none" spc="0" normalizeH="0" baseline="0" noProof="0" dirty="0">
                          <a:ln>
                            <a:noFill/>
                          </a:ln>
                          <a:solidFill>
                            <a:srgbClr val="333333"/>
                          </a:solidFill>
                          <a:effectLst/>
                          <a:uLnTx/>
                          <a:uFillTx/>
                          <a:latin typeface="+mn-lt"/>
                        </a:rPr>
                        <a:t>1.1 </a:t>
                      </a:r>
                      <a:r>
                        <a:rPr kumimoji="0" lang="en-CA" sz="1000" b="0" i="0" u="none" strike="noStrike" kern="1200" cap="none" spc="0" normalizeH="0" baseline="0" noProof="0" dirty="0">
                          <a:ln>
                            <a:noFill/>
                          </a:ln>
                          <a:solidFill>
                            <a:srgbClr val="333333"/>
                          </a:solidFill>
                          <a:effectLst/>
                          <a:uLnTx/>
                          <a:uFillTx/>
                          <a:latin typeface="+mn-lt"/>
                        </a:rPr>
                        <a:t>Assemble an experience design team</a:t>
                      </a:r>
                      <a:endParaRPr kumimoji="0" lang="en-CA" sz="1000" b="1"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000" b="1" i="0" u="none" strike="noStrike" kern="1200" cap="none" spc="0" normalizeH="0" baseline="0" noProof="0" dirty="0">
                          <a:ln>
                            <a:noFill/>
                          </a:ln>
                          <a:solidFill>
                            <a:srgbClr val="333333"/>
                          </a:solidFill>
                          <a:effectLst/>
                          <a:uLnTx/>
                          <a:uFillTx/>
                          <a:latin typeface="+mn-lt"/>
                        </a:rPr>
                        <a:t>1.2 </a:t>
                      </a:r>
                      <a:r>
                        <a:rPr kumimoji="0" lang="en-CA" sz="1000" b="0" i="0" u="none" strike="noStrike" kern="1200" cap="none" spc="0" normalizeH="0" baseline="0" noProof="0" dirty="0">
                          <a:ln>
                            <a:noFill/>
                          </a:ln>
                          <a:solidFill>
                            <a:srgbClr val="333333"/>
                          </a:solidFill>
                          <a:effectLst/>
                          <a:uLnTx/>
                          <a:uFillTx/>
                          <a:latin typeface="+mn-lt"/>
                        </a:rPr>
                        <a:t>Create stakeholder personas</a:t>
                      </a:r>
                      <a:endParaRPr kumimoji="0" lang="en-CA" sz="1000" b="1"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000" b="1" i="0" u="none" strike="noStrike" kern="1200" cap="none" spc="0" normalizeH="0" baseline="0" noProof="0" dirty="0">
                          <a:ln>
                            <a:noFill/>
                          </a:ln>
                          <a:solidFill>
                            <a:srgbClr val="333333"/>
                          </a:solidFill>
                          <a:effectLst/>
                          <a:uLnTx/>
                          <a:uFillTx/>
                          <a:latin typeface="+mn-lt"/>
                          <a:ea typeface="+mn-ea"/>
                          <a:cs typeface="+mn-cs"/>
                        </a:rPr>
                        <a:t>1.3 </a:t>
                      </a:r>
                      <a:r>
                        <a:rPr kumimoji="0" lang="en-CA" sz="1000" b="0" i="0" u="none" strike="noStrike" kern="1200" cap="none" spc="0" normalizeH="0" baseline="0" noProof="0" dirty="0">
                          <a:ln>
                            <a:noFill/>
                          </a:ln>
                          <a:solidFill>
                            <a:srgbClr val="333333"/>
                          </a:solidFill>
                          <a:effectLst/>
                          <a:uLnTx/>
                          <a:uFillTx/>
                          <a:latin typeface="+mn-lt"/>
                          <a:ea typeface="+mn-ea"/>
                          <a:cs typeface="+mn-cs"/>
                        </a:rPr>
                        <a:t>Identify IT’s target market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1000" b="1" i="0" u="none" strike="noStrike" kern="1200" cap="none" spc="0" normalizeH="0" baseline="0" noProof="0" dirty="0">
                          <a:ln>
                            <a:noFill/>
                          </a:ln>
                          <a:solidFill>
                            <a:srgbClr val="333333"/>
                          </a:solidFill>
                          <a:effectLst/>
                          <a:uLnTx/>
                          <a:uFillTx/>
                          <a:latin typeface="+mn-lt"/>
                          <a:ea typeface="+mn-ea"/>
                          <a:cs typeface="+mn-cs"/>
                        </a:rPr>
                        <a:t>1.4 </a:t>
                      </a:r>
                      <a:r>
                        <a:rPr kumimoji="0" lang="en-CA" sz="1000" b="0" i="0" u="none" strike="noStrike" kern="1200" cap="none" spc="0" normalizeH="0" baseline="0" noProof="0" dirty="0">
                          <a:ln>
                            <a:noFill/>
                          </a:ln>
                          <a:solidFill>
                            <a:srgbClr val="333333"/>
                          </a:solidFill>
                          <a:effectLst/>
                          <a:uLnTx/>
                          <a:uFillTx/>
                          <a:latin typeface="+mn-lt"/>
                          <a:ea typeface="+mn-ea"/>
                          <a:cs typeface="+mn-cs"/>
                        </a:rPr>
                        <a:t>Interview business stakeholders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dirty="0">
                          <a:solidFill>
                            <a:schemeClr val="tx1"/>
                          </a:solidFill>
                        </a:rPr>
                        <a:t>2.1 </a:t>
                      </a:r>
                      <a:r>
                        <a:rPr lang="en-CA" sz="1000" b="0" dirty="0">
                          <a:solidFill>
                            <a:schemeClr val="tx1"/>
                          </a:solidFill>
                        </a:rPr>
                        <a:t>Hypothesize a journey</a:t>
                      </a:r>
                      <a:r>
                        <a:rPr lang="en-CA" sz="1000" b="0" baseline="0" dirty="0">
                          <a:solidFill>
                            <a:schemeClr val="tx1"/>
                          </a:solidFill>
                        </a:rPr>
                        <a:t> map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baseline="0" dirty="0">
                          <a:solidFill>
                            <a:schemeClr val="tx1"/>
                          </a:solidFill>
                        </a:rPr>
                        <a:t>2.2 </a:t>
                      </a:r>
                      <a:r>
                        <a:rPr lang="en-CA" sz="1000" b="0" baseline="0" dirty="0">
                          <a:solidFill>
                            <a:schemeClr val="tx1"/>
                          </a:solidFill>
                        </a:rPr>
                        <a:t>Plan a research study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1" i="0" u="none" strike="noStrike" kern="1200" cap="none" spc="0" normalizeH="0" baseline="0" noProof="0" dirty="0">
                          <a:ln>
                            <a:noFill/>
                          </a:ln>
                          <a:solidFill>
                            <a:schemeClr val="tx1"/>
                          </a:solidFill>
                          <a:effectLst/>
                          <a:uLnTx/>
                          <a:uFillTx/>
                          <a:latin typeface="+mn-lt"/>
                          <a:ea typeface="+mn-ea"/>
                          <a:cs typeface="+mn-cs"/>
                        </a:rPr>
                        <a:t>2.3 </a:t>
                      </a:r>
                      <a:r>
                        <a:rPr kumimoji="0" lang="en-US" sz="1000" b="0" i="0" u="none" strike="noStrike" kern="1200" cap="none" spc="0" normalizeH="0" baseline="0" noProof="0" dirty="0">
                          <a:ln>
                            <a:noFill/>
                          </a:ln>
                          <a:solidFill>
                            <a:schemeClr val="tx1"/>
                          </a:solidFill>
                          <a:effectLst/>
                          <a:uLnTx/>
                          <a:uFillTx/>
                          <a:latin typeface="+mn-lt"/>
                          <a:ea typeface="+mn-ea"/>
                          <a:cs typeface="+mn-cs"/>
                        </a:rPr>
                        <a:t>Iterate and ideate</a:t>
                      </a:r>
                      <a:endParaRPr kumimoji="0" lang="en-US" sz="1000" b="1" i="0" u="none" strike="noStrike" kern="1200" cap="none" spc="0" normalizeH="0" baseline="0" noProof="0" dirty="0">
                        <a:ln>
                          <a:noFill/>
                        </a:ln>
                        <a:solidFill>
                          <a:schemeClr val="tx1"/>
                        </a:solidFill>
                        <a:effectLst/>
                        <a:uLnTx/>
                        <a:uFillTx/>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296251">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Establish</a:t>
                      </a:r>
                      <a:r>
                        <a:rPr lang="en-US" sz="1000" b="0" baseline="0" dirty="0">
                          <a:cs typeface="Open Sans"/>
                        </a:rPr>
                        <a:t> a design team.</a:t>
                      </a:r>
                      <a:endParaRPr lang="en-US" sz="1000" b="0" dirty="0">
                        <a:cs typeface="Open Sans"/>
                      </a:endParaRPr>
                    </a:p>
                    <a:p>
                      <a:pPr marL="228600" indent="-228600">
                        <a:spcAft>
                          <a:spcPts val="600"/>
                        </a:spcAft>
                        <a:buSzPct val="150000"/>
                        <a:buBlip>
                          <a:blip r:embed="rId3"/>
                        </a:buBlip>
                      </a:pPr>
                      <a:r>
                        <a:rPr lang="en-US" sz="1000" b="0" dirty="0">
                          <a:cs typeface="Open Sans"/>
                        </a:rPr>
                        <a:t>Create customer personas</a:t>
                      </a:r>
                      <a:r>
                        <a:rPr lang="en-US" sz="1000" b="0" baseline="0" dirty="0">
                          <a:cs typeface="Open Sans"/>
                        </a:rPr>
                        <a:t> and identify a target market.</a:t>
                      </a:r>
                      <a:endParaRPr lang="en-US" sz="1000" b="0" dirty="0">
                        <a:cs typeface="Open Sans"/>
                      </a:endParaRPr>
                    </a:p>
                    <a:p>
                      <a:pPr marL="228600" indent="-228600">
                        <a:spcAft>
                          <a:spcPts val="600"/>
                        </a:spcAft>
                        <a:buSzPct val="150000"/>
                        <a:buBlip>
                          <a:blip r:embed="rId3"/>
                        </a:buBlip>
                      </a:pPr>
                      <a:r>
                        <a:rPr lang="en-US" sz="1000" b="0" dirty="0">
                          <a:cs typeface="Open Sans"/>
                        </a:rPr>
                        <a:t>Develop an</a:t>
                      </a:r>
                      <a:r>
                        <a:rPr lang="en-US" sz="1000" b="0" baseline="0" dirty="0">
                          <a:cs typeface="Open Sans"/>
                        </a:rPr>
                        <a:t> interview </a:t>
                      </a:r>
                      <a:r>
                        <a:rPr lang="en-US" sz="1000" b="0" dirty="0">
                          <a:cs typeface="Open Sans"/>
                        </a:rPr>
                        <a:t>questionnaire.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Develop a first-iteration</a:t>
                      </a:r>
                      <a:r>
                        <a:rPr lang="en-US" sz="1000" b="0" baseline="0" dirty="0">
                          <a:cs typeface="Open Sans"/>
                        </a:rPr>
                        <a:t> journey map.</a:t>
                      </a:r>
                    </a:p>
                    <a:p>
                      <a:pPr marL="228600" indent="-228600">
                        <a:spcAft>
                          <a:spcPts val="600"/>
                        </a:spcAft>
                        <a:buSzPct val="150000"/>
                        <a:buBlip>
                          <a:blip r:embed="rId3"/>
                        </a:buBlip>
                      </a:pPr>
                      <a:r>
                        <a:rPr lang="en-US" sz="1000" b="0" baseline="0" dirty="0">
                          <a:cs typeface="Open Sans"/>
                        </a:rPr>
                        <a:t>Plan a research study.</a:t>
                      </a:r>
                    </a:p>
                    <a:p>
                      <a:pPr marL="228600" indent="-228600">
                        <a:spcAft>
                          <a:spcPts val="600"/>
                        </a:spcAft>
                        <a:buSzPct val="150000"/>
                        <a:buBlip>
                          <a:blip r:embed="rId3"/>
                        </a:buBlip>
                      </a:pPr>
                      <a:r>
                        <a:rPr lang="en-US" sz="1000" b="0" baseline="0" dirty="0">
                          <a:cs typeface="Open Sans"/>
                        </a:rPr>
                        <a:t>Test your hypotheses.</a:t>
                      </a:r>
                    </a:p>
                    <a:p>
                      <a:pPr marL="228600" indent="-228600">
                        <a:spcAft>
                          <a:spcPts val="600"/>
                        </a:spcAft>
                        <a:buSzPct val="150000"/>
                        <a:buBlip>
                          <a:blip r:embed="rId3"/>
                        </a:buBlip>
                      </a:pPr>
                      <a:r>
                        <a:rPr lang="en-US" sz="1000" b="0" baseline="0" dirty="0">
                          <a:cs typeface="Open Sans"/>
                        </a:rPr>
                        <a:t>Analyze the journey and ideate solutions.</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879235">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solidFill>
                            <a:schemeClr val="tx1"/>
                          </a:solidFill>
                        </a:rPr>
                        <a:t>Module</a:t>
                      </a:r>
                      <a:r>
                        <a:rPr lang="en-CA" sz="1000" b="1" baseline="0" dirty="0">
                          <a:solidFill>
                            <a:schemeClr val="tx1"/>
                          </a:solidFill>
                        </a:rPr>
                        <a:t> 1</a:t>
                      </a:r>
                      <a:r>
                        <a:rPr lang="en-CA" sz="1000" b="1" dirty="0">
                          <a:solidFill>
                            <a:schemeClr val="tx1"/>
                          </a:solidFill>
                        </a:rPr>
                        <a:t>:</a:t>
                      </a:r>
                    </a:p>
                    <a:p>
                      <a:pPr marL="0" indent="0">
                        <a:buFont typeface="Arial" panose="020B0604020202020204" pitchFamily="34" charset="0"/>
                        <a:buNone/>
                      </a:pPr>
                      <a:r>
                        <a:rPr lang="en-CA" sz="1000" dirty="0">
                          <a:solidFill>
                            <a:schemeClr val="tx1"/>
                          </a:solidFill>
                        </a:rPr>
                        <a:t>Define and</a:t>
                      </a:r>
                      <a:r>
                        <a:rPr lang="en-CA" sz="1000" baseline="0" dirty="0">
                          <a:solidFill>
                            <a:schemeClr val="tx1"/>
                          </a:solidFill>
                        </a:rPr>
                        <a:t> research IT’s target market</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solidFill>
                            <a:schemeClr val="tx1"/>
                          </a:solidFill>
                        </a:rPr>
                        <a:t>Module</a:t>
                      </a:r>
                      <a:r>
                        <a:rPr lang="en-CA" sz="1000" b="1" baseline="0" dirty="0">
                          <a:solidFill>
                            <a:schemeClr val="tx1"/>
                          </a:solidFill>
                        </a:rPr>
                        <a:t> 2</a:t>
                      </a:r>
                      <a:r>
                        <a:rPr lang="en-CA" sz="1000" b="1" dirty="0">
                          <a:solidFill>
                            <a:schemeClr val="tx1"/>
                          </a:solidFill>
                        </a:rPr>
                        <a:t>:</a:t>
                      </a:r>
                    </a:p>
                    <a:p>
                      <a:pPr marL="0" indent="0">
                        <a:buFont typeface="Arial" panose="020B0604020202020204" pitchFamily="34" charset="0"/>
                        <a:buNone/>
                      </a:pPr>
                      <a:r>
                        <a:rPr lang="en-CA" sz="1000" dirty="0">
                          <a:solidFill>
                            <a:schemeClr val="tx1"/>
                          </a:solidFill>
                        </a:rPr>
                        <a:t>Develop</a:t>
                      </a:r>
                      <a:r>
                        <a:rPr lang="en-CA" sz="1000" baseline="0" dirty="0">
                          <a:solidFill>
                            <a:schemeClr val="tx1"/>
                          </a:solidFill>
                        </a:rPr>
                        <a:t> a journey map and test your hypotheses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28149">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Results:</a:t>
                      </a:r>
                    </a:p>
                    <a:p>
                      <a:pPr marL="171450" indent="-171450">
                        <a:buFont typeface="Arial" panose="020B0604020202020204" pitchFamily="34" charset="0"/>
                        <a:buChar char="•"/>
                      </a:pPr>
                      <a:r>
                        <a:rPr lang="en-CA" sz="1000" baseline="0" dirty="0"/>
                        <a:t>Stakeholder personas</a:t>
                      </a:r>
                    </a:p>
                    <a:p>
                      <a:pPr marL="171450" indent="-171450">
                        <a:buFont typeface="Arial" panose="020B0604020202020204" pitchFamily="34" charset="0"/>
                        <a:buChar char="•"/>
                      </a:pPr>
                      <a:r>
                        <a:rPr lang="en-CA" sz="1000" baseline="0" dirty="0"/>
                        <a:t>Problem statements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Results:</a:t>
                      </a:r>
                    </a:p>
                    <a:p>
                      <a:pPr marL="171450" indent="-171450">
                        <a:buFont typeface="Arial" panose="020B0604020202020204" pitchFamily="34" charset="0"/>
                        <a:buChar char="•"/>
                      </a:pPr>
                      <a:r>
                        <a:rPr lang="en-CA" sz="1000" dirty="0"/>
                        <a:t>First-iteration journey map</a:t>
                      </a:r>
                    </a:p>
                    <a:p>
                      <a:pPr marL="171450" indent="-171450">
                        <a:buFont typeface="Arial" panose="020B0604020202020204" pitchFamily="34" charset="0"/>
                        <a:buChar char="•"/>
                      </a:pPr>
                      <a:r>
                        <a:rPr lang="en-CA" sz="1000" dirty="0"/>
                        <a:t>Research</a:t>
                      </a:r>
                      <a:r>
                        <a:rPr lang="en-CA" sz="1000" baseline="0" dirty="0"/>
                        <a:t> study design</a:t>
                      </a:r>
                    </a:p>
                    <a:p>
                      <a:pPr marL="171450" indent="-171450">
                        <a:buFont typeface="Arial" panose="020B0604020202020204" pitchFamily="34" charset="0"/>
                        <a:buChar char="•"/>
                      </a:pPr>
                      <a:r>
                        <a:rPr lang="en-CA" sz="1000" baseline="0" dirty="0"/>
                        <a:t>Proposed solutions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310981"/>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800670"/>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3028" y="4610677"/>
            <a:ext cx="752006" cy="483279"/>
          </a:xfrm>
          <a:prstGeom prst="rect">
            <a:avLst/>
          </a:prstGeom>
          <a:effectLst/>
        </p:spPr>
      </p:pic>
      <p:sp>
        <p:nvSpPr>
          <p:cNvPr id="15" name="Chevron 14"/>
          <p:cNvSpPr/>
          <p:nvPr/>
        </p:nvSpPr>
        <p:spPr>
          <a:xfrm>
            <a:off x="1309498" y="1185207"/>
            <a:ext cx="3833025"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Research</a:t>
            </a:r>
          </a:p>
        </p:txBody>
      </p:sp>
      <p:sp>
        <p:nvSpPr>
          <p:cNvPr id="16" name="Chevron 15"/>
          <p:cNvSpPr/>
          <p:nvPr/>
        </p:nvSpPr>
        <p:spPr>
          <a:xfrm>
            <a:off x="5056554" y="1185206"/>
            <a:ext cx="3821721"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Map &amp; Iterate</a:t>
            </a:r>
          </a:p>
        </p:txBody>
      </p:sp>
      <p:sp>
        <p:nvSpPr>
          <p:cNvPr id="4" name="Title 3"/>
          <p:cNvSpPr>
            <a:spLocks noGrp="1"/>
          </p:cNvSpPr>
          <p:nvPr>
            <p:ph type="title"/>
          </p:nvPr>
        </p:nvSpPr>
        <p:spPr/>
        <p:txBody>
          <a:bodyPr/>
          <a:lstStyle/>
          <a:p>
            <a:r>
              <a:rPr lang="en-US" dirty="0"/>
              <a:t>Customer Experience Design – project overview</a:t>
            </a:r>
          </a:p>
        </p:txBody>
      </p:sp>
    </p:spTree>
    <p:extLst>
      <p:ext uri="{BB962C8B-B14F-4D97-AF65-F5344CB8AC3E}">
        <p14:creationId xmlns:p14="http://schemas.microsoft.com/office/powerpoint/2010/main" val="406680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4014145660"/>
              </p:ext>
            </p:extLst>
          </p:nvPr>
        </p:nvGraphicFramePr>
        <p:xfrm>
          <a:off x="251519" y="1677686"/>
          <a:ext cx="8587392" cy="4594405"/>
        </p:xfrm>
        <a:graphic>
          <a:graphicData uri="http://schemas.openxmlformats.org/drawingml/2006/table">
            <a:tbl>
              <a:tblPr firstRow="1" bandRow="1">
                <a:tableStyleId>{5C22544A-7EE6-4342-B048-85BDC9FD1C3A}</a:tableStyleId>
              </a:tblPr>
              <a:tblGrid>
                <a:gridCol w="400828">
                  <a:extLst>
                    <a:ext uri="{9D8B030D-6E8A-4147-A177-3AD203B41FA5}">
                      <a16:colId xmlns:a16="http://schemas.microsoft.com/office/drawing/2014/main" val="20000"/>
                    </a:ext>
                  </a:extLst>
                </a:gridCol>
                <a:gridCol w="2046641">
                  <a:extLst>
                    <a:ext uri="{9D8B030D-6E8A-4147-A177-3AD203B41FA5}">
                      <a16:colId xmlns:a16="http://schemas.microsoft.com/office/drawing/2014/main" val="20001"/>
                    </a:ext>
                  </a:extLst>
                </a:gridCol>
                <a:gridCol w="2046641">
                  <a:extLst>
                    <a:ext uri="{9D8B030D-6E8A-4147-A177-3AD203B41FA5}">
                      <a16:colId xmlns:a16="http://schemas.microsoft.com/office/drawing/2014/main" val="20002"/>
                    </a:ext>
                  </a:extLst>
                </a:gridCol>
                <a:gridCol w="2046641">
                  <a:extLst>
                    <a:ext uri="{9D8B030D-6E8A-4147-A177-3AD203B41FA5}">
                      <a16:colId xmlns:a16="http://schemas.microsoft.com/office/drawing/2014/main" val="20003"/>
                    </a:ext>
                  </a:extLst>
                </a:gridCol>
                <a:gridCol w="2046641">
                  <a:extLst>
                    <a:ext uri="{9D8B030D-6E8A-4147-A177-3AD203B41FA5}">
                      <a16:colId xmlns:a16="http://schemas.microsoft.com/office/drawing/2014/main" val="20004"/>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Introduction to Journey Mapping</a:t>
                      </a:r>
                    </a:p>
                    <a:p>
                      <a:pPr marL="216000" indent="-457200">
                        <a:spcAft>
                          <a:spcPts val="0"/>
                        </a:spcAft>
                      </a:pPr>
                      <a:r>
                        <a:rPr lang="en-CA" sz="1000" b="1" dirty="0">
                          <a:solidFill>
                            <a:schemeClr val="tx1"/>
                          </a:solidFill>
                        </a:rPr>
                        <a:t>1.1 </a:t>
                      </a:r>
                      <a:r>
                        <a:rPr lang="en-CA" sz="1000" b="0" dirty="0">
                          <a:solidFill>
                            <a:schemeClr val="tx1"/>
                          </a:solidFill>
                        </a:rPr>
                        <a:t>Introduce</a:t>
                      </a:r>
                      <a:r>
                        <a:rPr lang="en-CA" sz="1000" b="0" baseline="0" dirty="0">
                          <a:solidFill>
                            <a:schemeClr val="tx1"/>
                          </a:solidFill>
                        </a:rPr>
                        <a:t> t</a:t>
                      </a:r>
                      <a:r>
                        <a:rPr lang="en-CA" sz="1000" b="0" dirty="0">
                          <a:solidFill>
                            <a:schemeClr val="tx1"/>
                          </a:solidFill>
                        </a:rPr>
                        <a:t>eam and discuss workshop motivations</a:t>
                      </a:r>
                      <a:r>
                        <a:rPr lang="en-CA" sz="1000" b="0" baseline="0" dirty="0">
                          <a:solidFill>
                            <a:schemeClr val="tx1"/>
                          </a:solidFill>
                        </a:rPr>
                        <a:t> and goals.</a:t>
                      </a:r>
                      <a:endParaRPr lang="en-CA" sz="1000" b="0" dirty="0">
                        <a:solidFill>
                          <a:schemeClr val="tx1"/>
                        </a:solidFill>
                      </a:endParaRPr>
                    </a:p>
                    <a:p>
                      <a:pPr marL="216000" indent="-457200">
                        <a:spcAft>
                          <a:spcPts val="0"/>
                        </a:spcAft>
                      </a:pPr>
                      <a:r>
                        <a:rPr lang="en-CA" sz="1000" b="1" dirty="0">
                          <a:solidFill>
                            <a:schemeClr val="tx1"/>
                          </a:solidFill>
                        </a:rPr>
                        <a:t>1.2 </a:t>
                      </a:r>
                      <a:r>
                        <a:rPr lang="en-CA" sz="1000" b="0" dirty="0">
                          <a:solidFill>
                            <a:schemeClr val="tx1"/>
                          </a:solidFill>
                        </a:rPr>
                        <a:t>Discuss</a:t>
                      </a:r>
                      <a:r>
                        <a:rPr lang="en-CA" sz="1000" b="0" baseline="0" dirty="0">
                          <a:solidFill>
                            <a:schemeClr val="tx1"/>
                          </a:solidFill>
                        </a:rPr>
                        <a:t> overview of j</a:t>
                      </a:r>
                      <a:r>
                        <a:rPr lang="en-CA" sz="1000" b="0" dirty="0">
                          <a:solidFill>
                            <a:schemeClr val="tx1"/>
                          </a:solidFill>
                        </a:rPr>
                        <a:t>ourney mapping process</a:t>
                      </a:r>
                      <a:r>
                        <a:rPr lang="en-CA" sz="1000" b="0" baseline="0" dirty="0">
                          <a:solidFill>
                            <a:schemeClr val="tx1"/>
                          </a:solidFill>
                        </a:rPr>
                        <a:t>.</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Perform</a:t>
                      </a:r>
                      <a:r>
                        <a:rPr lang="en-CA" sz="1000" b="0" baseline="0" dirty="0">
                          <a:solidFill>
                            <a:schemeClr val="tx1"/>
                          </a:solidFill>
                        </a:rPr>
                        <a:t> j</a:t>
                      </a:r>
                      <a:r>
                        <a:rPr lang="en-CA" sz="1000" b="0" dirty="0">
                          <a:solidFill>
                            <a:schemeClr val="tx1"/>
                          </a:solidFill>
                        </a:rPr>
                        <a:t>ourney</a:t>
                      </a:r>
                      <a:r>
                        <a:rPr lang="en-CA" sz="1000" b="0" baseline="0" dirty="0">
                          <a:solidFill>
                            <a:schemeClr val="tx1"/>
                          </a:solidFill>
                        </a:rPr>
                        <a:t> mapping case study activity.</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Persona Creation</a:t>
                      </a:r>
                      <a:endParaRPr lang="en-CA" sz="1000" b="1" baseline="0" dirty="0">
                        <a:solidFill>
                          <a:schemeClr val="tx1"/>
                        </a:solidFill>
                      </a:endParaRP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2.1 </a:t>
                      </a:r>
                      <a:r>
                        <a:rPr lang="en-CA" sz="1000" b="0" dirty="0">
                          <a:solidFill>
                            <a:schemeClr val="tx1"/>
                          </a:solidFill>
                        </a:rPr>
                        <a:t>Discuss</a:t>
                      </a:r>
                      <a:r>
                        <a:rPr lang="en-CA" sz="1000" b="0" baseline="0" dirty="0">
                          <a:solidFill>
                            <a:schemeClr val="tx1"/>
                          </a:solidFill>
                        </a:rPr>
                        <a:t> p</a:t>
                      </a:r>
                      <a:r>
                        <a:rPr lang="en-CA" sz="1000" b="0" dirty="0">
                          <a:solidFill>
                            <a:schemeClr val="tx1"/>
                          </a:solidFill>
                        </a:rPr>
                        <a:t>sychographic</a:t>
                      </a:r>
                      <a:r>
                        <a:rPr lang="en-CA" sz="1000" b="0" baseline="0" dirty="0">
                          <a:solidFill>
                            <a:schemeClr val="tx1"/>
                          </a:solidFill>
                        </a:rPr>
                        <a:t> stakeholder segmentation.</a:t>
                      </a:r>
                      <a:endParaRPr lang="en-CA" sz="1000" b="1" baseline="0" dirty="0">
                        <a:solidFill>
                          <a:schemeClr val="tx1"/>
                        </a:solidFill>
                      </a:endParaRPr>
                    </a:p>
                    <a:p>
                      <a:pPr marL="216000" indent="-457200">
                        <a:spcAft>
                          <a:spcPts val="0"/>
                        </a:spcAft>
                      </a:pPr>
                      <a:r>
                        <a:rPr lang="en-CA" sz="1000" b="1" baseline="0" dirty="0">
                          <a:solidFill>
                            <a:schemeClr val="tx1"/>
                          </a:solidFill>
                        </a:rPr>
                        <a:t>2.2 </a:t>
                      </a:r>
                      <a:r>
                        <a:rPr lang="en-CA" sz="1000" b="0" baseline="0" dirty="0">
                          <a:solidFill>
                            <a:schemeClr val="tx1"/>
                          </a:solidFill>
                        </a:rPr>
                        <a:t>Create empathy maps for four segments.</a:t>
                      </a:r>
                    </a:p>
                    <a:p>
                      <a:pPr marL="216000" indent="-457200">
                        <a:spcAft>
                          <a:spcPts val="0"/>
                        </a:spcAft>
                      </a:pPr>
                      <a:r>
                        <a:rPr lang="en-CA" sz="1000" b="1" baseline="0" dirty="0">
                          <a:solidFill>
                            <a:schemeClr val="tx1"/>
                          </a:solidFill>
                        </a:rPr>
                        <a:t>2.3 </a:t>
                      </a:r>
                      <a:r>
                        <a:rPr lang="en-CA" sz="1000" b="0" baseline="0" dirty="0">
                          <a:solidFill>
                            <a:schemeClr val="tx1"/>
                          </a:solidFill>
                        </a:rPr>
                        <a:t>Generate problem statements.</a:t>
                      </a:r>
                    </a:p>
                    <a:p>
                      <a:pPr marL="216000" indent="-457200">
                        <a:spcAft>
                          <a:spcPts val="0"/>
                        </a:spcAft>
                      </a:pPr>
                      <a:r>
                        <a:rPr lang="en-CA" sz="1000" b="1" baseline="0" dirty="0">
                          <a:solidFill>
                            <a:schemeClr val="tx1"/>
                          </a:solidFill>
                        </a:rPr>
                        <a:t>2.4 </a:t>
                      </a:r>
                      <a:r>
                        <a:rPr lang="en-CA" sz="1000" b="0" baseline="0" dirty="0">
                          <a:solidFill>
                            <a:schemeClr val="tx1"/>
                          </a:solidFill>
                        </a:rPr>
                        <a:t>Identify target market.</a:t>
                      </a:r>
                      <a:endParaRPr lang="en-CA" sz="1000" b="1"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Interview</a:t>
                      </a:r>
                      <a:r>
                        <a:rPr lang="en-CA" sz="1000" b="1" baseline="0" dirty="0">
                          <a:solidFill>
                            <a:schemeClr val="tx1"/>
                          </a:solidFill>
                        </a:rPr>
                        <a:t> Stakeholders and Start a Journey Map</a:t>
                      </a:r>
                      <a:endParaRPr lang="en-CA" sz="1000" b="1" dirty="0">
                        <a:solidFill>
                          <a:schemeClr val="tx1"/>
                        </a:solidFill>
                      </a:endParaRPr>
                    </a:p>
                    <a:p>
                      <a:pPr marL="216000" indent="-457200">
                        <a:spcAft>
                          <a:spcPts val="0"/>
                        </a:spcAft>
                      </a:pPr>
                      <a:r>
                        <a:rPr lang="en-CA" sz="1000" b="1" dirty="0">
                          <a:solidFill>
                            <a:schemeClr val="tx1"/>
                          </a:solidFill>
                        </a:rPr>
                        <a:t>3.1 </a:t>
                      </a:r>
                      <a:r>
                        <a:rPr lang="en-CA" sz="1000" b="0" baseline="0" dirty="0">
                          <a:solidFill>
                            <a:schemeClr val="tx1"/>
                          </a:solidFill>
                        </a:rPr>
                        <a:t>Review discovery interviewing techniques.</a:t>
                      </a:r>
                      <a:endParaRPr lang="en-CA" sz="1000" b="0" dirty="0">
                        <a:solidFill>
                          <a:schemeClr val="tx1"/>
                        </a:solidFill>
                      </a:endParaRPr>
                    </a:p>
                    <a:p>
                      <a:pPr marL="216000" indent="-457200">
                        <a:spcAft>
                          <a:spcPts val="0"/>
                        </a:spcAft>
                      </a:pPr>
                      <a:r>
                        <a:rPr lang="en-CA" sz="1000" b="1" dirty="0">
                          <a:solidFill>
                            <a:schemeClr val="tx1"/>
                          </a:solidFill>
                        </a:rPr>
                        <a:t>3.2 </a:t>
                      </a:r>
                      <a:r>
                        <a:rPr lang="en-CA" sz="1000" b="0" dirty="0">
                          <a:solidFill>
                            <a:schemeClr val="tx1"/>
                          </a:solidFill>
                        </a:rPr>
                        <a:t>Review and modify the discovery questionnaire.</a:t>
                      </a:r>
                    </a:p>
                    <a:p>
                      <a:pPr marL="216000" indent="-457200">
                        <a:spcAft>
                          <a:spcPts val="0"/>
                        </a:spcAft>
                      </a:pPr>
                      <a:r>
                        <a:rPr lang="en-CA" sz="1000" b="1" dirty="0">
                          <a:solidFill>
                            <a:schemeClr val="tx1"/>
                          </a:solidFill>
                        </a:rPr>
                        <a:t>3.3</a:t>
                      </a:r>
                      <a:r>
                        <a:rPr lang="en-CA" sz="1000" b="0" dirty="0">
                          <a:solidFill>
                            <a:schemeClr val="tx1"/>
                          </a:solidFill>
                        </a:rPr>
                        <a:t> Demonstrate</a:t>
                      </a:r>
                      <a:r>
                        <a:rPr lang="en-CA" sz="1000" b="0" baseline="0" dirty="0">
                          <a:solidFill>
                            <a:schemeClr val="tx1"/>
                          </a:solidFill>
                        </a:rPr>
                        <a:t> stakeholder interview.</a:t>
                      </a:r>
                      <a:endParaRPr lang="en-CA" sz="1000" b="0" dirty="0">
                        <a:solidFill>
                          <a:schemeClr val="tx1"/>
                        </a:solidFill>
                      </a:endParaRPr>
                    </a:p>
                    <a:p>
                      <a:pPr marL="216000" indent="-457200">
                        <a:spcAft>
                          <a:spcPts val="0"/>
                        </a:spcAft>
                      </a:pPr>
                      <a:r>
                        <a:rPr lang="en-CA" sz="1000" b="1" dirty="0">
                          <a:solidFill>
                            <a:schemeClr val="tx1"/>
                          </a:solidFill>
                        </a:rPr>
                        <a:t>3.4</a:t>
                      </a:r>
                      <a:r>
                        <a:rPr lang="en-CA" sz="1000" b="0" dirty="0">
                          <a:solidFill>
                            <a:schemeClr val="tx1"/>
                          </a:solidFill>
                        </a:rPr>
                        <a:t> Synthesize learnings and begin</a:t>
                      </a:r>
                      <a:r>
                        <a:rPr lang="en-CA" sz="1000" b="0" baseline="0" dirty="0">
                          <a:solidFill>
                            <a:schemeClr val="tx1"/>
                          </a:solidFill>
                        </a:rPr>
                        <a:t> creating a journey map.</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Complete the Journey Map</a:t>
                      </a:r>
                      <a:r>
                        <a:rPr lang="en-CA" sz="1000" b="1" baseline="0" dirty="0">
                          <a:solidFill>
                            <a:schemeClr val="tx1"/>
                          </a:solidFill>
                        </a:rPr>
                        <a:t> and Create Research Study</a:t>
                      </a:r>
                      <a:endParaRPr lang="en-CA" sz="1000" b="1" dirty="0">
                        <a:solidFill>
                          <a:schemeClr val="tx1"/>
                        </a:solidFill>
                      </a:endParaRPr>
                    </a:p>
                    <a:p>
                      <a:pPr marL="216000" indent="-457200">
                        <a:spcAft>
                          <a:spcPts val="0"/>
                        </a:spcAft>
                      </a:pPr>
                      <a:r>
                        <a:rPr lang="en-CA" sz="1000" b="1" dirty="0">
                          <a:solidFill>
                            <a:schemeClr val="tx1"/>
                          </a:solidFill>
                        </a:rPr>
                        <a:t>4.1 </a:t>
                      </a:r>
                      <a:r>
                        <a:rPr lang="en-CA" sz="1000" b="0" dirty="0">
                          <a:solidFill>
                            <a:schemeClr val="tx1"/>
                          </a:solidFill>
                        </a:rPr>
                        <a:t>Finish the journey map.</a:t>
                      </a:r>
                    </a:p>
                    <a:p>
                      <a:pPr marL="216000" indent="-457200">
                        <a:spcAft>
                          <a:spcPts val="0"/>
                        </a:spcAft>
                      </a:pPr>
                      <a:r>
                        <a:rPr lang="en-CA" sz="1000" b="1" dirty="0">
                          <a:solidFill>
                            <a:schemeClr val="tx1"/>
                          </a:solidFill>
                        </a:rPr>
                        <a:t>4.2</a:t>
                      </a:r>
                      <a:r>
                        <a:rPr lang="en-CA" sz="1000" b="0" dirty="0">
                          <a:solidFill>
                            <a:schemeClr val="tx1"/>
                          </a:solidFill>
                        </a:rPr>
                        <a:t> Identify assumptions and create</a:t>
                      </a:r>
                      <a:r>
                        <a:rPr lang="en-CA" sz="1000" b="0" baseline="0" dirty="0">
                          <a:solidFill>
                            <a:schemeClr val="tx1"/>
                          </a:solidFill>
                        </a:rPr>
                        <a:t> hypotheses.</a:t>
                      </a:r>
                      <a:endParaRPr lang="en-CA" sz="1000" b="0" dirty="0">
                        <a:solidFill>
                          <a:schemeClr val="tx1"/>
                        </a:solidFill>
                      </a:endParaRPr>
                    </a:p>
                    <a:p>
                      <a:pPr marL="216000" indent="-457200">
                        <a:spcAft>
                          <a:spcPts val="0"/>
                        </a:spcAft>
                      </a:pPr>
                      <a:r>
                        <a:rPr lang="en-CA" sz="1000" b="1" dirty="0">
                          <a:solidFill>
                            <a:schemeClr val="tx1"/>
                          </a:solidFill>
                        </a:rPr>
                        <a:t>4.3</a:t>
                      </a:r>
                      <a:r>
                        <a:rPr lang="en-CA" sz="1000" b="0" dirty="0">
                          <a:solidFill>
                            <a:schemeClr val="tx1"/>
                          </a:solidFill>
                        </a:rPr>
                        <a:t> Discuss field</a:t>
                      </a:r>
                      <a:r>
                        <a:rPr lang="en-CA" sz="1000" b="0" baseline="0" dirty="0">
                          <a:solidFill>
                            <a:schemeClr val="tx1"/>
                          </a:solidFill>
                        </a:rPr>
                        <a:t> research and hypothesis testing.</a:t>
                      </a:r>
                      <a:endParaRPr lang="en-CA" sz="1000" b="0" dirty="0">
                        <a:solidFill>
                          <a:schemeClr val="tx1"/>
                        </a:solidFill>
                      </a:endParaRPr>
                    </a:p>
                    <a:p>
                      <a:pPr marL="216000" indent="-457200">
                        <a:spcAft>
                          <a:spcPts val="0"/>
                        </a:spcAft>
                      </a:pPr>
                      <a:r>
                        <a:rPr lang="en-CA" sz="1000" b="1" dirty="0">
                          <a:solidFill>
                            <a:schemeClr val="tx1"/>
                          </a:solidFill>
                        </a:rPr>
                        <a:t>4.4</a:t>
                      </a:r>
                      <a:r>
                        <a:rPr lang="en-CA" sz="1000" b="0" dirty="0">
                          <a:solidFill>
                            <a:schemeClr val="tx1"/>
                          </a:solidFill>
                        </a:rPr>
                        <a:t> Design the research study.</a:t>
                      </a:r>
                    </a:p>
                    <a:p>
                      <a:pPr marL="216000" indent="-457200">
                        <a:spcAft>
                          <a:spcPts val="0"/>
                        </a:spcAft>
                      </a:pPr>
                      <a:r>
                        <a:rPr lang="en-CA" sz="1000" b="1" dirty="0">
                          <a:solidFill>
                            <a:schemeClr val="tx1"/>
                          </a:solidFill>
                        </a:rPr>
                        <a:t>4.5 </a:t>
                      </a:r>
                      <a:r>
                        <a:rPr lang="en-CA" sz="1000" b="0" dirty="0">
                          <a:solidFill>
                            <a:schemeClr val="tx1"/>
                          </a:solidFill>
                        </a:rPr>
                        <a:t>Discuss</a:t>
                      </a:r>
                      <a:r>
                        <a:rPr lang="en-CA" sz="1000" b="0" baseline="0" dirty="0">
                          <a:solidFill>
                            <a:schemeClr val="tx1"/>
                          </a:solidFill>
                        </a:rPr>
                        <a:t> c</a:t>
                      </a:r>
                      <a:r>
                        <a:rPr lang="en-CA" sz="1000" b="0" dirty="0">
                          <a:solidFill>
                            <a:schemeClr val="tx1"/>
                          </a:solidFill>
                        </a:rPr>
                        <a:t>oncluding remarks and next steps.</a:t>
                      </a: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Case Study Deliverables – Journey Map and Empathy Maps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Stakeholder personas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Customized discovery interview template</a:t>
                      </a:r>
                    </a:p>
                    <a:p>
                      <a:pPr marL="144000" indent="-144000">
                        <a:spcAft>
                          <a:spcPts val="0"/>
                        </a:spcAft>
                        <a:buClrTx/>
                        <a:buFont typeface="+mj-lt"/>
                        <a:buAutoNum type="arabicPeriod"/>
                      </a:pPr>
                      <a:r>
                        <a:rPr lang="en-CA" sz="1000" b="0" dirty="0">
                          <a:solidFill>
                            <a:schemeClr val="tx1"/>
                          </a:solidFill>
                        </a:rPr>
                        <a:t>Results of discovery</a:t>
                      </a:r>
                      <a:r>
                        <a:rPr lang="en-CA" sz="1000" b="0" baseline="0" dirty="0">
                          <a:solidFill>
                            <a:schemeClr val="tx1"/>
                          </a:solidFill>
                        </a:rPr>
                        <a:t> interviewing</a:t>
                      </a: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Completed journey map</a:t>
                      </a:r>
                      <a:r>
                        <a:rPr lang="en-CA" sz="1000" b="0" baseline="0" dirty="0">
                          <a:solidFill>
                            <a:schemeClr val="tx1"/>
                          </a:solidFill>
                        </a:rPr>
                        <a:t> for one IT process, product, or service</a:t>
                      </a:r>
                    </a:p>
                    <a:p>
                      <a:pPr marL="144000" indent="-144000">
                        <a:spcAft>
                          <a:spcPts val="0"/>
                        </a:spcAft>
                        <a:buClrTx/>
                        <a:buFont typeface="+mj-lt"/>
                        <a:buAutoNum type="arabicPeriod"/>
                      </a:pPr>
                      <a:r>
                        <a:rPr lang="en-CA" sz="1000" b="0" baseline="0" dirty="0">
                          <a:solidFill>
                            <a:schemeClr val="tx1"/>
                          </a:solidFill>
                        </a:rPr>
                        <a:t>Research study design and action plan</a:t>
                      </a: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dirty="0">
                <a:solidFill>
                  <a:schemeClr val="bg1"/>
                </a:solidFill>
              </a:rPr>
              <a:t>MaryAnn Welke, </a:t>
            </a:r>
          </a:p>
          <a:p>
            <a:pPr algn="r"/>
            <a:r>
              <a:rPr lang="en-US" sz="1400" dirty="0">
                <a:solidFill>
                  <a:schemeClr val="bg1"/>
                </a:solidFill>
              </a:rPr>
              <a:t>Research Director, CIO Practice </a:t>
            </a:r>
            <a:br>
              <a:rPr lang="en-US" sz="1400" dirty="0">
                <a:solidFill>
                  <a:schemeClr val="bg1"/>
                </a:solidFill>
              </a:rPr>
            </a:br>
            <a:r>
              <a:rPr lang="en-US" sz="1400" dirty="0">
                <a:solidFill>
                  <a:schemeClr val="bg1"/>
                </a:solidFill>
              </a:rPr>
              <a:t>Info-Tech Research Group</a:t>
            </a:r>
          </a:p>
        </p:txBody>
      </p:sp>
      <p:sp>
        <p:nvSpPr>
          <p:cNvPr id="4" name="TextBox 3"/>
          <p:cNvSpPr txBox="1"/>
          <p:nvPr/>
        </p:nvSpPr>
        <p:spPr>
          <a:xfrm>
            <a:off x="545852" y="1533962"/>
            <a:ext cx="7246086" cy="338554"/>
          </a:xfrm>
          <a:prstGeom prst="rect">
            <a:avLst/>
          </a:prstGeom>
        </p:spPr>
        <p:txBody>
          <a:bodyPr wrap="square" rtlCol="0">
            <a:spAutoFit/>
          </a:bodyPr>
          <a:lstStyle/>
          <a:p>
            <a:r>
              <a:rPr lang="en-US" sz="1600" b="1" dirty="0">
                <a:solidFill>
                  <a:schemeClr val="bg1"/>
                </a:solidFill>
              </a:rPr>
              <a:t>Empathy is the foundation of a true business partnership.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chemeClr val="bg1"/>
                </a:solidFill>
              </a:rPr>
              <a:t>ANALYST PERSPECTIVE </a:t>
            </a:r>
          </a:p>
        </p:txBody>
      </p:sp>
      <p:pic>
        <p:nvPicPr>
          <p:cNvPr id="8" name="Picture 104"/>
          <p:cNvPicPr>
            <a:picLocks noChangeAspect="1"/>
          </p:cNvPicPr>
          <p:nvPr/>
        </p:nvPicPr>
        <p:blipFill rotWithShape="1">
          <a:blip r:embed="rId3"/>
          <a:srcRect l="34768" t="21801" r="35751" b="57796"/>
          <a:stretch/>
        </p:blipFill>
        <p:spPr>
          <a:xfrm>
            <a:off x="545852" y="2055379"/>
            <a:ext cx="598068" cy="528294"/>
          </a:xfrm>
          <a:prstGeom prst="rect">
            <a:avLst/>
          </a:prstGeom>
        </p:spPr>
      </p:pic>
      <p:pic>
        <p:nvPicPr>
          <p:cNvPr id="9" name="Picture 105"/>
          <p:cNvPicPr>
            <a:picLocks noChangeAspect="1"/>
          </p:cNvPicPr>
          <p:nvPr/>
        </p:nvPicPr>
        <p:blipFill>
          <a:blip r:embed="rId4"/>
          <a:stretch>
            <a:fillRect/>
          </a:stretch>
        </p:blipFill>
        <p:spPr>
          <a:xfrm>
            <a:off x="7424019" y="4478812"/>
            <a:ext cx="619651" cy="457362"/>
          </a:xfrm>
          <a:prstGeom prst="rect">
            <a:avLst/>
          </a:prstGeom>
        </p:spPr>
      </p:pic>
      <p:sp>
        <p:nvSpPr>
          <p:cNvPr id="6" name="Rectangle 6"/>
          <p:cNvSpPr/>
          <p:nvPr/>
        </p:nvSpPr>
        <p:spPr>
          <a:xfrm>
            <a:off x="1315072" y="2319526"/>
            <a:ext cx="6348887" cy="2862322"/>
          </a:xfrm>
          <a:prstGeom prst="rect">
            <a:avLst/>
          </a:prstGeom>
        </p:spPr>
        <p:txBody>
          <a:bodyPr wrap="square">
            <a:spAutoFit/>
          </a:bodyPr>
          <a:lstStyle/>
          <a:p>
            <a:r>
              <a:rPr lang="en-US" i="1" dirty="0">
                <a:solidFill>
                  <a:schemeClr val="bg1"/>
                </a:solidFill>
                <a:latin typeface="Georgia" panose="02040502050405020303" pitchFamily="18" charset="0"/>
              </a:rPr>
              <a:t>Stakeholder satisfaction with IT services is shockingly low at a time when the business and IT need to work together the most.  </a:t>
            </a:r>
          </a:p>
          <a:p>
            <a:r>
              <a:rPr lang="en-US" i="1" dirty="0">
                <a:solidFill>
                  <a:schemeClr val="bg1"/>
                </a:solidFill>
                <a:latin typeface="Georgia" panose="02040502050405020303" pitchFamily="18" charset="0"/>
              </a:rPr>
              <a:t> </a:t>
            </a:r>
          </a:p>
          <a:p>
            <a:r>
              <a:rPr lang="en-US" i="1" dirty="0">
                <a:solidFill>
                  <a:schemeClr val="bg1"/>
                </a:solidFill>
                <a:latin typeface="Georgia" panose="02040502050405020303" pitchFamily="18" charset="0"/>
              </a:rPr>
              <a:t>We are in the middle of a digital revolution. IT leaders must find ways to understand the needs of their business stakeholders and develop empathy on a much deeper level.  This empathy is the foundation for a thriving business partnership.  </a:t>
            </a:r>
          </a:p>
          <a:p>
            <a:endParaRPr lang="en-US" dirty="0">
              <a:solidFill>
                <a:prstClr val="black"/>
              </a:solidFill>
              <a:latin typeface="+mj-lt"/>
            </a:endParaRPr>
          </a:p>
        </p:txBody>
      </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Enterprise Architects</a:t>
            </a:r>
          </a:p>
          <a:p>
            <a:r>
              <a:rPr lang="en-US" dirty="0"/>
              <a:t>Business Analysts</a:t>
            </a:r>
          </a:p>
          <a:p>
            <a:r>
              <a:rPr lang="en-US" dirty="0"/>
              <a:t>Business Relationship Managers</a:t>
            </a:r>
          </a:p>
        </p:txBody>
      </p:sp>
      <p:sp>
        <p:nvSpPr>
          <p:cNvPr id="14" name="Text Placeholder 13"/>
          <p:cNvSpPr>
            <a:spLocks noGrp="1"/>
          </p:cNvSpPr>
          <p:nvPr>
            <p:ph type="body" sz="quarter" idx="26"/>
          </p:nvPr>
        </p:nvSpPr>
        <p:spPr>
          <a:xfrm>
            <a:off x="4835436" y="1607231"/>
            <a:ext cx="4041648" cy="1880436"/>
          </a:xfrm>
        </p:spPr>
        <p:txBody>
          <a:bodyPr/>
          <a:lstStyle/>
          <a:p>
            <a:r>
              <a:rPr lang="en-US" dirty="0"/>
              <a:t>Empathize with the problems the business encounters.</a:t>
            </a:r>
          </a:p>
          <a:p>
            <a:r>
              <a:rPr lang="en-US" dirty="0"/>
              <a:t>Dynamically pivot IT projects according to the business’s changing expectations.</a:t>
            </a:r>
          </a:p>
          <a:p>
            <a:r>
              <a:rPr lang="en-US" dirty="0"/>
              <a:t>Design IT services and processes that exceed the business’ expectations.</a:t>
            </a:r>
          </a:p>
          <a:p>
            <a:r>
              <a:rPr lang="en-US" dirty="0"/>
              <a:t>Build the business’ trust and confidence in IT. </a:t>
            </a:r>
          </a:p>
        </p:txBody>
      </p:sp>
      <p:sp>
        <p:nvSpPr>
          <p:cNvPr id="15" name="Text Placeholder 14"/>
          <p:cNvSpPr>
            <a:spLocks noGrp="1"/>
          </p:cNvSpPr>
          <p:nvPr>
            <p:ph type="body" sz="quarter" idx="27"/>
          </p:nvPr>
        </p:nvSpPr>
        <p:spPr/>
        <p:txBody>
          <a:bodyPr/>
          <a:lstStyle/>
          <a:p>
            <a:r>
              <a:rPr lang="en-US" dirty="0"/>
              <a:t>The CIO</a:t>
            </a:r>
          </a:p>
          <a:p>
            <a:r>
              <a:rPr lang="en-US" dirty="0"/>
              <a:t>IT Managers</a:t>
            </a:r>
          </a:p>
          <a:p>
            <a:r>
              <a:rPr lang="en-US" dirty="0"/>
              <a:t>IT Domain Experts</a:t>
            </a:r>
          </a:p>
        </p:txBody>
      </p:sp>
      <p:sp>
        <p:nvSpPr>
          <p:cNvPr id="16" name="Text Placeholder 15"/>
          <p:cNvSpPr>
            <a:spLocks noGrp="1"/>
          </p:cNvSpPr>
          <p:nvPr>
            <p:ph type="body" sz="quarter" idx="28"/>
          </p:nvPr>
        </p:nvSpPr>
        <p:spPr>
          <a:xfrm>
            <a:off x="4830836" y="4248103"/>
            <a:ext cx="4041648" cy="1812832"/>
          </a:xfrm>
        </p:spPr>
        <p:txBody>
          <a:bodyPr/>
          <a:lstStyle/>
          <a:p>
            <a:r>
              <a:rPr lang="en-US" dirty="0"/>
              <a:t>Position IT as the go-to solver of business problems.</a:t>
            </a:r>
          </a:p>
          <a:p>
            <a:r>
              <a:rPr lang="en-US" dirty="0"/>
              <a:t>Develop customer-centric IT strategy.</a:t>
            </a:r>
          </a:p>
          <a:p>
            <a:r>
              <a:rPr lang="en-US" dirty="0"/>
              <a:t>Enable IT staff to deliver on the business’ true needs and wants.</a:t>
            </a:r>
          </a:p>
          <a:p>
            <a:r>
              <a:rPr lang="en-US" dirty="0"/>
              <a:t>Learn a disciplined process for developing organizational empathy.</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pPr>
              <a:buSzPct val="100000"/>
            </a:pPr>
            <a:r>
              <a:rPr lang="en-US" dirty="0"/>
              <a:t>Business satisfaction with IT is low.</a:t>
            </a:r>
          </a:p>
          <a:p>
            <a:pPr>
              <a:buSzPct val="100000"/>
            </a:pPr>
            <a:r>
              <a:rPr lang="en-US" dirty="0"/>
              <a:t>IT and the business have independently evolving strategy, initiatives, and objectives.</a:t>
            </a:r>
          </a:p>
          <a:p>
            <a:pPr>
              <a:buSzPct val="100000"/>
            </a:pPr>
            <a:r>
              <a:rPr lang="en-US" dirty="0"/>
              <a:t>IT often exceeds their predicted project costs and has difficulty meeting the business’s expectations of project quality and time-to-market.</a:t>
            </a:r>
          </a:p>
        </p:txBody>
      </p:sp>
      <p:sp>
        <p:nvSpPr>
          <p:cNvPr id="4" name="Text Placeholder 3"/>
          <p:cNvSpPr>
            <a:spLocks noGrp="1"/>
          </p:cNvSpPr>
          <p:nvPr>
            <p:ph type="body" sz="quarter" idx="11"/>
          </p:nvPr>
        </p:nvSpPr>
        <p:spPr/>
        <p:txBody>
          <a:bodyPr/>
          <a:lstStyle/>
          <a:p>
            <a:pPr>
              <a:buSzPct val="100000"/>
            </a:pPr>
            <a:r>
              <a:rPr lang="en-US" dirty="0"/>
              <a:t>Business needs are unclear or ambiguous.</a:t>
            </a:r>
          </a:p>
          <a:p>
            <a:pPr>
              <a:buSzPct val="100000"/>
            </a:pPr>
            <a:r>
              <a:rPr lang="en-US" dirty="0"/>
              <a:t>IT and the business do not know how to leverage each other’s talent and resources to meet their common goals.</a:t>
            </a:r>
          </a:p>
          <a:p>
            <a:pPr>
              <a:buSzPct val="100000"/>
            </a:pPr>
            <a:r>
              <a:rPr lang="en-US" dirty="0"/>
              <a:t>Not enough steps are taken to fully understand and validate problems.</a:t>
            </a:r>
          </a:p>
          <a:p>
            <a:pPr>
              <a:buSzPct val="100000"/>
            </a:pPr>
            <a:r>
              <a:rPr lang="en-US" dirty="0"/>
              <a:t>IT can’t pivot fast enough when the business’ needs change.</a:t>
            </a:r>
          </a:p>
        </p:txBody>
      </p:sp>
      <p:sp>
        <p:nvSpPr>
          <p:cNvPr id="5" name="Text Placeholder 4"/>
          <p:cNvSpPr>
            <a:spLocks noGrp="1"/>
          </p:cNvSpPr>
          <p:nvPr>
            <p:ph type="body" sz="quarter" idx="12"/>
          </p:nvPr>
        </p:nvSpPr>
        <p:spPr/>
        <p:txBody>
          <a:bodyPr/>
          <a:lstStyle/>
          <a:p>
            <a:pPr>
              <a:buSzPct val="100000"/>
            </a:pPr>
            <a:r>
              <a:rPr lang="en-US" b="1" dirty="0"/>
              <a:t>Empathize with business stakeholders.</a:t>
            </a:r>
          </a:p>
          <a:p>
            <a:pPr lvl="1">
              <a:buSzPct val="100000"/>
              <a:buFont typeface="Courier New" panose="02070309020205020404" pitchFamily="49" charset="0"/>
              <a:buChar char="o"/>
            </a:pPr>
            <a:r>
              <a:rPr lang="en-US" dirty="0"/>
              <a:t>Understand how the business’ needs, wants, and expectations fit into their bigger picture.</a:t>
            </a:r>
          </a:p>
          <a:p>
            <a:pPr>
              <a:buSzPct val="100000"/>
            </a:pPr>
            <a:r>
              <a:rPr lang="en-US" b="1" dirty="0"/>
              <a:t>Formalize the business analysis process.</a:t>
            </a:r>
          </a:p>
          <a:p>
            <a:pPr lvl="1">
              <a:buSzPct val="100000"/>
              <a:buFont typeface="Courier New" panose="02070309020205020404" pitchFamily="49" charset="0"/>
              <a:buChar char="o"/>
            </a:pPr>
            <a:r>
              <a:rPr lang="en-US" dirty="0"/>
              <a:t>Use problem-centric thinking to ensure you use the right approach to solving a business problem.</a:t>
            </a:r>
          </a:p>
          <a:p>
            <a:pPr>
              <a:buSzPct val="100000"/>
            </a:pPr>
            <a:r>
              <a:rPr lang="en-US" b="1" dirty="0"/>
              <a:t>Collaboratively create journey maps.</a:t>
            </a:r>
          </a:p>
          <a:p>
            <a:pPr lvl="1">
              <a:buSzPct val="100000"/>
              <a:buFont typeface="Courier New" panose="02070309020205020404" pitchFamily="49" charset="0"/>
              <a:buChar char="o"/>
            </a:pPr>
            <a:r>
              <a:rPr lang="en-US" dirty="0"/>
              <a:t>Understand how your business stakeholders behave outside of IT’s field of vision.</a:t>
            </a:r>
          </a:p>
          <a:p>
            <a:pPr>
              <a:buSzPct val="100000"/>
            </a:pPr>
            <a:r>
              <a:rPr lang="en-US" b="1" dirty="0"/>
              <a:t>Predict business needs and pivot early.</a:t>
            </a:r>
          </a:p>
          <a:p>
            <a:pPr lvl="1">
              <a:buSzPct val="100000"/>
              <a:buFont typeface="Courier New" panose="02070309020205020404" pitchFamily="49" charset="0"/>
              <a:buChar char="o"/>
            </a:pPr>
            <a:r>
              <a:rPr lang="en-US" dirty="0"/>
              <a:t>Systematically develop and test design hypotheses to quickly and definitively pivot your approach to solving problems.</a:t>
            </a:r>
          </a:p>
        </p:txBody>
      </p:sp>
      <p:sp>
        <p:nvSpPr>
          <p:cNvPr id="6" name="Text Placeholder 5"/>
          <p:cNvSpPr>
            <a:spLocks noGrp="1"/>
          </p:cNvSpPr>
          <p:nvPr>
            <p:ph type="body" sz="quarter" idx="13"/>
          </p:nvPr>
        </p:nvSpPr>
        <p:spPr/>
        <p:txBody>
          <a:bodyPr/>
          <a:lstStyle/>
          <a:p>
            <a:pPr marL="0" indent="0" algn="ctr">
              <a:spcBef>
                <a:spcPts val="600"/>
              </a:spcBef>
              <a:spcAft>
                <a:spcPts val="600"/>
              </a:spcAft>
              <a:buSzPct val="100000"/>
              <a:buNone/>
            </a:pPr>
            <a:r>
              <a:rPr lang="en-US" sz="1600" i="1" dirty="0"/>
              <a:t>Product, service, and process design should always start with an intimate understanding of what the business is trying to accomplish and why it is important.</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Introducing the experience design approach</a:t>
            </a:r>
          </a:p>
        </p:txBody>
      </p:sp>
      <p:cxnSp>
        <p:nvCxnSpPr>
          <p:cNvPr id="4" name="Straight Connector 3"/>
          <p:cNvCxnSpPr/>
          <p:nvPr/>
        </p:nvCxnSpPr>
        <p:spPr>
          <a:xfrm flipH="1">
            <a:off x="6088185" y="3271837"/>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Oval 145407"/>
          <p:cNvSpPr/>
          <p:nvPr/>
        </p:nvSpPr>
        <p:spPr>
          <a:xfrm>
            <a:off x="1179217" y="3284523"/>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1</a:t>
            </a:r>
          </a:p>
        </p:txBody>
      </p:sp>
      <p:sp>
        <p:nvSpPr>
          <p:cNvPr id="6" name="Oval 145408"/>
          <p:cNvSpPr/>
          <p:nvPr/>
        </p:nvSpPr>
        <p:spPr>
          <a:xfrm>
            <a:off x="4254782" y="3276547"/>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p>
        </p:txBody>
      </p:sp>
      <p:sp>
        <p:nvSpPr>
          <p:cNvPr id="7" name="Oval 145410"/>
          <p:cNvSpPr/>
          <p:nvPr/>
        </p:nvSpPr>
        <p:spPr>
          <a:xfrm>
            <a:off x="7294813" y="3275871"/>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3</a:t>
            </a:r>
          </a:p>
        </p:txBody>
      </p:sp>
      <p:sp>
        <p:nvSpPr>
          <p:cNvPr id="8" name="TextBox 7"/>
          <p:cNvSpPr txBox="1"/>
          <p:nvPr/>
        </p:nvSpPr>
        <p:spPr>
          <a:xfrm>
            <a:off x="3491427" y="3920376"/>
            <a:ext cx="2115239" cy="523220"/>
          </a:xfrm>
          <a:prstGeom prst="rect">
            <a:avLst/>
          </a:prstGeom>
        </p:spPr>
        <p:txBody>
          <a:bodyPr wrap="square" rtlCol="0">
            <a:spAutoFit/>
          </a:bodyPr>
          <a:lstStyle/>
          <a:p>
            <a:pPr algn="ctr"/>
            <a:r>
              <a:rPr lang="en-US" sz="2800" b="1" dirty="0">
                <a:solidFill>
                  <a:schemeClr val="accent1"/>
                </a:solidFill>
              </a:rPr>
              <a:t>Map</a:t>
            </a:r>
          </a:p>
        </p:txBody>
      </p:sp>
      <p:sp>
        <p:nvSpPr>
          <p:cNvPr id="9" name="TextBox 8"/>
          <p:cNvSpPr txBox="1"/>
          <p:nvPr/>
        </p:nvSpPr>
        <p:spPr>
          <a:xfrm>
            <a:off x="415862" y="3919700"/>
            <a:ext cx="2115239" cy="523220"/>
          </a:xfrm>
          <a:prstGeom prst="rect">
            <a:avLst/>
          </a:prstGeom>
        </p:spPr>
        <p:txBody>
          <a:bodyPr wrap="square" rtlCol="0">
            <a:spAutoFit/>
          </a:bodyPr>
          <a:lstStyle/>
          <a:p>
            <a:pPr algn="ctr"/>
            <a:r>
              <a:rPr lang="en-US" sz="2800" b="1" dirty="0">
                <a:solidFill>
                  <a:schemeClr val="accent1"/>
                </a:solidFill>
              </a:rPr>
              <a:t>Research</a:t>
            </a:r>
          </a:p>
        </p:txBody>
      </p:sp>
      <p:sp>
        <p:nvSpPr>
          <p:cNvPr id="10" name="TextBox 9"/>
          <p:cNvSpPr txBox="1"/>
          <p:nvPr/>
        </p:nvSpPr>
        <p:spPr>
          <a:xfrm>
            <a:off x="6478788" y="3919700"/>
            <a:ext cx="2220579" cy="523220"/>
          </a:xfrm>
          <a:prstGeom prst="rect">
            <a:avLst/>
          </a:prstGeom>
        </p:spPr>
        <p:txBody>
          <a:bodyPr wrap="square" rtlCol="0">
            <a:spAutoFit/>
          </a:bodyPr>
          <a:lstStyle/>
          <a:p>
            <a:pPr algn="ctr"/>
            <a:r>
              <a:rPr lang="en-US" sz="2800" b="1" dirty="0">
                <a:solidFill>
                  <a:schemeClr val="accent1"/>
                </a:solidFill>
              </a:rPr>
              <a:t>Iterate</a:t>
            </a:r>
          </a:p>
        </p:txBody>
      </p:sp>
      <p:sp>
        <p:nvSpPr>
          <p:cNvPr id="11" name="TextBox 10"/>
          <p:cNvSpPr txBox="1"/>
          <p:nvPr/>
        </p:nvSpPr>
        <p:spPr>
          <a:xfrm>
            <a:off x="3364490" y="4693096"/>
            <a:ext cx="2405491" cy="1323439"/>
          </a:xfrm>
          <a:prstGeom prst="rect">
            <a:avLst/>
          </a:prstGeom>
        </p:spPr>
        <p:txBody>
          <a:bodyPr wrap="square" rtlCol="0">
            <a:spAutoFit/>
          </a:bodyPr>
          <a:lstStyle/>
          <a:p>
            <a:r>
              <a:rPr lang="en-US" sz="1600" dirty="0"/>
              <a:t>Walk a mile in the shoes of your stakeholders by mapping their problem-solving journey and their use of IT in doing so.</a:t>
            </a:r>
          </a:p>
        </p:txBody>
      </p:sp>
      <p:sp>
        <p:nvSpPr>
          <p:cNvPr id="12" name="TextBox 11"/>
          <p:cNvSpPr txBox="1"/>
          <p:nvPr/>
        </p:nvSpPr>
        <p:spPr>
          <a:xfrm>
            <a:off x="436018" y="4693096"/>
            <a:ext cx="2385335" cy="1077218"/>
          </a:xfrm>
          <a:prstGeom prst="rect">
            <a:avLst/>
          </a:prstGeom>
        </p:spPr>
        <p:txBody>
          <a:bodyPr wrap="square" rtlCol="0">
            <a:spAutoFit/>
          </a:bodyPr>
          <a:lstStyle/>
          <a:p>
            <a:r>
              <a:rPr lang="en-US" sz="1600" dirty="0"/>
              <a:t>Engage with business stakeholders early and discover their key issues and motivations.</a:t>
            </a:r>
            <a:endParaRPr lang="en-US" sz="1400" dirty="0"/>
          </a:p>
        </p:txBody>
      </p:sp>
      <p:sp>
        <p:nvSpPr>
          <p:cNvPr id="13" name="TextBox 12"/>
          <p:cNvSpPr txBox="1"/>
          <p:nvPr/>
        </p:nvSpPr>
        <p:spPr>
          <a:xfrm>
            <a:off x="6386331" y="4696962"/>
            <a:ext cx="2405491" cy="1323439"/>
          </a:xfrm>
          <a:prstGeom prst="rect">
            <a:avLst/>
          </a:prstGeom>
        </p:spPr>
        <p:txBody>
          <a:bodyPr wrap="square" rtlCol="0">
            <a:spAutoFit/>
          </a:bodyPr>
          <a:lstStyle/>
          <a:p>
            <a:r>
              <a:rPr lang="en-US" sz="1600" dirty="0"/>
              <a:t>Identify and test your assumptions about the business’ experience with IT and ideate ways to improve it.</a:t>
            </a:r>
          </a:p>
        </p:txBody>
      </p:sp>
      <p:cxnSp>
        <p:nvCxnSpPr>
          <p:cNvPr id="19" name="Straight Connector 18"/>
          <p:cNvCxnSpPr/>
          <p:nvPr/>
        </p:nvCxnSpPr>
        <p:spPr>
          <a:xfrm flipH="1">
            <a:off x="3008694" y="3271838"/>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50378" y="1217607"/>
            <a:ext cx="7964980" cy="1600438"/>
          </a:xfrm>
          <a:prstGeom prst="rect">
            <a:avLst/>
          </a:prstGeom>
        </p:spPr>
        <p:txBody>
          <a:bodyPr wrap="square" rtlCol="0">
            <a:spAutoFit/>
          </a:bodyPr>
          <a:lstStyle/>
          <a:p>
            <a:r>
              <a:rPr lang="en-US" sz="1400" dirty="0"/>
              <a:t>IT often manages stakeholders who don’t know how to articulate what they want from IT. Requirements often say </a:t>
            </a:r>
            <a:r>
              <a:rPr lang="en-US" sz="1400" i="1" dirty="0"/>
              <a:t>what the business needs,</a:t>
            </a:r>
            <a:r>
              <a:rPr lang="en-US" sz="1400" dirty="0"/>
              <a:t> but rarely are IT and the business able to meaningfully discuss the </a:t>
            </a:r>
            <a:r>
              <a:rPr lang="en-US" sz="1400" i="1" dirty="0"/>
              <a:t>underlying problems and motivations </a:t>
            </a:r>
            <a:r>
              <a:rPr lang="en-US" sz="1400" dirty="0"/>
              <a:t>that drive their needs. As a result, IT has difficulty delivering on the business’ true expectations, and the business loses trust in IT.</a:t>
            </a:r>
          </a:p>
          <a:p>
            <a:endParaRPr lang="en-US" sz="1400" dirty="0"/>
          </a:p>
          <a:p>
            <a:r>
              <a:rPr lang="en-US" sz="1400" dirty="0"/>
              <a:t>Follow Info-Tech’s </a:t>
            </a:r>
            <a:r>
              <a:rPr lang="en-US" sz="1400" i="1" dirty="0">
                <a:solidFill>
                  <a:schemeClr val="accent1"/>
                </a:solidFill>
              </a:rPr>
              <a:t>experience design </a:t>
            </a:r>
            <a:r>
              <a:rPr lang="en-US" sz="1400" dirty="0"/>
              <a:t>methodology to discover hidden needs of the business and develop solutions that enable the business to solve its problems and achieve its long-term goals.</a:t>
            </a:r>
            <a:endParaRPr lang="en-US" sz="1400" b="1" i="1" dirty="0"/>
          </a:p>
        </p:txBody>
      </p:sp>
    </p:spTree>
    <p:extLst>
      <p:ext uri="{BB962C8B-B14F-4D97-AF65-F5344CB8AC3E}">
        <p14:creationId xmlns:p14="http://schemas.microsoft.com/office/powerpoint/2010/main" val="407929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strives to contribute to business decision making, but IT is pigeonholed into the role of an order-taker or trusted operator</a:t>
            </a:r>
          </a:p>
        </p:txBody>
      </p:sp>
      <p:grpSp>
        <p:nvGrpSpPr>
          <p:cNvPr id="31" name="Group 30"/>
          <p:cNvGrpSpPr>
            <a:grpSpLocks noChangeAspect="1"/>
          </p:cNvGrpSpPr>
          <p:nvPr/>
        </p:nvGrpSpPr>
        <p:grpSpPr>
          <a:xfrm>
            <a:off x="625612" y="1618117"/>
            <a:ext cx="2926988" cy="4293484"/>
            <a:chOff x="767877" y="1461161"/>
            <a:chExt cx="3173723" cy="4655410"/>
          </a:xfrm>
        </p:grpSpPr>
        <p:pic>
          <p:nvPicPr>
            <p:cNvPr id="32" name="Picture 2" descr="http://www.infotech.com/assets/guest/infographic/tower.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143268" y="1461161"/>
              <a:ext cx="2798332" cy="465541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895560" y="1633775"/>
              <a:ext cx="792088" cy="95584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4" name="Rectangle 33"/>
            <p:cNvSpPr/>
            <p:nvPr/>
          </p:nvSpPr>
          <p:spPr>
            <a:xfrm>
              <a:off x="892655" y="4459066"/>
              <a:ext cx="792088" cy="10680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5" name="Rectangle 34"/>
            <p:cNvSpPr/>
            <p:nvPr/>
          </p:nvSpPr>
          <p:spPr>
            <a:xfrm>
              <a:off x="767877" y="3341853"/>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6" name="Rectangle 35"/>
            <p:cNvSpPr/>
            <p:nvPr/>
          </p:nvSpPr>
          <p:spPr>
            <a:xfrm>
              <a:off x="895125" y="3138482"/>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grpSp>
        <p:nvGrpSpPr>
          <p:cNvPr id="37" name="Group 36"/>
          <p:cNvGrpSpPr/>
          <p:nvPr/>
        </p:nvGrpSpPr>
        <p:grpSpPr>
          <a:xfrm>
            <a:off x="3578608" y="2124516"/>
            <a:ext cx="576000" cy="204873"/>
            <a:chOff x="3912126" y="4869166"/>
            <a:chExt cx="1080327" cy="181091"/>
          </a:xfrm>
        </p:grpSpPr>
        <p:sp>
          <p:nvSpPr>
            <p:cNvPr id="38"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39" name="Straight Connector 38"/>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0" name="Group 39"/>
          <p:cNvGrpSpPr/>
          <p:nvPr/>
        </p:nvGrpSpPr>
        <p:grpSpPr>
          <a:xfrm>
            <a:off x="3578608" y="2894308"/>
            <a:ext cx="576000" cy="204873"/>
            <a:chOff x="3912126" y="4869166"/>
            <a:chExt cx="1080327" cy="181091"/>
          </a:xfrm>
        </p:grpSpPr>
        <p:sp>
          <p:nvSpPr>
            <p:cNvPr id="41"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42" name="Straight Connector 41"/>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3" name="Group 42"/>
          <p:cNvGrpSpPr/>
          <p:nvPr/>
        </p:nvGrpSpPr>
        <p:grpSpPr>
          <a:xfrm>
            <a:off x="3578608" y="3664100"/>
            <a:ext cx="576000" cy="204873"/>
            <a:chOff x="3912126" y="4869166"/>
            <a:chExt cx="1080327" cy="181091"/>
          </a:xfrm>
        </p:grpSpPr>
        <p:sp>
          <p:nvSpPr>
            <p:cNvPr id="44"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45" name="Straight Connector 44"/>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6" name="Group 45"/>
          <p:cNvGrpSpPr/>
          <p:nvPr/>
        </p:nvGrpSpPr>
        <p:grpSpPr>
          <a:xfrm>
            <a:off x="3578608" y="4433892"/>
            <a:ext cx="576000" cy="204873"/>
            <a:chOff x="3912126" y="4869166"/>
            <a:chExt cx="1080327" cy="181091"/>
          </a:xfrm>
        </p:grpSpPr>
        <p:sp>
          <p:nvSpPr>
            <p:cNvPr id="47"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48" name="Straight Connector 47"/>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9" name="Group 48"/>
          <p:cNvGrpSpPr/>
          <p:nvPr/>
        </p:nvGrpSpPr>
        <p:grpSpPr>
          <a:xfrm>
            <a:off x="3578608" y="5203684"/>
            <a:ext cx="576000" cy="204873"/>
            <a:chOff x="3912126" y="4869166"/>
            <a:chExt cx="1080327" cy="181091"/>
          </a:xfrm>
        </p:grpSpPr>
        <p:sp>
          <p:nvSpPr>
            <p:cNvPr id="50"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51" name="Straight Connector 50"/>
            <p:cNvCxnSpPr/>
            <p:nvPr/>
          </p:nvCxnSpPr>
          <p:spPr>
            <a:xfrm>
              <a:off x="4992453" y="4869166"/>
              <a:ext cx="0" cy="181091"/>
            </a:xfrm>
            <a:prstGeom prst="line">
              <a:avLst/>
            </a:prstGeom>
            <a:noFill/>
            <a:ln w="12700" cap="flat" cmpd="sng" algn="ctr">
              <a:solidFill>
                <a:srgbClr val="21374C"/>
              </a:solidFill>
              <a:prstDash val="solid"/>
            </a:ln>
            <a:effectLst/>
          </p:spPr>
        </p:cxnSp>
      </p:grpSp>
      <p:sp>
        <p:nvSpPr>
          <p:cNvPr id="52" name="TextBox 51"/>
          <p:cNvSpPr txBox="1"/>
          <p:nvPr/>
        </p:nvSpPr>
        <p:spPr>
          <a:xfrm>
            <a:off x="4273856" y="2015126"/>
            <a:ext cx="3650880" cy="523220"/>
          </a:xfrm>
          <a:prstGeom prst="rect">
            <a:avLst/>
          </a:prstGeom>
          <a:noFill/>
        </p:spPr>
        <p:txBody>
          <a:bodyPr wrap="square" rtlCol="0">
            <a:spAutoFit/>
          </a:bodyPr>
          <a:lstStyle/>
          <a:p>
            <a:r>
              <a:rPr lang="en-US" sz="1600" dirty="0">
                <a:solidFill>
                  <a:srgbClr val="00B050"/>
                </a:solidFill>
              </a:rPr>
              <a:t>Innovator – Transforms the Business</a:t>
            </a:r>
          </a:p>
          <a:p>
            <a:r>
              <a:rPr lang="en-US" sz="1200" dirty="0">
                <a:solidFill>
                  <a:srgbClr val="333333"/>
                </a:solidFill>
              </a:rPr>
              <a:t>Reliable Technology </a:t>
            </a:r>
            <a:r>
              <a:rPr lang="en-US" sz="1200" b="1" dirty="0">
                <a:solidFill>
                  <a:srgbClr val="333333"/>
                </a:solidFill>
              </a:rPr>
              <a:t>Innovation </a:t>
            </a:r>
          </a:p>
        </p:txBody>
      </p:sp>
      <p:sp>
        <p:nvSpPr>
          <p:cNvPr id="53" name="TextBox 52"/>
          <p:cNvSpPr txBox="1"/>
          <p:nvPr/>
        </p:nvSpPr>
        <p:spPr>
          <a:xfrm>
            <a:off x="4273856" y="2700173"/>
            <a:ext cx="4041795" cy="707886"/>
          </a:xfrm>
          <a:prstGeom prst="rect">
            <a:avLst/>
          </a:prstGeom>
          <a:noFill/>
        </p:spPr>
        <p:txBody>
          <a:bodyPr wrap="square" rtlCol="0">
            <a:spAutoFit/>
          </a:bodyPr>
          <a:lstStyle/>
          <a:p>
            <a:r>
              <a:rPr lang="en-US" sz="1600" dirty="0">
                <a:solidFill>
                  <a:srgbClr val="243F54">
                    <a:lumMod val="60000"/>
                    <a:lumOff val="40000"/>
                  </a:srgbClr>
                </a:solidFill>
              </a:rPr>
              <a:t>Business Partner – Expands the Business</a:t>
            </a:r>
          </a:p>
          <a:p>
            <a:r>
              <a:rPr lang="en-US" sz="1200" dirty="0">
                <a:solidFill>
                  <a:srgbClr val="333333"/>
                </a:solidFill>
              </a:rPr>
              <a:t>Effective Execution on Business </a:t>
            </a:r>
            <a:r>
              <a:rPr lang="en-US" sz="1200" b="1" dirty="0">
                <a:solidFill>
                  <a:srgbClr val="333333"/>
                </a:solidFill>
              </a:rPr>
              <a:t>Projects,</a:t>
            </a:r>
            <a:r>
              <a:rPr lang="en-US" sz="1200" dirty="0">
                <a:solidFill>
                  <a:srgbClr val="333333"/>
                </a:solidFill>
              </a:rPr>
              <a:t> Strategic Use of </a:t>
            </a:r>
            <a:r>
              <a:rPr lang="en-US" sz="1200" b="1" dirty="0">
                <a:solidFill>
                  <a:srgbClr val="333333"/>
                </a:solidFill>
              </a:rPr>
              <a:t>Analytics</a:t>
            </a:r>
            <a:r>
              <a:rPr lang="en-US" sz="1200" dirty="0">
                <a:solidFill>
                  <a:srgbClr val="333333"/>
                </a:solidFill>
              </a:rPr>
              <a:t> and </a:t>
            </a:r>
            <a:r>
              <a:rPr lang="en-US" sz="1200" b="1" dirty="0">
                <a:solidFill>
                  <a:srgbClr val="333333"/>
                </a:solidFill>
              </a:rPr>
              <a:t>Customer Technology</a:t>
            </a:r>
          </a:p>
        </p:txBody>
      </p:sp>
      <p:sp>
        <p:nvSpPr>
          <p:cNvPr id="54" name="TextBox 53"/>
          <p:cNvSpPr txBox="1"/>
          <p:nvPr/>
        </p:nvSpPr>
        <p:spPr>
          <a:xfrm>
            <a:off x="4273856" y="3569886"/>
            <a:ext cx="4128316" cy="707886"/>
          </a:xfrm>
          <a:prstGeom prst="rect">
            <a:avLst/>
          </a:prstGeom>
          <a:noFill/>
        </p:spPr>
        <p:txBody>
          <a:bodyPr wrap="square" rtlCol="0">
            <a:spAutoFit/>
          </a:bodyPr>
          <a:lstStyle/>
          <a:p>
            <a:r>
              <a:rPr lang="en-US" sz="1600" dirty="0">
                <a:solidFill>
                  <a:srgbClr val="7ECADC"/>
                </a:solidFill>
              </a:rPr>
              <a:t>Trusted Operator – Optimizes the Business</a:t>
            </a:r>
          </a:p>
          <a:p>
            <a:r>
              <a:rPr lang="en-US" sz="1200" dirty="0">
                <a:solidFill>
                  <a:srgbClr val="333333"/>
                </a:solidFill>
              </a:rPr>
              <a:t>Effective Fulfillment of </a:t>
            </a:r>
            <a:r>
              <a:rPr lang="en-US" sz="1200" b="1" dirty="0">
                <a:solidFill>
                  <a:srgbClr val="333333"/>
                </a:solidFill>
              </a:rPr>
              <a:t>Work Orders,</a:t>
            </a:r>
            <a:r>
              <a:rPr lang="en-US" sz="1200" dirty="0">
                <a:solidFill>
                  <a:srgbClr val="333333"/>
                </a:solidFill>
              </a:rPr>
              <a:t> Functional </a:t>
            </a:r>
            <a:r>
              <a:rPr lang="en-US" sz="1200" b="1" dirty="0">
                <a:solidFill>
                  <a:srgbClr val="333333"/>
                </a:solidFill>
              </a:rPr>
              <a:t>Business</a:t>
            </a:r>
            <a:r>
              <a:rPr lang="en-US" sz="1200" dirty="0">
                <a:solidFill>
                  <a:srgbClr val="333333"/>
                </a:solidFill>
              </a:rPr>
              <a:t> </a:t>
            </a:r>
            <a:r>
              <a:rPr lang="en-US" sz="1200" b="1" dirty="0">
                <a:solidFill>
                  <a:srgbClr val="333333"/>
                </a:solidFill>
              </a:rPr>
              <a:t>Applications,</a:t>
            </a:r>
            <a:r>
              <a:rPr lang="en-US" sz="1200" dirty="0">
                <a:solidFill>
                  <a:srgbClr val="333333"/>
                </a:solidFill>
              </a:rPr>
              <a:t> and Reliable </a:t>
            </a:r>
            <a:r>
              <a:rPr lang="en-US" sz="1200" b="1" dirty="0">
                <a:solidFill>
                  <a:srgbClr val="333333"/>
                </a:solidFill>
              </a:rPr>
              <a:t>Data Quality</a:t>
            </a:r>
          </a:p>
        </p:txBody>
      </p:sp>
      <p:sp>
        <p:nvSpPr>
          <p:cNvPr id="55" name="TextBox 54"/>
          <p:cNvSpPr txBox="1"/>
          <p:nvPr/>
        </p:nvSpPr>
        <p:spPr>
          <a:xfrm>
            <a:off x="4273856" y="4330739"/>
            <a:ext cx="3655652" cy="523220"/>
          </a:xfrm>
          <a:prstGeom prst="rect">
            <a:avLst/>
          </a:prstGeom>
          <a:noFill/>
        </p:spPr>
        <p:txBody>
          <a:bodyPr wrap="square" rtlCol="0">
            <a:spAutoFit/>
          </a:bodyPr>
          <a:lstStyle/>
          <a:p>
            <a:r>
              <a:rPr lang="en-US" sz="1600" dirty="0">
                <a:solidFill>
                  <a:srgbClr val="C49500"/>
                </a:solidFill>
              </a:rPr>
              <a:t>Firefighter – Supports the Business</a:t>
            </a:r>
          </a:p>
          <a:p>
            <a:r>
              <a:rPr lang="en-US" sz="1200" dirty="0">
                <a:solidFill>
                  <a:srgbClr val="333333"/>
                </a:solidFill>
              </a:rPr>
              <a:t>Reliable </a:t>
            </a:r>
            <a:r>
              <a:rPr lang="en-US" sz="1200" b="1" dirty="0">
                <a:solidFill>
                  <a:srgbClr val="333333"/>
                </a:solidFill>
              </a:rPr>
              <a:t>Infrastructure</a:t>
            </a:r>
            <a:r>
              <a:rPr lang="en-US" sz="1200" dirty="0">
                <a:solidFill>
                  <a:srgbClr val="333333"/>
                </a:solidFill>
              </a:rPr>
              <a:t> and IT </a:t>
            </a:r>
            <a:r>
              <a:rPr lang="en-US" sz="1200" b="1" dirty="0">
                <a:solidFill>
                  <a:srgbClr val="333333"/>
                </a:solidFill>
              </a:rPr>
              <a:t>Service Desk</a:t>
            </a:r>
          </a:p>
        </p:txBody>
      </p:sp>
      <p:sp>
        <p:nvSpPr>
          <p:cNvPr id="56" name="TextBox 55"/>
          <p:cNvSpPr txBox="1"/>
          <p:nvPr/>
        </p:nvSpPr>
        <p:spPr>
          <a:xfrm>
            <a:off x="4273856" y="5026671"/>
            <a:ext cx="3739627" cy="523220"/>
          </a:xfrm>
          <a:prstGeom prst="rect">
            <a:avLst/>
          </a:prstGeom>
          <a:noFill/>
        </p:spPr>
        <p:txBody>
          <a:bodyPr wrap="square" rtlCol="0">
            <a:spAutoFit/>
          </a:bodyPr>
          <a:lstStyle/>
          <a:p>
            <a:r>
              <a:rPr lang="en-US" sz="1600" dirty="0">
                <a:solidFill>
                  <a:srgbClr val="A50021"/>
                </a:solidFill>
              </a:rPr>
              <a:t>Unstable – Struggles to Support</a:t>
            </a:r>
          </a:p>
          <a:p>
            <a:r>
              <a:rPr lang="en-US" sz="1200" dirty="0">
                <a:solidFill>
                  <a:srgbClr val="333333"/>
                </a:solidFill>
              </a:rPr>
              <a:t>Inability to Provide Reliable Business Services</a:t>
            </a:r>
          </a:p>
        </p:txBody>
      </p:sp>
      <p:sp>
        <p:nvSpPr>
          <p:cNvPr id="57" name="Isosceles Triangle 56"/>
          <p:cNvSpPr/>
          <p:nvPr/>
        </p:nvSpPr>
        <p:spPr>
          <a:xfrm rot="4775548">
            <a:off x="875273" y="2470250"/>
            <a:ext cx="216273" cy="59358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Isosceles Triangle 57"/>
          <p:cNvSpPr/>
          <p:nvPr/>
        </p:nvSpPr>
        <p:spPr>
          <a:xfrm rot="4775548">
            <a:off x="709227" y="3957905"/>
            <a:ext cx="216273" cy="59358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3224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stakeholders regularly undervalue IT services that drive satisfaction</a:t>
            </a:r>
          </a:p>
        </p:txBody>
      </p:sp>
      <p:sp>
        <p:nvSpPr>
          <p:cNvPr id="12" name="Rectangle 11"/>
          <p:cNvSpPr/>
          <p:nvPr/>
        </p:nvSpPr>
        <p:spPr>
          <a:xfrm>
            <a:off x="3451738" y="3469969"/>
            <a:ext cx="333872" cy="2052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751705577"/>
              </p:ext>
            </p:extLst>
          </p:nvPr>
        </p:nvGraphicFramePr>
        <p:xfrm>
          <a:off x="1779029" y="3657892"/>
          <a:ext cx="1631900" cy="1746940"/>
        </p:xfrm>
        <a:graphic>
          <a:graphicData uri="http://schemas.openxmlformats.org/drawingml/2006/table">
            <a:tbl>
              <a:tblPr firstRow="1" bandRow="1">
                <a:tableStyleId>{5C22544A-7EE6-4342-B048-85BDC9FD1C3A}</a:tableStyleId>
              </a:tblPr>
              <a:tblGrid>
                <a:gridCol w="1631900">
                  <a:extLst>
                    <a:ext uri="{9D8B030D-6E8A-4147-A177-3AD203B41FA5}">
                      <a16:colId xmlns:a16="http://schemas.microsoft.com/office/drawing/2014/main" val="20000"/>
                    </a:ext>
                  </a:extLst>
                </a:gridCol>
              </a:tblGrid>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Network</a:t>
                      </a:r>
                      <a:r>
                        <a:rPr lang="en-CA" sz="1100" b="0" baseline="0" dirty="0">
                          <a:solidFill>
                            <a:schemeClr val="tx1"/>
                          </a:solidFill>
                          <a:latin typeface="+mn-lt"/>
                        </a:rPr>
                        <a:t> Infrastructure</a:t>
                      </a:r>
                      <a:endParaRPr lang="en-CA" sz="1100" b="0" dirty="0">
                        <a:solidFill>
                          <a:schemeClr val="tx1"/>
                        </a:solidFill>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Service Desk</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Business Applications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9388">
                <a:tc>
                  <a:txBody>
                    <a:bodyPr/>
                    <a:lstStyle/>
                    <a:p>
                      <a:pPr algn="r" fontAlgn="b"/>
                      <a:r>
                        <a:rPr lang="en-CA" sz="1100" b="0" u="none" strike="noStrike" dirty="0">
                          <a:solidFill>
                            <a:schemeClr val="tx1"/>
                          </a:solidFill>
                          <a:effectLst/>
                          <a:latin typeface="+mn-lt"/>
                        </a:rPr>
                        <a:t>Data Quality</a:t>
                      </a:r>
                      <a:endParaRPr lang="en-CA" sz="1100" b="0" i="0" u="none" strike="noStrike" dirty="0">
                        <a:solidFill>
                          <a:schemeClr val="tx1"/>
                        </a:solidFill>
                        <a:effectLst/>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938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Devices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653932180"/>
              </p:ext>
            </p:extLst>
          </p:nvPr>
        </p:nvGraphicFramePr>
        <p:xfrm>
          <a:off x="5572018" y="3633460"/>
          <a:ext cx="1789947" cy="1763475"/>
        </p:xfrm>
        <a:graphic>
          <a:graphicData uri="http://schemas.openxmlformats.org/drawingml/2006/table">
            <a:tbl>
              <a:tblPr firstRow="1" bandRow="1">
                <a:tableStyleId>{5C22544A-7EE6-4342-B048-85BDC9FD1C3A}</a:tableStyleId>
              </a:tblPr>
              <a:tblGrid>
                <a:gridCol w="1789947">
                  <a:extLst>
                    <a:ext uri="{9D8B030D-6E8A-4147-A177-3AD203B41FA5}">
                      <a16:colId xmlns:a16="http://schemas.microsoft.com/office/drawing/2014/main" val="20000"/>
                    </a:ext>
                  </a:extLst>
                </a:gridCol>
              </a:tblGrid>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Projects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Work Orders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Innovation Leadership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2695">
                <a:tc>
                  <a:txBody>
                    <a:bodyPr/>
                    <a:lstStyle/>
                    <a:p>
                      <a:pPr algn="l"/>
                      <a:r>
                        <a:rPr lang="en-CA" sz="1100" dirty="0">
                          <a:solidFill>
                            <a:schemeClr val="tx1"/>
                          </a:solidFill>
                          <a:latin typeface="+mn-lt"/>
                        </a:rPr>
                        <a:t>Business Applications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Requirements Gathering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6" name="TextBox 15"/>
          <p:cNvSpPr txBox="1"/>
          <p:nvPr/>
        </p:nvSpPr>
        <p:spPr>
          <a:xfrm>
            <a:off x="3446227" y="5115477"/>
            <a:ext cx="328505" cy="215444"/>
          </a:xfrm>
          <a:prstGeom prst="rect">
            <a:avLst/>
          </a:prstGeom>
          <a:noFill/>
        </p:spPr>
        <p:txBody>
          <a:bodyPr wrap="square" rtlCol="0" anchor="ctr">
            <a:spAutoFit/>
          </a:bodyPr>
          <a:lstStyle/>
          <a:p>
            <a:pPr algn="ctr"/>
            <a:r>
              <a:rPr lang="en-US" sz="800" b="1" dirty="0">
                <a:solidFill>
                  <a:srgbClr val="FFFFFF"/>
                </a:solidFill>
              </a:rPr>
              <a:t>11</a:t>
            </a:r>
          </a:p>
        </p:txBody>
      </p:sp>
      <p:sp>
        <p:nvSpPr>
          <p:cNvPr id="17" name="Rectangle 5"/>
          <p:cNvSpPr/>
          <p:nvPr/>
        </p:nvSpPr>
        <p:spPr>
          <a:xfrm>
            <a:off x="3481074" y="473472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FFFFFF"/>
              </a:solidFill>
            </a:endParaRPr>
          </a:p>
        </p:txBody>
      </p:sp>
      <p:sp>
        <p:nvSpPr>
          <p:cNvPr id="18" name="Rectangle 5"/>
          <p:cNvSpPr/>
          <p:nvPr/>
        </p:nvSpPr>
        <p:spPr>
          <a:xfrm>
            <a:off x="3481074" y="508350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FFFFFF"/>
              </a:solidFill>
            </a:endParaRPr>
          </a:p>
        </p:txBody>
      </p:sp>
      <p:sp>
        <p:nvSpPr>
          <p:cNvPr id="19" name="TextBox 18"/>
          <p:cNvSpPr txBox="1"/>
          <p:nvPr/>
        </p:nvSpPr>
        <p:spPr>
          <a:xfrm>
            <a:off x="3447270" y="4757150"/>
            <a:ext cx="328505" cy="215444"/>
          </a:xfrm>
          <a:prstGeom prst="rect">
            <a:avLst/>
          </a:prstGeom>
          <a:noFill/>
        </p:spPr>
        <p:txBody>
          <a:bodyPr wrap="square" rtlCol="0" anchor="ctr">
            <a:spAutoFit/>
          </a:bodyPr>
          <a:lstStyle/>
          <a:p>
            <a:pPr algn="ctr"/>
            <a:r>
              <a:rPr lang="en-US" sz="800" b="1" dirty="0">
                <a:solidFill>
                  <a:srgbClr val="FFFFFF"/>
                </a:solidFill>
              </a:rPr>
              <a:t>4</a:t>
            </a:r>
          </a:p>
        </p:txBody>
      </p:sp>
      <p:sp>
        <p:nvSpPr>
          <p:cNvPr id="20" name="TextBox 19"/>
          <p:cNvSpPr txBox="1"/>
          <p:nvPr/>
        </p:nvSpPr>
        <p:spPr>
          <a:xfrm>
            <a:off x="3446227" y="5107662"/>
            <a:ext cx="328505" cy="215444"/>
          </a:xfrm>
          <a:prstGeom prst="rect">
            <a:avLst/>
          </a:prstGeom>
          <a:noFill/>
        </p:spPr>
        <p:txBody>
          <a:bodyPr wrap="square" rtlCol="0" anchor="ctr">
            <a:spAutoFit/>
          </a:bodyPr>
          <a:lstStyle/>
          <a:p>
            <a:pPr algn="ctr"/>
            <a:r>
              <a:rPr lang="en-US" sz="800" b="1" dirty="0">
                <a:solidFill>
                  <a:srgbClr val="FFFFFF"/>
                </a:solidFill>
              </a:rPr>
              <a:t>5</a:t>
            </a:r>
          </a:p>
        </p:txBody>
      </p:sp>
      <p:sp>
        <p:nvSpPr>
          <p:cNvPr id="25" name="Rectangle 5"/>
          <p:cNvSpPr/>
          <p:nvPr/>
        </p:nvSpPr>
        <p:spPr>
          <a:xfrm>
            <a:off x="3481074" y="402893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2</a:t>
            </a:r>
          </a:p>
        </p:txBody>
      </p:sp>
      <p:sp>
        <p:nvSpPr>
          <p:cNvPr id="26" name="Rectangle 5"/>
          <p:cNvSpPr/>
          <p:nvPr/>
        </p:nvSpPr>
        <p:spPr>
          <a:xfrm>
            <a:off x="3481074" y="4381831"/>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3</a:t>
            </a:r>
          </a:p>
        </p:txBody>
      </p:sp>
      <p:sp>
        <p:nvSpPr>
          <p:cNvPr id="36" name="Rectangle 5"/>
          <p:cNvSpPr/>
          <p:nvPr/>
        </p:nvSpPr>
        <p:spPr>
          <a:xfrm>
            <a:off x="5340740" y="367431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1</a:t>
            </a:r>
          </a:p>
        </p:txBody>
      </p:sp>
      <p:sp>
        <p:nvSpPr>
          <p:cNvPr id="37" name="Rectangle 5"/>
          <p:cNvSpPr/>
          <p:nvPr/>
        </p:nvSpPr>
        <p:spPr>
          <a:xfrm>
            <a:off x="5340740" y="4027210"/>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2</a:t>
            </a:r>
          </a:p>
        </p:txBody>
      </p:sp>
      <p:sp>
        <p:nvSpPr>
          <p:cNvPr id="38" name="Rectangle 5"/>
          <p:cNvSpPr/>
          <p:nvPr/>
        </p:nvSpPr>
        <p:spPr>
          <a:xfrm>
            <a:off x="5340740" y="4733000"/>
            <a:ext cx="260896" cy="2608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4</a:t>
            </a:r>
          </a:p>
        </p:txBody>
      </p:sp>
      <p:sp>
        <p:nvSpPr>
          <p:cNvPr id="39" name="Rectangle 5"/>
          <p:cNvSpPr/>
          <p:nvPr/>
        </p:nvSpPr>
        <p:spPr>
          <a:xfrm>
            <a:off x="5340740" y="508589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5</a:t>
            </a:r>
          </a:p>
        </p:txBody>
      </p:sp>
      <p:sp>
        <p:nvSpPr>
          <p:cNvPr id="44" name="Rectangle 5"/>
          <p:cNvSpPr/>
          <p:nvPr/>
        </p:nvSpPr>
        <p:spPr>
          <a:xfrm>
            <a:off x="5340740" y="438010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3</a:t>
            </a:r>
          </a:p>
        </p:txBody>
      </p:sp>
      <p:sp>
        <p:nvSpPr>
          <p:cNvPr id="45" name="TextBox 44"/>
          <p:cNvSpPr txBox="1"/>
          <p:nvPr/>
        </p:nvSpPr>
        <p:spPr>
          <a:xfrm>
            <a:off x="1899614" y="5768285"/>
            <a:ext cx="2243508" cy="400110"/>
          </a:xfrm>
          <a:prstGeom prst="rect">
            <a:avLst/>
          </a:prstGeom>
          <a:noFill/>
        </p:spPr>
        <p:txBody>
          <a:bodyPr wrap="square" rtlCol="0">
            <a:spAutoFit/>
          </a:bodyPr>
          <a:lstStyle/>
          <a:p>
            <a:r>
              <a:rPr lang="en-US" sz="1000" b="1" dirty="0">
                <a:solidFill>
                  <a:srgbClr val="333333"/>
                </a:solidFill>
              </a:rPr>
              <a:t>Info-Tech Business Vision Survey</a:t>
            </a:r>
            <a:br>
              <a:rPr lang="en-US" sz="1000" b="1" dirty="0">
                <a:solidFill>
                  <a:srgbClr val="333333"/>
                </a:solidFill>
              </a:rPr>
            </a:br>
            <a:r>
              <a:rPr lang="en-US" sz="1000" b="1" i="1" dirty="0">
                <a:solidFill>
                  <a:srgbClr val="333333"/>
                </a:solidFill>
              </a:rPr>
              <a:t>N=21,367</a:t>
            </a:r>
          </a:p>
        </p:txBody>
      </p:sp>
      <p:cxnSp>
        <p:nvCxnSpPr>
          <p:cNvPr id="46" name="Straight Connector 45"/>
          <p:cNvCxnSpPr/>
          <p:nvPr/>
        </p:nvCxnSpPr>
        <p:spPr>
          <a:xfrm flipH="1">
            <a:off x="2034639" y="3568432"/>
            <a:ext cx="1718212"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5341754" y="3568432"/>
            <a:ext cx="1549256"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779028" y="3111537"/>
            <a:ext cx="1973819" cy="461665"/>
          </a:xfrm>
          <a:prstGeom prst="rect">
            <a:avLst/>
          </a:prstGeom>
        </p:spPr>
        <p:txBody>
          <a:bodyPr wrap="square" rIns="0">
            <a:spAutoFit/>
          </a:bodyPr>
          <a:lstStyle/>
          <a:p>
            <a:pPr algn="r" fontAlgn="b">
              <a:defRPr/>
            </a:pPr>
            <a:r>
              <a:rPr lang="en-US" sz="1200" b="1" dirty="0">
                <a:solidFill>
                  <a:srgbClr val="29475F">
                    <a:lumMod val="40000"/>
                    <a:lumOff val="60000"/>
                  </a:srgbClr>
                </a:solidFill>
              </a:rPr>
              <a:t>Importance as reported by business stakeholders</a:t>
            </a:r>
          </a:p>
        </p:txBody>
      </p:sp>
      <p:sp>
        <p:nvSpPr>
          <p:cNvPr id="49" name="Rectangle 48"/>
          <p:cNvSpPr/>
          <p:nvPr/>
        </p:nvSpPr>
        <p:spPr>
          <a:xfrm>
            <a:off x="5340740" y="3111536"/>
            <a:ext cx="1769845" cy="461665"/>
          </a:xfrm>
          <a:prstGeom prst="rect">
            <a:avLst/>
          </a:prstGeom>
        </p:spPr>
        <p:txBody>
          <a:bodyPr wrap="square" lIns="0">
            <a:spAutoFit/>
          </a:bodyPr>
          <a:lstStyle/>
          <a:p>
            <a:pPr fontAlgn="b">
              <a:defRPr/>
            </a:pPr>
            <a:r>
              <a:rPr lang="en-US" sz="1200" b="1" dirty="0">
                <a:solidFill>
                  <a:srgbClr val="29475F">
                    <a:lumMod val="40000"/>
                    <a:lumOff val="60000"/>
                  </a:srgbClr>
                </a:solidFill>
              </a:rPr>
              <a:t>Statistical impact on business satisfaction</a:t>
            </a:r>
          </a:p>
        </p:txBody>
      </p:sp>
      <p:sp>
        <p:nvSpPr>
          <p:cNvPr id="50" name="TextBox 49"/>
          <p:cNvSpPr txBox="1"/>
          <p:nvPr/>
        </p:nvSpPr>
        <p:spPr>
          <a:xfrm>
            <a:off x="5340740" y="5614396"/>
            <a:ext cx="1853233" cy="707886"/>
          </a:xfrm>
          <a:prstGeom prst="rect">
            <a:avLst/>
          </a:prstGeom>
          <a:noFill/>
        </p:spPr>
        <p:txBody>
          <a:bodyPr wrap="square" rtlCol="0">
            <a:spAutoFit/>
          </a:bodyPr>
          <a:lstStyle/>
          <a:p>
            <a:r>
              <a:rPr lang="en-US" sz="1000" dirty="0">
                <a:solidFill>
                  <a:srgbClr val="333333"/>
                </a:solidFill>
              </a:rPr>
              <a:t>* As determined by strength of correlation between Core Service scores and Overall Satisfaction</a:t>
            </a:r>
          </a:p>
        </p:txBody>
      </p:sp>
      <p:sp>
        <p:nvSpPr>
          <p:cNvPr id="64" name="Rectangle 5"/>
          <p:cNvSpPr/>
          <p:nvPr/>
        </p:nvSpPr>
        <p:spPr>
          <a:xfrm>
            <a:off x="3477269" y="3674315"/>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1</a:t>
            </a:r>
          </a:p>
        </p:txBody>
      </p:sp>
      <p:sp>
        <p:nvSpPr>
          <p:cNvPr id="58" name="Rectangle 57"/>
          <p:cNvSpPr/>
          <p:nvPr/>
        </p:nvSpPr>
        <p:spPr>
          <a:xfrm>
            <a:off x="308978" y="1180712"/>
            <a:ext cx="8498137" cy="1461939"/>
          </a:xfrm>
          <a:prstGeom prst="rect">
            <a:avLst/>
          </a:prstGeom>
        </p:spPr>
        <p:txBody>
          <a:bodyPr wrap="square">
            <a:spAutoFit/>
          </a:bodyPr>
          <a:lstStyle/>
          <a:p>
            <a:pPr>
              <a:spcAft>
                <a:spcPts val="600"/>
              </a:spcAft>
            </a:pPr>
            <a:r>
              <a:rPr lang="en-US" sz="1400" dirty="0">
                <a:solidFill>
                  <a:srgbClr val="333333"/>
                </a:solidFill>
              </a:rPr>
              <a:t>In a recent survey of over 20,000 IT and business executives, it was found that four of the core IT services with the largest impact on satisfaction were considered the four least important IT services by the business.</a:t>
            </a:r>
          </a:p>
          <a:p>
            <a:r>
              <a:rPr lang="en-US" sz="1400" dirty="0">
                <a:solidFill>
                  <a:srgbClr val="333333"/>
                </a:solidFill>
              </a:rPr>
              <a:t>It is often the case that business stakeholders overvalue services that drive “business as usual” activities, but undervalue services that IT uses to understand and innovate around what the business actually wants from IT.</a:t>
            </a:r>
          </a:p>
        </p:txBody>
      </p:sp>
    </p:spTree>
    <p:extLst>
      <p:ext uri="{BB962C8B-B14F-4D97-AF65-F5344CB8AC3E}">
        <p14:creationId xmlns:p14="http://schemas.microsoft.com/office/powerpoint/2010/main" val="131406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a certain point, IT needs to invest in innovation to drive high levels of satisfaction</a:t>
            </a:r>
          </a:p>
        </p:txBody>
      </p:sp>
      <p:graphicFrame>
        <p:nvGraphicFramePr>
          <p:cNvPr id="6" name="Table 3"/>
          <p:cNvGraphicFramePr>
            <a:graphicFrameLocks noGrp="1"/>
          </p:cNvGraphicFramePr>
          <p:nvPr>
            <p:extLst>
              <p:ext uri="{D42A27DB-BD31-4B8C-83A1-F6EECF244321}">
                <p14:modId xmlns:p14="http://schemas.microsoft.com/office/powerpoint/2010/main" val="2745438072"/>
              </p:ext>
            </p:extLst>
          </p:nvPr>
        </p:nvGraphicFramePr>
        <p:xfrm>
          <a:off x="877055" y="1534305"/>
          <a:ext cx="5568054" cy="2961285"/>
        </p:xfrm>
        <a:graphic>
          <a:graphicData uri="http://schemas.openxmlformats.org/drawingml/2006/table">
            <a:tbl>
              <a:tblPr firstRow="1" bandRow="1">
                <a:tableStyleId>{91EBBBCC-DAD2-459C-BE2E-F6DE35CF9A28}</a:tableStyleId>
              </a:tblPr>
              <a:tblGrid>
                <a:gridCol w="928009">
                  <a:extLst>
                    <a:ext uri="{9D8B030D-6E8A-4147-A177-3AD203B41FA5}">
                      <a16:colId xmlns:a16="http://schemas.microsoft.com/office/drawing/2014/main" val="20000"/>
                    </a:ext>
                  </a:extLst>
                </a:gridCol>
                <a:gridCol w="914298">
                  <a:extLst>
                    <a:ext uri="{9D8B030D-6E8A-4147-A177-3AD203B41FA5}">
                      <a16:colId xmlns:a16="http://schemas.microsoft.com/office/drawing/2014/main" val="20001"/>
                    </a:ext>
                  </a:extLst>
                </a:gridCol>
                <a:gridCol w="941720">
                  <a:extLst>
                    <a:ext uri="{9D8B030D-6E8A-4147-A177-3AD203B41FA5}">
                      <a16:colId xmlns:a16="http://schemas.microsoft.com/office/drawing/2014/main" val="20002"/>
                    </a:ext>
                  </a:extLst>
                </a:gridCol>
                <a:gridCol w="928009">
                  <a:extLst>
                    <a:ext uri="{9D8B030D-6E8A-4147-A177-3AD203B41FA5}">
                      <a16:colId xmlns:a16="http://schemas.microsoft.com/office/drawing/2014/main" val="20003"/>
                    </a:ext>
                  </a:extLst>
                </a:gridCol>
                <a:gridCol w="928009">
                  <a:extLst>
                    <a:ext uri="{9D8B030D-6E8A-4147-A177-3AD203B41FA5}">
                      <a16:colId xmlns:a16="http://schemas.microsoft.com/office/drawing/2014/main" val="20004"/>
                    </a:ext>
                  </a:extLst>
                </a:gridCol>
                <a:gridCol w="928009">
                  <a:extLst>
                    <a:ext uri="{9D8B030D-6E8A-4147-A177-3AD203B41FA5}">
                      <a16:colId xmlns:a16="http://schemas.microsoft.com/office/drawing/2014/main" val="20005"/>
                    </a:ext>
                  </a:extLst>
                </a:gridCol>
              </a:tblGrid>
              <a:tr h="452575">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0"/>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1"/>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2"/>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3"/>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4"/>
                  </a:ext>
                </a:extLst>
              </a:tr>
              <a:tr h="501742">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7" name="TextBox 6"/>
          <p:cNvSpPr txBox="1"/>
          <p:nvPr/>
        </p:nvSpPr>
        <p:spPr>
          <a:xfrm rot="16200000">
            <a:off x="-546059" y="2848435"/>
            <a:ext cx="1933478" cy="307777"/>
          </a:xfrm>
          <a:prstGeom prst="rect">
            <a:avLst/>
          </a:prstGeom>
          <a:noFill/>
        </p:spPr>
        <p:txBody>
          <a:bodyPr wrap="none" rtlCol="0">
            <a:spAutoFit/>
          </a:bodyPr>
          <a:lstStyle/>
          <a:p>
            <a:r>
              <a:rPr lang="en-US" sz="1400" dirty="0"/>
              <a:t>Overall IT Satisfaction</a:t>
            </a:r>
            <a:endParaRPr lang="en-US" sz="1400" b="1" i="1" dirty="0"/>
          </a:p>
        </p:txBody>
      </p:sp>
      <p:sp>
        <p:nvSpPr>
          <p:cNvPr id="8" name="TextBox 7"/>
          <p:cNvSpPr txBox="1"/>
          <p:nvPr/>
        </p:nvSpPr>
        <p:spPr>
          <a:xfrm>
            <a:off x="535295" y="1418402"/>
            <a:ext cx="341760" cy="261610"/>
          </a:xfrm>
          <a:prstGeom prst="rect">
            <a:avLst/>
          </a:prstGeom>
          <a:noFill/>
        </p:spPr>
        <p:txBody>
          <a:bodyPr wrap="none" rtlCol="0">
            <a:spAutoFit/>
          </a:bodyPr>
          <a:lstStyle/>
          <a:p>
            <a:r>
              <a:rPr lang="en-US" sz="1100" dirty="0"/>
              <a:t>10</a:t>
            </a:r>
          </a:p>
        </p:txBody>
      </p:sp>
      <p:sp>
        <p:nvSpPr>
          <p:cNvPr id="9" name="TextBox 8"/>
          <p:cNvSpPr txBox="1"/>
          <p:nvPr/>
        </p:nvSpPr>
        <p:spPr>
          <a:xfrm>
            <a:off x="574568" y="1904778"/>
            <a:ext cx="263214" cy="261610"/>
          </a:xfrm>
          <a:prstGeom prst="rect">
            <a:avLst/>
          </a:prstGeom>
          <a:noFill/>
        </p:spPr>
        <p:txBody>
          <a:bodyPr wrap="none" rtlCol="0">
            <a:spAutoFit/>
          </a:bodyPr>
          <a:lstStyle/>
          <a:p>
            <a:r>
              <a:rPr lang="en-US" sz="1100" dirty="0"/>
              <a:t>9</a:t>
            </a:r>
          </a:p>
        </p:txBody>
      </p:sp>
      <p:sp>
        <p:nvSpPr>
          <p:cNvPr id="10" name="TextBox 9"/>
          <p:cNvSpPr txBox="1"/>
          <p:nvPr/>
        </p:nvSpPr>
        <p:spPr>
          <a:xfrm>
            <a:off x="574568" y="2391154"/>
            <a:ext cx="263214" cy="261610"/>
          </a:xfrm>
          <a:prstGeom prst="rect">
            <a:avLst/>
          </a:prstGeom>
          <a:noFill/>
        </p:spPr>
        <p:txBody>
          <a:bodyPr wrap="none" rtlCol="0">
            <a:spAutoFit/>
          </a:bodyPr>
          <a:lstStyle/>
          <a:p>
            <a:r>
              <a:rPr lang="en-US" sz="1100" dirty="0"/>
              <a:t>8</a:t>
            </a:r>
          </a:p>
        </p:txBody>
      </p:sp>
      <p:sp>
        <p:nvSpPr>
          <p:cNvPr id="11" name="TextBox 10"/>
          <p:cNvSpPr txBox="1"/>
          <p:nvPr/>
        </p:nvSpPr>
        <p:spPr>
          <a:xfrm>
            <a:off x="574568" y="2877530"/>
            <a:ext cx="263214" cy="261610"/>
          </a:xfrm>
          <a:prstGeom prst="rect">
            <a:avLst/>
          </a:prstGeom>
          <a:noFill/>
        </p:spPr>
        <p:txBody>
          <a:bodyPr wrap="none" rtlCol="0">
            <a:spAutoFit/>
          </a:bodyPr>
          <a:lstStyle/>
          <a:p>
            <a:r>
              <a:rPr lang="en-US" sz="1100" dirty="0"/>
              <a:t>7</a:t>
            </a:r>
          </a:p>
        </p:txBody>
      </p:sp>
      <p:sp>
        <p:nvSpPr>
          <p:cNvPr id="12" name="TextBox 11"/>
          <p:cNvSpPr txBox="1"/>
          <p:nvPr/>
        </p:nvSpPr>
        <p:spPr>
          <a:xfrm>
            <a:off x="574568" y="3363906"/>
            <a:ext cx="263214" cy="261610"/>
          </a:xfrm>
          <a:prstGeom prst="rect">
            <a:avLst/>
          </a:prstGeom>
          <a:noFill/>
        </p:spPr>
        <p:txBody>
          <a:bodyPr wrap="none" rtlCol="0">
            <a:spAutoFit/>
          </a:bodyPr>
          <a:lstStyle/>
          <a:p>
            <a:r>
              <a:rPr lang="en-US" sz="1100" dirty="0"/>
              <a:t>6</a:t>
            </a:r>
          </a:p>
        </p:txBody>
      </p:sp>
      <p:sp>
        <p:nvSpPr>
          <p:cNvPr id="13" name="TextBox 12"/>
          <p:cNvSpPr txBox="1"/>
          <p:nvPr/>
        </p:nvSpPr>
        <p:spPr>
          <a:xfrm>
            <a:off x="574568" y="3850282"/>
            <a:ext cx="263214" cy="261610"/>
          </a:xfrm>
          <a:prstGeom prst="rect">
            <a:avLst/>
          </a:prstGeom>
          <a:noFill/>
        </p:spPr>
        <p:txBody>
          <a:bodyPr wrap="none" rtlCol="0">
            <a:spAutoFit/>
          </a:bodyPr>
          <a:lstStyle/>
          <a:p>
            <a:r>
              <a:rPr lang="en-US" sz="1100" dirty="0"/>
              <a:t>5</a:t>
            </a:r>
          </a:p>
        </p:txBody>
      </p:sp>
      <p:sp>
        <p:nvSpPr>
          <p:cNvPr id="14" name="TextBox 13"/>
          <p:cNvSpPr txBox="1"/>
          <p:nvPr/>
        </p:nvSpPr>
        <p:spPr>
          <a:xfrm>
            <a:off x="574568" y="4336658"/>
            <a:ext cx="263214" cy="261610"/>
          </a:xfrm>
          <a:prstGeom prst="rect">
            <a:avLst/>
          </a:prstGeom>
          <a:noFill/>
        </p:spPr>
        <p:txBody>
          <a:bodyPr wrap="none" rtlCol="0">
            <a:spAutoFit/>
          </a:bodyPr>
          <a:lstStyle/>
          <a:p>
            <a:r>
              <a:rPr lang="en-US" sz="1100" dirty="0"/>
              <a:t>4</a:t>
            </a:r>
          </a:p>
        </p:txBody>
      </p:sp>
      <p:sp>
        <p:nvSpPr>
          <p:cNvPr id="15" name="TextBox 14"/>
          <p:cNvSpPr txBox="1"/>
          <p:nvPr/>
        </p:nvSpPr>
        <p:spPr>
          <a:xfrm>
            <a:off x="2240882" y="4755620"/>
            <a:ext cx="2680477" cy="307777"/>
          </a:xfrm>
          <a:prstGeom prst="rect">
            <a:avLst/>
          </a:prstGeom>
          <a:noFill/>
        </p:spPr>
        <p:txBody>
          <a:bodyPr wrap="none" rtlCol="0">
            <a:spAutoFit/>
          </a:bodyPr>
          <a:lstStyle/>
          <a:p>
            <a:r>
              <a:rPr lang="en-US" sz="1400" dirty="0"/>
              <a:t>Satisfaction in Core IT Services</a:t>
            </a:r>
            <a:endParaRPr lang="en-US" sz="1400" b="1" i="1" dirty="0"/>
          </a:p>
        </p:txBody>
      </p:sp>
      <p:sp>
        <p:nvSpPr>
          <p:cNvPr id="16" name="TextBox 15"/>
          <p:cNvSpPr txBox="1"/>
          <p:nvPr/>
        </p:nvSpPr>
        <p:spPr>
          <a:xfrm>
            <a:off x="683198" y="4505753"/>
            <a:ext cx="263214" cy="261610"/>
          </a:xfrm>
          <a:prstGeom prst="rect">
            <a:avLst/>
          </a:prstGeom>
          <a:noFill/>
        </p:spPr>
        <p:txBody>
          <a:bodyPr wrap="none" rtlCol="0">
            <a:spAutoFit/>
          </a:bodyPr>
          <a:lstStyle/>
          <a:p>
            <a:r>
              <a:rPr lang="en-US" sz="1100" dirty="0"/>
              <a:t>4</a:t>
            </a:r>
          </a:p>
        </p:txBody>
      </p:sp>
      <p:sp>
        <p:nvSpPr>
          <p:cNvPr id="17" name="TextBox 16"/>
          <p:cNvSpPr txBox="1"/>
          <p:nvPr/>
        </p:nvSpPr>
        <p:spPr>
          <a:xfrm>
            <a:off x="1603665" y="4505753"/>
            <a:ext cx="263214" cy="261610"/>
          </a:xfrm>
          <a:prstGeom prst="rect">
            <a:avLst/>
          </a:prstGeom>
          <a:noFill/>
        </p:spPr>
        <p:txBody>
          <a:bodyPr wrap="none" rtlCol="0">
            <a:spAutoFit/>
          </a:bodyPr>
          <a:lstStyle/>
          <a:p>
            <a:r>
              <a:rPr lang="en-US" sz="1100" dirty="0"/>
              <a:t>5</a:t>
            </a:r>
          </a:p>
        </p:txBody>
      </p:sp>
      <p:sp>
        <p:nvSpPr>
          <p:cNvPr id="18" name="TextBox 17"/>
          <p:cNvSpPr txBox="1"/>
          <p:nvPr/>
        </p:nvSpPr>
        <p:spPr>
          <a:xfrm>
            <a:off x="2524132" y="4495590"/>
            <a:ext cx="263214" cy="261610"/>
          </a:xfrm>
          <a:prstGeom prst="rect">
            <a:avLst/>
          </a:prstGeom>
          <a:noFill/>
        </p:spPr>
        <p:txBody>
          <a:bodyPr wrap="none" rtlCol="0">
            <a:spAutoFit/>
          </a:bodyPr>
          <a:lstStyle/>
          <a:p>
            <a:r>
              <a:rPr lang="en-US" sz="1100" dirty="0"/>
              <a:t>6</a:t>
            </a:r>
          </a:p>
        </p:txBody>
      </p:sp>
      <p:sp>
        <p:nvSpPr>
          <p:cNvPr id="19" name="TextBox 18"/>
          <p:cNvSpPr txBox="1"/>
          <p:nvPr/>
        </p:nvSpPr>
        <p:spPr>
          <a:xfrm>
            <a:off x="3449514" y="4495590"/>
            <a:ext cx="263214" cy="261610"/>
          </a:xfrm>
          <a:prstGeom prst="rect">
            <a:avLst/>
          </a:prstGeom>
          <a:noFill/>
        </p:spPr>
        <p:txBody>
          <a:bodyPr wrap="none" rtlCol="0">
            <a:spAutoFit/>
          </a:bodyPr>
          <a:lstStyle/>
          <a:p>
            <a:r>
              <a:rPr lang="en-US" sz="1100" dirty="0"/>
              <a:t>7</a:t>
            </a:r>
          </a:p>
        </p:txBody>
      </p:sp>
      <p:sp>
        <p:nvSpPr>
          <p:cNvPr id="20" name="TextBox 19"/>
          <p:cNvSpPr txBox="1"/>
          <p:nvPr/>
        </p:nvSpPr>
        <p:spPr>
          <a:xfrm>
            <a:off x="4373906" y="4505753"/>
            <a:ext cx="263214" cy="261610"/>
          </a:xfrm>
          <a:prstGeom prst="rect">
            <a:avLst/>
          </a:prstGeom>
          <a:noFill/>
        </p:spPr>
        <p:txBody>
          <a:bodyPr wrap="none" rtlCol="0">
            <a:spAutoFit/>
          </a:bodyPr>
          <a:lstStyle/>
          <a:p>
            <a:r>
              <a:rPr lang="en-US" sz="1100" dirty="0"/>
              <a:t>8</a:t>
            </a:r>
          </a:p>
        </p:txBody>
      </p:sp>
      <p:sp>
        <p:nvSpPr>
          <p:cNvPr id="21" name="TextBox 20"/>
          <p:cNvSpPr txBox="1"/>
          <p:nvPr/>
        </p:nvSpPr>
        <p:spPr>
          <a:xfrm>
            <a:off x="5299288" y="4505753"/>
            <a:ext cx="263214" cy="261610"/>
          </a:xfrm>
          <a:prstGeom prst="rect">
            <a:avLst/>
          </a:prstGeom>
          <a:noFill/>
        </p:spPr>
        <p:txBody>
          <a:bodyPr wrap="none" rtlCol="0">
            <a:spAutoFit/>
          </a:bodyPr>
          <a:lstStyle/>
          <a:p>
            <a:r>
              <a:rPr lang="en-US" sz="1100" dirty="0"/>
              <a:t>9</a:t>
            </a:r>
          </a:p>
        </p:txBody>
      </p:sp>
      <p:sp>
        <p:nvSpPr>
          <p:cNvPr id="22" name="TextBox 21"/>
          <p:cNvSpPr txBox="1"/>
          <p:nvPr/>
        </p:nvSpPr>
        <p:spPr>
          <a:xfrm>
            <a:off x="6219755" y="4495590"/>
            <a:ext cx="341760" cy="261610"/>
          </a:xfrm>
          <a:prstGeom prst="rect">
            <a:avLst/>
          </a:prstGeom>
          <a:noFill/>
        </p:spPr>
        <p:txBody>
          <a:bodyPr wrap="none" rtlCol="0">
            <a:spAutoFit/>
          </a:bodyPr>
          <a:lstStyle/>
          <a:p>
            <a:r>
              <a:rPr lang="en-US" sz="1100" dirty="0"/>
              <a:t>10</a:t>
            </a:r>
          </a:p>
        </p:txBody>
      </p:sp>
      <p:sp>
        <p:nvSpPr>
          <p:cNvPr id="23" name="TextBox 22"/>
          <p:cNvSpPr txBox="1"/>
          <p:nvPr/>
        </p:nvSpPr>
        <p:spPr>
          <a:xfrm>
            <a:off x="5040082" y="4701759"/>
            <a:ext cx="1611339" cy="415498"/>
          </a:xfrm>
          <a:prstGeom prst="rect">
            <a:avLst/>
          </a:prstGeom>
          <a:noFill/>
        </p:spPr>
        <p:txBody>
          <a:bodyPr wrap="none" rtlCol="0">
            <a:spAutoFit/>
          </a:bodyPr>
          <a:lstStyle/>
          <a:p>
            <a:r>
              <a:rPr lang="en-US" sz="1050" dirty="0"/>
              <a:t>*Created Based on </a:t>
            </a:r>
            <a:endParaRPr lang="en-US" sz="1050" b="1" dirty="0"/>
          </a:p>
          <a:p>
            <a:r>
              <a:rPr lang="en-US" sz="1050" dirty="0"/>
              <a:t>Correlation Coefficients </a:t>
            </a:r>
            <a:endParaRPr lang="en-US" sz="1050" b="1" dirty="0"/>
          </a:p>
        </p:txBody>
      </p:sp>
      <p:graphicFrame>
        <p:nvGraphicFramePr>
          <p:cNvPr id="24" name="Table 23"/>
          <p:cNvGraphicFramePr>
            <a:graphicFrameLocks noGrp="1"/>
          </p:cNvGraphicFramePr>
          <p:nvPr>
            <p:extLst>
              <p:ext uri="{D42A27DB-BD31-4B8C-83A1-F6EECF244321}">
                <p14:modId xmlns:p14="http://schemas.microsoft.com/office/powerpoint/2010/main" val="3990519696"/>
              </p:ext>
            </p:extLst>
          </p:nvPr>
        </p:nvGraphicFramePr>
        <p:xfrm>
          <a:off x="877055" y="2706895"/>
          <a:ext cx="3280610" cy="1788695"/>
        </p:xfrm>
        <a:graphic>
          <a:graphicData uri="http://schemas.openxmlformats.org/drawingml/2006/table">
            <a:tbl>
              <a:tblPr/>
              <a:tblGrid>
                <a:gridCol w="3280610">
                  <a:extLst>
                    <a:ext uri="{9D8B030D-6E8A-4147-A177-3AD203B41FA5}">
                      <a16:colId xmlns:a16="http://schemas.microsoft.com/office/drawing/2014/main" val="20000"/>
                    </a:ext>
                  </a:extLst>
                </a:gridCol>
              </a:tblGrid>
              <a:tr h="1788695">
                <a:tc>
                  <a:txBody>
                    <a:bodyPr/>
                    <a:lstStyle/>
                    <a:p>
                      <a:endParaRPr lang="en-CA" dirty="0"/>
                    </a:p>
                  </a:txBody>
                  <a:tcPr>
                    <a:lnL w="12700" cmpd="sng">
                      <a:solidFill>
                        <a:schemeClr val="tx1"/>
                      </a:solidFill>
                      <a:prstDash val="sysDot"/>
                    </a:lnL>
                    <a:lnR w="12700" cmpd="sng">
                      <a:solidFill>
                        <a:schemeClr val="tx1"/>
                      </a:solidFill>
                      <a:prstDash val="sysDot"/>
                    </a:lnR>
                    <a:lnT w="12700" cmpd="sng">
                      <a:solidFill>
                        <a:schemeClr val="tx1"/>
                      </a:solidFill>
                      <a:prstDash val="sysDot"/>
                    </a:lnT>
                    <a:lnB w="12700" cmpd="sng">
                      <a:solidFill>
                        <a:schemeClr val="tx1"/>
                      </a:solidFill>
                      <a:prstDash val="sysDot"/>
                    </a:lnB>
                  </a:tcPr>
                </a:tc>
                <a:extLst>
                  <a:ext uri="{0D108BD9-81ED-4DB2-BD59-A6C34878D82A}">
                    <a16:rowId xmlns:a16="http://schemas.microsoft.com/office/drawing/2014/main" val="10000"/>
                  </a:ext>
                </a:extLst>
              </a:tr>
            </a:tbl>
          </a:graphicData>
        </a:graphic>
      </p:graphicFrame>
      <p:cxnSp>
        <p:nvCxnSpPr>
          <p:cNvPr id="27" name="Straight Connector 26"/>
          <p:cNvCxnSpPr/>
          <p:nvPr/>
        </p:nvCxnSpPr>
        <p:spPr>
          <a:xfrm flipV="1">
            <a:off x="874520" y="2621926"/>
            <a:ext cx="3245131" cy="188382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888585" y="2706894"/>
            <a:ext cx="3267804" cy="1798859"/>
          </a:xfrm>
          <a:prstGeom prst="line">
            <a:avLst/>
          </a:prstGeom>
          <a:ln w="31750">
            <a:solidFill>
              <a:srgbClr val="2576B7"/>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73244" y="2767632"/>
            <a:ext cx="3335010" cy="1738120"/>
          </a:xfrm>
          <a:prstGeom prst="line">
            <a:avLst/>
          </a:prstGeom>
          <a:ln w="31750">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119651" y="1534305"/>
            <a:ext cx="1302806" cy="1087622"/>
          </a:xfrm>
          <a:prstGeom prst="line">
            <a:avLst/>
          </a:prstGeom>
          <a:ln w="31750">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156389" y="1904778"/>
            <a:ext cx="1931815" cy="802118"/>
          </a:xfrm>
          <a:prstGeom prst="line">
            <a:avLst/>
          </a:prstGeom>
          <a:ln w="31750">
            <a:solidFill>
              <a:srgbClr val="2576B7"/>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4208254" y="2391154"/>
            <a:ext cx="2236855" cy="376478"/>
          </a:xfrm>
          <a:prstGeom prst="line">
            <a:avLst/>
          </a:prstGeom>
          <a:ln w="31750">
            <a:solidFill>
              <a:srgbClr val="29475F"/>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6675918" y="1735009"/>
            <a:ext cx="2187330" cy="3925501"/>
          </a:xfrm>
          <a:prstGeom prst="round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Don’t overinvest in “business as usual.”</a:t>
            </a:r>
          </a:p>
          <a:p>
            <a:pPr marL="171450" indent="-171450">
              <a:buFont typeface="Arial" panose="020B0604020202020204" pitchFamily="34" charset="0"/>
              <a:buChar char="•"/>
            </a:pPr>
            <a:r>
              <a:rPr lang="en-US" sz="1200" dirty="0">
                <a:solidFill>
                  <a:schemeClr val="tx1"/>
                </a:solidFill>
              </a:rPr>
              <a:t>IT often overinvests in the core business-facing services.</a:t>
            </a:r>
          </a:p>
          <a:p>
            <a:r>
              <a:rPr lang="en-US" sz="1200" b="1" dirty="0">
                <a:solidFill>
                  <a:schemeClr val="tx1"/>
                </a:solidFill>
              </a:rPr>
              <a:t>Satisfaction is driven beyond the business’s field of vision.</a:t>
            </a:r>
          </a:p>
          <a:p>
            <a:pPr marL="171450" indent="-171450">
              <a:buFont typeface="Arial" panose="020B0604020202020204" pitchFamily="34" charset="0"/>
              <a:buChar char="•"/>
            </a:pPr>
            <a:r>
              <a:rPr lang="en-US" sz="1200" dirty="0">
                <a:solidFill>
                  <a:schemeClr val="tx1"/>
                </a:solidFill>
              </a:rPr>
              <a:t>The services that drive business satisfaction the most go on “behind the scenes” – projects, work orders, innovation, and business applications. Past about 75% overall IT satisfaction, improving these services yields the highest possible return.</a:t>
            </a:r>
            <a:endParaRPr lang="en-US" sz="1200" b="1" dirty="0">
              <a:solidFill>
                <a:schemeClr val="tx1"/>
              </a:solidFill>
            </a:endParaRPr>
          </a:p>
        </p:txBody>
      </p:sp>
      <p:sp>
        <p:nvSpPr>
          <p:cNvPr id="46" name="TextBox 4"/>
          <p:cNvSpPr txBox="1"/>
          <p:nvPr/>
        </p:nvSpPr>
        <p:spPr>
          <a:xfrm>
            <a:off x="681477" y="5117257"/>
            <a:ext cx="1689886" cy="769441"/>
          </a:xfrm>
          <a:prstGeom prst="rect">
            <a:avLst/>
          </a:prstGeom>
          <a:noFill/>
        </p:spPr>
        <p:txBody>
          <a:bodyPr wrap="none" rtlCol="0">
            <a:spAutoFit/>
          </a:bodyPr>
          <a:lstStyle/>
          <a:p>
            <a:r>
              <a:rPr lang="en-US" sz="1100" b="1" dirty="0">
                <a:solidFill>
                  <a:srgbClr val="333333"/>
                </a:solidFill>
              </a:rPr>
              <a:t>Projects</a:t>
            </a:r>
          </a:p>
          <a:p>
            <a:r>
              <a:rPr lang="en-US" sz="1100" b="1" dirty="0">
                <a:solidFill>
                  <a:srgbClr val="333333"/>
                </a:solidFill>
              </a:rPr>
              <a:t>Work Orders</a:t>
            </a:r>
          </a:p>
          <a:p>
            <a:r>
              <a:rPr lang="en-US" sz="1100" b="1" dirty="0">
                <a:solidFill>
                  <a:srgbClr val="333333"/>
                </a:solidFill>
              </a:rPr>
              <a:t>Innovation Leadership</a:t>
            </a:r>
          </a:p>
          <a:p>
            <a:r>
              <a:rPr lang="en-US" sz="1100" b="1" dirty="0">
                <a:solidFill>
                  <a:srgbClr val="333333"/>
                </a:solidFill>
              </a:rPr>
              <a:t>Business Applications</a:t>
            </a:r>
          </a:p>
        </p:txBody>
      </p:sp>
      <p:sp>
        <p:nvSpPr>
          <p:cNvPr id="47" name="Rectangle 46"/>
          <p:cNvSpPr/>
          <p:nvPr/>
        </p:nvSpPr>
        <p:spPr>
          <a:xfrm>
            <a:off x="378990" y="5379928"/>
            <a:ext cx="263214" cy="24409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4"/>
          <p:cNvSpPr txBox="1"/>
          <p:nvPr/>
        </p:nvSpPr>
        <p:spPr>
          <a:xfrm>
            <a:off x="2933528" y="5117257"/>
            <a:ext cx="1901483" cy="769441"/>
          </a:xfrm>
          <a:prstGeom prst="rect">
            <a:avLst/>
          </a:prstGeom>
          <a:noFill/>
        </p:spPr>
        <p:txBody>
          <a:bodyPr wrap="none" rtlCol="0">
            <a:spAutoFit/>
          </a:bodyPr>
          <a:lstStyle/>
          <a:p>
            <a:r>
              <a:rPr lang="en-US" sz="1100" b="1" dirty="0">
                <a:solidFill>
                  <a:srgbClr val="333333"/>
                </a:solidFill>
              </a:rPr>
              <a:t>Requirements Gathering</a:t>
            </a:r>
          </a:p>
          <a:p>
            <a:r>
              <a:rPr lang="en-US" sz="1100" b="1" dirty="0">
                <a:solidFill>
                  <a:srgbClr val="333333"/>
                </a:solidFill>
              </a:rPr>
              <a:t>Service Desk</a:t>
            </a:r>
          </a:p>
          <a:p>
            <a:r>
              <a:rPr lang="en-US" sz="1100" b="1" dirty="0">
                <a:solidFill>
                  <a:srgbClr val="333333"/>
                </a:solidFill>
              </a:rPr>
              <a:t>Client Facing Technology</a:t>
            </a:r>
          </a:p>
          <a:p>
            <a:r>
              <a:rPr lang="en-US" sz="1100" b="1" dirty="0">
                <a:solidFill>
                  <a:srgbClr val="333333"/>
                </a:solidFill>
              </a:rPr>
              <a:t>Network Infrastructure</a:t>
            </a:r>
          </a:p>
        </p:txBody>
      </p:sp>
      <p:sp>
        <p:nvSpPr>
          <p:cNvPr id="52" name="Rectangle 51"/>
          <p:cNvSpPr/>
          <p:nvPr/>
        </p:nvSpPr>
        <p:spPr>
          <a:xfrm>
            <a:off x="2631041" y="5379928"/>
            <a:ext cx="263214" cy="244097"/>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4"/>
          <p:cNvSpPr txBox="1"/>
          <p:nvPr/>
        </p:nvSpPr>
        <p:spPr>
          <a:xfrm>
            <a:off x="5185579" y="5164619"/>
            <a:ext cx="1561646" cy="769441"/>
          </a:xfrm>
          <a:prstGeom prst="rect">
            <a:avLst/>
          </a:prstGeom>
          <a:noFill/>
        </p:spPr>
        <p:txBody>
          <a:bodyPr wrap="none" rtlCol="0">
            <a:spAutoFit/>
          </a:bodyPr>
          <a:lstStyle/>
          <a:p>
            <a:r>
              <a:rPr lang="en-US" sz="1100" b="1" dirty="0">
                <a:solidFill>
                  <a:srgbClr val="333333"/>
                </a:solidFill>
              </a:rPr>
              <a:t>Analytical Capability</a:t>
            </a:r>
          </a:p>
          <a:p>
            <a:r>
              <a:rPr lang="en-US" sz="1100" b="1" dirty="0">
                <a:solidFill>
                  <a:srgbClr val="333333"/>
                </a:solidFill>
              </a:rPr>
              <a:t>Data Quality</a:t>
            </a:r>
          </a:p>
          <a:p>
            <a:r>
              <a:rPr lang="en-US" sz="1100" b="1" dirty="0">
                <a:solidFill>
                  <a:srgbClr val="333333"/>
                </a:solidFill>
              </a:rPr>
              <a:t>Devices</a:t>
            </a:r>
          </a:p>
          <a:p>
            <a:r>
              <a:rPr lang="en-US" sz="1100" b="1" dirty="0">
                <a:solidFill>
                  <a:srgbClr val="333333"/>
                </a:solidFill>
              </a:rPr>
              <a:t>IT Policies</a:t>
            </a:r>
          </a:p>
        </p:txBody>
      </p:sp>
      <p:sp>
        <p:nvSpPr>
          <p:cNvPr id="54" name="Rectangle 53"/>
          <p:cNvSpPr/>
          <p:nvPr/>
        </p:nvSpPr>
        <p:spPr>
          <a:xfrm>
            <a:off x="4883092" y="5427290"/>
            <a:ext cx="263214" cy="244097"/>
          </a:xfrm>
          <a:prstGeom prst="rect">
            <a:avLst/>
          </a:prstGeom>
          <a:solidFill>
            <a:srgbClr val="29475F"/>
          </a:solidFill>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Curved Connector 55"/>
          <p:cNvCxnSpPr>
            <a:stCxn id="36" idx="1"/>
          </p:cNvCxnSpPr>
          <p:nvPr/>
        </p:nvCxnSpPr>
        <p:spPr>
          <a:xfrm rot="10800000">
            <a:off x="4254498" y="2814994"/>
            <a:ext cx="2421420" cy="882766"/>
          </a:xfrm>
          <a:prstGeom prst="curvedConnector3">
            <a:avLst/>
          </a:prstGeom>
          <a:ln w="190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6"/>
          <p:cNvCxnSpPr/>
          <p:nvPr/>
        </p:nvCxnSpPr>
        <p:spPr>
          <a:xfrm>
            <a:off x="4060831" y="2569467"/>
            <a:ext cx="193667" cy="27485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48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the CIO Business Vision program, then use Info-Tech’s systematic process of engagement and experience design</a:t>
            </a:r>
          </a:p>
        </p:txBody>
      </p:sp>
      <p:sp>
        <p:nvSpPr>
          <p:cNvPr id="63" name="Text Placeholder 2"/>
          <p:cNvSpPr txBox="1">
            <a:spLocks/>
          </p:cNvSpPr>
          <p:nvPr/>
        </p:nvSpPr>
        <p:spPr bwMode="auto">
          <a:xfrm>
            <a:off x="257174" y="1233489"/>
            <a:ext cx="8370889" cy="82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solidFill>
                  <a:schemeClr val="tx2"/>
                </a:solidFill>
              </a:rPr>
              <a:t>Understanding what drives your business stakeholders to action and mapping out how they solve problems will enable IT to predict their needs and adapt accordingly. Continued success in doing this will build satisfaction and trust in IT, enabling IT to start more ambitious projects as a strategic partner.</a:t>
            </a:r>
            <a:endParaRPr lang="en-US" dirty="0"/>
          </a:p>
        </p:txBody>
      </p:sp>
      <p:grpSp>
        <p:nvGrpSpPr>
          <p:cNvPr id="64" name="Group 63"/>
          <p:cNvGrpSpPr/>
          <p:nvPr/>
        </p:nvGrpSpPr>
        <p:grpSpPr>
          <a:xfrm>
            <a:off x="3344861" y="2499983"/>
            <a:ext cx="2767381" cy="3514124"/>
            <a:chOff x="3141862" y="2464128"/>
            <a:chExt cx="2259862" cy="3028699"/>
          </a:xfrm>
        </p:grpSpPr>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1862" y="2464128"/>
              <a:ext cx="2259862" cy="3028699"/>
            </a:xfrm>
            <a:prstGeom prst="rect">
              <a:avLst/>
            </a:prstGeom>
            <a:ln w="28575">
              <a:noFill/>
            </a:ln>
          </p:spPr>
        </p:pic>
        <p:sp>
          <p:nvSpPr>
            <p:cNvPr id="66" name="TextBox 65"/>
            <p:cNvSpPr txBox="1"/>
            <p:nvPr/>
          </p:nvSpPr>
          <p:spPr>
            <a:xfrm rot="20476678">
              <a:off x="4366294" y="3489571"/>
              <a:ext cx="1013741" cy="261610"/>
            </a:xfrm>
            <a:prstGeom prst="rect">
              <a:avLst/>
            </a:prstGeom>
            <a:noFill/>
          </p:spPr>
          <p:txBody>
            <a:bodyPr wrap="square" rtlCol="0">
              <a:spAutoFit/>
            </a:bodyPr>
            <a:lstStyle/>
            <a:p>
              <a:pPr algn="ctr"/>
              <a:r>
                <a:rPr lang="en-CA" sz="1100" b="1" dirty="0">
                  <a:solidFill>
                    <a:srgbClr val="FFFFFF"/>
                  </a:solidFill>
                </a:rPr>
                <a:t>Expands</a:t>
              </a:r>
            </a:p>
          </p:txBody>
        </p:sp>
        <p:sp>
          <p:nvSpPr>
            <p:cNvPr id="67" name="TextBox 66"/>
            <p:cNvSpPr txBox="1"/>
            <p:nvPr/>
          </p:nvSpPr>
          <p:spPr>
            <a:xfrm rot="20476678">
              <a:off x="4366294" y="3029987"/>
              <a:ext cx="1013741" cy="261610"/>
            </a:xfrm>
            <a:prstGeom prst="rect">
              <a:avLst/>
            </a:prstGeom>
            <a:noFill/>
          </p:spPr>
          <p:txBody>
            <a:bodyPr wrap="square" rtlCol="0">
              <a:spAutoFit/>
            </a:bodyPr>
            <a:lstStyle/>
            <a:p>
              <a:pPr algn="ctr"/>
              <a:r>
                <a:rPr lang="en-CA" sz="1100" b="1" dirty="0">
                  <a:solidFill>
                    <a:srgbClr val="FFFFFF"/>
                  </a:solidFill>
                </a:rPr>
                <a:t>Transforms</a:t>
              </a:r>
            </a:p>
          </p:txBody>
        </p:sp>
        <p:sp>
          <p:nvSpPr>
            <p:cNvPr id="68" name="TextBox 67"/>
            <p:cNvSpPr txBox="1"/>
            <p:nvPr/>
          </p:nvSpPr>
          <p:spPr>
            <a:xfrm rot="20476678">
              <a:off x="4366294" y="3952295"/>
              <a:ext cx="1013741" cy="261610"/>
            </a:xfrm>
            <a:prstGeom prst="rect">
              <a:avLst/>
            </a:prstGeom>
            <a:noFill/>
          </p:spPr>
          <p:txBody>
            <a:bodyPr wrap="square" rtlCol="0">
              <a:spAutoFit/>
            </a:bodyPr>
            <a:lstStyle/>
            <a:p>
              <a:pPr algn="ctr"/>
              <a:r>
                <a:rPr lang="en-CA" sz="1100" b="1" dirty="0">
                  <a:solidFill>
                    <a:srgbClr val="FFFFFF"/>
                  </a:solidFill>
                </a:rPr>
                <a:t>Optimizes</a:t>
              </a:r>
            </a:p>
          </p:txBody>
        </p:sp>
        <p:sp>
          <p:nvSpPr>
            <p:cNvPr id="69" name="TextBox 68"/>
            <p:cNvSpPr txBox="1"/>
            <p:nvPr/>
          </p:nvSpPr>
          <p:spPr>
            <a:xfrm rot="20476678">
              <a:off x="4372927" y="4418770"/>
              <a:ext cx="1013741" cy="261610"/>
            </a:xfrm>
            <a:prstGeom prst="rect">
              <a:avLst/>
            </a:prstGeom>
            <a:noFill/>
          </p:spPr>
          <p:txBody>
            <a:bodyPr wrap="square" rtlCol="0">
              <a:spAutoFit/>
            </a:bodyPr>
            <a:lstStyle/>
            <a:p>
              <a:pPr algn="ctr"/>
              <a:r>
                <a:rPr lang="en-CA" sz="1100" b="1" dirty="0">
                  <a:solidFill>
                    <a:srgbClr val="FFFFFF"/>
                  </a:solidFill>
                </a:rPr>
                <a:t>Supports</a:t>
              </a:r>
            </a:p>
          </p:txBody>
        </p:sp>
        <p:sp>
          <p:nvSpPr>
            <p:cNvPr id="70" name="TextBox 69"/>
            <p:cNvSpPr txBox="1"/>
            <p:nvPr/>
          </p:nvSpPr>
          <p:spPr>
            <a:xfrm rot="20476678">
              <a:off x="4366293" y="4890995"/>
              <a:ext cx="1013741" cy="261610"/>
            </a:xfrm>
            <a:prstGeom prst="rect">
              <a:avLst/>
            </a:prstGeom>
            <a:noFill/>
          </p:spPr>
          <p:txBody>
            <a:bodyPr wrap="square" rtlCol="0">
              <a:spAutoFit/>
            </a:bodyPr>
            <a:lstStyle/>
            <a:p>
              <a:pPr algn="ctr"/>
              <a:r>
                <a:rPr lang="en-CA" sz="1100" b="1" dirty="0">
                  <a:solidFill>
                    <a:srgbClr val="FFFFFF"/>
                  </a:solidFill>
                </a:rPr>
                <a:t>Struggles</a:t>
              </a:r>
            </a:p>
          </p:txBody>
        </p:sp>
      </p:grpSp>
      <p:sp>
        <p:nvSpPr>
          <p:cNvPr id="71" name="Right Brace 70"/>
          <p:cNvSpPr/>
          <p:nvPr/>
        </p:nvSpPr>
        <p:spPr>
          <a:xfrm>
            <a:off x="6004313" y="2976664"/>
            <a:ext cx="197519" cy="876216"/>
          </a:xfrm>
          <a:prstGeom prst="rightBrace">
            <a:avLst>
              <a:gd name="adj1" fmla="val 8333"/>
              <a:gd name="adj2" fmla="val 46620"/>
            </a:avLst>
          </a:prstGeom>
          <a:ln w="127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2" name="TextBox 71"/>
          <p:cNvSpPr txBox="1"/>
          <p:nvPr/>
        </p:nvSpPr>
        <p:spPr>
          <a:xfrm>
            <a:off x="6204922" y="2906940"/>
            <a:ext cx="2649092" cy="1015663"/>
          </a:xfrm>
          <a:prstGeom prst="rect">
            <a:avLst/>
          </a:prstGeom>
          <a:ln w="3175">
            <a:solidFill>
              <a:schemeClr val="accent1"/>
            </a:solidFill>
            <a:prstDash val="sysDot"/>
          </a:ln>
        </p:spPr>
        <p:txBody>
          <a:bodyPr wrap="square" rtlCol="0">
            <a:spAutoFit/>
          </a:bodyPr>
          <a:lstStyle/>
          <a:p>
            <a:r>
              <a:rPr lang="en-US" sz="1200" i="1" dirty="0">
                <a:solidFill>
                  <a:schemeClr val="accent1"/>
                </a:solidFill>
              </a:rPr>
              <a:t>If you are here: </a:t>
            </a:r>
            <a:r>
              <a:rPr lang="en-US" sz="1200" dirty="0">
                <a:solidFill>
                  <a:schemeClr val="accent1"/>
                </a:solidFill>
              </a:rPr>
              <a:t>Partner with the business to drive IT innovation and focus your experience design efforts on making business decisions that affect end customers.</a:t>
            </a:r>
          </a:p>
        </p:txBody>
      </p:sp>
      <p:sp>
        <p:nvSpPr>
          <p:cNvPr id="94" name="Right Brace 93"/>
          <p:cNvSpPr/>
          <p:nvPr/>
        </p:nvSpPr>
        <p:spPr>
          <a:xfrm>
            <a:off x="6004078" y="3970931"/>
            <a:ext cx="197519" cy="1601443"/>
          </a:xfrm>
          <a:prstGeom prst="rightBrace">
            <a:avLst>
              <a:gd name="adj1" fmla="val 8333"/>
              <a:gd name="adj2" fmla="val 46620"/>
            </a:avLst>
          </a:prstGeom>
          <a:ln w="127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5" name="TextBox 94"/>
          <p:cNvSpPr txBox="1"/>
          <p:nvPr/>
        </p:nvSpPr>
        <p:spPr>
          <a:xfrm>
            <a:off x="6201596" y="4121243"/>
            <a:ext cx="2652417" cy="1200329"/>
          </a:xfrm>
          <a:prstGeom prst="rect">
            <a:avLst/>
          </a:prstGeom>
          <a:ln w="3175">
            <a:solidFill>
              <a:schemeClr val="accent1"/>
            </a:solidFill>
            <a:prstDash val="sysDot"/>
          </a:ln>
        </p:spPr>
        <p:txBody>
          <a:bodyPr wrap="square" rtlCol="0">
            <a:spAutoFit/>
          </a:bodyPr>
          <a:lstStyle/>
          <a:p>
            <a:r>
              <a:rPr lang="en-US" sz="1200" i="1" dirty="0">
                <a:solidFill>
                  <a:schemeClr val="accent1"/>
                </a:solidFill>
              </a:rPr>
              <a:t>If you are here: </a:t>
            </a:r>
            <a:r>
              <a:rPr lang="en-US" sz="1200" dirty="0">
                <a:solidFill>
                  <a:schemeClr val="accent1"/>
                </a:solidFill>
              </a:rPr>
              <a:t>Design the experience of internal stakeholders to discover the business’s hidden needs, build process maturity, and position IT optimally into their big picture.</a:t>
            </a:r>
          </a:p>
        </p:txBody>
      </p:sp>
      <p:sp>
        <p:nvSpPr>
          <p:cNvPr id="96" name="Rectangle 95"/>
          <p:cNvSpPr/>
          <p:nvPr/>
        </p:nvSpPr>
        <p:spPr>
          <a:xfrm>
            <a:off x="492306" y="2910316"/>
            <a:ext cx="2709402" cy="1823546"/>
          </a:xfrm>
          <a:prstGeom prst="rect">
            <a:avLst/>
          </a:prstGeom>
          <a:solidFill>
            <a:srgbClr val="F2F2F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p>
        </p:txBody>
      </p:sp>
      <p:sp>
        <p:nvSpPr>
          <p:cNvPr id="98" name="TextBox 26"/>
          <p:cNvSpPr txBox="1"/>
          <p:nvPr/>
        </p:nvSpPr>
        <p:spPr>
          <a:xfrm rot="10800000" flipV="1">
            <a:off x="492306" y="2910316"/>
            <a:ext cx="2709401" cy="1815882"/>
          </a:xfrm>
          <a:prstGeom prst="rect">
            <a:avLst/>
          </a:prstGeom>
          <a:solidFill>
            <a:srgbClr val="F2F2F2"/>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hlinkClick r:id="rId4"/>
              </a:rPr>
              <a:t>The CIO Business Vision Program</a:t>
            </a:r>
            <a:r>
              <a:rPr lang="en-US" sz="1400" dirty="0"/>
              <a:t> provides a current-state evaluation of IT’s ability to provide services and solutions to the main business stakeholders’ most important business-technology areas of concern.</a:t>
            </a:r>
          </a:p>
        </p:txBody>
      </p:sp>
    </p:spTree>
    <p:extLst>
      <p:ext uri="{BB962C8B-B14F-4D97-AF65-F5344CB8AC3E}">
        <p14:creationId xmlns:p14="http://schemas.microsoft.com/office/powerpoint/2010/main" val="11348602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2271</Words>
  <Application>Microsoft Office PowerPoint</Application>
  <PresentationFormat>On-screen Show (4:3)</PresentationFormat>
  <Paragraphs>299</Paragraphs>
  <Slides>16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4" baseType="lpstr">
      <vt:lpstr>Arial</vt:lpstr>
      <vt:lpstr>Calibri</vt:lpstr>
      <vt:lpstr>Courier New</vt:lpstr>
      <vt:lpstr>Georgia</vt:lpstr>
      <vt:lpstr>Open Sans</vt:lpstr>
      <vt:lpstr>Wingdings</vt:lpstr>
      <vt:lpstr>Theme1</vt:lpstr>
      <vt:lpstr>PowerPoint Presentation</vt:lpstr>
      <vt:lpstr>PowerPoint Presentation</vt:lpstr>
      <vt:lpstr>Our understanding of the problem</vt:lpstr>
      <vt:lpstr>Executive summary</vt:lpstr>
      <vt:lpstr>Introducing the experience design approach</vt:lpstr>
      <vt:lpstr>IT strives to contribute to business decision making, but IT is pigeonholed into the role of an order-taker or trusted operator</vt:lpstr>
      <vt:lpstr>Business stakeholders regularly undervalue IT services that drive satisfaction</vt:lpstr>
      <vt:lpstr>Past a certain point, IT needs to invest in innovation to drive high levels of satisfaction</vt:lpstr>
      <vt:lpstr>Run the CIO Business Vision program, then use Info-Tech’s systematic process of engagement and experience design</vt:lpstr>
      <vt:lpstr>Apply experience design to your enterprise architecture and innovation processes to optimize IT satisfaction </vt:lpstr>
      <vt:lpstr>Our members have already had success after holding an Info-Tech experience design workshop</vt:lpstr>
      <vt:lpstr>Establish baseline metrics</vt:lpstr>
      <vt:lpstr>Use these icons to help direct you as you navigate this research </vt:lpstr>
      <vt:lpstr>Info-Tech offers various levels of support to best suit your needs</vt:lpstr>
      <vt:lpstr>Customer Experience Design – project overview</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2017-08-18T17:20:38Z</dcterms:created>
  <dcterms:modified xsi:type="dcterms:W3CDTF">2019-11-12T12:57:58Z</dcterms:modified>
</cp:coreProperties>
</file>