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8" r:id="rId2"/>
  </p:sldMasterIdLst>
  <p:notesMasterIdLst>
    <p:notesMasterId r:id="rId22"/>
  </p:notesMasterIdLst>
  <p:handoutMasterIdLst>
    <p:handoutMasterId r:id="rId23"/>
  </p:handoutMasterIdLst>
  <p:sldIdLst>
    <p:sldId id="278" r:id="rId3"/>
    <p:sldId id="506" r:id="rId4"/>
    <p:sldId id="403" r:id="rId5"/>
    <p:sldId id="504" r:id="rId6"/>
    <p:sldId id="488" r:id="rId7"/>
    <p:sldId id="489" r:id="rId8"/>
    <p:sldId id="490" r:id="rId9"/>
    <p:sldId id="505" r:id="rId10"/>
    <p:sldId id="492" r:id="rId11"/>
    <p:sldId id="496" r:id="rId12"/>
    <p:sldId id="494" r:id="rId13"/>
    <p:sldId id="485" r:id="rId14"/>
    <p:sldId id="597" r:id="rId15"/>
    <p:sldId id="495" r:id="rId16"/>
    <p:sldId id="426" r:id="rId17"/>
    <p:sldId id="410" r:id="rId18"/>
    <p:sldId id="507" r:id="rId19"/>
    <p:sldId id="508" r:id="rId20"/>
    <p:sldId id="509" r:id="rId21"/>
  </p:sldIdLst>
  <p:sldSz cx="9144000" cy="6858000" type="screen4x3"/>
  <p:notesSz cx="6950075" cy="9236075"/>
  <p:custShowLst>
    <p:custShow name="Custom Show 1" id="0">
      <p:sldLst>
        <p:sld r:id="rId3"/>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9EA"/>
    <a:srgbClr val="585858"/>
    <a:srgbClr val="243F54"/>
    <a:srgbClr val="A24130"/>
    <a:srgbClr val="CBDBE7"/>
    <a:srgbClr val="2576B7"/>
    <a:srgbClr val="B0C534"/>
    <a:srgbClr val="365D7E"/>
    <a:srgbClr val="406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74670" autoAdjust="0"/>
  </p:normalViewPr>
  <p:slideViewPr>
    <p:cSldViewPr snapToGrid="0">
      <p:cViewPr varScale="1">
        <p:scale>
          <a:sx n="118" d="100"/>
          <a:sy n="118" d="100"/>
        </p:scale>
        <p:origin x="2106" y="102"/>
      </p:cViewPr>
      <p:guideLst>
        <p:guide orient="horz" pos="2160"/>
        <p:guide pos="204"/>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63821792807295"/>
          <c:y val="4.8026677667766776E-2"/>
          <c:w val="0.63638375282390669"/>
          <c:h val="0.72753059680968102"/>
        </c:manualLayout>
      </c:layout>
      <c:barChart>
        <c:barDir val="col"/>
        <c:grouping val="clustered"/>
        <c:varyColors val="0"/>
        <c:ser>
          <c:idx val="0"/>
          <c:order val="0"/>
          <c:tx>
            <c:strRef>
              <c:f>Sheet1!$B$18</c:f>
              <c:strCache>
                <c:ptCount val="1"/>
                <c:pt idx="0">
                  <c:v>Dissatisfied End User</c:v>
                </c:pt>
              </c:strCache>
            </c:strRef>
          </c:tx>
          <c:spPr>
            <a:solidFill>
              <a:schemeClr val="accent1"/>
            </a:solidFill>
            <a:ln>
              <a:noFill/>
            </a:ln>
            <a:effectLst/>
          </c:spPr>
          <c:invertIfNegative val="0"/>
          <c:dLbls>
            <c:dLbl>
              <c:idx val="0"/>
              <c:layout>
                <c:manualLayout>
                  <c:x val="0"/>
                  <c:y val="6.7613597165375364E-2"/>
                </c:manualLayout>
              </c:layout>
              <c:tx>
                <c:rich>
                  <a:bodyPr/>
                  <a:lstStyle/>
                  <a:p>
                    <a:fld id="{C7562750-450F-4F96-B960-1B80A946508C}" type="VALUE">
                      <a:rPr lang="en-US">
                        <a:solidFill>
                          <a:schemeClr val="bg1"/>
                        </a:solidFill>
                      </a:rPr>
                      <a:pPr/>
                      <a:t>[VALUE]</a:t>
                    </a:fld>
                    <a:endParaRPr lang="en-CA"/>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Sheet1!$A$34</c:f>
              <c:strCache>
                <c:ptCount val="1"/>
                <c:pt idx="0">
                  <c:v>Network Resources</c:v>
                </c:pt>
              </c:strCache>
            </c:strRef>
          </c:cat>
          <c:val>
            <c:numRef>
              <c:f>Sheet1!$B$34</c:f>
              <c:numCache>
                <c:formatCode>0.0</c:formatCode>
                <c:ptCount val="1"/>
                <c:pt idx="0">
                  <c:v>5.6116070000000002</c:v>
                </c:pt>
              </c:numCache>
            </c:numRef>
          </c:val>
        </c:ser>
        <c:ser>
          <c:idx val="1"/>
          <c:order val="1"/>
          <c:tx>
            <c:strRef>
              <c:f>Sheet1!$C$18</c:f>
              <c:strCache>
                <c:ptCount val="1"/>
                <c:pt idx="0">
                  <c:v>Satisfied End Users</c:v>
                </c:pt>
              </c:strCache>
            </c:strRef>
          </c:tx>
          <c:spPr>
            <a:solidFill>
              <a:schemeClr val="accent2"/>
            </a:solidFill>
            <a:ln>
              <a:noFill/>
            </a:ln>
            <a:effectLst/>
          </c:spPr>
          <c:invertIfNegative val="0"/>
          <c:dLbls>
            <c:dLbl>
              <c:idx val="0"/>
              <c:layout>
                <c:manualLayout>
                  <c:x val="-2.9513496731205947E-3"/>
                  <c:y val="5.916189751970341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Sheet1!$A$34</c:f>
              <c:strCache>
                <c:ptCount val="1"/>
                <c:pt idx="0">
                  <c:v>Network Resources</c:v>
                </c:pt>
              </c:strCache>
            </c:strRef>
          </c:cat>
          <c:val>
            <c:numRef>
              <c:f>Sheet1!$C$34</c:f>
              <c:numCache>
                <c:formatCode>0.0</c:formatCode>
                <c:ptCount val="1"/>
                <c:pt idx="0">
                  <c:v>7.9892310000000002</c:v>
                </c:pt>
              </c:numCache>
            </c:numRef>
          </c:val>
        </c:ser>
        <c:dLbls>
          <c:dLblPos val="outEnd"/>
          <c:showLegendKey val="0"/>
          <c:showVal val="1"/>
          <c:showCatName val="0"/>
          <c:showSerName val="0"/>
          <c:showPercent val="0"/>
          <c:showBubbleSize val="0"/>
        </c:dLbls>
        <c:gapWidth val="219"/>
        <c:overlap val="-27"/>
        <c:axId val="344226136"/>
        <c:axId val="345447656"/>
      </c:barChart>
      <c:catAx>
        <c:axId val="344226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5447656"/>
        <c:crosses val="autoZero"/>
        <c:auto val="1"/>
        <c:lblAlgn val="ctr"/>
        <c:lblOffset val="100"/>
        <c:noMultiLvlLbl val="0"/>
      </c:catAx>
      <c:valAx>
        <c:axId val="345447656"/>
        <c:scaling>
          <c:orientation val="minMax"/>
          <c:max val="10"/>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a:solidFill>
                      <a:schemeClr val="tx1"/>
                    </a:solidFill>
                  </a:rPr>
                  <a:t>Average Satisfaction with IT Services</a:t>
                </a:r>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4226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CA" dirty="0"/>
              <a:t>Trends in Internet Connected Devices</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World Population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Sheet1!$A$2:$A$5</c:f>
              <c:numCache>
                <c:formatCode>General</c:formatCode>
                <c:ptCount val="4"/>
                <c:pt idx="0">
                  <c:v>2003</c:v>
                </c:pt>
                <c:pt idx="1">
                  <c:v>2010</c:v>
                </c:pt>
                <c:pt idx="2">
                  <c:v>2015</c:v>
                </c:pt>
                <c:pt idx="3">
                  <c:v>2020</c:v>
                </c:pt>
              </c:numCache>
            </c:numRef>
          </c:cat>
          <c:val>
            <c:numRef>
              <c:f>Sheet1!$B$2:$B$5</c:f>
              <c:numCache>
                <c:formatCode>0.00E+00</c:formatCode>
                <c:ptCount val="4"/>
                <c:pt idx="0" formatCode="General">
                  <c:v>6.3</c:v>
                </c:pt>
                <c:pt idx="1">
                  <c:v>6.8</c:v>
                </c:pt>
                <c:pt idx="2" formatCode="General">
                  <c:v>7.2</c:v>
                </c:pt>
                <c:pt idx="3" formatCode="General">
                  <c:v>7.6</c:v>
                </c:pt>
              </c:numCache>
            </c:numRef>
          </c:val>
        </c:ser>
        <c:ser>
          <c:idx val="1"/>
          <c:order val="1"/>
          <c:tx>
            <c:strRef>
              <c:f>Sheet1!$C$1</c:f>
              <c:strCache>
                <c:ptCount val="1"/>
                <c:pt idx="0">
                  <c:v>Connected Devices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Sheet1!$A$2:$A$5</c:f>
              <c:numCache>
                <c:formatCode>General</c:formatCode>
                <c:ptCount val="4"/>
                <c:pt idx="0">
                  <c:v>2003</c:v>
                </c:pt>
                <c:pt idx="1">
                  <c:v>2010</c:v>
                </c:pt>
                <c:pt idx="2">
                  <c:v>2015</c:v>
                </c:pt>
                <c:pt idx="3">
                  <c:v>2020</c:v>
                </c:pt>
              </c:numCache>
            </c:numRef>
          </c:cat>
          <c:val>
            <c:numRef>
              <c:f>Sheet1!$C$2:$C$5</c:f>
              <c:numCache>
                <c:formatCode>0.00E+00</c:formatCode>
                <c:ptCount val="4"/>
                <c:pt idx="0" formatCode="General">
                  <c:v>0.5</c:v>
                </c:pt>
                <c:pt idx="1">
                  <c:v>12.5</c:v>
                </c:pt>
                <c:pt idx="2" formatCode="General">
                  <c:v>25</c:v>
                </c:pt>
                <c:pt idx="3" formatCode="General">
                  <c:v>50</c:v>
                </c:pt>
              </c:numCache>
            </c:numRef>
          </c:val>
        </c:ser>
        <c:dLbls>
          <c:showLegendKey val="0"/>
          <c:showVal val="0"/>
          <c:showCatName val="0"/>
          <c:showSerName val="0"/>
          <c:showPercent val="0"/>
          <c:showBubbleSize val="0"/>
        </c:dLbls>
        <c:gapWidth val="150"/>
        <c:shape val="box"/>
        <c:axId val="345448440"/>
        <c:axId val="345448832"/>
        <c:axId val="0"/>
      </c:bar3DChart>
      <c:catAx>
        <c:axId val="3454484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5448832"/>
        <c:crosses val="autoZero"/>
        <c:auto val="1"/>
        <c:lblAlgn val="ctr"/>
        <c:lblOffset val="100"/>
        <c:noMultiLvlLbl val="0"/>
      </c:catAx>
      <c:valAx>
        <c:axId val="345448832"/>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CA"/>
                  <a:t>Billion</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45448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solidFill>
      <a:srgbClr val="585858"/>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Network</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6.992196864293336E-2"/>
                </c:manualLayout>
              </c:layout>
              <c:tx>
                <c:rich>
                  <a:bodyPr/>
                  <a:lstStyle/>
                  <a:p>
                    <a:fld id="{FC548CAA-5847-478F-9C37-77BB93F3E2B3}"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0"/>
                  <c:y val="8.1575630083422321E-2"/>
                </c:manualLayout>
              </c:layout>
              <c:tx>
                <c:rich>
                  <a:bodyPr/>
                  <a:lstStyle/>
                  <a:p>
                    <a:fld id="{D65DED61-B971-4E39-986D-C847F37570C8}"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7.4473976232050749E-3"/>
                  <c:y val="8.1575630083422265E-2"/>
                </c:manualLayout>
              </c:layout>
              <c:tx>
                <c:rich>
                  <a:bodyPr/>
                  <a:lstStyle/>
                  <a:p>
                    <a:fld id="{5772F5FC-19C3-488B-B734-5DB84AFE0648}"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manualLayout>
                  <c:x val="7.4473976232049838E-3"/>
                  <c:y val="8.1575630083422265E-2"/>
                </c:manualLayout>
              </c:layout>
              <c:tx>
                <c:rich>
                  <a:bodyPr/>
                  <a:lstStyle/>
                  <a:p>
                    <a:fld id="{F8F2FE3B-11F1-46B5-87DD-D395E11DDF9A}" type="VALUE">
                      <a:rPr lang="en-US" smtClean="0"/>
                      <a:pPr/>
                      <a:t>[VALUE]</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Technology Enablement</c:v>
                </c:pt>
                <c:pt idx="1">
                  <c:v>Receptivity to Feedback</c:v>
                </c:pt>
                <c:pt idx="2">
                  <c:v>Training</c:v>
                </c:pt>
                <c:pt idx="3">
                  <c:v>IT Agility</c:v>
                </c:pt>
              </c:strCache>
            </c:strRef>
          </c:cat>
          <c:val>
            <c:numRef>
              <c:f>Sheet1!$B$2:$B$5</c:f>
              <c:numCache>
                <c:formatCode>General</c:formatCode>
                <c:ptCount val="4"/>
                <c:pt idx="0">
                  <c:v>48</c:v>
                </c:pt>
                <c:pt idx="1">
                  <c:v>49</c:v>
                </c:pt>
                <c:pt idx="2">
                  <c:v>41</c:v>
                </c:pt>
                <c:pt idx="3">
                  <c:v>39</c:v>
                </c:pt>
              </c:numCache>
            </c:numRef>
          </c:val>
        </c:ser>
        <c:dLbls>
          <c:showLegendKey val="0"/>
          <c:showVal val="1"/>
          <c:showCatName val="0"/>
          <c:showSerName val="0"/>
          <c:showPercent val="0"/>
          <c:showBubbleSize val="0"/>
        </c:dLbls>
        <c:gapWidth val="150"/>
        <c:shape val="box"/>
        <c:axId val="342538496"/>
        <c:axId val="343791296"/>
        <c:axId val="0"/>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Resources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Technology Enablement</c:v>
                      </c:pt>
                      <c:pt idx="1">
                        <c:v>Receptivity to Feedback</c:v>
                      </c:pt>
                      <c:pt idx="2">
                        <c:v>Training</c:v>
                      </c:pt>
                      <c:pt idx="3">
                        <c:v>IT Agility</c:v>
                      </c:pt>
                    </c:strCache>
                  </c:strRef>
                </c:cat>
                <c:val>
                  <c:numRef>
                    <c:extLst>
                      <c:ext uri="{02D57815-91ED-43cb-92C2-25804820EDAC}">
                        <c15:formulaRef>
                          <c15:sqref>Sheet1!$C$2:$C$5</c15:sqref>
                        </c15:formulaRef>
                      </c:ext>
                    </c:extLst>
                    <c:numCache>
                      <c:formatCode>General</c:formatCode>
                      <c:ptCount val="4"/>
                      <c:pt idx="0">
                        <c:v>51</c:v>
                      </c:pt>
                      <c:pt idx="1">
                        <c:v>53</c:v>
                      </c:pt>
                      <c:pt idx="2">
                        <c:v>57</c:v>
                      </c:pt>
                      <c:pt idx="3">
                        <c:v>53</c:v>
                      </c:pt>
                    </c:numCache>
                  </c:numRef>
                </c:val>
              </c15:ser>
            </c15:filteredBarSeries>
          </c:ext>
        </c:extLst>
      </c:bar3DChart>
      <c:catAx>
        <c:axId val="34253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43791296"/>
        <c:crosses val="autoZero"/>
        <c:auto val="1"/>
        <c:lblAlgn val="ctr"/>
        <c:lblOffset val="100"/>
        <c:noMultiLvlLbl val="0"/>
      </c:catAx>
      <c:valAx>
        <c:axId val="34379129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34253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0.46793</cdr:x>
      <cdr:y>0.21578</cdr:y>
    </cdr:from>
    <cdr:to>
      <cdr:x>0.55537</cdr:x>
      <cdr:y>0.3937</cdr:y>
    </cdr:to>
    <cdr:sp macro="" textlink="">
      <cdr:nvSpPr>
        <cdr:cNvPr id="3" name="Left Brace 2"/>
        <cdr:cNvSpPr/>
      </cdr:nvSpPr>
      <cdr:spPr>
        <a:xfrm xmlns:a="http://schemas.openxmlformats.org/drawingml/2006/main">
          <a:off x="2013557" y="972730"/>
          <a:ext cx="376265" cy="802057"/>
        </a:xfrm>
        <a:prstGeom xmlns:a="http://schemas.openxmlformats.org/drawingml/2006/main" prst="leftBrace">
          <a:avLst>
            <a:gd name="adj1" fmla="val 51204"/>
            <a:gd name="adj2" fmla="val 48594"/>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7/18/2017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7/18/2017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936118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0949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1920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492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2902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a:p>
        </p:txBody>
      </p:sp>
    </p:spTree>
    <p:extLst>
      <p:ext uri="{BB962C8B-B14F-4D97-AF65-F5344CB8AC3E}">
        <p14:creationId xmlns:p14="http://schemas.microsoft.com/office/powerpoint/2010/main" val="51692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415142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872704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936697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1066134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3864"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693249"/>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56992" y="2938827"/>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56992" y="3253087"/>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5022693"/>
            <a:ext cx="8623607" cy="129839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527" y="4738206"/>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18608" y="2995158"/>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1997-2017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26" r:id="rId6"/>
    <p:sldLayoutId id="2147483764" r:id="rId7"/>
    <p:sldLayoutId id="2147483761" r:id="rId8"/>
    <p:sldLayoutId id="2147483763" r:id="rId9"/>
    <p:sldLayoutId id="2147483767"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600069059"/>
      </p:ext>
    </p:extLst>
  </p:cSld>
  <p:clrMap bg1="lt1" tx1="dk1" bg2="lt2" tx2="dk2" accent1="accent1" accent2="accent2" accent3="accent3" accent4="accent4" accent5="accent5" accent6="accent6" hlink="hlink" folHlink="folHlink"/>
  <p:sldLayoutIdLst>
    <p:sldLayoutId id="2147483770"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hyperlink" Target="http://www.infotech.com/research/network-modernization-technology-assessment-tool" TargetMode="External"/><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hyperlink" Target="http://www.infotech.com/research/network-modernization-workbook" TargetMode="External"/><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infotech.com/benchmarking/cio-business-vision"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chart" Target="../charts/char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smtClean="0"/>
              <a:t>Modernize the Network</a:t>
            </a:r>
            <a:endParaRPr lang="en-US" dirty="0"/>
          </a:p>
        </p:txBody>
      </p:sp>
      <p:sp>
        <p:nvSpPr>
          <p:cNvPr id="5" name="Tagline"/>
          <p:cNvSpPr>
            <a:spLocks noGrp="1"/>
          </p:cNvSpPr>
          <p:nvPr>
            <p:ph type="body" sz="quarter" idx="16"/>
          </p:nvPr>
        </p:nvSpPr>
        <p:spPr>
          <a:xfrm>
            <a:off x="774700" y="3724072"/>
            <a:ext cx="6346291" cy="508000"/>
          </a:xfrm>
        </p:spPr>
        <p:txBody>
          <a:bodyPr/>
          <a:lstStyle/>
          <a:p>
            <a:r>
              <a:rPr lang="en-US" dirty="0" smtClean="0"/>
              <a:t>Merely replacing yesterday’s equipment will not prepare your network to meet the needs of tomorrow. </a:t>
            </a:r>
            <a:endParaRPr lang="en-US" dirty="0"/>
          </a:p>
        </p:txBody>
      </p:sp>
      <p:pic>
        <p:nvPicPr>
          <p:cNvPr id="7" name="Picture 6"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688" y="1125383"/>
            <a:ext cx="9145688" cy="54048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Modernizing your network h</a:t>
            </a:r>
            <a:r>
              <a:rPr lang="en-CA" baseline="0" dirty="0" smtClean="0"/>
              <a:t>as </a:t>
            </a:r>
            <a:r>
              <a:rPr lang="en-CA" dirty="0" smtClean="0"/>
              <a:t>a ripple effect on overall satisfaction with IT </a:t>
            </a:r>
            <a:endParaRPr lang="en-CA" dirty="0"/>
          </a:p>
        </p:txBody>
      </p:sp>
      <p:sp>
        <p:nvSpPr>
          <p:cNvPr id="10" name="Rectangle 22"/>
          <p:cNvSpPr/>
          <p:nvPr/>
        </p:nvSpPr>
        <p:spPr>
          <a:xfrm>
            <a:off x="3853494" y="1842427"/>
            <a:ext cx="5192362" cy="3785763"/>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1100" dirty="0" smtClean="0">
              <a:solidFill>
                <a:srgbClr val="333333"/>
              </a:solidFill>
            </a:endParaRPr>
          </a:p>
        </p:txBody>
      </p:sp>
      <p:graphicFrame>
        <p:nvGraphicFramePr>
          <p:cNvPr id="17" name="Chart 16"/>
          <p:cNvGraphicFramePr/>
          <p:nvPr>
            <p:extLst>
              <p:ext uri="{D42A27DB-BD31-4B8C-83A1-F6EECF244321}">
                <p14:modId xmlns:p14="http://schemas.microsoft.com/office/powerpoint/2010/main" val="667758574"/>
              </p:ext>
            </p:extLst>
          </p:nvPr>
        </p:nvGraphicFramePr>
        <p:xfrm>
          <a:off x="3891734" y="1876602"/>
          <a:ext cx="5115881" cy="3548698"/>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p:cNvSpPr/>
          <p:nvPr/>
        </p:nvSpPr>
        <p:spPr>
          <a:xfrm>
            <a:off x="3853494" y="5351192"/>
            <a:ext cx="5192362" cy="276999"/>
          </a:xfrm>
          <a:prstGeom prst="rect">
            <a:avLst/>
          </a:prstGeom>
        </p:spPr>
        <p:txBody>
          <a:bodyPr wrap="square">
            <a:spAutoFit/>
          </a:bodyPr>
          <a:lstStyle/>
          <a:p>
            <a:pPr algn="ctr"/>
            <a:r>
              <a:rPr lang="en-CA" sz="1200" i="1" dirty="0">
                <a:solidFill>
                  <a:srgbClr val="333333"/>
                </a:solidFill>
              </a:rPr>
              <a:t> </a:t>
            </a:r>
            <a:r>
              <a:rPr lang="en-CA" sz="1200" dirty="0">
                <a:solidFill>
                  <a:srgbClr val="333333"/>
                </a:solidFill>
              </a:rPr>
              <a:t>Source: Info-Tech Research Group 2016 </a:t>
            </a:r>
            <a:r>
              <a:rPr lang="en-CA" sz="1200" dirty="0" smtClean="0">
                <a:solidFill>
                  <a:srgbClr val="333333"/>
                </a:solidFill>
              </a:rPr>
              <a:t>(</a:t>
            </a:r>
            <a:r>
              <a:rPr lang="en-CA" sz="1200" i="1" dirty="0" smtClean="0">
                <a:solidFill>
                  <a:srgbClr val="333333"/>
                </a:solidFill>
              </a:rPr>
              <a:t>N=25,998</a:t>
            </a:r>
            <a:r>
              <a:rPr lang="en-CA" sz="1200" dirty="0">
                <a:solidFill>
                  <a:srgbClr val="333333"/>
                </a:solidFill>
              </a:rPr>
              <a:t>)</a:t>
            </a:r>
          </a:p>
        </p:txBody>
      </p:sp>
      <p:sp>
        <p:nvSpPr>
          <p:cNvPr id="11" name="Rectangle 10"/>
          <p:cNvSpPr/>
          <p:nvPr/>
        </p:nvSpPr>
        <p:spPr>
          <a:xfrm>
            <a:off x="3853494" y="1382624"/>
            <a:ext cx="5192362" cy="484789"/>
          </a:xfrm>
          <a:prstGeom prst="rect">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smtClean="0">
                <a:solidFill>
                  <a:schemeClr val="bg1"/>
                </a:solidFill>
              </a:rPr>
              <a:t>% Change in End-User Satisfaction Correlated to Network Improvement</a:t>
            </a:r>
            <a:endParaRPr lang="en-US" sz="1600" b="1" dirty="0">
              <a:solidFill>
                <a:schemeClr val="bg1"/>
              </a:solidFill>
            </a:endParaRPr>
          </a:p>
        </p:txBody>
      </p:sp>
      <p:sp>
        <p:nvSpPr>
          <p:cNvPr id="15" name="Rectangle 22"/>
          <p:cNvSpPr/>
          <p:nvPr/>
        </p:nvSpPr>
        <p:spPr>
          <a:xfrm>
            <a:off x="394581" y="1602958"/>
            <a:ext cx="3064333" cy="3822342"/>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CA" sz="1600" dirty="0" smtClean="0">
                <a:solidFill>
                  <a:srgbClr val="333333"/>
                </a:solidFill>
              </a:rPr>
              <a:t>End users </a:t>
            </a:r>
            <a:r>
              <a:rPr lang="en-CA" sz="1600" dirty="0">
                <a:solidFill>
                  <a:srgbClr val="333333"/>
                </a:solidFill>
              </a:rPr>
              <a:t>who report high satisfaction with the network also feel: </a:t>
            </a:r>
            <a:endParaRPr lang="en-CA" sz="1600" dirty="0" smtClean="0">
              <a:solidFill>
                <a:srgbClr val="333333"/>
              </a:solidFill>
            </a:endParaRPr>
          </a:p>
          <a:p>
            <a:pPr marL="171450" indent="-171450">
              <a:spcBef>
                <a:spcPts val="600"/>
              </a:spcBef>
              <a:buFont typeface="Arial" panose="020B0604020202020204" pitchFamily="34" charset="0"/>
              <a:buChar char="•"/>
            </a:pPr>
            <a:r>
              <a:rPr lang="en-CA" sz="1600" b="1" dirty="0" smtClean="0">
                <a:solidFill>
                  <a:srgbClr val="333333"/>
                </a:solidFill>
              </a:rPr>
              <a:t>TRUST </a:t>
            </a:r>
            <a:r>
              <a:rPr lang="en-CA" sz="1600" dirty="0" smtClean="0">
                <a:solidFill>
                  <a:srgbClr val="333333"/>
                </a:solidFill>
              </a:rPr>
              <a:t>that </a:t>
            </a:r>
            <a:r>
              <a:rPr lang="en-CA" sz="1600" dirty="0">
                <a:solidFill>
                  <a:srgbClr val="333333"/>
                </a:solidFill>
              </a:rPr>
              <a:t>IT listens to them when they have a </a:t>
            </a:r>
            <a:r>
              <a:rPr lang="en-CA" sz="1600" dirty="0" smtClean="0">
                <a:solidFill>
                  <a:srgbClr val="333333"/>
                </a:solidFill>
              </a:rPr>
              <a:t>concern.</a:t>
            </a:r>
          </a:p>
          <a:p>
            <a:pPr marL="171450" indent="-171450">
              <a:spcBef>
                <a:spcPts val="600"/>
              </a:spcBef>
              <a:buFont typeface="Arial" panose="020B0604020202020204" pitchFamily="34" charset="0"/>
              <a:buChar char="•"/>
            </a:pPr>
            <a:r>
              <a:rPr lang="en-CA" sz="1600" b="1" dirty="0" smtClean="0">
                <a:solidFill>
                  <a:srgbClr val="333333"/>
                </a:solidFill>
              </a:rPr>
              <a:t>BELIEF </a:t>
            </a:r>
            <a:r>
              <a:rPr lang="en-CA" sz="1600" dirty="0" smtClean="0">
                <a:solidFill>
                  <a:srgbClr val="333333"/>
                </a:solidFill>
              </a:rPr>
              <a:t>that </a:t>
            </a:r>
            <a:r>
              <a:rPr lang="en-CA" sz="1600" dirty="0">
                <a:solidFill>
                  <a:srgbClr val="333333"/>
                </a:solidFill>
              </a:rPr>
              <a:t>technology is a positive force </a:t>
            </a:r>
            <a:r>
              <a:rPr lang="en-CA" sz="1600" dirty="0" smtClean="0">
                <a:solidFill>
                  <a:srgbClr val="333333"/>
                </a:solidFill>
              </a:rPr>
              <a:t>toward </a:t>
            </a:r>
            <a:r>
              <a:rPr lang="en-CA" sz="1600" dirty="0">
                <a:solidFill>
                  <a:srgbClr val="333333"/>
                </a:solidFill>
              </a:rPr>
              <a:t>better job </a:t>
            </a:r>
            <a:r>
              <a:rPr lang="en-CA" sz="1600" dirty="0" smtClean="0">
                <a:solidFill>
                  <a:srgbClr val="333333"/>
                </a:solidFill>
              </a:rPr>
              <a:t>performance.</a:t>
            </a:r>
            <a:endParaRPr lang="en-CA" sz="1600" dirty="0">
              <a:solidFill>
                <a:srgbClr val="333333"/>
              </a:solidFill>
            </a:endParaRPr>
          </a:p>
          <a:p>
            <a:pPr marL="171450" indent="-171450">
              <a:spcBef>
                <a:spcPts val="600"/>
              </a:spcBef>
              <a:buFont typeface="Arial" panose="020B0604020202020204" pitchFamily="34" charset="0"/>
              <a:buChar char="•"/>
            </a:pPr>
            <a:r>
              <a:rPr lang="en-CA" sz="1600" b="1" dirty="0" smtClean="0">
                <a:solidFill>
                  <a:srgbClr val="333333"/>
                </a:solidFill>
              </a:rPr>
              <a:t>CONFIDENCE </a:t>
            </a:r>
            <a:r>
              <a:rPr lang="en-CA" sz="1600" dirty="0" smtClean="0">
                <a:solidFill>
                  <a:srgbClr val="333333"/>
                </a:solidFill>
              </a:rPr>
              <a:t>they </a:t>
            </a:r>
            <a:r>
              <a:rPr lang="en-CA" sz="1600" dirty="0">
                <a:solidFill>
                  <a:srgbClr val="333333"/>
                </a:solidFill>
              </a:rPr>
              <a:t>have the training required to use their </a:t>
            </a:r>
            <a:r>
              <a:rPr lang="en-CA" sz="1600" dirty="0" smtClean="0">
                <a:solidFill>
                  <a:srgbClr val="333333"/>
                </a:solidFill>
              </a:rPr>
              <a:t>technology.</a:t>
            </a:r>
            <a:endParaRPr lang="en-CA" sz="1600" dirty="0">
              <a:solidFill>
                <a:srgbClr val="333333"/>
              </a:solidFill>
            </a:endParaRPr>
          </a:p>
          <a:p>
            <a:pPr marL="171450" indent="-171450">
              <a:spcBef>
                <a:spcPts val="600"/>
              </a:spcBef>
              <a:buFont typeface="Arial" panose="020B0604020202020204" pitchFamily="34" charset="0"/>
              <a:buChar char="•"/>
            </a:pPr>
            <a:r>
              <a:rPr lang="en-CA" sz="1600" b="1" dirty="0" smtClean="0">
                <a:solidFill>
                  <a:srgbClr val="333333"/>
                </a:solidFill>
              </a:rPr>
              <a:t>SECURITY </a:t>
            </a:r>
            <a:r>
              <a:rPr lang="en-CA" sz="1600" dirty="0" smtClean="0">
                <a:solidFill>
                  <a:srgbClr val="333333"/>
                </a:solidFill>
              </a:rPr>
              <a:t>that </a:t>
            </a:r>
            <a:r>
              <a:rPr lang="en-CA" sz="1600" dirty="0">
                <a:solidFill>
                  <a:srgbClr val="333333"/>
                </a:solidFill>
              </a:rPr>
              <a:t>IT is capable of responding to whatever comes their way.</a:t>
            </a:r>
          </a:p>
        </p:txBody>
      </p:sp>
      <p:sp>
        <p:nvSpPr>
          <p:cNvPr id="14" name="TextBox 13"/>
          <p:cNvSpPr txBox="1"/>
          <p:nvPr/>
        </p:nvSpPr>
        <p:spPr>
          <a:xfrm>
            <a:off x="226024" y="5894783"/>
            <a:ext cx="8651275" cy="400110"/>
          </a:xfrm>
          <a:prstGeom prst="rect">
            <a:avLst/>
          </a:prstGeom>
        </p:spPr>
        <p:txBody>
          <a:bodyPr wrap="square" rtlCol="0">
            <a:spAutoFit/>
          </a:bodyPr>
          <a:lstStyle/>
          <a:p>
            <a:r>
              <a:rPr lang="en-CA" sz="2000" b="1" i="1" dirty="0" smtClean="0">
                <a:solidFill>
                  <a:schemeClr val="bg1"/>
                </a:solidFill>
              </a:rPr>
              <a:t>Improving the network improves end-user satisfaction across all of IT</a:t>
            </a:r>
          </a:p>
        </p:txBody>
      </p:sp>
    </p:spTree>
    <p:extLst>
      <p:ext uri="{BB962C8B-B14F-4D97-AF65-F5344CB8AC3E}">
        <p14:creationId xmlns:p14="http://schemas.microsoft.com/office/powerpoint/2010/main" val="144394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Info-Tech’s methodology to build a modern network that is right for </a:t>
            </a:r>
            <a:r>
              <a:rPr lang="en-US" b="1" i="1" dirty="0" smtClean="0"/>
              <a:t>your</a:t>
            </a:r>
            <a:r>
              <a:rPr lang="en-US" i="1" dirty="0" smtClean="0"/>
              <a:t> </a:t>
            </a:r>
            <a:r>
              <a:rPr lang="en-US" dirty="0" smtClean="0"/>
              <a:t>organization</a:t>
            </a:r>
            <a:endParaRPr lang="en-CA" b="1" dirty="0"/>
          </a:p>
        </p:txBody>
      </p:sp>
      <p:pic>
        <p:nvPicPr>
          <p:cNvPr id="5122"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0" y="1125383"/>
            <a:ext cx="9144000" cy="54129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45342" y="1743597"/>
            <a:ext cx="3531577" cy="1934308"/>
          </a:xfrm>
          <a:prstGeom prst="rect">
            <a:avLst/>
          </a:prstGeom>
          <a:solidFill>
            <a:schemeClr val="bg1">
              <a:lumMod val="95000"/>
              <a:alpha val="8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i="1" dirty="0" smtClean="0">
                <a:solidFill>
                  <a:schemeClr val="tx1"/>
                </a:solidFill>
              </a:rPr>
              <a:t>       Rather than going by buzzwords, understand what you are trying to solve, then come up with the solution.</a:t>
            </a:r>
            <a:r>
              <a:rPr lang="en-US" dirty="0">
                <a:solidFill>
                  <a:schemeClr val="tx1"/>
                </a:solidFill>
              </a:rPr>
              <a:t> </a:t>
            </a:r>
            <a:endParaRPr lang="en-US" dirty="0" smtClean="0">
              <a:solidFill>
                <a:schemeClr val="tx1"/>
              </a:solidFill>
            </a:endParaRPr>
          </a:p>
          <a:p>
            <a:pPr algn="r">
              <a:spcAft>
                <a:spcPts val="600"/>
              </a:spcAft>
            </a:pPr>
            <a:r>
              <a:rPr lang="en-US" sz="1200" dirty="0" smtClean="0">
                <a:solidFill>
                  <a:schemeClr val="tx1"/>
                </a:solidFill>
              </a:rPr>
              <a:t>– </a:t>
            </a:r>
            <a:r>
              <a:rPr lang="en-US" sz="1200" b="1" dirty="0" err="1" smtClean="0">
                <a:solidFill>
                  <a:schemeClr val="tx1"/>
                </a:solidFill>
              </a:rPr>
              <a:t>Dhiman</a:t>
            </a:r>
            <a:r>
              <a:rPr lang="en-US" sz="1200" b="1" dirty="0" smtClean="0">
                <a:solidFill>
                  <a:schemeClr val="tx1"/>
                </a:solidFill>
              </a:rPr>
              <a:t> Deb Chowdhury</a:t>
            </a:r>
          </a:p>
          <a:p>
            <a:pPr algn="r">
              <a:spcAft>
                <a:spcPts val="600"/>
              </a:spcAft>
            </a:pPr>
            <a:r>
              <a:rPr lang="en-US" sz="1200" dirty="0" smtClean="0">
                <a:solidFill>
                  <a:schemeClr val="tx1"/>
                </a:solidFill>
              </a:rPr>
              <a:t>Director of System Engineering</a:t>
            </a:r>
          </a:p>
        </p:txBody>
      </p:sp>
      <p:pic>
        <p:nvPicPr>
          <p:cNvPr id="5" name="Picture 104"/>
          <p:cNvPicPr>
            <a:picLocks noChangeAspect="1"/>
          </p:cNvPicPr>
          <p:nvPr/>
        </p:nvPicPr>
        <p:blipFill rotWithShape="1">
          <a:blip r:embed="rId3"/>
          <a:srcRect l="34768" t="21801" r="35751" b="57796"/>
          <a:stretch/>
        </p:blipFill>
        <p:spPr>
          <a:xfrm>
            <a:off x="5045342" y="1743597"/>
            <a:ext cx="494271" cy="432794"/>
          </a:xfrm>
          <a:prstGeom prst="rect">
            <a:avLst/>
          </a:prstGeom>
        </p:spPr>
      </p:pic>
      <p:pic>
        <p:nvPicPr>
          <p:cNvPr id="6" name="Picture 105"/>
          <p:cNvPicPr>
            <a:picLocks noChangeAspect="1"/>
          </p:cNvPicPr>
          <p:nvPr/>
        </p:nvPicPr>
        <p:blipFill>
          <a:blip r:embed="rId4"/>
          <a:stretch>
            <a:fillRect/>
          </a:stretch>
        </p:blipFill>
        <p:spPr>
          <a:xfrm>
            <a:off x="6811130" y="2710751"/>
            <a:ext cx="512108" cy="374685"/>
          </a:xfrm>
          <a:prstGeom prst="rect">
            <a:avLst/>
          </a:prstGeom>
        </p:spPr>
      </p:pic>
      <p:grpSp>
        <p:nvGrpSpPr>
          <p:cNvPr id="12" name="Group 20"/>
          <p:cNvGrpSpPr/>
          <p:nvPr/>
        </p:nvGrpSpPr>
        <p:grpSpPr>
          <a:xfrm>
            <a:off x="356992" y="1198216"/>
            <a:ext cx="3821838" cy="1385478"/>
            <a:chOff x="6304543" y="3022388"/>
            <a:chExt cx="2571569" cy="1294401"/>
          </a:xfrm>
        </p:grpSpPr>
        <p:sp>
          <p:nvSpPr>
            <p:cNvPr id="13" name="Rectangle 23"/>
            <p:cNvSpPr/>
            <p:nvPr/>
          </p:nvSpPr>
          <p:spPr>
            <a:xfrm>
              <a:off x="6304543" y="3022388"/>
              <a:ext cx="2571567" cy="337665"/>
            </a:xfrm>
            <a:prstGeom prst="rect">
              <a:avLst/>
            </a:prstGeom>
            <a:solidFill>
              <a:schemeClr val="accent2"/>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cap="small" dirty="0" smtClean="0">
                  <a:solidFill>
                    <a:srgbClr val="FFFFFF"/>
                  </a:solidFill>
                </a:rPr>
                <a:t>Align</a:t>
              </a:r>
              <a:r>
                <a:rPr lang="en-CA" sz="1600" b="1" dirty="0" smtClean="0">
                  <a:solidFill>
                    <a:srgbClr val="FFFFFF"/>
                  </a:solidFill>
                </a:rPr>
                <a:t> </a:t>
              </a:r>
              <a:r>
                <a:rPr lang="en-CA" sz="1400" b="1" dirty="0" smtClean="0">
                  <a:solidFill>
                    <a:srgbClr val="FFFFFF"/>
                  </a:solidFill>
                </a:rPr>
                <a:t>the network </a:t>
              </a:r>
              <a:r>
                <a:rPr lang="en-CA" sz="1400" b="1" dirty="0">
                  <a:solidFill>
                    <a:srgbClr val="FFFFFF"/>
                  </a:solidFill>
                </a:rPr>
                <a:t>d</a:t>
              </a:r>
              <a:r>
                <a:rPr lang="en-CA" sz="1400" b="1" dirty="0" smtClean="0">
                  <a:solidFill>
                    <a:srgbClr val="FFFFFF"/>
                  </a:solidFill>
                </a:rPr>
                <a:t>esign to the business</a:t>
              </a:r>
              <a:endParaRPr lang="en-CA" sz="1400" b="1" dirty="0">
                <a:solidFill>
                  <a:srgbClr val="FFFFFF"/>
                </a:solidFill>
              </a:endParaRPr>
            </a:p>
          </p:txBody>
        </p:sp>
        <p:sp>
          <p:nvSpPr>
            <p:cNvPr id="14" name="Rectangle 22"/>
            <p:cNvSpPr/>
            <p:nvPr/>
          </p:nvSpPr>
          <p:spPr>
            <a:xfrm>
              <a:off x="6304543" y="3360054"/>
              <a:ext cx="2571569" cy="956735"/>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solidFill>
                </a:rPr>
                <a:t>If the network isn’t delivering what the enterprise wants, then the network is holding the enterprise back. </a:t>
              </a:r>
              <a:endParaRPr lang="en-US" sz="1100" dirty="0" smtClean="0">
                <a:solidFill>
                  <a:schemeClr val="tx1"/>
                </a:solidFill>
              </a:endParaRPr>
            </a:p>
            <a:p>
              <a:pPr>
                <a:spcBef>
                  <a:spcPts val="600"/>
                </a:spcBef>
              </a:pPr>
              <a:r>
                <a:rPr lang="en-US" sz="1100" dirty="0" smtClean="0">
                  <a:solidFill>
                    <a:schemeClr val="tx1"/>
                  </a:solidFill>
                </a:rPr>
                <a:t>Understanding </a:t>
              </a:r>
              <a:r>
                <a:rPr lang="en-US" sz="1100" dirty="0">
                  <a:solidFill>
                    <a:schemeClr val="tx1"/>
                  </a:solidFill>
                </a:rPr>
                <a:t>stakeholder needs is a critical step to </a:t>
              </a:r>
              <a:r>
                <a:rPr lang="en-US" sz="1100" dirty="0" smtClean="0">
                  <a:solidFill>
                    <a:schemeClr val="tx1"/>
                  </a:solidFill>
                </a:rPr>
                <a:t>ensure </a:t>
              </a:r>
              <a:r>
                <a:rPr lang="en-US" sz="1100" dirty="0">
                  <a:solidFill>
                    <a:schemeClr val="tx1"/>
                  </a:solidFill>
                </a:rPr>
                <a:t>that what you build will make your job easier and facilitate business success in the future. </a:t>
              </a:r>
            </a:p>
            <a:p>
              <a:pPr marL="115888" indent="-115888">
                <a:spcBef>
                  <a:spcPts val="600"/>
                </a:spcBef>
                <a:buFont typeface="Arial" pitchFamily="34" charset="0"/>
                <a:buChar char="•"/>
              </a:pPr>
              <a:endParaRPr lang="en-CA" sz="1100" dirty="0">
                <a:solidFill>
                  <a:srgbClr val="333333"/>
                </a:solidFill>
              </a:endParaRPr>
            </a:p>
          </p:txBody>
        </p:sp>
      </p:grpSp>
      <p:grpSp>
        <p:nvGrpSpPr>
          <p:cNvPr id="15" name="Group 20"/>
          <p:cNvGrpSpPr/>
          <p:nvPr/>
        </p:nvGrpSpPr>
        <p:grpSpPr>
          <a:xfrm>
            <a:off x="909404" y="2701295"/>
            <a:ext cx="3568857" cy="1520572"/>
            <a:chOff x="6304543" y="3022388"/>
            <a:chExt cx="2571569" cy="1420614"/>
          </a:xfrm>
        </p:grpSpPr>
        <p:sp>
          <p:nvSpPr>
            <p:cNvPr id="16" name="Rectangle 23"/>
            <p:cNvSpPr/>
            <p:nvPr/>
          </p:nvSpPr>
          <p:spPr>
            <a:xfrm>
              <a:off x="6304544" y="3022388"/>
              <a:ext cx="2571567" cy="337665"/>
            </a:xfrm>
            <a:prstGeom prst="rect">
              <a:avLst/>
            </a:prstGeom>
            <a:solidFill>
              <a:schemeClr val="accent2"/>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cap="small" dirty="0" smtClean="0">
                  <a:solidFill>
                    <a:srgbClr val="FFFFFF"/>
                  </a:solidFill>
                </a:rPr>
                <a:t>Solution</a:t>
              </a:r>
              <a:r>
                <a:rPr lang="en-CA" sz="1600" b="1" dirty="0" smtClean="0">
                  <a:solidFill>
                    <a:srgbClr val="FFFFFF"/>
                  </a:solidFill>
                </a:rPr>
                <a:t> </a:t>
              </a:r>
              <a:r>
                <a:rPr lang="en-CA" sz="1400" b="1" dirty="0">
                  <a:solidFill>
                    <a:srgbClr val="FFFFFF"/>
                  </a:solidFill>
                </a:rPr>
                <a:t>b</a:t>
              </a:r>
              <a:r>
                <a:rPr lang="en-CA" sz="1400" b="1" dirty="0" smtClean="0">
                  <a:solidFill>
                    <a:srgbClr val="FFFFFF"/>
                  </a:solidFill>
                </a:rPr>
                <a:t>ased on specifics</a:t>
              </a:r>
              <a:endParaRPr lang="en-CA" sz="1400" b="1" dirty="0">
                <a:solidFill>
                  <a:srgbClr val="FFFFFF"/>
                </a:solidFill>
              </a:endParaRPr>
            </a:p>
          </p:txBody>
        </p:sp>
        <p:sp>
          <p:nvSpPr>
            <p:cNvPr id="17" name="Rectangle 22"/>
            <p:cNvSpPr/>
            <p:nvPr/>
          </p:nvSpPr>
          <p:spPr>
            <a:xfrm>
              <a:off x="6304543" y="3360054"/>
              <a:ext cx="2571569" cy="1082948"/>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solidFill>
                </a:rPr>
                <a:t>Your network might not be a unique snowflake, but it’s certainly not a clone. Assemble the right combination of network technologies by focusing on </a:t>
              </a:r>
              <a:r>
                <a:rPr lang="en-US" sz="1100" i="1" dirty="0" smtClean="0">
                  <a:solidFill>
                    <a:schemeClr val="tx1"/>
                  </a:solidFill>
                </a:rPr>
                <a:t>your</a:t>
              </a:r>
              <a:r>
                <a:rPr lang="en-US" sz="1100" dirty="0" smtClean="0">
                  <a:solidFill>
                    <a:schemeClr val="tx1"/>
                  </a:solidFill>
                </a:rPr>
                <a:t> specific </a:t>
              </a:r>
              <a:r>
                <a:rPr lang="en-US" sz="1100" dirty="0">
                  <a:solidFill>
                    <a:schemeClr val="tx1"/>
                  </a:solidFill>
                </a:rPr>
                <a:t>needs. </a:t>
              </a:r>
              <a:r>
                <a:rPr lang="en-US" sz="1100" dirty="0" smtClean="0">
                  <a:solidFill>
                    <a:schemeClr val="tx1"/>
                  </a:solidFill>
                </a:rPr>
                <a:t>This way, </a:t>
              </a:r>
              <a:r>
                <a:rPr lang="en-US" sz="1100" dirty="0">
                  <a:solidFill>
                    <a:schemeClr val="tx1"/>
                  </a:solidFill>
                </a:rPr>
                <a:t>you get a solution rather than wasting resources on an assortment of technologies that only </a:t>
              </a:r>
              <a:r>
                <a:rPr lang="en-US" sz="1100" dirty="0" smtClean="0">
                  <a:solidFill>
                    <a:schemeClr val="tx1"/>
                  </a:solidFill>
                </a:rPr>
                <a:t>benefits </a:t>
              </a:r>
              <a:r>
                <a:rPr lang="en-US" sz="1100" dirty="0">
                  <a:solidFill>
                    <a:schemeClr val="tx1"/>
                  </a:solidFill>
                </a:rPr>
                <a:t>the vendors that sold them to </a:t>
              </a:r>
              <a:r>
                <a:rPr lang="en-US" sz="1100" dirty="0" smtClean="0">
                  <a:solidFill>
                    <a:schemeClr val="tx1"/>
                  </a:solidFill>
                </a:rPr>
                <a:t>you.</a:t>
              </a:r>
              <a:endParaRPr lang="en-US" sz="1100" dirty="0">
                <a:solidFill>
                  <a:schemeClr val="tx1"/>
                </a:solidFill>
              </a:endParaRPr>
            </a:p>
            <a:p>
              <a:pPr marL="115888" indent="-115888">
                <a:spcBef>
                  <a:spcPts val="600"/>
                </a:spcBef>
                <a:buFont typeface="Arial" pitchFamily="34" charset="0"/>
                <a:buChar char="•"/>
              </a:pPr>
              <a:endParaRPr lang="en-CA" sz="1100" dirty="0">
                <a:solidFill>
                  <a:srgbClr val="333333"/>
                </a:solidFill>
              </a:endParaRPr>
            </a:p>
          </p:txBody>
        </p:sp>
      </p:grpSp>
      <p:grpSp>
        <p:nvGrpSpPr>
          <p:cNvPr id="18" name="Group 20"/>
          <p:cNvGrpSpPr/>
          <p:nvPr/>
        </p:nvGrpSpPr>
        <p:grpSpPr>
          <a:xfrm>
            <a:off x="1482691" y="4339468"/>
            <a:ext cx="3568857" cy="1613326"/>
            <a:chOff x="6304543" y="3022388"/>
            <a:chExt cx="2571569" cy="1507271"/>
          </a:xfrm>
        </p:grpSpPr>
        <p:sp>
          <p:nvSpPr>
            <p:cNvPr id="19" name="Rectangle 23"/>
            <p:cNvSpPr/>
            <p:nvPr/>
          </p:nvSpPr>
          <p:spPr>
            <a:xfrm>
              <a:off x="6304544" y="3022388"/>
              <a:ext cx="2571567" cy="337665"/>
            </a:xfrm>
            <a:prstGeom prst="rect">
              <a:avLst/>
            </a:prstGeom>
            <a:solidFill>
              <a:schemeClr val="accent2"/>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cap="small" dirty="0" smtClean="0">
                  <a:solidFill>
                    <a:srgbClr val="FFFFFF"/>
                  </a:solidFill>
                </a:rPr>
                <a:t>Examine</a:t>
              </a:r>
              <a:r>
                <a:rPr lang="en-CA" sz="1600" b="1" dirty="0" smtClean="0">
                  <a:solidFill>
                    <a:srgbClr val="FFFFFF"/>
                  </a:solidFill>
                </a:rPr>
                <a:t> </a:t>
              </a:r>
              <a:r>
                <a:rPr lang="en-CA" sz="1400" b="1" dirty="0">
                  <a:solidFill>
                    <a:srgbClr val="FFFFFF"/>
                  </a:solidFill>
                </a:rPr>
                <a:t>w</a:t>
              </a:r>
              <a:r>
                <a:rPr lang="en-CA" sz="1400" b="1" dirty="0" smtClean="0">
                  <a:solidFill>
                    <a:srgbClr val="FFFFFF"/>
                  </a:solidFill>
                </a:rPr>
                <a:t>hat </a:t>
              </a:r>
              <a:r>
                <a:rPr lang="en-CA" sz="1400" b="1" dirty="0">
                  <a:solidFill>
                    <a:srgbClr val="FFFFFF"/>
                  </a:solidFill>
                </a:rPr>
                <a:t>y</a:t>
              </a:r>
              <a:r>
                <a:rPr lang="en-CA" sz="1400" b="1" dirty="0" smtClean="0">
                  <a:solidFill>
                    <a:srgbClr val="FFFFFF"/>
                  </a:solidFill>
                </a:rPr>
                <a:t>ou </a:t>
              </a:r>
              <a:r>
                <a:rPr lang="en-CA" sz="1400" b="1" dirty="0">
                  <a:solidFill>
                    <a:srgbClr val="FFFFFF"/>
                  </a:solidFill>
                </a:rPr>
                <a:t>h</a:t>
              </a:r>
              <a:r>
                <a:rPr lang="en-CA" sz="1400" b="1" dirty="0" smtClean="0">
                  <a:solidFill>
                    <a:srgbClr val="FFFFFF"/>
                  </a:solidFill>
                </a:rPr>
                <a:t>ave </a:t>
              </a:r>
              <a:r>
                <a:rPr lang="en-CA" sz="1400" b="1" dirty="0">
                  <a:solidFill>
                    <a:srgbClr val="FFFFFF"/>
                  </a:solidFill>
                </a:rPr>
                <a:t>c</a:t>
              </a:r>
              <a:r>
                <a:rPr lang="en-CA" sz="1400" b="1" dirty="0" smtClean="0">
                  <a:solidFill>
                    <a:srgbClr val="FFFFFF"/>
                  </a:solidFill>
                </a:rPr>
                <a:t>ritically</a:t>
              </a:r>
              <a:endParaRPr lang="en-CA" sz="1400" b="1" dirty="0">
                <a:solidFill>
                  <a:srgbClr val="FFFFFF"/>
                </a:solidFill>
              </a:endParaRPr>
            </a:p>
          </p:txBody>
        </p:sp>
        <p:sp>
          <p:nvSpPr>
            <p:cNvPr id="20" name="Rectangle 22"/>
            <p:cNvSpPr/>
            <p:nvPr/>
          </p:nvSpPr>
          <p:spPr>
            <a:xfrm>
              <a:off x="6304543" y="3360054"/>
              <a:ext cx="2571569" cy="1169605"/>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solidFill>
                </a:rPr>
                <a:t>Respect your past but don’t be shackled by it.  Solutions implemented for yesterday’s problems may be just that – </a:t>
              </a:r>
              <a:r>
                <a:rPr lang="en-US" sz="1100" dirty="0" smtClean="0">
                  <a:solidFill>
                    <a:schemeClr val="tx1"/>
                  </a:solidFill>
                </a:rPr>
                <a:t>yesterday’s </a:t>
              </a:r>
              <a:r>
                <a:rPr lang="en-US" sz="1100" dirty="0">
                  <a:solidFill>
                    <a:schemeClr val="tx1"/>
                  </a:solidFill>
                </a:rPr>
                <a:t>problems. Examine each element of your network and justify if it should be part of your modernization. </a:t>
              </a:r>
              <a:r>
                <a:rPr lang="en-US" sz="1100" dirty="0" smtClean="0">
                  <a:solidFill>
                    <a:schemeClr val="tx1"/>
                  </a:solidFill>
                </a:rPr>
                <a:t>This </a:t>
              </a:r>
              <a:r>
                <a:rPr lang="en-US" sz="1100" dirty="0">
                  <a:solidFill>
                    <a:schemeClr val="tx1"/>
                  </a:solidFill>
                </a:rPr>
                <a:t>is your chance to discard elements that are </a:t>
              </a:r>
              <a:r>
                <a:rPr lang="en-US" sz="1100" dirty="0" smtClean="0">
                  <a:solidFill>
                    <a:schemeClr val="tx1"/>
                  </a:solidFill>
                </a:rPr>
                <a:t>no </a:t>
              </a:r>
              <a:r>
                <a:rPr lang="en-US" sz="1100" dirty="0">
                  <a:solidFill>
                    <a:schemeClr val="tx1"/>
                  </a:solidFill>
                </a:rPr>
                <a:t>longer needed or are underutilized.  </a:t>
              </a:r>
            </a:p>
            <a:p>
              <a:pPr marL="115888" indent="-115888">
                <a:spcBef>
                  <a:spcPts val="600"/>
                </a:spcBef>
                <a:buFont typeface="Arial" pitchFamily="34" charset="0"/>
                <a:buChar char="•"/>
              </a:pPr>
              <a:endParaRPr lang="en-CA" sz="1100" dirty="0">
                <a:solidFill>
                  <a:srgbClr val="333333"/>
                </a:solidFill>
              </a:endParaRPr>
            </a:p>
          </p:txBody>
        </p:sp>
      </p:grpSp>
      <p:grpSp>
        <p:nvGrpSpPr>
          <p:cNvPr id="21" name="Group 20"/>
          <p:cNvGrpSpPr/>
          <p:nvPr/>
        </p:nvGrpSpPr>
        <p:grpSpPr>
          <a:xfrm>
            <a:off x="5282755" y="5068152"/>
            <a:ext cx="3568857" cy="1382150"/>
            <a:chOff x="6304543" y="3022388"/>
            <a:chExt cx="2571569" cy="1291292"/>
          </a:xfrm>
        </p:grpSpPr>
        <p:sp>
          <p:nvSpPr>
            <p:cNvPr id="22" name="Rectangle 23"/>
            <p:cNvSpPr/>
            <p:nvPr/>
          </p:nvSpPr>
          <p:spPr>
            <a:xfrm>
              <a:off x="6304544" y="3022388"/>
              <a:ext cx="2571567" cy="337665"/>
            </a:xfrm>
            <a:prstGeom prst="rect">
              <a:avLst/>
            </a:prstGeom>
            <a:solidFill>
              <a:schemeClr val="accent2"/>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cap="small" dirty="0" smtClean="0">
                  <a:solidFill>
                    <a:srgbClr val="FFFFFF"/>
                  </a:solidFill>
                </a:rPr>
                <a:t>Anticipate </a:t>
              </a:r>
              <a:r>
                <a:rPr lang="en-CA" sz="1400" b="1" dirty="0" smtClean="0">
                  <a:solidFill>
                    <a:srgbClr val="FFFFFF"/>
                  </a:solidFill>
                </a:rPr>
                <a:t>the future</a:t>
              </a:r>
              <a:endParaRPr lang="en-CA" sz="1400" b="1" dirty="0">
                <a:solidFill>
                  <a:srgbClr val="FFFFFF"/>
                </a:solidFill>
              </a:endParaRPr>
            </a:p>
          </p:txBody>
        </p:sp>
        <p:sp>
          <p:nvSpPr>
            <p:cNvPr id="23" name="Rectangle 22"/>
            <p:cNvSpPr/>
            <p:nvPr/>
          </p:nvSpPr>
          <p:spPr>
            <a:xfrm>
              <a:off x="6304543" y="3360055"/>
              <a:ext cx="2571569" cy="953625"/>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100" dirty="0">
                  <a:solidFill>
                    <a:schemeClr val="tx1"/>
                  </a:solidFill>
                </a:rPr>
                <a:t>Technological obsolescence is the natural by-product of Moore’s Law. </a:t>
              </a:r>
              <a:r>
                <a:rPr lang="en-US" sz="1100" dirty="0" smtClean="0">
                  <a:solidFill>
                    <a:schemeClr val="tx1"/>
                  </a:solidFill>
                </a:rPr>
                <a:t>Analyzing </a:t>
              </a:r>
              <a:r>
                <a:rPr lang="en-US" sz="1100" dirty="0">
                  <a:solidFill>
                    <a:schemeClr val="tx1"/>
                  </a:solidFill>
                </a:rPr>
                <a:t>specific trends can help predict future capacity requirements and workload demands</a:t>
              </a:r>
              <a:r>
                <a:rPr lang="en-US" sz="1100" dirty="0" smtClean="0">
                  <a:solidFill>
                    <a:schemeClr val="tx1"/>
                  </a:solidFill>
                </a:rPr>
                <a:t>. </a:t>
              </a:r>
              <a:r>
                <a:rPr lang="en-US" sz="1100" dirty="0">
                  <a:solidFill>
                    <a:schemeClr val="tx1"/>
                  </a:solidFill>
                </a:rPr>
                <a:t>A modern network adapts to change and is designed for agility as much as for resiliency.   </a:t>
              </a:r>
            </a:p>
            <a:p>
              <a:pPr marL="115888" indent="-115888">
                <a:spcBef>
                  <a:spcPts val="600"/>
                </a:spcBef>
                <a:buFont typeface="Arial" pitchFamily="34" charset="0"/>
                <a:buChar char="•"/>
              </a:pPr>
              <a:endParaRPr lang="en-CA" sz="1100" dirty="0">
                <a:solidFill>
                  <a:srgbClr val="333333"/>
                </a:solidFill>
              </a:endParaRPr>
            </a:p>
          </p:txBody>
        </p:sp>
      </p:grpSp>
    </p:spTree>
    <p:extLst>
      <p:ext uri="{BB962C8B-B14F-4D97-AF65-F5344CB8AC3E}">
        <p14:creationId xmlns:p14="http://schemas.microsoft.com/office/powerpoint/2010/main" val="1515594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1905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smtClean="0"/>
              <a:t>A Tale of Two Cities – Gotham Utilities and Central City College</a:t>
            </a:r>
            <a:endParaRPr lang="en-CA" sz="2400" dirty="0">
              <a:latin typeface="+mj-lt"/>
            </a:endParaRPr>
          </a:p>
        </p:txBody>
      </p:sp>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227373" y="2016272"/>
            <a:ext cx="4656763" cy="4478149"/>
          </a:xfrm>
          <a:prstGeom prst="rect">
            <a:avLst/>
          </a:prstGeom>
        </p:spPr>
        <p:txBody>
          <a:bodyPr wrap="square" rtlCol="0">
            <a:spAutoFit/>
          </a:bodyPr>
          <a:lstStyle/>
          <a:p>
            <a:pPr>
              <a:spcAft>
                <a:spcPts val="600"/>
              </a:spcAft>
            </a:pPr>
            <a:r>
              <a:rPr lang="en-CA" sz="1200" b="1" cap="small" dirty="0">
                <a:solidFill>
                  <a:srgbClr val="FFFFFF"/>
                </a:solidFill>
              </a:rPr>
              <a:t>Situation</a:t>
            </a:r>
          </a:p>
          <a:p>
            <a:pPr>
              <a:spcAft>
                <a:spcPts val="600"/>
              </a:spcAft>
            </a:pPr>
            <a:r>
              <a:rPr lang="en-CA" sz="1200" dirty="0">
                <a:solidFill>
                  <a:srgbClr val="FFFFFF"/>
                </a:solidFill>
              </a:rPr>
              <a:t>Two </a:t>
            </a:r>
            <a:r>
              <a:rPr lang="en-CA" sz="1200" dirty="0" smtClean="0">
                <a:solidFill>
                  <a:srgbClr val="FFFFFF"/>
                </a:solidFill>
              </a:rPr>
              <a:t>like-sized </a:t>
            </a:r>
            <a:r>
              <a:rPr lang="en-CA" sz="1200" dirty="0">
                <a:solidFill>
                  <a:srgbClr val="FFFFFF"/>
                </a:solidFill>
              </a:rPr>
              <a:t>public sector </a:t>
            </a:r>
            <a:r>
              <a:rPr lang="en-CA" sz="1200" dirty="0" smtClean="0">
                <a:solidFill>
                  <a:srgbClr val="FFFFFF"/>
                </a:solidFill>
              </a:rPr>
              <a:t>organizations identified </a:t>
            </a:r>
            <a:r>
              <a:rPr lang="en-CA" sz="1200" dirty="0">
                <a:solidFill>
                  <a:srgbClr val="FFFFFF"/>
                </a:solidFill>
              </a:rPr>
              <a:t>the need to modernize their patchwork legacy networks. </a:t>
            </a:r>
            <a:r>
              <a:rPr lang="en-CA" sz="1200" dirty="0" smtClean="0">
                <a:solidFill>
                  <a:srgbClr val="FFFFFF"/>
                </a:solidFill>
              </a:rPr>
              <a:t>Users </a:t>
            </a:r>
            <a:r>
              <a:rPr lang="en-CA" sz="1200" dirty="0">
                <a:solidFill>
                  <a:srgbClr val="FFFFFF"/>
                </a:solidFill>
              </a:rPr>
              <a:t>at each organization had similar complaints about speed and access.  </a:t>
            </a:r>
          </a:p>
          <a:p>
            <a:pPr>
              <a:spcBef>
                <a:spcPts val="600"/>
              </a:spcBef>
              <a:spcAft>
                <a:spcPts val="600"/>
              </a:spcAft>
            </a:pPr>
            <a:r>
              <a:rPr lang="en-CA" sz="1200" b="1" cap="small" dirty="0" smtClean="0">
                <a:solidFill>
                  <a:srgbClr val="FFFFFF"/>
                </a:solidFill>
              </a:rPr>
              <a:t>Complication</a:t>
            </a:r>
            <a:endParaRPr lang="en-CA" sz="1200" b="1" cap="small" dirty="0">
              <a:solidFill>
                <a:srgbClr val="FFFFFF"/>
              </a:solidFill>
            </a:endParaRPr>
          </a:p>
          <a:p>
            <a:pPr>
              <a:spcAft>
                <a:spcPts val="600"/>
              </a:spcAft>
            </a:pPr>
            <a:r>
              <a:rPr lang="en-CA" sz="1200" dirty="0">
                <a:solidFill>
                  <a:srgbClr val="FFFFFF"/>
                </a:solidFill>
              </a:rPr>
              <a:t>Complaints about speed are ambiguous at best. </a:t>
            </a:r>
            <a:r>
              <a:rPr lang="en-CA" sz="1200" dirty="0" smtClean="0">
                <a:solidFill>
                  <a:srgbClr val="FFFFFF"/>
                </a:solidFill>
              </a:rPr>
              <a:t>Proper </a:t>
            </a:r>
            <a:r>
              <a:rPr lang="en-CA" sz="1200" dirty="0">
                <a:solidFill>
                  <a:srgbClr val="FFFFFF"/>
                </a:solidFill>
              </a:rPr>
              <a:t>analysis identified stakeholders in each organization that had vastly different expectations on what services the network was expected to support and how those services were to be delivered.   </a:t>
            </a:r>
          </a:p>
          <a:p>
            <a:pPr>
              <a:spcBef>
                <a:spcPts val="600"/>
              </a:spcBef>
              <a:spcAft>
                <a:spcPts val="600"/>
              </a:spcAft>
            </a:pPr>
            <a:r>
              <a:rPr lang="en-CA" sz="1200" b="1" cap="small" dirty="0">
                <a:solidFill>
                  <a:srgbClr val="FFFFFF"/>
                </a:solidFill>
              </a:rPr>
              <a:t>Results </a:t>
            </a:r>
          </a:p>
          <a:p>
            <a:pPr>
              <a:spcAft>
                <a:spcPts val="600"/>
              </a:spcAft>
            </a:pPr>
            <a:r>
              <a:rPr lang="en-CA" sz="1200" dirty="0">
                <a:solidFill>
                  <a:srgbClr val="FFFFFF"/>
                </a:solidFill>
              </a:rPr>
              <a:t>Central City College used SD-WAN to more efficiently route internet traffic, decreasing the strain on </a:t>
            </a:r>
            <a:r>
              <a:rPr lang="en-CA" sz="1200" dirty="0" smtClean="0">
                <a:solidFill>
                  <a:srgbClr val="FFFFFF"/>
                </a:solidFill>
              </a:rPr>
              <a:t>its </a:t>
            </a:r>
            <a:r>
              <a:rPr lang="en-CA" sz="1200" dirty="0">
                <a:solidFill>
                  <a:srgbClr val="FFFFFF"/>
                </a:solidFill>
              </a:rPr>
              <a:t>MPLS and increasing overall user performance. Gotham Utilities refreshed all </a:t>
            </a:r>
            <a:r>
              <a:rPr lang="en-CA" sz="1200" dirty="0" smtClean="0">
                <a:solidFill>
                  <a:srgbClr val="FFFFFF"/>
                </a:solidFill>
              </a:rPr>
              <a:t>its </a:t>
            </a:r>
            <a:r>
              <a:rPr lang="en-CA" sz="1200" dirty="0">
                <a:solidFill>
                  <a:srgbClr val="FFFFFF"/>
                </a:solidFill>
              </a:rPr>
              <a:t>hardware from a single vendor whose solution included modern management software. </a:t>
            </a:r>
            <a:r>
              <a:rPr lang="en-CA" sz="1200" dirty="0" smtClean="0">
                <a:solidFill>
                  <a:srgbClr val="FFFFFF"/>
                </a:solidFill>
              </a:rPr>
              <a:t>Traffic </a:t>
            </a:r>
            <a:r>
              <a:rPr lang="en-CA" sz="1200" dirty="0">
                <a:solidFill>
                  <a:srgbClr val="FFFFFF"/>
                </a:solidFill>
              </a:rPr>
              <a:t>was </a:t>
            </a:r>
            <a:r>
              <a:rPr lang="en-CA" sz="1200" dirty="0" smtClean="0">
                <a:solidFill>
                  <a:srgbClr val="FFFFFF"/>
                </a:solidFill>
              </a:rPr>
              <a:t>monitored, </a:t>
            </a:r>
            <a:r>
              <a:rPr lang="en-CA" sz="1200" dirty="0">
                <a:solidFill>
                  <a:srgbClr val="FFFFFF"/>
                </a:solidFill>
              </a:rPr>
              <a:t>allowing for </a:t>
            </a:r>
            <a:r>
              <a:rPr lang="en-CA" sz="1200" dirty="0" smtClean="0">
                <a:solidFill>
                  <a:srgbClr val="FFFFFF"/>
                </a:solidFill>
              </a:rPr>
              <a:t>data-driven </a:t>
            </a:r>
            <a:r>
              <a:rPr lang="en-CA" sz="1200" dirty="0">
                <a:solidFill>
                  <a:srgbClr val="FFFFFF"/>
                </a:solidFill>
              </a:rPr>
              <a:t>decisions to match network capacity with user demand. </a:t>
            </a:r>
          </a:p>
          <a:p>
            <a:pPr>
              <a:spcAft>
                <a:spcPts val="600"/>
              </a:spcAft>
            </a:pPr>
            <a:r>
              <a:rPr lang="en-CA" sz="1200" b="1" cap="small" dirty="0">
                <a:solidFill>
                  <a:srgbClr val="FFFFFF"/>
                </a:solidFill>
              </a:rPr>
              <a:t>Insight</a:t>
            </a:r>
          </a:p>
          <a:p>
            <a:pPr>
              <a:spcAft>
                <a:spcPts val="600"/>
              </a:spcAft>
            </a:pPr>
            <a:r>
              <a:rPr lang="en-US" sz="1200" dirty="0">
                <a:solidFill>
                  <a:srgbClr val="FFFFFF"/>
                </a:solidFill>
              </a:rPr>
              <a:t>There is no one-size-fits-all network modernization solution. Only through a methodical analysis of your current </a:t>
            </a:r>
            <a:r>
              <a:rPr lang="en-US" sz="1200" dirty="0" smtClean="0">
                <a:solidFill>
                  <a:srgbClr val="FFFFFF"/>
                </a:solidFill>
              </a:rPr>
              <a:t>situation </a:t>
            </a:r>
            <a:r>
              <a:rPr lang="en-US" sz="1200" dirty="0">
                <a:solidFill>
                  <a:srgbClr val="FFFFFF"/>
                </a:solidFill>
              </a:rPr>
              <a:t>can you arrive at the solution that’s right for your organization. </a:t>
            </a:r>
            <a:endParaRPr lang="en-CA" sz="1200" dirty="0">
              <a:solidFill>
                <a:srgbClr val="FFFFFF"/>
              </a:solidFill>
            </a:endParaRP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i="1" dirty="0" smtClean="0"/>
                <a:t>Municipal Government &amp; Higher Education</a:t>
              </a:r>
              <a:endParaRPr lang="en-CA" b="0" i="1" dirty="0" smtClean="0"/>
            </a:p>
            <a:p>
              <a:r>
                <a:rPr lang="en-CA" b="0" i="1" dirty="0" smtClean="0"/>
                <a:t>Info-Tech Workshops</a:t>
              </a:r>
            </a:p>
          </p:txBody>
        </p:sp>
      </p:grpSp>
      <p:pic>
        <p:nvPicPr>
          <p:cNvPr id="23"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149970" y="1933996"/>
            <a:ext cx="3994030" cy="459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6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8092" y="1124368"/>
            <a:ext cx="9152094" cy="53978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9342" y="1187660"/>
            <a:ext cx="8131350" cy="5363998"/>
          </a:xfrm>
          <a:prstGeom prst="rect">
            <a:avLst/>
          </a:prstGeom>
          <a:solidFill>
            <a:schemeClr val="accent1">
              <a:alpha val="25000"/>
            </a:schemeClr>
          </a:solidFill>
          <a:ln>
            <a:noFill/>
          </a:ln>
        </p:spPr>
        <p:style>
          <a:lnRef idx="1">
            <a:schemeClr val="dk1"/>
          </a:lnRef>
          <a:fillRef idx="2">
            <a:schemeClr val="dk1"/>
          </a:fillRef>
          <a:effectRef idx="1">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CA" dirty="0"/>
          </a:p>
        </p:txBody>
      </p:sp>
      <p:cxnSp>
        <p:nvCxnSpPr>
          <p:cNvPr id="7" name="Straight Connector 6"/>
          <p:cNvCxnSpPr/>
          <p:nvPr/>
        </p:nvCxnSpPr>
        <p:spPr>
          <a:xfrm>
            <a:off x="4069344" y="3204789"/>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8" name="Straight Connector 7"/>
          <p:cNvCxnSpPr/>
          <p:nvPr/>
        </p:nvCxnSpPr>
        <p:spPr>
          <a:xfrm>
            <a:off x="4111232" y="2505218"/>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p:nvCxnSpPr>
        <p:spPr>
          <a:xfrm>
            <a:off x="1444565" y="3186860"/>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p:nvCxnSpPr>
        <p:spPr>
          <a:xfrm>
            <a:off x="1456286" y="2487287"/>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11" name="Straight Connector 10"/>
          <p:cNvCxnSpPr/>
          <p:nvPr/>
        </p:nvCxnSpPr>
        <p:spPr>
          <a:xfrm flipH="1">
            <a:off x="6673432" y="1298520"/>
            <a:ext cx="8922" cy="4536000"/>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900559" y="1890127"/>
            <a:ext cx="8476" cy="309600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1212866" y="1429999"/>
            <a:ext cx="11529" cy="4788000"/>
          </a:xfrm>
          <a:prstGeom prst="line">
            <a:avLst/>
          </a:prstGeom>
          <a:ln/>
        </p:spPr>
        <p:style>
          <a:lnRef idx="2">
            <a:schemeClr val="dk1"/>
          </a:lnRef>
          <a:fillRef idx="0">
            <a:schemeClr val="dk1"/>
          </a:fillRef>
          <a:effectRef idx="1">
            <a:schemeClr val="dk1"/>
          </a:effectRef>
          <a:fontRef idx="minor">
            <a:schemeClr val="tx1"/>
          </a:fontRef>
        </p:style>
      </p:cxnSp>
      <p:sp>
        <p:nvSpPr>
          <p:cNvPr id="15" name="Rounded Rectangle 14"/>
          <p:cNvSpPr/>
          <p:nvPr/>
        </p:nvSpPr>
        <p:spPr>
          <a:xfrm>
            <a:off x="886929" y="1235228"/>
            <a:ext cx="2449546" cy="702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400" dirty="0" smtClean="0">
                <a:solidFill>
                  <a:srgbClr val="333333"/>
                </a:solidFill>
              </a:rPr>
              <a:t>Assess the Network</a:t>
            </a:r>
            <a:endParaRPr lang="en-CA" sz="1400" dirty="0">
              <a:solidFill>
                <a:srgbClr val="333333"/>
              </a:solidFill>
            </a:endParaRPr>
          </a:p>
        </p:txBody>
      </p:sp>
      <p:sp>
        <p:nvSpPr>
          <p:cNvPr id="16" name="Rounded Rectangle 15"/>
          <p:cNvSpPr/>
          <p:nvPr/>
        </p:nvSpPr>
        <p:spPr>
          <a:xfrm>
            <a:off x="3582974" y="1235228"/>
            <a:ext cx="2448000" cy="7023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400" dirty="0" smtClean="0">
                <a:solidFill>
                  <a:srgbClr val="333333"/>
                </a:solidFill>
              </a:rPr>
              <a:t>Envision the Future of Your Network</a:t>
            </a:r>
            <a:endParaRPr lang="en-CA" sz="1400" dirty="0">
              <a:solidFill>
                <a:srgbClr val="333333"/>
              </a:solidFill>
            </a:endParaRPr>
          </a:p>
        </p:txBody>
      </p:sp>
      <p:sp>
        <p:nvSpPr>
          <p:cNvPr id="17" name="Rounded Rectangle 16"/>
          <p:cNvSpPr/>
          <p:nvPr/>
        </p:nvSpPr>
        <p:spPr>
          <a:xfrm>
            <a:off x="6331061" y="1235387"/>
            <a:ext cx="2448000" cy="702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400" dirty="0" smtClean="0">
                <a:solidFill>
                  <a:srgbClr val="333333"/>
                </a:solidFill>
              </a:rPr>
              <a:t>Communicate and Execute the Plan</a:t>
            </a:r>
            <a:endParaRPr lang="en-CA" sz="1400" dirty="0">
              <a:solidFill>
                <a:srgbClr val="333333"/>
              </a:solidFill>
            </a:endParaRPr>
          </a:p>
        </p:txBody>
      </p:sp>
      <p:sp>
        <p:nvSpPr>
          <p:cNvPr id="18" name="Rounded Rectangle 17"/>
          <p:cNvSpPr/>
          <p:nvPr/>
        </p:nvSpPr>
        <p:spPr>
          <a:xfrm>
            <a:off x="1643152" y="2851425"/>
            <a:ext cx="1728000" cy="648000"/>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a:solidFill>
                  <a:schemeClr val="tx1"/>
                </a:solidFill>
              </a:rPr>
              <a:t>Inventory </a:t>
            </a:r>
            <a:r>
              <a:rPr lang="en-US" sz="1200" dirty="0" smtClean="0">
                <a:solidFill>
                  <a:schemeClr val="tx1"/>
                </a:solidFill>
              </a:rPr>
              <a:t>Network Services</a:t>
            </a:r>
            <a:endParaRPr lang="en-CA" sz="1200" dirty="0">
              <a:solidFill>
                <a:schemeClr val="tx1"/>
              </a:solidFill>
            </a:endParaRPr>
          </a:p>
        </p:txBody>
      </p:sp>
      <p:sp>
        <p:nvSpPr>
          <p:cNvPr id="19" name="Rounded Rectangle 18"/>
          <p:cNvSpPr/>
          <p:nvPr/>
        </p:nvSpPr>
        <p:spPr>
          <a:xfrm>
            <a:off x="1643152" y="2142044"/>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a:solidFill>
                  <a:schemeClr val="tx1"/>
                </a:solidFill>
              </a:rPr>
              <a:t>Engage </a:t>
            </a:r>
            <a:r>
              <a:rPr lang="en-US" sz="1200" dirty="0" smtClean="0">
                <a:solidFill>
                  <a:schemeClr val="tx1"/>
                </a:solidFill>
              </a:rPr>
              <a:t>With </a:t>
            </a:r>
            <a:r>
              <a:rPr lang="en-US" sz="1200" dirty="0">
                <a:solidFill>
                  <a:schemeClr val="tx1"/>
                </a:solidFill>
              </a:rPr>
              <a:t>S</a:t>
            </a:r>
            <a:r>
              <a:rPr lang="en-US" sz="1200" dirty="0" smtClean="0">
                <a:solidFill>
                  <a:schemeClr val="tx1"/>
                </a:solidFill>
              </a:rPr>
              <a:t>takeholders</a:t>
            </a:r>
            <a:endParaRPr lang="en-CA" sz="1200" dirty="0">
              <a:solidFill>
                <a:schemeClr val="tx1"/>
              </a:solidFill>
            </a:endParaRPr>
          </a:p>
        </p:txBody>
      </p:sp>
      <p:sp>
        <p:nvSpPr>
          <p:cNvPr id="22" name="Rounded Rectangle 21"/>
          <p:cNvSpPr/>
          <p:nvPr/>
        </p:nvSpPr>
        <p:spPr>
          <a:xfrm>
            <a:off x="4313888" y="2862300"/>
            <a:ext cx="1728000" cy="648000"/>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smtClean="0">
                <a:solidFill>
                  <a:schemeClr val="tx1"/>
                </a:solidFill>
              </a:rPr>
              <a:t>Match Features with Goals, Functions, and Challenges</a:t>
            </a:r>
            <a:endParaRPr lang="en-US" sz="1200" dirty="0">
              <a:solidFill>
                <a:schemeClr val="tx1"/>
              </a:solidFill>
            </a:endParaRPr>
          </a:p>
        </p:txBody>
      </p:sp>
      <p:sp>
        <p:nvSpPr>
          <p:cNvPr id="23" name="Rounded Rectangle 22"/>
          <p:cNvSpPr/>
          <p:nvPr/>
        </p:nvSpPr>
        <p:spPr>
          <a:xfrm>
            <a:off x="4313888" y="2153754"/>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smtClean="0">
                <a:solidFill>
                  <a:schemeClr val="tx1"/>
                </a:solidFill>
              </a:rPr>
              <a:t>Evaluate Trends and Emerging Technologies</a:t>
            </a:r>
            <a:endParaRPr lang="en-CA" sz="1200" dirty="0">
              <a:solidFill>
                <a:schemeClr val="tx1"/>
              </a:solidFill>
            </a:endParaRPr>
          </a:p>
        </p:txBody>
      </p:sp>
      <p:sp>
        <p:nvSpPr>
          <p:cNvPr id="31" name="Rounded Rectangle 30"/>
          <p:cNvSpPr/>
          <p:nvPr/>
        </p:nvSpPr>
        <p:spPr>
          <a:xfrm>
            <a:off x="3624185" y="5838020"/>
            <a:ext cx="2448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smtClean="0">
                <a:solidFill>
                  <a:srgbClr val="333333"/>
                </a:solidFill>
              </a:rPr>
              <a:t>Network Modernization Technology Assessment Tool</a:t>
            </a:r>
            <a:endParaRPr lang="en-CA" sz="1200" dirty="0">
              <a:solidFill>
                <a:srgbClr val="333333"/>
              </a:solidFill>
            </a:endParaRPr>
          </a:p>
        </p:txBody>
      </p:sp>
      <p:cxnSp>
        <p:nvCxnSpPr>
          <p:cNvPr id="32" name="Straight Connector 31"/>
          <p:cNvCxnSpPr/>
          <p:nvPr/>
        </p:nvCxnSpPr>
        <p:spPr>
          <a:xfrm>
            <a:off x="6234333" y="1174841"/>
            <a:ext cx="5252" cy="5347340"/>
          </a:xfrm>
          <a:prstGeom prst="line">
            <a:avLst/>
          </a:prstGeom>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a:off x="8898108" y="1174841"/>
            <a:ext cx="683" cy="534734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p:nvCxnSpPr>
        <p:spPr>
          <a:xfrm flipH="1">
            <a:off x="745833" y="1174841"/>
            <a:ext cx="5410" cy="5256000"/>
          </a:xfrm>
          <a:prstGeom prst="line">
            <a:avLst/>
          </a:prstGeom>
        </p:spPr>
        <p:style>
          <a:lnRef idx="1">
            <a:schemeClr val="accent3"/>
          </a:lnRef>
          <a:fillRef idx="0">
            <a:schemeClr val="accent3"/>
          </a:fillRef>
          <a:effectRef idx="0">
            <a:schemeClr val="accent3"/>
          </a:effectRef>
          <a:fontRef idx="minor">
            <a:schemeClr val="tx1"/>
          </a:fontRef>
        </p:style>
      </p:cxnSp>
      <p:sp>
        <p:nvSpPr>
          <p:cNvPr id="38" name="Rounded Rectangle 37"/>
          <p:cNvSpPr/>
          <p:nvPr/>
        </p:nvSpPr>
        <p:spPr>
          <a:xfrm>
            <a:off x="6349318" y="5617634"/>
            <a:ext cx="2448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smtClean="0">
                <a:solidFill>
                  <a:srgbClr val="333333"/>
                </a:solidFill>
              </a:rPr>
              <a:t>Executive Presentation Template</a:t>
            </a:r>
            <a:endParaRPr lang="en-CA" sz="1200" dirty="0">
              <a:solidFill>
                <a:srgbClr val="333333"/>
              </a:solidFill>
            </a:endParaRPr>
          </a:p>
        </p:txBody>
      </p:sp>
      <p:sp>
        <p:nvSpPr>
          <p:cNvPr id="39" name="Rounded Rectangle 38"/>
          <p:cNvSpPr/>
          <p:nvPr/>
        </p:nvSpPr>
        <p:spPr>
          <a:xfrm>
            <a:off x="6349318" y="6076926"/>
            <a:ext cx="2448000" cy="360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smtClean="0">
                <a:solidFill>
                  <a:srgbClr val="333333"/>
                </a:solidFill>
              </a:rPr>
              <a:t>RFP / RFQ Templates</a:t>
            </a:r>
            <a:endParaRPr lang="en-CA" sz="1200" dirty="0">
              <a:solidFill>
                <a:srgbClr val="333333"/>
              </a:solidFill>
            </a:endParaRPr>
          </a:p>
        </p:txBody>
      </p:sp>
      <p:cxnSp>
        <p:nvCxnSpPr>
          <p:cNvPr id="40" name="Straight Connector 39"/>
          <p:cNvCxnSpPr/>
          <p:nvPr/>
        </p:nvCxnSpPr>
        <p:spPr>
          <a:xfrm flipH="1">
            <a:off x="3528015" y="1174841"/>
            <a:ext cx="3140" cy="5347340"/>
          </a:xfrm>
          <a:prstGeom prst="line">
            <a:avLst/>
          </a:prstGeom>
        </p:spPr>
        <p:style>
          <a:lnRef idx="1">
            <a:schemeClr val="accent3"/>
          </a:lnRef>
          <a:fillRef idx="0">
            <a:schemeClr val="accent3"/>
          </a:fillRef>
          <a:effectRef idx="0">
            <a:schemeClr val="accent3"/>
          </a:effectRef>
          <a:fontRef idx="minor">
            <a:schemeClr val="tx1"/>
          </a:fontRef>
        </p:style>
      </p:cxnSp>
      <p:sp>
        <p:nvSpPr>
          <p:cNvPr id="41" name="Rectangle 40"/>
          <p:cNvSpPr/>
          <p:nvPr/>
        </p:nvSpPr>
        <p:spPr>
          <a:xfrm>
            <a:off x="245893" y="1174841"/>
            <a:ext cx="499345" cy="936541"/>
          </a:xfrm>
          <a:prstGeom prst="rect">
            <a:avLst/>
          </a:prstGeom>
        </p:spPr>
        <p:style>
          <a:lnRef idx="1">
            <a:schemeClr val="accent3"/>
          </a:lnRef>
          <a:fillRef idx="3">
            <a:schemeClr val="accent3"/>
          </a:fillRef>
          <a:effectRef idx="2">
            <a:schemeClr val="accent3"/>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Phases</a:t>
            </a:r>
            <a:endParaRPr lang="en-CA" dirty="0"/>
          </a:p>
        </p:txBody>
      </p:sp>
      <p:sp>
        <p:nvSpPr>
          <p:cNvPr id="42" name="Rectangle 41"/>
          <p:cNvSpPr/>
          <p:nvPr/>
        </p:nvSpPr>
        <p:spPr>
          <a:xfrm>
            <a:off x="246792" y="2111382"/>
            <a:ext cx="499128" cy="3723138"/>
          </a:xfrm>
          <a:prstGeom prst="rect">
            <a:avLst/>
          </a:prstGeom>
        </p:spPr>
        <p:style>
          <a:lnRef idx="1">
            <a:schemeClr val="accent1"/>
          </a:lnRef>
          <a:fillRef idx="3">
            <a:schemeClr val="accent1"/>
          </a:fillRef>
          <a:effectRef idx="2">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Steps</a:t>
            </a:r>
            <a:endParaRPr lang="en-CA" dirty="0"/>
          </a:p>
        </p:txBody>
      </p:sp>
      <p:sp>
        <p:nvSpPr>
          <p:cNvPr id="43" name="Rectangle 42"/>
          <p:cNvSpPr/>
          <p:nvPr/>
        </p:nvSpPr>
        <p:spPr>
          <a:xfrm>
            <a:off x="245893" y="5761692"/>
            <a:ext cx="503229" cy="717138"/>
          </a:xfrm>
          <a:prstGeom prst="rect">
            <a:avLst/>
          </a:prstGeom>
        </p:spPr>
        <p:style>
          <a:lnRef idx="1">
            <a:schemeClr val="accent2"/>
          </a:lnRef>
          <a:fillRef idx="3">
            <a:schemeClr val="accent2"/>
          </a:fillRef>
          <a:effectRef idx="2">
            <a:schemeClr val="accent2"/>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Tools</a:t>
            </a:r>
            <a:endParaRPr lang="en-CA" dirty="0"/>
          </a:p>
        </p:txBody>
      </p:sp>
      <p:sp>
        <p:nvSpPr>
          <p:cNvPr id="45" name="Oval 44"/>
          <p:cNvSpPr/>
          <p:nvPr/>
        </p:nvSpPr>
        <p:spPr>
          <a:xfrm>
            <a:off x="758863" y="1184227"/>
            <a:ext cx="261195" cy="25318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1</a:t>
            </a:r>
            <a:endParaRPr lang="en-CA" dirty="0"/>
          </a:p>
        </p:txBody>
      </p:sp>
      <p:sp>
        <p:nvSpPr>
          <p:cNvPr id="46" name="Oval 45"/>
          <p:cNvSpPr/>
          <p:nvPr/>
        </p:nvSpPr>
        <p:spPr>
          <a:xfrm>
            <a:off x="3531154" y="1184227"/>
            <a:ext cx="261195" cy="25318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2</a:t>
            </a:r>
            <a:endParaRPr lang="en-CA" dirty="0"/>
          </a:p>
        </p:txBody>
      </p:sp>
      <p:sp>
        <p:nvSpPr>
          <p:cNvPr id="47" name="Oval 46"/>
          <p:cNvSpPr/>
          <p:nvPr/>
        </p:nvSpPr>
        <p:spPr>
          <a:xfrm>
            <a:off x="6319867" y="1184227"/>
            <a:ext cx="261195" cy="25318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dirty="0" smtClean="0"/>
              <a:t>3</a:t>
            </a:r>
            <a:endParaRPr lang="en-CA" dirty="0"/>
          </a:p>
        </p:txBody>
      </p:sp>
      <p:cxnSp>
        <p:nvCxnSpPr>
          <p:cNvPr id="48" name="Straight Connector 47"/>
          <p:cNvCxnSpPr/>
          <p:nvPr/>
        </p:nvCxnSpPr>
        <p:spPr>
          <a:xfrm>
            <a:off x="1419279" y="3881258"/>
            <a:ext cx="310299"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49" name="Rounded Rectangle 48"/>
          <p:cNvSpPr/>
          <p:nvPr/>
        </p:nvSpPr>
        <p:spPr>
          <a:xfrm>
            <a:off x="1643152" y="3567256"/>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CA" sz="1200" dirty="0" smtClean="0">
                <a:solidFill>
                  <a:schemeClr val="tx1"/>
                </a:solidFill>
              </a:rPr>
              <a:t>Design Considerations</a:t>
            </a:r>
            <a:endParaRPr lang="en-CA" sz="1200" dirty="0">
              <a:solidFill>
                <a:schemeClr val="tx1"/>
              </a:solidFill>
            </a:endParaRPr>
          </a:p>
        </p:txBody>
      </p:sp>
      <p:sp>
        <p:nvSpPr>
          <p:cNvPr id="53" name="Oval 52"/>
          <p:cNvSpPr/>
          <p:nvPr/>
        </p:nvSpPr>
        <p:spPr>
          <a:xfrm>
            <a:off x="878349" y="2139907"/>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a:solidFill>
                  <a:srgbClr val="FFFFFF"/>
                </a:solidFill>
              </a:rPr>
              <a:t>1.1</a:t>
            </a:r>
          </a:p>
        </p:txBody>
      </p:sp>
      <p:sp>
        <p:nvSpPr>
          <p:cNvPr id="54" name="Oval 53"/>
          <p:cNvSpPr/>
          <p:nvPr/>
        </p:nvSpPr>
        <p:spPr>
          <a:xfrm>
            <a:off x="878349" y="2849288"/>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1.2</a:t>
            </a:r>
            <a:endParaRPr lang="en-US" sz="2000" b="1" dirty="0">
              <a:solidFill>
                <a:srgbClr val="FFFFFF"/>
              </a:solidFill>
            </a:endParaRPr>
          </a:p>
        </p:txBody>
      </p:sp>
      <p:cxnSp>
        <p:nvCxnSpPr>
          <p:cNvPr id="61" name="Straight Connector 60"/>
          <p:cNvCxnSpPr/>
          <p:nvPr/>
        </p:nvCxnSpPr>
        <p:spPr>
          <a:xfrm>
            <a:off x="1437208" y="4598437"/>
            <a:ext cx="310299"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55" name="Oval 54"/>
          <p:cNvSpPr/>
          <p:nvPr/>
        </p:nvSpPr>
        <p:spPr>
          <a:xfrm>
            <a:off x="878349" y="4269313"/>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1.4</a:t>
            </a:r>
            <a:endParaRPr lang="en-US" sz="2000" b="1" dirty="0">
              <a:solidFill>
                <a:srgbClr val="FFFFFF"/>
              </a:solidFill>
            </a:endParaRPr>
          </a:p>
        </p:txBody>
      </p:sp>
      <p:sp>
        <p:nvSpPr>
          <p:cNvPr id="56" name="Oval 55"/>
          <p:cNvSpPr/>
          <p:nvPr/>
        </p:nvSpPr>
        <p:spPr>
          <a:xfrm>
            <a:off x="878349" y="3565119"/>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1.3</a:t>
            </a:r>
            <a:endParaRPr lang="en-US" sz="2000" b="1" dirty="0">
              <a:solidFill>
                <a:srgbClr val="FFFFFF"/>
              </a:solidFill>
            </a:endParaRPr>
          </a:p>
        </p:txBody>
      </p:sp>
      <p:cxnSp>
        <p:nvCxnSpPr>
          <p:cNvPr id="62" name="Straight Connector 61"/>
          <p:cNvCxnSpPr/>
          <p:nvPr/>
        </p:nvCxnSpPr>
        <p:spPr>
          <a:xfrm>
            <a:off x="1455137" y="5306648"/>
            <a:ext cx="310299"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57" name="Oval 56"/>
          <p:cNvSpPr/>
          <p:nvPr/>
        </p:nvSpPr>
        <p:spPr>
          <a:xfrm>
            <a:off x="878349" y="4989663"/>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1.5</a:t>
            </a:r>
            <a:endParaRPr lang="en-US" sz="2000" b="1" dirty="0">
              <a:solidFill>
                <a:srgbClr val="FFFFFF"/>
              </a:solidFill>
            </a:endParaRPr>
          </a:p>
        </p:txBody>
      </p:sp>
      <p:sp>
        <p:nvSpPr>
          <p:cNvPr id="58" name="Rounded Rectangle 57"/>
          <p:cNvSpPr/>
          <p:nvPr/>
        </p:nvSpPr>
        <p:spPr>
          <a:xfrm>
            <a:off x="803922" y="5841976"/>
            <a:ext cx="2448000" cy="3960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CA" sz="1200" dirty="0" smtClean="0">
                <a:solidFill>
                  <a:srgbClr val="333333"/>
                </a:solidFill>
              </a:rPr>
              <a:t>Network Modernization Workbook</a:t>
            </a:r>
            <a:endParaRPr lang="en-CA" sz="1200" dirty="0">
              <a:solidFill>
                <a:srgbClr val="333333"/>
              </a:solidFill>
            </a:endParaRPr>
          </a:p>
        </p:txBody>
      </p:sp>
      <p:sp>
        <p:nvSpPr>
          <p:cNvPr id="59" name="Rounded Rectangle 58"/>
          <p:cNvSpPr/>
          <p:nvPr/>
        </p:nvSpPr>
        <p:spPr>
          <a:xfrm>
            <a:off x="1643152" y="4271450"/>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CA" sz="1200" dirty="0" smtClean="0">
                <a:solidFill>
                  <a:schemeClr val="tx1"/>
                </a:solidFill>
              </a:rPr>
              <a:t>Physical and Logical Topology</a:t>
            </a:r>
            <a:endParaRPr lang="en-CA" sz="1200" dirty="0">
              <a:solidFill>
                <a:schemeClr val="tx1"/>
              </a:solidFill>
            </a:endParaRPr>
          </a:p>
        </p:txBody>
      </p:sp>
      <p:sp>
        <p:nvSpPr>
          <p:cNvPr id="60" name="Rounded Rectangle 59"/>
          <p:cNvSpPr/>
          <p:nvPr/>
        </p:nvSpPr>
        <p:spPr>
          <a:xfrm>
            <a:off x="1643152" y="4991800"/>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CA" sz="1200" dirty="0" smtClean="0">
                <a:solidFill>
                  <a:schemeClr val="tx1"/>
                </a:solidFill>
              </a:rPr>
              <a:t>Care and Control</a:t>
            </a:r>
            <a:endParaRPr lang="en-CA" sz="1200" dirty="0">
              <a:solidFill>
                <a:schemeClr val="tx1"/>
              </a:solidFill>
            </a:endParaRPr>
          </a:p>
        </p:txBody>
      </p:sp>
      <p:sp>
        <p:nvSpPr>
          <p:cNvPr id="63" name="Oval 62"/>
          <p:cNvSpPr/>
          <p:nvPr/>
        </p:nvSpPr>
        <p:spPr>
          <a:xfrm>
            <a:off x="3569762" y="2151617"/>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2.1</a:t>
            </a:r>
            <a:endParaRPr lang="en-US" sz="2000" b="1" dirty="0">
              <a:solidFill>
                <a:srgbClr val="FFFFFF"/>
              </a:solidFill>
            </a:endParaRPr>
          </a:p>
        </p:txBody>
      </p:sp>
      <p:sp>
        <p:nvSpPr>
          <p:cNvPr id="64" name="Oval 63"/>
          <p:cNvSpPr/>
          <p:nvPr/>
        </p:nvSpPr>
        <p:spPr>
          <a:xfrm>
            <a:off x="3569762" y="2860163"/>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2.2</a:t>
            </a:r>
            <a:endParaRPr lang="en-US" sz="2000" b="1" dirty="0">
              <a:solidFill>
                <a:srgbClr val="FFFFFF"/>
              </a:solidFill>
            </a:endParaRPr>
          </a:p>
        </p:txBody>
      </p:sp>
      <p:sp>
        <p:nvSpPr>
          <p:cNvPr id="65" name="Oval 64"/>
          <p:cNvSpPr/>
          <p:nvPr/>
        </p:nvSpPr>
        <p:spPr>
          <a:xfrm>
            <a:off x="3569762" y="3581563"/>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2.3</a:t>
            </a:r>
            <a:endParaRPr lang="en-US" sz="2000" b="1" dirty="0">
              <a:solidFill>
                <a:srgbClr val="FFFFFF"/>
              </a:solidFill>
            </a:endParaRPr>
          </a:p>
        </p:txBody>
      </p:sp>
      <p:sp>
        <p:nvSpPr>
          <p:cNvPr id="66" name="Oval 65"/>
          <p:cNvSpPr/>
          <p:nvPr/>
        </p:nvSpPr>
        <p:spPr>
          <a:xfrm>
            <a:off x="3569762" y="4322206"/>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smtClean="0">
                <a:solidFill>
                  <a:srgbClr val="FFFFFF"/>
                </a:solidFill>
              </a:rPr>
              <a:t>2.4</a:t>
            </a:r>
            <a:endParaRPr lang="en-US" sz="2000" b="1" dirty="0">
              <a:solidFill>
                <a:srgbClr val="FFFFFF"/>
              </a:solidFill>
            </a:endParaRPr>
          </a:p>
        </p:txBody>
      </p:sp>
      <p:cxnSp>
        <p:nvCxnSpPr>
          <p:cNvPr id="67" name="Straight Connector 66"/>
          <p:cNvCxnSpPr/>
          <p:nvPr/>
        </p:nvCxnSpPr>
        <p:spPr>
          <a:xfrm>
            <a:off x="6819195" y="3195256"/>
            <a:ext cx="310299" cy="42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68" name="Straight Connector 67"/>
          <p:cNvCxnSpPr/>
          <p:nvPr/>
        </p:nvCxnSpPr>
        <p:spPr>
          <a:xfrm>
            <a:off x="6861083" y="2495685"/>
            <a:ext cx="310299" cy="424"/>
          </a:xfrm>
          <a:prstGeom prst="line">
            <a:avLst/>
          </a:prstGeom>
          <a:ln/>
        </p:spPr>
        <p:style>
          <a:lnRef idx="1">
            <a:schemeClr val="accent3"/>
          </a:lnRef>
          <a:fillRef idx="0">
            <a:schemeClr val="accent3"/>
          </a:fillRef>
          <a:effectRef idx="0">
            <a:schemeClr val="accent3"/>
          </a:effectRef>
          <a:fontRef idx="minor">
            <a:schemeClr val="tx1"/>
          </a:fontRef>
        </p:style>
      </p:cxnSp>
      <p:sp>
        <p:nvSpPr>
          <p:cNvPr id="69" name="Rounded Rectangle 68"/>
          <p:cNvSpPr/>
          <p:nvPr/>
        </p:nvSpPr>
        <p:spPr>
          <a:xfrm>
            <a:off x="7043663" y="2860810"/>
            <a:ext cx="1728000" cy="648000"/>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Prepare Your Executive Presentation</a:t>
            </a:r>
            <a:endParaRPr lang="en-US" sz="1200" dirty="0">
              <a:solidFill>
                <a:schemeClr val="tx1"/>
              </a:solidFill>
            </a:endParaRPr>
          </a:p>
        </p:txBody>
      </p:sp>
      <p:sp>
        <p:nvSpPr>
          <p:cNvPr id="70" name="Rounded Rectangle 69"/>
          <p:cNvSpPr/>
          <p:nvPr/>
        </p:nvSpPr>
        <p:spPr>
          <a:xfrm>
            <a:off x="7043663" y="2142084"/>
            <a:ext cx="1728000" cy="648000"/>
          </a:xfrm>
          <a:prstGeom prst="roundRect">
            <a:avLst/>
          </a:prstGeom>
          <a:ln/>
        </p:spPr>
        <p:style>
          <a:lnRef idx="2">
            <a:schemeClr val="accent3"/>
          </a:lnRef>
          <a:fillRef idx="1">
            <a:schemeClr val="lt1"/>
          </a:fillRef>
          <a:effectRef idx="0">
            <a:schemeClr val="accent3"/>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CA" sz="1200" dirty="0" smtClean="0">
                <a:solidFill>
                  <a:schemeClr val="tx1"/>
                </a:solidFill>
              </a:rPr>
              <a:t>Prepare Your People and Process Tasks</a:t>
            </a:r>
            <a:endParaRPr lang="en-CA" sz="1200" dirty="0">
              <a:solidFill>
                <a:schemeClr val="tx1"/>
              </a:solidFill>
            </a:endParaRPr>
          </a:p>
        </p:txBody>
      </p:sp>
      <p:sp>
        <p:nvSpPr>
          <p:cNvPr id="71" name="Oval 70"/>
          <p:cNvSpPr/>
          <p:nvPr/>
        </p:nvSpPr>
        <p:spPr>
          <a:xfrm>
            <a:off x="6324443" y="2151617"/>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a:solidFill>
                  <a:srgbClr val="FFFFFF"/>
                </a:solidFill>
              </a:rPr>
              <a:t>3</a:t>
            </a:r>
            <a:r>
              <a:rPr lang="en-US" sz="2000" b="1" dirty="0" smtClean="0">
                <a:solidFill>
                  <a:srgbClr val="FFFFFF"/>
                </a:solidFill>
              </a:rPr>
              <a:t>.1</a:t>
            </a:r>
            <a:endParaRPr lang="en-US" sz="2000" b="1" dirty="0">
              <a:solidFill>
                <a:srgbClr val="FFFFFF"/>
              </a:solidFill>
            </a:endParaRPr>
          </a:p>
        </p:txBody>
      </p:sp>
      <p:sp>
        <p:nvSpPr>
          <p:cNvPr id="72" name="Oval 71"/>
          <p:cNvSpPr/>
          <p:nvPr/>
        </p:nvSpPr>
        <p:spPr>
          <a:xfrm>
            <a:off x="6324443" y="2866168"/>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a:solidFill>
                  <a:srgbClr val="FFFFFF"/>
                </a:solidFill>
              </a:rPr>
              <a:t>3</a:t>
            </a:r>
            <a:r>
              <a:rPr lang="en-US" sz="2000" b="1" dirty="0" smtClean="0">
                <a:solidFill>
                  <a:srgbClr val="FFFFFF"/>
                </a:solidFill>
              </a:rPr>
              <a:t>.2</a:t>
            </a:r>
            <a:endParaRPr lang="en-US" sz="2000" b="1" dirty="0">
              <a:solidFill>
                <a:srgbClr val="FFFFFF"/>
              </a:solidFill>
            </a:endParaRPr>
          </a:p>
        </p:txBody>
      </p:sp>
      <p:sp>
        <p:nvSpPr>
          <p:cNvPr id="73" name="Oval 72"/>
          <p:cNvSpPr/>
          <p:nvPr/>
        </p:nvSpPr>
        <p:spPr>
          <a:xfrm>
            <a:off x="6324443" y="3567798"/>
            <a:ext cx="651258" cy="652274"/>
          </a:xfrm>
          <a:prstGeom prst="ellipse">
            <a:avLst/>
          </a:prstGeom>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sz="2000" b="1" dirty="0">
                <a:solidFill>
                  <a:srgbClr val="FFFFFF"/>
                </a:solidFill>
              </a:rPr>
              <a:t>3</a:t>
            </a:r>
            <a:r>
              <a:rPr lang="en-US" sz="2000" b="1" dirty="0" smtClean="0">
                <a:solidFill>
                  <a:srgbClr val="FFFFFF"/>
                </a:solidFill>
              </a:rPr>
              <a:t>.3</a:t>
            </a:r>
            <a:endParaRPr lang="en-US" sz="2000" b="1" dirty="0">
              <a:solidFill>
                <a:srgbClr val="FFFFFF"/>
              </a:solidFill>
            </a:endParaRPr>
          </a:p>
        </p:txBody>
      </p:sp>
      <p:sp>
        <p:nvSpPr>
          <p:cNvPr id="74" name="Rounded Rectangle 73"/>
          <p:cNvSpPr/>
          <p:nvPr/>
        </p:nvSpPr>
        <p:spPr>
          <a:xfrm>
            <a:off x="4313888" y="3583700"/>
            <a:ext cx="1728000" cy="648000"/>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a:solidFill>
                  <a:schemeClr val="tx1"/>
                </a:solidFill>
              </a:rPr>
              <a:t>Develop </a:t>
            </a:r>
            <a:r>
              <a:rPr lang="en-US" sz="1200" dirty="0" smtClean="0">
                <a:solidFill>
                  <a:schemeClr val="tx1"/>
                </a:solidFill>
              </a:rPr>
              <a:t>Network Capacity Requirements</a:t>
            </a:r>
            <a:endParaRPr lang="en-US" sz="1200" dirty="0">
              <a:solidFill>
                <a:schemeClr val="tx1"/>
              </a:solidFill>
            </a:endParaRPr>
          </a:p>
        </p:txBody>
      </p:sp>
      <p:sp>
        <p:nvSpPr>
          <p:cNvPr id="75" name="Rounded Rectangle 74"/>
          <p:cNvSpPr/>
          <p:nvPr/>
        </p:nvSpPr>
        <p:spPr>
          <a:xfrm>
            <a:off x="4313888" y="4318781"/>
            <a:ext cx="1728000" cy="659124"/>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533400">
              <a:lnSpc>
                <a:spcPct val="90000"/>
              </a:lnSpc>
              <a:spcBef>
                <a:spcPct val="0"/>
              </a:spcBef>
              <a:spcAft>
                <a:spcPct val="35000"/>
              </a:spcAft>
            </a:pPr>
            <a:r>
              <a:rPr lang="en-US" sz="1200" dirty="0" smtClean="0">
                <a:solidFill>
                  <a:schemeClr val="tx1"/>
                </a:solidFill>
              </a:rPr>
              <a:t>Group and Profile Sites</a:t>
            </a:r>
            <a:endParaRPr lang="en-US" sz="1200" dirty="0">
              <a:solidFill>
                <a:schemeClr val="tx1"/>
              </a:solidFill>
            </a:endParaRPr>
          </a:p>
        </p:txBody>
      </p:sp>
      <p:sp>
        <p:nvSpPr>
          <p:cNvPr id="77" name="Rounded Rectangle 76"/>
          <p:cNvSpPr/>
          <p:nvPr/>
        </p:nvSpPr>
        <p:spPr>
          <a:xfrm>
            <a:off x="7043663" y="3569935"/>
            <a:ext cx="1728000" cy="648000"/>
          </a:xfrm>
          <a:prstGeom prst="roundRect">
            <a:avLst/>
          </a:prstGeom>
          <a:ln w="19050">
            <a:solidFill>
              <a:srgbClr val="7CADD4"/>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tx1"/>
                </a:solidFill>
              </a:rPr>
              <a:t>Prepare Your Request</a:t>
            </a:r>
            <a:endParaRPr lang="en-US" sz="1200" dirty="0">
              <a:solidFill>
                <a:schemeClr val="tx1"/>
              </a:solidFill>
            </a:endParaRPr>
          </a:p>
        </p:txBody>
      </p:sp>
      <p:sp>
        <p:nvSpPr>
          <p:cNvPr id="5" name="Title 4"/>
          <p:cNvSpPr>
            <a:spLocks noGrp="1"/>
          </p:cNvSpPr>
          <p:nvPr>
            <p:ph type="title"/>
          </p:nvPr>
        </p:nvSpPr>
        <p:spPr/>
        <p:txBody>
          <a:bodyPr/>
          <a:lstStyle/>
          <a:p>
            <a:r>
              <a:rPr lang="en-US" dirty="0"/>
              <a:t>Follow Info-Tech’s methodology to build and execute your network modernization </a:t>
            </a:r>
            <a:r>
              <a:rPr lang="en-US" dirty="0" smtClean="0"/>
              <a:t>strategy</a:t>
            </a:r>
            <a:endParaRPr lang="en-CA" dirty="0"/>
          </a:p>
        </p:txBody>
      </p:sp>
    </p:spTree>
    <p:extLst>
      <p:ext uri="{BB962C8B-B14F-4D97-AF65-F5344CB8AC3E}">
        <p14:creationId xmlns:p14="http://schemas.microsoft.com/office/powerpoint/2010/main" val="2996350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0" y="1116701"/>
            <a:ext cx="9144000" cy="54054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Info-Tech delivers</a:t>
            </a:r>
            <a:r>
              <a:rPr lang="en-US" dirty="0" smtClean="0"/>
              <a:t>: Use our tools and templates to accelerate your project to completion</a:t>
            </a:r>
            <a:endParaRPr lang="en-CA" dirty="0"/>
          </a:p>
        </p:txBody>
      </p:sp>
      <p:pic>
        <p:nvPicPr>
          <p:cNvPr id="4" name="Picture 3"/>
          <p:cNvPicPr>
            <a:picLocks noChangeAspect="1"/>
          </p:cNvPicPr>
          <p:nvPr/>
        </p:nvPicPr>
        <p:blipFill>
          <a:blip r:embed="rId3"/>
          <a:stretch>
            <a:fillRect/>
          </a:stretch>
        </p:blipFill>
        <p:spPr>
          <a:xfrm>
            <a:off x="3732069" y="1449155"/>
            <a:ext cx="1296000" cy="1010851"/>
          </a:xfrm>
          <a:prstGeom prst="rect">
            <a:avLst/>
          </a:prstGeom>
          <a:ln>
            <a:noFill/>
          </a:ln>
          <a:effectLst>
            <a:outerShdw blurRad="50800" dist="254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pic>
      <p:sp>
        <p:nvSpPr>
          <p:cNvPr id="6" name="Rectangle 5"/>
          <p:cNvSpPr/>
          <p:nvPr/>
        </p:nvSpPr>
        <p:spPr>
          <a:xfrm>
            <a:off x="569829" y="1219297"/>
            <a:ext cx="2973206" cy="146825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defTabSz="898525"/>
            <a:r>
              <a:rPr lang="en-US" sz="1400" b="1" cap="small" dirty="0" smtClean="0">
                <a:solidFill>
                  <a:srgbClr val="333333"/>
                </a:solidFill>
              </a:rPr>
              <a:t>Current State Register </a:t>
            </a:r>
            <a:r>
              <a:rPr lang="en-US" sz="1400" dirty="0" smtClean="0">
                <a:solidFill>
                  <a:srgbClr val="333333"/>
                </a:solidFill>
              </a:rPr>
              <a:t>Comprehensively </a:t>
            </a:r>
            <a:r>
              <a:rPr lang="en-US" sz="1400" dirty="0">
                <a:solidFill>
                  <a:srgbClr val="333333"/>
                </a:solidFill>
              </a:rPr>
              <a:t>evaluate your current </a:t>
            </a:r>
            <a:r>
              <a:rPr lang="en-US" sz="1400" dirty="0" smtClean="0">
                <a:solidFill>
                  <a:srgbClr val="333333"/>
                </a:solidFill>
              </a:rPr>
              <a:t>network </a:t>
            </a:r>
            <a:r>
              <a:rPr lang="en-US" sz="1400" dirty="0">
                <a:solidFill>
                  <a:srgbClr val="333333"/>
                </a:solidFill>
              </a:rPr>
              <a:t>by identifying and prioritizing goals, functions, and </a:t>
            </a:r>
            <a:r>
              <a:rPr lang="en-US" sz="1400" dirty="0" smtClean="0">
                <a:solidFill>
                  <a:srgbClr val="333333"/>
                </a:solidFill>
              </a:rPr>
              <a:t>challenges using the </a:t>
            </a:r>
            <a:r>
              <a:rPr lang="en-CA" sz="1400" i="1" dirty="0" smtClean="0">
                <a:solidFill>
                  <a:schemeClr val="tx1"/>
                </a:solidFill>
                <a:hlinkClick r:id="rId4"/>
              </a:rPr>
              <a:t>Network Modernization Workbook</a:t>
            </a:r>
            <a:r>
              <a:rPr lang="en-CA" sz="1400" i="1" dirty="0" smtClean="0">
                <a:solidFill>
                  <a:schemeClr val="tx1"/>
                </a:solidFill>
              </a:rPr>
              <a:t>.</a:t>
            </a:r>
            <a:endParaRPr lang="en-CA" sz="1400" i="1" dirty="0">
              <a:solidFill>
                <a:schemeClr val="tx1"/>
              </a:solidFill>
            </a:endParaRPr>
          </a:p>
        </p:txBody>
      </p:sp>
      <p:pic>
        <p:nvPicPr>
          <p:cNvPr id="7" name="Picture 6"/>
          <p:cNvPicPr>
            <a:picLocks noChangeAspect="1"/>
          </p:cNvPicPr>
          <p:nvPr/>
        </p:nvPicPr>
        <p:blipFill>
          <a:blip r:embed="rId5"/>
          <a:stretch>
            <a:fillRect/>
          </a:stretch>
        </p:blipFill>
        <p:spPr>
          <a:xfrm>
            <a:off x="3706169" y="3208733"/>
            <a:ext cx="1347801" cy="1010851"/>
          </a:xfrm>
          <a:prstGeom prst="rect">
            <a:avLst/>
          </a:prstGeom>
          <a:ln>
            <a:noFill/>
          </a:ln>
          <a:effectLst>
            <a:outerShdw blurRad="50800" dist="25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
        <p:nvSpPr>
          <p:cNvPr id="9" name="Oval 145407"/>
          <p:cNvSpPr/>
          <p:nvPr/>
        </p:nvSpPr>
        <p:spPr>
          <a:xfrm>
            <a:off x="45604" y="3513862"/>
            <a:ext cx="400594" cy="40059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2</a:t>
            </a:r>
          </a:p>
        </p:txBody>
      </p:sp>
      <p:sp>
        <p:nvSpPr>
          <p:cNvPr id="10" name="Rectangle 9"/>
          <p:cNvSpPr/>
          <p:nvPr/>
        </p:nvSpPr>
        <p:spPr>
          <a:xfrm>
            <a:off x="569829" y="2860601"/>
            <a:ext cx="2973206" cy="17071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b="1" cap="small" dirty="0" smtClean="0">
                <a:solidFill>
                  <a:srgbClr val="333333"/>
                </a:solidFill>
              </a:rPr>
              <a:t>Technology Trends Assessment </a:t>
            </a:r>
            <a:r>
              <a:rPr lang="en-US" sz="1400" dirty="0" smtClean="0">
                <a:solidFill>
                  <a:srgbClr val="333333"/>
                </a:solidFill>
              </a:rPr>
              <a:t>Assess </a:t>
            </a:r>
            <a:r>
              <a:rPr lang="en-US" sz="1400" dirty="0">
                <a:solidFill>
                  <a:srgbClr val="333333"/>
                </a:solidFill>
              </a:rPr>
              <a:t>emerging technology trends by value and readiness based </a:t>
            </a:r>
            <a:r>
              <a:rPr lang="en-US" sz="1400" dirty="0" smtClean="0">
                <a:solidFill>
                  <a:srgbClr val="333333"/>
                </a:solidFill>
              </a:rPr>
              <a:t>on the </a:t>
            </a:r>
            <a:r>
              <a:rPr lang="en-US" sz="1400" dirty="0">
                <a:solidFill>
                  <a:srgbClr val="333333"/>
                </a:solidFill>
              </a:rPr>
              <a:t>current market </a:t>
            </a:r>
            <a:r>
              <a:rPr lang="en-US" sz="1400" dirty="0" smtClean="0">
                <a:solidFill>
                  <a:srgbClr val="333333"/>
                </a:solidFill>
              </a:rPr>
              <a:t>and </a:t>
            </a:r>
            <a:r>
              <a:rPr lang="en-US" sz="1400" dirty="0">
                <a:solidFill>
                  <a:srgbClr val="333333"/>
                </a:solidFill>
              </a:rPr>
              <a:t>your specific needs.</a:t>
            </a:r>
            <a:endParaRPr lang="en-US" sz="1600" b="1" dirty="0">
              <a:solidFill>
                <a:srgbClr val="A24130"/>
              </a:solidFill>
            </a:endParaRPr>
          </a:p>
          <a:p>
            <a:pPr defTabSz="898525"/>
            <a:r>
              <a:rPr lang="en-CA" sz="1400" i="1" dirty="0" smtClean="0">
                <a:solidFill>
                  <a:schemeClr val="tx1"/>
                </a:solidFill>
                <a:hlinkClick r:id="rId6"/>
              </a:rPr>
              <a:t>Network Modernization Technology Assessment Tool</a:t>
            </a:r>
            <a:endParaRPr lang="en-CA" sz="1400" i="1" dirty="0">
              <a:solidFill>
                <a:schemeClr val="tx1"/>
              </a:solidFill>
            </a:endParaRPr>
          </a:p>
        </p:txBody>
      </p:sp>
      <p:pic>
        <p:nvPicPr>
          <p:cNvPr id="3" name="Picture 2"/>
          <p:cNvPicPr>
            <a:picLocks noChangeAspect="1"/>
          </p:cNvPicPr>
          <p:nvPr/>
        </p:nvPicPr>
        <p:blipFill>
          <a:blip r:embed="rId7"/>
          <a:stretch>
            <a:fillRect/>
          </a:stretch>
        </p:blipFill>
        <p:spPr>
          <a:xfrm>
            <a:off x="3667019" y="4968311"/>
            <a:ext cx="1939996" cy="834278"/>
          </a:xfrm>
          <a:prstGeom prst="rect">
            <a:avLst/>
          </a:prstGeom>
          <a:ln>
            <a:noFill/>
          </a:ln>
          <a:effectLst>
            <a:outerShdw blurRad="50800" dist="254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pic>
      <p:sp>
        <p:nvSpPr>
          <p:cNvPr id="12" name="Rectangle 11"/>
          <p:cNvSpPr/>
          <p:nvPr/>
        </p:nvSpPr>
        <p:spPr>
          <a:xfrm>
            <a:off x="569829" y="4748734"/>
            <a:ext cx="2973206" cy="141002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b="1" cap="small" dirty="0" smtClean="0">
                <a:solidFill>
                  <a:srgbClr val="333333"/>
                </a:solidFill>
              </a:rPr>
              <a:t>Network Modernization Requirements</a:t>
            </a:r>
          </a:p>
          <a:p>
            <a:r>
              <a:rPr lang="en-US" sz="1400" dirty="0">
                <a:solidFill>
                  <a:srgbClr val="333333"/>
                </a:solidFill>
              </a:rPr>
              <a:t>Determine the features and capacity needed to support goals, </a:t>
            </a:r>
            <a:r>
              <a:rPr lang="en-US" sz="1400" dirty="0" smtClean="0">
                <a:solidFill>
                  <a:srgbClr val="333333"/>
                </a:solidFill>
              </a:rPr>
              <a:t>functions, </a:t>
            </a:r>
            <a:r>
              <a:rPr lang="en-US" sz="1400" dirty="0">
                <a:solidFill>
                  <a:srgbClr val="333333"/>
                </a:solidFill>
              </a:rPr>
              <a:t>and challenges into the future.</a:t>
            </a:r>
            <a:endParaRPr lang="en-US" sz="1600" b="1" dirty="0">
              <a:solidFill>
                <a:srgbClr val="A24130"/>
              </a:solidFill>
            </a:endParaRPr>
          </a:p>
        </p:txBody>
      </p:sp>
      <p:sp>
        <p:nvSpPr>
          <p:cNvPr id="13" name="Oval 145407"/>
          <p:cNvSpPr/>
          <p:nvPr/>
        </p:nvSpPr>
        <p:spPr>
          <a:xfrm>
            <a:off x="45604" y="5401995"/>
            <a:ext cx="400594" cy="40059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3</a:t>
            </a:r>
            <a:endParaRPr lang="en-US" b="1" dirty="0"/>
          </a:p>
        </p:txBody>
      </p:sp>
      <p:sp>
        <p:nvSpPr>
          <p:cNvPr id="5" name="Oval 145407"/>
          <p:cNvSpPr/>
          <p:nvPr/>
        </p:nvSpPr>
        <p:spPr>
          <a:xfrm>
            <a:off x="45604" y="1595959"/>
            <a:ext cx="400594" cy="43036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1</a:t>
            </a:r>
            <a:endParaRPr lang="en-US" b="1" dirty="0"/>
          </a:p>
        </p:txBody>
      </p:sp>
      <p:sp>
        <p:nvSpPr>
          <p:cNvPr id="15" name="Oval 145407"/>
          <p:cNvSpPr/>
          <p:nvPr/>
        </p:nvSpPr>
        <p:spPr>
          <a:xfrm>
            <a:off x="5877559" y="1482878"/>
            <a:ext cx="400594" cy="40059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4</a:t>
            </a:r>
            <a:endParaRPr lang="en-US" b="1" dirty="0"/>
          </a:p>
        </p:txBody>
      </p:sp>
      <p:sp>
        <p:nvSpPr>
          <p:cNvPr id="16" name="Rectangle 15"/>
          <p:cNvSpPr/>
          <p:nvPr/>
        </p:nvSpPr>
        <p:spPr>
          <a:xfrm>
            <a:off x="6385729" y="1220504"/>
            <a:ext cx="2650695" cy="97136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b="1" cap="small" dirty="0" smtClean="0">
                <a:solidFill>
                  <a:srgbClr val="333333"/>
                </a:solidFill>
              </a:rPr>
              <a:t>Executive Pitch</a:t>
            </a:r>
          </a:p>
          <a:p>
            <a:r>
              <a:rPr lang="en-US" sz="1400" dirty="0">
                <a:solidFill>
                  <a:srgbClr val="333333"/>
                </a:solidFill>
              </a:rPr>
              <a:t>Communicate </a:t>
            </a:r>
            <a:r>
              <a:rPr lang="en-US" sz="1400" dirty="0" smtClean="0">
                <a:solidFill>
                  <a:srgbClr val="333333"/>
                </a:solidFill>
              </a:rPr>
              <a:t>value</a:t>
            </a:r>
            <a:r>
              <a:rPr lang="en-US" sz="1400" dirty="0">
                <a:solidFill>
                  <a:srgbClr val="333333"/>
                </a:solidFill>
              </a:rPr>
              <a:t>, high-level details, and timeline </a:t>
            </a:r>
            <a:r>
              <a:rPr lang="en-US" sz="1400" dirty="0" smtClean="0">
                <a:solidFill>
                  <a:srgbClr val="333333"/>
                </a:solidFill>
              </a:rPr>
              <a:t>in a consulting quality presentation.</a:t>
            </a:r>
            <a:endParaRPr lang="en-US" sz="1600" b="1" dirty="0">
              <a:solidFill>
                <a:srgbClr val="A24130"/>
              </a:solidFill>
            </a:endParaRPr>
          </a:p>
        </p:txBody>
      </p:sp>
      <p:sp>
        <p:nvSpPr>
          <p:cNvPr id="17" name="Oval 145407"/>
          <p:cNvSpPr/>
          <p:nvPr/>
        </p:nvSpPr>
        <p:spPr>
          <a:xfrm>
            <a:off x="5877559" y="4065141"/>
            <a:ext cx="400594" cy="40059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5</a:t>
            </a:r>
          </a:p>
        </p:txBody>
      </p:sp>
      <p:grpSp>
        <p:nvGrpSpPr>
          <p:cNvPr id="8" name="Group 7"/>
          <p:cNvGrpSpPr/>
          <p:nvPr/>
        </p:nvGrpSpPr>
        <p:grpSpPr>
          <a:xfrm>
            <a:off x="7581192" y="4926364"/>
            <a:ext cx="1318285" cy="1530267"/>
            <a:chOff x="5581557" y="1626044"/>
            <a:chExt cx="3120834" cy="3622669"/>
          </a:xfrm>
        </p:grpSpPr>
        <p:pic>
          <p:nvPicPr>
            <p:cNvPr id="23" name="Picture 22"/>
            <p:cNvPicPr>
              <a:picLocks noChangeAspect="1"/>
            </p:cNvPicPr>
            <p:nvPr/>
          </p:nvPicPr>
          <p:blipFill>
            <a:blip r:embed="rId8"/>
            <a:stretch>
              <a:fillRect/>
            </a:stretch>
          </p:blipFill>
          <p:spPr>
            <a:xfrm>
              <a:off x="5581557" y="1626044"/>
              <a:ext cx="2014107" cy="2625198"/>
            </a:xfrm>
            <a:prstGeom prst="rect">
              <a:avLst/>
            </a:prstGeom>
            <a:effectLst>
              <a:outerShdw blurRad="50800" dist="25400" dir="2700000" algn="tl" rotWithShape="0">
                <a:prstClr val="black">
                  <a:alpha val="40000"/>
                </a:prstClr>
              </a:outerShdw>
            </a:effectLst>
          </p:spPr>
        </p:pic>
        <p:pic>
          <p:nvPicPr>
            <p:cNvPr id="24" name="Picture 23"/>
            <p:cNvPicPr>
              <a:picLocks noChangeAspect="1"/>
            </p:cNvPicPr>
            <p:nvPr/>
          </p:nvPicPr>
          <p:blipFill>
            <a:blip r:embed="rId9"/>
            <a:stretch>
              <a:fillRect/>
            </a:stretch>
          </p:blipFill>
          <p:spPr>
            <a:xfrm>
              <a:off x="6692963" y="2026148"/>
              <a:ext cx="2009428" cy="2624113"/>
            </a:xfrm>
            <a:prstGeom prst="rect">
              <a:avLst/>
            </a:prstGeom>
            <a:effectLst>
              <a:outerShdw blurRad="50800" dist="25400" dir="2700000" algn="tl" rotWithShape="0">
                <a:prstClr val="black">
                  <a:alpha val="40000"/>
                </a:prstClr>
              </a:outerShdw>
            </a:effectLst>
          </p:spPr>
        </p:pic>
        <p:pic>
          <p:nvPicPr>
            <p:cNvPr id="25" name="Picture 24"/>
            <p:cNvPicPr>
              <a:picLocks noChangeAspect="1"/>
            </p:cNvPicPr>
            <p:nvPr/>
          </p:nvPicPr>
          <p:blipFill>
            <a:blip r:embed="rId10"/>
            <a:stretch>
              <a:fillRect/>
            </a:stretch>
          </p:blipFill>
          <p:spPr>
            <a:xfrm>
              <a:off x="5947951" y="2625778"/>
              <a:ext cx="2013817" cy="2622935"/>
            </a:xfrm>
            <a:prstGeom prst="rect">
              <a:avLst/>
            </a:prstGeom>
            <a:effectLst>
              <a:outerShdw blurRad="50800" dist="25400" dir="2700000" algn="tl" rotWithShape="0">
                <a:prstClr val="black">
                  <a:alpha val="40000"/>
                </a:prstClr>
              </a:outerShdw>
            </a:effectLst>
          </p:spPr>
        </p:pic>
      </p:grpSp>
      <p:sp>
        <p:nvSpPr>
          <p:cNvPr id="18" name="Rectangle 17"/>
          <p:cNvSpPr/>
          <p:nvPr/>
        </p:nvSpPr>
        <p:spPr>
          <a:xfrm>
            <a:off x="6385729" y="3720908"/>
            <a:ext cx="2650695" cy="11368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1400" b="1" cap="small" dirty="0" smtClean="0">
                <a:solidFill>
                  <a:srgbClr val="333333"/>
                </a:solidFill>
              </a:rPr>
              <a:t>Request For Proposal</a:t>
            </a:r>
          </a:p>
          <a:p>
            <a:r>
              <a:rPr lang="en-US" sz="1400" dirty="0" smtClean="0">
                <a:solidFill>
                  <a:srgbClr val="333333"/>
                </a:solidFill>
              </a:rPr>
              <a:t>The details you develop through our process fit right into our RFP template so you can go to market immediately. </a:t>
            </a:r>
            <a:endParaRPr lang="en-US" sz="1600" b="1" dirty="0">
              <a:solidFill>
                <a:srgbClr val="A24130"/>
              </a:solidFill>
            </a:endParaRPr>
          </a:p>
        </p:txBody>
      </p:sp>
      <p:pic>
        <p:nvPicPr>
          <p:cNvPr id="14" name="Picture 13"/>
          <p:cNvPicPr>
            <a:picLocks noChangeAspect="1"/>
          </p:cNvPicPr>
          <p:nvPr/>
        </p:nvPicPr>
        <p:blipFill>
          <a:blip r:embed="rId11"/>
          <a:stretch>
            <a:fillRect/>
          </a:stretch>
        </p:blipFill>
        <p:spPr>
          <a:xfrm>
            <a:off x="7195844" y="2328366"/>
            <a:ext cx="1703633" cy="1275828"/>
          </a:xfrm>
          <a:prstGeom prst="rect">
            <a:avLst/>
          </a:prstGeom>
        </p:spPr>
      </p:pic>
    </p:spTree>
    <p:extLst>
      <p:ext uri="{BB962C8B-B14F-4D97-AF65-F5344CB8AC3E}">
        <p14:creationId xmlns:p14="http://schemas.microsoft.com/office/powerpoint/2010/main" val="4264084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alpha val="9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alpha val="9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alpha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a:t>Info-Tech offers various levels of support to best suit your </a:t>
            </a:r>
            <a:r>
              <a:rPr lang="en-CA" smtClean="0"/>
              <a:t>needs</a:t>
            </a:r>
            <a:endParaRPr lang="en-CA"/>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Measured value for Guided </a:t>
            </a:r>
            <a:r>
              <a:rPr lang="en-US" dirty="0" smtClean="0"/>
              <a:t>Implementations</a:t>
            </a:r>
            <a:endParaRPr lang="en-US" dirty="0"/>
          </a:p>
        </p:txBody>
      </p:sp>
      <p:graphicFrame>
        <p:nvGraphicFramePr>
          <p:cNvPr id="17" name="Table 1"/>
          <p:cNvGraphicFramePr>
            <a:graphicFrameLocks noGrp="1"/>
          </p:cNvGraphicFramePr>
          <p:nvPr>
            <p:extLst>
              <p:ext uri="{D42A27DB-BD31-4B8C-83A1-F6EECF244321}">
                <p14:modId xmlns:p14="http://schemas.microsoft.com/office/powerpoint/2010/main" val="3515830497"/>
              </p:ext>
            </p:extLst>
          </p:nvPr>
        </p:nvGraphicFramePr>
        <p:xfrm>
          <a:off x="318928" y="1950721"/>
          <a:ext cx="8558372" cy="3138232"/>
        </p:xfrm>
        <a:graphic>
          <a:graphicData uri="http://schemas.openxmlformats.org/drawingml/2006/table">
            <a:tbl>
              <a:tblPr firstRow="1" firstCol="1" bandRow="1"/>
              <a:tblGrid>
                <a:gridCol w="2090164"/>
                <a:gridCol w="6468208"/>
              </a:tblGrid>
              <a:tr h="25539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bg1"/>
                          </a:solidFill>
                          <a:effectLst/>
                        </a:rPr>
                        <a:t>GI</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a:solidFill>
                            <a:schemeClr val="bg1"/>
                          </a:solidFill>
                          <a:effectLst/>
                        </a:rPr>
                        <a:t>Measured Value</a:t>
                      </a:r>
                      <a:endParaRPr lang="en-C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ea typeface="+mn-ea"/>
                          <a:cs typeface="+mn-cs"/>
                        </a:rPr>
                        <a:t>Phase</a:t>
                      </a:r>
                      <a:r>
                        <a:rPr lang="en-CA" sz="1200" baseline="0" dirty="0" smtClean="0">
                          <a:solidFill>
                            <a:schemeClr val="tx1"/>
                          </a:solidFill>
                          <a:effectLst/>
                          <a:latin typeface="+mn-lt"/>
                          <a:ea typeface="+mn-ea"/>
                          <a:cs typeface="+mn-cs"/>
                        </a:rPr>
                        <a:t> 1:</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alpha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methodology to engage stakeholders, assess the network, and document the layout. </a:t>
                      </a:r>
                    </a:p>
                    <a:p>
                      <a:pPr marL="171450" marR="0" indent="-171450" algn="l">
                        <a:spcBef>
                          <a:spcPts val="0"/>
                        </a:spcBef>
                        <a:spcAft>
                          <a:spcPts val="0"/>
                        </a:spcAft>
                        <a:buFont typeface="Arial" panose="020B0604020202020204" pitchFamily="34" charset="0"/>
                        <a:buChar char="•"/>
                      </a:pPr>
                      <a:r>
                        <a:rPr lang="en-CA" sz="1200" b="0" baseline="0" dirty="0" smtClean="0">
                          <a:solidFill>
                            <a:schemeClr val="tx1"/>
                          </a:solidFill>
                          <a:effectLst/>
                          <a:latin typeface="+mn-lt"/>
                          <a:ea typeface="Calibri" panose="020F0502020204030204" pitchFamily="34" charset="0"/>
                          <a:cs typeface="Arial" panose="020B0604020202020204" pitchFamily="34" charset="0"/>
                        </a:rPr>
                        <a:t>For example, 2 FTEs * 10 days * $80,000/year = </a:t>
                      </a:r>
                      <a:r>
                        <a:rPr lang="en-CA" sz="1200" b="1" baseline="0" dirty="0" smtClean="0">
                          <a:solidFill>
                            <a:schemeClr val="tx1"/>
                          </a:solidFill>
                          <a:effectLst/>
                          <a:latin typeface="+mn-lt"/>
                          <a:ea typeface="Calibri" panose="020F0502020204030204" pitchFamily="34" charset="0"/>
                          <a:cs typeface="Arial" panose="020B0604020202020204" pitchFamily="34" charset="0"/>
                        </a:rPr>
                        <a:t>$6,200</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alpha val="90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rPr>
                        <a:t>Phase 2:</a:t>
                      </a:r>
                      <a:endParaRPr lang="en-CA" sz="12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alpha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using Info-Tech’s tools and templates to evaluate new technologies, match functions to business goals, group and profile your network locations.</a:t>
                      </a:r>
                    </a:p>
                    <a:p>
                      <a:pPr marL="171450" marR="0" indent="-171450" algn="l">
                        <a:spcBef>
                          <a:spcPts val="0"/>
                        </a:spcBef>
                        <a:spcAft>
                          <a:spcPts val="0"/>
                        </a:spcAft>
                        <a:buFont typeface="Arial" panose="020B0604020202020204" pitchFamily="34" charset="0"/>
                        <a:buChar char="•"/>
                      </a:pP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For example, 2 FTEs * 5 days * $80,000/year = </a:t>
                      </a:r>
                      <a:r>
                        <a:rPr lang="en-CA" sz="1200" b="1" kern="1200" baseline="0" dirty="0" smtClean="0">
                          <a:solidFill>
                            <a:schemeClr val="tx1"/>
                          </a:solidFill>
                          <a:effectLst/>
                          <a:latin typeface="Arial"/>
                          <a:ea typeface="Calibri" panose="020F0502020204030204" pitchFamily="34" charset="0"/>
                          <a:cs typeface="Arial" panose="020B0604020202020204" pitchFamily="34" charset="0"/>
                        </a:rPr>
                        <a:t>$3,100</a:t>
                      </a:r>
                      <a:endParaRPr lang="en-CA" sz="1200" b="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alpha val="90000"/>
                      </a:schemeClr>
                    </a:solidFill>
                  </a:tcPr>
                </a:tc>
              </a:tr>
              <a:tr h="8280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rPr>
                        <a:t>Phase 3:</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alpha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lgn="l">
                        <a:spcBef>
                          <a:spcPts val="0"/>
                        </a:spcBef>
                        <a:spcAft>
                          <a:spcPts val="0"/>
                        </a:spcAft>
                        <a:buFont typeface="Arial" panose="020B0604020202020204" pitchFamily="34" charset="0"/>
                        <a:buChar char="•"/>
                      </a:pPr>
                      <a:r>
                        <a:rPr lang="en-CA" sz="1200" b="0" kern="1200" dirty="0" smtClean="0">
                          <a:solidFill>
                            <a:schemeClr val="tx1"/>
                          </a:solidFill>
                          <a:effectLst/>
                          <a:latin typeface="Arial"/>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 value, and resources saved by following Info-Tech’s tools and methodology to build a project roadmap and communications plan. </a:t>
                      </a:r>
                    </a:p>
                    <a:p>
                      <a:pPr marL="171450" marR="0" indent="-171450" algn="l">
                        <a:spcBef>
                          <a:spcPts val="0"/>
                        </a:spcBef>
                        <a:spcAft>
                          <a:spcPts val="0"/>
                        </a:spcAft>
                        <a:buFont typeface="Arial" panose="020B0604020202020204" pitchFamily="34" charset="0"/>
                        <a:buChar char="•"/>
                      </a:pPr>
                      <a:r>
                        <a:rPr lang="en-CA" sz="1200" b="0" kern="1200" baseline="0" dirty="0" smtClean="0">
                          <a:solidFill>
                            <a:schemeClr val="tx1"/>
                          </a:solidFill>
                          <a:effectLst/>
                          <a:latin typeface="Arial"/>
                          <a:ea typeface="Calibri" panose="020F0502020204030204" pitchFamily="34" charset="0"/>
                          <a:cs typeface="Arial" panose="020B0604020202020204" pitchFamily="34" charset="0"/>
                        </a:rPr>
                        <a:t>For example, 1 FTEs * 5 days * $80,000/year = </a:t>
                      </a:r>
                      <a:r>
                        <a:rPr lang="en-CA" sz="1200" b="1" kern="1200" baseline="0" dirty="0" smtClean="0">
                          <a:solidFill>
                            <a:schemeClr val="tx1"/>
                          </a:solidFill>
                          <a:effectLst/>
                          <a:latin typeface="Arial"/>
                          <a:ea typeface="Calibri" panose="020F0502020204030204" pitchFamily="34" charset="0"/>
                          <a:cs typeface="Arial" panose="020B0604020202020204" pitchFamily="34" charset="0"/>
                        </a:rPr>
                        <a:t>$1,500</a:t>
                      </a:r>
                      <a:endParaRPr lang="en-CA" sz="12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alpha val="90000"/>
                      </a:schemeClr>
                    </a:solidFill>
                  </a:tcPr>
                </a:tc>
              </a:tr>
              <a:tr h="39883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l">
                        <a:spcBef>
                          <a:spcPts val="0"/>
                        </a:spcBef>
                        <a:spcAft>
                          <a:spcPts val="0"/>
                        </a:spcAft>
                      </a:pPr>
                      <a:r>
                        <a:rPr lang="en-CA" sz="12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2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20000"/>
                        <a:lumOff val="80000"/>
                        <a:alpha val="9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l">
                        <a:spcBef>
                          <a:spcPts val="0"/>
                        </a:spcBef>
                        <a:spcAft>
                          <a:spcPts val="0"/>
                        </a:spcAft>
                      </a:pPr>
                      <a:r>
                        <a:rPr lang="en-CA" sz="2000" b="1" baseline="0" dirty="0" smtClean="0">
                          <a:solidFill>
                            <a:schemeClr val="tx1"/>
                          </a:solidFill>
                          <a:effectLst/>
                          <a:latin typeface="+mn-lt"/>
                          <a:ea typeface="Calibri" panose="020F0502020204030204" pitchFamily="34" charset="0"/>
                          <a:cs typeface="Times New Roman" panose="02020603050405020304" pitchFamily="18" charset="0"/>
                        </a:rPr>
                        <a:t>$10,800</a:t>
                      </a:r>
                      <a:endParaRPr lang="en-CA" sz="1200" b="1" baseline="0" dirty="0" smtClean="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5000"/>
                        <a:alpha val="90000"/>
                      </a:schemeClr>
                    </a:solidFill>
                  </a:tcPr>
                </a:tc>
              </a:tr>
            </a:tbl>
          </a:graphicData>
        </a:graphic>
      </p:graphicFrame>
      <p:sp>
        <p:nvSpPr>
          <p:cNvPr id="6" name="Rectangle 5"/>
          <p:cNvSpPr/>
          <p:nvPr/>
        </p:nvSpPr>
        <p:spPr>
          <a:xfrm>
            <a:off x="0" y="5446707"/>
            <a:ext cx="9144000" cy="1064160"/>
          </a:xfrm>
          <a:prstGeom prst="rect">
            <a:avLst/>
          </a:prstGeom>
          <a:solidFill>
            <a:srgbClr val="FFFFFF">
              <a:lumMod val="95000"/>
              <a:alpha val="9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endParaRPr>
          </a:p>
        </p:txBody>
      </p:sp>
      <p:sp>
        <p:nvSpPr>
          <p:cNvPr id="7" name="Rectangle 6"/>
          <p:cNvSpPr/>
          <p:nvPr/>
        </p:nvSpPr>
        <p:spPr>
          <a:xfrm>
            <a:off x="567260" y="5734955"/>
            <a:ext cx="7968848"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29475F"/>
                </a:solidFill>
              </a:rPr>
              <a:t>Engaging in Guided Implementations doesn’t just offer valuable project advice,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smtClean="0">
                <a:solidFill>
                  <a:srgbClr val="29475F"/>
                </a:solidFill>
              </a:rPr>
              <a:t>it also results in significant cost savings. </a:t>
            </a:r>
            <a:endParaRPr kumimoji="0" lang="en-CA" sz="1600" b="1" i="0" u="none" strike="noStrike" kern="0" cap="none" spc="0" normalizeH="0" baseline="0" noProof="0" dirty="0" smtClean="0">
              <a:ln>
                <a:noFill/>
              </a:ln>
              <a:solidFill>
                <a:srgbClr val="29475F"/>
              </a:solidFill>
              <a:effectLst/>
              <a:uLnTx/>
              <a:uFillTx/>
            </a:endParaRPr>
          </a:p>
        </p:txBody>
      </p:sp>
    </p:spTree>
    <p:extLst>
      <p:ext uri="{BB962C8B-B14F-4D97-AF65-F5344CB8AC3E}">
        <p14:creationId xmlns:p14="http://schemas.microsoft.com/office/powerpoint/2010/main" val="4180782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50974881"/>
              </p:ext>
            </p:extLst>
          </p:nvPr>
        </p:nvGraphicFramePr>
        <p:xfrm>
          <a:off x="86984" y="1578619"/>
          <a:ext cx="8799876" cy="4814113"/>
        </p:xfrm>
        <a:graphic>
          <a:graphicData uri="http://schemas.openxmlformats.org/drawingml/2006/table">
            <a:tbl>
              <a:tblPr firstRow="1" bandRow="1">
                <a:tableStyleId>{5C22544A-7EE6-4342-B048-85BDC9FD1C3A}</a:tableStyleId>
              </a:tblPr>
              <a:tblGrid>
                <a:gridCol w="1191600"/>
                <a:gridCol w="2536092"/>
                <a:gridCol w="2536092"/>
                <a:gridCol w="2536092"/>
              </a:tblGrid>
              <a:tr h="1984852">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216000" indent="-457200">
                        <a:spcBef>
                          <a:spcPts val="600"/>
                        </a:spcBef>
                        <a:spcAft>
                          <a:spcPts val="0"/>
                        </a:spcAft>
                      </a:pPr>
                      <a:r>
                        <a:rPr lang="en-CA" sz="1200" b="1" dirty="0" smtClean="0">
                          <a:solidFill>
                            <a:schemeClr val="tx1"/>
                          </a:solidFill>
                        </a:rPr>
                        <a:t>1.1 </a:t>
                      </a:r>
                      <a:r>
                        <a:rPr lang="en-CA" sz="1200" b="0" baseline="0" dirty="0" smtClean="0">
                          <a:solidFill>
                            <a:schemeClr val="tx1"/>
                          </a:solidFill>
                        </a:rPr>
                        <a:t>Assess and prioritize </a:t>
                      </a:r>
                      <a:r>
                        <a:rPr lang="en-CA" sz="1200" b="0" dirty="0" smtClean="0">
                          <a:solidFill>
                            <a:schemeClr val="tx1"/>
                          </a:solidFill>
                        </a:rPr>
                        <a:t>stakeholder</a:t>
                      </a:r>
                      <a:r>
                        <a:rPr lang="en-CA" sz="1200" b="0" baseline="0" dirty="0" smtClean="0">
                          <a:solidFill>
                            <a:schemeClr val="tx1"/>
                          </a:solidFill>
                        </a:rPr>
                        <a:t> concerns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1.2 </a:t>
                      </a:r>
                      <a:r>
                        <a:rPr lang="en-CA" sz="1200" b="0" dirty="0" smtClean="0">
                          <a:solidFill>
                            <a:schemeClr val="tx1"/>
                          </a:solidFill>
                        </a:rPr>
                        <a:t>Assess</a:t>
                      </a:r>
                      <a:r>
                        <a:rPr lang="en-CA" sz="1200" b="0" baseline="0" dirty="0" smtClean="0">
                          <a:solidFill>
                            <a:schemeClr val="tx1"/>
                          </a:solidFill>
                        </a:rPr>
                        <a:t> and prioritize design considerations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1.3 </a:t>
                      </a:r>
                      <a:r>
                        <a:rPr lang="en-CA" sz="1200" b="0" dirty="0" smtClean="0">
                          <a:solidFill>
                            <a:schemeClr val="tx1"/>
                          </a:solidFill>
                        </a:rPr>
                        <a:t>Assess</a:t>
                      </a:r>
                      <a:r>
                        <a:rPr lang="en-CA" sz="1200" b="0" baseline="0" dirty="0" smtClean="0">
                          <a:solidFill>
                            <a:schemeClr val="tx1"/>
                          </a:solidFill>
                        </a:rPr>
                        <a:t> and prioritize use-case concerns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1.4 </a:t>
                      </a:r>
                      <a:r>
                        <a:rPr lang="en-CA" sz="1200" b="0" dirty="0" smtClean="0">
                          <a:solidFill>
                            <a:schemeClr val="tx1"/>
                          </a:solidFill>
                        </a:rPr>
                        <a:t>Assess</a:t>
                      </a:r>
                      <a:r>
                        <a:rPr lang="en-CA" sz="1200" b="0" baseline="0" dirty="0" smtClean="0">
                          <a:solidFill>
                            <a:schemeClr val="tx1"/>
                          </a:solidFill>
                        </a:rPr>
                        <a:t> and prioritize network infrastructure concerns</a:t>
                      </a:r>
                    </a:p>
                    <a:p>
                      <a:pPr marL="216000" indent="-457200">
                        <a:spcBef>
                          <a:spcPts val="600"/>
                        </a:spcBef>
                        <a:spcAft>
                          <a:spcPts val="0"/>
                        </a:spcAft>
                      </a:pPr>
                      <a:r>
                        <a:rPr lang="en-CA" sz="1200" b="1" dirty="0" smtClean="0">
                          <a:solidFill>
                            <a:schemeClr val="tx1"/>
                          </a:solidFill>
                        </a:rPr>
                        <a:t>1.5 </a:t>
                      </a:r>
                      <a:r>
                        <a:rPr lang="en-CA" sz="1200" b="0" dirty="0" smtClean="0">
                          <a:solidFill>
                            <a:schemeClr val="tx1"/>
                          </a:solidFill>
                        </a:rPr>
                        <a:t>Assess</a:t>
                      </a:r>
                      <a:r>
                        <a:rPr lang="en-CA" sz="1200" b="0" baseline="0" dirty="0" smtClean="0">
                          <a:solidFill>
                            <a:schemeClr val="tx1"/>
                          </a:solidFill>
                        </a:rPr>
                        <a:t> and prioritize care and control concerns.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1200" b="1" i="0" u="none" strike="noStrike" kern="1200" cap="none" spc="0" normalizeH="0" baseline="0" noProof="0" dirty="0" smtClean="0">
                          <a:ln>
                            <a:noFill/>
                          </a:ln>
                          <a:solidFill>
                            <a:srgbClr val="333333"/>
                          </a:solidFill>
                          <a:effectLst/>
                          <a:uLnTx/>
                          <a:uFillTx/>
                          <a:latin typeface="+mn-lt"/>
                        </a:rPr>
                        <a:t>2.1 </a:t>
                      </a:r>
                      <a:r>
                        <a:rPr kumimoji="0" lang="en-CA" sz="1200" b="0" i="0" u="none" strike="noStrike" kern="1200" cap="none" spc="0" normalizeH="0" baseline="0" noProof="0" dirty="0" smtClean="0">
                          <a:ln>
                            <a:noFill/>
                          </a:ln>
                          <a:solidFill>
                            <a:srgbClr val="333333"/>
                          </a:solidFill>
                          <a:effectLst/>
                          <a:uLnTx/>
                          <a:uFillTx/>
                          <a:latin typeface="+mn-lt"/>
                        </a:rPr>
                        <a:t>Learn about emerging network technology and usage trends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1200" b="1" i="0" u="none" strike="noStrike" kern="1200" cap="none" spc="0" normalizeH="0" baseline="0" noProof="0" dirty="0" smtClean="0">
                          <a:ln>
                            <a:noFill/>
                          </a:ln>
                          <a:solidFill>
                            <a:srgbClr val="333333"/>
                          </a:solidFill>
                          <a:effectLst/>
                          <a:uLnTx/>
                          <a:uFillTx/>
                          <a:latin typeface="+mn-lt"/>
                        </a:rPr>
                        <a:t>2.2 </a:t>
                      </a:r>
                      <a:r>
                        <a:rPr kumimoji="0" lang="en-CA" sz="1200" b="0" i="0" u="none" strike="noStrike" kern="1200" cap="none" spc="0" normalizeH="0" baseline="0" noProof="0" dirty="0" smtClean="0">
                          <a:ln>
                            <a:noFill/>
                          </a:ln>
                          <a:solidFill>
                            <a:srgbClr val="333333"/>
                          </a:solidFill>
                          <a:effectLst/>
                          <a:uLnTx/>
                          <a:uFillTx/>
                          <a:latin typeface="+mn-lt"/>
                        </a:rPr>
                        <a:t>Identify and shortlist features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0" normalizeH="0" baseline="0" noProof="0" dirty="0" smtClean="0">
                          <a:ln>
                            <a:noFill/>
                          </a:ln>
                          <a:solidFill>
                            <a:srgbClr val="333333"/>
                          </a:solidFill>
                          <a:effectLst/>
                          <a:uLnTx/>
                          <a:uFillTx/>
                          <a:latin typeface="+mn-lt"/>
                        </a:rPr>
                        <a:t>2.3 </a:t>
                      </a:r>
                      <a:r>
                        <a:rPr kumimoji="0" lang="en-US" sz="1200" b="0" i="0" u="none" strike="noStrike" kern="1200" cap="none" spc="0" normalizeH="0" baseline="0" noProof="0" dirty="0" smtClean="0">
                          <a:ln>
                            <a:noFill/>
                          </a:ln>
                          <a:solidFill>
                            <a:srgbClr val="333333"/>
                          </a:solidFill>
                          <a:effectLst/>
                          <a:uLnTx/>
                          <a:uFillTx/>
                          <a:latin typeface="+mn-lt"/>
                        </a:rPr>
                        <a:t>Plan for future capacity requirements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CA" sz="1200" b="1" i="0" u="none" strike="noStrike" kern="1200" cap="none" spc="0" normalizeH="0" baseline="0" noProof="0" dirty="0" smtClean="0">
                        <a:ln>
                          <a:noFill/>
                        </a:ln>
                        <a:solidFill>
                          <a:srgbClr val="333333"/>
                        </a:solidFill>
                        <a:effectLst/>
                        <a:uLnTx/>
                        <a:uFillTx/>
                        <a:latin typeface="+mn-lt"/>
                      </a:endParaRPr>
                    </a:p>
                    <a:p>
                      <a:pPr marL="0" indent="0">
                        <a:spcAft>
                          <a:spcPts val="600"/>
                        </a:spcAft>
                        <a:buSzPct val="175000"/>
                        <a:buNone/>
                      </a:pPr>
                      <a:endParaRPr lang="en-CA" sz="12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600"/>
                        </a:spcBef>
                        <a:spcAft>
                          <a:spcPts val="0"/>
                        </a:spcAft>
                      </a:pPr>
                      <a:r>
                        <a:rPr lang="en-CA" sz="1200" dirty="0" smtClean="0">
                          <a:solidFill>
                            <a:schemeClr val="tx1"/>
                          </a:solidFill>
                        </a:rPr>
                        <a:t>3.1 </a:t>
                      </a:r>
                      <a:r>
                        <a:rPr lang="en-CA" sz="1200" b="0" dirty="0" smtClean="0">
                          <a:solidFill>
                            <a:schemeClr val="tx1"/>
                          </a:solidFill>
                        </a:rPr>
                        <a:t>Build the executive presentation</a:t>
                      </a:r>
                      <a:endParaRPr lang="en-CA" sz="1200" b="0" baseline="0" dirty="0" smtClean="0">
                        <a:solidFill>
                          <a:schemeClr val="tx1"/>
                        </a:solidFill>
                      </a:endParaRPr>
                    </a:p>
                    <a:p>
                      <a:pPr>
                        <a:spcBef>
                          <a:spcPts val="600"/>
                        </a:spcBef>
                        <a:spcAft>
                          <a:spcPts val="0"/>
                        </a:spcAft>
                      </a:pPr>
                      <a:r>
                        <a:rPr lang="en-CA" sz="1200" baseline="0" dirty="0" smtClean="0">
                          <a:solidFill>
                            <a:schemeClr val="tx1"/>
                          </a:solidFill>
                        </a:rPr>
                        <a:t>3.2 </a:t>
                      </a:r>
                      <a:r>
                        <a:rPr lang="en-CA" sz="1200" b="0" baseline="0" dirty="0" smtClean="0">
                          <a:solidFill>
                            <a:schemeClr val="tx1"/>
                          </a:solidFill>
                        </a:rPr>
                        <a:t>Prepare the scope of work and technical requirements</a:t>
                      </a:r>
                      <a:endParaRPr lang="en-CA" sz="1200" b="0" dirty="0" smtClean="0">
                        <a:solidFill>
                          <a:schemeClr val="tx1"/>
                        </a:solidFill>
                      </a:endParaRPr>
                    </a:p>
                    <a:p>
                      <a:endParaRPr lang="en-CA" sz="12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171753">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200" b="0" dirty="0" smtClean="0">
                          <a:cs typeface="Open Sans"/>
                        </a:rPr>
                        <a:t>Assess</a:t>
                      </a:r>
                      <a:r>
                        <a:rPr lang="en-US" sz="1200" b="0" baseline="0" dirty="0" smtClean="0">
                          <a:cs typeface="Open Sans"/>
                        </a:rPr>
                        <a:t> stakeholder and IT/network concerns </a:t>
                      </a:r>
                      <a:endParaRPr lang="en-US" sz="1200" b="0" dirty="0" smtClean="0">
                        <a:cs typeface="Open Sans"/>
                      </a:endParaRPr>
                    </a:p>
                    <a:p>
                      <a:pPr marL="228600" indent="-228600">
                        <a:spcAft>
                          <a:spcPts val="600"/>
                        </a:spcAft>
                        <a:buSzPct val="150000"/>
                        <a:buBlip>
                          <a:blip r:embed="rId3"/>
                        </a:buBlip>
                      </a:pPr>
                      <a:r>
                        <a:rPr lang="en-US" sz="1200" b="0" dirty="0" smtClean="0">
                          <a:cs typeface="Open Sans"/>
                        </a:rPr>
                        <a:t>Prioritize</a:t>
                      </a:r>
                      <a:r>
                        <a:rPr lang="en-US" sz="1200" b="0" baseline="0" dirty="0" smtClean="0">
                          <a:cs typeface="Open Sans"/>
                        </a:rPr>
                        <a:t> stakeholder and IT/network concerns</a:t>
                      </a:r>
                      <a:endParaRPr lang="en-US" sz="12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200" b="0" dirty="0" smtClean="0">
                          <a:cs typeface="Open Sans"/>
                        </a:rPr>
                        <a:t>Learn</a:t>
                      </a:r>
                      <a:r>
                        <a:rPr lang="en-US" sz="1200" b="0" baseline="0" dirty="0" smtClean="0">
                          <a:cs typeface="Open Sans"/>
                        </a:rPr>
                        <a:t> about emerging network technology and usage trends</a:t>
                      </a:r>
                    </a:p>
                    <a:p>
                      <a:pPr marL="228600" indent="-228600">
                        <a:spcAft>
                          <a:spcPts val="600"/>
                        </a:spcAft>
                        <a:buSzPct val="150000"/>
                        <a:buBlip>
                          <a:blip r:embed="rId3"/>
                        </a:buBlip>
                      </a:pPr>
                      <a:r>
                        <a:rPr lang="en-US" sz="1200" b="0" baseline="0" dirty="0" smtClean="0">
                          <a:cs typeface="Open Sans"/>
                        </a:rPr>
                        <a:t>Build your network modernization solution</a:t>
                      </a:r>
                    </a:p>
                    <a:p>
                      <a:pPr marL="228600" indent="-228600">
                        <a:spcAft>
                          <a:spcPts val="600"/>
                        </a:spcAft>
                        <a:buSzPct val="150000"/>
                        <a:buBlip>
                          <a:blip r:embed="rId3"/>
                        </a:buBlip>
                      </a:pPr>
                      <a:r>
                        <a:rPr lang="en-US" sz="1200" b="0" baseline="0" dirty="0" smtClean="0">
                          <a:cs typeface="Open Sans"/>
                        </a:rPr>
                        <a:t>Plan for future capacity needs</a:t>
                      </a:r>
                      <a:endParaRPr lang="en-CA" sz="12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200" b="0" dirty="0" smtClean="0">
                          <a:cs typeface="Open Sans"/>
                        </a:rPr>
                        <a:t>Communicate</a:t>
                      </a:r>
                      <a:r>
                        <a:rPr lang="en-US" sz="1200" b="0" baseline="0" dirty="0" smtClean="0">
                          <a:cs typeface="Open Sans"/>
                        </a:rPr>
                        <a:t> to stakeholders</a:t>
                      </a:r>
                      <a:endParaRPr lang="en-US" sz="1200" b="0" dirty="0" smtClean="0">
                        <a:cs typeface="Open Sans"/>
                      </a:endParaRPr>
                    </a:p>
                    <a:p>
                      <a:pPr marL="228600" indent="-228600">
                        <a:spcAft>
                          <a:spcPts val="600"/>
                        </a:spcAft>
                        <a:buSzPct val="150000"/>
                        <a:buBlip>
                          <a:blip r:embed="rId3"/>
                        </a:buBlip>
                      </a:pPr>
                      <a:r>
                        <a:rPr lang="en-US" sz="1200" b="0" dirty="0" smtClean="0">
                          <a:cs typeface="Open Sans"/>
                        </a:rPr>
                        <a:t>Prepare</a:t>
                      </a:r>
                      <a:r>
                        <a:rPr lang="en-US" sz="1200" b="0" baseline="0" dirty="0" smtClean="0">
                          <a:cs typeface="Open Sans"/>
                        </a:rPr>
                        <a:t> the RFP</a:t>
                      </a:r>
                      <a:endParaRPr lang="en-US" sz="1200" b="0" dirty="0" smtClean="0">
                        <a:latin typeface="Arial" pitchFamily="34" charset="0"/>
                        <a:cs typeface="Arial" pitchFamily="34" charset="0"/>
                      </a:endParaRPr>
                    </a:p>
                    <a:p>
                      <a:endParaRPr lang="en-CA" sz="12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0000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spcBef>
                          <a:spcPts val="600"/>
                        </a:spcBef>
                      </a:pPr>
                      <a:r>
                        <a:rPr lang="en-CA" sz="1200" b="1" dirty="0" smtClean="0"/>
                        <a:t>Phase 1 Outcome:</a:t>
                      </a:r>
                    </a:p>
                    <a:p>
                      <a:pPr marL="171450" indent="-171450">
                        <a:spcBef>
                          <a:spcPts val="600"/>
                        </a:spcBef>
                        <a:buFont typeface="Arial" panose="020B0604020202020204" pitchFamily="34" charset="0"/>
                        <a:buChar char="•"/>
                      </a:pPr>
                      <a:r>
                        <a:rPr lang="en-CA" sz="1200" dirty="0" smtClean="0"/>
                        <a:t>Prioritized lists of goals, functions, and challenges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600"/>
                        </a:spcBef>
                      </a:pPr>
                      <a:r>
                        <a:rPr lang="en-CA" sz="1200" b="1" dirty="0" smtClean="0"/>
                        <a:t>Phase 2 Outcome:</a:t>
                      </a:r>
                    </a:p>
                    <a:p>
                      <a:pPr marL="171450" indent="-171450">
                        <a:spcBef>
                          <a:spcPts val="600"/>
                        </a:spcBef>
                        <a:buFont typeface="Arial" panose="020B0604020202020204" pitchFamily="34" charset="0"/>
                        <a:buChar char="•"/>
                      </a:pPr>
                      <a:r>
                        <a:rPr lang="en-US" sz="1200" baseline="0" dirty="0" smtClean="0"/>
                        <a:t>Technology readiness assessment</a:t>
                      </a:r>
                      <a:endParaRPr lang="en-US" sz="1200" dirty="0" smtClean="0"/>
                    </a:p>
                    <a:p>
                      <a:pPr marL="171450" indent="-171450">
                        <a:spcBef>
                          <a:spcPts val="600"/>
                        </a:spcBef>
                        <a:buFont typeface="Arial" panose="020B0604020202020204" pitchFamily="34" charset="0"/>
                        <a:buChar char="•"/>
                      </a:pPr>
                      <a:r>
                        <a:rPr lang="en-US" sz="1200" dirty="0" smtClean="0"/>
                        <a:t>Future</a:t>
                      </a:r>
                      <a:r>
                        <a:rPr lang="en-US" sz="1200" baseline="0" dirty="0" smtClean="0"/>
                        <a:t> capacity requirements</a:t>
                      </a:r>
                      <a:endParaRPr lang="en-US" sz="1200" dirty="0" smtClean="0"/>
                    </a:p>
                    <a:p>
                      <a:pPr marL="171450" indent="-171450">
                        <a:spcBef>
                          <a:spcPts val="600"/>
                        </a:spcBef>
                        <a:buFont typeface="Arial" panose="020B0604020202020204" pitchFamily="34" charset="0"/>
                        <a:buChar char="•"/>
                      </a:pPr>
                      <a:r>
                        <a:rPr lang="en-US" sz="1200" dirty="0" smtClean="0"/>
                        <a:t>Network</a:t>
                      </a:r>
                      <a:r>
                        <a:rPr lang="en-US" sz="1200" baseline="0" dirty="0" smtClean="0"/>
                        <a:t> modernization feature requirements</a:t>
                      </a:r>
                      <a:endParaRPr lang="en-CA" sz="12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Bef>
                          <a:spcPts val="600"/>
                        </a:spcBef>
                      </a:pPr>
                      <a:r>
                        <a:rPr lang="en-CA" sz="1200" b="1" dirty="0" smtClean="0"/>
                        <a:t>Phase 3 Outcome:</a:t>
                      </a:r>
                    </a:p>
                    <a:p>
                      <a:pPr marL="171450" indent="-171450">
                        <a:spcBef>
                          <a:spcPts val="600"/>
                        </a:spcBef>
                        <a:buFont typeface="Arial" panose="020B0604020202020204" pitchFamily="34" charset="0"/>
                        <a:buChar char="•"/>
                      </a:pPr>
                      <a:r>
                        <a:rPr lang="en-US" sz="1200" dirty="0" smtClean="0"/>
                        <a:t>Executive presentation</a:t>
                      </a:r>
                    </a:p>
                    <a:p>
                      <a:pPr marL="171450" indent="-171450">
                        <a:spcBef>
                          <a:spcPts val="600"/>
                        </a:spcBef>
                        <a:buFont typeface="Arial" panose="020B0604020202020204" pitchFamily="34" charset="0"/>
                        <a:buChar char="•"/>
                      </a:pPr>
                      <a:r>
                        <a:rPr lang="en-US" sz="1200" dirty="0" smtClean="0"/>
                        <a:t>RFP/RFQ</a:t>
                      </a:r>
                    </a:p>
                    <a:p>
                      <a:pPr marL="171450" indent="-171450">
                        <a:buFont typeface="Arial" panose="020B0604020202020204" pitchFamily="34" charset="0"/>
                        <a:buChar char="•"/>
                      </a:pPr>
                      <a:endParaRPr lang="en-CA" sz="12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282240" y="3877510"/>
            <a:ext cx="835222" cy="752400"/>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267331" y="1975665"/>
            <a:ext cx="756461" cy="7524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57174" y="5396245"/>
            <a:ext cx="752006" cy="483279"/>
          </a:xfrm>
          <a:prstGeom prst="rect">
            <a:avLst/>
          </a:prstGeom>
          <a:effectLst/>
        </p:spPr>
      </p:pic>
      <p:sp>
        <p:nvSpPr>
          <p:cNvPr id="15" name="Chevron 14"/>
          <p:cNvSpPr/>
          <p:nvPr/>
        </p:nvSpPr>
        <p:spPr>
          <a:xfrm>
            <a:off x="1301687" y="1125385"/>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1. Assess the network</a:t>
            </a:r>
            <a:endParaRPr lang="en-US" sz="1400" dirty="0">
              <a:solidFill>
                <a:srgbClr val="FFFFFF"/>
              </a:solidFill>
            </a:endParaRPr>
          </a:p>
        </p:txBody>
      </p:sp>
      <p:sp>
        <p:nvSpPr>
          <p:cNvPr id="16" name="Chevron 15"/>
          <p:cNvSpPr/>
          <p:nvPr/>
        </p:nvSpPr>
        <p:spPr>
          <a:xfrm>
            <a:off x="3838233" y="1125384"/>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2. Envision your future network</a:t>
            </a:r>
            <a:endParaRPr lang="en-US" sz="1400" dirty="0">
              <a:solidFill>
                <a:srgbClr val="FFFFFF"/>
              </a:solidFill>
            </a:endParaRPr>
          </a:p>
        </p:txBody>
      </p:sp>
      <p:sp>
        <p:nvSpPr>
          <p:cNvPr id="17" name="Chevron 16"/>
          <p:cNvSpPr/>
          <p:nvPr/>
        </p:nvSpPr>
        <p:spPr>
          <a:xfrm>
            <a:off x="6371121" y="1125384"/>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3. Communicate and execute the plan</a:t>
            </a:r>
            <a:endParaRPr lang="en-US" sz="1400" dirty="0">
              <a:solidFill>
                <a:srgbClr val="FFFFFF"/>
              </a:solidFill>
            </a:endParaRPr>
          </a:p>
        </p:txBody>
      </p:sp>
      <p:sp>
        <p:nvSpPr>
          <p:cNvPr id="4" name="Title 3"/>
          <p:cNvSpPr>
            <a:spLocks noGrp="1"/>
          </p:cNvSpPr>
          <p:nvPr>
            <p:ph type="title"/>
          </p:nvPr>
        </p:nvSpPr>
        <p:spPr/>
        <p:txBody>
          <a:bodyPr/>
          <a:lstStyle/>
          <a:p>
            <a:r>
              <a:rPr lang="en-US" dirty="0" smtClean="0"/>
              <a:t>Modernize the Network </a:t>
            </a:r>
            <a:r>
              <a:rPr lang="en-US" dirty="0"/>
              <a:t>– </a:t>
            </a:r>
            <a:r>
              <a:rPr lang="en-US" dirty="0" smtClean="0"/>
              <a:t>project overview</a:t>
            </a:r>
            <a:endParaRPr lang="en-CA" dirty="0"/>
          </a:p>
        </p:txBody>
      </p:sp>
    </p:spTree>
    <p:extLst>
      <p:ext uri="{BB962C8B-B14F-4D97-AF65-F5344CB8AC3E}">
        <p14:creationId xmlns:p14="http://schemas.microsoft.com/office/powerpoint/2010/main" val="285954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Modernize the </a:t>
            </a:r>
            <a:r>
              <a:rPr lang="en-US" dirty="0" smtClean="0"/>
              <a:t>Network </a:t>
            </a:r>
            <a:r>
              <a:rPr lang="en-US" dirty="0"/>
              <a:t>– </a:t>
            </a:r>
            <a:r>
              <a:rPr lang="en-US" dirty="0" smtClean="0"/>
              <a:t>workshop </a:t>
            </a:r>
            <a:r>
              <a:rPr lang="en-US" dirty="0"/>
              <a:t>overview </a:t>
            </a:r>
            <a:endParaRPr lang="en-CA"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384027303"/>
              </p:ext>
            </p:extLst>
          </p:nvPr>
        </p:nvGraphicFramePr>
        <p:xfrm>
          <a:off x="257175" y="1500157"/>
          <a:ext cx="8429624" cy="4898262"/>
        </p:xfrm>
        <a:graphic>
          <a:graphicData uri="http://schemas.openxmlformats.org/drawingml/2006/table">
            <a:tbl>
              <a:tblPr firstRow="1" bandRow="1">
                <a:tableStyleId>{5C22544A-7EE6-4342-B048-85BDC9FD1C3A}</a:tableStyleId>
              </a:tblPr>
              <a:tblGrid>
                <a:gridCol w="393464"/>
                <a:gridCol w="2009040"/>
                <a:gridCol w="2009040"/>
                <a:gridCol w="2009040"/>
                <a:gridCol w="2009040"/>
              </a:tblGrid>
              <a:tr h="253129">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r>
              <a:tr h="2770359">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Bef>
                          <a:spcPts val="600"/>
                        </a:spcBef>
                        <a:spcAft>
                          <a:spcPts val="1200"/>
                        </a:spcAft>
                      </a:pPr>
                      <a:r>
                        <a:rPr lang="en-CA" sz="1200" b="1" dirty="0" smtClean="0">
                          <a:solidFill>
                            <a:schemeClr val="tx1"/>
                          </a:solidFill>
                        </a:rPr>
                        <a:t>Assess the network</a:t>
                      </a:r>
                    </a:p>
                    <a:p>
                      <a:pPr marL="216000" indent="-457200">
                        <a:spcBef>
                          <a:spcPts val="600"/>
                        </a:spcBef>
                        <a:spcAft>
                          <a:spcPts val="0"/>
                        </a:spcAft>
                      </a:pPr>
                      <a:r>
                        <a:rPr lang="en-CA" sz="1200" b="1" dirty="0" smtClean="0">
                          <a:solidFill>
                            <a:schemeClr val="tx1"/>
                          </a:solidFill>
                        </a:rPr>
                        <a:t>1.1 </a:t>
                      </a:r>
                      <a:r>
                        <a:rPr lang="en-CA" sz="1200" b="0" baseline="0" dirty="0" smtClean="0">
                          <a:solidFill>
                            <a:schemeClr val="tx1"/>
                          </a:solidFill>
                        </a:rPr>
                        <a:t>Assess and prioritize </a:t>
                      </a:r>
                      <a:r>
                        <a:rPr lang="en-CA" sz="1200" b="0" dirty="0" smtClean="0">
                          <a:solidFill>
                            <a:schemeClr val="tx1"/>
                          </a:solidFill>
                        </a:rPr>
                        <a:t>stakeholder</a:t>
                      </a:r>
                      <a:r>
                        <a:rPr lang="en-CA" sz="1200" b="0" baseline="0" dirty="0" smtClean="0">
                          <a:solidFill>
                            <a:schemeClr val="tx1"/>
                          </a:solidFill>
                        </a:rPr>
                        <a:t> concerns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1.2 </a:t>
                      </a:r>
                      <a:r>
                        <a:rPr lang="en-CA" sz="1200" b="0" dirty="0" smtClean="0">
                          <a:solidFill>
                            <a:schemeClr val="tx1"/>
                          </a:solidFill>
                        </a:rPr>
                        <a:t>Assess</a:t>
                      </a:r>
                      <a:r>
                        <a:rPr lang="en-CA" sz="1200" b="0" baseline="0" dirty="0" smtClean="0">
                          <a:solidFill>
                            <a:schemeClr val="tx1"/>
                          </a:solidFill>
                        </a:rPr>
                        <a:t> and prioritize design considerations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1.3 </a:t>
                      </a:r>
                      <a:r>
                        <a:rPr lang="en-CA" sz="1200" b="0" dirty="0" smtClean="0">
                          <a:solidFill>
                            <a:schemeClr val="tx1"/>
                          </a:solidFill>
                        </a:rPr>
                        <a:t>Assess</a:t>
                      </a:r>
                      <a:r>
                        <a:rPr lang="en-CA" sz="1200" b="0" baseline="0" dirty="0" smtClean="0">
                          <a:solidFill>
                            <a:schemeClr val="tx1"/>
                          </a:solidFill>
                        </a:rPr>
                        <a:t> and prioritize use-case concerns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1.4 </a:t>
                      </a:r>
                      <a:r>
                        <a:rPr lang="en-CA" sz="1200" b="0" dirty="0" smtClean="0">
                          <a:solidFill>
                            <a:schemeClr val="tx1"/>
                          </a:solidFill>
                        </a:rPr>
                        <a:t>Assess</a:t>
                      </a:r>
                      <a:r>
                        <a:rPr lang="en-CA" sz="1200" b="0" baseline="0" dirty="0" smtClean="0">
                          <a:solidFill>
                            <a:schemeClr val="tx1"/>
                          </a:solidFill>
                        </a:rPr>
                        <a:t> and prioritize network infrastructure concerns</a:t>
                      </a:r>
                    </a:p>
                    <a:p>
                      <a:pPr marL="216000" indent="-457200">
                        <a:spcBef>
                          <a:spcPts val="600"/>
                        </a:spcBef>
                        <a:spcAft>
                          <a:spcPts val="0"/>
                        </a:spcAft>
                      </a:pPr>
                      <a:r>
                        <a:rPr lang="en-CA" sz="1200" b="1" dirty="0" smtClean="0">
                          <a:solidFill>
                            <a:schemeClr val="tx1"/>
                          </a:solidFill>
                        </a:rPr>
                        <a:t>1.5 </a:t>
                      </a:r>
                      <a:r>
                        <a:rPr lang="en-CA" sz="1200" b="0" dirty="0" smtClean="0">
                          <a:solidFill>
                            <a:schemeClr val="tx1"/>
                          </a:solidFill>
                        </a:rPr>
                        <a:t>Assess</a:t>
                      </a:r>
                      <a:r>
                        <a:rPr lang="en-CA" sz="1200" b="0" baseline="0" dirty="0" smtClean="0">
                          <a:solidFill>
                            <a:schemeClr val="tx1"/>
                          </a:solidFill>
                        </a:rPr>
                        <a:t> and prioritize care and control concerns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600"/>
                        </a:spcBef>
                        <a:spcAft>
                          <a:spcPts val="1200"/>
                        </a:spcAft>
                      </a:pPr>
                      <a:r>
                        <a:rPr lang="en-US" sz="1200" b="1" baseline="0" dirty="0" smtClean="0">
                          <a:solidFill>
                            <a:schemeClr val="tx1"/>
                          </a:solidFill>
                        </a:rPr>
                        <a:t>Emerging technologies and feature identification </a:t>
                      </a:r>
                      <a:endParaRPr lang="en-CA" sz="1200" b="1" baseline="0" dirty="0" smtClean="0">
                        <a:solidFill>
                          <a:schemeClr val="tx1"/>
                        </a:solidFill>
                      </a:endParaRPr>
                    </a:p>
                    <a:p>
                      <a:pPr marL="216000" indent="-457200">
                        <a:spcBef>
                          <a:spcPts val="600"/>
                        </a:spcBef>
                        <a:spcAft>
                          <a:spcPts val="0"/>
                        </a:spcAft>
                      </a:pPr>
                      <a:r>
                        <a:rPr lang="en-CA" sz="1200" b="1" dirty="0" smtClean="0">
                          <a:solidFill>
                            <a:schemeClr val="tx1"/>
                          </a:solidFill>
                        </a:rPr>
                        <a:t>2.1</a:t>
                      </a:r>
                      <a:r>
                        <a:rPr lang="en-CA" sz="1200" b="0" dirty="0" smtClean="0">
                          <a:solidFill>
                            <a:schemeClr val="tx1"/>
                          </a:solidFill>
                        </a:rPr>
                        <a:t> Analyze</a:t>
                      </a:r>
                      <a:r>
                        <a:rPr lang="en-CA" sz="1200" b="0" baseline="0" dirty="0" smtClean="0">
                          <a:solidFill>
                            <a:schemeClr val="tx1"/>
                          </a:solidFill>
                        </a:rPr>
                        <a:t> emerging technologies</a:t>
                      </a:r>
                    </a:p>
                    <a:p>
                      <a:pPr marL="216000" indent="-457200">
                        <a:spcBef>
                          <a:spcPts val="600"/>
                        </a:spcBef>
                        <a:spcAft>
                          <a:spcPts val="0"/>
                        </a:spcAft>
                      </a:pPr>
                      <a:r>
                        <a:rPr lang="en-CA" sz="1200" b="1" dirty="0" smtClean="0">
                          <a:solidFill>
                            <a:schemeClr val="tx1"/>
                          </a:solidFill>
                        </a:rPr>
                        <a:t>2.2</a:t>
                      </a:r>
                      <a:r>
                        <a:rPr lang="en-CA" sz="1200" b="0" baseline="0" dirty="0" smtClean="0">
                          <a:solidFill>
                            <a:schemeClr val="tx1"/>
                          </a:solidFill>
                        </a:rPr>
                        <a:t> Identify features that support goals, functions, and challenges</a:t>
                      </a:r>
                      <a:endParaRPr lang="en-CA" sz="12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600"/>
                        </a:spcBef>
                        <a:spcAft>
                          <a:spcPts val="1200"/>
                        </a:spcAft>
                      </a:pPr>
                      <a:r>
                        <a:rPr lang="en-CA" sz="1200" b="1" dirty="0" smtClean="0">
                          <a:solidFill>
                            <a:schemeClr val="tx1"/>
                          </a:solidFill>
                        </a:rPr>
                        <a:t>Plan</a:t>
                      </a:r>
                      <a:r>
                        <a:rPr lang="en-CA" sz="1200" b="1" baseline="0" dirty="0" smtClean="0">
                          <a:solidFill>
                            <a:schemeClr val="tx1"/>
                          </a:solidFill>
                        </a:rPr>
                        <a:t> for future capacity</a:t>
                      </a:r>
                      <a:endParaRPr lang="en-CA" sz="1200" b="1" dirty="0" smtClean="0">
                        <a:solidFill>
                          <a:schemeClr val="tx1"/>
                        </a:solidFill>
                      </a:endParaRPr>
                    </a:p>
                    <a:p>
                      <a:pPr marL="216000" indent="-457200">
                        <a:spcBef>
                          <a:spcPts val="600"/>
                        </a:spcBef>
                        <a:spcAft>
                          <a:spcPts val="0"/>
                        </a:spcAft>
                      </a:pPr>
                      <a:r>
                        <a:rPr lang="en-CA" sz="1200" b="1" dirty="0" smtClean="0">
                          <a:solidFill>
                            <a:schemeClr val="tx1"/>
                          </a:solidFill>
                        </a:rPr>
                        <a:t>3.1 </a:t>
                      </a:r>
                      <a:r>
                        <a:rPr lang="en-CA" sz="1200" b="0" dirty="0" smtClean="0">
                          <a:solidFill>
                            <a:schemeClr val="tx1"/>
                          </a:solidFill>
                        </a:rPr>
                        <a:t>Estimate</a:t>
                      </a:r>
                      <a:r>
                        <a:rPr lang="en-CA" sz="1200" b="0" baseline="0" dirty="0" smtClean="0">
                          <a:solidFill>
                            <a:schemeClr val="tx1"/>
                          </a:solidFill>
                        </a:rPr>
                        <a:t> </a:t>
                      </a:r>
                      <a:r>
                        <a:rPr lang="en-CA" sz="1200" b="0" dirty="0" smtClean="0">
                          <a:solidFill>
                            <a:schemeClr val="tx1"/>
                          </a:solidFill>
                        </a:rPr>
                        <a:t>port</a:t>
                      </a:r>
                      <a:r>
                        <a:rPr lang="en-CA" sz="1200" b="0" baseline="0" dirty="0" smtClean="0">
                          <a:solidFill>
                            <a:schemeClr val="tx1"/>
                          </a:solidFill>
                        </a:rPr>
                        <a:t> and bandwidth, and latency requirements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3.2 </a:t>
                      </a:r>
                      <a:r>
                        <a:rPr lang="en-CA" sz="1200" b="0" dirty="0" smtClean="0">
                          <a:solidFill>
                            <a:schemeClr val="tx1"/>
                          </a:solidFill>
                        </a:rPr>
                        <a:t>Group sites</a:t>
                      </a:r>
                      <a:r>
                        <a:rPr lang="en-CA" sz="1200" b="0" baseline="0" dirty="0" smtClean="0">
                          <a:solidFill>
                            <a:schemeClr val="tx1"/>
                          </a:solidFill>
                        </a:rPr>
                        <a:t> according to similar capacity requirements</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3.3</a:t>
                      </a:r>
                      <a:r>
                        <a:rPr lang="en-CA" sz="1200" b="0" dirty="0" smtClean="0">
                          <a:solidFill>
                            <a:schemeClr val="tx1"/>
                          </a:solidFill>
                        </a:rPr>
                        <a:t> Create standardized capacity plans for each group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Bef>
                          <a:spcPts val="600"/>
                        </a:spcBef>
                        <a:spcAft>
                          <a:spcPts val="1200"/>
                        </a:spcAft>
                      </a:pPr>
                      <a:r>
                        <a:rPr lang="en-CA" sz="1200" b="1" dirty="0" smtClean="0">
                          <a:solidFill>
                            <a:schemeClr val="tx1"/>
                          </a:solidFill>
                        </a:rPr>
                        <a:t>Communicate</a:t>
                      </a:r>
                      <a:r>
                        <a:rPr lang="en-CA" sz="1200" b="1" baseline="0" dirty="0" smtClean="0">
                          <a:solidFill>
                            <a:schemeClr val="tx1"/>
                          </a:solidFill>
                        </a:rPr>
                        <a:t> and execute the</a:t>
                      </a:r>
                      <a:r>
                        <a:rPr lang="en-CA" sz="1200" b="1" dirty="0" smtClean="0">
                          <a:solidFill>
                            <a:schemeClr val="tx1"/>
                          </a:solidFill>
                        </a:rPr>
                        <a:t> plan</a:t>
                      </a:r>
                    </a:p>
                    <a:p>
                      <a:pPr marL="216000" indent="-457200">
                        <a:spcBef>
                          <a:spcPts val="600"/>
                        </a:spcBef>
                        <a:spcAft>
                          <a:spcPts val="0"/>
                        </a:spcAft>
                      </a:pPr>
                      <a:r>
                        <a:rPr lang="en-CA" sz="1200" b="1" dirty="0" smtClean="0">
                          <a:solidFill>
                            <a:schemeClr val="tx1"/>
                          </a:solidFill>
                        </a:rPr>
                        <a:t>4.1 </a:t>
                      </a:r>
                      <a:r>
                        <a:rPr lang="en-CA" sz="1200" b="0" dirty="0" smtClean="0">
                          <a:solidFill>
                            <a:schemeClr val="tx1"/>
                          </a:solidFill>
                        </a:rPr>
                        <a:t>Build the executive</a:t>
                      </a:r>
                      <a:r>
                        <a:rPr lang="en-CA" sz="1200" b="0" baseline="0" dirty="0" smtClean="0">
                          <a:solidFill>
                            <a:schemeClr val="tx1"/>
                          </a:solidFill>
                        </a:rPr>
                        <a:t> presentation</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4.2</a:t>
                      </a:r>
                      <a:r>
                        <a:rPr lang="en-CA" sz="1200" b="0" dirty="0" smtClean="0">
                          <a:solidFill>
                            <a:schemeClr val="tx1"/>
                          </a:solidFill>
                        </a:rPr>
                        <a:t> Compose</a:t>
                      </a:r>
                      <a:r>
                        <a:rPr lang="en-CA" sz="1200" b="0" baseline="0" dirty="0" smtClean="0">
                          <a:solidFill>
                            <a:schemeClr val="tx1"/>
                          </a:solidFill>
                        </a:rPr>
                        <a:t> the scope of work</a:t>
                      </a:r>
                      <a:endParaRPr lang="en-CA" sz="1200" b="0" dirty="0" smtClean="0">
                        <a:solidFill>
                          <a:schemeClr val="tx1"/>
                        </a:solidFill>
                      </a:endParaRPr>
                    </a:p>
                    <a:p>
                      <a:pPr marL="216000" indent="-457200">
                        <a:spcBef>
                          <a:spcPts val="600"/>
                        </a:spcBef>
                        <a:spcAft>
                          <a:spcPts val="0"/>
                        </a:spcAft>
                      </a:pPr>
                      <a:r>
                        <a:rPr lang="en-CA" sz="1200" b="1" dirty="0" smtClean="0">
                          <a:solidFill>
                            <a:schemeClr val="tx1"/>
                          </a:solidFill>
                        </a:rPr>
                        <a:t>4.3</a:t>
                      </a:r>
                      <a:r>
                        <a:rPr lang="en-CA" sz="1200" b="0" dirty="0" smtClean="0">
                          <a:solidFill>
                            <a:schemeClr val="tx1"/>
                          </a:solidFill>
                        </a:rPr>
                        <a:t> Compose</a:t>
                      </a:r>
                      <a:r>
                        <a:rPr lang="en-CA" sz="1200" b="0" baseline="0" dirty="0" smtClean="0">
                          <a:solidFill>
                            <a:schemeClr val="tx1"/>
                          </a:solidFill>
                        </a:rPr>
                        <a:t> the technical requirements</a:t>
                      </a:r>
                      <a:endParaRPr lang="en-CA" sz="12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621662">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144000" indent="-144000" algn="l" defTabSz="914400" rtl="0" eaLnBrk="1" latinLnBrk="0" hangingPunct="1">
                        <a:spcBef>
                          <a:spcPts val="600"/>
                        </a:spcBef>
                        <a:spcAft>
                          <a:spcPts val="0"/>
                        </a:spcAft>
                        <a:buClrTx/>
                        <a:buFont typeface="+mj-lt"/>
                        <a:buAutoNum type="arabicPeriod"/>
                      </a:pPr>
                      <a:r>
                        <a:rPr lang="en-US" sz="1200" b="0" kern="1200" baseline="0" dirty="0" smtClean="0">
                          <a:solidFill>
                            <a:schemeClr val="tx1"/>
                          </a:solidFill>
                          <a:latin typeface="+mn-lt"/>
                          <a:ea typeface="+mn-ea"/>
                          <a:cs typeface="+mn-cs"/>
                        </a:rPr>
                        <a:t>Prioritized lists of goals, functions, and challenges</a:t>
                      </a:r>
                      <a:endParaRPr lang="en-CA" sz="1200" b="0" kern="1200" baseline="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lgn="l" defTabSz="914400" rtl="0" eaLnBrk="1" latinLnBrk="0" hangingPunct="1">
                        <a:spcBef>
                          <a:spcPts val="600"/>
                        </a:spcBef>
                        <a:spcAft>
                          <a:spcPts val="0"/>
                        </a:spcAft>
                        <a:buClrTx/>
                        <a:buFont typeface="+mj-lt"/>
                        <a:buAutoNum type="arabicPeriod"/>
                      </a:pPr>
                      <a:r>
                        <a:rPr lang="en-US" sz="1200" b="0" kern="1200" baseline="0" dirty="0" smtClean="0">
                          <a:solidFill>
                            <a:schemeClr val="tx1"/>
                          </a:solidFill>
                          <a:latin typeface="+mn-lt"/>
                          <a:ea typeface="+mn-ea"/>
                          <a:cs typeface="+mn-cs"/>
                        </a:rPr>
                        <a:t>Technology readiness assessment</a:t>
                      </a:r>
                    </a:p>
                    <a:p>
                      <a:pPr marL="144000" indent="-144000" algn="l" defTabSz="914400" rtl="0" eaLnBrk="1" latinLnBrk="0" hangingPunct="1">
                        <a:spcBef>
                          <a:spcPts val="600"/>
                        </a:spcBef>
                        <a:spcAft>
                          <a:spcPts val="0"/>
                        </a:spcAft>
                        <a:buClrTx/>
                        <a:buFont typeface="+mj-lt"/>
                        <a:buAutoNum type="arabicPeriod"/>
                      </a:pPr>
                      <a:r>
                        <a:rPr lang="en-US" sz="1200" b="0" kern="1200" baseline="0" dirty="0" smtClean="0">
                          <a:solidFill>
                            <a:schemeClr val="tx1"/>
                          </a:solidFill>
                          <a:latin typeface="+mn-lt"/>
                          <a:ea typeface="+mn-ea"/>
                          <a:cs typeface="+mn-cs"/>
                        </a:rPr>
                        <a:t>Network modernization feature requirements</a:t>
                      </a:r>
                      <a:endParaRPr lang="en-CA" sz="1200" b="0" kern="1200" baseline="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lgn="l" defTabSz="914400" rtl="0" eaLnBrk="1" latinLnBrk="0" hangingPunct="1">
                        <a:spcBef>
                          <a:spcPts val="600"/>
                        </a:spcBef>
                        <a:spcAft>
                          <a:spcPts val="0"/>
                        </a:spcAft>
                        <a:buClrTx/>
                        <a:buFont typeface="+mj-lt"/>
                        <a:buAutoNum type="arabicPeriod"/>
                      </a:pPr>
                      <a:r>
                        <a:rPr lang="en-CA" sz="1200" b="0" kern="1200" baseline="0" dirty="0" smtClean="0">
                          <a:solidFill>
                            <a:schemeClr val="tx1"/>
                          </a:solidFill>
                          <a:latin typeface="+mn-lt"/>
                          <a:ea typeface="+mn-ea"/>
                          <a:cs typeface="+mn-cs"/>
                        </a:rPr>
                        <a:t>Future capacity requirements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lgn="l" defTabSz="914400" rtl="0" eaLnBrk="1" latinLnBrk="0" hangingPunct="1">
                        <a:spcBef>
                          <a:spcPts val="600"/>
                        </a:spcBef>
                        <a:spcAft>
                          <a:spcPts val="0"/>
                        </a:spcAft>
                        <a:buClrTx/>
                        <a:buFont typeface="+mj-lt"/>
                        <a:buAutoNum type="arabicPeriod"/>
                      </a:pPr>
                      <a:r>
                        <a:rPr lang="en-CA" sz="1200" b="0" kern="1200" baseline="0" dirty="0" smtClean="0">
                          <a:solidFill>
                            <a:schemeClr val="tx1"/>
                          </a:solidFill>
                          <a:latin typeface="+mn-lt"/>
                          <a:ea typeface="+mn-ea"/>
                          <a:cs typeface="+mn-cs"/>
                        </a:rPr>
                        <a:t>Executive presentation</a:t>
                      </a:r>
                    </a:p>
                    <a:p>
                      <a:pPr marL="144000" indent="-144000" algn="l" defTabSz="914400" rtl="0" eaLnBrk="1" latinLnBrk="0" hangingPunct="1">
                        <a:spcBef>
                          <a:spcPts val="600"/>
                        </a:spcBef>
                        <a:spcAft>
                          <a:spcPts val="0"/>
                        </a:spcAft>
                        <a:buClrTx/>
                        <a:buFont typeface="+mj-lt"/>
                        <a:buAutoNum type="arabicPeriod"/>
                      </a:pPr>
                      <a:r>
                        <a:rPr lang="en-US" sz="1200" b="0" kern="1200" baseline="0" dirty="0" smtClean="0">
                          <a:solidFill>
                            <a:schemeClr val="tx1"/>
                          </a:solidFill>
                          <a:latin typeface="+mn-lt"/>
                          <a:ea typeface="+mn-ea"/>
                          <a:cs typeface="+mn-cs"/>
                        </a:rPr>
                        <a:t>RFP/RFQ</a:t>
                      </a:r>
                      <a:endParaRPr lang="en-CA" sz="1200" b="0" kern="1200" baseline="0" dirty="0" smtClean="0">
                        <a:solidFill>
                          <a:schemeClr val="tx1"/>
                        </a:solidFill>
                        <a:latin typeface="+mn-lt"/>
                        <a:ea typeface="+mn-ea"/>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1732348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6817" y="-86450"/>
            <a:ext cx="9150818" cy="6619201"/>
          </a:xfrm>
          <a:prstGeom prst="rect">
            <a:avLst/>
          </a:prstGeom>
          <a:noFill/>
        </p:spPr>
      </p:pic>
      <p:sp>
        <p:nvSpPr>
          <p:cNvPr id="20" name="TextBox 19"/>
          <p:cNvSpPr txBox="1"/>
          <p:nvPr/>
        </p:nvSpPr>
        <p:spPr>
          <a:xfrm>
            <a:off x="1151134" y="1874990"/>
            <a:ext cx="6589368" cy="3667671"/>
          </a:xfrm>
          <a:prstGeom prst="rect">
            <a:avLst/>
          </a:prstGeom>
          <a:noFill/>
        </p:spPr>
        <p:txBody>
          <a:bodyPr wrap="square" rtlCol="0">
            <a:spAutoFit/>
          </a:bodyPr>
          <a:lstStyle/>
          <a:p>
            <a:pPr>
              <a:spcAft>
                <a:spcPts val="500"/>
              </a:spcAft>
            </a:pPr>
            <a:r>
              <a:rPr lang="en-US" sz="1600" i="1" dirty="0"/>
              <a:t>Modernizing a network is about more than increasing capacity in terms of ports and speed. It is about continuously delivering access to existing services or </a:t>
            </a:r>
            <a:r>
              <a:rPr lang="en-US" sz="1600" i="1" dirty="0" smtClean="0"/>
              <a:t>enabling </a:t>
            </a:r>
            <a:r>
              <a:rPr lang="en-US" sz="1600" i="1" dirty="0"/>
              <a:t>new access to new ones. Today this has been complicated by innovation and disruption on many fronts. </a:t>
            </a:r>
          </a:p>
          <a:p>
            <a:pPr>
              <a:spcAft>
                <a:spcPts val="500"/>
              </a:spcAft>
            </a:pPr>
            <a:r>
              <a:rPr lang="en-US" sz="1600" i="1" dirty="0"/>
              <a:t>In the enterprise, </a:t>
            </a:r>
            <a:r>
              <a:rPr lang="en-US" sz="1600" i="1" dirty="0" smtClean="0"/>
              <a:t>Wi-Fi </a:t>
            </a:r>
            <a:r>
              <a:rPr lang="en-US" sz="1600" i="1" dirty="0"/>
              <a:t>is dominating the access layer and allowances for BYOD are the norm. In the WAN, private links are being challenged by the desire to consume applications in the public cloud. In the data </a:t>
            </a:r>
            <a:r>
              <a:rPr lang="en-US" sz="1600" i="1" dirty="0" smtClean="0"/>
              <a:t>center, </a:t>
            </a:r>
            <a:r>
              <a:rPr lang="en-US" sz="1600" i="1" dirty="0"/>
              <a:t>the shift is toward </a:t>
            </a:r>
            <a:r>
              <a:rPr lang="en-US" sz="1600" i="1" dirty="0" smtClean="0"/>
              <a:t>software-driven</a:t>
            </a:r>
            <a:r>
              <a:rPr lang="en-US" sz="1600" i="1" dirty="0"/>
              <a:t>, programmable networks and the disaggregation of software from hardware. </a:t>
            </a:r>
          </a:p>
          <a:p>
            <a:pPr>
              <a:spcAft>
                <a:spcPts val="500"/>
              </a:spcAft>
            </a:pPr>
            <a:r>
              <a:rPr lang="en-US" sz="1600" i="1" dirty="0"/>
              <a:t>Opportunities to invest in network infrastructure are few and far between. Amid all the innovations and disruption, the investments that bring the most value are those that directly address pain points or opportunity gains. Make the most of your window of opportunity by rooting out these areas of focus as you build tomorrow’s </a:t>
            </a:r>
            <a:r>
              <a:rPr lang="en-US" sz="1600" i="1" dirty="0" smtClean="0"/>
              <a:t>network.</a:t>
            </a:r>
            <a:endParaRPr lang="en-CA" sz="1600" b="1" i="1" dirty="0" smtClean="0">
              <a:latin typeface="+mj-lt"/>
            </a:endParaRPr>
          </a:p>
        </p:txBody>
      </p:sp>
      <p:sp>
        <p:nvSpPr>
          <p:cNvPr id="21" name="TextBox 20"/>
          <p:cNvSpPr txBox="1"/>
          <p:nvPr/>
        </p:nvSpPr>
        <p:spPr>
          <a:xfrm>
            <a:off x="3710354" y="5583127"/>
            <a:ext cx="3953605" cy="738664"/>
          </a:xfrm>
          <a:prstGeom prst="rect">
            <a:avLst/>
          </a:prstGeom>
        </p:spPr>
        <p:txBody>
          <a:bodyPr wrap="square" rtlCol="0">
            <a:spAutoFit/>
          </a:bodyPr>
          <a:lstStyle/>
          <a:p>
            <a:pPr algn="r"/>
            <a:r>
              <a:rPr lang="en-CA" sz="1400" b="1" i="1" dirty="0" smtClean="0"/>
              <a:t>Fred Chagnon</a:t>
            </a:r>
          </a:p>
          <a:p>
            <a:pPr algn="r"/>
            <a:r>
              <a:rPr lang="en-CA" sz="1400" i="1" dirty="0" smtClean="0"/>
              <a:t>Research Director, Infrastructure &amp; Operations</a:t>
            </a:r>
          </a:p>
          <a:p>
            <a:pPr algn="r"/>
            <a:r>
              <a:rPr lang="en-CA" sz="1400" i="1" dirty="0" smtClean="0"/>
              <a:t>Info-Tech Research Group</a:t>
            </a:r>
          </a:p>
        </p:txBody>
      </p:sp>
      <p:sp>
        <p:nvSpPr>
          <p:cNvPr id="22" name="TextBox 21"/>
          <p:cNvSpPr txBox="1"/>
          <p:nvPr/>
        </p:nvSpPr>
        <p:spPr>
          <a:xfrm>
            <a:off x="545852" y="1524841"/>
            <a:ext cx="7194650" cy="584775"/>
          </a:xfrm>
          <a:prstGeom prst="rect">
            <a:avLst/>
          </a:prstGeom>
        </p:spPr>
        <p:txBody>
          <a:bodyPr wrap="square" rtlCol="0">
            <a:spAutoFit/>
          </a:bodyPr>
          <a:lstStyle/>
          <a:p>
            <a:r>
              <a:rPr lang="en-US" sz="1600" b="1" dirty="0"/>
              <a:t>Don’t just make the network faster, make the network </a:t>
            </a:r>
            <a:r>
              <a:rPr lang="en-US" sz="1600" b="1" i="1" dirty="0"/>
              <a:t>smarter</a:t>
            </a:r>
            <a:r>
              <a:rPr lang="en-US" sz="1600" b="1" dirty="0"/>
              <a:t>. </a:t>
            </a:r>
            <a:endParaRPr lang="en-CA" sz="1600" b="1" dirty="0"/>
          </a:p>
          <a:p>
            <a:endParaRPr lang="en-CA" sz="1600" b="1" dirty="0">
              <a:solidFill>
                <a:schemeClr val="bg1"/>
              </a:solidFill>
            </a:endParaRPr>
          </a:p>
        </p:txBody>
      </p:sp>
      <p:sp>
        <p:nvSpPr>
          <p:cNvPr id="23" name="Rectangle 22"/>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smtClean="0">
                <a:solidFill>
                  <a:schemeClr val="bg1"/>
                </a:solidFill>
              </a:rPr>
              <a:t>        ANALYST </a:t>
            </a:r>
            <a:r>
              <a:rPr lang="en-CA" sz="4000" b="1" dirty="0">
                <a:solidFill>
                  <a:schemeClr val="bg1"/>
                </a:solidFill>
              </a:rPr>
              <a:t>PERSPECTIVE </a:t>
            </a:r>
          </a:p>
        </p:txBody>
      </p:sp>
      <p:pic>
        <p:nvPicPr>
          <p:cNvPr id="24" name="Picture 104"/>
          <p:cNvPicPr>
            <a:picLocks noChangeAspect="1"/>
          </p:cNvPicPr>
          <p:nvPr/>
        </p:nvPicPr>
        <p:blipFill rotWithShape="1">
          <a:blip r:embed="rId3"/>
          <a:srcRect l="34768" t="21801" r="35751" b="57796"/>
          <a:stretch/>
        </p:blipFill>
        <p:spPr>
          <a:xfrm>
            <a:off x="545852" y="1847680"/>
            <a:ext cx="598068" cy="528294"/>
          </a:xfrm>
          <a:prstGeom prst="rect">
            <a:avLst/>
          </a:prstGeom>
        </p:spPr>
      </p:pic>
      <p:pic>
        <p:nvPicPr>
          <p:cNvPr id="25" name="Picture 105"/>
          <p:cNvPicPr>
            <a:picLocks noChangeAspect="1"/>
          </p:cNvPicPr>
          <p:nvPr/>
        </p:nvPicPr>
        <p:blipFill>
          <a:blip r:embed="rId4"/>
          <a:stretch>
            <a:fillRect/>
          </a:stretch>
        </p:blipFill>
        <p:spPr>
          <a:xfrm>
            <a:off x="7354133" y="5085299"/>
            <a:ext cx="619651" cy="457362"/>
          </a:xfrm>
          <a:prstGeom prst="rect">
            <a:avLst/>
          </a:prstGeom>
        </p:spPr>
      </p:pic>
      <p:pic>
        <p:nvPicPr>
          <p:cNvPr id="26" name="Picture 4" descr="Fred Chagnon headsh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746" y="403789"/>
            <a:ext cx="1024138" cy="1024138"/>
          </a:xfrm>
          <a:prstGeom prst="rect">
            <a:avLst/>
          </a:prstGeom>
          <a:ln/>
          <a:extLst/>
        </p:spPr>
        <p:style>
          <a:lnRef idx="3">
            <a:schemeClr val="lt1"/>
          </a:lnRef>
          <a:fillRef idx="1">
            <a:schemeClr val="dk1"/>
          </a:fillRef>
          <a:effectRef idx="1">
            <a:schemeClr val="dk1"/>
          </a:effectRef>
          <a:fontRef idx="minor">
            <a:schemeClr val="lt1"/>
          </a:fontRef>
        </p:style>
      </p:pic>
    </p:spTree>
    <p:extLst>
      <p:ext uri="{BB962C8B-B14F-4D97-AF65-F5344CB8AC3E}">
        <p14:creationId xmlns:p14="http://schemas.microsoft.com/office/powerpoint/2010/main" val="201268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Make the most of your network investment</a:t>
            </a:r>
            <a:endParaRPr lang="en-US" dirty="0"/>
          </a:p>
        </p:txBody>
      </p:sp>
      <p:sp>
        <p:nvSpPr>
          <p:cNvPr id="13" name="Text Placeholder 12"/>
          <p:cNvSpPr>
            <a:spLocks noGrp="1"/>
          </p:cNvSpPr>
          <p:nvPr>
            <p:ph type="body" sz="quarter" idx="16"/>
          </p:nvPr>
        </p:nvSpPr>
        <p:spPr/>
        <p:txBody>
          <a:bodyPr/>
          <a:lstStyle/>
          <a:p>
            <a:r>
              <a:rPr lang="en-US" dirty="0"/>
              <a:t>IT Managers</a:t>
            </a:r>
          </a:p>
          <a:p>
            <a:r>
              <a:rPr lang="en-US" dirty="0"/>
              <a:t>Network/Infrastructure Managers</a:t>
            </a:r>
          </a:p>
          <a:p>
            <a:endParaRPr lang="en-US" dirty="0"/>
          </a:p>
        </p:txBody>
      </p:sp>
      <p:sp>
        <p:nvSpPr>
          <p:cNvPr id="14" name="Text Placeholder 13"/>
          <p:cNvSpPr>
            <a:spLocks noGrp="1"/>
          </p:cNvSpPr>
          <p:nvPr>
            <p:ph type="body" sz="quarter" idx="26"/>
          </p:nvPr>
        </p:nvSpPr>
        <p:spPr>
          <a:xfrm>
            <a:off x="4835436" y="1607231"/>
            <a:ext cx="4041648" cy="2204118"/>
          </a:xfrm>
        </p:spPr>
        <p:txBody>
          <a:bodyPr/>
          <a:lstStyle/>
          <a:p>
            <a:r>
              <a:rPr lang="en-US" dirty="0"/>
              <a:t>Develop a comprehensive profile of the current state of your network infrastructure. </a:t>
            </a:r>
          </a:p>
          <a:p>
            <a:r>
              <a:rPr lang="en-US" dirty="0"/>
              <a:t>Understand your business and technical requirements and define a target state that aligns with needs and </a:t>
            </a:r>
            <a:r>
              <a:rPr lang="en-US" dirty="0" smtClean="0"/>
              <a:t>goals.</a:t>
            </a:r>
            <a:endParaRPr lang="en-US" dirty="0"/>
          </a:p>
          <a:p>
            <a:r>
              <a:rPr lang="en-US" dirty="0"/>
              <a:t>Pitch the modernization project to senior management. </a:t>
            </a:r>
          </a:p>
          <a:p>
            <a:r>
              <a:rPr lang="en-US" dirty="0"/>
              <a:t>Develop the requirements necessary to build an </a:t>
            </a:r>
            <a:r>
              <a:rPr lang="en-US" dirty="0" smtClean="0"/>
              <a:t>RFP.</a:t>
            </a:r>
            <a:endParaRPr lang="en-US" dirty="0"/>
          </a:p>
          <a:p>
            <a:endParaRPr lang="en-US" dirty="0"/>
          </a:p>
        </p:txBody>
      </p:sp>
      <p:sp>
        <p:nvSpPr>
          <p:cNvPr id="15" name="Text Placeholder 14"/>
          <p:cNvSpPr>
            <a:spLocks noGrp="1"/>
          </p:cNvSpPr>
          <p:nvPr>
            <p:ph type="body" sz="quarter" idx="27"/>
          </p:nvPr>
        </p:nvSpPr>
        <p:spPr/>
        <p:txBody>
          <a:bodyPr/>
          <a:lstStyle/>
          <a:p>
            <a:r>
              <a:rPr lang="en-US" dirty="0"/>
              <a:t>CIOs</a:t>
            </a:r>
          </a:p>
          <a:p>
            <a:r>
              <a:rPr lang="en-US" dirty="0"/>
              <a:t>IT Infrastructure Directors</a:t>
            </a:r>
          </a:p>
          <a:p>
            <a:endParaRPr lang="en-US" dirty="0"/>
          </a:p>
        </p:txBody>
      </p:sp>
      <p:sp>
        <p:nvSpPr>
          <p:cNvPr id="16" name="Text Placeholder 15"/>
          <p:cNvSpPr>
            <a:spLocks noGrp="1"/>
          </p:cNvSpPr>
          <p:nvPr>
            <p:ph type="body" sz="quarter" idx="28"/>
          </p:nvPr>
        </p:nvSpPr>
        <p:spPr/>
        <p:txBody>
          <a:bodyPr/>
          <a:lstStyle/>
          <a:p>
            <a:r>
              <a:rPr lang="en-US" dirty="0"/>
              <a:t>Ensure their organization’s IT capabilities support the evolving business </a:t>
            </a:r>
            <a:r>
              <a:rPr lang="en-US" dirty="0" smtClean="0"/>
              <a:t>needs.</a:t>
            </a:r>
            <a:endParaRPr lang="en-US" dirty="0"/>
          </a:p>
          <a:p>
            <a:r>
              <a:rPr lang="en-US" dirty="0"/>
              <a:t>Understand and articulate the need and benefit of modernizing network </a:t>
            </a:r>
            <a:r>
              <a:rPr lang="en-US" dirty="0" smtClean="0"/>
              <a:t>infrastructure.</a:t>
            </a:r>
            <a:endParaRPr lang="en-US" dirty="0"/>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a:t>
            </a:r>
            <a:endParaRPr lang="en-US" dirty="0"/>
          </a:p>
        </p:txBody>
      </p:sp>
      <p:sp>
        <p:nvSpPr>
          <p:cNvPr id="3" name="Text Placeholder 2"/>
          <p:cNvSpPr>
            <a:spLocks noGrp="1"/>
          </p:cNvSpPr>
          <p:nvPr>
            <p:ph type="body" sz="quarter" idx="10"/>
          </p:nvPr>
        </p:nvSpPr>
        <p:spPr>
          <a:xfrm>
            <a:off x="247848" y="1535363"/>
            <a:ext cx="5257800" cy="1294333"/>
          </a:xfrm>
        </p:spPr>
        <p:txBody>
          <a:bodyPr/>
          <a:lstStyle/>
          <a:p>
            <a:r>
              <a:rPr lang="en-US" dirty="0" smtClean="0"/>
              <a:t>Business units, functions, and processes are inextricably intertwined with less and less tolerance for downtime.</a:t>
            </a:r>
          </a:p>
          <a:p>
            <a:r>
              <a:rPr lang="en-US" dirty="0" smtClean="0"/>
              <a:t>Wireless </a:t>
            </a:r>
            <a:r>
              <a:rPr lang="en-US" dirty="0"/>
              <a:t>was once considered secondary </a:t>
            </a:r>
            <a:r>
              <a:rPr lang="en-US" dirty="0" smtClean="0"/>
              <a:t>access, a nice-to-have feature; now </a:t>
            </a:r>
            <a:r>
              <a:rPr lang="en-US" dirty="0"/>
              <a:t>wireless </a:t>
            </a:r>
            <a:r>
              <a:rPr lang="en-US" dirty="0" smtClean="0"/>
              <a:t>network clients </a:t>
            </a:r>
            <a:r>
              <a:rPr lang="en-US" dirty="0"/>
              <a:t>outnumber wired</a:t>
            </a:r>
            <a:r>
              <a:rPr lang="en-US" dirty="0" smtClean="0"/>
              <a:t>.</a:t>
            </a:r>
          </a:p>
          <a:p>
            <a:r>
              <a:rPr lang="en-US" dirty="0" smtClean="0"/>
              <a:t>Network design historically focused on tiered, hierarchical, and centralized structures.  </a:t>
            </a:r>
            <a:endParaRPr lang="en-US" dirty="0"/>
          </a:p>
          <a:p>
            <a:endParaRPr lang="en-US" dirty="0"/>
          </a:p>
        </p:txBody>
      </p:sp>
      <p:sp>
        <p:nvSpPr>
          <p:cNvPr id="4" name="Text Placeholder 3"/>
          <p:cNvSpPr>
            <a:spLocks noGrp="1"/>
          </p:cNvSpPr>
          <p:nvPr>
            <p:ph type="body" sz="quarter" idx="11"/>
          </p:nvPr>
        </p:nvSpPr>
        <p:spPr>
          <a:xfrm>
            <a:off x="256992" y="3253087"/>
            <a:ext cx="5257800" cy="1367465"/>
          </a:xfrm>
        </p:spPr>
        <p:txBody>
          <a:bodyPr/>
          <a:lstStyle/>
          <a:p>
            <a:r>
              <a:rPr lang="en-US" dirty="0" smtClean="0"/>
              <a:t>Business demands change rapidly but the refresh horizon for infrastructure remains 5-7 years.</a:t>
            </a:r>
            <a:endParaRPr lang="en-US" dirty="0"/>
          </a:p>
          <a:p>
            <a:r>
              <a:rPr lang="en-US" dirty="0" smtClean="0"/>
              <a:t>The number of endpoint devices the network is expected to support is growing geometrically but historic capacity planning grew linearly. </a:t>
            </a:r>
          </a:p>
          <a:p>
            <a:r>
              <a:rPr lang="en-US" dirty="0" smtClean="0"/>
              <a:t>The business is unable to clearly define requirements, which paralyzes planning.</a:t>
            </a:r>
            <a:endParaRPr lang="en-US" dirty="0"/>
          </a:p>
          <a:p>
            <a:endParaRPr lang="en-US" dirty="0"/>
          </a:p>
        </p:txBody>
      </p:sp>
      <p:sp>
        <p:nvSpPr>
          <p:cNvPr id="5" name="Text Placeholder 4"/>
          <p:cNvSpPr>
            <a:spLocks noGrp="1"/>
          </p:cNvSpPr>
          <p:nvPr>
            <p:ph type="body" sz="quarter" idx="12"/>
          </p:nvPr>
        </p:nvSpPr>
        <p:spPr/>
        <p:txBody>
          <a:bodyPr/>
          <a:lstStyle/>
          <a:p>
            <a:r>
              <a:rPr lang="en-US" dirty="0" smtClean="0"/>
              <a:t>Use a systematic approach to document all stakeholder needs and rely on the network technical staff to translate those needs into design constraints, use cases, features, and management practices.</a:t>
            </a:r>
            <a:endParaRPr lang="en-US" dirty="0"/>
          </a:p>
          <a:p>
            <a:r>
              <a:rPr lang="en-US" dirty="0" smtClean="0"/>
              <a:t>Spend only on those emerging technologies that deliver features offering direct benefits to specific business goals and IT needs.</a:t>
            </a:r>
            <a:endParaRPr lang="en-US" dirty="0"/>
          </a:p>
          <a:p>
            <a:r>
              <a:rPr lang="en-US" dirty="0" smtClean="0"/>
              <a:t>Solidify the business </a:t>
            </a:r>
            <a:r>
              <a:rPr lang="en-US" dirty="0"/>
              <a:t>case for your network </a:t>
            </a:r>
            <a:r>
              <a:rPr lang="en-US" dirty="0" smtClean="0"/>
              <a:t>modernization </a:t>
            </a:r>
            <a:r>
              <a:rPr lang="en-US" dirty="0"/>
              <a:t>project by </a:t>
            </a:r>
            <a:r>
              <a:rPr lang="en-US" dirty="0" smtClean="0"/>
              <a:t>demonstrating and quantifying the hard dollar value </a:t>
            </a:r>
            <a:r>
              <a:rPr lang="en-US" dirty="0"/>
              <a:t>it provides to the </a:t>
            </a:r>
            <a:r>
              <a:rPr lang="en-US" dirty="0" smtClean="0"/>
              <a:t>business.</a:t>
            </a:r>
            <a:endParaRPr lang="en-US" dirty="0"/>
          </a:p>
        </p:txBody>
      </p:sp>
      <p:sp>
        <p:nvSpPr>
          <p:cNvPr id="6" name="Text Placeholder 5"/>
          <p:cNvSpPr>
            <a:spLocks noGrp="1"/>
          </p:cNvSpPr>
          <p:nvPr>
            <p:ph type="body" sz="quarter" idx="13"/>
          </p:nvPr>
        </p:nvSpPr>
        <p:spPr>
          <a:xfrm>
            <a:off x="5794068" y="1680430"/>
            <a:ext cx="3083231" cy="2810888"/>
          </a:xfrm>
        </p:spPr>
        <p:txBody>
          <a:bodyPr/>
          <a:lstStyle/>
          <a:p>
            <a:pPr marL="0" indent="-180000">
              <a:spcBef>
                <a:spcPts val="600"/>
              </a:spcBef>
              <a:spcAft>
                <a:spcPts val="600"/>
              </a:spcAft>
              <a:buSzPct val="100000"/>
              <a:buNone/>
            </a:pPr>
            <a:r>
              <a:rPr lang="en-US" b="1" dirty="0"/>
              <a:t>Build for </a:t>
            </a:r>
            <a:r>
              <a:rPr lang="en-US" b="1" i="1" dirty="0" smtClean="0"/>
              <a:t>your</a:t>
            </a:r>
            <a:r>
              <a:rPr lang="en-US" b="1" dirty="0" smtClean="0"/>
              <a:t> needs.</a:t>
            </a:r>
            <a:r>
              <a:rPr lang="en-US" b="1" dirty="0"/>
              <a:t/>
            </a:r>
            <a:br>
              <a:rPr lang="en-US" b="1" dirty="0"/>
            </a:br>
            <a:r>
              <a:rPr lang="en-CA" dirty="0"/>
              <a:t>Don’t fall into the trap of assuming what works for your neighbor, your </a:t>
            </a:r>
            <a:r>
              <a:rPr lang="en-CA" dirty="0" smtClean="0"/>
              <a:t>peer, </a:t>
            </a:r>
            <a:r>
              <a:rPr lang="en-CA" dirty="0"/>
              <a:t>or your competitor will work for you.</a:t>
            </a:r>
          </a:p>
          <a:p>
            <a:pPr marL="0" indent="0">
              <a:spcBef>
                <a:spcPts val="600"/>
              </a:spcBef>
              <a:spcAft>
                <a:spcPts val="600"/>
              </a:spcAft>
              <a:buSzPct val="100000"/>
              <a:buNone/>
            </a:pPr>
            <a:r>
              <a:rPr lang="en-US" b="1" dirty="0" smtClean="0"/>
              <a:t>Deliver on what your business knows it needs as well as what it doesn’t yet know it needs.</a:t>
            </a:r>
            <a:br>
              <a:rPr lang="en-US" b="1" dirty="0" smtClean="0"/>
            </a:br>
            <a:r>
              <a:rPr lang="en-US" dirty="0" smtClean="0"/>
              <a:t>Business leaders have business vision, but this vision won’t directly demand the required network </a:t>
            </a:r>
            <a:r>
              <a:rPr lang="en-US" dirty="0"/>
              <a:t>capabilities </a:t>
            </a:r>
            <a:r>
              <a:rPr lang="en-US" dirty="0" smtClean="0"/>
              <a:t>to enable the business. This is where you come in. </a:t>
            </a:r>
            <a:endParaRPr lang="en-US" dirty="0"/>
          </a:p>
          <a:p>
            <a:pPr marL="0" indent="0">
              <a:spcBef>
                <a:spcPts val="600"/>
              </a:spcBef>
              <a:spcAft>
                <a:spcPts val="600"/>
              </a:spcAft>
              <a:buSzPct val="100000"/>
              <a:buNone/>
            </a:pPr>
            <a:r>
              <a:rPr lang="en-US" b="1" dirty="0"/>
              <a:t>Modern technologies </a:t>
            </a:r>
            <a:r>
              <a:rPr lang="en-US" b="1" dirty="0" smtClean="0"/>
              <a:t>are hampered by vintage processes.</a:t>
            </a:r>
            <a:r>
              <a:rPr lang="en-US" b="1" dirty="0"/>
              <a:t/>
            </a:r>
            <a:br>
              <a:rPr lang="en-US" b="1" dirty="0"/>
            </a:br>
            <a:r>
              <a:rPr lang="en-CA" dirty="0" smtClean="0"/>
              <a:t>New technologies demand new ways of accomplishing old tasks.</a:t>
            </a:r>
            <a:endParaRPr lang="en-US" dirty="0"/>
          </a:p>
        </p:txBody>
      </p:sp>
    </p:spTree>
    <p:extLst>
      <p:ext uri="{BB962C8B-B14F-4D97-AF65-F5344CB8AC3E}">
        <p14:creationId xmlns:p14="http://schemas.microsoft.com/office/powerpoint/2010/main" val="368123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verdict is in. The </a:t>
            </a:r>
            <a:r>
              <a:rPr lang="en-US" dirty="0"/>
              <a:t>network is your most critical IT service</a:t>
            </a:r>
            <a:endParaRPr lang="en-CA" dirty="0"/>
          </a:p>
        </p:txBody>
      </p:sp>
      <p:pic>
        <p:nvPicPr>
          <p:cNvPr id="2050"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t="16068" b="4784"/>
          <a:stretch/>
        </p:blipFill>
        <p:spPr bwMode="auto">
          <a:xfrm>
            <a:off x="0" y="1116701"/>
            <a:ext cx="9144000" cy="54216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0"/>
          <p:cNvGrpSpPr/>
          <p:nvPr/>
        </p:nvGrpSpPr>
        <p:grpSpPr>
          <a:xfrm>
            <a:off x="230278" y="1133474"/>
            <a:ext cx="3444908" cy="3790218"/>
            <a:chOff x="3631193" y="2177465"/>
            <a:chExt cx="7672718" cy="4559031"/>
          </a:xfrm>
        </p:grpSpPr>
        <p:sp>
          <p:nvSpPr>
            <p:cNvPr id="5" name="Rectangle 23"/>
            <p:cNvSpPr/>
            <p:nvPr/>
          </p:nvSpPr>
          <p:spPr>
            <a:xfrm>
              <a:off x="3631196" y="2177465"/>
              <a:ext cx="7672715" cy="337666"/>
            </a:xfrm>
            <a:prstGeom prst="rect">
              <a:avLst/>
            </a:prstGeom>
            <a:solidFill>
              <a:schemeClr val="accent2"/>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smtClean="0">
                  <a:solidFill>
                    <a:srgbClr val="FFFFFF"/>
                  </a:solidFill>
                </a:rPr>
                <a:t>Top IT Services for Business Stakeholders</a:t>
              </a:r>
              <a:endParaRPr lang="en-CA" sz="1200" b="1" dirty="0">
                <a:solidFill>
                  <a:srgbClr val="FFFFFF"/>
                </a:solidFill>
              </a:endParaRPr>
            </a:p>
          </p:txBody>
        </p:sp>
        <p:sp>
          <p:nvSpPr>
            <p:cNvPr id="6" name="Rectangle 22"/>
            <p:cNvSpPr/>
            <p:nvPr/>
          </p:nvSpPr>
          <p:spPr>
            <a:xfrm>
              <a:off x="3631193" y="2515131"/>
              <a:ext cx="7672718" cy="4221365"/>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b="1" dirty="0" smtClean="0">
                  <a:solidFill>
                    <a:srgbClr val="333333"/>
                  </a:solidFill>
                </a:rPr>
                <a:t>1. Network Infrastructure</a:t>
              </a:r>
            </a:p>
            <a:p>
              <a:pPr>
                <a:spcBef>
                  <a:spcPts val="600"/>
                </a:spcBef>
              </a:pPr>
              <a:r>
                <a:rPr lang="en-US" sz="1600" dirty="0" smtClean="0">
                  <a:solidFill>
                    <a:srgbClr val="333333"/>
                  </a:solidFill>
                </a:rPr>
                <a:t>2. Service Desk</a:t>
              </a:r>
            </a:p>
            <a:p>
              <a:pPr>
                <a:spcBef>
                  <a:spcPts val="600"/>
                </a:spcBef>
              </a:pPr>
              <a:r>
                <a:rPr lang="en-US" sz="1600" dirty="0" smtClean="0">
                  <a:solidFill>
                    <a:srgbClr val="333333"/>
                  </a:solidFill>
                </a:rPr>
                <a:t>3. Business Applications</a:t>
              </a:r>
            </a:p>
            <a:p>
              <a:pPr>
                <a:spcBef>
                  <a:spcPts val="600"/>
                </a:spcBef>
              </a:pPr>
              <a:r>
                <a:rPr lang="en-US" sz="1600" dirty="0" smtClean="0">
                  <a:solidFill>
                    <a:srgbClr val="333333"/>
                  </a:solidFill>
                </a:rPr>
                <a:t>4. Data Quality</a:t>
              </a:r>
            </a:p>
            <a:p>
              <a:pPr>
                <a:spcBef>
                  <a:spcPts val="600"/>
                </a:spcBef>
              </a:pPr>
              <a:r>
                <a:rPr lang="en-US" sz="1600" dirty="0" smtClean="0">
                  <a:solidFill>
                    <a:srgbClr val="333333"/>
                  </a:solidFill>
                </a:rPr>
                <a:t>5. Devices</a:t>
              </a:r>
            </a:p>
            <a:p>
              <a:pPr>
                <a:spcBef>
                  <a:spcPts val="600"/>
                </a:spcBef>
              </a:pPr>
              <a:r>
                <a:rPr lang="en-US" sz="1600" dirty="0" smtClean="0">
                  <a:solidFill>
                    <a:srgbClr val="333333"/>
                  </a:solidFill>
                </a:rPr>
                <a:t>6. Analytical Capability</a:t>
              </a:r>
            </a:p>
            <a:p>
              <a:pPr>
                <a:spcBef>
                  <a:spcPts val="600"/>
                </a:spcBef>
              </a:pPr>
              <a:r>
                <a:rPr lang="en-US" sz="1600" dirty="0" smtClean="0">
                  <a:solidFill>
                    <a:srgbClr val="333333"/>
                  </a:solidFill>
                </a:rPr>
                <a:t>7. Client-Facing Technology</a:t>
              </a:r>
            </a:p>
            <a:p>
              <a:pPr>
                <a:spcBef>
                  <a:spcPts val="600"/>
                </a:spcBef>
              </a:pPr>
              <a:r>
                <a:rPr lang="en-US" sz="1600" dirty="0" smtClean="0">
                  <a:solidFill>
                    <a:srgbClr val="333333"/>
                  </a:solidFill>
                </a:rPr>
                <a:t>8. Work Orders</a:t>
              </a:r>
            </a:p>
            <a:p>
              <a:pPr>
                <a:spcBef>
                  <a:spcPts val="600"/>
                </a:spcBef>
              </a:pPr>
              <a:r>
                <a:rPr lang="en-US" sz="1600" dirty="0" smtClean="0">
                  <a:solidFill>
                    <a:srgbClr val="333333"/>
                  </a:solidFill>
                </a:rPr>
                <a:t>9. Innovation Leadership</a:t>
              </a:r>
            </a:p>
            <a:p>
              <a:pPr>
                <a:spcBef>
                  <a:spcPts val="600"/>
                </a:spcBef>
              </a:pPr>
              <a:r>
                <a:rPr lang="en-US" sz="1600" dirty="0" smtClean="0">
                  <a:solidFill>
                    <a:srgbClr val="333333"/>
                  </a:solidFill>
                </a:rPr>
                <a:t>10. Projects</a:t>
              </a:r>
            </a:p>
          </p:txBody>
        </p:sp>
      </p:grpSp>
      <p:sp>
        <p:nvSpPr>
          <p:cNvPr id="7" name="TextBox 6"/>
          <p:cNvSpPr txBox="1"/>
          <p:nvPr/>
        </p:nvSpPr>
        <p:spPr>
          <a:xfrm>
            <a:off x="230277" y="4674606"/>
            <a:ext cx="3402213" cy="276999"/>
          </a:xfrm>
          <a:prstGeom prst="rect">
            <a:avLst/>
          </a:prstGeom>
        </p:spPr>
        <p:txBody>
          <a:bodyPr wrap="none" rtlCol="0">
            <a:spAutoFit/>
          </a:bodyPr>
          <a:lstStyle/>
          <a:p>
            <a:r>
              <a:rPr lang="en-US" sz="1200" dirty="0" smtClean="0"/>
              <a:t>Source: Info-Tech Research Group; </a:t>
            </a:r>
            <a:r>
              <a:rPr lang="en-US" sz="1200" i="1" dirty="0" smtClean="0"/>
              <a:t>N = 21,367</a:t>
            </a:r>
            <a:endParaRPr lang="en-US" sz="1200" i="1" dirty="0"/>
          </a:p>
        </p:txBody>
      </p:sp>
      <p:grpSp>
        <p:nvGrpSpPr>
          <p:cNvPr id="8" name="Group 55"/>
          <p:cNvGrpSpPr/>
          <p:nvPr/>
        </p:nvGrpSpPr>
        <p:grpSpPr>
          <a:xfrm>
            <a:off x="257174" y="5079602"/>
            <a:ext cx="2326685" cy="1410405"/>
            <a:chOff x="1263925" y="4866617"/>
            <a:chExt cx="2326685" cy="1410405"/>
          </a:xfrm>
        </p:grpSpPr>
        <p:pic>
          <p:nvPicPr>
            <p:cNvPr id="9" name="Picture 56">
              <a:hlinkClick r:id="rId3"/>
            </p:cNvPr>
            <p:cNvPicPr>
              <a:picLocks noChangeAspect="1"/>
            </p:cNvPicPr>
            <p:nvPr/>
          </p:nvPicPr>
          <p:blipFill>
            <a:blip r:embed="rId4"/>
            <a:stretch>
              <a:fillRect/>
            </a:stretch>
          </p:blipFill>
          <p:spPr>
            <a:xfrm>
              <a:off x="1263925" y="4866617"/>
              <a:ext cx="1073980" cy="1400746"/>
            </a:xfrm>
            <a:prstGeom prst="rect">
              <a:avLst/>
            </a:prstGeom>
            <a:solidFill>
              <a:schemeClr val="accent2"/>
            </a:solidFill>
            <a:ln w="19050">
              <a:solidFill>
                <a:schemeClr val="bg1">
                  <a:lumMod val="95000"/>
                </a:schemeClr>
              </a:solidFill>
              <a:miter lim="800000"/>
            </a:ln>
            <a:effectLst>
              <a:outerShdw blurRad="12700" dist="12700" dir="2700000" algn="tl" rotWithShape="0">
                <a:prstClr val="black">
                  <a:alpha val="15000"/>
                </a:prstClr>
              </a:outerShdw>
            </a:effectLst>
          </p:spPr>
        </p:pic>
        <p:sp>
          <p:nvSpPr>
            <p:cNvPr id="10" name="Pentagon 57">
              <a:hlinkClick r:id="rId3"/>
            </p:cNvPr>
            <p:cNvSpPr/>
            <p:nvPr/>
          </p:nvSpPr>
          <p:spPr>
            <a:xfrm flipH="1">
              <a:off x="2142610" y="5464879"/>
              <a:ext cx="144800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CA" sz="1050" i="1" dirty="0">
                  <a:solidFill>
                    <a:srgbClr val="FFFFFF"/>
                  </a:solidFill>
                  <a:latin typeface="Georgia"/>
                </a:rPr>
                <a:t>Learn more about the </a:t>
              </a:r>
              <a:r>
                <a:rPr lang="en-CA" sz="1050" i="1" dirty="0">
                  <a:solidFill>
                    <a:srgbClr val="FFFFFF"/>
                  </a:solidFill>
                  <a:latin typeface="Georgia"/>
                  <a:hlinkClick r:id="rId5"/>
                </a:rPr>
                <a:t>CIO Business Vision program</a:t>
              </a:r>
              <a:r>
                <a:rPr lang="en-CA" sz="1050" i="1" dirty="0">
                  <a:solidFill>
                    <a:srgbClr val="FFFFFF"/>
                  </a:solidFill>
                  <a:latin typeface="Georgia"/>
                </a:rPr>
                <a:t>.</a:t>
              </a:r>
            </a:p>
          </p:txBody>
        </p:sp>
      </p:grpSp>
      <p:sp>
        <p:nvSpPr>
          <p:cNvPr id="14" name="Rectangular Callout 13"/>
          <p:cNvSpPr/>
          <p:nvPr/>
        </p:nvSpPr>
        <p:spPr>
          <a:xfrm>
            <a:off x="5616594" y="1240204"/>
            <a:ext cx="3260705" cy="3434402"/>
          </a:xfrm>
          <a:prstGeom prst="wedgeRectCallout">
            <a:avLst>
              <a:gd name="adj1" fmla="val -137006"/>
              <a:gd name="adj2" fmla="val -37244"/>
            </a:avLst>
          </a:prstGeom>
        </p:spPr>
        <p:style>
          <a:lnRef idx="3">
            <a:schemeClr val="lt1"/>
          </a:lnRef>
          <a:fillRef idx="1">
            <a:schemeClr val="accent2"/>
          </a:fillRef>
          <a:effectRef idx="1">
            <a:schemeClr val="accent2"/>
          </a:effectRef>
          <a:fontRef idx="minor">
            <a:schemeClr val="lt1"/>
          </a:fontRef>
        </p:style>
        <p:txBody>
          <a:bodyPr rtlCol="0" anchor="ctr"/>
          <a:lstStyle/>
          <a:p>
            <a:r>
              <a:rPr lang="en-CA" sz="1400" dirty="0" smtClean="0">
                <a:solidFill>
                  <a:srgbClr val="FFFFFF"/>
                </a:solidFill>
              </a:rPr>
              <a:t>Users, familiar with consumer apps, demand the same high level of performance and ease of use from business apps.</a:t>
            </a:r>
          </a:p>
          <a:p>
            <a:endParaRPr lang="en-CA" sz="1400" dirty="0" smtClean="0">
              <a:solidFill>
                <a:srgbClr val="FFFFFF"/>
              </a:solidFill>
            </a:endParaRPr>
          </a:p>
          <a:p>
            <a:r>
              <a:rPr lang="en-CA" sz="1400" dirty="0" smtClean="0">
                <a:solidFill>
                  <a:srgbClr val="FFFFFF"/>
                </a:solidFill>
              </a:rPr>
              <a:t>Increasingly interconnected IT systems over ever-wider geographies exacerbate design challenges.   </a:t>
            </a:r>
          </a:p>
          <a:p>
            <a:endParaRPr lang="en-CA" sz="1400" dirty="0" smtClean="0">
              <a:solidFill>
                <a:srgbClr val="FFFFFF"/>
              </a:solidFill>
            </a:endParaRPr>
          </a:p>
          <a:p>
            <a:r>
              <a:rPr lang="en-CA" sz="1400" dirty="0" smtClean="0">
                <a:solidFill>
                  <a:srgbClr val="FFFFFF"/>
                </a:solidFill>
              </a:rPr>
              <a:t>Downtime remains anathema – lag tolerance is approaching zero.  Network usage must now be micro-managed in order to meet business </a:t>
            </a:r>
            <a:r>
              <a:rPr lang="en-CA" sz="1400" dirty="0" err="1" smtClean="0">
                <a:solidFill>
                  <a:srgbClr val="FFFFFF"/>
                </a:solidFill>
              </a:rPr>
              <a:t>SLAs</a:t>
            </a:r>
            <a:r>
              <a:rPr lang="en-CA" sz="1400" dirty="0" smtClean="0">
                <a:solidFill>
                  <a:srgbClr val="FFFFFF"/>
                </a:solidFill>
              </a:rPr>
              <a:t>.</a:t>
            </a:r>
            <a:endParaRPr lang="en-CA" sz="1400" dirty="0">
              <a:solidFill>
                <a:srgbClr val="FFFFFF"/>
              </a:solidFill>
            </a:endParaRPr>
          </a:p>
        </p:txBody>
      </p:sp>
      <p:sp>
        <p:nvSpPr>
          <p:cNvPr id="3" name="Rectangle 2"/>
          <p:cNvSpPr/>
          <p:nvPr/>
        </p:nvSpPr>
        <p:spPr>
          <a:xfrm>
            <a:off x="2583859" y="5677831"/>
            <a:ext cx="6379667" cy="815608"/>
          </a:xfrm>
          <a:prstGeom prst="rect">
            <a:avLst/>
          </a:prstGeom>
          <a:solidFill>
            <a:schemeClr val="accent1">
              <a:alpha val="63000"/>
            </a:schemeClr>
          </a:solidFill>
        </p:spPr>
        <p:txBody>
          <a:bodyPr wrap="square">
            <a:spAutoFit/>
          </a:bodyPr>
          <a:lstStyle/>
          <a:p>
            <a:pPr fontAlgn="b">
              <a:spcBef>
                <a:spcPts val="600"/>
              </a:spcBef>
              <a:defRPr/>
            </a:pPr>
            <a:r>
              <a:rPr lang="en-US" sz="1400" dirty="0" smtClean="0">
                <a:solidFill>
                  <a:schemeClr val="bg1"/>
                </a:solidFill>
              </a:rPr>
              <a:t>Since </a:t>
            </a:r>
            <a:r>
              <a:rPr lang="en-US" sz="1400" dirty="0">
                <a:solidFill>
                  <a:schemeClr val="bg1"/>
                </a:solidFill>
              </a:rPr>
              <a:t>2013, Info-Tech has surveyed over 20,000 business stakeholders as part of our </a:t>
            </a:r>
            <a:r>
              <a:rPr lang="en-US" sz="1400" b="1" dirty="0">
                <a:solidFill>
                  <a:schemeClr val="bg1"/>
                </a:solidFill>
              </a:rPr>
              <a:t>CIO Business Vision </a:t>
            </a:r>
            <a:r>
              <a:rPr lang="en-US" sz="1400" dirty="0">
                <a:solidFill>
                  <a:schemeClr val="bg1"/>
                </a:solidFill>
              </a:rPr>
              <a:t>program</a:t>
            </a:r>
            <a:r>
              <a:rPr lang="en-US" sz="1400" dirty="0" smtClean="0">
                <a:solidFill>
                  <a:schemeClr val="bg1"/>
                </a:solidFill>
              </a:rPr>
              <a:t>.</a:t>
            </a:r>
            <a:endParaRPr lang="en-US" sz="1400" dirty="0">
              <a:solidFill>
                <a:schemeClr val="bg1"/>
              </a:solidFill>
            </a:endParaRPr>
          </a:p>
          <a:p>
            <a:pPr fontAlgn="b">
              <a:spcBef>
                <a:spcPts val="600"/>
              </a:spcBef>
              <a:defRPr/>
            </a:pPr>
            <a:r>
              <a:rPr lang="en-US" sz="1400" dirty="0">
                <a:solidFill>
                  <a:schemeClr val="bg1"/>
                </a:solidFill>
              </a:rPr>
              <a:t>Business stakeholders </a:t>
            </a:r>
            <a:r>
              <a:rPr lang="en-US" sz="1400" dirty="0" smtClean="0">
                <a:solidFill>
                  <a:schemeClr val="bg1"/>
                </a:solidFill>
              </a:rPr>
              <a:t>rank 12 </a:t>
            </a:r>
            <a:r>
              <a:rPr lang="en-US" sz="1400" dirty="0">
                <a:solidFill>
                  <a:schemeClr val="bg1"/>
                </a:solidFill>
              </a:rPr>
              <a:t>core IT services in terms of importance.</a:t>
            </a:r>
          </a:p>
        </p:txBody>
      </p:sp>
    </p:spTree>
    <p:extLst>
      <p:ext uri="{BB962C8B-B14F-4D97-AF65-F5344CB8AC3E}">
        <p14:creationId xmlns:p14="http://schemas.microsoft.com/office/powerpoint/2010/main" val="320005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solidFill>
                  <a:srgbClr val="FFFFFF"/>
                </a:solidFill>
                <a:ea typeface="Roboto Slab" pitchFamily="2" charset="0"/>
              </a:rPr>
              <a:t>Having an effective network correlates with higher end-user satisfaction with </a:t>
            </a:r>
            <a:r>
              <a:rPr lang="en-US" b="1" i="1" kern="0" dirty="0" smtClean="0">
                <a:solidFill>
                  <a:srgbClr val="FFFFFF"/>
                </a:solidFill>
                <a:ea typeface="Roboto Slab" pitchFamily="2" charset="0"/>
              </a:rPr>
              <a:t>all</a:t>
            </a:r>
            <a:r>
              <a:rPr lang="en-US" kern="0" dirty="0" smtClean="0">
                <a:solidFill>
                  <a:srgbClr val="FFFFFF"/>
                </a:solidFill>
                <a:ea typeface="Roboto Slab" pitchFamily="2" charset="0"/>
              </a:rPr>
              <a:t> other </a:t>
            </a:r>
            <a:r>
              <a:rPr lang="en-US" kern="0" dirty="0">
                <a:solidFill>
                  <a:srgbClr val="FFFFFF"/>
                </a:solidFill>
                <a:ea typeface="Roboto Slab" pitchFamily="2" charset="0"/>
              </a:rPr>
              <a:t>IT services</a:t>
            </a:r>
            <a:endParaRPr lang="en-CA" dirty="0"/>
          </a:p>
        </p:txBody>
      </p:sp>
      <p:pic>
        <p:nvPicPr>
          <p:cNvPr id="3074"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 y="1116701"/>
            <a:ext cx="9144000" cy="54216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2"/>
          <p:cNvSpPr/>
          <p:nvPr/>
        </p:nvSpPr>
        <p:spPr>
          <a:xfrm>
            <a:off x="257174" y="1423119"/>
            <a:ext cx="3926246" cy="5016268"/>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1600" dirty="0" smtClean="0">
              <a:solidFill>
                <a:srgbClr val="333333"/>
              </a:solidFill>
            </a:endParaRPr>
          </a:p>
        </p:txBody>
      </p:sp>
      <p:graphicFrame>
        <p:nvGraphicFramePr>
          <p:cNvPr id="9" name="Chart 8"/>
          <p:cNvGraphicFramePr>
            <a:graphicFrameLocks/>
          </p:cNvGraphicFramePr>
          <p:nvPr>
            <p:extLst>
              <p:ext uri="{D42A27DB-BD31-4B8C-83A1-F6EECF244321}">
                <p14:modId xmlns:p14="http://schemas.microsoft.com/office/powerpoint/2010/main" val="2177972773"/>
              </p:ext>
            </p:extLst>
          </p:nvPr>
        </p:nvGraphicFramePr>
        <p:xfrm>
          <a:off x="12708" y="1609681"/>
          <a:ext cx="4303116" cy="387671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923675" y="2582253"/>
            <a:ext cx="910826" cy="400110"/>
          </a:xfrm>
          <a:prstGeom prst="rect">
            <a:avLst/>
          </a:prstGeom>
        </p:spPr>
        <p:txBody>
          <a:bodyPr wrap="none">
            <a:spAutoFit/>
          </a:bodyPr>
          <a:lstStyle/>
          <a:p>
            <a:pPr algn="ctr"/>
            <a:r>
              <a:rPr lang="en-CA" sz="2000" b="1" dirty="0">
                <a:solidFill>
                  <a:srgbClr val="333333"/>
                </a:solidFill>
              </a:rPr>
              <a:t>42.4%</a:t>
            </a:r>
          </a:p>
        </p:txBody>
      </p:sp>
      <p:sp>
        <p:nvSpPr>
          <p:cNvPr id="11" name="TextBox 10"/>
          <p:cNvSpPr txBox="1"/>
          <p:nvPr/>
        </p:nvSpPr>
        <p:spPr>
          <a:xfrm>
            <a:off x="201143" y="5640557"/>
            <a:ext cx="4114681" cy="461665"/>
          </a:xfrm>
          <a:prstGeom prst="rect">
            <a:avLst/>
          </a:prstGeom>
          <a:noFill/>
        </p:spPr>
        <p:txBody>
          <a:bodyPr wrap="square" rtlCol="0">
            <a:spAutoFit/>
          </a:bodyPr>
          <a:lstStyle/>
          <a:p>
            <a:r>
              <a:rPr lang="en-CA" sz="1200" dirty="0" smtClean="0">
                <a:solidFill>
                  <a:srgbClr val="333333"/>
                </a:solidFill>
              </a:rPr>
              <a:t>“Satisfied” indicates average scores between 8 and 10.</a:t>
            </a:r>
          </a:p>
          <a:p>
            <a:r>
              <a:rPr lang="en-CA" sz="1200" dirty="0" smtClean="0">
                <a:solidFill>
                  <a:srgbClr val="333333"/>
                </a:solidFill>
              </a:rPr>
              <a:t>“Dissatisfied" indicates average scores between 1 and 6.</a:t>
            </a:r>
          </a:p>
        </p:txBody>
      </p:sp>
      <p:sp>
        <p:nvSpPr>
          <p:cNvPr id="12" name="Rectangle 11"/>
          <p:cNvSpPr/>
          <p:nvPr/>
        </p:nvSpPr>
        <p:spPr>
          <a:xfrm>
            <a:off x="201143" y="6132305"/>
            <a:ext cx="4572000" cy="276999"/>
          </a:xfrm>
          <a:prstGeom prst="rect">
            <a:avLst/>
          </a:prstGeom>
        </p:spPr>
        <p:txBody>
          <a:bodyPr>
            <a:spAutoFit/>
          </a:bodyPr>
          <a:lstStyle/>
          <a:p>
            <a:r>
              <a:rPr lang="en-CA" sz="1200" i="1" dirty="0">
                <a:solidFill>
                  <a:srgbClr val="333333"/>
                </a:solidFill>
              </a:rPr>
              <a:t> </a:t>
            </a:r>
            <a:r>
              <a:rPr lang="en-CA" sz="1200" dirty="0">
                <a:solidFill>
                  <a:srgbClr val="333333"/>
                </a:solidFill>
              </a:rPr>
              <a:t>Source: Info-Tech Research </a:t>
            </a:r>
            <a:r>
              <a:rPr lang="en-CA" sz="1200" dirty="0" smtClean="0">
                <a:solidFill>
                  <a:srgbClr val="333333"/>
                </a:solidFill>
              </a:rPr>
              <a:t>Group, </a:t>
            </a:r>
            <a:r>
              <a:rPr lang="en-CA" sz="1200" dirty="0">
                <a:solidFill>
                  <a:srgbClr val="333333"/>
                </a:solidFill>
              </a:rPr>
              <a:t>2016 </a:t>
            </a:r>
            <a:r>
              <a:rPr lang="en-CA" sz="1200" dirty="0" smtClean="0">
                <a:solidFill>
                  <a:srgbClr val="333333"/>
                </a:solidFill>
              </a:rPr>
              <a:t>(</a:t>
            </a:r>
            <a:r>
              <a:rPr lang="en-CA" sz="1200" i="1" dirty="0" smtClean="0">
                <a:solidFill>
                  <a:srgbClr val="333333"/>
                </a:solidFill>
              </a:rPr>
              <a:t>N=25,998</a:t>
            </a:r>
            <a:r>
              <a:rPr lang="en-CA" sz="1200" dirty="0">
                <a:solidFill>
                  <a:srgbClr val="333333"/>
                </a:solidFill>
              </a:rPr>
              <a:t>)</a:t>
            </a:r>
          </a:p>
        </p:txBody>
      </p:sp>
      <p:grpSp>
        <p:nvGrpSpPr>
          <p:cNvPr id="13" name="Group 12"/>
          <p:cNvGrpSpPr/>
          <p:nvPr/>
        </p:nvGrpSpPr>
        <p:grpSpPr>
          <a:xfrm>
            <a:off x="4315823" y="4634638"/>
            <a:ext cx="4561475" cy="1804749"/>
            <a:chOff x="314966" y="1434807"/>
            <a:chExt cx="4561475" cy="1804749"/>
          </a:xfrm>
        </p:grpSpPr>
        <p:sp>
          <p:nvSpPr>
            <p:cNvPr id="14" name="Text Placeholder 12"/>
            <p:cNvSpPr txBox="1">
              <a:spLocks/>
            </p:cNvSpPr>
            <p:nvPr/>
          </p:nvSpPr>
          <p:spPr>
            <a:xfrm>
              <a:off x="323389" y="1856833"/>
              <a:ext cx="4536533" cy="1382723"/>
            </a:xfrm>
            <a:prstGeom prst="rect">
              <a:avLst/>
            </a:prstGeom>
            <a:solidFill>
              <a:schemeClr val="bg1">
                <a:lumMod val="95000"/>
                <a:alpha val="7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SzPct val="100000"/>
                <a:buNone/>
              </a:pPr>
              <a:r>
                <a:rPr lang="en-CA" sz="1600" dirty="0">
                  <a:solidFill>
                    <a:srgbClr val="333333"/>
                  </a:solidFill>
                </a:rPr>
                <a:t>On average, organizations that had </a:t>
              </a:r>
              <a:r>
                <a:rPr lang="en-CA" sz="1600" dirty="0" smtClean="0">
                  <a:solidFill>
                    <a:srgbClr val="333333"/>
                  </a:solidFill>
                </a:rPr>
                <a:t>end users </a:t>
              </a:r>
              <a:r>
                <a:rPr lang="en-CA" sz="1600" dirty="0">
                  <a:solidFill>
                    <a:srgbClr val="333333"/>
                  </a:solidFill>
                </a:rPr>
                <a:t>who were </a:t>
              </a:r>
              <a:r>
                <a:rPr lang="en-CA" sz="1600" b="1" dirty="0">
                  <a:solidFill>
                    <a:srgbClr val="A24130">
                      <a:lumMod val="50000"/>
                    </a:srgbClr>
                  </a:solidFill>
                </a:rPr>
                <a:t>satisfied</a:t>
              </a:r>
              <a:r>
                <a:rPr lang="en-CA" sz="1600" b="1" dirty="0">
                  <a:solidFill>
                    <a:srgbClr val="C00000"/>
                  </a:solidFill>
                </a:rPr>
                <a:t> </a:t>
              </a:r>
              <a:r>
                <a:rPr lang="en-CA" sz="1600" dirty="0">
                  <a:solidFill>
                    <a:srgbClr val="333333"/>
                  </a:solidFill>
                </a:rPr>
                <a:t>with the network were </a:t>
              </a:r>
              <a:r>
                <a:rPr lang="en-CA" sz="1600" b="1" dirty="0">
                  <a:solidFill>
                    <a:srgbClr val="A24130">
                      <a:lumMod val="50000"/>
                    </a:srgbClr>
                  </a:solidFill>
                </a:rPr>
                <a:t>42.4%</a:t>
              </a:r>
              <a:r>
                <a:rPr lang="en-CA" sz="1600" dirty="0">
                  <a:solidFill>
                    <a:srgbClr val="333333"/>
                  </a:solidFill>
                </a:rPr>
                <a:t> more satisfied with all other IT services when compared to those who were dissatisfied with the network </a:t>
              </a:r>
              <a:r>
                <a:rPr lang="en-CA" sz="1600" dirty="0" smtClean="0">
                  <a:solidFill>
                    <a:srgbClr val="333333"/>
                  </a:solidFill>
                </a:rPr>
                <a:t>resources.</a:t>
              </a:r>
              <a:endParaRPr lang="en-CA" sz="16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966" y="1434807"/>
              <a:ext cx="4561475" cy="422027"/>
            </a:xfrm>
            <a:prstGeom prst="rect">
              <a:avLst/>
            </a:prstGeom>
          </p:spPr>
        </p:pic>
      </p:grpSp>
      <p:sp>
        <p:nvSpPr>
          <p:cNvPr id="16" name="Rectangle 15"/>
          <p:cNvSpPr/>
          <p:nvPr/>
        </p:nvSpPr>
        <p:spPr>
          <a:xfrm>
            <a:off x="248528" y="1180724"/>
            <a:ext cx="3934892" cy="484789"/>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smtClean="0">
                <a:solidFill>
                  <a:schemeClr val="bg1"/>
                </a:solidFill>
              </a:rPr>
              <a:t>Satisfaction with Network Resources</a:t>
            </a:r>
            <a:endParaRPr lang="en-US" sz="1600" b="1" dirty="0">
              <a:solidFill>
                <a:schemeClr val="bg1"/>
              </a:solidFill>
            </a:endParaRPr>
          </a:p>
        </p:txBody>
      </p:sp>
    </p:spTree>
    <p:extLst>
      <p:ext uri="{BB962C8B-B14F-4D97-AF65-F5344CB8AC3E}">
        <p14:creationId xmlns:p14="http://schemas.microsoft.com/office/powerpoint/2010/main" val="3922394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behavior is changing. Are you keeping up?</a:t>
            </a:r>
            <a:endParaRPr lang="en-CA" dirty="0"/>
          </a:p>
        </p:txBody>
      </p:sp>
      <p:pic>
        <p:nvPicPr>
          <p:cNvPr id="4098"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 y="1116701"/>
            <a:ext cx="9140248" cy="543784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197404" y="5756802"/>
            <a:ext cx="8749192" cy="682753"/>
            <a:chOff x="323389" y="3277246"/>
            <a:chExt cx="8749192" cy="682753"/>
          </a:xfrm>
        </p:grpSpPr>
        <p:sp>
          <p:nvSpPr>
            <p:cNvPr id="22" name="Rectangle 97"/>
            <p:cNvSpPr/>
            <p:nvPr/>
          </p:nvSpPr>
          <p:spPr>
            <a:xfrm>
              <a:off x="1602977" y="3277246"/>
              <a:ext cx="7469604" cy="682753"/>
            </a:xfrm>
            <a:prstGeom prst="rect">
              <a:avLst/>
            </a:prstGeom>
            <a:solidFill>
              <a:schemeClr val="bg1">
                <a:lumMod val="95000"/>
                <a:alpha val="7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spcBef>
                  <a:spcPts val="600"/>
                </a:spcBef>
                <a:spcAft>
                  <a:spcPts val="600"/>
                </a:spcAft>
                <a:buSzPct val="100000"/>
              </a:pPr>
              <a:r>
                <a:rPr lang="en-US" sz="1400" dirty="0" smtClean="0">
                  <a:solidFill>
                    <a:srgbClr val="333333"/>
                  </a:solidFill>
                </a:rPr>
                <a:t>Don’t just </a:t>
              </a:r>
              <a:r>
                <a:rPr lang="en-US" sz="1400" dirty="0">
                  <a:solidFill>
                    <a:srgbClr val="333333"/>
                  </a:solidFill>
                </a:rPr>
                <a:t>build for what you need today; ask yourself what your network will need to </a:t>
              </a:r>
              <a:r>
                <a:rPr lang="en-US" sz="1400" dirty="0" smtClean="0">
                  <a:solidFill>
                    <a:srgbClr val="333333"/>
                  </a:solidFill>
                </a:rPr>
                <a:t>support tomorrow</a:t>
              </a:r>
              <a:r>
                <a:rPr lang="en-US" sz="1400" dirty="0">
                  <a:solidFill>
                    <a:srgbClr val="333333"/>
                  </a:solidFill>
                </a:rPr>
                <a:t>. Opportunities to invest in network infrastructure are typically years apart – plan for that horizon. </a:t>
              </a:r>
              <a:endParaRPr lang="en-CA" sz="1400"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89" y="3277246"/>
              <a:ext cx="1615443" cy="682753"/>
            </a:xfrm>
            <a:prstGeom prst="rect">
              <a:avLst/>
            </a:prstGeom>
          </p:spPr>
        </p:pic>
      </p:grpSp>
      <p:sp>
        <p:nvSpPr>
          <p:cNvPr id="24" name="Rectangle 23"/>
          <p:cNvSpPr/>
          <p:nvPr/>
        </p:nvSpPr>
        <p:spPr>
          <a:xfrm>
            <a:off x="6075723" y="1241260"/>
            <a:ext cx="2801576" cy="1783238"/>
          </a:xfrm>
          <a:prstGeom prst="rect">
            <a:avLst/>
          </a:prstGeom>
          <a:solidFill>
            <a:schemeClr val="accent1">
              <a:alpha val="7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t>Software-as-a-Service</a:t>
            </a:r>
            <a:r>
              <a:rPr lang="en-US" sz="1600" b="1" dirty="0" smtClean="0"/>
              <a:t>: </a:t>
            </a:r>
            <a:r>
              <a:rPr lang="en-US" sz="1600" dirty="0" smtClean="0"/>
              <a:t>Increasing</a:t>
            </a:r>
            <a:r>
              <a:rPr lang="en-US" sz="1600" b="1" dirty="0" smtClean="0"/>
              <a:t> </a:t>
            </a:r>
            <a:r>
              <a:rPr lang="en-US" sz="1600" dirty="0"/>
              <a:t>e</a:t>
            </a:r>
            <a:r>
              <a:rPr lang="en-US" sz="1600" dirty="0" smtClean="0"/>
              <a:t>nterprise adoption of this model reduces internal network traffic, increasing pressure on the edge and out to the public cloud. </a:t>
            </a:r>
            <a:endParaRPr lang="en-US" sz="1600" b="1" dirty="0"/>
          </a:p>
        </p:txBody>
      </p:sp>
      <p:sp>
        <p:nvSpPr>
          <p:cNvPr id="26" name="Rectangle 25"/>
          <p:cNvSpPr/>
          <p:nvPr/>
        </p:nvSpPr>
        <p:spPr>
          <a:xfrm>
            <a:off x="317296" y="1267911"/>
            <a:ext cx="2801576" cy="1783238"/>
          </a:xfrm>
          <a:prstGeom prst="rect">
            <a:avLst/>
          </a:prstGeom>
          <a:solidFill>
            <a:schemeClr val="accent1">
              <a:alpha val="7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Internet of Things: </a:t>
            </a:r>
            <a:r>
              <a:rPr lang="en-US" sz="1600" dirty="0" smtClean="0"/>
              <a:t>data collected from these non-traditional smart devices has to go somewhere, and it’s using the network to get there. </a:t>
            </a:r>
            <a:endParaRPr lang="en-US" sz="1600" b="1" dirty="0"/>
          </a:p>
        </p:txBody>
      </p:sp>
      <p:sp>
        <p:nvSpPr>
          <p:cNvPr id="27" name="Rectangle 26"/>
          <p:cNvSpPr/>
          <p:nvPr/>
        </p:nvSpPr>
        <p:spPr>
          <a:xfrm>
            <a:off x="254234" y="3747863"/>
            <a:ext cx="2801576" cy="1783238"/>
          </a:xfrm>
          <a:prstGeom prst="rect">
            <a:avLst/>
          </a:prstGeom>
          <a:solidFill>
            <a:schemeClr val="accent1">
              <a:alpha val="7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BYOD: </a:t>
            </a:r>
            <a:r>
              <a:rPr lang="en-US" sz="1600" dirty="0" smtClean="0"/>
              <a:t>Whether for business or personal use, employees are bringing their own devices, increasing demand on connectivity and bandwidth.</a:t>
            </a:r>
            <a:endParaRPr lang="en-US" sz="1600" b="1" dirty="0"/>
          </a:p>
        </p:txBody>
      </p:sp>
      <p:sp>
        <p:nvSpPr>
          <p:cNvPr id="28" name="Rectangle 27"/>
          <p:cNvSpPr/>
          <p:nvPr/>
        </p:nvSpPr>
        <p:spPr>
          <a:xfrm>
            <a:off x="6075723" y="3608273"/>
            <a:ext cx="2801576" cy="1783238"/>
          </a:xfrm>
          <a:prstGeom prst="rect">
            <a:avLst/>
          </a:prstGeom>
          <a:solidFill>
            <a:schemeClr val="accent1">
              <a:alpha val="7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t>Mobility</a:t>
            </a:r>
            <a:r>
              <a:rPr lang="en-US" sz="1600" b="1" dirty="0" smtClean="0"/>
              <a:t>: </a:t>
            </a:r>
            <a:r>
              <a:rPr lang="en-US" sz="1600" dirty="0" smtClean="0"/>
              <a:t>The modern worker expects the ability to work from anywhere, requiring ubiquitous Wi-Fi access and secure transmission from remote locations. </a:t>
            </a:r>
            <a:endParaRPr lang="en-US" sz="1600" b="1" dirty="0"/>
          </a:p>
        </p:txBody>
      </p:sp>
      <p:sp>
        <p:nvSpPr>
          <p:cNvPr id="11" name="Rectangle 10"/>
          <p:cNvSpPr/>
          <p:nvPr/>
        </p:nvSpPr>
        <p:spPr>
          <a:xfrm>
            <a:off x="3196509" y="2558646"/>
            <a:ext cx="2801576" cy="1783238"/>
          </a:xfrm>
          <a:prstGeom prst="rect">
            <a:avLst/>
          </a:prstGeom>
          <a:solidFill>
            <a:schemeClr val="accent1">
              <a:alpha val="7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SD-WAN: </a:t>
            </a:r>
            <a:r>
              <a:rPr lang="en-US" sz="1600" dirty="0" smtClean="0"/>
              <a:t>MPLS is increasingly looking like Grandpa’s WAN, compared to widely available, cheap internet connections that can spin up in a matter of days. </a:t>
            </a:r>
            <a:endParaRPr lang="en-US" sz="1600" b="1" dirty="0"/>
          </a:p>
        </p:txBody>
      </p:sp>
    </p:spTree>
    <p:extLst>
      <p:ext uri="{BB962C8B-B14F-4D97-AF65-F5344CB8AC3E}">
        <p14:creationId xmlns:p14="http://schemas.microsoft.com/office/powerpoint/2010/main" val="1461584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125383"/>
            <a:ext cx="9144000" cy="5396798"/>
          </a:xfrm>
          <a:prstGeom prst="rect">
            <a:avLst/>
          </a:prstGeom>
          <a:solidFill>
            <a:srgbClr val="5858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8" name="Picture 4" descr="Image result for evolution of ma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74514" y="1805979"/>
            <a:ext cx="2469486" cy="49137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31" name="Picture 4" descr="Image result for evolution of man"/>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129402" y="4781048"/>
            <a:ext cx="4161056" cy="17877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Incremental upgrades aren’t enough to get you where you need to go</a:t>
            </a:r>
            <a:endParaRPr lang="en-CA" dirty="0"/>
          </a:p>
        </p:txBody>
      </p:sp>
      <p:graphicFrame>
        <p:nvGraphicFramePr>
          <p:cNvPr id="26" name="Chart 25"/>
          <p:cNvGraphicFramePr/>
          <p:nvPr>
            <p:extLst>
              <p:ext uri="{D42A27DB-BD31-4B8C-83A1-F6EECF244321}">
                <p14:modId xmlns:p14="http://schemas.microsoft.com/office/powerpoint/2010/main" val="3186005545"/>
              </p:ext>
            </p:extLst>
          </p:nvPr>
        </p:nvGraphicFramePr>
        <p:xfrm>
          <a:off x="12740" y="1133475"/>
          <a:ext cx="5690394" cy="3793595"/>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488508" y="4937756"/>
            <a:ext cx="2681969" cy="261610"/>
          </a:xfrm>
          <a:prstGeom prst="rect">
            <a:avLst/>
          </a:prstGeom>
        </p:spPr>
        <p:txBody>
          <a:bodyPr wrap="square">
            <a:spAutoFit/>
          </a:bodyPr>
          <a:lstStyle/>
          <a:p>
            <a:r>
              <a:rPr lang="en-CA" sz="1050" dirty="0">
                <a:solidFill>
                  <a:schemeClr val="bg1"/>
                </a:solidFill>
              </a:rPr>
              <a:t>Source: Cisco </a:t>
            </a:r>
            <a:r>
              <a:rPr lang="en-CA" sz="1050" dirty="0" smtClean="0">
                <a:solidFill>
                  <a:schemeClr val="bg1"/>
                </a:solidFill>
              </a:rPr>
              <a:t>IBSG, April </a:t>
            </a:r>
            <a:r>
              <a:rPr lang="en-CA" sz="1050" dirty="0">
                <a:solidFill>
                  <a:schemeClr val="bg1"/>
                </a:solidFill>
              </a:rPr>
              <a:t>2011</a:t>
            </a:r>
          </a:p>
        </p:txBody>
      </p:sp>
      <p:sp>
        <p:nvSpPr>
          <p:cNvPr id="28" name="TextBox 27"/>
          <p:cNvSpPr txBox="1"/>
          <p:nvPr/>
        </p:nvSpPr>
        <p:spPr>
          <a:xfrm>
            <a:off x="5615975" y="1321783"/>
            <a:ext cx="2298806" cy="1569660"/>
          </a:xfrm>
          <a:prstGeom prst="rect">
            <a:avLst/>
          </a:prstGeom>
        </p:spPr>
        <p:txBody>
          <a:bodyPr wrap="square" rtlCol="0">
            <a:spAutoFit/>
          </a:bodyPr>
          <a:lstStyle/>
          <a:p>
            <a:r>
              <a:rPr lang="en-CA" sz="1600" dirty="0" smtClean="0">
                <a:solidFill>
                  <a:schemeClr val="bg1"/>
                </a:solidFill>
              </a:rPr>
              <a:t>Traditional management, security, and deployment strategies will not scale to the explosive growth of connected devices.</a:t>
            </a:r>
          </a:p>
        </p:txBody>
      </p:sp>
      <p:sp>
        <p:nvSpPr>
          <p:cNvPr id="30" name="TextBox 29"/>
          <p:cNvSpPr txBox="1"/>
          <p:nvPr/>
        </p:nvSpPr>
        <p:spPr>
          <a:xfrm>
            <a:off x="5081484" y="4520198"/>
            <a:ext cx="1802004" cy="1323439"/>
          </a:xfrm>
          <a:prstGeom prst="rect">
            <a:avLst/>
          </a:prstGeom>
        </p:spPr>
        <p:txBody>
          <a:bodyPr wrap="square" rtlCol="0">
            <a:spAutoFit/>
          </a:bodyPr>
          <a:lstStyle/>
          <a:p>
            <a:pPr algn="ctr"/>
            <a:r>
              <a:rPr lang="en-CA" sz="1600" dirty="0" smtClean="0">
                <a:solidFill>
                  <a:schemeClr val="bg1"/>
                </a:solidFill>
              </a:rPr>
              <a:t>Your job is to bridge the gap between </a:t>
            </a:r>
            <a:r>
              <a:rPr lang="en-CA" sz="1600" b="1" dirty="0" smtClean="0">
                <a:solidFill>
                  <a:schemeClr val="bg1"/>
                </a:solidFill>
              </a:rPr>
              <a:t>evolution</a:t>
            </a:r>
            <a:r>
              <a:rPr lang="en-CA" sz="1600" dirty="0" smtClean="0">
                <a:solidFill>
                  <a:schemeClr val="bg1"/>
                </a:solidFill>
              </a:rPr>
              <a:t> and </a:t>
            </a:r>
            <a:r>
              <a:rPr lang="en-CA" sz="1600" b="1" dirty="0" smtClean="0">
                <a:solidFill>
                  <a:schemeClr val="bg1"/>
                </a:solidFill>
              </a:rPr>
              <a:t>transformation</a:t>
            </a:r>
            <a:r>
              <a:rPr lang="en-CA" sz="1600" dirty="0" smtClean="0">
                <a:solidFill>
                  <a:schemeClr val="bg1"/>
                </a:solidFill>
              </a:rPr>
              <a:t>.</a:t>
            </a:r>
          </a:p>
        </p:txBody>
      </p:sp>
      <p:sp>
        <p:nvSpPr>
          <p:cNvPr id="6" name="AutoShape 8" descr="The Future is Now, Strategic Vision : Stock Pho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The Future is Now, Strategic Vision : Stock Photo"/>
          <p:cNvSpPr>
            <a:spLocks noChangeAspect="1" noChangeArrowheads="1"/>
          </p:cNvSpPr>
          <p:nvPr/>
        </p:nvSpPr>
        <p:spPr bwMode="auto">
          <a:xfrm>
            <a:off x="155575" y="-1608138"/>
            <a:ext cx="4676775"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8734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just look at this as an opportunity to upgrade – instead, seize the opportunity to </a:t>
            </a:r>
            <a:r>
              <a:rPr lang="en-US" b="1" i="1" dirty="0" smtClean="0"/>
              <a:t>modernize</a:t>
            </a:r>
            <a:r>
              <a:rPr lang="en-US" dirty="0" smtClean="0"/>
              <a:t> your network</a:t>
            </a:r>
            <a:endParaRPr lang="en-CA" dirty="0"/>
          </a:p>
        </p:txBody>
      </p:sp>
      <p:pic>
        <p:nvPicPr>
          <p:cNvPr id="2050" name="Picture 2"/>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0" y="1124793"/>
            <a:ext cx="9143999" cy="5397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2"/>
          <p:cNvSpPr/>
          <p:nvPr/>
        </p:nvSpPr>
        <p:spPr>
          <a:xfrm>
            <a:off x="4942094" y="4801284"/>
            <a:ext cx="3672800" cy="862267"/>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sz="1600" dirty="0" smtClean="0">
              <a:solidFill>
                <a:srgbClr val="333333"/>
              </a:solidFill>
            </a:endParaRPr>
          </a:p>
        </p:txBody>
      </p:sp>
      <p:sp>
        <p:nvSpPr>
          <p:cNvPr id="7" name="TextBox 109"/>
          <p:cNvSpPr txBox="1"/>
          <p:nvPr/>
        </p:nvSpPr>
        <p:spPr>
          <a:xfrm>
            <a:off x="5054601" y="4835354"/>
            <a:ext cx="3565766" cy="828197"/>
          </a:xfrm>
          <a:prstGeom prst="rect">
            <a:avLst/>
          </a:prstGeom>
          <a:noFill/>
        </p:spPr>
        <p:txBody>
          <a:bodyPr wrap="square" rtlCol="0">
            <a:spAutoFit/>
          </a:bodyPr>
          <a:lstStyle/>
          <a:p>
            <a:pPr algn="ctr">
              <a:spcAft>
                <a:spcPts val="600"/>
              </a:spcAft>
            </a:pPr>
            <a:r>
              <a:rPr lang="en-US" sz="1400" i="1" dirty="0" smtClean="0">
                <a:latin typeface="+mj-lt"/>
              </a:rPr>
              <a:t>If I had asked people what they wanted, they would have said faster horses.</a:t>
            </a:r>
          </a:p>
          <a:p>
            <a:pPr algn="ctr">
              <a:spcAft>
                <a:spcPts val="600"/>
              </a:spcAft>
            </a:pPr>
            <a:r>
              <a:rPr lang="en-US" sz="1400" dirty="0" smtClean="0"/>
              <a:t>– Henry Ford</a:t>
            </a:r>
            <a:endParaRPr lang="en-US" sz="1400" dirty="0"/>
          </a:p>
        </p:txBody>
      </p:sp>
      <p:pic>
        <p:nvPicPr>
          <p:cNvPr id="8" name="Picture 106"/>
          <p:cNvPicPr>
            <a:picLocks noChangeAspect="1"/>
          </p:cNvPicPr>
          <p:nvPr/>
        </p:nvPicPr>
        <p:blipFill>
          <a:blip r:embed="rId3"/>
          <a:stretch>
            <a:fillRect/>
          </a:stretch>
        </p:blipFill>
        <p:spPr>
          <a:xfrm>
            <a:off x="4942094" y="4835354"/>
            <a:ext cx="317019" cy="235689"/>
          </a:xfrm>
          <a:prstGeom prst="rect">
            <a:avLst/>
          </a:prstGeom>
        </p:spPr>
      </p:pic>
      <p:pic>
        <p:nvPicPr>
          <p:cNvPr id="9" name="Picture 107"/>
          <p:cNvPicPr>
            <a:picLocks noChangeAspect="1"/>
          </p:cNvPicPr>
          <p:nvPr/>
        </p:nvPicPr>
        <p:blipFill>
          <a:blip r:embed="rId4"/>
          <a:stretch>
            <a:fillRect/>
          </a:stretch>
        </p:blipFill>
        <p:spPr>
          <a:xfrm>
            <a:off x="8266507" y="5071043"/>
            <a:ext cx="268247" cy="235689"/>
          </a:xfrm>
          <a:prstGeom prst="rect">
            <a:avLst/>
          </a:prstGeom>
        </p:spPr>
      </p:pic>
      <p:sp>
        <p:nvSpPr>
          <p:cNvPr id="12" name="Rectangle 22"/>
          <p:cNvSpPr/>
          <p:nvPr/>
        </p:nvSpPr>
        <p:spPr>
          <a:xfrm>
            <a:off x="256672" y="1232710"/>
            <a:ext cx="8620627" cy="604683"/>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rgbClr val="333333"/>
                </a:solidFill>
              </a:rPr>
              <a:t>An IP fax machine is </a:t>
            </a:r>
            <a:r>
              <a:rPr lang="en-CA" sz="1600" b="1" i="1" dirty="0" smtClean="0">
                <a:solidFill>
                  <a:srgbClr val="333333"/>
                </a:solidFill>
              </a:rPr>
              <a:t>not</a:t>
            </a:r>
            <a:r>
              <a:rPr lang="en-CA" sz="1600" b="1" dirty="0" smtClean="0">
                <a:solidFill>
                  <a:srgbClr val="333333"/>
                </a:solidFill>
              </a:rPr>
              <a:t> </a:t>
            </a:r>
            <a:r>
              <a:rPr lang="en-CA" sz="1600" b="1" dirty="0">
                <a:solidFill>
                  <a:srgbClr val="333333"/>
                </a:solidFill>
              </a:rPr>
              <a:t>the modern way to send a document. </a:t>
            </a:r>
            <a:r>
              <a:rPr lang="en-CA" sz="1600" b="1" dirty="0" smtClean="0">
                <a:solidFill>
                  <a:srgbClr val="333333"/>
                </a:solidFill>
              </a:rPr>
              <a:t>Challenge </a:t>
            </a:r>
            <a:r>
              <a:rPr lang="en-CA" sz="1600" b="1" dirty="0">
                <a:solidFill>
                  <a:srgbClr val="333333"/>
                </a:solidFill>
              </a:rPr>
              <a:t>both </a:t>
            </a:r>
            <a:r>
              <a:rPr lang="en-CA" sz="1600" b="1" i="1" dirty="0">
                <a:solidFill>
                  <a:srgbClr val="333333"/>
                </a:solidFill>
              </a:rPr>
              <a:t>what</a:t>
            </a:r>
            <a:r>
              <a:rPr lang="en-CA" sz="1600" b="1" dirty="0">
                <a:solidFill>
                  <a:srgbClr val="333333"/>
                </a:solidFill>
              </a:rPr>
              <a:t> you used to do and </a:t>
            </a:r>
            <a:r>
              <a:rPr lang="en-CA" sz="1600" b="1" i="1" dirty="0">
                <a:solidFill>
                  <a:srgbClr val="333333"/>
                </a:solidFill>
              </a:rPr>
              <a:t>how </a:t>
            </a:r>
            <a:r>
              <a:rPr lang="en-CA" sz="1600" b="1" dirty="0">
                <a:solidFill>
                  <a:srgbClr val="333333"/>
                </a:solidFill>
              </a:rPr>
              <a:t>you used to do it</a:t>
            </a:r>
            <a:r>
              <a:rPr lang="en-CA" sz="1400" b="1" dirty="0">
                <a:solidFill>
                  <a:srgbClr val="333333"/>
                </a:solidFill>
              </a:rPr>
              <a:t>.</a:t>
            </a:r>
          </a:p>
        </p:txBody>
      </p:sp>
      <p:grpSp>
        <p:nvGrpSpPr>
          <p:cNvPr id="13" name="Group 12"/>
          <p:cNvGrpSpPr/>
          <p:nvPr/>
        </p:nvGrpSpPr>
        <p:grpSpPr>
          <a:xfrm>
            <a:off x="243968" y="5744519"/>
            <a:ext cx="8633328" cy="715142"/>
            <a:chOff x="-3469100" y="6172810"/>
            <a:chExt cx="8376399" cy="715142"/>
          </a:xfrm>
        </p:grpSpPr>
        <p:sp>
          <p:nvSpPr>
            <p:cNvPr id="14" name="Text Placeholder 12"/>
            <p:cNvSpPr txBox="1">
              <a:spLocks/>
            </p:cNvSpPr>
            <p:nvPr/>
          </p:nvSpPr>
          <p:spPr>
            <a:xfrm>
              <a:off x="-3469100" y="6459800"/>
              <a:ext cx="8376399" cy="428152"/>
            </a:xfrm>
            <a:prstGeom prst="rect">
              <a:avLst/>
            </a:prstGeom>
            <a:solidFill>
              <a:schemeClr val="bg1">
                <a:lumMod val="95000"/>
                <a:alpha val="75000"/>
              </a:schemeClr>
            </a:solidFill>
            <a:ln w="25400">
              <a:noFill/>
            </a:ln>
            <a:effectLst>
              <a:outerShdw blurRad="25400" dist="25400" dir="2700000" algn="ctr" rotWithShape="0">
                <a:srgbClr val="000000">
                  <a:alpha val="10000"/>
                </a:srgbClr>
              </a:outerShdw>
            </a:effectLst>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SzPct val="100000"/>
                <a:buNone/>
              </a:pPr>
              <a:r>
                <a:rPr lang="en-CA" dirty="0"/>
                <a:t>When </a:t>
              </a:r>
              <a:r>
                <a:rPr lang="en-CA" dirty="0" smtClean="0"/>
                <a:t>asked, people naturally </a:t>
              </a:r>
              <a:r>
                <a:rPr lang="en-CA" dirty="0"/>
                <a:t>respond with bigger, better, faster </a:t>
              </a:r>
              <a:r>
                <a:rPr lang="en-CA" dirty="0" smtClean="0"/>
                <a:t>iterations of what </a:t>
              </a:r>
              <a:r>
                <a:rPr lang="en-CA" dirty="0"/>
                <a:t>they </a:t>
              </a:r>
              <a:r>
                <a:rPr lang="en-CA" dirty="0" smtClean="0"/>
                <a:t>already have. </a:t>
              </a:r>
              <a:r>
                <a:rPr lang="en-CA" dirty="0"/>
                <a:t>Your strategy </a:t>
              </a:r>
              <a:r>
                <a:rPr lang="en-CA" dirty="0" smtClean="0"/>
                <a:t>must move </a:t>
              </a:r>
              <a:r>
                <a:rPr lang="en-CA" dirty="0"/>
                <a:t>beyond what </a:t>
              </a:r>
              <a:r>
                <a:rPr lang="en-CA" dirty="0" smtClean="0"/>
                <a:t>they </a:t>
              </a:r>
              <a:r>
                <a:rPr lang="en-CA" dirty="0"/>
                <a:t>want and incorporate what they don’t know they can have.</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9100" y="6172810"/>
              <a:ext cx="3096774" cy="286513"/>
            </a:xfrm>
            <a:prstGeom prst="rect">
              <a:avLst/>
            </a:prstGeom>
          </p:spPr>
        </p:pic>
      </p:grpSp>
      <p:sp>
        <p:nvSpPr>
          <p:cNvPr id="16" name="Rectangle 22"/>
          <p:cNvSpPr/>
          <p:nvPr/>
        </p:nvSpPr>
        <p:spPr>
          <a:xfrm>
            <a:off x="243968" y="1936628"/>
            <a:ext cx="4094962" cy="3727382"/>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400" b="1" dirty="0" smtClean="0">
                <a:solidFill>
                  <a:srgbClr val="333333"/>
                </a:solidFill>
              </a:rPr>
              <a:t>Network modernization </a:t>
            </a:r>
            <a:r>
              <a:rPr lang="en-US" sz="1200" dirty="0" smtClean="0">
                <a:solidFill>
                  <a:srgbClr val="333333"/>
                </a:solidFill>
              </a:rPr>
              <a:t>incorporates emerging technologies into a solution that solves particular problems resulting from the changing trends in network utilization.</a:t>
            </a:r>
          </a:p>
          <a:p>
            <a:pPr>
              <a:spcBef>
                <a:spcPts val="600"/>
              </a:spcBef>
            </a:pPr>
            <a:r>
              <a:rPr lang="en-US" sz="1400" b="1" dirty="0" smtClean="0">
                <a:solidFill>
                  <a:srgbClr val="333333"/>
                </a:solidFill>
              </a:rPr>
              <a:t>Take a step backward to look ahead. </a:t>
            </a:r>
            <a:endParaRPr lang="en-US" sz="1400" b="1" dirty="0">
              <a:solidFill>
                <a:srgbClr val="333333"/>
              </a:solidFill>
            </a:endParaRPr>
          </a:p>
          <a:p>
            <a:pPr>
              <a:spcBef>
                <a:spcPts val="600"/>
              </a:spcBef>
            </a:pPr>
            <a:r>
              <a:rPr lang="en-US" sz="1200" dirty="0" smtClean="0">
                <a:solidFill>
                  <a:srgbClr val="333333"/>
                </a:solidFill>
              </a:rPr>
              <a:t>The consumption of your network is not going to get less complicated. Have the whole picture in mind to start your process. Regardless of what solution you settle on, it must last until the end of your refresh cycle. </a:t>
            </a:r>
          </a:p>
          <a:p>
            <a:pPr>
              <a:spcBef>
                <a:spcPts val="600"/>
              </a:spcBef>
            </a:pPr>
            <a:r>
              <a:rPr lang="en-US" sz="1200" dirty="0" smtClean="0">
                <a:solidFill>
                  <a:srgbClr val="333333"/>
                </a:solidFill>
              </a:rPr>
              <a:t>A modern network is: </a:t>
            </a:r>
          </a:p>
          <a:p>
            <a:pPr marL="171450" indent="-171450">
              <a:spcBef>
                <a:spcPts val="600"/>
              </a:spcBef>
              <a:buClr>
                <a:srgbClr val="00B050"/>
              </a:buClr>
              <a:buFont typeface="Wingdings" panose="05000000000000000000" pitchFamily="2" charset="2"/>
              <a:buChar char="ü"/>
            </a:pPr>
            <a:r>
              <a:rPr lang="en-US" sz="1400" b="1" dirty="0" smtClean="0">
                <a:solidFill>
                  <a:srgbClr val="333333"/>
                </a:solidFill>
              </a:rPr>
              <a:t>Resilient</a:t>
            </a:r>
            <a:r>
              <a:rPr lang="en-US" sz="1200" dirty="0" smtClean="0">
                <a:solidFill>
                  <a:srgbClr val="333333"/>
                </a:solidFill>
              </a:rPr>
              <a:t>: Balancing agility and stability, guaranteeing the availability of core services.</a:t>
            </a:r>
          </a:p>
          <a:p>
            <a:pPr marL="171450" indent="-171450">
              <a:spcBef>
                <a:spcPts val="600"/>
              </a:spcBef>
              <a:buClr>
                <a:srgbClr val="00B050"/>
              </a:buClr>
              <a:buFont typeface="Wingdings" panose="05000000000000000000" pitchFamily="2" charset="2"/>
              <a:buChar char="ü"/>
            </a:pPr>
            <a:r>
              <a:rPr lang="en-US" sz="1400" b="1" dirty="0" smtClean="0">
                <a:solidFill>
                  <a:srgbClr val="333333"/>
                </a:solidFill>
              </a:rPr>
              <a:t>Innovative</a:t>
            </a:r>
            <a:r>
              <a:rPr lang="en-US" sz="1200" dirty="0" smtClean="0">
                <a:solidFill>
                  <a:srgbClr val="333333"/>
                </a:solidFill>
              </a:rPr>
              <a:t>: Exploiting emerging, possibly disruptive, technologies such as SDN or disaggregated switching.</a:t>
            </a:r>
          </a:p>
          <a:p>
            <a:pPr marL="171450" indent="-171450">
              <a:spcBef>
                <a:spcPts val="600"/>
              </a:spcBef>
              <a:buClr>
                <a:srgbClr val="00B050"/>
              </a:buClr>
              <a:buFont typeface="Wingdings" panose="05000000000000000000" pitchFamily="2" charset="2"/>
              <a:buChar char="ü"/>
            </a:pPr>
            <a:r>
              <a:rPr lang="en-US" sz="1400" b="1" dirty="0" smtClean="0">
                <a:solidFill>
                  <a:srgbClr val="333333"/>
                </a:solidFill>
              </a:rPr>
              <a:t>Adaptive</a:t>
            </a:r>
            <a:r>
              <a:rPr lang="en-US" sz="1200" dirty="0" smtClean="0">
                <a:solidFill>
                  <a:srgbClr val="333333"/>
                </a:solidFill>
              </a:rPr>
              <a:t>: Able to respond to trends such as BYOD, IoT, and the continued use of cloud computing. </a:t>
            </a:r>
          </a:p>
        </p:txBody>
      </p:sp>
      <p:grpSp>
        <p:nvGrpSpPr>
          <p:cNvPr id="19" name="Group 20"/>
          <p:cNvGrpSpPr/>
          <p:nvPr/>
        </p:nvGrpSpPr>
        <p:grpSpPr>
          <a:xfrm>
            <a:off x="4587240" y="2073082"/>
            <a:ext cx="4290059" cy="2430091"/>
            <a:chOff x="6304543" y="3022388"/>
            <a:chExt cx="2571569" cy="2338203"/>
          </a:xfrm>
        </p:grpSpPr>
        <p:sp>
          <p:nvSpPr>
            <p:cNvPr id="20" name="Rectangle 23"/>
            <p:cNvSpPr/>
            <p:nvPr/>
          </p:nvSpPr>
          <p:spPr>
            <a:xfrm>
              <a:off x="6304543" y="3022388"/>
              <a:ext cx="2571567" cy="337665"/>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FFFFFF"/>
                  </a:solidFill>
                </a:rPr>
                <a:t>How do we design it?</a:t>
              </a:r>
              <a:endParaRPr lang="en-CA" sz="1400" b="1" dirty="0">
                <a:solidFill>
                  <a:srgbClr val="FFFFFF"/>
                </a:solidFill>
              </a:endParaRPr>
            </a:p>
          </p:txBody>
        </p:sp>
        <p:sp>
          <p:nvSpPr>
            <p:cNvPr id="21" name="Rectangle 22"/>
            <p:cNvSpPr/>
            <p:nvPr/>
          </p:nvSpPr>
          <p:spPr>
            <a:xfrm>
              <a:off x="6304543" y="3360052"/>
              <a:ext cx="2571569" cy="2000539"/>
            </a:xfrm>
            <a:prstGeom prst="rect">
              <a:avLst/>
            </a:prstGeom>
            <a:solidFill>
              <a:schemeClr val="bg1">
                <a:alpha val="7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Bef>
                  <a:spcPts val="600"/>
                </a:spcBef>
                <a:buClr>
                  <a:srgbClr val="00B050"/>
                </a:buClr>
                <a:buFont typeface="Wingdings" panose="05000000000000000000" pitchFamily="2" charset="2"/>
                <a:buChar char="ü"/>
              </a:pPr>
              <a:r>
                <a:rPr lang="en-US" sz="1400" b="1" dirty="0" smtClean="0">
                  <a:solidFill>
                    <a:srgbClr val="333333"/>
                  </a:solidFill>
                </a:rPr>
                <a:t>Be methodical. </a:t>
              </a:r>
              <a:r>
                <a:rPr lang="en-US" sz="1400" dirty="0" smtClean="0">
                  <a:solidFill>
                    <a:srgbClr val="333333"/>
                  </a:solidFill>
                </a:rPr>
                <a:t>Gather, refine, and prioritize the needs of the users. Utilize real data where available but supplement that with extensive consultation with key players.  </a:t>
              </a:r>
            </a:p>
            <a:p>
              <a:pPr marL="171450" indent="-171450">
                <a:spcBef>
                  <a:spcPts val="600"/>
                </a:spcBef>
                <a:buClr>
                  <a:srgbClr val="00B050"/>
                </a:buClr>
                <a:buFont typeface="Wingdings" panose="05000000000000000000" pitchFamily="2" charset="2"/>
                <a:buChar char="ü"/>
              </a:pPr>
              <a:r>
                <a:rPr lang="en-US" sz="1400" b="1" dirty="0" smtClean="0">
                  <a:solidFill>
                    <a:srgbClr val="333333"/>
                  </a:solidFill>
                </a:rPr>
                <a:t>Confront </a:t>
              </a:r>
              <a:r>
                <a:rPr lang="en-US" sz="1400" b="1" dirty="0">
                  <a:solidFill>
                    <a:srgbClr val="333333"/>
                  </a:solidFill>
                </a:rPr>
                <a:t>problems. </a:t>
              </a:r>
              <a:r>
                <a:rPr lang="en-US" sz="1400" dirty="0" smtClean="0">
                  <a:solidFill>
                    <a:srgbClr val="333333"/>
                  </a:solidFill>
                </a:rPr>
                <a:t>Don’t </a:t>
              </a:r>
              <a:r>
                <a:rPr lang="en-US" sz="1400" dirty="0">
                  <a:solidFill>
                    <a:srgbClr val="333333"/>
                  </a:solidFill>
                </a:rPr>
                <a:t>fall into the trap of assuming a new technology can solve an underlying problem. </a:t>
              </a:r>
              <a:r>
                <a:rPr lang="en-US" sz="1400" dirty="0" smtClean="0">
                  <a:solidFill>
                    <a:srgbClr val="333333"/>
                  </a:solidFill>
                </a:rPr>
                <a:t>At best, </a:t>
              </a:r>
              <a:r>
                <a:rPr lang="en-US" sz="1400" dirty="0">
                  <a:solidFill>
                    <a:srgbClr val="333333"/>
                  </a:solidFill>
                </a:rPr>
                <a:t>it will mask the symptoms for a </a:t>
              </a:r>
              <a:r>
                <a:rPr lang="en-US" sz="1400" dirty="0" smtClean="0">
                  <a:solidFill>
                    <a:srgbClr val="333333"/>
                  </a:solidFill>
                </a:rPr>
                <a:t>time – </a:t>
              </a:r>
              <a:r>
                <a:rPr lang="en-US" sz="1400" dirty="0">
                  <a:solidFill>
                    <a:srgbClr val="333333"/>
                  </a:solidFill>
                </a:rPr>
                <a:t>this is your chance to solve it right the first time.</a:t>
              </a:r>
            </a:p>
            <a:p>
              <a:pPr>
                <a:spcBef>
                  <a:spcPts val="600"/>
                </a:spcBef>
              </a:pPr>
              <a:endParaRPr lang="en-CA" sz="1400" dirty="0">
                <a:solidFill>
                  <a:srgbClr val="333333"/>
                </a:solidFill>
              </a:endParaRPr>
            </a:p>
          </p:txBody>
        </p:sp>
      </p:grpSp>
    </p:spTree>
    <p:extLst>
      <p:ext uri="{BB962C8B-B14F-4D97-AF65-F5344CB8AC3E}">
        <p14:creationId xmlns:p14="http://schemas.microsoft.com/office/powerpoint/2010/main" val="39372252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3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2829</Words>
  <Application>Microsoft Office PowerPoint</Application>
  <PresentationFormat>On-screen Show (4:3)</PresentationFormat>
  <Paragraphs>291</Paragraphs>
  <Slides>19</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19</vt:i4>
      </vt:variant>
      <vt:variant>
        <vt:lpstr>Custom Shows</vt:lpstr>
      </vt:variant>
      <vt:variant>
        <vt:i4>1</vt:i4>
      </vt:variant>
    </vt:vector>
  </HeadingPairs>
  <TitlesOfParts>
    <vt:vector size="29" baseType="lpstr">
      <vt:lpstr>Arial</vt:lpstr>
      <vt:lpstr>Calibri</vt:lpstr>
      <vt:lpstr>Georgia</vt:lpstr>
      <vt:lpstr>Open Sans</vt:lpstr>
      <vt:lpstr>Roboto Slab</vt:lpstr>
      <vt:lpstr>Times New Roman</vt:lpstr>
      <vt:lpstr>Wingdings</vt:lpstr>
      <vt:lpstr>Theme1</vt:lpstr>
      <vt:lpstr>3_Theme1</vt:lpstr>
      <vt:lpstr>PowerPoint Presentation</vt:lpstr>
      <vt:lpstr>PowerPoint Presentation</vt:lpstr>
      <vt:lpstr>Make the most of your network investment</vt:lpstr>
      <vt:lpstr>Executive summary </vt:lpstr>
      <vt:lpstr>The verdict is in. The network is your most critical IT service</vt:lpstr>
      <vt:lpstr>Having an effective network correlates with higher end-user satisfaction with all other IT services</vt:lpstr>
      <vt:lpstr>Network behavior is changing. Are you keeping up?</vt:lpstr>
      <vt:lpstr>Incremental upgrades aren’t enough to get you where you need to go</vt:lpstr>
      <vt:lpstr>Don’t just look at this as an opportunity to upgrade – instead, seize the opportunity to modernize your network</vt:lpstr>
      <vt:lpstr>Modernizing your network has a ripple effect on overall satisfaction with IT </vt:lpstr>
      <vt:lpstr>Use Info-Tech’s methodology to build a modern network that is right for your organization</vt:lpstr>
      <vt:lpstr>PowerPoint Presentation</vt:lpstr>
      <vt:lpstr>Follow Info-Tech’s methodology to build and execute your network modernization strategy</vt:lpstr>
      <vt:lpstr>Info-Tech delivers: Use our tools and templates to accelerate your project to completion</vt:lpstr>
      <vt:lpstr>Use these icons to help direct you as you navigate this research </vt:lpstr>
      <vt:lpstr>Info-Tech offers various levels of support to best suit your needs</vt:lpstr>
      <vt:lpstr>Measured value for Guided Implementations</vt:lpstr>
      <vt:lpstr>Modernize the Network – project overview</vt:lpstr>
      <vt:lpstr>Modernize the Network – 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2017-07-18T15:58:06Z</dcterms:created>
  <dcterms:modified xsi:type="dcterms:W3CDTF">2017-07-18T17:01:57Z</dcterms:modified>
  <cp:contentStatus/>
</cp:coreProperties>
</file>