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941" r:id="rId1"/>
    <p:sldMasterId id="2147483963" r:id="rId2"/>
  </p:sldMasterIdLst>
  <p:notesMasterIdLst>
    <p:notesMasterId r:id="rId15"/>
  </p:notesMasterIdLst>
  <p:handoutMasterIdLst>
    <p:handoutMasterId r:id="rId16"/>
  </p:handoutMasterIdLst>
  <p:sldIdLst>
    <p:sldId id="256" r:id="rId3"/>
    <p:sldId id="1672" r:id="rId4"/>
    <p:sldId id="1709" r:id="rId5"/>
    <p:sldId id="1692" r:id="rId6"/>
    <p:sldId id="1265" r:id="rId7"/>
    <p:sldId id="1638" r:id="rId8"/>
    <p:sldId id="1547" r:id="rId9"/>
    <p:sldId id="1613" r:id="rId10"/>
    <p:sldId id="1545" r:id="rId11"/>
    <p:sldId id="1592" r:id="rId12"/>
    <p:sldId id="1612" r:id="rId13"/>
    <p:sldId id="1711" r:id="rId14"/>
  </p:sldIdLst>
  <p:sldSz cx="9144000" cy="6858000" type="screen4x3"/>
  <p:notesSz cx="6950075" cy="9236075"/>
  <p:custShowLst>
    <p:custShow name="Custom Show 1" id="0">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xecutive Brief" id="{24FA6343-F6B2-4D8E-AB2B-BD772C6ADA0E}">
          <p14:sldIdLst>
            <p14:sldId id="256"/>
            <p14:sldId id="1672"/>
            <p14:sldId id="1709"/>
            <p14:sldId id="1692"/>
            <p14:sldId id="1265"/>
            <p14:sldId id="1638"/>
            <p14:sldId id="1547"/>
            <p14:sldId id="1613"/>
            <p14:sldId id="1545"/>
            <p14:sldId id="1592"/>
            <p14:sldId id="1612"/>
            <p14:sldId id="1711"/>
          </p14:sldIdLst>
        </p14:section>
      </p14:sectionLst>
    </p:ext>
    <p:ext uri="{EFAFB233-063F-42B5-8137-9DF3F51BA10A}">
      <p15:sldGuideLst xmlns:p15="http://schemas.microsoft.com/office/powerpoint/2012/main">
        <p15:guide id="1" orient="horz" pos="4269" userDrawn="1">
          <p15:clr>
            <a:srgbClr val="A4A3A4"/>
          </p15:clr>
        </p15:guide>
        <p15:guide id="2" orient="horz" pos="2500" userDrawn="1">
          <p15:clr>
            <a:srgbClr val="A4A3A4"/>
          </p15:clr>
        </p15:guide>
        <p15:guide id="3" pos="181" userDrawn="1">
          <p15:clr>
            <a:srgbClr val="A4A3A4"/>
          </p15:clr>
        </p15:guide>
        <p15:guide id="4" pos="551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0" name="Author" initials="A" lastIdx="1285" clrIdx="1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F7E"/>
    <a:srgbClr val="5191C5"/>
    <a:srgbClr val="D9A210"/>
    <a:srgbClr val="66ADC1"/>
    <a:srgbClr val="B0C534"/>
    <a:srgbClr val="E1B500"/>
    <a:srgbClr val="1E5E92"/>
    <a:srgbClr val="FFFFFF"/>
    <a:srgbClr val="858585"/>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EB1E7E-A47A-774C-A8C7-99D2912F47D0}" v="49" dt="2019-02-12T21:42:29.3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3194" autoAdjust="0"/>
    <p:restoredTop sz="92052" autoAdjust="0"/>
  </p:normalViewPr>
  <p:slideViewPr>
    <p:cSldViewPr snapToGrid="0">
      <p:cViewPr varScale="1">
        <p:scale>
          <a:sx n="103" d="100"/>
          <a:sy n="103" d="100"/>
        </p:scale>
        <p:origin x="2544" y="102"/>
      </p:cViewPr>
      <p:guideLst>
        <p:guide orient="horz" pos="4269"/>
        <p:guide orient="horz" pos="2500"/>
        <p:guide pos="181"/>
        <p:guide pos="5511"/>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6474"/>
    </p:cViewPr>
  </p:sorterViewPr>
  <p:notesViewPr>
    <p:cSldViewPr snapToGrid="0">
      <p:cViewPr varScale="1">
        <p:scale>
          <a:sx n="88" d="100"/>
          <a:sy n="88" d="100"/>
        </p:scale>
        <p:origin x="379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162"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solidFill>
                  <a:schemeClr val="bg1"/>
                </a:solidFill>
              </a:rPr>
              <a:t>REASONS FOR IMPLEMENTING ERP</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chemeClr val="accent2"/>
            </a:solidFill>
            <a:ln>
              <a:noFill/>
            </a:ln>
            <a:effectLst/>
          </c:spPr>
          <c:invertIfNegative val="0"/>
          <c:cat>
            <c:strRef>
              <c:f>Sheet1!$A$2:$A$12</c:f>
              <c:strCache>
                <c:ptCount val="11"/>
                <c:pt idx="0">
                  <c:v>Standardize global operations</c:v>
                </c:pt>
                <c:pt idx="1">
                  <c:v>Other companies have ERP</c:v>
                </c:pt>
                <c:pt idx="2">
                  <c:v>Reporting/regulatory compliance</c:v>
                </c:pt>
                <c:pt idx="3">
                  <c:v>Appease parent company/stakeholders</c:v>
                </c:pt>
                <c:pt idx="4">
                  <c:v>Replace legacy system</c:v>
                </c:pt>
                <c:pt idx="5">
                  <c:v>Integrate systems across locations</c:v>
                </c:pt>
                <c:pt idx="6">
                  <c:v>Make employees' jobs easier</c:v>
                </c:pt>
                <c:pt idx="7">
                  <c:v>Better serve customers</c:v>
                </c:pt>
                <c:pt idx="8">
                  <c:v>Position company for growth</c:v>
                </c:pt>
                <c:pt idx="9">
                  <c:v>Reduce working capital</c:v>
                </c:pt>
                <c:pt idx="10">
                  <c:v>Improve business performance</c:v>
                </c:pt>
              </c:strCache>
            </c:strRef>
          </c:cat>
          <c:val>
            <c:numRef>
              <c:f>Sheet1!$B$2:$B$12</c:f>
              <c:numCache>
                <c:formatCode>0%</c:formatCode>
                <c:ptCount val="11"/>
                <c:pt idx="0">
                  <c:v>7.0000000000000007E-2</c:v>
                </c:pt>
                <c:pt idx="1">
                  <c:v>0.24</c:v>
                </c:pt>
                <c:pt idx="2">
                  <c:v>0.28999999999999998</c:v>
                </c:pt>
                <c:pt idx="3">
                  <c:v>0.32</c:v>
                </c:pt>
                <c:pt idx="4">
                  <c:v>0.38</c:v>
                </c:pt>
                <c:pt idx="5">
                  <c:v>0.41</c:v>
                </c:pt>
                <c:pt idx="6">
                  <c:v>0.49</c:v>
                </c:pt>
                <c:pt idx="7">
                  <c:v>0.54</c:v>
                </c:pt>
                <c:pt idx="8">
                  <c:v>0.56999999999999995</c:v>
                </c:pt>
                <c:pt idx="9">
                  <c:v>0.56999999999999995</c:v>
                </c:pt>
                <c:pt idx="10">
                  <c:v>0.64</c:v>
                </c:pt>
              </c:numCache>
            </c:numRef>
          </c:val>
          <c:extLst xmlns:c16r2="http://schemas.microsoft.com/office/drawing/2015/06/chart">
            <c:ext xmlns:c16="http://schemas.microsoft.com/office/drawing/2014/chart" uri="{C3380CC4-5D6E-409C-BE32-E72D297353CC}">
              <c16:uniqueId val="{00000000-07B7-4025-AAAF-CFF9D2B4A991}"/>
            </c:ext>
          </c:extLst>
        </c:ser>
        <c:dLbls>
          <c:showLegendKey val="0"/>
          <c:showVal val="0"/>
          <c:showCatName val="0"/>
          <c:showSerName val="0"/>
          <c:showPercent val="0"/>
          <c:showBubbleSize val="0"/>
        </c:dLbls>
        <c:gapWidth val="182"/>
        <c:axId val="488736136"/>
        <c:axId val="488736528"/>
      </c:barChart>
      <c:catAx>
        <c:axId val="4887361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crossAx val="488736528"/>
        <c:crosses val="autoZero"/>
        <c:auto val="1"/>
        <c:lblAlgn val="ctr"/>
        <c:lblOffset val="100"/>
        <c:noMultiLvlLbl val="0"/>
      </c:catAx>
      <c:valAx>
        <c:axId val="4887365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488736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solidFill>
                  <a:schemeClr val="accent1"/>
                </a:solidFill>
              </a:rPr>
              <a:t>REASONS FOR BUDGET OVERRUN</a:t>
            </a:r>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Consulting fees rose as schedule slipped</c:v>
                </c:pt>
                <c:pt idx="1">
                  <c:v>Underestimated consulting fees</c:v>
                </c:pt>
                <c:pt idx="2">
                  <c:v>Expanded scope</c:v>
                </c:pt>
                <c:pt idx="3">
                  <c:v>Underestimated project staffing</c:v>
                </c:pt>
                <c:pt idx="4">
                  <c:v>Additional technology requirements</c:v>
                </c:pt>
                <c:pt idx="5">
                  <c:v>Unrealistic budget</c:v>
                </c:pt>
                <c:pt idx="6">
                  <c:v>Unanticipated technical/organizational issues</c:v>
                </c:pt>
              </c:strCache>
            </c:strRef>
          </c:cat>
          <c:val>
            <c:numRef>
              <c:f>Sheet1!$B$2:$B$8</c:f>
              <c:numCache>
                <c:formatCode>0%</c:formatCode>
                <c:ptCount val="7"/>
                <c:pt idx="0">
                  <c:v>0.02</c:v>
                </c:pt>
                <c:pt idx="1">
                  <c:v>0.09</c:v>
                </c:pt>
                <c:pt idx="2">
                  <c:v>0.31</c:v>
                </c:pt>
                <c:pt idx="3">
                  <c:v>0.35</c:v>
                </c:pt>
                <c:pt idx="4">
                  <c:v>0.41</c:v>
                </c:pt>
                <c:pt idx="5">
                  <c:v>0.43</c:v>
                </c:pt>
                <c:pt idx="6">
                  <c:v>0.45</c:v>
                </c:pt>
              </c:numCache>
            </c:numRef>
          </c:val>
          <c:extLst xmlns:c16r2="http://schemas.microsoft.com/office/drawing/2015/06/chart">
            <c:ext xmlns:c16="http://schemas.microsoft.com/office/drawing/2014/chart" uri="{C3380CC4-5D6E-409C-BE32-E72D297353CC}">
              <c16:uniqueId val="{00000000-E1BA-4EE7-A697-7BB7ECD31D25}"/>
            </c:ext>
          </c:extLst>
        </c:ser>
        <c:dLbls>
          <c:dLblPos val="outEnd"/>
          <c:showLegendKey val="0"/>
          <c:showVal val="1"/>
          <c:showCatName val="0"/>
          <c:showSerName val="0"/>
          <c:showPercent val="0"/>
          <c:showBubbleSize val="0"/>
        </c:dLbls>
        <c:gapWidth val="182"/>
        <c:axId val="486892416"/>
        <c:axId val="486890848"/>
      </c:barChart>
      <c:catAx>
        <c:axId val="4868924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en-US"/>
          </a:p>
        </c:txPr>
        <c:crossAx val="486890848"/>
        <c:crosses val="autoZero"/>
        <c:auto val="1"/>
        <c:lblAlgn val="ctr"/>
        <c:lblOffset val="100"/>
        <c:noMultiLvlLbl val="0"/>
      </c:catAx>
      <c:valAx>
        <c:axId val="4868908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en-US"/>
          </a:p>
        </c:txPr>
        <c:crossAx val="486892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718FBB-B939-436A-AFF6-0DF76F9922BF}" type="doc">
      <dgm:prSet loTypeId="urn:microsoft.com/office/officeart/2005/8/layout/radial1" loCatId="relationship" qsTypeId="urn:microsoft.com/office/officeart/2005/8/quickstyle/simple1" qsCatId="simple" csTypeId="urn:microsoft.com/office/officeart/2005/8/colors/colorful2" csCatId="colorful" phldr="1"/>
      <dgm:spPr/>
      <dgm:t>
        <a:bodyPr/>
        <a:lstStyle/>
        <a:p>
          <a:endParaRPr lang="en-CA"/>
        </a:p>
      </dgm:t>
    </dgm:pt>
    <dgm:pt modelId="{A2415DD8-2ED7-40D6-A112-9D4AC8D7E242}">
      <dgm:prSet phldrT="[Text]"/>
      <dgm:spPr/>
      <dgm:t>
        <a:bodyPr/>
        <a:lstStyle/>
        <a:p>
          <a:r>
            <a:rPr lang="en-CA" dirty="0"/>
            <a:t>ERP</a:t>
          </a:r>
        </a:p>
      </dgm:t>
    </dgm:pt>
    <dgm:pt modelId="{7FFC35CE-3A57-40EC-84FE-4E4094C4A303}" type="parTrans" cxnId="{1CF339D4-3397-4158-82C7-AE5A7CDA4631}">
      <dgm:prSet/>
      <dgm:spPr/>
      <dgm:t>
        <a:bodyPr/>
        <a:lstStyle/>
        <a:p>
          <a:endParaRPr lang="en-CA"/>
        </a:p>
      </dgm:t>
    </dgm:pt>
    <dgm:pt modelId="{3DB2D168-AB7F-4D75-9956-D6DA4BA5724B}" type="sibTrans" cxnId="{1CF339D4-3397-4158-82C7-AE5A7CDA4631}">
      <dgm:prSet/>
      <dgm:spPr/>
      <dgm:t>
        <a:bodyPr/>
        <a:lstStyle/>
        <a:p>
          <a:endParaRPr lang="en-CA"/>
        </a:p>
      </dgm:t>
    </dgm:pt>
    <dgm:pt modelId="{3C4AE334-0590-4716-8595-17889BFB8F7D}">
      <dgm:prSet phldrT="[Text]" custT="1"/>
      <dgm:spPr/>
      <dgm:t>
        <a:bodyPr/>
        <a:lstStyle/>
        <a:p>
          <a:r>
            <a:rPr lang="en-CA" sz="1000" b="1" dirty="0"/>
            <a:t>Procure to Pay</a:t>
          </a:r>
        </a:p>
      </dgm:t>
    </dgm:pt>
    <dgm:pt modelId="{89F25FB5-5B67-494B-8E40-AB5AB01F6983}" type="parTrans" cxnId="{8F3975CB-72B0-42B9-85DA-E11467629DB0}">
      <dgm:prSet/>
      <dgm:spPr/>
      <dgm:t>
        <a:bodyPr/>
        <a:lstStyle/>
        <a:p>
          <a:endParaRPr lang="en-CA" dirty="0"/>
        </a:p>
      </dgm:t>
    </dgm:pt>
    <dgm:pt modelId="{A1813898-8A36-4815-A637-858EB8DB1A29}" type="sibTrans" cxnId="{8F3975CB-72B0-42B9-85DA-E11467629DB0}">
      <dgm:prSet/>
      <dgm:spPr/>
      <dgm:t>
        <a:bodyPr/>
        <a:lstStyle/>
        <a:p>
          <a:endParaRPr lang="en-CA"/>
        </a:p>
      </dgm:t>
    </dgm:pt>
    <dgm:pt modelId="{023865C5-EA25-485A-A8B1-52CC3C330D2B}">
      <dgm:prSet phldrT="[Text]" custT="1"/>
      <dgm:spPr/>
      <dgm:t>
        <a:bodyPr/>
        <a:lstStyle/>
        <a:p>
          <a:r>
            <a:rPr lang="en-CA" sz="1000" b="1" dirty="0"/>
            <a:t>Hire to Retire</a:t>
          </a:r>
        </a:p>
      </dgm:t>
    </dgm:pt>
    <dgm:pt modelId="{2965F303-A4D1-4D85-AD47-811D5273BCFC}" type="parTrans" cxnId="{7B61D14E-47ED-45EA-A86D-2B69D40D7602}">
      <dgm:prSet/>
      <dgm:spPr/>
      <dgm:t>
        <a:bodyPr/>
        <a:lstStyle/>
        <a:p>
          <a:endParaRPr lang="en-CA" dirty="0"/>
        </a:p>
      </dgm:t>
    </dgm:pt>
    <dgm:pt modelId="{95B1A85F-B763-4B47-AAEA-57C6094C58A9}" type="sibTrans" cxnId="{7B61D14E-47ED-45EA-A86D-2B69D40D7602}">
      <dgm:prSet/>
      <dgm:spPr/>
      <dgm:t>
        <a:bodyPr/>
        <a:lstStyle/>
        <a:p>
          <a:endParaRPr lang="en-CA"/>
        </a:p>
      </dgm:t>
    </dgm:pt>
    <dgm:pt modelId="{39BCD744-00FB-427F-883D-CAB4BC1A9767}">
      <dgm:prSet phldrT="[Text]" custT="1"/>
      <dgm:spPr/>
      <dgm:t>
        <a:bodyPr/>
        <a:lstStyle/>
        <a:p>
          <a:r>
            <a:rPr lang="en-CA" sz="1000" b="1" dirty="0"/>
            <a:t>Quote to Cash</a:t>
          </a:r>
        </a:p>
      </dgm:t>
    </dgm:pt>
    <dgm:pt modelId="{B5CEC6A3-C3E8-444E-9226-A799B9AE0744}" type="parTrans" cxnId="{9FFEBB49-846A-49A7-923E-AB2D7CBDF0F2}">
      <dgm:prSet/>
      <dgm:spPr/>
      <dgm:t>
        <a:bodyPr/>
        <a:lstStyle/>
        <a:p>
          <a:endParaRPr lang="en-CA" dirty="0"/>
        </a:p>
      </dgm:t>
    </dgm:pt>
    <dgm:pt modelId="{F6FEED94-3697-4581-B6CF-A424F780B8C7}" type="sibTrans" cxnId="{9FFEBB49-846A-49A7-923E-AB2D7CBDF0F2}">
      <dgm:prSet/>
      <dgm:spPr/>
      <dgm:t>
        <a:bodyPr/>
        <a:lstStyle/>
        <a:p>
          <a:endParaRPr lang="en-CA"/>
        </a:p>
      </dgm:t>
    </dgm:pt>
    <dgm:pt modelId="{0A8D470E-DFCC-4D13-A95D-602BD4D46389}">
      <dgm:prSet phldrT="[Text]" custT="1"/>
      <dgm:spPr/>
      <dgm:t>
        <a:bodyPr lIns="0" tIns="0" rIns="0" bIns="0"/>
        <a:lstStyle/>
        <a:p>
          <a:r>
            <a:rPr lang="en-CA" sz="1000" b="1" dirty="0"/>
            <a:t>Issue to </a:t>
          </a:r>
          <a:r>
            <a:rPr lang="en-CA" sz="940" b="1" dirty="0"/>
            <a:t>Resolution</a:t>
          </a:r>
        </a:p>
      </dgm:t>
    </dgm:pt>
    <dgm:pt modelId="{AFC6899C-ED71-4BA2-85CB-5B6E957DFB1E}" type="parTrans" cxnId="{1338C6B1-3CDF-4F05-9CEC-29A572928AF9}">
      <dgm:prSet/>
      <dgm:spPr/>
      <dgm:t>
        <a:bodyPr/>
        <a:lstStyle/>
        <a:p>
          <a:endParaRPr lang="en-CA" dirty="0"/>
        </a:p>
      </dgm:t>
    </dgm:pt>
    <dgm:pt modelId="{097D1B5F-867E-4FB5-B80F-33228BB8F44F}" type="sibTrans" cxnId="{1338C6B1-3CDF-4F05-9CEC-29A572928AF9}">
      <dgm:prSet/>
      <dgm:spPr/>
      <dgm:t>
        <a:bodyPr/>
        <a:lstStyle/>
        <a:p>
          <a:endParaRPr lang="en-CA"/>
        </a:p>
      </dgm:t>
    </dgm:pt>
    <dgm:pt modelId="{331F64D8-D538-47DA-8710-B7F746C691BF}">
      <dgm:prSet phldrT="[Text]" custT="1"/>
      <dgm:spPr/>
      <dgm:t>
        <a:bodyPr/>
        <a:lstStyle/>
        <a:p>
          <a:r>
            <a:rPr lang="en-CA" sz="1000" b="1" dirty="0"/>
            <a:t>Record to Report</a:t>
          </a:r>
        </a:p>
      </dgm:t>
    </dgm:pt>
    <dgm:pt modelId="{EE3AA73E-4681-4F9C-A472-938BA02A0903}" type="parTrans" cxnId="{4EABB9B6-13F8-4F9D-A09E-406BBC197EF0}">
      <dgm:prSet/>
      <dgm:spPr/>
      <dgm:t>
        <a:bodyPr/>
        <a:lstStyle/>
        <a:p>
          <a:endParaRPr lang="en-CA" dirty="0"/>
        </a:p>
      </dgm:t>
    </dgm:pt>
    <dgm:pt modelId="{3AD6E0C6-B4C2-4DBF-89DB-85450C97CDEC}" type="sibTrans" cxnId="{4EABB9B6-13F8-4F9D-A09E-406BBC197EF0}">
      <dgm:prSet/>
      <dgm:spPr/>
      <dgm:t>
        <a:bodyPr/>
        <a:lstStyle/>
        <a:p>
          <a:endParaRPr lang="en-CA"/>
        </a:p>
      </dgm:t>
    </dgm:pt>
    <dgm:pt modelId="{361527C2-B8D7-42DC-8611-CFC15F0A6D71}">
      <dgm:prSet phldrT="[Text]" custT="1"/>
      <dgm:spPr/>
      <dgm:t>
        <a:bodyPr/>
        <a:lstStyle/>
        <a:p>
          <a:r>
            <a:rPr lang="en-CA" sz="970" b="1" dirty="0"/>
            <a:t>Acquire to Dispose</a:t>
          </a:r>
        </a:p>
      </dgm:t>
    </dgm:pt>
    <dgm:pt modelId="{7869DA78-DF2C-4020-B48F-8386449BAC01}" type="parTrans" cxnId="{58FA7DE2-53B9-4878-8828-A62861222DAF}">
      <dgm:prSet/>
      <dgm:spPr/>
      <dgm:t>
        <a:bodyPr/>
        <a:lstStyle/>
        <a:p>
          <a:endParaRPr lang="en-CA" dirty="0"/>
        </a:p>
      </dgm:t>
    </dgm:pt>
    <dgm:pt modelId="{1BF45B80-74E0-48D1-99CF-8F29659C1ED3}" type="sibTrans" cxnId="{58FA7DE2-53B9-4878-8828-A62861222DAF}">
      <dgm:prSet/>
      <dgm:spPr/>
      <dgm:t>
        <a:bodyPr/>
        <a:lstStyle/>
        <a:p>
          <a:endParaRPr lang="en-CA"/>
        </a:p>
      </dgm:t>
    </dgm:pt>
    <dgm:pt modelId="{3CDDB641-FBFF-49CD-892F-D4D31F6541D6}">
      <dgm:prSet phldrT="[Text]" custT="1"/>
      <dgm:spPr/>
      <dgm:t>
        <a:bodyPr/>
        <a:lstStyle/>
        <a:p>
          <a:r>
            <a:rPr lang="en-CA" sz="930" b="1" dirty="0"/>
            <a:t>Forecast to Delivery</a:t>
          </a:r>
        </a:p>
      </dgm:t>
    </dgm:pt>
    <dgm:pt modelId="{552C9E6D-3F8B-43F5-84DF-DA3E3912092F}" type="parTrans" cxnId="{6AF401F2-6AF4-4FF2-B98F-289B2BE06DD6}">
      <dgm:prSet/>
      <dgm:spPr/>
      <dgm:t>
        <a:bodyPr/>
        <a:lstStyle/>
        <a:p>
          <a:endParaRPr lang="en-CA" dirty="0"/>
        </a:p>
      </dgm:t>
    </dgm:pt>
    <dgm:pt modelId="{F6E1E9E0-2DF9-43F3-B377-329A146634FE}" type="sibTrans" cxnId="{6AF401F2-6AF4-4FF2-B98F-289B2BE06DD6}">
      <dgm:prSet/>
      <dgm:spPr/>
      <dgm:t>
        <a:bodyPr/>
        <a:lstStyle/>
        <a:p>
          <a:endParaRPr lang="en-CA"/>
        </a:p>
      </dgm:t>
    </dgm:pt>
    <dgm:pt modelId="{4F0A923F-E423-4C7E-BA1A-E85EF170E7CF}">
      <dgm:prSet phldrT="[Text]" custT="1"/>
      <dgm:spPr/>
      <dgm:t>
        <a:bodyPr/>
        <a:lstStyle/>
        <a:p>
          <a:r>
            <a:rPr lang="en-CA" sz="1000" b="1" dirty="0"/>
            <a:t>Idea to Offering</a:t>
          </a:r>
        </a:p>
      </dgm:t>
    </dgm:pt>
    <dgm:pt modelId="{51CB6DF1-42C1-4DC7-AB95-D077C286FCCF}" type="parTrans" cxnId="{B9AD9193-6F26-4EF5-AEE6-57EAF1E1E78B}">
      <dgm:prSet/>
      <dgm:spPr/>
      <dgm:t>
        <a:bodyPr/>
        <a:lstStyle/>
        <a:p>
          <a:endParaRPr lang="en-CA" dirty="0"/>
        </a:p>
      </dgm:t>
    </dgm:pt>
    <dgm:pt modelId="{0096C32C-1583-4A5F-8A73-9E3E693A723A}" type="sibTrans" cxnId="{B9AD9193-6F26-4EF5-AEE6-57EAF1E1E78B}">
      <dgm:prSet/>
      <dgm:spPr/>
      <dgm:t>
        <a:bodyPr/>
        <a:lstStyle/>
        <a:p>
          <a:endParaRPr lang="en-CA"/>
        </a:p>
      </dgm:t>
    </dgm:pt>
    <dgm:pt modelId="{C87DAACC-61D8-43E9-A9CB-D14FE0DAEED1}">
      <dgm:prSet phldrT="[Text]" custT="1"/>
      <dgm:spPr/>
      <dgm:t>
        <a:bodyPr/>
        <a:lstStyle/>
        <a:p>
          <a:r>
            <a:rPr lang="en-CA" sz="1000" b="1" dirty="0"/>
            <a:t>Market to Order</a:t>
          </a:r>
        </a:p>
      </dgm:t>
    </dgm:pt>
    <dgm:pt modelId="{48F0261E-1280-4CE0-A4A8-896341798DD8}" type="parTrans" cxnId="{EBF291E9-516D-4DC8-AAA2-2D85C7191CE4}">
      <dgm:prSet/>
      <dgm:spPr/>
      <dgm:t>
        <a:bodyPr/>
        <a:lstStyle/>
        <a:p>
          <a:endParaRPr lang="en-CA" dirty="0"/>
        </a:p>
      </dgm:t>
    </dgm:pt>
    <dgm:pt modelId="{11DBC1FF-9BA9-46CB-9EE0-9ED4ACE63F70}" type="sibTrans" cxnId="{EBF291E9-516D-4DC8-AAA2-2D85C7191CE4}">
      <dgm:prSet/>
      <dgm:spPr/>
      <dgm:t>
        <a:bodyPr/>
        <a:lstStyle/>
        <a:p>
          <a:endParaRPr lang="en-CA"/>
        </a:p>
      </dgm:t>
    </dgm:pt>
    <dgm:pt modelId="{29990C30-29E1-4F2F-8203-3D877F882C48}">
      <dgm:prSet phldrT="[Text]" custT="1"/>
      <dgm:spPr/>
      <dgm:t>
        <a:bodyPr/>
        <a:lstStyle/>
        <a:p>
          <a:r>
            <a:rPr lang="en-CA" sz="1050" b="1" dirty="0"/>
            <a:t>Plan to Perform</a:t>
          </a:r>
        </a:p>
      </dgm:t>
    </dgm:pt>
    <dgm:pt modelId="{16F29D96-9044-4458-A16E-4464FC10D972}" type="parTrans" cxnId="{1F71031D-6C1C-470A-8DDB-3C5D8FA1A255}">
      <dgm:prSet/>
      <dgm:spPr/>
      <dgm:t>
        <a:bodyPr/>
        <a:lstStyle/>
        <a:p>
          <a:endParaRPr lang="en-CA" dirty="0"/>
        </a:p>
      </dgm:t>
    </dgm:pt>
    <dgm:pt modelId="{6AD093B9-D482-4B94-9F33-4EF8144328FA}" type="sibTrans" cxnId="{1F71031D-6C1C-470A-8DDB-3C5D8FA1A255}">
      <dgm:prSet/>
      <dgm:spPr/>
      <dgm:t>
        <a:bodyPr/>
        <a:lstStyle/>
        <a:p>
          <a:endParaRPr lang="en-CA"/>
        </a:p>
      </dgm:t>
    </dgm:pt>
    <dgm:pt modelId="{1CA4BFB6-B7B7-43F8-8F08-1051119A5A11}" type="pres">
      <dgm:prSet presAssocID="{C1718FBB-B939-436A-AFF6-0DF76F9922BF}" presName="cycle" presStyleCnt="0">
        <dgm:presLayoutVars>
          <dgm:chMax val="1"/>
          <dgm:dir/>
          <dgm:animLvl val="ctr"/>
          <dgm:resizeHandles val="exact"/>
        </dgm:presLayoutVars>
      </dgm:prSet>
      <dgm:spPr/>
      <dgm:t>
        <a:bodyPr/>
        <a:lstStyle/>
        <a:p>
          <a:endParaRPr lang="en-CA"/>
        </a:p>
      </dgm:t>
    </dgm:pt>
    <dgm:pt modelId="{12A611AC-B95A-4A6D-8594-D1A91392786E}" type="pres">
      <dgm:prSet presAssocID="{A2415DD8-2ED7-40D6-A112-9D4AC8D7E242}" presName="centerShape" presStyleLbl="node0" presStyleIdx="0" presStyleCnt="1" custScaleX="135378" custScaleY="135378"/>
      <dgm:spPr/>
      <dgm:t>
        <a:bodyPr/>
        <a:lstStyle/>
        <a:p>
          <a:endParaRPr lang="en-CA"/>
        </a:p>
      </dgm:t>
    </dgm:pt>
    <dgm:pt modelId="{618E1B04-5EBF-4602-8AB0-915BE8A4C889}" type="pres">
      <dgm:prSet presAssocID="{89F25FB5-5B67-494B-8E40-AB5AB01F6983}" presName="Name9" presStyleLbl="parChTrans1D2" presStyleIdx="0" presStyleCnt="10"/>
      <dgm:spPr/>
      <dgm:t>
        <a:bodyPr/>
        <a:lstStyle/>
        <a:p>
          <a:endParaRPr lang="en-CA"/>
        </a:p>
      </dgm:t>
    </dgm:pt>
    <dgm:pt modelId="{1603049D-4FEA-4FF3-B337-97F1492DDD9D}" type="pres">
      <dgm:prSet presAssocID="{89F25FB5-5B67-494B-8E40-AB5AB01F6983}" presName="connTx" presStyleLbl="parChTrans1D2" presStyleIdx="0" presStyleCnt="10"/>
      <dgm:spPr/>
      <dgm:t>
        <a:bodyPr/>
        <a:lstStyle/>
        <a:p>
          <a:endParaRPr lang="en-CA"/>
        </a:p>
      </dgm:t>
    </dgm:pt>
    <dgm:pt modelId="{7837735B-165C-4CB0-BB56-1FDDBBF4DBA8}" type="pres">
      <dgm:prSet presAssocID="{3C4AE334-0590-4716-8595-17889BFB8F7D}" presName="node" presStyleLbl="node1" presStyleIdx="0" presStyleCnt="10" custScaleX="128821" custScaleY="128821">
        <dgm:presLayoutVars>
          <dgm:bulletEnabled val="1"/>
        </dgm:presLayoutVars>
      </dgm:prSet>
      <dgm:spPr/>
      <dgm:t>
        <a:bodyPr/>
        <a:lstStyle/>
        <a:p>
          <a:endParaRPr lang="en-CA"/>
        </a:p>
      </dgm:t>
    </dgm:pt>
    <dgm:pt modelId="{224AD9FF-2F2A-4E57-9FCC-52F4F14188FC}" type="pres">
      <dgm:prSet presAssocID="{EE3AA73E-4681-4F9C-A472-938BA02A0903}" presName="Name9" presStyleLbl="parChTrans1D2" presStyleIdx="1" presStyleCnt="10"/>
      <dgm:spPr/>
      <dgm:t>
        <a:bodyPr/>
        <a:lstStyle/>
        <a:p>
          <a:endParaRPr lang="en-CA"/>
        </a:p>
      </dgm:t>
    </dgm:pt>
    <dgm:pt modelId="{F6DBA710-6318-40AC-BF9A-EFF8752924FA}" type="pres">
      <dgm:prSet presAssocID="{EE3AA73E-4681-4F9C-A472-938BA02A0903}" presName="connTx" presStyleLbl="parChTrans1D2" presStyleIdx="1" presStyleCnt="10"/>
      <dgm:spPr/>
      <dgm:t>
        <a:bodyPr/>
        <a:lstStyle/>
        <a:p>
          <a:endParaRPr lang="en-CA"/>
        </a:p>
      </dgm:t>
    </dgm:pt>
    <dgm:pt modelId="{C11EE5DE-7D62-4F28-9007-C39EAC359D1A}" type="pres">
      <dgm:prSet presAssocID="{331F64D8-D538-47DA-8710-B7F746C691BF}" presName="node" presStyleLbl="node1" presStyleIdx="1" presStyleCnt="10" custScaleX="128821" custScaleY="128821">
        <dgm:presLayoutVars>
          <dgm:bulletEnabled val="1"/>
        </dgm:presLayoutVars>
      </dgm:prSet>
      <dgm:spPr/>
      <dgm:t>
        <a:bodyPr/>
        <a:lstStyle/>
        <a:p>
          <a:endParaRPr lang="en-CA"/>
        </a:p>
      </dgm:t>
    </dgm:pt>
    <dgm:pt modelId="{4E61E0A0-70A0-4FD3-8E2A-F64F64918CAB}" type="pres">
      <dgm:prSet presAssocID="{2965F303-A4D1-4D85-AD47-811D5273BCFC}" presName="Name9" presStyleLbl="parChTrans1D2" presStyleIdx="2" presStyleCnt="10"/>
      <dgm:spPr/>
      <dgm:t>
        <a:bodyPr/>
        <a:lstStyle/>
        <a:p>
          <a:endParaRPr lang="en-CA"/>
        </a:p>
      </dgm:t>
    </dgm:pt>
    <dgm:pt modelId="{8F245A58-D33D-4612-B93A-AB5A8C2B932C}" type="pres">
      <dgm:prSet presAssocID="{2965F303-A4D1-4D85-AD47-811D5273BCFC}" presName="connTx" presStyleLbl="parChTrans1D2" presStyleIdx="2" presStyleCnt="10"/>
      <dgm:spPr/>
      <dgm:t>
        <a:bodyPr/>
        <a:lstStyle/>
        <a:p>
          <a:endParaRPr lang="en-CA"/>
        </a:p>
      </dgm:t>
    </dgm:pt>
    <dgm:pt modelId="{CC1C2949-3CD5-4010-9C55-EDE0CAFB80B9}" type="pres">
      <dgm:prSet presAssocID="{023865C5-EA25-485A-A8B1-52CC3C330D2B}" presName="node" presStyleLbl="node1" presStyleIdx="2" presStyleCnt="10" custScaleX="128821" custScaleY="128821">
        <dgm:presLayoutVars>
          <dgm:bulletEnabled val="1"/>
        </dgm:presLayoutVars>
      </dgm:prSet>
      <dgm:spPr/>
      <dgm:t>
        <a:bodyPr/>
        <a:lstStyle/>
        <a:p>
          <a:endParaRPr lang="en-CA"/>
        </a:p>
      </dgm:t>
    </dgm:pt>
    <dgm:pt modelId="{5C795A0E-0944-4A48-BB88-F6480E85DA0F}" type="pres">
      <dgm:prSet presAssocID="{B5CEC6A3-C3E8-444E-9226-A799B9AE0744}" presName="Name9" presStyleLbl="parChTrans1D2" presStyleIdx="3" presStyleCnt="10"/>
      <dgm:spPr/>
      <dgm:t>
        <a:bodyPr/>
        <a:lstStyle/>
        <a:p>
          <a:endParaRPr lang="en-CA"/>
        </a:p>
      </dgm:t>
    </dgm:pt>
    <dgm:pt modelId="{C9152E56-7DA3-41D7-A6A4-A2EC1C8BBF57}" type="pres">
      <dgm:prSet presAssocID="{B5CEC6A3-C3E8-444E-9226-A799B9AE0744}" presName="connTx" presStyleLbl="parChTrans1D2" presStyleIdx="3" presStyleCnt="10"/>
      <dgm:spPr/>
      <dgm:t>
        <a:bodyPr/>
        <a:lstStyle/>
        <a:p>
          <a:endParaRPr lang="en-CA"/>
        </a:p>
      </dgm:t>
    </dgm:pt>
    <dgm:pt modelId="{2D5A5B52-163B-418D-89BA-53F95082DF6C}" type="pres">
      <dgm:prSet presAssocID="{39BCD744-00FB-427F-883D-CAB4BC1A9767}" presName="node" presStyleLbl="node1" presStyleIdx="3" presStyleCnt="10" custScaleX="128821" custScaleY="128821">
        <dgm:presLayoutVars>
          <dgm:bulletEnabled val="1"/>
        </dgm:presLayoutVars>
      </dgm:prSet>
      <dgm:spPr/>
      <dgm:t>
        <a:bodyPr/>
        <a:lstStyle/>
        <a:p>
          <a:endParaRPr lang="en-CA"/>
        </a:p>
      </dgm:t>
    </dgm:pt>
    <dgm:pt modelId="{E522762C-7139-44D1-8BBD-3255274946E0}" type="pres">
      <dgm:prSet presAssocID="{AFC6899C-ED71-4BA2-85CB-5B6E957DFB1E}" presName="Name9" presStyleLbl="parChTrans1D2" presStyleIdx="4" presStyleCnt="10"/>
      <dgm:spPr/>
      <dgm:t>
        <a:bodyPr/>
        <a:lstStyle/>
        <a:p>
          <a:endParaRPr lang="en-CA"/>
        </a:p>
      </dgm:t>
    </dgm:pt>
    <dgm:pt modelId="{7ECC77C6-1BAE-4963-8245-1D8D245D447D}" type="pres">
      <dgm:prSet presAssocID="{AFC6899C-ED71-4BA2-85CB-5B6E957DFB1E}" presName="connTx" presStyleLbl="parChTrans1D2" presStyleIdx="4" presStyleCnt="10"/>
      <dgm:spPr/>
      <dgm:t>
        <a:bodyPr/>
        <a:lstStyle/>
        <a:p>
          <a:endParaRPr lang="en-CA"/>
        </a:p>
      </dgm:t>
    </dgm:pt>
    <dgm:pt modelId="{2224E6EF-5527-4E56-A643-33EC82E97CA3}" type="pres">
      <dgm:prSet presAssocID="{0A8D470E-DFCC-4D13-A95D-602BD4D46389}" presName="node" presStyleLbl="node1" presStyleIdx="4" presStyleCnt="10" custScaleX="128821" custScaleY="128821">
        <dgm:presLayoutVars>
          <dgm:bulletEnabled val="1"/>
        </dgm:presLayoutVars>
      </dgm:prSet>
      <dgm:spPr/>
      <dgm:t>
        <a:bodyPr/>
        <a:lstStyle/>
        <a:p>
          <a:endParaRPr lang="en-CA"/>
        </a:p>
      </dgm:t>
    </dgm:pt>
    <dgm:pt modelId="{73D147E7-18F2-4406-B614-BD9BF8E72A60}" type="pres">
      <dgm:prSet presAssocID="{7869DA78-DF2C-4020-B48F-8386449BAC01}" presName="Name9" presStyleLbl="parChTrans1D2" presStyleIdx="5" presStyleCnt="10"/>
      <dgm:spPr/>
      <dgm:t>
        <a:bodyPr/>
        <a:lstStyle/>
        <a:p>
          <a:endParaRPr lang="en-CA"/>
        </a:p>
      </dgm:t>
    </dgm:pt>
    <dgm:pt modelId="{A8891C1E-F973-4008-B7C3-DA1F66335122}" type="pres">
      <dgm:prSet presAssocID="{7869DA78-DF2C-4020-B48F-8386449BAC01}" presName="connTx" presStyleLbl="parChTrans1D2" presStyleIdx="5" presStyleCnt="10"/>
      <dgm:spPr/>
      <dgm:t>
        <a:bodyPr/>
        <a:lstStyle/>
        <a:p>
          <a:endParaRPr lang="en-CA"/>
        </a:p>
      </dgm:t>
    </dgm:pt>
    <dgm:pt modelId="{EF804F82-26B5-4DCC-8DA4-D2D189C97703}" type="pres">
      <dgm:prSet presAssocID="{361527C2-B8D7-42DC-8611-CFC15F0A6D71}" presName="node" presStyleLbl="node1" presStyleIdx="5" presStyleCnt="10" custScaleX="128821" custScaleY="128821" custRadScaleRad="117279" custRadScaleInc="0">
        <dgm:presLayoutVars>
          <dgm:bulletEnabled val="1"/>
        </dgm:presLayoutVars>
      </dgm:prSet>
      <dgm:spPr/>
      <dgm:t>
        <a:bodyPr/>
        <a:lstStyle/>
        <a:p>
          <a:endParaRPr lang="en-CA"/>
        </a:p>
      </dgm:t>
    </dgm:pt>
    <dgm:pt modelId="{C228B80D-B1FA-494F-B5AD-BC712A2C1F4B}" type="pres">
      <dgm:prSet presAssocID="{552C9E6D-3F8B-43F5-84DF-DA3E3912092F}" presName="Name9" presStyleLbl="parChTrans1D2" presStyleIdx="6" presStyleCnt="10"/>
      <dgm:spPr/>
      <dgm:t>
        <a:bodyPr/>
        <a:lstStyle/>
        <a:p>
          <a:endParaRPr lang="en-CA"/>
        </a:p>
      </dgm:t>
    </dgm:pt>
    <dgm:pt modelId="{2224A997-5E19-4DBE-A81A-5AF0061C5D10}" type="pres">
      <dgm:prSet presAssocID="{552C9E6D-3F8B-43F5-84DF-DA3E3912092F}" presName="connTx" presStyleLbl="parChTrans1D2" presStyleIdx="6" presStyleCnt="10"/>
      <dgm:spPr/>
      <dgm:t>
        <a:bodyPr/>
        <a:lstStyle/>
        <a:p>
          <a:endParaRPr lang="en-CA"/>
        </a:p>
      </dgm:t>
    </dgm:pt>
    <dgm:pt modelId="{B6AA9B5D-D6D4-4D53-A737-D8772B0690AA}" type="pres">
      <dgm:prSet presAssocID="{3CDDB641-FBFF-49CD-892F-D4D31F6541D6}" presName="node" presStyleLbl="node1" presStyleIdx="6" presStyleCnt="10" custScaleX="128821" custScaleY="128821">
        <dgm:presLayoutVars>
          <dgm:bulletEnabled val="1"/>
        </dgm:presLayoutVars>
      </dgm:prSet>
      <dgm:spPr/>
      <dgm:t>
        <a:bodyPr/>
        <a:lstStyle/>
        <a:p>
          <a:endParaRPr lang="en-CA"/>
        </a:p>
      </dgm:t>
    </dgm:pt>
    <dgm:pt modelId="{D71AFD0E-0469-44DF-9277-7B2B290F9162}" type="pres">
      <dgm:prSet presAssocID="{51CB6DF1-42C1-4DC7-AB95-D077C286FCCF}" presName="Name9" presStyleLbl="parChTrans1D2" presStyleIdx="7" presStyleCnt="10"/>
      <dgm:spPr/>
      <dgm:t>
        <a:bodyPr/>
        <a:lstStyle/>
        <a:p>
          <a:endParaRPr lang="en-CA"/>
        </a:p>
      </dgm:t>
    </dgm:pt>
    <dgm:pt modelId="{FDD63771-8707-4DC6-BD0C-ED4D2EA03C14}" type="pres">
      <dgm:prSet presAssocID="{51CB6DF1-42C1-4DC7-AB95-D077C286FCCF}" presName="connTx" presStyleLbl="parChTrans1D2" presStyleIdx="7" presStyleCnt="10"/>
      <dgm:spPr/>
      <dgm:t>
        <a:bodyPr/>
        <a:lstStyle/>
        <a:p>
          <a:endParaRPr lang="en-CA"/>
        </a:p>
      </dgm:t>
    </dgm:pt>
    <dgm:pt modelId="{B232A574-49F3-4551-A7A7-09ADBC78A4FD}" type="pres">
      <dgm:prSet presAssocID="{4F0A923F-E423-4C7E-BA1A-E85EF170E7CF}" presName="node" presStyleLbl="node1" presStyleIdx="7" presStyleCnt="10" custScaleX="128821" custScaleY="128821">
        <dgm:presLayoutVars>
          <dgm:bulletEnabled val="1"/>
        </dgm:presLayoutVars>
      </dgm:prSet>
      <dgm:spPr/>
      <dgm:t>
        <a:bodyPr/>
        <a:lstStyle/>
        <a:p>
          <a:endParaRPr lang="en-CA"/>
        </a:p>
      </dgm:t>
    </dgm:pt>
    <dgm:pt modelId="{7CD33A78-DF05-40F3-B274-1B270CE610BA}" type="pres">
      <dgm:prSet presAssocID="{48F0261E-1280-4CE0-A4A8-896341798DD8}" presName="Name9" presStyleLbl="parChTrans1D2" presStyleIdx="8" presStyleCnt="10"/>
      <dgm:spPr/>
      <dgm:t>
        <a:bodyPr/>
        <a:lstStyle/>
        <a:p>
          <a:endParaRPr lang="en-CA"/>
        </a:p>
      </dgm:t>
    </dgm:pt>
    <dgm:pt modelId="{56EF25AE-9EBB-41F3-AC1B-46457BF49869}" type="pres">
      <dgm:prSet presAssocID="{48F0261E-1280-4CE0-A4A8-896341798DD8}" presName="connTx" presStyleLbl="parChTrans1D2" presStyleIdx="8" presStyleCnt="10"/>
      <dgm:spPr/>
      <dgm:t>
        <a:bodyPr/>
        <a:lstStyle/>
        <a:p>
          <a:endParaRPr lang="en-CA"/>
        </a:p>
      </dgm:t>
    </dgm:pt>
    <dgm:pt modelId="{6DF39EBD-D650-4C8E-99F6-7B547546521A}" type="pres">
      <dgm:prSet presAssocID="{C87DAACC-61D8-43E9-A9CB-D14FE0DAEED1}" presName="node" presStyleLbl="node1" presStyleIdx="8" presStyleCnt="10" custScaleX="128821" custScaleY="128821">
        <dgm:presLayoutVars>
          <dgm:bulletEnabled val="1"/>
        </dgm:presLayoutVars>
      </dgm:prSet>
      <dgm:spPr/>
      <dgm:t>
        <a:bodyPr/>
        <a:lstStyle/>
        <a:p>
          <a:endParaRPr lang="en-CA"/>
        </a:p>
      </dgm:t>
    </dgm:pt>
    <dgm:pt modelId="{5CF428E0-D940-4B50-927B-7BB3AD0A9DAD}" type="pres">
      <dgm:prSet presAssocID="{16F29D96-9044-4458-A16E-4464FC10D972}" presName="Name9" presStyleLbl="parChTrans1D2" presStyleIdx="9" presStyleCnt="10"/>
      <dgm:spPr/>
      <dgm:t>
        <a:bodyPr/>
        <a:lstStyle/>
        <a:p>
          <a:endParaRPr lang="en-CA"/>
        </a:p>
      </dgm:t>
    </dgm:pt>
    <dgm:pt modelId="{DE04D88E-34AD-4344-B618-50D86E33EEA5}" type="pres">
      <dgm:prSet presAssocID="{16F29D96-9044-4458-A16E-4464FC10D972}" presName="connTx" presStyleLbl="parChTrans1D2" presStyleIdx="9" presStyleCnt="10"/>
      <dgm:spPr/>
      <dgm:t>
        <a:bodyPr/>
        <a:lstStyle/>
        <a:p>
          <a:endParaRPr lang="en-CA"/>
        </a:p>
      </dgm:t>
    </dgm:pt>
    <dgm:pt modelId="{59CF12DA-8BD2-4F81-A9F7-F180CC41BB7E}" type="pres">
      <dgm:prSet presAssocID="{29990C30-29E1-4F2F-8203-3D877F882C48}" presName="node" presStyleLbl="node1" presStyleIdx="9" presStyleCnt="10" custScaleX="128821" custScaleY="128821">
        <dgm:presLayoutVars>
          <dgm:bulletEnabled val="1"/>
        </dgm:presLayoutVars>
      </dgm:prSet>
      <dgm:spPr/>
      <dgm:t>
        <a:bodyPr/>
        <a:lstStyle/>
        <a:p>
          <a:endParaRPr lang="en-CA"/>
        </a:p>
      </dgm:t>
    </dgm:pt>
  </dgm:ptLst>
  <dgm:cxnLst>
    <dgm:cxn modelId="{1AA4C30C-936C-4CA0-B00D-B8B491F15029}" type="presOf" srcId="{7869DA78-DF2C-4020-B48F-8386449BAC01}" destId="{A8891C1E-F973-4008-B7C3-DA1F66335122}" srcOrd="1" destOrd="0" presId="urn:microsoft.com/office/officeart/2005/8/layout/radial1"/>
    <dgm:cxn modelId="{75E208D4-581D-4342-A39F-CD890250998C}" type="presOf" srcId="{C87DAACC-61D8-43E9-A9CB-D14FE0DAEED1}" destId="{6DF39EBD-D650-4C8E-99F6-7B547546521A}" srcOrd="0" destOrd="0" presId="urn:microsoft.com/office/officeart/2005/8/layout/radial1"/>
    <dgm:cxn modelId="{54F8EE40-5327-4018-803E-C01F45824C71}" type="presOf" srcId="{39BCD744-00FB-427F-883D-CAB4BC1A9767}" destId="{2D5A5B52-163B-418D-89BA-53F95082DF6C}" srcOrd="0" destOrd="0" presId="urn:microsoft.com/office/officeart/2005/8/layout/radial1"/>
    <dgm:cxn modelId="{1F71031D-6C1C-470A-8DDB-3C5D8FA1A255}" srcId="{A2415DD8-2ED7-40D6-A112-9D4AC8D7E242}" destId="{29990C30-29E1-4F2F-8203-3D877F882C48}" srcOrd="9" destOrd="0" parTransId="{16F29D96-9044-4458-A16E-4464FC10D972}" sibTransId="{6AD093B9-D482-4B94-9F33-4EF8144328FA}"/>
    <dgm:cxn modelId="{383C8B28-168F-4BC0-A4C9-4B9B9ED75238}" type="presOf" srcId="{B5CEC6A3-C3E8-444E-9226-A799B9AE0744}" destId="{5C795A0E-0944-4A48-BB88-F6480E85DA0F}" srcOrd="0" destOrd="0" presId="urn:microsoft.com/office/officeart/2005/8/layout/radial1"/>
    <dgm:cxn modelId="{DAA517F3-ECC0-4E24-B688-836EEFBBF764}" type="presOf" srcId="{29990C30-29E1-4F2F-8203-3D877F882C48}" destId="{59CF12DA-8BD2-4F81-A9F7-F180CC41BB7E}" srcOrd="0" destOrd="0" presId="urn:microsoft.com/office/officeart/2005/8/layout/radial1"/>
    <dgm:cxn modelId="{3DF441D5-8CE3-4EC9-A4BB-332E93CEB561}" type="presOf" srcId="{023865C5-EA25-485A-A8B1-52CC3C330D2B}" destId="{CC1C2949-3CD5-4010-9C55-EDE0CAFB80B9}" srcOrd="0" destOrd="0" presId="urn:microsoft.com/office/officeart/2005/8/layout/radial1"/>
    <dgm:cxn modelId="{BDBE3662-6BFA-44F0-B136-ECDE4BF3F8DB}" type="presOf" srcId="{A2415DD8-2ED7-40D6-A112-9D4AC8D7E242}" destId="{12A611AC-B95A-4A6D-8594-D1A91392786E}" srcOrd="0" destOrd="0" presId="urn:microsoft.com/office/officeart/2005/8/layout/radial1"/>
    <dgm:cxn modelId="{02A2DA0E-372A-413D-ACAD-6DEC37EFA36D}" type="presOf" srcId="{552C9E6D-3F8B-43F5-84DF-DA3E3912092F}" destId="{C228B80D-B1FA-494F-B5AD-BC712A2C1F4B}" srcOrd="0" destOrd="0" presId="urn:microsoft.com/office/officeart/2005/8/layout/radial1"/>
    <dgm:cxn modelId="{3A73C656-FCFE-4473-ADF5-D8524EC3FDA2}" type="presOf" srcId="{3CDDB641-FBFF-49CD-892F-D4D31F6541D6}" destId="{B6AA9B5D-D6D4-4D53-A737-D8772B0690AA}" srcOrd="0" destOrd="0" presId="urn:microsoft.com/office/officeart/2005/8/layout/radial1"/>
    <dgm:cxn modelId="{B75AEA2D-9FF6-47BC-AD55-DCC32B2599E1}" type="presOf" srcId="{3C4AE334-0590-4716-8595-17889BFB8F7D}" destId="{7837735B-165C-4CB0-BB56-1FDDBBF4DBA8}" srcOrd="0" destOrd="0" presId="urn:microsoft.com/office/officeart/2005/8/layout/radial1"/>
    <dgm:cxn modelId="{AC5E0850-47A9-45AB-B5B5-46A64C911D21}" type="presOf" srcId="{EE3AA73E-4681-4F9C-A472-938BA02A0903}" destId="{F6DBA710-6318-40AC-BF9A-EFF8752924FA}" srcOrd="1" destOrd="0" presId="urn:microsoft.com/office/officeart/2005/8/layout/radial1"/>
    <dgm:cxn modelId="{8F3975CB-72B0-42B9-85DA-E11467629DB0}" srcId="{A2415DD8-2ED7-40D6-A112-9D4AC8D7E242}" destId="{3C4AE334-0590-4716-8595-17889BFB8F7D}" srcOrd="0" destOrd="0" parTransId="{89F25FB5-5B67-494B-8E40-AB5AB01F6983}" sibTransId="{A1813898-8A36-4815-A637-858EB8DB1A29}"/>
    <dgm:cxn modelId="{EBF291E9-516D-4DC8-AAA2-2D85C7191CE4}" srcId="{A2415DD8-2ED7-40D6-A112-9D4AC8D7E242}" destId="{C87DAACC-61D8-43E9-A9CB-D14FE0DAEED1}" srcOrd="8" destOrd="0" parTransId="{48F0261E-1280-4CE0-A4A8-896341798DD8}" sibTransId="{11DBC1FF-9BA9-46CB-9EE0-9ED4ACE63F70}"/>
    <dgm:cxn modelId="{6224CE49-B8A2-42F9-B4D8-01286E05B97C}" type="presOf" srcId="{C1718FBB-B939-436A-AFF6-0DF76F9922BF}" destId="{1CA4BFB6-B7B7-43F8-8F08-1051119A5A11}" srcOrd="0" destOrd="0" presId="urn:microsoft.com/office/officeart/2005/8/layout/radial1"/>
    <dgm:cxn modelId="{7EDF5FCB-1FA6-4055-BA2F-07302BA10AB6}" type="presOf" srcId="{361527C2-B8D7-42DC-8611-CFC15F0A6D71}" destId="{EF804F82-26B5-4DCC-8DA4-D2D189C97703}" srcOrd="0" destOrd="0" presId="urn:microsoft.com/office/officeart/2005/8/layout/radial1"/>
    <dgm:cxn modelId="{1338C6B1-3CDF-4F05-9CEC-29A572928AF9}" srcId="{A2415DD8-2ED7-40D6-A112-9D4AC8D7E242}" destId="{0A8D470E-DFCC-4D13-A95D-602BD4D46389}" srcOrd="4" destOrd="0" parTransId="{AFC6899C-ED71-4BA2-85CB-5B6E957DFB1E}" sibTransId="{097D1B5F-867E-4FB5-B80F-33228BB8F44F}"/>
    <dgm:cxn modelId="{2AD78BE2-3DF5-4DDC-A018-9127A401B375}" type="presOf" srcId="{2965F303-A4D1-4D85-AD47-811D5273BCFC}" destId="{4E61E0A0-70A0-4FD3-8E2A-F64F64918CAB}" srcOrd="0" destOrd="0" presId="urn:microsoft.com/office/officeart/2005/8/layout/radial1"/>
    <dgm:cxn modelId="{B9AD9193-6F26-4EF5-AEE6-57EAF1E1E78B}" srcId="{A2415DD8-2ED7-40D6-A112-9D4AC8D7E242}" destId="{4F0A923F-E423-4C7E-BA1A-E85EF170E7CF}" srcOrd="7" destOrd="0" parTransId="{51CB6DF1-42C1-4DC7-AB95-D077C286FCCF}" sibTransId="{0096C32C-1583-4A5F-8A73-9E3E693A723A}"/>
    <dgm:cxn modelId="{9C4D1403-C84E-4A0E-BA83-9AC4F96A176A}" type="presOf" srcId="{4F0A923F-E423-4C7E-BA1A-E85EF170E7CF}" destId="{B232A574-49F3-4551-A7A7-09ADBC78A4FD}" srcOrd="0" destOrd="0" presId="urn:microsoft.com/office/officeart/2005/8/layout/radial1"/>
    <dgm:cxn modelId="{7B61D14E-47ED-45EA-A86D-2B69D40D7602}" srcId="{A2415DD8-2ED7-40D6-A112-9D4AC8D7E242}" destId="{023865C5-EA25-485A-A8B1-52CC3C330D2B}" srcOrd="2" destOrd="0" parTransId="{2965F303-A4D1-4D85-AD47-811D5273BCFC}" sibTransId="{95B1A85F-B763-4B47-AAEA-57C6094C58A9}"/>
    <dgm:cxn modelId="{4EABB9B6-13F8-4F9D-A09E-406BBC197EF0}" srcId="{A2415DD8-2ED7-40D6-A112-9D4AC8D7E242}" destId="{331F64D8-D538-47DA-8710-B7F746C691BF}" srcOrd="1" destOrd="0" parTransId="{EE3AA73E-4681-4F9C-A472-938BA02A0903}" sibTransId="{3AD6E0C6-B4C2-4DBF-89DB-85450C97CDEC}"/>
    <dgm:cxn modelId="{A94BBA3E-FE0A-44C9-A551-1FED5E5BB251}" type="presOf" srcId="{AFC6899C-ED71-4BA2-85CB-5B6E957DFB1E}" destId="{7ECC77C6-1BAE-4963-8245-1D8D245D447D}" srcOrd="1" destOrd="0" presId="urn:microsoft.com/office/officeart/2005/8/layout/radial1"/>
    <dgm:cxn modelId="{E3363010-3AC3-4737-BC1B-AFF8488F5230}" type="presOf" srcId="{552C9E6D-3F8B-43F5-84DF-DA3E3912092F}" destId="{2224A997-5E19-4DBE-A81A-5AF0061C5D10}" srcOrd="1" destOrd="0" presId="urn:microsoft.com/office/officeart/2005/8/layout/radial1"/>
    <dgm:cxn modelId="{56A2C654-6410-4830-A473-4221C382E439}" type="presOf" srcId="{48F0261E-1280-4CE0-A4A8-896341798DD8}" destId="{56EF25AE-9EBB-41F3-AC1B-46457BF49869}" srcOrd="1" destOrd="0" presId="urn:microsoft.com/office/officeart/2005/8/layout/radial1"/>
    <dgm:cxn modelId="{E984F4C8-EDA5-4D76-A813-66D2674015D0}" type="presOf" srcId="{51CB6DF1-42C1-4DC7-AB95-D077C286FCCF}" destId="{D71AFD0E-0469-44DF-9277-7B2B290F9162}" srcOrd="0" destOrd="0" presId="urn:microsoft.com/office/officeart/2005/8/layout/radial1"/>
    <dgm:cxn modelId="{C033FD40-3239-4243-B375-6182557F547B}" type="presOf" srcId="{331F64D8-D538-47DA-8710-B7F746C691BF}" destId="{C11EE5DE-7D62-4F28-9007-C39EAC359D1A}" srcOrd="0" destOrd="0" presId="urn:microsoft.com/office/officeart/2005/8/layout/radial1"/>
    <dgm:cxn modelId="{D90A11C9-44E5-4576-B7C2-7D99F190069C}" type="presOf" srcId="{EE3AA73E-4681-4F9C-A472-938BA02A0903}" destId="{224AD9FF-2F2A-4E57-9FCC-52F4F14188FC}" srcOrd="0" destOrd="0" presId="urn:microsoft.com/office/officeart/2005/8/layout/radial1"/>
    <dgm:cxn modelId="{22E2E8BF-A9F7-461E-BF12-6D91AECB7D0B}" type="presOf" srcId="{7869DA78-DF2C-4020-B48F-8386449BAC01}" destId="{73D147E7-18F2-4406-B614-BD9BF8E72A60}" srcOrd="0" destOrd="0" presId="urn:microsoft.com/office/officeart/2005/8/layout/radial1"/>
    <dgm:cxn modelId="{630D9F1C-19BE-4182-8101-3877A7F9D13B}" type="presOf" srcId="{16F29D96-9044-4458-A16E-4464FC10D972}" destId="{DE04D88E-34AD-4344-B618-50D86E33EEA5}" srcOrd="1" destOrd="0" presId="urn:microsoft.com/office/officeart/2005/8/layout/radial1"/>
    <dgm:cxn modelId="{BDC72EEE-4194-4A11-AB21-F40F605349CF}" type="presOf" srcId="{16F29D96-9044-4458-A16E-4464FC10D972}" destId="{5CF428E0-D940-4B50-927B-7BB3AD0A9DAD}" srcOrd="0" destOrd="0" presId="urn:microsoft.com/office/officeart/2005/8/layout/radial1"/>
    <dgm:cxn modelId="{55D1AECB-B24D-4532-B68F-15328607BC30}" type="presOf" srcId="{AFC6899C-ED71-4BA2-85CB-5B6E957DFB1E}" destId="{E522762C-7139-44D1-8BBD-3255274946E0}" srcOrd="0" destOrd="0" presId="urn:microsoft.com/office/officeart/2005/8/layout/radial1"/>
    <dgm:cxn modelId="{7BD482E2-65DD-471B-A3B7-1832BCBDBA8D}" type="presOf" srcId="{0A8D470E-DFCC-4D13-A95D-602BD4D46389}" destId="{2224E6EF-5527-4E56-A643-33EC82E97CA3}" srcOrd="0" destOrd="0" presId="urn:microsoft.com/office/officeart/2005/8/layout/radial1"/>
    <dgm:cxn modelId="{E30C11D1-E803-4E95-8F30-9523E17764D7}" type="presOf" srcId="{89F25FB5-5B67-494B-8E40-AB5AB01F6983}" destId="{1603049D-4FEA-4FF3-B337-97F1492DDD9D}" srcOrd="1" destOrd="0" presId="urn:microsoft.com/office/officeart/2005/8/layout/radial1"/>
    <dgm:cxn modelId="{6AF401F2-6AF4-4FF2-B98F-289B2BE06DD6}" srcId="{A2415DD8-2ED7-40D6-A112-9D4AC8D7E242}" destId="{3CDDB641-FBFF-49CD-892F-D4D31F6541D6}" srcOrd="6" destOrd="0" parTransId="{552C9E6D-3F8B-43F5-84DF-DA3E3912092F}" sibTransId="{F6E1E9E0-2DF9-43F3-B377-329A146634FE}"/>
    <dgm:cxn modelId="{58FA7DE2-53B9-4878-8828-A62861222DAF}" srcId="{A2415DD8-2ED7-40D6-A112-9D4AC8D7E242}" destId="{361527C2-B8D7-42DC-8611-CFC15F0A6D71}" srcOrd="5" destOrd="0" parTransId="{7869DA78-DF2C-4020-B48F-8386449BAC01}" sibTransId="{1BF45B80-74E0-48D1-99CF-8F29659C1ED3}"/>
    <dgm:cxn modelId="{3F10AE5F-E255-4036-8E56-2E37DE1C0CA4}" type="presOf" srcId="{89F25FB5-5B67-494B-8E40-AB5AB01F6983}" destId="{618E1B04-5EBF-4602-8AB0-915BE8A4C889}" srcOrd="0" destOrd="0" presId="urn:microsoft.com/office/officeart/2005/8/layout/radial1"/>
    <dgm:cxn modelId="{B6BE4970-C95A-4AF3-9E91-B10F7DF56639}" type="presOf" srcId="{2965F303-A4D1-4D85-AD47-811D5273BCFC}" destId="{8F245A58-D33D-4612-B93A-AB5A8C2B932C}" srcOrd="1" destOrd="0" presId="urn:microsoft.com/office/officeart/2005/8/layout/radial1"/>
    <dgm:cxn modelId="{9FFEBB49-846A-49A7-923E-AB2D7CBDF0F2}" srcId="{A2415DD8-2ED7-40D6-A112-9D4AC8D7E242}" destId="{39BCD744-00FB-427F-883D-CAB4BC1A9767}" srcOrd="3" destOrd="0" parTransId="{B5CEC6A3-C3E8-444E-9226-A799B9AE0744}" sibTransId="{F6FEED94-3697-4581-B6CF-A424F780B8C7}"/>
    <dgm:cxn modelId="{51A60FDD-8B9B-42AE-A87F-C6812DFCB718}" type="presOf" srcId="{51CB6DF1-42C1-4DC7-AB95-D077C286FCCF}" destId="{FDD63771-8707-4DC6-BD0C-ED4D2EA03C14}" srcOrd="1" destOrd="0" presId="urn:microsoft.com/office/officeart/2005/8/layout/radial1"/>
    <dgm:cxn modelId="{33A59AF9-1548-4F0F-BCA7-8349F9453FE8}" type="presOf" srcId="{B5CEC6A3-C3E8-444E-9226-A799B9AE0744}" destId="{C9152E56-7DA3-41D7-A6A4-A2EC1C8BBF57}" srcOrd="1" destOrd="0" presId="urn:microsoft.com/office/officeart/2005/8/layout/radial1"/>
    <dgm:cxn modelId="{9B914B8C-DCA6-4355-9B46-C08D96A465BC}" type="presOf" srcId="{48F0261E-1280-4CE0-A4A8-896341798DD8}" destId="{7CD33A78-DF05-40F3-B274-1B270CE610BA}" srcOrd="0" destOrd="0" presId="urn:microsoft.com/office/officeart/2005/8/layout/radial1"/>
    <dgm:cxn modelId="{1CF339D4-3397-4158-82C7-AE5A7CDA4631}" srcId="{C1718FBB-B939-436A-AFF6-0DF76F9922BF}" destId="{A2415DD8-2ED7-40D6-A112-9D4AC8D7E242}" srcOrd="0" destOrd="0" parTransId="{7FFC35CE-3A57-40EC-84FE-4E4094C4A303}" sibTransId="{3DB2D168-AB7F-4D75-9956-D6DA4BA5724B}"/>
    <dgm:cxn modelId="{3E69A8F4-FCA3-4F13-9B71-2A86B13F9407}" type="presParOf" srcId="{1CA4BFB6-B7B7-43F8-8F08-1051119A5A11}" destId="{12A611AC-B95A-4A6D-8594-D1A91392786E}" srcOrd="0" destOrd="0" presId="urn:microsoft.com/office/officeart/2005/8/layout/radial1"/>
    <dgm:cxn modelId="{450E6917-BDB7-4406-AB54-24DC350EB39A}" type="presParOf" srcId="{1CA4BFB6-B7B7-43F8-8F08-1051119A5A11}" destId="{618E1B04-5EBF-4602-8AB0-915BE8A4C889}" srcOrd="1" destOrd="0" presId="urn:microsoft.com/office/officeart/2005/8/layout/radial1"/>
    <dgm:cxn modelId="{03927CF9-F002-4523-933D-CF4A0360F28E}" type="presParOf" srcId="{618E1B04-5EBF-4602-8AB0-915BE8A4C889}" destId="{1603049D-4FEA-4FF3-B337-97F1492DDD9D}" srcOrd="0" destOrd="0" presId="urn:microsoft.com/office/officeart/2005/8/layout/radial1"/>
    <dgm:cxn modelId="{E1313475-0A4F-4689-815E-4FFF9899A93B}" type="presParOf" srcId="{1CA4BFB6-B7B7-43F8-8F08-1051119A5A11}" destId="{7837735B-165C-4CB0-BB56-1FDDBBF4DBA8}" srcOrd="2" destOrd="0" presId="urn:microsoft.com/office/officeart/2005/8/layout/radial1"/>
    <dgm:cxn modelId="{1EFBB1EE-A3A5-41B4-9AA3-5B199DBE5E13}" type="presParOf" srcId="{1CA4BFB6-B7B7-43F8-8F08-1051119A5A11}" destId="{224AD9FF-2F2A-4E57-9FCC-52F4F14188FC}" srcOrd="3" destOrd="0" presId="urn:microsoft.com/office/officeart/2005/8/layout/radial1"/>
    <dgm:cxn modelId="{249AF002-0089-4E70-AC04-B7043AF5ACA8}" type="presParOf" srcId="{224AD9FF-2F2A-4E57-9FCC-52F4F14188FC}" destId="{F6DBA710-6318-40AC-BF9A-EFF8752924FA}" srcOrd="0" destOrd="0" presId="urn:microsoft.com/office/officeart/2005/8/layout/radial1"/>
    <dgm:cxn modelId="{A3C114B2-F428-4714-8426-78522F09BDD5}" type="presParOf" srcId="{1CA4BFB6-B7B7-43F8-8F08-1051119A5A11}" destId="{C11EE5DE-7D62-4F28-9007-C39EAC359D1A}" srcOrd="4" destOrd="0" presId="urn:microsoft.com/office/officeart/2005/8/layout/radial1"/>
    <dgm:cxn modelId="{896288BA-832B-4A3A-8CC6-A3BF57C18F16}" type="presParOf" srcId="{1CA4BFB6-B7B7-43F8-8F08-1051119A5A11}" destId="{4E61E0A0-70A0-4FD3-8E2A-F64F64918CAB}" srcOrd="5" destOrd="0" presId="urn:microsoft.com/office/officeart/2005/8/layout/radial1"/>
    <dgm:cxn modelId="{52B311B2-9CE1-4BB4-9DAF-B6AAC59C1831}" type="presParOf" srcId="{4E61E0A0-70A0-4FD3-8E2A-F64F64918CAB}" destId="{8F245A58-D33D-4612-B93A-AB5A8C2B932C}" srcOrd="0" destOrd="0" presId="urn:microsoft.com/office/officeart/2005/8/layout/radial1"/>
    <dgm:cxn modelId="{6B5EB1C4-EF63-452D-A7C9-8D709217FFAD}" type="presParOf" srcId="{1CA4BFB6-B7B7-43F8-8F08-1051119A5A11}" destId="{CC1C2949-3CD5-4010-9C55-EDE0CAFB80B9}" srcOrd="6" destOrd="0" presId="urn:microsoft.com/office/officeart/2005/8/layout/radial1"/>
    <dgm:cxn modelId="{B182E587-EC4D-41A7-A87F-D1FE49C672F0}" type="presParOf" srcId="{1CA4BFB6-B7B7-43F8-8F08-1051119A5A11}" destId="{5C795A0E-0944-4A48-BB88-F6480E85DA0F}" srcOrd="7" destOrd="0" presId="urn:microsoft.com/office/officeart/2005/8/layout/radial1"/>
    <dgm:cxn modelId="{377F8CB7-07BA-45C9-B598-FFE2CE04A57B}" type="presParOf" srcId="{5C795A0E-0944-4A48-BB88-F6480E85DA0F}" destId="{C9152E56-7DA3-41D7-A6A4-A2EC1C8BBF57}" srcOrd="0" destOrd="0" presId="urn:microsoft.com/office/officeart/2005/8/layout/radial1"/>
    <dgm:cxn modelId="{CB742FE0-C33A-486A-AA75-440C1A6427A5}" type="presParOf" srcId="{1CA4BFB6-B7B7-43F8-8F08-1051119A5A11}" destId="{2D5A5B52-163B-418D-89BA-53F95082DF6C}" srcOrd="8" destOrd="0" presId="urn:microsoft.com/office/officeart/2005/8/layout/radial1"/>
    <dgm:cxn modelId="{7E20F7F9-DF93-4510-B8FE-F20E516B25A3}" type="presParOf" srcId="{1CA4BFB6-B7B7-43F8-8F08-1051119A5A11}" destId="{E522762C-7139-44D1-8BBD-3255274946E0}" srcOrd="9" destOrd="0" presId="urn:microsoft.com/office/officeart/2005/8/layout/radial1"/>
    <dgm:cxn modelId="{3EFC4D61-D8C1-4D53-BA24-94D0FF00546F}" type="presParOf" srcId="{E522762C-7139-44D1-8BBD-3255274946E0}" destId="{7ECC77C6-1BAE-4963-8245-1D8D245D447D}" srcOrd="0" destOrd="0" presId="urn:microsoft.com/office/officeart/2005/8/layout/radial1"/>
    <dgm:cxn modelId="{CB449C6B-2254-4E10-AAB6-B3CCD504E9C1}" type="presParOf" srcId="{1CA4BFB6-B7B7-43F8-8F08-1051119A5A11}" destId="{2224E6EF-5527-4E56-A643-33EC82E97CA3}" srcOrd="10" destOrd="0" presId="urn:microsoft.com/office/officeart/2005/8/layout/radial1"/>
    <dgm:cxn modelId="{A7F75F10-C04A-4FDD-A2BF-154DDC48F06B}" type="presParOf" srcId="{1CA4BFB6-B7B7-43F8-8F08-1051119A5A11}" destId="{73D147E7-18F2-4406-B614-BD9BF8E72A60}" srcOrd="11" destOrd="0" presId="urn:microsoft.com/office/officeart/2005/8/layout/radial1"/>
    <dgm:cxn modelId="{06E046ED-DA90-46E7-B129-85CBE6C09116}" type="presParOf" srcId="{73D147E7-18F2-4406-B614-BD9BF8E72A60}" destId="{A8891C1E-F973-4008-B7C3-DA1F66335122}" srcOrd="0" destOrd="0" presId="urn:microsoft.com/office/officeart/2005/8/layout/radial1"/>
    <dgm:cxn modelId="{91E7E156-7D8E-4B5B-9BF0-931AC3CAE2B3}" type="presParOf" srcId="{1CA4BFB6-B7B7-43F8-8F08-1051119A5A11}" destId="{EF804F82-26B5-4DCC-8DA4-D2D189C97703}" srcOrd="12" destOrd="0" presId="urn:microsoft.com/office/officeart/2005/8/layout/radial1"/>
    <dgm:cxn modelId="{515A5208-CDCA-476C-A3D3-B60FDD89D459}" type="presParOf" srcId="{1CA4BFB6-B7B7-43F8-8F08-1051119A5A11}" destId="{C228B80D-B1FA-494F-B5AD-BC712A2C1F4B}" srcOrd="13" destOrd="0" presId="urn:microsoft.com/office/officeart/2005/8/layout/radial1"/>
    <dgm:cxn modelId="{1FDACB46-B421-4317-9726-44F6320EC42B}" type="presParOf" srcId="{C228B80D-B1FA-494F-B5AD-BC712A2C1F4B}" destId="{2224A997-5E19-4DBE-A81A-5AF0061C5D10}" srcOrd="0" destOrd="0" presId="urn:microsoft.com/office/officeart/2005/8/layout/radial1"/>
    <dgm:cxn modelId="{6FB3ABF9-CFBE-4A71-A2CA-5856C4C8A59D}" type="presParOf" srcId="{1CA4BFB6-B7B7-43F8-8F08-1051119A5A11}" destId="{B6AA9B5D-D6D4-4D53-A737-D8772B0690AA}" srcOrd="14" destOrd="0" presId="urn:microsoft.com/office/officeart/2005/8/layout/radial1"/>
    <dgm:cxn modelId="{C8DF61BA-11A5-40F8-902B-96422196F9FF}" type="presParOf" srcId="{1CA4BFB6-B7B7-43F8-8F08-1051119A5A11}" destId="{D71AFD0E-0469-44DF-9277-7B2B290F9162}" srcOrd="15" destOrd="0" presId="urn:microsoft.com/office/officeart/2005/8/layout/radial1"/>
    <dgm:cxn modelId="{C620EC05-2A6C-4D1E-B2F3-732873A6362A}" type="presParOf" srcId="{D71AFD0E-0469-44DF-9277-7B2B290F9162}" destId="{FDD63771-8707-4DC6-BD0C-ED4D2EA03C14}" srcOrd="0" destOrd="0" presId="urn:microsoft.com/office/officeart/2005/8/layout/radial1"/>
    <dgm:cxn modelId="{5E303A91-854E-428B-B88C-0D30333B740F}" type="presParOf" srcId="{1CA4BFB6-B7B7-43F8-8F08-1051119A5A11}" destId="{B232A574-49F3-4551-A7A7-09ADBC78A4FD}" srcOrd="16" destOrd="0" presId="urn:microsoft.com/office/officeart/2005/8/layout/radial1"/>
    <dgm:cxn modelId="{559978D9-6F89-4EFB-ADF5-7DB10304B581}" type="presParOf" srcId="{1CA4BFB6-B7B7-43F8-8F08-1051119A5A11}" destId="{7CD33A78-DF05-40F3-B274-1B270CE610BA}" srcOrd="17" destOrd="0" presId="urn:microsoft.com/office/officeart/2005/8/layout/radial1"/>
    <dgm:cxn modelId="{497BFB3C-8419-4A88-9441-82489435B851}" type="presParOf" srcId="{7CD33A78-DF05-40F3-B274-1B270CE610BA}" destId="{56EF25AE-9EBB-41F3-AC1B-46457BF49869}" srcOrd="0" destOrd="0" presId="urn:microsoft.com/office/officeart/2005/8/layout/radial1"/>
    <dgm:cxn modelId="{DEF60F5A-A1CD-4BF1-89D6-A1FDDE0CD57C}" type="presParOf" srcId="{1CA4BFB6-B7B7-43F8-8F08-1051119A5A11}" destId="{6DF39EBD-D650-4C8E-99F6-7B547546521A}" srcOrd="18" destOrd="0" presId="urn:microsoft.com/office/officeart/2005/8/layout/radial1"/>
    <dgm:cxn modelId="{0C06BC18-AB1C-4162-BED7-B462FDEA92D1}" type="presParOf" srcId="{1CA4BFB6-B7B7-43F8-8F08-1051119A5A11}" destId="{5CF428E0-D940-4B50-927B-7BB3AD0A9DAD}" srcOrd="19" destOrd="0" presId="urn:microsoft.com/office/officeart/2005/8/layout/radial1"/>
    <dgm:cxn modelId="{1F43F04A-580B-479E-A03D-00349B60D1E1}" type="presParOf" srcId="{5CF428E0-D940-4B50-927B-7BB3AD0A9DAD}" destId="{DE04D88E-34AD-4344-B618-50D86E33EEA5}" srcOrd="0" destOrd="0" presId="urn:microsoft.com/office/officeart/2005/8/layout/radial1"/>
    <dgm:cxn modelId="{E2E13ED3-BEC2-4A27-9F39-769AB29E9594}" type="presParOf" srcId="{1CA4BFB6-B7B7-43F8-8F08-1051119A5A11}" destId="{59CF12DA-8BD2-4F81-A9F7-F180CC41BB7E}" srcOrd="2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611AC-B95A-4A6D-8594-D1A91392786E}">
      <dsp:nvSpPr>
        <dsp:cNvPr id="0" name=""/>
        <dsp:cNvSpPr/>
      </dsp:nvSpPr>
      <dsp:spPr>
        <a:xfrm>
          <a:off x="2147759" y="1335522"/>
          <a:ext cx="926428" cy="9264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CA" sz="2300" kern="1200" dirty="0"/>
            <a:t>ERP</a:t>
          </a:r>
        </a:p>
      </dsp:txBody>
      <dsp:txXfrm>
        <a:off x="2283431" y="1471194"/>
        <a:ext cx="655084" cy="655084"/>
      </dsp:txXfrm>
    </dsp:sp>
    <dsp:sp modelId="{618E1B04-5EBF-4602-8AB0-915BE8A4C889}">
      <dsp:nvSpPr>
        <dsp:cNvPr id="0" name=""/>
        <dsp:cNvSpPr/>
      </dsp:nvSpPr>
      <dsp:spPr>
        <a:xfrm rot="16200000">
          <a:off x="2341930" y="1054684"/>
          <a:ext cx="538086" cy="23588"/>
        </a:xfrm>
        <a:custGeom>
          <a:avLst/>
          <a:gdLst/>
          <a:ahLst/>
          <a:cxnLst/>
          <a:rect l="0" t="0" r="0" b="0"/>
          <a:pathLst>
            <a:path>
              <a:moveTo>
                <a:pt x="0" y="11794"/>
              </a:moveTo>
              <a:lnTo>
                <a:pt x="538086" y="1179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dirty="0"/>
        </a:p>
      </dsp:txBody>
      <dsp:txXfrm>
        <a:off x="2597521" y="1053026"/>
        <a:ext cx="26904" cy="26904"/>
      </dsp:txXfrm>
    </dsp:sp>
    <dsp:sp modelId="{7837735B-165C-4CB0-BB56-1FDDBBF4DBA8}">
      <dsp:nvSpPr>
        <dsp:cNvPr id="0" name=""/>
        <dsp:cNvSpPr/>
      </dsp:nvSpPr>
      <dsp:spPr>
        <a:xfrm>
          <a:off x="2170195" y="-84121"/>
          <a:ext cx="881556" cy="88155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CA" sz="1000" b="1" kern="1200" dirty="0"/>
            <a:t>Procure to Pay</a:t>
          </a:r>
        </a:p>
      </dsp:txBody>
      <dsp:txXfrm>
        <a:off x="2299296" y="44980"/>
        <a:ext cx="623354" cy="623354"/>
      </dsp:txXfrm>
    </dsp:sp>
    <dsp:sp modelId="{224AD9FF-2F2A-4E57-9FCC-52F4F14188FC}">
      <dsp:nvSpPr>
        <dsp:cNvPr id="0" name=""/>
        <dsp:cNvSpPr/>
      </dsp:nvSpPr>
      <dsp:spPr>
        <a:xfrm rot="18360000">
          <a:off x="2772340" y="1194533"/>
          <a:ext cx="538086" cy="23588"/>
        </a:xfrm>
        <a:custGeom>
          <a:avLst/>
          <a:gdLst/>
          <a:ahLst/>
          <a:cxnLst/>
          <a:rect l="0" t="0" r="0" b="0"/>
          <a:pathLst>
            <a:path>
              <a:moveTo>
                <a:pt x="0" y="11794"/>
              </a:moveTo>
              <a:lnTo>
                <a:pt x="538086" y="1179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dirty="0"/>
        </a:p>
      </dsp:txBody>
      <dsp:txXfrm>
        <a:off x="3027932" y="1192875"/>
        <a:ext cx="26904" cy="26904"/>
      </dsp:txXfrm>
    </dsp:sp>
    <dsp:sp modelId="{C11EE5DE-7D62-4F28-9007-C39EAC359D1A}">
      <dsp:nvSpPr>
        <dsp:cNvPr id="0" name=""/>
        <dsp:cNvSpPr/>
      </dsp:nvSpPr>
      <dsp:spPr>
        <a:xfrm>
          <a:off x="3017828" y="191291"/>
          <a:ext cx="881556" cy="881556"/>
        </a:xfrm>
        <a:prstGeom prst="ellipse">
          <a:avLst/>
        </a:prstGeom>
        <a:solidFill>
          <a:schemeClr val="accent2">
            <a:hueOff val="915403"/>
            <a:satOff val="-2026"/>
            <a:lumOff val="24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CA" sz="1000" b="1" kern="1200" dirty="0"/>
            <a:t>Record to Report</a:t>
          </a:r>
        </a:p>
      </dsp:txBody>
      <dsp:txXfrm>
        <a:off x="3146929" y="320392"/>
        <a:ext cx="623354" cy="623354"/>
      </dsp:txXfrm>
    </dsp:sp>
    <dsp:sp modelId="{4E61E0A0-70A0-4FD3-8E2A-F64F64918CAB}">
      <dsp:nvSpPr>
        <dsp:cNvPr id="0" name=""/>
        <dsp:cNvSpPr/>
      </dsp:nvSpPr>
      <dsp:spPr>
        <a:xfrm rot="20520000">
          <a:off x="3038348" y="1560662"/>
          <a:ext cx="538086" cy="23588"/>
        </a:xfrm>
        <a:custGeom>
          <a:avLst/>
          <a:gdLst/>
          <a:ahLst/>
          <a:cxnLst/>
          <a:rect l="0" t="0" r="0" b="0"/>
          <a:pathLst>
            <a:path>
              <a:moveTo>
                <a:pt x="0" y="11794"/>
              </a:moveTo>
              <a:lnTo>
                <a:pt x="538086" y="1179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dirty="0"/>
        </a:p>
      </dsp:txBody>
      <dsp:txXfrm>
        <a:off x="3293940" y="1559004"/>
        <a:ext cx="26904" cy="26904"/>
      </dsp:txXfrm>
    </dsp:sp>
    <dsp:sp modelId="{CC1C2949-3CD5-4010-9C55-EDE0CAFB80B9}">
      <dsp:nvSpPr>
        <dsp:cNvPr id="0" name=""/>
        <dsp:cNvSpPr/>
      </dsp:nvSpPr>
      <dsp:spPr>
        <a:xfrm>
          <a:off x="3541694" y="912331"/>
          <a:ext cx="881556" cy="881556"/>
        </a:xfrm>
        <a:prstGeom prst="ellipse">
          <a:avLst/>
        </a:prstGeom>
        <a:solidFill>
          <a:schemeClr val="accent2">
            <a:hueOff val="1830805"/>
            <a:satOff val="-4052"/>
            <a:lumOff val="48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CA" sz="1000" b="1" kern="1200" dirty="0"/>
            <a:t>Hire to Retire</a:t>
          </a:r>
        </a:p>
      </dsp:txBody>
      <dsp:txXfrm>
        <a:off x="3670795" y="1041432"/>
        <a:ext cx="623354" cy="623354"/>
      </dsp:txXfrm>
    </dsp:sp>
    <dsp:sp modelId="{5C795A0E-0944-4A48-BB88-F6480E85DA0F}">
      <dsp:nvSpPr>
        <dsp:cNvPr id="0" name=""/>
        <dsp:cNvSpPr/>
      </dsp:nvSpPr>
      <dsp:spPr>
        <a:xfrm rot="1080000">
          <a:off x="3038348" y="2013222"/>
          <a:ext cx="538086" cy="23588"/>
        </a:xfrm>
        <a:custGeom>
          <a:avLst/>
          <a:gdLst/>
          <a:ahLst/>
          <a:cxnLst/>
          <a:rect l="0" t="0" r="0" b="0"/>
          <a:pathLst>
            <a:path>
              <a:moveTo>
                <a:pt x="0" y="11794"/>
              </a:moveTo>
              <a:lnTo>
                <a:pt x="538086" y="1179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dirty="0"/>
        </a:p>
      </dsp:txBody>
      <dsp:txXfrm>
        <a:off x="3293940" y="2011564"/>
        <a:ext cx="26904" cy="26904"/>
      </dsp:txXfrm>
    </dsp:sp>
    <dsp:sp modelId="{2D5A5B52-163B-418D-89BA-53F95082DF6C}">
      <dsp:nvSpPr>
        <dsp:cNvPr id="0" name=""/>
        <dsp:cNvSpPr/>
      </dsp:nvSpPr>
      <dsp:spPr>
        <a:xfrm>
          <a:off x="3541694" y="1803585"/>
          <a:ext cx="881556" cy="881556"/>
        </a:xfrm>
        <a:prstGeom prst="ellipse">
          <a:avLst/>
        </a:prstGeom>
        <a:solidFill>
          <a:schemeClr val="accent2">
            <a:hueOff val="2746208"/>
            <a:satOff val="-6078"/>
            <a:lumOff val="7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CA" sz="1000" b="1" kern="1200" dirty="0"/>
            <a:t>Quote to Cash</a:t>
          </a:r>
        </a:p>
      </dsp:txBody>
      <dsp:txXfrm>
        <a:off x="3670795" y="1932686"/>
        <a:ext cx="623354" cy="623354"/>
      </dsp:txXfrm>
    </dsp:sp>
    <dsp:sp modelId="{E522762C-7139-44D1-8BBD-3255274946E0}">
      <dsp:nvSpPr>
        <dsp:cNvPr id="0" name=""/>
        <dsp:cNvSpPr/>
      </dsp:nvSpPr>
      <dsp:spPr>
        <a:xfrm rot="3240000">
          <a:off x="2772340" y="2379350"/>
          <a:ext cx="538086" cy="23588"/>
        </a:xfrm>
        <a:custGeom>
          <a:avLst/>
          <a:gdLst/>
          <a:ahLst/>
          <a:cxnLst/>
          <a:rect l="0" t="0" r="0" b="0"/>
          <a:pathLst>
            <a:path>
              <a:moveTo>
                <a:pt x="0" y="11794"/>
              </a:moveTo>
              <a:lnTo>
                <a:pt x="538086" y="1179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dirty="0"/>
        </a:p>
      </dsp:txBody>
      <dsp:txXfrm>
        <a:off x="3027932" y="2377693"/>
        <a:ext cx="26904" cy="26904"/>
      </dsp:txXfrm>
    </dsp:sp>
    <dsp:sp modelId="{2224E6EF-5527-4E56-A643-33EC82E97CA3}">
      <dsp:nvSpPr>
        <dsp:cNvPr id="0" name=""/>
        <dsp:cNvSpPr/>
      </dsp:nvSpPr>
      <dsp:spPr>
        <a:xfrm>
          <a:off x="3017828" y="2524624"/>
          <a:ext cx="881556" cy="881556"/>
        </a:xfrm>
        <a:prstGeom prst="ellipse">
          <a:avLst/>
        </a:prstGeom>
        <a:solidFill>
          <a:schemeClr val="accent2">
            <a:hueOff val="3661611"/>
            <a:satOff val="-8104"/>
            <a:lumOff val="96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CA" sz="1000" b="1" kern="1200" dirty="0"/>
            <a:t>Issue to </a:t>
          </a:r>
          <a:r>
            <a:rPr lang="en-CA" sz="940" b="1" kern="1200" dirty="0"/>
            <a:t>Resolution</a:t>
          </a:r>
        </a:p>
      </dsp:txBody>
      <dsp:txXfrm>
        <a:off x="3146929" y="2653725"/>
        <a:ext cx="623354" cy="623354"/>
      </dsp:txXfrm>
    </dsp:sp>
    <dsp:sp modelId="{73D147E7-18F2-4406-B614-BD9BF8E72A60}">
      <dsp:nvSpPr>
        <dsp:cNvPr id="0" name=""/>
        <dsp:cNvSpPr/>
      </dsp:nvSpPr>
      <dsp:spPr>
        <a:xfrm rot="5400000">
          <a:off x="2341930" y="2519199"/>
          <a:ext cx="538086" cy="23588"/>
        </a:xfrm>
        <a:custGeom>
          <a:avLst/>
          <a:gdLst/>
          <a:ahLst/>
          <a:cxnLst/>
          <a:rect l="0" t="0" r="0" b="0"/>
          <a:pathLst>
            <a:path>
              <a:moveTo>
                <a:pt x="0" y="11794"/>
              </a:moveTo>
              <a:lnTo>
                <a:pt x="538086" y="1179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dirty="0"/>
        </a:p>
      </dsp:txBody>
      <dsp:txXfrm>
        <a:off x="2597521" y="2517541"/>
        <a:ext cx="26904" cy="26904"/>
      </dsp:txXfrm>
    </dsp:sp>
    <dsp:sp modelId="{EF804F82-26B5-4DCC-8DA4-D2D189C97703}">
      <dsp:nvSpPr>
        <dsp:cNvPr id="0" name=""/>
        <dsp:cNvSpPr/>
      </dsp:nvSpPr>
      <dsp:spPr>
        <a:xfrm>
          <a:off x="2170195" y="2800037"/>
          <a:ext cx="881556" cy="881556"/>
        </a:xfrm>
        <a:prstGeom prst="ellipse">
          <a:avLst/>
        </a:prstGeom>
        <a:solidFill>
          <a:schemeClr val="accent2">
            <a:hueOff val="4577013"/>
            <a:satOff val="-10129"/>
            <a:lumOff val="120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31164">
            <a:lnSpc>
              <a:spcPct val="90000"/>
            </a:lnSpc>
            <a:spcBef>
              <a:spcPct val="0"/>
            </a:spcBef>
            <a:spcAft>
              <a:spcPct val="35000"/>
            </a:spcAft>
          </a:pPr>
          <a:r>
            <a:rPr lang="en-CA" sz="970" b="1" kern="1200" dirty="0"/>
            <a:t>Acquire to Dispose</a:t>
          </a:r>
        </a:p>
      </dsp:txBody>
      <dsp:txXfrm>
        <a:off x="2299296" y="2929138"/>
        <a:ext cx="623354" cy="623354"/>
      </dsp:txXfrm>
    </dsp:sp>
    <dsp:sp modelId="{C228B80D-B1FA-494F-B5AD-BC712A2C1F4B}">
      <dsp:nvSpPr>
        <dsp:cNvPr id="0" name=""/>
        <dsp:cNvSpPr/>
      </dsp:nvSpPr>
      <dsp:spPr>
        <a:xfrm rot="7560000">
          <a:off x="1911520" y="2379350"/>
          <a:ext cx="538086" cy="23588"/>
        </a:xfrm>
        <a:custGeom>
          <a:avLst/>
          <a:gdLst/>
          <a:ahLst/>
          <a:cxnLst/>
          <a:rect l="0" t="0" r="0" b="0"/>
          <a:pathLst>
            <a:path>
              <a:moveTo>
                <a:pt x="0" y="11794"/>
              </a:moveTo>
              <a:lnTo>
                <a:pt x="538086" y="1179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dirty="0"/>
        </a:p>
      </dsp:txBody>
      <dsp:txXfrm rot="10800000">
        <a:off x="2167111" y="2377693"/>
        <a:ext cx="26904" cy="26904"/>
      </dsp:txXfrm>
    </dsp:sp>
    <dsp:sp modelId="{B6AA9B5D-D6D4-4D53-A737-D8772B0690AA}">
      <dsp:nvSpPr>
        <dsp:cNvPr id="0" name=""/>
        <dsp:cNvSpPr/>
      </dsp:nvSpPr>
      <dsp:spPr>
        <a:xfrm>
          <a:off x="1322562" y="2524624"/>
          <a:ext cx="881556" cy="881556"/>
        </a:xfrm>
        <a:prstGeom prst="ellipse">
          <a:avLst/>
        </a:prstGeom>
        <a:solidFill>
          <a:schemeClr val="accent2">
            <a:hueOff val="5492416"/>
            <a:satOff val="-12155"/>
            <a:lumOff val="145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13385">
            <a:lnSpc>
              <a:spcPct val="90000"/>
            </a:lnSpc>
            <a:spcBef>
              <a:spcPct val="0"/>
            </a:spcBef>
            <a:spcAft>
              <a:spcPct val="35000"/>
            </a:spcAft>
          </a:pPr>
          <a:r>
            <a:rPr lang="en-CA" sz="930" b="1" kern="1200" dirty="0"/>
            <a:t>Forecast to Delivery</a:t>
          </a:r>
        </a:p>
      </dsp:txBody>
      <dsp:txXfrm>
        <a:off x="1451663" y="2653725"/>
        <a:ext cx="623354" cy="623354"/>
      </dsp:txXfrm>
    </dsp:sp>
    <dsp:sp modelId="{D71AFD0E-0469-44DF-9277-7B2B290F9162}">
      <dsp:nvSpPr>
        <dsp:cNvPr id="0" name=""/>
        <dsp:cNvSpPr/>
      </dsp:nvSpPr>
      <dsp:spPr>
        <a:xfrm rot="9720000">
          <a:off x="1645512" y="2013222"/>
          <a:ext cx="538086" cy="23588"/>
        </a:xfrm>
        <a:custGeom>
          <a:avLst/>
          <a:gdLst/>
          <a:ahLst/>
          <a:cxnLst/>
          <a:rect l="0" t="0" r="0" b="0"/>
          <a:pathLst>
            <a:path>
              <a:moveTo>
                <a:pt x="0" y="11794"/>
              </a:moveTo>
              <a:lnTo>
                <a:pt x="538086" y="1179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dirty="0"/>
        </a:p>
      </dsp:txBody>
      <dsp:txXfrm rot="10800000">
        <a:off x="1901103" y="2011564"/>
        <a:ext cx="26904" cy="26904"/>
      </dsp:txXfrm>
    </dsp:sp>
    <dsp:sp modelId="{B232A574-49F3-4551-A7A7-09ADBC78A4FD}">
      <dsp:nvSpPr>
        <dsp:cNvPr id="0" name=""/>
        <dsp:cNvSpPr/>
      </dsp:nvSpPr>
      <dsp:spPr>
        <a:xfrm>
          <a:off x="798696" y="1803585"/>
          <a:ext cx="881556" cy="881556"/>
        </a:xfrm>
        <a:prstGeom prst="ellipse">
          <a:avLst/>
        </a:prstGeom>
        <a:solidFill>
          <a:schemeClr val="accent2">
            <a:hueOff val="6407818"/>
            <a:satOff val="-14181"/>
            <a:lumOff val="169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CA" sz="1000" b="1" kern="1200" dirty="0"/>
            <a:t>Idea to Offering</a:t>
          </a:r>
        </a:p>
      </dsp:txBody>
      <dsp:txXfrm>
        <a:off x="927797" y="1932686"/>
        <a:ext cx="623354" cy="623354"/>
      </dsp:txXfrm>
    </dsp:sp>
    <dsp:sp modelId="{7CD33A78-DF05-40F3-B274-1B270CE610BA}">
      <dsp:nvSpPr>
        <dsp:cNvPr id="0" name=""/>
        <dsp:cNvSpPr/>
      </dsp:nvSpPr>
      <dsp:spPr>
        <a:xfrm rot="11880000">
          <a:off x="1645512" y="1560662"/>
          <a:ext cx="538086" cy="23588"/>
        </a:xfrm>
        <a:custGeom>
          <a:avLst/>
          <a:gdLst/>
          <a:ahLst/>
          <a:cxnLst/>
          <a:rect l="0" t="0" r="0" b="0"/>
          <a:pathLst>
            <a:path>
              <a:moveTo>
                <a:pt x="0" y="11794"/>
              </a:moveTo>
              <a:lnTo>
                <a:pt x="538086" y="1179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dirty="0"/>
        </a:p>
      </dsp:txBody>
      <dsp:txXfrm rot="10800000">
        <a:off x="1901103" y="1559004"/>
        <a:ext cx="26904" cy="26904"/>
      </dsp:txXfrm>
    </dsp:sp>
    <dsp:sp modelId="{6DF39EBD-D650-4C8E-99F6-7B547546521A}">
      <dsp:nvSpPr>
        <dsp:cNvPr id="0" name=""/>
        <dsp:cNvSpPr/>
      </dsp:nvSpPr>
      <dsp:spPr>
        <a:xfrm>
          <a:off x="798696" y="912331"/>
          <a:ext cx="881556" cy="881556"/>
        </a:xfrm>
        <a:prstGeom prst="ellipse">
          <a:avLst/>
        </a:prstGeom>
        <a:solidFill>
          <a:schemeClr val="accent2">
            <a:hueOff val="7323221"/>
            <a:satOff val="-16207"/>
            <a:lumOff val="1934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CA" sz="1000" b="1" kern="1200" dirty="0"/>
            <a:t>Market to Order</a:t>
          </a:r>
        </a:p>
      </dsp:txBody>
      <dsp:txXfrm>
        <a:off x="927797" y="1041432"/>
        <a:ext cx="623354" cy="623354"/>
      </dsp:txXfrm>
    </dsp:sp>
    <dsp:sp modelId="{5CF428E0-D940-4B50-927B-7BB3AD0A9DAD}">
      <dsp:nvSpPr>
        <dsp:cNvPr id="0" name=""/>
        <dsp:cNvSpPr/>
      </dsp:nvSpPr>
      <dsp:spPr>
        <a:xfrm rot="14040000">
          <a:off x="1911520" y="1194533"/>
          <a:ext cx="538086" cy="23588"/>
        </a:xfrm>
        <a:custGeom>
          <a:avLst/>
          <a:gdLst/>
          <a:ahLst/>
          <a:cxnLst/>
          <a:rect l="0" t="0" r="0" b="0"/>
          <a:pathLst>
            <a:path>
              <a:moveTo>
                <a:pt x="0" y="11794"/>
              </a:moveTo>
              <a:lnTo>
                <a:pt x="538086" y="1179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CA" sz="500" kern="1200" dirty="0"/>
        </a:p>
      </dsp:txBody>
      <dsp:txXfrm rot="10800000">
        <a:off x="2167111" y="1192875"/>
        <a:ext cx="26904" cy="26904"/>
      </dsp:txXfrm>
    </dsp:sp>
    <dsp:sp modelId="{59CF12DA-8BD2-4F81-A9F7-F180CC41BB7E}">
      <dsp:nvSpPr>
        <dsp:cNvPr id="0" name=""/>
        <dsp:cNvSpPr/>
      </dsp:nvSpPr>
      <dsp:spPr>
        <a:xfrm>
          <a:off x="1322562" y="191291"/>
          <a:ext cx="881556" cy="881556"/>
        </a:xfrm>
        <a:prstGeom prst="ellipse">
          <a:avLst/>
        </a:prstGeom>
        <a:solidFill>
          <a:schemeClr val="accent2">
            <a:hueOff val="8238624"/>
            <a:satOff val="-18233"/>
            <a:lumOff val="217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CA" sz="1050" b="1" kern="1200" dirty="0"/>
            <a:t>Plan to Perform</a:t>
          </a:r>
        </a:p>
      </dsp:txBody>
      <dsp:txXfrm>
        <a:off x="1451663" y="320392"/>
        <a:ext cx="623354" cy="62335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pPr/>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pPr/>
              <a:t>4/30/2019</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pPr/>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42750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793171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831407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4</a:t>
            </a:fld>
            <a:endParaRPr lang="en-US" dirty="0"/>
          </a:p>
        </p:txBody>
      </p:sp>
    </p:spTree>
    <p:extLst>
      <p:ext uri="{BB962C8B-B14F-4D97-AF65-F5344CB8AC3E}">
        <p14:creationId xmlns:p14="http://schemas.microsoft.com/office/powerpoint/2010/main" val="2091123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5</a:t>
            </a:fld>
            <a:endParaRPr lang="en-US" dirty="0"/>
          </a:p>
        </p:txBody>
      </p:sp>
    </p:spTree>
    <p:extLst>
      <p:ext uri="{BB962C8B-B14F-4D97-AF65-F5344CB8AC3E}">
        <p14:creationId xmlns:p14="http://schemas.microsoft.com/office/powerpoint/2010/main" val="1408594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6</a:t>
            </a:fld>
            <a:endParaRPr lang="en-US" dirty="0"/>
          </a:p>
        </p:txBody>
      </p:sp>
    </p:spTree>
    <p:extLst>
      <p:ext uri="{BB962C8B-B14F-4D97-AF65-F5344CB8AC3E}">
        <p14:creationId xmlns:p14="http://schemas.microsoft.com/office/powerpoint/2010/main" val="2624726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8</a:t>
            </a:fld>
            <a:endParaRPr lang="en-US" dirty="0"/>
          </a:p>
        </p:txBody>
      </p:sp>
    </p:spTree>
    <p:extLst>
      <p:ext uri="{BB962C8B-B14F-4D97-AF65-F5344CB8AC3E}">
        <p14:creationId xmlns:p14="http://schemas.microsoft.com/office/powerpoint/2010/main" val="2469431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9" name="Text Placeholder 3"/>
          <p:cNvSpPr txBox="1">
            <a:spLocks/>
          </p:cNvSpPr>
          <p:nvPr userDrawn="1"/>
        </p:nvSpPr>
        <p:spPr bwMode="auto">
          <a:xfrm>
            <a:off x="1578396" y="5622172"/>
            <a:ext cx="7289719"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r" rtl="0" eaLnBrk="1" fontAlgn="base" hangingPunct="1">
              <a:spcBef>
                <a:spcPct val="20000"/>
              </a:spcBef>
              <a:spcAft>
                <a:spcPct val="0"/>
              </a:spcAft>
              <a:buClr>
                <a:schemeClr val="tx1"/>
              </a:buClr>
              <a:buSzPct val="120000"/>
              <a:buFont typeface="Arial" pitchFamily="34" charset="0"/>
              <a:buNone/>
              <a:defRPr sz="2000" kern="1200" baseline="0">
                <a:solidFill>
                  <a:schemeClr val="accent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20000"/>
              </a:spcBef>
              <a:spcAft>
                <a:spcPct val="0"/>
              </a:spcAft>
              <a:buClr>
                <a:srgbClr val="333333"/>
              </a:buClr>
              <a:buSzPct val="120000"/>
              <a:buFont typeface="Arial" pitchFamily="34" charset="0"/>
              <a:buNone/>
              <a:tabLst/>
              <a:defRPr/>
            </a:pPr>
            <a:endParaRPr kumimoji="0" lang="en-CA" sz="2000" b="0" i="0" u="none" strike="noStrike" kern="1200" cap="none" spc="0" normalizeH="0" baseline="0" noProof="0" dirty="0">
              <a:ln>
                <a:noFill/>
              </a:ln>
              <a:solidFill>
                <a:srgbClr val="29475F"/>
              </a:solidFill>
              <a:effectLst/>
              <a:uLnTx/>
              <a:uFillTx/>
              <a:latin typeface="Arial"/>
              <a:ea typeface="+mn-ea"/>
              <a:cs typeface="+mn-cs"/>
            </a:endParaRPr>
          </a:p>
        </p:txBody>
      </p:sp>
    </p:spTree>
    <p:extLst>
      <p:ext uri="{BB962C8B-B14F-4D97-AF65-F5344CB8AC3E}">
        <p14:creationId xmlns:p14="http://schemas.microsoft.com/office/powerpoint/2010/main" val="91228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 workshop - no number">
    <p:spTree>
      <p:nvGrpSpPr>
        <p:cNvPr id="1" name=""/>
        <p:cNvGrpSpPr/>
        <p:nvPr/>
      </p:nvGrpSpPr>
      <p:grpSpPr>
        <a:xfrm>
          <a:off x="0" y="0"/>
          <a:ext cx="0" cy="0"/>
          <a:chOff x="0" y="0"/>
          <a:chExt cx="0" cy="0"/>
        </a:xfrm>
      </p:grpSpPr>
      <p:sp>
        <p:nvSpPr>
          <p:cNvPr id="10" name="Rectangle 9"/>
          <p:cNvSpPr/>
          <p:nvPr userDrawn="1"/>
        </p:nvSpPr>
        <p:spPr>
          <a:xfrm>
            <a:off x="251520" y="1140955"/>
            <a:ext cx="8496944"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22935" y="1143465"/>
            <a:ext cx="343389" cy="339694"/>
            <a:chOff x="6986062" y="224644"/>
            <a:chExt cx="731520" cy="731520"/>
          </a:xfrm>
        </p:grpSpPr>
        <p:sp>
          <p:nvSpPr>
            <p:cNvPr id="23" name="Rectangle 22"/>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28" name="Text Placeholder 26"/>
          <p:cNvSpPr>
            <a:spLocks noGrp="1"/>
          </p:cNvSpPr>
          <p:nvPr>
            <p:ph type="body" sz="quarter" idx="11" hasCustomPrompt="1"/>
          </p:nvPr>
        </p:nvSpPr>
        <p:spPr>
          <a:xfrm>
            <a:off x="842718" y="1147295"/>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[Provide estimated time for workshop activity or other guidelines.]</a:t>
            </a:r>
          </a:p>
        </p:txBody>
      </p:sp>
      <p:sp>
        <p:nvSpPr>
          <p:cNvPr id="14" name="Title 1"/>
          <p:cNvSpPr>
            <a:spLocks noGrp="1"/>
          </p:cNvSpPr>
          <p:nvPr>
            <p:ph type="title" hasCustomPrompt="1"/>
          </p:nvPr>
        </p:nvSpPr>
        <p:spPr>
          <a:xfrm>
            <a:off x="251520" y="256032"/>
            <a:ext cx="8625780" cy="864096"/>
          </a:xfrm>
        </p:spPr>
        <p:txBody>
          <a:bodyPr/>
          <a:lstStyle>
            <a:lvl1pPr algn="l">
              <a:lnSpc>
                <a:spcPts val="2600"/>
              </a:lnSpc>
              <a:defRPr sz="2400" baseline="0">
                <a:solidFill>
                  <a:srgbClr val="333333"/>
                </a:solidFill>
              </a:defRPr>
            </a:lvl1pPr>
          </a:lstStyle>
          <a:p>
            <a:r>
              <a:rPr lang="en-US" dirty="0"/>
              <a:t>Page Header (Georgia, 24pt) </a:t>
            </a:r>
            <a:endParaRPr lang="en-CA" dirty="0"/>
          </a:p>
        </p:txBody>
      </p:sp>
    </p:spTree>
    <p:extLst>
      <p:ext uri="{BB962C8B-B14F-4D97-AF65-F5344CB8AC3E}">
        <p14:creationId xmlns:p14="http://schemas.microsoft.com/office/powerpoint/2010/main" val="296151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333333"/>
                </a:solidFill>
              </a:defRPr>
            </a:lvl1pPr>
          </a:lstStyle>
          <a:p>
            <a:r>
              <a:rPr lang="en-US" dirty="0"/>
              <a:t>Three sections (Georgia, 24pt)</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8" name="Text Placeholder 12"/>
          <p:cNvSpPr>
            <a:spLocks noGrp="1"/>
          </p:cNvSpPr>
          <p:nvPr>
            <p:ph type="body" sz="quarter" idx="16" hasCustomPrompt="1"/>
          </p:nvPr>
        </p:nvSpPr>
        <p:spPr>
          <a:xfrm>
            <a:off x="266219" y="1221423"/>
            <a:ext cx="8595360" cy="307118"/>
          </a:xfrm>
          <a:solidFill>
            <a:schemeClr val="accent1"/>
          </a:solidFill>
          <a:ln>
            <a:solidFill>
              <a:schemeClr val="accent1"/>
            </a:solidFill>
          </a:ln>
        </p:spPr>
        <p:txBody>
          <a:bodyPr/>
          <a:lstStyle>
            <a:lvl1pPr>
              <a:defRPr sz="1400" b="1">
                <a:solidFill>
                  <a:schemeClr val="bg1"/>
                </a:solidFill>
              </a:defRPr>
            </a:lvl1pPr>
            <a:lvl4pPr marL="542925" indent="0">
              <a:buNone/>
              <a:defRPr/>
            </a:lvl4pPr>
          </a:lstStyle>
          <a:p>
            <a:pPr marL="0" lvl="0" indent="0" defTabSz="914400" latinLnBrk="0">
              <a:buNone/>
            </a:pPr>
            <a:r>
              <a:rPr lang="en-US" dirty="0"/>
              <a:t>Click to replace text (Arial, 14pt)</a:t>
            </a:r>
          </a:p>
        </p:txBody>
      </p:sp>
      <p:sp>
        <p:nvSpPr>
          <p:cNvPr id="19" name="Text Placeholder 12"/>
          <p:cNvSpPr>
            <a:spLocks noGrp="1"/>
          </p:cNvSpPr>
          <p:nvPr>
            <p:ph type="body" sz="quarter" idx="17" hasCustomPrompt="1"/>
          </p:nvPr>
        </p:nvSpPr>
        <p:spPr>
          <a:xfrm>
            <a:off x="266219" y="2931027"/>
            <a:ext cx="8595360" cy="307118"/>
          </a:xfrm>
          <a:solidFill>
            <a:schemeClr val="accent1"/>
          </a:solidFill>
          <a:ln>
            <a:solidFill>
              <a:schemeClr val="accent1"/>
            </a:solidFill>
          </a:ln>
        </p:spPr>
        <p:txBody>
          <a:bodyPr/>
          <a:lstStyle>
            <a:lvl1pPr>
              <a:defRPr sz="1400" b="1">
                <a:solidFill>
                  <a:schemeClr val="bg1"/>
                </a:solidFill>
              </a:defRPr>
            </a:lvl1pPr>
            <a:lvl4pPr marL="542925" indent="0">
              <a:buNone/>
              <a:defRPr/>
            </a:lvl4pPr>
          </a:lstStyle>
          <a:p>
            <a:pPr marL="0" lvl="0" indent="0" defTabSz="914400" latinLnBrk="0">
              <a:buNone/>
            </a:pPr>
            <a:r>
              <a:rPr lang="en-US" dirty="0"/>
              <a:t>Click to replace text (Arial, 14pt)</a:t>
            </a:r>
          </a:p>
        </p:txBody>
      </p:sp>
      <p:sp>
        <p:nvSpPr>
          <p:cNvPr id="20" name="Text Placeholder 12"/>
          <p:cNvSpPr>
            <a:spLocks noGrp="1"/>
          </p:cNvSpPr>
          <p:nvPr>
            <p:ph type="body" sz="quarter" idx="18" hasCustomPrompt="1"/>
          </p:nvPr>
        </p:nvSpPr>
        <p:spPr>
          <a:xfrm>
            <a:off x="266219" y="4652064"/>
            <a:ext cx="8595360" cy="307118"/>
          </a:xfrm>
          <a:solidFill>
            <a:schemeClr val="accent1"/>
          </a:solidFill>
          <a:ln>
            <a:solidFill>
              <a:schemeClr val="accent1"/>
            </a:solidFill>
          </a:ln>
        </p:spPr>
        <p:txBody>
          <a:bodyPr/>
          <a:lstStyle>
            <a:lvl1pPr>
              <a:defRPr sz="1400" b="1">
                <a:solidFill>
                  <a:schemeClr val="bg1"/>
                </a:solidFill>
              </a:defRPr>
            </a:lvl1pPr>
            <a:lvl4pPr marL="542925" indent="0">
              <a:buNone/>
              <a:defRPr/>
            </a:lvl4pPr>
          </a:lstStyle>
          <a:p>
            <a:pPr marL="0" lvl="0" indent="0" defTabSz="914400" latinLnBrk="0">
              <a:buNone/>
            </a:pPr>
            <a:r>
              <a:rPr lang="en-US" dirty="0"/>
              <a:t>Click to replace text (Arial, 14pt)</a:t>
            </a:r>
          </a:p>
        </p:txBody>
      </p:sp>
    </p:spTree>
    <p:extLst>
      <p:ext uri="{BB962C8B-B14F-4D97-AF65-F5344CB8AC3E}">
        <p14:creationId xmlns:p14="http://schemas.microsoft.com/office/powerpoint/2010/main" val="3574998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3604276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453811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74011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hase Cover">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012759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rgbClr val="333333"/>
                </a:solidFill>
              </a:defRPr>
            </a:lvl1pPr>
          </a:lstStyle>
          <a:p>
            <a:r>
              <a:rPr lang="en-US" dirty="0"/>
              <a:t>Page Header (Georgia, 24pt) </a:t>
            </a:r>
            <a:endParaRPr lang="en-CA" dirty="0"/>
          </a:p>
        </p:txBody>
      </p:sp>
    </p:spTree>
    <p:extLst>
      <p:ext uri="{BB962C8B-B14F-4D97-AF65-F5344CB8AC3E}">
        <p14:creationId xmlns:p14="http://schemas.microsoft.com/office/powerpoint/2010/main" val="247360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xec Brief Header">
    <p:spTree>
      <p:nvGrpSpPr>
        <p:cNvPr id="1" name=""/>
        <p:cNvGrpSpPr/>
        <p:nvPr/>
      </p:nvGrpSpPr>
      <p:grpSpPr>
        <a:xfrm>
          <a:off x="0" y="0"/>
          <a:ext cx="0" cy="0"/>
          <a:chOff x="0" y="0"/>
          <a:chExt cx="0" cy="0"/>
        </a:xfrm>
      </p:grpSpPr>
      <p:sp>
        <p:nvSpPr>
          <p:cNvPr id="4" name="Rectangle 3"/>
          <p:cNvSpPr/>
          <p:nvPr userDrawn="1"/>
        </p:nvSpPr>
        <p:spPr>
          <a:xfrm>
            <a:off x="0" y="-1733"/>
            <a:ext cx="9144000" cy="1131094"/>
          </a:xfrm>
          <a:prstGeom prst="rect">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bg1"/>
                </a:solidFill>
                <a:latin typeface="+mn-lt"/>
              </a:defRPr>
            </a:lvl1pPr>
          </a:lstStyle>
          <a:p>
            <a:r>
              <a:rPr lang="en-US" dirty="0"/>
              <a:t>Page Header (Arial, 24pt) </a:t>
            </a:r>
            <a:endParaRPr lang="en-CA" dirty="0"/>
          </a:p>
        </p:txBody>
      </p:sp>
    </p:spTree>
    <p:extLst>
      <p:ext uri="{BB962C8B-B14F-4D97-AF65-F5344CB8AC3E}">
        <p14:creationId xmlns:p14="http://schemas.microsoft.com/office/powerpoint/2010/main" val="1454724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Rectangle 50"/>
          <p:cNvSpPr/>
          <p:nvPr userDrawn="1"/>
        </p:nvSpPr>
        <p:spPr>
          <a:xfrm>
            <a:off x="255868" y="4199835"/>
            <a:ext cx="8640578" cy="312818"/>
          </a:xfrm>
          <a:prstGeom prst="rect">
            <a:avLst/>
          </a:prstGeom>
          <a:solidFill>
            <a:srgbClr val="29475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400" b="1" i="0" u="none" strike="noStrike" kern="0" cap="none" spc="0" normalizeH="0" baseline="0" noProof="0" dirty="0">
                <a:ln>
                  <a:noFill/>
                </a:ln>
                <a:solidFill>
                  <a:srgbClr val="FFFFFF"/>
                </a:solidFill>
                <a:effectLst/>
                <a:uLnTx/>
                <a:uFillTx/>
                <a:latin typeface="Arial"/>
                <a:ea typeface="+mn-ea"/>
                <a:cs typeface="+mn-cs"/>
              </a:rPr>
              <a:t>Resolution</a:t>
            </a:r>
          </a:p>
        </p:txBody>
      </p:sp>
      <p:sp>
        <p:nvSpPr>
          <p:cNvPr id="52" name="Rectangle 51"/>
          <p:cNvSpPr/>
          <p:nvPr userDrawn="1"/>
        </p:nvSpPr>
        <p:spPr>
          <a:xfrm>
            <a:off x="247848" y="1210905"/>
            <a:ext cx="5266944" cy="320040"/>
          </a:xfrm>
          <a:prstGeom prst="rect">
            <a:avLst/>
          </a:prstGeom>
          <a:solidFill>
            <a:srgbClr val="29475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Situation</a:t>
            </a:r>
          </a:p>
        </p:txBody>
      </p:sp>
      <p:sp>
        <p:nvSpPr>
          <p:cNvPr id="53" name="Rectangle 52"/>
          <p:cNvSpPr/>
          <p:nvPr userDrawn="1"/>
        </p:nvSpPr>
        <p:spPr>
          <a:xfrm>
            <a:off x="247848" y="2659744"/>
            <a:ext cx="5266944" cy="320040"/>
          </a:xfrm>
          <a:prstGeom prst="rect">
            <a:avLst/>
          </a:prstGeom>
          <a:solidFill>
            <a:srgbClr val="29475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Complication</a:t>
            </a:r>
          </a:p>
        </p:txBody>
      </p:sp>
      <p:pic>
        <p:nvPicPr>
          <p:cNvPr id="63" name="Picture 6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64" name="Picture 6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
        <p:nvSpPr>
          <p:cNvPr id="21" name="Text Placeholder 2"/>
          <p:cNvSpPr>
            <a:spLocks noGrp="1"/>
          </p:cNvSpPr>
          <p:nvPr>
            <p:ph type="body" sz="quarter" idx="10"/>
          </p:nvPr>
        </p:nvSpPr>
        <p:spPr>
          <a:xfrm>
            <a:off x="247848" y="1535364"/>
            <a:ext cx="5257800" cy="1078992"/>
          </a:xfrm>
        </p:spPr>
        <p:txBody>
          <a:bodyPr/>
          <a:lstStyle>
            <a:lvl1pPr marL="180975" marR="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lvl1pPr>
            <a:lvl2pPr marL="361950" marR="0"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lvl2pPr>
            <a:lvl3pPr marL="542925" marR="0"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lvl3pPr>
            <a:lvl4pPr marL="714375" marR="0"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lvl4pPr>
          </a:lstStyle>
          <a:p>
            <a:pPr marL="180975" marR="0" lvl="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Click to edit Master text styles</a:t>
            </a:r>
          </a:p>
          <a:p>
            <a:pPr marL="361950" marR="0" lvl="1"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Second level</a:t>
            </a:r>
          </a:p>
          <a:p>
            <a:pPr marL="542925" marR="0" lvl="2"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Third level</a:t>
            </a:r>
          </a:p>
          <a:p>
            <a:pPr marL="714375" marR="0" lvl="3"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Fourth level</a:t>
            </a:r>
          </a:p>
          <a:p>
            <a:endParaRPr lang="en-US" dirty="0"/>
          </a:p>
        </p:txBody>
      </p:sp>
      <p:sp>
        <p:nvSpPr>
          <p:cNvPr id="22" name="Text Placeholder 3"/>
          <p:cNvSpPr>
            <a:spLocks noGrp="1"/>
          </p:cNvSpPr>
          <p:nvPr>
            <p:ph type="body" sz="quarter" idx="11"/>
          </p:nvPr>
        </p:nvSpPr>
        <p:spPr>
          <a:xfrm>
            <a:off x="247848" y="2974004"/>
            <a:ext cx="5257800" cy="1076983"/>
          </a:xfrm>
        </p:spPr>
        <p:txBody>
          <a:bodyPr/>
          <a:lstStyle>
            <a:lvl1pPr marL="180975" marR="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lvl1pPr>
            <a:lvl2pPr marL="361950" marR="0"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lvl2pPr>
            <a:lvl3pPr marL="542925" marR="0"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lvl3pPr>
            <a:lvl4pPr marL="714375" marR="0"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lvl4pPr>
          </a:lstStyle>
          <a:p>
            <a:pPr marL="180975" marR="0" lvl="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Click to edit Master text styles</a:t>
            </a:r>
          </a:p>
          <a:p>
            <a:pPr marL="361950" marR="0" lvl="1"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Second level</a:t>
            </a:r>
          </a:p>
          <a:p>
            <a:pPr marL="542925" marR="0" lvl="2"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Third level</a:t>
            </a:r>
          </a:p>
          <a:p>
            <a:pPr marL="714375" marR="0" lvl="3"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Fourth level</a:t>
            </a:r>
          </a:p>
          <a:p>
            <a:endParaRPr lang="en-US" dirty="0"/>
          </a:p>
        </p:txBody>
      </p:sp>
      <p:sp>
        <p:nvSpPr>
          <p:cNvPr id="23" name="Text Placeholder 4"/>
          <p:cNvSpPr>
            <a:spLocks noGrp="1"/>
          </p:cNvSpPr>
          <p:nvPr>
            <p:ph type="body" sz="quarter" idx="12"/>
          </p:nvPr>
        </p:nvSpPr>
        <p:spPr>
          <a:xfrm>
            <a:off x="255868" y="4512653"/>
            <a:ext cx="8623607" cy="1808438"/>
          </a:xfrm>
        </p:spPr>
        <p:txBody>
          <a:bodyPr/>
          <a:lstStyle>
            <a:lvl1pPr marL="180975" marR="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lvl1pPr>
            <a:lvl2pPr marL="361950" marR="0"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lvl2pPr>
            <a:lvl3pPr marL="542925" marR="0"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lvl3pPr>
            <a:lvl4pPr marL="714375" marR="0"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lvl4pPr>
          </a:lstStyle>
          <a:p>
            <a:pPr marL="180975" marR="0" lvl="0" indent="-180975" algn="l" defTabSz="914400" rtl="0" eaLnBrk="1" fontAlgn="base" latinLnBrk="0" hangingPunct="1">
              <a:lnSpc>
                <a:spcPct val="100000"/>
              </a:lnSpc>
              <a:spcBef>
                <a:spcPct val="20000"/>
              </a:spcBef>
              <a:spcAft>
                <a:spcPct val="0"/>
              </a:spcAft>
              <a:buClr>
                <a:srgbClr val="333333"/>
              </a:buClr>
              <a:buSzPct val="12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Click to edit Master text styles</a:t>
            </a:r>
          </a:p>
          <a:p>
            <a:pPr marL="361950" marR="0" lvl="1" indent="-180975" algn="l" defTabSz="914400" rtl="0" eaLnBrk="1" fontAlgn="base" latinLnBrk="0" hangingPunct="1">
              <a:lnSpc>
                <a:spcPct val="100000"/>
              </a:lnSpc>
              <a:spcBef>
                <a:spcPct val="20000"/>
              </a:spcBef>
              <a:spcAft>
                <a:spcPct val="0"/>
              </a:spcAft>
              <a:buClr>
                <a:srgbClr val="333333"/>
              </a:buClr>
              <a:buSzPct val="150000"/>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Second level</a:t>
            </a:r>
          </a:p>
          <a:p>
            <a:pPr marL="542925" marR="0" lvl="2" indent="-180975" algn="l" defTabSz="914400" rtl="0" eaLnBrk="1" fontAlgn="base" latinLnBrk="0" hangingPunct="1">
              <a:lnSpc>
                <a:spcPct val="100000"/>
              </a:lnSpc>
              <a:spcBef>
                <a:spcPct val="20000"/>
              </a:spcBef>
              <a:spcAft>
                <a:spcPct val="0"/>
              </a:spcAft>
              <a:buClr>
                <a:srgbClr val="333333"/>
              </a:buClr>
              <a:buSzTx/>
              <a:buFont typeface="Arial" pitchFamily="34" charset="0"/>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Third level</a:t>
            </a:r>
          </a:p>
          <a:p>
            <a:pPr marL="714375" marR="0" lvl="3" indent="-171450" algn="l" defTabSz="914400" rtl="0" eaLnBrk="1" fontAlgn="base" latinLnBrk="0" hangingPunct="1">
              <a:lnSpc>
                <a:spcPct val="100000"/>
              </a:lnSpc>
              <a:spcBef>
                <a:spcPct val="20000"/>
              </a:spcBef>
              <a:spcAft>
                <a:spcPct val="0"/>
              </a:spcAft>
              <a:buClr>
                <a:srgbClr val="333333"/>
              </a:buClr>
              <a:buSzTx/>
              <a:buFont typeface="Wingdings" pitchFamily="2" charset="2"/>
              <a:buChar char="§"/>
              <a:tabLst/>
              <a:defRPr/>
            </a:pPr>
            <a:r>
              <a:rPr kumimoji="0" lang="en-US" sz="1200" b="0" i="0" u="none" strike="noStrike" kern="1200" cap="none" spc="0" normalizeH="0" baseline="0" noProof="0" dirty="0">
                <a:ln>
                  <a:noFill/>
                </a:ln>
                <a:solidFill>
                  <a:srgbClr val="333333"/>
                </a:solidFill>
                <a:effectLst/>
                <a:uLnTx/>
                <a:uFillTx/>
                <a:latin typeface="+mn-lt"/>
                <a:ea typeface="+mn-ea"/>
                <a:cs typeface="+mn-cs"/>
              </a:rPr>
              <a:t>Fourth level</a:t>
            </a:r>
          </a:p>
          <a:p>
            <a:endParaRPr lang="en-US" dirty="0"/>
          </a:p>
        </p:txBody>
      </p:sp>
      <p:sp>
        <p:nvSpPr>
          <p:cNvPr id="24" name="Text Placeholder 5"/>
          <p:cNvSpPr>
            <a:spLocks noGrp="1"/>
          </p:cNvSpPr>
          <p:nvPr>
            <p:ph type="body" sz="quarter" idx="13"/>
          </p:nvPr>
        </p:nvSpPr>
        <p:spPr>
          <a:xfrm>
            <a:off x="5737241" y="1495997"/>
            <a:ext cx="3083231" cy="2523241"/>
          </a:xfrm>
        </p:spPr>
        <p:txBody>
          <a:bodyPr/>
          <a:lstStyle>
            <a:lvl1pPr>
              <a:defRPr>
                <a:solidFill>
                  <a:srgbClr val="333333"/>
                </a:solidFill>
              </a:defRPr>
            </a:lvl1pPr>
          </a:lstStyle>
          <a:p>
            <a:pPr marL="228600" indent="-228600">
              <a:spcBef>
                <a:spcPts val="600"/>
              </a:spcBef>
              <a:spcAft>
                <a:spcPts val="600"/>
              </a:spcAft>
              <a:buSzPct val="100000"/>
              <a:buFont typeface="+mj-lt"/>
              <a:buAutoNum type="arabicPeriod"/>
            </a:pPr>
            <a:r>
              <a:rPr lang="en-US" b="1" noProof="0" dirty="0">
                <a:solidFill>
                  <a:srgbClr val="333333"/>
                </a:solidFill>
              </a:rPr>
              <a:t>Insight 1</a:t>
            </a:r>
            <a:br>
              <a:rPr lang="en-US" b="1" noProof="0" dirty="0">
                <a:solidFill>
                  <a:srgbClr val="333333"/>
                </a:solidFill>
              </a:rPr>
            </a:br>
            <a:r>
              <a:rPr lang="en-US" noProof="0" dirty="0">
                <a:solidFill>
                  <a:srgbClr val="333333"/>
                </a:solidFill>
              </a:rPr>
              <a:t>Brief description of insight. There is a slide to give more details at the back of the deck.</a:t>
            </a:r>
          </a:p>
          <a:p>
            <a:pPr marL="228600" indent="-228600">
              <a:spcBef>
                <a:spcPts val="600"/>
              </a:spcBef>
              <a:spcAft>
                <a:spcPts val="600"/>
              </a:spcAft>
              <a:buSzPct val="100000"/>
              <a:buFont typeface="+mj-lt"/>
              <a:buAutoNum type="arabicPeriod"/>
            </a:pPr>
            <a:r>
              <a:rPr lang="en-US" b="1" noProof="0" dirty="0">
                <a:solidFill>
                  <a:srgbClr val="333333"/>
                </a:solidFill>
              </a:rPr>
              <a:t>Insight 2</a:t>
            </a:r>
            <a:br>
              <a:rPr lang="en-US" b="1" noProof="0" dirty="0">
                <a:solidFill>
                  <a:srgbClr val="333333"/>
                </a:solidFill>
              </a:rPr>
            </a:br>
            <a:r>
              <a:rPr lang="en-US" noProof="0" dirty="0">
                <a:solidFill>
                  <a:srgbClr val="333333"/>
                </a:solidFill>
              </a:rPr>
              <a:t>Brief description of insight. </a:t>
            </a:r>
          </a:p>
          <a:p>
            <a:pPr marL="228600" indent="-228600">
              <a:spcBef>
                <a:spcPts val="600"/>
              </a:spcBef>
              <a:spcAft>
                <a:spcPts val="600"/>
              </a:spcAft>
              <a:buSzPct val="100000"/>
              <a:buFont typeface="+mj-lt"/>
              <a:buAutoNum type="arabicPeriod"/>
            </a:pPr>
            <a:r>
              <a:rPr lang="en-US" b="1" noProof="0" dirty="0">
                <a:solidFill>
                  <a:srgbClr val="333333"/>
                </a:solidFill>
              </a:rPr>
              <a:t>Insight 3</a:t>
            </a:r>
            <a:br>
              <a:rPr lang="en-US" b="1" noProof="0" dirty="0">
                <a:solidFill>
                  <a:srgbClr val="333333"/>
                </a:solidFill>
              </a:rPr>
            </a:br>
            <a:r>
              <a:rPr lang="en-US" noProof="0" dirty="0">
                <a:solidFill>
                  <a:srgbClr val="333333"/>
                </a:solidFill>
              </a:rPr>
              <a:t>Brief description of insight. </a:t>
            </a:r>
          </a:p>
        </p:txBody>
      </p:sp>
      <p:sp>
        <p:nvSpPr>
          <p:cNvPr id="25"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a:t>Executive summary (Arial, 24pt)</a:t>
            </a:r>
            <a:endParaRPr lang="en-CA"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730469" y="1210905"/>
            <a:ext cx="3096774" cy="286513"/>
          </a:xfrm>
          <a:prstGeom prst="rect">
            <a:avLst/>
          </a:prstGeom>
        </p:spPr>
      </p:pic>
    </p:spTree>
    <p:extLst>
      <p:ext uri="{BB962C8B-B14F-4D97-AF65-F5344CB8AC3E}">
        <p14:creationId xmlns:p14="http://schemas.microsoft.com/office/powerpoint/2010/main" val="4072062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Introduction">
    <p:spTree>
      <p:nvGrpSpPr>
        <p:cNvPr id="1" name=""/>
        <p:cNvGrpSpPr/>
        <p:nvPr/>
      </p:nvGrpSpPr>
      <p:grpSpPr>
        <a:xfrm>
          <a:off x="0" y="0"/>
          <a:ext cx="0" cy="0"/>
          <a:chOff x="0" y="0"/>
          <a:chExt cx="0" cy="0"/>
        </a:xfrm>
      </p:grpSpPr>
      <p:sp>
        <p:nvSpPr>
          <p:cNvPr id="23" name="Rectangle 22"/>
          <p:cNvSpPr/>
          <p:nvPr userDrawn="1"/>
        </p:nvSpPr>
        <p:spPr>
          <a:xfrm>
            <a:off x="0" y="1442"/>
            <a:ext cx="9144000" cy="1124744"/>
          </a:xfrm>
          <a:prstGeom prst="rect">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a:t>Page Header (Arial,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solidFill>
                  <a:srgbClr val="333333"/>
                </a:solidFill>
              </a:defRPr>
            </a:lvl1pPr>
            <a:lvl2pPr marL="361950" indent="-180975">
              <a:lnSpc>
                <a:spcPct val="100000"/>
              </a:lnSpc>
              <a:spcBef>
                <a:spcPts val="500"/>
              </a:spcBef>
              <a:buClr>
                <a:schemeClr val="tx1"/>
              </a:buClr>
              <a:buSzPct val="120000"/>
              <a:buFont typeface="Arial" pitchFamily="34" charset="0"/>
              <a:buChar char="•"/>
              <a:defRPr sz="1400">
                <a:solidFill>
                  <a:srgbClr val="333333"/>
                </a:solidFill>
              </a:defRPr>
            </a:lvl2pPr>
            <a:lvl3pPr marL="542925" indent="-180975">
              <a:lnSpc>
                <a:spcPct val="100000"/>
              </a:lnSpc>
              <a:spcBef>
                <a:spcPts val="500"/>
              </a:spcBef>
              <a:buClr>
                <a:schemeClr val="tx1"/>
              </a:buClr>
              <a:buSzPct val="150000"/>
              <a:buFont typeface="Arial" pitchFamily="34" charset="0"/>
              <a:buChar char="◦"/>
              <a:defRPr sz="1400" baseline="0">
                <a:solidFill>
                  <a:srgbClr val="333333"/>
                </a:solidFill>
              </a:defRPr>
            </a:lvl3pPr>
            <a:lvl4pPr marL="714375" indent="-171450">
              <a:lnSpc>
                <a:spcPct val="100000"/>
              </a:lnSpc>
              <a:spcBef>
                <a:spcPts val="500"/>
              </a:spcBef>
              <a:buSzPct val="100000"/>
              <a:buFont typeface="Arial" pitchFamily="34" charset="0"/>
              <a:buChar char="–"/>
              <a:defRPr sz="14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solidFill>
                  <a:srgbClr val="333333"/>
                </a:solidFill>
              </a:defRPr>
            </a:lvl1pPr>
            <a:lvl2pPr marL="361950" indent="-180975">
              <a:lnSpc>
                <a:spcPct val="100000"/>
              </a:lnSpc>
              <a:spcBef>
                <a:spcPts val="500"/>
              </a:spcBef>
              <a:buClr>
                <a:schemeClr val="tx1"/>
              </a:buClr>
              <a:buSzPct val="120000"/>
              <a:buFont typeface="Arial" pitchFamily="34" charset="0"/>
              <a:buChar char="•"/>
              <a:defRPr sz="1400">
                <a:solidFill>
                  <a:srgbClr val="333333"/>
                </a:solidFill>
              </a:defRPr>
            </a:lvl2pPr>
            <a:lvl3pPr marL="542925" indent="-180975">
              <a:lnSpc>
                <a:spcPct val="100000"/>
              </a:lnSpc>
              <a:spcBef>
                <a:spcPts val="500"/>
              </a:spcBef>
              <a:buClr>
                <a:schemeClr val="tx1"/>
              </a:buClr>
              <a:buSzPct val="150000"/>
              <a:buFont typeface="Arial" pitchFamily="34" charset="0"/>
              <a:buChar char="◦"/>
              <a:defRPr sz="1400" baseline="0">
                <a:solidFill>
                  <a:srgbClr val="333333"/>
                </a:solidFill>
              </a:defRPr>
            </a:lvl3pPr>
            <a:lvl4pPr marL="714375" indent="-171450">
              <a:lnSpc>
                <a:spcPct val="100000"/>
              </a:lnSpc>
              <a:spcBef>
                <a:spcPts val="500"/>
              </a:spcBef>
              <a:buSzPct val="100000"/>
              <a:buFont typeface="Arial" pitchFamily="34" charset="0"/>
              <a:buChar char="–"/>
              <a:defRPr sz="14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solidFill>
                  <a:srgbClr val="333333"/>
                </a:solidFill>
              </a:defRPr>
            </a:lvl1pPr>
            <a:lvl2pPr marL="361950" indent="-180975">
              <a:lnSpc>
                <a:spcPct val="100000"/>
              </a:lnSpc>
              <a:spcBef>
                <a:spcPts val="500"/>
              </a:spcBef>
              <a:buClr>
                <a:schemeClr val="tx1"/>
              </a:buClr>
              <a:buSzPct val="120000"/>
              <a:buFont typeface="Arial" pitchFamily="34" charset="0"/>
              <a:buChar char="•"/>
              <a:defRPr sz="1400">
                <a:solidFill>
                  <a:srgbClr val="333333"/>
                </a:solidFill>
              </a:defRPr>
            </a:lvl2pPr>
            <a:lvl3pPr marL="542925" indent="-180975">
              <a:lnSpc>
                <a:spcPct val="100000"/>
              </a:lnSpc>
              <a:spcBef>
                <a:spcPts val="500"/>
              </a:spcBef>
              <a:buClr>
                <a:schemeClr val="tx1"/>
              </a:buClr>
              <a:buSzPct val="150000"/>
              <a:buFont typeface="Arial" pitchFamily="34" charset="0"/>
              <a:buChar char="◦"/>
              <a:defRPr sz="1400" baseline="0">
                <a:solidFill>
                  <a:srgbClr val="333333"/>
                </a:solidFill>
              </a:defRPr>
            </a:lvl3pPr>
            <a:lvl4pPr marL="714375" indent="-171450">
              <a:lnSpc>
                <a:spcPct val="100000"/>
              </a:lnSpc>
              <a:spcBef>
                <a:spcPts val="500"/>
              </a:spcBef>
              <a:buSzPct val="100000"/>
              <a:buFont typeface="Arial" pitchFamily="34" charset="0"/>
              <a:buChar char="–"/>
              <a:defRPr sz="14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solidFill>
                  <a:srgbClr val="333333"/>
                </a:solidFill>
              </a:defRPr>
            </a:lvl1pPr>
            <a:lvl2pPr marL="361950" indent="-180975">
              <a:lnSpc>
                <a:spcPct val="100000"/>
              </a:lnSpc>
              <a:spcBef>
                <a:spcPts val="500"/>
              </a:spcBef>
              <a:buClr>
                <a:schemeClr val="tx1"/>
              </a:buClr>
              <a:buSzPct val="120000"/>
              <a:buFont typeface="Arial" pitchFamily="34" charset="0"/>
              <a:buChar char="•"/>
              <a:defRPr sz="1400">
                <a:solidFill>
                  <a:srgbClr val="333333"/>
                </a:solidFill>
              </a:defRPr>
            </a:lvl2pPr>
            <a:lvl3pPr marL="542925" indent="-180975">
              <a:lnSpc>
                <a:spcPct val="100000"/>
              </a:lnSpc>
              <a:spcBef>
                <a:spcPts val="500"/>
              </a:spcBef>
              <a:buClr>
                <a:schemeClr val="tx1"/>
              </a:buClr>
              <a:buSzPct val="150000"/>
              <a:buFont typeface="Arial" pitchFamily="34" charset="0"/>
              <a:buChar char="◦"/>
              <a:defRPr sz="1400" baseline="0">
                <a:solidFill>
                  <a:srgbClr val="333333"/>
                </a:solidFill>
              </a:defRPr>
            </a:lvl3pPr>
            <a:lvl4pPr marL="714375" indent="-171450">
              <a:lnSpc>
                <a:spcPct val="100000"/>
              </a:lnSpc>
              <a:spcBef>
                <a:spcPts val="500"/>
              </a:spcBef>
              <a:buSzPct val="100000"/>
              <a:buFont typeface="Arial" pitchFamily="34" charset="0"/>
              <a:buChar char="–"/>
              <a:defRPr sz="14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a:t>
            </a:r>
            <a:r>
              <a:rPr lang="en-US" sz="1400" b="1" baseline="0" dirty="0">
                <a:solidFill>
                  <a:srgbClr val="FFFFFF"/>
                </a:solidFill>
              </a:rPr>
              <a:t> For:</a:t>
            </a:r>
            <a:endParaRPr lang="en-US" sz="1400" b="1" dirty="0">
              <a:solidFill>
                <a:srgbClr val="FFFFFF"/>
              </a:solidFill>
            </a:endParaRP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Also Assist:</a:t>
            </a:r>
          </a:p>
        </p:txBody>
      </p:sp>
      <p:sp>
        <p:nvSpPr>
          <p:cNvPr id="22" name="Rectangle 21"/>
          <p:cNvSpPr/>
          <p:nvPr userDrawn="1"/>
        </p:nvSpPr>
        <p:spPr>
          <a:xfrm>
            <a:off x="4840036" y="3928063"/>
            <a:ext cx="4041648" cy="32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Them:</a:t>
            </a:r>
          </a:p>
        </p:txBody>
      </p:sp>
    </p:spTree>
    <p:extLst>
      <p:ext uri="{BB962C8B-B14F-4D97-AF65-F5344CB8AC3E}">
        <p14:creationId xmlns:p14="http://schemas.microsoft.com/office/powerpoint/2010/main" val="207974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rgbClr val="333333"/>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solidFill>
                  <a:srgbClr val="333333"/>
                </a:solidFill>
              </a:defRPr>
            </a:lvl1pPr>
            <a:lvl2pPr marL="361950" indent="-180975">
              <a:lnSpc>
                <a:spcPct val="100000"/>
              </a:lnSpc>
              <a:spcBef>
                <a:spcPts val="500"/>
              </a:spcBef>
              <a:buClr>
                <a:schemeClr val="tx1"/>
              </a:buClr>
              <a:buSzPct val="150000"/>
              <a:buFont typeface="Arial" pitchFamily="34" charset="0"/>
              <a:buChar char="◦"/>
              <a:defRPr sz="1200">
                <a:solidFill>
                  <a:srgbClr val="333333"/>
                </a:solidFill>
              </a:defRPr>
            </a:lvl2pPr>
            <a:lvl3pPr marL="542925" indent="-180975">
              <a:lnSpc>
                <a:spcPct val="100000"/>
              </a:lnSpc>
              <a:spcBef>
                <a:spcPts val="500"/>
              </a:spcBef>
              <a:buClr>
                <a:schemeClr val="tx1"/>
              </a:buClr>
              <a:buSzPct val="100000"/>
              <a:buFont typeface="Arial" pitchFamily="34" charset="0"/>
              <a:buChar char="–"/>
              <a:defRPr sz="1200" baseline="0">
                <a:solidFill>
                  <a:srgbClr val="333333"/>
                </a:solidFill>
              </a:defRPr>
            </a:lvl3pPr>
            <a:lvl4pPr marL="714375" indent="-171450">
              <a:lnSpc>
                <a:spcPct val="100000"/>
              </a:lnSpc>
              <a:spcBef>
                <a:spcPts val="500"/>
              </a:spcBef>
              <a:buSzPct val="100000"/>
              <a:buFont typeface="Wingdings" pitchFamily="2" charset="2"/>
              <a:buChar char="§"/>
              <a:defRPr sz="12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Tree>
    <p:extLst>
      <p:ext uri="{BB962C8B-B14F-4D97-AF65-F5344CB8AC3E}">
        <p14:creationId xmlns:p14="http://schemas.microsoft.com/office/powerpoint/2010/main" val="173173780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ol Header - no numb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rgbClr val="333333"/>
                </a:solidFill>
              </a:defRPr>
            </a:lvl1pPr>
          </a:lstStyle>
          <a:p>
            <a:r>
              <a:rPr lang="en-US" dirty="0"/>
              <a:t>Page Header (Georgia, 24pt) </a:t>
            </a:r>
            <a:endParaRPr lang="en-CA" dirty="0"/>
          </a:p>
        </p:txBody>
      </p:sp>
      <p:sp>
        <p:nvSpPr>
          <p:cNvPr id="8" name="Rectangle 7"/>
          <p:cNvSpPr/>
          <p:nvPr userDrawn="1"/>
        </p:nvSpPr>
        <p:spPr>
          <a:xfrm>
            <a:off x="251520" y="1140955"/>
            <a:ext cx="8496944"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9" name="Picture 8" descr="best-practice-blueprints.png"/>
          <p:cNvPicPr>
            <a:picLocks noChangeAspect="1"/>
          </p:cNvPicPr>
          <p:nvPr userDrawn="1"/>
        </p:nvPicPr>
        <p:blipFill>
          <a:blip r:embed="rId2" cstate="print"/>
          <a:stretch>
            <a:fillRect/>
          </a:stretch>
        </p:blipFill>
        <p:spPr>
          <a:xfrm>
            <a:off x="334250" y="1151648"/>
            <a:ext cx="343307" cy="343307"/>
          </a:xfrm>
          <a:prstGeom prst="rect">
            <a:avLst/>
          </a:prstGeom>
          <a:solidFill>
            <a:schemeClr val="accent1"/>
          </a:solidFill>
          <a:effectLst/>
        </p:spPr>
      </p:pic>
      <p:sp>
        <p:nvSpPr>
          <p:cNvPr id="16" name="Text Placeholder 26"/>
          <p:cNvSpPr>
            <a:spLocks noGrp="1"/>
          </p:cNvSpPr>
          <p:nvPr>
            <p:ph type="body" sz="quarter" idx="10" hasCustomPrompt="1"/>
          </p:nvPr>
        </p:nvSpPr>
        <p:spPr>
          <a:xfrm>
            <a:off x="789503" y="1147074"/>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[Tool Context]</a:t>
            </a:r>
          </a:p>
        </p:txBody>
      </p:sp>
    </p:spTree>
    <p:extLst>
      <p:ext uri="{BB962C8B-B14F-4D97-AF65-F5344CB8AC3E}">
        <p14:creationId xmlns:p14="http://schemas.microsoft.com/office/powerpoint/2010/main" val="30400965"/>
      </p:ext>
    </p:extLst>
  </p:cSld>
  <p:clrMapOvr>
    <a:masterClrMapping/>
  </p:clrMapOvr>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 VL symbol">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251520" y="256032"/>
            <a:ext cx="8625780" cy="864096"/>
          </a:xfrm>
        </p:spPr>
        <p:txBody>
          <a:bodyPr/>
          <a:lstStyle>
            <a:lvl1pPr algn="l">
              <a:lnSpc>
                <a:spcPts val="2600"/>
              </a:lnSpc>
              <a:defRPr sz="2400" baseline="0">
                <a:solidFill>
                  <a:srgbClr val="333333"/>
                </a:solidFill>
              </a:defRPr>
            </a:lvl1pPr>
          </a:lstStyle>
          <a:p>
            <a:r>
              <a:rPr lang="en-US" dirty="0"/>
              <a:t>Page Header (Georgia, 24pt) </a:t>
            </a:r>
            <a:endParaRPr lang="en-CA" dirty="0"/>
          </a:p>
        </p:txBody>
      </p:sp>
      <p:sp>
        <p:nvSpPr>
          <p:cNvPr id="13" name="Rectangle 12"/>
          <p:cNvSpPr/>
          <p:nvPr userDrawn="1"/>
        </p:nvSpPr>
        <p:spPr>
          <a:xfrm>
            <a:off x="251520" y="1140955"/>
            <a:ext cx="8496944"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4" name="Picture 13"/>
          <p:cNvPicPr>
            <a:picLocks noChangeAspect="1"/>
          </p:cNvPicPr>
          <p:nvPr userDrawn="1"/>
        </p:nvPicPr>
        <p:blipFill>
          <a:blip r:embed="rId2" cstate="print"/>
          <a:stretch>
            <a:fillRect/>
          </a:stretch>
        </p:blipFill>
        <p:spPr>
          <a:xfrm>
            <a:off x="316513" y="1216499"/>
            <a:ext cx="478173" cy="208779"/>
          </a:xfrm>
          <a:prstGeom prst="rect">
            <a:avLst/>
          </a:prstGeom>
        </p:spPr>
      </p:pic>
    </p:spTree>
    <p:extLst>
      <p:ext uri="{BB962C8B-B14F-4D97-AF65-F5344CB8AC3E}">
        <p14:creationId xmlns:p14="http://schemas.microsoft.com/office/powerpoint/2010/main" val="339617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113679027"/>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5" r:id="rId3"/>
    <p:sldLayoutId id="2147483946" r:id="rId4"/>
    <p:sldLayoutId id="2147483947" r:id="rId5"/>
    <p:sldLayoutId id="2147484333" r:id="rId6"/>
    <p:sldLayoutId id="2147483949" r:id="rId7"/>
    <p:sldLayoutId id="2147483951" r:id="rId8"/>
    <p:sldLayoutId id="2147483954" r:id="rId9"/>
    <p:sldLayoutId id="2147483955" r:id="rId10"/>
    <p:sldLayoutId id="2147483958" r:id="rId11"/>
  </p:sldLayoutIdLst>
  <p:hf hdr="0" ftr="0" dt="0"/>
  <p:txStyles>
    <p:titleStyle>
      <a:lvl1pPr algn="l" rtl="0" eaLnBrk="1" fontAlgn="base" hangingPunct="1">
        <a:spcBef>
          <a:spcPct val="0"/>
        </a:spcBef>
        <a:spcAft>
          <a:spcPct val="0"/>
        </a:spcAft>
        <a:defRPr sz="2400" kern="1200" baseline="0">
          <a:solidFill>
            <a:srgbClr val="333333"/>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rgbClr val="333333"/>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rgbClr val="333333"/>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rgbClr val="333333"/>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rgbClr val="333333"/>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135492123"/>
      </p:ext>
    </p:extLst>
  </p:cSld>
  <p:clrMap bg1="lt1" tx1="dk1" bg2="lt2" tx2="dk2" accent1="accent1" accent2="accent2" accent3="accent3" accent4="accent4" accent5="accent5" accent6="accent6" hlink="hlink" folHlink="folHlink"/>
  <p:sldLayoutIdLst>
    <p:sldLayoutId id="2147483966" r:id="rId1"/>
    <p:sldLayoutId id="2147483971" r:id="rId2"/>
    <p:sldLayoutId id="2147484366" r:id="rId3"/>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select-and-implement-an-erp-solu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gif"/></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5.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hyperlink" Target="https://www.infotech.com/research/ss/establish-the-benefits-realization-process" TargetMode="External"/><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3" Type="http://schemas.openxmlformats.org/officeDocument/2006/relationships/hyperlink" Target="https://www.infotech.com/research/ss/redesign-it-governance-to-drive-optimal-business-results"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 Type="http://schemas.openxmlformats.org/officeDocument/2006/relationships/image" Target="../media/image17.png"/><Relationship Id="rId16" Type="http://schemas.openxmlformats.org/officeDocument/2006/relationships/hyperlink" Target="https://www.infotech.com/research/ss/design-build-a-user-facing-service-catalog" TargetMode="External"/><Relationship Id="rId20" Type="http://schemas.openxmlformats.org/officeDocument/2006/relationships/hyperlink" Target="https://www.infotech.com/research/ss/establish-a-program-to-enable-effective-performance-monitoring" TargetMode="External"/><Relationship Id="rId29" Type="http://schemas.openxmlformats.org/officeDocument/2006/relationships/hyperlink" Target="https://www.infotech.com/research/ss/establish-a-right-sized-release-and-deployment-management-process" TargetMode="External"/><Relationship Id="rId41" Type="http://schemas.openxmlformats.org/officeDocument/2006/relationships/hyperlink" Target="https://www.infotech.com/research/ss/drive-organizational-change-from-the-pmo" TargetMode="External"/><Relationship Id="rId1" Type="http://schemas.openxmlformats.org/officeDocument/2006/relationships/slideLayout" Target="../slideLayouts/slideLayout13.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2.jpe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3060698"/>
            <a:ext cx="7696200" cy="968174"/>
          </a:xfrm>
        </p:spPr>
        <p:txBody>
          <a:bodyPr/>
          <a:lstStyle/>
          <a:p>
            <a:r>
              <a:rPr lang="en-US" dirty="0"/>
              <a:t>Select and Implement an ERP Solution</a:t>
            </a:r>
          </a:p>
        </p:txBody>
      </p:sp>
      <p:sp>
        <p:nvSpPr>
          <p:cNvPr id="5" name="Tagline"/>
          <p:cNvSpPr>
            <a:spLocks noGrp="1"/>
          </p:cNvSpPr>
          <p:nvPr>
            <p:ph type="body" sz="quarter" idx="16"/>
          </p:nvPr>
        </p:nvSpPr>
        <p:spPr>
          <a:xfrm>
            <a:off x="774700" y="3663112"/>
            <a:ext cx="7467600" cy="508000"/>
          </a:xfrm>
        </p:spPr>
        <p:txBody>
          <a:bodyPr/>
          <a:lstStyle/>
          <a:p>
            <a:r>
              <a:rPr lang="en-CA" dirty="0">
                <a:solidFill>
                  <a:schemeClr val="tx1"/>
                </a:solidFill>
              </a:rPr>
              <a:t>Selecting a best-fit solution requires balancing needs, cost, and vendor capability.</a:t>
            </a:r>
            <a:endParaRPr lang="en-US" dirty="0">
              <a:solidFill>
                <a:schemeClr val="tx1"/>
              </a:solidFill>
            </a:endParaRPr>
          </a:p>
        </p:txBody>
      </p:sp>
      <p:grpSp>
        <p:nvGrpSpPr>
          <p:cNvPr id="6" name="Group 5"/>
          <p:cNvGrpSpPr/>
          <p:nvPr/>
        </p:nvGrpSpPr>
        <p:grpSpPr>
          <a:xfrm>
            <a:off x="0" y="5421970"/>
            <a:ext cx="9144000" cy="1455539"/>
            <a:chOff x="0" y="5402461"/>
            <a:chExt cx="9144000" cy="1455539"/>
          </a:xfrm>
        </p:grpSpPr>
        <p:sp>
          <p:nvSpPr>
            <p:cNvPr id="7" name="Rectangle 6"/>
            <p:cNvSpPr/>
            <p:nvPr/>
          </p:nvSpPr>
          <p:spPr>
            <a:xfrm>
              <a:off x="0" y="5402461"/>
              <a:ext cx="9144000" cy="1455539"/>
            </a:xfrm>
            <a:prstGeom prst="rect">
              <a:avLst/>
            </a:prstGeom>
            <a:solidFill>
              <a:srgbClr val="FFFFFF"/>
            </a:solidFill>
            <a:ln w="25400" cap="flat" cmpd="sng" algn="ctr">
              <a:noFill/>
              <a:prstDash val="solid"/>
            </a:ln>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rgbClr val="FFFFFF"/>
                </a:solidFill>
                <a:ln w="25400" cap="flat" cmpd="sng" algn="ctr">
                  <a:noFill/>
                  <a:prstDash val="solid"/>
                </a:ln>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174625" marR="0" lvl="0" indent="0" algn="r" defTabSz="914400" rtl="0" eaLnBrk="1" fontAlgn="base" latinLnBrk="0" hangingPunct="1">
                    <a:lnSpc>
                      <a:spcPct val="100000"/>
                    </a:lnSpc>
                    <a:spcBef>
                      <a:spcPct val="0"/>
                    </a:spcBef>
                    <a:spcAft>
                      <a:spcPct val="0"/>
                    </a:spcAft>
                    <a:buClrTx/>
                    <a:buSzTx/>
                    <a:buFontTx/>
                    <a:buNone/>
                    <a:tabLst/>
                    <a:defRPr/>
                  </a:pPr>
                  <a:r>
                    <a:rPr kumimoji="0" lang="en-CA" sz="800" b="0" i="0" u="none" strike="noStrike" kern="1200" cap="none" spc="0" normalizeH="0" baseline="0" noProof="0" dirty="0" smtClean="0">
                      <a:ln>
                        <a:noFill/>
                      </a:ln>
                      <a:solidFill>
                        <a:srgbClr val="FFFFFF">
                          <a:lumMod val="65000"/>
                        </a:srgbClr>
                      </a:solidFill>
                      <a:effectLst/>
                      <a:uLnTx/>
                      <a:uFillTx/>
                      <a:latin typeface="Arial"/>
                      <a:ea typeface="+mn-ea"/>
                      <a:cs typeface="+mn-cs"/>
                    </a:rPr>
                    <a:t>Info-Tech's products and services combine actionable insight and relevant advice with ready-to-use tools</a:t>
                  </a:r>
                  <a:br>
                    <a:rPr kumimoji="0" lang="en-CA" sz="800" b="0" i="0" u="none" strike="noStrike" kern="1200" cap="none" spc="0" normalizeH="0" baseline="0" noProof="0" dirty="0" smtClean="0">
                      <a:ln>
                        <a:noFill/>
                      </a:ln>
                      <a:solidFill>
                        <a:srgbClr val="FFFFFF">
                          <a:lumMod val="65000"/>
                        </a:srgbClr>
                      </a:solidFill>
                      <a:effectLst/>
                      <a:uLnTx/>
                      <a:uFillTx/>
                      <a:latin typeface="Arial"/>
                      <a:ea typeface="+mn-ea"/>
                      <a:cs typeface="+mn-cs"/>
                    </a:rPr>
                  </a:br>
                  <a:r>
                    <a:rPr kumimoji="0" lang="en-CA" sz="800" b="0" i="0" u="none" strike="noStrike" kern="1200" cap="none" spc="0" normalizeH="0" baseline="0" noProof="0" dirty="0" smtClean="0">
                      <a:ln>
                        <a:noFill/>
                      </a:ln>
                      <a:solidFill>
                        <a:srgbClr val="FFFFFF">
                          <a:lumMod val="65000"/>
                        </a:srgbClr>
                      </a:solidFill>
                      <a:effectLst/>
                      <a:uLnTx/>
                      <a:uFillTx/>
                      <a:latin typeface="Arial"/>
                      <a:ea typeface="+mn-ea"/>
                      <a:cs typeface="+mn-cs"/>
                    </a:rPr>
                    <a:t>and templates that cover the full spectrum of IT concerns.© 1997-2019 Info-Tech Research Group</a:t>
                  </a:r>
                  <a:endParaRPr kumimoji="0" lang="en-CA" sz="800" b="0" i="0" u="none" strike="noStrike" kern="1200" cap="none" spc="0" normalizeH="0" baseline="0" noProof="0" dirty="0">
                    <a:ln>
                      <a:noFill/>
                    </a:ln>
                    <a:solidFill>
                      <a:srgbClr val="FFFFFF">
                        <a:lumMod val="65000"/>
                      </a:srgbClr>
                    </a:solidFill>
                    <a:effectLst/>
                    <a:uLnTx/>
                    <a:uFillTx/>
                    <a:latin typeface="Arial"/>
                    <a:ea typeface="+mn-ea"/>
                    <a:cs typeface="+mn-cs"/>
                  </a:endParaRPr>
                </a:p>
              </p:txBody>
            </p:sp>
            <p:sp>
              <p:nvSpPr>
                <p:cNvPr id="12" name="Rectangle 11"/>
                <p:cNvSpPr/>
                <p:nvPr/>
              </p:nvSpPr>
              <p:spPr>
                <a:xfrm>
                  <a:off x="7308304" y="6266557"/>
                  <a:ext cx="1835696" cy="591443"/>
                </a:xfrm>
                <a:prstGeom prst="rect">
                  <a:avLst/>
                </a:prstGeom>
                <a:solidFill>
                  <a:srgbClr val="FFFFFF"/>
                </a:solidFill>
                <a:ln w="25400" cap="flat" cmpd="sng" algn="ctr">
                  <a:noFill/>
                  <a:prstDash val="solid"/>
                </a:ln>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4091016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 xmlns:a16="http://schemas.microsoft.com/office/drawing/2014/main" id="{C3E0F49C-4379-4C4E-8A89-B9304FCC3CDC}"/>
              </a:ext>
            </a:extLst>
          </p:cNvPr>
          <p:cNvSpPr/>
          <p:nvPr/>
        </p:nvSpPr>
        <p:spPr>
          <a:xfrm>
            <a:off x="4726275" y="4433590"/>
            <a:ext cx="4417725" cy="2089742"/>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CA" sz="1100" i="1" dirty="0">
              <a:solidFill>
                <a:schemeClr val="accent1"/>
              </a:solidFill>
            </a:endParaRPr>
          </a:p>
        </p:txBody>
      </p:sp>
      <p:sp>
        <p:nvSpPr>
          <p:cNvPr id="29" name="Rectangle 28">
            <a:extLst>
              <a:ext uri="{FF2B5EF4-FFF2-40B4-BE49-F238E27FC236}">
                <a16:creationId xmlns="" xmlns:a16="http://schemas.microsoft.com/office/drawing/2014/main" id="{60100E31-B8F3-49EF-8DA7-A1C31DD743FD}"/>
              </a:ext>
            </a:extLst>
          </p:cNvPr>
          <p:cNvSpPr/>
          <p:nvPr/>
        </p:nvSpPr>
        <p:spPr>
          <a:xfrm>
            <a:off x="4727840" y="3103992"/>
            <a:ext cx="4428000" cy="1334658"/>
          </a:xfrm>
          <a:prstGeom prst="rect">
            <a:avLst/>
          </a:prstGeom>
          <a:solidFill>
            <a:schemeClr val="accent3">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a:extLst>
              <a:ext uri="{FF2B5EF4-FFF2-40B4-BE49-F238E27FC236}">
                <a16:creationId xmlns="" xmlns:a16="http://schemas.microsoft.com/office/drawing/2014/main" id="{6A3863DC-FDAE-43D8-80B5-308364E3002B}"/>
              </a:ext>
            </a:extLst>
          </p:cNvPr>
          <p:cNvSpPr/>
          <p:nvPr/>
        </p:nvSpPr>
        <p:spPr>
          <a:xfrm>
            <a:off x="0" y="1129169"/>
            <a:ext cx="4732862" cy="5399222"/>
          </a:xfrm>
          <a:prstGeom prst="rect">
            <a:avLst/>
          </a:prstGeom>
          <a:blipFill dpi="0" rotWithShape="1">
            <a:blip r:embed="rId2">
              <a:alphaModFix amt="51000"/>
              <a:extLst>
                <a:ext uri="{BEBA8EAE-BF5A-486C-A8C5-ECC9F3942E4B}">
                  <a14:imgProps xmlns:a14="http://schemas.microsoft.com/office/drawing/2010/main">
                    <a14:imgLayer r:embed="rId3">
                      <a14:imgEffect>
                        <a14:colorTemperature colorTemp="11500"/>
                      </a14:imgEffect>
                      <a14:imgEffect>
                        <a14:saturation sat="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CA" b="1" dirty="0">
              <a:solidFill>
                <a:schemeClr val="accent1"/>
              </a:solidFill>
            </a:endParaRPr>
          </a:p>
        </p:txBody>
      </p:sp>
      <p:sp>
        <p:nvSpPr>
          <p:cNvPr id="4" name="Rectangle 3">
            <a:extLst>
              <a:ext uri="{FF2B5EF4-FFF2-40B4-BE49-F238E27FC236}">
                <a16:creationId xmlns="" xmlns:a16="http://schemas.microsoft.com/office/drawing/2014/main" id="{6192D3B9-B8EA-4984-9726-30C4985FE92E}"/>
              </a:ext>
            </a:extLst>
          </p:cNvPr>
          <p:cNvSpPr/>
          <p:nvPr/>
        </p:nvSpPr>
        <p:spPr>
          <a:xfrm>
            <a:off x="8666" y="1116090"/>
            <a:ext cx="4743781" cy="5396397"/>
          </a:xfrm>
          <a:prstGeom prst="rect">
            <a:avLst/>
          </a:prstGeom>
          <a:solidFill>
            <a:schemeClr val="accent3">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CA" b="1" dirty="0">
              <a:solidFill>
                <a:schemeClr val="bg1"/>
              </a:solidFill>
            </a:endParaRPr>
          </a:p>
        </p:txBody>
      </p:sp>
      <p:sp>
        <p:nvSpPr>
          <p:cNvPr id="2" name="Title 1"/>
          <p:cNvSpPr>
            <a:spLocks noGrp="1"/>
          </p:cNvSpPr>
          <p:nvPr>
            <p:ph type="title"/>
          </p:nvPr>
        </p:nvSpPr>
        <p:spPr/>
        <p:txBody>
          <a:bodyPr/>
          <a:lstStyle/>
          <a:p>
            <a:r>
              <a:rPr lang="en-CA" dirty="0"/>
              <a:t>A failed ERP selection and implementation has the potential to be a career killer</a:t>
            </a:r>
          </a:p>
        </p:txBody>
      </p:sp>
      <p:sp>
        <p:nvSpPr>
          <p:cNvPr id="20" name="TextBox 19">
            <a:extLst>
              <a:ext uri="{FF2B5EF4-FFF2-40B4-BE49-F238E27FC236}">
                <a16:creationId xmlns="" xmlns:a16="http://schemas.microsoft.com/office/drawing/2014/main" id="{C3039EAA-A1B6-4AC9-8AC3-8066129B8BEC}"/>
              </a:ext>
            </a:extLst>
          </p:cNvPr>
          <p:cNvSpPr txBox="1"/>
          <p:nvPr/>
        </p:nvSpPr>
        <p:spPr>
          <a:xfrm>
            <a:off x="1073162" y="1822297"/>
            <a:ext cx="3524443" cy="338554"/>
          </a:xfrm>
          <a:prstGeom prst="rect">
            <a:avLst/>
          </a:prstGeom>
          <a:solidFill>
            <a:schemeClr val="accent4">
              <a:lumMod val="95000"/>
            </a:schemeClr>
          </a:solidFill>
        </p:spPr>
        <p:txBody>
          <a:bodyPr wrap="square" rtlCol="0">
            <a:spAutoFit/>
          </a:bodyPr>
          <a:lstStyle/>
          <a:p>
            <a:r>
              <a:rPr lang="en-CA" sz="1600" b="1" dirty="0">
                <a:solidFill>
                  <a:schemeClr val="accent1"/>
                </a:solidFill>
              </a:rPr>
              <a:t>  of ERP projects are over-budget</a:t>
            </a:r>
          </a:p>
        </p:txBody>
      </p:sp>
      <p:sp>
        <p:nvSpPr>
          <p:cNvPr id="6" name="TextBox 5">
            <a:extLst>
              <a:ext uri="{FF2B5EF4-FFF2-40B4-BE49-F238E27FC236}">
                <a16:creationId xmlns="" xmlns:a16="http://schemas.microsoft.com/office/drawing/2014/main" id="{D2B3E85B-D49C-4C3B-A5A9-9175E084514E}"/>
              </a:ext>
            </a:extLst>
          </p:cNvPr>
          <p:cNvSpPr txBox="1"/>
          <p:nvPr/>
        </p:nvSpPr>
        <p:spPr>
          <a:xfrm>
            <a:off x="1130940" y="3033141"/>
            <a:ext cx="3463760" cy="584775"/>
          </a:xfrm>
          <a:prstGeom prst="rect">
            <a:avLst/>
          </a:prstGeom>
          <a:solidFill>
            <a:schemeClr val="accent4">
              <a:lumMod val="95000"/>
            </a:schemeClr>
          </a:solidFill>
        </p:spPr>
        <p:txBody>
          <a:bodyPr wrap="square" rtlCol="0">
            <a:spAutoFit/>
          </a:bodyPr>
          <a:lstStyle/>
          <a:p>
            <a:r>
              <a:rPr lang="en-US" sz="1600" b="1" dirty="0">
                <a:solidFill>
                  <a:schemeClr val="accent1"/>
                </a:solidFill>
              </a:rPr>
              <a:t>of ERP initiatives finish behind schedule</a:t>
            </a:r>
            <a:endParaRPr lang="en-CA" sz="1600" b="1" dirty="0">
              <a:solidFill>
                <a:schemeClr val="accent1"/>
              </a:solidFill>
            </a:endParaRPr>
          </a:p>
        </p:txBody>
      </p:sp>
      <p:sp>
        <p:nvSpPr>
          <p:cNvPr id="3" name="TextBox 2">
            <a:extLst>
              <a:ext uri="{FF2B5EF4-FFF2-40B4-BE49-F238E27FC236}">
                <a16:creationId xmlns="" xmlns:a16="http://schemas.microsoft.com/office/drawing/2014/main" id="{F091C25E-3F4F-41D9-8DCA-46EC0171E3B2}"/>
              </a:ext>
            </a:extLst>
          </p:cNvPr>
          <p:cNvSpPr txBox="1"/>
          <p:nvPr/>
        </p:nvSpPr>
        <p:spPr>
          <a:xfrm>
            <a:off x="1560326" y="5487212"/>
            <a:ext cx="3172536" cy="338554"/>
          </a:xfrm>
          <a:prstGeom prst="rect">
            <a:avLst/>
          </a:prstGeom>
          <a:solidFill>
            <a:schemeClr val="accent4">
              <a:lumMod val="95000"/>
            </a:schemeClr>
          </a:solidFill>
          <a:ln>
            <a:solidFill>
              <a:schemeClr val="accent4">
                <a:lumMod val="95000"/>
              </a:schemeClr>
            </a:solidFill>
          </a:ln>
        </p:spPr>
        <p:txBody>
          <a:bodyPr wrap="square" rtlCol="0">
            <a:spAutoFit/>
          </a:bodyPr>
          <a:lstStyle/>
          <a:p>
            <a:r>
              <a:rPr lang="en-CA" sz="1600" b="1" dirty="0">
                <a:solidFill>
                  <a:schemeClr val="accent1"/>
                </a:solidFill>
              </a:rPr>
              <a:t>of the promised benefits.</a:t>
            </a:r>
          </a:p>
        </p:txBody>
      </p:sp>
      <p:sp>
        <p:nvSpPr>
          <p:cNvPr id="16" name="Oval 15">
            <a:extLst>
              <a:ext uri="{FF2B5EF4-FFF2-40B4-BE49-F238E27FC236}">
                <a16:creationId xmlns="" xmlns:a16="http://schemas.microsoft.com/office/drawing/2014/main" id="{0CF9D504-623F-415C-8459-6DDDCA36E316}"/>
              </a:ext>
            </a:extLst>
          </p:cNvPr>
          <p:cNvSpPr/>
          <p:nvPr/>
        </p:nvSpPr>
        <p:spPr>
          <a:xfrm>
            <a:off x="54417" y="2743789"/>
            <a:ext cx="1127051" cy="1127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900" dirty="0"/>
          </a:p>
        </p:txBody>
      </p:sp>
      <p:sp>
        <p:nvSpPr>
          <p:cNvPr id="14" name="Oval 13">
            <a:extLst>
              <a:ext uri="{FF2B5EF4-FFF2-40B4-BE49-F238E27FC236}">
                <a16:creationId xmlns="" xmlns:a16="http://schemas.microsoft.com/office/drawing/2014/main" id="{1909A552-9BCC-4E4E-8831-6A30ED3A6DAF}"/>
              </a:ext>
            </a:extLst>
          </p:cNvPr>
          <p:cNvSpPr/>
          <p:nvPr/>
        </p:nvSpPr>
        <p:spPr>
          <a:xfrm>
            <a:off x="54417" y="1422911"/>
            <a:ext cx="1152000" cy="1105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800" b="1" dirty="0"/>
          </a:p>
        </p:txBody>
      </p:sp>
      <p:sp>
        <p:nvSpPr>
          <p:cNvPr id="18" name="Rectangle 17">
            <a:extLst>
              <a:ext uri="{FF2B5EF4-FFF2-40B4-BE49-F238E27FC236}">
                <a16:creationId xmlns="" xmlns:a16="http://schemas.microsoft.com/office/drawing/2014/main" id="{2092962C-D293-4C3C-8486-1C929449C28B}"/>
              </a:ext>
            </a:extLst>
          </p:cNvPr>
          <p:cNvSpPr/>
          <p:nvPr/>
        </p:nvSpPr>
        <p:spPr>
          <a:xfrm>
            <a:off x="0" y="4629837"/>
            <a:ext cx="3553829" cy="374400"/>
          </a:xfrm>
          <a:prstGeom prst="rect">
            <a:avLst/>
          </a:prstGeom>
          <a:solidFill>
            <a:schemeClr val="accent4">
              <a:lumMod val="95000"/>
            </a:schemeClr>
          </a:solidFill>
          <a:ln>
            <a:solidFill>
              <a:schemeClr val="accent4">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lang="en-CA" sz="1600" b="1" dirty="0">
                <a:solidFill>
                  <a:schemeClr val="accent1"/>
                </a:solidFill>
              </a:rPr>
              <a:t>and nearly half deliver less than</a:t>
            </a:r>
          </a:p>
        </p:txBody>
      </p:sp>
      <p:sp>
        <p:nvSpPr>
          <p:cNvPr id="15" name="Oval 14">
            <a:extLst>
              <a:ext uri="{FF2B5EF4-FFF2-40B4-BE49-F238E27FC236}">
                <a16:creationId xmlns="" xmlns:a16="http://schemas.microsoft.com/office/drawing/2014/main" id="{E053CE28-F5C1-432C-9279-127F9F7C0D0A}"/>
              </a:ext>
            </a:extLst>
          </p:cNvPr>
          <p:cNvSpPr/>
          <p:nvPr/>
        </p:nvSpPr>
        <p:spPr>
          <a:xfrm>
            <a:off x="3430786" y="4279224"/>
            <a:ext cx="1127051" cy="112705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900" dirty="0"/>
          </a:p>
        </p:txBody>
      </p:sp>
      <p:pic>
        <p:nvPicPr>
          <p:cNvPr id="25" name="Picture 100">
            <a:extLst>
              <a:ext uri="{FF2B5EF4-FFF2-40B4-BE49-F238E27FC236}">
                <a16:creationId xmlns="" xmlns:a16="http://schemas.microsoft.com/office/drawing/2014/main" id="{B83D75D4-EB09-4B00-A208-3FCABC5A09F2}"/>
              </a:ext>
            </a:extLst>
          </p:cNvPr>
          <p:cNvPicPr>
            <a:picLocks noChangeAspect="1"/>
          </p:cNvPicPr>
          <p:nvPr/>
        </p:nvPicPr>
        <p:blipFill>
          <a:blip r:embed="rId4"/>
          <a:stretch>
            <a:fillRect/>
          </a:stretch>
        </p:blipFill>
        <p:spPr>
          <a:xfrm>
            <a:off x="4692187" y="4447193"/>
            <a:ext cx="497391" cy="454139"/>
          </a:xfrm>
          <a:prstGeom prst="rect">
            <a:avLst/>
          </a:prstGeom>
        </p:spPr>
      </p:pic>
      <p:sp>
        <p:nvSpPr>
          <p:cNvPr id="31" name="Rectangle 30">
            <a:extLst>
              <a:ext uri="{FF2B5EF4-FFF2-40B4-BE49-F238E27FC236}">
                <a16:creationId xmlns="" xmlns:a16="http://schemas.microsoft.com/office/drawing/2014/main" id="{DF53C76B-4F63-4096-B826-266BDEA1218D}"/>
              </a:ext>
            </a:extLst>
          </p:cNvPr>
          <p:cNvSpPr/>
          <p:nvPr/>
        </p:nvSpPr>
        <p:spPr>
          <a:xfrm>
            <a:off x="4934782" y="3163692"/>
            <a:ext cx="4146780" cy="1200329"/>
          </a:xfrm>
          <a:prstGeom prst="rect">
            <a:avLst/>
          </a:prstGeom>
        </p:spPr>
        <p:txBody>
          <a:bodyPr wrap="square">
            <a:spAutoFit/>
          </a:bodyPr>
          <a:lstStyle/>
          <a:p>
            <a:pPr>
              <a:tabLst>
                <a:tab pos="3409950" algn="l"/>
              </a:tabLst>
            </a:pPr>
            <a:r>
              <a:rPr lang="en-CA" dirty="0">
                <a:solidFill>
                  <a:schemeClr val="accent1"/>
                </a:solidFill>
              </a:rPr>
              <a:t>Without taking the necessary steps to select the correct vendor and plan a comprehensive implementation, your project could suffer the same fate. </a:t>
            </a:r>
          </a:p>
        </p:txBody>
      </p:sp>
      <p:pic>
        <p:nvPicPr>
          <p:cNvPr id="38" name="Picture 100">
            <a:extLst>
              <a:ext uri="{FF2B5EF4-FFF2-40B4-BE49-F238E27FC236}">
                <a16:creationId xmlns="" xmlns:a16="http://schemas.microsoft.com/office/drawing/2014/main" id="{14143BEB-9957-4552-9277-832E51FD579A}"/>
              </a:ext>
            </a:extLst>
          </p:cNvPr>
          <p:cNvPicPr>
            <a:picLocks noChangeAspect="1"/>
          </p:cNvPicPr>
          <p:nvPr/>
        </p:nvPicPr>
        <p:blipFill>
          <a:blip r:embed="rId4"/>
          <a:stretch>
            <a:fillRect/>
          </a:stretch>
        </p:blipFill>
        <p:spPr>
          <a:xfrm rot="10800000">
            <a:off x="8584170" y="5406275"/>
            <a:ext cx="497391" cy="454139"/>
          </a:xfrm>
          <a:prstGeom prst="rect">
            <a:avLst/>
          </a:prstGeom>
        </p:spPr>
      </p:pic>
      <p:sp>
        <p:nvSpPr>
          <p:cNvPr id="33" name="Rectangle 32">
            <a:extLst>
              <a:ext uri="{FF2B5EF4-FFF2-40B4-BE49-F238E27FC236}">
                <a16:creationId xmlns="" xmlns:a16="http://schemas.microsoft.com/office/drawing/2014/main" id="{C3E0F49C-4379-4C4E-8A89-B9304FCC3CDC}"/>
              </a:ext>
            </a:extLst>
          </p:cNvPr>
          <p:cNvSpPr/>
          <p:nvPr/>
        </p:nvSpPr>
        <p:spPr>
          <a:xfrm>
            <a:off x="4744476" y="1148136"/>
            <a:ext cx="4399524" cy="1955856"/>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CA" sz="1100" i="1" dirty="0">
              <a:solidFill>
                <a:schemeClr val="accent1"/>
              </a:solidFill>
            </a:endParaRPr>
          </a:p>
        </p:txBody>
      </p:sp>
      <p:sp>
        <p:nvSpPr>
          <p:cNvPr id="39" name="Rectangle 38">
            <a:extLst>
              <a:ext uri="{FF2B5EF4-FFF2-40B4-BE49-F238E27FC236}">
                <a16:creationId xmlns="" xmlns:a16="http://schemas.microsoft.com/office/drawing/2014/main" id="{7034031D-502F-49AD-A75B-9047D5FAC18F}"/>
              </a:ext>
            </a:extLst>
          </p:cNvPr>
          <p:cNvSpPr/>
          <p:nvPr/>
        </p:nvSpPr>
        <p:spPr>
          <a:xfrm>
            <a:off x="4902223" y="5802106"/>
            <a:ext cx="3922186" cy="523220"/>
          </a:xfrm>
          <a:prstGeom prst="rect">
            <a:avLst/>
          </a:prstGeom>
        </p:spPr>
        <p:txBody>
          <a:bodyPr wrap="square">
            <a:spAutoFit/>
          </a:bodyPr>
          <a:lstStyle/>
          <a:p>
            <a:pPr marL="180975" indent="-180975" algn="r">
              <a:tabLst>
                <a:tab pos="266700" algn="l"/>
              </a:tabLst>
            </a:pPr>
            <a:r>
              <a:rPr lang="en-CA" sz="1400" dirty="0"/>
              <a:t>   – Jonathan Commanday, VP Application Development, Oldcastle Materials, Inc.</a:t>
            </a:r>
          </a:p>
        </p:txBody>
      </p:sp>
      <p:sp>
        <p:nvSpPr>
          <p:cNvPr id="5" name="Rectangle 4"/>
          <p:cNvSpPr/>
          <p:nvPr/>
        </p:nvSpPr>
        <p:spPr>
          <a:xfrm>
            <a:off x="4802445" y="4649946"/>
            <a:ext cx="4090947" cy="1077218"/>
          </a:xfrm>
          <a:prstGeom prst="rect">
            <a:avLst/>
          </a:prstGeom>
        </p:spPr>
        <p:txBody>
          <a:bodyPr wrap="square">
            <a:spAutoFit/>
          </a:bodyPr>
          <a:lstStyle/>
          <a:p>
            <a:pPr marL="266700" algn="ctr"/>
            <a:r>
              <a:rPr lang="en-CA" sz="1600" i="1" dirty="0">
                <a:latin typeface="+mj-lt"/>
              </a:rPr>
              <a:t>ERP projects are a business decision, so the sponsor should be a business owner. You should not move forward until you have a C-level business sponsor. </a:t>
            </a:r>
          </a:p>
        </p:txBody>
      </p:sp>
      <p:sp>
        <p:nvSpPr>
          <p:cNvPr id="10" name="Rectangle 9"/>
          <p:cNvSpPr/>
          <p:nvPr/>
        </p:nvSpPr>
        <p:spPr>
          <a:xfrm>
            <a:off x="115083" y="6282170"/>
            <a:ext cx="2863284" cy="246221"/>
          </a:xfrm>
          <a:prstGeom prst="rect">
            <a:avLst/>
          </a:prstGeom>
        </p:spPr>
        <p:txBody>
          <a:bodyPr wrap="none">
            <a:spAutoFit/>
          </a:bodyPr>
          <a:lstStyle/>
          <a:p>
            <a:pPr lvl="0"/>
            <a:r>
              <a:rPr lang="en-CA" sz="1000" dirty="0">
                <a:solidFill>
                  <a:srgbClr val="FFFFFF"/>
                </a:solidFill>
              </a:rPr>
              <a:t>Panorama Consulting Solutions, “Report,” 2018</a:t>
            </a:r>
          </a:p>
        </p:txBody>
      </p:sp>
      <p:sp>
        <p:nvSpPr>
          <p:cNvPr id="28" name="Rectangle 27">
            <a:extLst>
              <a:ext uri="{FF2B5EF4-FFF2-40B4-BE49-F238E27FC236}">
                <a16:creationId xmlns="" xmlns:a16="http://schemas.microsoft.com/office/drawing/2014/main" id="{CCC8C5F5-CEDB-4A7C-BBE5-DE4EF8E8BAB6}"/>
              </a:ext>
            </a:extLst>
          </p:cNvPr>
          <p:cNvSpPr/>
          <p:nvPr/>
        </p:nvSpPr>
        <p:spPr>
          <a:xfrm>
            <a:off x="4846194" y="1384398"/>
            <a:ext cx="4235367" cy="1384995"/>
          </a:xfrm>
          <a:prstGeom prst="rect">
            <a:avLst/>
          </a:prstGeom>
        </p:spPr>
        <p:txBody>
          <a:bodyPr wrap="square">
            <a:spAutoFit/>
          </a:bodyPr>
          <a:lstStyle/>
          <a:p>
            <a:r>
              <a:rPr lang="en-CA" sz="3600" b="1" dirty="0">
                <a:solidFill>
                  <a:schemeClr val="accent2"/>
                </a:solidFill>
              </a:rPr>
              <a:t>1 out of 4 </a:t>
            </a:r>
          </a:p>
          <a:p>
            <a:r>
              <a:rPr lang="en-CA" sz="2400" b="1" dirty="0">
                <a:solidFill>
                  <a:schemeClr val="accent1"/>
                </a:solidFill>
              </a:rPr>
              <a:t>IT projects underperform in the eyes of the business</a:t>
            </a:r>
          </a:p>
        </p:txBody>
      </p:sp>
      <p:sp>
        <p:nvSpPr>
          <p:cNvPr id="7" name="TextBox 6"/>
          <p:cNvSpPr txBox="1"/>
          <p:nvPr/>
        </p:nvSpPr>
        <p:spPr>
          <a:xfrm>
            <a:off x="115083" y="1686840"/>
            <a:ext cx="1066385" cy="518667"/>
          </a:xfrm>
          <a:prstGeom prst="rect">
            <a:avLst/>
          </a:prstGeom>
          <a:noFill/>
        </p:spPr>
        <p:txBody>
          <a:bodyPr wrap="square" rtlCol="0">
            <a:noAutofit/>
          </a:bodyPr>
          <a:lstStyle/>
          <a:p>
            <a:pPr lvl="0" algn="ctr"/>
            <a:r>
              <a:rPr lang="en-CA" sz="3200" b="1" dirty="0">
                <a:solidFill>
                  <a:srgbClr val="FFFFFF"/>
                </a:solidFill>
              </a:rPr>
              <a:t>64%</a:t>
            </a:r>
          </a:p>
          <a:p>
            <a:endParaRPr lang="en-CA" dirty="0"/>
          </a:p>
        </p:txBody>
      </p:sp>
      <p:sp>
        <p:nvSpPr>
          <p:cNvPr id="32" name="TextBox 31"/>
          <p:cNvSpPr txBox="1"/>
          <p:nvPr/>
        </p:nvSpPr>
        <p:spPr>
          <a:xfrm>
            <a:off x="97224" y="2983647"/>
            <a:ext cx="1066385" cy="518667"/>
          </a:xfrm>
          <a:prstGeom prst="rect">
            <a:avLst/>
          </a:prstGeom>
          <a:noFill/>
        </p:spPr>
        <p:txBody>
          <a:bodyPr wrap="square" rtlCol="0">
            <a:noAutofit/>
          </a:bodyPr>
          <a:lstStyle/>
          <a:p>
            <a:pPr lvl="0" algn="ctr"/>
            <a:r>
              <a:rPr lang="en-CA" sz="3200" b="1" dirty="0">
                <a:solidFill>
                  <a:srgbClr val="FFFFFF"/>
                </a:solidFill>
              </a:rPr>
              <a:t>79%</a:t>
            </a:r>
          </a:p>
          <a:p>
            <a:endParaRPr lang="en-CA" dirty="0"/>
          </a:p>
        </p:txBody>
      </p:sp>
      <p:sp>
        <p:nvSpPr>
          <p:cNvPr id="34" name="TextBox 33"/>
          <p:cNvSpPr txBox="1"/>
          <p:nvPr/>
        </p:nvSpPr>
        <p:spPr>
          <a:xfrm>
            <a:off x="3470161" y="4538516"/>
            <a:ext cx="1066385" cy="518667"/>
          </a:xfrm>
          <a:prstGeom prst="rect">
            <a:avLst/>
          </a:prstGeom>
          <a:noFill/>
        </p:spPr>
        <p:txBody>
          <a:bodyPr wrap="square" rtlCol="0">
            <a:noAutofit/>
          </a:bodyPr>
          <a:lstStyle/>
          <a:p>
            <a:pPr lvl="0" algn="ctr"/>
            <a:r>
              <a:rPr lang="en-CA" sz="3200" b="1" dirty="0">
                <a:solidFill>
                  <a:srgbClr val="FFFFFF"/>
                </a:solidFill>
              </a:rPr>
              <a:t>50%</a:t>
            </a:r>
          </a:p>
          <a:p>
            <a:endParaRPr lang="en-CA" sz="3200" dirty="0"/>
          </a:p>
        </p:txBody>
      </p:sp>
      <p:sp>
        <p:nvSpPr>
          <p:cNvPr id="9" name="TextBox 8"/>
          <p:cNvSpPr txBox="1"/>
          <p:nvPr/>
        </p:nvSpPr>
        <p:spPr>
          <a:xfrm>
            <a:off x="8115695" y="2764511"/>
            <a:ext cx="936949" cy="246221"/>
          </a:xfrm>
          <a:prstGeom prst="rect">
            <a:avLst/>
          </a:prstGeom>
          <a:noFill/>
        </p:spPr>
        <p:txBody>
          <a:bodyPr wrap="square" rtlCol="0">
            <a:spAutoFit/>
          </a:bodyPr>
          <a:lstStyle/>
          <a:p>
            <a:r>
              <a:rPr lang="en-US" sz="1000" dirty="0"/>
              <a:t>CIO, 2017</a:t>
            </a:r>
            <a:endParaRPr lang="en-CA" sz="1000" dirty="0"/>
          </a:p>
        </p:txBody>
      </p:sp>
      <p:sp>
        <p:nvSpPr>
          <p:cNvPr id="26" name="Rectangle 25"/>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2973615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14440" y="4441566"/>
            <a:ext cx="2605239" cy="20810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600"/>
              </a:spcBef>
            </a:pPr>
            <a:r>
              <a:rPr lang="en-CA" sz="1600" b="1" dirty="0">
                <a:solidFill>
                  <a:schemeClr val="accent1"/>
                </a:solidFill>
              </a:rPr>
              <a:t>Avoid the same fate by doing your due diligence in </a:t>
            </a:r>
            <a:r>
              <a:rPr lang="en-CA" sz="1600" b="1" dirty="0">
                <a:solidFill>
                  <a:schemeClr val="accent2"/>
                </a:solidFill>
              </a:rPr>
              <a:t>upfront planning</a:t>
            </a:r>
            <a:r>
              <a:rPr lang="en-CA" sz="1600" b="1" dirty="0">
                <a:solidFill>
                  <a:schemeClr val="accent1"/>
                </a:solidFill>
              </a:rPr>
              <a:t> to effectively anticipate </a:t>
            </a:r>
            <a:r>
              <a:rPr lang="en-CA" sz="1600" b="1" dirty="0">
                <a:solidFill>
                  <a:schemeClr val="accent2"/>
                </a:solidFill>
              </a:rPr>
              <a:t>scope,</a:t>
            </a:r>
            <a:r>
              <a:rPr lang="en-CA" sz="1600" b="1" dirty="0">
                <a:solidFill>
                  <a:schemeClr val="accent1"/>
                </a:solidFill>
              </a:rPr>
              <a:t> </a:t>
            </a:r>
            <a:r>
              <a:rPr lang="en-CA" sz="1600" b="1" dirty="0">
                <a:solidFill>
                  <a:schemeClr val="accent2"/>
                </a:solidFill>
              </a:rPr>
              <a:t>resourcing,</a:t>
            </a:r>
            <a:r>
              <a:rPr lang="en-CA" sz="1600" b="1" dirty="0">
                <a:solidFill>
                  <a:schemeClr val="accent1"/>
                </a:solidFill>
              </a:rPr>
              <a:t> and associated </a:t>
            </a:r>
            <a:r>
              <a:rPr lang="en-CA" sz="1600" b="1" dirty="0">
                <a:solidFill>
                  <a:schemeClr val="accent2"/>
                </a:solidFill>
              </a:rPr>
              <a:t>costs.</a:t>
            </a:r>
            <a:endParaRPr lang="en-CA" sz="1600" b="1" dirty="0">
              <a:solidFill>
                <a:schemeClr val="accent1"/>
              </a:solidFill>
            </a:endParaRPr>
          </a:p>
        </p:txBody>
      </p:sp>
      <p:pic>
        <p:nvPicPr>
          <p:cNvPr id="12" name="Picture 11"/>
          <p:cNvPicPr>
            <a:picLocks noChangeAspect="1"/>
          </p:cNvPicPr>
          <p:nvPr/>
        </p:nvPicPr>
        <p:blipFill rotWithShape="1">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2590799" y="1129653"/>
            <a:ext cx="6553201" cy="5396029"/>
          </a:xfrm>
          <a:prstGeom prst="rect">
            <a:avLst/>
          </a:prstGeom>
        </p:spPr>
      </p:pic>
      <p:sp>
        <p:nvSpPr>
          <p:cNvPr id="2" name="Title 1"/>
          <p:cNvSpPr>
            <a:spLocks noGrp="1"/>
          </p:cNvSpPr>
          <p:nvPr>
            <p:ph type="title"/>
          </p:nvPr>
        </p:nvSpPr>
        <p:spPr/>
        <p:txBody>
          <a:bodyPr/>
          <a:lstStyle/>
          <a:p>
            <a:r>
              <a:rPr lang="en-US" dirty="0"/>
              <a:t>Get ahead of the root causes of failed implementations and massive cost overruns</a:t>
            </a:r>
          </a:p>
        </p:txBody>
      </p:sp>
      <p:sp>
        <p:nvSpPr>
          <p:cNvPr id="13" name="Rectangle 12"/>
          <p:cNvSpPr/>
          <p:nvPr/>
        </p:nvSpPr>
        <p:spPr>
          <a:xfrm>
            <a:off x="2585319" y="1129653"/>
            <a:ext cx="6554022" cy="539602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TextBox 3"/>
          <p:cNvSpPr txBox="1"/>
          <p:nvPr/>
        </p:nvSpPr>
        <p:spPr>
          <a:xfrm>
            <a:off x="171230" y="6113210"/>
            <a:ext cx="2308708" cy="400110"/>
          </a:xfrm>
          <a:prstGeom prst="rect">
            <a:avLst/>
          </a:prstGeom>
          <a:noFill/>
        </p:spPr>
        <p:txBody>
          <a:bodyPr wrap="square" rtlCol="0">
            <a:spAutoFit/>
          </a:bodyPr>
          <a:lstStyle/>
          <a:p>
            <a:r>
              <a:rPr lang="en-CA" sz="1200" baseline="30000" dirty="0"/>
              <a:t>1</a:t>
            </a:r>
            <a:r>
              <a:rPr lang="en-CA" sz="1000" dirty="0"/>
              <a:t> Panorama, “Takeaways,” </a:t>
            </a:r>
            <a:r>
              <a:rPr lang="en-CA" sz="1000" dirty="0" smtClean="0"/>
              <a:t>2018  </a:t>
            </a:r>
            <a:endParaRPr lang="en-CA" sz="1000" dirty="0"/>
          </a:p>
          <a:p>
            <a:r>
              <a:rPr lang="en-CA" sz="1200" baseline="30000" dirty="0"/>
              <a:t>2</a:t>
            </a:r>
            <a:r>
              <a:rPr lang="en-CA" sz="1000" dirty="0"/>
              <a:t> Panorama, “Report,” 2018</a:t>
            </a:r>
          </a:p>
        </p:txBody>
      </p:sp>
      <p:graphicFrame>
        <p:nvGraphicFramePr>
          <p:cNvPr id="11" name="Chart 10"/>
          <p:cNvGraphicFramePr/>
          <p:nvPr>
            <p:extLst>
              <p:ext uri="{D42A27DB-BD31-4B8C-83A1-F6EECF244321}">
                <p14:modId xmlns:p14="http://schemas.microsoft.com/office/powerpoint/2010/main" val="3462023721"/>
              </p:ext>
            </p:extLst>
          </p:nvPr>
        </p:nvGraphicFramePr>
        <p:xfrm>
          <a:off x="2696181" y="1324847"/>
          <a:ext cx="6200776" cy="4761933"/>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0" y="1120128"/>
            <a:ext cx="2600939" cy="3321243"/>
          </a:xfrm>
          <a:prstGeom prst="rect">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TextBox 14"/>
          <p:cNvSpPr txBox="1"/>
          <p:nvPr/>
        </p:nvSpPr>
        <p:spPr>
          <a:xfrm>
            <a:off x="-1" y="1129653"/>
            <a:ext cx="2590799" cy="830997"/>
          </a:xfrm>
          <a:prstGeom prst="rect">
            <a:avLst/>
          </a:prstGeom>
          <a:noFill/>
        </p:spPr>
        <p:txBody>
          <a:bodyPr wrap="square" rtlCol="0">
            <a:spAutoFit/>
          </a:bodyPr>
          <a:lstStyle/>
          <a:p>
            <a:pPr algn="ctr"/>
            <a:r>
              <a:rPr lang="en-CA" sz="1600" b="1" dirty="0">
                <a:solidFill>
                  <a:schemeClr val="accent1"/>
                </a:solidFill>
              </a:rPr>
              <a:t>On average, organizations plan to spend</a:t>
            </a:r>
          </a:p>
        </p:txBody>
      </p:sp>
      <p:sp>
        <p:nvSpPr>
          <p:cNvPr id="16" name="Rectangle 15"/>
          <p:cNvSpPr/>
          <p:nvPr/>
        </p:nvSpPr>
        <p:spPr>
          <a:xfrm>
            <a:off x="0" y="1883066"/>
            <a:ext cx="2590800" cy="707886"/>
          </a:xfrm>
          <a:prstGeom prst="rect">
            <a:avLst/>
          </a:prstGeom>
        </p:spPr>
        <p:txBody>
          <a:bodyPr wrap="square">
            <a:spAutoFit/>
          </a:bodyPr>
          <a:lstStyle/>
          <a:p>
            <a:pPr algn="ctr"/>
            <a:r>
              <a:rPr lang="en-CA" sz="4000" b="1" dirty="0">
                <a:solidFill>
                  <a:schemeClr val="accent2"/>
                </a:solidFill>
              </a:rPr>
              <a:t>3.6% </a:t>
            </a:r>
          </a:p>
        </p:txBody>
      </p:sp>
      <p:sp>
        <p:nvSpPr>
          <p:cNvPr id="17" name="Rectangle 16"/>
          <p:cNvSpPr/>
          <p:nvPr/>
        </p:nvSpPr>
        <p:spPr>
          <a:xfrm>
            <a:off x="0" y="2559677"/>
            <a:ext cx="2590800" cy="584775"/>
          </a:xfrm>
          <a:prstGeom prst="rect">
            <a:avLst/>
          </a:prstGeom>
        </p:spPr>
        <p:txBody>
          <a:bodyPr wrap="square">
            <a:spAutoFit/>
          </a:bodyPr>
          <a:lstStyle/>
          <a:p>
            <a:pPr algn="ctr"/>
            <a:r>
              <a:rPr lang="en-CA" sz="1600" b="1" dirty="0">
                <a:solidFill>
                  <a:schemeClr val="accent1"/>
                </a:solidFill>
              </a:rPr>
              <a:t>of</a:t>
            </a:r>
            <a:r>
              <a:rPr lang="en-CA" sz="1600" b="1" dirty="0">
                <a:solidFill>
                  <a:schemeClr val="bg1"/>
                </a:solidFill>
              </a:rPr>
              <a:t> </a:t>
            </a:r>
            <a:r>
              <a:rPr lang="en-CA" sz="1600" b="1" dirty="0">
                <a:solidFill>
                  <a:schemeClr val="accent2"/>
                </a:solidFill>
              </a:rPr>
              <a:t>annual revenue </a:t>
            </a:r>
            <a:r>
              <a:rPr lang="en-CA" sz="1600" b="1" dirty="0">
                <a:solidFill>
                  <a:schemeClr val="accent1"/>
                </a:solidFill>
              </a:rPr>
              <a:t>on their ERP project, and  </a:t>
            </a:r>
          </a:p>
        </p:txBody>
      </p:sp>
      <p:sp>
        <p:nvSpPr>
          <p:cNvPr id="18" name="Rectangle 17"/>
          <p:cNvSpPr/>
          <p:nvPr/>
        </p:nvSpPr>
        <p:spPr>
          <a:xfrm>
            <a:off x="10138" y="3119279"/>
            <a:ext cx="2590801" cy="707886"/>
          </a:xfrm>
          <a:prstGeom prst="rect">
            <a:avLst/>
          </a:prstGeom>
        </p:spPr>
        <p:txBody>
          <a:bodyPr wrap="square">
            <a:spAutoFit/>
          </a:bodyPr>
          <a:lstStyle/>
          <a:p>
            <a:pPr algn="ctr"/>
            <a:r>
              <a:rPr lang="en-CA" sz="4000" b="1" dirty="0">
                <a:solidFill>
                  <a:schemeClr val="accent2"/>
                </a:solidFill>
              </a:rPr>
              <a:t>64%</a:t>
            </a:r>
          </a:p>
        </p:txBody>
      </p:sp>
      <p:sp>
        <p:nvSpPr>
          <p:cNvPr id="19" name="Rectangle 18"/>
          <p:cNvSpPr/>
          <p:nvPr/>
        </p:nvSpPr>
        <p:spPr>
          <a:xfrm>
            <a:off x="10138" y="3777574"/>
            <a:ext cx="2595099" cy="584775"/>
          </a:xfrm>
          <a:prstGeom prst="rect">
            <a:avLst/>
          </a:prstGeom>
        </p:spPr>
        <p:txBody>
          <a:bodyPr wrap="square">
            <a:spAutoFit/>
          </a:bodyPr>
          <a:lstStyle/>
          <a:p>
            <a:pPr algn="ctr"/>
            <a:r>
              <a:rPr lang="en-CA" sz="1600" b="1" dirty="0">
                <a:solidFill>
                  <a:schemeClr val="accent1"/>
                </a:solidFill>
              </a:rPr>
              <a:t>of projects </a:t>
            </a:r>
            <a:r>
              <a:rPr lang="en-CA" sz="1600" b="1" dirty="0">
                <a:solidFill>
                  <a:schemeClr val="accent2"/>
                </a:solidFill>
              </a:rPr>
              <a:t>exceed their budget.</a:t>
            </a:r>
          </a:p>
        </p:txBody>
      </p:sp>
      <p:sp>
        <p:nvSpPr>
          <p:cNvPr id="20" name="Rectangle 19"/>
          <p:cNvSpPr/>
          <p:nvPr/>
        </p:nvSpPr>
        <p:spPr>
          <a:xfrm>
            <a:off x="1828595" y="1883066"/>
            <a:ext cx="279244" cy="400110"/>
          </a:xfrm>
          <a:prstGeom prst="rect">
            <a:avLst/>
          </a:prstGeom>
        </p:spPr>
        <p:txBody>
          <a:bodyPr wrap="none">
            <a:spAutoFit/>
          </a:bodyPr>
          <a:lstStyle/>
          <a:p>
            <a:pPr algn="ctr"/>
            <a:r>
              <a:rPr lang="en-US" sz="2000" baseline="30000" dirty="0">
                <a:solidFill>
                  <a:schemeClr val="accent2"/>
                </a:solidFill>
              </a:rPr>
              <a:t>1</a:t>
            </a:r>
            <a:endParaRPr lang="en-CA" sz="3200" b="1" dirty="0">
              <a:solidFill>
                <a:schemeClr val="accent2"/>
              </a:solidFill>
            </a:endParaRPr>
          </a:p>
        </p:txBody>
      </p:sp>
      <p:sp>
        <p:nvSpPr>
          <p:cNvPr id="22" name="Rectangle 21"/>
          <p:cNvSpPr/>
          <p:nvPr/>
        </p:nvSpPr>
        <p:spPr>
          <a:xfrm>
            <a:off x="1828595" y="3180648"/>
            <a:ext cx="279244" cy="400110"/>
          </a:xfrm>
          <a:prstGeom prst="rect">
            <a:avLst/>
          </a:prstGeom>
        </p:spPr>
        <p:txBody>
          <a:bodyPr wrap="none">
            <a:spAutoFit/>
          </a:bodyPr>
          <a:lstStyle/>
          <a:p>
            <a:pPr algn="ctr"/>
            <a:r>
              <a:rPr lang="en-US" sz="2000" baseline="30000" dirty="0">
                <a:solidFill>
                  <a:schemeClr val="accent2"/>
                </a:solidFill>
              </a:rPr>
              <a:t>2</a:t>
            </a:r>
            <a:endParaRPr lang="en-CA" sz="3200" b="1" dirty="0">
              <a:solidFill>
                <a:schemeClr val="accent2"/>
              </a:solidFill>
            </a:endParaRPr>
          </a:p>
        </p:txBody>
      </p:sp>
      <p:sp>
        <p:nvSpPr>
          <p:cNvPr id="23" name="TextBox 22"/>
          <p:cNvSpPr txBox="1"/>
          <p:nvPr/>
        </p:nvSpPr>
        <p:spPr>
          <a:xfrm>
            <a:off x="6024430" y="6220444"/>
            <a:ext cx="2900153" cy="246221"/>
          </a:xfrm>
          <a:prstGeom prst="rect">
            <a:avLst/>
          </a:prstGeom>
          <a:noFill/>
        </p:spPr>
        <p:txBody>
          <a:bodyPr wrap="none" rtlCol="0">
            <a:spAutoFit/>
          </a:bodyPr>
          <a:lstStyle/>
          <a:p>
            <a:r>
              <a:rPr lang="en-CA" sz="1000" dirty="0">
                <a:solidFill>
                  <a:schemeClr val="accent1"/>
                </a:solidFill>
              </a:rPr>
              <a:t>Panorama Consulting Solutions, “Report,” 2018 </a:t>
            </a:r>
            <a:endParaRPr lang="en-CA" sz="1000" baseline="30000" dirty="0">
              <a:solidFill>
                <a:schemeClr val="accent1"/>
              </a:solidFill>
            </a:endParaRPr>
          </a:p>
        </p:txBody>
      </p:sp>
      <p:sp>
        <p:nvSpPr>
          <p:cNvPr id="24" name="Rectangle 23"/>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1541539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2443" y="1573429"/>
            <a:ext cx="7705505" cy="4370700"/>
          </a:xfrm>
          <a:prstGeom prst="rect">
            <a:avLst/>
          </a:prstGeom>
        </p:spPr>
      </p:pic>
      <p:sp>
        <p:nvSpPr>
          <p:cNvPr id="4" name="Rectangle 3">
            <a:hlinkClick r:id="rId3"/>
          </p:cNvPr>
          <p:cNvSpPr/>
          <p:nvPr/>
        </p:nvSpPr>
        <p:spPr>
          <a:xfrm>
            <a:off x="896361" y="18757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4">
            <a:hlinkClick r:id="rId4"/>
          </p:cNvPr>
          <p:cNvSpPr/>
          <p:nvPr/>
        </p:nvSpPr>
        <p:spPr>
          <a:xfrm>
            <a:off x="896361" y="25422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Rectangle 5">
            <a:hlinkClick r:id="rId5"/>
          </p:cNvPr>
          <p:cNvSpPr/>
          <p:nvPr/>
        </p:nvSpPr>
        <p:spPr>
          <a:xfrm>
            <a:off x="913705" y="31405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 name="Rectangle 6">
            <a:hlinkClick r:id="rId6"/>
          </p:cNvPr>
          <p:cNvSpPr/>
          <p:nvPr/>
        </p:nvSpPr>
        <p:spPr>
          <a:xfrm>
            <a:off x="1694890" y="31929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Rectangle 7">
            <a:hlinkClick r:id="rId7"/>
          </p:cNvPr>
          <p:cNvSpPr/>
          <p:nvPr/>
        </p:nvSpPr>
        <p:spPr>
          <a:xfrm>
            <a:off x="1680050" y="25262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a:hlinkClick r:id="rId8"/>
          </p:cNvPr>
          <p:cNvSpPr/>
          <p:nvPr/>
        </p:nvSpPr>
        <p:spPr>
          <a:xfrm>
            <a:off x="904161" y="37783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 name="Rectangle 9">
            <a:hlinkClick r:id="rId9"/>
          </p:cNvPr>
          <p:cNvSpPr/>
          <p:nvPr/>
        </p:nvSpPr>
        <p:spPr>
          <a:xfrm>
            <a:off x="896361" y="46249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1" name="Rectangle 10">
            <a:hlinkClick r:id="rId9"/>
          </p:cNvPr>
          <p:cNvSpPr/>
          <p:nvPr/>
        </p:nvSpPr>
        <p:spPr>
          <a:xfrm>
            <a:off x="908626" y="44213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hlinkClick r:id="rId10"/>
          </p:cNvPr>
          <p:cNvSpPr/>
          <p:nvPr/>
        </p:nvSpPr>
        <p:spPr>
          <a:xfrm>
            <a:off x="905592" y="50699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3" name="Rectangle 12">
            <a:hlinkClick r:id="rId11"/>
          </p:cNvPr>
          <p:cNvSpPr/>
          <p:nvPr/>
        </p:nvSpPr>
        <p:spPr>
          <a:xfrm>
            <a:off x="1681064" y="44199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 name="Rectangle 13">
            <a:hlinkClick r:id="rId12"/>
          </p:cNvPr>
          <p:cNvSpPr/>
          <p:nvPr/>
        </p:nvSpPr>
        <p:spPr>
          <a:xfrm>
            <a:off x="1678414" y="50436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13"/>
          </p:cNvPr>
          <p:cNvSpPr/>
          <p:nvPr/>
        </p:nvSpPr>
        <p:spPr>
          <a:xfrm>
            <a:off x="2438889" y="31331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14"/>
          </p:cNvPr>
          <p:cNvSpPr/>
          <p:nvPr/>
        </p:nvSpPr>
        <p:spPr>
          <a:xfrm>
            <a:off x="2445382" y="37793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rId15"/>
          </p:cNvPr>
          <p:cNvSpPr/>
          <p:nvPr/>
        </p:nvSpPr>
        <p:spPr>
          <a:xfrm>
            <a:off x="2455672" y="43995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8" name="Rectangle 17">
            <a:hlinkClick r:id="rId16"/>
          </p:cNvPr>
          <p:cNvSpPr/>
          <p:nvPr/>
        </p:nvSpPr>
        <p:spPr>
          <a:xfrm>
            <a:off x="2439106" y="50434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Rectangle 18">
            <a:hlinkClick r:id="rId17"/>
          </p:cNvPr>
          <p:cNvSpPr/>
          <p:nvPr/>
        </p:nvSpPr>
        <p:spPr>
          <a:xfrm>
            <a:off x="3212703" y="378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0" name="Rectangle 19">
            <a:hlinkClick r:id="rId18"/>
          </p:cNvPr>
          <p:cNvSpPr/>
          <p:nvPr/>
        </p:nvSpPr>
        <p:spPr>
          <a:xfrm>
            <a:off x="3204660" y="44084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hlinkClick r:id="rId19"/>
          </p:cNvPr>
          <p:cNvSpPr/>
          <p:nvPr/>
        </p:nvSpPr>
        <p:spPr>
          <a:xfrm>
            <a:off x="3198890" y="50315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ectangle 21">
            <a:hlinkClick r:id="rId20"/>
          </p:cNvPr>
          <p:cNvSpPr/>
          <p:nvPr/>
        </p:nvSpPr>
        <p:spPr>
          <a:xfrm>
            <a:off x="3992132" y="37647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hlinkClick r:id="rId21"/>
          </p:cNvPr>
          <p:cNvSpPr/>
          <p:nvPr/>
        </p:nvSpPr>
        <p:spPr>
          <a:xfrm>
            <a:off x="3978306" y="43945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4" name="Rectangle 23">
            <a:hlinkClick r:id="rId22"/>
          </p:cNvPr>
          <p:cNvSpPr/>
          <p:nvPr/>
        </p:nvSpPr>
        <p:spPr>
          <a:xfrm>
            <a:off x="3999249" y="50332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Rectangle 24">
            <a:hlinkClick r:id="rId23"/>
          </p:cNvPr>
          <p:cNvSpPr/>
          <p:nvPr/>
        </p:nvSpPr>
        <p:spPr>
          <a:xfrm>
            <a:off x="4763483" y="37792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6" name="Rectangle 25">
            <a:hlinkClick r:id="rId24"/>
          </p:cNvPr>
          <p:cNvSpPr/>
          <p:nvPr/>
        </p:nvSpPr>
        <p:spPr>
          <a:xfrm>
            <a:off x="4771405" y="44594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7" name="Rectangle 26">
            <a:hlinkClick r:id="rId25"/>
          </p:cNvPr>
          <p:cNvSpPr/>
          <p:nvPr/>
        </p:nvSpPr>
        <p:spPr>
          <a:xfrm>
            <a:off x="4772370" y="50177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8" name="Rectangle 27">
            <a:hlinkClick r:id="rId26"/>
          </p:cNvPr>
          <p:cNvSpPr/>
          <p:nvPr/>
        </p:nvSpPr>
        <p:spPr>
          <a:xfrm>
            <a:off x="5561896" y="37650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9" name="Rectangle 28">
            <a:hlinkClick r:id="rId27"/>
          </p:cNvPr>
          <p:cNvSpPr/>
          <p:nvPr/>
        </p:nvSpPr>
        <p:spPr>
          <a:xfrm>
            <a:off x="1688324" y="37955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0" name="Rectangle 29">
            <a:hlinkClick r:id="rId28"/>
          </p:cNvPr>
          <p:cNvSpPr/>
          <p:nvPr/>
        </p:nvSpPr>
        <p:spPr>
          <a:xfrm>
            <a:off x="5537579" y="31416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1" name="Rectangle 30">
            <a:hlinkClick r:id="rId29"/>
          </p:cNvPr>
          <p:cNvSpPr/>
          <p:nvPr/>
        </p:nvSpPr>
        <p:spPr>
          <a:xfrm>
            <a:off x="5523521" y="43945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2" name="Rectangle 31">
            <a:hlinkClick r:id="rId30"/>
          </p:cNvPr>
          <p:cNvSpPr/>
          <p:nvPr/>
        </p:nvSpPr>
        <p:spPr>
          <a:xfrm>
            <a:off x="5537579" y="50304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3" name="Rectangle 32">
            <a:hlinkClick r:id="rId31"/>
          </p:cNvPr>
          <p:cNvSpPr/>
          <p:nvPr/>
        </p:nvSpPr>
        <p:spPr>
          <a:xfrm>
            <a:off x="6308933" y="25172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4" name="Rectangle 33">
            <a:hlinkClick r:id="rId32"/>
          </p:cNvPr>
          <p:cNvSpPr/>
          <p:nvPr/>
        </p:nvSpPr>
        <p:spPr>
          <a:xfrm>
            <a:off x="6307531" y="31461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5" name="Rectangle 34">
            <a:hlinkClick r:id="rId33"/>
          </p:cNvPr>
          <p:cNvSpPr/>
          <p:nvPr/>
        </p:nvSpPr>
        <p:spPr>
          <a:xfrm>
            <a:off x="6304704" y="377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6" name="Rectangle 35">
            <a:hlinkClick r:id="rId34"/>
          </p:cNvPr>
          <p:cNvSpPr/>
          <p:nvPr/>
        </p:nvSpPr>
        <p:spPr>
          <a:xfrm>
            <a:off x="6319063" y="44242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7" name="Rectangle 36">
            <a:hlinkClick r:id="rId35"/>
          </p:cNvPr>
          <p:cNvSpPr/>
          <p:nvPr/>
        </p:nvSpPr>
        <p:spPr>
          <a:xfrm>
            <a:off x="6311724" y="50431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8" name="Rectangle 37">
            <a:hlinkClick r:id="rId36"/>
          </p:cNvPr>
          <p:cNvSpPr/>
          <p:nvPr/>
        </p:nvSpPr>
        <p:spPr>
          <a:xfrm>
            <a:off x="7088885" y="18842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39" name="Rectangle 38">
            <a:hlinkClick r:id="rId37"/>
          </p:cNvPr>
          <p:cNvSpPr/>
          <p:nvPr/>
        </p:nvSpPr>
        <p:spPr>
          <a:xfrm>
            <a:off x="7096702" y="25007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0" name="Rectangle 39">
            <a:hlinkClick r:id="rId38"/>
          </p:cNvPr>
          <p:cNvSpPr/>
          <p:nvPr/>
        </p:nvSpPr>
        <p:spPr>
          <a:xfrm>
            <a:off x="7064173" y="31534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1" name="Rectangle 40">
            <a:hlinkClick r:id="rId39"/>
          </p:cNvPr>
          <p:cNvSpPr/>
          <p:nvPr/>
        </p:nvSpPr>
        <p:spPr>
          <a:xfrm>
            <a:off x="7085887" y="378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2" name="Rectangle 41">
            <a:hlinkClick r:id="rId40"/>
          </p:cNvPr>
          <p:cNvSpPr/>
          <p:nvPr/>
        </p:nvSpPr>
        <p:spPr>
          <a:xfrm>
            <a:off x="7081173" y="4411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3" name="Rectangle 42">
            <a:hlinkClick r:id="rId41"/>
          </p:cNvPr>
          <p:cNvSpPr/>
          <p:nvPr/>
        </p:nvSpPr>
        <p:spPr>
          <a:xfrm>
            <a:off x="7082071" y="50360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4" name="Rectangle 43">
            <a:hlinkClick r:id="rId42"/>
          </p:cNvPr>
          <p:cNvSpPr/>
          <p:nvPr/>
        </p:nvSpPr>
        <p:spPr>
          <a:xfrm>
            <a:off x="7859757" y="18925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5" name="Rectangle 44">
            <a:hlinkClick r:id="rId43"/>
          </p:cNvPr>
          <p:cNvSpPr/>
          <p:nvPr/>
        </p:nvSpPr>
        <p:spPr>
          <a:xfrm>
            <a:off x="7858686" y="25105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6" name="Rectangle 45">
            <a:hlinkClick r:id="rId44"/>
          </p:cNvPr>
          <p:cNvSpPr/>
          <p:nvPr/>
        </p:nvSpPr>
        <p:spPr>
          <a:xfrm>
            <a:off x="7870243" y="31609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7" name="Rectangle 46">
            <a:hlinkClick r:id="rId45"/>
          </p:cNvPr>
          <p:cNvSpPr/>
          <p:nvPr/>
        </p:nvSpPr>
        <p:spPr>
          <a:xfrm>
            <a:off x="7869705" y="3776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8" name="Rectangle 47">
            <a:hlinkClick r:id="rId46"/>
          </p:cNvPr>
          <p:cNvSpPr/>
          <p:nvPr/>
        </p:nvSpPr>
        <p:spPr>
          <a:xfrm>
            <a:off x="7843283" y="44316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9" name="Rectangle 48">
            <a:hlinkClick r:id="rId47"/>
          </p:cNvPr>
          <p:cNvSpPr/>
          <p:nvPr/>
        </p:nvSpPr>
        <p:spPr>
          <a:xfrm>
            <a:off x="7807020" y="50506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50" name="TextBox 49"/>
          <p:cNvSpPr txBox="1"/>
          <p:nvPr/>
        </p:nvSpPr>
        <p:spPr>
          <a:xfrm>
            <a:off x="152400" y="3304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51" name="TextBox 50"/>
          <p:cNvSpPr txBox="1"/>
          <p:nvPr/>
        </p:nvSpPr>
        <p:spPr>
          <a:xfrm>
            <a:off x="808876" y="62496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52" name="Rectangle 51"/>
          <p:cNvSpPr/>
          <p:nvPr/>
        </p:nvSpPr>
        <p:spPr>
          <a:xfrm>
            <a:off x="2253049" y="17834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Tree>
    <p:extLst>
      <p:ext uri="{BB962C8B-B14F-4D97-AF65-F5344CB8AC3E}">
        <p14:creationId xmlns:p14="http://schemas.microsoft.com/office/powerpoint/2010/main" val="3695075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846573" y="2217273"/>
            <a:ext cx="7375272" cy="3239348"/>
          </a:xfrm>
          <a:prstGeom prst="rect">
            <a:avLst/>
          </a:prstGeom>
        </p:spPr>
        <p:txBody>
          <a:bodyPr wrap="square" rtlCol="0">
            <a:spAutoFit/>
          </a:bodyPr>
          <a:lstStyle/>
          <a:p>
            <a:pPr>
              <a:spcAft>
                <a:spcPts val="900"/>
              </a:spcAft>
            </a:pPr>
            <a:r>
              <a:rPr lang="en-CA" sz="1400" i="1" dirty="0">
                <a:solidFill>
                  <a:schemeClr val="bg1"/>
                </a:solidFill>
                <a:latin typeface="+mj-lt"/>
              </a:rPr>
              <a:t>ERP projects were never easy, but they are only getting more complex, with a consolidating market, blended on-premises and cloud environments, and diverse customer expectations for what an ERP solution should include. </a:t>
            </a:r>
          </a:p>
          <a:p>
            <a:pPr>
              <a:spcAft>
                <a:spcPts val="900"/>
              </a:spcAft>
            </a:pPr>
            <a:r>
              <a:rPr lang="en-US" sz="1400" i="1" dirty="0">
                <a:solidFill>
                  <a:schemeClr val="bg1"/>
                </a:solidFill>
                <a:latin typeface="+mj-lt"/>
              </a:rPr>
              <a:t>Now that the market is mature, more and more ERP functionality is deemed to be table stakes. Vendors now choose to differentiate themselves with deployment models, unique licensing structures, and robust support offerings. </a:t>
            </a:r>
          </a:p>
          <a:p>
            <a:pPr>
              <a:spcAft>
                <a:spcPts val="900"/>
              </a:spcAft>
            </a:pPr>
            <a:r>
              <a:rPr lang="en-US" sz="1400" i="1" dirty="0">
                <a:solidFill>
                  <a:schemeClr val="bg1"/>
                </a:solidFill>
                <a:latin typeface="+mj-lt"/>
              </a:rPr>
              <a:t>Much of the selection and implementation process comes down to having a comprehensive understanding of the range and depth of internal capability needs</a:t>
            </a:r>
            <a:r>
              <a:rPr lang="en-CA" sz="1400" i="1" dirty="0">
                <a:solidFill>
                  <a:schemeClr val="bg1"/>
                </a:solidFill>
                <a:latin typeface="+mj-lt"/>
              </a:rPr>
              <a:t>. Business needs can speak to the extensibility of a solution where depth is its ability to satisfy industry-specific or unique requirements.</a:t>
            </a:r>
          </a:p>
          <a:p>
            <a:pPr>
              <a:spcAft>
                <a:spcPts val="900"/>
              </a:spcAft>
            </a:pPr>
            <a:r>
              <a:rPr lang="en-US" sz="1400" i="1" dirty="0">
                <a:solidFill>
                  <a:schemeClr val="bg1"/>
                </a:solidFill>
                <a:latin typeface="+mj-lt"/>
              </a:rPr>
              <a:t> It is crucial to make the right decision; missing the mark on an ERP initiative will have a direct impact on the business’ bottom line. </a:t>
            </a:r>
            <a:r>
              <a:rPr lang="en-CA" sz="1400" i="1" dirty="0">
                <a:solidFill>
                  <a:schemeClr val="bg1"/>
                </a:solidFill>
                <a:latin typeface="+mj-lt"/>
              </a:rPr>
              <a:t>It doesn’t have to be easy to be manageable. Info-Tech provides the necessary tools to prepare, select, and begin to deploy ERP. </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a:solidFill>
                  <a:srgbClr val="FFFFFF"/>
                </a:solidFill>
              </a:rPr>
              <a:t>ANALYST PERSPECTIVE </a:t>
            </a:r>
          </a:p>
        </p:txBody>
      </p:sp>
      <p:pic>
        <p:nvPicPr>
          <p:cNvPr id="14" name="Picture 100"/>
          <p:cNvPicPr>
            <a:picLocks noChangeAspect="1"/>
          </p:cNvPicPr>
          <p:nvPr/>
        </p:nvPicPr>
        <p:blipFill>
          <a:blip r:embed="rId3"/>
          <a:stretch>
            <a:fillRect/>
          </a:stretch>
        </p:blipFill>
        <p:spPr>
          <a:xfrm>
            <a:off x="195900" y="2068327"/>
            <a:ext cx="678666" cy="619651"/>
          </a:xfrm>
          <a:prstGeom prst="rect">
            <a:avLst/>
          </a:prstGeom>
        </p:spPr>
      </p:pic>
      <p:pic>
        <p:nvPicPr>
          <p:cNvPr id="15" name="Picture 101"/>
          <p:cNvPicPr>
            <a:picLocks noChangeAspect="1"/>
          </p:cNvPicPr>
          <p:nvPr/>
        </p:nvPicPr>
        <p:blipFill>
          <a:blip r:embed="rId4"/>
          <a:stretch>
            <a:fillRect/>
          </a:stretch>
        </p:blipFill>
        <p:spPr>
          <a:xfrm>
            <a:off x="7965942" y="5061676"/>
            <a:ext cx="656535" cy="538507"/>
          </a:xfrm>
          <a:prstGeom prst="rect">
            <a:avLst/>
          </a:prstGeom>
        </p:spPr>
      </p:pic>
      <p:sp>
        <p:nvSpPr>
          <p:cNvPr id="12" name="TextBox 11"/>
          <p:cNvSpPr txBox="1"/>
          <p:nvPr/>
        </p:nvSpPr>
        <p:spPr>
          <a:xfrm>
            <a:off x="285227" y="1498267"/>
            <a:ext cx="8700153" cy="584775"/>
          </a:xfrm>
          <a:prstGeom prst="rect">
            <a:avLst/>
          </a:prstGeom>
        </p:spPr>
        <p:txBody>
          <a:bodyPr wrap="square" rtlCol="0">
            <a:spAutoFit/>
          </a:bodyPr>
          <a:lstStyle/>
          <a:p>
            <a:r>
              <a:rPr lang="en-US" sz="1600" b="1" dirty="0">
                <a:solidFill>
                  <a:srgbClr val="FFFFFF"/>
                </a:solidFill>
              </a:rPr>
              <a:t>Think beyond ERP functionality. Consider how vendors will satisfy your organizational support needs and culture.</a:t>
            </a:r>
            <a:endParaRPr lang="en-US" sz="1600" b="1" dirty="0">
              <a:solidFill>
                <a:srgbClr val="FF0000"/>
              </a:solidFill>
            </a:endParaRPr>
          </a:p>
        </p:txBody>
      </p:sp>
      <p:sp>
        <p:nvSpPr>
          <p:cNvPr id="13" name="TextBox 12"/>
          <p:cNvSpPr txBox="1"/>
          <p:nvPr/>
        </p:nvSpPr>
        <p:spPr>
          <a:xfrm>
            <a:off x="3695613" y="5600183"/>
            <a:ext cx="4460917" cy="738664"/>
          </a:xfrm>
          <a:prstGeom prst="rect">
            <a:avLst/>
          </a:prstGeom>
        </p:spPr>
        <p:txBody>
          <a:bodyPr wrap="square" rtlCol="0">
            <a:spAutoFit/>
          </a:bodyPr>
          <a:lstStyle/>
          <a:p>
            <a:pPr algn="r"/>
            <a:r>
              <a:rPr lang="en-US" sz="1400" b="1" dirty="0">
                <a:solidFill>
                  <a:srgbClr val="FFFFFF"/>
                </a:solidFill>
              </a:rPr>
              <a:t>Samuel Leese</a:t>
            </a:r>
            <a:endParaRPr lang="en-US" sz="1400" b="1" dirty="0">
              <a:solidFill>
                <a:srgbClr val="FF0000"/>
              </a:solidFill>
            </a:endParaRPr>
          </a:p>
          <a:p>
            <a:pPr algn="r"/>
            <a:r>
              <a:rPr lang="en-US" sz="1400" dirty="0" smtClean="0">
                <a:solidFill>
                  <a:srgbClr val="FFFFFF"/>
                </a:solidFill>
              </a:rPr>
              <a:t>Senior </a:t>
            </a:r>
            <a:r>
              <a:rPr lang="en-US" sz="1400" dirty="0">
                <a:solidFill>
                  <a:srgbClr val="FFFFFF"/>
                </a:solidFill>
              </a:rPr>
              <a:t>Consulting Analyst, Enterprise Applications</a:t>
            </a:r>
            <a:br>
              <a:rPr lang="en-US" sz="1400" dirty="0">
                <a:solidFill>
                  <a:srgbClr val="FFFFFF"/>
                </a:solidFill>
              </a:rPr>
            </a:br>
            <a:r>
              <a:rPr lang="en-US" sz="1400" dirty="0">
                <a:solidFill>
                  <a:srgbClr val="FFFFFF"/>
                </a:solidFill>
              </a:rPr>
              <a:t>Info-Tech Research Group</a:t>
            </a:r>
            <a:endParaRPr lang="en-US" sz="1400" dirty="0">
              <a:solidFill>
                <a:srgbClr val="FF0000"/>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1027457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Table of contents</a:t>
            </a:r>
          </a:p>
        </p:txBody>
      </p:sp>
      <p:graphicFrame>
        <p:nvGraphicFramePr>
          <p:cNvPr id="6" name="Table 5"/>
          <p:cNvGraphicFramePr>
            <a:graphicFrameLocks noGrp="1"/>
          </p:cNvGraphicFramePr>
          <p:nvPr>
            <p:extLst>
              <p:ext uri="{D42A27DB-BD31-4B8C-83A1-F6EECF244321}">
                <p14:modId xmlns:p14="http://schemas.microsoft.com/office/powerpoint/2010/main" val="4239860638"/>
              </p:ext>
            </p:extLst>
          </p:nvPr>
        </p:nvGraphicFramePr>
        <p:xfrm>
          <a:off x="345597" y="1225040"/>
          <a:ext cx="7949173" cy="2149349"/>
        </p:xfrm>
        <a:graphic>
          <a:graphicData uri="http://schemas.openxmlformats.org/drawingml/2006/table">
            <a:tbl>
              <a:tblPr firstRow="1" bandRow="1">
                <a:tableStyleId>{2D5ABB26-0587-4C30-8999-92F81FD0307C}</a:tableStyleId>
              </a:tblPr>
              <a:tblGrid>
                <a:gridCol w="7949173">
                  <a:extLst>
                    <a:ext uri="{9D8B030D-6E8A-4147-A177-3AD203B41FA5}">
                      <a16:colId xmlns="" xmlns:a16="http://schemas.microsoft.com/office/drawing/2014/main" val="20000"/>
                    </a:ext>
                  </a:extLst>
                </a:gridCol>
              </a:tblGrid>
              <a:tr h="291037">
                <a:tc>
                  <a:txBody>
                    <a:bodyPr/>
                    <a:lstStyle/>
                    <a:p>
                      <a:pPr marL="0" indent="0">
                        <a:buNone/>
                      </a:pPr>
                      <a:r>
                        <a:rPr lang="en-US" sz="1200" dirty="0"/>
                        <a:t>1. </a:t>
                      </a:r>
                      <a:r>
                        <a:rPr lang="en-US" sz="1200" dirty="0">
                          <a:hlinkClick r:id="rId3" action="ppaction://hlinksldjump"/>
                        </a:rPr>
                        <a:t>Project Rationale</a:t>
                      </a:r>
                      <a:endParaRPr lang="en-US" sz="1200"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338085">
                <a:tc>
                  <a:txBody>
                    <a:bodyPr/>
                    <a:lstStyle/>
                    <a:p>
                      <a:pPr marL="0" indent="0">
                        <a:buNone/>
                      </a:pPr>
                      <a:r>
                        <a:rPr lang="en-US" sz="1200" dirty="0"/>
                        <a:t>2. </a:t>
                      </a:r>
                      <a:r>
                        <a:rPr lang="en-US" sz="1200" dirty="0">
                          <a:hlinkClick r:id="" action="ppaction://noaction"/>
                        </a:rPr>
                        <a:t>Execute the Project/DIY Guide</a:t>
                      </a:r>
                      <a:endParaRPr lang="en-US" sz="1200"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497152">
                <a:tc>
                  <a:txBody>
                    <a:bodyPr/>
                    <a:lstStyle/>
                    <a:p>
                      <a:pPr marL="461963" indent="0">
                        <a:buNone/>
                      </a:pPr>
                      <a:r>
                        <a:rPr lang="en-US" sz="1200" dirty="0"/>
                        <a:t>1. </a:t>
                      </a:r>
                      <a:r>
                        <a:rPr lang="en-US" sz="1200" dirty="0">
                          <a:hlinkClick r:id="" action="ppaction://noaction"/>
                        </a:rPr>
                        <a:t>Phase 1: Launch the ERP Project and Collect Requirements</a:t>
                      </a:r>
                      <a:endParaRPr lang="en-US" sz="1200" dirty="0"/>
                    </a:p>
                    <a:p>
                      <a:pPr marL="461963" indent="0">
                        <a:buNone/>
                      </a:pPr>
                      <a:r>
                        <a:rPr lang="en-US" sz="1200" dirty="0"/>
                        <a:t>2. </a:t>
                      </a:r>
                      <a:r>
                        <a:rPr lang="en-US" sz="1200" dirty="0">
                          <a:hlinkClick r:id="" action="ppaction://noaction"/>
                        </a:rPr>
                        <a:t>Phase 2: Select Your ERP Vendor</a:t>
                      </a:r>
                      <a:endParaRPr lang="en-US" sz="1200" dirty="0"/>
                    </a:p>
                    <a:p>
                      <a:pPr marL="461963" indent="0">
                        <a:buNone/>
                      </a:pPr>
                      <a:r>
                        <a:rPr lang="en-US" sz="1200" dirty="0"/>
                        <a:t>3. </a:t>
                      </a:r>
                      <a:r>
                        <a:rPr lang="en-US" sz="1200" dirty="0">
                          <a:hlinkClick r:id="" action="ppaction://noaction"/>
                        </a:rPr>
                        <a:t>Phase 3: Plan</a:t>
                      </a:r>
                      <a:r>
                        <a:rPr lang="en-US" sz="1200" baseline="0" dirty="0">
                          <a:hlinkClick r:id="" action="ppaction://noaction"/>
                        </a:rPr>
                        <a:t> Your ERP Implementation</a:t>
                      </a:r>
                      <a:endParaRPr lang="en-US" sz="1200"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2910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a:t>3.</a:t>
                      </a:r>
                      <a:r>
                        <a:rPr lang="en-US" sz="1200" u="none" baseline="0" dirty="0"/>
                        <a:t> </a:t>
                      </a:r>
                      <a:r>
                        <a:rPr lang="en-US" sz="1200" u="none" dirty="0">
                          <a:hlinkClick r:id="" action="ppaction://noaction"/>
                        </a:rPr>
                        <a:t>Appendix: Vendor Landscape</a:t>
                      </a:r>
                      <a:endParaRPr lang="en-US" sz="1200" u="none"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2980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t>4. </a:t>
                      </a:r>
                      <a:r>
                        <a:rPr lang="en-US" sz="1200" u="none" dirty="0">
                          <a:hlinkClick r:id="" action="ppaction://noaction"/>
                        </a:rPr>
                        <a:t>Works Cited</a:t>
                      </a:r>
                      <a:endParaRPr lang="en-US" sz="1200" u="none"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291037">
                <a:tc>
                  <a:txBody>
                    <a:bodyPr/>
                    <a:lstStyle/>
                    <a:p>
                      <a:pPr marL="0" indent="0">
                        <a:buNone/>
                      </a:pPr>
                      <a:endParaRPr lang="en-US" sz="1200" u="none" dirty="0"/>
                    </a:p>
                  </a:txBody>
                  <a:tcPr>
                    <a:lnL>
                      <a:noFill/>
                    </a:lnL>
                    <a:lnR>
                      <a:noFill/>
                    </a:lnR>
                    <a:lnT w="19050" cap="flat" cmpd="sng" algn="ctr">
                      <a:solidFill>
                        <a:schemeClr val="bg1">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bl>
          </a:graphicData>
        </a:graphic>
      </p:graphicFrame>
      <p:sp>
        <p:nvSpPr>
          <p:cNvPr id="4" name="Rectangle 3"/>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2244179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this blueprint to support your ERP selection and implementation </a:t>
            </a:r>
          </a:p>
        </p:txBody>
      </p:sp>
      <p:sp>
        <p:nvSpPr>
          <p:cNvPr id="19" name="Rectangle 18"/>
          <p:cNvSpPr/>
          <p:nvPr/>
        </p:nvSpPr>
        <p:spPr>
          <a:xfrm>
            <a:off x="1219198" y="1360006"/>
            <a:ext cx="7264402" cy="1414800"/>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000" indent="-285750">
              <a:buFont typeface="Wingdings" panose="05000000000000000000" pitchFamily="2" charset="2"/>
              <a:buChar char="ü"/>
            </a:pPr>
            <a:r>
              <a:rPr lang="en-US" sz="1200" dirty="0">
                <a:solidFill>
                  <a:srgbClr val="333333"/>
                </a:solidFill>
              </a:rPr>
              <a:t>Understand where ERP fits within your organization.</a:t>
            </a:r>
          </a:p>
          <a:p>
            <a:pPr marL="900000" indent="-285750">
              <a:buFont typeface="Wingdings" panose="05000000000000000000" pitchFamily="2" charset="2"/>
              <a:buChar char="ü"/>
            </a:pPr>
            <a:r>
              <a:rPr lang="en-US" sz="1200" dirty="0">
                <a:solidFill>
                  <a:srgbClr val="333333"/>
                </a:solidFill>
              </a:rPr>
              <a:t>Differentiate between deployment models.</a:t>
            </a:r>
          </a:p>
          <a:p>
            <a:pPr marL="900000" indent="-285750">
              <a:buFont typeface="Wingdings" panose="05000000000000000000" pitchFamily="2" charset="2"/>
              <a:buChar char="ü"/>
            </a:pPr>
            <a:r>
              <a:rPr lang="en-US" sz="1200" dirty="0">
                <a:solidFill>
                  <a:srgbClr val="333333"/>
                </a:solidFill>
              </a:rPr>
              <a:t>Understand cloud ERP.</a:t>
            </a:r>
          </a:p>
          <a:p>
            <a:pPr marL="900000" indent="-285750">
              <a:buFont typeface="Wingdings" panose="05000000000000000000" pitchFamily="2" charset="2"/>
              <a:buChar char="ü"/>
            </a:pPr>
            <a:r>
              <a:rPr lang="en-US" sz="1200" dirty="0">
                <a:solidFill>
                  <a:srgbClr val="333333"/>
                </a:solidFill>
              </a:rPr>
              <a:t>Determine if the organization is ready to undergo an ERP selection project.</a:t>
            </a:r>
          </a:p>
          <a:p>
            <a:pPr marL="900000" indent="-285750">
              <a:buFont typeface="Wingdings" panose="05000000000000000000" pitchFamily="2" charset="2"/>
              <a:buChar char="ü"/>
            </a:pPr>
            <a:r>
              <a:rPr lang="en-US" sz="1200" dirty="0">
                <a:solidFill>
                  <a:srgbClr val="333333"/>
                </a:solidFill>
              </a:rPr>
              <a:t>Build the project team.</a:t>
            </a:r>
          </a:p>
          <a:p>
            <a:pPr marL="900000" indent="-285750">
              <a:buFont typeface="Wingdings" panose="05000000000000000000" pitchFamily="2" charset="2"/>
              <a:buChar char="ü"/>
            </a:pPr>
            <a:r>
              <a:rPr lang="en-US" sz="1200" dirty="0">
                <a:solidFill>
                  <a:srgbClr val="333333"/>
                </a:solidFill>
              </a:rPr>
              <a:t>Create ERP metrics.</a:t>
            </a:r>
          </a:p>
          <a:p>
            <a:pPr marL="900000" indent="-285750">
              <a:buFont typeface="Wingdings" panose="05000000000000000000" pitchFamily="2" charset="2"/>
              <a:buChar char="ü"/>
            </a:pPr>
            <a:r>
              <a:rPr lang="en-US" sz="1200" dirty="0">
                <a:solidFill>
                  <a:srgbClr val="333333"/>
                </a:solidFill>
              </a:rPr>
              <a:t>Elicit and prioritize requirements.</a:t>
            </a:r>
          </a:p>
        </p:txBody>
      </p:sp>
      <p:sp>
        <p:nvSpPr>
          <p:cNvPr id="21" name="Rectangle 20"/>
          <p:cNvSpPr/>
          <p:nvPr/>
        </p:nvSpPr>
        <p:spPr>
          <a:xfrm>
            <a:off x="1219198" y="4796378"/>
            <a:ext cx="7264402" cy="1415738"/>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000" indent="-285750">
              <a:buFont typeface="Wingdings" panose="05000000000000000000" pitchFamily="2" charset="2"/>
              <a:buChar char="ü"/>
            </a:pPr>
            <a:r>
              <a:rPr lang="en-CA" sz="1200" dirty="0">
                <a:solidFill>
                  <a:srgbClr val="333333"/>
                </a:solidFill>
              </a:rPr>
              <a:t>Develop an ERP implementation roadmap and resourcing plan.</a:t>
            </a:r>
          </a:p>
          <a:p>
            <a:pPr marL="900000" indent="-285750">
              <a:buFont typeface="Wingdings" panose="05000000000000000000" pitchFamily="2" charset="2"/>
              <a:buChar char="ü"/>
            </a:pPr>
            <a:r>
              <a:rPr lang="en-CA" sz="1200" dirty="0">
                <a:solidFill>
                  <a:srgbClr val="333333"/>
                </a:solidFill>
              </a:rPr>
              <a:t>Re-engineer ERP processes and design system workflows, integration map, and user roles.</a:t>
            </a:r>
          </a:p>
          <a:p>
            <a:pPr marL="900000" indent="-285750">
              <a:buFont typeface="Wingdings" panose="05000000000000000000" pitchFamily="2" charset="2"/>
              <a:buChar char="ü"/>
            </a:pPr>
            <a:r>
              <a:rPr lang="en-CA" sz="1200" dirty="0">
                <a:solidFill>
                  <a:srgbClr val="333333"/>
                </a:solidFill>
              </a:rPr>
              <a:t>Create a comprehensive communication and change management plan.</a:t>
            </a:r>
          </a:p>
          <a:p>
            <a:pPr marL="900000" indent="-285750">
              <a:buFont typeface="Wingdings" panose="05000000000000000000" pitchFamily="2" charset="2"/>
              <a:buChar char="ü"/>
            </a:pPr>
            <a:r>
              <a:rPr lang="en-CA" sz="1200" dirty="0">
                <a:solidFill>
                  <a:srgbClr val="333333"/>
                </a:solidFill>
              </a:rPr>
              <a:t>Establish an ERP governance structure along with roles and responsibilities. </a:t>
            </a:r>
          </a:p>
          <a:p>
            <a:pPr marL="900000" indent="-285750">
              <a:buFont typeface="Wingdings" panose="05000000000000000000" pitchFamily="2" charset="2"/>
              <a:buChar char="ü"/>
            </a:pPr>
            <a:r>
              <a:rPr lang="en-CA" sz="1200" dirty="0">
                <a:solidFill>
                  <a:srgbClr val="333333"/>
                </a:solidFill>
              </a:rPr>
              <a:t>Determine project and performance metrics to measure and track success.</a:t>
            </a:r>
          </a:p>
        </p:txBody>
      </p:sp>
      <p:sp>
        <p:nvSpPr>
          <p:cNvPr id="22" name="Rectangle 21"/>
          <p:cNvSpPr/>
          <p:nvPr/>
        </p:nvSpPr>
        <p:spPr>
          <a:xfrm>
            <a:off x="1219198" y="3065637"/>
            <a:ext cx="7264402" cy="1415738"/>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000" indent="-285750">
              <a:buFont typeface="Wingdings" panose="05000000000000000000" pitchFamily="2" charset="2"/>
              <a:buChar char="ü"/>
            </a:pPr>
            <a:r>
              <a:rPr lang="en-CA" sz="1200" dirty="0">
                <a:solidFill>
                  <a:srgbClr val="333333"/>
                </a:solidFill>
              </a:rPr>
              <a:t>Develop ERP request for proposal.</a:t>
            </a:r>
          </a:p>
          <a:p>
            <a:pPr marL="900000" indent="-285750">
              <a:buFont typeface="Wingdings" panose="05000000000000000000" pitchFamily="2" charset="2"/>
              <a:buChar char="ü"/>
            </a:pPr>
            <a:r>
              <a:rPr lang="en-US" sz="1200" dirty="0">
                <a:solidFill>
                  <a:srgbClr val="333333"/>
                </a:solidFill>
              </a:rPr>
              <a:t>Deploy ERP request for proposal.</a:t>
            </a:r>
          </a:p>
          <a:p>
            <a:pPr marL="900000" indent="-285750">
              <a:buFont typeface="Wingdings" panose="05000000000000000000" pitchFamily="2" charset="2"/>
              <a:buChar char="ü"/>
            </a:pPr>
            <a:r>
              <a:rPr lang="en-CA" sz="1200" dirty="0">
                <a:solidFill>
                  <a:srgbClr val="333333"/>
                </a:solidFill>
              </a:rPr>
              <a:t>Evaluate vendor responses and short-list ERP vendors based on organizational fit.</a:t>
            </a:r>
          </a:p>
          <a:p>
            <a:pPr marL="900000" indent="-285750">
              <a:buFont typeface="Wingdings" panose="05000000000000000000" pitchFamily="2" charset="2"/>
              <a:buChar char="ü"/>
            </a:pPr>
            <a:r>
              <a:rPr lang="en-CA" sz="1200" dirty="0">
                <a:solidFill>
                  <a:srgbClr val="333333"/>
                </a:solidFill>
              </a:rPr>
              <a:t>Develop vendor demonstration scripts.</a:t>
            </a:r>
          </a:p>
          <a:p>
            <a:pPr marL="900000" indent="-285750">
              <a:buFont typeface="Wingdings" panose="05000000000000000000" pitchFamily="2" charset="2"/>
              <a:buChar char="ü"/>
            </a:pPr>
            <a:r>
              <a:rPr lang="en-US" sz="1200" dirty="0">
                <a:solidFill>
                  <a:srgbClr val="333333"/>
                </a:solidFill>
              </a:rPr>
              <a:t>Establish evaluation criteria.</a:t>
            </a:r>
            <a:endParaRPr lang="en-CA" sz="1200" dirty="0">
              <a:solidFill>
                <a:srgbClr val="333333"/>
              </a:solidFill>
            </a:endParaRPr>
          </a:p>
          <a:p>
            <a:pPr marL="900000" indent="-285750">
              <a:buFont typeface="Wingdings" panose="05000000000000000000" pitchFamily="2" charset="2"/>
              <a:buChar char="ü"/>
            </a:pPr>
            <a:r>
              <a:rPr lang="en-CA" sz="1200" dirty="0">
                <a:solidFill>
                  <a:srgbClr val="333333"/>
                </a:solidFill>
              </a:rPr>
              <a:t>Score vendor demonstrations. </a:t>
            </a:r>
          </a:p>
          <a:p>
            <a:pPr marL="900000" indent="-285750">
              <a:buFont typeface="Wingdings" panose="05000000000000000000" pitchFamily="2" charset="2"/>
              <a:buChar char="ü"/>
            </a:pPr>
            <a:r>
              <a:rPr lang="en-CA" sz="1200" dirty="0">
                <a:solidFill>
                  <a:srgbClr val="333333"/>
                </a:solidFill>
              </a:rPr>
              <a:t>Select the product and vendor.</a:t>
            </a:r>
          </a:p>
        </p:txBody>
      </p:sp>
      <p:sp>
        <p:nvSpPr>
          <p:cNvPr id="23" name="Oval 22"/>
          <p:cNvSpPr/>
          <p:nvPr/>
        </p:nvSpPr>
        <p:spPr>
          <a:xfrm>
            <a:off x="251520" y="1265684"/>
            <a:ext cx="1588431" cy="1603445"/>
          </a:xfrm>
          <a:prstGeom prst="ellipse">
            <a:avLst/>
          </a:prstGeom>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33400">
              <a:lnSpc>
                <a:spcPct val="90000"/>
              </a:lnSpc>
              <a:spcBef>
                <a:spcPct val="0"/>
              </a:spcBef>
              <a:spcAft>
                <a:spcPct val="35000"/>
              </a:spcAft>
            </a:pPr>
            <a:r>
              <a:rPr lang="en-US" sz="1200" b="1" dirty="0">
                <a:solidFill>
                  <a:prstClr val="white"/>
                </a:solidFill>
              </a:rPr>
              <a:t>Launch the ERP Project and Collect Requirements </a:t>
            </a:r>
          </a:p>
          <a:p>
            <a:pPr algn="ctr" defTabSz="533400">
              <a:lnSpc>
                <a:spcPct val="90000"/>
              </a:lnSpc>
              <a:spcBef>
                <a:spcPct val="0"/>
              </a:spcBef>
              <a:spcAft>
                <a:spcPct val="35000"/>
              </a:spcAft>
            </a:pPr>
            <a:r>
              <a:rPr lang="en-US" sz="1000" dirty="0">
                <a:solidFill>
                  <a:prstClr val="white"/>
                </a:solidFill>
              </a:rPr>
              <a:t>Phase 1</a:t>
            </a:r>
          </a:p>
        </p:txBody>
      </p:sp>
      <p:sp>
        <p:nvSpPr>
          <p:cNvPr id="24" name="Oval 23"/>
          <p:cNvSpPr/>
          <p:nvPr/>
        </p:nvSpPr>
        <p:spPr>
          <a:xfrm>
            <a:off x="251519" y="2971784"/>
            <a:ext cx="1588431" cy="1603445"/>
          </a:xfrm>
          <a:prstGeom prst="ellipse">
            <a:avLst/>
          </a:prstGeom>
          <a:solidFill>
            <a:srgbClr val="96B8D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33400">
              <a:lnSpc>
                <a:spcPct val="90000"/>
              </a:lnSpc>
              <a:spcBef>
                <a:spcPct val="0"/>
              </a:spcBef>
              <a:spcAft>
                <a:spcPct val="35000"/>
              </a:spcAft>
            </a:pPr>
            <a:r>
              <a:rPr lang="en-US" sz="1200" b="1" dirty="0">
                <a:solidFill>
                  <a:prstClr val="white"/>
                </a:solidFill>
              </a:rPr>
              <a:t>Select Your ERP Vendor</a:t>
            </a:r>
          </a:p>
          <a:p>
            <a:pPr algn="ctr" defTabSz="533400">
              <a:lnSpc>
                <a:spcPct val="90000"/>
              </a:lnSpc>
              <a:spcBef>
                <a:spcPct val="0"/>
              </a:spcBef>
              <a:spcAft>
                <a:spcPct val="35000"/>
              </a:spcAft>
            </a:pPr>
            <a:r>
              <a:rPr lang="en-US" sz="1000" dirty="0">
                <a:solidFill>
                  <a:prstClr val="white"/>
                </a:solidFill>
              </a:rPr>
              <a:t>Phase 2</a:t>
            </a:r>
            <a:endParaRPr lang="en-US" sz="1400" dirty="0">
              <a:solidFill>
                <a:prstClr val="white"/>
              </a:solidFill>
            </a:endParaRPr>
          </a:p>
        </p:txBody>
      </p:sp>
      <p:grpSp>
        <p:nvGrpSpPr>
          <p:cNvPr id="25" name="Group 24"/>
          <p:cNvGrpSpPr/>
          <p:nvPr/>
        </p:nvGrpSpPr>
        <p:grpSpPr>
          <a:xfrm>
            <a:off x="251519" y="4702525"/>
            <a:ext cx="1588431" cy="1603445"/>
            <a:chOff x="432916" y="4732906"/>
            <a:chExt cx="1489887" cy="1489887"/>
          </a:xfrm>
        </p:grpSpPr>
        <p:sp>
          <p:nvSpPr>
            <p:cNvPr id="26" name="Oval 25"/>
            <p:cNvSpPr/>
            <p:nvPr/>
          </p:nvSpPr>
          <p:spPr>
            <a:xfrm>
              <a:off x="432916" y="4732906"/>
              <a:ext cx="1489887" cy="1489887"/>
            </a:xfrm>
            <a:prstGeom prst="ellipse">
              <a:avLst/>
            </a:prstGeom>
            <a:solidFill>
              <a:srgbClr val="B0C534"/>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533400">
                <a:lnSpc>
                  <a:spcPct val="90000"/>
                </a:lnSpc>
                <a:spcBef>
                  <a:spcPct val="0"/>
                </a:spcBef>
                <a:spcAft>
                  <a:spcPct val="35000"/>
                </a:spcAft>
              </a:pPr>
              <a:endParaRPr lang="en-CA" sz="1000" dirty="0">
                <a:solidFill>
                  <a:prstClr val="white"/>
                </a:solidFill>
              </a:endParaRPr>
            </a:p>
          </p:txBody>
        </p:sp>
        <p:sp>
          <p:nvSpPr>
            <p:cNvPr id="27" name="Rectangle 26"/>
            <p:cNvSpPr/>
            <p:nvPr/>
          </p:nvSpPr>
          <p:spPr>
            <a:xfrm>
              <a:off x="472789" y="5135928"/>
              <a:ext cx="1410140" cy="609136"/>
            </a:xfrm>
            <a:prstGeom prst="rect">
              <a:avLst/>
            </a:prstGeom>
          </p:spPr>
          <p:txBody>
            <a:bodyPr wrap="square">
              <a:spAutoFit/>
            </a:bodyPr>
            <a:lstStyle/>
            <a:p>
              <a:pPr algn="ctr" defTabSz="533400">
                <a:lnSpc>
                  <a:spcPct val="90000"/>
                </a:lnSpc>
                <a:spcBef>
                  <a:spcPct val="0"/>
                </a:spcBef>
                <a:spcAft>
                  <a:spcPct val="35000"/>
                </a:spcAft>
              </a:pPr>
              <a:r>
                <a:rPr lang="en-CA" sz="1200" b="1" dirty="0">
                  <a:solidFill>
                    <a:prstClr val="white"/>
                  </a:solidFill>
                </a:rPr>
                <a:t>Plan Your ERP Implementation</a:t>
              </a:r>
            </a:p>
            <a:p>
              <a:pPr algn="ctr" defTabSz="533400">
                <a:lnSpc>
                  <a:spcPct val="90000"/>
                </a:lnSpc>
                <a:spcBef>
                  <a:spcPct val="0"/>
                </a:spcBef>
                <a:spcAft>
                  <a:spcPct val="35000"/>
                </a:spcAft>
              </a:pPr>
              <a:r>
                <a:rPr lang="en-CA" sz="1000" dirty="0">
                  <a:solidFill>
                    <a:prstClr val="white"/>
                  </a:solidFill>
                </a:rPr>
                <a:t>Phase 3</a:t>
              </a:r>
              <a:r>
                <a:rPr lang="en-CA" sz="1200" b="1" dirty="0">
                  <a:solidFill>
                    <a:prstClr val="white"/>
                  </a:solidFill>
                </a:rPr>
                <a:t> </a:t>
              </a:r>
            </a:p>
          </p:txBody>
        </p:sp>
      </p:grpSp>
      <p:sp>
        <p:nvSpPr>
          <p:cNvPr id="11" name="Rectangle 10"/>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2878581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Stop! Are you ready for this project?</a:t>
            </a:r>
          </a:p>
        </p:txBody>
      </p:sp>
      <p:sp>
        <p:nvSpPr>
          <p:cNvPr id="3" name="Text Placeholder 2"/>
          <p:cNvSpPr>
            <a:spLocks noGrp="1"/>
          </p:cNvSpPr>
          <p:nvPr>
            <p:ph type="body" sz="quarter" idx="16"/>
          </p:nvPr>
        </p:nvSpPr>
        <p:spPr>
          <a:xfrm>
            <a:off x="246703" y="1644555"/>
            <a:ext cx="4041648" cy="1966393"/>
          </a:xfrm>
        </p:spPr>
        <p:txBody>
          <a:bodyPr/>
          <a:lstStyle/>
          <a:p>
            <a:r>
              <a:rPr lang="en-US" dirty="0"/>
              <a:t>IT teams tasked with exploring the ERP vendor market and making solution recommendations. </a:t>
            </a:r>
          </a:p>
          <a:p>
            <a:r>
              <a:rPr lang="en-US" dirty="0"/>
              <a:t>Business units going into the selection or early implementation phases of an ERP project.</a:t>
            </a:r>
          </a:p>
          <a:p>
            <a:r>
              <a:rPr lang="en-US" dirty="0"/>
              <a:t>Organizations looking to deploy ERP for the first time, replace their entire ERP, or modify a component of their ERP.</a:t>
            </a:r>
          </a:p>
          <a:p>
            <a:endParaRPr lang="en-US" dirty="0"/>
          </a:p>
        </p:txBody>
      </p:sp>
      <p:sp>
        <p:nvSpPr>
          <p:cNvPr id="4" name="Text Placeholder 3"/>
          <p:cNvSpPr>
            <a:spLocks noGrp="1"/>
          </p:cNvSpPr>
          <p:nvPr>
            <p:ph type="body" sz="quarter" idx="26"/>
          </p:nvPr>
        </p:nvSpPr>
        <p:spPr>
          <a:xfrm>
            <a:off x="4835436" y="1644555"/>
            <a:ext cx="4041648" cy="2126569"/>
          </a:xfrm>
        </p:spPr>
        <p:txBody>
          <a:bodyPr/>
          <a:lstStyle/>
          <a:p>
            <a:r>
              <a:rPr lang="en-US" dirty="0"/>
              <a:t>Understand the ERP market of today, specific to product-centric and service-centric ERP use-case scenarios.</a:t>
            </a:r>
          </a:p>
          <a:p>
            <a:r>
              <a:rPr lang="en-US" dirty="0"/>
              <a:t>Follow best practices to prepare for and execute on selection, including requirements gathering and vendor evaluation.</a:t>
            </a:r>
          </a:p>
          <a:p>
            <a:r>
              <a:rPr lang="en-US" dirty="0"/>
              <a:t>Structure the implementation stage of your project with ERP-specific considerations in mind.</a:t>
            </a:r>
          </a:p>
          <a:p>
            <a:endParaRPr lang="en-US" dirty="0"/>
          </a:p>
          <a:p>
            <a:pPr marL="0" indent="0">
              <a:buNone/>
            </a:pPr>
            <a:endParaRPr lang="en-US" dirty="0"/>
          </a:p>
          <a:p>
            <a:endParaRPr lang="en-US" dirty="0"/>
          </a:p>
        </p:txBody>
      </p:sp>
      <p:sp>
        <p:nvSpPr>
          <p:cNvPr id="5" name="Text Placeholder 4"/>
          <p:cNvSpPr>
            <a:spLocks noGrp="1"/>
          </p:cNvSpPr>
          <p:nvPr>
            <p:ph type="body" sz="quarter" idx="27"/>
          </p:nvPr>
        </p:nvSpPr>
        <p:spPr>
          <a:xfrm>
            <a:off x="246703" y="4289670"/>
            <a:ext cx="4041648" cy="2139987"/>
          </a:xfrm>
        </p:spPr>
        <p:txBody>
          <a:bodyPr/>
          <a:lstStyle/>
          <a:p>
            <a:r>
              <a:rPr lang="en-US" dirty="0"/>
              <a:t>ERP project team or working group tasked with managing an RFP process for vendor selection.</a:t>
            </a:r>
          </a:p>
          <a:p>
            <a:r>
              <a:rPr lang="en-US" dirty="0"/>
              <a:t>ERP project team or working group tasked with implementing the ERP solution in the organization. </a:t>
            </a:r>
          </a:p>
          <a:p>
            <a:r>
              <a:rPr lang="en-US" dirty="0"/>
              <a:t>ERP architects, developers, and administrators tasked with configuring ERP solutions in accordance with business needs.</a:t>
            </a:r>
          </a:p>
        </p:txBody>
      </p:sp>
      <p:sp>
        <p:nvSpPr>
          <p:cNvPr id="6" name="Text Placeholder 5"/>
          <p:cNvSpPr>
            <a:spLocks noGrp="1"/>
          </p:cNvSpPr>
          <p:nvPr>
            <p:ph type="body" sz="quarter" idx="28"/>
          </p:nvPr>
        </p:nvSpPr>
        <p:spPr>
          <a:xfrm>
            <a:off x="4830836" y="4285427"/>
            <a:ext cx="4041648" cy="1677491"/>
          </a:xfrm>
        </p:spPr>
        <p:txBody>
          <a:bodyPr/>
          <a:lstStyle/>
          <a:p>
            <a:r>
              <a:rPr lang="en-US" dirty="0"/>
              <a:t>Assess organizational and project readiness for embarking on ERP selection and implementation.</a:t>
            </a:r>
          </a:p>
          <a:p>
            <a:r>
              <a:rPr lang="en-US" dirty="0"/>
              <a:t>Draft an RFP, manage the vendor and product review process, and select a vendor.</a:t>
            </a:r>
          </a:p>
          <a:p>
            <a:r>
              <a:rPr lang="en-US" dirty="0"/>
              <a:t>Prepare for implementation by following best-practice recommendations. </a:t>
            </a:r>
          </a:p>
        </p:txBody>
      </p:sp>
      <p:sp>
        <p:nvSpPr>
          <p:cNvPr id="7" name="Rectangle 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2158555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47848" y="1535363"/>
            <a:ext cx="5257800" cy="1160211"/>
          </a:xfrm>
        </p:spPr>
        <p:txBody>
          <a:bodyPr/>
          <a:lstStyle/>
          <a:p>
            <a:pPr marL="0" indent="0">
              <a:spcBef>
                <a:spcPts val="600"/>
              </a:spcBef>
              <a:spcAft>
                <a:spcPts val="600"/>
              </a:spcAft>
              <a:buSzPct val="100000"/>
              <a:buNone/>
            </a:pPr>
            <a:r>
              <a:rPr lang="en-US" sz="1100" dirty="0"/>
              <a:t>Selecting and implementing an ERP is one of the most expensive and time-consuming technology transformations an organization can undertake. ERP projects are notorious for time and budget overruns, with only a margin of the anticipated benefits being realized. Making the wrong technology selection or failing to plan for an ERP implementation has significant – and possibly career-ending – implications.</a:t>
            </a:r>
            <a:endParaRPr lang="en-US" sz="1100" dirty="0">
              <a:solidFill>
                <a:srgbClr val="333333"/>
              </a:solidFill>
            </a:endParaRPr>
          </a:p>
        </p:txBody>
      </p:sp>
      <p:sp>
        <p:nvSpPr>
          <p:cNvPr id="3" name="Text Placeholder 2"/>
          <p:cNvSpPr>
            <a:spLocks noGrp="1"/>
          </p:cNvSpPr>
          <p:nvPr>
            <p:ph type="body" sz="quarter" idx="11"/>
          </p:nvPr>
        </p:nvSpPr>
        <p:spPr>
          <a:xfrm>
            <a:off x="247848" y="2974004"/>
            <a:ext cx="5257800" cy="1181300"/>
          </a:xfrm>
        </p:spPr>
        <p:txBody>
          <a:bodyPr/>
          <a:lstStyle/>
          <a:p>
            <a:r>
              <a:rPr lang="en-US" sz="1100" dirty="0"/>
              <a:t>The ERP technology market is so vast that it is nearly impossible to know where to start or how to differentiate between vendors and products.</a:t>
            </a:r>
          </a:p>
          <a:p>
            <a:r>
              <a:rPr lang="en-US" sz="1100" dirty="0"/>
              <a:t>Organizations rarely have sufficient internal resources to power an ERP implementation project, forcing them to turn to external partnerships.</a:t>
            </a:r>
          </a:p>
          <a:p>
            <a:r>
              <a:rPr lang="en-US" sz="1100" dirty="0"/>
              <a:t>ERP projects are multi-year commitments. Organizations need to do sufficient planning up-front to ensure milestones are met and end benefits are realized. </a:t>
            </a:r>
          </a:p>
        </p:txBody>
      </p:sp>
      <p:sp>
        <p:nvSpPr>
          <p:cNvPr id="4" name="Text Placeholder 3"/>
          <p:cNvSpPr>
            <a:spLocks noGrp="1"/>
          </p:cNvSpPr>
          <p:nvPr>
            <p:ph type="body" sz="quarter" idx="12"/>
          </p:nvPr>
        </p:nvSpPr>
        <p:spPr>
          <a:xfrm>
            <a:off x="255868" y="4549976"/>
            <a:ext cx="8623607" cy="1938947"/>
          </a:xfrm>
        </p:spPr>
        <p:txBody>
          <a:bodyPr/>
          <a:lstStyle/>
          <a:p>
            <a:r>
              <a:rPr lang="en-US" sz="1100" dirty="0"/>
              <a:t>Leverage Info-Tech’s comprehensive three-phase approach to ERP selection and implementation projects: assess your organization’s preparedness for the project, move through technology selection, and prepare for ERP implementation. </a:t>
            </a:r>
          </a:p>
          <a:p>
            <a:r>
              <a:rPr lang="en-US" sz="1100" dirty="0"/>
              <a:t>Conduct an ERP project preparedness assessment as a means to ensure you maximize the value of your time, effort, and spend. </a:t>
            </a:r>
          </a:p>
          <a:p>
            <a:r>
              <a:rPr lang="en-US" sz="1100" dirty="0"/>
              <a:t>Using </a:t>
            </a:r>
            <a:r>
              <a:rPr lang="en-CA" sz="1100" dirty="0"/>
              <a:t>Info-Tech’s ERP vendor landscape and executive primer as a guide, the project team and their business stakeholders can be confident they are taking the right approach to selecting an ERP solution. </a:t>
            </a:r>
          </a:p>
          <a:p>
            <a:r>
              <a:rPr lang="en-CA" sz="1100" dirty="0"/>
              <a:t>Leverage traceable </a:t>
            </a:r>
            <a:r>
              <a:rPr lang="en-US" sz="1100" dirty="0"/>
              <a:t>and auditable tools to run an effective demonstration on evaluation and selection, with documentation of your selection and output processes. Be prepared to answer the retroactive question, “Why this ERP?”</a:t>
            </a:r>
          </a:p>
          <a:p>
            <a:r>
              <a:rPr lang="en-CA" sz="1100" dirty="0"/>
              <a:t>By utilizing our methodology and vendor feature set–based approach, you will address the common and complex issues that arise during ERP initiatives, all the while gaining an understanding of the art of the possible. </a:t>
            </a:r>
          </a:p>
        </p:txBody>
      </p:sp>
      <p:sp>
        <p:nvSpPr>
          <p:cNvPr id="5" name="Text Placeholder 4"/>
          <p:cNvSpPr>
            <a:spLocks noGrp="1"/>
          </p:cNvSpPr>
          <p:nvPr>
            <p:ph type="body" sz="quarter" idx="13"/>
          </p:nvPr>
        </p:nvSpPr>
        <p:spPr>
          <a:xfrm>
            <a:off x="5666486" y="1523405"/>
            <a:ext cx="3238807" cy="2683895"/>
          </a:xfrm>
        </p:spPr>
        <p:txBody>
          <a:bodyPr/>
          <a:lstStyle/>
          <a:p>
            <a:pPr marL="228600" indent="-228600">
              <a:spcBef>
                <a:spcPts val="0"/>
              </a:spcBef>
              <a:spcAft>
                <a:spcPts val="600"/>
              </a:spcAft>
              <a:buSzPct val="100000"/>
              <a:buFont typeface="+mj-lt"/>
              <a:buAutoNum type="arabicPeriod"/>
            </a:pPr>
            <a:r>
              <a:rPr lang="en-US" sz="1100" b="1" dirty="0"/>
              <a:t>ERP is a career killer. </a:t>
            </a:r>
            <a:r>
              <a:rPr lang="en-US" sz="1100" dirty="0"/>
              <a:t>Upfront investment of time and resources into project planning will prevent post-implementation regret.</a:t>
            </a:r>
          </a:p>
          <a:p>
            <a:pPr marL="228600" indent="-228600">
              <a:spcBef>
                <a:spcPts val="0"/>
              </a:spcBef>
              <a:spcAft>
                <a:spcPts val="600"/>
              </a:spcAft>
              <a:buSzPct val="100000"/>
              <a:buFont typeface="+mj-lt"/>
              <a:buAutoNum type="arabicPeriod"/>
            </a:pPr>
            <a:r>
              <a:rPr lang="en-US" sz="1100" b="1" dirty="0"/>
              <a:t>Vendor selection is just as important as product selection, if not more so. </a:t>
            </a:r>
            <a:r>
              <a:rPr lang="en-US" sz="1100" dirty="0"/>
              <a:t>Ensure you understand what due diligence is required in partner selection. Select a partner whose strategy and support structure align with those of your own organization. </a:t>
            </a:r>
          </a:p>
          <a:p>
            <a:pPr marL="228600" indent="-228600">
              <a:spcBef>
                <a:spcPts val="0"/>
              </a:spcBef>
              <a:spcAft>
                <a:spcPts val="600"/>
              </a:spcAft>
              <a:buSzPct val="100000"/>
              <a:buFont typeface="+mj-lt"/>
              <a:buAutoNum type="arabicPeriod"/>
            </a:pPr>
            <a:r>
              <a:rPr lang="en-US" sz="1100" b="1" dirty="0"/>
              <a:t>Deployment models are not binary. </a:t>
            </a:r>
            <a:r>
              <a:rPr lang="en-US" sz="1100" dirty="0"/>
              <a:t>Think beyond cloud vs. on-premises ERP. Explore alternatives and hybrid models to find the best fit for your organization’s unique requirements.  </a:t>
            </a:r>
          </a:p>
        </p:txBody>
      </p:sp>
      <p:sp>
        <p:nvSpPr>
          <p:cNvPr id="2" name="Title 1"/>
          <p:cNvSpPr>
            <a:spLocks noGrp="1"/>
          </p:cNvSpPr>
          <p:nvPr>
            <p:ph type="title"/>
          </p:nvPr>
        </p:nvSpPr>
        <p:spPr/>
        <p:txBody>
          <a:bodyPr/>
          <a:lstStyle/>
          <a:p>
            <a:r>
              <a:rPr lang="en-US" dirty="0"/>
              <a:t>Executive summary</a:t>
            </a:r>
          </a:p>
        </p:txBody>
      </p:sp>
      <p:sp>
        <p:nvSpPr>
          <p:cNvPr id="7" name="Rectangle 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4017306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a:stretch/>
        </p:blipFill>
        <p:spPr>
          <a:xfrm>
            <a:off x="0" y="1128366"/>
            <a:ext cx="3972943" cy="5399186"/>
          </a:xfrm>
          <a:prstGeom prst="rect">
            <a:avLst/>
          </a:prstGeom>
        </p:spPr>
      </p:pic>
      <p:sp>
        <p:nvSpPr>
          <p:cNvPr id="2" name="Title 1"/>
          <p:cNvSpPr>
            <a:spLocks noGrp="1"/>
          </p:cNvSpPr>
          <p:nvPr>
            <p:ph type="title"/>
          </p:nvPr>
        </p:nvSpPr>
        <p:spPr/>
        <p:txBody>
          <a:bodyPr/>
          <a:lstStyle/>
          <a:p>
            <a:r>
              <a:rPr lang="en-CA" dirty="0"/>
              <a:t>Understand ERP in the context of your organization</a:t>
            </a:r>
          </a:p>
        </p:txBody>
      </p:sp>
      <p:sp>
        <p:nvSpPr>
          <p:cNvPr id="15" name="Rectangle 14"/>
          <p:cNvSpPr/>
          <p:nvPr/>
        </p:nvSpPr>
        <p:spPr>
          <a:xfrm>
            <a:off x="0" y="1128366"/>
            <a:ext cx="3972943" cy="539918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TextBox 7"/>
          <p:cNvSpPr txBox="1"/>
          <p:nvPr/>
        </p:nvSpPr>
        <p:spPr>
          <a:xfrm>
            <a:off x="192566" y="1767041"/>
            <a:ext cx="3596278" cy="3554819"/>
          </a:xfrm>
          <a:prstGeom prst="rect">
            <a:avLst/>
          </a:prstGeom>
        </p:spPr>
        <p:txBody>
          <a:bodyPr wrap="square" rtlCol="0">
            <a:spAutoFit/>
          </a:bodyPr>
          <a:lstStyle/>
          <a:p>
            <a:r>
              <a:rPr lang="en-US" sz="1100" dirty="0">
                <a:solidFill>
                  <a:srgbClr val="333333"/>
                </a:solidFill>
              </a:rPr>
              <a:t>Enterprise resource planning (ERP) systems facilitate the flow of information across business units. An ERP allows for the seamless integration of systems and creates a holistic view of the enterprise to support decision making. </a:t>
            </a:r>
            <a:endParaRPr lang="en-US" sz="1200" dirty="0">
              <a:solidFill>
                <a:srgbClr val="333333"/>
              </a:solidFill>
            </a:endParaRPr>
          </a:p>
          <a:p>
            <a:endParaRPr lang="en-US" sz="1200" dirty="0">
              <a:solidFill>
                <a:srgbClr val="333333"/>
              </a:solidFill>
            </a:endParaRPr>
          </a:p>
          <a:p>
            <a:r>
              <a:rPr lang="en-US" sz="1100" dirty="0">
                <a:solidFill>
                  <a:srgbClr val="333333"/>
                </a:solidFill>
              </a:rPr>
              <a:t>In many organizations, the ERP system is considered the lifeblood of the enterprise. Problems with this key operational system will have a dramatic impact on the ability of the enterprise to survive and grow. </a:t>
            </a:r>
            <a:endParaRPr lang="en-US" sz="1200" dirty="0">
              <a:solidFill>
                <a:srgbClr val="333333"/>
              </a:solidFill>
            </a:endParaRPr>
          </a:p>
          <a:p>
            <a:endParaRPr lang="en-US" sz="1200" dirty="0">
              <a:solidFill>
                <a:srgbClr val="333333"/>
              </a:solidFill>
            </a:endParaRPr>
          </a:p>
          <a:p>
            <a:r>
              <a:rPr lang="en-US" sz="1400" b="1" dirty="0">
                <a:solidFill>
                  <a:schemeClr val="accent2"/>
                </a:solidFill>
              </a:rPr>
              <a:t>An ERP system: </a:t>
            </a:r>
          </a:p>
          <a:p>
            <a:endParaRPr lang="en-US" sz="1200" dirty="0">
              <a:solidFill>
                <a:srgbClr val="333333"/>
              </a:solidFill>
            </a:endParaRPr>
          </a:p>
          <a:p>
            <a:pPr marL="355600" lvl="1">
              <a:spcAft>
                <a:spcPts val="600"/>
              </a:spcAft>
            </a:pPr>
            <a:r>
              <a:rPr lang="en-US" sz="1100" b="1" dirty="0">
                <a:solidFill>
                  <a:srgbClr val="333333"/>
                </a:solidFill>
              </a:rPr>
              <a:t>Automates</a:t>
            </a:r>
            <a:r>
              <a:rPr lang="en-US" sz="1100" dirty="0">
                <a:solidFill>
                  <a:srgbClr val="333333"/>
                </a:solidFill>
              </a:rPr>
              <a:t> processes, reducing the amount of routine manual work.</a:t>
            </a:r>
            <a:endParaRPr lang="en-US" sz="1200" dirty="0">
              <a:solidFill>
                <a:srgbClr val="333333"/>
              </a:solidFill>
            </a:endParaRPr>
          </a:p>
          <a:p>
            <a:pPr marL="355600" lvl="1">
              <a:spcAft>
                <a:spcPts val="600"/>
              </a:spcAft>
            </a:pPr>
            <a:r>
              <a:rPr lang="en-US" sz="1100" b="1" dirty="0">
                <a:solidFill>
                  <a:srgbClr val="333333"/>
                </a:solidFill>
              </a:rPr>
              <a:t>Integrates</a:t>
            </a:r>
            <a:r>
              <a:rPr lang="en-US" sz="1100" dirty="0">
                <a:solidFill>
                  <a:srgbClr val="333333"/>
                </a:solidFill>
              </a:rPr>
              <a:t> with core modules, eliminating the fragmentation of systems.</a:t>
            </a:r>
            <a:endParaRPr lang="en-US" sz="1200" dirty="0">
              <a:solidFill>
                <a:srgbClr val="333333"/>
              </a:solidFill>
            </a:endParaRPr>
          </a:p>
          <a:p>
            <a:pPr marL="355600" lvl="1"/>
            <a:r>
              <a:rPr lang="en-US" sz="1100" b="1" dirty="0">
                <a:solidFill>
                  <a:srgbClr val="333333"/>
                </a:solidFill>
              </a:rPr>
              <a:t>Centralizes</a:t>
            </a:r>
            <a:r>
              <a:rPr lang="en-US" sz="1100" dirty="0">
                <a:solidFill>
                  <a:srgbClr val="333333"/>
                </a:solidFill>
              </a:rPr>
              <a:t> reporting information from multiple parts of the value chain to a single point. </a:t>
            </a:r>
            <a:endParaRPr lang="en-US" sz="1200" dirty="0">
              <a:solidFill>
                <a:srgbClr val="333333"/>
              </a:solidFill>
            </a:endParaRPr>
          </a:p>
        </p:txBody>
      </p:sp>
      <p:sp>
        <p:nvSpPr>
          <p:cNvPr id="9" name="TextBox 8"/>
          <p:cNvSpPr txBox="1"/>
          <p:nvPr/>
        </p:nvSpPr>
        <p:spPr>
          <a:xfrm>
            <a:off x="171054" y="1349786"/>
            <a:ext cx="1821845" cy="369332"/>
          </a:xfrm>
          <a:prstGeom prst="rect">
            <a:avLst/>
          </a:prstGeom>
          <a:noFill/>
        </p:spPr>
        <p:txBody>
          <a:bodyPr wrap="none" rtlCol="0">
            <a:spAutoFit/>
          </a:bodyPr>
          <a:lstStyle/>
          <a:p>
            <a:r>
              <a:rPr lang="en-US" b="1" dirty="0">
                <a:solidFill>
                  <a:schemeClr val="accent2"/>
                </a:solidFill>
              </a:rPr>
              <a:t>WHAT IS ERP?</a:t>
            </a:r>
          </a:p>
        </p:txBody>
      </p:sp>
      <p:sp>
        <p:nvSpPr>
          <p:cNvPr id="10" name="Chevron 9"/>
          <p:cNvSpPr/>
          <p:nvPr/>
        </p:nvSpPr>
        <p:spPr>
          <a:xfrm>
            <a:off x="345186" y="4088695"/>
            <a:ext cx="195942" cy="216368"/>
          </a:xfrm>
          <a:prstGeom prst="chevron">
            <a:avLst/>
          </a:prstGeom>
          <a:solidFill>
            <a:schemeClr val="accent3"/>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auto">
              <a:spcBef>
                <a:spcPts val="0"/>
              </a:spcBef>
              <a:spcAft>
                <a:spcPts val="0"/>
              </a:spcAft>
            </a:pPr>
            <a:endParaRPr lang="en-US" dirty="0">
              <a:solidFill>
                <a:srgbClr val="333333"/>
              </a:solidFill>
            </a:endParaRPr>
          </a:p>
        </p:txBody>
      </p:sp>
      <p:sp>
        <p:nvSpPr>
          <p:cNvPr id="11" name="Chevron 10"/>
          <p:cNvSpPr/>
          <p:nvPr/>
        </p:nvSpPr>
        <p:spPr>
          <a:xfrm>
            <a:off x="345186" y="4489455"/>
            <a:ext cx="195942" cy="216368"/>
          </a:xfrm>
          <a:prstGeom prst="chevron">
            <a:avLst/>
          </a:prstGeom>
          <a:solidFill>
            <a:schemeClr val="accent3"/>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auto">
              <a:spcBef>
                <a:spcPts val="0"/>
              </a:spcBef>
              <a:spcAft>
                <a:spcPts val="0"/>
              </a:spcAft>
            </a:pPr>
            <a:endParaRPr lang="en-US" dirty="0">
              <a:solidFill>
                <a:srgbClr val="333333"/>
              </a:solidFill>
            </a:endParaRPr>
          </a:p>
        </p:txBody>
      </p:sp>
      <p:sp>
        <p:nvSpPr>
          <p:cNvPr id="12" name="Chevron 11"/>
          <p:cNvSpPr/>
          <p:nvPr/>
        </p:nvSpPr>
        <p:spPr>
          <a:xfrm>
            <a:off x="345186" y="4918783"/>
            <a:ext cx="195942" cy="216368"/>
          </a:xfrm>
          <a:prstGeom prst="chevron">
            <a:avLst/>
          </a:prstGeom>
          <a:solidFill>
            <a:schemeClr val="accent3"/>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auto">
              <a:spcBef>
                <a:spcPts val="0"/>
              </a:spcBef>
              <a:spcAft>
                <a:spcPts val="0"/>
              </a:spcAft>
            </a:pPr>
            <a:endParaRPr lang="en-US" dirty="0">
              <a:solidFill>
                <a:srgbClr val="333333"/>
              </a:solidFill>
            </a:endParaRPr>
          </a:p>
        </p:txBody>
      </p:sp>
      <p:sp>
        <p:nvSpPr>
          <p:cNvPr id="16" name="Rectangle 15"/>
          <p:cNvSpPr/>
          <p:nvPr/>
        </p:nvSpPr>
        <p:spPr>
          <a:xfrm>
            <a:off x="0" y="5535827"/>
            <a:ext cx="9144000" cy="991725"/>
          </a:xfrm>
          <a:prstGeom prst="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TextBox 16"/>
          <p:cNvSpPr txBox="1"/>
          <p:nvPr/>
        </p:nvSpPr>
        <p:spPr>
          <a:xfrm>
            <a:off x="383065" y="5742586"/>
            <a:ext cx="3487430" cy="584775"/>
          </a:xfrm>
          <a:prstGeom prst="rect">
            <a:avLst/>
          </a:prstGeom>
          <a:noFill/>
        </p:spPr>
        <p:txBody>
          <a:bodyPr wrap="none" rtlCol="0">
            <a:spAutoFit/>
          </a:bodyPr>
          <a:lstStyle/>
          <a:p>
            <a:r>
              <a:rPr lang="en-CA" sz="3200" b="1" dirty="0">
                <a:solidFill>
                  <a:schemeClr val="accent1"/>
                </a:solidFill>
              </a:rPr>
              <a:t>ERP USE CASES</a:t>
            </a:r>
          </a:p>
        </p:txBody>
      </p:sp>
      <p:cxnSp>
        <p:nvCxnSpPr>
          <p:cNvPr id="19" name="Straight Connector 18"/>
          <p:cNvCxnSpPr/>
          <p:nvPr/>
        </p:nvCxnSpPr>
        <p:spPr>
          <a:xfrm>
            <a:off x="6592609" y="5708038"/>
            <a:ext cx="0" cy="651573"/>
          </a:xfrm>
          <a:prstGeom prst="line">
            <a:avLst/>
          </a:prstGeom>
          <a:ln w="19050">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268358" y="5573129"/>
            <a:ext cx="2008897" cy="35684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1600" b="1" dirty="0">
              <a:solidFill>
                <a:schemeClr val="accent1"/>
              </a:solidFill>
            </a:endParaRPr>
          </a:p>
          <a:p>
            <a:r>
              <a:rPr lang="en-CA" b="1" dirty="0">
                <a:solidFill>
                  <a:schemeClr val="accent1"/>
                </a:solidFill>
              </a:rPr>
              <a:t>Product-Centric</a:t>
            </a:r>
            <a:endParaRPr lang="en-CA" sz="2000" b="1" dirty="0">
              <a:solidFill>
                <a:schemeClr val="accent1"/>
              </a:solidFill>
            </a:endParaRPr>
          </a:p>
          <a:p>
            <a:r>
              <a:rPr lang="en-CA" sz="1600" b="1" dirty="0"/>
              <a:t> </a:t>
            </a:r>
          </a:p>
        </p:txBody>
      </p:sp>
      <p:sp>
        <p:nvSpPr>
          <p:cNvPr id="4" name="Rectangle 3"/>
          <p:cNvSpPr/>
          <p:nvPr/>
        </p:nvSpPr>
        <p:spPr>
          <a:xfrm>
            <a:off x="6829970" y="5566340"/>
            <a:ext cx="2030401" cy="37041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dirty="0">
                <a:solidFill>
                  <a:schemeClr val="accent1"/>
                </a:solidFill>
              </a:rPr>
              <a:t>Service-Centric</a:t>
            </a:r>
          </a:p>
        </p:txBody>
      </p:sp>
      <p:sp>
        <p:nvSpPr>
          <p:cNvPr id="21" name="TextBox 20"/>
          <p:cNvSpPr txBox="1"/>
          <p:nvPr/>
        </p:nvSpPr>
        <p:spPr>
          <a:xfrm>
            <a:off x="4277506" y="5854623"/>
            <a:ext cx="2188807" cy="553998"/>
          </a:xfrm>
          <a:prstGeom prst="rect">
            <a:avLst/>
          </a:prstGeom>
          <a:noFill/>
        </p:spPr>
        <p:txBody>
          <a:bodyPr wrap="square" rtlCol="0">
            <a:spAutoFit/>
          </a:bodyPr>
          <a:lstStyle/>
          <a:p>
            <a:r>
              <a:rPr lang="en-CA" sz="1000" dirty="0"/>
              <a:t>Suitable for organizations that manufacture, assemble, distribute, or manage material goods.</a:t>
            </a:r>
          </a:p>
        </p:txBody>
      </p:sp>
      <p:sp>
        <p:nvSpPr>
          <p:cNvPr id="22" name="TextBox 21"/>
          <p:cNvSpPr txBox="1"/>
          <p:nvPr/>
        </p:nvSpPr>
        <p:spPr>
          <a:xfrm>
            <a:off x="6845201" y="5857496"/>
            <a:ext cx="2111557" cy="553998"/>
          </a:xfrm>
          <a:prstGeom prst="rect">
            <a:avLst/>
          </a:prstGeom>
          <a:noFill/>
        </p:spPr>
        <p:txBody>
          <a:bodyPr wrap="square" rtlCol="0">
            <a:spAutoFit/>
          </a:bodyPr>
          <a:lstStyle/>
          <a:p>
            <a:r>
              <a:rPr lang="en-CA" sz="1000" dirty="0"/>
              <a:t>Suitable for organizations that provide and manage field services and/or professional services.</a:t>
            </a:r>
          </a:p>
        </p:txBody>
      </p:sp>
      <p:grpSp>
        <p:nvGrpSpPr>
          <p:cNvPr id="18" name="ERPWheel"/>
          <p:cNvGrpSpPr/>
          <p:nvPr/>
        </p:nvGrpSpPr>
        <p:grpSpPr>
          <a:xfrm>
            <a:off x="3956221" y="1215332"/>
            <a:ext cx="5246652" cy="4255941"/>
            <a:chOff x="2502877" y="1428271"/>
            <a:chExt cx="6124839" cy="4807859"/>
          </a:xfrm>
        </p:grpSpPr>
        <p:sp>
          <p:nvSpPr>
            <p:cNvPr id="20" name="Sales-Box"/>
            <p:cNvSpPr/>
            <p:nvPr/>
          </p:nvSpPr>
          <p:spPr>
            <a:xfrm>
              <a:off x="7333251" y="4084078"/>
              <a:ext cx="1083252" cy="595846"/>
            </a:xfrm>
            <a:prstGeom prst="rect">
              <a:avLst/>
            </a:prstGeom>
            <a:solidFill>
              <a:srgbClr val="85D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CustomerService-Box"/>
            <p:cNvSpPr/>
            <p:nvPr/>
          </p:nvSpPr>
          <p:spPr>
            <a:xfrm>
              <a:off x="6826217" y="4948689"/>
              <a:ext cx="1083252" cy="595846"/>
            </a:xfrm>
            <a:prstGeom prst="rect">
              <a:avLst/>
            </a:prstGeom>
            <a:solidFill>
              <a:srgbClr val="88D8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Production-Box"/>
            <p:cNvSpPr/>
            <p:nvPr/>
          </p:nvSpPr>
          <p:spPr>
            <a:xfrm>
              <a:off x="3219278" y="2223683"/>
              <a:ext cx="1083252" cy="595846"/>
            </a:xfrm>
            <a:prstGeom prst="rect">
              <a:avLst/>
            </a:prstGeom>
            <a:solidFill>
              <a:srgbClr val="B1C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Distribution-Box"/>
            <p:cNvSpPr/>
            <p:nvPr/>
          </p:nvSpPr>
          <p:spPr>
            <a:xfrm>
              <a:off x="3219278" y="4943769"/>
              <a:ext cx="1083252" cy="595846"/>
            </a:xfrm>
            <a:prstGeom prst="rect">
              <a:avLst/>
            </a:prstGeom>
            <a:solidFill>
              <a:srgbClr val="94D8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Marketing-Box"/>
            <p:cNvSpPr/>
            <p:nvPr/>
          </p:nvSpPr>
          <p:spPr>
            <a:xfrm>
              <a:off x="2607031" y="3074160"/>
              <a:ext cx="1083252" cy="595846"/>
            </a:xfrm>
            <a:prstGeom prst="rect">
              <a:avLst/>
            </a:prstGeom>
            <a:solidFill>
              <a:srgbClr val="A0C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 name="R&amp;D-Box"/>
            <p:cNvSpPr/>
            <p:nvPr/>
          </p:nvSpPr>
          <p:spPr>
            <a:xfrm>
              <a:off x="2607031" y="4084078"/>
              <a:ext cx="1083252" cy="595846"/>
            </a:xfrm>
            <a:prstGeom prst="rect">
              <a:avLst/>
            </a:prstGeom>
            <a:solidFill>
              <a:srgbClr val="99D7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8" name="HR-Box"/>
            <p:cNvSpPr/>
            <p:nvPr/>
          </p:nvSpPr>
          <p:spPr>
            <a:xfrm>
              <a:off x="7333251" y="3044266"/>
              <a:ext cx="1083252" cy="595846"/>
            </a:xfrm>
            <a:prstGeom prst="rect">
              <a:avLst/>
            </a:prstGeom>
            <a:solidFill>
              <a:srgbClr val="9CD8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 name="Finance-Box"/>
            <p:cNvSpPr/>
            <p:nvPr/>
          </p:nvSpPr>
          <p:spPr>
            <a:xfrm>
              <a:off x="6803981" y="2219152"/>
              <a:ext cx="1083252" cy="595846"/>
            </a:xfrm>
            <a:prstGeom prst="rect">
              <a:avLst/>
            </a:prstGeom>
            <a:solidFill>
              <a:srgbClr val="B1D9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30" name="AssetManagement-Group"/>
            <p:cNvGrpSpPr/>
            <p:nvPr/>
          </p:nvGrpSpPr>
          <p:grpSpPr>
            <a:xfrm flipH="1">
              <a:off x="4148125" y="5354950"/>
              <a:ext cx="1458317" cy="881180"/>
              <a:chOff x="5303848" y="5354950"/>
              <a:chExt cx="1458317" cy="881180"/>
            </a:xfrm>
          </p:grpSpPr>
          <p:sp>
            <p:nvSpPr>
              <p:cNvPr id="45" name="AssetManagement-Box"/>
              <p:cNvSpPr/>
              <p:nvPr/>
            </p:nvSpPr>
            <p:spPr>
              <a:xfrm>
                <a:off x="5678913" y="5701994"/>
                <a:ext cx="1083252" cy="534136"/>
              </a:xfrm>
              <a:prstGeom prst="rect">
                <a:avLst/>
              </a:prstGeom>
              <a:solidFill>
                <a:srgbClr val="96DA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6" name="AssetManagement-Triangle"/>
              <p:cNvSpPr/>
              <p:nvPr/>
            </p:nvSpPr>
            <p:spPr>
              <a:xfrm rot="2700000">
                <a:off x="5303848" y="5354950"/>
                <a:ext cx="740633" cy="740633"/>
              </a:xfrm>
              <a:prstGeom prst="rtTriangle">
                <a:avLst/>
              </a:prstGeom>
              <a:solidFill>
                <a:srgbClr val="96DA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nvGrpSpPr>
            <p:cNvPr id="31" name="SupplyChain-Group"/>
            <p:cNvGrpSpPr/>
            <p:nvPr/>
          </p:nvGrpSpPr>
          <p:grpSpPr>
            <a:xfrm flipV="1">
              <a:off x="5573228" y="1428271"/>
              <a:ext cx="1458317" cy="881180"/>
              <a:chOff x="5303848" y="5354950"/>
              <a:chExt cx="1458317" cy="881180"/>
            </a:xfrm>
          </p:grpSpPr>
          <p:sp>
            <p:nvSpPr>
              <p:cNvPr id="43" name="SupplyChain-Box"/>
              <p:cNvSpPr/>
              <p:nvPr/>
            </p:nvSpPr>
            <p:spPr>
              <a:xfrm>
                <a:off x="5678913" y="5701994"/>
                <a:ext cx="1083252" cy="534136"/>
              </a:xfrm>
              <a:prstGeom prst="rect">
                <a:avLst/>
              </a:prstGeom>
              <a:solidFill>
                <a:srgbClr val="CDD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SupplyChain-Triangle"/>
              <p:cNvSpPr/>
              <p:nvPr/>
            </p:nvSpPr>
            <p:spPr>
              <a:xfrm rot="2700000">
                <a:off x="5303848" y="5354950"/>
                <a:ext cx="740633" cy="740633"/>
              </a:xfrm>
              <a:prstGeom prst="rtTriangle">
                <a:avLst/>
              </a:prstGeom>
              <a:solidFill>
                <a:srgbClr val="CDD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aphicFrame>
          <p:nvGraphicFramePr>
            <p:cNvPr id="32" name="Diagram 60"/>
            <p:cNvGraphicFramePr/>
            <p:nvPr>
              <p:extLst>
                <p:ext uri="{D42A27DB-BD31-4B8C-83A1-F6EECF244321}">
                  <p14:modId xmlns:p14="http://schemas.microsoft.com/office/powerpoint/2010/main" val="2746014408"/>
                </p:ext>
              </p:extLst>
            </p:nvPr>
          </p:nvGraphicFramePr>
          <p:xfrm>
            <a:off x="2502877" y="1818825"/>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 name="Finance-Text"/>
            <p:cNvSpPr txBox="1"/>
            <p:nvPr/>
          </p:nvSpPr>
          <p:spPr>
            <a:xfrm>
              <a:off x="6968056" y="2392275"/>
              <a:ext cx="941413" cy="246221"/>
            </a:xfrm>
            <a:prstGeom prst="rect">
              <a:avLst/>
            </a:prstGeom>
          </p:spPr>
          <p:txBody>
            <a:bodyPr wrap="square" rtlCol="0">
              <a:spAutoFit/>
            </a:bodyPr>
            <a:lstStyle/>
            <a:p>
              <a:pPr algn="ctr"/>
              <a:r>
                <a:rPr lang="en-CA" sz="1000" b="1" dirty="0">
                  <a:solidFill>
                    <a:schemeClr val="accent1"/>
                  </a:solidFill>
                </a:rPr>
                <a:t>Finance</a:t>
              </a:r>
            </a:p>
          </p:txBody>
        </p:sp>
        <p:sp>
          <p:nvSpPr>
            <p:cNvPr id="34" name="HR-Text"/>
            <p:cNvSpPr txBox="1"/>
            <p:nvPr/>
          </p:nvSpPr>
          <p:spPr>
            <a:xfrm>
              <a:off x="7404170" y="3211946"/>
              <a:ext cx="941413" cy="246221"/>
            </a:xfrm>
            <a:prstGeom prst="rect">
              <a:avLst/>
            </a:prstGeom>
          </p:spPr>
          <p:txBody>
            <a:bodyPr wrap="square" rtlCol="0">
              <a:spAutoFit/>
            </a:bodyPr>
            <a:lstStyle/>
            <a:p>
              <a:pPr algn="ctr"/>
              <a:r>
                <a:rPr lang="en-CA" sz="1000" b="1" dirty="0">
                  <a:solidFill>
                    <a:schemeClr val="accent1"/>
                  </a:solidFill>
                </a:rPr>
                <a:t>HR</a:t>
              </a:r>
            </a:p>
          </p:txBody>
        </p:sp>
        <p:sp>
          <p:nvSpPr>
            <p:cNvPr id="35" name="Sales-Text"/>
            <p:cNvSpPr txBox="1"/>
            <p:nvPr/>
          </p:nvSpPr>
          <p:spPr>
            <a:xfrm>
              <a:off x="7686303" y="4259391"/>
              <a:ext cx="941413" cy="246221"/>
            </a:xfrm>
            <a:prstGeom prst="rect">
              <a:avLst/>
            </a:prstGeom>
          </p:spPr>
          <p:txBody>
            <a:bodyPr wrap="square" rtlCol="0">
              <a:spAutoFit/>
            </a:bodyPr>
            <a:lstStyle/>
            <a:p>
              <a:r>
                <a:rPr lang="en-CA" sz="1000" b="1" dirty="0">
                  <a:solidFill>
                    <a:schemeClr val="accent1"/>
                  </a:solidFill>
                </a:rPr>
                <a:t>Sales</a:t>
              </a:r>
            </a:p>
          </p:txBody>
        </p:sp>
        <p:sp>
          <p:nvSpPr>
            <p:cNvPr id="36" name="CustomerService-Text"/>
            <p:cNvSpPr txBox="1"/>
            <p:nvPr/>
          </p:nvSpPr>
          <p:spPr>
            <a:xfrm>
              <a:off x="7011813" y="5041637"/>
              <a:ext cx="941413" cy="400110"/>
            </a:xfrm>
            <a:prstGeom prst="rect">
              <a:avLst/>
            </a:prstGeom>
          </p:spPr>
          <p:txBody>
            <a:bodyPr wrap="square" rtlCol="0">
              <a:spAutoFit/>
            </a:bodyPr>
            <a:lstStyle/>
            <a:p>
              <a:r>
                <a:rPr lang="en-CA" sz="1000" b="1" dirty="0">
                  <a:solidFill>
                    <a:schemeClr val="accent1"/>
                  </a:solidFill>
                </a:rPr>
                <a:t>Customer</a:t>
              </a:r>
            </a:p>
            <a:p>
              <a:r>
                <a:rPr lang="en-CA" sz="1000" b="1" dirty="0">
                  <a:solidFill>
                    <a:schemeClr val="accent1"/>
                  </a:solidFill>
                </a:rPr>
                <a:t>Service</a:t>
              </a:r>
            </a:p>
          </p:txBody>
        </p:sp>
        <p:sp>
          <p:nvSpPr>
            <p:cNvPr id="37" name="AssetManagement-Text"/>
            <p:cNvSpPr txBox="1"/>
            <p:nvPr/>
          </p:nvSpPr>
          <p:spPr>
            <a:xfrm>
              <a:off x="4207903" y="5763960"/>
              <a:ext cx="1025574" cy="400110"/>
            </a:xfrm>
            <a:prstGeom prst="rect">
              <a:avLst/>
            </a:prstGeom>
          </p:spPr>
          <p:txBody>
            <a:bodyPr wrap="square" lIns="0" rIns="0" rtlCol="0">
              <a:spAutoFit/>
            </a:bodyPr>
            <a:lstStyle/>
            <a:p>
              <a:pPr algn="ctr"/>
              <a:r>
                <a:rPr lang="en-CA" sz="1000" b="1" dirty="0">
                  <a:solidFill>
                    <a:schemeClr val="accent1"/>
                  </a:solidFill>
                </a:rPr>
                <a:t>Asset </a:t>
              </a:r>
            </a:p>
            <a:p>
              <a:pPr algn="ctr"/>
              <a:r>
                <a:rPr lang="en-CA" sz="1000" b="1" dirty="0">
                  <a:solidFill>
                    <a:schemeClr val="accent1"/>
                  </a:solidFill>
                </a:rPr>
                <a:t>Management</a:t>
              </a:r>
            </a:p>
          </p:txBody>
        </p:sp>
        <p:sp>
          <p:nvSpPr>
            <p:cNvPr id="38" name="R&amp;D-Text"/>
            <p:cNvSpPr txBox="1"/>
            <p:nvPr/>
          </p:nvSpPr>
          <p:spPr>
            <a:xfrm>
              <a:off x="2635870" y="4259391"/>
              <a:ext cx="1025574" cy="246221"/>
            </a:xfrm>
            <a:prstGeom prst="rect">
              <a:avLst/>
            </a:prstGeom>
          </p:spPr>
          <p:txBody>
            <a:bodyPr wrap="square" rtlCol="0">
              <a:spAutoFit/>
            </a:bodyPr>
            <a:lstStyle/>
            <a:p>
              <a:pPr algn="ctr"/>
              <a:r>
                <a:rPr lang="en-CA" sz="1000" b="1" dirty="0">
                  <a:solidFill>
                    <a:schemeClr val="accent1"/>
                  </a:solidFill>
                </a:rPr>
                <a:t>R&amp;D</a:t>
              </a:r>
            </a:p>
          </p:txBody>
        </p:sp>
        <p:sp>
          <p:nvSpPr>
            <p:cNvPr id="39" name="Distribution-Text"/>
            <p:cNvSpPr txBox="1"/>
            <p:nvPr/>
          </p:nvSpPr>
          <p:spPr>
            <a:xfrm>
              <a:off x="3096740" y="5119411"/>
              <a:ext cx="1081464" cy="278151"/>
            </a:xfrm>
            <a:prstGeom prst="rect">
              <a:avLst/>
            </a:prstGeom>
          </p:spPr>
          <p:txBody>
            <a:bodyPr wrap="square" rtlCol="0">
              <a:spAutoFit/>
            </a:bodyPr>
            <a:lstStyle/>
            <a:p>
              <a:pPr algn="ctr"/>
              <a:r>
                <a:rPr lang="en-CA" sz="1000" b="1" dirty="0">
                  <a:solidFill>
                    <a:schemeClr val="accent1"/>
                  </a:solidFill>
                </a:rPr>
                <a:t>Distribution</a:t>
              </a:r>
            </a:p>
          </p:txBody>
        </p:sp>
        <p:sp>
          <p:nvSpPr>
            <p:cNvPr id="40" name="SupplyChain-Text"/>
            <p:cNvSpPr txBox="1"/>
            <p:nvPr/>
          </p:nvSpPr>
          <p:spPr>
            <a:xfrm>
              <a:off x="5875416" y="1476876"/>
              <a:ext cx="1025574" cy="400110"/>
            </a:xfrm>
            <a:prstGeom prst="rect">
              <a:avLst/>
            </a:prstGeom>
          </p:spPr>
          <p:txBody>
            <a:bodyPr wrap="square" rtlCol="0">
              <a:spAutoFit/>
            </a:bodyPr>
            <a:lstStyle/>
            <a:p>
              <a:pPr algn="ctr"/>
              <a:r>
                <a:rPr lang="en-CA" sz="1000" b="1" dirty="0">
                  <a:solidFill>
                    <a:schemeClr val="accent1"/>
                  </a:solidFill>
                </a:rPr>
                <a:t>Supply </a:t>
              </a:r>
            </a:p>
            <a:p>
              <a:pPr algn="ctr"/>
              <a:r>
                <a:rPr lang="en-CA" sz="1000" b="1" dirty="0">
                  <a:solidFill>
                    <a:schemeClr val="accent1"/>
                  </a:solidFill>
                </a:rPr>
                <a:t>Chain</a:t>
              </a:r>
            </a:p>
          </p:txBody>
        </p:sp>
        <p:sp>
          <p:nvSpPr>
            <p:cNvPr id="41" name="Marketing-Text"/>
            <p:cNvSpPr txBox="1"/>
            <p:nvPr/>
          </p:nvSpPr>
          <p:spPr>
            <a:xfrm>
              <a:off x="2535808" y="3233601"/>
              <a:ext cx="1025574" cy="246221"/>
            </a:xfrm>
            <a:prstGeom prst="rect">
              <a:avLst/>
            </a:prstGeom>
          </p:spPr>
          <p:txBody>
            <a:bodyPr wrap="square" rtlCol="0">
              <a:spAutoFit/>
            </a:bodyPr>
            <a:lstStyle/>
            <a:p>
              <a:pPr algn="ctr"/>
              <a:r>
                <a:rPr lang="en-CA" sz="1000" b="1" dirty="0">
                  <a:solidFill>
                    <a:schemeClr val="accent1"/>
                  </a:solidFill>
                </a:rPr>
                <a:t>Marketing</a:t>
              </a:r>
            </a:p>
          </p:txBody>
        </p:sp>
        <p:sp>
          <p:nvSpPr>
            <p:cNvPr id="42" name="TextBox 70"/>
            <p:cNvSpPr txBox="1"/>
            <p:nvPr/>
          </p:nvSpPr>
          <p:spPr>
            <a:xfrm>
              <a:off x="3119271" y="2364183"/>
              <a:ext cx="1025574" cy="246221"/>
            </a:xfrm>
            <a:prstGeom prst="rect">
              <a:avLst/>
            </a:prstGeom>
          </p:spPr>
          <p:txBody>
            <a:bodyPr wrap="square" rtlCol="0">
              <a:spAutoFit/>
            </a:bodyPr>
            <a:lstStyle/>
            <a:p>
              <a:pPr algn="ctr"/>
              <a:r>
                <a:rPr lang="en-CA" sz="1000" b="1" dirty="0">
                  <a:solidFill>
                    <a:schemeClr val="accent1"/>
                  </a:solidFill>
                </a:rPr>
                <a:t>Production</a:t>
              </a:r>
            </a:p>
          </p:txBody>
        </p:sp>
      </p:grpSp>
      <p:sp>
        <p:nvSpPr>
          <p:cNvPr id="47" name="Rectangle 4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393940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263232" y="1120128"/>
            <a:ext cx="2880768" cy="153614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3" name="Picture 12"/>
          <p:cNvPicPr>
            <a:picLocks noChangeAspect="1"/>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p:blipFill>
        <p:spPr>
          <a:xfrm>
            <a:off x="6248400" y="2656273"/>
            <a:ext cx="2895599" cy="3867946"/>
          </a:xfrm>
          <a:prstGeom prst="rect">
            <a:avLst/>
          </a:prstGeom>
        </p:spPr>
      </p:pic>
      <p:sp>
        <p:nvSpPr>
          <p:cNvPr id="2" name="Title 1"/>
          <p:cNvSpPr>
            <a:spLocks noGrp="1"/>
          </p:cNvSpPr>
          <p:nvPr>
            <p:ph type="title"/>
          </p:nvPr>
        </p:nvSpPr>
        <p:spPr/>
        <p:txBody>
          <a:bodyPr/>
          <a:lstStyle/>
          <a:p>
            <a:r>
              <a:rPr lang="en-CA" dirty="0"/>
              <a:t>Remain competitive with a successful ERP implementation</a:t>
            </a:r>
          </a:p>
        </p:txBody>
      </p:sp>
      <p:sp>
        <p:nvSpPr>
          <p:cNvPr id="7" name="Rectangle 6"/>
          <p:cNvSpPr/>
          <p:nvPr/>
        </p:nvSpPr>
        <p:spPr>
          <a:xfrm>
            <a:off x="-1" y="1103799"/>
            <a:ext cx="6263235" cy="54276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aphicFrame>
        <p:nvGraphicFramePr>
          <p:cNvPr id="6" name="Chart 5"/>
          <p:cNvGraphicFramePr/>
          <p:nvPr>
            <p:extLst>
              <p:ext uri="{D42A27DB-BD31-4B8C-83A1-F6EECF244321}">
                <p14:modId xmlns:p14="http://schemas.microsoft.com/office/powerpoint/2010/main" val="2295288405"/>
              </p:ext>
            </p:extLst>
          </p:nvPr>
        </p:nvGraphicFramePr>
        <p:xfrm>
          <a:off x="106543" y="1524698"/>
          <a:ext cx="6050145" cy="4602161"/>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06543" y="6252132"/>
            <a:ext cx="2900153" cy="246221"/>
          </a:xfrm>
          <a:prstGeom prst="rect">
            <a:avLst/>
          </a:prstGeom>
          <a:noFill/>
        </p:spPr>
        <p:txBody>
          <a:bodyPr wrap="none" rtlCol="0">
            <a:spAutoFit/>
          </a:bodyPr>
          <a:lstStyle/>
          <a:p>
            <a:r>
              <a:rPr lang="en-CA" sz="1000" dirty="0">
                <a:solidFill>
                  <a:schemeClr val="bg1"/>
                </a:solidFill>
              </a:rPr>
              <a:t>Panorama Consulting Solutions, “Report,” 2018 </a:t>
            </a:r>
            <a:endParaRPr lang="en-CA" sz="1000" baseline="30000" dirty="0">
              <a:solidFill>
                <a:schemeClr val="bg1"/>
              </a:solidFill>
            </a:endParaRPr>
          </a:p>
        </p:txBody>
      </p:sp>
      <p:sp>
        <p:nvSpPr>
          <p:cNvPr id="9" name="Pentagon 8"/>
          <p:cNvSpPr/>
          <p:nvPr/>
        </p:nvSpPr>
        <p:spPr>
          <a:xfrm>
            <a:off x="5897271" y="1624693"/>
            <a:ext cx="644979" cy="571500"/>
          </a:xfrm>
          <a:prstGeom prst="homePlate">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Oval 9"/>
          <p:cNvSpPr/>
          <p:nvPr/>
        </p:nvSpPr>
        <p:spPr>
          <a:xfrm>
            <a:off x="7029452" y="1232807"/>
            <a:ext cx="1355272" cy="13552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p:nvSpPr>
        <p:spPr>
          <a:xfrm>
            <a:off x="6263232" y="2656272"/>
            <a:ext cx="2880768" cy="3875157"/>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Rectangle 10"/>
          <p:cNvSpPr/>
          <p:nvPr/>
        </p:nvSpPr>
        <p:spPr>
          <a:xfrm>
            <a:off x="7100993" y="1556500"/>
            <a:ext cx="1212191" cy="707886"/>
          </a:xfrm>
          <a:prstGeom prst="rect">
            <a:avLst/>
          </a:prstGeom>
        </p:spPr>
        <p:txBody>
          <a:bodyPr wrap="none">
            <a:spAutoFit/>
          </a:bodyPr>
          <a:lstStyle/>
          <a:p>
            <a:pPr algn="ctr"/>
            <a:r>
              <a:rPr lang="en-CA" sz="4000" b="1" dirty="0">
                <a:solidFill>
                  <a:schemeClr val="bg1"/>
                </a:solidFill>
              </a:rPr>
              <a:t>81%</a:t>
            </a:r>
          </a:p>
        </p:txBody>
      </p:sp>
      <p:sp>
        <p:nvSpPr>
          <p:cNvPr id="12" name="TextBox 11"/>
          <p:cNvSpPr txBox="1"/>
          <p:nvPr/>
        </p:nvSpPr>
        <p:spPr>
          <a:xfrm>
            <a:off x="6470563" y="2789973"/>
            <a:ext cx="2451272" cy="3170099"/>
          </a:xfrm>
          <a:prstGeom prst="rect">
            <a:avLst/>
          </a:prstGeom>
          <a:noFill/>
        </p:spPr>
        <p:txBody>
          <a:bodyPr wrap="square" rtlCol="0">
            <a:spAutoFit/>
          </a:bodyPr>
          <a:lstStyle/>
          <a:p>
            <a:pPr algn="ctr"/>
            <a:r>
              <a:rPr lang="en-CA" b="1" dirty="0">
                <a:solidFill>
                  <a:schemeClr val="accent1"/>
                </a:solidFill>
              </a:rPr>
              <a:t>of organizations are either in the process of or have completed an ERP implementation, and for good reason. </a:t>
            </a:r>
          </a:p>
          <a:p>
            <a:pPr algn="ctr"/>
            <a:endParaRPr lang="en-CA" b="1" dirty="0">
              <a:solidFill>
                <a:schemeClr val="accent1"/>
              </a:solidFill>
            </a:endParaRPr>
          </a:p>
          <a:p>
            <a:pPr algn="ctr"/>
            <a:endParaRPr lang="en-CA" b="1" dirty="0">
              <a:solidFill>
                <a:schemeClr val="accent1"/>
              </a:solidFill>
            </a:endParaRPr>
          </a:p>
          <a:p>
            <a:pPr algn="ctr"/>
            <a:r>
              <a:rPr lang="en-CA" sz="2800" b="1" dirty="0">
                <a:solidFill>
                  <a:schemeClr val="accent2"/>
                </a:solidFill>
                <a:effectLst>
                  <a:outerShdw blurRad="38100" dist="38100" dir="2700000" algn="tl">
                    <a:srgbClr val="000000">
                      <a:alpha val="43137"/>
                    </a:srgbClr>
                  </a:outerShdw>
                </a:effectLst>
              </a:rPr>
              <a:t>Don’t get left behind.</a:t>
            </a:r>
          </a:p>
        </p:txBody>
      </p:sp>
      <p:sp>
        <p:nvSpPr>
          <p:cNvPr id="3" name="TextBox 2"/>
          <p:cNvSpPr txBox="1"/>
          <p:nvPr/>
        </p:nvSpPr>
        <p:spPr>
          <a:xfrm>
            <a:off x="6324466" y="6252132"/>
            <a:ext cx="2789053" cy="246221"/>
          </a:xfrm>
          <a:prstGeom prst="rect">
            <a:avLst/>
          </a:prstGeom>
          <a:noFill/>
        </p:spPr>
        <p:txBody>
          <a:bodyPr wrap="square" rtlCol="0">
            <a:noAutofit/>
          </a:bodyPr>
          <a:lstStyle/>
          <a:p>
            <a:r>
              <a:rPr lang="en-CA" sz="1000" dirty="0"/>
              <a:t>Panorama Consulting Solutions, 2016</a:t>
            </a:r>
            <a:endParaRPr lang="en-CA" sz="1000" baseline="30000" dirty="0"/>
          </a:p>
          <a:p>
            <a:endParaRPr lang="en-CA" sz="1000" dirty="0"/>
          </a:p>
        </p:txBody>
      </p:sp>
      <p:sp>
        <p:nvSpPr>
          <p:cNvPr id="16" name="Rectangle 15"/>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541038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547789" y="1127695"/>
            <a:ext cx="2596211" cy="53959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0" name="Picture 2"/>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0" y="1125309"/>
            <a:ext cx="6547789" cy="5398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CA" dirty="0"/>
              <a:t>Be aware of the ERP technology market trends when embarking on selection</a:t>
            </a:r>
          </a:p>
        </p:txBody>
      </p:sp>
      <p:sp>
        <p:nvSpPr>
          <p:cNvPr id="6" name="TextBox 5"/>
          <p:cNvSpPr txBox="1"/>
          <p:nvPr/>
        </p:nvSpPr>
        <p:spPr>
          <a:xfrm>
            <a:off x="864100" y="1553860"/>
            <a:ext cx="5683689" cy="369332"/>
          </a:xfrm>
          <a:prstGeom prst="rect">
            <a:avLst/>
          </a:prstGeom>
          <a:solidFill>
            <a:schemeClr val="bg1">
              <a:lumMod val="95000"/>
              <a:alpha val="75000"/>
            </a:schemeClr>
          </a:solid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Tx/>
              <a:buNone/>
              <a:tabLst/>
              <a:defRPr/>
            </a:pPr>
            <a:r>
              <a:rPr lang="en-US" b="1" dirty="0">
                <a:solidFill>
                  <a:schemeClr val="accent1"/>
                </a:solidFill>
              </a:rPr>
              <a:t>Expected market growth between 2017 and 2022 is</a:t>
            </a:r>
          </a:p>
        </p:txBody>
      </p:sp>
      <p:sp>
        <p:nvSpPr>
          <p:cNvPr id="5" name="Pentagon 4"/>
          <p:cNvSpPr/>
          <p:nvPr/>
        </p:nvSpPr>
        <p:spPr>
          <a:xfrm>
            <a:off x="6547789" y="1553860"/>
            <a:ext cx="323850" cy="369332"/>
          </a:xfrm>
          <a:prstGeom prst="homePlate">
            <a:avLst/>
          </a:prstGeom>
          <a:solidFill>
            <a:schemeClr val="bg1">
              <a:lumMod val="95000"/>
              <a:alpha val="75000"/>
            </a:schemeClr>
          </a:solidFill>
        </p:spPr>
        <p:txBody>
          <a:bodyPr wrap="square" rtlCol="0">
            <a:spAutoFit/>
          </a:bodyPr>
          <a:lstStyle/>
          <a:p>
            <a:pPr marL="342900" indent="-342900"/>
            <a:endParaRPr lang="en-CA" b="1" dirty="0">
              <a:solidFill>
                <a:schemeClr val="accent1"/>
              </a:solidFill>
            </a:endParaRPr>
          </a:p>
        </p:txBody>
      </p:sp>
      <p:grpSp>
        <p:nvGrpSpPr>
          <p:cNvPr id="21" name="Group 20"/>
          <p:cNvGrpSpPr/>
          <p:nvPr/>
        </p:nvGrpSpPr>
        <p:grpSpPr>
          <a:xfrm>
            <a:off x="605790" y="3705174"/>
            <a:ext cx="8091505" cy="1570919"/>
            <a:chOff x="567690" y="2267210"/>
            <a:chExt cx="8091505" cy="1570919"/>
          </a:xfrm>
        </p:grpSpPr>
        <p:sp>
          <p:nvSpPr>
            <p:cNvPr id="14" name="TextBox 13"/>
            <p:cNvSpPr txBox="1"/>
            <p:nvPr/>
          </p:nvSpPr>
          <p:spPr>
            <a:xfrm>
              <a:off x="1688908" y="2634581"/>
              <a:ext cx="5724308" cy="307777"/>
            </a:xfrm>
            <a:prstGeom prst="rect">
              <a:avLst/>
            </a:prstGeom>
            <a:solidFill>
              <a:schemeClr val="bg1">
                <a:lumMod val="95000"/>
                <a:alpha val="87000"/>
              </a:schemeClr>
            </a:solid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Tx/>
                <a:buNone/>
                <a:tabLst/>
                <a:defRPr/>
              </a:pPr>
              <a:r>
                <a:rPr lang="en-US" sz="1400" b="1" dirty="0">
                  <a:solidFill>
                    <a:schemeClr val="accent1"/>
                  </a:solidFill>
                </a:rPr>
                <a:t>of organizations choose to deploy SaaS and cloud ERP solutions</a:t>
              </a:r>
            </a:p>
          </p:txBody>
        </p:sp>
        <p:sp>
          <p:nvSpPr>
            <p:cNvPr id="16" name="Oval 15"/>
            <p:cNvSpPr/>
            <p:nvPr/>
          </p:nvSpPr>
          <p:spPr>
            <a:xfrm>
              <a:off x="586351" y="2267210"/>
              <a:ext cx="1152000" cy="11049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p:nvSpPr>
          <p:spPr>
            <a:xfrm>
              <a:off x="567690" y="2527272"/>
              <a:ext cx="1181100" cy="584775"/>
            </a:xfrm>
            <a:prstGeom prst="rect">
              <a:avLst/>
            </a:prstGeom>
          </p:spPr>
          <p:txBody>
            <a:bodyPr wrap="square">
              <a:spAutoFit/>
            </a:bodyPr>
            <a:lstStyle/>
            <a:p>
              <a:pPr marL="342900" lvl="0" indent="-342900" algn="ctr">
                <a:defRPr/>
              </a:pPr>
              <a:r>
                <a:rPr lang="en-US" sz="3200" b="1" dirty="0">
                  <a:solidFill>
                    <a:schemeClr val="bg1"/>
                  </a:solidFill>
                </a:rPr>
                <a:t>85%</a:t>
              </a:r>
            </a:p>
          </p:txBody>
        </p:sp>
        <p:sp>
          <p:nvSpPr>
            <p:cNvPr id="18" name="TextBox 17"/>
            <p:cNvSpPr txBox="1"/>
            <p:nvPr/>
          </p:nvSpPr>
          <p:spPr>
            <a:xfrm>
              <a:off x="3080763" y="3131791"/>
              <a:ext cx="4485293" cy="307777"/>
            </a:xfrm>
            <a:prstGeom prst="rect">
              <a:avLst/>
            </a:prstGeom>
            <a:solidFill>
              <a:schemeClr val="bg1">
                <a:lumMod val="95000"/>
                <a:alpha val="87000"/>
              </a:schemeClr>
            </a:solid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Tx/>
                <a:buNone/>
                <a:tabLst/>
                <a:defRPr/>
              </a:pPr>
              <a:r>
                <a:rPr lang="en-US" sz="1400" b="1" dirty="0">
                  <a:solidFill>
                    <a:schemeClr val="accent1"/>
                  </a:solidFill>
                </a:rPr>
                <a:t>On-premises adoption has decreased from 67% to </a:t>
              </a:r>
            </a:p>
          </p:txBody>
        </p:sp>
        <p:grpSp>
          <p:nvGrpSpPr>
            <p:cNvPr id="8" name="Group 7"/>
            <p:cNvGrpSpPr/>
            <p:nvPr/>
          </p:nvGrpSpPr>
          <p:grpSpPr>
            <a:xfrm>
              <a:off x="7504004" y="2733229"/>
              <a:ext cx="1155191" cy="1104900"/>
              <a:chOff x="6870588" y="2937385"/>
              <a:chExt cx="1155191" cy="1104900"/>
            </a:xfrm>
          </p:grpSpPr>
          <p:sp>
            <p:nvSpPr>
              <p:cNvPr id="19" name="Oval 18"/>
              <p:cNvSpPr/>
              <p:nvPr/>
            </p:nvSpPr>
            <p:spPr>
              <a:xfrm>
                <a:off x="6873779" y="2937385"/>
                <a:ext cx="1152000" cy="11049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p:nvSpPr>
            <p:spPr>
              <a:xfrm>
                <a:off x="6870588" y="3228226"/>
                <a:ext cx="1150159" cy="584775"/>
              </a:xfrm>
              <a:prstGeom prst="rect">
                <a:avLst/>
              </a:prstGeom>
            </p:spPr>
            <p:txBody>
              <a:bodyPr wrap="square">
                <a:spAutoFit/>
              </a:bodyPr>
              <a:lstStyle/>
              <a:p>
                <a:pPr marL="342900" lvl="0" indent="-342900" algn="ctr">
                  <a:defRPr/>
                </a:pPr>
                <a:r>
                  <a:rPr lang="en-US" sz="3200" b="1" dirty="0">
                    <a:solidFill>
                      <a:schemeClr val="bg1"/>
                    </a:solidFill>
                  </a:rPr>
                  <a:t>15%</a:t>
                </a:r>
              </a:p>
            </p:txBody>
          </p:sp>
        </p:grpSp>
      </p:grpSp>
      <p:sp>
        <p:nvSpPr>
          <p:cNvPr id="7" name="Oval 6"/>
          <p:cNvSpPr/>
          <p:nvPr/>
        </p:nvSpPr>
        <p:spPr>
          <a:xfrm>
            <a:off x="6805020" y="1177783"/>
            <a:ext cx="1152000" cy="11049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Rectangle 12"/>
          <p:cNvSpPr/>
          <p:nvPr/>
        </p:nvSpPr>
        <p:spPr>
          <a:xfrm>
            <a:off x="7014762" y="1429214"/>
            <a:ext cx="777777" cy="584775"/>
          </a:xfrm>
          <a:prstGeom prst="rect">
            <a:avLst/>
          </a:prstGeom>
        </p:spPr>
        <p:txBody>
          <a:bodyPr wrap="none">
            <a:spAutoFit/>
          </a:bodyPr>
          <a:lstStyle/>
          <a:p>
            <a:pPr marL="342900" lvl="0" indent="-342900">
              <a:defRPr/>
            </a:pPr>
            <a:r>
              <a:rPr lang="en-US" sz="3200" b="1" dirty="0">
                <a:solidFill>
                  <a:schemeClr val="bg1"/>
                </a:solidFill>
              </a:rPr>
              <a:t>7%</a:t>
            </a:r>
          </a:p>
        </p:txBody>
      </p:sp>
      <p:sp>
        <p:nvSpPr>
          <p:cNvPr id="22" name="TextBox 21"/>
          <p:cNvSpPr txBox="1"/>
          <p:nvPr/>
        </p:nvSpPr>
        <p:spPr>
          <a:xfrm>
            <a:off x="2239348" y="2390901"/>
            <a:ext cx="6648862" cy="369332"/>
          </a:xfrm>
          <a:prstGeom prst="rect">
            <a:avLst/>
          </a:prstGeom>
          <a:solidFill>
            <a:schemeClr val="bg1">
              <a:lumMod val="95000"/>
              <a:alpha val="75000"/>
            </a:schemeClr>
          </a:solid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Tx/>
              <a:buNone/>
              <a:tabLst/>
              <a:defRPr/>
            </a:pPr>
            <a:r>
              <a:rPr lang="en-US" b="1" dirty="0">
                <a:solidFill>
                  <a:schemeClr val="accent1"/>
                </a:solidFill>
              </a:rPr>
              <a:t>The most drastic growth in the ERP market is coming from</a:t>
            </a:r>
          </a:p>
        </p:txBody>
      </p:sp>
      <p:sp>
        <p:nvSpPr>
          <p:cNvPr id="23" name="TextBox 22"/>
          <p:cNvSpPr txBox="1"/>
          <p:nvPr/>
        </p:nvSpPr>
        <p:spPr>
          <a:xfrm>
            <a:off x="6547789" y="2805926"/>
            <a:ext cx="2557110" cy="1077218"/>
          </a:xfrm>
          <a:prstGeom prst="rect">
            <a:avLst/>
          </a:prstGeom>
          <a:noFill/>
        </p:spPr>
        <p:txBody>
          <a:bodyPr wrap="none" rtlCol="0">
            <a:spAutoFit/>
          </a:bodyPr>
          <a:lstStyle/>
          <a:p>
            <a:pPr>
              <a:spcAft>
                <a:spcPts val="600"/>
              </a:spcAft>
            </a:pPr>
            <a:r>
              <a:rPr lang="en-CA" b="1" dirty="0">
                <a:solidFill>
                  <a:schemeClr val="accent2"/>
                </a:solidFill>
              </a:rPr>
              <a:t>Aerospace &amp; Defense</a:t>
            </a:r>
          </a:p>
          <a:p>
            <a:pPr>
              <a:spcAft>
                <a:spcPts val="600"/>
              </a:spcAft>
            </a:pPr>
            <a:r>
              <a:rPr lang="en-CA" b="1" dirty="0">
                <a:solidFill>
                  <a:schemeClr val="accent2"/>
                </a:solidFill>
              </a:rPr>
              <a:t>Finance</a:t>
            </a:r>
          </a:p>
          <a:p>
            <a:pPr>
              <a:spcAft>
                <a:spcPts val="600"/>
              </a:spcAft>
            </a:pPr>
            <a:r>
              <a:rPr lang="en-CA" b="1" dirty="0">
                <a:solidFill>
                  <a:schemeClr val="accent2"/>
                </a:solidFill>
              </a:rPr>
              <a:t>Asia-Pacific</a:t>
            </a:r>
          </a:p>
        </p:txBody>
      </p:sp>
      <p:sp>
        <p:nvSpPr>
          <p:cNvPr id="24" name="TextBox 23"/>
          <p:cNvSpPr txBox="1"/>
          <p:nvPr/>
        </p:nvSpPr>
        <p:spPr>
          <a:xfrm>
            <a:off x="4426392" y="2805926"/>
            <a:ext cx="2121397" cy="1077218"/>
          </a:xfrm>
          <a:prstGeom prst="rect">
            <a:avLst/>
          </a:prstGeom>
          <a:noFill/>
        </p:spPr>
        <p:txBody>
          <a:bodyPr wrap="square" rtlCol="0">
            <a:spAutoFit/>
          </a:bodyPr>
          <a:lstStyle/>
          <a:p>
            <a:pPr marL="342900" marR="0" lvl="0" indent="-342900" algn="r" defTabSz="914400" eaLnBrk="1" fontAlgn="auto" latinLnBrk="0" hangingPunct="1">
              <a:lnSpc>
                <a:spcPct val="100000"/>
              </a:lnSpc>
              <a:spcBef>
                <a:spcPts val="0"/>
              </a:spcBef>
              <a:spcAft>
                <a:spcPts val="600"/>
              </a:spcAft>
              <a:buClrTx/>
              <a:buSzTx/>
              <a:buFontTx/>
              <a:buNone/>
              <a:tabLst/>
              <a:defRPr/>
            </a:pPr>
            <a:r>
              <a:rPr lang="en-US" b="1" dirty="0">
                <a:solidFill>
                  <a:schemeClr val="bg1"/>
                </a:solidFill>
              </a:rPr>
              <a:t>Industry</a:t>
            </a:r>
          </a:p>
          <a:p>
            <a:pPr marL="342900" marR="0" lvl="0" indent="-342900" algn="r" defTabSz="914400" eaLnBrk="1" fontAlgn="auto" latinLnBrk="0" hangingPunct="1">
              <a:lnSpc>
                <a:spcPct val="100000"/>
              </a:lnSpc>
              <a:spcBef>
                <a:spcPts val="0"/>
              </a:spcBef>
              <a:spcAft>
                <a:spcPts val="600"/>
              </a:spcAft>
              <a:buClrTx/>
              <a:buSzTx/>
              <a:buFontTx/>
              <a:buNone/>
              <a:tabLst/>
              <a:defRPr/>
            </a:pPr>
            <a:r>
              <a:rPr lang="en-US" b="1" dirty="0">
                <a:solidFill>
                  <a:schemeClr val="bg1"/>
                </a:solidFill>
              </a:rPr>
              <a:t>Function</a:t>
            </a:r>
          </a:p>
          <a:p>
            <a:pPr marL="342900" marR="0" lvl="0" indent="-342900" algn="r" defTabSz="914400" eaLnBrk="1" fontAlgn="auto" latinLnBrk="0" hangingPunct="1">
              <a:lnSpc>
                <a:spcPct val="100000"/>
              </a:lnSpc>
              <a:spcBef>
                <a:spcPts val="0"/>
              </a:spcBef>
              <a:spcAft>
                <a:spcPts val="600"/>
              </a:spcAft>
              <a:buClrTx/>
              <a:buSzTx/>
              <a:buFontTx/>
              <a:buNone/>
              <a:tabLst/>
              <a:defRPr/>
            </a:pPr>
            <a:r>
              <a:rPr lang="en-US" b="1" dirty="0">
                <a:solidFill>
                  <a:schemeClr val="bg1"/>
                </a:solidFill>
              </a:rPr>
              <a:t>Geography</a:t>
            </a:r>
          </a:p>
        </p:txBody>
      </p:sp>
      <p:sp>
        <p:nvSpPr>
          <p:cNvPr id="28" name="TextBox 27"/>
          <p:cNvSpPr txBox="1"/>
          <p:nvPr/>
        </p:nvSpPr>
        <p:spPr>
          <a:xfrm>
            <a:off x="361759" y="5921704"/>
            <a:ext cx="8526449" cy="338554"/>
          </a:xfrm>
          <a:prstGeom prst="rect">
            <a:avLst/>
          </a:prstGeom>
          <a:solidFill>
            <a:schemeClr val="bg1">
              <a:lumMod val="95000"/>
              <a:alpha val="75000"/>
            </a:schemeClr>
          </a:solidFill>
        </p:spPr>
        <p:txBody>
          <a:bodyPr wrap="square" rtlCol="0">
            <a:spAutoFit/>
          </a:bodyPr>
          <a:lstStyle/>
          <a:p>
            <a:pPr marL="342900" indent="-342900" algn="ctr">
              <a:defRPr/>
            </a:pPr>
            <a:r>
              <a:rPr lang="en-CA" sz="1600" b="1" dirty="0">
                <a:solidFill>
                  <a:schemeClr val="accent1"/>
                </a:solidFill>
              </a:rPr>
              <a:t>IoT, big data, and rich vendor support </a:t>
            </a:r>
            <a:r>
              <a:rPr lang="en-US" sz="1600" b="1" dirty="0">
                <a:solidFill>
                  <a:schemeClr val="accent1"/>
                </a:solidFill>
              </a:rPr>
              <a:t>continue to revolutionize the ERP market.</a:t>
            </a:r>
          </a:p>
        </p:txBody>
      </p:sp>
      <p:sp>
        <p:nvSpPr>
          <p:cNvPr id="25" name="Rectangle 24"/>
          <p:cNvSpPr/>
          <p:nvPr/>
        </p:nvSpPr>
        <p:spPr>
          <a:xfrm>
            <a:off x="7586970" y="1436671"/>
            <a:ext cx="279244" cy="400110"/>
          </a:xfrm>
          <a:prstGeom prst="rect">
            <a:avLst/>
          </a:prstGeom>
        </p:spPr>
        <p:txBody>
          <a:bodyPr wrap="none">
            <a:spAutoFit/>
          </a:bodyPr>
          <a:lstStyle/>
          <a:p>
            <a:pPr algn="ctr"/>
            <a:r>
              <a:rPr lang="en-US" sz="2000" baseline="30000" dirty="0">
                <a:solidFill>
                  <a:schemeClr val="bg1"/>
                </a:solidFill>
              </a:rPr>
              <a:t>1</a:t>
            </a:r>
            <a:endParaRPr lang="en-CA" sz="3200" b="1" dirty="0">
              <a:solidFill>
                <a:schemeClr val="bg1"/>
              </a:solidFill>
            </a:endParaRPr>
          </a:p>
        </p:txBody>
      </p:sp>
      <p:sp>
        <p:nvSpPr>
          <p:cNvPr id="26" name="Rectangle 25"/>
          <p:cNvSpPr/>
          <p:nvPr/>
        </p:nvSpPr>
        <p:spPr>
          <a:xfrm>
            <a:off x="1467202" y="3936535"/>
            <a:ext cx="279244" cy="400110"/>
          </a:xfrm>
          <a:prstGeom prst="rect">
            <a:avLst/>
          </a:prstGeom>
        </p:spPr>
        <p:txBody>
          <a:bodyPr wrap="none">
            <a:spAutoFit/>
          </a:bodyPr>
          <a:lstStyle/>
          <a:p>
            <a:pPr algn="ctr"/>
            <a:r>
              <a:rPr lang="en-US" sz="2000" baseline="30000" dirty="0">
                <a:solidFill>
                  <a:schemeClr val="bg1"/>
                </a:solidFill>
              </a:rPr>
              <a:t>3</a:t>
            </a:r>
            <a:endParaRPr lang="en-CA" sz="3200" b="1" dirty="0">
              <a:solidFill>
                <a:schemeClr val="bg1"/>
              </a:solidFill>
            </a:endParaRPr>
          </a:p>
        </p:txBody>
      </p:sp>
      <p:sp>
        <p:nvSpPr>
          <p:cNvPr id="27" name="Rectangle 26"/>
          <p:cNvSpPr/>
          <p:nvPr/>
        </p:nvSpPr>
        <p:spPr>
          <a:xfrm>
            <a:off x="8443742" y="4448048"/>
            <a:ext cx="279244" cy="400110"/>
          </a:xfrm>
          <a:prstGeom prst="rect">
            <a:avLst/>
          </a:prstGeom>
        </p:spPr>
        <p:txBody>
          <a:bodyPr wrap="none">
            <a:spAutoFit/>
          </a:bodyPr>
          <a:lstStyle/>
          <a:p>
            <a:pPr algn="ctr"/>
            <a:r>
              <a:rPr lang="en-US" sz="2000" baseline="30000" dirty="0">
                <a:solidFill>
                  <a:schemeClr val="bg1"/>
                </a:solidFill>
              </a:rPr>
              <a:t>3</a:t>
            </a:r>
            <a:endParaRPr lang="en-CA" sz="3200" b="1" dirty="0">
              <a:solidFill>
                <a:schemeClr val="bg1"/>
              </a:solidFill>
            </a:endParaRPr>
          </a:p>
        </p:txBody>
      </p:sp>
      <p:sp>
        <p:nvSpPr>
          <p:cNvPr id="32" name="Rectangle 31"/>
          <p:cNvSpPr/>
          <p:nvPr/>
        </p:nvSpPr>
        <p:spPr>
          <a:xfrm>
            <a:off x="8666785" y="2337050"/>
            <a:ext cx="269625" cy="369332"/>
          </a:xfrm>
          <a:prstGeom prst="rect">
            <a:avLst/>
          </a:prstGeom>
        </p:spPr>
        <p:txBody>
          <a:bodyPr wrap="none">
            <a:spAutoFit/>
          </a:bodyPr>
          <a:lstStyle/>
          <a:p>
            <a:pPr algn="ctr"/>
            <a:r>
              <a:rPr lang="en-US" baseline="30000" dirty="0">
                <a:solidFill>
                  <a:schemeClr val="accent1"/>
                </a:solidFill>
              </a:rPr>
              <a:t>2</a:t>
            </a:r>
            <a:endParaRPr lang="en-CA" sz="2800" b="1" dirty="0">
              <a:solidFill>
                <a:schemeClr val="accent1"/>
              </a:solidFill>
            </a:endParaRPr>
          </a:p>
        </p:txBody>
      </p:sp>
      <p:sp>
        <p:nvSpPr>
          <p:cNvPr id="3" name="TextBox 2"/>
          <p:cNvSpPr txBox="1"/>
          <p:nvPr/>
        </p:nvSpPr>
        <p:spPr>
          <a:xfrm>
            <a:off x="251519" y="6344017"/>
            <a:ext cx="5813379" cy="246221"/>
          </a:xfrm>
          <a:prstGeom prst="rect">
            <a:avLst/>
          </a:prstGeom>
          <a:noFill/>
        </p:spPr>
        <p:txBody>
          <a:bodyPr wrap="square" rtlCol="0">
            <a:spAutoFit/>
          </a:bodyPr>
          <a:lstStyle/>
          <a:p>
            <a:r>
              <a:rPr lang="en-US" sz="1200" baseline="30000" dirty="0">
                <a:solidFill>
                  <a:schemeClr val="bg1"/>
                </a:solidFill>
              </a:rPr>
              <a:t>1</a:t>
            </a:r>
            <a:r>
              <a:rPr lang="en-US" sz="1000" dirty="0">
                <a:solidFill>
                  <a:schemeClr val="bg1"/>
                </a:solidFill>
              </a:rPr>
              <a:t> MarketWatch, 2018;  </a:t>
            </a:r>
            <a:r>
              <a:rPr lang="en-US" sz="1200" baseline="30000" dirty="0">
                <a:solidFill>
                  <a:schemeClr val="bg1"/>
                </a:solidFill>
              </a:rPr>
              <a:t>2</a:t>
            </a:r>
            <a:r>
              <a:rPr lang="en-US" sz="1000" dirty="0">
                <a:solidFill>
                  <a:schemeClr val="bg1"/>
                </a:solidFill>
              </a:rPr>
              <a:t> Business.com, 2017;  </a:t>
            </a:r>
            <a:r>
              <a:rPr lang="en-US" sz="1200" baseline="30000" dirty="0">
                <a:solidFill>
                  <a:schemeClr val="bg1"/>
                </a:solidFill>
              </a:rPr>
              <a:t>3</a:t>
            </a:r>
            <a:r>
              <a:rPr lang="en-US" sz="1000" dirty="0">
                <a:solidFill>
                  <a:schemeClr val="bg1"/>
                </a:solidFill>
              </a:rPr>
              <a:t> Panorama Consulting Solutions, “Report,” 2018</a:t>
            </a:r>
            <a:endParaRPr lang="en-CA" sz="1000" dirty="0">
              <a:solidFill>
                <a:schemeClr val="bg1"/>
              </a:solidFill>
            </a:endParaRPr>
          </a:p>
        </p:txBody>
      </p:sp>
      <p:sp>
        <p:nvSpPr>
          <p:cNvPr id="29" name="Rectangle 2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22135309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b365bbbcf4b61bb75aa21172c5b5d669e43f826"/>
  <p:tag name="ISPRING_RESOURCE_PATHS_HASH_PRESENTER" val="9fe85daf02742da1adfe8e7456ec82fbda11f6e"/>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1690</Words>
  <Application>Microsoft Office PowerPoint</Application>
  <PresentationFormat>On-screen Show (4:3)</PresentationFormat>
  <Paragraphs>211</Paragraphs>
  <Slides>12</Slides>
  <Notes>7</Notes>
  <HiddenSlides>0</HiddenSlides>
  <MMClips>0</MMClips>
  <ScaleCrop>false</ScaleCrop>
  <HeadingPairs>
    <vt:vector size="8" baseType="variant">
      <vt:variant>
        <vt:lpstr>Fonts Used</vt:lpstr>
      </vt:variant>
      <vt:variant>
        <vt:i4>5</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0" baseType="lpstr">
      <vt:lpstr>Arial</vt:lpstr>
      <vt:lpstr>Calibri</vt:lpstr>
      <vt:lpstr>Georgia</vt:lpstr>
      <vt:lpstr>Roboto</vt:lpstr>
      <vt:lpstr>Wingdings</vt:lpstr>
      <vt:lpstr>Theme1</vt:lpstr>
      <vt:lpstr>1_Theme1</vt:lpstr>
      <vt:lpstr>PowerPoint Presentation</vt:lpstr>
      <vt:lpstr>PowerPoint Presentation</vt:lpstr>
      <vt:lpstr>Table of contents</vt:lpstr>
      <vt:lpstr>Use this blueprint to support your ERP selection and implementation </vt:lpstr>
      <vt:lpstr>Stop! Are you ready for this project?</vt:lpstr>
      <vt:lpstr>Executive summary</vt:lpstr>
      <vt:lpstr>Understand ERP in the context of your organization</vt:lpstr>
      <vt:lpstr>Remain competitive with a successful ERP implementation</vt:lpstr>
      <vt:lpstr>Be aware of the ERP technology market trends when embarking on selection</vt:lpstr>
      <vt:lpstr>A failed ERP selection and implementation has the potential to be a career killer</vt:lpstr>
      <vt:lpstr>Get ahead of the root causes of failed implementations and massive cost overruns</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2019-04-30T17:49:16Z</dcterms:created>
  <dcterms:modified xsi:type="dcterms:W3CDTF">2019-04-30T18:00:45Z</dcterms:modified>
  <cp:contentStatus/>
</cp:coreProperties>
</file>