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6" r:id="rId1"/>
  </p:sldMasterIdLst>
  <p:notesMasterIdLst>
    <p:notesMasterId r:id="rId23"/>
  </p:notesMasterIdLst>
  <p:handoutMasterIdLst>
    <p:handoutMasterId r:id="rId24"/>
  </p:handoutMasterIdLst>
  <p:sldIdLst>
    <p:sldId id="278" r:id="rId2"/>
    <p:sldId id="484" r:id="rId3"/>
    <p:sldId id="403" r:id="rId4"/>
    <p:sldId id="399" r:id="rId5"/>
    <p:sldId id="517" r:id="rId6"/>
    <p:sldId id="518" r:id="rId7"/>
    <p:sldId id="519" r:id="rId8"/>
    <p:sldId id="520" r:id="rId9"/>
    <p:sldId id="592" r:id="rId10"/>
    <p:sldId id="521" r:id="rId11"/>
    <p:sldId id="603" r:id="rId12"/>
    <p:sldId id="594" r:id="rId13"/>
    <p:sldId id="596" r:id="rId14"/>
    <p:sldId id="621" r:id="rId15"/>
    <p:sldId id="597" r:id="rId16"/>
    <p:sldId id="485" r:id="rId17"/>
    <p:sldId id="545" r:id="rId18"/>
    <p:sldId id="426" r:id="rId19"/>
    <p:sldId id="410" r:id="rId20"/>
    <p:sldId id="411" r:id="rId21"/>
    <p:sldId id="659" r:id="rId22"/>
  </p:sldIdLst>
  <p:sldSz cx="9144000" cy="6858000" type="screen4x3"/>
  <p:notesSz cx="6858000" cy="9144000"/>
  <p:custShowLst>
    <p:custShow name="Custom Show 1" id="0">
      <p:sldLst>
        <p:sld r:id="rId2"/>
      </p:sldLst>
    </p:custShow>
  </p:custShow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DCFD2"/>
    <a:srgbClr val="335775"/>
    <a:srgbClr val="96B8D2"/>
    <a:srgbClr val="F0F4D6"/>
    <a:srgbClr val="D2E1D5"/>
    <a:srgbClr val="DADADA"/>
    <a:srgbClr val="D0D0D0"/>
    <a:srgbClr val="CBDBE7"/>
    <a:srgbClr val="25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4493" autoAdjust="0"/>
  </p:normalViewPr>
  <p:slideViewPr>
    <p:cSldViewPr snapToGrid="0">
      <p:cViewPr varScale="1">
        <p:scale>
          <a:sx n="86" d="100"/>
          <a:sy n="86" d="100"/>
        </p:scale>
        <p:origin x="2076" y="90"/>
      </p:cViewPr>
      <p:guideLst>
        <p:guide orient="horz" pos="777"/>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1970"/>
    </p:cViewPr>
  </p:sorterViewPr>
  <p:notesViewPr>
    <p:cSldViewPr snapToGrid="0">
      <p:cViewPr varScale="1">
        <p:scale>
          <a:sx n="70" d="100"/>
          <a:sy n="70" d="100"/>
        </p:scale>
        <p:origin x="337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5974B-BFCC-40E2-BD91-7A9B94C43EA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95AC5ABA-2A2A-45BD-8431-02E0BBAEC0EB}">
      <dgm:prSet phldrT="[Text]"/>
      <dgm:spPr>
        <a:solidFill>
          <a:schemeClr val="accent1">
            <a:hueOff val="0"/>
            <a:satOff val="0"/>
            <a:lumOff val="0"/>
            <a:alpha val="80000"/>
          </a:schemeClr>
        </a:solidFill>
        <a:ln>
          <a:noFill/>
        </a:ln>
      </dgm:spPr>
      <dgm:t>
        <a:bodyPr/>
        <a:lstStyle/>
        <a:p>
          <a:r>
            <a:rPr lang="en-CA" b="1" dirty="0"/>
            <a:t>Challenges of The Modern Data Landscape</a:t>
          </a:r>
        </a:p>
      </dgm:t>
    </dgm:pt>
    <dgm:pt modelId="{C13CBF47-0F67-47CC-BB7D-039C1440BA89}" type="parTrans" cxnId="{FAAA8A09-15D1-4B1F-81F5-C1DA35BED87E}">
      <dgm:prSet/>
      <dgm:spPr/>
      <dgm:t>
        <a:bodyPr/>
        <a:lstStyle/>
        <a:p>
          <a:endParaRPr lang="en-CA"/>
        </a:p>
      </dgm:t>
    </dgm:pt>
    <dgm:pt modelId="{3E448D3C-C918-49A6-816C-F0DAB1FCCFE5}" type="sibTrans" cxnId="{FAAA8A09-15D1-4B1F-81F5-C1DA35BED87E}">
      <dgm:prSet/>
      <dgm:spPr/>
      <dgm:t>
        <a:bodyPr/>
        <a:lstStyle/>
        <a:p>
          <a:endParaRPr lang="en-CA"/>
        </a:p>
      </dgm:t>
    </dgm:pt>
    <dgm:pt modelId="{0C0A3322-9CC1-452D-A0D4-078651B295CB}">
      <dgm:prSet phldrT="[Text]"/>
      <dgm:spPr>
        <a:solidFill>
          <a:schemeClr val="accent2">
            <a:alpha val="80000"/>
          </a:schemeClr>
        </a:solidFill>
        <a:ln>
          <a:noFill/>
        </a:ln>
      </dgm:spPr>
      <dgm:t>
        <a:bodyPr/>
        <a:lstStyle/>
        <a:p>
          <a:r>
            <a:rPr lang="en-CA" b="1" dirty="0">
              <a:solidFill>
                <a:schemeClr val="accent1"/>
              </a:solidFill>
            </a:rPr>
            <a:t>Data at rest</a:t>
          </a:r>
        </a:p>
      </dgm:t>
    </dgm:pt>
    <dgm:pt modelId="{4B5A4410-3275-44F7-AC3F-7226B915EBA0}" type="parTrans" cxnId="{5472CF21-C3D8-42B4-96E2-599C30C8A5DC}">
      <dgm:prSet/>
      <dgm:spPr/>
      <dgm:t>
        <a:bodyPr/>
        <a:lstStyle/>
        <a:p>
          <a:endParaRPr lang="en-CA"/>
        </a:p>
      </dgm:t>
    </dgm:pt>
    <dgm:pt modelId="{9797C685-EC94-4E1A-A535-654CFDA08774}" type="sibTrans" cxnId="{5472CF21-C3D8-42B4-96E2-599C30C8A5DC}">
      <dgm:prSet/>
      <dgm:spPr/>
      <dgm:t>
        <a:bodyPr/>
        <a:lstStyle/>
        <a:p>
          <a:endParaRPr lang="en-CA"/>
        </a:p>
      </dgm:t>
    </dgm:pt>
    <dgm:pt modelId="{F856D38E-129F-4DD3-8ADE-EBAEB18DACE7}">
      <dgm:prSet phldrT="[Text]"/>
      <dgm:spPr>
        <a:solidFill>
          <a:schemeClr val="accent2">
            <a:alpha val="80000"/>
          </a:schemeClr>
        </a:solidFill>
        <a:ln>
          <a:noFill/>
        </a:ln>
      </dgm:spPr>
      <dgm:t>
        <a:bodyPr/>
        <a:lstStyle/>
        <a:p>
          <a:r>
            <a:rPr lang="en-CA" b="1" dirty="0">
              <a:solidFill>
                <a:schemeClr val="accent1"/>
              </a:solidFill>
            </a:rPr>
            <a:t>Greater amounts</a:t>
          </a:r>
        </a:p>
      </dgm:t>
    </dgm:pt>
    <dgm:pt modelId="{414FB88A-5B0B-4F12-AFD9-992A7B837350}" type="parTrans" cxnId="{A3F625E2-4897-486A-977C-BADA19B899E3}">
      <dgm:prSet/>
      <dgm:spPr/>
      <dgm:t>
        <a:bodyPr/>
        <a:lstStyle/>
        <a:p>
          <a:endParaRPr lang="en-CA"/>
        </a:p>
      </dgm:t>
    </dgm:pt>
    <dgm:pt modelId="{FB01BA8A-ECAD-4280-BB34-7A5254EBDFDA}" type="sibTrans" cxnId="{A3F625E2-4897-486A-977C-BADA19B899E3}">
      <dgm:prSet/>
      <dgm:spPr/>
      <dgm:t>
        <a:bodyPr/>
        <a:lstStyle/>
        <a:p>
          <a:endParaRPr lang="en-CA"/>
        </a:p>
      </dgm:t>
    </dgm:pt>
    <dgm:pt modelId="{0C20DDF0-5EB0-45F5-AA3C-9DADF6E06320}">
      <dgm:prSet phldrT="[Text]"/>
      <dgm:spPr>
        <a:solidFill>
          <a:schemeClr val="accent2">
            <a:alpha val="80000"/>
          </a:schemeClr>
        </a:solidFill>
        <a:ln>
          <a:noFill/>
        </a:ln>
      </dgm:spPr>
      <dgm:t>
        <a:bodyPr/>
        <a:lstStyle/>
        <a:p>
          <a:r>
            <a:rPr lang="en-CA" b="1" dirty="0">
              <a:solidFill>
                <a:schemeClr val="accent1"/>
              </a:solidFill>
            </a:rPr>
            <a:t>Different types</a:t>
          </a:r>
        </a:p>
      </dgm:t>
    </dgm:pt>
    <dgm:pt modelId="{882E488E-0D49-464B-B0C5-A597B44F7521}" type="parTrans" cxnId="{DA4A52E5-8AB1-42BF-B328-1E44270B5DE1}">
      <dgm:prSet/>
      <dgm:spPr/>
      <dgm:t>
        <a:bodyPr/>
        <a:lstStyle/>
        <a:p>
          <a:endParaRPr lang="en-CA"/>
        </a:p>
      </dgm:t>
    </dgm:pt>
    <dgm:pt modelId="{700E2999-49DF-4161-98F0-F0528B2013BE}" type="sibTrans" cxnId="{DA4A52E5-8AB1-42BF-B328-1E44270B5DE1}">
      <dgm:prSet/>
      <dgm:spPr/>
      <dgm:t>
        <a:bodyPr/>
        <a:lstStyle/>
        <a:p>
          <a:endParaRPr lang="en-CA"/>
        </a:p>
      </dgm:t>
    </dgm:pt>
    <dgm:pt modelId="{0533D8D7-B8E7-4251-A03D-ABB37C6C0F5D}">
      <dgm:prSet phldrT="[Text]"/>
      <dgm:spPr>
        <a:solidFill>
          <a:schemeClr val="accent3">
            <a:alpha val="80000"/>
          </a:schemeClr>
        </a:solidFill>
        <a:ln>
          <a:noFill/>
        </a:ln>
      </dgm:spPr>
      <dgm:t>
        <a:bodyPr/>
        <a:lstStyle/>
        <a:p>
          <a:r>
            <a:rPr lang="en-CA" b="1" dirty="0">
              <a:solidFill>
                <a:schemeClr val="accent1"/>
              </a:solidFill>
            </a:rPr>
            <a:t>Data movement</a:t>
          </a:r>
        </a:p>
      </dgm:t>
    </dgm:pt>
    <dgm:pt modelId="{A5241B06-FBEB-4E5C-B353-B57694D107BF}" type="parTrans" cxnId="{2E37F1C7-DC78-4482-B06E-75B117393DEF}">
      <dgm:prSet/>
      <dgm:spPr/>
      <dgm:t>
        <a:bodyPr/>
        <a:lstStyle/>
        <a:p>
          <a:endParaRPr lang="en-CA"/>
        </a:p>
      </dgm:t>
    </dgm:pt>
    <dgm:pt modelId="{B703EBD7-ED43-47D0-8D35-35804D81FA94}" type="sibTrans" cxnId="{2E37F1C7-DC78-4482-B06E-75B117393DEF}">
      <dgm:prSet/>
      <dgm:spPr/>
      <dgm:t>
        <a:bodyPr/>
        <a:lstStyle/>
        <a:p>
          <a:endParaRPr lang="en-CA"/>
        </a:p>
      </dgm:t>
    </dgm:pt>
    <dgm:pt modelId="{9E8DC1D1-7632-4B1A-98B1-887A705806C2}">
      <dgm:prSet phldrT="[Text]"/>
      <dgm:spPr>
        <a:solidFill>
          <a:schemeClr val="accent3">
            <a:alpha val="80000"/>
          </a:schemeClr>
        </a:solidFill>
        <a:ln>
          <a:noFill/>
        </a:ln>
      </dgm:spPr>
      <dgm:t>
        <a:bodyPr/>
        <a:lstStyle/>
        <a:p>
          <a:r>
            <a:rPr lang="en-CA" b="1" dirty="0">
              <a:solidFill>
                <a:schemeClr val="accent1"/>
              </a:solidFill>
            </a:rPr>
            <a:t>Faster rates</a:t>
          </a:r>
        </a:p>
      </dgm:t>
    </dgm:pt>
    <dgm:pt modelId="{8B42566C-8C13-4C9D-9F20-299E6F1F5439}" type="parTrans" cxnId="{612A377C-53C1-41AF-9139-2DE87BA5F9FD}">
      <dgm:prSet/>
      <dgm:spPr/>
      <dgm:t>
        <a:bodyPr/>
        <a:lstStyle/>
        <a:p>
          <a:endParaRPr lang="en-CA"/>
        </a:p>
      </dgm:t>
    </dgm:pt>
    <dgm:pt modelId="{08D6ED5E-04E4-4281-AB7A-54DF7F0795C2}" type="sibTrans" cxnId="{612A377C-53C1-41AF-9139-2DE87BA5F9FD}">
      <dgm:prSet/>
      <dgm:spPr/>
      <dgm:t>
        <a:bodyPr/>
        <a:lstStyle/>
        <a:p>
          <a:endParaRPr lang="en-CA"/>
        </a:p>
      </dgm:t>
    </dgm:pt>
    <dgm:pt modelId="{C10C9C4A-EB90-481F-BED6-CF3F33A82AD1}">
      <dgm:prSet/>
      <dgm:spPr>
        <a:solidFill>
          <a:schemeClr val="accent2">
            <a:alpha val="80000"/>
          </a:schemeClr>
        </a:solidFill>
        <a:ln>
          <a:noFill/>
        </a:ln>
      </dgm:spPr>
      <dgm:t>
        <a:bodyPr/>
        <a:lstStyle/>
        <a:p>
          <a:r>
            <a:rPr lang="en-CA" b="1" dirty="0">
              <a:solidFill>
                <a:schemeClr val="accent1"/>
              </a:solidFill>
            </a:rPr>
            <a:t>Uncertain quality</a:t>
          </a:r>
        </a:p>
      </dgm:t>
    </dgm:pt>
    <dgm:pt modelId="{C17CAE50-A587-43F3-9334-99BC337CDE5E}" type="parTrans" cxnId="{09D0DC6B-91B6-4D5E-8CC6-E91852D48E18}">
      <dgm:prSet/>
      <dgm:spPr/>
      <dgm:t>
        <a:bodyPr/>
        <a:lstStyle/>
        <a:p>
          <a:endParaRPr lang="en-CA"/>
        </a:p>
      </dgm:t>
    </dgm:pt>
    <dgm:pt modelId="{C46129B2-5B2F-4E3A-B076-CEAC793FDB36}" type="sibTrans" cxnId="{09D0DC6B-91B6-4D5E-8CC6-E91852D48E18}">
      <dgm:prSet/>
      <dgm:spPr/>
      <dgm:t>
        <a:bodyPr/>
        <a:lstStyle/>
        <a:p>
          <a:endParaRPr lang="en-CA"/>
        </a:p>
      </dgm:t>
    </dgm:pt>
    <dgm:pt modelId="{DCD69ABD-BEF2-4909-A3AB-F46143DFAAFF}">
      <dgm:prSet/>
      <dgm:spPr>
        <a:solidFill>
          <a:schemeClr val="accent3">
            <a:alpha val="80000"/>
          </a:schemeClr>
        </a:solidFill>
        <a:ln>
          <a:noFill/>
        </a:ln>
      </dgm:spPr>
      <dgm:t>
        <a:bodyPr/>
        <a:lstStyle/>
        <a:p>
          <a:r>
            <a:rPr lang="en-CA" b="1" dirty="0">
              <a:solidFill>
                <a:schemeClr val="accent1"/>
              </a:solidFill>
            </a:rPr>
            <a:t>Higher complexity</a:t>
          </a:r>
        </a:p>
      </dgm:t>
    </dgm:pt>
    <dgm:pt modelId="{FECBDEA7-57DA-4415-AD66-64DD4B81082A}" type="parTrans" cxnId="{EB7CCE60-2B24-4D62-AE2B-81194F66E2D0}">
      <dgm:prSet/>
      <dgm:spPr/>
      <dgm:t>
        <a:bodyPr/>
        <a:lstStyle/>
        <a:p>
          <a:endParaRPr lang="en-CA"/>
        </a:p>
      </dgm:t>
    </dgm:pt>
    <dgm:pt modelId="{FF237631-A06C-4A75-BAA4-E1241D2CE54F}" type="sibTrans" cxnId="{EB7CCE60-2B24-4D62-AE2B-81194F66E2D0}">
      <dgm:prSet/>
      <dgm:spPr/>
      <dgm:t>
        <a:bodyPr/>
        <a:lstStyle/>
        <a:p>
          <a:endParaRPr lang="en-CA"/>
        </a:p>
      </dgm:t>
    </dgm:pt>
    <dgm:pt modelId="{99F1584F-2A03-4E43-8AD9-D92ECE5994F8}" type="pres">
      <dgm:prSet presAssocID="{1845974B-BFCC-40E2-BD91-7A9B94C43EAF}" presName="Name0" presStyleCnt="0">
        <dgm:presLayoutVars>
          <dgm:chPref val="1"/>
          <dgm:dir/>
          <dgm:animOne val="branch"/>
          <dgm:animLvl val="lvl"/>
          <dgm:resizeHandles/>
        </dgm:presLayoutVars>
      </dgm:prSet>
      <dgm:spPr/>
    </dgm:pt>
    <dgm:pt modelId="{35ADD37A-90D5-4E10-AD35-0DAE1CE93A92}" type="pres">
      <dgm:prSet presAssocID="{95AC5ABA-2A2A-45BD-8431-02E0BBAEC0EB}" presName="vertOne" presStyleCnt="0"/>
      <dgm:spPr/>
    </dgm:pt>
    <dgm:pt modelId="{0F1E92F1-E936-4567-B5BE-693CFA5F3A81}" type="pres">
      <dgm:prSet presAssocID="{95AC5ABA-2A2A-45BD-8431-02E0BBAEC0EB}" presName="txOne" presStyleLbl="node0" presStyleIdx="0" presStyleCnt="1" custLinFactY="-24116" custLinFactNeighborX="604" custLinFactNeighborY="-100000">
        <dgm:presLayoutVars>
          <dgm:chPref val="3"/>
        </dgm:presLayoutVars>
      </dgm:prSet>
      <dgm:spPr/>
    </dgm:pt>
    <dgm:pt modelId="{19ABD389-5A0A-4B57-8E28-BF5DE4212C23}" type="pres">
      <dgm:prSet presAssocID="{95AC5ABA-2A2A-45BD-8431-02E0BBAEC0EB}" presName="parTransOne" presStyleCnt="0"/>
      <dgm:spPr/>
    </dgm:pt>
    <dgm:pt modelId="{E74B56EE-8BD8-443E-A2A7-B6CF38C3A497}" type="pres">
      <dgm:prSet presAssocID="{95AC5ABA-2A2A-45BD-8431-02E0BBAEC0EB}" presName="horzOne" presStyleCnt="0"/>
      <dgm:spPr/>
    </dgm:pt>
    <dgm:pt modelId="{F6063069-570D-42D5-94C0-E46BABC718A3}" type="pres">
      <dgm:prSet presAssocID="{0C0A3322-9CC1-452D-A0D4-078651B295CB}" presName="vertTwo" presStyleCnt="0"/>
      <dgm:spPr/>
    </dgm:pt>
    <dgm:pt modelId="{A1C65D78-99BC-461E-A108-8B5BB87EE886}" type="pres">
      <dgm:prSet presAssocID="{0C0A3322-9CC1-452D-A0D4-078651B295CB}" presName="txTwo" presStyleLbl="node2" presStyleIdx="0" presStyleCnt="2" custScaleY="60620" custLinFactNeighborX="-185" custLinFactNeighborY="9216">
        <dgm:presLayoutVars>
          <dgm:chPref val="3"/>
        </dgm:presLayoutVars>
      </dgm:prSet>
      <dgm:spPr/>
    </dgm:pt>
    <dgm:pt modelId="{658FCB3A-9F9B-40DE-9C42-1E5CF0A29EF3}" type="pres">
      <dgm:prSet presAssocID="{0C0A3322-9CC1-452D-A0D4-078651B295CB}" presName="parTransTwo" presStyleCnt="0"/>
      <dgm:spPr/>
    </dgm:pt>
    <dgm:pt modelId="{ED946DBC-CFBD-4487-885B-858B82FC24BA}" type="pres">
      <dgm:prSet presAssocID="{0C0A3322-9CC1-452D-A0D4-078651B295CB}" presName="horzTwo" presStyleCnt="0"/>
      <dgm:spPr/>
    </dgm:pt>
    <dgm:pt modelId="{9E8F7C97-75AA-4DF4-9AE0-BD420A5375A9}" type="pres">
      <dgm:prSet presAssocID="{F856D38E-129F-4DD3-8ADE-EBAEB18DACE7}" presName="vertThree" presStyleCnt="0"/>
      <dgm:spPr/>
    </dgm:pt>
    <dgm:pt modelId="{744F7FA0-6190-4CF2-8F41-A116A27ECCFD}" type="pres">
      <dgm:prSet presAssocID="{F856D38E-129F-4DD3-8ADE-EBAEB18DACE7}" presName="txThree" presStyleLbl="node3" presStyleIdx="0" presStyleCnt="5">
        <dgm:presLayoutVars>
          <dgm:chPref val="3"/>
        </dgm:presLayoutVars>
      </dgm:prSet>
      <dgm:spPr/>
    </dgm:pt>
    <dgm:pt modelId="{F186A225-8160-4C42-A304-08D51CE53B4E}" type="pres">
      <dgm:prSet presAssocID="{F856D38E-129F-4DD3-8ADE-EBAEB18DACE7}" presName="horzThree" presStyleCnt="0"/>
      <dgm:spPr/>
    </dgm:pt>
    <dgm:pt modelId="{9E956FA9-B3F7-41C4-A27E-A90C74CFC793}" type="pres">
      <dgm:prSet presAssocID="{FB01BA8A-ECAD-4280-BB34-7A5254EBDFDA}" presName="sibSpaceThree" presStyleCnt="0"/>
      <dgm:spPr/>
    </dgm:pt>
    <dgm:pt modelId="{655F5A04-B12C-4ECE-A552-A2C151FBC773}" type="pres">
      <dgm:prSet presAssocID="{0C20DDF0-5EB0-45F5-AA3C-9DADF6E06320}" presName="vertThree" presStyleCnt="0"/>
      <dgm:spPr/>
    </dgm:pt>
    <dgm:pt modelId="{85BE57D7-892F-482B-A5D5-AC9D9806857F}" type="pres">
      <dgm:prSet presAssocID="{0C20DDF0-5EB0-45F5-AA3C-9DADF6E06320}" presName="txThree" presStyleLbl="node3" presStyleIdx="1" presStyleCnt="5">
        <dgm:presLayoutVars>
          <dgm:chPref val="3"/>
        </dgm:presLayoutVars>
      </dgm:prSet>
      <dgm:spPr/>
    </dgm:pt>
    <dgm:pt modelId="{EFB673F5-C339-4C51-93BB-2507BBCDB4C2}" type="pres">
      <dgm:prSet presAssocID="{0C20DDF0-5EB0-45F5-AA3C-9DADF6E06320}" presName="horzThree" presStyleCnt="0"/>
      <dgm:spPr/>
    </dgm:pt>
    <dgm:pt modelId="{38A1D82B-0605-4C49-A1ED-5036DDB3EB5E}" type="pres">
      <dgm:prSet presAssocID="{700E2999-49DF-4161-98F0-F0528B2013BE}" presName="sibSpaceThree" presStyleCnt="0"/>
      <dgm:spPr/>
    </dgm:pt>
    <dgm:pt modelId="{18692E3A-EC91-4259-A64E-0E205B2C6B24}" type="pres">
      <dgm:prSet presAssocID="{C10C9C4A-EB90-481F-BED6-CF3F33A82AD1}" presName="vertThree" presStyleCnt="0"/>
      <dgm:spPr/>
    </dgm:pt>
    <dgm:pt modelId="{9479FCBA-D8BF-47E6-9DBE-54EE7F354199}" type="pres">
      <dgm:prSet presAssocID="{C10C9C4A-EB90-481F-BED6-CF3F33A82AD1}" presName="txThree" presStyleLbl="node3" presStyleIdx="2" presStyleCnt="5">
        <dgm:presLayoutVars>
          <dgm:chPref val="3"/>
        </dgm:presLayoutVars>
      </dgm:prSet>
      <dgm:spPr/>
    </dgm:pt>
    <dgm:pt modelId="{62915E73-04E8-4EB2-9555-14C6204AF85D}" type="pres">
      <dgm:prSet presAssocID="{C10C9C4A-EB90-481F-BED6-CF3F33A82AD1}" presName="horzThree" presStyleCnt="0"/>
      <dgm:spPr/>
    </dgm:pt>
    <dgm:pt modelId="{3F18A198-6669-42ED-AFBF-67410FEEAA38}" type="pres">
      <dgm:prSet presAssocID="{9797C685-EC94-4E1A-A535-654CFDA08774}" presName="sibSpaceTwo" presStyleCnt="0"/>
      <dgm:spPr/>
    </dgm:pt>
    <dgm:pt modelId="{915CAB3F-13FA-453C-9F09-A53EEE3A087F}" type="pres">
      <dgm:prSet presAssocID="{0533D8D7-B8E7-4251-A03D-ABB37C6C0F5D}" presName="vertTwo" presStyleCnt="0"/>
      <dgm:spPr/>
    </dgm:pt>
    <dgm:pt modelId="{3C91A534-2643-4168-934E-4DA468DAFB65}" type="pres">
      <dgm:prSet presAssocID="{0533D8D7-B8E7-4251-A03D-ABB37C6C0F5D}" presName="txTwo" presStyleLbl="node2" presStyleIdx="1" presStyleCnt="2" custScaleY="61534">
        <dgm:presLayoutVars>
          <dgm:chPref val="3"/>
        </dgm:presLayoutVars>
      </dgm:prSet>
      <dgm:spPr/>
    </dgm:pt>
    <dgm:pt modelId="{7418C09A-F516-4F76-B72B-D3920956E4BC}" type="pres">
      <dgm:prSet presAssocID="{0533D8D7-B8E7-4251-A03D-ABB37C6C0F5D}" presName="parTransTwo" presStyleCnt="0"/>
      <dgm:spPr/>
    </dgm:pt>
    <dgm:pt modelId="{D57717DD-6781-4915-AF85-EC3B8AF4D3EF}" type="pres">
      <dgm:prSet presAssocID="{0533D8D7-B8E7-4251-A03D-ABB37C6C0F5D}" presName="horzTwo" presStyleCnt="0"/>
      <dgm:spPr/>
    </dgm:pt>
    <dgm:pt modelId="{8CBEA134-29FD-4D4F-8C46-10161A1AEF34}" type="pres">
      <dgm:prSet presAssocID="{9E8DC1D1-7632-4B1A-98B1-887A705806C2}" presName="vertThree" presStyleCnt="0"/>
      <dgm:spPr/>
    </dgm:pt>
    <dgm:pt modelId="{EB2AD1A6-9F29-4C81-93E7-80E9D21D33C5}" type="pres">
      <dgm:prSet presAssocID="{9E8DC1D1-7632-4B1A-98B1-887A705806C2}" presName="txThree" presStyleLbl="node3" presStyleIdx="3" presStyleCnt="5">
        <dgm:presLayoutVars>
          <dgm:chPref val="3"/>
        </dgm:presLayoutVars>
      </dgm:prSet>
      <dgm:spPr/>
    </dgm:pt>
    <dgm:pt modelId="{B3E741CD-53F8-4C62-BDBA-690A23B3241B}" type="pres">
      <dgm:prSet presAssocID="{9E8DC1D1-7632-4B1A-98B1-887A705806C2}" presName="horzThree" presStyleCnt="0"/>
      <dgm:spPr/>
    </dgm:pt>
    <dgm:pt modelId="{17DC748A-3266-4878-B9E2-3BB3EA660A60}" type="pres">
      <dgm:prSet presAssocID="{08D6ED5E-04E4-4281-AB7A-54DF7F0795C2}" presName="sibSpaceThree" presStyleCnt="0"/>
      <dgm:spPr/>
    </dgm:pt>
    <dgm:pt modelId="{428D7585-008B-4862-A702-1AD9E56284BC}" type="pres">
      <dgm:prSet presAssocID="{DCD69ABD-BEF2-4909-A3AB-F46143DFAAFF}" presName="vertThree" presStyleCnt="0"/>
      <dgm:spPr/>
    </dgm:pt>
    <dgm:pt modelId="{F889887A-CBBE-4AF7-817C-AAAAAD812E73}" type="pres">
      <dgm:prSet presAssocID="{DCD69ABD-BEF2-4909-A3AB-F46143DFAAFF}" presName="txThree" presStyleLbl="node3" presStyleIdx="4" presStyleCnt="5">
        <dgm:presLayoutVars>
          <dgm:chPref val="3"/>
        </dgm:presLayoutVars>
      </dgm:prSet>
      <dgm:spPr/>
    </dgm:pt>
    <dgm:pt modelId="{742A2B26-02BC-4696-BF9E-B5B3E32D7036}" type="pres">
      <dgm:prSet presAssocID="{DCD69ABD-BEF2-4909-A3AB-F46143DFAAFF}" presName="horzThree" presStyleCnt="0"/>
      <dgm:spPr/>
    </dgm:pt>
  </dgm:ptLst>
  <dgm:cxnLst>
    <dgm:cxn modelId="{FAAA8A09-15D1-4B1F-81F5-C1DA35BED87E}" srcId="{1845974B-BFCC-40E2-BD91-7A9B94C43EAF}" destId="{95AC5ABA-2A2A-45BD-8431-02E0BBAEC0EB}" srcOrd="0" destOrd="0" parTransId="{C13CBF47-0F67-47CC-BB7D-039C1440BA89}" sibTransId="{3E448D3C-C918-49A6-816C-F0DAB1FCCFE5}"/>
    <dgm:cxn modelId="{81928912-747F-4B47-8C52-1F8E49477A5A}" type="presOf" srcId="{F856D38E-129F-4DD3-8ADE-EBAEB18DACE7}" destId="{744F7FA0-6190-4CF2-8F41-A116A27ECCFD}" srcOrd="0" destOrd="0" presId="urn:microsoft.com/office/officeart/2005/8/layout/hierarchy4"/>
    <dgm:cxn modelId="{5472CF21-C3D8-42B4-96E2-599C30C8A5DC}" srcId="{95AC5ABA-2A2A-45BD-8431-02E0BBAEC0EB}" destId="{0C0A3322-9CC1-452D-A0D4-078651B295CB}" srcOrd="0" destOrd="0" parTransId="{4B5A4410-3275-44F7-AC3F-7226B915EBA0}" sibTransId="{9797C685-EC94-4E1A-A535-654CFDA08774}"/>
    <dgm:cxn modelId="{1A66C428-74B4-4E02-A801-C0FFD13A4925}" type="presOf" srcId="{DCD69ABD-BEF2-4909-A3AB-F46143DFAAFF}" destId="{F889887A-CBBE-4AF7-817C-AAAAAD812E73}" srcOrd="0" destOrd="0" presId="urn:microsoft.com/office/officeart/2005/8/layout/hierarchy4"/>
    <dgm:cxn modelId="{67AB4531-56CD-4F99-91C8-FA07BD9099CC}" type="presOf" srcId="{0533D8D7-B8E7-4251-A03D-ABB37C6C0F5D}" destId="{3C91A534-2643-4168-934E-4DA468DAFB65}" srcOrd="0" destOrd="0" presId="urn:microsoft.com/office/officeart/2005/8/layout/hierarchy4"/>
    <dgm:cxn modelId="{EB7CCE60-2B24-4D62-AE2B-81194F66E2D0}" srcId="{0533D8D7-B8E7-4251-A03D-ABB37C6C0F5D}" destId="{DCD69ABD-BEF2-4909-A3AB-F46143DFAAFF}" srcOrd="1" destOrd="0" parTransId="{FECBDEA7-57DA-4415-AD66-64DD4B81082A}" sibTransId="{FF237631-A06C-4A75-BAA4-E1241D2CE54F}"/>
    <dgm:cxn modelId="{0722BD43-DFF1-4B21-AF9A-1902F1A47A93}" type="presOf" srcId="{95AC5ABA-2A2A-45BD-8431-02E0BBAEC0EB}" destId="{0F1E92F1-E936-4567-B5BE-693CFA5F3A81}" srcOrd="0" destOrd="0" presId="urn:microsoft.com/office/officeart/2005/8/layout/hierarchy4"/>
    <dgm:cxn modelId="{09D0DC6B-91B6-4D5E-8CC6-E91852D48E18}" srcId="{0C0A3322-9CC1-452D-A0D4-078651B295CB}" destId="{C10C9C4A-EB90-481F-BED6-CF3F33A82AD1}" srcOrd="2" destOrd="0" parTransId="{C17CAE50-A587-43F3-9334-99BC337CDE5E}" sibTransId="{C46129B2-5B2F-4E3A-B076-CEAC793FDB36}"/>
    <dgm:cxn modelId="{612A377C-53C1-41AF-9139-2DE87BA5F9FD}" srcId="{0533D8D7-B8E7-4251-A03D-ABB37C6C0F5D}" destId="{9E8DC1D1-7632-4B1A-98B1-887A705806C2}" srcOrd="0" destOrd="0" parTransId="{8B42566C-8C13-4C9D-9F20-299E6F1F5439}" sibTransId="{08D6ED5E-04E4-4281-AB7A-54DF7F0795C2}"/>
    <dgm:cxn modelId="{63FDAC80-21D2-4C98-A483-D5A1F4C080DB}" type="presOf" srcId="{C10C9C4A-EB90-481F-BED6-CF3F33A82AD1}" destId="{9479FCBA-D8BF-47E6-9DBE-54EE7F354199}" srcOrd="0" destOrd="0" presId="urn:microsoft.com/office/officeart/2005/8/layout/hierarchy4"/>
    <dgm:cxn modelId="{82C304A3-7088-48EE-A9C4-952D452AF1B5}" type="presOf" srcId="{9E8DC1D1-7632-4B1A-98B1-887A705806C2}" destId="{EB2AD1A6-9F29-4C81-93E7-80E9D21D33C5}" srcOrd="0" destOrd="0" presId="urn:microsoft.com/office/officeart/2005/8/layout/hierarchy4"/>
    <dgm:cxn modelId="{2E37F1C7-DC78-4482-B06E-75B117393DEF}" srcId="{95AC5ABA-2A2A-45BD-8431-02E0BBAEC0EB}" destId="{0533D8D7-B8E7-4251-A03D-ABB37C6C0F5D}" srcOrd="1" destOrd="0" parTransId="{A5241B06-FBEB-4E5C-B353-B57694D107BF}" sibTransId="{B703EBD7-ED43-47D0-8D35-35804D81FA94}"/>
    <dgm:cxn modelId="{43CEC4D3-5BE1-4482-AF26-ED86D11A07BA}" type="presOf" srcId="{1845974B-BFCC-40E2-BD91-7A9B94C43EAF}" destId="{99F1584F-2A03-4E43-8AD9-D92ECE5994F8}" srcOrd="0" destOrd="0" presId="urn:microsoft.com/office/officeart/2005/8/layout/hierarchy4"/>
    <dgm:cxn modelId="{A3F625E2-4897-486A-977C-BADA19B899E3}" srcId="{0C0A3322-9CC1-452D-A0D4-078651B295CB}" destId="{F856D38E-129F-4DD3-8ADE-EBAEB18DACE7}" srcOrd="0" destOrd="0" parTransId="{414FB88A-5B0B-4F12-AFD9-992A7B837350}" sibTransId="{FB01BA8A-ECAD-4280-BB34-7A5254EBDFDA}"/>
    <dgm:cxn modelId="{DA4A52E5-8AB1-42BF-B328-1E44270B5DE1}" srcId="{0C0A3322-9CC1-452D-A0D4-078651B295CB}" destId="{0C20DDF0-5EB0-45F5-AA3C-9DADF6E06320}" srcOrd="1" destOrd="0" parTransId="{882E488E-0D49-464B-B0C5-A597B44F7521}" sibTransId="{700E2999-49DF-4161-98F0-F0528B2013BE}"/>
    <dgm:cxn modelId="{9CD1A9ED-223D-45B9-83D8-34DD0A9D3072}" type="presOf" srcId="{0C0A3322-9CC1-452D-A0D4-078651B295CB}" destId="{A1C65D78-99BC-461E-A108-8B5BB87EE886}" srcOrd="0" destOrd="0" presId="urn:microsoft.com/office/officeart/2005/8/layout/hierarchy4"/>
    <dgm:cxn modelId="{142189FF-B95D-437C-BE1D-1BDF9E1C3F6D}" type="presOf" srcId="{0C20DDF0-5EB0-45F5-AA3C-9DADF6E06320}" destId="{85BE57D7-892F-482B-A5D5-AC9D9806857F}" srcOrd="0" destOrd="0" presId="urn:microsoft.com/office/officeart/2005/8/layout/hierarchy4"/>
    <dgm:cxn modelId="{F0FFFAC2-C26C-417B-929B-182EF5A14C06}" type="presParOf" srcId="{99F1584F-2A03-4E43-8AD9-D92ECE5994F8}" destId="{35ADD37A-90D5-4E10-AD35-0DAE1CE93A92}" srcOrd="0" destOrd="0" presId="urn:microsoft.com/office/officeart/2005/8/layout/hierarchy4"/>
    <dgm:cxn modelId="{17D22316-DDB1-4C49-A6A8-3A33E87A7ED2}" type="presParOf" srcId="{35ADD37A-90D5-4E10-AD35-0DAE1CE93A92}" destId="{0F1E92F1-E936-4567-B5BE-693CFA5F3A81}" srcOrd="0" destOrd="0" presId="urn:microsoft.com/office/officeart/2005/8/layout/hierarchy4"/>
    <dgm:cxn modelId="{D2504AA7-3B63-4DC5-9D47-A8FB526837FA}" type="presParOf" srcId="{35ADD37A-90D5-4E10-AD35-0DAE1CE93A92}" destId="{19ABD389-5A0A-4B57-8E28-BF5DE4212C23}" srcOrd="1" destOrd="0" presId="urn:microsoft.com/office/officeart/2005/8/layout/hierarchy4"/>
    <dgm:cxn modelId="{F4E23D50-8FCA-4730-9E50-0A5596AACFFB}" type="presParOf" srcId="{35ADD37A-90D5-4E10-AD35-0DAE1CE93A92}" destId="{E74B56EE-8BD8-443E-A2A7-B6CF38C3A497}" srcOrd="2" destOrd="0" presId="urn:microsoft.com/office/officeart/2005/8/layout/hierarchy4"/>
    <dgm:cxn modelId="{8F6F05BC-55AA-4CDC-B8EE-0DE8B8194FAB}" type="presParOf" srcId="{E74B56EE-8BD8-443E-A2A7-B6CF38C3A497}" destId="{F6063069-570D-42D5-94C0-E46BABC718A3}" srcOrd="0" destOrd="0" presId="urn:microsoft.com/office/officeart/2005/8/layout/hierarchy4"/>
    <dgm:cxn modelId="{CD1AF126-E2CB-4A0D-845E-DEB55452640D}" type="presParOf" srcId="{F6063069-570D-42D5-94C0-E46BABC718A3}" destId="{A1C65D78-99BC-461E-A108-8B5BB87EE886}" srcOrd="0" destOrd="0" presId="urn:microsoft.com/office/officeart/2005/8/layout/hierarchy4"/>
    <dgm:cxn modelId="{92524C9E-9708-4067-8007-1795EA31D3D9}" type="presParOf" srcId="{F6063069-570D-42D5-94C0-E46BABC718A3}" destId="{658FCB3A-9F9B-40DE-9C42-1E5CF0A29EF3}" srcOrd="1" destOrd="0" presId="urn:microsoft.com/office/officeart/2005/8/layout/hierarchy4"/>
    <dgm:cxn modelId="{74715EAA-202B-4E96-A736-C42918D5568B}" type="presParOf" srcId="{F6063069-570D-42D5-94C0-E46BABC718A3}" destId="{ED946DBC-CFBD-4487-885B-858B82FC24BA}" srcOrd="2" destOrd="0" presId="urn:microsoft.com/office/officeart/2005/8/layout/hierarchy4"/>
    <dgm:cxn modelId="{281E93BD-6B5F-4805-ABC8-7C41329DEB5A}" type="presParOf" srcId="{ED946DBC-CFBD-4487-885B-858B82FC24BA}" destId="{9E8F7C97-75AA-4DF4-9AE0-BD420A5375A9}" srcOrd="0" destOrd="0" presId="urn:microsoft.com/office/officeart/2005/8/layout/hierarchy4"/>
    <dgm:cxn modelId="{13565872-D8F5-4378-9BE8-790BEEAFB39A}" type="presParOf" srcId="{9E8F7C97-75AA-4DF4-9AE0-BD420A5375A9}" destId="{744F7FA0-6190-4CF2-8F41-A116A27ECCFD}" srcOrd="0" destOrd="0" presId="urn:microsoft.com/office/officeart/2005/8/layout/hierarchy4"/>
    <dgm:cxn modelId="{E7574F5F-7959-414E-B7DF-826FE7B0C6FD}" type="presParOf" srcId="{9E8F7C97-75AA-4DF4-9AE0-BD420A5375A9}" destId="{F186A225-8160-4C42-A304-08D51CE53B4E}" srcOrd="1" destOrd="0" presId="urn:microsoft.com/office/officeart/2005/8/layout/hierarchy4"/>
    <dgm:cxn modelId="{17D3A768-A297-44C2-B2F5-3C3B49DDCA47}" type="presParOf" srcId="{ED946DBC-CFBD-4487-885B-858B82FC24BA}" destId="{9E956FA9-B3F7-41C4-A27E-A90C74CFC793}" srcOrd="1" destOrd="0" presId="urn:microsoft.com/office/officeart/2005/8/layout/hierarchy4"/>
    <dgm:cxn modelId="{0AE5EC07-47AB-4885-B4DB-FE3146212501}" type="presParOf" srcId="{ED946DBC-CFBD-4487-885B-858B82FC24BA}" destId="{655F5A04-B12C-4ECE-A552-A2C151FBC773}" srcOrd="2" destOrd="0" presId="urn:microsoft.com/office/officeart/2005/8/layout/hierarchy4"/>
    <dgm:cxn modelId="{0C227B94-9196-4A2E-81E8-F6F101D5A4CB}" type="presParOf" srcId="{655F5A04-B12C-4ECE-A552-A2C151FBC773}" destId="{85BE57D7-892F-482B-A5D5-AC9D9806857F}" srcOrd="0" destOrd="0" presId="urn:microsoft.com/office/officeart/2005/8/layout/hierarchy4"/>
    <dgm:cxn modelId="{C0CDF5E5-18D7-45F2-B61B-50A17313EBB2}" type="presParOf" srcId="{655F5A04-B12C-4ECE-A552-A2C151FBC773}" destId="{EFB673F5-C339-4C51-93BB-2507BBCDB4C2}" srcOrd="1" destOrd="0" presId="urn:microsoft.com/office/officeart/2005/8/layout/hierarchy4"/>
    <dgm:cxn modelId="{DED71129-BD5D-4C52-8D82-528A9FB8E30C}" type="presParOf" srcId="{ED946DBC-CFBD-4487-885B-858B82FC24BA}" destId="{38A1D82B-0605-4C49-A1ED-5036DDB3EB5E}" srcOrd="3" destOrd="0" presId="urn:microsoft.com/office/officeart/2005/8/layout/hierarchy4"/>
    <dgm:cxn modelId="{B85C93F8-6939-4EB6-B191-FF3961C1ABD5}" type="presParOf" srcId="{ED946DBC-CFBD-4487-885B-858B82FC24BA}" destId="{18692E3A-EC91-4259-A64E-0E205B2C6B24}" srcOrd="4" destOrd="0" presId="urn:microsoft.com/office/officeart/2005/8/layout/hierarchy4"/>
    <dgm:cxn modelId="{9312AA72-DE55-4E2D-8489-BC7D488A3C02}" type="presParOf" srcId="{18692E3A-EC91-4259-A64E-0E205B2C6B24}" destId="{9479FCBA-D8BF-47E6-9DBE-54EE7F354199}" srcOrd="0" destOrd="0" presId="urn:microsoft.com/office/officeart/2005/8/layout/hierarchy4"/>
    <dgm:cxn modelId="{CED4931F-7C6F-4232-B629-8D19E7294F87}" type="presParOf" srcId="{18692E3A-EC91-4259-A64E-0E205B2C6B24}" destId="{62915E73-04E8-4EB2-9555-14C6204AF85D}" srcOrd="1" destOrd="0" presId="urn:microsoft.com/office/officeart/2005/8/layout/hierarchy4"/>
    <dgm:cxn modelId="{86DC18FA-62BF-4E5F-B6D7-6595D80E6FB5}" type="presParOf" srcId="{E74B56EE-8BD8-443E-A2A7-B6CF38C3A497}" destId="{3F18A198-6669-42ED-AFBF-67410FEEAA38}" srcOrd="1" destOrd="0" presId="urn:microsoft.com/office/officeart/2005/8/layout/hierarchy4"/>
    <dgm:cxn modelId="{E024970B-8270-4CEB-827C-0C9F9E703EC9}" type="presParOf" srcId="{E74B56EE-8BD8-443E-A2A7-B6CF38C3A497}" destId="{915CAB3F-13FA-453C-9F09-A53EEE3A087F}" srcOrd="2" destOrd="0" presId="urn:microsoft.com/office/officeart/2005/8/layout/hierarchy4"/>
    <dgm:cxn modelId="{F17A87DF-F2E8-4928-8C6E-80873A90B0AF}" type="presParOf" srcId="{915CAB3F-13FA-453C-9F09-A53EEE3A087F}" destId="{3C91A534-2643-4168-934E-4DA468DAFB65}" srcOrd="0" destOrd="0" presId="urn:microsoft.com/office/officeart/2005/8/layout/hierarchy4"/>
    <dgm:cxn modelId="{F08B0ED0-758A-497E-A199-15606D286F37}" type="presParOf" srcId="{915CAB3F-13FA-453C-9F09-A53EEE3A087F}" destId="{7418C09A-F516-4F76-B72B-D3920956E4BC}" srcOrd="1" destOrd="0" presId="urn:microsoft.com/office/officeart/2005/8/layout/hierarchy4"/>
    <dgm:cxn modelId="{14C85E38-DF50-4A68-9FAB-80E0691EC4DD}" type="presParOf" srcId="{915CAB3F-13FA-453C-9F09-A53EEE3A087F}" destId="{D57717DD-6781-4915-AF85-EC3B8AF4D3EF}" srcOrd="2" destOrd="0" presId="urn:microsoft.com/office/officeart/2005/8/layout/hierarchy4"/>
    <dgm:cxn modelId="{76C8FC24-72C7-4A73-9A91-283F7945B470}" type="presParOf" srcId="{D57717DD-6781-4915-AF85-EC3B8AF4D3EF}" destId="{8CBEA134-29FD-4D4F-8C46-10161A1AEF34}" srcOrd="0" destOrd="0" presId="urn:microsoft.com/office/officeart/2005/8/layout/hierarchy4"/>
    <dgm:cxn modelId="{4530A96E-1332-479F-B39A-286B4FFBA580}" type="presParOf" srcId="{8CBEA134-29FD-4D4F-8C46-10161A1AEF34}" destId="{EB2AD1A6-9F29-4C81-93E7-80E9D21D33C5}" srcOrd="0" destOrd="0" presId="urn:microsoft.com/office/officeart/2005/8/layout/hierarchy4"/>
    <dgm:cxn modelId="{8E76B5F6-8F13-4A74-A495-076B7654A37D}" type="presParOf" srcId="{8CBEA134-29FD-4D4F-8C46-10161A1AEF34}" destId="{B3E741CD-53F8-4C62-BDBA-690A23B3241B}" srcOrd="1" destOrd="0" presId="urn:microsoft.com/office/officeart/2005/8/layout/hierarchy4"/>
    <dgm:cxn modelId="{524CBF1F-530C-4DEA-B184-1C871D0B1539}" type="presParOf" srcId="{D57717DD-6781-4915-AF85-EC3B8AF4D3EF}" destId="{17DC748A-3266-4878-B9E2-3BB3EA660A60}" srcOrd="1" destOrd="0" presId="urn:microsoft.com/office/officeart/2005/8/layout/hierarchy4"/>
    <dgm:cxn modelId="{48374B0D-CABD-478B-B317-B40069097656}" type="presParOf" srcId="{D57717DD-6781-4915-AF85-EC3B8AF4D3EF}" destId="{428D7585-008B-4862-A702-1AD9E56284BC}" srcOrd="2" destOrd="0" presId="urn:microsoft.com/office/officeart/2005/8/layout/hierarchy4"/>
    <dgm:cxn modelId="{1BFD279D-61FD-46A5-AB70-AD5B40E98E4A}" type="presParOf" srcId="{428D7585-008B-4862-A702-1AD9E56284BC}" destId="{F889887A-CBBE-4AF7-817C-AAAAAD812E73}" srcOrd="0" destOrd="0" presId="urn:microsoft.com/office/officeart/2005/8/layout/hierarchy4"/>
    <dgm:cxn modelId="{07600AC7-B073-4E35-AEB7-C2A21E7F873E}" type="presParOf" srcId="{428D7585-008B-4862-A702-1AD9E56284BC}" destId="{742A2B26-02BC-4696-BF9E-B5B3E32D7036}"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E92F1-E936-4567-B5BE-693CFA5F3A81}">
      <dsp:nvSpPr>
        <dsp:cNvPr id="0" name=""/>
        <dsp:cNvSpPr/>
      </dsp:nvSpPr>
      <dsp:spPr>
        <a:xfrm>
          <a:off x="1180" y="0"/>
          <a:ext cx="5140657" cy="434984"/>
        </a:xfrm>
        <a:prstGeom prst="roundRect">
          <a:avLst>
            <a:gd name="adj" fmla="val 10000"/>
          </a:avLst>
        </a:prstGeom>
        <a:solidFill>
          <a:schemeClr val="accent1">
            <a:hueOff val="0"/>
            <a:satOff val="0"/>
            <a:lumOff val="0"/>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b="1" kern="1200" dirty="0"/>
            <a:t>Challenges of The Modern Data Landscape</a:t>
          </a:r>
        </a:p>
      </dsp:txBody>
      <dsp:txXfrm>
        <a:off x="13920" y="12740"/>
        <a:ext cx="5115177" cy="409504"/>
      </dsp:txXfrm>
    </dsp:sp>
    <dsp:sp modelId="{A1C65D78-99BC-461E-A108-8B5BB87EE886}">
      <dsp:nvSpPr>
        <dsp:cNvPr id="0" name=""/>
        <dsp:cNvSpPr/>
      </dsp:nvSpPr>
      <dsp:spPr>
        <a:xfrm>
          <a:off x="0" y="538683"/>
          <a:ext cx="3037013" cy="263687"/>
        </a:xfrm>
        <a:prstGeom prst="roundRect">
          <a:avLst>
            <a:gd name="adj" fmla="val 10000"/>
          </a:avLst>
        </a:prstGeom>
        <a:solidFill>
          <a:schemeClr val="accent2">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dirty="0">
              <a:solidFill>
                <a:schemeClr val="accent1"/>
              </a:solidFill>
            </a:rPr>
            <a:t>Data at rest</a:t>
          </a:r>
        </a:p>
      </dsp:txBody>
      <dsp:txXfrm>
        <a:off x="7723" y="546406"/>
        <a:ext cx="3021567" cy="248241"/>
      </dsp:txXfrm>
    </dsp:sp>
    <dsp:sp modelId="{744F7FA0-6190-4CF2-8F41-A116A27ECCFD}">
      <dsp:nvSpPr>
        <dsp:cNvPr id="0" name=""/>
        <dsp:cNvSpPr/>
      </dsp:nvSpPr>
      <dsp:spPr>
        <a:xfrm>
          <a:off x="5607" y="888017"/>
          <a:ext cx="984764" cy="434984"/>
        </a:xfrm>
        <a:prstGeom prst="roundRect">
          <a:avLst>
            <a:gd name="adj" fmla="val 10000"/>
          </a:avLst>
        </a:prstGeom>
        <a:solidFill>
          <a:schemeClr val="accent2">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dirty="0">
              <a:solidFill>
                <a:schemeClr val="accent1"/>
              </a:solidFill>
            </a:rPr>
            <a:t>Greater amounts</a:t>
          </a:r>
        </a:p>
      </dsp:txBody>
      <dsp:txXfrm>
        <a:off x="18347" y="900757"/>
        <a:ext cx="959284" cy="409504"/>
      </dsp:txXfrm>
    </dsp:sp>
    <dsp:sp modelId="{85BE57D7-892F-482B-A5D5-AC9D9806857F}">
      <dsp:nvSpPr>
        <dsp:cNvPr id="0" name=""/>
        <dsp:cNvSpPr/>
      </dsp:nvSpPr>
      <dsp:spPr>
        <a:xfrm>
          <a:off x="1031732" y="888017"/>
          <a:ext cx="984764" cy="434984"/>
        </a:xfrm>
        <a:prstGeom prst="roundRect">
          <a:avLst>
            <a:gd name="adj" fmla="val 10000"/>
          </a:avLst>
        </a:prstGeom>
        <a:solidFill>
          <a:schemeClr val="accent2">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dirty="0">
              <a:solidFill>
                <a:schemeClr val="accent1"/>
              </a:solidFill>
            </a:rPr>
            <a:t>Different types</a:t>
          </a:r>
        </a:p>
      </dsp:txBody>
      <dsp:txXfrm>
        <a:off x="1044472" y="900757"/>
        <a:ext cx="959284" cy="409504"/>
      </dsp:txXfrm>
    </dsp:sp>
    <dsp:sp modelId="{9479FCBA-D8BF-47E6-9DBE-54EE7F354199}">
      <dsp:nvSpPr>
        <dsp:cNvPr id="0" name=""/>
        <dsp:cNvSpPr/>
      </dsp:nvSpPr>
      <dsp:spPr>
        <a:xfrm>
          <a:off x="2057856" y="888017"/>
          <a:ext cx="984764" cy="434984"/>
        </a:xfrm>
        <a:prstGeom prst="roundRect">
          <a:avLst>
            <a:gd name="adj" fmla="val 10000"/>
          </a:avLst>
        </a:prstGeom>
        <a:solidFill>
          <a:schemeClr val="accent2">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dirty="0">
              <a:solidFill>
                <a:schemeClr val="accent1"/>
              </a:solidFill>
            </a:rPr>
            <a:t>Uncertain quality</a:t>
          </a:r>
        </a:p>
      </dsp:txBody>
      <dsp:txXfrm>
        <a:off x="2070596" y="900757"/>
        <a:ext cx="959284" cy="409504"/>
      </dsp:txXfrm>
    </dsp:sp>
    <dsp:sp modelId="{3C91A534-2643-4168-934E-4DA468DAFB65}">
      <dsp:nvSpPr>
        <dsp:cNvPr id="0" name=""/>
        <dsp:cNvSpPr/>
      </dsp:nvSpPr>
      <dsp:spPr>
        <a:xfrm>
          <a:off x="3125341" y="529989"/>
          <a:ext cx="2010888" cy="267663"/>
        </a:xfrm>
        <a:prstGeom prst="roundRect">
          <a:avLst>
            <a:gd name="adj" fmla="val 10000"/>
          </a:avLst>
        </a:prstGeom>
        <a:solidFill>
          <a:schemeClr val="accent3">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dirty="0">
              <a:solidFill>
                <a:schemeClr val="accent1"/>
              </a:solidFill>
            </a:rPr>
            <a:t>Data movement</a:t>
          </a:r>
        </a:p>
      </dsp:txBody>
      <dsp:txXfrm>
        <a:off x="3133181" y="537829"/>
        <a:ext cx="1995208" cy="251983"/>
      </dsp:txXfrm>
    </dsp:sp>
    <dsp:sp modelId="{EB2AD1A6-9F29-4C81-93E7-80E9D21D33C5}">
      <dsp:nvSpPr>
        <dsp:cNvPr id="0" name=""/>
        <dsp:cNvSpPr/>
      </dsp:nvSpPr>
      <dsp:spPr>
        <a:xfrm>
          <a:off x="3125341" y="891993"/>
          <a:ext cx="984764" cy="434984"/>
        </a:xfrm>
        <a:prstGeom prst="roundRect">
          <a:avLst>
            <a:gd name="adj" fmla="val 10000"/>
          </a:avLst>
        </a:prstGeom>
        <a:solidFill>
          <a:schemeClr val="accent3">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dirty="0">
              <a:solidFill>
                <a:schemeClr val="accent1"/>
              </a:solidFill>
            </a:rPr>
            <a:t>Faster rates</a:t>
          </a:r>
        </a:p>
      </dsp:txBody>
      <dsp:txXfrm>
        <a:off x="3138081" y="904733"/>
        <a:ext cx="959284" cy="409504"/>
      </dsp:txXfrm>
    </dsp:sp>
    <dsp:sp modelId="{F889887A-CBBE-4AF7-817C-AAAAAD812E73}">
      <dsp:nvSpPr>
        <dsp:cNvPr id="0" name=""/>
        <dsp:cNvSpPr/>
      </dsp:nvSpPr>
      <dsp:spPr>
        <a:xfrm>
          <a:off x="4151465" y="891993"/>
          <a:ext cx="984764" cy="434984"/>
        </a:xfrm>
        <a:prstGeom prst="roundRect">
          <a:avLst>
            <a:gd name="adj" fmla="val 10000"/>
          </a:avLst>
        </a:prstGeom>
        <a:solidFill>
          <a:schemeClr val="accent3">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b="1" kern="1200" dirty="0">
              <a:solidFill>
                <a:schemeClr val="accent1"/>
              </a:solidFill>
            </a:rPr>
            <a:t>Higher complexity</a:t>
          </a:r>
        </a:p>
      </dsp:txBody>
      <dsp:txXfrm>
        <a:off x="4164205" y="904733"/>
        <a:ext cx="959284" cy="4095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7/28/2020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7/28/2020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1232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21</a:t>
            </a:fld>
            <a:endParaRPr lang="en-US" dirty="0"/>
          </a:p>
        </p:txBody>
      </p:sp>
    </p:spTree>
    <p:extLst>
      <p:ext uri="{BB962C8B-B14F-4D97-AF65-F5344CB8AC3E}">
        <p14:creationId xmlns:p14="http://schemas.microsoft.com/office/powerpoint/2010/main" val="131520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22558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354866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19791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403133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52180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18</a:t>
            </a:fld>
            <a:endParaRPr lang="en-US" dirty="0"/>
          </a:p>
        </p:txBody>
      </p:sp>
    </p:spTree>
    <p:extLst>
      <p:ext uri="{BB962C8B-B14F-4D97-AF65-F5344CB8AC3E}">
        <p14:creationId xmlns:p14="http://schemas.microsoft.com/office/powerpoint/2010/main" val="109011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1997-2017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7070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348983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chemeClr val="accent1"/>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46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1997-2017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194410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185252861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896285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25970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5486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66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2469880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32295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485332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2704312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646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808057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a:solidFill>
                  <a:srgbClr val="FFFFFF"/>
                </a:solidFill>
              </a:rPr>
              <a:t>The following are sample activities that will be conducted by Info-Tech analysts with your team:</a:t>
            </a: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Tree>
    <p:extLst>
      <p:ext uri="{BB962C8B-B14F-4D97-AF65-F5344CB8AC3E}">
        <p14:creationId xmlns:p14="http://schemas.microsoft.com/office/powerpoint/2010/main" val="115908575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17955904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52761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379886881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380283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464528"/>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3573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788567"/>
            <a:ext cx="8623607" cy="1532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199358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1441"/>
            <a:ext cx="9144000" cy="11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54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1"/>
            <a:ext cx="9144000" cy="1168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251329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409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15" name="Rectangle 14"/>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6" name="Rectangle 15"/>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7" name="Rectangle 16"/>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9" name="Rectangle 18"/>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20" name="Rectangle 19"/>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25" name="Rectangle 24"/>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26" name="Rectangle 2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27" name="Rectangle 2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28" name="Rectangle 2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29" name="Rectangle 28"/>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30" name="Rectangle 29"/>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31" name="Rectangle 30"/>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32" name="Rectangle 31"/>
          <p:cNvSpPr/>
          <p:nvPr userDrawn="1"/>
        </p:nvSpPr>
        <p:spPr>
          <a:xfrm>
            <a:off x="0" y="6522658"/>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33" name="Rectangle 32"/>
          <p:cNvSpPr/>
          <p:nvPr userDrawn="1"/>
        </p:nvSpPr>
        <p:spPr>
          <a:xfrm>
            <a:off x="8388424" y="6522658"/>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34" name="Rectangle 33"/>
          <p:cNvSpPr/>
          <p:nvPr userDrawn="1"/>
        </p:nvSpPr>
        <p:spPr>
          <a:xfrm>
            <a:off x="0" y="6522658"/>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35" name="Rectangle 34"/>
          <p:cNvSpPr/>
          <p:nvPr userDrawn="1"/>
        </p:nvSpPr>
        <p:spPr>
          <a:xfrm>
            <a:off x="8388424" y="6522658"/>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22291289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6" r:id="rId9"/>
    <p:sldLayoutId id="2147483800" r:id="rId10"/>
    <p:sldLayoutId id="2147483801" r:id="rId11"/>
    <p:sldLayoutId id="2147483802" r:id="rId12"/>
    <p:sldLayoutId id="2147483804" r:id="rId13"/>
    <p:sldLayoutId id="2147483806" r:id="rId14"/>
    <p:sldLayoutId id="2147483807" r:id="rId15"/>
    <p:sldLayoutId id="2147483808" r:id="rId16"/>
    <p:sldLayoutId id="2147483809" r:id="rId17"/>
    <p:sldLayoutId id="2147483810" r:id="rId18"/>
    <p:sldLayoutId id="2147483811" r:id="rId19"/>
    <p:sldLayoutId id="2147483813" r:id="rId20"/>
    <p:sldLayoutId id="2147483814" r:id="rId21"/>
    <p:sldLayoutId id="2147483815" r:id="rId22"/>
    <p:sldLayoutId id="2147483816" r:id="rId23"/>
    <p:sldLayoutId id="2147483817" r:id="rId24"/>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fotech.com/research/ss/enhance-your-application-architecture" TargetMode="External"/><Relationship Id="rId2" Type="http://schemas.openxmlformats.org/officeDocument/2006/relationships/hyperlink" Target="http://www.infotech.com/research/ss/select-and-implement-an-ea-too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7.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atyabrahmachari-thought-leader.blogspot.ca/2015/02/i-smac-theme-to-digital-transformation.html" TargetMode="External"/><Relationship Id="rId4" Type="http://schemas.openxmlformats.org/officeDocument/2006/relationships/hyperlink" Target="https://www.nesta.org.uk/sites/default/files/skills_of_the_datavores.pdf"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3.png"/><Relationship Id="rId5" Type="http://schemas.openxmlformats.org/officeDocument/2006/relationships/diagramLayout" Target="../diagrams/layout1.xml"/><Relationship Id="rId10"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hyperlink" Target="https://www.infotech.com/research/ss/create-a-plan-for-establishing-a-business-aligned-data-management-practi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rwin.com/blog/economic-value-enterprise-architecture-show/" TargetMode="External"/><Relationship Id="rId1" Type="http://schemas.openxmlformats.org/officeDocument/2006/relationships/slideLayout" Target="../slideLayouts/slideLayout2.xml"/><Relationship Id="rId5" Type="http://schemas.openxmlformats.org/officeDocument/2006/relationships/hyperlink" Target="http://www.ey.com/Publication/vwLUAssets/EY-Forbes-Insights-Data-and-Analytics-Impact-Index-2015/$FILE/EY-Forbes-Insights-Data-and-Analytics-Impact-Index-2015.pdf"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a:t>Build a Data Architecture Roadmap</a:t>
            </a:r>
            <a:endParaRPr lang="en-CA" dirty="0"/>
          </a:p>
        </p:txBody>
      </p:sp>
      <p:sp>
        <p:nvSpPr>
          <p:cNvPr id="5" name="Tagline"/>
          <p:cNvSpPr>
            <a:spLocks noGrp="1"/>
          </p:cNvSpPr>
          <p:nvPr>
            <p:ph type="body" sz="quarter" idx="16"/>
          </p:nvPr>
        </p:nvSpPr>
        <p:spPr>
          <a:xfrm>
            <a:off x="774700" y="3715965"/>
            <a:ext cx="5503437" cy="508000"/>
          </a:xfrm>
        </p:spPr>
        <p:txBody>
          <a:bodyPr/>
          <a:lstStyle/>
          <a:p>
            <a:r>
              <a:rPr lang="en-US"/>
              <a:t>Optimizing data architecture requires a plan, not just a data model.</a:t>
            </a:r>
            <a:endParaRPr lang="en-CA" dirty="0"/>
          </a:p>
        </p:txBody>
      </p:sp>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TextBox 4"/>
          <p:cNvSpPr txBox="1"/>
          <p:nvPr/>
        </p:nvSpPr>
        <p:spPr>
          <a:xfrm>
            <a:off x="417095" y="1210171"/>
            <a:ext cx="8454043" cy="523220"/>
          </a:xfrm>
          <a:prstGeom prst="rect">
            <a:avLst/>
          </a:prstGeom>
        </p:spPr>
        <p:txBody>
          <a:bodyPr wrap="square" rtlCol="0">
            <a:spAutoFit/>
          </a:bodyPr>
          <a:lstStyle/>
          <a:p>
            <a:pPr>
              <a:spcBef>
                <a:spcPts val="600"/>
              </a:spcBef>
            </a:pPr>
            <a:r>
              <a:rPr lang="en-AU" sz="1400" dirty="0"/>
              <a:t>Focusing on only data models without the required data architecture guidance can cause harmful symptoms in your IT department, which will lead to organization-wide problems.</a:t>
            </a:r>
            <a:endParaRPr lang="en-AU" sz="14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p:cNvSpPr txBox="1"/>
          <p:nvPr/>
        </p:nvSpPr>
        <p:spPr>
          <a:xfrm>
            <a:off x="2072029" y="6092506"/>
            <a:ext cx="5317819" cy="369332"/>
          </a:xfrm>
          <a:prstGeom prst="rect">
            <a:avLst/>
          </a:prstGeom>
        </p:spPr>
        <p:txBody>
          <a:bodyPr wrap="square" rtlCol="0">
            <a:spAutoFit/>
          </a:bodyPr>
          <a:lstStyle/>
          <a:p>
            <a:r>
              <a:rPr lang="en-CA" b="1" dirty="0">
                <a:solidFill>
                  <a:schemeClr val="accent1"/>
                </a:solidFill>
              </a:rPr>
              <a:t>You need a solution that will prevent the pains.</a:t>
            </a:r>
            <a:endParaRPr lang="en-CA" b="1" i="1" dirty="0">
              <a:solidFill>
                <a:schemeClr val="accent1"/>
              </a:solidFill>
            </a:endParaRPr>
          </a:p>
        </p:txBody>
      </p:sp>
      <p:sp>
        <p:nvSpPr>
          <p:cNvPr id="7" name="Rectangle 6"/>
          <p:cNvSpPr/>
          <p:nvPr/>
        </p:nvSpPr>
        <p:spPr>
          <a:xfrm>
            <a:off x="417095" y="1841102"/>
            <a:ext cx="8325851" cy="2676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1"/>
                </a:solidFill>
              </a:rPr>
              <a:t>IT Symptoms Due to Ineffective Data Architecture</a:t>
            </a:r>
          </a:p>
        </p:txBody>
      </p:sp>
      <p:sp>
        <p:nvSpPr>
          <p:cNvPr id="12" name="Rectangle 11"/>
          <p:cNvSpPr/>
          <p:nvPr/>
        </p:nvSpPr>
        <p:spPr>
          <a:xfrm>
            <a:off x="417094" y="4213931"/>
            <a:ext cx="8325851" cy="274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Leads to Poor Organizational Conditions</a:t>
            </a:r>
          </a:p>
        </p:txBody>
      </p:sp>
      <p:sp>
        <p:nvSpPr>
          <p:cNvPr id="13" name="Rectangle 12"/>
          <p:cNvSpPr/>
          <p:nvPr/>
        </p:nvSpPr>
        <p:spPr>
          <a:xfrm>
            <a:off x="417095" y="2255855"/>
            <a:ext cx="2662989" cy="1584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CA" sz="1400" b="1" dirty="0">
                <a:solidFill>
                  <a:schemeClr val="accent1"/>
                </a:solidFill>
              </a:rPr>
              <a:t>Poor Data Quality</a:t>
            </a:r>
          </a:p>
          <a:p>
            <a:pPr marL="171450" indent="-171450">
              <a:spcAft>
                <a:spcPts val="600"/>
              </a:spcAft>
              <a:buFont typeface="Arial" panose="020B0604020202020204" pitchFamily="34" charset="0"/>
              <a:buChar char="•"/>
            </a:pPr>
            <a:r>
              <a:rPr lang="en-CA" sz="1200" dirty="0">
                <a:solidFill>
                  <a:schemeClr val="accent1"/>
                </a:solidFill>
              </a:rPr>
              <a:t>Inconsistent, duplicate, missing, incomplete, incorrect, unstandardized, out of date, and mistake-riddled data can plague your systems.</a:t>
            </a:r>
          </a:p>
        </p:txBody>
      </p:sp>
      <p:sp>
        <p:nvSpPr>
          <p:cNvPr id="14" name="Rectangle 13"/>
          <p:cNvSpPr/>
          <p:nvPr/>
        </p:nvSpPr>
        <p:spPr>
          <a:xfrm>
            <a:off x="3230932" y="2238085"/>
            <a:ext cx="2654969" cy="1608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CA" sz="1400" b="1" dirty="0">
                <a:solidFill>
                  <a:schemeClr val="accent1"/>
                </a:solidFill>
              </a:rPr>
              <a:t>Poor Accessibility</a:t>
            </a:r>
          </a:p>
          <a:p>
            <a:pPr marL="171450" indent="-171450">
              <a:spcAft>
                <a:spcPts val="600"/>
              </a:spcAft>
              <a:buFont typeface="Arial" panose="020B0604020202020204" pitchFamily="34" charset="0"/>
              <a:buChar char="•"/>
            </a:pPr>
            <a:r>
              <a:rPr lang="en-CA" sz="1200" dirty="0">
                <a:solidFill>
                  <a:schemeClr val="accent1"/>
                </a:solidFill>
              </a:rPr>
              <a:t>Delays in accessing data.</a:t>
            </a:r>
          </a:p>
          <a:p>
            <a:pPr marL="171450" indent="-171450">
              <a:spcAft>
                <a:spcPts val="600"/>
              </a:spcAft>
              <a:buFont typeface="Arial" panose="020B0604020202020204" pitchFamily="34" charset="0"/>
              <a:buChar char="•"/>
            </a:pPr>
            <a:r>
              <a:rPr lang="en-CA" sz="1200" dirty="0">
                <a:solidFill>
                  <a:schemeClr val="accent1"/>
                </a:solidFill>
              </a:rPr>
              <a:t>Limits on who can access data.</a:t>
            </a:r>
          </a:p>
          <a:p>
            <a:pPr marL="171450" indent="-171450">
              <a:spcAft>
                <a:spcPts val="600"/>
              </a:spcAft>
              <a:buFont typeface="Arial" panose="020B0604020202020204" pitchFamily="34" charset="0"/>
              <a:buChar char="•"/>
            </a:pPr>
            <a:r>
              <a:rPr lang="en-CA" sz="1200" dirty="0">
                <a:solidFill>
                  <a:schemeClr val="accent1"/>
                </a:solidFill>
              </a:rPr>
              <a:t>Limited access to data remotely.</a:t>
            </a:r>
          </a:p>
          <a:p>
            <a:pPr algn="ctr">
              <a:spcAft>
                <a:spcPts val="600"/>
              </a:spcAft>
            </a:pPr>
            <a:endParaRPr lang="en-CA" sz="1400" dirty="0">
              <a:solidFill>
                <a:schemeClr val="accent1"/>
              </a:solidFill>
            </a:endParaRPr>
          </a:p>
        </p:txBody>
      </p:sp>
      <p:sp>
        <p:nvSpPr>
          <p:cNvPr id="15" name="Rectangle 14"/>
          <p:cNvSpPr/>
          <p:nvPr/>
        </p:nvSpPr>
        <p:spPr>
          <a:xfrm>
            <a:off x="6036750" y="2238083"/>
            <a:ext cx="2706197" cy="1608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CA" sz="1400" b="1" dirty="0">
                <a:solidFill>
                  <a:schemeClr val="accent1"/>
                </a:solidFill>
              </a:rPr>
              <a:t>Strategic Disconnect</a:t>
            </a:r>
          </a:p>
          <a:p>
            <a:pPr marL="171450" indent="-171450">
              <a:spcAft>
                <a:spcPts val="600"/>
              </a:spcAft>
              <a:buFont typeface="Arial" panose="020B0604020202020204" pitchFamily="34" charset="0"/>
              <a:buChar char="•"/>
            </a:pPr>
            <a:r>
              <a:rPr lang="en-CA" sz="1200" dirty="0">
                <a:solidFill>
                  <a:schemeClr val="accent1"/>
                </a:solidFill>
              </a:rPr>
              <a:t>Disconnect between owner and consumer of data.</a:t>
            </a:r>
          </a:p>
          <a:p>
            <a:pPr marL="171450" indent="-171450">
              <a:spcAft>
                <a:spcPts val="600"/>
              </a:spcAft>
              <a:buFont typeface="Arial" panose="020B0604020202020204" pitchFamily="34" charset="0"/>
              <a:buChar char="•"/>
            </a:pPr>
            <a:r>
              <a:rPr lang="en-CA" sz="1200" dirty="0">
                <a:solidFill>
                  <a:schemeClr val="accent1"/>
                </a:solidFill>
              </a:rPr>
              <a:t>Solutions address narrow scope problems.</a:t>
            </a:r>
          </a:p>
          <a:p>
            <a:pPr marL="171450" indent="-171450">
              <a:spcAft>
                <a:spcPts val="600"/>
              </a:spcAft>
              <a:buFont typeface="Arial" panose="020B0604020202020204" pitchFamily="34" charset="0"/>
              <a:buChar char="•"/>
            </a:pPr>
            <a:r>
              <a:rPr lang="en-CA" sz="1200" dirty="0">
                <a:solidFill>
                  <a:schemeClr val="accent1"/>
                </a:solidFill>
              </a:rPr>
              <a:t>System barriers between departments.</a:t>
            </a:r>
          </a:p>
          <a:p>
            <a:pPr marL="171450" indent="-171450">
              <a:spcAft>
                <a:spcPts val="600"/>
              </a:spcAft>
              <a:buFont typeface="Arial" panose="020B0604020202020204" pitchFamily="34" charset="0"/>
              <a:buChar char="•"/>
            </a:pPr>
            <a:endParaRPr lang="en-CA" sz="1200" dirty="0">
              <a:solidFill>
                <a:schemeClr val="accent1"/>
              </a:solidFill>
            </a:endParaRPr>
          </a:p>
        </p:txBody>
      </p:sp>
      <p:sp>
        <p:nvSpPr>
          <p:cNvPr id="16" name="Rectangle 15"/>
          <p:cNvSpPr/>
          <p:nvPr/>
        </p:nvSpPr>
        <p:spPr>
          <a:xfrm>
            <a:off x="417095" y="4635737"/>
            <a:ext cx="2662988" cy="1377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CA" sz="1400" b="1" dirty="0"/>
              <a:t>Inaccurate Insights</a:t>
            </a:r>
          </a:p>
          <a:p>
            <a:pPr marL="180000" indent="-180000">
              <a:spcAft>
                <a:spcPts val="600"/>
              </a:spcAft>
              <a:buFont typeface="Arial" panose="020B0604020202020204" pitchFamily="34" charset="0"/>
              <a:buChar char="•"/>
            </a:pPr>
            <a:r>
              <a:rPr lang="en-AU"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Inconsistent and/or erroneous operational and management reports.</a:t>
            </a:r>
          </a:p>
          <a:p>
            <a:pPr marL="180000" indent="-180000">
              <a:spcAft>
                <a:spcPts val="600"/>
              </a:spcAft>
              <a:buFont typeface="Arial" panose="020B0604020202020204" pitchFamily="34" charset="0"/>
              <a:buChar char="•"/>
            </a:pPr>
            <a:r>
              <a:rPr lang="en-AU"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Ineffective cross-departmental use of analytics.</a:t>
            </a:r>
          </a:p>
        </p:txBody>
      </p:sp>
      <p:sp>
        <p:nvSpPr>
          <p:cNvPr id="17" name="Rectangle 16"/>
          <p:cNvSpPr/>
          <p:nvPr/>
        </p:nvSpPr>
        <p:spPr>
          <a:xfrm>
            <a:off x="3230932" y="4635737"/>
            <a:ext cx="2654968" cy="1383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CA" sz="1400" b="1" dirty="0"/>
              <a:t>Ineffective Decision Making</a:t>
            </a:r>
          </a:p>
          <a:p>
            <a:pPr marL="171450" indent="-171450">
              <a:spcAft>
                <a:spcPts val="600"/>
              </a:spcAft>
              <a:buFont typeface="Arial" panose="020B0604020202020204" pitchFamily="34" charset="0"/>
              <a:buChar char="•"/>
            </a:pPr>
            <a:r>
              <a:rPr lang="en-AU"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Slow flow of information to executive decision makers.</a:t>
            </a:r>
          </a:p>
          <a:p>
            <a:pPr marL="171450" indent="-171450">
              <a:spcAft>
                <a:spcPts val="600"/>
              </a:spcAft>
              <a:buFont typeface="Arial" panose="020B0604020202020204" pitchFamily="34" charset="0"/>
              <a:buChar char="•"/>
            </a:pPr>
            <a:r>
              <a:rPr lang="en-AU"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Inconsistent interpretation of data or reports.</a:t>
            </a:r>
          </a:p>
        </p:txBody>
      </p:sp>
      <p:sp>
        <p:nvSpPr>
          <p:cNvPr id="18" name="Rectangle 17"/>
          <p:cNvSpPr/>
          <p:nvPr/>
        </p:nvSpPr>
        <p:spPr>
          <a:xfrm>
            <a:off x="6054385" y="4635737"/>
            <a:ext cx="2688561" cy="1383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CA" sz="1400" b="1" dirty="0"/>
              <a:t>Inefficient Operations</a:t>
            </a:r>
          </a:p>
          <a:p>
            <a:pPr marL="171450" indent="-171450">
              <a:spcAft>
                <a:spcPts val="600"/>
              </a:spcAft>
              <a:buFont typeface="Arial" panose="020B0604020202020204" pitchFamily="34" charset="0"/>
              <a:buChar char="•"/>
            </a:pPr>
            <a:r>
              <a:rPr lang="en-CA" sz="1200" dirty="0"/>
              <a:t>Limits to automated functionality.</a:t>
            </a:r>
          </a:p>
          <a:p>
            <a:pPr marL="171450" indent="-171450">
              <a:spcAft>
                <a:spcPts val="600"/>
              </a:spcAft>
              <a:buFont typeface="Arial" panose="020B0604020202020204" pitchFamily="34" charset="0"/>
              <a:buChar char="•"/>
            </a:pPr>
            <a:r>
              <a:rPr lang="en-CA" sz="1200" dirty="0"/>
              <a:t>Increased divisions within organization.</a:t>
            </a:r>
          </a:p>
          <a:p>
            <a:pPr marL="171450" indent="-171450">
              <a:spcAft>
                <a:spcPts val="600"/>
              </a:spcAft>
              <a:buFont typeface="Arial" panose="020B0604020202020204" pitchFamily="34" charset="0"/>
              <a:buChar char="•"/>
            </a:pPr>
            <a:r>
              <a:rPr lang="en-CA" sz="1200" dirty="0"/>
              <a:t>Regulatory compliance violations.</a:t>
            </a:r>
          </a:p>
          <a:p>
            <a:pPr algn="ctr">
              <a:spcAft>
                <a:spcPts val="600"/>
              </a:spcAft>
            </a:pPr>
            <a:endParaRPr lang="en-CA" dirty="0"/>
          </a:p>
        </p:txBody>
      </p:sp>
      <p:sp>
        <p:nvSpPr>
          <p:cNvPr id="6" name="Title 5"/>
          <p:cNvSpPr>
            <a:spLocks noGrp="1"/>
          </p:cNvSpPr>
          <p:nvPr>
            <p:ph type="title"/>
          </p:nvPr>
        </p:nvSpPr>
        <p:spPr/>
        <p:txBody>
          <a:bodyPr/>
          <a:lstStyle/>
          <a:p>
            <a:r>
              <a:rPr lang="en-CA" dirty="0"/>
              <a:t>Once on your path to redesigning your data architecture, neglecting the strategic elements may leave you ineffective</a:t>
            </a:r>
          </a:p>
        </p:txBody>
      </p:sp>
      <p:sp>
        <p:nvSpPr>
          <p:cNvPr id="2" name="Down Arrow 1"/>
          <p:cNvSpPr/>
          <p:nvPr/>
        </p:nvSpPr>
        <p:spPr>
          <a:xfrm>
            <a:off x="4245329" y="3873701"/>
            <a:ext cx="626174" cy="33283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1798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6" name="Rectangle 75"/>
          <p:cNvSpPr/>
          <p:nvPr/>
        </p:nvSpPr>
        <p:spPr>
          <a:xfrm>
            <a:off x="7226662" y="2925037"/>
            <a:ext cx="463336" cy="446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Rectangle 73"/>
          <p:cNvSpPr/>
          <p:nvPr/>
        </p:nvSpPr>
        <p:spPr>
          <a:xfrm>
            <a:off x="6386192" y="2926482"/>
            <a:ext cx="463336" cy="446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Rectangle 72"/>
          <p:cNvSpPr/>
          <p:nvPr/>
        </p:nvSpPr>
        <p:spPr>
          <a:xfrm>
            <a:off x="5538247" y="2936176"/>
            <a:ext cx="463336" cy="446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Rectangle 55"/>
          <p:cNvSpPr/>
          <p:nvPr/>
        </p:nvSpPr>
        <p:spPr>
          <a:xfrm>
            <a:off x="6377407" y="4176477"/>
            <a:ext cx="439891" cy="388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4971499" y="5543129"/>
            <a:ext cx="525359" cy="497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Follow </a:t>
            </a:r>
            <a:r>
              <a:rPr lang="en-CA" b="1" dirty="0">
                <a:solidFill>
                  <a:schemeClr val="accent2"/>
                </a:solidFill>
              </a:rPr>
              <a:t>Info-Tech’s methodology </a:t>
            </a:r>
            <a:r>
              <a:rPr lang="en-CA" dirty="0"/>
              <a:t>to optimize data architecture to meet the business needs</a:t>
            </a:r>
          </a:p>
        </p:txBody>
      </p:sp>
      <p:sp>
        <p:nvSpPr>
          <p:cNvPr id="3" name="Rectangle 2"/>
          <p:cNvSpPr/>
          <p:nvPr/>
        </p:nvSpPr>
        <p:spPr>
          <a:xfrm>
            <a:off x="1108286" y="1597141"/>
            <a:ext cx="3836421" cy="523220"/>
          </a:xfrm>
          <a:prstGeom prst="rect">
            <a:avLst/>
          </a:prstGeom>
        </p:spPr>
        <p:txBody>
          <a:bodyPr wrap="square">
            <a:spAutoFit/>
          </a:bodyPr>
          <a:lstStyle/>
          <a:p>
            <a:pPr>
              <a:spcBef>
                <a:spcPts val="600"/>
              </a:spcBef>
              <a:spcAft>
                <a:spcPts val="600"/>
              </a:spcAft>
            </a:pP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Prioritize your core business objectives and identify your </a:t>
            </a:r>
            <a:r>
              <a:rPr lang="en-AU"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business driver.</a:t>
            </a:r>
            <a:endParaRPr lang="en-CA"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108286" y="2297187"/>
            <a:ext cx="3387249" cy="738664"/>
          </a:xfrm>
          <a:prstGeom prst="rect">
            <a:avLst/>
          </a:prstGeom>
        </p:spPr>
        <p:txBody>
          <a:bodyPr wrap="square">
            <a:spAutoFit/>
          </a:bodyPr>
          <a:lstStyle/>
          <a:p>
            <a:pPr>
              <a:spcBef>
                <a:spcPts val="600"/>
              </a:spcBef>
              <a:spcAft>
                <a:spcPts val="600"/>
              </a:spcAft>
            </a:pP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Learn how business drivers apply to specific tiers of </a:t>
            </a:r>
            <a:r>
              <a:rPr lang="en-AU"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Info-Tech’s</a:t>
            </a:r>
            <a:r>
              <a:rPr lang="en-AU"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en-AU"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five-tier data architecture </a:t>
            </a: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model.</a:t>
            </a:r>
            <a:endPar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108286" y="3115941"/>
            <a:ext cx="3988333" cy="523220"/>
          </a:xfrm>
          <a:prstGeom prst="rect">
            <a:avLst/>
          </a:prstGeom>
        </p:spPr>
        <p:txBody>
          <a:bodyPr wrap="square">
            <a:spAutoFit/>
          </a:bodyPr>
          <a:lstStyle/>
          <a:p>
            <a:pPr>
              <a:spcBef>
                <a:spcPts val="600"/>
              </a:spcBef>
              <a:spcAft>
                <a:spcPts val="600"/>
              </a:spcAft>
            </a:pP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Determine the appropriate </a:t>
            </a:r>
            <a:r>
              <a:rPr lang="en-AU"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tactical pattern </a:t>
            </a: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that addresses your most important requirements.</a:t>
            </a:r>
            <a:endPar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108286" y="5477279"/>
            <a:ext cx="3774827" cy="677108"/>
          </a:xfrm>
          <a:prstGeom prst="rect">
            <a:avLst/>
          </a:prstGeom>
        </p:spPr>
        <p:txBody>
          <a:bodyPr wrap="square">
            <a:spAutoFit/>
          </a:bodyPr>
          <a:lstStyle/>
          <a:p>
            <a:pPr>
              <a:spcBef>
                <a:spcPts val="600"/>
              </a:spcBef>
              <a:spcAft>
                <a:spcPts val="600"/>
              </a:spcAft>
            </a:pPr>
            <a:r>
              <a:rPr lang="en-AU"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Roadmap</a:t>
            </a:r>
            <a:r>
              <a:rPr lang="en-AU" sz="1400"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 </a:t>
            </a: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your tactics.</a:t>
            </a:r>
          </a:p>
          <a:p>
            <a:pPr>
              <a:spcBef>
                <a:spcPts val="600"/>
              </a:spcBef>
              <a:spcAft>
                <a:spcPts val="600"/>
              </a:spcAft>
            </a:pPr>
            <a:r>
              <a:rPr lang="en-AU"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Manage and communicate </a:t>
            </a: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change.</a:t>
            </a:r>
            <a:endPar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28" name="Curved Connector 27"/>
          <p:cNvCxnSpPr>
            <a:stCxn id="113" idx="4"/>
            <a:endCxn id="125" idx="1"/>
          </p:cNvCxnSpPr>
          <p:nvPr/>
        </p:nvCxnSpPr>
        <p:spPr>
          <a:xfrm rot="16200000" flipH="1">
            <a:off x="5530814" y="1202772"/>
            <a:ext cx="518239" cy="1638729"/>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114" idx="4"/>
            <a:endCxn id="126" idx="1"/>
          </p:cNvCxnSpPr>
          <p:nvPr/>
        </p:nvCxnSpPr>
        <p:spPr>
          <a:xfrm rot="5400000">
            <a:off x="5191375" y="1409749"/>
            <a:ext cx="518239" cy="1224777"/>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114" idx="4"/>
            <a:endCxn id="128" idx="1"/>
          </p:cNvCxnSpPr>
          <p:nvPr/>
        </p:nvCxnSpPr>
        <p:spPr>
          <a:xfrm rot="16200000" flipH="1">
            <a:off x="6519769" y="1306130"/>
            <a:ext cx="518239" cy="1432013"/>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115" idx="4"/>
            <a:endCxn id="127" idx="1"/>
          </p:cNvCxnSpPr>
          <p:nvPr/>
        </p:nvCxnSpPr>
        <p:spPr>
          <a:xfrm rot="5400000">
            <a:off x="6180330" y="1306391"/>
            <a:ext cx="518239" cy="1431493"/>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116" idx="4"/>
            <a:endCxn id="128" idx="1"/>
          </p:cNvCxnSpPr>
          <p:nvPr/>
        </p:nvCxnSpPr>
        <p:spPr>
          <a:xfrm rot="5400000">
            <a:off x="7612082" y="1645831"/>
            <a:ext cx="518239" cy="752612"/>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115" idx="4"/>
            <a:endCxn id="129" idx="1"/>
          </p:cNvCxnSpPr>
          <p:nvPr/>
        </p:nvCxnSpPr>
        <p:spPr>
          <a:xfrm rot="16200000" flipH="1">
            <a:off x="7508724" y="1409489"/>
            <a:ext cx="518239" cy="1225296"/>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126" idx="3"/>
            <a:endCxn id="17" idx="0"/>
          </p:cNvCxnSpPr>
          <p:nvPr/>
        </p:nvCxnSpPr>
        <p:spPr>
          <a:xfrm rot="16200000" flipH="1">
            <a:off x="5127885" y="2289155"/>
            <a:ext cx="352251" cy="931811"/>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127" idx="3"/>
            <a:endCxn id="17" idx="0"/>
          </p:cNvCxnSpPr>
          <p:nvPr/>
        </p:nvCxnSpPr>
        <p:spPr>
          <a:xfrm rot="16200000" flipH="1">
            <a:off x="5570684" y="2731954"/>
            <a:ext cx="352251" cy="46214"/>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urved Connector 90"/>
          <p:cNvCxnSpPr>
            <a:stCxn id="125" idx="3"/>
            <a:endCxn id="22" idx="0"/>
          </p:cNvCxnSpPr>
          <p:nvPr/>
        </p:nvCxnSpPr>
        <p:spPr>
          <a:xfrm rot="16200000" flipH="1">
            <a:off x="6850969" y="2337264"/>
            <a:ext cx="352251" cy="835593"/>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urved Connector 93"/>
          <p:cNvCxnSpPr>
            <a:stCxn id="125" idx="3"/>
            <a:endCxn id="17" idx="0"/>
          </p:cNvCxnSpPr>
          <p:nvPr/>
        </p:nvCxnSpPr>
        <p:spPr>
          <a:xfrm rot="5400000">
            <a:off x="6013482" y="2335370"/>
            <a:ext cx="352251" cy="839382"/>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urved Connector 96"/>
          <p:cNvCxnSpPr>
            <a:stCxn id="128" idx="3"/>
            <a:endCxn id="21" idx="0"/>
          </p:cNvCxnSpPr>
          <p:nvPr/>
        </p:nvCxnSpPr>
        <p:spPr>
          <a:xfrm rot="5400000">
            <a:off x="6875024" y="2311315"/>
            <a:ext cx="352251" cy="887492"/>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urved Connector 99"/>
          <p:cNvCxnSpPr>
            <a:stCxn id="129" idx="3"/>
            <a:endCxn id="22" idx="0"/>
          </p:cNvCxnSpPr>
          <p:nvPr/>
        </p:nvCxnSpPr>
        <p:spPr>
          <a:xfrm rot="5400000">
            <a:off x="7736566" y="2287261"/>
            <a:ext cx="352251" cy="935600"/>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4844518" y="1512898"/>
            <a:ext cx="252102" cy="250120"/>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4" name="Oval 113"/>
          <p:cNvSpPr/>
          <p:nvPr/>
        </p:nvSpPr>
        <p:spPr>
          <a:xfrm>
            <a:off x="5936831" y="1512898"/>
            <a:ext cx="252102" cy="250120"/>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5" name="Oval 114"/>
          <p:cNvSpPr/>
          <p:nvPr/>
        </p:nvSpPr>
        <p:spPr>
          <a:xfrm>
            <a:off x="7029144" y="1512898"/>
            <a:ext cx="252102" cy="250120"/>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6" name="Oval 115"/>
          <p:cNvSpPr/>
          <p:nvPr/>
        </p:nvSpPr>
        <p:spPr>
          <a:xfrm>
            <a:off x="8121456" y="1512898"/>
            <a:ext cx="252102" cy="250120"/>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5" name="Flowchart: Magnetic Disk 63"/>
          <p:cNvSpPr/>
          <p:nvPr/>
        </p:nvSpPr>
        <p:spPr>
          <a:xfrm>
            <a:off x="6400722" y="2281257"/>
            <a:ext cx="417151" cy="297679"/>
          </a:xfrm>
          <a:prstGeom prst="flowChartMagneticDisk">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rgbClr val="FFFFFF"/>
              </a:solidFill>
            </a:endParaRPr>
          </a:p>
        </p:txBody>
      </p:sp>
      <p:sp>
        <p:nvSpPr>
          <p:cNvPr id="126" name="Flowchart: Magnetic Disk 63"/>
          <p:cNvSpPr/>
          <p:nvPr/>
        </p:nvSpPr>
        <p:spPr>
          <a:xfrm>
            <a:off x="4629529" y="2281257"/>
            <a:ext cx="417151" cy="297679"/>
          </a:xfrm>
          <a:prstGeom prst="flowChartMagneticDisk">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rgbClr val="FFFFFF"/>
              </a:solidFill>
            </a:endParaRPr>
          </a:p>
        </p:txBody>
      </p:sp>
      <p:sp>
        <p:nvSpPr>
          <p:cNvPr id="127" name="Flowchart: Magnetic Disk 63"/>
          <p:cNvSpPr/>
          <p:nvPr/>
        </p:nvSpPr>
        <p:spPr>
          <a:xfrm>
            <a:off x="5515126" y="2281257"/>
            <a:ext cx="417151" cy="297679"/>
          </a:xfrm>
          <a:prstGeom prst="flowChartMagneticDisk">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rgbClr val="FFFFFF"/>
              </a:solidFill>
            </a:endParaRPr>
          </a:p>
        </p:txBody>
      </p:sp>
      <p:sp>
        <p:nvSpPr>
          <p:cNvPr id="128" name="Flowchart: Magnetic Disk 63"/>
          <p:cNvSpPr/>
          <p:nvPr/>
        </p:nvSpPr>
        <p:spPr>
          <a:xfrm>
            <a:off x="7286319" y="2281257"/>
            <a:ext cx="417151" cy="297679"/>
          </a:xfrm>
          <a:prstGeom prst="flowChartMagneticDisk">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rgbClr val="FFFFFF"/>
              </a:solidFill>
            </a:endParaRPr>
          </a:p>
        </p:txBody>
      </p:sp>
      <p:sp>
        <p:nvSpPr>
          <p:cNvPr id="129" name="Flowchart: Magnetic Disk 63"/>
          <p:cNvSpPr/>
          <p:nvPr/>
        </p:nvSpPr>
        <p:spPr>
          <a:xfrm>
            <a:off x="8171915" y="2281257"/>
            <a:ext cx="417151" cy="297679"/>
          </a:xfrm>
          <a:prstGeom prst="flowChartMagneticDisk">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rgbClr val="FFFFFF"/>
              </a:solidFill>
            </a:endParaRPr>
          </a:p>
        </p:txBody>
      </p:sp>
      <p:pic>
        <p:nvPicPr>
          <p:cNvPr id="130" name="Picture 1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871" y="5579042"/>
            <a:ext cx="388851" cy="411725"/>
          </a:xfrm>
          <a:prstGeom prst="rect">
            <a:avLst/>
          </a:prstGeom>
        </p:spPr>
      </p:pic>
      <p:sp>
        <p:nvSpPr>
          <p:cNvPr id="131" name="Right Arrow 130"/>
          <p:cNvSpPr/>
          <p:nvPr/>
        </p:nvSpPr>
        <p:spPr>
          <a:xfrm>
            <a:off x="5684152" y="5631016"/>
            <a:ext cx="395909" cy="307777"/>
          </a:xfrm>
          <a:prstGeom prst="right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2" name="Right Arrow 131"/>
          <p:cNvSpPr/>
          <p:nvPr/>
        </p:nvSpPr>
        <p:spPr>
          <a:xfrm>
            <a:off x="6334491" y="5631016"/>
            <a:ext cx="395909" cy="307777"/>
          </a:xfrm>
          <a:prstGeom prst="right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3" name="Right Arrow 132"/>
          <p:cNvSpPr/>
          <p:nvPr/>
        </p:nvSpPr>
        <p:spPr>
          <a:xfrm>
            <a:off x="6984830" y="5631016"/>
            <a:ext cx="395909" cy="307777"/>
          </a:xfrm>
          <a:prstGeom prst="right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4" name="Action Button: Sound 133">
            <a:hlinkClick r:id="" action="ppaction://noaction" highlightClick="1">
              <a:snd r:embed="rId3" name="applause.wav"/>
            </a:hlinkClick>
          </p:cNvPr>
          <p:cNvSpPr/>
          <p:nvPr/>
        </p:nvSpPr>
        <p:spPr>
          <a:xfrm>
            <a:off x="7635169" y="5584607"/>
            <a:ext cx="546409" cy="400594"/>
          </a:xfrm>
          <a:prstGeom prst="actionButtonSound">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7" name="Picture 11"/>
          <p:cNvPicPr>
            <a:picLocks noChangeAspect="1"/>
          </p:cNvPicPr>
          <p:nvPr/>
        </p:nvPicPr>
        <p:blipFill>
          <a:blip r:embed="rId4"/>
          <a:stretch>
            <a:fillRect/>
          </a:stretch>
        </p:blipFill>
        <p:spPr>
          <a:xfrm>
            <a:off x="5538248" y="2931187"/>
            <a:ext cx="463336" cy="451143"/>
          </a:xfrm>
          <a:prstGeom prst="rect">
            <a:avLst/>
          </a:prstGeom>
        </p:spPr>
      </p:pic>
      <p:pic>
        <p:nvPicPr>
          <p:cNvPr id="21" name="Picture 13"/>
          <p:cNvPicPr>
            <a:picLocks noChangeAspect="1"/>
          </p:cNvPicPr>
          <p:nvPr/>
        </p:nvPicPr>
        <p:blipFill>
          <a:blip r:embed="rId4"/>
          <a:stretch>
            <a:fillRect/>
          </a:stretch>
        </p:blipFill>
        <p:spPr>
          <a:xfrm>
            <a:off x="6375735" y="2931187"/>
            <a:ext cx="463336" cy="451143"/>
          </a:xfrm>
          <a:prstGeom prst="rect">
            <a:avLst/>
          </a:prstGeom>
        </p:spPr>
      </p:pic>
      <p:pic>
        <p:nvPicPr>
          <p:cNvPr id="22" name="Picture 14"/>
          <p:cNvPicPr>
            <a:picLocks noChangeAspect="1"/>
          </p:cNvPicPr>
          <p:nvPr/>
        </p:nvPicPr>
        <p:blipFill>
          <a:blip r:embed="rId4"/>
          <a:stretch>
            <a:fillRect/>
          </a:stretch>
        </p:blipFill>
        <p:spPr>
          <a:xfrm>
            <a:off x="7213223" y="2931187"/>
            <a:ext cx="463336" cy="451143"/>
          </a:xfrm>
          <a:prstGeom prst="rect">
            <a:avLst/>
          </a:prstGeom>
        </p:spPr>
      </p:pic>
      <p:pic>
        <p:nvPicPr>
          <p:cNvPr id="36" name="Picture 15"/>
          <p:cNvPicPr>
            <a:picLocks noChangeAspect="1"/>
          </p:cNvPicPr>
          <p:nvPr/>
        </p:nvPicPr>
        <p:blipFill>
          <a:blip r:embed="rId5"/>
          <a:stretch>
            <a:fillRect/>
          </a:stretch>
        </p:blipFill>
        <p:spPr>
          <a:xfrm>
            <a:off x="6402734" y="4157172"/>
            <a:ext cx="414564" cy="426757"/>
          </a:xfrm>
          <a:prstGeom prst="rect">
            <a:avLst/>
          </a:prstGeom>
        </p:spPr>
      </p:pic>
      <p:sp>
        <p:nvSpPr>
          <p:cNvPr id="81" name="Rectangle 11"/>
          <p:cNvSpPr/>
          <p:nvPr/>
        </p:nvSpPr>
        <p:spPr>
          <a:xfrm>
            <a:off x="1109169" y="3951308"/>
            <a:ext cx="4713088" cy="1046440"/>
          </a:xfrm>
          <a:prstGeom prst="rect">
            <a:avLst/>
          </a:prstGeom>
        </p:spPr>
        <p:txBody>
          <a:bodyPr wrap="square">
            <a:spAutoFit/>
          </a:bodyPr>
          <a:lstStyle/>
          <a:p>
            <a:pPr>
              <a:spcAft>
                <a:spcPts val="1200"/>
              </a:spcAft>
            </a:pPr>
            <a:r>
              <a:rPr lang="en-AU"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Select</a:t>
            </a:r>
            <a:r>
              <a:rPr lang="en-AU"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the areas of the five-tier architecture to focus on.</a:t>
            </a:r>
            <a:endParaRPr lang="en-AU"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1200"/>
              </a:spcAft>
            </a:pPr>
            <a:r>
              <a:rPr lang="en-AU"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Measure</a:t>
            </a:r>
            <a:r>
              <a:rPr lang="en-AU"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current state.</a:t>
            </a:r>
            <a:endParaRPr lang="en-AU"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1200"/>
              </a:spcAft>
            </a:pP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Set the </a:t>
            </a:r>
            <a:r>
              <a:rPr lang="en-AU"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targets</a:t>
            </a:r>
            <a:r>
              <a:rPr lang="en-AU" sz="1400"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 </a:t>
            </a: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of your desired optimized state.</a:t>
            </a:r>
          </a:p>
        </p:txBody>
      </p:sp>
      <p:cxnSp>
        <p:nvCxnSpPr>
          <p:cNvPr id="93" name="Straight Connector 13"/>
          <p:cNvCxnSpPr/>
          <p:nvPr/>
        </p:nvCxnSpPr>
        <p:spPr>
          <a:xfrm>
            <a:off x="534769" y="5308408"/>
            <a:ext cx="7838789" cy="6252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14"/>
          <p:cNvCxnSpPr/>
          <p:nvPr/>
        </p:nvCxnSpPr>
        <p:spPr>
          <a:xfrm>
            <a:off x="541703" y="3745534"/>
            <a:ext cx="7838789" cy="6252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3" name="Curved Connector 182"/>
          <p:cNvCxnSpPr>
            <a:stCxn id="17" idx="2"/>
            <a:endCxn id="36" idx="0"/>
          </p:cNvCxnSpPr>
          <p:nvPr/>
        </p:nvCxnSpPr>
        <p:spPr>
          <a:xfrm rot="16200000" flipH="1">
            <a:off x="5802545" y="3349701"/>
            <a:ext cx="774842" cy="840100"/>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Curved Connector 185"/>
          <p:cNvCxnSpPr>
            <a:stCxn id="21" idx="2"/>
            <a:endCxn id="36" idx="0"/>
          </p:cNvCxnSpPr>
          <p:nvPr/>
        </p:nvCxnSpPr>
        <p:spPr>
          <a:xfrm rot="16200000" flipH="1">
            <a:off x="6221288" y="3768444"/>
            <a:ext cx="774842" cy="2613"/>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Curved Connector 186"/>
          <p:cNvCxnSpPr>
            <a:stCxn id="22" idx="2"/>
            <a:endCxn id="36" idx="0"/>
          </p:cNvCxnSpPr>
          <p:nvPr/>
        </p:nvCxnSpPr>
        <p:spPr>
          <a:xfrm rot="5400000">
            <a:off x="6640033" y="3352314"/>
            <a:ext cx="774842" cy="834875"/>
          </a:xfrm>
          <a:prstGeom prst="curvedConnector3">
            <a:avLst>
              <a:gd name="adj1" fmla="val 50000"/>
            </a:avLst>
          </a:prstGeom>
          <a:ln w="38100">
            <a:solidFill>
              <a:srgbClr val="7CADD4"/>
            </a:solidFill>
            <a:tailEnd type="triangle"/>
          </a:ln>
        </p:spPr>
        <p:style>
          <a:lnRef idx="1">
            <a:schemeClr val="accent1"/>
          </a:lnRef>
          <a:fillRef idx="0">
            <a:schemeClr val="accent1"/>
          </a:fillRef>
          <a:effectRef idx="0">
            <a:schemeClr val="accent1"/>
          </a:effectRef>
          <a:fontRef idx="minor">
            <a:schemeClr val="tx1"/>
          </a:fontRef>
        </p:style>
      </p:cxnSp>
      <p:sp>
        <p:nvSpPr>
          <p:cNvPr id="66" name="Oval 15"/>
          <p:cNvSpPr/>
          <p:nvPr/>
        </p:nvSpPr>
        <p:spPr>
          <a:xfrm>
            <a:off x="311129" y="2461308"/>
            <a:ext cx="332525" cy="315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1</a:t>
            </a:r>
          </a:p>
        </p:txBody>
      </p:sp>
      <p:sp>
        <p:nvSpPr>
          <p:cNvPr id="99" name="Oval 22"/>
          <p:cNvSpPr/>
          <p:nvPr/>
        </p:nvSpPr>
        <p:spPr>
          <a:xfrm>
            <a:off x="311128" y="5579042"/>
            <a:ext cx="332525" cy="315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3</a:t>
            </a:r>
          </a:p>
        </p:txBody>
      </p:sp>
      <p:sp>
        <p:nvSpPr>
          <p:cNvPr id="101" name="Oval 23"/>
          <p:cNvSpPr/>
          <p:nvPr/>
        </p:nvSpPr>
        <p:spPr>
          <a:xfrm>
            <a:off x="305939" y="4368051"/>
            <a:ext cx="332525" cy="315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2</a:t>
            </a:r>
          </a:p>
        </p:txBody>
      </p:sp>
      <p:sp>
        <p:nvSpPr>
          <p:cNvPr id="47" name="Oval 15"/>
          <p:cNvSpPr/>
          <p:nvPr/>
        </p:nvSpPr>
        <p:spPr>
          <a:xfrm>
            <a:off x="768588" y="1668695"/>
            <a:ext cx="251454" cy="245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1"/>
                </a:solidFill>
              </a:rPr>
              <a:t>a</a:t>
            </a:r>
          </a:p>
        </p:txBody>
      </p:sp>
      <p:sp>
        <p:nvSpPr>
          <p:cNvPr id="48" name="Oval 15"/>
          <p:cNvSpPr/>
          <p:nvPr/>
        </p:nvSpPr>
        <p:spPr>
          <a:xfrm>
            <a:off x="768588" y="2466153"/>
            <a:ext cx="251454" cy="245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1"/>
                </a:solidFill>
              </a:rPr>
              <a:t>b</a:t>
            </a:r>
          </a:p>
        </p:txBody>
      </p:sp>
      <p:sp>
        <p:nvSpPr>
          <p:cNvPr id="49" name="Oval 15"/>
          <p:cNvSpPr/>
          <p:nvPr/>
        </p:nvSpPr>
        <p:spPr>
          <a:xfrm>
            <a:off x="775762" y="3193730"/>
            <a:ext cx="251454" cy="245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1"/>
                </a:solidFill>
              </a:rPr>
              <a:t>c</a:t>
            </a:r>
          </a:p>
        </p:txBody>
      </p:sp>
      <p:sp>
        <p:nvSpPr>
          <p:cNvPr id="50" name="Oval 15"/>
          <p:cNvSpPr/>
          <p:nvPr/>
        </p:nvSpPr>
        <p:spPr>
          <a:xfrm>
            <a:off x="783352" y="3972952"/>
            <a:ext cx="251454" cy="245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1"/>
                </a:solidFill>
              </a:rPr>
              <a:t>d</a:t>
            </a:r>
          </a:p>
        </p:txBody>
      </p:sp>
      <p:sp>
        <p:nvSpPr>
          <p:cNvPr id="51" name="Oval 15"/>
          <p:cNvSpPr/>
          <p:nvPr/>
        </p:nvSpPr>
        <p:spPr>
          <a:xfrm>
            <a:off x="783352" y="4344965"/>
            <a:ext cx="251454" cy="245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1"/>
                </a:solidFill>
              </a:rPr>
              <a:t>e</a:t>
            </a:r>
          </a:p>
        </p:txBody>
      </p:sp>
      <p:sp>
        <p:nvSpPr>
          <p:cNvPr id="52" name="Oval 15"/>
          <p:cNvSpPr/>
          <p:nvPr/>
        </p:nvSpPr>
        <p:spPr>
          <a:xfrm>
            <a:off x="775762" y="4724255"/>
            <a:ext cx="251454" cy="245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1"/>
                </a:solidFill>
              </a:rPr>
              <a:t>f</a:t>
            </a:r>
          </a:p>
        </p:txBody>
      </p:sp>
      <p:sp>
        <p:nvSpPr>
          <p:cNvPr id="53" name="Oval 15"/>
          <p:cNvSpPr/>
          <p:nvPr/>
        </p:nvSpPr>
        <p:spPr>
          <a:xfrm>
            <a:off x="783352" y="5447728"/>
            <a:ext cx="251454" cy="245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1"/>
                </a:solidFill>
              </a:rPr>
              <a:t>g</a:t>
            </a:r>
          </a:p>
        </p:txBody>
      </p:sp>
      <p:sp>
        <p:nvSpPr>
          <p:cNvPr id="54" name="Oval 15"/>
          <p:cNvSpPr/>
          <p:nvPr/>
        </p:nvSpPr>
        <p:spPr>
          <a:xfrm>
            <a:off x="768588" y="5839273"/>
            <a:ext cx="251454" cy="245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1"/>
                </a:solidFill>
              </a:rPr>
              <a:t>h</a:t>
            </a:r>
          </a:p>
        </p:txBody>
      </p:sp>
      <p:sp>
        <p:nvSpPr>
          <p:cNvPr id="7" name="Rectangle 6"/>
          <p:cNvSpPr/>
          <p:nvPr/>
        </p:nvSpPr>
        <p:spPr>
          <a:xfrm>
            <a:off x="257174" y="1132997"/>
            <a:ext cx="6417078" cy="369332"/>
          </a:xfrm>
          <a:prstGeom prst="rect">
            <a:avLst/>
          </a:prstGeom>
        </p:spPr>
        <p:txBody>
          <a:bodyPr wrap="none">
            <a:spAutoFit/>
          </a:bodyPr>
          <a:lstStyle/>
          <a:p>
            <a:r>
              <a:rPr lang="en-CA" b="1" dirty="0">
                <a:solidFill>
                  <a:schemeClr val="accent1"/>
                </a:solidFill>
              </a:rPr>
              <a:t>The following is a summary of Info-Tech’s methodology: </a:t>
            </a:r>
            <a:endParaRPr lang="en-CA" dirty="0">
              <a:solidFill>
                <a:schemeClr val="accent1"/>
              </a:solidFill>
            </a:endParaRPr>
          </a:p>
        </p:txBody>
      </p:sp>
    </p:spTree>
    <p:extLst>
      <p:ext uri="{BB962C8B-B14F-4D97-AF65-F5344CB8AC3E}">
        <p14:creationId xmlns:p14="http://schemas.microsoft.com/office/powerpoint/2010/main" val="230828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292376" y="3334815"/>
            <a:ext cx="4770943" cy="3036933"/>
          </a:xfrm>
          <a:prstGeom prst="rect">
            <a:avLst/>
          </a:prstGeom>
          <a:noFill/>
        </p:spPr>
      </p:pic>
      <p:sp>
        <p:nvSpPr>
          <p:cNvPr id="28" name="Rectangle 27"/>
          <p:cNvSpPr/>
          <p:nvPr/>
        </p:nvSpPr>
        <p:spPr>
          <a:xfrm>
            <a:off x="6613404" y="3390201"/>
            <a:ext cx="1939734" cy="923330"/>
          </a:xfrm>
          <a:prstGeom prst="rect">
            <a:avLst/>
          </a:prstGeom>
        </p:spPr>
        <p:txBody>
          <a:bodyPr wrap="square">
            <a:spAutoFit/>
          </a:bodyPr>
          <a:lstStyle/>
          <a:p>
            <a:pPr>
              <a:spcAft>
                <a:spcPts val="600"/>
              </a:spcAft>
            </a:pPr>
            <a:r>
              <a:rPr lang="en-CA" b="1" dirty="0">
                <a:solidFill>
                  <a:schemeClr val="accent1"/>
                </a:solidFill>
              </a:rPr>
              <a:t>Regulations and Compliance</a:t>
            </a:r>
            <a:endParaRPr lang="en-CA" b="1" i="1" dirty="0">
              <a:solidFill>
                <a:schemeClr val="accent1"/>
              </a:solidFill>
            </a:endParaRPr>
          </a:p>
        </p:txBody>
      </p:sp>
      <p:sp>
        <p:nvSpPr>
          <p:cNvPr id="27" name="Rectangle 26"/>
          <p:cNvSpPr/>
          <p:nvPr/>
        </p:nvSpPr>
        <p:spPr>
          <a:xfrm>
            <a:off x="5641006" y="4454592"/>
            <a:ext cx="824807" cy="797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p:cNvSpPr/>
          <p:nvPr/>
        </p:nvSpPr>
        <p:spPr>
          <a:xfrm>
            <a:off x="5641006" y="2465980"/>
            <a:ext cx="824807" cy="797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Info-Tech will get you to your </a:t>
            </a:r>
            <a:r>
              <a:rPr lang="en-CA" b="1" dirty="0">
                <a:solidFill>
                  <a:schemeClr val="accent2"/>
                </a:solidFill>
              </a:rPr>
              <a:t>optimized state faster</a:t>
            </a:r>
            <a:r>
              <a:rPr lang="en-CA" dirty="0">
                <a:solidFill>
                  <a:schemeClr val="accent2"/>
                </a:solidFill>
              </a:rPr>
              <a:t> </a:t>
            </a:r>
            <a:r>
              <a:rPr lang="en-CA" dirty="0"/>
              <a:t>by focusing on the important business issues</a:t>
            </a:r>
          </a:p>
        </p:txBody>
      </p:sp>
      <p:sp>
        <p:nvSpPr>
          <p:cNvPr id="3" name="Rectangle 3"/>
          <p:cNvSpPr/>
          <p:nvPr/>
        </p:nvSpPr>
        <p:spPr>
          <a:xfrm>
            <a:off x="292376" y="2224073"/>
            <a:ext cx="4265383" cy="1031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chemeClr val="accent1"/>
                </a:solidFill>
              </a:rPr>
              <a:t>Info-Tech has identified these four common drivers that lead to the need </a:t>
            </a:r>
            <a:br>
              <a:rPr lang="en-CA" dirty="0">
                <a:solidFill>
                  <a:schemeClr val="accent1"/>
                </a:solidFill>
              </a:rPr>
            </a:br>
            <a:r>
              <a:rPr lang="en-CA" dirty="0">
                <a:solidFill>
                  <a:schemeClr val="accent1"/>
                </a:solidFill>
              </a:rPr>
              <a:t>to optimize your data architecture.</a:t>
            </a:r>
            <a:endParaRPr lang="en-CA" sz="2400" dirty="0">
              <a:solidFill>
                <a:schemeClr val="accent1"/>
              </a:solidFill>
            </a:endParaRPr>
          </a:p>
        </p:txBody>
      </p:sp>
      <p:sp>
        <p:nvSpPr>
          <p:cNvPr id="20" name="Rectangle 4"/>
          <p:cNvSpPr/>
          <p:nvPr/>
        </p:nvSpPr>
        <p:spPr>
          <a:xfrm>
            <a:off x="2933700" y="1322947"/>
            <a:ext cx="5943599" cy="735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accent1"/>
                </a:solidFill>
              </a:rPr>
              <a:t>Info-Tech’s methodology helps you to prioritize and establish the core strategic objectives behind your goal of modernizing data architecture. This will narrow your focus to the appropriate areas of your current data systems and processes that require the most attention.</a:t>
            </a:r>
          </a:p>
        </p:txBody>
      </p:sp>
      <p:sp>
        <p:nvSpPr>
          <p:cNvPr id="14" name="Oval 15"/>
          <p:cNvSpPr/>
          <p:nvPr/>
        </p:nvSpPr>
        <p:spPr>
          <a:xfrm>
            <a:off x="2434745" y="1493989"/>
            <a:ext cx="332525" cy="3237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a</a:t>
            </a:r>
            <a:endParaRPr lang="en-CA" dirty="0">
              <a:solidFill>
                <a:schemeClr val="accent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226" y="2642442"/>
            <a:ext cx="386366" cy="441561"/>
          </a:xfrm>
          <a:prstGeom prst="rect">
            <a:avLst/>
          </a:prstGeom>
        </p:spPr>
      </p:pic>
      <p:sp>
        <p:nvSpPr>
          <p:cNvPr id="6" name="Rectangle 5"/>
          <p:cNvSpPr/>
          <p:nvPr/>
        </p:nvSpPr>
        <p:spPr>
          <a:xfrm>
            <a:off x="257174" y="1240365"/>
            <a:ext cx="2027825" cy="830997"/>
          </a:xfrm>
          <a:prstGeom prst="rect">
            <a:avLst/>
          </a:prstGeom>
        </p:spPr>
        <p:txBody>
          <a:bodyPr wrap="square">
            <a:spAutoFit/>
          </a:bodyPr>
          <a:lstStyle/>
          <a:p>
            <a:r>
              <a:rPr lang="en-CA" sz="2400" b="1" dirty="0">
                <a:solidFill>
                  <a:schemeClr val="accent2"/>
                </a:solidFill>
              </a:rPr>
              <a:t>First Things First</a:t>
            </a:r>
          </a:p>
        </p:txBody>
      </p:sp>
      <p:sp>
        <p:nvSpPr>
          <p:cNvPr id="7" name="Rectangle 6"/>
          <p:cNvSpPr/>
          <p:nvPr/>
        </p:nvSpPr>
        <p:spPr>
          <a:xfrm>
            <a:off x="6613404" y="2540056"/>
            <a:ext cx="1939734" cy="646331"/>
          </a:xfrm>
          <a:prstGeom prst="rect">
            <a:avLst/>
          </a:prstGeom>
        </p:spPr>
        <p:txBody>
          <a:bodyPr wrap="square">
            <a:spAutoFit/>
          </a:bodyPr>
          <a:lstStyle/>
          <a:p>
            <a:pPr>
              <a:spcAft>
                <a:spcPts val="600"/>
              </a:spcAft>
            </a:pPr>
            <a:r>
              <a:rPr lang="en-CA" b="1" dirty="0">
                <a:solidFill>
                  <a:schemeClr val="accent1"/>
                </a:solidFill>
              </a:rPr>
              <a:t>Becoming More Data Driven</a:t>
            </a:r>
            <a:endParaRPr lang="en-CA" b="1" i="1" dirty="0">
              <a:solidFill>
                <a:schemeClr val="accent1"/>
              </a:solidFill>
            </a:endParaRPr>
          </a:p>
        </p:txBody>
      </p:sp>
      <p:sp>
        <p:nvSpPr>
          <p:cNvPr id="24" name="Rectangle 23"/>
          <p:cNvSpPr/>
          <p:nvPr/>
        </p:nvSpPr>
        <p:spPr>
          <a:xfrm>
            <a:off x="6613404" y="4536123"/>
            <a:ext cx="1693732" cy="646331"/>
          </a:xfrm>
          <a:prstGeom prst="rect">
            <a:avLst/>
          </a:prstGeom>
        </p:spPr>
        <p:txBody>
          <a:bodyPr wrap="square">
            <a:spAutoFit/>
          </a:bodyPr>
          <a:lstStyle/>
          <a:p>
            <a:pPr>
              <a:spcAft>
                <a:spcPts val="600"/>
              </a:spcAft>
            </a:pPr>
            <a:r>
              <a:rPr lang="en-CA" b="1" dirty="0">
                <a:solidFill>
                  <a:schemeClr val="accent1"/>
                </a:solidFill>
              </a:rPr>
              <a:t>Mergers and Acquisitions</a:t>
            </a:r>
            <a:endParaRPr lang="en-CA" b="1" i="1" dirty="0">
              <a:solidFill>
                <a:schemeClr val="accent1"/>
              </a:solidFill>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705" y="4648716"/>
            <a:ext cx="434702" cy="409132"/>
          </a:xfrm>
          <a:prstGeom prst="rect">
            <a:avLst/>
          </a:prstGeom>
        </p:spPr>
      </p:pic>
      <p:sp>
        <p:nvSpPr>
          <p:cNvPr id="29" name="Rectangle 28"/>
          <p:cNvSpPr/>
          <p:nvPr/>
        </p:nvSpPr>
        <p:spPr>
          <a:xfrm>
            <a:off x="6613404" y="5363462"/>
            <a:ext cx="1939734" cy="923330"/>
          </a:xfrm>
          <a:prstGeom prst="rect">
            <a:avLst/>
          </a:prstGeom>
        </p:spPr>
        <p:txBody>
          <a:bodyPr wrap="square">
            <a:spAutoFit/>
          </a:bodyPr>
          <a:lstStyle/>
          <a:p>
            <a:pPr>
              <a:spcAft>
                <a:spcPts val="600"/>
              </a:spcAft>
            </a:pPr>
            <a:r>
              <a:rPr lang="en-CA" b="1" dirty="0">
                <a:solidFill>
                  <a:schemeClr val="accent1"/>
                </a:solidFill>
              </a:rPr>
              <a:t>New Functionality or Business Rule</a:t>
            </a:r>
            <a:endParaRPr lang="en-CA" b="1" i="1" dirty="0">
              <a:solidFill>
                <a:schemeClr val="accent1"/>
              </a:solidFill>
            </a:endParaRPr>
          </a:p>
        </p:txBody>
      </p:sp>
      <p:sp>
        <p:nvSpPr>
          <p:cNvPr id="31" name="Rectangle 30"/>
          <p:cNvSpPr/>
          <p:nvPr/>
        </p:nvSpPr>
        <p:spPr>
          <a:xfrm>
            <a:off x="5641006" y="3447786"/>
            <a:ext cx="824807" cy="797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6214" y="3632539"/>
            <a:ext cx="374390" cy="427874"/>
          </a:xfrm>
          <a:prstGeom prst="rect">
            <a:avLst/>
          </a:prstGeom>
        </p:spPr>
      </p:pic>
      <p:sp>
        <p:nvSpPr>
          <p:cNvPr id="34" name="Rectangle 33"/>
          <p:cNvSpPr/>
          <p:nvPr/>
        </p:nvSpPr>
        <p:spPr>
          <a:xfrm>
            <a:off x="5641006" y="5449396"/>
            <a:ext cx="824807" cy="7973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144" y="5661821"/>
            <a:ext cx="372529" cy="372529"/>
          </a:xfrm>
          <a:prstGeom prst="rect">
            <a:avLst/>
          </a:prstGeom>
        </p:spPr>
      </p:pic>
      <p:sp>
        <p:nvSpPr>
          <p:cNvPr id="9" name="Right Arrow 8"/>
          <p:cNvSpPr/>
          <p:nvPr/>
        </p:nvSpPr>
        <p:spPr>
          <a:xfrm>
            <a:off x="4381500" y="2499501"/>
            <a:ext cx="1078385" cy="58334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p:nvSpPr>
        <p:spPr>
          <a:xfrm>
            <a:off x="403189" y="3414835"/>
            <a:ext cx="4369610" cy="1200329"/>
          </a:xfrm>
          <a:prstGeom prst="rect">
            <a:avLst/>
          </a:prstGeom>
        </p:spPr>
        <p:txBody>
          <a:bodyPr wrap="square">
            <a:spAutoFit/>
          </a:bodyPr>
          <a:lstStyle/>
          <a:p>
            <a:r>
              <a:rPr lang="en-CA" dirty="0">
                <a:solidFill>
                  <a:schemeClr val="accent2"/>
                </a:solidFill>
              </a:rPr>
              <a:t>These different core objectives underline the motivation to optimize data architecture, and will determine your overall approach.</a:t>
            </a:r>
          </a:p>
        </p:txBody>
      </p:sp>
    </p:spTree>
    <p:extLst>
      <p:ext uri="{BB962C8B-B14F-4D97-AF65-F5344CB8AC3E}">
        <p14:creationId xmlns:p14="http://schemas.microsoft.com/office/powerpoint/2010/main" val="324637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 the five-tier architecture to provide a consumable view of your data architecture</a:t>
            </a:r>
          </a:p>
        </p:txBody>
      </p:sp>
      <p:grpSp>
        <p:nvGrpSpPr>
          <p:cNvPr id="3" name="Group 38"/>
          <p:cNvGrpSpPr/>
          <p:nvPr/>
        </p:nvGrpSpPr>
        <p:grpSpPr>
          <a:xfrm>
            <a:off x="833526" y="1905157"/>
            <a:ext cx="7374593" cy="2649636"/>
            <a:chOff x="867614" y="3157380"/>
            <a:chExt cx="7374593" cy="2649636"/>
          </a:xfrm>
        </p:grpSpPr>
        <p:sp>
          <p:nvSpPr>
            <p:cNvPr id="4" name="Rounded Rectangle 5"/>
            <p:cNvSpPr/>
            <p:nvPr/>
          </p:nvSpPr>
          <p:spPr>
            <a:xfrm>
              <a:off x="2682734" y="3541341"/>
              <a:ext cx="5373022" cy="2259706"/>
            </a:xfrm>
            <a:prstGeom prst="roundRect">
              <a:avLst>
                <a:gd name="adj" fmla="val 9369"/>
              </a:avLst>
            </a:prstGeom>
            <a:solidFill>
              <a:schemeClr val="accent2">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 name="Rounded Rectangle 7"/>
            <p:cNvSpPr/>
            <p:nvPr/>
          </p:nvSpPr>
          <p:spPr>
            <a:xfrm>
              <a:off x="6700068" y="4220253"/>
              <a:ext cx="1274668" cy="1389648"/>
            </a:xfrm>
            <a:prstGeom prst="round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ounded Rectangle 8"/>
            <p:cNvSpPr/>
            <p:nvPr/>
          </p:nvSpPr>
          <p:spPr>
            <a:xfrm>
              <a:off x="867614" y="3547309"/>
              <a:ext cx="2860238" cy="2259707"/>
            </a:xfrm>
            <a:prstGeom prst="roundRect">
              <a:avLst>
                <a:gd name="adj" fmla="val 10149"/>
              </a:avLst>
            </a:prstGeom>
            <a:solidFill>
              <a:schemeClr val="accent3">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12"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498" y="4051280"/>
              <a:ext cx="405213" cy="405213"/>
            </a:xfrm>
            <a:prstGeom prst="rect">
              <a:avLst/>
            </a:prstGeom>
          </p:spPr>
        </p:pic>
        <p:sp>
          <p:nvSpPr>
            <p:cNvPr id="13" name="Flowchart: Magnetic Disk 40"/>
            <p:cNvSpPr/>
            <p:nvPr/>
          </p:nvSpPr>
          <p:spPr>
            <a:xfrm>
              <a:off x="2052575" y="4095847"/>
              <a:ext cx="316194" cy="316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14"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92" y="5206243"/>
              <a:ext cx="489959" cy="489959"/>
            </a:xfrm>
            <a:prstGeom prst="rect">
              <a:avLst/>
            </a:prstGeom>
          </p:spPr>
        </p:pic>
        <p:sp>
          <p:nvSpPr>
            <p:cNvPr id="15" name="Flowchart: Magnetic Disk 43"/>
            <p:cNvSpPr/>
            <p:nvPr/>
          </p:nvSpPr>
          <p:spPr>
            <a:xfrm>
              <a:off x="3935188" y="4261382"/>
              <a:ext cx="924739" cy="1112588"/>
            </a:xfrm>
            <a:prstGeom prst="flowChartMagneticDisk">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rgbClr val="FFFFFF"/>
                  </a:solidFill>
                </a:rPr>
                <a:t>Data Lakes &amp; Warehouse(s) (Raw Data)</a:t>
              </a:r>
            </a:p>
          </p:txBody>
        </p:sp>
        <p:sp>
          <p:nvSpPr>
            <p:cNvPr id="16" name="Flowchart: Magnetic Disk 63"/>
            <p:cNvSpPr/>
            <p:nvPr/>
          </p:nvSpPr>
          <p:spPr>
            <a:xfrm>
              <a:off x="5040080" y="4095847"/>
              <a:ext cx="719794" cy="659761"/>
            </a:xfrm>
            <a:prstGeom prst="flowChartMagneticDisk">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rgbClr val="FFFFFF"/>
                  </a:solidFill>
                </a:rPr>
                <a:t>Data Marts</a:t>
              </a:r>
            </a:p>
          </p:txBody>
        </p:sp>
        <p:sp>
          <p:nvSpPr>
            <p:cNvPr id="17" name="Cube 65"/>
            <p:cNvSpPr/>
            <p:nvPr/>
          </p:nvSpPr>
          <p:spPr>
            <a:xfrm>
              <a:off x="5816303" y="4192622"/>
              <a:ext cx="756067" cy="536572"/>
            </a:xfrm>
            <a:prstGeom prst="cub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rgbClr val="FFFFFF"/>
                  </a:solidFill>
                </a:rPr>
                <a:t>Data Cube</a:t>
              </a:r>
            </a:p>
          </p:txBody>
        </p:sp>
        <p:pic>
          <p:nvPicPr>
            <p:cNvPr id="18"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7746" y="5337452"/>
              <a:ext cx="344845" cy="344845"/>
            </a:xfrm>
            <a:prstGeom prst="rect">
              <a:avLst/>
            </a:prstGeom>
          </p:spPr>
        </p:pic>
        <p:sp>
          <p:nvSpPr>
            <p:cNvPr id="19" name="TextBox 71"/>
            <p:cNvSpPr txBox="1"/>
            <p:nvPr/>
          </p:nvSpPr>
          <p:spPr>
            <a:xfrm>
              <a:off x="5747314" y="5379069"/>
              <a:ext cx="727854" cy="230832"/>
            </a:xfrm>
            <a:prstGeom prst="rect">
              <a:avLst/>
            </a:prstGeom>
          </p:spPr>
          <p:txBody>
            <a:bodyPr wrap="square" rtlCol="0">
              <a:spAutoFit/>
            </a:bodyPr>
            <a:lstStyle/>
            <a:p>
              <a:r>
                <a:rPr lang="en-CA" sz="900" dirty="0">
                  <a:solidFill>
                    <a:srgbClr val="333333"/>
                  </a:solidFill>
                </a:rPr>
                <a:t>BI Tools</a:t>
              </a:r>
            </a:p>
          </p:txBody>
        </p:sp>
        <p:sp>
          <p:nvSpPr>
            <p:cNvPr id="20" name="TextBox 76"/>
            <p:cNvSpPr txBox="1"/>
            <p:nvPr/>
          </p:nvSpPr>
          <p:spPr>
            <a:xfrm>
              <a:off x="943418" y="4118359"/>
              <a:ext cx="670746" cy="230832"/>
            </a:xfrm>
            <a:prstGeom prst="rect">
              <a:avLst/>
            </a:prstGeom>
          </p:spPr>
          <p:txBody>
            <a:bodyPr wrap="square" rtlCol="0">
              <a:spAutoFit/>
            </a:bodyPr>
            <a:lstStyle/>
            <a:p>
              <a:r>
                <a:rPr lang="en-CA" sz="900" dirty="0">
                  <a:solidFill>
                    <a:srgbClr val="333333"/>
                  </a:solidFill>
                </a:rPr>
                <a:t>Apps</a:t>
              </a:r>
            </a:p>
          </p:txBody>
        </p:sp>
        <p:sp>
          <p:nvSpPr>
            <p:cNvPr id="21" name="TextBox 78"/>
            <p:cNvSpPr txBox="1"/>
            <p:nvPr/>
          </p:nvSpPr>
          <p:spPr>
            <a:xfrm>
              <a:off x="912101" y="4621891"/>
              <a:ext cx="884743" cy="507831"/>
            </a:xfrm>
            <a:prstGeom prst="rect">
              <a:avLst/>
            </a:prstGeom>
          </p:spPr>
          <p:txBody>
            <a:bodyPr wrap="square" rtlCol="0">
              <a:spAutoFit/>
            </a:bodyPr>
            <a:lstStyle/>
            <a:p>
              <a:r>
                <a:rPr lang="en-CA" sz="900" dirty="0">
                  <a:solidFill>
                    <a:srgbClr val="333333"/>
                  </a:solidFill>
                </a:rPr>
                <a:t>Excel and other documents</a:t>
              </a:r>
            </a:p>
          </p:txBody>
        </p:sp>
        <p:sp>
          <p:nvSpPr>
            <p:cNvPr id="22" name="TextBox 79"/>
            <p:cNvSpPr txBox="1"/>
            <p:nvPr/>
          </p:nvSpPr>
          <p:spPr>
            <a:xfrm>
              <a:off x="918619" y="5173200"/>
              <a:ext cx="884743" cy="369332"/>
            </a:xfrm>
            <a:prstGeom prst="rect">
              <a:avLst/>
            </a:prstGeom>
          </p:spPr>
          <p:txBody>
            <a:bodyPr wrap="square" rtlCol="0">
              <a:spAutoFit/>
            </a:bodyPr>
            <a:lstStyle/>
            <a:p>
              <a:r>
                <a:rPr lang="en-CA" sz="900" dirty="0">
                  <a:solidFill>
                    <a:srgbClr val="333333"/>
                  </a:solidFill>
                </a:rPr>
                <a:t>Access database(s)</a:t>
              </a:r>
            </a:p>
          </p:txBody>
        </p:sp>
        <p:pic>
          <p:nvPicPr>
            <p:cNvPr id="23" name="Picture 81"/>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08812" y="4826205"/>
              <a:ext cx="357569" cy="408650"/>
            </a:xfrm>
            <a:prstGeom prst="rect">
              <a:avLst/>
            </a:prstGeom>
          </p:spPr>
        </p:pic>
        <p:grpSp>
          <p:nvGrpSpPr>
            <p:cNvPr id="24" name="Group 82"/>
            <p:cNvGrpSpPr/>
            <p:nvPr/>
          </p:nvGrpSpPr>
          <p:grpSpPr>
            <a:xfrm>
              <a:off x="1990619" y="4592783"/>
              <a:ext cx="448328" cy="480575"/>
              <a:chOff x="6521374" y="4285192"/>
              <a:chExt cx="448328" cy="480575"/>
            </a:xfrm>
          </p:grpSpPr>
          <p:pic>
            <p:nvPicPr>
              <p:cNvPr id="35" name="Picture 97"/>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21374" y="4285192"/>
                <a:ext cx="356271" cy="407167"/>
              </a:xfrm>
              <a:prstGeom prst="rect">
                <a:avLst/>
              </a:prstGeom>
            </p:spPr>
          </p:pic>
          <p:pic>
            <p:nvPicPr>
              <p:cNvPr id="36" name="Picture 98"/>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13431" y="4358600"/>
                <a:ext cx="356271" cy="407167"/>
              </a:xfrm>
              <a:prstGeom prst="rect">
                <a:avLst/>
              </a:prstGeom>
            </p:spPr>
          </p:pic>
        </p:grpSp>
        <p:sp>
          <p:nvSpPr>
            <p:cNvPr id="25" name="TextBox 83"/>
            <p:cNvSpPr txBox="1"/>
            <p:nvPr/>
          </p:nvSpPr>
          <p:spPr>
            <a:xfrm>
              <a:off x="5747314" y="4909509"/>
              <a:ext cx="767027" cy="230832"/>
            </a:xfrm>
            <a:prstGeom prst="rect">
              <a:avLst/>
            </a:prstGeom>
          </p:spPr>
          <p:txBody>
            <a:bodyPr wrap="square" rtlCol="0">
              <a:spAutoFit/>
            </a:bodyPr>
            <a:lstStyle/>
            <a:p>
              <a:pPr algn="ctr"/>
              <a:r>
                <a:rPr lang="en-CA" sz="900" dirty="0">
                  <a:solidFill>
                    <a:srgbClr val="333333"/>
                  </a:solidFill>
                </a:rPr>
                <a:t>Flat Files</a:t>
              </a:r>
            </a:p>
          </p:txBody>
        </p:sp>
        <p:grpSp>
          <p:nvGrpSpPr>
            <p:cNvPr id="26" name="Group 84"/>
            <p:cNvGrpSpPr/>
            <p:nvPr/>
          </p:nvGrpSpPr>
          <p:grpSpPr>
            <a:xfrm>
              <a:off x="6797256" y="4385701"/>
              <a:ext cx="329209" cy="352888"/>
              <a:chOff x="5793510" y="4229800"/>
              <a:chExt cx="448328" cy="480575"/>
            </a:xfrm>
          </p:grpSpPr>
          <p:pic>
            <p:nvPicPr>
              <p:cNvPr id="33" name="Picture 95"/>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93510" y="4229800"/>
                <a:ext cx="356271" cy="407168"/>
              </a:xfrm>
              <a:prstGeom prst="rect">
                <a:avLst/>
              </a:prstGeom>
            </p:spPr>
          </p:pic>
          <p:pic>
            <p:nvPicPr>
              <p:cNvPr id="34" name="Picture 96"/>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85567" y="4303211"/>
                <a:ext cx="356271" cy="407164"/>
              </a:xfrm>
              <a:prstGeom prst="rect">
                <a:avLst/>
              </a:prstGeom>
            </p:spPr>
          </p:pic>
        </p:grpSp>
        <p:pic>
          <p:nvPicPr>
            <p:cNvPr id="2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353" y="4883727"/>
              <a:ext cx="297549" cy="297549"/>
            </a:xfrm>
            <a:prstGeom prst="rect">
              <a:avLst/>
            </a:prstGeom>
          </p:spPr>
        </p:pic>
        <p:sp>
          <p:nvSpPr>
            <p:cNvPr id="28" name="Right Arrow 63"/>
            <p:cNvSpPr/>
            <p:nvPr/>
          </p:nvSpPr>
          <p:spPr>
            <a:xfrm>
              <a:off x="2864638" y="4079542"/>
              <a:ext cx="677591" cy="612318"/>
            </a:xfrm>
            <a:prstGeom prst="rightArrow">
              <a:avLst/>
            </a:prstGeom>
            <a:solidFill>
              <a:srgbClr val="E7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64"/>
            <p:cNvSpPr/>
            <p:nvPr/>
          </p:nvSpPr>
          <p:spPr>
            <a:xfrm>
              <a:off x="2676216" y="4885721"/>
              <a:ext cx="1070787" cy="507831"/>
            </a:xfrm>
            <a:prstGeom prst="rect">
              <a:avLst/>
            </a:prstGeom>
          </p:spPr>
          <p:txBody>
            <a:bodyPr wrap="square">
              <a:spAutoFit/>
            </a:bodyPr>
            <a:lstStyle/>
            <a:p>
              <a:r>
                <a:rPr lang="en-CA" sz="900" b="1" dirty="0"/>
                <a:t>Movement and transformation of data</a:t>
              </a:r>
              <a:endParaRPr lang="en-CA" sz="1050" b="1" dirty="0"/>
            </a:p>
          </p:txBody>
        </p:sp>
        <p:sp>
          <p:nvSpPr>
            <p:cNvPr id="30" name="TextBox 85"/>
            <p:cNvSpPr txBox="1"/>
            <p:nvPr/>
          </p:nvSpPr>
          <p:spPr>
            <a:xfrm>
              <a:off x="7178270" y="4484498"/>
              <a:ext cx="972972" cy="230832"/>
            </a:xfrm>
            <a:prstGeom prst="rect">
              <a:avLst/>
            </a:prstGeom>
          </p:spPr>
          <p:txBody>
            <a:bodyPr wrap="square" rtlCol="0">
              <a:spAutoFit/>
            </a:bodyPr>
            <a:lstStyle/>
            <a:p>
              <a:r>
                <a:rPr lang="en-CA" sz="900" dirty="0">
                  <a:solidFill>
                    <a:srgbClr val="333333"/>
                  </a:solidFill>
                </a:rPr>
                <a:t>Reports</a:t>
              </a:r>
            </a:p>
          </p:txBody>
        </p:sp>
        <p:sp>
          <p:nvSpPr>
            <p:cNvPr id="31" name="TextBox 89"/>
            <p:cNvSpPr txBox="1"/>
            <p:nvPr/>
          </p:nvSpPr>
          <p:spPr>
            <a:xfrm>
              <a:off x="7162817" y="4898890"/>
              <a:ext cx="1079390" cy="230832"/>
            </a:xfrm>
            <a:prstGeom prst="rect">
              <a:avLst/>
            </a:prstGeom>
          </p:spPr>
          <p:txBody>
            <a:bodyPr wrap="square" rtlCol="0">
              <a:spAutoFit/>
            </a:bodyPr>
            <a:lstStyle/>
            <a:p>
              <a:r>
                <a:rPr lang="en-CA" sz="900" dirty="0">
                  <a:solidFill>
                    <a:srgbClr val="333333"/>
                  </a:solidFill>
                </a:rPr>
                <a:t>Dashboards</a:t>
              </a:r>
            </a:p>
          </p:txBody>
        </p:sp>
        <p:sp>
          <p:nvSpPr>
            <p:cNvPr id="32" name="Rectangle 67"/>
            <p:cNvSpPr/>
            <p:nvPr/>
          </p:nvSpPr>
          <p:spPr>
            <a:xfrm>
              <a:off x="2359438" y="3157380"/>
              <a:ext cx="4390946" cy="369332"/>
            </a:xfrm>
            <a:prstGeom prst="rect">
              <a:avLst/>
            </a:prstGeom>
          </p:spPr>
          <p:txBody>
            <a:bodyPr wrap="none">
              <a:spAutoFit/>
            </a:bodyPr>
            <a:lstStyle/>
            <a:p>
              <a:r>
                <a:rPr lang="en-CA" b="1" dirty="0">
                  <a:latin typeface="Arial" panose="020B0604020202020204" pitchFamily="34" charset="0"/>
                  <a:ea typeface="Times New Roman" panose="02020603050405020304" pitchFamily="18" charset="0"/>
                  <a:cs typeface="Times New Roman" panose="02020603050405020304" pitchFamily="18" charset="0"/>
                </a:rPr>
                <a:t>Info-Tech’s Five-Tier Data Architecture</a:t>
              </a:r>
            </a:p>
          </p:txBody>
        </p:sp>
      </p:grpSp>
      <p:sp>
        <p:nvSpPr>
          <p:cNvPr id="37" name="TextBox 36"/>
          <p:cNvSpPr txBox="1"/>
          <p:nvPr/>
        </p:nvSpPr>
        <p:spPr>
          <a:xfrm>
            <a:off x="377425" y="1189720"/>
            <a:ext cx="8303422" cy="830997"/>
          </a:xfrm>
          <a:prstGeom prst="rect">
            <a:avLst/>
          </a:prstGeom>
        </p:spPr>
        <p:txBody>
          <a:bodyPr wrap="square" rtlCol="0">
            <a:spAutoFit/>
          </a:bodyPr>
          <a:lstStyle/>
          <a:p>
            <a:r>
              <a:rPr lang="en-CA" sz="1200" dirty="0"/>
              <a:t>Every organization’s data system requires a unique design and an assortment of applications and storage units to fit their business needs. Therefore, it is difficult to paint a picture of an ideal model that has universal applications. However, when data architecture is broken down in terms of layers or tiers, there exists a general structure that is seen in all data systems.</a:t>
            </a:r>
          </a:p>
        </p:txBody>
      </p:sp>
      <p:sp>
        <p:nvSpPr>
          <p:cNvPr id="39" name="TextBox 107"/>
          <p:cNvSpPr txBox="1"/>
          <p:nvPr/>
        </p:nvSpPr>
        <p:spPr>
          <a:xfrm>
            <a:off x="362436" y="4618223"/>
            <a:ext cx="8316774" cy="461665"/>
          </a:xfrm>
          <a:prstGeom prst="rect">
            <a:avLst/>
          </a:prstGeom>
        </p:spPr>
        <p:txBody>
          <a:bodyPr wrap="square" rtlCol="0">
            <a:spAutoFit/>
          </a:bodyPr>
          <a:lstStyle/>
          <a:p>
            <a:r>
              <a:rPr lang="en-CA" sz="1200" dirty="0"/>
              <a:t>Thinking of your data systems and processes in this framework will allow you to see how different elements of the architecture relate to specific business operations.</a:t>
            </a:r>
          </a:p>
        </p:txBody>
      </p:sp>
      <p:sp>
        <p:nvSpPr>
          <p:cNvPr id="41" name="Rectangle 107"/>
          <p:cNvSpPr/>
          <p:nvPr/>
        </p:nvSpPr>
        <p:spPr>
          <a:xfrm>
            <a:off x="4441372" y="5189271"/>
            <a:ext cx="4445976" cy="11457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CA" sz="1200" dirty="0"/>
              <a:t>Once you’ve aligned your business driver to the appropriate data tiers, this blueprint will provide you with the </a:t>
            </a:r>
            <a:r>
              <a:rPr lang="en-CA" sz="1200" b="1" i="1" dirty="0">
                <a:solidFill>
                  <a:schemeClr val="accent1"/>
                </a:solidFill>
              </a:rPr>
              <a:t>best practice tactics you should apply to achieve an optimized data architecture.</a:t>
            </a:r>
            <a:r>
              <a:rPr lang="en-CA" sz="1200" b="1" i="1" dirty="0"/>
              <a:t> </a:t>
            </a:r>
          </a:p>
        </p:txBody>
      </p:sp>
      <p:sp>
        <p:nvSpPr>
          <p:cNvPr id="42" name="Right Arrow 108"/>
          <p:cNvSpPr/>
          <p:nvPr/>
        </p:nvSpPr>
        <p:spPr>
          <a:xfrm>
            <a:off x="3984973" y="5189270"/>
            <a:ext cx="883691" cy="1145703"/>
          </a:xfrm>
          <a:prstGeom prst="rightArrow">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ectangle 109"/>
          <p:cNvSpPr/>
          <p:nvPr/>
        </p:nvSpPr>
        <p:spPr>
          <a:xfrm>
            <a:off x="257172" y="5189272"/>
            <a:ext cx="4184199" cy="1145702"/>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CA" sz="1200" dirty="0"/>
              <a:t>This blueprint will demonstrate</a:t>
            </a:r>
            <a:r>
              <a:rPr lang="en-CA" sz="1200" i="1" dirty="0"/>
              <a:t> how </a:t>
            </a:r>
            <a:r>
              <a:rPr lang="en-CA" sz="1200" b="1" i="1" dirty="0">
                <a:solidFill>
                  <a:schemeClr val="accent2"/>
                </a:solidFill>
              </a:rPr>
              <a:t>the business driver behind your redesign requires you to address specific layers of the five-tier data architecture.</a:t>
            </a:r>
            <a:r>
              <a:rPr lang="en-CA" sz="1200" dirty="0"/>
              <a:t> </a:t>
            </a:r>
          </a:p>
        </p:txBody>
      </p:sp>
      <p:sp>
        <p:nvSpPr>
          <p:cNvPr id="44" name="Oval 15"/>
          <p:cNvSpPr/>
          <p:nvPr/>
        </p:nvSpPr>
        <p:spPr>
          <a:xfrm>
            <a:off x="335253" y="5232312"/>
            <a:ext cx="332525" cy="3151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b</a:t>
            </a:r>
          </a:p>
        </p:txBody>
      </p:sp>
      <p:sp>
        <p:nvSpPr>
          <p:cNvPr id="45" name="Oval 15"/>
          <p:cNvSpPr/>
          <p:nvPr/>
        </p:nvSpPr>
        <p:spPr>
          <a:xfrm>
            <a:off x="4712792" y="5232312"/>
            <a:ext cx="332525" cy="3151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c</a:t>
            </a:r>
          </a:p>
        </p:txBody>
      </p:sp>
      <p:sp>
        <p:nvSpPr>
          <p:cNvPr id="46" name="TextBox 45"/>
          <p:cNvSpPr txBox="1"/>
          <p:nvPr/>
        </p:nvSpPr>
        <p:spPr>
          <a:xfrm>
            <a:off x="993641" y="2430397"/>
            <a:ext cx="1307507" cy="261610"/>
          </a:xfrm>
          <a:prstGeom prst="rect">
            <a:avLst/>
          </a:prstGeom>
        </p:spPr>
        <p:txBody>
          <a:bodyPr wrap="square" rtlCol="0">
            <a:spAutoFit/>
          </a:bodyPr>
          <a:lstStyle/>
          <a:p>
            <a:pPr algn="ctr"/>
            <a:r>
              <a:rPr lang="en-CA" sz="1100" b="1" dirty="0">
                <a:solidFill>
                  <a:srgbClr val="333333"/>
                </a:solidFill>
              </a:rPr>
              <a:t>Sources </a:t>
            </a:r>
          </a:p>
        </p:txBody>
      </p:sp>
      <p:sp>
        <p:nvSpPr>
          <p:cNvPr id="47" name="TextBox 46"/>
          <p:cNvSpPr txBox="1"/>
          <p:nvPr/>
        </p:nvSpPr>
        <p:spPr>
          <a:xfrm>
            <a:off x="2489925" y="2345759"/>
            <a:ext cx="1307507" cy="430887"/>
          </a:xfrm>
          <a:prstGeom prst="rect">
            <a:avLst/>
          </a:prstGeom>
        </p:spPr>
        <p:txBody>
          <a:bodyPr wrap="square" rtlCol="0">
            <a:spAutoFit/>
          </a:bodyPr>
          <a:lstStyle/>
          <a:p>
            <a:pPr algn="ctr"/>
            <a:r>
              <a:rPr lang="en-CA" sz="1100" b="1" dirty="0">
                <a:solidFill>
                  <a:srgbClr val="333333"/>
                </a:solidFill>
              </a:rPr>
              <a:t>Integration and Translation</a:t>
            </a:r>
          </a:p>
        </p:txBody>
      </p:sp>
      <p:sp>
        <p:nvSpPr>
          <p:cNvPr id="48" name="TextBox 47"/>
          <p:cNvSpPr txBox="1"/>
          <p:nvPr/>
        </p:nvSpPr>
        <p:spPr>
          <a:xfrm>
            <a:off x="3587737" y="2430397"/>
            <a:ext cx="1690642" cy="261610"/>
          </a:xfrm>
          <a:prstGeom prst="rect">
            <a:avLst/>
          </a:prstGeom>
        </p:spPr>
        <p:txBody>
          <a:bodyPr wrap="square" rtlCol="0">
            <a:spAutoFit/>
          </a:bodyPr>
          <a:lstStyle/>
          <a:p>
            <a:pPr algn="ctr"/>
            <a:r>
              <a:rPr lang="en-CA" sz="1100" b="1" dirty="0">
                <a:solidFill>
                  <a:srgbClr val="333333"/>
                </a:solidFill>
              </a:rPr>
              <a:t>Warehousing</a:t>
            </a:r>
          </a:p>
        </p:txBody>
      </p:sp>
      <p:sp>
        <p:nvSpPr>
          <p:cNvPr id="49" name="TextBox 48"/>
          <p:cNvSpPr txBox="1"/>
          <p:nvPr/>
        </p:nvSpPr>
        <p:spPr>
          <a:xfrm>
            <a:off x="5044072" y="2430397"/>
            <a:ext cx="1476285" cy="261610"/>
          </a:xfrm>
          <a:prstGeom prst="rect">
            <a:avLst/>
          </a:prstGeom>
        </p:spPr>
        <p:txBody>
          <a:bodyPr wrap="square" rtlCol="0">
            <a:spAutoFit/>
          </a:bodyPr>
          <a:lstStyle/>
          <a:p>
            <a:pPr algn="ctr"/>
            <a:r>
              <a:rPr lang="en-CA" sz="1100" b="1" dirty="0">
                <a:solidFill>
                  <a:srgbClr val="333333"/>
                </a:solidFill>
              </a:rPr>
              <a:t>Analytics</a:t>
            </a:r>
          </a:p>
        </p:txBody>
      </p:sp>
      <p:sp>
        <p:nvSpPr>
          <p:cNvPr id="50" name="TextBox 49"/>
          <p:cNvSpPr txBox="1"/>
          <p:nvPr/>
        </p:nvSpPr>
        <p:spPr>
          <a:xfrm>
            <a:off x="6427479" y="2430397"/>
            <a:ext cx="1608319" cy="261610"/>
          </a:xfrm>
          <a:prstGeom prst="rect">
            <a:avLst/>
          </a:prstGeom>
        </p:spPr>
        <p:txBody>
          <a:bodyPr wrap="square" rtlCol="0">
            <a:spAutoFit/>
          </a:bodyPr>
          <a:lstStyle/>
          <a:p>
            <a:pPr algn="ctr"/>
            <a:r>
              <a:rPr lang="en-CA" sz="1100" b="1" dirty="0">
                <a:solidFill>
                  <a:srgbClr val="333333"/>
                </a:solidFill>
              </a:rPr>
              <a:t>Presentation</a:t>
            </a:r>
          </a:p>
        </p:txBody>
      </p:sp>
    </p:spTree>
    <p:extLst>
      <p:ext uri="{BB962C8B-B14F-4D97-AF65-F5344CB8AC3E}">
        <p14:creationId xmlns:p14="http://schemas.microsoft.com/office/powerpoint/2010/main" val="415265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p:nvPr/>
        </p:nvSpPr>
        <p:spPr>
          <a:xfrm>
            <a:off x="4783014" y="4092480"/>
            <a:ext cx="4360985" cy="2441670"/>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endParaRPr lang="en-CA" sz="1200" dirty="0"/>
          </a:p>
        </p:txBody>
      </p:sp>
      <p:sp>
        <p:nvSpPr>
          <p:cNvPr id="164" name="Rectangle 163"/>
          <p:cNvSpPr/>
          <p:nvPr/>
        </p:nvSpPr>
        <p:spPr>
          <a:xfrm>
            <a:off x="5226687" y="2305524"/>
            <a:ext cx="3917312" cy="1786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endParaRPr lang="en-CA" sz="1200" dirty="0"/>
          </a:p>
        </p:txBody>
      </p:sp>
      <p:sp>
        <p:nvSpPr>
          <p:cNvPr id="2" name="Title 1"/>
          <p:cNvSpPr>
            <a:spLocks noGrp="1"/>
          </p:cNvSpPr>
          <p:nvPr>
            <p:ph type="title"/>
          </p:nvPr>
        </p:nvSpPr>
        <p:spPr/>
        <p:txBody>
          <a:bodyPr/>
          <a:lstStyle/>
          <a:p>
            <a:r>
              <a:rPr lang="en-CA" dirty="0"/>
              <a:t>Use the five-tier architecture to prioritize tactics to improve your data architecture in line with your pattern</a:t>
            </a:r>
          </a:p>
        </p:txBody>
      </p:sp>
      <p:sp>
        <p:nvSpPr>
          <p:cNvPr id="116" name="Right Arrow 115"/>
          <p:cNvSpPr/>
          <p:nvPr/>
        </p:nvSpPr>
        <p:spPr>
          <a:xfrm rot="5400000">
            <a:off x="7018490" y="653174"/>
            <a:ext cx="333705" cy="3407728"/>
          </a:xfrm>
          <a:prstGeom prst="rightArrow">
            <a:avLst>
              <a:gd name="adj1" fmla="val 50000"/>
              <a:gd name="adj2" fmla="val 50000"/>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7" name="Rectangle 116"/>
          <p:cNvSpPr/>
          <p:nvPr/>
        </p:nvSpPr>
        <p:spPr>
          <a:xfrm>
            <a:off x="5226687" y="1125455"/>
            <a:ext cx="3917313" cy="1234792"/>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endParaRPr lang="en-CA" sz="1200" dirty="0"/>
          </a:p>
        </p:txBody>
      </p:sp>
      <p:sp>
        <p:nvSpPr>
          <p:cNvPr id="159" name="Oval 15"/>
          <p:cNvSpPr/>
          <p:nvPr/>
        </p:nvSpPr>
        <p:spPr>
          <a:xfrm>
            <a:off x="5338184" y="1626189"/>
            <a:ext cx="332525" cy="3151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d</a:t>
            </a:r>
          </a:p>
        </p:txBody>
      </p:sp>
      <p:sp>
        <p:nvSpPr>
          <p:cNvPr id="163" name="TextBox 162"/>
          <p:cNvSpPr txBox="1"/>
          <p:nvPr/>
        </p:nvSpPr>
        <p:spPr>
          <a:xfrm>
            <a:off x="5782206" y="1300822"/>
            <a:ext cx="2956636" cy="1015663"/>
          </a:xfrm>
          <a:prstGeom prst="rect">
            <a:avLst/>
          </a:prstGeom>
        </p:spPr>
        <p:txBody>
          <a:bodyPr wrap="square" rtlCol="0">
            <a:spAutoFit/>
          </a:bodyPr>
          <a:lstStyle/>
          <a:p>
            <a:r>
              <a:rPr lang="en-CA" sz="1200" dirty="0">
                <a:solidFill>
                  <a:schemeClr val="bg1"/>
                </a:solidFill>
              </a:rPr>
              <a:t>Based on your business driver, the relevant data tiers, and your organization’s own specific requirements you will need to establish the appropriate data architecture capabilities.</a:t>
            </a:r>
          </a:p>
        </p:txBody>
      </p:sp>
      <p:sp>
        <p:nvSpPr>
          <p:cNvPr id="162" name="TextBox 161"/>
          <p:cNvSpPr txBox="1"/>
          <p:nvPr/>
        </p:nvSpPr>
        <p:spPr>
          <a:xfrm>
            <a:off x="5786366" y="2642762"/>
            <a:ext cx="2952475" cy="1200329"/>
          </a:xfrm>
          <a:prstGeom prst="rect">
            <a:avLst/>
          </a:prstGeom>
        </p:spPr>
        <p:txBody>
          <a:bodyPr wrap="square" rtlCol="0">
            <a:spAutoFit/>
          </a:bodyPr>
          <a:lstStyle/>
          <a:p>
            <a:r>
              <a:rPr lang="en-CA" sz="1200" dirty="0">
                <a:solidFill>
                  <a:schemeClr val="accent1"/>
                </a:solidFill>
              </a:rPr>
              <a:t>This blueprint will help you measure how you are currently performing in these capabilities…</a:t>
            </a:r>
          </a:p>
          <a:p>
            <a:endParaRPr lang="en-CA" sz="1200" dirty="0">
              <a:solidFill>
                <a:schemeClr val="accent1"/>
              </a:solidFill>
            </a:endParaRPr>
          </a:p>
          <a:p>
            <a:r>
              <a:rPr lang="en-CA" sz="1200" dirty="0">
                <a:solidFill>
                  <a:schemeClr val="accent1"/>
                </a:solidFill>
              </a:rPr>
              <a:t>And help you define and set targets so you can reach your optimized state.</a:t>
            </a:r>
          </a:p>
        </p:txBody>
      </p:sp>
      <p:sp>
        <p:nvSpPr>
          <p:cNvPr id="160" name="Oval 15"/>
          <p:cNvSpPr/>
          <p:nvPr/>
        </p:nvSpPr>
        <p:spPr>
          <a:xfrm>
            <a:off x="5338182" y="2736067"/>
            <a:ext cx="332525" cy="3151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e</a:t>
            </a:r>
          </a:p>
        </p:txBody>
      </p:sp>
      <p:sp>
        <p:nvSpPr>
          <p:cNvPr id="161" name="Oval 15"/>
          <p:cNvSpPr/>
          <p:nvPr/>
        </p:nvSpPr>
        <p:spPr>
          <a:xfrm>
            <a:off x="5338182" y="3427001"/>
            <a:ext cx="332525" cy="3151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f</a:t>
            </a:r>
          </a:p>
        </p:txBody>
      </p:sp>
      <p:sp>
        <p:nvSpPr>
          <p:cNvPr id="166" name="Rectangle 2"/>
          <p:cNvSpPr/>
          <p:nvPr/>
        </p:nvSpPr>
        <p:spPr>
          <a:xfrm>
            <a:off x="0" y="4092481"/>
            <a:ext cx="4783015" cy="2441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endParaRPr lang="en-CA" sz="1200" dirty="0"/>
          </a:p>
        </p:txBody>
      </p:sp>
      <p:sp>
        <p:nvSpPr>
          <p:cNvPr id="165" name="TextBox 164"/>
          <p:cNvSpPr txBox="1"/>
          <p:nvPr/>
        </p:nvSpPr>
        <p:spPr>
          <a:xfrm>
            <a:off x="827756" y="4577664"/>
            <a:ext cx="3999527" cy="646331"/>
          </a:xfrm>
          <a:prstGeom prst="rect">
            <a:avLst/>
          </a:prstGeom>
        </p:spPr>
        <p:txBody>
          <a:bodyPr wrap="square" rtlCol="0">
            <a:spAutoFit/>
          </a:bodyPr>
          <a:lstStyle/>
          <a:p>
            <a:r>
              <a:rPr lang="en-CA" sz="1200" dirty="0">
                <a:solidFill>
                  <a:schemeClr val="accent1"/>
                </a:solidFill>
              </a:rPr>
              <a:t>Once completed, these steps will be provided with the information you will need to create a comprehensive roadmap.</a:t>
            </a:r>
            <a:endParaRPr lang="en-CA" b="1" i="1" dirty="0">
              <a:solidFill>
                <a:schemeClr val="accent1"/>
              </a:solidFill>
            </a:endParaRPr>
          </a:p>
        </p:txBody>
      </p:sp>
      <p:sp>
        <p:nvSpPr>
          <p:cNvPr id="170" name="Oval 15"/>
          <p:cNvSpPr/>
          <p:nvPr/>
        </p:nvSpPr>
        <p:spPr>
          <a:xfrm>
            <a:off x="357594" y="4587862"/>
            <a:ext cx="336708" cy="323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g</a:t>
            </a:r>
          </a:p>
        </p:txBody>
      </p:sp>
      <p:sp>
        <p:nvSpPr>
          <p:cNvPr id="171" name="Oval 15"/>
          <p:cNvSpPr/>
          <p:nvPr/>
        </p:nvSpPr>
        <p:spPr>
          <a:xfrm>
            <a:off x="357594" y="5380102"/>
            <a:ext cx="336708" cy="323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h</a:t>
            </a:r>
          </a:p>
        </p:txBody>
      </p:sp>
      <p:sp>
        <p:nvSpPr>
          <p:cNvPr id="172" name="TextBox 5"/>
          <p:cNvSpPr txBox="1"/>
          <p:nvPr/>
        </p:nvSpPr>
        <p:spPr>
          <a:xfrm>
            <a:off x="827756" y="5208050"/>
            <a:ext cx="3981114" cy="830997"/>
          </a:xfrm>
          <a:prstGeom prst="rect">
            <a:avLst/>
          </a:prstGeom>
        </p:spPr>
        <p:txBody>
          <a:bodyPr wrap="square" rtlCol="0">
            <a:spAutoFit/>
          </a:bodyPr>
          <a:lstStyle/>
          <a:p>
            <a:r>
              <a:rPr lang="en-CA" sz="1200" dirty="0">
                <a:solidFill>
                  <a:schemeClr val="accent1"/>
                </a:solidFill>
              </a:rPr>
              <a:t>Lastly, this blueprint will provide you with the tools to communicate this plan across your organization and offer change management guidelines to ensure successful adoption.</a:t>
            </a:r>
          </a:p>
        </p:txBody>
      </p:sp>
      <p:grpSp>
        <p:nvGrpSpPr>
          <p:cNvPr id="18" name="Group 36"/>
          <p:cNvGrpSpPr/>
          <p:nvPr/>
        </p:nvGrpSpPr>
        <p:grpSpPr>
          <a:xfrm>
            <a:off x="5269203" y="4531398"/>
            <a:ext cx="3547657" cy="1481354"/>
            <a:chOff x="310684" y="1569845"/>
            <a:chExt cx="3780502" cy="1481354"/>
          </a:xfrm>
        </p:grpSpPr>
        <p:sp>
          <p:nvSpPr>
            <p:cNvPr id="19" name="Text Placeholder 12"/>
            <p:cNvSpPr txBox="1">
              <a:spLocks/>
            </p:cNvSpPr>
            <p:nvPr/>
          </p:nvSpPr>
          <p:spPr>
            <a:xfrm>
              <a:off x="323388" y="1856832"/>
              <a:ext cx="3767798" cy="1194367"/>
            </a:xfrm>
            <a:prstGeom prst="rect">
              <a:avLst/>
            </a:prstGeom>
            <a:solidFill>
              <a:schemeClr val="bg1"/>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SzPct val="100000"/>
                <a:buNone/>
              </a:pPr>
              <a:r>
                <a:rPr lang="en-CA" sz="1100" b="1" dirty="0"/>
                <a:t>Optimizing data architecture requires a </a:t>
              </a:r>
              <a:r>
                <a:rPr lang="en-CA" sz="1100" b="1" dirty="0">
                  <a:solidFill>
                    <a:schemeClr val="accent2"/>
                  </a:solidFill>
                </a:rPr>
                <a:t>tactical approach</a:t>
              </a:r>
              <a:r>
                <a:rPr lang="en-CA" sz="1100" b="1" dirty="0"/>
                <a:t>, not a passive approach. </a:t>
              </a:r>
            </a:p>
            <a:p>
              <a:pPr marL="0" indent="0">
                <a:spcBef>
                  <a:spcPts val="0"/>
                </a:spcBef>
                <a:spcAft>
                  <a:spcPts val="600"/>
                </a:spcAft>
                <a:buSzPct val="100000"/>
                <a:buNone/>
              </a:pPr>
              <a:r>
                <a:rPr lang="en-CA" sz="1100" dirty="0"/>
                <a:t>The demanding task of optimization requires the ability to heavily prioritize. After you have identified </a:t>
              </a:r>
              <a:r>
                <a:rPr lang="en-CA" sz="1100" b="1" dirty="0"/>
                <a:t>why,</a:t>
              </a:r>
              <a:r>
                <a:rPr lang="en-CA" sz="1100" dirty="0"/>
                <a:t> determine </a:t>
              </a:r>
              <a:r>
                <a:rPr lang="en-CA" sz="1100" b="1" dirty="0"/>
                <a:t>how</a:t>
              </a:r>
              <a:r>
                <a:rPr lang="en-CA" sz="1100" dirty="0"/>
                <a:t> using our </a:t>
              </a:r>
              <a:r>
                <a:rPr lang="en-CA" sz="1100" b="1" dirty="0"/>
                <a:t>pre-built roadmap </a:t>
              </a:r>
              <a:r>
                <a:rPr lang="en-CA" sz="1100" dirty="0"/>
                <a:t>to address the four common drivers.</a:t>
              </a:r>
              <a:endParaRPr lang="en-CA" sz="1100" b="1" dirty="0"/>
            </a:p>
            <a:p>
              <a:pPr marL="0" indent="0">
                <a:spcBef>
                  <a:spcPts val="0"/>
                </a:spcBef>
                <a:spcAft>
                  <a:spcPts val="600"/>
                </a:spcAft>
                <a:buNone/>
              </a:pPr>
              <a:r>
                <a:rPr lang="en-CA" sz="1400" dirty="0"/>
                <a:t> </a:t>
              </a:r>
            </a:p>
          </p:txBody>
        </p:sp>
        <p:pic>
          <p:nvPicPr>
            <p:cNvPr id="20"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684" y="1569845"/>
              <a:ext cx="3096774" cy="286513"/>
            </a:xfrm>
            <a:prstGeom prst="rect">
              <a:avLst/>
            </a:prstGeom>
          </p:spPr>
        </p:pic>
      </p:grpSp>
      <p:sp>
        <p:nvSpPr>
          <p:cNvPr id="22" name="Right Arrow 4"/>
          <p:cNvSpPr/>
          <p:nvPr/>
        </p:nvSpPr>
        <p:spPr>
          <a:xfrm>
            <a:off x="4609725" y="4082460"/>
            <a:ext cx="333705" cy="2451689"/>
          </a:xfrm>
          <a:prstGeom prst="rightArrow">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p:nvSpPr>
        <p:spPr>
          <a:xfrm>
            <a:off x="294289" y="1264001"/>
            <a:ext cx="4572000" cy="276999"/>
          </a:xfrm>
          <a:prstGeom prst="rect">
            <a:avLst/>
          </a:prstGeom>
        </p:spPr>
        <p:txBody>
          <a:bodyPr>
            <a:spAutoFit/>
          </a:bodyPr>
          <a:lstStyle/>
          <a:p>
            <a:pPr algn="ctr"/>
            <a:r>
              <a:rPr lang="en-CA" sz="1200" b="1" dirty="0">
                <a:solidFill>
                  <a:schemeClr val="accent1"/>
                </a:solidFill>
              </a:rPr>
              <a:t>Info-Tech’s Data Architecture Capability Model</a:t>
            </a:r>
          </a:p>
        </p:txBody>
      </p:sp>
      <p:pic>
        <p:nvPicPr>
          <p:cNvPr id="4" name="Picture 3"/>
          <p:cNvPicPr>
            <a:picLocks noChangeAspect="1"/>
          </p:cNvPicPr>
          <p:nvPr/>
        </p:nvPicPr>
        <p:blipFill>
          <a:blip r:embed="rId3"/>
          <a:stretch>
            <a:fillRect/>
          </a:stretch>
        </p:blipFill>
        <p:spPr>
          <a:xfrm>
            <a:off x="257174" y="1538922"/>
            <a:ext cx="4514775" cy="2466768"/>
          </a:xfrm>
          <a:prstGeom prst="rect">
            <a:avLst/>
          </a:prstGeom>
        </p:spPr>
      </p:pic>
    </p:spTree>
    <p:extLst>
      <p:ext uri="{BB962C8B-B14F-4D97-AF65-F5344CB8AC3E}">
        <p14:creationId xmlns:p14="http://schemas.microsoft.com/office/powerpoint/2010/main" val="345006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6"/>
          <p:cNvSpPr/>
          <p:nvPr/>
        </p:nvSpPr>
        <p:spPr>
          <a:xfrm>
            <a:off x="6618873" y="4131197"/>
            <a:ext cx="1844760" cy="1108463"/>
          </a:xfrm>
          <a:prstGeom prst="roundRect">
            <a:avLst>
              <a:gd name="adj" fmla="val 8265"/>
            </a:avLst>
          </a:prstGeom>
          <a:solidFill>
            <a:schemeClr val="tx1">
              <a:lumMod val="60000"/>
              <a:lumOff val="40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CA" dirty="0">
                <a:solidFill>
                  <a:srgbClr val="FFFFFF"/>
                </a:solidFill>
              </a:rPr>
              <a:t>Security</a:t>
            </a:r>
            <a:br>
              <a:rPr lang="en-CA" dirty="0">
                <a:solidFill>
                  <a:srgbClr val="FFFFFF"/>
                </a:solidFill>
              </a:rPr>
            </a:br>
            <a:r>
              <a:rPr lang="en-CA" dirty="0">
                <a:solidFill>
                  <a:srgbClr val="FFFFFF"/>
                </a:solidFill>
              </a:rPr>
              <a:t>Architecture</a:t>
            </a:r>
          </a:p>
        </p:txBody>
      </p:sp>
      <p:sp>
        <p:nvSpPr>
          <p:cNvPr id="23" name="Rounded Rectangle 26"/>
          <p:cNvSpPr/>
          <p:nvPr/>
        </p:nvSpPr>
        <p:spPr>
          <a:xfrm>
            <a:off x="4718603" y="4131197"/>
            <a:ext cx="1844760" cy="1108463"/>
          </a:xfrm>
          <a:prstGeom prst="roundRect">
            <a:avLst>
              <a:gd name="adj" fmla="val 8265"/>
            </a:avLst>
          </a:prstGeom>
          <a:solidFill>
            <a:schemeClr val="tx1">
              <a:lumMod val="60000"/>
              <a:lumOff val="40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CA" dirty="0">
                <a:solidFill>
                  <a:srgbClr val="FFFFFF"/>
                </a:solidFill>
              </a:rPr>
              <a:t>Infrastructure</a:t>
            </a:r>
            <a:br>
              <a:rPr lang="en-CA" dirty="0">
                <a:solidFill>
                  <a:srgbClr val="FFFFFF"/>
                </a:solidFill>
              </a:rPr>
            </a:br>
            <a:r>
              <a:rPr lang="en-CA" dirty="0">
                <a:solidFill>
                  <a:srgbClr val="FFFFFF"/>
                </a:solidFill>
              </a:rPr>
              <a:t>Architecture</a:t>
            </a:r>
          </a:p>
        </p:txBody>
      </p:sp>
      <p:sp>
        <p:nvSpPr>
          <p:cNvPr id="2" name="Title 1"/>
          <p:cNvSpPr>
            <a:spLocks noGrp="1"/>
          </p:cNvSpPr>
          <p:nvPr>
            <p:ph type="title"/>
          </p:nvPr>
        </p:nvSpPr>
        <p:spPr/>
        <p:txBody>
          <a:bodyPr/>
          <a:lstStyle/>
          <a:p>
            <a:r>
              <a:rPr lang="en-CA" dirty="0"/>
              <a:t>Do not forget: data architecture is not a standalone concept; it fits into the more holistic design of </a:t>
            </a:r>
            <a:r>
              <a:rPr lang="en-CA" b="1" dirty="0">
                <a:solidFill>
                  <a:schemeClr val="accent2"/>
                </a:solidFill>
              </a:rPr>
              <a:t>enterprise architecture</a:t>
            </a:r>
          </a:p>
        </p:txBody>
      </p:sp>
      <p:sp>
        <p:nvSpPr>
          <p:cNvPr id="5" name="Rectangle 4"/>
          <p:cNvSpPr/>
          <p:nvPr/>
        </p:nvSpPr>
        <p:spPr>
          <a:xfrm>
            <a:off x="0" y="1123950"/>
            <a:ext cx="3956726" cy="3517061"/>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Arrow 5"/>
          <p:cNvSpPr/>
          <p:nvPr/>
        </p:nvSpPr>
        <p:spPr>
          <a:xfrm>
            <a:off x="3515849" y="2904707"/>
            <a:ext cx="883691" cy="1626060"/>
          </a:xfrm>
          <a:prstGeom prst="rightArrow">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208426" y="1384189"/>
            <a:ext cx="3566424" cy="4724370"/>
          </a:xfrm>
          <a:prstGeom prst="rect">
            <a:avLst/>
          </a:prstGeom>
        </p:spPr>
        <p:txBody>
          <a:bodyPr wrap="square" rtlCol="0">
            <a:spAutoFit/>
          </a:bodyPr>
          <a:lstStyle/>
          <a:p>
            <a:pPr>
              <a:spcAft>
                <a:spcPts val="600"/>
              </a:spcAft>
            </a:pPr>
            <a:r>
              <a:rPr lang="en-CA" b="1" dirty="0">
                <a:solidFill>
                  <a:schemeClr val="accent2"/>
                </a:solidFill>
              </a:rPr>
              <a:t>Data Architecture in Alignment</a:t>
            </a:r>
          </a:p>
          <a:p>
            <a:pPr>
              <a:spcAft>
                <a:spcPts val="600"/>
              </a:spcAft>
            </a:pPr>
            <a:r>
              <a:rPr lang="en-CA" sz="1400" dirty="0">
                <a:solidFill>
                  <a:schemeClr val="bg1"/>
                </a:solidFill>
              </a:rPr>
              <a:t>Data architecture can not be designed to simply address the focus of data specialists or even the IT department. </a:t>
            </a:r>
            <a:endParaRPr lang="en-CA" sz="1600" b="1" dirty="0">
              <a:solidFill>
                <a:schemeClr val="bg1"/>
              </a:solidFill>
            </a:endParaRPr>
          </a:p>
          <a:p>
            <a:pPr>
              <a:spcAft>
                <a:spcPts val="600"/>
              </a:spcAft>
            </a:pPr>
            <a:r>
              <a:rPr lang="en-CA" sz="1400" dirty="0">
                <a:solidFill>
                  <a:schemeClr val="bg1"/>
                </a:solidFill>
              </a:rPr>
              <a:t>It must act as a key component in the all encompassing </a:t>
            </a:r>
            <a:r>
              <a:rPr lang="en-CA" sz="1400" b="1" dirty="0">
                <a:solidFill>
                  <a:schemeClr val="accent2"/>
                </a:solidFill>
              </a:rPr>
              <a:t>enterprise architecture </a:t>
            </a:r>
            <a:r>
              <a:rPr lang="en-CA" sz="1400" dirty="0">
                <a:solidFill>
                  <a:schemeClr val="bg1"/>
                </a:solidFill>
              </a:rPr>
              <a:t>and reflect the strategy and design of the entire business.</a:t>
            </a:r>
            <a:endParaRPr lang="en-CA" sz="1600" b="1" dirty="0">
              <a:solidFill>
                <a:schemeClr val="bg1"/>
              </a:solidFill>
            </a:endParaRPr>
          </a:p>
          <a:p>
            <a:pPr>
              <a:spcAft>
                <a:spcPts val="600"/>
              </a:spcAft>
            </a:pPr>
            <a:r>
              <a:rPr lang="en-CA" sz="1400" dirty="0">
                <a:solidFill>
                  <a:schemeClr val="bg1"/>
                </a:solidFill>
              </a:rPr>
              <a:t>Data architecture </a:t>
            </a:r>
            <a:r>
              <a:rPr lang="en-CA" sz="1400" b="1" dirty="0">
                <a:solidFill>
                  <a:schemeClr val="accent2"/>
                </a:solidFill>
              </a:rPr>
              <a:t>collaborates</a:t>
            </a:r>
            <a:r>
              <a:rPr lang="en-CA" sz="1400" dirty="0">
                <a:solidFill>
                  <a:schemeClr val="accent2"/>
                </a:solidFill>
              </a:rPr>
              <a:t> </a:t>
            </a:r>
            <a:r>
              <a:rPr lang="en-CA" sz="1400" dirty="0">
                <a:solidFill>
                  <a:schemeClr val="bg1"/>
                </a:solidFill>
              </a:rPr>
              <a:t>with application architecture in the delivery of effective information systems, and informs technology architecture on data related infrastructure requirements/considerations</a:t>
            </a:r>
            <a:endParaRPr lang="en-CA" sz="1400" b="1" dirty="0">
              <a:solidFill>
                <a:schemeClr val="bg1"/>
              </a:solidFill>
            </a:endParaRPr>
          </a:p>
          <a:p>
            <a:pPr>
              <a:spcAft>
                <a:spcPts val="600"/>
              </a:spcAft>
            </a:pPr>
            <a:endParaRPr lang="en-CA" sz="1400" dirty="0">
              <a:solidFill>
                <a:schemeClr val="accent1"/>
              </a:solidFill>
            </a:endParaRPr>
          </a:p>
          <a:p>
            <a:pPr>
              <a:spcAft>
                <a:spcPts val="600"/>
              </a:spcAft>
            </a:pPr>
            <a:r>
              <a:rPr lang="en-CA" sz="1400" dirty="0">
                <a:solidFill>
                  <a:schemeClr val="accent1"/>
                </a:solidFill>
              </a:rPr>
              <a:t>Please refer to the following blueprints to see the full picture of enterprise architecture: </a:t>
            </a:r>
          </a:p>
          <a:p>
            <a:pPr>
              <a:spcAft>
                <a:spcPts val="600"/>
              </a:spcAft>
            </a:pPr>
            <a:r>
              <a:rPr lang="en-CA" sz="1200" i="1" dirty="0">
                <a:solidFill>
                  <a:schemeClr val="accent1"/>
                </a:solidFill>
                <a:hlinkClick r:id="rId2"/>
              </a:rPr>
              <a:t>Select and Implement an EA Tool</a:t>
            </a:r>
            <a:endParaRPr lang="en-CA" sz="1200" i="1" dirty="0">
              <a:solidFill>
                <a:schemeClr val="accent1"/>
              </a:solidFill>
            </a:endParaRPr>
          </a:p>
          <a:p>
            <a:pPr>
              <a:spcAft>
                <a:spcPts val="600"/>
              </a:spcAft>
            </a:pPr>
            <a:r>
              <a:rPr lang="en-CA" sz="1200" i="1" dirty="0">
                <a:solidFill>
                  <a:schemeClr val="accent1"/>
                </a:solidFill>
                <a:hlinkClick r:id="rId3"/>
              </a:rPr>
              <a:t>Enhance Your Application Architecture</a:t>
            </a:r>
            <a:endParaRPr lang="en-CA" sz="1200" i="1" dirty="0">
              <a:solidFill>
                <a:schemeClr val="accent1"/>
              </a:solidFill>
            </a:endParaRPr>
          </a:p>
        </p:txBody>
      </p:sp>
      <p:sp>
        <p:nvSpPr>
          <p:cNvPr id="9" name="Rounded Rectangle 24"/>
          <p:cNvSpPr/>
          <p:nvPr/>
        </p:nvSpPr>
        <p:spPr>
          <a:xfrm>
            <a:off x="4709064" y="1697599"/>
            <a:ext cx="3756965" cy="1102791"/>
          </a:xfrm>
          <a:prstGeom prst="roundRect">
            <a:avLst>
              <a:gd name="adj" fmla="val 6398"/>
            </a:avLst>
          </a:prstGeom>
          <a:solidFill>
            <a:schemeClr val="tx1">
              <a:lumMod val="60000"/>
              <a:lumOff val="40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CA" dirty="0">
                <a:solidFill>
                  <a:srgbClr val="FFFFFF"/>
                </a:solidFill>
              </a:rPr>
              <a:t>Business Architecture</a:t>
            </a:r>
          </a:p>
        </p:txBody>
      </p:sp>
      <p:sp>
        <p:nvSpPr>
          <p:cNvPr id="10" name="Rounded Rectangle 25"/>
          <p:cNvSpPr/>
          <p:nvPr/>
        </p:nvSpPr>
        <p:spPr>
          <a:xfrm>
            <a:off x="4707364" y="2908161"/>
            <a:ext cx="1855999" cy="1108462"/>
          </a:xfrm>
          <a:prstGeom prst="roundRect">
            <a:avLst>
              <a:gd name="adj" fmla="val 8286"/>
            </a:avLst>
          </a:prstGeom>
          <a:solidFill>
            <a:schemeClr val="accent1"/>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CA" dirty="0">
                <a:solidFill>
                  <a:srgbClr val="FFFFFF"/>
                </a:solidFill>
              </a:rPr>
              <a:t>Data</a:t>
            </a:r>
            <a:br>
              <a:rPr lang="en-CA" dirty="0">
                <a:solidFill>
                  <a:srgbClr val="FFFFFF"/>
                </a:solidFill>
              </a:rPr>
            </a:br>
            <a:r>
              <a:rPr lang="en-CA" dirty="0">
                <a:solidFill>
                  <a:srgbClr val="FFFFFF"/>
                </a:solidFill>
              </a:rPr>
              <a:t>Architecture</a:t>
            </a:r>
          </a:p>
        </p:txBody>
      </p:sp>
      <p:sp>
        <p:nvSpPr>
          <p:cNvPr id="11" name="Rounded Rectangle 26"/>
          <p:cNvSpPr/>
          <p:nvPr/>
        </p:nvSpPr>
        <p:spPr>
          <a:xfrm>
            <a:off x="6619569" y="2908159"/>
            <a:ext cx="1844760" cy="1108463"/>
          </a:xfrm>
          <a:prstGeom prst="roundRect">
            <a:avLst>
              <a:gd name="adj" fmla="val 8265"/>
            </a:avLst>
          </a:prstGeom>
          <a:solidFill>
            <a:schemeClr val="tx1">
              <a:lumMod val="60000"/>
              <a:lumOff val="40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CA" dirty="0">
                <a:solidFill>
                  <a:srgbClr val="FFFFFF"/>
                </a:solidFill>
              </a:rPr>
              <a:t>Application</a:t>
            </a:r>
            <a:br>
              <a:rPr lang="en-CA" dirty="0">
                <a:solidFill>
                  <a:srgbClr val="FFFFFF"/>
                </a:solidFill>
              </a:rPr>
            </a:br>
            <a:r>
              <a:rPr lang="en-CA" dirty="0">
                <a:solidFill>
                  <a:srgbClr val="FFFFFF"/>
                </a:solidFill>
              </a:rPr>
              <a:t>Architecture</a:t>
            </a:r>
          </a:p>
        </p:txBody>
      </p:sp>
      <p:sp>
        <p:nvSpPr>
          <p:cNvPr id="13" name="Left-Right Arrow 28"/>
          <p:cNvSpPr/>
          <p:nvPr/>
        </p:nvSpPr>
        <p:spPr>
          <a:xfrm>
            <a:off x="6306757" y="3300424"/>
            <a:ext cx="564572" cy="307089"/>
          </a:xfrm>
          <a:prstGeom prst="leftRightArrow">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Up Arrow 29"/>
          <p:cNvSpPr/>
          <p:nvPr/>
        </p:nvSpPr>
        <p:spPr>
          <a:xfrm rot="10800000">
            <a:off x="5496818" y="2748142"/>
            <a:ext cx="319076" cy="402911"/>
          </a:xfrm>
          <a:prstGeom prst="upArrow">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Up Arrow 30"/>
          <p:cNvSpPr/>
          <p:nvPr/>
        </p:nvSpPr>
        <p:spPr>
          <a:xfrm rot="10800000">
            <a:off x="7381716" y="2748144"/>
            <a:ext cx="319076" cy="402911"/>
          </a:xfrm>
          <a:prstGeom prst="upArrow">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Text Placeholder 2"/>
          <p:cNvSpPr txBox="1">
            <a:spLocks/>
          </p:cNvSpPr>
          <p:nvPr/>
        </p:nvSpPr>
        <p:spPr bwMode="auto">
          <a:xfrm>
            <a:off x="4773244" y="5480371"/>
            <a:ext cx="3756962" cy="47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333333"/>
              </a:buClr>
              <a:buFont typeface="Arial" pitchFamily="34" charset="0"/>
              <a:buNone/>
            </a:pPr>
            <a:r>
              <a:rPr lang="en-CA" sz="1400" i="1" dirty="0">
                <a:solidFill>
                  <a:schemeClr val="bg1">
                    <a:lumMod val="50000"/>
                  </a:schemeClr>
                </a:solidFill>
              </a:rPr>
              <a:t>Adapted from TOGAF</a:t>
            </a:r>
          </a:p>
        </p:txBody>
      </p:sp>
      <p:sp>
        <p:nvSpPr>
          <p:cNvPr id="19" name="Rectangle 21"/>
          <p:cNvSpPr/>
          <p:nvPr/>
        </p:nvSpPr>
        <p:spPr>
          <a:xfrm>
            <a:off x="4578525" y="5739227"/>
            <a:ext cx="4213848" cy="400110"/>
          </a:xfrm>
          <a:prstGeom prst="rect">
            <a:avLst/>
          </a:prstGeom>
        </p:spPr>
        <p:txBody>
          <a:bodyPr wrap="square">
            <a:spAutoFit/>
          </a:bodyPr>
          <a:lstStyle/>
          <a:p>
            <a:pPr algn="ctr"/>
            <a:r>
              <a:rPr lang="en-CA" sz="1000" dirty="0">
                <a:solidFill>
                  <a:schemeClr val="bg1">
                    <a:lumMod val="50000"/>
                  </a:schemeClr>
                </a:solidFill>
              </a:rPr>
              <a:t>Refer to Phase C of TOGAF and Bizbok for references to the components of business architecture that are used in data architecture.  </a:t>
            </a:r>
          </a:p>
        </p:txBody>
      </p:sp>
      <p:sp>
        <p:nvSpPr>
          <p:cNvPr id="20" name="Rounded Rectangle 24"/>
          <p:cNvSpPr/>
          <p:nvPr/>
        </p:nvSpPr>
        <p:spPr>
          <a:xfrm>
            <a:off x="4476924" y="1539635"/>
            <a:ext cx="4229414" cy="3892058"/>
          </a:xfrm>
          <a:prstGeom prst="roundRect">
            <a:avLst>
              <a:gd name="adj" fmla="val 5924"/>
            </a:avLst>
          </a:prstGeom>
          <a:noFill/>
          <a:ln w="57150">
            <a:solidFill>
              <a:schemeClr val="accent1"/>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endParaRPr lang="en-CA" dirty="0">
              <a:solidFill>
                <a:srgbClr val="FFFFFF"/>
              </a:solidFill>
            </a:endParaRPr>
          </a:p>
        </p:txBody>
      </p:sp>
      <p:sp>
        <p:nvSpPr>
          <p:cNvPr id="21" name="TextBox 20"/>
          <p:cNvSpPr txBox="1"/>
          <p:nvPr/>
        </p:nvSpPr>
        <p:spPr>
          <a:xfrm>
            <a:off x="5109733" y="1320520"/>
            <a:ext cx="2910261" cy="369332"/>
          </a:xfrm>
          <a:prstGeom prst="rect">
            <a:avLst/>
          </a:prstGeom>
          <a:solidFill>
            <a:schemeClr val="bg1"/>
          </a:solidFill>
        </p:spPr>
        <p:txBody>
          <a:bodyPr wrap="square" rtlCol="0">
            <a:spAutoFit/>
          </a:bodyPr>
          <a:lstStyle/>
          <a:p>
            <a:pPr algn="ctr"/>
            <a:r>
              <a:rPr lang="en-CA" b="1" dirty="0">
                <a:solidFill>
                  <a:schemeClr val="accent1"/>
                </a:solidFill>
              </a:rPr>
              <a:t>Enterprise Architecture</a:t>
            </a:r>
            <a:endParaRPr lang="en-CA" b="1" dirty="0">
              <a:solidFill>
                <a:srgbClr val="007698"/>
              </a:solidFill>
            </a:endParaRPr>
          </a:p>
        </p:txBody>
      </p:sp>
      <p:sp>
        <p:nvSpPr>
          <p:cNvPr id="28" name="Bent-Up Arrow 27"/>
          <p:cNvSpPr/>
          <p:nvPr/>
        </p:nvSpPr>
        <p:spPr>
          <a:xfrm flipV="1">
            <a:off x="6666625" y="3966452"/>
            <a:ext cx="1034168" cy="425795"/>
          </a:xfrm>
          <a:prstGeom prst="bentUpArrow">
            <a:avLst>
              <a:gd name="adj1" fmla="val 35560"/>
              <a:gd name="adj2" fmla="val 36428"/>
              <a:gd name="adj3" fmla="val 37349"/>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3"/>
              </a:solidFill>
            </a:endParaRPr>
          </a:p>
        </p:txBody>
      </p:sp>
      <p:sp>
        <p:nvSpPr>
          <p:cNvPr id="29" name="Bent-Up Arrow 28"/>
          <p:cNvSpPr/>
          <p:nvPr/>
        </p:nvSpPr>
        <p:spPr>
          <a:xfrm flipH="1" flipV="1">
            <a:off x="5489919" y="3966452"/>
            <a:ext cx="1020557" cy="425795"/>
          </a:xfrm>
          <a:prstGeom prst="bentUpArrow">
            <a:avLst>
              <a:gd name="adj1" fmla="val 35560"/>
              <a:gd name="adj2" fmla="val 36428"/>
              <a:gd name="adj3" fmla="val 37349"/>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3"/>
              </a:solidFill>
            </a:endParaRPr>
          </a:p>
        </p:txBody>
      </p:sp>
      <p:sp>
        <p:nvSpPr>
          <p:cNvPr id="30" name="Rectangle 29"/>
          <p:cNvSpPr/>
          <p:nvPr/>
        </p:nvSpPr>
        <p:spPr>
          <a:xfrm>
            <a:off x="6510476" y="3890569"/>
            <a:ext cx="156149" cy="234576"/>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3"/>
              </a:solidFill>
            </a:endParaRPr>
          </a:p>
        </p:txBody>
      </p:sp>
    </p:spTree>
    <p:extLst>
      <p:ext uri="{BB962C8B-B14F-4D97-AF65-F5344CB8AC3E}">
        <p14:creationId xmlns:p14="http://schemas.microsoft.com/office/powerpoint/2010/main" val="140201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935902"/>
            <a:ext cx="9144000" cy="456320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139375" y="5812522"/>
            <a:ext cx="5311078" cy="6039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CA" sz="2400" b="1" dirty="0">
              <a:solidFill>
                <a:schemeClr val="accent2"/>
              </a:solidFill>
              <a:latin typeface="+mj-lt"/>
            </a:endParaRPr>
          </a:p>
        </p:txBody>
      </p:sp>
      <p:grpSp>
        <p:nvGrpSpPr>
          <p:cNvPr id="12" name="Group 11"/>
          <p:cNvGrpSpPr/>
          <p:nvPr/>
        </p:nvGrpSpPr>
        <p:grpSpPr>
          <a:xfrm>
            <a:off x="-1" y="1139383"/>
            <a:ext cx="7871767" cy="796519"/>
            <a:chOff x="-2" y="294436"/>
            <a:chExt cx="7871767" cy="796519"/>
          </a:xfrm>
          <a:solidFill>
            <a:schemeClr val="accent3"/>
          </a:solidFill>
        </p:grpSpPr>
        <p:sp>
          <p:nvSpPr>
            <p:cNvPr id="13" name="Rectangle 12"/>
            <p:cNvSpPr/>
            <p:nvPr/>
          </p:nvSpPr>
          <p:spPr>
            <a:xfrm>
              <a:off x="-2" y="294436"/>
              <a:ext cx="5737343"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Financial</a:t>
              </a:r>
            </a:p>
            <a:p>
              <a:r>
                <a:rPr lang="en-CA" b="0" i="1" dirty="0"/>
                <a:t>Info-Tech Consulting</a:t>
              </a:r>
            </a:p>
          </p:txBody>
        </p:sp>
      </p:grpSp>
      <p:sp>
        <p:nvSpPr>
          <p:cNvPr id="18" name="TextBox 17"/>
          <p:cNvSpPr txBox="1"/>
          <p:nvPr/>
        </p:nvSpPr>
        <p:spPr>
          <a:xfrm>
            <a:off x="189456" y="2058740"/>
            <a:ext cx="4630068" cy="3693319"/>
          </a:xfrm>
          <a:prstGeom prst="rect">
            <a:avLst/>
          </a:prstGeom>
        </p:spPr>
        <p:txBody>
          <a:bodyPr wrap="square" rtlCol="0">
            <a:spAutoFit/>
          </a:bodyPr>
          <a:lstStyle/>
          <a:p>
            <a:pPr>
              <a:spcAft>
                <a:spcPts val="600"/>
              </a:spcAft>
            </a:pPr>
            <a:r>
              <a:rPr lang="en-CA" sz="1100" b="1" dirty="0">
                <a:solidFill>
                  <a:schemeClr val="accent1"/>
                </a:solidFill>
              </a:rPr>
              <a:t>Situation: Strong external pressures required the monetary authority to </a:t>
            </a:r>
            <a:r>
              <a:rPr lang="en-CA" sz="1100" b="1" dirty="0">
                <a:solidFill>
                  <a:schemeClr val="accent2"/>
                </a:solidFill>
              </a:rPr>
              <a:t>update</a:t>
            </a:r>
            <a:r>
              <a:rPr lang="en-CA" sz="1100" b="1" dirty="0">
                <a:solidFill>
                  <a:schemeClr val="accent1"/>
                </a:solidFill>
              </a:rPr>
              <a:t> and </a:t>
            </a:r>
            <a:r>
              <a:rPr lang="en-CA" sz="1100" b="1" dirty="0">
                <a:solidFill>
                  <a:schemeClr val="accent2"/>
                </a:solidFill>
              </a:rPr>
              <a:t>optimize</a:t>
            </a:r>
            <a:r>
              <a:rPr lang="en-CA" sz="1100" b="1" dirty="0">
                <a:solidFill>
                  <a:schemeClr val="accent1"/>
                </a:solidFill>
              </a:rPr>
              <a:t> its data architecture. </a:t>
            </a:r>
          </a:p>
          <a:p>
            <a:pPr>
              <a:spcAft>
                <a:spcPts val="600"/>
              </a:spcAft>
            </a:pPr>
            <a:r>
              <a:rPr lang="en-CA" sz="1100" dirty="0"/>
              <a:t>The monetary authority is responsible for oversight of the financial situation of a country that takes in revenue from foreign incorporation. Due to increased pressure from international regulatory bodies, the monetary authority became responsible for generating multiple different types of beneficial ownership reports based on corporation ownership data </a:t>
            </a:r>
            <a:r>
              <a:rPr lang="en-CA" sz="1100" b="1" dirty="0">
                <a:solidFill>
                  <a:schemeClr val="accent2"/>
                </a:solidFill>
              </a:rPr>
              <a:t>within 24 hours of a request.</a:t>
            </a:r>
            <a:endParaRPr lang="en-CA" sz="1100" dirty="0"/>
          </a:p>
          <a:p>
            <a:pPr>
              <a:spcAft>
                <a:spcPts val="600"/>
              </a:spcAft>
            </a:pPr>
            <a:r>
              <a:rPr lang="en-CA" sz="1100" b="1" dirty="0">
                <a:solidFill>
                  <a:schemeClr val="accent1"/>
                </a:solidFill>
              </a:rPr>
              <a:t>A stale and inefficient data architecture prevented the monetary authority from fulfilling external pressures.</a:t>
            </a:r>
          </a:p>
          <a:p>
            <a:pPr>
              <a:spcAft>
                <a:spcPts val="600"/>
              </a:spcAft>
            </a:pPr>
            <a:r>
              <a:rPr lang="en-CA" sz="1100" dirty="0"/>
              <a:t>Normally, the process to generate and provide beneficial ownership reports took a week or more. This was due to multiple points of </a:t>
            </a:r>
            <a:r>
              <a:rPr lang="en-CA" sz="1100" b="1" dirty="0"/>
              <a:t>stale data architecture,</a:t>
            </a:r>
            <a:r>
              <a:rPr lang="en-CA" sz="1100" dirty="0"/>
              <a:t> including a dependence on outdated legacy systems and a broken process for gathering the required data from a mix of paper and electronic sources.</a:t>
            </a:r>
          </a:p>
          <a:p>
            <a:pPr>
              <a:spcAft>
                <a:spcPts val="600"/>
              </a:spcAft>
            </a:pPr>
            <a:r>
              <a:rPr lang="en-CA" sz="1100" b="1" dirty="0">
                <a:solidFill>
                  <a:schemeClr val="accent1"/>
                </a:solidFill>
              </a:rPr>
              <a:t>Provide a structured approach to solving the problem</a:t>
            </a:r>
          </a:p>
          <a:p>
            <a:pPr>
              <a:spcAft>
                <a:spcPts val="600"/>
              </a:spcAft>
            </a:pPr>
            <a:r>
              <a:rPr lang="en-CA" sz="1100" dirty="0"/>
              <a:t>Info-Tech helped the monetary authority identify the business need that resulted from regulatory pressures, the challenges that needed to be overcome, and actionable tactics for addressing the needs.</a:t>
            </a:r>
            <a:endParaRPr lang="en-CA" sz="1100" i="1" dirty="0">
              <a:solidFill>
                <a:schemeClr val="accent1"/>
              </a:solidFill>
            </a:endParaRPr>
          </a:p>
        </p:txBody>
      </p:sp>
      <p:sp>
        <p:nvSpPr>
          <p:cNvPr id="27" name="Right Arrow 26"/>
          <p:cNvSpPr/>
          <p:nvPr/>
        </p:nvSpPr>
        <p:spPr>
          <a:xfrm rot="5400000">
            <a:off x="5928231" y="2863935"/>
            <a:ext cx="325611" cy="422700"/>
          </a:xfrm>
          <a:prstGeom prst="rightArrow">
            <a:avLst/>
          </a:prstGeom>
          <a:solidFill>
            <a:schemeClr val="bg1">
              <a:lumMod val="7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Rectangle 28"/>
          <p:cNvSpPr/>
          <p:nvPr/>
        </p:nvSpPr>
        <p:spPr>
          <a:xfrm>
            <a:off x="5231802" y="3528774"/>
            <a:ext cx="1295770" cy="553998"/>
          </a:xfrm>
          <a:prstGeom prst="rect">
            <a:avLst/>
          </a:prstGeom>
          <a:solidFill>
            <a:schemeClr val="accent3"/>
          </a:solidFill>
        </p:spPr>
        <p:txBody>
          <a:bodyPr wrap="square">
            <a:spAutoFit/>
          </a:bodyPr>
          <a:lstStyle/>
          <a:p>
            <a:r>
              <a:rPr lang="en-CA" sz="1000" dirty="0">
                <a:solidFill>
                  <a:schemeClr val="accent1"/>
                </a:solidFill>
              </a:rPr>
              <a:t>Outdated architecture (paper, legacy systems)</a:t>
            </a:r>
          </a:p>
        </p:txBody>
      </p:sp>
      <p:sp>
        <p:nvSpPr>
          <p:cNvPr id="30" name="Rectangle 29"/>
          <p:cNvSpPr/>
          <p:nvPr/>
        </p:nvSpPr>
        <p:spPr>
          <a:xfrm>
            <a:off x="6602960" y="3525777"/>
            <a:ext cx="906186" cy="400110"/>
          </a:xfrm>
          <a:prstGeom prst="rect">
            <a:avLst/>
          </a:prstGeom>
          <a:solidFill>
            <a:schemeClr val="accent3"/>
          </a:solidFill>
        </p:spPr>
        <p:txBody>
          <a:bodyPr wrap="square">
            <a:spAutoFit/>
          </a:bodyPr>
          <a:lstStyle/>
          <a:p>
            <a:pPr algn="ctr"/>
            <a:r>
              <a:rPr lang="en-CA" sz="1000" dirty="0">
                <a:solidFill>
                  <a:schemeClr val="accent1"/>
                </a:solidFill>
              </a:rPr>
              <a:t>Incomplete data</a:t>
            </a:r>
          </a:p>
        </p:txBody>
      </p:sp>
      <p:sp>
        <p:nvSpPr>
          <p:cNvPr id="31" name="Rectangle 30"/>
          <p:cNvSpPr/>
          <p:nvPr/>
        </p:nvSpPr>
        <p:spPr>
          <a:xfrm>
            <a:off x="7580004" y="3528774"/>
            <a:ext cx="966056" cy="553998"/>
          </a:xfrm>
          <a:prstGeom prst="rect">
            <a:avLst/>
          </a:prstGeom>
          <a:solidFill>
            <a:schemeClr val="accent3"/>
          </a:solidFill>
        </p:spPr>
        <p:txBody>
          <a:bodyPr wrap="square">
            <a:spAutoFit/>
          </a:bodyPr>
          <a:lstStyle/>
          <a:p>
            <a:pPr algn="ctr"/>
            <a:r>
              <a:rPr lang="en-CA" sz="1000" dirty="0">
                <a:solidFill>
                  <a:schemeClr val="accent1"/>
                </a:solidFill>
              </a:rPr>
              <a:t>Stale data from other agencies</a:t>
            </a:r>
          </a:p>
        </p:txBody>
      </p:sp>
      <p:sp>
        <p:nvSpPr>
          <p:cNvPr id="32" name="Rectangle 31"/>
          <p:cNvSpPr/>
          <p:nvPr/>
        </p:nvSpPr>
        <p:spPr>
          <a:xfrm>
            <a:off x="6522448" y="2644998"/>
            <a:ext cx="1945365" cy="261610"/>
          </a:xfrm>
          <a:prstGeom prst="rect">
            <a:avLst/>
          </a:prstGeom>
          <a:solidFill>
            <a:schemeClr val="accent2"/>
          </a:solidFill>
        </p:spPr>
        <p:txBody>
          <a:bodyPr wrap="square">
            <a:spAutoFit/>
          </a:bodyPr>
          <a:lstStyle/>
          <a:p>
            <a:pPr algn="ctr"/>
            <a:r>
              <a:rPr lang="en-CA" sz="1050" b="1" dirty="0"/>
              <a:t>External Requirements </a:t>
            </a:r>
          </a:p>
        </p:txBody>
      </p:sp>
      <p:sp>
        <p:nvSpPr>
          <p:cNvPr id="33" name="Rectangle 32"/>
          <p:cNvSpPr/>
          <p:nvPr/>
        </p:nvSpPr>
        <p:spPr>
          <a:xfrm>
            <a:off x="5231802" y="2644998"/>
            <a:ext cx="1295772" cy="261610"/>
          </a:xfrm>
          <a:prstGeom prst="rect">
            <a:avLst/>
          </a:prstGeom>
          <a:noFill/>
          <a:ln>
            <a:solidFill>
              <a:schemeClr val="accent2"/>
            </a:solidFill>
          </a:ln>
        </p:spPr>
        <p:txBody>
          <a:bodyPr wrap="square">
            <a:spAutoFit/>
          </a:bodyPr>
          <a:lstStyle/>
          <a:p>
            <a:pPr algn="ctr"/>
            <a:r>
              <a:rPr lang="en-CA" sz="1050" b="1" dirty="0"/>
              <a:t>Business Driver</a:t>
            </a:r>
          </a:p>
        </p:txBody>
      </p:sp>
      <p:sp>
        <p:nvSpPr>
          <p:cNvPr id="34" name="Right Arrow 33"/>
          <p:cNvSpPr/>
          <p:nvPr/>
        </p:nvSpPr>
        <p:spPr>
          <a:xfrm rot="5400000">
            <a:off x="6717298" y="3957490"/>
            <a:ext cx="345991" cy="422700"/>
          </a:xfrm>
          <a:prstGeom prst="rightArrow">
            <a:avLst/>
          </a:prstGeom>
          <a:solidFill>
            <a:schemeClr val="bg1">
              <a:lumMod val="7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Rectangle 34"/>
          <p:cNvSpPr/>
          <p:nvPr/>
        </p:nvSpPr>
        <p:spPr>
          <a:xfrm>
            <a:off x="5778942" y="4378023"/>
            <a:ext cx="3006729" cy="261610"/>
          </a:xfrm>
          <a:prstGeom prst="rect">
            <a:avLst/>
          </a:prstGeom>
          <a:solidFill>
            <a:schemeClr val="accent1"/>
          </a:solidFill>
        </p:spPr>
        <p:txBody>
          <a:bodyPr wrap="square">
            <a:spAutoFit/>
          </a:bodyPr>
          <a:lstStyle/>
          <a:p>
            <a:pPr algn="ctr"/>
            <a:r>
              <a:rPr lang="en-CA" sz="1050" b="1" dirty="0">
                <a:solidFill>
                  <a:schemeClr val="bg1"/>
                </a:solidFill>
              </a:rPr>
              <a:t>Data Architecture Optimization Tactics</a:t>
            </a:r>
          </a:p>
        </p:txBody>
      </p:sp>
      <p:sp>
        <p:nvSpPr>
          <p:cNvPr id="36" name="Rectangle 35"/>
          <p:cNvSpPr/>
          <p:nvPr/>
        </p:nvSpPr>
        <p:spPr>
          <a:xfrm>
            <a:off x="6663304" y="4709490"/>
            <a:ext cx="2122367" cy="246221"/>
          </a:xfrm>
          <a:prstGeom prst="rect">
            <a:avLst/>
          </a:prstGeom>
          <a:solidFill>
            <a:schemeClr val="accent1"/>
          </a:solidFill>
        </p:spPr>
        <p:txBody>
          <a:bodyPr wrap="square">
            <a:spAutoFit/>
          </a:bodyPr>
          <a:lstStyle/>
          <a:p>
            <a:pPr algn="ctr"/>
            <a:r>
              <a:rPr lang="en-CA" sz="1000" dirty="0">
                <a:solidFill>
                  <a:schemeClr val="bg1"/>
                </a:solidFill>
              </a:rPr>
              <a:t>Optimized Source Databases</a:t>
            </a:r>
          </a:p>
        </p:txBody>
      </p:sp>
      <p:sp>
        <p:nvSpPr>
          <p:cNvPr id="37" name="Rectangle 36"/>
          <p:cNvSpPr/>
          <p:nvPr/>
        </p:nvSpPr>
        <p:spPr>
          <a:xfrm>
            <a:off x="6663304" y="5015297"/>
            <a:ext cx="2122367" cy="246221"/>
          </a:xfrm>
          <a:prstGeom prst="rect">
            <a:avLst/>
          </a:prstGeom>
          <a:solidFill>
            <a:schemeClr val="accent1"/>
          </a:solidFill>
        </p:spPr>
        <p:txBody>
          <a:bodyPr wrap="square">
            <a:spAutoFit/>
          </a:bodyPr>
          <a:lstStyle/>
          <a:p>
            <a:pPr algn="ctr"/>
            <a:r>
              <a:rPr lang="en-CA" sz="1000" dirty="0">
                <a:solidFill>
                  <a:schemeClr val="bg1"/>
                </a:solidFill>
              </a:rPr>
              <a:t>Improved Integration</a:t>
            </a:r>
          </a:p>
        </p:txBody>
      </p:sp>
      <p:sp>
        <p:nvSpPr>
          <p:cNvPr id="38" name="Rectangle 37"/>
          <p:cNvSpPr/>
          <p:nvPr/>
        </p:nvSpPr>
        <p:spPr>
          <a:xfrm>
            <a:off x="6663304" y="5316087"/>
            <a:ext cx="2122367" cy="246221"/>
          </a:xfrm>
          <a:prstGeom prst="rect">
            <a:avLst/>
          </a:prstGeom>
          <a:solidFill>
            <a:schemeClr val="accent1"/>
          </a:solidFill>
        </p:spPr>
        <p:txBody>
          <a:bodyPr wrap="square">
            <a:spAutoFit/>
          </a:bodyPr>
          <a:lstStyle/>
          <a:p>
            <a:pPr algn="ctr"/>
            <a:r>
              <a:rPr lang="en-CA" sz="1000" dirty="0">
                <a:solidFill>
                  <a:schemeClr val="bg1"/>
                </a:solidFill>
              </a:rPr>
              <a:t>Data Warehouse Optimization</a:t>
            </a:r>
          </a:p>
        </p:txBody>
      </p:sp>
      <p:sp>
        <p:nvSpPr>
          <p:cNvPr id="39" name="Rectangle 38"/>
          <p:cNvSpPr/>
          <p:nvPr/>
        </p:nvSpPr>
        <p:spPr>
          <a:xfrm>
            <a:off x="6663304" y="5623275"/>
            <a:ext cx="2122367" cy="246221"/>
          </a:xfrm>
          <a:prstGeom prst="rect">
            <a:avLst/>
          </a:prstGeom>
          <a:solidFill>
            <a:schemeClr val="accent1"/>
          </a:solidFill>
        </p:spPr>
        <p:txBody>
          <a:bodyPr wrap="square">
            <a:spAutoFit/>
          </a:bodyPr>
          <a:lstStyle/>
          <a:p>
            <a:pPr algn="ctr"/>
            <a:r>
              <a:rPr lang="en-CA" sz="1000" dirty="0">
                <a:solidFill>
                  <a:schemeClr val="bg1"/>
                </a:solidFill>
              </a:rPr>
              <a:t>Data Marts for Reports</a:t>
            </a:r>
          </a:p>
        </p:txBody>
      </p:sp>
      <p:sp>
        <p:nvSpPr>
          <p:cNvPr id="40" name="Rectangle 39"/>
          <p:cNvSpPr/>
          <p:nvPr/>
        </p:nvSpPr>
        <p:spPr>
          <a:xfrm>
            <a:off x="6663304" y="5923238"/>
            <a:ext cx="2122367" cy="246221"/>
          </a:xfrm>
          <a:prstGeom prst="rect">
            <a:avLst/>
          </a:prstGeom>
          <a:solidFill>
            <a:schemeClr val="accent1"/>
          </a:solidFill>
        </p:spPr>
        <p:txBody>
          <a:bodyPr wrap="square">
            <a:spAutoFit/>
          </a:bodyPr>
          <a:lstStyle/>
          <a:p>
            <a:pPr algn="ctr"/>
            <a:r>
              <a:rPr lang="en-CA" sz="1000" dirty="0">
                <a:solidFill>
                  <a:schemeClr val="bg1"/>
                </a:solidFill>
              </a:rPr>
              <a:t>Report Delivery Efficiency</a:t>
            </a:r>
          </a:p>
        </p:txBody>
      </p:sp>
      <p:sp>
        <p:nvSpPr>
          <p:cNvPr id="41" name="Rectangle 40"/>
          <p:cNvSpPr/>
          <p:nvPr/>
        </p:nvSpPr>
        <p:spPr>
          <a:xfrm>
            <a:off x="5778941" y="4711308"/>
            <a:ext cx="837212" cy="246221"/>
          </a:xfrm>
          <a:prstGeom prst="rect">
            <a:avLst/>
          </a:prstGeom>
          <a:solidFill>
            <a:schemeClr val="accent3"/>
          </a:solidFill>
        </p:spPr>
        <p:txBody>
          <a:bodyPr wrap="square">
            <a:spAutoFit/>
          </a:bodyPr>
          <a:lstStyle/>
          <a:p>
            <a:pPr algn="ctr"/>
            <a:r>
              <a:rPr lang="en-CA" sz="1000" dirty="0">
                <a:solidFill>
                  <a:schemeClr val="accent1"/>
                </a:solidFill>
              </a:rPr>
              <a:t>1</a:t>
            </a:r>
          </a:p>
        </p:txBody>
      </p:sp>
      <p:sp>
        <p:nvSpPr>
          <p:cNvPr id="42" name="Rectangle 41"/>
          <p:cNvSpPr/>
          <p:nvPr/>
        </p:nvSpPr>
        <p:spPr>
          <a:xfrm>
            <a:off x="5778941" y="5015297"/>
            <a:ext cx="837212" cy="246221"/>
          </a:xfrm>
          <a:prstGeom prst="rect">
            <a:avLst/>
          </a:prstGeom>
          <a:solidFill>
            <a:schemeClr val="accent3"/>
          </a:solidFill>
        </p:spPr>
        <p:txBody>
          <a:bodyPr wrap="square">
            <a:spAutoFit/>
          </a:bodyPr>
          <a:lstStyle/>
          <a:p>
            <a:pPr algn="ctr"/>
            <a:r>
              <a:rPr lang="en-CA" sz="1000" dirty="0">
                <a:solidFill>
                  <a:schemeClr val="accent1"/>
                </a:solidFill>
              </a:rPr>
              <a:t>2</a:t>
            </a:r>
          </a:p>
        </p:txBody>
      </p:sp>
      <p:sp>
        <p:nvSpPr>
          <p:cNvPr id="43" name="Rectangle 42"/>
          <p:cNvSpPr/>
          <p:nvPr/>
        </p:nvSpPr>
        <p:spPr>
          <a:xfrm>
            <a:off x="5778941" y="5319286"/>
            <a:ext cx="837212" cy="246221"/>
          </a:xfrm>
          <a:prstGeom prst="rect">
            <a:avLst/>
          </a:prstGeom>
          <a:solidFill>
            <a:schemeClr val="accent3"/>
          </a:solidFill>
        </p:spPr>
        <p:txBody>
          <a:bodyPr wrap="square">
            <a:spAutoFit/>
          </a:bodyPr>
          <a:lstStyle/>
          <a:p>
            <a:pPr algn="ctr"/>
            <a:r>
              <a:rPr lang="en-CA" sz="1000" dirty="0">
                <a:solidFill>
                  <a:schemeClr val="accent1"/>
                </a:solidFill>
              </a:rPr>
              <a:t>3</a:t>
            </a:r>
          </a:p>
        </p:txBody>
      </p:sp>
      <p:sp>
        <p:nvSpPr>
          <p:cNvPr id="44" name="Rectangle 43"/>
          <p:cNvSpPr/>
          <p:nvPr/>
        </p:nvSpPr>
        <p:spPr>
          <a:xfrm>
            <a:off x="5778941" y="5623275"/>
            <a:ext cx="827951" cy="246221"/>
          </a:xfrm>
          <a:prstGeom prst="rect">
            <a:avLst/>
          </a:prstGeom>
          <a:solidFill>
            <a:schemeClr val="accent3"/>
          </a:solidFill>
        </p:spPr>
        <p:txBody>
          <a:bodyPr wrap="square">
            <a:spAutoFit/>
          </a:bodyPr>
          <a:lstStyle/>
          <a:p>
            <a:pPr algn="ctr"/>
            <a:r>
              <a:rPr lang="en-CA" sz="1000" dirty="0">
                <a:solidFill>
                  <a:schemeClr val="accent1"/>
                </a:solidFill>
              </a:rPr>
              <a:t>4</a:t>
            </a:r>
          </a:p>
        </p:txBody>
      </p:sp>
      <p:sp>
        <p:nvSpPr>
          <p:cNvPr id="45" name="Rectangle 44"/>
          <p:cNvSpPr/>
          <p:nvPr/>
        </p:nvSpPr>
        <p:spPr>
          <a:xfrm>
            <a:off x="5778941" y="5927264"/>
            <a:ext cx="837212" cy="246221"/>
          </a:xfrm>
          <a:prstGeom prst="rect">
            <a:avLst/>
          </a:prstGeom>
          <a:solidFill>
            <a:schemeClr val="accent3"/>
          </a:solidFill>
        </p:spPr>
        <p:txBody>
          <a:bodyPr wrap="square">
            <a:spAutoFit/>
          </a:bodyPr>
          <a:lstStyle/>
          <a:p>
            <a:pPr algn="ctr"/>
            <a:r>
              <a:rPr lang="en-CA" sz="1000" dirty="0">
                <a:solidFill>
                  <a:schemeClr val="accent1"/>
                </a:solidFill>
              </a:rPr>
              <a:t>5</a:t>
            </a:r>
          </a:p>
        </p:txBody>
      </p:sp>
      <p:sp>
        <p:nvSpPr>
          <p:cNvPr id="47" name="Rectangle 46"/>
          <p:cNvSpPr/>
          <p:nvPr/>
        </p:nvSpPr>
        <p:spPr>
          <a:xfrm>
            <a:off x="5231799" y="3232218"/>
            <a:ext cx="3314261" cy="261610"/>
          </a:xfrm>
          <a:prstGeom prst="rect">
            <a:avLst/>
          </a:prstGeom>
          <a:solidFill>
            <a:schemeClr val="accent1"/>
          </a:solidFill>
        </p:spPr>
        <p:txBody>
          <a:bodyPr wrap="square">
            <a:spAutoFit/>
          </a:bodyPr>
          <a:lstStyle/>
          <a:p>
            <a:pPr algn="ctr"/>
            <a:r>
              <a:rPr lang="en-CA" sz="1050" b="1" dirty="0">
                <a:solidFill>
                  <a:schemeClr val="bg1"/>
                </a:solidFill>
              </a:rPr>
              <a:t>Diagnose Data Architecture Problems</a:t>
            </a:r>
          </a:p>
        </p:txBody>
      </p:sp>
      <p:sp>
        <p:nvSpPr>
          <p:cNvPr id="3" name="Rectangle 2"/>
          <p:cNvSpPr/>
          <p:nvPr/>
        </p:nvSpPr>
        <p:spPr>
          <a:xfrm>
            <a:off x="5008980" y="2113375"/>
            <a:ext cx="4038066" cy="430887"/>
          </a:xfrm>
          <a:prstGeom prst="rect">
            <a:avLst/>
          </a:prstGeom>
        </p:spPr>
        <p:txBody>
          <a:bodyPr wrap="square">
            <a:spAutoFit/>
          </a:bodyPr>
          <a:lstStyle/>
          <a:p>
            <a:r>
              <a:rPr lang="en-CA" sz="1100" dirty="0">
                <a:solidFill>
                  <a:schemeClr val="accent1"/>
                </a:solidFill>
              </a:rPr>
              <a:t>Info-Tech’s methodology was followed to optimize the areas of data architecture that address the business driver.</a:t>
            </a:r>
            <a:endParaRPr lang="en-CA" sz="1100" dirty="0"/>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6" y="5912138"/>
            <a:ext cx="404675" cy="404675"/>
          </a:xfrm>
          <a:prstGeom prst="rect">
            <a:avLst/>
          </a:prstGeom>
        </p:spPr>
      </p:pic>
      <p:sp>
        <p:nvSpPr>
          <p:cNvPr id="48" name="Rectangle 47"/>
          <p:cNvSpPr/>
          <p:nvPr/>
        </p:nvSpPr>
        <p:spPr>
          <a:xfrm>
            <a:off x="686516" y="5903022"/>
            <a:ext cx="4763937" cy="430887"/>
          </a:xfrm>
          <a:prstGeom prst="rect">
            <a:avLst/>
          </a:prstGeom>
        </p:spPr>
        <p:txBody>
          <a:bodyPr wrap="square">
            <a:spAutoFit/>
          </a:bodyPr>
          <a:lstStyle/>
          <a:p>
            <a:r>
              <a:rPr lang="en-CA" sz="1100" dirty="0">
                <a:solidFill>
                  <a:schemeClr val="accent1"/>
                </a:solidFill>
              </a:rPr>
              <a:t>As you walk through this blueprint, watch for additional case studies that walk through the details of how Info-Tech helped this monetary authority.</a:t>
            </a:r>
            <a:endParaRPr lang="en-CA" sz="1100" dirty="0"/>
          </a:p>
        </p:txBody>
      </p:sp>
      <p:sp>
        <p:nvSpPr>
          <p:cNvPr id="49" name="Rectangle 48"/>
          <p:cNvSpPr/>
          <p:nvPr/>
        </p:nvSpPr>
        <p:spPr>
          <a:xfrm>
            <a:off x="5737342" y="1180850"/>
            <a:ext cx="1446375" cy="7637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9978" y="1339943"/>
            <a:ext cx="232831" cy="372530"/>
          </a:xfrm>
          <a:prstGeom prst="rect">
            <a:avLst/>
          </a:prstGeom>
        </p:spPr>
      </p:pic>
      <p:sp>
        <p:nvSpPr>
          <p:cNvPr id="51" name="Rectangle 50"/>
          <p:cNvSpPr/>
          <p:nvPr/>
        </p:nvSpPr>
        <p:spPr>
          <a:xfrm>
            <a:off x="6085421" y="1237072"/>
            <a:ext cx="1196885" cy="646331"/>
          </a:xfrm>
          <a:prstGeom prst="rect">
            <a:avLst/>
          </a:prstGeom>
        </p:spPr>
        <p:txBody>
          <a:bodyPr wrap="square">
            <a:spAutoFit/>
          </a:bodyPr>
          <a:lstStyle/>
          <a:p>
            <a:r>
              <a:rPr lang="en-US" sz="1200" b="1" dirty="0">
                <a:solidFill>
                  <a:schemeClr val="bg1"/>
                </a:solidFill>
              </a:rPr>
              <a:t>Monetary Authority Case Study</a:t>
            </a:r>
          </a:p>
        </p:txBody>
      </p:sp>
      <p:sp>
        <p:nvSpPr>
          <p:cNvPr id="53" name="Rectangle 52"/>
          <p:cNvSpPr/>
          <p:nvPr/>
        </p:nvSpPr>
        <p:spPr>
          <a:xfrm>
            <a:off x="7182059" y="1204388"/>
            <a:ext cx="2048206" cy="707886"/>
          </a:xfrm>
          <a:prstGeom prst="rect">
            <a:avLst/>
          </a:prstGeom>
        </p:spPr>
        <p:txBody>
          <a:bodyPr wrap="square">
            <a:spAutoFit/>
          </a:bodyPr>
          <a:lstStyle/>
          <a:p>
            <a:r>
              <a:rPr lang="en-US" sz="1000" i="1" dirty="0">
                <a:solidFill>
                  <a:schemeClr val="accent1"/>
                </a:solidFill>
              </a:rPr>
              <a:t>Look for this symbol as you walk through the blueprint for details on how Info-Tech Consulting assisted this monetary authority.</a:t>
            </a:r>
          </a:p>
        </p:txBody>
      </p:sp>
      <p:sp>
        <p:nvSpPr>
          <p:cNvPr id="52" name="Title 1"/>
          <p:cNvSpPr txBox="1">
            <a:spLocks/>
          </p:cNvSpPr>
          <p:nvPr/>
        </p:nvSpPr>
        <p:spPr>
          <a:xfrm>
            <a:off x="257174" y="255588"/>
            <a:ext cx="8645757" cy="877887"/>
          </a:xfrm>
          <a:prstGeom prst="rect">
            <a:avLst/>
          </a:prstGeom>
        </p:spPr>
        <p:txBody>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spcAft>
                <a:spcPts val="800"/>
              </a:spcAft>
            </a:pPr>
            <a:r>
              <a:rPr lang="en-CA" dirty="0">
                <a:solidFill>
                  <a:schemeClr val="bg1"/>
                </a:solidFill>
                <a:latin typeface="+mn-lt"/>
              </a:rPr>
              <a:t>Info-Tech’s data architecture optimization methodology helped a monetary authority </a:t>
            </a:r>
            <a:r>
              <a:rPr lang="en-CA" b="1" dirty="0">
                <a:solidFill>
                  <a:schemeClr val="accent2"/>
                </a:solidFill>
                <a:latin typeface="+mn-lt"/>
              </a:rPr>
              <a:t>fulfill strict regulatory pressures</a:t>
            </a:r>
          </a:p>
        </p:txBody>
      </p:sp>
    </p:spTree>
    <p:extLst>
      <p:ext uri="{BB962C8B-B14F-4D97-AF65-F5344CB8AC3E}">
        <p14:creationId xmlns:p14="http://schemas.microsoft.com/office/powerpoint/2010/main" val="86770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This blueprint’s three-step process will help you </a:t>
            </a:r>
            <a:r>
              <a:rPr lang="en-CA" b="1" dirty="0">
                <a:solidFill>
                  <a:schemeClr val="accent2"/>
                </a:solidFill>
              </a:rPr>
              <a:t>optimize</a:t>
            </a:r>
            <a:r>
              <a:rPr lang="en-CA" dirty="0">
                <a:solidFill>
                  <a:schemeClr val="accent2"/>
                </a:solidFill>
              </a:rPr>
              <a:t> </a:t>
            </a:r>
            <a:r>
              <a:rPr lang="en-CA" dirty="0"/>
              <a:t>data architecture in your organization</a:t>
            </a:r>
          </a:p>
        </p:txBody>
      </p:sp>
      <p:sp>
        <p:nvSpPr>
          <p:cNvPr id="3" name="Rounded Rectangle 22"/>
          <p:cNvSpPr/>
          <p:nvPr/>
        </p:nvSpPr>
        <p:spPr>
          <a:xfrm>
            <a:off x="550800" y="1387383"/>
            <a:ext cx="2186573" cy="4877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schemeClr val="accent1"/>
                </a:solidFill>
              </a:rPr>
              <a:t>Prioritize Your Data Architecture With Business-Driven Tactics</a:t>
            </a:r>
          </a:p>
        </p:txBody>
      </p:sp>
      <p:sp>
        <p:nvSpPr>
          <p:cNvPr id="4" name="Rounded Rectangle 23"/>
          <p:cNvSpPr/>
          <p:nvPr/>
        </p:nvSpPr>
        <p:spPr>
          <a:xfrm>
            <a:off x="3529095" y="1387383"/>
            <a:ext cx="2219939" cy="48775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schemeClr val="accent1"/>
                </a:solidFill>
              </a:rPr>
              <a:t>Personalize Your Tactics to Optimize Your Data Architecture</a:t>
            </a:r>
          </a:p>
        </p:txBody>
      </p:sp>
      <p:sp>
        <p:nvSpPr>
          <p:cNvPr id="5" name="Rounded Rectangle 24"/>
          <p:cNvSpPr/>
          <p:nvPr/>
        </p:nvSpPr>
        <p:spPr>
          <a:xfrm>
            <a:off x="6540756" y="1379203"/>
            <a:ext cx="2065400" cy="4877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schemeClr val="bg1"/>
                </a:solidFill>
              </a:rPr>
              <a:t>Create Your Tactical Data Architecture Roadmap</a:t>
            </a:r>
          </a:p>
        </p:txBody>
      </p:sp>
      <p:sp>
        <p:nvSpPr>
          <p:cNvPr id="6" name="Rectangle 67"/>
          <p:cNvSpPr/>
          <p:nvPr/>
        </p:nvSpPr>
        <p:spPr>
          <a:xfrm>
            <a:off x="618614" y="2128107"/>
            <a:ext cx="2038202" cy="2112785"/>
          </a:xfrm>
          <a:prstGeom prst="roundRect">
            <a:avLst/>
          </a:prstGeom>
          <a:solidFill>
            <a:srgbClr val="CBDBE8"/>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900" b="1" dirty="0">
                <a:solidFill>
                  <a:schemeClr val="accent1"/>
                </a:solidFill>
              </a:rPr>
              <a:t>Step 1: Identify Your Business Driver for Optimizing Data Architecture</a:t>
            </a:r>
          </a:p>
          <a:p>
            <a:pPr marL="171450" indent="-171450">
              <a:spcAft>
                <a:spcPts val="500"/>
              </a:spcAft>
              <a:buFont typeface="Arial" panose="020B0604020202020204" pitchFamily="34" charset="0"/>
              <a:buChar char="•"/>
            </a:pPr>
            <a:r>
              <a:rPr lang="en-CA" sz="900" dirty="0">
                <a:solidFill>
                  <a:schemeClr val="accent1"/>
                </a:solidFill>
              </a:rPr>
              <a:t>Learn about what data architecture is and how it must evolve with the drivers of the business.</a:t>
            </a:r>
          </a:p>
          <a:p>
            <a:pPr marL="171450" indent="-171450">
              <a:spcAft>
                <a:spcPts val="500"/>
              </a:spcAft>
              <a:buFont typeface="Arial" panose="020B0604020202020204" pitchFamily="34" charset="0"/>
              <a:buChar char="•"/>
            </a:pPr>
            <a:r>
              <a:rPr lang="en-CA" sz="900" dirty="0">
                <a:solidFill>
                  <a:schemeClr val="accent1"/>
                </a:solidFill>
              </a:rPr>
              <a:t>Determine the business driver that your organization is currently experiencing.</a:t>
            </a:r>
          </a:p>
          <a:p>
            <a:pPr marL="171450" indent="-171450">
              <a:spcAft>
                <a:spcPts val="500"/>
              </a:spcAft>
              <a:buFont typeface="Arial" panose="020B0604020202020204" pitchFamily="34" charset="0"/>
              <a:buChar char="•"/>
            </a:pPr>
            <a:endParaRPr lang="en-CA" sz="900" b="1" dirty="0">
              <a:solidFill>
                <a:schemeClr val="bg1"/>
              </a:solidFill>
            </a:endParaRPr>
          </a:p>
        </p:txBody>
      </p:sp>
      <p:sp>
        <p:nvSpPr>
          <p:cNvPr id="7" name="Rectangle 67"/>
          <p:cNvSpPr/>
          <p:nvPr/>
        </p:nvSpPr>
        <p:spPr>
          <a:xfrm>
            <a:off x="618614" y="4464458"/>
            <a:ext cx="2038202" cy="1733746"/>
          </a:xfrm>
          <a:prstGeom prst="roundRect">
            <a:avLst/>
          </a:prstGeom>
          <a:solidFill>
            <a:srgbClr val="CBDBE8"/>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900" b="1" dirty="0">
                <a:solidFill>
                  <a:schemeClr val="accent1"/>
                </a:solidFill>
              </a:rPr>
              <a:t>Step 2: Determine Actionable Tactics to Optimize Data Architecture</a:t>
            </a:r>
          </a:p>
          <a:p>
            <a:pPr marL="171450" indent="-171450">
              <a:spcAft>
                <a:spcPts val="500"/>
              </a:spcAft>
              <a:buFont typeface="Arial" panose="020B0604020202020204" pitchFamily="34" charset="0"/>
              <a:buChar char="•"/>
            </a:pPr>
            <a:r>
              <a:rPr lang="en-CA" sz="900" dirty="0">
                <a:solidFill>
                  <a:schemeClr val="accent1"/>
                </a:solidFill>
              </a:rPr>
              <a:t>Create your data architecture optimization plan to determine the high-level tactics you need to follow.</a:t>
            </a:r>
            <a:endParaRPr lang="en-CA" sz="900" b="1" dirty="0">
              <a:solidFill>
                <a:schemeClr val="bg1"/>
              </a:solidFill>
            </a:endParaRPr>
          </a:p>
        </p:txBody>
      </p:sp>
      <p:sp>
        <p:nvSpPr>
          <p:cNvPr id="9" name="Rectangle 67"/>
          <p:cNvSpPr/>
          <p:nvPr/>
        </p:nvSpPr>
        <p:spPr>
          <a:xfrm>
            <a:off x="3610521" y="1977638"/>
            <a:ext cx="2038202" cy="1499297"/>
          </a:xfrm>
          <a:prstGeom prst="roundRect">
            <a:avLst/>
          </a:prstGeom>
          <a:solidFill>
            <a:srgbClr val="96B8D2"/>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900" b="1" dirty="0">
                <a:solidFill>
                  <a:schemeClr val="accent1"/>
                </a:solidFill>
              </a:rPr>
              <a:t>Step 1: Measure Your Data Architecture Capabilities</a:t>
            </a:r>
          </a:p>
          <a:p>
            <a:pPr marL="171450" indent="-171450">
              <a:spcAft>
                <a:spcPts val="500"/>
              </a:spcAft>
              <a:buFont typeface="Arial" panose="020B0604020202020204" pitchFamily="34" charset="0"/>
              <a:buChar char="•"/>
            </a:pPr>
            <a:r>
              <a:rPr lang="en-CA" sz="900" dirty="0">
                <a:solidFill>
                  <a:schemeClr val="accent1"/>
                </a:solidFill>
              </a:rPr>
              <a:t>Determine where you currently stand in the data architecture capabilities across the five-tier data architecture.</a:t>
            </a:r>
          </a:p>
        </p:txBody>
      </p:sp>
      <p:cxnSp>
        <p:nvCxnSpPr>
          <p:cNvPr id="10" name="Elbow Connector 9"/>
          <p:cNvCxnSpPr>
            <a:stCxn id="6" idx="2"/>
            <a:endCxn id="7" idx="0"/>
          </p:cNvCxnSpPr>
          <p:nvPr/>
        </p:nvCxnSpPr>
        <p:spPr>
          <a:xfrm rot="5400000">
            <a:off x="1525932" y="4352675"/>
            <a:ext cx="223566"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7" idx="3"/>
            <a:endCxn id="9" idx="1"/>
          </p:cNvCxnSpPr>
          <p:nvPr/>
        </p:nvCxnSpPr>
        <p:spPr>
          <a:xfrm flipV="1">
            <a:off x="2656816" y="2727287"/>
            <a:ext cx="953705" cy="26040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67"/>
          <p:cNvSpPr/>
          <p:nvPr/>
        </p:nvSpPr>
        <p:spPr>
          <a:xfrm>
            <a:off x="3610521" y="3653779"/>
            <a:ext cx="2038202" cy="1292014"/>
          </a:xfrm>
          <a:prstGeom prst="roundRect">
            <a:avLst/>
          </a:prstGeom>
          <a:solidFill>
            <a:srgbClr val="96B8D2"/>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900" b="1" dirty="0">
                <a:solidFill>
                  <a:schemeClr val="accent1"/>
                </a:solidFill>
              </a:rPr>
              <a:t>Step 2: Set a Target for Data Architecture Capabilities</a:t>
            </a:r>
            <a:endParaRPr lang="en-CA" sz="900" b="1" dirty="0">
              <a:solidFill>
                <a:schemeClr val="bg1">
                  <a:lumMod val="95000"/>
                </a:schemeClr>
              </a:solidFill>
            </a:endParaRPr>
          </a:p>
          <a:p>
            <a:pPr marL="171450" indent="-171450">
              <a:spcAft>
                <a:spcPts val="500"/>
              </a:spcAft>
              <a:buFont typeface="Arial" panose="020B0604020202020204" pitchFamily="34" charset="0"/>
              <a:buChar char="•"/>
            </a:pPr>
            <a:r>
              <a:rPr lang="en-CA" sz="900" dirty="0">
                <a:solidFill>
                  <a:schemeClr val="accent1"/>
                </a:solidFill>
              </a:rPr>
              <a:t>Identify your targets for the data architecture capabilities.</a:t>
            </a:r>
          </a:p>
        </p:txBody>
      </p:sp>
      <p:sp>
        <p:nvSpPr>
          <p:cNvPr id="14" name="Rectangle 67"/>
          <p:cNvSpPr/>
          <p:nvPr/>
        </p:nvSpPr>
        <p:spPr>
          <a:xfrm>
            <a:off x="3610521" y="5048297"/>
            <a:ext cx="2038202" cy="1412417"/>
          </a:xfrm>
          <a:prstGeom prst="roundRect">
            <a:avLst/>
          </a:prstGeom>
          <a:solidFill>
            <a:srgbClr val="96B8D2"/>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900" b="1" dirty="0">
                <a:solidFill>
                  <a:schemeClr val="accent1"/>
                </a:solidFill>
              </a:rPr>
              <a:t>Step 3: Identify the Tactics that Apply to Your Organization</a:t>
            </a:r>
          </a:p>
          <a:p>
            <a:pPr marL="171450" indent="-171450">
              <a:spcAft>
                <a:spcPts val="500"/>
              </a:spcAft>
              <a:buFont typeface="Arial" panose="020B0604020202020204" pitchFamily="34" charset="0"/>
              <a:buChar char="•"/>
            </a:pPr>
            <a:r>
              <a:rPr lang="en-CA" sz="900" dirty="0">
                <a:solidFill>
                  <a:schemeClr val="accent1"/>
                </a:solidFill>
              </a:rPr>
              <a:t>Understand the trends in the field of data architecture and how they can help to optimize your environment.</a:t>
            </a:r>
            <a:endParaRPr lang="en-CA" sz="900" dirty="0">
              <a:solidFill>
                <a:schemeClr val="bg1">
                  <a:lumMod val="95000"/>
                </a:schemeClr>
              </a:solidFill>
            </a:endParaRPr>
          </a:p>
          <a:p>
            <a:pPr marL="171450" indent="-171450">
              <a:spcAft>
                <a:spcPts val="500"/>
              </a:spcAft>
              <a:buFont typeface="Arial" panose="020B0604020202020204" pitchFamily="34" charset="0"/>
              <a:buChar char="•"/>
            </a:pPr>
            <a:endParaRPr lang="en-CA" sz="900" b="1" dirty="0">
              <a:solidFill>
                <a:schemeClr val="bg1">
                  <a:lumMod val="95000"/>
                </a:schemeClr>
              </a:solidFill>
            </a:endParaRPr>
          </a:p>
        </p:txBody>
      </p:sp>
      <p:cxnSp>
        <p:nvCxnSpPr>
          <p:cNvPr id="15" name="Elbow Connector 14"/>
          <p:cNvCxnSpPr>
            <a:stCxn id="9" idx="2"/>
            <a:endCxn id="13" idx="0"/>
          </p:cNvCxnSpPr>
          <p:nvPr/>
        </p:nvCxnSpPr>
        <p:spPr>
          <a:xfrm rot="5400000">
            <a:off x="4541200" y="3565357"/>
            <a:ext cx="176844"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4" idx="3"/>
            <a:endCxn id="17" idx="1"/>
          </p:cNvCxnSpPr>
          <p:nvPr/>
        </p:nvCxnSpPr>
        <p:spPr>
          <a:xfrm flipV="1">
            <a:off x="5648723" y="2829764"/>
            <a:ext cx="930655" cy="29247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67"/>
          <p:cNvSpPr/>
          <p:nvPr/>
        </p:nvSpPr>
        <p:spPr>
          <a:xfrm>
            <a:off x="6579378" y="2128107"/>
            <a:ext cx="2038202" cy="1403313"/>
          </a:xfrm>
          <a:prstGeom prst="roundRect">
            <a:avLst/>
          </a:prstGeom>
          <a:solidFill>
            <a:srgbClr val="6294BB"/>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900" b="1" dirty="0">
                <a:solidFill>
                  <a:schemeClr val="bg1">
                    <a:lumMod val="95000"/>
                  </a:schemeClr>
                </a:solidFill>
              </a:rPr>
              <a:t>Step 1: Personalize Your Data Architecture Roadmap</a:t>
            </a:r>
          </a:p>
          <a:p>
            <a:pPr marL="171450" indent="-171450">
              <a:spcAft>
                <a:spcPts val="500"/>
              </a:spcAft>
              <a:buFont typeface="Arial" panose="020B0604020202020204" pitchFamily="34" charset="0"/>
              <a:buChar char="•"/>
            </a:pPr>
            <a:r>
              <a:rPr lang="en-CA" sz="900" dirty="0">
                <a:solidFill>
                  <a:schemeClr val="bg1">
                    <a:lumMod val="95000"/>
                  </a:schemeClr>
                </a:solidFill>
              </a:rPr>
              <a:t>Personalize the tactics across the tiers that apply to you to build your personalized roadmap.</a:t>
            </a:r>
          </a:p>
          <a:p>
            <a:pPr marL="171450" indent="-171450">
              <a:spcAft>
                <a:spcPts val="500"/>
              </a:spcAft>
              <a:buFont typeface="Arial" panose="020B0604020202020204" pitchFamily="34" charset="0"/>
              <a:buChar char="•"/>
            </a:pPr>
            <a:endParaRPr lang="en-CA" sz="900" b="1" dirty="0">
              <a:solidFill>
                <a:schemeClr val="bg1">
                  <a:lumMod val="95000"/>
                </a:schemeClr>
              </a:solidFill>
            </a:endParaRPr>
          </a:p>
        </p:txBody>
      </p:sp>
      <p:cxnSp>
        <p:nvCxnSpPr>
          <p:cNvPr id="18" name="Straight Arrow Connector 17"/>
          <p:cNvCxnSpPr>
            <a:stCxn id="13" idx="2"/>
            <a:endCxn id="14" idx="0"/>
          </p:cNvCxnSpPr>
          <p:nvPr/>
        </p:nvCxnSpPr>
        <p:spPr>
          <a:xfrm>
            <a:off x="4629622" y="4945793"/>
            <a:ext cx="0" cy="10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67"/>
          <p:cNvSpPr/>
          <p:nvPr/>
        </p:nvSpPr>
        <p:spPr>
          <a:xfrm>
            <a:off x="6586393" y="3809326"/>
            <a:ext cx="2038202" cy="2388877"/>
          </a:xfrm>
          <a:prstGeom prst="roundRect">
            <a:avLst/>
          </a:prstGeom>
          <a:solidFill>
            <a:srgbClr val="6294BB"/>
          </a:solidFill>
          <a:ln w="25400" cap="flat" cmpd="sng" algn="ctr">
            <a:noFill/>
            <a:prstDash val="solid"/>
          </a:ln>
          <a:effectLst>
            <a:outerShdw dist="12700" dir="2700000" algn="tl" rotWithShape="0">
              <a:prstClr val="black">
                <a:alpha val="14000"/>
              </a:prstClr>
            </a:outerShdw>
          </a:effectLst>
        </p:spPr>
        <p:txBody>
          <a:bodyPr rtlCol="0" anchor="t"/>
          <a:lstStyle/>
          <a:p>
            <a:pPr>
              <a:spcAft>
                <a:spcPts val="500"/>
              </a:spcAft>
            </a:pPr>
            <a:r>
              <a:rPr lang="en-CA" sz="900" b="1" dirty="0">
                <a:solidFill>
                  <a:schemeClr val="bg1">
                    <a:lumMod val="95000"/>
                  </a:schemeClr>
                </a:solidFill>
              </a:rPr>
              <a:t>Step 2: Manage Your Data Architecture Decisions and the Resulting Changes</a:t>
            </a:r>
          </a:p>
          <a:p>
            <a:pPr marL="171450" indent="-171450">
              <a:spcAft>
                <a:spcPts val="500"/>
              </a:spcAft>
              <a:buFont typeface="Arial" panose="020B0604020202020204" pitchFamily="34" charset="0"/>
              <a:buChar char="•"/>
            </a:pPr>
            <a:r>
              <a:rPr lang="en-CA" sz="900" dirty="0">
                <a:solidFill>
                  <a:schemeClr val="bg1">
                    <a:lumMod val="95000"/>
                  </a:schemeClr>
                </a:solidFill>
              </a:rPr>
              <a:t>Document the changes in the organization’s data architecture.</a:t>
            </a:r>
          </a:p>
          <a:p>
            <a:pPr marL="171450" indent="-171450">
              <a:spcAft>
                <a:spcPts val="500"/>
              </a:spcAft>
              <a:buFont typeface="Arial" panose="020B0604020202020204" pitchFamily="34" charset="0"/>
              <a:buChar char="•"/>
            </a:pPr>
            <a:r>
              <a:rPr lang="en-CA" sz="900" dirty="0">
                <a:solidFill>
                  <a:schemeClr val="bg1">
                    <a:lumMod val="95000"/>
                  </a:schemeClr>
                </a:solidFill>
              </a:rPr>
              <a:t>Data architecture involves change management – learn how data architects should support change management in the organization.</a:t>
            </a:r>
          </a:p>
          <a:p>
            <a:pPr marL="171450" indent="-171450">
              <a:spcAft>
                <a:spcPts val="500"/>
              </a:spcAft>
              <a:buFont typeface="Arial" panose="020B0604020202020204" pitchFamily="34" charset="0"/>
              <a:buChar char="•"/>
            </a:pPr>
            <a:endParaRPr lang="en-CA" sz="900" b="1" dirty="0">
              <a:solidFill>
                <a:schemeClr val="bg1">
                  <a:lumMod val="95000"/>
                </a:schemeClr>
              </a:solidFill>
            </a:endParaRPr>
          </a:p>
        </p:txBody>
      </p:sp>
      <p:cxnSp>
        <p:nvCxnSpPr>
          <p:cNvPr id="21" name="Straight Arrow Connector 20"/>
          <p:cNvCxnSpPr>
            <a:stCxn id="17" idx="2"/>
            <a:endCxn id="19" idx="0"/>
          </p:cNvCxnSpPr>
          <p:nvPr/>
        </p:nvCxnSpPr>
        <p:spPr>
          <a:xfrm>
            <a:off x="7598479" y="3531420"/>
            <a:ext cx="7015" cy="277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 y="5732119"/>
            <a:ext cx="257936" cy="288000"/>
          </a:xfrm>
          <a:prstGeom prst="rect">
            <a:avLst/>
          </a:prstGeom>
          <a:solidFill>
            <a:srgbClr val="CBDBE8"/>
          </a:solidFill>
          <a:ln>
            <a:noFill/>
          </a:ln>
        </p:spPr>
      </p:pic>
      <p:pic>
        <p:nvPicPr>
          <p:cNvPr id="25"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51" y="3837796"/>
            <a:ext cx="257936" cy="288000"/>
          </a:xfrm>
          <a:prstGeom prst="rect">
            <a:avLst/>
          </a:prstGeom>
          <a:solidFill>
            <a:srgbClr val="CBDBE8"/>
          </a:solidFill>
          <a:ln>
            <a:noFill/>
          </a:ln>
        </p:spPr>
      </p:pic>
      <p:sp>
        <p:nvSpPr>
          <p:cNvPr id="26" name="Rectangle 178"/>
          <p:cNvSpPr/>
          <p:nvPr/>
        </p:nvSpPr>
        <p:spPr>
          <a:xfrm>
            <a:off x="1116138" y="3809327"/>
            <a:ext cx="1533663" cy="369332"/>
          </a:xfrm>
          <a:prstGeom prst="rect">
            <a:avLst/>
          </a:prstGeom>
          <a:noFill/>
        </p:spPr>
        <p:txBody>
          <a:bodyPr wrap="square">
            <a:spAutoFit/>
          </a:bodyPr>
          <a:lstStyle/>
          <a:p>
            <a:r>
              <a:rPr lang="en-CA" sz="900" i="1" dirty="0">
                <a:solidFill>
                  <a:schemeClr val="accent1"/>
                </a:solidFill>
              </a:rPr>
              <a:t>Data Architecture Driver Pattern Identification Tool</a:t>
            </a:r>
          </a:p>
        </p:txBody>
      </p:sp>
      <p:sp>
        <p:nvSpPr>
          <p:cNvPr id="27" name="Rectangle 6"/>
          <p:cNvSpPr/>
          <p:nvPr/>
        </p:nvSpPr>
        <p:spPr>
          <a:xfrm>
            <a:off x="1009600" y="5691453"/>
            <a:ext cx="1640201" cy="369332"/>
          </a:xfrm>
          <a:prstGeom prst="rect">
            <a:avLst/>
          </a:prstGeom>
        </p:spPr>
        <p:txBody>
          <a:bodyPr wrap="square">
            <a:spAutoFit/>
          </a:bodyPr>
          <a:lstStyle/>
          <a:p>
            <a:pPr>
              <a:spcAft>
                <a:spcPts val="300"/>
              </a:spcAft>
              <a:buSzPct val="175000"/>
            </a:pPr>
            <a:r>
              <a:rPr lang="en-CA" sz="900" i="1" dirty="0">
                <a:solidFill>
                  <a:schemeClr val="accent1"/>
                </a:solidFill>
              </a:rPr>
              <a:t>Data Architecture Optimization Template</a:t>
            </a:r>
          </a:p>
        </p:txBody>
      </p:sp>
      <p:sp>
        <p:nvSpPr>
          <p:cNvPr id="29" name="Rectangle 8"/>
          <p:cNvSpPr/>
          <p:nvPr/>
        </p:nvSpPr>
        <p:spPr>
          <a:xfrm>
            <a:off x="4096916" y="3102232"/>
            <a:ext cx="1551807" cy="369332"/>
          </a:xfrm>
          <a:prstGeom prst="rect">
            <a:avLst/>
          </a:prstGeom>
        </p:spPr>
        <p:txBody>
          <a:bodyPr wrap="square">
            <a:spAutoFit/>
          </a:bodyPr>
          <a:lstStyle/>
          <a:p>
            <a:pPr>
              <a:spcAft>
                <a:spcPts val="300"/>
              </a:spcAft>
              <a:buSzPct val="175000"/>
            </a:pPr>
            <a:r>
              <a:rPr lang="en-CA" sz="900" i="1" dirty="0">
                <a:solidFill>
                  <a:schemeClr val="accent1"/>
                </a:solidFill>
              </a:rPr>
              <a:t>Data Architecture Tactical Roadmap Tool</a:t>
            </a:r>
          </a:p>
        </p:txBody>
      </p:sp>
      <p:pic>
        <p:nvPicPr>
          <p:cNvPr id="30"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593" y="3134463"/>
            <a:ext cx="257936" cy="288000"/>
          </a:xfrm>
          <a:prstGeom prst="rect">
            <a:avLst/>
          </a:prstGeom>
          <a:solidFill>
            <a:srgbClr val="96B8D2"/>
          </a:solidFill>
          <a:ln>
            <a:noFill/>
          </a:ln>
        </p:spPr>
      </p:pic>
      <p:sp>
        <p:nvSpPr>
          <p:cNvPr id="31" name="Rectangle 10"/>
          <p:cNvSpPr/>
          <p:nvPr/>
        </p:nvSpPr>
        <p:spPr>
          <a:xfrm>
            <a:off x="4106176" y="4471708"/>
            <a:ext cx="1542547" cy="369332"/>
          </a:xfrm>
          <a:prstGeom prst="rect">
            <a:avLst/>
          </a:prstGeom>
        </p:spPr>
        <p:txBody>
          <a:bodyPr wrap="square">
            <a:spAutoFit/>
          </a:bodyPr>
          <a:lstStyle/>
          <a:p>
            <a:pPr>
              <a:spcAft>
                <a:spcPts val="300"/>
              </a:spcAft>
              <a:buSzPct val="175000"/>
            </a:pPr>
            <a:r>
              <a:rPr lang="en-CA" sz="900" i="1" dirty="0">
                <a:solidFill>
                  <a:schemeClr val="accent1"/>
                </a:solidFill>
              </a:rPr>
              <a:t>Data Architecture Tactical Roadmap Tool</a:t>
            </a:r>
          </a:p>
        </p:txBody>
      </p:sp>
      <p:pic>
        <p:nvPicPr>
          <p:cNvPr id="32"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982" y="4515147"/>
            <a:ext cx="257936" cy="288000"/>
          </a:xfrm>
          <a:prstGeom prst="rect">
            <a:avLst/>
          </a:prstGeom>
          <a:solidFill>
            <a:srgbClr val="96B8D2"/>
          </a:solidFill>
          <a:ln>
            <a:noFill/>
          </a:ln>
        </p:spPr>
      </p:pic>
      <p:pic>
        <p:nvPicPr>
          <p:cNvPr id="33" name="Picture 1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035" y="3196025"/>
            <a:ext cx="298652" cy="238179"/>
          </a:xfrm>
          <a:prstGeom prst="rect">
            <a:avLst/>
          </a:prstGeom>
          <a:noFill/>
        </p:spPr>
      </p:pic>
      <p:sp>
        <p:nvSpPr>
          <p:cNvPr id="34" name="Rectangle 13"/>
          <p:cNvSpPr/>
          <p:nvPr/>
        </p:nvSpPr>
        <p:spPr>
          <a:xfrm>
            <a:off x="4113029" y="6082819"/>
            <a:ext cx="1535694" cy="369332"/>
          </a:xfrm>
          <a:prstGeom prst="rect">
            <a:avLst/>
          </a:prstGeom>
        </p:spPr>
        <p:txBody>
          <a:bodyPr wrap="square">
            <a:spAutoFit/>
          </a:bodyPr>
          <a:lstStyle/>
          <a:p>
            <a:pPr>
              <a:spcAft>
                <a:spcPts val="300"/>
              </a:spcAft>
              <a:buSzPct val="175000"/>
            </a:pPr>
            <a:r>
              <a:rPr lang="en-CA" sz="900" i="1" dirty="0">
                <a:solidFill>
                  <a:schemeClr val="accent1"/>
                </a:solidFill>
              </a:rPr>
              <a:t>Data Architecture Trends Presentation</a:t>
            </a:r>
          </a:p>
        </p:txBody>
      </p:sp>
      <p:sp>
        <p:nvSpPr>
          <p:cNvPr id="35" name="Rectangle 14"/>
          <p:cNvSpPr/>
          <p:nvPr/>
        </p:nvSpPr>
        <p:spPr>
          <a:xfrm>
            <a:off x="7023386" y="3155583"/>
            <a:ext cx="1746738" cy="369332"/>
          </a:xfrm>
          <a:prstGeom prst="rect">
            <a:avLst/>
          </a:prstGeom>
        </p:spPr>
        <p:txBody>
          <a:bodyPr wrap="square">
            <a:spAutoFit/>
          </a:bodyPr>
          <a:lstStyle/>
          <a:p>
            <a:pPr>
              <a:spcAft>
                <a:spcPts val="300"/>
              </a:spcAft>
              <a:buSzPct val="175000"/>
            </a:pPr>
            <a:r>
              <a:rPr lang="en-CA" sz="900" i="1" dirty="0">
                <a:solidFill>
                  <a:schemeClr val="bg1"/>
                </a:solidFill>
              </a:rPr>
              <a:t>Data Architecture Tactical Roadmap Tool</a:t>
            </a:r>
          </a:p>
        </p:txBody>
      </p:sp>
      <p:pic>
        <p:nvPicPr>
          <p:cNvPr id="36"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7437" y="5794819"/>
            <a:ext cx="257936" cy="288000"/>
          </a:xfrm>
          <a:prstGeom prst="rect">
            <a:avLst/>
          </a:prstGeom>
          <a:solidFill>
            <a:srgbClr val="6294BB"/>
          </a:solidFill>
          <a:ln>
            <a:noFill/>
          </a:ln>
        </p:spPr>
      </p:pic>
      <p:pic>
        <p:nvPicPr>
          <p:cNvPr id="37"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0825" y="6123485"/>
            <a:ext cx="257936" cy="288000"/>
          </a:xfrm>
          <a:prstGeom prst="rect">
            <a:avLst/>
          </a:prstGeom>
          <a:solidFill>
            <a:srgbClr val="96B8D2"/>
          </a:solidFill>
          <a:ln>
            <a:noFill/>
          </a:ln>
        </p:spPr>
      </p:pic>
      <p:sp>
        <p:nvSpPr>
          <p:cNvPr id="39" name="Rectangle 21"/>
          <p:cNvSpPr/>
          <p:nvPr/>
        </p:nvSpPr>
        <p:spPr>
          <a:xfrm>
            <a:off x="1127187" y="1139198"/>
            <a:ext cx="910827" cy="307777"/>
          </a:xfrm>
          <a:prstGeom prst="rect">
            <a:avLst/>
          </a:prstGeom>
        </p:spPr>
        <p:txBody>
          <a:bodyPr wrap="none">
            <a:spAutoFit/>
          </a:bodyPr>
          <a:lstStyle/>
          <a:p>
            <a:r>
              <a:rPr lang="en-CA" sz="1400" b="1" dirty="0">
                <a:solidFill>
                  <a:schemeClr val="accent1"/>
                </a:solidFill>
              </a:rPr>
              <a:t>Phase 1 </a:t>
            </a:r>
            <a:endParaRPr lang="en-CA" sz="1400" dirty="0"/>
          </a:p>
        </p:txBody>
      </p:sp>
      <p:sp>
        <p:nvSpPr>
          <p:cNvPr id="40" name="Rectangle 22"/>
          <p:cNvSpPr/>
          <p:nvPr/>
        </p:nvSpPr>
        <p:spPr>
          <a:xfrm>
            <a:off x="4187869" y="1129596"/>
            <a:ext cx="910827" cy="307777"/>
          </a:xfrm>
          <a:prstGeom prst="rect">
            <a:avLst/>
          </a:prstGeom>
        </p:spPr>
        <p:txBody>
          <a:bodyPr wrap="none">
            <a:spAutoFit/>
          </a:bodyPr>
          <a:lstStyle/>
          <a:p>
            <a:r>
              <a:rPr lang="en-CA" sz="1400" b="1" dirty="0">
                <a:solidFill>
                  <a:schemeClr val="accent1"/>
                </a:solidFill>
              </a:rPr>
              <a:t>Phase 2 </a:t>
            </a:r>
            <a:endParaRPr lang="en-CA" sz="1400" dirty="0"/>
          </a:p>
        </p:txBody>
      </p:sp>
      <p:sp>
        <p:nvSpPr>
          <p:cNvPr id="41" name="Rectangle 24"/>
          <p:cNvSpPr/>
          <p:nvPr/>
        </p:nvSpPr>
        <p:spPr>
          <a:xfrm>
            <a:off x="7118042" y="1119184"/>
            <a:ext cx="910827" cy="307777"/>
          </a:xfrm>
          <a:prstGeom prst="rect">
            <a:avLst/>
          </a:prstGeom>
        </p:spPr>
        <p:txBody>
          <a:bodyPr wrap="none">
            <a:spAutoFit/>
          </a:bodyPr>
          <a:lstStyle/>
          <a:p>
            <a:r>
              <a:rPr lang="en-CA" sz="1400" b="1" dirty="0">
                <a:solidFill>
                  <a:schemeClr val="accent1"/>
                </a:solidFill>
              </a:rPr>
              <a:t>Phase 3 </a:t>
            </a:r>
            <a:endParaRPr lang="en-CA" sz="1400" dirty="0"/>
          </a:p>
        </p:txBody>
      </p:sp>
      <p:sp>
        <p:nvSpPr>
          <p:cNvPr id="43" name="Rectangle 14"/>
          <p:cNvSpPr/>
          <p:nvPr/>
        </p:nvSpPr>
        <p:spPr>
          <a:xfrm>
            <a:off x="7102654" y="5754153"/>
            <a:ext cx="1420860" cy="369332"/>
          </a:xfrm>
          <a:prstGeom prst="rect">
            <a:avLst/>
          </a:prstGeom>
        </p:spPr>
        <p:txBody>
          <a:bodyPr wrap="square">
            <a:spAutoFit/>
          </a:bodyPr>
          <a:lstStyle/>
          <a:p>
            <a:pPr>
              <a:spcAft>
                <a:spcPts val="300"/>
              </a:spcAft>
              <a:buSzPct val="175000"/>
            </a:pPr>
            <a:r>
              <a:rPr lang="en-CA" sz="900" i="1" dirty="0">
                <a:solidFill>
                  <a:schemeClr val="bg1"/>
                </a:solidFill>
              </a:rPr>
              <a:t>Data Architecture Decision Template</a:t>
            </a:r>
          </a:p>
        </p:txBody>
      </p:sp>
    </p:spTree>
    <p:extLst>
      <p:ext uri="{BB962C8B-B14F-4D97-AF65-F5344CB8AC3E}">
        <p14:creationId xmlns:p14="http://schemas.microsoft.com/office/powerpoint/2010/main" val="335891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CA"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743388" y="1971554"/>
            <a:ext cx="7348191" cy="4247317"/>
          </a:xfrm>
          <a:prstGeom prst="rect">
            <a:avLst/>
          </a:prstGeom>
        </p:spPr>
        <p:txBody>
          <a:bodyPr wrap="square" rtlCol="0">
            <a:spAutoFit/>
          </a:bodyPr>
          <a:lstStyle/>
          <a:p>
            <a:pPr>
              <a:spcBef>
                <a:spcPts val="600"/>
              </a:spcBef>
              <a:spcAft>
                <a:spcPts val="600"/>
              </a:spcAft>
            </a:pPr>
            <a:r>
              <a:rPr lang="en-CA" sz="1600" i="1" dirty="0">
                <a:solidFill>
                  <a:schemeClr val="bg1"/>
                </a:solidFill>
                <a:latin typeface="+mj-lt"/>
              </a:rPr>
              <a:t>As business and data landscapes change, an organization’s data architecture needs to be able to </a:t>
            </a:r>
            <a:r>
              <a:rPr lang="en-CA" sz="1600" i="1" dirty="0">
                <a:solidFill>
                  <a:schemeClr val="accent2"/>
                </a:solidFill>
                <a:latin typeface="+mj-lt"/>
              </a:rPr>
              <a:t>keep pace </a:t>
            </a:r>
            <a:r>
              <a:rPr lang="en-CA" sz="1600" i="1" dirty="0">
                <a:solidFill>
                  <a:schemeClr val="bg1"/>
                </a:solidFill>
                <a:latin typeface="+mj-lt"/>
              </a:rPr>
              <a:t>with these changes. It needs to be responsive so as to not only ensure the organization continues to operate efficiently but that it supports the overall strategic direction of the organization. </a:t>
            </a:r>
          </a:p>
          <a:p>
            <a:pPr>
              <a:spcBef>
                <a:spcPts val="600"/>
              </a:spcBef>
              <a:spcAft>
                <a:spcPts val="600"/>
              </a:spcAft>
            </a:pPr>
            <a:r>
              <a:rPr lang="en-CA" sz="1600" i="1" dirty="0">
                <a:solidFill>
                  <a:schemeClr val="bg1"/>
                </a:solidFill>
                <a:latin typeface="+mj-lt"/>
              </a:rPr>
              <a:t>In the dynamic marketplace of today, organizations are </a:t>
            </a:r>
            <a:r>
              <a:rPr lang="en-CA" sz="1600" i="1" dirty="0">
                <a:solidFill>
                  <a:schemeClr val="accent2"/>
                </a:solidFill>
                <a:latin typeface="+mj-lt"/>
              </a:rPr>
              <a:t>constantly juggling</a:t>
            </a:r>
            <a:r>
              <a:rPr lang="en-CA" sz="1600" i="1" dirty="0">
                <a:solidFill>
                  <a:schemeClr val="bg1"/>
                </a:solidFill>
                <a:latin typeface="+mj-lt"/>
              </a:rPr>
              <a:t> disruptive forces and are finding the need to be more proactive rather than reactive. As such, organizations are finding their data to be a source of competitive advantage where the data architecture has to be able to not only support the increasing amount, sources, and rate at which organizations are capturing and collecting data but also be able to meet and deliver on changing business needs. </a:t>
            </a:r>
          </a:p>
          <a:p>
            <a:pPr>
              <a:spcBef>
                <a:spcPts val="600"/>
              </a:spcBef>
              <a:spcAft>
                <a:spcPts val="600"/>
              </a:spcAft>
            </a:pPr>
            <a:r>
              <a:rPr lang="en-CA" sz="1600" i="1" dirty="0">
                <a:solidFill>
                  <a:schemeClr val="bg1"/>
                </a:solidFill>
                <a:latin typeface="+mj-lt"/>
              </a:rPr>
              <a:t>Data architecture optimization should, therefore, aid in breaking down data silos and creating a more </a:t>
            </a:r>
            <a:r>
              <a:rPr lang="en-CA" sz="1600" i="1" dirty="0">
                <a:solidFill>
                  <a:schemeClr val="accent2"/>
                </a:solidFill>
                <a:latin typeface="+mj-lt"/>
              </a:rPr>
              <a:t>shared and all-encompassing data environment </a:t>
            </a:r>
            <a:r>
              <a:rPr lang="en-CA" sz="1600" i="1" dirty="0">
                <a:solidFill>
                  <a:schemeClr val="bg1"/>
                </a:solidFill>
                <a:latin typeface="+mj-lt"/>
              </a:rPr>
              <a:t>for better empowering the business.</a:t>
            </a:r>
            <a:br>
              <a:rPr lang="en-CA" sz="1600" b="1" i="1" dirty="0">
                <a:solidFill>
                  <a:schemeClr val="bg1"/>
                </a:solidFill>
                <a:latin typeface="+mj-lt"/>
              </a:rPr>
            </a:br>
            <a:endParaRPr lang="en-CA" sz="1600" b="1" i="1" dirty="0">
              <a:solidFill>
                <a:schemeClr val="bg1"/>
              </a:solidFill>
              <a:latin typeface="+mj-lt"/>
            </a:endParaRPr>
          </a:p>
        </p:txBody>
      </p:sp>
      <p:sp>
        <p:nvSpPr>
          <p:cNvPr id="9" name="TextBox 8"/>
          <p:cNvSpPr txBox="1"/>
          <p:nvPr/>
        </p:nvSpPr>
        <p:spPr>
          <a:xfrm>
            <a:off x="3460842" y="5749521"/>
            <a:ext cx="4460917" cy="738664"/>
          </a:xfrm>
          <a:prstGeom prst="rect">
            <a:avLst/>
          </a:prstGeom>
        </p:spPr>
        <p:txBody>
          <a:bodyPr wrap="square" rtlCol="0">
            <a:spAutoFit/>
          </a:bodyPr>
          <a:lstStyle/>
          <a:p>
            <a:pPr algn="r"/>
            <a:r>
              <a:rPr lang="en-CA" sz="1400" b="1" i="1" dirty="0">
                <a:solidFill>
                  <a:schemeClr val="bg1"/>
                </a:solidFill>
              </a:rPr>
              <a:t>Crystal Singh, </a:t>
            </a:r>
          </a:p>
          <a:p>
            <a:pPr algn="r"/>
            <a:r>
              <a:rPr lang="en-CA" sz="1400" i="1" dirty="0">
                <a:solidFill>
                  <a:schemeClr val="bg1"/>
                </a:solidFill>
              </a:rPr>
              <a:t>Director, Research, Data and Information Practice </a:t>
            </a:r>
            <a:br>
              <a:rPr lang="en-CA" sz="1400" i="1" dirty="0">
                <a:solidFill>
                  <a:schemeClr val="bg1"/>
                </a:solidFill>
              </a:rPr>
            </a:br>
            <a:r>
              <a:rPr lang="en-CA" sz="1400" i="1" dirty="0">
                <a:solidFill>
                  <a:schemeClr val="bg1"/>
                </a:solidFill>
              </a:rPr>
              <a:t>Info-Tech Research Group</a:t>
            </a:r>
          </a:p>
        </p:txBody>
      </p:sp>
      <p:sp>
        <p:nvSpPr>
          <p:cNvPr id="10" name="TextBox 9"/>
          <p:cNvSpPr txBox="1"/>
          <p:nvPr/>
        </p:nvSpPr>
        <p:spPr>
          <a:xfrm>
            <a:off x="356994" y="1594769"/>
            <a:ext cx="8987031" cy="307777"/>
          </a:xfrm>
          <a:prstGeom prst="rect">
            <a:avLst/>
          </a:prstGeom>
        </p:spPr>
        <p:txBody>
          <a:bodyPr wrap="square" rtlCol="0">
            <a:spAutoFit/>
          </a:bodyPr>
          <a:lstStyle/>
          <a:p>
            <a:r>
              <a:rPr lang="en-CA" sz="1400" b="1" dirty="0">
                <a:solidFill>
                  <a:schemeClr val="bg1"/>
                </a:solidFill>
              </a:rPr>
              <a:t>Integral to an insight-driven enterprise is a </a:t>
            </a:r>
            <a:r>
              <a:rPr lang="en-CA" sz="1400" b="1" dirty="0">
                <a:solidFill>
                  <a:schemeClr val="accent2"/>
                </a:solidFill>
              </a:rPr>
              <a:t>modern and business-driven data environment.</a:t>
            </a:r>
            <a:endParaRPr lang="en-CA" sz="1400" b="1" dirty="0">
              <a:solidFill>
                <a:schemeClr val="bg1"/>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2"/>
          <a:stretch>
            <a:fillRect/>
          </a:stretch>
        </p:blipFill>
        <p:spPr>
          <a:xfrm>
            <a:off x="107852" y="1900497"/>
            <a:ext cx="678666" cy="619651"/>
          </a:xfrm>
          <a:prstGeom prst="rect">
            <a:avLst/>
          </a:prstGeom>
        </p:spPr>
      </p:pic>
      <p:pic>
        <p:nvPicPr>
          <p:cNvPr id="15" name="Picture 101"/>
          <p:cNvPicPr>
            <a:picLocks noChangeAspect="1"/>
          </p:cNvPicPr>
          <p:nvPr/>
        </p:nvPicPr>
        <p:blipFill>
          <a:blip r:embed="rId3"/>
          <a:stretch>
            <a:fillRect/>
          </a:stretch>
        </p:blipFill>
        <p:spPr>
          <a:xfrm>
            <a:off x="7895881" y="5307741"/>
            <a:ext cx="656535" cy="538507"/>
          </a:xfrm>
          <a:prstGeom prst="rect">
            <a:avLst/>
          </a:prstGeom>
        </p:spPr>
      </p:pic>
    </p:spTree>
    <p:extLst>
      <p:ext uri="{BB962C8B-B14F-4D97-AF65-F5344CB8AC3E}">
        <p14:creationId xmlns:p14="http://schemas.microsoft.com/office/powerpoint/2010/main" val="378509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9983929"/>
              </p:ext>
            </p:extLst>
          </p:nvPr>
        </p:nvGraphicFramePr>
        <p:xfrm>
          <a:off x="77423" y="2102728"/>
          <a:ext cx="8799876" cy="4376282"/>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val="20000"/>
                    </a:ext>
                  </a:extLst>
                </a:gridCol>
                <a:gridCol w="2536092">
                  <a:extLst>
                    <a:ext uri="{9D8B030D-6E8A-4147-A177-3AD203B41FA5}">
                      <a16:colId xmlns:a16="http://schemas.microsoft.com/office/drawing/2014/main" val="20001"/>
                    </a:ext>
                  </a:extLst>
                </a:gridCol>
                <a:gridCol w="2536092">
                  <a:extLst>
                    <a:ext uri="{9D8B030D-6E8A-4147-A177-3AD203B41FA5}">
                      <a16:colId xmlns:a16="http://schemas.microsoft.com/office/drawing/2014/main" val="20002"/>
                    </a:ext>
                  </a:extLst>
                </a:gridCol>
                <a:gridCol w="2536092">
                  <a:extLst>
                    <a:ext uri="{9D8B030D-6E8A-4147-A177-3AD203B41FA5}">
                      <a16:colId xmlns:a16="http://schemas.microsoft.com/office/drawing/2014/main" val="20003"/>
                    </a:ext>
                  </a:extLst>
                </a:gridCol>
              </a:tblGrid>
              <a:tr h="1632242">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marL="216000" indent="-457200">
                        <a:spcAft>
                          <a:spcPts val="600"/>
                        </a:spcAft>
                      </a:pPr>
                      <a:r>
                        <a:rPr lang="en-CA" sz="1000" dirty="0">
                          <a:solidFill>
                            <a:schemeClr val="tx1"/>
                          </a:solidFill>
                        </a:rPr>
                        <a:t>1.1 </a:t>
                      </a:r>
                      <a:r>
                        <a:rPr lang="en-CA" sz="1000" b="0" dirty="0">
                          <a:solidFill>
                            <a:schemeClr val="tx1"/>
                          </a:solidFill>
                        </a:rPr>
                        <a:t>Identify Your Business Driver for Optimizing Data Architecture</a:t>
                      </a:r>
                    </a:p>
                    <a:p>
                      <a:pPr marL="216000" indent="-457200">
                        <a:spcAft>
                          <a:spcPts val="600"/>
                        </a:spcAft>
                      </a:pPr>
                      <a:endParaRPr lang="en-CA" sz="1000" b="0" dirty="0">
                        <a:solidFill>
                          <a:schemeClr val="tx1"/>
                        </a:solidFill>
                      </a:endParaRPr>
                    </a:p>
                    <a:p>
                      <a:pPr marL="216000" indent="-457200">
                        <a:spcAft>
                          <a:spcPts val="600"/>
                        </a:spcAft>
                      </a:pPr>
                      <a:r>
                        <a:rPr lang="en-CA" sz="1000" dirty="0">
                          <a:solidFill>
                            <a:schemeClr val="tx1"/>
                          </a:solidFill>
                        </a:rPr>
                        <a:t>1.2 </a:t>
                      </a:r>
                      <a:r>
                        <a:rPr lang="en-CA" sz="1000" b="0" dirty="0">
                          <a:solidFill>
                            <a:schemeClr val="tx1"/>
                          </a:solidFill>
                        </a:rPr>
                        <a:t>Determine Actionable Tactics to Optimize Data Architecture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marR="0" lvl="0" indent="-45720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a:t>
                      </a:r>
                      <a:r>
                        <a:rPr kumimoji="0" lang="en-CA" sz="1000" b="0" i="0" u="none" strike="noStrike" kern="1200" cap="none" spc="0" normalizeH="0" baseline="0" noProof="0" dirty="0">
                          <a:ln>
                            <a:noFill/>
                          </a:ln>
                          <a:solidFill>
                            <a:srgbClr val="333333"/>
                          </a:solidFill>
                          <a:effectLst/>
                          <a:uLnTx/>
                          <a:uFillTx/>
                          <a:latin typeface="+mn-lt"/>
                        </a:rPr>
                        <a:t>Measure Your Data Architecture Capabilities</a:t>
                      </a:r>
                      <a:endParaRPr kumimoji="0" lang="en-CA" sz="400" b="0" i="0" u="none" strike="noStrike" kern="1200" cap="none" spc="0" normalizeH="0" baseline="0" noProof="0" dirty="0">
                        <a:ln>
                          <a:noFill/>
                        </a:ln>
                        <a:solidFill>
                          <a:srgbClr val="333333"/>
                        </a:solidFill>
                        <a:effectLst/>
                        <a:uLnTx/>
                        <a:uFillTx/>
                        <a:latin typeface="+mn-lt"/>
                      </a:endParaRPr>
                    </a:p>
                    <a:p>
                      <a:pPr marL="216000" marR="0" lvl="0" indent="-45720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a:t>
                      </a:r>
                      <a:r>
                        <a:rPr kumimoji="0" lang="en-CA" sz="1000" b="0" i="0" u="none" strike="noStrike" kern="1200" cap="none" spc="0" normalizeH="0" baseline="0" noProof="0" dirty="0">
                          <a:ln>
                            <a:noFill/>
                          </a:ln>
                          <a:solidFill>
                            <a:srgbClr val="333333"/>
                          </a:solidFill>
                          <a:effectLst/>
                          <a:uLnTx/>
                          <a:uFillTx/>
                          <a:latin typeface="+mn-lt"/>
                        </a:rPr>
                        <a:t>Set a Target for Data Architecture Capabilities</a:t>
                      </a:r>
                    </a:p>
                    <a:p>
                      <a:pPr marL="216000" indent="-457200">
                        <a:spcAft>
                          <a:spcPts val="600"/>
                        </a:spcAft>
                        <a:buSzPct val="175000"/>
                        <a:buNone/>
                      </a:pPr>
                      <a:r>
                        <a:rPr lang="en-CA" sz="1000" b="1" dirty="0">
                          <a:solidFill>
                            <a:schemeClr val="tx1"/>
                          </a:solidFill>
                        </a:rPr>
                        <a:t>2.3 </a:t>
                      </a:r>
                      <a:r>
                        <a:rPr lang="en-CA" sz="1000" b="0" dirty="0">
                          <a:solidFill>
                            <a:schemeClr val="tx1"/>
                          </a:solidFill>
                        </a:rPr>
                        <a:t>Identify the Tactics that Apply to Your Organization</a:t>
                      </a:r>
                    </a:p>
                    <a:p>
                      <a:pPr marL="216000" indent="-457200">
                        <a:spcAft>
                          <a:spcPts val="600"/>
                        </a:spcAft>
                        <a:buSzPct val="175000"/>
                        <a:buNone/>
                      </a:pP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457200">
                        <a:spcAft>
                          <a:spcPts val="600"/>
                        </a:spcAft>
                      </a:pPr>
                      <a:r>
                        <a:rPr lang="en-CA" sz="1000" dirty="0">
                          <a:solidFill>
                            <a:schemeClr val="tx1"/>
                          </a:solidFill>
                        </a:rPr>
                        <a:t>3.1 </a:t>
                      </a:r>
                      <a:r>
                        <a:rPr lang="en-CA" sz="1000" b="0" dirty="0">
                          <a:solidFill>
                            <a:schemeClr val="tx1"/>
                          </a:solidFill>
                        </a:rPr>
                        <a:t>Personalize Your Data Architecture Roadmap</a:t>
                      </a:r>
                    </a:p>
                    <a:p>
                      <a:pPr marL="216000" indent="-457200">
                        <a:spcAft>
                          <a:spcPts val="600"/>
                        </a:spcAft>
                      </a:pPr>
                      <a:endParaRPr lang="en-CA" sz="1000" baseline="0" dirty="0">
                        <a:solidFill>
                          <a:schemeClr val="tx1"/>
                        </a:solidFill>
                      </a:endParaRPr>
                    </a:p>
                    <a:p>
                      <a:pPr marL="216000" indent="-457200">
                        <a:spcAft>
                          <a:spcPts val="600"/>
                        </a:spcAft>
                      </a:pPr>
                      <a:r>
                        <a:rPr lang="en-CA" sz="1000" baseline="0" dirty="0">
                          <a:solidFill>
                            <a:schemeClr val="tx1"/>
                          </a:solidFill>
                        </a:rPr>
                        <a:t>3.2 </a:t>
                      </a:r>
                      <a:r>
                        <a:rPr lang="en-CA" sz="1000" b="0" baseline="0" dirty="0">
                          <a:solidFill>
                            <a:schemeClr val="tx1"/>
                          </a:solidFill>
                        </a:rPr>
                        <a:t>Manage Your Data Architecture Decisions and the Resulting Changes</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632242">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cs typeface="Open Sans"/>
                        </a:rPr>
                        <a:t>Understand what data</a:t>
                      </a:r>
                      <a:r>
                        <a:rPr lang="en-US" sz="1000" b="0" baseline="0" dirty="0">
                          <a:cs typeface="Open Sans"/>
                        </a:rPr>
                        <a:t> architecture is, how it aligns with enterprise architecture, and how data architects support the needs of the business.</a:t>
                      </a:r>
                    </a:p>
                    <a:p>
                      <a:pPr marL="228600" indent="-228600">
                        <a:spcAft>
                          <a:spcPts val="600"/>
                        </a:spcAft>
                        <a:buSzPct val="150000"/>
                        <a:buBlip>
                          <a:blip r:embed="rId3"/>
                        </a:buBlip>
                      </a:pPr>
                      <a:r>
                        <a:rPr lang="en-US" sz="1000" b="0" baseline="0" dirty="0">
                          <a:cs typeface="Open Sans"/>
                        </a:rPr>
                        <a:t>Identify the business drivers that necessitate the optimization of the organization’s data architecture.</a:t>
                      </a:r>
                      <a:endParaRPr lang="en-US" sz="1000" b="0" dirty="0">
                        <a:cs typeface="Open Sans"/>
                      </a:endParaRPr>
                    </a:p>
                    <a:p>
                      <a:pPr marL="228600" indent="-228600">
                        <a:spcAft>
                          <a:spcPts val="600"/>
                        </a:spcAft>
                        <a:buSzPct val="150000"/>
                        <a:buBlip>
                          <a:blip r:embed="rId3"/>
                        </a:buBlip>
                      </a:pPr>
                      <a:r>
                        <a:rPr lang="en-US" sz="1000" b="0" dirty="0">
                          <a:cs typeface="Open Sans"/>
                        </a:rPr>
                        <a:t>Create a tactical plan to optimize data architecture acros</a:t>
                      </a:r>
                      <a:r>
                        <a:rPr lang="en-US" sz="1000" b="0" baseline="0" dirty="0">
                          <a:cs typeface="Open Sans"/>
                        </a:rPr>
                        <a:t>s Info-Tech’s five-tier logical data architecture model.</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Understand Info-Tech’s</a:t>
                      </a:r>
                      <a:r>
                        <a:rPr lang="en-US" sz="1000" b="0" baseline="0" dirty="0">
                          <a:cs typeface="Open Sans"/>
                        </a:rPr>
                        <a:t> tactical data architecture capability model and measure the current state of these capabilities at the organization. </a:t>
                      </a:r>
                      <a:endParaRPr lang="en-US" sz="1000" b="0" dirty="0">
                        <a:cs typeface="Open Sans"/>
                      </a:endParaRPr>
                    </a:p>
                    <a:p>
                      <a:pPr marL="228600" indent="-228600">
                        <a:spcAft>
                          <a:spcPts val="600"/>
                        </a:spcAft>
                        <a:buSzPct val="150000"/>
                        <a:buBlip>
                          <a:blip r:embed="rId3"/>
                        </a:buBlip>
                      </a:pPr>
                      <a:r>
                        <a:rPr lang="en-US" sz="1000" b="0" dirty="0">
                          <a:cs typeface="Open Sans"/>
                        </a:rPr>
                        <a:t>Determine the target state of data architecture capabilities.</a:t>
                      </a:r>
                    </a:p>
                    <a:p>
                      <a:pPr marL="228600" marR="0" lvl="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b="0" dirty="0">
                          <a:latin typeface="Arial" pitchFamily="34" charset="0"/>
                          <a:cs typeface="Arial" pitchFamily="34" charset="0"/>
                        </a:rPr>
                        <a:t>Understand</a:t>
                      </a:r>
                      <a:r>
                        <a:rPr lang="en-US" sz="1000" b="0" baseline="0" dirty="0">
                          <a:latin typeface="Arial" pitchFamily="34" charset="0"/>
                          <a:cs typeface="Arial" pitchFamily="34" charset="0"/>
                        </a:rPr>
                        <a:t> the trends in the field of data architecture and identify how they can fit into your environment.</a:t>
                      </a: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Use the results of the</a:t>
                      </a:r>
                      <a:r>
                        <a:rPr lang="en-US" sz="1000" b="0" baseline="0" dirty="0">
                          <a:cs typeface="Open Sans"/>
                        </a:rPr>
                        <a:t> data architecture capability gap assessment to determine the priority of activities to populate your personalized data architecture optimization roadmap.</a:t>
                      </a:r>
                      <a:endParaRPr lang="en-US" sz="1000" b="0" dirty="0">
                        <a:cs typeface="Open Sans"/>
                      </a:endParaRPr>
                    </a:p>
                    <a:p>
                      <a:pPr marL="228600" indent="-228600">
                        <a:spcAft>
                          <a:spcPts val="600"/>
                        </a:spcAft>
                        <a:buSzPct val="150000"/>
                        <a:buBlip>
                          <a:blip r:embed="rId3"/>
                        </a:buBlip>
                      </a:pPr>
                      <a:r>
                        <a:rPr lang="en-US" sz="1000" b="0" dirty="0">
                          <a:cs typeface="Open Sans"/>
                        </a:rPr>
                        <a:t>Understand how to manage change as a data architect</a:t>
                      </a:r>
                      <a:r>
                        <a:rPr lang="en-US" sz="1000" b="0" baseline="0" dirty="0">
                          <a:cs typeface="Open Sans"/>
                        </a:rPr>
                        <a:t> or equivalent.</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00000">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0" indent="0">
                        <a:buFont typeface="Arial" panose="020B0604020202020204" pitchFamily="34" charset="0"/>
                        <a:buNone/>
                      </a:pPr>
                      <a:r>
                        <a:rPr lang="en-CA" sz="1000" dirty="0"/>
                        <a:t>Identify the Drivers of the Business for Optimizing Data Architecture</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CA" sz="1000" dirty="0"/>
                        <a:t>Create a Tactical Plan for Optimizing</a:t>
                      </a:r>
                      <a:r>
                        <a:rPr lang="en-CA" sz="1000" baseline="0" dirty="0"/>
                        <a:t> Data Architecture</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pPr marL="0" indent="0">
                        <a:buFont typeface="Arial" panose="020B0604020202020204" pitchFamily="34" charset="0"/>
                        <a:buNone/>
                      </a:pPr>
                      <a:r>
                        <a:rPr lang="en-CA" sz="1000" dirty="0"/>
                        <a:t>Create a Personalized Roadmap</a:t>
                      </a:r>
                      <a:r>
                        <a:rPr lang="en-CA" sz="1000" baseline="0" dirty="0"/>
                        <a:t> for Data Architecture Activities</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4197255"/>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2246539"/>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5626877"/>
            <a:ext cx="752006" cy="483279"/>
          </a:xfrm>
          <a:prstGeom prst="rect">
            <a:avLst/>
          </a:prstGeom>
          <a:effectLst/>
        </p:spPr>
      </p:pic>
      <p:sp>
        <p:nvSpPr>
          <p:cNvPr id="15" name="Chevron 14"/>
          <p:cNvSpPr/>
          <p:nvPr/>
        </p:nvSpPr>
        <p:spPr>
          <a:xfrm>
            <a:off x="1301687" y="1554876"/>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rgbClr val="FFFFFF"/>
                </a:solidFill>
              </a:rPr>
              <a:t>Prioritize Your Data Architecture With Business-Driven Tactics</a:t>
            </a:r>
          </a:p>
        </p:txBody>
      </p:sp>
      <p:sp>
        <p:nvSpPr>
          <p:cNvPr id="16" name="Chevron 15"/>
          <p:cNvSpPr/>
          <p:nvPr/>
        </p:nvSpPr>
        <p:spPr>
          <a:xfrm>
            <a:off x="3838233" y="1554875"/>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rgbClr val="FFFFFF"/>
                </a:solidFill>
              </a:rPr>
              <a:t>Personalize Your Tactics to Optimize Your Data Architecture</a:t>
            </a:r>
          </a:p>
        </p:txBody>
      </p:sp>
      <p:sp>
        <p:nvSpPr>
          <p:cNvPr id="17" name="Chevron 16"/>
          <p:cNvSpPr/>
          <p:nvPr/>
        </p:nvSpPr>
        <p:spPr>
          <a:xfrm>
            <a:off x="6371121" y="1554875"/>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rgbClr val="FFFFFF"/>
                </a:solidFill>
              </a:rPr>
              <a:t>Create Your Tactical Data Architecture Roadmap</a:t>
            </a:r>
          </a:p>
        </p:txBody>
      </p:sp>
      <p:sp>
        <p:nvSpPr>
          <p:cNvPr id="4" name="Title 3"/>
          <p:cNvSpPr>
            <a:spLocks noGrp="1"/>
          </p:cNvSpPr>
          <p:nvPr>
            <p:ph type="title"/>
          </p:nvPr>
        </p:nvSpPr>
        <p:spPr/>
        <p:txBody>
          <a:bodyPr/>
          <a:lstStyle/>
          <a:p>
            <a:r>
              <a:rPr lang="en-CA" dirty="0"/>
              <a:t>Build a Business-Aligned Data Architecture Optimization Strategy </a:t>
            </a:r>
            <a:r>
              <a:rPr lang="en-US" dirty="0"/>
              <a:t>– project overview </a:t>
            </a:r>
          </a:p>
        </p:txBody>
      </p:sp>
      <p:sp>
        <p:nvSpPr>
          <p:cNvPr id="10" name="TextBox 20"/>
          <p:cNvSpPr txBox="1"/>
          <p:nvPr/>
        </p:nvSpPr>
        <p:spPr>
          <a:xfrm>
            <a:off x="1829437" y="1200681"/>
            <a:ext cx="1669774" cy="369332"/>
          </a:xfrm>
          <a:prstGeom prst="rect">
            <a:avLst/>
          </a:prstGeom>
        </p:spPr>
        <p:txBody>
          <a:bodyPr wrap="square" rtlCol="0">
            <a:spAutoFit/>
          </a:bodyPr>
          <a:lstStyle/>
          <a:p>
            <a:pPr algn="ctr"/>
            <a:r>
              <a:rPr lang="en-US" b="1" dirty="0">
                <a:solidFill>
                  <a:schemeClr val="tx1">
                    <a:lumMod val="60000"/>
                    <a:lumOff val="40000"/>
                  </a:schemeClr>
                </a:solidFill>
              </a:rPr>
              <a:t>PHASE 1 </a:t>
            </a:r>
            <a:endParaRPr lang="en-US" b="1" dirty="0"/>
          </a:p>
        </p:txBody>
      </p:sp>
      <p:sp>
        <p:nvSpPr>
          <p:cNvPr id="11" name="TextBox 21"/>
          <p:cNvSpPr txBox="1"/>
          <p:nvPr/>
        </p:nvSpPr>
        <p:spPr>
          <a:xfrm>
            <a:off x="4267961" y="1200681"/>
            <a:ext cx="1669774" cy="369332"/>
          </a:xfrm>
          <a:prstGeom prst="rect">
            <a:avLst/>
          </a:prstGeom>
        </p:spPr>
        <p:txBody>
          <a:bodyPr wrap="square" rtlCol="0">
            <a:spAutoFit/>
          </a:bodyPr>
          <a:lstStyle/>
          <a:p>
            <a:pPr algn="ctr"/>
            <a:r>
              <a:rPr lang="en-US" b="1" dirty="0">
                <a:solidFill>
                  <a:schemeClr val="tx1">
                    <a:lumMod val="60000"/>
                    <a:lumOff val="40000"/>
                  </a:schemeClr>
                </a:solidFill>
              </a:rPr>
              <a:t>PHASE 2</a:t>
            </a:r>
            <a:endParaRPr lang="en-US" b="1" dirty="0"/>
          </a:p>
        </p:txBody>
      </p:sp>
      <p:sp>
        <p:nvSpPr>
          <p:cNvPr id="13" name="TextBox 21"/>
          <p:cNvSpPr txBox="1"/>
          <p:nvPr/>
        </p:nvSpPr>
        <p:spPr>
          <a:xfrm>
            <a:off x="6713674" y="1200681"/>
            <a:ext cx="1669774" cy="369332"/>
          </a:xfrm>
          <a:prstGeom prst="rect">
            <a:avLst/>
          </a:prstGeom>
        </p:spPr>
        <p:txBody>
          <a:bodyPr wrap="square" rtlCol="0">
            <a:spAutoFit/>
          </a:bodyPr>
          <a:lstStyle/>
          <a:p>
            <a:pPr algn="ctr"/>
            <a:r>
              <a:rPr lang="en-US" b="1" dirty="0">
                <a:solidFill>
                  <a:schemeClr val="tx1">
                    <a:lumMod val="60000"/>
                    <a:lumOff val="40000"/>
                  </a:schemeClr>
                </a:solidFill>
              </a:rPr>
              <a:t>PHASE 3</a:t>
            </a:r>
            <a:endParaRPr lang="en-US" b="1" dirty="0"/>
          </a:p>
        </p:txBody>
      </p:sp>
    </p:spTree>
    <p:extLst>
      <p:ext uri="{BB962C8B-B14F-4D97-AF65-F5344CB8AC3E}">
        <p14:creationId xmlns:p14="http://schemas.microsoft.com/office/powerpoint/2010/main" val="237189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overview </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1252335877"/>
              </p:ext>
            </p:extLst>
          </p:nvPr>
        </p:nvGraphicFramePr>
        <p:xfrm>
          <a:off x="251516" y="1508107"/>
          <a:ext cx="8625783" cy="4954380"/>
        </p:xfrm>
        <a:graphic>
          <a:graphicData uri="http://schemas.openxmlformats.org/drawingml/2006/table">
            <a:tbl>
              <a:tblPr firstRow="1" bandRow="1">
                <a:tableStyleId>{5C22544A-7EE6-4342-B048-85BDC9FD1C3A}</a:tableStyleId>
              </a:tblPr>
              <a:tblGrid>
                <a:gridCol w="272655">
                  <a:extLst>
                    <a:ext uri="{9D8B030D-6E8A-4147-A177-3AD203B41FA5}">
                      <a16:colId xmlns:a16="http://schemas.microsoft.com/office/drawing/2014/main" val="20000"/>
                    </a:ext>
                  </a:extLst>
                </a:gridCol>
                <a:gridCol w="1392188">
                  <a:extLst>
                    <a:ext uri="{9D8B030D-6E8A-4147-A177-3AD203B41FA5}">
                      <a16:colId xmlns:a16="http://schemas.microsoft.com/office/drawing/2014/main" val="20001"/>
                    </a:ext>
                  </a:extLst>
                </a:gridCol>
                <a:gridCol w="1392188">
                  <a:extLst>
                    <a:ext uri="{9D8B030D-6E8A-4147-A177-3AD203B41FA5}">
                      <a16:colId xmlns:a16="http://schemas.microsoft.com/office/drawing/2014/main" val="20002"/>
                    </a:ext>
                  </a:extLst>
                </a:gridCol>
                <a:gridCol w="1392188">
                  <a:extLst>
                    <a:ext uri="{9D8B030D-6E8A-4147-A177-3AD203B41FA5}">
                      <a16:colId xmlns:a16="http://schemas.microsoft.com/office/drawing/2014/main" val="20003"/>
                    </a:ext>
                  </a:extLst>
                </a:gridCol>
                <a:gridCol w="1392188">
                  <a:extLst>
                    <a:ext uri="{9D8B030D-6E8A-4147-A177-3AD203B41FA5}">
                      <a16:colId xmlns:a16="http://schemas.microsoft.com/office/drawing/2014/main" val="20004"/>
                    </a:ext>
                  </a:extLst>
                </a:gridCol>
                <a:gridCol w="1392188">
                  <a:extLst>
                    <a:ext uri="{9D8B030D-6E8A-4147-A177-3AD203B41FA5}">
                      <a16:colId xmlns:a16="http://schemas.microsoft.com/office/drawing/2014/main" val="20005"/>
                    </a:ext>
                  </a:extLst>
                </a:gridCol>
                <a:gridCol w="1392188">
                  <a:extLst>
                    <a:ext uri="{9D8B030D-6E8A-4147-A177-3AD203B41FA5}">
                      <a16:colId xmlns:a16="http://schemas.microsoft.com/office/drawing/2014/main" val="20006"/>
                    </a:ext>
                  </a:extLst>
                </a:gridCol>
              </a:tblGrid>
              <a:tr h="258987">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Preparation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dirty="0">
                          <a:solidFill>
                            <a:schemeClr val="bg1"/>
                          </a:solidFill>
                        </a:rPr>
                        <a:t>Workshop Day 5</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extLst>
                  <a:ext uri="{0D108BD9-81ED-4DB2-BD59-A6C34878D82A}">
                    <a16:rowId xmlns:a16="http://schemas.microsoft.com/office/drawing/2014/main" val="10000"/>
                  </a:ext>
                </a:extLst>
              </a:tr>
              <a:tr h="2240931">
                <a:tc>
                  <a:txBody>
                    <a:bodyPr/>
                    <a:lstStyle/>
                    <a:p>
                      <a:pPr marL="216000" indent="-457200" algn="ctr">
                        <a:spcAft>
                          <a:spcPts val="500"/>
                        </a:spcAft>
                      </a:pPr>
                      <a:r>
                        <a:rPr lang="en-CA" sz="1000" b="1" baseline="0" dirty="0">
                          <a:solidFill>
                            <a:schemeClr val="bg1"/>
                          </a:solidFill>
                        </a:rPr>
                        <a:t>Morning 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900" b="1" dirty="0">
                          <a:solidFill>
                            <a:schemeClr val="tx1"/>
                          </a:solidFill>
                        </a:rPr>
                        <a:t>Organize and Plan Workshop</a:t>
                      </a:r>
                    </a:p>
                    <a:p>
                      <a:pPr marL="108000" indent="-108000">
                        <a:spcAft>
                          <a:spcPts val="0"/>
                        </a:spcAft>
                        <a:buFont typeface="Arial" panose="020B0604020202020204" pitchFamily="34" charset="0"/>
                        <a:buChar char="•"/>
                      </a:pPr>
                      <a:r>
                        <a:rPr lang="en-CA" sz="900" b="0" dirty="0">
                          <a:solidFill>
                            <a:schemeClr val="tx1"/>
                          </a:solidFill>
                        </a:rPr>
                        <a:t>Finalize workshop itinerary</a:t>
                      </a:r>
                      <a:r>
                        <a:rPr lang="en-CA" sz="900" b="0" baseline="0" dirty="0">
                          <a:solidFill>
                            <a:schemeClr val="tx1"/>
                          </a:solidFill>
                        </a:rPr>
                        <a:t> and scope. </a:t>
                      </a:r>
                      <a:endParaRPr lang="en-CA" sz="900" b="0" dirty="0">
                        <a:solidFill>
                          <a:schemeClr val="tx1"/>
                        </a:solidFill>
                      </a:endParaRPr>
                    </a:p>
                    <a:p>
                      <a:pPr marL="108000" indent="-108000">
                        <a:spcAft>
                          <a:spcPts val="0"/>
                        </a:spcAft>
                        <a:buFont typeface="Arial" panose="020B0604020202020204" pitchFamily="34" charset="0"/>
                        <a:buChar char="•"/>
                      </a:pPr>
                      <a:r>
                        <a:rPr lang="en-CA" sz="900" b="0" dirty="0">
                          <a:solidFill>
                            <a:schemeClr val="tx1"/>
                          </a:solidFill>
                        </a:rPr>
                        <a:t>Identify workshop participants. </a:t>
                      </a:r>
                    </a:p>
                    <a:p>
                      <a:pPr marL="108000" indent="-108000">
                        <a:spcAft>
                          <a:spcPts val="0"/>
                        </a:spcAft>
                        <a:buFont typeface="Arial" panose="020B0604020202020204" pitchFamily="34" charset="0"/>
                        <a:buChar char="•"/>
                      </a:pPr>
                      <a:r>
                        <a:rPr lang="en-CA" sz="900" b="0" dirty="0">
                          <a:solidFill>
                            <a:schemeClr val="tx1"/>
                          </a:solidFill>
                        </a:rPr>
                        <a:t>Gather strategic</a:t>
                      </a:r>
                      <a:r>
                        <a:rPr lang="en-CA" sz="900" b="0" baseline="0" dirty="0">
                          <a:solidFill>
                            <a:schemeClr val="tx1"/>
                          </a:solidFill>
                        </a:rPr>
                        <a:t> documentation. </a:t>
                      </a:r>
                    </a:p>
                    <a:p>
                      <a:pPr marL="108000" indent="-108000">
                        <a:spcAft>
                          <a:spcPts val="0"/>
                        </a:spcAft>
                        <a:buFont typeface="Arial" panose="020B0604020202020204" pitchFamily="34" charset="0"/>
                        <a:buChar char="•"/>
                      </a:pPr>
                      <a:r>
                        <a:rPr lang="en-CA" sz="900" b="0" baseline="0" dirty="0">
                          <a:solidFill>
                            <a:schemeClr val="tx1"/>
                          </a:solidFill>
                        </a:rPr>
                        <a:t>Engage necessary stakeholders. </a:t>
                      </a:r>
                    </a:p>
                    <a:p>
                      <a:pPr marL="108000" indent="-108000">
                        <a:spcAft>
                          <a:spcPts val="0"/>
                        </a:spcAft>
                        <a:buFont typeface="Arial" panose="020B0604020202020204" pitchFamily="34" charset="0"/>
                        <a:buChar char="•"/>
                      </a:pPr>
                      <a:r>
                        <a:rPr lang="en-CA" sz="900" b="0" baseline="0" dirty="0">
                          <a:solidFill>
                            <a:schemeClr val="tx1"/>
                          </a:solidFill>
                        </a:rPr>
                        <a:t>Book interviews. </a:t>
                      </a:r>
                      <a:endParaRPr lang="en-CA" sz="9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600"/>
                        </a:spcAft>
                      </a:pPr>
                      <a:r>
                        <a:rPr lang="en-CA" sz="900" b="1" dirty="0">
                          <a:solidFill>
                            <a:schemeClr val="tx1"/>
                          </a:solidFill>
                        </a:rPr>
                        <a:t>Identify the Drivers of the Business for Optimizing</a:t>
                      </a:r>
                      <a:r>
                        <a:rPr lang="en-CA" sz="900" b="1" baseline="0" dirty="0">
                          <a:solidFill>
                            <a:schemeClr val="tx1"/>
                          </a:solidFill>
                        </a:rPr>
                        <a:t> Data Architecture</a:t>
                      </a:r>
                    </a:p>
                    <a:p>
                      <a:pPr marL="180000" marR="0" indent="-180000" algn="l" defTabSz="914400" rtl="0" eaLnBrk="1" fontAlgn="auto" latinLnBrk="0" hangingPunct="1">
                        <a:lnSpc>
                          <a:spcPct val="100000"/>
                        </a:lnSpc>
                        <a:spcBef>
                          <a:spcPts val="0"/>
                        </a:spcBef>
                        <a:spcAft>
                          <a:spcPts val="600"/>
                        </a:spcAft>
                        <a:buClrTx/>
                        <a:buSzTx/>
                        <a:buFontTx/>
                        <a:buNone/>
                        <a:tabLst/>
                        <a:defRPr/>
                      </a:pPr>
                      <a:r>
                        <a:rPr lang="en-CA" sz="900" b="1" dirty="0">
                          <a:solidFill>
                            <a:schemeClr val="tx1"/>
                          </a:solidFill>
                        </a:rPr>
                        <a:t>1.1 </a:t>
                      </a:r>
                      <a:r>
                        <a:rPr lang="en-CA" sz="900" b="0" baseline="0" dirty="0">
                          <a:solidFill>
                            <a:schemeClr val="tx1"/>
                          </a:solidFill>
                        </a:rPr>
                        <a:t>Explain approach and value proposition.</a:t>
                      </a:r>
                      <a:endParaRPr lang="en-CA" sz="900" b="0" dirty="0">
                        <a:solidFill>
                          <a:schemeClr val="tx1"/>
                        </a:solidFill>
                      </a:endParaRPr>
                    </a:p>
                    <a:p>
                      <a:pPr marL="216000" indent="-457200">
                        <a:spcAft>
                          <a:spcPts val="600"/>
                        </a:spcAft>
                      </a:pPr>
                      <a:r>
                        <a:rPr lang="en-CA" sz="900" b="1" dirty="0">
                          <a:solidFill>
                            <a:schemeClr val="tx1"/>
                          </a:solidFill>
                        </a:rPr>
                        <a:t>1.2</a:t>
                      </a:r>
                      <a:r>
                        <a:rPr lang="en-CA" sz="900" b="0" dirty="0">
                          <a:solidFill>
                            <a:schemeClr val="tx1"/>
                          </a:solidFill>
                        </a:rPr>
                        <a:t> Review the common business drivers and how the</a:t>
                      </a:r>
                      <a:r>
                        <a:rPr lang="en-CA" sz="900" b="0" baseline="0" dirty="0">
                          <a:solidFill>
                            <a:schemeClr val="tx1"/>
                          </a:solidFill>
                        </a:rPr>
                        <a:t> organization is driving a need to optimize data architecture.</a:t>
                      </a:r>
                      <a:endParaRPr lang="en-CA" sz="9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600"/>
                        </a:spcAft>
                      </a:pPr>
                      <a:r>
                        <a:rPr lang="en-CA" sz="900" b="1" dirty="0">
                          <a:solidFill>
                            <a:schemeClr val="tx1"/>
                          </a:solidFill>
                        </a:rPr>
                        <a:t>Determine the Tactics For</a:t>
                      </a:r>
                      <a:r>
                        <a:rPr lang="en-CA" sz="900" b="1" baseline="0" dirty="0">
                          <a:solidFill>
                            <a:schemeClr val="tx1"/>
                          </a:solidFill>
                        </a:rPr>
                        <a:t> Optimizing Data Architecture</a:t>
                      </a:r>
                      <a:endParaRPr lang="en-CA" sz="900" b="1" dirty="0">
                        <a:solidFill>
                          <a:schemeClr val="tx1"/>
                        </a:solidFill>
                      </a:endParaRPr>
                    </a:p>
                    <a:p>
                      <a:pPr marL="216000" indent="-457200">
                        <a:spcAft>
                          <a:spcPts val="600"/>
                        </a:spcAft>
                      </a:pPr>
                      <a:r>
                        <a:rPr lang="en-CA" sz="900" b="1" dirty="0">
                          <a:solidFill>
                            <a:schemeClr val="tx1"/>
                          </a:solidFill>
                        </a:rPr>
                        <a:t>2.1</a:t>
                      </a:r>
                      <a:r>
                        <a:rPr lang="en-CA" sz="900" b="0" dirty="0">
                          <a:solidFill>
                            <a:schemeClr val="tx1"/>
                          </a:solidFill>
                        </a:rPr>
                        <a:t> Create your data architecture optimization plan.</a:t>
                      </a:r>
                      <a:endParaRPr lang="en-CA" sz="900" b="0" baseline="0" dirty="0">
                        <a:solidFill>
                          <a:schemeClr val="tx1"/>
                        </a:solidFill>
                      </a:endParaRPr>
                    </a:p>
                    <a:p>
                      <a:pPr marL="216000" indent="-457200">
                        <a:spcAft>
                          <a:spcPts val="600"/>
                        </a:spcAft>
                      </a:pPr>
                      <a:r>
                        <a:rPr lang="en-CA" sz="900" b="1" dirty="0">
                          <a:solidFill>
                            <a:schemeClr val="tx1"/>
                          </a:solidFill>
                        </a:rPr>
                        <a:t>2.2</a:t>
                      </a:r>
                      <a:r>
                        <a:rPr lang="en-CA" sz="900" b="0" dirty="0">
                          <a:solidFill>
                            <a:schemeClr val="tx1"/>
                          </a:solidFill>
                        </a:rPr>
                        <a:t> Interview key</a:t>
                      </a:r>
                      <a:r>
                        <a:rPr lang="en-CA" sz="900" b="0" baseline="0" dirty="0">
                          <a:solidFill>
                            <a:schemeClr val="tx1"/>
                          </a:solidFill>
                        </a:rPr>
                        <a:t> business stakeholders for input on business drivers for data architecture.</a:t>
                      </a:r>
                      <a:endParaRPr lang="en-CA" sz="9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600"/>
                        </a:spcAft>
                      </a:pPr>
                      <a:r>
                        <a:rPr lang="en-CA" sz="900" b="1" dirty="0">
                          <a:solidFill>
                            <a:schemeClr val="tx1"/>
                          </a:solidFill>
                        </a:rPr>
                        <a:t>Create Your</a:t>
                      </a:r>
                      <a:r>
                        <a:rPr lang="en-CA" sz="900" b="1" baseline="0" dirty="0">
                          <a:solidFill>
                            <a:schemeClr val="tx1"/>
                          </a:solidFill>
                        </a:rPr>
                        <a:t> Roadmap of Optimization Activities</a:t>
                      </a:r>
                      <a:endParaRPr lang="en-CA" sz="900" b="1" dirty="0">
                        <a:solidFill>
                          <a:schemeClr val="tx1"/>
                        </a:solidFill>
                      </a:endParaRPr>
                    </a:p>
                    <a:p>
                      <a:pPr marL="216000" indent="-457200">
                        <a:spcAft>
                          <a:spcPts val="600"/>
                        </a:spcAft>
                      </a:pPr>
                      <a:r>
                        <a:rPr lang="en-CA" sz="900" b="1" dirty="0">
                          <a:solidFill>
                            <a:schemeClr val="tx1"/>
                          </a:solidFill>
                        </a:rPr>
                        <a:t>3.1 </a:t>
                      </a:r>
                      <a:r>
                        <a:rPr lang="en-CA" sz="900" b="0" dirty="0">
                          <a:solidFill>
                            <a:schemeClr val="tx1"/>
                          </a:solidFill>
                        </a:rPr>
                        <a:t>Align with the enterprise</a:t>
                      </a:r>
                      <a:r>
                        <a:rPr lang="en-CA" sz="900" b="0" baseline="0" dirty="0">
                          <a:solidFill>
                            <a:schemeClr val="tx1"/>
                          </a:solidFill>
                        </a:rPr>
                        <a:t> architecture by interviewing the enterprise architect for input on the data architecture optimization roadmap.</a:t>
                      </a:r>
                      <a:endParaRPr lang="en-CA" sz="9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600"/>
                        </a:spcAft>
                      </a:pPr>
                      <a:r>
                        <a:rPr lang="en-CA" sz="900" b="1" dirty="0">
                          <a:solidFill>
                            <a:schemeClr val="tx1"/>
                          </a:solidFill>
                        </a:rPr>
                        <a:t>Create Your Personalized Roadmap</a:t>
                      </a:r>
                    </a:p>
                    <a:p>
                      <a:pPr marL="216000" indent="-457200">
                        <a:spcAft>
                          <a:spcPts val="600"/>
                        </a:spcAft>
                      </a:pPr>
                      <a:r>
                        <a:rPr lang="en-CA" sz="900" b="1" dirty="0">
                          <a:solidFill>
                            <a:schemeClr val="tx1"/>
                          </a:solidFill>
                        </a:rPr>
                        <a:t>4.1</a:t>
                      </a:r>
                      <a:r>
                        <a:rPr lang="en-CA" sz="900" b="0" dirty="0">
                          <a:solidFill>
                            <a:schemeClr val="tx1"/>
                          </a:solidFill>
                        </a:rPr>
                        <a:t> As</a:t>
                      </a:r>
                      <a:r>
                        <a:rPr lang="en-CA" sz="900" b="0" baseline="0" dirty="0">
                          <a:solidFill>
                            <a:schemeClr val="tx1"/>
                          </a:solidFill>
                        </a:rPr>
                        <a:t> a group, determine the roadmap activities that are applicable to your organization and brainstorm applicable initiatives.</a:t>
                      </a:r>
                      <a:endParaRPr lang="en-CA" sz="9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CA" sz="900" b="1" dirty="0">
                          <a:solidFill>
                            <a:schemeClr val="tx1"/>
                          </a:solidFill>
                        </a:rPr>
                        <a:t>Create a Plan for</a:t>
                      </a:r>
                      <a:r>
                        <a:rPr lang="en-CA" sz="900" b="1" baseline="0" dirty="0">
                          <a:solidFill>
                            <a:schemeClr val="tx1"/>
                          </a:solidFill>
                        </a:rPr>
                        <a:t> </a:t>
                      </a:r>
                      <a:r>
                        <a:rPr lang="en-CA" sz="900" b="1" dirty="0">
                          <a:solidFill>
                            <a:schemeClr val="tx1"/>
                          </a:solidFill>
                        </a:rPr>
                        <a:t>Change</a:t>
                      </a:r>
                      <a:r>
                        <a:rPr lang="en-CA" sz="900" b="1" baseline="0" dirty="0">
                          <a:solidFill>
                            <a:schemeClr val="tx1"/>
                          </a:solidFill>
                        </a:rPr>
                        <a:t> </a:t>
                      </a:r>
                      <a:r>
                        <a:rPr lang="en-CA" sz="900" b="1" dirty="0">
                          <a:solidFill>
                            <a:schemeClr val="tx1"/>
                          </a:solidFill>
                        </a:rPr>
                        <a:t>Management</a:t>
                      </a:r>
                    </a:p>
                    <a:p>
                      <a:pPr marL="216000" indent="-457200">
                        <a:spcAft>
                          <a:spcPts val="600"/>
                        </a:spcAft>
                      </a:pPr>
                      <a:r>
                        <a:rPr lang="en-CA" sz="900" b="1" dirty="0">
                          <a:solidFill>
                            <a:schemeClr val="tx1"/>
                          </a:solidFill>
                        </a:rPr>
                        <a:t>5.1 </a:t>
                      </a:r>
                      <a:r>
                        <a:rPr lang="en-CA" sz="900" b="0" dirty="0">
                          <a:solidFill>
                            <a:schemeClr val="tx1"/>
                          </a:solidFill>
                        </a:rPr>
                        <a:t>Use the </a:t>
                      </a:r>
                      <a:r>
                        <a:rPr lang="it-IT" sz="900" b="0" i="1" dirty="0">
                          <a:solidFill>
                            <a:schemeClr val="tx1"/>
                          </a:solidFill>
                        </a:rPr>
                        <a:t>Data Architecture Decision Documentation Template </a:t>
                      </a:r>
                      <a:r>
                        <a:rPr lang="it-IT" sz="900" b="0" dirty="0">
                          <a:solidFill>
                            <a:schemeClr val="tx1"/>
                          </a:solidFill>
                        </a:rPr>
                        <a:t>to document</a:t>
                      </a:r>
                      <a:r>
                        <a:rPr lang="it-IT" sz="900" b="0" baseline="0" dirty="0">
                          <a:solidFill>
                            <a:schemeClr val="tx1"/>
                          </a:solidFill>
                        </a:rPr>
                        <a:t> key decisions and updates</a:t>
                      </a:r>
                      <a:r>
                        <a:rPr lang="en-CA" sz="900" b="0" dirty="0">
                          <a:solidFill>
                            <a:schemeClr val="tx1"/>
                          </a:solidFill>
                        </a:rPr>
                        <a:t>.</a:t>
                      </a:r>
                    </a:p>
                    <a:p>
                      <a:pPr marL="216000" indent="-457200">
                        <a:spcAft>
                          <a:spcPts val="600"/>
                        </a:spcAft>
                      </a:pPr>
                      <a:endParaRPr lang="en-CA" sz="9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585689">
                <a:tc>
                  <a:txBody>
                    <a:bodyPr/>
                    <a:lstStyle/>
                    <a:p>
                      <a:pPr marL="216000" indent="-457200" algn="ctr">
                        <a:spcAft>
                          <a:spcPts val="500"/>
                        </a:spcAft>
                      </a:pPr>
                      <a:r>
                        <a:rPr lang="en-CA" sz="1000" b="1" baseline="0" dirty="0">
                          <a:solidFill>
                            <a:schemeClr val="bg1"/>
                          </a:solidFill>
                        </a:rPr>
                        <a:t>Afternoon 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16000" indent="-457200">
                        <a:spcAft>
                          <a:spcPts val="0"/>
                        </a:spcAft>
                      </a:pPr>
                      <a:endParaRPr lang="en-CA" sz="9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16000" indent="-457200">
                        <a:spcAft>
                          <a:spcPts val="600"/>
                        </a:spcAft>
                      </a:pPr>
                      <a:r>
                        <a:rPr lang="en-CA" sz="900" b="1" dirty="0">
                          <a:solidFill>
                            <a:schemeClr val="tx1"/>
                          </a:solidFill>
                        </a:rPr>
                        <a:t>1.3</a:t>
                      </a:r>
                      <a:r>
                        <a:rPr lang="en-CA" sz="900" b="0" dirty="0">
                          <a:solidFill>
                            <a:schemeClr val="tx1"/>
                          </a:solidFill>
                        </a:rPr>
                        <a:t> Understand Info-Tech’s Five-Tier Data Architecture.</a:t>
                      </a:r>
                    </a:p>
                    <a:p>
                      <a:pPr marL="216000" indent="-457200">
                        <a:spcAft>
                          <a:spcPts val="600"/>
                        </a:spcAft>
                      </a:pPr>
                      <a:r>
                        <a:rPr lang="en-CA" sz="900" b="1" dirty="0">
                          <a:solidFill>
                            <a:schemeClr val="tx1"/>
                          </a:solidFill>
                        </a:rPr>
                        <a:t>1.4</a:t>
                      </a:r>
                      <a:r>
                        <a:rPr lang="en-CA" sz="900" b="0" dirty="0">
                          <a:solidFill>
                            <a:schemeClr val="tx1"/>
                          </a:solidFill>
                        </a:rPr>
                        <a:t> Determine the pattern of tactics that apply to the organization for optimization.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16000" indent="-457200">
                        <a:spcAft>
                          <a:spcPts val="600"/>
                        </a:spcAft>
                      </a:pPr>
                      <a:r>
                        <a:rPr lang="en-CA" sz="900" b="1" dirty="0">
                          <a:solidFill>
                            <a:schemeClr val="tx1"/>
                          </a:solidFill>
                        </a:rPr>
                        <a:t>2.3</a:t>
                      </a:r>
                      <a:r>
                        <a:rPr lang="en-CA" sz="900" b="0" dirty="0">
                          <a:solidFill>
                            <a:schemeClr val="tx1"/>
                          </a:solidFill>
                        </a:rPr>
                        <a:t> With</a:t>
                      </a:r>
                      <a:r>
                        <a:rPr lang="en-CA" sz="900" b="0" baseline="0" dirty="0">
                          <a:solidFill>
                            <a:schemeClr val="tx1"/>
                          </a:solidFill>
                        </a:rPr>
                        <a:t> input from the business and enterprise architect, determine the current data architecture capabilities.</a:t>
                      </a:r>
                      <a:endParaRPr lang="en-CA" sz="9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16000" indent="-457200">
                        <a:spcAft>
                          <a:spcPts val="600"/>
                        </a:spcAft>
                      </a:pPr>
                      <a:r>
                        <a:rPr lang="en-CA" sz="900" b="1" dirty="0">
                          <a:solidFill>
                            <a:schemeClr val="tx1"/>
                          </a:solidFill>
                        </a:rPr>
                        <a:t>3.3</a:t>
                      </a:r>
                      <a:r>
                        <a:rPr lang="en-CA" sz="900" b="0" dirty="0">
                          <a:solidFill>
                            <a:schemeClr val="tx1"/>
                          </a:solidFill>
                        </a:rPr>
                        <a:t> With</a:t>
                      </a:r>
                      <a:r>
                        <a:rPr lang="en-CA" sz="900" b="0" baseline="0" dirty="0">
                          <a:solidFill>
                            <a:schemeClr val="tx1"/>
                          </a:solidFill>
                        </a:rPr>
                        <a:t> input from the business and enterprise architect, determine the target data architecture capabilities.</a:t>
                      </a:r>
                      <a:endParaRPr lang="en-CA" sz="9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16000" indent="-457200">
                        <a:spcAft>
                          <a:spcPts val="600"/>
                        </a:spcAft>
                      </a:pPr>
                      <a:r>
                        <a:rPr lang="en-CA" sz="900" b="1" baseline="0" dirty="0">
                          <a:solidFill>
                            <a:schemeClr val="tx1"/>
                          </a:solidFill>
                        </a:rPr>
                        <a:t>4.2 </a:t>
                      </a:r>
                      <a:r>
                        <a:rPr lang="en-CA" sz="900" b="0" baseline="0" dirty="0">
                          <a:solidFill>
                            <a:schemeClr val="tx1"/>
                          </a:solidFill>
                        </a:rPr>
                        <a:t>Determine the timing and effort of the roadmap activities</a:t>
                      </a:r>
                      <a:r>
                        <a:rPr lang="en-CA" sz="900" b="0" dirty="0">
                          <a:solidFill>
                            <a:schemeClr val="tx1"/>
                          </a:solidFill>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16000" indent="-457200">
                        <a:spcAft>
                          <a:spcPts val="600"/>
                        </a:spcAft>
                      </a:pPr>
                      <a:r>
                        <a:rPr lang="en-CA" sz="900" b="1" dirty="0">
                          <a:solidFill>
                            <a:schemeClr val="tx1"/>
                          </a:solidFill>
                        </a:rPr>
                        <a:t>5.2</a:t>
                      </a:r>
                      <a:r>
                        <a:rPr lang="en-CA" sz="900" b="0" dirty="0">
                          <a:solidFill>
                            <a:schemeClr val="tx1"/>
                          </a:solidFill>
                        </a:rPr>
                        <a:t> Review best practices for change management.</a:t>
                      </a:r>
                    </a:p>
                    <a:p>
                      <a:pPr marL="216000" indent="-457200">
                        <a:spcAft>
                          <a:spcPts val="600"/>
                        </a:spcAft>
                      </a:pPr>
                      <a:r>
                        <a:rPr lang="en-CA" sz="900" b="1" dirty="0">
                          <a:solidFill>
                            <a:schemeClr val="tx1"/>
                          </a:solidFill>
                        </a:rPr>
                        <a:t>5.3 </a:t>
                      </a:r>
                      <a:r>
                        <a:rPr lang="en-CA" sz="900" b="0" dirty="0">
                          <a:solidFill>
                            <a:schemeClr val="tx1"/>
                          </a:solidFill>
                        </a:rPr>
                        <a:t>Present roadmap and findings</a:t>
                      </a:r>
                      <a:r>
                        <a:rPr lang="en-CA" sz="900" b="0" baseline="0" dirty="0">
                          <a:solidFill>
                            <a:schemeClr val="tx1"/>
                          </a:solidFill>
                        </a:rPr>
                        <a:t> to the business stakeholders and enterprise architect.</a:t>
                      </a:r>
                      <a:endParaRPr lang="en-CA" sz="9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805737">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0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180000" indent="-180000">
                        <a:spcAft>
                          <a:spcPts val="0"/>
                        </a:spcAft>
                        <a:buClrTx/>
                        <a:buFont typeface="Arial" panose="020B0604020202020204" pitchFamily="34" charset="0"/>
                        <a:buChar char="•"/>
                      </a:pPr>
                      <a:r>
                        <a:rPr lang="en-CA" sz="900" b="0" i="0" baseline="0" dirty="0">
                          <a:solidFill>
                            <a:schemeClr val="tx1"/>
                          </a:solidFill>
                        </a:rPr>
                        <a:t>Workshop Itinerary </a:t>
                      </a:r>
                    </a:p>
                    <a:p>
                      <a:pPr marL="180000" indent="-180000">
                        <a:spcAft>
                          <a:spcPts val="0"/>
                        </a:spcAft>
                        <a:buClrTx/>
                        <a:buFont typeface="Arial" panose="020B0604020202020204" pitchFamily="34" charset="0"/>
                        <a:buChar char="•"/>
                      </a:pPr>
                      <a:r>
                        <a:rPr lang="en-CA" sz="900" b="0" i="0" baseline="0" dirty="0">
                          <a:solidFill>
                            <a:schemeClr val="tx1"/>
                          </a:solidFill>
                        </a:rPr>
                        <a:t>Workshop Participant List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600"/>
                        </a:spcAft>
                        <a:buClrTx/>
                        <a:buFont typeface="+mj-lt"/>
                        <a:buAutoNum type="arabicPeriod"/>
                      </a:pPr>
                      <a:r>
                        <a:rPr lang="en-CA" sz="900" b="0" baseline="0" dirty="0">
                          <a:solidFill>
                            <a:schemeClr val="tx1"/>
                          </a:solidFill>
                        </a:rPr>
                        <a:t>Five-Tier Logical Data Architecture Model</a:t>
                      </a:r>
                    </a:p>
                    <a:p>
                      <a:pPr marL="144000" indent="-144000">
                        <a:spcAft>
                          <a:spcPts val="600"/>
                        </a:spcAft>
                        <a:buClrTx/>
                        <a:buFont typeface="+mj-lt"/>
                        <a:buAutoNum type="arabicPeriod"/>
                      </a:pPr>
                      <a:r>
                        <a:rPr lang="en-CA" sz="900" b="0" dirty="0">
                          <a:solidFill>
                            <a:schemeClr val="tx1"/>
                          </a:solidFill>
                        </a:rPr>
                        <a:t>Data Architecture</a:t>
                      </a:r>
                      <a:r>
                        <a:rPr lang="en-CA" sz="900" b="0" baseline="0" dirty="0">
                          <a:solidFill>
                            <a:schemeClr val="tx1"/>
                          </a:solidFill>
                        </a:rPr>
                        <a:t> Tactic Plan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600"/>
                        </a:spcAft>
                        <a:buClrTx/>
                        <a:buFont typeface="+mj-lt"/>
                        <a:buAutoNum type="arabicPeriod"/>
                      </a:pPr>
                      <a:r>
                        <a:rPr lang="en-CA" sz="900" b="0" dirty="0">
                          <a:solidFill>
                            <a:schemeClr val="tx1"/>
                          </a:solidFill>
                        </a:rPr>
                        <a:t>Five-Tier Data</a:t>
                      </a:r>
                      <a:r>
                        <a:rPr lang="en-CA" sz="900" b="0" baseline="0" dirty="0">
                          <a:solidFill>
                            <a:schemeClr val="tx1"/>
                          </a:solidFill>
                        </a:rPr>
                        <a:t> Architecture Capability Model</a:t>
                      </a:r>
                    </a:p>
                    <a:p>
                      <a:pPr marL="144000" indent="-144000">
                        <a:spcAft>
                          <a:spcPts val="600"/>
                        </a:spcAft>
                        <a:buClrTx/>
                        <a:buFont typeface="+mj-lt"/>
                        <a:buAutoNum type="arabicPeriod"/>
                      </a:pPr>
                      <a:endParaRPr lang="en-CA" sz="9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600"/>
                        </a:spcAft>
                        <a:buClrTx/>
                        <a:buFont typeface="+mj-lt"/>
                        <a:buAutoNum type="arabicPeriod"/>
                      </a:pPr>
                      <a:r>
                        <a:rPr lang="en-CA" sz="900" b="0" dirty="0">
                          <a:solidFill>
                            <a:schemeClr val="tx1"/>
                          </a:solidFill>
                        </a:rPr>
                        <a:t>Data Architecture Tactical</a:t>
                      </a:r>
                      <a:r>
                        <a:rPr lang="en-CA" sz="900" b="0" baseline="0" dirty="0">
                          <a:solidFill>
                            <a:schemeClr val="tx1"/>
                          </a:solidFill>
                        </a:rPr>
                        <a:t> Roadmap</a:t>
                      </a:r>
                    </a:p>
                    <a:p>
                      <a:pPr marL="144000" indent="-144000">
                        <a:spcAft>
                          <a:spcPts val="600"/>
                        </a:spcAft>
                        <a:buClrTx/>
                        <a:buFont typeface="+mj-lt"/>
                        <a:buAutoNum type="arabicPeriod"/>
                      </a:pPr>
                      <a:endParaRPr lang="en-CA" sz="9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600"/>
                        </a:spcAft>
                        <a:buClrTx/>
                        <a:buFont typeface="+mj-lt"/>
                        <a:buAutoNum type="arabicPeriod"/>
                      </a:pPr>
                      <a:r>
                        <a:rPr lang="en-CA" sz="900" b="0" dirty="0">
                          <a:solidFill>
                            <a:schemeClr val="tx1"/>
                          </a:solidFill>
                        </a:rPr>
                        <a:t>Data Architecture Tactical</a:t>
                      </a:r>
                      <a:r>
                        <a:rPr lang="en-CA" sz="900" b="0" baseline="0" dirty="0">
                          <a:solidFill>
                            <a:schemeClr val="tx1"/>
                          </a:solidFill>
                        </a:rPr>
                        <a:t> Roadmap</a:t>
                      </a:r>
                    </a:p>
                    <a:p>
                      <a:pPr marL="144000" indent="-144000">
                        <a:spcAft>
                          <a:spcPts val="600"/>
                        </a:spcAft>
                        <a:buClrTx/>
                        <a:buFont typeface="+mj-lt"/>
                        <a:buAutoNum type="arabicPeriod"/>
                      </a:pPr>
                      <a:endParaRPr lang="en-CA" sz="9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600"/>
                        </a:spcAft>
                        <a:buClrTx/>
                        <a:buFont typeface="+mj-lt"/>
                        <a:buAutoNum type="arabicPeriod"/>
                      </a:pPr>
                      <a:r>
                        <a:rPr lang="en-CA" sz="900" b="0" baseline="0" dirty="0">
                          <a:solidFill>
                            <a:schemeClr val="tx1"/>
                          </a:solidFill>
                        </a:rPr>
                        <a:t>Data Architecture Decision Template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675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p:txBody>
          <a:bodyPr/>
          <a:lstStyle/>
          <a:p>
            <a:r>
              <a:rPr lang="en-US" dirty="0"/>
              <a:t>Data architects or their equivalent, looking to optimize and improve the efficiency of the  capture, movement and storage of data for a variety of business drivers.</a:t>
            </a:r>
          </a:p>
          <a:p>
            <a:r>
              <a:rPr lang="en-US" dirty="0"/>
              <a:t>Enterprise architects looking to improve the backbone of the holistic approach of their organization’s structure.</a:t>
            </a:r>
          </a:p>
        </p:txBody>
      </p:sp>
      <p:sp>
        <p:nvSpPr>
          <p:cNvPr id="14" name="Text Placeholder 13"/>
          <p:cNvSpPr>
            <a:spLocks noGrp="1"/>
          </p:cNvSpPr>
          <p:nvPr>
            <p:ph type="body" sz="quarter" idx="26"/>
          </p:nvPr>
        </p:nvSpPr>
        <p:spPr>
          <a:xfrm>
            <a:off x="4835436" y="1607231"/>
            <a:ext cx="4041648" cy="1955478"/>
          </a:xfrm>
        </p:spPr>
        <p:txBody>
          <a:bodyPr/>
          <a:lstStyle/>
          <a:p>
            <a:r>
              <a:rPr lang="en-US" dirty="0"/>
              <a:t>Identify the business drivers that are impacted and improved by best-practice data architecture.</a:t>
            </a:r>
          </a:p>
          <a:p>
            <a:r>
              <a:rPr lang="en-US" dirty="0"/>
              <a:t>Optimize your data architecture using tactical practices to address the pressing issues of the business to drive modernization.</a:t>
            </a:r>
          </a:p>
          <a:p>
            <a:r>
              <a:rPr lang="en-US" dirty="0"/>
              <a:t>Align the organization’s data architecture with the grander enterprise architecture.</a:t>
            </a:r>
          </a:p>
        </p:txBody>
      </p:sp>
      <p:sp>
        <p:nvSpPr>
          <p:cNvPr id="15" name="Text Placeholder 14"/>
          <p:cNvSpPr>
            <a:spLocks noGrp="1"/>
          </p:cNvSpPr>
          <p:nvPr>
            <p:ph type="body" sz="quarter" idx="27"/>
          </p:nvPr>
        </p:nvSpPr>
        <p:spPr/>
        <p:txBody>
          <a:bodyPr/>
          <a:lstStyle/>
          <a:p>
            <a:r>
              <a:rPr lang="en-US" dirty="0"/>
              <a:t>CIOs concerned with costs, benefits, and the overall structure of their organizations data flow.</a:t>
            </a:r>
          </a:p>
          <a:p>
            <a:r>
              <a:rPr lang="en-US" dirty="0"/>
              <a:t>Database administrators tasked with overseeing crucial elements of the data architecture.</a:t>
            </a:r>
          </a:p>
        </p:txBody>
      </p:sp>
      <p:sp>
        <p:nvSpPr>
          <p:cNvPr id="16" name="Text Placeholder 15"/>
          <p:cNvSpPr>
            <a:spLocks noGrp="1"/>
          </p:cNvSpPr>
          <p:nvPr>
            <p:ph type="body" sz="quarter" idx="28"/>
          </p:nvPr>
        </p:nvSpPr>
        <p:spPr/>
        <p:txBody>
          <a:bodyPr/>
          <a:lstStyle/>
          <a:p>
            <a:r>
              <a:rPr lang="en-US" dirty="0"/>
              <a:t>Get a handle on the current situation of data within the organization.</a:t>
            </a:r>
          </a:p>
          <a:p>
            <a:r>
              <a:rPr lang="en-US" dirty="0"/>
              <a:t>Understand how data architecture affects the operations of the data sources within the enterprise.</a:t>
            </a:r>
          </a:p>
        </p:txBody>
      </p:sp>
    </p:spTree>
    <p:extLst>
      <p:ext uri="{BB962C8B-B14F-4D97-AF65-F5344CB8AC3E}">
        <p14:creationId xmlns:p14="http://schemas.microsoft.com/office/powerpoint/2010/main" val="261990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r>
              <a:rPr lang="en-CA" dirty="0"/>
              <a:t>The data architecture of a modern organization involves many moving pieces requiring coordination to provide greatest value from data.</a:t>
            </a:r>
          </a:p>
          <a:p>
            <a:r>
              <a:rPr lang="en-CA" dirty="0"/>
              <a:t>Data architects are at the center of this turmoil and must be able to translate high-level business requirements into specific instructions for data workers using complex data models.</a:t>
            </a:r>
          </a:p>
        </p:txBody>
      </p:sp>
      <p:sp>
        <p:nvSpPr>
          <p:cNvPr id="4" name="Text Placeholder 3"/>
          <p:cNvSpPr>
            <a:spLocks noGrp="1"/>
          </p:cNvSpPr>
          <p:nvPr>
            <p:ph type="body" sz="quarter" idx="11"/>
          </p:nvPr>
        </p:nvSpPr>
        <p:spPr/>
        <p:txBody>
          <a:bodyPr/>
          <a:lstStyle/>
          <a:p>
            <a:r>
              <a:rPr lang="en-CA" dirty="0"/>
              <a:t>Data architects must account for the constantly growing data and application complexity, and more demanding needs from the business. </a:t>
            </a:r>
          </a:p>
          <a:p>
            <a:r>
              <a:rPr lang="en-CA" dirty="0"/>
              <a:t>There is an ever-increasing number of data sources and a growing need to integrate components to ensure that performance isn’t compromised.</a:t>
            </a:r>
          </a:p>
          <a:p>
            <a:r>
              <a:rPr lang="en-CA" dirty="0"/>
              <a:t>There isn’t always a clearly defined data architect role, yet the responsibilities must be filled to get maximum value from data.</a:t>
            </a:r>
            <a:endParaRPr lang="en-US" dirty="0"/>
          </a:p>
        </p:txBody>
      </p:sp>
      <p:sp>
        <p:nvSpPr>
          <p:cNvPr id="5" name="Text Placeholder 4"/>
          <p:cNvSpPr>
            <a:spLocks noGrp="1"/>
          </p:cNvSpPr>
          <p:nvPr>
            <p:ph type="body" sz="quarter" idx="12"/>
          </p:nvPr>
        </p:nvSpPr>
        <p:spPr/>
        <p:txBody>
          <a:bodyPr/>
          <a:lstStyle/>
          <a:p>
            <a:r>
              <a:rPr lang="en-CA" dirty="0"/>
              <a:t>To deal with these challenges, a data architect must have a </a:t>
            </a:r>
            <a:r>
              <a:rPr lang="en-CA" b="1" dirty="0"/>
              <a:t>framework</a:t>
            </a:r>
            <a:r>
              <a:rPr lang="en-CA" dirty="0"/>
              <a:t> in place to identify the appropriate solution for the challenge at hand.</a:t>
            </a:r>
            <a:endParaRPr lang="en-US" dirty="0">
              <a:solidFill>
                <a:srgbClr val="FF0000"/>
              </a:solidFill>
            </a:endParaRPr>
          </a:p>
          <a:p>
            <a:pPr lvl="1"/>
            <a:r>
              <a:rPr lang="en-US" dirty="0"/>
              <a:t>Identify and prioritize the business drivers in which data architecture changes would create the largest overall benefit, and determine the corresponding data architecture tiers that need to be addressed to customize your solution.</a:t>
            </a:r>
          </a:p>
          <a:p>
            <a:pPr lvl="1"/>
            <a:r>
              <a:rPr lang="en-US" dirty="0"/>
              <a:t>Discover the best practice trends, measure your current state, and define the targets for your data architecture tactics.</a:t>
            </a:r>
          </a:p>
          <a:p>
            <a:pPr lvl="1"/>
            <a:r>
              <a:rPr lang="en-US" dirty="0"/>
              <a:t>Build a cohesive and personalized roadmap for restructuring your data architecture. Manage your decisions and resulting changes.</a:t>
            </a:r>
            <a:endParaRPr lang="en-US" dirty="0">
              <a:solidFill>
                <a:srgbClr val="FF0000"/>
              </a:solidFill>
            </a:endParaRPr>
          </a:p>
        </p:txBody>
      </p:sp>
      <p:sp>
        <p:nvSpPr>
          <p:cNvPr id="6" name="Text Placeholder 5"/>
          <p:cNvSpPr>
            <a:spLocks noGrp="1"/>
          </p:cNvSpPr>
          <p:nvPr>
            <p:ph type="body" sz="quarter" idx="13"/>
          </p:nvPr>
        </p:nvSpPr>
        <p:spPr>
          <a:xfrm>
            <a:off x="5684808" y="1535565"/>
            <a:ext cx="3282922" cy="2769925"/>
          </a:xfrm>
        </p:spPr>
        <p:txBody>
          <a:bodyPr/>
          <a:lstStyle/>
          <a:p>
            <a:pPr marL="180000" indent="-180000">
              <a:spcBef>
                <a:spcPts val="0"/>
              </a:spcBef>
              <a:spcAft>
                <a:spcPts val="600"/>
              </a:spcAft>
              <a:buSzPct val="100000"/>
              <a:buFont typeface="+mj-lt"/>
              <a:buAutoNum type="arabicPeriod"/>
            </a:pPr>
            <a:r>
              <a:rPr lang="en-US" sz="1050" b="1" dirty="0">
                <a:solidFill>
                  <a:schemeClr val="tx1"/>
                </a:solidFill>
              </a:rPr>
              <a:t>Data architecture is not just about models.</a:t>
            </a:r>
            <a:br>
              <a:rPr lang="en-US" sz="1050" b="1" dirty="0">
                <a:solidFill>
                  <a:schemeClr val="tx1"/>
                </a:solidFill>
              </a:rPr>
            </a:br>
            <a:r>
              <a:rPr lang="en-CA" sz="1050" dirty="0">
                <a:solidFill>
                  <a:schemeClr val="tx1"/>
                </a:solidFill>
              </a:rPr>
              <a:t>Viewing data architecture as just technical data modeling can lead to a data environment that does not aptly serve or support the business. Identify the priorities of your business and adapt your data architecture to those needs.</a:t>
            </a:r>
          </a:p>
          <a:p>
            <a:pPr marL="180000" indent="-180000">
              <a:spcBef>
                <a:spcPts val="0"/>
              </a:spcBef>
              <a:spcAft>
                <a:spcPts val="600"/>
              </a:spcAft>
              <a:buSzPct val="100000"/>
              <a:buFont typeface="+mj-lt"/>
              <a:buAutoNum type="arabicPeriod"/>
            </a:pPr>
            <a:r>
              <a:rPr lang="en-CA" sz="1050" b="1" dirty="0">
                <a:solidFill>
                  <a:schemeClr val="tx1"/>
                </a:solidFill>
              </a:rPr>
              <a:t>Changes to data architecture are typically driven by four common business driver patterns. </a:t>
            </a:r>
            <a:r>
              <a:rPr lang="en-CA" sz="1050" dirty="0">
                <a:solidFill>
                  <a:schemeClr val="tx1"/>
                </a:solidFill>
              </a:rPr>
              <a:t>Use these as a shortcut to understand how to evolve your data architecture.</a:t>
            </a:r>
          </a:p>
          <a:p>
            <a:pPr marL="180000" indent="-180000">
              <a:spcBef>
                <a:spcPts val="0"/>
              </a:spcBef>
              <a:spcAft>
                <a:spcPts val="600"/>
              </a:spcAft>
              <a:buSzPct val="100000"/>
              <a:buFont typeface="+mj-lt"/>
              <a:buAutoNum type="arabicPeriod"/>
            </a:pPr>
            <a:r>
              <a:rPr lang="en-CA" sz="1050" b="1" dirty="0">
                <a:solidFill>
                  <a:schemeClr val="tx1"/>
                </a:solidFill>
              </a:rPr>
              <a:t>Data is used differently across the layers of an organization’s data architecture; therefore, the capabilities needed to optimize the use of data change with it.</a:t>
            </a:r>
            <a:r>
              <a:rPr lang="en-CA" sz="1050" dirty="0">
                <a:solidFill>
                  <a:schemeClr val="tx1"/>
                </a:solidFill>
              </a:rPr>
              <a:t> Architecting and managing data from source to warehousing to presentation requires different tactics for optimal use.</a:t>
            </a:r>
            <a:endParaRPr lang="en-CA" sz="1050" b="1" dirty="0">
              <a:solidFill>
                <a:schemeClr val="tx1"/>
              </a:solidFill>
            </a:endParaRPr>
          </a:p>
        </p:txBody>
      </p:sp>
    </p:spTree>
    <p:extLst>
      <p:ext uri="{BB962C8B-B14F-4D97-AF65-F5344CB8AC3E}">
        <p14:creationId xmlns:p14="http://schemas.microsoft.com/office/powerpoint/2010/main" val="619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123950"/>
            <a:ext cx="9144000" cy="5419725"/>
          </a:xfrm>
          <a:prstGeom prst="rect">
            <a:avLst/>
          </a:prstGeom>
          <a:noFill/>
        </p:spPr>
      </p:pic>
      <p:sp>
        <p:nvSpPr>
          <p:cNvPr id="2" name="Title 1"/>
          <p:cNvSpPr>
            <a:spLocks noGrp="1"/>
          </p:cNvSpPr>
          <p:nvPr>
            <p:ph type="title"/>
          </p:nvPr>
        </p:nvSpPr>
        <p:spPr/>
        <p:txBody>
          <a:bodyPr/>
          <a:lstStyle/>
          <a:p>
            <a:r>
              <a:rPr lang="en-CA" dirty="0"/>
              <a:t>Your data is the </a:t>
            </a:r>
            <a:r>
              <a:rPr lang="en-CA" b="1" dirty="0">
                <a:solidFill>
                  <a:schemeClr val="accent2"/>
                </a:solidFill>
              </a:rPr>
              <a:t>foundation</a:t>
            </a:r>
            <a:r>
              <a:rPr lang="en-CA" dirty="0">
                <a:solidFill>
                  <a:schemeClr val="accent2"/>
                </a:solidFill>
              </a:rPr>
              <a:t> </a:t>
            </a:r>
            <a:r>
              <a:rPr lang="en-CA" dirty="0"/>
              <a:t>of your organization’s knowledge and ability to make decisions</a:t>
            </a:r>
          </a:p>
        </p:txBody>
      </p:sp>
      <p:sp>
        <p:nvSpPr>
          <p:cNvPr id="54" name="Rectangle 53"/>
          <p:cNvSpPr/>
          <p:nvPr/>
        </p:nvSpPr>
        <p:spPr>
          <a:xfrm>
            <a:off x="4995823" y="1917319"/>
            <a:ext cx="3521510" cy="1203310"/>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endParaRPr lang="en-US" sz="1600" dirty="0">
              <a:solidFill>
                <a:schemeClr val="accent2"/>
              </a:solidFill>
            </a:endParaRPr>
          </a:p>
        </p:txBody>
      </p:sp>
      <p:sp>
        <p:nvSpPr>
          <p:cNvPr id="55" name="Oval 30"/>
          <p:cNvSpPr/>
          <p:nvPr/>
        </p:nvSpPr>
        <p:spPr>
          <a:xfrm>
            <a:off x="4866919" y="1843008"/>
            <a:ext cx="858304" cy="854067"/>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50%</a:t>
            </a:r>
          </a:p>
        </p:txBody>
      </p:sp>
      <p:sp>
        <p:nvSpPr>
          <p:cNvPr id="58" name="Rectangle 57"/>
          <p:cNvSpPr/>
          <p:nvPr/>
        </p:nvSpPr>
        <p:spPr>
          <a:xfrm>
            <a:off x="257174" y="1374471"/>
            <a:ext cx="4169470" cy="1862048"/>
          </a:xfrm>
          <a:prstGeom prst="rect">
            <a:avLst/>
          </a:prstGeom>
        </p:spPr>
        <p:txBody>
          <a:bodyPr wrap="square">
            <a:spAutoFit/>
          </a:bodyPr>
          <a:lstStyle/>
          <a:p>
            <a:pPr>
              <a:spcAft>
                <a:spcPts val="600"/>
              </a:spcAft>
            </a:pPr>
            <a:r>
              <a:rPr lang="en-CA" sz="2000" b="1" dirty="0">
                <a:solidFill>
                  <a:schemeClr val="accent1"/>
                </a:solidFill>
              </a:rPr>
              <a:t>Data should be at the </a:t>
            </a:r>
            <a:r>
              <a:rPr lang="en-CA" sz="2000" b="1" dirty="0">
                <a:solidFill>
                  <a:schemeClr val="accent2"/>
                </a:solidFill>
              </a:rPr>
              <a:t>foundation</a:t>
            </a:r>
            <a:r>
              <a:rPr lang="en-CA" sz="1400" dirty="0">
                <a:solidFill>
                  <a:schemeClr val="accent2"/>
                </a:solidFill>
              </a:rPr>
              <a:t> </a:t>
            </a:r>
            <a:r>
              <a:rPr lang="en-CA" sz="2000" b="1" dirty="0">
                <a:solidFill>
                  <a:schemeClr val="accent1"/>
                </a:solidFill>
              </a:rPr>
              <a:t>of your organization’s evolution.</a:t>
            </a:r>
          </a:p>
          <a:p>
            <a:pPr>
              <a:spcAft>
                <a:spcPts val="600"/>
              </a:spcAft>
            </a:pPr>
            <a:r>
              <a:rPr lang="en-CA" sz="1400" dirty="0">
                <a:solidFill>
                  <a:schemeClr val="accent1"/>
                </a:solidFill>
              </a:rPr>
              <a:t>The transformational insights that executives are constantly seeking to leverage can be uncovered with a data practice that makes high quality, trustworthy information readily available to the business users who need it.</a:t>
            </a:r>
          </a:p>
        </p:txBody>
      </p:sp>
      <p:sp>
        <p:nvSpPr>
          <p:cNvPr id="59" name="Rectangle 58"/>
          <p:cNvSpPr/>
          <p:nvPr/>
        </p:nvSpPr>
        <p:spPr>
          <a:xfrm>
            <a:off x="5842953" y="1995519"/>
            <a:ext cx="2744682" cy="954107"/>
          </a:xfrm>
          <a:prstGeom prst="rect">
            <a:avLst/>
          </a:prstGeom>
        </p:spPr>
        <p:txBody>
          <a:bodyPr wrap="square">
            <a:spAutoFit/>
          </a:bodyPr>
          <a:lstStyle/>
          <a:p>
            <a:r>
              <a:rPr lang="en-US" sz="1400" dirty="0">
                <a:solidFill>
                  <a:schemeClr val="accent1"/>
                </a:solidFill>
              </a:rPr>
              <a:t>Organizations that </a:t>
            </a:r>
            <a:r>
              <a:rPr lang="en-US" sz="1400" b="1" dirty="0">
                <a:solidFill>
                  <a:schemeClr val="accent2"/>
                </a:solidFill>
              </a:rPr>
              <a:t>embrace data </a:t>
            </a:r>
            <a:r>
              <a:rPr lang="en-US" sz="1400" dirty="0">
                <a:solidFill>
                  <a:schemeClr val="accent1"/>
                </a:solidFill>
              </a:rPr>
              <a:t>are </a:t>
            </a:r>
            <a:r>
              <a:rPr lang="en-US" sz="1400" b="1" dirty="0">
                <a:solidFill>
                  <a:schemeClr val="accent2"/>
                </a:solidFill>
              </a:rPr>
              <a:t>50% more likely </a:t>
            </a:r>
            <a:r>
              <a:rPr lang="en-US" sz="1400" dirty="0">
                <a:solidFill>
                  <a:schemeClr val="accent1"/>
                </a:solidFill>
              </a:rPr>
              <a:t>to launch products and services ahead of their competitors.</a:t>
            </a:r>
          </a:p>
        </p:txBody>
      </p:sp>
      <p:sp>
        <p:nvSpPr>
          <p:cNvPr id="60" name="TextBox 59"/>
          <p:cNvSpPr txBox="1"/>
          <p:nvPr/>
        </p:nvSpPr>
        <p:spPr>
          <a:xfrm>
            <a:off x="7689087" y="2880899"/>
            <a:ext cx="863397" cy="246221"/>
          </a:xfrm>
          <a:prstGeom prst="rect">
            <a:avLst/>
          </a:prstGeom>
        </p:spPr>
        <p:txBody>
          <a:bodyPr wrap="square" rtlCol="0">
            <a:spAutoFit/>
          </a:bodyPr>
          <a:lstStyle/>
          <a:p>
            <a:r>
              <a:rPr lang="en-CA" sz="1000" dirty="0">
                <a:hlinkClick r:id="rId4"/>
              </a:rPr>
              <a:t>Nesta, 2016</a:t>
            </a:r>
            <a:endParaRPr lang="en-CA" sz="1000" dirty="0"/>
          </a:p>
        </p:txBody>
      </p:sp>
      <p:grpSp>
        <p:nvGrpSpPr>
          <p:cNvPr id="4" name="Group 3"/>
          <p:cNvGrpSpPr/>
          <p:nvPr/>
        </p:nvGrpSpPr>
        <p:grpSpPr>
          <a:xfrm>
            <a:off x="439757" y="4372062"/>
            <a:ext cx="8164185" cy="1471668"/>
            <a:chOff x="439757" y="4372062"/>
            <a:chExt cx="8164185" cy="1471668"/>
          </a:xfrm>
        </p:grpSpPr>
        <p:sp>
          <p:nvSpPr>
            <p:cNvPr id="5" name="Freeform 4"/>
            <p:cNvSpPr/>
            <p:nvPr/>
          </p:nvSpPr>
          <p:spPr>
            <a:xfrm>
              <a:off x="439757" y="4372062"/>
              <a:ext cx="2185674" cy="1471668"/>
            </a:xfrm>
            <a:custGeom>
              <a:avLst/>
              <a:gdLst>
                <a:gd name="connsiteX0" fmla="*/ 0 w 2185674"/>
                <a:gd name="connsiteY0" fmla="*/ 0 h 1471668"/>
                <a:gd name="connsiteX1" fmla="*/ 1817757 w 2185674"/>
                <a:gd name="connsiteY1" fmla="*/ 0 h 1471668"/>
                <a:gd name="connsiteX2" fmla="*/ 2185674 w 2185674"/>
                <a:gd name="connsiteY2" fmla="*/ 735834 h 1471668"/>
                <a:gd name="connsiteX3" fmla="*/ 1817757 w 2185674"/>
                <a:gd name="connsiteY3" fmla="*/ 1471668 h 1471668"/>
                <a:gd name="connsiteX4" fmla="*/ 0 w 2185674"/>
                <a:gd name="connsiteY4" fmla="*/ 1471668 h 1471668"/>
                <a:gd name="connsiteX5" fmla="*/ 0 w 2185674"/>
                <a:gd name="connsiteY5" fmla="*/ 0 h 147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5674" h="1471668">
                  <a:moveTo>
                    <a:pt x="0" y="0"/>
                  </a:moveTo>
                  <a:lnTo>
                    <a:pt x="1817757" y="0"/>
                  </a:lnTo>
                  <a:lnTo>
                    <a:pt x="2185674" y="735834"/>
                  </a:lnTo>
                  <a:lnTo>
                    <a:pt x="1817757" y="1471668"/>
                  </a:lnTo>
                  <a:lnTo>
                    <a:pt x="0" y="1471668"/>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9213" tIns="35560" rIns="540809" bIns="35560" numCol="1" spcCol="1270" anchor="t" anchorCtr="0">
              <a:noAutofit/>
            </a:bodyPr>
            <a:lstStyle/>
            <a:p>
              <a:pPr lvl="0" indent="-144000" algn="l" defTabSz="622300">
                <a:lnSpc>
                  <a:spcPct val="90000"/>
                </a:lnSpc>
                <a:spcBef>
                  <a:spcPts val="600"/>
                </a:spcBef>
                <a:spcAft>
                  <a:spcPts val="600"/>
                </a:spcAft>
              </a:pPr>
              <a:r>
                <a:rPr lang="en-CA" sz="1400" kern="1200" dirty="0"/>
                <a:t>Business Monitoring</a:t>
              </a:r>
            </a:p>
            <a:p>
              <a:pPr marL="72000" lvl="1" indent="-144000" algn="l" defTabSz="488950">
                <a:lnSpc>
                  <a:spcPct val="90000"/>
                </a:lnSpc>
                <a:spcBef>
                  <a:spcPct val="0"/>
                </a:spcBef>
                <a:spcAft>
                  <a:spcPts val="600"/>
                </a:spcAft>
                <a:buChar char="••"/>
              </a:pPr>
              <a:r>
                <a:rPr lang="en-CA" sz="1100" b="1" kern="1200" dirty="0">
                  <a:solidFill>
                    <a:srgbClr val="B0C534"/>
                  </a:solidFill>
                </a:rPr>
                <a:t>Data reporting</a:t>
              </a:r>
              <a:endParaRPr lang="en-CA" sz="1100" kern="1200" dirty="0">
                <a:solidFill>
                  <a:srgbClr val="B0C534"/>
                </a:solidFill>
              </a:endParaRPr>
            </a:p>
            <a:p>
              <a:pPr marL="72000" lvl="2" indent="-144000" algn="l" defTabSz="488950">
                <a:lnSpc>
                  <a:spcPct val="90000"/>
                </a:lnSpc>
                <a:spcBef>
                  <a:spcPct val="0"/>
                </a:spcBef>
                <a:spcAft>
                  <a:spcPts val="600"/>
                </a:spcAft>
                <a:buChar char="••"/>
              </a:pPr>
              <a:r>
                <a:rPr lang="en-CA" sz="1100" kern="1200" dirty="0"/>
                <a:t>Uncover inefficiencies</a:t>
              </a:r>
            </a:p>
            <a:p>
              <a:pPr marL="72000" lvl="2" indent="-144000" algn="l" defTabSz="488950">
                <a:lnSpc>
                  <a:spcPct val="90000"/>
                </a:lnSpc>
                <a:spcBef>
                  <a:spcPct val="0"/>
                </a:spcBef>
                <a:spcAft>
                  <a:spcPts val="600"/>
                </a:spcAft>
                <a:buChar char="••"/>
              </a:pPr>
              <a:r>
                <a:rPr lang="en-CA" sz="1100" kern="1200" dirty="0"/>
                <a:t>Monitor progress</a:t>
              </a:r>
            </a:p>
            <a:p>
              <a:pPr marL="72000" lvl="2" indent="-144000" algn="l" defTabSz="488950">
                <a:lnSpc>
                  <a:spcPct val="90000"/>
                </a:lnSpc>
                <a:spcBef>
                  <a:spcPct val="0"/>
                </a:spcBef>
                <a:spcAft>
                  <a:spcPts val="600"/>
                </a:spcAft>
                <a:buChar char="••"/>
              </a:pPr>
              <a:r>
                <a:rPr lang="en-CA" sz="1100" kern="1200" dirty="0"/>
                <a:t>Track inventory levels</a:t>
              </a:r>
            </a:p>
          </p:txBody>
        </p:sp>
        <p:sp>
          <p:nvSpPr>
            <p:cNvPr id="6" name="Freeform 5"/>
            <p:cNvSpPr/>
            <p:nvPr/>
          </p:nvSpPr>
          <p:spPr>
            <a:xfrm>
              <a:off x="2215239" y="4372062"/>
              <a:ext cx="2528867" cy="1471668"/>
            </a:xfrm>
            <a:custGeom>
              <a:avLst/>
              <a:gdLst>
                <a:gd name="connsiteX0" fmla="*/ 0 w 2528867"/>
                <a:gd name="connsiteY0" fmla="*/ 0 h 1471668"/>
                <a:gd name="connsiteX1" fmla="*/ 2160950 w 2528867"/>
                <a:gd name="connsiteY1" fmla="*/ 0 h 1471668"/>
                <a:gd name="connsiteX2" fmla="*/ 2528867 w 2528867"/>
                <a:gd name="connsiteY2" fmla="*/ 735834 h 1471668"/>
                <a:gd name="connsiteX3" fmla="*/ 2160950 w 2528867"/>
                <a:gd name="connsiteY3" fmla="*/ 1471668 h 1471668"/>
                <a:gd name="connsiteX4" fmla="*/ 0 w 2528867"/>
                <a:gd name="connsiteY4" fmla="*/ 1471668 h 1471668"/>
                <a:gd name="connsiteX5" fmla="*/ 367917 w 2528867"/>
                <a:gd name="connsiteY5" fmla="*/ 735834 h 1471668"/>
                <a:gd name="connsiteX6" fmla="*/ 0 w 2528867"/>
                <a:gd name="connsiteY6" fmla="*/ 0 h 147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867" h="1471668">
                  <a:moveTo>
                    <a:pt x="0" y="0"/>
                  </a:moveTo>
                  <a:lnTo>
                    <a:pt x="2160950" y="0"/>
                  </a:lnTo>
                  <a:lnTo>
                    <a:pt x="2528867" y="735834"/>
                  </a:lnTo>
                  <a:lnTo>
                    <a:pt x="2160950" y="1471668"/>
                  </a:lnTo>
                  <a:lnTo>
                    <a:pt x="0" y="1471668"/>
                  </a:lnTo>
                  <a:lnTo>
                    <a:pt x="367917" y="735834"/>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57130" tIns="35560" rIns="457130" bIns="35560" numCol="1" spcCol="1270" anchor="t" anchorCtr="0">
              <a:noAutofit/>
            </a:bodyPr>
            <a:lstStyle/>
            <a:p>
              <a:pPr lvl="0" indent="-144000" algn="l" defTabSz="622300">
                <a:lnSpc>
                  <a:spcPct val="90000"/>
                </a:lnSpc>
                <a:spcBef>
                  <a:spcPct val="0"/>
                </a:spcBef>
                <a:spcAft>
                  <a:spcPts val="600"/>
                </a:spcAft>
              </a:pPr>
              <a:r>
                <a:rPr lang="en-CA" sz="1400" kern="1200" dirty="0"/>
                <a:t>Business           Insights</a:t>
              </a:r>
            </a:p>
            <a:p>
              <a:pPr marL="72000" lvl="1" indent="-144000" algn="l" defTabSz="488950">
                <a:lnSpc>
                  <a:spcPct val="90000"/>
                </a:lnSpc>
                <a:spcBef>
                  <a:spcPct val="0"/>
                </a:spcBef>
                <a:spcAft>
                  <a:spcPts val="600"/>
                </a:spcAft>
                <a:buChar char="••"/>
              </a:pPr>
              <a:r>
                <a:rPr lang="en-CA" sz="1100" b="1" kern="1200" dirty="0">
                  <a:solidFill>
                    <a:srgbClr val="B0C534"/>
                  </a:solidFill>
                </a:rPr>
                <a:t>Data analytics</a:t>
              </a:r>
            </a:p>
            <a:p>
              <a:pPr marL="72000" lvl="2" indent="-144000" algn="l" defTabSz="488950">
                <a:lnSpc>
                  <a:spcPct val="90000"/>
                </a:lnSpc>
                <a:spcBef>
                  <a:spcPct val="0"/>
                </a:spcBef>
                <a:spcAft>
                  <a:spcPts val="600"/>
                </a:spcAft>
                <a:buChar char="••"/>
              </a:pPr>
              <a:r>
                <a:rPr lang="en-CA" sz="1100" kern="1200" dirty="0"/>
                <a:t>Expose patterns</a:t>
              </a:r>
            </a:p>
            <a:p>
              <a:pPr marL="72000" lvl="2" indent="-144000" algn="l" defTabSz="488950">
                <a:lnSpc>
                  <a:spcPct val="90000"/>
                </a:lnSpc>
                <a:spcBef>
                  <a:spcPct val="0"/>
                </a:spcBef>
                <a:spcAft>
                  <a:spcPts val="600"/>
                </a:spcAft>
                <a:buChar char="••"/>
              </a:pPr>
              <a:r>
                <a:rPr lang="en-CA" sz="1100" kern="1200" dirty="0"/>
                <a:t>Predict future trends </a:t>
              </a:r>
            </a:p>
            <a:p>
              <a:pPr marL="72000" lvl="1" indent="-144000" algn="l" defTabSz="488950">
                <a:lnSpc>
                  <a:spcPct val="90000"/>
                </a:lnSpc>
                <a:spcBef>
                  <a:spcPct val="0"/>
                </a:spcBef>
                <a:spcAft>
                  <a:spcPts val="600"/>
                </a:spcAft>
                <a:buChar char="••"/>
              </a:pPr>
              <a:endParaRPr lang="en-CA" sz="1100" kern="1200" dirty="0"/>
            </a:p>
          </p:txBody>
        </p:sp>
        <p:sp>
          <p:nvSpPr>
            <p:cNvPr id="7" name="Freeform 6"/>
            <p:cNvSpPr/>
            <p:nvPr/>
          </p:nvSpPr>
          <p:spPr>
            <a:xfrm>
              <a:off x="3999714" y="4372062"/>
              <a:ext cx="2528867" cy="1471668"/>
            </a:xfrm>
            <a:custGeom>
              <a:avLst/>
              <a:gdLst>
                <a:gd name="connsiteX0" fmla="*/ 0 w 2528867"/>
                <a:gd name="connsiteY0" fmla="*/ 0 h 1471668"/>
                <a:gd name="connsiteX1" fmla="*/ 2160950 w 2528867"/>
                <a:gd name="connsiteY1" fmla="*/ 0 h 1471668"/>
                <a:gd name="connsiteX2" fmla="*/ 2528867 w 2528867"/>
                <a:gd name="connsiteY2" fmla="*/ 735834 h 1471668"/>
                <a:gd name="connsiteX3" fmla="*/ 2160950 w 2528867"/>
                <a:gd name="connsiteY3" fmla="*/ 1471668 h 1471668"/>
                <a:gd name="connsiteX4" fmla="*/ 0 w 2528867"/>
                <a:gd name="connsiteY4" fmla="*/ 1471668 h 1471668"/>
                <a:gd name="connsiteX5" fmla="*/ 367917 w 2528867"/>
                <a:gd name="connsiteY5" fmla="*/ 735834 h 1471668"/>
                <a:gd name="connsiteX6" fmla="*/ 0 w 2528867"/>
                <a:gd name="connsiteY6" fmla="*/ 0 h 147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867" h="1471668">
                  <a:moveTo>
                    <a:pt x="0" y="0"/>
                  </a:moveTo>
                  <a:lnTo>
                    <a:pt x="2160950" y="0"/>
                  </a:lnTo>
                  <a:lnTo>
                    <a:pt x="2528867" y="735834"/>
                  </a:lnTo>
                  <a:lnTo>
                    <a:pt x="2160950" y="1471668"/>
                  </a:lnTo>
                  <a:lnTo>
                    <a:pt x="0" y="1471668"/>
                  </a:lnTo>
                  <a:lnTo>
                    <a:pt x="367917" y="735834"/>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57130" tIns="35560" rIns="457130" bIns="35560" numCol="1" spcCol="1270" anchor="t" anchorCtr="0">
              <a:noAutofit/>
            </a:bodyPr>
            <a:lstStyle/>
            <a:p>
              <a:pPr lvl="0" indent="-144000" algn="l" defTabSz="622300">
                <a:lnSpc>
                  <a:spcPct val="90000"/>
                </a:lnSpc>
                <a:spcBef>
                  <a:spcPct val="0"/>
                </a:spcBef>
                <a:spcAft>
                  <a:spcPts val="600"/>
                </a:spcAft>
              </a:pPr>
              <a:r>
                <a:rPr lang="en-CA" sz="1400" kern="1200" dirty="0"/>
                <a:t>Business Optimization</a:t>
              </a:r>
            </a:p>
            <a:p>
              <a:pPr marL="144000" lvl="1" indent="-144000" algn="l" defTabSz="488950">
                <a:lnSpc>
                  <a:spcPct val="90000"/>
                </a:lnSpc>
                <a:spcBef>
                  <a:spcPct val="0"/>
                </a:spcBef>
                <a:spcAft>
                  <a:spcPts val="600"/>
                </a:spcAft>
                <a:buChar char="••"/>
              </a:pPr>
              <a:r>
                <a:rPr lang="en-CA" sz="1100" b="1" kern="1200" dirty="0">
                  <a:solidFill>
                    <a:srgbClr val="B0C534"/>
                  </a:solidFill>
                </a:rPr>
                <a:t>Data-based apps</a:t>
              </a:r>
            </a:p>
            <a:p>
              <a:pPr marL="144000" lvl="2" indent="-144000" algn="l" defTabSz="488950">
                <a:lnSpc>
                  <a:spcPct val="90000"/>
                </a:lnSpc>
                <a:spcBef>
                  <a:spcPct val="0"/>
                </a:spcBef>
                <a:spcAft>
                  <a:spcPts val="600"/>
                </a:spcAft>
                <a:buChar char="••"/>
              </a:pPr>
              <a:r>
                <a:rPr lang="en-CA" sz="1100" b="0" kern="1200" dirty="0"/>
                <a:t>Build apps to automate actions based on insights</a:t>
              </a:r>
            </a:p>
          </p:txBody>
        </p:sp>
        <p:sp>
          <p:nvSpPr>
            <p:cNvPr id="9" name="Freeform 8"/>
            <p:cNvSpPr/>
            <p:nvPr/>
          </p:nvSpPr>
          <p:spPr>
            <a:xfrm>
              <a:off x="6075075" y="4372062"/>
              <a:ext cx="2528867" cy="1471668"/>
            </a:xfrm>
            <a:custGeom>
              <a:avLst/>
              <a:gdLst>
                <a:gd name="connsiteX0" fmla="*/ 0 w 2528867"/>
                <a:gd name="connsiteY0" fmla="*/ 0 h 1471668"/>
                <a:gd name="connsiteX1" fmla="*/ 2160950 w 2528867"/>
                <a:gd name="connsiteY1" fmla="*/ 0 h 1471668"/>
                <a:gd name="connsiteX2" fmla="*/ 2528867 w 2528867"/>
                <a:gd name="connsiteY2" fmla="*/ 735834 h 1471668"/>
                <a:gd name="connsiteX3" fmla="*/ 2160950 w 2528867"/>
                <a:gd name="connsiteY3" fmla="*/ 1471668 h 1471668"/>
                <a:gd name="connsiteX4" fmla="*/ 0 w 2528867"/>
                <a:gd name="connsiteY4" fmla="*/ 1471668 h 1471668"/>
                <a:gd name="connsiteX5" fmla="*/ 367917 w 2528867"/>
                <a:gd name="connsiteY5" fmla="*/ 735834 h 1471668"/>
                <a:gd name="connsiteX6" fmla="*/ 0 w 2528867"/>
                <a:gd name="connsiteY6" fmla="*/ 0 h 147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867" h="1471668">
                  <a:moveTo>
                    <a:pt x="0" y="0"/>
                  </a:moveTo>
                  <a:lnTo>
                    <a:pt x="2160950" y="0"/>
                  </a:lnTo>
                  <a:lnTo>
                    <a:pt x="2528867" y="735834"/>
                  </a:lnTo>
                  <a:lnTo>
                    <a:pt x="2160950" y="1471668"/>
                  </a:lnTo>
                  <a:lnTo>
                    <a:pt x="0" y="1471668"/>
                  </a:lnTo>
                  <a:lnTo>
                    <a:pt x="367917" y="735834"/>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57130" tIns="35560" rIns="457130" bIns="35560" numCol="1" spcCol="1270" anchor="t" anchorCtr="0">
              <a:noAutofit/>
            </a:bodyPr>
            <a:lstStyle/>
            <a:p>
              <a:pPr lvl="0" indent="-144000" algn="l" defTabSz="622300">
                <a:lnSpc>
                  <a:spcPct val="90000"/>
                </a:lnSpc>
                <a:spcBef>
                  <a:spcPct val="0"/>
                </a:spcBef>
                <a:spcAft>
                  <a:spcPts val="600"/>
                </a:spcAft>
              </a:pPr>
              <a:r>
                <a:rPr lang="en-CA" sz="1400" kern="1200" dirty="0"/>
                <a:t>Business Transformation</a:t>
              </a:r>
            </a:p>
            <a:p>
              <a:pPr marL="144000" lvl="1" indent="-144000" algn="l" defTabSz="488950">
                <a:lnSpc>
                  <a:spcPct val="90000"/>
                </a:lnSpc>
                <a:spcBef>
                  <a:spcPct val="0"/>
                </a:spcBef>
                <a:spcAft>
                  <a:spcPts val="600"/>
                </a:spcAft>
                <a:buChar char="••"/>
              </a:pPr>
              <a:r>
                <a:rPr lang="en-CA" sz="1100" b="1" kern="1200" dirty="0">
                  <a:solidFill>
                    <a:srgbClr val="B0C534"/>
                  </a:solidFill>
                </a:rPr>
                <a:t>Monetary value of data</a:t>
              </a:r>
            </a:p>
            <a:p>
              <a:pPr marL="144000" lvl="2" indent="-144000" algn="l" defTabSz="488950">
                <a:lnSpc>
                  <a:spcPct val="90000"/>
                </a:lnSpc>
                <a:spcBef>
                  <a:spcPct val="0"/>
                </a:spcBef>
                <a:spcAft>
                  <a:spcPts val="600"/>
                </a:spcAft>
                <a:buChar char="••"/>
              </a:pPr>
              <a:r>
                <a:rPr lang="en-CA" sz="1100" b="0" kern="1200" dirty="0"/>
                <a:t>Create new revenue streams</a:t>
              </a:r>
            </a:p>
          </p:txBody>
        </p:sp>
      </p:grpSp>
      <p:sp>
        <p:nvSpPr>
          <p:cNvPr id="26" name="Rectangle 25"/>
          <p:cNvSpPr/>
          <p:nvPr/>
        </p:nvSpPr>
        <p:spPr>
          <a:xfrm>
            <a:off x="257174" y="3477515"/>
            <a:ext cx="8620125" cy="729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rgbClr val="243F54"/>
                </a:solidFill>
              </a:rPr>
              <a:t>Whether hoping to gain a better understanding of your business or trying to become an innovator in your industry, any organization can get value from its data regardless of where you are in your journey to becoming a </a:t>
            </a:r>
            <a:r>
              <a:rPr lang="en-CA" sz="1400" b="1" dirty="0">
                <a:solidFill>
                  <a:srgbClr val="243F54"/>
                </a:solidFill>
              </a:rPr>
              <a:t>data-driven enterprise:</a:t>
            </a:r>
          </a:p>
        </p:txBody>
      </p:sp>
      <p:sp>
        <p:nvSpPr>
          <p:cNvPr id="3" name="Rectangle 2"/>
          <p:cNvSpPr/>
          <p:nvPr/>
        </p:nvSpPr>
        <p:spPr>
          <a:xfrm>
            <a:off x="6237987" y="6008421"/>
            <a:ext cx="2459328" cy="246221"/>
          </a:xfrm>
          <a:prstGeom prst="rect">
            <a:avLst/>
          </a:prstGeom>
          <a:solidFill>
            <a:schemeClr val="bg1">
              <a:alpha val="53000"/>
            </a:schemeClr>
          </a:solidFill>
        </p:spPr>
        <p:txBody>
          <a:bodyPr wrap="none">
            <a:spAutoFit/>
          </a:bodyPr>
          <a:lstStyle/>
          <a:p>
            <a:r>
              <a:rPr lang="en-CA" sz="1000" dirty="0">
                <a:solidFill>
                  <a:srgbClr val="000000"/>
                </a:solidFill>
                <a:hlinkClick r:id="rId5"/>
              </a:rPr>
              <a:t>Journey to Data Driven Enterprise, 2015</a:t>
            </a:r>
            <a:endParaRPr lang="en-CA" sz="1000" i="0" dirty="0">
              <a:solidFill>
                <a:srgbClr val="000000"/>
              </a:solidFill>
              <a:effectLst/>
            </a:endParaRPr>
          </a:p>
        </p:txBody>
      </p:sp>
    </p:spTree>
    <p:extLst>
      <p:ext uri="{BB962C8B-B14F-4D97-AF65-F5344CB8AC3E}">
        <p14:creationId xmlns:p14="http://schemas.microsoft.com/office/powerpoint/2010/main" val="224246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0" y="1117360"/>
            <a:ext cx="9144000" cy="4104345"/>
          </a:xfrm>
          <a:prstGeom prst="rect">
            <a:avLst/>
          </a:prstGeom>
          <a:noFill/>
        </p:spPr>
      </p:pic>
      <p:sp>
        <p:nvSpPr>
          <p:cNvPr id="26" name="Rectangle 25"/>
          <p:cNvSpPr/>
          <p:nvPr/>
        </p:nvSpPr>
        <p:spPr>
          <a:xfrm>
            <a:off x="0" y="4556134"/>
            <a:ext cx="9144000" cy="19589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Isosceles Triangle 26"/>
          <p:cNvSpPr/>
          <p:nvPr/>
        </p:nvSpPr>
        <p:spPr>
          <a:xfrm>
            <a:off x="2374900" y="1133475"/>
            <a:ext cx="6769100" cy="5381625"/>
          </a:xfrm>
          <a:prstGeom prst="triangle">
            <a:avLst>
              <a:gd name="adj" fmla="val 10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As organizations seek to become more data driven, it is  imperative to better </a:t>
            </a:r>
            <a:r>
              <a:rPr lang="en-CA" b="1" dirty="0">
                <a:solidFill>
                  <a:schemeClr val="accent2"/>
                </a:solidFill>
              </a:rPr>
              <a:t>manage</a:t>
            </a:r>
            <a:r>
              <a:rPr lang="en-CA" dirty="0">
                <a:solidFill>
                  <a:schemeClr val="accent2"/>
                </a:solidFill>
              </a:rPr>
              <a:t> </a:t>
            </a:r>
            <a:r>
              <a:rPr lang="en-CA" dirty="0"/>
              <a:t>data for its effective use </a:t>
            </a:r>
          </a:p>
        </p:txBody>
      </p:sp>
      <p:sp>
        <p:nvSpPr>
          <p:cNvPr id="15" name="Rectangle 14"/>
          <p:cNvSpPr/>
          <p:nvPr/>
        </p:nvSpPr>
        <p:spPr>
          <a:xfrm>
            <a:off x="5244495" y="4575158"/>
            <a:ext cx="3632803" cy="1169551"/>
          </a:xfrm>
          <a:prstGeom prst="rect">
            <a:avLst/>
          </a:prstGeom>
          <a:solidFill>
            <a:srgbClr val="F2F2F2"/>
          </a:solidFill>
        </p:spPr>
        <p:txBody>
          <a:bodyPr wrap="square">
            <a:spAutoFit/>
          </a:bodyPr>
          <a:lstStyle/>
          <a:p>
            <a:pPr algn="r">
              <a:spcAft>
                <a:spcPts val="300"/>
              </a:spcAft>
            </a:pPr>
            <a:r>
              <a:rPr lang="en-CA" sz="1400" dirty="0">
                <a:cs typeface="Arial" panose="020B0604020202020204" pitchFamily="34" charset="0"/>
              </a:rPr>
              <a:t>Well-defined and structured </a:t>
            </a:r>
            <a:r>
              <a:rPr lang="en-CA" sz="1400" b="1" dirty="0">
                <a:cs typeface="Arial" panose="020B0604020202020204" pitchFamily="34" charset="0"/>
              </a:rPr>
              <a:t>data management </a:t>
            </a:r>
            <a:r>
              <a:rPr lang="en-CA" sz="1400" dirty="0">
                <a:cs typeface="Arial" panose="020B0604020202020204" pitchFamily="34" charset="0"/>
              </a:rPr>
              <a:t>practices are the best way to mitigate the limitations that derive from these challenges and leverage the </a:t>
            </a:r>
            <a:r>
              <a:rPr lang="en-CA" sz="1400" b="1" dirty="0">
                <a:cs typeface="Arial" panose="020B0604020202020204" pitchFamily="34" charset="0"/>
              </a:rPr>
              <a:t>most possible value from your data</a:t>
            </a:r>
            <a:r>
              <a:rPr lang="en-CA" sz="1400" dirty="0">
                <a:cs typeface="Arial" panose="020B0604020202020204" pitchFamily="34" charset="0"/>
              </a:rPr>
              <a:t>.  </a:t>
            </a:r>
          </a:p>
        </p:txBody>
      </p:sp>
      <p:graphicFrame>
        <p:nvGraphicFramePr>
          <p:cNvPr id="23" name="Diagram 22"/>
          <p:cNvGraphicFramePr/>
          <p:nvPr>
            <p:extLst>
              <p:ext uri="{D42A27DB-BD31-4B8C-83A1-F6EECF244321}">
                <p14:modId xmlns:p14="http://schemas.microsoft.com/office/powerpoint/2010/main" val="4088549973"/>
              </p:ext>
            </p:extLst>
          </p:nvPr>
        </p:nvGraphicFramePr>
        <p:xfrm>
          <a:off x="3615056" y="1282330"/>
          <a:ext cx="5141838" cy="13276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313864" y="3774939"/>
            <a:ext cx="2896061" cy="1600438"/>
          </a:xfrm>
          <a:prstGeom prst="rect">
            <a:avLst/>
          </a:prstGeom>
          <a:solidFill>
            <a:srgbClr val="F2F2F2">
              <a:alpha val="70000"/>
            </a:srgbClr>
          </a:solidFill>
        </p:spPr>
        <p:txBody>
          <a:bodyPr wrap="square">
            <a:spAutoFit/>
          </a:bodyPr>
          <a:lstStyle/>
          <a:p>
            <a:pPr>
              <a:spcAft>
                <a:spcPts val="300"/>
              </a:spcAft>
            </a:pPr>
            <a:r>
              <a:rPr lang="en-CA" sz="1400" dirty="0">
                <a:cs typeface="Arial" panose="020B0604020202020204" pitchFamily="34" charset="0"/>
              </a:rPr>
              <a:t>Arriving at the understanding that data can be the driving force of your organization is just the first step. </a:t>
            </a:r>
            <a:r>
              <a:rPr lang="en-CA" sz="1400" b="1" dirty="0">
                <a:cs typeface="Arial" panose="020B0604020202020204" pitchFamily="34" charset="0"/>
              </a:rPr>
              <a:t>The reality is that the true hurdles to overcome are in facing the challenges of today’s data landscape.</a:t>
            </a:r>
            <a:endParaRPr lang="en-CA" sz="1400" dirty="0">
              <a:cs typeface="Arial" panose="020B0604020202020204" pitchFamily="34" charset="0"/>
            </a:endParaRPr>
          </a:p>
        </p:txBody>
      </p:sp>
      <p:sp>
        <p:nvSpPr>
          <p:cNvPr id="24" name="TextBox 23"/>
          <p:cNvSpPr txBox="1"/>
          <p:nvPr/>
        </p:nvSpPr>
        <p:spPr>
          <a:xfrm>
            <a:off x="6625635" y="4010792"/>
            <a:ext cx="2273416" cy="646331"/>
          </a:xfrm>
          <a:prstGeom prst="rect">
            <a:avLst/>
          </a:prstGeom>
        </p:spPr>
        <p:txBody>
          <a:bodyPr wrap="square" rtlCol="0">
            <a:spAutoFit/>
          </a:bodyPr>
          <a:lstStyle/>
          <a:p>
            <a:pPr algn="r"/>
            <a:r>
              <a:rPr lang="en-CA" sz="3600" b="1" dirty="0">
                <a:solidFill>
                  <a:schemeClr val="accent2"/>
                </a:solidFill>
              </a:rPr>
              <a:t>Solution</a:t>
            </a:r>
          </a:p>
        </p:txBody>
      </p:sp>
      <p:sp>
        <p:nvSpPr>
          <p:cNvPr id="14" name="Rectangle 13"/>
          <p:cNvSpPr/>
          <p:nvPr/>
        </p:nvSpPr>
        <p:spPr>
          <a:xfrm>
            <a:off x="313866" y="1284475"/>
            <a:ext cx="2896060" cy="2323713"/>
          </a:xfrm>
          <a:prstGeom prst="rect">
            <a:avLst/>
          </a:prstGeom>
          <a:solidFill>
            <a:srgbClr val="F2F2F2">
              <a:alpha val="70000"/>
            </a:srgbClr>
          </a:solidFill>
        </p:spPr>
        <p:txBody>
          <a:bodyPr wrap="square">
            <a:spAutoFit/>
          </a:bodyPr>
          <a:lstStyle/>
          <a:p>
            <a:pPr>
              <a:spcAft>
                <a:spcPts val="600"/>
              </a:spcAft>
            </a:pPr>
            <a:r>
              <a:rPr lang="en-CA" sz="2000" b="1" dirty="0">
                <a:solidFill>
                  <a:schemeClr val="accent1"/>
                </a:solidFill>
              </a:rPr>
              <a:t>Here comes the zettabyte era.</a:t>
            </a:r>
          </a:p>
          <a:p>
            <a:pPr>
              <a:spcAft>
                <a:spcPts val="600"/>
              </a:spcAft>
            </a:pPr>
            <a:r>
              <a:rPr lang="en-CA" sz="1400" dirty="0"/>
              <a:t>A zettabyte is a </a:t>
            </a:r>
            <a:r>
              <a:rPr lang="en-CA" sz="1400" b="1" dirty="0"/>
              <a:t>billion terabytes.</a:t>
            </a:r>
            <a:r>
              <a:rPr lang="en-CA" sz="1400" dirty="0"/>
              <a:t> Organizations today need to measure their data size in zettabytes, a challenge that is only</a:t>
            </a:r>
            <a:r>
              <a:rPr lang="en-CA" sz="1600" dirty="0"/>
              <a:t> </a:t>
            </a:r>
            <a:r>
              <a:rPr lang="en-CA" sz="1400" dirty="0"/>
              <a:t>compounded by the speed at which the data is expected to move.</a:t>
            </a:r>
          </a:p>
        </p:txBody>
      </p:sp>
      <p:sp>
        <p:nvSpPr>
          <p:cNvPr id="11" name="TextBox 10"/>
          <p:cNvSpPr txBox="1"/>
          <p:nvPr/>
        </p:nvSpPr>
        <p:spPr>
          <a:xfrm>
            <a:off x="355313" y="5788172"/>
            <a:ext cx="8401581" cy="461665"/>
          </a:xfrm>
          <a:prstGeom prst="rect">
            <a:avLst/>
          </a:prstGeom>
          <a:solidFill>
            <a:schemeClr val="bg1">
              <a:lumMod val="95000"/>
            </a:schemeClr>
          </a:solidFill>
        </p:spPr>
        <p:txBody>
          <a:bodyPr wrap="square" rtlCol="0">
            <a:spAutoFit/>
          </a:bodyPr>
          <a:lstStyle/>
          <a:p>
            <a:r>
              <a:rPr lang="en-CA" sz="1200" dirty="0">
                <a:solidFill>
                  <a:srgbClr val="333333"/>
                </a:solidFill>
              </a:rPr>
              <a:t>Refer to Info-Tech’s capstone </a:t>
            </a:r>
            <a:r>
              <a:rPr lang="en-CA" sz="1200" i="1" dirty="0">
                <a:solidFill>
                  <a:srgbClr val="333333"/>
                </a:solidFill>
                <a:hlinkClick r:id="rId9"/>
              </a:rPr>
              <a:t>Create a Plan For Establishing a Business-Aligned Data Management Practice</a:t>
            </a:r>
            <a:r>
              <a:rPr lang="en-CA" sz="1200" i="1" dirty="0">
                <a:solidFill>
                  <a:srgbClr val="333333"/>
                </a:solidFill>
              </a:rPr>
              <a:t> </a:t>
            </a:r>
            <a:r>
              <a:rPr lang="en-CA" sz="1200" dirty="0">
                <a:solidFill>
                  <a:srgbClr val="333333"/>
                </a:solidFill>
              </a:rPr>
              <a:t>blueprint to understand data quality in the context of data disciplines and methods for improving your data management capabilities. </a:t>
            </a:r>
          </a:p>
        </p:txBody>
      </p:sp>
      <p:sp>
        <p:nvSpPr>
          <p:cNvPr id="3" name="Rectangle 2"/>
          <p:cNvSpPr/>
          <p:nvPr/>
        </p:nvSpPr>
        <p:spPr>
          <a:xfrm>
            <a:off x="3809999" y="2873491"/>
            <a:ext cx="5067299" cy="1084143"/>
          </a:xfrm>
          <a:prstGeom prst="rect">
            <a:avLst/>
          </a:prstGeom>
        </p:spPr>
        <p:txBody>
          <a:bodyPr wrap="square">
            <a:spAutoFit/>
          </a:bodyPr>
          <a:lstStyle/>
          <a:p>
            <a:pPr marL="0" marR="0" lvl="1">
              <a:lnSpc>
                <a:spcPct val="107000"/>
              </a:lnSpc>
              <a:spcBef>
                <a:spcPts val="0"/>
              </a:spcBef>
              <a:spcAft>
                <a:spcPts val="800"/>
              </a:spcAft>
            </a:pPr>
            <a:r>
              <a:rPr lang="en-CA" sz="1200" i="1" dirty="0">
                <a:latin typeface="+mj-lt"/>
                <a:ea typeface="Calibri" panose="020F0502020204030204" pitchFamily="34" charset="0"/>
                <a:cs typeface="Times New Roman" panose="02020603050405020304" pitchFamily="18" charset="0"/>
              </a:rPr>
              <a:t>The data environment is very </a:t>
            </a:r>
            <a:r>
              <a:rPr lang="en-CA" sz="1200" b="1" i="1" dirty="0">
                <a:solidFill>
                  <a:schemeClr val="accent2"/>
                </a:solidFill>
                <a:latin typeface="+mj-lt"/>
                <a:ea typeface="Calibri" panose="020F0502020204030204" pitchFamily="34" charset="0"/>
                <a:cs typeface="Times New Roman" panose="02020603050405020304" pitchFamily="18" charset="0"/>
              </a:rPr>
              <a:t>chaotic</a:t>
            </a:r>
            <a:r>
              <a:rPr lang="en-CA" sz="1200" i="1" dirty="0">
                <a:solidFill>
                  <a:schemeClr val="accent2"/>
                </a:solidFill>
                <a:latin typeface="+mj-lt"/>
                <a:ea typeface="Calibri" panose="020F0502020204030204" pitchFamily="34" charset="0"/>
                <a:cs typeface="Times New Roman" panose="02020603050405020304" pitchFamily="18" charset="0"/>
              </a:rPr>
              <a:t> </a:t>
            </a:r>
            <a:r>
              <a:rPr lang="en-CA" sz="1200" i="1" dirty="0">
                <a:latin typeface="+mj-lt"/>
                <a:ea typeface="Calibri" panose="020F0502020204030204" pitchFamily="34" charset="0"/>
                <a:cs typeface="Times New Roman" panose="02020603050405020304" pitchFamily="18" charset="0"/>
              </a:rPr>
              <a:t>nowadays. Legacy applications, data sprawl – organizations are grappling with what their data landscape looks like. Where are our data assets that we need to use?</a:t>
            </a:r>
          </a:p>
          <a:p>
            <a:pPr marL="0" lvl="1" algn="r">
              <a:lnSpc>
                <a:spcPct val="107000"/>
              </a:lnSpc>
              <a:spcAft>
                <a:spcPts val="800"/>
              </a:spcAft>
            </a:pPr>
            <a:r>
              <a:rPr lang="en-CA" dirty="0"/>
              <a:t>– </a:t>
            </a:r>
            <a:r>
              <a:rPr lang="en-CA" sz="1200" dirty="0"/>
              <a:t>Andrew Johnston, Independent Consultant</a:t>
            </a:r>
            <a:endParaRPr lang="en-CA" dirty="0"/>
          </a:p>
        </p:txBody>
      </p:sp>
      <p:pic>
        <p:nvPicPr>
          <p:cNvPr id="16" name="Picture 100"/>
          <p:cNvPicPr>
            <a:picLocks noChangeAspect="1"/>
          </p:cNvPicPr>
          <p:nvPr/>
        </p:nvPicPr>
        <p:blipFill>
          <a:blip r:embed="rId10"/>
          <a:stretch>
            <a:fillRect/>
          </a:stretch>
        </p:blipFill>
        <p:spPr>
          <a:xfrm>
            <a:off x="3466026" y="2862343"/>
            <a:ext cx="387705" cy="353991"/>
          </a:xfrm>
          <a:prstGeom prst="rect">
            <a:avLst/>
          </a:prstGeom>
        </p:spPr>
      </p:pic>
      <p:pic>
        <p:nvPicPr>
          <p:cNvPr id="17" name="Picture 101"/>
          <p:cNvPicPr>
            <a:picLocks noChangeAspect="1"/>
          </p:cNvPicPr>
          <p:nvPr/>
        </p:nvPicPr>
        <p:blipFill>
          <a:blip r:embed="rId11"/>
          <a:stretch>
            <a:fillRect/>
          </a:stretch>
        </p:blipFill>
        <p:spPr>
          <a:xfrm>
            <a:off x="8529648" y="3255531"/>
            <a:ext cx="375063" cy="307636"/>
          </a:xfrm>
          <a:prstGeom prst="rect">
            <a:avLst/>
          </a:prstGeom>
        </p:spPr>
      </p:pic>
    </p:spTree>
    <p:extLst>
      <p:ext uri="{BB962C8B-B14F-4D97-AF65-F5344CB8AC3E}">
        <p14:creationId xmlns:p14="http://schemas.microsoft.com/office/powerpoint/2010/main" val="14212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123950"/>
            <a:ext cx="9144000" cy="32448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p:cNvSpPr/>
          <p:nvPr/>
        </p:nvSpPr>
        <p:spPr>
          <a:xfrm>
            <a:off x="4441372" y="1123950"/>
            <a:ext cx="4702628" cy="53897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p:cNvSpPr/>
          <p:nvPr/>
        </p:nvSpPr>
        <p:spPr>
          <a:xfrm>
            <a:off x="4419694" y="4378293"/>
            <a:ext cx="4724306" cy="21448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ight Arrow 28"/>
          <p:cNvSpPr/>
          <p:nvPr/>
        </p:nvSpPr>
        <p:spPr>
          <a:xfrm>
            <a:off x="4000500" y="4378294"/>
            <a:ext cx="878555" cy="214488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p:cNvSpPr/>
          <p:nvPr/>
        </p:nvSpPr>
        <p:spPr>
          <a:xfrm>
            <a:off x="0" y="4378295"/>
            <a:ext cx="4441371" cy="2144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b="1" dirty="0">
                <a:solidFill>
                  <a:schemeClr val="accent2"/>
                </a:solidFill>
              </a:rPr>
              <a:t>Data architecture </a:t>
            </a:r>
            <a:r>
              <a:rPr lang="en-CA" dirty="0"/>
              <a:t>is an integral aspect of data management</a:t>
            </a:r>
          </a:p>
        </p:txBody>
      </p:sp>
      <p:sp>
        <p:nvSpPr>
          <p:cNvPr id="9" name="Rectangle 8"/>
          <p:cNvSpPr/>
          <p:nvPr/>
        </p:nvSpPr>
        <p:spPr>
          <a:xfrm>
            <a:off x="609721" y="3324294"/>
            <a:ext cx="3524222" cy="729404"/>
          </a:xfrm>
          <a:prstGeom prst="rect">
            <a:avLst/>
          </a:prstGeom>
          <a:solidFill>
            <a:schemeClr val="bg2">
              <a:lumMod val="95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200" dirty="0">
                <a:solidFill>
                  <a:schemeClr val="accent1"/>
                </a:solidFill>
              </a:rPr>
              <a:t>54% of leading </a:t>
            </a:r>
            <a:r>
              <a:rPr lang="en-US" sz="1200" b="1" dirty="0">
                <a:solidFill>
                  <a:schemeClr val="accent1"/>
                </a:solidFill>
              </a:rPr>
              <a:t>“analytics-driven” </a:t>
            </a:r>
            <a:r>
              <a:rPr lang="en-US" sz="1200" dirty="0">
                <a:solidFill>
                  <a:schemeClr val="accent1"/>
                </a:solidFill>
              </a:rPr>
              <a:t>enterprises </a:t>
            </a:r>
            <a:r>
              <a:rPr lang="en-US" sz="1200" dirty="0">
                <a:solidFill>
                  <a:srgbClr val="243F54"/>
                </a:solidFill>
              </a:rPr>
              <a:t>site data architecture </a:t>
            </a:r>
            <a:r>
              <a:rPr lang="en-US" sz="1200" dirty="0">
                <a:solidFill>
                  <a:schemeClr val="accent1"/>
                </a:solidFill>
              </a:rPr>
              <a:t>as a required skill for data analytics initiatives.</a:t>
            </a:r>
            <a:endParaRPr lang="en-US" sz="1200" b="1" dirty="0">
              <a:solidFill>
                <a:schemeClr val="accent1"/>
              </a:solidFill>
            </a:endParaRPr>
          </a:p>
        </p:txBody>
      </p:sp>
      <p:sp>
        <p:nvSpPr>
          <p:cNvPr id="10" name="Oval 2"/>
          <p:cNvSpPr/>
          <p:nvPr/>
        </p:nvSpPr>
        <p:spPr>
          <a:xfrm>
            <a:off x="302292" y="3107589"/>
            <a:ext cx="694918" cy="729674"/>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54%</a:t>
            </a:r>
          </a:p>
        </p:txBody>
      </p:sp>
      <p:sp>
        <p:nvSpPr>
          <p:cNvPr id="27" name="Rectangle 26"/>
          <p:cNvSpPr/>
          <p:nvPr/>
        </p:nvSpPr>
        <p:spPr>
          <a:xfrm>
            <a:off x="5186484" y="4526994"/>
            <a:ext cx="3800616" cy="1815882"/>
          </a:xfrm>
          <a:prstGeom prst="rect">
            <a:avLst/>
          </a:prstGeom>
        </p:spPr>
        <p:txBody>
          <a:bodyPr wrap="square">
            <a:spAutoFit/>
          </a:bodyPr>
          <a:lstStyle/>
          <a:p>
            <a:pPr>
              <a:spcAft>
                <a:spcPts val="600"/>
              </a:spcAft>
            </a:pPr>
            <a:r>
              <a:rPr lang="en-CA" sz="2000" b="1" dirty="0">
                <a:solidFill>
                  <a:schemeClr val="accent1"/>
                </a:solidFill>
              </a:rPr>
              <a:t>Business value </a:t>
            </a:r>
            <a:endParaRPr lang="en-CA" sz="1600" b="1" dirty="0">
              <a:solidFill>
                <a:schemeClr val="accent1"/>
              </a:solidFill>
            </a:endParaRPr>
          </a:p>
          <a:p>
            <a:pPr>
              <a:spcAft>
                <a:spcPts val="600"/>
              </a:spcAft>
            </a:pPr>
            <a:r>
              <a:rPr lang="en-CA" sz="1200" dirty="0"/>
              <a:t>A strong data architecture will help you:</a:t>
            </a:r>
          </a:p>
          <a:p>
            <a:pPr marL="171450" indent="-171450">
              <a:spcAft>
                <a:spcPts val="600"/>
              </a:spcAft>
              <a:buFont typeface="Wingdings" panose="05000000000000000000" pitchFamily="2" charset="2"/>
              <a:buChar char="ü"/>
            </a:pPr>
            <a:r>
              <a:rPr lang="en-CA" sz="1200" dirty="0"/>
              <a:t>Align data processes with business strategy and the overall holistic enterprise architecture.</a:t>
            </a:r>
          </a:p>
          <a:p>
            <a:pPr marL="171450" indent="-171450">
              <a:spcAft>
                <a:spcPts val="600"/>
              </a:spcAft>
              <a:buFont typeface="Wingdings" panose="05000000000000000000" pitchFamily="2" charset="2"/>
              <a:buChar char="ü"/>
            </a:pPr>
            <a:r>
              <a:rPr lang="en-CA" sz="1200" dirty="0"/>
              <a:t>Enable efficient flow of data with a stronger focus on quality and accessibility.</a:t>
            </a:r>
          </a:p>
          <a:p>
            <a:pPr marL="171450" indent="-171450">
              <a:spcAft>
                <a:spcPts val="600"/>
              </a:spcAft>
              <a:buFont typeface="Wingdings" panose="05000000000000000000" pitchFamily="2" charset="2"/>
              <a:buChar char="ü"/>
            </a:pPr>
            <a:r>
              <a:rPr lang="en-CA" sz="1200" dirty="0"/>
              <a:t>Reduce the total cost of data ownership.</a:t>
            </a:r>
          </a:p>
        </p:txBody>
      </p:sp>
      <p:sp>
        <p:nvSpPr>
          <p:cNvPr id="28" name="Rectangle 27"/>
          <p:cNvSpPr/>
          <p:nvPr/>
        </p:nvSpPr>
        <p:spPr>
          <a:xfrm>
            <a:off x="440694" y="4526994"/>
            <a:ext cx="4048971" cy="2185214"/>
          </a:xfrm>
          <a:prstGeom prst="rect">
            <a:avLst/>
          </a:prstGeom>
        </p:spPr>
        <p:txBody>
          <a:bodyPr wrap="square">
            <a:spAutoFit/>
          </a:bodyPr>
          <a:lstStyle/>
          <a:p>
            <a:pPr>
              <a:spcAft>
                <a:spcPts val="600"/>
              </a:spcAft>
            </a:pPr>
            <a:r>
              <a:rPr lang="en-CA" sz="2000" b="1" dirty="0">
                <a:solidFill>
                  <a:schemeClr val="accent1"/>
                </a:solidFill>
              </a:rPr>
              <a:t>Functions</a:t>
            </a:r>
            <a:endParaRPr lang="en-CA" sz="1400" b="1" dirty="0">
              <a:solidFill>
                <a:schemeClr val="accent1"/>
              </a:solidFill>
            </a:endParaRPr>
          </a:p>
          <a:p>
            <a:pPr>
              <a:spcAft>
                <a:spcPts val="600"/>
              </a:spcAft>
            </a:pPr>
            <a:r>
              <a:rPr lang="en-CA" sz="1200" dirty="0">
                <a:solidFill>
                  <a:schemeClr val="accent1"/>
                </a:solidFill>
              </a:rPr>
              <a:t>A strong data architecture should:</a:t>
            </a:r>
          </a:p>
          <a:p>
            <a:pPr marL="171450" indent="-171450">
              <a:spcAft>
                <a:spcPts val="600"/>
              </a:spcAft>
              <a:buFont typeface="Wingdings" panose="05000000000000000000" pitchFamily="2" charset="2"/>
              <a:buChar char="ü"/>
            </a:pPr>
            <a:r>
              <a:rPr lang="en-CA" sz="1200" dirty="0">
                <a:solidFill>
                  <a:schemeClr val="accent1"/>
                </a:solidFill>
              </a:rPr>
              <a:t>Define, visualize, and communicate data strategy to various stakeholders.</a:t>
            </a:r>
          </a:p>
          <a:p>
            <a:pPr marL="171450" indent="-171450">
              <a:spcAft>
                <a:spcPts val="600"/>
              </a:spcAft>
              <a:buFont typeface="Wingdings" panose="05000000000000000000" pitchFamily="2" charset="2"/>
              <a:buChar char="ü"/>
            </a:pPr>
            <a:r>
              <a:rPr lang="en-CA" sz="1200" dirty="0">
                <a:solidFill>
                  <a:schemeClr val="accent1"/>
                </a:solidFill>
              </a:rPr>
              <a:t>Craft a data delivery environment.</a:t>
            </a:r>
          </a:p>
          <a:p>
            <a:pPr marL="171450" indent="-171450">
              <a:spcAft>
                <a:spcPts val="600"/>
              </a:spcAft>
              <a:buFont typeface="Wingdings" panose="05000000000000000000" pitchFamily="2" charset="2"/>
              <a:buChar char="ü"/>
            </a:pPr>
            <a:r>
              <a:rPr lang="en-CA" sz="1200" dirty="0">
                <a:solidFill>
                  <a:schemeClr val="accent1"/>
                </a:solidFill>
              </a:rPr>
              <a:t>Ensure high data quality.</a:t>
            </a:r>
          </a:p>
          <a:p>
            <a:pPr marL="171450" indent="-171450">
              <a:spcAft>
                <a:spcPts val="600"/>
              </a:spcAft>
              <a:buFont typeface="Wingdings" panose="05000000000000000000" pitchFamily="2" charset="2"/>
              <a:buChar char="ü"/>
            </a:pPr>
            <a:r>
              <a:rPr lang="en-CA" sz="1200" dirty="0">
                <a:solidFill>
                  <a:schemeClr val="accent1"/>
                </a:solidFill>
              </a:rPr>
              <a:t>Provide a roadmap for continuous improvement.</a:t>
            </a:r>
          </a:p>
          <a:p>
            <a:pPr marL="285750" indent="-285750">
              <a:spcAft>
                <a:spcPts val="600"/>
              </a:spcAft>
              <a:buFont typeface="Arial" panose="020B0604020202020204" pitchFamily="34" charset="0"/>
              <a:buChar char="•"/>
            </a:pPr>
            <a:endParaRPr lang="en-CA" sz="1400" dirty="0">
              <a:solidFill>
                <a:schemeClr val="accent1"/>
              </a:solidFill>
            </a:endParaRPr>
          </a:p>
        </p:txBody>
      </p:sp>
      <p:sp>
        <p:nvSpPr>
          <p:cNvPr id="3" name="Rectangle 2"/>
          <p:cNvSpPr/>
          <p:nvPr/>
        </p:nvSpPr>
        <p:spPr>
          <a:xfrm>
            <a:off x="271569" y="1199728"/>
            <a:ext cx="2382512" cy="400110"/>
          </a:xfrm>
          <a:prstGeom prst="rect">
            <a:avLst/>
          </a:prstGeom>
        </p:spPr>
        <p:txBody>
          <a:bodyPr wrap="none">
            <a:spAutoFit/>
          </a:bodyPr>
          <a:lstStyle/>
          <a:p>
            <a:r>
              <a:rPr lang="en-CA" sz="2000" b="1" dirty="0">
                <a:solidFill>
                  <a:schemeClr val="accent1"/>
                </a:solidFill>
              </a:rPr>
              <a:t>Data Architecture </a:t>
            </a:r>
          </a:p>
        </p:txBody>
      </p:sp>
      <p:sp>
        <p:nvSpPr>
          <p:cNvPr id="12" name="Rectangle 11"/>
          <p:cNvSpPr/>
          <p:nvPr/>
        </p:nvSpPr>
        <p:spPr>
          <a:xfrm>
            <a:off x="7501246" y="3828399"/>
            <a:ext cx="822661" cy="246221"/>
          </a:xfrm>
          <a:prstGeom prst="rect">
            <a:avLst/>
          </a:prstGeom>
        </p:spPr>
        <p:txBody>
          <a:bodyPr wrap="none">
            <a:spAutoFit/>
          </a:bodyPr>
          <a:lstStyle/>
          <a:p>
            <a:r>
              <a:rPr lang="en-CA" sz="1000" dirty="0">
                <a:solidFill>
                  <a:schemeClr val="accent1"/>
                </a:solidFill>
                <a:hlinkClick r:id="rId2"/>
              </a:rPr>
              <a:t>Erwin 2016</a:t>
            </a:r>
            <a:endParaRPr lang="en-CA" sz="1200" b="1" dirty="0">
              <a:solidFill>
                <a:schemeClr val="accent1"/>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551" y="2647683"/>
            <a:ext cx="426235" cy="426235"/>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551" y="1404132"/>
            <a:ext cx="434702" cy="434702"/>
          </a:xfrm>
          <a:prstGeom prst="rect">
            <a:avLst/>
          </a:prstGeom>
        </p:spPr>
      </p:pic>
      <p:sp>
        <p:nvSpPr>
          <p:cNvPr id="14" name="Rectangle 13"/>
          <p:cNvSpPr/>
          <p:nvPr/>
        </p:nvSpPr>
        <p:spPr>
          <a:xfrm>
            <a:off x="3197274" y="4071852"/>
            <a:ext cx="1034257" cy="246221"/>
          </a:xfrm>
          <a:prstGeom prst="rect">
            <a:avLst/>
          </a:prstGeom>
        </p:spPr>
        <p:txBody>
          <a:bodyPr wrap="none">
            <a:spAutoFit/>
          </a:bodyPr>
          <a:lstStyle/>
          <a:p>
            <a:r>
              <a:rPr lang="en-US" sz="1000" dirty="0">
                <a:solidFill>
                  <a:schemeClr val="accent1"/>
                </a:solidFill>
                <a:hlinkClick r:id="rId5"/>
              </a:rPr>
              <a:t>Maynard 2015 </a:t>
            </a:r>
            <a:endParaRPr lang="en-US" sz="1000" b="1" dirty="0">
              <a:solidFill>
                <a:schemeClr val="accent1"/>
              </a:solidFill>
            </a:endParaRPr>
          </a:p>
        </p:txBody>
      </p:sp>
      <p:sp>
        <p:nvSpPr>
          <p:cNvPr id="25" name="Right Arrow 24"/>
          <p:cNvSpPr/>
          <p:nvPr/>
        </p:nvSpPr>
        <p:spPr>
          <a:xfrm>
            <a:off x="3978822" y="1133475"/>
            <a:ext cx="880053" cy="3235293"/>
          </a:xfrm>
          <a:prstGeom prst="right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257173" y="1565960"/>
            <a:ext cx="3905252" cy="1461939"/>
          </a:xfrm>
          <a:prstGeom prst="rect">
            <a:avLst/>
          </a:prstGeom>
        </p:spPr>
        <p:txBody>
          <a:bodyPr wrap="square">
            <a:spAutoFit/>
          </a:bodyPr>
          <a:lstStyle/>
          <a:p>
            <a:pPr>
              <a:spcAft>
                <a:spcPts val="600"/>
              </a:spcAft>
            </a:pPr>
            <a:r>
              <a:rPr lang="en-CA" sz="1200" dirty="0"/>
              <a:t>The set of </a:t>
            </a:r>
            <a:r>
              <a:rPr lang="en-CA" sz="1200" b="1" dirty="0">
                <a:solidFill>
                  <a:srgbClr val="B0C534"/>
                </a:solidFill>
              </a:rPr>
              <a:t>rules, policies, standards, and models </a:t>
            </a:r>
            <a:r>
              <a:rPr lang="en-CA" sz="1200" dirty="0"/>
              <a:t>that govern and define the type of data collected and how it is </a:t>
            </a:r>
            <a:r>
              <a:rPr lang="en-CA" sz="1200" b="1" dirty="0">
                <a:solidFill>
                  <a:srgbClr val="B0C534"/>
                </a:solidFill>
              </a:rPr>
              <a:t>used, stored, managed, and integrated </a:t>
            </a:r>
            <a:r>
              <a:rPr lang="en-CA" sz="1200" dirty="0"/>
              <a:t>within the organization and its database systems. </a:t>
            </a:r>
          </a:p>
          <a:p>
            <a:pPr>
              <a:spcAft>
                <a:spcPts val="600"/>
              </a:spcAft>
            </a:pPr>
            <a:r>
              <a:rPr lang="en-AU" sz="1200" dirty="0">
                <a:latin typeface="Arial" panose="020B0604020202020204" pitchFamily="34" charset="0"/>
                <a:ea typeface="Times New Roman" panose="02020603050405020304" pitchFamily="18" charset="0"/>
                <a:cs typeface="Times New Roman" panose="02020603050405020304" pitchFamily="18" charset="0"/>
              </a:rPr>
              <a:t>In general, the primary objective of data architecture is the </a:t>
            </a:r>
            <a:r>
              <a:rPr lang="en-AU" sz="12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standardization of data </a:t>
            </a:r>
            <a:r>
              <a:rPr lang="en-AU" sz="1200" dirty="0">
                <a:latin typeface="Arial" panose="020B0604020202020204" pitchFamily="34" charset="0"/>
                <a:ea typeface="Times New Roman" panose="02020603050405020304" pitchFamily="18" charset="0"/>
                <a:cs typeface="Times New Roman" panose="02020603050405020304" pitchFamily="18" charset="0"/>
              </a:rPr>
              <a:t>for the benefit of the organization.</a:t>
            </a:r>
            <a:r>
              <a:rPr lang="en-CA" sz="1200" dirty="0"/>
              <a:t> </a:t>
            </a:r>
          </a:p>
        </p:txBody>
      </p:sp>
      <p:sp>
        <p:nvSpPr>
          <p:cNvPr id="32" name="TextBox 31"/>
          <p:cNvSpPr txBox="1"/>
          <p:nvPr/>
        </p:nvSpPr>
        <p:spPr>
          <a:xfrm>
            <a:off x="5166304" y="1915412"/>
            <a:ext cx="3604490" cy="461665"/>
          </a:xfrm>
          <a:prstGeom prst="rect">
            <a:avLst/>
          </a:prstGeom>
          <a:noFill/>
        </p:spPr>
        <p:txBody>
          <a:bodyPr wrap="square" rtlCol="0">
            <a:spAutoFit/>
          </a:bodyPr>
          <a:lstStyle/>
          <a:p>
            <a:r>
              <a:rPr lang="en-CA" sz="1200" dirty="0">
                <a:solidFill>
                  <a:schemeClr val="accent1"/>
                </a:solidFill>
              </a:rPr>
              <a:t>Data architecture is purely a model of the technical requirements of your data systems.</a:t>
            </a:r>
            <a:endParaRPr lang="en-CA" sz="1200" b="1" dirty="0">
              <a:solidFill>
                <a:schemeClr val="accent1"/>
              </a:solidFill>
            </a:endParaRPr>
          </a:p>
        </p:txBody>
      </p:sp>
      <p:sp>
        <p:nvSpPr>
          <p:cNvPr id="33" name="TextBox 32"/>
          <p:cNvSpPr txBox="1"/>
          <p:nvPr/>
        </p:nvSpPr>
        <p:spPr>
          <a:xfrm>
            <a:off x="5166305" y="3140803"/>
            <a:ext cx="3604490" cy="646331"/>
          </a:xfrm>
          <a:prstGeom prst="rect">
            <a:avLst/>
          </a:prstGeom>
          <a:noFill/>
        </p:spPr>
        <p:txBody>
          <a:bodyPr wrap="square" rtlCol="0">
            <a:spAutoFit/>
          </a:bodyPr>
          <a:lstStyle/>
          <a:p>
            <a:r>
              <a:rPr lang="en-CA" sz="1200" dirty="0">
                <a:solidFill>
                  <a:schemeClr val="accent1"/>
                </a:solidFill>
              </a:rPr>
              <a:t>Data architecture is largely dependent on a human element. It can be viewed as </a:t>
            </a:r>
            <a:r>
              <a:rPr lang="en-CA" sz="1200" i="1" dirty="0">
                <a:solidFill>
                  <a:schemeClr val="accent1"/>
                </a:solidFill>
              </a:rPr>
              <a:t>“the bridge between defining strategy and its implementation”.</a:t>
            </a:r>
            <a:endParaRPr lang="en-CA" sz="1200" b="1" dirty="0">
              <a:solidFill>
                <a:schemeClr val="accent1"/>
              </a:solidFill>
            </a:endParaRPr>
          </a:p>
        </p:txBody>
      </p:sp>
      <p:sp>
        <p:nvSpPr>
          <p:cNvPr id="8" name="Rectangle 7"/>
          <p:cNvSpPr/>
          <p:nvPr/>
        </p:nvSpPr>
        <p:spPr>
          <a:xfrm>
            <a:off x="5807565" y="1436817"/>
            <a:ext cx="912429" cy="400110"/>
          </a:xfrm>
          <a:prstGeom prst="rect">
            <a:avLst/>
          </a:prstGeom>
        </p:spPr>
        <p:txBody>
          <a:bodyPr wrap="none">
            <a:spAutoFit/>
          </a:bodyPr>
          <a:lstStyle/>
          <a:p>
            <a:r>
              <a:rPr lang="en-CA" sz="2000" b="1" dirty="0">
                <a:solidFill>
                  <a:schemeClr val="accent1"/>
                </a:solidFill>
              </a:rPr>
              <a:t>MYTH</a:t>
            </a:r>
          </a:p>
        </p:txBody>
      </p:sp>
      <p:sp>
        <p:nvSpPr>
          <p:cNvPr id="11" name="Rectangle 10"/>
          <p:cNvSpPr/>
          <p:nvPr/>
        </p:nvSpPr>
        <p:spPr>
          <a:xfrm>
            <a:off x="5749790" y="2685822"/>
            <a:ext cx="1284326" cy="400110"/>
          </a:xfrm>
          <a:prstGeom prst="rect">
            <a:avLst/>
          </a:prstGeom>
        </p:spPr>
        <p:txBody>
          <a:bodyPr wrap="none">
            <a:spAutoFit/>
          </a:bodyPr>
          <a:lstStyle/>
          <a:p>
            <a:r>
              <a:rPr lang="en-CA" sz="2000" b="1" dirty="0">
                <a:solidFill>
                  <a:schemeClr val="accent1"/>
                </a:solidFill>
              </a:rPr>
              <a:t>REALITY</a:t>
            </a:r>
          </a:p>
        </p:txBody>
      </p:sp>
    </p:spTree>
    <p:extLst>
      <p:ext uri="{BB962C8B-B14F-4D97-AF65-F5344CB8AC3E}">
        <p14:creationId xmlns:p14="http://schemas.microsoft.com/office/powerpoint/2010/main" val="11674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4764" y="1114425"/>
            <a:ext cx="9144000" cy="5395557"/>
          </a:xfrm>
          <a:prstGeom prst="rect">
            <a:avLst/>
          </a:prstGeom>
        </p:spPr>
      </p:pic>
      <p:sp>
        <p:nvSpPr>
          <p:cNvPr id="2" name="Title 1"/>
          <p:cNvSpPr>
            <a:spLocks noGrp="1"/>
          </p:cNvSpPr>
          <p:nvPr>
            <p:ph type="title"/>
          </p:nvPr>
        </p:nvSpPr>
        <p:spPr/>
        <p:txBody>
          <a:bodyPr/>
          <a:lstStyle/>
          <a:p>
            <a:r>
              <a:rPr lang="en-CA" b="1" dirty="0">
                <a:solidFill>
                  <a:schemeClr val="accent2"/>
                </a:solidFill>
              </a:rPr>
              <a:t>Data architects </a:t>
            </a:r>
            <a:r>
              <a:rPr lang="en-CA" dirty="0"/>
              <a:t>must maintain a comprehensive view of the organization’s rapidly proliferating data </a:t>
            </a:r>
          </a:p>
        </p:txBody>
      </p:sp>
      <p:sp>
        <p:nvSpPr>
          <p:cNvPr id="7" name="Rectangle 6"/>
          <p:cNvSpPr/>
          <p:nvPr/>
        </p:nvSpPr>
        <p:spPr>
          <a:xfrm>
            <a:off x="5952079" y="2339833"/>
            <a:ext cx="1528344" cy="534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t>Data Architect</a:t>
            </a:r>
          </a:p>
        </p:txBody>
      </p:sp>
      <p:sp>
        <p:nvSpPr>
          <p:cNvPr id="8" name="Rectangle 7"/>
          <p:cNvSpPr/>
          <p:nvPr/>
        </p:nvSpPr>
        <p:spPr>
          <a:xfrm>
            <a:off x="7879005" y="2339833"/>
            <a:ext cx="985100" cy="5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t>Business</a:t>
            </a:r>
          </a:p>
        </p:txBody>
      </p:sp>
      <p:sp>
        <p:nvSpPr>
          <p:cNvPr id="9" name="Rectangle 8"/>
          <p:cNvSpPr/>
          <p:nvPr/>
        </p:nvSpPr>
        <p:spPr>
          <a:xfrm>
            <a:off x="4568397" y="2339833"/>
            <a:ext cx="985100" cy="5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t>Data Workers</a:t>
            </a:r>
          </a:p>
        </p:txBody>
      </p:sp>
      <p:cxnSp>
        <p:nvCxnSpPr>
          <p:cNvPr id="10" name="Straight Arrow Connector 9"/>
          <p:cNvCxnSpPr/>
          <p:nvPr/>
        </p:nvCxnSpPr>
        <p:spPr>
          <a:xfrm>
            <a:off x="5553497" y="2607320"/>
            <a:ext cx="398582" cy="0"/>
          </a:xfrm>
          <a:prstGeom prst="straightConnector1">
            <a:avLst/>
          </a:prstGeom>
          <a:ln w="28575">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80423" y="2607320"/>
            <a:ext cx="398582" cy="0"/>
          </a:xfrm>
          <a:prstGeom prst="straightConnector1">
            <a:avLst/>
          </a:prstGeom>
          <a:ln w="28575">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19704" y="3209330"/>
            <a:ext cx="3393094" cy="238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t>Data</a:t>
            </a:r>
          </a:p>
        </p:txBody>
      </p:sp>
      <p:cxnSp>
        <p:nvCxnSpPr>
          <p:cNvPr id="15" name="Straight Arrow Connector 14"/>
          <p:cNvCxnSpPr>
            <a:stCxn id="7" idx="2"/>
            <a:endCxn id="14" idx="0"/>
          </p:cNvCxnSpPr>
          <p:nvPr/>
        </p:nvCxnSpPr>
        <p:spPr>
          <a:xfrm>
            <a:off x="6716251" y="2874808"/>
            <a:ext cx="0" cy="334522"/>
          </a:xfrm>
          <a:prstGeom prst="straightConnector1">
            <a:avLst/>
          </a:prstGeom>
          <a:ln w="28575">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019704" y="3483130"/>
            <a:ext cx="3393094" cy="238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t>Applications</a:t>
            </a:r>
          </a:p>
        </p:txBody>
      </p:sp>
      <p:sp>
        <p:nvSpPr>
          <p:cNvPr id="17" name="Rectangle 34"/>
          <p:cNvSpPr/>
          <p:nvPr/>
        </p:nvSpPr>
        <p:spPr>
          <a:xfrm>
            <a:off x="4729270" y="1770408"/>
            <a:ext cx="4104003" cy="461665"/>
          </a:xfrm>
          <a:prstGeom prst="rect">
            <a:avLst/>
          </a:prstGeom>
        </p:spPr>
        <p:txBody>
          <a:bodyPr wrap="square">
            <a:spAutoFit/>
          </a:bodyPr>
          <a:lstStyle/>
          <a:p>
            <a:pPr algn="ctr"/>
            <a:r>
              <a:rPr lang="en-CA" sz="1200" b="1" dirty="0">
                <a:solidFill>
                  <a:schemeClr val="accent1"/>
                </a:solidFill>
              </a:rPr>
              <a:t>Data architects </a:t>
            </a:r>
            <a:r>
              <a:rPr lang="en-CA" sz="1200" dirty="0">
                <a:solidFill>
                  <a:schemeClr val="accent1"/>
                </a:solidFill>
              </a:rPr>
              <a:t>bridge the gap between strategic and technical requirements:</a:t>
            </a:r>
            <a:endParaRPr lang="en-CA" sz="1200" b="1" dirty="0">
              <a:solidFill>
                <a:schemeClr val="accent1"/>
              </a:solidFill>
            </a:endParaRPr>
          </a:p>
        </p:txBody>
      </p:sp>
      <p:sp>
        <p:nvSpPr>
          <p:cNvPr id="6" name="Rectangle 5"/>
          <p:cNvSpPr/>
          <p:nvPr/>
        </p:nvSpPr>
        <p:spPr>
          <a:xfrm>
            <a:off x="4781265" y="4116978"/>
            <a:ext cx="4003821" cy="1000274"/>
          </a:xfrm>
          <a:prstGeom prst="rect">
            <a:avLst/>
          </a:prstGeom>
          <a:solidFill>
            <a:srgbClr val="F2F2F2">
              <a:alpha val="66000"/>
            </a:srgbClr>
          </a:solidFill>
        </p:spPr>
        <p:txBody>
          <a:bodyPr wrap="square">
            <a:spAutoFit/>
          </a:bodyPr>
          <a:lstStyle/>
          <a:p>
            <a:pPr marL="288000">
              <a:spcAft>
                <a:spcPts val="600"/>
              </a:spcAft>
            </a:pPr>
            <a:r>
              <a:rPr lang="en-CA" sz="1200" i="1" dirty="0">
                <a:latin typeface="+mj-lt"/>
              </a:rPr>
              <a:t>Fundamentally, the role of a data architect is to </a:t>
            </a:r>
            <a:r>
              <a:rPr lang="en-CA" sz="1200" b="1" i="1" dirty="0">
                <a:solidFill>
                  <a:schemeClr val="accent2"/>
                </a:solidFill>
                <a:latin typeface="+mj-lt"/>
              </a:rPr>
              <a:t>understand the data in an organization at a reasonable level of abstraction</a:t>
            </a:r>
            <a:r>
              <a:rPr lang="en-CA" sz="1200" i="1" dirty="0">
                <a:latin typeface="+mj-lt"/>
              </a:rPr>
              <a:t>.</a:t>
            </a:r>
          </a:p>
          <a:p>
            <a:pPr marL="288000" algn="r">
              <a:spcAft>
                <a:spcPts val="600"/>
              </a:spcAft>
            </a:pPr>
            <a:r>
              <a:rPr lang="en-CA" dirty="0"/>
              <a:t>– </a:t>
            </a:r>
            <a:r>
              <a:rPr lang="en-CA" sz="1200" dirty="0"/>
              <a:t>Andrew Johnston, Independent Consultant</a:t>
            </a:r>
            <a:endParaRPr lang="en-CA" dirty="0"/>
          </a:p>
        </p:txBody>
      </p:sp>
      <p:pic>
        <p:nvPicPr>
          <p:cNvPr id="12" name="Picture 102"/>
          <p:cNvPicPr>
            <a:picLocks noChangeAspect="1"/>
          </p:cNvPicPr>
          <p:nvPr/>
        </p:nvPicPr>
        <p:blipFill>
          <a:blip r:embed="rId3"/>
          <a:stretch>
            <a:fillRect/>
          </a:stretch>
        </p:blipFill>
        <p:spPr>
          <a:xfrm>
            <a:off x="4812638" y="4176117"/>
            <a:ext cx="292633" cy="219475"/>
          </a:xfrm>
          <a:prstGeom prst="rect">
            <a:avLst/>
          </a:prstGeom>
        </p:spPr>
      </p:pic>
      <p:pic>
        <p:nvPicPr>
          <p:cNvPr id="13" name="Picture 103"/>
          <p:cNvPicPr>
            <a:picLocks noChangeAspect="1"/>
          </p:cNvPicPr>
          <p:nvPr/>
        </p:nvPicPr>
        <p:blipFill>
          <a:blip r:embed="rId4"/>
          <a:stretch>
            <a:fillRect/>
          </a:stretch>
        </p:blipFill>
        <p:spPr>
          <a:xfrm>
            <a:off x="7746698" y="4547081"/>
            <a:ext cx="274344" cy="286537"/>
          </a:xfrm>
          <a:prstGeom prst="rect">
            <a:avLst/>
          </a:prstGeom>
        </p:spPr>
      </p:pic>
      <p:sp>
        <p:nvSpPr>
          <p:cNvPr id="3" name="Rectangle 2"/>
          <p:cNvSpPr/>
          <p:nvPr/>
        </p:nvSpPr>
        <p:spPr>
          <a:xfrm>
            <a:off x="298936" y="1374374"/>
            <a:ext cx="4131398" cy="3908762"/>
          </a:xfrm>
          <a:prstGeom prst="rect">
            <a:avLst/>
          </a:prstGeom>
          <a:solidFill>
            <a:srgbClr val="F2F2F2">
              <a:alpha val="60000"/>
            </a:srgbClr>
          </a:solidFill>
        </p:spPr>
        <p:txBody>
          <a:bodyPr wrap="square">
            <a:spAutoFit/>
          </a:bodyPr>
          <a:lstStyle/>
          <a:p>
            <a:pPr>
              <a:spcAft>
                <a:spcPts val="600"/>
              </a:spcAft>
            </a:pPr>
            <a:r>
              <a:rPr lang="en-CA" sz="1600" b="1" dirty="0">
                <a:solidFill>
                  <a:schemeClr val="accent1"/>
                </a:solidFill>
              </a:rPr>
              <a:t>The data architect: </a:t>
            </a:r>
            <a:endParaRPr lang="en-CA" b="1" dirty="0">
              <a:solidFill>
                <a:schemeClr val="accent1"/>
              </a:solidFill>
            </a:endParaRPr>
          </a:p>
          <a:p>
            <a:pPr marL="171450" indent="-171450">
              <a:spcAft>
                <a:spcPts val="600"/>
              </a:spcAft>
              <a:buFont typeface="Arial" panose="020B0604020202020204" pitchFamily="34" charset="0"/>
              <a:buChar char="•"/>
            </a:pPr>
            <a:r>
              <a:rPr lang="en-CA" sz="1200" dirty="0">
                <a:solidFill>
                  <a:srgbClr val="243F54"/>
                </a:solidFill>
              </a:rPr>
              <a:t>Acts as a </a:t>
            </a:r>
            <a:r>
              <a:rPr lang="en-CA" sz="1200" b="1" dirty="0">
                <a:solidFill>
                  <a:schemeClr val="accent1"/>
                </a:solidFill>
              </a:rPr>
              <a:t>“translator” </a:t>
            </a:r>
            <a:r>
              <a:rPr lang="en-CA" sz="1200" dirty="0">
                <a:solidFill>
                  <a:srgbClr val="243F54"/>
                </a:solidFill>
              </a:rPr>
              <a:t>between the business and data workers to communicate data and technology requirements.</a:t>
            </a:r>
          </a:p>
          <a:p>
            <a:pPr marL="171450" indent="-171450">
              <a:spcAft>
                <a:spcPts val="600"/>
              </a:spcAft>
              <a:buFont typeface="Arial" panose="020B0604020202020204" pitchFamily="34" charset="0"/>
              <a:buChar char="•"/>
            </a:pPr>
            <a:r>
              <a:rPr lang="en-CA" sz="1200" b="1" dirty="0">
                <a:solidFill>
                  <a:srgbClr val="243F54"/>
                </a:solidFill>
              </a:rPr>
              <a:t>Facilitates</a:t>
            </a:r>
            <a:r>
              <a:rPr lang="en-CA" sz="1200" dirty="0">
                <a:solidFill>
                  <a:srgbClr val="243F54"/>
                </a:solidFill>
              </a:rPr>
              <a:t> the creation of the data strategy.</a:t>
            </a:r>
          </a:p>
          <a:p>
            <a:pPr marL="171450" indent="-171450">
              <a:spcAft>
                <a:spcPts val="600"/>
              </a:spcAft>
              <a:buFont typeface="Arial" panose="020B0604020202020204" pitchFamily="34" charset="0"/>
              <a:buChar char="•"/>
            </a:pPr>
            <a:r>
              <a:rPr lang="en-CA" sz="1200" b="1" dirty="0">
                <a:solidFill>
                  <a:schemeClr val="accent1"/>
                </a:solidFill>
              </a:rPr>
              <a:t>Manages</a:t>
            </a:r>
            <a:r>
              <a:rPr lang="en-CA" sz="1200" dirty="0">
                <a:solidFill>
                  <a:srgbClr val="243F54"/>
                </a:solidFill>
              </a:rPr>
              <a:t> the enterprise data model.</a:t>
            </a:r>
          </a:p>
          <a:p>
            <a:pPr marL="171450" indent="-171450">
              <a:spcAft>
                <a:spcPts val="600"/>
              </a:spcAft>
              <a:buFont typeface="Arial" panose="020B0604020202020204" pitchFamily="34" charset="0"/>
              <a:buChar char="•"/>
            </a:pPr>
            <a:r>
              <a:rPr lang="en-CA" sz="1200" dirty="0">
                <a:solidFill>
                  <a:srgbClr val="243F54"/>
                </a:solidFill>
              </a:rPr>
              <a:t>Has a greater </a:t>
            </a:r>
            <a:r>
              <a:rPr lang="en-CA" sz="1200" b="1" dirty="0">
                <a:solidFill>
                  <a:srgbClr val="243F54"/>
                </a:solidFill>
              </a:rPr>
              <a:t>knowledge</a:t>
            </a:r>
            <a:r>
              <a:rPr lang="en-CA" sz="1200" dirty="0">
                <a:solidFill>
                  <a:srgbClr val="243F54"/>
                </a:solidFill>
              </a:rPr>
              <a:t> of operational and analytical data use cases.</a:t>
            </a:r>
          </a:p>
          <a:p>
            <a:pPr marL="171450" indent="-171450">
              <a:spcAft>
                <a:spcPts val="600"/>
              </a:spcAft>
              <a:buFont typeface="Arial" panose="020B0604020202020204" pitchFamily="34" charset="0"/>
              <a:buChar char="•"/>
            </a:pPr>
            <a:r>
              <a:rPr lang="en-CA" sz="1200" b="1" dirty="0">
                <a:solidFill>
                  <a:srgbClr val="243F54"/>
                </a:solidFill>
              </a:rPr>
              <a:t>Recommends</a:t>
            </a:r>
            <a:r>
              <a:rPr lang="en-CA" sz="1200" dirty="0">
                <a:solidFill>
                  <a:srgbClr val="243F54"/>
                </a:solidFill>
              </a:rPr>
              <a:t> data management policies and standards, and maintains data management artifacts.</a:t>
            </a:r>
          </a:p>
          <a:p>
            <a:pPr marL="171450" indent="-171450">
              <a:spcAft>
                <a:spcPts val="600"/>
              </a:spcAft>
              <a:buFont typeface="Arial" panose="020B0604020202020204" pitchFamily="34" charset="0"/>
              <a:buChar char="•"/>
            </a:pPr>
            <a:r>
              <a:rPr lang="en-CA" sz="1200" b="1" dirty="0">
                <a:solidFill>
                  <a:srgbClr val="243F54"/>
                </a:solidFill>
              </a:rPr>
              <a:t>Reviews </a:t>
            </a:r>
            <a:r>
              <a:rPr lang="en-CA" sz="1200" dirty="0">
                <a:solidFill>
                  <a:srgbClr val="243F54"/>
                </a:solidFill>
              </a:rPr>
              <a:t>project solution architectures and identifies cross impacts across the data lifecycle.</a:t>
            </a:r>
          </a:p>
          <a:p>
            <a:pPr marL="171450" indent="-171450">
              <a:spcAft>
                <a:spcPts val="600"/>
              </a:spcAft>
              <a:buFont typeface="Arial" panose="020B0604020202020204" pitchFamily="34" charset="0"/>
              <a:buChar char="•"/>
            </a:pPr>
            <a:r>
              <a:rPr lang="en-CA" sz="1200" dirty="0">
                <a:solidFill>
                  <a:srgbClr val="243F54"/>
                </a:solidFill>
              </a:rPr>
              <a:t>Is a </a:t>
            </a:r>
            <a:r>
              <a:rPr lang="en-CA" sz="1200" b="1" dirty="0">
                <a:solidFill>
                  <a:srgbClr val="243F54"/>
                </a:solidFill>
              </a:rPr>
              <a:t>hands-on expert </a:t>
            </a:r>
            <a:r>
              <a:rPr lang="en-CA" sz="1200" dirty="0">
                <a:solidFill>
                  <a:srgbClr val="243F54"/>
                </a:solidFill>
              </a:rPr>
              <a:t>in data management and warehousing technologies.</a:t>
            </a:r>
          </a:p>
          <a:p>
            <a:pPr marL="171450" indent="-171450">
              <a:spcAft>
                <a:spcPts val="600"/>
              </a:spcAft>
              <a:buFont typeface="Arial" panose="020B0604020202020204" pitchFamily="34" charset="0"/>
              <a:buChar char="•"/>
            </a:pPr>
            <a:r>
              <a:rPr lang="en-CA" sz="1200" dirty="0">
                <a:solidFill>
                  <a:srgbClr val="243F54"/>
                </a:solidFill>
              </a:rPr>
              <a:t>Is not necessarily it’s own designated position, but a role that can be completed by a variety of IT professionals.</a:t>
            </a:r>
          </a:p>
        </p:txBody>
      </p:sp>
    </p:spTree>
    <p:extLst>
      <p:ext uri="{BB962C8B-B14F-4D97-AF65-F5344CB8AC3E}">
        <p14:creationId xmlns:p14="http://schemas.microsoft.com/office/powerpoint/2010/main" val="285298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099371"/>
            <a:ext cx="9144000" cy="3432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p:cNvSpPr/>
          <p:nvPr/>
        </p:nvSpPr>
        <p:spPr>
          <a:xfrm>
            <a:off x="0" y="1122206"/>
            <a:ext cx="9144000" cy="1977165"/>
          </a:xfrm>
          <a:prstGeom prst="rect">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Many are experiencing the </a:t>
            </a:r>
            <a:r>
              <a:rPr lang="en-CA" b="1" dirty="0">
                <a:solidFill>
                  <a:schemeClr val="accent2"/>
                </a:solidFill>
              </a:rPr>
              <a:t>pains</a:t>
            </a:r>
            <a:r>
              <a:rPr lang="en-CA" dirty="0">
                <a:solidFill>
                  <a:schemeClr val="accent2"/>
                </a:solidFill>
              </a:rPr>
              <a:t> </a:t>
            </a:r>
            <a:r>
              <a:rPr lang="en-CA" dirty="0"/>
              <a:t>of poor data architecture, but leading organizations are proactively tackling these issues</a:t>
            </a:r>
          </a:p>
        </p:txBody>
      </p:sp>
      <p:sp>
        <p:nvSpPr>
          <p:cNvPr id="6" name="Rectangle 5"/>
          <p:cNvSpPr/>
          <p:nvPr/>
        </p:nvSpPr>
        <p:spPr>
          <a:xfrm>
            <a:off x="1026882" y="4270599"/>
            <a:ext cx="3409695" cy="904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1200" dirty="0">
                <a:solidFill>
                  <a:srgbClr val="243F54"/>
                </a:solidFill>
              </a:rPr>
              <a:t>of survey respondents say they plan to replace “</a:t>
            </a:r>
            <a:r>
              <a:rPr lang="en-CA" sz="1200" b="1" dirty="0">
                <a:solidFill>
                  <a:srgbClr val="B0C534"/>
                </a:solidFill>
              </a:rPr>
              <a:t>data management and architecture </a:t>
            </a:r>
            <a:r>
              <a:rPr lang="en-CA" sz="1200" dirty="0">
                <a:solidFill>
                  <a:schemeClr val="accent1"/>
                </a:solidFill>
              </a:rPr>
              <a:t>because it cannot handle the requirements of big data.</a:t>
            </a:r>
            <a:r>
              <a:rPr lang="en-CA" sz="1200" dirty="0">
                <a:solidFill>
                  <a:sysClr val="windowText" lastClr="000000"/>
                </a:solidFill>
              </a:rPr>
              <a:t>”</a:t>
            </a:r>
            <a:r>
              <a:rPr lang="en-CA" sz="1200" baseline="30000" dirty="0">
                <a:solidFill>
                  <a:srgbClr val="243F54"/>
                </a:solidFill>
              </a:rPr>
              <a:t> </a:t>
            </a:r>
            <a:r>
              <a:rPr lang="en-CA" sz="1000" baseline="30000" dirty="0">
                <a:solidFill>
                  <a:srgbClr val="243F54"/>
                </a:solidFill>
              </a:rPr>
              <a:t>3</a:t>
            </a:r>
          </a:p>
        </p:txBody>
      </p:sp>
      <p:sp>
        <p:nvSpPr>
          <p:cNvPr id="8" name="Rectangle 7"/>
          <p:cNvSpPr/>
          <p:nvPr/>
        </p:nvSpPr>
        <p:spPr>
          <a:xfrm>
            <a:off x="5270967" y="4272973"/>
            <a:ext cx="3425306" cy="901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1200" dirty="0">
                <a:solidFill>
                  <a:schemeClr val="accent1"/>
                </a:solidFill>
              </a:rPr>
              <a:t>Of enterprises plan to </a:t>
            </a:r>
            <a:r>
              <a:rPr lang="en-CA" sz="1200" b="1" dirty="0">
                <a:solidFill>
                  <a:srgbClr val="B0C534"/>
                </a:solidFill>
              </a:rPr>
              <a:t>replace their data warehouse systems and analytical tools </a:t>
            </a:r>
            <a:r>
              <a:rPr lang="en-CA" sz="1200" dirty="0">
                <a:solidFill>
                  <a:schemeClr val="accent1"/>
                </a:solidFill>
              </a:rPr>
              <a:t>in the next few years. </a:t>
            </a:r>
            <a:r>
              <a:rPr lang="en-CA" sz="1000" baseline="30000" dirty="0">
                <a:solidFill>
                  <a:srgbClr val="243F54"/>
                </a:solidFill>
              </a:rPr>
              <a:t>4</a:t>
            </a:r>
          </a:p>
        </p:txBody>
      </p:sp>
      <p:sp>
        <p:nvSpPr>
          <p:cNvPr id="12" name="Rectangle 11"/>
          <p:cNvSpPr/>
          <p:nvPr/>
        </p:nvSpPr>
        <p:spPr>
          <a:xfrm>
            <a:off x="442741" y="1202995"/>
            <a:ext cx="8248986" cy="523220"/>
          </a:xfrm>
          <a:prstGeom prst="rect">
            <a:avLst/>
          </a:prstGeom>
        </p:spPr>
        <p:txBody>
          <a:bodyPr wrap="square">
            <a:spAutoFit/>
          </a:bodyPr>
          <a:lstStyle/>
          <a:p>
            <a:pPr marR="0" lvl="0">
              <a:spcBef>
                <a:spcPts val="600"/>
              </a:spcBef>
              <a:spcAft>
                <a:spcPts val="0"/>
              </a:spcAft>
            </a:pPr>
            <a:r>
              <a:rPr lang="en-AU" sz="1400" b="1" dirty="0">
                <a:solidFill>
                  <a:srgbClr val="B0C534"/>
                </a:solidFill>
                <a:latin typeface="Arial" panose="020B0604020202020204" pitchFamily="34" charset="0"/>
                <a:ea typeface="Times New Roman" panose="02020603050405020304" pitchFamily="18" charset="0"/>
                <a:cs typeface="Times New Roman" panose="02020603050405020304" pitchFamily="18" charset="0"/>
              </a:rPr>
              <a:t>Outdated and archaic</a:t>
            </a:r>
            <a:r>
              <a:rPr lang="en-AU" sz="14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AU"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systems and processes limit the ability to access data in a timely and efficient manner, ultimately </a:t>
            </a:r>
            <a:r>
              <a:rPr lang="en-AU" sz="1400" b="1" dirty="0">
                <a:solidFill>
                  <a:srgbClr val="B0C534"/>
                </a:solidFill>
                <a:latin typeface="Arial" panose="020B0604020202020204" pitchFamily="34" charset="0"/>
                <a:ea typeface="Times New Roman" panose="02020603050405020304" pitchFamily="18" charset="0"/>
                <a:cs typeface="Times New Roman" panose="02020603050405020304" pitchFamily="18" charset="0"/>
              </a:rPr>
              <a:t>diminishing the value </a:t>
            </a:r>
            <a:r>
              <a:rPr lang="en-AU"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your data should bring.</a:t>
            </a:r>
          </a:p>
        </p:txBody>
      </p:sp>
      <p:sp>
        <p:nvSpPr>
          <p:cNvPr id="15" name="Rectangle 14"/>
          <p:cNvSpPr/>
          <p:nvPr/>
        </p:nvSpPr>
        <p:spPr>
          <a:xfrm>
            <a:off x="513961" y="3588682"/>
            <a:ext cx="8248986" cy="523220"/>
          </a:xfrm>
          <a:prstGeom prst="rect">
            <a:avLst/>
          </a:prstGeom>
        </p:spPr>
        <p:txBody>
          <a:bodyPr wrap="square">
            <a:spAutoFit/>
          </a:bodyPr>
          <a:lstStyle/>
          <a:p>
            <a:pPr marR="0" lvl="0">
              <a:spcBef>
                <a:spcPts val="600"/>
              </a:spcBef>
              <a:spcAft>
                <a:spcPts val="0"/>
              </a:spcAft>
            </a:pPr>
            <a:r>
              <a:rPr lang="en-AU"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Intuitive</a:t>
            </a:r>
            <a:r>
              <a:rPr lang="en-AU" sz="1400" b="1" dirty="0">
                <a:solidFill>
                  <a:srgbClr val="B0C534"/>
                </a:solidFill>
                <a:latin typeface="Arial" panose="020B0604020202020204" pitchFamily="34" charset="0"/>
                <a:ea typeface="Times New Roman" panose="02020603050405020304" pitchFamily="18" charset="0"/>
                <a:cs typeface="Times New Roman" panose="02020603050405020304" pitchFamily="18" charset="0"/>
              </a:rPr>
              <a:t> </a:t>
            </a:r>
            <a:r>
              <a:rPr lang="en-AU"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organizations </a:t>
            </a: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who have recognized these shortcomings have already begun the transition to </a:t>
            </a:r>
            <a:r>
              <a:rPr lang="en-AU"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modernized and optimized </a:t>
            </a:r>
            <a:r>
              <a:rPr lang="en-AU"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systems and processes.</a:t>
            </a:r>
          </a:p>
        </p:txBody>
      </p:sp>
      <p:sp>
        <p:nvSpPr>
          <p:cNvPr id="18" name="Oval 17"/>
          <p:cNvSpPr/>
          <p:nvPr/>
        </p:nvSpPr>
        <p:spPr>
          <a:xfrm>
            <a:off x="342031" y="4178530"/>
            <a:ext cx="1129665" cy="1083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28%</a:t>
            </a:r>
          </a:p>
        </p:txBody>
      </p:sp>
      <p:sp>
        <p:nvSpPr>
          <p:cNvPr id="20" name="Oval 19"/>
          <p:cNvSpPr/>
          <p:nvPr/>
        </p:nvSpPr>
        <p:spPr>
          <a:xfrm>
            <a:off x="4625341" y="4178530"/>
            <a:ext cx="1129665" cy="1083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50%</a:t>
            </a:r>
          </a:p>
        </p:txBody>
      </p:sp>
      <p:sp>
        <p:nvSpPr>
          <p:cNvPr id="13" name="TextBox 12"/>
          <p:cNvSpPr txBox="1"/>
          <p:nvPr/>
        </p:nvSpPr>
        <p:spPr>
          <a:xfrm>
            <a:off x="513961" y="6006428"/>
            <a:ext cx="8303419" cy="338554"/>
          </a:xfrm>
          <a:prstGeom prst="rect">
            <a:avLst/>
          </a:prstGeom>
        </p:spPr>
        <p:txBody>
          <a:bodyPr wrap="square" rtlCol="0">
            <a:spAutoFit/>
          </a:bodyPr>
          <a:lstStyle/>
          <a:p>
            <a:r>
              <a:rPr lang="en-CA" sz="800" dirty="0"/>
              <a:t>1. Attivio, Survey Big Data decision Makers, 2016; 2. Data Virtualization blog, Data Movement Killed the BI Star, 2016; 3. Informatica, Digital Transformation: Is Your Data Management Ready, 2016; 4. TDWI, End of the Data Warehouse as we know it, 2017.   </a:t>
            </a:r>
          </a:p>
        </p:txBody>
      </p:sp>
      <p:sp>
        <p:nvSpPr>
          <p:cNvPr id="16" name="Rectangle 25"/>
          <p:cNvSpPr/>
          <p:nvPr/>
        </p:nvSpPr>
        <p:spPr>
          <a:xfrm>
            <a:off x="513961" y="5368825"/>
            <a:ext cx="8248986" cy="523220"/>
          </a:xfrm>
          <a:prstGeom prst="rect">
            <a:avLst/>
          </a:prstGeom>
        </p:spPr>
        <p:txBody>
          <a:bodyPr wrap="square">
            <a:spAutoFit/>
          </a:bodyPr>
          <a:lstStyle/>
          <a:p>
            <a:pPr marR="0" lvl="0">
              <a:spcBef>
                <a:spcPts val="600"/>
              </a:spcBef>
              <a:spcAft>
                <a:spcPts val="0"/>
              </a:spcAft>
            </a:pPr>
            <a:r>
              <a:rPr lang="en-AU" sz="1400" b="1" dirty="0">
                <a:solidFill>
                  <a:srgbClr val="243F54"/>
                </a:solidFill>
                <a:latin typeface="Arial" panose="020B0604020202020204" pitchFamily="34" charset="0"/>
                <a:ea typeface="Times New Roman" panose="02020603050405020304" pitchFamily="18" charset="0"/>
                <a:cs typeface="Times New Roman" panose="02020603050405020304" pitchFamily="18" charset="0"/>
              </a:rPr>
              <a:t>Leading organizations are attacking data architecture problems … you will be left behind if you do not start now!</a:t>
            </a:r>
          </a:p>
        </p:txBody>
      </p:sp>
      <p:sp>
        <p:nvSpPr>
          <p:cNvPr id="23" name="Down Arrow 22"/>
          <p:cNvSpPr/>
          <p:nvPr/>
        </p:nvSpPr>
        <p:spPr>
          <a:xfrm>
            <a:off x="0" y="2513286"/>
            <a:ext cx="9144000" cy="987649"/>
          </a:xfrm>
          <a:prstGeom prst="downArrow">
            <a:avLst/>
          </a:prstGeom>
          <a:solidFill>
            <a:srgbClr val="33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p:nvSpPr>
        <p:spPr>
          <a:xfrm>
            <a:off x="906863" y="1879839"/>
            <a:ext cx="2359602" cy="986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000"/>
            <a:r>
              <a:rPr lang="en-CA" sz="1200" dirty="0">
                <a:solidFill>
                  <a:schemeClr val="accent1"/>
                </a:solidFill>
              </a:rPr>
              <a:t>of firms believe their </a:t>
            </a:r>
            <a:r>
              <a:rPr lang="en-CA" sz="1200" b="1" dirty="0">
                <a:solidFill>
                  <a:srgbClr val="B0C534"/>
                </a:solidFill>
              </a:rPr>
              <a:t>legacy storage</a:t>
            </a:r>
            <a:r>
              <a:rPr lang="en-CA" sz="1200" dirty="0">
                <a:solidFill>
                  <a:srgbClr val="B0C534"/>
                </a:solidFill>
              </a:rPr>
              <a:t> </a:t>
            </a:r>
            <a:r>
              <a:rPr lang="en-CA" sz="1200" dirty="0">
                <a:solidFill>
                  <a:schemeClr val="accent1"/>
                </a:solidFill>
              </a:rPr>
              <a:t>systems require too much processing </a:t>
            </a:r>
            <a:r>
              <a:rPr lang="en-CA" sz="1200" dirty="0">
                <a:solidFill>
                  <a:srgbClr val="243F54"/>
                </a:solidFill>
              </a:rPr>
              <a:t>to meet today’s business needs.</a:t>
            </a:r>
            <a:r>
              <a:rPr lang="en-CA" sz="1000" baseline="30000" dirty="0">
                <a:solidFill>
                  <a:srgbClr val="243F54"/>
                </a:solidFill>
              </a:rPr>
              <a:t>1</a:t>
            </a:r>
          </a:p>
        </p:txBody>
      </p:sp>
      <p:sp>
        <p:nvSpPr>
          <p:cNvPr id="4" name="Oval 3"/>
          <p:cNvSpPr/>
          <p:nvPr/>
        </p:nvSpPr>
        <p:spPr>
          <a:xfrm>
            <a:off x="257174" y="1845474"/>
            <a:ext cx="1129665" cy="1083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59%</a:t>
            </a:r>
          </a:p>
        </p:txBody>
      </p:sp>
      <p:sp>
        <p:nvSpPr>
          <p:cNvPr id="10" name="Rectangle 9"/>
          <p:cNvSpPr/>
          <p:nvPr/>
        </p:nvSpPr>
        <p:spPr>
          <a:xfrm>
            <a:off x="3699229" y="1871380"/>
            <a:ext cx="2371641" cy="9843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1200" dirty="0">
                <a:solidFill>
                  <a:schemeClr val="accent1"/>
                </a:solidFill>
              </a:rPr>
              <a:t>of companies experience pains from being reliant on “</a:t>
            </a:r>
            <a:r>
              <a:rPr lang="en-CA" sz="1200" b="1" dirty="0">
                <a:solidFill>
                  <a:srgbClr val="B0C534"/>
                </a:solidFill>
              </a:rPr>
              <a:t>manual methods and trial and error </a:t>
            </a:r>
            <a:r>
              <a:rPr lang="en-CA" sz="1200" dirty="0">
                <a:solidFill>
                  <a:schemeClr val="accent1"/>
                </a:solidFill>
              </a:rPr>
              <a:t>when preparing data.”</a:t>
            </a:r>
            <a:r>
              <a:rPr lang="en-CA" sz="1000" baseline="30000" dirty="0">
                <a:solidFill>
                  <a:srgbClr val="243F54"/>
                </a:solidFill>
              </a:rPr>
              <a:t> 1 </a:t>
            </a:r>
          </a:p>
        </p:txBody>
      </p:sp>
      <p:sp>
        <p:nvSpPr>
          <p:cNvPr id="19" name="Oval 18"/>
          <p:cNvSpPr/>
          <p:nvPr/>
        </p:nvSpPr>
        <p:spPr>
          <a:xfrm>
            <a:off x="3097988" y="1845474"/>
            <a:ext cx="1129665" cy="1083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48%</a:t>
            </a:r>
          </a:p>
        </p:txBody>
      </p:sp>
      <p:sp>
        <p:nvSpPr>
          <p:cNvPr id="27" name="Rectangle 26"/>
          <p:cNvSpPr/>
          <p:nvPr/>
        </p:nvSpPr>
        <p:spPr>
          <a:xfrm>
            <a:off x="6543367" y="1858991"/>
            <a:ext cx="2333932" cy="999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1200" dirty="0">
                <a:solidFill>
                  <a:schemeClr val="accent1"/>
                </a:solidFill>
              </a:rPr>
              <a:t>44% of firms said </a:t>
            </a:r>
            <a:r>
              <a:rPr lang="en-CA" sz="1200" b="1" dirty="0">
                <a:solidFill>
                  <a:srgbClr val="B0C534"/>
                </a:solidFill>
              </a:rPr>
              <a:t>preparing</a:t>
            </a:r>
            <a:r>
              <a:rPr lang="en-CA" sz="1200" dirty="0">
                <a:solidFill>
                  <a:schemeClr val="accent1"/>
                </a:solidFill>
              </a:rPr>
              <a:t> data was their top hurdle for analytics, with 22% citing problems in </a:t>
            </a:r>
            <a:r>
              <a:rPr lang="en-CA" sz="1200" b="1" dirty="0">
                <a:solidFill>
                  <a:srgbClr val="B0C534"/>
                </a:solidFill>
              </a:rPr>
              <a:t>accessing</a:t>
            </a:r>
            <a:r>
              <a:rPr lang="en-CA" sz="1200" dirty="0">
                <a:solidFill>
                  <a:schemeClr val="accent1"/>
                </a:solidFill>
              </a:rPr>
              <a:t> data. </a:t>
            </a:r>
            <a:r>
              <a:rPr lang="en-CA" sz="1000" baseline="30000" dirty="0">
                <a:solidFill>
                  <a:srgbClr val="243F54"/>
                </a:solidFill>
              </a:rPr>
              <a:t>2</a:t>
            </a:r>
          </a:p>
        </p:txBody>
      </p:sp>
      <p:sp>
        <p:nvSpPr>
          <p:cNvPr id="28" name="Oval 27"/>
          <p:cNvSpPr/>
          <p:nvPr/>
        </p:nvSpPr>
        <p:spPr>
          <a:xfrm>
            <a:off x="5938801" y="1845474"/>
            <a:ext cx="1129665" cy="1083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44% </a:t>
            </a:r>
            <a:r>
              <a:rPr lang="en-CA" sz="2000" dirty="0"/>
              <a:t>+</a:t>
            </a:r>
          </a:p>
          <a:p>
            <a:pPr algn="ctr"/>
            <a:r>
              <a:rPr lang="en-CA" sz="2000" b="1" dirty="0"/>
              <a:t>22%</a:t>
            </a:r>
          </a:p>
        </p:txBody>
      </p:sp>
    </p:spTree>
    <p:extLst>
      <p:ext uri="{BB962C8B-B14F-4D97-AF65-F5344CB8AC3E}">
        <p14:creationId xmlns:p14="http://schemas.microsoft.com/office/powerpoint/2010/main" val="854664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4178</Words>
  <Application>Microsoft Office PowerPoint</Application>
  <PresentationFormat>On-screen Show (4:3)</PresentationFormat>
  <Paragraphs>407</Paragraphs>
  <Slides>21</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21</vt:i4>
      </vt:variant>
      <vt:variant>
        <vt:lpstr>Custom Shows</vt:lpstr>
      </vt:variant>
      <vt:variant>
        <vt:i4>1</vt:i4>
      </vt:variant>
    </vt:vector>
  </HeadingPairs>
  <TitlesOfParts>
    <vt:vector size="28" baseType="lpstr">
      <vt:lpstr>Arial</vt:lpstr>
      <vt:lpstr>Calibri</vt:lpstr>
      <vt:lpstr>Georgia</vt:lpstr>
      <vt:lpstr>Open Sans</vt:lpstr>
      <vt:lpstr>Wingdings</vt:lpstr>
      <vt:lpstr>Theme1</vt:lpstr>
      <vt:lpstr>PowerPoint Presentation</vt:lpstr>
      <vt:lpstr>PowerPoint Presentation</vt:lpstr>
      <vt:lpstr>Our understanding of the problem</vt:lpstr>
      <vt:lpstr>Executive summary</vt:lpstr>
      <vt:lpstr>Your data is the foundation of your organization’s knowledge and ability to make decisions</vt:lpstr>
      <vt:lpstr>As organizations seek to become more data driven, it is  imperative to better manage data for its effective use </vt:lpstr>
      <vt:lpstr>Data architecture is an integral aspect of data management</vt:lpstr>
      <vt:lpstr>Data architects must maintain a comprehensive view of the organization’s rapidly proliferating data </vt:lpstr>
      <vt:lpstr>Many are experiencing the pains of poor data architecture, but leading organizations are proactively tackling these issues</vt:lpstr>
      <vt:lpstr>Once on your path to redesigning your data architecture, neglecting the strategic elements may leave you ineffective</vt:lpstr>
      <vt:lpstr>Follow Info-Tech’s methodology to optimize data architecture to meet the business needs</vt:lpstr>
      <vt:lpstr>Info-Tech will get you to your optimized state faster by focusing on the important business issues</vt:lpstr>
      <vt:lpstr>Use the five-tier architecture to provide a consumable view of your data architecture</vt:lpstr>
      <vt:lpstr>Use the five-tier architecture to prioritize tactics to improve your data architecture in line with your pattern</vt:lpstr>
      <vt:lpstr>Do not forget: data architecture is not a standalone concept; it fits into the more holistic design of enterprise architecture</vt:lpstr>
      <vt:lpstr>PowerPoint Presentation</vt:lpstr>
      <vt:lpstr>This blueprint’s three-step process will help you optimize data architecture in your organization</vt:lpstr>
      <vt:lpstr>Use these icons to help direct you as you navigate this research </vt:lpstr>
      <vt:lpstr>Info-Tech offers various levels of support to best suit your needs</vt:lpstr>
      <vt:lpstr>Build a Business-Aligned Data Architecture Optimization Strategy – project overview </vt:lpstr>
      <vt:lpstr>Workshop overview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2017-07-11T13:17:56Z</dcterms:created>
  <dcterms:modified xsi:type="dcterms:W3CDTF">2020-07-28T12:26:31Z</dcterms:modified>
</cp:coreProperties>
</file>