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2"/>
  </p:notesMasterIdLst>
  <p:handoutMasterIdLst>
    <p:handoutMasterId r:id="rId13"/>
  </p:handoutMasterIdLst>
  <p:sldIdLst>
    <p:sldId id="256" r:id="rId2"/>
    <p:sldId id="266" r:id="rId3"/>
    <p:sldId id="284" r:id="rId4"/>
    <p:sldId id="280" r:id="rId5"/>
    <p:sldId id="281" r:id="rId6"/>
    <p:sldId id="286" r:id="rId7"/>
    <p:sldId id="285" r:id="rId8"/>
    <p:sldId id="271" r:id="rId9"/>
    <p:sldId id="264" r:id="rId10"/>
    <p:sldId id="283" r:id="rId11"/>
  </p:sldIdLst>
  <p:sldSz cx="9144000" cy="6858000" type="screen4x3"/>
  <p:notesSz cx="6858000" cy="9144000"/>
  <p:custShowLst>
    <p:custShow name="Custom Show 1" id="0">
      <p:sldLst>
        <p:sld r:id="rId10"/>
      </p:sldLst>
    </p:custShow>
  </p:custShow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Author" initials="A" lastIdx="103"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86E57F"/>
    <a:srgbClr val="809023"/>
    <a:srgbClr val="C10B07"/>
    <a:srgbClr val="1F7D05"/>
    <a:srgbClr val="B3ED8B"/>
    <a:srgbClr val="FF9F85"/>
    <a:srgbClr val="FFFF99"/>
    <a:srgbClr val="B0C534"/>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187" autoAdjust="0"/>
    <p:restoredTop sz="95501" autoAdjust="0"/>
  </p:normalViewPr>
  <p:slideViewPr>
    <p:cSldViewPr snapToGrid="0">
      <p:cViewPr varScale="1">
        <p:scale>
          <a:sx n="112" d="100"/>
          <a:sy n="112" d="100"/>
        </p:scale>
        <p:origin x="228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7/5/2017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7/5/2017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555239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87835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Unicode MS" panose="020B0604020202020204"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600">
                <a:solidFill>
                  <a:schemeClr val="tx1"/>
                </a:solidFill>
                <a:latin typeface="Arial" panose="020B0604020202020204" pitchFamily="34" charset="0"/>
                <a:ea typeface="MS PGothic" panose="020B0600070205080204" pitchFamily="34" charset="-128"/>
              </a:defRPr>
            </a:lvl1pPr>
            <a:lvl2pPr marL="742950" indent="-285750" defTabSz="931863">
              <a:defRPr sz="1600">
                <a:solidFill>
                  <a:schemeClr val="tx1"/>
                </a:solidFill>
                <a:latin typeface="Arial" panose="020B0604020202020204" pitchFamily="34" charset="0"/>
                <a:ea typeface="MS PGothic" panose="020B0600070205080204" pitchFamily="34" charset="-128"/>
              </a:defRPr>
            </a:lvl2pPr>
            <a:lvl3pPr marL="1143000" indent="-228600" defTabSz="931863">
              <a:defRPr sz="1600">
                <a:solidFill>
                  <a:schemeClr val="tx1"/>
                </a:solidFill>
                <a:latin typeface="Arial" panose="020B0604020202020204" pitchFamily="34" charset="0"/>
                <a:ea typeface="MS PGothic" panose="020B0600070205080204" pitchFamily="34" charset="-128"/>
              </a:defRPr>
            </a:lvl3pPr>
            <a:lvl4pPr marL="1600200" indent="-228600" defTabSz="931863">
              <a:defRPr sz="1600">
                <a:solidFill>
                  <a:schemeClr val="tx1"/>
                </a:solidFill>
                <a:latin typeface="Arial" panose="020B0604020202020204" pitchFamily="34" charset="0"/>
                <a:ea typeface="MS PGothic" panose="020B0600070205080204" pitchFamily="34" charset="-128"/>
              </a:defRPr>
            </a:lvl4pPr>
            <a:lvl5pPr marL="2057400" indent="-228600" defTabSz="931863">
              <a:defRPr sz="16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fld id="{4DA6C576-87C4-4BE7-A74B-23B3BFDECB7B}" type="slidenum">
              <a:rPr lang="en-US" altLang="en-US" sz="1200" smtClean="0">
                <a:solidFill>
                  <a:srgbClr val="000000"/>
                </a:solidFill>
              </a:rPr>
              <a:pPr/>
              <a:t>2</a:t>
            </a:fld>
            <a:endParaRPr lang="en-US" altLang="en-US" sz="1200" dirty="0">
              <a:solidFill>
                <a:srgbClr val="000000"/>
              </a:solidFill>
            </a:endParaRPr>
          </a:p>
        </p:txBody>
      </p:sp>
    </p:spTree>
    <p:extLst>
      <p:ext uri="{BB962C8B-B14F-4D97-AF65-F5344CB8AC3E}">
        <p14:creationId xmlns:p14="http://schemas.microsoft.com/office/powerpoint/2010/main" val="2889600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462536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kern="1200" dirty="0" smtClean="0">
              <a:solidFill>
                <a:schemeClr val="dk1"/>
              </a:solidFill>
              <a:latin typeface="+mn-lt"/>
              <a:ea typeface="+mn-ea"/>
              <a:cs typeface="+mn-cs"/>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600">
                <a:solidFill>
                  <a:schemeClr val="tx1"/>
                </a:solidFill>
                <a:latin typeface="Arial" panose="020B0604020202020204" pitchFamily="34" charset="0"/>
                <a:ea typeface="MS PGothic" panose="020B0600070205080204" pitchFamily="34" charset="-128"/>
              </a:defRPr>
            </a:lvl1pPr>
            <a:lvl2pPr marL="742950" indent="-285750" defTabSz="931863">
              <a:defRPr sz="1600">
                <a:solidFill>
                  <a:schemeClr val="tx1"/>
                </a:solidFill>
                <a:latin typeface="Arial" panose="020B0604020202020204" pitchFamily="34" charset="0"/>
                <a:ea typeface="MS PGothic" panose="020B0600070205080204" pitchFamily="34" charset="-128"/>
              </a:defRPr>
            </a:lvl2pPr>
            <a:lvl3pPr marL="1143000" indent="-228600" defTabSz="931863">
              <a:defRPr sz="1600">
                <a:solidFill>
                  <a:schemeClr val="tx1"/>
                </a:solidFill>
                <a:latin typeface="Arial" panose="020B0604020202020204" pitchFamily="34" charset="0"/>
                <a:ea typeface="MS PGothic" panose="020B0600070205080204" pitchFamily="34" charset="-128"/>
              </a:defRPr>
            </a:lvl3pPr>
            <a:lvl4pPr marL="1600200" indent="-228600" defTabSz="931863">
              <a:defRPr sz="1600">
                <a:solidFill>
                  <a:schemeClr val="tx1"/>
                </a:solidFill>
                <a:latin typeface="Arial" panose="020B0604020202020204" pitchFamily="34" charset="0"/>
                <a:ea typeface="MS PGothic" panose="020B0600070205080204" pitchFamily="34" charset="-128"/>
              </a:defRPr>
            </a:lvl4pPr>
            <a:lvl5pPr marL="2057400" indent="-228600" defTabSz="931863">
              <a:defRPr sz="16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fld id="{783893AA-CE1A-493D-8B54-1B547298D684}" type="slidenum">
              <a:rPr lang="en-US" altLang="en-US" sz="1200" smtClean="0"/>
              <a:pPr/>
              <a:t>4</a:t>
            </a:fld>
            <a:endParaRPr lang="en-US" altLang="en-US" sz="1200" dirty="0"/>
          </a:p>
        </p:txBody>
      </p:sp>
    </p:spTree>
    <p:extLst>
      <p:ext uri="{BB962C8B-B14F-4D97-AF65-F5344CB8AC3E}">
        <p14:creationId xmlns:p14="http://schemas.microsoft.com/office/powerpoint/2010/main" val="2861772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cs typeface="Arial Unicode MS" panose="020B0604020202020204"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600">
                <a:solidFill>
                  <a:schemeClr val="tx1"/>
                </a:solidFill>
                <a:latin typeface="Arial" panose="020B0604020202020204" pitchFamily="34" charset="0"/>
                <a:ea typeface="MS PGothic" panose="020B0600070205080204" pitchFamily="34" charset="-128"/>
              </a:defRPr>
            </a:lvl1pPr>
            <a:lvl2pPr marL="742950" indent="-285750" defTabSz="931863">
              <a:defRPr sz="1600">
                <a:solidFill>
                  <a:schemeClr val="tx1"/>
                </a:solidFill>
                <a:latin typeface="Arial" panose="020B0604020202020204" pitchFamily="34" charset="0"/>
                <a:ea typeface="MS PGothic" panose="020B0600070205080204" pitchFamily="34" charset="-128"/>
              </a:defRPr>
            </a:lvl2pPr>
            <a:lvl3pPr marL="1143000" indent="-228600" defTabSz="931863">
              <a:defRPr sz="1600">
                <a:solidFill>
                  <a:schemeClr val="tx1"/>
                </a:solidFill>
                <a:latin typeface="Arial" panose="020B0604020202020204" pitchFamily="34" charset="0"/>
                <a:ea typeface="MS PGothic" panose="020B0600070205080204" pitchFamily="34" charset="-128"/>
              </a:defRPr>
            </a:lvl3pPr>
            <a:lvl4pPr marL="1600200" indent="-228600" defTabSz="931863">
              <a:defRPr sz="1600">
                <a:solidFill>
                  <a:schemeClr val="tx1"/>
                </a:solidFill>
                <a:latin typeface="Arial" panose="020B0604020202020204" pitchFamily="34" charset="0"/>
                <a:ea typeface="MS PGothic" panose="020B0600070205080204" pitchFamily="34" charset="-128"/>
              </a:defRPr>
            </a:lvl4pPr>
            <a:lvl5pPr marL="2057400" indent="-228600" defTabSz="931863">
              <a:defRPr sz="16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fld id="{783893AA-CE1A-493D-8B54-1B547298D684}" type="slidenum">
              <a:rPr lang="en-US" altLang="en-US" sz="1200" smtClean="0"/>
              <a:pPr/>
              <a:t>5</a:t>
            </a:fld>
            <a:endParaRPr lang="en-US" altLang="en-US" sz="1200" dirty="0"/>
          </a:p>
        </p:txBody>
      </p:sp>
    </p:spTree>
    <p:extLst>
      <p:ext uri="{BB962C8B-B14F-4D97-AF65-F5344CB8AC3E}">
        <p14:creationId xmlns:p14="http://schemas.microsoft.com/office/powerpoint/2010/main" val="3244515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023960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584658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702617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564738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Header Workshop Activity">
    <p:spTree>
      <p:nvGrpSpPr>
        <p:cNvPr id="1" name=""/>
        <p:cNvGrpSpPr/>
        <p:nvPr/>
      </p:nvGrpSpPr>
      <p:grpSpPr>
        <a:xfrm>
          <a:off x="0" y="0"/>
          <a:ext cx="0" cy="0"/>
          <a:chOff x="0" y="0"/>
          <a:chExt cx="0" cy="0"/>
        </a:xfrm>
      </p:grpSpPr>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
        <p:nvSpPr>
          <p:cNvPr id="9" name="Pentagon 8"/>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Text Placeholder 20"/>
          <p:cNvSpPr>
            <a:spLocks noGrp="1"/>
          </p:cNvSpPr>
          <p:nvPr>
            <p:ph type="body" sz="quarter" idx="12"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
        <p:nvSpPr>
          <p:cNvPr id="11"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218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413859"/>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2274642668"/>
      </p:ext>
    </p:extLst>
  </p:cSld>
  <p:clrMapOvr>
    <a:masterClrMapping/>
  </p:clrMapOvr>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10" r:id="rId5"/>
    <p:sldLayoutId id="2147483711" r:id="rId6"/>
    <p:sldLayoutId id="2147483776" r:id="rId7"/>
    <p:sldLayoutId id="2147483764" r:id="rId8"/>
    <p:sldLayoutId id="2147483762" r:id="rId9"/>
    <p:sldLayoutId id="2147483761" r:id="rId10"/>
    <p:sldLayoutId id="2147483763" r:id="rId11"/>
    <p:sldLayoutId id="2147483769" r:id="rId1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logs.technet.microsoft.com/mmpc/2017/06/27/new-ransomware-old-techniques-petya-adds-worm-capabiliti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blog.talosintelligence.com/2017/06/worldwide-ransomware-variant.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logs.technet.microsoft.com/mmpc/2017/06/27/new-ransomware-old-techniques-petya-adds-worm-capabiliti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blog.kryptoslogic.com/malware/2017/06/28/petya.html" TargetMode="External"/><Relationship Id="rId4" Type="http://schemas.openxmlformats.org/officeDocument/2006/relationships/hyperlink" Target="http://blog.talosintelligence.com/2017/06/worldwide-ransomware-variant.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blogs.technet.microsoft.com/mmpc/2017/06/27/new-ransomware-old-techniques-petya-adds-worm-capabiliti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blog.kryptoslogic.com/malware/2017/06/28/petya.html" TargetMode="External"/><Relationship Id="rId4" Type="http://schemas.openxmlformats.org/officeDocument/2006/relationships/hyperlink" Target="http://blog.talosintelligence.com/2017/06/worldwide-ransomware-variant.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echnet.microsoft.com/en-us/library/security/ms17-010.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nfotech.com/research/ss/integrate-threat-intelligence-into-your-security-operation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c3.gov/default.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https://www.infotech.com/research/ss/select-and-implement-a-next-generation-endpoint-protection-solution" TargetMode="External"/><Relationship Id="rId18" Type="http://schemas.openxmlformats.org/officeDocument/2006/relationships/hyperlink" Target="https://www.infotech.com/research/ss/develop-and-implement-a-security-incident-management-program/malware-infection-use-case-template" TargetMode="External"/><Relationship Id="rId3" Type="http://schemas.openxmlformats.org/officeDocument/2006/relationships/image" Target="../media/image7.jpeg"/><Relationship Id="rId7" Type="http://schemas.openxmlformats.org/officeDocument/2006/relationships/image" Target="../media/image9.png"/><Relationship Id="rId12" Type="http://schemas.microsoft.com/office/2007/relationships/hdphoto" Target="../media/hdphoto1.wdp"/><Relationship Id="rId17" Type="http://schemas.openxmlformats.org/officeDocument/2006/relationships/image" Target="../media/image15.jpeg"/><Relationship Id="rId2" Type="http://schemas.openxmlformats.org/officeDocument/2006/relationships/notesSlide" Target="../notesSlides/notesSlide9.xml"/><Relationship Id="rId16" Type="http://schemas.openxmlformats.org/officeDocument/2006/relationships/hyperlink" Target="https://www.infotech.com/research/ss/defend-against-ransomware" TargetMode="External"/><Relationship Id="rId1" Type="http://schemas.openxmlformats.org/officeDocument/2006/relationships/slideLayout" Target="../slideLayouts/slideLayout2.xml"/><Relationship Id="rId6" Type="http://schemas.openxmlformats.org/officeDocument/2006/relationships/hyperlink" Target="https://www.infotech.com/research/ss/develop-and-implement-a-security-incident-management-program" TargetMode="External"/><Relationship Id="rId11" Type="http://schemas.openxmlformats.org/officeDocument/2006/relationships/image" Target="../media/image13.png"/><Relationship Id="rId5" Type="http://schemas.openxmlformats.org/officeDocument/2006/relationships/image" Target="../media/image8.jpeg"/><Relationship Id="rId15" Type="http://schemas.openxmlformats.org/officeDocument/2006/relationships/hyperlink" Target="https://www.infotech.com/research/ss/design-and-implement-a-vulnerability-management-program" TargetMode="External"/><Relationship Id="rId10" Type="http://schemas.openxmlformats.org/officeDocument/2006/relationships/image" Target="../media/image12.png"/><Relationship Id="rId19" Type="http://schemas.openxmlformats.org/officeDocument/2006/relationships/image" Target="../media/image16.png"/><Relationship Id="rId4" Type="http://schemas.openxmlformats.org/officeDocument/2006/relationships/hyperlink" Target="https://www.infotech.com/research/ss/integrate-threat-intelligence-into-your-security-operations" TargetMode="External"/><Relationship Id="rId9" Type="http://schemas.openxmlformats.org/officeDocument/2006/relationships/image" Target="../media/image11.png"/><Relationship Id="rId1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58648" y="2816932"/>
            <a:ext cx="7454900" cy="897818"/>
          </a:xfrm>
        </p:spPr>
        <p:txBody>
          <a:bodyPr/>
          <a:lstStyle/>
          <a:p>
            <a:pPr lvl="0"/>
            <a:r>
              <a:rPr lang="en-CA" dirty="0"/>
              <a:t>Petya/NOPetya – Addressing the Destructive Ransomware Attack</a:t>
            </a:r>
            <a:endParaRPr lang="en-US" dirty="0"/>
          </a:p>
        </p:txBody>
      </p:sp>
      <p:sp>
        <p:nvSpPr>
          <p:cNvPr id="8" name="Text Placeholder 7"/>
          <p:cNvSpPr>
            <a:spLocks noGrp="1"/>
          </p:cNvSpPr>
          <p:nvPr>
            <p:ph type="body" sz="quarter" idx="16"/>
          </p:nvPr>
        </p:nvSpPr>
        <p:spPr>
          <a:xfrm>
            <a:off x="758648" y="3844578"/>
            <a:ext cx="7467600" cy="508000"/>
          </a:xfrm>
        </p:spPr>
        <p:txBody>
          <a:bodyPr/>
          <a:lstStyle/>
          <a:p>
            <a:r>
              <a:rPr lang="en-CA" dirty="0"/>
              <a:t>A brief research note for Info-Tech’s members.</a:t>
            </a:r>
          </a:p>
        </p:txBody>
      </p:sp>
    </p:spTree>
    <p:extLst>
      <p:ext uri="{BB962C8B-B14F-4D97-AF65-F5344CB8AC3E}">
        <p14:creationId xmlns:p14="http://schemas.microsoft.com/office/powerpoint/2010/main" val="263185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4567236" y="3552525"/>
            <a:ext cx="4576764" cy="29752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a:t>Appendix: Indicators of </a:t>
            </a:r>
            <a:r>
              <a:rPr lang="en-CA" dirty="0" smtClean="0"/>
              <a:t>compromise</a:t>
            </a:r>
            <a:endParaRPr lang="en-CA" dirty="0"/>
          </a:p>
        </p:txBody>
      </p:sp>
      <p:sp>
        <p:nvSpPr>
          <p:cNvPr id="5" name="TextBox 4"/>
          <p:cNvSpPr txBox="1"/>
          <p:nvPr/>
        </p:nvSpPr>
        <p:spPr>
          <a:xfrm>
            <a:off x="126962" y="6047194"/>
            <a:ext cx="3322001" cy="276999"/>
          </a:xfrm>
          <a:prstGeom prst="rect">
            <a:avLst/>
          </a:prstGeom>
        </p:spPr>
        <p:txBody>
          <a:bodyPr wrap="square" rtlCol="0">
            <a:spAutoFit/>
          </a:bodyPr>
          <a:lstStyle/>
          <a:p>
            <a:r>
              <a:rPr lang="en-CA" sz="1200" b="1" i="1" dirty="0"/>
              <a:t>Source: </a:t>
            </a:r>
            <a:r>
              <a:rPr lang="en-CA" sz="1200" b="1" i="1" dirty="0">
                <a:hlinkClick r:id="rId3"/>
              </a:rPr>
              <a:t>Microsoft | TechNet</a:t>
            </a:r>
            <a:endParaRPr lang="en-CA" sz="1200" b="1" i="1" dirty="0"/>
          </a:p>
        </p:txBody>
      </p:sp>
      <p:sp>
        <p:nvSpPr>
          <p:cNvPr id="6" name="Text Placeholder 1"/>
          <p:cNvSpPr txBox="1">
            <a:spLocks/>
          </p:cNvSpPr>
          <p:nvPr/>
        </p:nvSpPr>
        <p:spPr>
          <a:xfrm>
            <a:off x="8428" y="1214450"/>
            <a:ext cx="9144000" cy="656295"/>
          </a:xfrm>
          <a:prstGeom prst="rect">
            <a:avLst/>
          </a:prstGeom>
          <a:solidFill>
            <a:schemeClr val="tx1"/>
          </a:solidFill>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CA" sz="1600" b="1" dirty="0">
                <a:solidFill>
                  <a:schemeClr val="bg1"/>
                </a:solidFill>
              </a:rPr>
              <a:t>Below is a list of indicators of compromise issued. </a:t>
            </a:r>
            <a:r>
              <a:rPr lang="en-CA" sz="1600" b="1" dirty="0" smtClean="0">
                <a:solidFill>
                  <a:schemeClr val="bg1"/>
                </a:solidFill>
              </a:rPr>
              <a:t/>
            </a:r>
            <a:br>
              <a:rPr lang="en-CA" sz="1600" b="1" dirty="0" smtClean="0">
                <a:solidFill>
                  <a:schemeClr val="bg1"/>
                </a:solidFill>
              </a:rPr>
            </a:br>
            <a:r>
              <a:rPr lang="en-CA" sz="1600" b="1" dirty="0" smtClean="0">
                <a:solidFill>
                  <a:schemeClr val="bg1"/>
                </a:solidFill>
              </a:rPr>
              <a:t>Take </a:t>
            </a:r>
            <a:r>
              <a:rPr lang="en-CA" sz="1600" b="1" dirty="0">
                <a:solidFill>
                  <a:schemeClr val="bg1"/>
                </a:solidFill>
              </a:rPr>
              <a:t>the time to ingest and actively block indicators within all security controls. </a:t>
            </a:r>
          </a:p>
        </p:txBody>
      </p:sp>
      <p:sp>
        <p:nvSpPr>
          <p:cNvPr id="7" name="TextBox 6"/>
          <p:cNvSpPr txBox="1"/>
          <p:nvPr/>
        </p:nvSpPr>
        <p:spPr>
          <a:xfrm>
            <a:off x="4710573" y="6047194"/>
            <a:ext cx="3322001" cy="276999"/>
          </a:xfrm>
          <a:prstGeom prst="rect">
            <a:avLst/>
          </a:prstGeom>
        </p:spPr>
        <p:txBody>
          <a:bodyPr wrap="square" rtlCol="0">
            <a:spAutoFit/>
          </a:bodyPr>
          <a:lstStyle/>
          <a:p>
            <a:r>
              <a:rPr lang="en-CA" sz="1200" b="1" i="1" dirty="0"/>
              <a:t>Source: </a:t>
            </a:r>
            <a:r>
              <a:rPr lang="en-CA" sz="1200" b="1" i="1" dirty="0">
                <a:hlinkClick r:id="rId4"/>
              </a:rPr>
              <a:t>Talos</a:t>
            </a:r>
            <a:endParaRPr lang="en-CA" sz="1200" b="1" i="1" dirty="0"/>
          </a:p>
        </p:txBody>
      </p:sp>
      <p:cxnSp>
        <p:nvCxnSpPr>
          <p:cNvPr id="8" name="Straight Connector 7"/>
          <p:cNvCxnSpPr/>
          <p:nvPr/>
        </p:nvCxnSpPr>
        <p:spPr>
          <a:xfrm>
            <a:off x="4567236" y="3535591"/>
            <a:ext cx="0" cy="3024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4716812" y="3756682"/>
            <a:ext cx="4309561" cy="321734"/>
            <a:chOff x="83890" y="1214509"/>
            <a:chExt cx="6669248" cy="580735"/>
          </a:xfrm>
        </p:grpSpPr>
        <p:sp>
          <p:nvSpPr>
            <p:cNvPr id="11" name="Rectangle 10"/>
            <p:cNvSpPr/>
            <p:nvPr/>
          </p:nvSpPr>
          <p:spPr>
            <a:xfrm>
              <a:off x="83890" y="1214509"/>
              <a:ext cx="6669248" cy="5807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accent1"/>
                </a:solidFill>
              </a:endParaRPr>
            </a:p>
          </p:txBody>
        </p:sp>
        <p:sp>
          <p:nvSpPr>
            <p:cNvPr id="12" name="TextBox 11"/>
            <p:cNvSpPr txBox="1"/>
            <p:nvPr/>
          </p:nvSpPr>
          <p:spPr>
            <a:xfrm>
              <a:off x="83890" y="1214509"/>
              <a:ext cx="6659593" cy="338554"/>
            </a:xfrm>
            <a:prstGeom prst="rect">
              <a:avLst/>
            </a:prstGeom>
          </p:spPr>
          <p:txBody>
            <a:bodyPr wrap="square" rtlCol="0">
              <a:spAutoFit/>
            </a:bodyPr>
            <a:lstStyle/>
            <a:p>
              <a:pPr algn="ctr"/>
              <a:r>
                <a:rPr lang="en-CA" sz="1600" b="1" dirty="0">
                  <a:solidFill>
                    <a:schemeClr val="accent1"/>
                  </a:solidFill>
                </a:rPr>
                <a:t>AMP Coverage</a:t>
              </a:r>
            </a:p>
          </p:txBody>
        </p:sp>
      </p:grpSp>
      <p:sp>
        <p:nvSpPr>
          <p:cNvPr id="16" name="TextBox 15"/>
          <p:cNvSpPr txBox="1"/>
          <p:nvPr/>
        </p:nvSpPr>
        <p:spPr>
          <a:xfrm>
            <a:off x="4710573" y="4162006"/>
            <a:ext cx="4303322" cy="230832"/>
          </a:xfrm>
          <a:prstGeom prst="rect">
            <a:avLst/>
          </a:prstGeom>
        </p:spPr>
        <p:txBody>
          <a:bodyPr wrap="square" rtlCol="0">
            <a:spAutoFit/>
          </a:bodyPr>
          <a:lstStyle/>
          <a:p>
            <a:pPr marL="171450" indent="-171450">
              <a:buFont typeface="Arial" panose="020B0604020202020204" pitchFamily="34" charset="0"/>
              <a:buChar char="•"/>
            </a:pPr>
            <a:r>
              <a:rPr lang="en-CA" sz="900" dirty="0"/>
              <a:t>W42.Ransomware.Nyetya.Talos</a:t>
            </a:r>
          </a:p>
        </p:txBody>
      </p:sp>
      <p:grpSp>
        <p:nvGrpSpPr>
          <p:cNvPr id="17" name="Group 16"/>
          <p:cNvGrpSpPr/>
          <p:nvPr/>
        </p:nvGrpSpPr>
        <p:grpSpPr>
          <a:xfrm>
            <a:off x="4710573" y="4577948"/>
            <a:ext cx="4309561" cy="338554"/>
            <a:chOff x="83890" y="1214509"/>
            <a:chExt cx="6669248" cy="611095"/>
          </a:xfrm>
        </p:grpSpPr>
        <p:sp>
          <p:nvSpPr>
            <p:cNvPr id="18" name="Rectangle 17"/>
            <p:cNvSpPr/>
            <p:nvPr/>
          </p:nvSpPr>
          <p:spPr>
            <a:xfrm>
              <a:off x="83890" y="1214509"/>
              <a:ext cx="6669248" cy="5807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accent1"/>
                </a:solidFill>
              </a:endParaRPr>
            </a:p>
          </p:txBody>
        </p:sp>
        <p:sp>
          <p:nvSpPr>
            <p:cNvPr id="19" name="TextBox 18"/>
            <p:cNvSpPr txBox="1"/>
            <p:nvPr/>
          </p:nvSpPr>
          <p:spPr>
            <a:xfrm>
              <a:off x="83890" y="1214509"/>
              <a:ext cx="6659593" cy="611095"/>
            </a:xfrm>
            <a:prstGeom prst="rect">
              <a:avLst/>
            </a:prstGeom>
          </p:spPr>
          <p:txBody>
            <a:bodyPr wrap="square" rtlCol="0">
              <a:spAutoFit/>
            </a:bodyPr>
            <a:lstStyle/>
            <a:p>
              <a:pPr algn="ctr"/>
              <a:r>
                <a:rPr lang="en-CA" sz="1600" b="1" dirty="0">
                  <a:solidFill>
                    <a:schemeClr val="accent1"/>
                  </a:solidFill>
                </a:rPr>
                <a:t>SHA256</a:t>
              </a:r>
            </a:p>
          </p:txBody>
        </p:sp>
      </p:grpSp>
      <p:sp>
        <p:nvSpPr>
          <p:cNvPr id="20" name="TextBox 19"/>
          <p:cNvSpPr txBox="1"/>
          <p:nvPr/>
        </p:nvSpPr>
        <p:spPr>
          <a:xfrm>
            <a:off x="4710573" y="5059855"/>
            <a:ext cx="4772094" cy="584775"/>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900" dirty="0"/>
              <a:t>027cc450ef5f8c5f653329641ec1fed91f694e0d229928963b30f6b0d7d3a745</a:t>
            </a:r>
          </a:p>
          <a:p>
            <a:pPr marL="171450" indent="-171450">
              <a:buFont typeface="Arial" panose="020B0604020202020204" pitchFamily="34" charset="0"/>
              <a:buChar char="•"/>
            </a:pPr>
            <a:r>
              <a:rPr lang="en-CA" sz="900" dirty="0"/>
              <a:t>eae9771e2eeb7ea3c6059485da39e77b8c0c369232f01334954fbac1c186c998 (password stealer)</a:t>
            </a:r>
          </a:p>
        </p:txBody>
      </p:sp>
      <p:grpSp>
        <p:nvGrpSpPr>
          <p:cNvPr id="29" name="Group 28"/>
          <p:cNvGrpSpPr/>
          <p:nvPr/>
        </p:nvGrpSpPr>
        <p:grpSpPr>
          <a:xfrm>
            <a:off x="4710573" y="2062035"/>
            <a:ext cx="4309561" cy="338554"/>
            <a:chOff x="83890" y="1214509"/>
            <a:chExt cx="6669248" cy="611095"/>
          </a:xfrm>
        </p:grpSpPr>
        <p:sp>
          <p:nvSpPr>
            <p:cNvPr id="30" name="Rectangle 29"/>
            <p:cNvSpPr/>
            <p:nvPr/>
          </p:nvSpPr>
          <p:spPr>
            <a:xfrm>
              <a:off x="83890" y="1214509"/>
              <a:ext cx="6669248" cy="5807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accent1"/>
                </a:solidFill>
              </a:endParaRPr>
            </a:p>
          </p:txBody>
        </p:sp>
        <p:sp>
          <p:nvSpPr>
            <p:cNvPr id="31" name="TextBox 30"/>
            <p:cNvSpPr txBox="1"/>
            <p:nvPr/>
          </p:nvSpPr>
          <p:spPr>
            <a:xfrm>
              <a:off x="83890" y="1214509"/>
              <a:ext cx="6659593" cy="611095"/>
            </a:xfrm>
            <a:prstGeom prst="rect">
              <a:avLst/>
            </a:prstGeom>
          </p:spPr>
          <p:txBody>
            <a:bodyPr wrap="square" rtlCol="0">
              <a:spAutoFit/>
            </a:bodyPr>
            <a:lstStyle/>
            <a:p>
              <a:pPr algn="ctr"/>
              <a:r>
                <a:rPr lang="en-CA" sz="1600" b="1" dirty="0">
                  <a:solidFill>
                    <a:schemeClr val="accent1"/>
                  </a:solidFill>
                </a:rPr>
                <a:t>File Indicators</a:t>
              </a:r>
            </a:p>
          </p:txBody>
        </p:sp>
      </p:grpSp>
      <p:sp>
        <p:nvSpPr>
          <p:cNvPr id="32" name="TextBox 31"/>
          <p:cNvSpPr txBox="1"/>
          <p:nvPr/>
        </p:nvSpPr>
        <p:spPr>
          <a:xfrm>
            <a:off x="4704334" y="2466998"/>
            <a:ext cx="4303322" cy="877163"/>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900" dirty="0"/>
              <a:t>34f917aaba5684fbe56d3c57d48ef2a1aa7cf06d</a:t>
            </a:r>
          </a:p>
          <a:p>
            <a:pPr marL="171450" indent="-171450">
              <a:spcAft>
                <a:spcPts val="600"/>
              </a:spcAft>
              <a:buFont typeface="Arial" panose="020B0604020202020204" pitchFamily="34" charset="0"/>
              <a:buChar char="•"/>
            </a:pPr>
            <a:r>
              <a:rPr lang="en-CA" sz="900" dirty="0"/>
              <a:t>9717cfdc2d023812dbc84a941674eb23a2a8ef06</a:t>
            </a:r>
          </a:p>
          <a:p>
            <a:pPr marL="171450" indent="-171450">
              <a:spcAft>
                <a:spcPts val="600"/>
              </a:spcAft>
              <a:buFont typeface="Arial" panose="020B0604020202020204" pitchFamily="34" charset="0"/>
              <a:buChar char="•"/>
            </a:pPr>
            <a:r>
              <a:rPr lang="en-CA" sz="900" dirty="0"/>
              <a:t>38e2855e11e353cedf9a8a4f2f2747f1c5c07fcf</a:t>
            </a:r>
          </a:p>
          <a:p>
            <a:pPr marL="171450" indent="-171450">
              <a:spcAft>
                <a:spcPts val="600"/>
              </a:spcAft>
              <a:buFont typeface="Arial" panose="020B0604020202020204" pitchFamily="34" charset="0"/>
              <a:buChar char="•"/>
            </a:pPr>
            <a:r>
              <a:rPr lang="en-CA" sz="900" dirty="0"/>
              <a:t>56c03d8e43f50568741704aee482704a4f5005ad</a:t>
            </a:r>
          </a:p>
        </p:txBody>
      </p:sp>
      <p:grpSp>
        <p:nvGrpSpPr>
          <p:cNvPr id="33" name="Group 32"/>
          <p:cNvGrpSpPr/>
          <p:nvPr/>
        </p:nvGrpSpPr>
        <p:grpSpPr>
          <a:xfrm>
            <a:off x="98973" y="2062035"/>
            <a:ext cx="4309561" cy="338554"/>
            <a:chOff x="83890" y="1214509"/>
            <a:chExt cx="6669248" cy="611095"/>
          </a:xfrm>
        </p:grpSpPr>
        <p:sp>
          <p:nvSpPr>
            <p:cNvPr id="34" name="Rectangle 33"/>
            <p:cNvSpPr/>
            <p:nvPr/>
          </p:nvSpPr>
          <p:spPr>
            <a:xfrm>
              <a:off x="83890" y="1214509"/>
              <a:ext cx="6669248" cy="5807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accent1"/>
                </a:solidFill>
              </a:endParaRPr>
            </a:p>
          </p:txBody>
        </p:sp>
        <p:sp>
          <p:nvSpPr>
            <p:cNvPr id="35" name="TextBox 34"/>
            <p:cNvSpPr txBox="1"/>
            <p:nvPr/>
          </p:nvSpPr>
          <p:spPr>
            <a:xfrm>
              <a:off x="83890" y="1214509"/>
              <a:ext cx="6659593" cy="611095"/>
            </a:xfrm>
            <a:prstGeom prst="rect">
              <a:avLst/>
            </a:prstGeom>
          </p:spPr>
          <p:txBody>
            <a:bodyPr wrap="square" rtlCol="0">
              <a:spAutoFit/>
            </a:bodyPr>
            <a:lstStyle/>
            <a:p>
              <a:pPr algn="ctr"/>
              <a:r>
                <a:rPr lang="en-CA" sz="1600" b="1" dirty="0">
                  <a:solidFill>
                    <a:schemeClr val="accent1"/>
                  </a:solidFill>
                </a:rPr>
                <a:t>Command Lines</a:t>
              </a:r>
            </a:p>
          </p:txBody>
        </p:sp>
      </p:grpSp>
      <p:sp>
        <p:nvSpPr>
          <p:cNvPr id="36" name="TextBox 35"/>
          <p:cNvSpPr txBox="1"/>
          <p:nvPr/>
        </p:nvSpPr>
        <p:spPr>
          <a:xfrm>
            <a:off x="98972" y="2543942"/>
            <a:ext cx="4452897" cy="2893100"/>
          </a:xfrm>
          <a:prstGeom prst="rect">
            <a:avLst/>
          </a:prstGeom>
        </p:spPr>
        <p:txBody>
          <a:bodyPr wrap="square" rtlCol="0">
            <a:spAutoFit/>
          </a:bodyPr>
          <a:lstStyle/>
          <a:p>
            <a:r>
              <a:rPr lang="en-CA" sz="900" dirty="0"/>
              <a:t>In environments where command-line logging is available, the following command lines may be searched:</a:t>
            </a:r>
          </a:p>
          <a:p>
            <a:pPr marL="171450" indent="-171450">
              <a:buFont typeface="Arial" panose="020B0604020202020204" pitchFamily="34" charset="0"/>
              <a:buChar char="•"/>
            </a:pPr>
            <a:r>
              <a:rPr lang="en-CA" sz="900" dirty="0"/>
              <a:t>Scheduled Reboot Task: Petya schedules a reboot for a random time between 10 and 60 minutes from the current time</a:t>
            </a:r>
          </a:p>
          <a:p>
            <a:pPr marL="628650" lvl="1" indent="-171450">
              <a:buFont typeface="Arial" panose="020B0604020202020204" pitchFamily="34" charset="0"/>
              <a:buChar char="•"/>
            </a:pPr>
            <a:r>
              <a:rPr lang="en-CA" sz="700" dirty="0" err="1"/>
              <a:t>schtasks</a:t>
            </a:r>
            <a:r>
              <a:rPr lang="en-CA" sz="700" dirty="0"/>
              <a:t> /Create /SC once /TN “” /TR “&lt;system folder&gt;\shutdown.exe /r /f” /ST &lt;time&gt;</a:t>
            </a:r>
          </a:p>
          <a:p>
            <a:pPr marL="628650" lvl="1" indent="-171450">
              <a:buFont typeface="Arial" panose="020B0604020202020204" pitchFamily="34" charset="0"/>
              <a:buChar char="•"/>
            </a:pPr>
            <a:r>
              <a:rPr lang="en-CA" sz="700" dirty="0"/>
              <a:t>cmd.exe /c </a:t>
            </a:r>
            <a:r>
              <a:rPr lang="en-CA" sz="700" dirty="0" err="1"/>
              <a:t>schtasks</a:t>
            </a:r>
            <a:r>
              <a:rPr lang="en-CA" sz="700" dirty="0"/>
              <a:t> /RU “SYSTEM” /Create /SC once /TN “” /TR “C:\Windows\system32\shutdown.exe /r /f” /ST &lt;time&gt;</a:t>
            </a:r>
          </a:p>
          <a:p>
            <a:r>
              <a:rPr lang="en-CA" sz="900" dirty="0"/>
              <a:t>This may be surfaced by searching for </a:t>
            </a:r>
            <a:r>
              <a:rPr lang="en-CA" sz="900" dirty="0" err="1"/>
              <a:t>EventId</a:t>
            </a:r>
            <a:r>
              <a:rPr lang="en-CA" sz="900" dirty="0"/>
              <a:t> 106 (General Task Registration) which captures tasks registered with the Task Scheduler service.</a:t>
            </a:r>
          </a:p>
          <a:p>
            <a:pPr marL="171450" indent="-171450">
              <a:buFont typeface="Arial" panose="020B0604020202020204" pitchFamily="34" charset="0"/>
              <a:buChar char="•"/>
            </a:pPr>
            <a:r>
              <a:rPr lang="en-CA" sz="900" dirty="0"/>
              <a:t>Lateral Movement (Remote WMI)</a:t>
            </a:r>
          </a:p>
          <a:p>
            <a:pPr marL="628650" lvl="1" indent="-171450">
              <a:buFont typeface="Arial" panose="020B0604020202020204" pitchFamily="34" charset="0"/>
              <a:buChar char="•"/>
            </a:pPr>
            <a:r>
              <a:rPr lang="en-CA" sz="700" dirty="0"/>
              <a:t>“process call create \”C:\\Windows\\System32\\rundll32.exe \\\”C:\\Windows\\perfc.dat\\\” #1”</a:t>
            </a:r>
          </a:p>
          <a:p>
            <a:endParaRPr lang="en-CA" sz="900" dirty="0"/>
          </a:p>
          <a:p>
            <a:pPr>
              <a:spcAft>
                <a:spcPts val="600"/>
              </a:spcAft>
            </a:pPr>
            <a:r>
              <a:rPr lang="en-CA" sz="900" b="1" dirty="0"/>
              <a:t>Network indicators</a:t>
            </a:r>
          </a:p>
          <a:p>
            <a:r>
              <a:rPr lang="en-CA" sz="900" dirty="0"/>
              <a:t>In environments where </a:t>
            </a:r>
            <a:r>
              <a:rPr lang="en-CA" sz="900" dirty="0" err="1"/>
              <a:t>NetFlow</a:t>
            </a:r>
            <a:r>
              <a:rPr lang="en-CA" sz="900" dirty="0"/>
              <a:t> data are available, this ransomware’s subnet-scanning behavior may be observed by looking for the following:</a:t>
            </a:r>
          </a:p>
          <a:p>
            <a:pPr marL="171450" indent="-171450">
              <a:buFont typeface="Arial" panose="020B0604020202020204" pitchFamily="34" charset="0"/>
              <a:buChar char="•"/>
            </a:pPr>
            <a:r>
              <a:rPr lang="en-CA" sz="900" dirty="0"/>
              <a:t>Workstations scanning ports </a:t>
            </a:r>
            <a:r>
              <a:rPr lang="en-CA" sz="900" dirty="0" err="1"/>
              <a:t>tcp</a:t>
            </a:r>
            <a:r>
              <a:rPr lang="en-CA" sz="900" dirty="0"/>
              <a:t>/139 and </a:t>
            </a:r>
            <a:r>
              <a:rPr lang="en-CA" sz="900" dirty="0" err="1"/>
              <a:t>tcp</a:t>
            </a:r>
            <a:r>
              <a:rPr lang="en-CA" sz="900" dirty="0"/>
              <a:t>/445 on their own local (/24) network scope</a:t>
            </a:r>
          </a:p>
          <a:p>
            <a:pPr marL="171450" indent="-171450">
              <a:buFont typeface="Arial" panose="020B0604020202020204" pitchFamily="34" charset="0"/>
              <a:buChar char="•"/>
            </a:pPr>
            <a:r>
              <a:rPr lang="en-CA" sz="900" dirty="0"/>
              <a:t>Servers (in particular, domain controllers) scanning ports </a:t>
            </a:r>
            <a:r>
              <a:rPr lang="en-CA" sz="900" dirty="0" err="1"/>
              <a:t>tcp</a:t>
            </a:r>
            <a:r>
              <a:rPr lang="en-CA" sz="900" dirty="0"/>
              <a:t>/139 and </a:t>
            </a:r>
            <a:r>
              <a:rPr lang="en-CA" sz="900" dirty="0" err="1"/>
              <a:t>tcp</a:t>
            </a:r>
            <a:r>
              <a:rPr lang="en-CA" sz="900" dirty="0"/>
              <a:t>/445 across multiple /24 scopes</a:t>
            </a:r>
          </a:p>
          <a:p>
            <a:pPr marL="171450" indent="-171450">
              <a:spcAft>
                <a:spcPts val="600"/>
              </a:spcAft>
              <a:buFont typeface="Arial" panose="020B0604020202020204" pitchFamily="34" charset="0"/>
              <a:buChar char="•"/>
            </a:pPr>
            <a:endParaRPr lang="en-CA" sz="700" dirty="0"/>
          </a:p>
        </p:txBody>
      </p:sp>
      <p:cxnSp>
        <p:nvCxnSpPr>
          <p:cNvPr id="37" name="Straight Connector 36"/>
          <p:cNvCxnSpPr/>
          <p:nvPr/>
        </p:nvCxnSpPr>
        <p:spPr>
          <a:xfrm rot="5400000">
            <a:off x="6850444" y="1263055"/>
            <a:ext cx="0" cy="45720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39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The facts about Petya/</a:t>
            </a:r>
            <a:r>
              <a:rPr lang="en-US" dirty="0" err="1"/>
              <a:t>NOPetya</a:t>
            </a:r>
            <a:endParaRPr lang="en-US" dirty="0"/>
          </a:p>
        </p:txBody>
      </p:sp>
      <p:sp>
        <p:nvSpPr>
          <p:cNvPr id="40" name="TextBox 35"/>
          <p:cNvSpPr txBox="1">
            <a:spLocks noChangeArrowheads="1"/>
          </p:cNvSpPr>
          <p:nvPr/>
        </p:nvSpPr>
        <p:spPr bwMode="auto">
          <a:xfrm>
            <a:off x="818960" y="3528533"/>
            <a:ext cx="60437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r>
              <a:rPr lang="en-CA" sz="1200" b="1" dirty="0"/>
              <a:t>Petya/NOPetya exhibits worm-like behavior </a:t>
            </a:r>
            <a:r>
              <a:rPr lang="en-CA" sz="1200" b="1" dirty="0" smtClean="0"/>
              <a:t>– </a:t>
            </a:r>
            <a:r>
              <a:rPr lang="en-CA" sz="1200" dirty="0" smtClean="0"/>
              <a:t>After obtaining the current user credentials of infected machines via either the command line, the </a:t>
            </a:r>
            <a:r>
              <a:rPr lang="en-CA" sz="1200" dirty="0" err="1"/>
              <a:t>CredEnumerateW</a:t>
            </a:r>
            <a:r>
              <a:rPr lang="en-CA" sz="1200" dirty="0"/>
              <a:t> Windows </a:t>
            </a:r>
            <a:r>
              <a:rPr lang="en-CA" sz="1200" dirty="0" smtClean="0"/>
              <a:t>API, or through two executables embedded within Perfc.dat, Petya/NOPetya attempts to spread laterally to other devices on the local network. Petya/NOPetya utilizes </a:t>
            </a:r>
            <a:r>
              <a:rPr lang="en-CA" sz="1200" dirty="0" err="1" smtClean="0"/>
              <a:t>PsExec</a:t>
            </a:r>
            <a:r>
              <a:rPr lang="en-CA" sz="1200" dirty="0"/>
              <a:t> </a:t>
            </a:r>
            <a:r>
              <a:rPr lang="en-CA" sz="1200" dirty="0" smtClean="0"/>
              <a:t>or WMI, and the obtained user credentials or token to install its wiper-ware on targeted devices. If these devices have not yet applied the MS17-010 patch, Petya/NOPetya will utilize the </a:t>
            </a:r>
            <a:r>
              <a:rPr lang="en-CA" sz="1200" dirty="0" err="1" smtClean="0"/>
              <a:t>EnternalBlue</a:t>
            </a:r>
            <a:r>
              <a:rPr lang="en-CA" sz="1200" dirty="0" smtClean="0"/>
              <a:t> or </a:t>
            </a:r>
            <a:r>
              <a:rPr lang="en-CA" sz="1200" dirty="0" err="1" smtClean="0"/>
              <a:t>EternalRomance</a:t>
            </a:r>
            <a:r>
              <a:rPr lang="en-CA" sz="1200" dirty="0" smtClean="0"/>
              <a:t> exploit (depending on the user’s operating system) to compromise the systems.</a:t>
            </a:r>
            <a:endParaRPr lang="en-CA" sz="1200" dirty="0"/>
          </a:p>
        </p:txBody>
      </p:sp>
      <p:sp>
        <p:nvSpPr>
          <p:cNvPr id="42" name="TextBox 35"/>
          <p:cNvSpPr txBox="1">
            <a:spLocks noChangeArrowheads="1"/>
          </p:cNvSpPr>
          <p:nvPr/>
        </p:nvSpPr>
        <p:spPr bwMode="auto">
          <a:xfrm>
            <a:off x="804719" y="5195163"/>
            <a:ext cx="59503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r>
              <a:rPr lang="en-CA" sz="1200" b="1" dirty="0"/>
              <a:t>Petya/</a:t>
            </a:r>
            <a:r>
              <a:rPr lang="en-CA" sz="1200" b="1" dirty="0" err="1"/>
              <a:t>NOPetya’s</a:t>
            </a:r>
            <a:r>
              <a:rPr lang="en-CA" sz="1200" b="1" dirty="0"/>
              <a:t> encryption was not designed to be reversed </a:t>
            </a:r>
            <a:r>
              <a:rPr lang="en-CA" sz="1200" b="1" dirty="0" smtClean="0"/>
              <a:t>– </a:t>
            </a:r>
            <a:r>
              <a:rPr lang="en-CA" sz="1200" dirty="0" smtClean="0"/>
              <a:t>If administrative </a:t>
            </a:r>
            <a:r>
              <a:rPr lang="en-CA" sz="1200" dirty="0"/>
              <a:t>access </a:t>
            </a:r>
            <a:r>
              <a:rPr lang="en-CA" sz="1200" dirty="0" smtClean="0"/>
              <a:t>was obtained, </a:t>
            </a:r>
            <a:r>
              <a:rPr lang="en-CA" sz="1200" dirty="0"/>
              <a:t>Petya/NOPetya will </a:t>
            </a:r>
            <a:r>
              <a:rPr lang="en-CA" sz="1200" dirty="0" smtClean="0"/>
              <a:t>overwrite </a:t>
            </a:r>
            <a:r>
              <a:rPr lang="en-CA" sz="1200" dirty="0"/>
              <a:t>the m</a:t>
            </a:r>
            <a:r>
              <a:rPr lang="en-CA" sz="1200" dirty="0" smtClean="0"/>
              <a:t>aster boot </a:t>
            </a:r>
            <a:r>
              <a:rPr lang="en-CA" sz="1200" dirty="0"/>
              <a:t>r</a:t>
            </a:r>
            <a:r>
              <a:rPr lang="en-CA" sz="1200" dirty="0" smtClean="0"/>
              <a:t>ecord (MBR) code. During </a:t>
            </a:r>
            <a:r>
              <a:rPr lang="en-CA" sz="1200" dirty="0"/>
              <a:t>this process, it schedules a task to reboot the machine </a:t>
            </a:r>
            <a:r>
              <a:rPr lang="en-CA" sz="1200" dirty="0" smtClean="0"/>
              <a:t>and </a:t>
            </a:r>
            <a:r>
              <a:rPr lang="en-CA" sz="1200" dirty="0"/>
              <a:t>then attempts to encrypt the </a:t>
            </a:r>
            <a:r>
              <a:rPr lang="en-CA" sz="1200" dirty="0" smtClean="0"/>
              <a:t>master file table (MFT). </a:t>
            </a:r>
            <a:r>
              <a:rPr lang="en-CA" sz="1200" dirty="0"/>
              <a:t>Once the computer has been rebooted, the MFT is removed, preventing the computer from </a:t>
            </a:r>
            <a:r>
              <a:rPr lang="en-CA" sz="1200" dirty="0" smtClean="0"/>
              <a:t>normally booting, </a:t>
            </a:r>
            <a:r>
              <a:rPr lang="en-CA" sz="1200" dirty="0"/>
              <a:t>even if decryption keys could be received.</a:t>
            </a:r>
            <a:endParaRPr lang="en-CA" sz="1200" b="1" dirty="0"/>
          </a:p>
        </p:txBody>
      </p:sp>
      <p:sp>
        <p:nvSpPr>
          <p:cNvPr id="53" name="Text Placeholder 1"/>
          <p:cNvSpPr txBox="1">
            <a:spLocks/>
          </p:cNvSpPr>
          <p:nvPr/>
        </p:nvSpPr>
        <p:spPr>
          <a:xfrm>
            <a:off x="0" y="1168201"/>
            <a:ext cx="9144000" cy="737033"/>
          </a:xfrm>
          <a:prstGeom prst="rect">
            <a:avLst/>
          </a:prstGeom>
          <a:solidFill>
            <a:schemeClr val="tx1"/>
          </a:solidFill>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0" indent="0">
              <a:buNone/>
            </a:pPr>
            <a:r>
              <a:rPr lang="en-CA" sz="1400" b="1" dirty="0">
                <a:solidFill>
                  <a:schemeClr val="bg1"/>
                </a:solidFill>
              </a:rPr>
              <a:t>On June </a:t>
            </a:r>
            <a:r>
              <a:rPr lang="en-CA" sz="1400" b="1" dirty="0" smtClean="0">
                <a:solidFill>
                  <a:schemeClr val="bg1"/>
                </a:solidFill>
              </a:rPr>
              <a:t>27, 2017, a</a:t>
            </a:r>
            <a:r>
              <a:rPr lang="en-US" sz="1400" b="1" dirty="0" smtClean="0">
                <a:solidFill>
                  <a:schemeClr val="bg1"/>
                </a:solidFill>
              </a:rPr>
              <a:t> </a:t>
            </a:r>
            <a:r>
              <a:rPr lang="en-US" sz="1400" b="1" dirty="0">
                <a:solidFill>
                  <a:schemeClr val="bg1"/>
                </a:solidFill>
              </a:rPr>
              <a:t>ransomware variant titled </a:t>
            </a:r>
            <a:r>
              <a:rPr lang="en-US" sz="1400" b="1" dirty="0" smtClean="0">
                <a:solidFill>
                  <a:schemeClr val="bg1"/>
                </a:solidFill>
              </a:rPr>
              <a:t>Petya/NOPetya </a:t>
            </a:r>
            <a:r>
              <a:rPr lang="en-US" sz="1400" b="1" dirty="0">
                <a:solidFill>
                  <a:schemeClr val="bg1"/>
                </a:solidFill>
              </a:rPr>
              <a:t>was reported to be spreading across Europe. Since then, it has spread to at least 65 countries. This new variant exercises unique methods of both infection and propagation. Read on to learn more about this malware and how to protect your data.</a:t>
            </a:r>
            <a:endParaRPr lang="en-CA" sz="1400" b="1" dirty="0">
              <a:solidFill>
                <a:schemeClr val="bg1"/>
              </a:solidFill>
            </a:endParaRPr>
          </a:p>
        </p:txBody>
      </p:sp>
      <p:sp>
        <p:nvSpPr>
          <p:cNvPr id="38" name="TextBox 35"/>
          <p:cNvSpPr txBox="1">
            <a:spLocks noChangeArrowheads="1"/>
          </p:cNvSpPr>
          <p:nvPr>
            <p:extLst>
              <p:ext uri="{D42A27DB-BD31-4B8C-83A1-F6EECF244321}">
                <p14:modId xmlns:p14="http://schemas.microsoft.com/office/powerpoint/2010/main" val="2510099593"/>
              </p:ext>
            </p:extLst>
          </p:nvPr>
        </p:nvSpPr>
        <p:spPr bwMode="auto">
          <a:xfrm>
            <a:off x="818960" y="2105068"/>
            <a:ext cx="593613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r>
              <a:rPr lang="en-CA" sz="1200" b="1" dirty="0"/>
              <a:t>Trusted software updates were used by </a:t>
            </a:r>
            <a:r>
              <a:rPr lang="en-CA" sz="1200" b="1" dirty="0" smtClean="0"/>
              <a:t>Petya/NOPetya </a:t>
            </a:r>
            <a:r>
              <a:rPr lang="en-CA" sz="1200" b="1" dirty="0"/>
              <a:t>to initially infiltrate devices </a:t>
            </a:r>
            <a:r>
              <a:rPr lang="en-US" sz="1200" dirty="0"/>
              <a:t>– A legitimate software updater process (EzVit.exe) from </a:t>
            </a:r>
            <a:r>
              <a:rPr lang="en-US" sz="1200" dirty="0" err="1"/>
              <a:t>M.E.Doc</a:t>
            </a:r>
            <a:r>
              <a:rPr lang="en-US" sz="1200" dirty="0"/>
              <a:t>, a Ukrainian company offering tax software, is believed to have been the victim of software update hijacking which was responsible for the initial infections of </a:t>
            </a:r>
            <a:r>
              <a:rPr lang="en-US" sz="1200" dirty="0" smtClean="0"/>
              <a:t>Petya/NOPetya. </a:t>
            </a:r>
            <a:r>
              <a:rPr lang="en-US" sz="1200" dirty="0"/>
              <a:t>These compromised updates were trusted by computers running the relevant software. Therefore, the hidden malicious code was able to slip past most defenses when EzVit.exe was downloaded and executed.</a:t>
            </a:r>
            <a:endParaRPr lang="en-CA" sz="1200" dirty="0"/>
          </a:p>
        </p:txBody>
      </p:sp>
      <p:grpSp>
        <p:nvGrpSpPr>
          <p:cNvPr id="4" name="Group 3"/>
          <p:cNvGrpSpPr/>
          <p:nvPr/>
        </p:nvGrpSpPr>
        <p:grpSpPr>
          <a:xfrm>
            <a:off x="408930" y="2108993"/>
            <a:ext cx="374785" cy="354653"/>
            <a:chOff x="92985" y="2620288"/>
            <a:chExt cx="444195" cy="413651"/>
          </a:xfrm>
        </p:grpSpPr>
        <p:sp>
          <p:nvSpPr>
            <p:cNvPr id="126" name="Oval 145407"/>
            <p:cNvSpPr/>
            <p:nvPr/>
          </p:nvSpPr>
          <p:spPr>
            <a:xfrm>
              <a:off x="92985" y="2620288"/>
              <a:ext cx="432992" cy="413651"/>
            </a:xfrm>
            <a:prstGeom prst="ellipse">
              <a:avLst/>
            </a:prstGeom>
            <a:solidFill>
              <a:schemeClr val="accent3"/>
            </a:solidFill>
            <a:ln>
              <a:solidFill>
                <a:schemeClr val="accent3">
                  <a:lumMod val="20000"/>
                  <a:lumOff val="80000"/>
                </a:schemeClr>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b="1" dirty="0">
                <a:solidFill>
                  <a:srgbClr val="FFFFFF"/>
                </a:solidFill>
              </a:endParaRPr>
            </a:p>
          </p:txBody>
        </p:sp>
        <p:sp>
          <p:nvSpPr>
            <p:cNvPr id="3" name="TextBox 2"/>
            <p:cNvSpPr txBox="1"/>
            <p:nvPr/>
          </p:nvSpPr>
          <p:spPr>
            <a:xfrm>
              <a:off x="147119" y="2660780"/>
              <a:ext cx="390061" cy="365056"/>
            </a:xfrm>
            <a:prstGeom prst="rect">
              <a:avLst/>
            </a:prstGeom>
          </p:spPr>
          <p:txBody>
            <a:bodyPr wrap="square" rtlCol="0">
              <a:spAutoFit/>
            </a:bodyPr>
            <a:lstStyle/>
            <a:p>
              <a:r>
                <a:rPr lang="en-CA" sz="1400" dirty="0">
                  <a:solidFill>
                    <a:schemeClr val="bg1"/>
                  </a:solidFill>
                </a:rPr>
                <a:t>1</a:t>
              </a:r>
            </a:p>
          </p:txBody>
        </p:sp>
      </p:grpSp>
      <p:grpSp>
        <p:nvGrpSpPr>
          <p:cNvPr id="19" name="Group 18"/>
          <p:cNvGrpSpPr/>
          <p:nvPr/>
        </p:nvGrpSpPr>
        <p:grpSpPr>
          <a:xfrm>
            <a:off x="440096" y="3528533"/>
            <a:ext cx="391363" cy="367380"/>
            <a:chOff x="92985" y="2620288"/>
            <a:chExt cx="451801" cy="435752"/>
          </a:xfrm>
        </p:grpSpPr>
        <p:sp>
          <p:nvSpPr>
            <p:cNvPr id="20" name="Oval 145407"/>
            <p:cNvSpPr/>
            <p:nvPr/>
          </p:nvSpPr>
          <p:spPr>
            <a:xfrm>
              <a:off x="92985" y="2620288"/>
              <a:ext cx="432993" cy="435752"/>
            </a:xfrm>
            <a:prstGeom prst="ellipse">
              <a:avLst/>
            </a:prstGeom>
            <a:solidFill>
              <a:schemeClr val="accent3"/>
            </a:solidFill>
            <a:ln>
              <a:solidFill>
                <a:schemeClr val="accent3">
                  <a:lumMod val="20000"/>
                  <a:lumOff val="80000"/>
                </a:schemeClr>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b="1" dirty="0">
                <a:solidFill>
                  <a:srgbClr val="FFFFFF"/>
                </a:solidFill>
              </a:endParaRPr>
            </a:p>
          </p:txBody>
        </p:sp>
        <p:sp>
          <p:nvSpPr>
            <p:cNvPr id="21" name="TextBox 20"/>
            <p:cNvSpPr txBox="1"/>
            <p:nvPr/>
          </p:nvSpPr>
          <p:spPr>
            <a:xfrm>
              <a:off x="154725" y="2668595"/>
              <a:ext cx="390061" cy="365056"/>
            </a:xfrm>
            <a:prstGeom prst="rect">
              <a:avLst/>
            </a:prstGeom>
          </p:spPr>
          <p:txBody>
            <a:bodyPr wrap="square" rtlCol="0">
              <a:spAutoFit/>
            </a:bodyPr>
            <a:lstStyle/>
            <a:p>
              <a:r>
                <a:rPr lang="en-CA" sz="1400" dirty="0" smtClean="0">
                  <a:solidFill>
                    <a:schemeClr val="bg1"/>
                  </a:solidFill>
                </a:rPr>
                <a:t>2</a:t>
              </a:r>
              <a:endParaRPr lang="en-CA" sz="1400" dirty="0">
                <a:solidFill>
                  <a:schemeClr val="bg1"/>
                </a:solidFill>
              </a:endParaRPr>
            </a:p>
          </p:txBody>
        </p:sp>
      </p:grpSp>
      <p:grpSp>
        <p:nvGrpSpPr>
          <p:cNvPr id="22" name="Group 21"/>
          <p:cNvGrpSpPr/>
          <p:nvPr/>
        </p:nvGrpSpPr>
        <p:grpSpPr>
          <a:xfrm>
            <a:off x="408789" y="5195163"/>
            <a:ext cx="395930" cy="388796"/>
            <a:chOff x="92985" y="2620288"/>
            <a:chExt cx="457074" cy="461153"/>
          </a:xfrm>
        </p:grpSpPr>
        <p:sp>
          <p:nvSpPr>
            <p:cNvPr id="23" name="Oval 145407"/>
            <p:cNvSpPr/>
            <p:nvPr/>
          </p:nvSpPr>
          <p:spPr>
            <a:xfrm>
              <a:off x="92985" y="2620288"/>
              <a:ext cx="432993" cy="461153"/>
            </a:xfrm>
            <a:prstGeom prst="ellipse">
              <a:avLst/>
            </a:prstGeom>
            <a:solidFill>
              <a:schemeClr val="accent3"/>
            </a:solidFill>
            <a:ln>
              <a:solidFill>
                <a:schemeClr val="accent3">
                  <a:lumMod val="20000"/>
                  <a:lumOff val="80000"/>
                </a:schemeClr>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b="1" dirty="0">
                <a:solidFill>
                  <a:srgbClr val="FFFFFF"/>
                </a:solidFill>
              </a:endParaRPr>
            </a:p>
          </p:txBody>
        </p:sp>
        <p:sp>
          <p:nvSpPr>
            <p:cNvPr id="24" name="TextBox 23"/>
            <p:cNvSpPr txBox="1"/>
            <p:nvPr/>
          </p:nvSpPr>
          <p:spPr>
            <a:xfrm>
              <a:off x="159997" y="2673659"/>
              <a:ext cx="390062" cy="365056"/>
            </a:xfrm>
            <a:prstGeom prst="rect">
              <a:avLst/>
            </a:prstGeom>
          </p:spPr>
          <p:txBody>
            <a:bodyPr wrap="square" rtlCol="0">
              <a:spAutoFit/>
            </a:bodyPr>
            <a:lstStyle/>
            <a:p>
              <a:r>
                <a:rPr lang="en-CA" sz="1400" dirty="0">
                  <a:solidFill>
                    <a:schemeClr val="bg1"/>
                  </a:solidFill>
                </a:rPr>
                <a:t>3</a:t>
              </a:r>
            </a:p>
          </p:txBody>
        </p:sp>
      </p:grpSp>
      <p:sp>
        <p:nvSpPr>
          <p:cNvPr id="25" name="Rectangle 24"/>
          <p:cNvSpPr/>
          <p:nvPr/>
        </p:nvSpPr>
        <p:spPr>
          <a:xfrm>
            <a:off x="6996023" y="1905233"/>
            <a:ext cx="2147977" cy="46310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TextBox 25"/>
          <p:cNvSpPr txBox="1"/>
          <p:nvPr/>
        </p:nvSpPr>
        <p:spPr>
          <a:xfrm>
            <a:off x="7129373" y="2011125"/>
            <a:ext cx="1881276" cy="2816156"/>
          </a:xfrm>
          <a:prstGeom prst="rect">
            <a:avLst/>
          </a:prstGeom>
        </p:spPr>
        <p:txBody>
          <a:bodyPr wrap="square" rtlCol="0">
            <a:spAutoFit/>
          </a:bodyPr>
          <a:lstStyle/>
          <a:p>
            <a:pPr>
              <a:spcBef>
                <a:spcPts val="1800"/>
              </a:spcBef>
            </a:pPr>
            <a:r>
              <a:rPr lang="en-CA" sz="1400" b="1" dirty="0">
                <a:solidFill>
                  <a:schemeClr val="accent1"/>
                </a:solidFill>
              </a:rPr>
              <a:t>For more information, </a:t>
            </a:r>
            <a:br>
              <a:rPr lang="en-CA" sz="1400" b="1" dirty="0">
                <a:solidFill>
                  <a:schemeClr val="accent1"/>
                </a:solidFill>
              </a:rPr>
            </a:br>
            <a:r>
              <a:rPr lang="en-CA" sz="1400" b="1" dirty="0">
                <a:solidFill>
                  <a:schemeClr val="accent1"/>
                </a:solidFill>
              </a:rPr>
              <a:t>please visit: </a:t>
            </a:r>
          </a:p>
          <a:p>
            <a:pPr algn="ctr"/>
            <a:endParaRPr lang="en-CA" sz="1400" b="1" dirty="0">
              <a:solidFill>
                <a:schemeClr val="bg1"/>
              </a:solidFill>
            </a:endParaRPr>
          </a:p>
          <a:p>
            <a:r>
              <a:rPr lang="en-CA" sz="1100" b="1" dirty="0" smtClean="0">
                <a:solidFill>
                  <a:schemeClr val="bg1"/>
                </a:solidFill>
                <a:hlinkClick r:id="rId3"/>
              </a:rPr>
              <a:t>New ransomware, old techniques: </a:t>
            </a:r>
            <a:r>
              <a:rPr lang="en-CA" sz="1100" b="1" dirty="0" err="1" smtClean="0">
                <a:solidFill>
                  <a:schemeClr val="bg1"/>
                </a:solidFill>
                <a:hlinkClick r:id="rId3"/>
              </a:rPr>
              <a:t>Petya</a:t>
            </a:r>
            <a:r>
              <a:rPr lang="en-CA" sz="1100" b="1" dirty="0" smtClean="0">
                <a:solidFill>
                  <a:schemeClr val="bg1"/>
                </a:solidFill>
                <a:hlinkClick r:id="rId3"/>
              </a:rPr>
              <a:t> adds worm capabilities</a:t>
            </a:r>
            <a:endParaRPr lang="en-CA" sz="1100" b="1" dirty="0">
              <a:solidFill>
                <a:schemeClr val="bg1"/>
              </a:solidFill>
            </a:endParaRPr>
          </a:p>
          <a:p>
            <a:endParaRPr lang="en-CA" sz="1100" b="1" dirty="0">
              <a:solidFill>
                <a:schemeClr val="bg1"/>
              </a:solidFill>
            </a:endParaRPr>
          </a:p>
          <a:p>
            <a:r>
              <a:rPr lang="en-CA" sz="1100" b="1" dirty="0" smtClean="0">
                <a:solidFill>
                  <a:schemeClr val="bg1"/>
                </a:solidFill>
                <a:hlinkClick r:id="rId4"/>
              </a:rPr>
              <a:t>New Ransomware Variant "</a:t>
            </a:r>
            <a:r>
              <a:rPr lang="en-CA" sz="1100" b="1" dirty="0" err="1" smtClean="0">
                <a:solidFill>
                  <a:schemeClr val="bg1"/>
                </a:solidFill>
                <a:hlinkClick r:id="rId4"/>
              </a:rPr>
              <a:t>Nyetya</a:t>
            </a:r>
            <a:r>
              <a:rPr lang="en-CA" sz="1100" b="1" dirty="0" smtClean="0">
                <a:solidFill>
                  <a:schemeClr val="bg1"/>
                </a:solidFill>
                <a:hlinkClick r:id="rId4"/>
              </a:rPr>
              <a:t>" Compromises Systems Worldwide</a:t>
            </a:r>
            <a:endParaRPr lang="en-CA" sz="1100" b="1" dirty="0" smtClean="0">
              <a:solidFill>
                <a:schemeClr val="bg1"/>
              </a:solidFill>
            </a:endParaRPr>
          </a:p>
          <a:p>
            <a:endParaRPr lang="en-CA" sz="1100" b="1" dirty="0" smtClean="0">
              <a:solidFill>
                <a:schemeClr val="bg1"/>
              </a:solidFill>
            </a:endParaRPr>
          </a:p>
          <a:p>
            <a:r>
              <a:rPr lang="en-CA" sz="1100" b="1" dirty="0" err="1" smtClean="0">
                <a:solidFill>
                  <a:schemeClr val="bg1"/>
                </a:solidFill>
                <a:hlinkClick r:id="rId5"/>
              </a:rPr>
              <a:t>Petya</a:t>
            </a:r>
            <a:r>
              <a:rPr lang="en-CA" sz="1100" b="1" dirty="0" smtClean="0">
                <a:solidFill>
                  <a:schemeClr val="bg1"/>
                </a:solidFill>
                <a:hlinkClick r:id="rId5"/>
              </a:rPr>
              <a:t>, dead but still dancing</a:t>
            </a:r>
            <a:endParaRPr lang="en-CA" sz="1100" b="1" dirty="0">
              <a:solidFill>
                <a:schemeClr val="bg1"/>
              </a:solidFill>
            </a:endParaRPr>
          </a:p>
        </p:txBody>
      </p:sp>
    </p:spTree>
    <p:extLst>
      <p:ext uri="{BB962C8B-B14F-4D97-AF65-F5344CB8AC3E}">
        <p14:creationId xmlns:p14="http://schemas.microsoft.com/office/powerpoint/2010/main" val="89918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Petya/</a:t>
            </a:r>
            <a:r>
              <a:rPr lang="en-CA" dirty="0" err="1"/>
              <a:t>NOPetya’s</a:t>
            </a:r>
            <a:r>
              <a:rPr lang="en-CA" dirty="0"/>
              <a:t> unique trends</a:t>
            </a:r>
          </a:p>
        </p:txBody>
      </p:sp>
      <p:grpSp>
        <p:nvGrpSpPr>
          <p:cNvPr id="8" name="Group 7"/>
          <p:cNvGrpSpPr/>
          <p:nvPr/>
        </p:nvGrpSpPr>
        <p:grpSpPr>
          <a:xfrm>
            <a:off x="174902" y="1298399"/>
            <a:ext cx="8791297" cy="1077218"/>
            <a:chOff x="83890" y="1214509"/>
            <a:chExt cx="6669248" cy="1077218"/>
          </a:xfrm>
        </p:grpSpPr>
        <p:sp>
          <p:nvSpPr>
            <p:cNvPr id="7" name="Rectangle 6"/>
            <p:cNvSpPr/>
            <p:nvPr/>
          </p:nvSpPr>
          <p:spPr>
            <a:xfrm>
              <a:off x="83890" y="1214509"/>
              <a:ext cx="6669248" cy="10753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accent1"/>
                </a:solidFill>
              </a:endParaRPr>
            </a:p>
          </p:txBody>
        </p:sp>
        <p:sp>
          <p:nvSpPr>
            <p:cNvPr id="4" name="TextBox 3"/>
            <p:cNvSpPr txBox="1"/>
            <p:nvPr/>
          </p:nvSpPr>
          <p:spPr>
            <a:xfrm>
              <a:off x="83890" y="1214509"/>
              <a:ext cx="6659593" cy="1077218"/>
            </a:xfrm>
            <a:prstGeom prst="rect">
              <a:avLst/>
            </a:prstGeom>
          </p:spPr>
          <p:txBody>
            <a:bodyPr wrap="square" rtlCol="0">
              <a:spAutoFit/>
            </a:bodyPr>
            <a:lstStyle/>
            <a:p>
              <a:pPr algn="ctr"/>
              <a:r>
                <a:rPr lang="en-CA" sz="1600" b="1" dirty="0">
                  <a:solidFill>
                    <a:schemeClr val="accent1"/>
                  </a:solidFill>
                </a:rPr>
                <a:t>Petya/NOPetya is smarter and more sophisticated than WannaCry. </a:t>
              </a:r>
            </a:p>
            <a:p>
              <a:pPr algn="ctr"/>
              <a:r>
                <a:rPr lang="en-CA" sz="1600" b="1" dirty="0">
                  <a:solidFill>
                    <a:schemeClr val="accent1"/>
                  </a:solidFill>
                </a:rPr>
                <a:t>This new malware follows less than a month and a half after </a:t>
              </a:r>
              <a:r>
                <a:rPr lang="en-CA" sz="1600" b="1" dirty="0" smtClean="0">
                  <a:solidFill>
                    <a:schemeClr val="accent1"/>
                  </a:solidFill>
                </a:rPr>
                <a:t/>
              </a:r>
              <a:br>
                <a:rPr lang="en-CA" sz="1600" b="1" dirty="0" smtClean="0">
                  <a:solidFill>
                    <a:schemeClr val="accent1"/>
                  </a:solidFill>
                </a:rPr>
              </a:br>
              <a:r>
                <a:rPr lang="en-CA" sz="1600" b="1" dirty="0" smtClean="0">
                  <a:solidFill>
                    <a:schemeClr val="accent1"/>
                  </a:solidFill>
                </a:rPr>
                <a:t>WannaCry </a:t>
              </a:r>
              <a:r>
                <a:rPr lang="en-CA" sz="1600" b="1" dirty="0">
                  <a:solidFill>
                    <a:schemeClr val="accent1"/>
                  </a:solidFill>
                </a:rPr>
                <a:t>affected over 200,000 endpoints in over 200 countries.</a:t>
              </a:r>
            </a:p>
            <a:p>
              <a:pPr algn="ctr"/>
              <a:r>
                <a:rPr lang="en-CA" sz="1600" b="1" dirty="0">
                  <a:solidFill>
                    <a:srgbClr val="A50021"/>
                  </a:solidFill>
                </a:rPr>
                <a:t>Welcome to the new normal.</a:t>
              </a:r>
            </a:p>
          </p:txBody>
        </p:sp>
      </p:grpSp>
      <p:sp>
        <p:nvSpPr>
          <p:cNvPr id="24" name="TextBox 35"/>
          <p:cNvSpPr txBox="1">
            <a:spLocks noChangeArrowheads="1"/>
          </p:cNvSpPr>
          <p:nvPr/>
        </p:nvSpPr>
        <p:spPr bwMode="auto">
          <a:xfrm>
            <a:off x="931969" y="3313312"/>
            <a:ext cx="813754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r>
              <a:rPr lang="en-CA" sz="1200" b="1" dirty="0"/>
              <a:t>Petya/NOPetya was specifically designed to not allow data to be recovered</a:t>
            </a:r>
            <a:r>
              <a:rPr lang="en-CA" sz="1200" dirty="0"/>
              <a:t> </a:t>
            </a:r>
            <a:r>
              <a:rPr lang="en-CA" sz="1200" dirty="0" smtClean="0"/>
              <a:t>– If Petya/NOPetya is able to use the Windows API </a:t>
            </a:r>
            <a:r>
              <a:rPr lang="en-CA" sz="1200" dirty="0" err="1" smtClean="0"/>
              <a:t>AdjustTokenPrivileges</a:t>
            </a:r>
            <a:r>
              <a:rPr lang="en-CA" sz="1200" dirty="0" smtClean="0"/>
              <a:t> to obtain administrative privileges (i.e. highest privilege with </a:t>
            </a:r>
            <a:r>
              <a:rPr lang="en-CA" sz="1200" dirty="0" err="1" smtClean="0"/>
              <a:t>SeDebugPrivilege</a:t>
            </a:r>
            <a:r>
              <a:rPr lang="en-CA" sz="1200" dirty="0"/>
              <a:t> </a:t>
            </a:r>
            <a:r>
              <a:rPr lang="en-CA" sz="1200" dirty="0" smtClean="0"/>
              <a:t>enabled), it will attempt to overwrite the </a:t>
            </a:r>
            <a:r>
              <a:rPr lang="en-CA" sz="1200" dirty="0" err="1" smtClean="0"/>
              <a:t>MBR</a:t>
            </a:r>
            <a:r>
              <a:rPr lang="en-CA" sz="1200" dirty="0" smtClean="0"/>
              <a:t> code. Failing this, Petya/NOPetya instead erases the first ten sectors of the disk drive. In either case, no copies are saved before removal.</a:t>
            </a:r>
          </a:p>
        </p:txBody>
      </p:sp>
      <p:sp>
        <p:nvSpPr>
          <p:cNvPr id="26" name="TextBox 35"/>
          <p:cNvSpPr txBox="1">
            <a:spLocks noChangeArrowheads="1"/>
          </p:cNvSpPr>
          <p:nvPr/>
        </p:nvSpPr>
        <p:spPr bwMode="auto">
          <a:xfrm>
            <a:off x="931969" y="2624824"/>
            <a:ext cx="79438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lvl="0"/>
            <a:r>
              <a:rPr lang="en-CA" sz="1200" b="1" dirty="0"/>
              <a:t>Petya/NOPetya used a unique vector for initial infection </a:t>
            </a:r>
            <a:r>
              <a:rPr lang="en-US" sz="1200" dirty="0" smtClean="0"/>
              <a:t>– Petya/NOPetya </a:t>
            </a:r>
            <a:r>
              <a:rPr lang="en-US" sz="1200" dirty="0"/>
              <a:t>successfully </a:t>
            </a:r>
            <a:r>
              <a:rPr lang="en-US" sz="1200" dirty="0" smtClean="0"/>
              <a:t>utilized trusted </a:t>
            </a:r>
            <a:r>
              <a:rPr lang="en-US" sz="1200" dirty="0"/>
              <a:t>software </a:t>
            </a:r>
            <a:r>
              <a:rPr lang="en-US" sz="1200" dirty="0" smtClean="0"/>
              <a:t>updates from a legitimate software company </a:t>
            </a:r>
            <a:r>
              <a:rPr lang="en-US" sz="1200" dirty="0"/>
              <a:t>as its initial </a:t>
            </a:r>
            <a:r>
              <a:rPr lang="en-US" sz="1200" dirty="0" smtClean="0"/>
              <a:t>malware delivery </a:t>
            </a:r>
            <a:r>
              <a:rPr lang="en-US" sz="1200" dirty="0"/>
              <a:t>mechanism. This is one of the first </a:t>
            </a:r>
            <a:r>
              <a:rPr lang="en-US" sz="1200" dirty="0" smtClean="0"/>
              <a:t>times that a legitimate </a:t>
            </a:r>
            <a:r>
              <a:rPr lang="en-US" sz="1200" dirty="0"/>
              <a:t>supply-chain </a:t>
            </a:r>
            <a:r>
              <a:rPr lang="en-US" sz="1200" dirty="0" smtClean="0"/>
              <a:t>attack has been seen to spread wiper-ware through “trusted updates.”</a:t>
            </a:r>
            <a:endParaRPr lang="en-CA" sz="1200" dirty="0"/>
          </a:p>
        </p:txBody>
      </p:sp>
      <p:grpSp>
        <p:nvGrpSpPr>
          <p:cNvPr id="27" name="Group 26"/>
          <p:cNvGrpSpPr/>
          <p:nvPr/>
        </p:nvGrpSpPr>
        <p:grpSpPr>
          <a:xfrm>
            <a:off x="414134" y="2639275"/>
            <a:ext cx="374785" cy="388796"/>
            <a:chOff x="92985" y="2620288"/>
            <a:chExt cx="444195" cy="461153"/>
          </a:xfrm>
        </p:grpSpPr>
        <p:sp>
          <p:nvSpPr>
            <p:cNvPr id="28" name="Oval 145407"/>
            <p:cNvSpPr/>
            <p:nvPr/>
          </p:nvSpPr>
          <p:spPr>
            <a:xfrm>
              <a:off x="92985" y="2620288"/>
              <a:ext cx="432993" cy="461153"/>
            </a:xfrm>
            <a:prstGeom prst="ellipse">
              <a:avLst/>
            </a:prstGeom>
            <a:solidFill>
              <a:schemeClr val="accent3"/>
            </a:solidFill>
            <a:ln>
              <a:solidFill>
                <a:schemeClr val="accent3">
                  <a:lumMod val="20000"/>
                  <a:lumOff val="80000"/>
                </a:schemeClr>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b="1" dirty="0">
                <a:solidFill>
                  <a:srgbClr val="FFFFFF"/>
                </a:solidFill>
              </a:endParaRPr>
            </a:p>
          </p:txBody>
        </p:sp>
        <p:sp>
          <p:nvSpPr>
            <p:cNvPr id="29" name="TextBox 28"/>
            <p:cNvSpPr txBox="1"/>
            <p:nvPr/>
          </p:nvSpPr>
          <p:spPr>
            <a:xfrm>
              <a:off x="147119" y="2660780"/>
              <a:ext cx="390061" cy="365056"/>
            </a:xfrm>
            <a:prstGeom prst="rect">
              <a:avLst/>
            </a:prstGeom>
          </p:spPr>
          <p:txBody>
            <a:bodyPr wrap="square" rtlCol="0">
              <a:spAutoFit/>
            </a:bodyPr>
            <a:lstStyle/>
            <a:p>
              <a:r>
                <a:rPr lang="en-CA" sz="1400" dirty="0">
                  <a:solidFill>
                    <a:schemeClr val="bg1"/>
                  </a:solidFill>
                </a:rPr>
                <a:t>1</a:t>
              </a:r>
            </a:p>
          </p:txBody>
        </p:sp>
      </p:grpSp>
      <p:grpSp>
        <p:nvGrpSpPr>
          <p:cNvPr id="30" name="Group 29"/>
          <p:cNvGrpSpPr/>
          <p:nvPr/>
        </p:nvGrpSpPr>
        <p:grpSpPr>
          <a:xfrm>
            <a:off x="414134" y="3358959"/>
            <a:ext cx="391363" cy="388796"/>
            <a:chOff x="92985" y="2620288"/>
            <a:chExt cx="451801" cy="461153"/>
          </a:xfrm>
        </p:grpSpPr>
        <p:sp>
          <p:nvSpPr>
            <p:cNvPr id="31" name="Oval 145407"/>
            <p:cNvSpPr/>
            <p:nvPr/>
          </p:nvSpPr>
          <p:spPr>
            <a:xfrm>
              <a:off x="92985" y="2620288"/>
              <a:ext cx="432993" cy="461153"/>
            </a:xfrm>
            <a:prstGeom prst="ellipse">
              <a:avLst/>
            </a:prstGeom>
            <a:solidFill>
              <a:schemeClr val="accent3"/>
            </a:solidFill>
            <a:ln>
              <a:solidFill>
                <a:schemeClr val="accent3">
                  <a:lumMod val="20000"/>
                  <a:lumOff val="80000"/>
                </a:schemeClr>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b="1" dirty="0">
                <a:solidFill>
                  <a:srgbClr val="FFFFFF"/>
                </a:solidFill>
              </a:endParaRPr>
            </a:p>
          </p:txBody>
        </p:sp>
        <p:sp>
          <p:nvSpPr>
            <p:cNvPr id="32" name="TextBox 31"/>
            <p:cNvSpPr txBox="1"/>
            <p:nvPr/>
          </p:nvSpPr>
          <p:spPr>
            <a:xfrm>
              <a:off x="154725" y="2668595"/>
              <a:ext cx="390061" cy="365056"/>
            </a:xfrm>
            <a:prstGeom prst="rect">
              <a:avLst/>
            </a:prstGeom>
          </p:spPr>
          <p:txBody>
            <a:bodyPr wrap="square" rtlCol="0">
              <a:spAutoFit/>
            </a:bodyPr>
            <a:lstStyle/>
            <a:p>
              <a:r>
                <a:rPr lang="en-CA" sz="1400" dirty="0">
                  <a:solidFill>
                    <a:schemeClr val="bg1"/>
                  </a:solidFill>
                </a:rPr>
                <a:t>2</a:t>
              </a:r>
            </a:p>
          </p:txBody>
        </p:sp>
      </p:grpSp>
      <p:sp>
        <p:nvSpPr>
          <p:cNvPr id="36" name="TextBox 35"/>
          <p:cNvSpPr txBox="1">
            <a:spLocks noChangeArrowheads="1"/>
          </p:cNvSpPr>
          <p:nvPr/>
        </p:nvSpPr>
        <p:spPr bwMode="auto">
          <a:xfrm>
            <a:off x="931969" y="4161546"/>
            <a:ext cx="79453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r>
              <a:rPr lang="en-CA" sz="1200" b="1" dirty="0"/>
              <a:t>Petya/NOPetya is </a:t>
            </a:r>
            <a:r>
              <a:rPr lang="en-CA" sz="1200" b="1" dirty="0" smtClean="0"/>
              <a:t>more </a:t>
            </a:r>
            <a:r>
              <a:rPr lang="en-CA" sz="1200" b="1" dirty="0"/>
              <a:t>sophisticated than WannaCry</a:t>
            </a:r>
            <a:r>
              <a:rPr lang="en-CA" sz="1200" dirty="0"/>
              <a:t> – </a:t>
            </a:r>
            <a:r>
              <a:rPr lang="en-CA" sz="1200" dirty="0" smtClean="0"/>
              <a:t>Petya/NOPetya </a:t>
            </a:r>
            <a:r>
              <a:rPr lang="en-CA" sz="1200" dirty="0"/>
              <a:t>used several known exploits and legitimate administrative tools to pivot across networks. Patching simply was not enough to stop it. To reduce the impact of these types of </a:t>
            </a:r>
            <a:r>
              <a:rPr lang="en-CA" sz="1200" dirty="0" smtClean="0"/>
              <a:t>attacks, consider the use of application </a:t>
            </a:r>
            <a:r>
              <a:rPr lang="en-CA" sz="1200" dirty="0"/>
              <a:t>w</a:t>
            </a:r>
            <a:r>
              <a:rPr lang="en-CA" sz="1200" dirty="0" smtClean="0"/>
              <a:t>hitelisting </a:t>
            </a:r>
            <a:r>
              <a:rPr lang="en-CA" sz="1200" dirty="0"/>
              <a:t>and </a:t>
            </a:r>
            <a:r>
              <a:rPr lang="en-CA" sz="1200" dirty="0" smtClean="0"/>
              <a:t>segmentation within your network.</a:t>
            </a:r>
            <a:endParaRPr lang="en-CA" sz="1200" dirty="0"/>
          </a:p>
        </p:txBody>
      </p:sp>
      <p:grpSp>
        <p:nvGrpSpPr>
          <p:cNvPr id="37" name="Group 36"/>
          <p:cNvGrpSpPr/>
          <p:nvPr/>
        </p:nvGrpSpPr>
        <p:grpSpPr>
          <a:xfrm>
            <a:off x="417217" y="4161546"/>
            <a:ext cx="395930" cy="388796"/>
            <a:chOff x="92985" y="2620288"/>
            <a:chExt cx="457074" cy="461153"/>
          </a:xfrm>
        </p:grpSpPr>
        <p:sp>
          <p:nvSpPr>
            <p:cNvPr id="38" name="Oval 145407"/>
            <p:cNvSpPr/>
            <p:nvPr/>
          </p:nvSpPr>
          <p:spPr>
            <a:xfrm>
              <a:off x="92985" y="2620288"/>
              <a:ext cx="432993" cy="461153"/>
            </a:xfrm>
            <a:prstGeom prst="ellipse">
              <a:avLst/>
            </a:prstGeom>
            <a:solidFill>
              <a:schemeClr val="accent3"/>
            </a:solidFill>
            <a:ln>
              <a:solidFill>
                <a:schemeClr val="accent3">
                  <a:lumMod val="20000"/>
                  <a:lumOff val="80000"/>
                </a:schemeClr>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b="1" dirty="0">
                <a:solidFill>
                  <a:srgbClr val="FFFFFF"/>
                </a:solidFill>
              </a:endParaRPr>
            </a:p>
          </p:txBody>
        </p:sp>
        <p:sp>
          <p:nvSpPr>
            <p:cNvPr id="39" name="TextBox 38"/>
            <p:cNvSpPr txBox="1"/>
            <p:nvPr/>
          </p:nvSpPr>
          <p:spPr>
            <a:xfrm>
              <a:off x="159997" y="2673659"/>
              <a:ext cx="390062" cy="365056"/>
            </a:xfrm>
            <a:prstGeom prst="rect">
              <a:avLst/>
            </a:prstGeom>
          </p:spPr>
          <p:txBody>
            <a:bodyPr wrap="square" rtlCol="0">
              <a:spAutoFit/>
            </a:bodyPr>
            <a:lstStyle/>
            <a:p>
              <a:r>
                <a:rPr lang="en-CA" sz="1400" dirty="0">
                  <a:solidFill>
                    <a:schemeClr val="bg1"/>
                  </a:solidFill>
                </a:rPr>
                <a:t>3</a:t>
              </a:r>
            </a:p>
          </p:txBody>
        </p:sp>
      </p:grpSp>
      <p:sp>
        <p:nvSpPr>
          <p:cNvPr id="46" name="Rectangle 45"/>
          <p:cNvSpPr/>
          <p:nvPr/>
        </p:nvSpPr>
        <p:spPr>
          <a:xfrm>
            <a:off x="0" y="5041588"/>
            <a:ext cx="9144000" cy="14811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extBox 46"/>
          <p:cNvSpPr txBox="1"/>
          <p:nvPr/>
        </p:nvSpPr>
        <p:spPr>
          <a:xfrm>
            <a:off x="58862" y="5056877"/>
            <a:ext cx="9010649" cy="1431161"/>
          </a:xfrm>
          <a:prstGeom prst="rect">
            <a:avLst/>
          </a:prstGeom>
        </p:spPr>
        <p:txBody>
          <a:bodyPr wrap="square" rtlCol="0">
            <a:spAutoFit/>
          </a:bodyPr>
          <a:lstStyle/>
          <a:p>
            <a:pPr>
              <a:spcBef>
                <a:spcPts val="1800"/>
              </a:spcBef>
            </a:pPr>
            <a:r>
              <a:rPr lang="en-CA" sz="1200" b="1" dirty="0">
                <a:solidFill>
                  <a:schemeClr val="accent1"/>
                </a:solidFill>
              </a:rPr>
              <a:t>For more information, </a:t>
            </a:r>
            <a:br>
              <a:rPr lang="en-CA" sz="1200" b="1" dirty="0">
                <a:solidFill>
                  <a:schemeClr val="accent1"/>
                </a:solidFill>
              </a:rPr>
            </a:br>
            <a:r>
              <a:rPr lang="en-CA" sz="1200" b="1" dirty="0">
                <a:solidFill>
                  <a:schemeClr val="accent1"/>
                </a:solidFill>
              </a:rPr>
              <a:t>please visit: </a:t>
            </a:r>
          </a:p>
          <a:p>
            <a:pPr algn="ctr"/>
            <a:endParaRPr lang="en-CA" sz="800" b="1" dirty="0">
              <a:solidFill>
                <a:schemeClr val="bg1"/>
              </a:solidFill>
            </a:endParaRPr>
          </a:p>
          <a:p>
            <a:r>
              <a:rPr lang="en-CA" sz="1050" b="1" dirty="0">
                <a:solidFill>
                  <a:schemeClr val="bg1"/>
                </a:solidFill>
                <a:hlinkClick r:id="rId3"/>
              </a:rPr>
              <a:t>New ransomware, old techniques: </a:t>
            </a:r>
            <a:r>
              <a:rPr lang="en-CA" sz="1050" b="1" dirty="0" err="1">
                <a:solidFill>
                  <a:schemeClr val="bg1"/>
                </a:solidFill>
                <a:hlinkClick r:id="rId3"/>
              </a:rPr>
              <a:t>Petya</a:t>
            </a:r>
            <a:r>
              <a:rPr lang="en-CA" sz="1050" b="1" dirty="0">
                <a:solidFill>
                  <a:schemeClr val="bg1"/>
                </a:solidFill>
                <a:hlinkClick r:id="rId3"/>
              </a:rPr>
              <a:t> adds worm capabilities</a:t>
            </a:r>
            <a:endParaRPr lang="en-CA" sz="1050" b="1" dirty="0">
              <a:solidFill>
                <a:schemeClr val="bg1"/>
              </a:solidFill>
            </a:endParaRPr>
          </a:p>
          <a:p>
            <a:endParaRPr lang="en-CA" sz="1050" b="1" dirty="0">
              <a:solidFill>
                <a:schemeClr val="bg1"/>
              </a:solidFill>
            </a:endParaRPr>
          </a:p>
          <a:p>
            <a:r>
              <a:rPr lang="en-CA" sz="1050" b="1" dirty="0">
                <a:solidFill>
                  <a:schemeClr val="bg1"/>
                </a:solidFill>
                <a:hlinkClick r:id="rId4"/>
              </a:rPr>
              <a:t>New Ransomware Variant "</a:t>
            </a:r>
            <a:r>
              <a:rPr lang="en-CA" sz="1050" b="1" dirty="0" err="1">
                <a:solidFill>
                  <a:schemeClr val="bg1"/>
                </a:solidFill>
                <a:hlinkClick r:id="rId4"/>
              </a:rPr>
              <a:t>Nyetya</a:t>
            </a:r>
            <a:r>
              <a:rPr lang="en-CA" sz="1050" b="1" dirty="0">
                <a:solidFill>
                  <a:schemeClr val="bg1"/>
                </a:solidFill>
                <a:hlinkClick r:id="rId4"/>
              </a:rPr>
              <a:t>" Compromises Systems Worldwide</a:t>
            </a:r>
            <a:endParaRPr lang="en-CA" sz="1050" b="1" dirty="0">
              <a:solidFill>
                <a:schemeClr val="bg1"/>
              </a:solidFill>
            </a:endParaRPr>
          </a:p>
          <a:p>
            <a:endParaRPr lang="en-CA" sz="1050" b="1" dirty="0">
              <a:solidFill>
                <a:schemeClr val="bg1"/>
              </a:solidFill>
            </a:endParaRPr>
          </a:p>
          <a:p>
            <a:r>
              <a:rPr lang="en-CA" sz="1050" b="1" dirty="0" err="1">
                <a:solidFill>
                  <a:schemeClr val="bg1"/>
                </a:solidFill>
                <a:hlinkClick r:id="rId5"/>
              </a:rPr>
              <a:t>Petya</a:t>
            </a:r>
            <a:r>
              <a:rPr lang="en-CA" sz="1050" b="1" dirty="0">
                <a:solidFill>
                  <a:schemeClr val="bg1"/>
                </a:solidFill>
                <a:hlinkClick r:id="rId5"/>
              </a:rPr>
              <a:t>, dead but still dancing</a:t>
            </a:r>
            <a:endParaRPr lang="en-CA" sz="1050" b="1" dirty="0">
              <a:solidFill>
                <a:schemeClr val="bg1"/>
              </a:solidFill>
            </a:endParaRPr>
          </a:p>
        </p:txBody>
      </p:sp>
    </p:spTree>
    <p:extLst>
      <p:ext uri="{BB962C8B-B14F-4D97-AF65-F5344CB8AC3E}">
        <p14:creationId xmlns:p14="http://schemas.microsoft.com/office/powerpoint/2010/main" val="393080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Immediate actions – If you </a:t>
            </a:r>
            <a:r>
              <a:rPr lang="en-US" b="1" u="sng" dirty="0"/>
              <a:t>have not</a:t>
            </a:r>
            <a:r>
              <a:rPr lang="en-US" b="1" dirty="0"/>
              <a:t> </a:t>
            </a:r>
            <a:r>
              <a:rPr lang="en-US" dirty="0"/>
              <a:t>been infected </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3362349966"/>
              </p:ext>
            </p:extLst>
          </p:nvPr>
        </p:nvGraphicFramePr>
        <p:xfrm>
          <a:off x="0" y="1133475"/>
          <a:ext cx="9143999" cy="5345549"/>
        </p:xfrm>
        <a:graphic>
          <a:graphicData uri="http://schemas.openxmlformats.org/drawingml/2006/table">
            <a:tbl>
              <a:tblPr firstRow="1" bandRow="1">
                <a:tableStyleId>{EB344D84-9AFB-497E-A393-DC336BA19D2E}</a:tableStyleId>
              </a:tblPr>
              <a:tblGrid>
                <a:gridCol w="1164904">
                  <a:extLst>
                    <a:ext uri="{9D8B030D-6E8A-4147-A177-3AD203B41FA5}">
                      <a16:colId xmlns:a16="http://schemas.microsoft.com/office/drawing/2014/main" xmlns="" val="20000"/>
                    </a:ext>
                  </a:extLst>
                </a:gridCol>
                <a:gridCol w="7979095">
                  <a:extLst>
                    <a:ext uri="{9D8B030D-6E8A-4147-A177-3AD203B41FA5}">
                      <a16:colId xmlns:a16="http://schemas.microsoft.com/office/drawing/2014/main" xmlns="" val="20001"/>
                    </a:ext>
                  </a:extLst>
                </a:gridCol>
              </a:tblGrid>
              <a:tr h="277813">
                <a:tc>
                  <a:txBody>
                    <a:bodyPr/>
                    <a:lstStyle/>
                    <a:p>
                      <a:pPr algn="ctr"/>
                      <a:r>
                        <a:rPr lang="en-CA" sz="1200" dirty="0"/>
                        <a:t>Action</a:t>
                      </a:r>
                    </a:p>
                  </a:txBody>
                  <a:tcPr/>
                </a:tc>
                <a:tc>
                  <a:txBody>
                    <a:bodyPr/>
                    <a:lstStyle/>
                    <a:p>
                      <a:pPr algn="ctr"/>
                      <a:endParaRPr lang="en-CA" sz="1200" dirty="0"/>
                    </a:p>
                  </a:txBody>
                  <a:tcPr/>
                </a:tc>
                <a:extLst>
                  <a:ext uri="{0D108BD9-81ED-4DB2-BD59-A6C34878D82A}">
                    <a16:rowId xmlns:a16="http://schemas.microsoft.com/office/drawing/2014/main" xmlns="" val="10000"/>
                  </a:ext>
                </a:extLst>
              </a:tr>
              <a:tr h="4344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smtClean="0">
                          <a:solidFill>
                            <a:schemeClr val="bg1"/>
                          </a:solidFill>
                          <a:latin typeface="+mn-lt"/>
                          <a:ea typeface="+mn-ea"/>
                          <a:cs typeface="+mn-cs"/>
                        </a:rPr>
                        <a:t>Patch or Inoculate </a:t>
                      </a:r>
                      <a:r>
                        <a:rPr lang="en-CA" sz="1100" b="1" kern="1200" baseline="0" dirty="0" smtClean="0">
                          <a:solidFill>
                            <a:schemeClr val="bg1"/>
                          </a:solidFill>
                          <a:latin typeface="+mn-lt"/>
                          <a:ea typeface="+mn-ea"/>
                          <a:cs typeface="+mn-cs"/>
                        </a:rPr>
                        <a:t>OS</a:t>
                      </a:r>
                      <a:endParaRPr lang="en-CA" sz="1100" b="1" kern="1200" dirty="0">
                        <a:solidFill>
                          <a:schemeClr val="bg1"/>
                        </a:solidFill>
                        <a:latin typeface="+mn-lt"/>
                        <a:ea typeface="+mn-ea"/>
                        <a:cs typeface="+mn-cs"/>
                      </a:endParaRP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smtClean="0">
                          <a:solidFill>
                            <a:schemeClr val="dk1"/>
                          </a:solidFill>
                          <a:latin typeface="+mn-lt"/>
                          <a:ea typeface="+mn-ea"/>
                          <a:cs typeface="+mn-cs"/>
                        </a:rPr>
                        <a:t>Update </a:t>
                      </a:r>
                      <a:r>
                        <a:rPr lang="en-CA" sz="1100" b="0" kern="1200" baseline="0" dirty="0">
                          <a:solidFill>
                            <a:schemeClr val="dk1"/>
                          </a:solidFill>
                          <a:latin typeface="+mn-lt"/>
                          <a:ea typeface="+mn-ea"/>
                          <a:cs typeface="+mn-cs"/>
                        </a:rPr>
                        <a:t>supported software with Microsoft’s March 2017 patch (</a:t>
                      </a:r>
                      <a:r>
                        <a:rPr lang="en-CA" sz="1100" b="0" kern="1200" baseline="0" dirty="0">
                          <a:solidFill>
                            <a:schemeClr val="dk1"/>
                          </a:solidFill>
                          <a:latin typeface="+mn-lt"/>
                          <a:ea typeface="+mn-ea"/>
                          <a:cs typeface="+mn-cs"/>
                          <a:hlinkClick r:id="rId3"/>
                        </a:rPr>
                        <a:t>MS17-010</a:t>
                      </a:r>
                      <a:r>
                        <a:rPr lang="en-CA" sz="1100" b="0" kern="1200" baseline="0" dirty="0">
                          <a:solidFill>
                            <a:schemeClr val="dk1"/>
                          </a:solidFill>
                          <a:latin typeface="+mn-lt"/>
                          <a:ea typeface="+mn-ea"/>
                          <a:cs typeface="+mn-cs"/>
                        </a:rPr>
                        <a:t>) as soon as </a:t>
                      </a:r>
                      <a:r>
                        <a:rPr lang="en-CA" sz="1100" b="0" kern="1200" baseline="0" dirty="0" smtClean="0">
                          <a:solidFill>
                            <a:schemeClr val="dk1"/>
                          </a:solidFill>
                          <a:latin typeface="+mn-lt"/>
                          <a:ea typeface="+mn-ea"/>
                          <a:cs typeface="+mn-cs"/>
                        </a:rPr>
                        <a:t>possible.</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smtClean="0">
                          <a:solidFill>
                            <a:schemeClr val="dk1"/>
                          </a:solidFill>
                          <a:latin typeface="+mn-lt"/>
                          <a:ea typeface="+mn-ea"/>
                          <a:cs typeface="+mn-cs"/>
                        </a:rPr>
                        <a:t>Inoculation is only effective for the variant based on the IOCs listed in the appendix of this document.</a:t>
                      </a:r>
                    </a:p>
                  </a:txBody>
                  <a:tcPr/>
                </a:tc>
                <a:extLst>
                  <a:ext uri="{0D108BD9-81ED-4DB2-BD59-A6C34878D82A}">
                    <a16:rowId xmlns:a16="http://schemas.microsoft.com/office/drawing/2014/main" xmlns="" val="10001"/>
                  </a:ext>
                </a:extLst>
              </a:tr>
              <a:tr h="4630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a:solidFill>
                            <a:schemeClr val="bg1"/>
                          </a:solidFill>
                          <a:latin typeface="+mn-lt"/>
                          <a:ea typeface="+mn-ea"/>
                          <a:cs typeface="+mn-cs"/>
                        </a:rPr>
                        <a:t>Back Up Your</a:t>
                      </a:r>
                      <a:r>
                        <a:rPr lang="en-CA" sz="1100" b="1" kern="1200" baseline="0" dirty="0">
                          <a:solidFill>
                            <a:schemeClr val="bg1"/>
                          </a:solidFill>
                          <a:latin typeface="+mn-lt"/>
                          <a:ea typeface="+mn-ea"/>
                          <a:cs typeface="+mn-cs"/>
                        </a:rPr>
                        <a:t> Data</a:t>
                      </a:r>
                      <a:endParaRPr lang="en-CA" sz="1100" b="1" kern="1200" dirty="0">
                        <a:solidFill>
                          <a:schemeClr val="bg1"/>
                        </a:solidFill>
                        <a:latin typeface="+mn-lt"/>
                        <a:ea typeface="+mn-ea"/>
                        <a:cs typeface="+mn-cs"/>
                      </a:endParaRP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a:solidFill>
                            <a:schemeClr val="dk1"/>
                          </a:solidFill>
                          <a:latin typeface="+mn-lt"/>
                          <a:ea typeface="+mn-ea"/>
                          <a:cs typeface="+mn-cs"/>
                        </a:rPr>
                        <a:t>Make the time to back up all critical </a:t>
                      </a:r>
                      <a:r>
                        <a:rPr lang="en-CA" sz="1100" b="0" kern="1200" baseline="0" dirty="0" smtClean="0">
                          <a:solidFill>
                            <a:schemeClr val="dk1"/>
                          </a:solidFill>
                          <a:latin typeface="+mn-lt"/>
                          <a:ea typeface="+mn-ea"/>
                          <a:cs typeface="+mn-cs"/>
                        </a:rPr>
                        <a:t>data, ideally to devices that are kept offline.</a:t>
                      </a:r>
                      <a:endParaRPr lang="en-CA" sz="1100" b="0" kern="1200" baseline="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smtClean="0">
                          <a:solidFill>
                            <a:schemeClr val="dk1"/>
                          </a:solidFill>
                          <a:latin typeface="+mn-lt"/>
                          <a:ea typeface="+mn-ea"/>
                          <a:cs typeface="+mn-cs"/>
                        </a:rPr>
                        <a:t>Create a disaster recovery plan for backing up and restoring critical data.</a:t>
                      </a: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xmlns="" val="10002"/>
                  </a:ext>
                </a:extLst>
              </a:tr>
              <a:tr h="601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a:solidFill>
                            <a:schemeClr val="bg1"/>
                          </a:solidFill>
                          <a:latin typeface="+mn-lt"/>
                          <a:ea typeface="+mn-ea"/>
                          <a:cs typeface="+mn-cs"/>
                        </a:rPr>
                        <a:t>Disable Unused Ports</a:t>
                      </a: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smtClean="0">
                          <a:solidFill>
                            <a:schemeClr val="dk1"/>
                          </a:solidFill>
                          <a:latin typeface="+mn-lt"/>
                          <a:ea typeface="+mn-ea"/>
                          <a:cs typeface="+mn-cs"/>
                        </a:rPr>
                        <a:t>Close </a:t>
                      </a:r>
                      <a:r>
                        <a:rPr lang="en-CA" sz="1100" b="0" kern="1200" baseline="0" dirty="0">
                          <a:solidFill>
                            <a:schemeClr val="dk1"/>
                          </a:solidFill>
                          <a:latin typeface="+mn-lt"/>
                          <a:ea typeface="+mn-ea"/>
                          <a:cs typeface="+mn-cs"/>
                        </a:rPr>
                        <a:t>all unnecessary ports and adopt the principle of least privilege. The </a:t>
                      </a:r>
                      <a:r>
                        <a:rPr lang="en-CA" sz="1100" b="0" kern="1200" baseline="0" dirty="0" smtClean="0">
                          <a:solidFill>
                            <a:schemeClr val="dk1"/>
                          </a:solidFill>
                          <a:latin typeface="+mn-lt"/>
                          <a:ea typeface="+mn-ea"/>
                          <a:cs typeface="+mn-cs"/>
                        </a:rPr>
                        <a:t>Petya/NOPetya </a:t>
                      </a:r>
                      <a:r>
                        <a:rPr lang="en-CA" sz="1100" b="0" kern="1200" baseline="0" dirty="0">
                          <a:solidFill>
                            <a:schemeClr val="dk1"/>
                          </a:solidFill>
                          <a:latin typeface="+mn-lt"/>
                          <a:ea typeface="+mn-ea"/>
                          <a:cs typeface="+mn-cs"/>
                        </a:rPr>
                        <a:t>threat specifically targets ports 139 and 445. Blocking traffic on these ports will prevent further propagation of Petya/NOPetya.</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a:solidFill>
                            <a:schemeClr val="dk1"/>
                          </a:solidFill>
                          <a:latin typeface="+mn-lt"/>
                          <a:ea typeface="+mn-ea"/>
                          <a:cs typeface="+mn-cs"/>
                        </a:rPr>
                        <a:t>Disable legacy protocol such as </a:t>
                      </a:r>
                      <a:r>
                        <a:rPr lang="en-CA" sz="1100" b="0" kern="1200" baseline="0" dirty="0" smtClean="0">
                          <a:solidFill>
                            <a:schemeClr val="dk1"/>
                          </a:solidFill>
                          <a:latin typeface="+mn-lt"/>
                          <a:ea typeface="+mn-ea"/>
                          <a:cs typeface="+mn-cs"/>
                        </a:rPr>
                        <a:t>SMBv1; </a:t>
                      </a:r>
                      <a:r>
                        <a:rPr lang="en-CA" sz="1100" b="0" kern="1200" baseline="0" dirty="0">
                          <a:solidFill>
                            <a:schemeClr val="dk1"/>
                          </a:solidFill>
                          <a:latin typeface="+mn-lt"/>
                          <a:ea typeface="+mn-ea"/>
                          <a:cs typeface="+mn-cs"/>
                        </a:rPr>
                        <a:t>steps are documented in Microsoft Knowledge Base Article 2696547</a:t>
                      </a:r>
                      <a:r>
                        <a:rPr lang="en-CA" sz="1100" b="0" kern="1200" baseline="0" dirty="0" smtClean="0">
                          <a:solidFill>
                            <a:schemeClr val="dk1"/>
                          </a:solidFill>
                          <a:latin typeface="+mn-lt"/>
                          <a:ea typeface="+mn-ea"/>
                          <a:cs typeface="+mn-cs"/>
                        </a:rPr>
                        <a:t>.</a:t>
                      </a:r>
                    </a:p>
                  </a:txBody>
                  <a:tcPr/>
                </a:tc>
                <a:extLst>
                  <a:ext uri="{0D108BD9-81ED-4DB2-BD59-A6C34878D82A}">
                    <a16:rowId xmlns:a16="http://schemas.microsoft.com/office/drawing/2014/main" xmlns="" val="10003"/>
                  </a:ext>
                </a:extLst>
              </a:tr>
              <a:tr h="278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smtClean="0">
                          <a:solidFill>
                            <a:schemeClr val="bg1"/>
                          </a:solidFill>
                          <a:latin typeface="+mn-lt"/>
                          <a:ea typeface="+mn-ea"/>
                          <a:cs typeface="+mn-cs"/>
                        </a:rPr>
                        <a:t>Applications</a:t>
                      </a:r>
                      <a:endParaRPr lang="en-CA" sz="1100" b="1" kern="1200" dirty="0">
                        <a:solidFill>
                          <a:schemeClr val="bg1"/>
                        </a:solidFill>
                        <a:latin typeface="+mn-lt"/>
                        <a:ea typeface="+mn-ea"/>
                        <a:cs typeface="+mn-cs"/>
                      </a:endParaRP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dirty="0" smtClean="0"/>
                        <a:t>Consider application whitelisting and segmentation within your network</a:t>
                      </a:r>
                      <a:r>
                        <a:rPr lang="en-CA" sz="1100" baseline="0" dirty="0" smtClean="0"/>
                        <a:t> t</a:t>
                      </a:r>
                      <a:r>
                        <a:rPr lang="en-CA" sz="1100" dirty="0" smtClean="0"/>
                        <a:t>o reduce the impact of these types of attacks.</a:t>
                      </a:r>
                    </a:p>
                  </a:txBody>
                  <a:tcPr/>
                </a:tc>
              </a:tr>
              <a:tr h="14508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a:solidFill>
                            <a:schemeClr val="bg1"/>
                          </a:solidFill>
                          <a:latin typeface="+mn-lt"/>
                          <a:ea typeface="+mn-ea"/>
                          <a:cs typeface="+mn-cs"/>
                        </a:rPr>
                        <a:t>Communicate</a:t>
                      </a:r>
                    </a:p>
                  </a:txBody>
                  <a:tcPr>
                    <a:solidFill>
                      <a:schemeClr val="accent3"/>
                    </a:solidFill>
                  </a:tcPr>
                </a:tc>
                <a:tc>
                  <a:txBody>
                    <a:bodyPr/>
                    <a:lstStyle/>
                    <a:p>
                      <a:pPr marL="171450" indent="-171450" algn="l" defTabSz="914400" rtl="0" eaLnBrk="1" latinLnBrk="0" hangingPunct="1">
                        <a:buSzPct val="80000"/>
                        <a:buFont typeface="Wingdings" panose="05000000000000000000" pitchFamily="2" charset="2"/>
                        <a:buChar char="q"/>
                      </a:pPr>
                      <a:r>
                        <a:rPr lang="en-CA" sz="1100" b="0" kern="1200" dirty="0">
                          <a:solidFill>
                            <a:schemeClr val="dk1"/>
                          </a:solidFill>
                          <a:latin typeface="+mn-lt"/>
                          <a:ea typeface="+mn-ea"/>
                          <a:cs typeface="+mn-cs"/>
                        </a:rPr>
                        <a:t>Send internal alerts to educate employees on the </a:t>
                      </a:r>
                      <a:r>
                        <a:rPr lang="en-CA" sz="1100" b="0" kern="1200" dirty="0" err="1">
                          <a:solidFill>
                            <a:schemeClr val="dk1"/>
                          </a:solidFill>
                          <a:latin typeface="+mn-lt"/>
                          <a:ea typeface="+mn-ea"/>
                          <a:cs typeface="+mn-cs"/>
                        </a:rPr>
                        <a:t>Petya</a:t>
                      </a:r>
                      <a:r>
                        <a:rPr lang="en-CA" sz="1100" b="0" kern="1200" dirty="0">
                          <a:solidFill>
                            <a:schemeClr val="dk1"/>
                          </a:solidFill>
                          <a:latin typeface="+mn-lt"/>
                          <a:ea typeface="+mn-ea"/>
                          <a:cs typeface="+mn-cs"/>
                        </a:rPr>
                        <a:t>/</a:t>
                      </a:r>
                      <a:r>
                        <a:rPr lang="en-CA" sz="1100" b="0" kern="1200" dirty="0" err="1">
                          <a:solidFill>
                            <a:schemeClr val="dk1"/>
                          </a:solidFill>
                          <a:latin typeface="+mn-lt"/>
                          <a:ea typeface="+mn-ea"/>
                          <a:cs typeface="+mn-cs"/>
                        </a:rPr>
                        <a:t>NOPetya</a:t>
                      </a:r>
                      <a:r>
                        <a:rPr lang="en-CA" sz="1100" b="0" kern="1200" dirty="0">
                          <a:solidFill>
                            <a:schemeClr val="dk1"/>
                          </a:solidFill>
                          <a:latin typeface="+mn-lt"/>
                          <a:ea typeface="+mn-ea"/>
                          <a:cs typeface="+mn-cs"/>
                        </a:rPr>
                        <a:t> </a:t>
                      </a:r>
                      <a:r>
                        <a:rPr lang="en-CA" sz="1100" b="0" kern="1200" dirty="0" smtClean="0">
                          <a:solidFill>
                            <a:schemeClr val="dk1"/>
                          </a:solidFill>
                          <a:latin typeface="+mn-lt"/>
                          <a:ea typeface="+mn-ea"/>
                          <a:cs typeface="+mn-cs"/>
                        </a:rPr>
                        <a:t>threat</a:t>
                      </a:r>
                      <a:r>
                        <a:rPr lang="en-CA" sz="1100" b="0" kern="1200" baseline="0" dirty="0" smtClean="0">
                          <a:solidFill>
                            <a:schemeClr val="dk1"/>
                          </a:solidFill>
                          <a:latin typeface="+mn-lt"/>
                          <a:ea typeface="+mn-ea"/>
                          <a:cs typeface="+mn-cs"/>
                        </a:rPr>
                        <a:t> and proper response/notification</a:t>
                      </a:r>
                      <a:r>
                        <a:rPr lang="en-CA" sz="1100" b="0" kern="1200" dirty="0" smtClean="0">
                          <a:solidFill>
                            <a:schemeClr val="dk1"/>
                          </a:solidFill>
                          <a:latin typeface="+mn-lt"/>
                          <a:ea typeface="+mn-ea"/>
                          <a:cs typeface="+mn-cs"/>
                        </a:rPr>
                        <a:t>.</a:t>
                      </a:r>
                      <a:endParaRPr lang="en-CA" sz="1100" b="0" kern="1200" dirty="0">
                        <a:solidFill>
                          <a:schemeClr val="dk1"/>
                        </a:solidFill>
                        <a:latin typeface="+mn-lt"/>
                        <a:ea typeface="+mn-ea"/>
                        <a:cs typeface="+mn-cs"/>
                      </a:endParaRPr>
                    </a:p>
                    <a:p>
                      <a:pPr marL="171450" indent="-171450" algn="l" defTabSz="914400" rtl="0" eaLnBrk="1" latinLnBrk="0" hangingPunct="1">
                        <a:buSzPct val="80000"/>
                        <a:buFont typeface="Wingdings" panose="05000000000000000000" pitchFamily="2" charset="2"/>
                        <a:buChar char="q"/>
                      </a:pPr>
                      <a:r>
                        <a:rPr lang="en-CA" sz="1100" b="0" kern="1200" dirty="0">
                          <a:solidFill>
                            <a:schemeClr val="dk1"/>
                          </a:solidFill>
                          <a:latin typeface="+mn-lt"/>
                          <a:ea typeface="+mn-ea"/>
                          <a:cs typeface="+mn-cs"/>
                        </a:rPr>
                        <a:t>Deliver security training sessions on threat</a:t>
                      </a:r>
                      <a:r>
                        <a:rPr lang="en-CA" sz="1100" b="0" kern="1200" baseline="0" dirty="0">
                          <a:solidFill>
                            <a:schemeClr val="dk1"/>
                          </a:solidFill>
                          <a:latin typeface="+mn-lt"/>
                          <a:ea typeface="+mn-ea"/>
                          <a:cs typeface="+mn-cs"/>
                        </a:rPr>
                        <a:t> mitigation</a:t>
                      </a:r>
                      <a:r>
                        <a:rPr lang="en-CA" sz="1100" b="0" kern="1200" dirty="0">
                          <a:solidFill>
                            <a:schemeClr val="dk1"/>
                          </a:solidFill>
                          <a:latin typeface="+mn-lt"/>
                          <a:ea typeface="+mn-ea"/>
                          <a:cs typeface="+mn-cs"/>
                        </a:rPr>
                        <a:t> tactics;</a:t>
                      </a:r>
                      <a:r>
                        <a:rPr lang="en-CA" sz="1100" b="0" kern="1200" baseline="0" dirty="0">
                          <a:solidFill>
                            <a:schemeClr val="dk1"/>
                          </a:solidFill>
                          <a:latin typeface="+mn-lt"/>
                          <a:ea typeface="+mn-ea"/>
                          <a:cs typeface="+mn-cs"/>
                        </a:rPr>
                        <a:t> </a:t>
                      </a:r>
                      <a:r>
                        <a:rPr lang="en-CA" sz="1100" b="0" kern="1200" dirty="0">
                          <a:solidFill>
                            <a:schemeClr val="dk1"/>
                          </a:solidFill>
                          <a:latin typeface="+mn-lt"/>
                          <a:ea typeface="+mn-ea"/>
                          <a:cs typeface="+mn-cs"/>
                        </a:rPr>
                        <a:t>foster a culture of organizational situational awareness. </a:t>
                      </a:r>
                    </a:p>
                    <a:p>
                      <a:pPr marL="171450" indent="-171450" algn="l" defTabSz="914400" rtl="0" eaLnBrk="1" latinLnBrk="0" hangingPunct="1">
                        <a:buSzPct val="80000"/>
                        <a:buFont typeface="Wingdings" panose="05000000000000000000" pitchFamily="2" charset="2"/>
                        <a:buChar char="q"/>
                      </a:pPr>
                      <a:r>
                        <a:rPr lang="en-CA" sz="1100" b="0" kern="1200" dirty="0">
                          <a:solidFill>
                            <a:schemeClr val="dk1"/>
                          </a:solidFill>
                          <a:latin typeface="+mn-lt"/>
                          <a:ea typeface="+mn-ea"/>
                          <a:cs typeface="+mn-cs"/>
                        </a:rPr>
                        <a:t>Send external alerts to clientele; proactively address any efforts undertaken to combat the threat.</a:t>
                      </a:r>
                    </a:p>
                    <a:p>
                      <a:pPr marL="171450" indent="-171450" algn="l" defTabSz="914400" rtl="0" eaLnBrk="1" latinLnBrk="0" hangingPunct="1">
                        <a:buSzPct val="80000"/>
                        <a:buFont typeface="Wingdings" panose="05000000000000000000" pitchFamily="2" charset="2"/>
                        <a:buChar char="q"/>
                      </a:pPr>
                      <a:r>
                        <a:rPr lang="en-CA" sz="1100" b="0" kern="1200" dirty="0">
                          <a:solidFill>
                            <a:schemeClr val="dk1"/>
                          </a:solidFill>
                          <a:latin typeface="+mn-lt"/>
                          <a:ea typeface="+mn-ea"/>
                          <a:cs typeface="+mn-cs"/>
                        </a:rPr>
                        <a:t>Schedule cadence meetings with your managed service providers and third-party vendors to discuss Petya/NOPetya. Address any/all corresponding security measures they have undertaken to combat it.</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Share this intelligence and actively collaborate with external stakeholders to manage any potential risk.</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Enterprises </a:t>
                      </a:r>
                      <a:r>
                        <a:rPr lang="en-US" sz="1100" b="0" kern="1200" dirty="0">
                          <a:solidFill>
                            <a:schemeClr val="dk1"/>
                          </a:solidFill>
                          <a:latin typeface="+mn-lt"/>
                          <a:ea typeface="+mn-ea"/>
                          <a:cs typeface="+mn-cs"/>
                        </a:rPr>
                        <a:t>can demand proof of </a:t>
                      </a:r>
                      <a:r>
                        <a:rPr lang="en-US" sz="1100" b="0" kern="1200" dirty="0" smtClean="0">
                          <a:solidFill>
                            <a:schemeClr val="dk1"/>
                          </a:solidFill>
                          <a:latin typeface="+mn-lt"/>
                          <a:ea typeface="+mn-ea"/>
                          <a:cs typeface="+mn-cs"/>
                        </a:rPr>
                        <a:t>changes </a:t>
                      </a:r>
                      <a:r>
                        <a:rPr lang="en-US" sz="1100" b="0" kern="1200" dirty="0">
                          <a:solidFill>
                            <a:schemeClr val="dk1"/>
                          </a:solidFill>
                          <a:latin typeface="+mn-lt"/>
                          <a:ea typeface="+mn-ea"/>
                          <a:cs typeface="+mn-cs"/>
                        </a:rPr>
                        <a:t>from vendors by asking for evidence such as records of change, patches deployed, etc.</a:t>
                      </a:r>
                      <a:endParaRPr lang="en-CA" sz="1100" b="0" kern="1200" dirty="0">
                        <a:solidFill>
                          <a:schemeClr val="dk1"/>
                        </a:solidFill>
                        <a:latin typeface="+mn-lt"/>
                        <a:ea typeface="+mn-ea"/>
                        <a:cs typeface="+mn-cs"/>
                      </a:endParaRPr>
                    </a:p>
                  </a:txBody>
                  <a:tcPr/>
                </a:tc>
                <a:extLst>
                  <a:ext uri="{0D108BD9-81ED-4DB2-BD59-A6C34878D82A}">
                    <a16:rowId xmlns:a16="http://schemas.microsoft.com/office/drawing/2014/main" xmlns="" val="10004"/>
                  </a:ext>
                </a:extLst>
              </a:tr>
              <a:tr h="463022">
                <a:tc>
                  <a:txBody>
                    <a:bodyPr/>
                    <a:lstStyle/>
                    <a:p>
                      <a:pPr algn="l"/>
                      <a:r>
                        <a:rPr lang="en-CA" sz="1100" b="1" kern="1200" dirty="0">
                          <a:solidFill>
                            <a:schemeClr val="bg1"/>
                          </a:solidFill>
                          <a:latin typeface="+mn-lt"/>
                          <a:ea typeface="+mn-ea"/>
                          <a:cs typeface="+mn-cs"/>
                        </a:rPr>
                        <a:t>Threat Intelligence</a:t>
                      </a: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Review your threat intelligence </a:t>
                      </a:r>
                      <a:r>
                        <a:rPr lang="en-CA" sz="1100" b="0" kern="1200" dirty="0" smtClean="0">
                          <a:solidFill>
                            <a:schemeClr val="dk1"/>
                          </a:solidFill>
                          <a:latin typeface="+mn-lt"/>
                          <a:ea typeface="+mn-ea"/>
                          <a:cs typeface="+mn-cs"/>
                        </a:rPr>
                        <a:t>programs </a:t>
                      </a:r>
                      <a:r>
                        <a:rPr lang="en-CA" sz="1100" b="0" kern="1200" dirty="0">
                          <a:solidFill>
                            <a:schemeClr val="dk1"/>
                          </a:solidFill>
                          <a:latin typeface="+mn-lt"/>
                          <a:ea typeface="+mn-ea"/>
                          <a:cs typeface="+mn-cs"/>
                        </a:rPr>
                        <a:t>(if there </a:t>
                      </a:r>
                      <a:r>
                        <a:rPr lang="en-CA" sz="1100" b="0" kern="1200" dirty="0" smtClean="0">
                          <a:solidFill>
                            <a:schemeClr val="dk1"/>
                          </a:solidFill>
                          <a:latin typeface="+mn-lt"/>
                          <a:ea typeface="+mn-ea"/>
                          <a:cs typeface="+mn-cs"/>
                        </a:rPr>
                        <a:t>are </a:t>
                      </a:r>
                      <a:r>
                        <a:rPr lang="en-CA" sz="1100" b="0" kern="1200" dirty="0">
                          <a:solidFill>
                            <a:schemeClr val="dk1"/>
                          </a:solidFill>
                          <a:latin typeface="+mn-lt"/>
                          <a:ea typeface="+mn-ea"/>
                          <a:cs typeface="+mn-cs"/>
                        </a:rPr>
                        <a:t>none, refer to </a:t>
                      </a:r>
                      <a:r>
                        <a:rPr lang="en-CA" sz="1100" b="0" kern="1200" dirty="0">
                          <a:solidFill>
                            <a:schemeClr val="dk1"/>
                          </a:solidFill>
                          <a:latin typeface="+mn-lt"/>
                          <a:ea typeface="+mn-ea"/>
                          <a:cs typeface="+mn-cs"/>
                          <a:hlinkClick r:id="rId4"/>
                        </a:rPr>
                        <a:t>Info-Tech</a:t>
                      </a:r>
                      <a:r>
                        <a:rPr lang="en-CA" sz="1100" b="0" kern="1200" dirty="0">
                          <a:solidFill>
                            <a:schemeClr val="dk1"/>
                          </a:solidFill>
                          <a:latin typeface="+mn-lt"/>
                          <a:ea typeface="+mn-ea"/>
                          <a:cs typeface="+mn-cs"/>
                        </a:rPr>
                        <a:t> for guidance on setting them up) and ensure that they are being consumed and actioned. Timely intelligence can give you a crucial head start against threat actors.</a:t>
                      </a:r>
                    </a:p>
                  </a:txBody>
                  <a:tcPr/>
                </a:tc>
                <a:extLst>
                  <a:ext uri="{0D108BD9-81ED-4DB2-BD59-A6C34878D82A}">
                    <a16:rowId xmlns:a16="http://schemas.microsoft.com/office/drawing/2014/main" xmlns="" val="10005"/>
                  </a:ext>
                </a:extLst>
              </a:tr>
              <a:tr h="463022">
                <a:tc>
                  <a:txBody>
                    <a:bodyPr/>
                    <a:lstStyle/>
                    <a:p>
                      <a:pPr algn="l"/>
                      <a:r>
                        <a:rPr lang="en-CA" sz="1100" b="1" kern="1200" dirty="0">
                          <a:solidFill>
                            <a:schemeClr val="bg1"/>
                          </a:solidFill>
                          <a:latin typeface="+mn-lt"/>
                          <a:ea typeface="+mn-ea"/>
                          <a:cs typeface="+mn-cs"/>
                        </a:rPr>
                        <a:t>Endpoint Protection</a:t>
                      </a: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Install EPP </a:t>
                      </a:r>
                      <a:r>
                        <a:rPr lang="en-CA" sz="1100" b="0" kern="1200" baseline="0" dirty="0">
                          <a:solidFill>
                            <a:schemeClr val="dk1"/>
                          </a:solidFill>
                          <a:latin typeface="+mn-lt"/>
                          <a:ea typeface="+mn-ea"/>
                          <a:cs typeface="+mn-cs"/>
                        </a:rPr>
                        <a:t>vendor updates. Ensure endpoint protection solutions incorporate the most recent indicators of compromise and updated signature lists. Adopt machine learning and heuristic-based analysis to monitor threats in </a:t>
                      </a:r>
                      <a:r>
                        <a:rPr lang="en-CA" sz="1100" b="0" kern="1200" baseline="0" dirty="0" smtClean="0">
                          <a:solidFill>
                            <a:schemeClr val="dk1"/>
                          </a:solidFill>
                          <a:latin typeface="+mn-lt"/>
                          <a:ea typeface="+mn-ea"/>
                          <a:cs typeface="+mn-cs"/>
                        </a:rPr>
                        <a:t>real time</a:t>
                      </a:r>
                      <a:r>
                        <a:rPr lang="en-CA" sz="1100" b="0" kern="1200" baseline="0" dirty="0">
                          <a:solidFill>
                            <a:schemeClr val="dk1"/>
                          </a:solidFill>
                          <a:latin typeface="+mn-lt"/>
                          <a:ea typeface="+mn-ea"/>
                          <a:cs typeface="+mn-cs"/>
                        </a:rPr>
                        <a:t>.</a:t>
                      </a:r>
                      <a:endParaRPr lang="en-CA" sz="1100" b="0" kern="1200" dirty="0">
                        <a:solidFill>
                          <a:schemeClr val="dk1"/>
                        </a:solidFill>
                        <a:latin typeface="+mn-lt"/>
                        <a:ea typeface="+mn-ea"/>
                        <a:cs typeface="+mn-cs"/>
                      </a:endParaRPr>
                    </a:p>
                  </a:txBody>
                  <a:tcPr/>
                </a:tc>
                <a:extLst>
                  <a:ext uri="{0D108BD9-81ED-4DB2-BD59-A6C34878D82A}">
                    <a16:rowId xmlns:a16="http://schemas.microsoft.com/office/drawing/2014/main" xmlns="" val="10006"/>
                  </a:ext>
                </a:extLst>
              </a:tr>
              <a:tr h="311002">
                <a:tc>
                  <a:txBody>
                    <a:bodyPr/>
                    <a:lstStyle/>
                    <a:p>
                      <a:pPr algn="l"/>
                      <a:r>
                        <a:rPr lang="en-CA" sz="1100" b="1" kern="1200" dirty="0">
                          <a:solidFill>
                            <a:schemeClr val="bg1"/>
                          </a:solidFill>
                          <a:latin typeface="+mn-lt"/>
                          <a:ea typeface="+mn-ea"/>
                          <a:cs typeface="+mn-cs"/>
                        </a:rPr>
                        <a:t>Leverage IOCs</a:t>
                      </a: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a:solidFill>
                            <a:schemeClr val="dk1"/>
                          </a:solidFill>
                          <a:latin typeface="+mn-lt"/>
                          <a:ea typeface="+mn-ea"/>
                          <a:cs typeface="+mn-cs"/>
                        </a:rPr>
                        <a:t>Block relevant indicators of compromise. Reference the appendix for a comprehensive list of IOCs. </a:t>
                      </a:r>
                      <a:endParaRPr lang="en-CA" sz="1100" b="0" kern="1200" baseline="0" dirty="0" smtClean="0">
                        <a:solidFill>
                          <a:schemeClr val="dk1"/>
                        </a:solidFill>
                        <a:latin typeface="+mn-lt"/>
                        <a:ea typeface="+mn-ea"/>
                        <a:cs typeface="+mn-cs"/>
                      </a:endParaRPr>
                    </a:p>
                  </a:txBody>
                  <a:tcPr/>
                </a:tc>
                <a:extLst>
                  <a:ext uri="{0D108BD9-81ED-4DB2-BD59-A6C34878D82A}">
                    <a16:rowId xmlns:a16="http://schemas.microsoft.com/office/drawing/2014/main" xmlns="" val="10007"/>
                  </a:ext>
                </a:extLst>
              </a:tr>
              <a:tr h="601928">
                <a:tc>
                  <a:txBody>
                    <a:bodyPr/>
                    <a:lstStyle/>
                    <a:p>
                      <a:pPr algn="l"/>
                      <a:r>
                        <a:rPr lang="en-CA" sz="1100" b="1" kern="1200" dirty="0">
                          <a:solidFill>
                            <a:schemeClr val="bg1"/>
                          </a:solidFill>
                          <a:latin typeface="+mn-lt"/>
                          <a:ea typeface="+mn-ea"/>
                          <a:cs typeface="+mn-cs"/>
                        </a:rPr>
                        <a:t>Incident Response</a:t>
                      </a: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altLang="en-US" sz="1100" b="0" kern="1200" baseline="0" dirty="0">
                          <a:solidFill>
                            <a:schemeClr val="dk1"/>
                          </a:solidFill>
                          <a:latin typeface="+mn-lt"/>
                          <a:ea typeface="+mn-ea"/>
                          <a:cs typeface="+mn-cs"/>
                        </a:rPr>
                        <a:t>Formalize incident response procedures. Create detailed runbooks that actively address all mitigation and operational procedures in the event that an endpoint is infected. Actively distribute runbooks and collaborate internally so that all security members are aware of the required steps and procedures. </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83287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Immediate actions – If you </a:t>
            </a:r>
            <a:r>
              <a:rPr lang="en-US" b="1" u="sng" dirty="0"/>
              <a:t>have</a:t>
            </a:r>
            <a:r>
              <a:rPr lang="en-US" dirty="0"/>
              <a:t> been infected </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2072531761"/>
              </p:ext>
            </p:extLst>
          </p:nvPr>
        </p:nvGraphicFramePr>
        <p:xfrm>
          <a:off x="0" y="1831480"/>
          <a:ext cx="9143999" cy="4394914"/>
        </p:xfrm>
        <a:graphic>
          <a:graphicData uri="http://schemas.openxmlformats.org/drawingml/2006/table">
            <a:tbl>
              <a:tblPr firstRow="1" bandRow="1">
                <a:tableStyleId>{EB344D84-9AFB-497E-A393-DC336BA19D2E}</a:tableStyleId>
              </a:tblPr>
              <a:tblGrid>
                <a:gridCol w="1191569">
                  <a:extLst>
                    <a:ext uri="{9D8B030D-6E8A-4147-A177-3AD203B41FA5}">
                      <a16:colId xmlns:a16="http://schemas.microsoft.com/office/drawing/2014/main" xmlns="" val="20000"/>
                    </a:ext>
                  </a:extLst>
                </a:gridCol>
                <a:gridCol w="7952430">
                  <a:extLst>
                    <a:ext uri="{9D8B030D-6E8A-4147-A177-3AD203B41FA5}">
                      <a16:colId xmlns:a16="http://schemas.microsoft.com/office/drawing/2014/main" xmlns="" val="20001"/>
                    </a:ext>
                  </a:extLst>
                </a:gridCol>
              </a:tblGrid>
              <a:tr h="278234">
                <a:tc>
                  <a:txBody>
                    <a:bodyPr/>
                    <a:lstStyle/>
                    <a:p>
                      <a:pPr algn="ctr"/>
                      <a:r>
                        <a:rPr lang="en-CA" sz="1200" dirty="0"/>
                        <a:t>Action</a:t>
                      </a:r>
                    </a:p>
                  </a:txBody>
                  <a:tcPr/>
                </a:tc>
                <a:tc>
                  <a:txBody>
                    <a:bodyPr/>
                    <a:lstStyle/>
                    <a:p>
                      <a:pPr algn="ctr"/>
                      <a:endParaRPr lang="en-CA" sz="1200" dirty="0"/>
                    </a:p>
                  </a:txBody>
                  <a:tcPr/>
                </a:tc>
                <a:extLst>
                  <a:ext uri="{0D108BD9-81ED-4DB2-BD59-A6C34878D82A}">
                    <a16:rowId xmlns:a16="http://schemas.microsoft.com/office/drawing/2014/main" xmlns="" val="10000"/>
                  </a:ext>
                </a:extLst>
              </a:tr>
              <a:tr h="1112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a:solidFill>
                            <a:schemeClr val="bg1"/>
                          </a:solidFill>
                          <a:latin typeface="+mn-lt"/>
                          <a:ea typeface="+mn-ea"/>
                          <a:cs typeface="+mn-cs"/>
                        </a:rPr>
                        <a:t>Shut Down</a:t>
                      </a:r>
                    </a:p>
                    <a:p>
                      <a:pPr algn="l"/>
                      <a:endParaRPr lang="en-CA" sz="1100" b="1" kern="1200" dirty="0">
                        <a:solidFill>
                          <a:schemeClr val="bg1"/>
                        </a:solidFill>
                        <a:latin typeface="+mn-lt"/>
                        <a:ea typeface="+mn-ea"/>
                        <a:cs typeface="+mn-cs"/>
                      </a:endParaRP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Shut down and disconnect any infected systems</a:t>
                      </a:r>
                      <a:r>
                        <a:rPr lang="en-CA" sz="1100" b="0" kern="1200" baseline="0" dirty="0">
                          <a:solidFill>
                            <a:schemeClr val="dk1"/>
                          </a:solidFill>
                          <a:latin typeface="+mn-lt"/>
                          <a:ea typeface="+mn-ea"/>
                          <a:cs typeface="+mn-cs"/>
                        </a:rPr>
                        <a:t> as part of your overall risk mitigation strategy. </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a:solidFill>
                            <a:schemeClr val="dk1"/>
                          </a:solidFill>
                          <a:latin typeface="+mn-lt"/>
                          <a:ea typeface="+mn-ea"/>
                          <a:cs typeface="+mn-cs"/>
                        </a:rPr>
                        <a:t>Isolate the infected host if available.</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dirty="0"/>
                        <a:t>Do not attempt to clean the system or run any AV or malware scans. These processes are done later. </a:t>
                      </a:r>
                      <a:endParaRPr lang="en-CA" sz="1100" b="0" kern="1200" baseline="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Assess your</a:t>
                      </a:r>
                      <a:r>
                        <a:rPr lang="en-CA" sz="1100" b="0" kern="1200" baseline="0" dirty="0">
                          <a:solidFill>
                            <a:schemeClr val="dk1"/>
                          </a:solidFill>
                          <a:latin typeface="+mn-lt"/>
                          <a:ea typeface="+mn-ea"/>
                          <a:cs typeface="+mn-cs"/>
                        </a:rPr>
                        <a:t> organizational exposure for all internet-facing devices. Determine why open ports are open. Maintain a dynamic and frequently updated listing of active ports</a:t>
                      </a:r>
                      <a:r>
                        <a:rPr lang="en-CA" sz="1100" b="0" kern="1200" baseline="0" dirty="0" smtClean="0">
                          <a:solidFill>
                            <a:schemeClr val="dk1"/>
                          </a:solidFill>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smtClean="0">
                          <a:solidFill>
                            <a:schemeClr val="dk1"/>
                          </a:solidFill>
                          <a:latin typeface="+mn-lt"/>
                          <a:ea typeface="+mn-ea"/>
                          <a:cs typeface="+mn-cs"/>
                        </a:rPr>
                        <a:t>Do not reboot infected devices. </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baseline="0" dirty="0" smtClean="0">
                          <a:solidFill>
                            <a:schemeClr val="dk1"/>
                          </a:solidFill>
                          <a:latin typeface="+mn-lt"/>
                          <a:ea typeface="+mn-ea"/>
                          <a:cs typeface="+mn-cs"/>
                        </a:rPr>
                        <a:t>Recover any unencrypted data using a live disk/OS.</a:t>
                      </a: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xmlns="" val="10001"/>
                  </a:ext>
                </a:extLst>
              </a:tr>
              <a:tr h="336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kern="1200" dirty="0">
                          <a:solidFill>
                            <a:schemeClr val="bg1"/>
                          </a:solidFill>
                          <a:latin typeface="+mn-lt"/>
                          <a:ea typeface="+mn-ea"/>
                          <a:cs typeface="+mn-cs"/>
                        </a:rPr>
                        <a:t>Don’t Pay</a:t>
                      </a:r>
                    </a:p>
                  </a:txBody>
                  <a:tcPr>
                    <a:solidFill>
                      <a:schemeClr val="accent3"/>
                    </a:solidFill>
                  </a:tcPr>
                </a:tc>
                <a:tc>
                  <a:txBody>
                    <a:bodyPr/>
                    <a:lstStyle/>
                    <a:p>
                      <a:pPr marL="171450" indent="-171450">
                        <a:spcBef>
                          <a:spcPts val="600"/>
                        </a:spcBef>
                        <a:spcAft>
                          <a:spcPts val="600"/>
                        </a:spcAft>
                        <a:buSzPct val="100000"/>
                        <a:buFont typeface="Wingdings" panose="05000000000000000000" pitchFamily="2" charset="2"/>
                        <a:buChar char="q"/>
                      </a:pPr>
                      <a:r>
                        <a:rPr lang="en-US" sz="1100" dirty="0" smtClean="0">
                          <a:solidFill>
                            <a:srgbClr val="333333"/>
                          </a:solidFill>
                        </a:rPr>
                        <a:t>Payment </a:t>
                      </a:r>
                      <a:r>
                        <a:rPr lang="en-US" sz="1100" b="1" u="sng" dirty="0" smtClean="0">
                          <a:solidFill>
                            <a:srgbClr val="333333"/>
                          </a:solidFill>
                        </a:rPr>
                        <a:t>should not</a:t>
                      </a:r>
                      <a:r>
                        <a:rPr lang="en-US" sz="1100" b="1" u="none" dirty="0" smtClean="0">
                          <a:solidFill>
                            <a:srgbClr val="333333"/>
                          </a:solidFill>
                        </a:rPr>
                        <a:t> </a:t>
                      </a:r>
                      <a:r>
                        <a:rPr lang="en-US" sz="1100" dirty="0" smtClean="0">
                          <a:solidFill>
                            <a:srgbClr val="333333"/>
                          </a:solidFill>
                        </a:rPr>
                        <a:t>be an option.</a:t>
                      </a:r>
                      <a:r>
                        <a:rPr lang="en-US" sz="1100" baseline="0" dirty="0" smtClean="0">
                          <a:solidFill>
                            <a:srgbClr val="333333"/>
                          </a:solidFill>
                        </a:rPr>
                        <a:t> In the case of Petya/NOPetya, paying the ransom will not result in getting files back.</a:t>
                      </a:r>
                      <a:endParaRPr lang="en-US" sz="1100" dirty="0" smtClean="0">
                        <a:solidFill>
                          <a:srgbClr val="333333"/>
                        </a:solidFill>
                      </a:endParaRPr>
                    </a:p>
                  </a:txBody>
                  <a:tcPr/>
                </a:tc>
                <a:extLst>
                  <a:ext uri="{0D108BD9-81ED-4DB2-BD59-A6C34878D82A}">
                    <a16:rowId xmlns:a16="http://schemas.microsoft.com/office/drawing/2014/main" xmlns="" val="10002"/>
                  </a:ext>
                </a:extLst>
              </a:tr>
              <a:tr h="459757">
                <a:tc>
                  <a:txBody>
                    <a:bodyPr/>
                    <a:lstStyle/>
                    <a:p>
                      <a:pPr algn="l"/>
                      <a:r>
                        <a:rPr lang="en-CA" sz="1100" b="1" kern="1200" dirty="0">
                          <a:solidFill>
                            <a:schemeClr val="bg1"/>
                          </a:solidFill>
                          <a:latin typeface="+mn-lt"/>
                          <a:ea typeface="+mn-ea"/>
                          <a:cs typeface="+mn-cs"/>
                        </a:rPr>
                        <a:t>Analyze the Scope</a:t>
                      </a: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100000"/>
                        <a:buFont typeface="Wingdings" panose="05000000000000000000" pitchFamily="2" charset="2"/>
                        <a:buChar char="q"/>
                        <a:tabLst/>
                        <a:defRPr/>
                      </a:pPr>
                      <a:r>
                        <a:rPr lang="en-CA" sz="1100" b="0" dirty="0" smtClean="0"/>
                        <a:t>Create </a:t>
                      </a:r>
                      <a:r>
                        <a:rPr lang="en-CA" sz="1100" b="0" dirty="0"/>
                        <a:t>an inventory of infected devices so you know what must be restored from backup</a:t>
                      </a:r>
                      <a:r>
                        <a:rPr lang="en-CA" sz="1100" b="0" dirty="0" smtClean="0"/>
                        <a:t>.</a:t>
                      </a:r>
                    </a:p>
                    <a:p>
                      <a:pPr marL="0" marR="0" lvl="0" indent="0" algn="l" defTabSz="914400"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lang="en-CA" sz="1100" dirty="0" smtClean="0"/>
                    </a:p>
                  </a:txBody>
                  <a:tcPr/>
                </a:tc>
                <a:extLst>
                  <a:ext uri="{0D108BD9-81ED-4DB2-BD59-A6C34878D82A}">
                    <a16:rowId xmlns:a16="http://schemas.microsoft.com/office/drawing/2014/main" xmlns="" val="10003"/>
                  </a:ext>
                </a:extLst>
              </a:tr>
              <a:tr h="1112935">
                <a:tc>
                  <a:txBody>
                    <a:bodyPr/>
                    <a:lstStyle/>
                    <a:p>
                      <a:pPr algn="l"/>
                      <a:r>
                        <a:rPr lang="en-CA" sz="1100" b="1" kern="1200" dirty="0">
                          <a:solidFill>
                            <a:schemeClr val="bg1"/>
                          </a:solidFill>
                          <a:latin typeface="+mn-lt"/>
                          <a:ea typeface="+mn-ea"/>
                          <a:cs typeface="+mn-cs"/>
                        </a:rPr>
                        <a:t>Communicate</a:t>
                      </a:r>
                    </a:p>
                  </a:txBody>
                  <a:tcPr>
                    <a:solidFill>
                      <a:schemeClr val="accent3"/>
                    </a:solidFill>
                  </a:tcPr>
                </a:tc>
                <a:tc>
                  <a:txBody>
                    <a:bodyPr/>
                    <a:lstStyle/>
                    <a:p>
                      <a:pPr marL="171450" indent="-171450" algn="l" defTabSz="914400" rtl="0" eaLnBrk="1" latinLnBrk="0" hangingPunct="1">
                        <a:spcBef>
                          <a:spcPts val="0"/>
                        </a:spcBef>
                        <a:spcAft>
                          <a:spcPts val="0"/>
                        </a:spcAft>
                        <a:buSzPct val="80000"/>
                        <a:buFont typeface="Wingdings" panose="05000000000000000000" pitchFamily="2" charset="2"/>
                        <a:buChar char="q"/>
                      </a:pPr>
                      <a:r>
                        <a:rPr lang="en-CA" sz="1100" kern="1200" dirty="0">
                          <a:solidFill>
                            <a:srgbClr val="333333"/>
                          </a:solidFill>
                          <a:latin typeface="+mn-lt"/>
                          <a:ea typeface="+mn-ea"/>
                          <a:cs typeface="+mn-cs"/>
                        </a:rPr>
                        <a:t>Report your experience: organizations that have fallen victim to a ransomware attack are encouraged to work with their local law</a:t>
                      </a:r>
                      <a:r>
                        <a:rPr lang="en-CA" sz="1100" kern="1200" baseline="0" dirty="0">
                          <a:solidFill>
                            <a:srgbClr val="333333"/>
                          </a:solidFill>
                          <a:latin typeface="+mn-lt"/>
                          <a:ea typeface="+mn-ea"/>
                          <a:cs typeface="+mn-cs"/>
                        </a:rPr>
                        <a:t> </a:t>
                      </a:r>
                      <a:r>
                        <a:rPr lang="en-CA" sz="1100" kern="1200" dirty="0">
                          <a:solidFill>
                            <a:srgbClr val="333333"/>
                          </a:solidFill>
                          <a:latin typeface="+mn-lt"/>
                          <a:ea typeface="+mn-ea"/>
                          <a:cs typeface="+mn-cs"/>
                        </a:rPr>
                        <a:t>enforcement office. US-based companies should report the incident to </a:t>
                      </a:r>
                      <a:r>
                        <a:rPr lang="en-CA" sz="1100" b="0" kern="1200" dirty="0">
                          <a:solidFill>
                            <a:schemeClr val="dk1"/>
                          </a:solidFill>
                          <a:latin typeface="+mn-lt"/>
                          <a:ea typeface="+mn-ea"/>
                          <a:cs typeface="+mn-cs"/>
                        </a:rPr>
                        <a:t>the </a:t>
                      </a:r>
                      <a:r>
                        <a:rPr lang="en-CA" sz="1100" b="0" kern="1200" dirty="0">
                          <a:solidFill>
                            <a:schemeClr val="dk1"/>
                          </a:solidFill>
                          <a:latin typeface="+mn-lt"/>
                          <a:ea typeface="+mn-ea"/>
                          <a:cs typeface="+mn-cs"/>
                          <a:hlinkClick r:id="rId3"/>
                        </a:rPr>
                        <a:t>FBI Internet Crime Complaint Center (IC3)</a:t>
                      </a:r>
                      <a:r>
                        <a:rPr lang="en-CA" sz="1100" b="0" kern="1200" dirty="0">
                          <a:solidFill>
                            <a:schemeClr val="dk1"/>
                          </a:solidFill>
                          <a:latin typeface="+mn-lt"/>
                          <a:ea typeface="+mn-ea"/>
                          <a:cs typeface="+mn-cs"/>
                        </a:rPr>
                        <a:t>.</a:t>
                      </a:r>
                    </a:p>
                    <a:p>
                      <a:pPr marL="171450" indent="-171450" algn="l" defTabSz="914400" rtl="0" eaLnBrk="1" latinLnBrk="0" hangingPunct="1">
                        <a:spcBef>
                          <a:spcPts val="0"/>
                        </a:spcBef>
                        <a:spcAft>
                          <a:spcPts val="0"/>
                        </a:spcAft>
                        <a:buSzPct val="80000"/>
                        <a:buFont typeface="Wingdings" panose="05000000000000000000" pitchFamily="2" charset="2"/>
                        <a:buChar char="q"/>
                      </a:pPr>
                      <a:r>
                        <a:rPr lang="en-CA" sz="1100" b="0" kern="1200" dirty="0">
                          <a:solidFill>
                            <a:schemeClr val="dk1"/>
                          </a:solidFill>
                          <a:latin typeface="+mn-lt"/>
                          <a:ea typeface="+mn-ea"/>
                          <a:cs typeface="+mn-cs"/>
                        </a:rPr>
                        <a:t>Send internal alerts to educate employees on the </a:t>
                      </a:r>
                      <a:r>
                        <a:rPr lang="en-CA" sz="1100" b="0" kern="1200" dirty="0" err="1">
                          <a:solidFill>
                            <a:schemeClr val="dk1"/>
                          </a:solidFill>
                          <a:latin typeface="+mn-lt"/>
                          <a:ea typeface="+mn-ea"/>
                          <a:cs typeface="+mn-cs"/>
                        </a:rPr>
                        <a:t>Petya</a:t>
                      </a:r>
                      <a:r>
                        <a:rPr lang="en-CA" sz="1100" b="0" kern="1200" dirty="0">
                          <a:solidFill>
                            <a:schemeClr val="dk1"/>
                          </a:solidFill>
                          <a:latin typeface="+mn-lt"/>
                          <a:ea typeface="+mn-ea"/>
                          <a:cs typeface="+mn-cs"/>
                        </a:rPr>
                        <a:t>/</a:t>
                      </a:r>
                      <a:r>
                        <a:rPr lang="en-CA" sz="1100" b="0" kern="1200" dirty="0" err="1">
                          <a:solidFill>
                            <a:schemeClr val="dk1"/>
                          </a:solidFill>
                          <a:latin typeface="+mn-lt"/>
                          <a:ea typeface="+mn-ea"/>
                          <a:cs typeface="+mn-cs"/>
                        </a:rPr>
                        <a:t>NOPetya</a:t>
                      </a:r>
                      <a:r>
                        <a:rPr lang="en-CA" sz="1100" b="0" kern="1200" dirty="0">
                          <a:solidFill>
                            <a:schemeClr val="dk1"/>
                          </a:solidFill>
                          <a:latin typeface="+mn-lt"/>
                          <a:ea typeface="+mn-ea"/>
                          <a:cs typeface="+mn-cs"/>
                        </a:rPr>
                        <a:t> </a:t>
                      </a:r>
                      <a:r>
                        <a:rPr lang="en-CA" sz="1100" b="0" kern="1200" dirty="0" smtClean="0">
                          <a:solidFill>
                            <a:schemeClr val="dk1"/>
                          </a:solidFill>
                          <a:latin typeface="+mn-lt"/>
                          <a:ea typeface="+mn-ea"/>
                          <a:cs typeface="+mn-cs"/>
                        </a:rPr>
                        <a:t>threat.</a:t>
                      </a:r>
                      <a:endParaRPr lang="en-CA" sz="1100" b="0" kern="120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kern="1200" dirty="0">
                          <a:solidFill>
                            <a:schemeClr val="dk1"/>
                          </a:solidFill>
                          <a:latin typeface="+mn-lt"/>
                          <a:ea typeface="+mn-ea"/>
                          <a:cs typeface="+mn-cs"/>
                        </a:rPr>
                        <a:t>If</a:t>
                      </a:r>
                      <a:r>
                        <a:rPr lang="en-CA" sz="1100" b="0" kern="1200" baseline="0" dirty="0">
                          <a:solidFill>
                            <a:schemeClr val="dk1"/>
                          </a:solidFill>
                          <a:latin typeface="+mn-lt"/>
                          <a:ea typeface="+mn-ea"/>
                          <a:cs typeface="+mn-cs"/>
                        </a:rPr>
                        <a:t> </a:t>
                      </a:r>
                      <a:r>
                        <a:rPr lang="en-CA" sz="1100" b="0" kern="1200" dirty="0">
                          <a:solidFill>
                            <a:schemeClr val="dk1"/>
                          </a:solidFill>
                          <a:latin typeface="+mn-lt"/>
                          <a:ea typeface="+mn-ea"/>
                          <a:cs typeface="+mn-cs"/>
                        </a:rPr>
                        <a:t>client-facing operations have been impacted, work with your legal or field department to communicate to</a:t>
                      </a:r>
                      <a:r>
                        <a:rPr lang="en-CA" sz="1100" b="0" kern="1200" baseline="0" dirty="0">
                          <a:solidFill>
                            <a:schemeClr val="dk1"/>
                          </a:solidFill>
                          <a:latin typeface="+mn-lt"/>
                          <a:ea typeface="+mn-ea"/>
                          <a:cs typeface="+mn-cs"/>
                        </a:rPr>
                        <a:t> your customers.</a:t>
                      </a:r>
                      <a:r>
                        <a:rPr lang="en-CA" sz="1100" b="0" kern="1200" dirty="0">
                          <a:solidFill>
                            <a:schemeClr val="dk1"/>
                          </a:solidFill>
                          <a:latin typeface="+mn-lt"/>
                          <a:ea typeface="+mn-ea"/>
                          <a:cs typeface="+mn-cs"/>
                        </a:rPr>
                        <a:t> Proactively address any efforts undertaken to combat the threat.</a:t>
                      </a:r>
                    </a:p>
                  </a:txBody>
                  <a:tcPr/>
                </a:tc>
                <a:extLst>
                  <a:ext uri="{0D108BD9-81ED-4DB2-BD59-A6C34878D82A}">
                    <a16:rowId xmlns:a16="http://schemas.microsoft.com/office/drawing/2014/main" xmlns="" val="10004"/>
                  </a:ext>
                </a:extLst>
              </a:tr>
              <a:tr h="942903">
                <a:tc>
                  <a:txBody>
                    <a:bodyPr/>
                    <a:lstStyle/>
                    <a:p>
                      <a:pPr algn="l"/>
                      <a:r>
                        <a:rPr lang="en-CA" sz="1100" b="1" kern="1200" dirty="0">
                          <a:solidFill>
                            <a:schemeClr val="bg1"/>
                          </a:solidFill>
                          <a:latin typeface="+mn-lt"/>
                          <a:ea typeface="+mn-ea"/>
                          <a:cs typeface="+mn-cs"/>
                        </a:rPr>
                        <a:t>Locate </a:t>
                      </a:r>
                      <a:r>
                        <a:rPr lang="en-CA" sz="1100" b="1" kern="1200" dirty="0" smtClean="0">
                          <a:solidFill>
                            <a:schemeClr val="bg1"/>
                          </a:solidFill>
                          <a:latin typeface="+mn-lt"/>
                          <a:ea typeface="+mn-ea"/>
                          <a:cs typeface="+mn-cs"/>
                        </a:rPr>
                        <a:t>Data Backups</a:t>
                      </a:r>
                      <a:endParaRPr lang="en-CA" sz="1100" b="1" kern="1200" dirty="0">
                        <a:solidFill>
                          <a:schemeClr val="bg1"/>
                        </a:solidFill>
                        <a:latin typeface="+mn-lt"/>
                        <a:ea typeface="+mn-ea"/>
                        <a:cs typeface="+mn-cs"/>
                      </a:endParaRPr>
                    </a:p>
                  </a:txBody>
                  <a:tcPr>
                    <a:solidFill>
                      <a:schemeClr val="accent3"/>
                    </a:solidFill>
                  </a:tcPr>
                </a:tc>
                <a:tc>
                  <a:txBody>
                    <a:bodyPr/>
                    <a:lstStyle/>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dirty="0"/>
                        <a:t>Google Drive, Dropbox, OneDrive </a:t>
                      </a:r>
                      <a:r>
                        <a:rPr lang="en-CA" sz="1100" dirty="0"/>
                        <a:t>– have you shared the data with someone else using a cloud-based storage service? Even if the data is encrypted, these services will often allow you to revert your files to a previous state. </a:t>
                      </a:r>
                    </a:p>
                    <a:p>
                      <a:pPr marL="171450" marR="0" lvl="0" indent="-171450" algn="l" defTabSz="914400" rtl="0" eaLnBrk="1" fontAlgn="auto" latinLnBrk="0" hangingPunct="1">
                        <a:lnSpc>
                          <a:spcPct val="100000"/>
                        </a:lnSpc>
                        <a:spcBef>
                          <a:spcPts val="0"/>
                        </a:spcBef>
                        <a:spcAft>
                          <a:spcPts val="0"/>
                        </a:spcAft>
                        <a:buClrTx/>
                        <a:buSzPct val="80000"/>
                        <a:buFont typeface="Wingdings" panose="05000000000000000000" pitchFamily="2" charset="2"/>
                        <a:buChar char="q"/>
                        <a:tabLst/>
                        <a:defRPr/>
                      </a:pPr>
                      <a:r>
                        <a:rPr lang="en-CA" sz="1100" b="0" dirty="0"/>
                        <a:t>Removable media – </a:t>
                      </a:r>
                      <a:r>
                        <a:rPr lang="en-CA" sz="1100" dirty="0"/>
                        <a:t>did you put the files onto a USB, external hard drive, DVD, or some other removable media to transfer the data? If you find you have copies on removable media, then manually verify the files by restoring to a separate computer. It is essential to verify the files if using physical media, as these can tend to deteriorate</a:t>
                      </a:r>
                      <a:r>
                        <a:rPr lang="en-CA" sz="1100" dirty="0" smtClean="0"/>
                        <a:t>.</a:t>
                      </a:r>
                    </a:p>
                  </a:txBody>
                  <a:tcPr/>
                </a:tc>
                <a:extLst>
                  <a:ext uri="{0D108BD9-81ED-4DB2-BD59-A6C34878D82A}">
                    <a16:rowId xmlns:a16="http://schemas.microsoft.com/office/drawing/2014/main" xmlns="" val="10005"/>
                  </a:ext>
                </a:extLst>
              </a:tr>
            </a:tbl>
          </a:graphicData>
        </a:graphic>
      </p:graphicFrame>
      <p:sp>
        <p:nvSpPr>
          <p:cNvPr id="2" name="TextBox 1"/>
          <p:cNvSpPr txBox="1"/>
          <p:nvPr/>
        </p:nvSpPr>
        <p:spPr>
          <a:xfrm>
            <a:off x="176169" y="1133475"/>
            <a:ext cx="8783273" cy="646331"/>
          </a:xfrm>
          <a:prstGeom prst="rect">
            <a:avLst/>
          </a:prstGeom>
        </p:spPr>
        <p:txBody>
          <a:bodyPr wrap="square" rtlCol="0">
            <a:spAutoFit/>
          </a:bodyPr>
          <a:lstStyle/>
          <a:p>
            <a:pPr algn="ctr"/>
            <a:r>
              <a:rPr lang="en-CA" b="1" i="1" dirty="0"/>
              <a:t>Once the threat has been contained, refer back to the </a:t>
            </a:r>
            <a:r>
              <a:rPr lang="en-CA" b="1" i="1" dirty="0" smtClean="0"/>
              <a:t>mitigation </a:t>
            </a:r>
            <a:r>
              <a:rPr lang="en-CA" b="1" i="1" dirty="0"/>
              <a:t>and prevention tactics on the previous slide.</a:t>
            </a:r>
          </a:p>
        </p:txBody>
      </p:sp>
    </p:spTree>
    <p:extLst>
      <p:ext uri="{BB962C8B-B14F-4D97-AF65-F5344CB8AC3E}">
        <p14:creationId xmlns:p14="http://schemas.microsoft.com/office/powerpoint/2010/main" val="42145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51520" y="4911900"/>
            <a:ext cx="8625782" cy="1466598"/>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endParaRPr lang="en-US" sz="1600" b="1" dirty="0">
              <a:solidFill>
                <a:schemeClr val="bg1"/>
              </a:solidFill>
            </a:endParaRPr>
          </a:p>
        </p:txBody>
      </p:sp>
      <p:sp>
        <p:nvSpPr>
          <p:cNvPr id="2" name="Title 1"/>
          <p:cNvSpPr>
            <a:spLocks noGrp="1"/>
          </p:cNvSpPr>
          <p:nvPr>
            <p:ph type="title"/>
          </p:nvPr>
        </p:nvSpPr>
        <p:spPr/>
        <p:txBody>
          <a:bodyPr/>
          <a:lstStyle/>
          <a:p>
            <a:r>
              <a:rPr lang="en-CA" dirty="0"/>
              <a:t>A cost-benefit analysis can easily tell you what you should do when it comes to ransomware</a:t>
            </a:r>
          </a:p>
        </p:txBody>
      </p:sp>
      <p:sp>
        <p:nvSpPr>
          <p:cNvPr id="12" name="TextBox 11"/>
          <p:cNvSpPr txBox="1"/>
          <p:nvPr/>
        </p:nvSpPr>
        <p:spPr>
          <a:xfrm>
            <a:off x="251520" y="1244519"/>
            <a:ext cx="8625780" cy="3185487"/>
          </a:xfrm>
          <a:prstGeom prst="rect">
            <a:avLst/>
          </a:prstGeom>
        </p:spPr>
        <p:txBody>
          <a:bodyPr wrap="square" rtlCol="0">
            <a:spAutoFit/>
          </a:bodyPr>
          <a:lstStyle/>
          <a:p>
            <a:pPr>
              <a:spcAft>
                <a:spcPts val="1200"/>
              </a:spcAft>
            </a:pPr>
            <a:r>
              <a:rPr lang="en-CA" sz="1200" dirty="0"/>
              <a:t>We live in the real world and often we work for companies looking to maximize their profits. It is practical for them to perform a risk-based cost benefit analysis to determine whether to pay or not. </a:t>
            </a:r>
            <a:r>
              <a:rPr lang="en-CA" sz="1200" dirty="0" smtClean="0"/>
              <a:t>Consider </a:t>
            </a:r>
            <a:r>
              <a:rPr lang="en-CA" sz="1200" dirty="0"/>
              <a:t>these variables: </a:t>
            </a:r>
          </a:p>
          <a:p>
            <a:pPr marL="171450" indent="-171450">
              <a:spcBef>
                <a:spcPts val="600"/>
              </a:spcBef>
              <a:spcAft>
                <a:spcPts val="600"/>
              </a:spcAft>
              <a:buFont typeface="Arial" panose="020B0604020202020204" pitchFamily="34" charset="0"/>
              <a:buChar char="•"/>
            </a:pPr>
            <a:r>
              <a:rPr lang="en-CA" sz="1200" b="1" dirty="0"/>
              <a:t>What is the potential harm caused from losing that data or system? </a:t>
            </a:r>
            <a:r>
              <a:rPr lang="en-CA" sz="1200" dirty="0"/>
              <a:t>Is the data or system critical in nature? What is the potential impact to the information system, the business process, or the organization? Are there adequate backups and a recovery process to minimize operational interruptions?</a:t>
            </a:r>
          </a:p>
          <a:p>
            <a:pPr marL="171450" indent="-171450">
              <a:spcBef>
                <a:spcPts val="600"/>
              </a:spcBef>
              <a:spcAft>
                <a:spcPts val="600"/>
              </a:spcAft>
              <a:buFont typeface="Arial" panose="020B0604020202020204" pitchFamily="34" charset="0"/>
              <a:buChar char="•"/>
            </a:pPr>
            <a:r>
              <a:rPr lang="en-CA" sz="1200" b="1" dirty="0"/>
              <a:t>What is the relative cost associated with paying? </a:t>
            </a:r>
            <a:r>
              <a:rPr lang="en-CA" sz="1200" dirty="0"/>
              <a:t>Most ransom demands are meant to be reasonable to incite you to pay. </a:t>
            </a:r>
            <a:r>
              <a:rPr lang="en-CA" sz="1200" dirty="0" smtClean="0"/>
              <a:t>For Petya/NOPetya, the ransom is reported to be 300 bitcoins.</a:t>
            </a:r>
            <a:endParaRPr lang="en-CA" sz="1200" dirty="0"/>
          </a:p>
          <a:p>
            <a:pPr marL="171450" indent="-171450">
              <a:spcBef>
                <a:spcPts val="600"/>
              </a:spcBef>
              <a:spcAft>
                <a:spcPts val="600"/>
              </a:spcAft>
              <a:buFont typeface="Arial" panose="020B0604020202020204" pitchFamily="34" charset="0"/>
              <a:buChar char="•"/>
            </a:pPr>
            <a:r>
              <a:rPr lang="en-CA" sz="1200" b="1" dirty="0"/>
              <a:t>What is the probability that your data will be decrypted? </a:t>
            </a:r>
            <a:r>
              <a:rPr lang="en-CA" sz="1200" dirty="0" smtClean="0"/>
              <a:t>Petya/NOPetya was designed to not allow data to be recovered from infected devices. </a:t>
            </a:r>
            <a:r>
              <a:rPr lang="en-CA" sz="1200" dirty="0"/>
              <a:t>Additionally, the </a:t>
            </a:r>
            <a:r>
              <a:rPr lang="en-CA" sz="1200" dirty="0" smtClean="0"/>
              <a:t>email </a:t>
            </a:r>
            <a:r>
              <a:rPr lang="en-CA" sz="1200" dirty="0"/>
              <a:t>address </a:t>
            </a:r>
            <a:r>
              <a:rPr lang="en-CA" sz="1200" dirty="0" smtClean="0"/>
              <a:t>associated </a:t>
            </a:r>
            <a:r>
              <a:rPr lang="en-CA" sz="1200" dirty="0"/>
              <a:t>with paying the ransom has been taken </a:t>
            </a:r>
            <a:r>
              <a:rPr lang="en-CA" sz="1200" dirty="0" smtClean="0"/>
              <a:t>offline and, therefore, money can be paid but decryption keys cannot be delivered to users. </a:t>
            </a:r>
          </a:p>
          <a:p>
            <a:pPr marL="171450" indent="-171450">
              <a:spcBef>
                <a:spcPts val="600"/>
              </a:spcBef>
              <a:spcAft>
                <a:spcPts val="600"/>
              </a:spcAft>
              <a:buFont typeface="Arial" panose="020B0604020202020204" pitchFamily="34" charset="0"/>
              <a:buChar char="•"/>
            </a:pPr>
            <a:r>
              <a:rPr lang="en-CA" sz="1200" b="1" dirty="0" smtClean="0"/>
              <a:t>What </a:t>
            </a:r>
            <a:r>
              <a:rPr lang="en-CA" sz="1200" b="1" dirty="0"/>
              <a:t>is the probability that once you pay, you may be extorted in the future?</a:t>
            </a:r>
            <a:r>
              <a:rPr lang="en-CA" sz="1200" dirty="0"/>
              <a:t> An attacker could leave malware on your systems in the form of a backdoor, which they could use to compromise you for additional ransom. An attacker could also spread the knowledge that you are willing to pay, inciting other cybercriminals to attack you. </a:t>
            </a:r>
          </a:p>
        </p:txBody>
      </p:sp>
      <p:sp>
        <p:nvSpPr>
          <p:cNvPr id="13" name="Rectangle 12"/>
          <p:cNvSpPr/>
          <p:nvPr/>
        </p:nvSpPr>
        <p:spPr>
          <a:xfrm>
            <a:off x="251519" y="4960396"/>
            <a:ext cx="8625780" cy="1369606"/>
          </a:xfrm>
          <a:prstGeom prst="rect">
            <a:avLst/>
          </a:prstGeom>
        </p:spPr>
        <p:txBody>
          <a:bodyPr wrap="square">
            <a:spAutoFit/>
          </a:bodyPr>
          <a:lstStyle/>
          <a:p>
            <a:pPr algn="ctr">
              <a:spcAft>
                <a:spcPts val="600"/>
              </a:spcAft>
            </a:pPr>
            <a:r>
              <a:rPr lang="en-CA" sz="2400" b="1" dirty="0">
                <a:solidFill>
                  <a:schemeClr val="bg1"/>
                </a:solidFill>
              </a:rPr>
              <a:t>DON’T </a:t>
            </a:r>
            <a:r>
              <a:rPr lang="en-CA" sz="2400" b="1" dirty="0" smtClean="0">
                <a:solidFill>
                  <a:schemeClr val="bg1"/>
                </a:solidFill>
              </a:rPr>
              <a:t>PAY</a:t>
            </a:r>
            <a:endParaRPr lang="en-CA" b="1" dirty="0">
              <a:solidFill>
                <a:schemeClr val="bg1"/>
              </a:solidFill>
            </a:endParaRPr>
          </a:p>
          <a:p>
            <a:pPr algn="ctr"/>
            <a:r>
              <a:rPr lang="en-CA" dirty="0">
                <a:solidFill>
                  <a:schemeClr val="bg1"/>
                </a:solidFill>
              </a:rPr>
              <a:t>It is the unequivocal recommendation from authorities, vendors, and Info-Tech </a:t>
            </a:r>
            <a:r>
              <a:rPr lang="en-CA" dirty="0" smtClean="0">
                <a:solidFill>
                  <a:schemeClr val="bg1"/>
                </a:solidFill>
              </a:rPr>
              <a:t/>
            </a:r>
            <a:br>
              <a:rPr lang="en-CA" dirty="0" smtClean="0">
                <a:solidFill>
                  <a:schemeClr val="bg1"/>
                </a:solidFill>
              </a:rPr>
            </a:br>
            <a:r>
              <a:rPr lang="en-CA" dirty="0" smtClean="0">
                <a:solidFill>
                  <a:schemeClr val="bg1"/>
                </a:solidFill>
              </a:rPr>
              <a:t>that </a:t>
            </a:r>
            <a:r>
              <a:rPr lang="en-CA" dirty="0">
                <a:solidFill>
                  <a:schemeClr val="bg1"/>
                </a:solidFill>
              </a:rPr>
              <a:t>you do not </a:t>
            </a:r>
            <a:r>
              <a:rPr lang="en-CA" dirty="0" smtClean="0">
                <a:solidFill>
                  <a:schemeClr val="bg1"/>
                </a:solidFill>
              </a:rPr>
              <a:t>pay the ransom. For the case of Petya/NOPetya, paying the ransom will never result in the recovery of your files.</a:t>
            </a:r>
            <a:endParaRPr lang="en-CA" dirty="0">
              <a:solidFill>
                <a:schemeClr val="bg1"/>
              </a:solidFill>
            </a:endParaRPr>
          </a:p>
        </p:txBody>
      </p:sp>
      <p:sp>
        <p:nvSpPr>
          <p:cNvPr id="3" name="TextBox 2"/>
          <p:cNvSpPr txBox="1"/>
          <p:nvPr/>
        </p:nvSpPr>
        <p:spPr>
          <a:xfrm>
            <a:off x="251520" y="4538469"/>
            <a:ext cx="8625779" cy="307777"/>
          </a:xfrm>
          <a:prstGeom prst="rect">
            <a:avLst/>
          </a:prstGeom>
        </p:spPr>
        <p:txBody>
          <a:bodyPr wrap="square" rtlCol="0">
            <a:spAutoFit/>
          </a:bodyPr>
          <a:lstStyle/>
          <a:p>
            <a:pPr algn="ctr"/>
            <a:r>
              <a:rPr lang="en-CA" sz="1400" b="1" dirty="0">
                <a:solidFill>
                  <a:schemeClr val="accent2"/>
                </a:solidFill>
              </a:rPr>
              <a:t>These considerations result in the conclusion: </a:t>
            </a:r>
          </a:p>
        </p:txBody>
      </p:sp>
    </p:spTree>
    <p:extLst>
      <p:ext uri="{BB962C8B-B14F-4D97-AF65-F5344CB8AC3E}">
        <p14:creationId xmlns:p14="http://schemas.microsoft.com/office/powerpoint/2010/main" val="416645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practices moving forward</a:t>
            </a:r>
            <a:endParaRPr lang="en-CA" dirty="0"/>
          </a:p>
        </p:txBody>
      </p:sp>
      <p:sp>
        <p:nvSpPr>
          <p:cNvPr id="52" name="TextBox 51"/>
          <p:cNvSpPr txBox="1"/>
          <p:nvPr/>
        </p:nvSpPr>
        <p:spPr>
          <a:xfrm>
            <a:off x="1248137" y="1509062"/>
            <a:ext cx="7731987" cy="830997"/>
          </a:xfrm>
          <a:prstGeom prst="rect">
            <a:avLst/>
          </a:prstGeom>
        </p:spPr>
        <p:txBody>
          <a:bodyPr wrap="square">
            <a:spAutoFit/>
          </a:bodyPr>
          <a:lstStyle/>
          <a:p>
            <a:pPr>
              <a:spcBef>
                <a:spcPts val="500"/>
              </a:spcBef>
              <a:spcAft>
                <a:spcPts val="700"/>
              </a:spcAft>
              <a:buClr>
                <a:schemeClr val="tx1"/>
              </a:buClr>
              <a:buSzPct val="120000"/>
            </a:pPr>
            <a:r>
              <a:rPr lang="en-CA" altLang="en-US" sz="1200" b="1" dirty="0">
                <a:solidFill>
                  <a:schemeClr val="accent1"/>
                </a:solidFill>
              </a:rPr>
              <a:t>Just because a patch is available </a:t>
            </a:r>
            <a:r>
              <a:rPr lang="en-CA" altLang="en-US" sz="1200" b="1" i="1" dirty="0">
                <a:solidFill>
                  <a:schemeClr val="accent1"/>
                </a:solidFill>
              </a:rPr>
              <a:t>does not </a:t>
            </a:r>
            <a:r>
              <a:rPr lang="en-CA" altLang="en-US" sz="1200" b="1" dirty="0">
                <a:solidFill>
                  <a:schemeClr val="accent1"/>
                </a:solidFill>
              </a:rPr>
              <a:t>mean it has been deployed.</a:t>
            </a:r>
            <a:r>
              <a:rPr lang="en-CA" altLang="en-US" sz="1200" dirty="0">
                <a:solidFill>
                  <a:schemeClr val="accent1"/>
                </a:solidFill>
              </a:rPr>
              <a:t> Many organizations run a few patching cycles behind. Conduct an inventory of current operating systems and immediately patch vulnerable endpoints. Stay up to date with your patching efforts, and ensure other vulnerability management practices </a:t>
            </a:r>
            <a:br>
              <a:rPr lang="en-CA" altLang="en-US" sz="1200" dirty="0">
                <a:solidFill>
                  <a:schemeClr val="accent1"/>
                </a:solidFill>
              </a:rPr>
            </a:br>
            <a:r>
              <a:rPr lang="en-CA" altLang="en-US" sz="1200" dirty="0">
                <a:solidFill>
                  <a:schemeClr val="accent1"/>
                </a:solidFill>
              </a:rPr>
              <a:t>(e.g. hardening, virtual patching, system isolation) are in place where appropriate. </a:t>
            </a:r>
            <a:endParaRPr lang="en-CA" altLang="en-US" sz="1200" b="1" dirty="0">
              <a:solidFill>
                <a:schemeClr val="accent1"/>
              </a:solidFill>
            </a:endParaRPr>
          </a:p>
        </p:txBody>
      </p:sp>
      <p:grpSp>
        <p:nvGrpSpPr>
          <p:cNvPr id="56" name="Group 55"/>
          <p:cNvGrpSpPr/>
          <p:nvPr/>
        </p:nvGrpSpPr>
        <p:grpSpPr>
          <a:xfrm>
            <a:off x="240795" y="3322782"/>
            <a:ext cx="8637358" cy="531414"/>
            <a:chOff x="3758976" y="3797769"/>
            <a:chExt cx="5053048" cy="531414"/>
          </a:xfrm>
          <a:solidFill>
            <a:schemeClr val="accent3"/>
          </a:solidFill>
        </p:grpSpPr>
        <p:sp>
          <p:nvSpPr>
            <p:cNvPr id="57" name="Rectangle 56"/>
            <p:cNvSpPr/>
            <p:nvPr/>
          </p:nvSpPr>
          <p:spPr>
            <a:xfrm>
              <a:off x="3758976" y="3798171"/>
              <a:ext cx="586401" cy="5310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smtClean="0"/>
                <a:t>Back Up </a:t>
              </a:r>
              <a:r>
                <a:rPr lang="en-US" sz="1100" b="1" dirty="0"/>
                <a:t>Your Data</a:t>
              </a:r>
            </a:p>
          </p:txBody>
        </p:sp>
        <p:sp>
          <p:nvSpPr>
            <p:cNvPr id="58" name="Rectangle 57"/>
            <p:cNvSpPr/>
            <p:nvPr/>
          </p:nvSpPr>
          <p:spPr>
            <a:xfrm>
              <a:off x="4338119" y="3797769"/>
              <a:ext cx="4473905" cy="647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grpSp>
      <p:grpSp>
        <p:nvGrpSpPr>
          <p:cNvPr id="59" name="Group 58"/>
          <p:cNvGrpSpPr/>
          <p:nvPr/>
        </p:nvGrpSpPr>
        <p:grpSpPr>
          <a:xfrm>
            <a:off x="257174" y="2473314"/>
            <a:ext cx="8620978" cy="712715"/>
            <a:chOff x="3741996" y="2993499"/>
            <a:chExt cx="5043465" cy="712715"/>
          </a:xfrm>
          <a:solidFill>
            <a:schemeClr val="accent1"/>
          </a:solidFill>
        </p:grpSpPr>
        <p:sp>
          <p:nvSpPr>
            <p:cNvPr id="60" name="Rectangle 59"/>
            <p:cNvSpPr/>
            <p:nvPr/>
          </p:nvSpPr>
          <p:spPr>
            <a:xfrm>
              <a:off x="3741996" y="2993499"/>
              <a:ext cx="576818" cy="7127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altLang="en-US" sz="1100" b="1" dirty="0">
                  <a:solidFill>
                    <a:schemeClr val="bg1"/>
                  </a:solidFill>
                </a:rPr>
                <a:t>Leverage Threat Intelligence</a:t>
              </a:r>
              <a:endParaRPr lang="en-US" sz="1100" b="1" dirty="0">
                <a:solidFill>
                  <a:schemeClr val="bg1"/>
                </a:solidFill>
              </a:endParaRPr>
            </a:p>
          </p:txBody>
        </p:sp>
        <p:sp>
          <p:nvSpPr>
            <p:cNvPr id="61" name="Rectangle 60"/>
            <p:cNvSpPr/>
            <p:nvPr/>
          </p:nvSpPr>
          <p:spPr>
            <a:xfrm>
              <a:off x="4311557" y="2997440"/>
              <a:ext cx="4473904" cy="604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grpSp>
      <p:grpSp>
        <p:nvGrpSpPr>
          <p:cNvPr id="62" name="Group 61"/>
          <p:cNvGrpSpPr/>
          <p:nvPr/>
        </p:nvGrpSpPr>
        <p:grpSpPr>
          <a:xfrm>
            <a:off x="257174" y="1431599"/>
            <a:ext cx="8620977" cy="916771"/>
            <a:chOff x="3776996" y="2128039"/>
            <a:chExt cx="5043465" cy="916771"/>
          </a:xfrm>
          <a:solidFill>
            <a:schemeClr val="accent3"/>
          </a:solidFill>
        </p:grpSpPr>
        <p:sp>
          <p:nvSpPr>
            <p:cNvPr id="63" name="Rectangle 62"/>
            <p:cNvSpPr/>
            <p:nvPr/>
          </p:nvSpPr>
          <p:spPr>
            <a:xfrm>
              <a:off x="3776996" y="2128039"/>
              <a:ext cx="576818" cy="916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chemeClr val="bg1"/>
                  </a:solidFill>
                </a:rPr>
                <a:t>Patching </a:t>
              </a:r>
            </a:p>
            <a:p>
              <a:pPr algn="ctr">
                <a:defRPr/>
              </a:pPr>
              <a:r>
                <a:rPr lang="en-CA" sz="1100" b="1" dirty="0">
                  <a:solidFill>
                    <a:schemeClr val="bg1"/>
                  </a:solidFill>
                </a:rPr>
                <a:t>≠ </a:t>
              </a:r>
            </a:p>
            <a:p>
              <a:pPr algn="ctr">
                <a:defRPr/>
              </a:pPr>
              <a:r>
                <a:rPr lang="en-CA" sz="1100" b="1" dirty="0">
                  <a:solidFill>
                    <a:schemeClr val="bg1"/>
                  </a:solidFill>
                </a:rPr>
                <a:t>Security</a:t>
              </a:r>
              <a:endParaRPr lang="en-US" sz="1100" b="1" dirty="0">
                <a:solidFill>
                  <a:schemeClr val="bg1"/>
                </a:solidFill>
              </a:endParaRPr>
            </a:p>
          </p:txBody>
        </p:sp>
        <p:sp>
          <p:nvSpPr>
            <p:cNvPr id="64" name="Rectangle 63"/>
            <p:cNvSpPr/>
            <p:nvPr/>
          </p:nvSpPr>
          <p:spPr>
            <a:xfrm>
              <a:off x="4353813" y="2128846"/>
              <a:ext cx="4466648" cy="774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grpSp>
      <p:sp>
        <p:nvSpPr>
          <p:cNvPr id="68" name="TextBox 67"/>
          <p:cNvSpPr txBox="1"/>
          <p:nvPr/>
        </p:nvSpPr>
        <p:spPr>
          <a:xfrm>
            <a:off x="1248136" y="2541960"/>
            <a:ext cx="7680819" cy="646331"/>
          </a:xfrm>
          <a:prstGeom prst="rect">
            <a:avLst/>
          </a:prstGeom>
        </p:spPr>
        <p:txBody>
          <a:bodyPr wrap="square">
            <a:spAutoFit/>
          </a:bodyPr>
          <a:lstStyle/>
          <a:p>
            <a:pPr>
              <a:spcBef>
                <a:spcPts val="500"/>
              </a:spcBef>
              <a:spcAft>
                <a:spcPts val="700"/>
              </a:spcAft>
              <a:buClr>
                <a:schemeClr val="tx1"/>
              </a:buClr>
              <a:buSzPct val="120000"/>
            </a:pPr>
            <a:r>
              <a:rPr lang="en-CA" altLang="en-US" sz="1200" b="1" dirty="0">
                <a:solidFill>
                  <a:schemeClr val="accent1"/>
                </a:solidFill>
              </a:rPr>
              <a:t>Take a</a:t>
            </a:r>
            <a:r>
              <a:rPr lang="en-CA" sz="1200" b="1" dirty="0">
                <a:solidFill>
                  <a:schemeClr val="accent1"/>
                </a:solidFill>
              </a:rPr>
              <a:t> proactive approach to vulnerability identification.</a:t>
            </a:r>
            <a:r>
              <a:rPr lang="en-CA" altLang="en-US" sz="1200" dirty="0">
                <a:solidFill>
                  <a:schemeClr val="accent1"/>
                </a:solidFill>
              </a:rPr>
              <a:t> Leverage third-party open-source vendor websites and mailing lists to actively search for new indicators of compromise and CVEs</a:t>
            </a:r>
            <a:r>
              <a:rPr lang="en-CA" altLang="en-US" sz="1200" dirty="0" smtClean="0">
                <a:solidFill>
                  <a:schemeClr val="accent1"/>
                </a:solidFill>
              </a:rPr>
              <a:t>. Schedule regular scans and prioritize your patching efforts. </a:t>
            </a:r>
            <a:endParaRPr lang="en-CA" altLang="en-US" sz="1200" dirty="0">
              <a:solidFill>
                <a:schemeClr val="accent1"/>
              </a:solidFill>
            </a:endParaRPr>
          </a:p>
        </p:txBody>
      </p:sp>
      <p:grpSp>
        <p:nvGrpSpPr>
          <p:cNvPr id="72" name="Group 71"/>
          <p:cNvGrpSpPr/>
          <p:nvPr/>
        </p:nvGrpSpPr>
        <p:grpSpPr>
          <a:xfrm>
            <a:off x="240795" y="3991326"/>
            <a:ext cx="8637353" cy="531650"/>
            <a:chOff x="3758976" y="3797769"/>
            <a:chExt cx="5053045" cy="531650"/>
          </a:xfrm>
          <a:solidFill>
            <a:schemeClr val="accent3"/>
          </a:solidFill>
        </p:grpSpPr>
        <p:sp>
          <p:nvSpPr>
            <p:cNvPr id="73" name="Rectangle 72"/>
            <p:cNvSpPr/>
            <p:nvPr/>
          </p:nvSpPr>
          <p:spPr>
            <a:xfrm>
              <a:off x="3758976" y="3798171"/>
              <a:ext cx="586401" cy="5312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t>Assess Port Security</a:t>
              </a:r>
            </a:p>
          </p:txBody>
        </p:sp>
        <p:sp>
          <p:nvSpPr>
            <p:cNvPr id="74" name="Rectangle 73"/>
            <p:cNvSpPr/>
            <p:nvPr/>
          </p:nvSpPr>
          <p:spPr>
            <a:xfrm>
              <a:off x="4338118" y="3797769"/>
              <a:ext cx="4473903" cy="647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grpSp>
      <p:sp>
        <p:nvSpPr>
          <p:cNvPr id="8" name="Rectangle 7"/>
          <p:cNvSpPr/>
          <p:nvPr/>
        </p:nvSpPr>
        <p:spPr>
          <a:xfrm>
            <a:off x="1245640" y="4061311"/>
            <a:ext cx="7680819" cy="461665"/>
          </a:xfrm>
          <a:prstGeom prst="rect">
            <a:avLst/>
          </a:prstGeom>
        </p:spPr>
        <p:txBody>
          <a:bodyPr wrap="square">
            <a:spAutoFit/>
          </a:bodyPr>
          <a:lstStyle/>
          <a:p>
            <a:r>
              <a:rPr lang="en-CA" sz="1200" b="1" dirty="0">
                <a:solidFill>
                  <a:schemeClr val="accent1"/>
                </a:solidFill>
              </a:rPr>
              <a:t>Assess port security and exposure of internet-facing services </a:t>
            </a:r>
            <a:r>
              <a:rPr lang="en-CA" sz="1200" dirty="0">
                <a:solidFill>
                  <a:schemeClr val="accent1"/>
                </a:solidFill>
              </a:rPr>
              <a:t>related to affected RDP and SMB services. Standard ports include 139 and 445. Consider disabling unused legacy protocol such as SMBv1. </a:t>
            </a:r>
          </a:p>
        </p:txBody>
      </p:sp>
      <p:sp>
        <p:nvSpPr>
          <p:cNvPr id="11" name="Rectangle 10"/>
          <p:cNvSpPr/>
          <p:nvPr/>
        </p:nvSpPr>
        <p:spPr>
          <a:xfrm>
            <a:off x="1237599" y="3366943"/>
            <a:ext cx="7567066" cy="276999"/>
          </a:xfrm>
          <a:prstGeom prst="rect">
            <a:avLst/>
          </a:prstGeom>
        </p:spPr>
        <p:txBody>
          <a:bodyPr wrap="square">
            <a:spAutoFit/>
          </a:bodyPr>
          <a:lstStyle/>
          <a:p>
            <a:r>
              <a:rPr lang="en-CA" sz="1200" dirty="0">
                <a:solidFill>
                  <a:srgbClr val="FF0000"/>
                </a:solidFill>
              </a:rPr>
              <a:t>  </a:t>
            </a:r>
          </a:p>
        </p:txBody>
      </p:sp>
      <p:sp>
        <p:nvSpPr>
          <p:cNvPr id="24" name="TextBox 23"/>
          <p:cNvSpPr txBox="1"/>
          <p:nvPr/>
        </p:nvSpPr>
        <p:spPr>
          <a:xfrm>
            <a:off x="1248233" y="3388403"/>
            <a:ext cx="7680819" cy="461665"/>
          </a:xfrm>
          <a:prstGeom prst="rect">
            <a:avLst/>
          </a:prstGeom>
        </p:spPr>
        <p:txBody>
          <a:bodyPr wrap="square">
            <a:spAutoFit/>
          </a:bodyPr>
          <a:lstStyle/>
          <a:p>
            <a:pPr>
              <a:spcBef>
                <a:spcPts val="500"/>
              </a:spcBef>
              <a:spcAft>
                <a:spcPts val="700"/>
              </a:spcAft>
              <a:buClr>
                <a:schemeClr val="tx1"/>
              </a:buClr>
              <a:buSzPct val="120000"/>
            </a:pPr>
            <a:r>
              <a:rPr lang="en-CA" sz="1200" b="1" dirty="0">
                <a:solidFill>
                  <a:schemeClr val="accent1"/>
                </a:solidFill>
              </a:rPr>
              <a:t>Get in the habit of periodically backing up all sensitive data. </a:t>
            </a:r>
            <a:r>
              <a:rPr lang="en-CA" sz="1200" dirty="0">
                <a:solidFill>
                  <a:schemeClr val="accent1"/>
                </a:solidFill>
              </a:rPr>
              <a:t>Whether through cloud-based solutions or </a:t>
            </a:r>
            <a:r>
              <a:rPr lang="en-CA" sz="1200" dirty="0" smtClean="0">
                <a:solidFill>
                  <a:schemeClr val="accent1"/>
                </a:solidFill>
              </a:rPr>
              <a:t>offline devices, </a:t>
            </a:r>
            <a:r>
              <a:rPr lang="en-CA" sz="1200" dirty="0">
                <a:solidFill>
                  <a:schemeClr val="accent1"/>
                </a:solidFill>
              </a:rPr>
              <a:t>sensitive data must be frequently backed up and stored in a secure manner.</a:t>
            </a:r>
            <a:endParaRPr lang="en-CA" altLang="en-US" sz="1200" b="1" dirty="0">
              <a:solidFill>
                <a:schemeClr val="accent1"/>
              </a:solidFill>
            </a:endParaRPr>
          </a:p>
        </p:txBody>
      </p:sp>
      <p:grpSp>
        <p:nvGrpSpPr>
          <p:cNvPr id="34" name="Group 33"/>
          <p:cNvGrpSpPr/>
          <p:nvPr/>
        </p:nvGrpSpPr>
        <p:grpSpPr>
          <a:xfrm>
            <a:off x="240795" y="4657992"/>
            <a:ext cx="8637355" cy="713246"/>
            <a:chOff x="3741996" y="2993500"/>
            <a:chExt cx="5053046" cy="713246"/>
          </a:xfrm>
          <a:solidFill>
            <a:schemeClr val="accent1"/>
          </a:solidFill>
        </p:grpSpPr>
        <p:sp>
          <p:nvSpPr>
            <p:cNvPr id="35" name="Rectangle 34"/>
            <p:cNvSpPr/>
            <p:nvPr/>
          </p:nvSpPr>
          <p:spPr>
            <a:xfrm>
              <a:off x="3741996" y="2993500"/>
              <a:ext cx="576818" cy="7132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t>Plan For The Worst</a:t>
              </a:r>
            </a:p>
          </p:txBody>
        </p:sp>
        <p:sp>
          <p:nvSpPr>
            <p:cNvPr id="36" name="Rectangle 35"/>
            <p:cNvSpPr/>
            <p:nvPr/>
          </p:nvSpPr>
          <p:spPr>
            <a:xfrm>
              <a:off x="4311556" y="2993997"/>
              <a:ext cx="4483486" cy="649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grpSp>
      <p:sp>
        <p:nvSpPr>
          <p:cNvPr id="37" name="Rectangle 36"/>
          <p:cNvSpPr/>
          <p:nvPr/>
        </p:nvSpPr>
        <p:spPr>
          <a:xfrm>
            <a:off x="1231202" y="4724907"/>
            <a:ext cx="7635851" cy="646331"/>
          </a:xfrm>
          <a:prstGeom prst="rect">
            <a:avLst/>
          </a:prstGeom>
        </p:spPr>
        <p:txBody>
          <a:bodyPr wrap="square">
            <a:spAutoFit/>
          </a:bodyPr>
          <a:lstStyle/>
          <a:p>
            <a:pPr>
              <a:spcBef>
                <a:spcPts val="500"/>
              </a:spcBef>
              <a:spcAft>
                <a:spcPts val="700"/>
              </a:spcAft>
              <a:buClr>
                <a:schemeClr val="tx1"/>
              </a:buClr>
              <a:buSzPct val="120000"/>
            </a:pPr>
            <a:r>
              <a:rPr lang="en-CA" altLang="en-US" sz="1200" b="1" dirty="0">
                <a:solidFill>
                  <a:schemeClr val="accent1"/>
                </a:solidFill>
              </a:rPr>
              <a:t>Formalize incident response procedures. </a:t>
            </a:r>
            <a:r>
              <a:rPr lang="en-CA" altLang="en-US" sz="1200" dirty="0">
                <a:solidFill>
                  <a:schemeClr val="accent1"/>
                </a:solidFill>
              </a:rPr>
              <a:t>Create detailed runbooks that actively address all mitigation and operational procedures in the event that an endpoint is infected. Actively distribute runbooks and collaborate internally so that all security members are aware of the required steps and procedures. </a:t>
            </a:r>
          </a:p>
        </p:txBody>
      </p:sp>
      <p:grpSp>
        <p:nvGrpSpPr>
          <p:cNvPr id="38" name="Group 37"/>
          <p:cNvGrpSpPr/>
          <p:nvPr/>
        </p:nvGrpSpPr>
        <p:grpSpPr>
          <a:xfrm>
            <a:off x="240795" y="5505152"/>
            <a:ext cx="8636503" cy="714366"/>
            <a:chOff x="3758976" y="3797769"/>
            <a:chExt cx="5052548" cy="714366"/>
          </a:xfrm>
          <a:solidFill>
            <a:schemeClr val="accent3"/>
          </a:solidFill>
        </p:grpSpPr>
        <p:sp>
          <p:nvSpPr>
            <p:cNvPr id="39" name="Rectangle 38"/>
            <p:cNvSpPr/>
            <p:nvPr/>
          </p:nvSpPr>
          <p:spPr>
            <a:xfrm>
              <a:off x="3758976" y="3798170"/>
              <a:ext cx="586401" cy="713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t>Block Indicators</a:t>
              </a:r>
            </a:p>
          </p:txBody>
        </p:sp>
        <p:sp>
          <p:nvSpPr>
            <p:cNvPr id="40" name="Rectangle 39"/>
            <p:cNvSpPr/>
            <p:nvPr/>
          </p:nvSpPr>
          <p:spPr>
            <a:xfrm>
              <a:off x="4338119" y="3797769"/>
              <a:ext cx="4473405" cy="647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grpSp>
      <p:sp>
        <p:nvSpPr>
          <p:cNvPr id="41" name="TextBox 40"/>
          <p:cNvSpPr txBox="1"/>
          <p:nvPr/>
        </p:nvSpPr>
        <p:spPr>
          <a:xfrm>
            <a:off x="1243704" y="5573188"/>
            <a:ext cx="7650527" cy="646331"/>
          </a:xfrm>
          <a:prstGeom prst="rect">
            <a:avLst/>
          </a:prstGeom>
        </p:spPr>
        <p:txBody>
          <a:bodyPr wrap="square">
            <a:spAutoFit/>
          </a:bodyPr>
          <a:lstStyle/>
          <a:p>
            <a:r>
              <a:rPr lang="en-CA" sz="1200" b="1" dirty="0">
                <a:solidFill>
                  <a:schemeClr val="accent1"/>
                </a:solidFill>
              </a:rPr>
              <a:t>Information alone is not actionable. </a:t>
            </a:r>
            <a:r>
              <a:rPr lang="en-CA" sz="1200" dirty="0">
                <a:solidFill>
                  <a:schemeClr val="accent1"/>
                </a:solidFill>
              </a:rPr>
              <a:t>A successful security program contextualizes threat data, aligns intelligence with business objectives, and then builds processes to satisfy those objectives. Actively block indicators and act on gathered intelligence.</a:t>
            </a:r>
          </a:p>
        </p:txBody>
      </p:sp>
    </p:spTree>
    <p:extLst>
      <p:ext uri="{BB962C8B-B14F-4D97-AF65-F5344CB8AC3E}">
        <p14:creationId xmlns:p14="http://schemas.microsoft.com/office/powerpoint/2010/main" val="69785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Maintain a holistic security program</a:t>
            </a:r>
          </a:p>
        </p:txBody>
      </p:sp>
      <p:grpSp>
        <p:nvGrpSpPr>
          <p:cNvPr id="31" name="Group 23"/>
          <p:cNvGrpSpPr>
            <a:grpSpLocks/>
          </p:cNvGrpSpPr>
          <p:nvPr/>
        </p:nvGrpSpPr>
        <p:grpSpPr bwMode="auto">
          <a:xfrm>
            <a:off x="235028" y="2197106"/>
            <a:ext cx="2631271" cy="4067829"/>
            <a:chOff x="616812" y="1655355"/>
            <a:chExt cx="2798814" cy="3933206"/>
          </a:xfrm>
        </p:grpSpPr>
        <p:grpSp>
          <p:nvGrpSpPr>
            <p:cNvPr id="32" name="Group 24"/>
            <p:cNvGrpSpPr>
              <a:grpSpLocks/>
            </p:cNvGrpSpPr>
            <p:nvPr/>
          </p:nvGrpSpPr>
          <p:grpSpPr bwMode="auto">
            <a:xfrm>
              <a:off x="616812" y="4272146"/>
              <a:ext cx="2798814" cy="1316415"/>
              <a:chOff x="616812" y="4272146"/>
              <a:chExt cx="2798814" cy="1316415"/>
            </a:xfrm>
          </p:grpSpPr>
          <p:grpSp>
            <p:nvGrpSpPr>
              <p:cNvPr id="51" name="Group 43"/>
              <p:cNvGrpSpPr>
                <a:grpSpLocks/>
              </p:cNvGrpSpPr>
              <p:nvPr/>
            </p:nvGrpSpPr>
            <p:grpSpPr bwMode="auto">
              <a:xfrm>
                <a:off x="616812" y="4272146"/>
                <a:ext cx="2798814" cy="1316415"/>
                <a:chOff x="3172593" y="1761337"/>
                <a:chExt cx="2798814" cy="1316415"/>
              </a:xfrm>
            </p:grpSpPr>
            <p:sp>
              <p:nvSpPr>
                <p:cNvPr id="53" name="Freeform 25"/>
                <p:cNvSpPr/>
                <p:nvPr/>
              </p:nvSpPr>
              <p:spPr>
                <a:xfrm>
                  <a:off x="3172593" y="2155188"/>
                  <a:ext cx="2798814" cy="922564"/>
                </a:xfrm>
                <a:custGeom>
                  <a:avLst/>
                  <a:gdLst>
                    <a:gd name="connsiteX0" fmla="*/ 0 w 2798814"/>
                    <a:gd name="connsiteY0" fmla="*/ 0 h 923125"/>
                    <a:gd name="connsiteX1" fmla="*/ 2798064 w 2798814"/>
                    <a:gd name="connsiteY1" fmla="*/ 0 h 923125"/>
                    <a:gd name="connsiteX2" fmla="*/ 2798064 w 2798814"/>
                    <a:gd name="connsiteY2" fmla="*/ 129 h 923125"/>
                    <a:gd name="connsiteX3" fmla="*/ 2798814 w 2798814"/>
                    <a:gd name="connsiteY3" fmla="*/ 0 h 923125"/>
                    <a:gd name="connsiteX4" fmla="*/ 2798814 w 2798814"/>
                    <a:gd name="connsiteY4" fmla="*/ 530520 h 923125"/>
                    <a:gd name="connsiteX5" fmla="*/ 1399407 w 2798814"/>
                    <a:gd name="connsiteY5" fmla="*/ 923125 h 923125"/>
                    <a:gd name="connsiteX6" fmla="*/ 0 w 2798814"/>
                    <a:gd name="connsiteY6" fmla="*/ 530520 h 923125"/>
                    <a:gd name="connsiteX7" fmla="*/ 0 w 2798814"/>
                    <a:gd name="connsiteY7" fmla="*/ 415464 h 92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814" h="923125">
                      <a:moveTo>
                        <a:pt x="0" y="0"/>
                      </a:moveTo>
                      <a:lnTo>
                        <a:pt x="2798064" y="0"/>
                      </a:lnTo>
                      <a:lnTo>
                        <a:pt x="2798064" y="129"/>
                      </a:lnTo>
                      <a:lnTo>
                        <a:pt x="2798814" y="0"/>
                      </a:lnTo>
                      <a:lnTo>
                        <a:pt x="2798814" y="530520"/>
                      </a:lnTo>
                      <a:cubicBezTo>
                        <a:pt x="2798814" y="746254"/>
                        <a:pt x="2171600" y="923125"/>
                        <a:pt x="1399407" y="923125"/>
                      </a:cubicBezTo>
                      <a:cubicBezTo>
                        <a:pt x="627214" y="923125"/>
                        <a:pt x="0" y="746254"/>
                        <a:pt x="0" y="530520"/>
                      </a:cubicBezTo>
                      <a:lnTo>
                        <a:pt x="0" y="415464"/>
                      </a:lnTo>
                      <a:close/>
                    </a:path>
                  </a:pathLst>
                </a:custGeom>
                <a:solidFill>
                  <a:schemeClr val="tx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54" name="Oval 9"/>
                <p:cNvSpPr>
                  <a:spLocks noChangeArrowheads="1"/>
                </p:cNvSpPr>
                <p:nvPr/>
              </p:nvSpPr>
              <p:spPr bwMode="auto">
                <a:xfrm>
                  <a:off x="3172594" y="1761337"/>
                  <a:ext cx="2798812" cy="786577"/>
                </a:xfrm>
                <a:prstGeom prst="ellipse">
                  <a:avLst/>
                </a:prstGeom>
                <a:solidFill>
                  <a:srgbClr val="45454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sp>
              <p:nvSpPr>
                <p:cNvPr id="55" name="Oval 17"/>
                <p:cNvSpPr>
                  <a:spLocks noChangeArrowheads="1"/>
                </p:cNvSpPr>
                <p:nvPr/>
              </p:nvSpPr>
              <p:spPr bwMode="auto">
                <a:xfrm>
                  <a:off x="3828758" y="1986611"/>
                  <a:ext cx="1486485" cy="299259"/>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grpSp>
          <p:sp>
            <p:nvSpPr>
              <p:cNvPr id="52" name="TextBox 44"/>
              <p:cNvSpPr txBox="1">
                <a:spLocks noChangeArrowheads="1"/>
              </p:cNvSpPr>
              <p:nvPr/>
            </p:nvSpPr>
            <p:spPr bwMode="auto">
              <a:xfrm>
                <a:off x="1394687" y="5126667"/>
                <a:ext cx="1246749" cy="35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US" altLang="en-US" sz="1800" b="1" dirty="0">
                    <a:solidFill>
                      <a:schemeClr val="bg1"/>
                    </a:solidFill>
                  </a:rPr>
                  <a:t>Respond</a:t>
                </a:r>
              </a:p>
            </p:txBody>
          </p:sp>
        </p:grpSp>
        <p:grpSp>
          <p:nvGrpSpPr>
            <p:cNvPr id="33" name="Group 25"/>
            <p:cNvGrpSpPr>
              <a:grpSpLocks/>
            </p:cNvGrpSpPr>
            <p:nvPr/>
          </p:nvGrpSpPr>
          <p:grpSpPr bwMode="auto">
            <a:xfrm>
              <a:off x="616812" y="3399883"/>
              <a:ext cx="2798814" cy="1316415"/>
              <a:chOff x="616812" y="3399883"/>
              <a:chExt cx="2798814" cy="1316415"/>
            </a:xfrm>
          </p:grpSpPr>
          <p:grpSp>
            <p:nvGrpSpPr>
              <p:cNvPr id="46" name="Group 38"/>
              <p:cNvGrpSpPr>
                <a:grpSpLocks/>
              </p:cNvGrpSpPr>
              <p:nvPr/>
            </p:nvGrpSpPr>
            <p:grpSpPr bwMode="auto">
              <a:xfrm>
                <a:off x="616812" y="3399883"/>
                <a:ext cx="2798814" cy="1316415"/>
                <a:chOff x="3172593" y="1761337"/>
                <a:chExt cx="2798814" cy="1316415"/>
              </a:xfrm>
            </p:grpSpPr>
            <p:sp>
              <p:nvSpPr>
                <p:cNvPr id="48" name="Freeform 40"/>
                <p:cNvSpPr>
                  <a:spLocks/>
                </p:cNvSpPr>
                <p:nvPr/>
              </p:nvSpPr>
              <p:spPr bwMode="auto">
                <a:xfrm>
                  <a:off x="3172593" y="2154627"/>
                  <a:ext cx="2798814" cy="923125"/>
                </a:xfrm>
                <a:custGeom>
                  <a:avLst/>
                  <a:gdLst>
                    <a:gd name="T0" fmla="*/ 0 w 2798814"/>
                    <a:gd name="T1" fmla="*/ 0 h 923125"/>
                    <a:gd name="T2" fmla="*/ 2798064 w 2798814"/>
                    <a:gd name="T3" fmla="*/ 0 h 923125"/>
                    <a:gd name="T4" fmla="*/ 2798064 w 2798814"/>
                    <a:gd name="T5" fmla="*/ 129 h 923125"/>
                    <a:gd name="T6" fmla="*/ 2798814 w 2798814"/>
                    <a:gd name="T7" fmla="*/ 0 h 923125"/>
                    <a:gd name="T8" fmla="*/ 2798814 w 2798814"/>
                    <a:gd name="T9" fmla="*/ 530520 h 923125"/>
                    <a:gd name="T10" fmla="*/ 1399407 w 2798814"/>
                    <a:gd name="T11" fmla="*/ 923125 h 923125"/>
                    <a:gd name="T12" fmla="*/ 0 w 2798814"/>
                    <a:gd name="T13" fmla="*/ 530520 h 923125"/>
                    <a:gd name="T14" fmla="*/ 0 w 2798814"/>
                    <a:gd name="T15" fmla="*/ 415464 h 9231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98814" h="923125">
                      <a:moveTo>
                        <a:pt x="0" y="0"/>
                      </a:moveTo>
                      <a:lnTo>
                        <a:pt x="2798064" y="0"/>
                      </a:lnTo>
                      <a:lnTo>
                        <a:pt x="2798064" y="129"/>
                      </a:lnTo>
                      <a:lnTo>
                        <a:pt x="2798814" y="0"/>
                      </a:lnTo>
                      <a:lnTo>
                        <a:pt x="2798814" y="530520"/>
                      </a:lnTo>
                      <a:cubicBezTo>
                        <a:pt x="2798814" y="746254"/>
                        <a:pt x="2171600" y="923125"/>
                        <a:pt x="1399407" y="923125"/>
                      </a:cubicBezTo>
                      <a:cubicBezTo>
                        <a:pt x="627214" y="923125"/>
                        <a:pt x="0" y="746254"/>
                        <a:pt x="0" y="530520"/>
                      </a:cubicBezTo>
                      <a:lnTo>
                        <a:pt x="0" y="415464"/>
                      </a:lnTo>
                      <a:lnTo>
                        <a:pt x="0" y="0"/>
                      </a:lnTo>
                      <a:close/>
                    </a:path>
                  </a:pathLst>
                </a:custGeom>
                <a:solidFill>
                  <a:srgbClr val="1423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49" name="Oval 41"/>
                <p:cNvSpPr>
                  <a:spLocks noChangeArrowheads="1"/>
                </p:cNvSpPr>
                <p:nvPr/>
              </p:nvSpPr>
              <p:spPr bwMode="auto">
                <a:xfrm>
                  <a:off x="3172594" y="1761337"/>
                  <a:ext cx="2798812" cy="786577"/>
                </a:xfrm>
                <a:prstGeom prst="ellipse">
                  <a:avLst/>
                </a:prstGeom>
                <a:solidFill>
                  <a:srgbClr val="2A4A6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sp>
              <p:nvSpPr>
                <p:cNvPr id="50" name="Oval 17"/>
                <p:cNvSpPr>
                  <a:spLocks noChangeArrowheads="1"/>
                </p:cNvSpPr>
                <p:nvPr/>
              </p:nvSpPr>
              <p:spPr bwMode="auto">
                <a:xfrm>
                  <a:off x="3828758" y="1986611"/>
                  <a:ext cx="1486485" cy="299259"/>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grpSp>
          <p:sp>
            <p:nvSpPr>
              <p:cNvPr id="47" name="TextBox 39"/>
              <p:cNvSpPr txBox="1">
                <a:spLocks noChangeArrowheads="1"/>
              </p:cNvSpPr>
              <p:nvPr/>
            </p:nvSpPr>
            <p:spPr bwMode="auto">
              <a:xfrm>
                <a:off x="1456069" y="4256059"/>
                <a:ext cx="1123984" cy="35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US" altLang="en-US" sz="1800" b="1" dirty="0">
                    <a:solidFill>
                      <a:schemeClr val="bg1"/>
                    </a:solidFill>
                  </a:rPr>
                  <a:t>Analyze</a:t>
                </a:r>
              </a:p>
            </p:txBody>
          </p:sp>
        </p:grpSp>
        <p:grpSp>
          <p:nvGrpSpPr>
            <p:cNvPr id="34" name="Group 26"/>
            <p:cNvGrpSpPr>
              <a:grpSpLocks/>
            </p:cNvGrpSpPr>
            <p:nvPr/>
          </p:nvGrpSpPr>
          <p:grpSpPr bwMode="auto">
            <a:xfrm>
              <a:off x="616812" y="2527619"/>
              <a:ext cx="2798814" cy="1316415"/>
              <a:chOff x="616812" y="2527619"/>
              <a:chExt cx="2798814" cy="1316415"/>
            </a:xfrm>
          </p:grpSpPr>
          <p:grpSp>
            <p:nvGrpSpPr>
              <p:cNvPr id="41" name="Group 33"/>
              <p:cNvGrpSpPr>
                <a:grpSpLocks/>
              </p:cNvGrpSpPr>
              <p:nvPr/>
            </p:nvGrpSpPr>
            <p:grpSpPr bwMode="auto">
              <a:xfrm>
                <a:off x="616812" y="2527619"/>
                <a:ext cx="2798814" cy="1316415"/>
                <a:chOff x="3172593" y="1761337"/>
                <a:chExt cx="2798814" cy="1316415"/>
              </a:xfrm>
            </p:grpSpPr>
            <p:sp>
              <p:nvSpPr>
                <p:cNvPr id="43" name="Freeform 15"/>
                <p:cNvSpPr/>
                <p:nvPr/>
              </p:nvSpPr>
              <p:spPr>
                <a:xfrm>
                  <a:off x="3172593" y="2154622"/>
                  <a:ext cx="2798814" cy="922565"/>
                </a:xfrm>
                <a:custGeom>
                  <a:avLst/>
                  <a:gdLst>
                    <a:gd name="connsiteX0" fmla="*/ 0 w 2798814"/>
                    <a:gd name="connsiteY0" fmla="*/ 0 h 923125"/>
                    <a:gd name="connsiteX1" fmla="*/ 2798064 w 2798814"/>
                    <a:gd name="connsiteY1" fmla="*/ 0 h 923125"/>
                    <a:gd name="connsiteX2" fmla="*/ 2798064 w 2798814"/>
                    <a:gd name="connsiteY2" fmla="*/ 129 h 923125"/>
                    <a:gd name="connsiteX3" fmla="*/ 2798814 w 2798814"/>
                    <a:gd name="connsiteY3" fmla="*/ 0 h 923125"/>
                    <a:gd name="connsiteX4" fmla="*/ 2798814 w 2798814"/>
                    <a:gd name="connsiteY4" fmla="*/ 530520 h 923125"/>
                    <a:gd name="connsiteX5" fmla="*/ 1399407 w 2798814"/>
                    <a:gd name="connsiteY5" fmla="*/ 923125 h 923125"/>
                    <a:gd name="connsiteX6" fmla="*/ 0 w 2798814"/>
                    <a:gd name="connsiteY6" fmla="*/ 530520 h 923125"/>
                    <a:gd name="connsiteX7" fmla="*/ 0 w 2798814"/>
                    <a:gd name="connsiteY7" fmla="*/ 415464 h 92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814" h="923125">
                      <a:moveTo>
                        <a:pt x="0" y="0"/>
                      </a:moveTo>
                      <a:lnTo>
                        <a:pt x="2798064" y="0"/>
                      </a:lnTo>
                      <a:lnTo>
                        <a:pt x="2798064" y="129"/>
                      </a:lnTo>
                      <a:lnTo>
                        <a:pt x="2798814" y="0"/>
                      </a:lnTo>
                      <a:lnTo>
                        <a:pt x="2798814" y="530520"/>
                      </a:lnTo>
                      <a:cubicBezTo>
                        <a:pt x="2798814" y="746254"/>
                        <a:pt x="2171600" y="923125"/>
                        <a:pt x="1399407" y="923125"/>
                      </a:cubicBezTo>
                      <a:cubicBezTo>
                        <a:pt x="627214" y="923125"/>
                        <a:pt x="0" y="746254"/>
                        <a:pt x="0" y="530520"/>
                      </a:cubicBezTo>
                      <a:lnTo>
                        <a:pt x="0" y="415464"/>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44" name="Oval 9"/>
                <p:cNvSpPr>
                  <a:spLocks noChangeArrowheads="1"/>
                </p:cNvSpPr>
                <p:nvPr/>
              </p:nvSpPr>
              <p:spPr bwMode="auto">
                <a:xfrm>
                  <a:off x="3172594" y="1761337"/>
                  <a:ext cx="2798812" cy="7865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sp>
              <p:nvSpPr>
                <p:cNvPr id="45" name="Oval 17"/>
                <p:cNvSpPr>
                  <a:spLocks noChangeArrowheads="1"/>
                </p:cNvSpPr>
                <p:nvPr/>
              </p:nvSpPr>
              <p:spPr bwMode="auto">
                <a:xfrm>
                  <a:off x="3828758" y="1986611"/>
                  <a:ext cx="1486485" cy="299259"/>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grpSp>
          <p:sp>
            <p:nvSpPr>
              <p:cNvPr id="42" name="TextBox 34"/>
              <p:cNvSpPr txBox="1">
                <a:spLocks noChangeArrowheads="1"/>
              </p:cNvSpPr>
              <p:nvPr/>
            </p:nvSpPr>
            <p:spPr bwMode="auto">
              <a:xfrm>
                <a:off x="1544732" y="3385449"/>
                <a:ext cx="946656" cy="35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US" altLang="en-US" sz="1800" b="1" dirty="0">
                    <a:solidFill>
                      <a:schemeClr val="bg1"/>
                    </a:solidFill>
                  </a:rPr>
                  <a:t>Detect</a:t>
                </a:r>
              </a:p>
            </p:txBody>
          </p:sp>
        </p:grpSp>
        <p:grpSp>
          <p:nvGrpSpPr>
            <p:cNvPr id="35" name="Group 27"/>
            <p:cNvGrpSpPr>
              <a:grpSpLocks/>
            </p:cNvGrpSpPr>
            <p:nvPr/>
          </p:nvGrpSpPr>
          <p:grpSpPr bwMode="auto">
            <a:xfrm>
              <a:off x="616812" y="1655355"/>
              <a:ext cx="2798814" cy="1316415"/>
              <a:chOff x="616812" y="1655355"/>
              <a:chExt cx="2798814" cy="1316415"/>
            </a:xfrm>
          </p:grpSpPr>
          <p:grpSp>
            <p:nvGrpSpPr>
              <p:cNvPr id="36" name="Group 28"/>
              <p:cNvGrpSpPr>
                <a:grpSpLocks/>
              </p:cNvGrpSpPr>
              <p:nvPr/>
            </p:nvGrpSpPr>
            <p:grpSpPr bwMode="auto">
              <a:xfrm>
                <a:off x="616812" y="1655355"/>
                <a:ext cx="2798814" cy="1316415"/>
                <a:chOff x="3172593" y="1761337"/>
                <a:chExt cx="2798814" cy="1316415"/>
              </a:xfrm>
            </p:grpSpPr>
            <p:sp>
              <p:nvSpPr>
                <p:cNvPr id="38" name="Freeform 10"/>
                <p:cNvSpPr/>
                <p:nvPr/>
              </p:nvSpPr>
              <p:spPr>
                <a:xfrm>
                  <a:off x="3172593" y="2155134"/>
                  <a:ext cx="2798814" cy="922564"/>
                </a:xfrm>
                <a:custGeom>
                  <a:avLst/>
                  <a:gdLst>
                    <a:gd name="connsiteX0" fmla="*/ 0 w 2798814"/>
                    <a:gd name="connsiteY0" fmla="*/ 0 h 923125"/>
                    <a:gd name="connsiteX1" fmla="*/ 2798064 w 2798814"/>
                    <a:gd name="connsiteY1" fmla="*/ 0 h 923125"/>
                    <a:gd name="connsiteX2" fmla="*/ 2798064 w 2798814"/>
                    <a:gd name="connsiteY2" fmla="*/ 129 h 923125"/>
                    <a:gd name="connsiteX3" fmla="*/ 2798814 w 2798814"/>
                    <a:gd name="connsiteY3" fmla="*/ 0 h 923125"/>
                    <a:gd name="connsiteX4" fmla="*/ 2798814 w 2798814"/>
                    <a:gd name="connsiteY4" fmla="*/ 530520 h 923125"/>
                    <a:gd name="connsiteX5" fmla="*/ 1399407 w 2798814"/>
                    <a:gd name="connsiteY5" fmla="*/ 923125 h 923125"/>
                    <a:gd name="connsiteX6" fmla="*/ 0 w 2798814"/>
                    <a:gd name="connsiteY6" fmla="*/ 530520 h 923125"/>
                    <a:gd name="connsiteX7" fmla="*/ 0 w 2798814"/>
                    <a:gd name="connsiteY7" fmla="*/ 415464 h 92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814" h="923125">
                      <a:moveTo>
                        <a:pt x="0" y="0"/>
                      </a:moveTo>
                      <a:lnTo>
                        <a:pt x="2798064" y="0"/>
                      </a:lnTo>
                      <a:lnTo>
                        <a:pt x="2798064" y="129"/>
                      </a:lnTo>
                      <a:lnTo>
                        <a:pt x="2798814" y="0"/>
                      </a:lnTo>
                      <a:lnTo>
                        <a:pt x="2798814" y="530520"/>
                      </a:lnTo>
                      <a:cubicBezTo>
                        <a:pt x="2798814" y="746254"/>
                        <a:pt x="2171600" y="923125"/>
                        <a:pt x="1399407" y="923125"/>
                      </a:cubicBezTo>
                      <a:cubicBezTo>
                        <a:pt x="627214" y="923125"/>
                        <a:pt x="0" y="746254"/>
                        <a:pt x="0" y="530520"/>
                      </a:cubicBezTo>
                      <a:lnTo>
                        <a:pt x="0" y="415464"/>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39" name="Oval 9"/>
                <p:cNvSpPr>
                  <a:spLocks noChangeArrowheads="1"/>
                </p:cNvSpPr>
                <p:nvPr/>
              </p:nvSpPr>
              <p:spPr bwMode="auto">
                <a:xfrm>
                  <a:off x="3172593" y="1761337"/>
                  <a:ext cx="2798814" cy="786005"/>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id-ID"/>
                </a:p>
              </p:txBody>
            </p:sp>
            <p:sp>
              <p:nvSpPr>
                <p:cNvPr id="40" name="Oval 17"/>
                <p:cNvSpPr>
                  <a:spLocks noChangeArrowheads="1"/>
                </p:cNvSpPr>
                <p:nvPr/>
              </p:nvSpPr>
              <p:spPr bwMode="auto">
                <a:xfrm>
                  <a:off x="3828758" y="1986611"/>
                  <a:ext cx="1486485" cy="299259"/>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endParaRPr lang="id-ID" altLang="en-US"/>
                </a:p>
              </p:txBody>
            </p:sp>
          </p:grpSp>
          <p:sp>
            <p:nvSpPr>
              <p:cNvPr id="37" name="TextBox 29"/>
              <p:cNvSpPr txBox="1">
                <a:spLocks noChangeArrowheads="1"/>
              </p:cNvSpPr>
              <p:nvPr/>
            </p:nvSpPr>
            <p:spPr bwMode="auto">
              <a:xfrm>
                <a:off x="1469708" y="2514838"/>
                <a:ext cx="1096703" cy="35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US" altLang="en-US" sz="1800" b="1" dirty="0">
                    <a:solidFill>
                      <a:schemeClr val="bg1"/>
                    </a:solidFill>
                  </a:rPr>
                  <a:t>Prevent</a:t>
                </a:r>
              </a:p>
            </p:txBody>
          </p:sp>
        </p:grpSp>
      </p:grpSp>
      <p:sp>
        <p:nvSpPr>
          <p:cNvPr id="67" name="Rectangle 66"/>
          <p:cNvSpPr/>
          <p:nvPr/>
        </p:nvSpPr>
        <p:spPr>
          <a:xfrm>
            <a:off x="0" y="1231556"/>
            <a:ext cx="9144000" cy="523220"/>
          </a:xfrm>
          <a:prstGeom prst="rect">
            <a:avLst/>
          </a:prstGeom>
          <a:solidFill>
            <a:schemeClr val="tx2"/>
          </a:solidFill>
          <a:ln>
            <a:solidFill>
              <a:schemeClr val="accent1"/>
            </a:solidFill>
          </a:ln>
        </p:spPr>
        <p:txBody>
          <a:bodyPr wrap="square">
            <a:spAutoFit/>
          </a:bodyPr>
          <a:lstStyle/>
          <a:p>
            <a:pPr lvl="0" algn="ctr" fontAlgn="ctr"/>
            <a:r>
              <a:rPr lang="en-CA" sz="1400" b="1" dirty="0">
                <a:solidFill>
                  <a:schemeClr val="bg2"/>
                </a:solidFill>
              </a:rPr>
              <a:t>Petya/</a:t>
            </a:r>
            <a:r>
              <a:rPr lang="en-CA" sz="1400" b="1" dirty="0" err="1">
                <a:solidFill>
                  <a:schemeClr val="bg2"/>
                </a:solidFill>
              </a:rPr>
              <a:t>NOPetya</a:t>
            </a:r>
            <a:r>
              <a:rPr lang="en-CA" sz="1400" b="1" dirty="0">
                <a:solidFill>
                  <a:schemeClr val="bg2"/>
                </a:solidFill>
              </a:rPr>
              <a:t> is a good reminder that security threats are often unknown and unpredictable. The only way to maintain effective defense is through a comprehensive and flexible security program.</a:t>
            </a:r>
          </a:p>
        </p:txBody>
      </p:sp>
      <p:grpSp>
        <p:nvGrpSpPr>
          <p:cNvPr id="15" name="Group 14"/>
          <p:cNvGrpSpPr/>
          <p:nvPr/>
        </p:nvGrpSpPr>
        <p:grpSpPr>
          <a:xfrm>
            <a:off x="4319581" y="2294743"/>
            <a:ext cx="4600669" cy="3998974"/>
            <a:chOff x="4510896" y="2294743"/>
            <a:chExt cx="4149869" cy="3998974"/>
          </a:xfrm>
        </p:grpSpPr>
        <p:sp>
          <p:nvSpPr>
            <p:cNvPr id="2" name="Rectangle 1"/>
            <p:cNvSpPr/>
            <p:nvPr/>
          </p:nvSpPr>
          <p:spPr>
            <a:xfrm>
              <a:off x="4567236" y="2351940"/>
              <a:ext cx="4030009" cy="3834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p:cNvSpPr/>
            <p:nvPr/>
          </p:nvSpPr>
          <p:spPr>
            <a:xfrm>
              <a:off x="4510896" y="2294743"/>
              <a:ext cx="2031527" cy="195898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altLang="en-US" sz="1200" b="1" dirty="0">
                  <a:solidFill>
                    <a:schemeClr val="tx1"/>
                  </a:solidFill>
                </a:rPr>
                <a:t>Prevent:</a:t>
              </a:r>
              <a:r>
                <a:rPr lang="en-CA" altLang="en-US" sz="1200" dirty="0">
                  <a:solidFill>
                    <a:schemeClr val="tx1"/>
                  </a:solidFill>
                </a:rPr>
                <a:t> Defense in depth is the best approach to protect against unknown and unpredictable attacks. Effective anti-malware, diligent patching and vulnerability management, and strong human-centric security are essential.</a:t>
              </a:r>
            </a:p>
          </p:txBody>
        </p:sp>
        <p:sp>
          <p:nvSpPr>
            <p:cNvPr id="64" name="Rectangle 63"/>
            <p:cNvSpPr/>
            <p:nvPr/>
          </p:nvSpPr>
          <p:spPr>
            <a:xfrm>
              <a:off x="6629238" y="2296905"/>
              <a:ext cx="2031527" cy="19589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altLang="en-US" sz="1200" b="1" dirty="0">
                  <a:solidFill>
                    <a:schemeClr val="tx1"/>
                  </a:solidFill>
                </a:rPr>
                <a:t>Detect:</a:t>
              </a:r>
              <a:r>
                <a:rPr lang="en-CA" altLang="en-US" sz="1200" dirty="0">
                  <a:solidFill>
                    <a:schemeClr val="tx1"/>
                  </a:solidFill>
                </a:rPr>
                <a:t> There are two types of companies – </a:t>
              </a:r>
              <a:r>
                <a:rPr lang="en-CA" altLang="en-US" sz="1200" i="1" dirty="0">
                  <a:solidFill>
                    <a:schemeClr val="tx1"/>
                  </a:solidFill>
                </a:rPr>
                <a:t>those who have been breached and know it, and those who have been breached and don’t know it</a:t>
              </a:r>
              <a:r>
                <a:rPr lang="en-CA" altLang="en-US" sz="1200" dirty="0">
                  <a:solidFill>
                    <a:schemeClr val="tx1"/>
                  </a:solidFill>
                </a:rPr>
                <a:t>. Ensure that monitoring, logging, and event detection tools are in place and appropriate to your organizational needs.</a:t>
              </a:r>
            </a:p>
          </p:txBody>
        </p:sp>
        <p:sp>
          <p:nvSpPr>
            <p:cNvPr id="65" name="Rectangle 64"/>
            <p:cNvSpPr/>
            <p:nvPr/>
          </p:nvSpPr>
          <p:spPr>
            <a:xfrm>
              <a:off x="4513043" y="4347704"/>
              <a:ext cx="2031527" cy="19460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a:solidFill>
                    <a:schemeClr val="tx1"/>
                  </a:solidFill>
                </a:rPr>
                <a:t>Analyze:</a:t>
              </a:r>
              <a:r>
                <a:rPr lang="en-CA" sz="1200" dirty="0">
                  <a:solidFill>
                    <a:schemeClr val="tx1"/>
                  </a:solidFill>
                </a:rPr>
                <a:t> Raw data without interpretation cannot improve security, and is a waste of time, money, and effort. Establish a tiered operational process that not only enriches data but provides visibility into your threat landscape.</a:t>
              </a:r>
              <a:endParaRPr lang="en-CA" altLang="en-US" sz="1200" dirty="0">
                <a:solidFill>
                  <a:schemeClr val="tx1"/>
                </a:solidFill>
              </a:endParaRPr>
            </a:p>
          </p:txBody>
        </p:sp>
        <p:sp>
          <p:nvSpPr>
            <p:cNvPr id="66" name="Rectangle 65"/>
            <p:cNvSpPr/>
            <p:nvPr/>
          </p:nvSpPr>
          <p:spPr>
            <a:xfrm>
              <a:off x="6629238" y="4344869"/>
              <a:ext cx="2031527" cy="1946014"/>
            </a:xfrm>
            <a:prstGeom prst="rect">
              <a:avLst/>
            </a:prstGeom>
            <a:solidFill>
              <a:schemeClr val="bg2">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a:solidFill>
                    <a:schemeClr val="tx1"/>
                  </a:solidFill>
                </a:rPr>
                <a:t>Respond:</a:t>
              </a:r>
              <a:r>
                <a:rPr lang="en-CA" sz="1200" dirty="0">
                  <a:solidFill>
                    <a:schemeClr val="tx1"/>
                  </a:solidFill>
                </a:rPr>
                <a:t> Organizations </a:t>
              </a:r>
              <a:r>
                <a:rPr lang="en-CA" sz="1200" dirty="0" smtClean="0">
                  <a:solidFill>
                    <a:schemeClr val="tx1"/>
                  </a:solidFill>
                </a:rPr>
                <a:t>can no longer </a:t>
              </a:r>
              <a:r>
                <a:rPr lang="en-CA" sz="1200" dirty="0">
                  <a:solidFill>
                    <a:schemeClr val="tx1"/>
                  </a:solidFill>
                </a:rPr>
                <a:t>rely on an ad hoc </a:t>
              </a:r>
              <a:r>
                <a:rPr lang="en-CA" sz="1200" dirty="0" smtClean="0">
                  <a:solidFill>
                    <a:schemeClr val="tx1"/>
                  </a:solidFill>
                </a:rPr>
                <a:t>response. Don’t </a:t>
              </a:r>
              <a:r>
                <a:rPr lang="en-CA" sz="1200" dirty="0">
                  <a:solidFill>
                    <a:schemeClr val="tx1"/>
                  </a:solidFill>
                </a:rPr>
                <a:t>wait until a state of panic. Formalize your response processes in a detailed incident runbook in order to reduce incident remediation time and effort. </a:t>
              </a:r>
              <a:endParaRPr lang="en-CA" altLang="en-US" sz="1200" dirty="0">
                <a:solidFill>
                  <a:schemeClr val="tx1"/>
                </a:solidFill>
              </a:endParaRPr>
            </a:p>
          </p:txBody>
        </p:sp>
      </p:grpSp>
      <p:cxnSp>
        <p:nvCxnSpPr>
          <p:cNvPr id="7" name="Elbow Connector 6"/>
          <p:cNvCxnSpPr/>
          <p:nvPr/>
        </p:nvCxnSpPr>
        <p:spPr>
          <a:xfrm>
            <a:off x="2952121" y="4715606"/>
            <a:ext cx="1265716" cy="547973"/>
          </a:xfrm>
          <a:prstGeom prst="bentConnector3">
            <a:avLst>
              <a:gd name="adj1" fmla="val 4842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flipV="1">
            <a:off x="2952120" y="5263165"/>
            <a:ext cx="1263336" cy="489935"/>
          </a:xfrm>
          <a:prstGeom prst="bentConnector3">
            <a:avLst>
              <a:gd name="adj1" fmla="val 4868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p:cNvCxnSpPr/>
          <p:nvPr/>
        </p:nvCxnSpPr>
        <p:spPr>
          <a:xfrm>
            <a:off x="2967751" y="2742960"/>
            <a:ext cx="1265716" cy="547973"/>
          </a:xfrm>
          <a:prstGeom prst="bentConnector3">
            <a:avLst>
              <a:gd name="adj1" fmla="val 48429"/>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p:nvPr/>
        </p:nvCxnSpPr>
        <p:spPr>
          <a:xfrm flipV="1">
            <a:off x="2967750" y="3290519"/>
            <a:ext cx="1263336" cy="445662"/>
          </a:xfrm>
          <a:prstGeom prst="bentConnector3">
            <a:avLst>
              <a:gd name="adj1" fmla="val 4868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59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32" y="1133475"/>
            <a:ext cx="3393328" cy="538585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28" name="Picture 4" descr="Select and Implement a Next Generation Endpoint Protection Solution icon / li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692" y="2889022"/>
            <a:ext cx="1109442" cy="68483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a:t>Use this opportunity to conduct a security program evaluation</a:t>
            </a:r>
          </a:p>
        </p:txBody>
      </p:sp>
      <p:sp>
        <p:nvSpPr>
          <p:cNvPr id="12" name="TextBox 18"/>
          <p:cNvSpPr txBox="1"/>
          <p:nvPr/>
        </p:nvSpPr>
        <p:spPr>
          <a:xfrm>
            <a:off x="1664745" y="3844821"/>
            <a:ext cx="1607673" cy="577081"/>
          </a:xfrm>
          <a:prstGeom prst="rect">
            <a:avLst/>
          </a:prstGeom>
        </p:spPr>
        <p:txBody>
          <a:bodyPr wrap="square" rtlCol="0">
            <a:spAutoFit/>
          </a:bodyPr>
          <a:lstStyle/>
          <a:p>
            <a:r>
              <a:rPr lang="en-CA" sz="1050" u="sng" dirty="0">
                <a:solidFill>
                  <a:schemeClr val="bg1"/>
                </a:solidFill>
                <a:hlinkClick r:id="rId4"/>
              </a:rPr>
              <a:t>Integrate Threat Intelligence Into Your Security Operations</a:t>
            </a:r>
            <a:endParaRPr lang="en-CA" sz="1100" u="sng" dirty="0">
              <a:solidFill>
                <a:schemeClr val="bg1"/>
              </a:solidFill>
            </a:endParaRPr>
          </a:p>
        </p:txBody>
      </p:sp>
      <p:pic>
        <p:nvPicPr>
          <p:cNvPr id="13" name="Picture 2" descr="Integrate Threat Intelligence Into Your Security Operations icon / lin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886" y="3802112"/>
            <a:ext cx="1119742" cy="69008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20"/>
          <p:cNvSpPr txBox="1"/>
          <p:nvPr/>
        </p:nvSpPr>
        <p:spPr>
          <a:xfrm>
            <a:off x="1687488" y="4745903"/>
            <a:ext cx="1673249" cy="577081"/>
          </a:xfrm>
          <a:prstGeom prst="rect">
            <a:avLst/>
          </a:prstGeom>
        </p:spPr>
        <p:txBody>
          <a:bodyPr wrap="square" rtlCol="0">
            <a:spAutoFit/>
          </a:bodyPr>
          <a:lstStyle/>
          <a:p>
            <a:r>
              <a:rPr lang="en-CA" sz="1050" u="sng" dirty="0">
                <a:solidFill>
                  <a:schemeClr val="bg1"/>
                </a:solidFill>
                <a:hlinkClick r:id="rId6"/>
              </a:rPr>
              <a:t>Develop and Implement a Security Incident Management Program</a:t>
            </a:r>
            <a:endParaRPr lang="en-CA" sz="1200" u="sng" dirty="0">
              <a:solidFill>
                <a:schemeClr val="bg1"/>
              </a:solidFill>
            </a:endParaRPr>
          </a:p>
        </p:txBody>
      </p:sp>
      <p:sp>
        <p:nvSpPr>
          <p:cNvPr id="5" name="Rectangle 4"/>
          <p:cNvSpPr/>
          <p:nvPr/>
        </p:nvSpPr>
        <p:spPr>
          <a:xfrm>
            <a:off x="149425" y="1170959"/>
            <a:ext cx="3073814" cy="523220"/>
          </a:xfrm>
          <a:prstGeom prst="rect">
            <a:avLst/>
          </a:prstGeom>
        </p:spPr>
        <p:txBody>
          <a:bodyPr>
            <a:spAutoFit/>
          </a:bodyPr>
          <a:lstStyle/>
          <a:p>
            <a:pPr algn="ctr"/>
            <a:r>
              <a:rPr lang="en-CA" sz="1400" b="1" dirty="0">
                <a:solidFill>
                  <a:schemeClr val="accent1"/>
                </a:solidFill>
              </a:rPr>
              <a:t>Leverage Info-Tech’s various security blueprints: </a:t>
            </a:r>
            <a:endParaRPr lang="en-CA" b="1" i="1" dirty="0"/>
          </a:p>
        </p:txBody>
      </p:sp>
      <p:sp>
        <p:nvSpPr>
          <p:cNvPr id="16" name="TextBox 3"/>
          <p:cNvSpPr txBox="1"/>
          <p:nvPr/>
        </p:nvSpPr>
        <p:spPr>
          <a:xfrm>
            <a:off x="4397786" y="1769514"/>
            <a:ext cx="4750041" cy="830997"/>
          </a:xfrm>
          <a:prstGeom prst="rect">
            <a:avLst/>
          </a:prstGeom>
          <a:noFill/>
          <a:ln w="12700">
            <a:solidFill>
              <a:srgbClr val="B0C534"/>
            </a:solidFill>
          </a:ln>
          <a:effectLst>
            <a:softEdge rad="63500"/>
          </a:effectLst>
        </p:spPr>
        <p:txBody>
          <a:bodyPr wrap="square" rtlCol="0">
            <a:spAutoFit/>
          </a:bodyPr>
          <a:lstStyle/>
          <a:p>
            <a:r>
              <a:rPr lang="en-US" sz="1200" b="1" dirty="0">
                <a:solidFill>
                  <a:srgbClr val="7CADD4"/>
                </a:solidFill>
              </a:rPr>
              <a:t>Enhance your organizational security posture</a:t>
            </a:r>
          </a:p>
          <a:p>
            <a:pPr marL="171450" indent="-171450">
              <a:buFont typeface="Arial" panose="020B0604020202020204" pitchFamily="34" charset="0"/>
              <a:buChar char="•"/>
            </a:pPr>
            <a:r>
              <a:rPr lang="en-US" sz="1200" dirty="0"/>
              <a:t>Risk reduction</a:t>
            </a:r>
          </a:p>
          <a:p>
            <a:pPr marL="171450" indent="-171450">
              <a:buFont typeface="Arial" panose="020B0604020202020204" pitchFamily="34" charset="0"/>
              <a:buChar char="•"/>
            </a:pPr>
            <a:r>
              <a:rPr lang="en-US" sz="1200" dirty="0"/>
              <a:t>Enhanced compliance management</a:t>
            </a:r>
          </a:p>
          <a:p>
            <a:pPr marL="171450" indent="-171450">
              <a:buFont typeface="Arial" panose="020B0604020202020204" pitchFamily="34" charset="0"/>
              <a:buChar char="•"/>
            </a:pPr>
            <a:r>
              <a:rPr lang="en-US" sz="1200" dirty="0"/>
              <a:t>Improved organizational situational awareness</a:t>
            </a:r>
          </a:p>
        </p:txBody>
      </p:sp>
      <p:sp>
        <p:nvSpPr>
          <p:cNvPr id="18" name="TextBox 7"/>
          <p:cNvSpPr txBox="1"/>
          <p:nvPr/>
        </p:nvSpPr>
        <p:spPr>
          <a:xfrm>
            <a:off x="4393959" y="2696398"/>
            <a:ext cx="4750041" cy="646331"/>
          </a:xfrm>
          <a:prstGeom prst="rect">
            <a:avLst/>
          </a:prstGeom>
          <a:noFill/>
          <a:effectLst>
            <a:softEdge rad="63500"/>
          </a:effectLst>
        </p:spPr>
        <p:txBody>
          <a:bodyPr wrap="square" rtlCol="0">
            <a:spAutoFit/>
          </a:bodyPr>
          <a:lstStyle/>
          <a:p>
            <a:r>
              <a:rPr lang="en-US" sz="1200" b="1" dirty="0">
                <a:solidFill>
                  <a:srgbClr val="7CADD4"/>
                </a:solidFill>
              </a:rPr>
              <a:t>Create and clarify accountability and responsibility</a:t>
            </a:r>
            <a:endParaRPr lang="en-US" sz="1200" dirty="0">
              <a:solidFill>
                <a:srgbClr val="7CADD4"/>
              </a:solidFill>
            </a:endParaRPr>
          </a:p>
          <a:p>
            <a:pPr marL="171450" indent="-171450">
              <a:buFont typeface="Arial" panose="020B0604020202020204" pitchFamily="34" charset="0"/>
              <a:buChar char="•"/>
            </a:pPr>
            <a:r>
              <a:rPr lang="en-US" sz="1200" dirty="0"/>
              <a:t>Formalized role and process responsibility</a:t>
            </a:r>
          </a:p>
          <a:p>
            <a:pPr marL="171450" indent="-171450">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Enhanced internal and external communication</a:t>
            </a:r>
            <a:endParaRPr lang="en-US" sz="1200" dirty="0"/>
          </a:p>
        </p:txBody>
      </p:sp>
      <p:sp>
        <p:nvSpPr>
          <p:cNvPr id="19" name="TextBox 16"/>
          <p:cNvSpPr txBox="1"/>
          <p:nvPr/>
        </p:nvSpPr>
        <p:spPr>
          <a:xfrm>
            <a:off x="4393959" y="3449104"/>
            <a:ext cx="4750041" cy="830997"/>
          </a:xfrm>
          <a:prstGeom prst="rect">
            <a:avLst/>
          </a:prstGeom>
          <a:noFill/>
          <a:effectLst>
            <a:softEdge rad="63500"/>
          </a:effectLst>
        </p:spPr>
        <p:txBody>
          <a:bodyPr wrap="square" rtlCol="0" anchor="ctr">
            <a:spAutoFit/>
          </a:bodyPr>
          <a:lstStyle/>
          <a:p>
            <a:r>
              <a:rPr lang="en-US" sz="1200" b="1" dirty="0">
                <a:solidFill>
                  <a:srgbClr val="7CADD4"/>
                </a:solidFill>
              </a:rPr>
              <a:t>Control security costs</a:t>
            </a:r>
          </a:p>
          <a:p>
            <a:pPr marL="171450" indent="-171450">
              <a:buFont typeface="Arial" panose="020B0604020202020204" pitchFamily="34" charset="0"/>
              <a:buChar char="•"/>
            </a:pPr>
            <a:r>
              <a:rPr lang="en-US" sz="1200" dirty="0"/>
              <a:t>Incident reduction</a:t>
            </a:r>
          </a:p>
          <a:p>
            <a:pPr marL="171450" indent="-171450">
              <a:buFont typeface="Arial" panose="020B0604020202020204" pitchFamily="34" charset="0"/>
              <a:buChar char="•"/>
            </a:pPr>
            <a:r>
              <a:rPr lang="en-US" sz="1200" dirty="0"/>
              <a:t>Streamlined security operations processes</a:t>
            </a:r>
          </a:p>
          <a:p>
            <a:pPr marL="171450" indent="-171450">
              <a:buFont typeface="Arial" panose="020B0604020202020204" pitchFamily="34" charset="0"/>
              <a:buChar char="•"/>
            </a:pPr>
            <a:r>
              <a:rPr lang="en-US" sz="1200" dirty="0"/>
              <a:t>Strategy alignment</a:t>
            </a:r>
          </a:p>
        </p:txBody>
      </p:sp>
      <p:sp>
        <p:nvSpPr>
          <p:cNvPr id="20" name="TextBox 21"/>
          <p:cNvSpPr txBox="1"/>
          <p:nvPr/>
        </p:nvSpPr>
        <p:spPr>
          <a:xfrm>
            <a:off x="4393959" y="4395622"/>
            <a:ext cx="4750041" cy="646331"/>
          </a:xfrm>
          <a:prstGeom prst="rect">
            <a:avLst/>
          </a:prstGeom>
          <a:noFill/>
          <a:effectLst>
            <a:softEdge rad="139700"/>
          </a:effectLst>
        </p:spPr>
        <p:txBody>
          <a:bodyPr wrap="square" rtlCol="0">
            <a:spAutoFit/>
          </a:bodyPr>
          <a:lstStyle/>
          <a:p>
            <a:r>
              <a:rPr lang="en-US" sz="1200" b="1" dirty="0">
                <a:solidFill>
                  <a:srgbClr val="7CADD4"/>
                </a:solidFill>
              </a:rPr>
              <a:t>Identify opportunities for improvement</a:t>
            </a:r>
          </a:p>
          <a:p>
            <a:pPr marL="171450" indent="-171450">
              <a:buFont typeface="Arial" panose="020B0604020202020204" pitchFamily="34" charset="0"/>
              <a:buChar char="•"/>
            </a:pPr>
            <a:r>
              <a:rPr lang="en-US" sz="1200" dirty="0"/>
              <a:t>Defined measurement programs</a:t>
            </a:r>
          </a:p>
          <a:p>
            <a:pPr marL="171450" indent="-171450">
              <a:buFont typeface="Arial" panose="020B0604020202020204" pitchFamily="34" charset="0"/>
              <a:buChar char="•"/>
            </a:pPr>
            <a:r>
              <a:rPr lang="en-US" sz="1200" dirty="0"/>
              <a:t>Defined opportunities for continuous improvement</a:t>
            </a:r>
          </a:p>
        </p:txBody>
      </p:sp>
      <p:sp>
        <p:nvSpPr>
          <p:cNvPr id="21" name="TextBox 28"/>
          <p:cNvSpPr txBox="1"/>
          <p:nvPr/>
        </p:nvSpPr>
        <p:spPr>
          <a:xfrm>
            <a:off x="3418919" y="1168055"/>
            <a:ext cx="5443424" cy="307777"/>
          </a:xfrm>
          <a:prstGeom prst="rect">
            <a:avLst/>
          </a:prstGeom>
        </p:spPr>
        <p:txBody>
          <a:bodyPr wrap="square" rtlCol="0">
            <a:spAutoFit/>
          </a:bodyPr>
          <a:lstStyle/>
          <a:p>
            <a:r>
              <a:rPr lang="en-US" sz="1400" b="1" dirty="0"/>
              <a:t>Effective information security management will help you: </a:t>
            </a:r>
          </a:p>
        </p:txBody>
      </p:sp>
      <p:pic>
        <p:nvPicPr>
          <p:cNvPr id="23" name="Picture 29"/>
          <p:cNvPicPr>
            <a:picLocks noChangeAspect="1"/>
          </p:cNvPicPr>
          <p:nvPr/>
        </p:nvPicPr>
        <p:blipFill>
          <a:blip r:embed="rId7"/>
          <a:stretch>
            <a:fillRect/>
          </a:stretch>
        </p:blipFill>
        <p:spPr>
          <a:xfrm>
            <a:off x="3759566" y="1836314"/>
            <a:ext cx="497426" cy="429030"/>
          </a:xfrm>
          <a:prstGeom prst="rect">
            <a:avLst/>
          </a:prstGeom>
          <a:noFill/>
          <a:ln>
            <a:noFill/>
          </a:ln>
        </p:spPr>
      </p:pic>
      <p:pic>
        <p:nvPicPr>
          <p:cNvPr id="24" name="Picture 30"/>
          <p:cNvPicPr>
            <a:picLocks noChangeAspect="1"/>
          </p:cNvPicPr>
          <p:nvPr/>
        </p:nvPicPr>
        <p:blipFill>
          <a:blip r:embed="rId8"/>
          <a:stretch>
            <a:fillRect/>
          </a:stretch>
        </p:blipFill>
        <p:spPr>
          <a:xfrm>
            <a:off x="3728942" y="3529609"/>
            <a:ext cx="540951" cy="435248"/>
          </a:xfrm>
          <a:prstGeom prst="rect">
            <a:avLst/>
          </a:prstGeom>
          <a:noFill/>
          <a:ln>
            <a:noFill/>
          </a:ln>
        </p:spPr>
      </p:pic>
      <p:pic>
        <p:nvPicPr>
          <p:cNvPr id="25" name="Picture 31"/>
          <p:cNvPicPr>
            <a:picLocks noChangeAspect="1"/>
          </p:cNvPicPr>
          <p:nvPr/>
        </p:nvPicPr>
        <p:blipFill>
          <a:blip r:embed="rId9"/>
          <a:stretch>
            <a:fillRect/>
          </a:stretch>
        </p:blipFill>
        <p:spPr>
          <a:xfrm>
            <a:off x="3759566" y="2779951"/>
            <a:ext cx="491209" cy="435248"/>
          </a:xfrm>
          <a:prstGeom prst="rect">
            <a:avLst/>
          </a:prstGeom>
          <a:noFill/>
          <a:ln>
            <a:noFill/>
          </a:ln>
        </p:spPr>
      </p:pic>
      <p:pic>
        <p:nvPicPr>
          <p:cNvPr id="26" name="Picture 32"/>
          <p:cNvPicPr>
            <a:picLocks noChangeAspect="1"/>
          </p:cNvPicPr>
          <p:nvPr/>
        </p:nvPicPr>
        <p:blipFill>
          <a:blip r:embed="rId10"/>
          <a:stretch>
            <a:fillRect/>
          </a:stretch>
        </p:blipFill>
        <p:spPr>
          <a:xfrm>
            <a:off x="3759566" y="4439722"/>
            <a:ext cx="491209" cy="447684"/>
          </a:xfrm>
          <a:prstGeom prst="rect">
            <a:avLst/>
          </a:prstGeom>
          <a:noFill/>
          <a:ln>
            <a:noFill/>
          </a:ln>
        </p:spPr>
      </p:pic>
      <p:pic>
        <p:nvPicPr>
          <p:cNvPr id="27" name="Picture 33"/>
          <p:cNvPicPr>
            <a:picLocks noChangeAspect="1"/>
          </p:cNvPicPr>
          <p:nvPr/>
        </p:nvPicPr>
        <p:blipFill>
          <a:blip r:embed="rId11">
            <a:extLst>
              <a:ext uri="{BEBA8EAE-BF5A-486C-A8C5-ECC9F3942E4B}">
                <a14:imgProps xmlns:a14="http://schemas.microsoft.com/office/drawing/2010/main">
                  <a14:imgLayer r:embed="rId12">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831130" y="5250875"/>
            <a:ext cx="374968" cy="374968"/>
          </a:xfrm>
          <a:prstGeom prst="rect">
            <a:avLst/>
          </a:prstGeom>
        </p:spPr>
      </p:pic>
      <p:sp>
        <p:nvSpPr>
          <p:cNvPr id="28" name="TextBox 34"/>
          <p:cNvSpPr txBox="1"/>
          <p:nvPr/>
        </p:nvSpPr>
        <p:spPr>
          <a:xfrm>
            <a:off x="4393959" y="5157474"/>
            <a:ext cx="4750041" cy="1015663"/>
          </a:xfrm>
          <a:prstGeom prst="rect">
            <a:avLst/>
          </a:prstGeom>
          <a:noFill/>
          <a:effectLst>
            <a:softEdge rad="139700"/>
          </a:effectLst>
        </p:spPr>
        <p:txBody>
          <a:bodyPr wrap="square" rtlCol="0">
            <a:spAutoFit/>
          </a:bodyPr>
          <a:lstStyle/>
          <a:p>
            <a:r>
              <a:rPr lang="en-US" sz="1200" b="1" dirty="0">
                <a:solidFill>
                  <a:srgbClr val="7CADD4"/>
                </a:solidFill>
              </a:rPr>
              <a:t>Improve threat protection</a:t>
            </a:r>
          </a:p>
          <a:p>
            <a:pPr marL="171450" indent="-171450">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Intelligence-driven security operations process</a:t>
            </a:r>
          </a:p>
          <a:p>
            <a:pPr marL="171450" indent="-171450">
              <a:buFont typeface="Arial" panose="020B0604020202020204" pitchFamily="34" charset="0"/>
              <a:buChar char="•"/>
            </a:pPr>
            <a:r>
              <a:rPr lang="en-US" sz="1200" dirty="0"/>
              <a:t>Optimized patch management program</a:t>
            </a:r>
          </a:p>
          <a:p>
            <a:pPr marL="171450" indent="-171450">
              <a:buFont typeface="Arial" panose="020B0604020202020204" pitchFamily="34" charset="0"/>
              <a:buChar char="•"/>
            </a:pPr>
            <a:r>
              <a:rPr lang="en-US" sz="1200" dirty="0"/>
              <a:t>Improved effectiveness of internal controls</a:t>
            </a:r>
          </a:p>
          <a:p>
            <a:pPr marL="171450" indent="-171450">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Standardized operational use cases</a:t>
            </a:r>
            <a:endParaRPr lang="en-US" sz="1200" dirty="0"/>
          </a:p>
        </p:txBody>
      </p:sp>
      <p:sp>
        <p:nvSpPr>
          <p:cNvPr id="32" name="TextBox 20"/>
          <p:cNvSpPr txBox="1"/>
          <p:nvPr/>
        </p:nvSpPr>
        <p:spPr>
          <a:xfrm>
            <a:off x="1664073" y="2952528"/>
            <a:ext cx="1728538" cy="577081"/>
          </a:xfrm>
          <a:prstGeom prst="rect">
            <a:avLst/>
          </a:prstGeom>
        </p:spPr>
        <p:txBody>
          <a:bodyPr wrap="square" rtlCol="0">
            <a:spAutoFit/>
          </a:bodyPr>
          <a:lstStyle/>
          <a:p>
            <a:r>
              <a:rPr lang="en-CA" sz="1050" u="sng" dirty="0">
                <a:solidFill>
                  <a:schemeClr val="bg1"/>
                </a:solidFill>
                <a:hlinkClick r:id="rId13"/>
              </a:rPr>
              <a:t>Select and Implement a Next Generation Endpoint Protection Solution</a:t>
            </a:r>
            <a:endParaRPr lang="en-CA" sz="1200" u="sng" dirty="0">
              <a:solidFill>
                <a:schemeClr val="bg1"/>
              </a:solidFill>
            </a:endParaRPr>
          </a:p>
        </p:txBody>
      </p:sp>
      <p:pic>
        <p:nvPicPr>
          <p:cNvPr id="35" name="Picture 16" descr="Design and Implement a Vulnerability Management Program icon / lin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79886" y="1962766"/>
            <a:ext cx="1119741" cy="698594"/>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20"/>
          <p:cNvSpPr txBox="1"/>
          <p:nvPr/>
        </p:nvSpPr>
        <p:spPr>
          <a:xfrm>
            <a:off x="1664073" y="2032794"/>
            <a:ext cx="1562189" cy="577081"/>
          </a:xfrm>
          <a:prstGeom prst="rect">
            <a:avLst/>
          </a:prstGeom>
        </p:spPr>
        <p:txBody>
          <a:bodyPr wrap="square" rtlCol="0">
            <a:spAutoFit/>
          </a:bodyPr>
          <a:lstStyle/>
          <a:p>
            <a:r>
              <a:rPr lang="en-CA" sz="1050" u="sng" dirty="0">
                <a:solidFill>
                  <a:schemeClr val="bg1"/>
                </a:solidFill>
                <a:hlinkClick r:id="rId15"/>
              </a:rPr>
              <a:t>Design and Implement a Vulnerability Management Program</a:t>
            </a:r>
            <a:endParaRPr lang="en-CA" sz="1100" u="sng" dirty="0">
              <a:solidFill>
                <a:schemeClr val="bg1"/>
              </a:solidFill>
            </a:endParaRPr>
          </a:p>
        </p:txBody>
      </p:sp>
      <p:sp>
        <p:nvSpPr>
          <p:cNvPr id="37" name="TextBox 20"/>
          <p:cNvSpPr txBox="1"/>
          <p:nvPr/>
        </p:nvSpPr>
        <p:spPr>
          <a:xfrm>
            <a:off x="1687488" y="5721876"/>
            <a:ext cx="1562189" cy="415498"/>
          </a:xfrm>
          <a:prstGeom prst="rect">
            <a:avLst/>
          </a:prstGeom>
        </p:spPr>
        <p:txBody>
          <a:bodyPr wrap="square" rtlCol="0">
            <a:spAutoFit/>
          </a:bodyPr>
          <a:lstStyle/>
          <a:p>
            <a:r>
              <a:rPr lang="en-CA" sz="1050" u="sng" dirty="0">
                <a:solidFill>
                  <a:srgbClr val="0070C0"/>
                </a:solidFill>
                <a:hlinkClick r:id="rId16"/>
              </a:rPr>
              <a:t>Defend Against Ransomware</a:t>
            </a:r>
            <a:endParaRPr lang="en-CA" sz="1100" u="sng" dirty="0">
              <a:solidFill>
                <a:srgbClr val="0070C0"/>
              </a:solidFill>
            </a:endParaRPr>
          </a:p>
        </p:txBody>
      </p:sp>
      <p:pic>
        <p:nvPicPr>
          <p:cNvPr id="2050" name="Picture 2" descr="Defend Against Ransomware icon / link"/>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87177" y="5636994"/>
            <a:ext cx="1105157" cy="62971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9">
            <a:hlinkClick r:id="rId18"/>
          </p:cNvPr>
          <p:cNvPicPr>
            <a:picLocks noChangeAspect="1"/>
          </p:cNvPicPr>
          <p:nvPr/>
        </p:nvPicPr>
        <p:blipFill>
          <a:blip r:embed="rId19"/>
          <a:stretch>
            <a:fillRect/>
          </a:stretch>
        </p:blipFill>
        <p:spPr>
          <a:xfrm>
            <a:off x="398692" y="4718787"/>
            <a:ext cx="1116529" cy="690085"/>
          </a:xfrm>
          <a:prstGeom prst="rect">
            <a:avLst/>
          </a:prstGeom>
        </p:spPr>
      </p:pic>
    </p:spTree>
    <p:extLst>
      <p:ext uri="{BB962C8B-B14F-4D97-AF65-F5344CB8AC3E}">
        <p14:creationId xmlns:p14="http://schemas.microsoft.com/office/powerpoint/2010/main" val="25211105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2256</Words>
  <Application>Microsoft Office PowerPoint</Application>
  <PresentationFormat>On-screen Show (4:3)</PresentationFormat>
  <Paragraphs>182</Paragraphs>
  <Slides>10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8" baseType="lpstr">
      <vt:lpstr>Arial Unicode MS</vt:lpstr>
      <vt:lpstr>MS PGothic</vt:lpstr>
      <vt:lpstr>Arial</vt:lpstr>
      <vt:lpstr>Calibri</vt:lpstr>
      <vt:lpstr>Georgia</vt:lpstr>
      <vt:lpstr>Wingdings</vt:lpstr>
      <vt:lpstr>Theme1</vt:lpstr>
      <vt:lpstr>PowerPoint Presentation</vt:lpstr>
      <vt:lpstr>The facts about Petya/NOPetya</vt:lpstr>
      <vt:lpstr>Petya/NOPetya’s unique trends</vt:lpstr>
      <vt:lpstr>Immediate actions – If you have not been infected </vt:lpstr>
      <vt:lpstr>Immediate actions – If you have been infected </vt:lpstr>
      <vt:lpstr>A cost-benefit analysis can easily tell you what you should do when it comes to ransomware</vt:lpstr>
      <vt:lpstr>Best practices moving forward</vt:lpstr>
      <vt:lpstr>Maintain a holistic security program</vt:lpstr>
      <vt:lpstr>Use this opportunity to conduct a security program evaluation</vt:lpstr>
      <vt:lpstr>Appendix: Indicators of compromise</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2017-07-05T18:52:56Z</dcterms:created>
  <dcterms:modified xsi:type="dcterms:W3CDTF">2017-07-05T18:53:00Z</dcterms:modified>
  <cp:contentStatus/>
</cp:coreProperties>
</file>