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894" r:id="rId1"/>
    <p:sldMasterId id="2147483911" r:id="rId2"/>
  </p:sldMasterIdLst>
  <p:notesMasterIdLst>
    <p:notesMasterId r:id="rId14"/>
  </p:notesMasterIdLst>
  <p:handoutMasterIdLst>
    <p:handoutMasterId r:id="rId15"/>
  </p:handoutMasterIdLst>
  <p:sldIdLst>
    <p:sldId id="278" r:id="rId3"/>
    <p:sldId id="484" r:id="rId4"/>
    <p:sldId id="403" r:id="rId5"/>
    <p:sldId id="399" r:id="rId6"/>
    <p:sldId id="629" r:id="rId7"/>
    <p:sldId id="627" r:id="rId8"/>
    <p:sldId id="834" r:id="rId9"/>
    <p:sldId id="835" r:id="rId10"/>
    <p:sldId id="909" r:id="rId11"/>
    <p:sldId id="836" r:id="rId12"/>
    <p:sldId id="910" r:id="rId13"/>
  </p:sldIdLst>
  <p:sldSz cx="9144000" cy="6858000" type="screen4x3"/>
  <p:notesSz cx="6858000" cy="9144000"/>
  <p:custShowLst>
    <p:custShow name="Custom Show 1" id="0">
      <p:sldLst>
        <p:sld r:id="rId3"/>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4" name="Author" initials="A" lastIdx="0"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7CADD4"/>
    <a:srgbClr val="CBDBE7"/>
    <a:srgbClr val="000000"/>
    <a:srgbClr val="A24130"/>
    <a:srgbClr val="2576B7"/>
    <a:srgbClr val="B0C534"/>
    <a:srgbClr val="365D7E"/>
    <a:srgbClr val="406F96"/>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Grid="0">
      <p:cViewPr varScale="1">
        <p:scale>
          <a:sx n="88" d="100"/>
          <a:sy n="88" d="100"/>
        </p:scale>
        <p:origin x="2016" y="96"/>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6/21/2017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6/21/2017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003772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96288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207816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20216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79499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012656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848568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240184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339513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74326820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6387668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0763458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59792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249718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4068740"/>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4068740"/>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39302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388780"/>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4068740"/>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4068740"/>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96109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9146"/>
            <a:ext cx="9148157"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698368"/>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998730"/>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751346"/>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86229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5225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71197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291096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296311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90199221"/>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9" r:id="rId4"/>
    <p:sldLayoutId id="2147483900" r:id="rId5"/>
    <p:sldLayoutId id="2147483901" r:id="rId6"/>
    <p:sldLayoutId id="2147483902" r:id="rId7"/>
    <p:sldLayoutId id="2147483904" r:id="rId8"/>
    <p:sldLayoutId id="2147483906" r:id="rId9"/>
    <p:sldLayoutId id="2147483908" r:id="rId10"/>
    <p:sldLayoutId id="2147483910" r:id="rId1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3365124162"/>
      </p:ext>
    </p:extLst>
  </p:cSld>
  <p:clrMap bg1="lt1" tx1="dk1" bg2="lt2" tx2="dk2" accent1="accent1" accent2="accent2" accent3="accent3" accent4="accent4" accent5="accent5" accent6="accent6" hlink="hlink" folHlink="folHlink"/>
  <p:sldLayoutIdLst>
    <p:sldLayoutId id="2147483912" r:id="rId1"/>
    <p:sldLayoutId id="2147483913"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make-prudent-decisions-when-increasing-your-salesforce-footprint-phases-1-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make-prudent-decisions-when-increasing-your-salesforce-footprint-phases-1-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make-prudent-decisions-when-increasing-your-salesforce-footprint-phases-1-4"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hyperlink" Target="https://www.infotech.com/research/make-prudent-decisions-when-increasing-your-salesforce-footprint-phases-1-4"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make-prudent-decisions-when-increasing-your-salesforce-footprint-phases-1-4"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make-prudent-decisions-when-increasing-your-salesforce-footprint-phases-1-4"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infotech.com/research/make-prudent-decisions-when-increasing-your-salesforce-footprint-phases-1-4" TargetMode="External"/><Relationship Id="rId4" Type="http://schemas.openxmlformats.org/officeDocument/2006/relationships/image" Target="../media/image13.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make-prudent-decisions-when-increasing-your-salesforce-footprint-phases-1-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make-prudent-decisions-when-increasing-your-salesforce-footprint-phases-1-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make-prudent-decisions-when-increasing-your-salesforce-footprint-phases-1-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make-prudent-decisions-when-increasing-your-salesforce-footprint-phases-1-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62990"/>
            <a:ext cx="7454900" cy="655267"/>
          </a:xfrm>
        </p:spPr>
        <p:txBody>
          <a:bodyPr/>
          <a:lstStyle/>
          <a:p>
            <a:r>
              <a:rPr lang="en-US" sz="2400" dirty="0"/>
              <a:t>Make Prudent Decisions When Increasing Your Salesforce Footprint</a:t>
            </a:r>
            <a:endParaRPr lang="en-US" sz="1900" dirty="0"/>
          </a:p>
        </p:txBody>
      </p:sp>
      <p:sp>
        <p:nvSpPr>
          <p:cNvPr id="5" name="Tagline"/>
          <p:cNvSpPr>
            <a:spLocks noGrp="1"/>
          </p:cNvSpPr>
          <p:nvPr>
            <p:ph type="body" sz="quarter" idx="16"/>
          </p:nvPr>
        </p:nvSpPr>
        <p:spPr>
          <a:xfrm>
            <a:off x="774700" y="3748785"/>
            <a:ext cx="7467600" cy="508000"/>
          </a:xfrm>
        </p:spPr>
        <p:txBody>
          <a:bodyPr/>
          <a:lstStyle/>
          <a:p>
            <a:r>
              <a:rPr lang="en-US" dirty="0" smtClean="0"/>
              <a:t>The purchasing transparency that Salesforce once provided has diminished, making it critical to understand licensing methods, and foreshadows compliance audits.</a:t>
            </a:r>
          </a:p>
          <a:p>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1997-2017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275807"/>
            <a:ext cx="9144001" cy="5255622"/>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4" name="TextBox 7"/>
          <p:cNvSpPr txBox="1"/>
          <p:nvPr/>
        </p:nvSpPr>
        <p:spPr>
          <a:xfrm>
            <a:off x="334469" y="2140629"/>
            <a:ext cx="8584058" cy="4324261"/>
          </a:xfrm>
          <a:prstGeom prst="rect">
            <a:avLst/>
          </a:prstGeom>
        </p:spPr>
        <p:txBody>
          <a:bodyPr wrap="square" rtlCol="0">
            <a:spAutoFit/>
          </a:bodyPr>
          <a:lstStyle/>
          <a:p>
            <a:pPr>
              <a:spcAft>
                <a:spcPts val="600"/>
              </a:spcAft>
            </a:pPr>
            <a:r>
              <a:rPr lang="en-US" sz="1200" b="1" dirty="0" smtClean="0">
                <a:solidFill>
                  <a:schemeClr val="bg1"/>
                </a:solidFill>
              </a:rPr>
              <a:t>Situation</a:t>
            </a:r>
          </a:p>
          <a:p>
            <a:pPr>
              <a:spcAft>
                <a:spcPts val="600"/>
              </a:spcAft>
            </a:pPr>
            <a:r>
              <a:rPr lang="en-US" sz="1200" dirty="0" smtClean="0">
                <a:solidFill>
                  <a:schemeClr val="bg1"/>
                </a:solidFill>
              </a:rPr>
              <a:t>ABC Corp, a global entity, was using multiple CRM systems. This made consistent reporting standards and relationship management difficult across business operations. Support costs were high due to the multitude of platforms being used and integrations were often very costly or impossible. </a:t>
            </a:r>
          </a:p>
          <a:p>
            <a:pPr>
              <a:spcAft>
                <a:spcPts val="600"/>
              </a:spcAft>
            </a:pPr>
            <a:endParaRPr lang="en-US" sz="1200" dirty="0" smtClean="0">
              <a:solidFill>
                <a:schemeClr val="bg1"/>
              </a:solidFill>
            </a:endParaRPr>
          </a:p>
          <a:p>
            <a:pPr>
              <a:spcAft>
                <a:spcPts val="600"/>
              </a:spcAft>
            </a:pPr>
            <a:r>
              <a:rPr lang="en-US" sz="1200" b="1" dirty="0" smtClean="0">
                <a:solidFill>
                  <a:schemeClr val="bg1"/>
                </a:solidFill>
              </a:rPr>
              <a:t>Complication</a:t>
            </a:r>
          </a:p>
          <a:p>
            <a:pPr>
              <a:spcAft>
                <a:spcPts val="600"/>
              </a:spcAft>
            </a:pPr>
            <a:r>
              <a:rPr lang="en-US" sz="1200" dirty="0" smtClean="0">
                <a:solidFill>
                  <a:schemeClr val="bg1"/>
                </a:solidFill>
              </a:rPr>
              <a:t>To reduce costs, minimize the complexity of integrations, and enable a more user-friendly platform, ABC launched an initiative to move to a single CRM system. Salesforce was one of the solutions under consideration, as some entities were already using the platform. Based on ABC’s requirements, scalability for the size of the organization was critical. The ability for collaboration across the global organization from a sales and service platform was necessary for lifecycle management purposes as was the ability for integration of customers’ data in one place and ease of use without the need for complex programming. Negotiating a large and highly complex deal with Salesforce posed another challenge and ABC wanted to maximize its negotiating position.</a:t>
            </a:r>
          </a:p>
          <a:p>
            <a:pPr>
              <a:spcAft>
                <a:spcPts val="600"/>
              </a:spcAft>
            </a:pPr>
            <a:endParaRPr lang="en-US" sz="1200" dirty="0" smtClean="0">
              <a:solidFill>
                <a:schemeClr val="bg1"/>
              </a:solidFill>
            </a:endParaRPr>
          </a:p>
          <a:p>
            <a:pPr>
              <a:spcAft>
                <a:spcPts val="600"/>
              </a:spcAft>
            </a:pPr>
            <a:r>
              <a:rPr lang="en-US" sz="1200" b="1" dirty="0" smtClean="0">
                <a:solidFill>
                  <a:schemeClr val="bg1"/>
                </a:solidFill>
              </a:rPr>
              <a:t>Resolution</a:t>
            </a:r>
          </a:p>
          <a:p>
            <a:pPr>
              <a:spcAft>
                <a:spcPts val="600"/>
              </a:spcAft>
            </a:pPr>
            <a:r>
              <a:rPr lang="en-US" sz="1200" dirty="0" smtClean="0">
                <a:solidFill>
                  <a:schemeClr val="bg1"/>
                </a:solidFill>
              </a:rPr>
              <a:t>After a lengthy due diligence process, ABC selected Salesforce as the option that best suited the organization’s needs. It conducted a user-needs analysis and broke down which editions, user licenses, and add-ons were needed. Negotiations occurred close to Salesforce’s end of year, when the organization was able to get an additional discount percentage, capped renewal increases, and negotiated for extra licensing rights and add-ons. Integrations were addressed early on to avoid cost increases and surprises later as Salesforce was rolled out to the global organization. </a:t>
            </a:r>
          </a:p>
        </p:txBody>
      </p:sp>
      <p:grpSp>
        <p:nvGrpSpPr>
          <p:cNvPr id="12" name="Group 11"/>
          <p:cNvGrpSpPr/>
          <p:nvPr/>
        </p:nvGrpSpPr>
        <p:grpSpPr>
          <a:xfrm>
            <a:off x="-1" y="1051965"/>
            <a:ext cx="9144001" cy="883937"/>
            <a:chOff x="-2" y="207018"/>
            <a:chExt cx="9144001" cy="883937"/>
          </a:xfrm>
          <a:solidFill>
            <a:schemeClr val="accent3"/>
          </a:solidFill>
        </p:grpSpPr>
        <p:sp>
          <p:nvSpPr>
            <p:cNvPr id="13" name="Rectangle 12"/>
            <p:cNvSpPr/>
            <p:nvPr/>
          </p:nvSpPr>
          <p:spPr>
            <a:xfrm>
              <a:off x="-2" y="207018"/>
              <a:ext cx="9144001" cy="883937"/>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3420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39040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4949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3420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Finance</a:t>
              </a:r>
            </a:p>
            <a:p>
              <a:r>
                <a:rPr lang="en-CA" b="0" i="1" dirty="0" smtClean="0"/>
                <a:t>Anonymous </a:t>
              </a:r>
            </a:p>
          </p:txBody>
        </p:sp>
      </p:grpSp>
      <p:sp>
        <p:nvSpPr>
          <p:cNvPr id="6" name="Title 5"/>
          <p:cNvSpPr>
            <a:spLocks noGrp="1"/>
          </p:cNvSpPr>
          <p:nvPr>
            <p:ph type="title"/>
          </p:nvPr>
        </p:nvSpPr>
        <p:spPr/>
        <p:txBody>
          <a:bodyPr/>
          <a:lstStyle/>
          <a:p>
            <a:r>
              <a:rPr lang="en-US" dirty="0" smtClean="0"/>
              <a:t>Due diligence is the best cost-saving practice </a:t>
            </a:r>
            <a:endParaRPr lang="en-US" dirty="0"/>
          </a:p>
        </p:txBody>
      </p:sp>
      <p:grpSp>
        <p:nvGrpSpPr>
          <p:cNvPr id="11" name="Group 10"/>
          <p:cNvGrpSpPr/>
          <p:nvPr/>
        </p:nvGrpSpPr>
        <p:grpSpPr>
          <a:xfrm>
            <a:off x="0" y="6422955"/>
            <a:ext cx="9144000" cy="437555"/>
            <a:chOff x="0" y="6422955"/>
            <a:chExt cx="9144000" cy="437555"/>
          </a:xfrm>
        </p:grpSpPr>
        <p:pic>
          <p:nvPicPr>
            <p:cNvPr id="1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80199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96545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43920" y="2217023"/>
            <a:ext cx="6589368" cy="3239348"/>
          </a:xfrm>
          <a:prstGeom prst="rect">
            <a:avLst/>
          </a:prstGeom>
        </p:spPr>
        <p:txBody>
          <a:bodyPr wrap="square" rtlCol="0">
            <a:spAutoFit/>
          </a:bodyPr>
          <a:lstStyle/>
          <a:p>
            <a:pPr>
              <a:spcAft>
                <a:spcPts val="500"/>
              </a:spcAft>
            </a:pPr>
            <a:r>
              <a:rPr lang="en-US" sz="1600" i="1" dirty="0" smtClean="0">
                <a:solidFill>
                  <a:schemeClr val="bg1"/>
                </a:solidFill>
                <a:latin typeface="+mj-lt"/>
              </a:rPr>
              <a:t>Salesforce (SFDC) employs a land-and-expand strategy. Organizations that fail to take an enterprise platform approach to Salesforce have a high risk of overspending.</a:t>
            </a:r>
          </a:p>
          <a:p>
            <a:pPr>
              <a:spcAft>
                <a:spcPts val="500"/>
              </a:spcAft>
            </a:pPr>
            <a:r>
              <a:rPr lang="en-US" sz="1600" i="1" dirty="0" smtClean="0">
                <a:solidFill>
                  <a:schemeClr val="bg1"/>
                </a:solidFill>
                <a:latin typeface="+mj-lt"/>
              </a:rPr>
              <a:t>Understanding licensing methods is crucial in order to make educated and informed purchasing decisions. The correct licensing will enable each IT service line to accurately predict costs over the full subscription lifecycle.</a:t>
            </a:r>
          </a:p>
          <a:p>
            <a:pPr>
              <a:spcAft>
                <a:spcPts val="500"/>
              </a:spcAft>
            </a:pPr>
            <a:r>
              <a:rPr lang="en-US" sz="1600" i="1" dirty="0" smtClean="0">
                <a:solidFill>
                  <a:schemeClr val="bg1"/>
                </a:solidFill>
                <a:latin typeface="+mj-lt"/>
              </a:rPr>
              <a:t>Salesforce’s partner network is expanding and the company has a growing number of acquisitions that impact its product offerings. These factors make understanding what to purchase increasingly complex and overwhelming. </a:t>
            </a:r>
            <a:endParaRPr lang="en-US" sz="1600" b="1" i="1" dirty="0" smtClean="0">
              <a:solidFill>
                <a:schemeClr val="bg1"/>
              </a:solidFill>
              <a:latin typeface="+mj-lt"/>
            </a:endParaRPr>
          </a:p>
          <a:p>
            <a:pPr>
              <a:spcAft>
                <a:spcPts val="500"/>
              </a:spcAft>
            </a:pPr>
            <a:endParaRPr lang="en-US" sz="1600" b="1" i="1" dirty="0">
              <a:solidFill>
                <a:schemeClr val="bg1"/>
              </a:solidFill>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US" sz="1400" b="1" i="1" dirty="0" smtClean="0">
                <a:solidFill>
                  <a:schemeClr val="bg1"/>
                </a:solidFill>
              </a:rPr>
              <a:t>Scott Bickley</a:t>
            </a:r>
          </a:p>
          <a:p>
            <a:pPr algn="r"/>
            <a:r>
              <a:rPr lang="en-US" sz="1400" i="1" dirty="0" smtClean="0">
                <a:solidFill>
                  <a:schemeClr val="bg1"/>
                </a:solidFill>
              </a:rPr>
              <a:t>Senior Director, </a:t>
            </a:r>
            <a:r>
              <a:rPr lang="en-US" sz="1400" b="1" i="1" dirty="0" smtClean="0">
                <a:solidFill>
                  <a:schemeClr val="bg1"/>
                </a:solidFill>
              </a:rPr>
              <a:t>Vendor Practice </a:t>
            </a:r>
            <a:r>
              <a:rPr lang="en-US" sz="1400" i="1" dirty="0" smtClean="0">
                <a:solidFill>
                  <a:schemeClr val="bg1"/>
                </a:solidFill>
              </a:rPr>
              <a:t/>
            </a:r>
            <a:br>
              <a:rPr lang="en-US" sz="1400" i="1" dirty="0" smtClean="0">
                <a:solidFill>
                  <a:schemeClr val="bg1"/>
                </a:solidFill>
              </a:rPr>
            </a:br>
            <a:r>
              <a:rPr lang="en-US" sz="1400" i="1" dirty="0" smtClean="0">
                <a:solidFill>
                  <a:schemeClr val="bg1"/>
                </a:solidFill>
              </a:rPr>
              <a:t>Info-Tech Research Group</a:t>
            </a:r>
            <a:endParaRPr lang="en-US" sz="1400" i="1" dirty="0">
              <a:solidFill>
                <a:schemeClr val="bg1"/>
              </a:solidFill>
            </a:endParaRPr>
          </a:p>
        </p:txBody>
      </p:sp>
      <p:sp>
        <p:nvSpPr>
          <p:cNvPr id="4" name="TextBox 3"/>
          <p:cNvSpPr txBox="1"/>
          <p:nvPr/>
        </p:nvSpPr>
        <p:spPr>
          <a:xfrm>
            <a:off x="545852" y="1513381"/>
            <a:ext cx="6359773" cy="338554"/>
          </a:xfrm>
          <a:prstGeom prst="rect">
            <a:avLst/>
          </a:prstGeom>
        </p:spPr>
        <p:txBody>
          <a:bodyPr wrap="square" rtlCol="0">
            <a:spAutoFit/>
          </a:bodyPr>
          <a:lstStyle/>
          <a:p>
            <a:r>
              <a:rPr lang="en-US" sz="1600" b="1" dirty="0" smtClean="0">
                <a:solidFill>
                  <a:schemeClr val="bg1"/>
                </a:solidFill>
              </a:rPr>
              <a:t>Keeping up with Salesforce’s ever-evolving offerings is crucial.</a:t>
            </a:r>
            <a:endParaRPr lang="en-US"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 </a:t>
            </a:r>
            <a:endParaRPr lang="en-US" sz="4000" b="1" dirty="0">
              <a:solidFill>
                <a:schemeClr val="bg1"/>
              </a:solidFill>
            </a:endParaRPr>
          </a:p>
        </p:txBody>
      </p:sp>
      <p:pic>
        <p:nvPicPr>
          <p:cNvPr id="8" name="Picture 104"/>
          <p:cNvPicPr>
            <a:picLocks noChangeAspect="1"/>
          </p:cNvPicPr>
          <p:nvPr/>
        </p:nvPicPr>
        <p:blipFill rotWithShape="1">
          <a:blip r:embed="rId3"/>
          <a:srcRect l="34768" t="21801" r="35751" b="57796"/>
          <a:stretch/>
        </p:blipFill>
        <p:spPr>
          <a:xfrm>
            <a:off x="545852" y="2201716"/>
            <a:ext cx="598068" cy="528294"/>
          </a:xfrm>
          <a:prstGeom prst="rect">
            <a:avLst/>
          </a:prstGeom>
        </p:spPr>
      </p:pic>
      <p:pic>
        <p:nvPicPr>
          <p:cNvPr id="9" name="Picture 105"/>
          <p:cNvPicPr>
            <a:picLocks noChangeAspect="1"/>
          </p:cNvPicPr>
          <p:nvPr/>
        </p:nvPicPr>
        <p:blipFill>
          <a:blip r:embed="rId4"/>
          <a:stretch>
            <a:fillRect/>
          </a:stretch>
        </p:blipFill>
        <p:spPr>
          <a:xfrm>
            <a:off x="7500461" y="4781902"/>
            <a:ext cx="619651" cy="45736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161862" y="1607231"/>
            <a:ext cx="4041648" cy="2179842"/>
          </a:xfrm>
        </p:spPr>
        <p:txBody>
          <a:bodyPr/>
          <a:lstStyle/>
          <a:p>
            <a:pPr lvl="1"/>
            <a:r>
              <a:rPr lang="en-US" sz="1200" dirty="0" smtClean="0"/>
              <a:t>CIOs, CTOs, CPOs, and IT directors negotiating licensing agreements, looking to match spend with “best fit” SFDC functionality.</a:t>
            </a:r>
          </a:p>
          <a:p>
            <a:pPr lvl="1"/>
            <a:r>
              <a:rPr lang="en-US" sz="1200" dirty="0" smtClean="0"/>
              <a:t>IT managers scoping their Salesforce software requirements.</a:t>
            </a:r>
          </a:p>
          <a:p>
            <a:pPr lvl="1"/>
            <a:r>
              <a:rPr lang="en-US" sz="1200" dirty="0" smtClean="0"/>
              <a:t>ITAM/software asset managers looking for a better way to track and manage Salesforce licensing.</a:t>
            </a:r>
          </a:p>
          <a:p>
            <a:pPr lvl="1"/>
            <a:r>
              <a:rPr lang="en-US" sz="1200" dirty="0" smtClean="0"/>
              <a:t>IT and business leaders seeking to better understand Salesforce licensing that has already been purchased.</a:t>
            </a:r>
            <a:endParaRPr lang="en-US" dirty="0"/>
          </a:p>
        </p:txBody>
      </p:sp>
      <p:sp>
        <p:nvSpPr>
          <p:cNvPr id="14" name="Text Placeholder 13"/>
          <p:cNvSpPr>
            <a:spLocks noGrp="1"/>
          </p:cNvSpPr>
          <p:nvPr>
            <p:ph type="body" sz="quarter" idx="26"/>
          </p:nvPr>
        </p:nvSpPr>
        <p:spPr>
          <a:xfrm>
            <a:off x="4835436" y="1607231"/>
            <a:ext cx="4041648" cy="2252670"/>
          </a:xfrm>
        </p:spPr>
        <p:txBody>
          <a:bodyPr/>
          <a:lstStyle/>
          <a:p>
            <a:pPr lvl="1"/>
            <a:r>
              <a:rPr lang="en-US" sz="1200" dirty="0" smtClean="0"/>
              <a:t>Understand and simplify product licensing options to help optimize spend.</a:t>
            </a:r>
          </a:p>
          <a:p>
            <a:pPr lvl="1"/>
            <a:r>
              <a:rPr lang="en-US" sz="1200" dirty="0" smtClean="0"/>
              <a:t>Ensure the appropriate contract type is selected. </a:t>
            </a:r>
          </a:p>
          <a:p>
            <a:pPr lvl="1"/>
            <a:r>
              <a:rPr lang="en-US" sz="1200" dirty="0" smtClean="0"/>
              <a:t>Navigate the purchase process to negotiate from a positon of strength.</a:t>
            </a:r>
          </a:p>
          <a:p>
            <a:pPr lvl="1"/>
            <a:r>
              <a:rPr lang="en-US" sz="1200" dirty="0" smtClean="0"/>
              <a:t>Understand the future of the cloud in your Salesforce licensing roadmap.</a:t>
            </a:r>
          </a:p>
          <a:p>
            <a:pPr lvl="1"/>
            <a:r>
              <a:rPr lang="en-US" sz="1200" dirty="0" smtClean="0"/>
              <a:t>Manage licenses more effectively to avoid non-compliance as Salesforce can require immediate true-up for exceeding system limits.</a:t>
            </a:r>
          </a:p>
          <a:p>
            <a:pPr lvl="1"/>
            <a:endParaRPr lang="en-US" sz="1200" dirty="0" smtClean="0"/>
          </a:p>
          <a:p>
            <a:endParaRPr lang="en-US" dirty="0"/>
          </a:p>
        </p:txBody>
      </p:sp>
      <p:sp>
        <p:nvSpPr>
          <p:cNvPr id="15" name="Text Placeholder 14"/>
          <p:cNvSpPr>
            <a:spLocks noGrp="1"/>
          </p:cNvSpPr>
          <p:nvPr>
            <p:ph type="body" sz="quarter" idx="27"/>
          </p:nvPr>
        </p:nvSpPr>
        <p:spPr/>
        <p:txBody>
          <a:bodyPr/>
          <a:lstStyle/>
          <a:p>
            <a:pPr lvl="1"/>
            <a:r>
              <a:rPr lang="en-US" sz="1200" dirty="0" smtClean="0"/>
              <a:t>CFOs and the finance department </a:t>
            </a:r>
          </a:p>
          <a:p>
            <a:pPr lvl="1"/>
            <a:r>
              <a:rPr lang="en-US" sz="1200" dirty="0" smtClean="0"/>
              <a:t>Vendor management departments</a:t>
            </a:r>
          </a:p>
          <a:p>
            <a:pPr lvl="1"/>
            <a:r>
              <a:rPr lang="en-US" sz="1200" dirty="0" smtClean="0"/>
              <a:t>Enterprise architects</a:t>
            </a:r>
          </a:p>
          <a:p>
            <a:pPr lvl="1"/>
            <a:r>
              <a:rPr lang="en-US" sz="1200" dirty="0" smtClean="0"/>
              <a:t>Organizations examining a move to the cloud</a:t>
            </a:r>
          </a:p>
          <a:p>
            <a:endParaRPr lang="en-US" dirty="0"/>
          </a:p>
        </p:txBody>
      </p:sp>
      <p:sp>
        <p:nvSpPr>
          <p:cNvPr id="16" name="Text Placeholder 15"/>
          <p:cNvSpPr>
            <a:spLocks noGrp="1"/>
          </p:cNvSpPr>
          <p:nvPr>
            <p:ph type="body" sz="quarter" idx="28"/>
          </p:nvPr>
        </p:nvSpPr>
        <p:spPr/>
        <p:txBody>
          <a:bodyPr/>
          <a:lstStyle/>
          <a:p>
            <a:pPr lvl="1"/>
            <a:r>
              <a:rPr lang="en-US" sz="1200" dirty="0" smtClean="0"/>
              <a:t>Understand the SFDC sales cycle and the best approach for their organization:</a:t>
            </a:r>
          </a:p>
          <a:p>
            <a:pPr lvl="2"/>
            <a:r>
              <a:rPr lang="en-US" sz="1200" dirty="0" smtClean="0"/>
              <a:t>SFDC Business Model</a:t>
            </a:r>
          </a:p>
          <a:p>
            <a:pPr lvl="2"/>
            <a:r>
              <a:rPr lang="en-US" sz="1200" dirty="0" smtClean="0"/>
              <a:t>SFDC Agreement – standards and language</a:t>
            </a:r>
          </a:p>
          <a:p>
            <a:pPr lvl="2"/>
            <a:r>
              <a:rPr lang="en-US" sz="1200" dirty="0" smtClean="0"/>
              <a:t>Understand the SLA that comes with SFDC licenses</a:t>
            </a:r>
          </a:p>
          <a:p>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8" name="Text Placeholder 5"/>
          <p:cNvSpPr>
            <a:spLocks noGrp="1"/>
          </p:cNvSpPr>
          <p:nvPr>
            <p:ph type="body" sz="quarter" idx="10"/>
          </p:nvPr>
        </p:nvSpPr>
        <p:spPr>
          <a:xfrm>
            <a:off x="5760373" y="1509238"/>
            <a:ext cx="3116926" cy="3095130"/>
          </a:xfrm>
        </p:spPr>
        <p:txBody>
          <a:bodyPr/>
          <a:lstStyle/>
          <a:p>
            <a:pPr marL="228600" indent="-228600">
              <a:spcBef>
                <a:spcPts val="600"/>
              </a:spcBef>
              <a:spcAft>
                <a:spcPts val="600"/>
              </a:spcAft>
              <a:buSzPct val="100000"/>
              <a:buFont typeface="+mj-lt"/>
              <a:buAutoNum type="arabicPeriod"/>
            </a:pPr>
            <a:r>
              <a:rPr lang="en-US" sz="1100" b="1" dirty="0" smtClean="0">
                <a:solidFill>
                  <a:srgbClr val="333333"/>
                </a:solidFill>
              </a:rPr>
              <a:t>Buying power dissipates when you sign the contract. </a:t>
            </a:r>
            <a:r>
              <a:rPr lang="en-US" sz="1100" dirty="0" smtClean="0">
                <a:solidFill>
                  <a:srgbClr val="333333"/>
                </a:solidFill>
              </a:rPr>
              <a:t>Get the right product for the right number of users for the right term and get it right the first time.</a:t>
            </a:r>
            <a:endParaRPr lang="en-US" sz="1100" dirty="0" smtClean="0"/>
          </a:p>
          <a:p>
            <a:pPr marL="228600" indent="-228600">
              <a:spcBef>
                <a:spcPts val="600"/>
              </a:spcBef>
              <a:spcAft>
                <a:spcPts val="600"/>
              </a:spcAft>
              <a:buSzPct val="100000"/>
              <a:buFont typeface="+mj-lt"/>
              <a:buAutoNum type="arabicPeriod"/>
            </a:pPr>
            <a:r>
              <a:rPr lang="en-US" sz="1100" b="1" dirty="0" smtClean="0"/>
              <a:t>Getting the best price does not assure a great Total Cost of Ownership (TCO) or ROI. </a:t>
            </a:r>
            <a:r>
              <a:rPr lang="en-US" sz="1100" dirty="0" smtClean="0"/>
              <a:t>There are many components as part of the purchasing process that if not accounted for will lead to unbudgeted spend</a:t>
            </a:r>
            <a:r>
              <a:rPr lang="en-US" sz="1100" dirty="0" smtClean="0">
                <a:solidFill>
                  <a:srgbClr val="333333"/>
                </a:solidFill>
              </a:rPr>
              <a:t>. </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sz="1100" b="1" dirty="0" smtClean="0">
                <a:solidFill>
                  <a:srgbClr val="333333"/>
                </a:solidFill>
              </a:rPr>
              <a:t>Avoid buyer’s remorse through due diligence before signing the deal. </a:t>
            </a:r>
            <a:r>
              <a:rPr lang="en-US" sz="1100" dirty="0" smtClean="0">
                <a:solidFill>
                  <a:srgbClr val="333333"/>
                </a:solidFill>
              </a:rPr>
              <a:t>If you need to customize the software or extend it with a third-party add-on, identify your costs and timelines upfront. Plan for successful adoption.</a:t>
            </a:r>
            <a:endParaRPr lang="en-US" sz="1100" b="1" dirty="0" smtClean="0">
              <a:solidFill>
                <a:srgbClr val="333333"/>
              </a:solidFill>
            </a:endParaRPr>
          </a:p>
          <a:p>
            <a:endParaRPr lang="en-US" sz="1100" dirty="0"/>
          </a:p>
        </p:txBody>
      </p:sp>
      <p:sp>
        <p:nvSpPr>
          <p:cNvPr id="5" name="Text Placeholder 4"/>
          <p:cNvSpPr>
            <a:spLocks noGrp="1"/>
          </p:cNvSpPr>
          <p:nvPr>
            <p:ph type="body" sz="quarter" idx="11"/>
          </p:nvPr>
        </p:nvSpPr>
        <p:spPr>
          <a:xfrm>
            <a:off x="263951" y="5021281"/>
            <a:ext cx="8701347" cy="1418093"/>
          </a:xfrm>
        </p:spPr>
        <p:txBody>
          <a:bodyPr/>
          <a:lstStyle/>
          <a:p>
            <a:r>
              <a:rPr lang="en-US" sz="1100" dirty="0" smtClean="0"/>
              <a:t>Centralize purchasing instead of enabling small deals to maximize discount levels by creating a process to derive a cost-effective methodology when subscribing to Sales Cloud, Service Cloud, and Force.com.</a:t>
            </a:r>
          </a:p>
          <a:p>
            <a:r>
              <a:rPr lang="en-US" sz="1100" dirty="0" smtClean="0"/>
              <a:t>Educate your organization on Salesforce’s licensing methods and contract types, enabling informed purchasing decisions.</a:t>
            </a:r>
            <a:r>
              <a:rPr lang="en-US" sz="1050" dirty="0" smtClean="0">
                <a:latin typeface="Arial" panose="020B0604020202020204" pitchFamily="34" charset="0"/>
                <a:cs typeface="Arial" panose="020B0604020202020204" pitchFamily="34" charset="0"/>
              </a:rPr>
              <a:t> </a:t>
            </a:r>
            <a:r>
              <a:rPr lang="en-US" sz="1100" dirty="0" smtClean="0"/>
              <a:t>Critical components of every agreement that need to be negotiated are a renewal escalation cap, term protection, and license metrics to document what comes with each. Re-bundling protection is also critical to ensure legacy product rights are protected upon end of life. </a:t>
            </a:r>
          </a:p>
          <a:p>
            <a:r>
              <a:rPr lang="en-US" sz="1100" dirty="0" smtClean="0">
                <a:cs typeface="Arial" panose="020B0604020202020204" pitchFamily="34" charset="0"/>
              </a:rPr>
              <a:t>Proactively addressing integrations and business requirements will enable project success and the smooth acceptance of regular upgrades that come with a multi-tenant cloud services SaaS solution. </a:t>
            </a:r>
            <a:endParaRPr lang="en-US" sz="1100" dirty="0"/>
          </a:p>
        </p:txBody>
      </p:sp>
      <p:sp>
        <p:nvSpPr>
          <p:cNvPr id="7" name="Rectangle 13"/>
          <p:cNvSpPr/>
          <p:nvPr/>
        </p:nvSpPr>
        <p:spPr>
          <a:xfrm>
            <a:off x="257174" y="2968481"/>
            <a:ext cx="5333730" cy="1785104"/>
          </a:xfrm>
          <a:prstGeom prst="rect">
            <a:avLst/>
          </a:prstGeom>
        </p:spPr>
        <p:txBody>
          <a:bodyPr wrap="square">
            <a:spAutoFit/>
          </a:bodyPr>
          <a:lstStyle/>
          <a:p>
            <a:pPr marL="171450" indent="-171450">
              <a:buFont typeface="Arial" panose="020B0604020202020204" pitchFamily="34" charset="0"/>
              <a:buChar char="•"/>
            </a:pPr>
            <a:r>
              <a:rPr lang="en-US" sz="1100" b="1" dirty="0" smtClean="0"/>
              <a:t>Failure to achieve economy of scale. </a:t>
            </a:r>
            <a:r>
              <a:rPr lang="en-US" sz="1100" dirty="0" smtClean="0"/>
              <a:t>Too</a:t>
            </a:r>
            <a:r>
              <a:rPr lang="en-US" sz="1100" b="1" dirty="0" smtClean="0"/>
              <a:t> </a:t>
            </a:r>
            <a:r>
              <a:rPr lang="en-US" sz="1100" dirty="0" smtClean="0"/>
              <a:t>often, o</a:t>
            </a:r>
            <a:r>
              <a:rPr lang="en-US" sz="1100" dirty="0" smtClean="0">
                <a:cs typeface="Arial" panose="020B0604020202020204" pitchFamily="34" charset="0"/>
              </a:rPr>
              <a:t>rganizations neglect to negotiate price holds, do not negotiate deeper discounts as volume increases, or do not realize there are already existing contracts within the organization.</a:t>
            </a:r>
          </a:p>
          <a:p>
            <a:pPr marL="171450" indent="-171450">
              <a:buFont typeface="Arial" panose="020B0604020202020204" pitchFamily="34" charset="0"/>
              <a:buChar char="•"/>
            </a:pPr>
            <a:r>
              <a:rPr lang="en-US" sz="1100" b="1" dirty="0" smtClean="0"/>
              <a:t>Understanding what to negotiate. </a:t>
            </a:r>
            <a:r>
              <a:rPr lang="en-US" sz="1100" dirty="0" smtClean="0"/>
              <a:t>Organizations do not know</a:t>
            </a:r>
            <a:r>
              <a:rPr lang="en-US" sz="1100" b="1" dirty="0" smtClean="0"/>
              <a:t> </a:t>
            </a:r>
            <a:r>
              <a:rPr lang="en-US" sz="1100" dirty="0" smtClean="0"/>
              <a:t>what can and cannot be negotiated, which means value gets left on the table. </a:t>
            </a:r>
          </a:p>
          <a:p>
            <a:pPr marL="171450" indent="-171450">
              <a:buFont typeface="Arial" panose="020B0604020202020204" pitchFamily="34" charset="0"/>
              <a:buChar char="•"/>
            </a:pPr>
            <a:r>
              <a:rPr lang="en-US" sz="1100" b="1" dirty="0" smtClean="0"/>
              <a:t>Complex integrations. </a:t>
            </a:r>
            <a:r>
              <a:rPr lang="en-US" sz="1100" dirty="0" smtClean="0"/>
              <a:t>I</a:t>
            </a:r>
            <a:r>
              <a:rPr lang="en-US" sz="1100" dirty="0" smtClean="0">
                <a:cs typeface="Arial" panose="020B0604020202020204" pitchFamily="34" charset="0"/>
              </a:rPr>
              <a:t>ntegrations with other applications must be addressed from the outset. Many users buy the platform only to realize later on that the functionality they wanted does not exist and may be an extra expense with customization. </a:t>
            </a:r>
          </a:p>
          <a:p>
            <a:endParaRPr lang="en-US" sz="1100" dirty="0"/>
          </a:p>
        </p:txBody>
      </p:sp>
      <p:sp>
        <p:nvSpPr>
          <p:cNvPr id="15" name="Rectangle 14"/>
          <p:cNvSpPr/>
          <p:nvPr/>
        </p:nvSpPr>
        <p:spPr>
          <a:xfrm>
            <a:off x="287382" y="1537960"/>
            <a:ext cx="5227298" cy="938719"/>
          </a:xfrm>
          <a:prstGeom prst="rect">
            <a:avLst/>
          </a:prstGeom>
        </p:spPr>
        <p:txBody>
          <a:bodyPr wrap="square">
            <a:spAutoFit/>
          </a:bodyPr>
          <a:lstStyle/>
          <a:p>
            <a:pPr marL="171450" indent="-171450">
              <a:buFont typeface="Arial" panose="020B0604020202020204" pitchFamily="34" charset="0"/>
              <a:buChar char="•"/>
            </a:pPr>
            <a:r>
              <a:rPr lang="en-US" sz="1100" dirty="0" smtClean="0"/>
              <a:t>Salesforce</a:t>
            </a:r>
            <a:r>
              <a:rPr lang="en-US" sz="1100" dirty="0" smtClean="0">
                <a:solidFill>
                  <a:srgbClr val="1A1A1A"/>
                </a:solidFill>
              </a:rPr>
              <a:t> has a vast, ever-growing portfolio of products, which can make it difficult to match with business requirements. </a:t>
            </a:r>
          </a:p>
          <a:p>
            <a:pPr marL="171450" indent="-171450">
              <a:buFont typeface="Arial" panose="020B0604020202020204" pitchFamily="34" charset="0"/>
              <a:buChar char="•"/>
            </a:pPr>
            <a:r>
              <a:rPr lang="en-US" sz="1100" dirty="0" smtClean="0">
                <a:solidFill>
                  <a:srgbClr val="1A1A1A"/>
                </a:solidFill>
              </a:rPr>
              <a:t>Salesforce uses a land-and-expand sales model coupled with its per-user licensing, creating the perfect set-up for shadow IT. Organizations that fail to take an enterprise platform approach to Salesforce risk overspending.</a:t>
            </a:r>
            <a:endParaRPr lang="en-US" sz="1100" b="0" i="0" u="none" strike="noStrike" dirty="0">
              <a:solidFill>
                <a:srgbClr val="1A1A1A"/>
              </a:solidFill>
              <a:effectLst/>
            </a:endParaRPr>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90% of organizations say Salesforce is more valuable to their company today than it was one year ago</a:t>
            </a:r>
            <a:endParaRPr lang="en-US" dirty="0"/>
          </a:p>
        </p:txBody>
      </p:sp>
      <p:sp>
        <p:nvSpPr>
          <p:cNvPr id="2" name="Rectangle 1"/>
          <p:cNvSpPr/>
          <p:nvPr/>
        </p:nvSpPr>
        <p:spPr>
          <a:xfrm>
            <a:off x="715033" y="4793580"/>
            <a:ext cx="7818706" cy="1384995"/>
          </a:xfrm>
          <a:prstGeom prst="rect">
            <a:avLst/>
          </a:prstGeom>
        </p:spPr>
        <p:txBody>
          <a:bodyPr wrap="square">
            <a:spAutoFit/>
          </a:bodyPr>
          <a:lstStyle/>
          <a:p>
            <a:r>
              <a:rPr lang="en-US" sz="1400" b="1" i="1" dirty="0" smtClean="0">
                <a:solidFill>
                  <a:schemeClr val="bg1">
                    <a:lumMod val="50000"/>
                  </a:schemeClr>
                </a:solidFill>
                <a:latin typeface="+mj-lt"/>
              </a:rPr>
              <a:t>Salesforce is only as powerful as the individuals who use it. </a:t>
            </a:r>
            <a:r>
              <a:rPr lang="en-US" sz="1400" i="1" dirty="0" smtClean="0">
                <a:solidFill>
                  <a:schemeClr val="bg1">
                    <a:lumMod val="50000"/>
                  </a:schemeClr>
                </a:solidFill>
                <a:latin typeface="+mj-lt"/>
              </a:rPr>
              <a:t>When components of the process do not operate smoothly, the potential value associated with Salesforce can not be realized. As a result, the largest limitation of Salesforce is not necessarily the complexity of the platform itself but the willingness of an organization to learn and fully integrate it into their operations.</a:t>
            </a:r>
          </a:p>
          <a:p>
            <a:pPr algn="r"/>
            <a:r>
              <a:rPr lang="en-US" sz="1400" dirty="0" smtClean="0">
                <a:solidFill>
                  <a:schemeClr val="bg1">
                    <a:lumMod val="50000"/>
                  </a:schemeClr>
                </a:solidFill>
              </a:rPr>
              <a:t> – Trevir Nath, ‎Director of Content at Estimize</a:t>
            </a:r>
            <a:endParaRPr lang="en-US" sz="1400" dirty="0">
              <a:solidFill>
                <a:schemeClr val="bg1">
                  <a:lumMod val="50000"/>
                </a:schemeClr>
              </a:solidFill>
            </a:endParaRPr>
          </a:p>
        </p:txBody>
      </p:sp>
      <p:pic>
        <p:nvPicPr>
          <p:cNvPr id="14" name="Picture 104"/>
          <p:cNvPicPr>
            <a:picLocks noChangeAspect="1"/>
          </p:cNvPicPr>
          <p:nvPr/>
        </p:nvPicPr>
        <p:blipFill rotWithShape="1">
          <a:blip r:embed="rId3"/>
          <a:srcRect l="34768" t="21801" r="35751" b="57796"/>
          <a:stretch/>
        </p:blipFill>
        <p:spPr>
          <a:xfrm>
            <a:off x="185093" y="4620089"/>
            <a:ext cx="598068" cy="528294"/>
          </a:xfrm>
          <a:prstGeom prst="rect">
            <a:avLst/>
          </a:prstGeom>
        </p:spPr>
      </p:pic>
      <p:pic>
        <p:nvPicPr>
          <p:cNvPr id="15" name="Picture 105"/>
          <p:cNvPicPr>
            <a:picLocks noChangeAspect="1"/>
          </p:cNvPicPr>
          <p:nvPr/>
        </p:nvPicPr>
        <p:blipFill>
          <a:blip r:embed="rId4"/>
          <a:stretch>
            <a:fillRect/>
          </a:stretch>
        </p:blipFill>
        <p:spPr>
          <a:xfrm>
            <a:off x="8405267" y="5257396"/>
            <a:ext cx="619651" cy="457362"/>
          </a:xfrm>
          <a:prstGeom prst="rect">
            <a:avLst/>
          </a:prstGeom>
        </p:spPr>
      </p:pic>
      <p:sp>
        <p:nvSpPr>
          <p:cNvPr id="16" name="Rectangle 15"/>
          <p:cNvSpPr/>
          <p:nvPr/>
        </p:nvSpPr>
        <p:spPr>
          <a:xfrm>
            <a:off x="6729601" y="6263306"/>
            <a:ext cx="1800493" cy="246221"/>
          </a:xfrm>
          <a:prstGeom prst="rect">
            <a:avLst/>
          </a:prstGeom>
        </p:spPr>
        <p:txBody>
          <a:bodyPr wrap="none">
            <a:spAutoFit/>
          </a:bodyPr>
          <a:lstStyle/>
          <a:p>
            <a:r>
              <a:rPr lang="en-US" sz="1000" dirty="0" smtClean="0"/>
              <a:t>Source: Apps Run the World</a:t>
            </a:r>
            <a:endParaRPr lang="en-US" sz="1000" dirty="0"/>
          </a:p>
        </p:txBody>
      </p:sp>
      <p:grpSp>
        <p:nvGrpSpPr>
          <p:cNvPr id="17" name="Group 16"/>
          <p:cNvGrpSpPr/>
          <p:nvPr/>
        </p:nvGrpSpPr>
        <p:grpSpPr>
          <a:xfrm>
            <a:off x="0" y="6422955"/>
            <a:ext cx="9144000" cy="437555"/>
            <a:chOff x="0" y="6422955"/>
            <a:chExt cx="9144000" cy="437555"/>
          </a:xfrm>
        </p:grpSpPr>
        <p:pic>
          <p:nvPicPr>
            <p:cNvPr id="18"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7" cstate="print"/>
            <a:stretch>
              <a:fillRect/>
            </a:stretch>
          </p:blipFill>
          <p:spPr>
            <a:xfrm>
              <a:off x="7477125" y="6453336"/>
              <a:ext cx="1400175" cy="381000"/>
            </a:xfrm>
            <a:prstGeom prst="rect">
              <a:avLst/>
            </a:prstGeom>
          </p:spPr>
        </p:pic>
      </p:grpSp>
      <p:pic>
        <p:nvPicPr>
          <p:cNvPr id="23" name="Picture 22"/>
          <p:cNvPicPr>
            <a:picLocks noChangeAspect="1"/>
          </p:cNvPicPr>
          <p:nvPr/>
        </p:nvPicPr>
        <p:blipFill>
          <a:blip r:embed="rId8"/>
          <a:stretch>
            <a:fillRect/>
          </a:stretch>
        </p:blipFill>
        <p:spPr>
          <a:xfrm>
            <a:off x="4184292" y="1436996"/>
            <a:ext cx="4084674" cy="3194581"/>
          </a:xfrm>
          <a:prstGeom prst="rect">
            <a:avLst/>
          </a:prstGeom>
        </p:spPr>
      </p:pic>
      <p:pic>
        <p:nvPicPr>
          <p:cNvPr id="24" name="Picture 23"/>
          <p:cNvPicPr>
            <a:picLocks noChangeAspect="1"/>
          </p:cNvPicPr>
          <p:nvPr/>
        </p:nvPicPr>
        <p:blipFill>
          <a:blip r:embed="rId9"/>
          <a:stretch>
            <a:fillRect/>
          </a:stretch>
        </p:blipFill>
        <p:spPr>
          <a:xfrm>
            <a:off x="861684" y="1431605"/>
            <a:ext cx="3322608" cy="3188484"/>
          </a:xfrm>
          <a:prstGeom prst="rect">
            <a:avLst/>
          </a:prstGeom>
        </p:spPr>
      </p:pic>
    </p:spTree>
    <p:extLst>
      <p:ext uri="{BB962C8B-B14F-4D97-AF65-F5344CB8AC3E}">
        <p14:creationId xmlns:p14="http://schemas.microsoft.com/office/powerpoint/2010/main" val="2790487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57174" y="255588"/>
            <a:ext cx="8620125" cy="877887"/>
          </a:xfrm>
          <a:prstGeom prst="rect">
            <a:avLst/>
          </a:prstGeom>
        </p:spPr>
        <p:txBody>
          <a:bodyP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The aim of this blueprint is to provide a foundational understanding of Salesforce licensing and contracting  </a:t>
            </a:r>
            <a:endParaRPr lang="en-US" dirty="0"/>
          </a:p>
        </p:txBody>
      </p:sp>
      <p:sp>
        <p:nvSpPr>
          <p:cNvPr id="9" name="Rectangle 23"/>
          <p:cNvSpPr/>
          <p:nvPr/>
        </p:nvSpPr>
        <p:spPr>
          <a:xfrm>
            <a:off x="354574" y="1454046"/>
            <a:ext cx="4179719" cy="392008"/>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FF"/>
                </a:solidFill>
              </a:rPr>
              <a:t>Why Salesforce</a:t>
            </a:r>
            <a:endParaRPr lang="en-US" sz="1600" b="1" dirty="0">
              <a:solidFill>
                <a:srgbClr val="FFFFFF"/>
              </a:solidFill>
            </a:endParaRPr>
          </a:p>
        </p:txBody>
      </p:sp>
      <p:sp>
        <p:nvSpPr>
          <p:cNvPr id="10" name="Rectangle 22"/>
          <p:cNvSpPr/>
          <p:nvPr/>
        </p:nvSpPr>
        <p:spPr>
          <a:xfrm>
            <a:off x="354572" y="2104514"/>
            <a:ext cx="4189147" cy="2961460"/>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is being used by many mid to large enterprises for their critical sales, service, and marketing applications.</a:t>
            </a:r>
          </a:p>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has a large, global client base and provides a broad spectrum of customer engagement products. It has recently made a compelling play into the SMB market with Salesforce IQ and Desk.com.</a:t>
            </a:r>
          </a:p>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Salesforce’s platform provides a high degree of extensibility and customization for organizations that need maximum flexibility.</a:t>
            </a:r>
          </a:p>
          <a:p>
            <a:pPr marL="180975" indent="-180975"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has made its product easy to purchase for those outside of the IT function, enabling shadow IT. </a:t>
            </a:r>
          </a:p>
          <a:p>
            <a:pPr marL="180975" indent="-180975" fontAlgn="base">
              <a:spcBef>
                <a:spcPts val="1200"/>
              </a:spcBef>
              <a:spcAft>
                <a:spcPct val="0"/>
              </a:spcAft>
              <a:buClr>
                <a:srgbClr val="333333"/>
              </a:buClr>
              <a:buSzPct val="120000"/>
              <a:buFont typeface="Arial" pitchFamily="34" charset="0"/>
              <a:buChar char="•"/>
              <a:defRPr/>
            </a:pPr>
            <a:endParaRPr lang="en-US" sz="1200" dirty="0">
              <a:solidFill>
                <a:srgbClr val="333333"/>
              </a:solidFill>
            </a:endParaRPr>
          </a:p>
        </p:txBody>
      </p:sp>
      <p:sp>
        <p:nvSpPr>
          <p:cNvPr id="11" name="Rectangle 23"/>
          <p:cNvSpPr/>
          <p:nvPr/>
        </p:nvSpPr>
        <p:spPr>
          <a:xfrm>
            <a:off x="4638950" y="1454047"/>
            <a:ext cx="4150790" cy="400632"/>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FF"/>
                </a:solidFill>
              </a:rPr>
              <a:t>What to know </a:t>
            </a:r>
            <a:endParaRPr lang="en-US" sz="1600" b="1" dirty="0">
              <a:solidFill>
                <a:srgbClr val="FFFFFF"/>
              </a:solidFill>
            </a:endParaRPr>
          </a:p>
        </p:txBody>
      </p:sp>
      <p:sp>
        <p:nvSpPr>
          <p:cNvPr id="12" name="Rectangle 22"/>
          <p:cNvSpPr/>
          <p:nvPr/>
        </p:nvSpPr>
        <p:spPr>
          <a:xfrm>
            <a:off x="4638950" y="2070008"/>
            <a:ext cx="4150790" cy="3001339"/>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dominates the sales enablement category with a best-in-class set of tools for lead generation, pipeline management, and post-sales support. </a:t>
            </a:r>
          </a:p>
          <a:p>
            <a:pPr marL="17145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Salesforce is hard to match in the range of CRM solutions it provides across sales, marketing, and customer service.</a:t>
            </a:r>
          </a:p>
          <a:p>
            <a:pPr marL="17145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The Lightning interface provides an outstanding user experience.</a:t>
            </a:r>
          </a:p>
          <a:p>
            <a:pPr marL="171450" lvl="0" indent="-171450" fontAlgn="base">
              <a:spcBef>
                <a:spcPts val="1200"/>
              </a:spcBef>
              <a:spcAft>
                <a:spcPct val="0"/>
              </a:spcAft>
              <a:buClr>
                <a:srgbClr val="333333"/>
              </a:buClr>
              <a:buSzPct val="120000"/>
              <a:buFont typeface="Arial" pitchFamily="34" charset="0"/>
              <a:buChar char="•"/>
              <a:defRPr/>
            </a:pPr>
            <a:r>
              <a:rPr lang="en-US" sz="1200" dirty="0" smtClean="0">
                <a:solidFill>
                  <a:srgbClr val="333333"/>
                </a:solidFill>
              </a:rPr>
              <a:t>The lack of on-premises deployment may be a detraction for organizations with regulatory requirements that prohibit certain data residing in the cloud. </a:t>
            </a:r>
          </a:p>
          <a:p>
            <a:pPr>
              <a:spcBef>
                <a:spcPts val="600"/>
              </a:spcBef>
            </a:pPr>
            <a:endParaRPr lang="en-US" sz="1200" dirty="0">
              <a:solidFill>
                <a:srgbClr val="333333"/>
              </a:solidFill>
            </a:endParaRPr>
          </a:p>
        </p:txBody>
      </p:sp>
      <p:sp>
        <p:nvSpPr>
          <p:cNvPr id="13" name="Rectangle 12"/>
          <p:cNvSpPr/>
          <p:nvPr/>
        </p:nvSpPr>
        <p:spPr>
          <a:xfrm>
            <a:off x="6729601" y="6263306"/>
            <a:ext cx="1800493" cy="246221"/>
          </a:xfrm>
          <a:prstGeom prst="rect">
            <a:avLst/>
          </a:prstGeom>
        </p:spPr>
        <p:txBody>
          <a:bodyPr wrap="none">
            <a:spAutoFit/>
          </a:bodyPr>
          <a:lstStyle/>
          <a:p>
            <a:r>
              <a:rPr lang="en-US" sz="1000" dirty="0" smtClean="0"/>
              <a:t>Source: Apps Run the World</a:t>
            </a:r>
            <a:endParaRPr lang="en-US" sz="1000" dirty="0"/>
          </a:p>
        </p:txBody>
      </p:sp>
      <p:grpSp>
        <p:nvGrpSpPr>
          <p:cNvPr id="17" name="Group 16"/>
          <p:cNvGrpSpPr/>
          <p:nvPr/>
        </p:nvGrpSpPr>
        <p:grpSpPr>
          <a:xfrm>
            <a:off x="257174" y="5451364"/>
            <a:ext cx="8337823" cy="682753"/>
            <a:chOff x="323389" y="3283951"/>
            <a:chExt cx="8337823" cy="682753"/>
          </a:xfrm>
        </p:grpSpPr>
        <p:sp>
          <p:nvSpPr>
            <p:cNvPr id="18"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16000"/>
              <a:r>
                <a:rPr lang="en-CA" sz="1200" dirty="0">
                  <a:solidFill>
                    <a:srgbClr val="333333"/>
                  </a:solidFill>
                </a:rPr>
                <a:t>While Salesforce’s enterprise-level CRM portfolio (Sales Cloud, Service Cloud, Marketing Cloud) maintains a premium price tag, its introduction of significantly more affordable solutions like Desk.com have significantly reduced cost barriers to its technology stack for smaller organizations</a:t>
              </a:r>
              <a:r>
                <a:rPr lang="en-CA" sz="1200" dirty="0" smtClean="0">
                  <a:solidFill>
                    <a:srgbClr val="333333"/>
                  </a:solidFill>
                </a:rPr>
                <a:t>.</a:t>
              </a:r>
              <a:endParaRPr lang="en-CA" sz="1200" dirty="0">
                <a:solidFill>
                  <a:srgbClr val="333333"/>
                </a:solidFill>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grpSp>
        <p:nvGrpSpPr>
          <p:cNvPr id="14" name="Group 13"/>
          <p:cNvGrpSpPr/>
          <p:nvPr/>
        </p:nvGrpSpPr>
        <p:grpSpPr>
          <a:xfrm>
            <a:off x="0" y="6422955"/>
            <a:ext cx="9144000" cy="437555"/>
            <a:chOff x="0" y="6422955"/>
            <a:chExt cx="9144000" cy="437555"/>
          </a:xfrm>
        </p:grpSpPr>
        <p:pic>
          <p:nvPicPr>
            <p:cNvPr id="1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87498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Salesforce is the 800-pound gorilla in the CRM space</a:t>
            </a:r>
            <a:endParaRPr lang="en-US" dirty="0"/>
          </a:p>
        </p:txBody>
      </p:sp>
      <p:grpSp>
        <p:nvGrpSpPr>
          <p:cNvPr id="4" name="Group 21"/>
          <p:cNvGrpSpPr/>
          <p:nvPr/>
        </p:nvGrpSpPr>
        <p:grpSpPr>
          <a:xfrm>
            <a:off x="846543" y="3452199"/>
            <a:ext cx="7511991" cy="2549925"/>
            <a:chOff x="286827" y="3563335"/>
            <a:chExt cx="8590472" cy="2679502"/>
          </a:xfrm>
        </p:grpSpPr>
        <p:sp>
          <p:nvSpPr>
            <p:cNvPr id="5" name="Rectangle 22"/>
            <p:cNvSpPr/>
            <p:nvPr/>
          </p:nvSpPr>
          <p:spPr>
            <a:xfrm>
              <a:off x="286827" y="3824766"/>
              <a:ext cx="8590472" cy="2418071"/>
            </a:xfrm>
            <a:prstGeom prst="rect">
              <a:avLst/>
            </a:prstGeom>
            <a:solidFill>
              <a:schemeClr val="accent6">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CA" sz="1400" b="1" dirty="0"/>
            </a:p>
          </p:txBody>
        </p:sp>
        <p:sp>
          <p:nvSpPr>
            <p:cNvPr id="6" name="Rectangle 23"/>
            <p:cNvSpPr/>
            <p:nvPr/>
          </p:nvSpPr>
          <p:spPr>
            <a:xfrm>
              <a:off x="378921" y="4032853"/>
              <a:ext cx="8498378" cy="291075"/>
            </a:xfrm>
            <a:prstGeom prst="rect">
              <a:avLst/>
            </a:prstGeom>
          </p:spPr>
          <p:txBody>
            <a:bodyPr wrap="square">
              <a:spAutoFit/>
            </a:bodyPr>
            <a:lstStyle/>
            <a:p>
              <a:r>
                <a:rPr lang="en-CA" sz="1200" b="1" dirty="0" smtClean="0">
                  <a:solidFill>
                    <a:srgbClr val="243F55"/>
                  </a:solidFill>
                </a:rPr>
                <a:t>Building a strategic plan for your Salesforce negotiation will help you to:</a:t>
              </a:r>
              <a:endParaRPr lang="en-CA" sz="1200" b="1" dirty="0">
                <a:solidFill>
                  <a:srgbClr val="243F55"/>
                </a:solidFill>
              </a:endParaRPr>
            </a:p>
          </p:txBody>
        </p:sp>
        <p:grpSp>
          <p:nvGrpSpPr>
            <p:cNvPr id="7" name="Group 24"/>
            <p:cNvGrpSpPr/>
            <p:nvPr/>
          </p:nvGrpSpPr>
          <p:grpSpPr>
            <a:xfrm>
              <a:off x="646503" y="5326975"/>
              <a:ext cx="7407825" cy="400594"/>
              <a:chOff x="646503" y="5658205"/>
              <a:chExt cx="6140631" cy="400594"/>
            </a:xfrm>
          </p:grpSpPr>
          <p:sp>
            <p:nvSpPr>
              <p:cNvPr id="8" name="Oval 145410"/>
              <p:cNvSpPr/>
              <p:nvPr/>
            </p:nvSpPr>
            <p:spPr>
              <a:xfrm>
                <a:off x="646503" y="5658205"/>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3</a:t>
                </a:r>
                <a:endParaRPr lang="en-US" b="1" dirty="0">
                  <a:solidFill>
                    <a:schemeClr val="bg1"/>
                  </a:solidFill>
                </a:endParaRPr>
              </a:p>
            </p:txBody>
          </p:sp>
          <p:sp>
            <p:nvSpPr>
              <p:cNvPr id="9" name="Rectangle 36"/>
              <p:cNvSpPr/>
              <p:nvPr/>
            </p:nvSpPr>
            <p:spPr>
              <a:xfrm>
                <a:off x="1186797" y="5689225"/>
                <a:ext cx="5600337" cy="291075"/>
              </a:xfrm>
              <a:prstGeom prst="rect">
                <a:avLst/>
              </a:prstGeom>
            </p:spPr>
            <p:txBody>
              <a:bodyPr wrap="square">
                <a:spAutoFit/>
              </a:bodyPr>
              <a:lstStyle/>
              <a:p>
                <a:r>
                  <a:rPr lang="en-CA" sz="1200" dirty="0" smtClean="0">
                    <a:solidFill>
                      <a:srgbClr val="243F55"/>
                    </a:solidFill>
                  </a:rPr>
                  <a:t>Optimize </a:t>
                </a:r>
                <a:r>
                  <a:rPr lang="en-CA" sz="1200" dirty="0">
                    <a:solidFill>
                      <a:srgbClr val="243F55"/>
                    </a:solidFill>
                  </a:rPr>
                  <a:t>the speed and quality </a:t>
                </a:r>
                <a:r>
                  <a:rPr lang="en-CA" sz="1200" dirty="0" smtClean="0">
                    <a:solidFill>
                      <a:srgbClr val="243F55"/>
                    </a:solidFill>
                  </a:rPr>
                  <a:t>of decision making by having accurate usage data. </a:t>
                </a:r>
                <a:endParaRPr lang="en-CA" sz="1200" dirty="0">
                  <a:solidFill>
                    <a:srgbClr val="243F55"/>
                  </a:solidFill>
                </a:endParaRPr>
              </a:p>
            </p:txBody>
          </p:sp>
        </p:grpSp>
        <p:grpSp>
          <p:nvGrpSpPr>
            <p:cNvPr id="10" name="Group 25"/>
            <p:cNvGrpSpPr/>
            <p:nvPr/>
          </p:nvGrpSpPr>
          <p:grpSpPr>
            <a:xfrm>
              <a:off x="646502" y="4872843"/>
              <a:ext cx="7019168" cy="400594"/>
              <a:chOff x="646503" y="5151062"/>
              <a:chExt cx="5818458" cy="400594"/>
            </a:xfrm>
          </p:grpSpPr>
          <p:sp>
            <p:nvSpPr>
              <p:cNvPr id="11" name="Oval 145408"/>
              <p:cNvSpPr/>
              <p:nvPr/>
            </p:nvSpPr>
            <p:spPr>
              <a:xfrm>
                <a:off x="646503" y="5151062"/>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2</a:t>
                </a:r>
                <a:endParaRPr lang="en-US" b="1" dirty="0">
                  <a:solidFill>
                    <a:schemeClr val="bg1"/>
                  </a:solidFill>
                </a:endParaRPr>
              </a:p>
            </p:txBody>
          </p:sp>
          <p:sp>
            <p:nvSpPr>
              <p:cNvPr id="12" name="Rectangle 34"/>
              <p:cNvSpPr/>
              <p:nvPr/>
            </p:nvSpPr>
            <p:spPr>
              <a:xfrm>
                <a:off x="1186797" y="5182082"/>
                <a:ext cx="5278164" cy="291075"/>
              </a:xfrm>
              <a:prstGeom prst="rect">
                <a:avLst/>
              </a:prstGeom>
            </p:spPr>
            <p:txBody>
              <a:bodyPr wrap="square">
                <a:spAutoFit/>
              </a:bodyPr>
              <a:lstStyle/>
              <a:p>
                <a:r>
                  <a:rPr lang="en-CA" sz="1200" dirty="0" smtClean="0">
                    <a:solidFill>
                      <a:srgbClr val="243F55"/>
                    </a:solidFill>
                  </a:rPr>
                  <a:t>Understand Salesforce’s product development and acquisition model.</a:t>
                </a:r>
                <a:endParaRPr lang="en-CA" sz="1200" dirty="0">
                  <a:solidFill>
                    <a:srgbClr val="243F55"/>
                  </a:solidFill>
                </a:endParaRPr>
              </a:p>
            </p:txBody>
          </p:sp>
        </p:grpSp>
        <p:grpSp>
          <p:nvGrpSpPr>
            <p:cNvPr id="13" name="Group 26"/>
            <p:cNvGrpSpPr/>
            <p:nvPr/>
          </p:nvGrpSpPr>
          <p:grpSpPr>
            <a:xfrm>
              <a:off x="646503" y="4432250"/>
              <a:ext cx="7193631" cy="400594"/>
              <a:chOff x="646503" y="4643919"/>
              <a:chExt cx="5963077" cy="400594"/>
            </a:xfrm>
          </p:grpSpPr>
          <p:sp>
            <p:nvSpPr>
              <p:cNvPr id="14" name="Oval 145407"/>
              <p:cNvSpPr/>
              <p:nvPr/>
            </p:nvSpPr>
            <p:spPr>
              <a:xfrm>
                <a:off x="646503" y="4643919"/>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1</a:t>
                </a:r>
                <a:endParaRPr lang="en-US" b="1" dirty="0">
                  <a:solidFill>
                    <a:schemeClr val="bg1"/>
                  </a:solidFill>
                </a:endParaRPr>
              </a:p>
            </p:txBody>
          </p:sp>
          <p:sp>
            <p:nvSpPr>
              <p:cNvPr id="15" name="Rectangle 32"/>
              <p:cNvSpPr/>
              <p:nvPr/>
            </p:nvSpPr>
            <p:spPr>
              <a:xfrm>
                <a:off x="1186796" y="4674939"/>
                <a:ext cx="5422784" cy="291075"/>
              </a:xfrm>
              <a:prstGeom prst="rect">
                <a:avLst/>
              </a:prstGeom>
            </p:spPr>
            <p:txBody>
              <a:bodyPr wrap="square">
                <a:spAutoFit/>
              </a:bodyPr>
              <a:lstStyle/>
              <a:p>
                <a:r>
                  <a:rPr lang="en-CA" sz="1200" dirty="0">
                    <a:solidFill>
                      <a:srgbClr val="243F55"/>
                    </a:solidFill>
                  </a:rPr>
                  <a:t>Make sure IT </a:t>
                </a:r>
                <a:r>
                  <a:rPr lang="en-CA" sz="1200" dirty="0" smtClean="0">
                    <a:solidFill>
                      <a:srgbClr val="243F55"/>
                    </a:solidFill>
                  </a:rPr>
                  <a:t>is able to optimize spend with evolving </a:t>
                </a:r>
                <a:r>
                  <a:rPr lang="en-CA" sz="1200" dirty="0">
                    <a:solidFill>
                      <a:srgbClr val="243F55"/>
                    </a:solidFill>
                  </a:rPr>
                  <a:t>business </a:t>
                </a:r>
                <a:r>
                  <a:rPr lang="en-CA" sz="1200" dirty="0" smtClean="0">
                    <a:solidFill>
                      <a:srgbClr val="243F55"/>
                    </a:solidFill>
                  </a:rPr>
                  <a:t>requirements.</a:t>
                </a:r>
                <a:endParaRPr lang="en-CA" sz="1200" dirty="0">
                  <a:solidFill>
                    <a:srgbClr val="243F55"/>
                  </a:solidFill>
                </a:endParaRPr>
              </a:p>
            </p:txBody>
          </p:sp>
        </p:grpSp>
        <p:grpSp>
          <p:nvGrpSpPr>
            <p:cNvPr id="16" name="Group 27"/>
            <p:cNvGrpSpPr/>
            <p:nvPr/>
          </p:nvGrpSpPr>
          <p:grpSpPr>
            <a:xfrm>
              <a:off x="646502" y="5747239"/>
              <a:ext cx="7193631" cy="400594"/>
              <a:chOff x="646503" y="6156745"/>
              <a:chExt cx="5963077" cy="400594"/>
            </a:xfrm>
          </p:grpSpPr>
          <p:sp>
            <p:nvSpPr>
              <p:cNvPr id="17" name="Rectangle 29"/>
              <p:cNvSpPr/>
              <p:nvPr/>
            </p:nvSpPr>
            <p:spPr>
              <a:xfrm>
                <a:off x="1186796" y="6187765"/>
                <a:ext cx="5422784" cy="291075"/>
              </a:xfrm>
              <a:prstGeom prst="rect">
                <a:avLst/>
              </a:prstGeom>
            </p:spPr>
            <p:txBody>
              <a:bodyPr wrap="square">
                <a:spAutoFit/>
              </a:bodyPr>
              <a:lstStyle/>
              <a:p>
                <a:r>
                  <a:rPr lang="en-CA" sz="1200" dirty="0" smtClean="0">
                    <a:solidFill>
                      <a:srgbClr val="243F55"/>
                    </a:solidFill>
                  </a:rPr>
                  <a:t>Meet regulatory and compliance needs in the external environment.</a:t>
                </a:r>
                <a:endParaRPr lang="en-CA" sz="1200" dirty="0">
                  <a:solidFill>
                    <a:srgbClr val="243F55"/>
                  </a:solidFill>
                </a:endParaRPr>
              </a:p>
            </p:txBody>
          </p:sp>
          <p:sp>
            <p:nvSpPr>
              <p:cNvPr id="18" name="Oval 145410"/>
              <p:cNvSpPr/>
              <p:nvPr/>
            </p:nvSpPr>
            <p:spPr>
              <a:xfrm>
                <a:off x="646503" y="6156745"/>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4</a:t>
                </a:r>
                <a:endParaRPr lang="en-US" b="1" dirty="0">
                  <a:solidFill>
                    <a:schemeClr val="bg1"/>
                  </a:solidFill>
                </a:endParaRPr>
              </a:p>
            </p:txBody>
          </p:sp>
        </p:grpSp>
        <p:sp>
          <p:nvSpPr>
            <p:cNvPr id="19" name="Down Arrow 28"/>
            <p:cNvSpPr/>
            <p:nvPr/>
          </p:nvSpPr>
          <p:spPr>
            <a:xfrm>
              <a:off x="986183" y="3563335"/>
              <a:ext cx="1252928" cy="449850"/>
            </a:xfrm>
            <a:prstGeom prst="downArrow">
              <a:avLst>
                <a:gd name="adj1" fmla="val 50000"/>
                <a:gd name="adj2" fmla="val 1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0" name="Rectangle 19"/>
          <p:cNvSpPr/>
          <p:nvPr/>
        </p:nvSpPr>
        <p:spPr>
          <a:xfrm>
            <a:off x="6999611" y="6084595"/>
            <a:ext cx="1465796" cy="246221"/>
          </a:xfrm>
          <a:prstGeom prst="rect">
            <a:avLst/>
          </a:prstGeom>
          <a:noFill/>
        </p:spPr>
        <p:txBody>
          <a:bodyPr wrap="square">
            <a:spAutoFit/>
          </a:bodyPr>
          <a:lstStyle/>
          <a:p>
            <a:r>
              <a:rPr lang="en-US" sz="1000" dirty="0" smtClean="0">
                <a:ea typeface="Roboto Regular" panose="02000000000000000000" pitchFamily="2" charset="0"/>
              </a:rPr>
              <a:t>Source: Bluewolf</a:t>
            </a:r>
          </a:p>
        </p:txBody>
      </p:sp>
      <p:sp>
        <p:nvSpPr>
          <p:cNvPr id="21" name="Rectangle 20"/>
          <p:cNvSpPr/>
          <p:nvPr/>
        </p:nvSpPr>
        <p:spPr>
          <a:xfrm>
            <a:off x="846543" y="2110284"/>
            <a:ext cx="7511991" cy="1615827"/>
          </a:xfrm>
          <a:prstGeom prst="rect">
            <a:avLst/>
          </a:prstGeom>
        </p:spPr>
        <p:txBody>
          <a:bodyPr wrap="square">
            <a:spAutoFit/>
          </a:bodyPr>
          <a:lstStyle/>
          <a:p>
            <a:pPr marL="171450" indent="-171450">
              <a:spcBef>
                <a:spcPts val="600"/>
              </a:spcBef>
              <a:buFont typeface="Arial" panose="020B0604020202020204" pitchFamily="34" charset="0"/>
              <a:buChar char="•"/>
            </a:pPr>
            <a:r>
              <a:rPr lang="en-US" sz="1200" dirty="0" smtClean="0">
                <a:solidFill>
                  <a:srgbClr val="333333"/>
                </a:solidFill>
              </a:rPr>
              <a:t>Salesforce has taken 40% of CRM market share. More than three times that of Microsoft, IBM, Oracle, and SAP. </a:t>
            </a:r>
            <a:endParaRPr lang="en-US" sz="1400" dirty="0" smtClean="0">
              <a:solidFill>
                <a:srgbClr val="333333"/>
              </a:solidFill>
            </a:endParaRPr>
          </a:p>
          <a:p>
            <a:pPr marL="171450" indent="-171450">
              <a:spcBef>
                <a:spcPts val="600"/>
              </a:spcBef>
              <a:buFont typeface="Arial" panose="020B0604020202020204" pitchFamily="34" charset="0"/>
              <a:buChar char="•"/>
            </a:pPr>
            <a:r>
              <a:rPr lang="en-US" sz="1200" dirty="0" smtClean="0">
                <a:solidFill>
                  <a:srgbClr val="333333"/>
                </a:solidFill>
              </a:rPr>
              <a:t>Salesforce controls 20% of the broader CRM market overall (sales, marketing, and customer engagement).</a:t>
            </a:r>
            <a:endParaRPr lang="en-US" sz="1400" dirty="0" smtClean="0">
              <a:solidFill>
                <a:srgbClr val="333333"/>
              </a:solidFill>
            </a:endParaRPr>
          </a:p>
          <a:p>
            <a:pPr marL="171450" indent="-171450">
              <a:spcBef>
                <a:spcPts val="600"/>
              </a:spcBef>
              <a:buFont typeface="Arial" panose="020B0604020202020204" pitchFamily="34" charset="0"/>
              <a:buChar char="•"/>
            </a:pPr>
            <a:r>
              <a:rPr lang="en-US" sz="1200" dirty="0" smtClean="0">
                <a:solidFill>
                  <a:srgbClr val="333333"/>
                </a:solidFill>
              </a:rPr>
              <a:t>Salesforce marketing revenue is growing much faster than the number-two player IBM. </a:t>
            </a:r>
            <a:endParaRPr lang="en-US" sz="1400" dirty="0" smtClean="0">
              <a:solidFill>
                <a:srgbClr val="333333"/>
              </a:solidFill>
            </a:endParaRPr>
          </a:p>
          <a:p>
            <a:pPr marL="171450" indent="-171450">
              <a:spcBef>
                <a:spcPts val="600"/>
              </a:spcBef>
              <a:buFont typeface="Arial" panose="020B0604020202020204" pitchFamily="34" charset="0"/>
              <a:buChar char="•"/>
            </a:pPr>
            <a:r>
              <a:rPr lang="en-US" sz="1200" dirty="0" smtClean="0"/>
              <a:t>Salesforce is expecting to leverage its system integration partners for the bulk of its professional services responsibility, yielding a revenue mix of 94% subscription sales over the next ten years. </a:t>
            </a:r>
            <a:endParaRPr lang="en-US" sz="1400" dirty="0"/>
          </a:p>
        </p:txBody>
      </p:sp>
      <p:sp>
        <p:nvSpPr>
          <p:cNvPr id="3" name="Rectangle 2"/>
          <p:cNvSpPr/>
          <p:nvPr/>
        </p:nvSpPr>
        <p:spPr>
          <a:xfrm>
            <a:off x="846543" y="1432059"/>
            <a:ext cx="7511991" cy="523220"/>
          </a:xfrm>
          <a:prstGeom prst="rect">
            <a:avLst/>
          </a:prstGeom>
        </p:spPr>
        <p:txBody>
          <a:bodyPr wrap="square">
            <a:spAutoFit/>
          </a:bodyPr>
          <a:lstStyle/>
          <a:p>
            <a:r>
              <a:rPr lang="en-US" sz="1400" b="1" dirty="0" smtClean="0"/>
              <a:t>Salesforce.com dominates the software-as-a-service (SaaS) customer relationship management (CRM) space and is a natural choice for many organizations.</a:t>
            </a:r>
            <a:endParaRPr lang="en-US" b="1" dirty="0"/>
          </a:p>
        </p:txBody>
      </p:sp>
      <p:grpSp>
        <p:nvGrpSpPr>
          <p:cNvPr id="22" name="Group 21"/>
          <p:cNvGrpSpPr/>
          <p:nvPr/>
        </p:nvGrpSpPr>
        <p:grpSpPr>
          <a:xfrm>
            <a:off x="0" y="6422955"/>
            <a:ext cx="9144000" cy="437555"/>
            <a:chOff x="0" y="6422955"/>
            <a:chExt cx="9144000" cy="437555"/>
          </a:xfrm>
        </p:grpSpPr>
        <p:pic>
          <p:nvPicPr>
            <p:cNvPr id="2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44650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24744"/>
            <a:ext cx="9144000" cy="5348111"/>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US" sz="1200" dirty="0">
              <a:ln w="0"/>
              <a:solidFill>
                <a:schemeClr val="accent2"/>
              </a:solidFill>
              <a:effectLst>
                <a:outerShdw sx="1000" sy="1000" algn="tl" rotWithShape="0">
                  <a:schemeClr val="dk1"/>
                </a:outerShdw>
              </a:effectLst>
            </a:endParaRPr>
          </a:p>
        </p:txBody>
      </p:sp>
      <p:sp>
        <p:nvSpPr>
          <p:cNvPr id="3" name="Title 4"/>
          <p:cNvSpPr txBox="1">
            <a:spLocks/>
          </p:cNvSpPr>
          <p:nvPr/>
        </p:nvSpPr>
        <p:spPr>
          <a:xfrm>
            <a:off x="251520" y="260648"/>
            <a:ext cx="8625780" cy="864096"/>
          </a:xfrm>
          <a:prstGeom prst="rect">
            <a:avLst/>
          </a:prstGeom>
        </p:spPr>
        <p:txBody>
          <a:bodyP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lvl="1" algn="l"/>
            <a:r>
              <a:rPr lang="en-US" sz="2400" kern="0" dirty="0" smtClean="0">
                <a:solidFill>
                  <a:schemeClr val="bg1"/>
                </a:solidFill>
                <a:latin typeface="+mn-lt"/>
                <a:cs typeface="Arabic Typesetting" panose="03020402040406030203" pitchFamily="66" charset="-78"/>
              </a:rPr>
              <a:t>Apply best practices when buying or renewing with Salesforce to ensure you are negotiating from a position of strength</a:t>
            </a:r>
            <a:endParaRPr lang="en-US" kern="0" dirty="0">
              <a:latin typeface="+mn-lt"/>
            </a:endParaRPr>
          </a:p>
        </p:txBody>
      </p:sp>
      <p:sp>
        <p:nvSpPr>
          <p:cNvPr id="5" name="Rectangle 4"/>
          <p:cNvSpPr/>
          <p:nvPr/>
        </p:nvSpPr>
        <p:spPr>
          <a:xfrm>
            <a:off x="1992914" y="3792551"/>
            <a:ext cx="4780631" cy="7128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306159" y="4801757"/>
            <a:ext cx="4267711" cy="307777"/>
          </a:xfrm>
          <a:prstGeom prst="rect">
            <a:avLst/>
          </a:prstGeom>
        </p:spPr>
        <p:txBody>
          <a:bodyPr wrap="square">
            <a:spAutoFit/>
          </a:bodyPr>
          <a:lstStyle/>
          <a:p>
            <a:endParaRPr lang="en-US" sz="1400" b="1" dirty="0">
              <a:solidFill>
                <a:schemeClr val="accent1"/>
              </a:solidFill>
            </a:endParaRPr>
          </a:p>
        </p:txBody>
      </p:sp>
      <p:sp>
        <p:nvSpPr>
          <p:cNvPr id="8" name="Freeform 7"/>
          <p:cNvSpPr/>
          <p:nvPr/>
        </p:nvSpPr>
        <p:spPr>
          <a:xfrm>
            <a:off x="351658" y="1251128"/>
            <a:ext cx="1700878" cy="146106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6" rIns="8889" bIns="490904" numCol="1" spcCol="1270" anchor="ctr" anchorCtr="0">
            <a:noAutofit/>
          </a:bodyPr>
          <a:lstStyle/>
          <a:p>
            <a:pPr algn="ctr"/>
            <a:endParaRPr lang="en-US" sz="1150" dirty="0">
              <a:solidFill>
                <a:srgbClr val="FFFFFF"/>
              </a:solidFill>
            </a:endParaRPr>
          </a:p>
          <a:p>
            <a:pPr algn="ctr"/>
            <a:r>
              <a:rPr lang="en-US" sz="1100" dirty="0">
                <a:solidFill>
                  <a:srgbClr val="FFFFFF"/>
                </a:solidFill>
              </a:rPr>
              <a:t>Establish Software Requirements</a:t>
            </a:r>
            <a:endParaRPr lang="en-US" sz="1200" dirty="0">
              <a:solidFill>
                <a:srgbClr val="FFFFFF"/>
              </a:solidFill>
            </a:endParaRPr>
          </a:p>
        </p:txBody>
      </p:sp>
      <p:sp>
        <p:nvSpPr>
          <p:cNvPr id="9" name="Rectangle 8"/>
          <p:cNvSpPr/>
          <p:nvPr/>
        </p:nvSpPr>
        <p:spPr>
          <a:xfrm>
            <a:off x="2259527" y="1360277"/>
            <a:ext cx="3192149"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Understand Salesforce’s product offerings.</a:t>
            </a:r>
            <a:endParaRPr lang="en-US" sz="1000" kern="1200" dirty="0" smtClean="0"/>
          </a:p>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Examine the competitive landscape.</a:t>
            </a:r>
            <a:endParaRPr lang="en-US" sz="1000" kern="12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Learn to look for red flags when beginning or continuing a relationship with Salesforce.</a:t>
            </a:r>
            <a:endParaRPr lang="en-US" sz="1000" dirty="0"/>
          </a:p>
        </p:txBody>
      </p:sp>
      <p:sp>
        <p:nvSpPr>
          <p:cNvPr id="10" name="Freeform 9"/>
          <p:cNvSpPr/>
          <p:nvPr/>
        </p:nvSpPr>
        <p:spPr>
          <a:xfrm>
            <a:off x="351658" y="2483148"/>
            <a:ext cx="170087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algn="ctr" defTabSz="622300">
              <a:lnSpc>
                <a:spcPct val="90000"/>
              </a:lnSpc>
              <a:spcBef>
                <a:spcPct val="0"/>
              </a:spcBef>
              <a:spcAft>
                <a:spcPct val="35000"/>
              </a:spcAft>
            </a:pPr>
            <a:endParaRPr lang="en-US" sz="1150" dirty="0" smtClean="0"/>
          </a:p>
          <a:p>
            <a:pPr lvl="0" algn="ctr" defTabSz="622300">
              <a:lnSpc>
                <a:spcPct val="90000"/>
              </a:lnSpc>
              <a:spcBef>
                <a:spcPct val="0"/>
              </a:spcBef>
              <a:spcAft>
                <a:spcPct val="35000"/>
              </a:spcAft>
            </a:pPr>
            <a:r>
              <a:rPr lang="en-US" sz="1100" dirty="0" smtClean="0"/>
              <a:t>Evaluate Licensing Options</a:t>
            </a:r>
            <a:endParaRPr lang="en-US" sz="1200" dirty="0"/>
          </a:p>
        </p:txBody>
      </p:sp>
      <p:sp>
        <p:nvSpPr>
          <p:cNvPr id="11" name="Rectangle 10"/>
          <p:cNvSpPr/>
          <p:nvPr/>
        </p:nvSpPr>
        <p:spPr>
          <a:xfrm>
            <a:off x="2261108" y="2543127"/>
            <a:ext cx="3192149"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171450" lvl="1" indent="-171450" defTabSz="444500">
              <a:lnSpc>
                <a:spcPct val="90000"/>
              </a:lnSpc>
              <a:spcBef>
                <a:spcPct val="0"/>
              </a:spcBef>
              <a:spcAft>
                <a:spcPct val="15000"/>
              </a:spcAft>
              <a:buFont typeface="Arial" panose="020B0604020202020204" pitchFamily="34" charset="0"/>
              <a:buChar char="•"/>
            </a:pPr>
            <a:r>
              <a:rPr lang="en-US" sz="1100" dirty="0" smtClean="0"/>
              <a:t>Understand optimal production licensing models.</a:t>
            </a:r>
            <a:endParaRPr lang="en-US" sz="10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Evaluate development licensing.</a:t>
            </a:r>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Assess storage and other system limits.</a:t>
            </a:r>
            <a:endParaRPr lang="en-US" sz="1000" dirty="0"/>
          </a:p>
        </p:txBody>
      </p:sp>
      <p:sp>
        <p:nvSpPr>
          <p:cNvPr id="12" name="Freeform 11"/>
          <p:cNvSpPr/>
          <p:nvPr/>
        </p:nvSpPr>
        <p:spPr>
          <a:xfrm>
            <a:off x="351658" y="3799044"/>
            <a:ext cx="1700878" cy="137718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algn="ctr" defTabSz="622300">
              <a:lnSpc>
                <a:spcPct val="90000"/>
              </a:lnSpc>
              <a:spcBef>
                <a:spcPct val="0"/>
              </a:spcBef>
              <a:spcAft>
                <a:spcPct val="35000"/>
              </a:spcAft>
            </a:pPr>
            <a:endParaRPr lang="en-US" sz="1150" dirty="0" smtClean="0"/>
          </a:p>
          <a:p>
            <a:pPr lvl="0" algn="ctr" defTabSz="622300">
              <a:lnSpc>
                <a:spcPct val="90000"/>
              </a:lnSpc>
              <a:spcBef>
                <a:spcPct val="0"/>
              </a:spcBef>
              <a:spcAft>
                <a:spcPct val="35000"/>
              </a:spcAft>
            </a:pPr>
            <a:r>
              <a:rPr lang="en-US" sz="1100" dirty="0" smtClean="0"/>
              <a:t>Evaluate Agreement Options</a:t>
            </a:r>
            <a:endParaRPr lang="en-US" sz="1200" dirty="0"/>
          </a:p>
        </p:txBody>
      </p:sp>
      <p:sp>
        <p:nvSpPr>
          <p:cNvPr id="13" name="Rectangle 12"/>
          <p:cNvSpPr/>
          <p:nvPr/>
        </p:nvSpPr>
        <p:spPr>
          <a:xfrm>
            <a:off x="2261109" y="3730849"/>
            <a:ext cx="3192149"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171450" lvl="1" indent="-171450" defTabSz="444500">
              <a:lnSpc>
                <a:spcPct val="90000"/>
              </a:lnSpc>
              <a:spcBef>
                <a:spcPct val="0"/>
              </a:spcBef>
              <a:spcAft>
                <a:spcPct val="15000"/>
              </a:spcAft>
              <a:buFont typeface="Arial" panose="020B0604020202020204" pitchFamily="34" charset="0"/>
              <a:buChar char="•"/>
            </a:pPr>
            <a:r>
              <a:rPr lang="en-US" sz="1100" dirty="0" smtClean="0"/>
              <a:t>Determine terms and conditions to include that may not be standardized.</a:t>
            </a:r>
            <a:endParaRPr lang="en-US" sz="10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Review subscription options.</a:t>
            </a:r>
            <a:endParaRPr lang="en-US" sz="1000" dirty="0" smtClean="0"/>
          </a:p>
          <a:p>
            <a:pPr marL="171450" lvl="1" indent="-171450" defTabSz="444500">
              <a:lnSpc>
                <a:spcPct val="90000"/>
              </a:lnSpc>
              <a:spcBef>
                <a:spcPct val="0"/>
              </a:spcBef>
              <a:spcAft>
                <a:spcPct val="15000"/>
              </a:spcAft>
              <a:buFont typeface="Arial" panose="020B0604020202020204" pitchFamily="34" charset="0"/>
              <a:buChar char="•"/>
            </a:pPr>
            <a:r>
              <a:rPr lang="en-US" sz="1100" dirty="0" smtClean="0"/>
              <a:t>Confirm business situation or goals that may affect your choice of agreement.</a:t>
            </a:r>
            <a:endParaRPr lang="en-US" sz="1000" dirty="0"/>
          </a:p>
        </p:txBody>
      </p:sp>
      <p:sp>
        <p:nvSpPr>
          <p:cNvPr id="14" name="Freeform 13"/>
          <p:cNvSpPr/>
          <p:nvPr/>
        </p:nvSpPr>
        <p:spPr>
          <a:xfrm>
            <a:off x="351658" y="4947184"/>
            <a:ext cx="170087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ctr" anchorCtr="0">
            <a:noAutofit/>
          </a:bodyPr>
          <a:lstStyle/>
          <a:p>
            <a:pPr algn="ctr" defTabSz="622300">
              <a:lnSpc>
                <a:spcPct val="90000"/>
              </a:lnSpc>
              <a:spcBef>
                <a:spcPct val="0"/>
              </a:spcBef>
              <a:spcAft>
                <a:spcPct val="35000"/>
              </a:spcAft>
            </a:pPr>
            <a:endParaRPr lang="en-US" sz="1150" dirty="0" smtClean="0"/>
          </a:p>
          <a:p>
            <a:pPr lvl="0" algn="ctr" defTabSz="622300">
              <a:lnSpc>
                <a:spcPct val="90000"/>
              </a:lnSpc>
              <a:spcBef>
                <a:spcPct val="0"/>
              </a:spcBef>
              <a:spcAft>
                <a:spcPct val="35000"/>
              </a:spcAft>
            </a:pPr>
            <a:r>
              <a:rPr lang="en-US" sz="1100" dirty="0" smtClean="0"/>
              <a:t>Purchase and Manage Licenses</a:t>
            </a:r>
            <a:endParaRPr lang="en-US" sz="1200" dirty="0"/>
          </a:p>
        </p:txBody>
      </p:sp>
      <p:sp>
        <p:nvSpPr>
          <p:cNvPr id="15" name="Rectangle 14"/>
          <p:cNvSpPr/>
          <p:nvPr/>
        </p:nvSpPr>
        <p:spPr>
          <a:xfrm>
            <a:off x="2253521" y="4922174"/>
            <a:ext cx="3192149" cy="105145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Learn negotiating tactics to enhance your current strategy.</a:t>
            </a:r>
            <a:endParaRPr lang="en-US" sz="1000" kern="1200" dirty="0" smtClean="0"/>
          </a:p>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Review Salesforce’s unique compliance approach.</a:t>
            </a:r>
            <a:endParaRPr lang="en-US" sz="1200" dirty="0" smtClean="0"/>
          </a:p>
          <a:p>
            <a:pPr marL="171450" lvl="1" indent="-171450" algn="l" defTabSz="444500">
              <a:lnSpc>
                <a:spcPct val="90000"/>
              </a:lnSpc>
              <a:spcBef>
                <a:spcPct val="0"/>
              </a:spcBef>
              <a:spcAft>
                <a:spcPct val="15000"/>
              </a:spcAft>
              <a:buFont typeface="Arial" panose="020B0604020202020204" pitchFamily="34" charset="0"/>
              <a:buChar char="•"/>
            </a:pPr>
            <a:r>
              <a:rPr lang="en-US" sz="1100" dirty="0" smtClean="0"/>
              <a:t>Discover Salesforce partners and implementation options.</a:t>
            </a:r>
            <a:endParaRPr lang="en-US" sz="1000" dirty="0" smtClean="0"/>
          </a:p>
        </p:txBody>
      </p:sp>
      <p:sp>
        <p:nvSpPr>
          <p:cNvPr id="17" name="TextBox 16"/>
          <p:cNvSpPr txBox="1"/>
          <p:nvPr/>
        </p:nvSpPr>
        <p:spPr>
          <a:xfrm>
            <a:off x="1874359" y="6107786"/>
            <a:ext cx="6831896" cy="307777"/>
          </a:xfrm>
          <a:prstGeom prst="rect">
            <a:avLst/>
          </a:prstGeom>
        </p:spPr>
        <p:txBody>
          <a:bodyPr wrap="square" rtlCol="0">
            <a:spAutoFit/>
          </a:bodyPr>
          <a:lstStyle/>
          <a:p>
            <a:pPr algn="ctr"/>
            <a:r>
              <a:rPr lang="en-US" sz="1400" b="1" dirty="0" smtClean="0">
                <a:solidFill>
                  <a:schemeClr val="accent2"/>
                </a:solidFill>
              </a:rPr>
              <a:t>Useful for first-time buyer or renewal customers.</a:t>
            </a:r>
          </a:p>
        </p:txBody>
      </p:sp>
      <p:grpSp>
        <p:nvGrpSpPr>
          <p:cNvPr id="19" name="Group 18"/>
          <p:cNvGrpSpPr/>
          <p:nvPr/>
        </p:nvGrpSpPr>
        <p:grpSpPr>
          <a:xfrm>
            <a:off x="5646655" y="1360277"/>
            <a:ext cx="3291176" cy="4617408"/>
            <a:chOff x="5646655" y="1384553"/>
            <a:chExt cx="3291176" cy="4617408"/>
          </a:xfrm>
        </p:grpSpPr>
        <p:sp>
          <p:nvSpPr>
            <p:cNvPr id="20" name="Freeform 19"/>
            <p:cNvSpPr/>
            <p:nvPr/>
          </p:nvSpPr>
          <p:spPr>
            <a:xfrm>
              <a:off x="5656913" y="1384553"/>
              <a:ext cx="3276000" cy="936000"/>
            </a:xfrm>
            <a:custGeom>
              <a:avLst/>
              <a:gdLst>
                <a:gd name="connsiteX0" fmla="*/ 0 w 3093584"/>
                <a:gd name="connsiteY0" fmla="*/ 0 h 1217236"/>
                <a:gd name="connsiteX1" fmla="*/ 3093584 w 3093584"/>
                <a:gd name="connsiteY1" fmla="*/ 0 h 1217236"/>
                <a:gd name="connsiteX2" fmla="*/ 3093584 w 3093584"/>
                <a:gd name="connsiteY2" fmla="*/ 1217236 h 1217236"/>
                <a:gd name="connsiteX3" fmla="*/ 0 w 3093584"/>
                <a:gd name="connsiteY3" fmla="*/ 1217236 h 1217236"/>
                <a:gd name="connsiteX4" fmla="*/ 0 w 3093584"/>
                <a:gd name="connsiteY4" fmla="*/ 0 h 1217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584" h="1217236">
                  <a:moveTo>
                    <a:pt x="0" y="0"/>
                  </a:moveTo>
                  <a:lnTo>
                    <a:pt x="3093584" y="0"/>
                  </a:lnTo>
                  <a:lnTo>
                    <a:pt x="3093584" y="1217236"/>
                  </a:lnTo>
                  <a:lnTo>
                    <a:pt x="0" y="121723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kern="1200" dirty="0" smtClean="0"/>
                <a:t>RASCI Chart</a:t>
              </a:r>
              <a:endParaRPr lang="en-CA" sz="1100" kern="1200" dirty="0"/>
            </a:p>
            <a:p>
              <a:pPr marL="57150" lvl="1" indent="-57150" algn="l" defTabSz="488950">
                <a:lnSpc>
                  <a:spcPct val="90000"/>
                </a:lnSpc>
                <a:spcBef>
                  <a:spcPct val="0"/>
                </a:spcBef>
                <a:spcAft>
                  <a:spcPct val="15000"/>
                </a:spcAft>
                <a:buChar char="••"/>
              </a:pPr>
              <a:r>
                <a:rPr lang="en-CA" sz="1100" kern="1200" dirty="0" smtClean="0"/>
                <a:t>Salesforce Licensing Purchase Reference Guide </a:t>
              </a:r>
              <a:endParaRPr lang="en-CA" sz="1100" kern="1200" dirty="0"/>
            </a:p>
          </p:txBody>
        </p:sp>
        <p:sp>
          <p:nvSpPr>
            <p:cNvPr id="21" name="Freeform 20"/>
            <p:cNvSpPr/>
            <p:nvPr/>
          </p:nvSpPr>
          <p:spPr>
            <a:xfrm>
              <a:off x="5656913" y="2567403"/>
              <a:ext cx="3276000" cy="936000"/>
            </a:xfrm>
            <a:custGeom>
              <a:avLst/>
              <a:gdLst>
                <a:gd name="connsiteX0" fmla="*/ 0 w 2071650"/>
                <a:gd name="connsiteY0" fmla="*/ 0 h 1128882"/>
                <a:gd name="connsiteX1" fmla="*/ 2071650 w 2071650"/>
                <a:gd name="connsiteY1" fmla="*/ 0 h 1128882"/>
                <a:gd name="connsiteX2" fmla="*/ 2071650 w 2071650"/>
                <a:gd name="connsiteY2" fmla="*/ 1128882 h 1128882"/>
                <a:gd name="connsiteX3" fmla="*/ 0 w 2071650"/>
                <a:gd name="connsiteY3" fmla="*/ 1128882 h 1128882"/>
                <a:gd name="connsiteX4" fmla="*/ 0 w 2071650"/>
                <a:gd name="connsiteY4" fmla="*/ 0 h 1128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1650" h="1128882">
                  <a:moveTo>
                    <a:pt x="0" y="0"/>
                  </a:moveTo>
                  <a:lnTo>
                    <a:pt x="2071650" y="0"/>
                  </a:lnTo>
                  <a:lnTo>
                    <a:pt x="2071650" y="1128882"/>
                  </a:lnTo>
                  <a:lnTo>
                    <a:pt x="0" y="1128882"/>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TCO Calculator</a:t>
              </a:r>
              <a:endParaRPr lang="en-CA" sz="1100" kern="1200" dirty="0" smtClean="0">
                <a:solidFill>
                  <a:schemeClr val="bg1"/>
                </a:solidFill>
              </a:endParaRP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Discount Calculator</a:t>
              </a: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Licensing Purchase Reference Guide</a:t>
              </a:r>
            </a:p>
          </p:txBody>
        </p:sp>
        <p:sp>
          <p:nvSpPr>
            <p:cNvPr id="22" name="Freeform 21"/>
            <p:cNvSpPr/>
            <p:nvPr/>
          </p:nvSpPr>
          <p:spPr>
            <a:xfrm>
              <a:off x="5661831" y="3750253"/>
              <a:ext cx="3276000" cy="936000"/>
            </a:xfrm>
            <a:custGeom>
              <a:avLst/>
              <a:gdLst>
                <a:gd name="connsiteX0" fmla="*/ 0 w 1882859"/>
                <a:gd name="connsiteY0" fmla="*/ 0 h 1051301"/>
                <a:gd name="connsiteX1" fmla="*/ 1882859 w 1882859"/>
                <a:gd name="connsiteY1" fmla="*/ 0 h 1051301"/>
                <a:gd name="connsiteX2" fmla="*/ 1882859 w 1882859"/>
                <a:gd name="connsiteY2" fmla="*/ 1051301 h 1051301"/>
                <a:gd name="connsiteX3" fmla="*/ 0 w 1882859"/>
                <a:gd name="connsiteY3" fmla="*/ 1051301 h 1051301"/>
                <a:gd name="connsiteX4" fmla="*/ 0 w 1882859"/>
                <a:gd name="connsiteY4" fmla="*/ 0 h 105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2859" h="1051301">
                  <a:moveTo>
                    <a:pt x="0" y="0"/>
                  </a:moveTo>
                  <a:lnTo>
                    <a:pt x="1882859" y="0"/>
                  </a:lnTo>
                  <a:lnTo>
                    <a:pt x="1882859" y="1051301"/>
                  </a:lnTo>
                  <a:lnTo>
                    <a:pt x="0" y="10513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Terms and Conditions Evaluation Tool</a:t>
              </a:r>
              <a:endParaRPr lang="en-CA" sz="1100" kern="1200" dirty="0">
                <a:solidFill>
                  <a:schemeClr val="bg1"/>
                </a:solidFill>
              </a:endParaRP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Salesforce Licensing Purchase Reference Guide</a:t>
              </a:r>
              <a:endParaRPr lang="en-CA" sz="1100" kern="1200" dirty="0">
                <a:solidFill>
                  <a:schemeClr val="bg1"/>
                </a:solidFill>
              </a:endParaRPr>
            </a:p>
          </p:txBody>
        </p:sp>
        <p:sp>
          <p:nvSpPr>
            <p:cNvPr id="23" name="Freeform 22"/>
            <p:cNvSpPr/>
            <p:nvPr/>
          </p:nvSpPr>
          <p:spPr>
            <a:xfrm>
              <a:off x="5646655" y="4933103"/>
              <a:ext cx="3276000" cy="1068858"/>
            </a:xfrm>
            <a:custGeom>
              <a:avLst/>
              <a:gdLst>
                <a:gd name="connsiteX0" fmla="*/ 0 w 3289860"/>
                <a:gd name="connsiteY0" fmla="*/ 0 h 1288601"/>
                <a:gd name="connsiteX1" fmla="*/ 3289860 w 3289860"/>
                <a:gd name="connsiteY1" fmla="*/ 0 h 1288601"/>
                <a:gd name="connsiteX2" fmla="*/ 3289860 w 3289860"/>
                <a:gd name="connsiteY2" fmla="*/ 1288601 h 1288601"/>
                <a:gd name="connsiteX3" fmla="*/ 0 w 3289860"/>
                <a:gd name="connsiteY3" fmla="*/ 1288601 h 1288601"/>
                <a:gd name="connsiteX4" fmla="*/ 0 w 3289860"/>
                <a:gd name="connsiteY4" fmla="*/ 0 h 1288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9860" h="1288601">
                  <a:moveTo>
                    <a:pt x="0" y="0"/>
                  </a:moveTo>
                  <a:lnTo>
                    <a:pt x="3289860" y="0"/>
                  </a:lnTo>
                  <a:lnTo>
                    <a:pt x="3289860" y="1288601"/>
                  </a:lnTo>
                  <a:lnTo>
                    <a:pt x="0" y="128860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560" tIns="35560" rIns="35560" bIns="35560" numCol="1" spcCol="1270" anchor="ctr" anchorCtr="0">
              <a:noAutofit/>
            </a:bodyPr>
            <a:lstStyle/>
            <a:p>
              <a:pPr marL="57150" lvl="1" indent="-57150" algn="l" defTabSz="488950">
                <a:lnSpc>
                  <a:spcPct val="90000"/>
                </a:lnSpc>
                <a:spcBef>
                  <a:spcPct val="0"/>
                </a:spcBef>
                <a:spcAft>
                  <a:spcPct val="15000"/>
                </a:spcAft>
                <a:buChar char="••"/>
              </a:pPr>
              <a:r>
                <a:rPr lang="en-CA" sz="1100" b="0" kern="1200" baseline="0" dirty="0" smtClean="0">
                  <a:solidFill>
                    <a:schemeClr val="bg1"/>
                  </a:solidFill>
                </a:rPr>
                <a:t>Controlled Vendor Communications Letter </a:t>
              </a:r>
              <a:endParaRPr lang="en-CA" sz="1100" kern="1200" dirty="0">
                <a:solidFill>
                  <a:schemeClr val="bg1"/>
                </a:solidFill>
              </a:endParaRP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Vendor Communication Management Plan </a:t>
              </a: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RASCI Chart</a:t>
              </a:r>
            </a:p>
            <a:p>
              <a:pPr marL="57150" lvl="1" indent="-57150" algn="l" defTabSz="488950">
                <a:lnSpc>
                  <a:spcPct val="90000"/>
                </a:lnSpc>
                <a:spcBef>
                  <a:spcPct val="0"/>
                </a:spcBef>
                <a:spcAft>
                  <a:spcPct val="15000"/>
                </a:spcAft>
                <a:buChar char="••"/>
              </a:pPr>
              <a:r>
                <a:rPr lang="en-CA" sz="1100" b="0" kern="1200" baseline="0" dirty="0" smtClean="0">
                  <a:solidFill>
                    <a:schemeClr val="bg1"/>
                  </a:solidFill>
                </a:rPr>
                <a:t>Core CRM Project Plan</a:t>
              </a:r>
            </a:p>
            <a:p>
              <a:pPr marL="57150" lvl="1" indent="-57150" algn="l" defTabSz="488950" rtl="0">
                <a:lnSpc>
                  <a:spcPct val="90000"/>
                </a:lnSpc>
                <a:spcBef>
                  <a:spcPct val="0"/>
                </a:spcBef>
                <a:spcAft>
                  <a:spcPct val="15000"/>
                </a:spcAft>
                <a:buChar char="••"/>
              </a:pPr>
              <a:r>
                <a:rPr lang="en-CA" sz="1100" b="0" kern="1200" baseline="0" dirty="0" smtClean="0">
                  <a:solidFill>
                    <a:schemeClr val="bg1"/>
                  </a:solidFill>
                </a:rPr>
                <a:t>Salesforce Licensing Purchase Reference Guide</a:t>
              </a:r>
            </a:p>
          </p:txBody>
        </p:sp>
      </p:grpSp>
      <p:grpSp>
        <p:nvGrpSpPr>
          <p:cNvPr id="24" name="Group 23"/>
          <p:cNvGrpSpPr/>
          <p:nvPr/>
        </p:nvGrpSpPr>
        <p:grpSpPr>
          <a:xfrm>
            <a:off x="0" y="6422955"/>
            <a:ext cx="9144000" cy="437555"/>
            <a:chOff x="0" y="6422955"/>
            <a:chExt cx="9144000" cy="437555"/>
          </a:xfrm>
        </p:grpSpPr>
        <p:pic>
          <p:nvPicPr>
            <p:cNvPr id="2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73475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success metrics for Salesforce licensing </a:t>
            </a:r>
            <a:endParaRPr lang="en-US" dirty="0"/>
          </a:p>
        </p:txBody>
      </p:sp>
      <p:sp>
        <p:nvSpPr>
          <p:cNvPr id="3" name="TextBox 2"/>
          <p:cNvSpPr txBox="1"/>
          <p:nvPr/>
        </p:nvSpPr>
        <p:spPr>
          <a:xfrm>
            <a:off x="0" y="1296020"/>
            <a:ext cx="4903304" cy="276999"/>
          </a:xfrm>
          <a:prstGeom prst="rect">
            <a:avLst/>
          </a:prstGeom>
        </p:spPr>
        <p:txBody>
          <a:bodyPr wrap="square" rtlCol="0">
            <a:spAutoFit/>
          </a:bodyPr>
          <a:lstStyle/>
          <a:p>
            <a:pPr algn="ctr"/>
            <a:r>
              <a:rPr lang="en-US" sz="1200" b="1" dirty="0" smtClean="0">
                <a:solidFill>
                  <a:schemeClr val="accent2"/>
                </a:solidFill>
              </a:rPr>
              <a:t>Preventative practices can help find measured value ($).</a:t>
            </a:r>
            <a:endParaRPr lang="en-US" sz="1400" b="1" dirty="0" smtClean="0">
              <a:solidFill>
                <a:schemeClr val="accent2"/>
              </a:solidFill>
            </a:endParaRPr>
          </a:p>
        </p:txBody>
      </p:sp>
      <p:sp>
        <p:nvSpPr>
          <p:cNvPr id="7" name="Freeform 6"/>
          <p:cNvSpPr/>
          <p:nvPr/>
        </p:nvSpPr>
        <p:spPr>
          <a:xfrm>
            <a:off x="734438" y="1710319"/>
            <a:ext cx="3672000" cy="720000"/>
          </a:xfrm>
          <a:custGeom>
            <a:avLst/>
            <a:gdLst>
              <a:gd name="connsiteX0" fmla="*/ 0 w 2385000"/>
              <a:gd name="connsiteY0" fmla="*/ 0 h 391417"/>
              <a:gd name="connsiteX1" fmla="*/ 2385000 w 2385000"/>
              <a:gd name="connsiteY1" fmla="*/ 0 h 391417"/>
              <a:gd name="connsiteX2" fmla="*/ 2385000 w 2385000"/>
              <a:gd name="connsiteY2" fmla="*/ 391417 h 391417"/>
              <a:gd name="connsiteX3" fmla="*/ 0 w 2385000"/>
              <a:gd name="connsiteY3" fmla="*/ 391417 h 391417"/>
              <a:gd name="connsiteX4" fmla="*/ 0 w 238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5000" h="391417">
                <a:moveTo>
                  <a:pt x="0" y="0"/>
                </a:moveTo>
                <a:lnTo>
                  <a:pt x="2385000" y="0"/>
                </a:lnTo>
                <a:lnTo>
                  <a:pt x="2385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Complex integrations </a:t>
            </a:r>
            <a:endParaRPr lang="en-US" sz="1400" kern="1200" dirty="0"/>
          </a:p>
        </p:txBody>
      </p:sp>
      <p:sp>
        <p:nvSpPr>
          <p:cNvPr id="8" name="Freeform 7"/>
          <p:cNvSpPr/>
          <p:nvPr/>
        </p:nvSpPr>
        <p:spPr>
          <a:xfrm>
            <a:off x="734438" y="2676625"/>
            <a:ext cx="3672000" cy="720000"/>
          </a:xfrm>
          <a:custGeom>
            <a:avLst/>
            <a:gdLst>
              <a:gd name="connsiteX0" fmla="*/ 0 w 5400000"/>
              <a:gd name="connsiteY0" fmla="*/ 0 h 391417"/>
              <a:gd name="connsiteX1" fmla="*/ 5400000 w 5400000"/>
              <a:gd name="connsiteY1" fmla="*/ 0 h 391417"/>
              <a:gd name="connsiteX2" fmla="*/ 5400000 w 5400000"/>
              <a:gd name="connsiteY2" fmla="*/ 391417 h 391417"/>
              <a:gd name="connsiteX3" fmla="*/ 0 w 5400000"/>
              <a:gd name="connsiteY3" fmla="*/ 391417 h 391417"/>
              <a:gd name="connsiteX4" fmla="*/ 0 w 540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000" h="391417">
                <a:moveTo>
                  <a:pt x="0" y="0"/>
                </a:moveTo>
                <a:lnTo>
                  <a:pt x="5400000" y="0"/>
                </a:lnTo>
                <a:lnTo>
                  <a:pt x="5400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Time and resource disruption to find workarounds</a:t>
            </a:r>
            <a:endParaRPr lang="en-US" sz="1400" kern="1200" dirty="0"/>
          </a:p>
        </p:txBody>
      </p:sp>
      <p:sp>
        <p:nvSpPr>
          <p:cNvPr id="9" name="Freeform 8"/>
          <p:cNvSpPr/>
          <p:nvPr/>
        </p:nvSpPr>
        <p:spPr>
          <a:xfrm>
            <a:off x="734438" y="3642931"/>
            <a:ext cx="3672000" cy="720000"/>
          </a:xfrm>
          <a:custGeom>
            <a:avLst/>
            <a:gdLst>
              <a:gd name="connsiteX0" fmla="*/ 0 w 4230000"/>
              <a:gd name="connsiteY0" fmla="*/ 0 h 391417"/>
              <a:gd name="connsiteX1" fmla="*/ 4230000 w 4230000"/>
              <a:gd name="connsiteY1" fmla="*/ 0 h 391417"/>
              <a:gd name="connsiteX2" fmla="*/ 4230000 w 4230000"/>
              <a:gd name="connsiteY2" fmla="*/ 391417 h 391417"/>
              <a:gd name="connsiteX3" fmla="*/ 0 w 4230000"/>
              <a:gd name="connsiteY3" fmla="*/ 391417 h 391417"/>
              <a:gd name="connsiteX4" fmla="*/ 0 w 423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0000" h="391417">
                <a:moveTo>
                  <a:pt x="0" y="0"/>
                </a:moveTo>
                <a:lnTo>
                  <a:pt x="4230000" y="0"/>
                </a:lnTo>
                <a:lnTo>
                  <a:pt x="4230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Cost of extra licensing (i.e. Sandboxes)</a:t>
            </a:r>
            <a:endParaRPr lang="en-US" sz="1400" kern="1200" dirty="0"/>
          </a:p>
        </p:txBody>
      </p:sp>
      <p:sp>
        <p:nvSpPr>
          <p:cNvPr id="10" name="Freeform 9"/>
          <p:cNvSpPr/>
          <p:nvPr/>
        </p:nvSpPr>
        <p:spPr>
          <a:xfrm>
            <a:off x="734438" y="4609237"/>
            <a:ext cx="3672000" cy="720000"/>
          </a:xfrm>
          <a:custGeom>
            <a:avLst/>
            <a:gdLst>
              <a:gd name="connsiteX0" fmla="*/ 0 w 2835000"/>
              <a:gd name="connsiteY0" fmla="*/ 0 h 391417"/>
              <a:gd name="connsiteX1" fmla="*/ 2835000 w 2835000"/>
              <a:gd name="connsiteY1" fmla="*/ 0 h 391417"/>
              <a:gd name="connsiteX2" fmla="*/ 2835000 w 2835000"/>
              <a:gd name="connsiteY2" fmla="*/ 391417 h 391417"/>
              <a:gd name="connsiteX3" fmla="*/ 0 w 2835000"/>
              <a:gd name="connsiteY3" fmla="*/ 391417 h 391417"/>
              <a:gd name="connsiteX4" fmla="*/ 0 w 283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5000" h="391417">
                <a:moveTo>
                  <a:pt x="0" y="0"/>
                </a:moveTo>
                <a:lnTo>
                  <a:pt x="2835000" y="0"/>
                </a:lnTo>
                <a:lnTo>
                  <a:pt x="2835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Lost discount percentage</a:t>
            </a:r>
            <a:endParaRPr lang="en-US" sz="1400" kern="1200" dirty="0"/>
          </a:p>
        </p:txBody>
      </p:sp>
      <p:sp>
        <p:nvSpPr>
          <p:cNvPr id="11" name="Freeform 10"/>
          <p:cNvSpPr/>
          <p:nvPr/>
        </p:nvSpPr>
        <p:spPr>
          <a:xfrm>
            <a:off x="734438" y="5575545"/>
            <a:ext cx="3672000" cy="720000"/>
          </a:xfrm>
          <a:custGeom>
            <a:avLst/>
            <a:gdLst>
              <a:gd name="connsiteX0" fmla="*/ 0 w 3420000"/>
              <a:gd name="connsiteY0" fmla="*/ 0 h 391417"/>
              <a:gd name="connsiteX1" fmla="*/ 3420000 w 3420000"/>
              <a:gd name="connsiteY1" fmla="*/ 0 h 391417"/>
              <a:gd name="connsiteX2" fmla="*/ 3420000 w 3420000"/>
              <a:gd name="connsiteY2" fmla="*/ 391417 h 391417"/>
              <a:gd name="connsiteX3" fmla="*/ 0 w 3420000"/>
              <a:gd name="connsiteY3" fmla="*/ 391417 h 391417"/>
              <a:gd name="connsiteX4" fmla="*/ 0 w 342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0000" h="391417">
                <a:moveTo>
                  <a:pt x="0" y="0"/>
                </a:moveTo>
                <a:lnTo>
                  <a:pt x="3420000" y="0"/>
                </a:lnTo>
                <a:lnTo>
                  <a:pt x="3420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Improved terms and conditions</a:t>
            </a:r>
            <a:endParaRPr lang="en-US" sz="1400" kern="1200" dirty="0"/>
          </a:p>
        </p:txBody>
      </p:sp>
      <p:sp>
        <p:nvSpPr>
          <p:cNvPr id="12" name="Freeform 11"/>
          <p:cNvSpPr/>
          <p:nvPr/>
        </p:nvSpPr>
        <p:spPr>
          <a:xfrm>
            <a:off x="4649821" y="1700592"/>
            <a:ext cx="3672000" cy="720000"/>
          </a:xfrm>
          <a:custGeom>
            <a:avLst/>
            <a:gdLst>
              <a:gd name="connsiteX0" fmla="*/ 0 w 2835000"/>
              <a:gd name="connsiteY0" fmla="*/ 0 h 391417"/>
              <a:gd name="connsiteX1" fmla="*/ 2835000 w 2835000"/>
              <a:gd name="connsiteY1" fmla="*/ 0 h 391417"/>
              <a:gd name="connsiteX2" fmla="*/ 2835000 w 2835000"/>
              <a:gd name="connsiteY2" fmla="*/ 391417 h 391417"/>
              <a:gd name="connsiteX3" fmla="*/ 0 w 2835000"/>
              <a:gd name="connsiteY3" fmla="*/ 391417 h 391417"/>
              <a:gd name="connsiteX4" fmla="*/ 0 w 283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5000" h="391417">
                <a:moveTo>
                  <a:pt x="0" y="0"/>
                </a:moveTo>
                <a:lnTo>
                  <a:pt x="2835000" y="0"/>
                </a:lnTo>
                <a:lnTo>
                  <a:pt x="2835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Decentralized purchasing</a:t>
            </a:r>
            <a:endParaRPr lang="en-US" sz="1400" kern="1200" dirty="0"/>
          </a:p>
        </p:txBody>
      </p:sp>
      <p:sp>
        <p:nvSpPr>
          <p:cNvPr id="13" name="Freeform 12"/>
          <p:cNvSpPr/>
          <p:nvPr/>
        </p:nvSpPr>
        <p:spPr>
          <a:xfrm>
            <a:off x="4649821" y="2666898"/>
            <a:ext cx="3672000" cy="720000"/>
          </a:xfrm>
          <a:custGeom>
            <a:avLst/>
            <a:gdLst>
              <a:gd name="connsiteX0" fmla="*/ 0 w 2475000"/>
              <a:gd name="connsiteY0" fmla="*/ 0 h 391417"/>
              <a:gd name="connsiteX1" fmla="*/ 2475000 w 2475000"/>
              <a:gd name="connsiteY1" fmla="*/ 0 h 391417"/>
              <a:gd name="connsiteX2" fmla="*/ 2475000 w 2475000"/>
              <a:gd name="connsiteY2" fmla="*/ 391417 h 391417"/>
              <a:gd name="connsiteX3" fmla="*/ 0 w 2475000"/>
              <a:gd name="connsiteY3" fmla="*/ 391417 h 391417"/>
              <a:gd name="connsiteX4" fmla="*/ 0 w 247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5000" h="391417">
                <a:moveTo>
                  <a:pt x="0" y="0"/>
                </a:moveTo>
                <a:lnTo>
                  <a:pt x="2475000" y="0"/>
                </a:lnTo>
                <a:lnTo>
                  <a:pt x="2475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Rebundling protection</a:t>
            </a:r>
            <a:endParaRPr lang="en-US" sz="1400" kern="1200" dirty="0"/>
          </a:p>
        </p:txBody>
      </p:sp>
      <p:sp>
        <p:nvSpPr>
          <p:cNvPr id="14" name="Freeform 13"/>
          <p:cNvSpPr/>
          <p:nvPr/>
        </p:nvSpPr>
        <p:spPr>
          <a:xfrm>
            <a:off x="4649821" y="3633205"/>
            <a:ext cx="3672000" cy="720000"/>
          </a:xfrm>
          <a:custGeom>
            <a:avLst/>
            <a:gdLst>
              <a:gd name="connsiteX0" fmla="*/ 0 w 1800000"/>
              <a:gd name="connsiteY0" fmla="*/ 0 h 391417"/>
              <a:gd name="connsiteX1" fmla="*/ 1800000 w 1800000"/>
              <a:gd name="connsiteY1" fmla="*/ 0 h 391417"/>
              <a:gd name="connsiteX2" fmla="*/ 1800000 w 1800000"/>
              <a:gd name="connsiteY2" fmla="*/ 391417 h 391417"/>
              <a:gd name="connsiteX3" fmla="*/ 0 w 1800000"/>
              <a:gd name="connsiteY3" fmla="*/ 391417 h 391417"/>
              <a:gd name="connsiteX4" fmla="*/ 0 w 1800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000" h="391417">
                <a:moveTo>
                  <a:pt x="0" y="0"/>
                </a:moveTo>
                <a:lnTo>
                  <a:pt x="1800000" y="0"/>
                </a:lnTo>
                <a:lnTo>
                  <a:pt x="1800000" y="391417"/>
                </a:lnTo>
                <a:lnTo>
                  <a:pt x="0" y="391417"/>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Term protection</a:t>
            </a:r>
            <a:endParaRPr lang="en-US" sz="1400" kern="1200" dirty="0"/>
          </a:p>
        </p:txBody>
      </p:sp>
      <p:sp>
        <p:nvSpPr>
          <p:cNvPr id="15" name="Freeform 14"/>
          <p:cNvSpPr/>
          <p:nvPr/>
        </p:nvSpPr>
        <p:spPr>
          <a:xfrm>
            <a:off x="4649821" y="4599512"/>
            <a:ext cx="3672000" cy="720000"/>
          </a:xfrm>
          <a:custGeom>
            <a:avLst/>
            <a:gdLst>
              <a:gd name="connsiteX0" fmla="*/ 0 w 2655000"/>
              <a:gd name="connsiteY0" fmla="*/ 0 h 391417"/>
              <a:gd name="connsiteX1" fmla="*/ 2655000 w 2655000"/>
              <a:gd name="connsiteY1" fmla="*/ 0 h 391417"/>
              <a:gd name="connsiteX2" fmla="*/ 2655000 w 2655000"/>
              <a:gd name="connsiteY2" fmla="*/ 391417 h 391417"/>
              <a:gd name="connsiteX3" fmla="*/ 0 w 2655000"/>
              <a:gd name="connsiteY3" fmla="*/ 391417 h 391417"/>
              <a:gd name="connsiteX4" fmla="*/ 0 w 2655000"/>
              <a:gd name="connsiteY4" fmla="*/ 0 h 391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5000" h="391417">
                <a:moveTo>
                  <a:pt x="0" y="0"/>
                </a:moveTo>
                <a:lnTo>
                  <a:pt x="2655000" y="0"/>
                </a:lnTo>
                <a:lnTo>
                  <a:pt x="2655000" y="391417"/>
                </a:lnTo>
                <a:lnTo>
                  <a:pt x="0" y="391417"/>
                </a:lnTo>
                <a:lnTo>
                  <a:pt x="0" y="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Renewal escalation cap  </a:t>
            </a:r>
            <a:endParaRPr lang="en-US" sz="1400" kern="1200" dirty="0"/>
          </a:p>
        </p:txBody>
      </p:sp>
      <p:sp>
        <p:nvSpPr>
          <p:cNvPr id="16" name="Freeform 15"/>
          <p:cNvSpPr/>
          <p:nvPr/>
        </p:nvSpPr>
        <p:spPr>
          <a:xfrm>
            <a:off x="4649821" y="5565818"/>
            <a:ext cx="3672000" cy="720000"/>
          </a:xfrm>
          <a:custGeom>
            <a:avLst/>
            <a:gdLst>
              <a:gd name="connsiteX0" fmla="*/ 0 w 2808010"/>
              <a:gd name="connsiteY0" fmla="*/ 0 h 363224"/>
              <a:gd name="connsiteX1" fmla="*/ 2808010 w 2808010"/>
              <a:gd name="connsiteY1" fmla="*/ 0 h 363224"/>
              <a:gd name="connsiteX2" fmla="*/ 2808010 w 2808010"/>
              <a:gd name="connsiteY2" fmla="*/ 363224 h 363224"/>
              <a:gd name="connsiteX3" fmla="*/ 0 w 2808010"/>
              <a:gd name="connsiteY3" fmla="*/ 363224 h 363224"/>
              <a:gd name="connsiteX4" fmla="*/ 0 w 2808010"/>
              <a:gd name="connsiteY4" fmla="*/ 0 h 363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8010" h="363224">
                <a:moveTo>
                  <a:pt x="0" y="0"/>
                </a:moveTo>
                <a:lnTo>
                  <a:pt x="2808010" y="0"/>
                </a:lnTo>
                <a:lnTo>
                  <a:pt x="2808010" y="363224"/>
                </a:lnTo>
                <a:lnTo>
                  <a:pt x="0" y="363224"/>
                </a:lnTo>
                <a:lnTo>
                  <a:pt x="0" y="0"/>
                </a:lnTo>
                <a:close/>
              </a:path>
            </a:pathLst>
          </a:custGeom>
          <a:solidFill>
            <a:schemeClr val="bg2">
              <a:lumMod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400" kern="1200" dirty="0" smtClean="0"/>
              <a:t>Incorrectly licensed users </a:t>
            </a:r>
            <a:endParaRPr lang="en-US" sz="1400" kern="1200" dirty="0"/>
          </a:p>
        </p:txBody>
      </p:sp>
      <p:grpSp>
        <p:nvGrpSpPr>
          <p:cNvPr id="17" name="Group 16"/>
          <p:cNvGrpSpPr/>
          <p:nvPr/>
        </p:nvGrpSpPr>
        <p:grpSpPr>
          <a:xfrm>
            <a:off x="0" y="6422955"/>
            <a:ext cx="9144000" cy="437555"/>
            <a:chOff x="0" y="6422955"/>
            <a:chExt cx="9144000" cy="437555"/>
          </a:xfrm>
        </p:grpSpPr>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261950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1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1827</Words>
  <Application>Microsoft Office PowerPoint</Application>
  <PresentationFormat>On-screen Show (4:3)</PresentationFormat>
  <Paragraphs>156</Paragraphs>
  <Slides>11</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11</vt:i4>
      </vt:variant>
      <vt:variant>
        <vt:lpstr>Custom Shows</vt:lpstr>
      </vt:variant>
      <vt:variant>
        <vt:i4>1</vt:i4>
      </vt:variant>
    </vt:vector>
  </HeadingPairs>
  <TitlesOfParts>
    <vt:vector size="20" baseType="lpstr">
      <vt:lpstr>Arabic Typesetting</vt:lpstr>
      <vt:lpstr>Arial</vt:lpstr>
      <vt:lpstr>Calibri</vt:lpstr>
      <vt:lpstr>Georgia</vt:lpstr>
      <vt:lpstr>Roboto Regular</vt:lpstr>
      <vt:lpstr>Wingdings</vt:lpstr>
      <vt:lpstr>1_Theme1</vt:lpstr>
      <vt:lpstr>Office Theme</vt:lpstr>
      <vt:lpstr>PowerPoint Presentation</vt:lpstr>
      <vt:lpstr>PowerPoint Presentation</vt:lpstr>
      <vt:lpstr>Our understanding of the problem</vt:lpstr>
      <vt:lpstr>Executive summary</vt:lpstr>
      <vt:lpstr>90% of organizations say Salesforce is more valuable to their company today than it was one year ago</vt:lpstr>
      <vt:lpstr>PowerPoint Presentation</vt:lpstr>
      <vt:lpstr>Salesforce is the 800-pound gorilla in the CRM space</vt:lpstr>
      <vt:lpstr>PowerPoint Presentation</vt:lpstr>
      <vt:lpstr>Key success metrics for Salesforce licensing </vt:lpstr>
      <vt:lpstr>Due diligence is the best cost-saving practice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2017-06-20T21:02:42Z</dcterms:created>
  <dcterms:modified xsi:type="dcterms:W3CDTF">2017-06-21T12:44:13Z</dcterms:modified>
</cp:coreProperties>
</file>