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14"/>
  </p:notesMasterIdLst>
  <p:handoutMasterIdLst>
    <p:handoutMasterId r:id="rId15"/>
  </p:handoutMasterIdLst>
  <p:sldIdLst>
    <p:sldId id="278" r:id="rId2"/>
    <p:sldId id="484" r:id="rId3"/>
    <p:sldId id="403" r:id="rId4"/>
    <p:sldId id="399" r:id="rId5"/>
    <p:sldId id="491" r:id="rId6"/>
    <p:sldId id="493" r:id="rId7"/>
    <p:sldId id="494" r:id="rId8"/>
    <p:sldId id="495" r:id="rId9"/>
    <p:sldId id="426" r:id="rId10"/>
    <p:sldId id="410" r:id="rId11"/>
    <p:sldId id="411" r:id="rId12"/>
    <p:sldId id="414" r:id="rId13"/>
  </p:sldIdLst>
  <p:sldSz cx="9144000" cy="6858000" type="screen4x3"/>
  <p:notesSz cx="6858000" cy="9144000"/>
  <p:custShowLst>
    <p:custShow name="Custom Show 1" id="0">
      <p:sldLst>
        <p:sld r:id="rId2"/>
      </p:sldLst>
    </p:custShow>
  </p:custShowLst>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2" name="Author" initials="A" lastIdx="0" clrIdx="1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475F"/>
    <a:srgbClr val="A24130"/>
    <a:srgbClr val="5B9BD5"/>
    <a:srgbClr val="A6A6A6"/>
    <a:srgbClr val="93B8BE"/>
    <a:srgbClr val="243F54"/>
    <a:srgbClr val="000000"/>
    <a:srgbClr val="CBDBE7"/>
    <a:srgbClr val="2576B7"/>
    <a:srgbClr val="B0C5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3827" autoAdjust="0"/>
    <p:restoredTop sz="96433" autoAdjust="0"/>
  </p:normalViewPr>
  <p:slideViewPr>
    <p:cSldViewPr snapToGrid="0">
      <p:cViewPr varScale="1">
        <p:scale>
          <a:sx n="88" d="100"/>
          <a:sy n="88" d="100"/>
        </p:scale>
        <p:origin x="2016" y="9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2" d="100"/>
          <a:sy n="92" d="100"/>
        </p:scale>
        <p:origin x="373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5/25/2017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5/25/2017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9324103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4197173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9</a:t>
            </a:fld>
            <a:endParaRPr lang="en-US" dirty="0"/>
          </a:p>
        </p:txBody>
      </p:sp>
    </p:spTree>
    <p:extLst>
      <p:ext uri="{BB962C8B-B14F-4D97-AF65-F5344CB8AC3E}">
        <p14:creationId xmlns:p14="http://schemas.microsoft.com/office/powerpoint/2010/main" val="2478245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10</a:t>
            </a:fld>
            <a:endParaRPr lang="en-US" dirty="0">
              <a:solidFill>
                <a:prstClr val="black"/>
              </a:solidFill>
            </a:endParaRPr>
          </a:p>
        </p:txBody>
      </p:sp>
    </p:spTree>
    <p:extLst>
      <p:ext uri="{BB962C8B-B14F-4D97-AF65-F5344CB8AC3E}">
        <p14:creationId xmlns:p14="http://schemas.microsoft.com/office/powerpoint/2010/main" val="3457633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11</a:t>
            </a:fld>
            <a:endParaRPr lang="en-US" dirty="0"/>
          </a:p>
        </p:txBody>
      </p:sp>
    </p:spTree>
    <p:extLst>
      <p:ext uri="{BB962C8B-B14F-4D97-AF65-F5344CB8AC3E}">
        <p14:creationId xmlns:p14="http://schemas.microsoft.com/office/powerpoint/2010/main" val="20576668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12</a:t>
            </a:fld>
            <a:endParaRPr lang="en-US" dirty="0"/>
          </a:p>
        </p:txBody>
      </p:sp>
    </p:spTree>
    <p:extLst>
      <p:ext uri="{BB962C8B-B14F-4D97-AF65-F5344CB8AC3E}">
        <p14:creationId xmlns:p14="http://schemas.microsoft.com/office/powerpoint/2010/main" val="25746651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wmf"/><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7"/>
            <a:ext cx="9140490" cy="767953"/>
            <a:chOff x="3510" y="6090047"/>
            <a:chExt cx="9140490" cy="767953"/>
          </a:xfrm>
        </p:grpSpPr>
        <p:sp>
          <p:nvSpPr>
            <p:cNvPr id="29" name="Rectangle 28"/>
            <p:cNvSpPr/>
            <p:nvPr/>
          </p:nvSpPr>
          <p:spPr>
            <a:xfrm>
              <a:off x="351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1997-2017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er Activity Overview">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0" name="Rectangle 9"/>
          <p:cNvSpPr/>
          <p:nvPr userDrawn="1"/>
        </p:nvSpPr>
        <p:spPr>
          <a:xfrm>
            <a:off x="616688" y="1132006"/>
            <a:ext cx="8260611" cy="36469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userDrawn="1"/>
        </p:nvGrpSpPr>
        <p:grpSpPr>
          <a:xfrm>
            <a:off x="259679" y="1132457"/>
            <a:ext cx="344617" cy="363788"/>
            <a:chOff x="6983445" y="207065"/>
            <a:chExt cx="734137" cy="783406"/>
          </a:xfrm>
          <a:solidFill>
            <a:srgbClr val="243F54"/>
          </a:solidFill>
        </p:grpSpPr>
        <p:sp>
          <p:nvSpPr>
            <p:cNvPr id="13" name="Rectangle 12"/>
            <p:cNvSpPr/>
            <p:nvPr/>
          </p:nvSpPr>
          <p:spPr>
            <a:xfrm>
              <a:off x="6983445" y="207065"/>
              <a:ext cx="734137" cy="783406"/>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Tree>
    <p:extLst>
      <p:ext uri="{BB962C8B-B14F-4D97-AF65-F5344CB8AC3E}">
        <p14:creationId xmlns:p14="http://schemas.microsoft.com/office/powerpoint/2010/main" val="303212816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2451844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chemeClr val="accent1"/>
                </a:solidFill>
              </a:rPr>
              <a:t>PHASE</a:t>
            </a:r>
            <a:endParaRPr lang="en-CA" sz="4400" b="1" dirty="0">
              <a:solidFill>
                <a:schemeClr val="accent1"/>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29571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1997-2017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824160603"/>
      </p:ext>
    </p:extLst>
  </p:cSld>
  <p:clrMapOvr>
    <a:masterClrMapping/>
  </p:clrMapOvr>
  <p:timing>
    <p:tnLst>
      <p:par>
        <p:cTn id="1" dur="indefinite" restart="never" nodeType="tmRoot"/>
      </p:par>
    </p:tnLst>
  </p:timing>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386514241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_Executive Summary">
    <p:spTree>
      <p:nvGrpSpPr>
        <p:cNvPr id="1" name=""/>
        <p:cNvGrpSpPr/>
        <p:nvPr/>
      </p:nvGrpSpPr>
      <p:grpSpPr>
        <a:xfrm>
          <a:off x="0" y="0"/>
          <a:ext cx="0" cy="0"/>
          <a:chOff x="0" y="0"/>
          <a:chExt cx="0" cy="0"/>
        </a:xfrm>
      </p:grpSpPr>
      <p:sp>
        <p:nvSpPr>
          <p:cNvPr id="17" name="Rectangle 16"/>
          <p:cNvSpPr/>
          <p:nvPr userDrawn="1"/>
        </p:nvSpPr>
        <p:spPr>
          <a:xfrm>
            <a:off x="4157" y="-9146"/>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FFFFFF"/>
                </a:solidFill>
              </a:rPr>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Situation</a:t>
            </a:r>
            <a:endParaRPr lang="en-US" sz="1400" b="1" dirty="0">
              <a:solidFill>
                <a:srgbClr val="FFFFFF"/>
              </a:solidFill>
            </a:endParaRP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solidFill>
                  <a:srgbClr val="FFFFFF"/>
                </a:solidFill>
              </a:rPr>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126154897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2 Small 1 Large">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910801093"/>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Header Activity Overview">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0" name="Rectangle 9"/>
          <p:cNvSpPr/>
          <p:nvPr userDrawn="1"/>
        </p:nvSpPr>
        <p:spPr>
          <a:xfrm>
            <a:off x="616688" y="1132006"/>
            <a:ext cx="8260611" cy="36469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userDrawn="1"/>
        </p:nvGrpSpPr>
        <p:grpSpPr>
          <a:xfrm>
            <a:off x="251520" y="1132007"/>
            <a:ext cx="365168" cy="364690"/>
            <a:chOff x="6939668" y="197732"/>
            <a:chExt cx="777916" cy="785348"/>
          </a:xfrm>
          <a:solidFill>
            <a:srgbClr val="243F54"/>
          </a:solidFill>
        </p:grpSpPr>
        <p:sp>
          <p:nvSpPr>
            <p:cNvPr id="13" name="Rectangle 12"/>
            <p:cNvSpPr/>
            <p:nvPr/>
          </p:nvSpPr>
          <p:spPr>
            <a:xfrm>
              <a:off x="6939668" y="197732"/>
              <a:ext cx="777916" cy="785348"/>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Tree>
    <p:extLst>
      <p:ext uri="{BB962C8B-B14F-4D97-AF65-F5344CB8AC3E}">
        <p14:creationId xmlns:p14="http://schemas.microsoft.com/office/powerpoint/2010/main" val="198054759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Header Workshop Activit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grpSp>
        <p:nvGrpSpPr>
          <p:cNvPr id="22" name="Group 21"/>
          <p:cNvGrpSpPr/>
          <p:nvPr userDrawn="1"/>
        </p:nvGrpSpPr>
        <p:grpSpPr>
          <a:xfrm>
            <a:off x="331100" y="1176588"/>
            <a:ext cx="343389" cy="339694"/>
            <a:chOff x="6986062" y="224644"/>
            <a:chExt cx="731520" cy="731520"/>
          </a:xfrm>
          <a:noFill/>
          <a:effectLst/>
        </p:grpSpPr>
        <p:sp>
          <p:nvSpPr>
            <p:cNvPr id="23"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27" name="Text Placeholder 26"/>
          <p:cNvSpPr>
            <a:spLocks noGrp="1"/>
          </p:cNvSpPr>
          <p:nvPr>
            <p:ph type="body" sz="quarter" idx="10" hasCustomPrompt="1"/>
          </p:nvPr>
        </p:nvSpPr>
        <p:spPr>
          <a:xfrm>
            <a:off x="692947" y="1173398"/>
            <a:ext cx="691943"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
        <p:nvSpPr>
          <p:cNvPr id="28" name="Text Placeholder 26"/>
          <p:cNvSpPr>
            <a:spLocks noGrp="1"/>
          </p:cNvSpPr>
          <p:nvPr>
            <p:ph type="body" sz="quarter" idx="11" hasCustomPrompt="1"/>
          </p:nvPr>
        </p:nvSpPr>
        <p:spPr>
          <a:xfrm>
            <a:off x="1403349" y="1173398"/>
            <a:ext cx="7180801"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estimated time for workshop activity or other guidelines.]</a:t>
            </a:r>
          </a:p>
        </p:txBody>
      </p:sp>
    </p:spTree>
    <p:extLst>
      <p:ext uri="{BB962C8B-B14F-4D97-AF65-F5344CB8AC3E}">
        <p14:creationId xmlns:p14="http://schemas.microsoft.com/office/powerpoint/2010/main" val="3216414556"/>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160" userDrawn="1">
          <p15:clr>
            <a:srgbClr val="FBAE40"/>
          </p15:clr>
        </p15:guide>
        <p15:guide id="2" pos="88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slide">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201955148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Tool Pre-Work 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8" name="Rectangle 7"/>
          <p:cNvSpPr/>
          <p:nvPr userDrawn="1"/>
        </p:nvSpPr>
        <p:spPr>
          <a:xfrm>
            <a:off x="323528" y="1164849"/>
            <a:ext cx="8496944" cy="364691"/>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pic>
        <p:nvPicPr>
          <p:cNvPr id="9" name="Picture 8" descr="best-practice-blueprints.png"/>
          <p:cNvPicPr>
            <a:picLocks noChangeAspect="1"/>
          </p:cNvPicPr>
          <p:nvPr userDrawn="1"/>
        </p:nvPicPr>
        <p:blipFill>
          <a:blip r:embed="rId2" cstate="print"/>
          <a:stretch>
            <a:fillRect/>
          </a:stretch>
        </p:blipFill>
        <p:spPr>
          <a:xfrm>
            <a:off x="334250" y="1175541"/>
            <a:ext cx="343307" cy="343307"/>
          </a:xfrm>
          <a:prstGeom prst="rect">
            <a:avLst/>
          </a:prstGeom>
          <a:solidFill>
            <a:srgbClr val="243F54"/>
          </a:solidFill>
          <a:effectLst/>
        </p:spPr>
      </p:pic>
      <p:sp>
        <p:nvSpPr>
          <p:cNvPr id="16" name="Text Placeholder 26"/>
          <p:cNvSpPr>
            <a:spLocks noGrp="1"/>
          </p:cNvSpPr>
          <p:nvPr>
            <p:ph type="body" sz="quarter" idx="10" hasCustomPrompt="1"/>
          </p:nvPr>
        </p:nvSpPr>
        <p:spPr>
          <a:xfrm>
            <a:off x="1439862" y="1174157"/>
            <a:ext cx="7175691"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[Tool Context]</a:t>
            </a:r>
          </a:p>
        </p:txBody>
      </p:sp>
      <p:sp>
        <p:nvSpPr>
          <p:cNvPr id="15" name="Text Placeholder 26"/>
          <p:cNvSpPr>
            <a:spLocks noGrp="1"/>
          </p:cNvSpPr>
          <p:nvPr>
            <p:ph type="body" sz="quarter" idx="11" hasCustomPrompt="1"/>
          </p:nvPr>
        </p:nvSpPr>
        <p:spPr>
          <a:xfrm>
            <a:off x="684996" y="1174157"/>
            <a:ext cx="754865"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Tree>
    <p:extLst>
      <p:ext uri="{BB962C8B-B14F-4D97-AF65-F5344CB8AC3E}">
        <p14:creationId xmlns:p14="http://schemas.microsoft.com/office/powerpoint/2010/main" val="269469552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913">
          <p15:clr>
            <a:srgbClr val="FBAE40"/>
          </p15:clr>
        </p15:guide>
        <p15:guide id="2" pos="907"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49077589"/>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rgbClr val="29475F"/>
                </a:solidFill>
              </a:rPr>
              <a:t>PHASE</a:t>
            </a:r>
            <a:endParaRPr lang="en-CA" sz="4400" b="1" dirty="0">
              <a:solidFill>
                <a:srgbClr val="29475F"/>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5371179"/>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rgbClr val="29475F"/>
                </a:solidFill>
              </a:rPr>
              <a:t>PHASE</a:t>
            </a:r>
            <a:endParaRPr lang="en-CA" sz="4400" b="1" dirty="0">
              <a:solidFill>
                <a:srgbClr val="29475F"/>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1588570248"/>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Blue slide intro">
    <p:bg>
      <p:bgPr>
        <a:solidFill>
          <a:srgbClr val="CBDBE7"/>
        </a:solidFill>
        <a:effectLst/>
      </p:bgPr>
    </p:bg>
    <p:spTree>
      <p:nvGrpSpPr>
        <p:cNvPr id="1" name=""/>
        <p:cNvGrpSpPr/>
        <p:nvPr/>
      </p:nvGrpSpPr>
      <p:grpSpPr>
        <a:xfrm>
          <a:off x="0" y="0"/>
          <a:ext cx="0" cy="0"/>
          <a:chOff x="0" y="0"/>
          <a:chExt cx="0" cy="0"/>
        </a:xfrm>
      </p:grpSpPr>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Rectangle 8"/>
          <p:cNvSpPr/>
          <p:nvPr userDrawn="1"/>
        </p:nvSpPr>
        <p:spPr>
          <a:xfrm>
            <a:off x="257182" y="3086541"/>
            <a:ext cx="8676000" cy="307777"/>
          </a:xfrm>
          <a:prstGeom prst="rect">
            <a:avLst/>
          </a:prstGeom>
          <a:solidFill>
            <a:srgbClr val="243F54"/>
          </a:solidFill>
        </p:spPr>
        <p:txBody>
          <a:bodyPr wrap="square">
            <a:spAutoFit/>
          </a:bodyPr>
          <a:lstStyle/>
          <a:p>
            <a:r>
              <a:rPr lang="en-US" sz="1400" b="1" dirty="0" smtClean="0">
                <a:solidFill>
                  <a:srgbClr val="FFFFFF"/>
                </a:solidFill>
              </a:rPr>
              <a:t>The following are sample activities that will be conducted by Info-Tech analysts with your team:</a:t>
            </a:r>
            <a:endParaRPr lang="en-US" sz="1400" b="1" dirty="0">
              <a:solidFill>
                <a:srgbClr val="FFFFFF"/>
              </a:solidFill>
            </a:endParaRPr>
          </a:p>
        </p:txBody>
      </p:sp>
      <p:sp>
        <p:nvSpPr>
          <p:cNvPr id="15" name="TextBox 14"/>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
        <p:nvSpPr>
          <p:cNvPr id="16"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Tree>
    <p:extLst>
      <p:ext uri="{BB962C8B-B14F-4D97-AF65-F5344CB8AC3E}">
        <p14:creationId xmlns:p14="http://schemas.microsoft.com/office/powerpoint/2010/main" val="1840990606"/>
      </p:ext>
    </p:extLst>
  </p:cSld>
  <p:clrMapOvr>
    <a:masterClrMapping/>
  </p:clrMapOvr>
  <p:timing>
    <p:tnLst>
      <p:par>
        <p:cTn id="1" dur="indefinite" restart="never" nodeType="tmRoot"/>
      </p:par>
    </p:tnLst>
  </p:timing>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1201315295"/>
      </p:ext>
    </p:extLst>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2841109890"/>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1325"/>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pic>
        <p:nvPicPr>
          <p:cNvPr id="18" name="Pictur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37241" y="1189086"/>
            <a:ext cx="3096774" cy="286513"/>
          </a:xfrm>
          <a:prstGeom prst="rect">
            <a:avLst/>
          </a:prstGeom>
        </p:spPr>
      </p:pic>
    </p:spTree>
    <p:extLst>
      <p:ext uri="{BB962C8B-B14F-4D97-AF65-F5344CB8AC3E}">
        <p14:creationId xmlns:p14="http://schemas.microsoft.com/office/powerpoint/2010/main" val="335530048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one large (Georgia, 24pt)</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2" r:id="rId4"/>
    <p:sldLayoutId id="2147483706" r:id="rId5"/>
    <p:sldLayoutId id="2147483721" r:id="rId6"/>
    <p:sldLayoutId id="2147483710" r:id="rId7"/>
    <p:sldLayoutId id="2147483711" r:id="rId8"/>
    <p:sldLayoutId id="2147483726" r:id="rId9"/>
    <p:sldLayoutId id="2147483728" r:id="rId10"/>
    <p:sldLayoutId id="2147483764" r:id="rId11"/>
    <p:sldLayoutId id="2147483762" r:id="rId12"/>
    <p:sldLayoutId id="2147483761" r:id="rId13"/>
    <p:sldLayoutId id="2147483763" r:id="rId14"/>
    <p:sldLayoutId id="2147483769" r:id="rId15"/>
    <p:sldLayoutId id="2147483773" r:id="rId16"/>
    <p:sldLayoutId id="2147483775" r:id="rId17"/>
    <p:sldLayoutId id="2147483778" r:id="rId18"/>
    <p:sldLayoutId id="2147483779" r:id="rId19"/>
    <p:sldLayoutId id="2147483780" r:id="rId20"/>
    <p:sldLayoutId id="2147483781" r:id="rId21"/>
    <p:sldLayoutId id="2147483782" r:id="rId22"/>
    <p:sldLayoutId id="2147483783" r:id="rId23"/>
    <p:sldLayoutId id="2147483784" r:id="rId24"/>
    <p:sldLayoutId id="2147483785" r:id="rId25"/>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1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11.png"/><Relationship Id="rId4" Type="http://schemas.openxmlformats.org/officeDocument/2006/relationships/image" Target="../media/image23.png"/></Relationships>
</file>

<file path=ppt/slides/_rels/slide12.xml.rels><?xml version="1.0" encoding="UTF-8" standalone="yes"?>
<Relationships xmlns="http://schemas.openxmlformats.org/package/2006/relationships"><Relationship Id="rId8" Type="http://schemas.openxmlformats.org/officeDocument/2006/relationships/image" Target="../media/image24.jpeg"/><Relationship Id="rId13" Type="http://schemas.openxmlformats.org/officeDocument/2006/relationships/image" Target="../media/image27.png"/><Relationship Id="rId3" Type="http://schemas.openxmlformats.org/officeDocument/2006/relationships/tags" Target="../tags/tag4.xml"/><Relationship Id="rId7" Type="http://schemas.openxmlformats.org/officeDocument/2006/relationships/hyperlink" Target="http://www.infotech.com/research/enterprise-architecture-maturity-presentation-template" TargetMode="External"/><Relationship Id="rId12" Type="http://schemas.openxmlformats.org/officeDocument/2006/relationships/hyperlink" Target="mailto:GuidedImplementations@InfoTech.com" TargetMode="Externa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hyperlink" Target="http://www.infotech.com/research/enterprise-architecture-maturity-assessment-tool" TargetMode="External"/><Relationship Id="rId11" Type="http://schemas.openxmlformats.org/officeDocument/2006/relationships/image" Target="../media/image22.png"/><Relationship Id="rId5" Type="http://schemas.openxmlformats.org/officeDocument/2006/relationships/notesSlide" Target="../notesSlides/notesSlide7.xml"/><Relationship Id="rId10" Type="http://schemas.openxmlformats.org/officeDocument/2006/relationships/image" Target="../media/image26.png"/><Relationship Id="rId4" Type="http://schemas.openxmlformats.org/officeDocument/2006/relationships/slideLayout" Target="../slideLayouts/slideLayout2.xml"/><Relationship Id="rId9" Type="http://schemas.openxmlformats.org/officeDocument/2006/relationships/image" Target="../media/image25.wmf"/></Relationships>
</file>

<file path=ppt/slides/_rels/slide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p:txBody>
          <a:bodyPr/>
          <a:lstStyle/>
          <a:p>
            <a:r>
              <a:rPr lang="en-US" dirty="0" smtClean="0"/>
              <a:t>Enterprise Architecture Maturity Assessment</a:t>
            </a:r>
            <a:endParaRPr lang="en-US" dirty="0"/>
          </a:p>
        </p:txBody>
      </p:sp>
      <p:sp>
        <p:nvSpPr>
          <p:cNvPr id="5" name="Tagline"/>
          <p:cNvSpPr>
            <a:spLocks noGrp="1"/>
          </p:cNvSpPr>
          <p:nvPr>
            <p:ph type="body" sz="quarter" idx="16"/>
          </p:nvPr>
        </p:nvSpPr>
        <p:spPr/>
        <p:txBody>
          <a:bodyPr/>
          <a:lstStyle/>
          <a:p>
            <a:r>
              <a:rPr lang="en-US" dirty="0" smtClean="0"/>
              <a:t>Don’t you want to know how your EA team is doing?</a:t>
            </a:r>
            <a:endParaRPr lang="en-US" dirty="0"/>
          </a:p>
        </p:txBody>
      </p:sp>
      <p:pic>
        <p:nvPicPr>
          <p:cNvPr id="6" name="Picture 5" descr="executive-brief-stamp.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90947" y="3929891"/>
            <a:ext cx="2279546" cy="1796282"/>
          </a:xfrm>
          <a:prstGeom prst="rect">
            <a:avLst/>
          </a:prstGeom>
        </p:spPr>
      </p:pic>
    </p:spTree>
    <p:extLst>
      <p:ext uri="{BB962C8B-B14F-4D97-AF65-F5344CB8AC3E}">
        <p14:creationId xmlns:p14="http://schemas.microsoft.com/office/powerpoint/2010/main" val="138369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ounded Rectangle 44"/>
          <p:cNvSpPr/>
          <p:nvPr/>
        </p:nvSpPr>
        <p:spPr>
          <a:xfrm>
            <a:off x="4739088"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46" name="Rounded Rectangle 45"/>
          <p:cNvSpPr/>
          <p:nvPr/>
        </p:nvSpPr>
        <p:spPr>
          <a:xfrm>
            <a:off x="350955"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47" name="Rectangle 46"/>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cxnSp>
        <p:nvCxnSpPr>
          <p:cNvPr id="48" name="Straight Arrow Connector 47"/>
          <p:cNvCxnSpPr>
            <a:stCxn id="60" idx="2"/>
          </p:cNvCxnSpPr>
          <p:nvPr/>
        </p:nvCxnSpPr>
        <p:spPr>
          <a:xfrm>
            <a:off x="801010" y="2920539"/>
            <a:ext cx="7748676" cy="0"/>
          </a:xfrm>
          <a:prstGeom prst="straightConnector1">
            <a:avLst/>
          </a:prstGeom>
          <a:noFill/>
          <a:ln w="38100" cap="flat" cmpd="sng" algn="ctr">
            <a:solidFill>
              <a:srgbClr val="FFFFFF">
                <a:lumMod val="85000"/>
              </a:srgbClr>
            </a:solidFill>
            <a:prstDash val="sysDot"/>
            <a:tailEnd type="triangle" w="lg" len="med"/>
          </a:ln>
          <a:effectLst/>
        </p:spPr>
      </p:cxnSp>
      <p:grpSp>
        <p:nvGrpSpPr>
          <p:cNvPr id="49" name="Group 48"/>
          <p:cNvGrpSpPr/>
          <p:nvPr/>
        </p:nvGrpSpPr>
        <p:grpSpPr>
          <a:xfrm>
            <a:off x="6913009" y="2025295"/>
            <a:ext cx="1636677" cy="2763778"/>
            <a:chOff x="6637354" y="1574599"/>
            <a:chExt cx="1636677" cy="2763778"/>
          </a:xfrm>
        </p:grpSpPr>
        <p:sp>
          <p:nvSpPr>
            <p:cNvPr id="50" name="Oval 49"/>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51" name="TextBox 50"/>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497EA9"/>
                  </a:solidFill>
                  <a:effectLst/>
                  <a:uLnTx/>
                  <a:uFillTx/>
                </a:rPr>
                <a:t>Consulting</a:t>
              </a:r>
            </a:p>
          </p:txBody>
        </p:sp>
        <p:sp>
          <p:nvSpPr>
            <p:cNvPr id="52" name="TextBox 51"/>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does not have the time or the knowledge to take this project on. We need assistance through the entirety of this project.”</a:t>
              </a:r>
            </a:p>
          </p:txBody>
        </p:sp>
        <p:pic>
          <p:nvPicPr>
            <p:cNvPr id="53" name="Picture 5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54" name="Group 53"/>
          <p:cNvGrpSpPr/>
          <p:nvPr/>
        </p:nvGrpSpPr>
        <p:grpSpPr>
          <a:xfrm>
            <a:off x="2324596" y="1877373"/>
            <a:ext cx="2129440" cy="2937609"/>
            <a:chOff x="2807522" y="2074912"/>
            <a:chExt cx="2129440" cy="2937609"/>
          </a:xfrm>
        </p:grpSpPr>
        <p:sp>
          <p:nvSpPr>
            <p:cNvPr id="55" name="Oval 54"/>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56" name="TextBox 55"/>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b="1" i="0" u="none" strike="noStrike" kern="0" cap="none" spc="0" normalizeH="0" baseline="0" noProof="0" dirty="0" smtClean="0">
                  <a:ln>
                    <a:noFill/>
                  </a:ln>
                  <a:solidFill>
                    <a:srgbClr val="365D7E"/>
                  </a:solidFill>
                  <a:effectLst/>
                  <a:uLnTx/>
                  <a:uFillTx/>
                </a:rPr>
                <a:t>Guided Implementation</a:t>
              </a:r>
            </a:p>
          </p:txBody>
        </p:sp>
        <p:sp>
          <p:nvSpPr>
            <p:cNvPr id="57" name="TextBox 56"/>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58" name="Picture 5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59" name="Group 58"/>
          <p:cNvGrpSpPr/>
          <p:nvPr/>
        </p:nvGrpSpPr>
        <p:grpSpPr>
          <a:xfrm>
            <a:off x="356769" y="2025295"/>
            <a:ext cx="1628660" cy="2794213"/>
            <a:chOff x="1266026" y="2731218"/>
            <a:chExt cx="1628660" cy="2794213"/>
          </a:xfrm>
        </p:grpSpPr>
        <p:sp>
          <p:nvSpPr>
            <p:cNvPr id="60" name="Oval 59"/>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61" name="TextBox 60"/>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29475F"/>
                  </a:solidFill>
                  <a:effectLst/>
                  <a:uLnTx/>
                  <a:uFillTx/>
                </a:rPr>
                <a:t>DIY Toolkit</a:t>
              </a:r>
            </a:p>
          </p:txBody>
        </p:sp>
        <p:sp>
          <p:nvSpPr>
            <p:cNvPr id="62" name="TextBox 61"/>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63" name="Picture 6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64" name="Group 63"/>
          <p:cNvGrpSpPr/>
          <p:nvPr/>
        </p:nvGrpSpPr>
        <p:grpSpPr>
          <a:xfrm>
            <a:off x="4938677" y="2025295"/>
            <a:ext cx="1635165" cy="2795710"/>
            <a:chOff x="4834633" y="1938352"/>
            <a:chExt cx="1635165" cy="2795710"/>
          </a:xfrm>
        </p:grpSpPr>
        <p:sp>
          <p:nvSpPr>
            <p:cNvPr id="65" name="Oval 64"/>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66" name="TextBox 65"/>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3F6D93"/>
                  </a:solidFill>
                  <a:effectLst/>
                  <a:uLnTx/>
                  <a:uFillTx/>
                </a:rPr>
                <a:t>Workshop</a:t>
              </a:r>
            </a:p>
          </p:txBody>
        </p:sp>
        <p:sp>
          <p:nvSpPr>
            <p:cNvPr id="67" name="TextBox 66"/>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68" name="Picture 6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69" name="Rectangle 68"/>
          <p:cNvSpPr/>
          <p:nvPr/>
        </p:nvSpPr>
        <p:spPr>
          <a:xfrm>
            <a:off x="947834"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29475F"/>
                </a:solidFill>
                <a:effectLst/>
                <a:uLnTx/>
                <a:uFillTx/>
              </a:rPr>
              <a:t>Diagnostics and consistent frameworks used throughout all four options</a:t>
            </a:r>
          </a:p>
        </p:txBody>
      </p:sp>
      <p:sp>
        <p:nvSpPr>
          <p:cNvPr id="2" name="Title 1"/>
          <p:cNvSpPr>
            <a:spLocks noGrp="1"/>
          </p:cNvSpPr>
          <p:nvPr>
            <p:ph type="title"/>
          </p:nvPr>
        </p:nvSpPr>
        <p:spPr/>
        <p:txBody>
          <a:bodyPr/>
          <a:lstStyle/>
          <a:p>
            <a:pPr lvl="0">
              <a:lnSpc>
                <a:spcPts val="2600"/>
              </a:lnSpc>
              <a:defRPr/>
            </a:pPr>
            <a:r>
              <a:rPr lang="en-CA" dirty="0">
                <a:latin typeface="Arial" panose="020B0604020202020204" pitchFamily="34" charset="0"/>
                <a:cs typeface="Arial" panose="020B0604020202020204" pitchFamily="34" charset="0"/>
              </a:rPr>
              <a:t>Info-Tech offers various levels of support to best suit your needs</a:t>
            </a:r>
          </a:p>
        </p:txBody>
      </p:sp>
    </p:spTree>
    <p:extLst>
      <p:ext uri="{BB962C8B-B14F-4D97-AF65-F5344CB8AC3E}">
        <p14:creationId xmlns:p14="http://schemas.microsoft.com/office/powerpoint/2010/main" val="39603445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93453578"/>
              </p:ext>
            </p:extLst>
          </p:nvPr>
        </p:nvGraphicFramePr>
        <p:xfrm>
          <a:off x="86984" y="1330331"/>
          <a:ext cx="8799876" cy="4941432"/>
        </p:xfrm>
        <a:graphic>
          <a:graphicData uri="http://schemas.openxmlformats.org/drawingml/2006/table">
            <a:tbl>
              <a:tblPr firstRow="1" bandRow="1">
                <a:tableStyleId>{5C22544A-7EE6-4342-B048-85BDC9FD1C3A}</a:tableStyleId>
              </a:tblPr>
              <a:tblGrid>
                <a:gridCol w="1191600"/>
                <a:gridCol w="7608276"/>
              </a:tblGrid>
              <a:tr h="1677336">
                <a:tc>
                  <a:txBody>
                    <a:bodyPr/>
                    <a:lstStyle/>
                    <a:p>
                      <a:pPr algn="ctr"/>
                      <a:r>
                        <a:rPr lang="en-CA" sz="1000" dirty="0" smtClean="0">
                          <a:solidFill>
                            <a:schemeClr val="bg1"/>
                          </a:solidFill>
                        </a:rPr>
                        <a:t>Best-Practice Toolkit</a:t>
                      </a:r>
                      <a:endParaRPr lang="en-CA" sz="1000"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1000" dirty="0" smtClean="0">
                          <a:solidFill>
                            <a:schemeClr val="tx1"/>
                          </a:solidFill>
                        </a:rPr>
                        <a:t>Step 1: Define the target state of the EA department</a:t>
                      </a:r>
                      <a:endParaRPr lang="en-CA" sz="400" b="0" dirty="0" smtClean="0">
                        <a:solidFill>
                          <a:schemeClr val="tx1"/>
                        </a:solidFill>
                      </a:endParaRPr>
                    </a:p>
                    <a:p>
                      <a:pPr>
                        <a:spcAft>
                          <a:spcPts val="600"/>
                        </a:spcAft>
                      </a:pPr>
                      <a:r>
                        <a:rPr lang="en-CA" sz="1000" dirty="0" smtClean="0">
                          <a:solidFill>
                            <a:schemeClr val="tx1"/>
                          </a:solidFill>
                        </a:rPr>
                        <a:t>Step 2: Complete the EA maturity assessment</a:t>
                      </a:r>
                    </a:p>
                    <a:p>
                      <a:pPr>
                        <a:spcAft>
                          <a:spcPts val="600"/>
                        </a:spcAft>
                      </a:pPr>
                      <a:r>
                        <a:rPr lang="en-CA" sz="1000" dirty="0" smtClean="0">
                          <a:solidFill>
                            <a:schemeClr val="tx1"/>
                          </a:solidFill>
                        </a:rPr>
                        <a:t>Step 3: Invite other stakeholders to complete the assessment</a:t>
                      </a:r>
                    </a:p>
                    <a:p>
                      <a:pPr>
                        <a:spcAft>
                          <a:spcPts val="600"/>
                        </a:spcAft>
                      </a:pPr>
                      <a:r>
                        <a:rPr lang="en-CA" sz="1000" dirty="0" smtClean="0">
                          <a:solidFill>
                            <a:schemeClr val="tx1"/>
                          </a:solidFill>
                        </a:rPr>
                        <a:t>Step 4: Analyze the assessment results and assign a target maturity</a:t>
                      </a:r>
                    </a:p>
                    <a:p>
                      <a:pPr>
                        <a:spcAft>
                          <a:spcPts val="600"/>
                        </a:spcAft>
                      </a:pPr>
                      <a:r>
                        <a:rPr lang="en-CA" sz="1000" dirty="0" smtClean="0">
                          <a:solidFill>
                            <a:schemeClr val="tx1"/>
                          </a:solidFill>
                        </a:rPr>
                        <a:t>Step 5: Walk through each EA goal and establish the timeline to completion</a:t>
                      </a:r>
                    </a:p>
                    <a:p>
                      <a:pPr>
                        <a:spcAft>
                          <a:spcPts val="600"/>
                        </a:spcAft>
                      </a:pPr>
                      <a:r>
                        <a:rPr lang="en-CA" sz="1000" dirty="0" smtClean="0">
                          <a:solidFill>
                            <a:schemeClr val="tx1"/>
                          </a:solidFill>
                        </a:rPr>
                        <a:t>Step 6: Prepare a presentation on the state of EA and the possible value it provides to the organization</a:t>
                      </a:r>
                      <a:endParaRPr lang="en-CA" sz="900" dirty="0" smtClean="0">
                        <a:solidFill>
                          <a:schemeClr val="tx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632242">
                <a:tc>
                  <a:txBody>
                    <a:bodyPr/>
                    <a:lstStyle/>
                    <a:p>
                      <a:pPr algn="ctr"/>
                      <a:r>
                        <a:rPr lang="en-CA" sz="1000" b="1" dirty="0" smtClean="0">
                          <a:solidFill>
                            <a:schemeClr val="bg1"/>
                          </a:solidFill>
                        </a:rPr>
                        <a:t>Guided Implementations</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US" sz="1000" b="0" dirty="0" smtClean="0">
                          <a:cs typeface="Open Sans"/>
                        </a:rPr>
                        <a:t>Complete the EA assessment survey</a:t>
                      </a:r>
                      <a:r>
                        <a:rPr lang="en-US" sz="1000" b="0" baseline="0" dirty="0" smtClean="0">
                          <a:cs typeface="Open Sans"/>
                        </a:rPr>
                        <a:t> and go over the EA roadmap</a:t>
                      </a:r>
                    </a:p>
                    <a:p>
                      <a:pPr marL="228600" indent="-228600">
                        <a:spcAft>
                          <a:spcPts val="600"/>
                        </a:spcAft>
                        <a:buSzPct val="150000"/>
                        <a:buBlip>
                          <a:blip r:embed="rId3"/>
                        </a:buBlip>
                      </a:pPr>
                      <a:r>
                        <a:rPr lang="en-US" sz="1000" b="0" baseline="0" dirty="0" smtClean="0">
                          <a:cs typeface="Open Sans"/>
                        </a:rPr>
                        <a:t>Incorporate stakeholder feedback into the action plan</a:t>
                      </a:r>
                      <a:endParaRPr lang="en-US" sz="1000" b="0" dirty="0" smtClean="0">
                        <a:cs typeface="Open San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900000">
                <a:tc>
                  <a:txBody>
                    <a:bodyPr/>
                    <a:lstStyle/>
                    <a:p>
                      <a:pPr algn="ctr"/>
                      <a:r>
                        <a:rPr lang="en-CA" sz="1000" b="1" dirty="0" smtClean="0">
                          <a:solidFill>
                            <a:schemeClr val="bg1"/>
                          </a:solidFill>
                        </a:rPr>
                        <a:t>Onsite</a:t>
                      </a:r>
                      <a:r>
                        <a:rPr lang="en-CA" sz="1000" b="1" baseline="0" dirty="0" smtClean="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smtClean="0"/>
                        <a:t>If</a:t>
                      </a:r>
                      <a:r>
                        <a:rPr lang="en-CA" sz="1000" b="1" baseline="0" dirty="0" smtClean="0"/>
                        <a:t> you would like onsite assistance for this assessment, it can be included as part of a workshop</a:t>
                      </a:r>
                      <a:endParaRPr lang="en-CA" sz="1000" b="1"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731854">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smtClean="0"/>
                        <a:t>Outcome:</a:t>
                      </a:r>
                    </a:p>
                    <a:p>
                      <a:pPr marL="171450" indent="-171450">
                        <a:buFont typeface="Arial" panose="020B0604020202020204" pitchFamily="34" charset="0"/>
                        <a:buChar char="•"/>
                      </a:pPr>
                      <a:r>
                        <a:rPr lang="en-CA" sz="1000" dirty="0" smtClean="0"/>
                        <a:t>Understanding of the maturity level of EA from</a:t>
                      </a:r>
                      <a:r>
                        <a:rPr lang="en-CA" sz="1000" baseline="0" dirty="0" smtClean="0"/>
                        <a:t> both an operational and value perspective</a:t>
                      </a:r>
                    </a:p>
                    <a:p>
                      <a:pPr marL="171450" indent="-171450">
                        <a:buFont typeface="Arial" panose="020B0604020202020204" pitchFamily="34" charset="0"/>
                        <a:buChar char="•"/>
                      </a:pPr>
                      <a:r>
                        <a:rPr lang="en-CA" sz="1000" dirty="0" smtClean="0"/>
                        <a:t>Completed roadmap to further</a:t>
                      </a:r>
                      <a:r>
                        <a:rPr lang="en-CA" sz="1000" baseline="0" dirty="0" smtClean="0"/>
                        <a:t> mature EA</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pic>
        <p:nvPicPr>
          <p:cNvPr id="19" name="Picture 18"/>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70983" y="3269295"/>
            <a:ext cx="974520" cy="877885"/>
          </a:xfrm>
          <a:prstGeom prst="rect">
            <a:avLst/>
          </a:prstGeom>
        </p:spPr>
      </p:pic>
      <p:pic>
        <p:nvPicPr>
          <p:cNvPr id="20" name="Picture 19"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11056" y="1537654"/>
            <a:ext cx="1094375" cy="1088500"/>
          </a:xfrm>
          <a:prstGeom prst="rect">
            <a:avLst/>
          </a:prstGeom>
          <a:solidFill>
            <a:schemeClr val="accent1">
              <a:alpha val="0"/>
            </a:schemeClr>
          </a:solidFill>
          <a:effectLst/>
        </p:spPr>
      </p:pic>
      <p:pic>
        <p:nvPicPr>
          <p:cNvPr id="21" name="Picture 20" descr="on-site-workshops.png"/>
          <p:cNvPicPr>
            <a:picLocks noChangeAspect="1"/>
          </p:cNvPicPr>
          <p:nvPr/>
        </p:nvPicPr>
        <p:blipFill rotWithShape="1">
          <a:blip r:embed="rId6" cstate="print"/>
          <a:srcRect l="12204" t="22820" r="8463" b="22257"/>
          <a:stretch/>
        </p:blipFill>
        <p:spPr>
          <a:xfrm>
            <a:off x="282240" y="4698917"/>
            <a:ext cx="752006" cy="483279"/>
          </a:xfrm>
          <a:prstGeom prst="rect">
            <a:avLst/>
          </a:prstGeom>
          <a:effectLst/>
        </p:spPr>
      </p:pic>
      <p:sp>
        <p:nvSpPr>
          <p:cNvPr id="4" name="Title 3"/>
          <p:cNvSpPr>
            <a:spLocks noGrp="1"/>
          </p:cNvSpPr>
          <p:nvPr>
            <p:ph type="title"/>
          </p:nvPr>
        </p:nvSpPr>
        <p:spPr>
          <a:xfrm>
            <a:off x="257175" y="263403"/>
            <a:ext cx="8886826" cy="877887"/>
          </a:xfrm>
        </p:spPr>
        <p:txBody>
          <a:bodyPr/>
          <a:lstStyle/>
          <a:p>
            <a:r>
              <a:rPr lang="en-US" dirty="0"/>
              <a:t>Enterprise Architecture Maturity </a:t>
            </a:r>
            <a:r>
              <a:rPr lang="en-US" dirty="0" smtClean="0"/>
              <a:t>Assessment – </a:t>
            </a:r>
            <a:r>
              <a:rPr lang="en-US" dirty="0"/>
              <a:t>project </a:t>
            </a:r>
            <a:r>
              <a:rPr lang="en-US" dirty="0" smtClean="0"/>
              <a:t>overview</a:t>
            </a:r>
            <a:endParaRPr lang="en-CA" dirty="0"/>
          </a:p>
        </p:txBody>
      </p:sp>
    </p:spTree>
    <p:extLst>
      <p:ext uri="{BB962C8B-B14F-4D97-AF65-F5344CB8AC3E}">
        <p14:creationId xmlns:p14="http://schemas.microsoft.com/office/powerpoint/2010/main" val="23718935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Guided Implementation </a:t>
            </a:r>
            <a:r>
              <a:rPr lang="en-US" dirty="0"/>
              <a:t>outline</a:t>
            </a:r>
            <a:endParaRPr lang="en-CA" dirty="0"/>
          </a:p>
        </p:txBody>
      </p:sp>
      <p:sp>
        <p:nvSpPr>
          <p:cNvPr id="4" name="Rectangle 3"/>
          <p:cNvSpPr/>
          <p:nvPr/>
        </p:nvSpPr>
        <p:spPr>
          <a:xfrm>
            <a:off x="251520" y="1562744"/>
            <a:ext cx="8625780" cy="461665"/>
          </a:xfrm>
          <a:prstGeom prst="rect">
            <a:avLst/>
          </a:prstGeom>
        </p:spPr>
        <p:txBody>
          <a:bodyPr wrap="square">
            <a:spAutoFit/>
          </a:bodyPr>
          <a:lstStyle/>
          <a:p>
            <a:r>
              <a:rPr lang="en-US" sz="1200" dirty="0" smtClean="0">
                <a:solidFill>
                  <a:srgbClr val="333333"/>
                </a:solidFill>
              </a:rPr>
              <a:t>Complete these steps on your own, or call us to complete a guided implementation. A guided implementation is a series </a:t>
            </a:r>
            <a:r>
              <a:rPr lang="en-US" sz="1200" smtClean="0">
                <a:solidFill>
                  <a:srgbClr val="333333"/>
                </a:solidFill>
              </a:rPr>
              <a:t>of </a:t>
            </a:r>
            <a:br>
              <a:rPr lang="en-US" sz="1200" smtClean="0">
                <a:solidFill>
                  <a:srgbClr val="333333"/>
                </a:solidFill>
              </a:rPr>
            </a:br>
            <a:r>
              <a:rPr lang="en-US" sz="1200" smtClean="0">
                <a:solidFill>
                  <a:srgbClr val="333333"/>
                </a:solidFill>
              </a:rPr>
              <a:t>2-3 </a:t>
            </a:r>
            <a:r>
              <a:rPr lang="en-US" sz="1200" dirty="0" smtClean="0">
                <a:solidFill>
                  <a:srgbClr val="333333"/>
                </a:solidFill>
              </a:rPr>
              <a:t>advisory calls that help you execute each phase of a project. They are included in most advisory memberships. </a:t>
            </a:r>
            <a:endParaRPr lang="en-US" sz="1200" dirty="0">
              <a:solidFill>
                <a:srgbClr val="333333"/>
              </a:solidFill>
            </a:endParaRPr>
          </a:p>
        </p:txBody>
      </p:sp>
      <p:graphicFrame>
        <p:nvGraphicFramePr>
          <p:cNvPr id="14" name="Table 13"/>
          <p:cNvGraphicFramePr>
            <a:graphicFrameLocks noGrp="1"/>
          </p:cNvGraphicFramePr>
          <p:nvPr>
            <p:extLst>
              <p:ext uri="{D42A27DB-BD31-4B8C-83A1-F6EECF244321}">
                <p14:modId xmlns:p14="http://schemas.microsoft.com/office/powerpoint/2010/main" val="98614205"/>
              </p:ext>
            </p:extLst>
          </p:nvPr>
        </p:nvGraphicFramePr>
        <p:xfrm>
          <a:off x="236678" y="2066957"/>
          <a:ext cx="8640622" cy="4376757"/>
        </p:xfrm>
        <a:graphic>
          <a:graphicData uri="http://schemas.openxmlformats.org/drawingml/2006/table">
            <a:tbl>
              <a:tblPr firstRow="1" bandRow="1"/>
              <a:tblGrid>
                <a:gridCol w="8640622"/>
              </a:tblGrid>
              <a:tr h="448442">
                <a:tc>
                  <a:txBody>
                    <a:bodyPr/>
                    <a:lstStyle>
                      <a:lvl1pPr marL="0" algn="l" defTabSz="914400" rtl="0" eaLnBrk="1" latinLnBrk="0" hangingPunct="1">
                        <a:defRPr sz="1800" b="1" kern="1200">
                          <a:solidFill>
                            <a:schemeClr val="lt1"/>
                          </a:solidFill>
                          <a:latin typeface="Arial"/>
                          <a:ea typeface=""/>
                          <a:cs typeface=""/>
                        </a:defRPr>
                      </a:lvl1pPr>
                      <a:lvl2pPr marL="457200" algn="l" defTabSz="914400" rtl="0" eaLnBrk="1" latinLnBrk="0" hangingPunct="1">
                        <a:defRPr sz="1800" b="1" kern="1200">
                          <a:solidFill>
                            <a:schemeClr val="lt1"/>
                          </a:solidFill>
                          <a:latin typeface="Arial"/>
                          <a:ea typeface=""/>
                          <a:cs typeface=""/>
                        </a:defRPr>
                      </a:lvl2pPr>
                      <a:lvl3pPr marL="914400" algn="l" defTabSz="914400" rtl="0" eaLnBrk="1" latinLnBrk="0" hangingPunct="1">
                        <a:defRPr sz="1800" b="1" kern="1200">
                          <a:solidFill>
                            <a:schemeClr val="lt1"/>
                          </a:solidFill>
                          <a:latin typeface="Arial"/>
                          <a:ea typeface=""/>
                          <a:cs typeface=""/>
                        </a:defRPr>
                      </a:lvl3pPr>
                      <a:lvl4pPr marL="1371600" algn="l" defTabSz="914400" rtl="0" eaLnBrk="1" latinLnBrk="0" hangingPunct="1">
                        <a:defRPr sz="1800" b="1" kern="1200">
                          <a:solidFill>
                            <a:schemeClr val="lt1"/>
                          </a:solidFill>
                          <a:latin typeface="Arial"/>
                          <a:ea typeface=""/>
                          <a:cs typeface=""/>
                        </a:defRPr>
                      </a:lvl4pPr>
                      <a:lvl5pPr marL="1828800" algn="l" defTabSz="914400" rtl="0" eaLnBrk="1" latinLnBrk="0" hangingPunct="1">
                        <a:defRPr sz="1800" b="1" kern="1200">
                          <a:solidFill>
                            <a:schemeClr val="lt1"/>
                          </a:solidFill>
                          <a:latin typeface="Arial"/>
                          <a:ea typeface=""/>
                          <a:cs typeface=""/>
                        </a:defRPr>
                      </a:lvl5pPr>
                      <a:lvl6pPr marL="2286000" algn="l" defTabSz="914400" rtl="0" eaLnBrk="1" latinLnBrk="0" hangingPunct="1">
                        <a:defRPr sz="1800" b="1" kern="1200">
                          <a:solidFill>
                            <a:schemeClr val="lt1"/>
                          </a:solidFill>
                          <a:latin typeface="Arial"/>
                          <a:ea typeface=""/>
                          <a:cs typeface=""/>
                        </a:defRPr>
                      </a:lvl6pPr>
                      <a:lvl7pPr marL="2743200" algn="l" defTabSz="914400" rtl="0" eaLnBrk="1" latinLnBrk="0" hangingPunct="1">
                        <a:defRPr sz="1800" b="1" kern="1200">
                          <a:solidFill>
                            <a:schemeClr val="lt1"/>
                          </a:solidFill>
                          <a:latin typeface="Arial"/>
                          <a:ea typeface=""/>
                          <a:cs typeface=""/>
                        </a:defRPr>
                      </a:lvl7pPr>
                      <a:lvl8pPr marL="3200400" algn="l" defTabSz="914400" rtl="0" eaLnBrk="1" latinLnBrk="0" hangingPunct="1">
                        <a:defRPr sz="1800" b="1" kern="1200">
                          <a:solidFill>
                            <a:schemeClr val="lt1"/>
                          </a:solidFill>
                          <a:latin typeface="Arial"/>
                          <a:ea typeface=""/>
                          <a:cs typeface=""/>
                        </a:defRPr>
                      </a:lvl8pPr>
                      <a:lvl9pPr marL="3657600" algn="l" defTabSz="914400" rtl="0" eaLnBrk="1" latinLnBrk="0" hangingPunct="1">
                        <a:defRPr sz="1800" b="1" kern="1200">
                          <a:solidFill>
                            <a:schemeClr val="lt1"/>
                          </a:solidFill>
                          <a:latin typeface="Arial"/>
                          <a:ea typeface=""/>
                          <a:cs typeface=""/>
                        </a:defRPr>
                      </a:lvl9pPr>
                    </a:lstStyle>
                    <a:p>
                      <a:r>
                        <a:rPr lang="en-US" sz="1400" b="1" dirty="0" smtClean="0"/>
                        <a:t>Guided Implementation 1: Enterprise</a:t>
                      </a:r>
                      <a:r>
                        <a:rPr lang="en-US" sz="1400" b="1" baseline="0" dirty="0" smtClean="0"/>
                        <a:t> Architecture Maturity Assessment</a:t>
                      </a:r>
                      <a:endParaRPr lang="en-US" sz="1400" b="1" dirty="0" smtClean="0"/>
                    </a:p>
                    <a:p>
                      <a:r>
                        <a:rPr lang="en-US" sz="1000" b="1" dirty="0" smtClean="0"/>
                        <a:t>Proposed Time to Completion: 2 hours</a:t>
                      </a:r>
                    </a:p>
                  </a:txBody>
                  <a:tcPr>
                    <a:lnL w="12700" cap="flat" cmpd="sng" algn="ctr">
                      <a:noFill/>
                      <a:prstDash val="solid"/>
                      <a:round/>
                      <a:headEnd type="none" w="med" len="med"/>
                      <a:tailEnd type="none" w="med" len="med"/>
                    </a:lnL>
                    <a:lnR w="5715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r>
              <a:tr h="269065">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algn="ctr"/>
                      <a:r>
                        <a:rPr lang="en-CA" sz="1200" b="1" dirty="0" smtClean="0"/>
                        <a:t>Steps </a:t>
                      </a:r>
                      <a:r>
                        <a:rPr lang="en-CA" sz="1200" b="1" dirty="0" smtClean="0"/>
                        <a:t>1-6</a:t>
                      </a:r>
                      <a:r>
                        <a:rPr lang="en-CA" sz="1200" b="1" dirty="0" smtClean="0"/>
                        <a:t>: Complete the EA Maturity Assessment</a:t>
                      </a:r>
                      <a:endParaRPr lang="en-CA" sz="1200" b="1" baseline="0" dirty="0" smtClean="0"/>
                    </a:p>
                  </a:txBody>
                  <a:tcPr>
                    <a:lnL w="12700" cap="flat" cmpd="sng" algn="ctr">
                      <a:noFill/>
                      <a:prstDash val="solid"/>
                      <a:round/>
                      <a:headEnd type="none" w="med" len="med"/>
                      <a:tailEnd type="none" w="med" len="med"/>
                    </a:lnL>
                    <a:lnR w="57150" cap="flat" cmpd="sng" algn="ctr">
                      <a:solidFill>
                        <a:srgbClr val="FFFFFF"/>
                      </a:solidFill>
                      <a:prstDash val="solid"/>
                      <a:round/>
                      <a:headEnd type="none" w="med" len="med"/>
                      <a:tailEnd type="none" w="med" len="med"/>
                    </a:lnR>
                    <a:lnT w="57150" cap="flat" cmpd="sng" algn="ctr">
                      <a:solidFill>
                        <a:srgbClr val="FFFF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DB7C3">
                        <a:lumMod val="20000"/>
                        <a:lumOff val="80000"/>
                      </a:srgbClr>
                    </a:solidFill>
                  </a:tcPr>
                </a:tc>
              </a:tr>
              <a:tr h="896666">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341313" indent="0" algn="l">
                        <a:spcAft>
                          <a:spcPts val="600"/>
                        </a:spcAft>
                      </a:pPr>
                      <a:r>
                        <a:rPr lang="en-CA" sz="1100" b="1" dirty="0" smtClean="0"/>
                        <a:t>Start with an analyst</a:t>
                      </a:r>
                      <a:r>
                        <a:rPr lang="en-CA" sz="1100" b="1" baseline="0" dirty="0" smtClean="0"/>
                        <a:t> kick-off call:</a:t>
                      </a:r>
                      <a:endParaRPr lang="en-CA" sz="500" b="1" dirty="0" smtClean="0"/>
                    </a:p>
                    <a:p>
                      <a:pPr marL="446088" indent="-90488" algn="l">
                        <a:buFont typeface="Arial" panose="020B0604020202020204" pitchFamily="34" charset="0"/>
                        <a:buChar char="•"/>
                      </a:pPr>
                      <a:r>
                        <a:rPr lang="en-CA" sz="1100" dirty="0" smtClean="0"/>
                        <a:t>Understand what EA does and how to</a:t>
                      </a:r>
                      <a:r>
                        <a:rPr lang="en-CA" sz="1100" baseline="0" dirty="0" smtClean="0"/>
                        <a:t> start an EA program</a:t>
                      </a:r>
                    </a:p>
                    <a:p>
                      <a:pPr marL="446088" indent="-90488" algn="l">
                        <a:buFont typeface="Arial" panose="020B0604020202020204" pitchFamily="34" charset="0"/>
                        <a:buChar char="•"/>
                      </a:pPr>
                      <a:r>
                        <a:rPr lang="en-CA" sz="1100" baseline="0" dirty="0" smtClean="0"/>
                        <a:t>Discover the purpose of doing an EA assessment</a:t>
                      </a:r>
                    </a:p>
                    <a:p>
                      <a:pPr marL="446088" indent="-90488" algn="l">
                        <a:buFont typeface="Arial" panose="020B0604020202020204" pitchFamily="34" charset="0"/>
                        <a:buChar char="•"/>
                      </a:pPr>
                      <a:r>
                        <a:rPr lang="en-CA" sz="1100" baseline="0" dirty="0" smtClean="0"/>
                        <a:t>Discuss how to improve the maturity of the EA department</a:t>
                      </a:r>
                    </a:p>
                  </a:txBody>
                  <a:tcPr>
                    <a:lnL w="12700" cap="flat" cmpd="sng" algn="ctr">
                      <a:noFill/>
                      <a:prstDash val="solid"/>
                      <a:round/>
                      <a:headEnd type="none" w="med" len="med"/>
                      <a:tailEnd type="none" w="med" len="med"/>
                    </a:lnL>
                    <a:lnR w="5715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479859">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446088" indent="-90488" algn="l">
                        <a:spcAft>
                          <a:spcPts val="600"/>
                        </a:spcAft>
                      </a:pPr>
                      <a:r>
                        <a:rPr lang="en-CA" sz="1100" b="1" dirty="0" smtClean="0"/>
                        <a:t>Then complete these activities…</a:t>
                      </a:r>
                    </a:p>
                    <a:p>
                      <a:pPr marL="446088" indent="-90488" algn="l">
                        <a:buFont typeface="Arial" panose="020B0604020202020204" pitchFamily="34" charset="0"/>
                        <a:buChar char="•"/>
                      </a:pPr>
                      <a:r>
                        <a:rPr lang="en-CA" sz="1100" dirty="0" smtClean="0"/>
                        <a:t>Define the target state of</a:t>
                      </a:r>
                      <a:r>
                        <a:rPr lang="en-CA" sz="1100" baseline="0" dirty="0" smtClean="0"/>
                        <a:t> the EA department</a:t>
                      </a:r>
                      <a:endParaRPr lang="en-CA" sz="1100" dirty="0" smtClean="0"/>
                    </a:p>
                    <a:p>
                      <a:pPr marL="446088" indent="-90488" algn="l">
                        <a:buFont typeface="Arial" panose="020B0604020202020204" pitchFamily="34" charset="0"/>
                        <a:buChar char="•"/>
                      </a:pPr>
                      <a:r>
                        <a:rPr lang="en-CA" sz="1100" dirty="0" smtClean="0"/>
                        <a:t>Fill out</a:t>
                      </a:r>
                      <a:r>
                        <a:rPr lang="en-CA" sz="1100" baseline="0" dirty="0" smtClean="0"/>
                        <a:t> the assessment to understand the current state</a:t>
                      </a:r>
                    </a:p>
                    <a:p>
                      <a:pPr marL="446088" indent="-90488" algn="l">
                        <a:buFont typeface="Arial" panose="020B0604020202020204" pitchFamily="34" charset="0"/>
                        <a:buChar char="•"/>
                      </a:pPr>
                      <a:r>
                        <a:rPr lang="en-CA" sz="1100" dirty="0" smtClean="0"/>
                        <a:t>Invite other stakeholders to complete the assessment</a:t>
                      </a:r>
                    </a:p>
                    <a:p>
                      <a:pPr marL="446088" indent="-90488" algn="l">
                        <a:buFont typeface="Arial" panose="020B0604020202020204" pitchFamily="34" charset="0"/>
                        <a:buChar char="•"/>
                      </a:pPr>
                      <a:r>
                        <a:rPr lang="en-CA" sz="1100" dirty="0" smtClean="0"/>
                        <a:t>Analyze the assessment results and assign a target maturity</a:t>
                      </a:r>
                    </a:p>
                    <a:p>
                      <a:pPr marL="446088" indent="-90488" algn="l">
                        <a:buFont typeface="Arial" panose="020B0604020202020204" pitchFamily="34" charset="0"/>
                        <a:buChar char="•"/>
                      </a:pPr>
                      <a:r>
                        <a:rPr lang="en-CA" sz="1100" dirty="0" smtClean="0"/>
                        <a:t>Walk through each EA goal and establish the timeline to completion</a:t>
                      </a:r>
                    </a:p>
                    <a:p>
                      <a:pPr marL="446088" marR="0" lvl="0" indent="-904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100" dirty="0" smtClean="0"/>
                        <a:t>Prepare a presentation on the state of EA and the possible value it provides to the organization</a:t>
                      </a:r>
                    </a:p>
                    <a:p>
                      <a:pPr marL="355600" indent="0" algn="l">
                        <a:buFont typeface="Arial" panose="020B0604020202020204" pitchFamily="34" charset="0"/>
                        <a:buNone/>
                      </a:pPr>
                      <a:endParaRPr lang="en-CA" sz="1100" dirty="0" smtClean="0"/>
                    </a:p>
                  </a:txBody>
                  <a:tcPr>
                    <a:lnL w="12700" cap="flat" cmpd="sng" algn="ctr">
                      <a:noFill/>
                      <a:prstDash val="solid"/>
                      <a:round/>
                      <a:headEnd type="none" w="med" len="med"/>
                      <a:tailEnd type="none" w="med" len="med"/>
                    </a:lnL>
                    <a:lnR w="5715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239811">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539750" indent="-90488" algn="l">
                        <a:spcAft>
                          <a:spcPts val="600"/>
                        </a:spcAft>
                      </a:pPr>
                      <a:r>
                        <a:rPr lang="en-CA" sz="1100" b="1" dirty="0" smtClean="0"/>
                        <a:t>With these tools &amp;</a:t>
                      </a:r>
                      <a:r>
                        <a:rPr lang="en-CA" sz="1100" b="1" baseline="0" dirty="0" smtClean="0"/>
                        <a:t> templates:</a:t>
                      </a:r>
                    </a:p>
                    <a:p>
                      <a:pPr marL="449262" indent="0" algn="l">
                        <a:spcAft>
                          <a:spcPts val="300"/>
                        </a:spcAft>
                        <a:buSzPct val="175000"/>
                        <a:buNone/>
                      </a:pPr>
                      <a:r>
                        <a:rPr lang="en-CA" sz="1100" b="0" i="1" dirty="0" smtClean="0">
                          <a:solidFill>
                            <a:schemeClr val="tx1"/>
                          </a:solidFill>
                          <a:hlinkClick r:id="rId6"/>
                        </a:rPr>
                        <a:t>Enterprise Architecture</a:t>
                      </a:r>
                      <a:r>
                        <a:rPr lang="en-CA" sz="1100" b="0" i="1" baseline="0" dirty="0" smtClean="0">
                          <a:solidFill>
                            <a:schemeClr val="tx1"/>
                          </a:solidFill>
                          <a:hlinkClick r:id="rId6"/>
                        </a:rPr>
                        <a:t> Maturity Assessment Tool</a:t>
                      </a:r>
                      <a:endParaRPr lang="en-CA" sz="1100" b="0" i="1" baseline="0" dirty="0" smtClean="0">
                        <a:solidFill>
                          <a:schemeClr val="tx1"/>
                        </a:solidFill>
                      </a:endParaRPr>
                    </a:p>
                    <a:p>
                      <a:pPr marL="449262" marR="0" lvl="0" indent="0" algn="l" defTabSz="914400" rtl="0" eaLnBrk="1" fontAlgn="auto" latinLnBrk="0" hangingPunct="1">
                        <a:lnSpc>
                          <a:spcPct val="100000"/>
                        </a:lnSpc>
                        <a:spcBef>
                          <a:spcPts val="0"/>
                        </a:spcBef>
                        <a:spcAft>
                          <a:spcPts val="300"/>
                        </a:spcAft>
                        <a:buClrTx/>
                        <a:buSzPct val="175000"/>
                        <a:buFontTx/>
                        <a:buNone/>
                        <a:tabLst/>
                        <a:defRPr/>
                      </a:pPr>
                      <a:r>
                        <a:rPr lang="en-CA" sz="1100" b="0" i="1" baseline="0" dirty="0" smtClean="0">
                          <a:hlinkClick r:id="rId7"/>
                        </a:rPr>
                        <a:t>Enterprise Architecture Maturity Presentation Template</a:t>
                      </a:r>
                      <a:endParaRPr lang="en-CA" sz="1100" b="0" i="1" baseline="0" dirty="0" smtClean="0"/>
                    </a:p>
                  </a:txBody>
                  <a:tcPr>
                    <a:lnL w="12700" cap="flat" cmpd="sng" algn="ctr">
                      <a:noFill/>
                      <a:prstDash val="solid"/>
                      <a:round/>
                      <a:headEnd type="none" w="med" len="med"/>
                      <a:tailEnd type="none" w="med" len="med"/>
                    </a:lnL>
                    <a:lnR w="5715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pic>
        <p:nvPicPr>
          <p:cNvPr id="19" name="Picture 1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90479" y="2848785"/>
            <a:ext cx="338488" cy="304923"/>
          </a:xfrm>
          <a:prstGeom prst="rect">
            <a:avLst/>
          </a:prstGeom>
        </p:spPr>
      </p:pic>
      <p:grpSp>
        <p:nvGrpSpPr>
          <p:cNvPr id="20" name="Group 25"/>
          <p:cNvGrpSpPr/>
          <p:nvPr>
            <p:custDataLst>
              <p:tags r:id="rId1"/>
            </p:custDataLst>
          </p:nvPr>
        </p:nvGrpSpPr>
        <p:grpSpPr>
          <a:xfrm>
            <a:off x="333295" y="3768052"/>
            <a:ext cx="266976" cy="250703"/>
            <a:chOff x="3375893" y="3714688"/>
            <a:chExt cx="815991" cy="792088"/>
          </a:xfrm>
          <a:solidFill>
            <a:schemeClr val="bg1">
              <a:lumMod val="85000"/>
            </a:schemeClr>
          </a:solidFill>
        </p:grpSpPr>
        <p:sp>
          <p:nvSpPr>
            <p:cNvPr id="21" name="Rounded Rectangle 20"/>
            <p:cNvSpPr/>
            <p:nvPr>
              <p:custDataLst>
                <p:tags r:id="rId2"/>
              </p:custDataLst>
            </p:nvPr>
          </p:nvSpPr>
          <p:spPr>
            <a:xfrm>
              <a:off x="3375893" y="3714688"/>
              <a:ext cx="815991" cy="792088"/>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pic>
          <p:nvPicPr>
            <p:cNvPr id="22" name="Picture 21" descr="tool.wmf"/>
            <p:cNvPicPr>
              <a:picLocks noChangeAspect="1"/>
            </p:cNvPicPr>
            <p:nvPr>
              <p:custDataLst>
                <p:tags r:id="rId3"/>
              </p:custDataLst>
            </p:nvPr>
          </p:nvPicPr>
          <p:blipFill>
            <a:blip r:embed="rId9" cstate="print"/>
            <a:stretch>
              <a:fillRect/>
            </a:stretch>
          </p:blipFill>
          <p:spPr>
            <a:xfrm>
              <a:off x="3463829" y="3795627"/>
              <a:ext cx="633902" cy="614791"/>
            </a:xfrm>
            <a:prstGeom prst="rect">
              <a:avLst/>
            </a:prstGeom>
            <a:grpFill/>
          </p:spPr>
        </p:pic>
      </p:grpSp>
      <p:pic>
        <p:nvPicPr>
          <p:cNvPr id="25" name="Picture 4" descr="http://static.infotech.com/images/icons/excel-icon-20x20.png"/>
          <p:cNvPicPr>
            <a:picLocks noChangeAspect="1" noChangeArrowheads="1"/>
          </p:cNvPicPr>
          <p:nvPr/>
        </p:nvPicPr>
        <p:blipFill>
          <a:blip r:embed="rId10" cstate="print"/>
          <a:srcRect/>
          <a:stretch>
            <a:fillRect/>
          </a:stretch>
        </p:blipFill>
        <p:spPr bwMode="auto">
          <a:xfrm>
            <a:off x="467990" y="5507814"/>
            <a:ext cx="157438" cy="157438"/>
          </a:xfrm>
          <a:prstGeom prst="rect">
            <a:avLst/>
          </a:prstGeom>
          <a:noFill/>
        </p:spPr>
      </p:pic>
      <p:sp>
        <p:nvSpPr>
          <p:cNvPr id="31"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6213" indent="-176213" eaLnBrk="0" hangingPunct="0">
              <a:spcBef>
                <a:spcPts val="0"/>
              </a:spcBef>
              <a:spcAft>
                <a:spcPts val="450"/>
              </a:spcAft>
              <a:buClr>
                <a:srgbClr val="333333"/>
              </a:buClr>
              <a:buSzPct val="100000"/>
              <a:buFont typeface="Arial" pitchFamily="34" charset="0"/>
              <a:buBlip>
                <a:blip r:embed="rId11"/>
              </a:buBlip>
              <a:defRPr/>
            </a:pPr>
            <a:r>
              <a:rPr lang="en-US" sz="1400" b="1" dirty="0">
                <a:solidFill>
                  <a:srgbClr val="333333"/>
                </a:solidFill>
                <a:cs typeface="Open Sans"/>
              </a:rPr>
              <a:t>Call 1-888-670-8889 </a:t>
            </a:r>
            <a:r>
              <a:rPr lang="en-US" sz="1400" dirty="0">
                <a:solidFill>
                  <a:srgbClr val="333333"/>
                </a:solidFill>
                <a:cs typeface="Open Sans"/>
              </a:rPr>
              <a:t>or email </a:t>
            </a:r>
            <a:r>
              <a:rPr lang="en-US" sz="1400" dirty="0" smtClean="0">
                <a:solidFill>
                  <a:srgbClr val="333333"/>
                </a:solidFill>
                <a:cs typeface="Open Sans"/>
                <a:hlinkClick r:id="rId12"/>
              </a:rPr>
              <a:t>GuidedImplementations@InfoTech.com</a:t>
            </a:r>
            <a:r>
              <a:rPr lang="en-US" sz="1400" dirty="0" smtClean="0">
                <a:solidFill>
                  <a:srgbClr val="333333"/>
                </a:solidFill>
                <a:cs typeface="Open Sans"/>
              </a:rPr>
              <a:t> for more information. </a:t>
            </a:r>
            <a:endParaRPr lang="en-US" sz="1400" dirty="0">
              <a:solidFill>
                <a:srgbClr val="333333"/>
              </a:solidFill>
              <a:cs typeface="Open Sans"/>
            </a:endParaRPr>
          </a:p>
        </p:txBody>
      </p:sp>
      <p:pic>
        <p:nvPicPr>
          <p:cNvPr id="29" name="Picture 28" descr="http://static.infotech.com/images/icons/powerpoint-icon-20x20.png"/>
          <p:cNvPicPr>
            <a:picLocks noChangeAspect="1" noChangeArrowheads="1"/>
          </p:cNvPicPr>
          <p:nvPr/>
        </p:nvPicPr>
        <p:blipFill>
          <a:blip r:embed="rId13" cstate="print"/>
          <a:srcRect/>
          <a:stretch>
            <a:fillRect/>
          </a:stretch>
        </p:blipFill>
        <p:spPr bwMode="auto">
          <a:xfrm>
            <a:off x="466783" y="5716853"/>
            <a:ext cx="157438" cy="157438"/>
          </a:xfrm>
          <a:prstGeom prst="rect">
            <a:avLst/>
          </a:prstGeom>
          <a:noFill/>
        </p:spPr>
      </p:pic>
    </p:spTree>
    <p:extLst>
      <p:ext uri="{BB962C8B-B14F-4D97-AF65-F5344CB8AC3E}">
        <p14:creationId xmlns:p14="http://schemas.microsoft.com/office/powerpoint/2010/main" val="16288386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8" name="TextBox 7"/>
          <p:cNvSpPr txBox="1"/>
          <p:nvPr/>
        </p:nvSpPr>
        <p:spPr>
          <a:xfrm>
            <a:off x="1151134" y="2015670"/>
            <a:ext cx="6589368" cy="2929007"/>
          </a:xfrm>
          <a:prstGeom prst="rect">
            <a:avLst/>
          </a:prstGeom>
        </p:spPr>
        <p:txBody>
          <a:bodyPr wrap="square" rtlCol="0">
            <a:spAutoFit/>
          </a:bodyPr>
          <a:lstStyle/>
          <a:p>
            <a:pPr fontAlgn="base"/>
            <a:r>
              <a:rPr lang="en-CA" sz="1600" i="1" dirty="0">
                <a:solidFill>
                  <a:schemeClr val="bg1"/>
                </a:solidFill>
              </a:rPr>
              <a:t>There is a dynamic relationship between complexity, operational maturity, and stakeholder value. Understanding and balancing these relationships enables us to build value-driven roadmaps anchored in stakeholder needs</a:t>
            </a:r>
            <a:r>
              <a:rPr lang="en-CA" sz="1600" i="1" dirty="0" smtClean="0">
                <a:solidFill>
                  <a:schemeClr val="bg1"/>
                </a:solidFill>
              </a:rPr>
              <a:t>.</a:t>
            </a:r>
            <a:endParaRPr lang="en-CA" sz="1600" i="1" dirty="0">
              <a:solidFill>
                <a:schemeClr val="bg1"/>
              </a:solidFill>
            </a:endParaRPr>
          </a:p>
          <a:p>
            <a:pPr fontAlgn="base"/>
            <a:endParaRPr lang="en-CA" sz="1600" i="1" dirty="0">
              <a:solidFill>
                <a:schemeClr val="bg1"/>
              </a:solidFill>
            </a:endParaRPr>
          </a:p>
          <a:p>
            <a:pPr>
              <a:spcAft>
                <a:spcPts val="500"/>
              </a:spcAft>
            </a:pPr>
            <a:r>
              <a:rPr lang="en-CA" sz="1600" i="1" dirty="0">
                <a:solidFill>
                  <a:schemeClr val="bg1"/>
                </a:solidFill>
              </a:rPr>
              <a:t>Traditional maturity assessments rely on a narrow perspective, and measure value indirectly. We measure value directly by engaging </a:t>
            </a:r>
            <a:r>
              <a:rPr lang="en-CA" sz="1600" i="1" dirty="0" smtClean="0">
                <a:solidFill>
                  <a:schemeClr val="bg1"/>
                </a:solidFill>
              </a:rPr>
              <a:t>stakeholders</a:t>
            </a:r>
            <a:r>
              <a:rPr lang="en-CA" sz="1600" i="1" dirty="0">
                <a:solidFill>
                  <a:schemeClr val="bg1"/>
                </a:solidFill>
              </a:rPr>
              <a:t>, giving a broader and more diverse perspective</a:t>
            </a:r>
            <a:r>
              <a:rPr lang="en-CA" sz="1600" i="1" dirty="0" smtClean="0">
                <a:solidFill>
                  <a:schemeClr val="bg1"/>
                </a:solidFill>
              </a:rPr>
              <a:t>.</a:t>
            </a:r>
          </a:p>
          <a:p>
            <a:pPr>
              <a:spcAft>
                <a:spcPts val="500"/>
              </a:spcAft>
            </a:pPr>
            <a:endParaRPr lang="en-CA" sz="1600" i="1" dirty="0">
              <a:solidFill>
                <a:schemeClr val="bg1"/>
              </a:solidFill>
            </a:endParaRPr>
          </a:p>
          <a:p>
            <a:pPr>
              <a:spcAft>
                <a:spcPts val="500"/>
              </a:spcAft>
            </a:pPr>
            <a:r>
              <a:rPr lang="en-CA" sz="1600" i="1" dirty="0">
                <a:solidFill>
                  <a:schemeClr val="bg1"/>
                </a:solidFill>
              </a:rPr>
              <a:t>Perception is reality, and the best measure of </a:t>
            </a:r>
            <a:r>
              <a:rPr lang="en-CA" sz="1600" i="1" dirty="0" smtClean="0">
                <a:solidFill>
                  <a:schemeClr val="bg1"/>
                </a:solidFill>
              </a:rPr>
              <a:t>enterprise architecture maturity </a:t>
            </a:r>
            <a:r>
              <a:rPr lang="en-CA" sz="1600" i="1" dirty="0">
                <a:solidFill>
                  <a:schemeClr val="bg1"/>
                </a:solidFill>
              </a:rPr>
              <a:t>is the perceived value to the </a:t>
            </a:r>
            <a:r>
              <a:rPr lang="en-CA" sz="1600" i="1" dirty="0" smtClean="0">
                <a:solidFill>
                  <a:schemeClr val="bg1"/>
                </a:solidFill>
              </a:rPr>
              <a:t>organization.</a:t>
            </a:r>
            <a:endParaRPr lang="en-CA" sz="1600" i="1" dirty="0">
              <a:solidFill>
                <a:schemeClr val="bg1"/>
              </a:solidFill>
            </a:endParaRPr>
          </a:p>
        </p:txBody>
      </p:sp>
      <p:sp>
        <p:nvSpPr>
          <p:cNvPr id="9" name="TextBox 8"/>
          <p:cNvSpPr txBox="1"/>
          <p:nvPr/>
        </p:nvSpPr>
        <p:spPr>
          <a:xfrm>
            <a:off x="4759036" y="5362516"/>
            <a:ext cx="2904923" cy="738664"/>
          </a:xfrm>
          <a:prstGeom prst="rect">
            <a:avLst/>
          </a:prstGeom>
        </p:spPr>
        <p:txBody>
          <a:bodyPr wrap="square" rtlCol="0">
            <a:spAutoFit/>
          </a:bodyPr>
          <a:lstStyle/>
          <a:p>
            <a:pPr algn="r"/>
            <a:r>
              <a:rPr lang="en-CA" sz="1400" b="1" i="1" dirty="0">
                <a:solidFill>
                  <a:schemeClr val="bg1"/>
                </a:solidFill>
              </a:rPr>
              <a:t>MaryAnn Welke, </a:t>
            </a:r>
          </a:p>
          <a:p>
            <a:pPr algn="r"/>
            <a:r>
              <a:rPr lang="en-CA" sz="1400" i="1" dirty="0">
                <a:solidFill>
                  <a:schemeClr val="bg1"/>
                </a:solidFill>
              </a:rPr>
              <a:t>Research Director, CIO Practice</a:t>
            </a:r>
            <a:br>
              <a:rPr lang="en-CA" sz="1400" i="1" dirty="0">
                <a:solidFill>
                  <a:schemeClr val="bg1"/>
                </a:solidFill>
              </a:rPr>
            </a:br>
            <a:r>
              <a:rPr lang="en-CA" sz="1400" i="1" dirty="0">
                <a:solidFill>
                  <a:schemeClr val="bg1"/>
                </a:solidFill>
              </a:rPr>
              <a:t>Info-Tech Research Group</a:t>
            </a:r>
          </a:p>
        </p:txBody>
      </p:sp>
      <p:sp>
        <p:nvSpPr>
          <p:cNvPr id="11" name="Rectangle 10"/>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14" name="Picture 108"/>
          <p:cNvPicPr>
            <a:picLocks noChangeAspect="1"/>
          </p:cNvPicPr>
          <p:nvPr/>
        </p:nvPicPr>
        <p:blipFill>
          <a:blip r:embed="rId2"/>
          <a:stretch>
            <a:fillRect/>
          </a:stretch>
        </p:blipFill>
        <p:spPr>
          <a:xfrm>
            <a:off x="545852" y="1855124"/>
            <a:ext cx="693419" cy="501622"/>
          </a:xfrm>
          <a:prstGeom prst="rect">
            <a:avLst/>
          </a:prstGeom>
        </p:spPr>
      </p:pic>
      <p:pic>
        <p:nvPicPr>
          <p:cNvPr id="15" name="Picture 109"/>
          <p:cNvPicPr>
            <a:picLocks noChangeAspect="1"/>
          </p:cNvPicPr>
          <p:nvPr/>
        </p:nvPicPr>
        <p:blipFill>
          <a:blip r:embed="rId3"/>
          <a:stretch>
            <a:fillRect/>
          </a:stretch>
        </p:blipFill>
        <p:spPr>
          <a:xfrm>
            <a:off x="7663959" y="4565858"/>
            <a:ext cx="674751" cy="615711"/>
          </a:xfrm>
          <a:prstGeom prst="rect">
            <a:avLst/>
          </a:prstGeom>
        </p:spPr>
      </p:pic>
    </p:spTree>
    <p:extLst>
      <p:ext uri="{BB962C8B-B14F-4D97-AF65-F5344CB8AC3E}">
        <p14:creationId xmlns:p14="http://schemas.microsoft.com/office/powerpoint/2010/main" val="22736799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p:txBody>
          <a:bodyPr/>
          <a:lstStyle/>
          <a:p>
            <a:r>
              <a:rPr lang="en-US" dirty="0" smtClean="0"/>
              <a:t>Head of Enterprise Architecture (EA)</a:t>
            </a:r>
          </a:p>
          <a:p>
            <a:r>
              <a:rPr lang="en-US" dirty="0" smtClean="0"/>
              <a:t>CIO</a:t>
            </a:r>
          </a:p>
          <a:p>
            <a:r>
              <a:rPr lang="en-US" dirty="0" smtClean="0"/>
              <a:t>COO</a:t>
            </a:r>
          </a:p>
          <a:p>
            <a:r>
              <a:rPr lang="en-US" dirty="0" smtClean="0"/>
              <a:t>Domain Architects</a:t>
            </a:r>
          </a:p>
          <a:p>
            <a:r>
              <a:rPr lang="en-US" dirty="0" smtClean="0"/>
              <a:t>Solution Architects</a:t>
            </a:r>
          </a:p>
        </p:txBody>
      </p:sp>
      <p:sp>
        <p:nvSpPr>
          <p:cNvPr id="14" name="Text Placeholder 13"/>
          <p:cNvSpPr>
            <a:spLocks noGrp="1"/>
          </p:cNvSpPr>
          <p:nvPr>
            <p:ph type="body" sz="quarter" idx="26"/>
          </p:nvPr>
        </p:nvSpPr>
        <p:spPr/>
        <p:txBody>
          <a:bodyPr/>
          <a:lstStyle/>
          <a:p>
            <a:pPr lvl="0"/>
            <a:r>
              <a:rPr lang="en-CA" dirty="0"/>
              <a:t>Diagnose the maturity level of EA.</a:t>
            </a:r>
          </a:p>
          <a:p>
            <a:pPr lvl="0"/>
            <a:r>
              <a:rPr lang="en-CA" dirty="0"/>
              <a:t>Understand the various components of a maturity assessment.</a:t>
            </a:r>
          </a:p>
          <a:p>
            <a:pPr lvl="0"/>
            <a:r>
              <a:rPr lang="en-CA" dirty="0"/>
              <a:t>Map initiatives to improve EA’s maturity.</a:t>
            </a:r>
          </a:p>
          <a:p>
            <a:endParaRPr lang="en-US" dirty="0"/>
          </a:p>
        </p:txBody>
      </p:sp>
      <p:sp>
        <p:nvSpPr>
          <p:cNvPr id="15" name="Text Placeholder 14"/>
          <p:cNvSpPr>
            <a:spLocks noGrp="1"/>
          </p:cNvSpPr>
          <p:nvPr>
            <p:ph type="body" sz="quarter" idx="27"/>
          </p:nvPr>
        </p:nvSpPr>
        <p:spPr/>
        <p:txBody>
          <a:bodyPr/>
          <a:lstStyle/>
          <a:p>
            <a:pPr lvl="0"/>
            <a:r>
              <a:rPr lang="en-CA" dirty="0" smtClean="0"/>
              <a:t>Senior </a:t>
            </a:r>
            <a:r>
              <a:rPr lang="en-CA" dirty="0"/>
              <a:t>IT </a:t>
            </a:r>
            <a:r>
              <a:rPr lang="en-CA" dirty="0" smtClean="0"/>
              <a:t>Leaders</a:t>
            </a:r>
            <a:endParaRPr lang="en-CA" dirty="0"/>
          </a:p>
          <a:p>
            <a:pPr lvl="0"/>
            <a:r>
              <a:rPr lang="en-CA" dirty="0" smtClean="0"/>
              <a:t>CEO</a:t>
            </a:r>
          </a:p>
          <a:p>
            <a:pPr lvl="0"/>
            <a:r>
              <a:rPr lang="en-CA" dirty="0" smtClean="0"/>
              <a:t>CTO</a:t>
            </a:r>
            <a:endParaRPr lang="en-CA" dirty="0"/>
          </a:p>
          <a:p>
            <a:pPr lvl="0"/>
            <a:r>
              <a:rPr lang="en-CA" dirty="0"/>
              <a:t>Senior </a:t>
            </a:r>
            <a:r>
              <a:rPr lang="en-CA" dirty="0" smtClean="0"/>
              <a:t>Business Leaders</a:t>
            </a:r>
          </a:p>
          <a:p>
            <a:pPr marL="0" lvl="0" indent="0">
              <a:buNone/>
            </a:pPr>
            <a:endParaRPr lang="en-CA" dirty="0"/>
          </a:p>
          <a:p>
            <a:endParaRPr lang="en-US" dirty="0"/>
          </a:p>
        </p:txBody>
      </p:sp>
      <p:sp>
        <p:nvSpPr>
          <p:cNvPr id="16" name="Text Placeholder 15"/>
          <p:cNvSpPr>
            <a:spLocks noGrp="1"/>
          </p:cNvSpPr>
          <p:nvPr>
            <p:ph type="body" sz="quarter" idx="28"/>
          </p:nvPr>
        </p:nvSpPr>
        <p:spPr/>
        <p:txBody>
          <a:bodyPr/>
          <a:lstStyle/>
          <a:p>
            <a:pPr lvl="0"/>
            <a:r>
              <a:rPr lang="en-CA" dirty="0"/>
              <a:t>Support EA in improving the department’s efficiency.</a:t>
            </a:r>
          </a:p>
          <a:p>
            <a:pPr lvl="0"/>
            <a:r>
              <a:rPr lang="en-CA" dirty="0"/>
              <a:t>Gain involvement in directing EA’s role.</a:t>
            </a:r>
          </a:p>
          <a:p>
            <a:endParaRPr lang="en-US" dirty="0"/>
          </a:p>
        </p:txBody>
      </p:sp>
    </p:spTree>
    <p:extLst>
      <p:ext uri="{BB962C8B-B14F-4D97-AF65-F5344CB8AC3E}">
        <p14:creationId xmlns:p14="http://schemas.microsoft.com/office/powerpoint/2010/main" val="2619900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0"/>
          </p:nvPr>
        </p:nvSpPr>
        <p:spPr/>
        <p:txBody>
          <a:bodyPr/>
          <a:lstStyle/>
          <a:p>
            <a:pPr lvl="0"/>
            <a:r>
              <a:rPr lang="en-CA" dirty="0"/>
              <a:t>EA </a:t>
            </a:r>
            <a:r>
              <a:rPr lang="en-CA" dirty="0" smtClean="0"/>
              <a:t>departments need </a:t>
            </a:r>
            <a:r>
              <a:rPr lang="en-CA" dirty="0"/>
              <a:t>a benchmark to improve </a:t>
            </a:r>
            <a:r>
              <a:rPr lang="en-CA" dirty="0" smtClean="0"/>
              <a:t>themselves </a:t>
            </a:r>
            <a:r>
              <a:rPr lang="en-CA" dirty="0"/>
              <a:t>against.</a:t>
            </a:r>
          </a:p>
          <a:p>
            <a:pPr lvl="0"/>
            <a:r>
              <a:rPr lang="en-CA" dirty="0" smtClean="0"/>
              <a:t>EA teams need </a:t>
            </a:r>
            <a:r>
              <a:rPr lang="en-CA" dirty="0"/>
              <a:t>a way to determine what the right initiatives are.</a:t>
            </a:r>
          </a:p>
          <a:p>
            <a:pPr lvl="0"/>
            <a:r>
              <a:rPr lang="en-CA" dirty="0" smtClean="0"/>
              <a:t>Most maturity assessments do not measure the value that EA provides.</a:t>
            </a:r>
            <a:endParaRPr lang="en-CA" dirty="0"/>
          </a:p>
          <a:p>
            <a:pPr lvl="0"/>
            <a:r>
              <a:rPr lang="en-CA" dirty="0"/>
              <a:t>Many organizations have mandated assessments each year for their EA programs</a:t>
            </a:r>
            <a:r>
              <a:rPr lang="en-CA" dirty="0" smtClean="0"/>
              <a:t>.</a:t>
            </a:r>
            <a:endParaRPr lang="en-CA" dirty="0"/>
          </a:p>
        </p:txBody>
      </p:sp>
      <p:sp>
        <p:nvSpPr>
          <p:cNvPr id="4" name="Text Placeholder 3"/>
          <p:cNvSpPr>
            <a:spLocks noGrp="1"/>
          </p:cNvSpPr>
          <p:nvPr>
            <p:ph type="body" sz="quarter" idx="11"/>
          </p:nvPr>
        </p:nvSpPr>
        <p:spPr/>
        <p:txBody>
          <a:bodyPr/>
          <a:lstStyle/>
          <a:p>
            <a:pPr lvl="0"/>
            <a:r>
              <a:rPr lang="en-CA" dirty="0"/>
              <a:t>EA departments are not always sure which areas to improve or </a:t>
            </a:r>
            <a:r>
              <a:rPr lang="en-CA" dirty="0" smtClean="0"/>
              <a:t>how to </a:t>
            </a:r>
            <a:r>
              <a:rPr lang="en-CA" dirty="0"/>
              <a:t>yield the greatest benefit to the organization.  </a:t>
            </a:r>
          </a:p>
          <a:p>
            <a:pPr lvl="0"/>
            <a:r>
              <a:rPr lang="en-CA" dirty="0"/>
              <a:t>Even if EA teams are achieving </a:t>
            </a:r>
            <a:r>
              <a:rPr lang="en-CA" dirty="0" smtClean="0"/>
              <a:t>benefits, </a:t>
            </a:r>
            <a:r>
              <a:rPr lang="en-CA" dirty="0"/>
              <a:t>they do not always have the opportunity to show the investment justification to the business.</a:t>
            </a:r>
          </a:p>
          <a:p>
            <a:pPr lvl="0"/>
            <a:r>
              <a:rPr lang="en-CA" dirty="0"/>
              <a:t>It is hard to </a:t>
            </a:r>
            <a:r>
              <a:rPr lang="en-CA" dirty="0" smtClean="0"/>
              <a:t>tie business </a:t>
            </a:r>
            <a:r>
              <a:rPr lang="en-CA" dirty="0"/>
              <a:t>value </a:t>
            </a:r>
            <a:r>
              <a:rPr lang="en-CA" dirty="0" smtClean="0"/>
              <a:t>to </a:t>
            </a:r>
            <a:r>
              <a:rPr lang="en-CA" dirty="0"/>
              <a:t>doing </a:t>
            </a:r>
            <a:r>
              <a:rPr lang="en-CA" dirty="0" smtClean="0"/>
              <a:t>an EA </a:t>
            </a:r>
            <a:r>
              <a:rPr lang="en-CA" dirty="0"/>
              <a:t>maturity assessment.</a:t>
            </a:r>
          </a:p>
          <a:p>
            <a:endParaRPr lang="en-US" dirty="0"/>
          </a:p>
        </p:txBody>
      </p:sp>
      <p:sp>
        <p:nvSpPr>
          <p:cNvPr id="5" name="Text Placeholder 4"/>
          <p:cNvSpPr>
            <a:spLocks noGrp="1"/>
          </p:cNvSpPr>
          <p:nvPr>
            <p:ph type="body" sz="quarter" idx="12"/>
          </p:nvPr>
        </p:nvSpPr>
        <p:spPr/>
        <p:txBody>
          <a:bodyPr/>
          <a:lstStyle/>
          <a:p>
            <a:pPr lvl="0"/>
            <a:r>
              <a:rPr lang="en-CA" dirty="0" smtClean="0"/>
              <a:t>Measure </a:t>
            </a:r>
            <a:r>
              <a:rPr lang="en-CA" dirty="0"/>
              <a:t>EA maturity from the perspective of the business, </a:t>
            </a:r>
            <a:r>
              <a:rPr lang="en-CA" dirty="0" smtClean="0"/>
              <a:t>IT, </a:t>
            </a:r>
            <a:r>
              <a:rPr lang="en-CA" dirty="0"/>
              <a:t>and EA to accurately measure whether EA is adding stakeholder value.</a:t>
            </a:r>
          </a:p>
          <a:p>
            <a:pPr lvl="0"/>
            <a:r>
              <a:rPr lang="en-CA" dirty="0"/>
              <a:t>Link EA maturity levels to business value to justify continual EA support and investment.</a:t>
            </a:r>
          </a:p>
          <a:p>
            <a:pPr lvl="0"/>
            <a:r>
              <a:rPr lang="en-CA" dirty="0" smtClean="0"/>
              <a:t>Use a </a:t>
            </a:r>
            <a:r>
              <a:rPr lang="en-CA" dirty="0"/>
              <a:t>prioritized list of action items </a:t>
            </a:r>
            <a:r>
              <a:rPr lang="en-CA" dirty="0" smtClean="0"/>
              <a:t>to </a:t>
            </a:r>
            <a:r>
              <a:rPr lang="en-CA" dirty="0"/>
              <a:t>improve the maturity of the EA department.</a:t>
            </a:r>
          </a:p>
          <a:p>
            <a:endParaRPr lang="en-US" dirty="0"/>
          </a:p>
        </p:txBody>
      </p:sp>
      <p:sp>
        <p:nvSpPr>
          <p:cNvPr id="6" name="Text Placeholder 5"/>
          <p:cNvSpPr>
            <a:spLocks noGrp="1"/>
          </p:cNvSpPr>
          <p:nvPr>
            <p:ph type="body" sz="quarter" idx="13"/>
          </p:nvPr>
        </p:nvSpPr>
        <p:spPr>
          <a:xfrm>
            <a:off x="5737241" y="1535363"/>
            <a:ext cx="3083231" cy="1904027"/>
          </a:xfrm>
        </p:spPr>
        <p:txBody>
          <a:bodyPr/>
          <a:lstStyle/>
          <a:p>
            <a:pPr marL="0" indent="0">
              <a:buNone/>
            </a:pPr>
            <a:r>
              <a:rPr lang="en-CA" b="1" dirty="0"/>
              <a:t>1. Measuring operational maturity can only get you so far.</a:t>
            </a:r>
            <a:r>
              <a:rPr lang="en-CA" dirty="0"/>
              <a:t> The true indicator of maturity is value </a:t>
            </a:r>
            <a:r>
              <a:rPr lang="en-CA" dirty="0" smtClean="0"/>
              <a:t>realized by the </a:t>
            </a:r>
            <a:r>
              <a:rPr lang="en-CA" dirty="0"/>
              <a:t>organization.</a:t>
            </a:r>
          </a:p>
          <a:p>
            <a:pPr marL="0" indent="0">
              <a:buNone/>
            </a:pPr>
            <a:r>
              <a:rPr lang="en-US" b="1" dirty="0"/>
              <a:t/>
            </a:r>
            <a:br>
              <a:rPr lang="en-US" b="1" dirty="0"/>
            </a:br>
            <a:r>
              <a:rPr lang="en-US" b="1" dirty="0"/>
              <a:t>2. </a:t>
            </a:r>
            <a:r>
              <a:rPr lang="en-CA" dirty="0"/>
              <a:t>The maturity target should be right-sized depending on organizational size and complexity. </a:t>
            </a:r>
            <a:r>
              <a:rPr lang="en-CA" b="1" dirty="0"/>
              <a:t>Reaching the top level of </a:t>
            </a:r>
            <a:r>
              <a:rPr lang="en-CA" b="1" dirty="0" smtClean="0"/>
              <a:t>maturity </a:t>
            </a:r>
            <a:r>
              <a:rPr lang="en-CA" b="1" dirty="0"/>
              <a:t>isn’t necessarily appropriate for all EA departments.</a:t>
            </a:r>
          </a:p>
        </p:txBody>
      </p:sp>
    </p:spTree>
    <p:extLst>
      <p:ext uri="{BB962C8B-B14F-4D97-AF65-F5344CB8AC3E}">
        <p14:creationId xmlns:p14="http://schemas.microsoft.com/office/powerpoint/2010/main" val="61988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Enterprise Architecture (EA): the term with a thousand definitions</a:t>
            </a:r>
            <a:endParaRPr lang="en-CA" dirty="0"/>
          </a:p>
        </p:txBody>
      </p:sp>
      <p:sp>
        <p:nvSpPr>
          <p:cNvPr id="3" name="TextBox 2"/>
          <p:cNvSpPr txBox="1"/>
          <p:nvPr/>
        </p:nvSpPr>
        <p:spPr>
          <a:xfrm>
            <a:off x="367324" y="1276350"/>
            <a:ext cx="8346830" cy="523220"/>
          </a:xfrm>
          <a:prstGeom prst="rect">
            <a:avLst/>
          </a:prstGeom>
        </p:spPr>
        <p:txBody>
          <a:bodyPr wrap="square" rtlCol="0">
            <a:spAutoFit/>
          </a:bodyPr>
          <a:lstStyle/>
          <a:p>
            <a:r>
              <a:rPr lang="en-CA" sz="1400"/>
              <a:t>As </a:t>
            </a:r>
            <a:r>
              <a:rPr lang="en-CA" sz="1400" smtClean="0"/>
              <a:t>enterprise </a:t>
            </a:r>
            <a:r>
              <a:rPr lang="en-CA" sz="1400" dirty="0"/>
              <a:t>architecture </a:t>
            </a:r>
            <a:r>
              <a:rPr lang="en-CA" sz="1400"/>
              <a:t>is </a:t>
            </a:r>
            <a:r>
              <a:rPr lang="en-CA" sz="1400" dirty="0"/>
              <a:t>a</a:t>
            </a:r>
            <a:r>
              <a:rPr lang="en-CA" sz="1400"/>
              <a:t> young </a:t>
            </a:r>
            <a:r>
              <a:rPr lang="en-CA" sz="1400" smtClean="0"/>
              <a:t>field, </a:t>
            </a:r>
            <a:r>
              <a:rPr lang="en-CA" sz="1400"/>
              <a:t>there </a:t>
            </a:r>
            <a:r>
              <a:rPr lang="en-CA" sz="1400" smtClean="0"/>
              <a:t>are </a:t>
            </a:r>
            <a:r>
              <a:rPr lang="en-CA" sz="1400" dirty="0"/>
              <a:t>many</a:t>
            </a:r>
            <a:r>
              <a:rPr lang="en-CA" sz="1400"/>
              <a:t> different perspectives on what it means and how it is </a:t>
            </a:r>
            <a:r>
              <a:rPr lang="en-CA" sz="1400" smtClean="0"/>
              <a:t>used. </a:t>
            </a:r>
            <a:endParaRPr lang="en-CA" sz="1400" dirty="0"/>
          </a:p>
        </p:txBody>
      </p:sp>
      <p:sp>
        <p:nvSpPr>
          <p:cNvPr id="6" name="Rectangular Callout 5"/>
          <p:cNvSpPr/>
          <p:nvPr/>
        </p:nvSpPr>
        <p:spPr>
          <a:xfrm>
            <a:off x="789712" y="2482008"/>
            <a:ext cx="1934758" cy="841308"/>
          </a:xfrm>
          <a:prstGeom prst="wedgeRectCallout">
            <a:avLst>
              <a:gd name="adj1" fmla="val 77352"/>
              <a:gd name="adj2" fmla="val 59881"/>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i="1" dirty="0">
                <a:solidFill>
                  <a:schemeClr val="bg1"/>
                </a:solidFill>
              </a:rPr>
              <a:t>Definition </a:t>
            </a:r>
            <a:r>
              <a:rPr lang="en-US" sz="1200" i="1" dirty="0" smtClean="0">
                <a:solidFill>
                  <a:schemeClr val="bg1"/>
                </a:solidFill>
              </a:rPr>
              <a:t>2:</a:t>
            </a:r>
          </a:p>
          <a:p>
            <a:pPr algn="ctr"/>
            <a:r>
              <a:rPr lang="en-CA" sz="1200" dirty="0" smtClean="0">
                <a:solidFill>
                  <a:schemeClr val="bg1"/>
                </a:solidFill>
              </a:rPr>
              <a:t>Finds redundancies throughout the business through modeling.</a:t>
            </a:r>
            <a:endParaRPr lang="en-CA" sz="1200" dirty="0">
              <a:solidFill>
                <a:schemeClr val="bg1"/>
              </a:solidFill>
            </a:endParaRPr>
          </a:p>
        </p:txBody>
      </p:sp>
      <p:sp>
        <p:nvSpPr>
          <p:cNvPr id="7" name="Rectangular Callout 6"/>
          <p:cNvSpPr/>
          <p:nvPr/>
        </p:nvSpPr>
        <p:spPr>
          <a:xfrm>
            <a:off x="6529786" y="2482009"/>
            <a:ext cx="1814119" cy="841308"/>
          </a:xfrm>
          <a:prstGeom prst="wedgeRectCallout">
            <a:avLst>
              <a:gd name="adj1" fmla="val -77283"/>
              <a:gd name="adj2" fmla="val 60003"/>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i="1" dirty="0">
                <a:solidFill>
                  <a:schemeClr val="bg1"/>
                </a:solidFill>
              </a:rPr>
              <a:t>Definition 4:</a:t>
            </a:r>
          </a:p>
          <a:p>
            <a:pPr algn="ctr"/>
            <a:r>
              <a:rPr lang="en-CA" sz="1200">
                <a:solidFill>
                  <a:schemeClr val="bg1"/>
                </a:solidFill>
              </a:rPr>
              <a:t>Defines </a:t>
            </a:r>
            <a:r>
              <a:rPr lang="en-CA" sz="1200" smtClean="0">
                <a:solidFill>
                  <a:schemeClr val="bg1"/>
                </a:solidFill>
              </a:rPr>
              <a:t>rules </a:t>
            </a:r>
            <a:r>
              <a:rPr lang="en-CA" sz="1200">
                <a:solidFill>
                  <a:schemeClr val="bg1"/>
                </a:solidFill>
              </a:rPr>
              <a:t>for </a:t>
            </a:r>
            <a:r>
              <a:rPr lang="en-CA" sz="1200" dirty="0">
                <a:solidFill>
                  <a:schemeClr val="bg1"/>
                </a:solidFill>
              </a:rPr>
              <a:t>IT</a:t>
            </a:r>
            <a:r>
              <a:rPr lang="en-CA" sz="1200">
                <a:solidFill>
                  <a:schemeClr val="bg1"/>
                </a:solidFill>
              </a:rPr>
              <a:t> projects and </a:t>
            </a:r>
            <a:r>
              <a:rPr lang="en-CA" sz="1200" smtClean="0">
                <a:solidFill>
                  <a:schemeClr val="bg1"/>
                </a:solidFill>
              </a:rPr>
              <a:t>solutions.</a:t>
            </a:r>
            <a:endParaRPr lang="en-CA" sz="1200" dirty="0">
              <a:solidFill>
                <a:schemeClr val="tx1"/>
              </a:solidFill>
            </a:endParaRPr>
          </a:p>
        </p:txBody>
      </p:sp>
      <p:sp>
        <p:nvSpPr>
          <p:cNvPr id="8" name="Rectangular Callout 7"/>
          <p:cNvSpPr/>
          <p:nvPr/>
        </p:nvSpPr>
        <p:spPr>
          <a:xfrm>
            <a:off x="3598457" y="2005569"/>
            <a:ext cx="1827695" cy="861121"/>
          </a:xfrm>
          <a:prstGeom prst="wedgeRectCallout">
            <a:avLst>
              <a:gd name="adj1" fmla="val 6671"/>
              <a:gd name="adj2" fmla="val 104098"/>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i="1" dirty="0">
                <a:solidFill>
                  <a:schemeClr val="bg1"/>
                </a:solidFill>
              </a:rPr>
              <a:t>Definition 3:</a:t>
            </a:r>
          </a:p>
          <a:p>
            <a:pPr algn="ctr"/>
            <a:r>
              <a:rPr lang="en-CA" sz="1200">
                <a:solidFill>
                  <a:schemeClr val="bg1"/>
                </a:solidFill>
              </a:rPr>
              <a:t>Creates </a:t>
            </a:r>
            <a:r>
              <a:rPr lang="en-CA" sz="1200" smtClean="0">
                <a:solidFill>
                  <a:schemeClr val="bg1"/>
                </a:solidFill>
              </a:rPr>
              <a:t>principles </a:t>
            </a:r>
            <a:r>
              <a:rPr lang="en-CA" sz="1200" dirty="0">
                <a:solidFill>
                  <a:schemeClr val="bg1"/>
                </a:solidFill>
              </a:rPr>
              <a:t>to guide IT investment decisions.</a:t>
            </a:r>
          </a:p>
        </p:txBody>
      </p:sp>
      <p:sp>
        <p:nvSpPr>
          <p:cNvPr id="9" name="Rectangular Callout 8"/>
          <p:cNvSpPr/>
          <p:nvPr/>
        </p:nvSpPr>
        <p:spPr>
          <a:xfrm>
            <a:off x="727367" y="4247449"/>
            <a:ext cx="2059448" cy="772984"/>
          </a:xfrm>
          <a:prstGeom prst="wedgeRectCallout">
            <a:avLst>
              <a:gd name="adj1" fmla="val 69088"/>
              <a:gd name="adj2" fmla="val -55619"/>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i="1" dirty="0">
                <a:solidFill>
                  <a:schemeClr val="bg1"/>
                </a:solidFill>
              </a:rPr>
              <a:t>Definition 1:</a:t>
            </a:r>
          </a:p>
          <a:p>
            <a:pPr algn="ctr"/>
            <a:r>
              <a:rPr lang="en-CA" sz="1200" dirty="0">
                <a:solidFill>
                  <a:schemeClr val="bg1"/>
                </a:solidFill>
              </a:rPr>
              <a:t>Helps</a:t>
            </a:r>
            <a:r>
              <a:rPr lang="en-CA" sz="1200">
                <a:solidFill>
                  <a:schemeClr val="bg1"/>
                </a:solidFill>
              </a:rPr>
              <a:t> to align </a:t>
            </a:r>
            <a:r>
              <a:rPr lang="en-CA" sz="1200" smtClean="0">
                <a:solidFill>
                  <a:schemeClr val="bg1"/>
                </a:solidFill>
              </a:rPr>
              <a:t>IT </a:t>
            </a:r>
            <a:r>
              <a:rPr lang="en-CA" sz="1200" dirty="0">
                <a:solidFill>
                  <a:schemeClr val="bg1"/>
                </a:solidFill>
              </a:rPr>
              <a:t>and the business.</a:t>
            </a:r>
          </a:p>
        </p:txBody>
      </p:sp>
      <p:sp>
        <p:nvSpPr>
          <p:cNvPr id="10" name="Rectangular Callout 9"/>
          <p:cNvSpPr/>
          <p:nvPr/>
        </p:nvSpPr>
        <p:spPr>
          <a:xfrm>
            <a:off x="6218059" y="4260108"/>
            <a:ext cx="1814119" cy="760325"/>
          </a:xfrm>
          <a:prstGeom prst="wedgeRectCallout">
            <a:avLst>
              <a:gd name="adj1" fmla="val -73281"/>
              <a:gd name="adj2" fmla="val -4939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i="1" dirty="0">
                <a:solidFill>
                  <a:schemeClr val="bg1"/>
                </a:solidFill>
              </a:rPr>
              <a:t>Definition 5:</a:t>
            </a:r>
          </a:p>
          <a:p>
            <a:pPr algn="ctr"/>
            <a:r>
              <a:rPr lang="en-CA" sz="1200" dirty="0">
                <a:solidFill>
                  <a:schemeClr val="bg1"/>
                </a:solidFill>
              </a:rPr>
              <a:t>A department </a:t>
            </a:r>
            <a:r>
              <a:rPr lang="en-CA" sz="1200">
                <a:solidFill>
                  <a:schemeClr val="bg1"/>
                </a:solidFill>
              </a:rPr>
              <a:t>that consumes </a:t>
            </a:r>
            <a:r>
              <a:rPr lang="en-CA" sz="1200" smtClean="0">
                <a:solidFill>
                  <a:schemeClr val="bg1"/>
                </a:solidFill>
              </a:rPr>
              <a:t>half </a:t>
            </a:r>
            <a:r>
              <a:rPr lang="en-CA" sz="1200" dirty="0">
                <a:solidFill>
                  <a:schemeClr val="bg1"/>
                </a:solidFill>
              </a:rPr>
              <a:t>my budget.</a:t>
            </a:r>
          </a:p>
        </p:txBody>
      </p:sp>
      <p:grpSp>
        <p:nvGrpSpPr>
          <p:cNvPr id="14" name="Group 3"/>
          <p:cNvGrpSpPr/>
          <p:nvPr/>
        </p:nvGrpSpPr>
        <p:grpSpPr>
          <a:xfrm>
            <a:off x="403089" y="5497445"/>
            <a:ext cx="8337823" cy="682753"/>
            <a:chOff x="323389" y="3283951"/>
            <a:chExt cx="8337823" cy="682753"/>
          </a:xfrm>
        </p:grpSpPr>
        <p:sp>
          <p:nvSpPr>
            <p:cNvPr id="15" name="Rectangle 97"/>
            <p:cNvSpPr/>
            <p:nvPr/>
          </p:nvSpPr>
          <p:spPr>
            <a:xfrm>
              <a:off x="1600868" y="3283951"/>
              <a:ext cx="7060344" cy="676048"/>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52000" fontAlgn="base">
                <a:spcBef>
                  <a:spcPct val="0"/>
                </a:spcBef>
                <a:spcAft>
                  <a:spcPct val="0"/>
                </a:spcAft>
              </a:pPr>
              <a:r>
                <a:rPr lang="en-CA" sz="1200" dirty="0" smtClean="0">
                  <a:solidFill>
                    <a:srgbClr val="333333"/>
                  </a:solidFill>
                </a:rPr>
                <a:t>Whether the organization defines EA as all of the above or none, everyone agrees that architecture should enable the business and technology strategy of the organization.</a:t>
              </a:r>
              <a:endParaRPr lang="en-CA" sz="1200" dirty="0">
                <a:solidFill>
                  <a:srgbClr val="333333"/>
                </a:solidFill>
              </a:endParaRPr>
            </a:p>
          </p:txBody>
        </p:sp>
        <p:pic>
          <p:nvPicPr>
            <p:cNvPr id="16"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389" y="3283951"/>
              <a:ext cx="1615443" cy="682753"/>
            </a:xfrm>
            <a:prstGeom prst="rect">
              <a:avLst/>
            </a:prstGeom>
          </p:spPr>
        </p:pic>
      </p:grpSp>
      <p:sp>
        <p:nvSpPr>
          <p:cNvPr id="19" name="TextBox 18"/>
          <p:cNvSpPr txBox="1"/>
          <p:nvPr/>
        </p:nvSpPr>
        <p:spPr>
          <a:xfrm>
            <a:off x="3011682" y="3470865"/>
            <a:ext cx="3058113" cy="646331"/>
          </a:xfrm>
          <a:prstGeom prst="rect">
            <a:avLst/>
          </a:prstGeom>
        </p:spPr>
        <p:txBody>
          <a:bodyPr wrap="square" rtlCol="0">
            <a:spAutoFit/>
          </a:bodyPr>
          <a:lstStyle/>
          <a:p>
            <a:pPr algn="ctr"/>
            <a:r>
              <a:rPr lang="en-CA" b="1" i="1" dirty="0" smtClean="0">
                <a:solidFill>
                  <a:schemeClr val="accent1"/>
                </a:solidFill>
              </a:rPr>
              <a:t>“What’s the definition of Enterprise Architecture?”</a:t>
            </a:r>
          </a:p>
        </p:txBody>
      </p:sp>
    </p:spTree>
    <p:extLst>
      <p:ext uri="{BB962C8B-B14F-4D97-AF65-F5344CB8AC3E}">
        <p14:creationId xmlns:p14="http://schemas.microsoft.com/office/powerpoint/2010/main" val="16024461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stretch>
            <a:fillRect/>
          </a:stretch>
        </p:blipFill>
        <p:spPr>
          <a:xfrm>
            <a:off x="4278336" y="3384566"/>
            <a:ext cx="4015271" cy="2444968"/>
          </a:xfrm>
          <a:prstGeom prst="rect">
            <a:avLst/>
          </a:prstGeom>
        </p:spPr>
      </p:pic>
      <p:sp>
        <p:nvSpPr>
          <p:cNvPr id="2" name="Title 1"/>
          <p:cNvSpPr>
            <a:spLocks noGrp="1"/>
          </p:cNvSpPr>
          <p:nvPr>
            <p:ph type="title"/>
          </p:nvPr>
        </p:nvSpPr>
        <p:spPr/>
        <p:txBody>
          <a:bodyPr/>
          <a:lstStyle/>
          <a:p>
            <a:r>
              <a:rPr lang="en-CA" dirty="0" smtClean="0"/>
              <a:t>Assessing </a:t>
            </a:r>
            <a:r>
              <a:rPr lang="en-CA" dirty="0"/>
              <a:t>the maturity of EA is the first step to a successful EA program</a:t>
            </a:r>
          </a:p>
        </p:txBody>
      </p:sp>
      <p:sp>
        <p:nvSpPr>
          <p:cNvPr id="4" name="Rectangle 3"/>
          <p:cNvSpPr/>
          <p:nvPr/>
        </p:nvSpPr>
        <p:spPr>
          <a:xfrm>
            <a:off x="140007" y="1125522"/>
            <a:ext cx="8854458" cy="844810"/>
          </a:xfrm>
          <a:prstGeom prst="rect">
            <a:avLst/>
          </a:prstGeom>
          <a:noFill/>
          <a:ln w="3175">
            <a:noFill/>
            <a:prstDash val="sysDot"/>
          </a:ln>
        </p:spPr>
        <p:txBody>
          <a:bodyPr wrap="square" lIns="144000" tIns="144000" rIns="144000" bIns="144000">
            <a:spAutoFit/>
          </a:bodyPr>
          <a:lstStyle/>
          <a:p>
            <a:r>
              <a:rPr lang="en-CA" altLang="en-US" sz="1200" b="1" dirty="0" smtClean="0">
                <a:ea typeface="ＭＳ Ｐゴシック" charset="-128"/>
              </a:rPr>
              <a:t>There are nine Info-Tech Key Initiative Plans to develop and mature an EA department.</a:t>
            </a:r>
            <a:r>
              <a:rPr lang="en-CA" altLang="en-US" sz="1200" dirty="0" smtClean="0">
                <a:ea typeface="ＭＳ Ｐゴシック" charset="-128"/>
              </a:rPr>
              <a:t> By starting with the maturity assessment, the EA team can understand their current state and map out a journey to get to the target state. Each step includes activities and deliverables to document progress as the EA department matures.</a:t>
            </a:r>
            <a:endParaRPr lang="en-US" altLang="en-US" sz="1200" b="1" dirty="0"/>
          </a:p>
        </p:txBody>
      </p:sp>
      <p:pic>
        <p:nvPicPr>
          <p:cNvPr id="20" name="Picture 19"/>
          <p:cNvPicPr>
            <a:picLocks noChangeAspect="1"/>
          </p:cNvPicPr>
          <p:nvPr/>
        </p:nvPicPr>
        <p:blipFill>
          <a:blip r:embed="rId3"/>
          <a:stretch>
            <a:fillRect/>
          </a:stretch>
        </p:blipFill>
        <p:spPr>
          <a:xfrm>
            <a:off x="446790" y="2269688"/>
            <a:ext cx="3741161" cy="1815156"/>
          </a:xfrm>
          <a:prstGeom prst="rect">
            <a:avLst/>
          </a:prstGeom>
        </p:spPr>
      </p:pic>
      <p:sp>
        <p:nvSpPr>
          <p:cNvPr id="21" name="TextBox 20"/>
          <p:cNvSpPr txBox="1"/>
          <p:nvPr/>
        </p:nvSpPr>
        <p:spPr>
          <a:xfrm>
            <a:off x="649224" y="2414016"/>
            <a:ext cx="3081112" cy="1415772"/>
          </a:xfrm>
          <a:prstGeom prst="rect">
            <a:avLst/>
          </a:prstGeom>
        </p:spPr>
        <p:txBody>
          <a:bodyPr wrap="square" rtlCol="0">
            <a:spAutoFit/>
          </a:bodyPr>
          <a:lstStyle/>
          <a:p>
            <a:r>
              <a:rPr lang="en-CA" b="1" i="1" dirty="0" smtClean="0">
                <a:solidFill>
                  <a:schemeClr val="bg1"/>
                </a:solidFill>
              </a:rPr>
              <a:t>EA Maturity Assessment</a:t>
            </a:r>
          </a:p>
          <a:p>
            <a:endParaRPr lang="en-CA" b="1" i="1" dirty="0">
              <a:solidFill>
                <a:schemeClr val="bg1"/>
              </a:solidFill>
            </a:endParaRPr>
          </a:p>
          <a:p>
            <a:endParaRPr lang="en-CA" sz="1400" b="1" i="1" dirty="0" smtClean="0">
              <a:solidFill>
                <a:schemeClr val="bg1"/>
              </a:solidFill>
            </a:endParaRPr>
          </a:p>
          <a:p>
            <a:r>
              <a:rPr lang="en-CA" sz="1200" dirty="0" smtClean="0">
                <a:solidFill>
                  <a:schemeClr val="bg1"/>
                </a:solidFill>
              </a:rPr>
              <a:t>Understand the strengths and weaknesses of your EA practice to design your path forward.</a:t>
            </a:r>
          </a:p>
        </p:txBody>
      </p:sp>
      <p:cxnSp>
        <p:nvCxnSpPr>
          <p:cNvPr id="23" name="Elbow Connector 22"/>
          <p:cNvCxnSpPr/>
          <p:nvPr/>
        </p:nvCxnSpPr>
        <p:spPr>
          <a:xfrm rot="10800000">
            <a:off x="4106925" y="2840266"/>
            <a:ext cx="864087" cy="858898"/>
          </a:xfrm>
          <a:prstGeom prst="bentConnector3">
            <a:avLst>
              <a:gd name="adj1" fmla="val -506"/>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278337" y="3740729"/>
            <a:ext cx="1332753" cy="685799"/>
          </a:xfrm>
          <a:prstGeom prst="rect">
            <a:avLst/>
          </a:prstGeom>
          <a:ln w="38100">
            <a:solidFill>
              <a:schemeClr val="accent1"/>
            </a:solidFill>
          </a:ln>
        </p:spPr>
        <p:txBody>
          <a:bodyPr wrap="square" rtlCol="0">
            <a:spAutoFit/>
          </a:bodyPr>
          <a:lstStyle/>
          <a:p>
            <a:endParaRPr lang="en-CA" b="1" i="1" dirty="0" smtClean="0"/>
          </a:p>
        </p:txBody>
      </p:sp>
    </p:spTree>
    <p:extLst>
      <p:ext uri="{BB962C8B-B14F-4D97-AF65-F5344CB8AC3E}">
        <p14:creationId xmlns:p14="http://schemas.microsoft.com/office/powerpoint/2010/main" val="34228207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Drive business value through </a:t>
            </a:r>
            <a:r>
              <a:rPr lang="en-CA" dirty="0" smtClean="0"/>
              <a:t>low-effort</a:t>
            </a:r>
            <a:r>
              <a:rPr lang="en-CA" dirty="0"/>
              <a:t>, </a:t>
            </a:r>
            <a:r>
              <a:rPr lang="en-CA" dirty="0" smtClean="0"/>
              <a:t>high-value </a:t>
            </a:r>
            <a:r>
              <a:rPr lang="en-CA" dirty="0"/>
              <a:t>assessments</a:t>
            </a:r>
          </a:p>
        </p:txBody>
      </p:sp>
      <p:sp>
        <p:nvSpPr>
          <p:cNvPr id="4" name="Text Placeholder 5"/>
          <p:cNvSpPr txBox="1">
            <a:spLocks/>
          </p:cNvSpPr>
          <p:nvPr/>
        </p:nvSpPr>
        <p:spPr>
          <a:xfrm>
            <a:off x="249302" y="1232757"/>
            <a:ext cx="8627997" cy="3782588"/>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200"/>
              </a:spcBef>
              <a:spcAft>
                <a:spcPts val="1200"/>
              </a:spcAft>
              <a:buFont typeface="Arial" pitchFamily="34" charset="0"/>
              <a:buNone/>
            </a:pPr>
            <a:r>
              <a:rPr lang="en-CA" sz="1400" dirty="0" smtClean="0"/>
              <a:t>A maturity assessment should not take 10 teams and </a:t>
            </a:r>
            <a:r>
              <a:rPr lang="en-CA" sz="1400" dirty="0"/>
              <a:t>4</a:t>
            </a:r>
            <a:r>
              <a:rPr lang="en-CA" sz="1400" dirty="0" smtClean="0"/>
              <a:t> days. It should get EA started on the right foot by:</a:t>
            </a:r>
            <a:endParaRPr lang="en-CA" sz="1000" dirty="0" smtClean="0"/>
          </a:p>
          <a:p>
            <a:pPr lvl="1">
              <a:spcBef>
                <a:spcPts val="1200"/>
              </a:spcBef>
              <a:spcAft>
                <a:spcPts val="1200"/>
              </a:spcAft>
              <a:buFont typeface="Wingdings" panose="05000000000000000000" pitchFamily="2" charset="2"/>
              <a:buChar char="ü"/>
            </a:pPr>
            <a:r>
              <a:rPr lang="en-CA" b="1" dirty="0" smtClean="0"/>
              <a:t>Creating a benchmark:</a:t>
            </a:r>
            <a:r>
              <a:rPr lang="en-CA" dirty="0" smtClean="0"/>
              <a:t> understanding the current maturity vs. a year ago shows the progression of EA, and what still needs to be improved.</a:t>
            </a:r>
            <a:endParaRPr lang="en-CA" dirty="0"/>
          </a:p>
          <a:p>
            <a:pPr lvl="1">
              <a:spcBef>
                <a:spcPts val="1200"/>
              </a:spcBef>
              <a:spcAft>
                <a:spcPts val="1200"/>
              </a:spcAft>
              <a:buFont typeface="Wingdings" panose="05000000000000000000" pitchFamily="2" charset="2"/>
              <a:buChar char="ü"/>
            </a:pPr>
            <a:r>
              <a:rPr lang="en-CA" b="1" dirty="0" smtClean="0"/>
              <a:t>Linking to business value: </a:t>
            </a:r>
            <a:r>
              <a:rPr lang="en-CA" dirty="0" smtClean="0"/>
              <a:t>a business that does not care about EA or receives no value from EA will be a business that does not invest in EA. With a strong link to business value, EA can articulate a business case for improving the maturity of the department.</a:t>
            </a:r>
            <a:endParaRPr lang="en-CA" b="1" dirty="0" smtClean="0"/>
          </a:p>
          <a:p>
            <a:pPr lvl="1">
              <a:spcBef>
                <a:spcPts val="1200"/>
              </a:spcBef>
              <a:spcAft>
                <a:spcPts val="1200"/>
              </a:spcAft>
              <a:buFont typeface="Wingdings" panose="05000000000000000000" pitchFamily="2" charset="2"/>
              <a:buChar char="ü"/>
            </a:pPr>
            <a:r>
              <a:rPr lang="en-CA" b="1" dirty="0" smtClean="0"/>
              <a:t>Being easy to do: </a:t>
            </a:r>
            <a:r>
              <a:rPr lang="en-CA" dirty="0" smtClean="0"/>
              <a:t>the more difficult the assessment is, the less likely it is to be completed. Having a low-effort survey that contains questions directly relating to EA cuts out the need for excessive resources and helps get the team moving fast.</a:t>
            </a:r>
          </a:p>
          <a:p>
            <a:pPr lvl="1">
              <a:spcBef>
                <a:spcPts val="1200"/>
              </a:spcBef>
              <a:spcAft>
                <a:spcPts val="1200"/>
              </a:spcAft>
              <a:buFont typeface="Wingdings" panose="05000000000000000000" pitchFamily="2" charset="2"/>
              <a:buChar char="ü"/>
            </a:pPr>
            <a:r>
              <a:rPr lang="en-CA" b="1" dirty="0" smtClean="0"/>
              <a:t>Helping make a roadmap: </a:t>
            </a:r>
            <a:r>
              <a:rPr lang="en-CA" dirty="0" smtClean="0"/>
              <a:t>a current assessment is great, but the real value and insight come from the gap analysis. Reaching the target state is the goal of all initiatives, and having a customized roadmap built-in makes getting there much easier for all parties involved.</a:t>
            </a:r>
            <a:endParaRPr lang="en-CA" b="1" dirty="0" smtClean="0"/>
          </a:p>
          <a:p>
            <a:pPr lvl="1">
              <a:spcBef>
                <a:spcPts val="1200"/>
              </a:spcBef>
              <a:spcAft>
                <a:spcPts val="1200"/>
              </a:spcAft>
              <a:buFont typeface="Wingdings" panose="05000000000000000000" pitchFamily="2" charset="2"/>
              <a:buChar char="ü"/>
            </a:pPr>
            <a:endParaRPr lang="en-CA" b="1" dirty="0" smtClean="0"/>
          </a:p>
          <a:p>
            <a:pPr marL="180975" lvl="1" indent="0">
              <a:spcBef>
                <a:spcPts val="1200"/>
              </a:spcBef>
              <a:spcAft>
                <a:spcPts val="1200"/>
              </a:spcAft>
              <a:buNone/>
            </a:pPr>
            <a:endParaRPr lang="en-CA" b="1" dirty="0" smtClean="0"/>
          </a:p>
          <a:p>
            <a:pPr lvl="1">
              <a:spcBef>
                <a:spcPts val="1200"/>
              </a:spcBef>
              <a:spcAft>
                <a:spcPts val="1200"/>
              </a:spcAft>
              <a:buFont typeface="Wingdings" panose="05000000000000000000" pitchFamily="2" charset="2"/>
              <a:buChar char="ü"/>
            </a:pPr>
            <a:endParaRPr lang="en-CA" b="1" dirty="0" smtClean="0"/>
          </a:p>
          <a:p>
            <a:pPr marL="180975" lvl="1" indent="0">
              <a:spcBef>
                <a:spcPts val="1200"/>
              </a:spcBef>
              <a:spcAft>
                <a:spcPts val="1200"/>
              </a:spcAft>
              <a:buNone/>
            </a:pPr>
            <a:endParaRPr lang="en-CA" dirty="0"/>
          </a:p>
        </p:txBody>
      </p:sp>
      <p:sp>
        <p:nvSpPr>
          <p:cNvPr id="5" name="TextBox 105"/>
          <p:cNvSpPr txBox="1"/>
          <p:nvPr/>
        </p:nvSpPr>
        <p:spPr>
          <a:xfrm>
            <a:off x="683903" y="5264555"/>
            <a:ext cx="7815471" cy="738664"/>
          </a:xfrm>
          <a:prstGeom prst="rect">
            <a:avLst/>
          </a:prstGeom>
          <a:noFill/>
        </p:spPr>
        <p:txBody>
          <a:bodyPr wrap="square" rtlCol="0">
            <a:spAutoFit/>
          </a:bodyPr>
          <a:lstStyle/>
          <a:p>
            <a:pPr algn="ctr">
              <a:spcAft>
                <a:spcPts val="600"/>
              </a:spcAft>
            </a:pPr>
            <a:r>
              <a:rPr lang="en-CA" sz="1400" i="1" dirty="0">
                <a:solidFill>
                  <a:schemeClr val="accent2"/>
                </a:solidFill>
                <a:latin typeface="+mj-lt"/>
              </a:rPr>
              <a:t>Too many maturity assessments are lengthy, complicated, and do not directly take into account the perspective of stakeholders. A maturity assessment should be quick</a:t>
            </a:r>
            <a:r>
              <a:rPr lang="en-CA" sz="1400" i="1">
                <a:solidFill>
                  <a:schemeClr val="accent2"/>
                </a:solidFill>
                <a:latin typeface="+mj-lt"/>
              </a:rPr>
              <a:t>, </a:t>
            </a:r>
            <a:r>
              <a:rPr lang="en-CA" sz="1400" i="1" smtClean="0">
                <a:solidFill>
                  <a:schemeClr val="accent2"/>
                </a:solidFill>
                <a:latin typeface="+mj-lt"/>
              </a:rPr>
              <a:t>painless, </a:t>
            </a:r>
            <a:r>
              <a:rPr lang="en-CA" sz="1400" i="1" dirty="0">
                <a:solidFill>
                  <a:schemeClr val="accent2"/>
                </a:solidFill>
                <a:latin typeface="+mj-lt"/>
              </a:rPr>
              <a:t>and generate insights that inform the EA strategy and roadmap.</a:t>
            </a:r>
            <a:endParaRPr lang="en-CA" sz="1400" dirty="0">
              <a:solidFill>
                <a:schemeClr val="accent2"/>
              </a:solidFill>
            </a:endParaRPr>
          </a:p>
        </p:txBody>
      </p:sp>
      <p:pic>
        <p:nvPicPr>
          <p:cNvPr id="6" name="Picture 108"/>
          <p:cNvPicPr>
            <a:picLocks/>
          </p:cNvPicPr>
          <p:nvPr/>
        </p:nvPicPr>
        <p:blipFill>
          <a:blip r:embed="rId2"/>
          <a:stretch>
            <a:fillRect/>
          </a:stretch>
        </p:blipFill>
        <p:spPr>
          <a:xfrm>
            <a:off x="352680" y="5264555"/>
            <a:ext cx="331223" cy="239608"/>
          </a:xfrm>
          <a:prstGeom prst="rect">
            <a:avLst/>
          </a:prstGeom>
          <a:noFill/>
          <a:ln>
            <a:noFill/>
          </a:ln>
        </p:spPr>
      </p:pic>
      <p:pic>
        <p:nvPicPr>
          <p:cNvPr id="7" name="Picture 109"/>
          <p:cNvPicPr>
            <a:picLocks noChangeAspect="1"/>
          </p:cNvPicPr>
          <p:nvPr/>
        </p:nvPicPr>
        <p:blipFill>
          <a:blip r:embed="rId3"/>
          <a:stretch>
            <a:fillRect/>
          </a:stretch>
        </p:blipFill>
        <p:spPr>
          <a:xfrm>
            <a:off x="8499374" y="5756049"/>
            <a:ext cx="269807" cy="246200"/>
          </a:xfrm>
          <a:prstGeom prst="rect">
            <a:avLst/>
          </a:prstGeom>
        </p:spPr>
      </p:pic>
      <p:sp>
        <p:nvSpPr>
          <p:cNvPr id="8" name="TextBox 7"/>
          <p:cNvSpPr txBox="1"/>
          <p:nvPr/>
        </p:nvSpPr>
        <p:spPr>
          <a:xfrm>
            <a:off x="6629400" y="6003219"/>
            <a:ext cx="2400300" cy="307777"/>
          </a:xfrm>
          <a:prstGeom prst="rect">
            <a:avLst/>
          </a:prstGeom>
        </p:spPr>
        <p:txBody>
          <a:bodyPr wrap="square" rtlCol="0">
            <a:spAutoFit/>
          </a:bodyPr>
          <a:lstStyle/>
          <a:p>
            <a:r>
              <a:rPr lang="en-CA" sz="1400" dirty="0">
                <a:solidFill>
                  <a:srgbClr val="A24130"/>
                </a:solidFill>
              </a:rPr>
              <a:t> – MaryAnn Welke</a:t>
            </a:r>
            <a:endParaRPr lang="en-CA" b="1" i="1" dirty="0" smtClean="0"/>
          </a:p>
        </p:txBody>
      </p:sp>
    </p:spTree>
    <p:extLst>
      <p:ext uri="{BB962C8B-B14F-4D97-AF65-F5344CB8AC3E}">
        <p14:creationId xmlns:p14="http://schemas.microsoft.com/office/powerpoint/2010/main" val="28552342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4" y="255588"/>
            <a:ext cx="8627053" cy="877887"/>
          </a:xfrm>
        </p:spPr>
        <p:txBody>
          <a:bodyPr/>
          <a:lstStyle/>
          <a:p>
            <a:r>
              <a:rPr lang="en-CA" dirty="0" smtClean="0"/>
              <a:t>Info-Tech’s </a:t>
            </a:r>
            <a:r>
              <a:rPr lang="en-CA" dirty="0"/>
              <a:t>assessment is quick and </a:t>
            </a:r>
            <a:r>
              <a:rPr lang="en-CA" dirty="0" smtClean="0"/>
              <a:t>comprehensive</a:t>
            </a:r>
            <a:endParaRPr lang="en-CA" dirty="0"/>
          </a:p>
        </p:txBody>
      </p:sp>
      <p:sp>
        <p:nvSpPr>
          <p:cNvPr id="3" name="Rectangle 1"/>
          <p:cNvSpPr/>
          <p:nvPr/>
        </p:nvSpPr>
        <p:spPr>
          <a:xfrm>
            <a:off x="604230" y="2652736"/>
            <a:ext cx="3437834" cy="2286587"/>
          </a:xfrm>
          <a:prstGeom prst="rect">
            <a:avLst/>
          </a:prstGeom>
          <a:solidFill>
            <a:schemeClr val="bg2">
              <a:lumMod val="95000"/>
            </a:scheme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smtClean="0">
                <a:solidFill>
                  <a:schemeClr val="accent1"/>
                </a:solidFill>
              </a:rPr>
              <a:t>Generic EA Assessment</a:t>
            </a:r>
          </a:p>
          <a:p>
            <a:pPr algn="ctr"/>
            <a:endParaRPr lang="en-US" sz="1400" dirty="0" smtClean="0">
              <a:solidFill>
                <a:schemeClr val="accent1"/>
              </a:solidFill>
            </a:endParaRPr>
          </a:p>
          <a:p>
            <a:pPr marL="285750" indent="-285750">
              <a:buFont typeface="Arial" panose="020B0604020202020204" pitchFamily="34" charset="0"/>
              <a:buChar char="•"/>
            </a:pPr>
            <a:r>
              <a:rPr lang="en-US" sz="1400" dirty="0" smtClean="0">
                <a:solidFill>
                  <a:schemeClr val="accent1"/>
                </a:solidFill>
              </a:rPr>
              <a:t>100+ questions with answers chosen from yes, no, partly</a:t>
            </a:r>
          </a:p>
          <a:p>
            <a:pPr marL="285750" indent="-285750">
              <a:buFont typeface="Arial" panose="020B0604020202020204" pitchFamily="34" charset="0"/>
              <a:buChar char="•"/>
            </a:pPr>
            <a:endParaRPr lang="en-US" sz="1400" dirty="0" smtClean="0">
              <a:solidFill>
                <a:schemeClr val="accent1"/>
              </a:solidFill>
            </a:endParaRPr>
          </a:p>
          <a:p>
            <a:pPr marL="285750" indent="-285750">
              <a:buFont typeface="Arial" panose="020B0604020202020204" pitchFamily="34" charset="0"/>
              <a:buChar char="•"/>
            </a:pPr>
            <a:r>
              <a:rPr lang="en-US" sz="1400" dirty="0" smtClean="0">
                <a:solidFill>
                  <a:schemeClr val="accent1"/>
                </a:solidFill>
              </a:rPr>
              <a:t>Limited to the operational perspective</a:t>
            </a:r>
          </a:p>
          <a:p>
            <a:pPr marL="285750" indent="-285750">
              <a:buFont typeface="Arial" panose="020B0604020202020204" pitchFamily="34" charset="0"/>
              <a:buChar char="•"/>
            </a:pPr>
            <a:endParaRPr lang="en-US" sz="1400" dirty="0">
              <a:solidFill>
                <a:schemeClr val="accent1"/>
              </a:solidFill>
            </a:endParaRPr>
          </a:p>
          <a:p>
            <a:pPr marL="285750" indent="-285750">
              <a:buFont typeface="Arial" panose="020B0604020202020204" pitchFamily="34" charset="0"/>
              <a:buChar char="•"/>
            </a:pPr>
            <a:r>
              <a:rPr lang="en-US" sz="1400" dirty="0" smtClean="0">
                <a:solidFill>
                  <a:schemeClr val="accent1"/>
                </a:solidFill>
              </a:rPr>
              <a:t>One stakeholder’s answers</a:t>
            </a:r>
          </a:p>
          <a:p>
            <a:pPr marL="285750" indent="-285750">
              <a:buFont typeface="Arial" panose="020B0604020202020204" pitchFamily="34" charset="0"/>
              <a:buChar char="•"/>
            </a:pPr>
            <a:endParaRPr lang="en-US" sz="1400" dirty="0">
              <a:solidFill>
                <a:schemeClr val="accent1"/>
              </a:solidFill>
            </a:endParaRPr>
          </a:p>
          <a:p>
            <a:pPr marL="285750" indent="-285750">
              <a:buFont typeface="Arial" panose="020B0604020202020204" pitchFamily="34" charset="0"/>
              <a:buChar char="•"/>
            </a:pPr>
            <a:r>
              <a:rPr lang="en-US" sz="1400" dirty="0" smtClean="0">
                <a:solidFill>
                  <a:schemeClr val="accent1"/>
                </a:solidFill>
              </a:rPr>
              <a:t>No consideration of complexity</a:t>
            </a:r>
          </a:p>
        </p:txBody>
      </p:sp>
      <p:sp>
        <p:nvSpPr>
          <p:cNvPr id="4" name="Rectangle 2"/>
          <p:cNvSpPr/>
          <p:nvPr/>
        </p:nvSpPr>
        <p:spPr>
          <a:xfrm>
            <a:off x="5004780" y="2343644"/>
            <a:ext cx="3412392" cy="3025057"/>
          </a:xfrm>
          <a:prstGeom prst="rect">
            <a:avLst/>
          </a:prstGeom>
          <a:solidFill>
            <a:schemeClr val="accent1">
              <a:lumMod val="20000"/>
              <a:lumOff val="80000"/>
            </a:scheme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smtClean="0">
                <a:solidFill>
                  <a:schemeClr val="accent1"/>
                </a:solidFill>
              </a:rPr>
              <a:t>Info-Tech EA Assessment</a:t>
            </a:r>
          </a:p>
          <a:p>
            <a:pPr algn="ctr"/>
            <a:endParaRPr lang="en-US" sz="1400" dirty="0" smtClean="0">
              <a:solidFill>
                <a:schemeClr val="accent1"/>
              </a:solidFill>
            </a:endParaRPr>
          </a:p>
          <a:p>
            <a:pPr marL="285750" indent="-285750">
              <a:buFont typeface="Arial" panose="020B0604020202020204" pitchFamily="34" charset="0"/>
              <a:buChar char="•"/>
            </a:pPr>
            <a:r>
              <a:rPr lang="en-US" sz="1400" dirty="0" smtClean="0">
                <a:solidFill>
                  <a:schemeClr val="accent1"/>
                </a:solidFill>
              </a:rPr>
              <a:t>40 dynamic questions</a:t>
            </a:r>
          </a:p>
          <a:p>
            <a:pPr marL="285750" indent="-285750">
              <a:buFont typeface="Arial" panose="020B0604020202020204" pitchFamily="34" charset="0"/>
              <a:buChar char="•"/>
            </a:pPr>
            <a:endParaRPr lang="en-US" sz="1400" dirty="0" smtClean="0">
              <a:solidFill>
                <a:schemeClr val="accent1"/>
              </a:solidFill>
            </a:endParaRPr>
          </a:p>
          <a:p>
            <a:pPr marL="285750" indent="-285750">
              <a:buFont typeface="Arial" panose="020B0604020202020204" pitchFamily="34" charset="0"/>
              <a:buChar char="•"/>
            </a:pPr>
            <a:r>
              <a:rPr lang="en-US" sz="1400" dirty="0" smtClean="0">
                <a:solidFill>
                  <a:schemeClr val="accent1"/>
                </a:solidFill>
              </a:rPr>
              <a:t>Value and </a:t>
            </a:r>
            <a:r>
              <a:rPr lang="en-US" sz="1400" dirty="0">
                <a:solidFill>
                  <a:schemeClr val="accent1"/>
                </a:solidFill>
              </a:rPr>
              <a:t>o</a:t>
            </a:r>
            <a:r>
              <a:rPr lang="en-US" sz="1400" dirty="0" smtClean="0">
                <a:solidFill>
                  <a:schemeClr val="accent1"/>
                </a:solidFill>
              </a:rPr>
              <a:t>perational perspective</a:t>
            </a:r>
          </a:p>
          <a:p>
            <a:pPr marL="285750" indent="-285750">
              <a:buFont typeface="Arial" panose="020B0604020202020204" pitchFamily="34" charset="0"/>
              <a:buChar char="•"/>
            </a:pPr>
            <a:endParaRPr lang="en-US" sz="1400" dirty="0">
              <a:solidFill>
                <a:schemeClr val="accent1"/>
              </a:solidFill>
            </a:endParaRPr>
          </a:p>
          <a:p>
            <a:pPr marL="285750" indent="-285750">
              <a:buFont typeface="Arial" panose="020B0604020202020204" pitchFamily="34" charset="0"/>
              <a:buChar char="•"/>
            </a:pPr>
            <a:r>
              <a:rPr lang="en-US" sz="1400" dirty="0" smtClean="0">
                <a:solidFill>
                  <a:schemeClr val="accent1"/>
                </a:solidFill>
              </a:rPr>
              <a:t>Involves multiple stakeholders</a:t>
            </a:r>
          </a:p>
          <a:p>
            <a:pPr marL="285750" indent="-285750">
              <a:buFont typeface="Arial" panose="020B0604020202020204" pitchFamily="34" charset="0"/>
              <a:buChar char="•"/>
            </a:pPr>
            <a:endParaRPr lang="en-US" sz="1400" dirty="0" smtClean="0">
              <a:solidFill>
                <a:schemeClr val="accent1"/>
              </a:solidFill>
            </a:endParaRPr>
          </a:p>
          <a:p>
            <a:pPr marL="285750" indent="-285750">
              <a:buFont typeface="Arial" panose="020B0604020202020204" pitchFamily="34" charset="0"/>
              <a:buChar char="•"/>
            </a:pPr>
            <a:r>
              <a:rPr lang="en-US" sz="1400" dirty="0">
                <a:solidFill>
                  <a:schemeClr val="accent1"/>
                </a:solidFill>
              </a:rPr>
              <a:t>Considers organizational </a:t>
            </a:r>
            <a:r>
              <a:rPr lang="en-US" sz="1400" dirty="0" smtClean="0">
                <a:solidFill>
                  <a:schemeClr val="accent1"/>
                </a:solidFill>
              </a:rPr>
              <a:t>complexity</a:t>
            </a:r>
          </a:p>
          <a:p>
            <a:pPr marL="285750" indent="-285750">
              <a:buFont typeface="Arial" panose="020B0604020202020204" pitchFamily="34" charset="0"/>
              <a:buChar char="•"/>
            </a:pPr>
            <a:endParaRPr lang="en-US" sz="1400" dirty="0" smtClean="0">
              <a:solidFill>
                <a:schemeClr val="accent1"/>
              </a:solidFill>
            </a:endParaRPr>
          </a:p>
          <a:p>
            <a:pPr marL="285750" indent="-285750">
              <a:buFont typeface="Arial" panose="020B0604020202020204" pitchFamily="34" charset="0"/>
              <a:buChar char="•"/>
            </a:pPr>
            <a:r>
              <a:rPr lang="en-US" sz="1400" dirty="0" smtClean="0">
                <a:solidFill>
                  <a:schemeClr val="accent1"/>
                </a:solidFill>
              </a:rPr>
              <a:t>Automated roadmap</a:t>
            </a:r>
          </a:p>
          <a:p>
            <a:pPr marL="285750" indent="-285750">
              <a:buFont typeface="Arial" panose="020B0604020202020204" pitchFamily="34" charset="0"/>
              <a:buChar char="•"/>
            </a:pPr>
            <a:endParaRPr lang="en-US" sz="1400" dirty="0" smtClean="0">
              <a:solidFill>
                <a:schemeClr val="accent1"/>
              </a:solidFill>
            </a:endParaRPr>
          </a:p>
          <a:p>
            <a:pPr marL="285750" indent="-285750">
              <a:buFont typeface="Arial" panose="020B0604020202020204" pitchFamily="34" charset="0"/>
              <a:buChar char="•"/>
            </a:pPr>
            <a:r>
              <a:rPr lang="en-US" sz="1400" dirty="0" smtClean="0">
                <a:solidFill>
                  <a:schemeClr val="accent1"/>
                </a:solidFill>
              </a:rPr>
              <a:t>Info-Tech activities tied to goals</a:t>
            </a:r>
          </a:p>
          <a:p>
            <a:pPr algn="ctr"/>
            <a:endParaRPr lang="en-US" sz="1400" dirty="0">
              <a:solidFill>
                <a:schemeClr val="accent1"/>
              </a:solidFill>
            </a:endParaRPr>
          </a:p>
        </p:txBody>
      </p:sp>
      <p:cxnSp>
        <p:nvCxnSpPr>
          <p:cNvPr id="5" name="Straight Connector 4"/>
          <p:cNvCxnSpPr>
            <a:stCxn id="3" idx="3"/>
          </p:cNvCxnSpPr>
          <p:nvPr/>
        </p:nvCxnSpPr>
        <p:spPr>
          <a:xfrm flipV="1">
            <a:off x="4042064" y="2339586"/>
            <a:ext cx="962716" cy="145644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a:stCxn id="3" idx="3"/>
          </p:cNvCxnSpPr>
          <p:nvPr/>
        </p:nvCxnSpPr>
        <p:spPr>
          <a:xfrm>
            <a:off x="4042064" y="3796030"/>
            <a:ext cx="962716" cy="1576729"/>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68098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these icons to help direct you as you navigate this research </a:t>
            </a:r>
            <a:endParaRPr lang="en-US" dirty="0"/>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dirty="0" smtClean="0"/>
              <a:t>This icon denotes a slide where a supporting Info-Tech tool or template will help you perform the activity or step associated with the slide. Refer to the supporting tool or template to get the best results and proceed to the next step of the project.</a:t>
            </a:r>
            <a:endParaRPr lang="en-US" sz="1400" dirty="0"/>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US" sz="1400" dirty="0" smtClean="0"/>
              <a:t>This icon denotes a slide with an associated activity. The activity can be performed either as part of your project or with the support of Info-Tech team members, who will come onsite to facilitate a workshop for your organization.</a:t>
            </a:r>
            <a:endParaRPr lang="en-US" sz="1400" dirty="0"/>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smtClean="0"/>
              <a:t>Use these icons to help guide you through each step of the blueprint and direct you to content related to the recommended activities. </a:t>
            </a:r>
            <a:endParaRPr lang="en-US" sz="1400" dirty="0"/>
          </a:p>
        </p:txBody>
      </p:sp>
    </p:spTree>
    <p:extLst>
      <p:ext uri="{BB962C8B-B14F-4D97-AF65-F5344CB8AC3E}">
        <p14:creationId xmlns:p14="http://schemas.microsoft.com/office/powerpoint/2010/main" val="423923087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za5tjlK6.E.x4CrBCUWjL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nWEnvIeHi0yXIJdCj4IaU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heme/theme1.xml><?xml version="1.0" encoding="utf-8"?>
<a:theme xmlns:a="http://schemas.openxmlformats.org/drawingml/2006/main" name="Theme1">
  <a:themeElements>
    <a:clrScheme name="Magnum">
      <a:dk1>
        <a:srgbClr val="333333"/>
      </a:dk1>
      <a:lt1>
        <a:srgbClr val="FFFFFF"/>
      </a:lt1>
      <a:dk2>
        <a:srgbClr val="333333"/>
      </a:dk2>
      <a:lt2>
        <a:srgbClr val="FFFFFF"/>
      </a:lt2>
      <a:accent1>
        <a:srgbClr val="29475F"/>
      </a:accent1>
      <a:accent2>
        <a:srgbClr val="A24130"/>
      </a:accent2>
      <a:accent3>
        <a:srgbClr val="7F919F"/>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1487</Words>
  <Application>Microsoft Office PowerPoint</Application>
  <PresentationFormat>On-screen Show (4:3)</PresentationFormat>
  <Paragraphs>148</Paragraphs>
  <Slides>12</Slides>
  <Notes>7</Notes>
  <HiddenSlides>0</HiddenSlides>
  <MMClips>0</MMClips>
  <ScaleCrop>false</ScaleCrop>
  <HeadingPairs>
    <vt:vector size="8" baseType="variant">
      <vt:variant>
        <vt:lpstr>Fonts Used</vt:lpstr>
      </vt:variant>
      <vt:variant>
        <vt:i4>6</vt:i4>
      </vt:variant>
      <vt:variant>
        <vt:lpstr>Theme</vt:lpstr>
      </vt:variant>
      <vt:variant>
        <vt:i4>1</vt:i4>
      </vt:variant>
      <vt:variant>
        <vt:lpstr>Slide Titles</vt:lpstr>
      </vt:variant>
      <vt:variant>
        <vt:i4>12</vt:i4>
      </vt:variant>
      <vt:variant>
        <vt:lpstr>Custom Shows</vt:lpstr>
      </vt:variant>
      <vt:variant>
        <vt:i4>1</vt:i4>
      </vt:variant>
    </vt:vector>
  </HeadingPairs>
  <TitlesOfParts>
    <vt:vector size="20" baseType="lpstr">
      <vt:lpstr>ＭＳ Ｐゴシック</vt:lpstr>
      <vt:lpstr>Arial</vt:lpstr>
      <vt:lpstr>Calibri</vt:lpstr>
      <vt:lpstr>Georgia</vt:lpstr>
      <vt:lpstr>Open Sans</vt:lpstr>
      <vt:lpstr>Wingdings</vt:lpstr>
      <vt:lpstr>Theme1</vt:lpstr>
      <vt:lpstr>PowerPoint Presentation</vt:lpstr>
      <vt:lpstr>PowerPoint Presentation</vt:lpstr>
      <vt:lpstr>Our understanding of the problem</vt:lpstr>
      <vt:lpstr>Executive summary</vt:lpstr>
      <vt:lpstr>Enterprise Architecture (EA): the term with a thousand definitions</vt:lpstr>
      <vt:lpstr>Assessing the maturity of EA is the first step to a successful EA program</vt:lpstr>
      <vt:lpstr>Drive business value through low-effort, high-value assessments</vt:lpstr>
      <vt:lpstr>Info-Tech’s assessment is quick and comprehensive</vt:lpstr>
      <vt:lpstr>Use these icons to help direct you as you navigate this research </vt:lpstr>
      <vt:lpstr>Info-Tech offers various levels of support to best suit your needs</vt:lpstr>
      <vt:lpstr>Enterprise Architecture Maturity Assessment – project overview</vt:lpstr>
      <vt:lpstr>Guided Implementation outline</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2017-05-25T18:37:38Z</dcterms:created>
  <dcterms:modified xsi:type="dcterms:W3CDTF">2017-05-25T18:40:58Z</dcterms:modified>
</cp:coreProperties>
</file>