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73" r:id="rId4"/>
    <p:sldId id="277" r:id="rId5"/>
    <p:sldId id="271" r:id="rId6"/>
    <p:sldId id="275" r:id="rId7"/>
    <p:sldId id="264" r:id="rId8"/>
    <p:sldId id="274" r:id="rId9"/>
  </p:sldIdLst>
  <p:sldSz cx="9144000" cy="6858000" type="screen4x3"/>
  <p:notesSz cx="6858000" cy="9144000"/>
  <p:custShowLst>
    <p:custShow name="Custom Show 1" id="0">
      <p:sldLst>
        <p:sld r:id="rId8"/>
      </p:sldLst>
    </p:custShow>
  </p:custShowLst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3" name="Author" initials="A" lastIdx="0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E57F"/>
    <a:srgbClr val="809023"/>
    <a:srgbClr val="C10B07"/>
    <a:srgbClr val="1F7D05"/>
    <a:srgbClr val="B3ED8B"/>
    <a:srgbClr val="FF9F85"/>
    <a:srgbClr val="FFFF99"/>
    <a:srgbClr val="B0C534"/>
    <a:srgbClr val="2576B7"/>
    <a:srgbClr val="294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3612" autoAdjust="0"/>
  </p:normalViewPr>
  <p:slideViewPr>
    <p:cSldViewPr snapToGrid="0">
      <p:cViewPr varScale="1">
        <p:scale>
          <a:sx n="118" d="100"/>
          <a:sy n="118" d="100"/>
        </p:scale>
        <p:origin x="21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3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 Unicode MS" panose="020B060402020202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DA6C576-87C4-4BE7-A74B-23B3BFDECB7B}" type="slidenum">
              <a:rPr lang="en-US" altLang="en-US" sz="1200" smtClean="0">
                <a:solidFill>
                  <a:srgbClr val="000000"/>
                </a:solidFill>
              </a:rPr>
              <a:pPr/>
              <a:t>2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0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82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>
              <a:cs typeface="Arial Unicode MS" panose="020B0604020202020204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1863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83893AA-CE1A-493D-8B54-1B547298D684}" type="slidenum">
              <a:rPr lang="en-US" altLang="en-US" sz="1200" smtClean="0"/>
              <a:pPr/>
              <a:t>4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629171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17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5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510" y="6090046"/>
            <a:ext cx="9140490" cy="767954"/>
            <a:chOff x="3510" y="6090046"/>
            <a:chExt cx="9140490" cy="767954"/>
          </a:xfrm>
        </p:grpSpPr>
        <p:sp>
          <p:nvSpPr>
            <p:cNvPr id="29" name="Rectangle 28"/>
            <p:cNvSpPr/>
            <p:nvPr/>
          </p:nvSpPr>
          <p:spPr>
            <a:xfrm>
              <a:off x="3510" y="6090046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</a:t>
              </a:r>
              <a:r>
                <a:rPr lang="en-CA" sz="800" dirty="0" smtClean="0">
                  <a:solidFill>
                    <a:srgbClr val="ADB7C3"/>
                  </a:solidFill>
                </a:rPr>
                <a:t>is </a:t>
              </a:r>
              <a:r>
                <a:rPr lang="en-CA" sz="800" dirty="0">
                  <a:solidFill>
                    <a:srgbClr val="ADB7C3"/>
                  </a:solidFill>
                </a:rPr>
                <a:t>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1997-2017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32" name="Picture 31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544028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6090047"/>
            <a:ext cx="9144000" cy="767953"/>
            <a:chOff x="0" y="6090047"/>
            <a:chExt cx="9144000" cy="767953"/>
          </a:xfrm>
        </p:grpSpPr>
        <p:sp>
          <p:nvSpPr>
            <p:cNvPr id="13" name="Rectangle 12"/>
            <p:cNvSpPr/>
            <p:nvPr/>
          </p:nvSpPr>
          <p:spPr>
            <a:xfrm>
              <a:off x="0" y="6090047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</a:t>
              </a:r>
              <a:r>
                <a:rPr lang="en-CA" sz="800" dirty="0" smtClean="0">
                  <a:solidFill>
                    <a:srgbClr val="ADB7C3"/>
                  </a:solidFill>
                </a:rPr>
                <a:t>is </a:t>
              </a:r>
              <a:r>
                <a:rPr lang="en-CA" sz="800" dirty="0">
                  <a:solidFill>
                    <a:srgbClr val="ADB7C3"/>
                  </a:solidFill>
                </a:rPr>
                <a:t>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1997-2016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16" name="Picture 15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cxnSp>
        <p:nvCxnSpPr>
          <p:cNvPr id="17" name="Straight Connector 16"/>
          <p:cNvCxnSpPr/>
          <p:nvPr userDrawn="1"/>
        </p:nvCxnSpPr>
        <p:spPr>
          <a:xfrm>
            <a:off x="789414" y="3320114"/>
            <a:ext cx="249011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 userDrawn="1"/>
        </p:nvSpPr>
        <p:spPr>
          <a:xfrm>
            <a:off x="2791118" y="2568440"/>
            <a:ext cx="786842" cy="7868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400" b="1" dirty="0">
              <a:solidFill>
                <a:srgbClr val="29475F"/>
              </a:solidFill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88988" y="3355975"/>
            <a:ext cx="7269162" cy="66357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CA" sz="2800" dirty="0" smtClean="0"/>
              <a:t>Replace with Phase Title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63035" y="2585841"/>
            <a:ext cx="2036776" cy="76944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CA" sz="4400" b="1" dirty="0" smtClean="0">
                <a:solidFill>
                  <a:schemeClr val="accent1"/>
                </a:solidFill>
              </a:rPr>
              <a:t>PHASE</a:t>
            </a:r>
            <a:endParaRPr lang="en-CA" sz="4400" b="1" dirty="0">
              <a:solidFill>
                <a:schemeClr val="accent1"/>
              </a:solidFill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794014" y="2576893"/>
            <a:ext cx="781050" cy="769937"/>
          </a:xfr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5400" dirty="0" smtClean="0"/>
              <a:t>#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78396" y="5622172"/>
            <a:ext cx="728971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dirty="0" smtClean="0"/>
              <a:t>Blueprint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923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extra">
    <p:bg>
      <p:bgPr>
        <a:solidFill>
          <a:srgbClr val="CBDB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1606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eader Worksho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23528" y="1164090"/>
            <a:ext cx="8496944" cy="364691"/>
          </a:xfrm>
          <a:prstGeom prst="rect">
            <a:avLst/>
          </a:prstGeom>
          <a:solidFill>
            <a:srgbClr val="2576B7"/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331100" y="1176588"/>
            <a:ext cx="343389" cy="339694"/>
            <a:chOff x="6986062" y="224644"/>
            <a:chExt cx="731520" cy="731520"/>
          </a:xfrm>
          <a:noFill/>
          <a:effectLst/>
        </p:grpSpPr>
        <p:sp>
          <p:nvSpPr>
            <p:cNvPr id="23" name="Rectangle 2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24" name="Picture 2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grp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692948" y="1173398"/>
            <a:ext cx="445412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1157097" y="1173398"/>
            <a:ext cx="7427054" cy="346075"/>
          </a:xfrm>
        </p:spPr>
        <p:txBody>
          <a:bodyPr anchor="ctr"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sp>
        <p:nvSpPr>
          <p:cNvPr id="9" name="Pentagon 8"/>
          <p:cNvSpPr/>
          <p:nvPr userDrawn="1"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218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23850" y="1125538"/>
            <a:ext cx="8496300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9396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442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Executive Brief slide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40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790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-2778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Page header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Assist: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Also Assist:</a:t>
            </a:r>
            <a:endParaRPr lang="en-US" sz="14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dirty="0"/>
              <a:t>This Research Will Help </a:t>
            </a:r>
            <a:r>
              <a:rPr lang="en-US" sz="1400" b="1" dirty="0" smtClean="0"/>
              <a:t>Them: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1466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442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chemeClr val="accent1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Three sections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21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442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61455" y="3323354"/>
            <a:ext cx="8615844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Deliverables Completed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4612662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/>
              <a:t>Processes </a:t>
            </a:r>
            <a:r>
              <a:rPr lang="en-US" dirty="0" smtClean="0"/>
              <a:t>Optimized</a:t>
            </a:r>
            <a:endParaRPr lang="en-US" dirty="0"/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257727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Knowledge Gained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Two small sections, </a:t>
            </a:r>
            <a:r>
              <a:rPr lang="en-US" smtClean="0"/>
              <a:t>one large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808" y="3376524"/>
            <a:ext cx="215115" cy="2151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110" y="1253022"/>
            <a:ext cx="194813" cy="225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98" y="1268794"/>
            <a:ext cx="139535" cy="1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6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ol Pre-Work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3528" y="1164849"/>
            <a:ext cx="8496944" cy="413859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/>
          </a:p>
        </p:txBody>
      </p:sp>
      <p:pic>
        <p:nvPicPr>
          <p:cNvPr id="9" name="Picture 8" descr="best-practice-blueprint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4250" y="1175541"/>
            <a:ext cx="343307" cy="343307"/>
          </a:xfrm>
          <a:prstGeom prst="rect">
            <a:avLst/>
          </a:prstGeom>
          <a:solidFill>
            <a:srgbClr val="243F54"/>
          </a:solidFill>
          <a:effectLst/>
        </p:spPr>
      </p:pic>
      <p:sp>
        <p:nvSpPr>
          <p:cNvPr id="16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1194576" y="1174157"/>
            <a:ext cx="7420978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[Tool Context]</a:t>
            </a:r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684997" y="1174157"/>
            <a:ext cx="445412" cy="346075"/>
          </a:xfr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</p:spTree>
    <p:extLst>
      <p:ext uri="{BB962C8B-B14F-4D97-AF65-F5344CB8AC3E}">
        <p14:creationId xmlns:p14="http://schemas.microsoft.com/office/powerpoint/2010/main" val="22746426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13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68871" y="1708920"/>
            <a:ext cx="8601189" cy="0"/>
          </a:xfrm>
          <a:prstGeom prst="line">
            <a:avLst/>
          </a:prstGeom>
          <a:ln w="193675">
            <a:solidFill>
              <a:schemeClr val="bg1"/>
            </a:solidFill>
          </a:ln>
          <a:effectLst>
            <a:outerShdw blurRad="190500" dist="76200" dir="5400000" sx="97000" sy="97000" algn="tl" rotWithShape="0">
              <a:prstClr val="black">
                <a:alpha val="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51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391566" y="4626678"/>
            <a:ext cx="2803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4400" b="1" dirty="0" smtClean="0">
                <a:solidFill>
                  <a:schemeClr val="accent1"/>
                </a:solidFill>
              </a:rPr>
              <a:t>PHASE</a:t>
            </a:r>
            <a:endParaRPr lang="en-CA" sz="4400" b="1" dirty="0">
              <a:solidFill>
                <a:schemeClr val="accent1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352800" y="5771117"/>
            <a:ext cx="3731664" cy="0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 userDrawn="1"/>
        </p:nvSpPr>
        <p:spPr>
          <a:xfrm>
            <a:off x="7215652" y="4550343"/>
            <a:ext cx="1400435" cy="140043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0" b="1" dirty="0">
              <a:solidFill>
                <a:srgbClr val="243F5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66750" y="5395913"/>
            <a:ext cx="6418263" cy="374650"/>
          </a:xfrm>
        </p:spPr>
        <p:txBody>
          <a:bodyPr/>
          <a:lstStyle>
            <a:lvl1pPr marL="0" indent="0" algn="r">
              <a:buNone/>
              <a:defRPr sz="1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CA" sz="1800" dirty="0" smtClean="0"/>
              <a:t>Replace with the title of your phase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196138" y="4549775"/>
            <a:ext cx="1439862" cy="1401763"/>
          </a:xfrm>
        </p:spPr>
        <p:txBody>
          <a:bodyPr anchor="ctr"/>
          <a:lstStyle>
            <a:lvl1pPr marL="0" indent="0" algn="ctr">
              <a:buNone/>
              <a:defRPr sz="8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8800" dirty="0" smtClean="0"/>
              <a:t>#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505200" y="5923517"/>
            <a:ext cx="3731664" cy="0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29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3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65" r:id="rId2"/>
    <p:sldLayoutId id="2147483699" r:id="rId3"/>
    <p:sldLayoutId id="2147483706" r:id="rId4"/>
    <p:sldLayoutId id="2147483710" r:id="rId5"/>
    <p:sldLayoutId id="2147483711" r:id="rId6"/>
    <p:sldLayoutId id="2147483776" r:id="rId7"/>
    <p:sldLayoutId id="2147483764" r:id="rId8"/>
    <p:sldLayoutId id="2147483762" r:id="rId9"/>
    <p:sldLayoutId id="2147483761" r:id="rId10"/>
    <p:sldLayoutId id="2147483763" r:id="rId11"/>
    <p:sldLayoutId id="2147483769" r:id="rId12"/>
    <p:sldLayoutId id="214748377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aesystemsai.blogspot.ca/2017/04/apt10-operation-cloud-hopper_3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jpeg"/><Relationship Id="rId4" Type="http://schemas.openxmlformats.org/officeDocument/2006/relationships/hyperlink" Target="mailto:GuidedImplementations@InfoTech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microsoft.com/office/2007/relationships/hdphoto" Target="../media/hdphoto1.wdp"/><Relationship Id="rId3" Type="http://schemas.openxmlformats.org/officeDocument/2006/relationships/image" Target="../media/image11.jpg"/><Relationship Id="rId7" Type="http://schemas.openxmlformats.org/officeDocument/2006/relationships/hyperlink" Target="https://www.infotech.com/research/ss/humanize-the-security-awareness-and-training-program" TargetMode="External"/><Relationship Id="rId12" Type="http://schemas.openxmlformats.org/officeDocument/2006/relationships/image" Target="../media/image17.png"/><Relationship Id="rId2" Type="http://schemas.openxmlformats.org/officeDocument/2006/relationships/hyperlink" Target="https://www.infotech.com/research/ss/build-an-information-security-strateg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6.png"/><Relationship Id="rId5" Type="http://schemas.openxmlformats.org/officeDocument/2006/relationships/hyperlink" Target="https://www.infotech.com/research/ss/integrate-threat-intelligence-into-your-security-operations" TargetMode="External"/><Relationship Id="rId15" Type="http://schemas.openxmlformats.org/officeDocument/2006/relationships/image" Target="../media/image19.jpeg"/><Relationship Id="rId10" Type="http://schemas.openxmlformats.org/officeDocument/2006/relationships/image" Target="../media/image15.png"/><Relationship Id="rId4" Type="http://schemas.openxmlformats.org/officeDocument/2006/relationships/hyperlink" Target="https://www.infotech.com/research/ss/develop-a-next-gen-security-operations-program" TargetMode="External"/><Relationship Id="rId9" Type="http://schemas.openxmlformats.org/officeDocument/2006/relationships/image" Target="../media/image14.pn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c.co.uk/cyber-security/pdf/cloud-hopper-report-final-updated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58648" y="2816932"/>
            <a:ext cx="7454900" cy="962588"/>
          </a:xfrm>
        </p:spPr>
        <p:txBody>
          <a:bodyPr/>
          <a:lstStyle/>
          <a:p>
            <a:pPr lvl="0"/>
            <a:r>
              <a:rPr lang="en-CA" dirty="0" smtClean="0"/>
              <a:t>APT10 &amp; Operation Cloud Hopper – Exposing a Global Cyberespionage Campaign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58648" y="3844578"/>
            <a:ext cx="7467600" cy="508000"/>
          </a:xfrm>
        </p:spPr>
        <p:txBody>
          <a:bodyPr/>
          <a:lstStyle/>
          <a:p>
            <a:r>
              <a:rPr lang="en-CA" dirty="0" smtClean="0"/>
              <a:t>A </a:t>
            </a:r>
            <a:r>
              <a:rPr lang="en-CA" dirty="0"/>
              <a:t>b</a:t>
            </a:r>
            <a:r>
              <a:rPr lang="en-CA" dirty="0" smtClean="0"/>
              <a:t>rief </a:t>
            </a:r>
            <a:r>
              <a:rPr lang="en-CA" dirty="0"/>
              <a:t>r</a:t>
            </a:r>
            <a:r>
              <a:rPr lang="en-CA" dirty="0" smtClean="0"/>
              <a:t>esearch </a:t>
            </a:r>
            <a:r>
              <a:rPr lang="en-CA" dirty="0"/>
              <a:t>n</a:t>
            </a:r>
            <a:r>
              <a:rPr lang="en-CA" dirty="0" smtClean="0"/>
              <a:t>ote for Info-Tech’s members.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18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facts </a:t>
            </a:r>
            <a:r>
              <a:rPr lang="en-US" dirty="0"/>
              <a:t>about </a:t>
            </a:r>
            <a:r>
              <a:rPr lang="en-US" dirty="0" smtClean="0"/>
              <a:t>Operation Cloud Hopper</a:t>
            </a:r>
            <a:endParaRPr lang="en-US" dirty="0"/>
          </a:p>
        </p:txBody>
      </p:sp>
      <p:sp>
        <p:nvSpPr>
          <p:cNvPr id="40" name="TextBox 35"/>
          <p:cNvSpPr txBox="1">
            <a:spLocks noChangeArrowheads="1"/>
          </p:cNvSpPr>
          <p:nvPr/>
        </p:nvSpPr>
        <p:spPr bwMode="auto">
          <a:xfrm>
            <a:off x="759416" y="2881396"/>
            <a:ext cx="81122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CA" sz="1200" b="1" dirty="0" smtClean="0"/>
              <a:t>The </a:t>
            </a:r>
            <a:r>
              <a:rPr lang="en-CA" sz="1200" b="1" dirty="0"/>
              <a:t>compromise of MSP networks has provided broad </a:t>
            </a:r>
            <a:r>
              <a:rPr lang="en-CA" sz="1200" b="1" dirty="0" smtClean="0"/>
              <a:t>access </a:t>
            </a:r>
            <a:r>
              <a:rPr lang="en-CA" sz="1200" b="1" dirty="0"/>
              <a:t>to MSP customer networks</a:t>
            </a:r>
            <a:r>
              <a:rPr lang="en-CA" sz="1200" b="1" dirty="0" smtClean="0"/>
              <a:t>.</a:t>
            </a:r>
            <a:r>
              <a:rPr lang="en-CA" sz="1200" dirty="0" smtClean="0"/>
              <a:t> APT10 leverages low-profile infrastructure from which it obtains </a:t>
            </a:r>
            <a:r>
              <a:rPr lang="en-CA" sz="1200" dirty="0"/>
              <a:t>legitimate credentials to access the client networks of </a:t>
            </a:r>
            <a:r>
              <a:rPr lang="en-CA" sz="1200" dirty="0" smtClean="0"/>
              <a:t>MSPs </a:t>
            </a:r>
            <a:r>
              <a:rPr lang="en-CA" sz="1200" dirty="0"/>
              <a:t>and exfiltrate sensitive data</a:t>
            </a:r>
            <a:r>
              <a:rPr lang="en-CA" sz="1200" dirty="0" smtClean="0"/>
              <a:t>.</a:t>
            </a:r>
            <a:endParaRPr lang="en-CA" sz="1200" dirty="0"/>
          </a:p>
        </p:txBody>
      </p:sp>
      <p:sp>
        <p:nvSpPr>
          <p:cNvPr id="42" name="TextBox 35"/>
          <p:cNvSpPr txBox="1">
            <a:spLocks noChangeArrowheads="1"/>
          </p:cNvSpPr>
          <p:nvPr/>
        </p:nvSpPr>
        <p:spPr bwMode="auto">
          <a:xfrm>
            <a:off x="772157" y="3660594"/>
            <a:ext cx="80788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CA" sz="1200" b="1" dirty="0" smtClean="0"/>
              <a:t>APT10 has been documented leveraging custom malware.</a:t>
            </a:r>
            <a:r>
              <a:rPr lang="en-CA" sz="1200" dirty="0" smtClean="0"/>
              <a:t> These threats can easily bypass traditional signature-based protection. The payload itself is delivered through traditional spearphishing email methods but has the potential to spread </a:t>
            </a:r>
            <a:r>
              <a:rPr lang="en-CA" sz="1200" dirty="0"/>
              <a:t>laterally to MSP </a:t>
            </a:r>
            <a:r>
              <a:rPr lang="en-CA" sz="1200" dirty="0" smtClean="0"/>
              <a:t>clientele.</a:t>
            </a:r>
            <a:endParaRPr lang="en-CA" sz="1200" dirty="0"/>
          </a:p>
        </p:txBody>
      </p:sp>
      <p:sp>
        <p:nvSpPr>
          <p:cNvPr id="53" name="Text Placeholder 1"/>
          <p:cNvSpPr txBox="1">
            <a:spLocks/>
          </p:cNvSpPr>
          <p:nvPr/>
        </p:nvSpPr>
        <p:spPr>
          <a:xfrm>
            <a:off x="0" y="1250090"/>
            <a:ext cx="9144000" cy="65722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1600" b="1" dirty="0" smtClean="0">
                <a:solidFill>
                  <a:schemeClr val="bg1"/>
                </a:solidFill>
              </a:rPr>
              <a:t>A </a:t>
            </a:r>
            <a:r>
              <a:rPr lang="en-CA" sz="1600" b="1" dirty="0">
                <a:solidFill>
                  <a:schemeClr val="bg1"/>
                </a:solidFill>
              </a:rPr>
              <a:t>China-based threat actor, otherwise known as </a:t>
            </a:r>
            <a:r>
              <a:rPr lang="en-CA" sz="1600" b="1" dirty="0" smtClean="0">
                <a:solidFill>
                  <a:schemeClr val="bg1"/>
                </a:solidFill>
              </a:rPr>
              <a:t>APT10</a:t>
            </a:r>
            <a:r>
              <a:rPr lang="en-CA" sz="1600" b="1" dirty="0">
                <a:solidFill>
                  <a:schemeClr val="bg1"/>
                </a:solidFill>
              </a:rPr>
              <a:t>, has been </a:t>
            </a:r>
            <a:r>
              <a:rPr lang="en-CA" sz="1600" b="1" dirty="0" smtClean="0">
                <a:solidFill>
                  <a:schemeClr val="bg1"/>
                </a:solidFill>
              </a:rPr>
              <a:t>targeting and exfiltrating </a:t>
            </a:r>
            <a:r>
              <a:rPr lang="en-CA" sz="1600" b="1" dirty="0">
                <a:solidFill>
                  <a:schemeClr val="bg1"/>
                </a:solidFill>
              </a:rPr>
              <a:t>sensitive data </a:t>
            </a:r>
            <a:r>
              <a:rPr lang="en-CA" sz="1600" b="1" dirty="0" smtClean="0">
                <a:solidFill>
                  <a:schemeClr val="bg1"/>
                </a:solidFill>
              </a:rPr>
              <a:t>from managed </a:t>
            </a:r>
            <a:r>
              <a:rPr lang="en-CA" sz="1600" b="1" dirty="0">
                <a:solidFill>
                  <a:schemeClr val="bg1"/>
                </a:solidFill>
              </a:rPr>
              <a:t>IT </a:t>
            </a:r>
            <a:r>
              <a:rPr lang="en-CA" sz="1600" b="1" dirty="0" smtClean="0">
                <a:solidFill>
                  <a:schemeClr val="bg1"/>
                </a:solidFill>
              </a:rPr>
              <a:t>service providers (MSP) and affiliated </a:t>
            </a:r>
            <a:r>
              <a:rPr lang="en-CA" sz="1600" b="1" dirty="0">
                <a:solidFill>
                  <a:schemeClr val="bg1"/>
                </a:solidFill>
              </a:rPr>
              <a:t>clientele. </a:t>
            </a:r>
          </a:p>
        </p:txBody>
      </p:sp>
      <p:sp>
        <p:nvSpPr>
          <p:cNvPr id="37" name="TextBox 35"/>
          <p:cNvSpPr txBox="1">
            <a:spLocks noChangeArrowheads="1"/>
          </p:cNvSpPr>
          <p:nvPr/>
        </p:nvSpPr>
        <p:spPr bwMode="auto">
          <a:xfrm>
            <a:off x="772157" y="4379353"/>
            <a:ext cx="3682611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/>
            <a:r>
              <a:rPr lang="en-CA" sz="1200" dirty="0"/>
              <a:t>The command and control infrastructure used for Operation Cloud Hopper is </a:t>
            </a:r>
            <a:r>
              <a:rPr lang="en-CA" sz="1200" b="1" dirty="0"/>
              <a:t>predominantly dynamic-DNS domains</a:t>
            </a:r>
            <a:r>
              <a:rPr lang="en-CA" sz="1200" dirty="0"/>
              <a:t>, which are highly interconnected and link to the threat actor’s previous </a:t>
            </a:r>
            <a:r>
              <a:rPr lang="en-CA" sz="1200" dirty="0" smtClean="0"/>
              <a:t>operations. </a:t>
            </a:r>
            <a:r>
              <a:rPr lang="en-CA" sz="1100" dirty="0" smtClean="0"/>
              <a:t>(</a:t>
            </a:r>
            <a:r>
              <a:rPr lang="en-CA" sz="1100" i="1" dirty="0" smtClean="0"/>
              <a:t>For a full list of domain IOCs, please refer to the appendix.)</a:t>
            </a:r>
            <a:endParaRPr lang="en-CA" sz="1200" i="1" dirty="0"/>
          </a:p>
        </p:txBody>
      </p:sp>
      <p:sp>
        <p:nvSpPr>
          <p:cNvPr id="38" name="TextBox 35"/>
          <p:cNvSpPr txBox="1">
            <a:spLocks noChangeArrowheads="1"/>
          </p:cNvSpPr>
          <p:nvPr/>
        </p:nvSpPr>
        <p:spPr bwMode="auto">
          <a:xfrm>
            <a:off x="772156" y="2144694"/>
            <a:ext cx="80788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/>
            <a:r>
              <a:rPr lang="en-CA" sz="1200" b="1" dirty="0" smtClean="0"/>
              <a:t>APT10 has been operating since 2014,</a:t>
            </a:r>
            <a:r>
              <a:rPr lang="en-CA" sz="1200" dirty="0" smtClean="0"/>
              <a:t> historically targeting construction, engineering, aerospace, telecom, and government industries in Canada, Brazil, France, Norway, Finland, Switzerland, South Africa, the United States, Australia, Japan, and India.</a:t>
            </a:r>
            <a:endParaRPr lang="en-CA" sz="1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58836" y="2234296"/>
            <a:ext cx="456383" cy="461153"/>
            <a:chOff x="92985" y="2620288"/>
            <a:chExt cx="444195" cy="461153"/>
          </a:xfrm>
        </p:grpSpPr>
        <p:sp>
          <p:nvSpPr>
            <p:cNvPr id="126" name="Oval 145407"/>
            <p:cNvSpPr/>
            <p:nvPr/>
          </p:nvSpPr>
          <p:spPr>
            <a:xfrm>
              <a:off x="92985" y="2620288"/>
              <a:ext cx="432993" cy="461153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outerShdw blurRad="12700" dist="12700" dir="2700000" algn="tl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7119" y="2660780"/>
              <a:ext cx="390061" cy="3693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4928" y="2972757"/>
            <a:ext cx="464198" cy="461153"/>
            <a:chOff x="92985" y="2620288"/>
            <a:chExt cx="451801" cy="461153"/>
          </a:xfrm>
        </p:grpSpPr>
        <p:sp>
          <p:nvSpPr>
            <p:cNvPr id="20" name="Oval 145407"/>
            <p:cNvSpPr/>
            <p:nvPr/>
          </p:nvSpPr>
          <p:spPr>
            <a:xfrm>
              <a:off x="92985" y="2620288"/>
              <a:ext cx="432993" cy="461153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outerShdw blurRad="12700" dist="12700" dir="2700000" algn="tl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4725" y="2668595"/>
              <a:ext cx="390061" cy="3693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chemeClr val="bg1"/>
                  </a:solidFill>
                </a:rPr>
                <a:t>2</a:t>
              </a:r>
              <a:endParaRPr lang="en-CA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2220" y="3725052"/>
            <a:ext cx="469615" cy="461153"/>
            <a:chOff x="92985" y="2620288"/>
            <a:chExt cx="457074" cy="461153"/>
          </a:xfrm>
        </p:grpSpPr>
        <p:sp>
          <p:nvSpPr>
            <p:cNvPr id="23" name="Oval 145407"/>
            <p:cNvSpPr/>
            <p:nvPr/>
          </p:nvSpPr>
          <p:spPr>
            <a:xfrm>
              <a:off x="92985" y="2620288"/>
              <a:ext cx="432993" cy="461153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outerShdw blurRad="12700" dist="12700" dir="2700000" algn="tl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9998" y="2673659"/>
              <a:ext cx="390061" cy="3693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4928" y="4561999"/>
            <a:ext cx="464198" cy="461153"/>
            <a:chOff x="92985" y="2620288"/>
            <a:chExt cx="451801" cy="461153"/>
          </a:xfrm>
        </p:grpSpPr>
        <p:sp>
          <p:nvSpPr>
            <p:cNvPr id="26" name="Oval 145407"/>
            <p:cNvSpPr/>
            <p:nvPr/>
          </p:nvSpPr>
          <p:spPr>
            <a:xfrm>
              <a:off x="92985" y="2620288"/>
              <a:ext cx="432993" cy="461153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outerShdw blurRad="12700" dist="12700" dir="2700000" algn="tl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4725" y="2668595"/>
              <a:ext cx="390061" cy="3693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CA" dirty="0" smtClean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467802" y="6280889"/>
            <a:ext cx="2934484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Source: </a:t>
            </a:r>
            <a:r>
              <a:rPr lang="en-CA" sz="1000" dirty="0" smtClean="0">
                <a:hlinkClick r:id="rId3"/>
              </a:rPr>
              <a:t>Bae Systems </a:t>
            </a:r>
            <a:r>
              <a:rPr lang="en-CA" sz="1000" dirty="0">
                <a:hlinkClick r:id="rId3"/>
              </a:rPr>
              <a:t>T</a:t>
            </a:r>
            <a:r>
              <a:rPr lang="en-CA" sz="1000" dirty="0" smtClean="0">
                <a:hlinkClick r:id="rId3"/>
              </a:rPr>
              <a:t>hreat Research Blog</a:t>
            </a:r>
            <a:endParaRPr lang="en-CA" sz="1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552" y="4186205"/>
            <a:ext cx="4567091" cy="205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88913"/>
            <a:ext cx="8620125" cy="8778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Best practices moving forward</a:t>
            </a:r>
            <a:endParaRPr lang="en-CA" dirty="0"/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245277" y="1259868"/>
            <a:ext cx="86439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spcAft>
                <a:spcPts val="700"/>
              </a:spcAft>
              <a:buClr>
                <a:schemeClr val="tx1"/>
              </a:buClr>
              <a:buSzPct val="120000"/>
            </a:pPr>
            <a:r>
              <a:rPr lang="en-CA" altLang="en-US" b="1" dirty="0"/>
              <a:t>T</a:t>
            </a:r>
            <a:r>
              <a:rPr lang="en-CA" altLang="en-US" b="1" dirty="0" smtClean="0"/>
              <a:t>he </a:t>
            </a:r>
            <a:r>
              <a:rPr lang="en-CA" b="1" dirty="0" smtClean="0"/>
              <a:t>compromise </a:t>
            </a:r>
            <a:r>
              <a:rPr lang="en-CA" b="1" dirty="0"/>
              <a:t>of a single MSP can </a:t>
            </a:r>
            <a:r>
              <a:rPr lang="en-CA" b="1" dirty="0" smtClean="0"/>
              <a:t>provide access </a:t>
            </a:r>
            <a:r>
              <a:rPr lang="en-CA" b="1" dirty="0"/>
              <a:t>to multiple </a:t>
            </a:r>
            <a:r>
              <a:rPr lang="en-CA" b="1" dirty="0" smtClean="0"/>
              <a:t>client-facing networks. Such exposure has</a:t>
            </a:r>
            <a:r>
              <a:rPr lang="en-CA" altLang="en-US" b="1" dirty="0" smtClean="0"/>
              <a:t> </a:t>
            </a:r>
            <a:r>
              <a:rPr lang="en-CA" altLang="en-US" b="1" dirty="0"/>
              <a:t>dangerous implications. </a:t>
            </a:r>
            <a:r>
              <a:rPr lang="en-CA" altLang="en-US" b="1" dirty="0" smtClean="0"/>
              <a:t>Key takeaways include:</a:t>
            </a:r>
            <a:endParaRPr lang="en-CA" alt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91917" y="2044276"/>
            <a:ext cx="6923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700"/>
              </a:spcAft>
              <a:buClr>
                <a:schemeClr val="tx1"/>
              </a:buClr>
              <a:buSzPct val="120000"/>
            </a:pPr>
            <a:r>
              <a:rPr lang="en-CA" sz="1200" b="1" dirty="0">
                <a:solidFill>
                  <a:schemeClr val="accent1"/>
                </a:solidFill>
              </a:rPr>
              <a:t>Security extends beyond your </a:t>
            </a:r>
            <a:r>
              <a:rPr lang="en-CA" sz="1200" b="1" dirty="0" smtClean="0">
                <a:solidFill>
                  <a:schemeClr val="accent1"/>
                </a:solidFill>
              </a:rPr>
              <a:t>organization. </a:t>
            </a:r>
            <a:r>
              <a:rPr lang="en-CA" sz="1200" dirty="0" smtClean="0">
                <a:solidFill>
                  <a:schemeClr val="accent1"/>
                </a:solidFill>
              </a:rPr>
              <a:t>Ensure </a:t>
            </a:r>
            <a:r>
              <a:rPr lang="en-CA" sz="1200" dirty="0">
                <a:solidFill>
                  <a:schemeClr val="accent1"/>
                </a:solidFill>
              </a:rPr>
              <a:t>your organization has a comprehensive view of </a:t>
            </a:r>
            <a:r>
              <a:rPr lang="en-CA" sz="1200" dirty="0" smtClean="0">
                <a:solidFill>
                  <a:schemeClr val="accent1"/>
                </a:solidFill>
              </a:rPr>
              <a:t>your organizational threat landscape and a clear understanding of the security posture of any managed service providers in your supply chain. </a:t>
            </a:r>
            <a:endParaRPr lang="en-CA" altLang="en-US" sz="1200" dirty="0">
              <a:solidFill>
                <a:schemeClr val="accent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35377" y="3582904"/>
            <a:ext cx="7820774" cy="675522"/>
            <a:chOff x="3758976" y="3797769"/>
            <a:chExt cx="4575328" cy="675522"/>
          </a:xfrm>
          <a:solidFill>
            <a:schemeClr val="accent3"/>
          </a:solidFill>
        </p:grpSpPr>
        <p:sp>
          <p:nvSpPr>
            <p:cNvPr id="57" name="Rectangle 56"/>
            <p:cNvSpPr/>
            <p:nvPr/>
          </p:nvSpPr>
          <p:spPr>
            <a:xfrm>
              <a:off x="3758976" y="3798171"/>
              <a:ext cx="586401" cy="675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b="1" dirty="0" smtClean="0"/>
                <a:t>Defense in Depth</a:t>
              </a:r>
              <a:endParaRPr lang="en-US" sz="1100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338119" y="3797769"/>
              <a:ext cx="3996185" cy="578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35377" y="2774505"/>
            <a:ext cx="7804395" cy="679648"/>
            <a:chOff x="3741996" y="2988972"/>
            <a:chExt cx="4565746" cy="679648"/>
          </a:xfrm>
          <a:solidFill>
            <a:schemeClr val="accent1"/>
          </a:solidFill>
        </p:grpSpPr>
        <p:sp>
          <p:nvSpPr>
            <p:cNvPr id="60" name="Rectangle 59"/>
            <p:cNvSpPr/>
            <p:nvPr/>
          </p:nvSpPr>
          <p:spPr>
            <a:xfrm>
              <a:off x="3741996" y="2993500"/>
              <a:ext cx="576818" cy="675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altLang="en-US" sz="1100" b="1" dirty="0" smtClean="0">
                  <a:solidFill>
                    <a:schemeClr val="bg1"/>
                  </a:solidFill>
                </a:rPr>
                <a:t>Awareness and Training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311557" y="2988972"/>
              <a:ext cx="3996185" cy="578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35377" y="2017616"/>
            <a:ext cx="7804394" cy="640707"/>
            <a:chOff x="3776996" y="2128040"/>
            <a:chExt cx="4565745" cy="640707"/>
          </a:xfrm>
          <a:solidFill>
            <a:schemeClr val="accent3"/>
          </a:solidFill>
        </p:grpSpPr>
        <p:sp>
          <p:nvSpPr>
            <p:cNvPr id="63" name="Rectangle 62"/>
            <p:cNvSpPr/>
            <p:nvPr/>
          </p:nvSpPr>
          <p:spPr>
            <a:xfrm>
              <a:off x="3776996" y="2128040"/>
              <a:ext cx="576818" cy="6407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sz="1100" b="1" dirty="0" smtClean="0">
                  <a:solidFill>
                    <a:schemeClr val="bg1"/>
                  </a:solidFill>
                </a:rPr>
                <a:t>Supply Chain Security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53814" y="2128845"/>
              <a:ext cx="3988927" cy="7411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291917" y="2796876"/>
            <a:ext cx="6877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700"/>
              </a:spcAft>
              <a:buClr>
                <a:schemeClr val="tx1"/>
              </a:buClr>
              <a:buSzPct val="120000"/>
            </a:pPr>
            <a:r>
              <a:rPr lang="en-CA" altLang="en-US" sz="1200" b="1" dirty="0" smtClean="0">
                <a:solidFill>
                  <a:schemeClr val="accent1"/>
                </a:solidFill>
              </a:rPr>
              <a:t>Conduct security awareness and training.</a:t>
            </a:r>
            <a:r>
              <a:rPr lang="en-CA" altLang="en-US" sz="1200" dirty="0" smtClean="0">
                <a:solidFill>
                  <a:schemeClr val="accent1"/>
                </a:solidFill>
              </a:rPr>
              <a:t> A</a:t>
            </a:r>
            <a:r>
              <a:rPr lang="en-CA" sz="1200" dirty="0" smtClean="0">
                <a:solidFill>
                  <a:schemeClr val="accent1"/>
                </a:solidFill>
              </a:rPr>
              <a:t>PT10 conducts reconnaissance and executes various spear-phishing campaigns. </a:t>
            </a:r>
            <a:r>
              <a:rPr lang="en-US" sz="1200" dirty="0">
                <a:solidFill>
                  <a:schemeClr val="accent1"/>
                </a:solidFill>
              </a:rPr>
              <a:t>Teach end users how to recognize current cyberattacks before they fall </a:t>
            </a:r>
            <a:r>
              <a:rPr lang="en-US" sz="1200" dirty="0" smtClean="0">
                <a:solidFill>
                  <a:schemeClr val="accent1"/>
                </a:solidFill>
              </a:rPr>
              <a:t>victim – t</a:t>
            </a:r>
            <a:r>
              <a:rPr lang="en-CA" sz="1200" dirty="0" smtClean="0">
                <a:solidFill>
                  <a:schemeClr val="accent1"/>
                </a:solidFill>
              </a:rPr>
              <a:t>his </a:t>
            </a:r>
            <a:r>
              <a:rPr lang="en-CA" sz="1200" dirty="0">
                <a:solidFill>
                  <a:schemeClr val="accent1"/>
                </a:solidFill>
              </a:rPr>
              <a:t>is a mandatory first-line of defense.</a:t>
            </a:r>
            <a:endParaRPr lang="en-CA" altLang="en-US" sz="1200" dirty="0">
              <a:solidFill>
                <a:schemeClr val="accent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35377" y="4392412"/>
            <a:ext cx="7820772" cy="675120"/>
            <a:chOff x="3741996" y="2993500"/>
            <a:chExt cx="4575327" cy="675120"/>
          </a:xfrm>
          <a:solidFill>
            <a:schemeClr val="accent1"/>
          </a:solidFill>
        </p:grpSpPr>
        <p:sp>
          <p:nvSpPr>
            <p:cNvPr id="70" name="Rectangle 69"/>
            <p:cNvSpPr/>
            <p:nvPr/>
          </p:nvSpPr>
          <p:spPr>
            <a:xfrm>
              <a:off x="3741996" y="2993500"/>
              <a:ext cx="576818" cy="675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b="1" dirty="0" smtClean="0"/>
                <a:t>Drive Adoption</a:t>
              </a:r>
              <a:endParaRPr lang="en-US" sz="1100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11556" y="2993998"/>
              <a:ext cx="4005767" cy="528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291917" y="4450782"/>
            <a:ext cx="6837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700"/>
              </a:spcAft>
              <a:buClr>
                <a:schemeClr val="tx1"/>
              </a:buClr>
              <a:buSzPct val="120000"/>
            </a:pPr>
            <a:r>
              <a:rPr lang="en-CA" altLang="en-US" sz="1200" b="1" dirty="0" smtClean="0">
                <a:solidFill>
                  <a:schemeClr val="accent1"/>
                </a:solidFill>
              </a:rPr>
              <a:t>Use this release as </a:t>
            </a:r>
            <a:r>
              <a:rPr lang="en-CA" altLang="en-US" sz="1200" b="1" dirty="0">
                <a:solidFill>
                  <a:schemeClr val="accent1"/>
                </a:solidFill>
              </a:rPr>
              <a:t>leverage </a:t>
            </a:r>
            <a:r>
              <a:rPr lang="en-CA" altLang="en-US" sz="1200" dirty="0">
                <a:solidFill>
                  <a:schemeClr val="accent1"/>
                </a:solidFill>
              </a:rPr>
              <a:t>to </a:t>
            </a:r>
            <a:r>
              <a:rPr lang="en-CA" altLang="en-US" sz="1200" dirty="0" smtClean="0">
                <a:solidFill>
                  <a:schemeClr val="accent1"/>
                </a:solidFill>
              </a:rPr>
              <a:t>create organizational situational awareness around security initiatives and to drive adoption </a:t>
            </a:r>
            <a:r>
              <a:rPr lang="en-CA" altLang="en-US" sz="1200" dirty="0">
                <a:solidFill>
                  <a:schemeClr val="accent1"/>
                </a:solidFill>
              </a:rPr>
              <a:t>of foundational security </a:t>
            </a:r>
            <a:r>
              <a:rPr lang="en-CA" altLang="en-US" sz="1200" dirty="0" smtClean="0">
                <a:solidFill>
                  <a:schemeClr val="accent1"/>
                </a:solidFill>
              </a:rPr>
              <a:t>measures: </a:t>
            </a:r>
            <a:r>
              <a:rPr lang="en-CA" sz="1200" dirty="0" smtClean="0">
                <a:solidFill>
                  <a:schemeClr val="accent1"/>
                </a:solidFill>
              </a:rPr>
              <a:t>network </a:t>
            </a:r>
            <a:r>
              <a:rPr lang="en-CA" sz="1200" dirty="0">
                <a:solidFill>
                  <a:schemeClr val="accent1"/>
                </a:solidFill>
              </a:rPr>
              <a:t>hardening, </a:t>
            </a:r>
            <a:r>
              <a:rPr lang="en-CA" altLang="en-US" sz="1200" dirty="0">
                <a:solidFill>
                  <a:schemeClr val="accent1"/>
                </a:solidFill>
              </a:rPr>
              <a:t>threat intelligence, red-teaming </a:t>
            </a:r>
            <a:r>
              <a:rPr lang="en-CA" altLang="en-US" sz="1200" dirty="0" smtClean="0">
                <a:solidFill>
                  <a:schemeClr val="accent1"/>
                </a:solidFill>
              </a:rPr>
              <a:t>exercises, </a:t>
            </a:r>
            <a:r>
              <a:rPr lang="en-CA" altLang="en-US" sz="1200" dirty="0">
                <a:solidFill>
                  <a:schemeClr val="accent1"/>
                </a:solidFill>
              </a:rPr>
              <a:t>and zero-day mitigation, </a:t>
            </a:r>
            <a:r>
              <a:rPr lang="en-CA" altLang="en-US" sz="1200" dirty="0" smtClean="0">
                <a:solidFill>
                  <a:schemeClr val="accent1"/>
                </a:solidFill>
              </a:rPr>
              <a:t>policies, and </a:t>
            </a:r>
            <a:r>
              <a:rPr lang="en-CA" altLang="en-US" sz="1200" dirty="0">
                <a:solidFill>
                  <a:schemeClr val="accent1"/>
                </a:solidFill>
              </a:rPr>
              <a:t>procedures.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32181" y="3705215"/>
            <a:ext cx="67754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</a:rPr>
              <a:t>  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1917" y="3617072"/>
            <a:ext cx="6877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700"/>
              </a:spcAft>
              <a:buClr>
                <a:schemeClr val="tx1"/>
              </a:buClr>
              <a:buSzPct val="120000"/>
            </a:pPr>
            <a:r>
              <a:rPr lang="en-CA" sz="1200" b="1" dirty="0" smtClean="0">
                <a:solidFill>
                  <a:schemeClr val="accent1"/>
                </a:solidFill>
              </a:rPr>
              <a:t>Whether an MSP or not, lock down your organization</a:t>
            </a:r>
            <a:r>
              <a:rPr lang="en-CA" sz="1200" b="1" dirty="0">
                <a:solidFill>
                  <a:schemeClr val="accent1"/>
                </a:solidFill>
              </a:rPr>
              <a:t>.</a:t>
            </a:r>
            <a:r>
              <a:rPr lang="en-CA" sz="1200" dirty="0">
                <a:solidFill>
                  <a:schemeClr val="accent1"/>
                </a:solidFill>
              </a:rPr>
              <a:t> A</a:t>
            </a:r>
            <a:r>
              <a:rPr lang="en-CA" sz="1200" dirty="0" smtClean="0">
                <a:solidFill>
                  <a:schemeClr val="accent1"/>
                </a:solidFill>
              </a:rPr>
              <a:t>mongst </a:t>
            </a:r>
            <a:r>
              <a:rPr lang="en-CA" sz="1200" dirty="0">
                <a:solidFill>
                  <a:schemeClr val="accent1"/>
                </a:solidFill>
              </a:rPr>
              <a:t>other </a:t>
            </a:r>
            <a:r>
              <a:rPr lang="en-CA" sz="1200" dirty="0" smtClean="0">
                <a:solidFill>
                  <a:schemeClr val="accent1"/>
                </a:solidFill>
              </a:rPr>
              <a:t>tactics, control </a:t>
            </a:r>
            <a:r>
              <a:rPr lang="en-CA" sz="1200" dirty="0">
                <a:solidFill>
                  <a:schemeClr val="accent1"/>
                </a:solidFill>
              </a:rPr>
              <a:t>administrative privileges, leverage threat intelligence, utilize </a:t>
            </a:r>
            <a:r>
              <a:rPr lang="en-CA" sz="1200" dirty="0" smtClean="0">
                <a:solidFill>
                  <a:schemeClr val="accent1"/>
                </a:solidFill>
              </a:rPr>
              <a:t>IP </a:t>
            </a:r>
            <a:r>
              <a:rPr lang="en-CA" sz="1200" dirty="0">
                <a:solidFill>
                  <a:schemeClr val="accent1"/>
                </a:solidFill>
              </a:rPr>
              <a:t>whitelisting</a:t>
            </a:r>
            <a:r>
              <a:rPr lang="en-CA" sz="1200" dirty="0" smtClean="0">
                <a:solidFill>
                  <a:schemeClr val="accent1"/>
                </a:solidFill>
              </a:rPr>
              <a:t>, adopt endpoint protection, implement two-factor authentication, and formalize </a:t>
            </a:r>
            <a:r>
              <a:rPr lang="en-CA" sz="1200" dirty="0">
                <a:solidFill>
                  <a:schemeClr val="accent1"/>
                </a:solidFill>
              </a:rPr>
              <a:t>incident response </a:t>
            </a:r>
            <a:r>
              <a:rPr lang="en-CA" sz="1200" dirty="0" smtClean="0">
                <a:solidFill>
                  <a:schemeClr val="accent1"/>
                </a:solidFill>
              </a:rPr>
              <a:t>measures.</a:t>
            </a:r>
            <a:endParaRPr lang="en-CA" altLang="en-US" sz="1200" dirty="0">
              <a:solidFill>
                <a:schemeClr val="accent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35377" y="5214018"/>
            <a:ext cx="7820774" cy="675522"/>
            <a:chOff x="3758976" y="3797769"/>
            <a:chExt cx="4575328" cy="675522"/>
          </a:xfrm>
          <a:solidFill>
            <a:schemeClr val="accent3"/>
          </a:solidFill>
        </p:grpSpPr>
        <p:sp>
          <p:nvSpPr>
            <p:cNvPr id="31" name="Rectangle 30"/>
            <p:cNvSpPr/>
            <p:nvPr/>
          </p:nvSpPr>
          <p:spPr>
            <a:xfrm>
              <a:off x="3758976" y="3798171"/>
              <a:ext cx="586401" cy="6751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b="1" dirty="0" smtClean="0"/>
                <a:t>Block Indicators</a:t>
              </a:r>
              <a:endParaRPr lang="en-US" sz="11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38119" y="3797769"/>
              <a:ext cx="3996185" cy="578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291917" y="5248186"/>
            <a:ext cx="6877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>
                <a:solidFill>
                  <a:schemeClr val="accent1"/>
                </a:solidFill>
              </a:rPr>
              <a:t>Information alone is not actionable. </a:t>
            </a:r>
            <a:r>
              <a:rPr lang="en-CA" sz="1200" dirty="0">
                <a:solidFill>
                  <a:schemeClr val="accent1"/>
                </a:solidFill>
              </a:rPr>
              <a:t>A successful threat intelligence program contextualizes threat data, aligns intelligence with business objectives, and then builds processes to satisfy those objectives. Actively block </a:t>
            </a:r>
            <a:r>
              <a:rPr lang="en-CA" sz="1200" dirty="0" smtClean="0">
                <a:solidFill>
                  <a:schemeClr val="accent1"/>
                </a:solidFill>
              </a:rPr>
              <a:t>indicators and </a:t>
            </a:r>
            <a:r>
              <a:rPr lang="en-CA" sz="1200" dirty="0">
                <a:solidFill>
                  <a:schemeClr val="accent1"/>
                </a:solidFill>
              </a:rPr>
              <a:t>act upon gathered intelligence.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66033" y="6035479"/>
            <a:ext cx="4611935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200" i="1" dirty="0" smtClean="0"/>
              <a:t>See </a:t>
            </a:r>
            <a:r>
              <a:rPr lang="en-CA" sz="1200" i="1" dirty="0" smtClean="0">
                <a:hlinkClick r:id="rId3" action="ppaction://hlinksldjump"/>
              </a:rPr>
              <a:t>Info-Tech’s materials</a:t>
            </a:r>
            <a:r>
              <a:rPr lang="en-CA" sz="1200" i="1" dirty="0" smtClean="0"/>
              <a:t> to address these issues</a:t>
            </a:r>
          </a:p>
        </p:txBody>
      </p:sp>
    </p:spTree>
    <p:extLst>
      <p:ext uri="{BB962C8B-B14F-4D97-AF65-F5344CB8AC3E}">
        <p14:creationId xmlns:p14="http://schemas.microsoft.com/office/powerpoint/2010/main" val="39157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actions that you can </a:t>
            </a:r>
            <a:r>
              <a:rPr lang="en-US" dirty="0" smtClean="0"/>
              <a:t>take</a:t>
            </a:r>
            <a:endParaRPr lang="en-CA" dirty="0"/>
          </a:p>
        </p:txBody>
      </p:sp>
      <p:sp>
        <p:nvSpPr>
          <p:cNvPr id="30732" name="Rectangle 44"/>
          <p:cNvSpPr>
            <a:spLocks noChangeArrowheads="1"/>
          </p:cNvSpPr>
          <p:nvPr/>
        </p:nvSpPr>
        <p:spPr bwMode="auto">
          <a:xfrm>
            <a:off x="317498" y="1131751"/>
            <a:ext cx="8499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b="1" dirty="0"/>
              <a:t>Do not </a:t>
            </a:r>
            <a:r>
              <a:rPr lang="en-US" b="1" dirty="0" smtClean="0"/>
              <a:t>wait </a:t>
            </a:r>
            <a:r>
              <a:rPr lang="en-US" b="1" dirty="0"/>
              <a:t>on vendors to update their </a:t>
            </a:r>
            <a:r>
              <a:rPr lang="en-US" b="1" dirty="0" smtClean="0"/>
              <a:t>security.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806701"/>
              </p:ext>
            </p:extLst>
          </p:nvPr>
        </p:nvGraphicFramePr>
        <p:xfrm>
          <a:off x="0" y="1525590"/>
          <a:ext cx="9144000" cy="501393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24023"/>
                <a:gridCol w="3830235"/>
                <a:gridCol w="4089742"/>
              </a:tblGrid>
              <a:tr h="248050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Action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Managed Service</a:t>
                      </a:r>
                      <a:r>
                        <a:rPr lang="en-CA" sz="1200" baseline="0" dirty="0" smtClean="0"/>
                        <a:t> </a:t>
                      </a:r>
                      <a:r>
                        <a:rPr lang="en-CA" sz="1200" dirty="0" smtClean="0"/>
                        <a:t>Provider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End User</a:t>
                      </a:r>
                      <a:endParaRPr lang="en-CA" sz="1200" dirty="0"/>
                    </a:p>
                  </a:txBody>
                  <a:tcPr/>
                </a:tc>
              </a:tr>
              <a:tr h="4134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Assess Your Exposure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 your exposure and the potential risk implications. Conduct internal scans for relevant IOCs. C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omplete the necessary due diligence to proactively mitigate security risks both in the short term and long term.</a:t>
                      </a:r>
                      <a:endParaRPr lang="en-CA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960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Block Indicators</a:t>
                      </a:r>
                    </a:p>
                    <a:p>
                      <a:pPr algn="ctr"/>
                      <a:endParaRPr lang="en-CA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Contact your network administrator to block all relevant indicators within applicable email/network gateways.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 specific vulnerabilities are identified, use risk assessment processes to determine the priority for remediation.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Leverage</a:t>
                      </a:r>
                      <a:r>
                        <a:rPr lang="en-US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network segmentation to restrict privileges and access to sensitive data.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Adopt behavioral-based security controls that leverage next-gen capabilities such as machine learning to better detect and combat threats.</a:t>
                      </a:r>
                      <a:endParaRPr lang="en-CA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SzPct val="80000"/>
                        <a:buFont typeface="Wingdings" panose="05000000000000000000" pitchFamily="2" charset="2"/>
                        <a:buChar char="q"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Search your organization’s infrastructure for APT10 indicators. Identify whether malware has transitioned laterally into your environment.</a:t>
                      </a:r>
                    </a:p>
                    <a:p>
                      <a:pPr marL="171450" indent="-171450">
                        <a:buSzPct val="80000"/>
                        <a:buFont typeface="Wingdings" panose="05000000000000000000" pitchFamily="2" charset="2"/>
                        <a:buChar char="q"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Enterprises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demand proof of change from vendors by asking for evidence such as records of change, patches deployed, etc.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CA" sz="1100" dirty="0" smtClean="0">
                          <a:latin typeface="anago-book"/>
                        </a:rPr>
                        <a:t>Segregate all supplier connections into separate virtual local area networks.</a:t>
                      </a:r>
                      <a:r>
                        <a:rPr lang="en-CA" sz="1100" baseline="0" dirty="0" smtClean="0">
                          <a:latin typeface="anago-book"/>
                        </a:rPr>
                        <a:t> F</a:t>
                      </a:r>
                      <a:r>
                        <a:rPr lang="en-CA" sz="1100" dirty="0" smtClean="0">
                          <a:latin typeface="anago-book"/>
                        </a:rPr>
                        <a:t>orce traffic through known monitored routes that have security controls such as firewalls, </a:t>
                      </a:r>
                      <a:r>
                        <a:rPr lang="en-CA" sz="1100" dirty="0" err="1" smtClean="0">
                          <a:latin typeface="anago-book"/>
                        </a:rPr>
                        <a:t>DLPs</a:t>
                      </a:r>
                      <a:r>
                        <a:rPr lang="en-CA" sz="1100" dirty="0" smtClean="0">
                          <a:latin typeface="anago-book"/>
                        </a:rPr>
                        <a:t>, and IDPSs.</a:t>
                      </a:r>
                      <a:endParaRPr lang="en-CA" sz="1100" dirty="0"/>
                    </a:p>
                  </a:txBody>
                  <a:tcPr/>
                </a:tc>
              </a:tr>
              <a:tr h="1295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Communicate</a:t>
                      </a:r>
                      <a:endParaRPr lang="en-CA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SzPct val="80000"/>
                        <a:buFont typeface="Wingdings" panose="05000000000000000000" pitchFamily="2" charset="2"/>
                        <a:buChar char="q"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 internal alerts to educate employees on APT10 and spear-phishing campaigns.</a:t>
                      </a:r>
                    </a:p>
                    <a:p>
                      <a:pPr marL="171450" indent="-171450" algn="l" defTabSz="914400" rtl="0" eaLnBrk="1" latinLnBrk="0" hangingPunct="1">
                        <a:buSzPct val="80000"/>
                        <a:buFont typeface="Wingdings" panose="05000000000000000000" pitchFamily="2" charset="2"/>
                        <a:buChar char="q"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Deliver internal security training sessions on Operation Cloud Hopper to foster organizational situational awareness. </a:t>
                      </a:r>
                    </a:p>
                    <a:p>
                      <a:pPr marL="171450" indent="-171450" algn="l" defTabSz="914400" rtl="0" eaLnBrk="1" latinLnBrk="0" hangingPunct="1">
                        <a:buSzPct val="80000"/>
                        <a:buFont typeface="Wingdings" panose="05000000000000000000" pitchFamily="2" charset="2"/>
                        <a:buChar char="q"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 external alerts to clientele; proactively address any efforts undertaken to combat the threat.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SzPct val="80000"/>
                        <a:buFont typeface="Wingdings" panose="05000000000000000000" pitchFamily="2" charset="2"/>
                        <a:buChar char="q"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Schedule regular cadence meetings with your managed service provider to discuss Operation Cloud Hopper and the corresponding security measures undertaken to combat it.</a:t>
                      </a:r>
                    </a:p>
                    <a:p>
                      <a:pPr marL="171450" indent="-171450" algn="l" defTabSz="914400" rtl="0" eaLnBrk="1" latinLnBrk="0" hangingPunct="1">
                        <a:buSzPct val="80000"/>
                        <a:buFont typeface="Wingdings" panose="05000000000000000000" pitchFamily="2" charset="2"/>
                        <a:buChar char="q"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Coordinate a meeting to discuss security-specific SLAs within your MSP contract.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 this intelligence and actively collaborate with your MSP to manage any potential risk.</a:t>
                      </a:r>
                    </a:p>
                  </a:txBody>
                  <a:tcPr/>
                </a:tc>
              </a:tr>
              <a:tr h="6890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Drive Security Strategy and IR</a:t>
                      </a:r>
                      <a:endParaRPr lang="en-CA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 is a good opportunity to review your security strategy and program and ensure that defense-in-depth practices are in place where possible</a:t>
                      </a:r>
                      <a:r>
                        <a:rPr lang="en-CA" sz="11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including formalized incident response procedures.</a:t>
                      </a:r>
                      <a:endParaRPr lang="en-CA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Leaks that get mainstream media attention are always a good opportunity to demonstrate the importance of security to the board.  “Don’t let a good crisis go to waste!”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43456">
                <a:tc>
                  <a:txBody>
                    <a:bodyPr/>
                    <a:lstStyle/>
                    <a:p>
                      <a:pPr algn="ctr"/>
                      <a:r>
                        <a:rPr lang="en-CA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Leverage Threat Intel</a:t>
                      </a:r>
                      <a:endParaRPr lang="en-CA" sz="1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CA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your threat intelligence program (or if there is none, refer to Info-Tech for guidance) and ensure that IOCs are being consumed and actioned. Timely intelligence can give you a crucial head start against threat actors.</a:t>
                      </a:r>
                      <a:endParaRPr lang="en-CA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7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a holistic security program</a:t>
            </a:r>
            <a:endParaRPr lang="en-US" dirty="0"/>
          </a:p>
        </p:txBody>
      </p:sp>
      <p:grpSp>
        <p:nvGrpSpPr>
          <p:cNvPr id="31" name="Group 23"/>
          <p:cNvGrpSpPr>
            <a:grpSpLocks/>
          </p:cNvGrpSpPr>
          <p:nvPr/>
        </p:nvGrpSpPr>
        <p:grpSpPr bwMode="auto">
          <a:xfrm>
            <a:off x="235028" y="2197106"/>
            <a:ext cx="2631271" cy="4067829"/>
            <a:chOff x="616812" y="1655355"/>
            <a:chExt cx="2798814" cy="3933206"/>
          </a:xfrm>
        </p:grpSpPr>
        <p:grpSp>
          <p:nvGrpSpPr>
            <p:cNvPr id="32" name="Group 24"/>
            <p:cNvGrpSpPr>
              <a:grpSpLocks/>
            </p:cNvGrpSpPr>
            <p:nvPr/>
          </p:nvGrpSpPr>
          <p:grpSpPr bwMode="auto">
            <a:xfrm>
              <a:off x="616812" y="4272146"/>
              <a:ext cx="2798814" cy="1316415"/>
              <a:chOff x="616812" y="4272146"/>
              <a:chExt cx="2798814" cy="1316415"/>
            </a:xfrm>
          </p:grpSpPr>
          <p:grpSp>
            <p:nvGrpSpPr>
              <p:cNvPr id="51" name="Group 43"/>
              <p:cNvGrpSpPr>
                <a:grpSpLocks/>
              </p:cNvGrpSpPr>
              <p:nvPr/>
            </p:nvGrpSpPr>
            <p:grpSpPr bwMode="auto">
              <a:xfrm>
                <a:off x="616812" y="4272146"/>
                <a:ext cx="2798814" cy="1316415"/>
                <a:chOff x="3172593" y="1761337"/>
                <a:chExt cx="2798814" cy="1316415"/>
              </a:xfrm>
            </p:grpSpPr>
            <p:sp>
              <p:nvSpPr>
                <p:cNvPr id="53" name="Freeform 25"/>
                <p:cNvSpPr/>
                <p:nvPr/>
              </p:nvSpPr>
              <p:spPr>
                <a:xfrm>
                  <a:off x="3172593" y="2155188"/>
                  <a:ext cx="2798814" cy="922564"/>
                </a:xfrm>
                <a:custGeom>
                  <a:avLst/>
                  <a:gdLst>
                    <a:gd name="connsiteX0" fmla="*/ 0 w 2798814"/>
                    <a:gd name="connsiteY0" fmla="*/ 0 h 923125"/>
                    <a:gd name="connsiteX1" fmla="*/ 2798064 w 2798814"/>
                    <a:gd name="connsiteY1" fmla="*/ 0 h 923125"/>
                    <a:gd name="connsiteX2" fmla="*/ 2798064 w 2798814"/>
                    <a:gd name="connsiteY2" fmla="*/ 129 h 923125"/>
                    <a:gd name="connsiteX3" fmla="*/ 2798814 w 2798814"/>
                    <a:gd name="connsiteY3" fmla="*/ 0 h 923125"/>
                    <a:gd name="connsiteX4" fmla="*/ 2798814 w 2798814"/>
                    <a:gd name="connsiteY4" fmla="*/ 530520 h 923125"/>
                    <a:gd name="connsiteX5" fmla="*/ 1399407 w 2798814"/>
                    <a:gd name="connsiteY5" fmla="*/ 923125 h 923125"/>
                    <a:gd name="connsiteX6" fmla="*/ 0 w 2798814"/>
                    <a:gd name="connsiteY6" fmla="*/ 530520 h 923125"/>
                    <a:gd name="connsiteX7" fmla="*/ 0 w 2798814"/>
                    <a:gd name="connsiteY7" fmla="*/ 415464 h 923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98814" h="923125">
                      <a:moveTo>
                        <a:pt x="0" y="0"/>
                      </a:moveTo>
                      <a:lnTo>
                        <a:pt x="2798064" y="0"/>
                      </a:lnTo>
                      <a:lnTo>
                        <a:pt x="2798064" y="129"/>
                      </a:lnTo>
                      <a:lnTo>
                        <a:pt x="2798814" y="0"/>
                      </a:lnTo>
                      <a:lnTo>
                        <a:pt x="2798814" y="530520"/>
                      </a:lnTo>
                      <a:cubicBezTo>
                        <a:pt x="2798814" y="746254"/>
                        <a:pt x="2171600" y="923125"/>
                        <a:pt x="1399407" y="923125"/>
                      </a:cubicBezTo>
                      <a:cubicBezTo>
                        <a:pt x="627214" y="923125"/>
                        <a:pt x="0" y="746254"/>
                        <a:pt x="0" y="530520"/>
                      </a:cubicBezTo>
                      <a:lnTo>
                        <a:pt x="0" y="415464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54" name="Oval 9"/>
                <p:cNvSpPr>
                  <a:spLocks noChangeArrowheads="1"/>
                </p:cNvSpPr>
                <p:nvPr/>
              </p:nvSpPr>
              <p:spPr bwMode="auto">
                <a:xfrm>
                  <a:off x="3172594" y="1761337"/>
                  <a:ext cx="2798812" cy="786577"/>
                </a:xfrm>
                <a:prstGeom prst="ellipse">
                  <a:avLst/>
                </a:prstGeom>
                <a:solidFill>
                  <a:srgbClr val="45454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id-ID" altLang="en-US"/>
                </a:p>
              </p:txBody>
            </p:sp>
            <p:sp>
              <p:nvSpPr>
                <p:cNvPr id="55" name="Oval 17"/>
                <p:cNvSpPr>
                  <a:spLocks noChangeArrowheads="1"/>
                </p:cNvSpPr>
                <p:nvPr/>
              </p:nvSpPr>
              <p:spPr bwMode="auto">
                <a:xfrm>
                  <a:off x="3828758" y="1986611"/>
                  <a:ext cx="1486485" cy="299259"/>
                </a:xfrm>
                <a:prstGeom prst="ellipse">
                  <a:avLst/>
                </a:prstGeom>
                <a:solidFill>
                  <a:schemeClr val="bg1">
                    <a:alpha val="39999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id-ID" altLang="en-US"/>
                </a:p>
              </p:txBody>
            </p:sp>
          </p:grpSp>
          <p:sp>
            <p:nvSpPr>
              <p:cNvPr id="52" name="TextBox 44"/>
              <p:cNvSpPr txBox="1">
                <a:spLocks noChangeArrowheads="1"/>
              </p:cNvSpPr>
              <p:nvPr/>
            </p:nvSpPr>
            <p:spPr bwMode="auto">
              <a:xfrm>
                <a:off x="1394687" y="5126667"/>
                <a:ext cx="1246749" cy="35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800" b="1" dirty="0">
                    <a:solidFill>
                      <a:schemeClr val="bg1"/>
                    </a:solidFill>
                  </a:rPr>
                  <a:t>Respond</a:t>
                </a:r>
              </a:p>
            </p:txBody>
          </p:sp>
        </p:grpSp>
        <p:grpSp>
          <p:nvGrpSpPr>
            <p:cNvPr id="33" name="Group 25"/>
            <p:cNvGrpSpPr>
              <a:grpSpLocks/>
            </p:cNvGrpSpPr>
            <p:nvPr/>
          </p:nvGrpSpPr>
          <p:grpSpPr bwMode="auto">
            <a:xfrm>
              <a:off x="616812" y="3399883"/>
              <a:ext cx="2798814" cy="1316415"/>
              <a:chOff x="616812" y="3399883"/>
              <a:chExt cx="2798814" cy="1316415"/>
            </a:xfrm>
          </p:grpSpPr>
          <p:grpSp>
            <p:nvGrpSpPr>
              <p:cNvPr id="46" name="Group 38"/>
              <p:cNvGrpSpPr>
                <a:grpSpLocks/>
              </p:cNvGrpSpPr>
              <p:nvPr/>
            </p:nvGrpSpPr>
            <p:grpSpPr bwMode="auto">
              <a:xfrm>
                <a:off x="616812" y="3399883"/>
                <a:ext cx="2798814" cy="1316415"/>
                <a:chOff x="3172593" y="1761337"/>
                <a:chExt cx="2798814" cy="1316415"/>
              </a:xfrm>
            </p:grpSpPr>
            <p:sp>
              <p:nvSpPr>
                <p:cNvPr id="48" name="Freeform 40"/>
                <p:cNvSpPr>
                  <a:spLocks/>
                </p:cNvSpPr>
                <p:nvPr/>
              </p:nvSpPr>
              <p:spPr bwMode="auto">
                <a:xfrm>
                  <a:off x="3172593" y="2154627"/>
                  <a:ext cx="2798814" cy="923125"/>
                </a:xfrm>
                <a:custGeom>
                  <a:avLst/>
                  <a:gdLst>
                    <a:gd name="T0" fmla="*/ 0 w 2798814"/>
                    <a:gd name="T1" fmla="*/ 0 h 923125"/>
                    <a:gd name="T2" fmla="*/ 2798064 w 2798814"/>
                    <a:gd name="T3" fmla="*/ 0 h 923125"/>
                    <a:gd name="T4" fmla="*/ 2798064 w 2798814"/>
                    <a:gd name="T5" fmla="*/ 129 h 923125"/>
                    <a:gd name="T6" fmla="*/ 2798814 w 2798814"/>
                    <a:gd name="T7" fmla="*/ 0 h 923125"/>
                    <a:gd name="T8" fmla="*/ 2798814 w 2798814"/>
                    <a:gd name="T9" fmla="*/ 530520 h 923125"/>
                    <a:gd name="T10" fmla="*/ 1399407 w 2798814"/>
                    <a:gd name="T11" fmla="*/ 923125 h 923125"/>
                    <a:gd name="T12" fmla="*/ 0 w 2798814"/>
                    <a:gd name="T13" fmla="*/ 530520 h 923125"/>
                    <a:gd name="T14" fmla="*/ 0 w 2798814"/>
                    <a:gd name="T15" fmla="*/ 415464 h 92312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98814" h="923125">
                      <a:moveTo>
                        <a:pt x="0" y="0"/>
                      </a:moveTo>
                      <a:lnTo>
                        <a:pt x="2798064" y="0"/>
                      </a:lnTo>
                      <a:lnTo>
                        <a:pt x="2798064" y="129"/>
                      </a:lnTo>
                      <a:lnTo>
                        <a:pt x="2798814" y="0"/>
                      </a:lnTo>
                      <a:lnTo>
                        <a:pt x="2798814" y="530520"/>
                      </a:lnTo>
                      <a:cubicBezTo>
                        <a:pt x="2798814" y="746254"/>
                        <a:pt x="2171600" y="923125"/>
                        <a:pt x="1399407" y="923125"/>
                      </a:cubicBezTo>
                      <a:cubicBezTo>
                        <a:pt x="627214" y="923125"/>
                        <a:pt x="0" y="746254"/>
                        <a:pt x="0" y="530520"/>
                      </a:cubicBezTo>
                      <a:lnTo>
                        <a:pt x="0" y="41546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423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 dirty="0"/>
                </a:p>
              </p:txBody>
            </p:sp>
            <p:sp>
              <p:nvSpPr>
                <p:cNvPr id="49" name="Oval 41"/>
                <p:cNvSpPr>
                  <a:spLocks noChangeArrowheads="1"/>
                </p:cNvSpPr>
                <p:nvPr/>
              </p:nvSpPr>
              <p:spPr bwMode="auto">
                <a:xfrm>
                  <a:off x="3172594" y="1761337"/>
                  <a:ext cx="2798812" cy="786577"/>
                </a:xfrm>
                <a:prstGeom prst="ellipse">
                  <a:avLst/>
                </a:prstGeom>
                <a:solidFill>
                  <a:srgbClr val="2A4A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id-ID" altLang="en-US"/>
                </a:p>
              </p:txBody>
            </p:sp>
            <p:sp>
              <p:nvSpPr>
                <p:cNvPr id="50" name="Oval 17"/>
                <p:cNvSpPr>
                  <a:spLocks noChangeArrowheads="1"/>
                </p:cNvSpPr>
                <p:nvPr/>
              </p:nvSpPr>
              <p:spPr bwMode="auto">
                <a:xfrm>
                  <a:off x="3828758" y="1986611"/>
                  <a:ext cx="1486485" cy="299259"/>
                </a:xfrm>
                <a:prstGeom prst="ellipse">
                  <a:avLst/>
                </a:prstGeom>
                <a:solidFill>
                  <a:schemeClr val="bg1">
                    <a:alpha val="39999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id-ID" altLang="en-US"/>
                </a:p>
              </p:txBody>
            </p:sp>
          </p:grpSp>
          <p:sp>
            <p:nvSpPr>
              <p:cNvPr id="47" name="TextBox 39"/>
              <p:cNvSpPr txBox="1">
                <a:spLocks noChangeArrowheads="1"/>
              </p:cNvSpPr>
              <p:nvPr/>
            </p:nvSpPr>
            <p:spPr bwMode="auto">
              <a:xfrm>
                <a:off x="1456069" y="4256059"/>
                <a:ext cx="1123984" cy="35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800" b="1" dirty="0">
                    <a:solidFill>
                      <a:schemeClr val="bg1"/>
                    </a:solidFill>
                  </a:rPr>
                  <a:t>Analyze</a:t>
                </a:r>
              </a:p>
            </p:txBody>
          </p:sp>
        </p:grpSp>
        <p:grpSp>
          <p:nvGrpSpPr>
            <p:cNvPr id="34" name="Group 26"/>
            <p:cNvGrpSpPr>
              <a:grpSpLocks/>
            </p:cNvGrpSpPr>
            <p:nvPr/>
          </p:nvGrpSpPr>
          <p:grpSpPr bwMode="auto">
            <a:xfrm>
              <a:off x="616812" y="2527619"/>
              <a:ext cx="2798814" cy="1316415"/>
              <a:chOff x="616812" y="2527619"/>
              <a:chExt cx="2798814" cy="1316415"/>
            </a:xfrm>
          </p:grpSpPr>
          <p:grpSp>
            <p:nvGrpSpPr>
              <p:cNvPr id="41" name="Group 33"/>
              <p:cNvGrpSpPr>
                <a:grpSpLocks/>
              </p:cNvGrpSpPr>
              <p:nvPr/>
            </p:nvGrpSpPr>
            <p:grpSpPr bwMode="auto">
              <a:xfrm>
                <a:off x="616812" y="2527619"/>
                <a:ext cx="2798814" cy="1316415"/>
                <a:chOff x="3172593" y="1761337"/>
                <a:chExt cx="2798814" cy="1316415"/>
              </a:xfrm>
            </p:grpSpPr>
            <p:sp>
              <p:nvSpPr>
                <p:cNvPr id="43" name="Freeform 15"/>
                <p:cNvSpPr/>
                <p:nvPr/>
              </p:nvSpPr>
              <p:spPr>
                <a:xfrm>
                  <a:off x="3172593" y="2154622"/>
                  <a:ext cx="2798814" cy="922565"/>
                </a:xfrm>
                <a:custGeom>
                  <a:avLst/>
                  <a:gdLst>
                    <a:gd name="connsiteX0" fmla="*/ 0 w 2798814"/>
                    <a:gd name="connsiteY0" fmla="*/ 0 h 923125"/>
                    <a:gd name="connsiteX1" fmla="*/ 2798064 w 2798814"/>
                    <a:gd name="connsiteY1" fmla="*/ 0 h 923125"/>
                    <a:gd name="connsiteX2" fmla="*/ 2798064 w 2798814"/>
                    <a:gd name="connsiteY2" fmla="*/ 129 h 923125"/>
                    <a:gd name="connsiteX3" fmla="*/ 2798814 w 2798814"/>
                    <a:gd name="connsiteY3" fmla="*/ 0 h 923125"/>
                    <a:gd name="connsiteX4" fmla="*/ 2798814 w 2798814"/>
                    <a:gd name="connsiteY4" fmla="*/ 530520 h 923125"/>
                    <a:gd name="connsiteX5" fmla="*/ 1399407 w 2798814"/>
                    <a:gd name="connsiteY5" fmla="*/ 923125 h 923125"/>
                    <a:gd name="connsiteX6" fmla="*/ 0 w 2798814"/>
                    <a:gd name="connsiteY6" fmla="*/ 530520 h 923125"/>
                    <a:gd name="connsiteX7" fmla="*/ 0 w 2798814"/>
                    <a:gd name="connsiteY7" fmla="*/ 415464 h 923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98814" h="923125">
                      <a:moveTo>
                        <a:pt x="0" y="0"/>
                      </a:moveTo>
                      <a:lnTo>
                        <a:pt x="2798064" y="0"/>
                      </a:lnTo>
                      <a:lnTo>
                        <a:pt x="2798064" y="129"/>
                      </a:lnTo>
                      <a:lnTo>
                        <a:pt x="2798814" y="0"/>
                      </a:lnTo>
                      <a:lnTo>
                        <a:pt x="2798814" y="530520"/>
                      </a:lnTo>
                      <a:cubicBezTo>
                        <a:pt x="2798814" y="746254"/>
                        <a:pt x="2171600" y="923125"/>
                        <a:pt x="1399407" y="923125"/>
                      </a:cubicBezTo>
                      <a:cubicBezTo>
                        <a:pt x="627214" y="923125"/>
                        <a:pt x="0" y="746254"/>
                        <a:pt x="0" y="530520"/>
                      </a:cubicBezTo>
                      <a:lnTo>
                        <a:pt x="0" y="415464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44" name="Oval 9"/>
                <p:cNvSpPr>
                  <a:spLocks noChangeArrowheads="1"/>
                </p:cNvSpPr>
                <p:nvPr/>
              </p:nvSpPr>
              <p:spPr bwMode="auto">
                <a:xfrm>
                  <a:off x="3172594" y="1761337"/>
                  <a:ext cx="2798812" cy="786577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id-ID" altLang="en-US"/>
                </a:p>
              </p:txBody>
            </p:sp>
            <p:sp>
              <p:nvSpPr>
                <p:cNvPr id="45" name="Oval 17"/>
                <p:cNvSpPr>
                  <a:spLocks noChangeArrowheads="1"/>
                </p:cNvSpPr>
                <p:nvPr/>
              </p:nvSpPr>
              <p:spPr bwMode="auto">
                <a:xfrm>
                  <a:off x="3828758" y="1986611"/>
                  <a:ext cx="1486485" cy="299259"/>
                </a:xfrm>
                <a:prstGeom prst="ellipse">
                  <a:avLst/>
                </a:prstGeom>
                <a:solidFill>
                  <a:schemeClr val="bg1">
                    <a:alpha val="39999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id-ID" altLang="en-US"/>
                </a:p>
              </p:txBody>
            </p:sp>
          </p:grpSp>
          <p:sp>
            <p:nvSpPr>
              <p:cNvPr id="42" name="TextBox 34"/>
              <p:cNvSpPr txBox="1">
                <a:spLocks noChangeArrowheads="1"/>
              </p:cNvSpPr>
              <p:nvPr/>
            </p:nvSpPr>
            <p:spPr bwMode="auto">
              <a:xfrm>
                <a:off x="1544732" y="3385449"/>
                <a:ext cx="946656" cy="35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800" b="1" dirty="0">
                    <a:solidFill>
                      <a:schemeClr val="bg1"/>
                    </a:solidFill>
                  </a:rPr>
                  <a:t>Detect</a:t>
                </a:r>
              </a:p>
            </p:txBody>
          </p:sp>
        </p:grp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616812" y="1655355"/>
              <a:ext cx="2798814" cy="1316415"/>
              <a:chOff x="616812" y="1655355"/>
              <a:chExt cx="2798814" cy="1316415"/>
            </a:xfrm>
          </p:grpSpPr>
          <p:grpSp>
            <p:nvGrpSpPr>
              <p:cNvPr id="36" name="Group 28"/>
              <p:cNvGrpSpPr>
                <a:grpSpLocks/>
              </p:cNvGrpSpPr>
              <p:nvPr/>
            </p:nvGrpSpPr>
            <p:grpSpPr bwMode="auto">
              <a:xfrm>
                <a:off x="616812" y="1655355"/>
                <a:ext cx="2798814" cy="1316415"/>
                <a:chOff x="3172593" y="1761337"/>
                <a:chExt cx="2798814" cy="1316415"/>
              </a:xfrm>
            </p:grpSpPr>
            <p:sp>
              <p:nvSpPr>
                <p:cNvPr id="38" name="Freeform 10"/>
                <p:cNvSpPr/>
                <p:nvPr/>
              </p:nvSpPr>
              <p:spPr>
                <a:xfrm>
                  <a:off x="3172593" y="2155134"/>
                  <a:ext cx="2798814" cy="922564"/>
                </a:xfrm>
                <a:custGeom>
                  <a:avLst/>
                  <a:gdLst>
                    <a:gd name="connsiteX0" fmla="*/ 0 w 2798814"/>
                    <a:gd name="connsiteY0" fmla="*/ 0 h 923125"/>
                    <a:gd name="connsiteX1" fmla="*/ 2798064 w 2798814"/>
                    <a:gd name="connsiteY1" fmla="*/ 0 h 923125"/>
                    <a:gd name="connsiteX2" fmla="*/ 2798064 w 2798814"/>
                    <a:gd name="connsiteY2" fmla="*/ 129 h 923125"/>
                    <a:gd name="connsiteX3" fmla="*/ 2798814 w 2798814"/>
                    <a:gd name="connsiteY3" fmla="*/ 0 h 923125"/>
                    <a:gd name="connsiteX4" fmla="*/ 2798814 w 2798814"/>
                    <a:gd name="connsiteY4" fmla="*/ 530520 h 923125"/>
                    <a:gd name="connsiteX5" fmla="*/ 1399407 w 2798814"/>
                    <a:gd name="connsiteY5" fmla="*/ 923125 h 923125"/>
                    <a:gd name="connsiteX6" fmla="*/ 0 w 2798814"/>
                    <a:gd name="connsiteY6" fmla="*/ 530520 h 923125"/>
                    <a:gd name="connsiteX7" fmla="*/ 0 w 2798814"/>
                    <a:gd name="connsiteY7" fmla="*/ 415464 h 923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98814" h="923125">
                      <a:moveTo>
                        <a:pt x="0" y="0"/>
                      </a:moveTo>
                      <a:lnTo>
                        <a:pt x="2798064" y="0"/>
                      </a:lnTo>
                      <a:lnTo>
                        <a:pt x="2798064" y="129"/>
                      </a:lnTo>
                      <a:lnTo>
                        <a:pt x="2798814" y="0"/>
                      </a:lnTo>
                      <a:lnTo>
                        <a:pt x="2798814" y="530520"/>
                      </a:lnTo>
                      <a:cubicBezTo>
                        <a:pt x="2798814" y="746254"/>
                        <a:pt x="2171600" y="923125"/>
                        <a:pt x="1399407" y="923125"/>
                      </a:cubicBezTo>
                      <a:cubicBezTo>
                        <a:pt x="627214" y="923125"/>
                        <a:pt x="0" y="746254"/>
                        <a:pt x="0" y="530520"/>
                      </a:cubicBezTo>
                      <a:lnTo>
                        <a:pt x="0" y="415464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39" name="Oval 9"/>
                <p:cNvSpPr>
                  <a:spLocks noChangeArrowheads="1"/>
                </p:cNvSpPr>
                <p:nvPr/>
              </p:nvSpPr>
              <p:spPr bwMode="auto">
                <a:xfrm>
                  <a:off x="3172593" y="1761337"/>
                  <a:ext cx="2798814" cy="786005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40" name="Oval 17"/>
                <p:cNvSpPr>
                  <a:spLocks noChangeArrowheads="1"/>
                </p:cNvSpPr>
                <p:nvPr/>
              </p:nvSpPr>
              <p:spPr bwMode="auto">
                <a:xfrm>
                  <a:off x="3828758" y="1986611"/>
                  <a:ext cx="1486485" cy="299259"/>
                </a:xfrm>
                <a:prstGeom prst="ellipse">
                  <a:avLst/>
                </a:prstGeom>
                <a:solidFill>
                  <a:schemeClr val="bg1">
                    <a:alpha val="39999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id-ID" altLang="en-US"/>
                </a:p>
              </p:txBody>
            </p:sp>
          </p:grpSp>
          <p:sp>
            <p:nvSpPr>
              <p:cNvPr id="37" name="TextBox 29"/>
              <p:cNvSpPr txBox="1">
                <a:spLocks noChangeArrowheads="1"/>
              </p:cNvSpPr>
              <p:nvPr/>
            </p:nvSpPr>
            <p:spPr bwMode="auto">
              <a:xfrm>
                <a:off x="1469708" y="2514838"/>
                <a:ext cx="1096703" cy="357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800" b="1" dirty="0">
                    <a:solidFill>
                      <a:schemeClr val="bg1"/>
                    </a:solidFill>
                  </a:rPr>
                  <a:t>Prevent</a:t>
                </a:r>
              </a:p>
            </p:txBody>
          </p:sp>
        </p:grpSp>
      </p:grpSp>
      <p:sp>
        <p:nvSpPr>
          <p:cNvPr id="67" name="Rectangle 66"/>
          <p:cNvSpPr/>
          <p:nvPr/>
        </p:nvSpPr>
        <p:spPr>
          <a:xfrm>
            <a:off x="0" y="1231556"/>
            <a:ext cx="9144000" cy="52322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fontAlgn="ctr"/>
            <a:r>
              <a:rPr lang="en-CA" sz="1400" b="1" dirty="0" smtClean="0">
                <a:solidFill>
                  <a:schemeClr val="bg2"/>
                </a:solidFill>
              </a:rPr>
              <a:t>Operation Cloud Hopper is a </a:t>
            </a:r>
            <a:r>
              <a:rPr lang="en-CA" sz="1400" b="1" dirty="0">
                <a:solidFill>
                  <a:schemeClr val="bg2"/>
                </a:solidFill>
              </a:rPr>
              <a:t>good reminder that security threats are often unknown and unpredictable. </a:t>
            </a:r>
            <a:r>
              <a:rPr lang="en-CA" sz="1400" b="1" dirty="0" smtClean="0">
                <a:solidFill>
                  <a:schemeClr val="bg2"/>
                </a:solidFill>
              </a:rPr>
              <a:t>The </a:t>
            </a:r>
            <a:r>
              <a:rPr lang="en-CA" sz="1400" b="1" dirty="0">
                <a:solidFill>
                  <a:schemeClr val="bg2"/>
                </a:solidFill>
              </a:rPr>
              <a:t>only way to maintain effective defense is through a comprehensive and </a:t>
            </a:r>
            <a:r>
              <a:rPr lang="en-CA" sz="1400" b="1" dirty="0" smtClean="0">
                <a:solidFill>
                  <a:schemeClr val="bg2"/>
                </a:solidFill>
              </a:rPr>
              <a:t>flexible security </a:t>
            </a:r>
            <a:r>
              <a:rPr lang="en-CA" sz="1400" b="1" dirty="0">
                <a:solidFill>
                  <a:schemeClr val="bg2"/>
                </a:solidFill>
              </a:rPr>
              <a:t>program</a:t>
            </a:r>
            <a:r>
              <a:rPr lang="en-CA" sz="1400" b="1" dirty="0" smtClean="0">
                <a:solidFill>
                  <a:schemeClr val="bg2"/>
                </a:solidFill>
              </a:rPr>
              <a:t>.</a:t>
            </a:r>
            <a:endParaRPr lang="en-CA" sz="1400" b="1" dirty="0">
              <a:solidFill>
                <a:schemeClr val="bg2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319581" y="2294743"/>
            <a:ext cx="4600669" cy="3998974"/>
            <a:chOff x="4510896" y="2294743"/>
            <a:chExt cx="4149869" cy="3998974"/>
          </a:xfrm>
        </p:grpSpPr>
        <p:sp>
          <p:nvSpPr>
            <p:cNvPr id="2" name="Rectangle 1"/>
            <p:cNvSpPr/>
            <p:nvPr/>
          </p:nvSpPr>
          <p:spPr>
            <a:xfrm>
              <a:off x="4567236" y="2351940"/>
              <a:ext cx="4030009" cy="383484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510896" y="2294743"/>
              <a:ext cx="2031527" cy="195898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altLang="en-US" sz="1200" b="1" dirty="0" smtClean="0">
                  <a:solidFill>
                    <a:schemeClr val="tx1"/>
                  </a:solidFill>
                </a:rPr>
                <a:t>Prevent</a:t>
              </a:r>
              <a:r>
                <a:rPr lang="en-CA" altLang="en-US" sz="1200" dirty="0" smtClean="0">
                  <a:solidFill>
                    <a:schemeClr val="tx1"/>
                  </a:solidFill>
                </a:rPr>
                <a:t>: Defense in depth is the best approach to protect against unknown and unpredictable attacks. Effective antimalware, diligent patching and vulnerability management, and strong human-centric security are essential.</a:t>
              </a:r>
              <a:endParaRPr lang="en-CA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29238" y="2296905"/>
              <a:ext cx="2031527" cy="195898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altLang="en-US" sz="1200" b="1" dirty="0" smtClean="0">
                  <a:solidFill>
                    <a:schemeClr val="tx1"/>
                  </a:solidFill>
                </a:rPr>
                <a:t>Detect</a:t>
              </a:r>
              <a:r>
                <a:rPr lang="en-CA" altLang="en-US" sz="1200" dirty="0" smtClean="0">
                  <a:solidFill>
                    <a:schemeClr val="tx1"/>
                  </a:solidFill>
                </a:rPr>
                <a:t>: There </a:t>
              </a:r>
              <a:r>
                <a:rPr lang="en-CA" altLang="en-US" sz="1200" dirty="0">
                  <a:solidFill>
                    <a:schemeClr val="tx1"/>
                  </a:solidFill>
                </a:rPr>
                <a:t>are two types of companies – </a:t>
              </a:r>
              <a:r>
                <a:rPr lang="en-CA" altLang="en-US" sz="1200" i="1" dirty="0">
                  <a:solidFill>
                    <a:schemeClr val="tx1"/>
                  </a:solidFill>
                </a:rPr>
                <a:t>those who have been breached and know it, and those who have been breached and don’t know it</a:t>
              </a:r>
              <a:r>
                <a:rPr lang="en-CA" altLang="en-US" sz="1200" dirty="0">
                  <a:solidFill>
                    <a:schemeClr val="tx1"/>
                  </a:solidFill>
                </a:rPr>
                <a:t>.  Ensure that monitoring, logging, and event detection tools are in place and appropriate to your organizational </a:t>
              </a:r>
              <a:r>
                <a:rPr lang="en-CA" altLang="en-US" sz="1200" dirty="0" smtClean="0">
                  <a:solidFill>
                    <a:schemeClr val="tx1"/>
                  </a:solidFill>
                </a:rPr>
                <a:t>needs.</a:t>
              </a:r>
              <a:endParaRPr lang="en-CA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13043" y="4347704"/>
              <a:ext cx="2031527" cy="19460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200" b="1" dirty="0" smtClean="0">
                  <a:solidFill>
                    <a:schemeClr val="tx1"/>
                  </a:solidFill>
                </a:rPr>
                <a:t>Analyze</a:t>
              </a:r>
              <a:r>
                <a:rPr lang="en-CA" sz="1200" dirty="0" smtClean="0">
                  <a:solidFill>
                    <a:schemeClr val="tx1"/>
                  </a:solidFill>
                </a:rPr>
                <a:t>: Raw </a:t>
              </a:r>
              <a:r>
                <a:rPr lang="en-CA" sz="1200" dirty="0">
                  <a:solidFill>
                    <a:schemeClr val="tx1"/>
                  </a:solidFill>
                </a:rPr>
                <a:t>data without </a:t>
              </a:r>
              <a:r>
                <a:rPr lang="en-CA" sz="1200" dirty="0" smtClean="0">
                  <a:solidFill>
                    <a:schemeClr val="tx1"/>
                  </a:solidFill>
                </a:rPr>
                <a:t>interpretation cannot improve security and is </a:t>
              </a:r>
              <a:r>
                <a:rPr lang="en-CA" sz="1200" dirty="0">
                  <a:solidFill>
                    <a:schemeClr val="tx1"/>
                  </a:solidFill>
                </a:rPr>
                <a:t>a waste of time, money, and effort. Establish a tiered operational process that not only enriches data but </a:t>
              </a:r>
              <a:r>
                <a:rPr lang="en-CA" sz="1200" dirty="0" smtClean="0">
                  <a:solidFill>
                    <a:schemeClr val="tx1"/>
                  </a:solidFill>
                </a:rPr>
                <a:t>also provides </a:t>
              </a:r>
              <a:r>
                <a:rPr lang="en-CA" sz="1200" dirty="0">
                  <a:solidFill>
                    <a:schemeClr val="tx1"/>
                  </a:solidFill>
                </a:rPr>
                <a:t>visibility into your threat landscape.</a:t>
              </a:r>
              <a:endParaRPr lang="en-CA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629238" y="4344869"/>
              <a:ext cx="2031527" cy="1946014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200" b="1" dirty="0" smtClean="0">
                  <a:solidFill>
                    <a:schemeClr val="tx1"/>
                  </a:solidFill>
                </a:rPr>
                <a:t>Respond</a:t>
              </a:r>
              <a:r>
                <a:rPr lang="en-CA" sz="1200" dirty="0" smtClean="0">
                  <a:solidFill>
                    <a:schemeClr val="tx1"/>
                  </a:solidFill>
                </a:rPr>
                <a:t>: Organizations </a:t>
              </a:r>
              <a:r>
                <a:rPr lang="en-CA" sz="1200" dirty="0">
                  <a:solidFill>
                    <a:schemeClr val="tx1"/>
                  </a:solidFill>
                </a:rPr>
                <a:t>can’t rely on </a:t>
              </a:r>
              <a:r>
                <a:rPr lang="en-CA" sz="1200" dirty="0" smtClean="0">
                  <a:solidFill>
                    <a:schemeClr val="tx1"/>
                  </a:solidFill>
                </a:rPr>
                <a:t>ad hoc </a:t>
              </a:r>
              <a:r>
                <a:rPr lang="en-CA" sz="1200" dirty="0">
                  <a:solidFill>
                    <a:schemeClr val="tx1"/>
                  </a:solidFill>
                </a:rPr>
                <a:t>response anymore – don’t wait until a state of panic. Formalize your response processes in a detailed incident </a:t>
              </a:r>
              <a:r>
                <a:rPr lang="en-CA" sz="1200" dirty="0" smtClean="0">
                  <a:solidFill>
                    <a:schemeClr val="tx1"/>
                  </a:solidFill>
                </a:rPr>
                <a:t>runbook </a:t>
              </a:r>
              <a:r>
                <a:rPr lang="en-CA" sz="1200" dirty="0">
                  <a:solidFill>
                    <a:schemeClr val="tx1"/>
                  </a:solidFill>
                </a:rPr>
                <a:t>to reduce incident remediation time and effort. </a:t>
              </a:r>
              <a:endParaRPr lang="en-CA" alt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" name="Elbow Connector 6"/>
          <p:cNvCxnSpPr/>
          <p:nvPr/>
        </p:nvCxnSpPr>
        <p:spPr>
          <a:xfrm>
            <a:off x="2952121" y="4715606"/>
            <a:ext cx="1265716" cy="547973"/>
          </a:xfrm>
          <a:prstGeom prst="bentConnector3">
            <a:avLst>
              <a:gd name="adj1" fmla="val 484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/>
          <p:nvPr/>
        </p:nvCxnSpPr>
        <p:spPr>
          <a:xfrm flipV="1">
            <a:off x="2952120" y="5263165"/>
            <a:ext cx="1263336" cy="489935"/>
          </a:xfrm>
          <a:prstGeom prst="bentConnector3">
            <a:avLst>
              <a:gd name="adj1" fmla="val 4868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>
            <a:off x="2967751" y="2742960"/>
            <a:ext cx="1265716" cy="547973"/>
          </a:xfrm>
          <a:prstGeom prst="bentConnector3">
            <a:avLst>
              <a:gd name="adj1" fmla="val 48429"/>
            </a:avLst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 flipV="1">
            <a:off x="2967750" y="3290519"/>
            <a:ext cx="1263336" cy="445662"/>
          </a:xfrm>
          <a:prstGeom prst="bentConnector3">
            <a:avLst>
              <a:gd name="adj1" fmla="val 48681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5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1557748"/>
            <a:ext cx="9143999" cy="3108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7525" y="200025"/>
            <a:ext cx="8626475" cy="865188"/>
          </a:xfrm>
        </p:spPr>
        <p:txBody>
          <a:bodyPr/>
          <a:lstStyle/>
          <a:p>
            <a:r>
              <a:rPr lang="en-CA" dirty="0" smtClean="0">
                <a:latin typeface="+mn-lt"/>
              </a:rPr>
              <a:t>Consult an Info-Tech analyst to discuss Operation Cloud Hopper</a:t>
            </a:r>
            <a:endParaRPr lang="en-CA" dirty="0"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474500" y="1987775"/>
            <a:ext cx="7697" cy="225071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1815" y="5036837"/>
            <a:ext cx="8505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1"/>
                </a:solidFill>
              </a:rPr>
              <a:t>What technical controls and processes do they have in place?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1"/>
                </a:solidFill>
              </a:rPr>
              <a:t>Is internal security awareness and training practiced?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1"/>
                </a:solidFill>
              </a:rPr>
              <a:t>Are ther</a:t>
            </a:r>
            <a:r>
              <a:rPr lang="en-CA" sz="1200" dirty="0">
                <a:solidFill>
                  <a:schemeClr val="accent1"/>
                </a:solidFill>
              </a:rPr>
              <a:t>e</a:t>
            </a:r>
            <a:r>
              <a:rPr lang="en-CA" sz="1200" dirty="0" smtClean="0">
                <a:solidFill>
                  <a:schemeClr val="accent1"/>
                </a:solidFill>
              </a:rPr>
              <a:t> access control policies in place?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1"/>
                </a:solidFill>
              </a:rPr>
              <a:t>What is the process in the event of a data breach?</a:t>
            </a:r>
            <a:endParaRPr lang="en-CA" sz="1200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815" y="1987775"/>
            <a:ext cx="297048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CA" sz="1400" dirty="0">
              <a:solidFill>
                <a:schemeClr val="accent1"/>
              </a:solidFill>
            </a:endParaRPr>
          </a:p>
          <a:p>
            <a:pPr algn="ctr"/>
            <a:r>
              <a:rPr lang="en-CA" sz="1400" dirty="0" smtClean="0">
                <a:solidFill>
                  <a:schemeClr val="accent1"/>
                </a:solidFill>
              </a:rPr>
              <a:t>Assess </a:t>
            </a:r>
            <a:r>
              <a:rPr lang="en-CA" sz="1400" dirty="0">
                <a:solidFill>
                  <a:schemeClr val="accent1"/>
                </a:solidFill>
              </a:rPr>
              <a:t>the risk posed by </a:t>
            </a:r>
            <a:r>
              <a:rPr lang="en-CA" sz="1400" dirty="0" smtClean="0">
                <a:solidFill>
                  <a:schemeClr val="accent1"/>
                </a:solidFill>
              </a:rPr>
              <a:t>third-party relationships. Actively </a:t>
            </a:r>
            <a:r>
              <a:rPr lang="en-CA" sz="1400" dirty="0">
                <a:solidFill>
                  <a:schemeClr val="accent1"/>
                </a:solidFill>
              </a:rPr>
              <a:t>collaborate </a:t>
            </a:r>
            <a:r>
              <a:rPr lang="en-CA" sz="1400" dirty="0" smtClean="0">
                <a:solidFill>
                  <a:schemeClr val="accent1"/>
                </a:solidFill>
              </a:rPr>
              <a:t>with your MSP to not only address their </a:t>
            </a:r>
            <a:r>
              <a:rPr lang="en-CA" sz="1400" dirty="0">
                <a:solidFill>
                  <a:schemeClr val="accent1"/>
                </a:solidFill>
              </a:rPr>
              <a:t>security infrastructure but </a:t>
            </a:r>
            <a:r>
              <a:rPr lang="en-CA" sz="1400" dirty="0" smtClean="0">
                <a:solidFill>
                  <a:schemeClr val="accent1"/>
                </a:solidFill>
              </a:rPr>
              <a:t>also yours</a:t>
            </a:r>
            <a:r>
              <a:rPr lang="en-CA" sz="1400" dirty="0">
                <a:solidFill>
                  <a:schemeClr val="accent1"/>
                </a:solidFill>
              </a:rPr>
              <a:t>. </a:t>
            </a:r>
            <a:endParaRPr lang="en-CA" sz="1400" dirty="0" smtClean="0">
              <a:solidFill>
                <a:schemeClr val="accent1"/>
              </a:solidFill>
            </a:endParaRPr>
          </a:p>
          <a:p>
            <a:pPr algn="ctr"/>
            <a:endParaRPr lang="en-CA" sz="1400" dirty="0">
              <a:solidFill>
                <a:schemeClr val="accent1"/>
              </a:solidFill>
            </a:endParaRPr>
          </a:p>
          <a:p>
            <a:pPr algn="ctr"/>
            <a:r>
              <a:rPr lang="en-CA" sz="1400" b="1" dirty="0">
                <a:solidFill>
                  <a:schemeClr val="accent1"/>
                </a:solidFill>
              </a:rPr>
              <a:t>If you are not communicating, then you are not secure.</a:t>
            </a:r>
            <a:endParaRPr lang="en-CA" sz="1400" dirty="0">
              <a:solidFill>
                <a:schemeClr val="accent1"/>
              </a:solidFill>
            </a:endParaRPr>
          </a:p>
          <a:p>
            <a:pPr algn="ctr"/>
            <a:endParaRPr lang="en-CA" sz="1400" dirty="0">
              <a:solidFill>
                <a:srgbClr val="2D2C2A"/>
              </a:solidFill>
            </a:endParaRPr>
          </a:p>
        </p:txBody>
      </p:sp>
      <p:sp>
        <p:nvSpPr>
          <p:cNvPr id="24" name="Title 2"/>
          <p:cNvSpPr txBox="1">
            <a:spLocks/>
          </p:cNvSpPr>
          <p:nvPr/>
        </p:nvSpPr>
        <p:spPr>
          <a:xfrm>
            <a:off x="4854393" y="3315037"/>
            <a:ext cx="4158970" cy="864096"/>
          </a:xfrm>
          <a:prstGeom prst="rect">
            <a:avLst/>
          </a:prstGeom>
          <a:ln>
            <a:noFill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2000" dirty="0" smtClean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>Edward Gray</a:t>
            </a:r>
            <a:r>
              <a:rPr lang="en-CA" sz="2400" b="0" dirty="0" smtClean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/>
            </a:r>
            <a:br>
              <a:rPr lang="en-CA" sz="2400" b="0" dirty="0" smtClean="0">
                <a:solidFill>
                  <a:schemeClr val="accent1"/>
                </a:solidFill>
                <a:ea typeface="Roboto Condensed" charset="0"/>
                <a:cs typeface="Roboto Condensed" charset="0"/>
              </a:rPr>
            </a:br>
            <a:r>
              <a:rPr lang="en-CA" sz="1400" b="0" dirty="0" smtClean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>Consulting Analyst – Security, Risk &amp; Compliance</a:t>
            </a:r>
            <a:br>
              <a:rPr lang="en-CA" sz="1400" b="0" dirty="0" smtClean="0">
                <a:solidFill>
                  <a:schemeClr val="accent1"/>
                </a:solidFill>
                <a:ea typeface="Roboto Condensed" charset="0"/>
                <a:cs typeface="Roboto Condensed" charset="0"/>
              </a:rPr>
            </a:br>
            <a:r>
              <a:rPr lang="en-CA" sz="1400" b="0" dirty="0" smtClean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>Info-Tech Research Group</a:t>
            </a:r>
            <a:r>
              <a:rPr lang="en-CA" sz="1400" b="0" dirty="0" smtClean="0">
                <a:ea typeface="Roboto" panose="02000000000000000000" pitchFamily="2" charset="0"/>
              </a:rPr>
              <a:t/>
            </a:r>
            <a:br>
              <a:rPr lang="en-CA" sz="1400" b="0" dirty="0" smtClean="0">
                <a:ea typeface="Roboto" panose="02000000000000000000" pitchFamily="2" charset="0"/>
              </a:rPr>
            </a:br>
            <a:endParaRPr lang="en-CA" sz="1400" dirty="0"/>
          </a:p>
        </p:txBody>
      </p:sp>
      <p:pic>
        <p:nvPicPr>
          <p:cNvPr id="25" name="Picture 2" descr="https://photos-4.dropbox.com/t/2/AAA0R3oD0lDVbOtEJ7oK4gWXy7GpKq6EA_13xNfx36qAww/12/28285834/jpeg/32x32/3/1476396000/0/2/Info~Tech%20L3-109-Edit.jpg/EMCVpRUY5vYSIAcoBw/W_WQ0pypCBPA927vsqSwzKlDtIgA6SfeuC6ryJmUqso?size_mode=3&amp;dl=0&amp;size=800x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7363" y="3254556"/>
            <a:ext cx="985058" cy="98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itle 2"/>
          <p:cNvSpPr txBox="1">
            <a:spLocks/>
          </p:cNvSpPr>
          <p:nvPr/>
        </p:nvSpPr>
        <p:spPr>
          <a:xfrm>
            <a:off x="4835557" y="2009131"/>
            <a:ext cx="4158970" cy="86409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2000" dirty="0" smtClean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>TJ Minichillo</a:t>
            </a:r>
            <a:r>
              <a:rPr lang="en-CA" sz="2000" dirty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/>
            </a:r>
            <a:br>
              <a:rPr lang="en-CA" sz="2000" dirty="0">
                <a:solidFill>
                  <a:schemeClr val="accent1"/>
                </a:solidFill>
                <a:ea typeface="Roboto Condensed" charset="0"/>
                <a:cs typeface="Roboto Condensed" charset="0"/>
              </a:rPr>
            </a:br>
            <a:r>
              <a:rPr lang="en-CA" sz="1400" b="0" dirty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>Senior </a:t>
            </a:r>
            <a:r>
              <a:rPr lang="en-CA" sz="1400" b="0" dirty="0" smtClean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>Director – Security</a:t>
            </a:r>
            <a:r>
              <a:rPr lang="en-CA" sz="1400" b="0" dirty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>, Risk &amp; Compliance</a:t>
            </a:r>
            <a:r>
              <a:rPr lang="en-CA" sz="2000" dirty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/>
            </a:r>
            <a:br>
              <a:rPr lang="en-CA" sz="2000" dirty="0">
                <a:solidFill>
                  <a:schemeClr val="accent1"/>
                </a:solidFill>
                <a:ea typeface="Roboto Condensed" charset="0"/>
                <a:cs typeface="Roboto Condensed" charset="0"/>
              </a:rPr>
            </a:br>
            <a:r>
              <a:rPr lang="en-CA" sz="1400" b="0" dirty="0">
                <a:solidFill>
                  <a:schemeClr val="accent1"/>
                </a:solidFill>
                <a:ea typeface="Roboto Condensed" charset="0"/>
                <a:cs typeface="Roboto Condensed" charset="0"/>
              </a:rPr>
              <a:t>Info-Tech Research Group</a:t>
            </a:r>
          </a:p>
          <a:p>
            <a:endParaRPr lang="en-CA" sz="1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2603" y="1125407"/>
            <a:ext cx="835936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"/>
          <p:cNvSpPr txBox="1">
            <a:spLocks/>
          </p:cNvSpPr>
          <p:nvPr/>
        </p:nvSpPr>
        <p:spPr bwMode="auto">
          <a:xfrm>
            <a:off x="453088" y="5951677"/>
            <a:ext cx="8237825" cy="34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 eaLnBrk="0" hangingPunct="0">
              <a:spcBef>
                <a:spcPts val="0"/>
              </a:spcBef>
              <a:spcAft>
                <a:spcPts val="450"/>
              </a:spcAft>
              <a:buClr>
                <a:srgbClr val="333333"/>
              </a:buClr>
              <a:buSzPct val="100000"/>
              <a:buFont typeface="Arial" pitchFamily="34" charset="0"/>
              <a:buBlip>
                <a:blip r:embed="rId3"/>
              </a:buBlip>
              <a:defRPr/>
            </a:pPr>
            <a:r>
              <a:rPr lang="en-US" sz="1400" b="1" dirty="0">
                <a:solidFill>
                  <a:srgbClr val="333333"/>
                </a:solidFill>
                <a:cs typeface="Open Sans"/>
              </a:rPr>
              <a:t>Call 1-888-670-8889 </a:t>
            </a:r>
            <a:r>
              <a:rPr lang="en-US" sz="1400" dirty="0">
                <a:solidFill>
                  <a:srgbClr val="333333"/>
                </a:solidFill>
                <a:cs typeface="Open Sans"/>
              </a:rPr>
              <a:t>or email </a:t>
            </a:r>
            <a:r>
              <a:rPr lang="en-US" sz="1400" dirty="0" smtClean="0">
                <a:solidFill>
                  <a:srgbClr val="333333"/>
                </a:solidFill>
                <a:cs typeface="Open Sans"/>
                <a:hlinkClick r:id="rId4"/>
              </a:rPr>
              <a:t>GuidedImplementations@InfoTech.com</a:t>
            </a:r>
            <a:r>
              <a:rPr lang="en-US" sz="1400" dirty="0" smtClean="0">
                <a:solidFill>
                  <a:srgbClr val="333333"/>
                </a:solidFill>
                <a:cs typeface="Open Sans"/>
              </a:rPr>
              <a:t> for more information. </a:t>
            </a:r>
            <a:endParaRPr lang="en-US" sz="1400" dirty="0">
              <a:solidFill>
                <a:srgbClr val="333333"/>
              </a:solidFill>
              <a:cs typeface="Open San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0" y="4548367"/>
            <a:ext cx="9154632" cy="3908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Rectangle 36"/>
          <p:cNvSpPr/>
          <p:nvPr/>
        </p:nvSpPr>
        <p:spPr>
          <a:xfrm>
            <a:off x="362603" y="4594899"/>
            <a:ext cx="85529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>
                <a:solidFill>
                  <a:schemeClr val="bg1"/>
                </a:solidFill>
              </a:rPr>
              <a:t>When discussing with </a:t>
            </a:r>
            <a:r>
              <a:rPr lang="en-CA" sz="1200" b="1" dirty="0" err="1" smtClean="0">
                <a:solidFill>
                  <a:schemeClr val="bg1"/>
                </a:solidFill>
              </a:rPr>
              <a:t>MSPs</a:t>
            </a:r>
            <a:r>
              <a:rPr lang="en-CA" sz="1200" b="1" dirty="0" smtClean="0">
                <a:solidFill>
                  <a:schemeClr val="bg1"/>
                </a:solidFill>
              </a:rPr>
              <a:t>, address </a:t>
            </a:r>
            <a:r>
              <a:rPr lang="en-CA" sz="1200" b="1" dirty="0">
                <a:solidFill>
                  <a:schemeClr val="bg1"/>
                </a:solidFill>
              </a:rPr>
              <a:t>whether or not they p</a:t>
            </a:r>
            <a:r>
              <a:rPr lang="en-CA" sz="1200" b="1" dirty="0" smtClean="0">
                <a:solidFill>
                  <a:schemeClr val="bg1"/>
                </a:solidFill>
              </a:rPr>
              <a:t>rovide </a:t>
            </a:r>
            <a:r>
              <a:rPr lang="en-CA" sz="1200" b="1" dirty="0">
                <a:solidFill>
                  <a:schemeClr val="bg1"/>
                </a:solidFill>
              </a:rPr>
              <a:t>adequate security measures: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1065213"/>
            <a:ext cx="9154632" cy="5438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Rectangle 38"/>
          <p:cNvSpPr/>
          <p:nvPr/>
        </p:nvSpPr>
        <p:spPr>
          <a:xfrm>
            <a:off x="311815" y="1103282"/>
            <a:ext cx="8391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 smtClean="0">
                <a:solidFill>
                  <a:schemeClr val="bg1"/>
                </a:solidFill>
              </a:rPr>
              <a:t>Each MSP provides direct access to a variety of client-facing networks and infrastructure. One breach can create widespread exposure and place your organization at risk.</a:t>
            </a:r>
            <a:endParaRPr lang="en-CA" sz="1200" b="1" dirty="0">
              <a:solidFill>
                <a:schemeClr val="bg1"/>
              </a:solidFill>
            </a:endParaRPr>
          </a:p>
        </p:txBody>
      </p:sp>
      <p:pic>
        <p:nvPicPr>
          <p:cNvPr id="21" name="Picture 2" descr="https://media.licdn.com/media/AAEAAQAAAAAAAAfhAAAAJDViODY0MjM5LTRkYjgtNDA4Yy1iZGFjLWJhODEwZmJjZmQwZ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7363" y="1941625"/>
            <a:ext cx="999108" cy="999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8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33476"/>
            <a:ext cx="3393328" cy="53705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this opportunity to conduct a security program evaluation</a:t>
            </a:r>
            <a:endParaRPr lang="en-US" dirty="0"/>
          </a:p>
        </p:txBody>
      </p:sp>
      <p:sp>
        <p:nvSpPr>
          <p:cNvPr id="6" name="TextBox 23"/>
          <p:cNvSpPr txBox="1"/>
          <p:nvPr/>
        </p:nvSpPr>
        <p:spPr>
          <a:xfrm>
            <a:off x="1677514" y="2371702"/>
            <a:ext cx="1554640" cy="43088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100" u="sng" dirty="0">
                <a:solidFill>
                  <a:schemeClr val="bg1"/>
                </a:solidFill>
                <a:hlinkClick r:id="rId2"/>
              </a:rPr>
              <a:t>Build an Information Security Strategy</a:t>
            </a:r>
            <a:endParaRPr lang="en-CA" sz="1200" u="sng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9" y="2178027"/>
            <a:ext cx="1324465" cy="818236"/>
          </a:xfrm>
          <a:prstGeom prst="rect">
            <a:avLst/>
          </a:prstGeom>
        </p:spPr>
      </p:pic>
      <p:sp>
        <p:nvSpPr>
          <p:cNvPr id="11" name="TextBox 20"/>
          <p:cNvSpPr txBox="1"/>
          <p:nvPr/>
        </p:nvSpPr>
        <p:spPr>
          <a:xfrm>
            <a:off x="1639182" y="3270471"/>
            <a:ext cx="1631304" cy="57708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050" u="sng" dirty="0" smtClean="0">
                <a:solidFill>
                  <a:schemeClr val="bg1"/>
                </a:solidFill>
                <a:hlinkClick r:id="rId4"/>
              </a:rPr>
              <a:t>Develop a Next-Gen Security Operations Program</a:t>
            </a:r>
            <a:endParaRPr lang="en-CA" sz="1200" u="sng" dirty="0">
              <a:solidFill>
                <a:schemeClr val="bg1"/>
              </a:solidFill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1650998" y="4267444"/>
            <a:ext cx="1607673" cy="57708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050" u="sng" dirty="0">
                <a:solidFill>
                  <a:schemeClr val="bg1"/>
                </a:solidFill>
                <a:hlinkClick r:id="rId5"/>
              </a:rPr>
              <a:t>Integrate Threat Intelligence Into Your Security Operations</a:t>
            </a:r>
            <a:endParaRPr lang="en-CA" sz="1100" u="sng" dirty="0">
              <a:solidFill>
                <a:schemeClr val="bg1"/>
              </a:solidFill>
            </a:endParaRPr>
          </a:p>
        </p:txBody>
      </p:sp>
      <p:pic>
        <p:nvPicPr>
          <p:cNvPr id="13" name="Picture 2" descr="Integrate Threat Intelligence Into Your Security Operations icon / lin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8" y="4147857"/>
            <a:ext cx="1324466" cy="81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20"/>
          <p:cNvSpPr txBox="1"/>
          <p:nvPr/>
        </p:nvSpPr>
        <p:spPr>
          <a:xfrm>
            <a:off x="1673740" y="5306085"/>
            <a:ext cx="1562189" cy="57708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050" u="sng" dirty="0" smtClean="0">
                <a:solidFill>
                  <a:srgbClr val="0070C0"/>
                </a:solidFill>
                <a:hlinkClick r:id="rId7"/>
              </a:rPr>
              <a:t>Humanize the Security Awareness &amp; Training Program</a:t>
            </a:r>
            <a:endParaRPr lang="en-CA" sz="1100" u="sng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425" y="1170959"/>
            <a:ext cx="307381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1400" b="1" dirty="0">
                <a:solidFill>
                  <a:schemeClr val="accent1"/>
                </a:solidFill>
              </a:rPr>
              <a:t>Leverage Info-Tech’s various security blueprints: </a:t>
            </a:r>
            <a:endParaRPr lang="en-CA" b="1" i="1" dirty="0"/>
          </a:p>
        </p:txBody>
      </p:sp>
      <p:sp>
        <p:nvSpPr>
          <p:cNvPr id="16" name="TextBox 3"/>
          <p:cNvSpPr txBox="1"/>
          <p:nvPr/>
        </p:nvSpPr>
        <p:spPr>
          <a:xfrm>
            <a:off x="4393959" y="1769514"/>
            <a:ext cx="4750041" cy="830997"/>
          </a:xfrm>
          <a:prstGeom prst="rect">
            <a:avLst/>
          </a:prstGeom>
          <a:noFill/>
          <a:ln w="12700">
            <a:solidFill>
              <a:srgbClr val="B0C534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CADD4"/>
                </a:solidFill>
              </a:rPr>
              <a:t>Enhance your organizational security posture</a:t>
            </a:r>
            <a:endParaRPr lang="en-US" sz="1200" b="1" dirty="0">
              <a:solidFill>
                <a:srgbClr val="7CADD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Risk </a:t>
            </a:r>
            <a:r>
              <a:rPr lang="en-US" sz="1200" dirty="0"/>
              <a:t>reduction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Enhanced compliance </a:t>
            </a:r>
            <a:r>
              <a:rPr lang="en-US" sz="1200" dirty="0" smtClean="0"/>
              <a:t>management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Improved organizational situational </a:t>
            </a:r>
            <a:r>
              <a:rPr lang="en-US" sz="1200" dirty="0" smtClean="0"/>
              <a:t>awareness</a:t>
            </a:r>
            <a:endParaRPr lang="en-US" sz="1200" dirty="0"/>
          </a:p>
        </p:txBody>
      </p:sp>
      <p:sp>
        <p:nvSpPr>
          <p:cNvPr id="18" name="TextBox 7"/>
          <p:cNvSpPr txBox="1"/>
          <p:nvPr/>
        </p:nvSpPr>
        <p:spPr>
          <a:xfrm>
            <a:off x="4393959" y="2696398"/>
            <a:ext cx="4750041" cy="646331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CADD4"/>
                </a:solidFill>
              </a:rPr>
              <a:t>Create and clarify accountability and responsibility</a:t>
            </a:r>
            <a:endParaRPr lang="en-US" sz="1200" dirty="0">
              <a:solidFill>
                <a:srgbClr val="7CADD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Formalized role </a:t>
            </a:r>
            <a:r>
              <a:rPr lang="en-US" sz="1200" dirty="0" smtClean="0"/>
              <a:t>and </a:t>
            </a:r>
            <a:r>
              <a:rPr lang="en-US" sz="1200" dirty="0"/>
              <a:t>process responsibility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Enhanced internal </a:t>
            </a:r>
            <a:r>
              <a:rPr lang="en-CA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 communication</a:t>
            </a:r>
            <a:endParaRPr lang="en-US" sz="1200" dirty="0"/>
          </a:p>
        </p:txBody>
      </p:sp>
      <p:sp>
        <p:nvSpPr>
          <p:cNvPr id="19" name="TextBox 16"/>
          <p:cNvSpPr txBox="1"/>
          <p:nvPr/>
        </p:nvSpPr>
        <p:spPr>
          <a:xfrm>
            <a:off x="4393959" y="3449104"/>
            <a:ext cx="4750041" cy="83099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solidFill>
                  <a:srgbClr val="7CADD4"/>
                </a:solidFill>
              </a:rPr>
              <a:t>Control security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Incident </a:t>
            </a:r>
            <a:r>
              <a:rPr lang="en-US" sz="1200" dirty="0" smtClean="0"/>
              <a:t>reduction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Streamlined security </a:t>
            </a:r>
            <a:r>
              <a:rPr lang="en-US" sz="1200" dirty="0" smtClean="0"/>
              <a:t>operations processes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Strategy </a:t>
            </a:r>
            <a:r>
              <a:rPr lang="en-US" sz="1200" dirty="0" smtClean="0"/>
              <a:t>alignment</a:t>
            </a:r>
            <a:endParaRPr lang="en-US" sz="1200" dirty="0"/>
          </a:p>
        </p:txBody>
      </p:sp>
      <p:sp>
        <p:nvSpPr>
          <p:cNvPr id="20" name="TextBox 21"/>
          <p:cNvSpPr txBox="1"/>
          <p:nvPr/>
        </p:nvSpPr>
        <p:spPr>
          <a:xfrm>
            <a:off x="4393959" y="4395622"/>
            <a:ext cx="4750041" cy="646331"/>
          </a:xfrm>
          <a:prstGeom prst="rect">
            <a:avLst/>
          </a:prstGeom>
          <a:noFill/>
          <a:effectLst>
            <a:softEdge rad="139700"/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CADD4"/>
                </a:solidFill>
              </a:rPr>
              <a:t>Identify opportunities for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Defined measurement </a:t>
            </a:r>
            <a:r>
              <a:rPr lang="en-US" sz="1200" dirty="0" smtClean="0"/>
              <a:t>programs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Defined </a:t>
            </a:r>
            <a:r>
              <a:rPr lang="en-US" sz="1200" dirty="0" smtClean="0"/>
              <a:t>opportunities </a:t>
            </a:r>
            <a:r>
              <a:rPr lang="en-US" sz="1200" dirty="0"/>
              <a:t>for continuous </a:t>
            </a:r>
            <a:r>
              <a:rPr lang="en-US" sz="1200" dirty="0" smtClean="0"/>
              <a:t>improvement</a:t>
            </a:r>
            <a:endParaRPr lang="en-US" sz="1200" dirty="0"/>
          </a:p>
        </p:txBody>
      </p:sp>
      <p:sp>
        <p:nvSpPr>
          <p:cNvPr id="21" name="TextBox 28"/>
          <p:cNvSpPr txBox="1"/>
          <p:nvPr/>
        </p:nvSpPr>
        <p:spPr>
          <a:xfrm>
            <a:off x="3418919" y="1168055"/>
            <a:ext cx="5443424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Effective information security management will help you: </a:t>
            </a:r>
          </a:p>
        </p:txBody>
      </p:sp>
      <p:pic>
        <p:nvPicPr>
          <p:cNvPr id="23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0704" y="1836314"/>
            <a:ext cx="497426" cy="429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28942" y="3529609"/>
            <a:ext cx="540951" cy="43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53813" y="2779951"/>
            <a:ext cx="491209" cy="43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53813" y="4439722"/>
            <a:ext cx="491209" cy="447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33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933" y="5250875"/>
            <a:ext cx="374968" cy="374968"/>
          </a:xfrm>
          <a:prstGeom prst="rect">
            <a:avLst/>
          </a:prstGeom>
        </p:spPr>
      </p:pic>
      <p:sp>
        <p:nvSpPr>
          <p:cNvPr id="28" name="TextBox 34"/>
          <p:cNvSpPr txBox="1"/>
          <p:nvPr/>
        </p:nvSpPr>
        <p:spPr>
          <a:xfrm>
            <a:off x="4393959" y="5157474"/>
            <a:ext cx="4750041" cy="1015663"/>
          </a:xfrm>
          <a:prstGeom prst="rect">
            <a:avLst/>
          </a:prstGeom>
          <a:noFill/>
          <a:effectLst>
            <a:softEdge rad="139700"/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CADD4"/>
                </a:solidFill>
              </a:rPr>
              <a:t>Improve threat protection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Intelligence-driven security </a:t>
            </a:r>
            <a:r>
              <a:rPr lang="en-CA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operations process</a:t>
            </a:r>
            <a:endParaRPr lang="en-CA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Optimized patch management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Improved effectiveness of internal controls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Standardized operational use cases</a:t>
            </a:r>
            <a:endParaRPr lang="en-US" sz="1200" dirty="0"/>
          </a:p>
        </p:txBody>
      </p:sp>
      <p:pic>
        <p:nvPicPr>
          <p:cNvPr id="1026" name="Picture 2" descr="Humanize the Security Awareness and Training Program icon / lin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8" y="5186785"/>
            <a:ext cx="1308734" cy="81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velop a Next-Gen Security Operations Program icon / link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2" y="3184383"/>
            <a:ext cx="1305659" cy="74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1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641669" y="1836843"/>
            <a:ext cx="4309214" cy="359493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Appendix: Indicators of Compromise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257174" y="1149476"/>
            <a:ext cx="86201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dirty="0"/>
              <a:t>Indicators of compromise </a:t>
            </a:r>
            <a:r>
              <a:rPr lang="en-CA" sz="1600" b="1" dirty="0" smtClean="0"/>
              <a:t>(IOCs) represent </a:t>
            </a:r>
            <a:r>
              <a:rPr lang="en-CA" sz="1600" b="1" dirty="0"/>
              <a:t>the artifacts left by an </a:t>
            </a:r>
            <a:r>
              <a:rPr lang="en-CA" sz="1600" b="1" dirty="0" smtClean="0"/>
              <a:t>intrusion. IOCs can enable </a:t>
            </a:r>
            <a:r>
              <a:rPr lang="en-CA" sz="1600" b="1" dirty="0"/>
              <a:t>the </a:t>
            </a:r>
            <a:r>
              <a:rPr lang="en-CA" sz="1600" b="1" dirty="0" smtClean="0"/>
              <a:t>detection </a:t>
            </a:r>
            <a:r>
              <a:rPr lang="en-CA" sz="1600" b="1" dirty="0"/>
              <a:t>of </a:t>
            </a:r>
            <a:r>
              <a:rPr lang="en-CA" sz="1600" b="1" dirty="0" smtClean="0"/>
              <a:t>additional activities </a:t>
            </a:r>
            <a:r>
              <a:rPr lang="en-CA" sz="1600" b="1" dirty="0"/>
              <a:t>conducted by </a:t>
            </a:r>
            <a:r>
              <a:rPr lang="en-CA" sz="1600" b="1" dirty="0" smtClean="0"/>
              <a:t>threat actors.</a:t>
            </a:r>
            <a:r>
              <a:rPr lang="en-CA" sz="1600" dirty="0"/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1267" y="6244492"/>
            <a:ext cx="4611935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000" i="1" dirty="0" smtClean="0"/>
              <a:t>For a comprehensive list of indicators, please visit </a:t>
            </a:r>
            <a:r>
              <a:rPr lang="en-CA" sz="1000" i="1" dirty="0" smtClean="0">
                <a:hlinkClick r:id="rId3"/>
              </a:rPr>
              <a:t>PwC’s Threat Alert</a:t>
            </a:r>
            <a:endParaRPr lang="en-CA" sz="1000" i="1" dirty="0" smtClean="0"/>
          </a:p>
        </p:txBody>
      </p:sp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12" y="1898779"/>
            <a:ext cx="4076755" cy="122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12" y="3168715"/>
            <a:ext cx="4076755" cy="217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4750591" y="2770550"/>
            <a:ext cx="467282" cy="46728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1</a:t>
            </a:r>
            <a:endParaRPr lang="en-CA" sz="1400" dirty="0"/>
          </a:p>
        </p:txBody>
      </p:sp>
      <p:sp>
        <p:nvSpPr>
          <p:cNvPr id="11" name="Oval 10"/>
          <p:cNvSpPr/>
          <p:nvPr/>
        </p:nvSpPr>
        <p:spPr>
          <a:xfrm>
            <a:off x="4772305" y="3563917"/>
            <a:ext cx="467282" cy="46728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2</a:t>
            </a:r>
            <a:endParaRPr lang="en-CA" sz="1400" dirty="0"/>
          </a:p>
        </p:txBody>
      </p:sp>
      <p:sp>
        <p:nvSpPr>
          <p:cNvPr id="12" name="Oval 11"/>
          <p:cNvSpPr/>
          <p:nvPr/>
        </p:nvSpPr>
        <p:spPr>
          <a:xfrm>
            <a:off x="4772305" y="4442594"/>
            <a:ext cx="467282" cy="46728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3</a:t>
            </a:r>
            <a:endParaRPr lang="en-C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1670" y="2034064"/>
            <a:ext cx="4309214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Over 70 variants of backdoor were leveraged in Operation Cloud Hopper. Some of the more prominent threats include: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76318" y="2760728"/>
            <a:ext cx="3640977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200" b="1" dirty="0" smtClean="0"/>
              <a:t>Haymaker:</a:t>
            </a:r>
            <a:r>
              <a:rPr lang="en-CA" sz="1200" dirty="0" smtClean="0"/>
              <a:t> </a:t>
            </a:r>
            <a:r>
              <a:rPr lang="en-CA" sz="1200" dirty="0" smtClean="0">
                <a:solidFill>
                  <a:srgbClr val="000000"/>
                </a:solidFill>
                <a:latin typeface="GothamBook"/>
              </a:rPr>
              <a:t>A </a:t>
            </a:r>
            <a:r>
              <a:rPr lang="en-CA" sz="1200" dirty="0">
                <a:solidFill>
                  <a:srgbClr val="000000"/>
                </a:solidFill>
                <a:latin typeface="GothamBook"/>
              </a:rPr>
              <a:t>backdoor that can download and execute additional payloads in the form of </a:t>
            </a:r>
            <a:r>
              <a:rPr lang="en-CA" sz="1200" dirty="0" smtClean="0">
                <a:solidFill>
                  <a:srgbClr val="000000"/>
                </a:solidFill>
                <a:latin typeface="GothamBook"/>
              </a:rPr>
              <a:t>modules.</a:t>
            </a:r>
            <a:endParaRPr lang="en-CA" sz="1200" b="1" i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314809" y="4442594"/>
            <a:ext cx="363607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200" b="1" dirty="0" err="1" smtClean="0">
                <a:solidFill>
                  <a:srgbClr val="000000"/>
                </a:solidFill>
                <a:latin typeface="GothamBook"/>
              </a:rPr>
              <a:t>SNUGRIDE</a:t>
            </a:r>
            <a:r>
              <a:rPr lang="en-CA" sz="1200" b="1" dirty="0" smtClean="0"/>
              <a:t>:</a:t>
            </a:r>
            <a:r>
              <a:rPr lang="en-CA" sz="1200" b="1" i="1" dirty="0" smtClean="0"/>
              <a:t> </a:t>
            </a:r>
            <a:r>
              <a:rPr lang="en-CA" sz="1200" dirty="0" smtClean="0"/>
              <a:t>A</a:t>
            </a:r>
            <a:r>
              <a:rPr lang="en-CA" sz="1200" dirty="0" smtClean="0">
                <a:solidFill>
                  <a:srgbClr val="000000"/>
                </a:solidFill>
                <a:latin typeface="GothamBook"/>
              </a:rPr>
              <a:t> </a:t>
            </a:r>
            <a:r>
              <a:rPr lang="en-CA" sz="1200" dirty="0">
                <a:solidFill>
                  <a:srgbClr val="000000"/>
                </a:solidFill>
                <a:latin typeface="GothamBook"/>
              </a:rPr>
              <a:t>backdoor that communicates with its C2 server through HTTP requests.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4809" y="3427010"/>
            <a:ext cx="3602486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200" b="1" dirty="0" err="1" smtClean="0"/>
              <a:t>BUGJUICE</a:t>
            </a:r>
            <a:r>
              <a:rPr lang="en-CA" sz="1200" b="1" dirty="0" smtClean="0"/>
              <a:t>: </a:t>
            </a:r>
            <a:r>
              <a:rPr lang="en-CA" sz="1200" dirty="0" smtClean="0">
                <a:solidFill>
                  <a:srgbClr val="000000"/>
                </a:solidFill>
                <a:latin typeface="GothamBook"/>
              </a:rPr>
              <a:t>A </a:t>
            </a:r>
            <a:r>
              <a:rPr lang="en-CA" sz="1200" dirty="0">
                <a:solidFill>
                  <a:srgbClr val="000000"/>
                </a:solidFill>
                <a:latin typeface="GothamBook"/>
              </a:rPr>
              <a:t>backdoor that is executed by launching a benign file and then hijacking the search order to load a malicious </a:t>
            </a:r>
            <a:r>
              <a:rPr lang="en-CA" sz="1200" dirty="0" err="1">
                <a:solidFill>
                  <a:srgbClr val="000000"/>
                </a:solidFill>
                <a:latin typeface="GothamBook"/>
              </a:rPr>
              <a:t>dll</a:t>
            </a:r>
            <a:r>
              <a:rPr lang="en-CA" sz="1200" dirty="0">
                <a:solidFill>
                  <a:srgbClr val="000000"/>
                </a:solidFill>
                <a:latin typeface="GothamBook"/>
              </a:rPr>
              <a:t> </a:t>
            </a:r>
            <a:r>
              <a:rPr lang="en-CA" sz="1200" dirty="0" smtClean="0">
                <a:solidFill>
                  <a:srgbClr val="000000"/>
                </a:solidFill>
                <a:latin typeface="GothamBook"/>
              </a:rPr>
              <a:t>(dynamic-link </a:t>
            </a:r>
            <a:r>
              <a:rPr lang="en-CA" sz="1200" dirty="0">
                <a:solidFill>
                  <a:srgbClr val="000000"/>
                </a:solidFill>
                <a:latin typeface="GothamBook"/>
              </a:rPr>
              <a:t>library) into </a:t>
            </a:r>
            <a:r>
              <a:rPr lang="en-CA" sz="1200" dirty="0" smtClean="0">
                <a:solidFill>
                  <a:srgbClr val="000000"/>
                </a:solidFill>
                <a:latin typeface="GothamBook"/>
              </a:rPr>
              <a:t>it</a:t>
            </a:r>
            <a:r>
              <a:rPr lang="en-CA" sz="1200" dirty="0">
                <a:solidFill>
                  <a:srgbClr val="000000"/>
                </a:solidFill>
                <a:latin typeface="GothamBook"/>
              </a:rPr>
              <a:t>.</a:t>
            </a:r>
            <a:endParaRPr lang="en-CA" sz="1200" b="1" i="1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257174" y="5500111"/>
            <a:ext cx="8625780" cy="682753"/>
            <a:chOff x="323389" y="3283951"/>
            <a:chExt cx="8337823" cy="682753"/>
          </a:xfrm>
        </p:grpSpPr>
        <p:sp>
          <p:nvSpPr>
            <p:cNvPr id="18" name="Rectangle 97"/>
            <p:cNvSpPr/>
            <p:nvPr/>
          </p:nvSpPr>
          <p:spPr>
            <a:xfrm>
              <a:off x="1600868" y="3283951"/>
              <a:ext cx="7060344" cy="676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25400" dist="254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sz="1200" b="1" dirty="0">
                  <a:solidFill>
                    <a:schemeClr val="tx1"/>
                  </a:solidFill>
                </a:rPr>
                <a:t>Information alone is not actionable.</a:t>
              </a:r>
              <a:r>
                <a:rPr lang="en-US" sz="1200" dirty="0">
                  <a:solidFill>
                    <a:schemeClr val="tx1"/>
                  </a:solidFill>
                </a:rPr>
                <a:t> Indicators of compromise can be useful as a tool, but they are not the </a:t>
              </a:r>
              <a:r>
                <a:rPr lang="en-US" sz="1200" dirty="0" smtClean="0">
                  <a:solidFill>
                    <a:schemeClr val="tx1"/>
                  </a:solidFill>
                </a:rPr>
                <a:t>standalone </a:t>
              </a:r>
              <a:r>
                <a:rPr lang="en-US" sz="1200" dirty="0">
                  <a:solidFill>
                    <a:schemeClr val="tx1"/>
                  </a:solidFill>
                </a:rPr>
                <a:t>solution to your </a:t>
              </a:r>
              <a:r>
                <a:rPr lang="en-US" sz="1200" dirty="0" smtClean="0">
                  <a:solidFill>
                    <a:schemeClr val="tx1"/>
                  </a:solidFill>
                </a:rPr>
                <a:t>threat intelligence </a:t>
              </a:r>
              <a:r>
                <a:rPr lang="en-US" sz="1200" dirty="0">
                  <a:solidFill>
                    <a:schemeClr val="tx1"/>
                  </a:solidFill>
                </a:rPr>
                <a:t>problems. </a:t>
              </a:r>
              <a:endParaRPr lang="en-CA" sz="1200" dirty="0">
                <a:solidFill>
                  <a:schemeClr val="tx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89" y="3283951"/>
              <a:ext cx="1615443" cy="6827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0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a79565a41421d0e5a461827ab8a64c2a6dcf93"/>
  <p:tag name="ISPRING_RESOURCE_PATHS_HASH_2" val="b4f66ad4a07985a5d9c49e97317bbc23e3ea47f"/>
</p:tagLst>
</file>

<file path=ppt/theme/theme1.xml><?xml version="1.0" encoding="utf-8"?>
<a:theme xmlns:a="http://schemas.openxmlformats.org/drawingml/2006/main" name="Theme1">
  <a:themeElements>
    <a:clrScheme name="Harmony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29475F"/>
      </a:accent1>
      <a:accent2>
        <a:srgbClr val="B0C534"/>
      </a:accent2>
      <a:accent3>
        <a:srgbClr val="96B8D2"/>
      </a:accent3>
      <a:accent4>
        <a:srgbClr val="FFFFFF"/>
      </a:accent4>
      <a:accent5>
        <a:srgbClr val="FFFFFF"/>
      </a:accent5>
      <a:accent6>
        <a:srgbClr val="FFFFFF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b="1" 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1477</Words>
  <Application>Microsoft Office PowerPoint</Application>
  <PresentationFormat>On-screen Show (4:3)</PresentationFormat>
  <Paragraphs>121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Arial Unicode MS</vt:lpstr>
      <vt:lpstr>MS PGothic</vt:lpstr>
      <vt:lpstr>anago-book</vt:lpstr>
      <vt:lpstr>Arial</vt:lpstr>
      <vt:lpstr>Calibri</vt:lpstr>
      <vt:lpstr>Georgia</vt:lpstr>
      <vt:lpstr>GothamBook</vt:lpstr>
      <vt:lpstr>Open Sans</vt:lpstr>
      <vt:lpstr>Roboto</vt:lpstr>
      <vt:lpstr>Roboto Condensed</vt:lpstr>
      <vt:lpstr>Wingdings</vt:lpstr>
      <vt:lpstr>Theme1</vt:lpstr>
      <vt:lpstr>PowerPoint Presentation</vt:lpstr>
      <vt:lpstr>The facts about Operation Cloud Hopper</vt:lpstr>
      <vt:lpstr>Best practices moving forward</vt:lpstr>
      <vt:lpstr>Immediate actions that you can take</vt:lpstr>
      <vt:lpstr>Maintain a holistic security program</vt:lpstr>
      <vt:lpstr>Consult an Info-Tech analyst to discuss Operation Cloud Hopper</vt:lpstr>
      <vt:lpstr>Use this opportunity to conduct a security program evaluation</vt:lpstr>
      <vt:lpstr>Appendix: Indicators of Compromise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2017-04-27T18:18:57Z</dcterms:created>
  <dcterms:modified xsi:type="dcterms:W3CDTF">2017-04-27T18:19:05Z</dcterms:modified>
  <cp:contentStatus/>
</cp:coreProperties>
</file>