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fntdata" ContentType="application/x-fontdata"/>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14.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p:sldMasterIdLst>
    <p:sldMasterId id="2147483714" r:id="rId1"/>
    <p:sldMasterId id="2147483725" r:id="rId2"/>
  </p:sldMasterIdLst>
  <p:notesMasterIdLst>
    <p:notesMasterId r:id="rId13"/>
  </p:notesMasterIdLst>
  <p:handoutMasterIdLst>
    <p:handoutMasterId r:id="rId14"/>
  </p:handoutMasterIdLst>
  <p:sldIdLst>
    <p:sldId id="256" r:id="rId3"/>
    <p:sldId id="257" r:id="rId4"/>
    <p:sldId id="259" r:id="rId5"/>
    <p:sldId id="392" r:id="rId6"/>
    <p:sldId id="393" r:id="rId7"/>
    <p:sldId id="391" r:id="rId8"/>
    <p:sldId id="394" r:id="rId9"/>
    <p:sldId id="395" r:id="rId10"/>
    <p:sldId id="260" r:id="rId11"/>
    <p:sldId id="396" r:id="rId12"/>
  </p:sldIdLst>
  <p:sldSz cx="9144000" cy="6858000" type="screen4x3"/>
  <p:notesSz cx="6950075" cy="9236075"/>
  <p:embeddedFontLst>
    <p:embeddedFont>
      <p:font typeface="Helvetica" panose="020B0604020202020204" pitchFamily="34" charset="0"/>
      <p:regular r:id="rId15"/>
      <p:bold r:id="rId16"/>
      <p:italic r:id="rId17"/>
      <p:boldItalic r:id="rId18"/>
    </p:embeddedFont>
    <p:embeddedFont>
      <p:font typeface="Calibri" panose="020F0502020204030204" pitchFamily="34" charset="0"/>
      <p:regular r:id="rId19"/>
      <p:bold r:id="rId20"/>
      <p:italic r:id="rId21"/>
      <p:boldItalic r:id="rId22"/>
    </p:embeddedFont>
    <p:embeddedFont>
      <p:font typeface="Georgia" panose="02040502050405020303" pitchFamily="18" charset="0"/>
      <p:regular r:id="rId23"/>
      <p:bold r:id="rId24"/>
      <p:italic r:id="rId25"/>
      <p:boldItalic r:id="rId26"/>
    </p:embeddedFont>
  </p:embeddedFontLst>
  <p:custDataLst>
    <p:tags r:id="rId27"/>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orient="horz" pos="173">
          <p15:clr>
            <a:srgbClr val="A4A3A4"/>
          </p15:clr>
        </p15:guide>
        <p15:guide id="3" orient="horz" pos="432">
          <p15:clr>
            <a:srgbClr val="A4A3A4"/>
          </p15:clr>
        </p15:guide>
        <p15:guide id="4" orient="horz" pos="2333" userDrawn="1">
          <p15:clr>
            <a:srgbClr val="A4A3A4"/>
          </p15:clr>
        </p15:guide>
        <p15:guide id="5" orient="horz" pos="4291">
          <p15:clr>
            <a:srgbClr val="A4A3A4"/>
          </p15:clr>
        </p15:guide>
        <p15:guide id="6" orient="horz" pos="2995">
          <p15:clr>
            <a:srgbClr val="A4A3A4"/>
          </p15:clr>
        </p15:guide>
        <p15:guide id="7" orient="horz" pos="893" userDrawn="1">
          <p15:clr>
            <a:srgbClr val="A4A3A4"/>
          </p15:clr>
        </p15:guide>
        <p15:guide id="8" orient="horz" pos="2477">
          <p15:clr>
            <a:srgbClr val="A4A3A4"/>
          </p15:clr>
        </p15:guide>
        <p15:guide id="9" orient="horz" pos="3542">
          <p15:clr>
            <a:srgbClr val="A4A3A4"/>
          </p15:clr>
        </p15:guide>
        <p15:guide id="11" pos="1642" userDrawn="1">
          <p15:clr>
            <a:srgbClr val="A4A3A4"/>
          </p15:clr>
        </p15:guide>
        <p15:guide id="12" pos="202">
          <p15:clr>
            <a:srgbClr val="A4A3A4"/>
          </p15:clr>
        </p15:guide>
        <p15:guide id="13" pos="5616">
          <p15:clr>
            <a:srgbClr val="A4A3A4"/>
          </p15:clr>
        </p15:guide>
        <p15:guide id="14" pos="5098">
          <p15:clr>
            <a:srgbClr val="A4A3A4"/>
          </p15:clr>
        </p15:guide>
        <p15:guide id="15" pos="4579">
          <p15:clr>
            <a:srgbClr val="A4A3A4"/>
          </p15:clr>
        </p15:guide>
        <p15:guide id="17" pos="3571">
          <p15:clr>
            <a:srgbClr val="A4A3A4"/>
          </p15:clr>
        </p15:guide>
        <p15:guide id="18" pos="3600">
          <p15:clr>
            <a:srgbClr val="A4A3A4"/>
          </p15:clr>
        </p15:guide>
        <p15:guide id="19" pos="2477">
          <p15:clr>
            <a:srgbClr val="A4A3A4"/>
          </p15:clr>
        </p15:guide>
        <p15:guide id="20" pos="4003">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2B5D0"/>
    <a:srgbClr val="F2F2F2"/>
    <a:srgbClr val="D9D9D9"/>
    <a:srgbClr val="7FAC85"/>
    <a:srgbClr val="000000"/>
    <a:srgbClr val="C77709"/>
    <a:srgbClr val="D17D08"/>
    <a:srgbClr val="C8DAE8"/>
    <a:srgbClr val="C4BE98"/>
    <a:srgbClr val="736B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Objects="1">
      <p:cViewPr varScale="1">
        <p:scale>
          <a:sx n="113" d="100"/>
          <a:sy n="113" d="100"/>
        </p:scale>
        <p:origin x="2256" y="96"/>
      </p:cViewPr>
      <p:guideLst>
        <p:guide orient="horz" pos="4032"/>
        <p:guide orient="horz" pos="173"/>
        <p:guide orient="horz" pos="432"/>
        <p:guide orient="horz" pos="2333"/>
        <p:guide orient="horz" pos="4291"/>
        <p:guide orient="horz" pos="2995"/>
        <p:guide orient="horz" pos="893"/>
        <p:guide orient="horz" pos="2477"/>
        <p:guide orient="horz" pos="3542"/>
        <p:guide pos="1642"/>
        <p:guide pos="202"/>
        <p:guide pos="5616"/>
        <p:guide pos="5098"/>
        <p:guide pos="4579"/>
        <p:guide pos="3571"/>
        <p:guide pos="3600"/>
        <p:guide pos="2477"/>
        <p:guide pos="4003"/>
      </p:guideLst>
    </p:cSldViewPr>
  </p:slideViewPr>
  <p:outlineViewPr>
    <p:cViewPr>
      <p:scale>
        <a:sx n="33" d="100"/>
        <a:sy n="33" d="100"/>
      </p:scale>
      <p:origin x="0" y="10692"/>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0" d="100"/>
          <a:sy n="80" d="100"/>
        </p:scale>
        <p:origin x="-1974" y="-90"/>
      </p:cViewPr>
      <p:guideLst>
        <p:guide orient="horz" pos="2909"/>
        <p:guide pos="2189"/>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1.xml"/><Relationship Id="rId21" Type="http://schemas.openxmlformats.org/officeDocument/2006/relationships/font" Target="fonts/font7.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Master" Target="slideMasters/slideMaster2.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0.fntdata"/><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font" Target="fonts/font5.fntdata"/><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 Id="rId22" Type="http://schemas.openxmlformats.org/officeDocument/2006/relationships/font" Target="fonts/font8.fntdata"/><Relationship Id="rId27" Type="http://schemas.openxmlformats.org/officeDocument/2006/relationships/tags" Target="tags/tag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L&amp;D</c:v>
                </c:pt>
              </c:strCache>
            </c:strRef>
          </c:tx>
          <c:dPt>
            <c:idx val="0"/>
            <c:bubble3D val="0"/>
            <c:spPr>
              <a:solidFill>
                <a:schemeClr val="accent1">
                  <a:lumMod val="20000"/>
                  <a:lumOff val="80000"/>
                </a:schemeClr>
              </a:solidFill>
              <a:ln w="19050">
                <a:solidFill>
                  <a:schemeClr val="lt1"/>
                </a:solidFill>
              </a:ln>
              <a:effectLst/>
            </c:spPr>
          </c:dPt>
          <c:dPt>
            <c:idx val="1"/>
            <c:bubble3D val="0"/>
            <c:spPr>
              <a:solidFill>
                <a:schemeClr val="accent1"/>
              </a:solidFill>
              <a:ln w="19050">
                <a:solidFill>
                  <a:schemeClr val="lt1"/>
                </a:solidFill>
              </a:ln>
              <a:effectLst/>
            </c:spPr>
          </c:dPt>
          <c:cat>
            <c:strRef>
              <c:f>Sheet1!$A$2:$A$3</c:f>
              <c:strCache>
                <c:ptCount val="2"/>
                <c:pt idx="0">
                  <c:v>Effective</c:v>
                </c:pt>
                <c:pt idx="1">
                  <c:v>Ineffective</c:v>
                </c:pt>
              </c:strCache>
            </c:strRef>
          </c:cat>
          <c:val>
            <c:numRef>
              <c:f>Sheet1!$B$2:$B$3</c:f>
              <c:numCache>
                <c:formatCode>General</c:formatCode>
                <c:ptCount val="2"/>
                <c:pt idx="0">
                  <c:v>38</c:v>
                </c:pt>
                <c:pt idx="1">
                  <c:v>62</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L&amp;D</c:v>
                </c:pt>
              </c:strCache>
            </c:strRef>
          </c:tx>
          <c:dPt>
            <c:idx val="0"/>
            <c:bubble3D val="0"/>
            <c:spPr>
              <a:solidFill>
                <a:schemeClr val="accent1">
                  <a:lumMod val="20000"/>
                  <a:lumOff val="80000"/>
                </a:schemeClr>
              </a:solidFill>
              <a:ln w="19050">
                <a:solidFill>
                  <a:schemeClr val="lt1"/>
                </a:solidFill>
              </a:ln>
              <a:effectLst/>
            </c:spPr>
          </c:dPt>
          <c:dPt>
            <c:idx val="1"/>
            <c:bubble3D val="0"/>
            <c:spPr>
              <a:solidFill>
                <a:schemeClr val="accent1"/>
              </a:solidFill>
              <a:ln w="19050">
                <a:solidFill>
                  <a:schemeClr val="lt1"/>
                </a:solidFill>
              </a:ln>
              <a:effectLst/>
            </c:spPr>
          </c:dPt>
          <c:cat>
            <c:strRef>
              <c:f>Sheet1!$A$2:$A$3</c:f>
              <c:strCache>
                <c:ptCount val="2"/>
                <c:pt idx="0">
                  <c:v>Effective</c:v>
                </c:pt>
                <c:pt idx="1">
                  <c:v>Ineffective</c:v>
                </c:pt>
              </c:strCache>
            </c:strRef>
          </c:cat>
          <c:val>
            <c:numRef>
              <c:f>Sheet1!$B$2:$B$3</c:f>
              <c:numCache>
                <c:formatCode>General</c:formatCode>
                <c:ptCount val="2"/>
                <c:pt idx="0">
                  <c:v>38</c:v>
                </c:pt>
                <c:pt idx="1">
                  <c:v>62</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L&amp;D</c:v>
                </c:pt>
              </c:strCache>
            </c:strRef>
          </c:tx>
          <c:spPr>
            <a:solidFill>
              <a:schemeClr val="accent1"/>
            </a:solidFill>
          </c:spPr>
          <c:dPt>
            <c:idx val="0"/>
            <c:bubble3D val="0"/>
            <c:spPr>
              <a:solidFill>
                <a:schemeClr val="accent1">
                  <a:lumMod val="20000"/>
                  <a:lumOff val="80000"/>
                </a:schemeClr>
              </a:solidFill>
              <a:ln w="19050">
                <a:solidFill>
                  <a:schemeClr val="lt1"/>
                </a:solidFill>
              </a:ln>
              <a:effectLst/>
            </c:spPr>
          </c:dPt>
          <c:dPt>
            <c:idx val="1"/>
            <c:bubble3D val="0"/>
            <c:spPr>
              <a:solidFill>
                <a:schemeClr val="accent1"/>
              </a:solidFill>
              <a:ln w="19050">
                <a:solidFill>
                  <a:schemeClr val="lt1"/>
                </a:solidFill>
              </a:ln>
              <a:effectLst/>
            </c:spPr>
          </c:dPt>
          <c:cat>
            <c:strRef>
              <c:f>Sheet1!$A$2:$A$3</c:f>
              <c:strCache>
                <c:ptCount val="2"/>
                <c:pt idx="0">
                  <c:v>Effective</c:v>
                </c:pt>
                <c:pt idx="1">
                  <c:v>Ineffective</c:v>
                </c:pt>
              </c:strCache>
            </c:strRef>
          </c:cat>
          <c:val>
            <c:numRef>
              <c:f>Sheet1!$B$2:$B$3</c:f>
              <c:numCache>
                <c:formatCode>General</c:formatCode>
                <c:ptCount val="2"/>
                <c:pt idx="0">
                  <c:v>46</c:v>
                </c:pt>
                <c:pt idx="1">
                  <c:v>58</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4/11/17</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3511376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722807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1221974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1589409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CA" sz="1400"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320690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4183680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911423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8" name="Rectangle 7"/>
          <p:cNvSpPr/>
          <p:nvPr userDrawn="1"/>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1997-2017</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
        <p:nvSpPr>
          <p:cNvPr id="9" name="Rectangle 8"/>
          <p:cNvSpPr/>
          <p:nvPr userDrawn="1"/>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CA" sz="800" dirty="0">
              <a:solidFill>
                <a:srgbClr val="ADB7C3"/>
              </a:solidFill>
            </a:endParaRPr>
          </a:p>
        </p:txBody>
      </p:sp>
      <p:pic>
        <p:nvPicPr>
          <p:cNvPr id="10" name="Picture 9"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spTree>
    <p:extLst>
      <p:ext uri="{BB962C8B-B14F-4D97-AF65-F5344CB8AC3E}">
        <p14:creationId xmlns:p14="http://schemas.microsoft.com/office/powerpoint/2010/main" val="25722949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6242775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2750961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1586794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034493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5714314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extLst>
      <p:ext uri="{BB962C8B-B14F-4D97-AF65-F5344CB8AC3E}">
        <p14:creationId xmlns:p14="http://schemas.microsoft.com/office/powerpoint/2010/main" val="36698588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1406801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2359406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sp>
        <p:nvSpPr>
          <p:cNvPr id="9" name="Rectangle 8"/>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
        <p:nvSpPr>
          <p:cNvPr id="6" name="Rectangle 5"/>
          <p:cNvSpPr/>
          <p:nvPr userDrawn="1"/>
        </p:nvSpPr>
        <p:spPr>
          <a:xfrm>
            <a:off x="0" y="6517136"/>
            <a:ext cx="3429000" cy="338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Vendor Landscape:</a:t>
            </a:r>
            <a:r>
              <a:rPr lang="en-CA" sz="1000" baseline="0" dirty="0" smtClean="0"/>
              <a:t> Door Locks &amp; Access Control</a:t>
            </a:r>
            <a:endParaRPr lang="en-CA" sz="1000" dirty="0">
              <a:solidFill>
                <a:srgbClr val="FF0000"/>
              </a:solidFill>
            </a:endParaRPr>
          </a:p>
        </p:txBody>
      </p:sp>
    </p:spTree>
    <p:extLst>
      <p:ext uri="{BB962C8B-B14F-4D97-AF65-F5344CB8AC3E}">
        <p14:creationId xmlns:p14="http://schemas.microsoft.com/office/powerpoint/2010/main" val="3813412103"/>
      </p:ext>
    </p:extLst>
  </p:cSld>
  <p:clrMap bg1="lt1" tx1="dk1" bg2="lt2" tx2="dk2" accent1="accent1" accent2="accent2" accent3="accent3" accent4="accent4" accent5="accent5" accent6="accent6" hlink="hlink" folHlink="folHlink"/>
  <p:sldLayoutIdLst>
    <p:sldLayoutId id="2147483715" r:id="rId1"/>
    <p:sldLayoutId id="2147483717" r:id="rId2"/>
    <p:sldLayoutId id="2147483718" r:id="rId3"/>
    <p:sldLayoutId id="2147483720" r:id="rId4"/>
    <p:sldLayoutId id="2147483721" r:id="rId5"/>
    <p:sldLayoutId id="2147483722" r:id="rId6"/>
    <p:sldLayoutId id="2147483724"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l"/>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algn="l"/>
              <a:fld id="{FF20F8B6-5AB9-41C4-A82C-4155E8A92B2C}" type="slidenum">
                <a:rPr lang="en-CA" sz="1000" smtClean="0">
                  <a:solidFill>
                    <a:srgbClr val="FFFFFF"/>
                  </a:solidFill>
                </a:rPr>
                <a:pPr marL="2151063" algn="l"/>
                <a:t>‹#›</a:t>
              </a:fld>
              <a:endParaRPr lang="en-CA" sz="1000" dirty="0">
                <a:solidFill>
                  <a:srgbClr val="FFFFFF"/>
                </a:solidFill>
              </a:endParaRPr>
            </a:p>
          </p:txBody>
        </p:sp>
      </p:grpSp>
    </p:spTree>
    <p:extLst>
      <p:ext uri="{BB962C8B-B14F-4D97-AF65-F5344CB8AC3E}">
        <p14:creationId xmlns:p14="http://schemas.microsoft.com/office/powerpoint/2010/main" val="3215332961"/>
      </p:ext>
    </p:extLst>
  </p:cSld>
  <p:clrMap bg1="lt1" tx1="dk1" bg2="lt2" tx2="dk2" accent1="accent1" accent2="accent2" accent3="accent3" accent4="accent4" accent5="accent5" accent6="accent6" hlink="hlink" folHlink="folHlink"/>
  <p:sldLayoutIdLst>
    <p:sldLayoutId id="2147483726" r:id="rId1"/>
    <p:sldLayoutId id="2147483727"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hyperlink" Target="https://www.infotech.com/research/door-locks-access-control-vendor-landscape-storyboard"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door-locks-access-control-vendor-landscape-storyboard" TargetMode="External"/><Relationship Id="rId7" Type="http://schemas.openxmlformats.org/officeDocument/2006/relationships/image" Target="../media/image6.png"/><Relationship Id="rId2" Type="http://schemas.openxmlformats.org/officeDocument/2006/relationships/hyperlink" Target="http://www.infotech.com/" TargetMode="Externa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hyperlink" Target="https://www.infotech.com/research/door-locks-access-control-vendor-landscape-storyboard"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oleObject" Target="../embeddings/oleObject1.bin"/><Relationship Id="rId18" Type="http://schemas.openxmlformats.org/officeDocument/2006/relationships/image" Target="../media/image6.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3.xml"/><Relationship Id="rId17" Type="http://schemas.openxmlformats.org/officeDocument/2006/relationships/image" Target="../media/image5.png"/><Relationship Id="rId2" Type="http://schemas.openxmlformats.org/officeDocument/2006/relationships/tags" Target="../tags/tag2.xml"/><Relationship Id="rId16" Type="http://schemas.openxmlformats.org/officeDocument/2006/relationships/hyperlink" Target="https://www.infotech.com/research/door-locks-access-control-vendor-landscape-storyboard" TargetMode="Externa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slideLayout" Target="../slideLayouts/slideLayout5.xml"/><Relationship Id="rId5" Type="http://schemas.openxmlformats.org/officeDocument/2006/relationships/tags" Target="../tags/tag5.xml"/><Relationship Id="rId15" Type="http://schemas.openxmlformats.org/officeDocument/2006/relationships/image" Target="../media/image8.pn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png"/><Relationship Id="rId2" Type="http://schemas.openxmlformats.org/officeDocument/2006/relationships/slideLayout" Target="../slideLayouts/slideLayout5.xml"/><Relationship Id="rId1" Type="http://schemas.openxmlformats.org/officeDocument/2006/relationships/tags" Target="../tags/tag11.xml"/><Relationship Id="rId6" Type="http://schemas.openxmlformats.org/officeDocument/2006/relationships/image" Target="../media/image5.png"/><Relationship Id="rId5" Type="http://schemas.openxmlformats.org/officeDocument/2006/relationships/hyperlink" Target="https://www.infotech.com/research/door-locks-access-control-vendor-landscape-storyboard" TargetMode="Externa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png"/><Relationship Id="rId2" Type="http://schemas.openxmlformats.org/officeDocument/2006/relationships/slideLayout" Target="../slideLayouts/slideLayout5.xml"/><Relationship Id="rId1" Type="http://schemas.openxmlformats.org/officeDocument/2006/relationships/tags" Target="../tags/tag12.xml"/><Relationship Id="rId6" Type="http://schemas.openxmlformats.org/officeDocument/2006/relationships/image" Target="../media/image5.png"/><Relationship Id="rId5" Type="http://schemas.openxmlformats.org/officeDocument/2006/relationships/hyperlink" Target="https://www.infotech.com/research/door-locks-access-control-vendor-landscape-storyboard" TargetMode="Externa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6.png"/><Relationship Id="rId2" Type="http://schemas.openxmlformats.org/officeDocument/2006/relationships/slideLayout" Target="../slideLayouts/slideLayout5.xml"/><Relationship Id="rId1" Type="http://schemas.openxmlformats.org/officeDocument/2006/relationships/tags" Target="../tags/tag13.xml"/><Relationship Id="rId6" Type="http://schemas.openxmlformats.org/officeDocument/2006/relationships/image" Target="../media/image5.png"/><Relationship Id="rId5" Type="http://schemas.openxmlformats.org/officeDocument/2006/relationships/hyperlink" Target="https://www.infotech.com/research/door-locks-access-control-vendor-landscape-storyboard" TargetMode="Externa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2.xml"/><Relationship Id="rId7" Type="http://schemas.openxmlformats.org/officeDocument/2006/relationships/hyperlink" Target="https://www.infotech.com/research/door-locks-access-control-vendor-landscape-storyboard" TargetMode="Externa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chart" Target="../charts/chart3.xml"/><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www.infotech.com/research/door-locks-access-control-vendor-landscape-storyboard"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2.xml"/><Relationship Id="rId7" Type="http://schemas.openxmlformats.org/officeDocument/2006/relationships/hyperlink" Target="https://www.infotech.com/research/door-locks-access-control-vendor-landscape-storyboard" TargetMode="External"/><Relationship Id="rId2" Type="http://schemas.openxmlformats.org/officeDocument/2006/relationships/tags" Target="../tags/tag14.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notesSlide" Target="../notesSlides/notesSlide7.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sz="2600" dirty="0" smtClean="0"/>
              <a:t>Vendor Landscape: Door Locks &amp; Access Control</a:t>
            </a:r>
            <a:endParaRPr lang="en-US" sz="2600" dirty="0" smtClean="0">
              <a:solidFill>
                <a:srgbClr val="FF0000"/>
              </a:solidFill>
            </a:endParaRPr>
          </a:p>
        </p:txBody>
      </p:sp>
      <p:sp>
        <p:nvSpPr>
          <p:cNvPr id="8" name="Text Placeholder 7"/>
          <p:cNvSpPr>
            <a:spLocks noGrp="1"/>
          </p:cNvSpPr>
          <p:nvPr>
            <p:ph type="body" sz="quarter" idx="16"/>
          </p:nvPr>
        </p:nvSpPr>
        <p:spPr/>
        <p:txBody>
          <a:bodyPr/>
          <a:lstStyle/>
          <a:p>
            <a:r>
              <a:rPr lang="en-US" dirty="0" smtClean="0"/>
              <a:t>Enhance </a:t>
            </a:r>
            <a:r>
              <a:rPr lang="en-US" dirty="0"/>
              <a:t>security, improve the customer experience, and prepare for the mobile-centric future.</a:t>
            </a:r>
            <a:endParaRPr lang="en-CA" b="1" dirty="0"/>
          </a:p>
          <a:p>
            <a:endParaRPr lang="en-CA" dirty="0">
              <a:solidFill>
                <a:srgbClr val="000000"/>
              </a:solidFill>
            </a:endParaRPr>
          </a:p>
        </p:txBody>
      </p:sp>
      <p:pic>
        <p:nvPicPr>
          <p:cNvPr id="4" name="Picture 3"/>
          <p:cNvPicPr>
            <a:picLocks noChangeAspect="1"/>
          </p:cNvPicPr>
          <p:nvPr/>
        </p:nvPicPr>
        <p:blipFill>
          <a:blip r:embed="rId3"/>
          <a:stretch>
            <a:fillRect/>
          </a:stretch>
        </p:blipFill>
        <p:spPr>
          <a:xfrm>
            <a:off x="3200281" y="976580"/>
            <a:ext cx="2743438" cy="1828959"/>
          </a:xfrm>
          <a:prstGeom prst="rect">
            <a:avLst/>
          </a:prstGeom>
        </p:spPr>
      </p:pic>
      <p:grpSp>
        <p:nvGrpSpPr>
          <p:cNvPr id="5" name="Group 4"/>
          <p:cNvGrpSpPr/>
          <p:nvPr/>
        </p:nvGrpSpPr>
        <p:grpSpPr>
          <a:xfrm>
            <a:off x="0" y="5402461"/>
            <a:ext cx="9144000" cy="1455539"/>
            <a:chOff x="0" y="5402461"/>
            <a:chExt cx="9144000" cy="1455539"/>
          </a:xfrm>
        </p:grpSpPr>
        <p:sp>
          <p:nvSpPr>
            <p:cNvPr id="6" name="Rectangle 5"/>
            <p:cNvSpPr/>
            <p:nvPr/>
          </p:nvSpPr>
          <p:spPr>
            <a:xfrm>
              <a:off x="0" y="5402461"/>
              <a:ext cx="9144000" cy="1455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0" y="5402461"/>
              <a:ext cx="9144000" cy="1455539"/>
              <a:chOff x="0" y="5402461"/>
              <a:chExt cx="9144000" cy="1455539"/>
            </a:xfrm>
          </p:grpSpPr>
          <p:pic>
            <p:nvPicPr>
              <p:cNvPr id="10" name="Picture 9" descr="sample-titlebar-itrgNEW.gif">
                <a:hlinkClick r:id="rId4"/>
              </p:cNvPr>
              <p:cNvPicPr>
                <a:picLocks noChangeAspect="1"/>
              </p:cNvPicPr>
              <p:nvPr/>
            </p:nvPicPr>
            <p:blipFill>
              <a:blip r:embed="rId5" cstate="print"/>
              <a:srcRect b="40634"/>
              <a:stretch>
                <a:fillRect/>
              </a:stretch>
            </p:blipFill>
            <p:spPr>
              <a:xfrm>
                <a:off x="0" y="5402461"/>
                <a:ext cx="9144000" cy="864096"/>
              </a:xfrm>
              <a:prstGeom prst="rect">
                <a:avLst/>
              </a:prstGeom>
            </p:spPr>
          </p:pic>
          <p:grpSp>
            <p:nvGrpSpPr>
              <p:cNvPr id="11" name="Group 10"/>
              <p:cNvGrpSpPr/>
              <p:nvPr/>
            </p:nvGrpSpPr>
            <p:grpSpPr>
              <a:xfrm>
                <a:off x="0" y="6266557"/>
                <a:ext cx="9144000" cy="591443"/>
                <a:chOff x="0" y="6266557"/>
                <a:chExt cx="9144000" cy="591443"/>
              </a:xfrm>
            </p:grpSpPr>
            <p:sp>
              <p:nvSpPr>
                <p:cNvPr id="12" name="Rectangle 11"/>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1997-2017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6"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005468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spcBef>
                <a:spcPts val="0"/>
              </a:spcBef>
              <a:buClr>
                <a:srgbClr val="333333"/>
              </a:buClr>
              <a:buSzPct val="120000"/>
            </a:pPr>
            <a:r>
              <a:rPr lang="en-CA" b="1" dirty="0" smtClean="0">
                <a:solidFill>
                  <a:srgbClr val="333333"/>
                </a:solidFill>
                <a:latin typeface="Arial"/>
              </a:rPr>
              <a:t>Sign up for free trial membership to get practical</a:t>
            </a:r>
          </a:p>
          <a:p>
            <a:pPr eaLnBrk="0" hangingPunct="0">
              <a:spcBef>
                <a:spcPts val="0"/>
              </a:spcBef>
              <a:buClr>
                <a:srgbClr val="333333"/>
              </a:buClr>
              <a:buSzPct val="120000"/>
            </a:pPr>
            <a:r>
              <a:rPr lang="en-CA" b="1" dirty="0" smtClean="0">
                <a:solidFill>
                  <a:srgbClr val="333333"/>
                </a:solidFill>
                <a:latin typeface="Aria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hangingPunct="0">
              <a:lnSpc>
                <a:spcPts val="1350"/>
              </a:lnSpc>
              <a:spcBef>
                <a:spcPts val="500"/>
              </a:spcBef>
              <a:buClr>
                <a:srgbClr val="333333"/>
              </a:buClr>
              <a:buSzPct val="120000"/>
              <a:buFont typeface="Arial" pitchFamily="34" charset="0"/>
              <a:buNone/>
              <a:defRPr/>
            </a:pPr>
            <a:r>
              <a:rPr lang="en-CA" sz="1400" b="1" dirty="0" smtClean="0">
                <a:solidFill>
                  <a:srgbClr val="333333"/>
                </a:solidFill>
                <a:latin typeface="Arial"/>
                <a:hlinkClick r:id="rId2"/>
              </a:rPr>
              <a:t>www.infotech.com</a:t>
            </a:r>
            <a:endParaRPr lang="en-CA" sz="1400" dirty="0">
              <a:solidFill>
                <a:srgbClr val="333333"/>
              </a:solidFill>
              <a:latin typeface="Aria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algn="l">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algn="l">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algn="l">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algn="l">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lnSpc>
                <a:spcPts val="1350"/>
              </a:lnSpc>
              <a:spcBef>
                <a:spcPts val="500"/>
              </a:spcBef>
              <a:buClr>
                <a:srgbClr val="333333"/>
              </a:buClr>
              <a:buSzPct val="120000"/>
              <a:buFont typeface="Arial" pitchFamily="34" charset="0"/>
              <a:buNone/>
              <a:defRPr/>
            </a:pPr>
            <a:r>
              <a:rPr lang="en-CA" sz="1200" b="1" dirty="0" smtClean="0">
                <a:solidFill>
                  <a:srgbClr val="333333"/>
                </a:solidFill>
                <a:latin typeface="Arial"/>
              </a:rPr>
              <a:t>Toll Free: </a:t>
            </a:r>
            <a:r>
              <a:rPr lang="en-CA" sz="1200" dirty="0" smtClean="0">
                <a:solidFill>
                  <a:srgbClr val="333333"/>
                </a:solidFill>
                <a:latin typeface="Arial"/>
              </a:rPr>
              <a:t>1-888-670-8889</a:t>
            </a:r>
            <a:endParaRPr lang="en-CA" sz="1200" dirty="0">
              <a:solidFill>
                <a:srgbClr val="333333"/>
              </a:solidFill>
              <a:latin typeface="Aria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79830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Introduction</a:t>
            </a:r>
            <a:endParaRPr lang="en-CA" dirty="0"/>
          </a:p>
        </p:txBody>
      </p:sp>
      <p:sp>
        <p:nvSpPr>
          <p:cNvPr id="9" name="Text Placeholder 21"/>
          <p:cNvSpPr txBox="1">
            <a:spLocks/>
          </p:cNvSpPr>
          <p:nvPr/>
        </p:nvSpPr>
        <p:spPr bwMode="auto">
          <a:xfrm>
            <a:off x="4937760" y="2926398"/>
            <a:ext cx="4023360" cy="23764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spcAft>
                <a:spcPts val="600"/>
              </a:spcAft>
            </a:pPr>
            <a:r>
              <a:rPr lang="en-CA" sz="1400" dirty="0" smtClean="0"/>
              <a:t>Understand market trends in the door locks and access control market.</a:t>
            </a:r>
          </a:p>
          <a:p>
            <a:pPr>
              <a:spcBef>
                <a:spcPts val="600"/>
              </a:spcBef>
              <a:spcAft>
                <a:spcPts val="600"/>
              </a:spcAft>
            </a:pPr>
            <a:r>
              <a:rPr lang="en-CA" sz="1400" dirty="0" smtClean="0"/>
              <a:t>Evaluate access control vendors and products for your enterprise needs.</a:t>
            </a:r>
          </a:p>
          <a:p>
            <a:pPr>
              <a:spcBef>
                <a:spcPts val="600"/>
              </a:spcBef>
              <a:spcAft>
                <a:spcPts val="600"/>
              </a:spcAft>
            </a:pPr>
            <a:r>
              <a:rPr lang="en-CA" sz="1400" dirty="0" smtClean="0"/>
              <a:t>Determine which products are most appropriate for particular use cases and scenarios.</a:t>
            </a:r>
          </a:p>
        </p:txBody>
      </p:sp>
      <p:sp>
        <p:nvSpPr>
          <p:cNvPr id="10" name="Text Placeholder 20"/>
          <p:cNvSpPr txBox="1">
            <a:spLocks/>
          </p:cNvSpPr>
          <p:nvPr/>
        </p:nvSpPr>
        <p:spPr bwMode="auto">
          <a:xfrm>
            <a:off x="4709160" y="2423160"/>
            <a:ext cx="4617720" cy="366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CA" sz="1600" b="1" dirty="0" smtClean="0"/>
              <a:t>This Research Will Help You:</a:t>
            </a:r>
            <a:endParaRPr lang="en-CA" sz="1600" b="1" dirty="0"/>
          </a:p>
        </p:txBody>
      </p:sp>
      <p:sp>
        <p:nvSpPr>
          <p:cNvPr id="11" name="Text Placeholder 19"/>
          <p:cNvSpPr txBox="1">
            <a:spLocks/>
          </p:cNvSpPr>
          <p:nvPr/>
        </p:nvSpPr>
        <p:spPr bwMode="auto">
          <a:xfrm>
            <a:off x="182880" y="2423160"/>
            <a:ext cx="4159250" cy="366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CA" sz="1600" b="1" dirty="0" smtClean="0"/>
              <a:t>This Research Is Designed For:</a:t>
            </a:r>
            <a:endParaRPr lang="en-CA" sz="1600" b="1" dirty="0"/>
          </a:p>
        </p:txBody>
      </p:sp>
      <p:sp>
        <p:nvSpPr>
          <p:cNvPr id="12" name="Text Placeholder 17"/>
          <p:cNvSpPr txBox="1">
            <a:spLocks/>
          </p:cNvSpPr>
          <p:nvPr/>
        </p:nvSpPr>
        <p:spPr bwMode="auto">
          <a:xfrm>
            <a:off x="274321" y="2926398"/>
            <a:ext cx="4206240" cy="32915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spcAft>
                <a:spcPts val="600"/>
              </a:spcAft>
            </a:pPr>
            <a:r>
              <a:rPr lang="en-CA" sz="1400" dirty="0" smtClean="0"/>
              <a:t>A CIO tasked with assisting in the selection or upgrading of a door lock system.</a:t>
            </a:r>
          </a:p>
          <a:p>
            <a:pPr>
              <a:spcBef>
                <a:spcPts val="600"/>
              </a:spcBef>
              <a:spcAft>
                <a:spcPts val="600"/>
              </a:spcAft>
            </a:pPr>
            <a:r>
              <a:rPr lang="en-CA" sz="1400" dirty="0" smtClean="0"/>
              <a:t>A Property General Manager or Facilities Manager that is looking for a holistic review of the benefits of specific door lock and access control vendors.</a:t>
            </a:r>
          </a:p>
          <a:p>
            <a:pPr>
              <a:spcBef>
                <a:spcPts val="600"/>
              </a:spcBef>
              <a:spcAft>
                <a:spcPts val="600"/>
              </a:spcAft>
            </a:pPr>
            <a:r>
              <a:rPr lang="en-CA" sz="1400" dirty="0" smtClean="0"/>
              <a:t>Their access control use case may include:</a:t>
            </a:r>
          </a:p>
          <a:p>
            <a:pPr lvl="2">
              <a:spcBef>
                <a:spcPts val="600"/>
              </a:spcBef>
              <a:spcAft>
                <a:spcPts val="600"/>
              </a:spcAft>
              <a:buFont typeface="Courier New" panose="02070309020205020404" pitchFamily="49" charset="0"/>
              <a:buChar char="o"/>
            </a:pPr>
            <a:r>
              <a:rPr lang="en-CA" sz="1400" dirty="0" smtClean="0"/>
              <a:t>Building a new hotel or casino.</a:t>
            </a:r>
          </a:p>
          <a:p>
            <a:pPr lvl="2">
              <a:spcBef>
                <a:spcPts val="600"/>
              </a:spcBef>
              <a:spcAft>
                <a:spcPts val="600"/>
              </a:spcAft>
              <a:buFont typeface="Courier New" panose="02070309020205020404" pitchFamily="49" charset="0"/>
              <a:buChar char="o"/>
            </a:pPr>
            <a:r>
              <a:rPr lang="en-CA" sz="1400" dirty="0" smtClean="0"/>
              <a:t>Updating existing access control systems to reflect advancements in technology and realize new opportunities to engage clientele.</a:t>
            </a:r>
          </a:p>
        </p:txBody>
      </p:sp>
      <p:sp>
        <p:nvSpPr>
          <p:cNvPr id="13" name="Text Placeholder 18"/>
          <p:cNvSpPr txBox="1">
            <a:spLocks/>
          </p:cNvSpPr>
          <p:nvPr/>
        </p:nvSpPr>
        <p:spPr bwMode="auto">
          <a:xfrm>
            <a:off x="257174" y="1270000"/>
            <a:ext cx="8521066"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sz="1600" b="1" dirty="0" smtClean="0"/>
              <a:t>Door locks are rapidly evolving in ways that reflect broader technological trends. These new digital solutions will enable higher levels of security, provide new channels for customer engagement, and drastically improve the customer experience.</a:t>
            </a:r>
            <a:endParaRPr lang="en-CA" sz="1600" b="1" dirty="0"/>
          </a:p>
        </p:txBody>
      </p:sp>
      <p:cxnSp>
        <p:nvCxnSpPr>
          <p:cNvPr id="14" name="Straight Connector 13"/>
          <p:cNvCxnSpPr/>
          <p:nvPr/>
        </p:nvCxnSpPr>
        <p:spPr>
          <a:xfrm>
            <a:off x="4745737" y="2926716"/>
            <a:ext cx="0" cy="2834006"/>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0" y="6422955"/>
            <a:ext cx="9144000" cy="437555"/>
            <a:chOff x="0" y="6422955"/>
            <a:chExt cx="9144000" cy="437555"/>
          </a:xfrm>
        </p:grpSpPr>
        <p:pic>
          <p:nvPicPr>
            <p:cNvPr id="1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02672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5130" name="think-cell Slide" r:id="rId13" imgW="360" imgH="360" progId="TCLayout.ActiveDocument.1">
                  <p:embed/>
                </p:oleObj>
              </mc:Choice>
              <mc:Fallback>
                <p:oleObj name="think-cell Slide" r:id="rId13" imgW="360" imgH="360" progId="TCLayout.ActiveDocument.1">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custDataLst>
              <p:tags r:id="rId3"/>
            </p:custDataLst>
          </p:nvPr>
        </p:nvSpPr>
        <p:spPr/>
        <p:txBody>
          <a:bodyPr/>
          <a:lstStyle/>
          <a:p>
            <a:r>
              <a:rPr lang="en-US" dirty="0" smtClean="0"/>
              <a:t>Market overview</a:t>
            </a:r>
            <a:endParaRPr lang="en-US" dirty="0"/>
          </a:p>
        </p:txBody>
      </p:sp>
      <p:sp>
        <p:nvSpPr>
          <p:cNvPr id="14" name="Rounded Rectangle 13"/>
          <p:cNvSpPr/>
          <p:nvPr>
            <p:custDataLst>
              <p:tags r:id="rId4"/>
            </p:custDataLst>
          </p:nvPr>
        </p:nvSpPr>
        <p:spPr>
          <a:xfrm rot="10800000">
            <a:off x="319405" y="5056876"/>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15" name="Rounded Rectangle 14"/>
          <p:cNvSpPr/>
          <p:nvPr>
            <p:custDataLst>
              <p:tags r:id="rId5"/>
            </p:custDataLst>
          </p:nvPr>
        </p:nvSpPr>
        <p:spPr>
          <a:xfrm rot="10800000">
            <a:off x="4662805" y="5056875"/>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18" name="Rectangle 17"/>
          <p:cNvSpPr/>
          <p:nvPr>
            <p:custDataLst>
              <p:tags r:id="rId6"/>
            </p:custDataLst>
          </p:nvPr>
        </p:nvSpPr>
        <p:spPr>
          <a:xfrm>
            <a:off x="320675" y="1554480"/>
            <a:ext cx="4159250" cy="3508653"/>
          </a:xfrm>
          <a:prstGeom prst="rect">
            <a:avLst/>
          </a:prstGeom>
        </p:spPr>
        <p:txBody>
          <a:bodyPr wrap="square">
            <a:spAutoFit/>
          </a:bodyPr>
          <a:lstStyle/>
          <a:p>
            <a:pPr marL="169863" indent="-169863" algn="l">
              <a:spcBef>
                <a:spcPts val="600"/>
              </a:spcBef>
              <a:spcAft>
                <a:spcPts val="600"/>
              </a:spcAft>
              <a:buFont typeface="Arial" pitchFamily="34" charset="0"/>
              <a:buChar char="•"/>
            </a:pPr>
            <a:r>
              <a:rPr lang="en-US" sz="1200" dirty="0" smtClean="0"/>
              <a:t>Pre-electronic lock era: physical lock and key was the technological extent of access control systems in place before the first electronic door locks.</a:t>
            </a:r>
          </a:p>
          <a:p>
            <a:pPr marL="169863" indent="-169863" algn="l">
              <a:spcBef>
                <a:spcPts val="600"/>
              </a:spcBef>
              <a:spcAft>
                <a:spcPts val="600"/>
              </a:spcAft>
              <a:buFont typeface="Arial" pitchFamily="34" charset="0"/>
              <a:buChar char="•"/>
            </a:pPr>
            <a:r>
              <a:rPr lang="en-US" sz="1200" dirty="0" smtClean="0"/>
              <a:t>Electronic locks introduced the connection of the door lock to an access control system, allowing for keys to be issued and removed without having to replace the locking mechanism.</a:t>
            </a:r>
          </a:p>
          <a:p>
            <a:pPr marL="169863" indent="-169863" algn="l">
              <a:spcBef>
                <a:spcPts val="600"/>
              </a:spcBef>
              <a:spcAft>
                <a:spcPts val="600"/>
              </a:spcAft>
              <a:buFont typeface="Arial" pitchFamily="34" charset="0"/>
              <a:buChar char="•"/>
            </a:pPr>
            <a:r>
              <a:rPr lang="en-US" sz="1200" dirty="0" smtClean="0"/>
              <a:t>Electronic locks rapidly expanded, leveraging a variety of different authentication methods such as mag-stripe cards, biometric reads, and digital keys (RFID, NFC, LBE, etc.)</a:t>
            </a:r>
          </a:p>
          <a:p>
            <a:pPr marL="169863" indent="-169863" algn="l">
              <a:spcBef>
                <a:spcPts val="600"/>
              </a:spcBef>
              <a:spcAft>
                <a:spcPts val="600"/>
              </a:spcAft>
              <a:buFont typeface="Arial" pitchFamily="34" charset="0"/>
              <a:buChar char="•"/>
            </a:pPr>
            <a:r>
              <a:rPr lang="en-US" sz="1200" dirty="0" smtClean="0"/>
              <a:t>Advents in door lock and access control technology have allowed the diffusion of modern access control technology to a number of different verticals, with electronic solutions now being common place in government, private business, and residential markets.</a:t>
            </a:r>
          </a:p>
        </p:txBody>
      </p:sp>
      <p:sp>
        <p:nvSpPr>
          <p:cNvPr id="19" name="Rectangle 18"/>
          <p:cNvSpPr/>
          <p:nvPr>
            <p:custDataLst>
              <p:tags r:id="rId7"/>
            </p:custDataLst>
          </p:nvPr>
        </p:nvSpPr>
        <p:spPr>
          <a:xfrm>
            <a:off x="4648835" y="1560513"/>
            <a:ext cx="4159250" cy="3877985"/>
          </a:xfrm>
          <a:prstGeom prst="rect">
            <a:avLst/>
          </a:prstGeom>
        </p:spPr>
        <p:txBody>
          <a:bodyPr wrap="square">
            <a:spAutoFit/>
          </a:bodyPr>
          <a:lstStyle/>
          <a:p>
            <a:pPr marL="169863" indent="-169863" algn="l">
              <a:spcBef>
                <a:spcPts val="600"/>
              </a:spcBef>
              <a:spcAft>
                <a:spcPts val="600"/>
              </a:spcAft>
              <a:buFont typeface="Arial" pitchFamily="34" charset="0"/>
              <a:buChar char="•"/>
            </a:pPr>
            <a:r>
              <a:rPr lang="en-US" sz="1200" dirty="0" smtClean="0"/>
              <a:t>The access control market is expected to grow exponentially over the next five years with innovation being driven by larger technological trends, such as big data, an increasing threat landscape, and the continued growth of the Internet of Things (IoT). </a:t>
            </a:r>
          </a:p>
          <a:p>
            <a:pPr marL="169863" indent="-169863" algn="l">
              <a:spcBef>
                <a:spcPts val="600"/>
              </a:spcBef>
              <a:spcAft>
                <a:spcPts val="600"/>
              </a:spcAft>
              <a:buFont typeface="Arial" pitchFamily="34" charset="0"/>
              <a:buChar char="•"/>
            </a:pPr>
            <a:r>
              <a:rPr lang="en-US" sz="1200" dirty="0" smtClean="0"/>
              <a:t>Organizations are starting to search for end-to-end solutions from a single service provider that can integrate with other business services rather than procuring individual components that can present integration and cost-related challenges in the long term.</a:t>
            </a:r>
          </a:p>
          <a:p>
            <a:pPr marL="169863" indent="-169863" algn="l">
              <a:spcBef>
                <a:spcPts val="600"/>
              </a:spcBef>
              <a:spcAft>
                <a:spcPts val="600"/>
              </a:spcAft>
              <a:buFont typeface="Arial" pitchFamily="34" charset="0"/>
              <a:buChar char="•"/>
            </a:pPr>
            <a:r>
              <a:rPr lang="en-US" sz="1200" dirty="0" smtClean="0"/>
              <a:t>As access control becomes more integrated with other business functions, IT’s role in its decision-making process will become more critical to ensure it is adequately resourced and its continuity is safeguarded.</a:t>
            </a:r>
          </a:p>
          <a:p>
            <a:pPr marL="169863" indent="-169863" algn="l">
              <a:spcBef>
                <a:spcPts val="600"/>
              </a:spcBef>
              <a:spcAft>
                <a:spcPts val="600"/>
              </a:spcAft>
              <a:buFont typeface="Arial" pitchFamily="34" charset="0"/>
              <a:buChar char="•"/>
            </a:pPr>
            <a:r>
              <a:rPr lang="en-US" sz="1200" dirty="0"/>
              <a:t>Enterprise trends are being influenced by </a:t>
            </a:r>
            <a:r>
              <a:rPr lang="en-US" sz="1200" dirty="0" smtClean="0"/>
              <a:t>the increasing demand for digital and mobile strategies, with </a:t>
            </a:r>
            <a:r>
              <a:rPr lang="en-US" sz="1200" dirty="0"/>
              <a:t>the ubiquity of cellphone usage </a:t>
            </a:r>
            <a:r>
              <a:rPr lang="en-US" sz="1200" dirty="0" smtClean="0"/>
              <a:t>shaping </a:t>
            </a:r>
            <a:r>
              <a:rPr lang="en-US" sz="1200" dirty="0"/>
              <a:t>consumer demands for mobile </a:t>
            </a:r>
            <a:r>
              <a:rPr lang="en-US" sz="1200" dirty="0" smtClean="0"/>
              <a:t>solutions.</a:t>
            </a:r>
          </a:p>
        </p:txBody>
      </p:sp>
      <p:sp>
        <p:nvSpPr>
          <p:cNvPr id="20" name="Rounded Rectangle 19"/>
          <p:cNvSpPr/>
          <p:nvPr>
            <p:custDataLst>
              <p:tags r:id="rId8"/>
            </p:custDataLst>
          </p:nvPr>
        </p:nvSpPr>
        <p:spPr>
          <a:xfrm>
            <a:off x="320675" y="1189038"/>
            <a:ext cx="415925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b="1" i="1" dirty="0" smtClean="0">
                <a:solidFill>
                  <a:srgbClr val="333333"/>
                </a:solidFill>
              </a:rPr>
              <a:t>How it got here</a:t>
            </a:r>
            <a:endParaRPr lang="en-CA" b="1" i="1" dirty="0">
              <a:solidFill>
                <a:srgbClr val="333333"/>
              </a:solidFill>
            </a:endParaRPr>
          </a:p>
        </p:txBody>
      </p:sp>
      <p:sp>
        <p:nvSpPr>
          <p:cNvPr id="21" name="Rounded Rectangle 20"/>
          <p:cNvSpPr/>
          <p:nvPr>
            <p:custDataLst>
              <p:tags r:id="rId9"/>
            </p:custDataLst>
          </p:nvPr>
        </p:nvSpPr>
        <p:spPr>
          <a:xfrm>
            <a:off x="4664075" y="1189038"/>
            <a:ext cx="415925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b="1" i="1" dirty="0" smtClean="0">
                <a:solidFill>
                  <a:srgbClr val="333333"/>
                </a:solidFill>
              </a:rPr>
              <a:t>Where it’s going</a:t>
            </a:r>
            <a:endParaRPr lang="en-CA" b="1" i="1" dirty="0">
              <a:solidFill>
                <a:srgbClr val="333333"/>
              </a:solidFill>
            </a:endParaRPr>
          </a:p>
        </p:txBody>
      </p:sp>
      <p:grpSp>
        <p:nvGrpSpPr>
          <p:cNvPr id="22" name="Group 135"/>
          <p:cNvGrpSpPr/>
          <p:nvPr>
            <p:custDataLst>
              <p:tags r:id="rId10"/>
            </p:custDataLst>
          </p:nvPr>
        </p:nvGrpSpPr>
        <p:grpSpPr>
          <a:xfrm>
            <a:off x="228600" y="5521944"/>
            <a:ext cx="8648700" cy="838201"/>
            <a:chOff x="305727" y="4509120"/>
            <a:chExt cx="8514422" cy="838201"/>
          </a:xfrm>
        </p:grpSpPr>
        <p:sp>
          <p:nvSpPr>
            <p:cNvPr id="23" name="Rounded Rectangle 22"/>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000" algn="l"/>
              <a:r>
                <a:rPr lang="en-CA" sz="1200" dirty="0" smtClean="0">
                  <a:solidFill>
                    <a:schemeClr val="tx1"/>
                  </a:solidFill>
                </a:rPr>
                <a:t>As the market evolves, capabilities that were once cutting edge become default and new functionality becomes differentiating. RFID and BLE has become Table Stakes capabilities and should no longer be used to differentiate solutions. Instead focus on security and encryption, convenience of use, and mobile app solutions to get the best fit for your requirements.</a:t>
              </a:r>
            </a:p>
          </p:txBody>
        </p:sp>
        <p:pic>
          <p:nvPicPr>
            <p:cNvPr id="24" name="Picture 2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05727" y="4509120"/>
              <a:ext cx="778950" cy="838201"/>
            </a:xfrm>
            <a:prstGeom prst="rect">
              <a:avLst/>
            </a:prstGeom>
          </p:spPr>
        </p:pic>
      </p:grpSp>
      <p:grpSp>
        <p:nvGrpSpPr>
          <p:cNvPr id="13" name="Group 12"/>
          <p:cNvGrpSpPr/>
          <p:nvPr/>
        </p:nvGrpSpPr>
        <p:grpSpPr>
          <a:xfrm>
            <a:off x="0" y="6422955"/>
            <a:ext cx="9144000" cy="437555"/>
            <a:chOff x="0" y="6422955"/>
            <a:chExt cx="9144000" cy="437555"/>
          </a:xfrm>
        </p:grpSpPr>
        <p:pic>
          <p:nvPicPr>
            <p:cNvPr id="16" name="Picture 3">
              <a:hlinkClick r:id="rId16"/>
            </p:cNvPr>
            <p:cNvPicPr>
              <a:picLocks noChangeAspect="1" noChangeArrowheads="1"/>
            </p:cNvPicPr>
            <p:nvPr/>
          </p:nvPicPr>
          <p:blipFill>
            <a:blip r:embed="rId17"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1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86786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right access control solution is pivotal for business-value creation </a:t>
            </a:r>
            <a:endParaRPr lang="en-CA" dirty="0"/>
          </a:p>
        </p:txBody>
      </p:sp>
      <p:sp>
        <p:nvSpPr>
          <p:cNvPr id="16" name="Text Placeholder 4"/>
          <p:cNvSpPr txBox="1">
            <a:spLocks/>
          </p:cNvSpPr>
          <p:nvPr/>
        </p:nvSpPr>
        <p:spPr>
          <a:xfrm>
            <a:off x="320674" y="1234440"/>
            <a:ext cx="8556626" cy="844002"/>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sz="1400" dirty="0" smtClean="0"/>
              <a:t>The increasing competitive landscape for gaming and hospitality, with the introduction of alternative business models such as Airbnb, necessitates the strengthening of existing customer relationships in order to protect and grow the existing customer base. This means that your access control system must provide:</a:t>
            </a:r>
          </a:p>
        </p:txBody>
      </p:sp>
      <p:grpSp>
        <p:nvGrpSpPr>
          <p:cNvPr id="17" name="Group 16"/>
          <p:cNvGrpSpPr/>
          <p:nvPr/>
        </p:nvGrpSpPr>
        <p:grpSpPr>
          <a:xfrm>
            <a:off x="501734" y="2240602"/>
            <a:ext cx="7996363" cy="2574966"/>
            <a:chOff x="640080" y="3141477"/>
            <a:chExt cx="7996363" cy="2574966"/>
          </a:xfrm>
        </p:grpSpPr>
        <p:sp>
          <p:nvSpPr>
            <p:cNvPr id="22" name="TextBox 3"/>
            <p:cNvSpPr txBox="1"/>
            <p:nvPr/>
          </p:nvSpPr>
          <p:spPr>
            <a:xfrm>
              <a:off x="640080" y="3156363"/>
              <a:ext cx="3902559" cy="307777"/>
            </a:xfrm>
            <a:prstGeom prst="rect">
              <a:avLst/>
            </a:prstGeom>
            <a:solidFill>
              <a:schemeClr val="accent1"/>
            </a:solidFill>
            <a:ln>
              <a:solidFill>
                <a:schemeClr val="accent1"/>
              </a:solidFill>
            </a:ln>
          </p:spPr>
          <p:txBody>
            <a:bodyPr wrap="square" rtlCol="0">
              <a:spAutoFit/>
            </a:bodyPr>
            <a:lstStyle/>
            <a:p>
              <a:pPr algn="ctr"/>
              <a:r>
                <a:rPr lang="en-US" sz="1400" b="1" dirty="0" smtClean="0">
                  <a:solidFill>
                    <a:schemeClr val="bg1"/>
                  </a:solidFill>
                </a:rPr>
                <a:t>Traditional Functions</a:t>
              </a:r>
            </a:p>
          </p:txBody>
        </p:sp>
        <p:sp>
          <p:nvSpPr>
            <p:cNvPr id="23" name="TextBox 21"/>
            <p:cNvSpPr txBox="1"/>
            <p:nvPr/>
          </p:nvSpPr>
          <p:spPr>
            <a:xfrm>
              <a:off x="4713794" y="3141477"/>
              <a:ext cx="3922649" cy="307777"/>
            </a:xfrm>
            <a:prstGeom prst="rect">
              <a:avLst/>
            </a:prstGeom>
            <a:solidFill>
              <a:schemeClr val="accent2"/>
            </a:solidFill>
            <a:ln>
              <a:solidFill>
                <a:schemeClr val="accent2"/>
              </a:solidFill>
            </a:ln>
          </p:spPr>
          <p:txBody>
            <a:bodyPr wrap="square" rtlCol="0">
              <a:spAutoFit/>
            </a:bodyPr>
            <a:lstStyle/>
            <a:p>
              <a:pPr algn="ctr"/>
              <a:r>
                <a:rPr lang="en-US" sz="1400" b="1" dirty="0" smtClean="0">
                  <a:solidFill>
                    <a:schemeClr val="bg1"/>
                  </a:solidFill>
                </a:rPr>
                <a:t>New Realities</a:t>
              </a:r>
            </a:p>
          </p:txBody>
        </p:sp>
        <p:sp>
          <p:nvSpPr>
            <p:cNvPr id="24" name="Rectangle 23"/>
            <p:cNvSpPr/>
            <p:nvPr/>
          </p:nvSpPr>
          <p:spPr>
            <a:xfrm>
              <a:off x="660734" y="3469674"/>
              <a:ext cx="3881433" cy="2031325"/>
            </a:xfrm>
            <a:prstGeom prst="rect">
              <a:avLst/>
            </a:prstGeom>
          </p:spPr>
          <p:txBody>
            <a:bodyPr wrap="square">
              <a:spAutoFit/>
            </a:bodyPr>
            <a:lstStyle/>
            <a:p>
              <a:pPr marL="285750" indent="-285750" algn="l">
                <a:buFont typeface="Arial" panose="020B0604020202020204" pitchFamily="34" charset="0"/>
                <a:buChar char="•"/>
              </a:pPr>
              <a:r>
                <a:rPr lang="en-CA" sz="1400" dirty="0"/>
                <a:t>Protecting the building from unauthorized access that can pose a risk to physical security </a:t>
              </a:r>
              <a:r>
                <a:rPr lang="en-CA" sz="1400" dirty="0" smtClean="0"/>
                <a:t>and </a:t>
              </a:r>
              <a:r>
                <a:rPr lang="en-CA" sz="1400" dirty="0"/>
                <a:t>the possessions of building users.</a:t>
              </a:r>
            </a:p>
            <a:p>
              <a:pPr marL="285750" indent="-285750" algn="l">
                <a:buFont typeface="Arial" panose="020B0604020202020204" pitchFamily="34" charset="0"/>
                <a:buChar char="•"/>
              </a:pPr>
              <a:r>
                <a:rPr lang="en-CA" sz="1400" dirty="0" smtClean="0"/>
                <a:t>Ensuring </a:t>
              </a:r>
              <a:r>
                <a:rPr lang="en-CA" sz="1400" dirty="0"/>
                <a:t>that facilities meet statutory responsibilities, including compliance to fire, </a:t>
              </a:r>
              <a:r>
                <a:rPr lang="en-CA" sz="1400" dirty="0" smtClean="0"/>
                <a:t>health, </a:t>
              </a:r>
              <a:r>
                <a:rPr lang="en-CA" sz="1400" dirty="0"/>
                <a:t>and safety codes.</a:t>
              </a:r>
            </a:p>
            <a:p>
              <a:pPr marL="285750" indent="-285750" algn="l">
                <a:buFont typeface="Arial" panose="020B0604020202020204" pitchFamily="34" charset="0"/>
                <a:buChar char="•"/>
              </a:pPr>
              <a:r>
                <a:rPr lang="en-CA" sz="1400" dirty="0" smtClean="0"/>
                <a:t>Providing </a:t>
              </a:r>
              <a:r>
                <a:rPr lang="en-CA" sz="1400" dirty="0"/>
                <a:t>varying levels of access based on the needs of the building user.</a:t>
              </a:r>
            </a:p>
          </p:txBody>
        </p:sp>
        <p:sp>
          <p:nvSpPr>
            <p:cNvPr id="25" name="Rectangle 24"/>
            <p:cNvSpPr/>
            <p:nvPr/>
          </p:nvSpPr>
          <p:spPr>
            <a:xfrm>
              <a:off x="4713793" y="3469674"/>
              <a:ext cx="3918448" cy="2246769"/>
            </a:xfrm>
            <a:prstGeom prst="rect">
              <a:avLst/>
            </a:prstGeom>
          </p:spPr>
          <p:txBody>
            <a:bodyPr wrap="square">
              <a:spAutoFit/>
            </a:bodyPr>
            <a:lstStyle/>
            <a:p>
              <a:pPr marL="285750" indent="-285750" algn="l">
                <a:buFont typeface="Arial" panose="020B0604020202020204" pitchFamily="34" charset="0"/>
                <a:buChar char="•"/>
              </a:pPr>
              <a:r>
                <a:rPr lang="en-CA" sz="1400" dirty="0"/>
                <a:t>Ensuring ease of use and a positive user experience that will attract new customers and repeat business.</a:t>
              </a:r>
            </a:p>
            <a:p>
              <a:pPr marL="285750" indent="-285750" algn="l">
                <a:buFont typeface="Arial" panose="020B0604020202020204" pitchFamily="34" charset="0"/>
                <a:buChar char="•"/>
              </a:pPr>
              <a:r>
                <a:rPr lang="en-CA" sz="1400" dirty="0"/>
                <a:t>Integrating with other business solutions to maximize the value of those </a:t>
              </a:r>
              <a:r>
                <a:rPr lang="en-CA" sz="1400" dirty="0" smtClean="0"/>
                <a:t>services.</a:t>
              </a:r>
            </a:p>
            <a:p>
              <a:pPr marL="285750" indent="-285750" algn="l">
                <a:buFont typeface="Arial" panose="020B0604020202020204" pitchFamily="34" charset="0"/>
                <a:buChar char="•"/>
              </a:pPr>
              <a:r>
                <a:rPr lang="en-CA" sz="1400" dirty="0" smtClean="0"/>
                <a:t>Future-proofing </a:t>
              </a:r>
              <a:r>
                <a:rPr lang="en-CA" sz="1400" dirty="0"/>
                <a:t>the business with future-enabled technology so that solutions are field upgradable and do not result in great costs to modernize in the future.</a:t>
              </a:r>
            </a:p>
            <a:p>
              <a:endParaRPr lang="en-CA" sz="1400" dirty="0"/>
            </a:p>
          </p:txBody>
        </p:sp>
      </p:grpSp>
      <p:grpSp>
        <p:nvGrpSpPr>
          <p:cNvPr id="29" name="Group 135"/>
          <p:cNvGrpSpPr/>
          <p:nvPr>
            <p:custDataLst>
              <p:tags r:id="rId1"/>
            </p:custDataLst>
          </p:nvPr>
        </p:nvGrpSpPr>
        <p:grpSpPr>
          <a:xfrm>
            <a:off x="228600" y="5521944"/>
            <a:ext cx="8648700" cy="838201"/>
            <a:chOff x="305727" y="4509120"/>
            <a:chExt cx="8514422" cy="838201"/>
          </a:xfrm>
        </p:grpSpPr>
        <p:sp>
          <p:nvSpPr>
            <p:cNvPr id="30" name="Rounded Rectangle 29"/>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000" algn="l"/>
              <a:r>
                <a:rPr lang="en-CA" sz="1200" b="1" dirty="0" smtClean="0">
                  <a:solidFill>
                    <a:schemeClr val="tx1"/>
                  </a:solidFill>
                </a:rPr>
                <a:t>In today’s marketplace, it is important to search for a solution rather than individual lock components. </a:t>
              </a:r>
              <a:r>
                <a:rPr lang="en-CA" sz="1200" dirty="0" smtClean="0">
                  <a:solidFill>
                    <a:schemeClr val="tx1"/>
                  </a:solidFill>
                </a:rPr>
                <a:t>Solutions provide native integrations to simplify architecture requirements and typically will be lower priced than purchasing similar components separately. </a:t>
              </a:r>
              <a:endParaRPr lang="en-CA" sz="1200" b="1" dirty="0" smtClean="0">
                <a:solidFill>
                  <a:schemeClr val="tx1"/>
                </a:solidFill>
              </a:endParaRPr>
            </a:p>
          </p:txBody>
        </p:sp>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5727" y="4509120"/>
              <a:ext cx="778950" cy="838201"/>
            </a:xfrm>
            <a:prstGeom prst="rect">
              <a:avLst/>
            </a:prstGeom>
          </p:spPr>
        </p:pic>
      </p:grpSp>
      <p:grpSp>
        <p:nvGrpSpPr>
          <p:cNvPr id="12" name="Group 11"/>
          <p:cNvGrpSpPr/>
          <p:nvPr/>
        </p:nvGrpSpPr>
        <p:grpSpPr>
          <a:xfrm>
            <a:off x="0" y="6422955"/>
            <a:ext cx="9144000" cy="437555"/>
            <a:chOff x="0" y="6422955"/>
            <a:chExt cx="9144000" cy="437555"/>
          </a:xfrm>
        </p:grpSpPr>
        <p:pic>
          <p:nvPicPr>
            <p:cNvPr id="13"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15129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Mobilizing security will result in a higher focus on the user experience</a:t>
            </a:r>
            <a:endParaRPr lang="en-CA" dirty="0"/>
          </a:p>
        </p:txBody>
      </p:sp>
      <p:sp>
        <p:nvSpPr>
          <p:cNvPr id="10" name="Rectangle 9"/>
          <p:cNvSpPr/>
          <p:nvPr/>
        </p:nvSpPr>
        <p:spPr>
          <a:xfrm>
            <a:off x="2468880" y="1097280"/>
            <a:ext cx="4610044" cy="307777"/>
          </a:xfrm>
          <a:prstGeom prst="rect">
            <a:avLst/>
          </a:prstGeom>
        </p:spPr>
        <p:txBody>
          <a:bodyPr wrap="none">
            <a:spAutoFit/>
          </a:bodyPr>
          <a:lstStyle/>
          <a:p>
            <a:r>
              <a:rPr lang="en-US" sz="1400" b="1" dirty="0" smtClean="0">
                <a:solidFill>
                  <a:schemeClr val="accent1"/>
                </a:solidFill>
              </a:rPr>
              <a:t>Top security concerns for contactless technologies:</a:t>
            </a:r>
            <a:endParaRPr lang="en-US" sz="1400" b="1" dirty="0">
              <a:solidFill>
                <a:schemeClr val="accent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1049999494"/>
              </p:ext>
            </p:extLst>
          </p:nvPr>
        </p:nvGraphicFramePr>
        <p:xfrm>
          <a:off x="109536" y="1371600"/>
          <a:ext cx="8943024" cy="4343400"/>
        </p:xfrm>
        <a:graphic>
          <a:graphicData uri="http://schemas.openxmlformats.org/drawingml/2006/table">
            <a:tbl>
              <a:tblPr firstRow="1" bandRow="1">
                <a:tableStyleId>{5C22544A-7EE6-4342-B048-85BDC9FD1C3A}</a:tableStyleId>
              </a:tblPr>
              <a:tblGrid>
                <a:gridCol w="2981008"/>
                <a:gridCol w="2981008"/>
                <a:gridCol w="2981008"/>
              </a:tblGrid>
              <a:tr h="274320">
                <a:tc>
                  <a:txBody>
                    <a:bodyPr/>
                    <a:lstStyle/>
                    <a:p>
                      <a:pPr algn="ctr"/>
                      <a:r>
                        <a:rPr lang="en-CA" sz="1300" dirty="0" smtClean="0"/>
                        <a:t>Bluetooth</a:t>
                      </a:r>
                      <a:r>
                        <a:rPr lang="en-CA" sz="1300" baseline="0" dirty="0" smtClean="0"/>
                        <a:t> LE/4.0 (LEGIC)</a:t>
                      </a:r>
                      <a:endParaRPr lang="en-CA" sz="1300" dirty="0"/>
                    </a:p>
                  </a:txBody>
                  <a:tcPr/>
                </a:tc>
                <a:tc>
                  <a:txBody>
                    <a:bodyPr/>
                    <a:lstStyle/>
                    <a:p>
                      <a:pPr algn="ctr"/>
                      <a:r>
                        <a:rPr lang="en-CA" sz="1300" dirty="0" smtClean="0"/>
                        <a:t>RFID </a:t>
                      </a:r>
                      <a:r>
                        <a:rPr lang="en-CA" sz="1300" b="1" dirty="0" smtClean="0"/>
                        <a:t>(LEGIC, MIFARE, HID iCLASS)</a:t>
                      </a:r>
                      <a:endParaRPr lang="en-CA" sz="1300" b="1" dirty="0"/>
                    </a:p>
                  </a:txBody>
                  <a:tcPr/>
                </a:tc>
                <a:tc>
                  <a:txBody>
                    <a:bodyPr/>
                    <a:lstStyle/>
                    <a:p>
                      <a:pPr algn="ctr"/>
                      <a:r>
                        <a:rPr lang="en-CA" sz="1300" dirty="0" smtClean="0"/>
                        <a:t>NFC (LEGIC, MIFARE, HID iCLASS)</a:t>
                      </a:r>
                      <a:endParaRPr lang="en-CA" sz="1300" dirty="0"/>
                    </a:p>
                  </a:txBody>
                  <a:tcPr/>
                </a:tc>
              </a:tr>
              <a:tr h="3002280">
                <a:tc>
                  <a:txBody>
                    <a:bodyPr/>
                    <a:lstStyle/>
                    <a:p>
                      <a:r>
                        <a:rPr lang="en-CA" sz="1000" b="1" kern="1200" dirty="0" smtClean="0">
                          <a:solidFill>
                            <a:schemeClr val="dk1"/>
                          </a:solidFill>
                          <a:effectLst/>
                          <a:latin typeface="+mn-lt"/>
                          <a:ea typeface="+mn-ea"/>
                          <a:cs typeface="+mn-cs"/>
                        </a:rPr>
                        <a:t>Negotiation encryption length. </a:t>
                      </a:r>
                      <a:r>
                        <a:rPr lang="en-CA" sz="1000" b="0" kern="1200" dirty="0" smtClean="0">
                          <a:solidFill>
                            <a:schemeClr val="dk1"/>
                          </a:solidFill>
                          <a:effectLst/>
                          <a:latin typeface="+mn-lt"/>
                          <a:ea typeface="+mn-ea"/>
                          <a:cs typeface="+mn-cs"/>
                        </a:rPr>
                        <a:t>T</a:t>
                      </a:r>
                      <a:r>
                        <a:rPr lang="en-CA" sz="1000" kern="1200" dirty="0" smtClean="0">
                          <a:solidFill>
                            <a:schemeClr val="dk1"/>
                          </a:solidFill>
                          <a:effectLst/>
                          <a:latin typeface="+mn-lt"/>
                          <a:ea typeface="+mn-ea"/>
                          <a:cs typeface="+mn-cs"/>
                        </a:rPr>
                        <a:t>he minimum requirement is seven bytes. Ensure full usage of the available 128-bit key.</a:t>
                      </a:r>
                      <a:r>
                        <a:rPr lang="en-CA" sz="1000" kern="1200" baseline="30000" dirty="0" smtClean="0">
                          <a:solidFill>
                            <a:schemeClr val="dk1"/>
                          </a:solidFill>
                          <a:effectLst/>
                          <a:latin typeface="+mn-lt"/>
                          <a:ea typeface="+mn-ea"/>
                          <a:cs typeface="+mn-cs"/>
                        </a:rPr>
                        <a:t>1</a:t>
                      </a:r>
                      <a:r>
                        <a:rPr lang="en-CA" sz="1000" kern="1200" dirty="0" smtClean="0">
                          <a:solidFill>
                            <a:schemeClr val="dk1"/>
                          </a:solidFill>
                          <a:effectLst/>
                          <a:latin typeface="+mn-lt"/>
                          <a:ea typeface="+mn-ea"/>
                          <a:cs typeface="+mn-cs"/>
                        </a:rPr>
                        <a:t> </a:t>
                      </a:r>
                    </a:p>
                    <a:p>
                      <a:endParaRPr lang="en-CA" sz="1000" kern="1200" dirty="0" smtClean="0">
                        <a:solidFill>
                          <a:schemeClr val="dk1"/>
                        </a:solidFill>
                        <a:effectLst/>
                        <a:latin typeface="+mn-lt"/>
                        <a:ea typeface="+mn-ea"/>
                        <a:cs typeface="+mn-cs"/>
                      </a:endParaRPr>
                    </a:p>
                    <a:p>
                      <a:r>
                        <a:rPr lang="en-CA" sz="1000" b="1" kern="1200" dirty="0" smtClean="0">
                          <a:solidFill>
                            <a:schemeClr val="dk1"/>
                          </a:solidFill>
                          <a:effectLst/>
                          <a:latin typeface="+mn-lt"/>
                          <a:ea typeface="+mn-ea"/>
                          <a:cs typeface="+mn-cs"/>
                        </a:rPr>
                        <a:t>User authentication does not exist, </a:t>
                      </a:r>
                      <a:r>
                        <a:rPr lang="en-CA" sz="1000" b="0" kern="1200" dirty="0" smtClean="0">
                          <a:solidFill>
                            <a:schemeClr val="dk1"/>
                          </a:solidFill>
                          <a:effectLst/>
                          <a:latin typeface="+mn-lt"/>
                          <a:ea typeface="+mn-ea"/>
                          <a:cs typeface="+mn-cs"/>
                        </a:rPr>
                        <a:t>i</a:t>
                      </a:r>
                      <a:r>
                        <a:rPr lang="en-CA" sz="1000" kern="1200" dirty="0" smtClean="0">
                          <a:solidFill>
                            <a:schemeClr val="dk1"/>
                          </a:solidFill>
                          <a:effectLst/>
                          <a:latin typeface="+mn-lt"/>
                          <a:ea typeface="+mn-ea"/>
                          <a:cs typeface="+mn-cs"/>
                        </a:rPr>
                        <a:t>ncreasing the reliance on user authentication at the application level.</a:t>
                      </a:r>
                      <a:r>
                        <a:rPr lang="en-CA" sz="1000" kern="1200" baseline="30000" dirty="0" smtClean="0">
                          <a:solidFill>
                            <a:schemeClr val="dk1"/>
                          </a:solidFill>
                          <a:effectLst/>
                          <a:latin typeface="+mn-lt"/>
                          <a:ea typeface="+mn-ea"/>
                          <a:cs typeface="+mn-cs"/>
                        </a:rPr>
                        <a:t>1</a:t>
                      </a:r>
                      <a:r>
                        <a:rPr lang="en-CA" sz="1000" kern="1200" dirty="0" smtClean="0">
                          <a:solidFill>
                            <a:schemeClr val="dk1"/>
                          </a:solidFill>
                          <a:effectLst/>
                          <a:latin typeface="+mn-lt"/>
                          <a:ea typeface="+mn-ea"/>
                          <a:cs typeface="+mn-cs"/>
                        </a:rPr>
                        <a:t> </a:t>
                      </a:r>
                    </a:p>
                    <a:p>
                      <a:endParaRPr lang="en-CA" sz="1000" kern="1200" dirty="0" smtClean="0">
                        <a:solidFill>
                          <a:schemeClr val="dk1"/>
                        </a:solidFill>
                        <a:effectLst/>
                        <a:latin typeface="+mn-lt"/>
                        <a:ea typeface="+mn-ea"/>
                        <a:cs typeface="+mn-cs"/>
                      </a:endParaRPr>
                    </a:p>
                    <a:p>
                      <a:r>
                        <a:rPr lang="en-CA" sz="1000" b="1" kern="1200" dirty="0" smtClean="0">
                          <a:solidFill>
                            <a:schemeClr val="dk1"/>
                          </a:solidFill>
                          <a:effectLst/>
                          <a:latin typeface="+mn-lt"/>
                          <a:ea typeface="+mn-ea"/>
                          <a:cs typeface="+mn-cs"/>
                        </a:rPr>
                        <a:t>Lack of end-to-end security. </a:t>
                      </a:r>
                      <a:r>
                        <a:rPr lang="en-CA" sz="1000" kern="1200" dirty="0" smtClean="0">
                          <a:solidFill>
                            <a:schemeClr val="dk1"/>
                          </a:solidFill>
                          <a:effectLst/>
                          <a:latin typeface="+mn-lt"/>
                          <a:ea typeface="+mn-ea"/>
                          <a:cs typeface="+mn-cs"/>
                        </a:rPr>
                        <a:t>While links can be encrypted and authenticated individually, the data at intermediate points are decrypted; this necessitates the need for an additional, end-to-end security system.</a:t>
                      </a:r>
                      <a:r>
                        <a:rPr lang="en-CA" sz="1000" kern="1200" baseline="30000" dirty="0" smtClean="0">
                          <a:solidFill>
                            <a:schemeClr val="dk1"/>
                          </a:solidFill>
                          <a:effectLst/>
                          <a:latin typeface="+mn-lt"/>
                          <a:ea typeface="+mn-ea"/>
                          <a:cs typeface="+mn-cs"/>
                        </a:rPr>
                        <a:t>1</a:t>
                      </a:r>
                      <a:r>
                        <a:rPr lang="en-CA" sz="1000" kern="1200" dirty="0" smtClean="0">
                          <a:solidFill>
                            <a:schemeClr val="dk1"/>
                          </a:solidFill>
                          <a:effectLst/>
                          <a:latin typeface="+mn-lt"/>
                          <a:ea typeface="+mn-ea"/>
                          <a:cs typeface="+mn-cs"/>
                        </a:rPr>
                        <a:t> </a:t>
                      </a:r>
                    </a:p>
                    <a:p>
                      <a:endParaRPr lang="en-CA" sz="1000" kern="1200" dirty="0" smtClean="0">
                        <a:solidFill>
                          <a:schemeClr val="dk1"/>
                        </a:solidFill>
                        <a:effectLst/>
                        <a:latin typeface="+mn-lt"/>
                        <a:ea typeface="+mn-ea"/>
                        <a:cs typeface="+mn-cs"/>
                      </a:endParaRPr>
                    </a:p>
                    <a:p>
                      <a:r>
                        <a:rPr lang="en-CA" sz="900" kern="1200" dirty="0" smtClean="0">
                          <a:solidFill>
                            <a:schemeClr val="dk1"/>
                          </a:solidFill>
                          <a:effectLst/>
                          <a:latin typeface="+mn-lt"/>
                          <a:ea typeface="+mn-ea"/>
                          <a:cs typeface="+mn-cs"/>
                        </a:rPr>
                        <a:t>Sources:</a:t>
                      </a:r>
                    </a:p>
                    <a:p>
                      <a:pPr marL="228600" indent="-228600">
                        <a:buFont typeface="Arial" pitchFamily="34" charset="0"/>
                        <a:buAutoNum type="arabicPeriod"/>
                      </a:pPr>
                      <a:r>
                        <a:rPr lang="en-CA" sz="900" i="0" kern="1200" dirty="0" smtClean="0">
                          <a:solidFill>
                            <a:schemeClr val="tx1"/>
                          </a:solidFill>
                          <a:effectLst/>
                          <a:latin typeface="+mn-lt"/>
                          <a:ea typeface="+mn-ea"/>
                          <a:cs typeface="+mn-cs"/>
                        </a:rPr>
                        <a:t>NIST, </a:t>
                      </a:r>
                      <a:r>
                        <a:rPr lang="en-CA" sz="900" i="1" kern="1200" dirty="0" smtClean="0">
                          <a:solidFill>
                            <a:schemeClr val="tx1"/>
                          </a:solidFill>
                          <a:effectLst/>
                          <a:latin typeface="+mn-lt"/>
                          <a:ea typeface="+mn-ea"/>
                          <a:cs typeface="+mn-cs"/>
                        </a:rPr>
                        <a:t>“</a:t>
                      </a:r>
                      <a:r>
                        <a:rPr lang="en-US" sz="900" dirty="0" smtClean="0">
                          <a:latin typeface="+mn-lt"/>
                        </a:rPr>
                        <a:t>Guide to Bluetooth Security”</a:t>
                      </a:r>
                      <a:endParaRPr lang="en-CA" sz="900" i="1" kern="1200" dirty="0" smtClean="0">
                        <a:solidFill>
                          <a:schemeClr val="tx1"/>
                        </a:solidFill>
                        <a:effectLst/>
                        <a:latin typeface="+mn-lt"/>
                        <a:ea typeface="+mn-ea"/>
                        <a:cs typeface="+mn-cs"/>
                      </a:endParaRPr>
                    </a:p>
                    <a:p>
                      <a:pPr marL="228600" indent="-228600">
                        <a:buFont typeface="Arial" pitchFamily="34" charset="0"/>
                        <a:buAutoNum type="arabicPeriod"/>
                      </a:pPr>
                      <a:r>
                        <a:rPr lang="en-CA" sz="900" i="0" kern="1200" dirty="0" smtClean="0">
                          <a:solidFill>
                            <a:schemeClr val="tx1"/>
                          </a:solidFill>
                          <a:effectLst/>
                          <a:latin typeface="+mn-lt"/>
                          <a:ea typeface="+mn-ea"/>
                          <a:cs typeface="+mn-cs"/>
                        </a:rPr>
                        <a:t>SecurityWing,</a:t>
                      </a:r>
                      <a:r>
                        <a:rPr lang="en-CA" sz="900" i="0" kern="1200" baseline="0" dirty="0" smtClean="0">
                          <a:solidFill>
                            <a:schemeClr val="tx1"/>
                          </a:solidFill>
                          <a:effectLst/>
                          <a:latin typeface="+mn-lt"/>
                          <a:ea typeface="+mn-ea"/>
                          <a:cs typeface="+mn-cs"/>
                        </a:rPr>
                        <a:t> “Top 10 RFID Security Concerns and Threats”</a:t>
                      </a:r>
                      <a:endParaRPr lang="en-CA" sz="900" i="0" kern="1200" dirty="0" smtClean="0">
                        <a:solidFill>
                          <a:schemeClr val="tx1"/>
                        </a:solidFill>
                        <a:effectLst/>
                        <a:latin typeface="+mn-lt"/>
                        <a:ea typeface="+mn-ea"/>
                        <a:cs typeface="+mn-cs"/>
                      </a:endParaRPr>
                    </a:p>
                    <a:p>
                      <a:pPr marL="228600" indent="-228600">
                        <a:buFont typeface="Arial" pitchFamily="34" charset="0"/>
                        <a:buAutoNum type="arabicPeriod"/>
                      </a:pPr>
                      <a:r>
                        <a:rPr lang="en-CA" sz="900" i="0" kern="1200" dirty="0" smtClean="0">
                          <a:solidFill>
                            <a:schemeClr val="tx1"/>
                          </a:solidFill>
                          <a:effectLst/>
                          <a:latin typeface="+mn-lt"/>
                          <a:ea typeface="+mn-ea"/>
                          <a:cs typeface="+mn-cs"/>
                        </a:rPr>
                        <a:t>MakeUseOf, “Using NFC? 3 Security Risks To Be Aware Of”</a:t>
                      </a:r>
                    </a:p>
                  </a:txBody>
                  <a:tcPr/>
                </a:tc>
                <a:tc>
                  <a:txBody>
                    <a:bodyPr/>
                    <a:lstStyle/>
                    <a:p>
                      <a:r>
                        <a:rPr lang="en-CA" sz="1000" b="1" kern="1200" dirty="0" smtClean="0">
                          <a:solidFill>
                            <a:schemeClr val="dk1"/>
                          </a:solidFill>
                          <a:effectLst/>
                          <a:latin typeface="+mn-lt"/>
                          <a:ea typeface="+mn-ea"/>
                          <a:cs typeface="+mn-cs"/>
                        </a:rPr>
                        <a:t>Physical attacks. </a:t>
                      </a:r>
                      <a:r>
                        <a:rPr lang="en-CA" sz="1000" kern="1200" dirty="0" smtClean="0">
                          <a:solidFill>
                            <a:schemeClr val="dk1"/>
                          </a:solidFill>
                          <a:effectLst/>
                          <a:latin typeface="+mn-lt"/>
                          <a:ea typeface="+mn-ea"/>
                          <a:cs typeface="+mn-cs"/>
                        </a:rPr>
                        <a:t>Communication between the reader and the tag can be disrupted by an electromagnetic interference or even removed completely with a physical tool such as a knife.</a:t>
                      </a:r>
                      <a:r>
                        <a:rPr lang="en-CA" sz="1000" kern="1200" baseline="30000" dirty="0" smtClean="0">
                          <a:solidFill>
                            <a:schemeClr val="dk1"/>
                          </a:solidFill>
                          <a:effectLst/>
                          <a:latin typeface="+mn-lt"/>
                          <a:ea typeface="+mn-ea"/>
                          <a:cs typeface="+mn-cs"/>
                        </a:rPr>
                        <a:t>2</a:t>
                      </a:r>
                      <a:r>
                        <a:rPr lang="en-CA" sz="1000" kern="1200" dirty="0" smtClean="0">
                          <a:solidFill>
                            <a:schemeClr val="dk1"/>
                          </a:solidFill>
                          <a:effectLst/>
                          <a:latin typeface="+mn-lt"/>
                          <a:ea typeface="+mn-ea"/>
                          <a:cs typeface="+mn-cs"/>
                        </a:rPr>
                        <a:t> </a:t>
                      </a:r>
                    </a:p>
                    <a:p>
                      <a:endParaRPr lang="en-CA" sz="1000" kern="1200" dirty="0" smtClean="0">
                        <a:solidFill>
                          <a:schemeClr val="dk1"/>
                        </a:solidFill>
                        <a:effectLst/>
                        <a:latin typeface="+mn-lt"/>
                        <a:ea typeface="+mn-ea"/>
                        <a:cs typeface="+mn-cs"/>
                      </a:endParaRPr>
                    </a:p>
                    <a:p>
                      <a:r>
                        <a:rPr lang="en-CA" sz="1000" b="1" kern="1200" dirty="0" smtClean="0">
                          <a:solidFill>
                            <a:schemeClr val="dk1"/>
                          </a:solidFill>
                          <a:effectLst/>
                          <a:latin typeface="+mn-lt"/>
                          <a:ea typeface="+mn-ea"/>
                          <a:cs typeface="+mn-cs"/>
                        </a:rPr>
                        <a:t>Replay attacks.</a:t>
                      </a:r>
                      <a:r>
                        <a:rPr lang="en-CA" sz="1000" kern="1200" dirty="0" smtClean="0">
                          <a:solidFill>
                            <a:schemeClr val="dk1"/>
                          </a:solidFill>
                          <a:effectLst/>
                          <a:latin typeface="+mn-lt"/>
                          <a:ea typeface="+mn-ea"/>
                          <a:cs typeface="+mn-cs"/>
                        </a:rPr>
                        <a:t> By intercepting and recording the communication between a card reader and the card, the recorded communication can be used to respond to the reader’s request and, in the case of access control, give the attacker access to a secure facility.</a:t>
                      </a:r>
                      <a:r>
                        <a:rPr lang="en-CA" sz="1000" kern="1200" baseline="30000" dirty="0" smtClean="0">
                          <a:solidFill>
                            <a:schemeClr val="dk1"/>
                          </a:solidFill>
                          <a:effectLst/>
                          <a:latin typeface="+mn-lt"/>
                          <a:ea typeface="+mn-ea"/>
                          <a:cs typeface="+mn-cs"/>
                        </a:rPr>
                        <a:t>2</a:t>
                      </a:r>
                      <a:r>
                        <a:rPr lang="en-CA" sz="1000" kern="1200" dirty="0" smtClean="0">
                          <a:solidFill>
                            <a:schemeClr val="dk1"/>
                          </a:solidFill>
                          <a:effectLst/>
                          <a:latin typeface="+mn-lt"/>
                          <a:ea typeface="+mn-ea"/>
                          <a:cs typeface="+mn-cs"/>
                        </a:rPr>
                        <a:t> </a:t>
                      </a:r>
                    </a:p>
                    <a:p>
                      <a:endParaRPr lang="en-CA" sz="1000" kern="1200" dirty="0" smtClean="0">
                        <a:solidFill>
                          <a:schemeClr val="dk1"/>
                        </a:solidFill>
                        <a:effectLst/>
                        <a:latin typeface="+mn-lt"/>
                        <a:ea typeface="+mn-ea"/>
                        <a:cs typeface="+mn-cs"/>
                      </a:endParaRPr>
                    </a:p>
                    <a:p>
                      <a:pPr algn="l"/>
                      <a:r>
                        <a:rPr lang="en-CA" sz="1000" b="1" kern="1200" dirty="0" smtClean="0">
                          <a:solidFill>
                            <a:schemeClr val="dk1"/>
                          </a:solidFill>
                          <a:effectLst/>
                          <a:latin typeface="+mn-lt"/>
                          <a:ea typeface="+mn-ea"/>
                          <a:cs typeface="+mn-cs"/>
                        </a:rPr>
                        <a:t>Spoofing.</a:t>
                      </a:r>
                      <a:r>
                        <a:rPr lang="en-CA" sz="1000" kern="1200" dirty="0" smtClean="0">
                          <a:solidFill>
                            <a:schemeClr val="dk1"/>
                          </a:solidFill>
                          <a:effectLst/>
                          <a:latin typeface="+mn-lt"/>
                          <a:ea typeface="+mn-ea"/>
                          <a:cs typeface="+mn-cs"/>
                        </a:rPr>
                        <a:t> An attacker posing as an authorized user can do whatever they want, from responding to invalid requests to writing malicious code in the system.</a:t>
                      </a:r>
                      <a:r>
                        <a:rPr lang="en-CA" sz="1000" kern="1200" baseline="30000" dirty="0" smtClean="0">
                          <a:solidFill>
                            <a:schemeClr val="dk1"/>
                          </a:solidFill>
                          <a:effectLst/>
                          <a:latin typeface="+mn-lt"/>
                          <a:ea typeface="+mn-ea"/>
                          <a:cs typeface="+mn-cs"/>
                        </a:rPr>
                        <a:t>2</a:t>
                      </a:r>
                      <a:r>
                        <a:rPr lang="en-CA" sz="1000" kern="1200" dirty="0" smtClean="0">
                          <a:solidFill>
                            <a:schemeClr val="dk1"/>
                          </a:solidFill>
                          <a:effectLst/>
                          <a:latin typeface="+mn-lt"/>
                          <a:ea typeface="+mn-ea"/>
                          <a:cs typeface="+mn-cs"/>
                        </a:rPr>
                        <a:t> </a:t>
                      </a:r>
                    </a:p>
                  </a:txBody>
                  <a:tcPr/>
                </a:tc>
                <a:tc>
                  <a:txBody>
                    <a:bodyPr/>
                    <a:lstStyle/>
                    <a:p>
                      <a:pPr algn="l"/>
                      <a:r>
                        <a:rPr lang="en-CA" sz="1000" b="1" kern="1200" dirty="0" smtClean="0">
                          <a:solidFill>
                            <a:schemeClr val="dk1"/>
                          </a:solidFill>
                          <a:effectLst/>
                          <a:latin typeface="+mn-lt"/>
                          <a:ea typeface="+mn-ea"/>
                          <a:cs typeface="+mn-cs"/>
                        </a:rPr>
                        <a:t>Mobile payments use NFC </a:t>
                      </a:r>
                      <a:r>
                        <a:rPr lang="en-CA" sz="1000" kern="1200" dirty="0" smtClean="0">
                          <a:solidFill>
                            <a:schemeClr val="dk1"/>
                          </a:solidFill>
                          <a:effectLst/>
                          <a:latin typeface="+mn-lt"/>
                          <a:ea typeface="+mn-ea"/>
                          <a:cs typeface="+mn-cs"/>
                        </a:rPr>
                        <a:t>and,</a:t>
                      </a:r>
                      <a:r>
                        <a:rPr lang="en-CA" sz="1000" kern="1200" baseline="0" dirty="0" smtClean="0">
                          <a:solidFill>
                            <a:schemeClr val="dk1"/>
                          </a:solidFill>
                          <a:effectLst/>
                          <a:latin typeface="+mn-lt"/>
                          <a:ea typeface="+mn-ea"/>
                          <a:cs typeface="+mn-cs"/>
                        </a:rPr>
                        <a:t> </a:t>
                      </a:r>
                      <a:r>
                        <a:rPr lang="en-CA" sz="1000" kern="1200" dirty="0" smtClean="0">
                          <a:solidFill>
                            <a:schemeClr val="dk1"/>
                          </a:solidFill>
                          <a:effectLst/>
                          <a:latin typeface="+mn-lt"/>
                          <a:ea typeface="+mn-ea"/>
                          <a:cs typeface="+mn-cs"/>
                        </a:rPr>
                        <a:t>as a result, security concerns are valid due to an increased effort towards developing programs that can breach NFC’s security capabilities. </a:t>
                      </a:r>
                    </a:p>
                    <a:p>
                      <a:endParaRPr lang="en-CA" sz="1000" kern="1200" dirty="0" smtClean="0">
                        <a:solidFill>
                          <a:schemeClr val="dk1"/>
                        </a:solidFill>
                        <a:effectLst/>
                        <a:latin typeface="+mn-lt"/>
                        <a:ea typeface="+mn-ea"/>
                        <a:cs typeface="+mn-cs"/>
                      </a:endParaRPr>
                    </a:p>
                    <a:p>
                      <a:r>
                        <a:rPr lang="en-CA" sz="1000" b="1" kern="1200" dirty="0" smtClean="0">
                          <a:solidFill>
                            <a:schemeClr val="dk1"/>
                          </a:solidFill>
                          <a:effectLst/>
                          <a:latin typeface="+mn-lt"/>
                          <a:ea typeface="+mn-ea"/>
                          <a:cs typeface="+mn-cs"/>
                        </a:rPr>
                        <a:t>Data tampering. </a:t>
                      </a:r>
                      <a:r>
                        <a:rPr lang="en-CA" sz="1000" kern="1200" dirty="0" smtClean="0">
                          <a:solidFill>
                            <a:schemeClr val="dk1"/>
                          </a:solidFill>
                          <a:effectLst/>
                          <a:latin typeface="+mn-lt"/>
                          <a:ea typeface="+mn-ea"/>
                          <a:cs typeface="+mn-cs"/>
                        </a:rPr>
                        <a:t>An attacker can flood the communication channel with invalid information, blocking the channel and the original message from being read properly. While this threat can be detected, there is no way to prevent it.</a:t>
                      </a:r>
                      <a:r>
                        <a:rPr lang="en-CA" sz="1000" kern="1200" baseline="30000" dirty="0" smtClean="0">
                          <a:solidFill>
                            <a:schemeClr val="dk1"/>
                          </a:solidFill>
                          <a:effectLst/>
                          <a:latin typeface="+mn-lt"/>
                          <a:ea typeface="+mn-ea"/>
                          <a:cs typeface="+mn-cs"/>
                        </a:rPr>
                        <a:t>3</a:t>
                      </a:r>
                      <a:r>
                        <a:rPr lang="en-CA" sz="1000" kern="1200" dirty="0" smtClean="0">
                          <a:solidFill>
                            <a:schemeClr val="dk1"/>
                          </a:solidFill>
                          <a:effectLst/>
                          <a:latin typeface="+mn-lt"/>
                          <a:ea typeface="+mn-ea"/>
                          <a:cs typeface="+mn-cs"/>
                        </a:rPr>
                        <a:t> </a:t>
                      </a:r>
                    </a:p>
                    <a:p>
                      <a:endParaRPr lang="en-CA" sz="1000" kern="1200" dirty="0" smtClean="0">
                        <a:solidFill>
                          <a:schemeClr val="dk1"/>
                        </a:solidFill>
                        <a:effectLst/>
                        <a:latin typeface="+mn-lt"/>
                        <a:ea typeface="+mn-ea"/>
                        <a:cs typeface="+mn-cs"/>
                      </a:endParaRPr>
                    </a:p>
                    <a:p>
                      <a:r>
                        <a:rPr lang="en-CA" sz="1000" b="1" kern="1200" dirty="0" smtClean="0">
                          <a:solidFill>
                            <a:schemeClr val="dk1"/>
                          </a:solidFill>
                          <a:effectLst/>
                          <a:latin typeface="+mn-lt"/>
                          <a:ea typeface="+mn-ea"/>
                          <a:cs typeface="+mn-cs"/>
                        </a:rPr>
                        <a:t>Mobile malware.</a:t>
                      </a:r>
                      <a:r>
                        <a:rPr lang="en-CA" sz="1000" kern="1200" dirty="0" smtClean="0">
                          <a:solidFill>
                            <a:schemeClr val="dk1"/>
                          </a:solidFill>
                          <a:effectLst/>
                          <a:latin typeface="+mn-lt"/>
                          <a:ea typeface="+mn-ea"/>
                          <a:cs typeface="+mn-cs"/>
                        </a:rPr>
                        <a:t> A malware could be downloaded accidentally from an attacker if the NFC devices get close enough. The malware can then send sensitive data back to the attacker over the NFC channel if still in range or otherwise over the web.</a:t>
                      </a:r>
                      <a:r>
                        <a:rPr lang="en-CA" sz="1000" kern="1200" baseline="30000" dirty="0" smtClean="0">
                          <a:solidFill>
                            <a:schemeClr val="dk1"/>
                          </a:solidFill>
                          <a:effectLst/>
                          <a:latin typeface="+mn-lt"/>
                          <a:ea typeface="+mn-ea"/>
                          <a:cs typeface="+mn-cs"/>
                        </a:rPr>
                        <a:t>3</a:t>
                      </a:r>
                      <a:endParaRPr lang="en-CA" sz="1000" dirty="0"/>
                    </a:p>
                  </a:txBody>
                  <a:tcPr/>
                </a:tc>
              </a:tr>
              <a:tr h="960120">
                <a:tc>
                  <a:txBody>
                    <a:bodyPr/>
                    <a:lstStyle/>
                    <a:p>
                      <a:r>
                        <a:rPr lang="en-CA" sz="1000" b="1" dirty="0" smtClean="0"/>
                        <a:t>Recommended Requirements: </a:t>
                      </a:r>
                      <a:r>
                        <a:rPr lang="en-CA" sz="1000" b="0" kern="1200" dirty="0" smtClean="0">
                          <a:solidFill>
                            <a:schemeClr val="dk1"/>
                          </a:solidFill>
                          <a:effectLst/>
                          <a:latin typeface="+mn-lt"/>
                          <a:ea typeface="+mn-ea"/>
                          <a:cs typeface="+mn-cs"/>
                        </a:rPr>
                        <a:t>If</a:t>
                      </a:r>
                      <a:r>
                        <a:rPr lang="en-CA" sz="1000" kern="1200" dirty="0" smtClean="0">
                          <a:solidFill>
                            <a:schemeClr val="dk1"/>
                          </a:solidFill>
                          <a:effectLst/>
                          <a:latin typeface="+mn-lt"/>
                          <a:ea typeface="+mn-ea"/>
                          <a:cs typeface="+mn-cs"/>
                        </a:rPr>
                        <a:t> your system was deployed before 2013 it likely uses 125 kHz proximity badges and you should switch over to the newer and more secure high-frequency contactless card system 13.56 mHz</a:t>
                      </a:r>
                      <a:r>
                        <a:rPr lang="en-CA" sz="1000" kern="1200" baseline="0" dirty="0" smtClean="0">
                          <a:solidFill>
                            <a:schemeClr val="dk1"/>
                          </a:solidFill>
                          <a:effectLst/>
                          <a:latin typeface="+mn-lt"/>
                          <a:ea typeface="+mn-ea"/>
                          <a:cs typeface="+mn-cs"/>
                        </a:rPr>
                        <a:t> and adhere to ISO 14443 and/or ISO 15693.</a:t>
                      </a:r>
                      <a:endParaRPr lang="en-CA" sz="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b="1" dirty="0" smtClean="0"/>
                        <a:t>Recommended Requirements: </a:t>
                      </a:r>
                      <a:r>
                        <a:rPr lang="en-CA" sz="1000" b="0" dirty="0" smtClean="0"/>
                        <a:t>Ensure that</a:t>
                      </a:r>
                      <a:r>
                        <a:rPr lang="en-CA" sz="1000" b="0" baseline="0" dirty="0" smtClean="0"/>
                        <a:t> you use AES encryption, a cryptographic nonce, two-factor authentication, and no hard-coded keys. </a:t>
                      </a:r>
                      <a:endParaRPr lang="en-CA" sz="1000" b="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b="1" dirty="0" smtClean="0"/>
                        <a:t>Recommended Requirements:</a:t>
                      </a:r>
                      <a:r>
                        <a:rPr lang="en-CA" sz="1000" b="1" baseline="0" dirty="0" smtClean="0"/>
                        <a:t> </a:t>
                      </a:r>
                      <a:r>
                        <a:rPr lang="en-CA" sz="1000" b="0" baseline="0" dirty="0" smtClean="0"/>
                        <a:t>Perform active monitoring of threats so that they can be dealt with by the security team in real time, as well as multi-factor authentication in order to add an additional layer of security.</a:t>
                      </a:r>
                      <a:endParaRPr lang="en-CA" sz="1000" b="0" dirty="0" smtClean="0"/>
                    </a:p>
                  </a:txBody>
                  <a:tcPr/>
                </a:tc>
              </a:tr>
            </a:tbl>
          </a:graphicData>
        </a:graphic>
      </p:graphicFrame>
      <p:grpSp>
        <p:nvGrpSpPr>
          <p:cNvPr id="13" name="Group 135"/>
          <p:cNvGrpSpPr/>
          <p:nvPr>
            <p:custDataLst>
              <p:tags r:id="rId1"/>
            </p:custDataLst>
          </p:nvPr>
        </p:nvGrpSpPr>
        <p:grpSpPr>
          <a:xfrm>
            <a:off x="120636" y="5760720"/>
            <a:ext cx="8931923" cy="701251"/>
            <a:chOff x="305728" y="4509120"/>
            <a:chExt cx="9317210" cy="838201"/>
          </a:xfrm>
        </p:grpSpPr>
        <p:sp>
          <p:nvSpPr>
            <p:cNvPr id="14" name="Rounded Rectangle 13"/>
            <p:cNvSpPr/>
            <p:nvPr/>
          </p:nvSpPr>
          <p:spPr>
            <a:xfrm>
              <a:off x="328612" y="4509120"/>
              <a:ext cx="929432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56000" algn="l"/>
              <a:r>
                <a:rPr lang="en-CA" sz="1100" b="1" dirty="0">
                  <a:solidFill>
                    <a:schemeClr val="tx1"/>
                  </a:solidFill>
                </a:rPr>
                <a:t>Vet each </a:t>
              </a:r>
              <a:r>
                <a:rPr lang="en-CA" sz="1100" b="1" dirty="0" smtClean="0">
                  <a:solidFill>
                    <a:schemeClr val="tx1"/>
                  </a:solidFill>
                </a:rPr>
                <a:t>solution’s </a:t>
              </a:r>
              <a:r>
                <a:rPr lang="en-CA" sz="1100" b="1" dirty="0">
                  <a:solidFill>
                    <a:schemeClr val="tx1"/>
                  </a:solidFill>
                </a:rPr>
                <a:t>balance of user experience and security to meet your specific needs. </a:t>
              </a:r>
              <a:r>
                <a:rPr lang="en-CA" sz="1100" dirty="0">
                  <a:solidFill>
                    <a:schemeClr val="tx1"/>
                  </a:solidFill>
                </a:rPr>
                <a:t>IT needs to be involved early in the </a:t>
              </a:r>
              <a:r>
                <a:rPr lang="en-CA" sz="1100" dirty="0" smtClean="0">
                  <a:solidFill>
                    <a:schemeClr val="tx1"/>
                  </a:solidFill>
                </a:rPr>
                <a:t>decision-making process </a:t>
              </a:r>
              <a:r>
                <a:rPr lang="en-CA" sz="1100" dirty="0">
                  <a:solidFill>
                    <a:schemeClr val="tx1"/>
                  </a:solidFill>
                </a:rPr>
                <a:t>so that security and architecture concerns can be proactively addressed along with desired functionality and physical security concerns before the wrong solution is chosen that costs the business both financially and in reputation.</a:t>
              </a:r>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5728" y="4509120"/>
              <a:ext cx="688044" cy="838201"/>
            </a:xfrm>
            <a:prstGeom prst="rect">
              <a:avLst/>
            </a:prstGeom>
            <a:noFill/>
            <a:ln>
              <a:noFill/>
            </a:ln>
          </p:spPr>
        </p:pic>
      </p:grpSp>
      <p:grpSp>
        <p:nvGrpSpPr>
          <p:cNvPr id="8" name="Group 7"/>
          <p:cNvGrpSpPr/>
          <p:nvPr/>
        </p:nvGrpSpPr>
        <p:grpSpPr>
          <a:xfrm>
            <a:off x="0" y="6422955"/>
            <a:ext cx="9144000" cy="437555"/>
            <a:chOff x="0" y="6422955"/>
            <a:chExt cx="9144000" cy="437555"/>
          </a:xfrm>
        </p:grpSpPr>
        <p:pic>
          <p:nvPicPr>
            <p:cNvPr id="9"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24436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CA" dirty="0" smtClean="0"/>
              <a:t>Physical security and cyber security are converging </a:t>
            </a:r>
            <a:endParaRPr lang="en-CA" dirty="0"/>
          </a:p>
        </p:txBody>
      </p:sp>
      <p:sp>
        <p:nvSpPr>
          <p:cNvPr id="21" name="Rectangle 20"/>
          <p:cNvSpPr/>
          <p:nvPr/>
        </p:nvSpPr>
        <p:spPr>
          <a:xfrm>
            <a:off x="251520" y="1234440"/>
            <a:ext cx="8641080" cy="13926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22" name="Rectangle 21"/>
          <p:cNvSpPr/>
          <p:nvPr/>
        </p:nvSpPr>
        <p:spPr>
          <a:xfrm>
            <a:off x="246577" y="1337957"/>
            <a:ext cx="3291963"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r>
              <a:rPr lang="en-CA" b="1" dirty="0" smtClean="0">
                <a:solidFill>
                  <a:schemeClr val="accent1"/>
                </a:solidFill>
              </a:rPr>
              <a:t>IP-enablement of physical devices has changed the game for providing a secure property.</a:t>
            </a:r>
            <a:endParaRPr lang="en-CA" b="1" dirty="0">
              <a:solidFill>
                <a:schemeClr val="accent1"/>
              </a:solidFill>
            </a:endParaRPr>
          </a:p>
        </p:txBody>
      </p:sp>
      <p:sp>
        <p:nvSpPr>
          <p:cNvPr id="23" name="TextBox 9"/>
          <p:cNvSpPr txBox="1"/>
          <p:nvPr/>
        </p:nvSpPr>
        <p:spPr>
          <a:xfrm>
            <a:off x="4114800" y="1355867"/>
            <a:ext cx="4762500" cy="1169551"/>
          </a:xfrm>
          <a:prstGeom prst="rect">
            <a:avLst/>
          </a:prstGeom>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b="1" dirty="0" smtClean="0"/>
              <a:t>Trends of increasing interconnectivity within access control solutions and the increasing threat landscape require that any assessment of risk or vulnerability and their associated outcomes involve both considerations of physical and information security. </a:t>
            </a:r>
            <a:endParaRPr lang="en-CA" sz="1400" b="1" dirty="0"/>
          </a:p>
        </p:txBody>
      </p:sp>
      <p:sp>
        <p:nvSpPr>
          <p:cNvPr id="24" name="Right Triangle 23"/>
          <p:cNvSpPr/>
          <p:nvPr/>
        </p:nvSpPr>
        <p:spPr>
          <a:xfrm rot="13485961">
            <a:off x="3408601" y="1683099"/>
            <a:ext cx="402495" cy="402495"/>
          </a:xfrm>
          <a:prstGeom prst="rtTriangl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p>
        </p:txBody>
      </p:sp>
      <p:sp>
        <p:nvSpPr>
          <p:cNvPr id="25" name="TextBox 10"/>
          <p:cNvSpPr txBox="1"/>
          <p:nvPr/>
        </p:nvSpPr>
        <p:spPr>
          <a:xfrm>
            <a:off x="251520" y="2796460"/>
            <a:ext cx="4000440" cy="369332"/>
          </a:xfrm>
          <a:prstGeom prst="rect">
            <a:avLst/>
          </a:prstGeom>
          <a:solidFill>
            <a:schemeClr val="bg1">
              <a:lumMod val="85000"/>
              <a:alpha val="68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b="1" dirty="0" smtClean="0">
                <a:solidFill>
                  <a:schemeClr val="accent1"/>
                </a:solidFill>
              </a:rPr>
              <a:t>What does this mean to you?</a:t>
            </a:r>
          </a:p>
        </p:txBody>
      </p:sp>
      <p:sp>
        <p:nvSpPr>
          <p:cNvPr id="29" name="TextBox 9"/>
          <p:cNvSpPr txBox="1"/>
          <p:nvPr/>
        </p:nvSpPr>
        <p:spPr>
          <a:xfrm>
            <a:off x="246577" y="3173206"/>
            <a:ext cx="4005383" cy="2031325"/>
          </a:xfrm>
          <a:prstGeom prst="rect">
            <a:avLst/>
          </a:prstGeom>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dirty="0" smtClean="0"/>
              <a:t>Communication </a:t>
            </a:r>
            <a:r>
              <a:rPr lang="en-CA" sz="1400" dirty="0"/>
              <a:t>between groups that provide different components of the organization’s security is critical for success in a converging environment</a:t>
            </a:r>
            <a:r>
              <a:rPr lang="en-CA" sz="1400" dirty="0" smtClean="0"/>
              <a:t>.</a:t>
            </a:r>
          </a:p>
          <a:p>
            <a:endParaRPr lang="en-CA" sz="1400" dirty="0"/>
          </a:p>
          <a:p>
            <a:r>
              <a:rPr lang="en-CA" sz="1400" dirty="0" smtClean="0"/>
              <a:t>Traditional functions that were responsible for physical security need to forge a unified and coordinated response with IT leaders in order to provide a holistically secure environment.</a:t>
            </a:r>
            <a:endParaRPr lang="en-CA" sz="1400" dirty="0"/>
          </a:p>
        </p:txBody>
      </p:sp>
      <p:sp>
        <p:nvSpPr>
          <p:cNvPr id="30" name="TextBox 10"/>
          <p:cNvSpPr txBox="1"/>
          <p:nvPr/>
        </p:nvSpPr>
        <p:spPr>
          <a:xfrm>
            <a:off x="4588124" y="2758681"/>
            <a:ext cx="4119949" cy="369332"/>
          </a:xfrm>
          <a:prstGeom prst="rect">
            <a:avLst/>
          </a:prstGeom>
          <a:solidFill>
            <a:schemeClr val="bg1"/>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b="1" dirty="0" smtClean="0">
                <a:solidFill>
                  <a:schemeClr val="accent1"/>
                </a:solidFill>
              </a:rPr>
              <a:t>The value add:</a:t>
            </a:r>
          </a:p>
        </p:txBody>
      </p:sp>
      <p:sp>
        <p:nvSpPr>
          <p:cNvPr id="31" name="Oval 30"/>
          <p:cNvSpPr/>
          <p:nvPr/>
        </p:nvSpPr>
        <p:spPr>
          <a:xfrm>
            <a:off x="4754880" y="4472952"/>
            <a:ext cx="397933" cy="397933"/>
          </a:xfrm>
          <a:prstGeom prst="ellipse">
            <a:avLst/>
          </a:prstGeom>
          <a:solidFill>
            <a:schemeClr val="accent1"/>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solidFill>
                  <a:srgbClr val="FFFFFF"/>
                </a:solidFill>
              </a:rPr>
              <a:t>3</a:t>
            </a:r>
            <a:endParaRPr lang="en-US" b="1" dirty="0">
              <a:solidFill>
                <a:srgbClr val="FFFFFF"/>
              </a:solidFill>
            </a:endParaRPr>
          </a:p>
        </p:txBody>
      </p:sp>
      <p:sp>
        <p:nvSpPr>
          <p:cNvPr id="32" name="TextBox 47"/>
          <p:cNvSpPr txBox="1"/>
          <p:nvPr/>
        </p:nvSpPr>
        <p:spPr>
          <a:xfrm>
            <a:off x="5259004" y="3304275"/>
            <a:ext cx="3618295" cy="523220"/>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dirty="0" smtClean="0">
                <a:solidFill>
                  <a:schemeClr val="accent1"/>
                </a:solidFill>
              </a:rPr>
              <a:t>Reduce management and operational costs.</a:t>
            </a:r>
          </a:p>
        </p:txBody>
      </p:sp>
      <p:sp>
        <p:nvSpPr>
          <p:cNvPr id="33" name="TextBox 48"/>
          <p:cNvSpPr txBox="1"/>
          <p:nvPr/>
        </p:nvSpPr>
        <p:spPr>
          <a:xfrm>
            <a:off x="5259004" y="3891735"/>
            <a:ext cx="3618295" cy="523220"/>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dirty="0" smtClean="0">
                <a:solidFill>
                  <a:schemeClr val="accent1"/>
                </a:solidFill>
              </a:rPr>
              <a:t>Increase visibility of your security resources and streamline their management.</a:t>
            </a:r>
          </a:p>
        </p:txBody>
      </p:sp>
      <p:sp>
        <p:nvSpPr>
          <p:cNvPr id="34" name="TextBox 49"/>
          <p:cNvSpPr txBox="1"/>
          <p:nvPr/>
        </p:nvSpPr>
        <p:spPr>
          <a:xfrm>
            <a:off x="5259004" y="4479195"/>
            <a:ext cx="3223516" cy="738664"/>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dirty="0" smtClean="0">
                <a:solidFill>
                  <a:schemeClr val="accent1"/>
                </a:solidFill>
              </a:rPr>
              <a:t>Maximize your existing investments in technology to enable operational efficiencies.</a:t>
            </a:r>
            <a:endParaRPr lang="en-CA" sz="1400" dirty="0">
              <a:solidFill>
                <a:schemeClr val="accent1"/>
              </a:solidFill>
            </a:endParaRPr>
          </a:p>
        </p:txBody>
      </p:sp>
      <p:sp>
        <p:nvSpPr>
          <p:cNvPr id="35" name="Oval 34"/>
          <p:cNvSpPr/>
          <p:nvPr/>
        </p:nvSpPr>
        <p:spPr>
          <a:xfrm>
            <a:off x="4754880" y="3246120"/>
            <a:ext cx="397933" cy="397933"/>
          </a:xfrm>
          <a:prstGeom prst="ellipse">
            <a:avLst/>
          </a:prstGeom>
          <a:solidFill>
            <a:schemeClr val="accent1"/>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solidFill>
                  <a:srgbClr val="FFFFFF"/>
                </a:solidFill>
              </a:rPr>
              <a:t>1</a:t>
            </a:r>
            <a:endParaRPr lang="en-US" b="1" dirty="0">
              <a:solidFill>
                <a:srgbClr val="FFFFFF"/>
              </a:solidFill>
            </a:endParaRPr>
          </a:p>
        </p:txBody>
      </p:sp>
      <p:sp>
        <p:nvSpPr>
          <p:cNvPr id="36" name="Oval 35"/>
          <p:cNvSpPr/>
          <p:nvPr/>
        </p:nvSpPr>
        <p:spPr>
          <a:xfrm>
            <a:off x="4754880" y="3859536"/>
            <a:ext cx="397933" cy="397933"/>
          </a:xfrm>
          <a:prstGeom prst="ellipse">
            <a:avLst/>
          </a:prstGeom>
          <a:solidFill>
            <a:schemeClr val="accent1"/>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solidFill>
                  <a:srgbClr val="FFFFFF"/>
                </a:solidFill>
              </a:rPr>
              <a:t>2</a:t>
            </a:r>
            <a:endParaRPr lang="en-US" b="1" dirty="0">
              <a:solidFill>
                <a:srgbClr val="FFFFFF"/>
              </a:solidFill>
            </a:endParaRPr>
          </a:p>
        </p:txBody>
      </p:sp>
      <p:grpSp>
        <p:nvGrpSpPr>
          <p:cNvPr id="37" name="Group 135"/>
          <p:cNvGrpSpPr/>
          <p:nvPr>
            <p:custDataLst>
              <p:tags r:id="rId1"/>
            </p:custDataLst>
          </p:nvPr>
        </p:nvGrpSpPr>
        <p:grpSpPr>
          <a:xfrm>
            <a:off x="228599" y="5412378"/>
            <a:ext cx="8648701" cy="947768"/>
            <a:chOff x="305726" y="4399554"/>
            <a:chExt cx="8514423" cy="947768"/>
          </a:xfrm>
        </p:grpSpPr>
        <p:sp>
          <p:nvSpPr>
            <p:cNvPr id="38" name="Rounded Rectangle 37"/>
            <p:cNvSpPr/>
            <p:nvPr/>
          </p:nvSpPr>
          <p:spPr>
            <a:xfrm>
              <a:off x="328613" y="4407152"/>
              <a:ext cx="8491536" cy="940170"/>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000" algn="l"/>
              <a:r>
                <a:rPr lang="en-CA" sz="1200" b="1" dirty="0" smtClean="0">
                  <a:solidFill>
                    <a:schemeClr val="tx1"/>
                  </a:solidFill>
                </a:rPr>
                <a:t>New contactless reader technologies do not in themselves make you more or </a:t>
              </a:r>
              <a:r>
                <a:rPr lang="en-CA" sz="1200" b="1" dirty="0">
                  <a:solidFill>
                    <a:schemeClr val="tx1"/>
                  </a:solidFill>
                </a:rPr>
                <a:t>less secure. </a:t>
              </a:r>
              <a:r>
                <a:rPr lang="en-CA" sz="1200" dirty="0" smtClean="0">
                  <a:solidFill>
                    <a:schemeClr val="tx1"/>
                  </a:solidFill>
                </a:rPr>
                <a:t>Security functionalities </a:t>
              </a:r>
              <a:r>
                <a:rPr lang="en-CA" sz="1200" dirty="0">
                  <a:solidFill>
                    <a:schemeClr val="tx1"/>
                  </a:solidFill>
                </a:rPr>
                <a:t>that are built around </a:t>
              </a:r>
              <a:r>
                <a:rPr lang="en-CA" sz="1200" dirty="0" smtClean="0">
                  <a:solidFill>
                    <a:schemeClr val="tx1"/>
                  </a:solidFill>
                </a:rPr>
                <a:t>contactless </a:t>
              </a:r>
              <a:r>
                <a:rPr lang="en-CA" sz="1200" dirty="0">
                  <a:solidFill>
                    <a:schemeClr val="tx1"/>
                  </a:solidFill>
                </a:rPr>
                <a:t>authentication (encryption, multi-layer authentication, how much of the encrypted code is stored in the lock vs. the Bluetooth-enabled device itself, etc</a:t>
              </a:r>
              <a:r>
                <a:rPr lang="en-CA" sz="1200" dirty="0" smtClean="0">
                  <a:solidFill>
                    <a:schemeClr val="tx1"/>
                  </a:solidFill>
                </a:rPr>
                <a:t>.) </a:t>
              </a:r>
              <a:r>
                <a:rPr lang="en-CA" sz="1200" dirty="0">
                  <a:solidFill>
                    <a:schemeClr val="tx1"/>
                  </a:solidFill>
                </a:rPr>
                <a:t>will dictate the security or lack thereof that you achieve from that solution. </a:t>
              </a:r>
              <a:endParaRPr lang="en-CA" sz="1200" dirty="0" smtClean="0">
                <a:solidFill>
                  <a:schemeClr val="tx1"/>
                </a:solidFill>
              </a:endParaRPr>
            </a:p>
          </p:txBody>
        </p:sp>
        <p:pic>
          <p:nvPicPr>
            <p:cNvPr id="39" name="Picture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5726" y="4399554"/>
              <a:ext cx="880773" cy="947768"/>
            </a:xfrm>
            <a:prstGeom prst="rect">
              <a:avLst/>
            </a:prstGeom>
          </p:spPr>
        </p:pic>
      </p:grpSp>
      <p:grpSp>
        <p:nvGrpSpPr>
          <p:cNvPr id="19" name="Group 18"/>
          <p:cNvGrpSpPr/>
          <p:nvPr/>
        </p:nvGrpSpPr>
        <p:grpSpPr>
          <a:xfrm>
            <a:off x="0" y="6422955"/>
            <a:ext cx="9144000" cy="437555"/>
            <a:chOff x="0" y="6422955"/>
            <a:chExt cx="9144000" cy="437555"/>
          </a:xfrm>
        </p:grpSpPr>
        <p:pic>
          <p:nvPicPr>
            <p:cNvPr id="20"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26" name="Picture 2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950746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Innovations in access control provide new avenues to be technology-forward </a:t>
            </a:r>
            <a:endParaRPr lang="en-CA" dirty="0"/>
          </a:p>
        </p:txBody>
      </p:sp>
      <p:sp>
        <p:nvSpPr>
          <p:cNvPr id="21" name="Text Placeholder 4"/>
          <p:cNvSpPr txBox="1">
            <a:spLocks/>
          </p:cNvSpPr>
          <p:nvPr/>
        </p:nvSpPr>
        <p:spPr>
          <a:xfrm>
            <a:off x="4463296" y="1410315"/>
            <a:ext cx="4414004" cy="4891722"/>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dirty="0" smtClean="0"/>
              <a:t>Market data suggests that consumers are looking for ways to incorporate their phone into their travel experience; mobile key access is the first step in a larger mobile and digital strategy. </a:t>
            </a:r>
          </a:p>
          <a:p>
            <a:pPr marL="0" indent="0">
              <a:buNone/>
            </a:pPr>
            <a:endParaRPr lang="en-CA" sz="1400" dirty="0"/>
          </a:p>
          <a:p>
            <a:pPr marL="0" indent="0">
              <a:buNone/>
            </a:pPr>
            <a:r>
              <a:rPr lang="en-CA" sz="1400" dirty="0" smtClean="0"/>
              <a:t>This is part of a larger strategy to start courting millennial audiences through the growing BYOD trend. Managing the customer experience through the smartphone provides opportunities to provide digital keys and implement direct-to-room access in order to circumvent check-in lines and integrate with other business services such as cleaning or room service. </a:t>
            </a:r>
            <a:endParaRPr lang="en-CA" sz="1400" dirty="0"/>
          </a:p>
          <a:p>
            <a:pPr marL="0" indent="0">
              <a:buNone/>
            </a:pPr>
            <a:endParaRPr lang="en-CA" sz="1400" dirty="0" smtClean="0"/>
          </a:p>
          <a:p>
            <a:endParaRPr lang="en-CA" sz="1400" dirty="0" smtClean="0"/>
          </a:p>
          <a:p>
            <a:pPr marL="0" indent="0">
              <a:buFont typeface="Arial" pitchFamily="34" charset="0"/>
              <a:buNone/>
            </a:pPr>
            <a:endParaRPr lang="en-CA" sz="1400" b="1" dirty="0">
              <a:solidFill>
                <a:srgbClr val="FF0000"/>
              </a:solidFill>
            </a:endParaRPr>
          </a:p>
          <a:p>
            <a:pPr marL="0" indent="0">
              <a:buFont typeface="Arial" pitchFamily="34" charset="0"/>
              <a:buNone/>
            </a:pPr>
            <a:endParaRPr lang="en-CA" b="1" dirty="0" smtClean="0">
              <a:solidFill>
                <a:srgbClr val="FF0000"/>
              </a:solidFill>
            </a:endParaRPr>
          </a:p>
        </p:txBody>
      </p:sp>
      <p:sp>
        <p:nvSpPr>
          <p:cNvPr id="22" name="Rectangle 21"/>
          <p:cNvSpPr/>
          <p:nvPr/>
        </p:nvSpPr>
        <p:spPr>
          <a:xfrm>
            <a:off x="365760" y="1849819"/>
            <a:ext cx="3931920" cy="44522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p:nvSpPr>
        <p:spPr>
          <a:xfrm>
            <a:off x="365760" y="1407385"/>
            <a:ext cx="3931920" cy="472428"/>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400" b="1" dirty="0" smtClean="0">
                <a:solidFill>
                  <a:schemeClr val="bg1"/>
                </a:solidFill>
              </a:rPr>
              <a:t>What advantages would you require in a new access control system?</a:t>
            </a:r>
            <a:endParaRPr lang="en-US" sz="1400" b="1" dirty="0">
              <a:solidFill>
                <a:schemeClr val="bg1"/>
              </a:solidFill>
            </a:endParaRPr>
          </a:p>
        </p:txBody>
      </p:sp>
      <p:graphicFrame>
        <p:nvGraphicFramePr>
          <p:cNvPr id="24" name="Chart 3"/>
          <p:cNvGraphicFramePr>
            <a:graphicFrameLocks noChangeAspect="1"/>
          </p:cNvGraphicFramePr>
          <p:nvPr>
            <p:extLst>
              <p:ext uri="{D42A27DB-BD31-4B8C-83A1-F6EECF244321}">
                <p14:modId xmlns:p14="http://schemas.microsoft.com/office/powerpoint/2010/main" val="2652663072"/>
              </p:ext>
            </p:extLst>
          </p:nvPr>
        </p:nvGraphicFramePr>
        <p:xfrm>
          <a:off x="172591" y="4536136"/>
          <a:ext cx="2052359" cy="1242959"/>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p:cNvSpPr txBox="1"/>
          <p:nvPr/>
        </p:nvSpPr>
        <p:spPr>
          <a:xfrm>
            <a:off x="1198153" y="4696983"/>
            <a:ext cx="992394" cy="461665"/>
          </a:xfrm>
          <a:prstGeom prst="rect">
            <a:avLst/>
          </a:prstGeom>
        </p:spPr>
        <p:txBody>
          <a:bodyPr wrap="square" rtlCol="0">
            <a:spAutoFit/>
          </a:bodyPr>
          <a:lstStyle/>
          <a:p>
            <a:r>
              <a:rPr lang="en-CA" sz="2400" b="1" dirty="0" smtClean="0">
                <a:effectLst>
                  <a:outerShdw blurRad="38100" dist="38100" dir="2700000" algn="tl">
                    <a:srgbClr val="000000">
                      <a:alpha val="43137"/>
                    </a:srgbClr>
                  </a:outerShdw>
                </a:effectLst>
              </a:rPr>
              <a:t>38%</a:t>
            </a:r>
            <a:endParaRPr lang="en-CA" sz="2400" b="1" dirty="0">
              <a:effectLst>
                <a:outerShdw blurRad="38100" dist="38100" dir="2700000" algn="tl">
                  <a:srgbClr val="000000">
                    <a:alpha val="43137"/>
                  </a:srgbClr>
                </a:outerShdw>
              </a:effectLst>
            </a:endParaRPr>
          </a:p>
        </p:txBody>
      </p:sp>
      <p:sp>
        <p:nvSpPr>
          <p:cNvPr id="26" name="TextBox 33"/>
          <p:cNvSpPr txBox="1"/>
          <p:nvPr/>
        </p:nvSpPr>
        <p:spPr>
          <a:xfrm>
            <a:off x="2060805" y="4766604"/>
            <a:ext cx="2031450"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Indicated open standards to enable easy integration with other software or platforms.</a:t>
            </a:r>
            <a:endParaRPr lang="en-US" sz="1200" b="1" dirty="0"/>
          </a:p>
        </p:txBody>
      </p:sp>
      <p:graphicFrame>
        <p:nvGraphicFramePr>
          <p:cNvPr id="27" name="Chart 7"/>
          <p:cNvGraphicFramePr>
            <a:graphicFrameLocks noChangeAspect="1"/>
          </p:cNvGraphicFramePr>
          <p:nvPr>
            <p:extLst>
              <p:ext uri="{D42A27DB-BD31-4B8C-83A1-F6EECF244321}">
                <p14:modId xmlns:p14="http://schemas.microsoft.com/office/powerpoint/2010/main" val="4063776720"/>
              </p:ext>
            </p:extLst>
          </p:nvPr>
        </p:nvGraphicFramePr>
        <p:xfrm>
          <a:off x="174797" y="3410283"/>
          <a:ext cx="2052359" cy="1242959"/>
        </p:xfrm>
        <a:graphic>
          <a:graphicData uri="http://schemas.openxmlformats.org/drawingml/2006/chart">
            <c:chart xmlns:c="http://schemas.openxmlformats.org/drawingml/2006/chart" xmlns:r="http://schemas.openxmlformats.org/officeDocument/2006/relationships" r:id="rId3"/>
          </a:graphicData>
        </a:graphic>
      </p:graphicFrame>
      <p:sp>
        <p:nvSpPr>
          <p:cNvPr id="28" name="TextBox 27"/>
          <p:cNvSpPr txBox="1"/>
          <p:nvPr/>
        </p:nvSpPr>
        <p:spPr>
          <a:xfrm>
            <a:off x="1198153" y="3559099"/>
            <a:ext cx="992394" cy="461665"/>
          </a:xfrm>
          <a:prstGeom prst="rect">
            <a:avLst/>
          </a:prstGeom>
        </p:spPr>
        <p:txBody>
          <a:bodyPr wrap="square" rtlCol="0">
            <a:spAutoFit/>
          </a:bodyPr>
          <a:lstStyle/>
          <a:p>
            <a:r>
              <a:rPr lang="en-CA" sz="2400" b="1" dirty="0" smtClean="0">
                <a:effectLst>
                  <a:outerShdw blurRad="38100" dist="38100" dir="2700000" algn="tl">
                    <a:srgbClr val="000000">
                      <a:alpha val="43137"/>
                    </a:srgbClr>
                  </a:outerShdw>
                </a:effectLst>
              </a:rPr>
              <a:t>29%</a:t>
            </a:r>
            <a:endParaRPr lang="en-CA" sz="2400" b="1" dirty="0">
              <a:effectLst>
                <a:outerShdw blurRad="38100" dist="38100" dir="2700000" algn="tl">
                  <a:srgbClr val="000000">
                    <a:alpha val="43137"/>
                  </a:srgbClr>
                </a:outerShdw>
              </a:effectLst>
            </a:endParaRPr>
          </a:p>
        </p:txBody>
      </p:sp>
      <p:sp>
        <p:nvSpPr>
          <p:cNvPr id="29" name="TextBox 33"/>
          <p:cNvSpPr txBox="1"/>
          <p:nvPr/>
        </p:nvSpPr>
        <p:spPr>
          <a:xfrm>
            <a:off x="2060805" y="3668587"/>
            <a:ext cx="1949989"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Indicated future-proofed tech that is field upgradable.</a:t>
            </a:r>
            <a:endParaRPr lang="en-US" sz="1200" b="1" dirty="0"/>
          </a:p>
        </p:txBody>
      </p:sp>
      <p:graphicFrame>
        <p:nvGraphicFramePr>
          <p:cNvPr id="30" name="Chart 18"/>
          <p:cNvGraphicFramePr>
            <a:graphicFrameLocks noChangeAspect="1"/>
          </p:cNvGraphicFramePr>
          <p:nvPr>
            <p:extLst>
              <p:ext uri="{D42A27DB-BD31-4B8C-83A1-F6EECF244321}">
                <p14:modId xmlns:p14="http://schemas.microsoft.com/office/powerpoint/2010/main" val="3814587814"/>
              </p:ext>
            </p:extLst>
          </p:nvPr>
        </p:nvGraphicFramePr>
        <p:xfrm>
          <a:off x="172591" y="2328940"/>
          <a:ext cx="2052359" cy="1242959"/>
        </p:xfrm>
        <a:graphic>
          <a:graphicData uri="http://schemas.openxmlformats.org/drawingml/2006/chart">
            <c:chart xmlns:c="http://schemas.openxmlformats.org/drawingml/2006/chart" xmlns:r="http://schemas.openxmlformats.org/officeDocument/2006/relationships" r:id="rId4"/>
          </a:graphicData>
        </a:graphic>
      </p:graphicFrame>
      <p:sp>
        <p:nvSpPr>
          <p:cNvPr id="31" name="TextBox 30"/>
          <p:cNvSpPr txBox="1"/>
          <p:nvPr/>
        </p:nvSpPr>
        <p:spPr>
          <a:xfrm>
            <a:off x="1198153" y="2488754"/>
            <a:ext cx="992394" cy="461665"/>
          </a:xfrm>
          <a:prstGeom prst="rect">
            <a:avLst/>
          </a:prstGeom>
        </p:spPr>
        <p:txBody>
          <a:bodyPr wrap="square" rtlCol="0">
            <a:spAutoFit/>
          </a:bodyPr>
          <a:lstStyle/>
          <a:p>
            <a:r>
              <a:rPr lang="en-CA" sz="2400" b="1" dirty="0" smtClean="0">
                <a:effectLst>
                  <a:outerShdw blurRad="38100" dist="38100" dir="2700000" algn="tl">
                    <a:srgbClr val="000000">
                      <a:alpha val="43137"/>
                    </a:srgbClr>
                  </a:outerShdw>
                </a:effectLst>
              </a:rPr>
              <a:t>48%</a:t>
            </a:r>
            <a:endParaRPr lang="en-CA" sz="2400" b="1" dirty="0">
              <a:effectLst>
                <a:outerShdw blurRad="38100" dist="38100" dir="2700000" algn="tl">
                  <a:srgbClr val="000000">
                    <a:alpha val="43137"/>
                  </a:srgbClr>
                </a:outerShdw>
              </a:effectLst>
            </a:endParaRPr>
          </a:p>
        </p:txBody>
      </p:sp>
      <p:sp>
        <p:nvSpPr>
          <p:cNvPr id="32" name="TextBox 33"/>
          <p:cNvSpPr txBox="1"/>
          <p:nvPr/>
        </p:nvSpPr>
        <p:spPr>
          <a:xfrm>
            <a:off x="2060805" y="2630699"/>
            <a:ext cx="208085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Indicated ease of use as critical to future access control procurement.</a:t>
            </a:r>
          </a:p>
        </p:txBody>
      </p:sp>
      <p:sp>
        <p:nvSpPr>
          <p:cNvPr id="33" name="TextBox 32"/>
          <p:cNvSpPr txBox="1"/>
          <p:nvPr/>
        </p:nvSpPr>
        <p:spPr>
          <a:xfrm>
            <a:off x="756914" y="5734585"/>
            <a:ext cx="3547297" cy="553998"/>
          </a:xfrm>
          <a:prstGeom prst="rect">
            <a:avLst/>
          </a:prstGeom>
        </p:spPr>
        <p:txBody>
          <a:bodyPr wrap="square" rtlCol="0">
            <a:spAutoFit/>
          </a:bodyPr>
          <a:lstStyle/>
          <a:p>
            <a:pPr algn="r"/>
            <a:r>
              <a:rPr lang="en-CA" sz="1000" i="1" dirty="0" smtClean="0">
                <a:solidFill>
                  <a:schemeClr val="tx2">
                    <a:lumMod val="50000"/>
                  </a:schemeClr>
                </a:solidFill>
              </a:rPr>
              <a:t>*Respondents were able to make multiple selections</a:t>
            </a:r>
          </a:p>
          <a:p>
            <a:pPr algn="r"/>
            <a:r>
              <a:rPr lang="en-CA" sz="1000" b="1" dirty="0" smtClean="0"/>
              <a:t>Source: </a:t>
            </a:r>
            <a:r>
              <a:rPr lang="en-US" sz="1000" dirty="0"/>
              <a:t>IFSEC </a:t>
            </a:r>
            <a:r>
              <a:rPr lang="en-US" sz="1000" dirty="0" smtClean="0"/>
              <a:t>Global, “</a:t>
            </a:r>
            <a:r>
              <a:rPr lang="en-US" sz="1000" dirty="0"/>
              <a:t>The Wireless Access Control Market in </a:t>
            </a:r>
            <a:r>
              <a:rPr lang="en-US" sz="1000" dirty="0" smtClean="0"/>
              <a:t>2016”</a:t>
            </a:r>
            <a:endParaRPr lang="en-CA" sz="1000" b="1" dirty="0"/>
          </a:p>
        </p:txBody>
      </p:sp>
      <p:sp>
        <p:nvSpPr>
          <p:cNvPr id="34" name="TextBox 33"/>
          <p:cNvSpPr txBox="1"/>
          <p:nvPr/>
        </p:nvSpPr>
        <p:spPr>
          <a:xfrm>
            <a:off x="411480" y="1937204"/>
            <a:ext cx="373017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t>Based on a global survey of IFSEC Global subscribers:*</a:t>
            </a:r>
          </a:p>
        </p:txBody>
      </p:sp>
      <p:sp>
        <p:nvSpPr>
          <p:cNvPr id="35" name="Rectangle 34"/>
          <p:cNvSpPr/>
          <p:nvPr/>
        </p:nvSpPr>
        <p:spPr>
          <a:xfrm>
            <a:off x="4954906" y="4536136"/>
            <a:ext cx="3667617" cy="1815882"/>
          </a:xfrm>
          <a:prstGeom prst="rect">
            <a:avLst/>
          </a:prstGeom>
        </p:spPr>
        <p:txBody>
          <a:bodyPr wrap="square">
            <a:spAutoFit/>
          </a:bodyPr>
          <a:lstStyle/>
          <a:p>
            <a:pPr marL="0" lvl="2"/>
            <a:r>
              <a:rPr lang="en-CA" sz="1400" i="1" dirty="0">
                <a:latin typeface="+mj-lt"/>
              </a:rPr>
              <a:t>There are huge convenience benefits for hotel guests who use their smartphones to check in and check </a:t>
            </a:r>
            <a:r>
              <a:rPr lang="en-CA" sz="1400" i="1" dirty="0" smtClean="0">
                <a:latin typeface="+mj-lt"/>
              </a:rPr>
              <a:t>out</a:t>
            </a:r>
            <a:r>
              <a:rPr lang="en-CA" sz="1400" i="1" dirty="0">
                <a:latin typeface="+mj-lt"/>
              </a:rPr>
              <a:t>, open their hotel room doors, and order room service via one application</a:t>
            </a:r>
            <a:r>
              <a:rPr lang="en-CA" sz="1400" dirty="0">
                <a:latin typeface="+mj-lt"/>
              </a:rPr>
              <a:t>. </a:t>
            </a:r>
            <a:endParaRPr lang="en-CA" sz="1400" dirty="0" smtClean="0">
              <a:latin typeface="+mj-lt"/>
            </a:endParaRPr>
          </a:p>
          <a:p>
            <a:pPr lvl="2"/>
            <a:endParaRPr lang="en-CA" sz="1400" dirty="0"/>
          </a:p>
          <a:p>
            <a:pPr lvl="2" algn="r"/>
            <a:r>
              <a:rPr lang="en-CA" sz="1400" dirty="0" smtClean="0"/>
              <a:t>– </a:t>
            </a:r>
            <a:r>
              <a:rPr lang="en-CA" sz="1400" dirty="0"/>
              <a:t>Alexander Derricott, </a:t>
            </a:r>
            <a:endParaRPr lang="en-CA" sz="1400" dirty="0" smtClean="0"/>
          </a:p>
          <a:p>
            <a:pPr lvl="2" algn="r"/>
            <a:r>
              <a:rPr lang="en-CA" sz="1400" dirty="0" smtClean="0"/>
              <a:t>Analyst, IHS </a:t>
            </a:r>
            <a:r>
              <a:rPr lang="en-CA" sz="1400" dirty="0"/>
              <a:t>Markit </a:t>
            </a:r>
          </a:p>
        </p:txBody>
      </p:sp>
      <p:pic>
        <p:nvPicPr>
          <p:cNvPr id="36" name="Picture 35"/>
          <p:cNvPicPr>
            <a:picLocks noChangeAspect="1"/>
          </p:cNvPicPr>
          <p:nvPr/>
        </p:nvPicPr>
        <p:blipFill>
          <a:blip r:embed="rId5">
            <a:duotone>
              <a:prstClr val="black"/>
              <a:schemeClr val="accent2">
                <a:tint val="45000"/>
                <a:satMod val="400000"/>
              </a:schemeClr>
            </a:duotone>
          </a:blip>
          <a:stretch>
            <a:fillRect/>
          </a:stretch>
        </p:blipFill>
        <p:spPr>
          <a:xfrm>
            <a:off x="4645005" y="4417984"/>
            <a:ext cx="515327" cy="470515"/>
          </a:xfrm>
          <a:prstGeom prst="rect">
            <a:avLst/>
          </a:prstGeom>
        </p:spPr>
      </p:pic>
      <p:pic>
        <p:nvPicPr>
          <p:cNvPr id="37" name="Picture 36"/>
          <p:cNvPicPr>
            <a:picLocks noChangeAspect="1"/>
          </p:cNvPicPr>
          <p:nvPr/>
        </p:nvPicPr>
        <p:blipFill>
          <a:blip r:embed="rId6">
            <a:duotone>
              <a:prstClr val="black"/>
              <a:schemeClr val="accent2">
                <a:tint val="45000"/>
                <a:satMod val="400000"/>
              </a:schemeClr>
            </a:duotone>
          </a:blip>
          <a:stretch>
            <a:fillRect/>
          </a:stretch>
        </p:blipFill>
        <p:spPr>
          <a:xfrm>
            <a:off x="8197782" y="5449047"/>
            <a:ext cx="498522" cy="408900"/>
          </a:xfrm>
          <a:prstGeom prst="rect">
            <a:avLst/>
          </a:prstGeom>
        </p:spPr>
      </p:pic>
      <p:grpSp>
        <p:nvGrpSpPr>
          <p:cNvPr id="20" name="Group 19"/>
          <p:cNvGrpSpPr/>
          <p:nvPr/>
        </p:nvGrpSpPr>
        <p:grpSpPr>
          <a:xfrm>
            <a:off x="0" y="6422955"/>
            <a:ext cx="9144000" cy="437555"/>
            <a:chOff x="0" y="6422955"/>
            <a:chExt cx="9144000" cy="437555"/>
          </a:xfrm>
        </p:grpSpPr>
        <p:pic>
          <p:nvPicPr>
            <p:cNvPr id="38"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9" name="Picture 38"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36130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Existing infrastructure may not meet future business and security needs </a:t>
            </a:r>
            <a:endParaRPr lang="en-CA" dirty="0"/>
          </a:p>
        </p:txBody>
      </p:sp>
      <p:sp>
        <p:nvSpPr>
          <p:cNvPr id="12" name="Rectangle 11"/>
          <p:cNvSpPr/>
          <p:nvPr/>
        </p:nvSpPr>
        <p:spPr>
          <a:xfrm>
            <a:off x="251520" y="1330354"/>
            <a:ext cx="3726120" cy="4401205"/>
          </a:xfrm>
          <a:prstGeom prst="rect">
            <a:avLst/>
          </a:prstGeom>
        </p:spPr>
        <p:txBody>
          <a:bodyPr wrap="square">
            <a:spAutoFit/>
          </a:bodyPr>
          <a:lstStyle/>
          <a:p>
            <a:pPr algn="l"/>
            <a:r>
              <a:rPr lang="en-CA" sz="1400" b="1" dirty="0" smtClean="0"/>
              <a:t>With the increasing pressures to improve access control solutions to leverage new technology capabilities and manage the convergence of physical and cyber security, choosing the right future-proof solution has never been more critical.</a:t>
            </a:r>
          </a:p>
          <a:p>
            <a:pPr algn="l"/>
            <a:endParaRPr lang="en-CA" sz="1400" dirty="0"/>
          </a:p>
          <a:p>
            <a:pPr algn="l"/>
            <a:r>
              <a:rPr lang="en-CA" sz="1400" dirty="0" smtClean="0"/>
              <a:t>Choosing the right platform that can leverage both your existing capabilities and your desired future capabilities will result in long-term cost savings and an easy migration path when it is time to modernize. </a:t>
            </a:r>
          </a:p>
          <a:p>
            <a:pPr algn="l"/>
            <a:endParaRPr lang="en-CA" sz="1400" dirty="0"/>
          </a:p>
          <a:p>
            <a:pPr algn="l"/>
            <a:r>
              <a:rPr lang="en-CA" sz="1400" dirty="0" smtClean="0"/>
              <a:t>There are a multitude of considerations involved in future-proofing – interoperability, integration, technological flexibility, and centralized management can all weigh on the decision of what solution is right for you depending on the strategic goals of the organization.</a:t>
            </a:r>
            <a:endParaRPr lang="en-CA" sz="1400" dirty="0"/>
          </a:p>
        </p:txBody>
      </p:sp>
      <p:sp>
        <p:nvSpPr>
          <p:cNvPr id="13" name="Rectangle 12"/>
          <p:cNvSpPr/>
          <p:nvPr/>
        </p:nvSpPr>
        <p:spPr>
          <a:xfrm>
            <a:off x="4343400" y="4552355"/>
            <a:ext cx="4351020" cy="2031325"/>
          </a:xfrm>
          <a:prstGeom prst="rect">
            <a:avLst/>
          </a:prstGeom>
        </p:spPr>
        <p:txBody>
          <a:bodyPr wrap="square">
            <a:spAutoFit/>
          </a:bodyPr>
          <a:lstStyle/>
          <a:p>
            <a:r>
              <a:rPr lang="en-CA" sz="1400" i="1" dirty="0" smtClean="0">
                <a:latin typeface="+mj-lt"/>
              </a:rPr>
              <a:t>Many legacy </a:t>
            </a:r>
            <a:r>
              <a:rPr lang="en-CA" sz="1400" i="1" dirty="0">
                <a:latin typeface="+mj-lt"/>
              </a:rPr>
              <a:t>physical access control systems are built to run on a standard application or database server, which often requires consistent vulnerability patching and continuous IT resources to ensure the system is not exposed to the latest security threats making their way across the Internet. </a:t>
            </a:r>
            <a:endParaRPr lang="en-CA" sz="1400" i="1" dirty="0" smtClean="0">
              <a:latin typeface="+mj-lt"/>
            </a:endParaRPr>
          </a:p>
          <a:p>
            <a:endParaRPr lang="en-CA" sz="1400" i="1" dirty="0" smtClean="0">
              <a:latin typeface="+mj-lt"/>
            </a:endParaRPr>
          </a:p>
          <a:p>
            <a:pPr algn="r"/>
            <a:r>
              <a:rPr lang="en-CA" sz="1200" dirty="0" smtClean="0">
                <a:latin typeface="+mn-lt"/>
              </a:rPr>
              <a:t>– </a:t>
            </a:r>
            <a:r>
              <a:rPr lang="en-US" sz="1200" dirty="0" smtClean="0">
                <a:latin typeface="+mn-lt"/>
              </a:rPr>
              <a:t>Avigilon, </a:t>
            </a:r>
            <a:r>
              <a:rPr lang="en-US" sz="1200" dirty="0">
                <a:latin typeface="+mn-lt"/>
              </a:rPr>
              <a:t>“5 Reasons for IT to Get Physical with Access Control.”</a:t>
            </a:r>
            <a:endParaRPr lang="en-CA" sz="1200" dirty="0">
              <a:latin typeface="+mn-lt"/>
            </a:endParaRPr>
          </a:p>
        </p:txBody>
      </p:sp>
      <p:pic>
        <p:nvPicPr>
          <p:cNvPr id="14" name="Picture 13"/>
          <p:cNvPicPr>
            <a:picLocks noChangeAspect="1"/>
          </p:cNvPicPr>
          <p:nvPr/>
        </p:nvPicPr>
        <p:blipFill>
          <a:blip r:embed="rId2">
            <a:duotone>
              <a:prstClr val="black"/>
              <a:schemeClr val="accent2">
                <a:tint val="45000"/>
                <a:satMod val="400000"/>
              </a:schemeClr>
            </a:duotone>
          </a:blip>
          <a:stretch>
            <a:fillRect/>
          </a:stretch>
        </p:blipFill>
        <p:spPr>
          <a:xfrm>
            <a:off x="4014167" y="4445961"/>
            <a:ext cx="515327" cy="470515"/>
          </a:xfrm>
          <a:prstGeom prst="rect">
            <a:avLst/>
          </a:prstGeom>
        </p:spPr>
      </p:pic>
      <p:pic>
        <p:nvPicPr>
          <p:cNvPr id="15" name="Picture 14"/>
          <p:cNvPicPr>
            <a:picLocks noChangeAspect="1"/>
          </p:cNvPicPr>
          <p:nvPr/>
        </p:nvPicPr>
        <p:blipFill>
          <a:blip r:embed="rId3">
            <a:duotone>
              <a:prstClr val="black"/>
              <a:schemeClr val="accent2">
                <a:tint val="45000"/>
                <a:satMod val="400000"/>
              </a:schemeClr>
            </a:duotone>
          </a:blip>
          <a:stretch>
            <a:fillRect/>
          </a:stretch>
        </p:blipFill>
        <p:spPr>
          <a:xfrm>
            <a:off x="8314357" y="5592125"/>
            <a:ext cx="498522" cy="408900"/>
          </a:xfrm>
          <a:prstGeom prst="rect">
            <a:avLst/>
          </a:prstGeom>
        </p:spPr>
      </p:pic>
      <p:sp>
        <p:nvSpPr>
          <p:cNvPr id="16" name="Rectangle 15"/>
          <p:cNvSpPr/>
          <p:nvPr/>
        </p:nvSpPr>
        <p:spPr>
          <a:xfrm>
            <a:off x="4233259" y="1664911"/>
            <a:ext cx="4579620" cy="2831544"/>
          </a:xfrm>
          <a:prstGeom prst="rect">
            <a:avLst/>
          </a:prstGeom>
          <a:solidFill>
            <a:schemeClr val="bg1">
              <a:lumMod val="95000"/>
            </a:schemeClr>
          </a:solidFill>
        </p:spPr>
        <p:txBody>
          <a:bodyPr wrap="square">
            <a:spAutoFit/>
          </a:bodyPr>
          <a:lstStyle/>
          <a:p>
            <a:pPr marL="285750" indent="-285750" algn="l">
              <a:buFont typeface="Arial" panose="020B0604020202020204" pitchFamily="34" charset="0"/>
              <a:buChar char="•"/>
            </a:pPr>
            <a:endParaRPr lang="en-US" sz="1400" dirty="0" smtClean="0"/>
          </a:p>
          <a:p>
            <a:pPr marL="432000" indent="-285750" algn="l">
              <a:buFont typeface="Arial" panose="020B0604020202020204" pitchFamily="34" charset="0"/>
              <a:buChar char="•"/>
            </a:pPr>
            <a:r>
              <a:rPr lang="en-US" sz="1400" dirty="0" smtClean="0"/>
              <a:t>Will the solution make the building and people more secure?</a:t>
            </a:r>
          </a:p>
          <a:p>
            <a:pPr marL="432000" indent="-285750" algn="l">
              <a:buFont typeface="Arial" panose="020B0604020202020204" pitchFamily="34" charset="0"/>
              <a:buChar char="•"/>
            </a:pPr>
            <a:r>
              <a:rPr lang="en-US" sz="1400" dirty="0" smtClean="0"/>
              <a:t>Will it be easier to use than the old system?</a:t>
            </a:r>
          </a:p>
          <a:p>
            <a:pPr marL="432000" indent="-285750" algn="l">
              <a:buFont typeface="Arial" panose="020B0604020202020204" pitchFamily="34" charset="0"/>
              <a:buChar char="•"/>
            </a:pPr>
            <a:r>
              <a:rPr lang="en-US" sz="1400" dirty="0" smtClean="0"/>
              <a:t>Will it provide greater flexibility to adapt to the organization’s evolving needs?</a:t>
            </a:r>
          </a:p>
          <a:p>
            <a:pPr marL="432000" indent="-285750" algn="l">
              <a:buFont typeface="Arial" panose="020B0604020202020204" pitchFamily="34" charset="0"/>
              <a:buChar char="•"/>
            </a:pPr>
            <a:r>
              <a:rPr lang="en-US" sz="1400" dirty="0" smtClean="0"/>
              <a:t>Can the organization afford the upfront investment?</a:t>
            </a:r>
          </a:p>
          <a:p>
            <a:pPr marL="432000" indent="-285750" algn="l">
              <a:buFont typeface="Arial" panose="020B0604020202020204" pitchFamily="34" charset="0"/>
              <a:buChar char="•"/>
            </a:pPr>
            <a:r>
              <a:rPr lang="en-US" sz="1400" dirty="0" smtClean="0"/>
              <a:t>Does it offer a long-term return on investment in operational efficiencies and reduced maintenance costs?</a:t>
            </a:r>
            <a:endParaRPr lang="en-US" sz="1400" dirty="0"/>
          </a:p>
          <a:p>
            <a:pPr algn="r"/>
            <a:r>
              <a:rPr lang="en-US" sz="1200" dirty="0" smtClean="0"/>
              <a:t>Source: </a:t>
            </a:r>
            <a:r>
              <a:rPr lang="en-US" sz="1200" dirty="0"/>
              <a:t>IFSEC Global, “The Wireless Access Control Market in 2016.”</a:t>
            </a:r>
            <a:endParaRPr lang="en-CA" sz="1200" b="1" dirty="0"/>
          </a:p>
        </p:txBody>
      </p:sp>
      <p:sp>
        <p:nvSpPr>
          <p:cNvPr id="17" name="Rectangle 16"/>
          <p:cNvSpPr/>
          <p:nvPr/>
        </p:nvSpPr>
        <p:spPr>
          <a:xfrm>
            <a:off x="4233259" y="1283895"/>
            <a:ext cx="4579620" cy="381725"/>
          </a:xfrm>
          <a:prstGeom prst="rect">
            <a:avLst/>
          </a:prstGeom>
          <a:solidFill>
            <a:schemeClr val="accent1"/>
          </a:solidFill>
          <a:ln>
            <a:noFill/>
            <a:prstDash val="sysDash"/>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1400" b="1" dirty="0" smtClean="0">
                <a:ea typeface="Calibri" panose="020F0502020204030204" pitchFamily="34" charset="0"/>
                <a:cs typeface="Times New Roman" panose="02020603050405020304" pitchFamily="18" charset="0"/>
              </a:rPr>
              <a:t>Key Considerations:</a:t>
            </a:r>
            <a:endParaRPr lang="en-US" sz="1400" b="1" dirty="0">
              <a:ea typeface="Calibri" panose="020F0502020204030204" pitchFamily="34" charset="0"/>
              <a:cs typeface="Times New Roman" panose="02020603050405020304" pitchFamily="18" charset="0"/>
            </a:endParaRPr>
          </a:p>
        </p:txBody>
      </p:sp>
      <p:grpSp>
        <p:nvGrpSpPr>
          <p:cNvPr id="9" name="Group 8"/>
          <p:cNvGrpSpPr/>
          <p:nvPr/>
        </p:nvGrpSpPr>
        <p:grpSpPr>
          <a:xfrm>
            <a:off x="0" y="6422955"/>
            <a:ext cx="9144000" cy="437555"/>
            <a:chOff x="0" y="6422955"/>
            <a:chExt cx="9144000" cy="437555"/>
          </a:xfrm>
        </p:grpSpPr>
        <p:pic>
          <p:nvPicPr>
            <p:cNvPr id="1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988404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8442"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itle 12"/>
          <p:cNvSpPr>
            <a:spLocks noGrp="1"/>
          </p:cNvSpPr>
          <p:nvPr>
            <p:ph type="title"/>
          </p:nvPr>
        </p:nvSpPr>
        <p:spPr/>
        <p:txBody>
          <a:bodyPr/>
          <a:lstStyle/>
          <a:p>
            <a:pPr lvl="0"/>
            <a:r>
              <a:rPr lang="en-US" dirty="0" smtClean="0"/>
              <a:t>Access control vendor selection / knock-out criteria: market share, mind share, and platform coverage</a:t>
            </a:r>
            <a:endParaRPr lang="en-US" dirty="0"/>
          </a:p>
        </p:txBody>
      </p:sp>
      <p:grpSp>
        <p:nvGrpSpPr>
          <p:cNvPr id="15" name="Group 33"/>
          <p:cNvGrpSpPr/>
          <p:nvPr/>
        </p:nvGrpSpPr>
        <p:grpSpPr>
          <a:xfrm>
            <a:off x="140365" y="2194560"/>
            <a:ext cx="8848090" cy="4297680"/>
            <a:chOff x="5543549" y="2722423"/>
            <a:chExt cx="3295651" cy="3871980"/>
          </a:xfrm>
        </p:grpSpPr>
        <p:sp>
          <p:nvSpPr>
            <p:cNvPr id="18" name="Rectangle 2"/>
            <p:cNvSpPr/>
            <p:nvPr/>
          </p:nvSpPr>
          <p:spPr>
            <a:xfrm>
              <a:off x="5543549" y="2980556"/>
              <a:ext cx="3295651" cy="3613847"/>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spcBef>
                  <a:spcPts val="300"/>
                </a:spcBef>
                <a:spcAft>
                  <a:spcPts val="0"/>
                </a:spcAft>
                <a:buFont typeface="Arial" pitchFamily="34" charset="0"/>
                <a:buChar char="•"/>
              </a:pPr>
              <a:r>
                <a:rPr lang="en-US" sz="1100" b="1" dirty="0" smtClean="0">
                  <a:solidFill>
                    <a:schemeClr val="tx1"/>
                  </a:solidFill>
                </a:rPr>
                <a:t>Allegion. </a:t>
              </a:r>
              <a:r>
                <a:rPr lang="en-US" sz="1100" dirty="0" smtClean="0">
                  <a:solidFill>
                    <a:schemeClr val="tx1"/>
                  </a:solidFill>
                </a:rPr>
                <a:t>Allegion has demonstrated a proven longevity and commitment to gaming and hospitality with its CISA lines of products and its aptiQmobile solution.</a:t>
              </a:r>
            </a:p>
            <a:p>
              <a:pPr marL="233363" indent="-233363" algn="l">
                <a:spcBef>
                  <a:spcPts val="300"/>
                </a:spcBef>
                <a:spcAft>
                  <a:spcPts val="0"/>
                </a:spcAft>
                <a:buFont typeface="Arial" pitchFamily="34" charset="0"/>
                <a:buChar char="•"/>
              </a:pPr>
              <a:r>
                <a:rPr lang="en-US" sz="1100" b="1" dirty="0" smtClean="0">
                  <a:solidFill>
                    <a:schemeClr val="tx1"/>
                  </a:solidFill>
                </a:rPr>
                <a:t>ArchiTech.</a:t>
              </a:r>
              <a:r>
                <a:rPr lang="en-US" sz="1100" dirty="0" smtClean="0">
                  <a:solidFill>
                    <a:schemeClr val="tx1"/>
                  </a:solidFill>
                </a:rPr>
                <a:t> Part of the NAPCO Security Technologies umbrella, ArchiTech represents its approach to multi-location wireless access with its Networx access control technology.</a:t>
              </a:r>
            </a:p>
            <a:p>
              <a:pPr marL="233363" indent="-233363" algn="l">
                <a:spcBef>
                  <a:spcPts val="300"/>
                </a:spcBef>
                <a:spcAft>
                  <a:spcPts val="0"/>
                </a:spcAft>
                <a:buFont typeface="Arial" pitchFamily="34" charset="0"/>
                <a:buChar char="•"/>
              </a:pPr>
              <a:r>
                <a:rPr lang="en-US" sz="1100" b="1" dirty="0" smtClean="0">
                  <a:solidFill>
                    <a:schemeClr val="tx1"/>
                  </a:solidFill>
                </a:rPr>
                <a:t>ASSA ABLOY Hospitality.</a:t>
              </a:r>
              <a:r>
                <a:rPr lang="en-US" sz="1100" dirty="0" smtClean="0">
                  <a:solidFill>
                    <a:schemeClr val="tx1"/>
                  </a:solidFill>
                </a:rPr>
                <a:t> The largest player in the access control marketplace, ASSA ABLOY Hospitality provides a full-suite solution leveraging its VingCard Elsafe product line.</a:t>
              </a:r>
            </a:p>
            <a:p>
              <a:pPr marL="233363" indent="-233363" algn="l">
                <a:spcBef>
                  <a:spcPts val="300"/>
                </a:spcBef>
                <a:spcAft>
                  <a:spcPts val="0"/>
                </a:spcAft>
                <a:buFont typeface="Arial" pitchFamily="34" charset="0"/>
                <a:buChar char="•"/>
              </a:pPr>
              <a:r>
                <a:rPr lang="en-US" sz="1100" b="1" dirty="0" smtClean="0">
                  <a:solidFill>
                    <a:schemeClr val="tx1"/>
                  </a:solidFill>
                </a:rPr>
                <a:t>Brivo.</a:t>
              </a:r>
              <a:r>
                <a:rPr lang="en-US" sz="1100" dirty="0" smtClean="0">
                  <a:solidFill>
                    <a:schemeClr val="tx1"/>
                  </a:solidFill>
                </a:rPr>
                <a:t> Brivo is uniquely placed in the access control marketplace, offering hosted entry control through its browser-based cloud solution without an accompanying physical door lock.</a:t>
              </a:r>
            </a:p>
            <a:p>
              <a:pPr marL="233363" indent="-233363" algn="l">
                <a:spcBef>
                  <a:spcPts val="300"/>
                </a:spcBef>
                <a:spcAft>
                  <a:spcPts val="0"/>
                </a:spcAft>
                <a:buFont typeface="Arial" pitchFamily="34" charset="0"/>
                <a:buChar char="•"/>
              </a:pPr>
              <a:r>
                <a:rPr lang="en-US" sz="1100" b="1" dirty="0" smtClean="0">
                  <a:solidFill>
                    <a:schemeClr val="tx1"/>
                  </a:solidFill>
                </a:rPr>
                <a:t>dormakaba (Saflok).</a:t>
              </a:r>
              <a:r>
                <a:rPr lang="en-US" sz="1100" dirty="0" smtClean="0">
                  <a:solidFill>
                    <a:schemeClr val="tx1"/>
                  </a:solidFill>
                </a:rPr>
                <a:t> </a:t>
              </a:r>
              <a:r>
                <a:rPr lang="en-US" sz="1100" dirty="0">
                  <a:solidFill>
                    <a:schemeClr val="tx1"/>
                  </a:solidFill>
                </a:rPr>
                <a:t>One of the </a:t>
              </a:r>
              <a:r>
                <a:rPr lang="en-US" sz="1100" dirty="0" smtClean="0">
                  <a:solidFill>
                    <a:schemeClr val="tx1"/>
                  </a:solidFill>
                </a:rPr>
                <a:t>big three</a:t>
              </a:r>
              <a:r>
                <a:rPr lang="en-US" sz="1100" dirty="0">
                  <a:solidFill>
                    <a:schemeClr val="tx1"/>
                  </a:solidFill>
                </a:rPr>
                <a:t>, </a:t>
              </a:r>
              <a:r>
                <a:rPr lang="en-US" sz="1100" dirty="0" smtClean="0">
                  <a:solidFill>
                    <a:schemeClr val="tx1"/>
                  </a:solidFill>
                </a:rPr>
                <a:t>dormakaba is a global leader with its Saflok and ILCO lines of electronic hotel locks and access control systems.</a:t>
              </a:r>
              <a:endParaRPr lang="en-US" sz="1100" b="1" dirty="0">
                <a:solidFill>
                  <a:schemeClr val="tx1"/>
                </a:solidFill>
              </a:endParaRPr>
            </a:p>
            <a:p>
              <a:pPr marL="233363" indent="-233363" algn="l">
                <a:spcBef>
                  <a:spcPts val="300"/>
                </a:spcBef>
                <a:spcAft>
                  <a:spcPts val="0"/>
                </a:spcAft>
                <a:buFont typeface="Arial" pitchFamily="34" charset="0"/>
                <a:buChar char="•"/>
              </a:pPr>
              <a:r>
                <a:rPr lang="en-US" sz="1100" b="1" dirty="0" smtClean="0">
                  <a:solidFill>
                    <a:schemeClr val="tx1"/>
                  </a:solidFill>
                </a:rPr>
                <a:t>HID Global.</a:t>
              </a:r>
              <a:r>
                <a:rPr lang="en-US" sz="1100" dirty="0" smtClean="0">
                  <a:solidFill>
                    <a:schemeClr val="tx1"/>
                  </a:solidFill>
                </a:rPr>
                <a:t> Part of the ASSA ABLOY Hospitality family of companies, HID is a global leader in identity and access management for commercial use and is broadly used in all high-security verticals.</a:t>
              </a:r>
            </a:p>
            <a:p>
              <a:pPr marL="233363" indent="-233363" algn="l">
                <a:spcBef>
                  <a:spcPts val="300"/>
                </a:spcBef>
                <a:spcAft>
                  <a:spcPts val="0"/>
                </a:spcAft>
                <a:buFont typeface="Arial" pitchFamily="34" charset="0"/>
                <a:buChar char="•"/>
              </a:pPr>
              <a:r>
                <a:rPr lang="en-US" sz="1100" b="1" dirty="0" smtClean="0">
                  <a:solidFill>
                    <a:schemeClr val="tx1"/>
                  </a:solidFill>
                </a:rPr>
                <a:t>Hotek. </a:t>
              </a:r>
              <a:r>
                <a:rPr lang="en-US" sz="1100" dirty="0" smtClean="0">
                  <a:solidFill>
                    <a:schemeClr val="tx1"/>
                  </a:solidFill>
                </a:rPr>
                <a:t>A newer player in the access control field, Hotek approaches mobile access control in a unique way with a QR-code-based solution.</a:t>
              </a:r>
            </a:p>
            <a:p>
              <a:pPr marL="233363" indent="-233363" algn="l">
                <a:spcBef>
                  <a:spcPts val="300"/>
                </a:spcBef>
                <a:spcAft>
                  <a:spcPts val="0"/>
                </a:spcAft>
                <a:buFont typeface="Arial" pitchFamily="34" charset="0"/>
                <a:buChar char="•"/>
              </a:pPr>
              <a:r>
                <a:rPr lang="en-US" sz="1100" b="1" dirty="0" smtClean="0">
                  <a:solidFill>
                    <a:schemeClr val="tx1"/>
                  </a:solidFill>
                </a:rPr>
                <a:t>Onity.</a:t>
              </a:r>
              <a:r>
                <a:rPr lang="en-US" sz="1100" dirty="0" smtClean="0">
                  <a:solidFill>
                    <a:schemeClr val="tx1"/>
                  </a:solidFill>
                </a:rPr>
                <a:t> Onity provides a full-suite solution for gaming and hospitality, with its DirectKey mobile access, Trillium door lock line, and OnPoint Enterprise web-based front desk software.</a:t>
              </a:r>
            </a:p>
            <a:p>
              <a:pPr marL="233363" indent="-233363" algn="l">
                <a:spcBef>
                  <a:spcPts val="300"/>
                </a:spcBef>
                <a:spcAft>
                  <a:spcPts val="0"/>
                </a:spcAft>
                <a:buFont typeface="Arial" pitchFamily="34" charset="0"/>
                <a:buChar char="•"/>
              </a:pPr>
              <a:r>
                <a:rPr lang="en-US" sz="1100" b="1" dirty="0" smtClean="0">
                  <a:solidFill>
                    <a:schemeClr val="tx1"/>
                  </a:solidFill>
                </a:rPr>
                <a:t>SALTO </a:t>
              </a:r>
              <a:r>
                <a:rPr lang="en-US" sz="1100" b="1" dirty="0">
                  <a:solidFill>
                    <a:schemeClr val="tx1"/>
                  </a:solidFill>
                </a:rPr>
                <a:t>s</a:t>
              </a:r>
              <a:r>
                <a:rPr lang="en-US" sz="1100" b="1" dirty="0" smtClean="0">
                  <a:solidFill>
                    <a:schemeClr val="tx1"/>
                  </a:solidFill>
                </a:rPr>
                <a:t>ystems.</a:t>
              </a:r>
              <a:r>
                <a:rPr lang="en-US" sz="1100" dirty="0" smtClean="0">
                  <a:solidFill>
                    <a:schemeClr val="tx1"/>
                  </a:solidFill>
                </a:rPr>
                <a:t> One of the big three players, SALTO provides a full-suite solution with its XS4 scalable access control solution and recently released JustIN mobile access system.</a:t>
              </a:r>
            </a:p>
            <a:p>
              <a:pPr marL="233363" indent="-233363" algn="l">
                <a:spcBef>
                  <a:spcPts val="300"/>
                </a:spcBef>
                <a:spcAft>
                  <a:spcPts val="0"/>
                </a:spcAft>
                <a:buFont typeface="Arial" pitchFamily="34" charset="0"/>
                <a:buChar char="•"/>
              </a:pPr>
              <a:r>
                <a:rPr lang="en-US" sz="1100" b="1" dirty="0" smtClean="0">
                  <a:solidFill>
                    <a:schemeClr val="tx1"/>
                  </a:solidFill>
                </a:rPr>
                <a:t>Tyco. </a:t>
              </a:r>
              <a:r>
                <a:rPr lang="en-US" sz="1100" dirty="0" smtClean="0">
                  <a:solidFill>
                    <a:schemeClr val="tx1"/>
                  </a:solidFill>
                </a:rPr>
                <a:t>Tyco offers full-suite access control solutions with both cloud-based and managed services and integrations with other building security functions including fire and safety protection systems.</a:t>
              </a:r>
              <a:endParaRPr lang="en-US" sz="1100" dirty="0">
                <a:solidFill>
                  <a:schemeClr val="tx1"/>
                </a:solidFill>
              </a:endParaRPr>
            </a:p>
            <a:p>
              <a:pPr marL="233363" indent="-233363" algn="l">
                <a:spcBef>
                  <a:spcPts val="300"/>
                </a:spcBef>
                <a:spcAft>
                  <a:spcPts val="0"/>
                </a:spcAft>
                <a:buFont typeface="Arial" pitchFamily="34" charset="0"/>
                <a:buChar char="•"/>
              </a:pPr>
              <a:r>
                <a:rPr lang="en-US" sz="1100" b="1" dirty="0">
                  <a:solidFill>
                    <a:schemeClr val="tx1"/>
                  </a:solidFill>
                </a:rPr>
                <a:t>y</a:t>
              </a:r>
              <a:r>
                <a:rPr lang="en-US" sz="1100" b="1" dirty="0" smtClean="0">
                  <a:solidFill>
                    <a:schemeClr val="tx1"/>
                  </a:solidFill>
                </a:rPr>
                <a:t>!kes.</a:t>
              </a:r>
              <a:r>
                <a:rPr lang="en-US" sz="1100" dirty="0" smtClean="0">
                  <a:solidFill>
                    <a:schemeClr val="tx1"/>
                  </a:solidFill>
                </a:rPr>
                <a:t> The newest player in the market, offering a fully mobile solution focused on a streamlined guest experience and easy integration.</a:t>
              </a:r>
            </a:p>
            <a:p>
              <a:pPr marL="233363" indent="-233363" algn="l">
                <a:spcBef>
                  <a:spcPts val="1200"/>
                </a:spcBef>
                <a:spcAft>
                  <a:spcPts val="0"/>
                </a:spcAft>
              </a:pPr>
              <a:endParaRPr lang="en-US" sz="1000" dirty="0" smtClean="0">
                <a:solidFill>
                  <a:schemeClr val="tx1"/>
                </a:solidFill>
              </a:endParaRPr>
            </a:p>
          </p:txBody>
        </p:sp>
        <p:sp>
          <p:nvSpPr>
            <p:cNvPr id="19" name="Round Same Side Corner Rectangle 3"/>
            <p:cNvSpPr/>
            <p:nvPr/>
          </p:nvSpPr>
          <p:spPr>
            <a:xfrm>
              <a:off x="5543549" y="2722423"/>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FFFFFF"/>
                  </a:solidFill>
                </a:rPr>
                <a:t>Included in this Vendor Landscape:</a:t>
              </a:r>
              <a:endParaRPr lang="en-CA" sz="1400" b="1" dirty="0">
                <a:solidFill>
                  <a:srgbClr val="FFFFFF"/>
                </a:solidFill>
              </a:endParaRPr>
            </a:p>
          </p:txBody>
        </p:sp>
      </p:grpSp>
      <p:sp>
        <p:nvSpPr>
          <p:cNvPr id="20" name="Text Placeholder 2"/>
          <p:cNvSpPr>
            <a:spLocks noGrp="1"/>
          </p:cNvSpPr>
          <p:nvPr>
            <p:ph type="body" sz="quarter" idx="16"/>
          </p:nvPr>
        </p:nvSpPr>
        <p:spPr>
          <a:xfrm>
            <a:off x="320675" y="1143635"/>
            <a:ext cx="8502650" cy="1050925"/>
          </a:xfrm>
          <a:prstGeom prst="rect">
            <a:avLst/>
          </a:prstGeom>
        </p:spPr>
        <p:txBody>
          <a:bodyPr>
            <a:noAutofit/>
          </a:bodyPr>
          <a:lstStyle/>
          <a:p>
            <a:pPr marL="182563" indent="-182563">
              <a:buFont typeface="Arial" pitchFamily="34" charset="0"/>
              <a:buChar char="•"/>
            </a:pPr>
            <a:r>
              <a:rPr lang="en-US" sz="1100" dirty="0" smtClean="0"/>
              <a:t>The high level of consolidation greatly affected the vendors included in the vendor landscape since many smaller vendors quickly become acquired by the three big players. Some vendors offer full-service – hardware installation, maintenance, and software solutions – while other vendors offer more targeted or specific solutions at different stages in the value chain.</a:t>
            </a:r>
            <a:endParaRPr lang="en-US" sz="1100" dirty="0"/>
          </a:p>
          <a:p>
            <a:pPr marL="182563" indent="-182563">
              <a:spcBef>
                <a:spcPts val="600"/>
              </a:spcBef>
              <a:buFont typeface="Arial" pitchFamily="34" charset="0"/>
              <a:buChar char="•"/>
            </a:pPr>
            <a:r>
              <a:rPr lang="en-US" sz="1100" dirty="0" smtClean="0"/>
              <a:t>For this Vendor Landscape, Info-Tech focused on those vendors that offer broad capabilities across multiple platforms and that have a strong market presence and/or growing influence among casinos and hotels.</a:t>
            </a:r>
            <a:endParaRPr lang="en-US" sz="1100" dirty="0"/>
          </a:p>
        </p:txBody>
      </p:sp>
      <p:grpSp>
        <p:nvGrpSpPr>
          <p:cNvPr id="8" name="Group 7"/>
          <p:cNvGrpSpPr/>
          <p:nvPr/>
        </p:nvGrpSpPr>
        <p:grpSpPr>
          <a:xfrm>
            <a:off x="0" y="6422955"/>
            <a:ext cx="9144000" cy="437555"/>
            <a:chOff x="0" y="6422955"/>
            <a:chExt cx="9144000" cy="437555"/>
          </a:xfrm>
        </p:grpSpPr>
        <p:pic>
          <p:nvPicPr>
            <p:cNvPr id="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921942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Anti-Malware-VL-Storyboard-flash"/>
  <p:tag name="THINKCELLPRESENTATIONDONOTDELETE" val="&lt;?xml version=&quot;1.0&quot; encoding=&quot;UTF-16&quot; standalone=&quot;yes&quot;?&gt;&#10;&lt;root reqver=&quot;17839&quot;&gt;&lt;version val=&quot;21129&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2.7100000000000000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858"/>
  <p:tag name="ISPRING_RESOURCE_PATHS_HASH_PRESENTER" val="818a774669b86db2965c3531f7a7f897497d858"/>
  <p:tag name="ISPRING_RESOURCE_PATHS_HASH_2" val="e95bf7a23d3f9d82468ab1045a3905a227222b9"/>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hUXwKMf.UGT770YWD.P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iirRFeCkiU265r1mcB5Kv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4ypwNA3q7Eieyrrs0alir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tTYd8BNbhEu1JwXivR6kl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GFIgv1KgIEmGs6o1y6asGQ"/>
</p:tagLst>
</file>

<file path=ppt/theme/theme1.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2433</Words>
  <Application>Microsoft Office PowerPoint</Application>
  <PresentationFormat>On-screen Show (4:3)</PresentationFormat>
  <Paragraphs>154</Paragraphs>
  <Slides>10</Slides>
  <Notes>7</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20" baseType="lpstr">
      <vt:lpstr>Arial</vt:lpstr>
      <vt:lpstr>Wingdings</vt:lpstr>
      <vt:lpstr>Courier New</vt:lpstr>
      <vt:lpstr>Helvetica</vt:lpstr>
      <vt:lpstr>Calibri</vt:lpstr>
      <vt:lpstr>Georgia</vt:lpstr>
      <vt:lpstr>Times New Roman</vt:lpstr>
      <vt:lpstr>1_Office Theme</vt:lpstr>
      <vt:lpstr>Office Theme</vt:lpstr>
      <vt:lpstr>think-cell Slide</vt:lpstr>
      <vt:lpstr>PowerPoint Presentation</vt:lpstr>
      <vt:lpstr>Introduction</vt:lpstr>
      <vt:lpstr>Market overview</vt:lpstr>
      <vt:lpstr>The right access control solution is pivotal for business-value creation </vt:lpstr>
      <vt:lpstr>Mobilizing security will result in a higher focus on the user experience</vt:lpstr>
      <vt:lpstr>Physical security and cyber security are converging </vt:lpstr>
      <vt:lpstr>Innovations in access control provide new avenues to be technology-forward </vt:lpstr>
      <vt:lpstr>Existing infrastructure may not meet future business and security needs </vt:lpstr>
      <vt:lpstr>Access control vendor selection / knock-out criteria: market share, mind share, and platform coverage</vt:lpstr>
      <vt:lpstr>Info-Tech Research Group Helps IT Professionals 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2017-04-11T17:06:54Z</dcterms:created>
  <dcterms:modified xsi:type="dcterms:W3CDTF">2017-04-11T17:16:39Z</dcterms:modified>
</cp:coreProperties>
</file>