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88" r:id="rId2"/>
  </p:sldMasterIdLst>
  <p:notesMasterIdLst>
    <p:notesMasterId r:id="rId15"/>
  </p:notesMasterIdLst>
  <p:handoutMasterIdLst>
    <p:handoutMasterId r:id="rId16"/>
  </p:handoutMasterIdLst>
  <p:sldIdLst>
    <p:sldId id="278" r:id="rId3"/>
    <p:sldId id="484" r:id="rId4"/>
    <p:sldId id="403" r:id="rId5"/>
    <p:sldId id="399" r:id="rId6"/>
    <p:sldId id="865" r:id="rId7"/>
    <p:sldId id="734" r:id="rId8"/>
    <p:sldId id="866" r:id="rId9"/>
    <p:sldId id="798" r:id="rId10"/>
    <p:sldId id="808" r:id="rId11"/>
    <p:sldId id="793" r:id="rId12"/>
    <p:sldId id="828" r:id="rId13"/>
    <p:sldId id="867" r:id="rId14"/>
  </p:sldIdLst>
  <p:sldSz cx="9144000" cy="6858000" type="screen4x3"/>
  <p:notesSz cx="6950075" cy="9236075"/>
  <p:custShowLst>
    <p:custShow name="Custom Show 1" id="0">
      <p:sldLst>
        <p:sld r:id="rId3"/>
      </p:sldLst>
    </p:custShow>
  </p:custShowLst>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78"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3" name="Author" initials="A" lastIdx="0" clrIdx="1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7CADD4"/>
    <a:srgbClr val="243F54"/>
    <a:srgbClr val="000000"/>
    <a:srgbClr val="A24130"/>
    <a:srgbClr val="CBDBE7"/>
    <a:srgbClr val="2576B7"/>
    <a:srgbClr val="B0C534"/>
    <a:srgbClr val="365D7E"/>
    <a:srgbClr val="406F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33" autoAdjust="0"/>
  </p:normalViewPr>
  <p:slideViewPr>
    <p:cSldViewPr snapToGrid="0">
      <p:cViewPr varScale="1">
        <p:scale>
          <a:sx n="113" d="100"/>
          <a:sy n="113" d="100"/>
        </p:scale>
        <p:origin x="2256" y="96"/>
      </p:cViewPr>
      <p:guideLst>
        <p:guide orient="horz" pos="2478"/>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ED006EA4-D462-4253-8FC7-D35175043F19}" type="datetimeFigureOut">
              <a:rPr lang="en-US" smtClean="0"/>
              <a:t>3/17/2017</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t>3/17/2017</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879846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122558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412084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1342561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1995431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39428727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w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1997-2017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chemeClr val="accent1"/>
                </a:solidFill>
              </a:rPr>
              <a:t>STEP</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1997-2017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82416060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11582747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Executive Summary">
    <p:spTree>
      <p:nvGrpSpPr>
        <p:cNvPr id="1" name=""/>
        <p:cNvGrpSpPr/>
        <p:nvPr/>
      </p:nvGrpSpPr>
      <p:grpSpPr>
        <a:xfrm>
          <a:off x="0" y="0"/>
          <a:ext cx="0" cy="0"/>
          <a:chOff x="0" y="0"/>
          <a:chExt cx="0" cy="0"/>
        </a:xfrm>
      </p:grpSpPr>
      <p:sp>
        <p:nvSpPr>
          <p:cNvPr id="17" name="Rectangle 16"/>
          <p:cNvSpPr/>
          <p:nvPr userDrawn="1"/>
        </p:nvSpPr>
        <p:spPr>
          <a:xfrm>
            <a:off x="4157"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a:solidFill>
                    <a:srgbClr val="FFFFFF"/>
                  </a:solidFill>
                  <a:latin typeface="Georgia"/>
                </a:rPr>
                <a:t>Info-Tech Insight</a:t>
              </a: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924668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a:t>
            </a:r>
            <a:r>
              <a:rPr lang="en-US"/>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7270754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5588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20"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15295333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[Provide estimated time for workshop activity or other guidelines.]</a:t>
            </a:r>
          </a:p>
        </p:txBody>
      </p:sp>
    </p:spTree>
    <p:extLst>
      <p:ext uri="{BB962C8B-B14F-4D97-AF65-F5344CB8AC3E}">
        <p14:creationId xmlns:p14="http://schemas.microsoft.com/office/powerpoint/2010/main" val="3280108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36114073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194576" y="1174157"/>
            <a:ext cx="7420978"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[Tool Context]</a:t>
            </a:r>
          </a:p>
        </p:txBody>
      </p:sp>
      <p:sp>
        <p:nvSpPr>
          <p:cNvPr id="15" name="Text Placeholder 26"/>
          <p:cNvSpPr>
            <a:spLocks noGrp="1"/>
          </p:cNvSpPr>
          <p:nvPr>
            <p:ph type="body" sz="quarter" idx="11" hasCustomPrompt="1"/>
          </p:nvPr>
        </p:nvSpPr>
        <p:spPr>
          <a:xfrm>
            <a:off x="684997" y="1174157"/>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a:t>
            </a:r>
          </a:p>
        </p:txBody>
      </p:sp>
    </p:spTree>
    <p:extLst>
      <p:ext uri="{BB962C8B-B14F-4D97-AF65-F5344CB8AC3E}">
        <p14:creationId xmlns:p14="http://schemas.microsoft.com/office/powerpoint/2010/main" val="3346923594"/>
      </p:ext>
    </p:extLst>
  </p:cSld>
  <p:clrMapOvr>
    <a:masterClrMapping/>
  </p:clrMapOvr>
  <p:extLst mod="1">
    <p:ext uri="{DCECCB84-F9BA-43D5-87BE-67443E8EF086}">
      <p15:sldGuideLst xmlns:p15="http://schemas.microsoft.com/office/powerpoint/2012/main">
        <p15:guide id="1" orient="horz" pos="913">
          <p15:clr>
            <a:srgbClr val="FBAE40"/>
          </p15:clr>
        </p15:guide>
        <p15:guide id="2" pos="288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782221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rgbClr val="29475F"/>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94825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1997-2016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rgbClr val="29475F"/>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17253708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a:solidFill>
                  <a:srgbClr val="FFFFFF"/>
                </a:solidFill>
              </a:rPr>
              <a:t>The following are sample activities that will be conducted by Info-Tech analysts with your team:</a:t>
            </a: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Tree>
    <p:extLst>
      <p:ext uri="{BB962C8B-B14F-4D97-AF65-F5344CB8AC3E}">
        <p14:creationId xmlns:p14="http://schemas.microsoft.com/office/powerpoint/2010/main" val="4275186559"/>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368679510"/>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34944359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169039204"/>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42907281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4779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a:t>#</a:t>
            </a:r>
          </a:p>
        </p:txBody>
      </p:sp>
    </p:spTree>
    <p:extLst>
      <p:ext uri="{BB962C8B-B14F-4D97-AF65-F5344CB8AC3E}">
        <p14:creationId xmlns:p14="http://schemas.microsoft.com/office/powerpoint/2010/main" val="284110989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93374"/>
            <a:ext cx="3096774" cy="286513"/>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a:t>
            </a:r>
            <a:r>
              <a:rPr lang="en-US"/>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28.xml"/><Relationship Id="rId1"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26" r:id="rId9"/>
    <p:sldLayoutId id="2147483764" r:id="rId10"/>
    <p:sldLayoutId id="2147483762" r:id="rId11"/>
    <p:sldLayoutId id="2147483761" r:id="rId12"/>
    <p:sldLayoutId id="2147483763" r:id="rId13"/>
    <p:sldLayoutId id="2147483769" r:id="rId14"/>
    <p:sldLayoutId id="2147483773" r:id="rId15"/>
    <p:sldLayoutId id="2147483775" r:id="rId16"/>
    <p:sldLayoutId id="2147483776" r:id="rId17"/>
    <p:sldLayoutId id="2147483778" r:id="rId18"/>
    <p:sldLayoutId id="2147483779" r:id="rId19"/>
    <p:sldLayoutId id="2147483780" r:id="rId20"/>
    <p:sldLayoutId id="2147483781" r:id="rId21"/>
    <p:sldLayoutId id="2147483782" r:id="rId22"/>
    <p:sldLayoutId id="2147483783" r:id="rId23"/>
    <p:sldLayoutId id="2147483784" r:id="rId24"/>
    <p:sldLayoutId id="2147483785" r:id="rId25"/>
    <p:sldLayoutId id="2147483787" r:id="rId26"/>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6408204" y="6525344"/>
              <a:ext cx="2735796"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fontAlgn="base">
                <a:spcBef>
                  <a:spcPct val="0"/>
                </a:spcBef>
                <a:spcAft>
                  <a:spcPct val="0"/>
                </a:spcAft>
              </a:pPr>
              <a:fld id="{FF20F8B6-5AB9-41C4-A82C-4155E8A92B2C}" type="slidenum">
                <a:rPr lang="en-CA" sz="1000" smtClean="0">
                  <a:solidFill>
                    <a:srgbClr val="FFFFFF"/>
                  </a:solidFill>
                </a:rPr>
                <a:pPr marL="2151063" fontAlgn="base">
                  <a:spcBef>
                    <a:spcPct val="0"/>
                  </a:spcBef>
                  <a:spcAft>
                    <a:spcPct val="0"/>
                  </a:spcAft>
                </a:pPr>
                <a:t>‹#›</a:t>
              </a:fld>
              <a:endParaRPr lang="en-CA" sz="1000" dirty="0">
                <a:solidFill>
                  <a:srgbClr val="FFFFFF"/>
                </a:solidFill>
              </a:endParaRPr>
            </a:p>
          </p:txBody>
        </p:sp>
      </p:grpSp>
    </p:spTree>
    <p:extLst>
      <p:ext uri="{BB962C8B-B14F-4D97-AF65-F5344CB8AC3E}">
        <p14:creationId xmlns:p14="http://schemas.microsoft.com/office/powerpoint/2010/main" val="469487623"/>
      </p:ext>
    </p:extLst>
  </p:cSld>
  <p:clrMap bg1="lt1" tx1="dk1" bg2="lt2" tx2="dk2" accent1="accent1" accent2="accent2" accent3="accent3" accent4="accent4" accent5="accent5" accent6="accent6" hlink="hlink" folHlink="folHlink"/>
  <p:sldLayoutIdLst>
    <p:sldLayoutId id="2147483789" r:id="rId1"/>
    <p:sldLayoutId id="2147483790"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ss/lay-the-strategic-foundations-of-your-applications-team/lay-the-strategic-foundations-of-your-applications-team-phases-1-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2.gif"/></Relationships>
</file>

<file path=ppt/slides/_rels/slide10.xml.rels><?xml version="1.0" encoding="UTF-8" standalone="yes"?>
<Relationships xmlns="http://schemas.openxmlformats.org/package/2006/relationships"><Relationship Id="rId8" Type="http://schemas.openxmlformats.org/officeDocument/2006/relationships/hyperlink" Target="https://www.infotech.com/research/ss/lay-the-strategic-foundations-of-your-applications-team/lay-the-strategic-foundations-of-your-applications-team-phases-1-3" TargetMode="External"/><Relationship Id="rId3" Type="http://schemas.openxmlformats.org/officeDocument/2006/relationships/hyperlink" Target="https://www.infotech.com/research/applications-diagnostic-tool" TargetMode="External"/><Relationship Id="rId7"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6.xml"/><Relationship Id="rId6" Type="http://schemas.openxmlformats.org/officeDocument/2006/relationships/image" Target="../media/image14.png"/><Relationship Id="rId5" Type="http://schemas.openxmlformats.org/officeDocument/2006/relationships/hyperlink" Target="https://www.infotech.com/benchmarking/apa-enduser-feedback" TargetMode="External"/><Relationship Id="rId10" Type="http://schemas.openxmlformats.org/officeDocument/2006/relationships/image" Target="../media/image17.png"/><Relationship Id="rId4" Type="http://schemas.openxmlformats.org/officeDocument/2006/relationships/hyperlink" Target="https://www.infotech.com/research/ss/build-a-business-driven-application-roadmap-using-an-agile-approach" TargetMode="External"/><Relationship Id="rId9"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www.infotech.com/research/ss/lay-the-strategic-foundations-of-your-applications-team/lay-the-strategic-foundations-of-your-applications-team-phases-1-3" TargetMode="External"/><Relationship Id="rId1" Type="http://schemas.openxmlformats.org/officeDocument/2006/relationships/slideLayout" Target="../slideLayouts/slideLayout26.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hyperlink" Target="https://www.infotech.com/research/ss/lay-the-strategic-foundations-of-your-applications-team/lay-the-strategic-foundations-of-your-applications-team-phases-1-3" TargetMode="External"/><Relationship Id="rId7" Type="http://schemas.openxmlformats.org/officeDocument/2006/relationships/image" Target="../media/image17.png"/><Relationship Id="rId2" Type="http://schemas.openxmlformats.org/officeDocument/2006/relationships/hyperlink" Target="http://www.infotech.com/" TargetMode="External"/><Relationship Id="rId1" Type="http://schemas.openxmlformats.org/officeDocument/2006/relationships/slideLayout" Target="../slideLayouts/slideLayout28.xml"/><Relationship Id="rId6" Type="http://schemas.openxmlformats.org/officeDocument/2006/relationships/image" Target="../media/image16.png"/><Relationship Id="rId5" Type="http://schemas.openxmlformats.org/officeDocument/2006/relationships/image" Target="../media/image23.png"/><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9.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hyperlink" Target="https://www.infotech.com/research/ss/lay-the-strategic-foundations-of-your-applications-team/lay-the-strategic-foundations-of-your-applications-team-phases-1-3"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nfotech.com/research/ss/lay-the-strategic-foundations-of-your-applications-team/lay-the-strategic-foundations-of-your-applications-team-phases-1-3"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17.png"/><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3" Type="http://schemas.openxmlformats.org/officeDocument/2006/relationships/hyperlink" Target="https://www.infotech.com/research/ss/lay-the-strategic-foundations-of-your-applications-team/lay-the-strategic-foundations-of-your-applications-team-phases-1-3"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17.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image" Target="../media/image18.jpg"/><Relationship Id="rId7"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26.xml"/><Relationship Id="rId6" Type="http://schemas.openxmlformats.org/officeDocument/2006/relationships/image" Target="../media/image16.png"/><Relationship Id="rId5" Type="http://schemas.openxmlformats.org/officeDocument/2006/relationships/hyperlink" Target="https://www.infotech.com/research/ss/lay-the-strategic-foundations-of-your-applications-team/lay-the-strategic-foundations-of-your-applications-team-phases-1-3" TargetMode="External"/><Relationship Id="rId4" Type="http://schemas.openxmlformats.org/officeDocument/2006/relationships/hyperlink" Target="https://hbr.org/2009/03/why-the-first-100-days-matter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nfotech.com/research/ss/lay-the-strategic-foundations-of-your-applications-team/lay-the-strategic-foundations-of-your-applications-team-phases-1-3" TargetMode="External"/><Relationship Id="rId2" Type="http://schemas.openxmlformats.org/officeDocument/2006/relationships/notesSlide" Target="../notesSlides/notesSlide5.xml"/><Relationship Id="rId1" Type="http://schemas.openxmlformats.org/officeDocument/2006/relationships/slideLayout" Target="../slideLayouts/slideLayout26.xml"/><Relationship Id="rId5" Type="http://schemas.openxmlformats.org/officeDocument/2006/relationships/image" Target="../media/image17.pn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26.xml"/><Relationship Id="rId6" Type="http://schemas.openxmlformats.org/officeDocument/2006/relationships/image" Target="../media/image16.png"/><Relationship Id="rId5" Type="http://schemas.openxmlformats.org/officeDocument/2006/relationships/hyperlink" Target="https://www.infotech.com/research/ss/lay-the-strategic-foundations-of-your-applications-team/lay-the-strategic-foundations-of-your-applications-team-phases-1-3" TargetMode="Externa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17.png"/><Relationship Id="rId2" Type="http://schemas.openxmlformats.org/officeDocument/2006/relationships/image" Target="../media/image2.png"/><Relationship Id="rId1" Type="http://schemas.openxmlformats.org/officeDocument/2006/relationships/slideLayout" Target="../slideLayouts/slideLayout26.xml"/><Relationship Id="rId6" Type="http://schemas.openxmlformats.org/officeDocument/2006/relationships/image" Target="../media/image16.png"/><Relationship Id="rId5" Type="http://schemas.openxmlformats.org/officeDocument/2006/relationships/hyperlink" Target="https://www.infotech.com/research/ss/lay-the-strategic-foundations-of-your-applications-team/lay-the-strategic-foundations-of-your-applications-team-phases-1-3" TargetMode="External"/><Relationship Id="rId4" Type="http://schemas.openxmlformats.org/officeDocument/2006/relationships/image" Target="../media/image21.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www.infotech.com/research/ss/lay-the-strategic-foundations-of-your-applications-team/lay-the-strategic-foundations-of-your-applications-team-phases-1-3" TargetMode="External"/><Relationship Id="rId1" Type="http://schemas.openxmlformats.org/officeDocument/2006/relationships/slideLayout" Target="../slideLayouts/slideLayout26.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2811316"/>
            <a:ext cx="7454900" cy="655267"/>
          </a:xfrm>
        </p:spPr>
        <p:txBody>
          <a:bodyPr/>
          <a:lstStyle/>
          <a:p>
            <a:r>
              <a:rPr lang="en-US" dirty="0"/>
              <a:t>Lay the Strategic Foundations of Your Applications Team</a:t>
            </a:r>
          </a:p>
        </p:txBody>
      </p:sp>
      <p:sp>
        <p:nvSpPr>
          <p:cNvPr id="5" name="Tagline"/>
          <p:cNvSpPr>
            <a:spLocks noGrp="1"/>
          </p:cNvSpPr>
          <p:nvPr>
            <p:ph type="body" sz="quarter" idx="16"/>
          </p:nvPr>
        </p:nvSpPr>
        <p:spPr/>
        <p:txBody>
          <a:bodyPr/>
          <a:lstStyle/>
          <a:p>
            <a:r>
              <a:rPr lang="en-US" dirty="0"/>
              <a:t>Develop an applications strategy aligned with organizational </a:t>
            </a:r>
            <a:r>
              <a:rPr lang="en-US" dirty="0" smtClean="0"/>
              <a:t>expectations.</a:t>
            </a:r>
            <a:endParaRPr lang="en-US" dirty="0"/>
          </a:p>
        </p:txBody>
      </p:sp>
      <p:grpSp>
        <p:nvGrpSpPr>
          <p:cNvPr id="6" name="Group 5"/>
          <p:cNvGrpSpPr/>
          <p:nvPr/>
        </p:nvGrpSpPr>
        <p:grpSpPr>
          <a:xfrm>
            <a:off x="0" y="5402461"/>
            <a:ext cx="9144000" cy="1455539"/>
            <a:chOff x="0" y="5402461"/>
            <a:chExt cx="9144000" cy="1455539"/>
          </a:xfrm>
        </p:grpSpPr>
        <p:sp>
          <p:nvSpPr>
            <p:cNvPr id="7" name="Rectangle 6"/>
            <p:cNvSpPr/>
            <p:nvPr/>
          </p:nvSpPr>
          <p:spPr>
            <a:xfrm>
              <a:off x="0" y="5402461"/>
              <a:ext cx="9144000" cy="14555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0" y="5402461"/>
              <a:ext cx="9144000" cy="1455539"/>
              <a:chOff x="0" y="5402461"/>
              <a:chExt cx="9144000" cy="1455539"/>
            </a:xfrm>
          </p:grpSpPr>
          <p:pic>
            <p:nvPicPr>
              <p:cNvPr id="9" name="Picture 8"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10" name="Group 9"/>
              <p:cNvGrpSpPr/>
              <p:nvPr/>
            </p:nvGrpSpPr>
            <p:grpSpPr>
              <a:xfrm>
                <a:off x="0" y="6266557"/>
                <a:ext cx="9144000" cy="591443"/>
                <a:chOff x="0" y="6266557"/>
                <a:chExt cx="9144000" cy="591443"/>
              </a:xfrm>
            </p:grpSpPr>
            <p:sp>
              <p:nvSpPr>
                <p:cNvPr id="11" name="Rectangle 10"/>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1997-2017 Info-Tech Research Group</a:t>
                  </a:r>
                  <a:endParaRPr lang="en-CA" sz="800" dirty="0">
                    <a:solidFill>
                      <a:schemeClr val="bg1">
                        <a:lumMod val="65000"/>
                      </a:schemeClr>
                    </a:solidFill>
                  </a:endParaRPr>
                </a:p>
              </p:txBody>
            </p:sp>
            <p:sp>
              <p:nvSpPr>
                <p:cNvPr id="12" name="Rectangle 11"/>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3" name="Picture 12"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grpSp>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72874" y="3849892"/>
            <a:ext cx="4912449" cy="250442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t"/>
          <a:lstStyle/>
          <a:p>
            <a:r>
              <a:rPr lang="en-CA" sz="1200" b="1" dirty="0"/>
              <a:t>Applications Operating Model</a:t>
            </a:r>
          </a:p>
        </p:txBody>
      </p:sp>
      <p:sp>
        <p:nvSpPr>
          <p:cNvPr id="12" name="Up Arrow Callout 11"/>
          <p:cNvSpPr/>
          <p:nvPr/>
        </p:nvSpPr>
        <p:spPr>
          <a:xfrm>
            <a:off x="296089" y="5002495"/>
            <a:ext cx="4672376" cy="1235111"/>
          </a:xfrm>
          <a:prstGeom prst="upArrowCallout">
            <a:avLst>
              <a:gd name="adj1" fmla="val 11753"/>
              <a:gd name="adj2" fmla="val 16439"/>
              <a:gd name="adj3" fmla="val 8427"/>
              <a:gd name="adj4" fmla="val 88595"/>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t"/>
          <a:lstStyle/>
          <a:p>
            <a:r>
              <a:rPr lang="en-CA" sz="1200" b="1" dirty="0">
                <a:solidFill>
                  <a:schemeClr val="tx1"/>
                </a:solidFill>
              </a:rPr>
              <a:t>Enabling Applications Capabilities</a:t>
            </a:r>
          </a:p>
        </p:txBody>
      </p:sp>
      <p:sp>
        <p:nvSpPr>
          <p:cNvPr id="2" name="Title 1"/>
          <p:cNvSpPr>
            <a:spLocks noGrp="1"/>
          </p:cNvSpPr>
          <p:nvPr>
            <p:ph type="title"/>
          </p:nvPr>
        </p:nvSpPr>
        <p:spPr>
          <a:xfrm>
            <a:off x="257174" y="255588"/>
            <a:ext cx="8886826" cy="877887"/>
          </a:xfrm>
        </p:spPr>
        <p:txBody>
          <a:bodyPr/>
          <a:lstStyle/>
          <a:p>
            <a:r>
              <a:rPr lang="en-US" dirty="0"/>
              <a:t>Realize </a:t>
            </a:r>
            <a:r>
              <a:rPr lang="en-US" dirty="0" smtClean="0"/>
              <a:t>the success </a:t>
            </a:r>
            <a:r>
              <a:rPr lang="en-US" dirty="0"/>
              <a:t>of your strategy is dictated by the execution of your operating model and </a:t>
            </a:r>
            <a:r>
              <a:rPr lang="en-US" dirty="0" smtClean="0"/>
              <a:t>the value </a:t>
            </a:r>
            <a:r>
              <a:rPr lang="en-US" dirty="0"/>
              <a:t>of your applications</a:t>
            </a:r>
          </a:p>
        </p:txBody>
      </p:sp>
      <p:sp>
        <p:nvSpPr>
          <p:cNvPr id="3" name="Rectangle 2"/>
          <p:cNvSpPr/>
          <p:nvPr/>
        </p:nvSpPr>
        <p:spPr>
          <a:xfrm>
            <a:off x="5200789" y="1450109"/>
            <a:ext cx="45719" cy="47290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TextBox 3"/>
          <p:cNvSpPr txBox="1"/>
          <p:nvPr/>
        </p:nvSpPr>
        <p:spPr>
          <a:xfrm>
            <a:off x="257174" y="1344966"/>
            <a:ext cx="4418520" cy="369332"/>
          </a:xfrm>
          <a:prstGeom prst="rect">
            <a:avLst/>
          </a:prstGeom>
          <a:noFill/>
        </p:spPr>
        <p:txBody>
          <a:bodyPr wrap="square" rtlCol="0">
            <a:spAutoFit/>
          </a:bodyPr>
          <a:lstStyle/>
          <a:p>
            <a:pPr algn="ctr"/>
            <a:r>
              <a:rPr lang="en-CA" b="1" dirty="0"/>
              <a:t>Applications Operating Model</a:t>
            </a:r>
          </a:p>
        </p:txBody>
      </p:sp>
      <p:sp>
        <p:nvSpPr>
          <p:cNvPr id="5" name="TextBox 4"/>
          <p:cNvSpPr txBox="1"/>
          <p:nvPr/>
        </p:nvSpPr>
        <p:spPr>
          <a:xfrm>
            <a:off x="5495827" y="1344966"/>
            <a:ext cx="3381470" cy="369332"/>
          </a:xfrm>
          <a:prstGeom prst="rect">
            <a:avLst/>
          </a:prstGeom>
          <a:noFill/>
        </p:spPr>
        <p:txBody>
          <a:bodyPr wrap="square" rtlCol="0">
            <a:spAutoFit/>
          </a:bodyPr>
          <a:lstStyle/>
          <a:p>
            <a:pPr algn="ctr"/>
            <a:r>
              <a:rPr lang="en-CA" b="1" dirty="0"/>
              <a:t>Application Portfolio</a:t>
            </a:r>
          </a:p>
        </p:txBody>
      </p:sp>
      <p:sp>
        <p:nvSpPr>
          <p:cNvPr id="6" name="TextBox 5"/>
          <p:cNvSpPr txBox="1"/>
          <p:nvPr/>
        </p:nvSpPr>
        <p:spPr>
          <a:xfrm>
            <a:off x="257173" y="1767246"/>
            <a:ext cx="4659129" cy="1938992"/>
          </a:xfrm>
          <a:prstGeom prst="rect">
            <a:avLst/>
          </a:prstGeom>
          <a:noFill/>
        </p:spPr>
        <p:txBody>
          <a:bodyPr wrap="square" rtlCol="0">
            <a:spAutoFit/>
          </a:bodyPr>
          <a:lstStyle/>
          <a:p>
            <a:r>
              <a:rPr lang="en-CA" sz="1200" dirty="0">
                <a:cs typeface="Arabic Typesetting" panose="03020402040406030203" pitchFamily="66" charset="-78"/>
              </a:rPr>
              <a:t>The operating model formally lays out the services used by stakeholders to </a:t>
            </a:r>
            <a:r>
              <a:rPr lang="en-CA" sz="1200" dirty="0" smtClean="0">
                <a:cs typeface="Arabic Typesetting" panose="03020402040406030203" pitchFamily="66" charset="-78"/>
              </a:rPr>
              <a:t>sufficiently </a:t>
            </a:r>
            <a:r>
              <a:rPr lang="en-CA" sz="1200" dirty="0">
                <a:cs typeface="Arabic Typesetting" panose="03020402040406030203" pitchFamily="66" charset="-78"/>
              </a:rPr>
              <a:t>support their operations and applications, and the capabilities executed by the team to support these services. </a:t>
            </a:r>
            <a:r>
              <a:rPr lang="en-CA" sz="1200" b="1" dirty="0">
                <a:cs typeface="Arabic Typesetting" panose="03020402040406030203" pitchFamily="66" charset="-78"/>
              </a:rPr>
              <a:t>Success is determined by the team’s ability to deliver accurate, </a:t>
            </a:r>
            <a:r>
              <a:rPr lang="en-CA" sz="1200" b="1" dirty="0" smtClean="0">
                <a:cs typeface="Arabic Typesetting" panose="03020402040406030203" pitchFamily="66" charset="-78"/>
              </a:rPr>
              <a:t>usable, </a:t>
            </a:r>
            <a:r>
              <a:rPr lang="en-CA" sz="1200" b="1" dirty="0">
                <a:cs typeface="Arabic Typesetting" panose="03020402040406030203" pitchFamily="66" charset="-78"/>
              </a:rPr>
              <a:t>and </a:t>
            </a:r>
            <a:r>
              <a:rPr lang="en-CA" sz="1200" b="1" dirty="0" smtClean="0">
                <a:cs typeface="Arabic Typesetting" panose="03020402040406030203" pitchFamily="66" charset="-78"/>
              </a:rPr>
              <a:t>high-quality </a:t>
            </a:r>
            <a:r>
              <a:rPr lang="en-CA" sz="1200" b="1" dirty="0">
                <a:cs typeface="Arabic Typesetting" panose="03020402040406030203" pitchFamily="66" charset="-78"/>
              </a:rPr>
              <a:t>services and outputs in a timely manner to </a:t>
            </a:r>
            <a:r>
              <a:rPr lang="en-CA" sz="1200" b="1" dirty="0" smtClean="0">
                <a:cs typeface="Arabic Typesetting" panose="03020402040406030203" pitchFamily="66" charset="-78"/>
              </a:rPr>
              <a:t>stakeholders.</a:t>
            </a:r>
            <a:endParaRPr lang="en-CA" sz="1200" dirty="0">
              <a:cs typeface="Arabic Typesetting" panose="03020402040406030203" pitchFamily="66" charset="-78"/>
            </a:endParaRPr>
          </a:p>
          <a:p>
            <a:endParaRPr lang="en-CA" sz="1200" dirty="0">
              <a:cs typeface="Arabic Typesetting" panose="03020402040406030203" pitchFamily="66" charset="-78"/>
            </a:endParaRPr>
          </a:p>
          <a:p>
            <a:r>
              <a:rPr lang="en-CA" sz="1200" b="1" dirty="0">
                <a:cs typeface="Arabic Typesetting" panose="03020402040406030203" pitchFamily="66" charset="-78"/>
              </a:rPr>
              <a:t>How will success can be measured? </a:t>
            </a:r>
            <a:r>
              <a:rPr lang="en-CA" sz="1200" dirty="0">
                <a:cs typeface="Arabic Typesetting" panose="03020402040406030203" pitchFamily="66" charset="-78"/>
              </a:rPr>
              <a:t>Stakeholder satisfaction of services and team effectiveness executing capabilities using Info-Tech’s </a:t>
            </a:r>
            <a:r>
              <a:rPr lang="en-CA" sz="1200" i="1" dirty="0">
                <a:cs typeface="Arabic Typesetting" panose="03020402040406030203" pitchFamily="66" charset="-78"/>
                <a:hlinkClick r:id="rId3"/>
              </a:rPr>
              <a:t>Applications Diagnostic Tool</a:t>
            </a:r>
            <a:r>
              <a:rPr lang="en-CA" sz="1200" i="1" dirty="0">
                <a:cs typeface="Arabic Typesetting" panose="03020402040406030203" pitchFamily="66" charset="-78"/>
              </a:rPr>
              <a:t>.</a:t>
            </a:r>
            <a:endParaRPr lang="en-CA" sz="1200" b="1" i="1" dirty="0"/>
          </a:p>
        </p:txBody>
      </p:sp>
      <p:sp>
        <p:nvSpPr>
          <p:cNvPr id="7" name="TextBox 6"/>
          <p:cNvSpPr txBox="1"/>
          <p:nvPr/>
        </p:nvSpPr>
        <p:spPr>
          <a:xfrm>
            <a:off x="5423813" y="1767245"/>
            <a:ext cx="3453484" cy="2308324"/>
          </a:xfrm>
          <a:prstGeom prst="rect">
            <a:avLst/>
          </a:prstGeom>
          <a:noFill/>
        </p:spPr>
        <p:txBody>
          <a:bodyPr wrap="square" rtlCol="0">
            <a:spAutoFit/>
          </a:bodyPr>
          <a:lstStyle/>
          <a:p>
            <a:r>
              <a:rPr lang="en-CA" sz="1200" dirty="0">
                <a:cs typeface="Arabic Typesetting" panose="03020402040406030203" pitchFamily="66" charset="-78"/>
              </a:rPr>
              <a:t>Your application portfolio contains the enterprise applications that are used by various departments to complete their tasks. </a:t>
            </a:r>
            <a:r>
              <a:rPr lang="en-CA" sz="1200" b="1" dirty="0">
                <a:cs typeface="Arabic Typesetting" panose="03020402040406030203" pitchFamily="66" charset="-78"/>
              </a:rPr>
              <a:t>Success is often determined by user satisfaction and its alignment to core business capabilities.</a:t>
            </a:r>
          </a:p>
          <a:p>
            <a:endParaRPr lang="en-CA" sz="1200" b="1" dirty="0">
              <a:cs typeface="Arabic Typesetting" panose="03020402040406030203" pitchFamily="66" charset="-78"/>
            </a:endParaRPr>
          </a:p>
          <a:p>
            <a:r>
              <a:rPr lang="en-CA" sz="1200" b="1" dirty="0">
                <a:cs typeface="Arabic Typesetting" panose="03020402040406030203" pitchFamily="66" charset="-78"/>
              </a:rPr>
              <a:t>How will success can be measured? </a:t>
            </a:r>
            <a:r>
              <a:rPr lang="en-CA" sz="1200" dirty="0">
                <a:cs typeface="Arabic Typesetting" panose="03020402040406030203" pitchFamily="66" charset="-78"/>
              </a:rPr>
              <a:t>Application portfolio alignment with expectations (step 2.3 of this blueprint) and completion of application rationalization using Info-Tech’s </a:t>
            </a:r>
            <a:r>
              <a:rPr lang="en-CA" sz="1200" dirty="0">
                <a:cs typeface="Arabic Typesetting" panose="03020402040406030203" pitchFamily="66" charset="-78"/>
                <a:hlinkClick r:id="rId4"/>
              </a:rPr>
              <a:t>Application Roadmap</a:t>
            </a:r>
            <a:r>
              <a:rPr lang="en-CA" sz="1200" dirty="0">
                <a:cs typeface="Arabic Typesetting" panose="03020402040406030203" pitchFamily="66" charset="-78"/>
              </a:rPr>
              <a:t> blueprint and </a:t>
            </a:r>
            <a:r>
              <a:rPr lang="en-CA" sz="1200" i="1" dirty="0">
                <a:cs typeface="Arabic Typesetting" panose="03020402040406030203" pitchFamily="66" charset="-78"/>
                <a:hlinkClick r:id="rId5"/>
              </a:rPr>
              <a:t>Application Portfolio Assessment Diagnostic</a:t>
            </a:r>
            <a:r>
              <a:rPr lang="en-CA" sz="1200" i="1" dirty="0">
                <a:cs typeface="Arabic Typesetting" panose="03020402040406030203" pitchFamily="66" charset="-78"/>
              </a:rPr>
              <a:t>.</a:t>
            </a:r>
            <a:endParaRPr lang="en-CA" sz="1200" i="1" dirty="0"/>
          </a:p>
        </p:txBody>
      </p:sp>
      <p:sp>
        <p:nvSpPr>
          <p:cNvPr id="27" name="TextBox 26"/>
          <p:cNvSpPr txBox="1"/>
          <p:nvPr/>
        </p:nvSpPr>
        <p:spPr>
          <a:xfrm>
            <a:off x="331515" y="5376567"/>
            <a:ext cx="2006473" cy="738578"/>
          </a:xfrm>
          <a:prstGeom prst="rect">
            <a:avLst/>
          </a:prstGeom>
        </p:spPr>
        <p:txBody>
          <a:bodyPr wrap="square" rtlCol="0" anchor="ctr">
            <a:noAutofit/>
          </a:bodyPr>
          <a:lstStyle/>
          <a:p>
            <a:pPr fontAlgn="t"/>
            <a:endParaRPr lang="en-CA" sz="900" dirty="0"/>
          </a:p>
          <a:p>
            <a:pPr fontAlgn="t"/>
            <a:r>
              <a:rPr lang="en-CA" sz="900" dirty="0"/>
              <a:t>Example:</a:t>
            </a:r>
          </a:p>
          <a:p>
            <a:pPr marL="171450" indent="-171450" fontAlgn="t">
              <a:buFont typeface="Arial" panose="020B0604020202020204" pitchFamily="34" charset="0"/>
              <a:buChar char="•"/>
            </a:pPr>
            <a:r>
              <a:rPr lang="en-CA" sz="900" dirty="0"/>
              <a:t>Software Coding &amp; Build Management</a:t>
            </a:r>
          </a:p>
          <a:p>
            <a:pPr marL="171450" indent="-171450" fontAlgn="t">
              <a:buFont typeface="Arial" panose="020B0604020202020204" pitchFamily="34" charset="0"/>
              <a:buChar char="•"/>
            </a:pPr>
            <a:r>
              <a:rPr lang="en-CA" sz="900" dirty="0"/>
              <a:t>Team Culture</a:t>
            </a:r>
          </a:p>
          <a:p>
            <a:pPr marL="171450" indent="-171450" fontAlgn="t">
              <a:buFont typeface="Arial" panose="020B0604020202020204" pitchFamily="34" charset="0"/>
              <a:buChar char="•"/>
            </a:pPr>
            <a:r>
              <a:rPr lang="en-CA" sz="900" dirty="0"/>
              <a:t>Team Design &amp; Governance</a:t>
            </a:r>
          </a:p>
          <a:p>
            <a:pPr marL="171450" indent="-171450" fontAlgn="t">
              <a:buFont typeface="Arial" panose="020B0604020202020204" pitchFamily="34" charset="0"/>
              <a:buChar char="•"/>
            </a:pPr>
            <a:r>
              <a:rPr lang="en-CA" sz="900" dirty="0"/>
              <a:t>Resourcing &amp; Capacity</a:t>
            </a:r>
          </a:p>
        </p:txBody>
      </p:sp>
      <p:sp>
        <p:nvSpPr>
          <p:cNvPr id="28" name="TextBox 27"/>
          <p:cNvSpPr txBox="1"/>
          <p:nvPr/>
        </p:nvSpPr>
        <p:spPr>
          <a:xfrm>
            <a:off x="2229756" y="5428847"/>
            <a:ext cx="2738709" cy="668471"/>
          </a:xfrm>
          <a:prstGeom prst="rect">
            <a:avLst/>
          </a:prstGeom>
        </p:spPr>
        <p:txBody>
          <a:bodyPr wrap="square" rtlCol="0" anchor="ctr">
            <a:noAutofit/>
          </a:bodyPr>
          <a:lstStyle/>
          <a:p>
            <a:pPr fontAlgn="t"/>
            <a:endParaRPr lang="en-CA" sz="900" dirty="0"/>
          </a:p>
          <a:p>
            <a:pPr fontAlgn="t"/>
            <a:endParaRPr lang="en-CA" sz="900" dirty="0"/>
          </a:p>
          <a:p>
            <a:pPr marL="171450" indent="-171450" fontAlgn="t">
              <a:buFont typeface="Arial" panose="020B0604020202020204" pitchFamily="34" charset="0"/>
              <a:buChar char="•"/>
            </a:pPr>
            <a:r>
              <a:rPr lang="en-CA" sz="900" dirty="0"/>
              <a:t>Application Support</a:t>
            </a:r>
          </a:p>
          <a:p>
            <a:pPr marL="171450" indent="-171450" fontAlgn="t">
              <a:buFont typeface="Arial" panose="020B0604020202020204" pitchFamily="34" charset="0"/>
              <a:buChar char="•"/>
            </a:pPr>
            <a:r>
              <a:rPr lang="en-CA" sz="900" dirty="0"/>
              <a:t>User Experience</a:t>
            </a:r>
          </a:p>
          <a:p>
            <a:pPr marL="171450" indent="-171450" fontAlgn="t">
              <a:buFont typeface="Arial" panose="020B0604020202020204" pitchFamily="34" charset="0"/>
              <a:buChar char="•"/>
            </a:pPr>
            <a:r>
              <a:rPr lang="en-CA" sz="900" dirty="0"/>
              <a:t>Business Relationship Management </a:t>
            </a:r>
          </a:p>
          <a:p>
            <a:pPr marL="171450" indent="-171450" fontAlgn="t">
              <a:buFont typeface="Arial" panose="020B0604020202020204" pitchFamily="34" charset="0"/>
              <a:buChar char="•"/>
            </a:pPr>
            <a:r>
              <a:rPr lang="en-CA" sz="900" dirty="0"/>
              <a:t>Maintenance Management </a:t>
            </a:r>
          </a:p>
          <a:p>
            <a:pPr marL="171450" indent="-171450" fontAlgn="t">
              <a:buFont typeface="Arial" panose="020B0604020202020204" pitchFamily="34" charset="0"/>
              <a:buChar char="•"/>
            </a:pPr>
            <a:r>
              <a:rPr lang="en-CA" sz="900" dirty="0"/>
              <a:t>Vendor Management</a:t>
            </a:r>
          </a:p>
        </p:txBody>
      </p:sp>
      <p:sp>
        <p:nvSpPr>
          <p:cNvPr id="16" name="Rectangle 15"/>
          <p:cNvSpPr/>
          <p:nvPr/>
        </p:nvSpPr>
        <p:spPr>
          <a:xfrm>
            <a:off x="308801" y="4124309"/>
            <a:ext cx="4672376" cy="823819"/>
          </a:xfrm>
          <a:prstGeom prst="rect">
            <a:avLst/>
          </a:prstGeom>
          <a:solidFill>
            <a:schemeClr val="accent3">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t"/>
          <a:lstStyle/>
          <a:p>
            <a:r>
              <a:rPr lang="en-CA" sz="1200" b="1" dirty="0">
                <a:solidFill>
                  <a:schemeClr val="tx1"/>
                </a:solidFill>
              </a:rPr>
              <a:t>Applications Services Consumed by Stakeholders</a:t>
            </a:r>
          </a:p>
        </p:txBody>
      </p:sp>
      <p:sp>
        <p:nvSpPr>
          <p:cNvPr id="29" name="TextBox 28"/>
          <p:cNvSpPr txBox="1"/>
          <p:nvPr/>
        </p:nvSpPr>
        <p:spPr>
          <a:xfrm>
            <a:off x="316658" y="4332338"/>
            <a:ext cx="2445034" cy="785875"/>
          </a:xfrm>
          <a:prstGeom prst="rect">
            <a:avLst/>
          </a:prstGeom>
        </p:spPr>
        <p:txBody>
          <a:bodyPr wrap="square" rtlCol="0" anchor="t">
            <a:noAutofit/>
          </a:bodyPr>
          <a:lstStyle/>
          <a:p>
            <a:pPr lvl="0"/>
            <a:r>
              <a:rPr lang="en-CA" sz="900" dirty="0"/>
              <a:t>Example:</a:t>
            </a:r>
          </a:p>
          <a:p>
            <a:pPr marL="171450" lvl="0" indent="-171450">
              <a:buFont typeface="Arial" panose="020B0604020202020204" pitchFamily="34" charset="0"/>
              <a:buChar char="•"/>
            </a:pPr>
            <a:r>
              <a:rPr lang="en-CA" sz="900" dirty="0"/>
              <a:t>Application Portfolio Management</a:t>
            </a:r>
          </a:p>
          <a:p>
            <a:pPr marL="171450" lvl="0" indent="-171450">
              <a:buFont typeface="Arial" panose="020B0604020202020204" pitchFamily="34" charset="0"/>
              <a:buChar char="•"/>
            </a:pPr>
            <a:r>
              <a:rPr lang="en-CA" sz="900" dirty="0"/>
              <a:t>Release &amp; Deployment Management</a:t>
            </a:r>
          </a:p>
          <a:p>
            <a:pPr marL="171450" lvl="0" indent="-171450">
              <a:buFont typeface="Arial" panose="020B0604020202020204" pitchFamily="34" charset="0"/>
              <a:buChar char="•"/>
            </a:pPr>
            <a:r>
              <a:rPr lang="en-CA" sz="900" dirty="0"/>
              <a:t>Enterprise &amp; Application Architecture</a:t>
            </a:r>
          </a:p>
        </p:txBody>
      </p:sp>
      <p:sp>
        <p:nvSpPr>
          <p:cNvPr id="30" name="TextBox 29"/>
          <p:cNvSpPr txBox="1"/>
          <p:nvPr/>
        </p:nvSpPr>
        <p:spPr>
          <a:xfrm>
            <a:off x="2644989" y="4474475"/>
            <a:ext cx="2440334" cy="497099"/>
          </a:xfrm>
          <a:prstGeom prst="rect">
            <a:avLst/>
          </a:prstGeom>
        </p:spPr>
        <p:txBody>
          <a:bodyPr wrap="square" rtlCol="0" anchor="t">
            <a:noAutofit/>
          </a:bodyPr>
          <a:lstStyle/>
          <a:p>
            <a:pPr marL="171450" lvl="0" indent="-171450">
              <a:buFont typeface="Arial" panose="020B0604020202020204" pitchFamily="34" charset="0"/>
              <a:buChar char="•"/>
            </a:pPr>
            <a:r>
              <a:rPr lang="en-CA" sz="900" dirty="0"/>
              <a:t>Test Management</a:t>
            </a:r>
          </a:p>
          <a:p>
            <a:pPr marL="171450" lvl="0" indent="-171450">
              <a:buFont typeface="Arial" panose="020B0604020202020204" pitchFamily="34" charset="0"/>
              <a:buChar char="•"/>
            </a:pPr>
            <a:r>
              <a:rPr lang="en-CA" sz="900" dirty="0"/>
              <a:t>Application Support</a:t>
            </a:r>
          </a:p>
          <a:p>
            <a:pPr marL="171450" lvl="0" indent="-171450">
              <a:buFont typeface="Arial" panose="020B0604020202020204" pitchFamily="34" charset="0"/>
              <a:buChar char="•"/>
            </a:pPr>
            <a:r>
              <a:rPr lang="en-CA" sz="900" dirty="0"/>
              <a:t>User Experience</a:t>
            </a:r>
          </a:p>
        </p:txBody>
      </p:sp>
      <p:sp>
        <p:nvSpPr>
          <p:cNvPr id="17" name="TextBox 99"/>
          <p:cNvSpPr txBox="1"/>
          <p:nvPr/>
        </p:nvSpPr>
        <p:spPr>
          <a:xfrm>
            <a:off x="5736435" y="4211573"/>
            <a:ext cx="3140862" cy="2046714"/>
          </a:xfrm>
          <a:prstGeom prst="rect">
            <a:avLst/>
          </a:prstGeom>
          <a:noFill/>
        </p:spPr>
        <p:txBody>
          <a:bodyPr wrap="square" rtlCol="0">
            <a:spAutoFit/>
          </a:bodyPr>
          <a:lstStyle/>
          <a:p>
            <a:pPr algn="ctr">
              <a:spcAft>
                <a:spcPts val="600"/>
              </a:spcAft>
            </a:pPr>
            <a:r>
              <a:rPr lang="en-CA" sz="1400" i="1" dirty="0">
                <a:solidFill>
                  <a:schemeClr val="tx1">
                    <a:lumMod val="60000"/>
                    <a:lumOff val="40000"/>
                  </a:schemeClr>
                </a:solidFill>
                <a:latin typeface="+mj-lt"/>
              </a:rPr>
              <a:t>Rigor in operations, productivity </a:t>
            </a:r>
            <a:r>
              <a:rPr lang="en-CA" sz="1400" i="1" dirty="0" smtClean="0">
                <a:solidFill>
                  <a:schemeClr val="tx1">
                    <a:lumMod val="60000"/>
                    <a:lumOff val="40000"/>
                  </a:schemeClr>
                </a:solidFill>
                <a:latin typeface="+mj-lt"/>
              </a:rPr>
              <a:t>improvements, </a:t>
            </a:r>
            <a:r>
              <a:rPr lang="en-CA" sz="1400" i="1" dirty="0">
                <a:solidFill>
                  <a:schemeClr val="tx1">
                    <a:lumMod val="60000"/>
                    <a:lumOff val="40000"/>
                  </a:schemeClr>
                </a:solidFill>
                <a:latin typeface="+mj-lt"/>
              </a:rPr>
              <a:t>and ongoing cost reductions are needed to avoid negative attention from the business. The resulting savings should be directed towards ‘Innovate’ the portfolio actions.</a:t>
            </a:r>
          </a:p>
          <a:p>
            <a:pPr algn="ctr">
              <a:spcAft>
                <a:spcPts val="600"/>
              </a:spcAft>
            </a:pPr>
            <a:r>
              <a:rPr lang="en-US" sz="1200" dirty="0">
                <a:solidFill>
                  <a:schemeClr val="tx1">
                    <a:lumMod val="60000"/>
                    <a:lumOff val="40000"/>
                  </a:schemeClr>
                </a:solidFill>
              </a:rPr>
              <a:t>– Executive Insights on Application Landscape Management, Capgemini, </a:t>
            </a:r>
            <a:r>
              <a:rPr lang="en-US" sz="1200" dirty="0" smtClean="0">
                <a:solidFill>
                  <a:schemeClr val="tx1">
                    <a:lumMod val="60000"/>
                    <a:lumOff val="40000"/>
                  </a:schemeClr>
                </a:solidFill>
              </a:rPr>
              <a:t>2016</a:t>
            </a:r>
            <a:endParaRPr lang="en-US" sz="1200" dirty="0">
              <a:solidFill>
                <a:schemeClr val="tx1">
                  <a:lumMod val="60000"/>
                  <a:lumOff val="40000"/>
                </a:schemeClr>
              </a:solidFill>
            </a:endParaRPr>
          </a:p>
        </p:txBody>
      </p:sp>
      <p:pic>
        <p:nvPicPr>
          <p:cNvPr id="18" name="Picture 100"/>
          <p:cNvPicPr>
            <a:picLocks noChangeAspect="1"/>
          </p:cNvPicPr>
          <p:nvPr/>
        </p:nvPicPr>
        <p:blipFill>
          <a:blip r:embed="rId6"/>
          <a:stretch>
            <a:fillRect/>
          </a:stretch>
        </p:blipFill>
        <p:spPr>
          <a:xfrm>
            <a:off x="5423813" y="4124309"/>
            <a:ext cx="560881" cy="512108"/>
          </a:xfrm>
          <a:prstGeom prst="rect">
            <a:avLst/>
          </a:prstGeom>
        </p:spPr>
      </p:pic>
      <p:pic>
        <p:nvPicPr>
          <p:cNvPr id="19" name="Picture 101"/>
          <p:cNvPicPr>
            <a:picLocks noChangeAspect="1"/>
          </p:cNvPicPr>
          <p:nvPr/>
        </p:nvPicPr>
        <p:blipFill>
          <a:blip r:embed="rId7"/>
          <a:stretch>
            <a:fillRect/>
          </a:stretch>
        </p:blipFill>
        <p:spPr>
          <a:xfrm>
            <a:off x="8056803" y="5479082"/>
            <a:ext cx="542591" cy="445047"/>
          </a:xfrm>
          <a:prstGeom prst="rect">
            <a:avLst/>
          </a:prstGeom>
        </p:spPr>
      </p:pic>
      <p:grpSp>
        <p:nvGrpSpPr>
          <p:cNvPr id="20" name="Group 19"/>
          <p:cNvGrpSpPr/>
          <p:nvPr/>
        </p:nvGrpSpPr>
        <p:grpSpPr>
          <a:xfrm>
            <a:off x="0" y="6422955"/>
            <a:ext cx="9144000" cy="437555"/>
            <a:chOff x="0" y="6422955"/>
            <a:chExt cx="9144000" cy="437555"/>
          </a:xfrm>
        </p:grpSpPr>
        <p:pic>
          <p:nvPicPr>
            <p:cNvPr id="21" name="Picture 3">
              <a:hlinkClick r:id="rId8"/>
            </p:cNvPr>
            <p:cNvPicPr>
              <a:picLocks noChangeAspect="1" noChangeArrowheads="1"/>
            </p:cNvPicPr>
            <p:nvPr/>
          </p:nvPicPr>
          <p:blipFill>
            <a:blip r:embed="rId9" cstate="print"/>
            <a:srcRect/>
            <a:stretch>
              <a:fillRect/>
            </a:stretch>
          </p:blipFill>
          <p:spPr bwMode="auto">
            <a:xfrm>
              <a:off x="0" y="6422955"/>
              <a:ext cx="9144000" cy="437555"/>
            </a:xfrm>
            <a:prstGeom prst="rect">
              <a:avLst/>
            </a:prstGeom>
            <a:noFill/>
            <a:ln w="9525">
              <a:noFill/>
              <a:miter lim="800000"/>
              <a:headEnd/>
              <a:tailEnd/>
            </a:ln>
          </p:spPr>
        </p:pic>
        <p:pic>
          <p:nvPicPr>
            <p:cNvPr id="22" name="Picture 21" descr="itrg-logo.png"/>
            <p:cNvPicPr>
              <a:picLocks noChangeAspect="1"/>
            </p:cNvPicPr>
            <p:nvPr/>
          </p:nvPicPr>
          <p:blipFill>
            <a:blip r:embed="rId10"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616678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Leverage </a:t>
            </a:r>
            <a:r>
              <a:rPr lang="en-CA" dirty="0" smtClean="0"/>
              <a:t>your department’s insights to </a:t>
            </a:r>
            <a:r>
              <a:rPr lang="en-CA" dirty="0"/>
              <a:t>develop an applications strategic model for your strategy</a:t>
            </a:r>
          </a:p>
        </p:txBody>
      </p:sp>
      <p:sp>
        <p:nvSpPr>
          <p:cNvPr id="3" name="Text Placeholder 2"/>
          <p:cNvSpPr>
            <a:spLocks noGrp="1"/>
          </p:cNvSpPr>
          <p:nvPr/>
        </p:nvSpPr>
        <p:spPr bwMode="auto">
          <a:xfrm>
            <a:off x="384772" y="1263946"/>
            <a:ext cx="8374456" cy="117085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None/>
            </a:pPr>
            <a:r>
              <a:rPr lang="en-CA" sz="1400" dirty="0">
                <a:cs typeface="Arabic Typesetting" panose="03020402040406030203" pitchFamily="66" charset="-78"/>
              </a:rPr>
              <a:t>Your applications strategic model is designed to balance the delivery of strategic applications and services while maintaining a stable applications team and operating model. </a:t>
            </a:r>
            <a:r>
              <a:rPr lang="en-CA" sz="1400" b="1" dirty="0">
                <a:cs typeface="Arabic Typesetting" panose="03020402040406030203" pitchFamily="66" charset="-78"/>
              </a:rPr>
              <a:t>Use your assessments and discussions to build an applications strategic model that best fits the constraints of your teams and applications </a:t>
            </a:r>
            <a:r>
              <a:rPr lang="en-CA" sz="1400" b="1" dirty="0" smtClean="0">
                <a:cs typeface="Arabic Typesetting" panose="03020402040406030203" pitchFamily="66" charset="-78"/>
              </a:rPr>
              <a:t>portfolio </a:t>
            </a:r>
            <a:r>
              <a:rPr lang="en-CA" sz="1400" b="1" dirty="0">
                <a:cs typeface="Arabic Typesetting" panose="03020402040406030203" pitchFamily="66" charset="-78"/>
              </a:rPr>
              <a:t>and </a:t>
            </a:r>
            <a:r>
              <a:rPr lang="en-CA" sz="1400" b="1" dirty="0" smtClean="0">
                <a:cs typeface="Arabic Typesetting" panose="03020402040406030203" pitchFamily="66" charset="-78"/>
              </a:rPr>
              <a:t>the priorities </a:t>
            </a:r>
            <a:r>
              <a:rPr lang="en-CA" sz="1400" b="1" dirty="0">
                <a:cs typeface="Arabic Typesetting" panose="03020402040406030203" pitchFamily="66" charset="-78"/>
              </a:rPr>
              <a:t>of your stakeholders. </a:t>
            </a:r>
            <a:r>
              <a:rPr lang="en-CA" sz="1400" dirty="0">
                <a:cs typeface="Arabic Typesetting" panose="03020402040406030203" pitchFamily="66" charset="-78"/>
              </a:rPr>
              <a:t>Your model should be composed of the following:</a:t>
            </a:r>
          </a:p>
        </p:txBody>
      </p:sp>
      <p:sp>
        <p:nvSpPr>
          <p:cNvPr id="4" name="Rectangle 3"/>
          <p:cNvSpPr/>
          <p:nvPr/>
        </p:nvSpPr>
        <p:spPr>
          <a:xfrm>
            <a:off x="1612685" y="2493818"/>
            <a:ext cx="7146542" cy="46181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CA" sz="1400" dirty="0"/>
              <a:t>Application Portfolio</a:t>
            </a:r>
          </a:p>
        </p:txBody>
      </p:sp>
      <p:sp>
        <p:nvSpPr>
          <p:cNvPr id="6" name="Rectangle 5"/>
          <p:cNvSpPr/>
          <p:nvPr/>
        </p:nvSpPr>
        <p:spPr>
          <a:xfrm>
            <a:off x="405719" y="3057237"/>
            <a:ext cx="1132625" cy="2484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CA" sz="1400" dirty="0"/>
              <a:t>Applications Operating Model</a:t>
            </a:r>
          </a:p>
        </p:txBody>
      </p:sp>
      <p:sp>
        <p:nvSpPr>
          <p:cNvPr id="7" name="Rectangle 6"/>
          <p:cNvSpPr/>
          <p:nvPr/>
        </p:nvSpPr>
        <p:spPr>
          <a:xfrm>
            <a:off x="1612459" y="3057237"/>
            <a:ext cx="7142004" cy="2484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Rectangle 7"/>
          <p:cNvSpPr/>
          <p:nvPr/>
        </p:nvSpPr>
        <p:spPr>
          <a:xfrm>
            <a:off x="401085" y="2493818"/>
            <a:ext cx="1139551" cy="46181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CA" sz="1400" dirty="0"/>
              <a:t>Value Delivery</a:t>
            </a:r>
          </a:p>
        </p:txBody>
      </p:sp>
      <p:sp>
        <p:nvSpPr>
          <p:cNvPr id="9" name="Rectangle 8"/>
          <p:cNvSpPr/>
          <p:nvPr/>
        </p:nvSpPr>
        <p:spPr>
          <a:xfrm>
            <a:off x="401085" y="5654253"/>
            <a:ext cx="1139551" cy="78625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sz="1400" dirty="0"/>
              <a:t>Supporting IT Capabilities</a:t>
            </a:r>
          </a:p>
        </p:txBody>
      </p:sp>
      <p:sp>
        <p:nvSpPr>
          <p:cNvPr id="10" name="Rectangle 9"/>
          <p:cNvSpPr/>
          <p:nvPr/>
        </p:nvSpPr>
        <p:spPr>
          <a:xfrm>
            <a:off x="1697085" y="3960927"/>
            <a:ext cx="5317015" cy="677199"/>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t"/>
          <a:lstStyle/>
          <a:p>
            <a:pPr algn="ctr"/>
            <a:r>
              <a:rPr lang="en-CA" sz="1400" b="1" dirty="0">
                <a:solidFill>
                  <a:schemeClr val="tx1"/>
                </a:solidFill>
              </a:rPr>
              <a:t>Applications Services</a:t>
            </a:r>
          </a:p>
          <a:p>
            <a:pPr algn="ctr"/>
            <a:r>
              <a:rPr lang="en-CA" sz="1200" dirty="0">
                <a:solidFill>
                  <a:schemeClr val="tx1"/>
                </a:solidFill>
              </a:rPr>
              <a:t>Assistance and Support Required From Applications Team to Support Application Portfolio</a:t>
            </a:r>
          </a:p>
          <a:p>
            <a:pPr algn="ctr"/>
            <a:endParaRPr lang="en-CA" sz="1400" dirty="0">
              <a:solidFill>
                <a:schemeClr val="tx1"/>
              </a:solidFill>
            </a:endParaRPr>
          </a:p>
        </p:txBody>
      </p:sp>
      <p:sp>
        <p:nvSpPr>
          <p:cNvPr id="11" name="Up Arrow Callout 10"/>
          <p:cNvSpPr/>
          <p:nvPr/>
        </p:nvSpPr>
        <p:spPr>
          <a:xfrm>
            <a:off x="1697085" y="4649494"/>
            <a:ext cx="5317015" cy="790725"/>
          </a:xfrm>
          <a:prstGeom prst="upArrowCallout">
            <a:avLst>
              <a:gd name="adj1" fmla="val 11753"/>
              <a:gd name="adj2" fmla="val 16439"/>
              <a:gd name="adj3" fmla="val 8427"/>
              <a:gd name="adj4" fmla="val 88595"/>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t"/>
          <a:lstStyle/>
          <a:p>
            <a:pPr algn="ctr"/>
            <a:r>
              <a:rPr lang="en-CA" sz="1400" b="1" dirty="0">
                <a:solidFill>
                  <a:schemeClr val="tx1"/>
                </a:solidFill>
              </a:rPr>
              <a:t>Enabling Applications Capabilities</a:t>
            </a:r>
          </a:p>
          <a:p>
            <a:pPr algn="ctr"/>
            <a:r>
              <a:rPr lang="en-CA" sz="1200" dirty="0">
                <a:solidFill>
                  <a:schemeClr val="tx1"/>
                </a:solidFill>
              </a:rPr>
              <a:t>Proficiency and Competence to Enable Applications Team to Deliver Applications Services</a:t>
            </a:r>
          </a:p>
        </p:txBody>
      </p:sp>
      <p:sp>
        <p:nvSpPr>
          <p:cNvPr id="12" name="Rectangle 11"/>
          <p:cNvSpPr/>
          <p:nvPr/>
        </p:nvSpPr>
        <p:spPr>
          <a:xfrm>
            <a:off x="7099319" y="3168073"/>
            <a:ext cx="1573626" cy="2281381"/>
          </a:xfrm>
          <a:prstGeom prst="rect">
            <a:avLst/>
          </a:prstGeom>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rtlCol="0" anchor="t"/>
          <a:lstStyle/>
          <a:p>
            <a:pPr algn="ctr"/>
            <a:r>
              <a:rPr lang="en-CA" sz="1400" b="1" dirty="0">
                <a:solidFill>
                  <a:schemeClr val="tx1"/>
                </a:solidFill>
              </a:rPr>
              <a:t>Solid Foundations</a:t>
            </a:r>
          </a:p>
        </p:txBody>
      </p:sp>
      <p:sp>
        <p:nvSpPr>
          <p:cNvPr id="13" name="Rectangle 12"/>
          <p:cNvSpPr/>
          <p:nvPr/>
        </p:nvSpPr>
        <p:spPr>
          <a:xfrm>
            <a:off x="1697085" y="3168073"/>
            <a:ext cx="5317015" cy="677199"/>
          </a:xfrm>
          <a:prstGeom prst="rect">
            <a:avLst/>
          </a:prstGeom>
          <a:solidFill>
            <a:schemeClr val="accent1">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t"/>
          <a:lstStyle/>
          <a:p>
            <a:pPr algn="ctr"/>
            <a:r>
              <a:rPr lang="en-CA" sz="1400" b="1" dirty="0">
                <a:solidFill>
                  <a:schemeClr val="tx1"/>
                </a:solidFill>
              </a:rPr>
              <a:t>Governance</a:t>
            </a:r>
          </a:p>
        </p:txBody>
      </p:sp>
      <p:sp>
        <p:nvSpPr>
          <p:cNvPr id="14" name="Rectangle 13"/>
          <p:cNvSpPr/>
          <p:nvPr/>
        </p:nvSpPr>
        <p:spPr>
          <a:xfrm>
            <a:off x="7258060" y="3648287"/>
            <a:ext cx="1256145" cy="3378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Skills and Resource Capacity</a:t>
            </a:r>
          </a:p>
        </p:txBody>
      </p:sp>
      <p:sp>
        <p:nvSpPr>
          <p:cNvPr id="15" name="Rectangle 14"/>
          <p:cNvSpPr/>
          <p:nvPr/>
        </p:nvSpPr>
        <p:spPr>
          <a:xfrm>
            <a:off x="7258060" y="4110131"/>
            <a:ext cx="1256145" cy="3378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Processes</a:t>
            </a:r>
          </a:p>
        </p:txBody>
      </p:sp>
      <p:sp>
        <p:nvSpPr>
          <p:cNvPr id="16" name="Rectangle 15"/>
          <p:cNvSpPr/>
          <p:nvPr/>
        </p:nvSpPr>
        <p:spPr>
          <a:xfrm>
            <a:off x="7258060" y="5033819"/>
            <a:ext cx="1256145" cy="3378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Core Values &amp; Guiding Principles</a:t>
            </a:r>
          </a:p>
        </p:txBody>
      </p:sp>
      <p:sp>
        <p:nvSpPr>
          <p:cNvPr id="17" name="Rectangle 16"/>
          <p:cNvSpPr/>
          <p:nvPr/>
        </p:nvSpPr>
        <p:spPr>
          <a:xfrm>
            <a:off x="7258060" y="4571975"/>
            <a:ext cx="1256145" cy="3378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Technologies</a:t>
            </a:r>
          </a:p>
        </p:txBody>
      </p:sp>
      <p:sp>
        <p:nvSpPr>
          <p:cNvPr id="18" name="Rectangle 17"/>
          <p:cNvSpPr/>
          <p:nvPr/>
        </p:nvSpPr>
        <p:spPr>
          <a:xfrm>
            <a:off x="1758379" y="3448395"/>
            <a:ext cx="1256145" cy="3378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Roles &amp; Responsibilities</a:t>
            </a:r>
          </a:p>
        </p:txBody>
      </p:sp>
      <p:sp>
        <p:nvSpPr>
          <p:cNvPr id="19" name="Rectangle 18"/>
          <p:cNvSpPr/>
          <p:nvPr/>
        </p:nvSpPr>
        <p:spPr>
          <a:xfrm>
            <a:off x="5668857" y="3448395"/>
            <a:ext cx="1256145" cy="3378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Metrics</a:t>
            </a:r>
          </a:p>
        </p:txBody>
      </p:sp>
      <p:sp>
        <p:nvSpPr>
          <p:cNvPr id="20" name="Rectangle 19"/>
          <p:cNvSpPr/>
          <p:nvPr/>
        </p:nvSpPr>
        <p:spPr>
          <a:xfrm>
            <a:off x="3713618" y="3448395"/>
            <a:ext cx="1256145" cy="3378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000" dirty="0"/>
              <a:t>Applications Expectations</a:t>
            </a:r>
          </a:p>
        </p:txBody>
      </p:sp>
      <p:sp>
        <p:nvSpPr>
          <p:cNvPr id="22" name="Up Arrow Callout 21"/>
          <p:cNvSpPr/>
          <p:nvPr/>
        </p:nvSpPr>
        <p:spPr>
          <a:xfrm>
            <a:off x="1612459" y="5654982"/>
            <a:ext cx="1256145" cy="784800"/>
          </a:xfrm>
          <a:prstGeom prst="upArrowCallou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sz="1000" b="1" dirty="0"/>
              <a:t>Infrastructure</a:t>
            </a:r>
          </a:p>
        </p:txBody>
      </p:sp>
      <p:sp>
        <p:nvSpPr>
          <p:cNvPr id="23" name="Up Arrow Callout 22"/>
          <p:cNvSpPr/>
          <p:nvPr/>
        </p:nvSpPr>
        <p:spPr>
          <a:xfrm>
            <a:off x="7416800" y="5654982"/>
            <a:ext cx="1256145" cy="784800"/>
          </a:xfrm>
          <a:prstGeom prst="upArrowCallou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sz="1000" b="1" dirty="0"/>
              <a:t>Project Portfolio Management</a:t>
            </a:r>
          </a:p>
        </p:txBody>
      </p:sp>
      <p:sp>
        <p:nvSpPr>
          <p:cNvPr id="24" name="Up Arrow Callout 23"/>
          <p:cNvSpPr/>
          <p:nvPr/>
        </p:nvSpPr>
        <p:spPr>
          <a:xfrm>
            <a:off x="3063544" y="5654982"/>
            <a:ext cx="1256145" cy="784800"/>
          </a:xfrm>
          <a:prstGeom prst="upArrowCallou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sz="1000" b="1" dirty="0"/>
              <a:t>Data &amp; Business Intelligence</a:t>
            </a:r>
          </a:p>
        </p:txBody>
      </p:sp>
      <p:sp>
        <p:nvSpPr>
          <p:cNvPr id="25" name="Up Arrow Callout 24"/>
          <p:cNvSpPr/>
          <p:nvPr/>
        </p:nvSpPr>
        <p:spPr>
          <a:xfrm>
            <a:off x="5965714" y="5654982"/>
            <a:ext cx="1256145" cy="784800"/>
          </a:xfrm>
          <a:prstGeom prst="upArrowCallou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sz="1000" b="1" dirty="0"/>
              <a:t>Service Desk</a:t>
            </a:r>
          </a:p>
        </p:txBody>
      </p:sp>
      <p:sp>
        <p:nvSpPr>
          <p:cNvPr id="26" name="Up Arrow Callout 25"/>
          <p:cNvSpPr/>
          <p:nvPr/>
        </p:nvSpPr>
        <p:spPr>
          <a:xfrm>
            <a:off x="4514629" y="5654982"/>
            <a:ext cx="1256145" cy="784800"/>
          </a:xfrm>
          <a:prstGeom prst="upArrowCallou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sz="1000" b="1" dirty="0"/>
              <a:t>Security</a:t>
            </a:r>
          </a:p>
        </p:txBody>
      </p:sp>
      <p:grpSp>
        <p:nvGrpSpPr>
          <p:cNvPr id="27" name="Group 26"/>
          <p:cNvGrpSpPr/>
          <p:nvPr/>
        </p:nvGrpSpPr>
        <p:grpSpPr>
          <a:xfrm>
            <a:off x="0" y="6422955"/>
            <a:ext cx="9144000" cy="437555"/>
            <a:chOff x="0" y="6422955"/>
            <a:chExt cx="9144000" cy="437555"/>
          </a:xfrm>
        </p:grpSpPr>
        <p:pic>
          <p:nvPicPr>
            <p:cNvPr id="28"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29" name="Picture 28"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70996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Aft>
                <a:spcPct val="0"/>
              </a:spcAft>
              <a:buClr>
                <a:srgbClr val="333333"/>
              </a:buClr>
              <a:buSzPct val="120000"/>
            </a:pPr>
            <a:r>
              <a:rPr lang="en-CA" b="1" dirty="0" smtClean="0">
                <a:solidFill>
                  <a:srgbClr val="333333"/>
                </a:solidFill>
              </a:rPr>
              <a:t>Sign up for free trial membership to get practical</a:t>
            </a:r>
          </a:p>
          <a:p>
            <a:pPr algn="ctr" eaLnBrk="0" fontAlgn="base" hangingPunct="0">
              <a:spcAft>
                <a:spcPct val="0"/>
              </a:spcAft>
              <a:buClr>
                <a:srgbClr val="333333"/>
              </a:buClr>
              <a:buSzPct val="120000"/>
            </a:pPr>
            <a:r>
              <a:rPr lang="en-CA" b="1" dirty="0" smtClean="0">
                <a:solidFill>
                  <a:srgbClr val="333333"/>
                </a:solidFill>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r" eaLnBrk="0" fontAlgn="base" hangingPunct="0">
              <a:lnSpc>
                <a:spcPts val="1350"/>
              </a:lnSpc>
              <a:spcBef>
                <a:spcPts val="500"/>
              </a:spcBef>
              <a:spcAft>
                <a:spcPct val="0"/>
              </a:spcAft>
              <a:buClr>
                <a:srgbClr val="333333"/>
              </a:buClr>
              <a:buSzPct val="120000"/>
              <a:buFont typeface="Arial" pitchFamily="34" charset="0"/>
              <a:buNone/>
              <a:defRPr/>
            </a:pPr>
            <a:r>
              <a:rPr lang="en-CA" sz="1400" b="1" dirty="0" smtClean="0">
                <a:solidFill>
                  <a:srgbClr val="333333"/>
                </a:solidFill>
                <a:hlinkClick r:id="rId2"/>
              </a:rPr>
              <a:t>www.infotech.com</a:t>
            </a:r>
            <a:endParaRPr lang="en-CA" sz="1400" dirty="0">
              <a:solidFill>
                <a:srgbClr val="333333"/>
              </a:solidFill>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Quickly get up to speed</a:t>
            </a:r>
            <a:br>
              <a:rPr lang="en-CA" sz="1400" dirty="0" smtClean="0">
                <a:solidFill>
                  <a:srgbClr val="333333"/>
                </a:solidFill>
              </a:rPr>
            </a:br>
            <a:r>
              <a:rPr lang="en-CA" sz="1400" dirty="0" smtClean="0">
                <a:solidFill>
                  <a:srgbClr val="333333"/>
                </a:solidFill>
              </a:rPr>
              <a:t>with new technologies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Make the right technology</a:t>
            </a:r>
            <a:br>
              <a:rPr lang="en-CA" sz="1400" dirty="0" smtClean="0">
                <a:solidFill>
                  <a:srgbClr val="333333"/>
                </a:solidFill>
              </a:rPr>
            </a:br>
            <a:r>
              <a:rPr lang="en-CA" sz="1400" dirty="0" smtClean="0">
                <a:solidFill>
                  <a:srgbClr val="333333"/>
                </a:solidFill>
              </a:rPr>
              <a:t>purchasing decisions – fast</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Deliver critical IT</a:t>
            </a:r>
            <a:br>
              <a:rPr lang="en-CA" sz="1400" dirty="0" smtClean="0">
                <a:solidFill>
                  <a:srgbClr val="333333"/>
                </a:solidFill>
              </a:rPr>
            </a:br>
            <a:r>
              <a:rPr lang="en-CA" sz="1400" dirty="0" smtClean="0">
                <a:solidFill>
                  <a:srgbClr val="333333"/>
                </a:solidFill>
              </a:rPr>
              <a:t>projects, on time and</a:t>
            </a:r>
            <a:br>
              <a:rPr lang="en-CA" sz="1400" dirty="0" smtClean="0">
                <a:solidFill>
                  <a:srgbClr val="333333"/>
                </a:solidFill>
              </a:rPr>
            </a:br>
            <a:r>
              <a:rPr lang="en-CA" sz="1400" dirty="0" smtClean="0">
                <a:solidFill>
                  <a:srgbClr val="333333"/>
                </a:solidFill>
              </a:rPr>
              <a:t>within budget</a:t>
            </a:r>
          </a:p>
          <a:p>
            <a:pPr algn="ctr" fontAlgn="base">
              <a:spcBef>
                <a:spcPct val="0"/>
              </a:spcBef>
              <a:spcAft>
                <a:spcPct val="0"/>
              </a:spcAft>
            </a:pPr>
            <a:endParaRPr lang="en-CA" sz="1400" dirty="0">
              <a:solidFill>
                <a:srgbClr val="333333"/>
              </a:solidFill>
            </a:endParaRPr>
          </a:p>
        </p:txBody>
      </p:sp>
      <p:sp>
        <p:nvSpPr>
          <p:cNvPr id="9" name="Rectangle 8"/>
          <p:cNvSpPr/>
          <p:nvPr/>
        </p:nvSpPr>
        <p:spPr>
          <a:xfrm>
            <a:off x="3095836" y="1628800"/>
            <a:ext cx="3018680" cy="1600438"/>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Manage business expectations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Justify IT spending and</a:t>
            </a:r>
            <a:br>
              <a:rPr lang="en-CA" sz="1400" dirty="0" smtClean="0">
                <a:solidFill>
                  <a:srgbClr val="333333"/>
                </a:solidFill>
              </a:rPr>
            </a:br>
            <a:r>
              <a:rPr lang="en-CA" sz="1400" dirty="0" smtClean="0">
                <a:solidFill>
                  <a:srgbClr val="333333"/>
                </a:solidFill>
              </a:rPr>
              <a:t>prove the value of IT</a:t>
            </a:r>
            <a:r>
              <a:rPr lang="en-CA" sz="1400" dirty="0">
                <a:solidFill>
                  <a:srgbClr val="333333"/>
                </a:solidFill>
              </a:rPr>
              <a:t/>
            </a:r>
            <a:br>
              <a:rPr lang="en-CA" sz="1400" dirty="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Train IT staff and effectively</a:t>
            </a:r>
            <a:br>
              <a:rPr lang="en-CA" sz="1400" dirty="0" smtClean="0">
                <a:solidFill>
                  <a:srgbClr val="333333"/>
                </a:solidFill>
              </a:rPr>
            </a:br>
            <a:r>
              <a:rPr lang="en-CA" sz="1400" dirty="0" smtClean="0">
                <a:solidFill>
                  <a:srgbClr val="333333"/>
                </a:solidFill>
              </a:rPr>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eaLnBrk="0" fontAlgn="base" hangingPunct="0">
              <a:lnSpc>
                <a:spcPts val="1350"/>
              </a:lnSpc>
              <a:spcBef>
                <a:spcPts val="500"/>
              </a:spcBef>
              <a:spcAft>
                <a:spcPct val="0"/>
              </a:spcAft>
              <a:buClr>
                <a:srgbClr val="333333"/>
              </a:buClr>
              <a:buSzPct val="120000"/>
              <a:buFont typeface="Arial" pitchFamily="34" charset="0"/>
              <a:buNone/>
              <a:defRPr/>
            </a:pPr>
            <a:r>
              <a:rPr lang="en-CA" sz="1200" b="1" dirty="0" smtClean="0">
                <a:solidFill>
                  <a:srgbClr val="333333"/>
                </a:solidFill>
              </a:rPr>
              <a:t>Toll Free: </a:t>
            </a:r>
            <a:r>
              <a:rPr lang="en-CA" sz="1200" dirty="0" smtClean="0">
                <a:solidFill>
                  <a:srgbClr val="333333"/>
                </a:solidFill>
              </a:rPr>
              <a:t>1-888-670-8889</a:t>
            </a:r>
            <a:endParaRPr lang="en-CA" sz="1200" dirty="0">
              <a:solidFill>
                <a:srgbClr val="333333"/>
              </a:solidFill>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185765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848464" y="1777856"/>
            <a:ext cx="7464263" cy="3580467"/>
          </a:xfrm>
          <a:prstGeom prst="rect">
            <a:avLst/>
          </a:prstGeom>
        </p:spPr>
        <p:txBody>
          <a:bodyPr wrap="square" rtlCol="0">
            <a:spAutoFit/>
          </a:bodyPr>
          <a:lstStyle/>
          <a:p>
            <a:pPr>
              <a:spcAft>
                <a:spcPts val="500"/>
              </a:spcAft>
            </a:pPr>
            <a:r>
              <a:rPr lang="en-CA" sz="1400" i="1" dirty="0">
                <a:solidFill>
                  <a:schemeClr val="bg1"/>
                </a:solidFill>
                <a:latin typeface="+mj-lt"/>
              </a:rPr>
              <a:t>The eyes of the organization will be focused on you as you </a:t>
            </a:r>
            <a:r>
              <a:rPr lang="en-CA" sz="1400" i="1" dirty="0" smtClean="0">
                <a:solidFill>
                  <a:schemeClr val="bg1"/>
                </a:solidFill>
                <a:latin typeface="+mj-lt"/>
              </a:rPr>
              <a:t>deliver </a:t>
            </a:r>
            <a:r>
              <a:rPr lang="en-CA" sz="1400" i="1" dirty="0">
                <a:solidFill>
                  <a:schemeClr val="bg1"/>
                </a:solidFill>
                <a:latin typeface="+mj-lt"/>
              </a:rPr>
              <a:t>critical applications and supporting services to your stakeholders. Every step you make can generate positive or negative ripples in your team’s and </a:t>
            </a:r>
            <a:r>
              <a:rPr lang="en-CA" sz="1400" i="1" dirty="0" smtClean="0">
                <a:solidFill>
                  <a:schemeClr val="bg1"/>
                </a:solidFill>
                <a:latin typeface="+mj-lt"/>
              </a:rPr>
              <a:t>stakeholders’ </a:t>
            </a:r>
            <a:r>
              <a:rPr lang="en-CA" sz="1400" i="1" dirty="0">
                <a:solidFill>
                  <a:schemeClr val="bg1"/>
                </a:solidFill>
                <a:latin typeface="+mj-lt"/>
              </a:rPr>
              <a:t>perceptions of your long-term goals, </a:t>
            </a:r>
            <a:r>
              <a:rPr lang="en-CA" sz="1400" i="1" dirty="0" smtClean="0">
                <a:solidFill>
                  <a:schemeClr val="bg1"/>
                </a:solidFill>
                <a:latin typeface="+mj-lt"/>
              </a:rPr>
              <a:t>objectives, </a:t>
            </a:r>
            <a:r>
              <a:rPr lang="en-CA" sz="1400" i="1" dirty="0">
                <a:solidFill>
                  <a:schemeClr val="bg1"/>
                </a:solidFill>
                <a:latin typeface="+mj-lt"/>
              </a:rPr>
              <a:t>and </a:t>
            </a:r>
            <a:r>
              <a:rPr lang="en-CA" sz="1400" i="1" dirty="0" smtClean="0">
                <a:solidFill>
                  <a:schemeClr val="bg1"/>
                </a:solidFill>
                <a:latin typeface="+mj-lt"/>
              </a:rPr>
              <a:t>fit. In some cases, stakeholders judge the effectiveness of the entire IT department by the value of the applications and services your team provides because these offerings are their sole channel with IT.</a:t>
            </a:r>
            <a:endParaRPr lang="en-CA" sz="1400" i="1" dirty="0">
              <a:solidFill>
                <a:schemeClr val="bg1"/>
              </a:solidFill>
              <a:latin typeface="+mj-lt"/>
            </a:endParaRPr>
          </a:p>
          <a:p>
            <a:pPr>
              <a:spcAft>
                <a:spcPts val="500"/>
              </a:spcAft>
            </a:pPr>
            <a:endParaRPr lang="en-CA" sz="1400" i="1" dirty="0">
              <a:solidFill>
                <a:schemeClr val="bg1"/>
              </a:solidFill>
              <a:latin typeface="+mj-lt"/>
            </a:endParaRPr>
          </a:p>
          <a:p>
            <a:pPr>
              <a:spcAft>
                <a:spcPts val="500"/>
              </a:spcAft>
            </a:pPr>
            <a:r>
              <a:rPr lang="en-CA" sz="1400" i="1" dirty="0">
                <a:solidFill>
                  <a:schemeClr val="bg1"/>
                </a:solidFill>
                <a:latin typeface="+mj-lt"/>
              </a:rPr>
              <a:t>Failures can be traced back to missteps made during the first days of new leadership. Too often, new leaders waste precious time getting up to speed on all areas of the current applications </a:t>
            </a:r>
            <a:r>
              <a:rPr lang="en-CA" sz="1400" i="1" dirty="0" smtClean="0">
                <a:solidFill>
                  <a:schemeClr val="bg1"/>
                </a:solidFill>
                <a:latin typeface="+mj-lt"/>
              </a:rPr>
              <a:t>environment </a:t>
            </a:r>
            <a:r>
              <a:rPr lang="en-CA" sz="1400" i="1" dirty="0">
                <a:solidFill>
                  <a:schemeClr val="bg1"/>
                </a:solidFill>
                <a:latin typeface="+mj-lt"/>
              </a:rPr>
              <a:t>rather than using this time to select the right capabilities and applications that will gather the greatest improvement and establish the strategic foundations for </a:t>
            </a:r>
            <a:r>
              <a:rPr lang="en-CA" sz="1400" i="1" dirty="0" smtClean="0">
                <a:solidFill>
                  <a:schemeClr val="bg1"/>
                </a:solidFill>
                <a:latin typeface="+mj-lt"/>
              </a:rPr>
              <a:t>achieving </a:t>
            </a:r>
            <a:r>
              <a:rPr lang="en-CA" sz="1400" i="1" dirty="0">
                <a:solidFill>
                  <a:schemeClr val="bg1"/>
                </a:solidFill>
                <a:latin typeface="+mj-lt"/>
              </a:rPr>
              <a:t>long-term objectives.</a:t>
            </a:r>
          </a:p>
          <a:p>
            <a:pPr>
              <a:spcAft>
                <a:spcPts val="500"/>
              </a:spcAft>
            </a:pPr>
            <a:endParaRPr lang="en-CA" sz="1400" i="1" dirty="0">
              <a:solidFill>
                <a:schemeClr val="bg1"/>
              </a:solidFill>
              <a:latin typeface="+mj-lt"/>
            </a:endParaRPr>
          </a:p>
          <a:p>
            <a:pPr>
              <a:spcAft>
                <a:spcPts val="500"/>
              </a:spcAft>
            </a:pPr>
            <a:r>
              <a:rPr lang="en-CA" sz="1400" i="1" dirty="0" smtClean="0">
                <a:solidFill>
                  <a:schemeClr val="bg1"/>
                </a:solidFill>
                <a:latin typeface="+mj-lt"/>
              </a:rPr>
              <a:t>Define </a:t>
            </a:r>
            <a:r>
              <a:rPr lang="en-CA" sz="1400" i="1" dirty="0">
                <a:solidFill>
                  <a:schemeClr val="bg1"/>
                </a:solidFill>
                <a:latin typeface="+mj-lt"/>
              </a:rPr>
              <a:t>an applications strategy that is sensitive to organizational priorities and </a:t>
            </a:r>
            <a:r>
              <a:rPr lang="en-CA" sz="1400" i="1" dirty="0" smtClean="0">
                <a:solidFill>
                  <a:schemeClr val="bg1"/>
                </a:solidFill>
                <a:latin typeface="+mj-lt"/>
              </a:rPr>
              <a:t>constraints </a:t>
            </a:r>
            <a:r>
              <a:rPr lang="en-CA" sz="1400" i="1" dirty="0">
                <a:solidFill>
                  <a:schemeClr val="bg1"/>
                </a:solidFill>
                <a:latin typeface="+mj-lt"/>
              </a:rPr>
              <a:t>and </a:t>
            </a:r>
            <a:r>
              <a:rPr lang="en-CA" sz="1400" i="1" dirty="0" smtClean="0">
                <a:solidFill>
                  <a:schemeClr val="bg1"/>
                </a:solidFill>
                <a:latin typeface="+mj-lt"/>
              </a:rPr>
              <a:t>comes </a:t>
            </a:r>
            <a:r>
              <a:rPr lang="en-CA" sz="1400" i="1" dirty="0">
                <a:solidFill>
                  <a:schemeClr val="bg1"/>
                </a:solidFill>
                <a:latin typeface="+mj-lt"/>
              </a:rPr>
              <a:t>with an appropriate level of buy-in and support baked in</a:t>
            </a:r>
            <a:r>
              <a:rPr lang="en-CA" sz="1400" i="1" dirty="0" smtClean="0">
                <a:solidFill>
                  <a:schemeClr val="bg1"/>
                </a:solidFill>
                <a:latin typeface="+mj-lt"/>
              </a:rPr>
              <a:t>.</a:t>
            </a:r>
            <a:endParaRPr lang="en-CA" sz="1400" b="1" i="1" dirty="0">
              <a:solidFill>
                <a:schemeClr val="bg1"/>
              </a:solidFill>
              <a:latin typeface="+mj-lt"/>
            </a:endParaRPr>
          </a:p>
        </p:txBody>
      </p:sp>
      <p:sp>
        <p:nvSpPr>
          <p:cNvPr id="9" name="TextBox 8"/>
          <p:cNvSpPr txBox="1"/>
          <p:nvPr/>
        </p:nvSpPr>
        <p:spPr>
          <a:xfrm>
            <a:off x="3367164" y="5537147"/>
            <a:ext cx="4460917" cy="738664"/>
          </a:xfrm>
          <a:prstGeom prst="rect">
            <a:avLst/>
          </a:prstGeom>
        </p:spPr>
        <p:txBody>
          <a:bodyPr wrap="square" rtlCol="0">
            <a:spAutoFit/>
          </a:bodyPr>
          <a:lstStyle/>
          <a:p>
            <a:pPr algn="r"/>
            <a:r>
              <a:rPr lang="en-CA" sz="1400" b="1" dirty="0">
                <a:solidFill>
                  <a:schemeClr val="bg1"/>
                </a:solidFill>
              </a:rPr>
              <a:t>Andrew Kum-Seun, </a:t>
            </a:r>
          </a:p>
          <a:p>
            <a:pPr algn="r"/>
            <a:r>
              <a:rPr lang="en-CA" sz="1400" dirty="0">
                <a:solidFill>
                  <a:schemeClr val="bg1"/>
                </a:solidFill>
              </a:rPr>
              <a:t>Research Manager, Applications </a:t>
            </a:r>
            <a:br>
              <a:rPr lang="en-CA" sz="1400" dirty="0">
                <a:solidFill>
                  <a:schemeClr val="bg1"/>
                </a:solidFill>
              </a:rPr>
            </a:br>
            <a:r>
              <a:rPr lang="en-CA" sz="1400" dirty="0">
                <a:solidFill>
                  <a:schemeClr val="bg1"/>
                </a:solidFill>
              </a:rPr>
              <a:t>Info-Tech Research Group</a:t>
            </a: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4" name="Picture 100"/>
          <p:cNvPicPr>
            <a:picLocks noChangeAspect="1"/>
          </p:cNvPicPr>
          <p:nvPr/>
        </p:nvPicPr>
        <p:blipFill>
          <a:blip r:embed="rId2"/>
          <a:stretch>
            <a:fillRect/>
          </a:stretch>
        </p:blipFill>
        <p:spPr>
          <a:xfrm>
            <a:off x="243183" y="1633154"/>
            <a:ext cx="678666" cy="619651"/>
          </a:xfrm>
          <a:prstGeom prst="rect">
            <a:avLst/>
          </a:prstGeom>
        </p:spPr>
      </p:pic>
      <p:pic>
        <p:nvPicPr>
          <p:cNvPr id="15" name="Picture 101"/>
          <p:cNvPicPr>
            <a:picLocks noChangeAspect="1"/>
          </p:cNvPicPr>
          <p:nvPr/>
        </p:nvPicPr>
        <p:blipFill>
          <a:blip r:embed="rId3"/>
          <a:stretch>
            <a:fillRect/>
          </a:stretch>
        </p:blipFill>
        <p:spPr>
          <a:xfrm>
            <a:off x="7828081" y="4885401"/>
            <a:ext cx="656535" cy="538507"/>
          </a:xfrm>
          <a:prstGeom prst="rect">
            <a:avLst/>
          </a:prstGeom>
        </p:spPr>
      </p:pic>
      <p:grpSp>
        <p:nvGrpSpPr>
          <p:cNvPr id="7" name="Group 6"/>
          <p:cNvGrpSpPr/>
          <p:nvPr/>
        </p:nvGrpSpPr>
        <p:grpSpPr>
          <a:xfrm>
            <a:off x="0" y="6422955"/>
            <a:ext cx="9144000" cy="437555"/>
            <a:chOff x="0" y="6422955"/>
            <a:chExt cx="9144000" cy="437555"/>
          </a:xfrm>
        </p:grpSpPr>
        <p:pic>
          <p:nvPicPr>
            <p:cNvPr id="10"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78509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a:xfrm>
            <a:off x="246703" y="1607231"/>
            <a:ext cx="4041648" cy="1897969"/>
          </a:xfrm>
        </p:spPr>
        <p:txBody>
          <a:bodyPr/>
          <a:lstStyle/>
          <a:p>
            <a:r>
              <a:rPr lang="en-US" dirty="0"/>
              <a:t>New applications leads who need tactics to establish an effective and achievable applications strategy for success.</a:t>
            </a:r>
          </a:p>
          <a:p>
            <a:r>
              <a:rPr lang="en-US" dirty="0"/>
              <a:t>Seasoned applications lead who </a:t>
            </a:r>
            <a:r>
              <a:rPr lang="en-US" dirty="0" smtClean="0"/>
              <a:t>needs </a:t>
            </a:r>
            <a:r>
              <a:rPr lang="en-US" dirty="0"/>
              <a:t>to perform a department health check, improve existing application portfolios, </a:t>
            </a:r>
            <a:r>
              <a:rPr lang="en-US" dirty="0" smtClean="0"/>
              <a:t>services, </a:t>
            </a:r>
            <a:r>
              <a:rPr lang="en-US" dirty="0"/>
              <a:t>and capabilities, and validate the relevance of the current applications strategy.</a:t>
            </a:r>
          </a:p>
        </p:txBody>
      </p:sp>
      <p:sp>
        <p:nvSpPr>
          <p:cNvPr id="14" name="Text Placeholder 13"/>
          <p:cNvSpPr>
            <a:spLocks noGrp="1"/>
          </p:cNvSpPr>
          <p:nvPr>
            <p:ph type="body" sz="quarter" idx="26"/>
          </p:nvPr>
        </p:nvSpPr>
        <p:spPr>
          <a:xfrm>
            <a:off x="4835436" y="1607231"/>
            <a:ext cx="4137114" cy="2259919"/>
          </a:xfrm>
        </p:spPr>
        <p:txBody>
          <a:bodyPr/>
          <a:lstStyle/>
          <a:p>
            <a:r>
              <a:rPr lang="en-US" dirty="0"/>
              <a:t>Quickly assess </a:t>
            </a:r>
            <a:r>
              <a:rPr lang="en-US" dirty="0" smtClean="0"/>
              <a:t>current-state </a:t>
            </a:r>
            <a:r>
              <a:rPr lang="en-US" dirty="0"/>
              <a:t>needs for the applications department and stakeholders.</a:t>
            </a:r>
          </a:p>
          <a:p>
            <a:r>
              <a:rPr lang="en-US" dirty="0"/>
              <a:t>Carve out an effective applications strategy that is bought </a:t>
            </a:r>
            <a:r>
              <a:rPr lang="en-US" dirty="0" smtClean="0"/>
              <a:t>into </a:t>
            </a:r>
            <a:r>
              <a:rPr lang="en-US" dirty="0"/>
              <a:t>by the team and stakeholders.</a:t>
            </a:r>
          </a:p>
          <a:p>
            <a:r>
              <a:rPr lang="en-US" dirty="0"/>
              <a:t>Develop a clearly defined applications operating and strategic model, complete </a:t>
            </a:r>
            <a:r>
              <a:rPr lang="en-US" dirty="0" smtClean="0"/>
              <a:t>with a future-state </a:t>
            </a:r>
            <a:r>
              <a:rPr lang="en-US" dirty="0"/>
              <a:t>vision.</a:t>
            </a:r>
          </a:p>
          <a:p>
            <a:r>
              <a:rPr lang="en-US" dirty="0"/>
              <a:t>Build the case for the strategy by aligning initiatives to organizational expectations.</a:t>
            </a:r>
          </a:p>
        </p:txBody>
      </p:sp>
      <p:sp>
        <p:nvSpPr>
          <p:cNvPr id="15" name="Text Placeholder 14"/>
          <p:cNvSpPr>
            <a:spLocks noGrp="1"/>
          </p:cNvSpPr>
          <p:nvPr>
            <p:ph type="body" sz="quarter" idx="27"/>
          </p:nvPr>
        </p:nvSpPr>
        <p:spPr/>
        <p:txBody>
          <a:bodyPr/>
          <a:lstStyle/>
          <a:p>
            <a:r>
              <a:rPr lang="en-US" dirty="0"/>
              <a:t>CIOs who want to establish clear directives for their applications department and clarify priorities.</a:t>
            </a:r>
          </a:p>
          <a:p>
            <a:r>
              <a:rPr lang="en-US" dirty="0"/>
              <a:t>IT leaders who are interested in establishing a </a:t>
            </a:r>
            <a:r>
              <a:rPr lang="en-US" dirty="0" smtClean="0"/>
              <a:t>new </a:t>
            </a:r>
            <a:r>
              <a:rPr lang="en-US" dirty="0"/>
              <a:t>or strengthening the </a:t>
            </a:r>
            <a:r>
              <a:rPr lang="en-US" dirty="0" smtClean="0"/>
              <a:t>existing </a:t>
            </a:r>
            <a:r>
              <a:rPr lang="en-US" dirty="0"/>
              <a:t>applications department and team, and want to determine the scope of effort.</a:t>
            </a:r>
          </a:p>
        </p:txBody>
      </p:sp>
      <p:sp>
        <p:nvSpPr>
          <p:cNvPr id="16" name="Text Placeholder 15"/>
          <p:cNvSpPr>
            <a:spLocks noGrp="1"/>
          </p:cNvSpPr>
          <p:nvPr>
            <p:ph type="body" sz="quarter" idx="28"/>
          </p:nvPr>
        </p:nvSpPr>
        <p:spPr/>
        <p:txBody>
          <a:bodyPr/>
          <a:lstStyle/>
          <a:p>
            <a:r>
              <a:rPr lang="en-US" dirty="0"/>
              <a:t>Get more familiar with the appropriate services and capabilities that the applications team will need to hone in order to deliver value.</a:t>
            </a:r>
          </a:p>
          <a:p>
            <a:r>
              <a:rPr lang="en-US" dirty="0"/>
              <a:t>Set realistic expectations for the applications team </a:t>
            </a:r>
            <a:r>
              <a:rPr lang="en-US" dirty="0" smtClean="0"/>
              <a:t>that accommodate </a:t>
            </a:r>
            <a:r>
              <a:rPr lang="en-US" dirty="0"/>
              <a:t>both stakeholder and team perspectives.</a:t>
            </a:r>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p:txBody>
          <a:bodyPr/>
          <a:lstStyle/>
          <a:p>
            <a:r>
              <a:rPr lang="en-US" dirty="0"/>
              <a:t>As an </a:t>
            </a:r>
            <a:r>
              <a:rPr lang="en-US" dirty="0" smtClean="0"/>
              <a:t>applications </a:t>
            </a:r>
            <a:r>
              <a:rPr lang="en-US" dirty="0"/>
              <a:t>leader, you are expected to </a:t>
            </a:r>
            <a:r>
              <a:rPr lang="en-US" dirty="0" smtClean="0"/>
              <a:t>assess the </a:t>
            </a:r>
            <a:r>
              <a:rPr lang="en-US" dirty="0"/>
              <a:t>current state of your applications </a:t>
            </a:r>
            <a:r>
              <a:rPr lang="en-US" dirty="0" smtClean="0"/>
              <a:t>environment and validate its value to stakeholders.</a:t>
            </a:r>
            <a:endParaRPr lang="en-US" dirty="0"/>
          </a:p>
          <a:p>
            <a:r>
              <a:rPr lang="en-US" dirty="0"/>
              <a:t>You need to continuously demonstrate effective leadership to your applications team while defining and delivering a strategy for your applications department that will be accepted by stakeholders.</a:t>
            </a:r>
          </a:p>
        </p:txBody>
      </p:sp>
      <p:sp>
        <p:nvSpPr>
          <p:cNvPr id="4" name="Text Placeholder 3"/>
          <p:cNvSpPr>
            <a:spLocks noGrp="1"/>
          </p:cNvSpPr>
          <p:nvPr>
            <p:ph type="body" sz="quarter" idx="11"/>
          </p:nvPr>
        </p:nvSpPr>
        <p:spPr>
          <a:xfrm>
            <a:off x="247848" y="2974004"/>
            <a:ext cx="5349388" cy="1187688"/>
          </a:xfrm>
        </p:spPr>
        <p:txBody>
          <a:bodyPr/>
          <a:lstStyle/>
          <a:p>
            <a:r>
              <a:rPr lang="en-US" dirty="0" smtClean="0"/>
              <a:t>Failing to sufficiently show clear strategic motives, directions, and value regularly can lead to negative long-term perceptions of your department and even IT’s ability to successfully support stakeholders.</a:t>
            </a:r>
            <a:endParaRPr lang="en-US" dirty="0"/>
          </a:p>
          <a:p>
            <a:r>
              <a:rPr lang="en-US" dirty="0"/>
              <a:t>Conflicting team and stakeholder priorities can restrict the degree of changes you can effectively make. Balancing the needs of both </a:t>
            </a:r>
            <a:r>
              <a:rPr lang="en-US" dirty="0" smtClean="0"/>
              <a:t>the team </a:t>
            </a:r>
            <a:r>
              <a:rPr lang="en-US" dirty="0"/>
              <a:t>and </a:t>
            </a:r>
            <a:r>
              <a:rPr lang="en-US" dirty="0" smtClean="0"/>
              <a:t>stakeholders </a:t>
            </a:r>
            <a:r>
              <a:rPr lang="en-US" dirty="0"/>
              <a:t>is critical to ensure top-to-bottom buy-in.</a:t>
            </a:r>
          </a:p>
        </p:txBody>
      </p:sp>
      <p:sp>
        <p:nvSpPr>
          <p:cNvPr id="5" name="Text Placeholder 4"/>
          <p:cNvSpPr>
            <a:spLocks noGrp="1"/>
          </p:cNvSpPr>
          <p:nvPr>
            <p:ph type="body" sz="quarter" idx="12"/>
          </p:nvPr>
        </p:nvSpPr>
        <p:spPr>
          <a:xfrm>
            <a:off x="255868" y="4512653"/>
            <a:ext cx="8623607" cy="2020032"/>
          </a:xfrm>
        </p:spPr>
        <p:txBody>
          <a:bodyPr/>
          <a:lstStyle/>
          <a:p>
            <a:r>
              <a:rPr lang="en-CA" b="1" dirty="0"/>
              <a:t>Get to know what needs to be changed quickly.</a:t>
            </a:r>
            <a:r>
              <a:rPr lang="en-CA" dirty="0"/>
              <a:t> Use Info-Tech’s advice and tools to perform an assessment of your department’s accountabilities </a:t>
            </a:r>
            <a:r>
              <a:rPr lang="en-CA" dirty="0" smtClean="0"/>
              <a:t>and harvest </a:t>
            </a:r>
            <a:r>
              <a:rPr lang="en-CA" dirty="0"/>
              <a:t>stakeholder input to ensure that your applications operating model and portfolio </a:t>
            </a:r>
            <a:r>
              <a:rPr lang="en-CA" dirty="0" smtClean="0"/>
              <a:t>meet </a:t>
            </a:r>
            <a:r>
              <a:rPr lang="en-CA" dirty="0"/>
              <a:t>or </a:t>
            </a:r>
            <a:r>
              <a:rPr lang="en-CA" dirty="0" smtClean="0"/>
              <a:t>exceed </a:t>
            </a:r>
            <a:r>
              <a:rPr lang="en-CA" dirty="0"/>
              <a:t>expectations and </a:t>
            </a:r>
            <a:r>
              <a:rPr lang="en-CA" dirty="0" smtClean="0"/>
              <a:t>establish </a:t>
            </a:r>
            <a:r>
              <a:rPr lang="en-CA" dirty="0"/>
              <a:t>the right solutions to the right problems. </a:t>
            </a:r>
          </a:p>
          <a:p>
            <a:r>
              <a:rPr lang="en-CA" b="1" dirty="0"/>
              <a:t>Solidify the applications long-term strategy.</a:t>
            </a:r>
            <a:r>
              <a:rPr lang="en-CA" dirty="0"/>
              <a:t> Adopt best practices to ensure that you are striving towards the right goals and objectives. Not only do you need to clarify both team and stakeholder expectations, but you will ultimately need buy-in from them as you improve the operating model, applications portfolio, </a:t>
            </a:r>
            <a:r>
              <a:rPr lang="en-CA" dirty="0" smtClean="0"/>
              <a:t>governance, </a:t>
            </a:r>
            <a:r>
              <a:rPr lang="en-CA" dirty="0"/>
              <a:t>and tactical plans. These items will be needed to develop your strategic model and long-term success.</a:t>
            </a:r>
          </a:p>
          <a:p>
            <a:r>
              <a:rPr lang="en-CA" b="1" dirty="0"/>
              <a:t>Develop an action plan to show movement for improvements.</a:t>
            </a:r>
            <a:r>
              <a:rPr lang="en-CA" dirty="0"/>
              <a:t> Hit the ground running with an action plan to achieve realistic goals and milestones within an acceptable timeframe. An expectations-driven roadmap will help establish the critical structures that will continue to feed and continuously grow your applications department.</a:t>
            </a:r>
          </a:p>
        </p:txBody>
      </p:sp>
      <p:sp>
        <p:nvSpPr>
          <p:cNvPr id="6" name="Text Placeholder 5"/>
          <p:cNvSpPr>
            <a:spLocks noGrp="1"/>
          </p:cNvSpPr>
          <p:nvPr>
            <p:ph type="body" sz="quarter" idx="13"/>
          </p:nvPr>
        </p:nvSpPr>
        <p:spPr>
          <a:xfrm>
            <a:off x="5737241" y="1495997"/>
            <a:ext cx="3206734" cy="2665695"/>
          </a:xfrm>
        </p:spPr>
        <p:txBody>
          <a:bodyPr/>
          <a:lstStyle/>
          <a:p>
            <a:pPr marL="228600" indent="-228600">
              <a:spcBef>
                <a:spcPts val="600"/>
              </a:spcBef>
              <a:spcAft>
                <a:spcPts val="600"/>
              </a:spcAft>
              <a:buSzPct val="100000"/>
              <a:buFont typeface="+mj-lt"/>
              <a:buAutoNum type="arabicPeriod"/>
            </a:pPr>
            <a:r>
              <a:rPr lang="en-US" sz="1100" b="1" dirty="0" smtClean="0"/>
              <a:t>The applications department can be viewed as the face of IT. </a:t>
            </a:r>
            <a:r>
              <a:rPr lang="en-US" sz="1100" dirty="0" smtClean="0"/>
              <a:t>The business often portrays the value of IT through the applications and services they provide and support. IT success can be dominantly driven by the application team’s performance.</a:t>
            </a:r>
          </a:p>
          <a:p>
            <a:pPr marL="228600" indent="-228600">
              <a:spcBef>
                <a:spcPts val="600"/>
              </a:spcBef>
              <a:spcAft>
                <a:spcPts val="600"/>
              </a:spcAft>
              <a:buSzPct val="100000"/>
              <a:buFont typeface="+mj-lt"/>
              <a:buAutoNum type="arabicPeriod"/>
            </a:pPr>
            <a:r>
              <a:rPr lang="en-US" sz="1100" b="1" dirty="0" smtClean="0"/>
              <a:t>Conflicting perceptions lead to missed opportunities. </a:t>
            </a:r>
            <a:r>
              <a:rPr lang="en-US" sz="1100" dirty="0"/>
              <a:t>B</a:t>
            </a:r>
            <a:r>
              <a:rPr lang="en-US" sz="1100" dirty="0" smtClean="0"/>
              <a:t>eing transparent on how well applications are supporting stakeholders from both business and technical perspectives is critical. This attribute helps validate that technical initiatives are addressing the right business problems or exploiting new value opportunities.</a:t>
            </a:r>
            <a:endParaRPr lang="en-US" sz="1100" b="1" dirty="0" smtClean="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a:picLocks noChangeAspect="1"/>
          </p:cNvPicPr>
          <p:nvPr/>
        </p:nvPicPr>
        <p:blipFill rotWithShape="1">
          <a:blip r:embed="rId3">
            <a:grayscl/>
            <a:extLst>
              <a:ext uri="{28A0092B-C50C-407E-A947-70E740481C1C}">
                <a14:useLocalDpi xmlns:a14="http://schemas.microsoft.com/office/drawing/2010/main" val="0"/>
              </a:ext>
            </a:extLst>
          </a:blip>
          <a:srcRect t="7009" b="3641"/>
          <a:stretch/>
        </p:blipFill>
        <p:spPr>
          <a:xfrm>
            <a:off x="0" y="1117599"/>
            <a:ext cx="9144000" cy="5418667"/>
          </a:xfrm>
          <a:prstGeom prst="rect">
            <a:avLst/>
          </a:prstGeom>
        </p:spPr>
      </p:pic>
      <p:sp>
        <p:nvSpPr>
          <p:cNvPr id="21" name="Rectangle 20"/>
          <p:cNvSpPr/>
          <p:nvPr/>
        </p:nvSpPr>
        <p:spPr>
          <a:xfrm>
            <a:off x="4220" y="1124110"/>
            <a:ext cx="9142973" cy="5412156"/>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spcAft>
                <a:spcPts val="1200"/>
              </a:spcAft>
              <a:buFont typeface="Arial" panose="020B0604020202020204" pitchFamily="34" charset="0"/>
              <a:buChar char="•"/>
            </a:pPr>
            <a:endParaRPr lang="en-CA" sz="1400" b="1" dirty="0">
              <a:solidFill>
                <a:schemeClr val="accent1"/>
              </a:solidFill>
            </a:endParaRPr>
          </a:p>
        </p:txBody>
      </p:sp>
      <p:sp>
        <p:nvSpPr>
          <p:cNvPr id="7" name="Title 6"/>
          <p:cNvSpPr>
            <a:spLocks noGrp="1"/>
          </p:cNvSpPr>
          <p:nvPr>
            <p:ph type="title"/>
          </p:nvPr>
        </p:nvSpPr>
        <p:spPr/>
        <p:txBody>
          <a:bodyPr/>
          <a:lstStyle/>
          <a:p>
            <a:r>
              <a:rPr lang="en-CA" dirty="0"/>
              <a:t>Welcome to your role as applications lead</a:t>
            </a:r>
          </a:p>
        </p:txBody>
      </p:sp>
      <p:sp>
        <p:nvSpPr>
          <p:cNvPr id="15" name="Rectangle 14"/>
          <p:cNvSpPr/>
          <p:nvPr/>
        </p:nvSpPr>
        <p:spPr>
          <a:xfrm>
            <a:off x="257174" y="4345681"/>
            <a:ext cx="3376150" cy="169423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45720" rIns="108000" bIns="45720" numCol="1" spcCol="0" rtlCol="0" fromWordArt="0" anchor="ctr" anchorCtr="0" forceAA="0" compatLnSpc="1">
            <a:prstTxWarp prst="textNoShape">
              <a:avLst/>
            </a:prstTxWarp>
            <a:noAutofit/>
          </a:bodyPr>
          <a:lstStyle/>
          <a:p>
            <a:r>
              <a:rPr lang="en-US" sz="1400" dirty="0">
                <a:solidFill>
                  <a:schemeClr val="tx1"/>
                </a:solidFill>
              </a:rPr>
              <a:t>Over fifty percent of </a:t>
            </a:r>
            <a:r>
              <a:rPr lang="en-US" sz="1400" b="1" dirty="0">
                <a:solidFill>
                  <a:schemeClr val="accent2"/>
                </a:solidFill>
              </a:rPr>
              <a:t>new leaders fail to meet or exceed expectations </a:t>
            </a:r>
            <a:r>
              <a:rPr lang="en-US" sz="1400" dirty="0">
                <a:solidFill>
                  <a:schemeClr val="tx1"/>
                </a:solidFill>
              </a:rPr>
              <a:t>within the first 18 months of their assignment </a:t>
            </a:r>
            <a:r>
              <a:rPr lang="en-US" sz="1400" b="1" dirty="0">
                <a:solidFill>
                  <a:schemeClr val="accent2"/>
                </a:solidFill>
              </a:rPr>
              <a:t>because they fail to successfully leverage their first three months on the job. </a:t>
            </a:r>
          </a:p>
          <a:p>
            <a:pPr algn="r">
              <a:spcAft>
                <a:spcPts val="800"/>
              </a:spcAft>
            </a:pPr>
            <a:r>
              <a:rPr lang="en-US" sz="1400" dirty="0">
                <a:solidFill>
                  <a:schemeClr val="tx1"/>
                </a:solidFill>
              </a:rPr>
              <a:t>– M. Watkins</a:t>
            </a:r>
          </a:p>
        </p:txBody>
      </p:sp>
      <p:sp>
        <p:nvSpPr>
          <p:cNvPr id="4" name="TextBox 3"/>
          <p:cNvSpPr txBox="1"/>
          <p:nvPr/>
        </p:nvSpPr>
        <p:spPr>
          <a:xfrm>
            <a:off x="0" y="2757780"/>
            <a:ext cx="9144000" cy="8347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Ins="90000" rtlCol="0" anchor="ctr"/>
          <a:lstStyle>
            <a:defPPr>
              <a:defRPr lang="en-US"/>
            </a:defPPr>
            <a:lvl1pPr>
              <a:spcAft>
                <a:spcPts val="800"/>
              </a:spcAft>
              <a:defRPr sz="1400"/>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266700" algn="ctr"/>
            <a:r>
              <a:rPr lang="en-CA" sz="1600" b="1" dirty="0">
                <a:solidFill>
                  <a:schemeClr val="bg1"/>
                </a:solidFill>
              </a:rPr>
              <a:t>If you are new to your position or organization, your first 100 days on the job </a:t>
            </a:r>
            <a:r>
              <a:rPr lang="en-CA" sz="1600" b="1" dirty="0" smtClean="0">
                <a:solidFill>
                  <a:schemeClr val="bg1"/>
                </a:solidFill>
              </a:rPr>
              <a:t>become </a:t>
            </a:r>
            <a:r>
              <a:rPr lang="en-CA" sz="1600" b="1" dirty="0">
                <a:solidFill>
                  <a:schemeClr val="bg1"/>
                </a:solidFill>
              </a:rPr>
              <a:t>significantly important as the inability to quickly demonstrate value and progress can result in a short tenure.</a:t>
            </a:r>
          </a:p>
        </p:txBody>
      </p:sp>
      <p:sp>
        <p:nvSpPr>
          <p:cNvPr id="19" name="Rectangle 18"/>
          <p:cNvSpPr/>
          <p:nvPr/>
        </p:nvSpPr>
        <p:spPr>
          <a:xfrm>
            <a:off x="257174" y="3762796"/>
            <a:ext cx="3376150" cy="582887"/>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US" sz="2800" b="1" i="1" dirty="0">
                <a:solidFill>
                  <a:schemeClr val="bg1"/>
                </a:solidFill>
              </a:rPr>
              <a:t>50% </a:t>
            </a:r>
            <a:r>
              <a:rPr lang="en-US" sz="1200" b="1" i="1" dirty="0">
                <a:solidFill>
                  <a:schemeClr val="bg1"/>
                </a:solidFill>
              </a:rPr>
              <a:t>of new leaders</a:t>
            </a:r>
          </a:p>
        </p:txBody>
      </p:sp>
      <p:sp>
        <p:nvSpPr>
          <p:cNvPr id="2" name="Rectangle 1"/>
          <p:cNvSpPr/>
          <p:nvPr/>
        </p:nvSpPr>
        <p:spPr>
          <a:xfrm>
            <a:off x="87044" y="1173118"/>
            <a:ext cx="3716409" cy="954107"/>
          </a:xfrm>
          <a:prstGeom prst="rect">
            <a:avLst/>
          </a:prstGeom>
          <a:solidFill>
            <a:schemeClr val="bg1">
              <a:alpha val="0"/>
            </a:schemeClr>
          </a:solidFill>
        </p:spPr>
        <p:txBody>
          <a:bodyPr wrap="square">
            <a:spAutoFit/>
          </a:bodyPr>
          <a:lstStyle/>
          <a:p>
            <a:pPr algn="r">
              <a:spcAft>
                <a:spcPts val="800"/>
              </a:spcAft>
            </a:pPr>
            <a:r>
              <a:rPr lang="en-CA" sz="1400" dirty="0"/>
              <a:t>You are tasked with supporting your applications team’s capabilities, delivering value to </a:t>
            </a:r>
            <a:r>
              <a:rPr lang="en-CA" sz="1400" dirty="0" smtClean="0"/>
              <a:t>stakeholders, </a:t>
            </a:r>
            <a:r>
              <a:rPr lang="en-CA" sz="1400" dirty="0"/>
              <a:t>and ensuring long-term viability of your department.</a:t>
            </a:r>
          </a:p>
        </p:txBody>
      </p:sp>
      <p:sp>
        <p:nvSpPr>
          <p:cNvPr id="6" name="Rectangle 5"/>
          <p:cNvSpPr/>
          <p:nvPr/>
        </p:nvSpPr>
        <p:spPr>
          <a:xfrm>
            <a:off x="5116286" y="1173118"/>
            <a:ext cx="3761013" cy="954107"/>
          </a:xfrm>
          <a:prstGeom prst="rect">
            <a:avLst/>
          </a:prstGeom>
          <a:solidFill>
            <a:schemeClr val="bg1">
              <a:lumMod val="95000"/>
              <a:alpha val="0"/>
            </a:schemeClr>
          </a:solidFill>
        </p:spPr>
        <p:txBody>
          <a:bodyPr wrap="square">
            <a:spAutoFit/>
          </a:bodyPr>
          <a:lstStyle/>
          <a:p>
            <a:pPr>
              <a:spcAft>
                <a:spcPts val="800"/>
              </a:spcAft>
            </a:pPr>
            <a:r>
              <a:rPr lang="en-CA" sz="1400" dirty="0"/>
              <a:t>At the same time, you are building and strengthening your credibility, </a:t>
            </a:r>
            <a:r>
              <a:rPr lang="en-CA" sz="1400" dirty="0" smtClean="0"/>
              <a:t>trust, </a:t>
            </a:r>
            <a:r>
              <a:rPr lang="en-CA" sz="1400" dirty="0"/>
              <a:t>and respect with your team and stakeholders by achieving your strategic objectives.</a:t>
            </a:r>
            <a:endParaRPr lang="en-CA" sz="1400" b="1" dirty="0"/>
          </a:p>
        </p:txBody>
      </p:sp>
      <p:sp>
        <p:nvSpPr>
          <p:cNvPr id="12" name="Rectangle 11"/>
          <p:cNvSpPr/>
          <p:nvPr/>
        </p:nvSpPr>
        <p:spPr>
          <a:xfrm>
            <a:off x="5501149" y="4345680"/>
            <a:ext cx="3376150" cy="169423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45720" rIns="108000" bIns="45720" numCol="1" spcCol="0" rtlCol="0" fromWordArt="0" anchor="ctr" anchorCtr="0" forceAA="0" compatLnSpc="1">
            <a:prstTxWarp prst="textNoShape">
              <a:avLst/>
            </a:prstTxWarp>
            <a:noAutofit/>
          </a:bodyPr>
          <a:lstStyle/>
          <a:p>
            <a:pPr>
              <a:spcAft>
                <a:spcPts val="600"/>
              </a:spcAft>
            </a:pPr>
            <a:r>
              <a:rPr lang="en-US" sz="1400" dirty="0">
                <a:solidFill>
                  <a:schemeClr val="tx1"/>
                </a:solidFill>
              </a:rPr>
              <a:t>Over seventy percent </a:t>
            </a:r>
            <a:r>
              <a:rPr lang="en-US" sz="1400" dirty="0" smtClean="0">
                <a:solidFill>
                  <a:schemeClr val="tx1"/>
                </a:solidFill>
              </a:rPr>
              <a:t>of </a:t>
            </a:r>
            <a:r>
              <a:rPr lang="en-US" sz="1400" dirty="0">
                <a:solidFill>
                  <a:schemeClr val="tx1"/>
                </a:solidFill>
              </a:rPr>
              <a:t>HR executives agree that </a:t>
            </a:r>
            <a:r>
              <a:rPr lang="en-US" sz="1400" b="1" dirty="0">
                <a:solidFill>
                  <a:schemeClr val="accent2"/>
                </a:solidFill>
              </a:rPr>
              <a:t>success or failure during the transition period </a:t>
            </a:r>
            <a:r>
              <a:rPr lang="en-US" sz="1400" dirty="0">
                <a:solidFill>
                  <a:schemeClr val="tx1"/>
                </a:solidFill>
              </a:rPr>
              <a:t>into a new role was</a:t>
            </a:r>
            <a:r>
              <a:rPr lang="en-US" sz="1400" b="1" dirty="0">
                <a:solidFill>
                  <a:schemeClr val="accent2"/>
                </a:solidFill>
              </a:rPr>
              <a:t> a strong predictor </a:t>
            </a:r>
            <a:r>
              <a:rPr lang="en-US" sz="1400" dirty="0">
                <a:solidFill>
                  <a:schemeClr val="tx1"/>
                </a:solidFill>
              </a:rPr>
              <a:t>of overall success or failure in the job. </a:t>
            </a:r>
          </a:p>
          <a:p>
            <a:pPr algn="r"/>
            <a:r>
              <a:rPr lang="en-US" sz="1400" dirty="0">
                <a:solidFill>
                  <a:schemeClr val="tx1"/>
                </a:solidFill>
              </a:rPr>
              <a:t>– </a:t>
            </a:r>
            <a:r>
              <a:rPr lang="en-US" sz="1400" dirty="0">
                <a:solidFill>
                  <a:schemeClr val="tx1"/>
                </a:solidFill>
                <a:hlinkClick r:id="rId4"/>
              </a:rPr>
              <a:t>Harvard Business Review</a:t>
            </a:r>
            <a:endParaRPr lang="en-US" sz="1400" dirty="0">
              <a:solidFill>
                <a:schemeClr val="tx1"/>
              </a:solidFill>
            </a:endParaRPr>
          </a:p>
        </p:txBody>
      </p:sp>
      <p:sp>
        <p:nvSpPr>
          <p:cNvPr id="13" name="Rectangle 12"/>
          <p:cNvSpPr/>
          <p:nvPr/>
        </p:nvSpPr>
        <p:spPr>
          <a:xfrm>
            <a:off x="5501149" y="3762796"/>
            <a:ext cx="3376150" cy="582885"/>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US" sz="2800" b="1" i="1" dirty="0">
                <a:solidFill>
                  <a:schemeClr val="bg1"/>
                </a:solidFill>
              </a:rPr>
              <a:t>70% </a:t>
            </a:r>
            <a:r>
              <a:rPr lang="en-US" sz="1200" b="1" i="1" dirty="0">
                <a:solidFill>
                  <a:schemeClr val="bg1"/>
                </a:solidFill>
              </a:rPr>
              <a:t>of executives</a:t>
            </a:r>
          </a:p>
        </p:txBody>
      </p:sp>
      <p:grpSp>
        <p:nvGrpSpPr>
          <p:cNvPr id="14" name="Group 13"/>
          <p:cNvGrpSpPr/>
          <p:nvPr/>
        </p:nvGrpSpPr>
        <p:grpSpPr>
          <a:xfrm>
            <a:off x="0" y="6422955"/>
            <a:ext cx="9144000" cy="437555"/>
            <a:chOff x="0" y="6422955"/>
            <a:chExt cx="9144000" cy="437555"/>
          </a:xfrm>
        </p:grpSpPr>
        <p:pic>
          <p:nvPicPr>
            <p:cNvPr id="16"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8" name="Picture 17"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023032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a:t>A large portion of your time can be wasted just trying to assess the landscape of your team’s responsibilities</a:t>
            </a:r>
          </a:p>
        </p:txBody>
      </p:sp>
      <p:sp>
        <p:nvSpPr>
          <p:cNvPr id="13" name="Freeform 12"/>
          <p:cNvSpPr/>
          <p:nvPr/>
        </p:nvSpPr>
        <p:spPr>
          <a:xfrm rot="21352756">
            <a:off x="2695790" y="3402091"/>
            <a:ext cx="1559943" cy="1112883"/>
          </a:xfrm>
          <a:custGeom>
            <a:avLst/>
            <a:gdLst>
              <a:gd name="connsiteX0" fmla="*/ 1646958 w 2930235"/>
              <a:gd name="connsiteY0" fmla="*/ 0 h 1932709"/>
              <a:gd name="connsiteX1" fmla="*/ 1942173 w 2930235"/>
              <a:gd name="connsiteY1" fmla="*/ 243672 h 1932709"/>
              <a:gd name="connsiteX2" fmla="*/ 1945844 w 2930235"/>
              <a:gd name="connsiteY2" fmla="*/ 280555 h 1932709"/>
              <a:gd name="connsiteX3" fmla="*/ 2930235 w 2930235"/>
              <a:gd name="connsiteY3" fmla="*/ 280555 h 1932709"/>
              <a:gd name="connsiteX4" fmla="*/ 2930235 w 2930235"/>
              <a:gd name="connsiteY4" fmla="*/ 828678 h 1932709"/>
              <a:gd name="connsiteX5" fmla="*/ 2902526 w 2930235"/>
              <a:gd name="connsiteY5" fmla="*/ 826077 h 1932709"/>
              <a:gd name="connsiteX6" fmla="*/ 2601189 w 2930235"/>
              <a:gd name="connsiteY6" fmla="*/ 1106632 h 1932709"/>
              <a:gd name="connsiteX7" fmla="*/ 2902526 w 2930235"/>
              <a:gd name="connsiteY7" fmla="*/ 1387187 h 1932709"/>
              <a:gd name="connsiteX8" fmla="*/ 2930235 w 2930235"/>
              <a:gd name="connsiteY8" fmla="*/ 1384586 h 1932709"/>
              <a:gd name="connsiteX9" fmla="*/ 2930235 w 2930235"/>
              <a:gd name="connsiteY9" fmla="*/ 1932709 h 1932709"/>
              <a:gd name="connsiteX10" fmla="*/ 1943975 w 2930235"/>
              <a:gd name="connsiteY10" fmla="*/ 1932709 h 1932709"/>
              <a:gd name="connsiteX11" fmla="*/ 1942173 w 2930235"/>
              <a:gd name="connsiteY11" fmla="*/ 1916069 h 1932709"/>
              <a:gd name="connsiteX12" fmla="*/ 1646958 w 2930235"/>
              <a:gd name="connsiteY12" fmla="*/ 1692055 h 1932709"/>
              <a:gd name="connsiteX13" fmla="*/ 1351743 w 2930235"/>
              <a:gd name="connsiteY13" fmla="*/ 1916069 h 1932709"/>
              <a:gd name="connsiteX14" fmla="*/ 1349941 w 2930235"/>
              <a:gd name="connsiteY14" fmla="*/ 1932709 h 1932709"/>
              <a:gd name="connsiteX15" fmla="*/ 363681 w 2930235"/>
              <a:gd name="connsiteY15" fmla="*/ 1932709 h 1932709"/>
              <a:gd name="connsiteX16" fmla="*/ 363681 w 2930235"/>
              <a:gd name="connsiteY16" fmla="*/ 1384535 h 1932709"/>
              <a:gd name="connsiteX17" fmla="*/ 332509 w 2930235"/>
              <a:gd name="connsiteY17" fmla="*/ 1387186 h 1932709"/>
              <a:gd name="connsiteX18" fmla="*/ 0 w 2930235"/>
              <a:gd name="connsiteY18" fmla="*/ 1106631 h 1932709"/>
              <a:gd name="connsiteX19" fmla="*/ 332509 w 2930235"/>
              <a:gd name="connsiteY19" fmla="*/ 826076 h 1932709"/>
              <a:gd name="connsiteX20" fmla="*/ 363681 w 2930235"/>
              <a:gd name="connsiteY20" fmla="*/ 828728 h 1932709"/>
              <a:gd name="connsiteX21" fmla="*/ 363681 w 2930235"/>
              <a:gd name="connsiteY21" fmla="*/ 280555 h 1932709"/>
              <a:gd name="connsiteX22" fmla="*/ 1348072 w 2930235"/>
              <a:gd name="connsiteY22" fmla="*/ 280555 h 1932709"/>
              <a:gd name="connsiteX23" fmla="*/ 1351743 w 2930235"/>
              <a:gd name="connsiteY23" fmla="*/ 243672 h 1932709"/>
              <a:gd name="connsiteX24" fmla="*/ 1646958 w 2930235"/>
              <a:gd name="connsiteY24" fmla="*/ 0 h 193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930235" h="1932709">
                <a:moveTo>
                  <a:pt x="1646958" y="0"/>
                </a:moveTo>
                <a:cubicBezTo>
                  <a:pt x="1792579" y="0"/>
                  <a:pt x="1914075" y="104609"/>
                  <a:pt x="1942173" y="243672"/>
                </a:cubicBezTo>
                <a:lnTo>
                  <a:pt x="1945844" y="280555"/>
                </a:lnTo>
                <a:lnTo>
                  <a:pt x="2930235" y="280555"/>
                </a:lnTo>
                <a:lnTo>
                  <a:pt x="2930235" y="828678"/>
                </a:lnTo>
                <a:lnTo>
                  <a:pt x="2902526" y="826077"/>
                </a:lnTo>
                <a:cubicBezTo>
                  <a:pt x="2736102" y="826077"/>
                  <a:pt x="2601189" y="951686"/>
                  <a:pt x="2601189" y="1106632"/>
                </a:cubicBezTo>
                <a:cubicBezTo>
                  <a:pt x="2601189" y="1261578"/>
                  <a:pt x="2736102" y="1387187"/>
                  <a:pt x="2902526" y="1387187"/>
                </a:cubicBezTo>
                <a:lnTo>
                  <a:pt x="2930235" y="1384586"/>
                </a:lnTo>
                <a:lnTo>
                  <a:pt x="2930235" y="1932709"/>
                </a:lnTo>
                <a:lnTo>
                  <a:pt x="1943975" y="1932709"/>
                </a:lnTo>
                <a:lnTo>
                  <a:pt x="1942173" y="1916069"/>
                </a:lnTo>
                <a:cubicBezTo>
                  <a:pt x="1914075" y="1788225"/>
                  <a:pt x="1792579" y="1692055"/>
                  <a:pt x="1646958" y="1692055"/>
                </a:cubicBezTo>
                <a:cubicBezTo>
                  <a:pt x="1501337" y="1692055"/>
                  <a:pt x="1379842" y="1788225"/>
                  <a:pt x="1351743" y="1916069"/>
                </a:cubicBezTo>
                <a:lnTo>
                  <a:pt x="1349941" y="1932709"/>
                </a:lnTo>
                <a:lnTo>
                  <a:pt x="363681" y="1932709"/>
                </a:lnTo>
                <a:lnTo>
                  <a:pt x="363681" y="1384535"/>
                </a:lnTo>
                <a:lnTo>
                  <a:pt x="332509" y="1387186"/>
                </a:lnTo>
                <a:cubicBezTo>
                  <a:pt x="148869" y="1387186"/>
                  <a:pt x="0" y="1261577"/>
                  <a:pt x="0" y="1106631"/>
                </a:cubicBezTo>
                <a:cubicBezTo>
                  <a:pt x="0" y="951685"/>
                  <a:pt x="148869" y="826076"/>
                  <a:pt x="332509" y="826076"/>
                </a:cubicBezTo>
                <a:lnTo>
                  <a:pt x="363681" y="828728"/>
                </a:lnTo>
                <a:lnTo>
                  <a:pt x="363681" y="280555"/>
                </a:lnTo>
                <a:lnTo>
                  <a:pt x="1348072" y="280555"/>
                </a:lnTo>
                <a:lnTo>
                  <a:pt x="1351743" y="243672"/>
                </a:lnTo>
                <a:cubicBezTo>
                  <a:pt x="1379842" y="104609"/>
                  <a:pt x="1501337" y="0"/>
                  <a:pt x="1646958" y="0"/>
                </a:cubicBezTo>
                <a:close/>
              </a:path>
            </a:pathLst>
          </a:custGeom>
          <a:solidFill>
            <a:schemeClr val="accent1">
              <a:alpha val="54000"/>
            </a:schemeClr>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0000" tIns="144000" rIns="0" rtlCol="0" anchor="ctr"/>
          <a:lstStyle/>
          <a:p>
            <a:pPr algn="ctr"/>
            <a:r>
              <a:rPr lang="en-CA" sz="1250" b="1" dirty="0">
                <a:solidFill>
                  <a:schemeClr val="bg1"/>
                </a:solidFill>
              </a:rPr>
              <a:t>Enterprise &amp; Application Architecture</a:t>
            </a:r>
          </a:p>
        </p:txBody>
      </p:sp>
      <p:sp>
        <p:nvSpPr>
          <p:cNvPr id="15" name="Freeform 14"/>
          <p:cNvSpPr/>
          <p:nvPr/>
        </p:nvSpPr>
        <p:spPr>
          <a:xfrm rot="739174">
            <a:off x="1444156" y="5050119"/>
            <a:ext cx="1637081" cy="1194882"/>
          </a:xfrm>
          <a:custGeom>
            <a:avLst/>
            <a:gdLst>
              <a:gd name="connsiteX0" fmla="*/ 348295 w 3358991"/>
              <a:gd name="connsiteY0" fmla="*/ 0 h 2005219"/>
              <a:gd name="connsiteX1" fmla="*/ 1383813 w 3358991"/>
              <a:gd name="connsiteY1" fmla="*/ 0 h 2005219"/>
              <a:gd name="connsiteX2" fmla="*/ 1378258 w 3358991"/>
              <a:gd name="connsiteY2" fmla="*/ 52436 h 2005219"/>
              <a:gd name="connsiteX3" fmla="*/ 1695181 w 3358991"/>
              <a:gd name="connsiteY3" fmla="*/ 354043 h 2005219"/>
              <a:gd name="connsiteX4" fmla="*/ 2012104 w 3358991"/>
              <a:gd name="connsiteY4" fmla="*/ 52436 h 2005219"/>
              <a:gd name="connsiteX5" fmla="*/ 2006550 w 3358991"/>
              <a:gd name="connsiteY5" fmla="*/ 0 h 2005219"/>
              <a:gd name="connsiteX6" fmla="*/ 3081104 w 3358991"/>
              <a:gd name="connsiteY6" fmla="*/ 0 h 2005219"/>
              <a:gd name="connsiteX7" fmla="*/ 3081104 w 3358991"/>
              <a:gd name="connsiteY7" fmla="*/ 509030 h 2005219"/>
              <a:gd name="connsiteX8" fmla="*/ 3105939 w 3358991"/>
              <a:gd name="connsiteY8" fmla="*/ 511413 h 2005219"/>
              <a:gd name="connsiteX9" fmla="*/ 3358991 w 3358991"/>
              <a:gd name="connsiteY9" fmla="*/ 806892 h 2005219"/>
              <a:gd name="connsiteX10" fmla="*/ 3105939 w 3358991"/>
              <a:gd name="connsiteY10" fmla="*/ 1102372 h 2005219"/>
              <a:gd name="connsiteX11" fmla="*/ 3081104 w 3358991"/>
              <a:gd name="connsiteY11" fmla="*/ 1104754 h 2005219"/>
              <a:gd name="connsiteX12" fmla="*/ 3081104 w 3358991"/>
              <a:gd name="connsiteY12" fmla="*/ 1732608 h 2005219"/>
              <a:gd name="connsiteX13" fmla="*/ 2018161 w 3358991"/>
              <a:gd name="connsiteY13" fmla="*/ 1732608 h 2005219"/>
              <a:gd name="connsiteX14" fmla="*/ 2014793 w 3358991"/>
              <a:gd name="connsiteY14" fmla="*/ 1764396 h 2005219"/>
              <a:gd name="connsiteX15" fmla="*/ 1704309 w 3358991"/>
              <a:gd name="connsiteY15" fmla="*/ 2005219 h 2005219"/>
              <a:gd name="connsiteX16" fmla="*/ 1393825 w 3358991"/>
              <a:gd name="connsiteY16" fmla="*/ 1764396 h 2005219"/>
              <a:gd name="connsiteX17" fmla="*/ 1390458 w 3358991"/>
              <a:gd name="connsiteY17" fmla="*/ 1732608 h 2005219"/>
              <a:gd name="connsiteX18" fmla="*/ 348295 w 3358991"/>
              <a:gd name="connsiteY18" fmla="*/ 1732608 h 2005219"/>
              <a:gd name="connsiteX19" fmla="*/ 348295 w 3358991"/>
              <a:gd name="connsiteY19" fmla="*/ 1146750 h 2005219"/>
              <a:gd name="connsiteX20" fmla="*/ 316923 w 3358991"/>
              <a:gd name="connsiteY20" fmla="*/ 1149760 h 2005219"/>
              <a:gd name="connsiteX21" fmla="*/ 0 w 3358991"/>
              <a:gd name="connsiteY21" fmla="*/ 848153 h 2005219"/>
              <a:gd name="connsiteX22" fmla="*/ 316923 w 3358991"/>
              <a:gd name="connsiteY22" fmla="*/ 546546 h 2005219"/>
              <a:gd name="connsiteX23" fmla="*/ 348295 w 3358991"/>
              <a:gd name="connsiteY23" fmla="*/ 549556 h 200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358991" h="2005219">
                <a:moveTo>
                  <a:pt x="348295" y="0"/>
                </a:moveTo>
                <a:lnTo>
                  <a:pt x="1383813" y="0"/>
                </a:lnTo>
                <a:lnTo>
                  <a:pt x="1378258" y="52436"/>
                </a:lnTo>
                <a:cubicBezTo>
                  <a:pt x="1378258" y="219009"/>
                  <a:pt x="1520149" y="354043"/>
                  <a:pt x="1695181" y="354043"/>
                </a:cubicBezTo>
                <a:cubicBezTo>
                  <a:pt x="1870213" y="354043"/>
                  <a:pt x="2012104" y="219009"/>
                  <a:pt x="2012104" y="52436"/>
                </a:cubicBezTo>
                <a:lnTo>
                  <a:pt x="2006550" y="0"/>
                </a:lnTo>
                <a:lnTo>
                  <a:pt x="3081104" y="0"/>
                </a:lnTo>
                <a:lnTo>
                  <a:pt x="3081104" y="509030"/>
                </a:lnTo>
                <a:lnTo>
                  <a:pt x="3105939" y="511413"/>
                </a:lnTo>
                <a:cubicBezTo>
                  <a:pt x="3250356" y="539536"/>
                  <a:pt x="3358991" y="661141"/>
                  <a:pt x="3358991" y="806892"/>
                </a:cubicBezTo>
                <a:cubicBezTo>
                  <a:pt x="3358991" y="952644"/>
                  <a:pt x="3250356" y="1074248"/>
                  <a:pt x="3105939" y="1102372"/>
                </a:cubicBezTo>
                <a:lnTo>
                  <a:pt x="3081104" y="1104754"/>
                </a:lnTo>
                <a:lnTo>
                  <a:pt x="3081104" y="1732608"/>
                </a:lnTo>
                <a:lnTo>
                  <a:pt x="2018161" y="1732608"/>
                </a:lnTo>
                <a:lnTo>
                  <a:pt x="2014793" y="1764396"/>
                </a:lnTo>
                <a:cubicBezTo>
                  <a:pt x="1985242" y="1901834"/>
                  <a:pt x="1857462" y="2005219"/>
                  <a:pt x="1704309" y="2005219"/>
                </a:cubicBezTo>
                <a:cubicBezTo>
                  <a:pt x="1551156" y="2005219"/>
                  <a:pt x="1423377" y="1901834"/>
                  <a:pt x="1393825" y="1764396"/>
                </a:cubicBezTo>
                <a:lnTo>
                  <a:pt x="1390458" y="1732608"/>
                </a:lnTo>
                <a:lnTo>
                  <a:pt x="348295" y="1732608"/>
                </a:lnTo>
                <a:lnTo>
                  <a:pt x="348295" y="1146750"/>
                </a:lnTo>
                <a:lnTo>
                  <a:pt x="316923" y="1149760"/>
                </a:lnTo>
                <a:cubicBezTo>
                  <a:pt x="141891" y="1149760"/>
                  <a:pt x="0" y="1014726"/>
                  <a:pt x="0" y="848153"/>
                </a:cubicBezTo>
                <a:cubicBezTo>
                  <a:pt x="0" y="681580"/>
                  <a:pt x="141891" y="546546"/>
                  <a:pt x="316923" y="546546"/>
                </a:cubicBezTo>
                <a:lnTo>
                  <a:pt x="348295" y="549556"/>
                </a:lnTo>
                <a:close/>
              </a:path>
            </a:pathLst>
          </a:custGeom>
          <a:solidFill>
            <a:srgbClr val="C7C7C7">
              <a:alpha val="54000"/>
            </a:srgbClr>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CA" sz="1250" dirty="0">
                <a:solidFill>
                  <a:schemeClr val="bg2"/>
                </a:solidFill>
              </a:rPr>
              <a:t>Team Culture</a:t>
            </a:r>
          </a:p>
        </p:txBody>
      </p:sp>
      <p:sp>
        <p:nvSpPr>
          <p:cNvPr id="16" name="Freeform 15"/>
          <p:cNvSpPr/>
          <p:nvPr/>
        </p:nvSpPr>
        <p:spPr>
          <a:xfrm rot="19819168" flipH="1">
            <a:off x="7432899" y="4176131"/>
            <a:ext cx="1465301" cy="1174128"/>
          </a:xfrm>
          <a:custGeom>
            <a:avLst/>
            <a:gdLst>
              <a:gd name="connsiteX0" fmla="*/ 1646958 w 2930235"/>
              <a:gd name="connsiteY0" fmla="*/ 0 h 1932709"/>
              <a:gd name="connsiteX1" fmla="*/ 1942173 w 2930235"/>
              <a:gd name="connsiteY1" fmla="*/ 243672 h 1932709"/>
              <a:gd name="connsiteX2" fmla="*/ 1945844 w 2930235"/>
              <a:gd name="connsiteY2" fmla="*/ 280555 h 1932709"/>
              <a:gd name="connsiteX3" fmla="*/ 2930235 w 2930235"/>
              <a:gd name="connsiteY3" fmla="*/ 280555 h 1932709"/>
              <a:gd name="connsiteX4" fmla="*/ 2930235 w 2930235"/>
              <a:gd name="connsiteY4" fmla="*/ 828678 h 1932709"/>
              <a:gd name="connsiteX5" fmla="*/ 2902526 w 2930235"/>
              <a:gd name="connsiteY5" fmla="*/ 826077 h 1932709"/>
              <a:gd name="connsiteX6" fmla="*/ 2601189 w 2930235"/>
              <a:gd name="connsiteY6" fmla="*/ 1106632 h 1932709"/>
              <a:gd name="connsiteX7" fmla="*/ 2902526 w 2930235"/>
              <a:gd name="connsiteY7" fmla="*/ 1387187 h 1932709"/>
              <a:gd name="connsiteX8" fmla="*/ 2930235 w 2930235"/>
              <a:gd name="connsiteY8" fmla="*/ 1384586 h 1932709"/>
              <a:gd name="connsiteX9" fmla="*/ 2930235 w 2930235"/>
              <a:gd name="connsiteY9" fmla="*/ 1932709 h 1932709"/>
              <a:gd name="connsiteX10" fmla="*/ 1943975 w 2930235"/>
              <a:gd name="connsiteY10" fmla="*/ 1932709 h 1932709"/>
              <a:gd name="connsiteX11" fmla="*/ 1942173 w 2930235"/>
              <a:gd name="connsiteY11" fmla="*/ 1916069 h 1932709"/>
              <a:gd name="connsiteX12" fmla="*/ 1646958 w 2930235"/>
              <a:gd name="connsiteY12" fmla="*/ 1692055 h 1932709"/>
              <a:gd name="connsiteX13" fmla="*/ 1351743 w 2930235"/>
              <a:gd name="connsiteY13" fmla="*/ 1916069 h 1932709"/>
              <a:gd name="connsiteX14" fmla="*/ 1349941 w 2930235"/>
              <a:gd name="connsiteY14" fmla="*/ 1932709 h 1932709"/>
              <a:gd name="connsiteX15" fmla="*/ 363681 w 2930235"/>
              <a:gd name="connsiteY15" fmla="*/ 1932709 h 1932709"/>
              <a:gd name="connsiteX16" fmla="*/ 363681 w 2930235"/>
              <a:gd name="connsiteY16" fmla="*/ 1384535 h 1932709"/>
              <a:gd name="connsiteX17" fmla="*/ 332509 w 2930235"/>
              <a:gd name="connsiteY17" fmla="*/ 1387186 h 1932709"/>
              <a:gd name="connsiteX18" fmla="*/ 0 w 2930235"/>
              <a:gd name="connsiteY18" fmla="*/ 1106631 h 1932709"/>
              <a:gd name="connsiteX19" fmla="*/ 332509 w 2930235"/>
              <a:gd name="connsiteY19" fmla="*/ 826076 h 1932709"/>
              <a:gd name="connsiteX20" fmla="*/ 363681 w 2930235"/>
              <a:gd name="connsiteY20" fmla="*/ 828728 h 1932709"/>
              <a:gd name="connsiteX21" fmla="*/ 363681 w 2930235"/>
              <a:gd name="connsiteY21" fmla="*/ 280555 h 1932709"/>
              <a:gd name="connsiteX22" fmla="*/ 1348072 w 2930235"/>
              <a:gd name="connsiteY22" fmla="*/ 280555 h 1932709"/>
              <a:gd name="connsiteX23" fmla="*/ 1351743 w 2930235"/>
              <a:gd name="connsiteY23" fmla="*/ 243672 h 1932709"/>
              <a:gd name="connsiteX24" fmla="*/ 1646958 w 2930235"/>
              <a:gd name="connsiteY24" fmla="*/ 0 h 193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930235" h="1932709">
                <a:moveTo>
                  <a:pt x="1646958" y="0"/>
                </a:moveTo>
                <a:cubicBezTo>
                  <a:pt x="1792579" y="0"/>
                  <a:pt x="1914075" y="104609"/>
                  <a:pt x="1942173" y="243672"/>
                </a:cubicBezTo>
                <a:lnTo>
                  <a:pt x="1945844" y="280555"/>
                </a:lnTo>
                <a:lnTo>
                  <a:pt x="2930235" y="280555"/>
                </a:lnTo>
                <a:lnTo>
                  <a:pt x="2930235" y="828678"/>
                </a:lnTo>
                <a:lnTo>
                  <a:pt x="2902526" y="826077"/>
                </a:lnTo>
                <a:cubicBezTo>
                  <a:pt x="2736102" y="826077"/>
                  <a:pt x="2601189" y="951686"/>
                  <a:pt x="2601189" y="1106632"/>
                </a:cubicBezTo>
                <a:cubicBezTo>
                  <a:pt x="2601189" y="1261578"/>
                  <a:pt x="2736102" y="1387187"/>
                  <a:pt x="2902526" y="1387187"/>
                </a:cubicBezTo>
                <a:lnTo>
                  <a:pt x="2930235" y="1384586"/>
                </a:lnTo>
                <a:lnTo>
                  <a:pt x="2930235" y="1932709"/>
                </a:lnTo>
                <a:lnTo>
                  <a:pt x="1943975" y="1932709"/>
                </a:lnTo>
                <a:lnTo>
                  <a:pt x="1942173" y="1916069"/>
                </a:lnTo>
                <a:cubicBezTo>
                  <a:pt x="1914075" y="1788225"/>
                  <a:pt x="1792579" y="1692055"/>
                  <a:pt x="1646958" y="1692055"/>
                </a:cubicBezTo>
                <a:cubicBezTo>
                  <a:pt x="1501337" y="1692055"/>
                  <a:pt x="1379842" y="1788225"/>
                  <a:pt x="1351743" y="1916069"/>
                </a:cubicBezTo>
                <a:lnTo>
                  <a:pt x="1349941" y="1932709"/>
                </a:lnTo>
                <a:lnTo>
                  <a:pt x="363681" y="1932709"/>
                </a:lnTo>
                <a:lnTo>
                  <a:pt x="363681" y="1384535"/>
                </a:lnTo>
                <a:lnTo>
                  <a:pt x="332509" y="1387186"/>
                </a:lnTo>
                <a:cubicBezTo>
                  <a:pt x="148869" y="1387186"/>
                  <a:pt x="0" y="1261577"/>
                  <a:pt x="0" y="1106631"/>
                </a:cubicBezTo>
                <a:cubicBezTo>
                  <a:pt x="0" y="951685"/>
                  <a:pt x="148869" y="826076"/>
                  <a:pt x="332509" y="826076"/>
                </a:cubicBezTo>
                <a:lnTo>
                  <a:pt x="363681" y="828728"/>
                </a:lnTo>
                <a:lnTo>
                  <a:pt x="363681" y="280555"/>
                </a:lnTo>
                <a:lnTo>
                  <a:pt x="1348072" y="280555"/>
                </a:lnTo>
                <a:lnTo>
                  <a:pt x="1351743" y="243672"/>
                </a:lnTo>
                <a:cubicBezTo>
                  <a:pt x="1379842" y="104609"/>
                  <a:pt x="1501337" y="0"/>
                  <a:pt x="1646958" y="0"/>
                </a:cubicBezTo>
                <a:close/>
              </a:path>
            </a:pathLst>
          </a:custGeom>
          <a:solidFill>
            <a:schemeClr val="bg1">
              <a:lumMod val="50000"/>
              <a:alpha val="54000"/>
            </a:schemeClr>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CA" sz="1250" dirty="0">
                <a:solidFill>
                  <a:schemeClr val="bg2"/>
                </a:solidFill>
              </a:rPr>
              <a:t>Team Design &amp; Governance</a:t>
            </a:r>
          </a:p>
        </p:txBody>
      </p:sp>
      <p:sp>
        <p:nvSpPr>
          <p:cNvPr id="17" name="Freeform 16"/>
          <p:cNvSpPr/>
          <p:nvPr/>
        </p:nvSpPr>
        <p:spPr>
          <a:xfrm flipH="1">
            <a:off x="2759677" y="5097406"/>
            <a:ext cx="1974343" cy="979864"/>
          </a:xfrm>
          <a:custGeom>
            <a:avLst/>
            <a:gdLst>
              <a:gd name="connsiteX0" fmla="*/ 1646958 w 2930235"/>
              <a:gd name="connsiteY0" fmla="*/ 0 h 1932709"/>
              <a:gd name="connsiteX1" fmla="*/ 1942173 w 2930235"/>
              <a:gd name="connsiteY1" fmla="*/ 243672 h 1932709"/>
              <a:gd name="connsiteX2" fmla="*/ 1945844 w 2930235"/>
              <a:gd name="connsiteY2" fmla="*/ 280555 h 1932709"/>
              <a:gd name="connsiteX3" fmla="*/ 2930235 w 2930235"/>
              <a:gd name="connsiteY3" fmla="*/ 280555 h 1932709"/>
              <a:gd name="connsiteX4" fmla="*/ 2930235 w 2930235"/>
              <a:gd name="connsiteY4" fmla="*/ 828678 h 1932709"/>
              <a:gd name="connsiteX5" fmla="*/ 2902526 w 2930235"/>
              <a:gd name="connsiteY5" fmla="*/ 826077 h 1932709"/>
              <a:gd name="connsiteX6" fmla="*/ 2601189 w 2930235"/>
              <a:gd name="connsiteY6" fmla="*/ 1106632 h 1932709"/>
              <a:gd name="connsiteX7" fmla="*/ 2902526 w 2930235"/>
              <a:gd name="connsiteY7" fmla="*/ 1387187 h 1932709"/>
              <a:gd name="connsiteX8" fmla="*/ 2930235 w 2930235"/>
              <a:gd name="connsiteY8" fmla="*/ 1384586 h 1932709"/>
              <a:gd name="connsiteX9" fmla="*/ 2930235 w 2930235"/>
              <a:gd name="connsiteY9" fmla="*/ 1932709 h 1932709"/>
              <a:gd name="connsiteX10" fmla="*/ 1943975 w 2930235"/>
              <a:gd name="connsiteY10" fmla="*/ 1932709 h 1932709"/>
              <a:gd name="connsiteX11" fmla="*/ 1942173 w 2930235"/>
              <a:gd name="connsiteY11" fmla="*/ 1916069 h 1932709"/>
              <a:gd name="connsiteX12" fmla="*/ 1646958 w 2930235"/>
              <a:gd name="connsiteY12" fmla="*/ 1692055 h 1932709"/>
              <a:gd name="connsiteX13" fmla="*/ 1351743 w 2930235"/>
              <a:gd name="connsiteY13" fmla="*/ 1916069 h 1932709"/>
              <a:gd name="connsiteX14" fmla="*/ 1349941 w 2930235"/>
              <a:gd name="connsiteY14" fmla="*/ 1932709 h 1932709"/>
              <a:gd name="connsiteX15" fmla="*/ 363681 w 2930235"/>
              <a:gd name="connsiteY15" fmla="*/ 1932709 h 1932709"/>
              <a:gd name="connsiteX16" fmla="*/ 363681 w 2930235"/>
              <a:gd name="connsiteY16" fmla="*/ 1384535 h 1932709"/>
              <a:gd name="connsiteX17" fmla="*/ 332509 w 2930235"/>
              <a:gd name="connsiteY17" fmla="*/ 1387186 h 1932709"/>
              <a:gd name="connsiteX18" fmla="*/ 0 w 2930235"/>
              <a:gd name="connsiteY18" fmla="*/ 1106631 h 1932709"/>
              <a:gd name="connsiteX19" fmla="*/ 332509 w 2930235"/>
              <a:gd name="connsiteY19" fmla="*/ 826076 h 1932709"/>
              <a:gd name="connsiteX20" fmla="*/ 363681 w 2930235"/>
              <a:gd name="connsiteY20" fmla="*/ 828728 h 1932709"/>
              <a:gd name="connsiteX21" fmla="*/ 363681 w 2930235"/>
              <a:gd name="connsiteY21" fmla="*/ 280555 h 1932709"/>
              <a:gd name="connsiteX22" fmla="*/ 1348072 w 2930235"/>
              <a:gd name="connsiteY22" fmla="*/ 280555 h 1932709"/>
              <a:gd name="connsiteX23" fmla="*/ 1351743 w 2930235"/>
              <a:gd name="connsiteY23" fmla="*/ 243672 h 1932709"/>
              <a:gd name="connsiteX24" fmla="*/ 1646958 w 2930235"/>
              <a:gd name="connsiteY24" fmla="*/ 0 h 193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930235" h="1932709">
                <a:moveTo>
                  <a:pt x="1646958" y="0"/>
                </a:moveTo>
                <a:cubicBezTo>
                  <a:pt x="1792579" y="0"/>
                  <a:pt x="1914075" y="104609"/>
                  <a:pt x="1942173" y="243672"/>
                </a:cubicBezTo>
                <a:lnTo>
                  <a:pt x="1945844" y="280555"/>
                </a:lnTo>
                <a:lnTo>
                  <a:pt x="2930235" y="280555"/>
                </a:lnTo>
                <a:lnTo>
                  <a:pt x="2930235" y="828678"/>
                </a:lnTo>
                <a:lnTo>
                  <a:pt x="2902526" y="826077"/>
                </a:lnTo>
                <a:cubicBezTo>
                  <a:pt x="2736102" y="826077"/>
                  <a:pt x="2601189" y="951686"/>
                  <a:pt x="2601189" y="1106632"/>
                </a:cubicBezTo>
                <a:cubicBezTo>
                  <a:pt x="2601189" y="1261578"/>
                  <a:pt x="2736102" y="1387187"/>
                  <a:pt x="2902526" y="1387187"/>
                </a:cubicBezTo>
                <a:lnTo>
                  <a:pt x="2930235" y="1384586"/>
                </a:lnTo>
                <a:lnTo>
                  <a:pt x="2930235" y="1932709"/>
                </a:lnTo>
                <a:lnTo>
                  <a:pt x="1943975" y="1932709"/>
                </a:lnTo>
                <a:lnTo>
                  <a:pt x="1942173" y="1916069"/>
                </a:lnTo>
                <a:cubicBezTo>
                  <a:pt x="1914075" y="1788225"/>
                  <a:pt x="1792579" y="1692055"/>
                  <a:pt x="1646958" y="1692055"/>
                </a:cubicBezTo>
                <a:cubicBezTo>
                  <a:pt x="1501337" y="1692055"/>
                  <a:pt x="1379842" y="1788225"/>
                  <a:pt x="1351743" y="1916069"/>
                </a:cubicBezTo>
                <a:lnTo>
                  <a:pt x="1349941" y="1932709"/>
                </a:lnTo>
                <a:lnTo>
                  <a:pt x="363681" y="1932709"/>
                </a:lnTo>
                <a:lnTo>
                  <a:pt x="363681" y="1384535"/>
                </a:lnTo>
                <a:lnTo>
                  <a:pt x="332509" y="1387186"/>
                </a:lnTo>
                <a:cubicBezTo>
                  <a:pt x="148869" y="1387186"/>
                  <a:pt x="0" y="1261577"/>
                  <a:pt x="0" y="1106631"/>
                </a:cubicBezTo>
                <a:cubicBezTo>
                  <a:pt x="0" y="951685"/>
                  <a:pt x="148869" y="826076"/>
                  <a:pt x="332509" y="826076"/>
                </a:cubicBezTo>
                <a:lnTo>
                  <a:pt x="363681" y="828728"/>
                </a:lnTo>
                <a:lnTo>
                  <a:pt x="363681" y="280555"/>
                </a:lnTo>
                <a:lnTo>
                  <a:pt x="1348072" y="280555"/>
                </a:lnTo>
                <a:lnTo>
                  <a:pt x="1351743" y="243672"/>
                </a:lnTo>
                <a:cubicBezTo>
                  <a:pt x="1379842" y="104609"/>
                  <a:pt x="1501337" y="0"/>
                  <a:pt x="1646958" y="0"/>
                </a:cubicBezTo>
                <a:close/>
              </a:path>
            </a:pathLst>
          </a:custGeom>
          <a:solidFill>
            <a:schemeClr val="accent3">
              <a:alpha val="54000"/>
            </a:schemeClr>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144000" rIns="0" rtlCol="0" anchor="ctr"/>
          <a:lstStyle/>
          <a:p>
            <a:pPr algn="ctr"/>
            <a:r>
              <a:rPr lang="en-CA" sz="1250" dirty="0">
                <a:solidFill>
                  <a:schemeClr val="bg2"/>
                </a:solidFill>
              </a:rPr>
              <a:t>Release &amp; Deployment Management</a:t>
            </a:r>
          </a:p>
        </p:txBody>
      </p:sp>
      <p:sp>
        <p:nvSpPr>
          <p:cNvPr id="19" name="Freeform 18"/>
          <p:cNvSpPr/>
          <p:nvPr/>
        </p:nvSpPr>
        <p:spPr>
          <a:xfrm rot="19800000">
            <a:off x="148748" y="4955627"/>
            <a:ext cx="1637081" cy="1100241"/>
          </a:xfrm>
          <a:custGeom>
            <a:avLst/>
            <a:gdLst>
              <a:gd name="connsiteX0" fmla="*/ 348295 w 3358991"/>
              <a:gd name="connsiteY0" fmla="*/ 0 h 2005219"/>
              <a:gd name="connsiteX1" fmla="*/ 1383813 w 3358991"/>
              <a:gd name="connsiteY1" fmla="*/ 0 h 2005219"/>
              <a:gd name="connsiteX2" fmla="*/ 1378258 w 3358991"/>
              <a:gd name="connsiteY2" fmla="*/ 52436 h 2005219"/>
              <a:gd name="connsiteX3" fmla="*/ 1695181 w 3358991"/>
              <a:gd name="connsiteY3" fmla="*/ 354043 h 2005219"/>
              <a:gd name="connsiteX4" fmla="*/ 2012104 w 3358991"/>
              <a:gd name="connsiteY4" fmla="*/ 52436 h 2005219"/>
              <a:gd name="connsiteX5" fmla="*/ 2006550 w 3358991"/>
              <a:gd name="connsiteY5" fmla="*/ 0 h 2005219"/>
              <a:gd name="connsiteX6" fmla="*/ 3081104 w 3358991"/>
              <a:gd name="connsiteY6" fmla="*/ 0 h 2005219"/>
              <a:gd name="connsiteX7" fmla="*/ 3081104 w 3358991"/>
              <a:gd name="connsiteY7" fmla="*/ 509030 h 2005219"/>
              <a:gd name="connsiteX8" fmla="*/ 3105939 w 3358991"/>
              <a:gd name="connsiteY8" fmla="*/ 511413 h 2005219"/>
              <a:gd name="connsiteX9" fmla="*/ 3358991 w 3358991"/>
              <a:gd name="connsiteY9" fmla="*/ 806892 h 2005219"/>
              <a:gd name="connsiteX10" fmla="*/ 3105939 w 3358991"/>
              <a:gd name="connsiteY10" fmla="*/ 1102372 h 2005219"/>
              <a:gd name="connsiteX11" fmla="*/ 3081104 w 3358991"/>
              <a:gd name="connsiteY11" fmla="*/ 1104754 h 2005219"/>
              <a:gd name="connsiteX12" fmla="*/ 3081104 w 3358991"/>
              <a:gd name="connsiteY12" fmla="*/ 1732608 h 2005219"/>
              <a:gd name="connsiteX13" fmla="*/ 2018161 w 3358991"/>
              <a:gd name="connsiteY13" fmla="*/ 1732608 h 2005219"/>
              <a:gd name="connsiteX14" fmla="*/ 2014793 w 3358991"/>
              <a:gd name="connsiteY14" fmla="*/ 1764396 h 2005219"/>
              <a:gd name="connsiteX15" fmla="*/ 1704309 w 3358991"/>
              <a:gd name="connsiteY15" fmla="*/ 2005219 h 2005219"/>
              <a:gd name="connsiteX16" fmla="*/ 1393825 w 3358991"/>
              <a:gd name="connsiteY16" fmla="*/ 1764396 h 2005219"/>
              <a:gd name="connsiteX17" fmla="*/ 1390458 w 3358991"/>
              <a:gd name="connsiteY17" fmla="*/ 1732608 h 2005219"/>
              <a:gd name="connsiteX18" fmla="*/ 348295 w 3358991"/>
              <a:gd name="connsiteY18" fmla="*/ 1732608 h 2005219"/>
              <a:gd name="connsiteX19" fmla="*/ 348295 w 3358991"/>
              <a:gd name="connsiteY19" fmla="*/ 1146750 h 2005219"/>
              <a:gd name="connsiteX20" fmla="*/ 316923 w 3358991"/>
              <a:gd name="connsiteY20" fmla="*/ 1149760 h 2005219"/>
              <a:gd name="connsiteX21" fmla="*/ 0 w 3358991"/>
              <a:gd name="connsiteY21" fmla="*/ 848153 h 2005219"/>
              <a:gd name="connsiteX22" fmla="*/ 316923 w 3358991"/>
              <a:gd name="connsiteY22" fmla="*/ 546546 h 2005219"/>
              <a:gd name="connsiteX23" fmla="*/ 348295 w 3358991"/>
              <a:gd name="connsiteY23" fmla="*/ 549556 h 200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358991" h="2005219">
                <a:moveTo>
                  <a:pt x="348295" y="0"/>
                </a:moveTo>
                <a:lnTo>
                  <a:pt x="1383813" y="0"/>
                </a:lnTo>
                <a:lnTo>
                  <a:pt x="1378258" y="52436"/>
                </a:lnTo>
                <a:cubicBezTo>
                  <a:pt x="1378258" y="219009"/>
                  <a:pt x="1520149" y="354043"/>
                  <a:pt x="1695181" y="354043"/>
                </a:cubicBezTo>
                <a:cubicBezTo>
                  <a:pt x="1870213" y="354043"/>
                  <a:pt x="2012104" y="219009"/>
                  <a:pt x="2012104" y="52436"/>
                </a:cubicBezTo>
                <a:lnTo>
                  <a:pt x="2006550" y="0"/>
                </a:lnTo>
                <a:lnTo>
                  <a:pt x="3081104" y="0"/>
                </a:lnTo>
                <a:lnTo>
                  <a:pt x="3081104" y="509030"/>
                </a:lnTo>
                <a:lnTo>
                  <a:pt x="3105939" y="511413"/>
                </a:lnTo>
                <a:cubicBezTo>
                  <a:pt x="3250356" y="539536"/>
                  <a:pt x="3358991" y="661141"/>
                  <a:pt x="3358991" y="806892"/>
                </a:cubicBezTo>
                <a:cubicBezTo>
                  <a:pt x="3358991" y="952644"/>
                  <a:pt x="3250356" y="1074248"/>
                  <a:pt x="3105939" y="1102372"/>
                </a:cubicBezTo>
                <a:lnTo>
                  <a:pt x="3081104" y="1104754"/>
                </a:lnTo>
                <a:lnTo>
                  <a:pt x="3081104" y="1732608"/>
                </a:lnTo>
                <a:lnTo>
                  <a:pt x="2018161" y="1732608"/>
                </a:lnTo>
                <a:lnTo>
                  <a:pt x="2014793" y="1764396"/>
                </a:lnTo>
                <a:cubicBezTo>
                  <a:pt x="1985242" y="1901834"/>
                  <a:pt x="1857462" y="2005219"/>
                  <a:pt x="1704309" y="2005219"/>
                </a:cubicBezTo>
                <a:cubicBezTo>
                  <a:pt x="1551156" y="2005219"/>
                  <a:pt x="1423377" y="1901834"/>
                  <a:pt x="1393825" y="1764396"/>
                </a:cubicBezTo>
                <a:lnTo>
                  <a:pt x="1390458" y="1732608"/>
                </a:lnTo>
                <a:lnTo>
                  <a:pt x="348295" y="1732608"/>
                </a:lnTo>
                <a:lnTo>
                  <a:pt x="348295" y="1146750"/>
                </a:lnTo>
                <a:lnTo>
                  <a:pt x="316923" y="1149760"/>
                </a:lnTo>
                <a:cubicBezTo>
                  <a:pt x="141891" y="1149760"/>
                  <a:pt x="0" y="1014726"/>
                  <a:pt x="0" y="848153"/>
                </a:cubicBezTo>
                <a:cubicBezTo>
                  <a:pt x="0" y="681580"/>
                  <a:pt x="141891" y="546546"/>
                  <a:pt x="316923" y="546546"/>
                </a:cubicBezTo>
                <a:lnTo>
                  <a:pt x="348295" y="549556"/>
                </a:lnTo>
                <a:close/>
              </a:path>
            </a:pathLst>
          </a:custGeom>
          <a:solidFill>
            <a:schemeClr val="bg1">
              <a:lumMod val="50000"/>
              <a:alpha val="54000"/>
            </a:schemeClr>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CA" sz="1250" dirty="0">
                <a:solidFill>
                  <a:schemeClr val="bg2"/>
                </a:solidFill>
              </a:rPr>
              <a:t>Software Coding &amp; Build Management</a:t>
            </a:r>
          </a:p>
        </p:txBody>
      </p:sp>
      <p:sp>
        <p:nvSpPr>
          <p:cNvPr id="12" name="Freeform 11"/>
          <p:cNvSpPr/>
          <p:nvPr/>
        </p:nvSpPr>
        <p:spPr>
          <a:xfrm rot="917052">
            <a:off x="3681559" y="4332383"/>
            <a:ext cx="1559943" cy="1112883"/>
          </a:xfrm>
          <a:custGeom>
            <a:avLst/>
            <a:gdLst>
              <a:gd name="connsiteX0" fmla="*/ 1646958 w 2930235"/>
              <a:gd name="connsiteY0" fmla="*/ 0 h 1932709"/>
              <a:gd name="connsiteX1" fmla="*/ 1942173 w 2930235"/>
              <a:gd name="connsiteY1" fmla="*/ 243672 h 1932709"/>
              <a:gd name="connsiteX2" fmla="*/ 1945844 w 2930235"/>
              <a:gd name="connsiteY2" fmla="*/ 280555 h 1932709"/>
              <a:gd name="connsiteX3" fmla="*/ 2930235 w 2930235"/>
              <a:gd name="connsiteY3" fmla="*/ 280555 h 1932709"/>
              <a:gd name="connsiteX4" fmla="*/ 2930235 w 2930235"/>
              <a:gd name="connsiteY4" fmla="*/ 828678 h 1932709"/>
              <a:gd name="connsiteX5" fmla="*/ 2902526 w 2930235"/>
              <a:gd name="connsiteY5" fmla="*/ 826077 h 1932709"/>
              <a:gd name="connsiteX6" fmla="*/ 2601189 w 2930235"/>
              <a:gd name="connsiteY6" fmla="*/ 1106632 h 1932709"/>
              <a:gd name="connsiteX7" fmla="*/ 2902526 w 2930235"/>
              <a:gd name="connsiteY7" fmla="*/ 1387187 h 1932709"/>
              <a:gd name="connsiteX8" fmla="*/ 2930235 w 2930235"/>
              <a:gd name="connsiteY8" fmla="*/ 1384586 h 1932709"/>
              <a:gd name="connsiteX9" fmla="*/ 2930235 w 2930235"/>
              <a:gd name="connsiteY9" fmla="*/ 1932709 h 1932709"/>
              <a:gd name="connsiteX10" fmla="*/ 1943975 w 2930235"/>
              <a:gd name="connsiteY10" fmla="*/ 1932709 h 1932709"/>
              <a:gd name="connsiteX11" fmla="*/ 1942173 w 2930235"/>
              <a:gd name="connsiteY11" fmla="*/ 1916069 h 1932709"/>
              <a:gd name="connsiteX12" fmla="*/ 1646958 w 2930235"/>
              <a:gd name="connsiteY12" fmla="*/ 1692055 h 1932709"/>
              <a:gd name="connsiteX13" fmla="*/ 1351743 w 2930235"/>
              <a:gd name="connsiteY13" fmla="*/ 1916069 h 1932709"/>
              <a:gd name="connsiteX14" fmla="*/ 1349941 w 2930235"/>
              <a:gd name="connsiteY14" fmla="*/ 1932709 h 1932709"/>
              <a:gd name="connsiteX15" fmla="*/ 363681 w 2930235"/>
              <a:gd name="connsiteY15" fmla="*/ 1932709 h 1932709"/>
              <a:gd name="connsiteX16" fmla="*/ 363681 w 2930235"/>
              <a:gd name="connsiteY16" fmla="*/ 1384535 h 1932709"/>
              <a:gd name="connsiteX17" fmla="*/ 332509 w 2930235"/>
              <a:gd name="connsiteY17" fmla="*/ 1387186 h 1932709"/>
              <a:gd name="connsiteX18" fmla="*/ 0 w 2930235"/>
              <a:gd name="connsiteY18" fmla="*/ 1106631 h 1932709"/>
              <a:gd name="connsiteX19" fmla="*/ 332509 w 2930235"/>
              <a:gd name="connsiteY19" fmla="*/ 826076 h 1932709"/>
              <a:gd name="connsiteX20" fmla="*/ 363681 w 2930235"/>
              <a:gd name="connsiteY20" fmla="*/ 828728 h 1932709"/>
              <a:gd name="connsiteX21" fmla="*/ 363681 w 2930235"/>
              <a:gd name="connsiteY21" fmla="*/ 280555 h 1932709"/>
              <a:gd name="connsiteX22" fmla="*/ 1348072 w 2930235"/>
              <a:gd name="connsiteY22" fmla="*/ 280555 h 1932709"/>
              <a:gd name="connsiteX23" fmla="*/ 1351743 w 2930235"/>
              <a:gd name="connsiteY23" fmla="*/ 243672 h 1932709"/>
              <a:gd name="connsiteX24" fmla="*/ 1646958 w 2930235"/>
              <a:gd name="connsiteY24" fmla="*/ 0 h 193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930235" h="1932709">
                <a:moveTo>
                  <a:pt x="1646958" y="0"/>
                </a:moveTo>
                <a:cubicBezTo>
                  <a:pt x="1792579" y="0"/>
                  <a:pt x="1914075" y="104609"/>
                  <a:pt x="1942173" y="243672"/>
                </a:cubicBezTo>
                <a:lnTo>
                  <a:pt x="1945844" y="280555"/>
                </a:lnTo>
                <a:lnTo>
                  <a:pt x="2930235" y="280555"/>
                </a:lnTo>
                <a:lnTo>
                  <a:pt x="2930235" y="828678"/>
                </a:lnTo>
                <a:lnTo>
                  <a:pt x="2902526" y="826077"/>
                </a:lnTo>
                <a:cubicBezTo>
                  <a:pt x="2736102" y="826077"/>
                  <a:pt x="2601189" y="951686"/>
                  <a:pt x="2601189" y="1106632"/>
                </a:cubicBezTo>
                <a:cubicBezTo>
                  <a:pt x="2601189" y="1261578"/>
                  <a:pt x="2736102" y="1387187"/>
                  <a:pt x="2902526" y="1387187"/>
                </a:cubicBezTo>
                <a:lnTo>
                  <a:pt x="2930235" y="1384586"/>
                </a:lnTo>
                <a:lnTo>
                  <a:pt x="2930235" y="1932709"/>
                </a:lnTo>
                <a:lnTo>
                  <a:pt x="1943975" y="1932709"/>
                </a:lnTo>
                <a:lnTo>
                  <a:pt x="1942173" y="1916069"/>
                </a:lnTo>
                <a:cubicBezTo>
                  <a:pt x="1914075" y="1788225"/>
                  <a:pt x="1792579" y="1692055"/>
                  <a:pt x="1646958" y="1692055"/>
                </a:cubicBezTo>
                <a:cubicBezTo>
                  <a:pt x="1501337" y="1692055"/>
                  <a:pt x="1379842" y="1788225"/>
                  <a:pt x="1351743" y="1916069"/>
                </a:cubicBezTo>
                <a:lnTo>
                  <a:pt x="1349941" y="1932709"/>
                </a:lnTo>
                <a:lnTo>
                  <a:pt x="363681" y="1932709"/>
                </a:lnTo>
                <a:lnTo>
                  <a:pt x="363681" y="1384535"/>
                </a:lnTo>
                <a:lnTo>
                  <a:pt x="332509" y="1387186"/>
                </a:lnTo>
                <a:cubicBezTo>
                  <a:pt x="148869" y="1387186"/>
                  <a:pt x="0" y="1261577"/>
                  <a:pt x="0" y="1106631"/>
                </a:cubicBezTo>
                <a:cubicBezTo>
                  <a:pt x="0" y="951685"/>
                  <a:pt x="148869" y="826076"/>
                  <a:pt x="332509" y="826076"/>
                </a:cubicBezTo>
                <a:lnTo>
                  <a:pt x="363681" y="828728"/>
                </a:lnTo>
                <a:lnTo>
                  <a:pt x="363681" y="280555"/>
                </a:lnTo>
                <a:lnTo>
                  <a:pt x="1348072" y="280555"/>
                </a:lnTo>
                <a:lnTo>
                  <a:pt x="1351743" y="243672"/>
                </a:lnTo>
                <a:cubicBezTo>
                  <a:pt x="1379842" y="104609"/>
                  <a:pt x="1501337" y="0"/>
                  <a:pt x="1646958" y="0"/>
                </a:cubicBezTo>
                <a:close/>
              </a:path>
            </a:pathLst>
          </a:custGeom>
          <a:solidFill>
            <a:schemeClr val="accent1">
              <a:alpha val="54000"/>
            </a:schemeClr>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0000" tIns="144000" rIns="0" rtlCol="0" anchor="ctr"/>
          <a:lstStyle/>
          <a:p>
            <a:pPr algn="ctr"/>
            <a:r>
              <a:rPr lang="en-CA" sz="1250" b="1" dirty="0">
                <a:solidFill>
                  <a:schemeClr val="bg1"/>
                </a:solidFill>
              </a:rPr>
              <a:t>Requirements Gathering &amp; Management</a:t>
            </a:r>
          </a:p>
        </p:txBody>
      </p:sp>
      <p:sp>
        <p:nvSpPr>
          <p:cNvPr id="18" name="Freeform 17"/>
          <p:cNvSpPr/>
          <p:nvPr/>
        </p:nvSpPr>
        <p:spPr>
          <a:xfrm rot="21270436">
            <a:off x="343128" y="3598458"/>
            <a:ext cx="1637081" cy="1220825"/>
          </a:xfrm>
          <a:custGeom>
            <a:avLst/>
            <a:gdLst>
              <a:gd name="connsiteX0" fmla="*/ 348295 w 3358991"/>
              <a:gd name="connsiteY0" fmla="*/ 0 h 2005219"/>
              <a:gd name="connsiteX1" fmla="*/ 1383813 w 3358991"/>
              <a:gd name="connsiteY1" fmla="*/ 0 h 2005219"/>
              <a:gd name="connsiteX2" fmla="*/ 1378258 w 3358991"/>
              <a:gd name="connsiteY2" fmla="*/ 52436 h 2005219"/>
              <a:gd name="connsiteX3" fmla="*/ 1695181 w 3358991"/>
              <a:gd name="connsiteY3" fmla="*/ 354043 h 2005219"/>
              <a:gd name="connsiteX4" fmla="*/ 2012104 w 3358991"/>
              <a:gd name="connsiteY4" fmla="*/ 52436 h 2005219"/>
              <a:gd name="connsiteX5" fmla="*/ 2006550 w 3358991"/>
              <a:gd name="connsiteY5" fmla="*/ 0 h 2005219"/>
              <a:gd name="connsiteX6" fmla="*/ 3081104 w 3358991"/>
              <a:gd name="connsiteY6" fmla="*/ 0 h 2005219"/>
              <a:gd name="connsiteX7" fmla="*/ 3081104 w 3358991"/>
              <a:gd name="connsiteY7" fmla="*/ 509030 h 2005219"/>
              <a:gd name="connsiteX8" fmla="*/ 3105939 w 3358991"/>
              <a:gd name="connsiteY8" fmla="*/ 511413 h 2005219"/>
              <a:gd name="connsiteX9" fmla="*/ 3358991 w 3358991"/>
              <a:gd name="connsiteY9" fmla="*/ 806892 h 2005219"/>
              <a:gd name="connsiteX10" fmla="*/ 3105939 w 3358991"/>
              <a:gd name="connsiteY10" fmla="*/ 1102372 h 2005219"/>
              <a:gd name="connsiteX11" fmla="*/ 3081104 w 3358991"/>
              <a:gd name="connsiteY11" fmla="*/ 1104754 h 2005219"/>
              <a:gd name="connsiteX12" fmla="*/ 3081104 w 3358991"/>
              <a:gd name="connsiteY12" fmla="*/ 1732608 h 2005219"/>
              <a:gd name="connsiteX13" fmla="*/ 2018161 w 3358991"/>
              <a:gd name="connsiteY13" fmla="*/ 1732608 h 2005219"/>
              <a:gd name="connsiteX14" fmla="*/ 2014793 w 3358991"/>
              <a:gd name="connsiteY14" fmla="*/ 1764396 h 2005219"/>
              <a:gd name="connsiteX15" fmla="*/ 1704309 w 3358991"/>
              <a:gd name="connsiteY15" fmla="*/ 2005219 h 2005219"/>
              <a:gd name="connsiteX16" fmla="*/ 1393825 w 3358991"/>
              <a:gd name="connsiteY16" fmla="*/ 1764396 h 2005219"/>
              <a:gd name="connsiteX17" fmla="*/ 1390458 w 3358991"/>
              <a:gd name="connsiteY17" fmla="*/ 1732608 h 2005219"/>
              <a:gd name="connsiteX18" fmla="*/ 348295 w 3358991"/>
              <a:gd name="connsiteY18" fmla="*/ 1732608 h 2005219"/>
              <a:gd name="connsiteX19" fmla="*/ 348295 w 3358991"/>
              <a:gd name="connsiteY19" fmla="*/ 1146750 h 2005219"/>
              <a:gd name="connsiteX20" fmla="*/ 316923 w 3358991"/>
              <a:gd name="connsiteY20" fmla="*/ 1149760 h 2005219"/>
              <a:gd name="connsiteX21" fmla="*/ 0 w 3358991"/>
              <a:gd name="connsiteY21" fmla="*/ 848153 h 2005219"/>
              <a:gd name="connsiteX22" fmla="*/ 316923 w 3358991"/>
              <a:gd name="connsiteY22" fmla="*/ 546546 h 2005219"/>
              <a:gd name="connsiteX23" fmla="*/ 348295 w 3358991"/>
              <a:gd name="connsiteY23" fmla="*/ 549556 h 200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358991" h="2005219">
                <a:moveTo>
                  <a:pt x="348295" y="0"/>
                </a:moveTo>
                <a:lnTo>
                  <a:pt x="1383813" y="0"/>
                </a:lnTo>
                <a:lnTo>
                  <a:pt x="1378258" y="52436"/>
                </a:lnTo>
                <a:cubicBezTo>
                  <a:pt x="1378258" y="219009"/>
                  <a:pt x="1520149" y="354043"/>
                  <a:pt x="1695181" y="354043"/>
                </a:cubicBezTo>
                <a:cubicBezTo>
                  <a:pt x="1870213" y="354043"/>
                  <a:pt x="2012104" y="219009"/>
                  <a:pt x="2012104" y="52436"/>
                </a:cubicBezTo>
                <a:lnTo>
                  <a:pt x="2006550" y="0"/>
                </a:lnTo>
                <a:lnTo>
                  <a:pt x="3081104" y="0"/>
                </a:lnTo>
                <a:lnTo>
                  <a:pt x="3081104" y="509030"/>
                </a:lnTo>
                <a:lnTo>
                  <a:pt x="3105939" y="511413"/>
                </a:lnTo>
                <a:cubicBezTo>
                  <a:pt x="3250356" y="539536"/>
                  <a:pt x="3358991" y="661141"/>
                  <a:pt x="3358991" y="806892"/>
                </a:cubicBezTo>
                <a:cubicBezTo>
                  <a:pt x="3358991" y="952644"/>
                  <a:pt x="3250356" y="1074248"/>
                  <a:pt x="3105939" y="1102372"/>
                </a:cubicBezTo>
                <a:lnTo>
                  <a:pt x="3081104" y="1104754"/>
                </a:lnTo>
                <a:lnTo>
                  <a:pt x="3081104" y="1732608"/>
                </a:lnTo>
                <a:lnTo>
                  <a:pt x="2018161" y="1732608"/>
                </a:lnTo>
                <a:lnTo>
                  <a:pt x="2014793" y="1764396"/>
                </a:lnTo>
                <a:cubicBezTo>
                  <a:pt x="1985242" y="1901834"/>
                  <a:pt x="1857462" y="2005219"/>
                  <a:pt x="1704309" y="2005219"/>
                </a:cubicBezTo>
                <a:cubicBezTo>
                  <a:pt x="1551156" y="2005219"/>
                  <a:pt x="1423377" y="1901834"/>
                  <a:pt x="1393825" y="1764396"/>
                </a:cubicBezTo>
                <a:lnTo>
                  <a:pt x="1390458" y="1732608"/>
                </a:lnTo>
                <a:lnTo>
                  <a:pt x="348295" y="1732608"/>
                </a:lnTo>
                <a:lnTo>
                  <a:pt x="348295" y="1146750"/>
                </a:lnTo>
                <a:lnTo>
                  <a:pt x="316923" y="1149760"/>
                </a:lnTo>
                <a:cubicBezTo>
                  <a:pt x="141891" y="1149760"/>
                  <a:pt x="0" y="1014726"/>
                  <a:pt x="0" y="848153"/>
                </a:cubicBezTo>
                <a:cubicBezTo>
                  <a:pt x="0" y="681580"/>
                  <a:pt x="141891" y="546546"/>
                  <a:pt x="316923" y="546546"/>
                </a:cubicBezTo>
                <a:lnTo>
                  <a:pt x="348295" y="549556"/>
                </a:lnTo>
                <a:close/>
              </a:path>
            </a:pathLst>
          </a:custGeom>
          <a:solidFill>
            <a:srgbClr val="C7C7C7">
              <a:alpha val="54000"/>
            </a:srgbClr>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CA" sz="1250" dirty="0">
                <a:solidFill>
                  <a:schemeClr val="bg2"/>
                </a:solidFill>
              </a:rPr>
              <a:t>Application Portfolio Management</a:t>
            </a:r>
          </a:p>
        </p:txBody>
      </p:sp>
      <p:sp>
        <p:nvSpPr>
          <p:cNvPr id="27" name="Freeform 26"/>
          <p:cNvSpPr/>
          <p:nvPr/>
        </p:nvSpPr>
        <p:spPr>
          <a:xfrm rot="21352756">
            <a:off x="4864260" y="5169763"/>
            <a:ext cx="1551711" cy="910197"/>
          </a:xfrm>
          <a:custGeom>
            <a:avLst/>
            <a:gdLst>
              <a:gd name="connsiteX0" fmla="*/ 1646958 w 2930235"/>
              <a:gd name="connsiteY0" fmla="*/ 0 h 1932709"/>
              <a:gd name="connsiteX1" fmla="*/ 1942173 w 2930235"/>
              <a:gd name="connsiteY1" fmla="*/ 243672 h 1932709"/>
              <a:gd name="connsiteX2" fmla="*/ 1945844 w 2930235"/>
              <a:gd name="connsiteY2" fmla="*/ 280555 h 1932709"/>
              <a:gd name="connsiteX3" fmla="*/ 2930235 w 2930235"/>
              <a:gd name="connsiteY3" fmla="*/ 280555 h 1932709"/>
              <a:gd name="connsiteX4" fmla="*/ 2930235 w 2930235"/>
              <a:gd name="connsiteY4" fmla="*/ 828678 h 1932709"/>
              <a:gd name="connsiteX5" fmla="*/ 2902526 w 2930235"/>
              <a:gd name="connsiteY5" fmla="*/ 826077 h 1932709"/>
              <a:gd name="connsiteX6" fmla="*/ 2601189 w 2930235"/>
              <a:gd name="connsiteY6" fmla="*/ 1106632 h 1932709"/>
              <a:gd name="connsiteX7" fmla="*/ 2902526 w 2930235"/>
              <a:gd name="connsiteY7" fmla="*/ 1387187 h 1932709"/>
              <a:gd name="connsiteX8" fmla="*/ 2930235 w 2930235"/>
              <a:gd name="connsiteY8" fmla="*/ 1384586 h 1932709"/>
              <a:gd name="connsiteX9" fmla="*/ 2930235 w 2930235"/>
              <a:gd name="connsiteY9" fmla="*/ 1932709 h 1932709"/>
              <a:gd name="connsiteX10" fmla="*/ 1943975 w 2930235"/>
              <a:gd name="connsiteY10" fmla="*/ 1932709 h 1932709"/>
              <a:gd name="connsiteX11" fmla="*/ 1942173 w 2930235"/>
              <a:gd name="connsiteY11" fmla="*/ 1916069 h 1932709"/>
              <a:gd name="connsiteX12" fmla="*/ 1646958 w 2930235"/>
              <a:gd name="connsiteY12" fmla="*/ 1692055 h 1932709"/>
              <a:gd name="connsiteX13" fmla="*/ 1351743 w 2930235"/>
              <a:gd name="connsiteY13" fmla="*/ 1916069 h 1932709"/>
              <a:gd name="connsiteX14" fmla="*/ 1349941 w 2930235"/>
              <a:gd name="connsiteY14" fmla="*/ 1932709 h 1932709"/>
              <a:gd name="connsiteX15" fmla="*/ 363681 w 2930235"/>
              <a:gd name="connsiteY15" fmla="*/ 1932709 h 1932709"/>
              <a:gd name="connsiteX16" fmla="*/ 363681 w 2930235"/>
              <a:gd name="connsiteY16" fmla="*/ 1384535 h 1932709"/>
              <a:gd name="connsiteX17" fmla="*/ 332509 w 2930235"/>
              <a:gd name="connsiteY17" fmla="*/ 1387186 h 1932709"/>
              <a:gd name="connsiteX18" fmla="*/ 0 w 2930235"/>
              <a:gd name="connsiteY18" fmla="*/ 1106631 h 1932709"/>
              <a:gd name="connsiteX19" fmla="*/ 332509 w 2930235"/>
              <a:gd name="connsiteY19" fmla="*/ 826076 h 1932709"/>
              <a:gd name="connsiteX20" fmla="*/ 363681 w 2930235"/>
              <a:gd name="connsiteY20" fmla="*/ 828728 h 1932709"/>
              <a:gd name="connsiteX21" fmla="*/ 363681 w 2930235"/>
              <a:gd name="connsiteY21" fmla="*/ 280555 h 1932709"/>
              <a:gd name="connsiteX22" fmla="*/ 1348072 w 2930235"/>
              <a:gd name="connsiteY22" fmla="*/ 280555 h 1932709"/>
              <a:gd name="connsiteX23" fmla="*/ 1351743 w 2930235"/>
              <a:gd name="connsiteY23" fmla="*/ 243672 h 1932709"/>
              <a:gd name="connsiteX24" fmla="*/ 1646958 w 2930235"/>
              <a:gd name="connsiteY24" fmla="*/ 0 h 193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930235" h="1932709">
                <a:moveTo>
                  <a:pt x="1646958" y="0"/>
                </a:moveTo>
                <a:cubicBezTo>
                  <a:pt x="1792579" y="0"/>
                  <a:pt x="1914075" y="104609"/>
                  <a:pt x="1942173" y="243672"/>
                </a:cubicBezTo>
                <a:lnTo>
                  <a:pt x="1945844" y="280555"/>
                </a:lnTo>
                <a:lnTo>
                  <a:pt x="2930235" y="280555"/>
                </a:lnTo>
                <a:lnTo>
                  <a:pt x="2930235" y="828678"/>
                </a:lnTo>
                <a:lnTo>
                  <a:pt x="2902526" y="826077"/>
                </a:lnTo>
                <a:cubicBezTo>
                  <a:pt x="2736102" y="826077"/>
                  <a:pt x="2601189" y="951686"/>
                  <a:pt x="2601189" y="1106632"/>
                </a:cubicBezTo>
                <a:cubicBezTo>
                  <a:pt x="2601189" y="1261578"/>
                  <a:pt x="2736102" y="1387187"/>
                  <a:pt x="2902526" y="1387187"/>
                </a:cubicBezTo>
                <a:lnTo>
                  <a:pt x="2930235" y="1384586"/>
                </a:lnTo>
                <a:lnTo>
                  <a:pt x="2930235" y="1932709"/>
                </a:lnTo>
                <a:lnTo>
                  <a:pt x="1943975" y="1932709"/>
                </a:lnTo>
                <a:lnTo>
                  <a:pt x="1942173" y="1916069"/>
                </a:lnTo>
                <a:cubicBezTo>
                  <a:pt x="1914075" y="1788225"/>
                  <a:pt x="1792579" y="1692055"/>
                  <a:pt x="1646958" y="1692055"/>
                </a:cubicBezTo>
                <a:cubicBezTo>
                  <a:pt x="1501337" y="1692055"/>
                  <a:pt x="1379842" y="1788225"/>
                  <a:pt x="1351743" y="1916069"/>
                </a:cubicBezTo>
                <a:lnTo>
                  <a:pt x="1349941" y="1932709"/>
                </a:lnTo>
                <a:lnTo>
                  <a:pt x="363681" y="1932709"/>
                </a:lnTo>
                <a:lnTo>
                  <a:pt x="363681" y="1384535"/>
                </a:lnTo>
                <a:lnTo>
                  <a:pt x="332509" y="1387186"/>
                </a:lnTo>
                <a:cubicBezTo>
                  <a:pt x="148869" y="1387186"/>
                  <a:pt x="0" y="1261577"/>
                  <a:pt x="0" y="1106631"/>
                </a:cubicBezTo>
                <a:cubicBezTo>
                  <a:pt x="0" y="951685"/>
                  <a:pt x="148869" y="826076"/>
                  <a:pt x="332509" y="826076"/>
                </a:cubicBezTo>
                <a:lnTo>
                  <a:pt x="363681" y="828728"/>
                </a:lnTo>
                <a:lnTo>
                  <a:pt x="363681" y="280555"/>
                </a:lnTo>
                <a:lnTo>
                  <a:pt x="1348072" y="280555"/>
                </a:lnTo>
                <a:lnTo>
                  <a:pt x="1351743" y="243672"/>
                </a:lnTo>
                <a:cubicBezTo>
                  <a:pt x="1379842" y="104609"/>
                  <a:pt x="1501337" y="0"/>
                  <a:pt x="1646958" y="0"/>
                </a:cubicBezTo>
                <a:close/>
              </a:path>
            </a:pathLst>
          </a:custGeom>
          <a:solidFill>
            <a:schemeClr val="accent1">
              <a:alpha val="54000"/>
            </a:schemeClr>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0000" tIns="144000" rIns="0" rtlCol="0" anchor="ctr"/>
          <a:lstStyle/>
          <a:p>
            <a:pPr algn="ctr"/>
            <a:r>
              <a:rPr lang="en-CA" sz="1250" b="1" dirty="0">
                <a:solidFill>
                  <a:schemeClr val="bg1"/>
                </a:solidFill>
              </a:rPr>
              <a:t>Application </a:t>
            </a:r>
          </a:p>
          <a:p>
            <a:pPr algn="ctr"/>
            <a:r>
              <a:rPr lang="en-CA" sz="1250" b="1" dirty="0">
                <a:solidFill>
                  <a:schemeClr val="bg1"/>
                </a:solidFill>
              </a:rPr>
              <a:t>Support</a:t>
            </a:r>
          </a:p>
        </p:txBody>
      </p:sp>
      <p:sp>
        <p:nvSpPr>
          <p:cNvPr id="28" name="Freeform 27"/>
          <p:cNvSpPr/>
          <p:nvPr/>
        </p:nvSpPr>
        <p:spPr>
          <a:xfrm>
            <a:off x="3665994" y="2667725"/>
            <a:ext cx="1637081" cy="1076102"/>
          </a:xfrm>
          <a:custGeom>
            <a:avLst/>
            <a:gdLst>
              <a:gd name="connsiteX0" fmla="*/ 348295 w 3358991"/>
              <a:gd name="connsiteY0" fmla="*/ 0 h 2005219"/>
              <a:gd name="connsiteX1" fmla="*/ 1383813 w 3358991"/>
              <a:gd name="connsiteY1" fmla="*/ 0 h 2005219"/>
              <a:gd name="connsiteX2" fmla="*/ 1378258 w 3358991"/>
              <a:gd name="connsiteY2" fmla="*/ 52436 h 2005219"/>
              <a:gd name="connsiteX3" fmla="*/ 1695181 w 3358991"/>
              <a:gd name="connsiteY3" fmla="*/ 354043 h 2005219"/>
              <a:gd name="connsiteX4" fmla="*/ 2012104 w 3358991"/>
              <a:gd name="connsiteY4" fmla="*/ 52436 h 2005219"/>
              <a:gd name="connsiteX5" fmla="*/ 2006550 w 3358991"/>
              <a:gd name="connsiteY5" fmla="*/ 0 h 2005219"/>
              <a:gd name="connsiteX6" fmla="*/ 3081104 w 3358991"/>
              <a:gd name="connsiteY6" fmla="*/ 0 h 2005219"/>
              <a:gd name="connsiteX7" fmla="*/ 3081104 w 3358991"/>
              <a:gd name="connsiteY7" fmla="*/ 509030 h 2005219"/>
              <a:gd name="connsiteX8" fmla="*/ 3105939 w 3358991"/>
              <a:gd name="connsiteY8" fmla="*/ 511413 h 2005219"/>
              <a:gd name="connsiteX9" fmla="*/ 3358991 w 3358991"/>
              <a:gd name="connsiteY9" fmla="*/ 806892 h 2005219"/>
              <a:gd name="connsiteX10" fmla="*/ 3105939 w 3358991"/>
              <a:gd name="connsiteY10" fmla="*/ 1102372 h 2005219"/>
              <a:gd name="connsiteX11" fmla="*/ 3081104 w 3358991"/>
              <a:gd name="connsiteY11" fmla="*/ 1104754 h 2005219"/>
              <a:gd name="connsiteX12" fmla="*/ 3081104 w 3358991"/>
              <a:gd name="connsiteY12" fmla="*/ 1732608 h 2005219"/>
              <a:gd name="connsiteX13" fmla="*/ 2018161 w 3358991"/>
              <a:gd name="connsiteY13" fmla="*/ 1732608 h 2005219"/>
              <a:gd name="connsiteX14" fmla="*/ 2014793 w 3358991"/>
              <a:gd name="connsiteY14" fmla="*/ 1764396 h 2005219"/>
              <a:gd name="connsiteX15" fmla="*/ 1704309 w 3358991"/>
              <a:gd name="connsiteY15" fmla="*/ 2005219 h 2005219"/>
              <a:gd name="connsiteX16" fmla="*/ 1393825 w 3358991"/>
              <a:gd name="connsiteY16" fmla="*/ 1764396 h 2005219"/>
              <a:gd name="connsiteX17" fmla="*/ 1390458 w 3358991"/>
              <a:gd name="connsiteY17" fmla="*/ 1732608 h 2005219"/>
              <a:gd name="connsiteX18" fmla="*/ 348295 w 3358991"/>
              <a:gd name="connsiteY18" fmla="*/ 1732608 h 2005219"/>
              <a:gd name="connsiteX19" fmla="*/ 348295 w 3358991"/>
              <a:gd name="connsiteY19" fmla="*/ 1146750 h 2005219"/>
              <a:gd name="connsiteX20" fmla="*/ 316923 w 3358991"/>
              <a:gd name="connsiteY20" fmla="*/ 1149760 h 2005219"/>
              <a:gd name="connsiteX21" fmla="*/ 0 w 3358991"/>
              <a:gd name="connsiteY21" fmla="*/ 848153 h 2005219"/>
              <a:gd name="connsiteX22" fmla="*/ 316923 w 3358991"/>
              <a:gd name="connsiteY22" fmla="*/ 546546 h 2005219"/>
              <a:gd name="connsiteX23" fmla="*/ 348295 w 3358991"/>
              <a:gd name="connsiteY23" fmla="*/ 549556 h 200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358991" h="2005219">
                <a:moveTo>
                  <a:pt x="348295" y="0"/>
                </a:moveTo>
                <a:lnTo>
                  <a:pt x="1383813" y="0"/>
                </a:lnTo>
                <a:lnTo>
                  <a:pt x="1378258" y="52436"/>
                </a:lnTo>
                <a:cubicBezTo>
                  <a:pt x="1378258" y="219009"/>
                  <a:pt x="1520149" y="354043"/>
                  <a:pt x="1695181" y="354043"/>
                </a:cubicBezTo>
                <a:cubicBezTo>
                  <a:pt x="1870213" y="354043"/>
                  <a:pt x="2012104" y="219009"/>
                  <a:pt x="2012104" y="52436"/>
                </a:cubicBezTo>
                <a:lnTo>
                  <a:pt x="2006550" y="0"/>
                </a:lnTo>
                <a:lnTo>
                  <a:pt x="3081104" y="0"/>
                </a:lnTo>
                <a:lnTo>
                  <a:pt x="3081104" y="509030"/>
                </a:lnTo>
                <a:lnTo>
                  <a:pt x="3105939" y="511413"/>
                </a:lnTo>
                <a:cubicBezTo>
                  <a:pt x="3250356" y="539536"/>
                  <a:pt x="3358991" y="661141"/>
                  <a:pt x="3358991" y="806892"/>
                </a:cubicBezTo>
                <a:cubicBezTo>
                  <a:pt x="3358991" y="952644"/>
                  <a:pt x="3250356" y="1074248"/>
                  <a:pt x="3105939" y="1102372"/>
                </a:cubicBezTo>
                <a:lnTo>
                  <a:pt x="3081104" y="1104754"/>
                </a:lnTo>
                <a:lnTo>
                  <a:pt x="3081104" y="1732608"/>
                </a:lnTo>
                <a:lnTo>
                  <a:pt x="2018161" y="1732608"/>
                </a:lnTo>
                <a:lnTo>
                  <a:pt x="2014793" y="1764396"/>
                </a:lnTo>
                <a:cubicBezTo>
                  <a:pt x="1985242" y="1901834"/>
                  <a:pt x="1857462" y="2005219"/>
                  <a:pt x="1704309" y="2005219"/>
                </a:cubicBezTo>
                <a:cubicBezTo>
                  <a:pt x="1551156" y="2005219"/>
                  <a:pt x="1423377" y="1901834"/>
                  <a:pt x="1393825" y="1764396"/>
                </a:cubicBezTo>
                <a:lnTo>
                  <a:pt x="1390458" y="1732608"/>
                </a:lnTo>
                <a:lnTo>
                  <a:pt x="348295" y="1732608"/>
                </a:lnTo>
                <a:lnTo>
                  <a:pt x="348295" y="1146750"/>
                </a:lnTo>
                <a:lnTo>
                  <a:pt x="316923" y="1149760"/>
                </a:lnTo>
                <a:cubicBezTo>
                  <a:pt x="141891" y="1149760"/>
                  <a:pt x="0" y="1014726"/>
                  <a:pt x="0" y="848153"/>
                </a:cubicBezTo>
                <a:cubicBezTo>
                  <a:pt x="0" y="681580"/>
                  <a:pt x="141891" y="546546"/>
                  <a:pt x="316923" y="546546"/>
                </a:cubicBezTo>
                <a:lnTo>
                  <a:pt x="348295" y="549556"/>
                </a:lnTo>
                <a:close/>
              </a:path>
            </a:pathLst>
          </a:custGeom>
          <a:solidFill>
            <a:srgbClr val="C7C7C7">
              <a:alpha val="54000"/>
            </a:srgbClr>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CA" sz="1250" dirty="0">
                <a:solidFill>
                  <a:schemeClr val="bg2"/>
                </a:solidFill>
              </a:rPr>
              <a:t>People </a:t>
            </a:r>
            <a:endParaRPr lang="en-CA" sz="1250" dirty="0" smtClean="0">
              <a:solidFill>
                <a:schemeClr val="bg2"/>
              </a:solidFill>
            </a:endParaRPr>
          </a:p>
          <a:p>
            <a:pPr algn="ctr"/>
            <a:r>
              <a:rPr lang="en-CA" sz="1250" dirty="0" smtClean="0">
                <a:solidFill>
                  <a:schemeClr val="bg2"/>
                </a:solidFill>
              </a:rPr>
              <a:t>Development</a:t>
            </a:r>
            <a:endParaRPr lang="en-CA" sz="1250" dirty="0">
              <a:solidFill>
                <a:schemeClr val="bg2"/>
              </a:solidFill>
            </a:endParaRPr>
          </a:p>
        </p:txBody>
      </p:sp>
      <p:sp>
        <p:nvSpPr>
          <p:cNvPr id="29" name="Freeform 28"/>
          <p:cNvSpPr/>
          <p:nvPr/>
        </p:nvSpPr>
        <p:spPr>
          <a:xfrm rot="20543354" flipH="1">
            <a:off x="571027" y="2634837"/>
            <a:ext cx="1465301" cy="1064813"/>
          </a:xfrm>
          <a:custGeom>
            <a:avLst/>
            <a:gdLst>
              <a:gd name="connsiteX0" fmla="*/ 1646958 w 2930235"/>
              <a:gd name="connsiteY0" fmla="*/ 0 h 1932709"/>
              <a:gd name="connsiteX1" fmla="*/ 1942173 w 2930235"/>
              <a:gd name="connsiteY1" fmla="*/ 243672 h 1932709"/>
              <a:gd name="connsiteX2" fmla="*/ 1945844 w 2930235"/>
              <a:gd name="connsiteY2" fmla="*/ 280555 h 1932709"/>
              <a:gd name="connsiteX3" fmla="*/ 2930235 w 2930235"/>
              <a:gd name="connsiteY3" fmla="*/ 280555 h 1932709"/>
              <a:gd name="connsiteX4" fmla="*/ 2930235 w 2930235"/>
              <a:gd name="connsiteY4" fmla="*/ 828678 h 1932709"/>
              <a:gd name="connsiteX5" fmla="*/ 2902526 w 2930235"/>
              <a:gd name="connsiteY5" fmla="*/ 826077 h 1932709"/>
              <a:gd name="connsiteX6" fmla="*/ 2601189 w 2930235"/>
              <a:gd name="connsiteY6" fmla="*/ 1106632 h 1932709"/>
              <a:gd name="connsiteX7" fmla="*/ 2902526 w 2930235"/>
              <a:gd name="connsiteY7" fmla="*/ 1387187 h 1932709"/>
              <a:gd name="connsiteX8" fmla="*/ 2930235 w 2930235"/>
              <a:gd name="connsiteY8" fmla="*/ 1384586 h 1932709"/>
              <a:gd name="connsiteX9" fmla="*/ 2930235 w 2930235"/>
              <a:gd name="connsiteY9" fmla="*/ 1932709 h 1932709"/>
              <a:gd name="connsiteX10" fmla="*/ 1943975 w 2930235"/>
              <a:gd name="connsiteY10" fmla="*/ 1932709 h 1932709"/>
              <a:gd name="connsiteX11" fmla="*/ 1942173 w 2930235"/>
              <a:gd name="connsiteY11" fmla="*/ 1916069 h 1932709"/>
              <a:gd name="connsiteX12" fmla="*/ 1646958 w 2930235"/>
              <a:gd name="connsiteY12" fmla="*/ 1692055 h 1932709"/>
              <a:gd name="connsiteX13" fmla="*/ 1351743 w 2930235"/>
              <a:gd name="connsiteY13" fmla="*/ 1916069 h 1932709"/>
              <a:gd name="connsiteX14" fmla="*/ 1349941 w 2930235"/>
              <a:gd name="connsiteY14" fmla="*/ 1932709 h 1932709"/>
              <a:gd name="connsiteX15" fmla="*/ 363681 w 2930235"/>
              <a:gd name="connsiteY15" fmla="*/ 1932709 h 1932709"/>
              <a:gd name="connsiteX16" fmla="*/ 363681 w 2930235"/>
              <a:gd name="connsiteY16" fmla="*/ 1384535 h 1932709"/>
              <a:gd name="connsiteX17" fmla="*/ 332509 w 2930235"/>
              <a:gd name="connsiteY17" fmla="*/ 1387186 h 1932709"/>
              <a:gd name="connsiteX18" fmla="*/ 0 w 2930235"/>
              <a:gd name="connsiteY18" fmla="*/ 1106631 h 1932709"/>
              <a:gd name="connsiteX19" fmla="*/ 332509 w 2930235"/>
              <a:gd name="connsiteY19" fmla="*/ 826076 h 1932709"/>
              <a:gd name="connsiteX20" fmla="*/ 363681 w 2930235"/>
              <a:gd name="connsiteY20" fmla="*/ 828728 h 1932709"/>
              <a:gd name="connsiteX21" fmla="*/ 363681 w 2930235"/>
              <a:gd name="connsiteY21" fmla="*/ 280555 h 1932709"/>
              <a:gd name="connsiteX22" fmla="*/ 1348072 w 2930235"/>
              <a:gd name="connsiteY22" fmla="*/ 280555 h 1932709"/>
              <a:gd name="connsiteX23" fmla="*/ 1351743 w 2930235"/>
              <a:gd name="connsiteY23" fmla="*/ 243672 h 1932709"/>
              <a:gd name="connsiteX24" fmla="*/ 1646958 w 2930235"/>
              <a:gd name="connsiteY24" fmla="*/ 0 h 193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930235" h="1932709">
                <a:moveTo>
                  <a:pt x="1646958" y="0"/>
                </a:moveTo>
                <a:cubicBezTo>
                  <a:pt x="1792579" y="0"/>
                  <a:pt x="1914075" y="104609"/>
                  <a:pt x="1942173" y="243672"/>
                </a:cubicBezTo>
                <a:lnTo>
                  <a:pt x="1945844" y="280555"/>
                </a:lnTo>
                <a:lnTo>
                  <a:pt x="2930235" y="280555"/>
                </a:lnTo>
                <a:lnTo>
                  <a:pt x="2930235" y="828678"/>
                </a:lnTo>
                <a:lnTo>
                  <a:pt x="2902526" y="826077"/>
                </a:lnTo>
                <a:cubicBezTo>
                  <a:pt x="2736102" y="826077"/>
                  <a:pt x="2601189" y="951686"/>
                  <a:pt x="2601189" y="1106632"/>
                </a:cubicBezTo>
                <a:cubicBezTo>
                  <a:pt x="2601189" y="1261578"/>
                  <a:pt x="2736102" y="1387187"/>
                  <a:pt x="2902526" y="1387187"/>
                </a:cubicBezTo>
                <a:lnTo>
                  <a:pt x="2930235" y="1384586"/>
                </a:lnTo>
                <a:lnTo>
                  <a:pt x="2930235" y="1932709"/>
                </a:lnTo>
                <a:lnTo>
                  <a:pt x="1943975" y="1932709"/>
                </a:lnTo>
                <a:lnTo>
                  <a:pt x="1942173" y="1916069"/>
                </a:lnTo>
                <a:cubicBezTo>
                  <a:pt x="1914075" y="1788225"/>
                  <a:pt x="1792579" y="1692055"/>
                  <a:pt x="1646958" y="1692055"/>
                </a:cubicBezTo>
                <a:cubicBezTo>
                  <a:pt x="1501337" y="1692055"/>
                  <a:pt x="1379842" y="1788225"/>
                  <a:pt x="1351743" y="1916069"/>
                </a:cubicBezTo>
                <a:lnTo>
                  <a:pt x="1349941" y="1932709"/>
                </a:lnTo>
                <a:lnTo>
                  <a:pt x="363681" y="1932709"/>
                </a:lnTo>
                <a:lnTo>
                  <a:pt x="363681" y="1384535"/>
                </a:lnTo>
                <a:lnTo>
                  <a:pt x="332509" y="1387186"/>
                </a:lnTo>
                <a:cubicBezTo>
                  <a:pt x="148869" y="1387186"/>
                  <a:pt x="0" y="1261577"/>
                  <a:pt x="0" y="1106631"/>
                </a:cubicBezTo>
                <a:cubicBezTo>
                  <a:pt x="0" y="951685"/>
                  <a:pt x="148869" y="826076"/>
                  <a:pt x="332509" y="826076"/>
                </a:cubicBezTo>
                <a:lnTo>
                  <a:pt x="363681" y="828728"/>
                </a:lnTo>
                <a:lnTo>
                  <a:pt x="363681" y="280555"/>
                </a:lnTo>
                <a:lnTo>
                  <a:pt x="1348072" y="280555"/>
                </a:lnTo>
                <a:lnTo>
                  <a:pt x="1351743" y="243672"/>
                </a:lnTo>
                <a:cubicBezTo>
                  <a:pt x="1379842" y="104609"/>
                  <a:pt x="1501337" y="0"/>
                  <a:pt x="1646958" y="0"/>
                </a:cubicBezTo>
                <a:close/>
              </a:path>
            </a:pathLst>
          </a:custGeom>
          <a:solidFill>
            <a:schemeClr val="bg1">
              <a:lumMod val="50000"/>
              <a:alpha val="54000"/>
            </a:schemeClr>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CA" sz="1250" dirty="0">
                <a:solidFill>
                  <a:schemeClr val="bg2"/>
                </a:solidFill>
              </a:rPr>
              <a:t>Test </a:t>
            </a:r>
          </a:p>
          <a:p>
            <a:pPr algn="ctr"/>
            <a:r>
              <a:rPr lang="en-CA" sz="1250" dirty="0">
                <a:solidFill>
                  <a:schemeClr val="bg2"/>
                </a:solidFill>
              </a:rPr>
              <a:t>Management</a:t>
            </a:r>
          </a:p>
        </p:txBody>
      </p:sp>
      <p:sp>
        <p:nvSpPr>
          <p:cNvPr id="30" name="Freeform 29"/>
          <p:cNvSpPr/>
          <p:nvPr/>
        </p:nvSpPr>
        <p:spPr>
          <a:xfrm flipH="1">
            <a:off x="5693826" y="2555793"/>
            <a:ext cx="1662356" cy="1174127"/>
          </a:xfrm>
          <a:custGeom>
            <a:avLst/>
            <a:gdLst>
              <a:gd name="connsiteX0" fmla="*/ 1646958 w 2930235"/>
              <a:gd name="connsiteY0" fmla="*/ 0 h 1932709"/>
              <a:gd name="connsiteX1" fmla="*/ 1942173 w 2930235"/>
              <a:gd name="connsiteY1" fmla="*/ 243672 h 1932709"/>
              <a:gd name="connsiteX2" fmla="*/ 1945844 w 2930235"/>
              <a:gd name="connsiteY2" fmla="*/ 280555 h 1932709"/>
              <a:gd name="connsiteX3" fmla="*/ 2930235 w 2930235"/>
              <a:gd name="connsiteY3" fmla="*/ 280555 h 1932709"/>
              <a:gd name="connsiteX4" fmla="*/ 2930235 w 2930235"/>
              <a:gd name="connsiteY4" fmla="*/ 828678 h 1932709"/>
              <a:gd name="connsiteX5" fmla="*/ 2902526 w 2930235"/>
              <a:gd name="connsiteY5" fmla="*/ 826077 h 1932709"/>
              <a:gd name="connsiteX6" fmla="*/ 2601189 w 2930235"/>
              <a:gd name="connsiteY6" fmla="*/ 1106632 h 1932709"/>
              <a:gd name="connsiteX7" fmla="*/ 2902526 w 2930235"/>
              <a:gd name="connsiteY7" fmla="*/ 1387187 h 1932709"/>
              <a:gd name="connsiteX8" fmla="*/ 2930235 w 2930235"/>
              <a:gd name="connsiteY8" fmla="*/ 1384586 h 1932709"/>
              <a:gd name="connsiteX9" fmla="*/ 2930235 w 2930235"/>
              <a:gd name="connsiteY9" fmla="*/ 1932709 h 1932709"/>
              <a:gd name="connsiteX10" fmla="*/ 1943975 w 2930235"/>
              <a:gd name="connsiteY10" fmla="*/ 1932709 h 1932709"/>
              <a:gd name="connsiteX11" fmla="*/ 1942173 w 2930235"/>
              <a:gd name="connsiteY11" fmla="*/ 1916069 h 1932709"/>
              <a:gd name="connsiteX12" fmla="*/ 1646958 w 2930235"/>
              <a:gd name="connsiteY12" fmla="*/ 1692055 h 1932709"/>
              <a:gd name="connsiteX13" fmla="*/ 1351743 w 2930235"/>
              <a:gd name="connsiteY13" fmla="*/ 1916069 h 1932709"/>
              <a:gd name="connsiteX14" fmla="*/ 1349941 w 2930235"/>
              <a:gd name="connsiteY14" fmla="*/ 1932709 h 1932709"/>
              <a:gd name="connsiteX15" fmla="*/ 363681 w 2930235"/>
              <a:gd name="connsiteY15" fmla="*/ 1932709 h 1932709"/>
              <a:gd name="connsiteX16" fmla="*/ 363681 w 2930235"/>
              <a:gd name="connsiteY16" fmla="*/ 1384535 h 1932709"/>
              <a:gd name="connsiteX17" fmla="*/ 332509 w 2930235"/>
              <a:gd name="connsiteY17" fmla="*/ 1387186 h 1932709"/>
              <a:gd name="connsiteX18" fmla="*/ 0 w 2930235"/>
              <a:gd name="connsiteY18" fmla="*/ 1106631 h 1932709"/>
              <a:gd name="connsiteX19" fmla="*/ 332509 w 2930235"/>
              <a:gd name="connsiteY19" fmla="*/ 826076 h 1932709"/>
              <a:gd name="connsiteX20" fmla="*/ 363681 w 2930235"/>
              <a:gd name="connsiteY20" fmla="*/ 828728 h 1932709"/>
              <a:gd name="connsiteX21" fmla="*/ 363681 w 2930235"/>
              <a:gd name="connsiteY21" fmla="*/ 280555 h 1932709"/>
              <a:gd name="connsiteX22" fmla="*/ 1348072 w 2930235"/>
              <a:gd name="connsiteY22" fmla="*/ 280555 h 1932709"/>
              <a:gd name="connsiteX23" fmla="*/ 1351743 w 2930235"/>
              <a:gd name="connsiteY23" fmla="*/ 243672 h 1932709"/>
              <a:gd name="connsiteX24" fmla="*/ 1646958 w 2930235"/>
              <a:gd name="connsiteY24" fmla="*/ 0 h 193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930235" h="1932709">
                <a:moveTo>
                  <a:pt x="1646958" y="0"/>
                </a:moveTo>
                <a:cubicBezTo>
                  <a:pt x="1792579" y="0"/>
                  <a:pt x="1914075" y="104609"/>
                  <a:pt x="1942173" y="243672"/>
                </a:cubicBezTo>
                <a:lnTo>
                  <a:pt x="1945844" y="280555"/>
                </a:lnTo>
                <a:lnTo>
                  <a:pt x="2930235" y="280555"/>
                </a:lnTo>
                <a:lnTo>
                  <a:pt x="2930235" y="828678"/>
                </a:lnTo>
                <a:lnTo>
                  <a:pt x="2902526" y="826077"/>
                </a:lnTo>
                <a:cubicBezTo>
                  <a:pt x="2736102" y="826077"/>
                  <a:pt x="2601189" y="951686"/>
                  <a:pt x="2601189" y="1106632"/>
                </a:cubicBezTo>
                <a:cubicBezTo>
                  <a:pt x="2601189" y="1261578"/>
                  <a:pt x="2736102" y="1387187"/>
                  <a:pt x="2902526" y="1387187"/>
                </a:cubicBezTo>
                <a:lnTo>
                  <a:pt x="2930235" y="1384586"/>
                </a:lnTo>
                <a:lnTo>
                  <a:pt x="2930235" y="1932709"/>
                </a:lnTo>
                <a:lnTo>
                  <a:pt x="1943975" y="1932709"/>
                </a:lnTo>
                <a:lnTo>
                  <a:pt x="1942173" y="1916069"/>
                </a:lnTo>
                <a:cubicBezTo>
                  <a:pt x="1914075" y="1788225"/>
                  <a:pt x="1792579" y="1692055"/>
                  <a:pt x="1646958" y="1692055"/>
                </a:cubicBezTo>
                <a:cubicBezTo>
                  <a:pt x="1501337" y="1692055"/>
                  <a:pt x="1379842" y="1788225"/>
                  <a:pt x="1351743" y="1916069"/>
                </a:cubicBezTo>
                <a:lnTo>
                  <a:pt x="1349941" y="1932709"/>
                </a:lnTo>
                <a:lnTo>
                  <a:pt x="363681" y="1932709"/>
                </a:lnTo>
                <a:lnTo>
                  <a:pt x="363681" y="1384535"/>
                </a:lnTo>
                <a:lnTo>
                  <a:pt x="332509" y="1387186"/>
                </a:lnTo>
                <a:cubicBezTo>
                  <a:pt x="148869" y="1387186"/>
                  <a:pt x="0" y="1261577"/>
                  <a:pt x="0" y="1106631"/>
                </a:cubicBezTo>
                <a:cubicBezTo>
                  <a:pt x="0" y="951685"/>
                  <a:pt x="148869" y="826076"/>
                  <a:pt x="332509" y="826076"/>
                </a:cubicBezTo>
                <a:lnTo>
                  <a:pt x="363681" y="828728"/>
                </a:lnTo>
                <a:lnTo>
                  <a:pt x="363681" y="280555"/>
                </a:lnTo>
                <a:lnTo>
                  <a:pt x="1348072" y="280555"/>
                </a:lnTo>
                <a:lnTo>
                  <a:pt x="1351743" y="243672"/>
                </a:lnTo>
                <a:cubicBezTo>
                  <a:pt x="1379842" y="104609"/>
                  <a:pt x="1501337" y="0"/>
                  <a:pt x="1646958" y="0"/>
                </a:cubicBezTo>
                <a:close/>
              </a:path>
            </a:pathLst>
          </a:custGeom>
          <a:solidFill>
            <a:schemeClr val="accent3">
              <a:alpha val="54000"/>
            </a:schemeClr>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144000" rIns="0" rtlCol="0" anchor="ctr"/>
          <a:lstStyle/>
          <a:p>
            <a:pPr algn="ctr"/>
            <a:r>
              <a:rPr lang="en-CA" sz="1250" dirty="0">
                <a:solidFill>
                  <a:schemeClr val="bg2"/>
                </a:solidFill>
              </a:rPr>
              <a:t>User Experience</a:t>
            </a:r>
          </a:p>
        </p:txBody>
      </p:sp>
      <p:sp>
        <p:nvSpPr>
          <p:cNvPr id="31" name="Freeform 30"/>
          <p:cNvSpPr/>
          <p:nvPr/>
        </p:nvSpPr>
        <p:spPr>
          <a:xfrm rot="21010528">
            <a:off x="2051278" y="2674734"/>
            <a:ext cx="1637081" cy="1100241"/>
          </a:xfrm>
          <a:custGeom>
            <a:avLst/>
            <a:gdLst>
              <a:gd name="connsiteX0" fmla="*/ 348295 w 3358991"/>
              <a:gd name="connsiteY0" fmla="*/ 0 h 2005219"/>
              <a:gd name="connsiteX1" fmla="*/ 1383813 w 3358991"/>
              <a:gd name="connsiteY1" fmla="*/ 0 h 2005219"/>
              <a:gd name="connsiteX2" fmla="*/ 1378258 w 3358991"/>
              <a:gd name="connsiteY2" fmla="*/ 52436 h 2005219"/>
              <a:gd name="connsiteX3" fmla="*/ 1695181 w 3358991"/>
              <a:gd name="connsiteY3" fmla="*/ 354043 h 2005219"/>
              <a:gd name="connsiteX4" fmla="*/ 2012104 w 3358991"/>
              <a:gd name="connsiteY4" fmla="*/ 52436 h 2005219"/>
              <a:gd name="connsiteX5" fmla="*/ 2006550 w 3358991"/>
              <a:gd name="connsiteY5" fmla="*/ 0 h 2005219"/>
              <a:gd name="connsiteX6" fmla="*/ 3081104 w 3358991"/>
              <a:gd name="connsiteY6" fmla="*/ 0 h 2005219"/>
              <a:gd name="connsiteX7" fmla="*/ 3081104 w 3358991"/>
              <a:gd name="connsiteY7" fmla="*/ 509030 h 2005219"/>
              <a:gd name="connsiteX8" fmla="*/ 3105939 w 3358991"/>
              <a:gd name="connsiteY8" fmla="*/ 511413 h 2005219"/>
              <a:gd name="connsiteX9" fmla="*/ 3358991 w 3358991"/>
              <a:gd name="connsiteY9" fmla="*/ 806892 h 2005219"/>
              <a:gd name="connsiteX10" fmla="*/ 3105939 w 3358991"/>
              <a:gd name="connsiteY10" fmla="*/ 1102372 h 2005219"/>
              <a:gd name="connsiteX11" fmla="*/ 3081104 w 3358991"/>
              <a:gd name="connsiteY11" fmla="*/ 1104754 h 2005219"/>
              <a:gd name="connsiteX12" fmla="*/ 3081104 w 3358991"/>
              <a:gd name="connsiteY12" fmla="*/ 1732608 h 2005219"/>
              <a:gd name="connsiteX13" fmla="*/ 2018161 w 3358991"/>
              <a:gd name="connsiteY13" fmla="*/ 1732608 h 2005219"/>
              <a:gd name="connsiteX14" fmla="*/ 2014793 w 3358991"/>
              <a:gd name="connsiteY14" fmla="*/ 1764396 h 2005219"/>
              <a:gd name="connsiteX15" fmla="*/ 1704309 w 3358991"/>
              <a:gd name="connsiteY15" fmla="*/ 2005219 h 2005219"/>
              <a:gd name="connsiteX16" fmla="*/ 1393825 w 3358991"/>
              <a:gd name="connsiteY16" fmla="*/ 1764396 h 2005219"/>
              <a:gd name="connsiteX17" fmla="*/ 1390458 w 3358991"/>
              <a:gd name="connsiteY17" fmla="*/ 1732608 h 2005219"/>
              <a:gd name="connsiteX18" fmla="*/ 348295 w 3358991"/>
              <a:gd name="connsiteY18" fmla="*/ 1732608 h 2005219"/>
              <a:gd name="connsiteX19" fmla="*/ 348295 w 3358991"/>
              <a:gd name="connsiteY19" fmla="*/ 1146750 h 2005219"/>
              <a:gd name="connsiteX20" fmla="*/ 316923 w 3358991"/>
              <a:gd name="connsiteY20" fmla="*/ 1149760 h 2005219"/>
              <a:gd name="connsiteX21" fmla="*/ 0 w 3358991"/>
              <a:gd name="connsiteY21" fmla="*/ 848153 h 2005219"/>
              <a:gd name="connsiteX22" fmla="*/ 316923 w 3358991"/>
              <a:gd name="connsiteY22" fmla="*/ 546546 h 2005219"/>
              <a:gd name="connsiteX23" fmla="*/ 348295 w 3358991"/>
              <a:gd name="connsiteY23" fmla="*/ 549556 h 200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358991" h="2005219">
                <a:moveTo>
                  <a:pt x="348295" y="0"/>
                </a:moveTo>
                <a:lnTo>
                  <a:pt x="1383813" y="0"/>
                </a:lnTo>
                <a:lnTo>
                  <a:pt x="1378258" y="52436"/>
                </a:lnTo>
                <a:cubicBezTo>
                  <a:pt x="1378258" y="219009"/>
                  <a:pt x="1520149" y="354043"/>
                  <a:pt x="1695181" y="354043"/>
                </a:cubicBezTo>
                <a:cubicBezTo>
                  <a:pt x="1870213" y="354043"/>
                  <a:pt x="2012104" y="219009"/>
                  <a:pt x="2012104" y="52436"/>
                </a:cubicBezTo>
                <a:lnTo>
                  <a:pt x="2006550" y="0"/>
                </a:lnTo>
                <a:lnTo>
                  <a:pt x="3081104" y="0"/>
                </a:lnTo>
                <a:lnTo>
                  <a:pt x="3081104" y="509030"/>
                </a:lnTo>
                <a:lnTo>
                  <a:pt x="3105939" y="511413"/>
                </a:lnTo>
                <a:cubicBezTo>
                  <a:pt x="3250356" y="539536"/>
                  <a:pt x="3358991" y="661141"/>
                  <a:pt x="3358991" y="806892"/>
                </a:cubicBezTo>
                <a:cubicBezTo>
                  <a:pt x="3358991" y="952644"/>
                  <a:pt x="3250356" y="1074248"/>
                  <a:pt x="3105939" y="1102372"/>
                </a:cubicBezTo>
                <a:lnTo>
                  <a:pt x="3081104" y="1104754"/>
                </a:lnTo>
                <a:lnTo>
                  <a:pt x="3081104" y="1732608"/>
                </a:lnTo>
                <a:lnTo>
                  <a:pt x="2018161" y="1732608"/>
                </a:lnTo>
                <a:lnTo>
                  <a:pt x="2014793" y="1764396"/>
                </a:lnTo>
                <a:cubicBezTo>
                  <a:pt x="1985242" y="1901834"/>
                  <a:pt x="1857462" y="2005219"/>
                  <a:pt x="1704309" y="2005219"/>
                </a:cubicBezTo>
                <a:cubicBezTo>
                  <a:pt x="1551156" y="2005219"/>
                  <a:pt x="1423377" y="1901834"/>
                  <a:pt x="1393825" y="1764396"/>
                </a:cubicBezTo>
                <a:lnTo>
                  <a:pt x="1390458" y="1732608"/>
                </a:lnTo>
                <a:lnTo>
                  <a:pt x="348295" y="1732608"/>
                </a:lnTo>
                <a:lnTo>
                  <a:pt x="348295" y="1146750"/>
                </a:lnTo>
                <a:lnTo>
                  <a:pt x="316923" y="1149760"/>
                </a:lnTo>
                <a:cubicBezTo>
                  <a:pt x="141891" y="1149760"/>
                  <a:pt x="0" y="1014726"/>
                  <a:pt x="0" y="848153"/>
                </a:cubicBezTo>
                <a:cubicBezTo>
                  <a:pt x="0" y="681580"/>
                  <a:pt x="141891" y="546546"/>
                  <a:pt x="316923" y="546546"/>
                </a:cubicBezTo>
                <a:lnTo>
                  <a:pt x="348295" y="549556"/>
                </a:lnTo>
                <a:close/>
              </a:path>
            </a:pathLst>
          </a:custGeom>
          <a:solidFill>
            <a:schemeClr val="bg1">
              <a:lumMod val="50000"/>
              <a:alpha val="54000"/>
            </a:schemeClr>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CA" sz="1250" dirty="0">
                <a:solidFill>
                  <a:schemeClr val="bg2"/>
                </a:solidFill>
              </a:rPr>
              <a:t>Resourcing &amp; </a:t>
            </a:r>
          </a:p>
          <a:p>
            <a:pPr algn="ctr"/>
            <a:r>
              <a:rPr lang="en-CA" sz="1250" dirty="0">
                <a:solidFill>
                  <a:schemeClr val="bg2"/>
                </a:solidFill>
              </a:rPr>
              <a:t>Capacity</a:t>
            </a:r>
          </a:p>
        </p:txBody>
      </p:sp>
      <p:sp>
        <p:nvSpPr>
          <p:cNvPr id="33" name="Freeform 32"/>
          <p:cNvSpPr/>
          <p:nvPr/>
        </p:nvSpPr>
        <p:spPr>
          <a:xfrm rot="21270436">
            <a:off x="5715259" y="4384409"/>
            <a:ext cx="1637081" cy="1220825"/>
          </a:xfrm>
          <a:custGeom>
            <a:avLst/>
            <a:gdLst>
              <a:gd name="connsiteX0" fmla="*/ 348295 w 3358991"/>
              <a:gd name="connsiteY0" fmla="*/ 0 h 2005219"/>
              <a:gd name="connsiteX1" fmla="*/ 1383813 w 3358991"/>
              <a:gd name="connsiteY1" fmla="*/ 0 h 2005219"/>
              <a:gd name="connsiteX2" fmla="*/ 1378258 w 3358991"/>
              <a:gd name="connsiteY2" fmla="*/ 52436 h 2005219"/>
              <a:gd name="connsiteX3" fmla="*/ 1695181 w 3358991"/>
              <a:gd name="connsiteY3" fmla="*/ 354043 h 2005219"/>
              <a:gd name="connsiteX4" fmla="*/ 2012104 w 3358991"/>
              <a:gd name="connsiteY4" fmla="*/ 52436 h 2005219"/>
              <a:gd name="connsiteX5" fmla="*/ 2006550 w 3358991"/>
              <a:gd name="connsiteY5" fmla="*/ 0 h 2005219"/>
              <a:gd name="connsiteX6" fmla="*/ 3081104 w 3358991"/>
              <a:gd name="connsiteY6" fmla="*/ 0 h 2005219"/>
              <a:gd name="connsiteX7" fmla="*/ 3081104 w 3358991"/>
              <a:gd name="connsiteY7" fmla="*/ 509030 h 2005219"/>
              <a:gd name="connsiteX8" fmla="*/ 3105939 w 3358991"/>
              <a:gd name="connsiteY8" fmla="*/ 511413 h 2005219"/>
              <a:gd name="connsiteX9" fmla="*/ 3358991 w 3358991"/>
              <a:gd name="connsiteY9" fmla="*/ 806892 h 2005219"/>
              <a:gd name="connsiteX10" fmla="*/ 3105939 w 3358991"/>
              <a:gd name="connsiteY10" fmla="*/ 1102372 h 2005219"/>
              <a:gd name="connsiteX11" fmla="*/ 3081104 w 3358991"/>
              <a:gd name="connsiteY11" fmla="*/ 1104754 h 2005219"/>
              <a:gd name="connsiteX12" fmla="*/ 3081104 w 3358991"/>
              <a:gd name="connsiteY12" fmla="*/ 1732608 h 2005219"/>
              <a:gd name="connsiteX13" fmla="*/ 2018161 w 3358991"/>
              <a:gd name="connsiteY13" fmla="*/ 1732608 h 2005219"/>
              <a:gd name="connsiteX14" fmla="*/ 2014793 w 3358991"/>
              <a:gd name="connsiteY14" fmla="*/ 1764396 h 2005219"/>
              <a:gd name="connsiteX15" fmla="*/ 1704309 w 3358991"/>
              <a:gd name="connsiteY15" fmla="*/ 2005219 h 2005219"/>
              <a:gd name="connsiteX16" fmla="*/ 1393825 w 3358991"/>
              <a:gd name="connsiteY16" fmla="*/ 1764396 h 2005219"/>
              <a:gd name="connsiteX17" fmla="*/ 1390458 w 3358991"/>
              <a:gd name="connsiteY17" fmla="*/ 1732608 h 2005219"/>
              <a:gd name="connsiteX18" fmla="*/ 348295 w 3358991"/>
              <a:gd name="connsiteY18" fmla="*/ 1732608 h 2005219"/>
              <a:gd name="connsiteX19" fmla="*/ 348295 w 3358991"/>
              <a:gd name="connsiteY19" fmla="*/ 1146750 h 2005219"/>
              <a:gd name="connsiteX20" fmla="*/ 316923 w 3358991"/>
              <a:gd name="connsiteY20" fmla="*/ 1149760 h 2005219"/>
              <a:gd name="connsiteX21" fmla="*/ 0 w 3358991"/>
              <a:gd name="connsiteY21" fmla="*/ 848153 h 2005219"/>
              <a:gd name="connsiteX22" fmla="*/ 316923 w 3358991"/>
              <a:gd name="connsiteY22" fmla="*/ 546546 h 2005219"/>
              <a:gd name="connsiteX23" fmla="*/ 348295 w 3358991"/>
              <a:gd name="connsiteY23" fmla="*/ 549556 h 200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358991" h="2005219">
                <a:moveTo>
                  <a:pt x="348295" y="0"/>
                </a:moveTo>
                <a:lnTo>
                  <a:pt x="1383813" y="0"/>
                </a:lnTo>
                <a:lnTo>
                  <a:pt x="1378258" y="52436"/>
                </a:lnTo>
                <a:cubicBezTo>
                  <a:pt x="1378258" y="219009"/>
                  <a:pt x="1520149" y="354043"/>
                  <a:pt x="1695181" y="354043"/>
                </a:cubicBezTo>
                <a:cubicBezTo>
                  <a:pt x="1870213" y="354043"/>
                  <a:pt x="2012104" y="219009"/>
                  <a:pt x="2012104" y="52436"/>
                </a:cubicBezTo>
                <a:lnTo>
                  <a:pt x="2006550" y="0"/>
                </a:lnTo>
                <a:lnTo>
                  <a:pt x="3081104" y="0"/>
                </a:lnTo>
                <a:lnTo>
                  <a:pt x="3081104" y="509030"/>
                </a:lnTo>
                <a:lnTo>
                  <a:pt x="3105939" y="511413"/>
                </a:lnTo>
                <a:cubicBezTo>
                  <a:pt x="3250356" y="539536"/>
                  <a:pt x="3358991" y="661141"/>
                  <a:pt x="3358991" y="806892"/>
                </a:cubicBezTo>
                <a:cubicBezTo>
                  <a:pt x="3358991" y="952644"/>
                  <a:pt x="3250356" y="1074248"/>
                  <a:pt x="3105939" y="1102372"/>
                </a:cubicBezTo>
                <a:lnTo>
                  <a:pt x="3081104" y="1104754"/>
                </a:lnTo>
                <a:lnTo>
                  <a:pt x="3081104" y="1732608"/>
                </a:lnTo>
                <a:lnTo>
                  <a:pt x="2018161" y="1732608"/>
                </a:lnTo>
                <a:lnTo>
                  <a:pt x="2014793" y="1764396"/>
                </a:lnTo>
                <a:cubicBezTo>
                  <a:pt x="1985242" y="1901834"/>
                  <a:pt x="1857462" y="2005219"/>
                  <a:pt x="1704309" y="2005219"/>
                </a:cubicBezTo>
                <a:cubicBezTo>
                  <a:pt x="1551156" y="2005219"/>
                  <a:pt x="1423377" y="1901834"/>
                  <a:pt x="1393825" y="1764396"/>
                </a:cubicBezTo>
                <a:lnTo>
                  <a:pt x="1390458" y="1732608"/>
                </a:lnTo>
                <a:lnTo>
                  <a:pt x="348295" y="1732608"/>
                </a:lnTo>
                <a:lnTo>
                  <a:pt x="348295" y="1146750"/>
                </a:lnTo>
                <a:lnTo>
                  <a:pt x="316923" y="1149760"/>
                </a:lnTo>
                <a:cubicBezTo>
                  <a:pt x="141891" y="1149760"/>
                  <a:pt x="0" y="1014726"/>
                  <a:pt x="0" y="848153"/>
                </a:cubicBezTo>
                <a:cubicBezTo>
                  <a:pt x="0" y="681580"/>
                  <a:pt x="141891" y="546546"/>
                  <a:pt x="316923" y="546546"/>
                </a:cubicBezTo>
                <a:lnTo>
                  <a:pt x="348295" y="549556"/>
                </a:lnTo>
                <a:close/>
              </a:path>
            </a:pathLst>
          </a:custGeom>
          <a:solidFill>
            <a:srgbClr val="C7C7C7">
              <a:alpha val="54000"/>
            </a:srgbClr>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CA" sz="1250" dirty="0">
                <a:solidFill>
                  <a:schemeClr val="bg2"/>
                </a:solidFill>
              </a:rPr>
              <a:t>Business Relationship Management</a:t>
            </a:r>
          </a:p>
        </p:txBody>
      </p:sp>
      <p:sp>
        <p:nvSpPr>
          <p:cNvPr id="38" name="Freeform 37"/>
          <p:cNvSpPr/>
          <p:nvPr/>
        </p:nvSpPr>
        <p:spPr>
          <a:xfrm rot="739174">
            <a:off x="6076511" y="3570361"/>
            <a:ext cx="1637081" cy="1194882"/>
          </a:xfrm>
          <a:custGeom>
            <a:avLst/>
            <a:gdLst>
              <a:gd name="connsiteX0" fmla="*/ 348295 w 3358991"/>
              <a:gd name="connsiteY0" fmla="*/ 0 h 2005219"/>
              <a:gd name="connsiteX1" fmla="*/ 1383813 w 3358991"/>
              <a:gd name="connsiteY1" fmla="*/ 0 h 2005219"/>
              <a:gd name="connsiteX2" fmla="*/ 1378258 w 3358991"/>
              <a:gd name="connsiteY2" fmla="*/ 52436 h 2005219"/>
              <a:gd name="connsiteX3" fmla="*/ 1695181 w 3358991"/>
              <a:gd name="connsiteY3" fmla="*/ 354043 h 2005219"/>
              <a:gd name="connsiteX4" fmla="*/ 2012104 w 3358991"/>
              <a:gd name="connsiteY4" fmla="*/ 52436 h 2005219"/>
              <a:gd name="connsiteX5" fmla="*/ 2006550 w 3358991"/>
              <a:gd name="connsiteY5" fmla="*/ 0 h 2005219"/>
              <a:gd name="connsiteX6" fmla="*/ 3081104 w 3358991"/>
              <a:gd name="connsiteY6" fmla="*/ 0 h 2005219"/>
              <a:gd name="connsiteX7" fmla="*/ 3081104 w 3358991"/>
              <a:gd name="connsiteY7" fmla="*/ 509030 h 2005219"/>
              <a:gd name="connsiteX8" fmla="*/ 3105939 w 3358991"/>
              <a:gd name="connsiteY8" fmla="*/ 511413 h 2005219"/>
              <a:gd name="connsiteX9" fmla="*/ 3358991 w 3358991"/>
              <a:gd name="connsiteY9" fmla="*/ 806892 h 2005219"/>
              <a:gd name="connsiteX10" fmla="*/ 3105939 w 3358991"/>
              <a:gd name="connsiteY10" fmla="*/ 1102372 h 2005219"/>
              <a:gd name="connsiteX11" fmla="*/ 3081104 w 3358991"/>
              <a:gd name="connsiteY11" fmla="*/ 1104754 h 2005219"/>
              <a:gd name="connsiteX12" fmla="*/ 3081104 w 3358991"/>
              <a:gd name="connsiteY12" fmla="*/ 1732608 h 2005219"/>
              <a:gd name="connsiteX13" fmla="*/ 2018161 w 3358991"/>
              <a:gd name="connsiteY13" fmla="*/ 1732608 h 2005219"/>
              <a:gd name="connsiteX14" fmla="*/ 2014793 w 3358991"/>
              <a:gd name="connsiteY14" fmla="*/ 1764396 h 2005219"/>
              <a:gd name="connsiteX15" fmla="*/ 1704309 w 3358991"/>
              <a:gd name="connsiteY15" fmla="*/ 2005219 h 2005219"/>
              <a:gd name="connsiteX16" fmla="*/ 1393825 w 3358991"/>
              <a:gd name="connsiteY16" fmla="*/ 1764396 h 2005219"/>
              <a:gd name="connsiteX17" fmla="*/ 1390458 w 3358991"/>
              <a:gd name="connsiteY17" fmla="*/ 1732608 h 2005219"/>
              <a:gd name="connsiteX18" fmla="*/ 348295 w 3358991"/>
              <a:gd name="connsiteY18" fmla="*/ 1732608 h 2005219"/>
              <a:gd name="connsiteX19" fmla="*/ 348295 w 3358991"/>
              <a:gd name="connsiteY19" fmla="*/ 1146750 h 2005219"/>
              <a:gd name="connsiteX20" fmla="*/ 316923 w 3358991"/>
              <a:gd name="connsiteY20" fmla="*/ 1149760 h 2005219"/>
              <a:gd name="connsiteX21" fmla="*/ 0 w 3358991"/>
              <a:gd name="connsiteY21" fmla="*/ 848153 h 2005219"/>
              <a:gd name="connsiteX22" fmla="*/ 316923 w 3358991"/>
              <a:gd name="connsiteY22" fmla="*/ 546546 h 2005219"/>
              <a:gd name="connsiteX23" fmla="*/ 348295 w 3358991"/>
              <a:gd name="connsiteY23" fmla="*/ 549556 h 200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358991" h="2005219">
                <a:moveTo>
                  <a:pt x="348295" y="0"/>
                </a:moveTo>
                <a:lnTo>
                  <a:pt x="1383813" y="0"/>
                </a:lnTo>
                <a:lnTo>
                  <a:pt x="1378258" y="52436"/>
                </a:lnTo>
                <a:cubicBezTo>
                  <a:pt x="1378258" y="219009"/>
                  <a:pt x="1520149" y="354043"/>
                  <a:pt x="1695181" y="354043"/>
                </a:cubicBezTo>
                <a:cubicBezTo>
                  <a:pt x="1870213" y="354043"/>
                  <a:pt x="2012104" y="219009"/>
                  <a:pt x="2012104" y="52436"/>
                </a:cubicBezTo>
                <a:lnTo>
                  <a:pt x="2006550" y="0"/>
                </a:lnTo>
                <a:lnTo>
                  <a:pt x="3081104" y="0"/>
                </a:lnTo>
                <a:lnTo>
                  <a:pt x="3081104" y="509030"/>
                </a:lnTo>
                <a:lnTo>
                  <a:pt x="3105939" y="511413"/>
                </a:lnTo>
                <a:cubicBezTo>
                  <a:pt x="3250356" y="539536"/>
                  <a:pt x="3358991" y="661141"/>
                  <a:pt x="3358991" y="806892"/>
                </a:cubicBezTo>
                <a:cubicBezTo>
                  <a:pt x="3358991" y="952644"/>
                  <a:pt x="3250356" y="1074248"/>
                  <a:pt x="3105939" y="1102372"/>
                </a:cubicBezTo>
                <a:lnTo>
                  <a:pt x="3081104" y="1104754"/>
                </a:lnTo>
                <a:lnTo>
                  <a:pt x="3081104" y="1732608"/>
                </a:lnTo>
                <a:lnTo>
                  <a:pt x="2018161" y="1732608"/>
                </a:lnTo>
                <a:lnTo>
                  <a:pt x="2014793" y="1764396"/>
                </a:lnTo>
                <a:cubicBezTo>
                  <a:pt x="1985242" y="1901834"/>
                  <a:pt x="1857462" y="2005219"/>
                  <a:pt x="1704309" y="2005219"/>
                </a:cubicBezTo>
                <a:cubicBezTo>
                  <a:pt x="1551156" y="2005219"/>
                  <a:pt x="1423377" y="1901834"/>
                  <a:pt x="1393825" y="1764396"/>
                </a:cubicBezTo>
                <a:lnTo>
                  <a:pt x="1390458" y="1732608"/>
                </a:lnTo>
                <a:lnTo>
                  <a:pt x="348295" y="1732608"/>
                </a:lnTo>
                <a:lnTo>
                  <a:pt x="348295" y="1146750"/>
                </a:lnTo>
                <a:lnTo>
                  <a:pt x="316923" y="1149760"/>
                </a:lnTo>
                <a:cubicBezTo>
                  <a:pt x="141891" y="1149760"/>
                  <a:pt x="0" y="1014726"/>
                  <a:pt x="0" y="848153"/>
                </a:cubicBezTo>
                <a:cubicBezTo>
                  <a:pt x="0" y="681580"/>
                  <a:pt x="141891" y="546546"/>
                  <a:pt x="316923" y="546546"/>
                </a:cubicBezTo>
                <a:lnTo>
                  <a:pt x="348295" y="549556"/>
                </a:lnTo>
                <a:close/>
              </a:path>
            </a:pathLst>
          </a:custGeom>
          <a:solidFill>
            <a:srgbClr val="C7C7C7">
              <a:alpha val="54000"/>
            </a:srgbClr>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CA" sz="1250" dirty="0">
                <a:solidFill>
                  <a:schemeClr val="bg2"/>
                </a:solidFill>
              </a:rPr>
              <a:t>Maintenance Management</a:t>
            </a:r>
          </a:p>
        </p:txBody>
      </p:sp>
      <p:sp>
        <p:nvSpPr>
          <p:cNvPr id="39" name="Freeform 38"/>
          <p:cNvSpPr/>
          <p:nvPr/>
        </p:nvSpPr>
        <p:spPr>
          <a:xfrm rot="21173575" flipH="1">
            <a:off x="4649914" y="3378138"/>
            <a:ext cx="1465301" cy="1174128"/>
          </a:xfrm>
          <a:custGeom>
            <a:avLst/>
            <a:gdLst>
              <a:gd name="connsiteX0" fmla="*/ 1646958 w 2930235"/>
              <a:gd name="connsiteY0" fmla="*/ 0 h 1932709"/>
              <a:gd name="connsiteX1" fmla="*/ 1942173 w 2930235"/>
              <a:gd name="connsiteY1" fmla="*/ 243672 h 1932709"/>
              <a:gd name="connsiteX2" fmla="*/ 1945844 w 2930235"/>
              <a:gd name="connsiteY2" fmla="*/ 280555 h 1932709"/>
              <a:gd name="connsiteX3" fmla="*/ 2930235 w 2930235"/>
              <a:gd name="connsiteY3" fmla="*/ 280555 h 1932709"/>
              <a:gd name="connsiteX4" fmla="*/ 2930235 w 2930235"/>
              <a:gd name="connsiteY4" fmla="*/ 828678 h 1932709"/>
              <a:gd name="connsiteX5" fmla="*/ 2902526 w 2930235"/>
              <a:gd name="connsiteY5" fmla="*/ 826077 h 1932709"/>
              <a:gd name="connsiteX6" fmla="*/ 2601189 w 2930235"/>
              <a:gd name="connsiteY6" fmla="*/ 1106632 h 1932709"/>
              <a:gd name="connsiteX7" fmla="*/ 2902526 w 2930235"/>
              <a:gd name="connsiteY7" fmla="*/ 1387187 h 1932709"/>
              <a:gd name="connsiteX8" fmla="*/ 2930235 w 2930235"/>
              <a:gd name="connsiteY8" fmla="*/ 1384586 h 1932709"/>
              <a:gd name="connsiteX9" fmla="*/ 2930235 w 2930235"/>
              <a:gd name="connsiteY9" fmla="*/ 1932709 h 1932709"/>
              <a:gd name="connsiteX10" fmla="*/ 1943975 w 2930235"/>
              <a:gd name="connsiteY10" fmla="*/ 1932709 h 1932709"/>
              <a:gd name="connsiteX11" fmla="*/ 1942173 w 2930235"/>
              <a:gd name="connsiteY11" fmla="*/ 1916069 h 1932709"/>
              <a:gd name="connsiteX12" fmla="*/ 1646958 w 2930235"/>
              <a:gd name="connsiteY12" fmla="*/ 1692055 h 1932709"/>
              <a:gd name="connsiteX13" fmla="*/ 1351743 w 2930235"/>
              <a:gd name="connsiteY13" fmla="*/ 1916069 h 1932709"/>
              <a:gd name="connsiteX14" fmla="*/ 1349941 w 2930235"/>
              <a:gd name="connsiteY14" fmla="*/ 1932709 h 1932709"/>
              <a:gd name="connsiteX15" fmla="*/ 363681 w 2930235"/>
              <a:gd name="connsiteY15" fmla="*/ 1932709 h 1932709"/>
              <a:gd name="connsiteX16" fmla="*/ 363681 w 2930235"/>
              <a:gd name="connsiteY16" fmla="*/ 1384535 h 1932709"/>
              <a:gd name="connsiteX17" fmla="*/ 332509 w 2930235"/>
              <a:gd name="connsiteY17" fmla="*/ 1387186 h 1932709"/>
              <a:gd name="connsiteX18" fmla="*/ 0 w 2930235"/>
              <a:gd name="connsiteY18" fmla="*/ 1106631 h 1932709"/>
              <a:gd name="connsiteX19" fmla="*/ 332509 w 2930235"/>
              <a:gd name="connsiteY19" fmla="*/ 826076 h 1932709"/>
              <a:gd name="connsiteX20" fmla="*/ 363681 w 2930235"/>
              <a:gd name="connsiteY20" fmla="*/ 828728 h 1932709"/>
              <a:gd name="connsiteX21" fmla="*/ 363681 w 2930235"/>
              <a:gd name="connsiteY21" fmla="*/ 280555 h 1932709"/>
              <a:gd name="connsiteX22" fmla="*/ 1348072 w 2930235"/>
              <a:gd name="connsiteY22" fmla="*/ 280555 h 1932709"/>
              <a:gd name="connsiteX23" fmla="*/ 1351743 w 2930235"/>
              <a:gd name="connsiteY23" fmla="*/ 243672 h 1932709"/>
              <a:gd name="connsiteX24" fmla="*/ 1646958 w 2930235"/>
              <a:gd name="connsiteY24" fmla="*/ 0 h 193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930235" h="1932709">
                <a:moveTo>
                  <a:pt x="1646958" y="0"/>
                </a:moveTo>
                <a:cubicBezTo>
                  <a:pt x="1792579" y="0"/>
                  <a:pt x="1914075" y="104609"/>
                  <a:pt x="1942173" y="243672"/>
                </a:cubicBezTo>
                <a:lnTo>
                  <a:pt x="1945844" y="280555"/>
                </a:lnTo>
                <a:lnTo>
                  <a:pt x="2930235" y="280555"/>
                </a:lnTo>
                <a:lnTo>
                  <a:pt x="2930235" y="828678"/>
                </a:lnTo>
                <a:lnTo>
                  <a:pt x="2902526" y="826077"/>
                </a:lnTo>
                <a:cubicBezTo>
                  <a:pt x="2736102" y="826077"/>
                  <a:pt x="2601189" y="951686"/>
                  <a:pt x="2601189" y="1106632"/>
                </a:cubicBezTo>
                <a:cubicBezTo>
                  <a:pt x="2601189" y="1261578"/>
                  <a:pt x="2736102" y="1387187"/>
                  <a:pt x="2902526" y="1387187"/>
                </a:cubicBezTo>
                <a:lnTo>
                  <a:pt x="2930235" y="1384586"/>
                </a:lnTo>
                <a:lnTo>
                  <a:pt x="2930235" y="1932709"/>
                </a:lnTo>
                <a:lnTo>
                  <a:pt x="1943975" y="1932709"/>
                </a:lnTo>
                <a:lnTo>
                  <a:pt x="1942173" y="1916069"/>
                </a:lnTo>
                <a:cubicBezTo>
                  <a:pt x="1914075" y="1788225"/>
                  <a:pt x="1792579" y="1692055"/>
                  <a:pt x="1646958" y="1692055"/>
                </a:cubicBezTo>
                <a:cubicBezTo>
                  <a:pt x="1501337" y="1692055"/>
                  <a:pt x="1379842" y="1788225"/>
                  <a:pt x="1351743" y="1916069"/>
                </a:cubicBezTo>
                <a:lnTo>
                  <a:pt x="1349941" y="1932709"/>
                </a:lnTo>
                <a:lnTo>
                  <a:pt x="363681" y="1932709"/>
                </a:lnTo>
                <a:lnTo>
                  <a:pt x="363681" y="1384535"/>
                </a:lnTo>
                <a:lnTo>
                  <a:pt x="332509" y="1387186"/>
                </a:lnTo>
                <a:cubicBezTo>
                  <a:pt x="148869" y="1387186"/>
                  <a:pt x="0" y="1261577"/>
                  <a:pt x="0" y="1106631"/>
                </a:cubicBezTo>
                <a:cubicBezTo>
                  <a:pt x="0" y="951685"/>
                  <a:pt x="148869" y="826076"/>
                  <a:pt x="332509" y="826076"/>
                </a:cubicBezTo>
                <a:lnTo>
                  <a:pt x="363681" y="828728"/>
                </a:lnTo>
                <a:lnTo>
                  <a:pt x="363681" y="280555"/>
                </a:lnTo>
                <a:lnTo>
                  <a:pt x="1348072" y="280555"/>
                </a:lnTo>
                <a:lnTo>
                  <a:pt x="1351743" y="243672"/>
                </a:lnTo>
                <a:cubicBezTo>
                  <a:pt x="1379842" y="104609"/>
                  <a:pt x="1501337" y="0"/>
                  <a:pt x="1646958" y="0"/>
                </a:cubicBezTo>
                <a:close/>
              </a:path>
            </a:pathLst>
          </a:custGeom>
          <a:solidFill>
            <a:schemeClr val="bg1">
              <a:lumMod val="50000"/>
              <a:alpha val="54000"/>
            </a:schemeClr>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CA" sz="1250" dirty="0">
                <a:solidFill>
                  <a:schemeClr val="bg2"/>
                </a:solidFill>
              </a:rPr>
              <a:t>Selection &amp; Procurement</a:t>
            </a:r>
          </a:p>
        </p:txBody>
      </p:sp>
      <p:sp>
        <p:nvSpPr>
          <p:cNvPr id="40" name="Freeform 39"/>
          <p:cNvSpPr/>
          <p:nvPr/>
        </p:nvSpPr>
        <p:spPr>
          <a:xfrm rot="20232216">
            <a:off x="7251272" y="2891979"/>
            <a:ext cx="1637081" cy="1100241"/>
          </a:xfrm>
          <a:custGeom>
            <a:avLst/>
            <a:gdLst>
              <a:gd name="connsiteX0" fmla="*/ 348295 w 3358991"/>
              <a:gd name="connsiteY0" fmla="*/ 0 h 2005219"/>
              <a:gd name="connsiteX1" fmla="*/ 1383813 w 3358991"/>
              <a:gd name="connsiteY1" fmla="*/ 0 h 2005219"/>
              <a:gd name="connsiteX2" fmla="*/ 1378258 w 3358991"/>
              <a:gd name="connsiteY2" fmla="*/ 52436 h 2005219"/>
              <a:gd name="connsiteX3" fmla="*/ 1695181 w 3358991"/>
              <a:gd name="connsiteY3" fmla="*/ 354043 h 2005219"/>
              <a:gd name="connsiteX4" fmla="*/ 2012104 w 3358991"/>
              <a:gd name="connsiteY4" fmla="*/ 52436 h 2005219"/>
              <a:gd name="connsiteX5" fmla="*/ 2006550 w 3358991"/>
              <a:gd name="connsiteY5" fmla="*/ 0 h 2005219"/>
              <a:gd name="connsiteX6" fmla="*/ 3081104 w 3358991"/>
              <a:gd name="connsiteY6" fmla="*/ 0 h 2005219"/>
              <a:gd name="connsiteX7" fmla="*/ 3081104 w 3358991"/>
              <a:gd name="connsiteY7" fmla="*/ 509030 h 2005219"/>
              <a:gd name="connsiteX8" fmla="*/ 3105939 w 3358991"/>
              <a:gd name="connsiteY8" fmla="*/ 511413 h 2005219"/>
              <a:gd name="connsiteX9" fmla="*/ 3358991 w 3358991"/>
              <a:gd name="connsiteY9" fmla="*/ 806892 h 2005219"/>
              <a:gd name="connsiteX10" fmla="*/ 3105939 w 3358991"/>
              <a:gd name="connsiteY10" fmla="*/ 1102372 h 2005219"/>
              <a:gd name="connsiteX11" fmla="*/ 3081104 w 3358991"/>
              <a:gd name="connsiteY11" fmla="*/ 1104754 h 2005219"/>
              <a:gd name="connsiteX12" fmla="*/ 3081104 w 3358991"/>
              <a:gd name="connsiteY12" fmla="*/ 1732608 h 2005219"/>
              <a:gd name="connsiteX13" fmla="*/ 2018161 w 3358991"/>
              <a:gd name="connsiteY13" fmla="*/ 1732608 h 2005219"/>
              <a:gd name="connsiteX14" fmla="*/ 2014793 w 3358991"/>
              <a:gd name="connsiteY14" fmla="*/ 1764396 h 2005219"/>
              <a:gd name="connsiteX15" fmla="*/ 1704309 w 3358991"/>
              <a:gd name="connsiteY15" fmla="*/ 2005219 h 2005219"/>
              <a:gd name="connsiteX16" fmla="*/ 1393825 w 3358991"/>
              <a:gd name="connsiteY16" fmla="*/ 1764396 h 2005219"/>
              <a:gd name="connsiteX17" fmla="*/ 1390458 w 3358991"/>
              <a:gd name="connsiteY17" fmla="*/ 1732608 h 2005219"/>
              <a:gd name="connsiteX18" fmla="*/ 348295 w 3358991"/>
              <a:gd name="connsiteY18" fmla="*/ 1732608 h 2005219"/>
              <a:gd name="connsiteX19" fmla="*/ 348295 w 3358991"/>
              <a:gd name="connsiteY19" fmla="*/ 1146750 h 2005219"/>
              <a:gd name="connsiteX20" fmla="*/ 316923 w 3358991"/>
              <a:gd name="connsiteY20" fmla="*/ 1149760 h 2005219"/>
              <a:gd name="connsiteX21" fmla="*/ 0 w 3358991"/>
              <a:gd name="connsiteY21" fmla="*/ 848153 h 2005219"/>
              <a:gd name="connsiteX22" fmla="*/ 316923 w 3358991"/>
              <a:gd name="connsiteY22" fmla="*/ 546546 h 2005219"/>
              <a:gd name="connsiteX23" fmla="*/ 348295 w 3358991"/>
              <a:gd name="connsiteY23" fmla="*/ 549556 h 2005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358991" h="2005219">
                <a:moveTo>
                  <a:pt x="348295" y="0"/>
                </a:moveTo>
                <a:lnTo>
                  <a:pt x="1383813" y="0"/>
                </a:lnTo>
                <a:lnTo>
                  <a:pt x="1378258" y="52436"/>
                </a:lnTo>
                <a:cubicBezTo>
                  <a:pt x="1378258" y="219009"/>
                  <a:pt x="1520149" y="354043"/>
                  <a:pt x="1695181" y="354043"/>
                </a:cubicBezTo>
                <a:cubicBezTo>
                  <a:pt x="1870213" y="354043"/>
                  <a:pt x="2012104" y="219009"/>
                  <a:pt x="2012104" y="52436"/>
                </a:cubicBezTo>
                <a:lnTo>
                  <a:pt x="2006550" y="0"/>
                </a:lnTo>
                <a:lnTo>
                  <a:pt x="3081104" y="0"/>
                </a:lnTo>
                <a:lnTo>
                  <a:pt x="3081104" y="509030"/>
                </a:lnTo>
                <a:lnTo>
                  <a:pt x="3105939" y="511413"/>
                </a:lnTo>
                <a:cubicBezTo>
                  <a:pt x="3250356" y="539536"/>
                  <a:pt x="3358991" y="661141"/>
                  <a:pt x="3358991" y="806892"/>
                </a:cubicBezTo>
                <a:cubicBezTo>
                  <a:pt x="3358991" y="952644"/>
                  <a:pt x="3250356" y="1074248"/>
                  <a:pt x="3105939" y="1102372"/>
                </a:cubicBezTo>
                <a:lnTo>
                  <a:pt x="3081104" y="1104754"/>
                </a:lnTo>
                <a:lnTo>
                  <a:pt x="3081104" y="1732608"/>
                </a:lnTo>
                <a:lnTo>
                  <a:pt x="2018161" y="1732608"/>
                </a:lnTo>
                <a:lnTo>
                  <a:pt x="2014793" y="1764396"/>
                </a:lnTo>
                <a:cubicBezTo>
                  <a:pt x="1985242" y="1901834"/>
                  <a:pt x="1857462" y="2005219"/>
                  <a:pt x="1704309" y="2005219"/>
                </a:cubicBezTo>
                <a:cubicBezTo>
                  <a:pt x="1551156" y="2005219"/>
                  <a:pt x="1423377" y="1901834"/>
                  <a:pt x="1393825" y="1764396"/>
                </a:cubicBezTo>
                <a:lnTo>
                  <a:pt x="1390458" y="1732608"/>
                </a:lnTo>
                <a:lnTo>
                  <a:pt x="348295" y="1732608"/>
                </a:lnTo>
                <a:lnTo>
                  <a:pt x="348295" y="1146750"/>
                </a:lnTo>
                <a:lnTo>
                  <a:pt x="316923" y="1149760"/>
                </a:lnTo>
                <a:cubicBezTo>
                  <a:pt x="141891" y="1149760"/>
                  <a:pt x="0" y="1014726"/>
                  <a:pt x="0" y="848153"/>
                </a:cubicBezTo>
                <a:cubicBezTo>
                  <a:pt x="0" y="681580"/>
                  <a:pt x="141891" y="546546"/>
                  <a:pt x="316923" y="546546"/>
                </a:cubicBezTo>
                <a:lnTo>
                  <a:pt x="348295" y="549556"/>
                </a:lnTo>
                <a:close/>
              </a:path>
            </a:pathLst>
          </a:custGeom>
          <a:solidFill>
            <a:schemeClr val="bg1">
              <a:lumMod val="50000"/>
              <a:alpha val="54000"/>
            </a:schemeClr>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CA" sz="1250" dirty="0">
                <a:solidFill>
                  <a:schemeClr val="bg2"/>
                </a:solidFill>
              </a:rPr>
              <a:t>Software Quality Assurance</a:t>
            </a:r>
          </a:p>
        </p:txBody>
      </p:sp>
      <p:sp>
        <p:nvSpPr>
          <p:cNvPr id="41" name="Freeform 40"/>
          <p:cNvSpPr/>
          <p:nvPr/>
        </p:nvSpPr>
        <p:spPr>
          <a:xfrm rot="20681912">
            <a:off x="6305057" y="5156991"/>
            <a:ext cx="1559943" cy="983793"/>
          </a:xfrm>
          <a:custGeom>
            <a:avLst/>
            <a:gdLst>
              <a:gd name="connsiteX0" fmla="*/ 1646958 w 2930235"/>
              <a:gd name="connsiteY0" fmla="*/ 0 h 1932709"/>
              <a:gd name="connsiteX1" fmla="*/ 1942173 w 2930235"/>
              <a:gd name="connsiteY1" fmla="*/ 243672 h 1932709"/>
              <a:gd name="connsiteX2" fmla="*/ 1945844 w 2930235"/>
              <a:gd name="connsiteY2" fmla="*/ 280555 h 1932709"/>
              <a:gd name="connsiteX3" fmla="*/ 2930235 w 2930235"/>
              <a:gd name="connsiteY3" fmla="*/ 280555 h 1932709"/>
              <a:gd name="connsiteX4" fmla="*/ 2930235 w 2930235"/>
              <a:gd name="connsiteY4" fmla="*/ 828678 h 1932709"/>
              <a:gd name="connsiteX5" fmla="*/ 2902526 w 2930235"/>
              <a:gd name="connsiteY5" fmla="*/ 826077 h 1932709"/>
              <a:gd name="connsiteX6" fmla="*/ 2601189 w 2930235"/>
              <a:gd name="connsiteY6" fmla="*/ 1106632 h 1932709"/>
              <a:gd name="connsiteX7" fmla="*/ 2902526 w 2930235"/>
              <a:gd name="connsiteY7" fmla="*/ 1387187 h 1932709"/>
              <a:gd name="connsiteX8" fmla="*/ 2930235 w 2930235"/>
              <a:gd name="connsiteY8" fmla="*/ 1384586 h 1932709"/>
              <a:gd name="connsiteX9" fmla="*/ 2930235 w 2930235"/>
              <a:gd name="connsiteY9" fmla="*/ 1932709 h 1932709"/>
              <a:gd name="connsiteX10" fmla="*/ 1943975 w 2930235"/>
              <a:gd name="connsiteY10" fmla="*/ 1932709 h 1932709"/>
              <a:gd name="connsiteX11" fmla="*/ 1942173 w 2930235"/>
              <a:gd name="connsiteY11" fmla="*/ 1916069 h 1932709"/>
              <a:gd name="connsiteX12" fmla="*/ 1646958 w 2930235"/>
              <a:gd name="connsiteY12" fmla="*/ 1692055 h 1932709"/>
              <a:gd name="connsiteX13" fmla="*/ 1351743 w 2930235"/>
              <a:gd name="connsiteY13" fmla="*/ 1916069 h 1932709"/>
              <a:gd name="connsiteX14" fmla="*/ 1349941 w 2930235"/>
              <a:gd name="connsiteY14" fmla="*/ 1932709 h 1932709"/>
              <a:gd name="connsiteX15" fmla="*/ 363681 w 2930235"/>
              <a:gd name="connsiteY15" fmla="*/ 1932709 h 1932709"/>
              <a:gd name="connsiteX16" fmla="*/ 363681 w 2930235"/>
              <a:gd name="connsiteY16" fmla="*/ 1384535 h 1932709"/>
              <a:gd name="connsiteX17" fmla="*/ 332509 w 2930235"/>
              <a:gd name="connsiteY17" fmla="*/ 1387186 h 1932709"/>
              <a:gd name="connsiteX18" fmla="*/ 0 w 2930235"/>
              <a:gd name="connsiteY18" fmla="*/ 1106631 h 1932709"/>
              <a:gd name="connsiteX19" fmla="*/ 332509 w 2930235"/>
              <a:gd name="connsiteY19" fmla="*/ 826076 h 1932709"/>
              <a:gd name="connsiteX20" fmla="*/ 363681 w 2930235"/>
              <a:gd name="connsiteY20" fmla="*/ 828728 h 1932709"/>
              <a:gd name="connsiteX21" fmla="*/ 363681 w 2930235"/>
              <a:gd name="connsiteY21" fmla="*/ 280555 h 1932709"/>
              <a:gd name="connsiteX22" fmla="*/ 1348072 w 2930235"/>
              <a:gd name="connsiteY22" fmla="*/ 280555 h 1932709"/>
              <a:gd name="connsiteX23" fmla="*/ 1351743 w 2930235"/>
              <a:gd name="connsiteY23" fmla="*/ 243672 h 1932709"/>
              <a:gd name="connsiteX24" fmla="*/ 1646958 w 2930235"/>
              <a:gd name="connsiteY24" fmla="*/ 0 h 193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930235" h="1932709">
                <a:moveTo>
                  <a:pt x="1646958" y="0"/>
                </a:moveTo>
                <a:cubicBezTo>
                  <a:pt x="1792579" y="0"/>
                  <a:pt x="1914075" y="104609"/>
                  <a:pt x="1942173" y="243672"/>
                </a:cubicBezTo>
                <a:lnTo>
                  <a:pt x="1945844" y="280555"/>
                </a:lnTo>
                <a:lnTo>
                  <a:pt x="2930235" y="280555"/>
                </a:lnTo>
                <a:lnTo>
                  <a:pt x="2930235" y="828678"/>
                </a:lnTo>
                <a:lnTo>
                  <a:pt x="2902526" y="826077"/>
                </a:lnTo>
                <a:cubicBezTo>
                  <a:pt x="2736102" y="826077"/>
                  <a:pt x="2601189" y="951686"/>
                  <a:pt x="2601189" y="1106632"/>
                </a:cubicBezTo>
                <a:cubicBezTo>
                  <a:pt x="2601189" y="1261578"/>
                  <a:pt x="2736102" y="1387187"/>
                  <a:pt x="2902526" y="1387187"/>
                </a:cubicBezTo>
                <a:lnTo>
                  <a:pt x="2930235" y="1384586"/>
                </a:lnTo>
                <a:lnTo>
                  <a:pt x="2930235" y="1932709"/>
                </a:lnTo>
                <a:lnTo>
                  <a:pt x="1943975" y="1932709"/>
                </a:lnTo>
                <a:lnTo>
                  <a:pt x="1942173" y="1916069"/>
                </a:lnTo>
                <a:cubicBezTo>
                  <a:pt x="1914075" y="1788225"/>
                  <a:pt x="1792579" y="1692055"/>
                  <a:pt x="1646958" y="1692055"/>
                </a:cubicBezTo>
                <a:cubicBezTo>
                  <a:pt x="1501337" y="1692055"/>
                  <a:pt x="1379842" y="1788225"/>
                  <a:pt x="1351743" y="1916069"/>
                </a:cubicBezTo>
                <a:lnTo>
                  <a:pt x="1349941" y="1932709"/>
                </a:lnTo>
                <a:lnTo>
                  <a:pt x="363681" y="1932709"/>
                </a:lnTo>
                <a:lnTo>
                  <a:pt x="363681" y="1384535"/>
                </a:lnTo>
                <a:lnTo>
                  <a:pt x="332509" y="1387186"/>
                </a:lnTo>
                <a:cubicBezTo>
                  <a:pt x="148869" y="1387186"/>
                  <a:pt x="0" y="1261577"/>
                  <a:pt x="0" y="1106631"/>
                </a:cubicBezTo>
                <a:cubicBezTo>
                  <a:pt x="0" y="951685"/>
                  <a:pt x="148869" y="826076"/>
                  <a:pt x="332509" y="826076"/>
                </a:cubicBezTo>
                <a:lnTo>
                  <a:pt x="363681" y="828728"/>
                </a:lnTo>
                <a:lnTo>
                  <a:pt x="363681" y="280555"/>
                </a:lnTo>
                <a:lnTo>
                  <a:pt x="1348072" y="280555"/>
                </a:lnTo>
                <a:lnTo>
                  <a:pt x="1351743" y="243672"/>
                </a:lnTo>
                <a:cubicBezTo>
                  <a:pt x="1379842" y="104609"/>
                  <a:pt x="1501337" y="0"/>
                  <a:pt x="1646958" y="0"/>
                </a:cubicBezTo>
                <a:close/>
              </a:path>
            </a:pathLst>
          </a:custGeom>
          <a:solidFill>
            <a:schemeClr val="accent1">
              <a:alpha val="54000"/>
            </a:schemeClr>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0000" tIns="144000" rIns="0" rtlCol="0" anchor="ctr"/>
          <a:lstStyle/>
          <a:p>
            <a:pPr algn="ctr"/>
            <a:r>
              <a:rPr lang="en-CA" sz="1250" b="1" dirty="0">
                <a:solidFill>
                  <a:schemeClr val="bg1"/>
                </a:solidFill>
              </a:rPr>
              <a:t>Vendor Management</a:t>
            </a:r>
          </a:p>
        </p:txBody>
      </p:sp>
      <p:sp>
        <p:nvSpPr>
          <p:cNvPr id="42" name="Freeform 41"/>
          <p:cNvSpPr/>
          <p:nvPr/>
        </p:nvSpPr>
        <p:spPr>
          <a:xfrm rot="1861067">
            <a:off x="1727774" y="4155934"/>
            <a:ext cx="1559943" cy="1112883"/>
          </a:xfrm>
          <a:custGeom>
            <a:avLst/>
            <a:gdLst>
              <a:gd name="connsiteX0" fmla="*/ 1646958 w 2930235"/>
              <a:gd name="connsiteY0" fmla="*/ 0 h 1932709"/>
              <a:gd name="connsiteX1" fmla="*/ 1942173 w 2930235"/>
              <a:gd name="connsiteY1" fmla="*/ 243672 h 1932709"/>
              <a:gd name="connsiteX2" fmla="*/ 1945844 w 2930235"/>
              <a:gd name="connsiteY2" fmla="*/ 280555 h 1932709"/>
              <a:gd name="connsiteX3" fmla="*/ 2930235 w 2930235"/>
              <a:gd name="connsiteY3" fmla="*/ 280555 h 1932709"/>
              <a:gd name="connsiteX4" fmla="*/ 2930235 w 2930235"/>
              <a:gd name="connsiteY4" fmla="*/ 828678 h 1932709"/>
              <a:gd name="connsiteX5" fmla="*/ 2902526 w 2930235"/>
              <a:gd name="connsiteY5" fmla="*/ 826077 h 1932709"/>
              <a:gd name="connsiteX6" fmla="*/ 2601189 w 2930235"/>
              <a:gd name="connsiteY6" fmla="*/ 1106632 h 1932709"/>
              <a:gd name="connsiteX7" fmla="*/ 2902526 w 2930235"/>
              <a:gd name="connsiteY7" fmla="*/ 1387187 h 1932709"/>
              <a:gd name="connsiteX8" fmla="*/ 2930235 w 2930235"/>
              <a:gd name="connsiteY8" fmla="*/ 1384586 h 1932709"/>
              <a:gd name="connsiteX9" fmla="*/ 2930235 w 2930235"/>
              <a:gd name="connsiteY9" fmla="*/ 1932709 h 1932709"/>
              <a:gd name="connsiteX10" fmla="*/ 1943975 w 2930235"/>
              <a:gd name="connsiteY10" fmla="*/ 1932709 h 1932709"/>
              <a:gd name="connsiteX11" fmla="*/ 1942173 w 2930235"/>
              <a:gd name="connsiteY11" fmla="*/ 1916069 h 1932709"/>
              <a:gd name="connsiteX12" fmla="*/ 1646958 w 2930235"/>
              <a:gd name="connsiteY12" fmla="*/ 1692055 h 1932709"/>
              <a:gd name="connsiteX13" fmla="*/ 1351743 w 2930235"/>
              <a:gd name="connsiteY13" fmla="*/ 1916069 h 1932709"/>
              <a:gd name="connsiteX14" fmla="*/ 1349941 w 2930235"/>
              <a:gd name="connsiteY14" fmla="*/ 1932709 h 1932709"/>
              <a:gd name="connsiteX15" fmla="*/ 363681 w 2930235"/>
              <a:gd name="connsiteY15" fmla="*/ 1932709 h 1932709"/>
              <a:gd name="connsiteX16" fmla="*/ 363681 w 2930235"/>
              <a:gd name="connsiteY16" fmla="*/ 1384535 h 1932709"/>
              <a:gd name="connsiteX17" fmla="*/ 332509 w 2930235"/>
              <a:gd name="connsiteY17" fmla="*/ 1387186 h 1932709"/>
              <a:gd name="connsiteX18" fmla="*/ 0 w 2930235"/>
              <a:gd name="connsiteY18" fmla="*/ 1106631 h 1932709"/>
              <a:gd name="connsiteX19" fmla="*/ 332509 w 2930235"/>
              <a:gd name="connsiteY19" fmla="*/ 826076 h 1932709"/>
              <a:gd name="connsiteX20" fmla="*/ 363681 w 2930235"/>
              <a:gd name="connsiteY20" fmla="*/ 828728 h 1932709"/>
              <a:gd name="connsiteX21" fmla="*/ 363681 w 2930235"/>
              <a:gd name="connsiteY21" fmla="*/ 280555 h 1932709"/>
              <a:gd name="connsiteX22" fmla="*/ 1348072 w 2930235"/>
              <a:gd name="connsiteY22" fmla="*/ 280555 h 1932709"/>
              <a:gd name="connsiteX23" fmla="*/ 1351743 w 2930235"/>
              <a:gd name="connsiteY23" fmla="*/ 243672 h 1932709"/>
              <a:gd name="connsiteX24" fmla="*/ 1646958 w 2930235"/>
              <a:gd name="connsiteY24" fmla="*/ 0 h 193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930235" h="1932709">
                <a:moveTo>
                  <a:pt x="1646958" y="0"/>
                </a:moveTo>
                <a:cubicBezTo>
                  <a:pt x="1792579" y="0"/>
                  <a:pt x="1914075" y="104609"/>
                  <a:pt x="1942173" y="243672"/>
                </a:cubicBezTo>
                <a:lnTo>
                  <a:pt x="1945844" y="280555"/>
                </a:lnTo>
                <a:lnTo>
                  <a:pt x="2930235" y="280555"/>
                </a:lnTo>
                <a:lnTo>
                  <a:pt x="2930235" y="828678"/>
                </a:lnTo>
                <a:lnTo>
                  <a:pt x="2902526" y="826077"/>
                </a:lnTo>
                <a:cubicBezTo>
                  <a:pt x="2736102" y="826077"/>
                  <a:pt x="2601189" y="951686"/>
                  <a:pt x="2601189" y="1106632"/>
                </a:cubicBezTo>
                <a:cubicBezTo>
                  <a:pt x="2601189" y="1261578"/>
                  <a:pt x="2736102" y="1387187"/>
                  <a:pt x="2902526" y="1387187"/>
                </a:cubicBezTo>
                <a:lnTo>
                  <a:pt x="2930235" y="1384586"/>
                </a:lnTo>
                <a:lnTo>
                  <a:pt x="2930235" y="1932709"/>
                </a:lnTo>
                <a:lnTo>
                  <a:pt x="1943975" y="1932709"/>
                </a:lnTo>
                <a:lnTo>
                  <a:pt x="1942173" y="1916069"/>
                </a:lnTo>
                <a:cubicBezTo>
                  <a:pt x="1914075" y="1788225"/>
                  <a:pt x="1792579" y="1692055"/>
                  <a:pt x="1646958" y="1692055"/>
                </a:cubicBezTo>
                <a:cubicBezTo>
                  <a:pt x="1501337" y="1692055"/>
                  <a:pt x="1379842" y="1788225"/>
                  <a:pt x="1351743" y="1916069"/>
                </a:cubicBezTo>
                <a:lnTo>
                  <a:pt x="1349941" y="1932709"/>
                </a:lnTo>
                <a:lnTo>
                  <a:pt x="363681" y="1932709"/>
                </a:lnTo>
                <a:lnTo>
                  <a:pt x="363681" y="1384535"/>
                </a:lnTo>
                <a:lnTo>
                  <a:pt x="332509" y="1387186"/>
                </a:lnTo>
                <a:cubicBezTo>
                  <a:pt x="148869" y="1387186"/>
                  <a:pt x="0" y="1261577"/>
                  <a:pt x="0" y="1106631"/>
                </a:cubicBezTo>
                <a:cubicBezTo>
                  <a:pt x="0" y="951685"/>
                  <a:pt x="148869" y="826076"/>
                  <a:pt x="332509" y="826076"/>
                </a:cubicBezTo>
                <a:lnTo>
                  <a:pt x="363681" y="828728"/>
                </a:lnTo>
                <a:lnTo>
                  <a:pt x="363681" y="280555"/>
                </a:lnTo>
                <a:lnTo>
                  <a:pt x="1348072" y="280555"/>
                </a:lnTo>
                <a:lnTo>
                  <a:pt x="1351743" y="243672"/>
                </a:lnTo>
                <a:cubicBezTo>
                  <a:pt x="1379842" y="104609"/>
                  <a:pt x="1501337" y="0"/>
                  <a:pt x="1646958" y="0"/>
                </a:cubicBezTo>
                <a:close/>
              </a:path>
            </a:pathLst>
          </a:custGeom>
          <a:solidFill>
            <a:schemeClr val="accent1">
              <a:alpha val="54000"/>
            </a:schemeClr>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0000" tIns="144000" rIns="0" rtlCol="0" anchor="ctr"/>
          <a:lstStyle/>
          <a:p>
            <a:pPr algn="ctr"/>
            <a:r>
              <a:rPr lang="en-CA" sz="1250" b="1" dirty="0">
                <a:solidFill>
                  <a:schemeClr val="bg1"/>
                </a:solidFill>
              </a:rPr>
              <a:t>Knowledge Management</a:t>
            </a:r>
          </a:p>
        </p:txBody>
      </p:sp>
      <p:sp>
        <p:nvSpPr>
          <p:cNvPr id="23" name="Text Placeholder 2"/>
          <p:cNvSpPr>
            <a:spLocks noGrp="1"/>
          </p:cNvSpPr>
          <p:nvPr/>
        </p:nvSpPr>
        <p:spPr bwMode="auto">
          <a:xfrm>
            <a:off x="384772" y="1263946"/>
            <a:ext cx="8374456" cy="11911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2075" indent="0">
              <a:buNone/>
            </a:pPr>
            <a:r>
              <a:rPr lang="en-CA" sz="1400" dirty="0">
                <a:latin typeface="Arial" panose="020B0604020202020204" pitchFamily="34" charset="0"/>
                <a:ea typeface="Arial" panose="020B0604020202020204" pitchFamily="34" charset="0"/>
              </a:rPr>
              <a:t>Your applications team is responsible for executing the various capabilities to sufficiently support stakeholders, ranging from people and vendor management to release and deployment management. However, you don’t have the time or effort to learn and address them all in depth. You need to </a:t>
            </a:r>
            <a:r>
              <a:rPr lang="en-CA" sz="1400" b="1" dirty="0">
                <a:latin typeface="Arial" panose="020B0604020202020204" pitchFamily="34" charset="0"/>
                <a:ea typeface="Arial" panose="020B0604020202020204" pitchFamily="34" charset="0"/>
              </a:rPr>
              <a:t>quickly assess the areas that are in the deepest trouble in order to bring form to your team and deliver the right value to stakeholders </a:t>
            </a:r>
            <a:r>
              <a:rPr lang="en-CA" sz="1400" b="1" dirty="0" smtClean="0">
                <a:latin typeface="Arial" panose="020B0604020202020204" pitchFamily="34" charset="0"/>
                <a:ea typeface="Arial" panose="020B0604020202020204" pitchFamily="34" charset="0"/>
              </a:rPr>
              <a:t>early.</a:t>
            </a:r>
            <a:endParaRPr lang="en-CA" sz="1400" dirty="0"/>
          </a:p>
        </p:txBody>
      </p:sp>
      <p:grpSp>
        <p:nvGrpSpPr>
          <p:cNvPr id="22" name="Group 21"/>
          <p:cNvGrpSpPr/>
          <p:nvPr/>
        </p:nvGrpSpPr>
        <p:grpSpPr>
          <a:xfrm>
            <a:off x="0" y="6422955"/>
            <a:ext cx="9144000" cy="437555"/>
            <a:chOff x="0" y="6422955"/>
            <a:chExt cx="9144000" cy="437555"/>
          </a:xfrm>
        </p:grpSpPr>
        <p:pic>
          <p:nvPicPr>
            <p:cNvPr id="24"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25" name="Picture 24"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629825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142183" y="3572326"/>
            <a:ext cx="2617046" cy="2863585"/>
          </a:xfrm>
          <a:prstGeom prst="roundRect">
            <a:avLst/>
          </a:prstGeom>
          <a:solidFill>
            <a:schemeClr val="accent3">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t"/>
          <a:lstStyle/>
          <a:p>
            <a:pPr algn="ctr"/>
            <a:r>
              <a:rPr lang="en-CA" b="1" dirty="0">
                <a:solidFill>
                  <a:schemeClr val="accent2"/>
                </a:solidFill>
              </a:rPr>
              <a:t>Ideal Target State</a:t>
            </a:r>
          </a:p>
        </p:txBody>
      </p:sp>
      <p:sp>
        <p:nvSpPr>
          <p:cNvPr id="7" name="Title 6"/>
          <p:cNvSpPr>
            <a:spLocks noGrp="1"/>
          </p:cNvSpPr>
          <p:nvPr>
            <p:ph type="title"/>
          </p:nvPr>
        </p:nvSpPr>
        <p:spPr/>
        <p:txBody>
          <a:bodyPr/>
          <a:lstStyle/>
          <a:p>
            <a:r>
              <a:rPr lang="en-CA" dirty="0"/>
              <a:t>You may find your applications team’s focus does not matter to stakeholders, leading to a strained relationship</a:t>
            </a:r>
          </a:p>
        </p:txBody>
      </p:sp>
      <p:sp>
        <p:nvSpPr>
          <p:cNvPr id="23" name="Text Placeholder 2"/>
          <p:cNvSpPr>
            <a:spLocks noGrp="1"/>
          </p:cNvSpPr>
          <p:nvPr/>
        </p:nvSpPr>
        <p:spPr bwMode="auto">
          <a:xfrm>
            <a:off x="384772" y="1263946"/>
            <a:ext cx="8374456" cy="15628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2075" indent="0">
              <a:buNone/>
            </a:pPr>
            <a:r>
              <a:rPr lang="en-CA" sz="1400" dirty="0" smtClean="0">
                <a:latin typeface="Arial" panose="020B0604020202020204" pitchFamily="34" charset="0"/>
                <a:ea typeface="Arial" panose="020B0604020202020204" pitchFamily="34" charset="0"/>
              </a:rPr>
              <a:t>To </a:t>
            </a:r>
            <a:r>
              <a:rPr lang="en-CA" sz="1400" dirty="0">
                <a:latin typeface="Arial" panose="020B0604020202020204" pitchFamily="34" charset="0"/>
                <a:ea typeface="Arial" panose="020B0604020202020204" pitchFamily="34" charset="0"/>
              </a:rPr>
              <a:t>obtain buy-in and support for bottom-up initiatives (such as system enhancements), you must demonstrate to stakeholders how their operational and strategic needs will be satisfied. The applications department should be working on the things that matter to stakeholders instead of wasting budget on things that do not matter to them. A successful department provides a clear picture of how each proposed </a:t>
            </a:r>
            <a:r>
              <a:rPr lang="en-CA" sz="1400" dirty="0" smtClean="0">
                <a:latin typeface="Arial" panose="020B0604020202020204" pitchFamily="34" charset="0"/>
                <a:ea typeface="Arial" panose="020B0604020202020204" pitchFamily="34" charset="0"/>
              </a:rPr>
              <a:t>technical applications investment supports </a:t>
            </a:r>
            <a:r>
              <a:rPr lang="en-CA" sz="1400" dirty="0">
                <a:latin typeface="Arial" panose="020B0604020202020204" pitchFamily="34" charset="0"/>
                <a:ea typeface="Arial" panose="020B0604020202020204" pitchFamily="34" charset="0"/>
              </a:rPr>
              <a:t>organizational objectives. However, </a:t>
            </a:r>
            <a:r>
              <a:rPr lang="en-CA" sz="1400" b="1" dirty="0">
                <a:latin typeface="Arial" panose="020B0604020202020204" pitchFamily="34" charset="0"/>
                <a:ea typeface="Arial" panose="020B0604020202020204" pitchFamily="34" charset="0"/>
              </a:rPr>
              <a:t>achieving this alignment with stakeholders is often a struggle </a:t>
            </a:r>
            <a:r>
              <a:rPr lang="en-CA" sz="1400" dirty="0">
                <a:latin typeface="Arial" panose="020B0604020202020204" pitchFamily="34" charset="0"/>
                <a:ea typeface="Arial" panose="020B0604020202020204" pitchFamily="34" charset="0"/>
              </a:rPr>
              <a:t>and sometimes generates a negative perception of </a:t>
            </a:r>
            <a:r>
              <a:rPr lang="en-CA" sz="1400" dirty="0" smtClean="0">
                <a:latin typeface="Arial" panose="020B0604020202020204" pitchFamily="34" charset="0"/>
                <a:ea typeface="Arial" panose="020B0604020202020204" pitchFamily="34" charset="0"/>
              </a:rPr>
              <a:t>applications teams.</a:t>
            </a:r>
            <a:endParaRPr lang="en-CA" sz="1400" dirty="0"/>
          </a:p>
        </p:txBody>
      </p:sp>
      <p:sp>
        <p:nvSpPr>
          <p:cNvPr id="50" name="Oval 30"/>
          <p:cNvSpPr>
            <a:spLocks noChangeAspect="1"/>
          </p:cNvSpPr>
          <p:nvPr/>
        </p:nvSpPr>
        <p:spPr>
          <a:xfrm>
            <a:off x="3555554" y="3868261"/>
            <a:ext cx="547999" cy="547999"/>
          </a:xfrm>
          <a:prstGeom prst="ellipse">
            <a:avLst/>
          </a:prstGeom>
          <a:solidFill>
            <a:schemeClr val="bg1">
              <a:lumMod val="7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pic>
        <p:nvPicPr>
          <p:cNvPr id="51" name="Picture 5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0753" y="3933460"/>
            <a:ext cx="417600" cy="417600"/>
          </a:xfrm>
          <a:prstGeom prst="rect">
            <a:avLst/>
          </a:prstGeom>
        </p:spPr>
      </p:pic>
      <p:sp>
        <p:nvSpPr>
          <p:cNvPr id="52" name="Oval 30"/>
          <p:cNvSpPr>
            <a:spLocks noChangeAspect="1"/>
          </p:cNvSpPr>
          <p:nvPr/>
        </p:nvSpPr>
        <p:spPr>
          <a:xfrm>
            <a:off x="134729" y="5616842"/>
            <a:ext cx="547999" cy="547999"/>
          </a:xfrm>
          <a:prstGeom prst="ellipse">
            <a:avLst/>
          </a:prstGeom>
          <a:solidFill>
            <a:schemeClr val="bg1">
              <a:lumMod val="7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928" y="5682041"/>
            <a:ext cx="417600" cy="417600"/>
          </a:xfrm>
          <a:prstGeom prst="rect">
            <a:avLst/>
          </a:prstGeom>
        </p:spPr>
      </p:pic>
      <p:sp>
        <p:nvSpPr>
          <p:cNvPr id="54" name="Oval 30"/>
          <p:cNvSpPr>
            <a:spLocks noChangeAspect="1"/>
          </p:cNvSpPr>
          <p:nvPr/>
        </p:nvSpPr>
        <p:spPr>
          <a:xfrm>
            <a:off x="2037828" y="5887912"/>
            <a:ext cx="547999" cy="547999"/>
          </a:xfrm>
          <a:prstGeom prst="ellipse">
            <a:avLst/>
          </a:prstGeom>
          <a:solidFill>
            <a:schemeClr val="bg1">
              <a:lumMod val="7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55" name="TextBox 54"/>
          <p:cNvSpPr txBox="1"/>
          <p:nvPr/>
        </p:nvSpPr>
        <p:spPr>
          <a:xfrm>
            <a:off x="1141499" y="4031977"/>
            <a:ext cx="2190780" cy="307777"/>
          </a:xfrm>
          <a:prstGeom prst="rect">
            <a:avLst/>
          </a:prstGeom>
          <a:noFill/>
        </p:spPr>
        <p:txBody>
          <a:bodyPr wrap="square" rtlCol="0">
            <a:spAutoFit/>
          </a:bodyPr>
          <a:lstStyle/>
          <a:p>
            <a:pPr algn="l"/>
            <a:r>
              <a:rPr lang="en-US" sz="1400" b="1" dirty="0"/>
              <a:t>Stakeholder objectives</a:t>
            </a:r>
            <a:endParaRPr lang="en-US" b="1" dirty="0"/>
          </a:p>
        </p:txBody>
      </p:sp>
      <p:sp>
        <p:nvSpPr>
          <p:cNvPr id="56" name="TextBox 55"/>
          <p:cNvSpPr txBox="1"/>
          <p:nvPr/>
        </p:nvSpPr>
        <p:spPr>
          <a:xfrm>
            <a:off x="2507548" y="5555369"/>
            <a:ext cx="2190780" cy="307777"/>
          </a:xfrm>
          <a:prstGeom prst="rect">
            <a:avLst/>
          </a:prstGeom>
          <a:noFill/>
        </p:spPr>
        <p:txBody>
          <a:bodyPr wrap="square" rtlCol="0">
            <a:spAutoFit/>
          </a:bodyPr>
          <a:lstStyle/>
          <a:p>
            <a:pPr algn="r"/>
            <a:r>
              <a:rPr lang="en-US" sz="1400" b="1" dirty="0"/>
              <a:t>Applications’ focus</a:t>
            </a:r>
            <a:endParaRPr lang="en-US" b="1" dirty="0"/>
          </a:p>
        </p:txBody>
      </p:sp>
      <p:sp>
        <p:nvSpPr>
          <p:cNvPr id="57" name="Freeform 56"/>
          <p:cNvSpPr/>
          <p:nvPr/>
        </p:nvSpPr>
        <p:spPr>
          <a:xfrm rot="7548255">
            <a:off x="2595397" y="5684059"/>
            <a:ext cx="434075" cy="175377"/>
          </a:xfrm>
          <a:custGeom>
            <a:avLst/>
            <a:gdLst>
              <a:gd name="connsiteX0" fmla="*/ 843148 w 843148"/>
              <a:gd name="connsiteY0" fmla="*/ 25730 h 219693"/>
              <a:gd name="connsiteX1" fmla="*/ 368136 w 843148"/>
              <a:gd name="connsiteY1" fmla="*/ 215735 h 219693"/>
              <a:gd name="connsiteX2" fmla="*/ 522515 w 843148"/>
              <a:gd name="connsiteY2" fmla="*/ 1979 h 219693"/>
              <a:gd name="connsiteX3" fmla="*/ 0 w 843148"/>
              <a:gd name="connsiteY3" fmla="*/ 203860 h 219693"/>
            </a:gdLst>
            <a:ahLst/>
            <a:cxnLst>
              <a:cxn ang="0">
                <a:pos x="connsiteX0" y="connsiteY0"/>
              </a:cxn>
              <a:cxn ang="0">
                <a:pos x="connsiteX1" y="connsiteY1"/>
              </a:cxn>
              <a:cxn ang="0">
                <a:pos x="connsiteX2" y="connsiteY2"/>
              </a:cxn>
              <a:cxn ang="0">
                <a:pos x="connsiteX3" y="connsiteY3"/>
              </a:cxn>
            </a:cxnLst>
            <a:rect l="l" t="t" r="r" b="b"/>
            <a:pathLst>
              <a:path w="843148" h="219693">
                <a:moveTo>
                  <a:pt x="843148" y="25730"/>
                </a:moveTo>
                <a:cubicBezTo>
                  <a:pt x="632361" y="122711"/>
                  <a:pt x="421575" y="219693"/>
                  <a:pt x="368136" y="215735"/>
                </a:cubicBezTo>
                <a:cubicBezTo>
                  <a:pt x="314697" y="211777"/>
                  <a:pt x="583871" y="3958"/>
                  <a:pt x="522515" y="1979"/>
                </a:cubicBezTo>
                <a:cubicBezTo>
                  <a:pt x="461159" y="0"/>
                  <a:pt x="75210" y="203860"/>
                  <a:pt x="0" y="203860"/>
                </a:cubicBezTo>
              </a:path>
            </a:pathLst>
          </a:custGeom>
          <a:ln w="19050">
            <a:solidFill>
              <a:schemeClr val="accent5">
                <a:lumMod val="50000"/>
              </a:schemeClr>
            </a:solidFill>
            <a:headEnd type="none" w="med" len="med"/>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8" name="TextBox 57"/>
          <p:cNvSpPr txBox="1"/>
          <p:nvPr/>
        </p:nvSpPr>
        <p:spPr>
          <a:xfrm>
            <a:off x="4069022" y="3933460"/>
            <a:ext cx="2211576" cy="400110"/>
          </a:xfrm>
          <a:prstGeom prst="rect">
            <a:avLst/>
          </a:prstGeom>
          <a:noFill/>
        </p:spPr>
        <p:txBody>
          <a:bodyPr wrap="square" rtlCol="0">
            <a:spAutoFit/>
          </a:bodyPr>
          <a:lstStyle/>
          <a:p>
            <a:pPr algn="l"/>
            <a:r>
              <a:rPr lang="en-US" sz="1000" dirty="0"/>
              <a:t>Applications is focusing on things that do not matter to stakeholders</a:t>
            </a:r>
          </a:p>
        </p:txBody>
      </p:sp>
      <p:sp>
        <p:nvSpPr>
          <p:cNvPr id="59" name="TextBox 58"/>
          <p:cNvSpPr txBox="1"/>
          <p:nvPr/>
        </p:nvSpPr>
        <p:spPr>
          <a:xfrm>
            <a:off x="673908" y="5699531"/>
            <a:ext cx="1423217" cy="707886"/>
          </a:xfrm>
          <a:prstGeom prst="rect">
            <a:avLst/>
          </a:prstGeom>
          <a:noFill/>
        </p:spPr>
        <p:txBody>
          <a:bodyPr wrap="square" rtlCol="0">
            <a:spAutoFit/>
          </a:bodyPr>
          <a:lstStyle/>
          <a:p>
            <a:pPr algn="l"/>
            <a:r>
              <a:rPr lang="en-US" sz="1000" dirty="0"/>
              <a:t>Applications is not supporting stakeholder objectives</a:t>
            </a:r>
          </a:p>
        </p:txBody>
      </p:sp>
      <p:sp>
        <p:nvSpPr>
          <p:cNvPr id="60" name="TextBox 59"/>
          <p:cNvSpPr txBox="1"/>
          <p:nvPr/>
        </p:nvSpPr>
        <p:spPr>
          <a:xfrm>
            <a:off x="2614346" y="5990102"/>
            <a:ext cx="1603986" cy="553998"/>
          </a:xfrm>
          <a:prstGeom prst="rect">
            <a:avLst/>
          </a:prstGeom>
          <a:noFill/>
        </p:spPr>
        <p:txBody>
          <a:bodyPr wrap="square" rtlCol="0">
            <a:spAutoFit/>
          </a:bodyPr>
          <a:lstStyle/>
          <a:p>
            <a:pPr algn="l"/>
            <a:r>
              <a:rPr lang="en-US" sz="1000" dirty="0"/>
              <a:t>Applications is supporting stakeholder objectives</a:t>
            </a:r>
          </a:p>
        </p:txBody>
      </p:sp>
      <p:sp>
        <p:nvSpPr>
          <p:cNvPr id="61" name="TextBox 60"/>
          <p:cNvSpPr txBox="1"/>
          <p:nvPr/>
        </p:nvSpPr>
        <p:spPr>
          <a:xfrm>
            <a:off x="6472881" y="4101996"/>
            <a:ext cx="2190780" cy="307777"/>
          </a:xfrm>
          <a:prstGeom prst="rect">
            <a:avLst/>
          </a:prstGeom>
          <a:noFill/>
        </p:spPr>
        <p:txBody>
          <a:bodyPr wrap="square" rtlCol="0">
            <a:spAutoFit/>
          </a:bodyPr>
          <a:lstStyle/>
          <a:p>
            <a:r>
              <a:rPr lang="en-US" sz="1400" b="1" dirty="0"/>
              <a:t>Stakeholder objectives</a:t>
            </a:r>
            <a:endParaRPr lang="en-US" b="1" dirty="0"/>
          </a:p>
        </p:txBody>
      </p:sp>
      <p:sp>
        <p:nvSpPr>
          <p:cNvPr id="62" name="TextBox 61"/>
          <p:cNvSpPr txBox="1"/>
          <p:nvPr/>
        </p:nvSpPr>
        <p:spPr>
          <a:xfrm>
            <a:off x="6472881" y="5609299"/>
            <a:ext cx="2190780" cy="307777"/>
          </a:xfrm>
          <a:prstGeom prst="rect">
            <a:avLst/>
          </a:prstGeom>
          <a:noFill/>
        </p:spPr>
        <p:txBody>
          <a:bodyPr wrap="square" rtlCol="0">
            <a:spAutoFit/>
          </a:bodyPr>
          <a:lstStyle/>
          <a:p>
            <a:r>
              <a:rPr lang="en-US" sz="1400" b="1" dirty="0"/>
              <a:t>Applications’ focus</a:t>
            </a:r>
            <a:endParaRPr lang="en-US" b="1" dirty="0"/>
          </a:p>
        </p:txBody>
      </p:sp>
      <p:sp>
        <p:nvSpPr>
          <p:cNvPr id="63" name="TextBox 62"/>
          <p:cNvSpPr txBox="1"/>
          <p:nvPr/>
        </p:nvSpPr>
        <p:spPr>
          <a:xfrm>
            <a:off x="6762780" y="5905162"/>
            <a:ext cx="1679598" cy="553998"/>
          </a:xfrm>
          <a:prstGeom prst="rect">
            <a:avLst/>
          </a:prstGeom>
          <a:noFill/>
        </p:spPr>
        <p:txBody>
          <a:bodyPr wrap="square" rtlCol="0">
            <a:spAutoFit/>
          </a:bodyPr>
          <a:lstStyle/>
          <a:p>
            <a:pPr algn="l"/>
            <a:r>
              <a:rPr lang="en-US" sz="1000" dirty="0" smtClean="0"/>
              <a:t>Applications’ </a:t>
            </a:r>
            <a:r>
              <a:rPr lang="en-US" sz="1000" dirty="0"/>
              <a:t>focus is fully aligned with stakeholder objectives</a:t>
            </a:r>
          </a:p>
        </p:txBody>
      </p:sp>
      <p:sp>
        <p:nvSpPr>
          <p:cNvPr id="64" name="Freeform 63"/>
          <p:cNvSpPr/>
          <p:nvPr/>
        </p:nvSpPr>
        <p:spPr>
          <a:xfrm rot="20052984">
            <a:off x="4188223" y="4402422"/>
            <a:ext cx="643005" cy="229315"/>
          </a:xfrm>
          <a:custGeom>
            <a:avLst/>
            <a:gdLst>
              <a:gd name="connsiteX0" fmla="*/ 843148 w 843148"/>
              <a:gd name="connsiteY0" fmla="*/ 25730 h 219693"/>
              <a:gd name="connsiteX1" fmla="*/ 368136 w 843148"/>
              <a:gd name="connsiteY1" fmla="*/ 215735 h 219693"/>
              <a:gd name="connsiteX2" fmla="*/ 522515 w 843148"/>
              <a:gd name="connsiteY2" fmla="*/ 1979 h 219693"/>
              <a:gd name="connsiteX3" fmla="*/ 0 w 843148"/>
              <a:gd name="connsiteY3" fmla="*/ 203860 h 219693"/>
            </a:gdLst>
            <a:ahLst/>
            <a:cxnLst>
              <a:cxn ang="0">
                <a:pos x="connsiteX0" y="connsiteY0"/>
              </a:cxn>
              <a:cxn ang="0">
                <a:pos x="connsiteX1" y="connsiteY1"/>
              </a:cxn>
              <a:cxn ang="0">
                <a:pos x="connsiteX2" y="connsiteY2"/>
              </a:cxn>
              <a:cxn ang="0">
                <a:pos x="connsiteX3" y="connsiteY3"/>
              </a:cxn>
            </a:cxnLst>
            <a:rect l="l" t="t" r="r" b="b"/>
            <a:pathLst>
              <a:path w="843148" h="219693">
                <a:moveTo>
                  <a:pt x="843148" y="25730"/>
                </a:moveTo>
                <a:cubicBezTo>
                  <a:pt x="632361" y="122711"/>
                  <a:pt x="421575" y="219693"/>
                  <a:pt x="368136" y="215735"/>
                </a:cubicBezTo>
                <a:cubicBezTo>
                  <a:pt x="314697" y="211777"/>
                  <a:pt x="583871" y="3958"/>
                  <a:pt x="522515" y="1979"/>
                </a:cubicBezTo>
                <a:cubicBezTo>
                  <a:pt x="461159" y="0"/>
                  <a:pt x="75210" y="203860"/>
                  <a:pt x="0" y="203860"/>
                </a:cubicBezTo>
              </a:path>
            </a:pathLst>
          </a:custGeom>
          <a:ln w="19050">
            <a:solidFill>
              <a:schemeClr val="accent5">
                <a:lumMod val="50000"/>
              </a:schemeClr>
            </a:solidFill>
            <a:headEnd type="none" w="med" len="med"/>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5" name="Freeform 64"/>
          <p:cNvSpPr/>
          <p:nvPr/>
        </p:nvSpPr>
        <p:spPr>
          <a:xfrm rot="9402725">
            <a:off x="793786" y="5387430"/>
            <a:ext cx="643005" cy="229315"/>
          </a:xfrm>
          <a:custGeom>
            <a:avLst/>
            <a:gdLst>
              <a:gd name="connsiteX0" fmla="*/ 843148 w 843148"/>
              <a:gd name="connsiteY0" fmla="*/ 25730 h 219693"/>
              <a:gd name="connsiteX1" fmla="*/ 368136 w 843148"/>
              <a:gd name="connsiteY1" fmla="*/ 215735 h 219693"/>
              <a:gd name="connsiteX2" fmla="*/ 522515 w 843148"/>
              <a:gd name="connsiteY2" fmla="*/ 1979 h 219693"/>
              <a:gd name="connsiteX3" fmla="*/ 0 w 843148"/>
              <a:gd name="connsiteY3" fmla="*/ 203860 h 219693"/>
            </a:gdLst>
            <a:ahLst/>
            <a:cxnLst>
              <a:cxn ang="0">
                <a:pos x="connsiteX0" y="connsiteY0"/>
              </a:cxn>
              <a:cxn ang="0">
                <a:pos x="connsiteX1" y="connsiteY1"/>
              </a:cxn>
              <a:cxn ang="0">
                <a:pos x="connsiteX2" y="connsiteY2"/>
              </a:cxn>
              <a:cxn ang="0">
                <a:pos x="connsiteX3" y="connsiteY3"/>
              </a:cxn>
            </a:cxnLst>
            <a:rect l="l" t="t" r="r" b="b"/>
            <a:pathLst>
              <a:path w="843148" h="219693">
                <a:moveTo>
                  <a:pt x="843148" y="25730"/>
                </a:moveTo>
                <a:cubicBezTo>
                  <a:pt x="632361" y="122711"/>
                  <a:pt x="421575" y="219693"/>
                  <a:pt x="368136" y="215735"/>
                </a:cubicBezTo>
                <a:cubicBezTo>
                  <a:pt x="314697" y="211777"/>
                  <a:pt x="583871" y="3958"/>
                  <a:pt x="522515" y="1979"/>
                </a:cubicBezTo>
                <a:cubicBezTo>
                  <a:pt x="461159" y="0"/>
                  <a:pt x="75210" y="203860"/>
                  <a:pt x="0" y="203860"/>
                </a:cubicBezTo>
              </a:path>
            </a:pathLst>
          </a:custGeom>
          <a:ln w="19050">
            <a:solidFill>
              <a:schemeClr val="accent5">
                <a:lumMod val="50000"/>
              </a:schemeClr>
            </a:solidFill>
            <a:headEnd type="none" w="med" len="med"/>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6" name="Oval 65"/>
          <p:cNvSpPr/>
          <p:nvPr/>
        </p:nvSpPr>
        <p:spPr>
          <a:xfrm>
            <a:off x="1141925" y="4409773"/>
            <a:ext cx="2592423" cy="1130737"/>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Oval 66"/>
          <p:cNvSpPr/>
          <p:nvPr/>
        </p:nvSpPr>
        <p:spPr>
          <a:xfrm>
            <a:off x="1677156" y="4409773"/>
            <a:ext cx="2592423" cy="1130737"/>
          </a:xfrm>
          <a:prstGeom prst="ellipse">
            <a:avLst/>
          </a:prstGeom>
          <a:solidFill>
            <a:schemeClr val="accent2">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Oval 67"/>
          <p:cNvSpPr/>
          <p:nvPr/>
        </p:nvSpPr>
        <p:spPr>
          <a:xfrm>
            <a:off x="6465983" y="4440686"/>
            <a:ext cx="2010420" cy="1068910"/>
          </a:xfrm>
          <a:prstGeom prst="ellipse">
            <a:avLst/>
          </a:prstGeom>
          <a:solidFill>
            <a:srgbClr val="9A78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ight Arrow 68"/>
          <p:cNvSpPr/>
          <p:nvPr/>
        </p:nvSpPr>
        <p:spPr>
          <a:xfrm>
            <a:off x="4982703" y="4747952"/>
            <a:ext cx="917329" cy="454378"/>
          </a:xfrm>
          <a:prstGeom prst="rightArrow">
            <a:avLst/>
          </a:prstGeom>
          <a:solidFill>
            <a:schemeClr val="bg1">
              <a:lumMod val="7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pic>
        <p:nvPicPr>
          <p:cNvPr id="70" name="Picture 6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03645" y="5953729"/>
            <a:ext cx="416365" cy="416365"/>
          </a:xfrm>
          <a:prstGeom prst="rect">
            <a:avLst/>
          </a:prstGeom>
        </p:spPr>
      </p:pic>
      <p:sp>
        <p:nvSpPr>
          <p:cNvPr id="71" name="Oval 30"/>
          <p:cNvSpPr>
            <a:spLocks noChangeAspect="1"/>
          </p:cNvSpPr>
          <p:nvPr/>
        </p:nvSpPr>
        <p:spPr>
          <a:xfrm>
            <a:off x="6214781" y="5845442"/>
            <a:ext cx="547999" cy="547999"/>
          </a:xfrm>
          <a:prstGeom prst="ellipse">
            <a:avLst/>
          </a:prstGeom>
          <a:solidFill>
            <a:schemeClr val="bg1">
              <a:lumMod val="7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pic>
        <p:nvPicPr>
          <p:cNvPr id="72" name="Picture 7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0598" y="5911259"/>
            <a:ext cx="416365" cy="416365"/>
          </a:xfrm>
          <a:prstGeom prst="rect">
            <a:avLst/>
          </a:prstGeom>
        </p:spPr>
      </p:pic>
      <p:sp>
        <p:nvSpPr>
          <p:cNvPr id="73" name="Rectangle 8"/>
          <p:cNvSpPr/>
          <p:nvPr/>
        </p:nvSpPr>
        <p:spPr>
          <a:xfrm>
            <a:off x="-13820" y="2915485"/>
            <a:ext cx="9156459" cy="530635"/>
          </a:xfrm>
          <a:prstGeom prst="rect">
            <a:avLst/>
          </a:prstGeom>
          <a:solidFill>
            <a:schemeClr val="accent1"/>
          </a:solidFill>
        </p:spPr>
        <p:txBody>
          <a:bodyPr wrap="square" anchor="ctr">
            <a:noAutofit/>
          </a:bodyPr>
          <a:lstStyle/>
          <a:p>
            <a:pPr algn="ctr"/>
            <a:r>
              <a:rPr lang="en-CA" sz="1400" b="1" dirty="0">
                <a:solidFill>
                  <a:schemeClr val="bg1"/>
                </a:solidFill>
              </a:rPr>
              <a:t>Applications teams struggle to bridge the gap between their focus and priorities and those of their stakeholders.</a:t>
            </a:r>
          </a:p>
        </p:txBody>
      </p:sp>
      <p:sp>
        <p:nvSpPr>
          <p:cNvPr id="5" name="TextBox 4"/>
          <p:cNvSpPr txBox="1"/>
          <p:nvPr/>
        </p:nvSpPr>
        <p:spPr>
          <a:xfrm>
            <a:off x="80111" y="3658729"/>
            <a:ext cx="2122776" cy="369332"/>
          </a:xfrm>
          <a:prstGeom prst="rect">
            <a:avLst/>
          </a:prstGeom>
        </p:spPr>
        <p:txBody>
          <a:bodyPr wrap="square" rtlCol="0">
            <a:spAutoFit/>
          </a:bodyPr>
          <a:lstStyle/>
          <a:p>
            <a:r>
              <a:rPr lang="en-CA" b="1" dirty="0">
                <a:solidFill>
                  <a:schemeClr val="accent2"/>
                </a:solidFill>
              </a:rPr>
              <a:t>Current Situation</a:t>
            </a:r>
          </a:p>
        </p:txBody>
      </p:sp>
      <p:grpSp>
        <p:nvGrpSpPr>
          <p:cNvPr id="30" name="Group 29"/>
          <p:cNvGrpSpPr/>
          <p:nvPr/>
        </p:nvGrpSpPr>
        <p:grpSpPr>
          <a:xfrm>
            <a:off x="0" y="6422955"/>
            <a:ext cx="9144000" cy="437555"/>
            <a:chOff x="0" y="6422955"/>
            <a:chExt cx="9144000" cy="437555"/>
          </a:xfrm>
        </p:grpSpPr>
        <p:pic>
          <p:nvPicPr>
            <p:cNvPr id="31"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32" name="Picture 31"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5962299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Develop an applications strategy to define the path to success within the constraints and complexities set before you</a:t>
            </a:r>
          </a:p>
        </p:txBody>
      </p:sp>
      <p:sp>
        <p:nvSpPr>
          <p:cNvPr id="3" name="TextBox 2"/>
          <p:cNvSpPr txBox="1"/>
          <p:nvPr/>
        </p:nvSpPr>
        <p:spPr>
          <a:xfrm>
            <a:off x="257174" y="1290417"/>
            <a:ext cx="4548570" cy="1077218"/>
          </a:xfrm>
          <a:prstGeom prst="rect">
            <a:avLst/>
          </a:prstGeom>
        </p:spPr>
        <p:txBody>
          <a:bodyPr wrap="square" rtlCol="0">
            <a:spAutoFit/>
          </a:bodyPr>
          <a:lstStyle/>
          <a:p>
            <a:r>
              <a:rPr lang="en-CA" sz="3200" b="1" dirty="0">
                <a:solidFill>
                  <a:schemeClr val="accent1"/>
                </a:solidFill>
              </a:rPr>
              <a:t>What is an applications strategy?</a:t>
            </a:r>
          </a:p>
        </p:txBody>
      </p:sp>
      <p:sp>
        <p:nvSpPr>
          <p:cNvPr id="4" name="TextBox 3"/>
          <p:cNvSpPr txBox="1"/>
          <p:nvPr/>
        </p:nvSpPr>
        <p:spPr>
          <a:xfrm>
            <a:off x="257173" y="2407714"/>
            <a:ext cx="4481065" cy="1384995"/>
          </a:xfrm>
          <a:prstGeom prst="rect">
            <a:avLst/>
          </a:prstGeom>
        </p:spPr>
        <p:txBody>
          <a:bodyPr wrap="square" rtlCol="0">
            <a:spAutoFit/>
          </a:bodyPr>
          <a:lstStyle/>
          <a:p>
            <a:r>
              <a:rPr lang="en-CA" sz="1400" dirty="0"/>
              <a:t>An applications strategy defines an actionable plan intended to </a:t>
            </a:r>
            <a:r>
              <a:rPr lang="en-CA" sz="1400" b="1" dirty="0"/>
              <a:t>satisfy team and stakeholder expectations based on the organization’s current </a:t>
            </a:r>
            <a:r>
              <a:rPr lang="en-CA" sz="1400" b="1" dirty="0" smtClean="0"/>
              <a:t>priorities.</a:t>
            </a:r>
            <a:r>
              <a:rPr lang="en-CA" sz="1400" dirty="0" smtClean="0"/>
              <a:t> </a:t>
            </a:r>
            <a:r>
              <a:rPr lang="en-CA" sz="1400" dirty="0"/>
              <a:t>This document will address pains, </a:t>
            </a:r>
            <a:r>
              <a:rPr lang="en-CA" sz="1400" dirty="0" smtClean="0"/>
              <a:t>gaps, </a:t>
            </a:r>
            <a:r>
              <a:rPr lang="en-CA" sz="1400" dirty="0"/>
              <a:t>and improvement opportunities to realize your future state and execute your operating model effectively.</a:t>
            </a:r>
          </a:p>
        </p:txBody>
      </p:sp>
      <p:sp>
        <p:nvSpPr>
          <p:cNvPr id="5" name="Oval 4"/>
          <p:cNvSpPr/>
          <p:nvPr/>
        </p:nvSpPr>
        <p:spPr>
          <a:xfrm>
            <a:off x="2138976" y="4407124"/>
            <a:ext cx="748800" cy="74734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Oval 5"/>
          <p:cNvSpPr/>
          <p:nvPr/>
        </p:nvSpPr>
        <p:spPr>
          <a:xfrm>
            <a:off x="488332" y="4407124"/>
            <a:ext cx="748800" cy="74734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Oval 4"/>
          <p:cNvSpPr/>
          <p:nvPr/>
        </p:nvSpPr>
        <p:spPr>
          <a:xfrm>
            <a:off x="3835907" y="4407124"/>
            <a:ext cx="748800" cy="74734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8" name="Straight Connector 7"/>
          <p:cNvCxnSpPr>
            <a:stCxn id="6" idx="6"/>
            <a:endCxn id="5" idx="2"/>
          </p:cNvCxnSpPr>
          <p:nvPr/>
        </p:nvCxnSpPr>
        <p:spPr>
          <a:xfrm>
            <a:off x="1237132" y="4780797"/>
            <a:ext cx="9018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5" idx="6"/>
            <a:endCxn id="7" idx="2"/>
          </p:cNvCxnSpPr>
          <p:nvPr/>
        </p:nvCxnSpPr>
        <p:spPr>
          <a:xfrm>
            <a:off x="2887776" y="4780797"/>
            <a:ext cx="948131"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5360" y="3830308"/>
            <a:ext cx="1594745" cy="369332"/>
          </a:xfrm>
          <a:prstGeom prst="rect">
            <a:avLst/>
          </a:prstGeom>
        </p:spPr>
        <p:txBody>
          <a:bodyPr wrap="square" rtlCol="0">
            <a:spAutoFit/>
          </a:bodyPr>
          <a:lstStyle/>
          <a:p>
            <a:pPr algn="ctr"/>
            <a:r>
              <a:rPr lang="en-CA" b="1" dirty="0">
                <a:solidFill>
                  <a:schemeClr val="accent3"/>
                </a:solidFill>
              </a:rPr>
              <a:t>Pain Points</a:t>
            </a:r>
          </a:p>
        </p:txBody>
      </p:sp>
      <p:sp>
        <p:nvSpPr>
          <p:cNvPr id="11" name="TextBox 10"/>
          <p:cNvSpPr txBox="1"/>
          <p:nvPr/>
        </p:nvSpPr>
        <p:spPr>
          <a:xfrm>
            <a:off x="1566367" y="3793670"/>
            <a:ext cx="1894019" cy="646331"/>
          </a:xfrm>
          <a:prstGeom prst="rect">
            <a:avLst/>
          </a:prstGeom>
        </p:spPr>
        <p:txBody>
          <a:bodyPr wrap="square" rtlCol="0">
            <a:spAutoFit/>
          </a:bodyPr>
          <a:lstStyle/>
          <a:p>
            <a:pPr algn="ctr"/>
            <a:r>
              <a:rPr lang="en-CA" b="1" dirty="0">
                <a:solidFill>
                  <a:schemeClr val="accent3"/>
                </a:solidFill>
              </a:rPr>
              <a:t>Improvement Initiatives</a:t>
            </a:r>
          </a:p>
        </p:txBody>
      </p:sp>
      <p:sp>
        <p:nvSpPr>
          <p:cNvPr id="12" name="TextBox 11"/>
          <p:cNvSpPr txBox="1"/>
          <p:nvPr/>
        </p:nvSpPr>
        <p:spPr>
          <a:xfrm>
            <a:off x="3327882" y="3791832"/>
            <a:ext cx="1764850" cy="646331"/>
          </a:xfrm>
          <a:prstGeom prst="rect">
            <a:avLst/>
          </a:prstGeom>
        </p:spPr>
        <p:txBody>
          <a:bodyPr wrap="square" rtlCol="0">
            <a:spAutoFit/>
          </a:bodyPr>
          <a:lstStyle/>
          <a:p>
            <a:pPr algn="ctr"/>
            <a:r>
              <a:rPr lang="en-CA" b="1" dirty="0" smtClean="0">
                <a:solidFill>
                  <a:schemeClr val="accent3"/>
                </a:solidFill>
              </a:rPr>
              <a:t>Future-State </a:t>
            </a:r>
            <a:r>
              <a:rPr lang="en-CA" b="1" dirty="0">
                <a:solidFill>
                  <a:schemeClr val="accent3"/>
                </a:solidFill>
              </a:rPr>
              <a:t>Vision</a:t>
            </a:r>
          </a:p>
        </p:txBody>
      </p:sp>
      <p:sp>
        <p:nvSpPr>
          <p:cNvPr id="13" name="TextBox 12"/>
          <p:cNvSpPr txBox="1"/>
          <p:nvPr/>
        </p:nvSpPr>
        <p:spPr>
          <a:xfrm>
            <a:off x="90892" y="5207322"/>
            <a:ext cx="1543680" cy="1277273"/>
          </a:xfrm>
          <a:prstGeom prst="rect">
            <a:avLst/>
          </a:prstGeom>
        </p:spPr>
        <p:txBody>
          <a:bodyPr wrap="square" rtlCol="0">
            <a:spAutoFit/>
          </a:bodyPr>
          <a:lstStyle/>
          <a:p>
            <a:r>
              <a:rPr lang="en-CA" sz="1100" dirty="0"/>
              <a:t>Gaps arising from </a:t>
            </a:r>
            <a:r>
              <a:rPr lang="en-CA" sz="1100" dirty="0" smtClean="0"/>
              <a:t>key </a:t>
            </a:r>
            <a:r>
              <a:rPr lang="en-CA" sz="1100" dirty="0"/>
              <a:t>areas:</a:t>
            </a:r>
          </a:p>
          <a:p>
            <a:pPr marL="171450" indent="-171450">
              <a:buFont typeface="Arial" panose="020B0604020202020204" pitchFamily="34" charset="0"/>
              <a:buChar char="•"/>
            </a:pPr>
            <a:r>
              <a:rPr lang="en-CA" sz="1100" dirty="0"/>
              <a:t>Operating Model</a:t>
            </a:r>
          </a:p>
          <a:p>
            <a:pPr marL="171450" indent="-171450">
              <a:buFont typeface="Arial" panose="020B0604020202020204" pitchFamily="34" charset="0"/>
              <a:buChar char="•"/>
            </a:pPr>
            <a:r>
              <a:rPr lang="en-CA" sz="1100" dirty="0"/>
              <a:t>Applications</a:t>
            </a:r>
          </a:p>
          <a:p>
            <a:pPr marL="171450" indent="-171450">
              <a:buFont typeface="Arial" panose="020B0604020202020204" pitchFamily="34" charset="0"/>
              <a:buChar char="•"/>
            </a:pPr>
            <a:r>
              <a:rPr lang="en-CA" sz="1100" dirty="0"/>
              <a:t>Supporting People, </a:t>
            </a:r>
            <a:r>
              <a:rPr lang="en-CA" sz="1100" dirty="0" smtClean="0"/>
              <a:t>Processes, </a:t>
            </a:r>
            <a:r>
              <a:rPr lang="en-CA" sz="1100" dirty="0"/>
              <a:t>and Technologies</a:t>
            </a:r>
          </a:p>
        </p:txBody>
      </p:sp>
      <p:sp>
        <p:nvSpPr>
          <p:cNvPr id="14" name="TextBox 13"/>
          <p:cNvSpPr txBox="1"/>
          <p:nvPr/>
        </p:nvSpPr>
        <p:spPr>
          <a:xfrm>
            <a:off x="1894696" y="5207322"/>
            <a:ext cx="1237361" cy="1107996"/>
          </a:xfrm>
          <a:prstGeom prst="rect">
            <a:avLst/>
          </a:prstGeom>
        </p:spPr>
        <p:txBody>
          <a:bodyPr wrap="square" rtlCol="0">
            <a:spAutoFit/>
          </a:bodyPr>
          <a:lstStyle/>
          <a:p>
            <a:r>
              <a:rPr lang="en-CA" sz="1100" dirty="0"/>
              <a:t>Identifying key improvement opportunities from </a:t>
            </a:r>
            <a:r>
              <a:rPr lang="en-CA" sz="1100" dirty="0" smtClean="0"/>
              <a:t>the key areas </a:t>
            </a:r>
            <a:r>
              <a:rPr lang="en-CA" sz="1100" dirty="0"/>
              <a:t>can lead to initiatives.</a:t>
            </a:r>
          </a:p>
        </p:txBody>
      </p:sp>
      <p:sp>
        <p:nvSpPr>
          <p:cNvPr id="15" name="TextBox 14"/>
          <p:cNvSpPr txBox="1"/>
          <p:nvPr/>
        </p:nvSpPr>
        <p:spPr>
          <a:xfrm>
            <a:off x="3553577" y="5207322"/>
            <a:ext cx="1313461" cy="938719"/>
          </a:xfrm>
          <a:prstGeom prst="rect">
            <a:avLst/>
          </a:prstGeom>
        </p:spPr>
        <p:txBody>
          <a:bodyPr wrap="square" rtlCol="0">
            <a:spAutoFit/>
          </a:bodyPr>
          <a:lstStyle/>
          <a:p>
            <a:r>
              <a:rPr lang="en-CA" sz="1100" dirty="0"/>
              <a:t>Initiatives that are harvested from the gaps and opportunities fuel the future state.</a:t>
            </a:r>
          </a:p>
        </p:txBody>
      </p:sp>
      <p:sp>
        <p:nvSpPr>
          <p:cNvPr id="16" name="Rectangle 15"/>
          <p:cNvSpPr/>
          <p:nvPr/>
        </p:nvSpPr>
        <p:spPr>
          <a:xfrm>
            <a:off x="5073580" y="1133475"/>
            <a:ext cx="4070420" cy="5381625"/>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TextBox 16"/>
          <p:cNvSpPr txBox="1"/>
          <p:nvPr/>
        </p:nvSpPr>
        <p:spPr>
          <a:xfrm>
            <a:off x="5277522" y="1432975"/>
            <a:ext cx="3531137" cy="4988545"/>
          </a:xfrm>
          <a:prstGeom prst="rect">
            <a:avLst/>
          </a:prstGeom>
        </p:spPr>
        <p:txBody>
          <a:bodyPr wrap="square" rtlCol="0">
            <a:spAutoFit/>
          </a:bodyPr>
          <a:lstStyle/>
          <a:p>
            <a:pPr>
              <a:spcAft>
                <a:spcPts val="500"/>
              </a:spcAft>
            </a:pPr>
            <a:r>
              <a:rPr lang="en-CA" sz="1400" dirty="0">
                <a:solidFill>
                  <a:schemeClr val="accent3"/>
                </a:solidFill>
              </a:rPr>
              <a:t>Why do we need an applications strategy?</a:t>
            </a:r>
          </a:p>
          <a:p>
            <a:pPr marL="228600" indent="-228600">
              <a:buFont typeface="+mj-lt"/>
              <a:buAutoNum type="arabicPeriod"/>
            </a:pPr>
            <a:r>
              <a:rPr lang="en-US" sz="1200" b="1" dirty="0"/>
              <a:t>Business-applications alignment.</a:t>
            </a:r>
            <a:r>
              <a:rPr lang="en-US" sz="1200" dirty="0"/>
              <a:t> Applications are aligned and </a:t>
            </a:r>
            <a:r>
              <a:rPr lang="en-US" sz="1200" dirty="0" smtClean="0"/>
              <a:t>support core </a:t>
            </a:r>
            <a:r>
              <a:rPr lang="en-US" sz="1200" dirty="0"/>
              <a:t>stakeholder priorities and capabilities in order to drive value.</a:t>
            </a:r>
          </a:p>
          <a:p>
            <a:pPr marL="228600" indent="-228600">
              <a:buFont typeface="+mj-lt"/>
              <a:buAutoNum type="arabicPeriod"/>
            </a:pPr>
            <a:endParaRPr lang="en-US" sz="1200" dirty="0"/>
          </a:p>
          <a:p>
            <a:pPr marL="228600" indent="-228600">
              <a:buFont typeface="+mj-lt"/>
              <a:buAutoNum type="arabicPeriod" startAt="2"/>
            </a:pPr>
            <a:r>
              <a:rPr lang="en-US" sz="1200" b="1" dirty="0"/>
              <a:t>Informed strategic applications investment decisions.</a:t>
            </a:r>
            <a:r>
              <a:rPr lang="en-US" sz="1200" dirty="0"/>
              <a:t> Applications </a:t>
            </a:r>
            <a:r>
              <a:rPr lang="en-US" sz="1200" dirty="0" smtClean="0"/>
              <a:t>are rationalized </a:t>
            </a:r>
            <a:r>
              <a:rPr lang="en-US" sz="1200" dirty="0"/>
              <a:t>and capabilities are assessed against current stakeholder needs in order to justify optimization and implementation initiatives.</a:t>
            </a:r>
          </a:p>
          <a:p>
            <a:pPr marL="228600" indent="-228600">
              <a:buFont typeface="+mj-lt"/>
              <a:buAutoNum type="arabicPeriod" startAt="2"/>
            </a:pPr>
            <a:endParaRPr lang="en-US" sz="1200" dirty="0"/>
          </a:p>
          <a:p>
            <a:pPr marL="228600" indent="-228600">
              <a:buFont typeface="+mj-lt"/>
              <a:buAutoNum type="arabicPeriod" startAt="2"/>
            </a:pPr>
            <a:r>
              <a:rPr lang="en-US" sz="1200" b="1" dirty="0"/>
              <a:t>Timely developed capabilities.</a:t>
            </a:r>
            <a:r>
              <a:rPr lang="en-US" sz="1200" dirty="0"/>
              <a:t> Applications </a:t>
            </a:r>
            <a:r>
              <a:rPr lang="en-US" sz="1200" dirty="0" smtClean="0"/>
              <a:t>team has </a:t>
            </a:r>
            <a:r>
              <a:rPr lang="en-US" sz="1200" dirty="0"/>
              <a:t>the necessary people, </a:t>
            </a:r>
            <a:r>
              <a:rPr lang="en-US" sz="1200" dirty="0" smtClean="0"/>
              <a:t>process, </a:t>
            </a:r>
            <a:r>
              <a:rPr lang="en-US" sz="1200" dirty="0"/>
              <a:t>and technology at the right time to sufficiently support stakeholders.</a:t>
            </a:r>
          </a:p>
          <a:p>
            <a:pPr marL="228600" indent="-228600">
              <a:buFont typeface="+mj-lt"/>
              <a:buAutoNum type="arabicPeriod" startAt="2"/>
            </a:pPr>
            <a:endParaRPr lang="en-US" sz="1200" dirty="0"/>
          </a:p>
          <a:p>
            <a:pPr marL="228600" indent="-228600">
              <a:buFont typeface="+mj-lt"/>
              <a:buAutoNum type="arabicPeriod" startAt="2"/>
            </a:pPr>
            <a:r>
              <a:rPr lang="en-US" sz="1200" b="1" dirty="0"/>
              <a:t>Improved applications credibility.</a:t>
            </a:r>
            <a:r>
              <a:rPr lang="en-US" sz="1200" dirty="0"/>
              <a:t> A successful strategy increases stakeholder understanding of what the team can do, currently </a:t>
            </a:r>
            <a:r>
              <a:rPr lang="en-US" sz="1200" dirty="0" smtClean="0"/>
              <a:t>does, </a:t>
            </a:r>
            <a:r>
              <a:rPr lang="en-US" sz="1200" dirty="0"/>
              <a:t>and will do to support them. This understanding grounds expectations of what the team can reasonably achieve, avoiding over- and under-commitments; thereby, establishing credibility.</a:t>
            </a:r>
          </a:p>
        </p:txBody>
      </p:sp>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6468" y="4594533"/>
            <a:ext cx="372529" cy="372529"/>
          </a:xfrm>
          <a:prstGeom prst="rect">
            <a:avLst/>
          </a:prstGeom>
        </p:spPr>
      </p:pic>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25358" y="4592779"/>
            <a:ext cx="376037" cy="376037"/>
          </a:xfrm>
          <a:prstGeom prst="rect">
            <a:avLst/>
          </a:prstGeom>
        </p:spPr>
      </p:pic>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59926" y="4593011"/>
            <a:ext cx="500763" cy="375572"/>
          </a:xfrm>
          <a:prstGeom prst="rect">
            <a:avLst/>
          </a:prstGeom>
        </p:spPr>
      </p:pic>
      <p:grpSp>
        <p:nvGrpSpPr>
          <p:cNvPr id="22" name="Group 21"/>
          <p:cNvGrpSpPr/>
          <p:nvPr/>
        </p:nvGrpSpPr>
        <p:grpSpPr>
          <a:xfrm>
            <a:off x="0" y="6422955"/>
            <a:ext cx="9144000" cy="437555"/>
            <a:chOff x="0" y="6422955"/>
            <a:chExt cx="9144000" cy="437555"/>
          </a:xfrm>
        </p:grpSpPr>
        <p:pic>
          <p:nvPicPr>
            <p:cNvPr id="23"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24" name="Picture 23"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5943757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4537862" y="2086251"/>
            <a:ext cx="4606138" cy="440691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CA" dirty="0"/>
              <a:t>Build the case for your applications strategy by aligning your initiatives with expectations to justify value creation</a:t>
            </a:r>
          </a:p>
        </p:txBody>
      </p:sp>
      <p:sp>
        <p:nvSpPr>
          <p:cNvPr id="8" name="Text Placeholder 2"/>
          <p:cNvSpPr>
            <a:spLocks noGrp="1"/>
          </p:cNvSpPr>
          <p:nvPr/>
        </p:nvSpPr>
        <p:spPr bwMode="auto">
          <a:xfrm>
            <a:off x="384772" y="1263946"/>
            <a:ext cx="8374456" cy="8223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None/>
            </a:pPr>
            <a:r>
              <a:rPr lang="en-CA" dirty="0">
                <a:cs typeface="Arabic Typesetting" panose="03020402040406030203" pitchFamily="66" charset="-78"/>
              </a:rPr>
              <a:t>Everything your team does to optimize must be directly or indirectly contributing to value delivery improvement or else stakeholder buy-in </a:t>
            </a:r>
            <a:r>
              <a:rPr lang="en-CA" dirty="0" smtClean="0">
                <a:cs typeface="Arabic Typesetting" panose="03020402040406030203" pitchFamily="66" charset="-78"/>
              </a:rPr>
              <a:t>will </a:t>
            </a:r>
            <a:r>
              <a:rPr lang="en-CA" dirty="0">
                <a:cs typeface="Arabic Typesetting" panose="03020402040406030203" pitchFamily="66" charset="-78"/>
              </a:rPr>
              <a:t>be difficult to obtain. Therefore, any initiatives you undertake must </a:t>
            </a:r>
            <a:r>
              <a:rPr lang="en-CA" dirty="0" smtClean="0">
                <a:cs typeface="Arabic Typesetting" panose="03020402040406030203" pitchFamily="66" charset="-78"/>
              </a:rPr>
              <a:t>support </a:t>
            </a:r>
            <a:r>
              <a:rPr lang="en-CA" dirty="0">
                <a:cs typeface="Arabic Typesetting" panose="03020402040406030203" pitchFamily="66" charset="-78"/>
              </a:rPr>
              <a:t>the applications aligned with </a:t>
            </a:r>
            <a:r>
              <a:rPr lang="en-CA" dirty="0" smtClean="0">
                <a:cs typeface="Arabic Typesetting" panose="03020402040406030203" pitchFamily="66" charset="-78"/>
              </a:rPr>
              <a:t>high-priority </a:t>
            </a:r>
            <a:r>
              <a:rPr lang="en-CA" dirty="0">
                <a:cs typeface="Arabic Typesetting" panose="03020402040406030203" pitchFamily="66" charset="-78"/>
              </a:rPr>
              <a:t>expectations. </a:t>
            </a:r>
            <a:r>
              <a:rPr lang="en-CA" b="1" dirty="0">
                <a:cs typeface="Arabic Typesetting" panose="03020402040406030203" pitchFamily="66" charset="-78"/>
              </a:rPr>
              <a:t>Validate the success of your initiatives by measuring business value metrics tied to your expectations </a:t>
            </a:r>
            <a:r>
              <a:rPr lang="en-CA" dirty="0">
                <a:cs typeface="Arabic Typesetting" panose="03020402040406030203" pitchFamily="66" charset="-78"/>
              </a:rPr>
              <a:t>(e.g. user satisfaction, revenue growth, cost </a:t>
            </a:r>
            <a:r>
              <a:rPr lang="en-CA" dirty="0" smtClean="0">
                <a:cs typeface="Arabic Typesetting" panose="03020402040406030203" pitchFamily="66" charset="-78"/>
              </a:rPr>
              <a:t>reduction, </a:t>
            </a:r>
            <a:r>
              <a:rPr lang="en-CA" dirty="0">
                <a:cs typeface="Arabic Typesetting" panose="03020402040406030203" pitchFamily="66" charset="-78"/>
              </a:rPr>
              <a:t>and speed of delivery).</a:t>
            </a:r>
            <a:endParaRPr lang="en-CA" b="1" dirty="0">
              <a:cs typeface="Arabic Typesetting" panose="03020402040406030203" pitchFamily="66" charset="-78"/>
            </a:endParaRPr>
          </a:p>
        </p:txBody>
      </p:sp>
      <p:sp>
        <p:nvSpPr>
          <p:cNvPr id="4" name="Rectangle 3"/>
          <p:cNvSpPr/>
          <p:nvPr/>
        </p:nvSpPr>
        <p:spPr>
          <a:xfrm>
            <a:off x="384772" y="3096880"/>
            <a:ext cx="3855565" cy="593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t>Applications Expectations</a:t>
            </a:r>
          </a:p>
          <a:p>
            <a:pPr algn="ctr"/>
            <a:r>
              <a:rPr lang="en-CA" sz="1200" dirty="0"/>
              <a:t>(Stakeholder and Management Goals, Requirements and Objectives Placed on Applications Team)</a:t>
            </a:r>
          </a:p>
        </p:txBody>
      </p:sp>
      <p:sp>
        <p:nvSpPr>
          <p:cNvPr id="5" name="Rectangle 4"/>
          <p:cNvSpPr/>
          <p:nvPr/>
        </p:nvSpPr>
        <p:spPr>
          <a:xfrm>
            <a:off x="384772" y="3929465"/>
            <a:ext cx="3855565" cy="593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t>Application Portfolio</a:t>
            </a:r>
          </a:p>
          <a:p>
            <a:pPr algn="ctr"/>
            <a:r>
              <a:rPr lang="en-CA" sz="1200" dirty="0"/>
              <a:t>(Enterprise Applications Supporting Business Operations)</a:t>
            </a:r>
          </a:p>
        </p:txBody>
      </p:sp>
      <p:sp>
        <p:nvSpPr>
          <p:cNvPr id="6" name="Rectangle 5"/>
          <p:cNvSpPr/>
          <p:nvPr/>
        </p:nvSpPr>
        <p:spPr>
          <a:xfrm>
            <a:off x="384772" y="4762050"/>
            <a:ext cx="3855565" cy="593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t>Applications Operating Model</a:t>
            </a:r>
          </a:p>
          <a:p>
            <a:pPr algn="ctr"/>
            <a:r>
              <a:rPr lang="en-CA" sz="1200" dirty="0"/>
              <a:t>(Services Consumed by Stakeholders to Support Applications and Capabilities to Support Services)</a:t>
            </a:r>
          </a:p>
        </p:txBody>
      </p:sp>
      <p:sp>
        <p:nvSpPr>
          <p:cNvPr id="7" name="Rectangle 6"/>
          <p:cNvSpPr/>
          <p:nvPr/>
        </p:nvSpPr>
        <p:spPr>
          <a:xfrm>
            <a:off x="384772" y="5594635"/>
            <a:ext cx="3855565" cy="7869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t>Supporting People, Processes and Technologies, and Core Values</a:t>
            </a:r>
          </a:p>
          <a:p>
            <a:pPr algn="ctr"/>
            <a:r>
              <a:rPr lang="en-CA" sz="1200" dirty="0"/>
              <a:t>(Mechanisms and Structures Needed for Teams to Execute Operating Model)</a:t>
            </a:r>
          </a:p>
        </p:txBody>
      </p:sp>
      <p:grpSp>
        <p:nvGrpSpPr>
          <p:cNvPr id="15" name="Group 14"/>
          <p:cNvGrpSpPr/>
          <p:nvPr/>
        </p:nvGrpSpPr>
        <p:grpSpPr>
          <a:xfrm>
            <a:off x="950381" y="2236014"/>
            <a:ext cx="2714920" cy="622169"/>
            <a:chOff x="1065228" y="2236014"/>
            <a:chExt cx="2714920" cy="622169"/>
          </a:xfrm>
        </p:grpSpPr>
        <p:sp>
          <p:nvSpPr>
            <p:cNvPr id="13" name="7-Point Star 12"/>
            <p:cNvSpPr/>
            <p:nvPr/>
          </p:nvSpPr>
          <p:spPr>
            <a:xfrm>
              <a:off x="1065228" y="2236014"/>
              <a:ext cx="622169" cy="622169"/>
            </a:xfrm>
            <a:prstGeom prst="star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14" name="TextBox 13"/>
            <p:cNvSpPr txBox="1"/>
            <p:nvPr/>
          </p:nvSpPr>
          <p:spPr>
            <a:xfrm>
              <a:off x="1773621" y="2361185"/>
              <a:ext cx="2006527" cy="371825"/>
            </a:xfrm>
            <a:prstGeom prst="rect">
              <a:avLst/>
            </a:prstGeom>
          </p:spPr>
          <p:txBody>
            <a:bodyPr wrap="square" rtlCol="0">
              <a:spAutoFit/>
            </a:bodyPr>
            <a:lstStyle/>
            <a:p>
              <a:r>
                <a:rPr lang="en-CA" b="1" dirty="0">
                  <a:solidFill>
                    <a:schemeClr val="accent2"/>
                  </a:solidFill>
                </a:rPr>
                <a:t>Business Value</a:t>
              </a:r>
            </a:p>
          </p:txBody>
        </p:sp>
      </p:grpSp>
      <p:cxnSp>
        <p:nvCxnSpPr>
          <p:cNvPr id="17" name="Straight Arrow Connector 16"/>
          <p:cNvCxnSpPr>
            <a:stCxn id="7" idx="0"/>
            <a:endCxn id="6" idx="2"/>
          </p:cNvCxnSpPr>
          <p:nvPr/>
        </p:nvCxnSpPr>
        <p:spPr>
          <a:xfrm flipV="1">
            <a:off x="2312555" y="5355938"/>
            <a:ext cx="0" cy="2386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6" idx="0"/>
            <a:endCxn id="5" idx="2"/>
          </p:cNvCxnSpPr>
          <p:nvPr/>
        </p:nvCxnSpPr>
        <p:spPr>
          <a:xfrm flipV="1">
            <a:off x="2312555" y="4523353"/>
            <a:ext cx="0" cy="2386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5" idx="0"/>
            <a:endCxn id="4" idx="2"/>
          </p:cNvCxnSpPr>
          <p:nvPr/>
        </p:nvCxnSpPr>
        <p:spPr>
          <a:xfrm flipV="1">
            <a:off x="2312555" y="3690768"/>
            <a:ext cx="0" cy="2386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4" idx="0"/>
          </p:cNvCxnSpPr>
          <p:nvPr/>
        </p:nvCxnSpPr>
        <p:spPr>
          <a:xfrm flipV="1">
            <a:off x="2312555" y="2795596"/>
            <a:ext cx="0" cy="3012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312554" y="5341378"/>
            <a:ext cx="2093191" cy="276999"/>
          </a:xfrm>
          <a:prstGeom prst="rect">
            <a:avLst/>
          </a:prstGeom>
        </p:spPr>
        <p:txBody>
          <a:bodyPr wrap="square" rtlCol="0">
            <a:spAutoFit/>
          </a:bodyPr>
          <a:lstStyle/>
          <a:p>
            <a:r>
              <a:rPr lang="en-CA" sz="1200" i="1" dirty="0"/>
              <a:t>Used by Team to Execute</a:t>
            </a:r>
          </a:p>
        </p:txBody>
      </p:sp>
      <p:sp>
        <p:nvSpPr>
          <p:cNvPr id="27" name="TextBox 26"/>
          <p:cNvSpPr txBox="1"/>
          <p:nvPr/>
        </p:nvSpPr>
        <p:spPr>
          <a:xfrm>
            <a:off x="2325694" y="4504201"/>
            <a:ext cx="1914643" cy="276999"/>
          </a:xfrm>
          <a:prstGeom prst="rect">
            <a:avLst/>
          </a:prstGeom>
        </p:spPr>
        <p:txBody>
          <a:bodyPr wrap="square" rtlCol="0">
            <a:spAutoFit/>
          </a:bodyPr>
          <a:lstStyle/>
          <a:p>
            <a:r>
              <a:rPr lang="en-CA" sz="1200" i="1" dirty="0"/>
              <a:t>Support</a:t>
            </a:r>
          </a:p>
        </p:txBody>
      </p:sp>
      <p:sp>
        <p:nvSpPr>
          <p:cNvPr id="28" name="TextBox 27"/>
          <p:cNvSpPr txBox="1"/>
          <p:nvPr/>
        </p:nvSpPr>
        <p:spPr>
          <a:xfrm>
            <a:off x="2325694" y="3671617"/>
            <a:ext cx="1914643" cy="276999"/>
          </a:xfrm>
          <a:prstGeom prst="rect">
            <a:avLst/>
          </a:prstGeom>
        </p:spPr>
        <p:txBody>
          <a:bodyPr wrap="square" rtlCol="0">
            <a:spAutoFit/>
          </a:bodyPr>
          <a:lstStyle/>
          <a:p>
            <a:r>
              <a:rPr lang="en-CA" sz="1200" i="1" dirty="0"/>
              <a:t>Aligned with</a:t>
            </a:r>
          </a:p>
        </p:txBody>
      </p:sp>
      <p:sp>
        <p:nvSpPr>
          <p:cNvPr id="31" name="TextBox 30"/>
          <p:cNvSpPr txBox="1"/>
          <p:nvPr/>
        </p:nvSpPr>
        <p:spPr>
          <a:xfrm>
            <a:off x="2329407" y="2730858"/>
            <a:ext cx="1914643" cy="276999"/>
          </a:xfrm>
          <a:prstGeom prst="rect">
            <a:avLst/>
          </a:prstGeom>
        </p:spPr>
        <p:txBody>
          <a:bodyPr wrap="square" rtlCol="0">
            <a:spAutoFit/>
          </a:bodyPr>
          <a:lstStyle/>
          <a:p>
            <a:r>
              <a:rPr lang="en-CA" sz="1200" i="1" dirty="0"/>
              <a:t>Ensure Delivery of</a:t>
            </a:r>
          </a:p>
        </p:txBody>
      </p:sp>
      <p:sp>
        <p:nvSpPr>
          <p:cNvPr id="38" name="Rectangle 37"/>
          <p:cNvSpPr/>
          <p:nvPr/>
        </p:nvSpPr>
        <p:spPr>
          <a:xfrm>
            <a:off x="4852208" y="3512323"/>
            <a:ext cx="4025091" cy="554496"/>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CA" sz="1100" b="1" dirty="0"/>
              <a:t>Stakeholder Expectation:</a:t>
            </a:r>
            <a:r>
              <a:rPr lang="en-CA" sz="1100" dirty="0"/>
              <a:t> Enable Business Agility</a:t>
            </a:r>
          </a:p>
          <a:p>
            <a:pPr algn="ctr"/>
            <a:r>
              <a:rPr lang="en-CA" sz="1100" b="1" dirty="0"/>
              <a:t>Team Expectation: </a:t>
            </a:r>
            <a:r>
              <a:rPr lang="en-CA" sz="1100" dirty="0"/>
              <a:t>Deliver Updates in a Timely Manner</a:t>
            </a:r>
          </a:p>
        </p:txBody>
      </p:sp>
      <p:sp>
        <p:nvSpPr>
          <p:cNvPr id="39" name="Rectangle 38"/>
          <p:cNvSpPr/>
          <p:nvPr/>
        </p:nvSpPr>
        <p:spPr>
          <a:xfrm>
            <a:off x="4852208" y="4283917"/>
            <a:ext cx="4025091" cy="554496"/>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CA" sz="1100" b="1" dirty="0"/>
              <a:t>Portfolio: </a:t>
            </a:r>
            <a:r>
              <a:rPr lang="en-CA" sz="1100" dirty="0"/>
              <a:t>Transition to Off-The-Shelf Solutions</a:t>
            </a:r>
            <a:endParaRPr lang="en-CA" sz="1100" b="1" dirty="0"/>
          </a:p>
        </p:txBody>
      </p:sp>
      <p:sp>
        <p:nvSpPr>
          <p:cNvPr id="40" name="Rectangle 39"/>
          <p:cNvSpPr/>
          <p:nvPr/>
        </p:nvSpPr>
        <p:spPr>
          <a:xfrm>
            <a:off x="4852208" y="5055511"/>
            <a:ext cx="4025091" cy="554496"/>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CA" sz="1100" b="1" dirty="0"/>
              <a:t>Service: </a:t>
            </a:r>
            <a:r>
              <a:rPr lang="en-CA" sz="1100" dirty="0"/>
              <a:t>Release &amp; Deployment Management</a:t>
            </a:r>
            <a:endParaRPr lang="en-CA" sz="1100" b="1" dirty="0"/>
          </a:p>
          <a:p>
            <a:pPr algn="ctr"/>
            <a:r>
              <a:rPr lang="en-CA" sz="1100" b="1" dirty="0"/>
              <a:t>Capability: </a:t>
            </a:r>
            <a:r>
              <a:rPr lang="en-CA" sz="1100" dirty="0"/>
              <a:t>Release &amp; Deployment Management, System Configuration</a:t>
            </a:r>
            <a:endParaRPr lang="en-CA" sz="1100" b="1" dirty="0"/>
          </a:p>
        </p:txBody>
      </p:sp>
      <p:sp>
        <p:nvSpPr>
          <p:cNvPr id="41" name="Rectangle 40"/>
          <p:cNvSpPr/>
          <p:nvPr/>
        </p:nvSpPr>
        <p:spPr>
          <a:xfrm>
            <a:off x="4852208" y="5827104"/>
            <a:ext cx="4025091" cy="554496"/>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CA" sz="1100" b="1" dirty="0"/>
              <a:t>Supporting Process Initiative: </a:t>
            </a:r>
            <a:r>
              <a:rPr lang="en-CA" sz="1100" dirty="0"/>
              <a:t>Automate Application Release and Deployment Processes</a:t>
            </a:r>
          </a:p>
        </p:txBody>
      </p:sp>
      <p:grpSp>
        <p:nvGrpSpPr>
          <p:cNvPr id="42" name="Group 41"/>
          <p:cNvGrpSpPr/>
          <p:nvPr/>
        </p:nvGrpSpPr>
        <p:grpSpPr>
          <a:xfrm>
            <a:off x="5432560" y="2452111"/>
            <a:ext cx="2864385" cy="830997"/>
            <a:chOff x="1065228" y="1987361"/>
            <a:chExt cx="2864385" cy="830997"/>
          </a:xfrm>
        </p:grpSpPr>
        <p:sp>
          <p:nvSpPr>
            <p:cNvPr id="43" name="7-Point Star 42"/>
            <p:cNvSpPr/>
            <p:nvPr/>
          </p:nvSpPr>
          <p:spPr>
            <a:xfrm>
              <a:off x="1065228" y="2091775"/>
              <a:ext cx="622169" cy="622169"/>
            </a:xfrm>
            <a:prstGeom prst="star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sp>
          <p:nvSpPr>
            <p:cNvPr id="44" name="TextBox 43"/>
            <p:cNvSpPr txBox="1"/>
            <p:nvPr/>
          </p:nvSpPr>
          <p:spPr>
            <a:xfrm>
              <a:off x="1773621" y="1987361"/>
              <a:ext cx="2155992" cy="830997"/>
            </a:xfrm>
            <a:prstGeom prst="rect">
              <a:avLst/>
            </a:prstGeom>
          </p:spPr>
          <p:txBody>
            <a:bodyPr wrap="square" rtlCol="0">
              <a:spAutoFit/>
            </a:bodyPr>
            <a:lstStyle/>
            <a:p>
              <a:r>
                <a:rPr lang="en-CA" sz="1200" b="1" dirty="0">
                  <a:solidFill>
                    <a:schemeClr val="accent2"/>
                  </a:solidFill>
                </a:rPr>
                <a:t>Value: </a:t>
              </a:r>
              <a:r>
                <a:rPr lang="en-CA" sz="1200" dirty="0">
                  <a:solidFill>
                    <a:schemeClr val="accent2"/>
                  </a:solidFill>
                </a:rPr>
                <a:t>Quick Response to Market Changes</a:t>
              </a:r>
              <a:endParaRPr lang="en-CA" sz="1200" b="1" dirty="0">
                <a:solidFill>
                  <a:schemeClr val="accent2"/>
                </a:solidFill>
              </a:endParaRPr>
            </a:p>
            <a:p>
              <a:r>
                <a:rPr lang="en-CA" sz="1200" b="1" dirty="0">
                  <a:solidFill>
                    <a:schemeClr val="accent2"/>
                  </a:solidFill>
                </a:rPr>
                <a:t>Metric: </a:t>
              </a:r>
              <a:r>
                <a:rPr lang="en-CA" sz="1200" dirty="0">
                  <a:solidFill>
                    <a:schemeClr val="accent2"/>
                  </a:solidFill>
                </a:rPr>
                <a:t>Number of Product Updates</a:t>
              </a:r>
              <a:endParaRPr lang="en-CA" sz="1200" b="1" dirty="0">
                <a:solidFill>
                  <a:schemeClr val="accent2"/>
                </a:solidFill>
              </a:endParaRPr>
            </a:p>
          </p:txBody>
        </p:sp>
      </p:grpSp>
      <p:sp>
        <p:nvSpPr>
          <p:cNvPr id="46" name="TextBox 45"/>
          <p:cNvSpPr txBox="1"/>
          <p:nvPr/>
        </p:nvSpPr>
        <p:spPr>
          <a:xfrm>
            <a:off x="4537862" y="2100631"/>
            <a:ext cx="1914643" cy="369332"/>
          </a:xfrm>
          <a:prstGeom prst="rect">
            <a:avLst/>
          </a:prstGeom>
        </p:spPr>
        <p:txBody>
          <a:bodyPr wrap="square" rtlCol="0">
            <a:spAutoFit/>
          </a:bodyPr>
          <a:lstStyle/>
          <a:p>
            <a:r>
              <a:rPr lang="en-CA" b="1" dirty="0"/>
              <a:t>Example:</a:t>
            </a:r>
          </a:p>
        </p:txBody>
      </p:sp>
      <p:cxnSp>
        <p:nvCxnSpPr>
          <p:cNvPr id="47" name="Straight Arrow Connector 46"/>
          <p:cNvCxnSpPr>
            <a:stCxn id="41" idx="0"/>
            <a:endCxn id="40" idx="2"/>
          </p:cNvCxnSpPr>
          <p:nvPr/>
        </p:nvCxnSpPr>
        <p:spPr>
          <a:xfrm flipV="1">
            <a:off x="6864754" y="5610007"/>
            <a:ext cx="0" cy="2170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0" idx="0"/>
            <a:endCxn id="39" idx="2"/>
          </p:cNvCxnSpPr>
          <p:nvPr/>
        </p:nvCxnSpPr>
        <p:spPr>
          <a:xfrm flipV="1">
            <a:off x="6864754" y="4838413"/>
            <a:ext cx="0" cy="2170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39" idx="0"/>
            <a:endCxn id="38" idx="2"/>
          </p:cNvCxnSpPr>
          <p:nvPr/>
        </p:nvCxnSpPr>
        <p:spPr>
          <a:xfrm flipV="1">
            <a:off x="6864754" y="4066819"/>
            <a:ext cx="0" cy="2170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38" idx="0"/>
          </p:cNvCxnSpPr>
          <p:nvPr/>
        </p:nvCxnSpPr>
        <p:spPr>
          <a:xfrm flipV="1">
            <a:off x="6864754" y="3245750"/>
            <a:ext cx="0" cy="2665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6847901" y="5610006"/>
            <a:ext cx="2093191" cy="246221"/>
          </a:xfrm>
          <a:prstGeom prst="rect">
            <a:avLst/>
          </a:prstGeom>
        </p:spPr>
        <p:txBody>
          <a:bodyPr wrap="square" rtlCol="0">
            <a:spAutoFit/>
          </a:bodyPr>
          <a:lstStyle/>
          <a:p>
            <a:r>
              <a:rPr lang="en-CA" sz="1000" i="1" dirty="0"/>
              <a:t>Will Improve the Execution of</a:t>
            </a:r>
          </a:p>
        </p:txBody>
      </p:sp>
      <p:sp>
        <p:nvSpPr>
          <p:cNvPr id="52" name="TextBox 51"/>
          <p:cNvSpPr txBox="1"/>
          <p:nvPr/>
        </p:nvSpPr>
        <p:spPr>
          <a:xfrm>
            <a:off x="6861041" y="4833087"/>
            <a:ext cx="1914643" cy="246221"/>
          </a:xfrm>
          <a:prstGeom prst="rect">
            <a:avLst/>
          </a:prstGeom>
        </p:spPr>
        <p:txBody>
          <a:bodyPr wrap="square" rtlCol="0">
            <a:spAutoFit/>
          </a:bodyPr>
          <a:lstStyle/>
          <a:p>
            <a:r>
              <a:rPr lang="en-CA" sz="1000" i="1" dirty="0"/>
              <a:t>Will Increase the Support of</a:t>
            </a:r>
          </a:p>
        </p:txBody>
      </p:sp>
      <p:sp>
        <p:nvSpPr>
          <p:cNvPr id="53" name="TextBox 52"/>
          <p:cNvSpPr txBox="1"/>
          <p:nvPr/>
        </p:nvSpPr>
        <p:spPr>
          <a:xfrm>
            <a:off x="6861041" y="4057848"/>
            <a:ext cx="1914643" cy="246221"/>
          </a:xfrm>
          <a:prstGeom prst="rect">
            <a:avLst/>
          </a:prstGeom>
        </p:spPr>
        <p:txBody>
          <a:bodyPr wrap="square" rtlCol="0">
            <a:spAutoFit/>
          </a:bodyPr>
          <a:lstStyle/>
          <a:p>
            <a:r>
              <a:rPr lang="en-CA" sz="1000" i="1" dirty="0"/>
              <a:t>Will Increase Its Alignment to</a:t>
            </a:r>
          </a:p>
        </p:txBody>
      </p:sp>
      <p:sp>
        <p:nvSpPr>
          <p:cNvPr id="54" name="TextBox 53"/>
          <p:cNvSpPr txBox="1"/>
          <p:nvPr/>
        </p:nvSpPr>
        <p:spPr>
          <a:xfrm>
            <a:off x="6864754" y="3245749"/>
            <a:ext cx="1914643" cy="246221"/>
          </a:xfrm>
          <a:prstGeom prst="rect">
            <a:avLst/>
          </a:prstGeom>
        </p:spPr>
        <p:txBody>
          <a:bodyPr wrap="square" rtlCol="0">
            <a:spAutoFit/>
          </a:bodyPr>
          <a:lstStyle/>
          <a:p>
            <a:r>
              <a:rPr lang="en-CA" sz="1000" i="1" dirty="0"/>
              <a:t>Enable the Delivery of</a:t>
            </a:r>
          </a:p>
        </p:txBody>
      </p:sp>
      <p:grpSp>
        <p:nvGrpSpPr>
          <p:cNvPr id="36" name="Group 35"/>
          <p:cNvGrpSpPr/>
          <p:nvPr/>
        </p:nvGrpSpPr>
        <p:grpSpPr>
          <a:xfrm>
            <a:off x="0" y="6422955"/>
            <a:ext cx="9144000" cy="437555"/>
            <a:chOff x="0" y="6422955"/>
            <a:chExt cx="9144000" cy="437555"/>
          </a:xfrm>
        </p:grpSpPr>
        <p:pic>
          <p:nvPicPr>
            <p:cNvPr id="37"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55" name="Picture 54"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80859714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2238</Words>
  <Application>Microsoft Office PowerPoint</Application>
  <PresentationFormat>On-screen Show (4:3)</PresentationFormat>
  <Paragraphs>205</Paragraphs>
  <Slides>12</Slides>
  <Notes>7</Notes>
  <HiddenSlides>0</HiddenSlides>
  <MMClips>0</MMClips>
  <ScaleCrop>false</ScaleCrop>
  <HeadingPairs>
    <vt:vector size="8" baseType="variant">
      <vt:variant>
        <vt:lpstr>Fonts Used</vt:lpstr>
      </vt:variant>
      <vt:variant>
        <vt:i4>5</vt:i4>
      </vt:variant>
      <vt:variant>
        <vt:lpstr>Theme</vt:lpstr>
      </vt:variant>
      <vt:variant>
        <vt:i4>2</vt:i4>
      </vt:variant>
      <vt:variant>
        <vt:lpstr>Slide Titles</vt:lpstr>
      </vt:variant>
      <vt:variant>
        <vt:i4>12</vt:i4>
      </vt:variant>
      <vt:variant>
        <vt:lpstr>Custom Shows</vt:lpstr>
      </vt:variant>
      <vt:variant>
        <vt:i4>1</vt:i4>
      </vt:variant>
    </vt:vector>
  </HeadingPairs>
  <TitlesOfParts>
    <vt:vector size="20" baseType="lpstr">
      <vt:lpstr>Arabic Typesetting</vt:lpstr>
      <vt:lpstr>Arial</vt:lpstr>
      <vt:lpstr>Calibri</vt:lpstr>
      <vt:lpstr>Georgia</vt:lpstr>
      <vt:lpstr>Wingdings</vt:lpstr>
      <vt:lpstr>Theme1</vt:lpstr>
      <vt:lpstr>Office Theme</vt:lpstr>
      <vt:lpstr>PowerPoint Presentation</vt:lpstr>
      <vt:lpstr>PowerPoint Presentation</vt:lpstr>
      <vt:lpstr>Our understanding of the problem</vt:lpstr>
      <vt:lpstr>Executive summary</vt:lpstr>
      <vt:lpstr>Welcome to your role as applications lead</vt:lpstr>
      <vt:lpstr>A large portion of your time can be wasted just trying to assess the landscape of your team’s responsibilities</vt:lpstr>
      <vt:lpstr>You may find your applications team’s focus does not matter to stakeholders, leading to a strained relationship</vt:lpstr>
      <vt:lpstr>Develop an applications strategy to define the path to success within the constraints and complexities set before you</vt:lpstr>
      <vt:lpstr>Build the case for your applications strategy by aligning your initiatives with expectations to justify value creation</vt:lpstr>
      <vt:lpstr>Realize the success of your strategy is dictated by the execution of your operating model and the value of your applications</vt:lpstr>
      <vt:lpstr>Leverage your department’s insights to develop an applications strategic model for your strategy</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2017-03-17T15:45:49Z</dcterms:created>
  <dcterms:modified xsi:type="dcterms:W3CDTF">2017-03-17T18:15:21Z</dcterms:modified>
</cp:coreProperties>
</file>