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2">
  <p:sldMasterIdLst>
    <p:sldMasterId id="2147483695" r:id="rId1"/>
    <p:sldMasterId id="2147483896" r:id="rId2"/>
  </p:sldMasterIdLst>
  <p:notesMasterIdLst>
    <p:notesMasterId r:id="rId15"/>
  </p:notesMasterIdLst>
  <p:handoutMasterIdLst>
    <p:handoutMasterId r:id="rId16"/>
  </p:handoutMasterIdLst>
  <p:sldIdLst>
    <p:sldId id="1352" r:id="rId3"/>
    <p:sldId id="1353" r:id="rId4"/>
    <p:sldId id="1354" r:id="rId5"/>
    <p:sldId id="1355" r:id="rId6"/>
    <p:sldId id="1356" r:id="rId7"/>
    <p:sldId id="1392" r:id="rId8"/>
    <p:sldId id="1393" r:id="rId9"/>
    <p:sldId id="1362" r:id="rId10"/>
    <p:sldId id="1440" r:id="rId11"/>
    <p:sldId id="1363" r:id="rId12"/>
    <p:sldId id="1365" r:id="rId13"/>
    <p:sldId id="1442" r:id="rId14"/>
  </p:sldIdLst>
  <p:sldSz cx="9144000" cy="6858000" type="screen4x3"/>
  <p:notesSz cx="6950075" cy="9236075"/>
  <p:embeddedFontLs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custShowLst>
    <p:custShow name="Custom Show 1" id="0">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orient="horz" pos="2183" userDrawn="1">
          <p15:clr>
            <a:srgbClr val="A4A3A4"/>
          </p15:clr>
        </p15:guide>
        <p15:guide id="4" pos="5511" userDrawn="1">
          <p15:clr>
            <a:srgbClr val="A4A3A4"/>
          </p15:clr>
        </p15:guide>
        <p15:guide id="5" orient="horz" pos="20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C85"/>
    <a:srgbClr val="CDCFD2"/>
    <a:srgbClr val="B0C534"/>
    <a:srgbClr val="2576B7"/>
    <a:srgbClr val="F2F2F2"/>
    <a:srgbClr val="333333"/>
    <a:srgbClr val="D17D08"/>
    <a:srgbClr val="7CADD4"/>
    <a:srgbClr val="D3D150"/>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92" autoAdjust="0"/>
    <p:restoredTop sz="95501" autoAdjust="0"/>
  </p:normalViewPr>
  <p:slideViewPr>
    <p:cSldViewPr snapToGrid="0">
      <p:cViewPr>
        <p:scale>
          <a:sx n="100" d="100"/>
          <a:sy n="100" d="100"/>
        </p:scale>
        <p:origin x="2616" y="486"/>
      </p:cViewPr>
      <p:guideLst>
        <p:guide orient="horz" pos="4269"/>
        <p:guide orient="horz" pos="2183"/>
        <p:guide pos="5511"/>
        <p:guide orient="horz" pos="2092"/>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00" d="100"/>
        <a:sy n="100" d="100"/>
      </p:scale>
      <p:origin x="0" y="-27960"/>
    </p:cViewPr>
  </p:sorterViewPr>
  <p:notesViewPr>
    <p:cSldViewPr snapToGrid="0">
      <p:cViewPr varScale="1">
        <p:scale>
          <a:sx n="88" d="100"/>
          <a:sy n="88" d="100"/>
        </p:scale>
        <p:origin x="379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pPr/>
              <a:t>1/27/2017</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5505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9631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9164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5131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7823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4869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6796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94194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37280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6868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9</a:t>
            </a:fld>
            <a:endParaRPr lang="en-US" dirty="0"/>
          </a:p>
        </p:txBody>
      </p:sp>
    </p:spTree>
    <p:extLst>
      <p:ext uri="{BB962C8B-B14F-4D97-AF65-F5344CB8AC3E}">
        <p14:creationId xmlns:p14="http://schemas.microsoft.com/office/powerpoint/2010/main" val="160905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endParaRPr kumimoji="0" lang="en-CA" sz="2000" b="0" i="0" u="none" strike="noStrike" kern="1200" cap="none" spc="0" normalizeH="0" baseline="0" noProof="0" dirty="0">
              <a:ln>
                <a:noFill/>
              </a:ln>
              <a:solidFill>
                <a:srgbClr val="29475F"/>
              </a:solidFill>
              <a:effectLst/>
              <a:uLnTx/>
              <a:uFillTx/>
              <a:latin typeface="Arial"/>
              <a:ea typeface="+mn-ea"/>
              <a:cs typeface="+mn-cs"/>
            </a:endParaRPr>
          </a:p>
        </p:txBody>
      </p:sp>
      <p:sp>
        <p:nvSpPr>
          <p:cNvPr id="10" name="Text Placeholder 4"/>
          <p:cNvSpPr txBox="1">
            <a:spLocks/>
          </p:cNvSpPr>
          <p:nvPr userDrawn="1"/>
        </p:nvSpPr>
        <p:spPr bwMode="auto">
          <a:xfrm>
            <a:off x="1730796" y="562046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
                <a:srgbClr val="333333"/>
              </a:buClr>
              <a:buSzPct val="120000"/>
              <a:buFont typeface="Arial" pitchFamily="34" charset="0"/>
              <a:buNone/>
              <a:tabLst/>
              <a:defRPr/>
            </a:pPr>
            <a:r>
              <a:rPr kumimoji="0" lang="en-CA" sz="2000" b="0" i="0" u="none" strike="noStrike" kern="1200" cap="none" spc="0" normalizeH="0" baseline="0" noProof="0" dirty="0" smtClean="0">
                <a:ln>
                  <a:noFill/>
                </a:ln>
                <a:solidFill>
                  <a:srgbClr val="29475F"/>
                </a:solidFill>
                <a:effectLst/>
                <a:uLnTx/>
                <a:uFillTx/>
                <a:latin typeface="Arial"/>
                <a:ea typeface="+mn-ea"/>
                <a:cs typeface="+mn-cs"/>
              </a:rPr>
              <a:t>Blueprint Title</a:t>
            </a:r>
            <a:endParaRPr kumimoji="0" lang="en-CA" sz="2000" b="0" i="0" u="none" strike="noStrike" kern="1200" cap="none" spc="0" normalizeH="0" baseline="0" noProof="0" dirty="0">
              <a:ln>
                <a:noFill/>
              </a:ln>
              <a:solidFill>
                <a:srgbClr val="29475F"/>
              </a:solidFill>
              <a:effectLst/>
              <a:uLnTx/>
              <a:uFillTx/>
              <a:latin typeface="Arial"/>
              <a:ea typeface="+mn-ea"/>
              <a:cs typeface="+mn-cs"/>
            </a:endParaRP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333333"/>
                </a:solidFill>
              </a:defRPr>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40593154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 Placeholder 3"/>
          <p:cNvSpPr txBox="1">
            <a:spLocks/>
          </p:cNvSpPr>
          <p:nvPr userDrawn="1"/>
        </p:nvSpPr>
        <p:spPr bwMode="auto">
          <a:xfrm>
            <a:off x="1578396" y="562217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defRPr/>
            </a:pPr>
            <a:endParaRPr lang="en-CA" dirty="0">
              <a:solidFill>
                <a:srgbClr val="29475F"/>
              </a:solidFill>
            </a:endParaRPr>
          </a:p>
        </p:txBody>
      </p:sp>
      <p:sp>
        <p:nvSpPr>
          <p:cNvPr id="10" name="Text Placeholder 4"/>
          <p:cNvSpPr txBox="1">
            <a:spLocks/>
          </p:cNvSpPr>
          <p:nvPr userDrawn="1"/>
        </p:nvSpPr>
        <p:spPr bwMode="auto">
          <a:xfrm>
            <a:off x="1730796" y="5620462"/>
            <a:ext cx="728971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SzPct val="120000"/>
              <a:buFont typeface="Arial" pitchFamily="34" charset="0"/>
              <a:buNone/>
              <a:defRPr sz="2000" kern="1200" baseline="0">
                <a:solidFill>
                  <a:schemeClr val="accen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defRPr/>
            </a:pPr>
            <a:r>
              <a:rPr lang="en-CA" dirty="0" smtClean="0">
                <a:solidFill>
                  <a:srgbClr val="29475F"/>
                </a:solidFill>
              </a:rPr>
              <a:t>Select and Implement a CRM Platform</a:t>
            </a:r>
            <a:endParaRPr lang="en-CA" dirty="0">
              <a:solidFill>
                <a:srgbClr val="29475F"/>
              </a:solidFill>
            </a:endParaRPr>
          </a:p>
        </p:txBody>
      </p:sp>
    </p:spTree>
    <p:extLst>
      <p:ext uri="{BB962C8B-B14F-4D97-AF65-F5344CB8AC3E}">
        <p14:creationId xmlns:p14="http://schemas.microsoft.com/office/powerpoint/2010/main" val="3292188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2085253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47074"/>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35656794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 name="Rectangle 4"/>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11" name="Picture 10"/>
          <p:cNvPicPr>
            <a:picLocks noChangeAspect="1"/>
          </p:cNvPicPr>
          <p:nvPr userDrawn="1"/>
        </p:nvPicPr>
        <p:blipFill>
          <a:blip r:embed="rId2" cstate="print"/>
          <a:stretch>
            <a:fillRect/>
          </a:stretch>
        </p:blipFill>
        <p:spPr>
          <a:xfrm>
            <a:off x="308348" y="1218910"/>
            <a:ext cx="478173" cy="208779"/>
          </a:xfrm>
          <a:prstGeom prst="rect">
            <a:avLst/>
          </a:prstGeom>
        </p:spPr>
      </p:pic>
    </p:spTree>
    <p:extLst>
      <p:ext uri="{BB962C8B-B14F-4D97-AF65-F5344CB8AC3E}">
        <p14:creationId xmlns:p14="http://schemas.microsoft.com/office/powerpoint/2010/main" val="25677696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8" name="Rectangle 7"/>
          <p:cNvSpPr/>
          <p:nvPr userDrawn="1"/>
        </p:nvSpPr>
        <p:spPr>
          <a:xfrm>
            <a:off x="251520" y="1140955"/>
            <a:ext cx="8496944"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331100" y="1144504"/>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50883" y="1148334"/>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1619890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0552307"/>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695492"/>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472405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ase Cover">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9704562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5950216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0469" y="1214709"/>
            <a:ext cx="3096774" cy="286513"/>
          </a:xfrm>
          <a:prstGeom prst="rect">
            <a:avLst/>
          </a:prstGeom>
        </p:spPr>
      </p:pic>
    </p:spTree>
    <p:extLst>
      <p:ext uri="{BB962C8B-B14F-4D97-AF65-F5344CB8AC3E}">
        <p14:creationId xmlns:p14="http://schemas.microsoft.com/office/powerpoint/2010/main" val="22762655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spTree>
    <p:extLst>
      <p:ext uri="{BB962C8B-B14F-4D97-AF65-F5344CB8AC3E}">
        <p14:creationId xmlns:p14="http://schemas.microsoft.com/office/powerpoint/2010/main" val="40745299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36803327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496186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xec Brief Header">
    <p:spTree>
      <p:nvGrpSpPr>
        <p:cNvPr id="1" name=""/>
        <p:cNvGrpSpPr/>
        <p:nvPr/>
      </p:nvGrpSpPr>
      <p:grpSpPr>
        <a:xfrm>
          <a:off x="0" y="0"/>
          <a:ext cx="0" cy="0"/>
          <a:chOff x="0" y="0"/>
          <a:chExt cx="0" cy="0"/>
        </a:xfrm>
      </p:grpSpPr>
      <p:sp>
        <p:nvSpPr>
          <p:cNvPr id="4" name="Rectangle 3"/>
          <p:cNvSpPr/>
          <p:nvPr userDrawn="1"/>
        </p:nvSpPr>
        <p:spPr>
          <a:xfrm>
            <a:off x="0" y="-1733"/>
            <a:ext cx="9144000" cy="113109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bg1"/>
                </a:solidFill>
                <a:latin typeface="+mn-lt"/>
              </a:defRPr>
            </a:lvl1pPr>
          </a:lstStyle>
          <a:p>
            <a:r>
              <a:rPr lang="en-US" dirty="0" smtClean="0"/>
              <a:t>Page Header (Arial, 24pt) </a:t>
            </a:r>
            <a:endParaRPr lang="en-CA" dirty="0"/>
          </a:p>
        </p:txBody>
      </p:sp>
    </p:spTree>
    <p:extLst>
      <p:ext uri="{BB962C8B-B14F-4D97-AF65-F5344CB8AC3E}">
        <p14:creationId xmlns:p14="http://schemas.microsoft.com/office/powerpoint/2010/main" val="2363263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Introduction">
    <p:spTree>
      <p:nvGrpSpPr>
        <p:cNvPr id="1" name=""/>
        <p:cNvGrpSpPr/>
        <p:nvPr/>
      </p:nvGrpSpPr>
      <p:grpSpPr>
        <a:xfrm>
          <a:off x="0" y="0"/>
          <a:ext cx="0" cy="0"/>
          <a:chOff x="0" y="0"/>
          <a:chExt cx="0" cy="0"/>
        </a:xfrm>
      </p:grpSpPr>
      <p:sp>
        <p:nvSpPr>
          <p:cNvPr id="23" name="Rectangle 22"/>
          <p:cNvSpPr/>
          <p:nvPr userDrawn="1"/>
        </p:nvSpPr>
        <p:spPr>
          <a:xfrm>
            <a:off x="0" y="1442"/>
            <a:ext cx="9144000" cy="1124744"/>
          </a:xfrm>
          <a:prstGeom prst="rect">
            <a:avLst/>
          </a:prstGeom>
          <a:solidFill>
            <a:srgbClr val="2947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dirty="0" smtClean="0"/>
              <a:t>Page Header (Arial,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solidFill>
                  <a:srgbClr val="333333"/>
                </a:solidFill>
              </a:defRPr>
            </a:lvl1pPr>
            <a:lvl2pPr marL="361950" indent="-180975">
              <a:lnSpc>
                <a:spcPct val="100000"/>
              </a:lnSpc>
              <a:spcBef>
                <a:spcPts val="500"/>
              </a:spcBef>
              <a:buClr>
                <a:schemeClr val="tx1"/>
              </a:buClr>
              <a:buSzPct val="120000"/>
              <a:buFont typeface="Arial" pitchFamily="34" charset="0"/>
              <a:buChar char="•"/>
              <a:defRPr sz="1400">
                <a:solidFill>
                  <a:srgbClr val="333333"/>
                </a:solidFill>
              </a:defRPr>
            </a:lvl2pPr>
            <a:lvl3pPr marL="542925" indent="-180975">
              <a:lnSpc>
                <a:spcPct val="100000"/>
              </a:lnSpc>
              <a:spcBef>
                <a:spcPts val="500"/>
              </a:spcBef>
              <a:buClr>
                <a:schemeClr val="tx1"/>
              </a:buClr>
              <a:buSzPct val="150000"/>
              <a:buFont typeface="Arial" pitchFamily="34" charset="0"/>
              <a:buChar char="◦"/>
              <a:defRPr sz="1400" baseline="0">
                <a:solidFill>
                  <a:srgbClr val="333333"/>
                </a:solidFill>
              </a:defRPr>
            </a:lvl3pPr>
            <a:lvl4pPr marL="714375" indent="-171450">
              <a:lnSpc>
                <a:spcPct val="100000"/>
              </a:lnSpc>
              <a:spcBef>
                <a:spcPts val="500"/>
              </a:spcBef>
              <a:buSzPct val="100000"/>
              <a:buFont typeface="Arial" pitchFamily="34" charset="0"/>
              <a:buChar char="–"/>
              <a:defRPr sz="14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How</a:t>
            </a:r>
            <a:r>
              <a:rPr lang="en-US" sz="1400" b="1" baseline="0" dirty="0" smtClean="0">
                <a:solidFill>
                  <a:srgbClr val="FFFFFF"/>
                </a:solidFill>
              </a:rPr>
              <a:t> Did Y</a:t>
            </a:r>
            <a:r>
              <a:rPr lang="en-US" sz="1400" b="1" dirty="0" smtClean="0">
                <a:solidFill>
                  <a:srgbClr val="FFFFFF"/>
                </a:solidFill>
              </a:rPr>
              <a:t>ou Get Here?</a:t>
            </a:r>
            <a:endParaRPr lang="en-US" sz="1400" b="1" dirty="0">
              <a:solidFill>
                <a:srgbClr val="FFFFFF"/>
              </a:solidFill>
            </a:endParaRP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What’s Your Current State</a:t>
            </a:r>
            <a:r>
              <a:rPr lang="en-US" sz="1400" b="1" baseline="0" dirty="0" smtClean="0">
                <a:solidFill>
                  <a:srgbClr val="FFFFFF"/>
                </a:solidFill>
              </a:rPr>
              <a:t>?</a:t>
            </a:r>
            <a:endParaRPr lang="en-US" sz="1400" b="1" dirty="0">
              <a:solidFill>
                <a:srgbClr val="FFFFFF"/>
              </a:solidFill>
            </a:endParaRP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Is Designed For:</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smtClean="0">
                <a:solidFill>
                  <a:srgbClr val="FFFFFF"/>
                </a:solidFill>
              </a:rPr>
              <a:t>This Research Will Help You:</a:t>
            </a:r>
            <a:endParaRPr lang="en-US" sz="1400" b="1" dirty="0">
              <a:solidFill>
                <a:srgbClr val="FFFFFF"/>
              </a:solidFill>
            </a:endParaRPr>
          </a:p>
        </p:txBody>
      </p:sp>
    </p:spTree>
    <p:extLst>
      <p:ext uri="{BB962C8B-B14F-4D97-AF65-F5344CB8AC3E}">
        <p14:creationId xmlns:p14="http://schemas.microsoft.com/office/powerpoint/2010/main" val="1580713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solidFill>
                  <a:srgbClr val="333333"/>
                </a:solidFill>
              </a:defRPr>
            </a:lvl1pPr>
            <a:lvl2pPr marL="361950" indent="-180975">
              <a:lnSpc>
                <a:spcPct val="100000"/>
              </a:lnSpc>
              <a:spcBef>
                <a:spcPts val="500"/>
              </a:spcBef>
              <a:buClr>
                <a:schemeClr val="tx1"/>
              </a:buClr>
              <a:buSzPct val="150000"/>
              <a:buFont typeface="Arial" pitchFamily="34" charset="0"/>
              <a:buChar char="◦"/>
              <a:defRPr sz="1200">
                <a:solidFill>
                  <a:srgbClr val="333333"/>
                </a:solidFill>
              </a:defRPr>
            </a:lvl2pPr>
            <a:lvl3pPr marL="542925" indent="-180975">
              <a:lnSpc>
                <a:spcPct val="100000"/>
              </a:lnSpc>
              <a:spcBef>
                <a:spcPts val="500"/>
              </a:spcBef>
              <a:buClr>
                <a:schemeClr val="tx1"/>
              </a:buClr>
              <a:buSzPct val="100000"/>
              <a:buFont typeface="Arial" pitchFamily="34" charset="0"/>
              <a:buChar char="–"/>
              <a:defRPr sz="1200" baseline="0">
                <a:solidFill>
                  <a:srgbClr val="333333"/>
                </a:solidFill>
              </a:defRPr>
            </a:lvl3pPr>
            <a:lvl4pPr marL="714375" indent="-171450">
              <a:lnSpc>
                <a:spcPct val="100000"/>
              </a:lnSpc>
              <a:spcBef>
                <a:spcPts val="500"/>
              </a:spcBef>
              <a:buSzPct val="100000"/>
              <a:buFont typeface="Wingdings" pitchFamily="2" charset="2"/>
              <a:buChar char="§"/>
              <a:defRPr sz="1200">
                <a:solidFill>
                  <a:srgbClr val="333333"/>
                </a:solidFill>
              </a:defRPr>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6405943"/>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ol Header - no numb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8" name="Rectangle 7"/>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789503" y="1147074"/>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Tree>
    <p:extLst>
      <p:ext uri="{BB962C8B-B14F-4D97-AF65-F5344CB8AC3E}">
        <p14:creationId xmlns:p14="http://schemas.microsoft.com/office/powerpoint/2010/main" val="23633665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VL symbol">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
        <p:nvSpPr>
          <p:cNvPr id="13" name="Rectangle 12"/>
          <p:cNvSpPr/>
          <p:nvPr userDrawn="1"/>
        </p:nvSpPr>
        <p:spPr>
          <a:xfrm>
            <a:off x="251520" y="1140955"/>
            <a:ext cx="8496944"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4" name="Picture 13"/>
          <p:cNvPicPr>
            <a:picLocks noChangeAspect="1"/>
          </p:cNvPicPr>
          <p:nvPr userDrawn="1"/>
        </p:nvPicPr>
        <p:blipFill>
          <a:blip r:embed="rId2" cstate="print"/>
          <a:stretch>
            <a:fillRect/>
          </a:stretch>
        </p:blipFill>
        <p:spPr>
          <a:xfrm>
            <a:off x="316513" y="1216499"/>
            <a:ext cx="478173" cy="208779"/>
          </a:xfrm>
          <a:prstGeom prst="rect">
            <a:avLst/>
          </a:prstGeom>
        </p:spPr>
      </p:pic>
    </p:spTree>
    <p:extLst>
      <p:ext uri="{BB962C8B-B14F-4D97-AF65-F5344CB8AC3E}">
        <p14:creationId xmlns:p14="http://schemas.microsoft.com/office/powerpoint/2010/main" val="41118190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workshop - no number">
    <p:spTree>
      <p:nvGrpSpPr>
        <p:cNvPr id="1" name=""/>
        <p:cNvGrpSpPr/>
        <p:nvPr/>
      </p:nvGrpSpPr>
      <p:grpSpPr>
        <a:xfrm>
          <a:off x="0" y="0"/>
          <a:ext cx="0" cy="0"/>
          <a:chOff x="0" y="0"/>
          <a:chExt cx="0" cy="0"/>
        </a:xfrm>
      </p:grpSpPr>
      <p:sp>
        <p:nvSpPr>
          <p:cNvPr id="10" name="Rectangle 9"/>
          <p:cNvSpPr/>
          <p:nvPr userDrawn="1"/>
        </p:nvSpPr>
        <p:spPr>
          <a:xfrm>
            <a:off x="251520" y="1140955"/>
            <a:ext cx="8496944"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22935" y="1143465"/>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8" name="Text Placeholder 26"/>
          <p:cNvSpPr>
            <a:spLocks noGrp="1"/>
          </p:cNvSpPr>
          <p:nvPr>
            <p:ph type="body" sz="quarter" idx="11" hasCustomPrompt="1"/>
          </p:nvPr>
        </p:nvSpPr>
        <p:spPr>
          <a:xfrm>
            <a:off x="842718" y="1147295"/>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14" name="Title 1"/>
          <p:cNvSpPr>
            <a:spLocks noGrp="1"/>
          </p:cNvSpPr>
          <p:nvPr>
            <p:ph type="title" hasCustomPrompt="1"/>
          </p:nvPr>
        </p:nvSpPr>
        <p:spPr>
          <a:xfrm>
            <a:off x="251520" y="256032"/>
            <a:ext cx="8625780" cy="864096"/>
          </a:xfrm>
        </p:spPr>
        <p:txBody>
          <a:bodyPr/>
          <a:lstStyle>
            <a:lvl1pPr algn="l">
              <a:lnSpc>
                <a:spcPts val="2600"/>
              </a:lnSpc>
              <a:defRPr sz="2400" baseline="0">
                <a:solidFill>
                  <a:srgbClr val="333333"/>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8782830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892" r:id="rId2"/>
    <p:sldLayoutId id="2147483699" r:id="rId3"/>
    <p:sldLayoutId id="2147483894" r:id="rId4"/>
    <p:sldLayoutId id="2147483890" r:id="rId5"/>
    <p:sldLayoutId id="2147483716" r:id="rId6"/>
    <p:sldLayoutId id="2147483737" r:id="rId7"/>
    <p:sldLayoutId id="2147483740" r:id="rId8"/>
    <p:sldLayoutId id="2147483739" r:id="rId9"/>
    <p:sldLayoutId id="2147483710"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rgbClr val="333333"/>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rgbClr val="333333"/>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rgbClr val="333333"/>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rgbClr val="333333"/>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5777130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6" r:id="rId9"/>
    <p:sldLayoutId id="2147483907" r:id="rId10"/>
    <p:sldLayoutId id="2147483908" r:id="rId11"/>
    <p:sldLayoutId id="2147483909" r:id="rId12"/>
    <p:sldLayoutId id="2147483910" r:id="rId13"/>
    <p:sldLayoutId id="2147483911"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infotech.com/research/ss/social-media" TargetMode="External"/><Relationship Id="rId7"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emf"/><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5" Type="http://schemas.openxmlformats.org/officeDocument/2006/relationships/image" Target="../media/image8.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7" Type="http://schemas.openxmlformats.org/officeDocument/2006/relationships/image" Target="../media/image14.png"/><Relationship Id="rId2" Type="http://schemas.openxmlformats.org/officeDocument/2006/relationships/hyperlink" Target="http://www.infotech.com/" TargetMode="Externa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www.infotech.com/research/ss/build-a-strong-technology-foundation-for-customer-experience-management"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infotech.com/research/ss/build-a-strong-technology-foundation-for-customer-experience-management"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x.doi.org/10.1007/s10796-013-9445-6"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hyperlink" Target="https://www.infotech.com/research/ss/select-and-implement-a-social-media-management-platform/select-and-implement-a-social-media-management-platform-phases-1-3?utm_source=SS_Sample&amp;utm_medium=Collateral&amp;utm_campaign=Collateral"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774700" y="3921210"/>
            <a:ext cx="7467600" cy="508000"/>
          </a:xfrm>
        </p:spPr>
        <p:txBody>
          <a:bodyPr/>
          <a:lstStyle/>
          <a:p>
            <a:r>
              <a:rPr lang="en-US" dirty="0" smtClean="0"/>
              <a:t>Rein </a:t>
            </a:r>
            <a:r>
              <a:rPr lang="en-US" dirty="0"/>
              <a:t>in social media by choosing a management platform that’s right for you. </a:t>
            </a:r>
          </a:p>
          <a:p>
            <a:endParaRPr lang="en-US" dirty="0"/>
          </a:p>
        </p:txBody>
      </p:sp>
      <p:sp>
        <p:nvSpPr>
          <p:cNvPr id="6" name="Text Placeholder 1"/>
          <p:cNvSpPr>
            <a:spLocks noGrp="1"/>
          </p:cNvSpPr>
          <p:nvPr>
            <p:ph type="body" sz="quarter" idx="15"/>
          </p:nvPr>
        </p:nvSpPr>
        <p:spPr>
          <a:xfrm>
            <a:off x="774700" y="3023615"/>
            <a:ext cx="7454900" cy="897595"/>
          </a:xfrm>
        </p:spPr>
        <p:txBody>
          <a:bodyPr/>
          <a:lstStyle/>
          <a:p>
            <a:r>
              <a:rPr lang="en-CA" dirty="0"/>
              <a:t>Select and Implement a </a:t>
            </a:r>
            <a:r>
              <a:rPr lang="en-CA" dirty="0" smtClean="0"/>
              <a:t>Social Media Management Platform</a:t>
            </a:r>
            <a:endParaRPr lang="en-US" dirty="0"/>
          </a:p>
        </p:txBody>
      </p:sp>
      <p:grpSp>
        <p:nvGrpSpPr>
          <p:cNvPr id="7" name="Group 6"/>
          <p:cNvGrpSpPr/>
          <p:nvPr/>
        </p:nvGrpSpPr>
        <p:grpSpPr>
          <a:xfrm>
            <a:off x="0" y="5402461"/>
            <a:ext cx="9144000" cy="1455539"/>
            <a:chOff x="0" y="5402461"/>
            <a:chExt cx="9144000" cy="1455539"/>
          </a:xfrm>
        </p:grpSpPr>
        <p:sp>
          <p:nvSpPr>
            <p:cNvPr id="8" name="Rectangle 7"/>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5402461"/>
              <a:ext cx="9144000" cy="1455539"/>
              <a:chOff x="0" y="5402461"/>
              <a:chExt cx="9144000" cy="1455539"/>
            </a:xfrm>
          </p:grpSpPr>
          <p:pic>
            <p:nvPicPr>
              <p:cNvPr id="10" name="Picture 9"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1" name="Group 10"/>
              <p:cNvGrpSpPr/>
              <p:nvPr/>
            </p:nvGrpSpPr>
            <p:grpSpPr>
              <a:xfrm>
                <a:off x="0" y="6266557"/>
                <a:ext cx="9144000" cy="591443"/>
                <a:chOff x="0" y="6266557"/>
                <a:chExt cx="9144000" cy="591443"/>
              </a:xfrm>
            </p:grpSpPr>
            <p:sp>
              <p:nvSpPr>
                <p:cNvPr id="12" name="Rectangle 11"/>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1997-2017 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371740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Info-Tech’s methodology for selection and implementation of enterprise applications</a:t>
            </a:r>
          </a:p>
        </p:txBody>
      </p:sp>
      <p:cxnSp>
        <p:nvCxnSpPr>
          <p:cNvPr id="14" name="Straight Connector 13"/>
          <p:cNvCxnSpPr/>
          <p:nvPr/>
        </p:nvCxnSpPr>
        <p:spPr>
          <a:xfrm flipH="1" flipV="1">
            <a:off x="4628079" y="1860018"/>
            <a:ext cx="10595" cy="3494239"/>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71930" y="1843519"/>
            <a:ext cx="3805368" cy="3785652"/>
          </a:xfrm>
          <a:prstGeom prst="rect">
            <a:avLst/>
          </a:prstGeom>
        </p:spPr>
        <p:txBody>
          <a:bodyPr wrap="square" rtlCol="0">
            <a:spAutoFit/>
          </a:bodyPr>
          <a:lstStyle/>
          <a:p>
            <a:r>
              <a:rPr lang="en-US" sz="1200" dirty="0" smtClean="0">
                <a:solidFill>
                  <a:srgbClr val="333333"/>
                </a:solidFill>
              </a:rPr>
              <a:t>Follow Info-Tech’s enterprise applications program that covers the application lifecycle from the strategy stage, through selection and implementation, and up to governance and optimization. </a:t>
            </a:r>
          </a:p>
          <a:p>
            <a:endParaRPr lang="en-US" sz="1200" dirty="0" smtClean="0">
              <a:solidFill>
                <a:srgbClr val="333333"/>
              </a:solidFill>
            </a:endParaRPr>
          </a:p>
          <a:p>
            <a:r>
              <a:rPr lang="en-US" sz="1200" dirty="0" smtClean="0">
                <a:solidFill>
                  <a:srgbClr val="333333"/>
                </a:solidFill>
              </a:rPr>
              <a:t>The </a:t>
            </a:r>
            <a:r>
              <a:rPr lang="en-US" sz="1200" b="1" dirty="0" smtClean="0">
                <a:solidFill>
                  <a:srgbClr val="29475F"/>
                </a:solidFill>
              </a:rPr>
              <a:t>implementation and execution</a:t>
            </a:r>
            <a:r>
              <a:rPr lang="en-US" sz="1200" b="1" dirty="0" smtClean="0">
                <a:solidFill>
                  <a:srgbClr val="333333"/>
                </a:solidFill>
              </a:rPr>
              <a:t> </a:t>
            </a:r>
            <a:r>
              <a:rPr lang="en-US" sz="1200" dirty="0" smtClean="0">
                <a:solidFill>
                  <a:srgbClr val="333333"/>
                </a:solidFill>
              </a:rPr>
              <a:t>stage entails the following steps:</a:t>
            </a:r>
          </a:p>
          <a:p>
            <a:endParaRPr lang="en-US" sz="1200" dirty="0" smtClean="0">
              <a:solidFill>
                <a:srgbClr val="333333"/>
              </a:solidFill>
            </a:endParaRPr>
          </a:p>
          <a:p>
            <a:r>
              <a:rPr lang="en-US" sz="1200" dirty="0" smtClean="0">
                <a:solidFill>
                  <a:srgbClr val="333333"/>
                </a:solidFill>
              </a:rPr>
              <a:t>Define the business case.</a:t>
            </a:r>
          </a:p>
          <a:p>
            <a:endParaRPr lang="en-US" sz="1200" dirty="0" smtClean="0">
              <a:solidFill>
                <a:srgbClr val="333333"/>
              </a:solidFill>
            </a:endParaRPr>
          </a:p>
          <a:p>
            <a:r>
              <a:rPr lang="en-US" sz="1200" dirty="0" smtClean="0">
                <a:solidFill>
                  <a:srgbClr val="333333"/>
                </a:solidFill>
              </a:rPr>
              <a:t>Gather and analyze requirements.</a:t>
            </a:r>
          </a:p>
          <a:p>
            <a:endParaRPr lang="en-US" sz="1200" dirty="0" smtClean="0">
              <a:solidFill>
                <a:srgbClr val="333333"/>
              </a:solidFill>
            </a:endParaRPr>
          </a:p>
          <a:p>
            <a:r>
              <a:rPr lang="en-US" sz="1200" dirty="0" smtClean="0">
                <a:solidFill>
                  <a:srgbClr val="333333"/>
                </a:solidFill>
              </a:rPr>
              <a:t>Build the RFP.</a:t>
            </a:r>
          </a:p>
          <a:p>
            <a:endParaRPr lang="en-US" sz="1200" dirty="0" smtClean="0">
              <a:solidFill>
                <a:srgbClr val="333333"/>
              </a:solidFill>
            </a:endParaRPr>
          </a:p>
          <a:p>
            <a:r>
              <a:rPr lang="en-US" sz="1200" dirty="0" smtClean="0">
                <a:solidFill>
                  <a:srgbClr val="333333"/>
                </a:solidFill>
              </a:rPr>
              <a:t>Conduct detailed vendor evaluations.</a:t>
            </a:r>
          </a:p>
          <a:p>
            <a:endParaRPr lang="en-US" sz="1200" dirty="0" smtClean="0">
              <a:solidFill>
                <a:srgbClr val="333333"/>
              </a:solidFill>
            </a:endParaRPr>
          </a:p>
          <a:p>
            <a:r>
              <a:rPr lang="en-US" sz="1200" dirty="0" smtClean="0">
                <a:solidFill>
                  <a:srgbClr val="333333"/>
                </a:solidFill>
              </a:rPr>
              <a:t>Finalize vendor selection.</a:t>
            </a:r>
          </a:p>
          <a:p>
            <a:endParaRPr lang="en-US" sz="1200" dirty="0" smtClean="0">
              <a:solidFill>
                <a:srgbClr val="333333"/>
              </a:solidFill>
            </a:endParaRPr>
          </a:p>
          <a:p>
            <a:r>
              <a:rPr lang="en-US" sz="1200" dirty="0" smtClean="0">
                <a:solidFill>
                  <a:srgbClr val="333333"/>
                </a:solidFill>
              </a:rPr>
              <a:t>Review implementation considerations.</a:t>
            </a:r>
          </a:p>
          <a:p>
            <a:endParaRPr lang="en-US" sz="1200" dirty="0" smtClean="0">
              <a:solidFill>
                <a:srgbClr val="333333"/>
              </a:solidFill>
            </a:endParaRPr>
          </a:p>
        </p:txBody>
      </p:sp>
      <p:sp>
        <p:nvSpPr>
          <p:cNvPr id="23" name="Rectangle 97"/>
          <p:cNvSpPr/>
          <p:nvPr/>
        </p:nvSpPr>
        <p:spPr>
          <a:xfrm>
            <a:off x="1362075" y="5686893"/>
            <a:ext cx="7515223" cy="769489"/>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dirty="0" smtClean="0">
                <a:solidFill>
                  <a:srgbClr val="333333"/>
                </a:solidFill>
              </a:rPr>
              <a:t>A critical preceding task to selecting a social media management platform is ensuring a strategy is in place for enterprise social media usage. Use our </a:t>
            </a:r>
            <a:r>
              <a:rPr lang="en-CA" sz="1200" dirty="0" smtClean="0">
                <a:solidFill>
                  <a:srgbClr val="333333"/>
                </a:solidFill>
                <a:hlinkClick r:id="rId3"/>
              </a:rPr>
              <a:t>social media strategy blueprint</a:t>
            </a:r>
            <a:r>
              <a:rPr lang="en-CA" sz="1200" dirty="0" smtClean="0">
                <a:solidFill>
                  <a:srgbClr val="333333"/>
                </a:solidFill>
              </a:rPr>
              <a:t> to ensure the foundational elements are in place prior to proceeding with platform selection.</a:t>
            </a:r>
            <a:endParaRPr lang="en-CA" sz="1200" dirty="0">
              <a:solidFill>
                <a:srgbClr val="333333"/>
              </a:solidFill>
            </a:endParaRPr>
          </a:p>
        </p:txBody>
      </p:sp>
      <p:sp>
        <p:nvSpPr>
          <p:cNvPr id="25" name="Oval 145407"/>
          <p:cNvSpPr/>
          <p:nvPr/>
        </p:nvSpPr>
        <p:spPr>
          <a:xfrm>
            <a:off x="4819930" y="3332893"/>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1</a:t>
            </a:r>
            <a:endParaRPr lang="en-US" sz="1200" b="1" dirty="0">
              <a:solidFill>
                <a:srgbClr val="FFFFFF"/>
              </a:solidFill>
            </a:endParaRPr>
          </a:p>
        </p:txBody>
      </p:sp>
      <p:sp>
        <p:nvSpPr>
          <p:cNvPr id="26" name="Oval 145408"/>
          <p:cNvSpPr/>
          <p:nvPr/>
        </p:nvSpPr>
        <p:spPr>
          <a:xfrm>
            <a:off x="4819930" y="3695430"/>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2</a:t>
            </a:r>
            <a:endParaRPr lang="en-US" sz="1200" b="1" dirty="0">
              <a:solidFill>
                <a:srgbClr val="FFFFFF"/>
              </a:solidFill>
            </a:endParaRPr>
          </a:p>
        </p:txBody>
      </p:sp>
      <p:sp>
        <p:nvSpPr>
          <p:cNvPr id="27" name="Oval 145410"/>
          <p:cNvSpPr/>
          <p:nvPr/>
        </p:nvSpPr>
        <p:spPr>
          <a:xfrm>
            <a:off x="4819930" y="4057967"/>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3</a:t>
            </a:r>
            <a:endParaRPr lang="en-US" sz="1200" b="1" dirty="0">
              <a:solidFill>
                <a:srgbClr val="FFFFFF"/>
              </a:solidFill>
            </a:endParaRPr>
          </a:p>
        </p:txBody>
      </p:sp>
      <p:sp>
        <p:nvSpPr>
          <p:cNvPr id="28" name="Oval 145410"/>
          <p:cNvSpPr/>
          <p:nvPr/>
        </p:nvSpPr>
        <p:spPr>
          <a:xfrm>
            <a:off x="4819930" y="4420504"/>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4</a:t>
            </a:r>
            <a:endParaRPr lang="en-US" sz="1200" b="1" dirty="0">
              <a:solidFill>
                <a:srgbClr val="FFFFFF"/>
              </a:solidFill>
            </a:endParaRPr>
          </a:p>
        </p:txBody>
      </p:sp>
      <p:sp>
        <p:nvSpPr>
          <p:cNvPr id="29" name="Oval 145410"/>
          <p:cNvSpPr/>
          <p:nvPr/>
        </p:nvSpPr>
        <p:spPr>
          <a:xfrm>
            <a:off x="4819930" y="4783041"/>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5</a:t>
            </a:r>
            <a:endParaRPr lang="en-US" sz="1200" b="1" dirty="0">
              <a:solidFill>
                <a:srgbClr val="FFFFFF"/>
              </a:solidFill>
            </a:endParaRPr>
          </a:p>
        </p:txBody>
      </p:sp>
      <p:sp>
        <p:nvSpPr>
          <p:cNvPr id="30" name="Oval 145410"/>
          <p:cNvSpPr/>
          <p:nvPr/>
        </p:nvSpPr>
        <p:spPr>
          <a:xfrm>
            <a:off x="4816958" y="5145576"/>
            <a:ext cx="252000" cy="25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6</a:t>
            </a:r>
            <a:endParaRPr lang="en-US" sz="1200" b="1" dirty="0">
              <a:solidFill>
                <a:srgbClr val="FFFFFF"/>
              </a:solidFill>
            </a:endParaRPr>
          </a:p>
        </p:txBody>
      </p:sp>
      <p:pic>
        <p:nvPicPr>
          <p:cNvPr id="16" name="Picture 15"/>
          <p:cNvPicPr>
            <a:picLocks noChangeAspect="1"/>
          </p:cNvPicPr>
          <p:nvPr/>
        </p:nvPicPr>
        <p:blipFill>
          <a:blip r:embed="rId4"/>
          <a:stretch>
            <a:fillRect/>
          </a:stretch>
        </p:blipFill>
        <p:spPr>
          <a:xfrm>
            <a:off x="387950" y="1602870"/>
            <a:ext cx="4043258" cy="3950101"/>
          </a:xfrm>
          <a:prstGeom prst="rect">
            <a:avLst/>
          </a:prstGeom>
        </p:spPr>
      </p:pic>
      <p:cxnSp>
        <p:nvCxnSpPr>
          <p:cNvPr id="17" name="Straight Connector 16"/>
          <p:cNvCxnSpPr/>
          <p:nvPr/>
        </p:nvCxnSpPr>
        <p:spPr>
          <a:xfrm flipH="1" flipV="1">
            <a:off x="4628079" y="1860018"/>
            <a:ext cx="10595" cy="3494239"/>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1779579" y="2945724"/>
            <a:ext cx="1260000" cy="1264391"/>
          </a:xfrm>
          <a:prstGeom prst="rect">
            <a:avLst/>
          </a:prstGeom>
        </p:spPr>
      </p:pic>
      <p:sp>
        <p:nvSpPr>
          <p:cNvPr id="32" name="Rectangle 10"/>
          <p:cNvSpPr/>
          <p:nvPr/>
        </p:nvSpPr>
        <p:spPr>
          <a:xfrm>
            <a:off x="257172" y="1131292"/>
            <a:ext cx="8620125" cy="646331"/>
          </a:xfrm>
          <a:prstGeom prst="rect">
            <a:avLst/>
          </a:prstGeom>
        </p:spPr>
        <p:txBody>
          <a:bodyPr wrap="square">
            <a:spAutoFit/>
          </a:bodyPr>
          <a:lstStyle/>
          <a:p>
            <a:r>
              <a:rPr lang="en-US" dirty="0" smtClean="0">
                <a:solidFill>
                  <a:srgbClr val="333333"/>
                </a:solidFill>
              </a:rPr>
              <a:t>Prior to embarking on the vendor selection stage, ensure you have set the right building blocks and completed the necessary prerequisites.</a:t>
            </a:r>
            <a:endParaRPr lang="en-US" dirty="0">
              <a:solidFill>
                <a:srgbClr val="333333"/>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172" y="5680103"/>
            <a:ext cx="1836732" cy="776279"/>
          </a:xfrm>
          <a:prstGeom prst="rect">
            <a:avLst/>
          </a:prstGeom>
        </p:spPr>
      </p:pic>
      <p:grpSp>
        <p:nvGrpSpPr>
          <p:cNvPr id="20" name="Group 19"/>
          <p:cNvGrpSpPr/>
          <p:nvPr/>
        </p:nvGrpSpPr>
        <p:grpSpPr>
          <a:xfrm>
            <a:off x="0" y="6422955"/>
            <a:ext cx="9144000" cy="437555"/>
            <a:chOff x="0" y="6422955"/>
            <a:chExt cx="9144000" cy="437555"/>
          </a:xfrm>
        </p:grpSpPr>
        <p:pic>
          <p:nvPicPr>
            <p:cNvPr id="21"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22" name="Picture 21"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9437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this blueprint to support your SMMP </a:t>
            </a:r>
            <a:r>
              <a:rPr lang="en-US" dirty="0" smtClean="0"/>
              <a:t>selection </a:t>
            </a:r>
            <a:r>
              <a:rPr lang="en-US" dirty="0"/>
              <a:t>and implementation </a:t>
            </a:r>
          </a:p>
        </p:txBody>
      </p:sp>
      <p:sp>
        <p:nvSpPr>
          <p:cNvPr id="3" name="Rectangle 2"/>
          <p:cNvSpPr/>
          <p:nvPr/>
        </p:nvSpPr>
        <p:spPr>
          <a:xfrm>
            <a:off x="2344268" y="1334736"/>
            <a:ext cx="6385396" cy="1505046"/>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Oval 3"/>
          <p:cNvSpPr/>
          <p:nvPr/>
        </p:nvSpPr>
        <p:spPr>
          <a:xfrm>
            <a:off x="251520" y="1221178"/>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33400">
              <a:lnSpc>
                <a:spcPct val="90000"/>
              </a:lnSpc>
              <a:spcBef>
                <a:spcPct val="0"/>
              </a:spcBef>
              <a:spcAft>
                <a:spcPct val="35000"/>
              </a:spcAft>
            </a:pPr>
            <a:r>
              <a:rPr lang="en-US" sz="1200" b="1" dirty="0">
                <a:solidFill>
                  <a:srgbClr val="FFFFFF"/>
                </a:solidFill>
              </a:rPr>
              <a:t>Launch the SMMP </a:t>
            </a:r>
            <a:r>
              <a:rPr lang="en-US" sz="1200" b="1" dirty="0" smtClean="0">
                <a:solidFill>
                  <a:srgbClr val="FFFFFF"/>
                </a:solidFill>
              </a:rPr>
              <a:t>Project </a:t>
            </a:r>
            <a:r>
              <a:rPr lang="en-US" sz="1200" b="1" dirty="0">
                <a:solidFill>
                  <a:srgbClr val="FFFFFF"/>
                </a:solidFill>
              </a:rPr>
              <a:t>and Collect Requirements </a:t>
            </a:r>
          </a:p>
          <a:p>
            <a:pPr algn="ctr" defTabSz="533400">
              <a:lnSpc>
                <a:spcPct val="90000"/>
              </a:lnSpc>
              <a:spcBef>
                <a:spcPct val="0"/>
              </a:spcBef>
              <a:spcAft>
                <a:spcPct val="35000"/>
              </a:spcAft>
            </a:pPr>
            <a:r>
              <a:rPr lang="en-US" sz="1000" dirty="0">
                <a:solidFill>
                  <a:srgbClr val="FFFFFF"/>
                </a:solidFill>
              </a:rPr>
              <a:t>Phase 1</a:t>
            </a:r>
          </a:p>
        </p:txBody>
      </p:sp>
      <p:sp>
        <p:nvSpPr>
          <p:cNvPr id="6" name="Rectangle 97"/>
          <p:cNvSpPr/>
          <p:nvPr/>
        </p:nvSpPr>
        <p:spPr>
          <a:xfrm>
            <a:off x="2344268" y="5319943"/>
            <a:ext cx="6385396" cy="852160"/>
          </a:xfrm>
          <a:prstGeom prst="rect">
            <a:avLst/>
          </a:prstGeom>
          <a:solidFill>
            <a:schemeClr val="bg1">
              <a:lumMod val="9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0000" fontAlgn="base">
              <a:spcBef>
                <a:spcPct val="0"/>
              </a:spcBef>
              <a:spcAft>
                <a:spcPct val="0"/>
              </a:spcAft>
            </a:pPr>
            <a:r>
              <a:rPr lang="en-CA" sz="1200" dirty="0">
                <a:solidFill>
                  <a:srgbClr val="333333"/>
                </a:solidFill>
              </a:rPr>
              <a:t>Not everyone’s </a:t>
            </a:r>
            <a:r>
              <a:rPr lang="en-CA" sz="1200" dirty="0" smtClean="0">
                <a:solidFill>
                  <a:srgbClr val="333333"/>
                </a:solidFill>
              </a:rPr>
              <a:t>connection and integration needs </a:t>
            </a:r>
            <a:r>
              <a:rPr lang="en-CA" sz="1200" dirty="0">
                <a:solidFill>
                  <a:srgbClr val="333333"/>
                </a:solidFill>
              </a:rPr>
              <a:t>are the same</a:t>
            </a:r>
            <a:r>
              <a:rPr lang="en-CA" sz="1200" dirty="0" smtClean="0">
                <a:solidFill>
                  <a:srgbClr val="333333"/>
                </a:solidFill>
              </a:rPr>
              <a:t>. Understand </a:t>
            </a:r>
            <a:r>
              <a:rPr lang="en-CA" sz="1200" dirty="0">
                <a:solidFill>
                  <a:srgbClr val="333333"/>
                </a:solidFill>
              </a:rPr>
              <a:t>your own business’s </a:t>
            </a:r>
            <a:r>
              <a:rPr lang="en-CA" sz="1200" dirty="0" smtClean="0">
                <a:solidFill>
                  <a:srgbClr val="333333"/>
                </a:solidFill>
              </a:rPr>
              <a:t>integration environment and </a:t>
            </a:r>
            <a:r>
              <a:rPr lang="en-CA" sz="1200" dirty="0">
                <a:solidFill>
                  <a:srgbClr val="333333"/>
                </a:solidFill>
              </a:rPr>
              <a:t>the unique technical and functional </a:t>
            </a:r>
            <a:r>
              <a:rPr lang="en-CA" sz="1200" dirty="0" smtClean="0">
                <a:solidFill>
                  <a:srgbClr val="333333"/>
                </a:solidFill>
              </a:rPr>
              <a:t>requirements that </a:t>
            </a:r>
            <a:r>
              <a:rPr lang="en-CA" sz="1200" dirty="0">
                <a:solidFill>
                  <a:srgbClr val="333333"/>
                </a:solidFill>
              </a:rPr>
              <a:t>accompany </a:t>
            </a:r>
            <a:r>
              <a:rPr lang="en-CA" sz="1200" dirty="0" smtClean="0">
                <a:solidFill>
                  <a:srgbClr val="333333"/>
                </a:solidFill>
              </a:rPr>
              <a:t>them</a:t>
            </a:r>
            <a:r>
              <a:rPr lang="en-CA" sz="1200" dirty="0">
                <a:solidFill>
                  <a:srgbClr val="333333"/>
                </a:solidFill>
              </a:rPr>
              <a:t> </a:t>
            </a:r>
            <a:r>
              <a:rPr lang="en-CA" sz="1200" dirty="0" smtClean="0">
                <a:solidFill>
                  <a:srgbClr val="333333"/>
                </a:solidFill>
              </a:rPr>
              <a:t>to create criteria and select a best-fit SMMP solution. </a:t>
            </a:r>
            <a:endParaRPr lang="en-CA" sz="1200" dirty="0">
              <a:solidFill>
                <a:srgbClr val="333333"/>
              </a:solidFill>
            </a:endParaRPr>
          </a:p>
        </p:txBody>
      </p:sp>
      <p:sp>
        <p:nvSpPr>
          <p:cNvPr id="8" name="Rectangle 7"/>
          <p:cNvSpPr/>
          <p:nvPr/>
        </p:nvSpPr>
        <p:spPr>
          <a:xfrm>
            <a:off x="406857" y="2941294"/>
            <a:ext cx="5988640" cy="1975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marL="2330450"/>
            <a:r>
              <a:rPr lang="en-US" sz="1200" dirty="0">
                <a:solidFill>
                  <a:srgbClr val="333333"/>
                </a:solidFill>
              </a:rPr>
              <a:t>Use Info-Tech’s </a:t>
            </a:r>
            <a:r>
              <a:rPr lang="en-US" sz="1200" b="1" i="1" dirty="0">
                <a:solidFill>
                  <a:srgbClr val="B9CC4B"/>
                </a:solidFill>
              </a:rPr>
              <a:t>SMMP </a:t>
            </a:r>
            <a:r>
              <a:rPr lang="en-US" sz="1200" b="1" i="1" dirty="0" smtClean="0">
                <a:solidFill>
                  <a:srgbClr val="B0C534"/>
                </a:solidFill>
              </a:rPr>
              <a:t>Vendor </a:t>
            </a:r>
            <a:r>
              <a:rPr lang="en-US" sz="1200" b="1" i="1" dirty="0">
                <a:solidFill>
                  <a:srgbClr val="B0C534"/>
                </a:solidFill>
              </a:rPr>
              <a:t>Landscape </a:t>
            </a:r>
            <a:r>
              <a:rPr lang="en-US" sz="1200" dirty="0">
                <a:solidFill>
                  <a:srgbClr val="333333"/>
                </a:solidFill>
              </a:rPr>
              <a:t>contained </a:t>
            </a:r>
            <a:r>
              <a:rPr lang="en-US" sz="1200" dirty="0" smtClean="0">
                <a:solidFill>
                  <a:srgbClr val="333333"/>
                </a:solidFill>
              </a:rPr>
              <a:t>in </a:t>
            </a:r>
            <a:r>
              <a:rPr lang="en-US" sz="1200" b="1" dirty="0">
                <a:solidFill>
                  <a:srgbClr val="333333"/>
                </a:solidFill>
              </a:rPr>
              <a:t>Phase 2</a:t>
            </a:r>
            <a:r>
              <a:rPr lang="en-US" sz="1200" dirty="0">
                <a:solidFill>
                  <a:srgbClr val="333333"/>
                </a:solidFill>
              </a:rPr>
              <a:t> of this project to support your vendor reviews and selection. Refer to the use-case performance results to identify vendors that align with the requirements and solution needs identified by your earlier project findings. </a:t>
            </a:r>
          </a:p>
        </p:txBody>
      </p:sp>
      <p:sp>
        <p:nvSpPr>
          <p:cNvPr id="9" name="Oval 8"/>
          <p:cNvSpPr/>
          <p:nvPr/>
        </p:nvSpPr>
        <p:spPr>
          <a:xfrm>
            <a:off x="251519" y="2927278"/>
            <a:ext cx="1588431" cy="1603445"/>
          </a:xfrm>
          <a:prstGeom prst="ellipse">
            <a:avLst/>
          </a:prstGeom>
          <a:solidFill>
            <a:srgbClr val="96B8D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33400">
              <a:lnSpc>
                <a:spcPct val="90000"/>
              </a:lnSpc>
              <a:spcBef>
                <a:spcPct val="0"/>
              </a:spcBef>
              <a:spcAft>
                <a:spcPct val="35000"/>
              </a:spcAft>
            </a:pPr>
            <a:r>
              <a:rPr lang="en-US" sz="1200" b="1" dirty="0">
                <a:solidFill>
                  <a:srgbClr val="FFFFFF"/>
                </a:solidFill>
              </a:rPr>
              <a:t>Select Your SMMP </a:t>
            </a:r>
            <a:r>
              <a:rPr lang="en-US" sz="1200" b="1" dirty="0" smtClean="0">
                <a:solidFill>
                  <a:srgbClr val="FFFFFF"/>
                </a:solidFill>
              </a:rPr>
              <a:t>Solution</a:t>
            </a:r>
            <a:endParaRPr lang="en-US" sz="1200" b="1" dirty="0">
              <a:solidFill>
                <a:srgbClr val="FFFFFF"/>
              </a:solidFill>
            </a:endParaRPr>
          </a:p>
          <a:p>
            <a:pPr algn="ctr" defTabSz="533400">
              <a:lnSpc>
                <a:spcPct val="90000"/>
              </a:lnSpc>
              <a:spcBef>
                <a:spcPct val="0"/>
              </a:spcBef>
              <a:spcAft>
                <a:spcPct val="35000"/>
              </a:spcAft>
            </a:pPr>
            <a:r>
              <a:rPr lang="en-US" sz="1000" dirty="0">
                <a:solidFill>
                  <a:srgbClr val="FFFFFF"/>
                </a:solidFill>
              </a:rPr>
              <a:t>Phase 2</a:t>
            </a:r>
            <a:endParaRPr lang="en-US" sz="1400" dirty="0">
              <a:solidFill>
                <a:srgbClr val="FFFFFF"/>
              </a:solidFill>
            </a:endParaRPr>
          </a:p>
        </p:txBody>
      </p:sp>
      <p:sp>
        <p:nvSpPr>
          <p:cNvPr id="10" name="TextBox 9"/>
          <p:cNvSpPr txBox="1"/>
          <p:nvPr/>
        </p:nvSpPr>
        <p:spPr>
          <a:xfrm>
            <a:off x="2777753" y="1451407"/>
            <a:ext cx="1095172" cy="369332"/>
          </a:xfrm>
          <a:prstGeom prst="rect">
            <a:avLst/>
          </a:prstGeom>
          <a:noFill/>
        </p:spPr>
        <p:txBody>
          <a:bodyPr wrap="none" rtlCol="0">
            <a:spAutoFit/>
          </a:bodyPr>
          <a:lstStyle/>
          <a:p>
            <a:r>
              <a:rPr lang="en-US" b="1" dirty="0" smtClean="0">
                <a:solidFill>
                  <a:srgbClr val="29475F"/>
                </a:solidFill>
              </a:rPr>
              <a:t>Benefits</a:t>
            </a:r>
            <a:endParaRPr lang="en-US" b="1" dirty="0">
              <a:solidFill>
                <a:srgbClr val="29475F"/>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85" y="1499138"/>
            <a:ext cx="273870" cy="273870"/>
          </a:xfrm>
          <a:prstGeom prst="rect">
            <a:avLst/>
          </a:prstGeom>
          <a:noFill/>
          <a:ln>
            <a:noFill/>
          </a:ln>
        </p:spPr>
      </p:pic>
      <p:grpSp>
        <p:nvGrpSpPr>
          <p:cNvPr id="12" name="Group 23"/>
          <p:cNvGrpSpPr/>
          <p:nvPr/>
        </p:nvGrpSpPr>
        <p:grpSpPr>
          <a:xfrm>
            <a:off x="251519" y="4702525"/>
            <a:ext cx="1588431" cy="1603445"/>
            <a:chOff x="432916" y="4732906"/>
            <a:chExt cx="1489887" cy="1489887"/>
          </a:xfrm>
        </p:grpSpPr>
        <p:sp>
          <p:nvSpPr>
            <p:cNvPr id="13" name="Oval 24"/>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33400">
                <a:lnSpc>
                  <a:spcPct val="90000"/>
                </a:lnSpc>
                <a:spcBef>
                  <a:spcPct val="0"/>
                </a:spcBef>
                <a:spcAft>
                  <a:spcPct val="35000"/>
                </a:spcAft>
              </a:pPr>
              <a:endParaRPr lang="en-CA" sz="1000" dirty="0" smtClean="0">
                <a:solidFill>
                  <a:srgbClr val="FFFFFF"/>
                </a:solidFill>
              </a:endParaRPr>
            </a:p>
          </p:txBody>
        </p:sp>
        <p:sp>
          <p:nvSpPr>
            <p:cNvPr id="14" name="Rectangle 25"/>
            <p:cNvSpPr/>
            <p:nvPr/>
          </p:nvSpPr>
          <p:spPr>
            <a:xfrm>
              <a:off x="472789" y="5135928"/>
              <a:ext cx="1410140" cy="763565"/>
            </a:xfrm>
            <a:prstGeom prst="rect">
              <a:avLst/>
            </a:prstGeom>
          </p:spPr>
          <p:txBody>
            <a:bodyPr wrap="square">
              <a:spAutoFit/>
            </a:bodyPr>
            <a:lstStyle/>
            <a:p>
              <a:pPr algn="ctr" defTabSz="533400">
                <a:lnSpc>
                  <a:spcPct val="90000"/>
                </a:lnSpc>
                <a:spcBef>
                  <a:spcPct val="0"/>
                </a:spcBef>
                <a:spcAft>
                  <a:spcPct val="35000"/>
                </a:spcAft>
              </a:pPr>
              <a:r>
                <a:rPr lang="en-CA" sz="1200" b="1" dirty="0" smtClean="0">
                  <a:solidFill>
                    <a:srgbClr val="FFFFFF"/>
                  </a:solidFill>
                </a:rPr>
                <a:t>Get Ready for Your SMMP </a:t>
              </a:r>
              <a:r>
                <a:rPr lang="en-CA" sz="1200" b="1" dirty="0" smtClean="0">
                  <a:solidFill>
                    <a:prstClr val="white"/>
                  </a:solidFill>
                </a:rPr>
                <a:t>Implementation</a:t>
              </a:r>
              <a:endParaRPr lang="en-CA" sz="1200" b="1" dirty="0">
                <a:solidFill>
                  <a:prstClr val="white"/>
                </a:solidFill>
              </a:endParaRPr>
            </a:p>
            <a:p>
              <a:pPr algn="ctr" defTabSz="533400">
                <a:lnSpc>
                  <a:spcPct val="90000"/>
                </a:lnSpc>
                <a:spcBef>
                  <a:spcPct val="0"/>
                </a:spcBef>
                <a:spcAft>
                  <a:spcPct val="35000"/>
                </a:spcAft>
              </a:pPr>
              <a:r>
                <a:rPr lang="en-CA" sz="1000" dirty="0">
                  <a:solidFill>
                    <a:prstClr val="white"/>
                  </a:solidFill>
                </a:rPr>
                <a:t>Phase 3</a:t>
              </a:r>
              <a:r>
                <a:rPr lang="en-CA" sz="1200" b="1" dirty="0" smtClean="0">
                  <a:solidFill>
                    <a:srgbClr val="FFFFFF"/>
                  </a:solidFill>
                </a:rPr>
                <a:t> </a:t>
              </a:r>
              <a:endParaRPr lang="en-CA" sz="1200" b="1" dirty="0">
                <a:solidFill>
                  <a:srgbClr val="FFFFFF"/>
                </a:solidFill>
              </a:endParaRPr>
            </a:p>
          </p:txBody>
        </p:sp>
      </p:grpSp>
      <p:pic>
        <p:nvPicPr>
          <p:cNvPr id="15" name="Picture 14"/>
          <p:cNvPicPr>
            <a:picLocks noChangeAspect="1"/>
          </p:cNvPicPr>
          <p:nvPr/>
        </p:nvPicPr>
        <p:blipFill>
          <a:blip r:embed="rId4"/>
          <a:stretch>
            <a:fillRect/>
          </a:stretch>
        </p:blipFill>
        <p:spPr>
          <a:xfrm>
            <a:off x="6395497" y="3084806"/>
            <a:ext cx="1414395" cy="1469263"/>
          </a:xfrm>
          <a:prstGeom prst="rect">
            <a:avLst/>
          </a:prstGeom>
        </p:spPr>
      </p:pic>
      <p:sp>
        <p:nvSpPr>
          <p:cNvPr id="16" name="Rectangle 15"/>
          <p:cNvSpPr/>
          <p:nvPr/>
        </p:nvSpPr>
        <p:spPr>
          <a:xfrm>
            <a:off x="2532185" y="1861975"/>
            <a:ext cx="6093070" cy="85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333333"/>
                </a:solidFill>
              </a:rPr>
              <a:t>Use the project steps and activity instructions outlined in this blueprint to streamline your selection process and implementation planning. Save time and money, and improve the impact of your SMMP </a:t>
            </a:r>
            <a:r>
              <a:rPr lang="en-US" sz="1200" dirty="0" smtClean="0">
                <a:solidFill>
                  <a:srgbClr val="333333"/>
                </a:solidFill>
              </a:rPr>
              <a:t>selection </a:t>
            </a:r>
            <a:r>
              <a:rPr lang="en-US" sz="1200" dirty="0">
                <a:solidFill>
                  <a:srgbClr val="333333"/>
                </a:solidFill>
              </a:rPr>
              <a:t>by leveraging Info-Tech’s research and project steps. </a:t>
            </a:r>
          </a:p>
          <a:p>
            <a:r>
              <a:rPr lang="en-US" sz="1200" dirty="0">
                <a:solidFill>
                  <a:srgbClr val="333333"/>
                </a:solidFill>
              </a:rPr>
              <a:t> </a:t>
            </a:r>
          </a:p>
        </p:txBody>
      </p:sp>
      <p:sp>
        <p:nvSpPr>
          <p:cNvPr id="17" name="Right Arrow 16"/>
          <p:cNvSpPr/>
          <p:nvPr/>
        </p:nvSpPr>
        <p:spPr>
          <a:xfrm>
            <a:off x="1749669" y="3617884"/>
            <a:ext cx="697149" cy="366265"/>
          </a:xfrm>
          <a:prstGeom prst="rightArrow">
            <a:avLst>
              <a:gd name="adj1" fmla="val 50000"/>
              <a:gd name="adj2" fmla="val 53559"/>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4268" y="5033430"/>
            <a:ext cx="3096774" cy="286513"/>
          </a:xfrm>
          <a:prstGeom prst="rect">
            <a:avLst/>
          </a:prstGeom>
        </p:spPr>
      </p:pic>
      <p:grpSp>
        <p:nvGrpSpPr>
          <p:cNvPr id="18" name="Group 17"/>
          <p:cNvGrpSpPr/>
          <p:nvPr/>
        </p:nvGrpSpPr>
        <p:grpSpPr>
          <a:xfrm>
            <a:off x="0" y="6422955"/>
            <a:ext cx="9144000" cy="437555"/>
            <a:chOff x="0" y="6422955"/>
            <a:chExt cx="9144000" cy="437555"/>
          </a:xfrm>
        </p:grpSpPr>
        <p:pic>
          <p:nvPicPr>
            <p:cNvPr id="20"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21" name="Picture 20"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1276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tx1"/>
              </a:buClr>
              <a:buSzPct val="120000"/>
            </a:pPr>
            <a:r>
              <a:rPr lang="en-CA" b="1" dirty="0" smtClean="0">
                <a:latin typeface="+mn-lt"/>
              </a:rPr>
              <a:t>Sign up for free trial membership to get practical</a:t>
            </a:r>
          </a:p>
          <a:p>
            <a:pPr lvl="0" algn="ctr"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62108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51134" y="2223490"/>
            <a:ext cx="6589368" cy="3801041"/>
          </a:xfrm>
          <a:prstGeom prst="rect">
            <a:avLst/>
          </a:prstGeom>
        </p:spPr>
        <p:txBody>
          <a:bodyPr wrap="square" rtlCol="0">
            <a:spAutoFit/>
          </a:bodyPr>
          <a:lstStyle/>
          <a:p>
            <a:pPr>
              <a:spcAft>
                <a:spcPts val="1200"/>
              </a:spcAft>
            </a:pPr>
            <a:r>
              <a:rPr lang="en-US" sz="1400" dirty="0" smtClean="0">
                <a:solidFill>
                  <a:srgbClr val="FFFFFF"/>
                </a:solidFill>
              </a:rPr>
              <a:t>Social media has rapidly become a ubiquitous channel for customer interaction. Organizations are using social media for use cases from targeted advertising, to sales prospecting, to proactive customer service. However, the growing footprint of social media initiatives – and the constant proliferation of new social networks – has created significant complexity in effectively capturing the value of social.</a:t>
            </a:r>
          </a:p>
          <a:p>
            <a:pPr>
              <a:spcAft>
                <a:spcPts val="1200"/>
              </a:spcAft>
            </a:pPr>
            <a:r>
              <a:rPr lang="en-US" sz="1400" dirty="0" smtClean="0">
                <a:solidFill>
                  <a:srgbClr val="FFFFFF"/>
                </a:solidFill>
              </a:rPr>
              <a:t>Organizations that are serious about social manage this complexity by leveraging dedicated social media management platforms. These platforms provide comprehensive capabilities for managing multiple social media networks, creating engagement and response workflows, and providing robust social analytics. Selecting a best-fit SMMP allows for standardized, enterprise-wide capabilities for managing all aspects of social media.</a:t>
            </a:r>
          </a:p>
          <a:p>
            <a:pPr>
              <a:spcAft>
                <a:spcPts val="1200"/>
              </a:spcAft>
            </a:pPr>
            <a:r>
              <a:rPr lang="en-US" sz="1400" dirty="0" smtClean="0">
                <a:solidFill>
                  <a:srgbClr val="FFFFFF"/>
                </a:solidFill>
              </a:rPr>
              <a:t>This report will help you define your requirements for social media management and select a vendor that is best fit for your needs, as well as review critical implementation considerations such as CRM integration and security.</a:t>
            </a:r>
          </a:p>
          <a:p>
            <a:pPr>
              <a:spcAft>
                <a:spcPts val="1200"/>
              </a:spcAft>
            </a:pPr>
            <a:endParaRPr lang="en-US" sz="1500" dirty="0" smtClean="0">
              <a:solidFill>
                <a:srgbClr val="FFFFFF"/>
              </a:solidFill>
            </a:endParaRPr>
          </a:p>
        </p:txBody>
      </p:sp>
      <p:sp>
        <p:nvSpPr>
          <p:cNvPr id="9" name="TextBox 8"/>
          <p:cNvSpPr txBox="1"/>
          <p:nvPr/>
        </p:nvSpPr>
        <p:spPr>
          <a:xfrm>
            <a:off x="3129676" y="5725247"/>
            <a:ext cx="4460917" cy="738664"/>
          </a:xfrm>
          <a:prstGeom prst="rect">
            <a:avLst/>
          </a:prstGeom>
        </p:spPr>
        <p:txBody>
          <a:bodyPr wrap="square" rtlCol="0">
            <a:spAutoFit/>
          </a:bodyPr>
          <a:lstStyle/>
          <a:p>
            <a:pPr algn="r"/>
            <a:r>
              <a:rPr lang="en-US" sz="1400" b="1" i="1" dirty="0" smtClean="0">
                <a:solidFill>
                  <a:srgbClr val="FFFFFF"/>
                </a:solidFill>
              </a:rPr>
              <a:t>Ben Dickie, </a:t>
            </a:r>
          </a:p>
          <a:p>
            <a:pPr algn="r"/>
            <a:r>
              <a:rPr lang="en-US" sz="1400" i="1" dirty="0" smtClean="0">
                <a:solidFill>
                  <a:srgbClr val="FFFFFF"/>
                </a:solidFill>
              </a:rPr>
              <a:t>Research Director, Enterprise Applications</a:t>
            </a:r>
            <a:br>
              <a:rPr lang="en-US" sz="1400" i="1" dirty="0" smtClean="0">
                <a:solidFill>
                  <a:srgbClr val="FFFFFF"/>
                </a:solidFill>
              </a:rPr>
            </a:br>
            <a:r>
              <a:rPr lang="en-US" sz="1400" i="1" dirty="0" smtClean="0">
                <a:solidFill>
                  <a:srgbClr val="FFFFFF"/>
                </a:solidFill>
              </a:rPr>
              <a:t>Info-Tech Research Group</a:t>
            </a:r>
          </a:p>
        </p:txBody>
      </p:sp>
      <p:sp>
        <p:nvSpPr>
          <p:cNvPr id="10" name="TextBox 9"/>
          <p:cNvSpPr txBox="1"/>
          <p:nvPr/>
        </p:nvSpPr>
        <p:spPr>
          <a:xfrm>
            <a:off x="545852" y="1537889"/>
            <a:ext cx="7939780" cy="584775"/>
          </a:xfrm>
          <a:prstGeom prst="rect">
            <a:avLst/>
          </a:prstGeom>
        </p:spPr>
        <p:txBody>
          <a:bodyPr wrap="square" rtlCol="0">
            <a:spAutoFit/>
          </a:bodyPr>
          <a:lstStyle/>
          <a:p>
            <a:r>
              <a:rPr lang="en-US" sz="1600" b="1" dirty="0" smtClean="0">
                <a:solidFill>
                  <a:srgbClr val="FFFFFF"/>
                </a:solidFill>
              </a:rPr>
              <a:t>Enterprise use of social media for customer interaction has exploded. Select the right management platform to maximize the value of your social initiatives. </a:t>
            </a:r>
            <a:endParaRPr lang="en-US" sz="1600" b="1" dirty="0">
              <a:solidFill>
                <a:srgbClr val="FFFFFF"/>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rgbClr val="FFFFFF"/>
                </a:solidFill>
              </a:rPr>
              <a:t>ANALYST PERSPECTIVE </a:t>
            </a:r>
            <a:endParaRPr lang="en-US" sz="4000" b="1" dirty="0">
              <a:solidFill>
                <a:srgbClr val="FFFFFF"/>
              </a:solidFill>
            </a:endParaRPr>
          </a:p>
        </p:txBody>
      </p:sp>
      <p:pic>
        <p:nvPicPr>
          <p:cNvPr id="14" name="Picture 100"/>
          <p:cNvPicPr>
            <a:picLocks noChangeAspect="1"/>
          </p:cNvPicPr>
          <p:nvPr/>
        </p:nvPicPr>
        <p:blipFill>
          <a:blip r:embed="rId3"/>
          <a:stretch>
            <a:fillRect/>
          </a:stretch>
        </p:blipFill>
        <p:spPr>
          <a:xfrm>
            <a:off x="545852" y="2122664"/>
            <a:ext cx="678666" cy="619651"/>
          </a:xfrm>
          <a:prstGeom prst="rect">
            <a:avLst/>
          </a:prstGeom>
        </p:spPr>
      </p:pic>
      <p:pic>
        <p:nvPicPr>
          <p:cNvPr id="15" name="Picture 101"/>
          <p:cNvPicPr>
            <a:picLocks noChangeAspect="1"/>
          </p:cNvPicPr>
          <p:nvPr/>
        </p:nvPicPr>
        <p:blipFill>
          <a:blip r:embed="rId4"/>
          <a:stretch>
            <a:fillRect/>
          </a:stretch>
        </p:blipFill>
        <p:spPr>
          <a:xfrm>
            <a:off x="7505133" y="5235281"/>
            <a:ext cx="656535" cy="538507"/>
          </a:xfrm>
          <a:prstGeom prst="rect">
            <a:avLst/>
          </a:prstGeom>
        </p:spPr>
      </p:pic>
      <p:grpSp>
        <p:nvGrpSpPr>
          <p:cNvPr id="12" name="Group 11"/>
          <p:cNvGrpSpPr/>
          <p:nvPr/>
        </p:nvGrpSpPr>
        <p:grpSpPr>
          <a:xfrm>
            <a:off x="0" y="6422955"/>
            <a:ext cx="9144000" cy="437555"/>
            <a:chOff x="0" y="6422955"/>
            <a:chExt cx="9144000" cy="437555"/>
          </a:xfrm>
        </p:grpSpPr>
        <p:pic>
          <p:nvPicPr>
            <p:cNvPr id="13"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923808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r>
              <a:rPr lang="en-US" dirty="0"/>
              <a:t>Social media has reached maturity as </a:t>
            </a:r>
            <a:r>
              <a:rPr lang="en-US" dirty="0" smtClean="0"/>
              <a:t>a </a:t>
            </a:r>
            <a:r>
              <a:rPr lang="en-US" dirty="0"/>
              <a:t>proven, effective channel </a:t>
            </a:r>
            <a:r>
              <a:rPr lang="en-US" dirty="0" smtClean="0"/>
              <a:t>for customer </a:t>
            </a:r>
            <a:r>
              <a:rPr lang="en-US" dirty="0"/>
              <a:t>interaction across multiple use cases, from customer analytics to proactive customer </a:t>
            </a:r>
            <a:r>
              <a:rPr lang="en-US" dirty="0" smtClean="0"/>
              <a:t>service.</a:t>
            </a:r>
            <a:endParaRPr lang="en-US" dirty="0"/>
          </a:p>
          <a:p>
            <a:r>
              <a:rPr lang="en-US" dirty="0"/>
              <a:t>Organizations are looking to IT </a:t>
            </a:r>
            <a:r>
              <a:rPr lang="en-US" dirty="0" smtClean="0"/>
              <a:t>to </a:t>
            </a:r>
            <a:r>
              <a:rPr lang="en-US" dirty="0"/>
              <a:t>provide leadership with social media technology enablement </a:t>
            </a:r>
            <a:r>
              <a:rPr lang="en-US" dirty="0" smtClean="0"/>
              <a:t>and </a:t>
            </a:r>
            <a:r>
              <a:rPr lang="en-US" dirty="0"/>
              <a:t>integration </a:t>
            </a:r>
            <a:r>
              <a:rPr lang="en-US" dirty="0" smtClean="0"/>
              <a:t>with </a:t>
            </a:r>
            <a:r>
              <a:rPr lang="en-US" dirty="0"/>
              <a:t>other enterprise </a:t>
            </a:r>
            <a:r>
              <a:rPr lang="en-US" dirty="0" smtClean="0"/>
              <a:t>systems.</a:t>
            </a:r>
            <a:endParaRPr lang="en-US" dirty="0"/>
          </a:p>
          <a:p>
            <a:endParaRPr lang="en-US" dirty="0"/>
          </a:p>
        </p:txBody>
      </p:sp>
      <p:sp>
        <p:nvSpPr>
          <p:cNvPr id="4" name="Text Placeholder 3"/>
          <p:cNvSpPr>
            <a:spLocks noGrp="1"/>
          </p:cNvSpPr>
          <p:nvPr>
            <p:ph type="body" sz="quarter" idx="11"/>
          </p:nvPr>
        </p:nvSpPr>
        <p:spPr/>
        <p:txBody>
          <a:bodyPr/>
          <a:lstStyle/>
          <a:p>
            <a:r>
              <a:rPr lang="en-US" dirty="0"/>
              <a:t>The proliferation </a:t>
            </a:r>
            <a:r>
              <a:rPr lang="en-US" dirty="0" smtClean="0"/>
              <a:t>of </a:t>
            </a:r>
            <a:r>
              <a:rPr lang="en-US" dirty="0"/>
              <a:t>social media </a:t>
            </a:r>
            <a:r>
              <a:rPr lang="en-US" dirty="0" smtClean="0"/>
              <a:t>networks, customer data, and </a:t>
            </a:r>
            <a:r>
              <a:rPr lang="en-US" dirty="0"/>
              <a:t>use cases has made </a:t>
            </a:r>
            <a:r>
              <a:rPr lang="en-US" dirty="0" smtClean="0"/>
              <a:t>ad hoc </a:t>
            </a:r>
            <a:r>
              <a:rPr lang="en-US" dirty="0"/>
              <a:t>social media management </a:t>
            </a:r>
            <a:r>
              <a:rPr lang="en-US" dirty="0" smtClean="0"/>
              <a:t>challenging.</a:t>
            </a:r>
            <a:endParaRPr lang="en-US" dirty="0"/>
          </a:p>
          <a:p>
            <a:r>
              <a:rPr lang="en-US" dirty="0"/>
              <a:t>Many </a:t>
            </a:r>
            <a:r>
              <a:rPr lang="en-US" dirty="0" smtClean="0"/>
              <a:t>organizations </a:t>
            </a:r>
            <a:r>
              <a:rPr lang="en-US" dirty="0"/>
              <a:t>struggle with </a:t>
            </a:r>
            <a:r>
              <a:rPr lang="en-US" dirty="0" smtClean="0"/>
              <a:t>shadow </a:t>
            </a:r>
            <a:r>
              <a:rPr lang="en-US" dirty="0"/>
              <a:t>IT when it comes to technology enablement for social </a:t>
            </a:r>
            <a:r>
              <a:rPr lang="en-US" dirty="0" smtClean="0"/>
              <a:t>media; </a:t>
            </a:r>
            <a:r>
              <a:rPr lang="en-US" dirty="0"/>
              <a:t>SMMP fragmentation leads </a:t>
            </a:r>
            <a:r>
              <a:rPr lang="en-US" dirty="0" smtClean="0"/>
              <a:t>to </a:t>
            </a:r>
            <a:r>
              <a:rPr lang="en-US" dirty="0"/>
              <a:t>increased costs </a:t>
            </a:r>
            <a:r>
              <a:rPr lang="en-US" dirty="0" smtClean="0"/>
              <a:t>and </a:t>
            </a:r>
            <a:r>
              <a:rPr lang="en-US" dirty="0"/>
              <a:t>no uniformity </a:t>
            </a:r>
            <a:r>
              <a:rPr lang="en-US" dirty="0" smtClean="0"/>
              <a:t>in </a:t>
            </a:r>
            <a:r>
              <a:rPr lang="en-US" dirty="0"/>
              <a:t>enterprise social media management </a:t>
            </a:r>
            <a:r>
              <a:rPr lang="en-US" dirty="0" smtClean="0"/>
              <a:t>capabilities.</a:t>
            </a:r>
            <a:endParaRPr lang="en-US" dirty="0"/>
          </a:p>
          <a:p>
            <a:endParaRPr lang="en-US" dirty="0"/>
          </a:p>
        </p:txBody>
      </p:sp>
      <p:sp>
        <p:nvSpPr>
          <p:cNvPr id="5" name="Text Placeholder 4"/>
          <p:cNvSpPr>
            <a:spLocks noGrp="1"/>
          </p:cNvSpPr>
          <p:nvPr>
            <p:ph type="body" sz="quarter" idx="12"/>
          </p:nvPr>
        </p:nvSpPr>
        <p:spPr/>
        <p:txBody>
          <a:bodyPr/>
          <a:lstStyle/>
          <a:p>
            <a:r>
              <a:rPr lang="en-CA" b="1" dirty="0"/>
              <a:t>Social </a:t>
            </a:r>
            <a:r>
              <a:rPr lang="en-CA" b="1" dirty="0" smtClean="0"/>
              <a:t>media management platforms </a:t>
            </a:r>
            <a:r>
              <a:rPr lang="en-CA" b="1" dirty="0"/>
              <a:t>(SMMP</a:t>
            </a:r>
            <a:r>
              <a:rPr lang="en-CA" sz="1050" b="1" dirty="0"/>
              <a:t>s</a:t>
            </a:r>
            <a:r>
              <a:rPr lang="en-CA" b="1" dirty="0"/>
              <a:t>) </a:t>
            </a:r>
            <a:r>
              <a:rPr lang="en-CA" dirty="0"/>
              <a:t>reduce complexity and increase the results of enterprise social media initiatives. SMMPs integrate with a variety of different social media services, including Facebook, Twitter, LinkedIn, and YouTube. The platforms </a:t>
            </a:r>
            <a:r>
              <a:rPr lang="en-CA" dirty="0" smtClean="0"/>
              <a:t>offer a </a:t>
            </a:r>
            <a:r>
              <a:rPr lang="en-CA" dirty="0"/>
              <a:t>variety of tools for managing social media, including account management, in-band </a:t>
            </a:r>
            <a:r>
              <a:rPr lang="en-CA" dirty="0" smtClean="0"/>
              <a:t>response and engagement, and </a:t>
            </a:r>
            <a:r>
              <a:rPr lang="en-CA" dirty="0"/>
              <a:t>social monitoring and </a:t>
            </a:r>
            <a:r>
              <a:rPr lang="en-CA" dirty="0" smtClean="0"/>
              <a:t>analytics.</a:t>
            </a:r>
            <a:endParaRPr lang="en-US" dirty="0"/>
          </a:p>
          <a:p>
            <a:r>
              <a:rPr lang="en-CA" dirty="0"/>
              <a:t>The value proposition of SMMPs revolves around </a:t>
            </a:r>
            <a:r>
              <a:rPr lang="en-CA" dirty="0" smtClean="0"/>
              <a:t>enhancing the effectiveness </a:t>
            </a:r>
            <a:r>
              <a:rPr lang="en-CA" i="1" dirty="0" smtClean="0"/>
              <a:t>and</a:t>
            </a:r>
            <a:r>
              <a:rPr lang="en-CA" dirty="0" smtClean="0"/>
              <a:t> </a:t>
            </a:r>
            <a:r>
              <a:rPr lang="en-CA" dirty="0"/>
              <a:t>efficiency of social </a:t>
            </a:r>
            <a:r>
              <a:rPr lang="en-CA" dirty="0" smtClean="0"/>
              <a:t>media. </a:t>
            </a:r>
            <a:r>
              <a:rPr lang="en-CA" dirty="0"/>
              <a:t>Using an SMMP to manage social media is considerably more </a:t>
            </a:r>
            <a:r>
              <a:rPr lang="en-CA" dirty="0" smtClean="0"/>
              <a:t>cost effective </a:t>
            </a:r>
            <a:r>
              <a:rPr lang="en-CA" dirty="0"/>
              <a:t>than </a:t>
            </a:r>
            <a:r>
              <a:rPr lang="en-CA" dirty="0" smtClean="0"/>
              <a:t>ad hoc </a:t>
            </a:r>
            <a:r>
              <a:rPr lang="en-CA" dirty="0"/>
              <a:t>(manual) management.</a:t>
            </a:r>
            <a:endParaRPr lang="en-US" dirty="0"/>
          </a:p>
          <a:p>
            <a:r>
              <a:rPr lang="en-CA" dirty="0"/>
              <a:t>IT must partner with other departments (</a:t>
            </a:r>
            <a:r>
              <a:rPr lang="en-CA" dirty="0" smtClean="0"/>
              <a:t>e.g. Marketing</a:t>
            </a:r>
            <a:r>
              <a:rPr lang="en-CA" dirty="0"/>
              <a:t>) to successfully </a:t>
            </a:r>
            <a:r>
              <a:rPr lang="en-CA" dirty="0" smtClean="0"/>
              <a:t>evaluate, select, </a:t>
            </a:r>
            <a:r>
              <a:rPr lang="en-CA" dirty="0"/>
              <a:t>and implement an SMMP. Before selecting an </a:t>
            </a:r>
            <a:r>
              <a:rPr lang="en-CA" dirty="0" smtClean="0"/>
              <a:t>SMMP, the </a:t>
            </a:r>
            <a:r>
              <a:rPr lang="en-CA" dirty="0"/>
              <a:t>organization must </a:t>
            </a:r>
            <a:r>
              <a:rPr lang="en-CA" dirty="0" smtClean="0"/>
              <a:t>have a </a:t>
            </a:r>
            <a:r>
              <a:rPr lang="en-CA" dirty="0"/>
              <a:t>solid overall strategy for leveraging social </a:t>
            </a:r>
            <a:r>
              <a:rPr lang="en-CA" dirty="0" smtClean="0"/>
              <a:t>media in </a:t>
            </a:r>
            <a:r>
              <a:rPr lang="en-CA" dirty="0"/>
              <a:t>place. If IT does not work as a trusted advisor to the business, shadow IT in social media management will be </a:t>
            </a:r>
            <a:r>
              <a:rPr lang="en-CA" dirty="0" smtClean="0"/>
              <a:t>rampant. </a:t>
            </a:r>
            <a:endParaRPr lang="en-US" dirty="0"/>
          </a:p>
          <a:p>
            <a:endParaRPr lang="en-US" dirty="0"/>
          </a:p>
        </p:txBody>
      </p:sp>
      <p:sp>
        <p:nvSpPr>
          <p:cNvPr id="6" name="Text Placeholder 5"/>
          <p:cNvSpPr>
            <a:spLocks noGrp="1"/>
          </p:cNvSpPr>
          <p:nvPr>
            <p:ph type="body" sz="quarter" idx="13"/>
          </p:nvPr>
        </p:nvSpPr>
        <p:spPr>
          <a:xfrm>
            <a:off x="5671596" y="1553147"/>
            <a:ext cx="3423851" cy="2649398"/>
          </a:xfrm>
        </p:spPr>
        <p:txBody>
          <a:bodyPr anchor="t"/>
          <a:lstStyle/>
          <a:p>
            <a:pPr marL="228600" indent="-228600">
              <a:spcBef>
                <a:spcPct val="0"/>
              </a:spcBef>
              <a:spcAft>
                <a:spcPts val="600"/>
              </a:spcAft>
              <a:buFont typeface="+mj-lt"/>
              <a:buAutoNum type="arabicPeriod"/>
            </a:pPr>
            <a:r>
              <a:rPr lang="en-US" b="1" dirty="0"/>
              <a:t>SMMP </a:t>
            </a:r>
            <a:r>
              <a:rPr lang="en-US" b="1" dirty="0" smtClean="0"/>
              <a:t>selection </a:t>
            </a:r>
            <a:r>
              <a:rPr lang="en-US" b="1" dirty="0"/>
              <a:t>must be driven by your overall customer experience management strategy: </a:t>
            </a:r>
            <a:r>
              <a:rPr lang="en-US" dirty="0"/>
              <a:t>link your SMMP </a:t>
            </a:r>
            <a:r>
              <a:rPr lang="en-US" dirty="0" smtClean="0"/>
              <a:t>selection </a:t>
            </a:r>
            <a:r>
              <a:rPr lang="en-US" dirty="0"/>
              <a:t>to your organization’s </a:t>
            </a:r>
            <a:r>
              <a:rPr lang="en-US" dirty="0">
                <a:hlinkClick r:id="rId3"/>
              </a:rPr>
              <a:t>CXM framework</a:t>
            </a:r>
            <a:r>
              <a:rPr lang="en-US" dirty="0"/>
              <a:t>.</a:t>
            </a:r>
          </a:p>
          <a:p>
            <a:pPr marL="228600" indent="-228600">
              <a:spcBef>
                <a:spcPct val="0"/>
              </a:spcBef>
              <a:spcAft>
                <a:spcPts val="600"/>
              </a:spcAft>
              <a:buFont typeface="+mj-lt"/>
              <a:buAutoNum type="arabicPeriod"/>
            </a:pPr>
            <a:r>
              <a:rPr lang="en-US" b="1" dirty="0"/>
              <a:t>Shadow IT will dominate </a:t>
            </a:r>
            <a:r>
              <a:rPr lang="en-US" b="1" dirty="0" smtClean="0"/>
              <a:t>if </a:t>
            </a:r>
            <a:r>
              <a:rPr lang="en-US" b="1" dirty="0"/>
              <a:t>IT does not step in: </a:t>
            </a:r>
            <a:r>
              <a:rPr lang="en-US" dirty="0"/>
              <a:t>even more so than other </a:t>
            </a:r>
            <a:r>
              <a:rPr lang="en-US" dirty="0" smtClean="0"/>
              <a:t>areas, </a:t>
            </a:r>
            <a:r>
              <a:rPr lang="en-US" dirty="0"/>
              <a:t>SMMP selection is rife with shadow </a:t>
            </a:r>
            <a:r>
              <a:rPr lang="en-US" dirty="0" smtClean="0"/>
              <a:t>IT.</a:t>
            </a:r>
            <a:endParaRPr lang="en-US" dirty="0"/>
          </a:p>
          <a:p>
            <a:pPr marL="228600" indent="-228600">
              <a:spcBef>
                <a:spcPct val="0"/>
              </a:spcBef>
              <a:spcAft>
                <a:spcPts val="600"/>
              </a:spcAft>
              <a:buFont typeface="+mj-lt"/>
              <a:buAutoNum type="arabicPeriod"/>
            </a:pPr>
            <a:r>
              <a:rPr lang="en-US" b="1" dirty="0"/>
              <a:t>Ensure strong points of integration between SMMP </a:t>
            </a:r>
            <a:r>
              <a:rPr lang="en-US" b="1" dirty="0" smtClean="0"/>
              <a:t>and </a:t>
            </a:r>
            <a:r>
              <a:rPr lang="en-US" b="1" dirty="0"/>
              <a:t>other software such as </a:t>
            </a:r>
            <a:r>
              <a:rPr lang="en-US" b="1" dirty="0" smtClean="0"/>
              <a:t>customer relationship management (CRM). </a:t>
            </a:r>
            <a:r>
              <a:rPr lang="en-US" dirty="0"/>
              <a:t>SMMPs can contribute to </a:t>
            </a:r>
            <a:r>
              <a:rPr lang="en-US" dirty="0" smtClean="0"/>
              <a:t>a </a:t>
            </a:r>
            <a:r>
              <a:rPr lang="en-US" dirty="0"/>
              <a:t>unified, 360-degree customer view.</a:t>
            </a:r>
          </a:p>
        </p:txBody>
      </p:sp>
      <p:grpSp>
        <p:nvGrpSpPr>
          <p:cNvPr id="7" name="Group 6"/>
          <p:cNvGrpSpPr/>
          <p:nvPr/>
        </p:nvGrpSpPr>
        <p:grpSpPr>
          <a:xfrm>
            <a:off x="0" y="6422955"/>
            <a:ext cx="9144000" cy="437555"/>
            <a:chOff x="0" y="6422955"/>
            <a:chExt cx="9144000" cy="437555"/>
          </a:xfrm>
        </p:grpSpPr>
        <p:pic>
          <p:nvPicPr>
            <p:cNvPr id="8"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203267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the SMMP </a:t>
            </a:r>
            <a:r>
              <a:rPr lang="en-US" dirty="0" smtClean="0"/>
              <a:t>selection </a:t>
            </a:r>
            <a:r>
              <a:rPr lang="en-US" dirty="0"/>
              <a:t>and implementation project</a:t>
            </a:r>
          </a:p>
        </p:txBody>
      </p:sp>
      <p:sp>
        <p:nvSpPr>
          <p:cNvPr id="3" name="Text Placeholder 2"/>
          <p:cNvSpPr>
            <a:spLocks noGrp="1"/>
          </p:cNvSpPr>
          <p:nvPr>
            <p:ph type="body" sz="quarter" idx="16"/>
          </p:nvPr>
        </p:nvSpPr>
        <p:spPr>
          <a:xfrm>
            <a:off x="246703" y="1607231"/>
            <a:ext cx="4041648" cy="2173937"/>
          </a:xfrm>
        </p:spPr>
        <p:txBody>
          <a:bodyPr/>
          <a:lstStyle/>
          <a:p>
            <a:pPr marL="179388" indent="-179388"/>
            <a:r>
              <a:rPr lang="en-CA" dirty="0" smtClean="0"/>
              <a:t>IT directors </a:t>
            </a:r>
            <a:r>
              <a:rPr lang="en-CA" dirty="0"/>
              <a:t>advising the business on how to improve the </a:t>
            </a:r>
            <a:r>
              <a:rPr lang="en-CA" dirty="0" smtClean="0"/>
              <a:t>effectiveness and efficiency of </a:t>
            </a:r>
            <a:r>
              <a:rPr lang="en-CA" dirty="0"/>
              <a:t>social media campaigns through </a:t>
            </a:r>
            <a:r>
              <a:rPr lang="en-CA" dirty="0" smtClean="0"/>
              <a:t>technology.</a:t>
            </a:r>
            <a:endParaRPr lang="en-CA" b="1" dirty="0"/>
          </a:p>
          <a:p>
            <a:pPr marL="179388" indent="-179388"/>
            <a:r>
              <a:rPr lang="en-CA" dirty="0"/>
              <a:t>IT professionals </a:t>
            </a:r>
            <a:r>
              <a:rPr lang="en-CA" dirty="0" smtClean="0"/>
              <a:t>involved in </a:t>
            </a:r>
            <a:r>
              <a:rPr lang="en-CA" dirty="0"/>
              <a:t>evaluating, </a:t>
            </a:r>
            <a:r>
              <a:rPr lang="en-CA" dirty="0" smtClean="0"/>
              <a:t>selecting, and </a:t>
            </a:r>
            <a:r>
              <a:rPr lang="en-CA" dirty="0"/>
              <a:t>deploying an </a:t>
            </a:r>
            <a:r>
              <a:rPr lang="en-CA" dirty="0" smtClean="0"/>
              <a:t>SMMP.</a:t>
            </a:r>
            <a:endParaRPr lang="en-CA" dirty="0"/>
          </a:p>
          <a:p>
            <a:r>
              <a:rPr lang="en-US" dirty="0"/>
              <a:t>Business analysts tasked with collection and analysis of SMMP </a:t>
            </a:r>
            <a:r>
              <a:rPr lang="en-US" dirty="0" smtClean="0"/>
              <a:t>business </a:t>
            </a:r>
            <a:r>
              <a:rPr lang="en-US" dirty="0"/>
              <a:t>requirements</a:t>
            </a:r>
            <a:r>
              <a:rPr lang="en-US" dirty="0" smtClean="0"/>
              <a:t>.</a:t>
            </a:r>
            <a:endParaRPr lang="en-US" dirty="0"/>
          </a:p>
        </p:txBody>
      </p:sp>
      <p:sp>
        <p:nvSpPr>
          <p:cNvPr id="4" name="Text Placeholder 3"/>
          <p:cNvSpPr>
            <a:spLocks noGrp="1"/>
          </p:cNvSpPr>
          <p:nvPr>
            <p:ph type="body" sz="quarter" idx="26"/>
          </p:nvPr>
        </p:nvSpPr>
        <p:spPr>
          <a:xfrm>
            <a:off x="4835436" y="1607231"/>
            <a:ext cx="4041648" cy="2075083"/>
          </a:xfrm>
        </p:spPr>
        <p:txBody>
          <a:bodyPr/>
          <a:lstStyle/>
          <a:p>
            <a:r>
              <a:rPr lang="en-US" dirty="0"/>
              <a:t>Clearly link your business requirements to SMMP </a:t>
            </a:r>
            <a:r>
              <a:rPr lang="en-US" dirty="0" smtClean="0"/>
              <a:t>selection </a:t>
            </a:r>
            <a:r>
              <a:rPr lang="en-US" dirty="0"/>
              <a:t>criteria.</a:t>
            </a:r>
          </a:p>
          <a:p>
            <a:r>
              <a:rPr lang="en-US" dirty="0"/>
              <a:t>Select an SMMP </a:t>
            </a:r>
            <a:r>
              <a:rPr lang="en-US" dirty="0" smtClean="0"/>
              <a:t>vendor </a:t>
            </a:r>
            <a:r>
              <a:rPr lang="en-US" dirty="0"/>
              <a:t>that meets your organization’s needs across marketing, sales, and customer service use cases.</a:t>
            </a:r>
          </a:p>
          <a:p>
            <a:r>
              <a:rPr lang="en-US" dirty="0"/>
              <a:t>Adopt standard operating procedures for SMMP </a:t>
            </a:r>
            <a:r>
              <a:rPr lang="en-US" dirty="0" smtClean="0"/>
              <a:t>deployment </a:t>
            </a:r>
            <a:r>
              <a:rPr lang="en-US" dirty="0"/>
              <a:t>that address issues such as platform security </a:t>
            </a:r>
            <a:r>
              <a:rPr lang="en-US" dirty="0" smtClean="0"/>
              <a:t>and </a:t>
            </a:r>
            <a:r>
              <a:rPr lang="en-US" dirty="0"/>
              <a:t>CRM </a:t>
            </a:r>
            <a:r>
              <a:rPr lang="en-US" dirty="0" smtClean="0"/>
              <a:t>integration.</a:t>
            </a:r>
            <a:endParaRPr lang="en-US" dirty="0"/>
          </a:p>
          <a:p>
            <a:pPr marL="0" indent="0">
              <a:buNone/>
            </a:pPr>
            <a:endParaRPr lang="en-US" dirty="0"/>
          </a:p>
        </p:txBody>
      </p:sp>
      <p:sp>
        <p:nvSpPr>
          <p:cNvPr id="5" name="Text Placeholder 4"/>
          <p:cNvSpPr>
            <a:spLocks noGrp="1"/>
          </p:cNvSpPr>
          <p:nvPr>
            <p:ph type="body" sz="quarter" idx="27"/>
          </p:nvPr>
        </p:nvSpPr>
        <p:spPr/>
        <p:txBody>
          <a:bodyPr/>
          <a:lstStyle/>
          <a:p>
            <a:r>
              <a:rPr lang="en-US" dirty="0"/>
              <a:t>Executive-level stakeholders in the following roles:</a:t>
            </a:r>
          </a:p>
          <a:p>
            <a:pPr lvl="1"/>
            <a:r>
              <a:rPr lang="en-US" dirty="0"/>
              <a:t>Vice-president </a:t>
            </a:r>
            <a:r>
              <a:rPr lang="en-US" dirty="0" smtClean="0"/>
              <a:t>of </a:t>
            </a:r>
            <a:r>
              <a:rPr lang="en-US" dirty="0"/>
              <a:t>Sales, Marketing, or Customer Service.</a:t>
            </a:r>
          </a:p>
          <a:p>
            <a:pPr lvl="1"/>
            <a:r>
              <a:rPr lang="en-US" dirty="0"/>
              <a:t>Business unit managers tasked with ensuring strong end-user adoption of </a:t>
            </a:r>
            <a:r>
              <a:rPr lang="en-US" dirty="0" smtClean="0"/>
              <a:t>an SMMP.</a:t>
            </a:r>
            <a:endParaRPr lang="en-US" dirty="0"/>
          </a:p>
          <a:p>
            <a:endParaRPr lang="en-US" dirty="0"/>
          </a:p>
        </p:txBody>
      </p:sp>
      <p:sp>
        <p:nvSpPr>
          <p:cNvPr id="6" name="Text Placeholder 5"/>
          <p:cNvSpPr>
            <a:spLocks noGrp="1"/>
          </p:cNvSpPr>
          <p:nvPr>
            <p:ph type="body" sz="quarter" idx="28"/>
          </p:nvPr>
        </p:nvSpPr>
        <p:spPr/>
        <p:txBody>
          <a:bodyPr/>
          <a:lstStyle/>
          <a:p>
            <a:r>
              <a:rPr lang="en-US" dirty="0"/>
              <a:t>Understand what’s new in the SMMP </a:t>
            </a:r>
            <a:r>
              <a:rPr lang="en-US" dirty="0" smtClean="0"/>
              <a:t>market</a:t>
            </a:r>
            <a:r>
              <a:rPr lang="en-US" dirty="0"/>
              <a:t>.</a:t>
            </a:r>
          </a:p>
          <a:p>
            <a:r>
              <a:rPr lang="en-US" dirty="0"/>
              <a:t>Evaluate SMMP </a:t>
            </a:r>
            <a:r>
              <a:rPr lang="en-US" dirty="0" smtClean="0"/>
              <a:t>vendors </a:t>
            </a:r>
            <a:r>
              <a:rPr lang="en-US" dirty="0"/>
              <a:t>and products for your enterprise needs.</a:t>
            </a:r>
          </a:p>
          <a:p>
            <a:r>
              <a:rPr lang="en-US" dirty="0"/>
              <a:t>Determine which products are most appropriate for particular use cases and scenarios</a:t>
            </a:r>
            <a:r>
              <a:rPr lang="en-US" dirty="0" smtClean="0"/>
              <a:t>.</a:t>
            </a:r>
            <a:endParaRPr lang="en-US" dirty="0"/>
          </a:p>
        </p:txBody>
      </p:sp>
      <p:grpSp>
        <p:nvGrpSpPr>
          <p:cNvPr id="7" name="Group 6"/>
          <p:cNvGrpSpPr/>
          <p:nvPr/>
        </p:nvGrpSpPr>
        <p:grpSpPr>
          <a:xfrm>
            <a:off x="0" y="6422955"/>
            <a:ext cx="9144000" cy="437555"/>
            <a:chOff x="0" y="6422955"/>
            <a:chExt cx="9144000" cy="437555"/>
          </a:xfrm>
        </p:grpSpPr>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9" name="Picture 8"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63456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t>
            </a:r>
            <a:r>
              <a:rPr lang="en-US" dirty="0" smtClean="0"/>
              <a:t>media management platforms </a:t>
            </a:r>
            <a:r>
              <a:rPr lang="en-US" dirty="0"/>
              <a:t>augment social capabilities within </a:t>
            </a:r>
            <a:r>
              <a:rPr lang="en-US" dirty="0" smtClean="0"/>
              <a:t>a </a:t>
            </a:r>
            <a:r>
              <a:rPr lang="en-US" dirty="0"/>
              <a:t>broader </a:t>
            </a:r>
            <a:r>
              <a:rPr lang="en-US" dirty="0" smtClean="0"/>
              <a:t>customer experience ecosystem</a:t>
            </a:r>
            <a:endParaRPr lang="en-US" dirty="0"/>
          </a:p>
        </p:txBody>
      </p:sp>
      <p:sp>
        <p:nvSpPr>
          <p:cNvPr id="16" name="TextBox 15"/>
          <p:cNvSpPr txBox="1"/>
          <p:nvPr/>
        </p:nvSpPr>
        <p:spPr>
          <a:xfrm>
            <a:off x="774543" y="1216621"/>
            <a:ext cx="4762842" cy="369332"/>
          </a:xfrm>
          <a:prstGeom prst="rect">
            <a:avLst/>
          </a:prstGeom>
        </p:spPr>
        <p:txBody>
          <a:bodyPr wrap="none" rtlCol="0">
            <a:spAutoFit/>
          </a:bodyPr>
          <a:lstStyle/>
          <a:p>
            <a:r>
              <a:rPr lang="en-US" b="1" dirty="0" smtClean="0">
                <a:solidFill>
                  <a:srgbClr val="29475F"/>
                </a:solidFill>
              </a:rPr>
              <a:t>Customer Experience Management (CXM)</a:t>
            </a:r>
          </a:p>
        </p:txBody>
      </p:sp>
      <p:sp>
        <p:nvSpPr>
          <p:cNvPr id="17" name="TextBox 16"/>
          <p:cNvSpPr txBox="1"/>
          <p:nvPr/>
        </p:nvSpPr>
        <p:spPr>
          <a:xfrm>
            <a:off x="6137555" y="1760206"/>
            <a:ext cx="2739744" cy="4478149"/>
          </a:xfrm>
          <a:prstGeom prst="rect">
            <a:avLst/>
          </a:prstGeom>
          <a:solidFill>
            <a:schemeClr val="bg1">
              <a:lumMod val="85000"/>
            </a:schemeClr>
          </a:solidFill>
          <a:effectLst>
            <a:glow rad="139700">
              <a:schemeClr val="accent6">
                <a:satMod val="175000"/>
                <a:alpha val="40000"/>
              </a:schemeClr>
            </a:glow>
          </a:effectLst>
        </p:spPr>
        <p:txBody>
          <a:bodyPr wrap="square" rtlCol="0">
            <a:spAutoFit/>
          </a:bodyPr>
          <a:lstStyle/>
          <a:p>
            <a:r>
              <a:rPr lang="en-US" sz="1500" dirty="0">
                <a:solidFill>
                  <a:schemeClr val="accent1"/>
                </a:solidFill>
              </a:rPr>
              <a:t>Social Media Management Platforms </a:t>
            </a:r>
            <a:r>
              <a:rPr lang="en-US" sz="1500" dirty="0" smtClean="0">
                <a:solidFill>
                  <a:schemeClr val="accent1"/>
                </a:solidFill>
              </a:rPr>
              <a:t>are </a:t>
            </a:r>
            <a:r>
              <a:rPr lang="en-US" sz="1500" dirty="0">
                <a:solidFill>
                  <a:schemeClr val="accent1"/>
                </a:solidFill>
              </a:rPr>
              <a:t>one piece of the overall customer experience management ecosystem, alongside tools such as </a:t>
            </a:r>
            <a:r>
              <a:rPr lang="en-US" sz="1500" dirty="0" smtClean="0">
                <a:solidFill>
                  <a:schemeClr val="accent1"/>
                </a:solidFill>
              </a:rPr>
              <a:t>CRM platforms </a:t>
            </a:r>
            <a:r>
              <a:rPr lang="en-US" sz="1500" dirty="0">
                <a:solidFill>
                  <a:schemeClr val="accent1"/>
                </a:solidFill>
              </a:rPr>
              <a:t>and adjacent point solutions for sales, marketing, and customer service. Review Info-Tech’s </a:t>
            </a:r>
            <a:r>
              <a:rPr lang="en-US" sz="1500" dirty="0">
                <a:solidFill>
                  <a:schemeClr val="accent1"/>
                </a:solidFill>
                <a:hlinkClick r:id="rId3"/>
              </a:rPr>
              <a:t>CXM blueprint</a:t>
            </a:r>
            <a:r>
              <a:rPr lang="en-US" sz="1500" dirty="0">
                <a:solidFill>
                  <a:schemeClr val="accent1"/>
                </a:solidFill>
              </a:rPr>
              <a:t> to build a complete, end-to-end customer interaction solution portfolio that encompasses SMMP </a:t>
            </a:r>
            <a:r>
              <a:rPr lang="en-US" sz="1500" dirty="0" smtClean="0">
                <a:solidFill>
                  <a:schemeClr val="accent1"/>
                </a:solidFill>
              </a:rPr>
              <a:t>alongside </a:t>
            </a:r>
            <a:r>
              <a:rPr lang="en-US" sz="1500" dirty="0">
                <a:solidFill>
                  <a:schemeClr val="accent1"/>
                </a:solidFill>
              </a:rPr>
              <a:t>other critical components. The CXM blueprint also allows you to develop strategic requirements for SMMP </a:t>
            </a:r>
            <a:r>
              <a:rPr lang="en-US" sz="1500" dirty="0" smtClean="0">
                <a:solidFill>
                  <a:schemeClr val="accent1"/>
                </a:solidFill>
              </a:rPr>
              <a:t>based </a:t>
            </a:r>
            <a:r>
              <a:rPr lang="en-US" sz="1500" dirty="0">
                <a:solidFill>
                  <a:schemeClr val="accent1"/>
                </a:solidFill>
              </a:rPr>
              <a:t>on customer personas and external market analysis.</a:t>
            </a:r>
          </a:p>
        </p:txBody>
      </p:sp>
      <p:grpSp>
        <p:nvGrpSpPr>
          <p:cNvPr id="19" name="Group 2"/>
          <p:cNvGrpSpPr/>
          <p:nvPr/>
        </p:nvGrpSpPr>
        <p:grpSpPr>
          <a:xfrm>
            <a:off x="735623" y="1760206"/>
            <a:ext cx="4748579" cy="4551910"/>
            <a:chOff x="854928" y="1507552"/>
            <a:chExt cx="4779964" cy="4581995"/>
          </a:xfrm>
        </p:grpSpPr>
        <p:grpSp>
          <p:nvGrpSpPr>
            <p:cNvPr id="20" name="Group 3"/>
            <p:cNvGrpSpPr/>
            <p:nvPr/>
          </p:nvGrpSpPr>
          <p:grpSpPr>
            <a:xfrm>
              <a:off x="854928" y="1507552"/>
              <a:ext cx="4779964" cy="4581995"/>
              <a:chOff x="1503605" y="697407"/>
              <a:chExt cx="6127262" cy="5873493"/>
            </a:xfrm>
          </p:grpSpPr>
          <p:sp>
            <p:nvSpPr>
              <p:cNvPr id="27" name="Oval 10"/>
              <p:cNvSpPr/>
              <p:nvPr/>
            </p:nvSpPr>
            <p:spPr>
              <a:xfrm>
                <a:off x="3750528" y="2836985"/>
                <a:ext cx="1633416" cy="1594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100" b="1" dirty="0" smtClean="0">
                    <a:solidFill>
                      <a:prstClr val="white"/>
                    </a:solidFill>
                  </a:rPr>
                  <a:t>Customer Relationship Management</a:t>
                </a:r>
              </a:p>
              <a:p>
                <a:pPr algn="ctr"/>
                <a:r>
                  <a:rPr lang="en-CA" sz="1100" b="1" dirty="0" smtClean="0">
                    <a:solidFill>
                      <a:prstClr val="white"/>
                    </a:solidFill>
                  </a:rPr>
                  <a:t>Platform</a:t>
                </a:r>
                <a:endParaRPr lang="en-CA" sz="1100" b="1" dirty="0">
                  <a:solidFill>
                    <a:prstClr val="white"/>
                  </a:solidFill>
                </a:endParaRPr>
              </a:p>
            </p:txBody>
          </p:sp>
          <p:sp>
            <p:nvSpPr>
              <p:cNvPr id="28" name="Oval 11"/>
              <p:cNvSpPr/>
              <p:nvPr/>
            </p:nvSpPr>
            <p:spPr>
              <a:xfrm>
                <a:off x="1503605"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100" b="1" dirty="0" smtClean="0">
                    <a:solidFill>
                      <a:prstClr val="white"/>
                    </a:solidFill>
                  </a:rPr>
                  <a:t>Marketing Management</a:t>
                </a:r>
              </a:p>
              <a:p>
                <a:pPr algn="ctr"/>
                <a:r>
                  <a:rPr lang="en-CA" sz="1100" b="1" dirty="0" smtClean="0">
                    <a:solidFill>
                      <a:prstClr val="white"/>
                    </a:solidFill>
                  </a:rPr>
                  <a:t>Suite</a:t>
                </a:r>
                <a:endParaRPr lang="en-CA" sz="1100" b="1" dirty="0">
                  <a:solidFill>
                    <a:prstClr val="white"/>
                  </a:solidFill>
                </a:endParaRPr>
              </a:p>
            </p:txBody>
          </p:sp>
          <p:sp>
            <p:nvSpPr>
              <p:cNvPr id="29" name="Oval 12"/>
              <p:cNvSpPr/>
              <p:nvPr/>
            </p:nvSpPr>
            <p:spPr>
              <a:xfrm>
                <a:off x="5997451" y="203981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100" b="1" dirty="0" smtClean="0">
                    <a:solidFill>
                      <a:prstClr val="white"/>
                    </a:solidFill>
                  </a:rPr>
                  <a:t>E-Commerce &amp; Point-of-Sale Solutions</a:t>
                </a:r>
                <a:endParaRPr lang="en-CA" sz="1100" b="1" dirty="0">
                  <a:solidFill>
                    <a:prstClr val="white"/>
                  </a:solidFill>
                </a:endParaRPr>
              </a:p>
            </p:txBody>
          </p:sp>
          <p:sp>
            <p:nvSpPr>
              <p:cNvPr id="30" name="Oval 13"/>
              <p:cNvSpPr/>
              <p:nvPr/>
            </p:nvSpPr>
            <p:spPr>
              <a:xfrm>
                <a:off x="1503605" y="4103076"/>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100" b="1" dirty="0" smtClean="0">
                    <a:solidFill>
                      <a:prstClr val="white"/>
                    </a:solidFill>
                  </a:rPr>
                  <a:t>Customer Service Management Tools</a:t>
                </a:r>
                <a:endParaRPr lang="en-CA" sz="1100" b="1" dirty="0">
                  <a:solidFill>
                    <a:prstClr val="white"/>
                  </a:solidFill>
                </a:endParaRPr>
              </a:p>
            </p:txBody>
          </p:sp>
          <p:sp>
            <p:nvSpPr>
              <p:cNvPr id="31" name="Oval 14"/>
              <p:cNvSpPr/>
              <p:nvPr/>
            </p:nvSpPr>
            <p:spPr>
              <a:xfrm>
                <a:off x="5997451" y="4103076"/>
                <a:ext cx="1633416" cy="1594338"/>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100" b="1" dirty="0" smtClean="0">
                    <a:solidFill>
                      <a:prstClr val="white"/>
                    </a:solidFill>
                  </a:rPr>
                  <a:t>Social Media Management</a:t>
                </a:r>
              </a:p>
              <a:p>
                <a:pPr algn="ctr"/>
                <a:r>
                  <a:rPr lang="en-CA" sz="1100" b="1" dirty="0" smtClean="0">
                    <a:solidFill>
                      <a:prstClr val="white"/>
                    </a:solidFill>
                  </a:rPr>
                  <a:t>Platform</a:t>
                </a:r>
                <a:endParaRPr lang="en-CA" sz="1100" b="1" dirty="0">
                  <a:solidFill>
                    <a:prstClr val="white"/>
                  </a:solidFill>
                </a:endParaRPr>
              </a:p>
            </p:txBody>
          </p:sp>
          <p:sp>
            <p:nvSpPr>
              <p:cNvPr id="32" name="Oval 17"/>
              <p:cNvSpPr/>
              <p:nvPr/>
            </p:nvSpPr>
            <p:spPr>
              <a:xfrm>
                <a:off x="3750529" y="697407"/>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100" b="1" dirty="0" smtClean="0">
                    <a:solidFill>
                      <a:prstClr val="white"/>
                    </a:solidFill>
                  </a:rPr>
                  <a:t>Web Experience Management</a:t>
                </a:r>
              </a:p>
              <a:p>
                <a:pPr algn="ctr"/>
                <a:r>
                  <a:rPr lang="en-CA" sz="1100" b="1" dirty="0" smtClean="0">
                    <a:solidFill>
                      <a:prstClr val="white"/>
                    </a:solidFill>
                  </a:rPr>
                  <a:t>Platform</a:t>
                </a:r>
                <a:endParaRPr lang="en-CA" sz="1100" b="1" dirty="0">
                  <a:solidFill>
                    <a:prstClr val="white"/>
                  </a:solidFill>
                </a:endParaRPr>
              </a:p>
            </p:txBody>
          </p:sp>
          <p:sp>
            <p:nvSpPr>
              <p:cNvPr id="33" name="Oval 33"/>
              <p:cNvSpPr/>
              <p:nvPr/>
            </p:nvSpPr>
            <p:spPr>
              <a:xfrm>
                <a:off x="3750529" y="4976562"/>
                <a:ext cx="1633416" cy="15943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100" b="1" dirty="0" smtClean="0">
                    <a:solidFill>
                      <a:prstClr val="white"/>
                    </a:solidFill>
                  </a:rPr>
                  <a:t>Customer Intelligence</a:t>
                </a:r>
              </a:p>
              <a:p>
                <a:pPr algn="ctr"/>
                <a:r>
                  <a:rPr lang="en-CA" sz="1100" b="1" dirty="0" smtClean="0">
                    <a:solidFill>
                      <a:prstClr val="white"/>
                    </a:solidFill>
                  </a:rPr>
                  <a:t>Platform</a:t>
                </a:r>
                <a:endParaRPr lang="en-CA" sz="1100" b="1" dirty="0">
                  <a:solidFill>
                    <a:prstClr val="white"/>
                  </a:solidFill>
                </a:endParaRPr>
              </a:p>
            </p:txBody>
          </p:sp>
        </p:grpSp>
        <p:cxnSp>
          <p:nvCxnSpPr>
            <p:cNvPr id="21" name="Straight Arrow Connector 4"/>
            <p:cNvCxnSpPr>
              <a:stCxn id="32" idx="4"/>
              <a:endCxn id="27" idx="0"/>
            </p:cNvCxnSpPr>
            <p:nvPr/>
          </p:nvCxnSpPr>
          <p:spPr>
            <a:xfrm>
              <a:off x="3244911" y="2751318"/>
              <a:ext cx="0" cy="425349"/>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5"/>
            <p:cNvCxnSpPr/>
            <p:nvPr/>
          </p:nvCxnSpPr>
          <p:spPr>
            <a:xfrm flipH="1">
              <a:off x="3882036" y="3384062"/>
              <a:ext cx="47860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6"/>
            <p:cNvCxnSpPr/>
            <p:nvPr/>
          </p:nvCxnSpPr>
          <p:spPr>
            <a:xfrm flipH="1" flipV="1">
              <a:off x="3813908" y="4164363"/>
              <a:ext cx="546733"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a:stCxn id="33" idx="0"/>
              <a:endCxn id="27" idx="4"/>
            </p:cNvCxnSpPr>
            <p:nvPr/>
          </p:nvCxnSpPr>
          <p:spPr>
            <a:xfrm flipV="1">
              <a:off x="3244911" y="4420433"/>
              <a:ext cx="0" cy="425348"/>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8"/>
            <p:cNvCxnSpPr/>
            <p:nvPr/>
          </p:nvCxnSpPr>
          <p:spPr>
            <a:xfrm flipV="1">
              <a:off x="2118637" y="4164363"/>
              <a:ext cx="551498" cy="34511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9"/>
            <p:cNvCxnSpPr/>
            <p:nvPr/>
          </p:nvCxnSpPr>
          <p:spPr>
            <a:xfrm>
              <a:off x="2131161" y="3377439"/>
              <a:ext cx="469856" cy="195384"/>
            </a:xfrm>
            <a:prstGeom prst="straightConnector1">
              <a:avLst/>
            </a:prstGeom>
            <a:ln w="28575">
              <a:solidFill>
                <a:srgbClr val="B0C534"/>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0" y="6422955"/>
            <a:ext cx="9144000" cy="437555"/>
            <a:chOff x="0" y="6422955"/>
            <a:chExt cx="9144000" cy="437555"/>
          </a:xfrm>
        </p:grpSpPr>
        <p:pic>
          <p:nvPicPr>
            <p:cNvPr id="35"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36" name="Picture 35"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2925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SMMP</a:t>
            </a:r>
            <a:r>
              <a:rPr lang="en-US" sz="2000" dirty="0" smtClean="0"/>
              <a:t>s</a:t>
            </a:r>
            <a:r>
              <a:rPr lang="en-US" dirty="0" smtClean="0"/>
              <a:t> reduce complexity and increase the effectiveness of enterprise social media programs</a:t>
            </a:r>
            <a:endParaRPr lang="en-US" dirty="0"/>
          </a:p>
        </p:txBody>
      </p:sp>
      <p:sp>
        <p:nvSpPr>
          <p:cNvPr id="14" name="Text Placeholder 13"/>
          <p:cNvSpPr>
            <a:spLocks noGrp="1"/>
          </p:cNvSpPr>
          <p:nvPr>
            <p:ph type="body" sz="quarter" idx="4294967295"/>
          </p:nvPr>
        </p:nvSpPr>
        <p:spPr>
          <a:xfrm>
            <a:off x="326232" y="1304925"/>
            <a:ext cx="4387056" cy="3990975"/>
          </a:xfrm>
        </p:spPr>
        <p:txBody>
          <a:bodyPr/>
          <a:lstStyle/>
          <a:p>
            <a:pPr>
              <a:spcAft>
                <a:spcPts val="1200"/>
              </a:spcAft>
            </a:pPr>
            <a:r>
              <a:rPr lang="en-US" b="1" dirty="0" smtClean="0">
                <a:solidFill>
                  <a:schemeClr val="accent2"/>
                </a:solidFill>
              </a:rPr>
              <a:t>SMMP</a:t>
            </a:r>
            <a:r>
              <a:rPr lang="en-US" sz="1100" b="1" dirty="0" smtClean="0">
                <a:solidFill>
                  <a:schemeClr val="accent2"/>
                </a:solidFill>
              </a:rPr>
              <a:t>s</a:t>
            </a:r>
            <a:r>
              <a:rPr lang="en-US" b="1" dirty="0" smtClean="0">
                <a:solidFill>
                  <a:srgbClr val="D17D08"/>
                </a:solidFill>
              </a:rPr>
              <a:t> </a:t>
            </a:r>
            <a:r>
              <a:rPr lang="en-US" dirty="0" smtClean="0"/>
              <a:t>are solutions (typically </a:t>
            </a:r>
            <a:r>
              <a:rPr lang="en-US" i="1" dirty="0" smtClean="0"/>
              <a:t>cloud</a:t>
            </a:r>
            <a:r>
              <a:rPr lang="en-US" dirty="0"/>
              <a:t> </a:t>
            </a:r>
            <a:r>
              <a:rPr lang="en-US" dirty="0" smtClean="0"/>
              <a:t>based) that offer a host of features for effectively monitoring the social cloud and managing your organization’s presence in the social cloud. SMMPs give businesses the tools they need to run social campaigns in a timely and cost-effective manner. </a:t>
            </a:r>
          </a:p>
          <a:p>
            <a:pPr>
              <a:spcAft>
                <a:spcPts val="1200"/>
              </a:spcAft>
            </a:pPr>
            <a:r>
              <a:rPr lang="en-US" dirty="0" smtClean="0"/>
              <a:t>The typical SMMP integrates with</a:t>
            </a:r>
            <a:r>
              <a:rPr lang="en-US" i="1" dirty="0" smtClean="0"/>
              <a:t> two or more </a:t>
            </a:r>
            <a:r>
              <a:rPr lang="en-US" dirty="0" smtClean="0"/>
              <a:t>social media services (e.g. Facebook, Twitter) via the services’ API or a dedicated connector. SMMPs are </a:t>
            </a:r>
            <a:r>
              <a:rPr lang="en-US" b="1" i="1" dirty="0" smtClean="0"/>
              <a:t>not</a:t>
            </a:r>
            <a:r>
              <a:rPr lang="en-US" dirty="0" smtClean="0"/>
              <a:t> simply a revised “interface layer” for a single social media service. They provide layers for advanced management and analytics across multiple services.</a:t>
            </a:r>
          </a:p>
          <a:p>
            <a:pPr>
              <a:spcAft>
                <a:spcPts val="1200"/>
              </a:spcAft>
            </a:pPr>
            <a:r>
              <a:rPr lang="en-US" dirty="0" smtClean="0"/>
              <a:t>The unique value of SMMPs comes from their ability to manage and track multiple</a:t>
            </a:r>
            <a:r>
              <a:rPr lang="en-US" i="1" dirty="0" smtClean="0"/>
              <a:t> </a:t>
            </a:r>
            <a:r>
              <a:rPr lang="en-US" dirty="0" smtClean="0"/>
              <a:t>social media services. Aggregating and managing data from multiple services gives businesses a much more holistic view of their organization’s social initiatives and reputation in the social cloud.</a:t>
            </a:r>
          </a:p>
        </p:txBody>
      </p:sp>
      <p:grpSp>
        <p:nvGrpSpPr>
          <p:cNvPr id="26" name="Group 25"/>
          <p:cNvGrpSpPr/>
          <p:nvPr/>
        </p:nvGrpSpPr>
        <p:grpSpPr>
          <a:xfrm>
            <a:off x="5532165" y="2045094"/>
            <a:ext cx="2899441" cy="1339996"/>
            <a:chOff x="5478094" y="1649680"/>
            <a:chExt cx="3313510" cy="1531361"/>
          </a:xfrm>
        </p:grpSpPr>
        <p:grpSp>
          <p:nvGrpSpPr>
            <p:cNvPr id="19" name="Group 18"/>
            <p:cNvGrpSpPr/>
            <p:nvPr/>
          </p:nvGrpSpPr>
          <p:grpSpPr>
            <a:xfrm>
              <a:off x="5873798" y="1649682"/>
              <a:ext cx="2917806" cy="1531359"/>
              <a:chOff x="5528086" y="1479026"/>
              <a:chExt cx="3319449" cy="1531359"/>
            </a:xfrm>
          </p:grpSpPr>
          <p:sp>
            <p:nvSpPr>
              <p:cNvPr id="8" name="Rectangle 7"/>
              <p:cNvSpPr/>
              <p:nvPr/>
            </p:nvSpPr>
            <p:spPr>
              <a:xfrm>
                <a:off x="5528086" y="1479026"/>
                <a:ext cx="3319449" cy="15313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9" name="Rectangle 8"/>
              <p:cNvSpPr/>
              <p:nvPr/>
            </p:nvSpPr>
            <p:spPr>
              <a:xfrm>
                <a:off x="5647886" y="1602462"/>
                <a:ext cx="3140118" cy="495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Account &amp; Campaign Management</a:t>
                </a:r>
                <a:endParaRPr lang="en-US" sz="1400" dirty="0">
                  <a:solidFill>
                    <a:srgbClr val="FFFFFF"/>
                  </a:solidFill>
                </a:endParaRPr>
              </a:p>
            </p:txBody>
          </p:sp>
          <p:sp>
            <p:nvSpPr>
              <p:cNvPr id="10" name="Rectangle 9"/>
              <p:cNvSpPr/>
              <p:nvPr/>
            </p:nvSpPr>
            <p:spPr>
              <a:xfrm>
                <a:off x="5647886" y="2249958"/>
                <a:ext cx="3140118" cy="255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Social Engagement</a:t>
                </a:r>
                <a:endParaRPr lang="en-US" sz="1400" dirty="0">
                  <a:solidFill>
                    <a:srgbClr val="FFFFFF"/>
                  </a:solidFill>
                </a:endParaRPr>
              </a:p>
            </p:txBody>
          </p:sp>
          <p:sp>
            <p:nvSpPr>
              <p:cNvPr id="11" name="Rectangle 10"/>
              <p:cNvSpPr/>
              <p:nvPr/>
            </p:nvSpPr>
            <p:spPr>
              <a:xfrm>
                <a:off x="5647886" y="2626996"/>
                <a:ext cx="3140118" cy="255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Social Monitoring/Analytics</a:t>
                </a:r>
                <a:endParaRPr lang="en-US" sz="1400" dirty="0">
                  <a:solidFill>
                    <a:srgbClr val="FFFFFF"/>
                  </a:solidFill>
                </a:endParaRPr>
              </a:p>
            </p:txBody>
          </p:sp>
        </p:grpSp>
        <p:sp>
          <p:nvSpPr>
            <p:cNvPr id="20" name="TextBox 19"/>
            <p:cNvSpPr txBox="1"/>
            <p:nvPr/>
          </p:nvSpPr>
          <p:spPr>
            <a:xfrm rot="16200000">
              <a:off x="4923453" y="2204321"/>
              <a:ext cx="1531358" cy="4220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fontAlgn="base">
                <a:spcBef>
                  <a:spcPct val="0"/>
                </a:spcBef>
                <a:spcAft>
                  <a:spcPct val="0"/>
                </a:spcAft>
              </a:pPr>
              <a:r>
                <a:rPr lang="en-US" b="1" dirty="0" smtClean="0">
                  <a:solidFill>
                    <a:schemeClr val="accent4"/>
                  </a:solidFill>
                </a:rPr>
                <a:t>SMMP</a:t>
              </a:r>
              <a:endParaRPr lang="en-US" b="1" dirty="0">
                <a:solidFill>
                  <a:schemeClr val="accent4"/>
                </a:solidFill>
              </a:endParaRPr>
            </a:p>
          </p:txBody>
        </p:sp>
      </p:grpSp>
      <p:sp>
        <p:nvSpPr>
          <p:cNvPr id="23" name="Rectangle 22"/>
          <p:cNvSpPr/>
          <p:nvPr/>
        </p:nvSpPr>
        <p:spPr>
          <a:xfrm>
            <a:off x="5532164" y="1304765"/>
            <a:ext cx="2899442" cy="486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US" sz="1400" dirty="0" smtClean="0">
                <a:solidFill>
                  <a:schemeClr val="accent4"/>
                </a:solidFill>
              </a:rPr>
              <a:t>End Users</a:t>
            </a:r>
          </a:p>
          <a:p>
            <a:pPr algn="ctr" fontAlgn="base">
              <a:spcBef>
                <a:spcPct val="0"/>
              </a:spcBef>
              <a:spcAft>
                <a:spcPct val="0"/>
              </a:spcAft>
            </a:pPr>
            <a:r>
              <a:rPr lang="en-US" sz="1400" dirty="0" smtClean="0">
                <a:solidFill>
                  <a:schemeClr val="accent4"/>
                </a:solidFill>
              </a:rPr>
              <a:t>(e.g. marketing managers)</a:t>
            </a:r>
            <a:endParaRPr lang="en-US" sz="1400" dirty="0">
              <a:solidFill>
                <a:schemeClr val="accent4"/>
              </a:solidFill>
            </a:endParaRPr>
          </a:p>
        </p:txBody>
      </p:sp>
      <p:cxnSp>
        <p:nvCxnSpPr>
          <p:cNvPr id="28" name="Straight Arrow Connector 27"/>
          <p:cNvCxnSpPr>
            <a:stCxn id="23" idx="2"/>
          </p:cNvCxnSpPr>
          <p:nvPr/>
        </p:nvCxnSpPr>
        <p:spPr>
          <a:xfrm rot="5400000">
            <a:off x="6855219" y="1918428"/>
            <a:ext cx="253332" cy="158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5270960" y="4905164"/>
            <a:ext cx="3525688" cy="461665"/>
          </a:xfrm>
          <a:prstGeom prst="rect">
            <a:avLst/>
          </a:prstGeom>
          <a:noFill/>
        </p:spPr>
        <p:txBody>
          <a:bodyPr wrap="square" rtlCol="0">
            <a:spAutoFit/>
          </a:bodyPr>
          <a:lstStyle/>
          <a:p>
            <a:pPr algn="ctr" fontAlgn="base">
              <a:spcBef>
                <a:spcPct val="0"/>
              </a:spcBef>
              <a:spcAft>
                <a:spcPct val="0"/>
              </a:spcAft>
            </a:pPr>
            <a:r>
              <a:rPr lang="en-CA" sz="1200" i="1" dirty="0" smtClean="0">
                <a:solidFill>
                  <a:srgbClr val="333333"/>
                </a:solidFill>
              </a:rPr>
              <a:t>SMMPs mediate interactions between </a:t>
            </a:r>
          </a:p>
          <a:p>
            <a:pPr algn="ctr" fontAlgn="base">
              <a:spcBef>
                <a:spcPct val="0"/>
              </a:spcBef>
              <a:spcAft>
                <a:spcPct val="0"/>
              </a:spcAft>
            </a:pPr>
            <a:r>
              <a:rPr lang="en-CA" sz="1200" i="1" dirty="0" smtClean="0">
                <a:solidFill>
                  <a:srgbClr val="333333"/>
                </a:solidFill>
              </a:rPr>
              <a:t>end users and the social cloud.</a:t>
            </a:r>
            <a:endParaRPr lang="en-CA" sz="1200" i="1" dirty="0">
              <a:solidFill>
                <a:srgbClr val="333333"/>
              </a:solidFill>
            </a:endParaRPr>
          </a:p>
        </p:txBody>
      </p:sp>
      <p:pic>
        <p:nvPicPr>
          <p:cNvPr id="42189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74141" y="3422009"/>
            <a:ext cx="2815488" cy="158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Arrow Connector 28"/>
          <p:cNvCxnSpPr/>
          <p:nvPr/>
        </p:nvCxnSpPr>
        <p:spPr>
          <a:xfrm>
            <a:off x="7004746" y="3360230"/>
            <a:ext cx="23146" cy="25809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274717" y="5502455"/>
            <a:ext cx="8594567" cy="768297"/>
            <a:chOff x="323389" y="3283950"/>
            <a:chExt cx="8594567" cy="768297"/>
          </a:xfrm>
        </p:grpSpPr>
        <p:sp>
          <p:nvSpPr>
            <p:cNvPr id="22" name="Rectangle 97"/>
            <p:cNvSpPr/>
            <p:nvPr/>
          </p:nvSpPr>
          <p:spPr>
            <a:xfrm>
              <a:off x="1600868" y="3283950"/>
              <a:ext cx="7317088" cy="768297"/>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32000" indent="-9525"/>
              <a:r>
                <a:rPr lang="en-CA" sz="1200" dirty="0">
                  <a:solidFill>
                    <a:schemeClr val="tx1"/>
                  </a:solidFill>
                </a:rPr>
                <a:t>The increasing complexity of social media, coupled with the rising importance of social channels, has led to a market for formal management platforms. Organizations with an active presence in social media (i.e. multiple services or pages) should strongly consider selecting and deploying an SMMP.</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89" y="3283951"/>
              <a:ext cx="1615443" cy="768296"/>
            </a:xfrm>
            <a:prstGeom prst="rect">
              <a:avLst/>
            </a:prstGeom>
          </p:spPr>
        </p:pic>
      </p:grpSp>
      <p:grpSp>
        <p:nvGrpSpPr>
          <p:cNvPr id="25" name="Group 24"/>
          <p:cNvGrpSpPr/>
          <p:nvPr/>
        </p:nvGrpSpPr>
        <p:grpSpPr>
          <a:xfrm>
            <a:off x="0" y="6422955"/>
            <a:ext cx="9144000" cy="437555"/>
            <a:chOff x="0" y="6422955"/>
            <a:chExt cx="9144000" cy="437555"/>
          </a:xfrm>
        </p:grpSpPr>
        <p:pic>
          <p:nvPicPr>
            <p:cNvPr id="27"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30" name="Picture 29"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380613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Failing to rein in social media initiatives leads to </a:t>
            </a:r>
            <a:br>
              <a:rPr lang="en-US" dirty="0" smtClean="0"/>
            </a:br>
            <a:r>
              <a:rPr lang="en-US" dirty="0" smtClean="0"/>
              <a:t>more work, uninformed decisions, and diminishing returns</a:t>
            </a:r>
            <a:endParaRPr lang="en-US" dirty="0"/>
          </a:p>
        </p:txBody>
      </p:sp>
      <p:sp>
        <p:nvSpPr>
          <p:cNvPr id="6" name="Text Placeholder 5"/>
          <p:cNvSpPr>
            <a:spLocks noGrp="1"/>
          </p:cNvSpPr>
          <p:nvPr>
            <p:ph type="body" sz="quarter" idx="4294967295"/>
          </p:nvPr>
        </p:nvSpPr>
        <p:spPr>
          <a:xfrm>
            <a:off x="274716" y="1304925"/>
            <a:ext cx="4754484" cy="4156075"/>
          </a:xfrm>
        </p:spPr>
        <p:txBody>
          <a:bodyPr/>
          <a:lstStyle/>
          <a:p>
            <a:r>
              <a:rPr lang="en-US" dirty="0" smtClean="0"/>
              <a:t>The growth of social media services has made manually updating pages and feeds an ineffective and time-consuming process. The challenge is magnified when multiple brands, product lines, or geographic subsidiaries are involved.</a:t>
            </a:r>
          </a:p>
          <a:p>
            <a:pPr lvl="1">
              <a:buSzPct val="100000"/>
              <a:buFont typeface="Courier New" panose="02070309020205020404" pitchFamily="49" charset="0"/>
              <a:buChar char="o"/>
            </a:pPr>
            <a:r>
              <a:rPr lang="en-US" b="1" dirty="0" smtClean="0">
                <a:solidFill>
                  <a:schemeClr val="accent2">
                    <a:lumMod val="75000"/>
                  </a:schemeClr>
                </a:solidFill>
              </a:rPr>
              <a:t>Use the advanced account management features of an SMMP to reduce the amount of time spent updating social media services.</a:t>
            </a:r>
          </a:p>
          <a:p>
            <a:endParaRPr lang="en-US" b="1" dirty="0"/>
          </a:p>
          <a:p>
            <a:r>
              <a:rPr lang="en-US" dirty="0"/>
              <a:t>Engaging customers through social channels can be a delicate task – high volumes of social content can easily overwhelm marketing and service </a:t>
            </a:r>
            <a:r>
              <a:rPr lang="en-US" dirty="0" smtClean="0"/>
              <a:t>representatives, leading to missed selling opportunities and unacceptable service windows. </a:t>
            </a:r>
          </a:p>
          <a:p>
            <a:pPr lvl="1">
              <a:buSzPct val="100000"/>
              <a:buFont typeface="Courier New" panose="02070309020205020404" pitchFamily="49" charset="0"/>
              <a:buChar char="o"/>
            </a:pPr>
            <a:r>
              <a:rPr lang="en-US" b="1" dirty="0" smtClean="0">
                <a:solidFill>
                  <a:schemeClr val="accent2">
                    <a:lumMod val="75000"/>
                  </a:schemeClr>
                </a:solidFill>
              </a:rPr>
              <a:t>Use </a:t>
            </a:r>
            <a:r>
              <a:rPr lang="en-US" b="1" dirty="0">
                <a:solidFill>
                  <a:schemeClr val="accent2">
                    <a:lumMod val="75000"/>
                  </a:schemeClr>
                </a:solidFill>
              </a:rPr>
              <a:t>the in-band </a:t>
            </a:r>
            <a:r>
              <a:rPr lang="en-US" b="1" dirty="0" smtClean="0">
                <a:solidFill>
                  <a:schemeClr val="accent2">
                    <a:lumMod val="75000"/>
                  </a:schemeClr>
                </a:solidFill>
              </a:rPr>
              <a:t>engagement </a:t>
            </a:r>
            <a:r>
              <a:rPr lang="en-US" b="1" dirty="0">
                <a:solidFill>
                  <a:schemeClr val="accent2">
                    <a:lumMod val="75000"/>
                  </a:schemeClr>
                </a:solidFill>
              </a:rPr>
              <a:t>capabilities of </a:t>
            </a:r>
            <a:r>
              <a:rPr lang="en-US" b="1" dirty="0" smtClean="0">
                <a:solidFill>
                  <a:schemeClr val="accent2">
                    <a:lumMod val="75000"/>
                  </a:schemeClr>
                </a:solidFill>
              </a:rPr>
              <a:t>an SMMP </a:t>
            </a:r>
            <a:r>
              <a:rPr lang="en-US" b="1" dirty="0">
                <a:solidFill>
                  <a:schemeClr val="accent2">
                    <a:lumMod val="75000"/>
                  </a:schemeClr>
                </a:solidFill>
              </a:rPr>
              <a:t>to create an orderly queue for social interactions. </a:t>
            </a:r>
            <a:endParaRPr lang="en-US" b="1" dirty="0" smtClean="0">
              <a:solidFill>
                <a:schemeClr val="accent2">
                  <a:lumMod val="75000"/>
                </a:schemeClr>
              </a:solidFill>
            </a:endParaRPr>
          </a:p>
          <a:p>
            <a:endParaRPr lang="en-US" dirty="0"/>
          </a:p>
          <a:p>
            <a:r>
              <a:rPr lang="en-US" dirty="0" smtClean="0"/>
              <a:t>Consumer activity in the social cloud has been increasing exponentially. As the volume of content grows, separating the signal from the noise becomes increasingly difficult. </a:t>
            </a:r>
          </a:p>
          <a:p>
            <a:pPr lvl="1">
              <a:buSzPct val="100000"/>
              <a:buFont typeface="Courier New" panose="02070309020205020404" pitchFamily="49" charset="0"/>
              <a:buChar char="o"/>
            </a:pPr>
            <a:r>
              <a:rPr lang="en-US" b="1" dirty="0" smtClean="0">
                <a:solidFill>
                  <a:schemeClr val="accent2">
                    <a:lumMod val="75000"/>
                  </a:schemeClr>
                </a:solidFill>
              </a:rPr>
              <a:t>Use the advanced social analytics of an SMMP</a:t>
            </a:r>
            <a:r>
              <a:rPr lang="en-US" dirty="0" smtClean="0">
                <a:solidFill>
                  <a:schemeClr val="accent2">
                    <a:lumMod val="75000"/>
                  </a:schemeClr>
                </a:solidFill>
              </a:rPr>
              <a:t> </a:t>
            </a:r>
            <a:r>
              <a:rPr lang="en-US" b="1" dirty="0" smtClean="0">
                <a:solidFill>
                  <a:schemeClr val="accent2">
                    <a:lumMod val="75000"/>
                  </a:schemeClr>
                </a:solidFill>
              </a:rPr>
              <a:t>to ensure critical consumer insights are not overlooked.</a:t>
            </a:r>
          </a:p>
          <a:p>
            <a:endParaRPr lang="en-US" b="1" dirty="0"/>
          </a:p>
        </p:txBody>
      </p:sp>
      <p:sp>
        <p:nvSpPr>
          <p:cNvPr id="2" name="TextBox 1"/>
          <p:cNvSpPr txBox="1"/>
          <p:nvPr/>
        </p:nvSpPr>
        <p:spPr>
          <a:xfrm>
            <a:off x="5256076" y="1304765"/>
            <a:ext cx="3621224" cy="369332"/>
          </a:xfrm>
          <a:prstGeom prst="rect">
            <a:avLst/>
          </a:prstGeom>
          <a:noFill/>
        </p:spPr>
        <p:txBody>
          <a:bodyPr wrap="square" rtlCol="0">
            <a:spAutoFit/>
          </a:bodyPr>
          <a:lstStyle/>
          <a:p>
            <a:pPr algn="ctr" fontAlgn="base">
              <a:spcBef>
                <a:spcPct val="0"/>
              </a:spcBef>
              <a:spcAft>
                <a:spcPct val="0"/>
              </a:spcAft>
            </a:pPr>
            <a:r>
              <a:rPr lang="en-US" dirty="0" smtClean="0">
                <a:solidFill>
                  <a:srgbClr val="333333"/>
                </a:solidFill>
              </a:rPr>
              <a:t>:</a:t>
            </a:r>
            <a:endParaRPr lang="en-US" dirty="0">
              <a:solidFill>
                <a:srgbClr val="333333"/>
              </a:solidFill>
            </a:endParaRPr>
          </a:p>
        </p:txBody>
      </p:sp>
      <p:sp>
        <p:nvSpPr>
          <p:cNvPr id="14" name="Rounded Rectangle 13"/>
          <p:cNvSpPr/>
          <p:nvPr/>
        </p:nvSpPr>
        <p:spPr>
          <a:xfrm>
            <a:off x="5414851" y="1282413"/>
            <a:ext cx="3459762" cy="391684"/>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b="1" dirty="0" smtClean="0">
                <a:solidFill>
                  <a:srgbClr val="333333"/>
                </a:solidFill>
              </a:rPr>
              <a:t>Ad Hoc Management vs. SMMPs: </a:t>
            </a:r>
          </a:p>
          <a:p>
            <a:pPr algn="ctr" fontAlgn="base">
              <a:spcBef>
                <a:spcPct val="0"/>
              </a:spcBef>
              <a:spcAft>
                <a:spcPct val="0"/>
              </a:spcAft>
            </a:pPr>
            <a:r>
              <a:rPr lang="en-CA" sz="1200" b="1" dirty="0" smtClean="0">
                <a:solidFill>
                  <a:srgbClr val="333333"/>
                </a:solidFill>
              </a:rPr>
              <a:t>What’s the difference?</a:t>
            </a:r>
            <a:endParaRPr lang="en-CA" sz="1200" b="1" dirty="0">
              <a:solidFill>
                <a:srgbClr val="333333"/>
              </a:solidFill>
            </a:endParaRPr>
          </a:p>
        </p:txBody>
      </p:sp>
      <p:grpSp>
        <p:nvGrpSpPr>
          <p:cNvPr id="15" name="Group 33"/>
          <p:cNvGrpSpPr/>
          <p:nvPr/>
        </p:nvGrpSpPr>
        <p:grpSpPr>
          <a:xfrm>
            <a:off x="5414851" y="1808820"/>
            <a:ext cx="3459762" cy="1562100"/>
            <a:chOff x="5543549" y="2724151"/>
            <a:chExt cx="3295651" cy="1276351"/>
          </a:xfrm>
        </p:grpSpPr>
        <p:sp>
          <p:nvSpPr>
            <p:cNvPr id="16" name="Rectangle 15"/>
            <p:cNvSpPr/>
            <p:nvPr/>
          </p:nvSpPr>
          <p:spPr>
            <a:xfrm>
              <a:off x="5543549" y="2986460"/>
              <a:ext cx="3295651" cy="1014042"/>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dirty="0" smtClean="0">
                  <a:solidFill>
                    <a:srgbClr val="333333"/>
                  </a:solidFill>
                </a:rPr>
                <a:t>Social media initiatives are managed directly through the services themselves. For example, a marketing professional would log in to multiple corporate Twitter accounts to post the same content for a promotional campaign.</a:t>
              </a:r>
            </a:p>
          </p:txBody>
        </p:sp>
        <p:sp>
          <p:nvSpPr>
            <p:cNvPr id="17" name="Round Same Side Corner Rectangle 16"/>
            <p:cNvSpPr/>
            <p:nvPr/>
          </p:nvSpPr>
          <p:spPr>
            <a:xfrm>
              <a:off x="5543550" y="2724151"/>
              <a:ext cx="3295650" cy="262309"/>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b="1" dirty="0" smtClean="0">
                  <a:solidFill>
                    <a:srgbClr val="FFFFFF"/>
                  </a:solidFill>
                </a:rPr>
                <a:t>Ad Hoc Social Media Management</a:t>
              </a:r>
              <a:endParaRPr lang="en-CA" sz="1200" b="1" dirty="0">
                <a:solidFill>
                  <a:srgbClr val="FFFFFF"/>
                </a:solidFill>
              </a:endParaRPr>
            </a:p>
          </p:txBody>
        </p:sp>
      </p:grpSp>
      <p:grpSp>
        <p:nvGrpSpPr>
          <p:cNvPr id="18" name="Group 33"/>
          <p:cNvGrpSpPr/>
          <p:nvPr/>
        </p:nvGrpSpPr>
        <p:grpSpPr>
          <a:xfrm>
            <a:off x="5414851" y="3572466"/>
            <a:ext cx="3459761" cy="1722884"/>
            <a:chOff x="5543549" y="2724151"/>
            <a:chExt cx="3295651" cy="1407723"/>
          </a:xfrm>
        </p:grpSpPr>
        <p:sp>
          <p:nvSpPr>
            <p:cNvPr id="19" name="Rectangle 18"/>
            <p:cNvSpPr/>
            <p:nvPr/>
          </p:nvSpPr>
          <p:spPr>
            <a:xfrm>
              <a:off x="5543549" y="2990351"/>
              <a:ext cx="3295651" cy="1141523"/>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200" dirty="0" smtClean="0">
                  <a:solidFill>
                    <a:srgbClr val="333333"/>
                  </a:solidFill>
                </a:rPr>
                <a:t>Social media initiatives are managed through a third-party software platform. For example, a marketing professional would update all social account simultaneously with just a couple clicks. SMMPs also provide cross-service social analytics – highly valuable</a:t>
              </a:r>
              <a:r>
                <a:rPr lang="en-CA" sz="1200" dirty="0">
                  <a:solidFill>
                    <a:srgbClr val="333333"/>
                  </a:solidFill>
                </a:rPr>
                <a:t> </a:t>
              </a:r>
              <a:r>
                <a:rPr lang="en-CA" sz="1200" dirty="0" smtClean="0">
                  <a:solidFill>
                    <a:srgbClr val="333333"/>
                  </a:solidFill>
                </a:rPr>
                <a:t>for decision makers!</a:t>
              </a:r>
            </a:p>
          </p:txBody>
        </p:sp>
        <p:sp>
          <p:nvSpPr>
            <p:cNvPr id="20" name="Round Same Side Corner Rectangle 19"/>
            <p:cNvSpPr/>
            <p:nvPr/>
          </p:nvSpPr>
          <p:spPr>
            <a:xfrm>
              <a:off x="5543550" y="2724151"/>
              <a:ext cx="3295650" cy="266200"/>
            </a:xfrm>
            <a:prstGeom prst="round2SameRect">
              <a:avLst>
                <a:gd name="adj1" fmla="val 10667"/>
                <a:gd name="adj2" fmla="val 0"/>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200" b="1" dirty="0" smtClean="0">
                  <a:solidFill>
                    <a:srgbClr val="FFFFFF"/>
                  </a:solidFill>
                </a:rPr>
                <a:t>Social Media Management Platform</a:t>
              </a:r>
              <a:endParaRPr lang="en-CA" sz="1200" b="1" dirty="0">
                <a:solidFill>
                  <a:srgbClr val="FFFFFF"/>
                </a:solidFill>
              </a:endParaRPr>
            </a:p>
          </p:txBody>
        </p:sp>
      </p:grpSp>
      <p:grpSp>
        <p:nvGrpSpPr>
          <p:cNvPr id="24" name="Group 23"/>
          <p:cNvGrpSpPr/>
          <p:nvPr/>
        </p:nvGrpSpPr>
        <p:grpSpPr>
          <a:xfrm>
            <a:off x="274717" y="5532609"/>
            <a:ext cx="8594567" cy="768297"/>
            <a:chOff x="323389" y="3283950"/>
            <a:chExt cx="8594567" cy="768297"/>
          </a:xfrm>
        </p:grpSpPr>
        <p:sp>
          <p:nvSpPr>
            <p:cNvPr id="25" name="Rectangle 97"/>
            <p:cNvSpPr/>
            <p:nvPr/>
          </p:nvSpPr>
          <p:spPr>
            <a:xfrm>
              <a:off x="1600868" y="3283950"/>
              <a:ext cx="7317088" cy="768297"/>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432000" indent="-9525"/>
              <a:r>
                <a:rPr lang="en-CA" sz="1200" dirty="0">
                  <a:solidFill>
                    <a:schemeClr val="tx1"/>
                  </a:solidFill>
                </a:rPr>
                <a:t>Effectively managing a social media campaign is not a straightforward exercise. If you have (or plan to have) a large social media footprint, now is the time to procure formal software tools for social media management. Continuing to manage social media in an </a:t>
              </a:r>
              <a:r>
                <a:rPr lang="en-CA" sz="1200" dirty="0" smtClean="0">
                  <a:solidFill>
                    <a:schemeClr val="tx1"/>
                  </a:solidFill>
                </a:rPr>
                <a:t>ad hoc </a:t>
              </a:r>
              <a:r>
                <a:rPr lang="en-CA" sz="1200" dirty="0">
                  <a:solidFill>
                    <a:schemeClr val="tx1"/>
                  </a:solidFill>
                </a:rPr>
                <a:t>manner is sapping time and </a:t>
              </a:r>
              <a:r>
                <a:rPr lang="en-CA" sz="1200" dirty="0" smtClean="0">
                  <a:solidFill>
                    <a:schemeClr val="tx1"/>
                  </a:solidFill>
                </a:rPr>
                <a:t>money.</a:t>
              </a:r>
              <a:endParaRPr lang="en-CA" sz="1200" dirty="0">
                <a:solidFill>
                  <a:schemeClr val="tx1"/>
                </a:solidFill>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89" y="3283951"/>
              <a:ext cx="1615443" cy="768296"/>
            </a:xfrm>
            <a:prstGeom prst="rect">
              <a:avLst/>
            </a:prstGeom>
          </p:spPr>
        </p:pic>
      </p:grpSp>
      <p:grpSp>
        <p:nvGrpSpPr>
          <p:cNvPr id="21" name="Group 20"/>
          <p:cNvGrpSpPr/>
          <p:nvPr/>
        </p:nvGrpSpPr>
        <p:grpSpPr>
          <a:xfrm>
            <a:off x="0" y="6422955"/>
            <a:ext cx="9144000" cy="437555"/>
            <a:chOff x="0" y="6422955"/>
            <a:chExt cx="9144000" cy="437555"/>
          </a:xfrm>
        </p:grpSpPr>
        <p:pic>
          <p:nvPicPr>
            <p:cNvPr id="22"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23" name="Picture 22"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33486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Review the critical success factors for </a:t>
            </a:r>
            <a:r>
              <a:rPr lang="en-US" dirty="0"/>
              <a:t>SMMP </a:t>
            </a:r>
            <a:r>
              <a:rPr lang="en-US" dirty="0" smtClean="0">
                <a:solidFill>
                  <a:schemeClr val="bg1"/>
                </a:solidFill>
              </a:rPr>
              <a:t>across </a:t>
            </a:r>
            <a:r>
              <a:rPr lang="en-US" dirty="0">
                <a:solidFill>
                  <a:schemeClr val="bg1"/>
                </a:solidFill>
              </a:rPr>
              <a:t>the project lifecycle, from planning to post-implementation</a:t>
            </a:r>
            <a:endParaRPr lang="en-US" dirty="0"/>
          </a:p>
        </p:txBody>
      </p:sp>
      <p:sp>
        <p:nvSpPr>
          <p:cNvPr id="3" name="Rectangle 2"/>
          <p:cNvSpPr/>
          <p:nvPr/>
        </p:nvSpPr>
        <p:spPr>
          <a:xfrm>
            <a:off x="902709" y="6093989"/>
            <a:ext cx="2373891" cy="246221"/>
          </a:xfrm>
          <a:prstGeom prst="rect">
            <a:avLst/>
          </a:prstGeom>
        </p:spPr>
        <p:txBody>
          <a:bodyPr wrap="square">
            <a:spAutoFit/>
          </a:bodyPr>
          <a:lstStyle/>
          <a:p>
            <a:r>
              <a:rPr lang="en-US" sz="1000" dirty="0" smtClean="0">
                <a:solidFill>
                  <a:srgbClr val="333333"/>
                </a:solidFill>
                <a:ea typeface="Calibri" panose="020F0502020204030204" pitchFamily="34" charset="0"/>
                <a:cs typeface="Times New Roman" panose="02020603050405020304" pitchFamily="18" charset="0"/>
              </a:rPr>
              <a:t>Source:</a:t>
            </a:r>
            <a:r>
              <a:rPr lang="en-US" sz="1000" b="1" dirty="0" smtClean="0">
                <a:solidFill>
                  <a:srgbClr val="333333"/>
                </a:solidFill>
                <a:ea typeface="Calibri" panose="020F0502020204030204" pitchFamily="34" charset="0"/>
                <a:cs typeface="Times New Roman" panose="02020603050405020304" pitchFamily="18" charset="0"/>
              </a:rPr>
              <a:t> </a:t>
            </a:r>
            <a:r>
              <a:rPr lang="en-US" sz="1000" dirty="0" smtClean="0">
                <a:solidFill>
                  <a:srgbClr val="333333"/>
                </a:solidFill>
                <a:ea typeface="Calibri" panose="020F0502020204030204" pitchFamily="34" charset="0"/>
                <a:cs typeface="Times New Roman" panose="02020603050405020304" pitchFamily="18" charset="0"/>
                <a:hlinkClick r:id="rId3"/>
              </a:rPr>
              <a:t>Information Systems Frontiers</a:t>
            </a:r>
            <a:endParaRPr lang="en-US" sz="1000" dirty="0">
              <a:solidFill>
                <a:srgbClr val="333333"/>
              </a:solidFill>
              <a:ea typeface="Calibri" panose="020F0502020204030204" pitchFamily="34" charset="0"/>
              <a:cs typeface="Times New Roman" panose="02020603050405020304" pitchFamily="18" charset="0"/>
            </a:endParaRPr>
          </a:p>
        </p:txBody>
      </p:sp>
      <p:sp>
        <p:nvSpPr>
          <p:cNvPr id="4" name="Rounded Rectangle 3"/>
          <p:cNvSpPr/>
          <p:nvPr/>
        </p:nvSpPr>
        <p:spPr>
          <a:xfrm>
            <a:off x="1317519"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Planning</a:t>
            </a:r>
            <a:endParaRPr lang="en-US" sz="1200" b="1" dirty="0">
              <a:solidFill>
                <a:srgbClr val="FFFFFF"/>
              </a:solidFill>
            </a:endParaRPr>
          </a:p>
        </p:txBody>
      </p:sp>
      <p:sp>
        <p:nvSpPr>
          <p:cNvPr id="8" name="Rounded Rectangle 7"/>
          <p:cNvSpPr/>
          <p:nvPr/>
        </p:nvSpPr>
        <p:spPr>
          <a:xfrm>
            <a:off x="3115136"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Implementation</a:t>
            </a:r>
            <a:endParaRPr lang="en-US" sz="1200" b="1" dirty="0">
              <a:solidFill>
                <a:srgbClr val="FFFFFF"/>
              </a:solidFill>
            </a:endParaRPr>
          </a:p>
        </p:txBody>
      </p:sp>
      <p:sp>
        <p:nvSpPr>
          <p:cNvPr id="9" name="Rounded Rectangle 8"/>
          <p:cNvSpPr/>
          <p:nvPr/>
        </p:nvSpPr>
        <p:spPr>
          <a:xfrm>
            <a:off x="4912753"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Post-Implementation</a:t>
            </a:r>
            <a:endParaRPr lang="en-US" sz="1200" b="1" dirty="0">
              <a:solidFill>
                <a:srgbClr val="FFFFFF"/>
              </a:solidFill>
            </a:endParaRPr>
          </a:p>
        </p:txBody>
      </p:sp>
      <p:sp>
        <p:nvSpPr>
          <p:cNvPr id="10" name="Rounded Rectangle 9"/>
          <p:cNvSpPr/>
          <p:nvPr/>
        </p:nvSpPr>
        <p:spPr>
          <a:xfrm>
            <a:off x="6710371" y="2286961"/>
            <a:ext cx="1526959"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Overall</a:t>
            </a:r>
            <a:endParaRPr lang="en-US" sz="1200" b="1" dirty="0">
              <a:solidFill>
                <a:srgbClr val="FFFFFF"/>
              </a:solidFill>
            </a:endParaRPr>
          </a:p>
        </p:txBody>
      </p:sp>
      <p:sp>
        <p:nvSpPr>
          <p:cNvPr id="7" name="TextBox 6"/>
          <p:cNvSpPr txBox="1"/>
          <p:nvPr/>
        </p:nvSpPr>
        <p:spPr>
          <a:xfrm>
            <a:off x="4927751" y="2848354"/>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7" name="TextBox 16"/>
          <p:cNvSpPr txBox="1"/>
          <p:nvPr/>
        </p:nvSpPr>
        <p:spPr>
          <a:xfrm>
            <a:off x="6746265" y="2848354"/>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8" name="TextBox 17"/>
          <p:cNvSpPr txBox="1"/>
          <p:nvPr/>
        </p:nvSpPr>
        <p:spPr>
          <a:xfrm>
            <a:off x="1340656" y="4071297"/>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19" name="TextBox 18"/>
          <p:cNvSpPr txBox="1"/>
          <p:nvPr/>
        </p:nvSpPr>
        <p:spPr>
          <a:xfrm>
            <a:off x="3117028" y="3470788"/>
            <a:ext cx="1464815" cy="461665"/>
          </a:xfrm>
          <a:prstGeom prst="rect">
            <a:avLst/>
          </a:prstGeom>
        </p:spPr>
        <p:txBody>
          <a:bodyPr wrap="square" rtlCol="0">
            <a:spAutoFit/>
          </a:bodyPr>
          <a:lstStyle/>
          <a:p>
            <a:pPr algn="ctr"/>
            <a:r>
              <a:rPr lang="en-US" sz="1200" b="1" dirty="0" smtClean="0">
                <a:solidFill>
                  <a:srgbClr val="333333"/>
                </a:solidFill>
              </a:rPr>
              <a:t>Top Management Support</a:t>
            </a:r>
          </a:p>
        </p:txBody>
      </p:sp>
      <p:sp>
        <p:nvSpPr>
          <p:cNvPr id="20" name="TextBox 19"/>
          <p:cNvSpPr txBox="1"/>
          <p:nvPr/>
        </p:nvSpPr>
        <p:spPr>
          <a:xfrm>
            <a:off x="1340656" y="2848354"/>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21" name="TextBox 20"/>
          <p:cNvSpPr txBox="1"/>
          <p:nvPr/>
        </p:nvSpPr>
        <p:spPr>
          <a:xfrm>
            <a:off x="6746265" y="3470788"/>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126" name="Oval 145407"/>
          <p:cNvSpPr/>
          <p:nvPr/>
        </p:nvSpPr>
        <p:spPr>
          <a:xfrm>
            <a:off x="744459" y="2935942"/>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1</a:t>
            </a:r>
            <a:endParaRPr lang="en-US" sz="1200" b="1" dirty="0">
              <a:solidFill>
                <a:srgbClr val="FFFFFF"/>
              </a:solidFill>
            </a:endParaRPr>
          </a:p>
        </p:txBody>
      </p:sp>
      <p:sp>
        <p:nvSpPr>
          <p:cNvPr id="26" name="TextBox 25"/>
          <p:cNvSpPr txBox="1"/>
          <p:nvPr/>
        </p:nvSpPr>
        <p:spPr>
          <a:xfrm>
            <a:off x="3117028" y="2848354"/>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7" name="TextBox 26"/>
          <p:cNvSpPr txBox="1"/>
          <p:nvPr/>
        </p:nvSpPr>
        <p:spPr>
          <a:xfrm>
            <a:off x="6746265" y="4071297"/>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8" name="TextBox 27"/>
          <p:cNvSpPr txBox="1"/>
          <p:nvPr/>
        </p:nvSpPr>
        <p:spPr>
          <a:xfrm>
            <a:off x="4927751" y="3470788"/>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29" name="TextBox 28"/>
          <p:cNvSpPr txBox="1"/>
          <p:nvPr/>
        </p:nvSpPr>
        <p:spPr>
          <a:xfrm>
            <a:off x="1337693" y="5343513"/>
            <a:ext cx="1464815" cy="461665"/>
          </a:xfrm>
          <a:prstGeom prst="rect">
            <a:avLst/>
          </a:prstGeom>
        </p:spPr>
        <p:txBody>
          <a:bodyPr wrap="square" rtlCol="0">
            <a:spAutoFit/>
          </a:bodyPr>
          <a:lstStyle/>
          <a:p>
            <a:pPr algn="ctr"/>
            <a:r>
              <a:rPr lang="en-US" sz="1200" b="1" dirty="0" smtClean="0">
                <a:solidFill>
                  <a:srgbClr val="333333"/>
                </a:solidFill>
              </a:rPr>
              <a:t>Project Management</a:t>
            </a:r>
          </a:p>
        </p:txBody>
      </p:sp>
      <p:sp>
        <p:nvSpPr>
          <p:cNvPr id="32" name="TextBox 31"/>
          <p:cNvSpPr txBox="1"/>
          <p:nvPr/>
        </p:nvSpPr>
        <p:spPr>
          <a:xfrm>
            <a:off x="4927751" y="416363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3" name="TextBox 32"/>
          <p:cNvSpPr txBox="1"/>
          <p:nvPr/>
        </p:nvSpPr>
        <p:spPr>
          <a:xfrm>
            <a:off x="3117028" y="416363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4" name="TextBox 33"/>
          <p:cNvSpPr txBox="1"/>
          <p:nvPr/>
        </p:nvSpPr>
        <p:spPr>
          <a:xfrm>
            <a:off x="6746265" y="4787260"/>
            <a:ext cx="1464815" cy="276999"/>
          </a:xfrm>
          <a:prstGeom prst="rect">
            <a:avLst/>
          </a:prstGeom>
        </p:spPr>
        <p:txBody>
          <a:bodyPr wrap="square" rtlCol="0">
            <a:spAutoFit/>
          </a:bodyPr>
          <a:lstStyle/>
          <a:p>
            <a:pPr algn="ctr"/>
            <a:r>
              <a:rPr lang="en-US" sz="1200" b="1" dirty="0" smtClean="0">
                <a:solidFill>
                  <a:srgbClr val="333333"/>
                </a:solidFill>
              </a:rPr>
              <a:t>Training</a:t>
            </a:r>
          </a:p>
        </p:txBody>
      </p:sp>
      <p:sp>
        <p:nvSpPr>
          <p:cNvPr id="35" name="TextBox 34"/>
          <p:cNvSpPr txBox="1"/>
          <p:nvPr/>
        </p:nvSpPr>
        <p:spPr>
          <a:xfrm>
            <a:off x="1311443" y="4694927"/>
            <a:ext cx="1523241" cy="461665"/>
          </a:xfrm>
          <a:prstGeom prst="rect">
            <a:avLst/>
          </a:prstGeom>
        </p:spPr>
        <p:txBody>
          <a:bodyPr wrap="square" rtlCol="0">
            <a:spAutoFit/>
          </a:bodyPr>
          <a:lstStyle/>
          <a:p>
            <a:pPr algn="ctr"/>
            <a:r>
              <a:rPr lang="en-US" sz="1200" b="1" dirty="0" smtClean="0">
                <a:solidFill>
                  <a:srgbClr val="333333"/>
                </a:solidFill>
              </a:rPr>
              <a:t>Business Mission and Vision</a:t>
            </a:r>
          </a:p>
        </p:txBody>
      </p:sp>
      <p:sp>
        <p:nvSpPr>
          <p:cNvPr id="36" name="TextBox 35"/>
          <p:cNvSpPr txBox="1"/>
          <p:nvPr/>
        </p:nvSpPr>
        <p:spPr>
          <a:xfrm>
            <a:off x="1311443" y="3470788"/>
            <a:ext cx="1523241" cy="461665"/>
          </a:xfrm>
          <a:prstGeom prst="rect">
            <a:avLst/>
          </a:prstGeom>
        </p:spPr>
        <p:txBody>
          <a:bodyPr wrap="square" rtlCol="0">
            <a:spAutoFit/>
          </a:bodyPr>
          <a:lstStyle/>
          <a:p>
            <a:pPr algn="ctr"/>
            <a:r>
              <a:rPr lang="en-US" sz="1200" b="1" dirty="0" smtClean="0">
                <a:solidFill>
                  <a:srgbClr val="333333"/>
                </a:solidFill>
              </a:rPr>
              <a:t>Clear Project Goals</a:t>
            </a:r>
          </a:p>
        </p:txBody>
      </p:sp>
      <p:sp>
        <p:nvSpPr>
          <p:cNvPr id="37" name="TextBox 36"/>
          <p:cNvSpPr txBox="1"/>
          <p:nvPr/>
        </p:nvSpPr>
        <p:spPr>
          <a:xfrm>
            <a:off x="3117028" y="4694927"/>
            <a:ext cx="1464815" cy="461665"/>
          </a:xfrm>
          <a:prstGeom prst="rect">
            <a:avLst/>
          </a:prstGeom>
        </p:spPr>
        <p:txBody>
          <a:bodyPr wrap="square" rtlCol="0">
            <a:spAutoFit/>
          </a:bodyPr>
          <a:lstStyle/>
          <a:p>
            <a:pPr algn="ctr"/>
            <a:r>
              <a:rPr lang="en-US" sz="1200" b="1" dirty="0" smtClean="0">
                <a:solidFill>
                  <a:srgbClr val="333333"/>
                </a:solidFill>
              </a:rPr>
              <a:t>Effective Communication</a:t>
            </a:r>
          </a:p>
        </p:txBody>
      </p:sp>
      <p:sp>
        <p:nvSpPr>
          <p:cNvPr id="38" name="TextBox 37"/>
          <p:cNvSpPr txBox="1"/>
          <p:nvPr/>
        </p:nvSpPr>
        <p:spPr>
          <a:xfrm>
            <a:off x="3114065" y="5343513"/>
            <a:ext cx="1464815" cy="461665"/>
          </a:xfrm>
          <a:prstGeom prst="rect">
            <a:avLst/>
          </a:prstGeom>
        </p:spPr>
        <p:txBody>
          <a:bodyPr wrap="square" rtlCol="0">
            <a:spAutoFit/>
          </a:bodyPr>
          <a:lstStyle/>
          <a:p>
            <a:pPr algn="ctr"/>
            <a:r>
              <a:rPr lang="en-US" sz="1200" b="1" dirty="0" smtClean="0">
                <a:solidFill>
                  <a:srgbClr val="333333"/>
                </a:solidFill>
              </a:rPr>
              <a:t>Supplier Supports</a:t>
            </a:r>
          </a:p>
        </p:txBody>
      </p:sp>
      <p:sp>
        <p:nvSpPr>
          <p:cNvPr id="40" name="TextBox 39"/>
          <p:cNvSpPr txBox="1"/>
          <p:nvPr/>
        </p:nvSpPr>
        <p:spPr>
          <a:xfrm>
            <a:off x="4927751" y="4694927"/>
            <a:ext cx="1464815" cy="461665"/>
          </a:xfrm>
          <a:prstGeom prst="rect">
            <a:avLst/>
          </a:prstGeom>
        </p:spPr>
        <p:txBody>
          <a:bodyPr wrap="square" rtlCol="0">
            <a:spAutoFit/>
          </a:bodyPr>
          <a:lstStyle/>
          <a:p>
            <a:pPr algn="ctr"/>
            <a:r>
              <a:rPr lang="en-US" sz="1200" b="1" dirty="0" smtClean="0">
                <a:solidFill>
                  <a:srgbClr val="333333"/>
                </a:solidFill>
              </a:rPr>
              <a:t>Effective Communication</a:t>
            </a:r>
          </a:p>
        </p:txBody>
      </p:sp>
      <p:sp>
        <p:nvSpPr>
          <p:cNvPr id="41" name="TextBox 40"/>
          <p:cNvSpPr txBox="1"/>
          <p:nvPr/>
        </p:nvSpPr>
        <p:spPr>
          <a:xfrm>
            <a:off x="4924788" y="5343513"/>
            <a:ext cx="1464815" cy="461665"/>
          </a:xfrm>
          <a:prstGeom prst="rect">
            <a:avLst/>
          </a:prstGeom>
        </p:spPr>
        <p:txBody>
          <a:bodyPr wrap="square" rtlCol="0">
            <a:spAutoFit/>
          </a:bodyPr>
          <a:lstStyle/>
          <a:p>
            <a:pPr algn="ctr"/>
            <a:r>
              <a:rPr lang="en-US" sz="1200" b="1" dirty="0" smtClean="0">
                <a:solidFill>
                  <a:srgbClr val="333333"/>
                </a:solidFill>
              </a:rPr>
              <a:t>Appropriate Selection</a:t>
            </a:r>
          </a:p>
        </p:txBody>
      </p:sp>
      <p:sp>
        <p:nvSpPr>
          <p:cNvPr id="42" name="TextBox 41"/>
          <p:cNvSpPr txBox="1"/>
          <p:nvPr/>
        </p:nvSpPr>
        <p:spPr>
          <a:xfrm>
            <a:off x="6714089" y="5343513"/>
            <a:ext cx="1523241" cy="461665"/>
          </a:xfrm>
          <a:prstGeom prst="rect">
            <a:avLst/>
          </a:prstGeom>
        </p:spPr>
        <p:txBody>
          <a:bodyPr wrap="square" rtlCol="0">
            <a:spAutoFit/>
          </a:bodyPr>
          <a:lstStyle/>
          <a:p>
            <a:pPr algn="ctr"/>
            <a:r>
              <a:rPr lang="en-US" sz="1200" b="1" dirty="0" smtClean="0">
                <a:solidFill>
                  <a:srgbClr val="333333"/>
                </a:solidFill>
              </a:rPr>
              <a:t>Clear Project Goals</a:t>
            </a:r>
          </a:p>
        </p:txBody>
      </p:sp>
      <p:sp>
        <p:nvSpPr>
          <p:cNvPr id="118" name="Oval 145407"/>
          <p:cNvSpPr/>
          <p:nvPr/>
        </p:nvSpPr>
        <p:spPr>
          <a:xfrm>
            <a:off x="744459" y="3575269"/>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2</a:t>
            </a:r>
            <a:endParaRPr lang="en-US" sz="1200" b="1" dirty="0">
              <a:solidFill>
                <a:srgbClr val="FFFFFF"/>
              </a:solidFill>
            </a:endParaRPr>
          </a:p>
        </p:txBody>
      </p:sp>
      <p:sp>
        <p:nvSpPr>
          <p:cNvPr id="109" name="Oval 145407"/>
          <p:cNvSpPr/>
          <p:nvPr/>
        </p:nvSpPr>
        <p:spPr>
          <a:xfrm>
            <a:off x="744459" y="4214596"/>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3</a:t>
            </a:r>
            <a:endParaRPr lang="en-US" sz="1200" b="1" dirty="0">
              <a:solidFill>
                <a:srgbClr val="FFFFFF"/>
              </a:solidFill>
            </a:endParaRPr>
          </a:p>
        </p:txBody>
      </p:sp>
      <p:cxnSp>
        <p:nvCxnSpPr>
          <p:cNvPr id="54" name="Straight Connector 21"/>
          <p:cNvCxnSpPr>
            <a:stCxn id="126" idx="6"/>
          </p:cNvCxnSpPr>
          <p:nvPr/>
        </p:nvCxnSpPr>
        <p:spPr>
          <a:xfrm>
            <a:off x="1032459" y="3079942"/>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Oval 145407"/>
          <p:cNvSpPr/>
          <p:nvPr/>
        </p:nvSpPr>
        <p:spPr>
          <a:xfrm>
            <a:off x="744459" y="4853923"/>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4</a:t>
            </a:r>
            <a:endParaRPr lang="en-US" sz="1200" b="1" dirty="0">
              <a:solidFill>
                <a:srgbClr val="FFFFFF"/>
              </a:solidFill>
            </a:endParaRPr>
          </a:p>
        </p:txBody>
      </p:sp>
      <p:sp>
        <p:nvSpPr>
          <p:cNvPr id="1048" name="Oval 145407"/>
          <p:cNvSpPr/>
          <p:nvPr/>
        </p:nvSpPr>
        <p:spPr>
          <a:xfrm>
            <a:off x="741709" y="5493248"/>
            <a:ext cx="288000" cy="288000"/>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FF"/>
                </a:solidFill>
              </a:rPr>
              <a:t>5</a:t>
            </a:r>
            <a:endParaRPr lang="en-US" sz="1200" b="1" dirty="0">
              <a:solidFill>
                <a:srgbClr val="FFFFFF"/>
              </a:solidFill>
            </a:endParaRPr>
          </a:p>
        </p:txBody>
      </p:sp>
      <p:sp>
        <p:nvSpPr>
          <p:cNvPr id="65" name="Rectangle 97"/>
          <p:cNvSpPr/>
          <p:nvPr/>
        </p:nvSpPr>
        <p:spPr>
          <a:xfrm>
            <a:off x="867783" y="1247406"/>
            <a:ext cx="7999991" cy="762199"/>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60000" lvl="2"/>
            <a:r>
              <a:rPr lang="en-CA" sz="1200" b="1" dirty="0" smtClean="0">
                <a:solidFill>
                  <a:schemeClr val="tx1"/>
                </a:solidFill>
              </a:rPr>
              <a:t>Executive management </a:t>
            </a:r>
            <a:r>
              <a:rPr lang="en-CA" sz="1200" b="1" dirty="0">
                <a:solidFill>
                  <a:schemeClr val="tx1"/>
                </a:solidFill>
              </a:rPr>
              <a:t>support is </a:t>
            </a:r>
            <a:r>
              <a:rPr lang="en-CA" sz="1200" b="1" dirty="0" smtClean="0">
                <a:solidFill>
                  <a:schemeClr val="tx1"/>
                </a:solidFill>
              </a:rPr>
              <a:t>crucial. </a:t>
            </a:r>
            <a:r>
              <a:rPr lang="en-CA" sz="1200" dirty="0" smtClean="0">
                <a:solidFill>
                  <a:schemeClr val="tx1"/>
                </a:solidFill>
              </a:rPr>
              <a:t>The number one </a:t>
            </a:r>
            <a:r>
              <a:rPr lang="en-CA" sz="1200" dirty="0">
                <a:solidFill>
                  <a:schemeClr val="tx1"/>
                </a:solidFill>
              </a:rPr>
              <a:t>overall critical success factor </a:t>
            </a:r>
            <a:r>
              <a:rPr lang="en-CA" sz="1200" dirty="0" smtClean="0">
                <a:solidFill>
                  <a:schemeClr val="tx1"/>
                </a:solidFill>
              </a:rPr>
              <a:t>for an SMMP strategy </a:t>
            </a:r>
            <a:r>
              <a:rPr lang="en-CA" sz="1200" dirty="0">
                <a:solidFill>
                  <a:schemeClr val="tx1"/>
                </a:solidFill>
              </a:rPr>
              <a:t>is top management support. This emphasizes the importance of s</a:t>
            </a:r>
            <a:r>
              <a:rPr lang="en-CA" sz="1200" dirty="0" smtClean="0">
                <a:solidFill>
                  <a:schemeClr val="tx1"/>
                </a:solidFill>
              </a:rPr>
              <a:t>ales, service, and marketing and prudent corporate </a:t>
            </a:r>
            <a:r>
              <a:rPr lang="en-CA" sz="1200" dirty="0">
                <a:solidFill>
                  <a:schemeClr val="tx1"/>
                </a:solidFill>
              </a:rPr>
              <a:t>strategic alignment. A strategic objective in </a:t>
            </a:r>
            <a:r>
              <a:rPr lang="en-CA" sz="1200" dirty="0" smtClean="0">
                <a:solidFill>
                  <a:schemeClr val="tx1"/>
                </a:solidFill>
              </a:rPr>
              <a:t>SMMP projects </a:t>
            </a:r>
            <a:r>
              <a:rPr lang="en-CA" sz="1200" dirty="0">
                <a:solidFill>
                  <a:schemeClr val="tx1"/>
                </a:solidFill>
              </a:rPr>
              <a:t>is to position top management as an enabler rather than a barrier. </a:t>
            </a:r>
          </a:p>
        </p:txBody>
      </p:sp>
      <p:cxnSp>
        <p:nvCxnSpPr>
          <p:cNvPr id="101" name="Straight Connector 21"/>
          <p:cNvCxnSpPr/>
          <p:nvPr/>
        </p:nvCxnSpPr>
        <p:spPr>
          <a:xfrm>
            <a:off x="1032459" y="3716550"/>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21"/>
          <p:cNvCxnSpPr/>
          <p:nvPr/>
        </p:nvCxnSpPr>
        <p:spPr>
          <a:xfrm>
            <a:off x="1032459" y="4351842"/>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21"/>
          <p:cNvCxnSpPr/>
          <p:nvPr/>
        </p:nvCxnSpPr>
        <p:spPr>
          <a:xfrm>
            <a:off x="1029709" y="4999831"/>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21"/>
          <p:cNvCxnSpPr/>
          <p:nvPr/>
        </p:nvCxnSpPr>
        <p:spPr>
          <a:xfrm>
            <a:off x="1029709" y="5623030"/>
            <a:ext cx="7100594" cy="243653"/>
          </a:xfrm>
          <a:prstGeom prst="bentConnector3">
            <a:avLst>
              <a:gd name="adj1" fmla="val 3855"/>
            </a:avLst>
          </a:prstGeom>
          <a:ln w="222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32" y="1245566"/>
            <a:ext cx="1836732" cy="776279"/>
          </a:xfrm>
          <a:prstGeom prst="rect">
            <a:avLst/>
          </a:prstGeom>
        </p:spPr>
      </p:pic>
      <p:grpSp>
        <p:nvGrpSpPr>
          <p:cNvPr id="44" name="Group 43"/>
          <p:cNvGrpSpPr/>
          <p:nvPr/>
        </p:nvGrpSpPr>
        <p:grpSpPr>
          <a:xfrm>
            <a:off x="0" y="6422955"/>
            <a:ext cx="9144000" cy="437555"/>
            <a:chOff x="0" y="6422955"/>
            <a:chExt cx="9144000" cy="437555"/>
          </a:xfrm>
        </p:grpSpPr>
        <p:pic>
          <p:nvPicPr>
            <p:cNvPr id="45"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46" name="Picture 4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469517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US" sz="1200" dirty="0">
              <a:solidFill>
                <a:srgbClr val="FFFFFF"/>
              </a:solidFill>
              <a:latin typeface="Georgia"/>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endParaRPr lang="en-US" sz="2400" dirty="0">
              <a:solidFill>
                <a:srgbClr val="FFFFFF"/>
              </a:solidFill>
              <a:latin typeface="Georgia"/>
            </a:endParaRPr>
          </a:p>
        </p:txBody>
      </p:sp>
      <p:sp>
        <p:nvSpPr>
          <p:cNvPr id="4" name="TextBox 3"/>
          <p:cNvSpPr txBox="1"/>
          <p:nvPr/>
        </p:nvSpPr>
        <p:spPr>
          <a:xfrm>
            <a:off x="227373" y="2016272"/>
            <a:ext cx="4656763" cy="4447371"/>
          </a:xfrm>
          <a:prstGeom prst="rect">
            <a:avLst/>
          </a:prstGeom>
        </p:spPr>
        <p:txBody>
          <a:bodyPr wrap="square" rtlCol="0">
            <a:spAutoFit/>
          </a:bodyPr>
          <a:lstStyle/>
          <a:p>
            <a:r>
              <a:rPr lang="en-CA" sz="1200" dirty="0">
                <a:solidFill>
                  <a:schemeClr val="bg2"/>
                </a:solidFill>
              </a:rPr>
              <a:t>With a truly global customer base, Dell gets about 22,000 mentions on the social web daily, and does not sit idly by. Having established a physical Social Media Command Center </a:t>
            </a:r>
            <a:r>
              <a:rPr lang="en-CA" sz="1200" dirty="0" smtClean="0">
                <a:solidFill>
                  <a:schemeClr val="bg2"/>
                </a:solidFill>
              </a:rPr>
              <a:t>powered by Salesforce’s Social Studio, </a:t>
            </a:r>
            <a:r>
              <a:rPr lang="en-CA" sz="1200" b="1" dirty="0">
                <a:solidFill>
                  <a:schemeClr val="bg2"/>
                </a:solidFill>
              </a:rPr>
              <a:t>Dell was one of the companies that pioneered the command center </a:t>
            </a:r>
            <a:r>
              <a:rPr lang="en-CA" sz="1200" b="1" dirty="0" smtClean="0">
                <a:solidFill>
                  <a:schemeClr val="bg2"/>
                </a:solidFill>
              </a:rPr>
              <a:t>concept for social response.</a:t>
            </a:r>
            <a:endParaRPr lang="en-CA" sz="1200" b="1" dirty="0">
              <a:solidFill>
                <a:schemeClr val="bg2"/>
              </a:solidFill>
            </a:endParaRPr>
          </a:p>
          <a:p>
            <a:pPr>
              <a:spcBef>
                <a:spcPts val="1200"/>
              </a:spcBef>
            </a:pPr>
            <a:r>
              <a:rPr lang="en-CA" sz="1200" b="1" dirty="0">
                <a:solidFill>
                  <a:schemeClr val="bg1"/>
                </a:solidFill>
              </a:rPr>
              <a:t>The </a:t>
            </a:r>
            <a:r>
              <a:rPr lang="en-CA" sz="1200" b="1" dirty="0" smtClean="0">
                <a:solidFill>
                  <a:schemeClr val="bg1"/>
                </a:solidFill>
              </a:rPr>
              <a:t>SMMP carries </a:t>
            </a:r>
            <a:r>
              <a:rPr lang="en-CA" sz="1200" b="1" dirty="0">
                <a:solidFill>
                  <a:schemeClr val="bg1"/>
                </a:solidFill>
              </a:rPr>
              <a:t>out the following activities: </a:t>
            </a:r>
          </a:p>
          <a:p>
            <a:pPr marL="171450" indent="-171450">
              <a:spcBef>
                <a:spcPts val="600"/>
              </a:spcBef>
              <a:buFont typeface="Arial" panose="020B0604020202020204" pitchFamily="34" charset="0"/>
              <a:buChar char="•"/>
            </a:pPr>
            <a:r>
              <a:rPr lang="en-CA" sz="1200" dirty="0" smtClean="0">
                <a:solidFill>
                  <a:schemeClr val="bg1"/>
                </a:solidFill>
              </a:rPr>
              <a:t>Tracking </a:t>
            </a:r>
            <a:r>
              <a:rPr lang="en-CA" sz="1200" dirty="0">
                <a:solidFill>
                  <a:schemeClr val="bg1"/>
                </a:solidFill>
              </a:rPr>
              <a:t>mentions of Dell in the social cloud</a:t>
            </a:r>
          </a:p>
          <a:p>
            <a:pPr marL="171450" indent="-171450">
              <a:spcBef>
                <a:spcPts val="600"/>
              </a:spcBef>
              <a:buFont typeface="Arial" panose="020B0604020202020204" pitchFamily="34" charset="0"/>
              <a:buChar char="•"/>
            </a:pPr>
            <a:r>
              <a:rPr lang="en-CA" sz="1200" dirty="0" smtClean="0">
                <a:solidFill>
                  <a:schemeClr val="bg1"/>
                </a:solidFill>
              </a:rPr>
              <a:t>Sentiment </a:t>
            </a:r>
            <a:r>
              <a:rPr lang="en-CA" sz="1200" dirty="0">
                <a:solidFill>
                  <a:schemeClr val="bg1"/>
                </a:solidFill>
              </a:rPr>
              <a:t>analysis</a:t>
            </a:r>
          </a:p>
          <a:p>
            <a:pPr marL="171450" indent="-171450">
              <a:spcBef>
                <a:spcPts val="600"/>
              </a:spcBef>
              <a:buFont typeface="Arial" panose="020B0604020202020204" pitchFamily="34" charset="0"/>
              <a:buChar char="•"/>
            </a:pPr>
            <a:r>
              <a:rPr lang="en-CA" sz="1200" dirty="0" smtClean="0">
                <a:solidFill>
                  <a:schemeClr val="bg1"/>
                </a:solidFill>
              </a:rPr>
              <a:t>Connecting </a:t>
            </a:r>
            <a:r>
              <a:rPr lang="en-CA" sz="1200" dirty="0">
                <a:solidFill>
                  <a:schemeClr val="bg1"/>
                </a:solidFill>
              </a:rPr>
              <a:t>customers who need assistance with experts who can help them</a:t>
            </a:r>
          </a:p>
          <a:p>
            <a:pPr marL="171450" indent="-171450">
              <a:spcBef>
                <a:spcPts val="600"/>
              </a:spcBef>
              <a:buFont typeface="Arial" panose="020B0604020202020204" pitchFamily="34" charset="0"/>
              <a:buChar char="•"/>
            </a:pPr>
            <a:r>
              <a:rPr lang="en-CA" sz="1200" dirty="0" smtClean="0">
                <a:solidFill>
                  <a:schemeClr val="bg1"/>
                </a:solidFill>
              </a:rPr>
              <a:t>Social </a:t>
            </a:r>
            <a:r>
              <a:rPr lang="en-CA" sz="1200" dirty="0">
                <a:solidFill>
                  <a:schemeClr val="bg1"/>
                </a:solidFill>
              </a:rPr>
              <a:t>media training</a:t>
            </a:r>
          </a:p>
          <a:p>
            <a:pPr marL="171450" indent="-171450">
              <a:spcBef>
                <a:spcPts val="600"/>
              </a:spcBef>
              <a:buFont typeface="Arial" panose="020B0604020202020204" pitchFamily="34" charset="0"/>
              <a:buChar char="•"/>
            </a:pPr>
            <a:r>
              <a:rPr lang="en-CA" sz="1200" dirty="0" smtClean="0">
                <a:solidFill>
                  <a:schemeClr val="bg1"/>
                </a:solidFill>
              </a:rPr>
              <a:t>Maintenance </a:t>
            </a:r>
            <a:r>
              <a:rPr lang="en-CA" sz="1200" dirty="0">
                <a:solidFill>
                  <a:schemeClr val="bg1"/>
                </a:solidFill>
              </a:rPr>
              <a:t>of standards for social media interactions</a:t>
            </a:r>
          </a:p>
          <a:p>
            <a:pPr marL="171450" indent="-171450">
              <a:spcBef>
                <a:spcPts val="600"/>
              </a:spcBef>
              <a:buFont typeface="Arial" panose="020B0604020202020204" pitchFamily="34" charset="0"/>
              <a:buChar char="•"/>
            </a:pPr>
            <a:r>
              <a:rPr lang="en-CA" sz="1200" dirty="0" smtClean="0">
                <a:solidFill>
                  <a:schemeClr val="bg1"/>
                </a:solidFill>
              </a:rPr>
              <a:t>Spreading </a:t>
            </a:r>
            <a:r>
              <a:rPr lang="en-CA" sz="1200" dirty="0">
                <a:solidFill>
                  <a:schemeClr val="bg1"/>
                </a:solidFill>
              </a:rPr>
              <a:t>best social media practices across the organization</a:t>
            </a:r>
            <a:endParaRPr lang="en-CA" sz="1200" b="1" dirty="0">
              <a:solidFill>
                <a:schemeClr val="bg1"/>
              </a:solidFill>
            </a:endParaRPr>
          </a:p>
          <a:p>
            <a:endParaRPr lang="en-CA" sz="1200" dirty="0">
              <a:solidFill>
                <a:schemeClr val="bg2"/>
              </a:solidFill>
            </a:endParaRPr>
          </a:p>
          <a:p>
            <a:r>
              <a:rPr lang="en-CA" sz="1200" b="1" dirty="0">
                <a:solidFill>
                  <a:schemeClr val="bg2"/>
                </a:solidFill>
              </a:rPr>
              <a:t>Today the company claims impressive results, including:</a:t>
            </a:r>
          </a:p>
          <a:p>
            <a:pPr marL="171450" indent="-171450">
              <a:spcBef>
                <a:spcPts val="600"/>
              </a:spcBef>
              <a:buFont typeface="Arial" panose="020B0604020202020204" pitchFamily="34" charset="0"/>
              <a:buChar char="•"/>
            </a:pPr>
            <a:r>
              <a:rPr lang="en-CA" sz="1200" dirty="0" smtClean="0">
                <a:solidFill>
                  <a:schemeClr val="bg2"/>
                </a:solidFill>
              </a:rPr>
              <a:t>“</a:t>
            </a:r>
            <a:r>
              <a:rPr lang="en-CA" sz="1200" dirty="0">
                <a:solidFill>
                  <a:schemeClr val="bg2"/>
                </a:solidFill>
              </a:rPr>
              <a:t>Resolution rate” of 99% customer satisfaction</a:t>
            </a:r>
          </a:p>
          <a:p>
            <a:pPr marL="171450" indent="-171450">
              <a:spcBef>
                <a:spcPts val="600"/>
              </a:spcBef>
              <a:buFont typeface="Arial" panose="020B0604020202020204" pitchFamily="34" charset="0"/>
              <a:buChar char="•"/>
            </a:pPr>
            <a:r>
              <a:rPr lang="en-CA" sz="1200" dirty="0" smtClean="0">
                <a:solidFill>
                  <a:schemeClr val="bg2"/>
                </a:solidFill>
              </a:rPr>
              <a:t>Boosting </a:t>
            </a:r>
            <a:r>
              <a:rPr lang="en-CA" sz="1200" dirty="0">
                <a:solidFill>
                  <a:schemeClr val="bg2"/>
                </a:solidFill>
              </a:rPr>
              <a:t>its customer reach with the same number of employees </a:t>
            </a:r>
          </a:p>
          <a:p>
            <a:pPr marL="171450" indent="-171450">
              <a:spcBef>
                <a:spcPts val="600"/>
              </a:spcBef>
              <a:buFont typeface="Arial" panose="020B0604020202020204" pitchFamily="34" charset="0"/>
              <a:buChar char="•"/>
            </a:pPr>
            <a:r>
              <a:rPr lang="en-CA" sz="1200" dirty="0" smtClean="0">
                <a:solidFill>
                  <a:schemeClr val="bg2"/>
                </a:solidFill>
              </a:rPr>
              <a:t>One </a:t>
            </a:r>
            <a:r>
              <a:rPr lang="en-CA" sz="1200" dirty="0">
                <a:solidFill>
                  <a:schemeClr val="bg2"/>
                </a:solidFill>
              </a:rPr>
              <a:t>third of Dell’s former critics are now fans</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a:r>
                <a:rPr lang="en-CA" sz="2800" b="1" dirty="0" smtClean="0">
                  <a:solidFill>
                    <a:srgbClr val="FFFFFF"/>
                  </a:solidFill>
                </a:rPr>
                <a:t>CASE STUDY</a:t>
              </a:r>
              <a:endParaRPr lang="en-CA" sz="2800" b="1" dirty="0">
                <a:solidFill>
                  <a:srgbClr val="FFFFFF"/>
                </a:solidFill>
              </a:endParaRP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smtClean="0">
                  <a:solidFill>
                    <a:srgbClr val="FFFFFF"/>
                  </a:solidFill>
                </a:rPr>
                <a:t>Industry</a:t>
              </a:r>
            </a:p>
            <a:p>
              <a:pPr algn="r">
                <a:lnSpc>
                  <a:spcPct val="150000"/>
                </a:lnSpc>
              </a:pPr>
              <a:r>
                <a:rPr lang="en-CA" sz="1200" b="1" dirty="0" smtClean="0">
                  <a:solidFill>
                    <a:srgbClr val="FFFFFF"/>
                  </a:solidFill>
                </a:rPr>
                <a:t>Source</a:t>
              </a:r>
              <a:endParaRPr lang="en-CA" sz="1200" b="1" dirty="0">
                <a:solidFill>
                  <a:srgbClr val="FFFFFF"/>
                </a:solidFill>
              </a:endParaRP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333333"/>
                </a:buClr>
              </a:pPr>
              <a:r>
                <a:rPr lang="en-CA" b="0" i="1" dirty="0" smtClean="0">
                  <a:solidFill>
                    <a:srgbClr val="FFFFFF"/>
                  </a:solidFill>
                </a:rPr>
                <a:t>High-Tech</a:t>
              </a:r>
            </a:p>
            <a:p>
              <a:pPr>
                <a:buClr>
                  <a:srgbClr val="333333"/>
                </a:buClr>
              </a:pPr>
              <a:r>
                <a:rPr lang="en-CA" b="0" i="1" dirty="0" smtClean="0">
                  <a:solidFill>
                    <a:srgbClr val="FFFFFF"/>
                  </a:solidFill>
                </a:rPr>
                <a:t>Dell</a:t>
              </a:r>
            </a:p>
          </p:txBody>
        </p:sp>
      </p:grpSp>
      <p:sp>
        <p:nvSpPr>
          <p:cNvPr id="11" name="Title 10"/>
          <p:cNvSpPr>
            <a:spLocks noGrp="1"/>
          </p:cNvSpPr>
          <p:nvPr>
            <p:ph type="title"/>
          </p:nvPr>
        </p:nvSpPr>
        <p:spPr/>
        <p:txBody>
          <a:bodyPr/>
          <a:lstStyle/>
          <a:p>
            <a:r>
              <a:rPr lang="en-US" dirty="0" smtClean="0">
                <a:solidFill>
                  <a:srgbClr val="FFFFFF"/>
                </a:solidFill>
              </a:rPr>
              <a:t>Dell uses a dedicated social media management platform to power a comprehensive social command center</a:t>
            </a:r>
            <a:endParaRPr lang="en-US" dirty="0"/>
          </a:p>
        </p:txBody>
      </p:sp>
      <p:sp>
        <p:nvSpPr>
          <p:cNvPr id="21" name="TextBox 20"/>
          <p:cNvSpPr txBox="1"/>
          <p:nvPr/>
        </p:nvSpPr>
        <p:spPr>
          <a:xfrm>
            <a:off x="5377344" y="3158782"/>
            <a:ext cx="3700851" cy="3046988"/>
          </a:xfrm>
          <a:prstGeom prst="rect">
            <a:avLst/>
          </a:prstGeom>
          <a:solidFill>
            <a:schemeClr val="accent5">
              <a:lumMod val="20000"/>
              <a:lumOff val="80000"/>
            </a:schemeClr>
          </a:solidFill>
        </p:spPr>
        <p:txBody>
          <a:bodyPr wrap="square" rtlCol="0">
            <a:spAutoFit/>
          </a:bodyPr>
          <a:lstStyle/>
          <a:p>
            <a:pPr algn="l" eaLnBrk="0" hangingPunct="0">
              <a:buClr>
                <a:srgbClr val="333333"/>
              </a:buClr>
              <a:buSzPct val="120000"/>
            </a:pPr>
            <a:r>
              <a:rPr lang="en-CA" sz="1400" b="1" dirty="0">
                <a:solidFill>
                  <a:srgbClr val="333333"/>
                </a:solidFill>
                <a:latin typeface="Arial"/>
              </a:rPr>
              <a:t>Tools:</a:t>
            </a:r>
          </a:p>
          <a:p>
            <a:pPr marL="120650" indent="-120650" algn="l" eaLnBrk="0" hangingPunct="0">
              <a:buClr>
                <a:srgbClr val="333333"/>
              </a:buClr>
              <a:buSzPct val="120000"/>
              <a:buFont typeface="Arial" pitchFamily="34" charset="0"/>
              <a:buChar char="•"/>
            </a:pPr>
            <a:r>
              <a:rPr lang="en-CA" sz="1400" b="1" dirty="0" smtClean="0">
                <a:solidFill>
                  <a:schemeClr val="accent2"/>
                </a:solidFill>
                <a:latin typeface="Arial"/>
              </a:rPr>
              <a:t>Salesforce Social Studio</a:t>
            </a:r>
            <a:endParaRPr lang="en-CA" sz="1400" b="1" dirty="0">
              <a:solidFill>
                <a:schemeClr val="accent2"/>
              </a:solidFill>
              <a:latin typeface="Arial"/>
            </a:endParaRPr>
          </a:p>
          <a:p>
            <a:pPr marL="120650" indent="-120650" algn="l" eaLnBrk="0" hangingPunct="0">
              <a:buClr>
                <a:srgbClr val="333333"/>
              </a:buClr>
              <a:buSzPct val="120000"/>
              <a:buFont typeface="Arial" pitchFamily="34" charset="0"/>
              <a:buChar char="•"/>
            </a:pPr>
            <a:r>
              <a:rPr lang="en-CA" sz="1400" dirty="0" smtClean="0">
                <a:solidFill>
                  <a:srgbClr val="333333"/>
                </a:solidFill>
                <a:latin typeface="Arial"/>
              </a:rPr>
              <a:t>Three </a:t>
            </a:r>
            <a:r>
              <a:rPr lang="en-CA" sz="1400" dirty="0">
                <a:solidFill>
                  <a:srgbClr val="333333"/>
                </a:solidFill>
                <a:latin typeface="Arial"/>
              </a:rPr>
              <a:t>rows of </a:t>
            </a:r>
            <a:r>
              <a:rPr lang="en-CA" sz="1400" dirty="0" smtClean="0">
                <a:solidFill>
                  <a:srgbClr val="333333"/>
                </a:solidFill>
                <a:latin typeface="Arial"/>
              </a:rPr>
              <a:t>monitors </a:t>
            </a:r>
            <a:r>
              <a:rPr lang="en-CA" sz="1400" dirty="0">
                <a:solidFill>
                  <a:srgbClr val="333333"/>
                </a:solidFill>
                <a:latin typeface="Arial"/>
              </a:rPr>
              <a:t>offering instant insights into customer sentiment, share of </a:t>
            </a:r>
            <a:r>
              <a:rPr lang="en-CA" sz="1400" dirty="0" smtClean="0">
                <a:solidFill>
                  <a:srgbClr val="333333"/>
                </a:solidFill>
                <a:latin typeface="Arial"/>
              </a:rPr>
              <a:t>voice, and geography.</a:t>
            </a:r>
            <a:endParaRPr lang="en-CA" sz="1400" dirty="0">
              <a:solidFill>
                <a:srgbClr val="333333"/>
              </a:solidFill>
              <a:latin typeface="Arial"/>
            </a:endParaRPr>
          </a:p>
          <a:p>
            <a:pPr marL="174625" indent="-174625" algn="l" eaLnBrk="0" hangingPunct="0">
              <a:spcBef>
                <a:spcPts val="1200"/>
              </a:spcBef>
              <a:buClr>
                <a:srgbClr val="333333"/>
              </a:buClr>
              <a:buSzPct val="120000"/>
            </a:pPr>
            <a:r>
              <a:rPr lang="en-CA" sz="1400" b="1" dirty="0">
                <a:solidFill>
                  <a:srgbClr val="333333"/>
                </a:solidFill>
                <a:latin typeface="Arial"/>
              </a:rPr>
              <a:t>Staff: </a:t>
            </a:r>
          </a:p>
          <a:p>
            <a:pPr marL="120650" indent="-120650" algn="l" eaLnBrk="0" hangingPunct="0">
              <a:spcBef>
                <a:spcPts val="0"/>
              </a:spcBef>
              <a:buClr>
                <a:srgbClr val="333333"/>
              </a:buClr>
              <a:buSzPct val="120000"/>
              <a:buFont typeface="Arial" pitchFamily="34" charset="0"/>
              <a:buChar char="•"/>
            </a:pPr>
            <a:r>
              <a:rPr lang="en-CA" sz="1400" dirty="0">
                <a:solidFill>
                  <a:srgbClr val="333333"/>
                </a:solidFill>
                <a:latin typeface="Arial"/>
              </a:rPr>
              <a:t>The center started with </a:t>
            </a:r>
            <a:r>
              <a:rPr lang="en-CA" sz="1400" dirty="0" smtClean="0">
                <a:solidFill>
                  <a:srgbClr val="333333"/>
                </a:solidFill>
                <a:latin typeface="Arial"/>
              </a:rPr>
              <a:t>five people; today </a:t>
            </a:r>
            <a:r>
              <a:rPr lang="en-CA" sz="1400" dirty="0">
                <a:solidFill>
                  <a:srgbClr val="333333"/>
                </a:solidFill>
                <a:latin typeface="Arial"/>
              </a:rPr>
              <a:t>it is staffed by a team of 15 interacting with customers in 11 languages. </a:t>
            </a:r>
          </a:p>
          <a:p>
            <a:pPr marL="120650" indent="-120650" algn="l" eaLnBrk="0" hangingPunct="0">
              <a:spcBef>
                <a:spcPts val="0"/>
              </a:spcBef>
              <a:buClr>
                <a:srgbClr val="333333"/>
              </a:buClr>
              <a:buSzPct val="120000"/>
              <a:buFont typeface="Arial" pitchFamily="34" charset="0"/>
              <a:buChar char="•"/>
            </a:pPr>
            <a:r>
              <a:rPr lang="en-CA" sz="1400" dirty="0" smtClean="0">
                <a:solidFill>
                  <a:srgbClr val="333333"/>
                </a:solidFill>
                <a:latin typeface="Arial"/>
              </a:rPr>
              <a:t>Dell values human interaction; the </a:t>
            </a:r>
            <a:r>
              <a:rPr lang="en-CA" sz="1400" dirty="0">
                <a:solidFill>
                  <a:srgbClr val="333333"/>
                </a:solidFill>
                <a:latin typeface="Arial"/>
              </a:rPr>
              <a:t>center is not running on autopilot, </a:t>
            </a:r>
            <a:r>
              <a:rPr lang="en-CA" sz="1400" dirty="0" smtClean="0">
                <a:solidFill>
                  <a:srgbClr val="333333"/>
                </a:solidFill>
                <a:latin typeface="Arial"/>
              </a:rPr>
              <a:t>and any </a:t>
            </a:r>
            <a:r>
              <a:rPr lang="en-CA" sz="1400" dirty="0">
                <a:solidFill>
                  <a:srgbClr val="333333"/>
                </a:solidFill>
                <a:latin typeface="Arial"/>
              </a:rPr>
              <a:t>ambiguous activity is analyzed (and dealt with) manually </a:t>
            </a:r>
            <a:r>
              <a:rPr lang="en-CA" sz="1400" dirty="0" smtClean="0">
                <a:solidFill>
                  <a:srgbClr val="333333"/>
                </a:solidFill>
                <a:latin typeface="Arial"/>
              </a:rPr>
              <a:t>on an </a:t>
            </a:r>
            <a:r>
              <a:rPr lang="en-CA" sz="1400" dirty="0">
                <a:solidFill>
                  <a:srgbClr val="333333"/>
                </a:solidFill>
                <a:latin typeface="Arial"/>
              </a:rPr>
              <a:t>individual </a:t>
            </a:r>
            <a:r>
              <a:rPr lang="en-CA" sz="1400" dirty="0" smtClean="0">
                <a:solidFill>
                  <a:srgbClr val="333333"/>
                </a:solidFill>
                <a:latin typeface="Arial"/>
              </a:rPr>
              <a:t>basis.</a:t>
            </a:r>
            <a:endParaRPr lang="en-CA" sz="2000" dirty="0">
              <a:solidFill>
                <a:srgbClr val="333333"/>
              </a:solidFill>
              <a:latin typeface="Arial"/>
            </a:endParaRPr>
          </a:p>
        </p:txBody>
      </p:sp>
      <p:pic>
        <p:nvPicPr>
          <p:cNvPr id="22" name="Picture 2" descr="http://www.hardwarecanucks.com/wp-content/uploads/Dell_Logo.png"/>
          <p:cNvPicPr>
            <a:picLocks noChangeAspect="1" noChangeArrowheads="1"/>
          </p:cNvPicPr>
          <p:nvPr/>
        </p:nvPicPr>
        <p:blipFill>
          <a:blip r:embed="rId4" cstate="screen"/>
          <a:srcRect/>
          <a:stretch>
            <a:fillRect/>
          </a:stretch>
        </p:blipFill>
        <p:spPr bwMode="auto">
          <a:xfrm>
            <a:off x="6469380" y="2049938"/>
            <a:ext cx="1174188" cy="1160126"/>
          </a:xfrm>
          <a:prstGeom prst="rect">
            <a:avLst/>
          </a:prstGeom>
          <a:noFill/>
        </p:spPr>
      </p:pic>
      <p:grpSp>
        <p:nvGrpSpPr>
          <p:cNvPr id="18" name="Group 17"/>
          <p:cNvGrpSpPr/>
          <p:nvPr/>
        </p:nvGrpSpPr>
        <p:grpSpPr>
          <a:xfrm>
            <a:off x="0" y="6422955"/>
            <a:ext cx="9144000" cy="437555"/>
            <a:chOff x="0" y="6422955"/>
            <a:chExt cx="9144000" cy="437555"/>
          </a:xfrm>
        </p:grpSpPr>
        <p:pic>
          <p:nvPicPr>
            <p:cNvPr id="19"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20" name="Picture 19"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42111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365bbbcf4b61bb75aa21172c5b5d669e43f826"/>
  <p:tag name="ISPRING_RESOURCE_PATHS_HASH_PRESENTER" val="9fe85daf02742da1adfe8e7456ec82fbda11f6e"/>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2122</Words>
  <Application>Microsoft Office PowerPoint</Application>
  <PresentationFormat>On-screen Show (4:3)</PresentationFormat>
  <Paragraphs>196</Paragraphs>
  <Slides>12</Slides>
  <Notes>11</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1" baseType="lpstr">
      <vt:lpstr>Courier New</vt:lpstr>
      <vt:lpstr>Calibri</vt:lpstr>
      <vt:lpstr>Georgia</vt:lpstr>
      <vt:lpstr>Times New Roman</vt:lpstr>
      <vt:lpstr>Arial</vt:lpstr>
      <vt:lpstr>Wingdings</vt:lpstr>
      <vt:lpstr>Theme1</vt:lpstr>
      <vt:lpstr>1_Theme1</vt:lpstr>
      <vt:lpstr>PowerPoint Presentation</vt:lpstr>
      <vt:lpstr>PowerPoint Presentation</vt:lpstr>
      <vt:lpstr>Executive summary</vt:lpstr>
      <vt:lpstr>Framing the SMMP selection and implementation project</vt:lpstr>
      <vt:lpstr>Social media management platforms augment social capabilities within a broader customer experience ecosystem</vt:lpstr>
      <vt:lpstr>SMMPs reduce complexity and increase the effectiveness of enterprise social media programs</vt:lpstr>
      <vt:lpstr>Failing to rein in social media initiatives leads to  more work, uninformed decisions, and diminishing returns</vt:lpstr>
      <vt:lpstr>Review the critical success factors for SMMP across the project lifecycle, from planning to post-implementation</vt:lpstr>
      <vt:lpstr>Dell uses a dedicated social media management platform to power a comprehensive social command center</vt:lpstr>
      <vt:lpstr>Follow Info-Tech’s methodology for selection and implementation of enterprise applications</vt:lpstr>
      <vt:lpstr>Use this blueprint to support your SMMP selection and implementation </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2017-01-27T20:33:34Z</dcterms:created>
  <dcterms:modified xsi:type="dcterms:W3CDTF">2017-01-27T22:11:48Z</dcterms:modified>
  <cp:contentStatus/>
</cp:coreProperties>
</file>