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95" r:id="rId1"/>
  </p:sldMasterIdLst>
  <p:notesMasterIdLst>
    <p:notesMasterId r:id="rId24"/>
  </p:notesMasterIdLst>
  <p:handoutMasterIdLst>
    <p:handoutMasterId r:id="rId25"/>
  </p:handoutMasterIdLst>
  <p:sldIdLst>
    <p:sldId id="256" r:id="rId2"/>
    <p:sldId id="1661" r:id="rId3"/>
    <p:sldId id="1265" r:id="rId4"/>
    <p:sldId id="1239" r:id="rId5"/>
    <p:sldId id="1672" r:id="rId6"/>
    <p:sldId id="1666" r:id="rId7"/>
    <p:sldId id="1675" r:id="rId8"/>
    <p:sldId id="1680" r:id="rId9"/>
    <p:sldId id="1662" r:id="rId10"/>
    <p:sldId id="1682" r:id="rId11"/>
    <p:sldId id="1673" r:id="rId12"/>
    <p:sldId id="1677" r:id="rId13"/>
    <p:sldId id="1674" r:id="rId14"/>
    <p:sldId id="1681" r:id="rId15"/>
    <p:sldId id="1044" r:id="rId16"/>
    <p:sldId id="1669" r:id="rId17"/>
    <p:sldId id="927" r:id="rId18"/>
    <p:sldId id="1241" r:id="rId19"/>
    <p:sldId id="1808" r:id="rId20"/>
    <p:sldId id="743" r:id="rId21"/>
    <p:sldId id="1711" r:id="rId22"/>
    <p:sldId id="447" r:id="rId23"/>
  </p:sldIdLst>
  <p:sldSz cx="9144000" cy="6858000" type="screen4x3"/>
  <p:notesSz cx="6950075" cy="9236075"/>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Summary" id="{79EAA070-9FC7-430E-B43A-EACBC9ED5B66}">
          <p14:sldIdLst>
            <p14:sldId id="256"/>
            <p14:sldId id="1661"/>
            <p14:sldId id="1265"/>
            <p14:sldId id="1239"/>
            <p14:sldId id="1672"/>
            <p14:sldId id="1666"/>
            <p14:sldId id="1675"/>
            <p14:sldId id="1680"/>
            <p14:sldId id="1662"/>
            <p14:sldId id="1682"/>
            <p14:sldId id="1673"/>
            <p14:sldId id="1677"/>
            <p14:sldId id="1674"/>
            <p14:sldId id="1681"/>
            <p14:sldId id="1044"/>
            <p14:sldId id="1669"/>
            <p14:sldId id="927"/>
            <p14:sldId id="1241"/>
            <p14:sldId id="1808"/>
            <p14:sldId id="743"/>
            <p14:sldId id="1711"/>
            <p14:sldId id="447"/>
          </p14:sldIdLst>
        </p14:section>
      </p14:sectionLst>
    </p:ext>
    <p:ext uri="{EFAFB233-063F-42B5-8137-9DF3F51BA10A}">
      <p15:sldGuideLst xmlns:p15="http://schemas.microsoft.com/office/powerpoint/2012/main">
        <p15:guide id="1" orient="horz" pos="4269" userDrawn="1">
          <p15:clr>
            <a:srgbClr val="A4A3A4"/>
          </p15:clr>
        </p15:guide>
        <p15:guide id="2" orient="horz" pos="709" userDrawn="1">
          <p15:clr>
            <a:srgbClr val="A4A3A4"/>
          </p15:clr>
        </p15:guide>
        <p15:guide id="3" pos="181" userDrawn="1">
          <p15:clr>
            <a:srgbClr val="A4A3A4"/>
          </p15:clr>
        </p15:guide>
        <p15:guide id="4" pos="55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8D2"/>
    <a:srgbClr val="007698"/>
    <a:srgbClr val="E1B500"/>
    <a:srgbClr val="A24130"/>
    <a:srgbClr val="FFC000"/>
    <a:srgbClr val="E8E9EA"/>
    <a:srgbClr val="29475F"/>
    <a:srgbClr val="FF8E10"/>
    <a:srgbClr val="D9A21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434" autoAdjust="0"/>
  </p:normalViewPr>
  <p:slideViewPr>
    <p:cSldViewPr snapToGrid="0">
      <p:cViewPr varScale="1">
        <p:scale>
          <a:sx n="116" d="100"/>
          <a:sy n="116" d="100"/>
        </p:scale>
        <p:origin x="2244" y="108"/>
      </p:cViewPr>
      <p:guideLst>
        <p:guide orient="horz" pos="4269"/>
        <p:guide orient="horz" pos="709"/>
        <p:guide pos="181"/>
        <p:guide pos="5511"/>
      </p:guideLst>
    </p:cSldViewPr>
  </p:slideViewPr>
  <p:outlineViewPr>
    <p:cViewPr>
      <p:scale>
        <a:sx n="33" d="100"/>
        <a:sy n="33" d="100"/>
      </p:scale>
      <p:origin x="0" y="-62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Sheet3!$AA$10</c:f>
              <c:strCache>
                <c:ptCount val="1"/>
                <c:pt idx="0">
                  <c:v>ECM Market Growth</c:v>
                </c:pt>
              </c:strCache>
            </c:strRef>
          </c:tx>
          <c:spPr>
            <a:ln w="28575" cap="rnd">
              <a:gradFill>
                <a:gsLst>
                  <a:gs pos="0">
                    <a:schemeClr val="accent2"/>
                  </a:gs>
                  <a:gs pos="100000">
                    <a:schemeClr val="accent1"/>
                  </a:gs>
                </a:gsLst>
                <a:lin ang="5400000" scaled="1"/>
              </a:gradFill>
              <a:round/>
            </a:ln>
            <a:effectLst/>
          </c:spPr>
          <c:marker>
            <c:symbol val="none"/>
          </c:marker>
          <c:cat>
            <c:numRef>
              <c:f>Sheet3!$Z$11:$Z$14</c:f>
              <c:numCache>
                <c:formatCode>General</c:formatCode>
                <c:ptCount val="4"/>
                <c:pt idx="0">
                  <c:v>2015</c:v>
                </c:pt>
                <c:pt idx="1">
                  <c:v>2016</c:v>
                </c:pt>
                <c:pt idx="2">
                  <c:v>2020</c:v>
                </c:pt>
                <c:pt idx="3">
                  <c:v>2021</c:v>
                </c:pt>
              </c:numCache>
            </c:numRef>
          </c:cat>
          <c:val>
            <c:numRef>
              <c:f>Sheet3!$AA$11:$AA$14</c:f>
              <c:numCache>
                <c:formatCode>_-"$"* #,##0_-;\-"$"* #,##0_-;_-"$"* "-"??_-;_-@_-</c:formatCode>
                <c:ptCount val="4"/>
                <c:pt idx="0">
                  <c:v>24.62</c:v>
                </c:pt>
                <c:pt idx="1">
                  <c:v>28.1</c:v>
                </c:pt>
                <c:pt idx="2">
                  <c:v>59.87</c:v>
                </c:pt>
                <c:pt idx="3">
                  <c:v>66.27</c:v>
                </c:pt>
              </c:numCache>
            </c:numRef>
          </c:val>
          <c:smooth val="0"/>
        </c:ser>
        <c:dLbls>
          <c:showLegendKey val="0"/>
          <c:showVal val="0"/>
          <c:showCatName val="0"/>
          <c:showSerName val="0"/>
          <c:showPercent val="0"/>
          <c:showBubbleSize val="0"/>
        </c:dLbls>
        <c:smooth val="0"/>
        <c:axId val="632190688"/>
        <c:axId val="632187160"/>
      </c:lineChart>
      <c:catAx>
        <c:axId val="63219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187160"/>
        <c:crosses val="autoZero"/>
        <c:auto val="1"/>
        <c:lblAlgn val="ctr"/>
        <c:lblOffset val="100"/>
        <c:noMultiLvlLbl val="0"/>
      </c:catAx>
      <c:valAx>
        <c:axId val="632187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aseline="0" dirty="0"/>
                  <a:t>Billions ($USD)</a:t>
                </a:r>
                <a:endParaRPr lang="en-CA"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19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724114589193"/>
          <c:y val="0.32816200058326039"/>
          <c:w val="0.43770583899160148"/>
          <c:h val="0.59872229512977548"/>
        </c:manualLayout>
      </c:layout>
      <c:doughnutChart>
        <c:varyColors val="1"/>
        <c:ser>
          <c:idx val="0"/>
          <c:order val="0"/>
          <c:explosion val="2"/>
          <c:dPt>
            <c:idx val="0"/>
            <c:bubble3D val="0"/>
            <c:spPr>
              <a:solidFill>
                <a:srgbClr val="29475F"/>
              </a:solidFill>
              <a:ln w="19050">
                <a:solidFill>
                  <a:schemeClr val="lt1"/>
                </a:solidFill>
              </a:ln>
              <a:effectLst/>
            </c:spPr>
          </c:dPt>
          <c:dPt>
            <c:idx val="1"/>
            <c:bubble3D val="0"/>
            <c:spPr>
              <a:solidFill>
                <a:srgbClr val="7CADD4"/>
              </a:solidFill>
              <a:ln w="19050">
                <a:solidFill>
                  <a:schemeClr val="lt1"/>
                </a:solidFill>
              </a:ln>
              <a:effectLst/>
            </c:spPr>
          </c:dPt>
          <c:dPt>
            <c:idx val="2"/>
            <c:bubble3D val="0"/>
            <c:spPr>
              <a:solidFill>
                <a:srgbClr val="B0C534"/>
              </a:solidFill>
              <a:ln w="19050">
                <a:solidFill>
                  <a:schemeClr val="lt1"/>
                </a:solidFill>
              </a:ln>
              <a:effectLst/>
            </c:spPr>
          </c:dPt>
          <c:dPt>
            <c:idx val="3"/>
            <c:bubble3D val="0"/>
            <c:spPr>
              <a:solidFill>
                <a:srgbClr val="FFC000"/>
              </a:solidFill>
              <a:ln w="19050">
                <a:solidFill>
                  <a:schemeClr val="lt1"/>
                </a:solidFill>
              </a:ln>
              <a:effectLst/>
            </c:spPr>
          </c:dPt>
          <c:dPt>
            <c:idx val="4"/>
            <c:bubble3D val="0"/>
            <c:spPr>
              <a:solidFill>
                <a:srgbClr val="FF8E10"/>
              </a:solidFill>
              <a:ln w="19050">
                <a:solidFill>
                  <a:schemeClr val="lt1"/>
                </a:solidFill>
              </a:ln>
              <a:effectLst/>
            </c:spPr>
          </c:dPt>
          <c:dPt>
            <c:idx val="5"/>
            <c:bubble3D val="0"/>
            <c:spPr>
              <a:solidFill>
                <a:srgbClr val="C00000"/>
              </a:solidFill>
              <a:ln w="19050">
                <a:solidFill>
                  <a:schemeClr val="lt1"/>
                </a:solidFill>
              </a:ln>
              <a:effectLst/>
            </c:spPr>
          </c:dPt>
          <c:dPt>
            <c:idx val="6"/>
            <c:bubble3D val="0"/>
            <c:spPr>
              <a:solidFill>
                <a:srgbClr val="333333">
                  <a:lumMod val="60000"/>
                  <a:lumOff val="40000"/>
                </a:srgb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Sheet3!$C$5:$C$11</c:f>
              <c:strCache>
                <c:ptCount val="7"/>
                <c:pt idx="0">
                  <c:v>Looking to replace existing capability</c:v>
                </c:pt>
                <c:pt idx="1">
                  <c:v>Completed an enterprise-wide capability</c:v>
                </c:pt>
                <c:pt idx="2">
                  <c:v>Rolling out enterprise-wide capability</c:v>
                </c:pt>
                <c:pt idx="3">
                  <c:v>Integrating capabilities across siloes</c:v>
                </c:pt>
                <c:pt idx="4">
                  <c:v>Rolling out siloed capabilities</c:v>
                </c:pt>
                <c:pt idx="5">
                  <c:v>Planning capability within next 18 months</c:v>
                </c:pt>
                <c:pt idx="6">
                  <c:v>No capability, no plans</c:v>
                </c:pt>
              </c:strCache>
            </c:strRef>
          </c:cat>
          <c:val>
            <c:numRef>
              <c:f>Sheet3!$D$5:$D$11</c:f>
              <c:numCache>
                <c:formatCode>0%</c:formatCode>
                <c:ptCount val="7"/>
                <c:pt idx="0">
                  <c:v>0.06</c:v>
                </c:pt>
                <c:pt idx="1">
                  <c:v>0.17</c:v>
                </c:pt>
                <c:pt idx="2">
                  <c:v>0.23</c:v>
                </c:pt>
                <c:pt idx="3">
                  <c:v>0.15</c:v>
                </c:pt>
                <c:pt idx="4">
                  <c:v>0.24</c:v>
                </c:pt>
                <c:pt idx="5">
                  <c:v>0.09</c:v>
                </c:pt>
                <c:pt idx="6">
                  <c:v>0.06</c:v>
                </c:pt>
              </c:numCache>
            </c:numRef>
          </c:val>
        </c:ser>
        <c:dLbls>
          <c:showLegendKey val="0"/>
          <c:showVal val="1"/>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12/16/2016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427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17</a:t>
            </a:fld>
            <a:endParaRPr lang="en-US" dirty="0"/>
          </a:p>
        </p:txBody>
      </p:sp>
    </p:spTree>
    <p:extLst>
      <p:ext uri="{BB962C8B-B14F-4D97-AF65-F5344CB8AC3E}">
        <p14:creationId xmlns:p14="http://schemas.microsoft.com/office/powerpoint/2010/main" val="233663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AFDE308-22D9-4392-A633-4FB35CDB0BF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9734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19</a:t>
            </a:fld>
            <a:endParaRPr lang="en-US" dirty="0"/>
          </a:p>
        </p:txBody>
      </p:sp>
    </p:spTree>
    <p:extLst>
      <p:ext uri="{BB962C8B-B14F-4D97-AF65-F5344CB8AC3E}">
        <p14:creationId xmlns:p14="http://schemas.microsoft.com/office/powerpoint/2010/main" val="247527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20</a:t>
            </a:fld>
            <a:endParaRPr lang="en-US" dirty="0"/>
          </a:p>
        </p:txBody>
      </p:sp>
    </p:spTree>
    <p:extLst>
      <p:ext uri="{BB962C8B-B14F-4D97-AF65-F5344CB8AC3E}">
        <p14:creationId xmlns:p14="http://schemas.microsoft.com/office/powerpoint/2010/main" val="402133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22</a:t>
            </a:fld>
            <a:endParaRPr lang="en-US" dirty="0"/>
          </a:p>
        </p:txBody>
      </p:sp>
    </p:spTree>
    <p:extLst>
      <p:ext uri="{BB962C8B-B14F-4D97-AF65-F5344CB8AC3E}">
        <p14:creationId xmlns:p14="http://schemas.microsoft.com/office/powerpoint/2010/main" val="152082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031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3</a:t>
            </a:fld>
            <a:endParaRPr lang="en-US" dirty="0"/>
          </a:p>
        </p:txBody>
      </p:sp>
    </p:spTree>
    <p:extLst>
      <p:ext uri="{BB962C8B-B14F-4D97-AF65-F5344CB8AC3E}">
        <p14:creationId xmlns:p14="http://schemas.microsoft.com/office/powerpoint/2010/main" val="14085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Tree>
    <p:extLst>
      <p:ext uri="{BB962C8B-B14F-4D97-AF65-F5344CB8AC3E}">
        <p14:creationId xmlns:p14="http://schemas.microsoft.com/office/powerpoint/2010/main" val="28121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0917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4927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210151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15</a:t>
            </a:fld>
            <a:endParaRPr lang="en-US" dirty="0"/>
          </a:p>
        </p:txBody>
      </p:sp>
    </p:spTree>
    <p:extLst>
      <p:ext uri="{BB962C8B-B14F-4D97-AF65-F5344CB8AC3E}">
        <p14:creationId xmlns:p14="http://schemas.microsoft.com/office/powerpoint/2010/main" val="5222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16</a:t>
            </a:fld>
            <a:endParaRPr lang="en-US" dirty="0"/>
          </a:p>
        </p:txBody>
      </p:sp>
    </p:spTree>
    <p:extLst>
      <p:ext uri="{BB962C8B-B14F-4D97-AF65-F5344CB8AC3E}">
        <p14:creationId xmlns:p14="http://schemas.microsoft.com/office/powerpoint/2010/main" val="1319465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VL symbol">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13" name="Rectangle 12"/>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4" name="Picture 13"/>
          <p:cNvPicPr>
            <a:picLocks noChangeAspect="1"/>
          </p:cNvPicPr>
          <p:nvPr userDrawn="1"/>
        </p:nvPicPr>
        <p:blipFill>
          <a:blip r:embed="rId2" cstate="print"/>
          <a:stretch>
            <a:fillRect/>
          </a:stretch>
        </p:blipFill>
        <p:spPr>
          <a:xfrm>
            <a:off x="316513" y="1216499"/>
            <a:ext cx="478173" cy="208779"/>
          </a:xfrm>
          <a:prstGeom prst="rect">
            <a:avLst/>
          </a:prstGeom>
        </p:spPr>
      </p:pic>
    </p:spTree>
    <p:extLst>
      <p:ext uri="{BB962C8B-B14F-4D97-AF65-F5344CB8AC3E}">
        <p14:creationId xmlns:p14="http://schemas.microsoft.com/office/powerpoint/2010/main" val="4111819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workshop - no number">
    <p:spTree>
      <p:nvGrpSpPr>
        <p:cNvPr id="1" name=""/>
        <p:cNvGrpSpPr/>
        <p:nvPr/>
      </p:nvGrpSpPr>
      <p:grpSpPr>
        <a:xfrm>
          <a:off x="0" y="0"/>
          <a:ext cx="0" cy="0"/>
          <a:chOff x="0" y="0"/>
          <a:chExt cx="0" cy="0"/>
        </a:xfrm>
      </p:grpSpPr>
      <p:sp>
        <p:nvSpPr>
          <p:cNvPr id="10" name="Rectangle 9"/>
          <p:cNvSpPr/>
          <p:nvPr userDrawn="1"/>
        </p:nvSpPr>
        <p:spPr>
          <a:xfrm>
            <a:off x="251520" y="1140955"/>
            <a:ext cx="8496944"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22935" y="1143465"/>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42718" y="1147295"/>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4"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782830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333333"/>
                </a:solidFill>
              </a:defRPr>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891862"/>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3" name="Rectangle 2"/>
          <p:cNvSpPr/>
          <p:nvPr userDrawn="1"/>
        </p:nvSpPr>
        <p:spPr>
          <a:xfrm>
            <a:off x="-4764"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973479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ase Cover">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970456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ec Brief Header">
    <p:spTree>
      <p:nvGrpSpPr>
        <p:cNvPr id="1" name=""/>
        <p:cNvGrpSpPr/>
        <p:nvPr/>
      </p:nvGrpSpPr>
      <p:grpSpPr>
        <a:xfrm>
          <a:off x="0" y="0"/>
          <a:ext cx="0" cy="0"/>
          <a:chOff x="0" y="0"/>
          <a:chExt cx="0" cy="0"/>
        </a:xfrm>
      </p:grpSpPr>
      <p:sp>
        <p:nvSpPr>
          <p:cNvPr id="4" name="Rectangle 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Tree>
    <p:extLst>
      <p:ext uri="{BB962C8B-B14F-4D97-AF65-F5344CB8AC3E}">
        <p14:creationId xmlns:p14="http://schemas.microsoft.com/office/powerpoint/2010/main" val="2363263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8" name="Rectangle 17"/>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Rectangle 50"/>
          <p:cNvSpPr/>
          <p:nvPr userDrawn="1"/>
        </p:nvSpPr>
        <p:spPr>
          <a:xfrm>
            <a:off x="255868" y="4199835"/>
            <a:ext cx="8640578" cy="312818"/>
          </a:xfrm>
          <a:prstGeom prst="rect">
            <a:avLst/>
          </a:prstGeom>
          <a:solidFill>
            <a:srgbClr val="29475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srgbClr val="FFFFFF"/>
                </a:solidFill>
                <a:effectLst/>
                <a:uLnTx/>
                <a:uFillTx/>
                <a:latin typeface="Arial"/>
                <a:ea typeface="+mn-ea"/>
                <a:cs typeface="+mn-cs"/>
              </a:rPr>
              <a:t>Resolution</a:t>
            </a:r>
          </a:p>
        </p:txBody>
      </p:sp>
      <p:sp>
        <p:nvSpPr>
          <p:cNvPr id="52" name="Rectangle 51"/>
          <p:cNvSpPr/>
          <p:nvPr userDrawn="1"/>
        </p:nvSpPr>
        <p:spPr>
          <a:xfrm>
            <a:off x="247848" y="1210905"/>
            <a:ext cx="5266944" cy="320040"/>
          </a:xfrm>
          <a:prstGeom prst="rect">
            <a:avLst/>
          </a:prstGeom>
          <a:solidFill>
            <a:srgbClr val="29475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Situation</a:t>
            </a:r>
          </a:p>
        </p:txBody>
      </p:sp>
      <p:sp>
        <p:nvSpPr>
          <p:cNvPr id="53" name="Rectangle 52"/>
          <p:cNvSpPr/>
          <p:nvPr userDrawn="1"/>
        </p:nvSpPr>
        <p:spPr>
          <a:xfrm>
            <a:off x="247848" y="2659744"/>
            <a:ext cx="5266944" cy="320040"/>
          </a:xfrm>
          <a:prstGeom prst="rect">
            <a:avLst/>
          </a:prstGeom>
          <a:solidFill>
            <a:srgbClr val="29475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Complication</a:t>
            </a:r>
          </a:p>
        </p:txBody>
      </p:sp>
      <p:grpSp>
        <p:nvGrpSpPr>
          <p:cNvPr id="59" name="Group 58"/>
          <p:cNvGrpSpPr/>
          <p:nvPr userDrawn="1"/>
        </p:nvGrpSpPr>
        <p:grpSpPr>
          <a:xfrm>
            <a:off x="5736405" y="1210905"/>
            <a:ext cx="3084068" cy="285749"/>
            <a:chOff x="2267744" y="1844804"/>
            <a:chExt cx="3084068" cy="285749"/>
          </a:xfrm>
          <a:solidFill>
            <a:srgbClr val="B0C534"/>
          </a:solidFill>
        </p:grpSpPr>
        <p:sp>
          <p:nvSpPr>
            <p:cNvPr id="60" name="Round Same Side Corner Rectangle 97"/>
            <p:cNvSpPr/>
            <p:nvPr/>
          </p:nvSpPr>
          <p:spPr>
            <a:xfrm>
              <a:off x="2267744" y="1844804"/>
              <a:ext cx="3084068" cy="285749"/>
            </a:xfrm>
            <a:prstGeom prst="rect">
              <a:avLst/>
            </a:prstGeom>
            <a:solidFill>
              <a:srgbClr val="B0C534"/>
            </a:solidFill>
            <a:ln w="12700" cap="flat" cmpd="sng" algn="ctr">
              <a:solidFill>
                <a:srgbClr val="B0C534"/>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CA" sz="1100" b="0" i="1" u="none" strike="noStrike" kern="0" cap="none" spc="0" normalizeH="0" baseline="0" noProof="0" dirty="0" smtClean="0">
                  <a:ln>
                    <a:noFill/>
                  </a:ln>
                  <a:solidFill>
                    <a:srgbClr val="FFFFFF"/>
                  </a:solidFill>
                  <a:effectLst/>
                  <a:uLnTx/>
                  <a:uFillTx/>
                  <a:latin typeface="Georgia"/>
                  <a:ea typeface="+mn-ea"/>
                  <a:cs typeface="+mn-cs"/>
                </a:rPr>
                <a:t>Info-Tech Insight</a:t>
              </a:r>
            </a:p>
          </p:txBody>
        </p:sp>
        <p:pic>
          <p:nvPicPr>
            <p:cNvPr id="61" name="Picture 60"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
        <p:nvSpPr>
          <p:cNvPr id="21" name="Text Placeholder 2"/>
          <p:cNvSpPr>
            <a:spLocks noGrp="1"/>
          </p:cNvSpPr>
          <p:nvPr>
            <p:ph type="body" sz="quarter" idx="10"/>
          </p:nvPr>
        </p:nvSpPr>
        <p:spPr>
          <a:xfrm>
            <a:off x="247848" y="1535364"/>
            <a:ext cx="5257800" cy="1078992"/>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2" name="Text Placeholder 3"/>
          <p:cNvSpPr>
            <a:spLocks noGrp="1"/>
          </p:cNvSpPr>
          <p:nvPr>
            <p:ph type="body" sz="quarter" idx="11"/>
          </p:nvPr>
        </p:nvSpPr>
        <p:spPr>
          <a:xfrm>
            <a:off x="247848" y="2974004"/>
            <a:ext cx="5257800" cy="1076983"/>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3" name="Text Placeholder 4"/>
          <p:cNvSpPr>
            <a:spLocks noGrp="1"/>
          </p:cNvSpPr>
          <p:nvPr>
            <p:ph type="body" sz="quarter" idx="12"/>
          </p:nvPr>
        </p:nvSpPr>
        <p:spPr>
          <a:xfrm>
            <a:off x="255868" y="4512653"/>
            <a:ext cx="8623607" cy="1808438"/>
          </a:xfrm>
        </p:spPr>
        <p:txBody>
          <a:bodyPr/>
          <a:lstStyle>
            <a:lvl1pPr marL="180975" marR="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lvl1pPr>
            <a:lvl2pPr marL="361950" marR="0"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lvl2pPr>
            <a:lvl3pPr marL="542925" marR="0"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lvl3pPr>
            <a:lvl4pPr marL="714375" marR="0"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lvl4pPr>
          </a:lstStyle>
          <a:p>
            <a:pPr marL="180975" marR="0" lvl="0" indent="-180975" algn="l" defTabSz="914400" rtl="0" eaLnBrk="1" fontAlgn="base" latinLnBrk="0" hangingPunct="1">
              <a:lnSpc>
                <a:spcPct val="100000"/>
              </a:lnSpc>
              <a:spcBef>
                <a:spcPct val="20000"/>
              </a:spcBef>
              <a:spcAft>
                <a:spcPct val="0"/>
              </a:spcAft>
              <a:buClr>
                <a:srgbClr val="333333"/>
              </a:buClr>
              <a:buSzPct val="12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Click to edit Master text styles</a:t>
            </a:r>
          </a:p>
          <a:p>
            <a:pPr marL="361950" marR="0" lvl="1" indent="-180975" algn="l" defTabSz="914400" rtl="0" eaLnBrk="1" fontAlgn="base" latinLnBrk="0" hangingPunct="1">
              <a:lnSpc>
                <a:spcPct val="100000"/>
              </a:lnSpc>
              <a:spcBef>
                <a:spcPct val="20000"/>
              </a:spcBef>
              <a:spcAft>
                <a:spcPct val="0"/>
              </a:spcAft>
              <a:buClr>
                <a:srgbClr val="333333"/>
              </a:buClr>
              <a:buSzPct val="150000"/>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Second level</a:t>
            </a:r>
          </a:p>
          <a:p>
            <a:pPr marL="542925" marR="0" lvl="2" indent="-180975" algn="l" defTabSz="914400" rtl="0" eaLnBrk="1" fontAlgn="base" latinLnBrk="0" hangingPunct="1">
              <a:lnSpc>
                <a:spcPct val="100000"/>
              </a:lnSpc>
              <a:spcBef>
                <a:spcPct val="20000"/>
              </a:spcBef>
              <a:spcAft>
                <a:spcPct val="0"/>
              </a:spcAft>
              <a:buClr>
                <a:srgbClr val="333333"/>
              </a:buClr>
              <a:buSzTx/>
              <a:buFont typeface="Arial"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Third level</a:t>
            </a:r>
          </a:p>
          <a:p>
            <a:pPr marL="714375" marR="0" lvl="3" indent="-171450" algn="l" defTabSz="914400" rtl="0" eaLnBrk="1" fontAlgn="base" latinLnBrk="0" hangingPunct="1">
              <a:lnSpc>
                <a:spcPct val="100000"/>
              </a:lnSpc>
              <a:spcBef>
                <a:spcPct val="20000"/>
              </a:spcBef>
              <a:spcAft>
                <a:spcPct val="0"/>
              </a:spcAft>
              <a:buClr>
                <a:srgbClr val="333333"/>
              </a:buClr>
              <a:buSzTx/>
              <a:buFont typeface="Wingdings" pitchFamily="2" charset="2"/>
              <a:buChar char="§"/>
              <a:tabLst/>
              <a:defRPr/>
            </a:pPr>
            <a:r>
              <a:rPr kumimoji="0" lang="en-US" sz="1200" b="0" i="0" u="none" strike="noStrike" kern="1200" cap="none" spc="0" normalizeH="0" baseline="0" noProof="0" dirty="0" smtClean="0">
                <a:ln>
                  <a:noFill/>
                </a:ln>
                <a:solidFill>
                  <a:srgbClr val="333333"/>
                </a:solidFill>
                <a:effectLst/>
                <a:uLnTx/>
                <a:uFillTx/>
                <a:latin typeface="+mn-lt"/>
                <a:ea typeface="+mn-ea"/>
                <a:cs typeface="+mn-cs"/>
              </a:rPr>
              <a:t>Fourth level</a:t>
            </a:r>
          </a:p>
          <a:p>
            <a:endParaRPr lang="en-US" dirty="0"/>
          </a:p>
        </p:txBody>
      </p:sp>
      <p:sp>
        <p:nvSpPr>
          <p:cNvPr id="24" name="Text Placeholder 5"/>
          <p:cNvSpPr>
            <a:spLocks noGrp="1"/>
          </p:cNvSpPr>
          <p:nvPr>
            <p:ph type="body" sz="quarter" idx="13"/>
          </p:nvPr>
        </p:nvSpPr>
        <p:spPr>
          <a:xfrm>
            <a:off x="5737241" y="1495997"/>
            <a:ext cx="3083231" cy="2523241"/>
          </a:xfrm>
        </p:spPr>
        <p:txBody>
          <a:bodyPr/>
          <a:lstStyle>
            <a:lvl1pPr>
              <a:defRPr>
                <a:solidFill>
                  <a:srgbClr val="333333"/>
                </a:solidFill>
              </a:defRPr>
            </a:lvl1pPr>
          </a:lstStyle>
          <a:p>
            <a:pPr marL="228600" indent="-228600">
              <a:spcBef>
                <a:spcPts val="600"/>
              </a:spcBef>
              <a:spcAft>
                <a:spcPts val="600"/>
              </a:spcAft>
              <a:buSzPct val="100000"/>
              <a:buFont typeface="+mj-lt"/>
              <a:buAutoNum type="arabicPeriod"/>
            </a:pPr>
            <a:r>
              <a:rPr lang="en-US" b="1" noProof="0" dirty="0" smtClean="0">
                <a:solidFill>
                  <a:srgbClr val="333333"/>
                </a:solidFill>
              </a:rPr>
              <a:t>Insight 1</a:t>
            </a:r>
            <a:br>
              <a:rPr lang="en-US" b="1" noProof="0" dirty="0" smtClean="0">
                <a:solidFill>
                  <a:srgbClr val="333333"/>
                </a:solidFill>
              </a:rPr>
            </a:br>
            <a:r>
              <a:rPr lang="en-US" noProof="0" dirty="0" smtClean="0">
                <a:solidFill>
                  <a:srgbClr val="333333"/>
                </a:solidFill>
              </a:rPr>
              <a:t>Brief description of insight. There is a slide to give more details at the back of the deck.</a:t>
            </a:r>
          </a:p>
          <a:p>
            <a:pPr marL="228600" indent="-228600">
              <a:spcBef>
                <a:spcPts val="600"/>
              </a:spcBef>
              <a:spcAft>
                <a:spcPts val="600"/>
              </a:spcAft>
              <a:buSzPct val="100000"/>
              <a:buFont typeface="+mj-lt"/>
              <a:buAutoNum type="arabicPeriod"/>
            </a:pPr>
            <a:r>
              <a:rPr lang="en-US" b="1" noProof="0" dirty="0" smtClean="0">
                <a:solidFill>
                  <a:srgbClr val="333333"/>
                </a:solidFill>
              </a:rPr>
              <a:t>Insight 2</a:t>
            </a:r>
            <a:br>
              <a:rPr lang="en-US" b="1" noProof="0" dirty="0" smtClean="0">
                <a:solidFill>
                  <a:srgbClr val="333333"/>
                </a:solidFill>
              </a:rPr>
            </a:br>
            <a:r>
              <a:rPr lang="en-US" noProof="0" dirty="0" smtClean="0">
                <a:solidFill>
                  <a:srgbClr val="333333"/>
                </a:solidFill>
              </a:rPr>
              <a:t>Brief description of insight. </a:t>
            </a:r>
          </a:p>
          <a:p>
            <a:pPr marL="228600" indent="-228600">
              <a:spcBef>
                <a:spcPts val="600"/>
              </a:spcBef>
              <a:spcAft>
                <a:spcPts val="600"/>
              </a:spcAft>
              <a:buSzPct val="100000"/>
              <a:buFont typeface="+mj-lt"/>
              <a:buAutoNum type="arabicPeriod"/>
            </a:pPr>
            <a:r>
              <a:rPr lang="en-US" b="1" noProof="0" dirty="0" smtClean="0">
                <a:solidFill>
                  <a:srgbClr val="333333"/>
                </a:solidFill>
              </a:rPr>
              <a:t>Insight 3</a:t>
            </a:r>
            <a:br>
              <a:rPr lang="en-US" b="1" noProof="0" dirty="0" smtClean="0">
                <a:solidFill>
                  <a:srgbClr val="333333"/>
                </a:solidFill>
              </a:rPr>
            </a:br>
            <a:r>
              <a:rPr lang="en-US" noProof="0" dirty="0" smtClean="0">
                <a:solidFill>
                  <a:srgbClr val="333333"/>
                </a:solidFill>
              </a:rPr>
              <a:t>Brief description of insight. </a:t>
            </a:r>
            <a:endParaRPr lang="en-US" noProof="0" dirty="0">
              <a:solidFill>
                <a:srgbClr val="333333"/>
              </a:solidFill>
            </a:endParaRPr>
          </a:p>
        </p:txBody>
      </p:sp>
      <p:sp>
        <p:nvSpPr>
          <p:cNvPr id="25"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Executive summary (Arial, 24pt)</a:t>
            </a:r>
            <a:endParaRPr lang="en-CA" dirty="0"/>
          </a:p>
        </p:txBody>
      </p:sp>
    </p:spTree>
    <p:extLst>
      <p:ext uri="{BB962C8B-B14F-4D97-AF65-F5344CB8AC3E}">
        <p14:creationId xmlns:p14="http://schemas.microsoft.com/office/powerpoint/2010/main" val="760235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sp>
        <p:nvSpPr>
          <p:cNvPr id="24" name="Rectangle 2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
        <p:nvSpPr>
          <p:cNvPr id="25" name="Text Placeholder 41"/>
          <p:cNvSpPr>
            <a:spLocks noGrp="1"/>
          </p:cNvSpPr>
          <p:nvPr>
            <p:ph type="body" sz="quarter" idx="16" hasCustomPrompt="1"/>
          </p:nvPr>
        </p:nvSpPr>
        <p:spPr>
          <a:xfrm>
            <a:off x="246703" y="155422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34183"/>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34183"/>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4047331"/>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4047331"/>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55422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37161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36737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34183"/>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0" name="Rectangle 19"/>
          <p:cNvSpPr/>
          <p:nvPr userDrawn="1"/>
        </p:nvSpPr>
        <p:spPr>
          <a:xfrm>
            <a:off x="4840036" y="1234183"/>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a:t>
            </a:r>
            <a:r>
              <a:rPr lang="en-US" sz="1400" b="1" baseline="0" dirty="0" smtClean="0">
                <a:solidFill>
                  <a:srgbClr val="FFFFFF"/>
                </a:solidFill>
              </a:rPr>
              <a:t> Help You:</a:t>
            </a:r>
            <a:endParaRPr lang="en-US" sz="1400" b="1" dirty="0">
              <a:solidFill>
                <a:srgbClr val="FFFFFF"/>
              </a:solidFill>
            </a:endParaRPr>
          </a:p>
        </p:txBody>
      </p:sp>
      <p:sp>
        <p:nvSpPr>
          <p:cNvPr id="21" name="Rectangle 20"/>
          <p:cNvSpPr/>
          <p:nvPr userDrawn="1"/>
        </p:nvSpPr>
        <p:spPr>
          <a:xfrm>
            <a:off x="251519" y="4047331"/>
            <a:ext cx="4041648"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4047331"/>
            <a:ext cx="4041648"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Help Them:</a:t>
            </a:r>
            <a:endParaRPr lang="en-US" sz="1400" b="1" dirty="0">
              <a:solidFill>
                <a:srgbClr val="FFFFFF"/>
              </a:solidFill>
            </a:endParaRPr>
          </a:p>
        </p:txBody>
      </p:sp>
    </p:spTree>
    <p:extLst>
      <p:ext uri="{BB962C8B-B14F-4D97-AF65-F5344CB8AC3E}">
        <p14:creationId xmlns:p14="http://schemas.microsoft.com/office/powerpoint/2010/main" val="1580713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solidFill>
                  <a:srgbClr val="333333"/>
                </a:solidFill>
              </a:defRPr>
            </a:lvl1pPr>
            <a:lvl2pPr marL="361950" indent="-180975">
              <a:lnSpc>
                <a:spcPct val="100000"/>
              </a:lnSpc>
              <a:spcBef>
                <a:spcPts val="500"/>
              </a:spcBef>
              <a:buClr>
                <a:schemeClr val="tx1"/>
              </a:buClr>
              <a:buSzPct val="150000"/>
              <a:buFont typeface="Arial" pitchFamily="34" charset="0"/>
              <a:buChar char="◦"/>
              <a:defRPr sz="1200">
                <a:solidFill>
                  <a:srgbClr val="333333"/>
                </a:solidFill>
              </a:defRPr>
            </a:lvl2pPr>
            <a:lvl3pPr marL="542925" indent="-180975">
              <a:lnSpc>
                <a:spcPct val="100000"/>
              </a:lnSpc>
              <a:spcBef>
                <a:spcPts val="500"/>
              </a:spcBef>
              <a:buClr>
                <a:schemeClr val="tx1"/>
              </a:buClr>
              <a:buSzPct val="100000"/>
              <a:buFont typeface="Arial" pitchFamily="34" charset="0"/>
              <a:buChar char="–"/>
              <a:defRPr sz="1200" baseline="0">
                <a:solidFill>
                  <a:srgbClr val="333333"/>
                </a:solidFill>
              </a:defRPr>
            </a:lvl3pPr>
            <a:lvl4pPr marL="714375" indent="-171450">
              <a:lnSpc>
                <a:spcPct val="100000"/>
              </a:lnSpc>
              <a:spcBef>
                <a:spcPts val="500"/>
              </a:spcBef>
              <a:buSzPct val="100000"/>
              <a:buFont typeface="Wingdings" pitchFamily="2" charset="2"/>
              <a:buChar char="§"/>
              <a:defRPr sz="12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Case study title</a:t>
            </a:r>
            <a:endParaRPr lang="en-CA" dirty="0"/>
          </a:p>
        </p:txBody>
      </p:sp>
    </p:spTree>
    <p:extLst>
      <p:ext uri="{BB962C8B-B14F-4D97-AF65-F5344CB8AC3E}">
        <p14:creationId xmlns:p14="http://schemas.microsoft.com/office/powerpoint/2010/main" val="239089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ol Header - no numb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47074"/>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363366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892" r:id="rId2"/>
    <p:sldLayoutId id="2147483699" r:id="rId3"/>
    <p:sldLayoutId id="2147483894" r:id="rId4"/>
    <p:sldLayoutId id="2147483727" r:id="rId5"/>
    <p:sldLayoutId id="2147483890" r:id="rId6"/>
    <p:sldLayoutId id="2147483716" r:id="rId7"/>
    <p:sldLayoutId id="2147483885" r:id="rId8"/>
    <p:sldLayoutId id="2147483737" r:id="rId9"/>
    <p:sldLayoutId id="2147483740" r:id="rId10"/>
    <p:sldLayoutId id="2147483739" r:id="rId11"/>
    <p:sldLayoutId id="2147483710" r:id="rId12"/>
    <p:sldLayoutId id="2147483882" r:id="rId13"/>
    <p:sldLayoutId id="21474839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rgbClr val="3333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rgbClr val="333333"/>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rgbClr val="333333"/>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7.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WorkshopBooking@InfoTech.com"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hyperlink" Target="https://infotech.3uu.us/uc/ECMdemo/ospe.php?SES=7012af7147b516f7e5c1a541eb6608db&amp;syid=18336&amp;sid=18337&amp;act=sta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www.marketsandmarkets.com/Market-Reports/enterprise-content-management-market-226977096.html" TargetMode="Externa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www.project-consult.de/files/AIIM_IW_Infomation_Management_State_of_the_Industry_April_2016.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consult.de/files/AIIM_IW_Infomation_Management_State_of_the_Industry_April_2016.pdf" TargetMode="Externa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696200" cy="968174"/>
          </a:xfrm>
        </p:spPr>
        <p:txBody>
          <a:bodyPr/>
          <a:lstStyle/>
          <a:p>
            <a:r>
              <a:rPr lang="en-US" dirty="0"/>
              <a:t>Select </a:t>
            </a:r>
            <a:r>
              <a:rPr lang="en-US" dirty="0" smtClean="0"/>
              <a:t>and Implement an Enterprise Content Management Solution</a:t>
            </a:r>
            <a:endParaRPr lang="en-US" dirty="0"/>
          </a:p>
        </p:txBody>
      </p:sp>
      <p:sp>
        <p:nvSpPr>
          <p:cNvPr id="5" name="Tagline"/>
          <p:cNvSpPr>
            <a:spLocks noGrp="1"/>
          </p:cNvSpPr>
          <p:nvPr>
            <p:ph type="body" sz="quarter" idx="16"/>
          </p:nvPr>
        </p:nvSpPr>
        <p:spPr>
          <a:xfrm>
            <a:off x="774700" y="4028872"/>
            <a:ext cx="5616247" cy="508000"/>
          </a:xfrm>
        </p:spPr>
        <p:txBody>
          <a:bodyPr/>
          <a:lstStyle/>
          <a:p>
            <a:r>
              <a:rPr lang="en-US" dirty="0" smtClean="0">
                <a:solidFill>
                  <a:schemeClr val="tx1"/>
                </a:solidFill>
              </a:rPr>
              <a:t>Understand the ECM vendor market, make an informed decision, and take a bottom-up, process-based approach for an agile solution implementation.</a:t>
            </a:r>
            <a:endParaRPr lang="en-US" dirty="0">
              <a:solidFill>
                <a:schemeClr val="tx1"/>
              </a:solidFill>
            </a:endParaRPr>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409101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8749213"/>
              </p:ext>
            </p:extLst>
          </p:nvPr>
        </p:nvGraphicFramePr>
        <p:xfrm>
          <a:off x="363860" y="1950339"/>
          <a:ext cx="8416280" cy="4354535"/>
        </p:xfrm>
        <a:graphic>
          <a:graphicData uri="http://schemas.openxmlformats.org/drawingml/2006/table">
            <a:tbl>
              <a:tblPr firstRow="1" bandRow="1">
                <a:tableStyleId>{5C22544A-7EE6-4342-B048-85BDC9FD1C3A}</a:tableStyleId>
              </a:tblPr>
              <a:tblGrid>
                <a:gridCol w="208280"/>
                <a:gridCol w="2052000"/>
                <a:gridCol w="2052000"/>
                <a:gridCol w="2052000"/>
                <a:gridCol w="2052000"/>
              </a:tblGrid>
              <a:tr h="396000">
                <a:tc>
                  <a:txBody>
                    <a:bodyPr/>
                    <a:lstStyle/>
                    <a:p>
                      <a:pPr marL="0" indent="0" algn="ctr">
                        <a:lnSpc>
                          <a:spcPct val="100000"/>
                        </a:lnSpc>
                        <a:spcBef>
                          <a:spcPts val="600"/>
                        </a:spcBef>
                        <a:spcAft>
                          <a:spcPts val="0"/>
                        </a:spcAft>
                        <a:buFont typeface="Arial" panose="020B0604020202020204" pitchFamily="34" charset="0"/>
                        <a:buNone/>
                      </a:pPr>
                      <a:endParaRPr lang="en-CA" sz="1200" b="1" dirty="0" smtClean="0">
                        <a:solidFill>
                          <a:schemeClr val="bg1"/>
                        </a:solidFill>
                      </a:endParaRPr>
                    </a:p>
                  </a:txBody>
                  <a:tcPr vert="vert27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80000">
                <a:tc>
                  <a:txBody>
                    <a:bodyPr/>
                    <a:lstStyle/>
                    <a:p>
                      <a:pPr marL="0" indent="0" algn="ctr">
                        <a:lnSpc>
                          <a:spcPct val="100000"/>
                        </a:lnSpc>
                        <a:spcBef>
                          <a:spcPts val="600"/>
                        </a:spcBef>
                        <a:spcAft>
                          <a:spcPts val="0"/>
                        </a:spcAft>
                        <a:buFont typeface="Arial" panose="020B0604020202020204" pitchFamily="34" charset="0"/>
                        <a:buNone/>
                      </a:pPr>
                      <a:r>
                        <a:rPr lang="en-CA" sz="1200" b="1" dirty="0" smtClean="0">
                          <a:solidFill>
                            <a:schemeClr val="bg1"/>
                          </a:solidFill>
                        </a:rPr>
                        <a:t>Table Stakes</a:t>
                      </a:r>
                    </a:p>
                  </a:txBody>
                  <a:tcPr vert="vert270" anchor="ctr">
                    <a:lnL w="12700" cap="flat" cmpd="sng" algn="ctr">
                      <a:solidFill>
                        <a:schemeClr val="accent3"/>
                      </a:solidFill>
                      <a:prstDash val="sys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78535">
                <a:tc>
                  <a:txBody>
                    <a:bodyPr/>
                    <a:lstStyle/>
                    <a:p>
                      <a:pPr marL="0" indent="0" algn="ctr">
                        <a:lnSpc>
                          <a:spcPct val="100000"/>
                        </a:lnSpc>
                        <a:spcBef>
                          <a:spcPts val="600"/>
                        </a:spcBef>
                        <a:spcAft>
                          <a:spcPts val="0"/>
                        </a:spcAft>
                        <a:buFont typeface="Arial" panose="020B0604020202020204" pitchFamily="34" charset="0"/>
                        <a:buNone/>
                      </a:pPr>
                      <a:r>
                        <a:rPr lang="en-CA" sz="1200" b="1" dirty="0" smtClean="0">
                          <a:solidFill>
                            <a:schemeClr val="bg1"/>
                          </a:solidFill>
                        </a:rPr>
                        <a:t>Advanced Features</a:t>
                      </a:r>
                    </a:p>
                  </a:txBody>
                  <a:tcPr vert="vert270" anchor="ctr">
                    <a:lnL w="12700" cap="flat" cmpd="sng" algn="ctr">
                      <a:solidFill>
                        <a:schemeClr val="accent3"/>
                      </a:solidFill>
                      <a:prstDash val="sys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indent="-171450">
                        <a:lnSpc>
                          <a:spcPct val="100000"/>
                        </a:lnSpc>
                        <a:spcBef>
                          <a:spcPts val="600"/>
                        </a:spcBef>
                        <a:spcAft>
                          <a:spcPts val="0"/>
                        </a:spcAft>
                        <a:buFont typeface="Arial" panose="020B0604020202020204" pitchFamily="34" charset="0"/>
                        <a:buChar char="•"/>
                      </a:pPr>
                      <a:endParaRPr lang="en-CA" sz="1200" b="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spcBef>
                          <a:spcPts val="600"/>
                        </a:spcBef>
                        <a:spcAft>
                          <a:spcPts val="0"/>
                        </a:spcAft>
                        <a:buFont typeface="Arial" panose="020B0604020202020204" pitchFamily="34" charset="0"/>
                        <a:buChar char="•"/>
                      </a:pPr>
                      <a:endParaRPr lang="en-CA" sz="1200" b="0"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spcBef>
                          <a:spcPts val="600"/>
                        </a:spcBef>
                        <a:spcAft>
                          <a:spcPts val="0"/>
                        </a:spcAft>
                        <a:buFont typeface="Arial" panose="020B0604020202020204" pitchFamily="34" charset="0"/>
                        <a:buChar char="•"/>
                      </a:pPr>
                      <a:endParaRPr lang="en-CA" sz="1200" b="1" kern="1200" baseline="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ysDash"/>
                      <a:round/>
                      <a:headEnd type="none" w="med" len="med"/>
                      <a:tailEnd type="none" w="med" len="med"/>
                    </a:lnR>
                    <a:lnT w="12700" cap="flat" cmpd="sng" algn="ctr">
                      <a:solidFill>
                        <a:schemeClr val="accent3"/>
                      </a:solidFill>
                      <a:prstDash val="sysDash"/>
                      <a:round/>
                      <a:headEnd type="none" w="med" len="med"/>
                      <a:tailEnd type="none" w="med" len="med"/>
                    </a:lnT>
                    <a:lnB w="127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p:txBody>
          <a:bodyPr/>
          <a:lstStyle/>
          <a:p>
            <a:r>
              <a:rPr lang="en-US" dirty="0"/>
              <a:t>Use Info-Tech’s ECM </a:t>
            </a:r>
            <a:r>
              <a:rPr lang="en-US" dirty="0" smtClean="0"/>
              <a:t>technology </a:t>
            </a:r>
            <a:r>
              <a:rPr lang="en-US" dirty="0"/>
              <a:t>framework to understand how ECM features apply across the information lifecycle</a:t>
            </a:r>
          </a:p>
        </p:txBody>
      </p:sp>
      <p:sp>
        <p:nvSpPr>
          <p:cNvPr id="31" name="TextBox 30"/>
          <p:cNvSpPr txBox="1"/>
          <p:nvPr/>
        </p:nvSpPr>
        <p:spPr>
          <a:xfrm>
            <a:off x="321274" y="6295381"/>
            <a:ext cx="8458865" cy="246221"/>
          </a:xfrm>
          <a:prstGeom prst="rect">
            <a:avLst/>
          </a:prstGeom>
        </p:spPr>
        <p:txBody>
          <a:bodyPr wrap="square" rtlCol="0">
            <a:spAutoFit/>
          </a:bodyPr>
          <a:lstStyle/>
          <a:p>
            <a:pPr algn="r"/>
            <a:r>
              <a:rPr lang="en-US" sz="1000" b="1" dirty="0" smtClean="0"/>
              <a:t>Please note: </a:t>
            </a:r>
            <a:r>
              <a:rPr lang="en-US" sz="1000" dirty="0" smtClean="0"/>
              <a:t>Different ECM features (such as document or records management and content capture) are displayed here in their component parts.</a:t>
            </a:r>
          </a:p>
        </p:txBody>
      </p:sp>
      <p:sp>
        <p:nvSpPr>
          <p:cNvPr id="3" name="Chevron 2"/>
          <p:cNvSpPr/>
          <p:nvPr/>
        </p:nvSpPr>
        <p:spPr>
          <a:xfrm>
            <a:off x="2695685" y="1993134"/>
            <a:ext cx="1920020" cy="323692"/>
          </a:xfrm>
          <a:prstGeom prst="chevron">
            <a:avLst/>
          </a:prstGeom>
          <a:solidFill>
            <a:schemeClr val="accent3"/>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Capture</a:t>
            </a:r>
          </a:p>
        </p:txBody>
      </p:sp>
      <p:sp>
        <p:nvSpPr>
          <p:cNvPr id="4" name="Pentagon 112">
            <a:hlinkClick r:id="" action="ppaction://noaction"/>
          </p:cNvPr>
          <p:cNvSpPr/>
          <p:nvPr>
            <p:custDataLst>
              <p:tags r:id="rId1"/>
            </p:custDataLst>
          </p:nvPr>
        </p:nvSpPr>
        <p:spPr bwMode="auto">
          <a:xfrm>
            <a:off x="645156" y="1993134"/>
            <a:ext cx="1920020" cy="323692"/>
          </a:xfrm>
          <a:prstGeom prst="homePlate">
            <a:avLst/>
          </a:prstGeom>
          <a:solidFill>
            <a:schemeClr val="bg1">
              <a:lumMod val="75000"/>
            </a:schemeClr>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Generate</a:t>
            </a:r>
          </a:p>
        </p:txBody>
      </p:sp>
      <p:sp>
        <p:nvSpPr>
          <p:cNvPr id="5" name="Chevron 4"/>
          <p:cNvSpPr/>
          <p:nvPr/>
        </p:nvSpPr>
        <p:spPr>
          <a:xfrm>
            <a:off x="4746213" y="1993134"/>
            <a:ext cx="1920020" cy="323692"/>
          </a:xfrm>
          <a:prstGeom prst="chevron">
            <a:avLst/>
          </a:prstGeom>
          <a:solidFill>
            <a:schemeClr val="bg1">
              <a:lumMod val="75000"/>
            </a:schemeClr>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Deliver </a:t>
            </a:r>
            <a:r>
              <a:rPr lang="en-US" sz="1400" b="1" dirty="0" smtClean="0">
                <a:solidFill>
                  <a:srgbClr val="FFFFFF"/>
                </a:solidFill>
              </a:rPr>
              <a:t>and </a:t>
            </a:r>
            <a:r>
              <a:rPr lang="en-US" sz="1400" b="1" dirty="0">
                <a:solidFill>
                  <a:srgbClr val="FFFFFF"/>
                </a:solidFill>
              </a:rPr>
              <a:t>Utilize</a:t>
            </a:r>
          </a:p>
        </p:txBody>
      </p:sp>
      <p:sp>
        <p:nvSpPr>
          <p:cNvPr id="6" name="Chevron 5"/>
          <p:cNvSpPr/>
          <p:nvPr/>
        </p:nvSpPr>
        <p:spPr>
          <a:xfrm>
            <a:off x="6796742" y="1993134"/>
            <a:ext cx="1920020" cy="323692"/>
          </a:xfrm>
          <a:prstGeom prst="chevron">
            <a:avLst/>
          </a:prstGeom>
          <a:solidFill>
            <a:schemeClr val="accent3"/>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Manage </a:t>
            </a:r>
            <a:r>
              <a:rPr lang="en-US" sz="1400" b="1" dirty="0" smtClean="0">
                <a:solidFill>
                  <a:srgbClr val="FFFFFF"/>
                </a:solidFill>
              </a:rPr>
              <a:t>and </a:t>
            </a:r>
            <a:r>
              <a:rPr lang="en-US" sz="1400" b="1" dirty="0">
                <a:solidFill>
                  <a:srgbClr val="FFFFFF"/>
                </a:solidFill>
              </a:rPr>
              <a:t>Retire</a:t>
            </a:r>
          </a:p>
        </p:txBody>
      </p:sp>
      <p:grpSp>
        <p:nvGrpSpPr>
          <p:cNvPr id="61" name="Group 60"/>
          <p:cNvGrpSpPr/>
          <p:nvPr/>
        </p:nvGrpSpPr>
        <p:grpSpPr>
          <a:xfrm>
            <a:off x="1098721" y="2427536"/>
            <a:ext cx="7139414" cy="1817643"/>
            <a:chOff x="1098721" y="2476088"/>
            <a:chExt cx="7139414" cy="1817643"/>
          </a:xfrm>
        </p:grpSpPr>
        <p:sp>
          <p:nvSpPr>
            <p:cNvPr id="14" name="Rectangle 13"/>
            <p:cNvSpPr/>
            <p:nvPr/>
          </p:nvSpPr>
          <p:spPr>
            <a:xfrm>
              <a:off x="4718301"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Library Services</a:t>
              </a:r>
            </a:p>
          </p:txBody>
        </p:sp>
        <p:sp>
          <p:nvSpPr>
            <p:cNvPr id="15" name="Rectangle 14"/>
            <p:cNvSpPr/>
            <p:nvPr/>
          </p:nvSpPr>
          <p:spPr>
            <a:xfrm>
              <a:off x="7266135" y="247608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Retention Mgmt.</a:t>
              </a:r>
            </a:p>
          </p:txBody>
        </p:sp>
        <p:sp>
          <p:nvSpPr>
            <p:cNvPr id="16" name="Rectangle 15"/>
            <p:cNvSpPr/>
            <p:nvPr/>
          </p:nvSpPr>
          <p:spPr>
            <a:xfrm>
              <a:off x="3155399" y="247608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Metadata Mgmt.</a:t>
              </a:r>
            </a:p>
          </p:txBody>
        </p:sp>
        <p:sp>
          <p:nvSpPr>
            <p:cNvPr id="17" name="Rectangle 16"/>
            <p:cNvSpPr/>
            <p:nvPr/>
          </p:nvSpPr>
          <p:spPr>
            <a:xfrm>
              <a:off x="4718301"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Version Controls</a:t>
              </a:r>
            </a:p>
          </p:txBody>
        </p:sp>
        <p:sp>
          <p:nvSpPr>
            <p:cNvPr id="18" name="Rectangle 17"/>
            <p:cNvSpPr/>
            <p:nvPr/>
          </p:nvSpPr>
          <p:spPr>
            <a:xfrm>
              <a:off x="5711815"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Access </a:t>
              </a:r>
              <a:r>
                <a:rPr lang="en-US" sz="1000" dirty="0" smtClean="0">
                  <a:solidFill>
                    <a:srgbClr val="FFFFFF"/>
                  </a:solidFill>
                </a:rPr>
                <a:t>&amp; </a:t>
              </a:r>
              <a:r>
                <a:rPr lang="en-US" sz="1000" dirty="0">
                  <a:solidFill>
                    <a:srgbClr val="FFFFFF"/>
                  </a:solidFill>
                </a:rPr>
                <a:t>Permissions</a:t>
              </a:r>
            </a:p>
          </p:txBody>
        </p:sp>
        <p:sp>
          <p:nvSpPr>
            <p:cNvPr id="30" name="Rectangle 29"/>
            <p:cNvSpPr/>
            <p:nvPr/>
          </p:nvSpPr>
          <p:spPr>
            <a:xfrm>
              <a:off x="3155399" y="316983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Document Imaging</a:t>
              </a:r>
            </a:p>
          </p:txBody>
        </p:sp>
        <p:sp>
          <p:nvSpPr>
            <p:cNvPr id="33" name="Rectangle 32"/>
            <p:cNvSpPr/>
            <p:nvPr/>
          </p:nvSpPr>
          <p:spPr>
            <a:xfrm>
              <a:off x="1098721"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Structured Collab.</a:t>
              </a:r>
            </a:p>
          </p:txBody>
        </p:sp>
        <p:sp>
          <p:nvSpPr>
            <p:cNvPr id="34" name="Rectangle 33"/>
            <p:cNvSpPr/>
            <p:nvPr/>
          </p:nvSpPr>
          <p:spPr>
            <a:xfrm>
              <a:off x="5711815" y="2822963"/>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Basic Workflows</a:t>
              </a:r>
            </a:p>
          </p:txBody>
        </p:sp>
        <p:sp>
          <p:nvSpPr>
            <p:cNvPr id="37" name="Rectangle 36"/>
            <p:cNvSpPr/>
            <p:nvPr/>
          </p:nvSpPr>
          <p:spPr>
            <a:xfrm>
              <a:off x="7266135" y="3169838"/>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Format Conversions</a:t>
              </a:r>
            </a:p>
          </p:txBody>
        </p:sp>
        <p:sp>
          <p:nvSpPr>
            <p:cNvPr id="45" name="Rectangle 44"/>
            <p:cNvSpPr/>
            <p:nvPr/>
          </p:nvSpPr>
          <p:spPr>
            <a:xfrm>
              <a:off x="1098721" y="3516712"/>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Version Controls</a:t>
              </a:r>
            </a:p>
          </p:txBody>
        </p:sp>
        <p:sp>
          <p:nvSpPr>
            <p:cNvPr id="55" name="Rectangle 54"/>
            <p:cNvSpPr/>
            <p:nvPr/>
          </p:nvSpPr>
          <p:spPr>
            <a:xfrm>
              <a:off x="3155399" y="3863586"/>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Format Conversions</a:t>
              </a:r>
            </a:p>
          </p:txBody>
        </p:sp>
        <p:sp>
          <p:nvSpPr>
            <p:cNvPr id="56" name="Rectangle 55"/>
            <p:cNvSpPr/>
            <p:nvPr/>
          </p:nvSpPr>
          <p:spPr>
            <a:xfrm>
              <a:off x="7266135" y="3863586"/>
              <a:ext cx="972000" cy="430145"/>
            </a:xfrm>
            <a:prstGeom prst="rect">
              <a:avLst/>
            </a:prstGeom>
            <a:solidFill>
              <a:schemeClr val="accent1"/>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Access </a:t>
              </a:r>
              <a:r>
                <a:rPr lang="en-US" sz="1000" dirty="0" smtClean="0">
                  <a:solidFill>
                    <a:srgbClr val="FFFFFF"/>
                  </a:solidFill>
                </a:rPr>
                <a:t>&amp; </a:t>
              </a:r>
              <a:r>
                <a:rPr lang="en-US" sz="1000" dirty="0">
                  <a:solidFill>
                    <a:srgbClr val="FFFFFF"/>
                  </a:solidFill>
                </a:rPr>
                <a:t>Permissions</a:t>
              </a:r>
            </a:p>
          </p:txBody>
        </p:sp>
      </p:grpSp>
      <p:sp>
        <p:nvSpPr>
          <p:cNvPr id="58" name="Rectangle 57"/>
          <p:cNvSpPr/>
          <p:nvPr/>
        </p:nvSpPr>
        <p:spPr>
          <a:xfrm>
            <a:off x="177092" y="1123019"/>
            <a:ext cx="8700208" cy="523220"/>
          </a:xfrm>
          <a:prstGeom prst="rect">
            <a:avLst/>
          </a:prstGeom>
        </p:spPr>
        <p:txBody>
          <a:bodyPr wrap="square">
            <a:spAutoFit/>
          </a:bodyPr>
          <a:lstStyle/>
          <a:p>
            <a:r>
              <a:rPr lang="en-US" sz="1400" dirty="0" smtClean="0">
                <a:solidFill>
                  <a:srgbClr val="333333"/>
                </a:solidFill>
              </a:rPr>
              <a:t>Table stakes </a:t>
            </a:r>
            <a:r>
              <a:rPr lang="en-US" sz="1400" dirty="0"/>
              <a:t>represent the minimum </a:t>
            </a:r>
            <a:r>
              <a:rPr lang="en-US" sz="1400" dirty="0" smtClean="0"/>
              <a:t>standard all ECM platforms offer, while advanced features can vary widely by vendor in terms of availability, quality</a:t>
            </a:r>
            <a:r>
              <a:rPr lang="en-US" sz="1400" dirty="0" smtClean="0">
                <a:solidFill>
                  <a:srgbClr val="333333"/>
                </a:solidFill>
              </a:rPr>
              <a:t>, and applicability to the information lifecycle.</a:t>
            </a:r>
            <a:endParaRPr lang="en-US" sz="1400" dirty="0">
              <a:solidFill>
                <a:srgbClr val="333333"/>
              </a:solidFill>
            </a:endParaRPr>
          </a:p>
        </p:txBody>
      </p:sp>
      <p:sp>
        <p:nvSpPr>
          <p:cNvPr id="59" name="TextBox 58"/>
          <p:cNvSpPr txBox="1"/>
          <p:nvPr/>
        </p:nvSpPr>
        <p:spPr>
          <a:xfrm>
            <a:off x="186288" y="1657693"/>
            <a:ext cx="444705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dirty="0" smtClean="0">
                <a:ln>
                  <a:noFill/>
                </a:ln>
                <a:solidFill>
                  <a:srgbClr val="333333"/>
                </a:solidFill>
                <a:effectLst/>
                <a:uLnTx/>
                <a:uFillTx/>
              </a:rPr>
              <a:t>Information</a:t>
            </a:r>
            <a:r>
              <a:rPr kumimoji="0" lang="en-US" sz="1400" b="1" i="0" strike="noStrike" kern="0" cap="none" spc="0" normalizeH="0" noProof="0" dirty="0" smtClean="0">
                <a:ln>
                  <a:noFill/>
                </a:ln>
                <a:solidFill>
                  <a:srgbClr val="333333"/>
                </a:solidFill>
                <a:effectLst/>
                <a:uLnTx/>
                <a:uFillTx/>
              </a:rPr>
              <a:t> Lifecycle Model for </a:t>
            </a:r>
            <a:r>
              <a:rPr kumimoji="0" lang="en-US" sz="1400" b="1" i="0" strike="noStrike" kern="0" cap="none" spc="0" normalizeH="0" baseline="0" noProof="0" dirty="0" smtClean="0">
                <a:ln>
                  <a:noFill/>
                </a:ln>
                <a:solidFill>
                  <a:srgbClr val="333333"/>
                </a:solidFill>
                <a:effectLst/>
                <a:uLnTx/>
                <a:uFillTx/>
              </a:rPr>
              <a:t>ECM Technology:</a:t>
            </a:r>
          </a:p>
        </p:txBody>
      </p:sp>
      <p:grpSp>
        <p:nvGrpSpPr>
          <p:cNvPr id="63" name="Group 62"/>
          <p:cNvGrpSpPr/>
          <p:nvPr/>
        </p:nvGrpSpPr>
        <p:grpSpPr>
          <a:xfrm>
            <a:off x="1098721" y="4403415"/>
            <a:ext cx="7139414" cy="1817643"/>
            <a:chOff x="1098721" y="4403415"/>
            <a:chExt cx="7139414" cy="1817643"/>
          </a:xfrm>
        </p:grpSpPr>
        <p:grpSp>
          <p:nvGrpSpPr>
            <p:cNvPr id="60" name="Group 59"/>
            <p:cNvGrpSpPr/>
            <p:nvPr/>
          </p:nvGrpSpPr>
          <p:grpSpPr>
            <a:xfrm>
              <a:off x="1098721" y="4403415"/>
              <a:ext cx="7139414" cy="1817643"/>
              <a:chOff x="1098721" y="4451967"/>
              <a:chExt cx="7139414" cy="1817643"/>
            </a:xfrm>
          </p:grpSpPr>
          <p:sp>
            <p:nvSpPr>
              <p:cNvPr id="9" name="Rectangle 8"/>
              <p:cNvSpPr/>
              <p:nvPr/>
            </p:nvSpPr>
            <p:spPr>
              <a:xfrm>
                <a:off x="1098721" y="479884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Real-Time Collab.</a:t>
                </a:r>
              </a:p>
            </p:txBody>
          </p:sp>
          <p:sp>
            <p:nvSpPr>
              <p:cNvPr id="20" name="Rectangle 19"/>
              <p:cNvSpPr/>
              <p:nvPr/>
            </p:nvSpPr>
            <p:spPr>
              <a:xfrm>
                <a:off x="5711815" y="538139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Advanced Search</a:t>
                </a:r>
              </a:p>
            </p:txBody>
          </p:sp>
          <p:sp>
            <p:nvSpPr>
              <p:cNvPr id="21" name="Rectangle 20"/>
              <p:cNvSpPr/>
              <p:nvPr/>
            </p:nvSpPr>
            <p:spPr>
              <a:xfrm>
                <a:off x="5711815"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Case Mgmt.</a:t>
                </a:r>
              </a:p>
            </p:txBody>
          </p:sp>
          <p:sp>
            <p:nvSpPr>
              <p:cNvPr id="22" name="Rectangle 21"/>
              <p:cNvSpPr/>
              <p:nvPr/>
            </p:nvSpPr>
            <p:spPr>
              <a:xfrm>
                <a:off x="2671214"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Mobile Experience</a:t>
                </a:r>
              </a:p>
            </p:txBody>
          </p:sp>
          <p:sp>
            <p:nvSpPr>
              <p:cNvPr id="23" name="Rectangle 22"/>
              <p:cNvSpPr/>
              <p:nvPr/>
            </p:nvSpPr>
            <p:spPr>
              <a:xfrm>
                <a:off x="5711815" y="491668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Custom Views</a:t>
                </a:r>
              </a:p>
            </p:txBody>
          </p:sp>
          <p:sp>
            <p:nvSpPr>
              <p:cNvPr id="24" name="Rectangle 23"/>
              <p:cNvSpPr/>
              <p:nvPr/>
            </p:nvSpPr>
            <p:spPr>
              <a:xfrm>
                <a:off x="4718301"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Process </a:t>
                </a:r>
                <a:r>
                  <a:rPr lang="en-US" sz="1000" dirty="0" smtClean="0">
                    <a:solidFill>
                      <a:srgbClr val="FFFFFF"/>
                    </a:solidFill>
                  </a:rPr>
                  <a:t>&amp; </a:t>
                </a:r>
                <a:r>
                  <a:rPr lang="en-US" sz="1000" dirty="0">
                    <a:solidFill>
                      <a:srgbClr val="FFFFFF"/>
                    </a:solidFill>
                  </a:rPr>
                  <a:t>Workflow</a:t>
                </a:r>
              </a:p>
            </p:txBody>
          </p:sp>
          <p:sp>
            <p:nvSpPr>
              <p:cNvPr id="25" name="Rectangle 24"/>
              <p:cNvSpPr/>
              <p:nvPr/>
            </p:nvSpPr>
            <p:spPr>
              <a:xfrm>
                <a:off x="4718301" y="538139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External Sharing</a:t>
                </a:r>
              </a:p>
            </p:txBody>
          </p:sp>
          <p:sp>
            <p:nvSpPr>
              <p:cNvPr id="26" name="Rectangle 25"/>
              <p:cNvSpPr/>
              <p:nvPr/>
            </p:nvSpPr>
            <p:spPr>
              <a:xfrm>
                <a:off x="4718301" y="4916682"/>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eSignatures</a:t>
                </a:r>
              </a:p>
            </p:txBody>
          </p:sp>
          <p:sp>
            <p:nvSpPr>
              <p:cNvPr id="27" name="Rectangle 26"/>
              <p:cNvSpPr/>
              <p:nvPr/>
            </p:nvSpPr>
            <p:spPr>
              <a:xfrm>
                <a:off x="7266135" y="5145716"/>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eDiscovery</a:t>
                </a:r>
              </a:p>
            </p:txBody>
          </p:sp>
          <p:sp>
            <p:nvSpPr>
              <p:cNvPr id="28" name="Rectangle 27"/>
              <p:cNvSpPr/>
              <p:nvPr/>
            </p:nvSpPr>
            <p:spPr>
              <a:xfrm>
                <a:off x="7266135"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Defensible Disposal</a:t>
                </a:r>
              </a:p>
            </p:txBody>
          </p:sp>
          <p:sp>
            <p:nvSpPr>
              <p:cNvPr id="29" name="Rectangle 28"/>
              <p:cNvSpPr/>
              <p:nvPr/>
            </p:nvSpPr>
            <p:spPr>
              <a:xfrm>
                <a:off x="1098721" y="5492591"/>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38" name="Rectangle 37"/>
              <p:cNvSpPr/>
              <p:nvPr/>
            </p:nvSpPr>
            <p:spPr>
              <a:xfrm>
                <a:off x="2671214" y="514571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FFFFFF"/>
                    </a:solidFill>
                  </a:rPr>
                  <a:t>eForms</a:t>
                </a:r>
                <a:endParaRPr lang="en-US" sz="1000" dirty="0">
                  <a:solidFill>
                    <a:srgbClr val="FFFFFF"/>
                  </a:solidFill>
                </a:endParaRPr>
              </a:p>
            </p:txBody>
          </p:sp>
          <p:sp>
            <p:nvSpPr>
              <p:cNvPr id="39" name="Rectangle 38"/>
              <p:cNvSpPr/>
              <p:nvPr/>
            </p:nvSpPr>
            <p:spPr>
              <a:xfrm>
                <a:off x="2671214"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OCR/ICR</a:t>
                </a:r>
              </a:p>
            </p:txBody>
          </p:sp>
          <p:sp>
            <p:nvSpPr>
              <p:cNvPr id="40" name="Rectangle 39"/>
              <p:cNvSpPr/>
              <p:nvPr/>
            </p:nvSpPr>
            <p:spPr>
              <a:xfrm>
                <a:off x="3664728" y="4451967"/>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Multimedia and Email Capture</a:t>
                </a:r>
              </a:p>
            </p:txBody>
          </p:sp>
          <p:sp>
            <p:nvSpPr>
              <p:cNvPr id="41" name="Rectangle 40"/>
              <p:cNvSpPr/>
              <p:nvPr/>
            </p:nvSpPr>
            <p:spPr>
              <a:xfrm>
                <a:off x="3664728" y="5145716"/>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Auto-Indexing</a:t>
                </a:r>
              </a:p>
            </p:txBody>
          </p:sp>
          <p:sp>
            <p:nvSpPr>
              <p:cNvPr id="46" name="Rectangle 45"/>
              <p:cNvSpPr/>
              <p:nvPr/>
            </p:nvSpPr>
            <p:spPr>
              <a:xfrm>
                <a:off x="3664728"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47" name="Rectangle 46"/>
              <p:cNvSpPr/>
              <p:nvPr/>
            </p:nvSpPr>
            <p:spPr>
              <a:xfrm>
                <a:off x="5711815"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sp>
            <p:nvSpPr>
              <p:cNvPr id="48" name="Rectangle 47"/>
              <p:cNvSpPr/>
              <p:nvPr/>
            </p:nvSpPr>
            <p:spPr>
              <a:xfrm>
                <a:off x="7266135" y="5839465"/>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FFFFFF"/>
                    </a:solidFill>
                  </a:rPr>
                  <a:t>Content Analytics</a:t>
                </a:r>
              </a:p>
            </p:txBody>
          </p:sp>
        </p:grpSp>
        <p:sp>
          <p:nvSpPr>
            <p:cNvPr id="62" name="Rectangle 61"/>
            <p:cNvSpPr/>
            <p:nvPr/>
          </p:nvSpPr>
          <p:spPr>
            <a:xfrm>
              <a:off x="4718301" y="5790913"/>
              <a:ext cx="972000" cy="430145"/>
            </a:xfrm>
            <a:prstGeom prst="rect">
              <a:avLst/>
            </a:prstGeom>
            <a:solidFill>
              <a:schemeClr val="accent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FFFFFF"/>
                  </a:solidFill>
                </a:rPr>
                <a:t>Mobile Experience</a:t>
              </a:r>
              <a:endParaRPr lang="en-US" sz="1000" dirty="0">
                <a:solidFill>
                  <a:srgbClr val="FFFFFF"/>
                </a:solidFill>
              </a:endParaRPr>
            </a:p>
          </p:txBody>
        </p:sp>
      </p:grpSp>
    </p:spTree>
    <p:extLst>
      <p:ext uri="{BB962C8B-B14F-4D97-AF65-F5344CB8AC3E}">
        <p14:creationId xmlns:p14="http://schemas.microsoft.com/office/powerpoint/2010/main" val="382911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how the ECM strategy fits into a greater </a:t>
            </a:r>
            <a:r>
              <a:rPr lang="en-US" i="1" dirty="0" smtClean="0"/>
              <a:t>information management </a:t>
            </a:r>
            <a:r>
              <a:rPr lang="en-US" dirty="0" smtClean="0"/>
              <a:t>practice aligned to your vision</a:t>
            </a:r>
            <a:endParaRPr lang="en-US" dirty="0"/>
          </a:p>
        </p:txBody>
      </p:sp>
      <p:sp>
        <p:nvSpPr>
          <p:cNvPr id="3" name="Rectangle 2"/>
          <p:cNvSpPr/>
          <p:nvPr/>
        </p:nvSpPr>
        <p:spPr>
          <a:xfrm>
            <a:off x="897417" y="3623871"/>
            <a:ext cx="7979882" cy="85404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97417" y="1781225"/>
            <a:ext cx="7979882" cy="85404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6288" y="1196449"/>
            <a:ext cx="826861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dirty="0" smtClean="0">
                <a:ln>
                  <a:noFill/>
                </a:ln>
                <a:solidFill>
                  <a:srgbClr val="333333"/>
                </a:solidFill>
                <a:effectLst/>
                <a:uLnTx/>
                <a:uFillTx/>
              </a:rPr>
              <a:t>Enterprise</a:t>
            </a:r>
            <a:r>
              <a:rPr kumimoji="0" lang="en-US" sz="1400" b="1" i="0" strike="noStrike" kern="0" cap="none" spc="0" normalizeH="0" noProof="0" dirty="0" smtClean="0">
                <a:ln>
                  <a:noFill/>
                </a:ln>
                <a:solidFill>
                  <a:srgbClr val="333333"/>
                </a:solidFill>
                <a:effectLst/>
                <a:uLnTx/>
                <a:uFillTx/>
              </a:rPr>
              <a:t> Information Management (EIM)</a:t>
            </a:r>
            <a:r>
              <a:rPr kumimoji="0" lang="en-US" sz="1400" b="1" i="0" strike="noStrike" kern="0" cap="none" spc="0" normalizeH="0" baseline="0" noProof="0" dirty="0" smtClean="0">
                <a:ln>
                  <a:noFill/>
                </a:ln>
                <a:solidFill>
                  <a:srgbClr val="333333"/>
                </a:solidFill>
                <a:effectLst/>
                <a:uLnTx/>
                <a:uFillTx/>
              </a:rPr>
              <a:t> Hierarchy of Organizational Information Capabilities:</a:t>
            </a:r>
          </a:p>
        </p:txBody>
      </p:sp>
      <p:sp>
        <p:nvSpPr>
          <p:cNvPr id="6" name="TextBox 5"/>
          <p:cNvSpPr txBox="1"/>
          <p:nvPr/>
        </p:nvSpPr>
        <p:spPr>
          <a:xfrm>
            <a:off x="819649" y="4488742"/>
            <a:ext cx="314546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strike="noStrike" kern="0" cap="none" spc="0" normalizeH="0" baseline="0" noProof="0" dirty="0" smtClean="0">
                <a:ln>
                  <a:noFill/>
                </a:ln>
                <a:solidFill>
                  <a:srgbClr val="333333"/>
                </a:solidFill>
                <a:effectLst/>
                <a:uLnTx/>
                <a:uFillTx/>
              </a:rPr>
              <a:t>EIM Engine:</a:t>
            </a:r>
          </a:p>
        </p:txBody>
      </p:sp>
      <p:sp>
        <p:nvSpPr>
          <p:cNvPr id="7" name="TextBox 6"/>
          <p:cNvSpPr txBox="1"/>
          <p:nvPr/>
        </p:nvSpPr>
        <p:spPr>
          <a:xfrm>
            <a:off x="815820" y="1528502"/>
            <a:ext cx="32221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strike="noStrike" kern="0" cap="none" spc="0" normalizeH="0" baseline="0" noProof="0" dirty="0" smtClean="0">
                <a:ln>
                  <a:noFill/>
                </a:ln>
                <a:solidFill>
                  <a:srgbClr val="333333"/>
                </a:solidFill>
                <a:effectLst/>
                <a:uLnTx/>
                <a:uFillTx/>
              </a:rPr>
              <a:t>Information Capabilities:</a:t>
            </a:r>
          </a:p>
        </p:txBody>
      </p:sp>
      <p:sp>
        <p:nvSpPr>
          <p:cNvPr id="8" name="TextBox 7"/>
          <p:cNvSpPr txBox="1"/>
          <p:nvPr/>
        </p:nvSpPr>
        <p:spPr>
          <a:xfrm rot="16200000">
            <a:off x="-1975435" y="3917649"/>
            <a:ext cx="471600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strike="noStrike" kern="0" cap="none" spc="0" normalizeH="0" baseline="0" noProof="0" dirty="0" smtClean="0">
                <a:ln>
                  <a:noFill/>
                </a:ln>
                <a:solidFill>
                  <a:srgbClr val="333333"/>
                </a:solidFill>
                <a:effectLst/>
                <a:uLnTx/>
                <a:uFillTx/>
              </a:rPr>
              <a:t>EIM Program Vision</a:t>
            </a:r>
          </a:p>
        </p:txBody>
      </p:sp>
      <p:cxnSp>
        <p:nvCxnSpPr>
          <p:cNvPr id="9" name="Straight Arrow Connector 27"/>
          <p:cNvCxnSpPr/>
          <p:nvPr/>
        </p:nvCxnSpPr>
        <p:spPr>
          <a:xfrm rot="5400000" flipV="1">
            <a:off x="-1697024" y="4051626"/>
            <a:ext cx="4716000" cy="9045"/>
          </a:xfrm>
          <a:prstGeom prst="straightConnector1">
            <a:avLst/>
          </a:prstGeom>
          <a:noFill/>
          <a:ln w="28575" cap="flat" cmpd="sng" algn="ctr">
            <a:gradFill flip="none" rotWithShape="1">
              <a:gsLst>
                <a:gs pos="75000">
                  <a:srgbClr val="D17D08"/>
                </a:gs>
                <a:gs pos="50000">
                  <a:srgbClr val="A24130"/>
                </a:gs>
                <a:gs pos="25000">
                  <a:srgbClr val="007698"/>
                </a:gs>
                <a:gs pos="0">
                  <a:srgbClr val="5A7D5C"/>
                </a:gs>
                <a:gs pos="100000">
                  <a:srgbClr val="D9A210"/>
                </a:gs>
              </a:gsLst>
              <a:lin ang="10800000" scaled="0"/>
              <a:tileRect/>
            </a:gradFill>
            <a:prstDash val="sysDot"/>
            <a:headEnd type="triangle"/>
            <a:tailEnd type="triangle"/>
          </a:ln>
          <a:effectLst/>
        </p:spPr>
      </p:cxnSp>
      <p:grpSp>
        <p:nvGrpSpPr>
          <p:cNvPr id="10" name="Group 9"/>
          <p:cNvGrpSpPr/>
          <p:nvPr/>
        </p:nvGrpSpPr>
        <p:grpSpPr>
          <a:xfrm>
            <a:off x="1050199" y="1781225"/>
            <a:ext cx="2841441" cy="2690018"/>
            <a:chOff x="1153600" y="1631129"/>
            <a:chExt cx="2841441" cy="2728543"/>
          </a:xfrm>
        </p:grpSpPr>
        <p:sp>
          <p:nvSpPr>
            <p:cNvPr id="11" name="Trapezoid 10"/>
            <p:cNvSpPr/>
            <p:nvPr/>
          </p:nvSpPr>
          <p:spPr>
            <a:xfrm>
              <a:off x="1153600" y="3493399"/>
              <a:ext cx="2841441" cy="866273"/>
            </a:xfrm>
            <a:prstGeom prst="trapezoid">
              <a:avLst/>
            </a:prstGeom>
            <a:solidFill>
              <a:schemeClr val="accent2"/>
            </a:solidFill>
            <a:ln w="25400" cap="flat" cmpd="sng" algn="ctr">
              <a:solidFill>
                <a:srgbClr val="29475F">
                  <a:shade val="50000"/>
                </a:srgb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Information </a:t>
              </a:r>
              <a:br>
                <a:rPr kumimoji="0" lang="en-US" sz="1400" b="1" i="0" u="none" strike="noStrike" kern="0" cap="none" spc="0" normalizeH="0" baseline="0" noProof="0" dirty="0" smtClean="0">
                  <a:ln>
                    <a:noFill/>
                  </a:ln>
                  <a:solidFill>
                    <a:srgbClr val="FFFFFF"/>
                  </a:solidFill>
                  <a:effectLst/>
                  <a:uLnTx/>
                  <a:uFillTx/>
                  <a:latin typeface="Arial"/>
                  <a:ea typeface="+mn-ea"/>
                  <a:cs typeface="+mn-cs"/>
                </a:rPr>
              </a:br>
              <a:r>
                <a:rPr kumimoji="0" lang="en-US" sz="1400" b="1" i="0" u="none" strike="noStrike" kern="0" cap="none" spc="0" normalizeH="0" baseline="0" noProof="0" dirty="0" smtClean="0">
                  <a:ln>
                    <a:noFill/>
                  </a:ln>
                  <a:solidFill>
                    <a:srgbClr val="FFFFFF"/>
                  </a:solidFill>
                  <a:effectLst/>
                  <a:uLnTx/>
                  <a:uFillTx/>
                  <a:latin typeface="Arial"/>
                  <a:ea typeface="+mn-ea"/>
                  <a:cs typeface="+mn-cs"/>
                </a:rPr>
                <a:t>Management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Arial"/>
                  <a:ea typeface="+mn-ea"/>
                  <a:cs typeface="+mn-cs"/>
                </a:rPr>
                <a:t>“provide quality information at the right time”</a:t>
              </a:r>
            </a:p>
          </p:txBody>
        </p:sp>
        <p:sp>
          <p:nvSpPr>
            <p:cNvPr id="12" name="Trapezoid 11"/>
            <p:cNvSpPr/>
            <p:nvPr/>
          </p:nvSpPr>
          <p:spPr>
            <a:xfrm>
              <a:off x="1400855" y="2562264"/>
              <a:ext cx="2361942" cy="866273"/>
            </a:xfrm>
            <a:prstGeom prst="trapezoid">
              <a:avLst/>
            </a:prstGeom>
            <a:solidFill>
              <a:srgbClr val="E1B500"/>
            </a:solidFill>
            <a:ln w="25400" cap="flat" cmpd="sng" algn="ctr">
              <a:solidFill>
                <a:srgbClr val="29475F">
                  <a:shade val="50000"/>
                </a:srgb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Intelligent </a:t>
              </a:r>
              <a:br>
                <a:rPr kumimoji="0" lang="en-US" sz="1400" b="1" i="0" u="none" strike="noStrike" kern="0" cap="none" spc="0" normalizeH="0" baseline="0" noProof="0" dirty="0" smtClean="0">
                  <a:ln>
                    <a:noFill/>
                  </a:ln>
                  <a:solidFill>
                    <a:srgbClr val="FFFFFF"/>
                  </a:solidFill>
                  <a:effectLst/>
                  <a:uLnTx/>
                  <a:uFillTx/>
                  <a:latin typeface="Arial"/>
                  <a:ea typeface="+mn-ea"/>
                  <a:cs typeface="+mn-cs"/>
                </a:rPr>
              </a:br>
              <a:r>
                <a:rPr kumimoji="0" lang="en-US" sz="1400" b="1" i="0" u="none" strike="noStrike" kern="0" cap="none" spc="0" normalizeH="0" baseline="0" noProof="0" dirty="0" smtClean="0">
                  <a:ln>
                    <a:noFill/>
                  </a:ln>
                  <a:solidFill>
                    <a:srgbClr val="FFFFFF"/>
                  </a:solidFill>
                  <a:effectLst/>
                  <a:uLnTx/>
                  <a:uFillTx/>
                  <a:latin typeface="Arial"/>
                  <a:ea typeface="+mn-ea"/>
                  <a:cs typeface="+mn-cs"/>
                </a:rPr>
                <a:t>Operations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Arial"/>
                  <a:ea typeface="+mn-ea"/>
                  <a:cs typeface="+mn-cs"/>
                </a:rPr>
                <a:t>“make optimally informed decisions”</a:t>
              </a:r>
            </a:p>
          </p:txBody>
        </p:sp>
        <p:sp>
          <p:nvSpPr>
            <p:cNvPr id="13" name="Trapezoid 12"/>
            <p:cNvSpPr/>
            <p:nvPr/>
          </p:nvSpPr>
          <p:spPr>
            <a:xfrm>
              <a:off x="1651150" y="1631129"/>
              <a:ext cx="1882497" cy="866273"/>
            </a:xfrm>
            <a:prstGeom prst="trapezoid">
              <a:avLst/>
            </a:prstGeom>
            <a:solidFill>
              <a:srgbClr val="A24130"/>
            </a:solidFill>
            <a:ln w="25400" cap="flat" cmpd="sng" algn="ctr">
              <a:solidFill>
                <a:srgbClr val="29475F">
                  <a:shade val="50000"/>
                </a:srgb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Cognitive Operations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FFFFFF"/>
                  </a:solidFill>
                  <a:effectLst/>
                  <a:uLnTx/>
                  <a:uFillTx/>
                  <a:latin typeface="Arial"/>
                  <a:ea typeface="+mn-ea"/>
                  <a:cs typeface="+mn-cs"/>
                </a:rPr>
                <a:t>“automate optimal decisions”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073" y="2644309"/>
              <a:ext cx="288000" cy="2160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256" y="1703126"/>
              <a:ext cx="152471" cy="216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576" y="3557125"/>
              <a:ext cx="216000" cy="216000"/>
            </a:xfrm>
            <a:prstGeom prst="rect">
              <a:avLst/>
            </a:prstGeom>
          </p:spPr>
        </p:pic>
      </p:grpSp>
      <p:grpSp>
        <p:nvGrpSpPr>
          <p:cNvPr id="17" name="Group 16"/>
          <p:cNvGrpSpPr/>
          <p:nvPr/>
        </p:nvGrpSpPr>
        <p:grpSpPr>
          <a:xfrm>
            <a:off x="936390" y="4739430"/>
            <a:ext cx="3028719" cy="1695139"/>
            <a:chOff x="1116855" y="4643595"/>
            <a:chExt cx="2968705" cy="1719416"/>
          </a:xfrm>
        </p:grpSpPr>
        <p:sp>
          <p:nvSpPr>
            <p:cNvPr id="18" name="Rectangle 17"/>
            <p:cNvSpPr/>
            <p:nvPr/>
          </p:nvSpPr>
          <p:spPr>
            <a:xfrm>
              <a:off x="1116855" y="4643595"/>
              <a:ext cx="2968705" cy="1719416"/>
            </a:xfrm>
            <a:prstGeom prst="rect">
              <a:avLst/>
            </a:prstGeom>
            <a:solidFill>
              <a:srgbClr val="FFFFFF">
                <a:lumMod val="65000"/>
              </a:srgbClr>
            </a:solidFill>
            <a:ln w="25400" cap="flat" cmpd="sng" algn="ctr">
              <a:solidFill>
                <a:srgbClr val="29475F">
                  <a:lumMod val="75000"/>
                </a:srgbClr>
              </a:solidFill>
              <a:prstDash val="solid"/>
            </a:ln>
            <a:effectLst/>
          </p:spPr>
          <p:txBody>
            <a:bodyPr t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Information Lifecycle </a:t>
              </a:r>
              <a:br>
                <a:rPr kumimoji="0" lang="en-US" sz="1200" b="1" i="0" u="none" strike="noStrike" kern="0" cap="none" spc="0" normalizeH="0" baseline="0" noProof="0" dirty="0" smtClean="0">
                  <a:ln>
                    <a:noFill/>
                  </a:ln>
                  <a:solidFill>
                    <a:srgbClr val="FFFFFF"/>
                  </a:solidFill>
                  <a:effectLst/>
                  <a:uLnTx/>
                  <a:uFillTx/>
                  <a:latin typeface="Arial"/>
                  <a:ea typeface="+mn-ea"/>
                  <a:cs typeface="+mn-cs"/>
                </a:rPr>
              </a:br>
              <a:r>
                <a:rPr kumimoji="0" lang="en-US" sz="1200" b="1" i="0" u="none" strike="noStrike" kern="0" cap="none" spc="0" normalizeH="0" baseline="0" noProof="0" dirty="0" smtClean="0">
                  <a:ln>
                    <a:noFill/>
                  </a:ln>
                  <a:solidFill>
                    <a:srgbClr val="FFFFFF"/>
                  </a:solidFill>
                  <a:effectLst/>
                  <a:uLnTx/>
                  <a:uFillTx/>
                  <a:latin typeface="Arial"/>
                  <a:ea typeface="+mn-ea"/>
                  <a:cs typeface="+mn-cs"/>
                </a:rPr>
                <a:t>Management</a:t>
              </a:r>
            </a:p>
          </p:txBody>
        </p:sp>
        <p:sp>
          <p:nvSpPr>
            <p:cNvPr id="19" name="Rectangle 18"/>
            <p:cNvSpPr/>
            <p:nvPr/>
          </p:nvSpPr>
          <p:spPr>
            <a:xfrm>
              <a:off x="1355742" y="5083315"/>
              <a:ext cx="2503958" cy="522324"/>
            </a:xfrm>
            <a:prstGeom prst="rect">
              <a:avLst/>
            </a:prstGeom>
            <a:solidFill>
              <a:schemeClr val="accent3"/>
            </a:solidFill>
            <a:ln w="25400" cap="flat" cmpd="sng" algn="ctr">
              <a:solidFill>
                <a:schemeClr val="accent3">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Enterprise </a:t>
              </a:r>
              <a:br>
                <a:rPr kumimoji="0" lang="en-US" sz="1200" b="1" i="0" u="none" strike="noStrike" kern="0" cap="none" spc="0" normalizeH="0" baseline="0" noProof="0" dirty="0" smtClean="0">
                  <a:ln>
                    <a:noFill/>
                  </a:ln>
                  <a:solidFill>
                    <a:srgbClr val="FFFFFF"/>
                  </a:solidFill>
                  <a:effectLst/>
                  <a:uLnTx/>
                  <a:uFillTx/>
                  <a:latin typeface="Arial"/>
                  <a:ea typeface="+mn-ea"/>
                  <a:cs typeface="+mn-cs"/>
                </a:rPr>
              </a:br>
              <a:r>
                <a:rPr kumimoji="0" lang="en-US" sz="1200" b="1" i="0" u="none" strike="noStrike" kern="0" cap="none" spc="0" normalizeH="0" baseline="0" noProof="0" dirty="0" smtClean="0">
                  <a:ln>
                    <a:noFill/>
                  </a:ln>
                  <a:solidFill>
                    <a:srgbClr val="FFFFFF"/>
                  </a:solidFill>
                  <a:effectLst/>
                  <a:uLnTx/>
                  <a:uFillTx/>
                  <a:latin typeface="Arial"/>
                  <a:ea typeface="+mn-ea"/>
                  <a:cs typeface="+mn-cs"/>
                </a:rPr>
                <a:t>Content Management</a:t>
              </a:r>
            </a:p>
          </p:txBody>
        </p:sp>
        <p:sp>
          <p:nvSpPr>
            <p:cNvPr id="20" name="Rectangle 19"/>
            <p:cNvSpPr/>
            <p:nvPr/>
          </p:nvSpPr>
          <p:spPr>
            <a:xfrm>
              <a:off x="1355742" y="5734125"/>
              <a:ext cx="2503958" cy="522324"/>
            </a:xfrm>
            <a:prstGeom prst="rect">
              <a:avLst/>
            </a:prstGeom>
            <a:solidFill>
              <a:schemeClr val="accent1"/>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Enterprise </a:t>
              </a:r>
              <a:br>
                <a:rPr kumimoji="0" lang="en-US" sz="1200" b="1" i="0" u="none" strike="noStrike" kern="0" cap="none" spc="0" normalizeH="0" baseline="0" noProof="0" dirty="0" smtClean="0">
                  <a:ln>
                    <a:noFill/>
                  </a:ln>
                  <a:solidFill>
                    <a:srgbClr val="FFFFFF"/>
                  </a:solidFill>
                  <a:effectLst/>
                  <a:uLnTx/>
                  <a:uFillTx/>
                  <a:latin typeface="Arial"/>
                  <a:ea typeface="+mn-ea"/>
                  <a:cs typeface="+mn-cs"/>
                </a:rPr>
              </a:br>
              <a:r>
                <a:rPr kumimoji="0" lang="en-US" sz="1200" b="1" i="0" u="none" strike="noStrike" kern="0" cap="none" spc="0" normalizeH="0" baseline="0" noProof="0" dirty="0" smtClean="0">
                  <a:ln>
                    <a:noFill/>
                  </a:ln>
                  <a:solidFill>
                    <a:srgbClr val="FFFFFF"/>
                  </a:solidFill>
                  <a:effectLst/>
                  <a:uLnTx/>
                  <a:uFillTx/>
                  <a:latin typeface="Arial"/>
                  <a:ea typeface="+mn-ea"/>
                  <a:cs typeface="+mn-cs"/>
                </a:rPr>
                <a:t>Data Management</a:t>
              </a:r>
            </a:p>
          </p:txBody>
        </p:sp>
        <p:sp>
          <p:nvSpPr>
            <p:cNvPr id="21" name="Right Arrow 20"/>
            <p:cNvSpPr/>
            <p:nvPr/>
          </p:nvSpPr>
          <p:spPr>
            <a:xfrm rot="16200000">
              <a:off x="1826238" y="5505650"/>
              <a:ext cx="283410" cy="300919"/>
            </a:xfrm>
            <a:prstGeom prst="rightArrow">
              <a:avLst/>
            </a:prstGeom>
            <a:gradFill>
              <a:gsLst>
                <a:gs pos="14000">
                  <a:schemeClr val="accent1"/>
                </a:gs>
                <a:gs pos="85000">
                  <a:schemeClr val="accent3"/>
                </a:gs>
              </a:gsLst>
              <a:lin ang="0" scaled="0"/>
            </a:gradFill>
            <a:ln w="25400" cap="flat" cmpd="sng" algn="ctr">
              <a:gradFill>
                <a:gsLst>
                  <a:gs pos="20000">
                    <a:schemeClr val="accent1"/>
                  </a:gs>
                  <a:gs pos="80000">
                    <a:schemeClr val="accent3"/>
                  </a:gs>
                </a:gsLst>
                <a:lin ang="0" scaled="0"/>
              </a:gradFill>
              <a:prstDash val="solid"/>
            </a:ln>
            <a:effectLst/>
          </p:spPr>
          <p:txBody>
            <a:bodyPr rtlCol="0" anchor="t"/>
            <a:lstStyle/>
            <a:p>
              <a:pPr algn="ctr"/>
              <a:endParaRPr lang="en-US" kern="0" dirty="0">
                <a:solidFill>
                  <a:srgbClr val="FFFFFF"/>
                </a:solidFill>
                <a:latin typeface="Arial"/>
              </a:endParaRPr>
            </a:p>
          </p:txBody>
        </p:sp>
        <p:sp>
          <p:nvSpPr>
            <p:cNvPr id="22" name="Right Arrow 21"/>
            <p:cNvSpPr/>
            <p:nvPr/>
          </p:nvSpPr>
          <p:spPr>
            <a:xfrm rot="16200000">
              <a:off x="3080546" y="5505650"/>
              <a:ext cx="283410" cy="300919"/>
            </a:xfrm>
            <a:prstGeom prst="rightArrow">
              <a:avLst/>
            </a:prstGeom>
            <a:gradFill>
              <a:gsLst>
                <a:gs pos="14000">
                  <a:schemeClr val="accent1"/>
                </a:gs>
                <a:gs pos="85000">
                  <a:schemeClr val="accent3"/>
                </a:gs>
              </a:gsLst>
              <a:lin ang="0" scaled="0"/>
            </a:gradFill>
            <a:ln w="25400" cap="flat" cmpd="sng" algn="ctr">
              <a:gradFill>
                <a:gsLst>
                  <a:gs pos="20000">
                    <a:schemeClr val="accent1"/>
                  </a:gs>
                  <a:gs pos="80000">
                    <a:schemeClr val="accent3"/>
                  </a:gs>
                </a:gsLst>
                <a:lin ang="0" scaled="0"/>
              </a:gradFill>
              <a:prstDash val="solid"/>
            </a:ln>
            <a:effectLst/>
          </p:spPr>
          <p:txBody>
            <a:bodyPr rtlCol="0" anchor="t"/>
            <a:lstStyle/>
            <a:p>
              <a:pPr algn="ctr"/>
              <a:endParaRPr lang="en-US" kern="0" dirty="0">
                <a:solidFill>
                  <a:srgbClr val="FFFFFF"/>
                </a:solidFill>
                <a:latin typeface="Aria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842" y="5162695"/>
              <a:ext cx="160966" cy="18396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0396" y="5799161"/>
              <a:ext cx="163858" cy="18726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959" y="4685351"/>
              <a:ext cx="198268" cy="229572"/>
            </a:xfrm>
            <a:prstGeom prst="rect">
              <a:avLst/>
            </a:prstGeom>
          </p:spPr>
        </p:pic>
      </p:grpSp>
      <p:sp>
        <p:nvSpPr>
          <p:cNvPr id="26" name="TextBox 25"/>
          <p:cNvSpPr txBox="1"/>
          <p:nvPr/>
        </p:nvSpPr>
        <p:spPr>
          <a:xfrm rot="16200000">
            <a:off x="186162" y="5678214"/>
            <a:ext cx="939677" cy="323165"/>
          </a:xfrm>
          <a:prstGeom prst="rect">
            <a:avLst/>
          </a:prstGeom>
          <a:solidFill>
            <a:srgbClr val="FFFFFF">
              <a:alpha val="60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5A7D5C"/>
                </a:solidFill>
                <a:effectLst/>
                <a:uLnTx/>
                <a:uFillTx/>
              </a:rPr>
              <a:t>Foundational ECM</a:t>
            </a:r>
          </a:p>
        </p:txBody>
      </p:sp>
      <p:sp>
        <p:nvSpPr>
          <p:cNvPr id="27" name="TextBox 26"/>
          <p:cNvSpPr txBox="1"/>
          <p:nvPr/>
        </p:nvSpPr>
        <p:spPr>
          <a:xfrm rot="16200000">
            <a:off x="67424" y="2210116"/>
            <a:ext cx="1173624" cy="323165"/>
          </a:xfrm>
          <a:prstGeom prst="rect">
            <a:avLst/>
          </a:prstGeom>
          <a:solidFill>
            <a:srgbClr val="FFFFFF">
              <a:alpha val="60000"/>
            </a:srgbClr>
          </a:solid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1" i="0" u="none" strike="noStrike" kern="0" cap="none" spc="0" normalizeH="0" baseline="0">
                <a:ln>
                  <a:noFill/>
                </a:ln>
                <a:solidFill>
                  <a:srgbClr val="5A7D5C"/>
                </a:solidFill>
                <a:effectLst/>
                <a:uLnTx/>
                <a:uFillTx/>
              </a:defRPr>
            </a:lvl1pPr>
          </a:lstStyle>
          <a:p>
            <a:r>
              <a:rPr lang="en-US" dirty="0" smtClean="0">
                <a:solidFill>
                  <a:srgbClr val="D9A210"/>
                </a:solidFill>
              </a:rPr>
              <a:t>Transformational ECM</a:t>
            </a:r>
            <a:endParaRPr lang="en-US" dirty="0">
              <a:solidFill>
                <a:srgbClr val="D9A210"/>
              </a:solidFill>
            </a:endParaRPr>
          </a:p>
        </p:txBody>
      </p:sp>
      <p:sp>
        <p:nvSpPr>
          <p:cNvPr id="28" name="Right Arrow 27"/>
          <p:cNvSpPr/>
          <p:nvPr/>
        </p:nvSpPr>
        <p:spPr>
          <a:xfrm>
            <a:off x="3430246" y="2035920"/>
            <a:ext cx="1059991" cy="31558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3659396" y="2977742"/>
            <a:ext cx="830841" cy="31558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3891641" y="3879104"/>
            <a:ext cx="598596" cy="31558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4037925" y="5440148"/>
            <a:ext cx="452311" cy="31558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3178282216"/>
              </p:ext>
            </p:extLst>
          </p:nvPr>
        </p:nvGraphicFramePr>
        <p:xfrm>
          <a:off x="4446742" y="1812615"/>
          <a:ext cx="4430557" cy="4612461"/>
        </p:xfrm>
        <a:graphic>
          <a:graphicData uri="http://schemas.openxmlformats.org/drawingml/2006/table">
            <a:tbl>
              <a:tblPr firstRow="1" bandRow="1"/>
              <a:tblGrid>
                <a:gridCol w="4430557"/>
              </a:tblGrid>
              <a:tr h="8334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a:buFont typeface="Arial" panose="020B0604020202020204" pitchFamily="34" charset="0"/>
                        <a:buChar char="•"/>
                      </a:pPr>
                      <a:r>
                        <a:rPr lang="en-US" sz="1000" dirty="0" smtClean="0"/>
                        <a:t>Operational a</a:t>
                      </a:r>
                      <a:r>
                        <a:rPr lang="en-US" sz="1000" baseline="0" dirty="0" smtClean="0"/>
                        <a:t>utomation powered by artificial intelligence (predictive analytics, machine learning, neural networks, etc.).</a:t>
                      </a:r>
                    </a:p>
                    <a:p>
                      <a:pPr marL="171450" indent="-171450" algn="l">
                        <a:buFont typeface="Arial" panose="020B0604020202020204" pitchFamily="34" charset="0"/>
                        <a:buChar char="•"/>
                      </a:pPr>
                      <a:r>
                        <a:rPr lang="en-US" sz="1000" baseline="0" dirty="0" smtClean="0"/>
                        <a:t>Advanced technologies build on top of derived templates, algorithms, heuristics, processes/workflows, and insights to discover, analyze, and take action.</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300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defTabSz="914400" rtl="0" eaLnBrk="1" latinLnBrk="0" hangingPunct="1">
                        <a:buFont typeface="Arial" panose="020B0604020202020204" pitchFamily="34" charset="0"/>
                        <a:buChar char="•"/>
                      </a:pPr>
                      <a:r>
                        <a:rPr lang="en-US" sz="1000" kern="1200" dirty="0" smtClean="0">
                          <a:solidFill>
                            <a:schemeClr val="tx1"/>
                          </a:solidFill>
                          <a:latin typeface="Arial"/>
                          <a:ea typeface="+mn-ea"/>
                          <a:cs typeface="+mn-cs"/>
                        </a:rPr>
                        <a:t>Organizational</a:t>
                      </a:r>
                      <a:r>
                        <a:rPr lang="en-US" sz="1000" kern="1200" baseline="0" dirty="0" smtClean="0">
                          <a:solidFill>
                            <a:schemeClr val="tx1"/>
                          </a:solidFill>
                          <a:latin typeface="Arial"/>
                          <a:ea typeface="+mn-ea"/>
                          <a:cs typeface="+mn-cs"/>
                        </a:rPr>
                        <a:t> planning, decisions, and processes informed by the best available information and supported by software-assisted automation.</a:t>
                      </a:r>
                    </a:p>
                    <a:p>
                      <a:pPr marL="171450" indent="-171450" algn="l" defTabSz="914400" rtl="0" eaLnBrk="1" latinLnBrk="0" hangingPunct="1">
                        <a:buFont typeface="Arial" panose="020B0604020202020204" pitchFamily="34" charset="0"/>
                        <a:buChar char="•"/>
                      </a:pPr>
                      <a:r>
                        <a:rPr lang="en-US" sz="1000" kern="1200" baseline="0" dirty="0" smtClean="0">
                          <a:solidFill>
                            <a:schemeClr val="tx1"/>
                          </a:solidFill>
                          <a:latin typeface="Arial"/>
                          <a:ea typeface="+mn-ea"/>
                          <a:cs typeface="+mn-cs"/>
                        </a:rPr>
                        <a:t>Business intelligence reports and dashboards are automatically compiled and displayed to the right people at the right time.</a:t>
                      </a:r>
                    </a:p>
                    <a:p>
                      <a:pPr marL="171450" indent="-171450" algn="l" defTabSz="914400" rtl="0" eaLnBrk="1" latinLnBrk="0" hangingPunct="1">
                        <a:buFont typeface="Arial" panose="020B0604020202020204" pitchFamily="34" charset="0"/>
                        <a:buChar char="•"/>
                      </a:pPr>
                      <a:r>
                        <a:rPr lang="en-US" sz="1000" kern="1200" baseline="0" dirty="0" smtClean="0">
                          <a:solidFill>
                            <a:schemeClr val="tx1"/>
                          </a:solidFill>
                          <a:latin typeface="Arial"/>
                          <a:ea typeface="+mn-ea"/>
                          <a:cs typeface="+mn-cs"/>
                        </a:rPr>
                        <a:t>System integration provides seamless experience across technologies, and act to automate processes and workflows. </a:t>
                      </a:r>
                      <a:endParaRPr lang="en-CA" sz="1000" b="0" kern="1200" dirty="0" smtClean="0">
                        <a:solidFill>
                          <a:schemeClr val="tx1"/>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305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a:buFont typeface="Arial" panose="020B0604020202020204" pitchFamily="34" charset="0"/>
                        <a:buChar char="•"/>
                      </a:pPr>
                      <a:r>
                        <a:rPr lang="en-US" sz="1000" kern="1200" dirty="0" smtClean="0">
                          <a:solidFill>
                            <a:schemeClr val="tx1"/>
                          </a:solidFill>
                          <a:latin typeface="Arial"/>
                          <a:ea typeface="+mn-ea"/>
                          <a:cs typeface="+mn-cs"/>
                        </a:rPr>
                        <a:t>Organizational</a:t>
                      </a:r>
                      <a:r>
                        <a:rPr lang="en-US" sz="1000" kern="1200" baseline="0" dirty="0" smtClean="0">
                          <a:solidFill>
                            <a:schemeClr val="tx1"/>
                          </a:solidFill>
                          <a:latin typeface="Arial"/>
                          <a:ea typeface="+mn-ea"/>
                          <a:cs typeface="+mn-cs"/>
                        </a:rPr>
                        <a:t> planning, decisions, and processes supported by system and information architecture designs that drive </a:t>
                      </a:r>
                      <a:r>
                        <a:rPr lang="en-US" sz="1000" i="1" kern="1200" baseline="0" dirty="0" smtClean="0">
                          <a:solidFill>
                            <a:schemeClr val="tx1"/>
                          </a:solidFill>
                          <a:latin typeface="Arial"/>
                          <a:ea typeface="+mn-ea"/>
                          <a:cs typeface="+mn-cs"/>
                        </a:rPr>
                        <a:t>just-in-time information </a:t>
                      </a:r>
                      <a:r>
                        <a:rPr lang="en-US" sz="1000" kern="1200" baseline="0" dirty="0" smtClean="0">
                          <a:solidFill>
                            <a:schemeClr val="tx1"/>
                          </a:solidFill>
                          <a:latin typeface="Arial"/>
                          <a:ea typeface="+mn-ea"/>
                          <a:cs typeface="+mn-cs"/>
                        </a:rPr>
                        <a:t>findability and accessibility. </a:t>
                      </a:r>
                    </a:p>
                    <a:p>
                      <a:pPr marL="171450" indent="-171450" algn="l">
                        <a:buFont typeface="Arial" panose="020B0604020202020204" pitchFamily="34" charset="0"/>
                        <a:buChar char="•"/>
                      </a:pPr>
                      <a:r>
                        <a:rPr lang="en-US" sz="1000" dirty="0" smtClean="0"/>
                        <a:t>Processes</a:t>
                      </a:r>
                      <a:r>
                        <a:rPr lang="en-US" sz="1000" baseline="0" dirty="0" smtClean="0"/>
                        <a:t> are evaluated for and re-engineered as necessary to fit with the ECM platform.</a:t>
                      </a:r>
                      <a:endParaRPr lang="en-US" sz="1000" dirty="0" smtClean="0"/>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202">
                <a:tc>
                  <a:txBody>
                    <a:bodyPr/>
                    <a:lstStyle/>
                    <a:p>
                      <a:pPr marL="171450" indent="-171450" algn="l">
                        <a:buFont typeface="Arial" panose="020B0604020202020204" pitchFamily="34" charset="0"/>
                        <a:buChar char="•"/>
                      </a:pPr>
                      <a:endParaRPr lang="en-US" sz="1000" dirty="0" smtClean="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74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Organizational information assets (data and</a:t>
                      </a:r>
                      <a:r>
                        <a:rPr lang="en-US" sz="1000" baseline="0" dirty="0" smtClean="0"/>
                        <a:t> content)</a:t>
                      </a:r>
                      <a:r>
                        <a:rPr lang="en-US" sz="1000" dirty="0" smtClean="0"/>
                        <a:t> are managed to quality standards (</a:t>
                      </a:r>
                      <a:r>
                        <a:rPr lang="en-US" sz="1000" baseline="0" dirty="0" smtClean="0"/>
                        <a:t>accurate, complete, clean, consistent, current, etc.) at each stage of the information lifecycle (i.e. generate, capture, deliver and utilize, and manage and retire).</a:t>
                      </a:r>
                      <a:endParaRPr lang="en-US"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3" name="TextBox 32"/>
          <p:cNvSpPr txBox="1"/>
          <p:nvPr/>
        </p:nvSpPr>
        <p:spPr>
          <a:xfrm>
            <a:off x="4493589" y="1528502"/>
            <a:ext cx="4328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strike="noStrike" kern="0" cap="none" spc="0" normalizeH="0" baseline="0" noProof="0" dirty="0" smtClean="0">
                <a:ln>
                  <a:noFill/>
                </a:ln>
                <a:solidFill>
                  <a:srgbClr val="333333"/>
                </a:solidFill>
                <a:effectLst/>
                <a:uLnTx/>
                <a:uFillTx/>
              </a:rPr>
              <a:t>Organizational Impact:</a:t>
            </a:r>
          </a:p>
        </p:txBody>
      </p:sp>
    </p:spTree>
    <p:extLst>
      <p:ext uri="{BB962C8B-B14F-4D97-AF65-F5344CB8AC3E}">
        <p14:creationId xmlns:p14="http://schemas.microsoft.com/office/powerpoint/2010/main" val="160427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747692476"/>
              </p:ext>
            </p:extLst>
          </p:nvPr>
        </p:nvGraphicFramePr>
        <p:xfrm>
          <a:off x="3653259" y="2001576"/>
          <a:ext cx="5231796" cy="4278554"/>
        </p:xfrm>
        <a:graphic>
          <a:graphicData uri="http://schemas.openxmlformats.org/drawingml/2006/table">
            <a:tbl>
              <a:tblPr firstRow="1" bandRow="1">
                <a:tableStyleId>{2D5ABB26-0587-4C30-8999-92F81FD0307C}</a:tableStyleId>
              </a:tblPr>
              <a:tblGrid>
                <a:gridCol w="532000"/>
                <a:gridCol w="1317325"/>
                <a:gridCol w="744467"/>
                <a:gridCol w="2638004"/>
              </a:tblGrid>
              <a:tr h="371702">
                <a:tc>
                  <a:txBody>
                    <a:bodyPr/>
                    <a:lstStyle/>
                    <a:p>
                      <a:pPr algn="ctr"/>
                      <a:r>
                        <a:rPr lang="en-US" sz="1100" b="1" dirty="0" smtClean="0">
                          <a:solidFill>
                            <a:schemeClr val="bg2"/>
                          </a:solidFill>
                        </a:rPr>
                        <a:t>ECM Area</a:t>
                      </a:r>
                      <a:endParaRPr lang="en-US" sz="1100" b="1" dirty="0">
                        <a:solidFill>
                          <a:schemeClr val="bg2"/>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100" b="1" dirty="0" smtClean="0">
                          <a:solidFill>
                            <a:schemeClr val="bg2"/>
                          </a:solidFill>
                        </a:rPr>
                        <a:t>Description</a:t>
                      </a:r>
                      <a:endParaRPr lang="en-US" sz="1100" b="1"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100" b="1" dirty="0" smtClean="0">
                          <a:solidFill>
                            <a:schemeClr val="bg2"/>
                          </a:solidFill>
                        </a:rPr>
                        <a:t>Key Metric</a:t>
                      </a:r>
                      <a:endParaRPr lang="en-US" sz="1100" b="1" dirty="0">
                        <a:solidFill>
                          <a:schemeClr val="bg2"/>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2"/>
                          </a:solidFill>
                        </a:rPr>
                        <a:t>Guiding</a:t>
                      </a:r>
                      <a:r>
                        <a:rPr lang="en-US" sz="1100" b="1" baseline="0" dirty="0" smtClean="0">
                          <a:solidFill>
                            <a:schemeClr val="bg2"/>
                          </a:solidFill>
                        </a:rPr>
                        <a:t> Principles</a:t>
                      </a:r>
                      <a:endParaRPr lang="en-US" sz="1100" b="1" dirty="0" smtClean="0">
                        <a:solidFill>
                          <a:schemeClr val="bg2"/>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333333"/>
                          </a:solidFill>
                        </a:rPr>
                        <a:t>Unifies ECM sub-projects to a common, executive-backed vision and mission.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smtClean="0"/>
                        <a:t>Buy-In</a:t>
                      </a:r>
                      <a:r>
                        <a:rPr lang="en-US" sz="800" baseline="0" dirty="0" smtClean="0"/>
                        <a:t> for Vision</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Drive towards meaningful stakeholder benefits. </a:t>
                      </a:r>
                      <a:r>
                        <a:rPr lang="en-US" sz="800" i="0" dirty="0" smtClean="0"/>
                        <a:t>Gaining the</a:t>
                      </a:r>
                      <a:r>
                        <a:rPr lang="en-US" sz="800" i="0" baseline="0" dirty="0" smtClean="0"/>
                        <a:t> organizational buy-in for ECM is a function </a:t>
                      </a:r>
                      <a:br>
                        <a:rPr lang="en-US" sz="800" i="0" baseline="0" dirty="0" smtClean="0"/>
                      </a:br>
                      <a:r>
                        <a:rPr lang="en-US" sz="800" i="0" baseline="0" dirty="0" smtClean="0"/>
                        <a:t>of aligning your vision and mission to stakeholder needs.</a:t>
                      </a:r>
                      <a:endParaRPr lang="en-US" sz="800" i="0" dirty="0" smtClean="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solidFill>
                            <a:srgbClr val="333333"/>
                          </a:solidFill>
                        </a:rPr>
                        <a:t>Establishes the bodies, roles, and responsibilities to s</a:t>
                      </a:r>
                      <a:r>
                        <a:rPr lang="en-US" sz="800" dirty="0" smtClean="0">
                          <a:solidFill>
                            <a:srgbClr val="333333"/>
                          </a:solidFill>
                        </a:rPr>
                        <a:t>ustain and improve</a:t>
                      </a:r>
                      <a:r>
                        <a:rPr lang="en-US" sz="800" baseline="0" dirty="0" smtClean="0">
                          <a:solidFill>
                            <a:srgbClr val="333333"/>
                          </a:solidFill>
                        </a:rPr>
                        <a:t> the </a:t>
                      </a:r>
                      <a:r>
                        <a:rPr lang="en-US" sz="800" dirty="0" smtClean="0">
                          <a:solidFill>
                            <a:srgbClr val="333333"/>
                          </a:solidFill>
                        </a:rPr>
                        <a:t>ECM</a:t>
                      </a:r>
                      <a:r>
                        <a:rPr lang="en-US" sz="800" baseline="0" dirty="0" smtClean="0">
                          <a:solidFill>
                            <a:srgbClr val="333333"/>
                          </a:solidFill>
                        </a:rPr>
                        <a:t> program.</a:t>
                      </a:r>
                      <a:endParaRPr lang="en-US" sz="800" dirty="0" smtClean="0">
                        <a:solidFill>
                          <a:srgbClr val="333333"/>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dirty="0" smtClean="0"/>
                        <a:t>Organizational Structural Supports</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Governance drives higher-order benefits. </a:t>
                      </a:r>
                      <a:r>
                        <a:rPr lang="en-US" sz="800" i="0" dirty="0" smtClean="0"/>
                        <a:t>The</a:t>
                      </a:r>
                      <a:r>
                        <a:rPr lang="en-US" sz="800" i="0" baseline="0" dirty="0" smtClean="0"/>
                        <a:t> degree to which you will realize </a:t>
                      </a:r>
                      <a:r>
                        <a:rPr lang="en-US" sz="800" i="0" dirty="0" smtClean="0"/>
                        <a:t>your</a:t>
                      </a:r>
                      <a:r>
                        <a:rPr lang="en-US" sz="800" i="0" baseline="0" dirty="0" smtClean="0"/>
                        <a:t> ECM vision is dependent on the degree of governance you’re willing to put in place.</a:t>
                      </a:r>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333333"/>
                          </a:solidFill>
                        </a:rPr>
                        <a:t>Empowers users with optimal ECM functionality and seamless experiences.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smtClean="0"/>
                        <a:t>Completeness &amp; Seamlessness</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800" b="1" i="0" dirty="0" smtClean="0"/>
                        <a:t>Drive towards</a:t>
                      </a:r>
                      <a:r>
                        <a:rPr lang="en-US" sz="800" b="1" i="0" baseline="0" dirty="0" smtClean="0"/>
                        <a:t> system simplicity. </a:t>
                      </a:r>
                      <a:r>
                        <a:rPr lang="en-US" sz="800" b="0" i="0" baseline="0" dirty="0" smtClean="0"/>
                        <a:t>The complexity of an ECM system directly relates to the amount of planning, governance, and change management required – not to mention contracts to manage.</a:t>
                      </a:r>
                      <a:endParaRPr lang="en-US" sz="700" i="0" dirty="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800" dirty="0" smtClean="0">
                          <a:solidFill>
                            <a:srgbClr val="333333"/>
                          </a:solidFill>
                        </a:rPr>
                        <a:t>Enables</a:t>
                      </a:r>
                      <a:r>
                        <a:rPr lang="en-US" sz="800" baseline="0" dirty="0" smtClean="0">
                          <a:solidFill>
                            <a:srgbClr val="333333"/>
                          </a:solidFill>
                        </a:rPr>
                        <a:t> intuitive and easy-to-use user experiences.</a:t>
                      </a:r>
                      <a:endParaRPr lang="en-US" sz="800" dirty="0">
                        <a:solidFill>
                          <a:srgbClr val="FFC000"/>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dirty="0" smtClean="0"/>
                        <a:t>Information</a:t>
                      </a:r>
                      <a:r>
                        <a:rPr lang="en-US" sz="800" baseline="0" dirty="0" smtClean="0"/>
                        <a:t> </a:t>
                      </a:r>
                      <a:r>
                        <a:rPr lang="en-US" sz="800" dirty="0" smtClean="0"/>
                        <a:t>Findability</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Design</a:t>
                      </a:r>
                      <a:r>
                        <a:rPr lang="en-US" sz="800" b="1" i="0" baseline="0" dirty="0" smtClean="0"/>
                        <a:t> is only half the battle. </a:t>
                      </a:r>
                      <a:r>
                        <a:rPr lang="en-US" sz="800" b="0" i="0" dirty="0" smtClean="0"/>
                        <a:t>Past</a:t>
                      </a:r>
                      <a:r>
                        <a:rPr lang="en-US" sz="800" b="0" i="0" baseline="0" dirty="0" smtClean="0"/>
                        <a:t> a certain point, improving design alone will not realize the benefits expected; you must also be prepared to govern to the architectural standards.</a:t>
                      </a:r>
                      <a:endParaRPr lang="en-US" sz="800" i="0" dirty="0" smtClean="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333333"/>
                          </a:solidFill>
                        </a:rPr>
                        <a:t>Ensures quality standards across the information lifecycle.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smtClean="0"/>
                        <a:t>Standard</a:t>
                      </a:r>
                      <a:r>
                        <a:rPr lang="en-US" sz="800" baseline="0" dirty="0" smtClean="0"/>
                        <a:t>s </a:t>
                      </a:r>
                      <a:r>
                        <a:rPr lang="en-US" sz="800" dirty="0" smtClean="0"/>
                        <a:t>Compliance</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IG is the necessary</a:t>
                      </a:r>
                      <a:r>
                        <a:rPr lang="en-US" sz="800" b="1" i="0" baseline="0" dirty="0" smtClean="0"/>
                        <a:t> evil in ECM. </a:t>
                      </a:r>
                      <a:r>
                        <a:rPr lang="en-US" sz="800" b="0" i="0" baseline="0" dirty="0" smtClean="0"/>
                        <a:t>If you don’t set up rules (and revise them over time), you aren’t able to set expectations for content users or managers; ad hoc or unmanaged ECM operations will prevail.</a:t>
                      </a:r>
                      <a:endParaRPr lang="en-US" sz="800" i="0" dirty="0" smtClean="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333333"/>
                          </a:solidFill>
                        </a:rPr>
                        <a:t>Optimizes delivery of</a:t>
                      </a:r>
                      <a:r>
                        <a:rPr lang="en-US" sz="800" baseline="0" dirty="0" smtClean="0">
                          <a:solidFill>
                            <a:srgbClr val="333333"/>
                          </a:solidFill>
                        </a:rPr>
                        <a:t> information for processes, workflows, and decisions.</a:t>
                      </a:r>
                      <a:endParaRPr lang="en-US" sz="800" dirty="0" smtClean="0">
                        <a:solidFill>
                          <a:srgbClr val="FFC000"/>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dirty="0" smtClean="0"/>
                        <a:t>Process Efficiencies</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Move towards transformational ECM by moving away from </a:t>
                      </a:r>
                      <a:r>
                        <a:rPr lang="en-US" sz="800" b="1" i="0" baseline="0" dirty="0" smtClean="0"/>
                        <a:t>black-box solutions. </a:t>
                      </a:r>
                      <a:r>
                        <a:rPr lang="en-US" sz="800" b="0" i="0" baseline="0" dirty="0" smtClean="0"/>
                        <a:t>Higher-order ECM benefits can’t be achieved by following the basic ECM solutioning approaches; you need to build process-up.</a:t>
                      </a:r>
                      <a:endParaRPr lang="en-US" sz="800" b="1" i="0" dirty="0" smtClean="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8772">
                <a:tc>
                  <a:txBody>
                    <a:bodyPr/>
                    <a:lstStyle/>
                    <a:p>
                      <a:pPr algn="ctr"/>
                      <a:endParaRPr lang="en-US" sz="1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dirty="0" smtClean="0">
                          <a:solidFill>
                            <a:srgbClr val="333333"/>
                          </a:solidFill>
                        </a:rPr>
                        <a:t>Onboards</a:t>
                      </a:r>
                      <a:r>
                        <a:rPr lang="en-US" sz="800" baseline="0" dirty="0" smtClean="0">
                          <a:solidFill>
                            <a:srgbClr val="333333"/>
                          </a:solidFill>
                        </a:rPr>
                        <a:t> new users to </a:t>
                      </a:r>
                      <a:r>
                        <a:rPr lang="en-US" sz="800" dirty="0" smtClean="0">
                          <a:solidFill>
                            <a:srgbClr val="333333"/>
                          </a:solidFill>
                        </a:rPr>
                        <a:t>ECM </a:t>
                      </a:r>
                      <a:r>
                        <a:rPr lang="en-US" sz="800" baseline="0" dirty="0" smtClean="0">
                          <a:solidFill>
                            <a:srgbClr val="333333"/>
                          </a:solidFill>
                        </a:rPr>
                        <a:t>and facilitates program changes.</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smtClean="0"/>
                        <a:t>Program Extensibility</a:t>
                      </a:r>
                      <a:endParaRPr lang="en-US" sz="800" dirty="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smtClean="0"/>
                        <a:t>Change</a:t>
                      </a:r>
                      <a:r>
                        <a:rPr lang="en-US" sz="800" b="1" i="0" baseline="0" dirty="0" smtClean="0"/>
                        <a:t> management is insurance for the ECM program.</a:t>
                      </a:r>
                      <a:r>
                        <a:rPr lang="en-US" sz="800" i="0" baseline="0" dirty="0" smtClean="0"/>
                        <a:t> Even the most well-conceived architecture and governance plans will fail if users don’t understand them and if they aren’t periodically reviewed for improvements.</a:t>
                      </a:r>
                      <a:endParaRPr lang="en-US" sz="800" i="0" dirty="0" smtClean="0"/>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t>Enable an effective ECM program by mastering seven program planning areas – </a:t>
            </a:r>
            <a:r>
              <a:rPr lang="en-US" i="1" dirty="0" smtClean="0"/>
              <a:t>the seven sub-disciplines of ECM</a:t>
            </a:r>
            <a:endParaRPr lang="en-US" i="1" dirty="0"/>
          </a:p>
        </p:txBody>
      </p:sp>
      <p:sp>
        <p:nvSpPr>
          <p:cNvPr id="9" name="Text Placeholder 2"/>
          <p:cNvSpPr txBox="1">
            <a:spLocks/>
          </p:cNvSpPr>
          <p:nvPr>
            <p:custDataLst>
              <p:tags r:id="rId1"/>
            </p:custDataLst>
          </p:nvPr>
        </p:nvSpPr>
        <p:spPr>
          <a:xfrm>
            <a:off x="251520" y="1200627"/>
            <a:ext cx="8625779" cy="72367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r>
              <a:rPr lang="en-CA" sz="1600" b="1" dirty="0" smtClean="0">
                <a:solidFill>
                  <a:schemeClr val="tx1"/>
                </a:solidFill>
              </a:rPr>
              <a:t>ECM programs are built by addressing the seven sub-disciplines of ECM that organizations must consider, make decisions around, and manage on an on-going basis.</a:t>
            </a:r>
            <a:endParaRPr lang="en-CA" sz="1600" b="1" dirty="0">
              <a:solidFill>
                <a:schemeClr val="tx1"/>
              </a:solidFill>
            </a:endParaRPr>
          </a:p>
        </p:txBody>
      </p:sp>
      <p:sp>
        <p:nvSpPr>
          <p:cNvPr id="16" name="Rectangle 25"/>
          <p:cNvSpPr/>
          <p:nvPr/>
        </p:nvSpPr>
        <p:spPr>
          <a:xfrm>
            <a:off x="151862" y="1948882"/>
            <a:ext cx="3420360" cy="307777"/>
          </a:xfrm>
          <a:prstGeom prst="rect">
            <a:avLst/>
          </a:prstGeom>
        </p:spPr>
        <p:txBody>
          <a:bodyPr wrap="none">
            <a:spAutoFit/>
          </a:bodyPr>
          <a:lstStyle/>
          <a:p>
            <a:r>
              <a:rPr lang="en-US" sz="1400" b="1" dirty="0">
                <a:solidFill>
                  <a:srgbClr val="333333"/>
                </a:solidFill>
              </a:rPr>
              <a:t>Info-Tech’s </a:t>
            </a:r>
            <a:r>
              <a:rPr lang="en-US" sz="1400" b="1" dirty="0" smtClean="0">
                <a:solidFill>
                  <a:srgbClr val="333333"/>
                </a:solidFill>
              </a:rPr>
              <a:t>ECM Program Framework</a:t>
            </a:r>
            <a:r>
              <a:rPr lang="en-US" sz="1400" b="1" dirty="0">
                <a:solidFill>
                  <a:srgbClr val="333333"/>
                </a:solidFill>
              </a:rPr>
              <a:t>:</a:t>
            </a:r>
          </a:p>
        </p:txBody>
      </p:sp>
      <p:pic>
        <p:nvPicPr>
          <p:cNvPr id="17" name="Picture 16"/>
          <p:cNvPicPr>
            <a:picLocks noChangeAspect="1"/>
          </p:cNvPicPr>
          <p:nvPr/>
        </p:nvPicPr>
        <p:blipFill>
          <a:blip r:embed="rId3"/>
          <a:stretch>
            <a:fillRect/>
          </a:stretch>
        </p:blipFill>
        <p:spPr>
          <a:xfrm>
            <a:off x="203026" y="2281236"/>
            <a:ext cx="3318032" cy="2566194"/>
          </a:xfrm>
          <a:prstGeom prst="rect">
            <a:avLst/>
          </a:prstGeom>
        </p:spPr>
      </p:pic>
      <p:sp>
        <p:nvSpPr>
          <p:cNvPr id="18" name="TextBox 26"/>
          <p:cNvSpPr txBox="1"/>
          <p:nvPr/>
        </p:nvSpPr>
        <p:spPr>
          <a:xfrm>
            <a:off x="203025" y="5049512"/>
            <a:ext cx="3318033" cy="1200329"/>
          </a:xfrm>
          <a:prstGeom prst="rect">
            <a:avLst/>
          </a:prstGeom>
        </p:spPr>
        <p:txBody>
          <a:bodyPr wrap="square" rtlCol="0">
            <a:spAutoFit/>
          </a:bodyPr>
          <a:lstStyle/>
          <a:p>
            <a:pPr>
              <a:spcAft>
                <a:spcPts val="300"/>
              </a:spcAft>
            </a:pPr>
            <a:r>
              <a:rPr lang="en-US" sz="1200" dirty="0" smtClean="0">
                <a:solidFill>
                  <a:srgbClr val="333333"/>
                </a:solidFill>
              </a:rPr>
              <a:t>Info-Tech defines an organization’s </a:t>
            </a:r>
            <a:r>
              <a:rPr lang="en-US" sz="1200" b="1" dirty="0" smtClean="0">
                <a:solidFill>
                  <a:srgbClr val="333333"/>
                </a:solidFill>
              </a:rPr>
              <a:t>ECM capability </a:t>
            </a:r>
            <a:r>
              <a:rPr lang="en-US" sz="1200" dirty="0" smtClean="0">
                <a:solidFill>
                  <a:srgbClr val="333333"/>
                </a:solidFill>
              </a:rPr>
              <a:t>as a program comprised of seven inter-related sub-disciplines that work together to enable superior content </a:t>
            </a:r>
            <a:r>
              <a:rPr lang="en-US" sz="1200" dirty="0">
                <a:solidFill>
                  <a:srgbClr val="333333"/>
                </a:solidFill>
              </a:rPr>
              <a:t>access and delivery to an </a:t>
            </a:r>
            <a:r>
              <a:rPr lang="en-US" sz="1200" dirty="0" smtClean="0">
                <a:solidFill>
                  <a:srgbClr val="333333"/>
                </a:solidFill>
              </a:rPr>
              <a:t>organization in support of processes and decision making.</a:t>
            </a:r>
            <a:endParaRPr lang="en-US" sz="1200" dirty="0">
              <a:solidFill>
                <a:srgbClr val="FF0000"/>
              </a:solidFill>
            </a:endParaRPr>
          </a:p>
        </p:txBody>
      </p:sp>
      <p:pic>
        <p:nvPicPr>
          <p:cNvPr id="19" name="Picture 18"/>
          <p:cNvPicPr>
            <a:picLocks noChangeAspect="1"/>
          </p:cNvPicPr>
          <p:nvPr/>
        </p:nvPicPr>
        <p:blipFill>
          <a:blip r:embed="rId4"/>
          <a:stretch>
            <a:fillRect/>
          </a:stretch>
        </p:blipFill>
        <p:spPr>
          <a:xfrm>
            <a:off x="3448235" y="4105363"/>
            <a:ext cx="940192" cy="441889"/>
          </a:xfrm>
          <a:prstGeom prst="rect">
            <a:avLst/>
          </a:prstGeom>
        </p:spPr>
      </p:pic>
      <p:pic>
        <p:nvPicPr>
          <p:cNvPr id="20" name="Picture 19"/>
          <p:cNvPicPr>
            <a:picLocks noChangeAspect="1"/>
          </p:cNvPicPr>
          <p:nvPr/>
        </p:nvPicPr>
        <p:blipFill>
          <a:blip r:embed="rId5"/>
          <a:stretch>
            <a:fillRect/>
          </a:stretch>
        </p:blipFill>
        <p:spPr>
          <a:xfrm>
            <a:off x="3439997" y="4671827"/>
            <a:ext cx="940192" cy="441889"/>
          </a:xfrm>
          <a:prstGeom prst="rect">
            <a:avLst/>
          </a:prstGeom>
        </p:spPr>
      </p:pic>
      <p:pic>
        <p:nvPicPr>
          <p:cNvPr id="21" name="Picture 20"/>
          <p:cNvPicPr>
            <a:picLocks noChangeAspect="1"/>
          </p:cNvPicPr>
          <p:nvPr/>
        </p:nvPicPr>
        <p:blipFill>
          <a:blip r:embed="rId6"/>
          <a:stretch>
            <a:fillRect/>
          </a:stretch>
        </p:blipFill>
        <p:spPr>
          <a:xfrm>
            <a:off x="3456473" y="3011462"/>
            <a:ext cx="940192" cy="441889"/>
          </a:xfrm>
          <a:prstGeom prst="rect">
            <a:avLst/>
          </a:prstGeom>
        </p:spPr>
      </p:pic>
      <p:pic>
        <p:nvPicPr>
          <p:cNvPr id="22" name="Picture 21"/>
          <p:cNvPicPr>
            <a:picLocks noChangeAspect="1"/>
          </p:cNvPicPr>
          <p:nvPr/>
        </p:nvPicPr>
        <p:blipFill>
          <a:blip r:embed="rId7"/>
          <a:stretch>
            <a:fillRect/>
          </a:stretch>
        </p:blipFill>
        <p:spPr>
          <a:xfrm>
            <a:off x="3447060" y="3593699"/>
            <a:ext cx="942542" cy="441889"/>
          </a:xfrm>
          <a:prstGeom prst="rect">
            <a:avLst/>
          </a:prstGeom>
        </p:spPr>
      </p:pic>
      <p:pic>
        <p:nvPicPr>
          <p:cNvPr id="23" name="Picture 22"/>
          <p:cNvPicPr>
            <a:picLocks noChangeAspect="1"/>
          </p:cNvPicPr>
          <p:nvPr/>
        </p:nvPicPr>
        <p:blipFill>
          <a:blip r:embed="rId8"/>
          <a:stretch>
            <a:fillRect/>
          </a:stretch>
        </p:blipFill>
        <p:spPr>
          <a:xfrm>
            <a:off x="3455298" y="5237561"/>
            <a:ext cx="942542" cy="441889"/>
          </a:xfrm>
          <a:prstGeom prst="rect">
            <a:avLst/>
          </a:prstGeom>
        </p:spPr>
      </p:pic>
      <p:pic>
        <p:nvPicPr>
          <p:cNvPr id="24" name="Picture 23"/>
          <p:cNvPicPr>
            <a:picLocks noChangeAspect="1"/>
          </p:cNvPicPr>
          <p:nvPr/>
        </p:nvPicPr>
        <p:blipFill>
          <a:blip r:embed="rId9"/>
          <a:stretch>
            <a:fillRect/>
          </a:stretch>
        </p:blipFill>
        <p:spPr>
          <a:xfrm>
            <a:off x="3455298" y="5788689"/>
            <a:ext cx="942542" cy="441889"/>
          </a:xfrm>
          <a:prstGeom prst="rect">
            <a:avLst/>
          </a:prstGeom>
        </p:spPr>
      </p:pic>
      <p:pic>
        <p:nvPicPr>
          <p:cNvPr id="25" name="Picture 24"/>
          <p:cNvPicPr>
            <a:picLocks noChangeAspect="1"/>
          </p:cNvPicPr>
          <p:nvPr/>
        </p:nvPicPr>
        <p:blipFill rotWithShape="1">
          <a:blip r:embed="rId10"/>
          <a:srcRect b="12755"/>
          <a:stretch/>
        </p:blipFill>
        <p:spPr>
          <a:xfrm>
            <a:off x="3614295" y="2457200"/>
            <a:ext cx="624549" cy="364194"/>
          </a:xfrm>
          <a:prstGeom prst="rect">
            <a:avLst/>
          </a:prstGeom>
        </p:spPr>
      </p:pic>
    </p:spTree>
    <p:extLst>
      <p:ext uri="{BB962C8B-B14F-4D97-AF65-F5344CB8AC3E}">
        <p14:creationId xmlns:p14="http://schemas.microsoft.com/office/powerpoint/2010/main" val="334190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Successfully implement your ECM platform and program following Info-Tech’s bottom-up, process-based approach</a:t>
            </a:r>
            <a:endParaRPr lang="en-US" dirty="0"/>
          </a:p>
        </p:txBody>
      </p:sp>
      <p:sp>
        <p:nvSpPr>
          <p:cNvPr id="34" name="Text Placeholder 2"/>
          <p:cNvSpPr txBox="1">
            <a:spLocks/>
          </p:cNvSpPr>
          <p:nvPr>
            <p:custDataLst>
              <p:tags r:id="rId1"/>
            </p:custDataLst>
          </p:nvPr>
        </p:nvSpPr>
        <p:spPr>
          <a:xfrm>
            <a:off x="251520" y="1241092"/>
            <a:ext cx="8625779" cy="598537"/>
          </a:xfrm>
          <a:prstGeom prst="rect">
            <a:avLst/>
          </a:prstGeom>
          <a:solidFill>
            <a:schemeClr val="accent3"/>
          </a:solidFill>
        </p:spPr>
        <p:txBody>
          <a:bodyPr anchor="ctr"/>
          <a:lstStyle/>
          <a:p>
            <a:r>
              <a:rPr lang="en-CA" sz="1600" b="1" dirty="0" smtClean="0">
                <a:solidFill>
                  <a:schemeClr val="bg1"/>
                </a:solidFill>
              </a:rPr>
              <a:t>Take an agile, systematic approach to working through each of the seven sub-disciplines of ECM by following these six pragmatic steps.</a:t>
            </a:r>
            <a:endParaRPr lang="en-CA" sz="1600" b="1" dirty="0">
              <a:solidFill>
                <a:schemeClr val="bg1"/>
              </a:solidFill>
            </a:endParaRPr>
          </a:p>
        </p:txBody>
      </p:sp>
      <p:pic>
        <p:nvPicPr>
          <p:cNvPr id="4" name="Picture 3"/>
          <p:cNvPicPr>
            <a:picLocks noChangeAspect="1"/>
          </p:cNvPicPr>
          <p:nvPr/>
        </p:nvPicPr>
        <p:blipFill>
          <a:blip r:embed="rId3"/>
          <a:stretch>
            <a:fillRect/>
          </a:stretch>
        </p:blipFill>
        <p:spPr>
          <a:xfrm>
            <a:off x="698185" y="1839629"/>
            <a:ext cx="7687935" cy="4733872"/>
          </a:xfrm>
          <a:prstGeom prst="rect">
            <a:avLst/>
          </a:prstGeom>
        </p:spPr>
      </p:pic>
    </p:spTree>
    <p:extLst>
      <p:ext uri="{BB962C8B-B14F-4D97-AF65-F5344CB8AC3E}">
        <p14:creationId xmlns:p14="http://schemas.microsoft.com/office/powerpoint/2010/main" val="192819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59" y="2156238"/>
            <a:ext cx="2571569"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smtClean="0">
                <a:solidFill>
                  <a:schemeClr val="bg1"/>
                </a:solidFill>
              </a:rPr>
              <a:t>Challenge</a:t>
            </a:r>
            <a:endParaRPr lang="en-US" sz="1600" b="1" dirty="0">
              <a:solidFill>
                <a:schemeClr val="bg1"/>
              </a:solidFill>
            </a:endParaRPr>
          </a:p>
        </p:txBody>
      </p:sp>
      <p:sp>
        <p:nvSpPr>
          <p:cNvPr id="14" name="Rectangle 13"/>
          <p:cNvSpPr/>
          <p:nvPr/>
        </p:nvSpPr>
        <p:spPr>
          <a:xfrm>
            <a:off x="3265039" y="2142851"/>
            <a:ext cx="2571569"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smtClean="0">
                <a:solidFill>
                  <a:schemeClr val="bg1"/>
                </a:solidFill>
              </a:rPr>
              <a:t>Solution</a:t>
            </a:r>
            <a:endParaRPr lang="en-US" sz="1600" b="1" dirty="0">
              <a:solidFill>
                <a:schemeClr val="bg1"/>
              </a:solidFill>
            </a:endParaRPr>
          </a:p>
        </p:txBody>
      </p:sp>
      <p:sp>
        <p:nvSpPr>
          <p:cNvPr id="15" name="Rectangle 14"/>
          <p:cNvSpPr/>
          <p:nvPr/>
        </p:nvSpPr>
        <p:spPr>
          <a:xfrm>
            <a:off x="6308603" y="2144738"/>
            <a:ext cx="2561457"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smtClean="0">
                <a:solidFill>
                  <a:schemeClr val="bg1"/>
                </a:solidFill>
              </a:rPr>
              <a:t>Results</a:t>
            </a:r>
            <a:endParaRPr lang="en-US" sz="1600" b="1" dirty="0">
              <a:solidFill>
                <a:schemeClr val="bg1"/>
              </a:solidFill>
            </a:endParaRPr>
          </a:p>
        </p:txBody>
      </p:sp>
      <p:sp>
        <p:nvSpPr>
          <p:cNvPr id="16" name="Rectangle 15"/>
          <p:cNvSpPr/>
          <p:nvPr/>
        </p:nvSpPr>
        <p:spPr>
          <a:xfrm>
            <a:off x="268871" y="2729705"/>
            <a:ext cx="2561457" cy="343220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r>
              <a:rPr lang="en-US" sz="1100" dirty="0">
                <a:solidFill>
                  <a:schemeClr val="tx1"/>
                </a:solidFill>
              </a:rPr>
              <a:t>State Department Federal Credit Union (SDFCU), a credit union located in the eastern United </a:t>
            </a:r>
            <a:r>
              <a:rPr lang="en-US" sz="1100" dirty="0" smtClean="0">
                <a:solidFill>
                  <a:schemeClr val="tx1"/>
                </a:solidFill>
              </a:rPr>
              <a:t>States, </a:t>
            </a:r>
            <a:r>
              <a:rPr lang="en-US" sz="1100" dirty="0">
                <a:solidFill>
                  <a:schemeClr val="tx1"/>
                </a:solidFill>
              </a:rPr>
              <a:t>had </a:t>
            </a:r>
            <a:r>
              <a:rPr lang="en-US" sz="1100" dirty="0" smtClean="0">
                <a:solidFill>
                  <a:schemeClr val="tx1"/>
                </a:solidFill>
              </a:rPr>
              <a:t>a </a:t>
            </a:r>
            <a:r>
              <a:rPr lang="en-US" sz="1100" dirty="0">
                <a:solidFill>
                  <a:schemeClr val="tx1"/>
                </a:solidFill>
              </a:rPr>
              <a:t>legacy check imaging </a:t>
            </a:r>
            <a:r>
              <a:rPr lang="en-US" sz="1100" dirty="0" smtClean="0">
                <a:solidFill>
                  <a:schemeClr val="tx1"/>
                </a:solidFill>
              </a:rPr>
              <a:t>system </a:t>
            </a:r>
            <a:r>
              <a:rPr lang="en-US" sz="1100" dirty="0">
                <a:solidFill>
                  <a:schemeClr val="tx1"/>
                </a:solidFill>
              </a:rPr>
              <a:t>that needed to be </a:t>
            </a:r>
            <a:r>
              <a:rPr lang="en-US" sz="1100" dirty="0" smtClean="0">
                <a:solidFill>
                  <a:schemeClr val="tx1"/>
                </a:solidFill>
              </a:rPr>
              <a:t>replaced. Working </a:t>
            </a:r>
            <a:r>
              <a:rPr lang="en-US" sz="1100" dirty="0">
                <a:solidFill>
                  <a:schemeClr val="tx1"/>
                </a:solidFill>
              </a:rPr>
              <a:t>together with </a:t>
            </a:r>
            <a:r>
              <a:rPr lang="en-US" sz="1100" dirty="0" smtClean="0">
                <a:solidFill>
                  <a:schemeClr val="tx1"/>
                </a:solidFill>
              </a:rPr>
              <a:t>IT, its deposit and check operations </a:t>
            </a:r>
            <a:r>
              <a:rPr lang="en-US" sz="1100" dirty="0">
                <a:solidFill>
                  <a:schemeClr val="tx1"/>
                </a:solidFill>
              </a:rPr>
              <a:t>team brought in a new ECM system to help replace and improve the check imaging </a:t>
            </a:r>
            <a:r>
              <a:rPr lang="en-US" sz="1100" dirty="0" smtClean="0">
                <a:solidFill>
                  <a:schemeClr val="tx1"/>
                </a:solidFill>
              </a:rPr>
              <a:t>process</a:t>
            </a:r>
            <a:r>
              <a:rPr lang="en-US" sz="1100" dirty="0">
                <a:solidFill>
                  <a:schemeClr val="tx1"/>
                </a:solidFill>
              </a:rPr>
              <a:t>. Given the gains experienced by users of the new system, SDFCU</a:t>
            </a:r>
            <a:r>
              <a:rPr lang="en-US" sz="1100" b="1" dirty="0">
                <a:solidFill>
                  <a:schemeClr val="tx1"/>
                </a:solidFill>
              </a:rPr>
              <a:t> </a:t>
            </a:r>
            <a:r>
              <a:rPr lang="en-US" sz="1100" dirty="0" smtClean="0">
                <a:solidFill>
                  <a:schemeClr val="tx1"/>
                </a:solidFill>
              </a:rPr>
              <a:t>decided </a:t>
            </a:r>
            <a:r>
              <a:rPr lang="en-US" sz="1100" dirty="0">
                <a:solidFill>
                  <a:schemeClr val="tx1"/>
                </a:solidFill>
              </a:rPr>
              <a:t>to embark on an initiative to migrate all content operations to a </a:t>
            </a:r>
            <a:r>
              <a:rPr lang="en-US" sz="1100" dirty="0" smtClean="0">
                <a:solidFill>
                  <a:schemeClr val="tx1"/>
                </a:solidFill>
              </a:rPr>
              <a:t>new </a:t>
            </a:r>
            <a:r>
              <a:rPr lang="en-US" sz="1100" dirty="0">
                <a:solidFill>
                  <a:schemeClr val="tx1"/>
                </a:solidFill>
              </a:rPr>
              <a:t>system. </a:t>
            </a:r>
          </a:p>
          <a:p>
            <a:endParaRPr lang="en-US" sz="1100" dirty="0">
              <a:solidFill>
                <a:schemeClr val="tx1"/>
              </a:solidFill>
            </a:endParaRPr>
          </a:p>
          <a:p>
            <a:r>
              <a:rPr lang="en-US" sz="1100" dirty="0">
                <a:solidFill>
                  <a:schemeClr val="tx1"/>
                </a:solidFill>
              </a:rPr>
              <a:t>SDFCU needed expertise in </a:t>
            </a:r>
            <a:r>
              <a:rPr lang="en-US" sz="1100" dirty="0" smtClean="0">
                <a:solidFill>
                  <a:schemeClr val="tx1"/>
                </a:solidFill>
              </a:rPr>
              <a:t>the </a:t>
            </a:r>
            <a:r>
              <a:rPr lang="en-US" sz="1100" dirty="0">
                <a:solidFill>
                  <a:schemeClr val="tx1"/>
                </a:solidFill>
              </a:rPr>
              <a:t>most current concepts </a:t>
            </a:r>
            <a:r>
              <a:rPr lang="en-US" sz="1100" dirty="0" smtClean="0">
                <a:solidFill>
                  <a:schemeClr val="tx1"/>
                </a:solidFill>
              </a:rPr>
              <a:t>of ECM. IT </a:t>
            </a:r>
            <a:r>
              <a:rPr lang="en-US" sz="1100" dirty="0">
                <a:solidFill>
                  <a:schemeClr val="tx1"/>
                </a:solidFill>
              </a:rPr>
              <a:t>needed a systematic, yet user-friendly approach to determine requirements for an ECM system </a:t>
            </a:r>
            <a:r>
              <a:rPr lang="en-US" sz="1100" dirty="0" smtClean="0">
                <a:solidFill>
                  <a:schemeClr val="tx1"/>
                </a:solidFill>
              </a:rPr>
              <a:t>and the </a:t>
            </a:r>
            <a:r>
              <a:rPr lang="en-US" sz="1100" dirty="0">
                <a:solidFill>
                  <a:schemeClr val="tx1"/>
                </a:solidFill>
              </a:rPr>
              <a:t>capability to support it.</a:t>
            </a:r>
          </a:p>
        </p:txBody>
      </p:sp>
      <p:sp>
        <p:nvSpPr>
          <p:cNvPr id="17" name="Rectangle 16"/>
          <p:cNvSpPr/>
          <p:nvPr/>
        </p:nvSpPr>
        <p:spPr>
          <a:xfrm>
            <a:off x="3275151" y="2729704"/>
            <a:ext cx="2561457" cy="3432201"/>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r>
              <a:rPr lang="en-US" sz="1100" dirty="0" smtClean="0">
                <a:solidFill>
                  <a:schemeClr val="tx1"/>
                </a:solidFill>
              </a:rPr>
              <a:t>SDFCU engaged Info-Tech Research Group to facilitate a week-long workshop with stakeholder groups with the goals of educating users on the concept of ECM, collecting their system requirements, and identifying process and capability governance improvements that would act to ensure future system investments.</a:t>
            </a:r>
          </a:p>
          <a:p>
            <a:endParaRPr lang="en-US" sz="1100" b="1" dirty="0" smtClean="0">
              <a:solidFill>
                <a:schemeClr val="tx1"/>
              </a:solidFill>
            </a:endParaRPr>
          </a:p>
          <a:p>
            <a:r>
              <a:rPr lang="en-US" sz="1100" dirty="0" smtClean="0">
                <a:solidFill>
                  <a:schemeClr val="tx1"/>
                </a:solidFill>
              </a:rPr>
              <a:t>Info-Tech met with each of SDFCU’s 17 departments to conduct the ECM footprint and information lifecycle assessments following Info-Tech’s </a:t>
            </a:r>
            <a:r>
              <a:rPr lang="en-US" sz="1100" i="1" dirty="0" smtClean="0">
                <a:solidFill>
                  <a:schemeClr val="tx1"/>
                </a:solidFill>
              </a:rPr>
              <a:t>bottom-up, process-based approach. </a:t>
            </a:r>
            <a:r>
              <a:rPr lang="en-US" sz="1100" dirty="0" smtClean="0">
                <a:solidFill>
                  <a:schemeClr val="tx1"/>
                </a:solidFill>
              </a:rPr>
              <a:t>Sessions were between 2 and 3 hours each and included representation from all staff levels.</a:t>
            </a:r>
            <a:endParaRPr lang="en-US" sz="1100" dirty="0">
              <a:solidFill>
                <a:schemeClr val="tx1"/>
              </a:solidFill>
            </a:endParaRPr>
          </a:p>
        </p:txBody>
      </p:sp>
      <p:sp>
        <p:nvSpPr>
          <p:cNvPr id="18" name="Rectangle 17"/>
          <p:cNvSpPr/>
          <p:nvPr/>
        </p:nvSpPr>
        <p:spPr>
          <a:xfrm>
            <a:off x="6315843" y="2729704"/>
            <a:ext cx="2561457" cy="343220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r>
              <a:rPr lang="en-US" sz="1100" dirty="0" smtClean="0">
                <a:solidFill>
                  <a:schemeClr val="tx1"/>
                </a:solidFill>
              </a:rPr>
              <a:t>Working with IT, Info-Tech consolidated and summarized current operations in graphic form and in an improvement opportunity register. ECM improvement opportunities were translated into recommendations for process and governance improvements, as well as an RFP to clearly articulate technology requirements to the vendor audience. </a:t>
            </a:r>
          </a:p>
          <a:p>
            <a:endParaRPr lang="en-US" sz="1100" dirty="0">
              <a:solidFill>
                <a:schemeClr val="tx1"/>
              </a:solidFill>
            </a:endParaRPr>
          </a:p>
          <a:p>
            <a:r>
              <a:rPr lang="en-US" sz="1100" dirty="0" smtClean="0">
                <a:solidFill>
                  <a:schemeClr val="tx1"/>
                </a:solidFill>
              </a:rPr>
              <a:t>Empowered by a framework for understanding ECM and detailed requirements, SDFCU was able to enter into vendor negotiation confidently, while IT had clear next steps to work on from a process and governance standpoint.</a:t>
            </a:r>
            <a:endParaRPr lang="en-US" sz="1100" dirty="0">
              <a:solidFill>
                <a:schemeClr val="tx1"/>
              </a:solidFill>
            </a:endParaRPr>
          </a:p>
        </p:txBody>
      </p:sp>
      <p:sp>
        <p:nvSpPr>
          <p:cNvPr id="23" name="Chevron 22"/>
          <p:cNvSpPr/>
          <p:nvPr/>
        </p:nvSpPr>
        <p:spPr>
          <a:xfrm>
            <a:off x="5947093" y="3786869"/>
            <a:ext cx="257096"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4" name="Chevron 23"/>
          <p:cNvSpPr/>
          <p:nvPr/>
        </p:nvSpPr>
        <p:spPr>
          <a:xfrm>
            <a:off x="2931147" y="3786869"/>
            <a:ext cx="257096"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3" name="Group 2"/>
          <p:cNvGrpSpPr/>
          <p:nvPr/>
        </p:nvGrpSpPr>
        <p:grpSpPr>
          <a:xfrm>
            <a:off x="0" y="1120129"/>
            <a:ext cx="6705600" cy="815774"/>
            <a:chOff x="-1" y="275182"/>
            <a:chExt cx="6705600" cy="815774"/>
          </a:xfrm>
        </p:grpSpPr>
        <p:sp>
          <p:nvSpPr>
            <p:cNvPr id="19" name="Rectangle 18"/>
            <p:cNvSpPr/>
            <p:nvPr/>
          </p:nvSpPr>
          <p:spPr>
            <a:xfrm>
              <a:off x="-1" y="275182"/>
              <a:ext cx="6705600" cy="815774"/>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20" name="TextBox 19"/>
            <p:cNvSpPr txBox="1"/>
            <p:nvPr/>
          </p:nvSpPr>
          <p:spPr>
            <a:xfrm>
              <a:off x="3407021" y="374666"/>
              <a:ext cx="870438" cy="646331"/>
            </a:xfrm>
            <a:prstGeom prst="rect">
              <a:avLst/>
            </a:prstGeom>
            <a:noFill/>
          </p:spPr>
          <p:txBody>
            <a:bodyPr wrap="square" rtlCol="0">
              <a:spAutoFit/>
            </a:bodyPr>
            <a:lstStyle/>
            <a:p>
              <a:pPr algn="r">
                <a:lnSpc>
                  <a:spcPct val="150000"/>
                </a:lnSpc>
              </a:pPr>
              <a:r>
                <a:rPr lang="en-CA" sz="1200" i="1" dirty="0" smtClean="0">
                  <a:solidFill>
                    <a:schemeClr val="bg1"/>
                  </a:solidFill>
                </a:rPr>
                <a:t>Industry</a:t>
              </a:r>
            </a:p>
            <a:p>
              <a:pPr algn="r">
                <a:lnSpc>
                  <a:spcPct val="150000"/>
                </a:lnSpc>
              </a:pPr>
              <a:r>
                <a:rPr lang="en-CA" sz="1200" i="1" dirty="0" smtClean="0">
                  <a:solidFill>
                    <a:schemeClr val="bg1"/>
                  </a:solidFill>
                </a:rPr>
                <a:t>Source</a:t>
              </a:r>
              <a:endParaRPr lang="en-CA" sz="1200" i="1" dirty="0">
                <a:solidFill>
                  <a:schemeClr val="bg1"/>
                </a:solidFill>
              </a:endParaRPr>
            </a:p>
          </p:txBody>
        </p:sp>
        <p:cxnSp>
          <p:nvCxnSpPr>
            <p:cNvPr id="22" name="Straight Connector 21"/>
            <p:cNvCxnSpPr/>
            <p:nvPr/>
          </p:nvCxnSpPr>
          <p:spPr>
            <a:xfrm>
              <a:off x="3424605" y="430860"/>
              <a:ext cx="0" cy="501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effectLst>
              <a:outerShdw blurRad="25400" dist="25400" dir="2700000" algn="tl" rotWithShape="0">
                <a:prstClr val="black">
                  <a:alpha val="15000"/>
                </a:prstClr>
              </a:outerShdw>
            </a:effectLst>
          </p:spPr>
        </p:pic>
        <p:sp>
          <p:nvSpPr>
            <p:cNvPr id="26" name="Text Placeholder 9"/>
            <p:cNvSpPr txBox="1">
              <a:spLocks/>
            </p:cNvSpPr>
            <p:nvPr/>
          </p:nvSpPr>
          <p:spPr>
            <a:xfrm>
              <a:off x="4277459" y="374667"/>
              <a:ext cx="2428140" cy="646330"/>
            </a:xfrm>
            <a:prstGeom prst="rect">
              <a:avLst/>
            </a:prstGeom>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Banking</a:t>
              </a:r>
            </a:p>
            <a:p>
              <a:r>
                <a:rPr lang="en-CA" dirty="0" smtClean="0"/>
                <a:t>Info-Tech Research Group</a:t>
              </a:r>
              <a:endParaRPr lang="en-US" dirty="0"/>
            </a:p>
          </p:txBody>
        </p:sp>
      </p:grpSp>
      <p:pic>
        <p:nvPicPr>
          <p:cNvPr id="31" name="Picture 30"/>
          <p:cNvPicPr>
            <a:picLocks noChangeAspect="1"/>
          </p:cNvPicPr>
          <p:nvPr/>
        </p:nvPicPr>
        <p:blipFill>
          <a:blip r:embed="rId4"/>
          <a:stretch>
            <a:fillRect/>
          </a:stretch>
        </p:blipFill>
        <p:spPr>
          <a:xfrm>
            <a:off x="7293542" y="1255205"/>
            <a:ext cx="1252254" cy="658443"/>
          </a:xfrm>
          <a:prstGeom prst="rect">
            <a:avLst/>
          </a:prstGeom>
        </p:spPr>
      </p:pic>
      <p:sp>
        <p:nvSpPr>
          <p:cNvPr id="33" name="Rectangle 3"/>
          <p:cNvSpPr/>
          <p:nvPr/>
        </p:nvSpPr>
        <p:spPr>
          <a:xfrm>
            <a:off x="-1" y="0"/>
            <a:ext cx="9144001" cy="1131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latin typeface="+mj-lt"/>
            </a:endParaRPr>
          </a:p>
        </p:txBody>
      </p:sp>
      <p:sp>
        <p:nvSpPr>
          <p:cNvPr id="4" name="Title 3"/>
          <p:cNvSpPr>
            <a:spLocks noGrp="1"/>
          </p:cNvSpPr>
          <p:nvPr>
            <p:ph type="title"/>
          </p:nvPr>
        </p:nvSpPr>
        <p:spPr>
          <a:xfrm>
            <a:off x="251520" y="256032"/>
            <a:ext cx="8892480" cy="864096"/>
          </a:xfrm>
        </p:spPr>
        <p:txBody>
          <a:bodyPr/>
          <a:lstStyle/>
          <a:p>
            <a:r>
              <a:rPr lang="en-US" dirty="0">
                <a:solidFill>
                  <a:schemeClr val="bg1"/>
                </a:solidFill>
                <a:latin typeface="+mn-lt"/>
              </a:rPr>
              <a:t>A </a:t>
            </a:r>
            <a:r>
              <a:rPr lang="en-US" dirty="0" smtClean="0">
                <a:solidFill>
                  <a:schemeClr val="bg1"/>
                </a:solidFill>
                <a:latin typeface="+mn-lt"/>
              </a:rPr>
              <a:t>US credit union takes </a:t>
            </a:r>
            <a:r>
              <a:rPr lang="en-US" dirty="0">
                <a:solidFill>
                  <a:schemeClr val="bg1"/>
                </a:solidFill>
                <a:latin typeface="+mn-lt"/>
              </a:rPr>
              <a:t>the bottom-up, </a:t>
            </a:r>
            <a:r>
              <a:rPr lang="en-US" dirty="0" smtClean="0">
                <a:solidFill>
                  <a:schemeClr val="bg1"/>
                </a:solidFill>
                <a:latin typeface="+mn-lt"/>
              </a:rPr>
              <a:t>process-based </a:t>
            </a:r>
            <a:r>
              <a:rPr lang="en-US" dirty="0">
                <a:solidFill>
                  <a:schemeClr val="bg1"/>
                </a:solidFill>
                <a:latin typeface="+mn-lt"/>
              </a:rPr>
              <a:t>approach to inform </a:t>
            </a:r>
            <a:r>
              <a:rPr lang="en-US" dirty="0" smtClean="0">
                <a:solidFill>
                  <a:schemeClr val="bg1"/>
                </a:solidFill>
                <a:latin typeface="+mn-lt"/>
              </a:rPr>
              <a:t>organization-wide </a:t>
            </a:r>
            <a:r>
              <a:rPr lang="en-US" dirty="0">
                <a:solidFill>
                  <a:schemeClr val="bg1"/>
                </a:solidFill>
                <a:latin typeface="+mn-lt"/>
              </a:rPr>
              <a:t>ECM platform </a:t>
            </a:r>
            <a:r>
              <a:rPr lang="en-US" dirty="0" smtClean="0">
                <a:solidFill>
                  <a:schemeClr val="bg1"/>
                </a:solidFill>
                <a:latin typeface="+mn-lt"/>
              </a:rPr>
              <a:t>selection</a:t>
            </a:r>
            <a:endParaRPr lang="en-US" dirty="0">
              <a:solidFill>
                <a:schemeClr val="bg1"/>
              </a:solidFill>
              <a:latin typeface="+mn-lt"/>
            </a:endParaRPr>
          </a:p>
        </p:txBody>
      </p:sp>
    </p:spTree>
    <p:extLst>
      <p:ext uri="{BB962C8B-B14F-4D97-AF65-F5344CB8AC3E}">
        <p14:creationId xmlns:p14="http://schemas.microsoft.com/office/powerpoint/2010/main" val="719621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this blueprint to support </a:t>
            </a:r>
            <a:r>
              <a:rPr lang="en-US" dirty="0" smtClean="0"/>
              <a:t>your ECM</a:t>
            </a:r>
            <a:r>
              <a:rPr lang="en-US" dirty="0" smtClean="0">
                <a:solidFill>
                  <a:srgbClr val="FF0000"/>
                </a:solidFill>
              </a:rPr>
              <a:t> </a:t>
            </a:r>
            <a:r>
              <a:rPr lang="en-US" dirty="0"/>
              <a:t>selection and implementation </a:t>
            </a:r>
          </a:p>
        </p:txBody>
      </p:sp>
      <p:sp>
        <p:nvSpPr>
          <p:cNvPr id="3" name="Rectangle 2"/>
          <p:cNvSpPr/>
          <p:nvPr/>
        </p:nvSpPr>
        <p:spPr>
          <a:xfrm>
            <a:off x="2344268" y="1379242"/>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515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Launch the ECM Project and Collect Requirements </a:t>
            </a:r>
          </a:p>
          <a:p>
            <a:pPr lvl="0" algn="ctr" defTabSz="533400">
              <a:lnSpc>
                <a:spcPct val="90000"/>
              </a:lnSpc>
              <a:spcBef>
                <a:spcPct val="0"/>
              </a:spcBef>
              <a:spcAft>
                <a:spcPct val="35000"/>
              </a:spcAft>
            </a:pPr>
            <a:r>
              <a:rPr lang="en-US" sz="1000" dirty="0" smtClean="0"/>
              <a:t>Phase 1</a:t>
            </a:r>
            <a:endParaRPr lang="en-US" sz="1000" dirty="0"/>
          </a:p>
        </p:txBody>
      </p:sp>
      <p:grpSp>
        <p:nvGrpSpPr>
          <p:cNvPr id="6" name="Group 96"/>
          <p:cNvGrpSpPr/>
          <p:nvPr/>
        </p:nvGrpSpPr>
        <p:grpSpPr>
          <a:xfrm>
            <a:off x="2419057" y="5291784"/>
            <a:ext cx="6312388" cy="852160"/>
            <a:chOff x="363440" y="5699977"/>
            <a:chExt cx="6312388" cy="852160"/>
          </a:xfrm>
        </p:grpSpPr>
        <p:sp>
          <p:nvSpPr>
            <p:cNvPr id="7" name="Rectangle 97"/>
            <p:cNvSpPr/>
            <p:nvPr/>
          </p:nvSpPr>
          <p:spPr>
            <a:xfrm>
              <a:off x="363440" y="5699977"/>
              <a:ext cx="6312388" cy="852160"/>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98525" fontAlgn="base">
                <a:spcBef>
                  <a:spcPct val="0"/>
                </a:spcBef>
                <a:spcAft>
                  <a:spcPct val="0"/>
                </a:spcAft>
              </a:pPr>
              <a:r>
                <a:rPr lang="en-CA" sz="1100" dirty="0">
                  <a:solidFill>
                    <a:srgbClr val="333333"/>
                  </a:solidFill>
                </a:rPr>
                <a:t>Not everyone’s </a:t>
              </a:r>
              <a:r>
                <a:rPr lang="en-CA" sz="1100" dirty="0" smtClean="0">
                  <a:solidFill>
                    <a:srgbClr val="333333"/>
                  </a:solidFill>
                </a:rPr>
                <a:t>ECM needs </a:t>
              </a:r>
              <a:r>
                <a:rPr lang="en-CA" sz="1100" dirty="0">
                  <a:solidFill>
                    <a:srgbClr val="333333"/>
                  </a:solidFill>
                </a:rPr>
                <a:t>are the same. Understand your organization’s </a:t>
              </a:r>
              <a:r>
                <a:rPr lang="en-CA" sz="1100" dirty="0" smtClean="0">
                  <a:solidFill>
                    <a:srgbClr val="333333"/>
                  </a:solidFill>
                </a:rPr>
                <a:t>various ECM operations, set a specific scope within this, and work with stakeholders to identify the architectural, governance, and management standards that will guide system selection and implementation in alignment to a greater ECM program.</a:t>
              </a:r>
              <a:endParaRPr lang="en-CA" sz="1100" dirty="0">
                <a:solidFill>
                  <a:srgbClr val="333333"/>
                </a:solidFill>
              </a:endParaRPr>
            </a:p>
          </p:txBody>
        </p:sp>
        <p:pic>
          <p:nvPicPr>
            <p:cNvPr id="8"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40" y="5699977"/>
              <a:ext cx="804411" cy="852159"/>
            </a:xfrm>
            <a:prstGeom prst="rect">
              <a:avLst/>
            </a:prstGeom>
          </p:spPr>
        </p:pic>
      </p:grpSp>
      <p:sp>
        <p:nvSpPr>
          <p:cNvPr id="9" name="Rectangle 8"/>
          <p:cNvSpPr/>
          <p:nvPr/>
        </p:nvSpPr>
        <p:spPr>
          <a:xfrm>
            <a:off x="406857" y="2985800"/>
            <a:ext cx="5988640"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US" sz="1200" dirty="0" smtClean="0">
                <a:solidFill>
                  <a:schemeClr val="tx1"/>
                </a:solidFill>
              </a:rPr>
              <a:t>Use Info-Tech’s </a:t>
            </a:r>
            <a:r>
              <a:rPr lang="en-US" sz="1200" b="1" i="1" dirty="0" smtClean="0">
                <a:solidFill>
                  <a:schemeClr val="accent2"/>
                </a:solidFill>
              </a:rPr>
              <a:t>ECM</a:t>
            </a:r>
            <a:r>
              <a:rPr lang="en-US" sz="1200" b="1" i="1" dirty="0" smtClean="0">
                <a:solidFill>
                  <a:schemeClr val="tx1"/>
                </a:solidFill>
              </a:rPr>
              <a:t> </a:t>
            </a:r>
            <a:r>
              <a:rPr lang="en-US" sz="1200" b="1" i="1" dirty="0" smtClean="0">
                <a:solidFill>
                  <a:srgbClr val="B0C534"/>
                </a:solidFill>
              </a:rPr>
              <a:t>Vendor Landscape </a:t>
            </a:r>
            <a:r>
              <a:rPr lang="en-US" sz="1200" dirty="0" smtClean="0">
                <a:solidFill>
                  <a:schemeClr val="tx1"/>
                </a:solidFill>
              </a:rPr>
              <a:t>contained with </a:t>
            </a:r>
            <a:r>
              <a:rPr lang="en-US" sz="1200" b="1" dirty="0" smtClean="0">
                <a:solidFill>
                  <a:schemeClr val="tx1"/>
                </a:solidFill>
              </a:rPr>
              <a:t>Phase 2</a:t>
            </a:r>
            <a:r>
              <a:rPr lang="en-US" sz="1200" dirty="0" smtClean="0">
                <a:solidFill>
                  <a:schemeClr val="tx1"/>
                </a:solidFill>
              </a:rPr>
              <a:t> of this project to support your vendor reviews and selection. Refer to the use-case performance results to identify vendors that align with the requirements and solution needs identified by your earlier project findings. </a:t>
            </a:r>
            <a:endParaRPr lang="en-US" sz="1200" dirty="0">
              <a:solidFill>
                <a:schemeClr val="tx1"/>
              </a:solidFill>
            </a:endParaRPr>
          </a:p>
        </p:txBody>
      </p:sp>
      <p:sp>
        <p:nvSpPr>
          <p:cNvPr id="12" name="Right Arrow 11"/>
          <p:cNvSpPr/>
          <p:nvPr/>
        </p:nvSpPr>
        <p:spPr>
          <a:xfrm>
            <a:off x="1749669" y="3617884"/>
            <a:ext cx="697149" cy="366265"/>
          </a:xfrm>
          <a:prstGeom prst="rightArrow">
            <a:avLst>
              <a:gd name="adj1" fmla="val 50000"/>
              <a:gd name="adj2" fmla="val 53559"/>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51519" y="2971784"/>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Select an </a:t>
            </a:r>
            <a:r>
              <a:rPr lang="en-US" sz="1200" b="1" dirty="0" smtClean="0">
                <a:solidFill>
                  <a:schemeClr val="bg1"/>
                </a:solidFill>
              </a:rPr>
              <a:t>ECM </a:t>
            </a:r>
            <a:r>
              <a:rPr lang="en-US" sz="1200" b="1" dirty="0" smtClean="0"/>
              <a:t>Solution</a:t>
            </a:r>
          </a:p>
          <a:p>
            <a:pPr lvl="0" algn="ctr" defTabSz="533400">
              <a:lnSpc>
                <a:spcPct val="90000"/>
              </a:lnSpc>
              <a:spcBef>
                <a:spcPct val="0"/>
              </a:spcBef>
              <a:spcAft>
                <a:spcPct val="35000"/>
              </a:spcAft>
            </a:pPr>
            <a:r>
              <a:rPr lang="en-US" sz="1000" dirty="0" smtClean="0"/>
              <a:t>Phase 2</a:t>
            </a:r>
            <a:endParaRPr lang="en-US" sz="1400" dirty="0"/>
          </a:p>
        </p:txBody>
      </p:sp>
      <p:sp>
        <p:nvSpPr>
          <p:cNvPr id="14" name="Rectangle 13"/>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Use the project steps and activity instructions outlined in this blueprint to streamline your selection process and implementation planning. Save time and money, and improve the impact of your ECM solution by leveraging Info-Tech’s research and project steps. </a:t>
            </a:r>
          </a:p>
          <a:p>
            <a:r>
              <a:rPr lang="en-US" sz="1200" dirty="0" smtClean="0">
                <a:solidFill>
                  <a:schemeClr val="tx1"/>
                </a:solidFill>
              </a:rPr>
              <a:t> </a:t>
            </a:r>
            <a:endParaRPr lang="en-US" sz="1200" dirty="0">
              <a:solidFill>
                <a:schemeClr val="tx1"/>
              </a:solidFill>
            </a:endParaRPr>
          </a:p>
        </p:txBody>
      </p:sp>
      <p:sp>
        <p:nvSpPr>
          <p:cNvPr id="15" name="TextBox 14"/>
          <p:cNvSpPr txBox="1"/>
          <p:nvPr/>
        </p:nvSpPr>
        <p:spPr>
          <a:xfrm>
            <a:off x="2777753" y="1495913"/>
            <a:ext cx="1095172" cy="369332"/>
          </a:xfrm>
          <a:prstGeom prst="rect">
            <a:avLst/>
          </a:prstGeom>
          <a:noFill/>
        </p:spPr>
        <p:txBody>
          <a:bodyPr wrap="none" rtlCol="0">
            <a:spAutoFit/>
          </a:bodyPr>
          <a:lstStyle/>
          <a:p>
            <a:r>
              <a:rPr lang="en-US" b="1" dirty="0" smtClean="0">
                <a:solidFill>
                  <a:schemeClr val="accent1"/>
                </a:solidFill>
              </a:rPr>
              <a:t>Benefits</a:t>
            </a:r>
            <a:endParaRPr lang="en-US" b="1" dirty="0">
              <a:solidFill>
                <a:schemeClr val="accent1"/>
              </a:solidFill>
            </a:endParaRPr>
          </a:p>
        </p:txBody>
      </p:sp>
      <p:grpSp>
        <p:nvGrpSpPr>
          <p:cNvPr id="18" name="Group 17"/>
          <p:cNvGrpSpPr/>
          <p:nvPr/>
        </p:nvGrpSpPr>
        <p:grpSpPr>
          <a:xfrm>
            <a:off x="251519" y="4702525"/>
            <a:ext cx="1588431" cy="1603445"/>
            <a:chOff x="432916" y="4732906"/>
            <a:chExt cx="1489887" cy="1489887"/>
          </a:xfrm>
        </p:grpSpPr>
        <p:sp>
          <p:nvSpPr>
            <p:cNvPr id="5" name="Oval 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p:txBody>
        </p:sp>
        <p:sp>
          <p:nvSpPr>
            <p:cNvPr id="17" name="Rectangle 16"/>
            <p:cNvSpPr/>
            <p:nvPr/>
          </p:nvSpPr>
          <p:spPr>
            <a:xfrm>
              <a:off x="472789" y="5135928"/>
              <a:ext cx="1410140" cy="609136"/>
            </a:xfrm>
            <a:prstGeom prst="rect">
              <a:avLst/>
            </a:prstGeom>
          </p:spPr>
          <p:txBody>
            <a:bodyPr wrap="square">
              <a:spAutoFit/>
            </a:bodyPr>
            <a:lstStyle/>
            <a:p>
              <a:pPr lvl="0" algn="ctr" defTabSz="533400">
                <a:lnSpc>
                  <a:spcPct val="90000"/>
                </a:lnSpc>
                <a:spcBef>
                  <a:spcPct val="0"/>
                </a:spcBef>
                <a:spcAft>
                  <a:spcPct val="35000"/>
                </a:spcAft>
              </a:pPr>
              <a:r>
                <a:rPr lang="en-CA" sz="1200" b="1" dirty="0" smtClean="0">
                  <a:solidFill>
                    <a:schemeClr val="bg1"/>
                  </a:solidFill>
                </a:rPr>
                <a:t>Plan Your ECM </a:t>
              </a:r>
              <a:r>
                <a:rPr lang="en-CA" sz="1200" b="1" dirty="0" smtClean="0">
                  <a:solidFill>
                    <a:prstClr val="white"/>
                  </a:solidFill>
                </a:rPr>
                <a:t>Implementation</a:t>
              </a:r>
              <a:endParaRPr lang="en-CA" sz="1200" b="1" dirty="0">
                <a:solidFill>
                  <a:prstClr val="white"/>
                </a:solidFill>
              </a:endParaRPr>
            </a:p>
            <a:p>
              <a:pPr lvl="0" algn="ctr" defTabSz="533400">
                <a:lnSpc>
                  <a:spcPct val="90000"/>
                </a:lnSpc>
                <a:spcBef>
                  <a:spcPct val="0"/>
                </a:spcBef>
                <a:spcAft>
                  <a:spcPct val="35000"/>
                </a:spcAft>
              </a:pPr>
              <a:r>
                <a:rPr lang="en-CA" sz="1000" dirty="0">
                  <a:solidFill>
                    <a:prstClr val="white"/>
                  </a:solidFill>
                </a:rPr>
                <a:t>Phase 3</a:t>
              </a:r>
              <a:r>
                <a:rPr lang="en-CA" sz="1200" b="1" dirty="0" smtClean="0">
                  <a:solidFill>
                    <a:schemeClr val="bg1"/>
                  </a:solidFill>
                </a:rPr>
                <a:t> </a:t>
              </a:r>
              <a:endParaRPr lang="en-CA" sz="1200" b="1" dirty="0">
                <a:solidFill>
                  <a:schemeClr val="bg1"/>
                </a:solidFill>
              </a:endParaRPr>
            </a:p>
          </p:txBody>
        </p:sp>
      </p:grpSp>
      <p:pic>
        <p:nvPicPr>
          <p:cNvPr id="10" name="Picture 9"/>
          <p:cNvPicPr>
            <a:picLocks noChangeAspect="1"/>
          </p:cNvPicPr>
          <p:nvPr/>
        </p:nvPicPr>
        <p:blipFill>
          <a:blip r:embed="rId4"/>
          <a:stretch>
            <a:fillRect/>
          </a:stretch>
        </p:blipFill>
        <p:spPr>
          <a:xfrm>
            <a:off x="6395497" y="3129312"/>
            <a:ext cx="1414395" cy="146926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185" y="1543644"/>
            <a:ext cx="273870" cy="273870"/>
          </a:xfrm>
          <a:prstGeom prst="rect">
            <a:avLst/>
          </a:prstGeom>
        </p:spPr>
      </p:pic>
    </p:spTree>
    <p:extLst>
      <p:ext uri="{BB962C8B-B14F-4D97-AF65-F5344CB8AC3E}">
        <p14:creationId xmlns:p14="http://schemas.microsoft.com/office/powerpoint/2010/main" val="2899342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19198" y="1360006"/>
            <a:ext cx="7264402" cy="141480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Align the ECM program and platform vision with corporate </a:t>
            </a:r>
            <a:r>
              <a:rPr lang="en-CA" sz="1200" dirty="0" smtClean="0">
                <a:solidFill>
                  <a:schemeClr val="tx1"/>
                </a:solidFill>
              </a:rPr>
              <a:t>objectives.</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Contextualize the ECM platform in the greater enterprise information system </a:t>
            </a:r>
            <a:r>
              <a:rPr lang="en-CA" sz="1200" dirty="0" smtClean="0">
                <a:solidFill>
                  <a:schemeClr val="tx1"/>
                </a:solidFill>
              </a:rPr>
              <a:t>architecture.</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Structure your ECM selection and implementation </a:t>
            </a:r>
            <a:r>
              <a:rPr lang="en-CA" sz="1200" dirty="0" smtClean="0">
                <a:solidFill>
                  <a:schemeClr val="tx1"/>
                </a:solidFill>
              </a:rPr>
              <a:t>project.</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Understand the ECM use cases in play across your </a:t>
            </a:r>
            <a:r>
              <a:rPr lang="en-CA" sz="1200" dirty="0" smtClean="0">
                <a:solidFill>
                  <a:schemeClr val="tx1"/>
                </a:solidFill>
              </a:rPr>
              <a:t>organization.</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Gather and document ECM requirements from different stakeholder </a:t>
            </a:r>
            <a:r>
              <a:rPr lang="en-CA" sz="1200" dirty="0" smtClean="0">
                <a:solidFill>
                  <a:schemeClr val="tx1"/>
                </a:solidFill>
              </a:rPr>
              <a:t>groups.</a:t>
            </a:r>
            <a:endParaRPr lang="en-CA" sz="1200" dirty="0">
              <a:solidFill>
                <a:schemeClr val="tx1"/>
              </a:solidFill>
            </a:endParaRPr>
          </a:p>
          <a:p>
            <a:pPr marL="900000" indent="-285750">
              <a:buFont typeface="Wingdings" panose="05000000000000000000" pitchFamily="2" charset="2"/>
              <a:buChar char="ü"/>
            </a:pPr>
            <a:r>
              <a:rPr lang="en-CA" sz="1200" dirty="0" smtClean="0">
                <a:solidFill>
                  <a:schemeClr val="tx1"/>
                </a:solidFill>
              </a:rPr>
              <a:t>Create the request for proposal (RFP).</a:t>
            </a:r>
            <a:endParaRPr lang="en-CA" sz="1200" dirty="0">
              <a:solidFill>
                <a:schemeClr val="tx1"/>
              </a:solidFill>
            </a:endParaRPr>
          </a:p>
        </p:txBody>
      </p:sp>
      <p:sp>
        <p:nvSpPr>
          <p:cNvPr id="20" name="Rectangle 19"/>
          <p:cNvSpPr/>
          <p:nvPr/>
        </p:nvSpPr>
        <p:spPr>
          <a:xfrm>
            <a:off x="1219198" y="4796378"/>
            <a:ext cx="7264402" cy="141573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Develop an </a:t>
            </a:r>
            <a:r>
              <a:rPr lang="en-CA" sz="1200" dirty="0" smtClean="0">
                <a:solidFill>
                  <a:schemeClr val="tx1"/>
                </a:solidFill>
              </a:rPr>
              <a:t>ECM implementation plan.</a:t>
            </a:r>
          </a:p>
          <a:p>
            <a:pPr marL="900000" indent="-285750">
              <a:buFont typeface="Wingdings" panose="05000000000000000000" pitchFamily="2" charset="2"/>
              <a:buChar char="ü"/>
            </a:pPr>
            <a:r>
              <a:rPr lang="en-CA" sz="1200" dirty="0" smtClean="0">
                <a:solidFill>
                  <a:schemeClr val="tx1"/>
                </a:solidFill>
              </a:rPr>
              <a:t>Design ECM architectural, governance, and management standards.</a:t>
            </a:r>
          </a:p>
          <a:p>
            <a:pPr marL="900000" indent="-285750">
              <a:buFont typeface="Wingdings" panose="05000000000000000000" pitchFamily="2" charset="2"/>
              <a:buChar char="ü"/>
            </a:pPr>
            <a:r>
              <a:rPr lang="en-CA" sz="1200" dirty="0">
                <a:solidFill>
                  <a:schemeClr val="tx1"/>
                </a:solidFill>
              </a:rPr>
              <a:t>Determine organizational </a:t>
            </a:r>
            <a:r>
              <a:rPr lang="en-CA" sz="1200" dirty="0" smtClean="0">
                <a:solidFill>
                  <a:schemeClr val="tx1"/>
                </a:solidFill>
              </a:rPr>
              <a:t>structures to establish and govern ECM to standards.</a:t>
            </a:r>
          </a:p>
          <a:p>
            <a:pPr marL="900000" indent="-285750">
              <a:buFont typeface="Wingdings" panose="05000000000000000000" pitchFamily="2" charset="2"/>
              <a:buChar char="ü"/>
            </a:pPr>
            <a:r>
              <a:rPr lang="en-CA" sz="1200" dirty="0" smtClean="0">
                <a:solidFill>
                  <a:schemeClr val="tx1"/>
                </a:solidFill>
              </a:rPr>
              <a:t>Configure ECM solution in accordance with planned standards.</a:t>
            </a:r>
          </a:p>
          <a:p>
            <a:pPr marL="900000" indent="-285750">
              <a:buFont typeface="Wingdings" panose="05000000000000000000" pitchFamily="2" charset="2"/>
              <a:buChar char="ü"/>
            </a:pPr>
            <a:r>
              <a:rPr lang="en-CA" sz="1200" dirty="0" smtClean="0">
                <a:solidFill>
                  <a:schemeClr val="tx1"/>
                </a:solidFill>
              </a:rPr>
              <a:t>Determine </a:t>
            </a:r>
            <a:r>
              <a:rPr lang="en-CA" sz="1200" dirty="0">
                <a:solidFill>
                  <a:schemeClr val="tx1"/>
                </a:solidFill>
              </a:rPr>
              <a:t>project metrics to measure and track </a:t>
            </a:r>
            <a:r>
              <a:rPr lang="en-CA" sz="1200" dirty="0" smtClean="0">
                <a:solidFill>
                  <a:schemeClr val="tx1"/>
                </a:solidFill>
              </a:rPr>
              <a:t>success.</a:t>
            </a:r>
            <a:endParaRPr lang="en-CA" sz="1200" dirty="0">
              <a:solidFill>
                <a:schemeClr val="tx1"/>
              </a:solidFill>
            </a:endParaRPr>
          </a:p>
        </p:txBody>
      </p:sp>
      <p:sp>
        <p:nvSpPr>
          <p:cNvPr id="19" name="Rectangle 18"/>
          <p:cNvSpPr/>
          <p:nvPr/>
        </p:nvSpPr>
        <p:spPr>
          <a:xfrm>
            <a:off x="1219198" y="3065637"/>
            <a:ext cx="7264402" cy="141573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285750">
              <a:buFont typeface="Wingdings" panose="05000000000000000000" pitchFamily="2" charset="2"/>
              <a:buChar char="ü"/>
            </a:pPr>
            <a:r>
              <a:rPr lang="en-CA" sz="1200" dirty="0">
                <a:solidFill>
                  <a:schemeClr val="tx1"/>
                </a:solidFill>
              </a:rPr>
              <a:t>Identify a shortlist of ECM vendors for further </a:t>
            </a:r>
            <a:r>
              <a:rPr lang="en-CA" sz="1200" dirty="0" smtClean="0">
                <a:solidFill>
                  <a:schemeClr val="tx1"/>
                </a:solidFill>
              </a:rPr>
              <a:t>evaluation.</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Submit RFP to shortlisted </a:t>
            </a:r>
            <a:r>
              <a:rPr lang="en-CA" sz="1200" dirty="0" smtClean="0">
                <a:solidFill>
                  <a:schemeClr val="tx1"/>
                </a:solidFill>
              </a:rPr>
              <a:t>vendors.</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Evaluate vendor </a:t>
            </a:r>
            <a:r>
              <a:rPr lang="en-CA" sz="1200" dirty="0" smtClean="0">
                <a:solidFill>
                  <a:schemeClr val="tx1"/>
                </a:solidFill>
              </a:rPr>
              <a:t>responses.</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Develop vendor demonstration </a:t>
            </a:r>
            <a:r>
              <a:rPr lang="en-CA" sz="1200" dirty="0" smtClean="0">
                <a:solidFill>
                  <a:schemeClr val="tx1"/>
                </a:solidFill>
              </a:rPr>
              <a:t>scripts.</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Score vendor </a:t>
            </a:r>
            <a:r>
              <a:rPr lang="en-CA" sz="1200" dirty="0" smtClean="0">
                <a:solidFill>
                  <a:schemeClr val="tx1"/>
                </a:solidFill>
              </a:rPr>
              <a:t>demonstrations.</a:t>
            </a:r>
            <a:endParaRPr lang="en-CA" sz="1200" dirty="0">
              <a:solidFill>
                <a:schemeClr val="tx1"/>
              </a:solidFill>
            </a:endParaRPr>
          </a:p>
          <a:p>
            <a:pPr marL="900000" indent="-285750">
              <a:buFont typeface="Wingdings" panose="05000000000000000000" pitchFamily="2" charset="2"/>
              <a:buChar char="ü"/>
            </a:pPr>
            <a:r>
              <a:rPr lang="en-CA" sz="1200" dirty="0">
                <a:solidFill>
                  <a:schemeClr val="tx1"/>
                </a:solidFill>
              </a:rPr>
              <a:t>Select the final </a:t>
            </a:r>
            <a:r>
              <a:rPr lang="en-CA" sz="1200" dirty="0" smtClean="0">
                <a:solidFill>
                  <a:schemeClr val="tx1"/>
                </a:solidFill>
              </a:rPr>
              <a:t>product.</a:t>
            </a:r>
            <a:endParaRPr lang="en-CA" sz="1200" dirty="0">
              <a:solidFill>
                <a:schemeClr val="tx1"/>
              </a:solidFill>
            </a:endParaRPr>
          </a:p>
        </p:txBody>
      </p:sp>
      <p:sp>
        <p:nvSpPr>
          <p:cNvPr id="2" name="Title 1"/>
          <p:cNvSpPr>
            <a:spLocks noGrp="1"/>
          </p:cNvSpPr>
          <p:nvPr>
            <p:ph type="title"/>
          </p:nvPr>
        </p:nvSpPr>
        <p:spPr/>
        <p:txBody>
          <a:bodyPr/>
          <a:lstStyle/>
          <a:p>
            <a:r>
              <a:rPr lang="en-CA" dirty="0" smtClean="0"/>
              <a:t>Identify milestones for each of the three stages to track your progress</a:t>
            </a:r>
            <a:endParaRPr lang="en-CA" dirty="0"/>
          </a:p>
        </p:txBody>
      </p:sp>
      <p:sp>
        <p:nvSpPr>
          <p:cNvPr id="11" name="Oval 10"/>
          <p:cNvSpPr/>
          <p:nvPr/>
        </p:nvSpPr>
        <p:spPr>
          <a:xfrm>
            <a:off x="2515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Launch the ECM Project and Collect Requirements </a:t>
            </a:r>
          </a:p>
          <a:p>
            <a:pPr lvl="0" algn="ctr" defTabSz="533400">
              <a:lnSpc>
                <a:spcPct val="90000"/>
              </a:lnSpc>
              <a:spcBef>
                <a:spcPct val="0"/>
              </a:spcBef>
              <a:spcAft>
                <a:spcPct val="35000"/>
              </a:spcAft>
            </a:pPr>
            <a:r>
              <a:rPr lang="en-US" sz="1000" dirty="0" smtClean="0"/>
              <a:t>Phase 1</a:t>
            </a:r>
            <a:endParaRPr lang="en-US" sz="1000" dirty="0"/>
          </a:p>
        </p:txBody>
      </p:sp>
      <p:sp>
        <p:nvSpPr>
          <p:cNvPr id="17" name="Oval 16"/>
          <p:cNvSpPr/>
          <p:nvPr/>
        </p:nvSpPr>
        <p:spPr>
          <a:xfrm>
            <a:off x="251519" y="2971784"/>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Select an </a:t>
            </a:r>
            <a:r>
              <a:rPr lang="en-US" sz="1200" b="1" dirty="0" smtClean="0">
                <a:solidFill>
                  <a:schemeClr val="bg1"/>
                </a:solidFill>
              </a:rPr>
              <a:t>ECM </a:t>
            </a:r>
            <a:r>
              <a:rPr lang="en-US" sz="1200" b="1" dirty="0" smtClean="0"/>
              <a:t>Solution</a:t>
            </a:r>
          </a:p>
          <a:p>
            <a:pPr lvl="0" algn="ctr" defTabSz="533400">
              <a:lnSpc>
                <a:spcPct val="90000"/>
              </a:lnSpc>
              <a:spcBef>
                <a:spcPct val="0"/>
              </a:spcBef>
              <a:spcAft>
                <a:spcPct val="35000"/>
              </a:spcAft>
            </a:pPr>
            <a:r>
              <a:rPr lang="en-US" sz="1000" dirty="0" smtClean="0"/>
              <a:t>Phase 2</a:t>
            </a:r>
            <a:endParaRPr lang="en-US" sz="1400" dirty="0"/>
          </a:p>
        </p:txBody>
      </p:sp>
      <p:grpSp>
        <p:nvGrpSpPr>
          <p:cNvPr id="18" name="Group 17"/>
          <p:cNvGrpSpPr/>
          <p:nvPr/>
        </p:nvGrpSpPr>
        <p:grpSpPr>
          <a:xfrm>
            <a:off x="251519" y="4702525"/>
            <a:ext cx="1588431" cy="1603445"/>
            <a:chOff x="432916" y="4732906"/>
            <a:chExt cx="1489887" cy="1489887"/>
          </a:xfrm>
        </p:grpSpPr>
        <p:sp>
          <p:nvSpPr>
            <p:cNvPr id="21" name="Oval 20"/>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p:txBody>
        </p:sp>
        <p:sp>
          <p:nvSpPr>
            <p:cNvPr id="22" name="Rectangle 21"/>
            <p:cNvSpPr/>
            <p:nvPr/>
          </p:nvSpPr>
          <p:spPr>
            <a:xfrm>
              <a:off x="472789" y="5135928"/>
              <a:ext cx="1410140" cy="609136"/>
            </a:xfrm>
            <a:prstGeom prst="rect">
              <a:avLst/>
            </a:prstGeom>
          </p:spPr>
          <p:txBody>
            <a:bodyPr wrap="square">
              <a:spAutoFit/>
            </a:bodyPr>
            <a:lstStyle/>
            <a:p>
              <a:pPr lvl="0" algn="ctr" defTabSz="533400">
                <a:lnSpc>
                  <a:spcPct val="90000"/>
                </a:lnSpc>
                <a:spcBef>
                  <a:spcPct val="0"/>
                </a:spcBef>
                <a:spcAft>
                  <a:spcPct val="35000"/>
                </a:spcAft>
              </a:pPr>
              <a:r>
                <a:rPr lang="en-CA" sz="1200" b="1" dirty="0" smtClean="0">
                  <a:solidFill>
                    <a:schemeClr val="bg1"/>
                  </a:solidFill>
                </a:rPr>
                <a:t>Plan Your ECM </a:t>
              </a:r>
              <a:r>
                <a:rPr lang="en-CA" sz="1200" b="1" dirty="0" smtClean="0">
                  <a:solidFill>
                    <a:prstClr val="white"/>
                  </a:solidFill>
                </a:rPr>
                <a:t>Implementation</a:t>
              </a:r>
              <a:endParaRPr lang="en-CA" sz="1200" b="1" dirty="0">
                <a:solidFill>
                  <a:prstClr val="white"/>
                </a:solidFill>
              </a:endParaRPr>
            </a:p>
            <a:p>
              <a:pPr lvl="0" algn="ctr" defTabSz="533400">
                <a:lnSpc>
                  <a:spcPct val="90000"/>
                </a:lnSpc>
                <a:spcBef>
                  <a:spcPct val="0"/>
                </a:spcBef>
                <a:spcAft>
                  <a:spcPct val="35000"/>
                </a:spcAft>
              </a:pPr>
              <a:r>
                <a:rPr lang="en-CA" sz="1000" dirty="0">
                  <a:solidFill>
                    <a:prstClr val="white"/>
                  </a:solidFill>
                </a:rPr>
                <a:t>Phase 3</a:t>
              </a:r>
              <a:r>
                <a:rPr lang="en-CA" sz="1200" b="1" dirty="0" smtClean="0">
                  <a:solidFill>
                    <a:schemeClr val="bg1"/>
                  </a:solidFill>
                </a:rPr>
                <a:t> </a:t>
              </a:r>
              <a:endParaRPr lang="en-CA" sz="1200" b="1" dirty="0">
                <a:solidFill>
                  <a:schemeClr val="bg1"/>
                </a:solidFill>
              </a:endParaRPr>
            </a:p>
          </p:txBody>
        </p:sp>
      </p:grpSp>
    </p:spTree>
    <p:extLst>
      <p:ext uri="{BB962C8B-B14F-4D97-AF65-F5344CB8AC3E}">
        <p14:creationId xmlns:p14="http://schemas.microsoft.com/office/powerpoint/2010/main" val="414039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520337" y="2713203"/>
            <a:ext cx="491968" cy="529435"/>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5436164" y="2721795"/>
            <a:ext cx="534799" cy="534799"/>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Oval 84"/>
          <p:cNvSpPr/>
          <p:nvPr/>
        </p:nvSpPr>
        <p:spPr>
          <a:xfrm>
            <a:off x="6169895"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Oval 3"/>
          <p:cNvSpPr/>
          <p:nvPr/>
        </p:nvSpPr>
        <p:spPr>
          <a:xfrm>
            <a:off x="1391304" y="2793731"/>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p:txBody>
          <a:bodyPr/>
          <a:lstStyle/>
          <a:p>
            <a:r>
              <a:rPr lang="en-US" dirty="0" smtClean="0"/>
              <a:t>Info-Tech walks you through the following steps to help you to select your ECM solution</a:t>
            </a:r>
            <a:endParaRPr lang="en-US" dirty="0"/>
          </a:p>
        </p:txBody>
      </p:sp>
      <p:sp>
        <p:nvSpPr>
          <p:cNvPr id="5" name="Oval 4"/>
          <p:cNvSpPr/>
          <p:nvPr/>
        </p:nvSpPr>
        <p:spPr>
          <a:xfrm>
            <a:off x="1768200" y="2665937"/>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Oval 6"/>
          <p:cNvSpPr/>
          <p:nvPr/>
        </p:nvSpPr>
        <p:spPr>
          <a:xfrm>
            <a:off x="2301372"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Oval 7"/>
          <p:cNvSpPr/>
          <p:nvPr/>
        </p:nvSpPr>
        <p:spPr>
          <a:xfrm>
            <a:off x="3815437" y="2600514"/>
            <a:ext cx="746746" cy="724558"/>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Oval 8"/>
          <p:cNvSpPr/>
          <p:nvPr/>
        </p:nvSpPr>
        <p:spPr>
          <a:xfrm>
            <a:off x="879669" y="2685931"/>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Oval 9"/>
          <p:cNvSpPr/>
          <p:nvPr/>
        </p:nvSpPr>
        <p:spPr>
          <a:xfrm>
            <a:off x="4894598" y="2580847"/>
            <a:ext cx="833226" cy="773526"/>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10"/>
          <p:cNvSpPr/>
          <p:nvPr/>
        </p:nvSpPr>
        <p:spPr>
          <a:xfrm>
            <a:off x="5918185"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Oval 11"/>
          <p:cNvSpPr/>
          <p:nvPr/>
        </p:nvSpPr>
        <p:spPr>
          <a:xfrm>
            <a:off x="7203289"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Oval 12"/>
          <p:cNvSpPr/>
          <p:nvPr/>
        </p:nvSpPr>
        <p:spPr>
          <a:xfrm>
            <a:off x="7975862"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3"/>
          <p:cNvSpPr/>
          <p:nvPr/>
        </p:nvSpPr>
        <p:spPr>
          <a:xfrm>
            <a:off x="8458282"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smtClean="0"/>
              <a:t>Get Ready to Implement Solution</a:t>
            </a:r>
            <a:endParaRPr lang="en-US" sz="700" b="1" dirty="0"/>
          </a:p>
        </p:txBody>
      </p:sp>
      <p:sp>
        <p:nvSpPr>
          <p:cNvPr id="16" name="Oval 15"/>
          <p:cNvSpPr/>
          <p:nvPr/>
        </p:nvSpPr>
        <p:spPr>
          <a:xfrm>
            <a:off x="7207925" y="5408464"/>
            <a:ext cx="725603" cy="725603"/>
          </a:xfrm>
          <a:prstGeom prst="ellipse">
            <a:avLst/>
          </a:prstGeom>
          <a:solidFill>
            <a:srgbClr val="7CADD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smtClean="0"/>
              <a:t>Select Solution</a:t>
            </a:r>
            <a:endParaRPr lang="en-US" sz="700" b="1" dirty="0"/>
          </a:p>
        </p:txBody>
      </p:sp>
      <p:sp>
        <p:nvSpPr>
          <p:cNvPr id="17" name="Oval 16"/>
          <p:cNvSpPr/>
          <p:nvPr/>
        </p:nvSpPr>
        <p:spPr>
          <a:xfrm>
            <a:off x="6582268" y="5408464"/>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Launch Your Project</a:t>
            </a:r>
            <a:endParaRPr lang="en-US" sz="700" b="1" dirty="0"/>
          </a:p>
        </p:txBody>
      </p:sp>
      <p:sp>
        <p:nvSpPr>
          <p:cNvPr id="24" name="TextBox 23"/>
          <p:cNvSpPr txBox="1"/>
          <p:nvPr/>
        </p:nvSpPr>
        <p:spPr>
          <a:xfrm>
            <a:off x="6535289" y="5082898"/>
            <a:ext cx="478016" cy="215444"/>
          </a:xfrm>
          <a:prstGeom prst="rect">
            <a:avLst/>
          </a:prstGeom>
          <a:noFill/>
        </p:spPr>
        <p:txBody>
          <a:bodyPr wrap="none" rtlCol="0">
            <a:spAutoFit/>
          </a:bodyPr>
          <a:lstStyle/>
          <a:p>
            <a:r>
              <a:rPr lang="en-US" sz="800" i="1" dirty="0" smtClean="0"/>
              <a:t>Phase</a:t>
            </a:r>
            <a:endParaRPr lang="en-US" sz="800" i="1" dirty="0"/>
          </a:p>
        </p:txBody>
      </p:sp>
      <p:sp>
        <p:nvSpPr>
          <p:cNvPr id="27" name="TextBox 26"/>
          <p:cNvSpPr txBox="1"/>
          <p:nvPr/>
        </p:nvSpPr>
        <p:spPr>
          <a:xfrm>
            <a:off x="4514339" y="5082898"/>
            <a:ext cx="700833" cy="215444"/>
          </a:xfrm>
          <a:prstGeom prst="rect">
            <a:avLst/>
          </a:prstGeom>
          <a:noFill/>
        </p:spPr>
        <p:txBody>
          <a:bodyPr wrap="none" rtlCol="0">
            <a:spAutoFit/>
          </a:bodyPr>
          <a:lstStyle/>
          <a:p>
            <a:r>
              <a:rPr lang="en-US" sz="800" i="1" dirty="0" smtClean="0"/>
              <a:t>Importance</a:t>
            </a:r>
            <a:endParaRPr lang="en-US" sz="800" i="1" dirty="0"/>
          </a:p>
        </p:txBody>
      </p:sp>
      <p:sp>
        <p:nvSpPr>
          <p:cNvPr id="29" name="TextBox 28"/>
          <p:cNvSpPr txBox="1"/>
          <p:nvPr/>
        </p:nvSpPr>
        <p:spPr>
          <a:xfrm>
            <a:off x="4844769" y="5696332"/>
            <a:ext cx="966931" cy="369332"/>
          </a:xfrm>
          <a:prstGeom prst="rect">
            <a:avLst/>
          </a:prstGeom>
          <a:noFill/>
        </p:spPr>
        <p:txBody>
          <a:bodyPr wrap="none" rtlCol="0">
            <a:spAutoFit/>
          </a:bodyPr>
          <a:lstStyle/>
          <a:p>
            <a:r>
              <a:rPr lang="en-US" dirty="0" smtClean="0"/>
              <a:t>Greater</a:t>
            </a:r>
            <a:endParaRPr lang="en-US" dirty="0"/>
          </a:p>
        </p:txBody>
      </p:sp>
      <p:sp>
        <p:nvSpPr>
          <p:cNvPr id="30" name="TextBox 29"/>
          <p:cNvSpPr txBox="1"/>
          <p:nvPr/>
        </p:nvSpPr>
        <p:spPr>
          <a:xfrm>
            <a:off x="4534635" y="5419333"/>
            <a:ext cx="752578" cy="276999"/>
          </a:xfrm>
          <a:prstGeom prst="rect">
            <a:avLst/>
          </a:prstGeom>
          <a:noFill/>
        </p:spPr>
        <p:txBody>
          <a:bodyPr wrap="none" rtlCol="0">
            <a:spAutoFit/>
          </a:bodyPr>
          <a:lstStyle/>
          <a:p>
            <a:r>
              <a:rPr lang="en-US" sz="1200" dirty="0" smtClean="0"/>
              <a:t>Average</a:t>
            </a:r>
            <a:endParaRPr lang="en-US" sz="1200" dirty="0"/>
          </a:p>
        </p:txBody>
      </p:sp>
      <p:sp>
        <p:nvSpPr>
          <p:cNvPr id="32" name="TextBox 31"/>
          <p:cNvSpPr txBox="1"/>
          <p:nvPr/>
        </p:nvSpPr>
        <p:spPr>
          <a:xfrm>
            <a:off x="2569331" y="5082898"/>
            <a:ext cx="431528" cy="215444"/>
          </a:xfrm>
          <a:prstGeom prst="rect">
            <a:avLst/>
          </a:prstGeom>
          <a:noFill/>
        </p:spPr>
        <p:txBody>
          <a:bodyPr wrap="none" rtlCol="0">
            <a:spAutoFit/>
          </a:bodyPr>
          <a:lstStyle/>
          <a:p>
            <a:r>
              <a:rPr lang="en-US" sz="800" i="1" dirty="0" smtClean="0"/>
              <a:t>Effort</a:t>
            </a:r>
            <a:endParaRPr lang="en-US" sz="800" i="1" dirty="0"/>
          </a:p>
        </p:txBody>
      </p:sp>
      <p:sp>
        <p:nvSpPr>
          <p:cNvPr id="34" name="Oval 33"/>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r>
              <a:rPr lang="en-US" sz="800" dirty="0" smtClean="0"/>
              <a:t>Low</a:t>
            </a:r>
            <a:endParaRPr lang="en-US" sz="800" dirty="0"/>
          </a:p>
        </p:txBody>
      </p:sp>
      <p:sp>
        <p:nvSpPr>
          <p:cNvPr id="44" name="TextBox 43"/>
          <p:cNvSpPr txBox="1"/>
          <p:nvPr/>
        </p:nvSpPr>
        <p:spPr>
          <a:xfrm>
            <a:off x="3949236" y="6001792"/>
            <a:ext cx="396262" cy="215444"/>
          </a:xfrm>
          <a:prstGeom prst="rect">
            <a:avLst/>
          </a:prstGeom>
          <a:noFill/>
        </p:spPr>
        <p:txBody>
          <a:bodyPr wrap="none" rtlCol="0">
            <a:spAutoFit/>
          </a:bodyPr>
          <a:lstStyle/>
          <a:p>
            <a:r>
              <a:rPr lang="en-US" sz="800" dirty="0" smtClean="0"/>
              <a:t>High</a:t>
            </a:r>
            <a:endParaRPr lang="en-US" sz="800" dirty="0"/>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r>
              <a:rPr lang="en-US" sz="800" i="1" dirty="0" smtClean="0"/>
              <a:t>Milestones</a:t>
            </a:r>
            <a:endParaRPr lang="en-US" sz="800" i="1" dirty="0"/>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r>
              <a:rPr lang="en-US" sz="800" dirty="0" smtClean="0"/>
              <a:t>Major Milestone</a:t>
            </a:r>
            <a:endParaRPr lang="en-US" sz="800" dirty="0"/>
          </a:p>
        </p:txBody>
      </p:sp>
      <p:sp>
        <p:nvSpPr>
          <p:cNvPr id="25" name="TextBox 24"/>
          <p:cNvSpPr txBox="1"/>
          <p:nvPr/>
        </p:nvSpPr>
        <p:spPr>
          <a:xfrm>
            <a:off x="1192236" y="1581648"/>
            <a:ext cx="1883849" cy="230832"/>
          </a:xfrm>
          <a:prstGeom prst="rect">
            <a:avLst/>
          </a:prstGeom>
          <a:noFill/>
        </p:spPr>
        <p:txBody>
          <a:bodyPr wrap="none" rtlCol="0">
            <a:spAutoFit/>
          </a:bodyPr>
          <a:lstStyle/>
          <a:p>
            <a:r>
              <a:rPr lang="en-US" sz="900" b="1" dirty="0" smtClean="0"/>
              <a:t>1.1 </a:t>
            </a:r>
            <a:r>
              <a:rPr lang="en-US" sz="900" dirty="0" smtClean="0"/>
              <a:t> Understand ECM technology</a:t>
            </a:r>
            <a:endParaRPr lang="en-US" sz="900" dirty="0"/>
          </a:p>
        </p:txBody>
      </p:sp>
      <p:sp>
        <p:nvSpPr>
          <p:cNvPr id="31" name="Oval 30"/>
          <p:cNvSpPr/>
          <p:nvPr/>
        </p:nvSpPr>
        <p:spPr>
          <a:xfrm>
            <a:off x="1166978" y="265720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stCxn id="31" idx="0"/>
            <a:endCxn id="25" idx="1"/>
          </p:cNvCxnSpPr>
          <p:nvPr/>
        </p:nvCxnSpPr>
        <p:spPr>
          <a:xfrm flipH="1" flipV="1">
            <a:off x="1192236" y="1697064"/>
            <a:ext cx="6076" cy="960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40969" y="1819884"/>
            <a:ext cx="1670650" cy="200055"/>
          </a:xfrm>
          <a:prstGeom prst="rect">
            <a:avLst/>
          </a:prstGeom>
          <a:noFill/>
        </p:spPr>
        <p:txBody>
          <a:bodyPr wrap="none" rtlCol="0">
            <a:spAutoFit/>
          </a:bodyPr>
          <a:lstStyle/>
          <a:p>
            <a:r>
              <a:rPr lang="en-US" sz="700" b="1" dirty="0" smtClean="0"/>
              <a:t>1.1</a:t>
            </a:r>
            <a:r>
              <a:rPr lang="en-US" sz="700" dirty="0" smtClean="0"/>
              <a:t>  Assess organizational readiness</a:t>
            </a:r>
            <a:endParaRPr lang="en-US" sz="700" dirty="0"/>
          </a:p>
        </p:txBody>
      </p:sp>
      <p:sp>
        <p:nvSpPr>
          <p:cNvPr id="58" name="Oval 57"/>
          <p:cNvSpPr/>
          <p:nvPr/>
        </p:nvSpPr>
        <p:spPr>
          <a:xfrm>
            <a:off x="1609635" y="2764375"/>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a:stCxn id="58" idx="0"/>
            <a:endCxn id="55" idx="1"/>
          </p:cNvCxnSpPr>
          <p:nvPr/>
        </p:nvCxnSpPr>
        <p:spPr>
          <a:xfrm flipV="1">
            <a:off x="1640969" y="1919912"/>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82758" y="4196544"/>
            <a:ext cx="1511952" cy="230832"/>
          </a:xfrm>
          <a:prstGeom prst="rect">
            <a:avLst/>
          </a:prstGeom>
          <a:noFill/>
        </p:spPr>
        <p:txBody>
          <a:bodyPr wrap="none" rtlCol="0">
            <a:spAutoFit/>
          </a:bodyPr>
          <a:lstStyle/>
          <a:p>
            <a:r>
              <a:rPr lang="en-US" sz="900" b="1" dirty="0" smtClean="0"/>
              <a:t>1.2 </a:t>
            </a:r>
            <a:r>
              <a:rPr lang="en-US" sz="900" dirty="0" smtClean="0"/>
              <a:t>Structure your project</a:t>
            </a:r>
            <a:endParaRPr lang="en-US" sz="900" dirty="0"/>
          </a:p>
        </p:txBody>
      </p:sp>
      <p:sp>
        <p:nvSpPr>
          <p:cNvPr id="63" name="Oval 62"/>
          <p:cNvSpPr/>
          <p:nvPr/>
        </p:nvSpPr>
        <p:spPr>
          <a:xfrm>
            <a:off x="2078687" y="334296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p:cNvCxnSpPr>
            <a:stCxn id="5" idx="4"/>
            <a:endCxn id="60" idx="0"/>
          </p:cNvCxnSpPr>
          <p:nvPr/>
        </p:nvCxnSpPr>
        <p:spPr>
          <a:xfrm>
            <a:off x="2108526" y="3346588"/>
            <a:ext cx="0" cy="849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122469" y="1306004"/>
            <a:ext cx="3110147" cy="246221"/>
          </a:xfrm>
          <a:prstGeom prst="rect">
            <a:avLst/>
          </a:prstGeom>
          <a:noFill/>
        </p:spPr>
        <p:txBody>
          <a:bodyPr wrap="none" rtlCol="0">
            <a:spAutoFit/>
          </a:bodyPr>
          <a:lstStyle/>
          <a:p>
            <a:r>
              <a:rPr lang="en-US" sz="1000" b="1" dirty="0" smtClean="0"/>
              <a:t>1.3 </a:t>
            </a:r>
            <a:r>
              <a:rPr lang="en-US" sz="1000" dirty="0" smtClean="0"/>
              <a:t>Gather requirements and document architecture</a:t>
            </a:r>
            <a:endParaRPr lang="en-US" sz="1000" dirty="0"/>
          </a:p>
        </p:txBody>
      </p:sp>
      <p:sp>
        <p:nvSpPr>
          <p:cNvPr id="81" name="Oval 80"/>
          <p:cNvSpPr/>
          <p:nvPr/>
        </p:nvSpPr>
        <p:spPr>
          <a:xfrm>
            <a:off x="3091135"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p:cNvCxnSpPr>
            <a:stCxn id="81" idx="0"/>
          </p:cNvCxnSpPr>
          <p:nvPr/>
        </p:nvCxnSpPr>
        <p:spPr>
          <a:xfrm flipV="1">
            <a:off x="3122469"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147367" y="1693125"/>
            <a:ext cx="1819729" cy="200055"/>
          </a:xfrm>
          <a:prstGeom prst="rect">
            <a:avLst/>
          </a:prstGeom>
          <a:noFill/>
        </p:spPr>
        <p:txBody>
          <a:bodyPr wrap="none" rtlCol="0">
            <a:spAutoFit/>
          </a:bodyPr>
          <a:lstStyle/>
          <a:p>
            <a:r>
              <a:rPr lang="en-US" sz="700" b="1" dirty="0" smtClean="0"/>
              <a:t>2.1  </a:t>
            </a:r>
            <a:r>
              <a:rPr lang="en-US" sz="700" dirty="0" smtClean="0"/>
              <a:t>Analyze vendors in the ECM market </a:t>
            </a:r>
            <a:endParaRPr lang="en-US" sz="700" dirty="0"/>
          </a:p>
        </p:txBody>
      </p:sp>
      <p:sp>
        <p:nvSpPr>
          <p:cNvPr id="88" name="Oval 87"/>
          <p:cNvSpPr/>
          <p:nvPr/>
        </p:nvSpPr>
        <p:spPr>
          <a:xfrm>
            <a:off x="4169744" y="254951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p:cNvCxnSpPr/>
          <p:nvPr/>
        </p:nvCxnSpPr>
        <p:spPr>
          <a:xfrm flipH="1" flipV="1">
            <a:off x="4192730" y="1781593"/>
            <a:ext cx="0"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005430" y="4053652"/>
            <a:ext cx="1597222" cy="307777"/>
          </a:xfrm>
          <a:prstGeom prst="rect">
            <a:avLst/>
          </a:prstGeom>
          <a:noFill/>
        </p:spPr>
        <p:txBody>
          <a:bodyPr wrap="square" rtlCol="0">
            <a:spAutoFit/>
          </a:bodyPr>
          <a:lstStyle/>
          <a:p>
            <a:r>
              <a:rPr lang="en-US" sz="700" b="1" dirty="0" smtClean="0"/>
              <a:t>2.1 </a:t>
            </a:r>
            <a:r>
              <a:rPr lang="en-US" sz="700" dirty="0" smtClean="0"/>
              <a:t>Conduct a proof-of-concept and evaluate vendor solutions </a:t>
            </a:r>
            <a:endParaRPr lang="en-US" sz="700" dirty="0"/>
          </a:p>
        </p:txBody>
      </p:sp>
      <p:sp>
        <p:nvSpPr>
          <p:cNvPr id="95" name="Oval 94"/>
          <p:cNvSpPr/>
          <p:nvPr/>
        </p:nvSpPr>
        <p:spPr>
          <a:xfrm>
            <a:off x="5268780" y="335549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a:stCxn id="95" idx="4"/>
          </p:cNvCxnSpPr>
          <p:nvPr/>
        </p:nvCxnSpPr>
        <p:spPr>
          <a:xfrm>
            <a:off x="5300114" y="3418159"/>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725340" y="3805638"/>
            <a:ext cx="1459054" cy="246221"/>
          </a:xfrm>
          <a:prstGeom prst="rect">
            <a:avLst/>
          </a:prstGeom>
          <a:noFill/>
        </p:spPr>
        <p:txBody>
          <a:bodyPr wrap="none" rtlCol="0">
            <a:spAutoFit/>
          </a:bodyPr>
          <a:lstStyle/>
          <a:p>
            <a:r>
              <a:rPr lang="en-US" sz="1000" b="1" dirty="0" smtClean="0"/>
              <a:t>2.2 </a:t>
            </a:r>
            <a:r>
              <a:rPr lang="en-US" sz="1000" dirty="0" smtClean="0"/>
              <a:t>Select your vendor</a:t>
            </a:r>
            <a:endParaRPr lang="en-US" sz="1000" dirty="0"/>
          </a:p>
        </p:txBody>
      </p:sp>
      <p:sp>
        <p:nvSpPr>
          <p:cNvPr id="105" name="Oval 104"/>
          <p:cNvSpPr/>
          <p:nvPr/>
        </p:nvSpPr>
        <p:spPr>
          <a:xfrm>
            <a:off x="5682345" y="323649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a:stCxn id="105" idx="4"/>
            <a:endCxn id="104" idx="1"/>
          </p:cNvCxnSpPr>
          <p:nvPr/>
        </p:nvCxnSpPr>
        <p:spPr>
          <a:xfrm>
            <a:off x="5713679" y="3299161"/>
            <a:ext cx="0" cy="62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194793" y="1389122"/>
            <a:ext cx="1774845" cy="200055"/>
          </a:xfrm>
          <a:prstGeom prst="rect">
            <a:avLst/>
          </a:prstGeom>
          <a:noFill/>
        </p:spPr>
        <p:txBody>
          <a:bodyPr wrap="none" rtlCol="0">
            <a:spAutoFit/>
          </a:bodyPr>
          <a:lstStyle/>
          <a:p>
            <a:r>
              <a:rPr lang="en-US" sz="700" b="1" dirty="0" smtClean="0"/>
              <a:t>3.1 </a:t>
            </a:r>
            <a:r>
              <a:rPr lang="en-US" sz="700" dirty="0" smtClean="0"/>
              <a:t>Create product specific architecture </a:t>
            </a:r>
            <a:endParaRPr lang="en-US" sz="700" dirty="0"/>
          </a:p>
        </p:txBody>
      </p:sp>
      <p:sp>
        <p:nvSpPr>
          <p:cNvPr id="114" name="Oval 113"/>
          <p:cNvSpPr/>
          <p:nvPr/>
        </p:nvSpPr>
        <p:spPr>
          <a:xfrm>
            <a:off x="6168977" y="26321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p:cNvCxnSpPr>
            <a:stCxn id="114" idx="0"/>
            <a:endCxn id="113" idx="1"/>
          </p:cNvCxnSpPr>
          <p:nvPr/>
        </p:nvCxnSpPr>
        <p:spPr>
          <a:xfrm flipH="1" flipV="1">
            <a:off x="6194793" y="1489150"/>
            <a:ext cx="0" cy="114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96413" y="1642228"/>
            <a:ext cx="2377574" cy="246221"/>
          </a:xfrm>
          <a:prstGeom prst="rect">
            <a:avLst/>
          </a:prstGeom>
          <a:noFill/>
        </p:spPr>
        <p:txBody>
          <a:bodyPr wrap="none" rtlCol="0">
            <a:spAutoFit/>
          </a:bodyPr>
          <a:lstStyle/>
          <a:p>
            <a:r>
              <a:rPr lang="en-US" sz="1000" b="1" dirty="0" smtClean="0"/>
              <a:t>3.1 </a:t>
            </a:r>
            <a:r>
              <a:rPr lang="en-US" sz="1000" dirty="0" smtClean="0"/>
              <a:t>Plan configuration and deployment </a:t>
            </a:r>
            <a:endParaRPr lang="en-US" sz="1000" dirty="0"/>
          </a:p>
        </p:txBody>
      </p:sp>
      <p:sp>
        <p:nvSpPr>
          <p:cNvPr id="118" name="Oval 117"/>
          <p:cNvSpPr/>
          <p:nvPr/>
        </p:nvSpPr>
        <p:spPr>
          <a:xfrm>
            <a:off x="6763208"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a:stCxn id="118" idx="0"/>
            <a:endCxn id="117" idx="1"/>
          </p:cNvCxnSpPr>
          <p:nvPr/>
        </p:nvCxnSpPr>
        <p:spPr>
          <a:xfrm flipV="1">
            <a:off x="6794542" y="1765339"/>
            <a:ext cx="0"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65844" y="1888048"/>
            <a:ext cx="1377300" cy="200055"/>
          </a:xfrm>
          <a:prstGeom prst="rect">
            <a:avLst/>
          </a:prstGeom>
          <a:noFill/>
        </p:spPr>
        <p:txBody>
          <a:bodyPr wrap="none" rtlCol="0">
            <a:spAutoFit/>
          </a:bodyPr>
          <a:lstStyle/>
          <a:p>
            <a:r>
              <a:rPr lang="en-US" sz="700" b="1" dirty="0" smtClean="0"/>
              <a:t>3.1 Create governance plan </a:t>
            </a:r>
            <a:endParaRPr lang="en-US" sz="700" dirty="0"/>
          </a:p>
        </p:txBody>
      </p:sp>
      <p:sp>
        <p:nvSpPr>
          <p:cNvPr id="123" name="Oval 122"/>
          <p:cNvSpPr/>
          <p:nvPr/>
        </p:nvSpPr>
        <p:spPr>
          <a:xfrm>
            <a:off x="7639052"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Connector 123"/>
          <p:cNvCxnSpPr>
            <a:stCxn id="123" idx="0"/>
            <a:endCxn id="122" idx="1"/>
          </p:cNvCxnSpPr>
          <p:nvPr/>
        </p:nvCxnSpPr>
        <p:spPr>
          <a:xfrm flipH="1" flipV="1">
            <a:off x="7665844" y="1988076"/>
            <a:ext cx="0"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8262165"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p:cNvCxnSpPr>
            <a:stCxn id="129" idx="4"/>
          </p:cNvCxnSpPr>
          <p:nvPr/>
        </p:nvCxnSpPr>
        <p:spPr>
          <a:xfrm>
            <a:off x="8293499" y="3323474"/>
            <a:ext cx="0" cy="448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687390"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p:cNvCxnSpPr>
            <a:stCxn id="131" idx="4"/>
            <a:endCxn id="139" idx="3"/>
          </p:cNvCxnSpPr>
          <p:nvPr/>
        </p:nvCxnSpPr>
        <p:spPr>
          <a:xfrm>
            <a:off x="8718724" y="3266701"/>
            <a:ext cx="0" cy="108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961153" y="3723599"/>
            <a:ext cx="1452642" cy="200055"/>
          </a:xfrm>
          <a:prstGeom prst="rect">
            <a:avLst/>
          </a:prstGeom>
          <a:noFill/>
        </p:spPr>
        <p:txBody>
          <a:bodyPr wrap="none" rtlCol="0">
            <a:spAutoFit/>
          </a:bodyPr>
          <a:lstStyle/>
          <a:p>
            <a:r>
              <a:rPr lang="en-US" sz="700" b="1" dirty="0" smtClean="0"/>
              <a:t>3.1  </a:t>
            </a:r>
            <a:r>
              <a:rPr lang="en-US" sz="700" dirty="0" smtClean="0"/>
              <a:t>Develop ECM deliverables</a:t>
            </a:r>
            <a:endParaRPr lang="en-US" sz="700" dirty="0"/>
          </a:p>
        </p:txBody>
      </p:sp>
      <p:sp>
        <p:nvSpPr>
          <p:cNvPr id="139" name="TextBox 138"/>
          <p:cNvSpPr txBox="1"/>
          <p:nvPr/>
        </p:nvSpPr>
        <p:spPr>
          <a:xfrm>
            <a:off x="7167923" y="4239470"/>
            <a:ext cx="1640193" cy="230832"/>
          </a:xfrm>
          <a:prstGeom prst="rect">
            <a:avLst/>
          </a:prstGeom>
          <a:noFill/>
        </p:spPr>
        <p:txBody>
          <a:bodyPr wrap="none" rtlCol="0">
            <a:spAutoFit/>
          </a:bodyPr>
          <a:lstStyle/>
          <a:p>
            <a:r>
              <a:rPr lang="en-US" sz="900" b="1" dirty="0" smtClean="0"/>
              <a:t>3.2  </a:t>
            </a:r>
            <a:r>
              <a:rPr lang="en-US" sz="900" dirty="0" smtClean="0"/>
              <a:t>Evaluate project metrics</a:t>
            </a:r>
            <a:endParaRPr lang="en-US" sz="900" dirty="0"/>
          </a:p>
        </p:txBody>
      </p:sp>
      <p:sp>
        <p:nvSpPr>
          <p:cNvPr id="77" name="TextBox 76"/>
          <p:cNvSpPr txBox="1"/>
          <p:nvPr/>
        </p:nvSpPr>
        <p:spPr>
          <a:xfrm>
            <a:off x="4738276" y="2231292"/>
            <a:ext cx="1029449" cy="200055"/>
          </a:xfrm>
          <a:prstGeom prst="rect">
            <a:avLst/>
          </a:prstGeom>
          <a:noFill/>
        </p:spPr>
        <p:txBody>
          <a:bodyPr wrap="none" rtlCol="0">
            <a:spAutoFit/>
          </a:bodyPr>
          <a:lstStyle/>
          <a:p>
            <a:r>
              <a:rPr lang="en-US" sz="700" b="1" dirty="0" smtClean="0"/>
              <a:t>2.1  </a:t>
            </a:r>
            <a:r>
              <a:rPr lang="en-US" sz="700" dirty="0" smtClean="0"/>
              <a:t>Shortlist vendors</a:t>
            </a:r>
            <a:endParaRPr lang="en-US" sz="700" dirty="0"/>
          </a:p>
        </p:txBody>
      </p:sp>
      <p:sp>
        <p:nvSpPr>
          <p:cNvPr id="90" name="Oval 89"/>
          <p:cNvSpPr/>
          <p:nvPr/>
        </p:nvSpPr>
        <p:spPr>
          <a:xfrm>
            <a:off x="4725377" y="2647687"/>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p:nvPr/>
        </p:nvCxnSpPr>
        <p:spPr>
          <a:xfrm flipV="1">
            <a:off x="4756711" y="2319513"/>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1995" y="4515367"/>
            <a:ext cx="6841096" cy="487288"/>
          </a:xfrm>
          <a:prstGeom prst="rect">
            <a:avLst/>
          </a:prstGeom>
          <a:solidFill>
            <a:srgbClr val="29475F"/>
          </a:solidFill>
          <a:ln>
            <a:no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Locate your starting point in the research based on the current stage of your project. </a:t>
            </a:r>
            <a:endParaRPr lang="en-US" sz="1400" dirty="0"/>
          </a:p>
        </p:txBody>
      </p:sp>
    </p:spTree>
    <p:extLst>
      <p:ext uri="{BB962C8B-B14F-4D97-AF65-F5344CB8AC3E}">
        <p14:creationId xmlns:p14="http://schemas.microsoft.com/office/powerpoint/2010/main" val="73242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6" name="Rounded Rectangle 3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7" name="Rectangle 3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39" name="Straight Arrow Connector 38"/>
          <p:cNvCxnSpPr>
            <a:stCxn id="51"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0" name="Group 39"/>
          <p:cNvGrpSpPr/>
          <p:nvPr/>
        </p:nvGrpSpPr>
        <p:grpSpPr>
          <a:xfrm>
            <a:off x="6944182" y="2025295"/>
            <a:ext cx="1636677" cy="2763778"/>
            <a:chOff x="6637354" y="1574599"/>
            <a:chExt cx="1636677" cy="2763778"/>
          </a:xfrm>
        </p:grpSpPr>
        <p:sp>
          <p:nvSpPr>
            <p:cNvPr id="41" name="Oval 40"/>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2" name="TextBox 41"/>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43" name="TextBox 42"/>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45" name="Group 44"/>
          <p:cNvGrpSpPr/>
          <p:nvPr/>
        </p:nvGrpSpPr>
        <p:grpSpPr>
          <a:xfrm>
            <a:off x="2334987" y="1877373"/>
            <a:ext cx="2129440" cy="2937609"/>
            <a:chOff x="2807522" y="2074912"/>
            <a:chExt cx="2129440" cy="2937609"/>
          </a:xfrm>
        </p:grpSpPr>
        <p:sp>
          <p:nvSpPr>
            <p:cNvPr id="46" name="Oval 45"/>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TextBox 46"/>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48" name="TextBox 47"/>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0" name="Group 49"/>
          <p:cNvGrpSpPr/>
          <p:nvPr/>
        </p:nvGrpSpPr>
        <p:grpSpPr>
          <a:xfrm>
            <a:off x="367160" y="2025295"/>
            <a:ext cx="1628660" cy="2794213"/>
            <a:chOff x="1266026" y="2731218"/>
            <a:chExt cx="1628660" cy="2794213"/>
          </a:xfrm>
        </p:grpSpPr>
        <p:sp>
          <p:nvSpPr>
            <p:cNvPr id="51" name="Oval 50"/>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2" name="TextBox 51"/>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53" name="TextBox 52"/>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55" name="Group 54"/>
          <p:cNvGrpSpPr/>
          <p:nvPr/>
        </p:nvGrpSpPr>
        <p:grpSpPr>
          <a:xfrm>
            <a:off x="4969850" y="2025295"/>
            <a:ext cx="1635165" cy="2795710"/>
            <a:chOff x="4834633" y="1938352"/>
            <a:chExt cx="1635165" cy="2795710"/>
          </a:xfrm>
        </p:grpSpPr>
        <p:sp>
          <p:nvSpPr>
            <p:cNvPr id="56" name="Oval 55"/>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7" name="TextBox 56"/>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58" name="TextBox 57"/>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0" name="Rectangle 59"/>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p:txBody>
          <a:bodyPr/>
          <a:lstStyle/>
          <a:p>
            <a:pPr lvl="0">
              <a:defRPr/>
            </a:pPr>
            <a:r>
              <a:rPr lang="en-US" dirty="0"/>
              <a:t>Info-Tech offers various levels of support to best suit your needs</a:t>
            </a:r>
          </a:p>
        </p:txBody>
      </p:sp>
    </p:spTree>
    <p:extLst>
      <p:ext uri="{BB962C8B-B14F-4D97-AF65-F5344CB8AC3E}">
        <p14:creationId xmlns:p14="http://schemas.microsoft.com/office/powerpoint/2010/main" val="2671762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val="1349876020"/>
              </p:ext>
            </p:extLst>
          </p:nvPr>
        </p:nvGraphicFramePr>
        <p:xfrm>
          <a:off x="86984" y="1831428"/>
          <a:ext cx="8799876" cy="4498995"/>
        </p:xfrm>
        <a:graphic>
          <a:graphicData uri="http://schemas.openxmlformats.org/drawingml/2006/table">
            <a:tbl>
              <a:tblPr firstRow="1" bandRow="1">
                <a:tableStyleId>{5C22544A-7EE6-4342-B048-85BDC9FD1C3A}</a:tableStyleId>
              </a:tblPr>
              <a:tblGrid>
                <a:gridCol w="1191600"/>
                <a:gridCol w="2536092"/>
                <a:gridCol w="2536092"/>
                <a:gridCol w="2536092"/>
              </a:tblGrid>
              <a:tr h="213873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Market overview</a:t>
                      </a:r>
                      <a:r>
                        <a:rPr lang="en-CA" sz="1000" baseline="0" dirty="0" smtClean="0">
                          <a:solidFill>
                            <a:schemeClr val="tx1"/>
                          </a:solidFill>
                        </a:rPr>
                        <a:t> </a:t>
                      </a:r>
                    </a:p>
                    <a:p>
                      <a:pPr>
                        <a:spcAft>
                          <a:spcPts val="600"/>
                        </a:spcAft>
                      </a:pPr>
                      <a:r>
                        <a:rPr lang="en-CA" sz="1000" dirty="0" smtClean="0">
                          <a:solidFill>
                            <a:schemeClr val="tx1"/>
                          </a:solidFill>
                        </a:rPr>
                        <a:t>1.2 Structure the </a:t>
                      </a:r>
                      <a:r>
                        <a:rPr lang="en-CA" sz="1000" baseline="0" dirty="0" smtClean="0">
                          <a:solidFill>
                            <a:schemeClr val="tx1"/>
                          </a:solidFill>
                        </a:rPr>
                        <a:t>ECM S&amp;I p</a:t>
                      </a:r>
                      <a:r>
                        <a:rPr lang="en-CA" sz="1000" dirty="0" smtClean="0">
                          <a:solidFill>
                            <a:schemeClr val="tx1"/>
                          </a:solidFill>
                        </a:rPr>
                        <a:t>roject </a:t>
                      </a:r>
                    </a:p>
                    <a:p>
                      <a:pPr marL="285750" marR="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ECM Select and Implement Project Charter Template</a:t>
                      </a:r>
                    </a:p>
                    <a:p>
                      <a:pPr marL="0" marR="0" indent="0" algn="l" defTabSz="914400" rtl="0" eaLnBrk="1" fontAlgn="auto" latinLnBrk="0" hangingPunct="1">
                        <a:lnSpc>
                          <a:spcPct val="100000"/>
                        </a:lnSpc>
                        <a:spcBef>
                          <a:spcPts val="0"/>
                        </a:spcBef>
                        <a:spcAft>
                          <a:spcPts val="600"/>
                        </a:spcAft>
                        <a:buClrTx/>
                        <a:buSzPct val="175000"/>
                        <a:buFontTx/>
                        <a:buNone/>
                        <a:tabLst/>
                        <a:defRPr/>
                      </a:pPr>
                      <a:r>
                        <a:rPr lang="en-CA" sz="1000" dirty="0" smtClean="0">
                          <a:solidFill>
                            <a:schemeClr val="tx1"/>
                          </a:solidFill>
                        </a:rPr>
                        <a:t>1.3 </a:t>
                      </a:r>
                      <a:r>
                        <a:rPr lang="en-CA" sz="1000" b="1" dirty="0" smtClean="0">
                          <a:solidFill>
                            <a:schemeClr val="tx1"/>
                          </a:solidFill>
                        </a:rPr>
                        <a:t>Gather </a:t>
                      </a:r>
                      <a:r>
                        <a:rPr lang="en-CA" sz="1000" baseline="0" dirty="0" smtClean="0">
                          <a:solidFill>
                            <a:schemeClr val="tx1"/>
                          </a:solidFill>
                        </a:rPr>
                        <a:t>ECM</a:t>
                      </a:r>
                      <a:r>
                        <a:rPr lang="en-CA" sz="1000" b="1" dirty="0" smtClean="0">
                          <a:solidFill>
                            <a:schemeClr val="tx1"/>
                          </a:solidFill>
                        </a:rPr>
                        <a:t> requirements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Use-Case Fit Assessment Tool</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kumimoji="0" lang="en-CA" sz="1000" b="0" i="0" u="none" strike="noStrike" kern="1200" cap="none" spc="0" normalizeH="0" baseline="0" noProof="0" dirty="0" smtClean="0">
                          <a:ln>
                            <a:noFill/>
                          </a:ln>
                          <a:solidFill>
                            <a:schemeClr val="tx1"/>
                          </a:solidFill>
                          <a:effectLst/>
                          <a:uLnTx/>
                          <a:uFillTx/>
                          <a:latin typeface="+mn-lt"/>
                          <a:ea typeface="+mn-ea"/>
                          <a:cs typeface="+mn-cs"/>
                        </a:rPr>
                        <a:t>ECM Solution Requirements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kern="1200" baseline="0" dirty="0" smtClean="0">
                          <a:solidFill>
                            <a:schemeClr val="tx1"/>
                          </a:solidFill>
                          <a:latin typeface="+mn-lt"/>
                          <a:ea typeface="+mn-ea"/>
                          <a:cs typeface="+mn-cs"/>
                        </a:rPr>
                        <a:t>ECM RFP Template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chemeClr val="tx1"/>
                          </a:solidFill>
                          <a:effectLst/>
                          <a:uLnTx/>
                          <a:uFillTx/>
                          <a:latin typeface="+mn-lt"/>
                        </a:rPr>
                        <a:t>2.1 </a:t>
                      </a:r>
                      <a:r>
                        <a:rPr lang="en-CA" sz="1000" baseline="0" dirty="0" smtClean="0">
                          <a:solidFill>
                            <a:schemeClr val="tx1"/>
                          </a:solidFill>
                        </a:rPr>
                        <a:t>Analyze and shortlist ECM vendors</a:t>
                      </a:r>
                      <a:endParaRPr kumimoji="0" lang="en-CA" sz="1000" b="1" i="0" u="none" strike="noStrike" kern="1200" cap="none" spc="0" normalizeH="0" baseline="0" noProof="0" dirty="0" smtClean="0">
                        <a:ln>
                          <a:noFill/>
                        </a:ln>
                        <a:solidFill>
                          <a:schemeClr val="tx1"/>
                        </a:solidFill>
                        <a:effectLst/>
                        <a:uLnTx/>
                        <a:uFillTx/>
                        <a:latin typeface="+mn-lt"/>
                      </a:endParaRPr>
                    </a:p>
                    <a:p>
                      <a:pPr marL="285750" indent="-285750">
                        <a:spcAft>
                          <a:spcPts val="600"/>
                        </a:spcAft>
                        <a:buSzPct val="175000"/>
                        <a:buBlip>
                          <a:blip r:embed="rId4"/>
                        </a:buBlip>
                      </a:pP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b="0" baseline="0" dirty="0" smtClean="0">
                          <a:solidFill>
                            <a:schemeClr val="tx1"/>
                          </a:solidFill>
                        </a:rPr>
                        <a:t>Vendor Shortlist &amp; Detailed Feature Analysis Tool</a:t>
                      </a:r>
                    </a:p>
                    <a:p>
                      <a:pPr>
                        <a:spcAft>
                          <a:spcPts val="600"/>
                        </a:spcAft>
                      </a:pPr>
                      <a:r>
                        <a:rPr kumimoji="0" lang="en-CA" sz="1000" b="1" i="0" u="none" strike="noStrike" kern="1200" cap="none" spc="0" normalizeH="0" baseline="0" noProof="0" dirty="0" smtClean="0">
                          <a:ln>
                            <a:noFill/>
                          </a:ln>
                          <a:solidFill>
                            <a:schemeClr val="tx1"/>
                          </a:solidFill>
                          <a:effectLst/>
                          <a:uLnTx/>
                          <a:uFillTx/>
                          <a:latin typeface="+mn-lt"/>
                        </a:rPr>
                        <a:t>2.2 </a:t>
                      </a:r>
                      <a:r>
                        <a:rPr lang="en-CA" sz="1000" dirty="0" smtClean="0">
                          <a:solidFill>
                            <a:schemeClr val="tx1"/>
                          </a:solidFill>
                        </a:rPr>
                        <a:t>Evaluate ECM vendor responses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ECM Vendor Response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ECM Vendor Demo Script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kern="1200" baseline="0" dirty="0" smtClean="0">
                          <a:solidFill>
                            <a:schemeClr val="tx1"/>
                          </a:solidFill>
                          <a:latin typeface="+mn-lt"/>
                          <a:ea typeface="+mn-ea"/>
                          <a:cs typeface="+mn-cs"/>
                        </a:rPr>
                        <a:t>ECM Vendor RFP Response Scoring Tool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sz="1000" dirty="0" smtClean="0">
                          <a:solidFill>
                            <a:schemeClr val="tx1"/>
                          </a:solidFill>
                        </a:rPr>
                        <a:t>3.1 </a:t>
                      </a:r>
                      <a:r>
                        <a:rPr lang="en-CA" sz="1000" b="1" dirty="0" smtClean="0">
                          <a:solidFill>
                            <a:srgbClr val="333333"/>
                          </a:solidFill>
                        </a:rPr>
                        <a:t>Develop and execute implementation plan</a:t>
                      </a:r>
                      <a:endParaRPr lang="en-CA" sz="10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ECM Work Breakdown Structure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kern="1200" baseline="0" dirty="0" smtClean="0">
                          <a:solidFill>
                            <a:schemeClr val="tx1"/>
                          </a:solidFill>
                          <a:latin typeface="+mn-lt"/>
                          <a:ea typeface="+mn-ea"/>
                          <a:cs typeface="+mn-cs"/>
                        </a:rPr>
                        <a:t>ECM Inventory and Audit Tool</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kern="1200" baseline="0" dirty="0" smtClean="0">
                          <a:solidFill>
                            <a:schemeClr val="tx1"/>
                          </a:solidFill>
                          <a:latin typeface="+mn-lt"/>
                          <a:ea typeface="+mn-ea"/>
                          <a:cs typeface="+mn-cs"/>
                        </a:rPr>
                        <a:t>Information Governance Templates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kern="1200" baseline="0" dirty="0" smtClean="0">
                          <a:solidFill>
                            <a:schemeClr val="tx1"/>
                          </a:solidFill>
                          <a:latin typeface="+mn-lt"/>
                          <a:ea typeface="+mn-ea"/>
                          <a:cs typeface="+mn-cs"/>
                        </a:rPr>
                        <a:t>ECM Taxonomy Designer Tool</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kern="1200" baseline="0" dirty="0" smtClean="0">
                          <a:solidFill>
                            <a:schemeClr val="tx1"/>
                          </a:solidFill>
                          <a:latin typeface="+mn-lt"/>
                          <a:ea typeface="+mn-ea"/>
                          <a:cs typeface="+mn-cs"/>
                        </a:rPr>
                        <a:t>ECM Metadata Schema Designer Tool</a:t>
                      </a:r>
                      <a:endParaRPr kumimoji="0" lang="en-CA" sz="1000" b="0" i="0" u="none" strike="noStrike" kern="1200" cap="none" spc="0" normalizeH="0" baseline="0" noProof="0" dirty="0" smtClean="0">
                        <a:ln>
                          <a:noFill/>
                        </a:ln>
                        <a:solidFill>
                          <a:schemeClr val="tx1"/>
                        </a:solidFill>
                        <a:effectLst/>
                        <a:uLnTx/>
                        <a:uFillTx/>
                        <a:latin typeface="+mn-lt"/>
                        <a:ea typeface="+mn-ea"/>
                        <a:cs typeface="+mn-cs"/>
                      </a:endParaRPr>
                    </a:p>
                    <a:p>
                      <a:pPr>
                        <a:spcAft>
                          <a:spcPts val="600"/>
                        </a:spcAft>
                      </a:pPr>
                      <a:r>
                        <a:rPr lang="en-CA" sz="1000" baseline="0" dirty="0" smtClean="0">
                          <a:solidFill>
                            <a:schemeClr val="tx1"/>
                          </a:solidFill>
                        </a:rPr>
                        <a:t>3.2 Evaluate your project metrics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kern="1200" baseline="0" dirty="0" smtClean="0">
                          <a:solidFill>
                            <a:schemeClr val="tx1"/>
                          </a:solidFill>
                          <a:latin typeface="+mn-lt"/>
                          <a:ea typeface="+mn-ea"/>
                          <a:cs typeface="+mn-cs"/>
                        </a:rPr>
                        <a:t>Project Metric Tracking Tool </a:t>
                      </a:r>
                      <a:endParaRPr lang="en-CA" sz="1000" baseline="0" dirty="0" smtClean="0">
                        <a:solidFill>
                          <a:schemeClr val="tx1"/>
                        </a:solidFill>
                      </a:endParaRPr>
                    </a:p>
                  </a:txBody>
                  <a:tcPr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8072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5"/>
                        </a:buBlip>
                      </a:pPr>
                      <a:r>
                        <a:rPr lang="en-CA" sz="1000" b="0" i="0" kern="1200" dirty="0" smtClean="0">
                          <a:solidFill>
                            <a:schemeClr val="tx1"/>
                          </a:solidFill>
                          <a:effectLst/>
                          <a:latin typeface="+mn-lt"/>
                          <a:ea typeface="+mn-ea"/>
                          <a:cs typeface="+mn-cs"/>
                        </a:rPr>
                        <a:t>Identify organizational fit for ECM.</a:t>
                      </a:r>
                    </a:p>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the project plan.</a:t>
                      </a:r>
                    </a:p>
                    <a:p>
                      <a:pPr marL="228600" marR="0" indent="-228600" algn="l" defTabSz="914400" rtl="0" eaLnBrk="1" fontAlgn="auto" latinLnBrk="0" hangingPunct="1">
                        <a:lnSpc>
                          <a:spcPct val="100000"/>
                        </a:lnSpc>
                        <a:spcBef>
                          <a:spcPts val="0"/>
                        </a:spcBef>
                        <a:spcAft>
                          <a:spcPts val="600"/>
                        </a:spcAft>
                        <a:buClrTx/>
                        <a:buSzPct val="150000"/>
                        <a:buFontTx/>
                        <a:buBlip>
                          <a:blip r:embed="rId5"/>
                        </a:buBlip>
                        <a:tabLst/>
                        <a:defRPr/>
                      </a:pPr>
                      <a:r>
                        <a:rPr lang="en-US" sz="1000" b="0" dirty="0" smtClean="0">
                          <a:solidFill>
                            <a:schemeClr val="tx1"/>
                          </a:solidFill>
                          <a:cs typeface="Arial Unicode MS" panose="020B0604020202020204" pitchFamily="34" charset="-128"/>
                        </a:rPr>
                        <a:t>Plan requirements</a:t>
                      </a:r>
                      <a:r>
                        <a:rPr lang="en-US" sz="1000" b="0" baseline="0" dirty="0" smtClean="0">
                          <a:solidFill>
                            <a:schemeClr val="tx1"/>
                          </a:solidFill>
                          <a:cs typeface="Arial Unicode MS" panose="020B0604020202020204" pitchFamily="34" charset="-128"/>
                        </a:rPr>
                        <a:t> gathering steps.</a:t>
                      </a:r>
                      <a:endParaRPr lang="en-US" sz="1000" b="0" dirty="0" smtClean="0">
                        <a:solidFill>
                          <a:schemeClr val="tx1"/>
                        </a:solidFill>
                        <a:cs typeface="Arial Unicode MS" panose="020B0604020202020204" pitchFamily="34"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Discuss</a:t>
                      </a:r>
                      <a:r>
                        <a:rPr lang="en-US" sz="1000" b="0" baseline="0" dirty="0" smtClean="0">
                          <a:solidFill>
                            <a:schemeClr val="tx1"/>
                          </a:solidFill>
                          <a:cs typeface="Arial Unicode MS" panose="020B0604020202020204" pitchFamily="34" charset="-128"/>
                        </a:rPr>
                        <a:t> the use-case fit assessment results and the Vendor Landscape.</a:t>
                      </a:r>
                    </a:p>
                    <a:p>
                      <a:pPr marL="228600" indent="-228600">
                        <a:spcAft>
                          <a:spcPts val="600"/>
                        </a:spcAft>
                        <a:buSzPct val="150000"/>
                        <a:buBlip>
                          <a:blip r:embed="rId5"/>
                        </a:buBlip>
                      </a:pPr>
                      <a:r>
                        <a:rPr lang="en-US" sz="1000" b="0" baseline="0" dirty="0" smtClean="0">
                          <a:solidFill>
                            <a:schemeClr val="tx1"/>
                          </a:solidFill>
                          <a:cs typeface="Arial Unicode MS" panose="020B0604020202020204" pitchFamily="34" charset="-128"/>
                        </a:rPr>
                        <a:t>Contract review.</a:t>
                      </a:r>
                      <a:endParaRPr lang="en-US" sz="1000" b="0" dirty="0" smtClean="0">
                        <a:solidFill>
                          <a:schemeClr val="tx1"/>
                        </a:solidFill>
                        <a:cs typeface="Arial Unicode MS" panose="020B0604020202020204" pitchFamily="34"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an implementation plan.</a:t>
                      </a:r>
                      <a:endParaRPr lang="en-US" sz="1000" b="0" dirty="0" smtClean="0">
                        <a:solidFill>
                          <a:schemeClr val="tx1"/>
                        </a:solidFill>
                        <a:cs typeface="Arial Unicode MS" panose="020B0604020202020204" pitchFamily="34" charset="-128"/>
                      </a:endParaRPr>
                    </a:p>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Discuss roll-out of processes and han</a:t>
                      </a:r>
                      <a:r>
                        <a:rPr lang="en-US" sz="1000" b="0" baseline="0" dirty="0" smtClean="0">
                          <a:solidFill>
                            <a:schemeClr val="tx1"/>
                          </a:solidFill>
                          <a:cs typeface="Arial Unicode MS" panose="020B0604020202020204" pitchFamily="34" charset="-128"/>
                        </a:rPr>
                        <a:t>d-over to operations.</a:t>
                      </a:r>
                      <a:endParaRPr lang="en-US" sz="1000" b="0" dirty="0" smtClean="0">
                        <a:solidFill>
                          <a:schemeClr val="tx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15993">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solidFill>
                            <a:schemeClr val="tx1"/>
                          </a:solidFill>
                        </a:rPr>
                        <a:t>Module</a:t>
                      </a:r>
                      <a:r>
                        <a:rPr lang="en-CA" sz="1000" b="1" baseline="0" dirty="0" smtClean="0">
                          <a:solidFill>
                            <a:schemeClr val="tx1"/>
                          </a:solidFill>
                        </a:rPr>
                        <a:t> 1</a:t>
                      </a:r>
                      <a:r>
                        <a:rPr lang="en-CA" sz="1000" b="1" dirty="0" smtClean="0">
                          <a:solidFill>
                            <a:schemeClr val="tx1"/>
                          </a:solidFill>
                        </a:rPr>
                        <a:t>:</a:t>
                      </a:r>
                    </a:p>
                    <a:p>
                      <a:pPr marL="171450" indent="-171450">
                        <a:buFont typeface="Arial" panose="020B0604020202020204" pitchFamily="34" charset="0"/>
                        <a:buChar char="•"/>
                      </a:pPr>
                      <a:r>
                        <a:rPr lang="en-CA" sz="1000" dirty="0" smtClean="0">
                          <a:solidFill>
                            <a:schemeClr val="tx1"/>
                          </a:solidFill>
                        </a:rPr>
                        <a:t>Launch of Your </a:t>
                      </a: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dirty="0" smtClean="0">
                          <a:solidFill>
                            <a:schemeClr val="tx1"/>
                          </a:solidFill>
                        </a:rPr>
                        <a:t>Selection Project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CA" sz="1000" b="1" dirty="0" smtClean="0">
                          <a:solidFill>
                            <a:schemeClr val="tx1"/>
                          </a:solidFill>
                        </a:rPr>
                        <a:t>Module</a:t>
                      </a:r>
                      <a:r>
                        <a:rPr lang="en-CA" sz="1000" b="1" baseline="0" dirty="0" smtClean="0">
                          <a:solidFill>
                            <a:schemeClr val="tx1"/>
                          </a:solidFill>
                        </a:rPr>
                        <a:t> 2</a:t>
                      </a:r>
                      <a:r>
                        <a:rPr lang="en-CA" sz="1000" b="1" dirty="0" smtClean="0">
                          <a:solidFill>
                            <a:schemeClr val="tx1"/>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Plan Your Procurement and</a:t>
                      </a:r>
                      <a:r>
                        <a:rPr lang="en-CA" sz="1000" baseline="0" dirty="0" smtClean="0">
                          <a:solidFill>
                            <a:schemeClr val="tx1"/>
                          </a:solidFill>
                        </a:rPr>
                        <a:t> Implementation </a:t>
                      </a:r>
                      <a:r>
                        <a:rPr lang="en-CA" sz="1000" dirty="0" smtClean="0">
                          <a:solidFill>
                            <a:schemeClr val="tx1"/>
                          </a:solidFill>
                        </a:rPr>
                        <a:t>Process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1535">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solidFill>
                            <a:schemeClr val="tx1"/>
                          </a:solidFill>
                        </a:rPr>
                        <a:t>Phase 1 Outcome:</a:t>
                      </a:r>
                    </a:p>
                    <a:p>
                      <a:pPr marL="171450" lvl="0" indent="-171450" algn="l">
                        <a:buFont typeface="Arial" panose="020B0604020202020204" pitchFamily="34" charset="0"/>
                        <a:buChar char="•"/>
                      </a:pPr>
                      <a:r>
                        <a:rPr lang="en-CA" sz="1000" b="0" dirty="0" smtClean="0">
                          <a:solidFill>
                            <a:schemeClr val="tx1"/>
                          </a:solidFill>
                        </a:rPr>
                        <a:t>Launch your </a:t>
                      </a: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s</a:t>
                      </a:r>
                      <a:r>
                        <a:rPr lang="en-CA" sz="1000" b="0" dirty="0" smtClean="0">
                          <a:solidFill>
                            <a:schemeClr val="tx1"/>
                          </a:solidFill>
                        </a:rPr>
                        <a:t>election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Develop your organization’s </a:t>
                      </a: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dirty="0" smtClean="0">
                          <a:solidFill>
                            <a:schemeClr val="tx1"/>
                          </a:solidFill>
                        </a:rPr>
                        <a:t>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CA" sz="1000" b="1" dirty="0" smtClean="0">
                          <a:solidFill>
                            <a:schemeClr val="tx1"/>
                          </a:solidFill>
                        </a:rPr>
                        <a:t>Phase 2 Outcome:</a:t>
                      </a:r>
                    </a:p>
                    <a:p>
                      <a:pPr marL="171450" indent="-171450">
                        <a:buFont typeface="Arial" panose="020B0604020202020204" pitchFamily="34" charset="0"/>
                        <a:buChar char="•"/>
                      </a:pPr>
                      <a:r>
                        <a:rPr lang="en-CA" sz="1000" dirty="0" smtClean="0">
                          <a:solidFill>
                            <a:schemeClr val="tx1"/>
                          </a:solidFill>
                        </a:rPr>
                        <a:t>Select</a:t>
                      </a:r>
                      <a:r>
                        <a:rPr lang="en-CA" sz="1000" baseline="0" dirty="0" smtClean="0">
                          <a:solidFill>
                            <a:schemeClr val="tx1"/>
                          </a:solidFill>
                        </a:rPr>
                        <a:t> an </a:t>
                      </a:r>
                      <a:r>
                        <a:rPr lang="en-CA" sz="1000" b="0" baseline="0" dirty="0" smtClean="0">
                          <a:solidFill>
                            <a:schemeClr val="tx1"/>
                          </a:solidFill>
                        </a:rPr>
                        <a:t>ECM</a:t>
                      </a:r>
                      <a:r>
                        <a:rPr lang="en-CA" sz="1000" baseline="0" dirty="0" smtClean="0">
                          <a:solidFill>
                            <a:schemeClr val="tx1"/>
                          </a:solidFill>
                        </a:rPr>
                        <a:t> solution</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CA" sz="1000" b="1" dirty="0" smtClean="0">
                          <a:solidFill>
                            <a:schemeClr val="tx1"/>
                          </a:solidFill>
                        </a:rPr>
                        <a:t>Phase 3 Outcome:</a:t>
                      </a:r>
                    </a:p>
                    <a:p>
                      <a:pPr marL="171450" indent="-171450">
                        <a:buFont typeface="Arial" panose="020B0604020202020204" pitchFamily="34" charset="0"/>
                        <a:buChar char="•"/>
                      </a:pPr>
                      <a:r>
                        <a:rPr lang="en-CA" sz="1000" dirty="0" smtClean="0">
                          <a:solidFill>
                            <a:schemeClr val="tx1"/>
                          </a:solidFill>
                        </a:rPr>
                        <a:t>Create a plan</a:t>
                      </a:r>
                      <a:r>
                        <a:rPr lang="en-CA" sz="1000" baseline="0" dirty="0" smtClean="0">
                          <a:solidFill>
                            <a:schemeClr val="tx1"/>
                          </a:solidFill>
                        </a:rPr>
                        <a:t> for implementing the selected </a:t>
                      </a:r>
                      <a:r>
                        <a:rPr lang="en-CA" sz="1000" b="0" baseline="0" dirty="0" smtClean="0">
                          <a:solidFill>
                            <a:schemeClr val="tx1"/>
                          </a:solidFill>
                        </a:rPr>
                        <a:t>ECM</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 </a:t>
                      </a:r>
                      <a:r>
                        <a:rPr lang="en-CA" sz="1000" baseline="0" dirty="0" smtClean="0">
                          <a:solidFill>
                            <a:schemeClr val="tx1"/>
                          </a:solidFill>
                        </a:rPr>
                        <a:t>solution </a:t>
                      </a:r>
                      <a:endParaRPr lang="en-CA" sz="1000" baseline="0" dirty="0">
                        <a:solidFill>
                          <a:schemeClr val="tx1"/>
                        </a:solidFill>
                      </a:endParaRPr>
                    </a:p>
                    <a:p>
                      <a:pPr marL="171450" indent="-171450">
                        <a:buFont typeface="Arial" panose="020B0604020202020204" pitchFamily="34" charset="0"/>
                        <a:buChar char="•"/>
                      </a:pPr>
                      <a:r>
                        <a:rPr lang="en-CA" sz="1000" baseline="0" dirty="0" smtClean="0">
                          <a:solidFill>
                            <a:schemeClr val="tx1"/>
                          </a:solidFill>
                        </a:rPr>
                        <a:t>Build metrics tracking plan</a:t>
                      </a:r>
                      <a:endParaRPr lang="en-CA"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pic>
        <p:nvPicPr>
          <p:cNvPr id="19" name="Picture 18"/>
          <p:cNvPicPr>
            <a:picLocks noChangeAspect="1"/>
          </p:cNvPicPr>
          <p:nvPr/>
        </p:nvPicPr>
        <p:blipFill>
          <a:blip r:embed="rId6"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390912" y="4109543"/>
            <a:ext cx="586886" cy="528690"/>
          </a:xfrm>
          <a:prstGeom prst="rect">
            <a:avLst/>
          </a:prstGeom>
        </p:spPr>
      </p:pic>
      <p:pic>
        <p:nvPicPr>
          <p:cNvPr id="20" name="Picture 19" descr="best-practice-blueprints.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326640" y="2626224"/>
            <a:ext cx="715431" cy="71159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8" cstate="print"/>
          <a:srcRect l="12204" t="22820" r="8463" b="22257"/>
          <a:stretch/>
        </p:blipFill>
        <p:spPr>
          <a:xfrm>
            <a:off x="417270" y="4938511"/>
            <a:ext cx="534171" cy="343286"/>
          </a:xfrm>
          <a:prstGeom prst="rect">
            <a:avLst/>
          </a:prstGeom>
          <a:effectLst/>
        </p:spPr>
      </p:pic>
      <p:sp>
        <p:nvSpPr>
          <p:cNvPr id="15" name="Chevron 14"/>
          <p:cNvSpPr/>
          <p:nvPr/>
        </p:nvSpPr>
        <p:spPr>
          <a:xfrm>
            <a:off x="1301687" y="1272273"/>
            <a:ext cx="2692549"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1. </a:t>
            </a:r>
            <a:r>
              <a:rPr lang="en-US" sz="1200" b="1" dirty="0" smtClean="0"/>
              <a:t>Launch the </a:t>
            </a:r>
            <a:r>
              <a:rPr lang="en-US" sz="1200" b="1" dirty="0" smtClean="0">
                <a:solidFill>
                  <a:schemeClr val="bg2"/>
                </a:solidFill>
              </a:rPr>
              <a:t>ECM Project and Collect Requirements </a:t>
            </a:r>
            <a:endParaRPr lang="en-US" sz="1200" b="1" dirty="0">
              <a:solidFill>
                <a:schemeClr val="bg2"/>
              </a:solidFill>
            </a:endParaRPr>
          </a:p>
        </p:txBody>
      </p:sp>
      <p:sp>
        <p:nvSpPr>
          <p:cNvPr id="16" name="Chevron 15"/>
          <p:cNvSpPr/>
          <p:nvPr/>
        </p:nvSpPr>
        <p:spPr>
          <a:xfrm>
            <a:off x="3833938" y="1272272"/>
            <a:ext cx="2697480"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2. </a:t>
            </a:r>
            <a:r>
              <a:rPr lang="en-US" sz="1200" b="1" dirty="0" smtClean="0"/>
              <a:t>Select an </a:t>
            </a:r>
            <a:r>
              <a:rPr lang="en-US" sz="1200" b="1" dirty="0" smtClean="0">
                <a:solidFill>
                  <a:schemeClr val="bg2"/>
                </a:solidFill>
              </a:rPr>
              <a:t>ECM </a:t>
            </a:r>
            <a:r>
              <a:rPr lang="en-US" sz="1200" b="1" dirty="0" smtClean="0"/>
              <a:t>Solution</a:t>
            </a:r>
            <a:endParaRPr lang="en-US" sz="1200" b="1" dirty="0"/>
          </a:p>
        </p:txBody>
      </p:sp>
      <p:sp>
        <p:nvSpPr>
          <p:cNvPr id="17" name="Chevron 16"/>
          <p:cNvSpPr/>
          <p:nvPr/>
        </p:nvSpPr>
        <p:spPr>
          <a:xfrm>
            <a:off x="6371121" y="1272272"/>
            <a:ext cx="2532888"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200" b="1" dirty="0" smtClean="0">
                <a:solidFill>
                  <a:srgbClr val="FFFFFF"/>
                </a:solidFill>
              </a:rPr>
              <a:t>3. </a:t>
            </a:r>
            <a:r>
              <a:rPr lang="en-US" sz="1200" b="1" dirty="0" smtClean="0">
                <a:solidFill>
                  <a:schemeClr val="bg1"/>
                </a:solidFill>
              </a:rPr>
              <a:t>Plan Your </a:t>
            </a:r>
            <a:r>
              <a:rPr lang="en-US" sz="1200" b="1" dirty="0" smtClean="0">
                <a:solidFill>
                  <a:schemeClr val="bg2"/>
                </a:solidFill>
              </a:rPr>
              <a:t>ECM </a:t>
            </a:r>
            <a:r>
              <a:rPr lang="en-US" sz="1200" b="1" dirty="0" smtClean="0">
                <a:solidFill>
                  <a:schemeClr val="bg1"/>
                </a:solidFill>
              </a:rPr>
              <a:t>Implementation </a:t>
            </a:r>
            <a:endParaRPr lang="en-US" sz="1200" b="1" dirty="0">
              <a:solidFill>
                <a:schemeClr val="bg1"/>
              </a:solidFill>
            </a:endParaRPr>
          </a:p>
        </p:txBody>
      </p:sp>
      <p:sp>
        <p:nvSpPr>
          <p:cNvPr id="3" name="Title 2"/>
          <p:cNvSpPr>
            <a:spLocks noGrp="1"/>
          </p:cNvSpPr>
          <p:nvPr>
            <p:ph type="title"/>
          </p:nvPr>
        </p:nvSpPr>
        <p:spPr/>
        <p:txBody>
          <a:bodyPr/>
          <a:lstStyle/>
          <a:p>
            <a:r>
              <a:rPr lang="en-US" dirty="0"/>
              <a:t>Select and Implement an </a:t>
            </a:r>
            <a:r>
              <a:rPr lang="en-US" dirty="0" smtClean="0"/>
              <a:t>ECM Solution – </a:t>
            </a:r>
            <a:r>
              <a:rPr lang="en-US" dirty="0"/>
              <a:t>project overview </a:t>
            </a:r>
            <a:endParaRPr lang="en-US" dirty="0">
              <a:solidFill>
                <a:srgbClr val="C00000"/>
              </a:solidFill>
            </a:endParaRPr>
          </a:p>
        </p:txBody>
      </p:sp>
    </p:spTree>
    <p:extLst>
      <p:ext uri="{BB962C8B-B14F-4D97-AF65-F5344CB8AC3E}">
        <p14:creationId xmlns:p14="http://schemas.microsoft.com/office/powerpoint/2010/main" val="171376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042758" y="2010291"/>
            <a:ext cx="6870225" cy="3847207"/>
          </a:xfrm>
          <a:prstGeom prst="rect">
            <a:avLst/>
          </a:prstGeom>
        </p:spPr>
        <p:txBody>
          <a:bodyPr wrap="square" rtlCol="0">
            <a:spAutoFit/>
          </a:bodyPr>
          <a:lstStyle/>
          <a:p>
            <a:pPr>
              <a:spcBef>
                <a:spcPts val="600"/>
              </a:spcBef>
              <a:spcAft>
                <a:spcPts val="600"/>
              </a:spcAft>
            </a:pPr>
            <a:r>
              <a:rPr lang="en-US" sz="1600" i="1" dirty="0">
                <a:solidFill>
                  <a:schemeClr val="bg1"/>
                </a:solidFill>
              </a:rPr>
              <a:t>Enterprise </a:t>
            </a:r>
            <a:r>
              <a:rPr lang="en-US" sz="1600" i="1" dirty="0" smtClean="0">
                <a:solidFill>
                  <a:schemeClr val="bg1"/>
                </a:solidFill>
              </a:rPr>
              <a:t>content management (</a:t>
            </a:r>
            <a:r>
              <a:rPr lang="en-US" sz="1600" i="1" dirty="0">
                <a:solidFill>
                  <a:schemeClr val="bg1"/>
                </a:solidFill>
              </a:rPr>
              <a:t>ECM) platforms are a key component in the digital transformations taking hold in organizations everywhere. When deployed and managed properly, ECM provides a foundation on which to build out advanced information capabilities.</a:t>
            </a:r>
          </a:p>
          <a:p>
            <a:pPr>
              <a:spcBef>
                <a:spcPts val="600"/>
              </a:spcBef>
              <a:spcAft>
                <a:spcPts val="600"/>
              </a:spcAft>
            </a:pPr>
            <a:r>
              <a:rPr lang="en-US" sz="1600" i="1" dirty="0">
                <a:solidFill>
                  <a:schemeClr val="bg1"/>
                </a:solidFill>
              </a:rPr>
              <a:t>ECM projects often appear smaller than they turn out to be. The biggest mistake made during </a:t>
            </a:r>
            <a:r>
              <a:rPr lang="en-US" sz="1600" i="1" dirty="0" smtClean="0">
                <a:solidFill>
                  <a:schemeClr val="bg1"/>
                </a:solidFill>
              </a:rPr>
              <a:t>an ECM </a:t>
            </a:r>
            <a:r>
              <a:rPr lang="en-US" sz="1600" i="1" dirty="0">
                <a:solidFill>
                  <a:schemeClr val="bg1"/>
                </a:solidFill>
              </a:rPr>
              <a:t>implementation is not designing and configuring to architectural and governance standards </a:t>
            </a:r>
            <a:r>
              <a:rPr lang="en-US" sz="1600" i="1" dirty="0" smtClean="0">
                <a:solidFill>
                  <a:schemeClr val="bg1"/>
                </a:solidFill>
              </a:rPr>
              <a:t>before </a:t>
            </a:r>
            <a:r>
              <a:rPr lang="en-US" sz="1600" i="1" dirty="0">
                <a:solidFill>
                  <a:schemeClr val="bg1"/>
                </a:solidFill>
              </a:rPr>
              <a:t>rolling capabilities out to user communities. Without this planning, sins of the past are often repeated.</a:t>
            </a:r>
          </a:p>
          <a:p>
            <a:pPr>
              <a:spcBef>
                <a:spcPts val="600"/>
              </a:spcBef>
              <a:spcAft>
                <a:spcPts val="600"/>
              </a:spcAft>
            </a:pPr>
            <a:r>
              <a:rPr lang="en-US" sz="1600" i="1" dirty="0">
                <a:solidFill>
                  <a:schemeClr val="bg1"/>
                </a:solidFill>
              </a:rPr>
              <a:t>Following Info-Tech’s bottom-up, process-based approach to ECM avoids these costly pitfalls and ensures the right solution is adopted and configured in accordance with agreed upon standards, thus ensuring the quality of one of the most critical assets an organization has – its information.</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US" sz="4000" b="1" dirty="0" smtClean="0">
                <a:solidFill>
                  <a:srgbClr val="FFFFFF"/>
                </a:solidFill>
              </a:rPr>
              <a:t>ANALYST PERSPECTIVE </a:t>
            </a:r>
            <a:endParaRPr lang="en-US" sz="4000" b="1" dirty="0">
              <a:solidFill>
                <a:srgbClr val="FFFFFF"/>
              </a:solidFill>
            </a:endParaRPr>
          </a:p>
        </p:txBody>
      </p:sp>
      <p:pic>
        <p:nvPicPr>
          <p:cNvPr id="14" name="Picture 100"/>
          <p:cNvPicPr>
            <a:picLocks noChangeAspect="1"/>
          </p:cNvPicPr>
          <p:nvPr/>
        </p:nvPicPr>
        <p:blipFill>
          <a:blip r:embed="rId3"/>
          <a:stretch>
            <a:fillRect/>
          </a:stretch>
        </p:blipFill>
        <p:spPr>
          <a:xfrm>
            <a:off x="407868" y="1870968"/>
            <a:ext cx="678666" cy="619651"/>
          </a:xfrm>
          <a:prstGeom prst="rect">
            <a:avLst/>
          </a:prstGeom>
        </p:spPr>
      </p:pic>
      <p:pic>
        <p:nvPicPr>
          <p:cNvPr id="15" name="Picture 101"/>
          <p:cNvPicPr>
            <a:picLocks noChangeAspect="1"/>
          </p:cNvPicPr>
          <p:nvPr/>
        </p:nvPicPr>
        <p:blipFill>
          <a:blip r:embed="rId4"/>
          <a:stretch>
            <a:fillRect/>
          </a:stretch>
        </p:blipFill>
        <p:spPr>
          <a:xfrm>
            <a:off x="7632801" y="5153776"/>
            <a:ext cx="656535" cy="538507"/>
          </a:xfrm>
          <a:prstGeom prst="rect">
            <a:avLst/>
          </a:prstGeom>
        </p:spPr>
      </p:pic>
      <p:sp>
        <p:nvSpPr>
          <p:cNvPr id="12" name="TextBox 11"/>
          <p:cNvSpPr txBox="1"/>
          <p:nvPr/>
        </p:nvSpPr>
        <p:spPr>
          <a:xfrm>
            <a:off x="182783" y="1488936"/>
            <a:ext cx="8638488" cy="338554"/>
          </a:xfrm>
          <a:prstGeom prst="rect">
            <a:avLst/>
          </a:prstGeom>
        </p:spPr>
        <p:txBody>
          <a:bodyPr wrap="square" rtlCol="0">
            <a:spAutoFit/>
          </a:bodyPr>
          <a:lstStyle/>
          <a:p>
            <a:r>
              <a:rPr lang="en-US" sz="1600" b="1" dirty="0">
                <a:solidFill>
                  <a:srgbClr val="FFFFFF"/>
                </a:solidFill>
              </a:rPr>
              <a:t>Understand the market, but don’t forget your organizational needs </a:t>
            </a:r>
            <a:r>
              <a:rPr lang="en-US" sz="1600" b="1" dirty="0" smtClean="0">
                <a:solidFill>
                  <a:srgbClr val="FFFFFF"/>
                </a:solidFill>
              </a:rPr>
              <a:t>and culture.</a:t>
            </a:r>
            <a:endParaRPr lang="en-US" sz="1600" b="1" dirty="0">
              <a:solidFill>
                <a:srgbClr val="FF0000"/>
              </a:solidFill>
            </a:endParaRPr>
          </a:p>
        </p:txBody>
      </p:sp>
      <p:sp>
        <p:nvSpPr>
          <p:cNvPr id="13" name="TextBox 12"/>
          <p:cNvSpPr txBox="1"/>
          <p:nvPr/>
        </p:nvSpPr>
        <p:spPr>
          <a:xfrm>
            <a:off x="3640242" y="5709154"/>
            <a:ext cx="4460917" cy="738664"/>
          </a:xfrm>
          <a:prstGeom prst="rect">
            <a:avLst/>
          </a:prstGeom>
        </p:spPr>
        <p:txBody>
          <a:bodyPr wrap="square" rtlCol="0">
            <a:spAutoFit/>
          </a:bodyPr>
          <a:lstStyle/>
          <a:p>
            <a:pPr algn="r"/>
            <a:r>
              <a:rPr lang="en-US" sz="1400" b="1" dirty="0" smtClean="0">
                <a:solidFill>
                  <a:srgbClr val="FFFFFF"/>
                </a:solidFill>
              </a:rPr>
              <a:t>Ryan Smith</a:t>
            </a:r>
            <a:endParaRPr lang="en-US" sz="1400" b="1" dirty="0">
              <a:solidFill>
                <a:srgbClr val="FF0000"/>
              </a:solidFill>
            </a:endParaRPr>
          </a:p>
          <a:p>
            <a:pPr algn="r"/>
            <a:r>
              <a:rPr lang="en-US" sz="1400" dirty="0" smtClean="0">
                <a:solidFill>
                  <a:srgbClr val="FFFFFF"/>
                </a:solidFill>
              </a:rPr>
              <a:t>Associate Director, Information Management Practice</a:t>
            </a:r>
            <a:r>
              <a:rPr lang="en-US" sz="1400" dirty="0">
                <a:solidFill>
                  <a:srgbClr val="FFFFFF"/>
                </a:solidFill>
              </a:rPr>
              <a:t/>
            </a:r>
            <a:br>
              <a:rPr lang="en-US" sz="1400" dirty="0">
                <a:solidFill>
                  <a:srgbClr val="FFFFFF"/>
                </a:solidFill>
              </a:rPr>
            </a:br>
            <a:r>
              <a:rPr lang="en-US" sz="1400" dirty="0">
                <a:solidFill>
                  <a:srgbClr val="FFFFFF"/>
                </a:solidFill>
              </a:rPr>
              <a:t>Info-Tech Research Group</a:t>
            </a:r>
            <a:endParaRPr lang="en-US" sz="1400" dirty="0">
              <a:solidFill>
                <a:srgbClr val="FF0000"/>
              </a:solidFill>
            </a:endParaRPr>
          </a:p>
        </p:txBody>
      </p:sp>
    </p:spTree>
    <p:extLst>
      <p:ext uri="{BB962C8B-B14F-4D97-AF65-F5344CB8AC3E}">
        <p14:creationId xmlns:p14="http://schemas.microsoft.com/office/powerpoint/2010/main" val="419750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2"/>
          <p:cNvGraphicFramePr>
            <a:graphicFrameLocks noGrp="1"/>
          </p:cNvGraphicFramePr>
          <p:nvPr>
            <p:extLst>
              <p:ext uri="{D42A27DB-BD31-4B8C-83A1-F6EECF244321}">
                <p14:modId xmlns:p14="http://schemas.microsoft.com/office/powerpoint/2010/main" val="167027304"/>
              </p:ext>
            </p:extLst>
          </p:nvPr>
        </p:nvGraphicFramePr>
        <p:xfrm>
          <a:off x="206370" y="1486312"/>
          <a:ext cx="8753305" cy="4038600"/>
        </p:xfrm>
        <a:graphic>
          <a:graphicData uri="http://schemas.openxmlformats.org/drawingml/2006/table">
            <a:tbl>
              <a:tblPr firstRow="1" bandRow="1"/>
              <a:tblGrid>
                <a:gridCol w="1750661"/>
                <a:gridCol w="1750661"/>
                <a:gridCol w="1750661"/>
                <a:gridCol w="1750661"/>
                <a:gridCol w="1750661"/>
              </a:tblGrid>
              <a:tr h="2418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CA" sz="1200" b="0" i="1" dirty="0" smtClean="0">
                          <a:solidFill>
                            <a:schemeClr val="tx1"/>
                          </a:solidFill>
                        </a:rPr>
                        <a:t>Day</a:t>
                      </a:r>
                      <a:r>
                        <a:rPr lang="en-CA" sz="1200" b="0" i="1" baseline="0" dirty="0" smtClean="0">
                          <a:solidFill>
                            <a:schemeClr val="tx1"/>
                          </a:solidFill>
                        </a:rPr>
                        <a:t>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r>
              <a:tr h="1267412">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500"/>
                        </a:spcAft>
                      </a:pPr>
                      <a:r>
                        <a:rPr lang="en-CA" sz="1000" b="1" dirty="0" smtClean="0">
                          <a:solidFill>
                            <a:srgbClr val="333333"/>
                          </a:solidFill>
                        </a:rPr>
                        <a:t>Workshop Preparation</a:t>
                      </a:r>
                    </a:p>
                    <a:p>
                      <a:pPr>
                        <a:tabLst>
                          <a:tab pos="93663" algn="l"/>
                        </a:tabLst>
                      </a:pPr>
                      <a:endParaRPr lang="en-CA" sz="500" b="1" dirty="0" smtClean="0">
                        <a:solidFill>
                          <a:srgbClr val="333333"/>
                        </a:solidFill>
                      </a:endParaRPr>
                    </a:p>
                    <a:p>
                      <a:pPr marL="171450" indent="-171450">
                        <a:buFont typeface="Arial" panose="020B0604020202020204" pitchFamily="34" charset="0"/>
                        <a:buChar char="•"/>
                        <a:tabLst>
                          <a:tab pos="93663" algn="l"/>
                        </a:tabLst>
                      </a:pPr>
                      <a:r>
                        <a:rPr lang="en-CA" sz="1000" dirty="0" smtClean="0">
                          <a:solidFill>
                            <a:srgbClr val="333333"/>
                          </a:solidFill>
                        </a:rPr>
                        <a:t>Facilitator</a:t>
                      </a:r>
                      <a:r>
                        <a:rPr lang="en-CA" sz="1000" baseline="0" dirty="0" smtClean="0">
                          <a:solidFill>
                            <a:srgbClr val="333333"/>
                          </a:solidFill>
                        </a:rPr>
                        <a:t> meets with project manager to review work already completed (goals, strategies, project plans, scope, IT architecture, etc.)</a:t>
                      </a:r>
                      <a:endParaRPr lang="en-CA" sz="1000" dirty="0" smtClean="0">
                        <a:solidFill>
                          <a:srgbClr val="333333"/>
                        </a:solidFill>
                      </a:endParaRPr>
                    </a:p>
                    <a:p>
                      <a:pPr marL="171450" indent="-171450">
                        <a:buFont typeface="Arial" panose="020B0604020202020204" pitchFamily="34" charset="0"/>
                        <a:buChar char="•"/>
                        <a:tabLst>
                          <a:tab pos="93663" algn="l"/>
                        </a:tabLst>
                      </a:pPr>
                      <a:r>
                        <a:rPr lang="en-CA" sz="1000" dirty="0" smtClean="0">
                          <a:solidFill>
                            <a:srgbClr val="333333"/>
                          </a:solidFill>
                        </a:rPr>
                        <a:t>Workshop participants</a:t>
                      </a:r>
                      <a:r>
                        <a:rPr lang="en-CA" sz="1000" baseline="0" dirty="0" smtClean="0">
                          <a:solidFill>
                            <a:srgbClr val="333333"/>
                          </a:solidFill>
                        </a:rPr>
                        <a:t> from IT and the business are determined.</a:t>
                      </a:r>
                      <a:endParaRPr lang="en-CA" sz="1000" dirty="0" smtClean="0">
                        <a:solidFill>
                          <a:srgbClr val="333333"/>
                        </a:solidFill>
                      </a:endParaRPr>
                    </a:p>
                    <a:p>
                      <a:pPr marL="171450" indent="-171450">
                        <a:buFont typeface="Arial" panose="020B0604020202020204" pitchFamily="34" charset="0"/>
                        <a:buChar char="•"/>
                        <a:tabLst>
                          <a:tab pos="93663" algn="l"/>
                        </a:tabLst>
                      </a:pPr>
                      <a:r>
                        <a:rPr lang="en-CA" sz="1000" dirty="0" smtClean="0">
                          <a:solidFill>
                            <a:srgbClr val="333333"/>
                          </a:solidFill>
                        </a:rPr>
                        <a:t>Workshop</a:t>
                      </a:r>
                      <a:r>
                        <a:rPr lang="en-CA" sz="1000" baseline="0" dirty="0" smtClean="0">
                          <a:solidFill>
                            <a:srgbClr val="333333"/>
                          </a:solidFill>
                        </a:rPr>
                        <a:t> is </a:t>
                      </a:r>
                      <a:r>
                        <a:rPr lang="en-CA" sz="1000" dirty="0" smtClean="0">
                          <a:solidFill>
                            <a:srgbClr val="333333"/>
                          </a:solidFill>
                        </a:rPr>
                        <a:t>scheduled.</a:t>
                      </a:r>
                    </a:p>
                    <a:p>
                      <a:pPr marL="171450" indent="-171450">
                        <a:buFont typeface="Arial" panose="020B0604020202020204" pitchFamily="34" charset="0"/>
                        <a:buChar char="•"/>
                        <a:tabLst>
                          <a:tab pos="93663" algn="l"/>
                        </a:tabLst>
                      </a:pPr>
                      <a:r>
                        <a:rPr lang="en-CA" sz="1000" dirty="0" smtClean="0">
                          <a:solidFill>
                            <a:srgbClr val="333333"/>
                          </a:solidFill>
                        </a:rPr>
                        <a:t>Logistics</a:t>
                      </a:r>
                      <a:r>
                        <a:rPr lang="en-CA" sz="1000" baseline="0" dirty="0" smtClean="0">
                          <a:solidFill>
                            <a:srgbClr val="333333"/>
                          </a:solidFill>
                        </a:rPr>
                        <a:t> and materials are planned.</a:t>
                      </a:r>
                      <a:endParaRPr lang="en-CA" sz="1000" dirty="0" smtClean="0">
                        <a:solidFill>
                          <a:srgbClr val="333333"/>
                        </a:solidFill>
                      </a:endParaRP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spcAft>
                          <a:spcPts val="500"/>
                        </a:spcAft>
                        <a:tabLst>
                          <a:tab pos="93663" algn="l"/>
                        </a:tabLst>
                      </a:pPr>
                      <a:r>
                        <a:rPr lang="en-CA" sz="1000" b="1" kern="1200" dirty="0" smtClean="0">
                          <a:solidFill>
                            <a:srgbClr val="333333"/>
                          </a:solidFill>
                          <a:latin typeface="Arial"/>
                          <a:ea typeface="+mn-ea"/>
                          <a:cs typeface="+mn-cs"/>
                        </a:rPr>
                        <a:t>Morning Session:</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dirty="0" smtClean="0">
                          <a:solidFill>
                            <a:srgbClr val="333333"/>
                          </a:solidFill>
                          <a:latin typeface="Arial"/>
                          <a:ea typeface="+mn-ea"/>
                          <a:cs typeface="+mn-cs"/>
                        </a:rPr>
                        <a:t>Workshop</a:t>
                      </a:r>
                      <a:r>
                        <a:rPr lang="en-CA" sz="1000" b="0" kern="1200" baseline="0" dirty="0" smtClean="0">
                          <a:solidFill>
                            <a:srgbClr val="333333"/>
                          </a:solidFill>
                          <a:latin typeface="Arial"/>
                          <a:ea typeface="+mn-ea"/>
                          <a:cs typeface="+mn-cs"/>
                        </a:rPr>
                        <a:t> introduction and overview of activities.</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baseline="0" dirty="0" smtClean="0">
                          <a:solidFill>
                            <a:srgbClr val="333333"/>
                          </a:solidFill>
                          <a:latin typeface="Arial"/>
                          <a:ea typeface="+mn-ea"/>
                          <a:cs typeface="+mn-cs"/>
                        </a:rPr>
                        <a:t>Complete organizational context assessment to level-set understanding.</a:t>
                      </a:r>
                    </a:p>
                  </a:txBody>
                  <a:tcP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spcAft>
                          <a:spcPts val="500"/>
                        </a:spcAft>
                        <a:tabLst>
                          <a:tab pos="93663" algn="l"/>
                        </a:tabLst>
                      </a:pPr>
                      <a:r>
                        <a:rPr lang="en-CA" sz="1000" b="1" kern="1200" dirty="0" smtClean="0">
                          <a:solidFill>
                            <a:srgbClr val="333333"/>
                          </a:solidFill>
                          <a:latin typeface="Arial"/>
                          <a:ea typeface="+mn-ea"/>
                          <a:cs typeface="+mn-cs"/>
                        </a:rPr>
                        <a:t>Morning Session:</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baseline="0" dirty="0" smtClean="0">
                          <a:solidFill>
                            <a:srgbClr val="333333"/>
                          </a:solidFill>
                          <a:latin typeface="Arial"/>
                          <a:ea typeface="+mn-ea"/>
                          <a:cs typeface="+mn-cs"/>
                        </a:rPr>
                        <a:t>Gather ECM business requirements from stakeholders (as per scope of workshop) through interviews or focus groups.</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spcAft>
                          <a:spcPts val="500"/>
                        </a:spcAft>
                        <a:tabLst>
                          <a:tab pos="93663" algn="l"/>
                        </a:tabLst>
                      </a:pPr>
                      <a:r>
                        <a:rPr lang="en-CA" sz="1000" b="1" kern="1200" dirty="0" smtClean="0">
                          <a:solidFill>
                            <a:srgbClr val="333333"/>
                          </a:solidFill>
                          <a:latin typeface="Arial"/>
                          <a:ea typeface="+mn-ea"/>
                          <a:cs typeface="+mn-cs"/>
                        </a:rPr>
                        <a:t>Morning Session:</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dirty="0" smtClean="0">
                          <a:solidFill>
                            <a:srgbClr val="333333"/>
                          </a:solidFill>
                          <a:latin typeface="Arial"/>
                          <a:ea typeface="+mn-ea"/>
                          <a:cs typeface="+mn-cs"/>
                        </a:rPr>
                        <a:t>Translate</a:t>
                      </a:r>
                      <a:r>
                        <a:rPr lang="en-CA" sz="1000" b="0" kern="1200" baseline="0" dirty="0" smtClean="0">
                          <a:solidFill>
                            <a:srgbClr val="333333"/>
                          </a:solidFill>
                          <a:latin typeface="Arial"/>
                          <a:ea typeface="+mn-ea"/>
                          <a:cs typeface="+mn-cs"/>
                        </a:rPr>
                        <a:t> business requirements into functional and technical ECM solution requirements.</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baseline="0" dirty="0" smtClean="0">
                          <a:solidFill>
                            <a:srgbClr val="333333"/>
                          </a:solidFill>
                          <a:latin typeface="Arial"/>
                          <a:ea typeface="+mn-ea"/>
                          <a:cs typeface="+mn-cs"/>
                        </a:rPr>
                        <a:t>Shortlist ECM vendors.</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spcAft>
                          <a:spcPts val="500"/>
                        </a:spcAft>
                        <a:tabLst>
                          <a:tab pos="93663" algn="l"/>
                        </a:tabLst>
                      </a:pPr>
                      <a:r>
                        <a:rPr lang="en-CA" sz="1000" b="1" kern="1200" dirty="0" smtClean="0">
                          <a:solidFill>
                            <a:srgbClr val="333333"/>
                          </a:solidFill>
                          <a:latin typeface="Arial"/>
                          <a:ea typeface="+mn-ea"/>
                          <a:cs typeface="+mn-cs"/>
                        </a:rPr>
                        <a:t>Morning Session:</a:t>
                      </a: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dirty="0" smtClean="0">
                          <a:solidFill>
                            <a:srgbClr val="333333"/>
                          </a:solidFill>
                          <a:latin typeface="Arial"/>
                          <a:ea typeface="+mn-ea"/>
                          <a:cs typeface="+mn-cs"/>
                        </a:rPr>
                        <a:t>Meet with project manager to discuss</a:t>
                      </a:r>
                      <a:r>
                        <a:rPr lang="en-CA" sz="1000" b="0" kern="1200" baseline="0" dirty="0" smtClean="0">
                          <a:solidFill>
                            <a:srgbClr val="333333"/>
                          </a:solidFill>
                          <a:latin typeface="Arial"/>
                          <a:ea typeface="+mn-ea"/>
                          <a:cs typeface="+mn-cs"/>
                        </a:rPr>
                        <a:t> workshop results, action items, and next steps.</a:t>
                      </a:r>
                      <a:endParaRPr lang="en-CA" sz="1000" b="0" kern="1200" dirty="0" smtClean="0">
                        <a:solidFill>
                          <a:srgbClr val="333333"/>
                        </a:solidFill>
                        <a:latin typeface="Arial"/>
                        <a:ea typeface="+mn-ea"/>
                        <a:cs typeface="+mn-cs"/>
                      </a:endParaRPr>
                    </a:p>
                    <a:p>
                      <a:pPr marL="171450" indent="-171450" algn="l" defTabSz="914400" rtl="0" eaLnBrk="1" latinLnBrk="0" hangingPunct="1">
                        <a:spcAft>
                          <a:spcPts val="500"/>
                        </a:spcAft>
                        <a:buFont typeface="Arial" panose="020B0604020202020204" pitchFamily="34" charset="0"/>
                        <a:buChar char="•"/>
                        <a:tabLst>
                          <a:tab pos="93663" algn="l"/>
                        </a:tabLst>
                      </a:pPr>
                      <a:r>
                        <a:rPr lang="en-CA" sz="1000" b="0" kern="1200" baseline="0" dirty="0" smtClean="0">
                          <a:solidFill>
                            <a:srgbClr val="333333"/>
                          </a:solidFill>
                          <a:latin typeface="Arial"/>
                          <a:ea typeface="+mn-ea"/>
                          <a:cs typeface="+mn-cs"/>
                        </a:rPr>
                        <a:t>Present a workshop debrief to seniors and stakeholders.</a:t>
                      </a:r>
                    </a:p>
                  </a:txBody>
                  <a:tcP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78243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500"/>
                        </a:spcAft>
                        <a:buClrTx/>
                        <a:buSzTx/>
                        <a:buFontTx/>
                        <a:buNone/>
                        <a:tabLst>
                          <a:tab pos="93663" algn="l"/>
                        </a:tabLst>
                        <a:defRPr/>
                      </a:pPr>
                      <a:r>
                        <a:rPr lang="en-CA" sz="1000" b="1" kern="1200" dirty="0" smtClean="0">
                          <a:solidFill>
                            <a:srgbClr val="333333"/>
                          </a:solidFill>
                          <a:latin typeface="Arial"/>
                          <a:ea typeface="+mn-ea"/>
                          <a:cs typeface="+mn-cs"/>
                        </a:rPr>
                        <a:t>Afternoon Session:</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dirty="0" smtClean="0">
                          <a:solidFill>
                            <a:srgbClr val="333333"/>
                          </a:solidFill>
                          <a:latin typeface="Arial"/>
                          <a:ea typeface="+mn-ea"/>
                          <a:cs typeface="+mn-cs"/>
                        </a:rPr>
                        <a:t>Review</a:t>
                      </a:r>
                      <a:r>
                        <a:rPr lang="en-CA" sz="1000" b="0" kern="1200" baseline="0" dirty="0" smtClean="0">
                          <a:solidFill>
                            <a:srgbClr val="333333"/>
                          </a:solidFill>
                          <a:latin typeface="Arial"/>
                          <a:ea typeface="+mn-ea"/>
                          <a:cs typeface="+mn-cs"/>
                        </a:rPr>
                        <a:t> and finalize project drivers, objectives, and timelines.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Determine ECM solution vision and mission statements.</a:t>
                      </a:r>
                      <a:endParaRPr lang="en-CA" sz="1000" b="0" kern="1200" dirty="0" smtClean="0">
                        <a:solidFill>
                          <a:srgbClr val="333333"/>
                        </a:solidFill>
                        <a:latin typeface="Arial"/>
                        <a:ea typeface="+mn-ea"/>
                        <a:cs typeface="+mn-cs"/>
                      </a:endParaRPr>
                    </a:p>
                  </a:txBody>
                  <a:tcP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fontAlgn="auto" latinLnBrk="0" hangingPunct="1">
                        <a:lnSpc>
                          <a:spcPct val="100000"/>
                        </a:lnSpc>
                        <a:spcBef>
                          <a:spcPts val="0"/>
                        </a:spcBef>
                        <a:spcAft>
                          <a:spcPts val="500"/>
                        </a:spcAft>
                        <a:buClrTx/>
                        <a:buSzTx/>
                        <a:buFontTx/>
                        <a:buNone/>
                        <a:tabLst>
                          <a:tab pos="93663" algn="l"/>
                        </a:tabLst>
                        <a:defRPr/>
                      </a:pPr>
                      <a:r>
                        <a:rPr lang="en-CA" sz="1000" b="1" kern="1200" dirty="0" smtClean="0">
                          <a:solidFill>
                            <a:srgbClr val="333333"/>
                          </a:solidFill>
                          <a:latin typeface="Arial"/>
                          <a:ea typeface="+mn-ea"/>
                          <a:cs typeface="+mn-cs"/>
                        </a:rPr>
                        <a:t>Afternoon Session:</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dirty="0" smtClean="0">
                          <a:solidFill>
                            <a:srgbClr val="333333"/>
                          </a:solidFill>
                          <a:latin typeface="Arial"/>
                          <a:ea typeface="+mn-ea"/>
                          <a:cs typeface="+mn-cs"/>
                        </a:rPr>
                        <a:t>Perform </a:t>
                      </a:r>
                      <a:r>
                        <a:rPr lang="en-CA" sz="1000" b="0" kern="1200" baseline="0" dirty="0" smtClean="0">
                          <a:solidFill>
                            <a:srgbClr val="333333"/>
                          </a:solidFill>
                          <a:latin typeface="Arial"/>
                          <a:ea typeface="+mn-ea"/>
                          <a:cs typeface="+mn-cs"/>
                        </a:rPr>
                        <a:t>ECM use-case assessment.</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Review use-case results with relevant stakeholders.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Review vendor strengths and weaknesses relative to use-case assessment.</a:t>
                      </a:r>
                      <a:endParaRPr lang="en-CA" sz="1000" b="0" kern="1200" dirty="0" smtClean="0">
                        <a:solidFill>
                          <a:srgbClr val="333333"/>
                        </a:solidFill>
                        <a:latin typeface="Arial"/>
                        <a:ea typeface="+mn-ea"/>
                        <a:cs typeface="+mn-cs"/>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fontAlgn="auto" latinLnBrk="0" hangingPunct="1">
                        <a:lnSpc>
                          <a:spcPct val="100000"/>
                        </a:lnSpc>
                        <a:spcBef>
                          <a:spcPts val="0"/>
                        </a:spcBef>
                        <a:spcAft>
                          <a:spcPts val="500"/>
                        </a:spcAft>
                        <a:buClrTx/>
                        <a:buSzTx/>
                        <a:buFontTx/>
                        <a:buNone/>
                        <a:tabLst>
                          <a:tab pos="93663" algn="l"/>
                        </a:tabLst>
                        <a:defRPr/>
                      </a:pPr>
                      <a:r>
                        <a:rPr lang="en-CA" sz="1000" b="1" kern="1200" dirty="0" smtClean="0">
                          <a:solidFill>
                            <a:srgbClr val="333333"/>
                          </a:solidFill>
                          <a:latin typeface="Arial"/>
                          <a:ea typeface="+mn-ea"/>
                          <a:cs typeface="+mn-cs"/>
                        </a:rPr>
                        <a:t>Afternoon Session:</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dirty="0" smtClean="0">
                          <a:solidFill>
                            <a:srgbClr val="333333"/>
                          </a:solidFill>
                          <a:latin typeface="Arial"/>
                          <a:ea typeface="+mn-ea"/>
                          <a:cs typeface="+mn-cs"/>
                        </a:rPr>
                        <a:t>Determine vendor selection due diligence and timelines.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dirty="0" smtClean="0">
                          <a:solidFill>
                            <a:srgbClr val="333333"/>
                          </a:solidFill>
                          <a:latin typeface="Arial"/>
                          <a:ea typeface="+mn-ea"/>
                          <a:cs typeface="+mn-cs"/>
                        </a:rPr>
                        <a:t>Develop RFP in alignment with selection due diligence.</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fontAlgn="auto" latinLnBrk="0" hangingPunct="1">
                        <a:lnSpc>
                          <a:spcPct val="100000"/>
                        </a:lnSpc>
                        <a:spcBef>
                          <a:spcPts val="0"/>
                        </a:spcBef>
                        <a:spcAft>
                          <a:spcPts val="500"/>
                        </a:spcAft>
                        <a:buClrTx/>
                        <a:buSzTx/>
                        <a:buFontTx/>
                        <a:buNone/>
                        <a:tabLst>
                          <a:tab pos="93663" algn="l"/>
                        </a:tabLst>
                        <a:defRPr/>
                      </a:pPr>
                      <a:r>
                        <a:rPr lang="en-CA" sz="1000" b="1" kern="1200" dirty="0" smtClean="0">
                          <a:solidFill>
                            <a:srgbClr val="333333"/>
                          </a:solidFill>
                          <a:latin typeface="Arial"/>
                          <a:ea typeface="+mn-ea"/>
                          <a:cs typeface="+mn-cs"/>
                        </a:rPr>
                        <a:t>On-Going Support:</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dirty="0" smtClean="0">
                          <a:solidFill>
                            <a:srgbClr val="333333"/>
                          </a:solidFill>
                          <a:latin typeface="Arial"/>
                          <a:ea typeface="+mn-ea"/>
                          <a:cs typeface="+mn-cs"/>
                        </a:rPr>
                        <a:t>RFP response</a:t>
                      </a:r>
                      <a:r>
                        <a:rPr lang="en-CA" sz="1000" b="0" kern="1200" baseline="0" dirty="0" smtClean="0">
                          <a:solidFill>
                            <a:srgbClr val="333333"/>
                          </a:solidFill>
                          <a:latin typeface="Arial"/>
                          <a:ea typeface="+mn-ea"/>
                          <a:cs typeface="+mn-cs"/>
                        </a:rPr>
                        <a:t> review and scoring.</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Vendor demo script development, facilitation, and scoring.</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Client reference check planning, facilitation, and scoring.</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93663" algn="l"/>
                        </a:tabLst>
                        <a:defRPr/>
                      </a:pPr>
                      <a:r>
                        <a:rPr lang="en-CA" sz="1000" b="0" kern="1200" baseline="0" dirty="0" smtClean="0">
                          <a:solidFill>
                            <a:srgbClr val="333333"/>
                          </a:solidFill>
                          <a:latin typeface="Arial"/>
                          <a:ea typeface="+mn-ea"/>
                          <a:cs typeface="+mn-cs"/>
                        </a:rPr>
                        <a:t>ECM implementation planning.</a:t>
                      </a:r>
                    </a:p>
                  </a:txBody>
                  <a:tcP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sp>
        <p:nvSpPr>
          <p:cNvPr id="2" name="Title 1"/>
          <p:cNvSpPr>
            <a:spLocks noGrp="1"/>
          </p:cNvSpPr>
          <p:nvPr>
            <p:ph type="title"/>
          </p:nvPr>
        </p:nvSpPr>
        <p:spPr/>
        <p:txBody>
          <a:bodyPr/>
          <a:lstStyle/>
          <a:p>
            <a:r>
              <a:rPr lang="en-US" dirty="0" smtClean="0">
                <a:solidFill>
                  <a:schemeClr val="bg2"/>
                </a:solidFill>
              </a:rPr>
              <a:t>ECM </a:t>
            </a:r>
            <a:r>
              <a:rPr lang="en-US" dirty="0" smtClean="0"/>
              <a:t>selection workshop overview </a:t>
            </a:r>
            <a:endParaRPr lang="en-US" dirty="0"/>
          </a:p>
        </p:txBody>
      </p:sp>
      <p:pic>
        <p:nvPicPr>
          <p:cNvPr id="29" name="Picture 28"/>
          <p:cNvPicPr>
            <a:picLocks noChangeAspect="1"/>
          </p:cNvPicPr>
          <p:nvPr/>
        </p:nvPicPr>
        <p:blipFill>
          <a:blip r:embed="rId3" cstate="print"/>
          <a:stretch>
            <a:fillRect/>
          </a:stretch>
        </p:blipFill>
        <p:spPr>
          <a:xfrm>
            <a:off x="274345" y="5617268"/>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867314" y="5830450"/>
            <a:ext cx="6891872" cy="461665"/>
          </a:xfrm>
          <a:prstGeom prst="rect">
            <a:avLst/>
          </a:prstGeom>
          <a:noFill/>
        </p:spPr>
        <p:txBody>
          <a:bodyPr wrap="square" rtlCol="0">
            <a:spAutoFit/>
          </a:bodyPr>
          <a:lstStyle/>
          <a:p>
            <a:r>
              <a:rPr lang="en-US" sz="1200" dirty="0" smtClean="0">
                <a:solidFill>
                  <a:srgbClr val="333333"/>
                </a:solidFill>
              </a:rPr>
              <a:t>The light blue slides at the end of each section highlight the key activities and exercises that will be completed during the engagement with our analyst team.</a:t>
            </a:r>
            <a:endParaRPr lang="en-US" sz="1200" dirty="0">
              <a:solidFill>
                <a:srgbClr val="333333"/>
              </a:solidFill>
            </a:endParaRPr>
          </a:p>
        </p:txBody>
      </p:sp>
      <p:sp>
        <p:nvSpPr>
          <p:cNvPr id="31" name="Chevron 30"/>
          <p:cNvSpPr/>
          <p:nvPr/>
        </p:nvSpPr>
        <p:spPr>
          <a:xfrm rot="10800000">
            <a:off x="1462872" y="5853704"/>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solidFill>
            </a:endParaRPr>
          </a:p>
        </p:txBody>
      </p:sp>
      <p:pic>
        <p:nvPicPr>
          <p:cNvPr id="32" name="Picture 31" descr="on-site-workshops.png"/>
          <p:cNvPicPr>
            <a:picLocks noChangeAspect="1"/>
          </p:cNvPicPr>
          <p:nvPr/>
        </p:nvPicPr>
        <p:blipFill rotWithShape="1">
          <a:blip r:embed="rId4" cstate="print"/>
          <a:srcRect l="12204" t="22820" r="8463" b="22257"/>
          <a:stretch/>
        </p:blipFill>
        <p:spPr>
          <a:xfrm>
            <a:off x="2022522" y="1811360"/>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4" cstate="print"/>
          <a:srcRect l="12204" t="22820" r="8463" b="22257"/>
          <a:stretch/>
        </p:blipFill>
        <p:spPr>
          <a:xfrm>
            <a:off x="3772990" y="1811360"/>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4" cstate="print"/>
          <a:srcRect l="12204" t="22820" r="8463" b="22257"/>
          <a:stretch/>
        </p:blipFill>
        <p:spPr>
          <a:xfrm>
            <a:off x="5536704" y="1811360"/>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206370" y="1155280"/>
            <a:ext cx="8670929"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Arial Unicode MS" panose="020B0604020202020204" pitchFamily="34" charset="-128"/>
              </a:rPr>
              <a:t>mail </a:t>
            </a:r>
            <a:r>
              <a:rPr lang="en-US" sz="1400" dirty="0" smtClean="0">
                <a:solidFill>
                  <a:srgbClr val="333333"/>
                </a:solidFill>
                <a:cs typeface="Arial Unicode MS" panose="020B0604020202020204" pitchFamily="34" charset="-128"/>
                <a:hlinkClick r:id="rId5"/>
              </a:rPr>
              <a:t>Workshops@InfoTech.com</a:t>
            </a:r>
            <a:r>
              <a:rPr lang="en-US" sz="1400" dirty="0" smtClean="0">
                <a:solidFill>
                  <a:srgbClr val="333333"/>
                </a:solidFill>
                <a:cs typeface="Arial Unicode MS" panose="020B0604020202020204" pitchFamily="34" charset="-128"/>
              </a:rPr>
              <a:t> for more information.</a:t>
            </a:r>
            <a:endParaRPr lang="en-US" sz="1400" dirty="0">
              <a:solidFill>
                <a:srgbClr val="333333"/>
              </a:solidFill>
            </a:endParaRPr>
          </a:p>
        </p:txBody>
      </p:sp>
    </p:spTree>
    <p:extLst>
      <p:ext uri="{BB962C8B-B14F-4D97-AF65-F5344CB8AC3E}">
        <p14:creationId xmlns:p14="http://schemas.microsoft.com/office/powerpoint/2010/main" val="524341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FFFF"/>
                </a:solidFill>
              </a:rPr>
              <a:t>Enhance your ECM </a:t>
            </a:r>
            <a:r>
              <a:rPr lang="en-CA" dirty="0" smtClean="0">
                <a:solidFill>
                  <a:srgbClr val="FFFFFF"/>
                </a:solidFill>
              </a:rPr>
              <a:t>workshop experience </a:t>
            </a:r>
            <a:r>
              <a:rPr lang="en-CA" dirty="0">
                <a:solidFill>
                  <a:srgbClr val="FFFFFF"/>
                </a:solidFill>
              </a:rPr>
              <a:t>and quality by completing Info-Tech’s </a:t>
            </a:r>
            <a:r>
              <a:rPr lang="en-CA" b="1" dirty="0">
                <a:solidFill>
                  <a:srgbClr val="FFFFFF"/>
                </a:solidFill>
              </a:rPr>
              <a:t>ECM Strategy Diagnostic </a:t>
            </a:r>
            <a:r>
              <a:rPr lang="en-CA" b="1" dirty="0" smtClean="0">
                <a:solidFill>
                  <a:srgbClr val="FFFFFF"/>
                </a:solidFill>
              </a:rPr>
              <a:t>Survey</a:t>
            </a:r>
            <a:endParaRPr lang="en-US" dirty="0"/>
          </a:p>
        </p:txBody>
      </p:sp>
      <p:sp>
        <p:nvSpPr>
          <p:cNvPr id="3" name="Rounded Rectangle 2"/>
          <p:cNvSpPr/>
          <p:nvPr/>
        </p:nvSpPr>
        <p:spPr>
          <a:xfrm>
            <a:off x="4827158" y="2392039"/>
            <a:ext cx="4081880" cy="3653492"/>
          </a:xfrm>
          <a:prstGeom prst="roundRect">
            <a:avLst>
              <a:gd name="adj" fmla="val 5611"/>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 name="TextBox 3"/>
          <p:cNvSpPr txBox="1"/>
          <p:nvPr/>
        </p:nvSpPr>
        <p:spPr>
          <a:xfrm>
            <a:off x="251520" y="1188244"/>
            <a:ext cx="7120324" cy="584775"/>
          </a:xfrm>
          <a:prstGeom prst="rect">
            <a:avLst/>
          </a:prstGeom>
        </p:spPr>
        <p:txBody>
          <a:bodyPr wrap="square" rIns="72000" rtlCol="0">
            <a:spAutoFit/>
          </a:bodyPr>
          <a:lstStyle/>
          <a:p>
            <a:r>
              <a:rPr lang="en-CA" sz="1600" dirty="0" smtClean="0">
                <a:solidFill>
                  <a:srgbClr val="333333"/>
                </a:solidFill>
              </a:rPr>
              <a:t>Double-down on the value of your ECM workshop with a 20-minute survey deployed to any and all end users within your organization. </a:t>
            </a:r>
            <a:endParaRPr lang="en-US" sz="1600" dirty="0">
              <a:solidFill>
                <a:srgbClr val="333333"/>
              </a:solidFill>
            </a:endParaRPr>
          </a:p>
        </p:txBody>
      </p:sp>
      <p:sp>
        <p:nvSpPr>
          <p:cNvPr id="5" name="TextBox 4"/>
          <p:cNvSpPr txBox="1"/>
          <p:nvPr/>
        </p:nvSpPr>
        <p:spPr>
          <a:xfrm>
            <a:off x="251520" y="1846309"/>
            <a:ext cx="8033272" cy="307777"/>
          </a:xfrm>
          <a:prstGeom prst="rect">
            <a:avLst/>
          </a:prstGeom>
          <a:noFill/>
        </p:spPr>
        <p:txBody>
          <a:bodyPr wrap="square" rtlCol="0">
            <a:spAutoFit/>
          </a:bodyPr>
          <a:lstStyle/>
          <a:p>
            <a:r>
              <a:rPr lang="en-US" sz="1400" b="1" dirty="0" smtClean="0">
                <a:solidFill>
                  <a:srgbClr val="29475F"/>
                </a:solidFill>
              </a:rPr>
              <a:t>Gain detailed perspectives at organizational and divisional levels for the following:</a:t>
            </a:r>
            <a:endParaRPr lang="en-US" sz="1400" b="1" dirty="0">
              <a:solidFill>
                <a:srgbClr val="29475F"/>
              </a:solidFill>
            </a:endParaRPr>
          </a:p>
        </p:txBody>
      </p:sp>
      <p:sp>
        <p:nvSpPr>
          <p:cNvPr id="6" name="TextBox 5"/>
          <p:cNvSpPr txBox="1"/>
          <p:nvPr/>
        </p:nvSpPr>
        <p:spPr>
          <a:xfrm>
            <a:off x="4891602" y="2415358"/>
            <a:ext cx="3985698" cy="3662541"/>
          </a:xfrm>
          <a:prstGeom prst="rect">
            <a:avLst/>
          </a:prstGeom>
          <a:noFill/>
        </p:spPr>
        <p:txBody>
          <a:bodyPr wrap="square" rtlCol="0">
            <a:spAutoFit/>
          </a:bodyPr>
          <a:lstStyle/>
          <a:p>
            <a:r>
              <a:rPr lang="en-US" sz="1200" b="1" i="1" dirty="0" smtClean="0">
                <a:solidFill>
                  <a:schemeClr val="accent1"/>
                </a:solidFill>
              </a:rPr>
              <a:t>Inside</a:t>
            </a:r>
            <a:r>
              <a:rPr lang="en-US" sz="1200" b="1" dirty="0" smtClean="0">
                <a:solidFill>
                  <a:schemeClr val="accent1"/>
                </a:solidFill>
              </a:rPr>
              <a:t> </a:t>
            </a:r>
            <a:r>
              <a:rPr lang="en-US" sz="1200" b="1" dirty="0">
                <a:solidFill>
                  <a:schemeClr val="accent1"/>
                </a:solidFill>
              </a:rPr>
              <a:t>the </a:t>
            </a:r>
            <a:r>
              <a:rPr lang="en-US" sz="1200" b="1" dirty="0" smtClean="0">
                <a:solidFill>
                  <a:schemeClr val="accent1"/>
                </a:solidFill>
              </a:rPr>
              <a:t>workshop, the diagnostic helps </a:t>
            </a:r>
            <a:r>
              <a:rPr lang="en-US" sz="1200" b="1" dirty="0">
                <a:solidFill>
                  <a:schemeClr val="accent1"/>
                </a:solidFill>
              </a:rPr>
              <a:t>to:</a:t>
            </a:r>
          </a:p>
          <a:p>
            <a:pPr marL="171450" indent="-171450">
              <a:spcBef>
                <a:spcPts val="600"/>
              </a:spcBef>
              <a:buFont typeface="Arial" panose="020B0604020202020204" pitchFamily="34" charset="0"/>
              <a:buChar char="•"/>
            </a:pPr>
            <a:r>
              <a:rPr lang="en-US" sz="1200" dirty="0">
                <a:solidFill>
                  <a:srgbClr val="333333"/>
                </a:solidFill>
              </a:rPr>
              <a:t>Inform richer dialogues with </a:t>
            </a:r>
            <a:r>
              <a:rPr lang="en-US" sz="1200" dirty="0" smtClean="0">
                <a:solidFill>
                  <a:srgbClr val="333333"/>
                </a:solidFill>
              </a:rPr>
              <a:t>ECM experts.</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a:solidFill>
                  <a:srgbClr val="333333"/>
                </a:solidFill>
              </a:rPr>
              <a:t>Maximize data-driven decisions and minimize uninformed </a:t>
            </a:r>
            <a:r>
              <a:rPr lang="en-US" sz="1200" dirty="0" smtClean="0">
                <a:solidFill>
                  <a:srgbClr val="333333"/>
                </a:solidFill>
              </a:rPr>
              <a:t>opinions.</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a:solidFill>
                  <a:srgbClr val="333333"/>
                </a:solidFill>
              </a:rPr>
              <a:t>Accelerate assessment activities and </a:t>
            </a:r>
            <a:r>
              <a:rPr lang="en-US" sz="1200" dirty="0" smtClean="0">
                <a:solidFill>
                  <a:srgbClr val="333333"/>
                </a:solidFill>
              </a:rPr>
              <a:t>free up </a:t>
            </a:r>
            <a:r>
              <a:rPr lang="en-US" sz="1200" dirty="0">
                <a:solidFill>
                  <a:srgbClr val="333333"/>
                </a:solidFill>
              </a:rPr>
              <a:t>more time for executing </a:t>
            </a:r>
            <a:r>
              <a:rPr lang="en-US" sz="1200" dirty="0" smtClean="0">
                <a:solidFill>
                  <a:srgbClr val="333333"/>
                </a:solidFill>
              </a:rPr>
              <a:t>ECM </a:t>
            </a:r>
            <a:r>
              <a:rPr lang="en-US" sz="1200" dirty="0">
                <a:solidFill>
                  <a:srgbClr val="333333"/>
                </a:solidFill>
              </a:rPr>
              <a:t>roadmap work </a:t>
            </a:r>
            <a:r>
              <a:rPr lang="en-US" sz="1200" dirty="0" smtClean="0">
                <a:solidFill>
                  <a:srgbClr val="333333"/>
                </a:solidFill>
              </a:rPr>
              <a:t>initiatives.</a:t>
            </a:r>
            <a:endParaRPr lang="en-US" sz="1200" dirty="0">
              <a:solidFill>
                <a:srgbClr val="333333"/>
              </a:solidFill>
            </a:endParaRPr>
          </a:p>
          <a:p>
            <a:pPr marL="171450" indent="-171450">
              <a:buFont typeface="Arial" panose="020B0604020202020204" pitchFamily="34" charset="0"/>
              <a:buChar char="•"/>
            </a:pPr>
            <a:endParaRPr lang="en-US" sz="1200" dirty="0">
              <a:solidFill>
                <a:srgbClr val="333333"/>
              </a:solidFill>
            </a:endParaRPr>
          </a:p>
          <a:p>
            <a:r>
              <a:rPr lang="en-US" sz="1200" b="1" i="1" dirty="0">
                <a:solidFill>
                  <a:schemeClr val="accent3"/>
                </a:solidFill>
              </a:rPr>
              <a:t>Outside</a:t>
            </a:r>
            <a:r>
              <a:rPr lang="en-US" sz="1200" b="1" dirty="0">
                <a:solidFill>
                  <a:schemeClr val="accent3"/>
                </a:solidFill>
              </a:rPr>
              <a:t> of the </a:t>
            </a:r>
            <a:r>
              <a:rPr lang="en-US" sz="1200" b="1" dirty="0" smtClean="0">
                <a:solidFill>
                  <a:schemeClr val="accent3"/>
                </a:solidFill>
              </a:rPr>
              <a:t>workshop, the diagnostic helps </a:t>
            </a:r>
            <a:r>
              <a:rPr lang="en-US" sz="1200" b="1" dirty="0">
                <a:solidFill>
                  <a:schemeClr val="accent3"/>
                </a:solidFill>
              </a:rPr>
              <a:t>to:</a:t>
            </a:r>
          </a:p>
          <a:p>
            <a:pPr marL="171450" indent="-171450">
              <a:spcBef>
                <a:spcPts val="600"/>
              </a:spcBef>
              <a:buFont typeface="Arial" panose="020B0604020202020204" pitchFamily="34" charset="0"/>
              <a:buChar char="•"/>
            </a:pPr>
            <a:r>
              <a:rPr lang="en-US" sz="1200" dirty="0">
                <a:solidFill>
                  <a:srgbClr val="333333"/>
                </a:solidFill>
              </a:rPr>
              <a:t>Obtain feedback from maximum number of </a:t>
            </a:r>
            <a:r>
              <a:rPr lang="en-US" sz="1200" dirty="0" smtClean="0">
                <a:solidFill>
                  <a:srgbClr val="333333"/>
                </a:solidFill>
              </a:rPr>
              <a:t>stakeholders.</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a:solidFill>
                  <a:srgbClr val="333333"/>
                </a:solidFill>
              </a:rPr>
              <a:t>Provide operational insight for project </a:t>
            </a:r>
            <a:r>
              <a:rPr lang="en-US" sz="1200" dirty="0" smtClean="0">
                <a:solidFill>
                  <a:srgbClr val="333333"/>
                </a:solidFill>
              </a:rPr>
              <a:t>scoping, requirements gathering, and implementation considerations </a:t>
            </a:r>
            <a:r>
              <a:rPr lang="en-US" sz="1200" dirty="0">
                <a:solidFill>
                  <a:srgbClr val="333333"/>
                </a:solidFill>
              </a:rPr>
              <a:t>at organizational and divisional </a:t>
            </a:r>
            <a:r>
              <a:rPr lang="en-US" sz="1200" dirty="0" smtClean="0">
                <a:solidFill>
                  <a:srgbClr val="333333"/>
                </a:solidFill>
              </a:rPr>
              <a:t>levels.</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a:solidFill>
                  <a:srgbClr val="333333"/>
                </a:solidFill>
              </a:rPr>
              <a:t>Calculate </a:t>
            </a:r>
            <a:r>
              <a:rPr lang="en-US" sz="1200" dirty="0" smtClean="0">
                <a:solidFill>
                  <a:srgbClr val="333333"/>
                </a:solidFill>
              </a:rPr>
              <a:t>your current ECM program maturity.</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smtClean="0">
                <a:solidFill>
                  <a:srgbClr val="333333"/>
                </a:solidFill>
              </a:rPr>
              <a:t>Discover your ECM operational complexity.</a:t>
            </a:r>
            <a:endParaRPr lang="en-US" sz="1200" dirty="0">
              <a:solidFill>
                <a:srgbClr val="333333"/>
              </a:solidFill>
            </a:endParaRPr>
          </a:p>
          <a:p>
            <a:pPr marL="171450" indent="-171450">
              <a:spcBef>
                <a:spcPts val="600"/>
              </a:spcBef>
              <a:buFont typeface="Arial" panose="020B0604020202020204" pitchFamily="34" charset="0"/>
              <a:buChar char="•"/>
            </a:pPr>
            <a:r>
              <a:rPr lang="en-US" sz="1200" dirty="0">
                <a:solidFill>
                  <a:srgbClr val="333333"/>
                </a:solidFill>
              </a:rPr>
              <a:t>Identify </a:t>
            </a:r>
            <a:r>
              <a:rPr lang="en-US" sz="1200" dirty="0" smtClean="0">
                <a:solidFill>
                  <a:srgbClr val="333333"/>
                </a:solidFill>
              </a:rPr>
              <a:t>ECM issues </a:t>
            </a:r>
            <a:r>
              <a:rPr lang="en-US" sz="1200" dirty="0">
                <a:solidFill>
                  <a:srgbClr val="333333"/>
                </a:solidFill>
              </a:rPr>
              <a:t>and desires for the </a:t>
            </a:r>
            <a:r>
              <a:rPr lang="en-US" sz="1200" dirty="0" smtClean="0">
                <a:solidFill>
                  <a:srgbClr val="333333"/>
                </a:solidFill>
              </a:rPr>
              <a:t>future.</a:t>
            </a:r>
            <a:endParaRPr lang="en-US" sz="1200" dirty="0">
              <a:solidFill>
                <a:srgbClr val="333333"/>
              </a:solidFill>
            </a:endParaRPr>
          </a:p>
        </p:txBody>
      </p:sp>
      <p:grpSp>
        <p:nvGrpSpPr>
          <p:cNvPr id="7" name="Group 6"/>
          <p:cNvGrpSpPr/>
          <p:nvPr/>
        </p:nvGrpSpPr>
        <p:grpSpPr>
          <a:xfrm>
            <a:off x="399708" y="5055175"/>
            <a:ext cx="1354373" cy="1331631"/>
            <a:chOff x="331989" y="4867213"/>
            <a:chExt cx="1489810" cy="1464794"/>
          </a:xfrm>
        </p:grpSpPr>
        <p:pic>
          <p:nvPicPr>
            <p:cNvPr id="8" name="Picture 7"/>
            <p:cNvPicPr>
              <a:picLocks noChangeAspect="1"/>
            </p:cNvPicPr>
            <p:nvPr/>
          </p:nvPicPr>
          <p:blipFill>
            <a:blip r:embed="rId2"/>
            <a:stretch>
              <a:fillRect/>
            </a:stretch>
          </p:blipFill>
          <p:spPr>
            <a:xfrm>
              <a:off x="600960" y="5409713"/>
              <a:ext cx="1220839" cy="922294"/>
            </a:xfrm>
            <a:prstGeom prst="rect">
              <a:avLst/>
            </a:prstGeom>
            <a:effectLst/>
          </p:spPr>
        </p:pic>
        <p:pic>
          <p:nvPicPr>
            <p:cNvPr id="9" name="Picture 8"/>
            <p:cNvPicPr>
              <a:picLocks noChangeAspect="1"/>
            </p:cNvPicPr>
            <p:nvPr/>
          </p:nvPicPr>
          <p:blipFill>
            <a:blip r:embed="rId3"/>
            <a:stretch>
              <a:fillRect/>
            </a:stretch>
          </p:blipFill>
          <p:spPr>
            <a:xfrm>
              <a:off x="331989" y="5257637"/>
              <a:ext cx="1212613" cy="922294"/>
            </a:xfrm>
            <a:prstGeom prst="rect">
              <a:avLst/>
            </a:prstGeom>
            <a:effectLst/>
          </p:spPr>
        </p:pic>
        <p:pic>
          <p:nvPicPr>
            <p:cNvPr id="10" name="Picture 9"/>
            <p:cNvPicPr>
              <a:picLocks noChangeAspect="1"/>
            </p:cNvPicPr>
            <p:nvPr/>
          </p:nvPicPr>
          <p:blipFill rotWithShape="1">
            <a:blip r:embed="rId4"/>
            <a:srcRect b="10631"/>
            <a:stretch/>
          </p:blipFill>
          <p:spPr>
            <a:xfrm>
              <a:off x="636804" y="4867213"/>
              <a:ext cx="813274" cy="389289"/>
            </a:xfrm>
            <a:prstGeom prst="rect">
              <a:avLst/>
            </a:prstGeom>
          </p:spPr>
        </p:pic>
      </p:grpSp>
      <p:grpSp>
        <p:nvGrpSpPr>
          <p:cNvPr id="11" name="Group 10"/>
          <p:cNvGrpSpPr/>
          <p:nvPr/>
        </p:nvGrpSpPr>
        <p:grpSpPr>
          <a:xfrm>
            <a:off x="521967" y="2177642"/>
            <a:ext cx="1109854" cy="1228736"/>
            <a:chOff x="401346" y="1981378"/>
            <a:chExt cx="1220839" cy="1351610"/>
          </a:xfrm>
        </p:grpSpPr>
        <p:pic>
          <p:nvPicPr>
            <p:cNvPr id="12" name="Picture 11"/>
            <p:cNvPicPr>
              <a:picLocks noChangeAspect="1"/>
            </p:cNvPicPr>
            <p:nvPr/>
          </p:nvPicPr>
          <p:blipFill>
            <a:blip r:embed="rId5"/>
            <a:stretch>
              <a:fillRect/>
            </a:stretch>
          </p:blipFill>
          <p:spPr>
            <a:xfrm>
              <a:off x="401346" y="2409303"/>
              <a:ext cx="1220839" cy="923685"/>
            </a:xfrm>
            <a:prstGeom prst="rect">
              <a:avLst/>
            </a:prstGeom>
          </p:spPr>
        </p:pic>
        <p:pic>
          <p:nvPicPr>
            <p:cNvPr id="13" name="Picture 12"/>
            <p:cNvPicPr>
              <a:picLocks noChangeAspect="1"/>
            </p:cNvPicPr>
            <p:nvPr/>
          </p:nvPicPr>
          <p:blipFill rotWithShape="1">
            <a:blip r:embed="rId6"/>
            <a:srcRect b="9317"/>
            <a:stretch/>
          </p:blipFill>
          <p:spPr>
            <a:xfrm>
              <a:off x="503701" y="1981378"/>
              <a:ext cx="1016129" cy="435600"/>
            </a:xfrm>
            <a:prstGeom prst="rect">
              <a:avLst/>
            </a:prstGeom>
          </p:spPr>
        </p:pic>
      </p:grpSp>
      <p:grpSp>
        <p:nvGrpSpPr>
          <p:cNvPr id="14" name="Group 13"/>
          <p:cNvGrpSpPr/>
          <p:nvPr/>
        </p:nvGrpSpPr>
        <p:grpSpPr>
          <a:xfrm>
            <a:off x="521967" y="3638500"/>
            <a:ext cx="1109854" cy="1235284"/>
            <a:chOff x="410154" y="3463448"/>
            <a:chExt cx="1220839" cy="1358812"/>
          </a:xfrm>
        </p:grpSpPr>
        <p:pic>
          <p:nvPicPr>
            <p:cNvPr id="15" name="Picture 14"/>
            <p:cNvPicPr>
              <a:picLocks noChangeAspect="1"/>
            </p:cNvPicPr>
            <p:nvPr/>
          </p:nvPicPr>
          <p:blipFill>
            <a:blip r:embed="rId7"/>
            <a:stretch>
              <a:fillRect/>
            </a:stretch>
          </p:blipFill>
          <p:spPr>
            <a:xfrm>
              <a:off x="410154" y="3900837"/>
              <a:ext cx="1220839" cy="921423"/>
            </a:xfrm>
            <a:prstGeom prst="rect">
              <a:avLst/>
            </a:prstGeom>
          </p:spPr>
        </p:pic>
        <p:pic>
          <p:nvPicPr>
            <p:cNvPr id="16" name="Picture 15"/>
            <p:cNvPicPr>
              <a:picLocks noChangeAspect="1"/>
            </p:cNvPicPr>
            <p:nvPr/>
          </p:nvPicPr>
          <p:blipFill>
            <a:blip r:embed="rId8"/>
            <a:stretch>
              <a:fillRect/>
            </a:stretch>
          </p:blipFill>
          <p:spPr>
            <a:xfrm>
              <a:off x="544366" y="3463448"/>
              <a:ext cx="952414" cy="435600"/>
            </a:xfrm>
            <a:prstGeom prst="rect">
              <a:avLst/>
            </a:prstGeom>
          </p:spPr>
        </p:pic>
      </p:grpSp>
      <p:sp>
        <p:nvSpPr>
          <p:cNvPr id="17" name="TextBox 16"/>
          <p:cNvSpPr txBox="1"/>
          <p:nvPr/>
        </p:nvSpPr>
        <p:spPr>
          <a:xfrm>
            <a:off x="1724870" y="2392039"/>
            <a:ext cx="2858015" cy="830997"/>
          </a:xfrm>
          <a:prstGeom prst="rect">
            <a:avLst/>
          </a:prstGeom>
          <a:noFill/>
        </p:spPr>
        <p:txBody>
          <a:bodyPr wrap="square" rtlCol="0" anchor="ctr">
            <a:spAutoFit/>
          </a:bodyPr>
          <a:lstStyle/>
          <a:p>
            <a:r>
              <a:rPr lang="en-US" sz="1200" b="1" dirty="0" smtClean="0">
                <a:solidFill>
                  <a:srgbClr val="333333"/>
                </a:solidFill>
              </a:rPr>
              <a:t>Understand Your Maturity. </a:t>
            </a:r>
            <a:r>
              <a:rPr lang="en-US" sz="1200" dirty="0" smtClean="0">
                <a:solidFill>
                  <a:srgbClr val="333333"/>
                </a:solidFill>
              </a:rPr>
              <a:t>Systematically determine a baseline for ECM program performance across 59 metrics.</a:t>
            </a:r>
          </a:p>
        </p:txBody>
      </p:sp>
      <p:sp>
        <p:nvSpPr>
          <p:cNvPr id="18" name="TextBox 17"/>
          <p:cNvSpPr txBox="1"/>
          <p:nvPr/>
        </p:nvSpPr>
        <p:spPr>
          <a:xfrm>
            <a:off x="1724870" y="3749107"/>
            <a:ext cx="2858015" cy="1015663"/>
          </a:xfrm>
          <a:prstGeom prst="rect">
            <a:avLst/>
          </a:prstGeom>
          <a:noFill/>
        </p:spPr>
        <p:txBody>
          <a:bodyPr wrap="square" rtlCol="0" anchor="ctr">
            <a:spAutoFit/>
          </a:bodyPr>
          <a:lstStyle/>
          <a:p>
            <a:r>
              <a:rPr lang="en-US" sz="1200" b="1" dirty="0" smtClean="0">
                <a:solidFill>
                  <a:srgbClr val="333333"/>
                </a:solidFill>
              </a:rPr>
              <a:t>Define Your Operations. </a:t>
            </a:r>
          </a:p>
          <a:p>
            <a:r>
              <a:rPr lang="en-US" sz="1200" dirty="0" smtClean="0">
                <a:solidFill>
                  <a:srgbClr val="333333"/>
                </a:solidFill>
              </a:rPr>
              <a:t>Identify the use cases, content types and formats, storage locations, processes supported, audiences, etc. present in your organization. </a:t>
            </a:r>
            <a:endParaRPr lang="en-US" sz="1200" dirty="0">
              <a:solidFill>
                <a:srgbClr val="333333"/>
              </a:solidFill>
            </a:endParaRPr>
          </a:p>
        </p:txBody>
      </p:sp>
      <p:sp>
        <p:nvSpPr>
          <p:cNvPr id="19" name="TextBox 18"/>
          <p:cNvSpPr txBox="1"/>
          <p:nvPr/>
        </p:nvSpPr>
        <p:spPr>
          <a:xfrm>
            <a:off x="1724870" y="5311377"/>
            <a:ext cx="2858015" cy="830997"/>
          </a:xfrm>
          <a:prstGeom prst="rect">
            <a:avLst/>
          </a:prstGeom>
          <a:noFill/>
        </p:spPr>
        <p:txBody>
          <a:bodyPr wrap="square" rtlCol="0" anchor="ctr">
            <a:spAutoFit/>
          </a:bodyPr>
          <a:lstStyle/>
          <a:p>
            <a:r>
              <a:rPr lang="en-US" sz="1200" b="1" dirty="0" smtClean="0">
                <a:solidFill>
                  <a:srgbClr val="333333"/>
                </a:solidFill>
              </a:rPr>
              <a:t>Reveal Improvement Opportunities. </a:t>
            </a:r>
            <a:r>
              <a:rPr lang="en-US" sz="1200" dirty="0" smtClean="0">
                <a:solidFill>
                  <a:srgbClr val="333333"/>
                </a:solidFill>
              </a:rPr>
              <a:t>Collect end-user issues and desires for the future, and convert into executable action items.</a:t>
            </a:r>
            <a:endParaRPr lang="en-US" sz="1200" dirty="0">
              <a:solidFill>
                <a:srgbClr val="333333"/>
              </a:solidFill>
            </a:endParaRPr>
          </a:p>
        </p:txBody>
      </p:sp>
      <p:cxnSp>
        <p:nvCxnSpPr>
          <p:cNvPr id="20" name="Straight Connector 19"/>
          <p:cNvCxnSpPr/>
          <p:nvPr/>
        </p:nvCxnSpPr>
        <p:spPr>
          <a:xfrm>
            <a:off x="955386" y="3535288"/>
            <a:ext cx="3480545"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5386" y="4988593"/>
            <a:ext cx="3480545"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509409" y="1224527"/>
            <a:ext cx="1399629" cy="8447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hlinkClick r:id="rId9"/>
              </a:rPr>
              <a:t>View a demo survey</a:t>
            </a:r>
            <a:endParaRPr lang="en-US" sz="1400" b="1" dirty="0"/>
          </a:p>
        </p:txBody>
      </p:sp>
    </p:spTree>
    <p:extLst>
      <p:ext uri="{BB962C8B-B14F-4D97-AF65-F5344CB8AC3E}">
        <p14:creationId xmlns:p14="http://schemas.microsoft.com/office/powerpoint/2010/main" val="4081384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032"/>
            <a:ext cx="8829106" cy="864096"/>
          </a:xfrm>
        </p:spPr>
        <p:txBody>
          <a:bodyPr/>
          <a:lstStyle/>
          <a:p>
            <a:r>
              <a:rPr lang="en-US" dirty="0" smtClean="0"/>
              <a:t>Use these icons to help direct you as you navigate this research </a:t>
            </a:r>
            <a:endParaRPr lang="en-US" dirty="0"/>
          </a:p>
        </p:txBody>
      </p:sp>
      <p:sp>
        <p:nvSpPr>
          <p:cNvPr id="8" name="TextBox 7"/>
          <p:cNvSpPr txBox="1"/>
          <p:nvPr/>
        </p:nvSpPr>
        <p:spPr>
          <a:xfrm>
            <a:off x="725159" y="5023692"/>
            <a:ext cx="7485062" cy="738664"/>
          </a:xfrm>
          <a:prstGeom prst="rect">
            <a:avLst/>
          </a:prstGeom>
          <a:noFill/>
        </p:spPr>
        <p:txBody>
          <a:bodyPr wrap="square" rtlCol="0">
            <a:spAutoFit/>
          </a:bodyPr>
          <a:lstStyle/>
          <a:p>
            <a:r>
              <a:rPr lang="en-US" sz="1400" dirty="0" smtClean="0"/>
              <a:t>This icon denotes a slide that pertains directly to the Info-Tech Vendor Landscape on ECM technology. Use these slides to support and guide your evaluation of the ECM vendors included in the research. </a:t>
            </a:r>
            <a:endParaRPr lang="en-US" sz="1400"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solidFill>
                  <a:srgbClr val="333333"/>
                </a:solidFill>
              </a:rPr>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solidFill>
                <a:srgbClr val="333333"/>
              </a:solidFill>
            </a:endParaRP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solidFill>
                  <a:srgbClr val="333333"/>
                </a:solidFill>
              </a:rPr>
              <a:t>This icon denotes a slide with an associated activity. The activity can be performed either as part of your project or with the support of Info-Tech team members, who will come onsite to facilitate a workshop for your organization.</a:t>
            </a:r>
            <a:endParaRPr lang="en-US" sz="1400" dirty="0">
              <a:solidFill>
                <a:srgbClr val="333333"/>
              </a:solidFill>
            </a:endParaRPr>
          </a:p>
        </p:txBody>
      </p:sp>
      <p:sp>
        <p:nvSpPr>
          <p:cNvPr id="22" name="Rectangle 21"/>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solidFill>
                  <a:srgbClr val="333333"/>
                </a:solidFill>
              </a:rPr>
              <a:t>Use these icons to help guide you through each step of the blueprint and direct you to content related to the recommended activities. </a:t>
            </a:r>
            <a:endParaRPr lang="en-US" sz="1400" dirty="0">
              <a:solidFill>
                <a:srgbClr val="333333"/>
              </a:solidFill>
            </a:endParaRPr>
          </a:p>
        </p:txBody>
      </p:sp>
      <p:pic>
        <p:nvPicPr>
          <p:cNvPr id="16" name="Picture 15"/>
          <p:cNvPicPr>
            <a:picLocks noChangeAspect="1"/>
          </p:cNvPicPr>
          <p:nvPr/>
        </p:nvPicPr>
        <p:blipFill>
          <a:blip r:embed="rId5" cstate="print"/>
          <a:stretch>
            <a:fillRect/>
          </a:stretch>
        </p:blipFill>
        <p:spPr>
          <a:xfrm>
            <a:off x="781798" y="4765803"/>
            <a:ext cx="349282" cy="152503"/>
          </a:xfrm>
          <a:prstGeom prst="rect">
            <a:avLst/>
          </a:prstGeom>
        </p:spPr>
      </p:pic>
    </p:spTree>
    <p:extLst>
      <p:ext uri="{BB962C8B-B14F-4D97-AF65-F5344CB8AC3E}">
        <p14:creationId xmlns:p14="http://schemas.microsoft.com/office/powerpoint/2010/main" val="204327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Are you ready for this project?</a:t>
            </a:r>
            <a:endParaRPr lang="en-US" dirty="0"/>
          </a:p>
        </p:txBody>
      </p:sp>
      <p:sp>
        <p:nvSpPr>
          <p:cNvPr id="3" name="Text Placeholder 2"/>
          <p:cNvSpPr>
            <a:spLocks noGrp="1"/>
          </p:cNvSpPr>
          <p:nvPr>
            <p:ph type="body" sz="quarter" idx="16"/>
          </p:nvPr>
        </p:nvSpPr>
        <p:spPr/>
        <p:txBody>
          <a:bodyPr/>
          <a:lstStyle/>
          <a:p>
            <a:r>
              <a:rPr lang="en-US" dirty="0" smtClean="0">
                <a:solidFill>
                  <a:schemeClr val="tx1"/>
                </a:solidFill>
              </a:rPr>
              <a:t>IT teams tasked with exploring the ECM vendor market and making recommendations.</a:t>
            </a:r>
          </a:p>
          <a:p>
            <a:r>
              <a:rPr lang="en-US" dirty="0" smtClean="0">
                <a:solidFill>
                  <a:schemeClr val="tx1"/>
                </a:solidFill>
              </a:rPr>
              <a:t>Business units </a:t>
            </a:r>
            <a:r>
              <a:rPr lang="en-CA" dirty="0">
                <a:solidFill>
                  <a:schemeClr val="tx1"/>
                </a:solidFill>
              </a:rPr>
              <a:t>going into the selection or early implementation phases of an </a:t>
            </a:r>
            <a:r>
              <a:rPr lang="en-CA" dirty="0" smtClean="0">
                <a:solidFill>
                  <a:schemeClr val="tx1"/>
                </a:solidFill>
              </a:rPr>
              <a:t>ECM technology project.</a:t>
            </a:r>
          </a:p>
          <a:p>
            <a:r>
              <a:rPr lang="en-CA" dirty="0" smtClean="0">
                <a:solidFill>
                  <a:schemeClr val="tx1"/>
                </a:solidFill>
              </a:rPr>
              <a:t>Organizations looking to review or change a specific component of their ECM platform.</a:t>
            </a:r>
            <a:endParaRPr lang="en-CA" dirty="0">
              <a:solidFill>
                <a:schemeClr val="tx1"/>
              </a:solidFill>
            </a:endParaRPr>
          </a:p>
        </p:txBody>
      </p:sp>
      <p:sp>
        <p:nvSpPr>
          <p:cNvPr id="4" name="Text Placeholder 3"/>
          <p:cNvSpPr>
            <a:spLocks noGrp="1"/>
          </p:cNvSpPr>
          <p:nvPr>
            <p:ph type="body" sz="quarter" idx="26"/>
          </p:nvPr>
        </p:nvSpPr>
        <p:spPr>
          <a:xfrm>
            <a:off x="4835436" y="1554223"/>
            <a:ext cx="4041648" cy="2416415"/>
          </a:xfrm>
        </p:spPr>
        <p:txBody>
          <a:bodyPr/>
          <a:lstStyle/>
          <a:p>
            <a:r>
              <a:rPr lang="en-US" dirty="0" smtClean="0">
                <a:solidFill>
                  <a:schemeClr val="tx1"/>
                </a:solidFill>
              </a:rPr>
              <a:t>Understand the ECM market of today, including functionality and vendor performance.</a:t>
            </a:r>
          </a:p>
          <a:p>
            <a:r>
              <a:rPr lang="en-US" dirty="0" smtClean="0">
                <a:solidFill>
                  <a:schemeClr val="tx1"/>
                </a:solidFill>
              </a:rPr>
              <a:t>Follow best practices to gather requirements and assess your organizational needs through a use-case lens.</a:t>
            </a:r>
          </a:p>
          <a:p>
            <a:r>
              <a:rPr lang="en-US" dirty="0" smtClean="0">
                <a:solidFill>
                  <a:schemeClr val="tx1"/>
                </a:solidFill>
              </a:rPr>
              <a:t>Structure the selection stage of your project, including vendor interactions.</a:t>
            </a:r>
          </a:p>
          <a:p>
            <a:r>
              <a:rPr lang="en-US" dirty="0" smtClean="0">
                <a:solidFill>
                  <a:schemeClr val="tx1"/>
                </a:solidFill>
              </a:rPr>
              <a:t>Follow a bottom-up, process-based ECM implementation methodology.</a:t>
            </a:r>
          </a:p>
          <a:p>
            <a:endParaRPr lang="en-US" dirty="0" smtClean="0">
              <a:solidFill>
                <a:schemeClr val="tx1"/>
              </a:solidFill>
            </a:endParaRPr>
          </a:p>
          <a:p>
            <a:endParaRPr lang="en-US" dirty="0">
              <a:solidFill>
                <a:schemeClr val="tx1"/>
              </a:solidFill>
            </a:endParaRPr>
          </a:p>
        </p:txBody>
      </p:sp>
      <p:sp>
        <p:nvSpPr>
          <p:cNvPr id="5" name="Text Placeholder 4"/>
          <p:cNvSpPr>
            <a:spLocks noGrp="1"/>
          </p:cNvSpPr>
          <p:nvPr>
            <p:ph type="body" sz="quarter" idx="27"/>
          </p:nvPr>
        </p:nvSpPr>
        <p:spPr>
          <a:xfrm>
            <a:off x="246702" y="4371614"/>
            <a:ext cx="4102875" cy="2136278"/>
          </a:xfrm>
        </p:spPr>
        <p:txBody>
          <a:bodyPr/>
          <a:lstStyle/>
          <a:p>
            <a:r>
              <a:rPr lang="en-US" dirty="0">
                <a:solidFill>
                  <a:schemeClr val="tx1"/>
                </a:solidFill>
              </a:rPr>
              <a:t>ECM project </a:t>
            </a:r>
            <a:r>
              <a:rPr lang="en-US" dirty="0" smtClean="0">
                <a:solidFill>
                  <a:schemeClr val="tx1"/>
                </a:solidFill>
              </a:rPr>
              <a:t>team or working group tasked with managing an RFP process for vendor selection.</a:t>
            </a:r>
            <a:endParaRPr lang="en-US" dirty="0">
              <a:solidFill>
                <a:schemeClr val="tx1"/>
              </a:solidFill>
            </a:endParaRPr>
          </a:p>
          <a:p>
            <a:r>
              <a:rPr lang="en-US" dirty="0" smtClean="0">
                <a:solidFill>
                  <a:schemeClr val="tx1"/>
                </a:solidFill>
              </a:rPr>
              <a:t>ECM project team or working group tasked with implementing the ECM solution in the organization.</a:t>
            </a:r>
          </a:p>
          <a:p>
            <a:r>
              <a:rPr lang="en-US" dirty="0">
                <a:solidFill>
                  <a:schemeClr val="tx1"/>
                </a:solidFill>
              </a:rPr>
              <a:t>ECM architects, </a:t>
            </a:r>
            <a:r>
              <a:rPr lang="en-US" dirty="0" smtClean="0">
                <a:solidFill>
                  <a:schemeClr val="tx1"/>
                </a:solidFill>
              </a:rPr>
              <a:t>developers, and administrators tasked with configuring ECM solutions in accordance with stakeholder needs.</a:t>
            </a:r>
            <a:endParaRPr lang="en-US" dirty="0">
              <a:solidFill>
                <a:schemeClr val="tx1"/>
              </a:solidFill>
            </a:endParaRPr>
          </a:p>
        </p:txBody>
      </p:sp>
      <p:sp>
        <p:nvSpPr>
          <p:cNvPr id="6" name="Text Placeholder 5"/>
          <p:cNvSpPr>
            <a:spLocks noGrp="1"/>
          </p:cNvSpPr>
          <p:nvPr>
            <p:ph type="body" sz="quarter" idx="28"/>
          </p:nvPr>
        </p:nvSpPr>
        <p:spPr>
          <a:xfrm>
            <a:off x="4830836" y="4367371"/>
            <a:ext cx="4041648" cy="2140521"/>
          </a:xfrm>
        </p:spPr>
        <p:txBody>
          <a:bodyPr/>
          <a:lstStyle/>
          <a:p>
            <a:r>
              <a:rPr lang="en-US" dirty="0" smtClean="0">
                <a:solidFill>
                  <a:schemeClr val="tx1"/>
                </a:solidFill>
              </a:rPr>
              <a:t>Draft an RFP, manage the review process, and select a vendor.</a:t>
            </a:r>
          </a:p>
          <a:p>
            <a:r>
              <a:rPr lang="en-US" dirty="0" smtClean="0">
                <a:solidFill>
                  <a:schemeClr val="tx1"/>
                </a:solidFill>
              </a:rPr>
              <a:t>Introduce ECM capabilities through an Agile methodology (i.e. minimum-viable solutions) with alignment to the organization’s greater ECM program vision.</a:t>
            </a:r>
          </a:p>
          <a:p>
            <a:r>
              <a:rPr lang="en-US" dirty="0" smtClean="0">
                <a:solidFill>
                  <a:schemeClr val="tx1"/>
                </a:solidFill>
              </a:rPr>
              <a:t>Follow best practices when designing systems, sites, taxonomy, naming conventions, metadata, policies, etc.</a:t>
            </a:r>
            <a:endParaRPr lang="en-US" dirty="0">
              <a:solidFill>
                <a:schemeClr val="tx1"/>
              </a:solidFill>
            </a:endParaRPr>
          </a:p>
        </p:txBody>
      </p:sp>
    </p:spTree>
    <p:extLst>
      <p:ext uri="{BB962C8B-B14F-4D97-AF65-F5344CB8AC3E}">
        <p14:creationId xmlns:p14="http://schemas.microsoft.com/office/powerpoint/2010/main" val="215855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noFill/>
          <a:ln w="9525">
            <a:noFill/>
            <a:miter lim="800000"/>
            <a:headEnd/>
            <a:tailEnd/>
          </a:ln>
        </p:spPr>
        <p:txBody>
          <a:bodyPr vert="horz" wrap="square" lIns="36000" tIns="45720" rIns="0" bIns="45720" numCol="1" anchor="t" anchorCtr="0" compatLnSpc="1">
            <a:prstTxWarp prst="textNoShape">
              <a:avLst/>
            </a:prstTxWarp>
          </a:bodyPr>
          <a:lstStyle/>
          <a:p>
            <a:pPr>
              <a:spcBef>
                <a:spcPts val="200"/>
              </a:spcBef>
            </a:pPr>
            <a:r>
              <a:rPr lang="en-US" dirty="0"/>
              <a:t>Organizations everywhere are </a:t>
            </a:r>
            <a:r>
              <a:rPr lang="en-US" dirty="0" smtClean="0"/>
              <a:t>transforming their </a:t>
            </a:r>
            <a:r>
              <a:rPr lang="en-US" dirty="0"/>
              <a:t>information management practices, and look </a:t>
            </a:r>
            <a:r>
              <a:rPr lang="en-US" dirty="0" smtClean="0"/>
              <a:t>to introduce or update </a:t>
            </a:r>
            <a:r>
              <a:rPr lang="en-US" b="1" dirty="0" smtClean="0"/>
              <a:t>enterprise content management</a:t>
            </a:r>
            <a:r>
              <a:rPr lang="en-US" dirty="0" smtClean="0"/>
              <a:t> </a:t>
            </a:r>
            <a:r>
              <a:rPr lang="en-US" dirty="0"/>
              <a:t>(ECM) </a:t>
            </a:r>
            <a:r>
              <a:rPr lang="en-US" dirty="0" smtClean="0"/>
              <a:t>solutions as a foundational piece.</a:t>
            </a:r>
          </a:p>
          <a:p>
            <a:pPr>
              <a:spcBef>
                <a:spcPts val="200"/>
              </a:spcBef>
            </a:pPr>
            <a:r>
              <a:rPr lang="en-US" dirty="0" smtClean="0"/>
              <a:t>The ECM market is confusing and there is a need to disambiguate the players, shortlist and evaluate solutions, and arrive at a vendor decision.</a:t>
            </a:r>
            <a:endParaRPr lang="en-US" dirty="0"/>
          </a:p>
          <a:p>
            <a:pPr>
              <a:spcBef>
                <a:spcPts val="200"/>
              </a:spcBef>
            </a:pPr>
            <a:endParaRPr lang="en-US" dirty="0"/>
          </a:p>
        </p:txBody>
      </p:sp>
      <p:sp>
        <p:nvSpPr>
          <p:cNvPr id="3" name="Text Placeholder 2"/>
          <p:cNvSpPr>
            <a:spLocks noGrp="1"/>
          </p:cNvSpPr>
          <p:nvPr>
            <p:ph type="body" sz="quarter" idx="11"/>
          </p:nvPr>
        </p:nvSpPr>
        <p:spPr>
          <a:xfrm>
            <a:off x="247848" y="2974004"/>
            <a:ext cx="5257800" cy="1284958"/>
          </a:xfrm>
        </p:spPr>
        <p:txBody>
          <a:bodyPr lIns="36000" rIns="0"/>
          <a:lstStyle/>
          <a:p>
            <a:pPr>
              <a:spcBef>
                <a:spcPts val="200"/>
              </a:spcBef>
            </a:pPr>
            <a:r>
              <a:rPr lang="en-US" dirty="0" smtClean="0"/>
              <a:t>ECM technology is in a mature and saturated market, but not all solutions compare equally and understanding the nuances is a daunting task.</a:t>
            </a:r>
          </a:p>
          <a:p>
            <a:pPr>
              <a:spcBef>
                <a:spcPts val="200"/>
              </a:spcBef>
            </a:pPr>
            <a:r>
              <a:rPr lang="en-US" dirty="0"/>
              <a:t>ECM ends up serving many different use cases across the organization; coordinating and satisfying all these needs requires a structured approach.</a:t>
            </a:r>
          </a:p>
          <a:p>
            <a:pPr>
              <a:spcBef>
                <a:spcPts val="200"/>
              </a:spcBef>
            </a:pPr>
            <a:r>
              <a:rPr lang="en-US" dirty="0" smtClean="0"/>
              <a:t>Organizations often underestimate the effort involved with content transformations and attempt to roll out to too many areas at once. </a:t>
            </a:r>
            <a:endParaRPr lang="en-US" dirty="0"/>
          </a:p>
        </p:txBody>
      </p:sp>
      <p:sp>
        <p:nvSpPr>
          <p:cNvPr id="4" name="Text Placeholder 3"/>
          <p:cNvSpPr>
            <a:spLocks noGrp="1"/>
          </p:cNvSpPr>
          <p:nvPr>
            <p:ph type="body" sz="quarter" idx="12"/>
          </p:nvPr>
        </p:nvSpPr>
        <p:spPr>
          <a:xfrm>
            <a:off x="255868" y="4512653"/>
            <a:ext cx="8623607" cy="2118806"/>
          </a:xfrm>
          <a:noFill/>
          <a:ln w="9525">
            <a:noFill/>
            <a:miter lim="800000"/>
            <a:headEnd/>
            <a:tailEnd/>
          </a:ln>
        </p:spPr>
        <p:txBody>
          <a:bodyPr vert="horz" wrap="square" lIns="36000" tIns="45720" rIns="0" bIns="45720" numCol="1" anchor="t" anchorCtr="0" compatLnSpc="1">
            <a:prstTxWarp prst="textNoShape">
              <a:avLst/>
            </a:prstTxWarp>
          </a:bodyPr>
          <a:lstStyle/>
          <a:p>
            <a:pPr>
              <a:spcBef>
                <a:spcPts val="200"/>
              </a:spcBef>
            </a:pPr>
            <a:r>
              <a:rPr lang="en-US" dirty="0" smtClean="0"/>
              <a:t>Understand where you want to go by setting an ECM program vision aligned to your organization’s greater enterprise information management (EIM) vision, and by structuring your ECM selection and implementation project accordingly.</a:t>
            </a:r>
          </a:p>
          <a:p>
            <a:pPr>
              <a:spcBef>
                <a:spcPts val="200"/>
              </a:spcBef>
            </a:pPr>
            <a:r>
              <a:rPr lang="en-US" dirty="0" smtClean="0"/>
              <a:t>Align your ECM solution selection to the organization’s broader ECM/EIM system architecture (including network drives, other content management products, data architectures, and enterprise or LOB applications). </a:t>
            </a:r>
          </a:p>
          <a:p>
            <a:pPr>
              <a:spcBef>
                <a:spcPts val="200"/>
              </a:spcBef>
            </a:pPr>
            <a:r>
              <a:rPr lang="en-US" dirty="0" smtClean="0"/>
              <a:t>Explore the ECM vendor market through a use-case lens and benchmark performance of key functions to make an informed decision about requirements and priorities.</a:t>
            </a:r>
          </a:p>
          <a:p>
            <a:pPr>
              <a:spcBef>
                <a:spcPts val="200"/>
              </a:spcBef>
            </a:pPr>
            <a:r>
              <a:rPr lang="en-US" dirty="0" smtClean="0"/>
              <a:t>Structure and conduct due diligence activities when evaluating solutions in order to validate vendors’ claims during the selection process and arrive at a confident vendor selection.</a:t>
            </a:r>
          </a:p>
          <a:p>
            <a:pPr>
              <a:spcBef>
                <a:spcPts val="200"/>
              </a:spcBef>
            </a:pPr>
            <a:r>
              <a:rPr lang="en-US" dirty="0" smtClean="0"/>
              <a:t>Implement the ECM program gradually and in a way that avoids common pitfalls, overcomes resistance to change, and minimizes the need for costly re-work by following </a:t>
            </a:r>
            <a:r>
              <a:rPr lang="en-US" b="1" dirty="0" smtClean="0"/>
              <a:t>Info-Tech’s bottom-up, process-based approach for ECM.</a:t>
            </a:r>
            <a:endParaRPr lang="en-US" dirty="0"/>
          </a:p>
        </p:txBody>
      </p:sp>
      <p:sp>
        <p:nvSpPr>
          <p:cNvPr id="5" name="Text Placeholder 4"/>
          <p:cNvSpPr>
            <a:spLocks noGrp="1"/>
          </p:cNvSpPr>
          <p:nvPr>
            <p:ph type="body" sz="quarter" idx="13"/>
          </p:nvPr>
        </p:nvSpPr>
        <p:spPr>
          <a:xfrm>
            <a:off x="5737241" y="1495997"/>
            <a:ext cx="3083231" cy="2647635"/>
          </a:xfrm>
        </p:spPr>
        <p:txBody>
          <a:bodyPr/>
          <a:lstStyle/>
          <a:p>
            <a:pPr marL="228600" indent="-228600">
              <a:spcBef>
                <a:spcPts val="600"/>
              </a:spcBef>
              <a:spcAft>
                <a:spcPts val="600"/>
              </a:spcAft>
              <a:buSzPct val="100000"/>
              <a:buFont typeface="+mj-lt"/>
              <a:buAutoNum type="arabicPeriod"/>
            </a:pPr>
            <a:r>
              <a:rPr lang="en-US" b="1" dirty="0">
                <a:solidFill>
                  <a:srgbClr val="333333"/>
                </a:solidFill>
              </a:rPr>
              <a:t>ECM is a key piece of digital transformation. </a:t>
            </a:r>
            <a:r>
              <a:rPr lang="en-US" dirty="0">
                <a:solidFill>
                  <a:srgbClr val="333333"/>
                </a:solidFill>
              </a:rPr>
              <a:t>Quality information provides a foundation for innovation.</a:t>
            </a:r>
          </a:p>
          <a:p>
            <a:pPr marL="228600" indent="-228600">
              <a:spcBef>
                <a:spcPts val="600"/>
              </a:spcBef>
              <a:spcAft>
                <a:spcPts val="600"/>
              </a:spcAft>
              <a:buSzPct val="100000"/>
              <a:buFont typeface="+mj-lt"/>
              <a:buAutoNum type="arabicPeriod"/>
            </a:pPr>
            <a:r>
              <a:rPr lang="en-US" b="1" dirty="0"/>
              <a:t>Plan ahead or the sins of the past </a:t>
            </a:r>
            <a:r>
              <a:rPr lang="en-US" b="1" dirty="0" smtClean="0">
                <a:solidFill>
                  <a:srgbClr val="333333"/>
                </a:solidFill>
              </a:rPr>
              <a:t>will </a:t>
            </a:r>
            <a:r>
              <a:rPr lang="en-US" b="1" dirty="0"/>
              <a:t>be </a:t>
            </a:r>
            <a:r>
              <a:rPr lang="en-US" b="1" dirty="0" smtClean="0"/>
              <a:t>recreated</a:t>
            </a:r>
            <a:r>
              <a:rPr lang="en-US" b="1" dirty="0" smtClean="0">
                <a:solidFill>
                  <a:srgbClr val="333333"/>
                </a:solidFill>
              </a:rPr>
              <a:t>. </a:t>
            </a:r>
            <a:r>
              <a:rPr lang="en-US" dirty="0"/>
              <a:t>Without carefully planned </a:t>
            </a:r>
            <a:r>
              <a:rPr lang="en-US" dirty="0" smtClean="0"/>
              <a:t>architecture, governance, </a:t>
            </a:r>
            <a:r>
              <a:rPr lang="en-US" dirty="0"/>
              <a:t>and management, users will resort to the way they’ve always done </a:t>
            </a:r>
            <a:r>
              <a:rPr lang="en-US" dirty="0" smtClean="0"/>
              <a:t>things</a:t>
            </a:r>
            <a:r>
              <a:rPr lang="en-US" dirty="0" smtClean="0">
                <a:solidFill>
                  <a:srgbClr val="333333"/>
                </a:solidFill>
              </a:rPr>
              <a:t>.</a:t>
            </a:r>
            <a:endParaRPr lang="en-US" dirty="0">
              <a:solidFill>
                <a:srgbClr val="333333"/>
              </a:solidFill>
            </a:endParaRPr>
          </a:p>
          <a:p>
            <a:pPr marL="228600" indent="-228600">
              <a:spcBef>
                <a:spcPts val="600"/>
              </a:spcBef>
              <a:spcAft>
                <a:spcPts val="600"/>
              </a:spcAft>
              <a:buSzPct val="100000"/>
              <a:buFont typeface="+mj-lt"/>
              <a:buAutoNum type="arabicPeriod"/>
            </a:pPr>
            <a:r>
              <a:rPr lang="en-US" b="1" dirty="0">
                <a:solidFill>
                  <a:srgbClr val="333333"/>
                </a:solidFill>
              </a:rPr>
              <a:t>ECM technology on its own is not enough. </a:t>
            </a:r>
            <a:r>
              <a:rPr lang="en-US" dirty="0">
                <a:solidFill>
                  <a:srgbClr val="333333"/>
                </a:solidFill>
              </a:rPr>
              <a:t>To truly realize the benefits of ECM on an on-going </a:t>
            </a:r>
            <a:r>
              <a:rPr lang="en-US" dirty="0" smtClean="0">
                <a:solidFill>
                  <a:srgbClr val="333333"/>
                </a:solidFill>
              </a:rPr>
              <a:t>basis, </a:t>
            </a:r>
            <a:r>
              <a:rPr lang="en-US" dirty="0">
                <a:solidFill>
                  <a:srgbClr val="333333"/>
                </a:solidFill>
              </a:rPr>
              <a:t>a program is needed to manage it as a capability.</a:t>
            </a:r>
          </a:p>
          <a:p>
            <a:pPr marL="0" indent="0">
              <a:buNone/>
            </a:pPr>
            <a:endParaRPr lang="en-US" dirty="0"/>
          </a:p>
        </p:txBody>
      </p:sp>
      <p:sp>
        <p:nvSpPr>
          <p:cNvPr id="2" name="Title 1"/>
          <p:cNvSpPr>
            <a:spLocks noGrp="1"/>
          </p:cNvSpPr>
          <p:nvPr>
            <p:ph type="title"/>
          </p:nvPr>
        </p:nvSpPr>
        <p:spPr/>
        <p:txBody>
          <a:bodyPr/>
          <a:lstStyle/>
          <a:p>
            <a:r>
              <a:rPr lang="en-US" dirty="0" smtClean="0"/>
              <a:t>Executive summary and problem definition</a:t>
            </a:r>
            <a:endParaRPr lang="en-US" dirty="0"/>
          </a:p>
        </p:txBody>
      </p:sp>
    </p:spTree>
    <p:extLst>
      <p:ext uri="{BB962C8B-B14F-4D97-AF65-F5344CB8AC3E}">
        <p14:creationId xmlns:p14="http://schemas.microsoft.com/office/powerpoint/2010/main" val="70577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102658" y="3866550"/>
            <a:ext cx="914400" cy="2090493"/>
            <a:chOff x="1102658" y="2898366"/>
            <a:chExt cx="914400" cy="2090493"/>
          </a:xfrm>
        </p:grpSpPr>
        <p:grpSp>
          <p:nvGrpSpPr>
            <p:cNvPr id="21" name="Group 20"/>
            <p:cNvGrpSpPr/>
            <p:nvPr/>
          </p:nvGrpSpPr>
          <p:grpSpPr>
            <a:xfrm>
              <a:off x="1345082" y="2898366"/>
              <a:ext cx="429552" cy="1176093"/>
              <a:chOff x="1345082" y="2898366"/>
              <a:chExt cx="429552" cy="1176093"/>
            </a:xfrm>
          </p:grpSpPr>
          <p:sp>
            <p:nvSpPr>
              <p:cNvPr id="7" name="Rectangle 6"/>
              <p:cNvSpPr/>
              <p:nvPr/>
            </p:nvSpPr>
            <p:spPr>
              <a:xfrm>
                <a:off x="1345082" y="2898366"/>
                <a:ext cx="429552" cy="255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7" idx="2"/>
              </p:cNvCxnSpPr>
              <p:nvPr/>
            </p:nvCxnSpPr>
            <p:spPr>
              <a:xfrm>
                <a:off x="1559858" y="3153860"/>
                <a:ext cx="1" cy="9205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1102658" y="407445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107761" y="2031550"/>
            <a:ext cx="914400" cy="2090494"/>
            <a:chOff x="3107761" y="1063366"/>
            <a:chExt cx="914400" cy="2090494"/>
          </a:xfrm>
        </p:grpSpPr>
        <p:grpSp>
          <p:nvGrpSpPr>
            <p:cNvPr id="22" name="Group 21"/>
            <p:cNvGrpSpPr/>
            <p:nvPr/>
          </p:nvGrpSpPr>
          <p:grpSpPr>
            <a:xfrm rot="10800000">
              <a:off x="3350187" y="1977767"/>
              <a:ext cx="429552" cy="1176093"/>
              <a:chOff x="1345082" y="2898366"/>
              <a:chExt cx="429552" cy="1176093"/>
            </a:xfrm>
          </p:grpSpPr>
          <p:sp>
            <p:nvSpPr>
              <p:cNvPr id="23" name="Rectangle 22"/>
              <p:cNvSpPr/>
              <p:nvPr/>
            </p:nvSpPr>
            <p:spPr>
              <a:xfrm>
                <a:off x="1345082" y="2898366"/>
                <a:ext cx="429552" cy="255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a:stCxn id="23" idx="2"/>
              </p:cNvCxnSpPr>
              <p:nvPr/>
            </p:nvCxnSpPr>
            <p:spPr>
              <a:xfrm>
                <a:off x="1559858" y="3153860"/>
                <a:ext cx="1" cy="92059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3107761" y="1063366"/>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7117969" y="2031550"/>
            <a:ext cx="914400" cy="2097742"/>
            <a:chOff x="7117969" y="1063366"/>
            <a:chExt cx="914400" cy="2097742"/>
          </a:xfrm>
        </p:grpSpPr>
        <p:grpSp>
          <p:nvGrpSpPr>
            <p:cNvPr id="28" name="Group 27"/>
            <p:cNvGrpSpPr/>
            <p:nvPr/>
          </p:nvGrpSpPr>
          <p:grpSpPr>
            <a:xfrm rot="10800000">
              <a:off x="7360399" y="1985015"/>
              <a:ext cx="429552" cy="1176093"/>
              <a:chOff x="1345082" y="2898366"/>
              <a:chExt cx="429552" cy="1176093"/>
            </a:xfrm>
          </p:grpSpPr>
          <p:sp>
            <p:nvSpPr>
              <p:cNvPr id="29" name="Rectangle 28"/>
              <p:cNvSpPr/>
              <p:nvPr/>
            </p:nvSpPr>
            <p:spPr>
              <a:xfrm>
                <a:off x="1345082" y="2898366"/>
                <a:ext cx="429552" cy="255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9" idx="2"/>
              </p:cNvCxnSpPr>
              <p:nvPr/>
            </p:nvCxnSpPr>
            <p:spPr>
              <a:xfrm>
                <a:off x="1559858" y="3153860"/>
                <a:ext cx="1" cy="92059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7117969" y="106336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6" name="Picture 65"/>
          <p:cNvPicPr>
            <a:picLocks noChangeAspect="1"/>
          </p:cNvPicPr>
          <p:nvPr/>
        </p:nvPicPr>
        <p:blipFill>
          <a:blip r:embed="rId2"/>
          <a:stretch>
            <a:fillRect/>
          </a:stretch>
        </p:blipFill>
        <p:spPr>
          <a:xfrm>
            <a:off x="5217721" y="5137099"/>
            <a:ext cx="731583" cy="725487"/>
          </a:xfrm>
          <a:prstGeom prst="rect">
            <a:avLst/>
          </a:prstGeom>
        </p:spPr>
      </p:pic>
      <p:grpSp>
        <p:nvGrpSpPr>
          <p:cNvPr id="35" name="Group 34"/>
          <p:cNvGrpSpPr/>
          <p:nvPr/>
        </p:nvGrpSpPr>
        <p:grpSpPr>
          <a:xfrm>
            <a:off x="5112866" y="3866550"/>
            <a:ext cx="914400" cy="2090493"/>
            <a:chOff x="5112866" y="2898366"/>
            <a:chExt cx="914400" cy="2090493"/>
          </a:xfrm>
        </p:grpSpPr>
        <p:grpSp>
          <p:nvGrpSpPr>
            <p:cNvPr id="25" name="Group 24"/>
            <p:cNvGrpSpPr/>
            <p:nvPr/>
          </p:nvGrpSpPr>
          <p:grpSpPr>
            <a:xfrm>
              <a:off x="5355294" y="2898366"/>
              <a:ext cx="429552" cy="1176093"/>
              <a:chOff x="1345082" y="2898366"/>
              <a:chExt cx="429552" cy="1176093"/>
            </a:xfrm>
          </p:grpSpPr>
          <p:sp>
            <p:nvSpPr>
              <p:cNvPr id="26" name="Rectangle 25"/>
              <p:cNvSpPr/>
              <p:nvPr/>
            </p:nvSpPr>
            <p:spPr>
              <a:xfrm>
                <a:off x="1345082" y="2898366"/>
                <a:ext cx="429552" cy="255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a:stCxn id="26" idx="2"/>
              </p:cNvCxnSpPr>
              <p:nvPr/>
            </p:nvCxnSpPr>
            <p:spPr>
              <a:xfrm>
                <a:off x="1559858" y="3153860"/>
                <a:ext cx="1" cy="92059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112866" y="407445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3350188" y="3866550"/>
            <a:ext cx="429552" cy="2554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55294" y="3866550"/>
            <a:ext cx="429552" cy="25549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60399" y="3866550"/>
            <a:ext cx="429552" cy="25549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Understand how </a:t>
            </a:r>
            <a:r>
              <a:rPr lang="en-US" dirty="0" smtClean="0"/>
              <a:t>content management technology </a:t>
            </a:r>
            <a:r>
              <a:rPr lang="en-US" dirty="0"/>
              <a:t>has evolved </a:t>
            </a:r>
            <a:r>
              <a:rPr lang="en-US" dirty="0" smtClean="0"/>
              <a:t>to continuously drive organizational efficiencies</a:t>
            </a:r>
            <a:endParaRPr lang="en-US" dirty="0"/>
          </a:p>
        </p:txBody>
      </p:sp>
      <p:sp>
        <p:nvSpPr>
          <p:cNvPr id="39" name="TextBox 38"/>
          <p:cNvSpPr txBox="1"/>
          <p:nvPr/>
        </p:nvSpPr>
        <p:spPr>
          <a:xfrm>
            <a:off x="203176" y="1102178"/>
            <a:ext cx="8642864" cy="646331"/>
          </a:xfrm>
          <a:prstGeom prst="rect">
            <a:avLst/>
          </a:prstGeom>
          <a:noFill/>
        </p:spPr>
        <p:txBody>
          <a:bodyPr wrap="square" rIns="0" rtlCol="0">
            <a:spAutoFit/>
          </a:bodyPr>
          <a:lstStyle/>
          <a:p>
            <a:r>
              <a:rPr lang="en-US" b="1" dirty="0" smtClean="0">
                <a:solidFill>
                  <a:srgbClr val="29475F"/>
                </a:solidFill>
              </a:rPr>
              <a:t>Vendor consolidation and functional integration helps organizations transform work from ad hoc to managed, person to process, and paper to paperless.</a:t>
            </a:r>
          </a:p>
        </p:txBody>
      </p:sp>
      <p:graphicFrame>
        <p:nvGraphicFramePr>
          <p:cNvPr id="3" name="Table 2"/>
          <p:cNvGraphicFramePr>
            <a:graphicFrameLocks noGrp="1"/>
          </p:cNvGraphicFramePr>
          <p:nvPr>
            <p:extLst>
              <p:ext uri="{D42A27DB-BD31-4B8C-83A1-F6EECF244321}">
                <p14:modId xmlns:p14="http://schemas.microsoft.com/office/powerpoint/2010/main" val="3101215496"/>
              </p:ext>
            </p:extLst>
          </p:nvPr>
        </p:nvGraphicFramePr>
        <p:xfrm>
          <a:off x="0" y="1748175"/>
          <a:ext cx="9144000" cy="4688632"/>
        </p:xfrm>
        <a:graphic>
          <a:graphicData uri="http://schemas.openxmlformats.org/drawingml/2006/table">
            <a:tbl>
              <a:tblPr firstRow="1" bandRow="1">
                <a:tableStyleId>{5C22544A-7EE6-4342-B048-85BDC9FD1C3A}</a:tableStyleId>
              </a:tblPr>
              <a:tblGrid>
                <a:gridCol w="569902"/>
                <a:gridCol w="2001049"/>
                <a:gridCol w="2001049"/>
                <a:gridCol w="2001049"/>
                <a:gridCol w="2060205"/>
                <a:gridCol w="510746"/>
              </a:tblGrid>
              <a:tr h="401456">
                <a:tc>
                  <a:txBody>
                    <a:bodyPr/>
                    <a:lstStyle/>
                    <a:p>
                      <a:pPr algn="ctr"/>
                      <a:endParaRPr lang="en-US" sz="1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The Age</a:t>
                      </a:r>
                      <a:r>
                        <a:rPr lang="en-US" sz="1200" b="1" baseline="0" dirty="0" smtClean="0">
                          <a:solidFill>
                            <a:schemeClr val="accent1"/>
                          </a:solidFill>
                        </a:rPr>
                        <a:t> of Productivity Pockets</a:t>
                      </a:r>
                      <a:endParaRPr lang="en-US" sz="1200" b="1" dirty="0" smtClean="0">
                        <a:solidFill>
                          <a:schemeClr val="accent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solidFill>
                        </a:rPr>
                        <a:t>The Age of Enterprise Information Management</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284527">
                <a:tc>
                  <a:txBody>
                    <a:bodyPr/>
                    <a:lstStyle/>
                    <a:p>
                      <a:pPr algn="ct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60000"/>
                              <a:lumOff val="40000"/>
                            </a:schemeClr>
                          </a:solidFill>
                        </a:rPr>
                        <a:t>Content</a:t>
                      </a:r>
                      <a:r>
                        <a:rPr lang="en-US" sz="1100" b="0" baseline="0" dirty="0" smtClean="0">
                          <a:solidFill>
                            <a:schemeClr val="tx1">
                              <a:lumMod val="60000"/>
                              <a:lumOff val="40000"/>
                            </a:schemeClr>
                          </a:solidFill>
                        </a:rPr>
                        <a:t> imaging, workflow, document management, and records management available as standalone products and deployed as point solution for i</a:t>
                      </a:r>
                      <a:r>
                        <a:rPr lang="en-US" sz="1100" b="0" dirty="0" smtClean="0">
                          <a:solidFill>
                            <a:schemeClr val="tx1">
                              <a:lumMod val="60000"/>
                              <a:lumOff val="40000"/>
                            </a:schemeClr>
                          </a:solidFill>
                        </a:rPr>
                        <a:t>ndividuals</a:t>
                      </a:r>
                      <a:r>
                        <a:rPr lang="en-US" sz="1100" b="0" baseline="0" dirty="0" smtClean="0">
                          <a:solidFill>
                            <a:schemeClr val="tx1">
                              <a:lumMod val="60000"/>
                              <a:lumOff val="40000"/>
                            </a:schemeClr>
                          </a:solidFill>
                        </a:rPr>
                        <a:t> or teams.</a:t>
                      </a:r>
                      <a:endParaRPr lang="en-US" sz="1100" b="0" dirty="0" smtClean="0">
                        <a:solidFill>
                          <a:schemeClr val="tx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60000"/>
                              <a:lumOff val="40000"/>
                            </a:schemeClr>
                          </a:solidFill>
                        </a:rPr>
                        <a:t>End-to-end ECM solutions with process automation, integration capabilities, and cheaper scalability provide the technological foundation for enterprise-wide content management programs.</a:t>
                      </a:r>
                      <a:endParaRPr lang="en-US" sz="1100" b="0" dirty="0" smtClean="0">
                        <a:solidFill>
                          <a:schemeClr val="tx1">
                            <a:lumMod val="60000"/>
                            <a:lumOff val="40000"/>
                          </a:schemeClr>
                        </a:solidFill>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325625">
                <a:tc>
                  <a:txBody>
                    <a:bodyPr/>
                    <a:lstStyle/>
                    <a:p>
                      <a:pPr algn="ct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rPr>
                        <a:t>1980s</a:t>
                      </a:r>
                      <a:r>
                        <a:rPr lang="en-US" sz="1800" b="1" baseline="0" dirty="0" smtClean="0">
                          <a:solidFill>
                            <a:schemeClr val="accent1"/>
                          </a:solidFill>
                        </a:rPr>
                        <a:t> &amp; 1990s</a:t>
                      </a:r>
                      <a:endParaRPr lang="en-US" sz="1800" b="1" dirty="0" smtClean="0">
                        <a:solidFill>
                          <a:schemeClr val="accent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Today</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325625">
                <a:tc>
                  <a:txBody>
                    <a:bodyPr/>
                    <a:lstStyle/>
                    <a:p>
                      <a:pPr algn="ct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dirty="0" smtClean="0">
                          <a:solidFill>
                            <a:schemeClr val="bg1"/>
                          </a:solidFill>
                          <a:latin typeface="Harvey Balls" panose="02000609000000000000" pitchFamily="49" charset="0"/>
                        </a:rPr>
                        <a:t>4</a:t>
                      </a:r>
                      <a:endParaRPr lang="en-US" sz="1400" dirty="0">
                        <a:solidFill>
                          <a:schemeClr val="bg1"/>
                        </a:solidFill>
                        <a:latin typeface="Harvey Balls" panose="02000609000000000000"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r>
              <a:tr h="321165">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smtClean="0">
                          <a:solidFill>
                            <a:schemeClr val="accent3"/>
                          </a:solidFill>
                        </a:rPr>
                        <a:t>2000s &amp; 2010s</a:t>
                      </a:r>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smtClean="0">
                          <a:solidFill>
                            <a:srgbClr val="FFC000"/>
                          </a:solidFill>
                        </a:rPr>
                        <a:t>Tomorrow</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320739">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100" dirty="0">
                        <a:solidFill>
                          <a:schemeClr val="tx1">
                            <a:lumMod val="60000"/>
                            <a:lumOff val="4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dirty="0" smtClean="0">
                          <a:solidFill>
                            <a:schemeClr val="tx1">
                              <a:lumMod val="60000"/>
                              <a:lumOff val="40000"/>
                            </a:schemeClr>
                          </a:solidFill>
                        </a:rPr>
                        <a:t>Emergence</a:t>
                      </a:r>
                      <a:r>
                        <a:rPr lang="en-US" sz="1100" baseline="0" dirty="0" smtClean="0">
                          <a:solidFill>
                            <a:schemeClr val="tx1">
                              <a:lumMod val="60000"/>
                              <a:lumOff val="40000"/>
                            </a:schemeClr>
                          </a:solidFill>
                        </a:rPr>
                        <a:t> of collaboration and process management functionality provides full information lifecycle management capabilities deployed at content domain, process, or departmental levels of organizations.</a:t>
                      </a:r>
                      <a:endParaRPr lang="en-US" sz="1100" dirty="0">
                        <a:solidFill>
                          <a:schemeClr val="tx1">
                            <a:lumMod val="60000"/>
                            <a:lumOff val="4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solidFill>
                          <a:schemeClr val="tx1">
                            <a:lumMod val="60000"/>
                            <a:lumOff val="40000"/>
                          </a:schemeClr>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dirty="0" smtClean="0">
                          <a:solidFill>
                            <a:schemeClr val="tx1">
                              <a:lumMod val="60000"/>
                              <a:lumOff val="40000"/>
                            </a:schemeClr>
                          </a:solidFill>
                        </a:rPr>
                        <a:t>Enhanced </a:t>
                      </a:r>
                      <a:r>
                        <a:rPr lang="en-US" sz="1100" baseline="0" dirty="0" smtClean="0">
                          <a:solidFill>
                            <a:schemeClr val="tx1">
                              <a:lumMod val="60000"/>
                              <a:lumOff val="40000"/>
                            </a:schemeClr>
                          </a:solidFill>
                        </a:rPr>
                        <a:t>options for integration and process management and automation will continue to see more processes digitized (made paperless) and managed within centralized ECM platforms across organizations.</a:t>
                      </a:r>
                      <a:endParaRPr lang="en-US" sz="1100" dirty="0">
                        <a:solidFill>
                          <a:schemeClr val="tx1">
                            <a:lumMod val="60000"/>
                            <a:lumOff val="40000"/>
                          </a:schemeClr>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endParaRPr lang="en-US"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solidFill>
                        </a:rPr>
                        <a:t>The Age of Siloed Information</a:t>
                      </a:r>
                      <a:r>
                        <a:rPr lang="en-US" sz="1200" b="1" baseline="0" dirty="0" smtClean="0">
                          <a:solidFill>
                            <a:schemeClr val="accent3"/>
                          </a:solidFill>
                        </a:rPr>
                        <a:t> Management</a:t>
                      </a:r>
                      <a:endParaRPr lang="en-US" sz="1200" b="1" dirty="0" smtClean="0">
                        <a:solidFill>
                          <a:schemeClr val="accent3"/>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C000"/>
                          </a:solidFill>
                        </a:rPr>
                        <a:t>The Age of Digital Information</a:t>
                      </a:r>
                      <a:r>
                        <a:rPr lang="en-US" sz="1200" b="1" baseline="0" dirty="0" smtClean="0">
                          <a:solidFill>
                            <a:srgbClr val="FFC000"/>
                          </a:solidFill>
                        </a:rPr>
                        <a:t> Management</a:t>
                      </a:r>
                      <a:endParaRPr lang="en-US" sz="1200" b="1" dirty="0" smtClean="0">
                        <a:solidFill>
                          <a:srgbClr val="FFC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1"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5" name="Straight Arrow Connector 4"/>
          <p:cNvCxnSpPr/>
          <p:nvPr/>
        </p:nvCxnSpPr>
        <p:spPr>
          <a:xfrm>
            <a:off x="550106" y="4034118"/>
            <a:ext cx="8316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2"/>
          <a:stretch>
            <a:fillRect/>
          </a:stretch>
        </p:blipFill>
        <p:spPr>
          <a:xfrm>
            <a:off x="5217721" y="5137099"/>
            <a:ext cx="731583" cy="725487"/>
          </a:xfrm>
          <a:prstGeom prst="rect">
            <a:avLst/>
          </a:prstGeom>
          <a:noFill/>
          <a:ln>
            <a:noFill/>
          </a:ln>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641149">
            <a:off x="7690646" y="2337632"/>
            <a:ext cx="212601" cy="512375"/>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5595" r="49207"/>
          <a:stretch/>
        </p:blipFill>
        <p:spPr>
          <a:xfrm rot="20659020">
            <a:off x="7269832" y="2333850"/>
            <a:ext cx="226659" cy="512375"/>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781" y="2162044"/>
            <a:ext cx="294900" cy="417774"/>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59845" y="2113689"/>
            <a:ext cx="719104" cy="744336"/>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3389" y="2167378"/>
            <a:ext cx="196049" cy="196049"/>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8388" y="5476849"/>
            <a:ext cx="385737" cy="385737"/>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62867" y="5064487"/>
            <a:ext cx="672986" cy="672986"/>
          </a:xfrm>
          <a:prstGeom prst="rect">
            <a:avLst/>
          </a:prstGeom>
        </p:spPr>
      </p:pic>
    </p:spTree>
    <p:extLst>
      <p:ext uri="{BB962C8B-B14F-4D97-AF65-F5344CB8AC3E}">
        <p14:creationId xmlns:p14="http://schemas.microsoft.com/office/powerpoint/2010/main" val="313792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0" y="1128367"/>
            <a:ext cx="5067300" cy="5391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p:txBody>
      </p:sp>
      <p:sp>
        <p:nvSpPr>
          <p:cNvPr id="2" name="Title 1"/>
          <p:cNvSpPr>
            <a:spLocks noGrp="1"/>
          </p:cNvSpPr>
          <p:nvPr>
            <p:ph type="title"/>
          </p:nvPr>
        </p:nvSpPr>
        <p:spPr/>
        <p:txBody>
          <a:bodyPr/>
          <a:lstStyle/>
          <a:p>
            <a:r>
              <a:rPr lang="en-US" dirty="0" smtClean="0"/>
              <a:t>Today’s ECM technology market booms as organizations transform, unleashing the power of their information assets</a:t>
            </a:r>
            <a:endParaRPr lang="en-US" dirty="0"/>
          </a:p>
        </p:txBody>
      </p:sp>
      <p:sp>
        <p:nvSpPr>
          <p:cNvPr id="4" name="TextBox 3"/>
          <p:cNvSpPr txBox="1"/>
          <p:nvPr/>
        </p:nvSpPr>
        <p:spPr>
          <a:xfrm>
            <a:off x="-15375" y="1169585"/>
            <a:ext cx="5067301" cy="369332"/>
          </a:xfrm>
          <a:prstGeom prst="rect">
            <a:avLst/>
          </a:prstGeom>
          <a:noFill/>
        </p:spPr>
        <p:txBody>
          <a:bodyPr wrap="square" rtlCol="0">
            <a:spAutoFit/>
          </a:bodyPr>
          <a:lstStyle/>
          <a:p>
            <a:pPr algn="ctr"/>
            <a:r>
              <a:rPr lang="en-CA" b="1" dirty="0">
                <a:solidFill>
                  <a:schemeClr val="accent1"/>
                </a:solidFill>
              </a:rPr>
              <a:t>ECM </a:t>
            </a:r>
            <a:r>
              <a:rPr lang="en-CA" b="1" dirty="0" smtClean="0">
                <a:solidFill>
                  <a:schemeClr val="accent1"/>
                </a:solidFill>
              </a:rPr>
              <a:t>Technology Adoption (2016)</a:t>
            </a:r>
            <a:endParaRPr lang="en-US" sz="1200" dirty="0" smtClean="0"/>
          </a:p>
        </p:txBody>
      </p:sp>
      <p:graphicFrame>
        <p:nvGraphicFramePr>
          <p:cNvPr id="6" name="Chart 5"/>
          <p:cNvGraphicFramePr>
            <a:graphicFrameLocks/>
          </p:cNvGraphicFramePr>
          <p:nvPr>
            <p:extLst>
              <p:ext uri="{D42A27DB-BD31-4B8C-83A1-F6EECF244321}">
                <p14:modId xmlns:p14="http://schemas.microsoft.com/office/powerpoint/2010/main" val="1822345388"/>
              </p:ext>
            </p:extLst>
          </p:nvPr>
        </p:nvGraphicFramePr>
        <p:xfrm>
          <a:off x="5067300" y="1565031"/>
          <a:ext cx="3809999" cy="22895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730806" y="3005156"/>
            <a:ext cx="763351" cy="276999"/>
          </a:xfrm>
          <a:prstGeom prst="rect">
            <a:avLst/>
          </a:prstGeom>
          <a:noFill/>
        </p:spPr>
        <p:txBody>
          <a:bodyPr wrap="none" rtlCol="0">
            <a:spAutoFit/>
          </a:bodyPr>
          <a:lstStyle/>
          <a:p>
            <a:r>
              <a:rPr lang="en-US" sz="1200" b="1" dirty="0" smtClean="0">
                <a:solidFill>
                  <a:schemeClr val="accent1"/>
                </a:solidFill>
              </a:rPr>
              <a:t>$24.62B</a:t>
            </a:r>
            <a:endParaRPr lang="en-US" sz="1200" b="1" dirty="0">
              <a:solidFill>
                <a:schemeClr val="accent1"/>
              </a:solidFill>
            </a:endParaRPr>
          </a:p>
        </p:txBody>
      </p:sp>
      <p:sp>
        <p:nvSpPr>
          <p:cNvPr id="8" name="TextBox 7"/>
          <p:cNvSpPr txBox="1"/>
          <p:nvPr/>
        </p:nvSpPr>
        <p:spPr>
          <a:xfrm>
            <a:off x="7921015" y="1803497"/>
            <a:ext cx="763351" cy="276999"/>
          </a:xfrm>
          <a:prstGeom prst="rect">
            <a:avLst/>
          </a:prstGeom>
          <a:noFill/>
        </p:spPr>
        <p:txBody>
          <a:bodyPr wrap="none" rtlCol="0">
            <a:spAutoFit/>
          </a:bodyPr>
          <a:lstStyle/>
          <a:p>
            <a:r>
              <a:rPr lang="en-US" sz="1200" b="1" dirty="0" smtClean="0">
                <a:solidFill>
                  <a:schemeClr val="accent2"/>
                </a:solidFill>
              </a:rPr>
              <a:t>$66.27B</a:t>
            </a:r>
            <a:endParaRPr lang="en-US" sz="1200" b="1" dirty="0">
              <a:solidFill>
                <a:schemeClr val="accent2"/>
              </a:solidFill>
            </a:endParaRPr>
          </a:p>
        </p:txBody>
      </p:sp>
      <p:sp>
        <p:nvSpPr>
          <p:cNvPr id="9" name="TextBox 8"/>
          <p:cNvSpPr txBox="1"/>
          <p:nvPr/>
        </p:nvSpPr>
        <p:spPr>
          <a:xfrm>
            <a:off x="7528023" y="2245424"/>
            <a:ext cx="763351" cy="276999"/>
          </a:xfrm>
          <a:prstGeom prst="rect">
            <a:avLst/>
          </a:prstGeom>
          <a:noFill/>
        </p:spPr>
        <p:txBody>
          <a:bodyPr wrap="none" rtlCol="0">
            <a:spAutoFit/>
          </a:bodyPr>
          <a:lstStyle/>
          <a:p>
            <a:r>
              <a:rPr lang="en-US" sz="1200" b="1" dirty="0" smtClean="0">
                <a:solidFill>
                  <a:schemeClr val="accent2"/>
                </a:solidFill>
              </a:rPr>
              <a:t>$59.87B</a:t>
            </a:r>
            <a:endParaRPr lang="en-US" sz="1200" b="1" dirty="0">
              <a:solidFill>
                <a:schemeClr val="accent2"/>
              </a:solidFill>
            </a:endParaRPr>
          </a:p>
        </p:txBody>
      </p:sp>
      <p:sp>
        <p:nvSpPr>
          <p:cNvPr id="10" name="TextBox 9"/>
          <p:cNvSpPr txBox="1"/>
          <p:nvPr/>
        </p:nvSpPr>
        <p:spPr>
          <a:xfrm>
            <a:off x="6261919" y="2620027"/>
            <a:ext cx="763351" cy="276999"/>
          </a:xfrm>
          <a:prstGeom prst="rect">
            <a:avLst/>
          </a:prstGeom>
          <a:noFill/>
        </p:spPr>
        <p:txBody>
          <a:bodyPr wrap="none" rtlCol="0">
            <a:spAutoFit/>
          </a:bodyPr>
          <a:lstStyle/>
          <a:p>
            <a:r>
              <a:rPr lang="en-US" sz="1200" b="1" dirty="0" smtClean="0">
                <a:solidFill>
                  <a:schemeClr val="accent1"/>
                </a:solidFill>
              </a:rPr>
              <a:t>$28.10B</a:t>
            </a:r>
            <a:endParaRPr lang="en-US" sz="1200" b="1" dirty="0">
              <a:solidFill>
                <a:schemeClr val="accent1"/>
              </a:solidFill>
            </a:endParaRPr>
          </a:p>
        </p:txBody>
      </p:sp>
      <p:sp>
        <p:nvSpPr>
          <p:cNvPr id="11" name="Rectangle 10"/>
          <p:cNvSpPr/>
          <p:nvPr/>
        </p:nvSpPr>
        <p:spPr>
          <a:xfrm>
            <a:off x="5067299" y="1104898"/>
            <a:ext cx="4037597" cy="369332"/>
          </a:xfrm>
          <a:prstGeom prst="rect">
            <a:avLst/>
          </a:prstGeom>
        </p:spPr>
        <p:txBody>
          <a:bodyPr wrap="square">
            <a:spAutoFit/>
          </a:bodyPr>
          <a:lstStyle/>
          <a:p>
            <a:pPr algn="ctr"/>
            <a:r>
              <a:rPr lang="en-US" b="1" dirty="0">
                <a:solidFill>
                  <a:schemeClr val="accent3"/>
                </a:solidFill>
              </a:rPr>
              <a:t>ECM Technology Market </a:t>
            </a:r>
            <a:r>
              <a:rPr lang="en-US" b="1" dirty="0" smtClean="0">
                <a:solidFill>
                  <a:schemeClr val="accent3"/>
                </a:solidFill>
              </a:rPr>
              <a:t>Growth</a:t>
            </a:r>
            <a:endParaRPr lang="en-US" b="1" dirty="0">
              <a:solidFill>
                <a:schemeClr val="accent3"/>
              </a:solidFill>
            </a:endParaRPr>
          </a:p>
        </p:txBody>
      </p:sp>
      <p:sp>
        <p:nvSpPr>
          <p:cNvPr id="12" name="TextBox 11"/>
          <p:cNvSpPr txBox="1"/>
          <p:nvPr/>
        </p:nvSpPr>
        <p:spPr>
          <a:xfrm>
            <a:off x="6714499" y="3806720"/>
            <a:ext cx="2390398" cy="261610"/>
          </a:xfrm>
          <a:prstGeom prst="rect">
            <a:avLst/>
          </a:prstGeom>
          <a:noFill/>
        </p:spPr>
        <p:txBody>
          <a:bodyPr wrap="none" rtlCol="0">
            <a:spAutoFit/>
          </a:bodyPr>
          <a:lstStyle/>
          <a:p>
            <a:r>
              <a:rPr lang="en-US" sz="1050" dirty="0" smtClean="0"/>
              <a:t>Source: </a:t>
            </a:r>
            <a:r>
              <a:rPr lang="en-US" sz="1050" dirty="0" smtClean="0">
                <a:hlinkClick r:id="rId3"/>
              </a:rPr>
              <a:t>MarketsandMarkets (2016)</a:t>
            </a:r>
            <a:endParaRPr lang="en-US" sz="1050" dirty="0"/>
          </a:p>
        </p:txBody>
      </p:sp>
      <p:sp>
        <p:nvSpPr>
          <p:cNvPr id="13" name="Rectangle 12"/>
          <p:cNvSpPr/>
          <p:nvPr/>
        </p:nvSpPr>
        <p:spPr>
          <a:xfrm>
            <a:off x="5067299" y="4147703"/>
            <a:ext cx="4037598" cy="1815882"/>
          </a:xfrm>
          <a:prstGeom prst="rect">
            <a:avLst/>
          </a:prstGeom>
        </p:spPr>
        <p:txBody>
          <a:bodyPr wrap="square">
            <a:spAutoFit/>
          </a:bodyPr>
          <a:lstStyle/>
          <a:p>
            <a:r>
              <a:rPr lang="en-CA" sz="1400" b="1" dirty="0" smtClean="0">
                <a:solidFill>
                  <a:schemeClr val="accent1"/>
                </a:solidFill>
              </a:rPr>
              <a:t>The ECM market will double by 2021.</a:t>
            </a:r>
          </a:p>
          <a:p>
            <a:pPr marL="365125"/>
            <a:r>
              <a:rPr lang="en-CA" sz="1200" dirty="0" smtClean="0"/>
              <a:t>The global ECM market has grown 14% in the past year and is forecasted to grow an additional 136% in the next five years at a compound annual growth rate (CAGR) of 18.7%.</a:t>
            </a:r>
          </a:p>
          <a:p>
            <a:pPr marL="365125"/>
            <a:endParaRPr lang="en-CA" sz="1200" dirty="0" smtClean="0"/>
          </a:p>
          <a:p>
            <a:r>
              <a:rPr lang="en-CA" sz="1400" b="1" dirty="0" smtClean="0">
                <a:solidFill>
                  <a:schemeClr val="accent2"/>
                </a:solidFill>
              </a:rPr>
              <a:t>Process functionality is top spending area.</a:t>
            </a:r>
            <a:endParaRPr lang="en-CA" sz="1400" b="1" dirty="0">
              <a:solidFill>
                <a:schemeClr val="accent2"/>
              </a:solidFill>
            </a:endParaRPr>
          </a:p>
          <a:p>
            <a:pPr marL="365125"/>
            <a:r>
              <a:rPr lang="en-CA" sz="1200" dirty="0" smtClean="0"/>
              <a:t>AIIM identifies the top five ECM product spends as:</a:t>
            </a:r>
          </a:p>
          <a:p>
            <a:pPr marL="365125"/>
            <a:endParaRPr lang="en-CA" sz="1200" dirty="0" smtClean="0"/>
          </a:p>
        </p:txBody>
      </p:sp>
      <p:sp>
        <p:nvSpPr>
          <p:cNvPr id="14" name="Rectangle 13"/>
          <p:cNvSpPr/>
          <p:nvPr/>
        </p:nvSpPr>
        <p:spPr>
          <a:xfrm>
            <a:off x="7528023" y="5835209"/>
            <a:ext cx="1948375" cy="500137"/>
          </a:xfrm>
          <a:prstGeom prst="rect">
            <a:avLst/>
          </a:prstGeom>
        </p:spPr>
        <p:txBody>
          <a:bodyPr wrap="square">
            <a:spAutoFit/>
          </a:bodyPr>
          <a:lstStyle/>
          <a:p>
            <a:pPr>
              <a:spcAft>
                <a:spcPts val="300"/>
              </a:spcAft>
            </a:pPr>
            <a:r>
              <a:rPr lang="en-CA" sz="1200" i="1" dirty="0" smtClean="0"/>
              <a:t>Cloud </a:t>
            </a:r>
            <a:r>
              <a:rPr lang="en-CA" sz="1200" i="1" dirty="0"/>
              <a:t>Services</a:t>
            </a:r>
          </a:p>
          <a:p>
            <a:pPr>
              <a:spcAft>
                <a:spcPts val="300"/>
              </a:spcAft>
            </a:pPr>
            <a:r>
              <a:rPr lang="en-CA" sz="1200" i="1" dirty="0"/>
              <a:t>Email Management</a:t>
            </a:r>
            <a:endParaRPr lang="en-CA" sz="1100" i="1" dirty="0"/>
          </a:p>
        </p:txBody>
      </p:sp>
      <p:sp>
        <p:nvSpPr>
          <p:cNvPr id="15" name="Rectangle 14"/>
          <p:cNvSpPr/>
          <p:nvPr/>
        </p:nvSpPr>
        <p:spPr>
          <a:xfrm>
            <a:off x="5472332" y="5742876"/>
            <a:ext cx="2055691" cy="723275"/>
          </a:xfrm>
          <a:prstGeom prst="rect">
            <a:avLst/>
          </a:prstGeom>
        </p:spPr>
        <p:txBody>
          <a:bodyPr wrap="square">
            <a:spAutoFit/>
          </a:bodyPr>
          <a:lstStyle/>
          <a:p>
            <a:pPr>
              <a:spcAft>
                <a:spcPts val="300"/>
              </a:spcAft>
            </a:pPr>
            <a:r>
              <a:rPr lang="en-CA" sz="1200" i="1" dirty="0"/>
              <a:t>Workflow/BPM</a:t>
            </a:r>
          </a:p>
          <a:p>
            <a:pPr>
              <a:spcAft>
                <a:spcPts val="300"/>
              </a:spcAft>
            </a:pPr>
            <a:r>
              <a:rPr lang="en-CA" sz="1200" i="1" dirty="0"/>
              <a:t>Content Analytics/Big Data</a:t>
            </a:r>
          </a:p>
          <a:p>
            <a:pPr>
              <a:spcAft>
                <a:spcPts val="300"/>
              </a:spcAft>
            </a:pPr>
            <a:r>
              <a:rPr lang="en-CA" sz="1200" i="1" dirty="0"/>
              <a:t>Universal </a:t>
            </a:r>
            <a:r>
              <a:rPr lang="en-CA" sz="1200" i="1" dirty="0" smtClean="0"/>
              <a:t>Search</a:t>
            </a:r>
            <a:endParaRPr lang="en-CA" sz="1200" i="1" dirty="0"/>
          </a:p>
        </p:txBody>
      </p:sp>
      <p:grpSp>
        <p:nvGrpSpPr>
          <p:cNvPr id="27" name="Group 26"/>
          <p:cNvGrpSpPr/>
          <p:nvPr/>
        </p:nvGrpSpPr>
        <p:grpSpPr>
          <a:xfrm>
            <a:off x="37383" y="1642075"/>
            <a:ext cx="4900377" cy="2744309"/>
            <a:chOff x="37383" y="3541213"/>
            <a:chExt cx="4900377" cy="2744309"/>
          </a:xfrm>
        </p:grpSpPr>
        <p:grpSp>
          <p:nvGrpSpPr>
            <p:cNvPr id="21" name="Group 20"/>
            <p:cNvGrpSpPr/>
            <p:nvPr/>
          </p:nvGrpSpPr>
          <p:grpSpPr>
            <a:xfrm>
              <a:off x="291164" y="3935215"/>
              <a:ext cx="4224686" cy="830997"/>
              <a:chOff x="403708" y="1782858"/>
              <a:chExt cx="4224686" cy="830997"/>
            </a:xfrm>
          </p:grpSpPr>
          <p:sp>
            <p:nvSpPr>
              <p:cNvPr id="16" name="Oval 15"/>
              <p:cNvSpPr/>
              <p:nvPr/>
            </p:nvSpPr>
            <p:spPr>
              <a:xfrm>
                <a:off x="403708" y="1854855"/>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72%</a:t>
                </a:r>
                <a:endParaRPr lang="en-US" b="1" dirty="0"/>
              </a:p>
            </p:txBody>
          </p:sp>
          <p:sp>
            <p:nvSpPr>
              <p:cNvPr id="17" name="Rectangle 16"/>
              <p:cNvSpPr/>
              <p:nvPr/>
            </p:nvSpPr>
            <p:spPr>
              <a:xfrm>
                <a:off x="1090711" y="1782858"/>
                <a:ext cx="3537683" cy="830997"/>
              </a:xfrm>
              <a:prstGeom prst="rect">
                <a:avLst/>
              </a:prstGeom>
            </p:spPr>
            <p:txBody>
              <a:bodyPr wrap="square" anchor="ctr">
                <a:spAutoFit/>
              </a:bodyPr>
              <a:lstStyle/>
              <a:p>
                <a:r>
                  <a:rPr lang="en-US" sz="1200" dirty="0"/>
                  <a:t>u</a:t>
                </a:r>
                <a:r>
                  <a:rPr lang="en-US" sz="1200" dirty="0" smtClean="0"/>
                  <a:t>se a general purpose, single-vendor solution, including 20% that rely on out-of-the-box functions, 29% that leverage supplemental add-ons, and 23% with additional customization.</a:t>
                </a:r>
                <a:endParaRPr lang="en-US" dirty="0"/>
              </a:p>
            </p:txBody>
          </p:sp>
        </p:grpSp>
        <p:grpSp>
          <p:nvGrpSpPr>
            <p:cNvPr id="22" name="Group 21"/>
            <p:cNvGrpSpPr/>
            <p:nvPr/>
          </p:nvGrpSpPr>
          <p:grpSpPr>
            <a:xfrm>
              <a:off x="1015399" y="4838864"/>
              <a:ext cx="3922361" cy="687003"/>
              <a:chOff x="1276747" y="2738664"/>
              <a:chExt cx="3922361" cy="687003"/>
            </a:xfrm>
          </p:grpSpPr>
          <p:sp>
            <p:nvSpPr>
              <p:cNvPr id="18" name="Oval 17"/>
              <p:cNvSpPr/>
              <p:nvPr/>
            </p:nvSpPr>
            <p:spPr>
              <a:xfrm>
                <a:off x="1276747" y="2738664"/>
                <a:ext cx="687003" cy="6870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13%</a:t>
                </a:r>
                <a:endParaRPr lang="en-US" b="1" dirty="0"/>
              </a:p>
            </p:txBody>
          </p:sp>
          <p:sp>
            <p:nvSpPr>
              <p:cNvPr id="19" name="Rectangle 18"/>
              <p:cNvSpPr/>
              <p:nvPr/>
            </p:nvSpPr>
            <p:spPr>
              <a:xfrm>
                <a:off x="1952631" y="2851333"/>
                <a:ext cx="3246477" cy="461665"/>
              </a:xfrm>
              <a:prstGeom prst="rect">
                <a:avLst/>
              </a:prstGeom>
            </p:spPr>
            <p:txBody>
              <a:bodyPr wrap="square" anchor="ctr">
                <a:spAutoFit/>
              </a:bodyPr>
              <a:lstStyle/>
              <a:p>
                <a:r>
                  <a:rPr lang="en-US" sz="1200" dirty="0"/>
                  <a:t>h</a:t>
                </a:r>
                <a:r>
                  <a:rPr lang="en-US" sz="1200" dirty="0" smtClean="0"/>
                  <a:t>ave an integrated set of ECM best-of-breed components.</a:t>
                </a:r>
                <a:endParaRPr lang="en-US" dirty="0"/>
              </a:p>
            </p:txBody>
          </p:sp>
        </p:grpSp>
        <p:grpSp>
          <p:nvGrpSpPr>
            <p:cNvPr id="23" name="Group 22"/>
            <p:cNvGrpSpPr/>
            <p:nvPr/>
          </p:nvGrpSpPr>
          <p:grpSpPr>
            <a:xfrm>
              <a:off x="271009" y="5598519"/>
              <a:ext cx="4224686" cy="687003"/>
              <a:chOff x="403708" y="1854855"/>
              <a:chExt cx="4224686" cy="687003"/>
            </a:xfrm>
          </p:grpSpPr>
          <p:sp>
            <p:nvSpPr>
              <p:cNvPr id="24" name="Oval 23"/>
              <p:cNvSpPr/>
              <p:nvPr/>
            </p:nvSpPr>
            <p:spPr>
              <a:xfrm>
                <a:off x="403708" y="1854855"/>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13%</a:t>
                </a:r>
                <a:endParaRPr lang="en-US" b="1" dirty="0"/>
              </a:p>
            </p:txBody>
          </p:sp>
          <p:sp>
            <p:nvSpPr>
              <p:cNvPr id="25" name="Rectangle 24"/>
              <p:cNvSpPr/>
              <p:nvPr/>
            </p:nvSpPr>
            <p:spPr>
              <a:xfrm>
                <a:off x="1090711" y="1967524"/>
                <a:ext cx="3537683" cy="461665"/>
              </a:xfrm>
              <a:prstGeom prst="rect">
                <a:avLst/>
              </a:prstGeom>
            </p:spPr>
            <p:txBody>
              <a:bodyPr wrap="square" anchor="ctr">
                <a:spAutoFit/>
              </a:bodyPr>
              <a:lstStyle/>
              <a:p>
                <a:r>
                  <a:rPr lang="en-US" sz="1200" dirty="0"/>
                  <a:t>m</a:t>
                </a:r>
                <a:r>
                  <a:rPr lang="en-US" sz="1200" dirty="0" smtClean="0"/>
                  <a:t>anage content through an in-house developed solution (10%) or a sector-specific supplier (3%).</a:t>
                </a:r>
                <a:endParaRPr lang="en-US" dirty="0"/>
              </a:p>
            </p:txBody>
          </p:sp>
        </p:grpSp>
        <p:sp>
          <p:nvSpPr>
            <p:cNvPr id="26" name="Rectangle 25"/>
            <p:cNvSpPr/>
            <p:nvPr/>
          </p:nvSpPr>
          <p:spPr>
            <a:xfrm>
              <a:off x="37383" y="3541213"/>
              <a:ext cx="3655168" cy="307777"/>
            </a:xfrm>
            <a:prstGeom prst="rect">
              <a:avLst/>
            </a:prstGeom>
          </p:spPr>
          <p:txBody>
            <a:bodyPr wrap="none">
              <a:spAutoFit/>
            </a:bodyPr>
            <a:lstStyle/>
            <a:p>
              <a:r>
                <a:rPr lang="en-US" sz="1400" b="1" dirty="0">
                  <a:solidFill>
                    <a:schemeClr val="accent1"/>
                  </a:solidFill>
                </a:rPr>
                <a:t>Of organizations with an ECM platform…</a:t>
              </a:r>
              <a:endParaRPr lang="en-CA" sz="1400" b="1" dirty="0">
                <a:solidFill>
                  <a:schemeClr val="accent1"/>
                </a:solidFill>
              </a:endParaRPr>
            </a:p>
          </p:txBody>
        </p:sp>
      </p:grpSp>
      <p:sp>
        <p:nvSpPr>
          <p:cNvPr id="30" name="TextBox 29"/>
          <p:cNvSpPr txBox="1"/>
          <p:nvPr/>
        </p:nvSpPr>
        <p:spPr>
          <a:xfrm>
            <a:off x="3692551" y="6266060"/>
            <a:ext cx="1390124" cy="253916"/>
          </a:xfrm>
          <a:prstGeom prst="rect">
            <a:avLst/>
          </a:prstGeom>
          <a:noFill/>
        </p:spPr>
        <p:txBody>
          <a:bodyPr wrap="none" rtlCol="0">
            <a:spAutoFit/>
          </a:bodyPr>
          <a:lstStyle/>
          <a:p>
            <a:r>
              <a:rPr lang="en-US" sz="1050" dirty="0" smtClean="0"/>
              <a:t>Source: </a:t>
            </a:r>
            <a:r>
              <a:rPr lang="en-US" sz="1050" dirty="0" smtClean="0">
                <a:hlinkClick r:id="rId4"/>
              </a:rPr>
              <a:t>AIIM (2016)</a:t>
            </a:r>
            <a:endParaRPr lang="en-US" sz="1050" dirty="0"/>
          </a:p>
        </p:txBody>
      </p:sp>
      <p:sp>
        <p:nvSpPr>
          <p:cNvPr id="29" name="TextBox 28"/>
          <p:cNvSpPr txBox="1"/>
          <p:nvPr/>
        </p:nvSpPr>
        <p:spPr>
          <a:xfrm>
            <a:off x="146681" y="4854579"/>
            <a:ext cx="4902353" cy="1384995"/>
          </a:xfrm>
          <a:prstGeom prst="rect">
            <a:avLst/>
          </a:prstGeom>
          <a:noFill/>
        </p:spPr>
        <p:txBody>
          <a:bodyPr wrap="square" rtlCol="0">
            <a:spAutoFit/>
          </a:bodyPr>
          <a:lstStyle/>
          <a:p>
            <a:r>
              <a:rPr lang="en-US" sz="1200" dirty="0" smtClean="0"/>
              <a:t>At the same time, </a:t>
            </a:r>
            <a:r>
              <a:rPr lang="en-US" sz="1200" b="1" dirty="0" smtClean="0"/>
              <a:t>network drives </a:t>
            </a:r>
            <a:r>
              <a:rPr lang="en-US" sz="1200" dirty="0" smtClean="0"/>
              <a:t>remain a dominant piece of ECM system architectures for 53% of organizations in 2016 (down from 62% in 2015).</a:t>
            </a:r>
          </a:p>
          <a:p>
            <a:endParaRPr lang="en-US" sz="1200" dirty="0"/>
          </a:p>
          <a:p>
            <a:r>
              <a:rPr lang="en-US" sz="1200" dirty="0" smtClean="0"/>
              <a:t>However, improving </a:t>
            </a:r>
            <a:r>
              <a:rPr lang="en-US" sz="1200" b="1" dirty="0" smtClean="0"/>
              <a:t>collaboration and mobile or remote access to information is a key focus area </a:t>
            </a:r>
            <a:r>
              <a:rPr lang="en-US" sz="1200" dirty="0" smtClean="0"/>
              <a:t>for 51% of organizations in 2016, and ECM platforms will be a major part of attaining these goals.</a:t>
            </a:r>
          </a:p>
        </p:txBody>
      </p:sp>
      <p:sp>
        <p:nvSpPr>
          <p:cNvPr id="33" name="Rectangle 32"/>
          <p:cNvSpPr/>
          <p:nvPr/>
        </p:nvSpPr>
        <p:spPr>
          <a:xfrm>
            <a:off x="43521" y="4592701"/>
            <a:ext cx="2986715" cy="307777"/>
          </a:xfrm>
          <a:prstGeom prst="rect">
            <a:avLst/>
          </a:prstGeom>
        </p:spPr>
        <p:txBody>
          <a:bodyPr wrap="none">
            <a:spAutoFit/>
          </a:bodyPr>
          <a:lstStyle/>
          <a:p>
            <a:r>
              <a:rPr lang="en-US" sz="1400" b="1" dirty="0" smtClean="0">
                <a:solidFill>
                  <a:schemeClr val="accent1"/>
                </a:solidFill>
              </a:rPr>
              <a:t>Getting beyond network drives…</a:t>
            </a:r>
            <a:endParaRPr lang="en-CA" sz="1400" b="1" dirty="0">
              <a:solidFill>
                <a:schemeClr val="accent1"/>
              </a:solidFill>
            </a:endParaRPr>
          </a:p>
        </p:txBody>
      </p:sp>
    </p:spTree>
    <p:extLst>
      <p:ext uri="{BB962C8B-B14F-4D97-AF65-F5344CB8AC3E}">
        <p14:creationId xmlns:p14="http://schemas.microsoft.com/office/powerpoint/2010/main" val="120477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68531" y="2000723"/>
            <a:ext cx="3780854" cy="2983212"/>
            <a:chOff x="239806" y="1874125"/>
            <a:chExt cx="4606759" cy="2983212"/>
          </a:xfrm>
        </p:grpSpPr>
        <p:cxnSp>
          <p:nvCxnSpPr>
            <p:cNvPr id="17" name="Elbow Connector 16"/>
            <p:cNvCxnSpPr>
              <a:endCxn id="11" idx="3"/>
            </p:cNvCxnSpPr>
            <p:nvPr/>
          </p:nvCxnSpPr>
          <p:spPr>
            <a:xfrm rot="10800000" flipV="1">
              <a:off x="2017785" y="4372587"/>
              <a:ext cx="404386" cy="242375"/>
            </a:xfrm>
            <a:prstGeom prst="bentConnector3">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763911" y="2373847"/>
              <a:ext cx="1151318" cy="323165"/>
            </a:xfrm>
            <a:prstGeom prst="rect">
              <a:avLst/>
            </a:prstGeom>
          </p:spPr>
          <p:txBody>
            <a:bodyPr wrap="square" lIns="0" tIns="0" rIns="0" bIns="0">
              <a:spAutoFit/>
            </a:bodyPr>
            <a:lstStyle/>
            <a:p>
              <a:pPr algn="ctr">
                <a:defRPr sz="1400" b="0" i="0" u="none" strike="noStrike" kern="1200" spc="0" baseline="0">
                  <a:solidFill>
                    <a:prstClr val="black">
                      <a:lumMod val="65000"/>
                      <a:lumOff val="35000"/>
                    </a:prstClr>
                  </a:solidFill>
                  <a:latin typeface="+mn-lt"/>
                  <a:ea typeface="+mn-ea"/>
                  <a:cs typeface="+mn-cs"/>
                </a:defRPr>
              </a:pPr>
              <a:r>
                <a:rPr lang="en-CA" sz="1050" dirty="0"/>
                <a:t>Looking </a:t>
              </a:r>
              <a:r>
                <a:rPr lang="en-CA" sz="1050" dirty="0">
                  <a:solidFill>
                    <a:prstClr val="black">
                      <a:lumMod val="65000"/>
                      <a:lumOff val="35000"/>
                    </a:prstClr>
                  </a:solidFill>
                </a:rPr>
                <a:t>to replace existing capability </a:t>
              </a:r>
              <a:endParaRPr lang="en-US" sz="1050" dirty="0">
                <a:solidFill>
                  <a:prstClr val="black">
                    <a:lumMod val="65000"/>
                    <a:lumOff val="35000"/>
                  </a:prstClr>
                </a:solidFill>
              </a:endParaRPr>
            </a:p>
          </p:txBody>
        </p:sp>
        <p:sp>
          <p:nvSpPr>
            <p:cNvPr id="9" name="Rectangle 8"/>
            <p:cNvSpPr/>
            <p:nvPr/>
          </p:nvSpPr>
          <p:spPr>
            <a:xfrm>
              <a:off x="3569244" y="2980134"/>
              <a:ext cx="1093626" cy="484748"/>
            </a:xfrm>
            <a:prstGeom prst="rect">
              <a:avLst/>
            </a:prstGeom>
          </p:spPr>
          <p:txBody>
            <a:bodyPr wrap="square" lIns="0" tIns="0" rIns="0" bIns="0">
              <a:spAutoFit/>
            </a:bodyPr>
            <a:lstStyle/>
            <a:p>
              <a:pPr algn="ctr"/>
              <a:r>
                <a:rPr lang="en-CA" sz="1050" dirty="0">
                  <a:solidFill>
                    <a:prstClr val="black">
                      <a:lumMod val="65000"/>
                      <a:lumOff val="35000"/>
                    </a:prstClr>
                  </a:solidFill>
                </a:rPr>
                <a:t>Completed an enterprise-wide capability </a:t>
              </a:r>
              <a:endParaRPr lang="en-US" sz="1050" dirty="0">
                <a:solidFill>
                  <a:prstClr val="black">
                    <a:lumMod val="65000"/>
                    <a:lumOff val="35000"/>
                  </a:prstClr>
                </a:solidFill>
              </a:endParaRPr>
            </a:p>
          </p:txBody>
        </p:sp>
        <p:sp>
          <p:nvSpPr>
            <p:cNvPr id="10" name="Rectangle 9"/>
            <p:cNvSpPr/>
            <p:nvPr/>
          </p:nvSpPr>
          <p:spPr>
            <a:xfrm>
              <a:off x="3569244" y="3876172"/>
              <a:ext cx="1277321" cy="484748"/>
            </a:xfrm>
            <a:prstGeom prst="rect">
              <a:avLst/>
            </a:prstGeom>
          </p:spPr>
          <p:txBody>
            <a:bodyPr wrap="square" lIns="0" tIns="0" rIns="0" bIns="0">
              <a:spAutoFit/>
            </a:bodyPr>
            <a:lstStyle/>
            <a:p>
              <a:pPr algn="ctr"/>
              <a:r>
                <a:rPr lang="en-CA" sz="1050" dirty="0">
                  <a:solidFill>
                    <a:prstClr val="black">
                      <a:lumMod val="65000"/>
                      <a:lumOff val="35000"/>
                    </a:prstClr>
                  </a:solidFill>
                </a:rPr>
                <a:t>Rolling out enterprise-wide capability </a:t>
              </a:r>
              <a:endParaRPr lang="en-US" sz="1050" dirty="0">
                <a:solidFill>
                  <a:prstClr val="black">
                    <a:lumMod val="65000"/>
                    <a:lumOff val="35000"/>
                  </a:prstClr>
                </a:solidFill>
              </a:endParaRPr>
            </a:p>
          </p:txBody>
        </p:sp>
        <p:sp>
          <p:nvSpPr>
            <p:cNvPr id="11" name="Rectangle 10"/>
            <p:cNvSpPr/>
            <p:nvPr/>
          </p:nvSpPr>
          <p:spPr>
            <a:xfrm>
              <a:off x="680527" y="4372589"/>
              <a:ext cx="1337257" cy="484748"/>
            </a:xfrm>
            <a:prstGeom prst="rect">
              <a:avLst/>
            </a:prstGeom>
          </p:spPr>
          <p:txBody>
            <a:bodyPr wrap="square" lIns="0" tIns="0" rIns="0" bIns="0">
              <a:spAutoFit/>
            </a:bodyPr>
            <a:lstStyle/>
            <a:p>
              <a:pPr algn="ctr"/>
              <a:r>
                <a:rPr lang="en-CA" sz="1050" dirty="0">
                  <a:solidFill>
                    <a:prstClr val="black">
                      <a:lumMod val="65000"/>
                      <a:lumOff val="35000"/>
                    </a:prstClr>
                  </a:solidFill>
                </a:rPr>
                <a:t>Integrating capabilities across siloes </a:t>
              </a:r>
              <a:endParaRPr lang="en-US" sz="1050" dirty="0">
                <a:solidFill>
                  <a:prstClr val="black">
                    <a:lumMod val="65000"/>
                    <a:lumOff val="35000"/>
                  </a:prstClr>
                </a:solidFill>
              </a:endParaRPr>
            </a:p>
          </p:txBody>
        </p:sp>
        <p:sp>
          <p:nvSpPr>
            <p:cNvPr id="12" name="Rectangle 11"/>
            <p:cNvSpPr/>
            <p:nvPr/>
          </p:nvSpPr>
          <p:spPr>
            <a:xfrm>
              <a:off x="538027" y="3523311"/>
              <a:ext cx="833559" cy="484748"/>
            </a:xfrm>
            <a:prstGeom prst="rect">
              <a:avLst/>
            </a:prstGeom>
          </p:spPr>
          <p:txBody>
            <a:bodyPr wrap="square" lIns="0" tIns="0" rIns="0" bIns="0">
              <a:spAutoFit/>
            </a:bodyPr>
            <a:lstStyle/>
            <a:p>
              <a:pPr algn="ctr"/>
              <a:r>
                <a:rPr lang="en-CA" sz="1050" dirty="0">
                  <a:solidFill>
                    <a:prstClr val="black">
                      <a:lumMod val="65000"/>
                      <a:lumOff val="35000"/>
                    </a:prstClr>
                  </a:solidFill>
                </a:rPr>
                <a:t>Rolling out siloed capabilities </a:t>
              </a:r>
              <a:endParaRPr lang="en-US" sz="1050" dirty="0">
                <a:solidFill>
                  <a:prstClr val="black">
                    <a:lumMod val="65000"/>
                    <a:lumOff val="35000"/>
                  </a:prstClr>
                </a:solidFill>
              </a:endParaRPr>
            </a:p>
          </p:txBody>
        </p:sp>
        <p:sp>
          <p:nvSpPr>
            <p:cNvPr id="13" name="Rectangle 12"/>
            <p:cNvSpPr/>
            <p:nvPr/>
          </p:nvSpPr>
          <p:spPr>
            <a:xfrm>
              <a:off x="422073" y="2697012"/>
              <a:ext cx="1163011" cy="323165"/>
            </a:xfrm>
            <a:prstGeom prst="rect">
              <a:avLst/>
            </a:prstGeom>
          </p:spPr>
          <p:txBody>
            <a:bodyPr wrap="square" lIns="0" tIns="0" rIns="0" bIns="0">
              <a:spAutoFit/>
            </a:bodyPr>
            <a:lstStyle/>
            <a:p>
              <a:pPr algn="ctr"/>
              <a:r>
                <a:rPr lang="en-CA" sz="1050" dirty="0">
                  <a:solidFill>
                    <a:prstClr val="black">
                      <a:lumMod val="65000"/>
                      <a:lumOff val="35000"/>
                    </a:prstClr>
                  </a:solidFill>
                </a:rPr>
                <a:t>Planning capability within next 18 months </a:t>
              </a:r>
              <a:endParaRPr lang="en-US" sz="1050" dirty="0">
                <a:solidFill>
                  <a:prstClr val="black">
                    <a:lumMod val="65000"/>
                    <a:lumOff val="35000"/>
                  </a:prstClr>
                </a:solidFill>
              </a:endParaRPr>
            </a:p>
          </p:txBody>
        </p:sp>
        <p:sp>
          <p:nvSpPr>
            <p:cNvPr id="14" name="Rectangle 13"/>
            <p:cNvSpPr/>
            <p:nvPr/>
          </p:nvSpPr>
          <p:spPr>
            <a:xfrm>
              <a:off x="1515861" y="2380694"/>
              <a:ext cx="1039586" cy="323165"/>
            </a:xfrm>
            <a:prstGeom prst="rect">
              <a:avLst/>
            </a:prstGeom>
          </p:spPr>
          <p:txBody>
            <a:bodyPr wrap="square" lIns="0" tIns="0" rIns="0" bIns="0">
              <a:spAutoFit/>
            </a:bodyPr>
            <a:lstStyle/>
            <a:p>
              <a:pPr algn="ctr">
                <a:defRPr sz="1400" b="0" i="0" u="none" strike="noStrike" kern="1200" spc="0" baseline="0">
                  <a:solidFill>
                    <a:prstClr val="black">
                      <a:lumMod val="65000"/>
                      <a:lumOff val="35000"/>
                    </a:prstClr>
                  </a:solidFill>
                  <a:latin typeface="+mn-lt"/>
                  <a:ea typeface="+mn-ea"/>
                  <a:cs typeface="+mn-cs"/>
                </a:defRPr>
              </a:pPr>
              <a:r>
                <a:rPr lang="en-CA" sz="1050" dirty="0">
                  <a:solidFill>
                    <a:prstClr val="black">
                      <a:lumMod val="65000"/>
                      <a:lumOff val="35000"/>
                    </a:prstClr>
                  </a:solidFill>
                </a:rPr>
                <a:t>No capability, no plans </a:t>
              </a:r>
              <a:endParaRPr lang="en-US" sz="1050" dirty="0">
                <a:solidFill>
                  <a:prstClr val="black">
                    <a:lumMod val="65000"/>
                    <a:lumOff val="35000"/>
                  </a:prstClr>
                </a:solidFill>
              </a:endParaRPr>
            </a:p>
          </p:txBody>
        </p:sp>
        <p:cxnSp>
          <p:nvCxnSpPr>
            <p:cNvPr id="20" name="Elbow Connector 19"/>
            <p:cNvCxnSpPr>
              <a:stCxn id="8" idx="1"/>
            </p:cNvCxnSpPr>
            <p:nvPr/>
          </p:nvCxnSpPr>
          <p:spPr>
            <a:xfrm rot="10800000" flipV="1">
              <a:off x="2671087" y="2535430"/>
              <a:ext cx="92824" cy="323164"/>
            </a:xfrm>
            <a:prstGeom prst="bentConnector2">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13" idx="3"/>
            </p:cNvCxnSpPr>
            <p:nvPr/>
          </p:nvCxnSpPr>
          <p:spPr>
            <a:xfrm rot="10800000">
              <a:off x="1585084" y="2946372"/>
              <a:ext cx="416316" cy="33775"/>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14" idx="2"/>
            </p:cNvCxnSpPr>
            <p:nvPr/>
          </p:nvCxnSpPr>
          <p:spPr>
            <a:xfrm rot="10800000">
              <a:off x="2035655" y="2703860"/>
              <a:ext cx="323895" cy="86957"/>
            </a:xfrm>
            <a:prstGeom prst="bentConnector2">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1"/>
            </p:cNvCxnSpPr>
            <p:nvPr/>
          </p:nvCxnSpPr>
          <p:spPr>
            <a:xfrm rot="10800000">
              <a:off x="3118483" y="3210428"/>
              <a:ext cx="450762" cy="12081"/>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0" idx="1"/>
            </p:cNvCxnSpPr>
            <p:nvPr/>
          </p:nvCxnSpPr>
          <p:spPr>
            <a:xfrm>
              <a:off x="3167784" y="4108123"/>
              <a:ext cx="401460" cy="10423"/>
            </a:xfrm>
            <a:prstGeom prst="bentConnector3">
              <a:avLst>
                <a:gd name="adj1" fmla="val 50000"/>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12" idx="3"/>
            </p:cNvCxnSpPr>
            <p:nvPr/>
          </p:nvCxnSpPr>
          <p:spPr>
            <a:xfrm rot="10800000">
              <a:off x="1371588" y="3765686"/>
              <a:ext cx="437834" cy="44321"/>
            </a:xfrm>
            <a:prstGeom prst="bentConnector3">
              <a:avLst/>
            </a:prstGeom>
            <a:ln>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508292706"/>
                </p:ext>
              </p:extLst>
            </p:nvPr>
          </p:nvGraphicFramePr>
          <p:xfrm>
            <a:off x="239806" y="187412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sp>
        <p:nvSpPr>
          <p:cNvPr id="2" name="Title 1"/>
          <p:cNvSpPr>
            <a:spLocks noGrp="1"/>
          </p:cNvSpPr>
          <p:nvPr>
            <p:ph type="title"/>
          </p:nvPr>
        </p:nvSpPr>
        <p:spPr/>
        <p:txBody>
          <a:bodyPr/>
          <a:lstStyle/>
          <a:p>
            <a:r>
              <a:rPr lang="en-US" dirty="0" smtClean="0"/>
              <a:t>Organizations get the most out of their ECM technology investments by deploying them as part of a larger program</a:t>
            </a:r>
            <a:endParaRPr lang="en-US" dirty="0"/>
          </a:p>
        </p:txBody>
      </p:sp>
      <p:sp>
        <p:nvSpPr>
          <p:cNvPr id="3" name="Rectangle 2"/>
          <p:cNvSpPr/>
          <p:nvPr/>
        </p:nvSpPr>
        <p:spPr>
          <a:xfrm>
            <a:off x="4109537" y="1133475"/>
            <a:ext cx="5040000" cy="5373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accent1"/>
                </a:solidFill>
              </a:rPr>
              <a:t>ECM Program Drivers</a:t>
            </a:r>
          </a:p>
          <a:p>
            <a:endParaRPr lang="en-US" sz="800" b="1" dirty="0">
              <a:solidFill>
                <a:schemeClr val="tx1"/>
              </a:solidFill>
            </a:endParaRPr>
          </a:p>
          <a:p>
            <a:r>
              <a:rPr lang="en-US" sz="1200" dirty="0" smtClean="0">
                <a:solidFill>
                  <a:schemeClr val="tx1"/>
                </a:solidFill>
              </a:rPr>
              <a:t>AIIM tracks the four primary drivers of ECM adoption to show how these change over time.</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7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r>
              <a:rPr lang="en-US" sz="1400" b="1" dirty="0" smtClean="0">
                <a:solidFill>
                  <a:schemeClr val="accent1"/>
                </a:solidFill>
              </a:rPr>
              <a:t>As of 2016…</a:t>
            </a:r>
            <a:endParaRPr lang="en-US" sz="1400" dirty="0" smtClean="0">
              <a:solidFill>
                <a:schemeClr val="tx1"/>
              </a:solidFill>
            </a:endParaRPr>
          </a:p>
          <a:p>
            <a:pPr marL="171450" indent="-171450">
              <a:spcAft>
                <a:spcPts val="300"/>
              </a:spcAft>
              <a:buFont typeface="Arial" panose="020B0604020202020204" pitchFamily="34" charset="0"/>
              <a:buChar char="•"/>
            </a:pPr>
            <a:r>
              <a:rPr lang="en-US" sz="1200" dirty="0" smtClean="0">
                <a:solidFill>
                  <a:schemeClr val="tx1"/>
                </a:solidFill>
              </a:rPr>
              <a:t>Enterprise (5,000+ employees) and mid-size (500-5,000 employees) organizations have elevated </a:t>
            </a:r>
            <a:r>
              <a:rPr lang="en-US" sz="1200" b="1" dirty="0" smtClean="0">
                <a:solidFill>
                  <a:schemeClr val="tx1"/>
                </a:solidFill>
              </a:rPr>
              <a:t>compliance and risk to the number one ECM driver position</a:t>
            </a:r>
            <a:r>
              <a:rPr lang="en-US" sz="1200" dirty="0" smtClean="0">
                <a:solidFill>
                  <a:schemeClr val="tx1"/>
                </a:solidFill>
              </a:rPr>
              <a:t>.</a:t>
            </a:r>
          </a:p>
          <a:p>
            <a:pPr marL="171450" indent="-171450">
              <a:spcAft>
                <a:spcPts val="300"/>
              </a:spcAft>
              <a:buFont typeface="Arial" panose="020B0604020202020204" pitchFamily="34" charset="0"/>
              <a:buChar char="•"/>
            </a:pPr>
            <a:r>
              <a:rPr lang="en-US" sz="1200" dirty="0" smtClean="0">
                <a:solidFill>
                  <a:schemeClr val="tx1"/>
                </a:solidFill>
              </a:rPr>
              <a:t>Smaller organizations (&lt;500 employees) keep </a:t>
            </a:r>
            <a:r>
              <a:rPr lang="en-US" sz="1200" b="1" dirty="0" smtClean="0">
                <a:solidFill>
                  <a:schemeClr val="tx1"/>
                </a:solidFill>
              </a:rPr>
              <a:t>cost and efficiency in the top two spot overall,</a:t>
            </a:r>
            <a:r>
              <a:rPr lang="en-US" sz="1200" dirty="0" smtClean="0">
                <a:solidFill>
                  <a:schemeClr val="tx1"/>
                </a:solidFill>
              </a:rPr>
              <a:t> with 40% stating it is the number one driver.</a:t>
            </a:r>
          </a:p>
          <a:p>
            <a:pPr>
              <a:spcAft>
                <a:spcPts val="300"/>
              </a:spcAft>
            </a:pPr>
            <a:r>
              <a:rPr lang="en-US" sz="400" dirty="0" smtClean="0">
                <a:solidFill>
                  <a:schemeClr val="tx1"/>
                </a:solidFill>
              </a:rPr>
              <a:t> </a:t>
            </a:r>
            <a:endParaRPr lang="en-US" sz="1100" dirty="0" smtClean="0">
              <a:solidFill>
                <a:schemeClr val="tx1"/>
              </a:solidFill>
            </a:endParaRPr>
          </a:p>
          <a:p>
            <a:r>
              <a:rPr lang="en-US" sz="1400" b="1" dirty="0" smtClean="0">
                <a:solidFill>
                  <a:schemeClr val="accent1"/>
                </a:solidFill>
              </a:rPr>
              <a:t>Improving ECM functionality is the number one project focus in 2016…</a:t>
            </a:r>
            <a:endParaRPr lang="en-US" sz="1400" dirty="0">
              <a:solidFill>
                <a:schemeClr val="tx1"/>
              </a:solidFill>
            </a:endParaRPr>
          </a:p>
          <a:p>
            <a:pPr marL="84138">
              <a:spcAft>
                <a:spcPts val="300"/>
              </a:spcAft>
            </a:pPr>
            <a:r>
              <a:rPr lang="en-US" sz="1200" dirty="0" smtClean="0">
                <a:solidFill>
                  <a:schemeClr val="tx1"/>
                </a:solidFill>
              </a:rPr>
              <a:t>AIIM indicates the remaining top project focuses include:</a:t>
            </a:r>
            <a:endParaRPr lang="en-US" sz="1200" dirty="0">
              <a:solidFill>
                <a:schemeClr val="tx1"/>
              </a:solidFill>
            </a:endParaRPr>
          </a:p>
          <a:p>
            <a:pPr marL="171450" indent="-171450">
              <a:spcAft>
                <a:spcPts val="300"/>
              </a:spcAft>
              <a:buFont typeface="Arial" panose="020B0604020202020204" pitchFamily="34" charset="0"/>
              <a:buChar char="•"/>
            </a:pPr>
            <a:endParaRPr lang="en-US" sz="1200" dirty="0" smtClean="0">
              <a:solidFill>
                <a:schemeClr val="tx1"/>
              </a:solidFill>
            </a:endParaRPr>
          </a:p>
        </p:txBody>
      </p:sp>
      <p:sp>
        <p:nvSpPr>
          <p:cNvPr id="4" name="TextBox 3"/>
          <p:cNvSpPr txBox="1"/>
          <p:nvPr/>
        </p:nvSpPr>
        <p:spPr>
          <a:xfrm>
            <a:off x="257173" y="1133475"/>
            <a:ext cx="3852364" cy="369332"/>
          </a:xfrm>
          <a:prstGeom prst="rect">
            <a:avLst/>
          </a:prstGeom>
          <a:noFill/>
        </p:spPr>
        <p:txBody>
          <a:bodyPr wrap="square" rtlCol="0">
            <a:spAutoFit/>
          </a:bodyPr>
          <a:lstStyle/>
          <a:p>
            <a:pPr algn="ctr"/>
            <a:r>
              <a:rPr lang="en-US" b="1" dirty="0" smtClean="0">
                <a:solidFill>
                  <a:schemeClr val="accent3"/>
                </a:solidFill>
              </a:rPr>
              <a:t>ECM Program Adoption (2016)</a:t>
            </a:r>
            <a:endParaRPr lang="en-US" sz="1200" dirty="0" smtClean="0">
              <a:solidFill>
                <a:schemeClr val="accent3"/>
              </a:solidFill>
            </a:endParaRPr>
          </a:p>
        </p:txBody>
      </p:sp>
      <p:sp>
        <p:nvSpPr>
          <p:cNvPr id="15" name="TextBox 14"/>
          <p:cNvSpPr txBox="1"/>
          <p:nvPr/>
        </p:nvSpPr>
        <p:spPr>
          <a:xfrm>
            <a:off x="7753176" y="6261183"/>
            <a:ext cx="1390124" cy="253916"/>
          </a:xfrm>
          <a:prstGeom prst="rect">
            <a:avLst/>
          </a:prstGeom>
          <a:noFill/>
        </p:spPr>
        <p:txBody>
          <a:bodyPr wrap="none" rtlCol="0">
            <a:spAutoFit/>
          </a:bodyPr>
          <a:lstStyle/>
          <a:p>
            <a:r>
              <a:rPr lang="en-US" sz="1050" dirty="0" smtClean="0"/>
              <a:t>Source: </a:t>
            </a:r>
            <a:r>
              <a:rPr lang="en-US" sz="1050" dirty="0" smtClean="0">
                <a:hlinkClick r:id="rId3"/>
              </a:rPr>
              <a:t>AIIM (2016)</a:t>
            </a:r>
            <a:endParaRPr lang="en-US" sz="1050" dirty="0"/>
          </a:p>
        </p:txBody>
      </p:sp>
      <p:grpSp>
        <p:nvGrpSpPr>
          <p:cNvPr id="47" name="Group 46"/>
          <p:cNvGrpSpPr/>
          <p:nvPr/>
        </p:nvGrpSpPr>
        <p:grpSpPr>
          <a:xfrm>
            <a:off x="305229" y="1501501"/>
            <a:ext cx="3804308" cy="830997"/>
            <a:chOff x="291164" y="1529637"/>
            <a:chExt cx="3804308" cy="830997"/>
          </a:xfrm>
        </p:grpSpPr>
        <p:sp>
          <p:nvSpPr>
            <p:cNvPr id="44" name="Oval 43"/>
            <p:cNvSpPr/>
            <p:nvPr/>
          </p:nvSpPr>
          <p:spPr>
            <a:xfrm>
              <a:off x="291164" y="1601634"/>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t>85%</a:t>
              </a:r>
              <a:endParaRPr lang="en-US" b="1" dirty="0"/>
            </a:p>
          </p:txBody>
        </p:sp>
        <p:sp>
          <p:nvSpPr>
            <p:cNvPr id="45" name="Rectangle 44"/>
            <p:cNvSpPr/>
            <p:nvPr/>
          </p:nvSpPr>
          <p:spPr>
            <a:xfrm>
              <a:off x="978167" y="1529637"/>
              <a:ext cx="3117305" cy="830997"/>
            </a:xfrm>
            <a:prstGeom prst="rect">
              <a:avLst/>
            </a:prstGeom>
          </p:spPr>
          <p:txBody>
            <a:bodyPr wrap="square" anchor="ctr">
              <a:spAutoFit/>
            </a:bodyPr>
            <a:lstStyle/>
            <a:p>
              <a:r>
                <a:rPr lang="en-US" sz="1200" dirty="0" smtClean="0"/>
                <a:t>of organizations have either recently completed an enterprise-wide ECM capability or are actively engaged in ECM program development.</a:t>
              </a:r>
              <a:endParaRPr lang="en-US" dirty="0"/>
            </a:p>
          </p:txBody>
        </p:sp>
      </p:grpSp>
      <p:sp>
        <p:nvSpPr>
          <p:cNvPr id="26" name="TextBox 25"/>
          <p:cNvSpPr txBox="1"/>
          <p:nvPr/>
        </p:nvSpPr>
        <p:spPr>
          <a:xfrm>
            <a:off x="271010" y="5500474"/>
            <a:ext cx="3838527" cy="830997"/>
          </a:xfrm>
          <a:prstGeom prst="rect">
            <a:avLst/>
          </a:prstGeom>
          <a:noFill/>
        </p:spPr>
        <p:txBody>
          <a:bodyPr wrap="square" rtlCol="0">
            <a:spAutoFit/>
          </a:bodyPr>
          <a:lstStyle/>
          <a:p>
            <a:r>
              <a:rPr lang="en-US" sz="1200" b="1" dirty="0" smtClean="0"/>
              <a:t>79% of organizations claim that they still have room to grow </a:t>
            </a:r>
            <a:r>
              <a:rPr lang="en-US" sz="1200" dirty="0" smtClean="0"/>
              <a:t>when it comes to their ECM programs, either by enhancing existing capabilities or extending these capabilities to other areas of the organization.</a:t>
            </a:r>
          </a:p>
        </p:txBody>
      </p:sp>
      <p:sp>
        <p:nvSpPr>
          <p:cNvPr id="27" name="Rectangle 26"/>
          <p:cNvSpPr/>
          <p:nvPr/>
        </p:nvSpPr>
        <p:spPr>
          <a:xfrm>
            <a:off x="43521" y="5211683"/>
            <a:ext cx="2890535" cy="307777"/>
          </a:xfrm>
          <a:prstGeom prst="rect">
            <a:avLst/>
          </a:prstGeom>
        </p:spPr>
        <p:txBody>
          <a:bodyPr wrap="none">
            <a:spAutoFit/>
          </a:bodyPr>
          <a:lstStyle/>
          <a:p>
            <a:r>
              <a:rPr lang="en-US" sz="1400" b="1" dirty="0" smtClean="0">
                <a:solidFill>
                  <a:schemeClr val="accent1"/>
                </a:solidFill>
              </a:rPr>
              <a:t>Putting the Enterprise in ECM…</a:t>
            </a:r>
            <a:endParaRPr lang="en-CA" sz="1400" b="1" dirty="0">
              <a:solidFill>
                <a:schemeClr val="accent1"/>
              </a:solidFill>
            </a:endParaRPr>
          </a:p>
        </p:txBody>
      </p:sp>
      <p:pic>
        <p:nvPicPr>
          <p:cNvPr id="18" name="Picture 17"/>
          <p:cNvPicPr>
            <a:picLocks noChangeAspect="1"/>
          </p:cNvPicPr>
          <p:nvPr/>
        </p:nvPicPr>
        <p:blipFill>
          <a:blip r:embed="rId4"/>
          <a:stretch>
            <a:fillRect/>
          </a:stretch>
        </p:blipFill>
        <p:spPr>
          <a:xfrm>
            <a:off x="4775824" y="1941314"/>
            <a:ext cx="4080297" cy="1680459"/>
          </a:xfrm>
          <a:prstGeom prst="rect">
            <a:avLst/>
          </a:prstGeom>
        </p:spPr>
      </p:pic>
      <p:sp>
        <p:nvSpPr>
          <p:cNvPr id="31" name="Rectangle 30"/>
          <p:cNvSpPr/>
          <p:nvPr/>
        </p:nvSpPr>
        <p:spPr>
          <a:xfrm>
            <a:off x="6696635" y="5835209"/>
            <a:ext cx="2299448" cy="500137"/>
          </a:xfrm>
          <a:prstGeom prst="rect">
            <a:avLst/>
          </a:prstGeom>
        </p:spPr>
        <p:txBody>
          <a:bodyPr wrap="square">
            <a:spAutoFit/>
          </a:bodyPr>
          <a:lstStyle/>
          <a:p>
            <a:pPr>
              <a:spcAft>
                <a:spcPts val="300"/>
              </a:spcAft>
            </a:pPr>
            <a:r>
              <a:rPr lang="en-CA" sz="1200" i="1" dirty="0" smtClean="0"/>
              <a:t>Rolling Out to More Users</a:t>
            </a:r>
          </a:p>
          <a:p>
            <a:pPr>
              <a:spcAft>
                <a:spcPts val="300"/>
              </a:spcAft>
            </a:pPr>
            <a:r>
              <a:rPr lang="en-CA" sz="1200" i="1" dirty="0" smtClean="0"/>
              <a:t>Integrating ILM Functionality</a:t>
            </a:r>
            <a:endParaRPr lang="en-CA" sz="1200" i="1" dirty="0"/>
          </a:p>
        </p:txBody>
      </p:sp>
      <p:sp>
        <p:nvSpPr>
          <p:cNvPr id="32" name="Rectangle 31"/>
          <p:cNvSpPr/>
          <p:nvPr/>
        </p:nvSpPr>
        <p:spPr>
          <a:xfrm>
            <a:off x="4784868" y="5742876"/>
            <a:ext cx="2055691" cy="684803"/>
          </a:xfrm>
          <a:prstGeom prst="rect">
            <a:avLst/>
          </a:prstGeom>
        </p:spPr>
        <p:txBody>
          <a:bodyPr wrap="square">
            <a:spAutoFit/>
          </a:bodyPr>
          <a:lstStyle/>
          <a:p>
            <a:pPr>
              <a:spcAft>
                <a:spcPts val="300"/>
              </a:spcAft>
            </a:pPr>
            <a:r>
              <a:rPr lang="en-CA" sz="1200" i="1" dirty="0" smtClean="0"/>
              <a:t>Digitizing Paper Processes</a:t>
            </a:r>
          </a:p>
          <a:p>
            <a:pPr>
              <a:spcAft>
                <a:spcPts val="300"/>
              </a:spcAft>
            </a:pPr>
            <a:r>
              <a:rPr lang="en-CA" sz="1200" i="1" dirty="0" smtClean="0"/>
              <a:t>Introducing or Enhancing Collaboration</a:t>
            </a:r>
            <a:endParaRPr lang="en-CA" sz="1200" i="1" dirty="0"/>
          </a:p>
        </p:txBody>
      </p:sp>
    </p:spTree>
    <p:extLst>
      <p:ext uri="{BB962C8B-B14F-4D97-AF65-F5344CB8AC3E}">
        <p14:creationId xmlns:p14="http://schemas.microsoft.com/office/powerpoint/2010/main" val="1880986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measure ECM project success across process </a:t>
            </a:r>
            <a:r>
              <a:rPr lang="en-US" dirty="0"/>
              <a:t>efficiency, resource efficiency, and risk mitigation </a:t>
            </a:r>
            <a:r>
              <a:rPr lang="en-US" dirty="0" smtClean="0"/>
              <a:t>metrics</a:t>
            </a:r>
            <a:endParaRPr lang="en-US" dirty="0"/>
          </a:p>
        </p:txBody>
      </p:sp>
      <p:sp>
        <p:nvSpPr>
          <p:cNvPr id="17" name="Rectangle 97"/>
          <p:cNvSpPr/>
          <p:nvPr/>
        </p:nvSpPr>
        <p:spPr>
          <a:xfrm>
            <a:off x="379085" y="5645387"/>
            <a:ext cx="8478814" cy="77303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56000" fontAlgn="base">
              <a:spcBef>
                <a:spcPct val="0"/>
              </a:spcBef>
              <a:spcAft>
                <a:spcPct val="0"/>
              </a:spcAft>
            </a:pPr>
            <a:r>
              <a:rPr lang="en-CA" sz="1200" b="1" dirty="0" smtClean="0">
                <a:solidFill>
                  <a:schemeClr val="tx1"/>
                </a:solidFill>
              </a:rPr>
              <a:t>Leverage the benefits to sell information improvement initiatives to the organization. </a:t>
            </a:r>
            <a:r>
              <a:rPr lang="en-CA" sz="1200" dirty="0" smtClean="0">
                <a:solidFill>
                  <a:schemeClr val="tx1"/>
                </a:solidFill>
              </a:rPr>
              <a:t>Whether you are embarking on ECM as a stand-alone initiative, as part of a broader transformational effort, or as some place in between, the positive impacts of ECM can be used to gain executive buy-in and organizational support. On its own, </a:t>
            </a:r>
            <a:r>
              <a:rPr lang="en-CA" sz="1200" dirty="0">
                <a:solidFill>
                  <a:schemeClr val="tx1"/>
                </a:solidFill>
              </a:rPr>
              <a:t>f</a:t>
            </a:r>
            <a:r>
              <a:rPr lang="en-CA" sz="1200" dirty="0" smtClean="0">
                <a:solidFill>
                  <a:schemeClr val="tx1"/>
                </a:solidFill>
              </a:rPr>
              <a:t>ront-load digital transformation or knowledge management projects with ECM work to unlock quick wins.</a:t>
            </a:r>
            <a:endParaRPr lang="en-CA" sz="1200" dirty="0">
              <a:solidFill>
                <a:schemeClr val="tx1"/>
              </a:solidFill>
            </a:endParaRPr>
          </a:p>
        </p:txBody>
      </p:sp>
      <p:sp>
        <p:nvSpPr>
          <p:cNvPr id="22" name="TextBox 21"/>
          <p:cNvSpPr txBox="1"/>
          <p:nvPr/>
        </p:nvSpPr>
        <p:spPr>
          <a:xfrm>
            <a:off x="257174" y="1133475"/>
            <a:ext cx="8620125" cy="584775"/>
          </a:xfrm>
          <a:prstGeom prst="rect">
            <a:avLst/>
          </a:prstGeom>
          <a:solidFill>
            <a:schemeClr val="bg1"/>
          </a:solidFill>
        </p:spPr>
        <p:txBody>
          <a:bodyPr wrap="square" rtlCol="0">
            <a:spAutoFit/>
          </a:bodyPr>
          <a:lstStyle/>
          <a:p>
            <a:r>
              <a:rPr lang="en-US" sz="1600" b="1" dirty="0" smtClean="0"/>
              <a:t>In its own right, ECM plays an important role in running an intelligent, efficient, and lean organization.</a:t>
            </a:r>
            <a:endParaRPr lang="en-US" sz="1600" b="1" dirty="0"/>
          </a:p>
        </p:txBody>
      </p:sp>
      <p:sp>
        <p:nvSpPr>
          <p:cNvPr id="23" name="Rectangle 9"/>
          <p:cNvSpPr/>
          <p:nvPr/>
        </p:nvSpPr>
        <p:spPr>
          <a:xfrm>
            <a:off x="257174" y="1706513"/>
            <a:ext cx="2809180" cy="419623"/>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Process Efficiency</a:t>
            </a:r>
          </a:p>
        </p:txBody>
      </p:sp>
      <p:sp>
        <p:nvSpPr>
          <p:cNvPr id="24" name="Rectangle 10"/>
          <p:cNvSpPr/>
          <p:nvPr/>
        </p:nvSpPr>
        <p:spPr>
          <a:xfrm>
            <a:off x="3153681" y="1706513"/>
            <a:ext cx="2809180" cy="419623"/>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Resource Efficiency</a:t>
            </a:r>
          </a:p>
        </p:txBody>
      </p:sp>
      <p:sp>
        <p:nvSpPr>
          <p:cNvPr id="25" name="Rectangle 15"/>
          <p:cNvSpPr/>
          <p:nvPr/>
        </p:nvSpPr>
        <p:spPr>
          <a:xfrm>
            <a:off x="6050188" y="1706513"/>
            <a:ext cx="2809180" cy="419623"/>
          </a:xfrm>
          <a:prstGeom prst="rect">
            <a:avLst/>
          </a:prstGeom>
          <a:solidFill>
            <a:schemeClr val="accent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chemeClr val="bg1"/>
                </a:solidFill>
              </a:rPr>
              <a:t>ECM Risk Mitigation</a:t>
            </a:r>
          </a:p>
        </p:txBody>
      </p:sp>
      <p:graphicFrame>
        <p:nvGraphicFramePr>
          <p:cNvPr id="26" name="Table 30"/>
          <p:cNvGraphicFramePr>
            <a:graphicFrameLocks noGrp="1"/>
          </p:cNvGraphicFramePr>
          <p:nvPr>
            <p:extLst>
              <p:ext uri="{D42A27DB-BD31-4B8C-83A1-F6EECF244321}">
                <p14:modId xmlns:p14="http://schemas.microsoft.com/office/powerpoint/2010/main" val="2924369060"/>
              </p:ext>
            </p:extLst>
          </p:nvPr>
        </p:nvGraphicFramePr>
        <p:xfrm>
          <a:off x="257174" y="2070188"/>
          <a:ext cx="8602194" cy="3511462"/>
        </p:xfrm>
        <a:graphic>
          <a:graphicData uri="http://schemas.openxmlformats.org/drawingml/2006/table">
            <a:tbl>
              <a:tblPr firstRow="1" bandRow="1">
                <a:tableStyleId>{2D5ABB26-0587-4C30-8999-92F81FD0307C}</a:tableStyleId>
              </a:tblPr>
              <a:tblGrid>
                <a:gridCol w="2905126"/>
                <a:gridCol w="2882900"/>
                <a:gridCol w="2814168"/>
              </a:tblGrid>
              <a:tr h="1009650">
                <a:tc>
                  <a:txBody>
                    <a:bodyPr/>
                    <a:lstStyle/>
                    <a:p>
                      <a:pPr marL="6350" indent="0" algn="ctr">
                        <a:buFont typeface="Wingdings" panose="05000000000000000000" pitchFamily="2" charset="2"/>
                        <a:buNone/>
                      </a:pPr>
                      <a:r>
                        <a:rPr lang="en-CA" sz="1400" b="1" dirty="0" smtClean="0">
                          <a:solidFill>
                            <a:schemeClr val="accent2"/>
                          </a:solidFill>
                        </a:rPr>
                        <a:t>73% </a:t>
                      </a:r>
                      <a:r>
                        <a:rPr lang="en-CA" sz="1050" b="1" dirty="0" smtClean="0">
                          <a:solidFill>
                            <a:schemeClr val="accent1"/>
                          </a:solidFill>
                        </a:rPr>
                        <a:t>of knowledge workers </a:t>
                      </a:r>
                      <a:r>
                        <a:rPr lang="en-CA" sz="1050" b="1" dirty="0" smtClean="0">
                          <a:solidFill>
                            <a:schemeClr val="accent2"/>
                          </a:solidFill>
                        </a:rPr>
                        <a:t>waste time </a:t>
                      </a:r>
                      <a:r>
                        <a:rPr lang="en-CA" sz="1050" b="1" dirty="0" smtClean="0">
                          <a:solidFill>
                            <a:schemeClr val="accent1"/>
                          </a:solidFill>
                        </a:rPr>
                        <a:t>looking for files.</a:t>
                      </a:r>
                    </a:p>
                    <a:p>
                      <a:pPr marL="6350" indent="0" algn="ctr">
                        <a:buFont typeface="Wingdings" panose="05000000000000000000" pitchFamily="2" charset="2"/>
                        <a:buNone/>
                      </a:pPr>
                      <a:r>
                        <a:rPr lang="en-CA" sz="1400" b="1" dirty="0" smtClean="0">
                          <a:solidFill>
                            <a:schemeClr val="accent2"/>
                          </a:solidFill>
                        </a:rPr>
                        <a:t>47% </a:t>
                      </a:r>
                      <a:r>
                        <a:rPr lang="en-CA" sz="1050" b="1" dirty="0" smtClean="0">
                          <a:solidFill>
                            <a:schemeClr val="accent1"/>
                          </a:solidFill>
                        </a:rPr>
                        <a:t>of knowledge workers have worked on the </a:t>
                      </a:r>
                      <a:r>
                        <a:rPr lang="en-CA" sz="1050" b="1" dirty="0" smtClean="0">
                          <a:solidFill>
                            <a:schemeClr val="accent2"/>
                          </a:solidFill>
                        </a:rPr>
                        <a:t>wrong document.</a:t>
                      </a:r>
                      <a:endParaRPr lang="en-CA" sz="1050" b="1" dirty="0" smtClean="0">
                        <a:solidFill>
                          <a:schemeClr val="accent1"/>
                        </a:solidFill>
                      </a:endParaRPr>
                    </a:p>
                  </a:txBody>
                  <a:tcPr anchor="ctr"/>
                </a:tc>
                <a:tc>
                  <a:txBody>
                    <a:bodyPr/>
                    <a:lstStyle/>
                    <a:p>
                      <a:pPr marL="6350" indent="0" algn="ctr" defTabSz="914400" rtl="0" eaLnBrk="1" latinLnBrk="0" hangingPunct="1">
                        <a:buFont typeface="Wingdings" panose="05000000000000000000" pitchFamily="2" charset="2"/>
                        <a:buNone/>
                      </a:pPr>
                      <a:r>
                        <a:rPr lang="en-CA" sz="1400" b="1" kern="1200" dirty="0" smtClean="0">
                          <a:solidFill>
                            <a:schemeClr val="accent2"/>
                          </a:solidFill>
                          <a:latin typeface="+mn-lt"/>
                          <a:ea typeface="+mn-ea"/>
                          <a:cs typeface="+mn-cs"/>
                        </a:rPr>
                        <a:t>40% </a:t>
                      </a:r>
                      <a:r>
                        <a:rPr lang="en-CA" sz="1050" b="1" kern="1200" dirty="0" smtClean="0">
                          <a:solidFill>
                            <a:schemeClr val="accent1"/>
                          </a:solidFill>
                          <a:latin typeface="+mn-lt"/>
                          <a:ea typeface="+mn-ea"/>
                          <a:cs typeface="+mn-cs"/>
                        </a:rPr>
                        <a:t>of organizations report lowering costs and improving IT efficiency as the</a:t>
                      </a:r>
                      <a:r>
                        <a:rPr lang="en-CA" sz="1050" b="1" kern="1200" baseline="0" dirty="0" smtClean="0">
                          <a:solidFill>
                            <a:schemeClr val="accent1"/>
                          </a:solidFill>
                          <a:latin typeface="+mn-lt"/>
                          <a:ea typeface="+mn-ea"/>
                          <a:cs typeface="+mn-cs"/>
                        </a:rPr>
                        <a:t> </a:t>
                      </a:r>
                      <a:r>
                        <a:rPr lang="en-CA" sz="1050" b="1" kern="1200" dirty="0" smtClean="0">
                          <a:solidFill>
                            <a:schemeClr val="accent2"/>
                          </a:solidFill>
                          <a:latin typeface="+mn-lt"/>
                          <a:ea typeface="+mn-ea"/>
                          <a:cs typeface="+mn-cs"/>
                        </a:rPr>
                        <a:t>number one driver</a:t>
                      </a:r>
                      <a:r>
                        <a:rPr lang="en-CA" sz="1400" b="1" kern="1200" dirty="0" smtClean="0">
                          <a:solidFill>
                            <a:schemeClr val="accent2"/>
                          </a:solidFill>
                          <a:latin typeface="+mn-lt"/>
                          <a:ea typeface="+mn-ea"/>
                          <a:cs typeface="+mn-cs"/>
                        </a:rPr>
                        <a:t> </a:t>
                      </a:r>
                      <a:r>
                        <a:rPr lang="en-CA" sz="1050" b="1" kern="1200" dirty="0" smtClean="0">
                          <a:solidFill>
                            <a:schemeClr val="accent1"/>
                          </a:solidFill>
                          <a:latin typeface="+mn-lt"/>
                          <a:ea typeface="+mn-ea"/>
                          <a:cs typeface="+mn-cs"/>
                        </a:rPr>
                        <a:t>for ECM.</a:t>
                      </a:r>
                    </a:p>
                  </a:txBody>
                  <a:tcPr anchor="ctr"/>
                </a:tc>
                <a:tc>
                  <a:txBody>
                    <a:bodyPr/>
                    <a:lstStyle/>
                    <a:p>
                      <a:pPr marL="0" indent="0" algn="ctr" defTabSz="914400" rtl="0" eaLnBrk="1" latinLnBrk="0" hangingPunct="1">
                        <a:buFont typeface="Wingdings" panose="05000000000000000000" pitchFamily="2" charset="2"/>
                        <a:buNone/>
                      </a:pPr>
                      <a:r>
                        <a:rPr lang="en-CA" sz="1400" b="1" kern="1200" dirty="0" smtClean="0">
                          <a:solidFill>
                            <a:schemeClr val="accent2"/>
                          </a:solidFill>
                          <a:latin typeface="+mn-lt"/>
                          <a:ea typeface="+mn-ea"/>
                          <a:cs typeface="+mn-cs"/>
                        </a:rPr>
                        <a:t>33% </a:t>
                      </a:r>
                      <a:r>
                        <a:rPr lang="en-CA" sz="1050" b="1" kern="1200" dirty="0" smtClean="0">
                          <a:solidFill>
                            <a:schemeClr val="accent1"/>
                          </a:solidFill>
                          <a:latin typeface="+mn-lt"/>
                          <a:ea typeface="+mn-ea"/>
                          <a:cs typeface="+mn-cs"/>
                        </a:rPr>
                        <a:t>of organizations report </a:t>
                      </a:r>
                      <a:r>
                        <a:rPr lang="en-CA" sz="1050" b="1" kern="1200" dirty="0" smtClean="0">
                          <a:solidFill>
                            <a:schemeClr val="accent2"/>
                          </a:solidFill>
                          <a:latin typeface="+mn-lt"/>
                          <a:ea typeface="+mn-ea"/>
                          <a:cs typeface="+mn-cs"/>
                        </a:rPr>
                        <a:t>compliance and risk</a:t>
                      </a:r>
                      <a:r>
                        <a:rPr lang="en-CA" sz="1050" b="1" kern="1200" dirty="0" smtClean="0">
                          <a:solidFill>
                            <a:schemeClr val="accent1"/>
                          </a:solidFill>
                          <a:latin typeface="+mn-lt"/>
                          <a:ea typeface="+mn-ea"/>
                          <a:cs typeface="+mn-cs"/>
                        </a:rPr>
                        <a:t> as a critical driver for ECM.</a:t>
                      </a:r>
                    </a:p>
                  </a:txBody>
                  <a:tcPr anchor="ctr"/>
                </a:tc>
              </a:tr>
              <a:tr h="1345672">
                <a:tc>
                  <a:txBody>
                    <a:bodyPr/>
                    <a:lstStyle/>
                    <a:p>
                      <a:r>
                        <a:rPr lang="en-US" sz="1050" b="1" i="0" dirty="0" smtClean="0"/>
                        <a:t>Pains:</a:t>
                      </a:r>
                    </a:p>
                    <a:p>
                      <a:pPr marL="257175" indent="-171450">
                        <a:buFont typeface="Arial" panose="020B0604020202020204" pitchFamily="34" charset="0"/>
                        <a:buChar char="•"/>
                      </a:pPr>
                      <a:r>
                        <a:rPr lang="en-US" sz="1050" i="0" dirty="0" smtClean="0"/>
                        <a:t>Unable to find content; recreating content</a:t>
                      </a:r>
                    </a:p>
                    <a:p>
                      <a:pPr marL="257175" indent="-171450">
                        <a:buFont typeface="Arial" panose="020B0604020202020204" pitchFamily="34" charset="0"/>
                        <a:buChar char="•"/>
                      </a:pPr>
                      <a:r>
                        <a:rPr lang="en-US" sz="1050" i="0" dirty="0" smtClean="0"/>
                        <a:t>Manually</a:t>
                      </a:r>
                      <a:r>
                        <a:rPr lang="en-US" sz="1050" i="0" baseline="0" dirty="0" smtClean="0"/>
                        <a:t> indexing content</a:t>
                      </a:r>
                    </a:p>
                    <a:p>
                      <a:pPr marL="257175" indent="-171450">
                        <a:buFont typeface="Arial" panose="020B0604020202020204" pitchFamily="34" charset="0"/>
                        <a:buChar char="•"/>
                      </a:pPr>
                      <a:r>
                        <a:rPr lang="en-US" sz="1050" i="0" dirty="0" smtClean="0"/>
                        <a:t>Manually</a:t>
                      </a:r>
                      <a:r>
                        <a:rPr lang="en-US" sz="1050" i="0" baseline="0" dirty="0" smtClean="0"/>
                        <a:t> routing content through workflows</a:t>
                      </a:r>
                    </a:p>
                    <a:p>
                      <a:pPr marL="257175" indent="-171450">
                        <a:buFont typeface="Arial" panose="020B0604020202020204" pitchFamily="34" charset="0"/>
                        <a:buChar char="•"/>
                      </a:pPr>
                      <a:r>
                        <a:rPr lang="en-US" sz="1050" i="0" dirty="0" smtClean="0"/>
                        <a:t>Inaccurately</a:t>
                      </a:r>
                      <a:r>
                        <a:rPr lang="en-US" sz="1050" i="0" baseline="0" dirty="0" smtClean="0"/>
                        <a:t> stored content</a:t>
                      </a:r>
                    </a:p>
                    <a:p>
                      <a:pPr marL="257175" indent="-171450">
                        <a:buFont typeface="Arial" panose="020B0604020202020204" pitchFamily="34" charset="0"/>
                        <a:buChar char="•"/>
                      </a:pPr>
                      <a:r>
                        <a:rPr lang="en-US" sz="1050" i="0" baseline="0" dirty="0" smtClean="0"/>
                        <a:t>Print </a:t>
                      </a:r>
                      <a:r>
                        <a:rPr lang="en-US" sz="1050" i="0" baseline="0" dirty="0" smtClean="0">
                          <a:sym typeface="Wingdings" panose="05000000000000000000" pitchFamily="2" charset="2"/>
                        </a:rPr>
                        <a:t> Sign  Scan processes</a:t>
                      </a:r>
                      <a:endParaRPr lang="en-US" sz="1050" i="0" dirty="0"/>
                    </a:p>
                  </a:txBody>
                  <a:tcPr marL="36000" marR="36000" marT="0" marB="36000" anchor="ctr">
                    <a:solidFill>
                      <a:schemeClr val="accent3">
                        <a:lumMod val="20000"/>
                        <a:lumOff val="80000"/>
                      </a:schemeClr>
                    </a:solidFill>
                  </a:tcPr>
                </a:tc>
                <a:tc>
                  <a:txBody>
                    <a:bodyPr/>
                    <a:lstStyle/>
                    <a:p>
                      <a:r>
                        <a:rPr lang="en-US" sz="1050" b="1" i="0" dirty="0" smtClean="0"/>
                        <a:t>Pains:</a:t>
                      </a:r>
                    </a:p>
                    <a:p>
                      <a:pPr marL="257175" indent="-171450">
                        <a:buFont typeface="Arial" panose="020B0604020202020204" pitchFamily="34" charset="0"/>
                        <a:buChar char="•"/>
                      </a:pPr>
                      <a:r>
                        <a:rPr lang="en-US" sz="1050" i="0" dirty="0" smtClean="0"/>
                        <a:t>IT</a:t>
                      </a:r>
                      <a:r>
                        <a:rPr lang="en-US" sz="1050" i="0" baseline="0" dirty="0" smtClean="0"/>
                        <a:t> time spent managing storage environments</a:t>
                      </a:r>
                    </a:p>
                    <a:p>
                      <a:pPr marL="257175" indent="-171450">
                        <a:buFont typeface="Arial" panose="020B0604020202020204" pitchFamily="34" charset="0"/>
                        <a:buChar char="•"/>
                      </a:pPr>
                      <a:r>
                        <a:rPr lang="en-US" sz="1050" i="0" baseline="0" dirty="0" smtClean="0"/>
                        <a:t>Redundant, outdated, and trivial content stored in repositories</a:t>
                      </a:r>
                      <a:endParaRPr lang="en-US" sz="1050" i="0" dirty="0"/>
                    </a:p>
                  </a:txBody>
                  <a:tcPr marL="36000" marR="36000" marT="0" marB="36000" anchor="ctr">
                    <a:solidFill>
                      <a:schemeClr val="accent3">
                        <a:lumMod val="20000"/>
                        <a:lumOff val="80000"/>
                      </a:schemeClr>
                    </a:solidFill>
                  </a:tcPr>
                </a:tc>
                <a:tc>
                  <a:txBody>
                    <a:bodyPr/>
                    <a:lstStyle/>
                    <a:p>
                      <a:r>
                        <a:rPr lang="en-US" sz="1050" b="1" i="0" dirty="0" smtClean="0"/>
                        <a:t>Pains:</a:t>
                      </a:r>
                    </a:p>
                    <a:p>
                      <a:pPr marL="257175" indent="-171450">
                        <a:buFont typeface="Arial" panose="020B0604020202020204" pitchFamily="34" charset="0"/>
                        <a:buChar char="•"/>
                      </a:pPr>
                      <a:r>
                        <a:rPr lang="en-US" sz="1050" i="0" dirty="0" smtClean="0"/>
                        <a:t>Non-compliance</a:t>
                      </a:r>
                      <a:r>
                        <a:rPr lang="en-US" sz="1050" i="0" baseline="0" dirty="0" smtClean="0"/>
                        <a:t> fees</a:t>
                      </a:r>
                    </a:p>
                    <a:p>
                      <a:pPr marL="257175" indent="-171450">
                        <a:buFont typeface="Arial" panose="020B0604020202020204" pitchFamily="34" charset="0"/>
                        <a:buChar char="•"/>
                      </a:pPr>
                      <a:r>
                        <a:rPr lang="en-US" sz="1050" i="0" baseline="0" dirty="0" smtClean="0"/>
                        <a:t>Storing content beyond retention periods; litigation exposure</a:t>
                      </a:r>
                    </a:p>
                    <a:p>
                      <a:pPr marL="257175" indent="-171450">
                        <a:buFont typeface="Arial" panose="020B0604020202020204" pitchFamily="34" charset="0"/>
                        <a:buChar char="•"/>
                      </a:pPr>
                      <a:r>
                        <a:rPr lang="en-US" sz="1050" i="0" dirty="0" smtClean="0"/>
                        <a:t>Litigation </a:t>
                      </a:r>
                      <a:r>
                        <a:rPr lang="en-US" sz="1050" i="0" baseline="0" dirty="0" smtClean="0"/>
                        <a:t>discovery time and cost</a:t>
                      </a:r>
                    </a:p>
                    <a:p>
                      <a:pPr marL="257175" indent="-171450">
                        <a:buFont typeface="Arial" panose="020B0604020202020204" pitchFamily="34" charset="0"/>
                        <a:buChar char="•"/>
                      </a:pPr>
                      <a:r>
                        <a:rPr lang="en-US" sz="1050" i="0" baseline="0" dirty="0" smtClean="0"/>
                        <a:t>Off-brand content</a:t>
                      </a:r>
                    </a:p>
                  </a:txBody>
                  <a:tcPr marL="36000" marR="36000" marT="0" marB="36000" anchor="ctr">
                    <a:solidFill>
                      <a:schemeClr val="accent3">
                        <a:lumMod val="20000"/>
                        <a:lumOff val="80000"/>
                      </a:schemeClr>
                    </a:solidFill>
                  </a:tcPr>
                </a:tc>
              </a:tr>
              <a:tr h="1026053">
                <a:tc>
                  <a:txBody>
                    <a:bodyPr/>
                    <a:lstStyle/>
                    <a:p>
                      <a:r>
                        <a:rPr lang="en-US" sz="1050" b="1" i="0" dirty="0" smtClean="0"/>
                        <a:t>Gains:</a:t>
                      </a:r>
                    </a:p>
                    <a:p>
                      <a:pPr marL="257175" indent="-171450">
                        <a:buFont typeface="Arial" panose="020B0604020202020204" pitchFamily="34" charset="0"/>
                        <a:buChar char="•"/>
                      </a:pPr>
                      <a:r>
                        <a:rPr lang="en-US" sz="1050" i="0" dirty="0" smtClean="0"/>
                        <a:t>Automated</a:t>
                      </a:r>
                      <a:r>
                        <a:rPr lang="en-US" sz="1050" i="0" baseline="0" dirty="0" smtClean="0"/>
                        <a:t> content indexing</a:t>
                      </a:r>
                      <a:endParaRPr lang="en-US" sz="1050" i="0" dirty="0" smtClean="0"/>
                    </a:p>
                    <a:p>
                      <a:pPr marL="257175" indent="-171450">
                        <a:buFont typeface="Arial" panose="020B0604020202020204" pitchFamily="34" charset="0"/>
                        <a:buChar char="•"/>
                      </a:pPr>
                      <a:r>
                        <a:rPr lang="en-US" sz="1050" i="0" dirty="0" smtClean="0"/>
                        <a:t>Faster</a:t>
                      </a:r>
                      <a:r>
                        <a:rPr lang="en-US" sz="1050" i="0" baseline="0" dirty="0" smtClean="0"/>
                        <a:t> content retrieval</a:t>
                      </a:r>
                    </a:p>
                    <a:p>
                      <a:pPr marL="2571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baseline="0" dirty="0" smtClean="0"/>
                        <a:t>Digital workflows</a:t>
                      </a:r>
                      <a:endParaRPr lang="en-US" sz="1050" i="0" dirty="0" smtClean="0"/>
                    </a:p>
                    <a:p>
                      <a:pPr marL="257175" indent="-171450">
                        <a:buFont typeface="Arial" panose="020B0604020202020204" pitchFamily="34" charset="0"/>
                        <a:buChar char="•"/>
                      </a:pPr>
                      <a:r>
                        <a:rPr lang="en-US" sz="1050" i="0" baseline="0" dirty="0" smtClean="0"/>
                        <a:t>Just-in-time content delivery</a:t>
                      </a:r>
                    </a:p>
                    <a:p>
                      <a:pPr marL="257175" indent="-171450">
                        <a:buFont typeface="Arial" panose="020B0604020202020204" pitchFamily="34" charset="0"/>
                        <a:buChar char="•"/>
                      </a:pPr>
                      <a:r>
                        <a:rPr lang="en-US" sz="1050" i="0" dirty="0" smtClean="0"/>
                        <a:t>Faster collaboration</a:t>
                      </a:r>
                      <a:r>
                        <a:rPr lang="en-US" sz="1050" i="0" baseline="0" dirty="0" smtClean="0"/>
                        <a:t> and </a:t>
                      </a:r>
                      <a:r>
                        <a:rPr lang="en-US" sz="1050" i="0" dirty="0" smtClean="0"/>
                        <a:t>creation</a:t>
                      </a:r>
                    </a:p>
                    <a:p>
                      <a:pPr marL="257175" indent="-171450">
                        <a:buFont typeface="Arial" panose="020B0604020202020204" pitchFamily="34" charset="0"/>
                        <a:buChar char="•"/>
                      </a:pPr>
                      <a:r>
                        <a:rPr lang="en-US" sz="1050" i="0" dirty="0" smtClean="0"/>
                        <a:t>Improved employee experience</a:t>
                      </a:r>
                    </a:p>
                  </a:txBody>
                  <a:tcPr marL="36000" marR="36000" marT="0" marB="36000" anchor="ctr"/>
                </a:tc>
                <a:tc>
                  <a:txBody>
                    <a:bodyPr/>
                    <a:lstStyle/>
                    <a:p>
                      <a:r>
                        <a:rPr lang="en-US" sz="1050" b="1" i="0" dirty="0" smtClean="0"/>
                        <a:t>Gains:</a:t>
                      </a:r>
                    </a:p>
                    <a:p>
                      <a:pPr marL="257175" indent="-171450">
                        <a:buFont typeface="Arial" panose="020B0604020202020204" pitchFamily="34" charset="0"/>
                        <a:buChar char="•"/>
                      </a:pPr>
                      <a:r>
                        <a:rPr lang="en-US" sz="1050" i="0" dirty="0" smtClean="0"/>
                        <a:t>Reduced network</a:t>
                      </a:r>
                      <a:r>
                        <a:rPr lang="en-US" sz="1050" i="0" baseline="0" dirty="0" smtClean="0"/>
                        <a:t> demand</a:t>
                      </a:r>
                    </a:p>
                    <a:p>
                      <a:pPr marL="257175" indent="-171450">
                        <a:buFont typeface="Arial" panose="020B0604020202020204" pitchFamily="34" charset="0"/>
                        <a:buChar char="•"/>
                      </a:pPr>
                      <a:r>
                        <a:rPr lang="en-US" sz="1050" i="0" baseline="0" dirty="0" smtClean="0"/>
                        <a:t>Reduced storage consumption</a:t>
                      </a:r>
                    </a:p>
                    <a:p>
                      <a:pPr marL="257175" indent="-171450">
                        <a:buFont typeface="Arial" panose="020B0604020202020204" pitchFamily="34" charset="0"/>
                        <a:buChar char="•"/>
                      </a:pPr>
                      <a:r>
                        <a:rPr lang="en-US" sz="1050" i="0" dirty="0" smtClean="0"/>
                        <a:t>Optimal storage and archival media</a:t>
                      </a:r>
                    </a:p>
                    <a:p>
                      <a:pPr marL="257175" indent="-171450">
                        <a:buFont typeface="Arial" panose="020B0604020202020204" pitchFamily="34" charset="0"/>
                        <a:buChar char="•"/>
                      </a:pPr>
                      <a:r>
                        <a:rPr lang="en-US" sz="1050" i="0" dirty="0" smtClean="0"/>
                        <a:t>Resources</a:t>
                      </a:r>
                      <a:r>
                        <a:rPr lang="en-US" sz="1050" i="0" baseline="0" dirty="0" smtClean="0"/>
                        <a:t> reallocated to more innovative pursuits</a:t>
                      </a:r>
                      <a:endParaRPr lang="en-US" sz="1050" i="0" dirty="0" smtClean="0"/>
                    </a:p>
                  </a:txBody>
                  <a:tcPr marL="36000" marR="36000" marT="0" marB="36000" anchor="ctr"/>
                </a:tc>
                <a:tc>
                  <a:txBody>
                    <a:bodyPr/>
                    <a:lstStyle/>
                    <a:p>
                      <a:r>
                        <a:rPr lang="en-US" sz="1050" b="1" i="0" dirty="0" smtClean="0"/>
                        <a:t>Gains:</a:t>
                      </a:r>
                    </a:p>
                    <a:p>
                      <a:pPr marL="257175" indent="-171450">
                        <a:buFont typeface="Arial" panose="020B0604020202020204" pitchFamily="34" charset="0"/>
                        <a:buChar char="•"/>
                      </a:pPr>
                      <a:r>
                        <a:rPr lang="en-US" sz="1050" i="0" dirty="0" smtClean="0"/>
                        <a:t>Standard designs,</a:t>
                      </a:r>
                      <a:r>
                        <a:rPr lang="en-US" sz="1050" i="0" baseline="0" dirty="0" smtClean="0"/>
                        <a:t> naming conventions, and terminology</a:t>
                      </a:r>
                    </a:p>
                    <a:p>
                      <a:pPr marL="257175" indent="-171450">
                        <a:buFont typeface="Arial" panose="020B0604020202020204" pitchFamily="34" charset="0"/>
                        <a:buChar char="•"/>
                      </a:pPr>
                      <a:r>
                        <a:rPr lang="en-US" sz="1050" i="0" baseline="0" dirty="0" smtClean="0"/>
                        <a:t>Reduced litigation risk</a:t>
                      </a:r>
                    </a:p>
                    <a:p>
                      <a:pPr marL="257175" indent="-171450">
                        <a:buFont typeface="Arial" panose="020B0604020202020204" pitchFamily="34" charset="0"/>
                        <a:buChar char="•"/>
                      </a:pPr>
                      <a:r>
                        <a:rPr lang="en-US" sz="1050" i="0" baseline="0" dirty="0" smtClean="0"/>
                        <a:t>Automated and defensible content disposal</a:t>
                      </a:r>
                    </a:p>
                    <a:p>
                      <a:pPr marL="257175" indent="-171450">
                        <a:buFont typeface="Arial" panose="020B0604020202020204" pitchFamily="34" charset="0"/>
                        <a:buChar char="•"/>
                      </a:pPr>
                      <a:r>
                        <a:rPr lang="en-US" sz="1050" i="0" dirty="0" smtClean="0"/>
                        <a:t>eDiscovery</a:t>
                      </a:r>
                    </a:p>
                  </a:txBody>
                  <a:tcPr marL="36000" marR="36000" marT="0" marB="36000" anchor="ctr"/>
                </a:tc>
              </a:tr>
            </a:tbl>
          </a:graphicData>
        </a:graphic>
      </p:graphicFrame>
      <p:sp>
        <p:nvSpPr>
          <p:cNvPr id="27" name="Rectangle 32"/>
          <p:cNvSpPr/>
          <p:nvPr/>
        </p:nvSpPr>
        <p:spPr>
          <a:xfrm>
            <a:off x="1649743" y="2884843"/>
            <a:ext cx="1503938" cy="246221"/>
          </a:xfrm>
          <a:prstGeom prst="rect">
            <a:avLst/>
          </a:prstGeom>
        </p:spPr>
        <p:txBody>
          <a:bodyPr wrap="none">
            <a:spAutoFit/>
          </a:bodyPr>
          <a:lstStyle/>
          <a:p>
            <a:r>
              <a:rPr lang="en-US" sz="1000" dirty="0" smtClean="0"/>
              <a:t>Harris Interactive, 2012</a:t>
            </a:r>
            <a:endParaRPr lang="en-US" sz="1000" dirty="0"/>
          </a:p>
        </p:txBody>
      </p:sp>
      <p:sp>
        <p:nvSpPr>
          <p:cNvPr id="28" name="Rectangle 33"/>
          <p:cNvSpPr/>
          <p:nvPr/>
        </p:nvSpPr>
        <p:spPr>
          <a:xfrm>
            <a:off x="5441384" y="2799834"/>
            <a:ext cx="800219" cy="246221"/>
          </a:xfrm>
          <a:prstGeom prst="rect">
            <a:avLst/>
          </a:prstGeom>
        </p:spPr>
        <p:txBody>
          <a:bodyPr wrap="none">
            <a:spAutoFit/>
          </a:bodyPr>
          <a:lstStyle/>
          <a:p>
            <a:r>
              <a:rPr lang="en-US" sz="1000" dirty="0" smtClean="0"/>
              <a:t>AIIM, 2015</a:t>
            </a:r>
            <a:endParaRPr lang="en-US" sz="1000" dirty="0"/>
          </a:p>
        </p:txBody>
      </p:sp>
      <p:sp>
        <p:nvSpPr>
          <p:cNvPr id="29" name="Rectangle 34"/>
          <p:cNvSpPr/>
          <p:nvPr/>
        </p:nvSpPr>
        <p:spPr>
          <a:xfrm>
            <a:off x="8057680" y="2799833"/>
            <a:ext cx="800219" cy="246221"/>
          </a:xfrm>
          <a:prstGeom prst="rect">
            <a:avLst/>
          </a:prstGeom>
        </p:spPr>
        <p:txBody>
          <a:bodyPr wrap="none">
            <a:spAutoFit/>
          </a:bodyPr>
          <a:lstStyle/>
          <a:p>
            <a:r>
              <a:rPr lang="en-US" sz="1000" dirty="0" smtClean="0"/>
              <a:t>AIIM, 2015</a:t>
            </a:r>
            <a:endParaRPr lang="en-US" sz="1000" dirty="0"/>
          </a:p>
        </p:txBody>
      </p:sp>
      <p:pic>
        <p:nvPicPr>
          <p:cNvPr id="14"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85" y="5645386"/>
            <a:ext cx="729720" cy="773035"/>
          </a:xfrm>
          <a:prstGeom prst="rect">
            <a:avLst/>
          </a:prstGeom>
        </p:spPr>
      </p:pic>
    </p:spTree>
    <p:extLst>
      <p:ext uri="{BB962C8B-B14F-4D97-AF65-F5344CB8AC3E}">
        <p14:creationId xmlns:p14="http://schemas.microsoft.com/office/powerpoint/2010/main" val="361863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7950" y="1602870"/>
            <a:ext cx="4043258" cy="3950101"/>
          </a:xfrm>
          <a:prstGeom prst="rect">
            <a:avLst/>
          </a:prstGeom>
        </p:spPr>
      </p:pic>
      <p:sp>
        <p:nvSpPr>
          <p:cNvPr id="2" name="Title 1"/>
          <p:cNvSpPr>
            <a:spLocks noGrp="1"/>
          </p:cNvSpPr>
          <p:nvPr>
            <p:ph type="title"/>
          </p:nvPr>
        </p:nvSpPr>
        <p:spPr/>
        <p:txBody>
          <a:bodyPr/>
          <a:lstStyle/>
          <a:p>
            <a:r>
              <a:rPr lang="en-CA" dirty="0" smtClean="0"/>
              <a:t>Follow Info-Tech’s methodology for selection and implementation</a:t>
            </a:r>
            <a:endParaRPr lang="en-CA" dirty="0"/>
          </a:p>
        </p:txBody>
      </p:sp>
      <p:cxnSp>
        <p:nvCxnSpPr>
          <p:cNvPr id="14" name="Straight Connector 13"/>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71930" y="1767319"/>
            <a:ext cx="3805368" cy="3785652"/>
          </a:xfrm>
          <a:prstGeom prst="rect">
            <a:avLst/>
          </a:prstGeom>
        </p:spPr>
        <p:txBody>
          <a:bodyPr wrap="square" rtlCol="0">
            <a:spAutoFit/>
          </a:bodyPr>
          <a:lstStyle/>
          <a:p>
            <a:r>
              <a:rPr lang="en-CA" sz="1200" dirty="0" smtClean="0">
                <a:solidFill>
                  <a:srgbClr val="333333"/>
                </a:solidFill>
              </a:rPr>
              <a:t>Follow Info-Tech’s enterprise applications program that covers the application lifecycle from the strategy stage, through selection and implementation, and up to governance and optimization. </a:t>
            </a:r>
          </a:p>
          <a:p>
            <a:endParaRPr lang="en-CA" sz="1200" dirty="0">
              <a:solidFill>
                <a:srgbClr val="333333"/>
              </a:solidFill>
            </a:endParaRPr>
          </a:p>
          <a:p>
            <a:r>
              <a:rPr lang="en-CA" sz="1200" dirty="0" smtClean="0">
                <a:solidFill>
                  <a:srgbClr val="333333"/>
                </a:solidFill>
              </a:rPr>
              <a:t>The </a:t>
            </a:r>
            <a:r>
              <a:rPr lang="en-CA" sz="1200" b="1" dirty="0" smtClean="0">
                <a:solidFill>
                  <a:srgbClr val="29475F"/>
                </a:solidFill>
              </a:rPr>
              <a:t>implementation and execution</a:t>
            </a:r>
            <a:r>
              <a:rPr lang="en-CA" sz="1200" b="1" dirty="0" smtClean="0">
                <a:solidFill>
                  <a:srgbClr val="333333"/>
                </a:solidFill>
              </a:rPr>
              <a:t> </a:t>
            </a:r>
            <a:r>
              <a:rPr lang="en-CA" sz="1200" dirty="0" smtClean="0">
                <a:solidFill>
                  <a:srgbClr val="333333"/>
                </a:solidFill>
              </a:rPr>
              <a:t>stage entails the following steps:</a:t>
            </a:r>
          </a:p>
          <a:p>
            <a:endParaRPr lang="en-CA" sz="1200" dirty="0" smtClean="0">
              <a:solidFill>
                <a:srgbClr val="333333"/>
              </a:solidFill>
            </a:endParaRPr>
          </a:p>
          <a:p>
            <a:r>
              <a:rPr lang="en-CA" sz="1200" dirty="0" smtClean="0">
                <a:solidFill>
                  <a:srgbClr val="333333"/>
                </a:solidFill>
              </a:rPr>
              <a:t>Define the business case.</a:t>
            </a:r>
          </a:p>
          <a:p>
            <a:endParaRPr lang="en-CA" sz="1200" dirty="0">
              <a:solidFill>
                <a:srgbClr val="333333"/>
              </a:solidFill>
            </a:endParaRPr>
          </a:p>
          <a:p>
            <a:r>
              <a:rPr lang="en-CA" sz="1200" dirty="0" smtClean="0">
                <a:solidFill>
                  <a:srgbClr val="333333"/>
                </a:solidFill>
              </a:rPr>
              <a:t>Gather and analyze requirements.</a:t>
            </a:r>
          </a:p>
          <a:p>
            <a:endParaRPr lang="en-CA" sz="1200" dirty="0">
              <a:solidFill>
                <a:srgbClr val="333333"/>
              </a:solidFill>
            </a:endParaRPr>
          </a:p>
          <a:p>
            <a:r>
              <a:rPr lang="en-CA" sz="1200" dirty="0" smtClean="0">
                <a:solidFill>
                  <a:srgbClr val="333333"/>
                </a:solidFill>
              </a:rPr>
              <a:t>Build the RFP.</a:t>
            </a:r>
          </a:p>
          <a:p>
            <a:endParaRPr lang="en-CA" sz="1200" dirty="0">
              <a:solidFill>
                <a:srgbClr val="333333"/>
              </a:solidFill>
            </a:endParaRPr>
          </a:p>
          <a:p>
            <a:r>
              <a:rPr lang="en-CA" sz="1200" dirty="0" smtClean="0">
                <a:solidFill>
                  <a:srgbClr val="333333"/>
                </a:solidFill>
              </a:rPr>
              <a:t>Conduct detailed vendor evaluations.</a:t>
            </a:r>
          </a:p>
          <a:p>
            <a:endParaRPr lang="en-CA" sz="1200" dirty="0">
              <a:solidFill>
                <a:srgbClr val="333333"/>
              </a:solidFill>
            </a:endParaRPr>
          </a:p>
          <a:p>
            <a:r>
              <a:rPr lang="en-CA" sz="1200" dirty="0" smtClean="0">
                <a:solidFill>
                  <a:srgbClr val="333333"/>
                </a:solidFill>
              </a:rPr>
              <a:t>Finalize vendor selection.</a:t>
            </a:r>
          </a:p>
          <a:p>
            <a:endParaRPr lang="en-CA" sz="1200" dirty="0">
              <a:solidFill>
                <a:srgbClr val="333333"/>
              </a:solidFill>
            </a:endParaRPr>
          </a:p>
          <a:p>
            <a:r>
              <a:rPr lang="en-CA" sz="1200" dirty="0" smtClean="0">
                <a:solidFill>
                  <a:srgbClr val="333333"/>
                </a:solidFill>
              </a:rPr>
              <a:t>Review implementation considerations.</a:t>
            </a:r>
          </a:p>
          <a:p>
            <a:endParaRPr lang="en-CA" sz="1200" dirty="0" smtClean="0">
              <a:solidFill>
                <a:srgbClr val="333333"/>
              </a:solidFill>
            </a:endParaRPr>
          </a:p>
        </p:txBody>
      </p:sp>
      <p:sp>
        <p:nvSpPr>
          <p:cNvPr id="23" name="Rectangle 97"/>
          <p:cNvSpPr/>
          <p:nvPr/>
        </p:nvSpPr>
        <p:spPr>
          <a:xfrm>
            <a:off x="257173" y="5658318"/>
            <a:ext cx="8620125" cy="769489"/>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 A critical preceding task is developing a strategy that makes the case for the ECM procurement and creates alignment with corporate objectives. Use the </a:t>
            </a:r>
            <a:r>
              <a:rPr lang="en-CA" sz="1200" dirty="0" smtClean="0">
                <a:solidFill>
                  <a:srgbClr val="333333"/>
                </a:solidFill>
                <a:hlinkClick r:id="" action="ppaction://noaction"/>
              </a:rPr>
              <a:t>ECM Readiness Assessment Checklist</a:t>
            </a:r>
            <a:r>
              <a:rPr lang="en-CA" sz="1200" dirty="0" smtClean="0">
                <a:solidFill>
                  <a:srgbClr val="333333"/>
                </a:solidFill>
              </a:rPr>
              <a:t> to ensure you have completed the necessary steps.  </a:t>
            </a:r>
            <a:endParaRPr lang="en-CA" sz="1200" dirty="0">
              <a:solidFill>
                <a:srgbClr val="333333"/>
              </a:solidFill>
            </a:endParaRPr>
          </a:p>
        </p:txBody>
      </p:sp>
      <p:sp>
        <p:nvSpPr>
          <p:cNvPr id="25" name="Oval 145407"/>
          <p:cNvSpPr/>
          <p:nvPr/>
        </p:nvSpPr>
        <p:spPr>
          <a:xfrm>
            <a:off x="4818444" y="3256693"/>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FFFFFF"/>
                </a:solidFill>
              </a:rPr>
              <a:t>1</a:t>
            </a:r>
            <a:endParaRPr lang="en-CA" sz="1200" b="1" dirty="0">
              <a:solidFill>
                <a:srgbClr val="FFFFFF"/>
              </a:solidFill>
            </a:endParaRPr>
          </a:p>
        </p:txBody>
      </p:sp>
      <p:sp>
        <p:nvSpPr>
          <p:cNvPr id="26" name="Oval 145408"/>
          <p:cNvSpPr/>
          <p:nvPr/>
        </p:nvSpPr>
        <p:spPr>
          <a:xfrm>
            <a:off x="4818444" y="3619230"/>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2</a:t>
            </a:r>
          </a:p>
        </p:txBody>
      </p:sp>
      <p:sp>
        <p:nvSpPr>
          <p:cNvPr id="27" name="Oval 145410"/>
          <p:cNvSpPr/>
          <p:nvPr/>
        </p:nvSpPr>
        <p:spPr>
          <a:xfrm>
            <a:off x="4818444" y="3981767"/>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3</a:t>
            </a:r>
          </a:p>
        </p:txBody>
      </p:sp>
      <p:sp>
        <p:nvSpPr>
          <p:cNvPr id="28" name="Oval 145410"/>
          <p:cNvSpPr/>
          <p:nvPr/>
        </p:nvSpPr>
        <p:spPr>
          <a:xfrm>
            <a:off x="4818444" y="4344304"/>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4</a:t>
            </a:r>
          </a:p>
        </p:txBody>
      </p:sp>
      <p:sp>
        <p:nvSpPr>
          <p:cNvPr id="29" name="Oval 145410"/>
          <p:cNvSpPr/>
          <p:nvPr/>
        </p:nvSpPr>
        <p:spPr>
          <a:xfrm>
            <a:off x="4818444" y="4706841"/>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FFFFFF"/>
                </a:solidFill>
              </a:rPr>
              <a:t>5</a:t>
            </a:r>
          </a:p>
        </p:txBody>
      </p:sp>
      <p:sp>
        <p:nvSpPr>
          <p:cNvPr id="30" name="Oval 145410"/>
          <p:cNvSpPr/>
          <p:nvPr/>
        </p:nvSpPr>
        <p:spPr>
          <a:xfrm>
            <a:off x="4818444" y="5069376"/>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FFFFFF"/>
                </a:solidFill>
              </a:rPr>
              <a:t>6</a:t>
            </a:r>
            <a:endParaRPr lang="en-CA" sz="1200" b="1" dirty="0">
              <a:solidFill>
                <a:srgbClr val="FFFFFF"/>
              </a:solidFill>
            </a:endParaRPr>
          </a:p>
        </p:txBody>
      </p:sp>
      <p:sp>
        <p:nvSpPr>
          <p:cNvPr id="32" name="Rectangle 10"/>
          <p:cNvSpPr/>
          <p:nvPr/>
        </p:nvSpPr>
        <p:spPr>
          <a:xfrm>
            <a:off x="257172" y="1131292"/>
            <a:ext cx="8620125" cy="646331"/>
          </a:xfrm>
          <a:prstGeom prst="rect">
            <a:avLst/>
          </a:prstGeom>
        </p:spPr>
        <p:txBody>
          <a:bodyPr wrap="square">
            <a:spAutoFit/>
          </a:bodyPr>
          <a:lstStyle/>
          <a:p>
            <a:r>
              <a:rPr lang="en-CA" dirty="0">
                <a:solidFill>
                  <a:srgbClr val="333333"/>
                </a:solidFill>
              </a:rPr>
              <a:t>Prior to embarking on the vendor selection stage, ensure you have set the right building blocks and completed the necessary </a:t>
            </a:r>
            <a:r>
              <a:rPr lang="en-CA" dirty="0" smtClean="0">
                <a:solidFill>
                  <a:srgbClr val="333333"/>
                </a:solidFill>
              </a:rPr>
              <a:t>prerequisites.</a:t>
            </a:r>
            <a:endParaRPr lang="en-CA" dirty="0">
              <a:solidFill>
                <a:srgbClr val="333333"/>
              </a:solidFill>
            </a:endParaRPr>
          </a:p>
        </p:txBody>
      </p:sp>
      <p:pic>
        <p:nvPicPr>
          <p:cNvPr id="19" name="Picture 18"/>
          <p:cNvPicPr>
            <a:picLocks noChangeAspect="1"/>
          </p:cNvPicPr>
          <p:nvPr/>
        </p:nvPicPr>
        <p:blipFill>
          <a:blip r:embed="rId4"/>
          <a:stretch>
            <a:fillRect/>
          </a:stretch>
        </p:blipFill>
        <p:spPr>
          <a:xfrm>
            <a:off x="1779579" y="2945724"/>
            <a:ext cx="1260000" cy="1264391"/>
          </a:xfrm>
          <a:prstGeom prst="rect">
            <a:avLst/>
          </a:prstGeom>
        </p:spPr>
      </p:pic>
      <p:pic>
        <p:nvPicPr>
          <p:cNvPr id="17"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72" y="5658318"/>
            <a:ext cx="729720" cy="773035"/>
          </a:xfrm>
          <a:prstGeom prst="rect">
            <a:avLst/>
          </a:prstGeom>
        </p:spPr>
      </p:pic>
    </p:spTree>
    <p:extLst>
      <p:ext uri="{BB962C8B-B14F-4D97-AF65-F5344CB8AC3E}">
        <p14:creationId xmlns:p14="http://schemas.microsoft.com/office/powerpoint/2010/main" val="343795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pZ1ZSnW5kKfGGM0namb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gCxwCXiyUC6Xeql9ucc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gCxwCXiyUC6Xeql9uccqw"/>
</p:tagLst>
</file>

<file path=ppt/theme/theme1.xml><?xml version="1.0" encoding="utf-8"?>
<a:theme xmlns:a="http://schemas.openxmlformats.org/drawingml/2006/main" name="Theme1">
  <a:themeElements>
    <a:clrScheme name="Custom 1">
      <a:dk1>
        <a:srgbClr val="333333"/>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4576</Words>
  <Application>Microsoft Office PowerPoint</Application>
  <PresentationFormat>On-screen Show (4:3)</PresentationFormat>
  <Paragraphs>509</Paragraphs>
  <Slides>22</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28" baseType="lpstr">
      <vt:lpstr>Georgia</vt:lpstr>
      <vt:lpstr>Arial Unicode MS</vt:lpstr>
      <vt:lpstr>Harvey Balls</vt:lpstr>
      <vt:lpstr>Calibri</vt:lpstr>
      <vt:lpstr>Theme1</vt:lpstr>
      <vt:lpstr>PowerPoint Presentation</vt:lpstr>
      <vt:lpstr>PowerPoint Presentation</vt:lpstr>
      <vt:lpstr>Stop! Are you ready for this project?</vt:lpstr>
      <vt:lpstr>Executive summary and problem definition</vt:lpstr>
      <vt:lpstr>Understand how content management technology has evolved to continuously drive organizational efficiencies</vt:lpstr>
      <vt:lpstr>Today’s ECM technology market booms as organizations transform, unleashing the power of their information assets</vt:lpstr>
      <vt:lpstr>Organizations get the most out of their ECM technology investments by deploying them as part of a larger program</vt:lpstr>
      <vt:lpstr>Organizations measure ECM project success across process efficiency, resource efficiency, and risk mitigation metrics</vt:lpstr>
      <vt:lpstr>Follow Info-Tech’s methodology for selection and implementation</vt:lpstr>
      <vt:lpstr>Use Info-Tech’s ECM technology framework to understand how ECM features apply across the information lifecycle</vt:lpstr>
      <vt:lpstr>Understand how the ECM strategy fits into a greater information management practice aligned to your vision</vt:lpstr>
      <vt:lpstr>Enable an effective ECM program by mastering seven program planning areas – the seven sub-disciplines of ECM</vt:lpstr>
      <vt:lpstr>Successfully implement your ECM platform and program following Info-Tech’s bottom-up, process-based approach</vt:lpstr>
      <vt:lpstr>A US credit union takes the bottom-up, process-based approach to inform organization-wide ECM platform selection</vt:lpstr>
      <vt:lpstr>Use this blueprint to support your ECM selection and implementation </vt:lpstr>
      <vt:lpstr>Identify milestones for each of the three stages to track your progress</vt:lpstr>
      <vt:lpstr>Info-Tech walks you through the following steps to help you to select your ECM solution</vt:lpstr>
      <vt:lpstr>Info-Tech offers various levels of support to best suit your needs</vt:lpstr>
      <vt:lpstr>Select and Implement an ECM Solution – project overview </vt:lpstr>
      <vt:lpstr>ECM selection workshop overview </vt:lpstr>
      <vt:lpstr>Enhance your ECM workshop experience and quality by completing Info-Tech’s ECM Strategy Diagnostic Survey</vt:lpstr>
      <vt:lpstr>Use these icons to help direct you as you navigate this research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2016-12-16T20:24:27Z</dcterms:created>
  <dcterms:modified xsi:type="dcterms:W3CDTF">2016-12-16T20:44:11Z</dcterms:modified>
  <cp:contentStatus/>
</cp:coreProperties>
</file>