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24"/>
  </p:notesMasterIdLst>
  <p:handoutMasterIdLst>
    <p:handoutMasterId r:id="rId25"/>
  </p:handoutMasterIdLst>
  <p:sldIdLst>
    <p:sldId id="483" r:id="rId2"/>
    <p:sldId id="773" r:id="rId3"/>
    <p:sldId id="403" r:id="rId4"/>
    <p:sldId id="399" r:id="rId5"/>
    <p:sldId id="527" r:id="rId6"/>
    <p:sldId id="528" r:id="rId7"/>
    <p:sldId id="529" r:id="rId8"/>
    <p:sldId id="530" r:id="rId9"/>
    <p:sldId id="531" r:id="rId10"/>
    <p:sldId id="533" r:id="rId11"/>
    <p:sldId id="536" r:id="rId12"/>
    <p:sldId id="534" r:id="rId13"/>
    <p:sldId id="532" r:id="rId14"/>
    <p:sldId id="537" r:id="rId15"/>
    <p:sldId id="485" r:id="rId16"/>
    <p:sldId id="757" r:id="rId17"/>
    <p:sldId id="539" r:id="rId18"/>
    <p:sldId id="751" r:id="rId19"/>
    <p:sldId id="426" r:id="rId20"/>
    <p:sldId id="410" r:id="rId21"/>
    <p:sldId id="750" r:id="rId22"/>
    <p:sldId id="747" r:id="rId23"/>
  </p:sldIdLst>
  <p:sldSz cx="9144000" cy="6858000" type="screen4x3"/>
  <p:notesSz cx="6858000" cy="9144000"/>
  <p:custShowLst>
    <p:custShow name="Custom Show 1" id="0">
      <p:sldLst/>
    </p:custShow>
  </p:custShowLst>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D8D8D8"/>
    <a:srgbClr val="7C8C98"/>
    <a:srgbClr val="FF2121"/>
    <a:srgbClr val="FFFF00"/>
    <a:srgbClr val="E8E9EA"/>
    <a:srgbClr val="CDCFD2"/>
    <a:srgbClr val="A24130"/>
    <a:srgbClr val="E7F1C0"/>
    <a:srgbClr val="B0C5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187" autoAdjust="0"/>
    <p:restoredTop sz="95705" autoAdjust="0"/>
  </p:normalViewPr>
  <p:slideViewPr>
    <p:cSldViewPr snapToGrid="0">
      <p:cViewPr>
        <p:scale>
          <a:sx n="100" d="100"/>
          <a:sy n="100" d="100"/>
        </p:scale>
        <p:origin x="2616" y="4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11/4/2016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11/4/2016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a:t>
            </a:fld>
            <a:endParaRPr lang="en-US" dirty="0"/>
          </a:p>
        </p:txBody>
      </p:sp>
    </p:spTree>
    <p:extLst>
      <p:ext uri="{BB962C8B-B14F-4D97-AF65-F5344CB8AC3E}">
        <p14:creationId xmlns:p14="http://schemas.microsoft.com/office/powerpoint/2010/main" val="3960399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16</a:t>
            </a:fld>
            <a:endParaRPr lang="en-US" dirty="0">
              <a:solidFill>
                <a:prstClr val="black"/>
              </a:solidFill>
            </a:endParaRPr>
          </a:p>
        </p:txBody>
      </p:sp>
    </p:spTree>
    <p:extLst>
      <p:ext uri="{BB962C8B-B14F-4D97-AF65-F5344CB8AC3E}">
        <p14:creationId xmlns:p14="http://schemas.microsoft.com/office/powerpoint/2010/main" val="3634188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1738185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19</a:t>
            </a:fld>
            <a:endParaRPr lang="en-US" dirty="0"/>
          </a:p>
        </p:txBody>
      </p:sp>
    </p:spTree>
    <p:extLst>
      <p:ext uri="{BB962C8B-B14F-4D97-AF65-F5344CB8AC3E}">
        <p14:creationId xmlns:p14="http://schemas.microsoft.com/office/powerpoint/2010/main" val="4151421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20</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21</a:t>
            </a:fld>
            <a:endParaRPr lang="en-US" dirty="0"/>
          </a:p>
        </p:txBody>
      </p:sp>
    </p:spTree>
    <p:extLst>
      <p:ext uri="{BB962C8B-B14F-4D97-AF65-F5344CB8AC3E}">
        <p14:creationId xmlns:p14="http://schemas.microsoft.com/office/powerpoint/2010/main" val="1641713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15103312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hyperlink" Target="http://www.kpipartners.com/experience/case-studies/bid/186532/Case-Study-McDonalds-Implementing-Global-BI-Strategy-at-McDonalds" TargetMode="External"/><Relationship Id="rId2" Type="http://schemas.openxmlformats.org/officeDocument/2006/relationships/image" Target="../media/image24.png"/><Relationship Id="rId1" Type="http://schemas.openxmlformats.org/officeDocument/2006/relationships/slideLayout" Target="../slideLayouts/slideLayout9.xml"/><Relationship Id="rId4" Type="http://schemas.openxmlformats.org/officeDocument/2006/relationships/image" Target="../media/image25.png"/></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hyperlink" Target="https://www.infotech.com/research/ss/build-a-business-driven-application-roadmap-using-an-agile-approach" TargetMode="External"/><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hyperlink" Target="https://www.infotech.com/research/ss/establish-a-concrete-erp-foundation"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2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8.png"/><Relationship Id="rId4" Type="http://schemas.openxmlformats.org/officeDocument/2006/relationships/image" Target="../media/image37.png"/></Relationships>
</file>

<file path=ppt/slides/_rels/slide22.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CA" dirty="0"/>
              <a:t>Develop an </a:t>
            </a:r>
            <a:r>
              <a:rPr lang="en-CA" dirty="0" smtClean="0"/>
              <a:t>Actionable </a:t>
            </a:r>
            <a:r>
              <a:rPr lang="en-CA" dirty="0"/>
              <a:t>ERP Strategy </a:t>
            </a:r>
            <a:r>
              <a:rPr lang="en-CA" dirty="0" smtClean="0"/>
              <a:t>and </a:t>
            </a:r>
            <a:r>
              <a:rPr lang="en-CA" dirty="0"/>
              <a:t>Roadmap</a:t>
            </a:r>
          </a:p>
          <a:p>
            <a:endParaRPr lang="en-US" dirty="0"/>
          </a:p>
        </p:txBody>
      </p:sp>
      <p:sp>
        <p:nvSpPr>
          <p:cNvPr id="3" name="Text Placeholder 2"/>
          <p:cNvSpPr>
            <a:spLocks noGrp="1"/>
          </p:cNvSpPr>
          <p:nvPr>
            <p:ph type="body" sz="quarter" idx="16"/>
          </p:nvPr>
        </p:nvSpPr>
        <p:spPr>
          <a:xfrm>
            <a:off x="774700" y="3998471"/>
            <a:ext cx="7467600" cy="508000"/>
          </a:xfrm>
        </p:spPr>
        <p:txBody>
          <a:bodyPr/>
          <a:lstStyle/>
          <a:p>
            <a:r>
              <a:rPr lang="en-CA" dirty="0"/>
              <a:t>Avoid </a:t>
            </a:r>
            <a:r>
              <a:rPr lang="en-CA" dirty="0" smtClean="0"/>
              <a:t>overspend </a:t>
            </a:r>
            <a:r>
              <a:rPr lang="en-CA" dirty="0"/>
              <a:t>and </a:t>
            </a:r>
            <a:r>
              <a:rPr lang="en-CA" dirty="0" smtClean="0"/>
              <a:t>underutilization </a:t>
            </a:r>
            <a:r>
              <a:rPr lang="en-CA" dirty="0"/>
              <a:t>by taking a strategic approach.</a:t>
            </a:r>
            <a:endParaRPr lang="en-US" dirty="0"/>
          </a:p>
          <a:p>
            <a:endParaRPr lang="en-US" dirty="0"/>
          </a:p>
        </p:txBody>
      </p:sp>
      <p:pic>
        <p:nvPicPr>
          <p:cNvPr id="5" name="Picture 4"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2882467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216993"/>
            <a:ext cx="9144000" cy="306780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a:xfrm>
            <a:off x="257174" y="188913"/>
            <a:ext cx="8620125" cy="877887"/>
          </a:xfrm>
        </p:spPr>
        <p:txBody>
          <a:bodyPr/>
          <a:lstStyle/>
          <a:p>
            <a:r>
              <a:rPr lang="en-CA" dirty="0"/>
              <a:t>Follow Info-Tech’s approach to develop your ERP strategy</a:t>
            </a:r>
          </a:p>
        </p:txBody>
      </p:sp>
      <p:sp>
        <p:nvSpPr>
          <p:cNvPr id="3" name="Oval 2"/>
          <p:cNvSpPr>
            <a:spLocks noChangeAspect="1"/>
          </p:cNvSpPr>
          <p:nvPr/>
        </p:nvSpPr>
        <p:spPr>
          <a:xfrm>
            <a:off x="624136" y="2388993"/>
            <a:ext cx="1548169" cy="1548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Oval 3"/>
          <p:cNvSpPr>
            <a:spLocks noChangeAspect="1"/>
          </p:cNvSpPr>
          <p:nvPr/>
        </p:nvSpPr>
        <p:spPr>
          <a:xfrm>
            <a:off x="3739145" y="2388993"/>
            <a:ext cx="1548169" cy="1548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 name="Oval 4"/>
          <p:cNvSpPr>
            <a:spLocks noChangeAspect="1"/>
          </p:cNvSpPr>
          <p:nvPr/>
        </p:nvSpPr>
        <p:spPr>
          <a:xfrm>
            <a:off x="6854154" y="2388993"/>
            <a:ext cx="1548169" cy="1548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7" name="Straight Connector 6"/>
          <p:cNvCxnSpPr/>
          <p:nvPr/>
        </p:nvCxnSpPr>
        <p:spPr>
          <a:xfrm rot="5400000" flipH="1" flipV="1">
            <a:off x="1154896" y="4482983"/>
            <a:ext cx="3600000" cy="363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flipH="1" flipV="1">
            <a:off x="4269571" y="4482983"/>
            <a:ext cx="3600000" cy="363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9490" y="2948559"/>
            <a:ext cx="334797" cy="474296"/>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5504" y="2999442"/>
            <a:ext cx="372529" cy="372529"/>
          </a:xfrm>
          <a:prstGeom prst="rect">
            <a:avLst/>
          </a:prstGeom>
        </p:spPr>
      </p:pic>
      <p:sp>
        <p:nvSpPr>
          <p:cNvPr id="12" name="TextBox 11"/>
          <p:cNvSpPr txBox="1"/>
          <p:nvPr/>
        </p:nvSpPr>
        <p:spPr>
          <a:xfrm>
            <a:off x="1121537" y="1220493"/>
            <a:ext cx="468581" cy="707886"/>
          </a:xfrm>
          <a:prstGeom prst="rect">
            <a:avLst/>
          </a:prstGeom>
        </p:spPr>
        <p:txBody>
          <a:bodyPr wrap="square" rtlCol="0">
            <a:spAutoFit/>
          </a:bodyPr>
          <a:lstStyle/>
          <a:p>
            <a:r>
              <a:rPr lang="en-CA" sz="4000" dirty="0" smtClean="0">
                <a:solidFill>
                  <a:schemeClr val="accent2"/>
                </a:solidFill>
                <a:latin typeface="+mj-lt"/>
                <a:ea typeface="Batang" panose="02030600000101010101" pitchFamily="18" charset="-127"/>
              </a:rPr>
              <a:t>1</a:t>
            </a:r>
          </a:p>
        </p:txBody>
      </p:sp>
      <p:sp>
        <p:nvSpPr>
          <p:cNvPr id="13" name="TextBox 12"/>
          <p:cNvSpPr txBox="1"/>
          <p:nvPr/>
        </p:nvSpPr>
        <p:spPr>
          <a:xfrm>
            <a:off x="4172281" y="1220493"/>
            <a:ext cx="468581" cy="707886"/>
          </a:xfrm>
          <a:prstGeom prst="rect">
            <a:avLst/>
          </a:prstGeom>
        </p:spPr>
        <p:txBody>
          <a:bodyPr wrap="square" rtlCol="0">
            <a:spAutoFit/>
          </a:bodyPr>
          <a:lstStyle/>
          <a:p>
            <a:r>
              <a:rPr lang="en-CA" sz="4000" dirty="0" smtClean="0">
                <a:solidFill>
                  <a:schemeClr val="accent2"/>
                </a:solidFill>
                <a:latin typeface="+mj-lt"/>
                <a:ea typeface="Batang" panose="02030600000101010101" pitchFamily="18" charset="-127"/>
              </a:rPr>
              <a:t>2</a:t>
            </a:r>
          </a:p>
        </p:txBody>
      </p:sp>
      <p:sp>
        <p:nvSpPr>
          <p:cNvPr id="14" name="TextBox 13"/>
          <p:cNvSpPr txBox="1"/>
          <p:nvPr/>
        </p:nvSpPr>
        <p:spPr>
          <a:xfrm>
            <a:off x="7353486" y="1220493"/>
            <a:ext cx="468581" cy="707886"/>
          </a:xfrm>
          <a:prstGeom prst="rect">
            <a:avLst/>
          </a:prstGeom>
        </p:spPr>
        <p:txBody>
          <a:bodyPr wrap="square" rtlCol="0">
            <a:spAutoFit/>
          </a:bodyPr>
          <a:lstStyle/>
          <a:p>
            <a:r>
              <a:rPr lang="en-CA" sz="4000" dirty="0" smtClean="0">
                <a:solidFill>
                  <a:schemeClr val="accent2"/>
                </a:solidFill>
                <a:latin typeface="+mj-lt"/>
                <a:ea typeface="Batang" panose="02030600000101010101" pitchFamily="18" charset="-127"/>
              </a:rPr>
              <a:t>3</a:t>
            </a:r>
          </a:p>
        </p:txBody>
      </p:sp>
      <p:sp>
        <p:nvSpPr>
          <p:cNvPr id="15" name="TextBox 14"/>
          <p:cNvSpPr txBox="1"/>
          <p:nvPr/>
        </p:nvSpPr>
        <p:spPr>
          <a:xfrm>
            <a:off x="498220" y="1834683"/>
            <a:ext cx="1800000" cy="369332"/>
          </a:xfrm>
          <a:prstGeom prst="rect">
            <a:avLst/>
          </a:prstGeom>
        </p:spPr>
        <p:txBody>
          <a:bodyPr wrap="square" rtlCol="0">
            <a:spAutoFit/>
          </a:bodyPr>
          <a:lstStyle/>
          <a:p>
            <a:pPr algn="ctr"/>
            <a:r>
              <a:rPr lang="en-CA" b="1" dirty="0" smtClean="0">
                <a:solidFill>
                  <a:schemeClr val="accent3"/>
                </a:solidFill>
              </a:rPr>
              <a:t>SCOPE</a:t>
            </a:r>
          </a:p>
        </p:txBody>
      </p:sp>
      <p:sp>
        <p:nvSpPr>
          <p:cNvPr id="16" name="TextBox 15"/>
          <p:cNvSpPr txBox="1"/>
          <p:nvPr/>
        </p:nvSpPr>
        <p:spPr>
          <a:xfrm>
            <a:off x="3568719" y="1820763"/>
            <a:ext cx="1800000" cy="369332"/>
          </a:xfrm>
          <a:prstGeom prst="rect">
            <a:avLst/>
          </a:prstGeom>
        </p:spPr>
        <p:txBody>
          <a:bodyPr wrap="square" rtlCol="0">
            <a:spAutoFit/>
          </a:bodyPr>
          <a:lstStyle/>
          <a:p>
            <a:pPr algn="ctr"/>
            <a:r>
              <a:rPr lang="en-CA" b="1" dirty="0" smtClean="0">
                <a:solidFill>
                  <a:schemeClr val="accent3"/>
                </a:solidFill>
              </a:rPr>
              <a:t>UNDERSTAND</a:t>
            </a:r>
          </a:p>
        </p:txBody>
      </p:sp>
      <p:sp>
        <p:nvSpPr>
          <p:cNvPr id="17" name="TextBox 16"/>
          <p:cNvSpPr txBox="1"/>
          <p:nvPr/>
        </p:nvSpPr>
        <p:spPr>
          <a:xfrm>
            <a:off x="6687777" y="1843568"/>
            <a:ext cx="1800000" cy="369332"/>
          </a:xfrm>
          <a:prstGeom prst="rect">
            <a:avLst/>
          </a:prstGeom>
        </p:spPr>
        <p:txBody>
          <a:bodyPr wrap="square" rtlCol="0">
            <a:spAutoFit/>
          </a:bodyPr>
          <a:lstStyle/>
          <a:p>
            <a:pPr algn="ctr"/>
            <a:r>
              <a:rPr lang="en-CA" b="1" dirty="0" smtClean="0">
                <a:solidFill>
                  <a:schemeClr val="accent3"/>
                </a:solidFill>
              </a:rPr>
              <a:t>BUILD</a:t>
            </a:r>
          </a:p>
        </p:txBody>
      </p:sp>
      <p:sp>
        <p:nvSpPr>
          <p:cNvPr id="18" name="TextBox 17"/>
          <p:cNvSpPr txBox="1"/>
          <p:nvPr/>
        </p:nvSpPr>
        <p:spPr>
          <a:xfrm>
            <a:off x="234005" y="3974870"/>
            <a:ext cx="2436440" cy="584775"/>
          </a:xfrm>
          <a:prstGeom prst="rect">
            <a:avLst/>
          </a:prstGeom>
        </p:spPr>
        <p:txBody>
          <a:bodyPr wrap="square" rtlCol="0" anchor="ctr">
            <a:spAutoFit/>
          </a:bodyPr>
          <a:lstStyle/>
          <a:p>
            <a:pPr algn="ctr"/>
            <a:r>
              <a:rPr lang="en-US" sz="1600" b="1" dirty="0" smtClean="0">
                <a:solidFill>
                  <a:schemeClr val="accent1"/>
                </a:solidFill>
              </a:rPr>
              <a:t>ERP Strategy </a:t>
            </a:r>
            <a:r>
              <a:rPr lang="en-US" sz="1600" b="1" dirty="0">
                <a:solidFill>
                  <a:schemeClr val="accent1"/>
                </a:solidFill>
              </a:rPr>
              <a:t/>
            </a:r>
            <a:br>
              <a:rPr lang="en-US" sz="1600" b="1" dirty="0">
                <a:solidFill>
                  <a:schemeClr val="accent1"/>
                </a:solidFill>
              </a:rPr>
            </a:br>
            <a:r>
              <a:rPr lang="en-US" sz="1600" b="1" dirty="0">
                <a:solidFill>
                  <a:schemeClr val="accent1"/>
                </a:solidFill>
              </a:rPr>
              <a:t>Scoping Framework</a:t>
            </a:r>
          </a:p>
        </p:txBody>
      </p:sp>
      <p:sp>
        <p:nvSpPr>
          <p:cNvPr id="19" name="TextBox 18"/>
          <p:cNvSpPr txBox="1"/>
          <p:nvPr/>
        </p:nvSpPr>
        <p:spPr>
          <a:xfrm>
            <a:off x="3587519" y="3978317"/>
            <a:ext cx="1959429" cy="584775"/>
          </a:xfrm>
          <a:prstGeom prst="rect">
            <a:avLst/>
          </a:prstGeom>
        </p:spPr>
        <p:txBody>
          <a:bodyPr wrap="square" rtlCol="0">
            <a:spAutoFit/>
          </a:bodyPr>
          <a:lstStyle/>
          <a:p>
            <a:pPr algn="ctr"/>
            <a:r>
              <a:rPr lang="en-US" sz="1600" b="1" dirty="0" smtClean="0">
                <a:solidFill>
                  <a:schemeClr val="accent1"/>
                </a:solidFill>
              </a:rPr>
              <a:t>ERP Operational </a:t>
            </a:r>
            <a:r>
              <a:rPr lang="en-US" sz="1600" b="1" dirty="0">
                <a:solidFill>
                  <a:schemeClr val="accent1"/>
                </a:solidFill>
              </a:rPr>
              <a:t>Assessment</a:t>
            </a:r>
          </a:p>
        </p:txBody>
      </p:sp>
      <p:sp>
        <p:nvSpPr>
          <p:cNvPr id="20" name="TextBox 19"/>
          <p:cNvSpPr txBox="1"/>
          <p:nvPr/>
        </p:nvSpPr>
        <p:spPr>
          <a:xfrm>
            <a:off x="6244841" y="3974870"/>
            <a:ext cx="2725704" cy="584775"/>
          </a:xfrm>
          <a:prstGeom prst="rect">
            <a:avLst/>
          </a:prstGeom>
        </p:spPr>
        <p:txBody>
          <a:bodyPr wrap="square" rtlCol="0">
            <a:spAutoFit/>
          </a:bodyPr>
          <a:lstStyle/>
          <a:p>
            <a:pPr algn="ctr"/>
            <a:r>
              <a:rPr lang="en-US" sz="1600" b="1" dirty="0" smtClean="0">
                <a:solidFill>
                  <a:schemeClr val="accent1"/>
                </a:solidFill>
              </a:rPr>
              <a:t>ERP Roadmap </a:t>
            </a:r>
            <a:r>
              <a:rPr lang="en-US" sz="1600" b="1" dirty="0">
                <a:solidFill>
                  <a:schemeClr val="accent1"/>
                </a:solidFill>
              </a:rPr>
              <a:t>Development Framework</a:t>
            </a:r>
          </a:p>
        </p:txBody>
      </p:sp>
      <p:sp>
        <p:nvSpPr>
          <p:cNvPr id="21" name="Rectangle 20"/>
          <p:cNvSpPr/>
          <p:nvPr/>
        </p:nvSpPr>
        <p:spPr>
          <a:xfrm>
            <a:off x="315589" y="4575327"/>
            <a:ext cx="2539724" cy="1492716"/>
          </a:xfrm>
          <a:prstGeom prst="rect">
            <a:avLst/>
          </a:prstGeom>
        </p:spPr>
        <p:txBody>
          <a:bodyPr wrap="square">
            <a:spAutoFit/>
          </a:bodyPr>
          <a:lstStyle/>
          <a:p>
            <a:r>
              <a:rPr lang="en-US" sz="1300" dirty="0">
                <a:solidFill>
                  <a:schemeClr val="accent1"/>
                </a:solidFill>
              </a:rPr>
              <a:t>Any number of forces may </a:t>
            </a:r>
            <a:r>
              <a:rPr lang="en-US" sz="1300" dirty="0" smtClean="0">
                <a:solidFill>
                  <a:schemeClr val="accent1"/>
                </a:solidFill>
              </a:rPr>
              <a:t>have an </a:t>
            </a:r>
            <a:r>
              <a:rPr lang="en-US" sz="1300" dirty="0">
                <a:solidFill>
                  <a:schemeClr val="accent1"/>
                </a:solidFill>
              </a:rPr>
              <a:t>impact on your ERP operations. Use Info-Tech’s ERP strategy scoping framework to identify and prioritize the most important and urgent elements.</a:t>
            </a:r>
          </a:p>
        </p:txBody>
      </p:sp>
      <p:sp>
        <p:nvSpPr>
          <p:cNvPr id="23" name="Rectangle 22"/>
          <p:cNvSpPr/>
          <p:nvPr/>
        </p:nvSpPr>
        <p:spPr>
          <a:xfrm>
            <a:off x="3239347" y="4575327"/>
            <a:ext cx="2716956" cy="1292662"/>
          </a:xfrm>
          <a:prstGeom prst="rect">
            <a:avLst/>
          </a:prstGeom>
        </p:spPr>
        <p:txBody>
          <a:bodyPr wrap="square">
            <a:spAutoFit/>
          </a:bodyPr>
          <a:lstStyle/>
          <a:p>
            <a:pPr lvl="0"/>
            <a:r>
              <a:rPr lang="en-CA" sz="1300" dirty="0">
                <a:solidFill>
                  <a:srgbClr val="29475F"/>
                </a:solidFill>
              </a:rPr>
              <a:t>Building a well-informed roadmap means understanding your current complexity and improvement opportunities. Use Info-Tech’s ERP operational assessment to elicit these insights.</a:t>
            </a:r>
          </a:p>
        </p:txBody>
      </p:sp>
      <p:sp>
        <p:nvSpPr>
          <p:cNvPr id="24" name="Rectangle 23"/>
          <p:cNvSpPr/>
          <p:nvPr/>
        </p:nvSpPr>
        <p:spPr>
          <a:xfrm>
            <a:off x="6303696" y="4575327"/>
            <a:ext cx="2603636" cy="1492716"/>
          </a:xfrm>
          <a:prstGeom prst="rect">
            <a:avLst/>
          </a:prstGeom>
        </p:spPr>
        <p:txBody>
          <a:bodyPr wrap="square">
            <a:spAutoFit/>
          </a:bodyPr>
          <a:lstStyle/>
          <a:p>
            <a:pPr lvl="0"/>
            <a:r>
              <a:rPr lang="en-CA" sz="1300" dirty="0">
                <a:solidFill>
                  <a:schemeClr val="accent1"/>
                </a:solidFill>
              </a:rPr>
              <a:t>Realizing your ERP vision requires a coordinated project plan. Use Info-Tech’s ERP roadmap development framework to build a comprehensive, detailed, initiative action plan.</a:t>
            </a: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33812" y="2979843"/>
            <a:ext cx="388851" cy="411725"/>
          </a:xfrm>
          <a:prstGeom prst="rect">
            <a:avLst/>
          </a:prstGeom>
        </p:spPr>
      </p:pic>
    </p:spTree>
    <p:extLst>
      <p:ext uri="{BB962C8B-B14F-4D97-AF65-F5344CB8AC3E}">
        <p14:creationId xmlns:p14="http://schemas.microsoft.com/office/powerpoint/2010/main" val="4199276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6"/>
          <p:cNvSpPr/>
          <p:nvPr/>
        </p:nvSpPr>
        <p:spPr>
          <a:xfrm>
            <a:off x="5550316" y="1157751"/>
            <a:ext cx="3593683" cy="53354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tIns="252000" rIns="252000" bIns="252000" rtlCol="0" anchor="ctr" anchorCtr="0"/>
          <a:lstStyle/>
          <a:p>
            <a:pPr marL="177800" indent="-177800">
              <a:spcBef>
                <a:spcPts val="1200"/>
              </a:spcBef>
              <a:buFont typeface="Arial" pitchFamily="34" charset="0"/>
              <a:buChar char="•"/>
              <a:tabLst>
                <a:tab pos="177800" algn="l"/>
              </a:tabLst>
            </a:pPr>
            <a:r>
              <a:rPr lang="en-US" sz="1400" b="1" dirty="0">
                <a:solidFill>
                  <a:schemeClr val="accent1"/>
                </a:solidFill>
              </a:rPr>
              <a:t>A </a:t>
            </a:r>
            <a:r>
              <a:rPr lang="en-US" sz="1400" b="1" dirty="0" smtClean="0">
                <a:solidFill>
                  <a:schemeClr val="accent1"/>
                </a:solidFill>
              </a:rPr>
              <a:t>general overview </a:t>
            </a:r>
            <a:r>
              <a:rPr lang="en-US" sz="1400" b="1" dirty="0">
                <a:solidFill>
                  <a:schemeClr val="accent1"/>
                </a:solidFill>
              </a:rPr>
              <a:t>of the current </a:t>
            </a:r>
            <a:r>
              <a:rPr lang="en-US" sz="1400" b="1" dirty="0" smtClean="0">
                <a:solidFill>
                  <a:schemeClr val="accent1"/>
                </a:solidFill>
              </a:rPr>
              <a:t>ERP environment – portfolio and processes, </a:t>
            </a:r>
            <a:r>
              <a:rPr lang="en-US" sz="1400" b="1" dirty="0">
                <a:solidFill>
                  <a:schemeClr val="accent1"/>
                </a:solidFill>
              </a:rPr>
              <a:t>the future direction, and the initiatives required to achieve the desired future environment.</a:t>
            </a:r>
          </a:p>
          <a:p>
            <a:pPr marL="177800" indent="-177800">
              <a:spcBef>
                <a:spcPts val="1200"/>
              </a:spcBef>
              <a:buFont typeface="Arial" pitchFamily="34" charset="0"/>
              <a:buChar char="•"/>
              <a:tabLst>
                <a:tab pos="177800" algn="l"/>
              </a:tabLst>
            </a:pPr>
            <a:r>
              <a:rPr lang="en-US" sz="1400" b="1" dirty="0">
                <a:solidFill>
                  <a:schemeClr val="accent1"/>
                </a:solidFill>
              </a:rPr>
              <a:t>A nimble, reliable, and efficient response to strategic objectives.</a:t>
            </a:r>
          </a:p>
          <a:p>
            <a:pPr marL="177800" indent="-177800">
              <a:spcBef>
                <a:spcPts val="1200"/>
              </a:spcBef>
              <a:buFont typeface="Arial" pitchFamily="34" charset="0"/>
              <a:buChar char="•"/>
              <a:tabLst>
                <a:tab pos="177800" algn="l"/>
              </a:tabLst>
            </a:pPr>
            <a:r>
              <a:rPr lang="en-US" sz="1400" b="1" dirty="0">
                <a:solidFill>
                  <a:schemeClr val="accent1"/>
                </a:solidFill>
              </a:rPr>
              <a:t>The </a:t>
            </a:r>
            <a:r>
              <a:rPr lang="en-US" sz="1400" b="1" dirty="0" smtClean="0">
                <a:solidFill>
                  <a:schemeClr val="accent1"/>
                </a:solidFill>
              </a:rPr>
              <a:t>ERP strategy </a:t>
            </a:r>
            <a:r>
              <a:rPr lang="en-US" sz="1400" b="1" dirty="0">
                <a:solidFill>
                  <a:schemeClr val="accent1"/>
                </a:solidFill>
              </a:rPr>
              <a:t>contains a technology </a:t>
            </a:r>
            <a:r>
              <a:rPr lang="en-US" sz="1400" b="1" dirty="0" smtClean="0">
                <a:solidFill>
                  <a:schemeClr val="accent1"/>
                </a:solidFill>
              </a:rPr>
              <a:t>roadmap </a:t>
            </a:r>
            <a:r>
              <a:rPr lang="en-US" sz="1400" b="1" dirty="0">
                <a:solidFill>
                  <a:schemeClr val="accent1"/>
                </a:solidFill>
              </a:rPr>
              <a:t>stemming from an analysis between current and desired states, while considering </a:t>
            </a:r>
            <a:r>
              <a:rPr lang="en-US" sz="1400" b="1" dirty="0" smtClean="0">
                <a:solidFill>
                  <a:schemeClr val="accent1"/>
                </a:solidFill>
              </a:rPr>
              <a:t>the current application portfolio and processes.</a:t>
            </a:r>
          </a:p>
          <a:p>
            <a:pPr marL="177800" indent="-177800">
              <a:spcBef>
                <a:spcPts val="1200"/>
              </a:spcBef>
              <a:buFont typeface="Arial" pitchFamily="34" charset="0"/>
              <a:buChar char="•"/>
              <a:tabLst>
                <a:tab pos="177800" algn="l"/>
              </a:tabLst>
            </a:pPr>
            <a:endParaRPr lang="en-US" sz="1200" dirty="0">
              <a:solidFill>
                <a:srgbClr val="333333"/>
              </a:solidFill>
            </a:endParaRPr>
          </a:p>
        </p:txBody>
      </p:sp>
      <p:sp>
        <p:nvSpPr>
          <p:cNvPr id="2" name="Title 1"/>
          <p:cNvSpPr>
            <a:spLocks noGrp="1"/>
          </p:cNvSpPr>
          <p:nvPr>
            <p:ph type="title"/>
          </p:nvPr>
        </p:nvSpPr>
        <p:spPr/>
        <p:txBody>
          <a:bodyPr/>
          <a:lstStyle/>
          <a:p>
            <a:r>
              <a:rPr lang="en-CA" dirty="0" smtClean="0"/>
              <a:t>Provide a high-level visual of the short-to-long-term plan</a:t>
            </a:r>
            <a:endParaRPr lang="en-CA" dirty="0"/>
          </a:p>
        </p:txBody>
      </p:sp>
      <p:sp>
        <p:nvSpPr>
          <p:cNvPr id="3" name="TextBox 2"/>
          <p:cNvSpPr txBox="1"/>
          <p:nvPr/>
        </p:nvSpPr>
        <p:spPr>
          <a:xfrm>
            <a:off x="251520" y="1268842"/>
            <a:ext cx="4189676" cy="1269578"/>
          </a:xfrm>
          <a:prstGeom prst="rect">
            <a:avLst/>
          </a:prstGeom>
        </p:spPr>
        <p:txBody>
          <a:bodyPr wrap="square" rtlCol="0">
            <a:spAutoFit/>
          </a:bodyPr>
          <a:lstStyle/>
          <a:p>
            <a:pPr>
              <a:spcAft>
                <a:spcPts val="300"/>
              </a:spcAft>
            </a:pPr>
            <a:r>
              <a:rPr lang="en-US" sz="1400" b="1" dirty="0" smtClean="0">
                <a:solidFill>
                  <a:srgbClr val="333333"/>
                </a:solidFill>
              </a:rPr>
              <a:t>Use the ERP strategy blueprint to:</a:t>
            </a:r>
          </a:p>
          <a:p>
            <a:pPr marL="180000" indent="-180000">
              <a:buFont typeface="Arial" panose="020B0604020202020204" pitchFamily="34" charset="0"/>
              <a:buChar char="•"/>
            </a:pPr>
            <a:r>
              <a:rPr lang="en-US" sz="1200" dirty="0" smtClean="0">
                <a:solidFill>
                  <a:srgbClr val="333333"/>
                </a:solidFill>
              </a:rPr>
              <a:t>Make a compelling proposal for an ERP investment.</a:t>
            </a:r>
          </a:p>
          <a:p>
            <a:pPr marL="180000" indent="-180000">
              <a:buFont typeface="Arial" panose="020B0604020202020204" pitchFamily="34" charset="0"/>
              <a:buChar char="•"/>
            </a:pPr>
            <a:r>
              <a:rPr lang="en-US" sz="1200" dirty="0" smtClean="0">
                <a:solidFill>
                  <a:srgbClr val="333333"/>
                </a:solidFill>
              </a:rPr>
              <a:t>Streamline processes and reduce complexity in your current ERP environment.</a:t>
            </a:r>
          </a:p>
          <a:p>
            <a:pPr marL="180000" indent="-180000">
              <a:buFont typeface="Arial" panose="020B0604020202020204" pitchFamily="34" charset="0"/>
              <a:buChar char="•"/>
            </a:pPr>
            <a:r>
              <a:rPr lang="en-US" sz="1200" dirty="0" smtClean="0">
                <a:solidFill>
                  <a:srgbClr val="333333"/>
                </a:solidFill>
              </a:rPr>
              <a:t>Create an ERP roadmap that will allow you to continually track and update the identified ERP initiatives. </a:t>
            </a:r>
          </a:p>
        </p:txBody>
      </p:sp>
      <p:pic>
        <p:nvPicPr>
          <p:cNvPr id="4" name="Picture 3" descr="best-practice-blueprints.png"/>
          <p:cNvPicPr>
            <a:picLocks noChangeAspect="1"/>
          </p:cNvPicPr>
          <p:nvPr/>
        </p:nvPicPr>
        <p:blipFill>
          <a:blip r:embed="rId2" cstate="print">
            <a:clrChange>
              <a:clrFrom>
                <a:srgbClr val="000000">
                  <a:alpha val="0"/>
                </a:srgbClr>
              </a:clrFrom>
              <a:clrTo>
                <a:srgbClr val="000000">
                  <a:alpha val="0"/>
                </a:srgbClr>
              </a:clrTo>
            </a:clrChange>
            <a:duotone>
              <a:prstClr val="black"/>
              <a:schemeClr val="tx2">
                <a:tint val="45000"/>
                <a:satMod val="400000"/>
              </a:schemeClr>
            </a:duotone>
          </a:blip>
          <a:stretch>
            <a:fillRect/>
          </a:stretch>
        </p:blipFill>
        <p:spPr>
          <a:xfrm>
            <a:off x="125136" y="4658082"/>
            <a:ext cx="839254" cy="834750"/>
          </a:xfrm>
          <a:prstGeom prst="rect">
            <a:avLst/>
          </a:prstGeom>
          <a:solidFill>
            <a:schemeClr val="accent1">
              <a:alpha val="0"/>
            </a:schemeClr>
          </a:solidFill>
          <a:effectLst/>
        </p:spPr>
      </p:pic>
      <p:sp>
        <p:nvSpPr>
          <p:cNvPr id="5" name="Rectangle 4"/>
          <p:cNvSpPr/>
          <p:nvPr/>
        </p:nvSpPr>
        <p:spPr>
          <a:xfrm>
            <a:off x="544763" y="4846515"/>
            <a:ext cx="4936820" cy="15866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717550" indent="-452438">
              <a:spcAft>
                <a:spcPts val="1000"/>
              </a:spcAft>
            </a:pPr>
            <a:r>
              <a:rPr lang="en-US" sz="1400" b="1" dirty="0">
                <a:solidFill>
                  <a:srgbClr val="333333"/>
                </a:solidFill>
              </a:rPr>
              <a:t>BLUEPRINT TOOLS AND TEMPLATES</a:t>
            </a:r>
          </a:p>
          <a:p>
            <a:pPr marL="179388" indent="179388">
              <a:buFont typeface="Wingdings" panose="05000000000000000000" pitchFamily="2" charset="2"/>
              <a:buChar char="ü"/>
            </a:pPr>
            <a:r>
              <a:rPr lang="en-US" sz="1200" dirty="0">
                <a:solidFill>
                  <a:srgbClr val="333333"/>
                </a:solidFill>
              </a:rPr>
              <a:t>ERP Strategy Roadmap Tool</a:t>
            </a:r>
          </a:p>
          <a:p>
            <a:pPr marL="179388" indent="179388">
              <a:buFont typeface="Wingdings" panose="05000000000000000000" pitchFamily="2" charset="2"/>
              <a:buChar char="ü"/>
              <a:defRPr/>
            </a:pPr>
            <a:r>
              <a:rPr lang="en-US" sz="1200" dirty="0">
                <a:solidFill>
                  <a:srgbClr val="333333"/>
                </a:solidFill>
              </a:rPr>
              <a:t>ERP Strategy Stakeholder Interview Guide</a:t>
            </a:r>
          </a:p>
          <a:p>
            <a:pPr marL="179388" indent="179388">
              <a:buFont typeface="Wingdings" panose="05000000000000000000" pitchFamily="2" charset="2"/>
              <a:buChar char="ü"/>
              <a:defRPr/>
            </a:pPr>
            <a:r>
              <a:rPr lang="en-US" sz="1200" dirty="0">
                <a:solidFill>
                  <a:srgbClr val="333333"/>
                </a:solidFill>
              </a:rPr>
              <a:t>ERP </a:t>
            </a:r>
            <a:r>
              <a:rPr lang="en-US" sz="1200" dirty="0" smtClean="0">
                <a:solidFill>
                  <a:srgbClr val="333333"/>
                </a:solidFill>
              </a:rPr>
              <a:t>Strategy Stakeholder Presentation</a:t>
            </a:r>
          </a:p>
          <a:p>
            <a:pPr marL="179388" indent="179388">
              <a:spcAft>
                <a:spcPts val="600"/>
              </a:spcAft>
              <a:buFont typeface="Wingdings" panose="05000000000000000000" pitchFamily="2" charset="2"/>
              <a:buChar char="ü"/>
              <a:defRPr/>
            </a:pPr>
            <a:r>
              <a:rPr lang="en-US" sz="1200" dirty="0" smtClean="0">
                <a:solidFill>
                  <a:srgbClr val="333333"/>
                </a:solidFill>
              </a:rPr>
              <a:t>ERP Governance Charter Template</a:t>
            </a:r>
            <a:endParaRPr lang="en-US" sz="1200" dirty="0">
              <a:solidFill>
                <a:srgbClr val="333333"/>
              </a:solidFill>
            </a:endParaRPr>
          </a:p>
          <a:p>
            <a:pPr marL="179388">
              <a:defRPr/>
            </a:pPr>
            <a:r>
              <a:rPr lang="en-US" sz="1200" i="1" dirty="0">
                <a:solidFill>
                  <a:srgbClr val="333333"/>
                </a:solidFill>
              </a:rPr>
              <a:t>*This blueprint contains additional resources that support the creation of interim deliverables and the execution of project steps.</a:t>
            </a:r>
          </a:p>
        </p:txBody>
      </p:sp>
      <p:sp>
        <p:nvSpPr>
          <p:cNvPr id="8" name="TextBox 7"/>
          <p:cNvSpPr txBox="1"/>
          <p:nvPr/>
        </p:nvSpPr>
        <p:spPr>
          <a:xfrm>
            <a:off x="5701861" y="1296806"/>
            <a:ext cx="2995789" cy="307777"/>
          </a:xfrm>
          <a:prstGeom prst="rect">
            <a:avLst/>
          </a:prstGeom>
        </p:spPr>
        <p:txBody>
          <a:bodyPr wrap="square" rtlCol="0">
            <a:spAutoFit/>
          </a:bodyPr>
          <a:lstStyle/>
          <a:p>
            <a:r>
              <a:rPr lang="en-US" sz="1400" b="1" dirty="0" smtClean="0">
                <a:solidFill>
                  <a:schemeClr val="accent2"/>
                </a:solidFill>
              </a:rPr>
              <a:t>Strategy Benefits:</a:t>
            </a:r>
          </a:p>
        </p:txBody>
      </p:sp>
      <p:pic>
        <p:nvPicPr>
          <p:cNvPr id="11" name="Picture 10"/>
          <p:cNvPicPr>
            <a:picLocks noChangeAspect="1"/>
          </p:cNvPicPr>
          <p:nvPr/>
        </p:nvPicPr>
        <p:blipFill rotWithShape="1">
          <a:blip r:embed="rId3"/>
          <a:srcRect r="10711"/>
          <a:stretch/>
        </p:blipFill>
        <p:spPr>
          <a:xfrm>
            <a:off x="518629" y="2694151"/>
            <a:ext cx="4277073" cy="1938022"/>
          </a:xfrm>
          <a:prstGeom prst="rect">
            <a:avLst/>
          </a:prstGeom>
          <a:ln w="9525">
            <a:solidFill>
              <a:schemeClr val="bg1">
                <a:lumMod val="95000"/>
              </a:schemeClr>
            </a:solidFill>
          </a:ln>
          <a:effectLst>
            <a:outerShdw blurRad="25400" dist="12700" dir="2700000" algn="tl" rotWithShape="0">
              <a:prstClr val="black">
                <a:alpha val="20000"/>
              </a:prstClr>
            </a:outerShdw>
          </a:effectLst>
        </p:spPr>
      </p:pic>
      <p:pic>
        <p:nvPicPr>
          <p:cNvPr id="12" name="Picture 11"/>
          <p:cNvPicPr>
            <a:picLocks noChangeAspect="1"/>
          </p:cNvPicPr>
          <p:nvPr/>
        </p:nvPicPr>
        <p:blipFill>
          <a:blip r:embed="rId4"/>
          <a:stretch>
            <a:fillRect/>
          </a:stretch>
        </p:blipFill>
        <p:spPr>
          <a:xfrm>
            <a:off x="3683694" y="2520426"/>
            <a:ext cx="1632088" cy="2043482"/>
          </a:xfrm>
          <a:prstGeom prst="rect">
            <a:avLst/>
          </a:prstGeom>
          <a:ln w="9525">
            <a:solidFill>
              <a:schemeClr val="bg1">
                <a:lumMod val="95000"/>
              </a:schemeClr>
            </a:solidFill>
          </a:ln>
          <a:effectLst>
            <a:outerShdw blurRad="25400" dist="12700" dir="2700000" algn="tl" rotWithShape="0">
              <a:prstClr val="black">
                <a:alpha val="20000"/>
              </a:prstClr>
            </a:outerShdw>
          </a:effectLst>
        </p:spPr>
      </p:pic>
    </p:spTree>
    <p:extLst>
      <p:ext uri="{BB962C8B-B14F-4D97-AF65-F5344CB8AC3E}">
        <p14:creationId xmlns:p14="http://schemas.microsoft.com/office/powerpoint/2010/main" val="1515155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Document </a:t>
            </a:r>
            <a:r>
              <a:rPr lang="en-CA" dirty="0" smtClean="0"/>
              <a:t>alternatives </a:t>
            </a:r>
            <a:r>
              <a:rPr lang="en-CA" dirty="0"/>
              <a:t>for the future state of your ERP portfolio</a:t>
            </a:r>
          </a:p>
        </p:txBody>
      </p:sp>
      <p:sp>
        <p:nvSpPr>
          <p:cNvPr id="7" name="TextBox 6"/>
          <p:cNvSpPr txBox="1"/>
          <p:nvPr/>
        </p:nvSpPr>
        <p:spPr>
          <a:xfrm>
            <a:off x="314324" y="1161226"/>
            <a:ext cx="8505824" cy="553998"/>
          </a:xfrm>
          <a:prstGeom prst="rect">
            <a:avLst/>
          </a:prstGeom>
        </p:spPr>
        <p:txBody>
          <a:bodyPr wrap="square" rtlCol="0">
            <a:spAutoFit/>
          </a:bodyPr>
          <a:lstStyle/>
          <a:p>
            <a:r>
              <a:rPr lang="en-US" sz="1500" b="1" dirty="0" smtClean="0">
                <a:solidFill>
                  <a:schemeClr val="accent3"/>
                </a:solidFill>
              </a:rPr>
              <a:t>Don’t spend more money, time, or effort than necessary to achieve your future ideal state. Ensure the appropriate strategy is chosen based on what is aligned with your current state. </a:t>
            </a:r>
          </a:p>
        </p:txBody>
      </p:sp>
      <p:sp>
        <p:nvSpPr>
          <p:cNvPr id="21" name="Rectangle 20"/>
          <p:cNvSpPr/>
          <p:nvPr/>
        </p:nvSpPr>
        <p:spPr>
          <a:xfrm>
            <a:off x="571500" y="4043820"/>
            <a:ext cx="5473249" cy="6642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Your ERP application portfolio consists of multiple apps serving the same functions. Consolidating applications with duplicate functionality is more cost efficient and makes integration and data sharing simpler.</a:t>
            </a:r>
            <a:endParaRPr lang="en-US" sz="1200" dirty="0">
              <a:solidFill>
                <a:schemeClr val="tx1"/>
              </a:solidFill>
            </a:endParaRPr>
          </a:p>
        </p:txBody>
      </p:sp>
      <p:sp>
        <p:nvSpPr>
          <p:cNvPr id="22" name="Rectangle 21"/>
          <p:cNvSpPr/>
          <p:nvPr/>
        </p:nvSpPr>
        <p:spPr>
          <a:xfrm>
            <a:off x="571500" y="3974236"/>
            <a:ext cx="5665799" cy="69584"/>
          </a:xfrm>
          <a:prstGeom prst="rect">
            <a:avLst/>
          </a:prstGeom>
          <a:solidFill>
            <a:srgbClr val="66ADC1"/>
          </a:solidFill>
          <a:ln>
            <a:solidFill>
              <a:srgbClr val="66AD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6239946" y="1825872"/>
            <a:ext cx="2104738" cy="369332"/>
          </a:xfrm>
          <a:prstGeom prst="rect">
            <a:avLst/>
          </a:prstGeom>
        </p:spPr>
        <p:txBody>
          <a:bodyPr wrap="square" rtlCol="0">
            <a:spAutoFit/>
          </a:bodyPr>
          <a:lstStyle/>
          <a:p>
            <a:pPr algn="ctr"/>
            <a:r>
              <a:rPr lang="en-US" b="1" dirty="0" smtClean="0">
                <a:solidFill>
                  <a:schemeClr val="accent2"/>
                </a:solidFill>
              </a:rPr>
              <a:t>STRATEGY</a:t>
            </a:r>
          </a:p>
        </p:txBody>
      </p:sp>
      <p:sp>
        <p:nvSpPr>
          <p:cNvPr id="24" name="TextBox 23"/>
          <p:cNvSpPr txBox="1"/>
          <p:nvPr/>
        </p:nvSpPr>
        <p:spPr>
          <a:xfrm>
            <a:off x="480286" y="1838363"/>
            <a:ext cx="5318861" cy="369332"/>
          </a:xfrm>
          <a:prstGeom prst="rect">
            <a:avLst/>
          </a:prstGeom>
        </p:spPr>
        <p:txBody>
          <a:bodyPr wrap="square" rtlCol="0">
            <a:spAutoFit/>
          </a:bodyPr>
          <a:lstStyle/>
          <a:p>
            <a:pPr algn="ctr"/>
            <a:r>
              <a:rPr lang="en-US" b="1" dirty="0" smtClean="0">
                <a:solidFill>
                  <a:schemeClr val="accent1"/>
                </a:solidFill>
              </a:rPr>
              <a:t>CURRENT STATE</a:t>
            </a:r>
          </a:p>
        </p:txBody>
      </p:sp>
      <p:sp>
        <p:nvSpPr>
          <p:cNvPr id="25" name="Rectangle 24"/>
          <p:cNvSpPr/>
          <p:nvPr/>
        </p:nvSpPr>
        <p:spPr>
          <a:xfrm>
            <a:off x="571500" y="2391234"/>
            <a:ext cx="5473249" cy="6642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Your existing application satisfies both functionality and integration requirements. The processes surrounding it likely needs attention, but the system should be considered for retention.</a:t>
            </a:r>
            <a:endParaRPr lang="en-US" sz="1400" b="1" dirty="0">
              <a:solidFill>
                <a:schemeClr val="tx1"/>
              </a:solidFill>
            </a:endParaRPr>
          </a:p>
        </p:txBody>
      </p:sp>
      <p:sp>
        <p:nvSpPr>
          <p:cNvPr id="26" name="Rectangle 25"/>
          <p:cNvSpPr/>
          <p:nvPr/>
        </p:nvSpPr>
        <p:spPr>
          <a:xfrm>
            <a:off x="571500" y="2308762"/>
            <a:ext cx="5665799" cy="69584"/>
          </a:xfrm>
          <a:prstGeom prst="rect">
            <a:avLst/>
          </a:prstGeom>
          <a:solidFill>
            <a:srgbClr val="7CADD4"/>
          </a:solidFill>
          <a:ln>
            <a:solidFill>
              <a:srgbClr val="7CAD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6224063" y="2308763"/>
            <a:ext cx="2136504" cy="729532"/>
          </a:xfrm>
          <a:prstGeom prst="rect">
            <a:avLst/>
          </a:prstGeom>
          <a:solidFill>
            <a:srgbClr val="25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MAINTAIN CURRENT SYSTEM</a:t>
            </a:r>
            <a:endParaRPr lang="en-US" sz="1600" b="1" dirty="0"/>
          </a:p>
        </p:txBody>
      </p:sp>
      <p:sp>
        <p:nvSpPr>
          <p:cNvPr id="28" name="Rectangle 27"/>
          <p:cNvSpPr/>
          <p:nvPr/>
        </p:nvSpPr>
        <p:spPr>
          <a:xfrm>
            <a:off x="571500" y="3216529"/>
            <a:ext cx="5473249" cy="6642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Your existing application is, for the most part, functionally rich but may need some tweaking. Spend time and effort building and enhancing additional functionalities, or consolidating and integrating interfaces. </a:t>
            </a:r>
            <a:endParaRPr lang="en-US" sz="1400" dirty="0">
              <a:solidFill>
                <a:schemeClr val="tx1"/>
              </a:solidFill>
            </a:endParaRPr>
          </a:p>
        </p:txBody>
      </p:sp>
      <p:sp>
        <p:nvSpPr>
          <p:cNvPr id="29" name="Rectangle 28"/>
          <p:cNvSpPr/>
          <p:nvPr/>
        </p:nvSpPr>
        <p:spPr>
          <a:xfrm>
            <a:off x="571500" y="3134057"/>
            <a:ext cx="5665799" cy="69584"/>
          </a:xfrm>
          <a:prstGeom prst="rect">
            <a:avLst/>
          </a:prstGeom>
          <a:solidFill>
            <a:srgbClr val="25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6224063" y="3134057"/>
            <a:ext cx="2136504" cy="729532"/>
          </a:xfrm>
          <a:prstGeom prst="rect">
            <a:avLst/>
          </a:prstGeom>
          <a:solidFill>
            <a:srgbClr val="16476E"/>
          </a:solidFill>
          <a:ln>
            <a:solidFill>
              <a:srgbClr val="1647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AUGMENT CURRENT SYSTEM</a:t>
            </a:r>
            <a:endParaRPr lang="en-US" sz="1600" b="1" dirty="0"/>
          </a:p>
        </p:txBody>
      </p:sp>
      <p:sp>
        <p:nvSpPr>
          <p:cNvPr id="31" name="Rectangle 30"/>
          <p:cNvSpPr/>
          <p:nvPr/>
        </p:nvSpPr>
        <p:spPr>
          <a:xfrm>
            <a:off x="571500" y="4896889"/>
            <a:ext cx="5473249" cy="6642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Your existing system offers poor functionality and poor integration. It would likely be more cost and time efficient to replace the application and its surrounding processes all together.</a:t>
            </a:r>
            <a:endParaRPr lang="en-US" sz="1400" dirty="0">
              <a:solidFill>
                <a:schemeClr val="tx1"/>
              </a:solidFill>
            </a:endParaRPr>
          </a:p>
        </p:txBody>
      </p:sp>
      <p:sp>
        <p:nvSpPr>
          <p:cNvPr id="32" name="Rectangle 31"/>
          <p:cNvSpPr/>
          <p:nvPr/>
        </p:nvSpPr>
        <p:spPr>
          <a:xfrm>
            <a:off x="571500" y="4814417"/>
            <a:ext cx="5665799" cy="69584"/>
          </a:xfrm>
          <a:prstGeom prst="rect">
            <a:avLst/>
          </a:prstGeom>
          <a:solidFill>
            <a:srgbClr val="7F919F"/>
          </a:solidFill>
          <a:ln>
            <a:solidFill>
              <a:srgbClr val="7F91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6224063" y="4814418"/>
            <a:ext cx="2136504" cy="729532"/>
          </a:xfrm>
          <a:prstGeom prst="rect">
            <a:avLst/>
          </a:prstGeom>
          <a:solidFill>
            <a:srgbClr val="192B39"/>
          </a:solidFill>
          <a:ln>
            <a:solidFill>
              <a:srgbClr val="192B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TRANSFORM: REPLACE CURRENT SYSTEM</a:t>
            </a:r>
            <a:endParaRPr lang="en-US" sz="1600" b="1" dirty="0"/>
          </a:p>
        </p:txBody>
      </p:sp>
      <p:sp>
        <p:nvSpPr>
          <p:cNvPr id="34" name="Rectangle 33"/>
          <p:cNvSpPr/>
          <p:nvPr/>
        </p:nvSpPr>
        <p:spPr>
          <a:xfrm>
            <a:off x="571500" y="5724181"/>
            <a:ext cx="5473249" cy="6642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Your existing system exhibits pain point characteristics of more than one of the above states. Elements of each strategy may need to be combined in order to achieve your ideal future state.</a:t>
            </a:r>
            <a:endParaRPr lang="en-US" sz="1400" b="1" dirty="0">
              <a:solidFill>
                <a:schemeClr val="tx1"/>
              </a:solidFill>
            </a:endParaRPr>
          </a:p>
        </p:txBody>
      </p:sp>
      <p:sp>
        <p:nvSpPr>
          <p:cNvPr id="35" name="Rectangle 34"/>
          <p:cNvSpPr/>
          <p:nvPr/>
        </p:nvSpPr>
        <p:spPr>
          <a:xfrm>
            <a:off x="571500" y="5654598"/>
            <a:ext cx="5665799" cy="69584"/>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p:nvSpPr>
        <p:spPr>
          <a:xfrm>
            <a:off x="6224063" y="5654598"/>
            <a:ext cx="2136504" cy="729532"/>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HYBRID</a:t>
            </a:r>
            <a:endParaRPr lang="en-US" sz="1600" b="1" dirty="0"/>
          </a:p>
        </p:txBody>
      </p:sp>
      <p:sp>
        <p:nvSpPr>
          <p:cNvPr id="37" name="Rectangle 5"/>
          <p:cNvSpPr/>
          <p:nvPr/>
        </p:nvSpPr>
        <p:spPr>
          <a:xfrm>
            <a:off x="6224063" y="3982863"/>
            <a:ext cx="2136504" cy="729532"/>
          </a:xfrm>
          <a:prstGeom prst="rect">
            <a:avLst/>
          </a:prstGeom>
          <a:solidFill>
            <a:srgbClr val="00475B"/>
          </a:solidFill>
          <a:ln>
            <a:solidFill>
              <a:srgbClr val="0047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OPTIMIZE: CONSOLIDATE AND INTEGRATE SYSTEMS</a:t>
            </a:r>
            <a:endParaRPr lang="en-US" sz="1600" b="1" dirty="0"/>
          </a:p>
        </p:txBody>
      </p:sp>
    </p:spTree>
    <p:extLst>
      <p:ext uri="{BB962C8B-B14F-4D97-AF65-F5344CB8AC3E}">
        <p14:creationId xmlns:p14="http://schemas.microsoft.com/office/powerpoint/2010/main" val="1360348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This blueprint will help you visualize and plan the </a:t>
            </a:r>
            <a:r>
              <a:rPr lang="en-CA" dirty="0" smtClean="0"/>
              <a:t>direction </a:t>
            </a:r>
            <a:r>
              <a:rPr lang="en-CA" dirty="0"/>
              <a:t>of </a:t>
            </a:r>
            <a:r>
              <a:rPr lang="en-CA" dirty="0" smtClean="0"/>
              <a:t>the </a:t>
            </a:r>
            <a:r>
              <a:rPr lang="en-CA" dirty="0"/>
              <a:t>ERP portfolio</a:t>
            </a:r>
          </a:p>
        </p:txBody>
      </p:sp>
      <p:graphicFrame>
        <p:nvGraphicFramePr>
          <p:cNvPr id="3" name="Table 2"/>
          <p:cNvGraphicFramePr>
            <a:graphicFrameLocks noGrp="1"/>
          </p:cNvGraphicFramePr>
          <p:nvPr>
            <p:extLst>
              <p:ext uri="{D42A27DB-BD31-4B8C-83A1-F6EECF244321}">
                <p14:modId xmlns:p14="http://schemas.microsoft.com/office/powerpoint/2010/main" val="3800973464"/>
              </p:ext>
            </p:extLst>
          </p:nvPr>
        </p:nvGraphicFramePr>
        <p:xfrm>
          <a:off x="251517" y="2183794"/>
          <a:ext cx="8602197" cy="370840"/>
        </p:xfrm>
        <a:graphic>
          <a:graphicData uri="http://schemas.openxmlformats.org/drawingml/2006/table">
            <a:tbl>
              <a:tblPr firstRow="1" bandRow="1">
                <a:tableStyleId>{2D5ABB26-0587-4C30-8999-92F81FD0307C}</a:tableStyleId>
              </a:tblPr>
              <a:tblGrid>
                <a:gridCol w="4310958"/>
                <a:gridCol w="4291239"/>
              </a:tblGrid>
              <a:tr h="370840">
                <a:tc>
                  <a:txBody>
                    <a:bodyPr/>
                    <a:lstStyle/>
                    <a:p>
                      <a:pPr algn="ctr"/>
                      <a:r>
                        <a:rPr lang="en-US" sz="1400" b="1" u="none" dirty="0" smtClean="0">
                          <a:solidFill>
                            <a:schemeClr val="accent2"/>
                          </a:solidFill>
                        </a:rPr>
                        <a:t>Part 1</a:t>
                      </a:r>
                      <a:endParaRPr lang="en-US" sz="1400" b="1" u="none" dirty="0">
                        <a:solidFill>
                          <a:schemeClr val="accent2"/>
                        </a:solidFill>
                      </a:endParaRPr>
                    </a:p>
                  </a:txBody>
                  <a:tcPr anchor="ctr"/>
                </a:tc>
                <a:tc>
                  <a:txBody>
                    <a:bodyPr/>
                    <a:lstStyle/>
                    <a:p>
                      <a:pPr algn="ctr"/>
                      <a:r>
                        <a:rPr lang="en-US" sz="1400" b="1" u="none" dirty="0" smtClean="0">
                          <a:solidFill>
                            <a:schemeClr val="accent2"/>
                          </a:solidFill>
                        </a:rPr>
                        <a:t>Part 2</a:t>
                      </a:r>
                      <a:endParaRPr lang="en-US" sz="1400" b="1" u="none" dirty="0">
                        <a:solidFill>
                          <a:schemeClr val="accent2"/>
                        </a:solidFill>
                      </a:endParaRPr>
                    </a:p>
                  </a:txBody>
                  <a:tcPr anchor="ctr"/>
                </a:tc>
              </a:tr>
            </a:tbl>
          </a:graphicData>
        </a:graphic>
      </p:graphicFrame>
      <p:sp>
        <p:nvSpPr>
          <p:cNvPr id="4" name="TextBox 3"/>
          <p:cNvSpPr txBox="1"/>
          <p:nvPr/>
        </p:nvSpPr>
        <p:spPr>
          <a:xfrm>
            <a:off x="251519" y="1246124"/>
            <a:ext cx="8631223" cy="830997"/>
          </a:xfrm>
          <a:prstGeom prst="rect">
            <a:avLst/>
          </a:prstGeom>
          <a:solidFill>
            <a:schemeClr val="bg1"/>
          </a:solidFill>
        </p:spPr>
        <p:txBody>
          <a:bodyPr wrap="square" rtlCol="0">
            <a:spAutoFit/>
          </a:bodyPr>
          <a:lstStyle>
            <a:defPPr>
              <a:defRPr lang="en-US"/>
            </a:defPPr>
            <a:lvl1pPr>
              <a:defRPr sz="1600" b="1">
                <a:solidFill>
                  <a:srgbClr val="29475F"/>
                </a:solidFill>
              </a:defRPr>
            </a:lvl1pPr>
          </a:lstStyle>
          <a:p>
            <a:r>
              <a:rPr lang="en-US" dirty="0" smtClean="0">
                <a:solidFill>
                  <a:schemeClr val="tx1"/>
                </a:solidFill>
              </a:rPr>
              <a:t>Info-Tech’s</a:t>
            </a:r>
            <a:r>
              <a:rPr lang="en-US" i="1" dirty="0" smtClean="0">
                <a:solidFill>
                  <a:schemeClr val="tx1"/>
                </a:solidFill>
              </a:rPr>
              <a:t> ERP Strategy Roadmap Tool </a:t>
            </a:r>
            <a:r>
              <a:rPr lang="en-US" dirty="0" smtClean="0">
                <a:solidFill>
                  <a:schemeClr val="tx1"/>
                </a:solidFill>
              </a:rPr>
              <a:t>provides a two-part program consisting of project planning insight, enabling easy creation, communication, and coordination of tasks that will bring your ERP vision to life.</a:t>
            </a:r>
            <a:endParaRPr lang="en-US" dirty="0">
              <a:solidFill>
                <a:schemeClr val="tx1"/>
              </a:solidFill>
            </a:endParaRPr>
          </a:p>
        </p:txBody>
      </p:sp>
      <p:sp>
        <p:nvSpPr>
          <p:cNvPr id="6" name="Rectangle 5"/>
          <p:cNvSpPr/>
          <p:nvPr/>
        </p:nvSpPr>
        <p:spPr>
          <a:xfrm>
            <a:off x="490552" y="2495472"/>
            <a:ext cx="4090974" cy="419623"/>
          </a:xfrm>
          <a:prstGeom prst="rect">
            <a:avLst/>
          </a:prstGeom>
          <a:solidFill>
            <a:schemeClr val="tx1">
              <a:lumMod val="60000"/>
              <a:lumOff val="40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smtClean="0">
                <a:solidFill>
                  <a:schemeClr val="bg1"/>
                </a:solidFill>
              </a:rPr>
              <a:t>ERP Strategy Roadmap</a:t>
            </a:r>
            <a:endParaRPr lang="en-US" sz="1600" b="1" dirty="0">
              <a:solidFill>
                <a:schemeClr val="bg1"/>
              </a:solidFill>
            </a:endParaRPr>
          </a:p>
        </p:txBody>
      </p:sp>
      <p:sp>
        <p:nvSpPr>
          <p:cNvPr id="7" name="Rectangle 6"/>
          <p:cNvSpPr/>
          <p:nvPr/>
        </p:nvSpPr>
        <p:spPr>
          <a:xfrm>
            <a:off x="4687208" y="2495472"/>
            <a:ext cx="4089600" cy="419623"/>
          </a:xfrm>
          <a:prstGeom prst="rect">
            <a:avLst/>
          </a:prstGeom>
          <a:solidFill>
            <a:schemeClr val="accent3"/>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smtClean="0">
                <a:solidFill>
                  <a:schemeClr val="bg1"/>
                </a:solidFill>
              </a:rPr>
              <a:t>ERP Work Initiative Profiles</a:t>
            </a:r>
            <a:endParaRPr lang="en-US" sz="1600" b="1" dirty="0">
              <a:solidFill>
                <a:schemeClr val="bg1"/>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3520258169"/>
              </p:ext>
            </p:extLst>
          </p:nvPr>
        </p:nvGraphicFramePr>
        <p:xfrm>
          <a:off x="251516" y="5675723"/>
          <a:ext cx="8625783" cy="518160"/>
        </p:xfrm>
        <a:graphic>
          <a:graphicData uri="http://schemas.openxmlformats.org/drawingml/2006/table">
            <a:tbl>
              <a:tblPr firstRow="1" bandRow="1">
                <a:tableStyleId>{2D5ABB26-0587-4C30-8999-92F81FD0307C}</a:tableStyleId>
              </a:tblPr>
              <a:tblGrid>
                <a:gridCol w="4449954"/>
                <a:gridCol w="4175829"/>
              </a:tblGrid>
              <a:tr h="370840">
                <a:tc>
                  <a:txBody>
                    <a:bodyPr/>
                    <a:lstStyle/>
                    <a:p>
                      <a:pPr algn="ctr"/>
                      <a:r>
                        <a:rPr lang="en-US" sz="1400" b="0" u="none" dirty="0" smtClean="0">
                          <a:solidFill>
                            <a:schemeClr val="tx1"/>
                          </a:solidFill>
                        </a:rPr>
                        <a:t>Displays</a:t>
                      </a:r>
                      <a:r>
                        <a:rPr lang="en-US" sz="1400" b="0" u="none" baseline="0" dirty="0" smtClean="0">
                          <a:solidFill>
                            <a:schemeClr val="tx1"/>
                          </a:solidFill>
                        </a:rPr>
                        <a:t> ordering and timing for </a:t>
                      </a:r>
                      <a:br>
                        <a:rPr lang="en-US" sz="1400" b="0" u="none" baseline="0" dirty="0" smtClean="0">
                          <a:solidFill>
                            <a:schemeClr val="tx1"/>
                          </a:solidFill>
                        </a:rPr>
                      </a:br>
                      <a:r>
                        <a:rPr lang="en-US" sz="1400" b="0" u="none" baseline="0" dirty="0" smtClean="0">
                          <a:solidFill>
                            <a:schemeClr val="tx1"/>
                          </a:solidFill>
                        </a:rPr>
                        <a:t>specific work initiatives.</a:t>
                      </a:r>
                      <a:endParaRPr lang="en-US" sz="1400" b="0" u="none" dirty="0">
                        <a:solidFill>
                          <a:schemeClr val="tx1"/>
                        </a:solidFill>
                      </a:endParaRPr>
                    </a:p>
                  </a:txBody>
                  <a:tcPr/>
                </a:tc>
                <a:tc>
                  <a:txBody>
                    <a:bodyPr/>
                    <a:lstStyle/>
                    <a:p>
                      <a:pPr algn="ctr"/>
                      <a:r>
                        <a:rPr lang="en-US" sz="1400" b="0" u="none" dirty="0" smtClean="0">
                          <a:solidFill>
                            <a:schemeClr val="tx1"/>
                          </a:solidFill>
                        </a:rPr>
                        <a:t>Displays</a:t>
                      </a:r>
                      <a:r>
                        <a:rPr lang="en-US" sz="1400" b="0" u="none" baseline="0" dirty="0" smtClean="0">
                          <a:solidFill>
                            <a:schemeClr val="tx1"/>
                          </a:solidFill>
                        </a:rPr>
                        <a:t> work initiative activities, risks, </a:t>
                      </a:r>
                      <a:br>
                        <a:rPr lang="en-US" sz="1400" b="0" u="none" baseline="0" dirty="0" smtClean="0">
                          <a:solidFill>
                            <a:schemeClr val="tx1"/>
                          </a:solidFill>
                        </a:rPr>
                      </a:br>
                      <a:r>
                        <a:rPr lang="en-US" sz="1400" b="0" u="none" baseline="0" dirty="0" smtClean="0">
                          <a:solidFill>
                            <a:schemeClr val="tx1"/>
                          </a:solidFill>
                        </a:rPr>
                        <a:t>mitigations, cost-benefit, and RACI and KPIs.</a:t>
                      </a:r>
                      <a:endParaRPr lang="en-US" sz="1400" b="0" u="none" dirty="0">
                        <a:solidFill>
                          <a:schemeClr val="tx1"/>
                        </a:solidFill>
                      </a:endParaRPr>
                    </a:p>
                  </a:txBody>
                  <a:tcPr/>
                </a:tc>
              </a:tr>
            </a:tbl>
          </a:graphicData>
        </a:graphic>
      </p:graphicFrame>
      <p:pic>
        <p:nvPicPr>
          <p:cNvPr id="5" name="Picture 4"/>
          <p:cNvPicPr>
            <a:picLocks noChangeAspect="1"/>
          </p:cNvPicPr>
          <p:nvPr/>
        </p:nvPicPr>
        <p:blipFill rotWithShape="1">
          <a:blip r:embed="rId2"/>
          <a:srcRect r="10711"/>
          <a:stretch/>
        </p:blipFill>
        <p:spPr>
          <a:xfrm>
            <a:off x="482825" y="3346009"/>
            <a:ext cx="4098701" cy="1857198"/>
          </a:xfrm>
          <a:prstGeom prst="rect">
            <a:avLst/>
          </a:prstGeom>
          <a:ln w="9525">
            <a:solidFill>
              <a:schemeClr val="bg1">
                <a:lumMod val="95000"/>
              </a:schemeClr>
            </a:solidFill>
          </a:ln>
          <a:effectLst>
            <a:outerShdw blurRad="25400" dist="12700" dir="2700000" algn="tl" rotWithShape="0">
              <a:prstClr val="black">
                <a:alpha val="20000"/>
              </a:prstClr>
            </a:outerShdw>
          </a:effectLst>
        </p:spPr>
      </p:pic>
      <p:pic>
        <p:nvPicPr>
          <p:cNvPr id="8" name="Picture 7"/>
          <p:cNvPicPr>
            <a:picLocks noChangeAspect="1"/>
          </p:cNvPicPr>
          <p:nvPr/>
        </p:nvPicPr>
        <p:blipFill>
          <a:blip r:embed="rId3"/>
          <a:stretch>
            <a:fillRect/>
          </a:stretch>
        </p:blipFill>
        <p:spPr>
          <a:xfrm>
            <a:off x="5732570" y="3006060"/>
            <a:ext cx="2082962" cy="2608006"/>
          </a:xfrm>
          <a:prstGeom prst="rect">
            <a:avLst/>
          </a:prstGeom>
          <a:ln w="9525">
            <a:solidFill>
              <a:schemeClr val="bg1">
                <a:lumMod val="95000"/>
              </a:schemeClr>
            </a:solidFill>
          </a:ln>
          <a:effectLst>
            <a:outerShdw blurRad="25400" dist="12700" dir="2700000" algn="tl" rotWithShape="0">
              <a:prstClr val="black">
                <a:alpha val="20000"/>
              </a:prstClr>
            </a:outerShdw>
          </a:effectLst>
        </p:spPr>
      </p:pic>
    </p:spTree>
    <p:extLst>
      <p:ext uri="{BB962C8B-B14F-4D97-AF65-F5344CB8AC3E}">
        <p14:creationId xmlns:p14="http://schemas.microsoft.com/office/powerpoint/2010/main" val="33505042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this strategy is not</a:t>
            </a:r>
            <a:endParaRPr lang="en-CA" dirty="0"/>
          </a:p>
        </p:txBody>
      </p:sp>
      <p:pic>
        <p:nvPicPr>
          <p:cNvPr id="3" name="Picture 2"/>
          <p:cNvPicPr>
            <a:picLocks noChangeAspect="1"/>
          </p:cNvPicPr>
          <p:nvPr/>
        </p:nvPicPr>
        <p:blipFill>
          <a:blip r:embed="rId2"/>
          <a:stretch>
            <a:fillRect/>
          </a:stretch>
        </p:blipFill>
        <p:spPr>
          <a:xfrm>
            <a:off x="5032473" y="3338866"/>
            <a:ext cx="3035201" cy="1402800"/>
          </a:xfrm>
          <a:prstGeom prst="rect">
            <a:avLst/>
          </a:prstGeom>
          <a:ln>
            <a:noFill/>
          </a:ln>
          <a:effectLst>
            <a:outerShdw blurRad="292100" dist="139700" dir="2700000" algn="tl" rotWithShape="0">
              <a:srgbClr val="333333">
                <a:alpha val="65000"/>
              </a:srgbClr>
            </a:outerShdw>
          </a:effectLst>
        </p:spPr>
      </p:pic>
      <p:pic>
        <p:nvPicPr>
          <p:cNvPr id="4" name="Picture 3"/>
          <p:cNvPicPr>
            <a:picLocks noChangeAspect="1"/>
          </p:cNvPicPr>
          <p:nvPr/>
        </p:nvPicPr>
        <p:blipFill>
          <a:blip r:embed="rId3"/>
          <a:stretch>
            <a:fillRect/>
          </a:stretch>
        </p:blipFill>
        <p:spPr>
          <a:xfrm>
            <a:off x="961183" y="3338866"/>
            <a:ext cx="2781689" cy="1402800"/>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1400174" y="2841855"/>
            <a:ext cx="1903705" cy="292388"/>
          </a:xfrm>
          <a:prstGeom prst="rect">
            <a:avLst/>
          </a:prstGeom>
        </p:spPr>
        <p:txBody>
          <a:bodyPr wrap="square" rtlCol="0">
            <a:spAutoFit/>
          </a:bodyPr>
          <a:lstStyle/>
          <a:p>
            <a:pPr algn="r"/>
            <a:r>
              <a:rPr lang="en-US" sz="1300" b="1" dirty="0" smtClean="0">
                <a:solidFill>
                  <a:srgbClr val="29475F"/>
                </a:solidFill>
              </a:rPr>
              <a:t>ERP Operating Model</a:t>
            </a:r>
          </a:p>
        </p:txBody>
      </p:sp>
      <p:sp>
        <p:nvSpPr>
          <p:cNvPr id="6" name="TextBox 5"/>
          <p:cNvSpPr txBox="1"/>
          <p:nvPr/>
        </p:nvSpPr>
        <p:spPr>
          <a:xfrm>
            <a:off x="5621638" y="2841855"/>
            <a:ext cx="1856869" cy="292388"/>
          </a:xfrm>
          <a:prstGeom prst="rect">
            <a:avLst/>
          </a:prstGeom>
        </p:spPr>
        <p:txBody>
          <a:bodyPr wrap="square" rtlCol="0">
            <a:spAutoFit/>
          </a:bodyPr>
          <a:lstStyle/>
          <a:p>
            <a:r>
              <a:rPr lang="en-CA" sz="1300" b="1" dirty="0" smtClean="0">
                <a:solidFill>
                  <a:schemeClr val="accent1"/>
                </a:solidFill>
              </a:rPr>
              <a:t>ERP Business Model</a:t>
            </a:r>
          </a:p>
        </p:txBody>
      </p:sp>
      <p:sp>
        <p:nvSpPr>
          <p:cNvPr id="7" name="Rectangle 6"/>
          <p:cNvSpPr/>
          <p:nvPr/>
        </p:nvSpPr>
        <p:spPr>
          <a:xfrm>
            <a:off x="0" y="1123951"/>
            <a:ext cx="9144000" cy="1428749"/>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700" b="1" dirty="0" smtClean="0"/>
              <a:t>This strategy is NOT an ERP business model, </a:t>
            </a:r>
            <a:r>
              <a:rPr lang="en-CA" sz="1700" b="1" dirty="0"/>
              <a:t>o</a:t>
            </a:r>
            <a:r>
              <a:rPr lang="en-CA" sz="1700" b="1" dirty="0" smtClean="0"/>
              <a:t>perating model, or an implementation plan. This strategy is about generating initiatives around the ERP landscape and establishing a vision for your future state.</a:t>
            </a:r>
            <a:endParaRPr lang="en-CA" sz="1700" b="1" dirty="0"/>
          </a:p>
        </p:txBody>
      </p:sp>
      <p:sp>
        <p:nvSpPr>
          <p:cNvPr id="8" name="TextBox 7"/>
          <p:cNvSpPr txBox="1"/>
          <p:nvPr/>
        </p:nvSpPr>
        <p:spPr>
          <a:xfrm>
            <a:off x="1400174" y="5059396"/>
            <a:ext cx="6267451" cy="923330"/>
          </a:xfrm>
          <a:prstGeom prst="rect">
            <a:avLst/>
          </a:prstGeom>
        </p:spPr>
        <p:txBody>
          <a:bodyPr wrap="square" rtlCol="0">
            <a:spAutoFit/>
          </a:bodyPr>
          <a:lstStyle/>
          <a:p>
            <a:r>
              <a:rPr lang="en-CA" b="1" dirty="0" smtClean="0">
                <a:solidFill>
                  <a:schemeClr val="accent3"/>
                </a:solidFill>
              </a:rPr>
              <a:t>This strategy does </a:t>
            </a:r>
            <a:r>
              <a:rPr lang="en-CA" b="1" i="1" dirty="0" smtClean="0">
                <a:solidFill>
                  <a:schemeClr val="accent3"/>
                </a:solidFill>
              </a:rPr>
              <a:t>not</a:t>
            </a:r>
            <a:r>
              <a:rPr lang="en-CA" b="1" dirty="0" smtClean="0">
                <a:solidFill>
                  <a:schemeClr val="accent3"/>
                </a:solidFill>
              </a:rPr>
              <a:t> include an ERP operating model or business model. We do have a related blueprint that will assist you if this is what you are looking for.</a:t>
            </a:r>
          </a:p>
        </p:txBody>
      </p:sp>
      <p:pic>
        <p:nvPicPr>
          <p:cNvPr id="9" name="Picture 8"/>
          <p:cNvPicPr>
            <a:picLocks noChangeAspect="1"/>
          </p:cNvPicPr>
          <p:nvPr/>
        </p:nvPicPr>
        <p:blipFill>
          <a:blip r:embed="rId4">
            <a:duotone>
              <a:prstClr val="black"/>
              <a:srgbClr val="FF2121">
                <a:tint val="45000"/>
                <a:satMod val="400000"/>
              </a:srgbClr>
            </a:duotone>
            <a:extLst>
              <a:ext uri="{28A0092B-C50C-407E-A947-70E740481C1C}">
                <a14:useLocalDpi xmlns:a14="http://schemas.microsoft.com/office/drawing/2010/main" val="0"/>
              </a:ext>
            </a:extLst>
          </a:blip>
          <a:stretch>
            <a:fillRect/>
          </a:stretch>
        </p:blipFill>
        <p:spPr>
          <a:xfrm>
            <a:off x="1830026" y="3477008"/>
            <a:ext cx="1044000" cy="1044000"/>
          </a:xfrm>
          <a:prstGeom prst="rect">
            <a:avLst/>
          </a:prstGeom>
        </p:spPr>
      </p:pic>
      <p:pic>
        <p:nvPicPr>
          <p:cNvPr id="10" name="Picture 9"/>
          <p:cNvPicPr>
            <a:picLocks noChangeAspect="1"/>
          </p:cNvPicPr>
          <p:nvPr/>
        </p:nvPicPr>
        <p:blipFill>
          <a:blip r:embed="rId4">
            <a:duotone>
              <a:prstClr val="black"/>
              <a:srgbClr val="FF2121">
                <a:tint val="45000"/>
                <a:satMod val="400000"/>
              </a:srgbClr>
            </a:duotone>
            <a:extLst>
              <a:ext uri="{28A0092B-C50C-407E-A947-70E740481C1C}">
                <a14:useLocalDpi xmlns:a14="http://schemas.microsoft.com/office/drawing/2010/main" val="0"/>
              </a:ext>
            </a:extLst>
          </a:blip>
          <a:stretch>
            <a:fillRect/>
          </a:stretch>
        </p:blipFill>
        <p:spPr>
          <a:xfrm>
            <a:off x="6028072" y="3474975"/>
            <a:ext cx="1044000" cy="1044000"/>
          </a:xfrm>
          <a:prstGeom prst="rect">
            <a:avLst/>
          </a:prstGeom>
        </p:spPr>
      </p:pic>
    </p:spTree>
    <p:extLst>
      <p:ext uri="{BB962C8B-B14F-4D97-AF65-F5344CB8AC3E}">
        <p14:creationId xmlns:p14="http://schemas.microsoft.com/office/powerpoint/2010/main" val="2648266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1" y="-1905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smtClean="0"/>
              <a:t>McDonald’s deploys strategic roadmap to ensure ERP implementation quality </a:t>
            </a:r>
            <a:endParaRPr lang="en-CA" sz="2400" dirty="0">
              <a:latin typeface="+mj-lt"/>
            </a:endParaRPr>
          </a:p>
        </p:txBody>
      </p:sp>
      <p:sp>
        <p:nvSpPr>
          <p:cNvPr id="3" name="Rectangle 3"/>
          <p:cNvSpPr/>
          <p:nvPr/>
        </p:nvSpPr>
        <p:spPr>
          <a:xfrm>
            <a:off x="-1" y="1884974"/>
            <a:ext cx="514997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4" name="TextBox 3"/>
          <p:cNvSpPr txBox="1"/>
          <p:nvPr/>
        </p:nvSpPr>
        <p:spPr>
          <a:xfrm>
            <a:off x="227373" y="1936798"/>
            <a:ext cx="4656763" cy="4655121"/>
          </a:xfrm>
          <a:prstGeom prst="rect">
            <a:avLst/>
          </a:prstGeom>
        </p:spPr>
        <p:txBody>
          <a:bodyPr wrap="square" rtlCol="0">
            <a:spAutoFit/>
          </a:bodyPr>
          <a:lstStyle/>
          <a:p>
            <a:pPr>
              <a:spcAft>
                <a:spcPts val="600"/>
              </a:spcAft>
            </a:pPr>
            <a:r>
              <a:rPr lang="en-CA" sz="1100" b="1" dirty="0" smtClean="0">
                <a:solidFill>
                  <a:schemeClr val="bg1"/>
                </a:solidFill>
              </a:rPr>
              <a:t>McDonald's</a:t>
            </a:r>
          </a:p>
          <a:p>
            <a:pPr>
              <a:spcAft>
                <a:spcPts val="600"/>
              </a:spcAft>
            </a:pPr>
            <a:r>
              <a:rPr lang="en-CA" sz="1050" dirty="0">
                <a:solidFill>
                  <a:schemeClr val="bg1"/>
                </a:solidFill>
              </a:rPr>
              <a:t>McDonald's is the world's largest chain of hamburger fast food restaurants, serving around 68 million customers daily in 119 countries across 36,538 outlets. Founded in the United States in 1940, the company began as a barbecue restaurant operated by Richard and Maurice McDonald</a:t>
            </a:r>
            <a:r>
              <a:rPr lang="en-CA" sz="1050" dirty="0" smtClean="0">
                <a:solidFill>
                  <a:schemeClr val="bg1"/>
                </a:solidFill>
              </a:rPr>
              <a:t>.</a:t>
            </a:r>
          </a:p>
          <a:p>
            <a:pPr>
              <a:spcAft>
                <a:spcPts val="600"/>
              </a:spcAft>
            </a:pPr>
            <a:r>
              <a:rPr lang="en-CA" sz="1100" b="1" dirty="0" smtClean="0">
                <a:solidFill>
                  <a:schemeClr val="bg1"/>
                </a:solidFill>
              </a:rPr>
              <a:t>Enterprise Resource Management Initiative</a:t>
            </a:r>
          </a:p>
          <a:p>
            <a:pPr>
              <a:spcAft>
                <a:spcPts val="600"/>
              </a:spcAft>
            </a:pPr>
            <a:r>
              <a:rPr lang="en-CA" sz="1050" dirty="0">
                <a:solidFill>
                  <a:schemeClr val="bg1"/>
                </a:solidFill>
              </a:rPr>
              <a:t>An initial implementation done by "Big 5" consulting company left significant gaps </a:t>
            </a:r>
            <a:r>
              <a:rPr lang="en-CA" sz="1050" dirty="0" smtClean="0">
                <a:solidFill>
                  <a:schemeClr val="bg1"/>
                </a:solidFill>
              </a:rPr>
              <a:t>in the organization’s </a:t>
            </a:r>
            <a:r>
              <a:rPr lang="en-CA" sz="1050" dirty="0">
                <a:solidFill>
                  <a:schemeClr val="bg1"/>
                </a:solidFill>
              </a:rPr>
              <a:t>desire to have a global 24x7 BI strategy. Performance issues were impacting user adoption and 24x7 availability. Oracle E-Business Suite was the primary data source and several complex data quality issues were exposed.</a:t>
            </a:r>
          </a:p>
          <a:p>
            <a:pPr>
              <a:spcAft>
                <a:spcPts val="600"/>
              </a:spcAft>
            </a:pPr>
            <a:r>
              <a:rPr lang="en-CA" sz="1050" dirty="0" smtClean="0">
                <a:solidFill>
                  <a:schemeClr val="bg1"/>
                </a:solidFill>
              </a:rPr>
              <a:t>McDonald's </a:t>
            </a:r>
            <a:r>
              <a:rPr lang="en-CA" sz="1050" dirty="0">
                <a:solidFill>
                  <a:schemeClr val="bg1"/>
                </a:solidFill>
              </a:rPr>
              <a:t>needed to ensure that business intelligence best practices were followed during their simultaneous ERP system implementation. McDonald's also needed to ensure that the ERP implementation was of the highest quality. </a:t>
            </a:r>
            <a:endParaRPr lang="en-CA" sz="1050" dirty="0" smtClean="0">
              <a:solidFill>
                <a:schemeClr val="bg1"/>
              </a:solidFill>
            </a:endParaRPr>
          </a:p>
          <a:p>
            <a:pPr>
              <a:spcAft>
                <a:spcPts val="600"/>
              </a:spcAft>
            </a:pPr>
            <a:r>
              <a:rPr lang="en-CA" sz="1100" b="1" dirty="0" smtClean="0">
                <a:solidFill>
                  <a:schemeClr val="bg1"/>
                </a:solidFill>
              </a:rPr>
              <a:t>Results </a:t>
            </a:r>
            <a:endParaRPr lang="en-CA" sz="1200" b="1" dirty="0">
              <a:solidFill>
                <a:schemeClr val="bg1"/>
              </a:solidFill>
            </a:endParaRPr>
          </a:p>
          <a:p>
            <a:pPr>
              <a:spcAft>
                <a:spcPts val="600"/>
              </a:spcAft>
            </a:pPr>
            <a:r>
              <a:rPr lang="en-CA" sz="1050" dirty="0">
                <a:solidFill>
                  <a:schemeClr val="bg1"/>
                </a:solidFill>
              </a:rPr>
              <a:t>A strategic road map was constructed to help guide </a:t>
            </a:r>
            <a:r>
              <a:rPr lang="en-CA" sz="1050" dirty="0" smtClean="0">
                <a:solidFill>
                  <a:schemeClr val="bg1"/>
                </a:solidFill>
              </a:rPr>
              <a:t>McDonald’s </a:t>
            </a:r>
            <a:r>
              <a:rPr lang="en-CA" sz="1050" dirty="0">
                <a:solidFill>
                  <a:schemeClr val="bg1"/>
                </a:solidFill>
              </a:rPr>
              <a:t>along a path towards achieving their goals</a:t>
            </a:r>
            <a:r>
              <a:rPr lang="en-CA" sz="1050" dirty="0" smtClean="0">
                <a:solidFill>
                  <a:schemeClr val="bg1"/>
                </a:solidFill>
              </a:rPr>
              <a:t>:</a:t>
            </a:r>
          </a:p>
          <a:p>
            <a:pPr marL="171450" indent="-171450">
              <a:spcAft>
                <a:spcPts val="600"/>
              </a:spcAft>
              <a:buFont typeface="Arial" panose="020B0604020202020204" pitchFamily="34" charset="0"/>
              <a:buChar char="•"/>
            </a:pPr>
            <a:r>
              <a:rPr lang="en-CA" sz="1000" dirty="0">
                <a:solidFill>
                  <a:schemeClr val="bg1"/>
                </a:solidFill>
              </a:rPr>
              <a:t>A customized strategy for 24x7 business intelligence at </a:t>
            </a:r>
            <a:r>
              <a:rPr lang="en-CA" sz="1000" dirty="0" smtClean="0">
                <a:solidFill>
                  <a:schemeClr val="bg1"/>
                </a:solidFill>
              </a:rPr>
              <a:t>McDonald’s</a:t>
            </a:r>
          </a:p>
          <a:p>
            <a:pPr marL="171450" indent="-171450">
              <a:spcAft>
                <a:spcPts val="600"/>
              </a:spcAft>
              <a:buFont typeface="Arial" panose="020B0604020202020204" pitchFamily="34" charset="0"/>
              <a:buChar char="•"/>
            </a:pPr>
            <a:r>
              <a:rPr lang="en-CA" sz="1000" dirty="0" smtClean="0">
                <a:solidFill>
                  <a:schemeClr val="bg1"/>
                </a:solidFill>
              </a:rPr>
              <a:t>Optimized </a:t>
            </a:r>
            <a:r>
              <a:rPr lang="en-CA" sz="1000" dirty="0">
                <a:solidFill>
                  <a:schemeClr val="bg1"/>
                </a:solidFill>
              </a:rPr>
              <a:t>performance for modern </a:t>
            </a:r>
            <a:r>
              <a:rPr lang="en-CA" sz="1000" dirty="0" smtClean="0">
                <a:solidFill>
                  <a:schemeClr val="bg1"/>
                </a:solidFill>
              </a:rPr>
              <a:t>analytics</a:t>
            </a:r>
          </a:p>
          <a:p>
            <a:pPr marL="171450" indent="-171450">
              <a:spcAft>
                <a:spcPts val="600"/>
              </a:spcAft>
              <a:buFont typeface="Arial" panose="020B0604020202020204" pitchFamily="34" charset="0"/>
              <a:buChar char="•"/>
            </a:pPr>
            <a:r>
              <a:rPr lang="en-CA" sz="1000" dirty="0" smtClean="0">
                <a:solidFill>
                  <a:schemeClr val="bg1"/>
                </a:solidFill>
              </a:rPr>
              <a:t>Scalability</a:t>
            </a:r>
          </a:p>
          <a:p>
            <a:pPr marL="171450" indent="-171450">
              <a:spcAft>
                <a:spcPts val="600"/>
              </a:spcAft>
              <a:buFont typeface="Arial" panose="020B0604020202020204" pitchFamily="34" charset="0"/>
              <a:buChar char="•"/>
            </a:pPr>
            <a:r>
              <a:rPr lang="en-CA" sz="1000" dirty="0" smtClean="0">
                <a:solidFill>
                  <a:schemeClr val="bg1"/>
                </a:solidFill>
              </a:rPr>
              <a:t>Efficient </a:t>
            </a:r>
            <a:r>
              <a:rPr lang="en-CA" sz="1000" dirty="0">
                <a:solidFill>
                  <a:schemeClr val="bg1"/>
                </a:solidFill>
              </a:rPr>
              <a:t>strategy for data integration and extract-transform-load (</a:t>
            </a:r>
            <a:r>
              <a:rPr lang="en-CA" sz="1000" dirty="0" smtClean="0">
                <a:solidFill>
                  <a:schemeClr val="bg1"/>
                </a:solidFill>
              </a:rPr>
              <a:t>ETL)</a:t>
            </a:r>
          </a:p>
          <a:p>
            <a:pPr marL="171450" indent="-171450">
              <a:spcAft>
                <a:spcPts val="600"/>
              </a:spcAft>
              <a:buFont typeface="Arial" panose="020B0604020202020204" pitchFamily="34" charset="0"/>
              <a:buChar char="•"/>
            </a:pPr>
            <a:r>
              <a:rPr lang="en-CA" sz="1000" dirty="0" smtClean="0">
                <a:solidFill>
                  <a:schemeClr val="bg1"/>
                </a:solidFill>
              </a:rPr>
              <a:t>Proof-of-concept </a:t>
            </a:r>
            <a:r>
              <a:rPr lang="en-CA" sz="1000" dirty="0">
                <a:solidFill>
                  <a:schemeClr val="bg1"/>
                </a:solidFill>
              </a:rPr>
              <a:t>solution for global financial analytics</a:t>
            </a:r>
            <a:endParaRPr lang="en-CA" sz="1000" dirty="0" smtClean="0">
              <a:solidFill>
                <a:schemeClr val="bg1"/>
              </a:solidFill>
            </a:endParaRPr>
          </a:p>
        </p:txBody>
      </p:sp>
      <p:sp>
        <p:nvSpPr>
          <p:cNvPr id="5" name="TextBox 4"/>
          <p:cNvSpPr txBox="1"/>
          <p:nvPr/>
        </p:nvSpPr>
        <p:spPr>
          <a:xfrm>
            <a:off x="5169005" y="2183846"/>
            <a:ext cx="3968018" cy="461665"/>
          </a:xfrm>
          <a:prstGeom prst="rect">
            <a:avLst/>
          </a:prstGeom>
        </p:spPr>
        <p:txBody>
          <a:bodyPr wrap="square" rtlCol="0">
            <a:spAutoFit/>
          </a:bodyPr>
          <a:lstStyle/>
          <a:p>
            <a:pPr algn="ctr"/>
            <a:r>
              <a:rPr lang="en-CA" sz="1200" b="1" dirty="0" smtClean="0"/>
              <a:t>The Enterprise Resource Management Initiative included the following components for the roadmap</a:t>
            </a:r>
          </a:p>
        </p:txBody>
      </p:sp>
      <p:grpSp>
        <p:nvGrpSpPr>
          <p:cNvPr id="6" name="Group 5"/>
          <p:cNvGrpSpPr/>
          <p:nvPr/>
        </p:nvGrpSpPr>
        <p:grpSpPr>
          <a:xfrm>
            <a:off x="5969665" y="3015504"/>
            <a:ext cx="2369512" cy="2161686"/>
            <a:chOff x="5940922" y="2770063"/>
            <a:chExt cx="2369512" cy="2161686"/>
          </a:xfrm>
        </p:grpSpPr>
        <p:sp>
          <p:nvSpPr>
            <p:cNvPr id="7" name="Rectangle 6"/>
            <p:cNvSpPr>
              <a:spLocks noChangeAspect="1"/>
            </p:cNvSpPr>
            <p:nvPr/>
          </p:nvSpPr>
          <p:spPr>
            <a:xfrm>
              <a:off x="5940922" y="2770063"/>
              <a:ext cx="2369512" cy="612000"/>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a:solidFill>
                    <a:schemeClr val="accent1"/>
                  </a:solidFill>
                </a:rPr>
                <a:t>Oracle E-Business Suite (EBS</a:t>
              </a:r>
              <a:r>
                <a:rPr lang="en-CA" sz="1000" b="1" dirty="0" smtClean="0">
                  <a:solidFill>
                    <a:schemeClr val="accent1"/>
                  </a:solidFill>
                </a:rPr>
                <a:t>)</a:t>
              </a:r>
              <a:endParaRPr lang="en-CA" sz="1000" b="1" dirty="0">
                <a:solidFill>
                  <a:schemeClr val="accent1"/>
                </a:solidFill>
              </a:endParaRPr>
            </a:p>
          </p:txBody>
        </p:sp>
        <p:sp>
          <p:nvSpPr>
            <p:cNvPr id="9" name="Rectangle 8"/>
            <p:cNvSpPr>
              <a:spLocks noChangeAspect="1"/>
            </p:cNvSpPr>
            <p:nvPr/>
          </p:nvSpPr>
          <p:spPr>
            <a:xfrm>
              <a:off x="5940922" y="3544906"/>
              <a:ext cx="2369512" cy="612000"/>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a:solidFill>
                    <a:schemeClr val="accent1"/>
                  </a:solidFill>
                </a:rPr>
                <a:t> Oracle Business Intelligence Enterprise Edition (OBIEE)</a:t>
              </a:r>
            </a:p>
          </p:txBody>
        </p:sp>
        <p:sp>
          <p:nvSpPr>
            <p:cNvPr id="10" name="Rectangle 9"/>
            <p:cNvSpPr>
              <a:spLocks noChangeAspect="1"/>
            </p:cNvSpPr>
            <p:nvPr/>
          </p:nvSpPr>
          <p:spPr>
            <a:xfrm>
              <a:off x="5940922" y="4319749"/>
              <a:ext cx="2369512" cy="612000"/>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a:solidFill>
                    <a:schemeClr val="accent1"/>
                  </a:solidFill>
                </a:rPr>
                <a:t>Oracle BI Applications (OBIA)</a:t>
              </a:r>
            </a:p>
          </p:txBody>
        </p:sp>
      </p:gr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smtClean="0">
                  <a:solidFill>
                    <a:schemeClr val="bg1"/>
                  </a:solidFill>
                </a:rPr>
                <a:t>Industry</a:t>
              </a:r>
            </a:p>
            <a:p>
              <a:pPr algn="r">
                <a:lnSpc>
                  <a:spcPct val="150000"/>
                </a:lnSpc>
              </a:pPr>
              <a:r>
                <a:rPr lang="en-CA" sz="1200" b="1" dirty="0" smtClean="0">
                  <a:solidFill>
                    <a:schemeClr val="bg1"/>
                  </a:solidFill>
                </a:rPr>
                <a:t>Source</a:t>
              </a:r>
              <a:endParaRPr lang="en-CA" sz="1200" b="1" dirty="0">
                <a:solidFill>
                  <a:schemeClr val="bg1"/>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Restaurant</a:t>
              </a:r>
            </a:p>
            <a:p>
              <a:r>
                <a:rPr lang="en-CA" b="0" i="1" dirty="0" smtClean="0">
                  <a:hlinkClick r:id="rId3"/>
                </a:rPr>
                <a:t>KPI Partners</a:t>
              </a:r>
              <a:endParaRPr lang="en-CA" b="0" i="1" dirty="0" smtClean="0"/>
            </a:p>
          </p:txBody>
        </p:sp>
      </p:grpSp>
      <p:grpSp>
        <p:nvGrpSpPr>
          <p:cNvPr id="19" name="Group 18"/>
          <p:cNvGrpSpPr/>
          <p:nvPr/>
        </p:nvGrpSpPr>
        <p:grpSpPr>
          <a:xfrm>
            <a:off x="5339427" y="5947569"/>
            <a:ext cx="3804573" cy="246221"/>
            <a:chOff x="4727275" y="5975722"/>
            <a:chExt cx="4213955" cy="246221"/>
          </a:xfrm>
        </p:grpSpPr>
        <p:sp>
          <p:nvSpPr>
            <p:cNvPr id="20" name="Rectangle 19"/>
            <p:cNvSpPr/>
            <p:nvPr/>
          </p:nvSpPr>
          <p:spPr>
            <a:xfrm>
              <a:off x="4727275" y="5986113"/>
              <a:ext cx="365856" cy="214975"/>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 dirty="0"/>
            </a:p>
          </p:txBody>
        </p:sp>
        <p:sp>
          <p:nvSpPr>
            <p:cNvPr id="21" name="TextBox 20"/>
            <p:cNvSpPr txBox="1"/>
            <p:nvPr/>
          </p:nvSpPr>
          <p:spPr>
            <a:xfrm>
              <a:off x="5093131" y="5975722"/>
              <a:ext cx="3848099" cy="246221"/>
            </a:xfrm>
            <a:prstGeom prst="rect">
              <a:avLst/>
            </a:prstGeom>
          </p:spPr>
          <p:txBody>
            <a:bodyPr wrap="square" rtlCol="0">
              <a:spAutoFit/>
            </a:bodyPr>
            <a:lstStyle/>
            <a:p>
              <a:r>
                <a:rPr lang="en-CA" sz="1000" i="1" dirty="0" smtClean="0"/>
                <a:t>Component falls into the scope of ERP</a:t>
              </a:r>
            </a:p>
          </p:txBody>
        </p:sp>
      </p:grpSp>
      <p:sp>
        <p:nvSpPr>
          <p:cNvPr id="22" name="TextBox 21"/>
          <p:cNvSpPr txBox="1"/>
          <p:nvPr/>
        </p:nvSpPr>
        <p:spPr>
          <a:xfrm>
            <a:off x="5228231" y="5619732"/>
            <a:ext cx="1371600" cy="246221"/>
          </a:xfrm>
          <a:prstGeom prst="rect">
            <a:avLst/>
          </a:prstGeom>
        </p:spPr>
        <p:txBody>
          <a:bodyPr wrap="square" rtlCol="0">
            <a:spAutoFit/>
          </a:bodyPr>
          <a:lstStyle/>
          <a:p>
            <a:r>
              <a:rPr lang="en-CA" sz="1000" b="1" dirty="0" smtClean="0"/>
              <a:t>Legend </a:t>
            </a:r>
          </a:p>
        </p:txBody>
      </p:sp>
      <p:pic>
        <p:nvPicPr>
          <p:cNvPr id="5126" name="Picture 6" descr="Image result for mcdonalds logo transparent backgroun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90203" y="562193"/>
            <a:ext cx="1152000" cy="115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92678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203336"/>
            <a:ext cx="8201026" cy="877887"/>
          </a:xfrm>
        </p:spPr>
        <p:txBody>
          <a:bodyPr/>
          <a:lstStyle/>
          <a:p>
            <a:pPr lvl="0"/>
            <a:r>
              <a:rPr lang="en-US" dirty="0" smtClean="0"/>
              <a:t>Info-Tech’s enterprise application support framework can guide you through each stage of your ERP project </a:t>
            </a:r>
            <a:endParaRPr lang="en-CA" dirty="0"/>
          </a:p>
        </p:txBody>
      </p:sp>
      <p:pic>
        <p:nvPicPr>
          <p:cNvPr id="66" name="Picture 65"/>
          <p:cNvPicPr>
            <a:picLocks noChangeAspect="1"/>
          </p:cNvPicPr>
          <p:nvPr/>
        </p:nvPicPr>
        <p:blipFill>
          <a:blip r:embed="rId3"/>
          <a:stretch>
            <a:fillRect/>
          </a:stretch>
        </p:blipFill>
        <p:spPr>
          <a:xfrm>
            <a:off x="163230" y="1382271"/>
            <a:ext cx="4940966" cy="4663601"/>
          </a:xfrm>
          <a:prstGeom prst="rect">
            <a:avLst/>
          </a:prstGeom>
        </p:spPr>
      </p:pic>
      <p:sp>
        <p:nvSpPr>
          <p:cNvPr id="67" name="TextBox 66"/>
          <p:cNvSpPr txBox="1"/>
          <p:nvPr/>
        </p:nvSpPr>
        <p:spPr>
          <a:xfrm>
            <a:off x="5104196" y="2002072"/>
            <a:ext cx="3894667" cy="4431983"/>
          </a:xfrm>
          <a:prstGeom prst="rect">
            <a:avLst/>
          </a:prstGeom>
          <a:noFill/>
        </p:spPr>
        <p:txBody>
          <a:bodyPr wrap="square" rtlCol="0">
            <a:spAutoFit/>
          </a:bodyPr>
          <a:lstStyle/>
          <a:p>
            <a:pPr lvl="0">
              <a:spcAft>
                <a:spcPts val="600"/>
              </a:spcAft>
            </a:pPr>
            <a:r>
              <a:rPr lang="en-US" sz="1400" dirty="0">
                <a:solidFill>
                  <a:schemeClr val="accent1"/>
                </a:solidFill>
              </a:rPr>
              <a:t>ERP is not an end state, it is an ongoing initiative. The </a:t>
            </a:r>
            <a:r>
              <a:rPr lang="en-CA" sz="1400" dirty="0">
                <a:solidFill>
                  <a:schemeClr val="accent1"/>
                </a:solidFill>
              </a:rPr>
              <a:t>disruption is felt before, </a:t>
            </a:r>
            <a:r>
              <a:rPr lang="en-CA" sz="1400" dirty="0" smtClean="0">
                <a:solidFill>
                  <a:schemeClr val="accent1"/>
                </a:solidFill>
              </a:rPr>
              <a:t>during, </a:t>
            </a:r>
            <a:r>
              <a:rPr lang="en-CA" sz="1400" dirty="0">
                <a:solidFill>
                  <a:schemeClr val="accent1"/>
                </a:solidFill>
              </a:rPr>
              <a:t>and after implementation as everyone struggles to leverage functionality and maximize the benefits of the investment.</a:t>
            </a:r>
            <a:endParaRPr lang="en-US" sz="1400" dirty="0">
              <a:solidFill>
                <a:schemeClr val="accent1"/>
              </a:solidFill>
            </a:endParaRPr>
          </a:p>
          <a:p>
            <a:pPr>
              <a:spcAft>
                <a:spcPts val="600"/>
              </a:spcAft>
            </a:pPr>
            <a:r>
              <a:rPr lang="en-US" sz="1400" dirty="0" smtClean="0">
                <a:solidFill>
                  <a:schemeClr val="accent1"/>
                </a:solidFill>
                <a:ea typeface="Roboto Slab" panose="020B0604020202020204" charset="0"/>
              </a:rPr>
              <a:t>Info-Tech’s </a:t>
            </a:r>
            <a:r>
              <a:rPr lang="en-US" sz="1400" dirty="0">
                <a:solidFill>
                  <a:schemeClr val="accent1"/>
                </a:solidFill>
                <a:ea typeface="Roboto Slab" panose="020B0604020202020204" charset="0"/>
              </a:rPr>
              <a:t>blueprints and advisory services ensure you have the tools to support you through each stage in the ERP lifecycle</a:t>
            </a:r>
            <a:r>
              <a:rPr lang="en-US" sz="1400" dirty="0">
                <a:solidFill>
                  <a:schemeClr val="accent3"/>
                </a:solidFill>
                <a:ea typeface="Roboto Slab" panose="020B0604020202020204" charset="0"/>
              </a:rPr>
              <a:t>.</a:t>
            </a:r>
          </a:p>
          <a:p>
            <a:pPr>
              <a:spcAft>
                <a:spcPts val="600"/>
              </a:spcAft>
            </a:pPr>
            <a:endParaRPr lang="en-US" sz="1400" dirty="0">
              <a:solidFill>
                <a:srgbClr val="333333"/>
              </a:solidFill>
              <a:ea typeface="Roboto Slab" panose="020B0604020202020204" charset="0"/>
            </a:endParaRPr>
          </a:p>
          <a:p>
            <a:pPr>
              <a:spcAft>
                <a:spcPts val="600"/>
              </a:spcAft>
            </a:pPr>
            <a:r>
              <a:rPr lang="en-US" sz="1400" b="1" dirty="0" smtClean="0">
                <a:solidFill>
                  <a:schemeClr val="accent3"/>
                </a:solidFill>
                <a:ea typeface="Roboto Slab" panose="020B0604020202020204" charset="0"/>
              </a:rPr>
              <a:t>Use Info-Tech’s 4C Approach:</a:t>
            </a:r>
          </a:p>
          <a:p>
            <a:pPr>
              <a:spcAft>
                <a:spcPts val="400"/>
              </a:spcAft>
            </a:pPr>
            <a:r>
              <a:rPr lang="en-US" sz="1400" b="1" dirty="0" smtClean="0">
                <a:solidFill>
                  <a:schemeClr val="accent1"/>
                </a:solidFill>
                <a:ea typeface="Roboto Slab" panose="020B0604020202020204" charset="0"/>
              </a:rPr>
              <a:t>Conceptual</a:t>
            </a:r>
            <a:r>
              <a:rPr lang="en-US" sz="1400" dirty="0" smtClean="0">
                <a:solidFill>
                  <a:schemeClr val="accent1"/>
                </a:solidFill>
                <a:ea typeface="Roboto Slab" panose="020B0604020202020204" charset="0"/>
              </a:rPr>
              <a:t> – start by framing the current state and thoroughly understanding the need</a:t>
            </a:r>
          </a:p>
          <a:p>
            <a:pPr>
              <a:spcAft>
                <a:spcPts val="400"/>
              </a:spcAft>
            </a:pPr>
            <a:r>
              <a:rPr lang="en-US" sz="1400" b="1" dirty="0" smtClean="0">
                <a:solidFill>
                  <a:schemeClr val="accent1"/>
                </a:solidFill>
                <a:ea typeface="Roboto Slab" panose="020B0604020202020204" charset="0"/>
              </a:rPr>
              <a:t>Consensus</a:t>
            </a:r>
            <a:r>
              <a:rPr lang="en-US" sz="1400" dirty="0" smtClean="0">
                <a:solidFill>
                  <a:schemeClr val="accent1"/>
                </a:solidFill>
                <a:ea typeface="Roboto Slab" panose="020B0604020202020204" charset="0"/>
              </a:rPr>
              <a:t> – obtain buy-in for the strategy and take a structured approach to selection</a:t>
            </a:r>
          </a:p>
          <a:p>
            <a:pPr>
              <a:spcAft>
                <a:spcPts val="400"/>
              </a:spcAft>
            </a:pPr>
            <a:r>
              <a:rPr lang="en-US" sz="1400" b="1" dirty="0" smtClean="0">
                <a:solidFill>
                  <a:schemeClr val="accent1"/>
                </a:solidFill>
                <a:ea typeface="Roboto Slab" panose="020B0604020202020204" charset="0"/>
              </a:rPr>
              <a:t>Concrete</a:t>
            </a:r>
            <a:r>
              <a:rPr lang="en-US" sz="1400" dirty="0" smtClean="0">
                <a:solidFill>
                  <a:schemeClr val="accent1"/>
                </a:solidFill>
                <a:ea typeface="Roboto Slab" panose="020B0604020202020204" charset="0"/>
              </a:rPr>
              <a:t> – build a business blueprint for implementation of systems and processes</a:t>
            </a:r>
          </a:p>
          <a:p>
            <a:pPr>
              <a:spcAft>
                <a:spcPts val="400"/>
              </a:spcAft>
            </a:pPr>
            <a:r>
              <a:rPr lang="en-US" sz="1400" b="1" dirty="0" smtClean="0">
                <a:solidFill>
                  <a:schemeClr val="accent1"/>
                </a:solidFill>
                <a:ea typeface="Roboto Slab" panose="020B0604020202020204" charset="0"/>
              </a:rPr>
              <a:t>Continuous</a:t>
            </a:r>
            <a:r>
              <a:rPr lang="en-US" sz="1400" dirty="0" smtClean="0">
                <a:solidFill>
                  <a:schemeClr val="accent1"/>
                </a:solidFill>
                <a:ea typeface="Roboto Slab" panose="020B0604020202020204" charset="0"/>
              </a:rPr>
              <a:t> – monitor the performance of systems and processes</a:t>
            </a:r>
            <a:endParaRPr lang="en-US" sz="1400" dirty="0">
              <a:solidFill>
                <a:schemeClr val="accent1"/>
              </a:solidFill>
              <a:ea typeface="Roboto Slab" panose="020B0604020202020204" charset="0"/>
            </a:endParaRPr>
          </a:p>
        </p:txBody>
      </p:sp>
      <p:sp>
        <p:nvSpPr>
          <p:cNvPr id="68" name="TextBox 67"/>
          <p:cNvSpPr txBox="1"/>
          <p:nvPr/>
        </p:nvSpPr>
        <p:spPr>
          <a:xfrm>
            <a:off x="4155107" y="3180832"/>
            <a:ext cx="405162" cy="461665"/>
          </a:xfrm>
          <a:prstGeom prst="rect">
            <a:avLst/>
          </a:prstGeom>
          <a:noFill/>
        </p:spPr>
        <p:txBody>
          <a:bodyPr wrap="square" rtlCol="0">
            <a:spAutoFit/>
          </a:bodyPr>
          <a:lstStyle/>
          <a:p>
            <a:r>
              <a:rPr lang="en-US" sz="2400" dirty="0" smtClean="0">
                <a:solidFill>
                  <a:srgbClr val="C00000"/>
                </a:solidFill>
              </a:rPr>
              <a:t>*</a:t>
            </a:r>
            <a:endParaRPr lang="en-US" sz="2800" dirty="0">
              <a:solidFill>
                <a:srgbClr val="C00000"/>
              </a:solidFill>
            </a:endParaRPr>
          </a:p>
        </p:txBody>
      </p:sp>
      <p:sp>
        <p:nvSpPr>
          <p:cNvPr id="3" name="TextBox 2"/>
          <p:cNvSpPr txBox="1"/>
          <p:nvPr/>
        </p:nvSpPr>
        <p:spPr>
          <a:xfrm>
            <a:off x="1128902" y="6045872"/>
            <a:ext cx="3175878" cy="261610"/>
          </a:xfrm>
          <a:prstGeom prst="rect">
            <a:avLst/>
          </a:prstGeom>
        </p:spPr>
        <p:txBody>
          <a:bodyPr wrap="square" rtlCol="0">
            <a:spAutoFit/>
          </a:bodyPr>
          <a:lstStyle/>
          <a:p>
            <a:r>
              <a:rPr lang="en-US" sz="1100" dirty="0" smtClean="0">
                <a:solidFill>
                  <a:srgbClr val="333333"/>
                </a:solidFill>
              </a:rPr>
              <a:t>Info-Tech Enterprise Applications Support</a:t>
            </a:r>
            <a:endParaRPr lang="en-CA" sz="1100" dirty="0" smtClean="0">
              <a:solidFill>
                <a:srgbClr val="333333"/>
              </a:solidFill>
            </a:endParaRPr>
          </a:p>
        </p:txBody>
      </p:sp>
      <p:sp>
        <p:nvSpPr>
          <p:cNvPr id="4" name="Rectangle 3"/>
          <p:cNvSpPr/>
          <p:nvPr/>
        </p:nvSpPr>
        <p:spPr>
          <a:xfrm>
            <a:off x="5005163" y="1355741"/>
            <a:ext cx="4039804" cy="646331"/>
          </a:xfrm>
          <a:prstGeom prst="rect">
            <a:avLst/>
          </a:prstGeom>
        </p:spPr>
        <p:txBody>
          <a:bodyPr wrap="square">
            <a:spAutoFit/>
          </a:bodyPr>
          <a:lstStyle/>
          <a:p>
            <a:pPr lvl="0"/>
            <a:r>
              <a:rPr lang="en-US" sz="2000" b="1" dirty="0" smtClean="0">
                <a:solidFill>
                  <a:srgbClr val="C00000"/>
                </a:solidFill>
              </a:rPr>
              <a:t>*</a:t>
            </a:r>
            <a:r>
              <a:rPr lang="en-US" sz="1600" b="1" dirty="0">
                <a:solidFill>
                  <a:schemeClr val="accent3"/>
                </a:solidFill>
                <a:ea typeface="Roboto Slab" panose="020B0604020202020204" charset="0"/>
              </a:rPr>
              <a:t>ERP success begins with </a:t>
            </a:r>
            <a:r>
              <a:rPr lang="en-US" sz="1600" b="1" dirty="0" smtClean="0">
                <a:solidFill>
                  <a:schemeClr val="accent3"/>
                </a:solidFill>
                <a:ea typeface="Roboto Slab" panose="020B0604020202020204" charset="0"/>
              </a:rPr>
              <a:t>establishing</a:t>
            </a:r>
            <a:br>
              <a:rPr lang="en-US" sz="1600" b="1" dirty="0" smtClean="0">
                <a:solidFill>
                  <a:schemeClr val="accent3"/>
                </a:solidFill>
                <a:ea typeface="Roboto Slab" panose="020B0604020202020204" charset="0"/>
              </a:rPr>
            </a:br>
            <a:r>
              <a:rPr lang="en-US" sz="1600" b="1" dirty="0" smtClean="0">
                <a:solidFill>
                  <a:schemeClr val="accent3"/>
                </a:solidFill>
                <a:ea typeface="Roboto Slab" panose="020B0604020202020204" charset="0"/>
              </a:rPr>
              <a:t>  </a:t>
            </a:r>
            <a:r>
              <a:rPr lang="en-US" sz="1600" b="1" dirty="0">
                <a:solidFill>
                  <a:schemeClr val="accent3"/>
                </a:solidFill>
                <a:ea typeface="Roboto Slab" panose="020B0604020202020204" charset="0"/>
              </a:rPr>
              <a:t>a strategic roadmap.</a:t>
            </a:r>
          </a:p>
        </p:txBody>
      </p:sp>
    </p:spTree>
    <p:extLst>
      <p:ext uri="{BB962C8B-B14F-4D97-AF65-F5344CB8AC3E}">
        <p14:creationId xmlns:p14="http://schemas.microsoft.com/office/powerpoint/2010/main" val="30364172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Related research </a:t>
            </a:r>
            <a:endParaRPr lang="en-CA" dirty="0"/>
          </a:p>
        </p:txBody>
      </p:sp>
      <p:sp>
        <p:nvSpPr>
          <p:cNvPr id="3" name="Rectangle 2"/>
          <p:cNvSpPr/>
          <p:nvPr/>
        </p:nvSpPr>
        <p:spPr>
          <a:xfrm>
            <a:off x="251520" y="4284921"/>
            <a:ext cx="8625780" cy="206271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p:cNvSpPr txBox="1"/>
          <p:nvPr/>
        </p:nvSpPr>
        <p:spPr>
          <a:xfrm>
            <a:off x="930794" y="3012541"/>
            <a:ext cx="2978655" cy="461665"/>
          </a:xfrm>
          <a:prstGeom prst="rect">
            <a:avLst/>
          </a:prstGeom>
        </p:spPr>
        <p:txBody>
          <a:bodyPr wrap="square" rtlCol="0">
            <a:spAutoFit/>
          </a:bodyPr>
          <a:lstStyle/>
          <a:p>
            <a:pPr algn="ctr"/>
            <a:r>
              <a:rPr lang="en-CA" sz="1200" b="1" i="1" dirty="0" smtClean="0">
                <a:hlinkClick r:id="rId2"/>
              </a:rPr>
              <a:t>Build a Business-Driven Application Roadmap Using an Agile Approach</a:t>
            </a:r>
            <a:endParaRPr lang="en-CA" sz="1200" b="1" i="1" dirty="0" smtClean="0"/>
          </a:p>
        </p:txBody>
      </p:sp>
      <p:pic>
        <p:nvPicPr>
          <p:cNvPr id="8" name="Picture 7"/>
          <p:cNvPicPr>
            <a:picLocks noChangeAspect="1"/>
          </p:cNvPicPr>
          <p:nvPr/>
        </p:nvPicPr>
        <p:blipFill>
          <a:blip r:embed="rId3"/>
          <a:stretch>
            <a:fillRect/>
          </a:stretch>
        </p:blipFill>
        <p:spPr>
          <a:xfrm>
            <a:off x="1265682" y="3732463"/>
            <a:ext cx="2308881" cy="1736216"/>
          </a:xfrm>
          <a:prstGeom prst="rect">
            <a:avLst/>
          </a:prstGeom>
          <a:ln>
            <a:noFill/>
          </a:ln>
          <a:effectLst>
            <a:outerShdw blurRad="190500" algn="tl" rotWithShape="0">
              <a:srgbClr val="000000">
                <a:alpha val="70000"/>
              </a:srgbClr>
            </a:outerShdw>
          </a:effectLst>
        </p:spPr>
      </p:pic>
      <p:sp>
        <p:nvSpPr>
          <p:cNvPr id="7" name="TextBox 6"/>
          <p:cNvSpPr txBox="1"/>
          <p:nvPr/>
        </p:nvSpPr>
        <p:spPr>
          <a:xfrm>
            <a:off x="4908638" y="3092882"/>
            <a:ext cx="2980592" cy="276999"/>
          </a:xfrm>
          <a:prstGeom prst="rect">
            <a:avLst/>
          </a:prstGeom>
        </p:spPr>
        <p:txBody>
          <a:bodyPr wrap="square" rtlCol="0">
            <a:spAutoFit/>
          </a:bodyPr>
          <a:lstStyle/>
          <a:p>
            <a:r>
              <a:rPr lang="en-CA" sz="1200" b="1" i="1" dirty="0" smtClean="0">
                <a:hlinkClick r:id="rId4"/>
              </a:rPr>
              <a:t>Establish a Concrete ERP Foundation</a:t>
            </a:r>
            <a:endParaRPr lang="en-CA" sz="1200" b="1" i="1" dirty="0" smtClean="0"/>
          </a:p>
        </p:txBody>
      </p:sp>
      <p:pic>
        <p:nvPicPr>
          <p:cNvPr id="5" name="Picture 4"/>
          <p:cNvPicPr>
            <a:picLocks noChangeAspect="1"/>
          </p:cNvPicPr>
          <p:nvPr/>
        </p:nvPicPr>
        <p:blipFill>
          <a:blip r:embed="rId3"/>
          <a:stretch>
            <a:fillRect/>
          </a:stretch>
        </p:blipFill>
        <p:spPr>
          <a:xfrm>
            <a:off x="1113282" y="3580063"/>
            <a:ext cx="2308881" cy="1736216"/>
          </a:xfrm>
          <a:prstGeom prst="rect">
            <a:avLst/>
          </a:prstGeom>
          <a:ln>
            <a:noFill/>
          </a:ln>
          <a:effectLst>
            <a:outerShdw blurRad="190500" algn="tl" rotWithShape="0">
              <a:srgbClr val="000000">
                <a:alpha val="70000"/>
              </a:srgbClr>
            </a:outerShdw>
          </a:effectLst>
        </p:spPr>
      </p:pic>
      <p:pic>
        <p:nvPicPr>
          <p:cNvPr id="9" name="Picture 8"/>
          <p:cNvPicPr>
            <a:picLocks noChangeAspect="1"/>
          </p:cNvPicPr>
          <p:nvPr/>
        </p:nvPicPr>
        <p:blipFill>
          <a:blip r:embed="rId5"/>
          <a:stretch>
            <a:fillRect/>
          </a:stretch>
        </p:blipFill>
        <p:spPr>
          <a:xfrm>
            <a:off x="5322132" y="3732463"/>
            <a:ext cx="2306278" cy="1736216"/>
          </a:xfrm>
          <a:prstGeom prst="rect">
            <a:avLst/>
          </a:prstGeom>
          <a:ln>
            <a:noFill/>
          </a:ln>
          <a:effectLst>
            <a:outerShdw blurRad="190500" algn="tl" rotWithShape="0">
              <a:srgbClr val="000000">
                <a:alpha val="70000"/>
              </a:srgbClr>
            </a:outerShdw>
          </a:effectLst>
        </p:spPr>
      </p:pic>
      <p:pic>
        <p:nvPicPr>
          <p:cNvPr id="4" name="Picture 3"/>
          <p:cNvPicPr>
            <a:picLocks noChangeAspect="1"/>
          </p:cNvPicPr>
          <p:nvPr/>
        </p:nvPicPr>
        <p:blipFill>
          <a:blip r:embed="rId5"/>
          <a:stretch>
            <a:fillRect/>
          </a:stretch>
        </p:blipFill>
        <p:spPr>
          <a:xfrm>
            <a:off x="5169732" y="3580063"/>
            <a:ext cx="2306278" cy="1736216"/>
          </a:xfrm>
          <a:prstGeom prst="rect">
            <a:avLst/>
          </a:prstGeom>
          <a:ln>
            <a:noFill/>
          </a:ln>
          <a:effectLst>
            <a:outerShdw blurRad="190500" algn="tl" rotWithShape="0">
              <a:srgbClr val="000000">
                <a:alpha val="70000"/>
              </a:srgbClr>
            </a:outerShdw>
          </a:effectLst>
        </p:spPr>
      </p:pic>
      <p:sp>
        <p:nvSpPr>
          <p:cNvPr id="10" name="TextBox 9"/>
          <p:cNvSpPr txBox="1"/>
          <p:nvPr/>
        </p:nvSpPr>
        <p:spPr>
          <a:xfrm>
            <a:off x="712099" y="1376668"/>
            <a:ext cx="7477041" cy="923330"/>
          </a:xfrm>
          <a:prstGeom prst="rect">
            <a:avLst/>
          </a:prstGeom>
        </p:spPr>
        <p:txBody>
          <a:bodyPr wrap="square" rtlCol="0">
            <a:spAutoFit/>
          </a:bodyPr>
          <a:lstStyle/>
          <a:p>
            <a:r>
              <a:rPr lang="en-CA" dirty="0" smtClean="0"/>
              <a:t>Please review our </a:t>
            </a:r>
            <a:r>
              <a:rPr lang="en-CA" i="1" dirty="0" smtClean="0"/>
              <a:t>Establish a Concrete ERP Foundation </a:t>
            </a:r>
            <a:r>
              <a:rPr lang="en-CA" dirty="0" smtClean="0"/>
              <a:t>and </a:t>
            </a:r>
            <a:r>
              <a:rPr lang="en-CA" i="1" dirty="0" smtClean="0"/>
              <a:t>Build </a:t>
            </a:r>
            <a:r>
              <a:rPr lang="en-CA" i="1" dirty="0"/>
              <a:t>a Business-Driven Application Roadmap Using an Agile </a:t>
            </a:r>
            <a:r>
              <a:rPr lang="en-CA" i="1" dirty="0" smtClean="0"/>
              <a:t>Approach </a:t>
            </a:r>
            <a:r>
              <a:rPr lang="en-CA" dirty="0" smtClean="0"/>
              <a:t>blueprints if you have not yet already done so.</a:t>
            </a:r>
          </a:p>
        </p:txBody>
      </p:sp>
    </p:spTree>
    <p:extLst>
      <p:ext uri="{BB962C8B-B14F-4D97-AF65-F5344CB8AC3E}">
        <p14:creationId xmlns:p14="http://schemas.microsoft.com/office/powerpoint/2010/main" val="22613528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a:stCxn id="4" idx="3"/>
            <a:endCxn id="8" idx="1"/>
          </p:cNvCxnSpPr>
          <p:nvPr/>
        </p:nvCxnSpPr>
        <p:spPr>
          <a:xfrm>
            <a:off x="1557950" y="1843279"/>
            <a:ext cx="5906905" cy="0"/>
          </a:xfrm>
          <a:prstGeom prst="line">
            <a:avLst/>
          </a:prstGeom>
          <a:ln w="25400">
            <a:solidFill>
              <a:schemeClr val="bg1">
                <a:lumMod val="75000"/>
              </a:schemeClr>
            </a:solidFill>
          </a:ln>
        </p:spPr>
        <p:style>
          <a:lnRef idx="1">
            <a:schemeClr val="accent2"/>
          </a:lnRef>
          <a:fillRef idx="0">
            <a:schemeClr val="accent2"/>
          </a:fillRef>
          <a:effectRef idx="0">
            <a:schemeClr val="accent2"/>
          </a:effectRef>
          <a:fontRef idx="minor">
            <a:schemeClr val="tx1"/>
          </a:fontRef>
        </p:style>
      </p:cxnSp>
      <p:sp>
        <p:nvSpPr>
          <p:cNvPr id="4" name="Rounded Rectangle 3"/>
          <p:cNvSpPr/>
          <p:nvPr/>
        </p:nvSpPr>
        <p:spPr>
          <a:xfrm>
            <a:off x="142876" y="1553065"/>
            <a:ext cx="1415074" cy="58042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1000" dirty="0" smtClean="0">
                <a:solidFill>
                  <a:srgbClr val="FFFFFF"/>
                </a:solidFill>
              </a:rPr>
              <a:t>Create the Project Vision and Structure</a:t>
            </a:r>
            <a:endParaRPr lang="en-US" sz="1000" dirty="0">
              <a:solidFill>
                <a:srgbClr val="FFFFFF"/>
              </a:solidFill>
            </a:endParaRPr>
          </a:p>
        </p:txBody>
      </p:sp>
      <p:sp>
        <p:nvSpPr>
          <p:cNvPr id="6" name="Rounded Rectangle 5"/>
          <p:cNvSpPr/>
          <p:nvPr/>
        </p:nvSpPr>
        <p:spPr>
          <a:xfrm>
            <a:off x="3043387" y="1553065"/>
            <a:ext cx="1390587" cy="58042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1000" dirty="0" smtClean="0">
                <a:solidFill>
                  <a:srgbClr val="FFFFFF"/>
                </a:solidFill>
              </a:rPr>
              <a:t>Conduct an Operational Assessment</a:t>
            </a:r>
            <a:endParaRPr lang="en-US" sz="1000" dirty="0">
              <a:solidFill>
                <a:srgbClr val="FFFFFF"/>
              </a:solidFill>
            </a:endParaRPr>
          </a:p>
        </p:txBody>
      </p:sp>
      <p:sp>
        <p:nvSpPr>
          <p:cNvPr id="7" name="Rounded Rectangle 6"/>
          <p:cNvSpPr/>
          <p:nvPr/>
        </p:nvSpPr>
        <p:spPr>
          <a:xfrm>
            <a:off x="4546319" y="1553065"/>
            <a:ext cx="1357514" cy="58042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ctr">
            <a:noAutofit/>
          </a:bodyPr>
          <a:lstStyle/>
          <a:p>
            <a:pPr algn="ctr"/>
            <a:r>
              <a:rPr lang="en-US" sz="1000" dirty="0">
                <a:solidFill>
                  <a:srgbClr val="FFFFFF"/>
                </a:solidFill>
              </a:rPr>
              <a:t>Evaluate Solution Alternatives</a:t>
            </a:r>
          </a:p>
        </p:txBody>
      </p:sp>
      <p:sp>
        <p:nvSpPr>
          <p:cNvPr id="8" name="Rounded Rectangle 7"/>
          <p:cNvSpPr/>
          <p:nvPr/>
        </p:nvSpPr>
        <p:spPr>
          <a:xfrm>
            <a:off x="7464855" y="1553065"/>
            <a:ext cx="1502929" cy="58042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1000" dirty="0" smtClean="0">
                <a:solidFill>
                  <a:srgbClr val="FFFFFF"/>
                </a:solidFill>
              </a:rPr>
              <a:t>Govern the Roadmap</a:t>
            </a:r>
            <a:endParaRPr lang="en-US" sz="1000" dirty="0">
              <a:solidFill>
                <a:srgbClr val="FFFFFF"/>
              </a:solidFill>
            </a:endParaRPr>
          </a:p>
        </p:txBody>
      </p:sp>
      <p:sp>
        <p:nvSpPr>
          <p:cNvPr id="10" name="Rectangle 9"/>
          <p:cNvSpPr/>
          <p:nvPr/>
        </p:nvSpPr>
        <p:spPr>
          <a:xfrm>
            <a:off x="139328" y="2353593"/>
            <a:ext cx="1418621" cy="25191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000" dirty="0" smtClean="0">
                <a:solidFill>
                  <a:srgbClr val="FFFFFF"/>
                </a:solidFill>
              </a:rPr>
              <a:t>Refine the ERP operating and business models</a:t>
            </a:r>
          </a:p>
          <a:p>
            <a:pPr marL="171450" indent="-171450">
              <a:buFont typeface="Arial" panose="020B0604020202020204" pitchFamily="34" charset="0"/>
              <a:buChar char="•"/>
            </a:pPr>
            <a:r>
              <a:rPr lang="en-US" sz="1000" dirty="0" smtClean="0">
                <a:solidFill>
                  <a:srgbClr val="FFFFFF"/>
                </a:solidFill>
              </a:rPr>
              <a:t>Define the scope for the ERP strategy</a:t>
            </a:r>
          </a:p>
          <a:p>
            <a:pPr marL="171450" indent="-171450">
              <a:buFont typeface="Arial" panose="020B0604020202020204" pitchFamily="34" charset="0"/>
              <a:buChar char="•"/>
            </a:pPr>
            <a:r>
              <a:rPr lang="en-US" sz="1000" dirty="0" smtClean="0">
                <a:solidFill>
                  <a:srgbClr val="FFFFFF"/>
                </a:solidFill>
              </a:rPr>
              <a:t>Create the ERP strategy project team</a:t>
            </a:r>
          </a:p>
          <a:p>
            <a:pPr marL="171450" indent="-171450">
              <a:spcAft>
                <a:spcPts val="300"/>
              </a:spcAft>
              <a:buFont typeface="Arial" panose="020B0604020202020204" pitchFamily="34" charset="0"/>
              <a:buChar char="•"/>
            </a:pPr>
            <a:r>
              <a:rPr lang="en-US" sz="1000" dirty="0" smtClean="0">
                <a:solidFill>
                  <a:srgbClr val="FFFFFF"/>
                </a:solidFill>
              </a:rPr>
              <a:t>Assign roles and responsibilities </a:t>
            </a:r>
            <a:endParaRPr lang="en-US" sz="1000" b="1" i="1" dirty="0">
              <a:solidFill>
                <a:srgbClr val="FFFFFF"/>
              </a:solidFill>
            </a:endParaRPr>
          </a:p>
          <a:p>
            <a:pPr>
              <a:lnSpc>
                <a:spcPct val="150000"/>
              </a:lnSpc>
            </a:pPr>
            <a:r>
              <a:rPr lang="en-US" sz="1000" b="1" i="1" dirty="0">
                <a:solidFill>
                  <a:srgbClr val="FFFFFF"/>
                </a:solidFill>
              </a:rPr>
              <a:t>Outputs </a:t>
            </a:r>
            <a:r>
              <a:rPr lang="en-US" sz="1000" dirty="0">
                <a:solidFill>
                  <a:srgbClr val="FFFFFF"/>
                </a:solidFill>
              </a:rPr>
              <a:t>	</a:t>
            </a:r>
          </a:p>
        </p:txBody>
      </p:sp>
      <p:sp>
        <p:nvSpPr>
          <p:cNvPr id="12" name="TextBox 11"/>
          <p:cNvSpPr txBox="1"/>
          <p:nvPr/>
        </p:nvSpPr>
        <p:spPr>
          <a:xfrm>
            <a:off x="468178" y="4315622"/>
            <a:ext cx="1063163" cy="553998"/>
          </a:xfrm>
          <a:prstGeom prst="rect">
            <a:avLst/>
          </a:prstGeom>
          <a:noFill/>
          <a:ln>
            <a:noFill/>
          </a:ln>
        </p:spPr>
        <p:txBody>
          <a:bodyPr wrap="square" rtlCol="0">
            <a:spAutoFit/>
          </a:bodyPr>
          <a:lstStyle/>
          <a:p>
            <a:r>
              <a:rPr lang="en-US" sz="1000" i="1" dirty="0" smtClean="0">
                <a:solidFill>
                  <a:srgbClr val="FFFFFF"/>
                </a:solidFill>
              </a:rPr>
              <a:t>ERP Project Vision &amp; Structure</a:t>
            </a:r>
            <a:endParaRPr lang="en-US" sz="1000" i="1" dirty="0">
              <a:solidFill>
                <a:srgbClr val="FFFFFF"/>
              </a:solidFill>
            </a:endParaRPr>
          </a:p>
        </p:txBody>
      </p:sp>
      <p:sp>
        <p:nvSpPr>
          <p:cNvPr id="13" name="Rectangle 127"/>
          <p:cNvSpPr/>
          <p:nvPr/>
        </p:nvSpPr>
        <p:spPr>
          <a:xfrm>
            <a:off x="1669295" y="2353594"/>
            <a:ext cx="1260930" cy="25160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CA" sz="1000" dirty="0" smtClean="0">
                <a:solidFill>
                  <a:srgbClr val="FFFFFF"/>
                </a:solidFill>
              </a:rPr>
              <a:t>Document org. goals &amp; KPIs</a:t>
            </a:r>
            <a:endParaRPr lang="en-CA" sz="1000" dirty="0">
              <a:solidFill>
                <a:srgbClr val="FFFFFF"/>
              </a:solidFill>
            </a:endParaRPr>
          </a:p>
          <a:p>
            <a:pPr marL="171450" indent="-171450">
              <a:buFont typeface="Arial" panose="020B0604020202020204" pitchFamily="34" charset="0"/>
              <a:buChar char="•"/>
            </a:pPr>
            <a:r>
              <a:rPr lang="en-CA" sz="1000" dirty="0" smtClean="0">
                <a:solidFill>
                  <a:srgbClr val="FFFFFF"/>
                </a:solidFill>
              </a:rPr>
              <a:t>Inventory ERP processes</a:t>
            </a:r>
            <a:endParaRPr lang="en-CA" sz="1000" dirty="0">
              <a:solidFill>
                <a:srgbClr val="FFFFFF"/>
              </a:solidFill>
            </a:endParaRPr>
          </a:p>
          <a:p>
            <a:pPr marL="171450" indent="-171450">
              <a:spcAft>
                <a:spcPts val="300"/>
              </a:spcAft>
              <a:buFont typeface="Arial" panose="020B0604020202020204" pitchFamily="34" charset="0"/>
              <a:buChar char="•"/>
            </a:pPr>
            <a:r>
              <a:rPr lang="en-CA" sz="1000" dirty="0" smtClean="0">
                <a:solidFill>
                  <a:srgbClr val="FFFFFF"/>
                </a:solidFill>
              </a:rPr>
              <a:t>Inventory ERP application portfolio &amp; conduct cost analysis</a:t>
            </a:r>
          </a:p>
          <a:p>
            <a:pPr marL="171450" indent="-171450">
              <a:spcAft>
                <a:spcPts val="300"/>
              </a:spcAft>
              <a:buFont typeface="Arial" panose="020B0604020202020204" pitchFamily="34" charset="0"/>
              <a:buChar char="•"/>
            </a:pPr>
            <a:r>
              <a:rPr lang="en-CA" sz="1000" dirty="0" smtClean="0">
                <a:solidFill>
                  <a:srgbClr val="FFFFFF"/>
                </a:solidFill>
              </a:rPr>
              <a:t>Map the current state</a:t>
            </a:r>
            <a:endParaRPr lang="en-CA" sz="1000" dirty="0">
              <a:solidFill>
                <a:srgbClr val="FFFFFF"/>
              </a:solidFill>
            </a:endParaRPr>
          </a:p>
          <a:p>
            <a:r>
              <a:rPr lang="en-CA" sz="1000" b="1" i="1" dirty="0">
                <a:solidFill>
                  <a:srgbClr val="FFFFFF"/>
                </a:solidFill>
              </a:rPr>
              <a:t>Outputs </a:t>
            </a:r>
          </a:p>
          <a:p>
            <a:pPr>
              <a:lnSpc>
                <a:spcPct val="150000"/>
              </a:lnSpc>
            </a:pPr>
            <a:endParaRPr lang="en-CA" sz="1000" b="1" i="1" dirty="0">
              <a:solidFill>
                <a:srgbClr val="FFFFFF"/>
              </a:solidFill>
            </a:endParaRPr>
          </a:p>
          <a:p>
            <a:endParaRPr lang="en-CA" sz="1000" b="1" i="1" dirty="0">
              <a:solidFill>
                <a:srgbClr val="FFFFFF"/>
              </a:solidFill>
            </a:endParaRPr>
          </a:p>
          <a:p>
            <a:r>
              <a:rPr lang="en-CA" sz="1000" dirty="0">
                <a:solidFill>
                  <a:srgbClr val="FFFFFF"/>
                </a:solidFill>
              </a:rPr>
              <a:t>	</a:t>
            </a:r>
          </a:p>
        </p:txBody>
      </p:sp>
      <p:sp>
        <p:nvSpPr>
          <p:cNvPr id="5" name="Rounded Rectangle 4"/>
          <p:cNvSpPr/>
          <p:nvPr/>
        </p:nvSpPr>
        <p:spPr>
          <a:xfrm>
            <a:off x="1666048" y="1553065"/>
            <a:ext cx="1269240" cy="58042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1000" dirty="0" smtClean="0">
                <a:solidFill>
                  <a:srgbClr val="FFFFFF"/>
                </a:solidFill>
              </a:rPr>
              <a:t>Map the Current State</a:t>
            </a:r>
            <a:endParaRPr lang="en-US" sz="1000" dirty="0">
              <a:solidFill>
                <a:srgbClr val="FFFFFF"/>
              </a:solidFill>
            </a:endParaRPr>
          </a:p>
        </p:txBody>
      </p:sp>
      <p:sp>
        <p:nvSpPr>
          <p:cNvPr id="22" name="Rectangle 133"/>
          <p:cNvSpPr/>
          <p:nvPr/>
        </p:nvSpPr>
        <p:spPr>
          <a:xfrm>
            <a:off x="3041570" y="2353593"/>
            <a:ext cx="1402790" cy="25191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CA" sz="1000" dirty="0" smtClean="0">
                <a:solidFill>
                  <a:srgbClr val="FFFFFF"/>
                </a:solidFill>
              </a:rPr>
              <a:t>Collect improvement opportunities </a:t>
            </a:r>
            <a:br>
              <a:rPr lang="en-CA" sz="1000" dirty="0" smtClean="0">
                <a:solidFill>
                  <a:srgbClr val="FFFFFF"/>
                </a:solidFill>
              </a:rPr>
            </a:br>
            <a:r>
              <a:rPr lang="en-CA" sz="1000" dirty="0" smtClean="0">
                <a:solidFill>
                  <a:srgbClr val="FFFFFF"/>
                </a:solidFill>
              </a:rPr>
              <a:t>(pain points, needs, opportunities)</a:t>
            </a:r>
          </a:p>
          <a:p>
            <a:pPr marL="171450" indent="-171450">
              <a:buFont typeface="Arial" panose="020B0604020202020204" pitchFamily="34" charset="0"/>
              <a:buChar char="•"/>
            </a:pPr>
            <a:r>
              <a:rPr lang="en-CA" sz="1000" dirty="0" smtClean="0">
                <a:solidFill>
                  <a:srgbClr val="FFFFFF"/>
                </a:solidFill>
              </a:rPr>
              <a:t>Classify improvement opportunities</a:t>
            </a:r>
          </a:p>
          <a:p>
            <a:r>
              <a:rPr lang="en-CA" sz="1000" b="1" i="1" dirty="0" smtClean="0">
                <a:solidFill>
                  <a:srgbClr val="FFFFFF"/>
                </a:solidFill>
              </a:rPr>
              <a:t/>
            </a:r>
            <a:br>
              <a:rPr lang="en-CA" sz="1000" b="1" i="1" dirty="0" smtClean="0">
                <a:solidFill>
                  <a:srgbClr val="FFFFFF"/>
                </a:solidFill>
              </a:rPr>
            </a:br>
            <a:endParaRPr lang="en-CA" sz="1000" b="1" i="1" dirty="0" smtClean="0">
              <a:solidFill>
                <a:srgbClr val="FFFFFF"/>
              </a:solidFill>
            </a:endParaRPr>
          </a:p>
          <a:p>
            <a:pPr>
              <a:spcAft>
                <a:spcPts val="600"/>
              </a:spcAft>
            </a:pPr>
            <a:endParaRPr lang="en-CA" sz="1000" b="1" i="1" dirty="0">
              <a:solidFill>
                <a:srgbClr val="FFFFFF"/>
              </a:solidFill>
            </a:endParaRPr>
          </a:p>
          <a:p>
            <a:r>
              <a:rPr lang="en-CA" sz="1000" b="1" i="1" dirty="0" smtClean="0">
                <a:solidFill>
                  <a:srgbClr val="FFFFFF"/>
                </a:solidFill>
              </a:rPr>
              <a:t>Outputs </a:t>
            </a:r>
            <a:endParaRPr lang="en-CA" sz="1000" b="1" i="1" dirty="0">
              <a:solidFill>
                <a:srgbClr val="FFFFFF"/>
              </a:solidFill>
            </a:endParaRPr>
          </a:p>
          <a:p>
            <a:endParaRPr lang="en-CA" sz="1000" b="1" i="1" dirty="0">
              <a:solidFill>
                <a:srgbClr val="FFFFFF"/>
              </a:solidFill>
            </a:endParaRPr>
          </a:p>
          <a:p>
            <a:r>
              <a:rPr lang="en-CA" sz="1000" dirty="0">
                <a:solidFill>
                  <a:srgbClr val="FFFFFF"/>
                </a:solidFill>
              </a:rPr>
              <a:t>	</a:t>
            </a:r>
          </a:p>
        </p:txBody>
      </p:sp>
      <p:pic>
        <p:nvPicPr>
          <p:cNvPr id="60" name="Picture 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03" y="4458011"/>
            <a:ext cx="257016" cy="269220"/>
          </a:xfrm>
          <a:prstGeom prst="rect">
            <a:avLst/>
          </a:prstGeom>
          <a:solidFill>
            <a:schemeClr val="accent1"/>
          </a:solidFill>
        </p:spPr>
      </p:pic>
      <p:grpSp>
        <p:nvGrpSpPr>
          <p:cNvPr id="31" name="Group 118"/>
          <p:cNvGrpSpPr/>
          <p:nvPr/>
        </p:nvGrpSpPr>
        <p:grpSpPr>
          <a:xfrm>
            <a:off x="4551063" y="2353591"/>
            <a:ext cx="1376919" cy="2516027"/>
            <a:chOff x="1612085" y="2361061"/>
            <a:chExt cx="1361054" cy="2058988"/>
          </a:xfrm>
        </p:grpSpPr>
        <p:sp>
          <p:nvSpPr>
            <p:cNvPr id="32" name="Rectangle 119"/>
            <p:cNvSpPr/>
            <p:nvPr/>
          </p:nvSpPr>
          <p:spPr>
            <a:xfrm>
              <a:off x="1612085" y="2361061"/>
              <a:ext cx="1341873" cy="2058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CA" sz="1000" dirty="0" smtClean="0">
                  <a:solidFill>
                    <a:srgbClr val="FFFFFF"/>
                  </a:solidFill>
                </a:rPr>
                <a:t>Consider ERP deployment options (on-premises vs. SaaS, point vs. integrated solutions)</a:t>
              </a:r>
            </a:p>
            <a:p>
              <a:endParaRPr lang="en-CA" sz="1000" dirty="0">
                <a:solidFill>
                  <a:srgbClr val="FFFFFF"/>
                </a:solidFill>
              </a:endParaRPr>
            </a:p>
            <a:p>
              <a:pPr>
                <a:spcAft>
                  <a:spcPts val="600"/>
                </a:spcAft>
              </a:pPr>
              <a:endParaRPr lang="en-CA" sz="1000" dirty="0" smtClean="0">
                <a:solidFill>
                  <a:srgbClr val="FFFFFF"/>
                </a:solidFill>
              </a:endParaRPr>
            </a:p>
            <a:p>
              <a:pPr>
                <a:spcAft>
                  <a:spcPts val="600"/>
                </a:spcAft>
              </a:pPr>
              <a:endParaRPr lang="en-CA" sz="1000" dirty="0">
                <a:solidFill>
                  <a:srgbClr val="FFFFFF"/>
                </a:solidFill>
              </a:endParaRPr>
            </a:p>
            <a:p>
              <a:pPr>
                <a:lnSpc>
                  <a:spcPct val="150000"/>
                </a:lnSpc>
              </a:pPr>
              <a:r>
                <a:rPr lang="en-CA" sz="1000" b="1" i="1" dirty="0">
                  <a:solidFill>
                    <a:srgbClr val="FFFFFF"/>
                  </a:solidFill>
                </a:rPr>
                <a:t>Outputs </a:t>
              </a:r>
            </a:p>
            <a:p>
              <a:endParaRPr lang="en-CA" sz="1000" b="1" i="1" dirty="0">
                <a:solidFill>
                  <a:srgbClr val="FFFFFF"/>
                </a:solidFill>
              </a:endParaRPr>
            </a:p>
            <a:p>
              <a:r>
                <a:rPr lang="en-CA" sz="1000" dirty="0">
                  <a:solidFill>
                    <a:srgbClr val="FFFFFF"/>
                  </a:solidFill>
                </a:rPr>
                <a:t>	</a:t>
              </a:r>
            </a:p>
          </p:txBody>
        </p:sp>
        <p:sp>
          <p:nvSpPr>
            <p:cNvPr id="33" name="TextBox 120"/>
            <p:cNvSpPr txBox="1"/>
            <p:nvPr/>
          </p:nvSpPr>
          <p:spPr>
            <a:xfrm>
              <a:off x="1897935" y="3966685"/>
              <a:ext cx="1075204" cy="453364"/>
            </a:xfrm>
            <a:prstGeom prst="rect">
              <a:avLst/>
            </a:prstGeom>
            <a:noFill/>
            <a:ln>
              <a:noFill/>
            </a:ln>
          </p:spPr>
          <p:txBody>
            <a:bodyPr wrap="square" rtlCol="0" anchor="t">
              <a:spAutoFit/>
            </a:bodyPr>
            <a:lstStyle/>
            <a:p>
              <a:r>
                <a:rPr lang="en-CA" sz="1000" i="1" dirty="0" smtClean="0">
                  <a:solidFill>
                    <a:srgbClr val="FFFFFF"/>
                  </a:solidFill>
                </a:rPr>
                <a:t>ERP Future State Considerations</a:t>
              </a:r>
              <a:endParaRPr lang="en-CA" sz="1000" i="1" dirty="0">
                <a:solidFill>
                  <a:srgbClr val="FFFFFF"/>
                </a:solidFill>
              </a:endParaRPr>
            </a:p>
          </p:txBody>
        </p:sp>
      </p:grpSp>
      <p:grpSp>
        <p:nvGrpSpPr>
          <p:cNvPr id="36" name="Group 35"/>
          <p:cNvGrpSpPr/>
          <p:nvPr/>
        </p:nvGrpSpPr>
        <p:grpSpPr>
          <a:xfrm>
            <a:off x="6014468" y="2363115"/>
            <a:ext cx="1371600" cy="2521318"/>
            <a:chOff x="7387118" y="2362774"/>
            <a:chExt cx="1371600" cy="2498050"/>
          </a:xfrm>
        </p:grpSpPr>
        <p:sp>
          <p:nvSpPr>
            <p:cNvPr id="40" name="Rectangle 39"/>
            <p:cNvSpPr/>
            <p:nvPr/>
          </p:nvSpPr>
          <p:spPr>
            <a:xfrm>
              <a:off x="7387118" y="2362774"/>
              <a:ext cx="1371600" cy="24833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000" dirty="0" smtClean="0">
                  <a:solidFill>
                    <a:srgbClr val="FFFFFF"/>
                  </a:solidFill>
                </a:rPr>
                <a:t>Define and prioritize roadmap work initiatives</a:t>
              </a:r>
              <a:endParaRPr lang="en-US" sz="1000" dirty="0">
                <a:solidFill>
                  <a:srgbClr val="FFFFFF"/>
                </a:solidFill>
              </a:endParaRPr>
            </a:p>
            <a:p>
              <a:pPr marL="171450" indent="-171450">
                <a:buFont typeface="Arial" panose="020B0604020202020204" pitchFamily="34" charset="0"/>
                <a:buChar char="•"/>
              </a:pPr>
              <a:r>
                <a:rPr lang="en-US" sz="1000" dirty="0" smtClean="0">
                  <a:solidFill>
                    <a:srgbClr val="FFFFFF"/>
                  </a:solidFill>
                </a:rPr>
                <a:t>Scope and detail roadmap work initiatives (task details, RACI, cost-benefit, risk mitigation plan, etc.)</a:t>
              </a:r>
              <a:endParaRPr lang="en-US" sz="1000" dirty="0">
                <a:solidFill>
                  <a:srgbClr val="FFFFFF"/>
                </a:solidFill>
              </a:endParaRPr>
            </a:p>
            <a:p>
              <a:pPr>
                <a:lnSpc>
                  <a:spcPct val="150000"/>
                </a:lnSpc>
                <a:spcBef>
                  <a:spcPts val="1200"/>
                </a:spcBef>
              </a:pPr>
              <a:r>
                <a:rPr lang="en-US" sz="1000" b="1" i="1" dirty="0">
                  <a:solidFill>
                    <a:srgbClr val="FFFFFF"/>
                  </a:solidFill>
                </a:rPr>
                <a:t>Outputs </a:t>
              </a:r>
            </a:p>
            <a:p>
              <a:pPr>
                <a:lnSpc>
                  <a:spcPct val="150000"/>
                </a:lnSpc>
              </a:pPr>
              <a:endParaRPr lang="en-US" sz="1000" b="1" i="1" dirty="0">
                <a:solidFill>
                  <a:srgbClr val="FFFFFF"/>
                </a:solidFill>
              </a:endParaRPr>
            </a:p>
            <a:p>
              <a:endParaRPr lang="en-US" sz="1000" b="1" i="1" dirty="0">
                <a:solidFill>
                  <a:srgbClr val="FFFFFF"/>
                </a:solidFill>
              </a:endParaRPr>
            </a:p>
            <a:p>
              <a:r>
                <a:rPr lang="en-US" sz="1000" dirty="0">
                  <a:solidFill>
                    <a:srgbClr val="FFFFFF"/>
                  </a:solidFill>
                </a:rPr>
                <a:t>	</a:t>
              </a:r>
            </a:p>
          </p:txBody>
        </p:sp>
        <p:sp>
          <p:nvSpPr>
            <p:cNvPr id="41" name="TextBox 40"/>
            <p:cNvSpPr txBox="1"/>
            <p:nvPr/>
          </p:nvSpPr>
          <p:spPr>
            <a:xfrm>
              <a:off x="7724356" y="4311939"/>
              <a:ext cx="922396" cy="548885"/>
            </a:xfrm>
            <a:prstGeom prst="rect">
              <a:avLst/>
            </a:prstGeom>
            <a:noFill/>
            <a:ln>
              <a:noFill/>
            </a:ln>
          </p:spPr>
          <p:txBody>
            <a:bodyPr wrap="square" rtlCol="0">
              <a:spAutoFit/>
            </a:bodyPr>
            <a:lstStyle/>
            <a:p>
              <a:r>
                <a:rPr lang="en-US" sz="1000" i="1" dirty="0" smtClean="0">
                  <a:solidFill>
                    <a:srgbClr val="FFFFFF"/>
                  </a:solidFill>
                </a:rPr>
                <a:t>ERP Strategy Roadmap</a:t>
              </a:r>
              <a:endParaRPr lang="en-US" sz="1000" i="1" dirty="0">
                <a:solidFill>
                  <a:srgbClr val="FFFFFF"/>
                </a:solidFill>
              </a:endParaRPr>
            </a:p>
          </p:txBody>
        </p:sp>
      </p:grpSp>
      <p:grpSp>
        <p:nvGrpSpPr>
          <p:cNvPr id="34" name="Group 33"/>
          <p:cNvGrpSpPr/>
          <p:nvPr/>
        </p:nvGrpSpPr>
        <p:grpSpPr>
          <a:xfrm>
            <a:off x="3040460" y="5003992"/>
            <a:ext cx="1403901" cy="1444799"/>
            <a:chOff x="3631619" y="4937879"/>
            <a:chExt cx="1403901" cy="1444799"/>
          </a:xfrm>
        </p:grpSpPr>
        <p:grpSp>
          <p:nvGrpSpPr>
            <p:cNvPr id="26" name="Group 138"/>
            <p:cNvGrpSpPr/>
            <p:nvPr/>
          </p:nvGrpSpPr>
          <p:grpSpPr>
            <a:xfrm>
              <a:off x="3631619" y="4937879"/>
              <a:ext cx="1403901" cy="1444799"/>
              <a:chOff x="3855207" y="1921151"/>
              <a:chExt cx="1377552" cy="2006090"/>
            </a:xfrm>
          </p:grpSpPr>
          <p:sp>
            <p:nvSpPr>
              <p:cNvPr id="27" name="Rectangle 139"/>
              <p:cNvSpPr/>
              <p:nvPr/>
            </p:nvSpPr>
            <p:spPr>
              <a:xfrm>
                <a:off x="3855207" y="1921151"/>
                <a:ext cx="1377552" cy="20060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spcAft>
                    <a:spcPts val="600"/>
                  </a:spcAft>
                  <a:buFont typeface="Arial" panose="020B0604020202020204" pitchFamily="34" charset="0"/>
                  <a:buChar char="•"/>
                </a:pPr>
                <a:r>
                  <a:rPr lang="en-CA" sz="1000" dirty="0" smtClean="0">
                    <a:solidFill>
                      <a:srgbClr val="FFFFFF"/>
                    </a:solidFill>
                  </a:rPr>
                  <a:t>Determine remediation tactics for each improvement opportunity area</a:t>
                </a:r>
                <a:endParaRPr lang="en-CA" sz="1000" dirty="0">
                  <a:solidFill>
                    <a:srgbClr val="FFFFFF"/>
                  </a:solidFill>
                </a:endParaRPr>
              </a:p>
              <a:p>
                <a:r>
                  <a:rPr lang="en-CA" sz="1000" b="1" i="1" dirty="0" smtClean="0">
                    <a:solidFill>
                      <a:srgbClr val="FFFFFF"/>
                    </a:solidFill>
                  </a:rPr>
                  <a:t>Output</a:t>
                </a:r>
                <a:endParaRPr lang="en-CA" sz="1000" b="1" i="1" dirty="0">
                  <a:solidFill>
                    <a:srgbClr val="FFFFFF"/>
                  </a:solidFill>
                </a:endParaRPr>
              </a:p>
            </p:txBody>
          </p:sp>
          <p:sp>
            <p:nvSpPr>
              <p:cNvPr id="28" name="TextBox 140"/>
              <p:cNvSpPr txBox="1"/>
              <p:nvPr/>
            </p:nvSpPr>
            <p:spPr>
              <a:xfrm>
                <a:off x="4189781" y="3356366"/>
                <a:ext cx="1042977" cy="555549"/>
              </a:xfrm>
              <a:prstGeom prst="rect">
                <a:avLst/>
              </a:prstGeom>
              <a:noFill/>
              <a:ln>
                <a:noFill/>
              </a:ln>
            </p:spPr>
            <p:txBody>
              <a:bodyPr wrap="square" rtlCol="0" anchor="t">
                <a:spAutoFit/>
              </a:bodyPr>
              <a:lstStyle/>
              <a:p>
                <a:r>
                  <a:rPr lang="en-CA" sz="1000" i="1" dirty="0" smtClean="0">
                    <a:solidFill>
                      <a:srgbClr val="FFFFFF"/>
                    </a:solidFill>
                  </a:rPr>
                  <a:t>Work Initiative </a:t>
                </a:r>
                <a:r>
                  <a:rPr lang="en-CA" sz="1000" i="1" dirty="0">
                    <a:solidFill>
                      <a:srgbClr val="FFFFFF"/>
                    </a:solidFill>
                  </a:rPr>
                  <a:t>C</a:t>
                </a:r>
                <a:r>
                  <a:rPr lang="en-CA" sz="1000" i="1" dirty="0" smtClean="0">
                    <a:solidFill>
                      <a:srgbClr val="FFFFFF"/>
                    </a:solidFill>
                  </a:rPr>
                  <a:t>onsiderations</a:t>
                </a:r>
                <a:endParaRPr lang="en-CA" sz="1000" i="1" dirty="0">
                  <a:solidFill>
                    <a:srgbClr val="FFFFFF"/>
                  </a:solidFill>
                </a:endParaRPr>
              </a:p>
            </p:txBody>
          </p:sp>
        </p:grpSp>
        <p:pic>
          <p:nvPicPr>
            <p:cNvPr id="64" name="Picture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26446" y="6044272"/>
              <a:ext cx="257016" cy="276787"/>
            </a:xfrm>
            <a:prstGeom prst="rect">
              <a:avLst/>
            </a:prstGeom>
            <a:solidFill>
              <a:schemeClr val="accent1"/>
            </a:solidFill>
          </p:spPr>
        </p:pic>
      </p:grpSp>
      <p:cxnSp>
        <p:nvCxnSpPr>
          <p:cNvPr id="68" name="Straight Arrow Connector 67"/>
          <p:cNvCxnSpPr>
            <a:stCxn id="22" idx="2"/>
            <a:endCxn id="27" idx="0"/>
          </p:cNvCxnSpPr>
          <p:nvPr/>
        </p:nvCxnSpPr>
        <p:spPr>
          <a:xfrm flipH="1">
            <a:off x="3742410" y="4872695"/>
            <a:ext cx="555" cy="131297"/>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40" idx="2"/>
            <a:endCxn id="87" idx="0"/>
          </p:cNvCxnSpPr>
          <p:nvPr/>
        </p:nvCxnSpPr>
        <p:spPr>
          <a:xfrm flipH="1">
            <a:off x="6698389" y="4869618"/>
            <a:ext cx="1879" cy="129613"/>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10" idx="3"/>
            <a:endCxn id="13" idx="1"/>
          </p:cNvCxnSpPr>
          <p:nvPr/>
        </p:nvCxnSpPr>
        <p:spPr>
          <a:xfrm flipV="1">
            <a:off x="1557949" y="3611607"/>
            <a:ext cx="111346" cy="1537"/>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0" name="Title 1"/>
          <p:cNvSpPr>
            <a:spLocks noGrp="1"/>
          </p:cNvSpPr>
          <p:nvPr>
            <p:ph type="title"/>
          </p:nvPr>
        </p:nvSpPr>
        <p:spPr/>
        <p:txBody>
          <a:bodyPr/>
          <a:lstStyle/>
          <a:p>
            <a:r>
              <a:rPr lang="en-US" dirty="0" smtClean="0">
                <a:solidFill>
                  <a:schemeClr val="bg1"/>
                </a:solidFill>
                <a:latin typeface="+mn-lt"/>
              </a:rPr>
              <a:t>Follow Info-Tech’s approach to develop your </a:t>
            </a:r>
            <a:r>
              <a:rPr lang="en-US" dirty="0" smtClean="0"/>
              <a:t>ERP </a:t>
            </a:r>
            <a:r>
              <a:rPr lang="en-US" dirty="0" smtClean="0">
                <a:solidFill>
                  <a:schemeClr val="bg1"/>
                </a:solidFill>
                <a:latin typeface="+mn-lt"/>
              </a:rPr>
              <a:t>strategy</a:t>
            </a:r>
            <a:endParaRPr lang="en-US" dirty="0">
              <a:solidFill>
                <a:schemeClr val="bg1"/>
              </a:solidFill>
            </a:endParaRPr>
          </a:p>
        </p:txBody>
      </p:sp>
      <p:grpSp>
        <p:nvGrpSpPr>
          <p:cNvPr id="37" name="Group 1"/>
          <p:cNvGrpSpPr/>
          <p:nvPr/>
        </p:nvGrpSpPr>
        <p:grpSpPr>
          <a:xfrm>
            <a:off x="6014472" y="4999231"/>
            <a:ext cx="1367843" cy="1448363"/>
            <a:chOff x="7523486" y="4937878"/>
            <a:chExt cx="1486096" cy="1448363"/>
          </a:xfrm>
        </p:grpSpPr>
        <p:sp>
          <p:nvSpPr>
            <p:cNvPr id="87" name="Rectangle 80"/>
            <p:cNvSpPr/>
            <p:nvPr/>
          </p:nvSpPr>
          <p:spPr>
            <a:xfrm>
              <a:off x="7523486" y="4937878"/>
              <a:ext cx="1486096" cy="14483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000" dirty="0">
                  <a:solidFill>
                    <a:srgbClr val="FFFFFF"/>
                  </a:solidFill>
                </a:rPr>
                <a:t>Prepare </a:t>
              </a:r>
              <a:r>
                <a:rPr lang="en-US" sz="1000" dirty="0" smtClean="0">
                  <a:solidFill>
                    <a:srgbClr val="FFFFFF"/>
                  </a:solidFill>
                </a:rPr>
                <a:t>ERP strategy </a:t>
              </a:r>
              <a:r>
                <a:rPr lang="en-US" sz="1000" dirty="0">
                  <a:solidFill>
                    <a:srgbClr val="FFFFFF"/>
                  </a:solidFill>
                </a:rPr>
                <a:t>presentation to gain stakeholder </a:t>
              </a:r>
              <a:r>
                <a:rPr lang="en-US" sz="1000" dirty="0" smtClean="0">
                  <a:solidFill>
                    <a:srgbClr val="FFFFFF"/>
                  </a:solidFill>
                </a:rPr>
                <a:t>commitment</a:t>
              </a:r>
              <a:endParaRPr lang="en-US" sz="1000" dirty="0">
                <a:solidFill>
                  <a:srgbClr val="FFFFFF"/>
                </a:solidFill>
              </a:endParaRPr>
            </a:p>
            <a:p>
              <a:pPr>
                <a:lnSpc>
                  <a:spcPct val="150000"/>
                </a:lnSpc>
              </a:pPr>
              <a:r>
                <a:rPr lang="en-US" sz="1000" b="1" i="1" dirty="0">
                  <a:solidFill>
                    <a:srgbClr val="FFFFFF"/>
                  </a:solidFill>
                </a:rPr>
                <a:t>Outputs </a:t>
              </a:r>
            </a:p>
            <a:p>
              <a:r>
                <a:rPr lang="en-US" sz="1000" dirty="0">
                  <a:solidFill>
                    <a:srgbClr val="FFFFFF"/>
                  </a:solidFill>
                </a:rPr>
                <a:t>	</a:t>
              </a:r>
            </a:p>
          </p:txBody>
        </p:sp>
        <p:sp>
          <p:nvSpPr>
            <p:cNvPr id="101" name="TextBox 151"/>
            <p:cNvSpPr txBox="1"/>
            <p:nvPr/>
          </p:nvSpPr>
          <p:spPr>
            <a:xfrm>
              <a:off x="7894281" y="5962982"/>
              <a:ext cx="1090921" cy="400110"/>
            </a:xfrm>
            <a:prstGeom prst="rect">
              <a:avLst/>
            </a:prstGeom>
            <a:noFill/>
            <a:ln>
              <a:noFill/>
            </a:ln>
          </p:spPr>
          <p:txBody>
            <a:bodyPr wrap="square" rtlCol="0" anchor="t">
              <a:spAutoFit/>
            </a:bodyPr>
            <a:lstStyle/>
            <a:p>
              <a:r>
                <a:rPr lang="en-US" sz="1000" i="1" dirty="0">
                  <a:solidFill>
                    <a:srgbClr val="FFFFFF"/>
                  </a:solidFill>
                </a:rPr>
                <a:t>Stakeholder Presentation </a:t>
              </a:r>
            </a:p>
          </p:txBody>
        </p:sp>
        <p:pic>
          <p:nvPicPr>
            <p:cNvPr id="99" name="Picture 15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7628864" y="6025043"/>
              <a:ext cx="275987" cy="275988"/>
            </a:xfrm>
            <a:prstGeom prst="rect">
              <a:avLst/>
            </a:prstGeom>
          </p:spPr>
        </p:pic>
      </p:grpSp>
      <p:cxnSp>
        <p:nvCxnSpPr>
          <p:cNvPr id="45" name="Elbow Connector 152"/>
          <p:cNvCxnSpPr>
            <a:stCxn id="27" idx="3"/>
            <a:endCxn id="32" idx="2"/>
          </p:cNvCxnSpPr>
          <p:nvPr/>
        </p:nvCxnSpPr>
        <p:spPr>
          <a:xfrm flipV="1">
            <a:off x="4444361" y="4869619"/>
            <a:ext cx="785458" cy="856773"/>
          </a:xfrm>
          <a:prstGeom prst="bentConnector2">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177"/>
          <p:cNvCxnSpPr>
            <a:stCxn id="32" idx="3"/>
            <a:endCxn id="40" idx="1"/>
          </p:cNvCxnSpPr>
          <p:nvPr/>
        </p:nvCxnSpPr>
        <p:spPr>
          <a:xfrm>
            <a:off x="5908576" y="3611605"/>
            <a:ext cx="105892" cy="4762"/>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6" name="Rounded Rectangle 45"/>
          <p:cNvSpPr/>
          <p:nvPr/>
        </p:nvSpPr>
        <p:spPr>
          <a:xfrm>
            <a:off x="6014468" y="1553065"/>
            <a:ext cx="1371600" cy="58042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ctr">
            <a:noAutofit/>
          </a:bodyPr>
          <a:lstStyle/>
          <a:p>
            <a:pPr algn="ctr"/>
            <a:r>
              <a:rPr lang="en-US" sz="1000" dirty="0" smtClean="0">
                <a:solidFill>
                  <a:srgbClr val="FFFFFF"/>
                </a:solidFill>
              </a:rPr>
              <a:t>Build the ERP Strategy Roadmap</a:t>
            </a:r>
            <a:endParaRPr lang="en-US" sz="1000" dirty="0">
              <a:solidFill>
                <a:srgbClr val="FFFFFF"/>
              </a:solidFill>
            </a:endParaRPr>
          </a:p>
        </p:txBody>
      </p:sp>
      <p:cxnSp>
        <p:nvCxnSpPr>
          <p:cNvPr id="63" name="Straight Arrow Connector 62"/>
          <p:cNvCxnSpPr>
            <a:stCxn id="13" idx="3"/>
            <a:endCxn id="22" idx="1"/>
          </p:cNvCxnSpPr>
          <p:nvPr/>
        </p:nvCxnSpPr>
        <p:spPr>
          <a:xfrm>
            <a:off x="2930225" y="3611607"/>
            <a:ext cx="111345" cy="1537"/>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70" name="Group 69"/>
          <p:cNvGrpSpPr/>
          <p:nvPr/>
        </p:nvGrpSpPr>
        <p:grpSpPr>
          <a:xfrm>
            <a:off x="7491960" y="2359722"/>
            <a:ext cx="1475824" cy="2519583"/>
            <a:chOff x="7387118" y="2362774"/>
            <a:chExt cx="1475824" cy="2500255"/>
          </a:xfrm>
        </p:grpSpPr>
        <p:sp>
          <p:nvSpPr>
            <p:cNvPr id="72" name="Rectangle 71"/>
            <p:cNvSpPr/>
            <p:nvPr/>
          </p:nvSpPr>
          <p:spPr>
            <a:xfrm>
              <a:off x="7387118" y="2362774"/>
              <a:ext cx="1475824" cy="24906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000" dirty="0" smtClean="0">
                  <a:solidFill>
                    <a:srgbClr val="FFFFFF"/>
                  </a:solidFill>
                </a:rPr>
                <a:t>Review roadmap governance, change, and management considerations</a:t>
              </a:r>
            </a:p>
            <a:p>
              <a:pPr marL="171450" indent="-171450">
                <a:buFont typeface="Arial" panose="020B0604020202020204" pitchFamily="34" charset="0"/>
                <a:buChar char="•"/>
              </a:pPr>
              <a:r>
                <a:rPr lang="en-US" sz="1000" dirty="0" smtClean="0">
                  <a:solidFill>
                    <a:srgbClr val="FFFFFF"/>
                  </a:solidFill>
                </a:rPr>
                <a:t>Create a governance plan</a:t>
              </a:r>
              <a:endParaRPr lang="en-US" sz="1000" dirty="0">
                <a:solidFill>
                  <a:srgbClr val="FFFFFF"/>
                </a:solidFill>
              </a:endParaRPr>
            </a:p>
            <a:p>
              <a:endParaRPr lang="en-US" sz="1000" dirty="0" smtClean="0">
                <a:solidFill>
                  <a:srgbClr val="FFFFFF"/>
                </a:solidFill>
              </a:endParaRPr>
            </a:p>
            <a:p>
              <a:endParaRPr lang="en-US" sz="1000" dirty="0">
                <a:solidFill>
                  <a:srgbClr val="FFFFFF"/>
                </a:solidFill>
              </a:endParaRPr>
            </a:p>
            <a:p>
              <a:endParaRPr lang="en-US" sz="1000" dirty="0">
                <a:solidFill>
                  <a:srgbClr val="FFFFFF"/>
                </a:solidFill>
              </a:endParaRPr>
            </a:p>
            <a:p>
              <a:pPr>
                <a:lnSpc>
                  <a:spcPct val="150000"/>
                </a:lnSpc>
                <a:spcBef>
                  <a:spcPts val="1200"/>
                </a:spcBef>
              </a:pPr>
              <a:r>
                <a:rPr lang="en-US" sz="1000" b="1" i="1" dirty="0">
                  <a:solidFill>
                    <a:srgbClr val="FFFFFF"/>
                  </a:solidFill>
                </a:rPr>
                <a:t>Outputs </a:t>
              </a:r>
            </a:p>
            <a:p>
              <a:pPr>
                <a:lnSpc>
                  <a:spcPct val="150000"/>
                </a:lnSpc>
              </a:pPr>
              <a:endParaRPr lang="en-US" sz="1000" b="1" i="1" dirty="0">
                <a:solidFill>
                  <a:srgbClr val="FFFFFF"/>
                </a:solidFill>
              </a:endParaRPr>
            </a:p>
            <a:p>
              <a:endParaRPr lang="en-US" sz="1000" b="1" i="1" dirty="0">
                <a:solidFill>
                  <a:srgbClr val="FFFFFF"/>
                </a:solidFill>
              </a:endParaRPr>
            </a:p>
            <a:p>
              <a:r>
                <a:rPr lang="en-US" sz="1000" dirty="0">
                  <a:solidFill>
                    <a:srgbClr val="FFFFFF"/>
                  </a:solidFill>
                </a:rPr>
                <a:t>	</a:t>
              </a:r>
            </a:p>
          </p:txBody>
        </p:sp>
        <p:sp>
          <p:nvSpPr>
            <p:cNvPr id="73" name="TextBox 72"/>
            <p:cNvSpPr txBox="1"/>
            <p:nvPr/>
          </p:nvSpPr>
          <p:spPr>
            <a:xfrm>
              <a:off x="7708101" y="4313281"/>
              <a:ext cx="1074088" cy="549748"/>
            </a:xfrm>
            <a:prstGeom prst="rect">
              <a:avLst/>
            </a:prstGeom>
            <a:noFill/>
            <a:ln>
              <a:noFill/>
            </a:ln>
          </p:spPr>
          <p:txBody>
            <a:bodyPr wrap="square" rtlCol="0">
              <a:spAutoFit/>
            </a:bodyPr>
            <a:lstStyle/>
            <a:p>
              <a:r>
                <a:rPr lang="en-US" sz="1000" i="1" dirty="0" smtClean="0">
                  <a:solidFill>
                    <a:srgbClr val="FFFFFF"/>
                  </a:solidFill>
                </a:rPr>
                <a:t>ERP Strategy Governance Charter</a:t>
              </a:r>
              <a:endParaRPr lang="en-US" sz="1000" i="1" dirty="0">
                <a:solidFill>
                  <a:srgbClr val="FFFFFF"/>
                </a:solidFill>
              </a:endParaRPr>
            </a:p>
          </p:txBody>
        </p:sp>
      </p:grpSp>
      <p:cxnSp>
        <p:nvCxnSpPr>
          <p:cNvPr id="76" name="Straight Arrow Connector 177"/>
          <p:cNvCxnSpPr>
            <a:stCxn id="40" idx="3"/>
            <a:endCxn id="72" idx="1"/>
          </p:cNvCxnSpPr>
          <p:nvPr/>
        </p:nvCxnSpPr>
        <p:spPr>
          <a:xfrm flipV="1">
            <a:off x="7386068" y="3614670"/>
            <a:ext cx="105892" cy="1697"/>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1950597" y="4315620"/>
            <a:ext cx="914627" cy="553998"/>
          </a:xfrm>
          <a:prstGeom prst="rect">
            <a:avLst/>
          </a:prstGeom>
          <a:noFill/>
          <a:ln>
            <a:noFill/>
          </a:ln>
        </p:spPr>
        <p:txBody>
          <a:bodyPr wrap="square" rtlCol="0">
            <a:spAutoFit/>
          </a:bodyPr>
          <a:lstStyle/>
          <a:p>
            <a:r>
              <a:rPr lang="en-US" sz="1000" i="1" dirty="0" smtClean="0">
                <a:solidFill>
                  <a:srgbClr val="FFFFFF"/>
                </a:solidFill>
              </a:rPr>
              <a:t>Current State Analysis</a:t>
            </a:r>
            <a:endParaRPr lang="en-US" sz="1000" i="1" dirty="0">
              <a:solidFill>
                <a:srgbClr val="FFFFFF"/>
              </a:solidFill>
            </a:endParaRPr>
          </a:p>
        </p:txBody>
      </p:sp>
      <p:pic>
        <p:nvPicPr>
          <p:cNvPr id="81" name="Picture 8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21179" y="4451597"/>
            <a:ext cx="257016" cy="269220"/>
          </a:xfrm>
          <a:prstGeom prst="rect">
            <a:avLst/>
          </a:prstGeom>
          <a:solidFill>
            <a:schemeClr val="accent1"/>
          </a:solidFill>
        </p:spPr>
      </p:pic>
      <p:sp>
        <p:nvSpPr>
          <p:cNvPr id="82" name="TextBox 81"/>
          <p:cNvSpPr txBox="1"/>
          <p:nvPr/>
        </p:nvSpPr>
        <p:spPr>
          <a:xfrm>
            <a:off x="3330994" y="4315620"/>
            <a:ext cx="1011264" cy="553998"/>
          </a:xfrm>
          <a:prstGeom prst="rect">
            <a:avLst/>
          </a:prstGeom>
          <a:noFill/>
          <a:ln>
            <a:noFill/>
          </a:ln>
        </p:spPr>
        <p:txBody>
          <a:bodyPr wrap="square" rtlCol="0">
            <a:spAutoFit/>
          </a:bodyPr>
          <a:lstStyle/>
          <a:p>
            <a:r>
              <a:rPr lang="en-US" sz="1000" i="1" dirty="0" smtClean="0">
                <a:solidFill>
                  <a:srgbClr val="FFFFFF"/>
                </a:solidFill>
              </a:rPr>
              <a:t>Improvement Opportunity Register</a:t>
            </a:r>
            <a:endParaRPr lang="en-US" sz="1000" i="1" dirty="0">
              <a:solidFill>
                <a:srgbClr val="FFFFFF"/>
              </a:solidFill>
            </a:endParaRPr>
          </a:p>
        </p:txBody>
      </p:sp>
      <p:pic>
        <p:nvPicPr>
          <p:cNvPr id="83" name="Picture 8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01576" y="4451597"/>
            <a:ext cx="257016" cy="269220"/>
          </a:xfrm>
          <a:prstGeom prst="rect">
            <a:avLst/>
          </a:prstGeom>
          <a:solidFill>
            <a:schemeClr val="accent1"/>
          </a:solidFill>
        </p:spPr>
      </p:pic>
      <p:pic>
        <p:nvPicPr>
          <p:cNvPr id="84" name="Picture 8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05276" y="4458009"/>
            <a:ext cx="257016" cy="269220"/>
          </a:xfrm>
          <a:prstGeom prst="rect">
            <a:avLst/>
          </a:prstGeom>
          <a:solidFill>
            <a:schemeClr val="accent1"/>
          </a:solidFill>
        </p:spPr>
      </p:pic>
      <p:pic>
        <p:nvPicPr>
          <p:cNvPr id="85" name="Picture 8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0100" y="4451597"/>
            <a:ext cx="257016" cy="269220"/>
          </a:xfrm>
          <a:prstGeom prst="rect">
            <a:avLst/>
          </a:prstGeom>
          <a:solidFill>
            <a:schemeClr val="accent1"/>
          </a:solidFill>
        </p:spPr>
      </p:pic>
      <p:pic>
        <p:nvPicPr>
          <p:cNvPr id="86" name="Picture 8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5927" y="4458009"/>
            <a:ext cx="257016" cy="269220"/>
          </a:xfrm>
          <a:prstGeom prst="rect">
            <a:avLst/>
          </a:prstGeom>
          <a:solidFill>
            <a:schemeClr val="accent1"/>
          </a:solidFill>
        </p:spPr>
      </p:pic>
    </p:spTree>
    <p:extLst>
      <p:ext uri="{BB962C8B-B14F-4D97-AF65-F5344CB8AC3E}">
        <p14:creationId xmlns:p14="http://schemas.microsoft.com/office/powerpoint/2010/main" val="11563413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grpSp>
        <p:nvGrpSpPr>
          <p:cNvPr id="14" name="Group 21"/>
          <p:cNvGrpSpPr/>
          <p:nvPr/>
        </p:nvGrpSpPr>
        <p:grpSpPr>
          <a:xfrm>
            <a:off x="725102" y="4706859"/>
            <a:ext cx="535577" cy="535577"/>
            <a:chOff x="6858000" y="355324"/>
            <a:chExt cx="729387" cy="729387"/>
          </a:xfrm>
        </p:grpSpPr>
        <p:sp>
          <p:nvSpPr>
            <p:cNvPr id="15" name="Oval 30"/>
            <p:cNvSpPr/>
            <p:nvPr/>
          </p:nvSpPr>
          <p:spPr>
            <a:xfrm>
              <a:off x="6858000" y="355324"/>
              <a:ext cx="729387" cy="729387"/>
            </a:xfrm>
            <a:prstGeom prst="ellipse">
              <a:avLst/>
            </a:prstGeom>
            <a:solidFill>
              <a:schemeClr val="accent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rgbClr val="FFFFFF"/>
                </a:solidFill>
              </a:endParaRPr>
            </a:p>
          </p:txBody>
        </p:sp>
        <p:pic>
          <p:nvPicPr>
            <p:cNvPr id="16" name="Pictur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14735" y="508189"/>
              <a:ext cx="415916" cy="415916"/>
            </a:xfrm>
            <a:prstGeom prst="rect">
              <a:avLst/>
            </a:prstGeom>
          </p:spPr>
        </p:pic>
      </p:grpSp>
      <p:sp>
        <p:nvSpPr>
          <p:cNvPr id="17" name="Rectangle 27"/>
          <p:cNvSpPr/>
          <p:nvPr/>
        </p:nvSpPr>
        <p:spPr>
          <a:xfrm>
            <a:off x="1260678" y="4682125"/>
            <a:ext cx="7056233" cy="738664"/>
          </a:xfrm>
          <a:prstGeom prst="rect">
            <a:avLst/>
          </a:prstGeom>
        </p:spPr>
        <p:txBody>
          <a:bodyPr wrap="square">
            <a:spAutoFit/>
          </a:bodyPr>
          <a:lstStyle/>
          <a:p>
            <a:r>
              <a:rPr lang="en-US" sz="1400" dirty="0">
                <a:solidFill>
                  <a:srgbClr val="333333"/>
                </a:solidFill>
              </a:rPr>
              <a:t>This icon indicates that the output of </a:t>
            </a:r>
            <a:r>
              <a:rPr lang="en-US" sz="1400" dirty="0" smtClean="0">
                <a:solidFill>
                  <a:srgbClr val="333333"/>
                </a:solidFill>
              </a:rPr>
              <a:t>an activity is </a:t>
            </a:r>
            <a:r>
              <a:rPr lang="en-US" sz="1400" dirty="0">
                <a:solidFill>
                  <a:srgbClr val="333333"/>
                </a:solidFill>
              </a:rPr>
              <a:t>intended </a:t>
            </a:r>
            <a:r>
              <a:rPr lang="en-US" sz="1400" dirty="0" smtClean="0">
                <a:solidFill>
                  <a:srgbClr val="333333"/>
                </a:solidFill>
              </a:rPr>
              <a:t>as an input to Info-Tech's </a:t>
            </a:r>
            <a:r>
              <a:rPr lang="en-US" sz="1400" i="1" dirty="0" smtClean="0">
                <a:solidFill>
                  <a:srgbClr val="333333"/>
                </a:solidFill>
              </a:rPr>
              <a:t>ERP Strategy </a:t>
            </a:r>
            <a:r>
              <a:rPr lang="en-US" sz="1400" i="1" dirty="0">
                <a:solidFill>
                  <a:srgbClr val="333333"/>
                </a:solidFill>
              </a:rPr>
              <a:t>Stakeholder Presentation </a:t>
            </a:r>
            <a:r>
              <a:rPr lang="en-US" sz="1400" dirty="0">
                <a:solidFill>
                  <a:srgbClr val="333333"/>
                </a:solidFill>
              </a:rPr>
              <a:t>t</a:t>
            </a:r>
            <a:r>
              <a:rPr lang="en-US" sz="1400" dirty="0" smtClean="0">
                <a:solidFill>
                  <a:srgbClr val="333333"/>
                </a:solidFill>
              </a:rPr>
              <a:t>emplate</a:t>
            </a:r>
            <a:r>
              <a:rPr lang="en-US" sz="1400" i="1" dirty="0">
                <a:solidFill>
                  <a:srgbClr val="333333"/>
                </a:solidFill>
              </a:rPr>
              <a:t>.</a:t>
            </a:r>
            <a:r>
              <a:rPr lang="en-US" sz="1400" dirty="0">
                <a:solidFill>
                  <a:srgbClr val="333333"/>
                </a:solidFill>
              </a:rPr>
              <a:t> Add the output of your activities </a:t>
            </a:r>
            <a:r>
              <a:rPr lang="en-US" sz="1400" dirty="0" smtClean="0">
                <a:solidFill>
                  <a:srgbClr val="333333"/>
                </a:solidFill>
              </a:rPr>
              <a:t>to </a:t>
            </a:r>
            <a:r>
              <a:rPr lang="en-US" sz="1400" dirty="0">
                <a:solidFill>
                  <a:srgbClr val="333333"/>
                </a:solidFill>
              </a:rPr>
              <a:t>the presentation template as </a:t>
            </a:r>
            <a:r>
              <a:rPr lang="en-US" sz="1400" dirty="0" smtClean="0">
                <a:solidFill>
                  <a:srgbClr val="333333"/>
                </a:solidFill>
              </a:rPr>
              <a:t>indicated.</a:t>
            </a:r>
            <a:endParaRPr lang="en-US" sz="1400" dirty="0">
              <a:solidFill>
                <a:srgbClr val="333333"/>
              </a:solidFill>
            </a:endParaRPr>
          </a:p>
        </p:txBody>
      </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151134" y="2015670"/>
            <a:ext cx="6589368" cy="4001095"/>
          </a:xfrm>
          <a:prstGeom prst="rect">
            <a:avLst/>
          </a:prstGeom>
        </p:spPr>
        <p:txBody>
          <a:bodyPr wrap="square" rtlCol="0">
            <a:spAutoFit/>
          </a:bodyPr>
          <a:lstStyle/>
          <a:p>
            <a:pPr>
              <a:spcAft>
                <a:spcPts val="1200"/>
              </a:spcAft>
            </a:pPr>
            <a:r>
              <a:rPr lang="en-CA" sz="1600" i="1" dirty="0">
                <a:solidFill>
                  <a:srgbClr val="FFFFFF"/>
                </a:solidFill>
                <a:latin typeface="Georgia"/>
              </a:rPr>
              <a:t>Most of the issues surrounding ERP that plague </a:t>
            </a:r>
            <a:r>
              <a:rPr lang="en-CA" sz="1600" i="1" dirty="0" smtClean="0">
                <a:solidFill>
                  <a:srgbClr val="FFFFFF"/>
                </a:solidFill>
                <a:latin typeface="Georgia"/>
              </a:rPr>
              <a:t>organizations today </a:t>
            </a:r>
            <a:r>
              <a:rPr lang="en-CA" sz="1600" i="1" dirty="0">
                <a:solidFill>
                  <a:srgbClr val="FFFFFF"/>
                </a:solidFill>
                <a:latin typeface="Georgia"/>
              </a:rPr>
              <a:t>stem from poor planning and rushed decisions. This often leads to a customized and ad hoc ERP environment </a:t>
            </a:r>
            <a:r>
              <a:rPr lang="en-CA" sz="1600" i="1" dirty="0" smtClean="0">
                <a:solidFill>
                  <a:srgbClr val="FFFFFF"/>
                </a:solidFill>
                <a:latin typeface="Georgia"/>
              </a:rPr>
              <a:t>that, </a:t>
            </a:r>
            <a:r>
              <a:rPr lang="en-CA" sz="1600" i="1" dirty="0">
                <a:solidFill>
                  <a:srgbClr val="FFFFFF"/>
                </a:solidFill>
                <a:latin typeface="Georgia"/>
              </a:rPr>
              <a:t>in </a:t>
            </a:r>
            <a:r>
              <a:rPr lang="en-CA" sz="1600" i="1" dirty="0" smtClean="0">
                <a:solidFill>
                  <a:srgbClr val="FFFFFF"/>
                </a:solidFill>
                <a:latin typeface="Georgia"/>
              </a:rPr>
              <a:t>turn, </a:t>
            </a:r>
            <a:r>
              <a:rPr lang="en-CA" sz="1600" i="1" dirty="0">
                <a:solidFill>
                  <a:srgbClr val="FFFFFF"/>
                </a:solidFill>
                <a:latin typeface="Georgia"/>
              </a:rPr>
              <a:t>results in </a:t>
            </a:r>
            <a:r>
              <a:rPr lang="en-CA" sz="1600" i="1" dirty="0" smtClean="0">
                <a:solidFill>
                  <a:srgbClr val="FFFFFF"/>
                </a:solidFill>
                <a:latin typeface="Georgia"/>
              </a:rPr>
              <a:t>overspend </a:t>
            </a:r>
            <a:r>
              <a:rPr lang="en-CA" sz="1600" i="1" dirty="0">
                <a:solidFill>
                  <a:srgbClr val="FFFFFF"/>
                </a:solidFill>
                <a:latin typeface="Georgia"/>
              </a:rPr>
              <a:t>and </a:t>
            </a:r>
            <a:r>
              <a:rPr lang="en-CA" sz="1600" i="1" dirty="0" smtClean="0">
                <a:solidFill>
                  <a:srgbClr val="FFFFFF"/>
                </a:solidFill>
                <a:latin typeface="Georgia"/>
              </a:rPr>
              <a:t>underutilization</a:t>
            </a:r>
            <a:r>
              <a:rPr lang="en-CA" sz="1600" i="1" dirty="0">
                <a:solidFill>
                  <a:srgbClr val="FFFFFF"/>
                </a:solidFill>
                <a:latin typeface="Georgia"/>
              </a:rPr>
              <a:t>. All of this can be avoided by taking a strategic approach to ERP.</a:t>
            </a:r>
          </a:p>
          <a:p>
            <a:pPr>
              <a:spcAft>
                <a:spcPts val="1200"/>
              </a:spcAft>
            </a:pPr>
            <a:r>
              <a:rPr lang="en-CA" sz="1600" i="1" dirty="0" smtClean="0">
                <a:solidFill>
                  <a:srgbClr val="FFFFFF"/>
                </a:solidFill>
                <a:latin typeface="Georgia"/>
              </a:rPr>
              <a:t>Having an </a:t>
            </a:r>
            <a:r>
              <a:rPr lang="en-CA" sz="1600" i="1" dirty="0">
                <a:solidFill>
                  <a:srgbClr val="FFFFFF"/>
                </a:solidFill>
                <a:latin typeface="Georgia"/>
              </a:rPr>
              <a:t>actionable roadmap provides a clear path to benefits realization. Your application lifecycle stage, business model, and future direction define which critical path to follow. The ERP roadmap connects business targets to actionable initiatives.</a:t>
            </a:r>
          </a:p>
          <a:p>
            <a:pPr>
              <a:spcAft>
                <a:spcPts val="1200"/>
              </a:spcAft>
            </a:pPr>
            <a:r>
              <a:rPr lang="en-CA" sz="1600" i="1" dirty="0" smtClean="0">
                <a:solidFill>
                  <a:srgbClr val="FFFFFF"/>
                </a:solidFill>
                <a:latin typeface="Georgia"/>
              </a:rPr>
              <a:t>Do </a:t>
            </a:r>
            <a:r>
              <a:rPr lang="en-CA" sz="1600" i="1" dirty="0">
                <a:solidFill>
                  <a:srgbClr val="FFFFFF"/>
                </a:solidFill>
                <a:latin typeface="Georgia"/>
              </a:rPr>
              <a:t>not underestimate the value of an ERP strategy and roadmap. A well-architected ERP strategy clearly communicates the direction of the ERP portfolio and aligns roadmap initiatives with business priorities. </a:t>
            </a:r>
          </a:p>
          <a:p>
            <a:pPr>
              <a:spcAft>
                <a:spcPts val="1200"/>
              </a:spcAft>
            </a:pPr>
            <a:endParaRPr lang="en-CA" sz="1600" i="1" dirty="0">
              <a:solidFill>
                <a:srgbClr val="FFFFFF"/>
              </a:solidFill>
              <a:latin typeface="Georgia"/>
            </a:endParaRPr>
          </a:p>
        </p:txBody>
      </p:sp>
      <p:sp>
        <p:nvSpPr>
          <p:cNvPr id="3" name="TextBox 2"/>
          <p:cNvSpPr txBox="1"/>
          <p:nvPr/>
        </p:nvSpPr>
        <p:spPr>
          <a:xfrm>
            <a:off x="3203042" y="5554334"/>
            <a:ext cx="4460917" cy="738664"/>
          </a:xfrm>
          <a:prstGeom prst="rect">
            <a:avLst/>
          </a:prstGeom>
        </p:spPr>
        <p:txBody>
          <a:bodyPr wrap="square" rtlCol="0">
            <a:spAutoFit/>
          </a:bodyPr>
          <a:lstStyle/>
          <a:p>
            <a:pPr algn="r"/>
            <a:r>
              <a:rPr lang="en-CA" sz="1400" b="1" i="1" dirty="0" smtClean="0">
                <a:solidFill>
                  <a:srgbClr val="FFFFFF"/>
                </a:solidFill>
              </a:rPr>
              <a:t>Evan Destunis, </a:t>
            </a:r>
          </a:p>
          <a:p>
            <a:pPr algn="r"/>
            <a:r>
              <a:rPr lang="en-CA" sz="1400" i="1" dirty="0" smtClean="0">
                <a:solidFill>
                  <a:srgbClr val="FFFFFF"/>
                </a:solidFill>
              </a:rPr>
              <a:t>Research Manager, Enterprise Applications</a:t>
            </a:r>
            <a:br>
              <a:rPr lang="en-CA" sz="1400" i="1" dirty="0" smtClean="0">
                <a:solidFill>
                  <a:srgbClr val="FFFFFF"/>
                </a:solidFill>
              </a:rPr>
            </a:br>
            <a:r>
              <a:rPr lang="en-CA" sz="1400" i="1" dirty="0" smtClean="0">
                <a:solidFill>
                  <a:srgbClr val="FFFFFF"/>
                </a:solidFill>
              </a:rPr>
              <a:t>Info-Tech Research Group</a:t>
            </a:r>
          </a:p>
        </p:txBody>
      </p:sp>
      <p:sp>
        <p:nvSpPr>
          <p:cNvPr id="4" name="TextBox 3"/>
          <p:cNvSpPr txBox="1"/>
          <p:nvPr/>
        </p:nvSpPr>
        <p:spPr>
          <a:xfrm>
            <a:off x="545852" y="1453603"/>
            <a:ext cx="7194650" cy="338554"/>
          </a:xfrm>
          <a:prstGeom prst="rect">
            <a:avLst/>
          </a:prstGeom>
        </p:spPr>
        <p:txBody>
          <a:bodyPr wrap="square" rtlCol="0">
            <a:spAutoFit/>
          </a:bodyPr>
          <a:lstStyle/>
          <a:p>
            <a:r>
              <a:rPr lang="en-CA" sz="1600" b="1" dirty="0">
                <a:solidFill>
                  <a:srgbClr val="FFFFFF"/>
                </a:solidFill>
              </a:rPr>
              <a:t>Align business priorities </a:t>
            </a:r>
            <a:r>
              <a:rPr lang="en-CA" sz="1600" b="1" dirty="0" smtClean="0">
                <a:solidFill>
                  <a:srgbClr val="FFFFFF"/>
                </a:solidFill>
              </a:rPr>
              <a:t>and </a:t>
            </a:r>
            <a:r>
              <a:rPr lang="en-CA" sz="1600" b="1" dirty="0">
                <a:solidFill>
                  <a:srgbClr val="FFFFFF"/>
                </a:solidFill>
              </a:rPr>
              <a:t>ERP initiatives with an ERP </a:t>
            </a:r>
            <a:r>
              <a:rPr lang="en-CA" sz="1600" b="1" dirty="0" smtClean="0">
                <a:solidFill>
                  <a:srgbClr val="FFFFFF"/>
                </a:solidFill>
              </a:rPr>
              <a:t>roadmap.</a:t>
            </a:r>
            <a:endParaRPr lang="en-CA" sz="1600" b="1" dirty="0">
              <a:solidFill>
                <a:srgbClr val="FFFFFF"/>
              </a:solidFill>
            </a:endParaRP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rgbClr val="FFFFFF"/>
                </a:solidFill>
              </a:rPr>
              <a:t>ANALYST PERSPECTIVE </a:t>
            </a:r>
          </a:p>
        </p:txBody>
      </p:sp>
      <p:pic>
        <p:nvPicPr>
          <p:cNvPr id="8" name="Picture 104"/>
          <p:cNvPicPr>
            <a:picLocks noChangeAspect="1"/>
          </p:cNvPicPr>
          <p:nvPr/>
        </p:nvPicPr>
        <p:blipFill rotWithShape="1">
          <a:blip r:embed="rId2"/>
          <a:srcRect l="34768" t="21801" r="35751" b="57796"/>
          <a:stretch/>
        </p:blipFill>
        <p:spPr>
          <a:xfrm>
            <a:off x="545852" y="1952876"/>
            <a:ext cx="598068" cy="528294"/>
          </a:xfrm>
          <a:prstGeom prst="rect">
            <a:avLst/>
          </a:prstGeom>
        </p:spPr>
      </p:pic>
      <p:pic>
        <p:nvPicPr>
          <p:cNvPr id="9" name="Picture 105"/>
          <p:cNvPicPr>
            <a:picLocks noChangeAspect="1"/>
          </p:cNvPicPr>
          <p:nvPr/>
        </p:nvPicPr>
        <p:blipFill>
          <a:blip r:embed="rId3"/>
          <a:stretch>
            <a:fillRect/>
          </a:stretch>
        </p:blipFill>
        <p:spPr>
          <a:xfrm>
            <a:off x="7259357" y="5096972"/>
            <a:ext cx="619651" cy="457362"/>
          </a:xfrm>
          <a:prstGeom prst="rect">
            <a:avLst/>
          </a:prstGeom>
        </p:spPr>
      </p:pic>
    </p:spTree>
    <p:extLst>
      <p:ext uri="{BB962C8B-B14F-4D97-AF65-F5344CB8AC3E}">
        <p14:creationId xmlns:p14="http://schemas.microsoft.com/office/powerpoint/2010/main" val="151663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dirty="0"/>
              <a:t>Info-Tech offers various levels of support to best suit your </a:t>
            </a:r>
            <a:r>
              <a:rPr lang="en-CA" dirty="0" smtClean="0"/>
              <a:t>needs</a:t>
            </a:r>
            <a:endParaRPr lang="en-CA" dirty="0"/>
          </a:p>
        </p:txBody>
      </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88282879"/>
              </p:ext>
            </p:extLst>
          </p:nvPr>
        </p:nvGraphicFramePr>
        <p:xfrm>
          <a:off x="86984" y="1589010"/>
          <a:ext cx="8799876" cy="4596416"/>
        </p:xfrm>
        <a:graphic>
          <a:graphicData uri="http://schemas.openxmlformats.org/drawingml/2006/table">
            <a:tbl>
              <a:tblPr firstRow="1" bandRow="1">
                <a:tableStyleId>{5C22544A-7EE6-4342-B048-85BDC9FD1C3A}</a:tableStyleId>
              </a:tblPr>
              <a:tblGrid>
                <a:gridCol w="1191600"/>
                <a:gridCol w="2536092"/>
                <a:gridCol w="2536092"/>
                <a:gridCol w="2536092"/>
              </a:tblGrid>
              <a:tr h="1332320">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Create the Project Vision and Structure</a:t>
                      </a:r>
                      <a:endParaRPr lang="en-CA" sz="400" b="0" dirty="0" smtClean="0">
                        <a:solidFill>
                          <a:schemeClr val="tx1"/>
                        </a:solidFill>
                      </a:endParaRPr>
                    </a:p>
                    <a:p>
                      <a:pPr>
                        <a:spcAft>
                          <a:spcPts val="600"/>
                        </a:spcAft>
                      </a:pPr>
                      <a:r>
                        <a:rPr lang="en-CA" sz="1000" dirty="0" smtClean="0">
                          <a:solidFill>
                            <a:schemeClr val="tx1"/>
                          </a:solidFill>
                        </a:rPr>
                        <a:t>1.2 Map</a:t>
                      </a:r>
                      <a:r>
                        <a:rPr lang="en-CA" sz="1000" baseline="0" dirty="0" smtClean="0">
                          <a:solidFill>
                            <a:schemeClr val="tx1"/>
                          </a:solidFill>
                        </a:rPr>
                        <a:t> the Current State</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Conduct an Operational Assessment</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Evaluate Solution Alternatives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3.1 Build the ERP Strategy Roadmap</a:t>
                      </a:r>
                      <a:endParaRPr lang="en-CA" sz="1000" baseline="0" dirty="0" smtClean="0">
                        <a:solidFill>
                          <a:schemeClr val="tx1"/>
                        </a:solidFill>
                      </a:endParaRPr>
                    </a:p>
                    <a:p>
                      <a:pPr>
                        <a:spcAft>
                          <a:spcPts val="600"/>
                        </a:spcAft>
                      </a:pPr>
                      <a:r>
                        <a:rPr lang="en-CA" sz="1000" baseline="0" dirty="0" smtClean="0">
                          <a:solidFill>
                            <a:schemeClr val="tx1"/>
                          </a:solidFill>
                        </a:rPr>
                        <a:t>3.2 Govern the Roadmap</a:t>
                      </a:r>
                      <a:endParaRPr lang="en-CA" sz="900" dirty="0" smtClean="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632242">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Open Sans"/>
                        </a:rPr>
                        <a:t>Establish</a:t>
                      </a:r>
                      <a:r>
                        <a:rPr lang="en-US" sz="1000" b="0" baseline="0" dirty="0" smtClean="0">
                          <a:cs typeface="Open Sans"/>
                        </a:rPr>
                        <a:t> a vision for your ERP strategy project and refine your ERP operating and business models.</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Structure the</a:t>
                      </a:r>
                      <a:r>
                        <a:rPr lang="en-US" sz="1000" b="0" baseline="0" dirty="0" smtClean="0">
                          <a:cs typeface="Open Sans"/>
                        </a:rPr>
                        <a:t> project. Define the scope and assemble the ERP strategy project team.</a:t>
                      </a:r>
                      <a:endParaRPr lang="en-US" sz="1000" b="0" dirty="0" smtClean="0">
                        <a:cs typeface="Open Sans"/>
                      </a:endParaRPr>
                    </a:p>
                    <a:p>
                      <a:pPr marL="228600" indent="-228600">
                        <a:spcAft>
                          <a:spcPts val="600"/>
                        </a:spcAft>
                        <a:buSzPct val="150000"/>
                        <a:buBlip>
                          <a:blip r:embed="rId3"/>
                        </a:buBlip>
                      </a:pPr>
                      <a:r>
                        <a:rPr lang="en-US" sz="1000" b="0" dirty="0" smtClean="0">
                          <a:latin typeface="Arial" pitchFamily="34" charset="0"/>
                          <a:cs typeface="Arial" pitchFamily="34" charset="0"/>
                        </a:rPr>
                        <a:t>Map the current state. Inventory your ERP business</a:t>
                      </a:r>
                      <a:r>
                        <a:rPr lang="en-US" sz="1000" b="0" baseline="0" dirty="0" smtClean="0">
                          <a:latin typeface="Arial" pitchFamily="34" charset="0"/>
                          <a:cs typeface="Arial" pitchFamily="34" charset="0"/>
                        </a:rPr>
                        <a:t> processes and profile your ERP application portfolio.</a:t>
                      </a: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Collect</a:t>
                      </a:r>
                      <a:r>
                        <a:rPr lang="en-US" sz="1000" b="0" baseline="0" dirty="0" smtClean="0">
                          <a:cs typeface="Open Sans"/>
                        </a:rPr>
                        <a:t> and classify improvement opportunities. Determine appropriate remediation tactics accordingly. </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Understand different</a:t>
                      </a:r>
                      <a:r>
                        <a:rPr lang="en-US" sz="1000" b="0" baseline="0" dirty="0" smtClean="0">
                          <a:cs typeface="Open Sans"/>
                        </a:rPr>
                        <a:t> deployment options for ERP and the implications of each.</a:t>
                      </a:r>
                      <a:endParaRPr lang="en-US" sz="1000" b="0" dirty="0" smtClean="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Based on your improvement opportunity analysis, define your ERP work initiatives</a:t>
                      </a:r>
                      <a:r>
                        <a:rPr lang="en-US" sz="1000" b="0" baseline="0" dirty="0" smtClean="0">
                          <a:cs typeface="Open Sans"/>
                        </a:rPr>
                        <a:t> and timelines.</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Scope your work initiatives.</a:t>
                      </a:r>
                      <a:r>
                        <a:rPr lang="en-US" sz="1000" b="0" baseline="0" dirty="0" smtClean="0">
                          <a:cs typeface="Open Sans"/>
                        </a:rPr>
                        <a:t> Include detailed task information, RACI, cost-benefit analysis, and risk mitigation plans.</a:t>
                      </a:r>
                      <a:endParaRPr lang="en-US" sz="1000" b="0" dirty="0" smtClean="0">
                        <a:cs typeface="Open Sans"/>
                      </a:endParaRPr>
                    </a:p>
                    <a:p>
                      <a:pPr marL="228600" indent="-228600">
                        <a:spcAft>
                          <a:spcPts val="600"/>
                        </a:spcAft>
                        <a:buSzPct val="150000"/>
                        <a:buBlip>
                          <a:blip r:embed="rId3"/>
                        </a:buBlip>
                      </a:pPr>
                      <a:r>
                        <a:rPr lang="en-US" sz="1000" b="0" dirty="0" smtClean="0">
                          <a:latin typeface="Arial" pitchFamily="34" charset="0"/>
                          <a:cs typeface="Arial" pitchFamily="34" charset="0"/>
                        </a:rPr>
                        <a:t>Create a governance</a:t>
                      </a:r>
                      <a:r>
                        <a:rPr lang="en-US" sz="1000" b="0" baseline="0" dirty="0" smtClean="0">
                          <a:latin typeface="Arial" pitchFamily="34" charset="0"/>
                          <a:cs typeface="Arial" pitchFamily="34" charset="0"/>
                        </a:rPr>
                        <a:t> charter to guide the governance of the roadmap.</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00000">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Harness the Value of ERP</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r>
                        <a:rPr lang="en-US" sz="1000" dirty="0" smtClean="0"/>
                        <a:t>Conduct the Intake Process and Evaluate Strategy Alternatives </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Build and Govern the ERP Strategy Roadmap</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a:t>
                      </a:r>
                    </a:p>
                    <a:p>
                      <a:pPr marL="171450" indent="-171450">
                        <a:buFont typeface="Arial" panose="020B0604020202020204" pitchFamily="34" charset="0"/>
                        <a:buChar char="•"/>
                      </a:pPr>
                      <a:r>
                        <a:rPr lang="en-CA" sz="1000" dirty="0" smtClean="0"/>
                        <a:t>Project</a:t>
                      </a:r>
                      <a:r>
                        <a:rPr lang="en-CA" sz="1000" baseline="0" dirty="0" smtClean="0"/>
                        <a:t> Vision &amp; Scope</a:t>
                      </a:r>
                    </a:p>
                    <a:p>
                      <a:pPr marL="171450" indent="-171450">
                        <a:buFont typeface="Arial" panose="020B0604020202020204" pitchFamily="34" charset="0"/>
                        <a:buChar char="•"/>
                      </a:pPr>
                      <a:r>
                        <a:rPr lang="en-CA" sz="1000" baseline="0" dirty="0" smtClean="0"/>
                        <a:t>Defined Roles and Responsibilities</a:t>
                      </a:r>
                    </a:p>
                    <a:p>
                      <a:pPr marL="171450" indent="-171450">
                        <a:buFont typeface="Arial" panose="020B0604020202020204" pitchFamily="34" charset="0"/>
                        <a:buChar char="•"/>
                      </a:pPr>
                      <a:r>
                        <a:rPr lang="en-CA" sz="1000" baseline="0" dirty="0" smtClean="0"/>
                        <a:t>Current State Map </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Outcome:</a:t>
                      </a:r>
                    </a:p>
                    <a:p>
                      <a:pPr marL="171450" indent="-171450">
                        <a:buFont typeface="Arial" panose="020B0604020202020204" pitchFamily="34" charset="0"/>
                        <a:buChar char="•"/>
                      </a:pPr>
                      <a:r>
                        <a:rPr lang="en-CA" sz="1000" dirty="0" smtClean="0"/>
                        <a:t>Improvement Opportunity Register</a:t>
                      </a:r>
                    </a:p>
                    <a:p>
                      <a:pPr marL="171450" indent="-171450">
                        <a:buFont typeface="Arial" panose="020B0604020202020204" pitchFamily="34" charset="0"/>
                        <a:buChar char="•"/>
                      </a:pPr>
                      <a:r>
                        <a:rPr lang="en-CA" sz="1000" dirty="0" smtClean="0"/>
                        <a:t>Remediation</a:t>
                      </a:r>
                      <a:r>
                        <a:rPr lang="en-CA" sz="1000" baseline="0" dirty="0" smtClean="0"/>
                        <a:t> Tactics</a:t>
                      </a:r>
                      <a:endParaRPr lang="en-CA" sz="1000" baseline="0" dirty="0"/>
                    </a:p>
                    <a:p>
                      <a:pPr marL="171450" indent="-171450">
                        <a:buFont typeface="Arial" panose="020B0604020202020204" pitchFamily="34" charset="0"/>
                        <a:buChar char="•"/>
                      </a:pPr>
                      <a:r>
                        <a:rPr lang="en-CA" sz="1000" baseline="0" dirty="0" smtClean="0"/>
                        <a:t>Future State Considerations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Outcome: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ERP Roadmap (3-5 year timeline)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ERP Work Initiative Profiles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000" b="0" i="0" u="none" strike="noStrike" kern="1200" cap="none" spc="0" normalizeH="0" baseline="0" noProof="0" dirty="0" smtClean="0">
                          <a:ln>
                            <a:noFill/>
                          </a:ln>
                          <a:solidFill>
                            <a:schemeClr val="dk1"/>
                          </a:solidFill>
                          <a:effectLst/>
                          <a:uLnTx/>
                          <a:uFillTx/>
                          <a:latin typeface="+mn-lt"/>
                          <a:ea typeface="+mn-ea"/>
                          <a:cs typeface="+mn-cs"/>
                        </a:rPr>
                        <a:t>ERP Strategy Governance Charter</a:t>
                      </a:r>
                      <a:endParaRPr kumimoji="0" lang="en-CA" sz="1000" b="0" i="0" u="none" strike="noStrike" kern="1200" cap="none" spc="0" normalizeH="0" baseline="0" dirty="0" smtClean="0">
                        <a:ln>
                          <a:noFill/>
                        </a:ln>
                        <a:solidFill>
                          <a:schemeClr val="tx1"/>
                        </a:solidFill>
                        <a:effectLst/>
                        <a:uLnTx/>
                        <a:uFillTx/>
                        <a:latin typeface="+mn-lt"/>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364130"/>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632489"/>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40" y="4793752"/>
            <a:ext cx="752006" cy="483279"/>
          </a:xfrm>
          <a:prstGeom prst="rect">
            <a:avLst/>
          </a:prstGeom>
          <a:effectLst/>
        </p:spPr>
      </p:pic>
      <p:sp>
        <p:nvSpPr>
          <p:cNvPr id="15" name="Chevron 14"/>
          <p:cNvSpPr/>
          <p:nvPr/>
        </p:nvSpPr>
        <p:spPr>
          <a:xfrm>
            <a:off x="1301687" y="113577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FFFFFF"/>
                </a:solidFill>
              </a:rPr>
              <a:t>1. Harness the Value of ERP</a:t>
            </a:r>
            <a:endParaRPr lang="en-US" sz="1100" dirty="0">
              <a:solidFill>
                <a:srgbClr val="FFFFFF"/>
              </a:solidFill>
            </a:endParaRPr>
          </a:p>
        </p:txBody>
      </p:sp>
      <p:sp>
        <p:nvSpPr>
          <p:cNvPr id="16" name="Chevron 15"/>
          <p:cNvSpPr/>
          <p:nvPr/>
        </p:nvSpPr>
        <p:spPr>
          <a:xfrm>
            <a:off x="3838233" y="113577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rgbClr val="FFFFFF"/>
                </a:solidFill>
              </a:rPr>
              <a:t>2. </a:t>
            </a:r>
            <a:r>
              <a:rPr lang="en-US" sz="1050" dirty="0"/>
              <a:t>Conduct the Intake Process and Evaluate Strategy Alternatives </a:t>
            </a:r>
            <a:endParaRPr lang="en-US" sz="1400" dirty="0">
              <a:solidFill>
                <a:srgbClr val="FFFFFF"/>
              </a:solidFill>
            </a:endParaRPr>
          </a:p>
        </p:txBody>
      </p:sp>
      <p:sp>
        <p:nvSpPr>
          <p:cNvPr id="17" name="Chevron 16"/>
          <p:cNvSpPr/>
          <p:nvPr/>
        </p:nvSpPr>
        <p:spPr>
          <a:xfrm>
            <a:off x="6371121" y="1135775"/>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FFFFFF"/>
                </a:solidFill>
              </a:rPr>
              <a:t>3. Build and Govern the ERP Strategy Roadmap</a:t>
            </a:r>
            <a:endParaRPr lang="en-US" sz="1100" dirty="0">
              <a:solidFill>
                <a:srgbClr val="FFFFFF"/>
              </a:solidFill>
            </a:endParaRPr>
          </a:p>
        </p:txBody>
      </p:sp>
      <p:sp>
        <p:nvSpPr>
          <p:cNvPr id="4" name="Title 3"/>
          <p:cNvSpPr>
            <a:spLocks noGrp="1"/>
          </p:cNvSpPr>
          <p:nvPr>
            <p:ph type="title"/>
          </p:nvPr>
        </p:nvSpPr>
        <p:spPr/>
        <p:txBody>
          <a:bodyPr/>
          <a:lstStyle/>
          <a:p>
            <a:r>
              <a:rPr lang="en-US" dirty="0" smtClean="0"/>
              <a:t>ERP Strategy and Roadmap Project Overview</a:t>
            </a:r>
            <a:endParaRPr lang="en-CA" dirty="0"/>
          </a:p>
        </p:txBody>
      </p:sp>
    </p:spTree>
    <p:extLst>
      <p:ext uri="{BB962C8B-B14F-4D97-AF65-F5344CB8AC3E}">
        <p14:creationId xmlns:p14="http://schemas.microsoft.com/office/powerpoint/2010/main" val="4701505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overview </a:t>
            </a:r>
            <a:endParaRPr lang="en-US"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586344399"/>
              </p:ext>
            </p:extLst>
          </p:nvPr>
        </p:nvGraphicFramePr>
        <p:xfrm>
          <a:off x="251520" y="1500156"/>
          <a:ext cx="8587392" cy="4682922"/>
        </p:xfrm>
        <a:graphic>
          <a:graphicData uri="http://schemas.openxmlformats.org/drawingml/2006/table">
            <a:tbl>
              <a:tblPr firstRow="1" bandRow="1">
                <a:tableStyleId>{5C22544A-7EE6-4342-B048-85BDC9FD1C3A}</a:tableStyleId>
              </a:tblPr>
              <a:tblGrid>
                <a:gridCol w="400828"/>
                <a:gridCol w="2046641"/>
                <a:gridCol w="2046641"/>
                <a:gridCol w="2046641"/>
                <a:gridCol w="2046641"/>
              </a:tblGrid>
              <a:tr h="42186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Module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Module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Module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Module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r>
              <a:tr h="3182972">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smtClean="0">
                          <a:solidFill>
                            <a:schemeClr val="tx1"/>
                          </a:solidFill>
                        </a:rPr>
                        <a:t>Analysis of Current Portfolio</a:t>
                      </a:r>
                    </a:p>
                    <a:p>
                      <a:pPr marL="171450" indent="-171450">
                        <a:spcAft>
                          <a:spcPts val="0"/>
                        </a:spcAft>
                        <a:buFont typeface="Arial" panose="020B0604020202020204" pitchFamily="34" charset="0"/>
                        <a:buChar char="•"/>
                      </a:pPr>
                      <a:r>
                        <a:rPr lang="en-CA" sz="1000" b="0" dirty="0" smtClean="0">
                          <a:solidFill>
                            <a:schemeClr val="tx1"/>
                          </a:solidFill>
                        </a:rPr>
                        <a:t>Conduct an inventory collection of key ERP applications.</a:t>
                      </a:r>
                    </a:p>
                    <a:p>
                      <a:pPr marL="171450" indent="-171450">
                        <a:spcAft>
                          <a:spcPts val="0"/>
                        </a:spcAft>
                        <a:buFont typeface="Arial" panose="020B0604020202020204" pitchFamily="34" charset="0"/>
                        <a:buChar char="•"/>
                      </a:pPr>
                      <a:r>
                        <a:rPr lang="en-CA" sz="1000" b="0" baseline="0" dirty="0" smtClean="0">
                          <a:solidFill>
                            <a:schemeClr val="tx1"/>
                          </a:solidFill>
                        </a:rPr>
                        <a:t>Conduct an inventory of key processes related to the ERP applications</a:t>
                      </a:r>
                      <a:r>
                        <a:rPr lang="en-CA" sz="1000" b="0" dirty="0" smtClean="0">
                          <a:solidFill>
                            <a:schemeClr val="tx1"/>
                          </a:solidFill>
                        </a:rPr>
                        <a:t>.</a:t>
                      </a:r>
                    </a:p>
                    <a:p>
                      <a:pPr marL="171450" indent="-171450">
                        <a:spcAft>
                          <a:spcPts val="0"/>
                        </a:spcAft>
                        <a:buFont typeface="Arial" panose="020B0604020202020204" pitchFamily="34" charset="0"/>
                        <a:buChar char="•"/>
                      </a:pPr>
                      <a:r>
                        <a:rPr lang="en-CA" sz="1000" b="0" dirty="0" smtClean="0">
                          <a:solidFill>
                            <a:schemeClr val="tx1"/>
                          </a:solidFill>
                        </a:rPr>
                        <a:t>High-level current state map of applications.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ERP Needs and Solution Alternatives</a:t>
                      </a:r>
                      <a:endParaRPr lang="en-CA" sz="1000" b="1" baseline="0" dirty="0" smtClean="0">
                        <a:solidFill>
                          <a:schemeClr val="tx1"/>
                        </a:solidFill>
                      </a:endParaRPr>
                    </a:p>
                    <a:p>
                      <a:pPr marL="171450" indent="-171450">
                        <a:spcAft>
                          <a:spcPts val="0"/>
                        </a:spcAft>
                        <a:buFont typeface="Arial" panose="020B0604020202020204" pitchFamily="34" charset="0"/>
                        <a:buChar char="•"/>
                      </a:pPr>
                      <a:r>
                        <a:rPr lang="en-CA" sz="1000" b="0" dirty="0" smtClean="0">
                          <a:solidFill>
                            <a:schemeClr val="tx1"/>
                          </a:solidFill>
                        </a:rPr>
                        <a:t>Determine pains</a:t>
                      </a:r>
                      <a:r>
                        <a:rPr lang="en-CA" sz="1000" b="0" baseline="0" dirty="0" smtClean="0">
                          <a:solidFill>
                            <a:schemeClr val="tx1"/>
                          </a:solidFill>
                        </a:rPr>
                        <a:t> </a:t>
                      </a:r>
                      <a:r>
                        <a:rPr lang="en-CA" sz="1000" b="0" dirty="0" smtClean="0">
                          <a:solidFill>
                            <a:schemeClr val="tx1"/>
                          </a:solidFill>
                        </a:rPr>
                        <a:t>and</a:t>
                      </a:r>
                      <a:r>
                        <a:rPr lang="en-CA" sz="1000" b="0" baseline="0" dirty="0" smtClean="0">
                          <a:solidFill>
                            <a:schemeClr val="tx1"/>
                          </a:solidFill>
                        </a:rPr>
                        <a:t> </a:t>
                      </a:r>
                      <a:r>
                        <a:rPr lang="en-CA" sz="1000" b="0" dirty="0" smtClean="0">
                          <a:solidFill>
                            <a:schemeClr val="tx1"/>
                          </a:solidFill>
                        </a:rPr>
                        <a:t>opportunities that exist within the ERP landscape from key business and IT stakeholders</a:t>
                      </a:r>
                      <a:r>
                        <a:rPr lang="en-CA" sz="1000" b="0" baseline="0" dirty="0" smtClean="0">
                          <a:solidFill>
                            <a:schemeClr val="tx1"/>
                          </a:solidFill>
                        </a:rPr>
                        <a:t>.</a:t>
                      </a:r>
                    </a:p>
                    <a:p>
                      <a:pPr marL="171450" indent="-171450">
                        <a:spcAft>
                          <a:spcPts val="0"/>
                        </a:spcAft>
                        <a:buFont typeface="Arial" panose="020B0604020202020204" pitchFamily="34" charset="0"/>
                        <a:buChar char="•"/>
                      </a:pPr>
                      <a:r>
                        <a:rPr lang="en-CA" sz="1000" b="0" dirty="0" smtClean="0">
                          <a:solidFill>
                            <a:schemeClr val="tx1"/>
                          </a:solidFill>
                        </a:rPr>
                        <a:t>For current applications, determine remediation</a:t>
                      </a:r>
                      <a:r>
                        <a:rPr lang="en-CA" sz="1000" b="0" baseline="0" dirty="0" smtClean="0">
                          <a:solidFill>
                            <a:schemeClr val="tx1"/>
                          </a:solidFill>
                        </a:rPr>
                        <a:t> </a:t>
                      </a:r>
                      <a:r>
                        <a:rPr lang="en-CA" sz="1000" b="0" dirty="0" smtClean="0">
                          <a:solidFill>
                            <a:schemeClr val="tx1"/>
                          </a:solidFill>
                        </a:rPr>
                        <a:t>alternatives and validate with IT.</a:t>
                      </a:r>
                    </a:p>
                    <a:p>
                      <a:pPr marL="171450" indent="-171450">
                        <a:spcAft>
                          <a:spcPts val="0"/>
                        </a:spcAft>
                        <a:buFont typeface="Arial" panose="020B0604020202020204" pitchFamily="34" charset="0"/>
                        <a:buChar char="•"/>
                      </a:pPr>
                      <a:r>
                        <a:rPr lang="en-CA" sz="1000" b="0" dirty="0" smtClean="0">
                          <a:solidFill>
                            <a:schemeClr val="tx1"/>
                          </a:solidFill>
                        </a:rPr>
                        <a:t>Review future solution alternatives for ERP – maintain, augment, optimize, transform, hybrid vs. cloud, etc</a:t>
                      </a:r>
                      <a:r>
                        <a:rPr lang="en-CA" sz="1000" b="0" baseline="0" dirty="0" smtClean="0">
                          <a:solidFill>
                            <a:schemeClr val="tx1"/>
                          </a:solidFill>
                        </a:rPr>
                        <a:t>.</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Gap Analysis and Strategic Initiatives</a:t>
                      </a:r>
                    </a:p>
                    <a:p>
                      <a:pPr marL="171450" indent="-171450">
                        <a:spcAft>
                          <a:spcPts val="0"/>
                        </a:spcAft>
                        <a:buFont typeface="Arial" panose="020B0604020202020204" pitchFamily="34" charset="0"/>
                        <a:buChar char="•"/>
                      </a:pPr>
                      <a:r>
                        <a:rPr lang="en-CA" sz="1000" b="0" dirty="0" smtClean="0">
                          <a:solidFill>
                            <a:schemeClr val="tx1"/>
                          </a:solidFill>
                        </a:rPr>
                        <a:t>Perform a brief gap analysis between future and current state.</a:t>
                      </a:r>
                    </a:p>
                    <a:p>
                      <a:pPr marL="171450" indent="-171450">
                        <a:spcAft>
                          <a:spcPts val="0"/>
                        </a:spcAft>
                        <a:buFont typeface="Arial" panose="020B0604020202020204" pitchFamily="34" charset="0"/>
                        <a:buChar char="•"/>
                      </a:pPr>
                      <a:r>
                        <a:rPr lang="en-CA" sz="1000" b="0" dirty="0" smtClean="0">
                          <a:solidFill>
                            <a:schemeClr val="tx1"/>
                          </a:solidFill>
                        </a:rPr>
                        <a:t>Outline application portfolio strategic objectives in alignment with IT strategy.</a:t>
                      </a:r>
                    </a:p>
                    <a:p>
                      <a:pPr marL="171450" indent="-171450">
                        <a:spcAft>
                          <a:spcPts val="0"/>
                        </a:spcAft>
                        <a:buFont typeface="Arial" panose="020B0604020202020204" pitchFamily="34" charset="0"/>
                        <a:buChar char="•"/>
                      </a:pPr>
                      <a:r>
                        <a:rPr lang="en-CA" sz="1000" b="0" dirty="0" smtClean="0">
                          <a:solidFill>
                            <a:schemeClr val="tx1"/>
                          </a:solidFill>
                        </a:rPr>
                        <a:t>Using gap analysis, identify application initiatives and categorize by objective.</a:t>
                      </a:r>
                    </a:p>
                    <a:p>
                      <a:pPr marL="171450" indent="-171450">
                        <a:spcAft>
                          <a:spcPts val="0"/>
                        </a:spcAft>
                        <a:buFont typeface="Arial" panose="020B0604020202020204" pitchFamily="34" charset="0"/>
                        <a:buChar char="•"/>
                      </a:pPr>
                      <a:r>
                        <a:rPr lang="en-CA" sz="1000" b="0" dirty="0" smtClean="0">
                          <a:solidFill>
                            <a:schemeClr val="tx1"/>
                          </a:solidFill>
                        </a:rPr>
                        <a:t>Define and prioritize application portfolio business value metrics.</a:t>
                      </a:r>
                    </a:p>
                    <a:p>
                      <a:pPr marL="171450" indent="-171450">
                        <a:spcAft>
                          <a:spcPts val="0"/>
                        </a:spcAft>
                        <a:buFont typeface="Arial" panose="020B0604020202020204" pitchFamily="34" charset="0"/>
                        <a:buChar char="•"/>
                      </a:pPr>
                      <a:r>
                        <a:rPr lang="en-CA" sz="1000" b="0" dirty="0" smtClean="0">
                          <a:solidFill>
                            <a:schemeClr val="tx1"/>
                          </a:solidFill>
                        </a:rPr>
                        <a:t>Determine the level of urgency to implement each initiative.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ERP Roadmap</a:t>
                      </a:r>
                    </a:p>
                    <a:p>
                      <a:pPr marL="171450" indent="-171450">
                        <a:spcAft>
                          <a:spcPts val="0"/>
                        </a:spcAft>
                        <a:buFont typeface="Arial" panose="020B0604020202020204" pitchFamily="34" charset="0"/>
                        <a:buChar char="•"/>
                      </a:pPr>
                      <a:r>
                        <a:rPr lang="en-CA" sz="1000" b="0" dirty="0" smtClean="0">
                          <a:solidFill>
                            <a:schemeClr val="tx1"/>
                          </a:solidFill>
                        </a:rPr>
                        <a:t>Produce a brief description of each initiative and identify initiative timeline and dependencies.</a:t>
                      </a:r>
                    </a:p>
                    <a:p>
                      <a:pPr marL="171450" indent="-171450">
                        <a:spcAft>
                          <a:spcPts val="0"/>
                        </a:spcAft>
                        <a:buFont typeface="Arial" panose="020B0604020202020204" pitchFamily="34" charset="0"/>
                        <a:buChar char="•"/>
                      </a:pPr>
                      <a:r>
                        <a:rPr lang="en-CA" sz="1000" b="0" dirty="0" smtClean="0">
                          <a:solidFill>
                            <a:schemeClr val="tx1"/>
                          </a:solidFill>
                        </a:rPr>
                        <a:t>Prioritize application initiatives.</a:t>
                      </a:r>
                    </a:p>
                    <a:p>
                      <a:pPr marL="171450" indent="-171450">
                        <a:spcAft>
                          <a:spcPts val="0"/>
                        </a:spcAft>
                        <a:buFont typeface="Arial" panose="020B0604020202020204" pitchFamily="34" charset="0"/>
                        <a:buChar char="•"/>
                      </a:pPr>
                      <a:r>
                        <a:rPr lang="en-CA" sz="1000" b="0" dirty="0" smtClean="0">
                          <a:solidFill>
                            <a:schemeClr val="tx1"/>
                          </a:solidFill>
                        </a:rPr>
                        <a:t>Develop a 3-5 year ERP roadmap.</a:t>
                      </a:r>
                    </a:p>
                    <a:p>
                      <a:pPr marL="171450" indent="-171450">
                        <a:spcAft>
                          <a:spcPts val="0"/>
                        </a:spcAft>
                        <a:buFont typeface="Arial" panose="020B0604020202020204" pitchFamily="34" charset="0"/>
                        <a:buChar char="•"/>
                      </a:pPr>
                      <a:r>
                        <a:rPr lang="en-CA" sz="1000" b="0" dirty="0" smtClean="0">
                          <a:solidFill>
                            <a:schemeClr val="tx1"/>
                          </a:solidFill>
                        </a:rPr>
                        <a:t>Develop main executive communication messages</a:t>
                      </a:r>
                      <a:r>
                        <a:rPr lang="en-CA" sz="1000" b="0" baseline="0" dirty="0" smtClean="0">
                          <a:solidFill>
                            <a:schemeClr val="tx1"/>
                          </a:solidFill>
                        </a:rPr>
                        <a:t>.</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078089">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smtClean="0">
                          <a:solidFill>
                            <a:schemeClr val="tx1"/>
                          </a:solidFill>
                        </a:rPr>
                        <a:t>Current state of application portfolio</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Future application needs</a:t>
                      </a:r>
                      <a:endParaRPr lang="en-CA" sz="1000" b="0" baseline="0" dirty="0" smtClean="0">
                        <a:solidFill>
                          <a:schemeClr val="tx1"/>
                        </a:solidFill>
                      </a:endParaRPr>
                    </a:p>
                    <a:p>
                      <a:pPr marL="144000" indent="-144000">
                        <a:spcAft>
                          <a:spcPts val="0"/>
                        </a:spcAft>
                        <a:buClrTx/>
                        <a:buFont typeface="+mj-lt"/>
                        <a:buAutoNum type="arabicPeriod"/>
                      </a:pPr>
                      <a:r>
                        <a:rPr lang="en-CA" sz="1000" b="0" dirty="0" smtClean="0">
                          <a:solidFill>
                            <a:schemeClr val="tx1"/>
                          </a:solidFill>
                        </a:rPr>
                        <a:t>Alternative solutions</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Gap analysis</a:t>
                      </a:r>
                      <a:endParaRPr lang="en-CA" sz="1000" b="0" baseline="0" dirty="0" smtClean="0">
                        <a:solidFill>
                          <a:schemeClr val="tx1"/>
                        </a:solidFill>
                      </a:endParaRPr>
                    </a:p>
                    <a:p>
                      <a:pPr marL="144000" indent="-144000">
                        <a:spcAft>
                          <a:spcPts val="0"/>
                        </a:spcAft>
                        <a:buClrTx/>
                        <a:buFont typeface="+mj-lt"/>
                        <a:buAutoNum type="arabicPeriod"/>
                      </a:pPr>
                      <a:r>
                        <a:rPr lang="en-CA" sz="1000" b="0" dirty="0" smtClean="0">
                          <a:solidFill>
                            <a:schemeClr val="tx1"/>
                          </a:solidFill>
                        </a:rPr>
                        <a:t>ERP portfolio objectives</a:t>
                      </a:r>
                      <a:endParaRPr lang="en-CA" sz="1000" b="0" baseline="0" dirty="0" smtClean="0">
                        <a:solidFill>
                          <a:schemeClr val="tx1"/>
                        </a:solidFill>
                      </a:endParaRPr>
                    </a:p>
                    <a:p>
                      <a:pPr marL="144000" indent="-144000">
                        <a:spcAft>
                          <a:spcPts val="0"/>
                        </a:spcAft>
                        <a:buClrTx/>
                        <a:buFont typeface="+mj-lt"/>
                        <a:buAutoNum type="arabicPeriod"/>
                      </a:pPr>
                      <a:r>
                        <a:rPr lang="en-CA" sz="1000" b="0" dirty="0" smtClean="0">
                          <a:solidFill>
                            <a:schemeClr val="tx1"/>
                          </a:solidFill>
                        </a:rPr>
                        <a:t>Initiatives list</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Detailed 3-5 year ERP</a:t>
                      </a:r>
                      <a:r>
                        <a:rPr lang="en-CA" sz="1000" b="0" baseline="0" dirty="0" smtClean="0">
                          <a:solidFill>
                            <a:schemeClr val="tx1"/>
                          </a:solidFill>
                        </a:rPr>
                        <a:t> roadmap </a:t>
                      </a:r>
                    </a:p>
                    <a:p>
                      <a:pPr marL="144000" indent="-144000">
                        <a:spcAft>
                          <a:spcPts val="0"/>
                        </a:spcAft>
                        <a:buClrTx/>
                        <a:buFont typeface="+mj-lt"/>
                        <a:buAutoNum type="arabicPeriod"/>
                      </a:pPr>
                      <a:r>
                        <a:rPr lang="en-CA" sz="1000" b="0" dirty="0" smtClean="0">
                          <a:solidFill>
                            <a:schemeClr val="tx1"/>
                          </a:solidFill>
                        </a:rPr>
                        <a:t>Executive communication messages</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
        <p:nvSpPr>
          <p:cNvPr id="5" name="TextBox 4"/>
          <p:cNvSpPr txBox="1"/>
          <p:nvPr/>
        </p:nvSpPr>
        <p:spPr>
          <a:xfrm>
            <a:off x="639475" y="6234550"/>
            <a:ext cx="8406284" cy="261610"/>
          </a:xfrm>
          <a:prstGeom prst="rect">
            <a:avLst/>
          </a:prstGeom>
        </p:spPr>
        <p:txBody>
          <a:bodyPr wrap="square" rtlCol="0">
            <a:spAutoFit/>
          </a:bodyPr>
          <a:lstStyle/>
          <a:p>
            <a:r>
              <a:rPr lang="en-CA" sz="1100" dirty="0" smtClean="0"/>
              <a:t>In a workshop setting, we would take a subset of your data and walk through as an example of how to build a roadmap initiative.</a:t>
            </a:r>
          </a:p>
        </p:txBody>
      </p:sp>
    </p:spTree>
    <p:extLst>
      <p:ext uri="{BB962C8B-B14F-4D97-AF65-F5344CB8AC3E}">
        <p14:creationId xmlns:p14="http://schemas.microsoft.com/office/powerpoint/2010/main" val="3099539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CA" dirty="0"/>
              <a:t>IT Application Director/ Manager</a:t>
            </a:r>
          </a:p>
          <a:p>
            <a:r>
              <a:rPr lang="en-CA" dirty="0"/>
              <a:t>VP of IT</a:t>
            </a:r>
          </a:p>
          <a:p>
            <a:r>
              <a:rPr lang="en-CA" dirty="0"/>
              <a:t>CIO</a:t>
            </a:r>
          </a:p>
          <a:p>
            <a:r>
              <a:rPr lang="en-CA" dirty="0"/>
              <a:t>CFO</a:t>
            </a:r>
          </a:p>
          <a:p>
            <a:endParaRPr lang="en-US" dirty="0"/>
          </a:p>
        </p:txBody>
      </p:sp>
      <p:sp>
        <p:nvSpPr>
          <p:cNvPr id="14" name="Text Placeholder 13"/>
          <p:cNvSpPr>
            <a:spLocks noGrp="1"/>
          </p:cNvSpPr>
          <p:nvPr>
            <p:ph type="body" sz="quarter" idx="26"/>
          </p:nvPr>
        </p:nvSpPr>
        <p:spPr/>
        <p:txBody>
          <a:bodyPr/>
          <a:lstStyle/>
          <a:p>
            <a:r>
              <a:rPr lang="en-CA" dirty="0" smtClean="0"/>
              <a:t>Align </a:t>
            </a:r>
            <a:r>
              <a:rPr lang="en-CA" dirty="0"/>
              <a:t>the ERP strategy and roadmap with business </a:t>
            </a:r>
            <a:r>
              <a:rPr lang="en-CA" dirty="0" smtClean="0"/>
              <a:t>priorities, securing buy-in </a:t>
            </a:r>
            <a:r>
              <a:rPr lang="en-CA" dirty="0"/>
              <a:t>from the business for the program.</a:t>
            </a:r>
          </a:p>
          <a:p>
            <a:r>
              <a:rPr lang="en-US" dirty="0" smtClean="0"/>
              <a:t>Give a </a:t>
            </a:r>
            <a:r>
              <a:rPr lang="en-CA" dirty="0">
                <a:cs typeface="Roboto Regular"/>
              </a:rPr>
              <a:t>view of the application portfolio to assist in </a:t>
            </a:r>
            <a:r>
              <a:rPr lang="en-CA" dirty="0" smtClean="0">
                <a:cs typeface="Roboto Regular"/>
              </a:rPr>
              <a:t>identifying </a:t>
            </a:r>
            <a:r>
              <a:rPr lang="en-CA" dirty="0">
                <a:cs typeface="Roboto Regular"/>
              </a:rPr>
              <a:t>gaps, risks, and opportunities in relation to business processes.</a:t>
            </a:r>
            <a:endParaRPr lang="en-CA" dirty="0" smtClean="0">
              <a:solidFill>
                <a:srgbClr val="1F364C"/>
              </a:solidFill>
              <a:latin typeface="Roboto Regular"/>
              <a:cs typeface="Roboto Regular"/>
            </a:endParaRPr>
          </a:p>
          <a:p>
            <a:r>
              <a:rPr lang="en-CA" dirty="0" smtClean="0"/>
              <a:t>Assess </a:t>
            </a:r>
            <a:r>
              <a:rPr lang="en-CA" dirty="0"/>
              <a:t>alternatives for the critical path(s) most relevant to your organization’s direction.</a:t>
            </a:r>
          </a:p>
          <a:p>
            <a:endParaRPr lang="en-US" dirty="0"/>
          </a:p>
        </p:txBody>
      </p:sp>
      <p:sp>
        <p:nvSpPr>
          <p:cNvPr id="15" name="Text Placeholder 14"/>
          <p:cNvSpPr>
            <a:spLocks noGrp="1"/>
          </p:cNvSpPr>
          <p:nvPr>
            <p:ph type="body" sz="quarter" idx="27"/>
          </p:nvPr>
        </p:nvSpPr>
        <p:spPr/>
        <p:txBody>
          <a:bodyPr/>
          <a:lstStyle/>
          <a:p>
            <a:r>
              <a:rPr lang="en-CA" dirty="0"/>
              <a:t>Directors/Managers of ERP-affected business functions, e.g. Finance and Operations</a:t>
            </a:r>
          </a:p>
          <a:p>
            <a:r>
              <a:rPr lang="en-CA" dirty="0"/>
              <a:t>Business analysts responsible for ERP functions and/or processes</a:t>
            </a:r>
          </a:p>
          <a:p>
            <a:r>
              <a:rPr lang="en-CA" dirty="0"/>
              <a:t>Architects working on IT infrastructures</a:t>
            </a:r>
          </a:p>
          <a:p>
            <a:endParaRPr lang="en-US" dirty="0"/>
          </a:p>
        </p:txBody>
      </p:sp>
      <p:sp>
        <p:nvSpPr>
          <p:cNvPr id="16" name="Text Placeholder 15"/>
          <p:cNvSpPr>
            <a:spLocks noGrp="1"/>
          </p:cNvSpPr>
          <p:nvPr>
            <p:ph type="body" sz="quarter" idx="28"/>
          </p:nvPr>
        </p:nvSpPr>
        <p:spPr/>
        <p:txBody>
          <a:bodyPr/>
          <a:lstStyle/>
          <a:p>
            <a:r>
              <a:rPr lang="en-CA" dirty="0"/>
              <a:t>Obtain a conceptual understanding of the ERP future state </a:t>
            </a:r>
          </a:p>
          <a:p>
            <a:r>
              <a:rPr lang="en-CA" dirty="0"/>
              <a:t>Understand their roles and responsibilities</a:t>
            </a:r>
          </a:p>
          <a:p>
            <a:r>
              <a:rPr lang="en-CA" dirty="0" smtClean="0"/>
              <a:t>Actionable roadmap with prioritized initiatives</a:t>
            </a:r>
            <a:endParaRPr lang="en-US" dirty="0"/>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247848" y="1510425"/>
            <a:ext cx="5257800" cy="1078992"/>
          </a:xfrm>
        </p:spPr>
        <p:txBody>
          <a:bodyPr/>
          <a:lstStyle/>
          <a:p>
            <a:r>
              <a:rPr lang="en-US" sz="1100" dirty="0"/>
              <a:t>Organizations often do not have a strategy or </a:t>
            </a:r>
            <a:r>
              <a:rPr lang="en-US" sz="1100" dirty="0" smtClean="0"/>
              <a:t>roadmap </a:t>
            </a:r>
            <a:r>
              <a:rPr lang="en-US" sz="1100" dirty="0"/>
              <a:t>in place when it comes to implementing their </a:t>
            </a:r>
            <a:r>
              <a:rPr lang="en-US" sz="1100" dirty="0" smtClean="0"/>
              <a:t>ERP. </a:t>
            </a:r>
            <a:r>
              <a:rPr lang="en-US" sz="1100" dirty="0"/>
              <a:t>The focus is often </a:t>
            </a:r>
            <a:r>
              <a:rPr lang="en-US" sz="1100" dirty="0" smtClean="0"/>
              <a:t>on the </a:t>
            </a:r>
            <a:r>
              <a:rPr lang="en-US" sz="1100" dirty="0"/>
              <a:t>selection and implementation phases of ERP, but without a foundation and strategy in </a:t>
            </a:r>
            <a:r>
              <a:rPr lang="en-US" sz="1100" dirty="0" smtClean="0"/>
              <a:t>place. </a:t>
            </a:r>
            <a:r>
              <a:rPr lang="en-US" sz="1100" dirty="0"/>
              <a:t>ERP projects are routinely reported as going over </a:t>
            </a:r>
            <a:r>
              <a:rPr lang="en-US" sz="1100" dirty="0" smtClean="0"/>
              <a:t>budget and, </a:t>
            </a:r>
            <a:r>
              <a:rPr lang="en-US" sz="1100" dirty="0"/>
              <a:t>in most </a:t>
            </a:r>
            <a:r>
              <a:rPr lang="en-US" sz="1100" dirty="0" smtClean="0"/>
              <a:t>cases, fail.</a:t>
            </a:r>
            <a:endParaRPr lang="en-US" sz="1100" dirty="0"/>
          </a:p>
        </p:txBody>
      </p:sp>
      <p:sp>
        <p:nvSpPr>
          <p:cNvPr id="4" name="Text Placeholder 3"/>
          <p:cNvSpPr>
            <a:spLocks noGrp="1"/>
          </p:cNvSpPr>
          <p:nvPr>
            <p:ph type="body" sz="quarter" idx="11"/>
          </p:nvPr>
        </p:nvSpPr>
        <p:spPr>
          <a:xfrm>
            <a:off x="247848" y="2949065"/>
            <a:ext cx="5257800" cy="1076983"/>
          </a:xfrm>
        </p:spPr>
        <p:txBody>
          <a:bodyPr/>
          <a:lstStyle/>
          <a:p>
            <a:r>
              <a:rPr lang="en-CA" sz="1100" dirty="0"/>
              <a:t>ERP projects impact the entire organization – they are not limited to just financial and operating metrics. The disruption is felt during both implementation and in the production environment.</a:t>
            </a:r>
          </a:p>
          <a:p>
            <a:r>
              <a:rPr lang="en-US" sz="1100" dirty="0" smtClean="0"/>
              <a:t>Missteps due to a lack of strategy can cost time as well as financial resources. Over half of ERP projects </a:t>
            </a:r>
            <a:r>
              <a:rPr lang="en-CA" sz="1100" dirty="0"/>
              <a:t>fail to achieve their planned business objectives</a:t>
            </a:r>
            <a:endParaRPr lang="en-US" sz="1100" dirty="0"/>
          </a:p>
        </p:txBody>
      </p:sp>
      <p:sp>
        <p:nvSpPr>
          <p:cNvPr id="5" name="Text Placeholder 4"/>
          <p:cNvSpPr>
            <a:spLocks noGrp="1"/>
          </p:cNvSpPr>
          <p:nvPr>
            <p:ph type="body" sz="quarter" idx="12"/>
          </p:nvPr>
        </p:nvSpPr>
        <p:spPr>
          <a:xfrm>
            <a:off x="255868" y="4520966"/>
            <a:ext cx="8623607" cy="1808438"/>
          </a:xfrm>
        </p:spPr>
        <p:txBody>
          <a:bodyPr/>
          <a:lstStyle/>
          <a:p>
            <a:pPr marL="0" indent="0">
              <a:buNone/>
            </a:pPr>
            <a:r>
              <a:rPr lang="en-US" sz="1100" dirty="0"/>
              <a:t>The success of an ERP project is completely dependent on establishing and maintaining a strategic and actionable roadmap:</a:t>
            </a:r>
          </a:p>
          <a:p>
            <a:pPr>
              <a:spcBef>
                <a:spcPts val="0"/>
              </a:spcBef>
            </a:pPr>
            <a:r>
              <a:rPr lang="en-US" sz="1100" dirty="0"/>
              <a:t>Define the project scope and assign roles and responsibilities to a dedicated project </a:t>
            </a:r>
            <a:r>
              <a:rPr lang="en-US" sz="1100" dirty="0" smtClean="0"/>
              <a:t>team.</a:t>
            </a:r>
            <a:endParaRPr lang="en-US" sz="1100" dirty="0"/>
          </a:p>
          <a:p>
            <a:pPr>
              <a:spcBef>
                <a:spcPts val="0"/>
              </a:spcBef>
            </a:pPr>
            <a:r>
              <a:rPr lang="en-US" sz="1100" dirty="0"/>
              <a:t>Obtain an understanding of the deployment options that exist in the ERP </a:t>
            </a:r>
            <a:r>
              <a:rPr lang="en-US" sz="1100" dirty="0" smtClean="0"/>
              <a:t>marketplace.</a:t>
            </a:r>
            <a:endParaRPr lang="en-US" sz="1100" dirty="0"/>
          </a:p>
          <a:p>
            <a:pPr>
              <a:spcBef>
                <a:spcPts val="0"/>
              </a:spcBef>
            </a:pPr>
            <a:r>
              <a:rPr lang="en-US" sz="1100" dirty="0"/>
              <a:t>Assess the current state of applications and processes within the ERP </a:t>
            </a:r>
            <a:r>
              <a:rPr lang="en-US" sz="1100" dirty="0" smtClean="0"/>
              <a:t>ecosystem.</a:t>
            </a:r>
            <a:endParaRPr lang="en-US" sz="1100" dirty="0"/>
          </a:p>
          <a:p>
            <a:pPr>
              <a:spcBef>
                <a:spcPts val="0"/>
              </a:spcBef>
            </a:pPr>
            <a:r>
              <a:rPr lang="en-US" sz="1100" dirty="0"/>
              <a:t>Identify key initiatives by assessing the pains, </a:t>
            </a:r>
            <a:r>
              <a:rPr lang="en-US" sz="1100" dirty="0" smtClean="0"/>
              <a:t>gaps, </a:t>
            </a:r>
            <a:r>
              <a:rPr lang="en-US" sz="1100" dirty="0"/>
              <a:t>and opportunities within the ERP </a:t>
            </a:r>
            <a:r>
              <a:rPr lang="en-US" sz="1100" dirty="0" smtClean="0"/>
              <a:t>landscape.</a:t>
            </a:r>
            <a:endParaRPr lang="en-US" sz="1100" dirty="0"/>
          </a:p>
          <a:p>
            <a:pPr>
              <a:spcBef>
                <a:spcPts val="0"/>
              </a:spcBef>
            </a:pPr>
            <a:r>
              <a:rPr lang="en-US" sz="1100" dirty="0"/>
              <a:t>Develop remediation tactics </a:t>
            </a:r>
            <a:r>
              <a:rPr lang="en-US" sz="1100" dirty="0" smtClean="0"/>
              <a:t>that </a:t>
            </a:r>
            <a:r>
              <a:rPr lang="en-US" sz="1100" dirty="0"/>
              <a:t>stem directly from the pains and opportunities identified within the ERP </a:t>
            </a:r>
            <a:r>
              <a:rPr lang="en-US" sz="1100" dirty="0" smtClean="0"/>
              <a:t>landscape.</a:t>
            </a:r>
            <a:endParaRPr lang="en-US" sz="1100" dirty="0"/>
          </a:p>
          <a:p>
            <a:pPr>
              <a:spcBef>
                <a:spcPts val="0"/>
              </a:spcBef>
            </a:pPr>
            <a:r>
              <a:rPr lang="en-US" sz="1100" dirty="0"/>
              <a:t>Understand solution alternatives and the various directions your organization can choose for the future state of </a:t>
            </a:r>
            <a:r>
              <a:rPr lang="en-US" sz="1100" dirty="0" smtClean="0"/>
              <a:t>ERP.</a:t>
            </a:r>
            <a:endParaRPr lang="en-US" sz="1100" dirty="0"/>
          </a:p>
          <a:p>
            <a:pPr>
              <a:spcBef>
                <a:spcPts val="0"/>
              </a:spcBef>
            </a:pPr>
            <a:r>
              <a:rPr lang="en-CA" sz="1100" dirty="0"/>
              <a:t>Develop an actionable roadmap with prioritized </a:t>
            </a:r>
            <a:r>
              <a:rPr lang="en-CA" sz="1100" dirty="0" smtClean="0"/>
              <a:t>initiatives.</a:t>
            </a:r>
            <a:endParaRPr lang="en-CA" sz="1100" dirty="0"/>
          </a:p>
          <a:p>
            <a:pPr>
              <a:spcBef>
                <a:spcPts val="0"/>
              </a:spcBef>
            </a:pPr>
            <a:r>
              <a:rPr lang="en-US" sz="1100" dirty="0"/>
              <a:t>Establish meaningful </a:t>
            </a:r>
            <a:r>
              <a:rPr lang="en-US" sz="1100" dirty="0" smtClean="0"/>
              <a:t>KPIs </a:t>
            </a:r>
            <a:r>
              <a:rPr lang="en-US" sz="1100" dirty="0"/>
              <a:t>that directly align </a:t>
            </a:r>
            <a:r>
              <a:rPr lang="en-US" sz="1100" dirty="0" smtClean="0"/>
              <a:t>with </a:t>
            </a:r>
            <a:r>
              <a:rPr lang="en-US" sz="1100" dirty="0"/>
              <a:t>your strategic </a:t>
            </a:r>
            <a:r>
              <a:rPr lang="en-US" sz="1100" dirty="0" smtClean="0"/>
              <a:t>goals.</a:t>
            </a:r>
            <a:endParaRPr lang="en-US" sz="1100" dirty="0"/>
          </a:p>
          <a:p>
            <a:pPr>
              <a:spcBef>
                <a:spcPts val="0"/>
              </a:spcBef>
            </a:pPr>
            <a:r>
              <a:rPr lang="en-US" sz="1100" dirty="0"/>
              <a:t>Finalize your strategic roadmap with a governance model to ensure future </a:t>
            </a:r>
            <a:r>
              <a:rPr lang="en-US" sz="1100" dirty="0" smtClean="0"/>
              <a:t>success.</a:t>
            </a:r>
            <a:endParaRPr lang="en-US" sz="1100" dirty="0"/>
          </a:p>
        </p:txBody>
      </p:sp>
      <p:sp>
        <p:nvSpPr>
          <p:cNvPr id="6" name="Text Placeholder 5"/>
          <p:cNvSpPr>
            <a:spLocks noGrp="1"/>
          </p:cNvSpPr>
          <p:nvPr>
            <p:ph type="body" sz="quarter" idx="13"/>
          </p:nvPr>
        </p:nvSpPr>
        <p:spPr>
          <a:xfrm>
            <a:off x="5737241" y="1427926"/>
            <a:ext cx="3246739" cy="2523241"/>
          </a:xfrm>
        </p:spPr>
        <p:txBody>
          <a:bodyPr/>
          <a:lstStyle/>
          <a:p>
            <a:pPr marL="228600" indent="-228600">
              <a:spcBef>
                <a:spcPts val="600"/>
              </a:spcBef>
              <a:spcAft>
                <a:spcPts val="600"/>
              </a:spcAft>
              <a:buSzPct val="100000"/>
              <a:buFont typeface="+mj-lt"/>
              <a:buAutoNum type="arabicPeriod"/>
            </a:pPr>
            <a:endParaRPr lang="en-CA" sz="1050" b="1" dirty="0"/>
          </a:p>
          <a:p>
            <a:pPr marL="228600" indent="-228600">
              <a:spcBef>
                <a:spcPts val="600"/>
              </a:spcBef>
              <a:spcAft>
                <a:spcPts val="600"/>
              </a:spcAft>
              <a:buSzPct val="100000"/>
              <a:buFont typeface="+mj-lt"/>
              <a:buAutoNum type="arabicPeriod"/>
            </a:pPr>
            <a:r>
              <a:rPr lang="en-CA" sz="1050" b="1" dirty="0"/>
              <a:t>An ERP strategy is an ongoing communication tool for the business</a:t>
            </a:r>
            <a:r>
              <a:rPr lang="en-US" sz="1400" b="1" dirty="0"/>
              <a:t/>
            </a:r>
            <a:br>
              <a:rPr lang="en-US" sz="1400" b="1" dirty="0"/>
            </a:br>
            <a:r>
              <a:rPr lang="en-CA" sz="900" dirty="0"/>
              <a:t>Having a multi-dimensional view of your ERP strategy and roadmap allows you to track and report to stakeholders on a regular basis. It is a living document.</a:t>
            </a:r>
            <a:endParaRPr lang="en-CA" sz="800" dirty="0"/>
          </a:p>
          <a:p>
            <a:pPr marL="228600" indent="-228600">
              <a:spcBef>
                <a:spcPts val="0"/>
              </a:spcBef>
              <a:spcAft>
                <a:spcPts val="0"/>
              </a:spcAft>
              <a:buSzPct val="100000"/>
              <a:buFont typeface="+mj-lt"/>
              <a:buAutoNum type="arabicPeriod"/>
            </a:pPr>
            <a:r>
              <a:rPr lang="en-CA" sz="1050" b="1" dirty="0"/>
              <a:t>Accountability for ERP success is shared between IT and the business </a:t>
            </a:r>
            <a:r>
              <a:rPr lang="en-US" sz="1400" b="1" dirty="0"/>
              <a:t/>
            </a:r>
            <a:br>
              <a:rPr lang="en-US" sz="1400" b="1" dirty="0"/>
            </a:br>
            <a:r>
              <a:rPr lang="en-CA" sz="900" dirty="0"/>
              <a:t>There is no single owner of an ERP. A unified approach to building your strategy  promotes an integrated roadmap so all stakeholders have clear direction on the future state.</a:t>
            </a:r>
            <a:endParaRPr lang="en-US" sz="1050" dirty="0">
              <a:solidFill>
                <a:srgbClr val="333333"/>
              </a:solidFill>
            </a:endParaRPr>
          </a:p>
          <a:p>
            <a:pPr marL="228600" indent="-228600">
              <a:spcBef>
                <a:spcPts val="600"/>
              </a:spcBef>
              <a:spcAft>
                <a:spcPts val="600"/>
              </a:spcAft>
              <a:buSzPct val="100000"/>
              <a:buFont typeface="+mj-lt"/>
              <a:buAutoNum type="arabicPeriod"/>
            </a:pPr>
            <a:r>
              <a:rPr lang="en-CA" sz="1050" b="1" dirty="0"/>
              <a:t>An actionable roadmap provides a clear path to benefits realization</a:t>
            </a:r>
            <a:r>
              <a:rPr lang="en-US" sz="1400" b="1" dirty="0"/>
              <a:t/>
            </a:r>
            <a:br>
              <a:rPr lang="en-US" sz="1400" b="1" dirty="0"/>
            </a:br>
            <a:r>
              <a:rPr lang="en-CA" sz="900" dirty="0"/>
              <a:t>Your application lifecycle stage, business model, and future direction define which critical path to follow. The ERP roadmap connects business targets to actionable initiatives.</a:t>
            </a:r>
            <a:endParaRPr lang="en-CA" sz="800" dirty="0"/>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ERP Overview</a:t>
            </a:r>
            <a:endParaRPr lang="en-CA" dirty="0"/>
          </a:p>
        </p:txBody>
      </p:sp>
      <p:sp>
        <p:nvSpPr>
          <p:cNvPr id="8" name="TextBox 7"/>
          <p:cNvSpPr txBox="1"/>
          <p:nvPr/>
        </p:nvSpPr>
        <p:spPr>
          <a:xfrm>
            <a:off x="383065" y="1860351"/>
            <a:ext cx="4034244" cy="3600986"/>
          </a:xfrm>
          <a:prstGeom prst="rect">
            <a:avLst/>
          </a:prstGeom>
        </p:spPr>
        <p:txBody>
          <a:bodyPr wrap="square" rtlCol="0">
            <a:spAutoFit/>
          </a:bodyPr>
          <a:lstStyle/>
          <a:p>
            <a:r>
              <a:rPr lang="en-US" sz="1200" dirty="0">
                <a:solidFill>
                  <a:srgbClr val="333333"/>
                </a:solidFill>
              </a:rPr>
              <a:t>Enterprise resource planning (ERP) systems facilitate the flow of information across business units. An ERP </a:t>
            </a:r>
            <a:r>
              <a:rPr lang="en-US" sz="1200" dirty="0" smtClean="0">
                <a:solidFill>
                  <a:srgbClr val="333333"/>
                </a:solidFill>
              </a:rPr>
              <a:t>allows </a:t>
            </a:r>
            <a:r>
              <a:rPr lang="en-US" sz="1200" dirty="0">
                <a:solidFill>
                  <a:srgbClr val="333333"/>
                </a:solidFill>
              </a:rPr>
              <a:t>for seamless integration of systems and creates a holistic view of the enterprise to support decision making. </a:t>
            </a:r>
          </a:p>
          <a:p>
            <a:endParaRPr lang="en-US" sz="1200" dirty="0">
              <a:solidFill>
                <a:srgbClr val="333333"/>
              </a:solidFill>
            </a:endParaRPr>
          </a:p>
          <a:p>
            <a:r>
              <a:rPr lang="en-US" sz="1200" dirty="0">
                <a:solidFill>
                  <a:srgbClr val="333333"/>
                </a:solidFill>
              </a:rPr>
              <a:t>In many organizations, the ERP system is considered the lifeblood of the enterprise. Problems with this key operational system will have a dramatic impact on the ability of the enterprise to survive and grow. </a:t>
            </a:r>
          </a:p>
          <a:p>
            <a:endParaRPr lang="en-US" sz="1200" dirty="0">
              <a:solidFill>
                <a:srgbClr val="333333"/>
              </a:solidFill>
            </a:endParaRPr>
          </a:p>
          <a:p>
            <a:r>
              <a:rPr lang="en-US" sz="1400" b="1" dirty="0">
                <a:solidFill>
                  <a:schemeClr val="accent2"/>
                </a:solidFill>
              </a:rPr>
              <a:t>An ERP system: </a:t>
            </a:r>
          </a:p>
          <a:p>
            <a:endParaRPr lang="en-US" sz="1200" dirty="0">
              <a:solidFill>
                <a:srgbClr val="333333"/>
              </a:solidFill>
            </a:endParaRPr>
          </a:p>
          <a:p>
            <a:pPr marL="355600" lvl="1">
              <a:spcAft>
                <a:spcPts val="600"/>
              </a:spcAft>
            </a:pPr>
            <a:r>
              <a:rPr lang="en-US" sz="1200" b="1" dirty="0">
                <a:solidFill>
                  <a:srgbClr val="333333"/>
                </a:solidFill>
              </a:rPr>
              <a:t>Automates</a:t>
            </a:r>
            <a:r>
              <a:rPr lang="en-US" sz="1200" dirty="0">
                <a:solidFill>
                  <a:srgbClr val="333333"/>
                </a:solidFill>
              </a:rPr>
              <a:t> processes, reducing the amount of manual, routine work.</a:t>
            </a:r>
          </a:p>
          <a:p>
            <a:pPr marL="355600" lvl="1">
              <a:spcAft>
                <a:spcPts val="600"/>
              </a:spcAft>
            </a:pPr>
            <a:r>
              <a:rPr lang="en-US" sz="1200" b="1" dirty="0">
                <a:solidFill>
                  <a:srgbClr val="333333"/>
                </a:solidFill>
              </a:rPr>
              <a:t>Integrates</a:t>
            </a:r>
            <a:r>
              <a:rPr lang="en-US" sz="1200" dirty="0">
                <a:solidFill>
                  <a:srgbClr val="333333"/>
                </a:solidFill>
              </a:rPr>
              <a:t> with core modules, eliminating the fragmentation of systems.</a:t>
            </a:r>
          </a:p>
          <a:p>
            <a:pPr marL="355600" lvl="1"/>
            <a:r>
              <a:rPr lang="en-US" sz="1200" b="1" dirty="0">
                <a:solidFill>
                  <a:srgbClr val="333333"/>
                </a:solidFill>
              </a:rPr>
              <a:t>Reporting</a:t>
            </a:r>
            <a:r>
              <a:rPr lang="en-US" sz="1200" dirty="0">
                <a:solidFill>
                  <a:srgbClr val="333333"/>
                </a:solidFill>
              </a:rPr>
              <a:t> centralizes information from multiple parts of the value chain to a single point. </a:t>
            </a:r>
          </a:p>
        </p:txBody>
      </p:sp>
      <p:sp>
        <p:nvSpPr>
          <p:cNvPr id="9" name="TextBox 8"/>
          <p:cNvSpPr txBox="1"/>
          <p:nvPr/>
        </p:nvSpPr>
        <p:spPr>
          <a:xfrm>
            <a:off x="361554" y="1452427"/>
            <a:ext cx="1821845" cy="369332"/>
          </a:xfrm>
          <a:prstGeom prst="rect">
            <a:avLst/>
          </a:prstGeom>
          <a:noFill/>
        </p:spPr>
        <p:txBody>
          <a:bodyPr wrap="none" rtlCol="0">
            <a:spAutoFit/>
          </a:bodyPr>
          <a:lstStyle/>
          <a:p>
            <a:r>
              <a:rPr lang="en-US" b="1" dirty="0" smtClean="0">
                <a:solidFill>
                  <a:schemeClr val="accent2"/>
                </a:solidFill>
              </a:rPr>
              <a:t>WHAT IS ERP?</a:t>
            </a:r>
            <a:endParaRPr lang="en-US" b="1" dirty="0">
              <a:solidFill>
                <a:schemeClr val="accent2"/>
              </a:solidFill>
            </a:endParaRPr>
          </a:p>
        </p:txBody>
      </p:sp>
      <p:grpSp>
        <p:nvGrpSpPr>
          <p:cNvPr id="10" name="Group 53"/>
          <p:cNvGrpSpPr/>
          <p:nvPr/>
        </p:nvGrpSpPr>
        <p:grpSpPr>
          <a:xfrm>
            <a:off x="4390338" y="1452427"/>
            <a:ext cx="4272839" cy="4448163"/>
            <a:chOff x="404418" y="1420929"/>
            <a:chExt cx="4714949" cy="4908414"/>
          </a:xfrm>
        </p:grpSpPr>
        <p:cxnSp>
          <p:nvCxnSpPr>
            <p:cNvPr id="11" name="Straight Connector 56"/>
            <p:cNvCxnSpPr/>
            <p:nvPr/>
          </p:nvCxnSpPr>
          <p:spPr>
            <a:xfrm flipV="1">
              <a:off x="2763115" y="2311608"/>
              <a:ext cx="0" cy="770948"/>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54"/>
            <p:cNvCxnSpPr/>
            <p:nvPr/>
          </p:nvCxnSpPr>
          <p:spPr>
            <a:xfrm flipV="1">
              <a:off x="3159326" y="2697082"/>
              <a:ext cx="434022" cy="567298"/>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3" name="Group 55"/>
            <p:cNvGrpSpPr/>
            <p:nvPr/>
          </p:nvGrpSpPr>
          <p:grpSpPr>
            <a:xfrm>
              <a:off x="404418" y="1420929"/>
              <a:ext cx="4714949" cy="4908414"/>
              <a:chOff x="404418" y="1420929"/>
              <a:chExt cx="4714949" cy="4908414"/>
            </a:xfrm>
          </p:grpSpPr>
          <p:sp>
            <p:nvSpPr>
              <p:cNvPr id="22" name="Block Arc 73"/>
              <p:cNvSpPr/>
              <p:nvPr/>
            </p:nvSpPr>
            <p:spPr>
              <a:xfrm>
                <a:off x="757817" y="1871061"/>
                <a:ext cx="4008149" cy="4008149"/>
              </a:xfrm>
              <a:prstGeom prst="blockArc">
                <a:avLst>
                  <a:gd name="adj1" fmla="val 14040000"/>
                  <a:gd name="adj2" fmla="val 1620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23" name="Block Arc 74"/>
              <p:cNvSpPr/>
              <p:nvPr/>
            </p:nvSpPr>
            <p:spPr>
              <a:xfrm>
                <a:off x="757817" y="1871061"/>
                <a:ext cx="4008149" cy="4008149"/>
              </a:xfrm>
              <a:prstGeom prst="blockArc">
                <a:avLst>
                  <a:gd name="adj1" fmla="val 11880000"/>
                  <a:gd name="adj2" fmla="val 14040000"/>
                  <a:gd name="adj3" fmla="val 2757"/>
                </a:avLst>
              </a:prstGeom>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24" name="Block Arc 75"/>
              <p:cNvSpPr/>
              <p:nvPr/>
            </p:nvSpPr>
            <p:spPr>
              <a:xfrm>
                <a:off x="757817" y="1871061"/>
                <a:ext cx="4008149" cy="4008149"/>
              </a:xfrm>
              <a:prstGeom prst="blockArc">
                <a:avLst>
                  <a:gd name="adj1" fmla="val 9720000"/>
                  <a:gd name="adj2" fmla="val 1188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25" name="Block Arc 76"/>
              <p:cNvSpPr/>
              <p:nvPr/>
            </p:nvSpPr>
            <p:spPr>
              <a:xfrm>
                <a:off x="757817" y="1871061"/>
                <a:ext cx="4008149" cy="4008149"/>
              </a:xfrm>
              <a:prstGeom prst="blockArc">
                <a:avLst>
                  <a:gd name="adj1" fmla="val 7560000"/>
                  <a:gd name="adj2" fmla="val 972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26" name="Block Arc 77"/>
              <p:cNvSpPr/>
              <p:nvPr/>
            </p:nvSpPr>
            <p:spPr>
              <a:xfrm>
                <a:off x="757817" y="1871061"/>
                <a:ext cx="4008149" cy="4008149"/>
              </a:xfrm>
              <a:prstGeom prst="blockArc">
                <a:avLst>
                  <a:gd name="adj1" fmla="val 5400000"/>
                  <a:gd name="adj2" fmla="val 756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27" name="Block Arc 78"/>
              <p:cNvSpPr/>
              <p:nvPr/>
            </p:nvSpPr>
            <p:spPr>
              <a:xfrm>
                <a:off x="757817" y="1871061"/>
                <a:ext cx="4008149" cy="4008149"/>
              </a:xfrm>
              <a:prstGeom prst="blockArc">
                <a:avLst>
                  <a:gd name="adj1" fmla="val 3240000"/>
                  <a:gd name="adj2" fmla="val 540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28" name="Block Arc 79"/>
              <p:cNvSpPr/>
              <p:nvPr/>
            </p:nvSpPr>
            <p:spPr>
              <a:xfrm>
                <a:off x="757817" y="1871061"/>
                <a:ext cx="4008149" cy="4008149"/>
              </a:xfrm>
              <a:prstGeom prst="blockArc">
                <a:avLst>
                  <a:gd name="adj1" fmla="val 1080000"/>
                  <a:gd name="adj2" fmla="val 324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29" name="Block Arc 80"/>
              <p:cNvSpPr/>
              <p:nvPr/>
            </p:nvSpPr>
            <p:spPr>
              <a:xfrm>
                <a:off x="757817" y="1871061"/>
                <a:ext cx="4008149" cy="4008149"/>
              </a:xfrm>
              <a:prstGeom prst="blockArc">
                <a:avLst>
                  <a:gd name="adj1" fmla="val 20520000"/>
                  <a:gd name="adj2" fmla="val 108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30" name="Block Arc 81"/>
              <p:cNvSpPr/>
              <p:nvPr/>
            </p:nvSpPr>
            <p:spPr>
              <a:xfrm>
                <a:off x="757817" y="1871061"/>
                <a:ext cx="4008149" cy="4008149"/>
              </a:xfrm>
              <a:prstGeom prst="blockArc">
                <a:avLst>
                  <a:gd name="adj1" fmla="val 18360000"/>
                  <a:gd name="adj2" fmla="val 2052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31" name="Block Arc 82"/>
              <p:cNvSpPr/>
              <p:nvPr/>
            </p:nvSpPr>
            <p:spPr>
              <a:xfrm>
                <a:off x="757817" y="1871061"/>
                <a:ext cx="4008149" cy="4008149"/>
              </a:xfrm>
              <a:prstGeom prst="blockArc">
                <a:avLst>
                  <a:gd name="adj1" fmla="val 16200000"/>
                  <a:gd name="adj2" fmla="val 1836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32" name="Freeform 83"/>
              <p:cNvSpPr/>
              <p:nvPr/>
            </p:nvSpPr>
            <p:spPr>
              <a:xfrm>
                <a:off x="2284131" y="1420929"/>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Record to Report</a:t>
                </a:r>
                <a:endParaRPr lang="en-US" sz="900" dirty="0">
                  <a:solidFill>
                    <a:srgbClr val="FFFFFF"/>
                  </a:solidFill>
                </a:endParaRPr>
              </a:p>
            </p:txBody>
          </p:sp>
          <p:sp>
            <p:nvSpPr>
              <p:cNvPr id="33" name="Freeform 84"/>
              <p:cNvSpPr/>
              <p:nvPr/>
            </p:nvSpPr>
            <p:spPr>
              <a:xfrm>
                <a:off x="3445857" y="1798396"/>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Hire to </a:t>
                </a:r>
                <a:br>
                  <a:rPr lang="en-US" sz="900" dirty="0" smtClean="0">
                    <a:solidFill>
                      <a:srgbClr val="FFFFFF"/>
                    </a:solidFill>
                  </a:rPr>
                </a:br>
                <a:r>
                  <a:rPr lang="en-US" sz="900" dirty="0" smtClean="0">
                    <a:solidFill>
                      <a:srgbClr val="FFFFFF"/>
                    </a:solidFill>
                  </a:rPr>
                  <a:t>Retire</a:t>
                </a:r>
                <a:endParaRPr lang="en-US" sz="900" dirty="0">
                  <a:solidFill>
                    <a:srgbClr val="FFFFFF"/>
                  </a:solidFill>
                </a:endParaRPr>
              </a:p>
            </p:txBody>
          </p:sp>
          <p:sp>
            <p:nvSpPr>
              <p:cNvPr id="34" name="Freeform 85"/>
              <p:cNvSpPr/>
              <p:nvPr/>
            </p:nvSpPr>
            <p:spPr>
              <a:xfrm>
                <a:off x="4163844" y="2786620"/>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Quote to </a:t>
                </a:r>
                <a:br>
                  <a:rPr lang="en-US" sz="900" dirty="0" smtClean="0">
                    <a:solidFill>
                      <a:srgbClr val="FFFFFF"/>
                    </a:solidFill>
                  </a:rPr>
                </a:br>
                <a:r>
                  <a:rPr lang="en-US" sz="900" dirty="0" smtClean="0">
                    <a:solidFill>
                      <a:srgbClr val="FFFFFF"/>
                    </a:solidFill>
                  </a:rPr>
                  <a:t>Cash</a:t>
                </a:r>
                <a:endParaRPr lang="en-US" sz="900" dirty="0">
                  <a:solidFill>
                    <a:srgbClr val="FFFFFF"/>
                  </a:solidFill>
                </a:endParaRPr>
              </a:p>
            </p:txBody>
          </p:sp>
          <p:sp>
            <p:nvSpPr>
              <p:cNvPr id="35" name="Freeform 86"/>
              <p:cNvSpPr/>
              <p:nvPr/>
            </p:nvSpPr>
            <p:spPr>
              <a:xfrm>
                <a:off x="4163844" y="4008132"/>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Procure to </a:t>
                </a:r>
                <a:br>
                  <a:rPr lang="en-US" sz="900" dirty="0" smtClean="0">
                    <a:solidFill>
                      <a:srgbClr val="FFFFFF"/>
                    </a:solidFill>
                  </a:rPr>
                </a:br>
                <a:r>
                  <a:rPr lang="en-US" sz="900" dirty="0" smtClean="0">
                    <a:solidFill>
                      <a:srgbClr val="FFFFFF"/>
                    </a:solidFill>
                  </a:rPr>
                  <a:t>Pay</a:t>
                </a:r>
                <a:endParaRPr lang="en-US" sz="900" dirty="0">
                  <a:solidFill>
                    <a:srgbClr val="FFFFFF"/>
                  </a:solidFill>
                </a:endParaRPr>
              </a:p>
            </p:txBody>
          </p:sp>
          <p:sp>
            <p:nvSpPr>
              <p:cNvPr id="36" name="Freeform 87"/>
              <p:cNvSpPr/>
              <p:nvPr/>
            </p:nvSpPr>
            <p:spPr>
              <a:xfrm>
                <a:off x="3445858" y="4996357"/>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Issue to Resolution</a:t>
                </a:r>
                <a:endParaRPr lang="en-US" sz="900" dirty="0">
                  <a:solidFill>
                    <a:srgbClr val="FFFFFF"/>
                  </a:solidFill>
                </a:endParaRPr>
              </a:p>
            </p:txBody>
          </p:sp>
          <p:sp>
            <p:nvSpPr>
              <p:cNvPr id="37" name="Freeform 88"/>
              <p:cNvSpPr/>
              <p:nvPr/>
            </p:nvSpPr>
            <p:spPr>
              <a:xfrm>
                <a:off x="2284131" y="5373824"/>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Acquire to Dispose</a:t>
                </a:r>
                <a:endParaRPr lang="en-US" sz="900" dirty="0">
                  <a:solidFill>
                    <a:srgbClr val="FFFFFF"/>
                  </a:solidFill>
                </a:endParaRPr>
              </a:p>
            </p:txBody>
          </p:sp>
          <p:sp>
            <p:nvSpPr>
              <p:cNvPr id="38" name="Freeform 90"/>
              <p:cNvSpPr/>
              <p:nvPr/>
            </p:nvSpPr>
            <p:spPr>
              <a:xfrm>
                <a:off x="404418" y="4008132"/>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Idea to </a:t>
                </a:r>
                <a:br>
                  <a:rPr lang="en-US" sz="900" dirty="0" smtClean="0">
                    <a:solidFill>
                      <a:srgbClr val="FFFFFF"/>
                    </a:solidFill>
                  </a:rPr>
                </a:br>
                <a:r>
                  <a:rPr lang="en-US" sz="900" dirty="0" smtClean="0">
                    <a:solidFill>
                      <a:srgbClr val="FFFFFF"/>
                    </a:solidFill>
                  </a:rPr>
                  <a:t>Offering</a:t>
                </a:r>
                <a:endParaRPr lang="en-US" sz="900" dirty="0">
                  <a:solidFill>
                    <a:srgbClr val="FFFFFF"/>
                  </a:solidFill>
                </a:endParaRPr>
              </a:p>
            </p:txBody>
          </p:sp>
          <p:sp>
            <p:nvSpPr>
              <p:cNvPr id="39" name="Freeform 91"/>
              <p:cNvSpPr/>
              <p:nvPr/>
            </p:nvSpPr>
            <p:spPr>
              <a:xfrm>
                <a:off x="404418" y="2786620"/>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Market to Order</a:t>
                </a:r>
                <a:endParaRPr lang="en-US" sz="900" dirty="0">
                  <a:solidFill>
                    <a:srgbClr val="FFFFFF"/>
                  </a:solidFill>
                </a:endParaRPr>
              </a:p>
            </p:txBody>
          </p:sp>
          <p:sp>
            <p:nvSpPr>
              <p:cNvPr id="40" name="Freeform 92"/>
              <p:cNvSpPr/>
              <p:nvPr/>
            </p:nvSpPr>
            <p:spPr>
              <a:xfrm>
                <a:off x="1122405" y="1798396"/>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Plan to </a:t>
                </a:r>
                <a:br>
                  <a:rPr lang="en-US" sz="900" dirty="0" smtClean="0">
                    <a:solidFill>
                      <a:srgbClr val="FFFFFF"/>
                    </a:solidFill>
                  </a:rPr>
                </a:br>
                <a:r>
                  <a:rPr lang="en-US" sz="900" dirty="0" smtClean="0">
                    <a:solidFill>
                      <a:srgbClr val="FFFFFF"/>
                    </a:solidFill>
                  </a:rPr>
                  <a:t>Perform</a:t>
                </a:r>
                <a:endParaRPr lang="en-US" sz="900" dirty="0">
                  <a:solidFill>
                    <a:srgbClr val="FFFFFF"/>
                  </a:solidFill>
                </a:endParaRPr>
              </a:p>
            </p:txBody>
          </p:sp>
          <p:sp>
            <p:nvSpPr>
              <p:cNvPr id="41" name="Freeform 93"/>
              <p:cNvSpPr/>
              <p:nvPr/>
            </p:nvSpPr>
            <p:spPr>
              <a:xfrm>
                <a:off x="1961863" y="3075107"/>
                <a:ext cx="1600060" cy="1600060"/>
              </a:xfrm>
              <a:custGeom>
                <a:avLst/>
                <a:gdLst>
                  <a:gd name="connsiteX0" fmla="*/ 0 w 1600060"/>
                  <a:gd name="connsiteY0" fmla="*/ 800030 h 1600060"/>
                  <a:gd name="connsiteX1" fmla="*/ 800030 w 1600060"/>
                  <a:gd name="connsiteY1" fmla="*/ 0 h 1600060"/>
                  <a:gd name="connsiteX2" fmla="*/ 1600060 w 1600060"/>
                  <a:gd name="connsiteY2" fmla="*/ 800030 h 1600060"/>
                  <a:gd name="connsiteX3" fmla="*/ 800030 w 1600060"/>
                  <a:gd name="connsiteY3" fmla="*/ 1600060 h 1600060"/>
                  <a:gd name="connsiteX4" fmla="*/ 0 w 1600060"/>
                  <a:gd name="connsiteY4" fmla="*/ 800030 h 1600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060" h="1600060">
                    <a:moveTo>
                      <a:pt x="0" y="800030"/>
                    </a:moveTo>
                    <a:cubicBezTo>
                      <a:pt x="0" y="358186"/>
                      <a:pt x="358186" y="0"/>
                      <a:pt x="800030" y="0"/>
                    </a:cubicBezTo>
                    <a:cubicBezTo>
                      <a:pt x="1241874" y="0"/>
                      <a:pt x="1600060" y="358186"/>
                      <a:pt x="1600060" y="800030"/>
                    </a:cubicBezTo>
                    <a:cubicBezTo>
                      <a:pt x="1600060" y="1241874"/>
                      <a:pt x="1241874" y="1600060"/>
                      <a:pt x="800030" y="1600060"/>
                    </a:cubicBezTo>
                    <a:cubicBezTo>
                      <a:pt x="358186" y="1600060"/>
                      <a:pt x="0" y="1241874"/>
                      <a:pt x="0" y="800030"/>
                    </a:cubicBezTo>
                    <a:close/>
                  </a:path>
                </a:pathLst>
              </a:custGeom>
              <a:solidFill>
                <a:schemeClr val="accent3"/>
              </a:solidFill>
              <a:ln>
                <a:solidFill>
                  <a:schemeClr val="bg1"/>
                </a:solidFill>
                <a:prstDash val="solid"/>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666750">
                  <a:lnSpc>
                    <a:spcPct val="90000"/>
                  </a:lnSpc>
                  <a:spcBef>
                    <a:spcPct val="0"/>
                  </a:spcBef>
                  <a:spcAft>
                    <a:spcPct val="35000"/>
                  </a:spcAft>
                </a:pPr>
                <a:r>
                  <a:rPr lang="en-US" sz="1500" b="1" dirty="0" smtClean="0">
                    <a:solidFill>
                      <a:srgbClr val="FFFFFF"/>
                    </a:solidFill>
                  </a:rPr>
                  <a:t>ERP</a:t>
                </a:r>
                <a:endParaRPr lang="en-US" sz="1500" b="1" dirty="0">
                  <a:solidFill>
                    <a:srgbClr val="FFFFFF"/>
                  </a:solidFill>
                </a:endParaRPr>
              </a:p>
            </p:txBody>
          </p:sp>
        </p:grpSp>
        <p:cxnSp>
          <p:nvCxnSpPr>
            <p:cNvPr id="14" name="Straight Connector 57"/>
            <p:cNvCxnSpPr/>
            <p:nvPr/>
          </p:nvCxnSpPr>
          <p:spPr>
            <a:xfrm flipH="1" flipV="1">
              <a:off x="1930436" y="2697082"/>
              <a:ext cx="347914" cy="543802"/>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59"/>
            <p:cNvCxnSpPr/>
            <p:nvPr/>
          </p:nvCxnSpPr>
          <p:spPr>
            <a:xfrm flipH="1" flipV="1">
              <a:off x="1359941" y="3440387"/>
              <a:ext cx="646071" cy="169780"/>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65"/>
            <p:cNvCxnSpPr/>
            <p:nvPr/>
          </p:nvCxnSpPr>
          <p:spPr>
            <a:xfrm flipV="1">
              <a:off x="1391368" y="4181987"/>
              <a:ext cx="614643" cy="162137"/>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68"/>
            <p:cNvCxnSpPr/>
            <p:nvPr/>
          </p:nvCxnSpPr>
          <p:spPr>
            <a:xfrm flipV="1">
              <a:off x="1837703" y="4508368"/>
              <a:ext cx="431377" cy="587240"/>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69"/>
            <p:cNvCxnSpPr>
              <a:stCxn id="37" idx="1"/>
              <a:endCxn id="41" idx="3"/>
            </p:cNvCxnSpPr>
            <p:nvPr/>
          </p:nvCxnSpPr>
          <p:spPr>
            <a:xfrm flipV="1">
              <a:off x="2761893" y="4675167"/>
              <a:ext cx="0" cy="698658"/>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70"/>
            <p:cNvCxnSpPr/>
            <p:nvPr/>
          </p:nvCxnSpPr>
          <p:spPr>
            <a:xfrm>
              <a:off x="3515504" y="4167652"/>
              <a:ext cx="616914" cy="176472"/>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71"/>
            <p:cNvCxnSpPr/>
            <p:nvPr/>
          </p:nvCxnSpPr>
          <p:spPr>
            <a:xfrm flipV="1">
              <a:off x="3501471" y="3452574"/>
              <a:ext cx="630948" cy="198870"/>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72"/>
            <p:cNvCxnSpPr/>
            <p:nvPr/>
          </p:nvCxnSpPr>
          <p:spPr>
            <a:xfrm>
              <a:off x="3201754" y="4521425"/>
              <a:ext cx="399813" cy="521358"/>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42" name="Freeform 88"/>
          <p:cNvSpPr/>
          <p:nvPr/>
        </p:nvSpPr>
        <p:spPr>
          <a:xfrm>
            <a:off x="5055488" y="4692594"/>
            <a:ext cx="865926" cy="865922"/>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Forecast to Delivery</a:t>
            </a:r>
            <a:endParaRPr lang="en-US" sz="900" dirty="0">
              <a:solidFill>
                <a:srgbClr val="FFFFFF"/>
              </a:solidFill>
            </a:endParaRPr>
          </a:p>
        </p:txBody>
      </p:sp>
      <p:sp>
        <p:nvSpPr>
          <p:cNvPr id="43" name="Chevron 42"/>
          <p:cNvSpPr/>
          <p:nvPr/>
        </p:nvSpPr>
        <p:spPr>
          <a:xfrm>
            <a:off x="526161" y="4154012"/>
            <a:ext cx="195942" cy="216368"/>
          </a:xfrm>
          <a:prstGeom prst="chevron">
            <a:avLst/>
          </a:prstGeom>
          <a:solidFill>
            <a:schemeClr val="accent3"/>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fontAlgn="auto">
              <a:spcBef>
                <a:spcPts val="0"/>
              </a:spcBef>
              <a:spcAft>
                <a:spcPts val="0"/>
              </a:spcAft>
            </a:pPr>
            <a:endParaRPr lang="en-US" dirty="0">
              <a:solidFill>
                <a:srgbClr val="333333"/>
              </a:solidFill>
            </a:endParaRPr>
          </a:p>
        </p:txBody>
      </p:sp>
      <p:sp>
        <p:nvSpPr>
          <p:cNvPr id="44" name="Chevron 43"/>
          <p:cNvSpPr/>
          <p:nvPr/>
        </p:nvSpPr>
        <p:spPr>
          <a:xfrm>
            <a:off x="526161" y="4554772"/>
            <a:ext cx="195942" cy="216368"/>
          </a:xfrm>
          <a:prstGeom prst="chevron">
            <a:avLst/>
          </a:prstGeom>
          <a:solidFill>
            <a:schemeClr val="accent3"/>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fontAlgn="auto">
              <a:spcBef>
                <a:spcPts val="0"/>
              </a:spcBef>
              <a:spcAft>
                <a:spcPts val="0"/>
              </a:spcAft>
            </a:pPr>
            <a:endParaRPr lang="en-US" dirty="0">
              <a:solidFill>
                <a:srgbClr val="333333"/>
              </a:solidFill>
            </a:endParaRPr>
          </a:p>
        </p:txBody>
      </p:sp>
      <p:sp>
        <p:nvSpPr>
          <p:cNvPr id="45" name="Chevron 44"/>
          <p:cNvSpPr/>
          <p:nvPr/>
        </p:nvSpPr>
        <p:spPr>
          <a:xfrm>
            <a:off x="526161" y="4984100"/>
            <a:ext cx="195942" cy="216368"/>
          </a:xfrm>
          <a:prstGeom prst="chevron">
            <a:avLst/>
          </a:prstGeom>
          <a:solidFill>
            <a:schemeClr val="accent3"/>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fontAlgn="auto">
              <a:spcBef>
                <a:spcPts val="0"/>
              </a:spcBef>
              <a:spcAft>
                <a:spcPts val="0"/>
              </a:spcAft>
            </a:pPr>
            <a:endParaRPr lang="en-US" dirty="0">
              <a:solidFill>
                <a:srgbClr val="333333"/>
              </a:solidFill>
            </a:endParaRPr>
          </a:p>
        </p:txBody>
      </p:sp>
    </p:spTree>
    <p:extLst>
      <p:ext uri="{BB962C8B-B14F-4D97-AF65-F5344CB8AC3E}">
        <p14:creationId xmlns:p14="http://schemas.microsoft.com/office/powerpoint/2010/main" val="3695041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ERP complexity leads to roadmap necessity</a:t>
            </a:r>
            <a:endParaRPr lang="en-CA" dirty="0"/>
          </a:p>
        </p:txBody>
      </p:sp>
      <p:pic>
        <p:nvPicPr>
          <p:cNvPr id="13" name="Picture 12"/>
          <p:cNvPicPr>
            <a:picLocks noChangeAspect="1"/>
          </p:cNvPicPr>
          <p:nvPr/>
        </p:nvPicPr>
        <p:blipFill>
          <a:blip r:embed="rId2"/>
          <a:stretch>
            <a:fillRect/>
          </a:stretch>
        </p:blipFill>
        <p:spPr>
          <a:xfrm>
            <a:off x="4974569" y="1539348"/>
            <a:ext cx="3902730" cy="2520000"/>
          </a:xfrm>
          <a:prstGeom prst="rect">
            <a:avLst/>
          </a:prstGeom>
        </p:spPr>
      </p:pic>
      <p:sp>
        <p:nvSpPr>
          <p:cNvPr id="17" name="Rectangle 16"/>
          <p:cNvSpPr/>
          <p:nvPr/>
        </p:nvSpPr>
        <p:spPr>
          <a:xfrm>
            <a:off x="0" y="1125648"/>
            <a:ext cx="4610100" cy="5398977"/>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a:r>
              <a:rPr lang="en-CA" sz="1600" dirty="0"/>
              <a:t>As ERP evolves, so does the complexity of the solution. It is common practice to have multiple instances, multiple tiers, hybrid </a:t>
            </a:r>
            <a:r>
              <a:rPr lang="en-CA" sz="1600" dirty="0" smtClean="0"/>
              <a:t>deployments, </a:t>
            </a:r>
            <a:r>
              <a:rPr lang="en-CA" sz="1600" dirty="0"/>
              <a:t>and a medley of solutions to satisfy your business needs. All of these variables lead to an increasingly complex ERP landscape. </a:t>
            </a:r>
          </a:p>
          <a:p>
            <a:pPr marL="92075"/>
            <a:endParaRPr lang="en-CA" sz="1600" dirty="0"/>
          </a:p>
          <a:p>
            <a:pPr marL="92075"/>
            <a:r>
              <a:rPr lang="en-CA" sz="1600" dirty="0"/>
              <a:t>These factors all lead to the need for an actionable and iterative roadmap. Having a roadmap ensures alignment with the long-term corporate strategy as well as alignment with your ERP business case. By tracking your initiatives and prioritizing them, the complexity becomes increasingly manageable.</a:t>
            </a:r>
          </a:p>
        </p:txBody>
      </p:sp>
      <p:sp>
        <p:nvSpPr>
          <p:cNvPr id="7" name="TextBox 6"/>
          <p:cNvSpPr txBox="1"/>
          <p:nvPr/>
        </p:nvSpPr>
        <p:spPr>
          <a:xfrm>
            <a:off x="4903998" y="4135548"/>
            <a:ext cx="4043872" cy="1846659"/>
          </a:xfrm>
          <a:prstGeom prst="rect">
            <a:avLst/>
          </a:prstGeom>
        </p:spPr>
        <p:txBody>
          <a:bodyPr wrap="square" rtlCol="0">
            <a:spAutoFit/>
          </a:bodyPr>
          <a:lstStyle/>
          <a:p>
            <a:r>
              <a:rPr lang="en-CA" sz="1900" b="1" dirty="0" smtClean="0">
                <a:solidFill>
                  <a:schemeClr val="accent3"/>
                </a:solidFill>
              </a:rPr>
              <a:t>In a recent study, which surveyed 171 participants, it is evident that the challenge organizations face surrounding ERP relates to their landscapes being highly convoluted (Driscoll).</a:t>
            </a:r>
          </a:p>
        </p:txBody>
      </p:sp>
    </p:spTree>
    <p:extLst>
      <p:ext uri="{BB962C8B-B14F-4D97-AF65-F5344CB8AC3E}">
        <p14:creationId xmlns:p14="http://schemas.microsoft.com/office/powerpoint/2010/main" val="505358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Harness the benefits of an ERP strategy or risk project failure</a:t>
            </a:r>
            <a:endParaRPr lang="en-CA" dirty="0"/>
          </a:p>
        </p:txBody>
      </p:sp>
      <p:sp>
        <p:nvSpPr>
          <p:cNvPr id="3" name="TextBox 2"/>
          <p:cNvSpPr txBox="1"/>
          <p:nvPr/>
        </p:nvSpPr>
        <p:spPr>
          <a:xfrm>
            <a:off x="894864" y="2669038"/>
            <a:ext cx="2879314" cy="1708160"/>
          </a:xfrm>
          <a:prstGeom prst="rect">
            <a:avLst/>
          </a:prstGeom>
        </p:spPr>
        <p:txBody>
          <a:bodyPr wrap="none" rtlCol="0">
            <a:spAutoFit/>
          </a:bodyPr>
          <a:lstStyle/>
          <a:p>
            <a:r>
              <a:rPr lang="en-CA" sz="10500" b="1" dirty="0" smtClean="0">
                <a:solidFill>
                  <a:srgbClr val="D9A210"/>
                </a:solidFill>
              </a:rPr>
              <a:t>55%</a:t>
            </a:r>
            <a:endParaRPr lang="en-CA" sz="10500" b="1" dirty="0">
              <a:solidFill>
                <a:srgbClr val="D9A210"/>
              </a:solidFill>
            </a:endParaRPr>
          </a:p>
        </p:txBody>
      </p:sp>
      <p:sp>
        <p:nvSpPr>
          <p:cNvPr id="4" name="TextBox 3"/>
          <p:cNvSpPr txBox="1"/>
          <p:nvPr/>
        </p:nvSpPr>
        <p:spPr>
          <a:xfrm>
            <a:off x="1048370" y="4232243"/>
            <a:ext cx="2372008" cy="1077218"/>
          </a:xfrm>
          <a:prstGeom prst="rect">
            <a:avLst/>
          </a:prstGeom>
        </p:spPr>
        <p:txBody>
          <a:bodyPr wrap="square" rtlCol="0">
            <a:spAutoFit/>
          </a:bodyPr>
          <a:lstStyle/>
          <a:p>
            <a:pPr algn="ctr"/>
            <a:r>
              <a:rPr lang="en-CA" sz="1600" dirty="0">
                <a:solidFill>
                  <a:srgbClr val="333333"/>
                </a:solidFill>
              </a:rPr>
              <a:t>of </a:t>
            </a:r>
            <a:r>
              <a:rPr lang="en-CA" sz="1600" dirty="0" smtClean="0">
                <a:solidFill>
                  <a:srgbClr val="333333"/>
                </a:solidFill>
              </a:rPr>
              <a:t>ERP implementations fail to achieve their planned business objectives. </a:t>
            </a:r>
            <a:endParaRPr lang="en-CA" sz="1600" dirty="0">
              <a:solidFill>
                <a:srgbClr val="333333"/>
              </a:solidFill>
            </a:endParaRPr>
          </a:p>
        </p:txBody>
      </p:sp>
      <p:sp>
        <p:nvSpPr>
          <p:cNvPr id="5" name="Half Frame 4"/>
          <p:cNvSpPr/>
          <p:nvPr/>
        </p:nvSpPr>
        <p:spPr>
          <a:xfrm>
            <a:off x="645144" y="2696841"/>
            <a:ext cx="403226" cy="343886"/>
          </a:xfrm>
          <a:prstGeom prst="halfFrame">
            <a:avLst/>
          </a:prstGeom>
          <a:solidFill>
            <a:schemeClr val="accent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solidFill>
                <a:srgbClr val="333333"/>
              </a:solidFill>
            </a:endParaRPr>
          </a:p>
        </p:txBody>
      </p:sp>
      <p:sp>
        <p:nvSpPr>
          <p:cNvPr id="6" name="Half Frame 5"/>
          <p:cNvSpPr/>
          <p:nvPr/>
        </p:nvSpPr>
        <p:spPr>
          <a:xfrm rot="10800000">
            <a:off x="3395665" y="4965575"/>
            <a:ext cx="403226" cy="343886"/>
          </a:xfrm>
          <a:prstGeom prst="halfFrame">
            <a:avLst/>
          </a:prstGeom>
          <a:solidFill>
            <a:schemeClr val="accent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solidFill>
                <a:srgbClr val="333333"/>
              </a:solidFill>
            </a:endParaRPr>
          </a:p>
        </p:txBody>
      </p:sp>
      <p:sp>
        <p:nvSpPr>
          <p:cNvPr id="7" name="Rectangle 6"/>
          <p:cNvSpPr/>
          <p:nvPr/>
        </p:nvSpPr>
        <p:spPr>
          <a:xfrm>
            <a:off x="4533900" y="1123950"/>
            <a:ext cx="4610100" cy="5400676"/>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600" dirty="0" smtClean="0"/>
              <a:t>The horror stories of failed ERP projects are widely known. Some famous examples include Hershey Foods’ 19% drop in profits stemming from a failed implementation. The most troubling example, of course, comes from the US Navy’s failure on four separate ERP systems totalling over $1 billion in spending – all resulted in </a:t>
            </a:r>
            <a:r>
              <a:rPr lang="en-CA" sz="1600" dirty="0"/>
              <a:t>failure (Bistasolutions.com).</a:t>
            </a:r>
          </a:p>
          <a:p>
            <a:endParaRPr lang="en-CA" sz="1600" dirty="0"/>
          </a:p>
          <a:p>
            <a:r>
              <a:rPr lang="en-CA" sz="1600" dirty="0" smtClean="0"/>
              <a:t>The one thing these examples all have in common – aside from failure – is that all of their troubles could have been prevented. By establishing an actionable roadmap with your ERP initiatives, in addition to having a concrete ERP foundation, the odds steadily increase in your favor.</a:t>
            </a:r>
            <a:endParaRPr lang="en-CA" sz="1600" dirty="0"/>
          </a:p>
          <a:p>
            <a:endParaRPr lang="en-CA" dirty="0"/>
          </a:p>
        </p:txBody>
      </p:sp>
      <p:sp>
        <p:nvSpPr>
          <p:cNvPr id="9" name="TextBox 8"/>
          <p:cNvSpPr txBox="1"/>
          <p:nvPr/>
        </p:nvSpPr>
        <p:spPr>
          <a:xfrm>
            <a:off x="371782" y="1608869"/>
            <a:ext cx="2647643" cy="584775"/>
          </a:xfrm>
          <a:prstGeom prst="rect">
            <a:avLst/>
          </a:prstGeom>
        </p:spPr>
        <p:txBody>
          <a:bodyPr wrap="square" rtlCol="0">
            <a:spAutoFit/>
          </a:bodyPr>
          <a:lstStyle/>
          <a:p>
            <a:r>
              <a:rPr lang="en-CA" sz="3200" b="1" dirty="0" smtClean="0">
                <a:solidFill>
                  <a:schemeClr val="accent1"/>
                </a:solidFill>
              </a:rPr>
              <a:t>More than…</a:t>
            </a:r>
            <a:endParaRPr lang="en-CA" sz="2000" b="1" i="1" dirty="0" smtClean="0">
              <a:solidFill>
                <a:schemeClr val="accent1"/>
              </a:solidFill>
            </a:endParaRPr>
          </a:p>
        </p:txBody>
      </p:sp>
      <p:sp>
        <p:nvSpPr>
          <p:cNvPr id="10" name="TextBox 9"/>
          <p:cNvSpPr txBox="1"/>
          <p:nvPr/>
        </p:nvSpPr>
        <p:spPr>
          <a:xfrm>
            <a:off x="1048370" y="5897838"/>
            <a:ext cx="2372008" cy="276999"/>
          </a:xfrm>
          <a:prstGeom prst="rect">
            <a:avLst/>
          </a:prstGeom>
        </p:spPr>
        <p:txBody>
          <a:bodyPr wrap="square" rtlCol="0">
            <a:spAutoFit/>
          </a:bodyPr>
          <a:lstStyle/>
          <a:p>
            <a:pPr algn="ctr"/>
            <a:r>
              <a:rPr lang="en-CA" sz="1200" dirty="0" smtClean="0">
                <a:solidFill>
                  <a:srgbClr val="333333"/>
                </a:solidFill>
              </a:rPr>
              <a:t>Source: Deloitte</a:t>
            </a:r>
            <a:endParaRPr lang="en-CA" sz="1200" dirty="0">
              <a:solidFill>
                <a:srgbClr val="333333"/>
              </a:solidFill>
            </a:endParaRPr>
          </a:p>
        </p:txBody>
      </p:sp>
    </p:spTree>
    <p:extLst>
      <p:ext uri="{BB962C8B-B14F-4D97-AF65-F5344CB8AC3E}">
        <p14:creationId xmlns:p14="http://schemas.microsoft.com/office/powerpoint/2010/main" val="2545350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Understand the ERP market</a:t>
            </a:r>
            <a:endParaRPr lang="en-CA" dirty="0"/>
          </a:p>
        </p:txBody>
      </p:sp>
      <p:grpSp>
        <p:nvGrpSpPr>
          <p:cNvPr id="21" name="Group 20"/>
          <p:cNvGrpSpPr/>
          <p:nvPr/>
        </p:nvGrpSpPr>
        <p:grpSpPr>
          <a:xfrm>
            <a:off x="5553074" y="3296457"/>
            <a:ext cx="3324225" cy="3190875"/>
            <a:chOff x="5048250" y="2333625"/>
            <a:chExt cx="3324225" cy="3190875"/>
          </a:xfrm>
        </p:grpSpPr>
        <p:cxnSp>
          <p:nvCxnSpPr>
            <p:cNvPr id="22" name="Straight Arrow Connector 21"/>
            <p:cNvCxnSpPr/>
            <p:nvPr/>
          </p:nvCxnSpPr>
          <p:spPr>
            <a:xfrm>
              <a:off x="6686550" y="2333625"/>
              <a:ext cx="0" cy="3190875"/>
            </a:xfrm>
            <a:prstGeom prst="straightConnector1">
              <a:avLst/>
            </a:prstGeom>
            <a:ln>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048250" y="3914775"/>
              <a:ext cx="3324225" cy="0"/>
            </a:xfrm>
            <a:prstGeom prst="straightConnector1">
              <a:avLst/>
            </a:prstGeom>
            <a:ln>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5048250" y="2419350"/>
              <a:ext cx="1504950" cy="1371600"/>
            </a:xfrm>
            <a:prstGeom prst="round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dirty="0" smtClean="0">
                  <a:solidFill>
                    <a:schemeClr val="bg2"/>
                  </a:solidFill>
                </a:rPr>
                <a:t>Tier II, Tier III, Best of Breed</a:t>
              </a:r>
              <a:endParaRPr lang="en-CA" sz="2000" dirty="0">
                <a:solidFill>
                  <a:schemeClr val="bg2"/>
                </a:solidFill>
              </a:endParaRPr>
            </a:p>
          </p:txBody>
        </p:sp>
        <p:sp>
          <p:nvSpPr>
            <p:cNvPr id="25" name="Rounded Rectangle 24"/>
            <p:cNvSpPr/>
            <p:nvPr/>
          </p:nvSpPr>
          <p:spPr>
            <a:xfrm>
              <a:off x="6819901" y="2419350"/>
              <a:ext cx="1504950" cy="1371600"/>
            </a:xfrm>
            <a:prstGeom prst="round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dirty="0" smtClean="0">
                  <a:solidFill>
                    <a:schemeClr val="bg2"/>
                  </a:solidFill>
                </a:rPr>
                <a:t>Tier I On- Premises</a:t>
              </a:r>
              <a:endParaRPr lang="en-CA" sz="2000" dirty="0">
                <a:solidFill>
                  <a:schemeClr val="bg2"/>
                </a:solidFill>
              </a:endParaRPr>
            </a:p>
          </p:txBody>
        </p:sp>
        <p:sp>
          <p:nvSpPr>
            <p:cNvPr id="26" name="Rounded Rectangle 25"/>
            <p:cNvSpPr/>
            <p:nvPr/>
          </p:nvSpPr>
          <p:spPr>
            <a:xfrm>
              <a:off x="5048250" y="4038600"/>
              <a:ext cx="1504950" cy="1371600"/>
            </a:xfrm>
            <a:prstGeom prst="round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dirty="0" smtClean="0">
                  <a:solidFill>
                    <a:schemeClr val="bg2"/>
                  </a:solidFill>
                </a:rPr>
                <a:t>Software-as-a Service (SaaS)</a:t>
              </a:r>
              <a:endParaRPr lang="en-CA" sz="2000" dirty="0">
                <a:solidFill>
                  <a:schemeClr val="bg2"/>
                </a:solidFill>
              </a:endParaRPr>
            </a:p>
          </p:txBody>
        </p:sp>
        <p:sp>
          <p:nvSpPr>
            <p:cNvPr id="27" name="Rounded Rectangle 26"/>
            <p:cNvSpPr/>
            <p:nvPr/>
          </p:nvSpPr>
          <p:spPr>
            <a:xfrm>
              <a:off x="6819901" y="4038600"/>
              <a:ext cx="1504950" cy="1371600"/>
            </a:xfrm>
            <a:prstGeom prst="round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dirty="0" smtClean="0">
                  <a:solidFill>
                    <a:schemeClr val="bg2"/>
                  </a:solidFill>
                </a:rPr>
                <a:t>Tier I Hosted in the Cloud</a:t>
              </a:r>
              <a:endParaRPr lang="en-CA" sz="2000" dirty="0">
                <a:solidFill>
                  <a:schemeClr val="bg2"/>
                </a:solidFill>
              </a:endParaRPr>
            </a:p>
          </p:txBody>
        </p:sp>
      </p:grpSp>
      <p:sp>
        <p:nvSpPr>
          <p:cNvPr id="29" name="Rectangle 28"/>
          <p:cNvSpPr/>
          <p:nvPr/>
        </p:nvSpPr>
        <p:spPr>
          <a:xfrm>
            <a:off x="0" y="1123950"/>
            <a:ext cx="9144000" cy="1819275"/>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a:r>
              <a:rPr lang="en-CA" sz="1700" dirty="0"/>
              <a:t>The ERP market is moving towards vendors that provide a multitude of options for various modules or business functions. While </a:t>
            </a:r>
            <a:r>
              <a:rPr lang="en-CA" sz="1700" dirty="0" smtClean="0"/>
              <a:t>Software-as-a-Service (SaaS</a:t>
            </a:r>
            <a:r>
              <a:rPr lang="en-CA" sz="1700" dirty="0"/>
              <a:t>) systems have certainly increased their market share in recent years, the real trend is toward flexibility and hybrid options. The reason for this comes down to the nature of </a:t>
            </a:r>
            <a:r>
              <a:rPr lang="en-CA" sz="1700" dirty="0" smtClean="0"/>
              <a:t>organizations, </a:t>
            </a:r>
            <a:r>
              <a:rPr lang="en-CA" sz="1700" dirty="0"/>
              <a:t>which is rapidly </a:t>
            </a:r>
            <a:r>
              <a:rPr lang="en-CA" sz="1700" dirty="0" smtClean="0"/>
              <a:t>changing. For example, </a:t>
            </a:r>
            <a:r>
              <a:rPr lang="en-CA" sz="1700" dirty="0"/>
              <a:t>a company may want to purchase an </a:t>
            </a:r>
            <a:r>
              <a:rPr lang="en-CA" sz="1700" dirty="0" smtClean="0"/>
              <a:t>on-premises </a:t>
            </a:r>
            <a:r>
              <a:rPr lang="en-CA" sz="1700" dirty="0"/>
              <a:t>option today but add a SaaS option for certain parts of the company as it grows.</a:t>
            </a:r>
          </a:p>
        </p:txBody>
      </p:sp>
      <p:sp>
        <p:nvSpPr>
          <p:cNvPr id="3" name="TextBox 2"/>
          <p:cNvSpPr txBox="1"/>
          <p:nvPr/>
        </p:nvSpPr>
        <p:spPr>
          <a:xfrm>
            <a:off x="5710687" y="2943225"/>
            <a:ext cx="2890535" cy="369332"/>
          </a:xfrm>
          <a:prstGeom prst="rect">
            <a:avLst/>
          </a:prstGeom>
        </p:spPr>
        <p:txBody>
          <a:bodyPr wrap="none" rtlCol="0">
            <a:spAutoFit/>
          </a:bodyPr>
          <a:lstStyle/>
          <a:p>
            <a:r>
              <a:rPr lang="en-CA" b="1" dirty="0" smtClean="0">
                <a:solidFill>
                  <a:schemeClr val="accent1"/>
                </a:solidFill>
              </a:rPr>
              <a:t>DEPLOYMENT OPTIONS</a:t>
            </a:r>
          </a:p>
        </p:txBody>
      </p:sp>
      <p:sp>
        <p:nvSpPr>
          <p:cNvPr id="13" name="Round Diagonal Corner Rectangle 12"/>
          <p:cNvSpPr/>
          <p:nvPr/>
        </p:nvSpPr>
        <p:spPr>
          <a:xfrm>
            <a:off x="357188" y="3305173"/>
            <a:ext cx="4805531" cy="2682933"/>
          </a:xfrm>
          <a:prstGeom prst="round2DiagRect">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900" dirty="0"/>
              <a:t>ERP vendors that can deliver multiple options are the real winners:</a:t>
            </a:r>
          </a:p>
          <a:p>
            <a:r>
              <a:rPr lang="en-CA" sz="1900" dirty="0" smtClean="0"/>
              <a:t>FinancialForce, Workday, and NetSuite are some of the fastest-growing vendors over the past few years. FinancialForce’s revenue grew 91%</a:t>
            </a:r>
            <a:r>
              <a:rPr lang="en-CA" sz="1900" baseline="30000" dirty="0" smtClean="0"/>
              <a:t>1</a:t>
            </a:r>
            <a:r>
              <a:rPr lang="en-CA" sz="1900" dirty="0" smtClean="0"/>
              <a:t>, Workday’s 47%</a:t>
            </a:r>
            <a:r>
              <a:rPr lang="en-CA" sz="1900" baseline="30000" dirty="0"/>
              <a:t>2</a:t>
            </a:r>
            <a:r>
              <a:rPr lang="en-CA" sz="1900" dirty="0" smtClean="0"/>
              <a:t>; and NetSuite 33%</a:t>
            </a:r>
            <a:r>
              <a:rPr lang="en-CA" sz="1900" baseline="30000" dirty="0" smtClean="0"/>
              <a:t>3</a:t>
            </a:r>
            <a:r>
              <a:rPr lang="en-CA" sz="1900" dirty="0" smtClean="0"/>
              <a:t>.</a:t>
            </a:r>
            <a:endParaRPr lang="en-CA" sz="1900" baseline="30000" dirty="0"/>
          </a:p>
        </p:txBody>
      </p:sp>
      <p:sp>
        <p:nvSpPr>
          <p:cNvPr id="14" name="TextBox 13"/>
          <p:cNvSpPr txBox="1"/>
          <p:nvPr/>
        </p:nvSpPr>
        <p:spPr>
          <a:xfrm>
            <a:off x="357187" y="6109892"/>
            <a:ext cx="4862175" cy="276999"/>
          </a:xfrm>
          <a:prstGeom prst="rect">
            <a:avLst/>
          </a:prstGeom>
        </p:spPr>
        <p:txBody>
          <a:bodyPr wrap="square" rtlCol="0">
            <a:spAutoFit/>
          </a:bodyPr>
          <a:lstStyle/>
          <a:p>
            <a:r>
              <a:rPr lang="en-CA" sz="1200" dirty="0" smtClean="0">
                <a:solidFill>
                  <a:srgbClr val="333333"/>
                </a:solidFill>
              </a:rPr>
              <a:t>Sources: 1 Forbes.com, 2 MarketWatch, 3 PR Newswire </a:t>
            </a:r>
            <a:endParaRPr lang="en-CA" sz="1200" dirty="0">
              <a:solidFill>
                <a:srgbClr val="333333"/>
              </a:solidFill>
            </a:endParaRPr>
          </a:p>
        </p:txBody>
      </p:sp>
    </p:spTree>
    <p:extLst>
      <p:ext uri="{BB962C8B-B14F-4D97-AF65-F5344CB8AC3E}">
        <p14:creationId xmlns:p14="http://schemas.microsoft.com/office/powerpoint/2010/main" val="1609713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An ERP </a:t>
            </a:r>
            <a:r>
              <a:rPr lang="en-CA" dirty="0" smtClean="0"/>
              <a:t>strategy roadmap </a:t>
            </a:r>
            <a:r>
              <a:rPr lang="en-CA" dirty="0"/>
              <a:t>helps define </a:t>
            </a:r>
            <a:r>
              <a:rPr lang="en-CA" dirty="0" smtClean="0"/>
              <a:t>the </a:t>
            </a:r>
            <a:r>
              <a:rPr lang="en-CA" dirty="0"/>
              <a:t>path to success for your </a:t>
            </a:r>
            <a:r>
              <a:rPr lang="en-CA" dirty="0" smtClean="0"/>
              <a:t>ERP implementation</a:t>
            </a:r>
            <a:endParaRPr lang="en-CA" dirty="0"/>
          </a:p>
        </p:txBody>
      </p:sp>
      <p:sp>
        <p:nvSpPr>
          <p:cNvPr id="30" name="TextBox 29"/>
          <p:cNvSpPr txBox="1"/>
          <p:nvPr/>
        </p:nvSpPr>
        <p:spPr>
          <a:xfrm>
            <a:off x="257174" y="1336431"/>
            <a:ext cx="4244488" cy="1077218"/>
          </a:xfrm>
          <a:prstGeom prst="rect">
            <a:avLst/>
          </a:prstGeom>
        </p:spPr>
        <p:txBody>
          <a:bodyPr wrap="square" rtlCol="0">
            <a:spAutoFit/>
          </a:bodyPr>
          <a:lstStyle/>
          <a:p>
            <a:r>
              <a:rPr lang="en-CA" sz="3200" b="1" dirty="0" smtClean="0">
                <a:solidFill>
                  <a:schemeClr val="accent1"/>
                </a:solidFill>
              </a:rPr>
              <a:t>What is an ERP strategy roadmap?</a:t>
            </a:r>
          </a:p>
        </p:txBody>
      </p:sp>
      <p:sp>
        <p:nvSpPr>
          <p:cNvPr id="31" name="TextBox 30"/>
          <p:cNvSpPr txBox="1"/>
          <p:nvPr/>
        </p:nvSpPr>
        <p:spPr>
          <a:xfrm>
            <a:off x="257173" y="2453728"/>
            <a:ext cx="4481065" cy="1169551"/>
          </a:xfrm>
          <a:prstGeom prst="rect">
            <a:avLst/>
          </a:prstGeom>
        </p:spPr>
        <p:txBody>
          <a:bodyPr wrap="square" rtlCol="0">
            <a:spAutoFit/>
          </a:bodyPr>
          <a:lstStyle/>
          <a:p>
            <a:r>
              <a:rPr lang="en-CA" sz="1400" dirty="0"/>
              <a:t>An ERP strategy roadmap is the process of creating an actionable and iterative document that will address pain points, gaps, and improvement opportunities, to help realize your visions for the future state or ERP capability within your organization. </a:t>
            </a:r>
          </a:p>
        </p:txBody>
      </p:sp>
      <p:sp>
        <p:nvSpPr>
          <p:cNvPr id="33" name="Oval 32"/>
          <p:cNvSpPr/>
          <p:nvPr/>
        </p:nvSpPr>
        <p:spPr>
          <a:xfrm>
            <a:off x="2084619" y="4540327"/>
            <a:ext cx="748800" cy="7473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6" name="Oval 35"/>
          <p:cNvSpPr/>
          <p:nvPr/>
        </p:nvSpPr>
        <p:spPr>
          <a:xfrm>
            <a:off x="461904" y="4540327"/>
            <a:ext cx="748800" cy="7473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9" name="Oval 4"/>
          <p:cNvSpPr/>
          <p:nvPr/>
        </p:nvSpPr>
        <p:spPr>
          <a:xfrm>
            <a:off x="3774614" y="4540327"/>
            <a:ext cx="748800" cy="7473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41" name="Straight Connector 40"/>
          <p:cNvCxnSpPr>
            <a:stCxn id="36" idx="6"/>
            <a:endCxn id="33" idx="2"/>
          </p:cNvCxnSpPr>
          <p:nvPr/>
        </p:nvCxnSpPr>
        <p:spPr>
          <a:xfrm>
            <a:off x="1210704" y="4914000"/>
            <a:ext cx="8739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3" idx="6"/>
            <a:endCxn id="39" idx="2"/>
          </p:cNvCxnSpPr>
          <p:nvPr/>
        </p:nvCxnSpPr>
        <p:spPr>
          <a:xfrm>
            <a:off x="2833419" y="4914000"/>
            <a:ext cx="941195" cy="0"/>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5360" y="3768764"/>
            <a:ext cx="1594745" cy="369332"/>
          </a:xfrm>
          <a:prstGeom prst="rect">
            <a:avLst/>
          </a:prstGeom>
        </p:spPr>
        <p:txBody>
          <a:bodyPr wrap="square" rtlCol="0">
            <a:spAutoFit/>
          </a:bodyPr>
          <a:lstStyle/>
          <a:p>
            <a:pPr algn="ctr"/>
            <a:r>
              <a:rPr lang="en-CA" b="1" dirty="0" smtClean="0">
                <a:solidFill>
                  <a:schemeClr val="accent3"/>
                </a:solidFill>
              </a:rPr>
              <a:t>Pain Points</a:t>
            </a:r>
          </a:p>
        </p:txBody>
      </p:sp>
      <p:sp>
        <p:nvSpPr>
          <p:cNvPr id="44" name="TextBox 43"/>
          <p:cNvSpPr txBox="1"/>
          <p:nvPr/>
        </p:nvSpPr>
        <p:spPr>
          <a:xfrm>
            <a:off x="1507705" y="3732126"/>
            <a:ext cx="1894019" cy="646331"/>
          </a:xfrm>
          <a:prstGeom prst="rect">
            <a:avLst/>
          </a:prstGeom>
        </p:spPr>
        <p:txBody>
          <a:bodyPr wrap="square" rtlCol="0">
            <a:spAutoFit/>
          </a:bodyPr>
          <a:lstStyle/>
          <a:p>
            <a:pPr algn="ctr"/>
            <a:r>
              <a:rPr lang="en-CA" b="1" dirty="0" smtClean="0">
                <a:solidFill>
                  <a:schemeClr val="accent3"/>
                </a:solidFill>
              </a:rPr>
              <a:t>Improvement Opportunities</a:t>
            </a:r>
          </a:p>
        </p:txBody>
      </p:sp>
      <p:sp>
        <p:nvSpPr>
          <p:cNvPr id="45" name="TextBox 44"/>
          <p:cNvSpPr txBox="1"/>
          <p:nvPr/>
        </p:nvSpPr>
        <p:spPr>
          <a:xfrm>
            <a:off x="3327882" y="3730288"/>
            <a:ext cx="1764850" cy="646331"/>
          </a:xfrm>
          <a:prstGeom prst="rect">
            <a:avLst/>
          </a:prstGeom>
        </p:spPr>
        <p:txBody>
          <a:bodyPr wrap="square" rtlCol="0">
            <a:spAutoFit/>
          </a:bodyPr>
          <a:lstStyle/>
          <a:p>
            <a:pPr algn="ctr"/>
            <a:r>
              <a:rPr lang="en-CA" b="1" dirty="0" smtClean="0">
                <a:solidFill>
                  <a:schemeClr val="accent3"/>
                </a:solidFill>
              </a:rPr>
              <a:t>Future State Vision</a:t>
            </a:r>
          </a:p>
        </p:txBody>
      </p:sp>
      <p:sp>
        <p:nvSpPr>
          <p:cNvPr id="46" name="TextBox 45"/>
          <p:cNvSpPr txBox="1"/>
          <p:nvPr/>
        </p:nvSpPr>
        <p:spPr>
          <a:xfrm>
            <a:off x="201993" y="5340525"/>
            <a:ext cx="1405114" cy="1107996"/>
          </a:xfrm>
          <a:prstGeom prst="rect">
            <a:avLst/>
          </a:prstGeom>
        </p:spPr>
        <p:txBody>
          <a:bodyPr wrap="square" rtlCol="0">
            <a:spAutoFit/>
          </a:bodyPr>
          <a:lstStyle/>
          <a:p>
            <a:r>
              <a:rPr lang="en-CA" sz="1100" dirty="0" smtClean="0"/>
              <a:t>Gaps arising from four key areas:</a:t>
            </a:r>
          </a:p>
          <a:p>
            <a:pPr marL="171450" indent="-171450">
              <a:buFont typeface="Arial" panose="020B0604020202020204" pitchFamily="34" charset="0"/>
              <a:buChar char="•"/>
            </a:pPr>
            <a:r>
              <a:rPr lang="en-CA" sz="1100" dirty="0" smtClean="0"/>
              <a:t>Technology</a:t>
            </a:r>
          </a:p>
          <a:p>
            <a:pPr marL="171450" indent="-171450">
              <a:buFont typeface="Arial" panose="020B0604020202020204" pitchFamily="34" charset="0"/>
              <a:buChar char="•"/>
            </a:pPr>
            <a:r>
              <a:rPr lang="en-CA" sz="1100" dirty="0" smtClean="0"/>
              <a:t>Processes</a:t>
            </a:r>
          </a:p>
          <a:p>
            <a:pPr marL="171450" indent="-171450">
              <a:buFont typeface="Arial" panose="020B0604020202020204" pitchFamily="34" charset="0"/>
              <a:buChar char="•"/>
            </a:pPr>
            <a:r>
              <a:rPr lang="en-CA" sz="1100" dirty="0" smtClean="0"/>
              <a:t>Data</a:t>
            </a:r>
          </a:p>
          <a:p>
            <a:pPr marL="171450" indent="-171450">
              <a:buFont typeface="Arial" panose="020B0604020202020204" pitchFamily="34" charset="0"/>
              <a:buChar char="•"/>
            </a:pPr>
            <a:r>
              <a:rPr lang="en-CA" sz="1100" dirty="0" smtClean="0"/>
              <a:t>People</a:t>
            </a:r>
          </a:p>
        </p:txBody>
      </p:sp>
      <p:sp>
        <p:nvSpPr>
          <p:cNvPr id="47" name="TextBox 46"/>
          <p:cNvSpPr txBox="1"/>
          <p:nvPr/>
        </p:nvSpPr>
        <p:spPr>
          <a:xfrm>
            <a:off x="1836033" y="5340525"/>
            <a:ext cx="1237361" cy="1107996"/>
          </a:xfrm>
          <a:prstGeom prst="rect">
            <a:avLst/>
          </a:prstGeom>
        </p:spPr>
        <p:txBody>
          <a:bodyPr wrap="square" rtlCol="0">
            <a:spAutoFit/>
          </a:bodyPr>
          <a:lstStyle/>
          <a:p>
            <a:r>
              <a:rPr lang="en-CA" sz="1100" dirty="0" smtClean="0"/>
              <a:t>Identifying key improvement opportunities from the four areas can lead to initiatives.</a:t>
            </a:r>
          </a:p>
        </p:txBody>
      </p:sp>
      <p:sp>
        <p:nvSpPr>
          <p:cNvPr id="48" name="TextBox 47"/>
          <p:cNvSpPr txBox="1"/>
          <p:nvPr/>
        </p:nvSpPr>
        <p:spPr>
          <a:xfrm>
            <a:off x="3492283" y="5340525"/>
            <a:ext cx="1313461" cy="938719"/>
          </a:xfrm>
          <a:prstGeom prst="rect">
            <a:avLst/>
          </a:prstGeom>
        </p:spPr>
        <p:txBody>
          <a:bodyPr wrap="square" rtlCol="0">
            <a:spAutoFit/>
          </a:bodyPr>
          <a:lstStyle/>
          <a:p>
            <a:r>
              <a:rPr lang="en-CA" sz="1100" dirty="0" smtClean="0"/>
              <a:t>Initiatives that are harvested from the gaps and opportunities fuel the future state.</a:t>
            </a:r>
          </a:p>
        </p:txBody>
      </p:sp>
      <p:sp>
        <p:nvSpPr>
          <p:cNvPr id="49" name="Rectangle 48"/>
          <p:cNvSpPr/>
          <p:nvPr/>
        </p:nvSpPr>
        <p:spPr>
          <a:xfrm>
            <a:off x="5073580" y="1133475"/>
            <a:ext cx="4070420" cy="5381625"/>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0" name="TextBox 49"/>
          <p:cNvSpPr txBox="1"/>
          <p:nvPr/>
        </p:nvSpPr>
        <p:spPr>
          <a:xfrm>
            <a:off x="5277522" y="1432975"/>
            <a:ext cx="3531137" cy="4511491"/>
          </a:xfrm>
          <a:prstGeom prst="rect">
            <a:avLst/>
          </a:prstGeom>
        </p:spPr>
        <p:txBody>
          <a:bodyPr wrap="square" rtlCol="0">
            <a:spAutoFit/>
          </a:bodyPr>
          <a:lstStyle/>
          <a:p>
            <a:pPr>
              <a:spcAft>
                <a:spcPts val="500"/>
              </a:spcAft>
            </a:pPr>
            <a:r>
              <a:rPr lang="en-CA" sz="1400" dirty="0">
                <a:solidFill>
                  <a:schemeClr val="accent3"/>
                </a:solidFill>
              </a:rPr>
              <a:t>Why do we need an ERP strategy </a:t>
            </a:r>
            <a:r>
              <a:rPr lang="en-CA" sz="1400" dirty="0" smtClean="0">
                <a:solidFill>
                  <a:schemeClr val="accent3"/>
                </a:solidFill>
              </a:rPr>
              <a:t>roadmap</a:t>
            </a:r>
            <a:r>
              <a:rPr lang="en-CA" sz="1400" dirty="0">
                <a:solidFill>
                  <a:schemeClr val="accent3"/>
                </a:solidFill>
              </a:rPr>
              <a:t>?</a:t>
            </a:r>
          </a:p>
          <a:p>
            <a:pPr marL="285750" indent="-285750">
              <a:spcBef>
                <a:spcPts val="300"/>
              </a:spcBef>
              <a:buFont typeface="Arial" panose="020B0604020202020204" pitchFamily="34" charset="0"/>
              <a:buChar char="•"/>
            </a:pPr>
            <a:r>
              <a:rPr lang="en-CA" sz="1400" dirty="0"/>
              <a:t>Ensure initiatives are tracked and documented</a:t>
            </a:r>
          </a:p>
          <a:p>
            <a:pPr marL="285750" indent="-285750">
              <a:spcBef>
                <a:spcPts val="300"/>
              </a:spcBef>
              <a:buFont typeface="Arial" panose="020B0604020202020204" pitchFamily="34" charset="0"/>
              <a:buChar char="•"/>
            </a:pPr>
            <a:r>
              <a:rPr lang="en-CA" sz="1400" dirty="0"/>
              <a:t>Provide organizational transparency</a:t>
            </a:r>
            <a:endParaRPr lang="en-CA" sz="1200" dirty="0"/>
          </a:p>
          <a:p>
            <a:pPr marL="285750" indent="-285750">
              <a:spcBef>
                <a:spcPts val="300"/>
              </a:spcBef>
              <a:buFont typeface="Arial" panose="020B0604020202020204" pitchFamily="34" charset="0"/>
              <a:buChar char="•"/>
            </a:pPr>
            <a:r>
              <a:rPr lang="en-CA" sz="1400" dirty="0"/>
              <a:t>To guide business and IT optimization</a:t>
            </a:r>
            <a:endParaRPr lang="en-CA" sz="1200" dirty="0"/>
          </a:p>
          <a:p>
            <a:pPr marL="285750" indent="-285750">
              <a:buFont typeface="Arial" panose="020B0604020202020204" pitchFamily="34" charset="0"/>
              <a:buChar char="•"/>
            </a:pPr>
            <a:endParaRPr lang="en-CA" sz="1200" dirty="0"/>
          </a:p>
          <a:p>
            <a:pPr>
              <a:spcAft>
                <a:spcPts val="500"/>
              </a:spcAft>
            </a:pPr>
            <a:endParaRPr lang="en-CA" sz="1400" dirty="0">
              <a:solidFill>
                <a:schemeClr val="accent3"/>
              </a:solidFill>
            </a:endParaRPr>
          </a:p>
          <a:p>
            <a:pPr>
              <a:spcAft>
                <a:spcPts val="500"/>
              </a:spcAft>
            </a:pPr>
            <a:endParaRPr lang="en-CA" sz="1400" dirty="0">
              <a:solidFill>
                <a:schemeClr val="accent3"/>
              </a:solidFill>
            </a:endParaRPr>
          </a:p>
          <a:p>
            <a:pPr>
              <a:spcAft>
                <a:spcPts val="500"/>
              </a:spcAft>
            </a:pPr>
            <a:r>
              <a:rPr lang="en-CA" sz="1400" dirty="0">
                <a:solidFill>
                  <a:schemeClr val="accent3"/>
                </a:solidFill>
              </a:rPr>
              <a:t>What is the benefit of an ERP strategy roadmap?</a:t>
            </a:r>
          </a:p>
          <a:p>
            <a:pPr marL="171450" indent="-171450">
              <a:spcBef>
                <a:spcPts val="300"/>
              </a:spcBef>
              <a:buFont typeface="Arial" panose="020B0604020202020204" pitchFamily="34" charset="0"/>
              <a:buChar char="•"/>
            </a:pPr>
            <a:r>
              <a:rPr lang="en-CA" sz="1400" dirty="0"/>
              <a:t>Organizational alignment</a:t>
            </a:r>
            <a:endParaRPr lang="en-CA" sz="1200" dirty="0"/>
          </a:p>
          <a:p>
            <a:pPr marL="171450" indent="-171450">
              <a:spcBef>
                <a:spcPts val="300"/>
              </a:spcBef>
              <a:buFont typeface="Arial" panose="020B0604020202020204" pitchFamily="34" charset="0"/>
              <a:buChar char="•"/>
            </a:pPr>
            <a:r>
              <a:rPr lang="en-CA" sz="1400" dirty="0"/>
              <a:t>Operational controls</a:t>
            </a:r>
            <a:endParaRPr lang="en-CA" sz="1200" dirty="0"/>
          </a:p>
          <a:p>
            <a:pPr marL="171450" indent="-171450">
              <a:spcBef>
                <a:spcPts val="300"/>
              </a:spcBef>
              <a:buFont typeface="Arial" panose="020B0604020202020204" pitchFamily="34" charset="0"/>
              <a:buChar char="•"/>
            </a:pPr>
            <a:r>
              <a:rPr lang="en-CA" sz="1400" dirty="0"/>
              <a:t>Risk management</a:t>
            </a:r>
            <a:endParaRPr lang="en-CA" sz="1200" dirty="0"/>
          </a:p>
          <a:p>
            <a:pPr marL="171450" indent="-171450">
              <a:spcBef>
                <a:spcPts val="300"/>
              </a:spcBef>
              <a:buFont typeface="Arial" panose="020B0604020202020204" pitchFamily="34" charset="0"/>
              <a:buChar char="•"/>
            </a:pPr>
            <a:r>
              <a:rPr lang="en-CA" sz="1400" dirty="0"/>
              <a:t>Performance measurement</a:t>
            </a:r>
            <a:endParaRPr lang="en-CA" sz="1200" dirty="0"/>
          </a:p>
          <a:p>
            <a:pPr marL="171450" indent="-171450">
              <a:spcBef>
                <a:spcPts val="300"/>
              </a:spcBef>
              <a:buFont typeface="Arial" panose="020B0604020202020204" pitchFamily="34" charset="0"/>
              <a:buChar char="•"/>
            </a:pPr>
            <a:r>
              <a:rPr lang="en-CA" sz="1400" dirty="0"/>
              <a:t>Cost reduction</a:t>
            </a:r>
            <a:endParaRPr lang="en-CA" sz="1200" dirty="0"/>
          </a:p>
          <a:p>
            <a:pPr marL="171450" indent="-171450">
              <a:spcBef>
                <a:spcPts val="300"/>
              </a:spcBef>
              <a:buFont typeface="Arial" panose="020B0604020202020204" pitchFamily="34" charset="0"/>
              <a:buChar char="•"/>
            </a:pPr>
            <a:r>
              <a:rPr lang="en-CA" sz="1400" dirty="0"/>
              <a:t>Process management</a:t>
            </a:r>
            <a:endParaRPr lang="en-CA" sz="1200" dirty="0"/>
          </a:p>
          <a:p>
            <a:pPr marL="285750" indent="-285750">
              <a:buFont typeface="Arial" panose="020B0604020202020204" pitchFamily="34" charset="0"/>
              <a:buChar char="•"/>
            </a:pPr>
            <a:endParaRPr lang="en-CA" sz="1200" dirty="0"/>
          </a:p>
        </p:txBody>
      </p:sp>
      <p:cxnSp>
        <p:nvCxnSpPr>
          <p:cNvPr id="51" name="Straight Connector 2"/>
          <p:cNvCxnSpPr/>
          <p:nvPr/>
        </p:nvCxnSpPr>
        <p:spPr>
          <a:xfrm flipH="1">
            <a:off x="5092732" y="3254956"/>
            <a:ext cx="3960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52" name="Picture 5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0039" y="4727735"/>
            <a:ext cx="372529" cy="372529"/>
          </a:xfrm>
          <a:prstGeom prst="rect">
            <a:avLst/>
          </a:prstGeom>
        </p:spPr>
      </p:pic>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9409" y="4727735"/>
            <a:ext cx="376037" cy="376037"/>
          </a:xfrm>
          <a:prstGeom prst="rect">
            <a:avLst/>
          </a:prstGeom>
        </p:spPr>
      </p:pic>
      <p:pic>
        <p:nvPicPr>
          <p:cNvPr id="54" name="Picture 5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98632" y="4712221"/>
            <a:ext cx="500763" cy="375572"/>
          </a:xfrm>
          <a:prstGeom prst="rect">
            <a:avLst/>
          </a:prstGeom>
        </p:spPr>
      </p:pic>
    </p:spTree>
    <p:extLst>
      <p:ext uri="{BB962C8B-B14F-4D97-AF65-F5344CB8AC3E}">
        <p14:creationId xmlns:p14="http://schemas.microsoft.com/office/powerpoint/2010/main" val="35911380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3400</Words>
  <Application>Microsoft Office PowerPoint</Application>
  <PresentationFormat>On-screen Show (4:3)</PresentationFormat>
  <Paragraphs>369</Paragraphs>
  <Slides>22</Slides>
  <Notes>9</Notes>
  <HiddenSlides>0</HiddenSlides>
  <MMClips>0</MMClips>
  <ScaleCrop>false</ScaleCrop>
  <HeadingPairs>
    <vt:vector size="8" baseType="variant">
      <vt:variant>
        <vt:lpstr>Fonts Used</vt:lpstr>
      </vt:variant>
      <vt:variant>
        <vt:i4>8</vt:i4>
      </vt:variant>
      <vt:variant>
        <vt:lpstr>Theme</vt:lpstr>
      </vt:variant>
      <vt:variant>
        <vt:i4>1</vt:i4>
      </vt:variant>
      <vt:variant>
        <vt:lpstr>Slide Titles</vt:lpstr>
      </vt:variant>
      <vt:variant>
        <vt:i4>22</vt:i4>
      </vt:variant>
      <vt:variant>
        <vt:lpstr>Custom Shows</vt:lpstr>
      </vt:variant>
      <vt:variant>
        <vt:i4>1</vt:i4>
      </vt:variant>
    </vt:vector>
  </HeadingPairs>
  <TitlesOfParts>
    <vt:vector size="32" baseType="lpstr">
      <vt:lpstr>Batang</vt:lpstr>
      <vt:lpstr>Arial</vt:lpstr>
      <vt:lpstr>Calibri</vt:lpstr>
      <vt:lpstr>Georgia</vt:lpstr>
      <vt:lpstr>Open Sans</vt:lpstr>
      <vt:lpstr>Roboto Regular</vt:lpstr>
      <vt:lpstr>Roboto Slab</vt:lpstr>
      <vt:lpstr>Wingdings</vt:lpstr>
      <vt:lpstr>Theme1</vt:lpstr>
      <vt:lpstr>PowerPoint Presentation</vt:lpstr>
      <vt:lpstr>PowerPoint Presentation</vt:lpstr>
      <vt:lpstr>Our understanding of the problem</vt:lpstr>
      <vt:lpstr>Executive summary</vt:lpstr>
      <vt:lpstr>ERP Overview</vt:lpstr>
      <vt:lpstr>ERP complexity leads to roadmap necessity</vt:lpstr>
      <vt:lpstr>Harness the benefits of an ERP strategy or risk project failure</vt:lpstr>
      <vt:lpstr>Understand the ERP market</vt:lpstr>
      <vt:lpstr>An ERP strategy roadmap helps define the path to success for your ERP implementation</vt:lpstr>
      <vt:lpstr>Follow Info-Tech’s approach to develop your ERP strategy</vt:lpstr>
      <vt:lpstr>Provide a high-level visual of the short-to-long-term plan</vt:lpstr>
      <vt:lpstr>Document alternatives for the future state of your ERP portfolio</vt:lpstr>
      <vt:lpstr>This blueprint will help you visualize and plan the direction of the ERP portfolio</vt:lpstr>
      <vt:lpstr>What this strategy is not</vt:lpstr>
      <vt:lpstr>PowerPoint Presentation</vt:lpstr>
      <vt:lpstr>Info-Tech’s enterprise application support framework can guide you through each stage of your ERP project </vt:lpstr>
      <vt:lpstr>Related research </vt:lpstr>
      <vt:lpstr>Follow Info-Tech’s approach to develop your ERP strategy</vt:lpstr>
      <vt:lpstr>Use these icons to help direct you as you navigate this research </vt:lpstr>
      <vt:lpstr>Info-Tech offers various levels of support to best suit your needs</vt:lpstr>
      <vt:lpstr>ERP Strategy and Roadmap Project Overview</vt:lpstr>
      <vt:lpstr>Workshop overview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2016-11-04T13:54:31Z</dcterms:created>
  <dcterms:modified xsi:type="dcterms:W3CDTF">2016-11-04T14:37:03Z</dcterms:modified>
</cp:coreProperties>
</file>