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6"/>
  </p:notesMasterIdLst>
  <p:handoutMasterIdLst>
    <p:handoutMasterId r:id="rId27"/>
  </p:handoutMasterIdLst>
  <p:sldIdLst>
    <p:sldId id="278" r:id="rId2"/>
    <p:sldId id="485" r:id="rId3"/>
    <p:sldId id="403" r:id="rId4"/>
    <p:sldId id="399" r:id="rId5"/>
    <p:sldId id="630" r:id="rId6"/>
    <p:sldId id="619" r:id="rId7"/>
    <p:sldId id="640" r:id="rId8"/>
    <p:sldId id="624" r:id="rId9"/>
    <p:sldId id="584" r:id="rId10"/>
    <p:sldId id="581" r:id="rId11"/>
    <p:sldId id="625" r:id="rId12"/>
    <p:sldId id="633" r:id="rId13"/>
    <p:sldId id="723" r:id="rId14"/>
    <p:sldId id="632" r:id="rId15"/>
    <p:sldId id="593" r:id="rId16"/>
    <p:sldId id="583" r:id="rId17"/>
    <p:sldId id="696" r:id="rId18"/>
    <p:sldId id="642" r:id="rId19"/>
    <p:sldId id="721" r:id="rId20"/>
    <p:sldId id="651" r:id="rId21"/>
    <p:sldId id="426" r:id="rId22"/>
    <p:sldId id="410" r:id="rId23"/>
    <p:sldId id="412" r:id="rId24"/>
    <p:sldId id="697" r:id="rId25"/>
  </p:sldIdLst>
  <p:sldSz cx="9144000" cy="6858000" type="screen4x3"/>
  <p:notesSz cx="6858000" cy="9144000"/>
  <p:custShowLst>
    <p:custShow name="Custom Show 1" id="0">
      <p:sldLst>
        <p:sld r:id="rId2"/>
      </p:sldLst>
    </p:custShow>
  </p:custShow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1"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210"/>
    <a:srgbClr val="5A7D5C"/>
    <a:srgbClr val="A24130"/>
    <a:srgbClr val="EBEBEB"/>
    <a:srgbClr val="EFEFEF"/>
    <a:srgbClr val="F7F7F7"/>
    <a:srgbClr val="E5E5E5"/>
    <a:srgbClr val="2576B7"/>
    <a:srgbClr val="243F5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0" d="100"/>
          <a:sy n="110" d="100"/>
        </p:scale>
        <p:origin x="2346" y="108"/>
      </p:cViewPr>
      <p:guideLst/>
    </p:cSldViewPr>
  </p:slideViewPr>
  <p:outlineViewPr>
    <p:cViewPr>
      <p:scale>
        <a:sx n="33" d="100"/>
        <a:sy n="33" d="100"/>
      </p:scale>
      <p:origin x="0" y="-2364"/>
    </p:cViewPr>
  </p:outlineViewPr>
  <p:notesTextViewPr>
    <p:cViewPr>
      <p:scale>
        <a:sx n="1" d="1"/>
        <a:sy n="1" d="1"/>
      </p:scale>
      <p:origin x="0" y="0"/>
    </p:cViewPr>
  </p:notesTextViewPr>
  <p:sorterViewPr>
    <p:cViewPr>
      <p:scale>
        <a:sx n="100" d="100"/>
        <a:sy n="100" d="100"/>
      </p:scale>
      <p:origin x="0" y="-867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8/25/2021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8/25/2021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23</a:t>
            </a:fld>
            <a:endParaRPr lang="en-US" dirty="0"/>
          </a:p>
        </p:txBody>
      </p:sp>
    </p:spTree>
    <p:extLst>
      <p:ext uri="{BB962C8B-B14F-4D97-AF65-F5344CB8AC3E}">
        <p14:creationId xmlns:p14="http://schemas.microsoft.com/office/powerpoint/2010/main" val="198351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24</a:t>
            </a:fld>
            <a:endParaRPr lang="en-US" dirty="0"/>
          </a:p>
        </p:txBody>
      </p:sp>
    </p:spTree>
    <p:extLst>
      <p:ext uri="{BB962C8B-B14F-4D97-AF65-F5344CB8AC3E}">
        <p14:creationId xmlns:p14="http://schemas.microsoft.com/office/powerpoint/2010/main" val="90896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2879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17347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92000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349456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20632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8508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84358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a:solidFill>
                  <a:schemeClr val="bg1"/>
                </a:solidFill>
              </a:rPr>
              <a:t>V4</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4" name="Rectangle 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8735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36818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n-lt"/>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n-lt"/>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56290"/>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09268"/>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21" r:id="rId6"/>
    <p:sldLayoutId id="2147483710" r:id="rId7"/>
    <p:sldLayoutId id="2147483711" r:id="rId8"/>
    <p:sldLayoutId id="2147483726" r:id="rId9"/>
    <p:sldLayoutId id="2147483764" r:id="rId10"/>
    <p:sldLayoutId id="2147483762" r:id="rId11"/>
    <p:sldLayoutId id="2147483761" r:id="rId12"/>
    <p:sldLayoutId id="2147483763" r:id="rId13"/>
    <p:sldLayoutId id="2147483766" r:id="rId14"/>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epner-tregoe.com/consulting-services/targeted-performance-improvement/optimizing-lean-six-sigma-infographic/"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infotech.com/software-reviews/categories/business-process-management" TargetMode="External"/><Relationship Id="rId7" Type="http://schemas.openxmlformats.org/officeDocument/2006/relationships/hyperlink" Target="https://www.infotech.com/research/ss/create-a-winning-bpi-playbook" TargetMode="External"/><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infotech.com/research/ss/create-a-business-process-management-strategy" TargetMode="External"/><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hyperlink" Target="https://www.infotech.com/research/ss/the-rapid-application-selection-framework" TargetMode="Externa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infotech.com/diagnostic/programs/ceo-cio-alignment" TargetMode="Externa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bpm.com/bpm-today/blogs/991-profitability-or-stagnation-efficiencies-or-deficiencies-part-1-of-3"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hyperlink" Target="http://www.wsj.com/articles/SB10001424052748703298004574457471313938130"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Create a Winning BPI Playbook </a:t>
            </a:r>
          </a:p>
        </p:txBody>
      </p:sp>
      <p:sp>
        <p:nvSpPr>
          <p:cNvPr id="5" name="Tagline"/>
          <p:cNvSpPr>
            <a:spLocks noGrp="1"/>
          </p:cNvSpPr>
          <p:nvPr>
            <p:ph type="body" sz="quarter" idx="16"/>
          </p:nvPr>
        </p:nvSpPr>
        <p:spPr>
          <a:xfrm>
            <a:off x="774700" y="3724072"/>
            <a:ext cx="6216819" cy="508000"/>
          </a:xfrm>
        </p:spPr>
        <p:txBody>
          <a:bodyPr/>
          <a:lstStyle/>
          <a:p>
            <a:r>
              <a:rPr lang="en-US" dirty="0"/>
              <a:t>Don’t waste your time focusing on the “as is.” Focus on the improvements and the “to be.”</a:t>
            </a:r>
          </a:p>
        </p:txBody>
      </p:sp>
      <p:pic>
        <p:nvPicPr>
          <p:cNvPr id="6" name="Picture 5" descr="executive-brief-stamp.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7661" y="3923163"/>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70121" y="1133475"/>
            <a:ext cx="3773879" cy="5382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sp>
        <p:nvSpPr>
          <p:cNvPr id="23" name="Rectangle 22"/>
          <p:cNvSpPr/>
          <p:nvPr/>
        </p:nvSpPr>
        <p:spPr>
          <a:xfrm>
            <a:off x="1043107" y="4353255"/>
            <a:ext cx="414670" cy="1585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577793" y="4486936"/>
            <a:ext cx="414670" cy="1452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577793" y="4587171"/>
            <a:ext cx="414670" cy="1351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1043107" y="4704129"/>
            <a:ext cx="414670" cy="12349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p:nvSpPr>
        <p:spPr>
          <a:xfrm>
            <a:off x="1533669" y="4353254"/>
            <a:ext cx="414670" cy="1585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1533669" y="4821087"/>
            <a:ext cx="414670" cy="1117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p:nvSpPr>
        <p:spPr>
          <a:xfrm>
            <a:off x="2010585" y="4486936"/>
            <a:ext cx="414670" cy="1452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2010585" y="5055004"/>
            <a:ext cx="414670" cy="8840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2477992" y="4927413"/>
            <a:ext cx="414670" cy="1011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2477993" y="5714222"/>
            <a:ext cx="414670" cy="2248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p:cNvSpPr txBox="1"/>
          <p:nvPr/>
        </p:nvSpPr>
        <p:spPr>
          <a:xfrm>
            <a:off x="332377" y="5969278"/>
            <a:ext cx="3113347" cy="246221"/>
          </a:xfrm>
          <a:prstGeom prst="rect">
            <a:avLst/>
          </a:prstGeom>
        </p:spPr>
        <p:txBody>
          <a:bodyPr wrap="square" rtlCol="0">
            <a:spAutoFit/>
          </a:bodyPr>
          <a:lstStyle/>
          <a:p>
            <a:r>
              <a:rPr lang="en-CA" sz="1000" b="1" dirty="0"/>
              <a:t>Increased Interest in Continuous Improvement</a:t>
            </a:r>
          </a:p>
        </p:txBody>
      </p:sp>
      <p:sp>
        <p:nvSpPr>
          <p:cNvPr id="28" name="TextBox 27"/>
          <p:cNvSpPr txBox="1"/>
          <p:nvPr/>
        </p:nvSpPr>
        <p:spPr>
          <a:xfrm rot="16200000">
            <a:off x="407923" y="5358530"/>
            <a:ext cx="754409" cy="276999"/>
          </a:xfrm>
          <a:prstGeom prst="rect">
            <a:avLst/>
          </a:prstGeom>
        </p:spPr>
        <p:txBody>
          <a:bodyPr wrap="square" rtlCol="0">
            <a:spAutoFit/>
          </a:bodyPr>
          <a:lstStyle/>
          <a:p>
            <a:r>
              <a:rPr lang="en-CA" sz="1200" b="1" dirty="0"/>
              <a:t>Global</a:t>
            </a:r>
          </a:p>
        </p:txBody>
      </p:sp>
      <p:sp>
        <p:nvSpPr>
          <p:cNvPr id="29" name="TextBox 28"/>
          <p:cNvSpPr txBox="1"/>
          <p:nvPr/>
        </p:nvSpPr>
        <p:spPr>
          <a:xfrm rot="16200000">
            <a:off x="883485" y="5358529"/>
            <a:ext cx="754409" cy="276999"/>
          </a:xfrm>
          <a:prstGeom prst="rect">
            <a:avLst/>
          </a:prstGeom>
        </p:spPr>
        <p:txBody>
          <a:bodyPr wrap="square" rtlCol="0">
            <a:spAutoFit/>
          </a:bodyPr>
          <a:lstStyle/>
          <a:p>
            <a:r>
              <a:rPr lang="en-CA" sz="1200" b="1" dirty="0"/>
              <a:t>U.S.</a:t>
            </a:r>
          </a:p>
        </p:txBody>
      </p:sp>
      <p:sp>
        <p:nvSpPr>
          <p:cNvPr id="30" name="TextBox 29"/>
          <p:cNvSpPr txBox="1"/>
          <p:nvPr/>
        </p:nvSpPr>
        <p:spPr>
          <a:xfrm rot="16200000">
            <a:off x="1383086" y="5358524"/>
            <a:ext cx="754409" cy="276999"/>
          </a:xfrm>
          <a:prstGeom prst="rect">
            <a:avLst/>
          </a:prstGeom>
        </p:spPr>
        <p:txBody>
          <a:bodyPr wrap="square" rtlCol="0">
            <a:spAutoFit/>
          </a:bodyPr>
          <a:lstStyle/>
          <a:p>
            <a:r>
              <a:rPr lang="en-CA" sz="1200" b="1" dirty="0"/>
              <a:t>U.K.</a:t>
            </a:r>
          </a:p>
        </p:txBody>
      </p:sp>
      <p:sp>
        <p:nvSpPr>
          <p:cNvPr id="31" name="TextBox 30"/>
          <p:cNvSpPr txBox="1"/>
          <p:nvPr/>
        </p:nvSpPr>
        <p:spPr>
          <a:xfrm rot="16200000">
            <a:off x="1835615" y="5358524"/>
            <a:ext cx="754409" cy="276999"/>
          </a:xfrm>
          <a:prstGeom prst="rect">
            <a:avLst/>
          </a:prstGeom>
        </p:spPr>
        <p:txBody>
          <a:bodyPr wrap="square" rtlCol="0">
            <a:spAutoFit/>
          </a:bodyPr>
          <a:lstStyle/>
          <a:p>
            <a:r>
              <a:rPr lang="en-CA" sz="1200" b="1" dirty="0"/>
              <a:t>Asia</a:t>
            </a:r>
          </a:p>
        </p:txBody>
      </p:sp>
      <p:sp>
        <p:nvSpPr>
          <p:cNvPr id="32" name="TextBox 31"/>
          <p:cNvSpPr txBox="1"/>
          <p:nvPr/>
        </p:nvSpPr>
        <p:spPr>
          <a:xfrm rot="16200000">
            <a:off x="2323209" y="5355549"/>
            <a:ext cx="754409" cy="276999"/>
          </a:xfrm>
          <a:prstGeom prst="rect">
            <a:avLst/>
          </a:prstGeom>
        </p:spPr>
        <p:txBody>
          <a:bodyPr wrap="square" rtlCol="0">
            <a:spAutoFit/>
          </a:bodyPr>
          <a:lstStyle/>
          <a:p>
            <a:r>
              <a:rPr lang="en-CA" sz="1200" b="1" dirty="0"/>
              <a:t>India</a:t>
            </a:r>
          </a:p>
        </p:txBody>
      </p:sp>
      <p:sp>
        <p:nvSpPr>
          <p:cNvPr id="42" name="Rectangle 41"/>
          <p:cNvSpPr/>
          <p:nvPr/>
        </p:nvSpPr>
        <p:spPr>
          <a:xfrm>
            <a:off x="5495442" y="1862835"/>
            <a:ext cx="3305908" cy="2585323"/>
          </a:xfrm>
          <a:prstGeom prst="rect">
            <a:avLst/>
          </a:prstGeom>
        </p:spPr>
        <p:txBody>
          <a:bodyPr wrap="square">
            <a:spAutoFit/>
          </a:bodyPr>
          <a:lstStyle/>
          <a:p>
            <a:pPr>
              <a:lnSpc>
                <a:spcPct val="150000"/>
              </a:lnSpc>
            </a:pPr>
            <a:r>
              <a:rPr lang="en-CA" sz="1200" dirty="0">
                <a:latin typeface="Arial" panose="020B0604020202020204" pitchFamily="34" charset="0"/>
              </a:rPr>
              <a:t>With just a one-sigma shift, companies will experience a </a:t>
            </a:r>
            <a:r>
              <a:rPr lang="en-CA" sz="1600" dirty="0">
                <a:solidFill>
                  <a:schemeClr val="accent2"/>
                </a:solidFill>
                <a:latin typeface="Arial" panose="020B0604020202020204" pitchFamily="34" charset="0"/>
              </a:rPr>
              <a:t>20 percent margin improvement</a:t>
            </a:r>
            <a:r>
              <a:rPr lang="en-CA" sz="1200" dirty="0">
                <a:latin typeface="Arial" panose="020B0604020202020204" pitchFamily="34" charset="0"/>
              </a:rPr>
              <a:t>, a </a:t>
            </a:r>
            <a:r>
              <a:rPr lang="en-CA" sz="1600" dirty="0">
                <a:solidFill>
                  <a:schemeClr val="accent2"/>
                </a:solidFill>
                <a:latin typeface="Arial" panose="020B0604020202020204" pitchFamily="34" charset="0"/>
              </a:rPr>
              <a:t>12 to 18 percent </a:t>
            </a:r>
            <a:r>
              <a:rPr lang="en-CA" sz="1200" dirty="0">
                <a:latin typeface="Arial" panose="020B0604020202020204" pitchFamily="34" charset="0"/>
              </a:rPr>
              <a:t>increase in capacity, a </a:t>
            </a:r>
            <a:r>
              <a:rPr lang="en-CA" sz="1600" dirty="0">
                <a:solidFill>
                  <a:schemeClr val="accent2"/>
                </a:solidFill>
                <a:latin typeface="Arial" panose="020B0604020202020204" pitchFamily="34" charset="0"/>
              </a:rPr>
              <a:t>12 percent reduction </a:t>
            </a:r>
            <a:r>
              <a:rPr lang="en-CA" sz="1200" dirty="0">
                <a:latin typeface="Arial" panose="020B0604020202020204" pitchFamily="34" charset="0"/>
              </a:rPr>
              <a:t>in the number of employees, and a </a:t>
            </a:r>
            <a:r>
              <a:rPr lang="en-CA" sz="1600" dirty="0">
                <a:solidFill>
                  <a:schemeClr val="accent2"/>
                </a:solidFill>
                <a:latin typeface="Arial" panose="020B0604020202020204" pitchFamily="34" charset="0"/>
              </a:rPr>
              <a:t>10 to 30 percent capital reduction.</a:t>
            </a:r>
            <a:endParaRPr lang="en-CA" sz="1200" dirty="0"/>
          </a:p>
        </p:txBody>
      </p:sp>
      <p:sp>
        <p:nvSpPr>
          <p:cNvPr id="43" name="Rectangle 42"/>
          <p:cNvSpPr/>
          <p:nvPr/>
        </p:nvSpPr>
        <p:spPr>
          <a:xfrm>
            <a:off x="5719326" y="6115472"/>
            <a:ext cx="3293782" cy="400110"/>
          </a:xfrm>
          <a:prstGeom prst="rect">
            <a:avLst/>
          </a:prstGeom>
        </p:spPr>
        <p:txBody>
          <a:bodyPr wrap="square">
            <a:spAutoFit/>
          </a:bodyPr>
          <a:lstStyle/>
          <a:p>
            <a:pPr algn="r"/>
            <a:r>
              <a:rPr lang="en-CA" sz="1000" dirty="0">
                <a:latin typeface="Arial" panose="020B0604020202020204" pitchFamily="34" charset="0"/>
              </a:rPr>
              <a:t>Source: Six Sigma: The Breakthrough Management Strategy, Mikal Harry, Richard Schroeder</a:t>
            </a:r>
            <a:endParaRPr lang="en-CA" sz="1000" dirty="0"/>
          </a:p>
        </p:txBody>
      </p:sp>
      <p:sp>
        <p:nvSpPr>
          <p:cNvPr id="45" name="TextBox 44"/>
          <p:cNvSpPr txBox="1"/>
          <p:nvPr/>
        </p:nvSpPr>
        <p:spPr>
          <a:xfrm>
            <a:off x="561041" y="3990801"/>
            <a:ext cx="430334" cy="276999"/>
          </a:xfrm>
          <a:prstGeom prst="rect">
            <a:avLst/>
          </a:prstGeom>
        </p:spPr>
        <p:txBody>
          <a:bodyPr wrap="square" rtlCol="0">
            <a:spAutoFit/>
          </a:bodyPr>
          <a:lstStyle/>
          <a:p>
            <a:r>
              <a:rPr lang="en-CA" sz="1200" dirty="0"/>
              <a:t>5%</a:t>
            </a:r>
          </a:p>
        </p:txBody>
      </p:sp>
      <p:sp>
        <p:nvSpPr>
          <p:cNvPr id="46" name="TextBox 45"/>
          <p:cNvSpPr txBox="1"/>
          <p:nvPr/>
        </p:nvSpPr>
        <p:spPr>
          <a:xfrm>
            <a:off x="1004795" y="3990801"/>
            <a:ext cx="550420" cy="276999"/>
          </a:xfrm>
          <a:prstGeom prst="rect">
            <a:avLst/>
          </a:prstGeom>
        </p:spPr>
        <p:txBody>
          <a:bodyPr wrap="square" rtlCol="0">
            <a:spAutoFit/>
          </a:bodyPr>
          <a:lstStyle/>
          <a:p>
            <a:r>
              <a:rPr lang="en-CA" sz="1200" dirty="0"/>
              <a:t>26%</a:t>
            </a:r>
          </a:p>
        </p:txBody>
      </p:sp>
      <p:sp>
        <p:nvSpPr>
          <p:cNvPr id="47" name="TextBox 46"/>
          <p:cNvSpPr txBox="1"/>
          <p:nvPr/>
        </p:nvSpPr>
        <p:spPr>
          <a:xfrm>
            <a:off x="1493873" y="3990801"/>
            <a:ext cx="550420" cy="276999"/>
          </a:xfrm>
          <a:prstGeom prst="rect">
            <a:avLst/>
          </a:prstGeom>
        </p:spPr>
        <p:txBody>
          <a:bodyPr wrap="square" rtlCol="0">
            <a:spAutoFit/>
          </a:bodyPr>
          <a:lstStyle/>
          <a:p>
            <a:r>
              <a:rPr lang="en-CA" sz="1200" dirty="0"/>
              <a:t>30%</a:t>
            </a:r>
          </a:p>
        </p:txBody>
      </p:sp>
      <p:sp>
        <p:nvSpPr>
          <p:cNvPr id="48" name="TextBox 47"/>
          <p:cNvSpPr txBox="1"/>
          <p:nvPr/>
        </p:nvSpPr>
        <p:spPr>
          <a:xfrm>
            <a:off x="2010585" y="3990801"/>
            <a:ext cx="550420" cy="276999"/>
          </a:xfrm>
          <a:prstGeom prst="rect">
            <a:avLst/>
          </a:prstGeom>
        </p:spPr>
        <p:txBody>
          <a:bodyPr wrap="square" rtlCol="0">
            <a:spAutoFit/>
          </a:bodyPr>
          <a:lstStyle/>
          <a:p>
            <a:r>
              <a:rPr lang="en-CA" sz="1200" dirty="0"/>
              <a:t>63%</a:t>
            </a:r>
          </a:p>
        </p:txBody>
      </p:sp>
      <p:sp>
        <p:nvSpPr>
          <p:cNvPr id="49" name="TextBox 48"/>
          <p:cNvSpPr txBox="1"/>
          <p:nvPr/>
        </p:nvSpPr>
        <p:spPr>
          <a:xfrm>
            <a:off x="2446980" y="3990801"/>
            <a:ext cx="752273" cy="276999"/>
          </a:xfrm>
          <a:prstGeom prst="rect">
            <a:avLst/>
          </a:prstGeom>
        </p:spPr>
        <p:txBody>
          <a:bodyPr wrap="square" rtlCol="0">
            <a:spAutoFit/>
          </a:bodyPr>
          <a:lstStyle/>
          <a:p>
            <a:r>
              <a:rPr lang="en-CA" sz="1200" dirty="0"/>
              <a:t>2000%</a:t>
            </a:r>
          </a:p>
        </p:txBody>
      </p:sp>
      <p:sp>
        <p:nvSpPr>
          <p:cNvPr id="6" name="Rectangle 5"/>
          <p:cNvSpPr/>
          <p:nvPr/>
        </p:nvSpPr>
        <p:spPr>
          <a:xfrm>
            <a:off x="5565422" y="1151467"/>
            <a:ext cx="3366505" cy="369332"/>
          </a:xfrm>
          <a:prstGeom prst="rect">
            <a:avLst/>
          </a:prstGeom>
        </p:spPr>
        <p:txBody>
          <a:bodyPr wrap="square">
            <a:spAutoFit/>
          </a:bodyPr>
          <a:lstStyle/>
          <a:p>
            <a:r>
              <a:rPr lang="en-CA" b="1" dirty="0">
                <a:solidFill>
                  <a:schemeClr val="accent1"/>
                </a:solidFill>
                <a:latin typeface="Arial" panose="020B0604020202020204" pitchFamily="34" charset="0"/>
              </a:rPr>
              <a:t>The Truth About Six Sigma</a:t>
            </a:r>
          </a:p>
        </p:txBody>
      </p:sp>
      <p:sp>
        <p:nvSpPr>
          <p:cNvPr id="7" name="TextBox 6"/>
          <p:cNvSpPr txBox="1"/>
          <p:nvPr/>
        </p:nvSpPr>
        <p:spPr>
          <a:xfrm>
            <a:off x="407259" y="3530845"/>
            <a:ext cx="3082159" cy="369332"/>
          </a:xfrm>
          <a:prstGeom prst="rect">
            <a:avLst/>
          </a:prstGeom>
        </p:spPr>
        <p:txBody>
          <a:bodyPr wrap="square" rtlCol="0">
            <a:spAutoFit/>
          </a:bodyPr>
          <a:lstStyle/>
          <a:p>
            <a:r>
              <a:rPr lang="en-CA" b="1" dirty="0">
                <a:solidFill>
                  <a:schemeClr val="accent1"/>
                </a:solidFill>
              </a:rPr>
              <a:t>Continuous Improvement</a:t>
            </a:r>
          </a:p>
        </p:txBody>
      </p:sp>
      <p:sp>
        <p:nvSpPr>
          <p:cNvPr id="9" name="Up-Down Arrow 8"/>
          <p:cNvSpPr/>
          <p:nvPr/>
        </p:nvSpPr>
        <p:spPr>
          <a:xfrm>
            <a:off x="3182442" y="4113611"/>
            <a:ext cx="318278" cy="176774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p:cNvSpPr txBox="1"/>
          <p:nvPr/>
        </p:nvSpPr>
        <p:spPr>
          <a:xfrm>
            <a:off x="3470127" y="4334563"/>
            <a:ext cx="1718724" cy="1200329"/>
          </a:xfrm>
          <a:prstGeom prst="rect">
            <a:avLst/>
          </a:prstGeom>
        </p:spPr>
        <p:txBody>
          <a:bodyPr wrap="square" rtlCol="0">
            <a:spAutoFit/>
          </a:bodyPr>
          <a:lstStyle/>
          <a:p>
            <a:r>
              <a:rPr lang="en-CA" dirty="0">
                <a:solidFill>
                  <a:schemeClr val="accent1"/>
                </a:solidFill>
              </a:rPr>
              <a:t>The interest in continuous improvement is increasing. </a:t>
            </a:r>
          </a:p>
        </p:txBody>
      </p:sp>
      <p:sp>
        <p:nvSpPr>
          <p:cNvPr id="16" name="Rectangle 15"/>
          <p:cNvSpPr/>
          <p:nvPr/>
        </p:nvSpPr>
        <p:spPr>
          <a:xfrm>
            <a:off x="5425611" y="4402505"/>
            <a:ext cx="1095172" cy="369332"/>
          </a:xfrm>
          <a:prstGeom prst="rect">
            <a:avLst/>
          </a:prstGeom>
        </p:spPr>
        <p:txBody>
          <a:bodyPr wrap="none">
            <a:spAutoFit/>
          </a:bodyPr>
          <a:lstStyle/>
          <a:p>
            <a:r>
              <a:rPr lang="en-CA" b="1" dirty="0">
                <a:solidFill>
                  <a:schemeClr val="accent1"/>
                </a:solidFill>
                <a:latin typeface="Arial" panose="020B0604020202020204" pitchFamily="34" charset="0"/>
              </a:rPr>
              <a:t>The Bad</a:t>
            </a:r>
          </a:p>
        </p:txBody>
      </p:sp>
      <p:sp>
        <p:nvSpPr>
          <p:cNvPr id="17" name="Rectangle 16"/>
          <p:cNvSpPr/>
          <p:nvPr/>
        </p:nvSpPr>
        <p:spPr>
          <a:xfrm>
            <a:off x="5425611" y="1564989"/>
            <a:ext cx="1261884" cy="369332"/>
          </a:xfrm>
          <a:prstGeom prst="rect">
            <a:avLst/>
          </a:prstGeom>
        </p:spPr>
        <p:txBody>
          <a:bodyPr wrap="none">
            <a:spAutoFit/>
          </a:bodyPr>
          <a:lstStyle/>
          <a:p>
            <a:r>
              <a:rPr lang="en-CA" b="1" dirty="0">
                <a:solidFill>
                  <a:schemeClr val="accent1"/>
                </a:solidFill>
                <a:latin typeface="Arial" panose="020B0604020202020204" pitchFamily="34" charset="0"/>
              </a:rPr>
              <a:t>The Good</a:t>
            </a:r>
          </a:p>
        </p:txBody>
      </p:sp>
      <p:sp>
        <p:nvSpPr>
          <p:cNvPr id="18" name="Rectangle 17"/>
          <p:cNvSpPr/>
          <p:nvPr/>
        </p:nvSpPr>
        <p:spPr>
          <a:xfrm>
            <a:off x="5538968" y="4859927"/>
            <a:ext cx="3392960" cy="553998"/>
          </a:xfrm>
          <a:prstGeom prst="rect">
            <a:avLst/>
          </a:prstGeom>
        </p:spPr>
        <p:txBody>
          <a:bodyPr wrap="square">
            <a:spAutoFit/>
          </a:bodyPr>
          <a:lstStyle/>
          <a:p>
            <a:r>
              <a:rPr lang="en-CA" dirty="0">
                <a:solidFill>
                  <a:schemeClr val="accent2"/>
                </a:solidFill>
              </a:rPr>
              <a:t>Sixty percent </a:t>
            </a:r>
            <a:r>
              <a:rPr lang="en-CA" sz="1200" dirty="0"/>
              <a:t>of all six-sigma programs fail to yield the desired results</a:t>
            </a:r>
          </a:p>
        </p:txBody>
      </p:sp>
      <p:sp>
        <p:nvSpPr>
          <p:cNvPr id="20" name="TextBox 19"/>
          <p:cNvSpPr txBox="1"/>
          <p:nvPr/>
        </p:nvSpPr>
        <p:spPr>
          <a:xfrm>
            <a:off x="340117" y="1341655"/>
            <a:ext cx="4572000" cy="707886"/>
          </a:xfrm>
          <a:prstGeom prst="rect">
            <a:avLst/>
          </a:prstGeom>
        </p:spPr>
        <p:txBody>
          <a:bodyPr wrap="square" rtlCol="0">
            <a:spAutoFit/>
          </a:bodyPr>
          <a:lstStyle/>
          <a:p>
            <a:r>
              <a:rPr lang="en-CA" sz="2000" b="1" dirty="0">
                <a:solidFill>
                  <a:schemeClr val="accent1">
                    <a:lumMod val="75000"/>
                  </a:schemeClr>
                </a:solidFill>
              </a:rPr>
              <a:t>The opportunity to improve processes almost always exists. </a:t>
            </a:r>
          </a:p>
        </p:txBody>
      </p:sp>
      <p:sp>
        <p:nvSpPr>
          <p:cNvPr id="21" name="Rectangle 20"/>
          <p:cNvSpPr/>
          <p:nvPr/>
        </p:nvSpPr>
        <p:spPr>
          <a:xfrm>
            <a:off x="340117" y="2248124"/>
            <a:ext cx="4572000" cy="923330"/>
          </a:xfrm>
          <a:prstGeom prst="rect">
            <a:avLst/>
          </a:prstGeom>
        </p:spPr>
        <p:txBody>
          <a:bodyPr>
            <a:spAutoFit/>
          </a:bodyPr>
          <a:lstStyle/>
          <a:p>
            <a:r>
              <a:rPr lang="en-CA" b="1" dirty="0">
                <a:solidFill>
                  <a:schemeClr val="accent1">
                    <a:lumMod val="75000"/>
                  </a:schemeClr>
                </a:solidFill>
              </a:rPr>
              <a:t>On average the inefficiencies in business processes are between 10% and 70%. </a:t>
            </a:r>
          </a:p>
        </p:txBody>
      </p:sp>
      <p:sp>
        <p:nvSpPr>
          <p:cNvPr id="35" name="Title 34"/>
          <p:cNvSpPr>
            <a:spLocks noGrp="1"/>
          </p:cNvSpPr>
          <p:nvPr>
            <p:ph type="title"/>
          </p:nvPr>
        </p:nvSpPr>
        <p:spPr/>
        <p:txBody>
          <a:bodyPr/>
          <a:lstStyle/>
          <a:p>
            <a:r>
              <a:rPr lang="en-CA" dirty="0"/>
              <a:t>More and more organizations are realizing the benefits of adopting a process improvement methodology</a:t>
            </a:r>
          </a:p>
        </p:txBody>
      </p:sp>
    </p:spTree>
    <p:extLst>
      <p:ext uri="{BB962C8B-B14F-4D97-AF65-F5344CB8AC3E}">
        <p14:creationId xmlns:p14="http://schemas.microsoft.com/office/powerpoint/2010/main" val="15624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Process improvement is proven to positively impact the bottom line through process efficiency and cost savings</a:t>
            </a:r>
          </a:p>
        </p:txBody>
      </p:sp>
      <p:sp>
        <p:nvSpPr>
          <p:cNvPr id="3" name="Oval 2"/>
          <p:cNvSpPr/>
          <p:nvPr/>
        </p:nvSpPr>
        <p:spPr>
          <a:xfrm>
            <a:off x="411691" y="4688702"/>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1</a:t>
            </a:r>
          </a:p>
        </p:txBody>
      </p:sp>
      <p:sp>
        <p:nvSpPr>
          <p:cNvPr id="4" name="TextBox 18"/>
          <p:cNvSpPr txBox="1"/>
          <p:nvPr/>
        </p:nvSpPr>
        <p:spPr>
          <a:xfrm>
            <a:off x="816457" y="4708837"/>
            <a:ext cx="3288571" cy="369332"/>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29475F"/>
                </a:solidFill>
              </a:rPr>
              <a:t>Realize Billions in Savings</a:t>
            </a:r>
          </a:p>
        </p:txBody>
      </p:sp>
      <p:sp>
        <p:nvSpPr>
          <p:cNvPr id="5" name="Oval 4"/>
          <p:cNvSpPr/>
          <p:nvPr/>
        </p:nvSpPr>
        <p:spPr>
          <a:xfrm>
            <a:off x="4426486" y="3189248"/>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2</a:t>
            </a:r>
          </a:p>
        </p:txBody>
      </p:sp>
      <p:sp>
        <p:nvSpPr>
          <p:cNvPr id="7" name="Oval 6"/>
          <p:cNvSpPr/>
          <p:nvPr/>
        </p:nvSpPr>
        <p:spPr>
          <a:xfrm>
            <a:off x="4426486" y="4708837"/>
            <a:ext cx="397933" cy="397933"/>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3</a:t>
            </a:r>
          </a:p>
        </p:txBody>
      </p:sp>
      <p:sp>
        <p:nvSpPr>
          <p:cNvPr id="8" name="TextBox 23"/>
          <p:cNvSpPr txBox="1"/>
          <p:nvPr/>
        </p:nvSpPr>
        <p:spPr>
          <a:xfrm>
            <a:off x="4833822" y="3209383"/>
            <a:ext cx="4293810" cy="369332"/>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29475F"/>
                </a:solidFill>
              </a:rPr>
              <a:t>Return on Investment</a:t>
            </a:r>
          </a:p>
        </p:txBody>
      </p:sp>
      <p:sp>
        <p:nvSpPr>
          <p:cNvPr id="10" name="TextBox 25"/>
          <p:cNvSpPr txBox="1"/>
          <p:nvPr/>
        </p:nvSpPr>
        <p:spPr>
          <a:xfrm>
            <a:off x="4821614" y="4708837"/>
            <a:ext cx="4190925" cy="369332"/>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29475F"/>
                </a:solidFill>
              </a:rPr>
              <a:t>Increase Process Efficiency</a:t>
            </a:r>
          </a:p>
        </p:txBody>
      </p:sp>
      <p:sp>
        <p:nvSpPr>
          <p:cNvPr id="11" name="TextBox 17"/>
          <p:cNvSpPr txBox="1"/>
          <p:nvPr/>
        </p:nvSpPr>
        <p:spPr>
          <a:xfrm>
            <a:off x="304085" y="2938891"/>
            <a:ext cx="4445362" cy="1569660"/>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29475F"/>
                </a:solidFill>
              </a:rPr>
              <a:t>Why Business Process Improvement? </a:t>
            </a:r>
            <a:endParaRPr lang="en-US" sz="1600" b="1" dirty="0">
              <a:solidFill>
                <a:srgbClr val="B0C534"/>
              </a:solidFill>
            </a:endParaRPr>
          </a:p>
        </p:txBody>
      </p:sp>
      <p:sp>
        <p:nvSpPr>
          <p:cNvPr id="12" name="TextBox 18"/>
          <p:cNvSpPr txBox="1"/>
          <p:nvPr/>
        </p:nvSpPr>
        <p:spPr>
          <a:xfrm>
            <a:off x="4831252" y="3682753"/>
            <a:ext cx="3288571" cy="96949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dirty="0"/>
              <a:t>Recoup the investment of establishing a continuous business process improvement program. McKesson reported that Lean Six Sigma had a 190% ROI in the first year. </a:t>
            </a:r>
          </a:p>
          <a:p>
            <a:endParaRPr lang="en-CA" sz="1100" dirty="0"/>
          </a:p>
        </p:txBody>
      </p:sp>
      <p:sp>
        <p:nvSpPr>
          <p:cNvPr id="13" name="TextBox 18"/>
          <p:cNvSpPr txBox="1"/>
          <p:nvPr/>
        </p:nvSpPr>
        <p:spPr>
          <a:xfrm>
            <a:off x="816457" y="5229807"/>
            <a:ext cx="3178181" cy="1277273"/>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dirty="0"/>
              <a:t>Streamlining and consistently improving processes generates savings from reducing rework, eliminating errors, increasing customer satisfaction, and removing process delays.</a:t>
            </a:r>
          </a:p>
          <a:p>
            <a:pPr algn="just"/>
            <a:r>
              <a:rPr lang="en-CA" sz="1100" dirty="0"/>
              <a:t>Motorola reported savings of over 20 billion from Six Sigma.</a:t>
            </a:r>
          </a:p>
          <a:p>
            <a:pPr algn="just"/>
            <a:endParaRPr lang="en-CA" sz="1100" dirty="0"/>
          </a:p>
        </p:txBody>
      </p:sp>
      <p:sp>
        <p:nvSpPr>
          <p:cNvPr id="14" name="TextBox 18"/>
          <p:cNvSpPr txBox="1"/>
          <p:nvPr/>
        </p:nvSpPr>
        <p:spPr>
          <a:xfrm>
            <a:off x="4831252" y="5229807"/>
            <a:ext cx="3278934" cy="110799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dirty="0"/>
              <a:t>Through reducing waste, minimizing process variation, and eliminating the non-value added activities, your organization can optimize process efficiency. Implementing Lean saved 1.5 million labor hours for Boeing. </a:t>
            </a:r>
          </a:p>
          <a:p>
            <a:endParaRPr lang="en-CA" sz="1100" dirty="0"/>
          </a:p>
        </p:txBody>
      </p:sp>
      <p:sp>
        <p:nvSpPr>
          <p:cNvPr id="16" name="Rectangle 15"/>
          <p:cNvSpPr/>
          <p:nvPr/>
        </p:nvSpPr>
        <p:spPr>
          <a:xfrm>
            <a:off x="0" y="1133475"/>
            <a:ext cx="9144000" cy="1594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7" name="Rectangle 16"/>
          <p:cNvSpPr/>
          <p:nvPr/>
        </p:nvSpPr>
        <p:spPr>
          <a:xfrm>
            <a:off x="7494189" y="6199825"/>
            <a:ext cx="1649811" cy="261610"/>
          </a:xfrm>
          <a:prstGeom prst="rect">
            <a:avLst/>
          </a:prstGeom>
        </p:spPr>
        <p:txBody>
          <a:bodyPr wrap="none">
            <a:spAutoFit/>
          </a:bodyPr>
          <a:lstStyle/>
          <a:p>
            <a:r>
              <a:rPr lang="en-CA" sz="1100" dirty="0"/>
              <a:t>Source: </a:t>
            </a:r>
            <a:r>
              <a:rPr lang="en-CA" sz="1100" dirty="0">
                <a:hlinkClick r:id="rId2"/>
              </a:rPr>
              <a:t>Kepner Tregoe</a:t>
            </a:r>
            <a:endParaRPr lang="en-CA" sz="1100" dirty="0"/>
          </a:p>
        </p:txBody>
      </p:sp>
      <p:sp>
        <p:nvSpPr>
          <p:cNvPr id="19" name="TextBox 18"/>
          <p:cNvSpPr txBox="1"/>
          <p:nvPr/>
        </p:nvSpPr>
        <p:spPr>
          <a:xfrm>
            <a:off x="3342963" y="1383832"/>
            <a:ext cx="5451192" cy="1384995"/>
          </a:xfrm>
          <a:prstGeom prst="rect">
            <a:avLst/>
          </a:prstGeom>
        </p:spPr>
        <p:txBody>
          <a:bodyPr wrap="square" rtlCol="0">
            <a:spAutoFit/>
          </a:bodyPr>
          <a:lstStyle/>
          <a:p>
            <a:r>
              <a:rPr lang="en-CA" sz="1400" i="1" dirty="0">
                <a:latin typeface="+mj-lt"/>
              </a:rPr>
              <a:t>Many companies are oblivious to the shortcomings that limit their performance and profits. Some of the largest and most powerful corporate names of the past few decades no longer exist or exist as a shadow of their former glory. </a:t>
            </a:r>
          </a:p>
          <a:p>
            <a:pPr algn="r"/>
            <a:endParaRPr lang="en-CA" sz="1400" dirty="0">
              <a:latin typeface="+mj-lt"/>
            </a:endParaRPr>
          </a:p>
          <a:p>
            <a:pPr algn="r"/>
            <a:r>
              <a:rPr lang="en-CA" sz="1400" dirty="0"/>
              <a:t>– Fred Fishman, Consultant, TechSolve</a:t>
            </a:r>
          </a:p>
        </p:txBody>
      </p:sp>
      <p:pic>
        <p:nvPicPr>
          <p:cNvPr id="20" name="Picture 100"/>
          <p:cNvPicPr>
            <a:picLocks noChangeAspect="1"/>
          </p:cNvPicPr>
          <p:nvPr/>
        </p:nvPicPr>
        <p:blipFill>
          <a:blip r:embed="rId3"/>
          <a:stretch>
            <a:fillRect/>
          </a:stretch>
        </p:blipFill>
        <p:spPr>
          <a:xfrm>
            <a:off x="2782082" y="1261772"/>
            <a:ext cx="560881" cy="512108"/>
          </a:xfrm>
          <a:prstGeom prst="rect">
            <a:avLst/>
          </a:prstGeom>
        </p:spPr>
      </p:pic>
      <p:pic>
        <p:nvPicPr>
          <p:cNvPr id="21" name="Picture 101"/>
          <p:cNvPicPr>
            <a:picLocks noChangeAspect="1"/>
          </p:cNvPicPr>
          <p:nvPr/>
        </p:nvPicPr>
        <p:blipFill>
          <a:blip r:embed="rId4"/>
          <a:stretch>
            <a:fillRect/>
          </a:stretch>
        </p:blipFill>
        <p:spPr>
          <a:xfrm>
            <a:off x="8469948" y="2032607"/>
            <a:ext cx="542591" cy="445047"/>
          </a:xfrm>
          <a:prstGeom prst="rect">
            <a:avLst/>
          </a:prstGeom>
        </p:spPr>
      </p:pic>
      <p:sp>
        <p:nvSpPr>
          <p:cNvPr id="22" name="TextBox 21"/>
          <p:cNvSpPr txBox="1"/>
          <p:nvPr/>
        </p:nvSpPr>
        <p:spPr>
          <a:xfrm>
            <a:off x="304085" y="1260028"/>
            <a:ext cx="2689034" cy="1323439"/>
          </a:xfrm>
          <a:prstGeom prst="rect">
            <a:avLst/>
          </a:prstGeom>
        </p:spPr>
        <p:txBody>
          <a:bodyPr wrap="square" rtlCol="0">
            <a:spAutoFit/>
          </a:bodyPr>
          <a:lstStyle/>
          <a:p>
            <a:r>
              <a:rPr lang="en-CA" sz="2000" b="1" dirty="0">
                <a:solidFill>
                  <a:schemeClr val="accent2"/>
                </a:solidFill>
              </a:rPr>
              <a:t>A streamlined process means fewer errors and fewer delays. </a:t>
            </a:r>
          </a:p>
        </p:txBody>
      </p:sp>
    </p:spTree>
    <p:extLst>
      <p:ext uri="{BB962C8B-B14F-4D97-AF65-F5344CB8AC3E}">
        <p14:creationId xmlns:p14="http://schemas.microsoft.com/office/powerpoint/2010/main" val="152441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Follow Info-Tech’s approach and incorporate best practices from various process improvement methodologies </a:t>
            </a:r>
          </a:p>
        </p:txBody>
      </p:sp>
      <p:sp>
        <p:nvSpPr>
          <p:cNvPr id="5" name="Freeform 4"/>
          <p:cNvSpPr/>
          <p:nvPr/>
        </p:nvSpPr>
        <p:spPr>
          <a:xfrm>
            <a:off x="3512359" y="252874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730" tIns="442203" rIns="439730" bIns="442203" numCol="1" spcCol="1270" anchor="ctr" anchorCtr="0">
            <a:noAutofit/>
          </a:bodyPr>
          <a:lstStyle/>
          <a:p>
            <a:pPr lvl="0" algn="ctr" defTabSz="1066800">
              <a:lnSpc>
                <a:spcPct val="90000"/>
              </a:lnSpc>
              <a:spcBef>
                <a:spcPct val="0"/>
              </a:spcBef>
              <a:spcAft>
                <a:spcPct val="35000"/>
              </a:spcAft>
            </a:pPr>
            <a:endParaRPr lang="en-CA" sz="2400" kern="1200" dirty="0"/>
          </a:p>
        </p:txBody>
      </p:sp>
      <p:sp>
        <p:nvSpPr>
          <p:cNvPr id="6" name="Freeform 5"/>
          <p:cNvSpPr/>
          <p:nvPr/>
        </p:nvSpPr>
        <p:spPr>
          <a:xfrm>
            <a:off x="5076468" y="1397885"/>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2611" tIns="562611" rIns="562609" bIns="562609" numCol="1" spcCol="1270" anchor="ctr" anchorCtr="0">
            <a:noAutofit/>
          </a:bodyPr>
          <a:lstStyle/>
          <a:p>
            <a:pPr lvl="0" algn="ctr" defTabSz="1200150">
              <a:lnSpc>
                <a:spcPct val="90000"/>
              </a:lnSpc>
              <a:spcBef>
                <a:spcPct val="0"/>
              </a:spcBef>
              <a:spcAft>
                <a:spcPct val="35000"/>
              </a:spcAft>
            </a:pPr>
            <a:endParaRPr lang="en-CA" sz="2700" kern="1200" dirty="0"/>
          </a:p>
        </p:txBody>
      </p:sp>
      <p:sp>
        <p:nvSpPr>
          <p:cNvPr id="7" name="Circular Arrow 6"/>
          <p:cNvSpPr/>
          <p:nvPr/>
        </p:nvSpPr>
        <p:spPr>
          <a:xfrm>
            <a:off x="4296070" y="3592995"/>
            <a:ext cx="2861056" cy="2861056"/>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Shape 7"/>
          <p:cNvSpPr/>
          <p:nvPr/>
        </p:nvSpPr>
        <p:spPr>
          <a:xfrm>
            <a:off x="3155113" y="2151202"/>
            <a:ext cx="2078736" cy="207873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Circular Arrow 8"/>
          <p:cNvSpPr/>
          <p:nvPr/>
        </p:nvSpPr>
        <p:spPr>
          <a:xfrm>
            <a:off x="4960745" y="1181333"/>
            <a:ext cx="2241296" cy="224129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Oval 10"/>
          <p:cNvSpPr/>
          <p:nvPr/>
        </p:nvSpPr>
        <p:spPr>
          <a:xfrm>
            <a:off x="5611569" y="1932245"/>
            <a:ext cx="880517" cy="88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3884900" y="2900543"/>
            <a:ext cx="880517" cy="88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 name="Group 2"/>
          <p:cNvGrpSpPr/>
          <p:nvPr/>
        </p:nvGrpSpPr>
        <p:grpSpPr>
          <a:xfrm>
            <a:off x="4564054" y="3936493"/>
            <a:ext cx="2235200" cy="2235200"/>
            <a:chOff x="5540507" y="4135426"/>
            <a:chExt cx="2235200" cy="2235200"/>
          </a:xfrm>
        </p:grpSpPr>
        <p:sp>
          <p:nvSpPr>
            <p:cNvPr id="4" name="Freeform 3"/>
            <p:cNvSpPr/>
            <p:nvPr/>
          </p:nvSpPr>
          <p:spPr>
            <a:xfrm>
              <a:off x="5540507" y="4135426"/>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CA" sz="4000" kern="1200" dirty="0"/>
            </a:p>
          </p:txBody>
        </p:sp>
        <p:sp>
          <p:nvSpPr>
            <p:cNvPr id="13" name="Oval 12"/>
            <p:cNvSpPr/>
            <p:nvPr/>
          </p:nvSpPr>
          <p:spPr>
            <a:xfrm>
              <a:off x="5956107" y="4565534"/>
              <a:ext cx="1404000" cy="1404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15" name="Elbow Connector 14"/>
          <p:cNvCxnSpPr/>
          <p:nvPr/>
        </p:nvCxnSpPr>
        <p:spPr>
          <a:xfrm rot="10800000">
            <a:off x="2162911" y="1768466"/>
            <a:ext cx="2077081" cy="746094"/>
          </a:xfrm>
          <a:prstGeom prst="bentConnector3">
            <a:avLst>
              <a:gd name="adj1" fmla="val -796"/>
            </a:avLst>
          </a:prstGeom>
        </p:spPr>
        <p:style>
          <a:lnRef idx="1">
            <a:schemeClr val="accent1"/>
          </a:lnRef>
          <a:fillRef idx="0">
            <a:schemeClr val="accent1"/>
          </a:fillRef>
          <a:effectRef idx="0">
            <a:schemeClr val="accent1"/>
          </a:effectRef>
          <a:fontRef idx="minor">
            <a:schemeClr val="tx1"/>
          </a:fontRef>
        </p:style>
      </p:cxnSp>
      <p:sp>
        <p:nvSpPr>
          <p:cNvPr id="19" name="Donut 18"/>
          <p:cNvSpPr/>
          <p:nvPr/>
        </p:nvSpPr>
        <p:spPr>
          <a:xfrm>
            <a:off x="1900287" y="1703632"/>
            <a:ext cx="180000" cy="18000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p:cNvSpPr txBox="1"/>
          <p:nvPr/>
        </p:nvSpPr>
        <p:spPr>
          <a:xfrm>
            <a:off x="200283" y="1253353"/>
            <a:ext cx="1797383" cy="1569660"/>
          </a:xfrm>
          <a:prstGeom prst="rect">
            <a:avLst/>
          </a:prstGeom>
        </p:spPr>
        <p:txBody>
          <a:bodyPr wrap="square" rtlCol="0">
            <a:spAutoFit/>
          </a:bodyPr>
          <a:lstStyle/>
          <a:p>
            <a:r>
              <a:rPr lang="en-CA" sz="1200" b="1" dirty="0">
                <a:solidFill>
                  <a:schemeClr val="accent1"/>
                </a:solidFill>
              </a:rPr>
              <a:t>Six Sigma</a:t>
            </a:r>
          </a:p>
          <a:p>
            <a:r>
              <a:rPr lang="en-CA" sz="1200" dirty="0"/>
              <a:t>Consistently measure and monitor your process to discover process variation and identify techniques to reduces variation. </a:t>
            </a:r>
          </a:p>
          <a:p>
            <a:endParaRPr lang="en-CA" sz="1200" dirty="0"/>
          </a:p>
        </p:txBody>
      </p:sp>
      <p:cxnSp>
        <p:nvCxnSpPr>
          <p:cNvPr id="22" name="Elbow Connector 21"/>
          <p:cNvCxnSpPr/>
          <p:nvPr/>
        </p:nvCxnSpPr>
        <p:spPr>
          <a:xfrm rot="10800000" flipV="1">
            <a:off x="2959300" y="5366083"/>
            <a:ext cx="1701273" cy="58499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0631" y="5366084"/>
            <a:ext cx="1966805" cy="1015663"/>
          </a:xfrm>
          <a:prstGeom prst="rect">
            <a:avLst/>
          </a:prstGeom>
        </p:spPr>
        <p:txBody>
          <a:bodyPr wrap="square" rtlCol="0">
            <a:spAutoFit/>
          </a:bodyPr>
          <a:lstStyle/>
          <a:p>
            <a:r>
              <a:rPr lang="en-CA" sz="1200" b="1" dirty="0">
                <a:solidFill>
                  <a:schemeClr val="accent1"/>
                </a:solidFill>
              </a:rPr>
              <a:t>Lean</a:t>
            </a:r>
          </a:p>
          <a:p>
            <a:r>
              <a:rPr lang="en-CA" sz="1200" dirty="0"/>
              <a:t>Analyze processes to identify waste and opportunities to streamline a process. </a:t>
            </a:r>
          </a:p>
        </p:txBody>
      </p:sp>
      <p:sp>
        <p:nvSpPr>
          <p:cNvPr id="24" name="Donut 23"/>
          <p:cNvSpPr/>
          <p:nvPr/>
        </p:nvSpPr>
        <p:spPr>
          <a:xfrm>
            <a:off x="2691938" y="5861083"/>
            <a:ext cx="180000" cy="18000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TextBox 27"/>
          <p:cNvSpPr txBox="1"/>
          <p:nvPr/>
        </p:nvSpPr>
        <p:spPr>
          <a:xfrm>
            <a:off x="7112043" y="1184020"/>
            <a:ext cx="1737188" cy="1569660"/>
          </a:xfrm>
          <a:prstGeom prst="rect">
            <a:avLst/>
          </a:prstGeom>
        </p:spPr>
        <p:txBody>
          <a:bodyPr wrap="square" rtlCol="0">
            <a:spAutoFit/>
          </a:bodyPr>
          <a:lstStyle/>
          <a:p>
            <a:r>
              <a:rPr lang="en-CA" sz="1200" b="1" dirty="0">
                <a:solidFill>
                  <a:schemeClr val="accent1"/>
                </a:solidFill>
              </a:rPr>
              <a:t>Change Management</a:t>
            </a:r>
          </a:p>
          <a:p>
            <a:r>
              <a:rPr lang="en-CA" sz="1200" dirty="0"/>
              <a:t>Incorporate elements from change management to ensure the new process design is adopted. </a:t>
            </a:r>
          </a:p>
          <a:p>
            <a:endParaRPr lang="en-CA" sz="1200" dirty="0">
              <a:solidFill>
                <a:schemeClr val="accent1"/>
              </a:solidFill>
            </a:endParaRPr>
          </a:p>
        </p:txBody>
      </p:sp>
      <p:cxnSp>
        <p:nvCxnSpPr>
          <p:cNvPr id="29" name="Elbow Connector 28"/>
          <p:cNvCxnSpPr/>
          <p:nvPr/>
        </p:nvCxnSpPr>
        <p:spPr>
          <a:xfrm flipV="1">
            <a:off x="6586345" y="2784387"/>
            <a:ext cx="1422360" cy="1858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2" name="Donut 31"/>
          <p:cNvSpPr/>
          <p:nvPr/>
        </p:nvSpPr>
        <p:spPr>
          <a:xfrm>
            <a:off x="8029913" y="2665591"/>
            <a:ext cx="180000" cy="18000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p:cNvSpPr txBox="1"/>
          <p:nvPr/>
        </p:nvSpPr>
        <p:spPr>
          <a:xfrm>
            <a:off x="226985" y="2987626"/>
            <a:ext cx="2461846" cy="1200329"/>
          </a:xfrm>
          <a:prstGeom prst="rect">
            <a:avLst/>
          </a:prstGeom>
        </p:spPr>
        <p:txBody>
          <a:bodyPr wrap="square" rtlCol="0">
            <a:spAutoFit/>
          </a:bodyPr>
          <a:lstStyle/>
          <a:p>
            <a:r>
              <a:rPr lang="en-CA" b="1" dirty="0">
                <a:solidFill>
                  <a:schemeClr val="accent3"/>
                </a:solidFill>
              </a:rPr>
              <a:t>Process improvement needs to be simple and straightforward.</a:t>
            </a:r>
          </a:p>
        </p:txBody>
      </p:sp>
      <p:cxnSp>
        <p:nvCxnSpPr>
          <p:cNvPr id="34" name="Straight Connector 2"/>
          <p:cNvCxnSpPr/>
          <p:nvPr/>
        </p:nvCxnSpPr>
        <p:spPr>
          <a:xfrm flipH="1">
            <a:off x="257174" y="4209908"/>
            <a:ext cx="2177186"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44485" y="4016275"/>
            <a:ext cx="1737188" cy="1754326"/>
          </a:xfrm>
          <a:prstGeom prst="rect">
            <a:avLst/>
          </a:prstGeom>
        </p:spPr>
        <p:txBody>
          <a:bodyPr wrap="square" rtlCol="0">
            <a:spAutoFit/>
          </a:bodyPr>
          <a:lstStyle/>
          <a:p>
            <a:r>
              <a:rPr lang="en-CA" sz="1200" b="1" dirty="0">
                <a:solidFill>
                  <a:schemeClr val="accent1"/>
                </a:solidFill>
              </a:rPr>
              <a:t>Project Management</a:t>
            </a:r>
          </a:p>
          <a:p>
            <a:r>
              <a:rPr lang="en-CA" sz="1200" dirty="0"/>
              <a:t>Incorporate elements from project management to manage the scope, scheduling, and cost of the improvement initiative. </a:t>
            </a:r>
          </a:p>
          <a:p>
            <a:endParaRPr lang="en-CA" sz="1200" dirty="0">
              <a:solidFill>
                <a:schemeClr val="accent1"/>
              </a:solidFill>
            </a:endParaRPr>
          </a:p>
        </p:txBody>
      </p:sp>
      <p:cxnSp>
        <p:nvCxnSpPr>
          <p:cNvPr id="30" name="Elbow Connector 29"/>
          <p:cNvCxnSpPr/>
          <p:nvPr/>
        </p:nvCxnSpPr>
        <p:spPr>
          <a:xfrm>
            <a:off x="6586345" y="3470327"/>
            <a:ext cx="1505526" cy="13492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 name="Donut 30"/>
          <p:cNvSpPr/>
          <p:nvPr/>
        </p:nvSpPr>
        <p:spPr>
          <a:xfrm>
            <a:off x="8001871" y="3652953"/>
            <a:ext cx="180000" cy="18000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TextBox 9"/>
          <p:cNvSpPr txBox="1"/>
          <p:nvPr/>
        </p:nvSpPr>
        <p:spPr>
          <a:xfrm>
            <a:off x="3830043" y="2982761"/>
            <a:ext cx="1034697" cy="646331"/>
          </a:xfrm>
          <a:prstGeom prst="rect">
            <a:avLst/>
          </a:prstGeom>
        </p:spPr>
        <p:txBody>
          <a:bodyPr wrap="square" rtlCol="0">
            <a:spAutoFit/>
          </a:bodyPr>
          <a:lstStyle/>
          <a:p>
            <a:pPr algn="ctr"/>
            <a:r>
              <a:rPr lang="en-CA" b="1" dirty="0">
                <a:solidFill>
                  <a:schemeClr val="accent1">
                    <a:lumMod val="50000"/>
                  </a:schemeClr>
                </a:solidFill>
              </a:rPr>
              <a:t>Six Sigma</a:t>
            </a:r>
          </a:p>
        </p:txBody>
      </p:sp>
      <p:sp>
        <p:nvSpPr>
          <p:cNvPr id="35" name="TextBox 34"/>
          <p:cNvSpPr txBox="1"/>
          <p:nvPr/>
        </p:nvSpPr>
        <p:spPr>
          <a:xfrm>
            <a:off x="5534478" y="2124230"/>
            <a:ext cx="1034697" cy="415498"/>
          </a:xfrm>
          <a:prstGeom prst="rect">
            <a:avLst/>
          </a:prstGeom>
        </p:spPr>
        <p:txBody>
          <a:bodyPr wrap="square" rtlCol="0">
            <a:spAutoFit/>
          </a:bodyPr>
          <a:lstStyle/>
          <a:p>
            <a:pPr algn="ctr"/>
            <a:r>
              <a:rPr lang="en-CA" sz="1050" b="1" dirty="0">
                <a:solidFill>
                  <a:schemeClr val="accent1">
                    <a:lumMod val="50000"/>
                  </a:schemeClr>
                </a:solidFill>
              </a:rPr>
              <a:t>Change Management</a:t>
            </a:r>
          </a:p>
        </p:txBody>
      </p:sp>
      <p:sp>
        <p:nvSpPr>
          <p:cNvPr id="36" name="TextBox 35"/>
          <p:cNvSpPr txBox="1"/>
          <p:nvPr/>
        </p:nvSpPr>
        <p:spPr>
          <a:xfrm>
            <a:off x="4936681" y="4710298"/>
            <a:ext cx="1489946" cy="584775"/>
          </a:xfrm>
          <a:prstGeom prst="rect">
            <a:avLst/>
          </a:prstGeom>
        </p:spPr>
        <p:txBody>
          <a:bodyPr wrap="square" rtlCol="0">
            <a:spAutoFit/>
          </a:bodyPr>
          <a:lstStyle/>
          <a:p>
            <a:pPr algn="ctr"/>
            <a:r>
              <a:rPr lang="en-CA" sz="1600" b="1" dirty="0">
                <a:solidFill>
                  <a:schemeClr val="accent1">
                    <a:lumMod val="50000"/>
                  </a:schemeClr>
                </a:solidFill>
              </a:rPr>
              <a:t>Project Management</a:t>
            </a:r>
          </a:p>
        </p:txBody>
      </p:sp>
      <p:sp>
        <p:nvSpPr>
          <p:cNvPr id="37" name="Freeform 36"/>
          <p:cNvSpPr/>
          <p:nvPr/>
        </p:nvSpPr>
        <p:spPr>
          <a:xfrm>
            <a:off x="2350140" y="4000363"/>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2611" tIns="562611" rIns="562609" bIns="562609" numCol="1" spcCol="1270" anchor="ctr" anchorCtr="0">
            <a:noAutofit/>
          </a:bodyPr>
          <a:lstStyle/>
          <a:p>
            <a:pPr lvl="0" algn="ctr" defTabSz="1200150">
              <a:lnSpc>
                <a:spcPct val="90000"/>
              </a:lnSpc>
              <a:spcBef>
                <a:spcPct val="0"/>
              </a:spcBef>
              <a:spcAft>
                <a:spcPct val="35000"/>
              </a:spcAft>
            </a:pPr>
            <a:endParaRPr lang="en-CA" sz="2700" kern="1200" dirty="0"/>
          </a:p>
        </p:txBody>
      </p:sp>
      <p:sp>
        <p:nvSpPr>
          <p:cNvPr id="38" name="Circular Arrow 37"/>
          <p:cNvSpPr/>
          <p:nvPr/>
        </p:nvSpPr>
        <p:spPr>
          <a:xfrm>
            <a:off x="2240677" y="3837033"/>
            <a:ext cx="2241296" cy="2241296"/>
          </a:xfrm>
          <a:prstGeom prst="circularArrow">
            <a:avLst>
              <a:gd name="adj1" fmla="val 5984"/>
              <a:gd name="adj2" fmla="val 654814"/>
              <a:gd name="adj3" fmla="val 13313824"/>
              <a:gd name="adj4" fmla="val 10006552"/>
              <a:gd name="adj5" fmla="val 83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Oval 38"/>
          <p:cNvSpPr/>
          <p:nvPr/>
        </p:nvSpPr>
        <p:spPr>
          <a:xfrm>
            <a:off x="2884490" y="4534723"/>
            <a:ext cx="880517" cy="88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2820897" y="4776141"/>
            <a:ext cx="988891" cy="369332"/>
          </a:xfrm>
          <a:prstGeom prst="rect">
            <a:avLst/>
          </a:prstGeom>
        </p:spPr>
        <p:txBody>
          <a:bodyPr wrap="square" rtlCol="0">
            <a:spAutoFit/>
          </a:bodyPr>
          <a:lstStyle/>
          <a:p>
            <a:pPr algn="ctr"/>
            <a:r>
              <a:rPr lang="en-CA" b="1" dirty="0">
                <a:solidFill>
                  <a:schemeClr val="accent3">
                    <a:lumMod val="50000"/>
                  </a:schemeClr>
                </a:solidFill>
              </a:rPr>
              <a:t>Lean</a:t>
            </a:r>
          </a:p>
        </p:txBody>
      </p:sp>
    </p:spTree>
    <p:extLst>
      <p:ext uri="{BB962C8B-B14F-4D97-AF65-F5344CB8AC3E}">
        <p14:creationId xmlns:p14="http://schemas.microsoft.com/office/powerpoint/2010/main" val="56241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66739"/>
            <a:ext cx="8620125" cy="877887"/>
          </a:xfrm>
        </p:spPr>
        <p:txBody>
          <a:bodyPr/>
          <a:lstStyle/>
          <a:p>
            <a:r>
              <a:rPr lang="en-CA" dirty="0"/>
              <a:t>Look beyond the symptoms; dive deeper and alleviate the root cause</a:t>
            </a:r>
          </a:p>
        </p:txBody>
      </p:sp>
      <p:sp>
        <p:nvSpPr>
          <p:cNvPr id="3" name="Oval 2"/>
          <p:cNvSpPr>
            <a:spLocks noChangeAspect="1"/>
          </p:cNvSpPr>
          <p:nvPr/>
        </p:nvSpPr>
        <p:spPr>
          <a:xfrm>
            <a:off x="4541135" y="4121523"/>
            <a:ext cx="612000" cy="612000"/>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FFFFFF"/>
              </a:solidFill>
            </a:endParaRPr>
          </a:p>
        </p:txBody>
      </p:sp>
      <p:sp>
        <p:nvSpPr>
          <p:cNvPr id="8" name="TextBox 23"/>
          <p:cNvSpPr txBox="1"/>
          <p:nvPr/>
        </p:nvSpPr>
        <p:spPr>
          <a:xfrm>
            <a:off x="5201291" y="4148748"/>
            <a:ext cx="3630471" cy="58477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9475F"/>
                </a:solidFill>
              </a:rPr>
              <a:t>Gauge the success of the process improvement initiative</a:t>
            </a:r>
          </a:p>
        </p:txBody>
      </p:sp>
      <p:sp>
        <p:nvSpPr>
          <p:cNvPr id="11" name="TextBox 17"/>
          <p:cNvSpPr txBox="1"/>
          <p:nvPr/>
        </p:nvSpPr>
        <p:spPr>
          <a:xfrm>
            <a:off x="172803" y="1220586"/>
            <a:ext cx="8917071" cy="923330"/>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a:solidFill>
                  <a:srgbClr val="29475F"/>
                </a:solidFill>
              </a:rPr>
              <a:t>Break down your process into the appropriate steps and determine the relevant metrics. These metrics are the variables that directly impact your process improvement target and define the </a:t>
            </a:r>
            <a:r>
              <a:rPr lang="en-CA" b="1" dirty="0">
                <a:solidFill>
                  <a:schemeClr val="accent2"/>
                </a:solidFill>
              </a:rPr>
              <a:t>root-cause formula.</a:t>
            </a:r>
            <a:endParaRPr lang="en-CA" b="1" dirty="0">
              <a:solidFill>
                <a:srgbClr val="243F54"/>
              </a:solidFill>
            </a:endParaRPr>
          </a:p>
        </p:txBody>
      </p:sp>
      <p:sp>
        <p:nvSpPr>
          <p:cNvPr id="12" name="TextBox 18"/>
          <p:cNvSpPr txBox="1"/>
          <p:nvPr/>
        </p:nvSpPr>
        <p:spPr>
          <a:xfrm>
            <a:off x="4537663" y="4894627"/>
            <a:ext cx="4360167" cy="1292662"/>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300" dirty="0">
                <a:solidFill>
                  <a:schemeClr val="accent1"/>
                </a:solidFill>
              </a:rPr>
              <a:t>Establishing a root-cause formula allows the business to assess which variables are most likely to impact the improvement targets. Having defined root-cause variables enables continuous monitoring of the process on a granular level, ensuring accurate gauging of the success of the improvement initiative.</a:t>
            </a:r>
          </a:p>
        </p:txBody>
      </p:sp>
      <p:sp>
        <p:nvSpPr>
          <p:cNvPr id="16" name="Rectangle 15"/>
          <p:cNvSpPr/>
          <p:nvPr/>
        </p:nvSpPr>
        <p:spPr>
          <a:xfrm>
            <a:off x="0" y="2393557"/>
            <a:ext cx="9144000" cy="1594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i="1" dirty="0">
              <a:solidFill>
                <a:srgbClr val="FFFFFF"/>
              </a:solidFill>
            </a:endParaRPr>
          </a:p>
        </p:txBody>
      </p:sp>
      <p:sp>
        <p:nvSpPr>
          <p:cNvPr id="22" name="TextBox 21"/>
          <p:cNvSpPr txBox="1"/>
          <p:nvPr/>
        </p:nvSpPr>
        <p:spPr>
          <a:xfrm>
            <a:off x="172803" y="2496205"/>
            <a:ext cx="2689034" cy="1323439"/>
          </a:xfrm>
          <a:prstGeom prst="rect">
            <a:avLst/>
          </a:prstGeom>
        </p:spPr>
        <p:txBody>
          <a:bodyPr wrap="square" rtlCol="0">
            <a:spAutoFit/>
          </a:bodyPr>
          <a:lstStyle/>
          <a:p>
            <a:r>
              <a:rPr lang="en-CA" sz="2000" b="1" dirty="0">
                <a:solidFill>
                  <a:srgbClr val="B0C534"/>
                </a:solidFill>
              </a:rPr>
              <a:t>A root-cause formula consists of defining your root-cause variables.</a:t>
            </a:r>
          </a:p>
        </p:txBody>
      </p:sp>
      <p:sp>
        <p:nvSpPr>
          <p:cNvPr id="23" name="Rectangle 22"/>
          <p:cNvSpPr/>
          <p:nvPr/>
        </p:nvSpPr>
        <p:spPr>
          <a:xfrm>
            <a:off x="2878313" y="2821991"/>
            <a:ext cx="6107289" cy="861575"/>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a:off x="2878312" y="2881551"/>
            <a:ext cx="1659351" cy="584775"/>
          </a:xfrm>
          <a:prstGeom prst="rect">
            <a:avLst/>
          </a:prstGeom>
        </p:spPr>
        <p:txBody>
          <a:bodyPr wrap="square" rtlCol="0">
            <a:spAutoFit/>
          </a:bodyPr>
          <a:lstStyle/>
          <a:p>
            <a:pPr algn="ctr"/>
            <a:r>
              <a:rPr lang="en-CA" sz="1600" b="1" dirty="0">
                <a:solidFill>
                  <a:schemeClr val="accent3">
                    <a:lumMod val="50000"/>
                  </a:schemeClr>
                </a:solidFill>
              </a:rPr>
              <a:t>Improvement Target  </a:t>
            </a:r>
          </a:p>
        </p:txBody>
      </p:sp>
      <p:sp>
        <p:nvSpPr>
          <p:cNvPr id="25" name="TextBox 24"/>
          <p:cNvSpPr txBox="1"/>
          <p:nvPr/>
        </p:nvSpPr>
        <p:spPr>
          <a:xfrm>
            <a:off x="4537664" y="2850772"/>
            <a:ext cx="467832" cy="646331"/>
          </a:xfrm>
          <a:prstGeom prst="rect">
            <a:avLst/>
          </a:prstGeom>
        </p:spPr>
        <p:txBody>
          <a:bodyPr wrap="square" rtlCol="0">
            <a:spAutoFit/>
          </a:bodyPr>
          <a:lstStyle/>
          <a:p>
            <a:r>
              <a:rPr lang="en-CA" sz="3600" b="1" dirty="0">
                <a:solidFill>
                  <a:schemeClr val="accent2"/>
                </a:solidFill>
              </a:rPr>
              <a:t>=</a:t>
            </a:r>
          </a:p>
        </p:txBody>
      </p:sp>
      <p:sp>
        <p:nvSpPr>
          <p:cNvPr id="26" name="TextBox 25"/>
          <p:cNvSpPr txBox="1"/>
          <p:nvPr/>
        </p:nvSpPr>
        <p:spPr>
          <a:xfrm>
            <a:off x="4943178" y="3004660"/>
            <a:ext cx="4146696" cy="338554"/>
          </a:xfrm>
          <a:prstGeom prst="rect">
            <a:avLst/>
          </a:prstGeom>
        </p:spPr>
        <p:txBody>
          <a:bodyPr wrap="square" rtlCol="0">
            <a:spAutoFit/>
          </a:bodyPr>
          <a:lstStyle/>
          <a:p>
            <a:r>
              <a:rPr lang="en-CA" sz="1600" b="1" dirty="0">
                <a:solidFill>
                  <a:schemeClr val="accent3">
                    <a:lumMod val="50000"/>
                  </a:schemeClr>
                </a:solidFill>
              </a:rPr>
              <a:t>Variable 1 + Variable 2 + Variable 3</a:t>
            </a:r>
          </a:p>
        </p:txBody>
      </p:sp>
      <p:sp>
        <p:nvSpPr>
          <p:cNvPr id="27" name="Rectangle 26"/>
          <p:cNvSpPr/>
          <p:nvPr/>
        </p:nvSpPr>
        <p:spPr>
          <a:xfrm>
            <a:off x="2878313" y="2512637"/>
            <a:ext cx="3102654" cy="2790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ROOT-CAUSE FORMULA</a:t>
            </a:r>
          </a:p>
        </p:txBody>
      </p:sp>
      <p:sp>
        <p:nvSpPr>
          <p:cNvPr id="13" name="TextBox 18"/>
          <p:cNvSpPr txBox="1"/>
          <p:nvPr/>
        </p:nvSpPr>
        <p:spPr>
          <a:xfrm>
            <a:off x="257174" y="4898680"/>
            <a:ext cx="4194431" cy="1661993"/>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300" dirty="0">
                <a:solidFill>
                  <a:schemeClr val="accent1"/>
                </a:solidFill>
              </a:rPr>
              <a:t>The </a:t>
            </a:r>
            <a:r>
              <a:rPr lang="en-CA" sz="1300" dirty="0">
                <a:solidFill>
                  <a:schemeClr val="accent2"/>
                </a:solidFill>
              </a:rPr>
              <a:t>root-cause variable </a:t>
            </a:r>
            <a:r>
              <a:rPr lang="en-CA" sz="1300" dirty="0">
                <a:solidFill>
                  <a:schemeClr val="accent1"/>
                </a:solidFill>
              </a:rPr>
              <a:t>is a component that if it is subject to change can directly impact your improvement target. For example, if your improvement goal is to decrease recruitment time by 20%, then your metric would be time to fill a new position, and the variables could be number of resumes, time to interview, interview time itself, etc.</a:t>
            </a:r>
          </a:p>
          <a:p>
            <a:pPr algn="just"/>
            <a:endParaRPr lang="en-CA" sz="1100" dirty="0">
              <a:solidFill>
                <a:srgbClr val="007698"/>
              </a:solidFill>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435" y="4216823"/>
            <a:ext cx="421400" cy="421400"/>
          </a:xfrm>
          <a:prstGeom prst="rect">
            <a:avLst/>
          </a:prstGeom>
        </p:spPr>
      </p:pic>
      <p:sp>
        <p:nvSpPr>
          <p:cNvPr id="31" name="Oval 30"/>
          <p:cNvSpPr>
            <a:spLocks noChangeAspect="1"/>
          </p:cNvSpPr>
          <p:nvPr/>
        </p:nvSpPr>
        <p:spPr>
          <a:xfrm>
            <a:off x="87637" y="4159488"/>
            <a:ext cx="612000" cy="612000"/>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FFFFFF"/>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97" y="4264548"/>
            <a:ext cx="401880" cy="401880"/>
          </a:xfrm>
          <a:prstGeom prst="rect">
            <a:avLst/>
          </a:prstGeom>
        </p:spPr>
      </p:pic>
      <p:sp>
        <p:nvSpPr>
          <p:cNvPr id="34" name="TextBox 23"/>
          <p:cNvSpPr txBox="1"/>
          <p:nvPr/>
        </p:nvSpPr>
        <p:spPr>
          <a:xfrm>
            <a:off x="701545" y="4134383"/>
            <a:ext cx="3934890" cy="584775"/>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9475F"/>
                </a:solidFill>
              </a:rPr>
              <a:t>Directly impact your improvement target using root-cause variables </a:t>
            </a:r>
          </a:p>
        </p:txBody>
      </p:sp>
    </p:spTree>
    <p:extLst>
      <p:ext uri="{BB962C8B-B14F-4D97-AF65-F5344CB8AC3E}">
        <p14:creationId xmlns:p14="http://schemas.microsoft.com/office/powerpoint/2010/main" val="3236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124343"/>
            <a:ext cx="4890917" cy="2184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Flowchart: Process 16"/>
          <p:cNvSpPr/>
          <p:nvPr/>
        </p:nvSpPr>
        <p:spPr>
          <a:xfrm>
            <a:off x="4890917" y="1132732"/>
            <a:ext cx="4253083" cy="5317136"/>
          </a:xfrm>
          <a:prstGeom prst="flowChartProcess">
            <a:avLst/>
          </a:prstGeom>
          <a:solidFill>
            <a:schemeClr val="bg1">
              <a:lumMod val="9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dirty="0"/>
          </a:p>
        </p:txBody>
      </p:sp>
      <p:sp>
        <p:nvSpPr>
          <p:cNvPr id="2" name="Title 1"/>
          <p:cNvSpPr>
            <a:spLocks noGrp="1"/>
          </p:cNvSpPr>
          <p:nvPr>
            <p:ph type="title"/>
          </p:nvPr>
        </p:nvSpPr>
        <p:spPr/>
        <p:txBody>
          <a:bodyPr/>
          <a:lstStyle/>
          <a:p>
            <a:r>
              <a:rPr lang="en-CA" dirty="0"/>
              <a:t>Before jumping into business process improvement understand how your business operates </a:t>
            </a:r>
          </a:p>
        </p:txBody>
      </p:sp>
      <p:cxnSp>
        <p:nvCxnSpPr>
          <p:cNvPr id="3" name="Straight Connector 2"/>
          <p:cNvCxnSpPr/>
          <p:nvPr/>
        </p:nvCxnSpPr>
        <p:spPr>
          <a:xfrm>
            <a:off x="5324058" y="4940141"/>
            <a:ext cx="35974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324058" y="1932246"/>
            <a:ext cx="0" cy="30078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69920" y="6172869"/>
            <a:ext cx="3008253" cy="276999"/>
          </a:xfrm>
          <a:prstGeom prst="rect">
            <a:avLst/>
          </a:prstGeom>
        </p:spPr>
        <p:txBody>
          <a:bodyPr wrap="square" rtlCol="0">
            <a:spAutoFit/>
          </a:bodyPr>
          <a:lstStyle/>
          <a:p>
            <a:r>
              <a:rPr lang="en-CA" sz="1200" dirty="0"/>
              <a:t>Source: The BPI Blueprint, Shelly Sweet</a:t>
            </a:r>
          </a:p>
        </p:txBody>
      </p:sp>
      <p:sp>
        <p:nvSpPr>
          <p:cNvPr id="7" name="TextBox 6"/>
          <p:cNvSpPr txBox="1"/>
          <p:nvPr/>
        </p:nvSpPr>
        <p:spPr>
          <a:xfrm>
            <a:off x="5072398" y="1375979"/>
            <a:ext cx="4100762" cy="369332"/>
          </a:xfrm>
          <a:prstGeom prst="rect">
            <a:avLst/>
          </a:prstGeom>
        </p:spPr>
        <p:txBody>
          <a:bodyPr wrap="square" rtlCol="0">
            <a:spAutoFit/>
          </a:bodyPr>
          <a:lstStyle/>
          <a:p>
            <a:r>
              <a:rPr lang="en-CA" b="1" dirty="0">
                <a:solidFill>
                  <a:schemeClr val="accent3"/>
                </a:solidFill>
              </a:rPr>
              <a:t>Flexibility Versus Standardization</a:t>
            </a:r>
          </a:p>
        </p:txBody>
      </p:sp>
      <p:sp>
        <p:nvSpPr>
          <p:cNvPr id="8" name="TextBox 7"/>
          <p:cNvSpPr txBox="1"/>
          <p:nvPr/>
        </p:nvSpPr>
        <p:spPr>
          <a:xfrm>
            <a:off x="5115091" y="5604559"/>
            <a:ext cx="3681663" cy="430887"/>
          </a:xfrm>
          <a:prstGeom prst="rect">
            <a:avLst/>
          </a:prstGeom>
        </p:spPr>
        <p:txBody>
          <a:bodyPr wrap="square" rtlCol="0">
            <a:spAutoFit/>
          </a:bodyPr>
          <a:lstStyle/>
          <a:p>
            <a:pPr algn="ctr"/>
            <a:r>
              <a:rPr lang="en-CA" sz="1100" dirty="0"/>
              <a:t>Understand your organization to know how to strike a balance between flexibility and standardization.</a:t>
            </a:r>
          </a:p>
        </p:txBody>
      </p:sp>
      <p:sp>
        <p:nvSpPr>
          <p:cNvPr id="9" name="TextBox 8"/>
          <p:cNvSpPr txBox="1"/>
          <p:nvPr/>
        </p:nvSpPr>
        <p:spPr>
          <a:xfrm>
            <a:off x="321875" y="1569228"/>
            <a:ext cx="3641058" cy="584775"/>
          </a:xfrm>
          <a:prstGeom prst="rect">
            <a:avLst/>
          </a:prstGeom>
        </p:spPr>
        <p:txBody>
          <a:bodyPr wrap="square" rtlCol="0">
            <a:spAutoFit/>
          </a:bodyPr>
          <a:lstStyle/>
          <a:p>
            <a:r>
              <a:rPr lang="en-CA" sz="3200" b="1" dirty="0">
                <a:solidFill>
                  <a:schemeClr val="accent3"/>
                </a:solidFill>
              </a:rPr>
              <a:t>Find a Balance </a:t>
            </a:r>
          </a:p>
        </p:txBody>
      </p:sp>
      <p:sp>
        <p:nvSpPr>
          <p:cNvPr id="10" name="TextBox 9"/>
          <p:cNvSpPr txBox="1"/>
          <p:nvPr/>
        </p:nvSpPr>
        <p:spPr>
          <a:xfrm>
            <a:off x="254704" y="2154003"/>
            <a:ext cx="4233744" cy="523220"/>
          </a:xfrm>
          <a:prstGeom prst="rect">
            <a:avLst/>
          </a:prstGeom>
        </p:spPr>
        <p:txBody>
          <a:bodyPr wrap="square" rtlCol="0">
            <a:spAutoFit/>
          </a:bodyPr>
          <a:lstStyle/>
          <a:p>
            <a:r>
              <a:rPr lang="en-CA" sz="1400" dirty="0"/>
              <a:t>All organizations are different and will benefit from a different balance of standardization and flexibility. </a:t>
            </a:r>
          </a:p>
        </p:txBody>
      </p:sp>
      <p:sp>
        <p:nvSpPr>
          <p:cNvPr id="11" name="TextBox 10"/>
          <p:cNvSpPr txBox="1"/>
          <p:nvPr/>
        </p:nvSpPr>
        <p:spPr>
          <a:xfrm>
            <a:off x="441483" y="3647220"/>
            <a:ext cx="4102187" cy="1569660"/>
          </a:xfrm>
          <a:prstGeom prst="rect">
            <a:avLst/>
          </a:prstGeom>
        </p:spPr>
        <p:txBody>
          <a:bodyPr wrap="square" rtlCol="0">
            <a:spAutoFit/>
          </a:bodyPr>
          <a:lstStyle/>
          <a:p>
            <a:r>
              <a:rPr lang="en-CA" sz="1600" i="1" dirty="0">
                <a:latin typeface="+mj-lt"/>
              </a:rPr>
              <a:t>Not all organizations are conducive to a rigorous and bureaucratic process improvement methodology. Create a methodology that will work for your organization.</a:t>
            </a:r>
          </a:p>
          <a:p>
            <a:pPr lvl="1" algn="r"/>
            <a:r>
              <a:rPr lang="en-CA" sz="1400" dirty="0"/>
              <a:t>– Lisa Jenkins, Independent Consultant </a:t>
            </a:r>
          </a:p>
        </p:txBody>
      </p:sp>
      <p:pic>
        <p:nvPicPr>
          <p:cNvPr id="12" name="Picture 102"/>
          <p:cNvPicPr>
            <a:picLocks noChangeAspect="1"/>
          </p:cNvPicPr>
          <p:nvPr/>
        </p:nvPicPr>
        <p:blipFill>
          <a:blip r:embed="rId2"/>
          <a:stretch>
            <a:fillRect/>
          </a:stretch>
        </p:blipFill>
        <p:spPr>
          <a:xfrm>
            <a:off x="267106" y="3526903"/>
            <a:ext cx="320844" cy="240633"/>
          </a:xfrm>
          <a:prstGeom prst="rect">
            <a:avLst/>
          </a:prstGeom>
        </p:spPr>
      </p:pic>
      <p:pic>
        <p:nvPicPr>
          <p:cNvPr id="13" name="Picture 103"/>
          <p:cNvPicPr>
            <a:picLocks noChangeAspect="1"/>
          </p:cNvPicPr>
          <p:nvPr/>
        </p:nvPicPr>
        <p:blipFill>
          <a:blip r:embed="rId3"/>
          <a:stretch>
            <a:fillRect/>
          </a:stretch>
        </p:blipFill>
        <p:spPr>
          <a:xfrm>
            <a:off x="4015409" y="4516427"/>
            <a:ext cx="274344" cy="286537"/>
          </a:xfrm>
          <a:prstGeom prst="rect">
            <a:avLst/>
          </a:prstGeom>
        </p:spPr>
      </p:pic>
      <p:sp>
        <p:nvSpPr>
          <p:cNvPr id="14" name="TextBox 13"/>
          <p:cNvSpPr txBox="1"/>
          <p:nvPr/>
        </p:nvSpPr>
        <p:spPr>
          <a:xfrm rot="16200000">
            <a:off x="4450762" y="3492500"/>
            <a:ext cx="1218865" cy="338554"/>
          </a:xfrm>
          <a:prstGeom prst="rect">
            <a:avLst/>
          </a:prstGeom>
        </p:spPr>
        <p:txBody>
          <a:bodyPr wrap="square" rtlCol="0">
            <a:spAutoFit/>
          </a:bodyPr>
          <a:lstStyle/>
          <a:p>
            <a:r>
              <a:rPr lang="en-CA" sz="1600" b="1" dirty="0">
                <a:solidFill>
                  <a:schemeClr val="accent1">
                    <a:lumMod val="75000"/>
                  </a:schemeClr>
                </a:solidFill>
              </a:rPr>
              <a:t>Flexibility</a:t>
            </a:r>
          </a:p>
        </p:txBody>
      </p:sp>
      <p:sp>
        <p:nvSpPr>
          <p:cNvPr id="15" name="TextBox 14"/>
          <p:cNvSpPr txBox="1"/>
          <p:nvPr/>
        </p:nvSpPr>
        <p:spPr>
          <a:xfrm>
            <a:off x="6313080" y="4991643"/>
            <a:ext cx="1928551" cy="338554"/>
          </a:xfrm>
          <a:prstGeom prst="rect">
            <a:avLst/>
          </a:prstGeom>
        </p:spPr>
        <p:txBody>
          <a:bodyPr wrap="square" rtlCol="0">
            <a:spAutoFit/>
          </a:bodyPr>
          <a:lstStyle/>
          <a:p>
            <a:r>
              <a:rPr lang="en-CA" sz="1600" b="1" dirty="0">
                <a:solidFill>
                  <a:schemeClr val="accent1">
                    <a:lumMod val="75000"/>
                  </a:schemeClr>
                </a:solidFill>
              </a:rPr>
              <a:t>Standardization</a:t>
            </a:r>
          </a:p>
        </p:txBody>
      </p:sp>
      <p:cxnSp>
        <p:nvCxnSpPr>
          <p:cNvPr id="18" name="Straight Connector 2"/>
          <p:cNvCxnSpPr/>
          <p:nvPr/>
        </p:nvCxnSpPr>
        <p:spPr>
          <a:xfrm flipH="1">
            <a:off x="321875" y="3070206"/>
            <a:ext cx="3960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06199" y="2572796"/>
            <a:ext cx="1937802" cy="954107"/>
          </a:xfrm>
          <a:prstGeom prst="rect">
            <a:avLst/>
          </a:prstGeom>
        </p:spPr>
        <p:txBody>
          <a:bodyPr wrap="square" rtlCol="0">
            <a:spAutoFit/>
          </a:bodyPr>
          <a:lstStyle/>
          <a:p>
            <a:pPr algn="ctr"/>
            <a:r>
              <a:rPr lang="en-CA" sz="1400" b="1" dirty="0">
                <a:solidFill>
                  <a:schemeClr val="accent1">
                    <a:lumMod val="50000"/>
                  </a:schemeClr>
                </a:solidFill>
              </a:rPr>
              <a:t>Having both a degree of flexibility and standardization will prove beneficial</a:t>
            </a:r>
          </a:p>
        </p:txBody>
      </p:sp>
      <p:pic>
        <p:nvPicPr>
          <p:cNvPr id="22" name="Picture 21"/>
          <p:cNvPicPr>
            <a:picLocks noChangeAspect="1"/>
          </p:cNvPicPr>
          <p:nvPr/>
        </p:nvPicPr>
        <p:blipFill>
          <a:blip r:embed="rId4"/>
          <a:stretch>
            <a:fillRect/>
          </a:stretch>
        </p:blipFill>
        <p:spPr>
          <a:xfrm>
            <a:off x="5451050" y="2042925"/>
            <a:ext cx="3426249" cy="2871465"/>
          </a:xfrm>
          <a:prstGeom prst="rect">
            <a:avLst/>
          </a:prstGeom>
        </p:spPr>
      </p:pic>
      <p:sp>
        <p:nvSpPr>
          <p:cNvPr id="20" name="Oval 19"/>
          <p:cNvSpPr/>
          <p:nvPr/>
        </p:nvSpPr>
        <p:spPr>
          <a:xfrm>
            <a:off x="6146516" y="3748797"/>
            <a:ext cx="190800" cy="19125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188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3216993"/>
            <a:ext cx="9144000" cy="31669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304024" y="2523244"/>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1976907" y="2523244"/>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3819417" y="2523244"/>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5622826" y="2523244"/>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7396719" y="2523244"/>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Follow Info-Tech’s five-phase approach to process improvement</a:t>
            </a:r>
          </a:p>
        </p:txBody>
      </p:sp>
      <p:cxnSp>
        <p:nvCxnSpPr>
          <p:cNvPr id="5" name="Straight Connector 4"/>
          <p:cNvCxnSpPr/>
          <p:nvPr/>
        </p:nvCxnSpPr>
        <p:spPr>
          <a:xfrm rot="5400000" flipH="1" flipV="1">
            <a:off x="-7154" y="4482983"/>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801815" y="4493616"/>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3155" y="4494654"/>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429851" y="4494654"/>
            <a:ext cx="3600000" cy="3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23" y="1990568"/>
            <a:ext cx="1800000" cy="369332"/>
          </a:xfrm>
          <a:prstGeom prst="rect">
            <a:avLst/>
          </a:prstGeom>
        </p:spPr>
        <p:txBody>
          <a:bodyPr wrap="square" rtlCol="0">
            <a:spAutoFit/>
          </a:bodyPr>
          <a:lstStyle/>
          <a:p>
            <a:pPr algn="ctr"/>
            <a:r>
              <a:rPr lang="en-CA" b="1" dirty="0"/>
              <a:t>LAUNCH</a:t>
            </a:r>
          </a:p>
        </p:txBody>
      </p:sp>
      <p:sp>
        <p:nvSpPr>
          <p:cNvPr id="12" name="TextBox 11"/>
          <p:cNvSpPr txBox="1"/>
          <p:nvPr/>
        </p:nvSpPr>
        <p:spPr>
          <a:xfrm>
            <a:off x="1788087" y="1990568"/>
            <a:ext cx="1800000" cy="369332"/>
          </a:xfrm>
          <a:prstGeom prst="rect">
            <a:avLst/>
          </a:prstGeom>
        </p:spPr>
        <p:txBody>
          <a:bodyPr wrap="square" rtlCol="0">
            <a:spAutoFit/>
          </a:bodyPr>
          <a:lstStyle/>
          <a:p>
            <a:pPr algn="ctr"/>
            <a:r>
              <a:rPr lang="en-CA" b="1" dirty="0"/>
              <a:t>DISCOVER</a:t>
            </a:r>
          </a:p>
        </p:txBody>
      </p:sp>
      <p:sp>
        <p:nvSpPr>
          <p:cNvPr id="13" name="TextBox 12"/>
          <p:cNvSpPr txBox="1"/>
          <p:nvPr/>
        </p:nvSpPr>
        <p:spPr>
          <a:xfrm>
            <a:off x="3612600" y="1990568"/>
            <a:ext cx="1800000" cy="369332"/>
          </a:xfrm>
          <a:prstGeom prst="rect">
            <a:avLst/>
          </a:prstGeom>
        </p:spPr>
        <p:txBody>
          <a:bodyPr wrap="square" rtlCol="0">
            <a:spAutoFit/>
          </a:bodyPr>
          <a:lstStyle/>
          <a:p>
            <a:pPr algn="ctr"/>
            <a:r>
              <a:rPr lang="en-CA" b="1" dirty="0"/>
              <a:t>ANALYZE</a:t>
            </a:r>
          </a:p>
        </p:txBody>
      </p:sp>
      <p:sp>
        <p:nvSpPr>
          <p:cNvPr id="14" name="TextBox 13"/>
          <p:cNvSpPr txBox="1"/>
          <p:nvPr/>
        </p:nvSpPr>
        <p:spPr>
          <a:xfrm>
            <a:off x="5407154" y="1983552"/>
            <a:ext cx="1800000" cy="369332"/>
          </a:xfrm>
          <a:prstGeom prst="rect">
            <a:avLst/>
          </a:prstGeom>
        </p:spPr>
        <p:txBody>
          <a:bodyPr wrap="square" rtlCol="0">
            <a:spAutoFit/>
          </a:bodyPr>
          <a:lstStyle/>
          <a:p>
            <a:pPr algn="ctr"/>
            <a:r>
              <a:rPr lang="en-CA" b="1" dirty="0"/>
              <a:t>DESIGN</a:t>
            </a:r>
          </a:p>
        </p:txBody>
      </p:sp>
      <p:sp>
        <p:nvSpPr>
          <p:cNvPr id="15" name="TextBox 14"/>
          <p:cNvSpPr txBox="1"/>
          <p:nvPr/>
        </p:nvSpPr>
        <p:spPr>
          <a:xfrm>
            <a:off x="7228036" y="1990568"/>
            <a:ext cx="1800000" cy="369332"/>
          </a:xfrm>
          <a:prstGeom prst="rect">
            <a:avLst/>
          </a:prstGeom>
        </p:spPr>
        <p:txBody>
          <a:bodyPr wrap="square" rtlCol="0">
            <a:spAutoFit/>
          </a:bodyPr>
          <a:lstStyle/>
          <a:p>
            <a:pPr algn="ctr"/>
            <a:r>
              <a:rPr lang="en-CA" b="1" dirty="0"/>
              <a:t>IMPLEMENT</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03" y="3006096"/>
            <a:ext cx="334797" cy="47429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207" y="3036950"/>
            <a:ext cx="372529" cy="37252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790" y="3069026"/>
            <a:ext cx="375195" cy="37519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2547" y="3042267"/>
            <a:ext cx="401954" cy="40195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561" y="3055920"/>
            <a:ext cx="374648" cy="374648"/>
          </a:xfrm>
          <a:prstGeom prst="rect">
            <a:avLst/>
          </a:prstGeom>
        </p:spPr>
      </p:pic>
      <p:sp>
        <p:nvSpPr>
          <p:cNvPr id="30" name="TextBox 29"/>
          <p:cNvSpPr txBox="1"/>
          <p:nvPr/>
        </p:nvSpPr>
        <p:spPr>
          <a:xfrm>
            <a:off x="839224" y="1183534"/>
            <a:ext cx="468581" cy="707886"/>
          </a:xfrm>
          <a:prstGeom prst="rect">
            <a:avLst/>
          </a:prstGeom>
        </p:spPr>
        <p:txBody>
          <a:bodyPr wrap="square" rtlCol="0">
            <a:spAutoFit/>
          </a:bodyPr>
          <a:lstStyle/>
          <a:p>
            <a:r>
              <a:rPr lang="en-CA" sz="4000" b="1" dirty="0">
                <a:solidFill>
                  <a:schemeClr val="accent2"/>
                </a:solidFill>
                <a:latin typeface="Batang" panose="02030600000101010101" pitchFamily="18" charset="-127"/>
                <a:ea typeface="Batang" panose="02030600000101010101" pitchFamily="18" charset="-127"/>
              </a:rPr>
              <a:t>1</a:t>
            </a:r>
          </a:p>
        </p:txBody>
      </p:sp>
      <p:sp>
        <p:nvSpPr>
          <p:cNvPr id="31" name="TextBox 30"/>
          <p:cNvSpPr txBox="1"/>
          <p:nvPr/>
        </p:nvSpPr>
        <p:spPr>
          <a:xfrm>
            <a:off x="2453796" y="1183534"/>
            <a:ext cx="468581" cy="707886"/>
          </a:xfrm>
          <a:prstGeom prst="rect">
            <a:avLst/>
          </a:prstGeom>
        </p:spPr>
        <p:txBody>
          <a:bodyPr wrap="square" rtlCol="0">
            <a:spAutoFit/>
          </a:bodyPr>
          <a:lstStyle/>
          <a:p>
            <a:r>
              <a:rPr lang="en-CA" sz="4000" b="1" dirty="0">
                <a:solidFill>
                  <a:schemeClr val="accent2"/>
                </a:solidFill>
                <a:latin typeface="Batang" panose="02030600000101010101" pitchFamily="18" charset="-127"/>
                <a:ea typeface="Batang" panose="02030600000101010101" pitchFamily="18" charset="-127"/>
              </a:rPr>
              <a:t>2</a:t>
            </a:r>
          </a:p>
        </p:txBody>
      </p:sp>
      <p:sp>
        <p:nvSpPr>
          <p:cNvPr id="32" name="TextBox 31"/>
          <p:cNvSpPr txBox="1"/>
          <p:nvPr/>
        </p:nvSpPr>
        <p:spPr>
          <a:xfrm>
            <a:off x="4294180" y="1186800"/>
            <a:ext cx="468581" cy="707886"/>
          </a:xfrm>
          <a:prstGeom prst="rect">
            <a:avLst/>
          </a:prstGeom>
        </p:spPr>
        <p:txBody>
          <a:bodyPr wrap="square" rtlCol="0">
            <a:spAutoFit/>
          </a:bodyPr>
          <a:lstStyle/>
          <a:p>
            <a:r>
              <a:rPr lang="en-CA" sz="4000" b="1" dirty="0">
                <a:solidFill>
                  <a:schemeClr val="accent2"/>
                </a:solidFill>
                <a:latin typeface="Batang" panose="02030600000101010101" pitchFamily="18" charset="-127"/>
                <a:ea typeface="Batang" panose="02030600000101010101" pitchFamily="18" charset="-127"/>
              </a:rPr>
              <a:t>3</a:t>
            </a:r>
          </a:p>
        </p:txBody>
      </p:sp>
      <p:sp>
        <p:nvSpPr>
          <p:cNvPr id="33" name="TextBox 32"/>
          <p:cNvSpPr txBox="1"/>
          <p:nvPr/>
        </p:nvSpPr>
        <p:spPr>
          <a:xfrm>
            <a:off x="6108613" y="1190486"/>
            <a:ext cx="468581" cy="707886"/>
          </a:xfrm>
          <a:prstGeom prst="rect">
            <a:avLst/>
          </a:prstGeom>
        </p:spPr>
        <p:txBody>
          <a:bodyPr wrap="square" rtlCol="0">
            <a:spAutoFit/>
          </a:bodyPr>
          <a:lstStyle/>
          <a:p>
            <a:r>
              <a:rPr lang="en-CA" sz="4000" b="1" dirty="0">
                <a:solidFill>
                  <a:schemeClr val="accent2"/>
                </a:solidFill>
                <a:latin typeface="Batang" panose="02030600000101010101" pitchFamily="18" charset="-127"/>
                <a:ea typeface="Batang" panose="02030600000101010101" pitchFamily="18" charset="-127"/>
              </a:rPr>
              <a:t>4</a:t>
            </a:r>
          </a:p>
        </p:txBody>
      </p:sp>
      <p:sp>
        <p:nvSpPr>
          <p:cNvPr id="34" name="TextBox 33"/>
          <p:cNvSpPr txBox="1"/>
          <p:nvPr/>
        </p:nvSpPr>
        <p:spPr>
          <a:xfrm>
            <a:off x="7882506" y="1195319"/>
            <a:ext cx="468581" cy="707886"/>
          </a:xfrm>
          <a:prstGeom prst="rect">
            <a:avLst/>
          </a:prstGeom>
        </p:spPr>
        <p:txBody>
          <a:bodyPr wrap="square" rtlCol="0">
            <a:spAutoFit/>
          </a:bodyPr>
          <a:lstStyle/>
          <a:p>
            <a:r>
              <a:rPr lang="en-CA" sz="4000" b="1" dirty="0">
                <a:solidFill>
                  <a:schemeClr val="accent2"/>
                </a:solidFill>
                <a:latin typeface="Batang" panose="02030600000101010101" pitchFamily="18" charset="-127"/>
                <a:ea typeface="Batang" panose="02030600000101010101" pitchFamily="18" charset="-127"/>
              </a:rPr>
              <a:t>5</a:t>
            </a:r>
          </a:p>
        </p:txBody>
      </p:sp>
      <p:sp>
        <p:nvSpPr>
          <p:cNvPr id="35" name="TextBox 34"/>
          <p:cNvSpPr txBox="1"/>
          <p:nvPr/>
        </p:nvSpPr>
        <p:spPr>
          <a:xfrm>
            <a:off x="15323" y="4231758"/>
            <a:ext cx="1728858" cy="1200329"/>
          </a:xfrm>
          <a:prstGeom prst="rect">
            <a:avLst/>
          </a:prstGeom>
        </p:spPr>
        <p:txBody>
          <a:bodyPr wrap="square" rtlCol="0">
            <a:spAutoFit/>
          </a:bodyPr>
          <a:lstStyle/>
          <a:p>
            <a:pPr algn="ctr"/>
            <a:r>
              <a:rPr lang="en-CA" sz="1200" dirty="0"/>
              <a:t>Set the direction of the project by defining the improvement target and your root-cause formula from the outset. </a:t>
            </a:r>
          </a:p>
        </p:txBody>
      </p:sp>
      <p:sp>
        <p:nvSpPr>
          <p:cNvPr id="36" name="TextBox 35"/>
          <p:cNvSpPr txBox="1"/>
          <p:nvPr/>
        </p:nvSpPr>
        <p:spPr>
          <a:xfrm>
            <a:off x="1825225" y="4231758"/>
            <a:ext cx="1728858" cy="1569660"/>
          </a:xfrm>
          <a:prstGeom prst="rect">
            <a:avLst/>
          </a:prstGeom>
        </p:spPr>
        <p:txBody>
          <a:bodyPr wrap="square" rtlCol="0">
            <a:spAutoFit/>
          </a:bodyPr>
          <a:lstStyle/>
          <a:p>
            <a:pPr algn="ctr"/>
            <a:r>
              <a:rPr lang="en-CA" sz="1200" dirty="0"/>
              <a:t>Gather the information to accurately define the current-state process. </a:t>
            </a:r>
          </a:p>
          <a:p>
            <a:pPr algn="ctr"/>
            <a:r>
              <a:rPr lang="en-CA" sz="1200" dirty="0"/>
              <a:t>Identify pains, gains, and opportunities associated with the current state. </a:t>
            </a:r>
          </a:p>
        </p:txBody>
      </p:sp>
      <p:sp>
        <p:nvSpPr>
          <p:cNvPr id="37" name="TextBox 36"/>
          <p:cNvSpPr txBox="1"/>
          <p:nvPr/>
        </p:nvSpPr>
        <p:spPr>
          <a:xfrm>
            <a:off x="3625468" y="4230608"/>
            <a:ext cx="1728858" cy="830997"/>
          </a:xfrm>
          <a:prstGeom prst="rect">
            <a:avLst/>
          </a:prstGeom>
        </p:spPr>
        <p:txBody>
          <a:bodyPr wrap="square" rtlCol="0">
            <a:spAutoFit/>
          </a:bodyPr>
          <a:lstStyle/>
          <a:p>
            <a:pPr algn="ctr"/>
            <a:r>
              <a:rPr lang="en-CA" sz="1200" dirty="0"/>
              <a:t>Apply qualitative and quantitative analytical techniques to uncover the root causes. </a:t>
            </a:r>
          </a:p>
        </p:txBody>
      </p:sp>
      <p:sp>
        <p:nvSpPr>
          <p:cNvPr id="38" name="TextBox 37"/>
          <p:cNvSpPr txBox="1"/>
          <p:nvPr/>
        </p:nvSpPr>
        <p:spPr>
          <a:xfrm>
            <a:off x="5489095" y="4235720"/>
            <a:ext cx="1728858" cy="1200329"/>
          </a:xfrm>
          <a:prstGeom prst="rect">
            <a:avLst/>
          </a:prstGeom>
        </p:spPr>
        <p:txBody>
          <a:bodyPr wrap="square" rtlCol="0">
            <a:spAutoFit/>
          </a:bodyPr>
          <a:lstStyle/>
          <a:p>
            <a:pPr algn="ctr"/>
            <a:r>
              <a:rPr lang="en-CA" sz="1200" dirty="0"/>
              <a:t>Use solution techniques to eliminate, minimize, and reduce process pains in the future-state process design. </a:t>
            </a:r>
          </a:p>
        </p:txBody>
      </p:sp>
      <p:sp>
        <p:nvSpPr>
          <p:cNvPr id="40" name="TextBox 39"/>
          <p:cNvSpPr txBox="1"/>
          <p:nvPr/>
        </p:nvSpPr>
        <p:spPr>
          <a:xfrm>
            <a:off x="7252367" y="4235719"/>
            <a:ext cx="1728858" cy="1938992"/>
          </a:xfrm>
          <a:prstGeom prst="rect">
            <a:avLst/>
          </a:prstGeom>
        </p:spPr>
        <p:txBody>
          <a:bodyPr wrap="square" rtlCol="0">
            <a:spAutoFit/>
          </a:bodyPr>
          <a:lstStyle/>
          <a:p>
            <a:pPr algn="ctr"/>
            <a:r>
              <a:rPr lang="en-CA" sz="1200" dirty="0"/>
              <a:t>Create the detailed future-state diagram and get buy-in to move forward. </a:t>
            </a:r>
          </a:p>
          <a:p>
            <a:pPr algn="ctr"/>
            <a:r>
              <a:rPr lang="en-CA" sz="1200" dirty="0"/>
              <a:t>Continuously monitor the root-cause variables to gauge the success of the improvement initiative. </a:t>
            </a:r>
          </a:p>
          <a:p>
            <a:pPr algn="ctr"/>
            <a:endParaRPr lang="en-CA" sz="1200" dirty="0"/>
          </a:p>
        </p:txBody>
      </p:sp>
    </p:spTree>
    <p:extLst>
      <p:ext uri="{BB962C8B-B14F-4D97-AF65-F5344CB8AC3E}">
        <p14:creationId xmlns:p14="http://schemas.microsoft.com/office/powerpoint/2010/main" val="265900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56E0FE52-6037-4A8D-8987-FB52F6AE735A}"/>
              </a:ext>
            </a:extLst>
          </p:cNvPr>
          <p:cNvSpPr txBox="1">
            <a:spLocks/>
          </p:cNvSpPr>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bg1"/>
                </a:solidFill>
                <a:latin typeface="+mn-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a:t>BPM should start with a methodology for process improvement</a:t>
            </a:r>
            <a:endParaRPr lang="en-CA" dirty="0"/>
          </a:p>
        </p:txBody>
      </p:sp>
      <p:sp>
        <p:nvSpPr>
          <p:cNvPr id="25" name="Rectangle 24">
            <a:extLst>
              <a:ext uri="{FF2B5EF4-FFF2-40B4-BE49-F238E27FC236}">
                <a16:creationId xmlns:a16="http://schemas.microsoft.com/office/drawing/2014/main" id="{329AAFE6-E0DC-4C5F-B9D7-5925279F1A68}"/>
              </a:ext>
            </a:extLst>
          </p:cNvPr>
          <p:cNvSpPr/>
          <p:nvPr/>
        </p:nvSpPr>
        <p:spPr>
          <a:xfrm>
            <a:off x="257174" y="4104167"/>
            <a:ext cx="8620125" cy="232853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a:extLst>
              <a:ext uri="{FF2B5EF4-FFF2-40B4-BE49-F238E27FC236}">
                <a16:creationId xmlns:a16="http://schemas.microsoft.com/office/drawing/2014/main" id="{F722CD0F-633A-403B-AE50-21824D485B52}"/>
              </a:ext>
            </a:extLst>
          </p:cNvPr>
          <p:cNvSpPr txBox="1"/>
          <p:nvPr/>
        </p:nvSpPr>
        <p:spPr>
          <a:xfrm>
            <a:off x="257174" y="1215772"/>
            <a:ext cx="8620125" cy="369332"/>
          </a:xfrm>
          <a:prstGeom prst="rect">
            <a:avLst/>
          </a:prstGeom>
        </p:spPr>
        <p:txBody>
          <a:bodyPr wrap="square" rtlCol="0">
            <a:spAutoFit/>
          </a:bodyPr>
          <a:lstStyle/>
          <a:p>
            <a:r>
              <a:rPr lang="en-CA" b="1" dirty="0"/>
              <a:t>Let Info-Tech guide you through your BPM journey </a:t>
            </a:r>
          </a:p>
        </p:txBody>
      </p:sp>
      <p:cxnSp>
        <p:nvCxnSpPr>
          <p:cNvPr id="28" name="Straight Connector 2">
            <a:extLst>
              <a:ext uri="{FF2B5EF4-FFF2-40B4-BE49-F238E27FC236}">
                <a16:creationId xmlns:a16="http://schemas.microsoft.com/office/drawing/2014/main" id="{6C38D9C0-CC4F-4A57-9AA1-6AD65692A36D}"/>
              </a:ext>
            </a:extLst>
          </p:cNvPr>
          <p:cNvCxnSpPr/>
          <p:nvPr/>
        </p:nvCxnSpPr>
        <p:spPr>
          <a:xfrm flipV="1">
            <a:off x="3136605" y="4196869"/>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
            <a:extLst>
              <a:ext uri="{FF2B5EF4-FFF2-40B4-BE49-F238E27FC236}">
                <a16:creationId xmlns:a16="http://schemas.microsoft.com/office/drawing/2014/main" id="{98E0188B-D687-4D87-84CD-243B5018C207}"/>
              </a:ext>
            </a:extLst>
          </p:cNvPr>
          <p:cNvCxnSpPr/>
          <p:nvPr/>
        </p:nvCxnSpPr>
        <p:spPr>
          <a:xfrm flipV="1">
            <a:off x="6170428" y="4242432"/>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1C426B1-9251-4A4A-BE3F-7BBF2251E5E2}"/>
              </a:ext>
            </a:extLst>
          </p:cNvPr>
          <p:cNvSpPr txBox="1"/>
          <p:nvPr/>
        </p:nvSpPr>
        <p:spPr>
          <a:xfrm>
            <a:off x="6212511" y="2158566"/>
            <a:ext cx="2549821" cy="430887"/>
          </a:xfrm>
          <a:prstGeom prst="rect">
            <a:avLst/>
          </a:prstGeom>
        </p:spPr>
        <p:txBody>
          <a:bodyPr wrap="square" rtlCol="0">
            <a:spAutoFit/>
          </a:bodyPr>
          <a:lstStyle/>
          <a:p>
            <a:pPr algn="ctr"/>
            <a:r>
              <a:rPr lang="en-CA" sz="1100" b="1" dirty="0">
                <a:hlinkClick r:id="rId3"/>
              </a:rPr>
              <a:t>SoftwareReviews: Business Process Management Solutions</a:t>
            </a:r>
            <a:endParaRPr lang="en-CA" sz="1100" b="1" dirty="0"/>
          </a:p>
        </p:txBody>
      </p:sp>
      <p:sp>
        <p:nvSpPr>
          <p:cNvPr id="31" name="TextBox 30">
            <a:extLst>
              <a:ext uri="{FF2B5EF4-FFF2-40B4-BE49-F238E27FC236}">
                <a16:creationId xmlns:a16="http://schemas.microsoft.com/office/drawing/2014/main" id="{C0AD8967-EB63-4B1C-8B3D-CFCC65624D7C}"/>
              </a:ext>
            </a:extLst>
          </p:cNvPr>
          <p:cNvSpPr txBox="1"/>
          <p:nvPr/>
        </p:nvSpPr>
        <p:spPr>
          <a:xfrm>
            <a:off x="7114963" y="1473272"/>
            <a:ext cx="744916" cy="769441"/>
          </a:xfrm>
          <a:prstGeom prst="rect">
            <a:avLst/>
          </a:prstGeom>
          <a:noFill/>
        </p:spPr>
        <p:txBody>
          <a:bodyPr wrap="square" rtlCol="0">
            <a:spAutoFit/>
          </a:bodyPr>
          <a:lstStyle/>
          <a:p>
            <a:pPr algn="ctr"/>
            <a:r>
              <a:rPr lang="en-CA" sz="4400" b="1" i="1" dirty="0">
                <a:solidFill>
                  <a:schemeClr val="accent3">
                    <a:lumMod val="60000"/>
                    <a:lumOff val="40000"/>
                  </a:schemeClr>
                </a:solidFill>
              </a:rPr>
              <a:t>3</a:t>
            </a:r>
          </a:p>
        </p:txBody>
      </p:sp>
      <p:sp>
        <p:nvSpPr>
          <p:cNvPr id="32" name="TextBox 31">
            <a:extLst>
              <a:ext uri="{FF2B5EF4-FFF2-40B4-BE49-F238E27FC236}">
                <a16:creationId xmlns:a16="http://schemas.microsoft.com/office/drawing/2014/main" id="{BC224BE1-A000-41D1-8F57-3D42A2B804FA}"/>
              </a:ext>
            </a:extLst>
          </p:cNvPr>
          <p:cNvSpPr txBox="1"/>
          <p:nvPr/>
        </p:nvSpPr>
        <p:spPr>
          <a:xfrm>
            <a:off x="6170428" y="4768806"/>
            <a:ext cx="2633987" cy="1384995"/>
          </a:xfrm>
          <a:prstGeom prst="rect">
            <a:avLst/>
          </a:prstGeom>
        </p:spPr>
        <p:txBody>
          <a:bodyPr wrap="square" rtlCol="0">
            <a:spAutoFit/>
          </a:bodyPr>
          <a:lstStyle/>
          <a:p>
            <a:pPr algn="ctr"/>
            <a:r>
              <a:rPr lang="en-CA" sz="1200" dirty="0"/>
              <a:t>Accelerate your selection of a BPM solution that fits your organization’s specific requirements with Info-Tech’s </a:t>
            </a:r>
            <a:r>
              <a:rPr lang="en-CA" sz="1200" dirty="0">
                <a:hlinkClick r:id="rId4"/>
              </a:rPr>
              <a:t>Rapid Application Selection Framework</a:t>
            </a:r>
            <a:r>
              <a:rPr lang="en-CA" sz="1200" dirty="0"/>
              <a:t> and verify this decision with SoftwareReviews’ product landscape reports.</a:t>
            </a:r>
          </a:p>
        </p:txBody>
      </p:sp>
      <p:pic>
        <p:nvPicPr>
          <p:cNvPr id="33" name="Picture 32">
            <a:extLst>
              <a:ext uri="{FF2B5EF4-FFF2-40B4-BE49-F238E27FC236}">
                <a16:creationId xmlns:a16="http://schemas.microsoft.com/office/drawing/2014/main" id="{2CB95078-000A-44CC-BA7E-50A7BB5D1B17}"/>
              </a:ext>
            </a:extLst>
          </p:cNvPr>
          <p:cNvPicPr>
            <a:picLocks noChangeAspect="1"/>
          </p:cNvPicPr>
          <p:nvPr/>
        </p:nvPicPr>
        <p:blipFill>
          <a:blip r:embed="rId5"/>
          <a:stretch>
            <a:fillRect/>
          </a:stretch>
        </p:blipFill>
        <p:spPr>
          <a:xfrm>
            <a:off x="1028768" y="3256159"/>
            <a:ext cx="1854591" cy="1394550"/>
          </a:xfrm>
          <a:prstGeom prst="rect">
            <a:avLst/>
          </a:prstGeom>
        </p:spPr>
      </p:pic>
      <p:sp>
        <p:nvSpPr>
          <p:cNvPr id="34" name="TextBox 33">
            <a:extLst>
              <a:ext uri="{FF2B5EF4-FFF2-40B4-BE49-F238E27FC236}">
                <a16:creationId xmlns:a16="http://schemas.microsoft.com/office/drawing/2014/main" id="{1A86CF5D-53E4-4447-846C-54F4D2700D1A}"/>
              </a:ext>
            </a:extLst>
          </p:cNvPr>
          <p:cNvSpPr txBox="1"/>
          <p:nvPr/>
        </p:nvSpPr>
        <p:spPr>
          <a:xfrm>
            <a:off x="430369" y="2158566"/>
            <a:ext cx="2549821" cy="430887"/>
          </a:xfrm>
          <a:prstGeom prst="rect">
            <a:avLst/>
          </a:prstGeom>
        </p:spPr>
        <p:txBody>
          <a:bodyPr wrap="square" rtlCol="0">
            <a:spAutoFit/>
          </a:bodyPr>
          <a:lstStyle/>
          <a:p>
            <a:pPr algn="ctr"/>
            <a:r>
              <a:rPr lang="en-CA" sz="1100" b="1" dirty="0">
                <a:hlinkClick r:id="rId6"/>
              </a:rPr>
              <a:t>Create a Business Process Management Strategy</a:t>
            </a:r>
            <a:endParaRPr lang="en-CA" sz="1100" b="1" dirty="0"/>
          </a:p>
        </p:txBody>
      </p:sp>
      <p:sp>
        <p:nvSpPr>
          <p:cNvPr id="35" name="TextBox 34">
            <a:extLst>
              <a:ext uri="{FF2B5EF4-FFF2-40B4-BE49-F238E27FC236}">
                <a16:creationId xmlns:a16="http://schemas.microsoft.com/office/drawing/2014/main" id="{BF55D583-E7F7-4F47-9FEE-F22A8CD843AD}"/>
              </a:ext>
            </a:extLst>
          </p:cNvPr>
          <p:cNvSpPr txBox="1"/>
          <p:nvPr/>
        </p:nvSpPr>
        <p:spPr>
          <a:xfrm>
            <a:off x="293968" y="4768806"/>
            <a:ext cx="2822622" cy="1569660"/>
          </a:xfrm>
          <a:prstGeom prst="rect">
            <a:avLst/>
          </a:prstGeom>
        </p:spPr>
        <p:txBody>
          <a:bodyPr wrap="square" rtlCol="0">
            <a:spAutoFit/>
          </a:bodyPr>
          <a:lstStyle/>
          <a:p>
            <a:pPr algn="ctr"/>
            <a:r>
              <a:rPr lang="en-CA" sz="1200" dirty="0"/>
              <a:t>Learn how to create a BPM strategy for automation. </a:t>
            </a:r>
          </a:p>
          <a:p>
            <a:pPr algn="ctr"/>
            <a:r>
              <a:rPr lang="en-CA" sz="1200" dirty="0"/>
              <a:t>Understand the costs, benefits, and time investment required for a successful BPM strategy. </a:t>
            </a:r>
          </a:p>
          <a:p>
            <a:pPr algn="ctr"/>
            <a:r>
              <a:rPr lang="en-CA" sz="1200" dirty="0"/>
              <a:t>Recognize the challenges commonly faced during BPM strategy setting and how to avoid them. </a:t>
            </a:r>
          </a:p>
        </p:txBody>
      </p:sp>
      <p:sp>
        <p:nvSpPr>
          <p:cNvPr id="36" name="TextBox 35">
            <a:extLst>
              <a:ext uri="{FF2B5EF4-FFF2-40B4-BE49-F238E27FC236}">
                <a16:creationId xmlns:a16="http://schemas.microsoft.com/office/drawing/2014/main" id="{2CB79EC0-9100-441E-9077-948E7FAEE062}"/>
              </a:ext>
            </a:extLst>
          </p:cNvPr>
          <p:cNvSpPr txBox="1"/>
          <p:nvPr/>
        </p:nvSpPr>
        <p:spPr>
          <a:xfrm>
            <a:off x="1332821" y="1473272"/>
            <a:ext cx="744916" cy="769441"/>
          </a:xfrm>
          <a:prstGeom prst="rect">
            <a:avLst/>
          </a:prstGeom>
          <a:noFill/>
        </p:spPr>
        <p:txBody>
          <a:bodyPr wrap="square" rtlCol="0">
            <a:spAutoFit/>
          </a:bodyPr>
          <a:lstStyle/>
          <a:p>
            <a:pPr algn="ctr"/>
            <a:r>
              <a:rPr lang="en-CA" sz="4400" b="1" i="1" dirty="0">
                <a:solidFill>
                  <a:schemeClr val="accent3">
                    <a:lumMod val="60000"/>
                    <a:lumOff val="40000"/>
                  </a:schemeClr>
                </a:solidFill>
              </a:rPr>
              <a:t>1</a:t>
            </a:r>
          </a:p>
        </p:txBody>
      </p:sp>
      <p:sp>
        <p:nvSpPr>
          <p:cNvPr id="37" name="TextBox 36">
            <a:extLst>
              <a:ext uri="{FF2B5EF4-FFF2-40B4-BE49-F238E27FC236}">
                <a16:creationId xmlns:a16="http://schemas.microsoft.com/office/drawing/2014/main" id="{5A832964-EF87-462D-8231-FC56663B01DB}"/>
              </a:ext>
            </a:extLst>
          </p:cNvPr>
          <p:cNvSpPr txBox="1"/>
          <p:nvPr/>
        </p:nvSpPr>
        <p:spPr>
          <a:xfrm>
            <a:off x="4346987" y="1473272"/>
            <a:ext cx="744916" cy="769441"/>
          </a:xfrm>
          <a:prstGeom prst="rect">
            <a:avLst/>
          </a:prstGeom>
          <a:noFill/>
        </p:spPr>
        <p:txBody>
          <a:bodyPr wrap="square" rtlCol="0">
            <a:spAutoFit/>
          </a:bodyPr>
          <a:lstStyle/>
          <a:p>
            <a:pPr algn="ctr"/>
            <a:r>
              <a:rPr lang="en-CA" sz="4400" b="1" i="1" dirty="0">
                <a:solidFill>
                  <a:schemeClr val="accent3">
                    <a:lumMod val="60000"/>
                    <a:lumOff val="40000"/>
                  </a:schemeClr>
                </a:solidFill>
              </a:rPr>
              <a:t>2</a:t>
            </a:r>
          </a:p>
        </p:txBody>
      </p:sp>
      <p:sp>
        <p:nvSpPr>
          <p:cNvPr id="38" name="TextBox 37">
            <a:extLst>
              <a:ext uri="{FF2B5EF4-FFF2-40B4-BE49-F238E27FC236}">
                <a16:creationId xmlns:a16="http://schemas.microsoft.com/office/drawing/2014/main" id="{D72ACE02-6D19-45A1-B132-58CA9179D97C}"/>
              </a:ext>
            </a:extLst>
          </p:cNvPr>
          <p:cNvSpPr txBox="1"/>
          <p:nvPr/>
        </p:nvSpPr>
        <p:spPr>
          <a:xfrm>
            <a:off x="3444535" y="2243204"/>
            <a:ext cx="2549821" cy="261610"/>
          </a:xfrm>
          <a:prstGeom prst="rect">
            <a:avLst/>
          </a:prstGeom>
        </p:spPr>
        <p:txBody>
          <a:bodyPr wrap="square" rtlCol="0">
            <a:spAutoFit/>
          </a:bodyPr>
          <a:lstStyle/>
          <a:p>
            <a:pPr algn="ctr"/>
            <a:r>
              <a:rPr lang="en-CA" sz="1100" b="1" dirty="0">
                <a:hlinkClick r:id="rId7"/>
              </a:rPr>
              <a:t>Create a Winning BPI Playbook</a:t>
            </a:r>
            <a:endParaRPr lang="en-CA" sz="1100" b="1" dirty="0"/>
          </a:p>
        </p:txBody>
      </p:sp>
      <p:sp>
        <p:nvSpPr>
          <p:cNvPr id="39" name="TextBox 38">
            <a:extLst>
              <a:ext uri="{FF2B5EF4-FFF2-40B4-BE49-F238E27FC236}">
                <a16:creationId xmlns:a16="http://schemas.microsoft.com/office/drawing/2014/main" id="{F1C7D960-61E3-40B0-B02F-F22850F87674}"/>
              </a:ext>
            </a:extLst>
          </p:cNvPr>
          <p:cNvSpPr txBox="1"/>
          <p:nvPr/>
        </p:nvSpPr>
        <p:spPr>
          <a:xfrm>
            <a:off x="3517966" y="4768806"/>
            <a:ext cx="2402958" cy="1384995"/>
          </a:xfrm>
          <a:prstGeom prst="rect">
            <a:avLst/>
          </a:prstGeom>
        </p:spPr>
        <p:txBody>
          <a:bodyPr wrap="square" rtlCol="0">
            <a:spAutoFit/>
          </a:bodyPr>
          <a:lstStyle/>
          <a:p>
            <a:pPr algn="ctr"/>
            <a:r>
              <a:rPr lang="en-CA" sz="1200" dirty="0"/>
              <a:t>Start with adopting a standard approach to process improvement and creating standard operating procedures to launch, discover, analyze, design, and implement process improvement.</a:t>
            </a:r>
          </a:p>
        </p:txBody>
      </p:sp>
      <p:pic>
        <p:nvPicPr>
          <p:cNvPr id="40" name="Picture 39">
            <a:extLst>
              <a:ext uri="{FF2B5EF4-FFF2-40B4-BE49-F238E27FC236}">
                <a16:creationId xmlns:a16="http://schemas.microsoft.com/office/drawing/2014/main" id="{4940C45D-D4C5-42ED-A36F-F1F04BC1A684}"/>
              </a:ext>
            </a:extLst>
          </p:cNvPr>
          <p:cNvPicPr>
            <a:picLocks noChangeAspect="1"/>
          </p:cNvPicPr>
          <p:nvPr/>
        </p:nvPicPr>
        <p:blipFill>
          <a:blip r:embed="rId8"/>
          <a:stretch>
            <a:fillRect/>
          </a:stretch>
        </p:blipFill>
        <p:spPr>
          <a:xfrm>
            <a:off x="4176145" y="3256159"/>
            <a:ext cx="1801283" cy="1394550"/>
          </a:xfrm>
          <a:prstGeom prst="rect">
            <a:avLst/>
          </a:prstGeom>
        </p:spPr>
      </p:pic>
      <p:pic>
        <p:nvPicPr>
          <p:cNvPr id="41" name="Picture 40">
            <a:extLst>
              <a:ext uri="{FF2B5EF4-FFF2-40B4-BE49-F238E27FC236}">
                <a16:creationId xmlns:a16="http://schemas.microsoft.com/office/drawing/2014/main" id="{49B2E24A-718B-43E1-9041-7589C5F8CDA1}"/>
              </a:ext>
            </a:extLst>
          </p:cNvPr>
          <p:cNvPicPr>
            <a:picLocks noChangeAspect="1"/>
          </p:cNvPicPr>
          <p:nvPr/>
        </p:nvPicPr>
        <p:blipFill>
          <a:blip r:embed="rId9"/>
          <a:stretch>
            <a:fillRect/>
          </a:stretch>
        </p:blipFill>
        <p:spPr>
          <a:xfrm>
            <a:off x="3419363" y="2857644"/>
            <a:ext cx="1769710" cy="1321537"/>
          </a:xfrm>
          <a:prstGeom prst="rect">
            <a:avLst/>
          </a:prstGeom>
          <a:ln>
            <a:solidFill>
              <a:schemeClr val="tx1"/>
            </a:solidFill>
          </a:ln>
        </p:spPr>
      </p:pic>
      <p:pic>
        <p:nvPicPr>
          <p:cNvPr id="42" name="Picture 41" descr="Graphical user interface, text&#10;&#10;Description automatically generated">
            <a:extLst>
              <a:ext uri="{FF2B5EF4-FFF2-40B4-BE49-F238E27FC236}">
                <a16:creationId xmlns:a16="http://schemas.microsoft.com/office/drawing/2014/main" id="{0B3D3232-D86B-4058-ADB2-C42C3FA4959D}"/>
              </a:ext>
            </a:extLst>
          </p:cNvPr>
          <p:cNvPicPr>
            <a:picLocks noChangeAspect="1"/>
          </p:cNvPicPr>
          <p:nvPr/>
        </p:nvPicPr>
        <p:blipFill>
          <a:blip r:embed="rId10"/>
          <a:stretch>
            <a:fillRect/>
          </a:stretch>
        </p:blipFill>
        <p:spPr>
          <a:xfrm>
            <a:off x="363180" y="2857644"/>
            <a:ext cx="1751522" cy="1316620"/>
          </a:xfrm>
          <a:prstGeom prst="rect">
            <a:avLst/>
          </a:prstGeom>
          <a:ln>
            <a:solidFill>
              <a:schemeClr val="tx1"/>
            </a:solidFill>
          </a:ln>
        </p:spPr>
      </p:pic>
      <p:pic>
        <p:nvPicPr>
          <p:cNvPr id="43" name="Picture 42" descr="Timeline&#10;&#10;Description automatically generated with low confidence">
            <a:extLst>
              <a:ext uri="{FF2B5EF4-FFF2-40B4-BE49-F238E27FC236}">
                <a16:creationId xmlns:a16="http://schemas.microsoft.com/office/drawing/2014/main" id="{9867BAA3-8094-4314-8A21-3CC7B151B659}"/>
              </a:ext>
            </a:extLst>
          </p:cNvPr>
          <p:cNvPicPr>
            <a:picLocks noChangeAspect="1"/>
          </p:cNvPicPr>
          <p:nvPr/>
        </p:nvPicPr>
        <p:blipFill>
          <a:blip r:embed="rId11"/>
          <a:stretch>
            <a:fillRect/>
          </a:stretch>
        </p:blipFill>
        <p:spPr>
          <a:xfrm>
            <a:off x="6956265" y="3282804"/>
            <a:ext cx="1860676" cy="1207105"/>
          </a:xfrm>
          <a:prstGeom prst="rect">
            <a:avLst/>
          </a:prstGeom>
        </p:spPr>
      </p:pic>
      <p:pic>
        <p:nvPicPr>
          <p:cNvPr id="44" name="Picture 43">
            <a:extLst>
              <a:ext uri="{FF2B5EF4-FFF2-40B4-BE49-F238E27FC236}">
                <a16:creationId xmlns:a16="http://schemas.microsoft.com/office/drawing/2014/main" id="{14C33624-0939-48BA-92C9-E0F7C48C1540}"/>
              </a:ext>
            </a:extLst>
          </p:cNvPr>
          <p:cNvPicPr>
            <a:picLocks noChangeAspect="1"/>
          </p:cNvPicPr>
          <p:nvPr/>
        </p:nvPicPr>
        <p:blipFill>
          <a:blip r:embed="rId12"/>
          <a:stretch>
            <a:fillRect/>
          </a:stretch>
        </p:blipFill>
        <p:spPr>
          <a:xfrm>
            <a:off x="6306478" y="2951741"/>
            <a:ext cx="1753695" cy="1128426"/>
          </a:xfrm>
          <a:prstGeom prst="rect">
            <a:avLst/>
          </a:prstGeom>
          <a:ln>
            <a:solidFill>
              <a:schemeClr val="tx1"/>
            </a:solidFill>
          </a:ln>
        </p:spPr>
      </p:pic>
    </p:spTree>
    <p:extLst>
      <p:ext uri="{BB962C8B-B14F-4D97-AF65-F5344CB8AC3E}">
        <p14:creationId xmlns:p14="http://schemas.microsoft.com/office/powerpoint/2010/main" val="269806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477" y="1656055"/>
            <a:ext cx="3838575" cy="4067174"/>
          </a:xfrm>
          <a:prstGeom prst="rect">
            <a:avLst/>
          </a:prstGeom>
        </p:spPr>
      </p:pic>
      <p:sp>
        <p:nvSpPr>
          <p:cNvPr id="2" name="Title 1"/>
          <p:cNvSpPr>
            <a:spLocks noGrp="1"/>
          </p:cNvSpPr>
          <p:nvPr>
            <p:ph type="title"/>
          </p:nvPr>
        </p:nvSpPr>
        <p:spPr/>
        <p:txBody>
          <a:bodyPr/>
          <a:lstStyle/>
          <a:p>
            <a:r>
              <a:rPr lang="en-CA" dirty="0"/>
              <a:t>Reduce the unnecessary waste in your organization</a:t>
            </a:r>
          </a:p>
        </p:txBody>
      </p:sp>
      <p:sp>
        <p:nvSpPr>
          <p:cNvPr id="7" name="TextBox 6"/>
          <p:cNvSpPr txBox="1"/>
          <p:nvPr/>
        </p:nvSpPr>
        <p:spPr>
          <a:xfrm>
            <a:off x="324514" y="2610751"/>
            <a:ext cx="2011619" cy="1015663"/>
          </a:xfrm>
          <a:prstGeom prst="rect">
            <a:avLst/>
          </a:prstGeom>
        </p:spPr>
        <p:txBody>
          <a:bodyPr wrap="square" rtlCol="0">
            <a:spAutoFit/>
          </a:bodyPr>
          <a:lstStyle/>
          <a:p>
            <a:r>
              <a:rPr lang="en-CA" sz="1200" dirty="0">
                <a:solidFill>
                  <a:schemeClr val="accent1"/>
                </a:solidFill>
              </a:rPr>
              <a:t>Over-Production</a:t>
            </a:r>
          </a:p>
          <a:p>
            <a:r>
              <a:rPr lang="en-CA" sz="1200" dirty="0"/>
              <a:t>Reduce unnecessary production that isn’t needed. </a:t>
            </a:r>
          </a:p>
          <a:p>
            <a:pPr algn="ctr"/>
            <a:r>
              <a:rPr lang="en-CA" sz="1200" dirty="0"/>
              <a:t> </a:t>
            </a:r>
          </a:p>
        </p:txBody>
      </p:sp>
      <p:sp>
        <p:nvSpPr>
          <p:cNvPr id="13" name="TextBox 12"/>
          <p:cNvSpPr txBox="1"/>
          <p:nvPr/>
        </p:nvSpPr>
        <p:spPr>
          <a:xfrm>
            <a:off x="7060223" y="4273869"/>
            <a:ext cx="1817075" cy="830997"/>
          </a:xfrm>
          <a:prstGeom prst="rect">
            <a:avLst/>
          </a:prstGeom>
        </p:spPr>
        <p:txBody>
          <a:bodyPr wrap="square" rtlCol="0">
            <a:spAutoFit/>
          </a:bodyPr>
          <a:lstStyle/>
          <a:p>
            <a:r>
              <a:rPr lang="en-CA" sz="1200" dirty="0">
                <a:solidFill>
                  <a:schemeClr val="accent1"/>
                </a:solidFill>
              </a:rPr>
              <a:t>Motion</a:t>
            </a:r>
          </a:p>
          <a:p>
            <a:r>
              <a:rPr lang="en-CA" sz="1200" dirty="0"/>
              <a:t>Eliminate unnecessary travel between activities.  </a:t>
            </a:r>
          </a:p>
        </p:txBody>
      </p:sp>
      <p:sp>
        <p:nvSpPr>
          <p:cNvPr id="15" name="TextBox 14"/>
          <p:cNvSpPr txBox="1"/>
          <p:nvPr/>
        </p:nvSpPr>
        <p:spPr>
          <a:xfrm>
            <a:off x="324514" y="3766038"/>
            <a:ext cx="2229818" cy="1015663"/>
          </a:xfrm>
          <a:prstGeom prst="rect">
            <a:avLst/>
          </a:prstGeom>
        </p:spPr>
        <p:txBody>
          <a:bodyPr wrap="square" rtlCol="0">
            <a:spAutoFit/>
          </a:bodyPr>
          <a:lstStyle/>
          <a:p>
            <a:r>
              <a:rPr lang="en-CA" sz="1200" dirty="0">
                <a:solidFill>
                  <a:schemeClr val="accent1"/>
                </a:solidFill>
              </a:rPr>
              <a:t>Defects</a:t>
            </a:r>
          </a:p>
          <a:p>
            <a:r>
              <a:rPr lang="en-CA" sz="1200" dirty="0"/>
              <a:t>Eliminate the output errors and rework caused as a result. </a:t>
            </a:r>
          </a:p>
          <a:p>
            <a:pPr algn="ctr"/>
            <a:r>
              <a:rPr lang="en-CA" sz="1200" dirty="0"/>
              <a:t> </a:t>
            </a:r>
          </a:p>
        </p:txBody>
      </p:sp>
      <p:sp>
        <p:nvSpPr>
          <p:cNvPr id="17" name="TextBox 16"/>
          <p:cNvSpPr txBox="1"/>
          <p:nvPr/>
        </p:nvSpPr>
        <p:spPr>
          <a:xfrm>
            <a:off x="364331" y="4987131"/>
            <a:ext cx="1971802" cy="1015663"/>
          </a:xfrm>
          <a:prstGeom prst="rect">
            <a:avLst/>
          </a:prstGeom>
        </p:spPr>
        <p:txBody>
          <a:bodyPr wrap="square" rtlCol="0">
            <a:spAutoFit/>
          </a:bodyPr>
          <a:lstStyle/>
          <a:p>
            <a:r>
              <a:rPr lang="en-CA" sz="1200" dirty="0">
                <a:solidFill>
                  <a:schemeClr val="accent1"/>
                </a:solidFill>
              </a:rPr>
              <a:t>Inventory</a:t>
            </a:r>
          </a:p>
          <a:p>
            <a:r>
              <a:rPr lang="en-CA" sz="1200" dirty="0"/>
              <a:t>Optimize inventory by keeping the right amount on hand. </a:t>
            </a:r>
          </a:p>
          <a:p>
            <a:endParaRPr lang="en-CA" sz="1200" dirty="0"/>
          </a:p>
        </p:txBody>
      </p:sp>
      <p:sp>
        <p:nvSpPr>
          <p:cNvPr id="19" name="TextBox 18"/>
          <p:cNvSpPr txBox="1"/>
          <p:nvPr/>
        </p:nvSpPr>
        <p:spPr>
          <a:xfrm>
            <a:off x="6163892" y="5368551"/>
            <a:ext cx="2127964" cy="830997"/>
          </a:xfrm>
          <a:prstGeom prst="rect">
            <a:avLst/>
          </a:prstGeom>
        </p:spPr>
        <p:txBody>
          <a:bodyPr wrap="square" rtlCol="0">
            <a:spAutoFit/>
          </a:bodyPr>
          <a:lstStyle/>
          <a:p>
            <a:r>
              <a:rPr lang="en-CA" sz="1200" dirty="0">
                <a:solidFill>
                  <a:schemeClr val="accent1"/>
                </a:solidFill>
              </a:rPr>
              <a:t>Transportation</a:t>
            </a:r>
          </a:p>
          <a:p>
            <a:r>
              <a:rPr lang="en-CA" sz="1200" dirty="0"/>
              <a:t>Reduce the unnecessary movement of materials and goods.</a:t>
            </a:r>
          </a:p>
        </p:txBody>
      </p:sp>
      <p:sp>
        <p:nvSpPr>
          <p:cNvPr id="21" name="TextBox 20"/>
          <p:cNvSpPr txBox="1"/>
          <p:nvPr/>
        </p:nvSpPr>
        <p:spPr>
          <a:xfrm>
            <a:off x="2614518" y="5751322"/>
            <a:ext cx="2862305" cy="830997"/>
          </a:xfrm>
          <a:prstGeom prst="rect">
            <a:avLst/>
          </a:prstGeom>
        </p:spPr>
        <p:txBody>
          <a:bodyPr wrap="square" rtlCol="0">
            <a:spAutoFit/>
          </a:bodyPr>
          <a:lstStyle/>
          <a:p>
            <a:r>
              <a:rPr lang="en-CA" sz="1200" dirty="0">
                <a:solidFill>
                  <a:schemeClr val="accent1"/>
                </a:solidFill>
              </a:rPr>
              <a:t>Non-Utilized Talent</a:t>
            </a:r>
          </a:p>
          <a:p>
            <a:r>
              <a:rPr lang="en-CA" sz="1200" dirty="0"/>
              <a:t>Allocate resources properly to ensure proper talent utilization. </a:t>
            </a:r>
          </a:p>
          <a:p>
            <a:endParaRPr lang="en-CA" sz="1200" dirty="0"/>
          </a:p>
        </p:txBody>
      </p:sp>
      <p:sp>
        <p:nvSpPr>
          <p:cNvPr id="23" name="TextBox 22"/>
          <p:cNvSpPr txBox="1"/>
          <p:nvPr/>
        </p:nvSpPr>
        <p:spPr>
          <a:xfrm>
            <a:off x="6897469" y="3046764"/>
            <a:ext cx="2604977" cy="830997"/>
          </a:xfrm>
          <a:prstGeom prst="rect">
            <a:avLst/>
          </a:prstGeom>
        </p:spPr>
        <p:txBody>
          <a:bodyPr wrap="square" rtlCol="0">
            <a:spAutoFit/>
          </a:bodyPr>
          <a:lstStyle/>
          <a:p>
            <a:r>
              <a:rPr lang="en-CA" sz="1200" dirty="0">
                <a:solidFill>
                  <a:schemeClr val="accent1"/>
                </a:solidFill>
              </a:rPr>
              <a:t>Extra Processing</a:t>
            </a:r>
          </a:p>
          <a:p>
            <a:r>
              <a:rPr lang="en-CA" sz="1200" dirty="0"/>
              <a:t>Create outputs that meet the expectations of the customer.</a:t>
            </a:r>
          </a:p>
          <a:p>
            <a:endParaRPr lang="en-CA" sz="1200" dirty="0"/>
          </a:p>
        </p:txBody>
      </p:sp>
      <p:cxnSp>
        <p:nvCxnSpPr>
          <p:cNvPr id="26" name="Elbow Connector 25"/>
          <p:cNvCxnSpPr/>
          <p:nvPr/>
        </p:nvCxnSpPr>
        <p:spPr>
          <a:xfrm rot="10800000" flipV="1">
            <a:off x="1862904" y="2925703"/>
            <a:ext cx="1322381" cy="34215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149276" y="4037158"/>
            <a:ext cx="813733" cy="27544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2219285" y="4820432"/>
            <a:ext cx="1437416" cy="5486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3912515" y="5176577"/>
            <a:ext cx="721791" cy="3429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V="1">
            <a:off x="5845185" y="3402698"/>
            <a:ext cx="969845" cy="32091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5770294" y="4273869"/>
            <a:ext cx="1289929" cy="4348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4947964" y="4966712"/>
            <a:ext cx="1095425" cy="76263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30107" y="1826306"/>
            <a:ext cx="2696109" cy="830997"/>
          </a:xfrm>
          <a:prstGeom prst="rect">
            <a:avLst/>
          </a:prstGeom>
        </p:spPr>
        <p:txBody>
          <a:bodyPr wrap="square" rtlCol="0">
            <a:spAutoFit/>
          </a:bodyPr>
          <a:lstStyle/>
          <a:p>
            <a:r>
              <a:rPr lang="en-CA" sz="1200" dirty="0">
                <a:solidFill>
                  <a:schemeClr val="accent1"/>
                </a:solidFill>
              </a:rPr>
              <a:t>Waiting</a:t>
            </a:r>
          </a:p>
          <a:p>
            <a:r>
              <a:rPr lang="en-CA" sz="1200" dirty="0"/>
              <a:t>Decrease the amount of idle time  where employees are waiting for approvals or handoffs. </a:t>
            </a:r>
          </a:p>
        </p:txBody>
      </p:sp>
      <p:cxnSp>
        <p:nvCxnSpPr>
          <p:cNvPr id="44" name="Elbow Connector 43"/>
          <p:cNvCxnSpPr/>
          <p:nvPr/>
        </p:nvCxnSpPr>
        <p:spPr>
          <a:xfrm flipV="1">
            <a:off x="5200092" y="2209495"/>
            <a:ext cx="1028700" cy="58052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7174" y="1148812"/>
            <a:ext cx="5721043" cy="954107"/>
          </a:xfrm>
          <a:prstGeom prst="rect">
            <a:avLst/>
          </a:prstGeom>
        </p:spPr>
        <p:txBody>
          <a:bodyPr wrap="square" rtlCol="0">
            <a:spAutoFit/>
          </a:bodyPr>
          <a:lstStyle/>
          <a:p>
            <a:r>
              <a:rPr lang="en-CA" sz="2800" b="1" dirty="0">
                <a:solidFill>
                  <a:schemeClr val="accent3"/>
                </a:solidFill>
              </a:rPr>
              <a:t>Up to 90% of all process steps have room for improvement.</a:t>
            </a:r>
          </a:p>
        </p:txBody>
      </p:sp>
    </p:spTree>
    <p:extLst>
      <p:ext uri="{BB962C8B-B14F-4D97-AF65-F5344CB8AC3E}">
        <p14:creationId xmlns:p14="http://schemas.microsoft.com/office/powerpoint/2010/main" val="345268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10062" y="1197249"/>
            <a:ext cx="4567237" cy="4567237"/>
          </a:xfrm>
          <a:prstGeom prst="rect">
            <a:avLst/>
          </a:prstGeom>
        </p:spPr>
      </p:pic>
      <p:sp>
        <p:nvSpPr>
          <p:cNvPr id="2" name="Title 1"/>
          <p:cNvSpPr>
            <a:spLocks noGrp="1"/>
          </p:cNvSpPr>
          <p:nvPr>
            <p:ph type="title"/>
          </p:nvPr>
        </p:nvSpPr>
        <p:spPr/>
        <p:txBody>
          <a:bodyPr/>
          <a:lstStyle/>
          <a:p>
            <a:r>
              <a:rPr lang="en-CA" dirty="0"/>
              <a:t>Choose processes that are strategically aligned with your organizational goals</a:t>
            </a:r>
          </a:p>
        </p:txBody>
      </p:sp>
      <p:sp>
        <p:nvSpPr>
          <p:cNvPr id="5" name="TextBox 4"/>
          <p:cNvSpPr txBox="1"/>
          <p:nvPr/>
        </p:nvSpPr>
        <p:spPr>
          <a:xfrm>
            <a:off x="272963" y="5319219"/>
            <a:ext cx="8604336" cy="738664"/>
          </a:xfrm>
          <a:prstGeom prst="rect">
            <a:avLst/>
          </a:prstGeom>
        </p:spPr>
        <p:txBody>
          <a:bodyPr wrap="square" rtlCol="0">
            <a:spAutoFit/>
          </a:bodyPr>
          <a:lstStyle/>
          <a:p>
            <a:r>
              <a:rPr lang="en-CA" sz="1400" dirty="0"/>
              <a:t>Organizations compete with 5% of their processes. Roughly 15% of processes focus on supporting a business’s competitive advantage and 80% of processes are industry standards. The biggest benefits are going to come from improving the processes that deliver on the business’s competitive advantage. </a:t>
            </a:r>
          </a:p>
        </p:txBody>
      </p:sp>
      <p:sp>
        <p:nvSpPr>
          <p:cNvPr id="6" name="TextBox 5"/>
          <p:cNvSpPr txBox="1"/>
          <p:nvPr/>
        </p:nvSpPr>
        <p:spPr>
          <a:xfrm>
            <a:off x="257173" y="4893792"/>
            <a:ext cx="2384000" cy="461665"/>
          </a:xfrm>
          <a:prstGeom prst="rect">
            <a:avLst/>
          </a:prstGeom>
        </p:spPr>
        <p:txBody>
          <a:bodyPr wrap="square" rtlCol="0">
            <a:spAutoFit/>
          </a:bodyPr>
          <a:lstStyle/>
          <a:p>
            <a:pPr algn="ctr"/>
            <a:r>
              <a:rPr lang="en-CA" sz="2400" b="1" dirty="0">
                <a:solidFill>
                  <a:schemeClr val="accent2"/>
                </a:solidFill>
              </a:rPr>
              <a:t>The 80:20 Rule</a:t>
            </a:r>
          </a:p>
        </p:txBody>
      </p:sp>
      <p:sp>
        <p:nvSpPr>
          <p:cNvPr id="9" name="TextBox 8"/>
          <p:cNvSpPr txBox="1"/>
          <p:nvPr/>
        </p:nvSpPr>
        <p:spPr>
          <a:xfrm>
            <a:off x="272963" y="6057883"/>
            <a:ext cx="4249153" cy="246221"/>
          </a:xfrm>
          <a:prstGeom prst="rect">
            <a:avLst/>
          </a:prstGeom>
        </p:spPr>
        <p:txBody>
          <a:bodyPr wrap="square" rtlCol="0">
            <a:spAutoFit/>
          </a:bodyPr>
          <a:lstStyle/>
          <a:p>
            <a:r>
              <a:rPr lang="en-CA" sz="1000" dirty="0"/>
              <a:t>Source: The Complete Business Process Handbook</a:t>
            </a:r>
          </a:p>
        </p:txBody>
      </p:sp>
      <p:sp>
        <p:nvSpPr>
          <p:cNvPr id="8" name="Rectangle 7"/>
          <p:cNvSpPr/>
          <p:nvPr/>
        </p:nvSpPr>
        <p:spPr>
          <a:xfrm>
            <a:off x="257173" y="1173066"/>
            <a:ext cx="4868279" cy="3508653"/>
          </a:xfrm>
          <a:prstGeom prst="rect">
            <a:avLst/>
          </a:prstGeom>
          <a:noFill/>
        </p:spPr>
        <p:txBody>
          <a:bodyPr wrap="square">
            <a:spAutoFit/>
          </a:bodyPr>
          <a:lstStyle/>
          <a:p>
            <a:pPr>
              <a:spcBef>
                <a:spcPts val="600"/>
              </a:spcBef>
            </a:pPr>
            <a:r>
              <a:rPr lang="en-CA" sz="2400" dirty="0">
                <a:solidFill>
                  <a:schemeClr val="accent1"/>
                </a:solidFill>
              </a:rPr>
              <a:t>Process selection is critical </a:t>
            </a:r>
          </a:p>
          <a:p>
            <a:pPr>
              <a:spcBef>
                <a:spcPts val="600"/>
              </a:spcBef>
            </a:pPr>
            <a:r>
              <a:rPr lang="en-CA" sz="1400" dirty="0"/>
              <a:t>Make sure the processes you choose are:</a:t>
            </a:r>
          </a:p>
          <a:p>
            <a:pPr>
              <a:spcBef>
                <a:spcPts val="600"/>
              </a:spcBef>
              <a:spcAft>
                <a:spcPts val="300"/>
              </a:spcAft>
            </a:pPr>
            <a:r>
              <a:rPr lang="en-CA" sz="1400" dirty="0">
                <a:solidFill>
                  <a:schemeClr val="accent1"/>
                </a:solidFill>
              </a:rPr>
              <a:t>1. Strategically Aligned</a:t>
            </a:r>
          </a:p>
          <a:p>
            <a:pPr marL="360000" indent="-171450">
              <a:spcBef>
                <a:spcPts val="300"/>
              </a:spcBef>
              <a:buFont typeface="Arial" panose="020B0604020202020204" pitchFamily="34" charset="0"/>
              <a:buChar char="•"/>
            </a:pPr>
            <a:r>
              <a:rPr lang="en-CA" sz="1400" dirty="0"/>
              <a:t>Determine if process improvement is going to support the organization’s strategic goals and is aligned with the organizational goals. </a:t>
            </a:r>
          </a:p>
          <a:p>
            <a:pPr marL="360000" indent="-171450">
              <a:spcBef>
                <a:spcPts val="300"/>
              </a:spcBef>
              <a:buFont typeface="Arial" panose="020B0604020202020204" pitchFamily="34" charset="0"/>
              <a:buChar char="•"/>
            </a:pPr>
            <a:r>
              <a:rPr lang="en-CA" sz="1400" dirty="0"/>
              <a:t>The process must transform an input into a valuable output for the internal or external customer. </a:t>
            </a:r>
          </a:p>
          <a:p>
            <a:pPr marL="360000" indent="-171450">
              <a:spcBef>
                <a:spcPts val="300"/>
              </a:spcBef>
              <a:buFont typeface="Arial" panose="020B0604020202020204" pitchFamily="34" charset="0"/>
              <a:buChar char="•"/>
            </a:pPr>
            <a:r>
              <a:rPr lang="en-CA" sz="1400" dirty="0"/>
              <a:t>The process should directly or indirectly add value. </a:t>
            </a:r>
          </a:p>
          <a:p>
            <a:pPr>
              <a:spcBef>
                <a:spcPts val="600"/>
              </a:spcBef>
            </a:pPr>
            <a:r>
              <a:rPr lang="en-CA" sz="1400" dirty="0">
                <a:solidFill>
                  <a:schemeClr val="accent1"/>
                </a:solidFill>
              </a:rPr>
              <a:t>2. Well Defined</a:t>
            </a:r>
          </a:p>
          <a:p>
            <a:pPr marL="360000" indent="-171450">
              <a:spcBef>
                <a:spcPts val="300"/>
              </a:spcBef>
              <a:buFont typeface="Arial" panose="020B0604020202020204" pitchFamily="34" charset="0"/>
              <a:buChar char="•"/>
            </a:pPr>
            <a:r>
              <a:rPr lang="en-CA" sz="1400" dirty="0"/>
              <a:t>Ensure the process has a distinct start and end.</a:t>
            </a:r>
          </a:p>
          <a:p>
            <a:pPr marL="360000" indent="-171450">
              <a:spcBef>
                <a:spcPts val="300"/>
              </a:spcBef>
              <a:buFont typeface="Arial" panose="020B0604020202020204" pitchFamily="34" charset="0"/>
              <a:buChar char="•"/>
            </a:pPr>
            <a:r>
              <a:rPr lang="en-CA" sz="1400" dirty="0"/>
              <a:t>Choose a process that is repeated frequently.  </a:t>
            </a:r>
          </a:p>
          <a:p>
            <a:endParaRPr lang="en-CA" sz="1400" dirty="0"/>
          </a:p>
        </p:txBody>
      </p:sp>
    </p:spTree>
    <p:extLst>
      <p:ext uri="{BB962C8B-B14F-4D97-AF65-F5344CB8AC3E}">
        <p14:creationId xmlns:p14="http://schemas.microsoft.com/office/powerpoint/2010/main" val="21871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996778" y="5287476"/>
            <a:ext cx="7260010" cy="619054"/>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p:cNvGrpSpPr/>
          <p:nvPr/>
        </p:nvGrpSpPr>
        <p:grpSpPr>
          <a:xfrm>
            <a:off x="-1" y="1032825"/>
            <a:ext cx="9144001" cy="903077"/>
            <a:chOff x="-2" y="187878"/>
            <a:chExt cx="9144001" cy="903077"/>
          </a:xfrm>
          <a:solidFill>
            <a:schemeClr val="accent3"/>
          </a:solidFill>
        </p:grpSpPr>
        <p:sp>
          <p:nvSpPr>
            <p:cNvPr id="13" name="Rectangle 12"/>
            <p:cNvSpPr/>
            <p:nvPr/>
          </p:nvSpPr>
          <p:spPr>
            <a:xfrm>
              <a:off x="-2" y="187878"/>
              <a:ext cx="9144001" cy="903077"/>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9572"/>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Consulting</a:t>
              </a:r>
            </a:p>
            <a:p>
              <a:r>
                <a:rPr lang="en-CA" b="0" i="1" dirty="0"/>
                <a:t>Info-Tech Research Group</a:t>
              </a:r>
            </a:p>
          </p:txBody>
        </p:sp>
      </p:grpSp>
      <p:sp>
        <p:nvSpPr>
          <p:cNvPr id="22" name="Rectangle 21"/>
          <p:cNvSpPr/>
          <p:nvPr/>
        </p:nvSpPr>
        <p:spPr>
          <a:xfrm>
            <a:off x="235925" y="2028894"/>
            <a:ext cx="2571569" cy="428142"/>
          </a:xfrm>
          <a:prstGeom prst="rect">
            <a:avLst/>
          </a:prstGeom>
          <a:solidFill>
            <a:srgbClr val="243F54"/>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400" b="1" dirty="0">
                <a:solidFill>
                  <a:schemeClr val="bg1"/>
                </a:solidFill>
              </a:rPr>
              <a:t>Process Analysis</a:t>
            </a:r>
            <a:endParaRPr lang="en-US" sz="1600" b="1" dirty="0">
              <a:solidFill>
                <a:schemeClr val="bg1"/>
              </a:solidFill>
            </a:endParaRPr>
          </a:p>
        </p:txBody>
      </p:sp>
      <p:sp>
        <p:nvSpPr>
          <p:cNvPr id="23" name="Rectangle 22"/>
          <p:cNvSpPr/>
          <p:nvPr/>
        </p:nvSpPr>
        <p:spPr>
          <a:xfrm>
            <a:off x="3270379" y="2030865"/>
            <a:ext cx="2650320" cy="426171"/>
          </a:xfrm>
          <a:prstGeom prst="rect">
            <a:avLst/>
          </a:prstGeom>
          <a:solidFill>
            <a:srgbClr val="243F54"/>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400" b="1" dirty="0">
                <a:solidFill>
                  <a:schemeClr val="bg1"/>
                </a:solidFill>
              </a:rPr>
              <a:t>Process Design</a:t>
            </a:r>
            <a:endParaRPr lang="en-US" sz="1600" b="1" dirty="0">
              <a:solidFill>
                <a:schemeClr val="bg1"/>
              </a:solidFill>
            </a:endParaRPr>
          </a:p>
        </p:txBody>
      </p:sp>
      <p:sp>
        <p:nvSpPr>
          <p:cNvPr id="6" name="Rectangle 5"/>
          <p:cNvSpPr/>
          <p:nvPr/>
        </p:nvSpPr>
        <p:spPr>
          <a:xfrm>
            <a:off x="3268591" y="2457036"/>
            <a:ext cx="2643872" cy="2308324"/>
          </a:xfrm>
          <a:prstGeom prst="rect">
            <a:avLst/>
          </a:prstGeom>
          <a:solidFill>
            <a:schemeClr val="bg1"/>
          </a:solidFill>
          <a:ln>
            <a:solidFill>
              <a:srgbClr val="243F54"/>
            </a:solidFill>
          </a:ln>
        </p:spPr>
        <p:txBody>
          <a:bodyPr wrap="square">
            <a:spAutoFit/>
          </a:bodyPr>
          <a:lstStyle/>
          <a:p>
            <a:r>
              <a:rPr lang="en-US" sz="1000" dirty="0"/>
              <a:t>Stakeholders and Info-Tech experts worked together to identify improvement opportunities. </a:t>
            </a:r>
            <a:endParaRPr lang="en-US" sz="1200" dirty="0">
              <a:solidFill>
                <a:schemeClr val="bg1"/>
              </a:solidFill>
            </a:endParaRPr>
          </a:p>
          <a:p>
            <a:endParaRPr lang="en-US" sz="1200" dirty="0">
              <a:solidFill>
                <a:schemeClr val="bg1"/>
              </a:solidFill>
            </a:endParaRPr>
          </a:p>
          <a:p>
            <a:r>
              <a:rPr lang="en-US" sz="1000" dirty="0"/>
              <a:t>Several of the improvement opportunities consisted of automating tedious and error-prone manual processes. It was concluded that automation would reduce the number of manual entries and the risk of potential data errors. </a:t>
            </a:r>
            <a:endParaRPr lang="en-US" sz="1200" dirty="0">
              <a:solidFill>
                <a:schemeClr val="bg1"/>
              </a:solidFill>
            </a:endParaRPr>
          </a:p>
          <a:p>
            <a:endParaRPr lang="en-US" sz="1200" dirty="0">
              <a:solidFill>
                <a:schemeClr val="bg1"/>
              </a:solidFill>
            </a:endParaRPr>
          </a:p>
          <a:p>
            <a:r>
              <a:rPr lang="en-US" sz="1000" dirty="0"/>
              <a:t>Analysis also discovered that the HRIS was not being fully leveraged and functionality was not being used. </a:t>
            </a:r>
            <a:endParaRPr lang="en-US" sz="1200" dirty="0">
              <a:solidFill>
                <a:schemeClr val="bg1"/>
              </a:solidFill>
            </a:endParaRPr>
          </a:p>
        </p:txBody>
      </p:sp>
      <p:sp>
        <p:nvSpPr>
          <p:cNvPr id="25" name="Rectangle 24"/>
          <p:cNvSpPr/>
          <p:nvPr/>
        </p:nvSpPr>
        <p:spPr>
          <a:xfrm>
            <a:off x="6348382" y="2030227"/>
            <a:ext cx="2570605" cy="437785"/>
          </a:xfrm>
          <a:prstGeom prst="rect">
            <a:avLst/>
          </a:prstGeom>
          <a:solidFill>
            <a:srgbClr val="243F54"/>
          </a:solidFill>
          <a:ln>
            <a:noFill/>
          </a:ln>
        </p:spPr>
        <p:style>
          <a:lnRef idx="2">
            <a:schemeClr val="accent3">
              <a:shade val="50000"/>
            </a:schemeClr>
          </a:lnRef>
          <a:fillRef idx="1">
            <a:schemeClr val="accent3"/>
          </a:fillRef>
          <a:effectRef idx="0">
            <a:schemeClr val="accent3"/>
          </a:effectRef>
          <a:fontRef idx="minor">
            <a:schemeClr val="lt1"/>
          </a:fontRef>
        </p:style>
        <p:txBody>
          <a:bodyPr lIns="144000" tIns="72000" rIns="144000" bIns="72000" rtlCol="0" anchor="ctr"/>
          <a:lstStyle/>
          <a:p>
            <a:pPr algn="ctr"/>
            <a:r>
              <a:rPr lang="en-US" sz="1400" b="1" dirty="0">
                <a:solidFill>
                  <a:schemeClr val="bg1"/>
                </a:solidFill>
              </a:rPr>
              <a:t>Process Implementation</a:t>
            </a:r>
            <a:endParaRPr lang="en-US" sz="1600" b="1" dirty="0">
              <a:solidFill>
                <a:schemeClr val="bg1"/>
              </a:solidFill>
            </a:endParaRPr>
          </a:p>
        </p:txBody>
      </p:sp>
      <p:sp>
        <p:nvSpPr>
          <p:cNvPr id="18" name="Chevron 17"/>
          <p:cNvSpPr/>
          <p:nvPr/>
        </p:nvSpPr>
        <p:spPr>
          <a:xfrm>
            <a:off x="2906970" y="3204211"/>
            <a:ext cx="257096" cy="36004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9" name="Chevron 18"/>
          <p:cNvSpPr/>
          <p:nvPr/>
        </p:nvSpPr>
        <p:spPr>
          <a:xfrm>
            <a:off x="5987608" y="3204211"/>
            <a:ext cx="257096" cy="36004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Rectangle 3"/>
          <p:cNvSpPr/>
          <p:nvPr/>
        </p:nvSpPr>
        <p:spPr>
          <a:xfrm>
            <a:off x="235924" y="2435060"/>
            <a:ext cx="2565653" cy="2369880"/>
          </a:xfrm>
          <a:prstGeom prst="rect">
            <a:avLst/>
          </a:prstGeom>
          <a:solidFill>
            <a:schemeClr val="bg2"/>
          </a:solidFill>
          <a:ln>
            <a:solidFill>
              <a:srgbClr val="243F54"/>
            </a:solidFill>
          </a:ln>
        </p:spPr>
        <p:txBody>
          <a:bodyPr wrap="square">
            <a:spAutoFit/>
          </a:bodyPr>
          <a:lstStyle/>
          <a:p>
            <a:r>
              <a:rPr lang="en-US" sz="1000" dirty="0"/>
              <a:t>Team members and Info-Tech experts analyzed current-state process maps and conducted high-level requirements gathering. </a:t>
            </a:r>
            <a:endParaRPr lang="en-US" sz="1200" dirty="0">
              <a:solidFill>
                <a:schemeClr val="bg1"/>
              </a:solidFill>
            </a:endParaRPr>
          </a:p>
          <a:p>
            <a:endParaRPr lang="en-US" sz="1200" dirty="0">
              <a:solidFill>
                <a:schemeClr val="bg1"/>
              </a:solidFill>
            </a:endParaRPr>
          </a:p>
          <a:p>
            <a:r>
              <a:rPr lang="en-US" sz="1000" dirty="0"/>
              <a:t>Through analysis it was concluded that there were several inputs, outputs, and handoffs that could be automated.</a:t>
            </a:r>
            <a:endParaRPr lang="en-US" sz="1200" dirty="0">
              <a:solidFill>
                <a:schemeClr val="bg1"/>
              </a:solidFill>
            </a:endParaRPr>
          </a:p>
          <a:p>
            <a:endParaRPr lang="en-US" sz="1200" dirty="0">
              <a:solidFill>
                <a:schemeClr val="bg1"/>
              </a:solidFill>
            </a:endParaRPr>
          </a:p>
          <a:p>
            <a:r>
              <a:rPr lang="en-US" sz="1000" dirty="0"/>
              <a:t>Analysis discovered inefficiencies from manual processes and lack of standardization and ownership.</a:t>
            </a:r>
            <a:br>
              <a:rPr lang="en-US" sz="1200" dirty="0"/>
            </a:br>
            <a:br>
              <a:rPr lang="en-US" sz="1200" dirty="0"/>
            </a:br>
            <a:endParaRPr lang="en-US" sz="1200" dirty="0">
              <a:solidFill>
                <a:schemeClr val="bg1"/>
              </a:solidFill>
            </a:endParaRPr>
          </a:p>
        </p:txBody>
      </p:sp>
      <p:sp>
        <p:nvSpPr>
          <p:cNvPr id="5" name="Rectangle 4"/>
          <p:cNvSpPr/>
          <p:nvPr/>
        </p:nvSpPr>
        <p:spPr>
          <a:xfrm>
            <a:off x="6348381" y="2462834"/>
            <a:ext cx="2561457" cy="2339102"/>
          </a:xfrm>
          <a:prstGeom prst="rect">
            <a:avLst/>
          </a:prstGeom>
          <a:solidFill>
            <a:schemeClr val="bg1"/>
          </a:solidFill>
          <a:ln w="6350">
            <a:solidFill>
              <a:srgbClr val="243F54"/>
            </a:solidFill>
          </a:ln>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sz="1000" dirty="0">
                <a:solidFill>
                  <a:schemeClr val="tx1"/>
                </a:solidFill>
              </a:rPr>
              <a:t>Opportunities were prioritized according to strategic importance, urgency, and effort. </a:t>
            </a:r>
            <a:endParaRPr lang="en-US" sz="1200" dirty="0">
              <a:solidFill>
                <a:schemeClr val="bg1"/>
              </a:solidFill>
            </a:endParaRPr>
          </a:p>
          <a:p>
            <a:pPr lvl="0"/>
            <a:endParaRPr lang="en-US" sz="1200" dirty="0">
              <a:solidFill>
                <a:schemeClr val="bg1"/>
              </a:solidFill>
            </a:endParaRPr>
          </a:p>
          <a:p>
            <a:pPr lvl="0"/>
            <a:r>
              <a:rPr lang="en-US" sz="1000" dirty="0">
                <a:solidFill>
                  <a:schemeClr val="tx1"/>
                </a:solidFill>
              </a:rPr>
              <a:t>Once prioritized, opportunities were segregated into quick wins, big bets, and long-term considerations. This helped to create a roadmap of initiatives and allocate responsibilities appropriately. </a:t>
            </a:r>
            <a:endParaRPr lang="en-US" sz="1200" dirty="0">
              <a:solidFill>
                <a:schemeClr val="bg1"/>
              </a:solidFill>
            </a:endParaRPr>
          </a:p>
          <a:p>
            <a:pPr lvl="0"/>
            <a:endParaRPr lang="en-US" sz="1200" dirty="0">
              <a:solidFill>
                <a:schemeClr val="bg1"/>
              </a:solidFill>
            </a:endParaRPr>
          </a:p>
          <a:p>
            <a:pPr lvl="0"/>
            <a:r>
              <a:rPr lang="en-US" sz="1000" dirty="0">
                <a:solidFill>
                  <a:schemeClr val="tx1"/>
                </a:solidFill>
              </a:rPr>
              <a:t>The consulting company and Info-Tech worked together to create a RACI chart and realign the onboarding process roles to support the new process. </a:t>
            </a:r>
            <a:br>
              <a:rPr lang="en-US" sz="1000" dirty="0">
                <a:solidFill>
                  <a:schemeClr val="tx1"/>
                </a:solidFill>
              </a:rPr>
            </a:br>
            <a:endParaRPr lang="en-US" sz="1200" dirty="0">
              <a:solidFill>
                <a:srgbClr val="333333"/>
              </a:solidFill>
            </a:endParaRPr>
          </a:p>
        </p:txBody>
      </p:sp>
      <p:pic>
        <p:nvPicPr>
          <p:cNvPr id="9" name="Picture 8"/>
          <p:cNvPicPr>
            <a:picLocks noChangeAspect="1"/>
          </p:cNvPicPr>
          <p:nvPr/>
        </p:nvPicPr>
        <p:blipFill>
          <a:blip r:embed="rId4"/>
          <a:stretch>
            <a:fillRect/>
          </a:stretch>
        </p:blipFill>
        <p:spPr>
          <a:xfrm>
            <a:off x="6471609" y="1084389"/>
            <a:ext cx="2315000" cy="720000"/>
          </a:xfrm>
          <a:prstGeom prst="rect">
            <a:avLst/>
          </a:prstGeom>
        </p:spPr>
      </p:pic>
      <p:sp>
        <p:nvSpPr>
          <p:cNvPr id="29" name="Oval 6"/>
          <p:cNvSpPr/>
          <p:nvPr/>
        </p:nvSpPr>
        <p:spPr>
          <a:xfrm>
            <a:off x="728016" y="4843545"/>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30" y="5389068"/>
            <a:ext cx="372529" cy="372529"/>
          </a:xfrm>
          <a:prstGeom prst="rect">
            <a:avLst/>
          </a:prstGeom>
        </p:spPr>
      </p:pic>
      <p:sp>
        <p:nvSpPr>
          <p:cNvPr id="31" name="Oval 10"/>
          <p:cNvSpPr/>
          <p:nvPr/>
        </p:nvSpPr>
        <p:spPr>
          <a:xfrm>
            <a:off x="3856545" y="4843545"/>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2"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5646" y="5362294"/>
            <a:ext cx="401954" cy="401954"/>
          </a:xfrm>
          <a:prstGeom prst="rect">
            <a:avLst/>
          </a:prstGeom>
        </p:spPr>
      </p:pic>
      <p:sp>
        <p:nvSpPr>
          <p:cNvPr id="33" name="Oval 23"/>
          <p:cNvSpPr/>
          <p:nvPr/>
        </p:nvSpPr>
        <p:spPr>
          <a:xfrm>
            <a:off x="6985075" y="4847943"/>
            <a:ext cx="1440157" cy="1440000"/>
          </a:xfrm>
          <a:prstGeom prst="ellipse">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4"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7828" y="5387616"/>
            <a:ext cx="374648" cy="374648"/>
          </a:xfrm>
          <a:prstGeom prst="rect">
            <a:avLst/>
          </a:prstGeom>
        </p:spPr>
      </p:pic>
      <p:sp>
        <p:nvSpPr>
          <p:cNvPr id="35" name="TextBox 26"/>
          <p:cNvSpPr txBox="1"/>
          <p:nvPr/>
        </p:nvSpPr>
        <p:spPr>
          <a:xfrm>
            <a:off x="936303" y="4979699"/>
            <a:ext cx="1017706" cy="307777"/>
          </a:xfrm>
          <a:prstGeom prst="rect">
            <a:avLst/>
          </a:prstGeom>
        </p:spPr>
        <p:txBody>
          <a:bodyPr wrap="square" rtlCol="0">
            <a:spAutoFit/>
          </a:bodyPr>
          <a:lstStyle/>
          <a:p>
            <a:pPr algn="ctr"/>
            <a:r>
              <a:rPr lang="en-CA" sz="1400" b="1" dirty="0">
                <a:solidFill>
                  <a:schemeClr val="bg2"/>
                </a:solidFill>
              </a:rPr>
              <a:t>Analyze</a:t>
            </a:r>
          </a:p>
        </p:txBody>
      </p:sp>
      <p:sp>
        <p:nvSpPr>
          <p:cNvPr id="36" name="TextBox 27"/>
          <p:cNvSpPr txBox="1"/>
          <p:nvPr/>
        </p:nvSpPr>
        <p:spPr>
          <a:xfrm>
            <a:off x="4067770" y="4979974"/>
            <a:ext cx="1017706" cy="307777"/>
          </a:xfrm>
          <a:prstGeom prst="rect">
            <a:avLst/>
          </a:prstGeom>
        </p:spPr>
        <p:txBody>
          <a:bodyPr wrap="square" rtlCol="0">
            <a:spAutoFit/>
          </a:bodyPr>
          <a:lstStyle/>
          <a:p>
            <a:pPr algn="ctr"/>
            <a:r>
              <a:rPr lang="en-CA" sz="1400" b="1" dirty="0">
                <a:solidFill>
                  <a:schemeClr val="bg2"/>
                </a:solidFill>
              </a:rPr>
              <a:t>Design</a:t>
            </a:r>
          </a:p>
        </p:txBody>
      </p:sp>
      <p:sp>
        <p:nvSpPr>
          <p:cNvPr id="37" name="TextBox 37"/>
          <p:cNvSpPr txBox="1"/>
          <p:nvPr/>
        </p:nvSpPr>
        <p:spPr>
          <a:xfrm>
            <a:off x="7153515" y="4984369"/>
            <a:ext cx="1103273" cy="307777"/>
          </a:xfrm>
          <a:prstGeom prst="rect">
            <a:avLst/>
          </a:prstGeom>
        </p:spPr>
        <p:txBody>
          <a:bodyPr wrap="square" rtlCol="0">
            <a:spAutoFit/>
          </a:bodyPr>
          <a:lstStyle/>
          <a:p>
            <a:pPr algn="ctr"/>
            <a:r>
              <a:rPr lang="en-CA" sz="1400" b="1" dirty="0">
                <a:solidFill>
                  <a:schemeClr val="bg2"/>
                </a:solidFill>
              </a:rPr>
              <a:t>Implement</a:t>
            </a:r>
          </a:p>
        </p:txBody>
      </p:sp>
      <p:sp>
        <p:nvSpPr>
          <p:cNvPr id="41" name="Chevron 38"/>
          <p:cNvSpPr>
            <a:spLocks noChangeAspect="1"/>
          </p:cNvSpPr>
          <p:nvPr/>
        </p:nvSpPr>
        <p:spPr>
          <a:xfrm>
            <a:off x="2886250" y="5343184"/>
            <a:ext cx="359895" cy="504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2" name="Chevron 39"/>
          <p:cNvSpPr>
            <a:spLocks noChangeAspect="1"/>
          </p:cNvSpPr>
          <p:nvPr/>
        </p:nvSpPr>
        <p:spPr>
          <a:xfrm>
            <a:off x="6015587" y="5349821"/>
            <a:ext cx="359895" cy="504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Title 2"/>
          <p:cNvSpPr>
            <a:spLocks noGrp="1"/>
          </p:cNvSpPr>
          <p:nvPr>
            <p:ph type="title"/>
          </p:nvPr>
        </p:nvSpPr>
        <p:spPr/>
        <p:txBody>
          <a:bodyPr/>
          <a:lstStyle/>
          <a:p>
            <a:r>
              <a:rPr lang="en-CA" dirty="0"/>
              <a:t>Info-Tech walked a consulting company through process analysis, design, and implementation </a:t>
            </a:r>
            <a:endParaRPr lang="en-US" dirty="0"/>
          </a:p>
        </p:txBody>
      </p:sp>
    </p:spTree>
    <p:extLst>
      <p:ext uri="{BB962C8B-B14F-4D97-AF65-F5344CB8AC3E}">
        <p14:creationId xmlns:p14="http://schemas.microsoft.com/office/powerpoint/2010/main" val="355632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645105" y="1585161"/>
            <a:ext cx="7933254" cy="4339650"/>
          </a:xfrm>
          <a:prstGeom prst="rect">
            <a:avLst/>
          </a:prstGeom>
        </p:spPr>
        <p:txBody>
          <a:bodyPr wrap="square" rtlCol="0">
            <a:spAutoFit/>
          </a:bodyPr>
          <a:lstStyle/>
          <a:p>
            <a:pPr>
              <a:spcBef>
                <a:spcPts val="600"/>
              </a:spcBef>
              <a:spcAft>
                <a:spcPts val="600"/>
              </a:spcAft>
            </a:pPr>
            <a:r>
              <a:rPr lang="en-CA" sz="1600" i="1" dirty="0">
                <a:solidFill>
                  <a:schemeClr val="bg1"/>
                </a:solidFill>
                <a:latin typeface="+mj-lt"/>
              </a:rPr>
              <a:t>In today’s competitive environment, it is critical for organizations to have a program in place for continuous process improvement. With the complexity of business operations and increasingly high customer expectations, the need for businesses to reduce waste, find opportunities for improvement, and drive competitive advantage is higher than ever.</a:t>
            </a:r>
          </a:p>
          <a:p>
            <a:pPr>
              <a:spcBef>
                <a:spcPts val="600"/>
              </a:spcBef>
              <a:spcAft>
                <a:spcPts val="600"/>
              </a:spcAft>
            </a:pPr>
            <a:r>
              <a:rPr lang="en-CA" sz="1600" i="1" dirty="0">
                <a:solidFill>
                  <a:schemeClr val="bg1"/>
                </a:solidFill>
                <a:latin typeface="+mj-lt"/>
              </a:rPr>
              <a:t>In structuring your approach, there are dozens of different improvement methodologies to choose from – a rigid and bureaucratic methodology is not necessarily appropriate. Alternatively, we recommend incorporating elements from several different proven methodologies, such as Lean, Six Sigma, and Organizational Change Management. To increase the success of your BPI program, focus on the right processes, specifically the processes that offer a competitive advantage and are your key differentiators. </a:t>
            </a:r>
          </a:p>
          <a:p>
            <a:pPr>
              <a:spcBef>
                <a:spcPts val="600"/>
              </a:spcBef>
              <a:spcAft>
                <a:spcPts val="600"/>
              </a:spcAft>
            </a:pPr>
            <a:r>
              <a:rPr lang="en-CA" sz="1600" i="1" dirty="0">
                <a:solidFill>
                  <a:schemeClr val="bg1"/>
                </a:solidFill>
                <a:latin typeface="+mj-lt"/>
              </a:rPr>
              <a:t>Establish a program that is focused on tangible results and empowers your business analysts to successfully implement a business process improvement. This can be accomplished by creating root-cause formulas for your business process and consistently tracking, measuring, and analyzing the results.</a:t>
            </a:r>
          </a:p>
        </p:txBody>
      </p:sp>
      <p:sp>
        <p:nvSpPr>
          <p:cNvPr id="3" name="TextBox 2"/>
          <p:cNvSpPr txBox="1"/>
          <p:nvPr/>
        </p:nvSpPr>
        <p:spPr>
          <a:xfrm>
            <a:off x="3874681" y="5763006"/>
            <a:ext cx="4460917" cy="738664"/>
          </a:xfrm>
          <a:prstGeom prst="rect">
            <a:avLst/>
          </a:prstGeom>
        </p:spPr>
        <p:txBody>
          <a:bodyPr wrap="square" rtlCol="0">
            <a:spAutoFit/>
          </a:bodyPr>
          <a:lstStyle/>
          <a:p>
            <a:pPr algn="r"/>
            <a:r>
              <a:rPr lang="en-CA" sz="1400" b="1" i="1" dirty="0">
                <a:solidFill>
                  <a:schemeClr val="bg1"/>
                </a:solidFill>
              </a:rPr>
              <a:t>Jenna Schroeder, </a:t>
            </a:r>
          </a:p>
          <a:p>
            <a:pPr algn="r"/>
            <a:r>
              <a:rPr lang="en-CA" sz="1400" i="1" dirty="0">
                <a:solidFill>
                  <a:schemeClr val="bg1"/>
                </a:solidFill>
              </a:rPr>
              <a:t>Senior Analyst, Enterprise Applications</a:t>
            </a:r>
            <a:br>
              <a:rPr lang="en-CA" sz="1400" i="1" dirty="0">
                <a:solidFill>
                  <a:schemeClr val="bg1"/>
                </a:solidFill>
              </a:rPr>
            </a:br>
            <a:r>
              <a:rPr lang="en-CA" sz="1400" i="1" dirty="0">
                <a:solidFill>
                  <a:schemeClr val="bg1"/>
                </a:solidFill>
              </a:rPr>
              <a:t>Info-Tech Research Group</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8" name="Picture 100"/>
          <p:cNvPicPr>
            <a:picLocks noChangeAspect="1"/>
          </p:cNvPicPr>
          <p:nvPr/>
        </p:nvPicPr>
        <p:blipFill>
          <a:blip r:embed="rId2"/>
          <a:stretch>
            <a:fillRect/>
          </a:stretch>
        </p:blipFill>
        <p:spPr>
          <a:xfrm>
            <a:off x="78926" y="1453603"/>
            <a:ext cx="678666" cy="619651"/>
          </a:xfrm>
          <a:prstGeom prst="rect">
            <a:avLst/>
          </a:prstGeom>
        </p:spPr>
      </p:pic>
      <p:pic>
        <p:nvPicPr>
          <p:cNvPr id="9" name="Picture 101"/>
          <p:cNvPicPr>
            <a:picLocks noChangeAspect="1"/>
          </p:cNvPicPr>
          <p:nvPr/>
        </p:nvPicPr>
        <p:blipFill>
          <a:blip r:embed="rId3"/>
          <a:stretch>
            <a:fillRect/>
          </a:stretch>
        </p:blipFill>
        <p:spPr>
          <a:xfrm>
            <a:off x="8250091" y="5410747"/>
            <a:ext cx="656535" cy="538507"/>
          </a:xfrm>
          <a:prstGeom prst="rect">
            <a:avLst/>
          </a:prstGeom>
        </p:spPr>
      </p:pic>
    </p:spTree>
    <p:extLst>
      <p:ext uri="{BB962C8B-B14F-4D97-AF65-F5344CB8AC3E}">
        <p14:creationId xmlns:p14="http://schemas.microsoft.com/office/powerpoint/2010/main" val="144229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07460"/>
            <a:ext cx="8620125" cy="877887"/>
          </a:xfrm>
        </p:spPr>
        <p:txBody>
          <a:bodyPr/>
          <a:lstStyle/>
          <a:p>
            <a:r>
              <a:rPr lang="en-US" dirty="0"/>
              <a:t>Build a comprehensive set of standard operating procedures using Info-Tech’s tools and templates </a:t>
            </a:r>
          </a:p>
        </p:txBody>
      </p:sp>
      <p:sp>
        <p:nvSpPr>
          <p:cNvPr id="5" name="TextBox 4"/>
          <p:cNvSpPr txBox="1"/>
          <p:nvPr/>
        </p:nvSpPr>
        <p:spPr>
          <a:xfrm>
            <a:off x="251520" y="1268842"/>
            <a:ext cx="4431643" cy="2223686"/>
          </a:xfrm>
          <a:prstGeom prst="rect">
            <a:avLst/>
          </a:prstGeom>
        </p:spPr>
        <p:txBody>
          <a:bodyPr wrap="square" rtlCol="0">
            <a:spAutoFit/>
          </a:bodyPr>
          <a:lstStyle/>
          <a:p>
            <a:pPr>
              <a:spcAft>
                <a:spcPts val="300"/>
              </a:spcAft>
            </a:pPr>
            <a:r>
              <a:rPr lang="en-US" sz="1400" b="1" dirty="0"/>
              <a:t>Elements of a business process improvement playbook should contain instructions on how to:</a:t>
            </a:r>
          </a:p>
          <a:p>
            <a:pPr marL="285750" indent="-285750">
              <a:buFont typeface="Arial" panose="020B0604020202020204" pitchFamily="34" charset="0"/>
              <a:buChar char="•"/>
            </a:pPr>
            <a:r>
              <a:rPr lang="en-US" sz="1200" dirty="0"/>
              <a:t>Launch an improvement initiative.</a:t>
            </a:r>
          </a:p>
          <a:p>
            <a:pPr marL="285750" indent="-285750">
              <a:buFont typeface="Arial" panose="020B0604020202020204" pitchFamily="34" charset="0"/>
              <a:buChar char="•"/>
            </a:pPr>
            <a:r>
              <a:rPr lang="en-US" sz="1200" dirty="0"/>
              <a:t>Create an operating model and take inventory of level 1, 2, and 3 processes.</a:t>
            </a:r>
          </a:p>
          <a:p>
            <a:pPr marL="285750" indent="-285750">
              <a:buFont typeface="Arial" panose="020B0604020202020204" pitchFamily="34" charset="0"/>
              <a:buChar char="•"/>
            </a:pPr>
            <a:r>
              <a:rPr lang="en-US" sz="1200" dirty="0"/>
              <a:t>Gather current-state process information.</a:t>
            </a:r>
          </a:p>
          <a:p>
            <a:pPr marL="285750" indent="-285750">
              <a:buFont typeface="Arial" panose="020B0604020202020204" pitchFamily="34" charset="0"/>
              <a:buChar char="•"/>
            </a:pPr>
            <a:r>
              <a:rPr lang="en-US" sz="1200" dirty="0"/>
              <a:t>Analyze the current-state process using the right techniques.</a:t>
            </a:r>
          </a:p>
          <a:p>
            <a:pPr marL="285750" indent="-285750">
              <a:buFont typeface="Arial" panose="020B0604020202020204" pitchFamily="34" charset="0"/>
              <a:buChar char="•"/>
            </a:pPr>
            <a:r>
              <a:rPr lang="en-US" sz="1200" dirty="0"/>
              <a:t>Identify improvement opportunities and design the new process.</a:t>
            </a:r>
          </a:p>
          <a:p>
            <a:pPr marL="285750" indent="-285750">
              <a:buFont typeface="Arial" panose="020B0604020202020204" pitchFamily="34" charset="0"/>
              <a:buChar char="•"/>
            </a:pPr>
            <a:r>
              <a:rPr lang="en-US" sz="1200" dirty="0"/>
              <a:t>Implement the new process and align roles to support it.</a:t>
            </a:r>
          </a:p>
        </p:txBody>
      </p:sp>
      <p:pic>
        <p:nvPicPr>
          <p:cNvPr id="6" name="Picture 5" descr="best-practice-blueprints.png"/>
          <p:cNvPicPr>
            <a:picLocks noChangeAspect="1"/>
          </p:cNvPicPr>
          <p:nvPr/>
        </p:nvPicPr>
        <p:blipFill>
          <a:blip r:embed="rId3" cstate="print">
            <a:clrChange>
              <a:clrFrom>
                <a:srgbClr val="000000">
                  <a:alpha val="0"/>
                </a:srgbClr>
              </a:clrFrom>
              <a:clrTo>
                <a:srgbClr val="000000">
                  <a:alpha val="0"/>
                </a:srgbClr>
              </a:clrTo>
            </a:clrChange>
            <a:duotone>
              <a:prstClr val="black"/>
              <a:schemeClr val="tx2">
                <a:tint val="45000"/>
                <a:satMod val="400000"/>
              </a:schemeClr>
            </a:duotone>
          </a:blip>
          <a:stretch>
            <a:fillRect/>
          </a:stretch>
        </p:blipFill>
        <p:spPr>
          <a:xfrm>
            <a:off x="4505796" y="4279839"/>
            <a:ext cx="839254" cy="834750"/>
          </a:xfrm>
          <a:prstGeom prst="rect">
            <a:avLst/>
          </a:prstGeom>
          <a:solidFill>
            <a:schemeClr val="accent1">
              <a:alpha val="0"/>
            </a:schemeClr>
          </a:solidFill>
          <a:effectLst/>
        </p:spPr>
      </p:pic>
      <p:sp>
        <p:nvSpPr>
          <p:cNvPr id="7" name="Rectangle 6"/>
          <p:cNvSpPr/>
          <p:nvPr/>
        </p:nvSpPr>
        <p:spPr>
          <a:xfrm>
            <a:off x="5254115" y="4512752"/>
            <a:ext cx="3668305" cy="141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r>
              <a:rPr lang="en-US" sz="1400" b="1" dirty="0">
                <a:solidFill>
                  <a:srgbClr val="333333"/>
                </a:solidFill>
              </a:rPr>
              <a:t>BLUEPRINT TOOLS AND TEMPLATES</a:t>
            </a:r>
          </a:p>
          <a:p>
            <a:pPr marL="180000" indent="-180000">
              <a:buFont typeface="Arial" panose="020B0604020202020204" pitchFamily="34" charset="0"/>
              <a:buChar char="•"/>
            </a:pPr>
            <a:r>
              <a:rPr lang="en-US" sz="1200" dirty="0">
                <a:solidFill>
                  <a:schemeClr val="tx2"/>
                </a:solidFill>
              </a:rPr>
              <a:t>Process Mapping Guide</a:t>
            </a:r>
          </a:p>
          <a:p>
            <a:pPr marL="180000" indent="-180000">
              <a:buFont typeface="Arial" panose="020B0604020202020204" pitchFamily="34" charset="0"/>
              <a:buChar char="•"/>
              <a:defRPr/>
            </a:pPr>
            <a:r>
              <a:rPr lang="en-US" sz="1200" dirty="0">
                <a:solidFill>
                  <a:schemeClr val="tx2"/>
                </a:solidFill>
              </a:rPr>
              <a:t>Business Process Improvement Playbook</a:t>
            </a:r>
          </a:p>
          <a:p>
            <a:pPr marL="180000" indent="-180000">
              <a:spcAft>
                <a:spcPts val="500"/>
              </a:spcAft>
              <a:buFont typeface="Arial" panose="020B0604020202020204" pitchFamily="34" charset="0"/>
              <a:buChar char="•"/>
              <a:defRPr/>
            </a:pPr>
            <a:r>
              <a:rPr lang="en-US" sz="1200" dirty="0">
                <a:solidFill>
                  <a:schemeClr val="tx2"/>
                </a:solidFill>
              </a:rPr>
              <a:t>Business Process Improvement Workbook</a:t>
            </a:r>
          </a:p>
          <a:p>
            <a:pPr>
              <a:defRPr/>
            </a:pPr>
            <a:r>
              <a:rPr lang="en-US" sz="1000" dirty="0">
                <a:solidFill>
                  <a:srgbClr val="333333"/>
                </a:solidFill>
              </a:rPr>
              <a:t>*This blueprint contains additional resources that support the creation of interim deliverables and the execution of project steps.</a:t>
            </a:r>
          </a:p>
        </p:txBody>
      </p:sp>
      <p:sp>
        <p:nvSpPr>
          <p:cNvPr id="14" name="TextBox 13"/>
          <p:cNvSpPr txBox="1"/>
          <p:nvPr/>
        </p:nvSpPr>
        <p:spPr>
          <a:xfrm>
            <a:off x="5254115" y="1286630"/>
            <a:ext cx="2995789" cy="307777"/>
          </a:xfrm>
          <a:prstGeom prst="rect">
            <a:avLst/>
          </a:prstGeom>
        </p:spPr>
        <p:txBody>
          <a:bodyPr wrap="square" rtlCol="0">
            <a:spAutoFit/>
          </a:bodyPr>
          <a:lstStyle/>
          <a:p>
            <a:r>
              <a:rPr lang="en-US" sz="1400" b="1" dirty="0">
                <a:solidFill>
                  <a:srgbClr val="333333"/>
                </a:solidFill>
              </a:rPr>
              <a:t>BENEFITS</a:t>
            </a:r>
          </a:p>
        </p:txBody>
      </p:sp>
      <p:sp>
        <p:nvSpPr>
          <p:cNvPr id="15" name="Rectangle 14"/>
          <p:cNvSpPr/>
          <p:nvPr/>
        </p:nvSpPr>
        <p:spPr>
          <a:xfrm>
            <a:off x="5254115" y="1675665"/>
            <a:ext cx="3618935" cy="2246769"/>
          </a:xfrm>
          <a:prstGeom prst="rect">
            <a:avLst/>
          </a:prstGeom>
        </p:spPr>
        <p:txBody>
          <a:bodyPr wrap="square">
            <a:spAutoFit/>
          </a:bodyPr>
          <a:lstStyle/>
          <a:p>
            <a:pPr marL="177800" indent="-177800">
              <a:spcBef>
                <a:spcPts val="1200"/>
              </a:spcBef>
              <a:buFont typeface="Arial" pitchFamily="34" charset="0"/>
              <a:buChar char="•"/>
              <a:tabLst>
                <a:tab pos="177800" algn="l"/>
              </a:tabLst>
            </a:pPr>
            <a:r>
              <a:rPr lang="en-US" sz="1200" dirty="0">
                <a:solidFill>
                  <a:schemeClr val="tx2"/>
                </a:solidFill>
              </a:rPr>
              <a:t>A holistic view of the current processes, future direction, and the initiatives required to achieve the desired future-state process.</a:t>
            </a:r>
          </a:p>
          <a:p>
            <a:pPr marL="177800" indent="-177800">
              <a:spcBef>
                <a:spcPts val="1200"/>
              </a:spcBef>
              <a:buFont typeface="Arial" pitchFamily="34" charset="0"/>
              <a:buChar char="•"/>
              <a:tabLst>
                <a:tab pos="177800" algn="l"/>
              </a:tabLst>
            </a:pPr>
            <a:r>
              <a:rPr lang="en-US" sz="1200" dirty="0">
                <a:solidFill>
                  <a:schemeClr val="tx2"/>
                </a:solidFill>
              </a:rPr>
              <a:t>A consistent and repeatable approach for process improvement that will be adopted organization wide. </a:t>
            </a:r>
          </a:p>
          <a:p>
            <a:pPr marL="177800" indent="-177800">
              <a:spcBef>
                <a:spcPts val="1200"/>
              </a:spcBef>
              <a:buFont typeface="Arial" pitchFamily="34" charset="0"/>
              <a:buChar char="•"/>
              <a:tabLst>
                <a:tab pos="177800" algn="l"/>
              </a:tabLst>
            </a:pPr>
            <a:r>
              <a:rPr lang="en-US" sz="1200" dirty="0">
                <a:solidFill>
                  <a:schemeClr val="tx2"/>
                </a:solidFill>
              </a:rPr>
              <a:t>A methodology that will assist you in discovering improvement opportunities to eliminate inefficiencies and improve process time, cost, and quality. </a:t>
            </a:r>
          </a:p>
        </p:txBody>
      </p:sp>
      <p:pic>
        <p:nvPicPr>
          <p:cNvPr id="10" name="Picture 9"/>
          <p:cNvPicPr>
            <a:picLocks noChangeAspect="1"/>
          </p:cNvPicPr>
          <p:nvPr/>
        </p:nvPicPr>
        <p:blipFill>
          <a:blip r:embed="rId4"/>
          <a:stretch>
            <a:fillRect/>
          </a:stretch>
        </p:blipFill>
        <p:spPr>
          <a:xfrm>
            <a:off x="645847" y="3766870"/>
            <a:ext cx="1988676" cy="2582824"/>
          </a:xfrm>
          <a:prstGeom prst="rect">
            <a:avLst/>
          </a:prstGeom>
          <a:ln>
            <a:solidFill>
              <a:schemeClr val="bg1">
                <a:lumMod val="50000"/>
              </a:schemeClr>
            </a:solidFill>
          </a:ln>
        </p:spPr>
      </p:pic>
      <p:pic>
        <p:nvPicPr>
          <p:cNvPr id="9" name="Picture 8"/>
          <p:cNvPicPr>
            <a:picLocks noChangeAspect="1"/>
          </p:cNvPicPr>
          <p:nvPr/>
        </p:nvPicPr>
        <p:blipFill>
          <a:blip r:embed="rId5"/>
          <a:stretch>
            <a:fillRect/>
          </a:stretch>
        </p:blipFill>
        <p:spPr>
          <a:xfrm>
            <a:off x="2150850" y="4078573"/>
            <a:ext cx="1942838" cy="1460953"/>
          </a:xfrm>
          <a:prstGeom prst="rect">
            <a:avLst/>
          </a:prstGeom>
          <a:ln>
            <a:solidFill>
              <a:schemeClr val="bg1">
                <a:lumMod val="50000"/>
              </a:schemeClr>
            </a:solidFill>
          </a:ln>
        </p:spPr>
      </p:pic>
    </p:spTree>
    <p:extLst>
      <p:ext uri="{BB962C8B-B14F-4D97-AF65-F5344CB8AC3E}">
        <p14:creationId xmlns:p14="http://schemas.microsoft.com/office/powerpoint/2010/main" val="195685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ounded Rectangle 192"/>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194" name="Rounded Rectangle 193"/>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195" name="Rectangle 194"/>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196" name="Straight Arrow Connector 195"/>
          <p:cNvCxnSpPr>
            <a:stCxn id="208"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197" name="Group 196"/>
          <p:cNvGrpSpPr/>
          <p:nvPr/>
        </p:nvGrpSpPr>
        <p:grpSpPr>
          <a:xfrm>
            <a:off x="6932311" y="2025295"/>
            <a:ext cx="1636677" cy="2763778"/>
            <a:chOff x="6637354" y="1574599"/>
            <a:chExt cx="1636677" cy="2763778"/>
          </a:xfrm>
        </p:grpSpPr>
        <p:sp>
          <p:nvSpPr>
            <p:cNvPr id="198" name="Oval 197"/>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199" name="TextBox 198"/>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200" name="TextBox 199"/>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201" name="Picture 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202" name="Group 201"/>
          <p:cNvGrpSpPr/>
          <p:nvPr/>
        </p:nvGrpSpPr>
        <p:grpSpPr>
          <a:xfrm>
            <a:off x="2336968" y="1877373"/>
            <a:ext cx="2129440" cy="2937609"/>
            <a:chOff x="2807522" y="2074912"/>
            <a:chExt cx="2129440" cy="2937609"/>
          </a:xfrm>
        </p:grpSpPr>
        <p:sp>
          <p:nvSpPr>
            <p:cNvPr id="203" name="Oval 202"/>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204" name="TextBox 203"/>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65D7E"/>
                  </a:solidFill>
                  <a:effectLst/>
                  <a:uLnTx/>
                  <a:uFillTx/>
                </a:rPr>
                <a:t>Guided Implementation</a:t>
              </a:r>
            </a:p>
          </p:txBody>
        </p:sp>
        <p:sp>
          <p:nvSpPr>
            <p:cNvPr id="205" name="TextBox 204"/>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206" name="Picture 2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207" name="Group 206"/>
          <p:cNvGrpSpPr/>
          <p:nvPr/>
        </p:nvGrpSpPr>
        <p:grpSpPr>
          <a:xfrm>
            <a:off x="369141" y="2025295"/>
            <a:ext cx="1628660" cy="2794213"/>
            <a:chOff x="1266026" y="2731218"/>
            <a:chExt cx="1628660" cy="2794213"/>
          </a:xfrm>
        </p:grpSpPr>
        <p:sp>
          <p:nvSpPr>
            <p:cNvPr id="208" name="Oval 207"/>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209" name="TextBox 208"/>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210" name="TextBox 209"/>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211" name="Picture 2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212" name="Group 211"/>
          <p:cNvGrpSpPr/>
          <p:nvPr/>
        </p:nvGrpSpPr>
        <p:grpSpPr>
          <a:xfrm>
            <a:off x="4957979" y="2025295"/>
            <a:ext cx="1635165" cy="2795710"/>
            <a:chOff x="4834633" y="1938352"/>
            <a:chExt cx="1635165" cy="2795710"/>
          </a:xfrm>
        </p:grpSpPr>
        <p:sp>
          <p:nvSpPr>
            <p:cNvPr id="213" name="Oval 212"/>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214" name="TextBox 213"/>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215" name="TextBox 214"/>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216" name="Picture 2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217" name="Rectangle 216"/>
          <p:cNvSpPr/>
          <p:nvPr/>
        </p:nvSpPr>
        <p:spPr>
          <a:xfrm>
            <a:off x="89786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4" y="255588"/>
            <a:ext cx="8545604" cy="877887"/>
          </a:xfrm>
        </p:spPr>
        <p:txBody>
          <a:bodyPr/>
          <a:lstStyle/>
          <a:p>
            <a:pPr lvl="0"/>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0616669"/>
              </p:ext>
            </p:extLst>
          </p:nvPr>
        </p:nvGraphicFramePr>
        <p:xfrm>
          <a:off x="86984" y="1707234"/>
          <a:ext cx="8790315" cy="4667686"/>
        </p:xfrm>
        <a:graphic>
          <a:graphicData uri="http://schemas.openxmlformats.org/drawingml/2006/table">
            <a:tbl>
              <a:tblPr firstRow="1" bandRow="1">
                <a:tableStyleId>{5C22544A-7EE6-4342-B048-85BDC9FD1C3A}</a:tableStyleId>
              </a:tblPr>
              <a:tblGrid>
                <a:gridCol w="1132833">
                  <a:extLst>
                    <a:ext uri="{9D8B030D-6E8A-4147-A177-3AD203B41FA5}">
                      <a16:colId xmlns:a16="http://schemas.microsoft.com/office/drawing/2014/main" val="20000"/>
                    </a:ext>
                  </a:extLst>
                </a:gridCol>
                <a:gridCol w="1503454">
                  <a:extLst>
                    <a:ext uri="{9D8B030D-6E8A-4147-A177-3AD203B41FA5}">
                      <a16:colId xmlns:a16="http://schemas.microsoft.com/office/drawing/2014/main" val="20001"/>
                    </a:ext>
                  </a:extLst>
                </a:gridCol>
                <a:gridCol w="1520734">
                  <a:extLst>
                    <a:ext uri="{9D8B030D-6E8A-4147-A177-3AD203B41FA5}">
                      <a16:colId xmlns:a16="http://schemas.microsoft.com/office/drawing/2014/main" val="20002"/>
                    </a:ext>
                  </a:extLst>
                </a:gridCol>
                <a:gridCol w="1460251">
                  <a:extLst>
                    <a:ext uri="{9D8B030D-6E8A-4147-A177-3AD203B41FA5}">
                      <a16:colId xmlns:a16="http://schemas.microsoft.com/office/drawing/2014/main" val="20003"/>
                    </a:ext>
                  </a:extLst>
                </a:gridCol>
                <a:gridCol w="1477532">
                  <a:extLst>
                    <a:ext uri="{9D8B030D-6E8A-4147-A177-3AD203B41FA5}">
                      <a16:colId xmlns:a16="http://schemas.microsoft.com/office/drawing/2014/main" val="20004"/>
                    </a:ext>
                  </a:extLst>
                </a:gridCol>
                <a:gridCol w="1695511">
                  <a:extLst>
                    <a:ext uri="{9D8B030D-6E8A-4147-A177-3AD203B41FA5}">
                      <a16:colId xmlns:a16="http://schemas.microsoft.com/office/drawing/2014/main" val="20005"/>
                    </a:ext>
                  </a:extLst>
                </a:gridCol>
              </a:tblGrid>
              <a:tr h="1632242">
                <a:tc>
                  <a:txBody>
                    <a:bodyPr/>
                    <a:lstStyle/>
                    <a:p>
                      <a:pPr algn="ctr"/>
                      <a:r>
                        <a:rPr lang="en-CA" sz="9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indent="-457200">
                        <a:spcAft>
                          <a:spcPts val="600"/>
                        </a:spcAft>
                      </a:pPr>
                      <a:r>
                        <a:rPr lang="en-CA" sz="1000" dirty="0">
                          <a:solidFill>
                            <a:schemeClr val="tx1"/>
                          </a:solidFill>
                        </a:rPr>
                        <a:t>1.1 Create the project</a:t>
                      </a:r>
                      <a:r>
                        <a:rPr lang="en-CA" sz="1000" baseline="0" dirty="0">
                          <a:solidFill>
                            <a:schemeClr val="tx1"/>
                          </a:solidFill>
                        </a:rPr>
                        <a:t> charter</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Gather process documentation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Assess the current state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Create and review current-state process diagram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Assess</a:t>
                      </a:r>
                      <a:r>
                        <a:rPr lang="en-CA" sz="1000" baseline="0" dirty="0">
                          <a:solidFill>
                            <a:schemeClr val="tx1"/>
                          </a:solidFill>
                        </a:rPr>
                        <a:t> the root-cause formula </a:t>
                      </a:r>
                    </a:p>
                    <a:p>
                      <a:pPr>
                        <a:spcAft>
                          <a:spcPts val="600"/>
                        </a:spcAft>
                      </a:pPr>
                      <a:r>
                        <a:rPr lang="en-CA" sz="1000" baseline="0" dirty="0">
                          <a:solidFill>
                            <a:schemeClr val="tx1"/>
                          </a:solidFill>
                        </a:rPr>
                        <a:t>3.2 Conduct a qualitative analysis</a:t>
                      </a:r>
                    </a:p>
                    <a:p>
                      <a:pPr>
                        <a:spcAft>
                          <a:spcPts val="600"/>
                        </a:spcAft>
                      </a:pPr>
                      <a:r>
                        <a:rPr lang="en-CA" sz="1000" baseline="0" dirty="0">
                          <a:solidFill>
                            <a:schemeClr val="tx1"/>
                          </a:solidFill>
                        </a:rPr>
                        <a:t>3.3 Conduct a quantitative analysis</a:t>
                      </a:r>
                      <a:endParaRPr lang="en-CA" sz="10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4.1 Choose solution techniques</a:t>
                      </a:r>
                    </a:p>
                    <a:p>
                      <a:pPr>
                        <a:spcAft>
                          <a:spcPts val="600"/>
                        </a:spcAft>
                      </a:pPr>
                      <a:r>
                        <a:rPr lang="en-CA" sz="1000" dirty="0">
                          <a:solidFill>
                            <a:schemeClr val="tx1"/>
                          </a:solidFill>
                        </a:rPr>
                        <a:t>4.2</a:t>
                      </a:r>
                      <a:r>
                        <a:rPr lang="en-CA" sz="1000" baseline="0" dirty="0">
                          <a:solidFill>
                            <a:schemeClr val="tx1"/>
                          </a:solidFill>
                        </a:rPr>
                        <a:t> Determine future state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5.1 Create an implementation plan</a:t>
                      </a:r>
                      <a:endParaRPr lang="en-CA" sz="1000" baseline="0" dirty="0">
                        <a:solidFill>
                          <a:schemeClr val="tx1"/>
                        </a:solidFill>
                      </a:endParaRPr>
                    </a:p>
                    <a:p>
                      <a:pPr>
                        <a:spcAft>
                          <a:spcPts val="600"/>
                        </a:spcAft>
                      </a:pPr>
                      <a:r>
                        <a:rPr lang="en-CA" sz="1000" baseline="0" dirty="0">
                          <a:solidFill>
                            <a:schemeClr val="tx1"/>
                          </a:solidFill>
                        </a:rPr>
                        <a:t>5.2 Monitor the process and continuously improve</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32242">
                <a:tc>
                  <a:txBody>
                    <a:bodyPr/>
                    <a:lstStyle/>
                    <a:p>
                      <a:pPr algn="ctr"/>
                      <a:r>
                        <a:rPr lang="en-CA" sz="9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latin typeface="Arial" pitchFamily="34" charset="0"/>
                          <a:cs typeface="Arial" pitchFamily="34" charset="0"/>
                        </a:rPr>
                        <a:t>Identify the problem, vision,</a:t>
                      </a:r>
                      <a:r>
                        <a:rPr lang="en-US" sz="1000" b="0" baseline="0" dirty="0">
                          <a:latin typeface="Arial" pitchFamily="34" charset="0"/>
                          <a:cs typeface="Arial" pitchFamily="34" charset="0"/>
                        </a:rPr>
                        <a:t> and improvement targets. </a:t>
                      </a:r>
                      <a:endParaRPr lang="en-US" sz="1000" b="0" dirty="0">
                        <a:latin typeface="Arial" pitchFamily="34" charset="0"/>
                        <a:cs typeface="Arial" pitchFamily="34" charset="0"/>
                      </a:endParaRPr>
                    </a:p>
                    <a:p>
                      <a:pPr marL="228600" indent="-228600">
                        <a:spcAft>
                          <a:spcPts val="600"/>
                        </a:spcAft>
                        <a:buSzPct val="150000"/>
                        <a:buBlip>
                          <a:blip r:embed="rId3"/>
                        </a:buBlip>
                      </a:pPr>
                      <a:r>
                        <a:rPr lang="en-US" sz="1000" b="0" dirty="0">
                          <a:latin typeface="Arial" pitchFamily="34" charset="0"/>
                          <a:cs typeface="Arial" pitchFamily="34" charset="0"/>
                        </a:rPr>
                        <a:t>Assemble the project</a:t>
                      </a:r>
                      <a:r>
                        <a:rPr lang="en-US" sz="1000" b="0" baseline="0" dirty="0">
                          <a:latin typeface="Arial" pitchFamily="34" charset="0"/>
                          <a:cs typeface="Arial" pitchFamily="34" charset="0"/>
                        </a:rPr>
                        <a:t> team. </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aseline="0" dirty="0">
                          <a:solidFill>
                            <a:schemeClr val="tx1"/>
                          </a:solidFill>
                        </a:rPr>
                        <a:t>Gather and analyze process documentation. </a:t>
                      </a:r>
                      <a:endParaRPr lang="en-CA" sz="1000" dirty="0">
                        <a:solidFill>
                          <a:schemeClr val="tx1"/>
                        </a:solidFill>
                      </a:endParaRPr>
                    </a:p>
                    <a:p>
                      <a:pPr marL="228600" indent="-228600">
                        <a:spcAft>
                          <a:spcPts val="600"/>
                        </a:spcAft>
                        <a:buSzPct val="150000"/>
                        <a:buBlip>
                          <a:blip r:embed="rId3"/>
                        </a:buBlip>
                      </a:pPr>
                      <a:r>
                        <a:rPr lang="en-CA" sz="1000" dirty="0">
                          <a:solidFill>
                            <a:schemeClr val="tx1"/>
                          </a:solidFill>
                        </a:rPr>
                        <a:t>Create a high-level</a:t>
                      </a:r>
                      <a:r>
                        <a:rPr lang="en-CA" sz="1000" baseline="0" dirty="0">
                          <a:solidFill>
                            <a:schemeClr val="tx1"/>
                          </a:solidFill>
                        </a:rPr>
                        <a:t> process map and discuss pains, gains, and opportunities. </a:t>
                      </a:r>
                    </a:p>
                    <a:p>
                      <a:pPr marL="228600" indent="-228600">
                        <a:spcAft>
                          <a:spcPts val="600"/>
                        </a:spcAft>
                        <a:buSzPct val="150000"/>
                        <a:buBlip>
                          <a:blip r:embed="rId3"/>
                        </a:buBlip>
                      </a:pPr>
                      <a:r>
                        <a:rPr lang="en-CA" sz="1000" baseline="0" dirty="0">
                          <a:solidFill>
                            <a:schemeClr val="tx1"/>
                          </a:solidFill>
                        </a:rPr>
                        <a:t>Convert the high-level process map into a process diagram.</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Conduct and discuss qualitative</a:t>
                      </a:r>
                      <a:r>
                        <a:rPr lang="en-US" sz="1000" b="0" baseline="0" dirty="0">
                          <a:cs typeface="Open Sans"/>
                        </a:rPr>
                        <a:t> analysis.</a:t>
                      </a:r>
                      <a:endParaRPr lang="en-US" sz="1000" b="0" dirty="0">
                        <a:cs typeface="Open Sans"/>
                      </a:endParaRPr>
                    </a:p>
                    <a:p>
                      <a:pPr marL="228600" indent="-228600">
                        <a:spcAft>
                          <a:spcPts val="600"/>
                        </a:spcAft>
                        <a:buSzPct val="150000"/>
                        <a:buBlip>
                          <a:blip r:embed="rId3"/>
                        </a:buBlip>
                      </a:pPr>
                      <a:r>
                        <a:rPr lang="en-US" sz="1000" b="0" dirty="0">
                          <a:cs typeface="Open Sans"/>
                        </a:rPr>
                        <a:t>Conduct and discuss quantitative analysis.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baseline="0" dirty="0">
                          <a:cs typeface="Open Sans"/>
                        </a:rPr>
                        <a:t>Explore solution techniques.</a:t>
                      </a:r>
                      <a:endParaRPr lang="en-US" sz="1000" b="0" dirty="0">
                        <a:cs typeface="Open Sans"/>
                      </a:endParaRPr>
                    </a:p>
                    <a:p>
                      <a:pPr marL="228600" indent="-228600">
                        <a:spcAft>
                          <a:spcPts val="600"/>
                        </a:spcAft>
                        <a:buSzPct val="150000"/>
                        <a:buBlip>
                          <a:blip r:embed="rId3"/>
                        </a:buBlip>
                      </a:pPr>
                      <a:r>
                        <a:rPr lang="en-US" sz="1000" b="0" dirty="0">
                          <a:cs typeface="Open Sans"/>
                        </a:rPr>
                        <a:t>C</a:t>
                      </a:r>
                      <a:r>
                        <a:rPr lang="en-US" sz="1000" b="0" baseline="0" dirty="0">
                          <a:cs typeface="Open Sans"/>
                        </a:rPr>
                        <a:t>reate the ideal future state.</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Create an</a:t>
                      </a:r>
                      <a:r>
                        <a:rPr lang="en-US" sz="1000" b="0" baseline="0" dirty="0">
                          <a:cs typeface="Open Sans"/>
                        </a:rPr>
                        <a:t> implementation plan.</a:t>
                      </a:r>
                    </a:p>
                    <a:p>
                      <a:pPr marL="228600" indent="-228600">
                        <a:spcAft>
                          <a:spcPts val="600"/>
                        </a:spcAft>
                        <a:buSzPct val="150000"/>
                        <a:buBlip>
                          <a:blip r:embed="rId3"/>
                        </a:buBlip>
                      </a:pPr>
                      <a:r>
                        <a:rPr lang="en-US" sz="1000" b="0" baseline="0" dirty="0">
                          <a:cs typeface="Open Sans"/>
                        </a:rPr>
                        <a:t>Monitor and continuously improve the process. </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628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FFFFFF"/>
                          </a:solidFill>
                          <a:effectLst/>
                          <a:uLnTx/>
                          <a:uFillTx/>
                          <a:latin typeface="+mn-lt"/>
                          <a:ea typeface="+mn-ea"/>
                          <a:cs typeface="+mn-cs"/>
                        </a:rPr>
                        <a:t>Onsite Workshop</a:t>
                      </a:r>
                      <a:endParaRPr lang="en-CA"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Phase 1 Results:</a:t>
                      </a:r>
                    </a:p>
                    <a:p>
                      <a:pPr marL="171450" indent="-171450">
                        <a:buFont typeface="Arial" panose="020B0604020202020204" pitchFamily="34" charset="0"/>
                        <a:buChar char="•"/>
                      </a:pPr>
                      <a:r>
                        <a:rPr lang="en-CA" sz="1000" dirty="0"/>
                        <a:t>Project charter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Results:</a:t>
                      </a:r>
                    </a:p>
                    <a:p>
                      <a:pPr marL="171450" indent="-171450">
                        <a:buFont typeface="Arial" panose="020B0604020202020204" pitchFamily="34" charset="0"/>
                        <a:buChar char="•"/>
                      </a:pPr>
                      <a:r>
                        <a:rPr lang="en-CA" sz="1000" dirty="0"/>
                        <a:t>Current-state process identified and documented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Results:</a:t>
                      </a:r>
                    </a:p>
                    <a:p>
                      <a:pPr marL="171450" indent="-171450">
                        <a:buFont typeface="Arial" panose="020B0604020202020204" pitchFamily="34" charset="0"/>
                        <a:buChar char="•"/>
                      </a:pPr>
                      <a:r>
                        <a:rPr lang="en-CA" sz="1000" dirty="0"/>
                        <a:t>Process inefficiencies identified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4 Results:</a:t>
                      </a:r>
                    </a:p>
                    <a:p>
                      <a:pPr marL="171450" indent="-171450">
                        <a:buFont typeface="Arial" panose="020B0604020202020204" pitchFamily="34" charset="0"/>
                        <a:buChar char="•"/>
                      </a:pPr>
                      <a:r>
                        <a:rPr lang="en-CA" sz="1000" dirty="0"/>
                        <a:t>Ideal</a:t>
                      </a:r>
                      <a:r>
                        <a:rPr lang="en-CA" sz="1000" baseline="0" dirty="0"/>
                        <a:t> future-state documentation</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5 Results:</a:t>
                      </a:r>
                    </a:p>
                    <a:p>
                      <a:pPr marL="171450" indent="-171450">
                        <a:buFont typeface="Arial" panose="020B0604020202020204" pitchFamily="34" charset="0"/>
                        <a:buChar char="•"/>
                      </a:pPr>
                      <a:r>
                        <a:rPr lang="en-CA" sz="1000" dirty="0"/>
                        <a:t>Implementation plan</a:t>
                      </a:r>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6" name="Picture 25"/>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601104"/>
            <a:ext cx="974520" cy="877885"/>
          </a:xfrm>
          <a:prstGeom prst="rect">
            <a:avLst/>
          </a:prstGeom>
        </p:spPr>
      </p:pic>
      <p:pic>
        <p:nvPicPr>
          <p:cNvPr id="27" name="Picture 26"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869463"/>
            <a:ext cx="1094375" cy="1088500"/>
          </a:xfrm>
          <a:prstGeom prst="rect">
            <a:avLst/>
          </a:prstGeom>
          <a:solidFill>
            <a:schemeClr val="accent1">
              <a:alpha val="0"/>
            </a:schemeClr>
          </a:solidFill>
          <a:effectLst/>
        </p:spPr>
      </p:pic>
      <p:sp>
        <p:nvSpPr>
          <p:cNvPr id="29" name="Chevron 28"/>
          <p:cNvSpPr/>
          <p:nvPr/>
        </p:nvSpPr>
        <p:spPr>
          <a:xfrm>
            <a:off x="1284788" y="1159354"/>
            <a:ext cx="1663200" cy="53908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Launch the BPI Project</a:t>
            </a:r>
          </a:p>
        </p:txBody>
      </p:sp>
      <p:sp>
        <p:nvSpPr>
          <p:cNvPr id="39" name="Chevron 38"/>
          <p:cNvSpPr/>
          <p:nvPr/>
        </p:nvSpPr>
        <p:spPr>
          <a:xfrm>
            <a:off x="2797980" y="1157709"/>
            <a:ext cx="1663200" cy="53908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Discover the Process</a:t>
            </a:r>
          </a:p>
        </p:txBody>
      </p:sp>
      <p:sp>
        <p:nvSpPr>
          <p:cNvPr id="40" name="Chevron 39"/>
          <p:cNvSpPr/>
          <p:nvPr/>
        </p:nvSpPr>
        <p:spPr>
          <a:xfrm>
            <a:off x="4298288" y="1157709"/>
            <a:ext cx="1676084" cy="53908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Analyze </a:t>
            </a:r>
          </a:p>
          <a:p>
            <a:pPr algn="ctr"/>
            <a:r>
              <a:rPr lang="en-US" sz="1200" dirty="0">
                <a:solidFill>
                  <a:srgbClr val="FFFFFF"/>
                </a:solidFill>
              </a:rPr>
              <a:t>Root-Cause Variables</a:t>
            </a:r>
          </a:p>
        </p:txBody>
      </p:sp>
      <p:sp>
        <p:nvSpPr>
          <p:cNvPr id="41" name="Chevron 40"/>
          <p:cNvSpPr/>
          <p:nvPr/>
        </p:nvSpPr>
        <p:spPr>
          <a:xfrm>
            <a:off x="5796926" y="1157709"/>
            <a:ext cx="1663200" cy="53908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Design Solutions</a:t>
            </a:r>
          </a:p>
        </p:txBody>
      </p:sp>
      <p:sp>
        <p:nvSpPr>
          <p:cNvPr id="4" name="Title 3"/>
          <p:cNvSpPr>
            <a:spLocks noGrp="1"/>
          </p:cNvSpPr>
          <p:nvPr>
            <p:ph type="title"/>
          </p:nvPr>
        </p:nvSpPr>
        <p:spPr/>
        <p:txBody>
          <a:bodyPr/>
          <a:lstStyle/>
          <a:p>
            <a:r>
              <a:rPr lang="en-US" dirty="0"/>
              <a:t>Create a Winning BPI Playbook – project overview</a:t>
            </a:r>
          </a:p>
        </p:txBody>
      </p:sp>
      <p:sp>
        <p:nvSpPr>
          <p:cNvPr id="11" name="Chevron 10"/>
          <p:cNvSpPr/>
          <p:nvPr/>
        </p:nvSpPr>
        <p:spPr>
          <a:xfrm>
            <a:off x="7295564" y="1157709"/>
            <a:ext cx="1663200" cy="53908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Implement the Process</a:t>
            </a:r>
          </a:p>
        </p:txBody>
      </p:sp>
      <p:pic>
        <p:nvPicPr>
          <p:cNvPr id="12" name="Picture 11" descr="on-site-workshops.png"/>
          <p:cNvPicPr>
            <a:picLocks noChangeAspect="1"/>
          </p:cNvPicPr>
          <p:nvPr/>
        </p:nvPicPr>
        <p:blipFill rotWithShape="1">
          <a:blip r:embed="rId6" cstate="print"/>
          <a:srcRect l="12204" t="22820" r="8463" b="22257"/>
          <a:stretch/>
        </p:blipFill>
        <p:spPr>
          <a:xfrm>
            <a:off x="257174" y="5500861"/>
            <a:ext cx="756038" cy="485870"/>
          </a:xfrm>
          <a:prstGeom prst="rect">
            <a:avLst/>
          </a:prstGeom>
          <a:effectLst/>
        </p:spPr>
      </p:pic>
    </p:spTree>
    <p:extLst>
      <p:ext uri="{BB962C8B-B14F-4D97-AF65-F5344CB8AC3E}">
        <p14:creationId xmlns:p14="http://schemas.microsoft.com/office/powerpoint/2010/main" val="263823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604400588"/>
              </p:ext>
            </p:extLst>
          </p:nvPr>
        </p:nvGraphicFramePr>
        <p:xfrm>
          <a:off x="251519" y="1677686"/>
          <a:ext cx="8625781" cy="4742229"/>
        </p:xfrm>
        <a:graphic>
          <a:graphicData uri="http://schemas.openxmlformats.org/drawingml/2006/table">
            <a:tbl>
              <a:tblPr firstRow="1" bandRow="1">
                <a:tableStyleId>{5C22544A-7EE6-4342-B048-85BDC9FD1C3A}</a:tableStyleId>
              </a:tblPr>
              <a:tblGrid>
                <a:gridCol w="325131">
                  <a:extLst>
                    <a:ext uri="{9D8B030D-6E8A-4147-A177-3AD203B41FA5}">
                      <a16:colId xmlns:a16="http://schemas.microsoft.com/office/drawing/2014/main" val="20000"/>
                    </a:ext>
                  </a:extLst>
                </a:gridCol>
                <a:gridCol w="1660130">
                  <a:extLst>
                    <a:ext uri="{9D8B030D-6E8A-4147-A177-3AD203B41FA5}">
                      <a16:colId xmlns:a16="http://schemas.microsoft.com/office/drawing/2014/main" val="20001"/>
                    </a:ext>
                  </a:extLst>
                </a:gridCol>
                <a:gridCol w="1660130">
                  <a:extLst>
                    <a:ext uri="{9D8B030D-6E8A-4147-A177-3AD203B41FA5}">
                      <a16:colId xmlns:a16="http://schemas.microsoft.com/office/drawing/2014/main" val="20002"/>
                    </a:ext>
                  </a:extLst>
                </a:gridCol>
                <a:gridCol w="1660130">
                  <a:extLst>
                    <a:ext uri="{9D8B030D-6E8A-4147-A177-3AD203B41FA5}">
                      <a16:colId xmlns:a16="http://schemas.microsoft.com/office/drawing/2014/main" val="20003"/>
                    </a:ext>
                  </a:extLst>
                </a:gridCol>
                <a:gridCol w="1660130">
                  <a:extLst>
                    <a:ext uri="{9D8B030D-6E8A-4147-A177-3AD203B41FA5}">
                      <a16:colId xmlns:a16="http://schemas.microsoft.com/office/drawing/2014/main" val="20004"/>
                    </a:ext>
                  </a:extLst>
                </a:gridCol>
                <a:gridCol w="1660130">
                  <a:extLst>
                    <a:ext uri="{9D8B030D-6E8A-4147-A177-3AD203B41FA5}">
                      <a16:colId xmlns:a16="http://schemas.microsoft.com/office/drawing/2014/main" val="20005"/>
                    </a:ext>
                  </a:extLst>
                </a:gridCol>
              </a:tblGrid>
              <a:tr h="252665">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89160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16000" indent="-457200" algn="ctr">
                        <a:spcAft>
                          <a:spcPts val="0"/>
                        </a:spcAft>
                      </a:pPr>
                      <a:r>
                        <a:rPr lang="en-CA" sz="1000" b="1" dirty="0">
                          <a:solidFill>
                            <a:schemeClr val="tx1"/>
                          </a:solidFill>
                        </a:rPr>
                        <a:t>Launch BPI</a:t>
                      </a:r>
                    </a:p>
                    <a:p>
                      <a:pPr marL="216000" indent="-457200">
                        <a:spcAft>
                          <a:spcPts val="0"/>
                        </a:spcAft>
                      </a:pPr>
                      <a:endParaRPr lang="en-CA" sz="1000" b="1" dirty="0">
                        <a:solidFill>
                          <a:schemeClr val="tx1"/>
                        </a:solidFill>
                      </a:endParaRPr>
                    </a:p>
                    <a:p>
                      <a:pPr marL="171450" indent="-171450" algn="l">
                        <a:spcAft>
                          <a:spcPts val="0"/>
                        </a:spcAft>
                        <a:buFont typeface="Arial" panose="020B0604020202020204" pitchFamily="34" charset="0"/>
                        <a:buChar char="•"/>
                      </a:pPr>
                      <a:r>
                        <a:rPr lang="en-CA" sz="1000" b="0" dirty="0">
                          <a:solidFill>
                            <a:schemeClr val="tx1"/>
                          </a:solidFill>
                        </a:rPr>
                        <a:t>Process improvement</a:t>
                      </a:r>
                      <a:r>
                        <a:rPr lang="en-CA" sz="1000" b="0" baseline="0" dirty="0">
                          <a:solidFill>
                            <a:schemeClr val="tx1"/>
                          </a:solidFill>
                        </a:rPr>
                        <a:t> challenges and pitfalls.</a:t>
                      </a:r>
                      <a:endParaRPr lang="en-CA" sz="1000" b="0" dirty="0">
                        <a:solidFill>
                          <a:schemeClr val="tx1"/>
                        </a:solidFill>
                      </a:endParaRPr>
                    </a:p>
                    <a:p>
                      <a:pPr marL="171450" indent="-171450" algn="l">
                        <a:spcAft>
                          <a:spcPts val="0"/>
                        </a:spcAft>
                        <a:buFont typeface="Arial" panose="020B0604020202020204" pitchFamily="34" charset="0"/>
                        <a:buChar char="•"/>
                      </a:pPr>
                      <a:r>
                        <a:rPr lang="en-CA" sz="1000" b="0" dirty="0">
                          <a:solidFill>
                            <a:schemeClr val="tx1"/>
                          </a:solidFill>
                        </a:rPr>
                        <a:t>Benefits of standardizing business</a:t>
                      </a:r>
                      <a:r>
                        <a:rPr lang="en-CA" sz="1000" b="0" baseline="0" dirty="0">
                          <a:solidFill>
                            <a:schemeClr val="tx1"/>
                          </a:solidFill>
                        </a:rPr>
                        <a:t> process improvement.</a:t>
                      </a:r>
                      <a:endParaRPr lang="en-CA" sz="1000" b="0" dirty="0">
                        <a:solidFill>
                          <a:schemeClr val="tx1"/>
                        </a:solidFill>
                      </a:endParaRPr>
                    </a:p>
                    <a:p>
                      <a:pPr marL="171450" indent="-171450" algn="l">
                        <a:spcAft>
                          <a:spcPts val="0"/>
                        </a:spcAft>
                        <a:buFont typeface="Arial" panose="020B0604020202020204" pitchFamily="34" charset="0"/>
                        <a:buChar char="•"/>
                      </a:pPr>
                      <a:r>
                        <a:rPr lang="en-CA" sz="1000" b="0" dirty="0">
                          <a:solidFill>
                            <a:schemeClr val="tx1"/>
                          </a:solidFill>
                        </a:rPr>
                        <a:t>Identify</a:t>
                      </a:r>
                      <a:r>
                        <a:rPr lang="en-CA" sz="1000" b="0" baseline="0" dirty="0">
                          <a:solidFill>
                            <a:schemeClr val="tx1"/>
                          </a:solidFill>
                        </a:rPr>
                        <a:t> objectives for BPI.</a:t>
                      </a:r>
                      <a:endParaRPr lang="en-CA" sz="1000" b="1" dirty="0">
                        <a:solidFill>
                          <a:schemeClr val="tx1"/>
                        </a:solidFill>
                      </a:endParaRPr>
                    </a:p>
                    <a:p>
                      <a:pPr marL="171450" indent="-171450" algn="l">
                        <a:spcAft>
                          <a:spcPts val="0"/>
                        </a:spcAft>
                        <a:buFont typeface="Arial" panose="020B0604020202020204" pitchFamily="34" charset="0"/>
                        <a:buChar char="•"/>
                      </a:pPr>
                      <a:r>
                        <a:rPr lang="en-CA" sz="1000" b="0" dirty="0">
                          <a:solidFill>
                            <a:schemeClr val="tx1"/>
                          </a:solidFill>
                        </a:rPr>
                        <a:t>Identify current capabilities and future</a:t>
                      </a:r>
                      <a:r>
                        <a:rPr lang="en-CA" sz="1000" b="0" baseline="0" dirty="0">
                          <a:solidFill>
                            <a:schemeClr val="tx1"/>
                          </a:solidFill>
                        </a:rPr>
                        <a:t> state.</a:t>
                      </a:r>
                    </a:p>
                    <a:p>
                      <a:pPr marL="171450" indent="-171450" algn="l">
                        <a:spcAft>
                          <a:spcPts val="0"/>
                        </a:spcAft>
                        <a:buFont typeface="Arial" panose="020B0604020202020204" pitchFamily="34" charset="0"/>
                        <a:buChar char="•"/>
                      </a:pPr>
                      <a:r>
                        <a:rPr lang="en-CA" sz="1000" b="0" baseline="0" dirty="0">
                          <a:solidFill>
                            <a:schemeClr val="tx1"/>
                          </a:solidFill>
                        </a:rPr>
                        <a:t>Choose pilot project.</a:t>
                      </a:r>
                    </a:p>
                    <a:p>
                      <a:pPr marL="171450" indent="-171450">
                        <a:spcAft>
                          <a:spcPts val="0"/>
                        </a:spcAft>
                        <a:buFont typeface="Arial" panose="020B0604020202020204" pitchFamily="34" charset="0"/>
                        <a:buChar char="•"/>
                      </a:pPr>
                      <a:r>
                        <a:rPr lang="en-CA" sz="1000" b="0" baseline="0" dirty="0">
                          <a:solidFill>
                            <a:schemeClr val="tx1"/>
                          </a:solidFill>
                        </a:rPr>
                        <a:t>Craft a problem statement.</a:t>
                      </a:r>
                    </a:p>
                    <a:p>
                      <a:pPr marL="171450" indent="-171450">
                        <a:spcAft>
                          <a:spcPts val="0"/>
                        </a:spcAft>
                        <a:buFont typeface="Arial" panose="020B0604020202020204" pitchFamily="34" charset="0"/>
                        <a:buChar char="•"/>
                      </a:pPr>
                      <a:r>
                        <a:rPr lang="en-CA" sz="1000" b="0" baseline="0" dirty="0">
                          <a:solidFill>
                            <a:schemeClr val="tx1"/>
                          </a:solidFill>
                        </a:rPr>
                        <a:t>Identify the improvement target and define root-cause variables.</a:t>
                      </a:r>
                    </a:p>
                    <a:p>
                      <a:pPr marL="171450" indent="-171450" algn="l">
                        <a:spcAft>
                          <a:spcPts val="0"/>
                        </a:spcAft>
                        <a:buFont typeface="Arial" panose="020B0604020202020204" pitchFamily="34" charset="0"/>
                        <a:buChar char="•"/>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lgn="ctr">
                        <a:spcAft>
                          <a:spcPts val="0"/>
                        </a:spcAft>
                      </a:pPr>
                      <a:r>
                        <a:rPr lang="en-CA" sz="1000" b="1" dirty="0">
                          <a:solidFill>
                            <a:schemeClr val="tx1"/>
                          </a:solidFill>
                        </a:rPr>
                        <a:t>Discover</a:t>
                      </a:r>
                    </a:p>
                    <a:p>
                      <a:pPr marL="216000" indent="-457200">
                        <a:spcAft>
                          <a:spcPts val="0"/>
                        </a:spcAft>
                      </a:pPr>
                      <a:r>
                        <a:rPr lang="en-CA" sz="1000" b="1" baseline="0" dirty="0">
                          <a:solidFill>
                            <a:schemeClr val="tx1"/>
                          </a:solidFill>
                        </a:rPr>
                        <a:t> </a:t>
                      </a:r>
                    </a:p>
                    <a:p>
                      <a:pPr marL="171450" indent="-171450">
                        <a:spcAft>
                          <a:spcPts val="0"/>
                        </a:spcAft>
                        <a:buFont typeface="Arial" panose="020B0604020202020204" pitchFamily="34" charset="0"/>
                        <a:buChar char="•"/>
                      </a:pPr>
                      <a:r>
                        <a:rPr lang="en-CA" sz="1000" b="0" dirty="0">
                          <a:solidFill>
                            <a:schemeClr val="tx1"/>
                          </a:solidFill>
                        </a:rPr>
                        <a:t>Identify</a:t>
                      </a:r>
                      <a:r>
                        <a:rPr lang="en-CA" sz="1000" b="0" baseline="0" dirty="0">
                          <a:solidFill>
                            <a:schemeClr val="tx1"/>
                          </a:solidFill>
                        </a:rPr>
                        <a:t> stakeholders and elicit requirements and pain points.</a:t>
                      </a:r>
                    </a:p>
                    <a:p>
                      <a:pPr marL="171450" indent="-171450">
                        <a:spcAft>
                          <a:spcPts val="0"/>
                        </a:spcAft>
                        <a:buFont typeface="Arial" panose="020B0604020202020204" pitchFamily="34" charset="0"/>
                        <a:buChar char="•"/>
                      </a:pPr>
                      <a:r>
                        <a:rPr lang="en-CA" sz="1000" b="0" baseline="0" dirty="0">
                          <a:solidFill>
                            <a:schemeClr val="tx1"/>
                          </a:solidFill>
                        </a:rPr>
                        <a:t>Gather process requirements.</a:t>
                      </a:r>
                      <a:endParaRPr lang="en-CA" sz="1000" b="0" dirty="0">
                        <a:solidFill>
                          <a:schemeClr val="tx1"/>
                        </a:solidFill>
                      </a:endParaRPr>
                    </a:p>
                    <a:p>
                      <a:pPr marL="171450" indent="-171450">
                        <a:spcAft>
                          <a:spcPts val="0"/>
                        </a:spcAft>
                        <a:buFont typeface="Arial" panose="020B0604020202020204" pitchFamily="34" charset="0"/>
                        <a:buChar char="•"/>
                      </a:pPr>
                      <a:r>
                        <a:rPr lang="en-CA" sz="1000" b="0" baseline="0" dirty="0">
                          <a:solidFill>
                            <a:schemeClr val="tx1"/>
                          </a:solidFill>
                        </a:rPr>
                        <a:t>Map the current state using BPMN and swim lanes.</a:t>
                      </a:r>
                      <a:endParaRPr lang="en-CA" sz="1000" b="0" dirty="0">
                        <a:solidFill>
                          <a:schemeClr val="tx1"/>
                        </a:solidFill>
                      </a:endParaRPr>
                    </a:p>
                    <a:p>
                      <a:pPr marL="171450" indent="-171450">
                        <a:spcAft>
                          <a:spcPts val="0"/>
                        </a:spcAft>
                        <a:buFont typeface="Arial" panose="020B0604020202020204" pitchFamily="34" charset="0"/>
                        <a:buChar char="•"/>
                      </a:pPr>
                      <a:r>
                        <a:rPr lang="en-CA" sz="1000" b="0" dirty="0">
                          <a:solidFill>
                            <a:schemeClr val="tx1"/>
                          </a:solidFill>
                        </a:rPr>
                        <a:t>Identify the process pains, gains,</a:t>
                      </a:r>
                      <a:r>
                        <a:rPr lang="en-CA" sz="1000" b="0" baseline="0" dirty="0">
                          <a:solidFill>
                            <a:schemeClr val="tx1"/>
                          </a:solidFill>
                        </a:rPr>
                        <a:t> and sustains. </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lgn="ctr">
                        <a:spcAft>
                          <a:spcPts val="0"/>
                        </a:spcAft>
                      </a:pPr>
                      <a:r>
                        <a:rPr lang="en-CA" sz="1000" b="1" dirty="0">
                          <a:solidFill>
                            <a:schemeClr val="tx1"/>
                          </a:solidFill>
                        </a:rPr>
                        <a:t>Analyze</a:t>
                      </a:r>
                      <a:r>
                        <a:rPr lang="en-CA" sz="1000" b="1" baseline="0" dirty="0">
                          <a:solidFill>
                            <a:schemeClr val="tx1"/>
                          </a:solidFill>
                        </a:rPr>
                        <a:t> </a:t>
                      </a:r>
                    </a:p>
                    <a:p>
                      <a:pPr marL="216000" indent="-457200">
                        <a:spcAft>
                          <a:spcPts val="0"/>
                        </a:spcAft>
                      </a:pPr>
                      <a:endParaRPr lang="en-CA" sz="1000" b="1" dirty="0">
                        <a:solidFill>
                          <a:schemeClr val="tx1"/>
                        </a:solidFill>
                      </a:endParaRPr>
                    </a:p>
                    <a:p>
                      <a:pPr marL="171450" indent="-171450">
                        <a:spcAft>
                          <a:spcPts val="0"/>
                        </a:spcAft>
                        <a:buFont typeface="Arial" panose="020B0604020202020204" pitchFamily="34" charset="0"/>
                        <a:buChar char="•"/>
                      </a:pPr>
                      <a:r>
                        <a:rPr lang="en-CA" sz="1000" b="0" dirty="0">
                          <a:solidFill>
                            <a:schemeClr val="tx1"/>
                          </a:solidFill>
                        </a:rPr>
                        <a:t>Create a root-cause formula.</a:t>
                      </a:r>
                    </a:p>
                    <a:p>
                      <a:pPr marL="171450" indent="-171450">
                        <a:spcAft>
                          <a:spcPts val="0"/>
                        </a:spcAft>
                        <a:buFont typeface="Arial" panose="020B0604020202020204" pitchFamily="34" charset="0"/>
                        <a:buChar char="•"/>
                      </a:pPr>
                      <a:r>
                        <a:rPr lang="en-CA" sz="1000" b="0" dirty="0">
                          <a:solidFill>
                            <a:schemeClr val="tx1"/>
                          </a:solidFill>
                        </a:rPr>
                        <a:t>Analyze</a:t>
                      </a:r>
                      <a:r>
                        <a:rPr lang="en-CA" sz="1000" b="0" baseline="0" dirty="0">
                          <a:solidFill>
                            <a:schemeClr val="tx1"/>
                          </a:solidFill>
                        </a:rPr>
                        <a:t> the current-state process diagram.</a:t>
                      </a:r>
                    </a:p>
                    <a:p>
                      <a:pPr marL="171450" indent="-171450">
                        <a:spcAft>
                          <a:spcPts val="0"/>
                        </a:spcAft>
                        <a:buFont typeface="Arial" panose="020B0604020202020204" pitchFamily="34" charset="0"/>
                        <a:buChar char="•"/>
                      </a:pPr>
                      <a:r>
                        <a:rPr lang="en-CA" sz="1000" b="0" baseline="0" dirty="0">
                          <a:solidFill>
                            <a:schemeClr val="tx1"/>
                          </a:solidFill>
                        </a:rPr>
                        <a:t>Perform a qualitative analysis.</a:t>
                      </a:r>
                    </a:p>
                    <a:p>
                      <a:pPr marL="171450" indent="-171450">
                        <a:spcAft>
                          <a:spcPts val="0"/>
                        </a:spcAft>
                        <a:buFont typeface="Arial" panose="020B0604020202020204" pitchFamily="34" charset="0"/>
                        <a:buChar char="•"/>
                      </a:pPr>
                      <a:r>
                        <a:rPr lang="en-CA" sz="1000" b="0" baseline="0" dirty="0">
                          <a:solidFill>
                            <a:schemeClr val="tx1"/>
                          </a:solidFill>
                        </a:rPr>
                        <a:t>Create a data collection plan for a quantitative analysis.</a:t>
                      </a:r>
                    </a:p>
                    <a:p>
                      <a:pPr marL="171450" indent="-171450">
                        <a:spcAft>
                          <a:spcPts val="0"/>
                        </a:spcAft>
                        <a:buFont typeface="Arial" panose="020B0604020202020204" pitchFamily="34" charset="0"/>
                        <a:buChar char="•"/>
                      </a:pPr>
                      <a:r>
                        <a:rPr lang="en-CA" sz="1000" b="0" baseline="0" dirty="0">
                          <a:solidFill>
                            <a:schemeClr val="tx1"/>
                          </a:solidFill>
                        </a:rPr>
                        <a:t>Learn techniques for quantitative analysis.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Design</a:t>
                      </a:r>
                    </a:p>
                    <a:p>
                      <a:pPr marL="171450" indent="-171450" algn="l">
                        <a:spcAft>
                          <a:spcPts val="0"/>
                        </a:spcAft>
                        <a:buFont typeface="Arial" panose="020B0604020202020204" pitchFamily="34" charset="0"/>
                        <a:buChar char="•"/>
                      </a:pPr>
                      <a:r>
                        <a:rPr lang="en-CA" sz="1000" b="0" dirty="0">
                          <a:solidFill>
                            <a:schemeClr val="tx1"/>
                          </a:solidFill>
                        </a:rPr>
                        <a:t>Identify potential</a:t>
                      </a:r>
                      <a:r>
                        <a:rPr lang="en-CA" sz="1000" b="0" baseline="0" dirty="0">
                          <a:solidFill>
                            <a:schemeClr val="tx1"/>
                          </a:solidFill>
                        </a:rPr>
                        <a:t> solution ideas.</a:t>
                      </a:r>
                    </a:p>
                    <a:p>
                      <a:pPr marL="171450" indent="-171450" algn="l">
                        <a:spcAft>
                          <a:spcPts val="0"/>
                        </a:spcAft>
                        <a:buFont typeface="Arial" panose="020B0604020202020204" pitchFamily="34" charset="0"/>
                        <a:buChar char="•"/>
                      </a:pPr>
                      <a:r>
                        <a:rPr lang="en-CA" sz="1000" b="0" baseline="0" dirty="0">
                          <a:solidFill>
                            <a:schemeClr val="tx1"/>
                          </a:solidFill>
                        </a:rPr>
                        <a:t>Cluster and refine ideas to generate solution options.</a:t>
                      </a:r>
                    </a:p>
                    <a:p>
                      <a:pPr marL="171450" indent="-171450" algn="l">
                        <a:spcAft>
                          <a:spcPts val="0"/>
                        </a:spcAft>
                        <a:buFont typeface="Arial" panose="020B0604020202020204" pitchFamily="34" charset="0"/>
                        <a:buChar char="•"/>
                      </a:pPr>
                      <a:r>
                        <a:rPr lang="en-CA" sz="1000" b="0" baseline="0" dirty="0">
                          <a:solidFill>
                            <a:schemeClr val="tx1"/>
                          </a:solidFill>
                        </a:rPr>
                        <a:t>Identify the value-added steps in the process.</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Implement</a:t>
                      </a:r>
                    </a:p>
                    <a:p>
                      <a:pPr marL="171450" indent="-171450" algn="l">
                        <a:spcAft>
                          <a:spcPts val="0"/>
                        </a:spcAft>
                        <a:buFont typeface="Arial" panose="020B0604020202020204" pitchFamily="34" charset="0"/>
                        <a:buChar char="•"/>
                      </a:pPr>
                      <a:r>
                        <a:rPr lang="en-CA" sz="1000" b="0" baseline="0" dirty="0">
                          <a:solidFill>
                            <a:schemeClr val="tx1"/>
                          </a:solidFill>
                        </a:rPr>
                        <a:t>Create a future-state process diagram.</a:t>
                      </a:r>
                    </a:p>
                    <a:p>
                      <a:pPr marL="171450" indent="-171450" algn="l">
                        <a:spcAft>
                          <a:spcPts val="0"/>
                        </a:spcAft>
                        <a:buFont typeface="Arial" panose="020B0604020202020204" pitchFamily="34" charset="0"/>
                        <a:buChar char="•"/>
                      </a:pPr>
                      <a:r>
                        <a:rPr lang="en-CA" sz="1000" b="0" baseline="0" dirty="0">
                          <a:solidFill>
                            <a:schemeClr val="tx1"/>
                          </a:solidFill>
                        </a:rPr>
                        <a:t>Create a plan for implementing process changes.</a:t>
                      </a:r>
                    </a:p>
                    <a:p>
                      <a:pPr marL="171450" indent="-171450" algn="l">
                        <a:spcAft>
                          <a:spcPts val="0"/>
                        </a:spcAft>
                        <a:buFont typeface="Arial" panose="020B0604020202020204" pitchFamily="34" charset="0"/>
                        <a:buChar char="•"/>
                      </a:pPr>
                      <a:r>
                        <a:rPr lang="en-CA" sz="1000" b="0" baseline="0" dirty="0">
                          <a:solidFill>
                            <a:schemeClr val="tx1"/>
                          </a:solidFill>
                        </a:rPr>
                        <a:t>Define the roles and responsibilities for the new process.</a:t>
                      </a:r>
                    </a:p>
                    <a:p>
                      <a:pPr marL="171450" indent="-171450" algn="l">
                        <a:spcAft>
                          <a:spcPts val="0"/>
                        </a:spcAft>
                        <a:buFont typeface="Arial" panose="020B0604020202020204" pitchFamily="34" charset="0"/>
                        <a:buChar char="•"/>
                      </a:pPr>
                      <a:r>
                        <a:rPr lang="en-CA" sz="1000" b="0" baseline="0" dirty="0">
                          <a:solidFill>
                            <a:schemeClr val="tx1"/>
                          </a:solidFill>
                        </a:rPr>
                        <a:t>Create a plan to continuously monitor the new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328469">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171450" indent="-171450">
                        <a:spcAft>
                          <a:spcPts val="0"/>
                        </a:spcAft>
                        <a:buClrTx/>
                        <a:buFont typeface="Arial" panose="020B0604020202020204" pitchFamily="34" charset="0"/>
                        <a:buChar char="•"/>
                      </a:pPr>
                      <a:r>
                        <a:rPr lang="en-CA" sz="1000" b="0" i="0" baseline="0" dirty="0">
                          <a:solidFill>
                            <a:schemeClr val="tx1"/>
                          </a:solidFill>
                        </a:rPr>
                        <a:t>Standard operating procedures for a BPI program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CA" sz="1000" b="0" baseline="0" dirty="0">
                          <a:solidFill>
                            <a:schemeClr val="tx1"/>
                          </a:solidFill>
                        </a:rPr>
                        <a:t>Organization operating model</a:t>
                      </a:r>
                    </a:p>
                    <a:p>
                      <a:pPr marL="171450" indent="-171450">
                        <a:spcAft>
                          <a:spcPts val="0"/>
                        </a:spcAft>
                        <a:buClrTx/>
                        <a:buFont typeface="Arial" panose="020B0604020202020204" pitchFamily="34" charset="0"/>
                        <a:buChar char="•"/>
                      </a:pPr>
                      <a:r>
                        <a:rPr lang="en-CA" sz="1000" b="0" baseline="0" dirty="0">
                          <a:solidFill>
                            <a:schemeClr val="tx1"/>
                          </a:solidFill>
                        </a:rPr>
                        <a:t>Current-state process map</a:t>
                      </a:r>
                    </a:p>
                    <a:p>
                      <a:pPr marL="0" indent="0">
                        <a:spcAft>
                          <a:spcPts val="0"/>
                        </a:spcAft>
                        <a:buClrTx/>
                        <a:buFont typeface="+mj-lt"/>
                        <a:buNone/>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CA" sz="1000" b="0" baseline="0" dirty="0">
                          <a:solidFill>
                            <a:schemeClr val="tx1"/>
                          </a:solidFill>
                        </a:rPr>
                        <a:t>Root-cause formula</a:t>
                      </a:r>
                    </a:p>
                    <a:p>
                      <a:pPr marL="171450" indent="-171450">
                        <a:spcAft>
                          <a:spcPts val="0"/>
                        </a:spcAft>
                        <a:buClrTx/>
                        <a:buFont typeface="Arial" panose="020B0604020202020204" pitchFamily="34" charset="0"/>
                        <a:buChar char="•"/>
                      </a:pPr>
                      <a:r>
                        <a:rPr lang="en-CA" sz="1000" b="0" baseline="0" dirty="0">
                          <a:solidFill>
                            <a:schemeClr val="tx1"/>
                          </a:solidFill>
                        </a:rPr>
                        <a:t>Process inefficiencies identified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CA" sz="1000" b="0" baseline="0" dirty="0">
                          <a:solidFill>
                            <a:schemeClr val="tx1"/>
                          </a:solidFill>
                        </a:rPr>
                        <a:t>Solution options for future-state process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CA" sz="1000" b="0" dirty="0">
                          <a:solidFill>
                            <a:schemeClr val="tx1"/>
                          </a:solidFill>
                        </a:rPr>
                        <a:t>Future</a:t>
                      </a:r>
                      <a:r>
                        <a:rPr lang="en-CA" sz="1000" b="0" baseline="0" dirty="0">
                          <a:solidFill>
                            <a:schemeClr val="tx1"/>
                          </a:solidFill>
                        </a:rPr>
                        <a:t>-state process diagram</a:t>
                      </a: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4600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noProof="0" dirty="0"/>
              <a:t>Our understanding of the problem</a:t>
            </a:r>
          </a:p>
        </p:txBody>
      </p:sp>
      <p:sp>
        <p:nvSpPr>
          <p:cNvPr id="13" name="Text Placeholder 12"/>
          <p:cNvSpPr>
            <a:spLocks noGrp="1"/>
          </p:cNvSpPr>
          <p:nvPr>
            <p:ph type="body" sz="quarter" idx="16"/>
          </p:nvPr>
        </p:nvSpPr>
        <p:spPr/>
        <p:txBody>
          <a:bodyPr/>
          <a:lstStyle/>
          <a:p>
            <a:r>
              <a:rPr lang="en-US" dirty="0"/>
              <a:t>Leaders of Business Analyst Teams</a:t>
            </a:r>
          </a:p>
          <a:p>
            <a:r>
              <a:rPr lang="en-US" dirty="0"/>
              <a:t>Application Managers</a:t>
            </a:r>
          </a:p>
          <a:p>
            <a:r>
              <a:rPr lang="en-US" dirty="0"/>
              <a:t>IT Managers</a:t>
            </a:r>
          </a:p>
          <a:p>
            <a:r>
              <a:rPr lang="en-US" dirty="0"/>
              <a:t>IT Directors</a:t>
            </a:r>
          </a:p>
          <a:p>
            <a:r>
              <a:rPr lang="en-US" dirty="0"/>
              <a:t>Business Analysts</a:t>
            </a:r>
          </a:p>
          <a:p>
            <a:r>
              <a:rPr lang="en-US" dirty="0"/>
              <a:t>CIOs</a:t>
            </a:r>
          </a:p>
        </p:txBody>
      </p:sp>
      <p:sp>
        <p:nvSpPr>
          <p:cNvPr id="14" name="Text Placeholder 13"/>
          <p:cNvSpPr>
            <a:spLocks noGrp="1"/>
          </p:cNvSpPr>
          <p:nvPr>
            <p:ph type="body" sz="quarter" idx="26"/>
          </p:nvPr>
        </p:nvSpPr>
        <p:spPr>
          <a:xfrm>
            <a:off x="4835436" y="1607231"/>
            <a:ext cx="4041648" cy="2033591"/>
          </a:xfrm>
        </p:spPr>
        <p:txBody>
          <a:bodyPr/>
          <a:lstStyle/>
          <a:p>
            <a:r>
              <a:rPr lang="en-US" dirty="0"/>
              <a:t>Standardize the BPI process and create a common framework for ongoing process improvement projects.</a:t>
            </a:r>
          </a:p>
          <a:p>
            <a:r>
              <a:rPr lang="en-US" dirty="0"/>
              <a:t>Develop the skills in-house to realize sustainable advantages and continuously improve.</a:t>
            </a:r>
          </a:p>
          <a:p>
            <a:r>
              <a:rPr lang="en-US" dirty="0"/>
              <a:t>Gain a holistic understanding of your core processes and how they are interrelated. </a:t>
            </a:r>
          </a:p>
        </p:txBody>
      </p:sp>
      <p:sp>
        <p:nvSpPr>
          <p:cNvPr id="15" name="Text Placeholder 14"/>
          <p:cNvSpPr>
            <a:spLocks noGrp="1"/>
          </p:cNvSpPr>
          <p:nvPr>
            <p:ph type="body" sz="quarter" idx="27"/>
          </p:nvPr>
        </p:nvSpPr>
        <p:spPr/>
        <p:txBody>
          <a:bodyPr/>
          <a:lstStyle/>
          <a:p>
            <a:r>
              <a:rPr lang="en-US" dirty="0"/>
              <a:t>Business Stakeholders</a:t>
            </a:r>
          </a:p>
          <a:p>
            <a:r>
              <a:rPr lang="en-US" dirty="0"/>
              <a:t>BPI Decision Makers</a:t>
            </a:r>
          </a:p>
        </p:txBody>
      </p:sp>
      <p:sp>
        <p:nvSpPr>
          <p:cNvPr id="16" name="Text Placeholder 15"/>
          <p:cNvSpPr>
            <a:spLocks noGrp="1"/>
          </p:cNvSpPr>
          <p:nvPr>
            <p:ph type="body" sz="quarter" idx="28"/>
          </p:nvPr>
        </p:nvSpPr>
        <p:spPr>
          <a:xfrm>
            <a:off x="4830836" y="4248103"/>
            <a:ext cx="4041648" cy="1969817"/>
          </a:xfrm>
        </p:spPr>
        <p:txBody>
          <a:bodyPr/>
          <a:lstStyle/>
          <a:p>
            <a:r>
              <a:rPr lang="en-US" dirty="0"/>
              <a:t>Teach business analysts discovery, analysis, design, and implementation procedures that are necessary for any process improvement initiative. </a:t>
            </a:r>
          </a:p>
          <a:p>
            <a:r>
              <a:rPr lang="en-US" dirty="0"/>
              <a:t>Assess processes prior to any IT transformation and prepare IT and the business for an enterprise application implementation. </a:t>
            </a:r>
          </a:p>
        </p:txBody>
      </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Executive summary</a:t>
            </a:r>
          </a:p>
        </p:txBody>
      </p:sp>
      <p:sp>
        <p:nvSpPr>
          <p:cNvPr id="3" name="Text Placeholder 2"/>
          <p:cNvSpPr>
            <a:spLocks noGrp="1"/>
          </p:cNvSpPr>
          <p:nvPr>
            <p:ph type="body" sz="quarter" idx="10"/>
          </p:nvPr>
        </p:nvSpPr>
        <p:spPr/>
        <p:txBody>
          <a:bodyPr/>
          <a:lstStyle/>
          <a:p>
            <a:r>
              <a:rPr lang="en-US" dirty="0"/>
              <a:t>Customers are placing greater demands and expectations on organizations. In order for organizations to shift to a customer-centric model, leverage digital business, and remain compliant, they must continuously manage and improve their processes and ensure advantages are sustainable. </a:t>
            </a:r>
          </a:p>
        </p:txBody>
      </p:sp>
      <p:sp>
        <p:nvSpPr>
          <p:cNvPr id="4" name="Text Placeholder 3"/>
          <p:cNvSpPr>
            <a:spLocks noGrp="1"/>
          </p:cNvSpPr>
          <p:nvPr>
            <p:ph type="body" sz="quarter" idx="11"/>
          </p:nvPr>
        </p:nvSpPr>
        <p:spPr>
          <a:xfrm>
            <a:off x="247848" y="2974003"/>
            <a:ext cx="5257800" cy="1188693"/>
          </a:xfrm>
        </p:spPr>
        <p:txBody>
          <a:bodyPr/>
          <a:lstStyle/>
          <a:p>
            <a:r>
              <a:rPr lang="en-US" dirty="0"/>
              <a:t>Companies understand the importance of process improvement and recognize the touted benefits: cost savings, waste elimination, and process efficiency. With this said, 70% of companies that embark on process improvement initiatives fail. The high probability of failure is attributed to a number of factors including a lack of continuous improvement and failing to define measurable outcomes. </a:t>
            </a:r>
          </a:p>
        </p:txBody>
      </p:sp>
      <p:sp>
        <p:nvSpPr>
          <p:cNvPr id="5" name="Text Placeholder 4"/>
          <p:cNvSpPr>
            <a:spLocks noGrp="1"/>
          </p:cNvSpPr>
          <p:nvPr>
            <p:ph type="body" sz="quarter" idx="12"/>
          </p:nvPr>
        </p:nvSpPr>
        <p:spPr>
          <a:xfrm>
            <a:off x="255869" y="4442980"/>
            <a:ext cx="8705252" cy="2158117"/>
          </a:xfrm>
        </p:spPr>
        <p:txBody>
          <a:bodyPr/>
          <a:lstStyle/>
          <a:p>
            <a:r>
              <a:rPr lang="en-US" dirty="0"/>
              <a:t>Develop standard operating procedures for launching a process improvement initiative, discovering a process, analyzing the problem, designing process improvements, and implementing the improvements. </a:t>
            </a:r>
          </a:p>
          <a:p>
            <a:r>
              <a:rPr lang="en-US" b="1" dirty="0"/>
              <a:t>Launch: </a:t>
            </a:r>
            <a:r>
              <a:rPr lang="en-US" dirty="0"/>
              <a:t>Kick-off process improvement by identifying the goals and defining the improvement targets. </a:t>
            </a:r>
          </a:p>
          <a:p>
            <a:r>
              <a:rPr lang="en-US" b="1" dirty="0"/>
              <a:t>Discover: </a:t>
            </a:r>
            <a:r>
              <a:rPr lang="en-CA" dirty="0"/>
              <a:t>Start by performing a stakeholder and document analysis in order to select the appropriate process. Once the team understands the relationship between processes they can begin to map the level-three process using a standard mapping notation. </a:t>
            </a:r>
          </a:p>
          <a:p>
            <a:r>
              <a:rPr lang="en-US" b="1" dirty="0"/>
              <a:t>Analyze: </a:t>
            </a:r>
            <a:r>
              <a:rPr lang="en-US" dirty="0"/>
              <a:t>Use qualitative and quantitative techniques for analyzing the root cause rather than the symptoms. </a:t>
            </a:r>
          </a:p>
          <a:p>
            <a:r>
              <a:rPr lang="en-US" b="1" dirty="0"/>
              <a:t>Design: </a:t>
            </a:r>
            <a:r>
              <a:rPr lang="en-US" dirty="0"/>
              <a:t>Ensure the design is aligned with the initial improvement targets. Focus on value-added activities. </a:t>
            </a:r>
          </a:p>
          <a:p>
            <a:r>
              <a:rPr lang="en-US" b="1" dirty="0"/>
              <a:t>Implement:</a:t>
            </a:r>
            <a:r>
              <a:rPr lang="en-US" dirty="0"/>
              <a:t> Consistently monitor the process and assess the root-cause variables to gauge the success of the process improvements.</a:t>
            </a:r>
          </a:p>
        </p:txBody>
      </p:sp>
      <p:sp>
        <p:nvSpPr>
          <p:cNvPr id="6" name="Text Placeholder 5"/>
          <p:cNvSpPr>
            <a:spLocks noGrp="1"/>
          </p:cNvSpPr>
          <p:nvPr>
            <p:ph type="body" sz="quarter" idx="13"/>
          </p:nvPr>
        </p:nvSpPr>
        <p:spPr>
          <a:xfrm>
            <a:off x="5715976" y="1561443"/>
            <a:ext cx="3083231" cy="2601254"/>
          </a:xfrm>
        </p:spPr>
        <p:txBody>
          <a:bodyPr/>
          <a:lstStyle/>
          <a:p>
            <a:pPr marL="228600" indent="-228600">
              <a:spcBef>
                <a:spcPts val="400"/>
              </a:spcBef>
              <a:spcAft>
                <a:spcPts val="400"/>
              </a:spcAft>
              <a:buSzPct val="100000"/>
              <a:buFont typeface="+mj-lt"/>
              <a:buAutoNum type="arabicPeriod"/>
            </a:pPr>
            <a:r>
              <a:rPr lang="en-US" b="1" dirty="0"/>
              <a:t>Adopt a Forward-Facing Outlook</a:t>
            </a:r>
            <a:br>
              <a:rPr lang="en-US" b="1" noProof="0" dirty="0">
                <a:solidFill>
                  <a:srgbClr val="333333"/>
                </a:solidFill>
              </a:rPr>
            </a:br>
            <a:r>
              <a:rPr lang="en-US" noProof="0" dirty="0">
                <a:solidFill>
                  <a:srgbClr val="333333"/>
                </a:solidFill>
              </a:rPr>
              <a:t>Don’t focus solely on the current state – set improvement targets upfront to drive the initiative. </a:t>
            </a:r>
          </a:p>
          <a:p>
            <a:pPr marL="228600" indent="-228600">
              <a:spcBef>
                <a:spcPts val="400"/>
              </a:spcBef>
              <a:spcAft>
                <a:spcPts val="400"/>
              </a:spcAft>
              <a:buSzPct val="100000"/>
              <a:buFont typeface="+mj-lt"/>
              <a:buAutoNum type="arabicPeriod"/>
            </a:pPr>
            <a:r>
              <a:rPr lang="en-US" b="1" dirty="0"/>
              <a:t>Identify Root-Cause Variables</a:t>
            </a:r>
            <a:br>
              <a:rPr lang="en-US" b="1" dirty="0"/>
            </a:br>
            <a:r>
              <a:rPr lang="en-US" dirty="0"/>
              <a:t>Break problems down into root-cause variables. Don’t look at the symptom – dive deeper and alleviate the root cause. </a:t>
            </a:r>
          </a:p>
          <a:p>
            <a:pPr marL="228600" indent="-228600">
              <a:spcBef>
                <a:spcPts val="400"/>
              </a:spcBef>
              <a:spcAft>
                <a:spcPts val="400"/>
              </a:spcAft>
              <a:buSzPct val="100000"/>
              <a:buFont typeface="+mj-lt"/>
              <a:buAutoNum type="arabicPeriod"/>
            </a:pPr>
            <a:r>
              <a:rPr lang="en-US" b="1" noProof="0" dirty="0">
                <a:solidFill>
                  <a:schemeClr val="tx1"/>
                </a:solidFill>
              </a:rPr>
              <a:t>Empower Business Analysts</a:t>
            </a:r>
            <a:br>
              <a:rPr lang="en-US" b="1" noProof="0" dirty="0">
                <a:solidFill>
                  <a:schemeClr val="tx1"/>
                </a:solidFill>
              </a:rPr>
            </a:br>
            <a:r>
              <a:rPr lang="en-US" dirty="0">
                <a:solidFill>
                  <a:schemeClr val="tx1"/>
                </a:solidFill>
              </a:rPr>
              <a:t>Create a practical process improvement methodology that your analysts can follow. </a:t>
            </a:r>
            <a:endParaRPr lang="en-US" noProof="0" dirty="0">
              <a:solidFill>
                <a:schemeClr val="tx1"/>
              </a:solidFill>
            </a:endParaRPr>
          </a:p>
        </p:txBody>
      </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Glossary</a:t>
            </a:r>
          </a:p>
        </p:txBody>
      </p:sp>
      <p:sp>
        <p:nvSpPr>
          <p:cNvPr id="3" name="TextBox 2"/>
          <p:cNvSpPr txBox="1"/>
          <p:nvPr/>
        </p:nvSpPr>
        <p:spPr>
          <a:xfrm>
            <a:off x="257173" y="1311443"/>
            <a:ext cx="8465721" cy="3077766"/>
          </a:xfrm>
          <a:prstGeom prst="rect">
            <a:avLst/>
          </a:prstGeom>
        </p:spPr>
        <p:txBody>
          <a:bodyPr wrap="square" rtlCol="0">
            <a:spAutoFit/>
          </a:bodyPr>
          <a:lstStyle/>
          <a:p>
            <a:r>
              <a:rPr lang="en-CA" sz="1600" b="1" dirty="0"/>
              <a:t>Lean, Six Sigma, and Process Reengineering: </a:t>
            </a:r>
            <a:r>
              <a:rPr lang="en-CA" sz="1600" dirty="0"/>
              <a:t>Examples of process improvement methodologies that focus on adopting specific techniques for modeling, analyzing, and designing processes. </a:t>
            </a:r>
          </a:p>
          <a:p>
            <a:endParaRPr lang="en-CA" dirty="0"/>
          </a:p>
          <a:p>
            <a:r>
              <a:rPr lang="en-CA" sz="1600" b="1" dirty="0"/>
              <a:t>Business Process Management Suite (BPMS): </a:t>
            </a:r>
            <a:r>
              <a:rPr lang="en-CA" sz="1600" dirty="0"/>
              <a:t>Software that automates business processes.  </a:t>
            </a:r>
          </a:p>
          <a:p>
            <a:endParaRPr lang="en-CA" sz="1600" dirty="0"/>
          </a:p>
          <a:p>
            <a:r>
              <a:rPr lang="en-CA" sz="1600" b="1" dirty="0"/>
              <a:t>Business Process Model and Notation Version 2.0 (BPMN 2.0): </a:t>
            </a:r>
            <a:r>
              <a:rPr lang="en-CA" sz="1600" dirty="0"/>
              <a:t>A modeling notation that uses graphical symbols to represent elements of a process. </a:t>
            </a:r>
          </a:p>
          <a:p>
            <a:endParaRPr lang="en-CA" sz="1600" dirty="0"/>
          </a:p>
          <a:p>
            <a:r>
              <a:rPr lang="en-CA" sz="1600" b="1" dirty="0"/>
              <a:t>Swimlane Diagrams: </a:t>
            </a:r>
            <a:r>
              <a:rPr lang="en-CA" sz="1600" dirty="0"/>
              <a:t>An expanded view of the process that shows the functional role that performs or is responsible for a specific activity. </a:t>
            </a:r>
          </a:p>
        </p:txBody>
      </p:sp>
    </p:spTree>
    <p:extLst>
      <p:ext uri="{BB962C8B-B14F-4D97-AF65-F5344CB8AC3E}">
        <p14:creationId xmlns:p14="http://schemas.microsoft.com/office/powerpoint/2010/main" val="211323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Business Process Improvement 101</a:t>
            </a:r>
          </a:p>
        </p:txBody>
      </p:sp>
      <p:sp>
        <p:nvSpPr>
          <p:cNvPr id="3" name="TextBox 2"/>
          <p:cNvSpPr txBox="1"/>
          <p:nvPr/>
        </p:nvSpPr>
        <p:spPr>
          <a:xfrm>
            <a:off x="257174" y="1336431"/>
            <a:ext cx="4244488" cy="1077218"/>
          </a:xfrm>
          <a:prstGeom prst="rect">
            <a:avLst/>
          </a:prstGeom>
        </p:spPr>
        <p:txBody>
          <a:bodyPr wrap="square" rtlCol="0">
            <a:spAutoFit/>
          </a:bodyPr>
          <a:lstStyle/>
          <a:p>
            <a:r>
              <a:rPr lang="en-CA" sz="3200" b="1" dirty="0">
                <a:solidFill>
                  <a:schemeClr val="accent1"/>
                </a:solidFill>
              </a:rPr>
              <a:t>What is a Business Process?</a:t>
            </a:r>
          </a:p>
        </p:txBody>
      </p:sp>
      <p:sp>
        <p:nvSpPr>
          <p:cNvPr id="9" name="TextBox 8"/>
          <p:cNvSpPr txBox="1"/>
          <p:nvPr/>
        </p:nvSpPr>
        <p:spPr>
          <a:xfrm>
            <a:off x="257174" y="2453728"/>
            <a:ext cx="4371354" cy="738664"/>
          </a:xfrm>
          <a:prstGeom prst="rect">
            <a:avLst/>
          </a:prstGeom>
        </p:spPr>
        <p:txBody>
          <a:bodyPr wrap="square" rtlCol="0">
            <a:spAutoFit/>
          </a:bodyPr>
          <a:lstStyle/>
          <a:p>
            <a:r>
              <a:rPr lang="en-CA" sz="1400" dirty="0"/>
              <a:t>A business process is the execution of a sequence of activities that are coordinated to produce a specific output for an internal or external outcome. </a:t>
            </a:r>
          </a:p>
        </p:txBody>
      </p:sp>
      <p:grpSp>
        <p:nvGrpSpPr>
          <p:cNvPr id="37" name="Group 36"/>
          <p:cNvGrpSpPr/>
          <p:nvPr/>
        </p:nvGrpSpPr>
        <p:grpSpPr>
          <a:xfrm>
            <a:off x="1990950" y="4080405"/>
            <a:ext cx="748800" cy="747346"/>
            <a:chOff x="3852291" y="3583643"/>
            <a:chExt cx="748800" cy="747346"/>
          </a:xfrm>
        </p:grpSpPr>
        <p:sp>
          <p:nvSpPr>
            <p:cNvPr id="17" name="Oval 16"/>
            <p:cNvSpPr/>
            <p:nvPr/>
          </p:nvSpPr>
          <p:spPr>
            <a:xfrm>
              <a:off x="3852291" y="3583643"/>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71807" y="3715844"/>
              <a:ext cx="501161" cy="501161"/>
            </a:xfrm>
            <a:prstGeom prst="rect">
              <a:avLst/>
            </a:prstGeom>
          </p:spPr>
        </p:pic>
      </p:grpSp>
      <p:grpSp>
        <p:nvGrpSpPr>
          <p:cNvPr id="38" name="Group 37"/>
          <p:cNvGrpSpPr/>
          <p:nvPr/>
        </p:nvGrpSpPr>
        <p:grpSpPr>
          <a:xfrm>
            <a:off x="368235" y="4087021"/>
            <a:ext cx="748800" cy="747346"/>
            <a:chOff x="532154" y="4330989"/>
            <a:chExt cx="748800" cy="747346"/>
          </a:xfrm>
        </p:grpSpPr>
        <p:sp>
          <p:nvSpPr>
            <p:cNvPr id="16" name="Oval 15"/>
            <p:cNvSpPr/>
            <p:nvPr/>
          </p:nvSpPr>
          <p:spPr>
            <a:xfrm>
              <a:off x="532154" y="4330989"/>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582" y="4478215"/>
              <a:ext cx="549943" cy="452894"/>
            </a:xfrm>
            <a:prstGeom prst="rect">
              <a:avLst/>
            </a:prstGeom>
          </p:spPr>
        </p:pic>
      </p:grpSp>
      <p:grpSp>
        <p:nvGrpSpPr>
          <p:cNvPr id="41" name="Group 3"/>
          <p:cNvGrpSpPr/>
          <p:nvPr/>
        </p:nvGrpSpPr>
        <p:grpSpPr>
          <a:xfrm>
            <a:off x="3680945" y="4075947"/>
            <a:ext cx="748800" cy="747346"/>
            <a:chOff x="6892016" y="2454861"/>
            <a:chExt cx="748800" cy="747346"/>
          </a:xfrm>
        </p:grpSpPr>
        <p:sp>
          <p:nvSpPr>
            <p:cNvPr id="18" name="Oval 4"/>
            <p:cNvSpPr/>
            <p:nvPr/>
          </p:nvSpPr>
          <p:spPr>
            <a:xfrm>
              <a:off x="6892016" y="2454861"/>
              <a:ext cx="748800" cy="747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91444" y="2566982"/>
              <a:ext cx="549943" cy="452894"/>
            </a:xfrm>
            <a:prstGeom prst="rect">
              <a:avLst/>
            </a:prstGeom>
          </p:spPr>
        </p:pic>
      </p:grpSp>
      <p:cxnSp>
        <p:nvCxnSpPr>
          <p:cNvPr id="21" name="Straight Connector 20"/>
          <p:cNvCxnSpPr>
            <a:stCxn id="16" idx="6"/>
            <a:endCxn id="17" idx="2"/>
          </p:cNvCxnSpPr>
          <p:nvPr/>
        </p:nvCxnSpPr>
        <p:spPr>
          <a:xfrm flipV="1">
            <a:off x="1117035" y="4454078"/>
            <a:ext cx="873915" cy="6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a:endCxn id="18" idx="2"/>
          </p:cNvCxnSpPr>
          <p:nvPr/>
        </p:nvCxnSpPr>
        <p:spPr>
          <a:xfrm flipV="1">
            <a:off x="2739750" y="4449620"/>
            <a:ext cx="941195" cy="445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7174" y="3595492"/>
            <a:ext cx="1023780" cy="400110"/>
          </a:xfrm>
          <a:prstGeom prst="rect">
            <a:avLst/>
          </a:prstGeom>
        </p:spPr>
        <p:txBody>
          <a:bodyPr wrap="square" rtlCol="0">
            <a:spAutoFit/>
          </a:bodyPr>
          <a:lstStyle/>
          <a:p>
            <a:r>
              <a:rPr lang="en-CA" sz="2000" b="1" dirty="0">
                <a:solidFill>
                  <a:schemeClr val="accent3"/>
                </a:solidFill>
              </a:rPr>
              <a:t>Input</a:t>
            </a:r>
          </a:p>
        </p:txBody>
      </p:sp>
      <p:sp>
        <p:nvSpPr>
          <p:cNvPr id="26" name="TextBox 25"/>
          <p:cNvSpPr txBox="1"/>
          <p:nvPr/>
        </p:nvSpPr>
        <p:spPr>
          <a:xfrm>
            <a:off x="1710729" y="3595492"/>
            <a:ext cx="1318381" cy="400110"/>
          </a:xfrm>
          <a:prstGeom prst="rect">
            <a:avLst/>
          </a:prstGeom>
        </p:spPr>
        <p:txBody>
          <a:bodyPr wrap="square" rtlCol="0">
            <a:spAutoFit/>
          </a:bodyPr>
          <a:lstStyle/>
          <a:p>
            <a:r>
              <a:rPr lang="en-CA" sz="2000" b="1" dirty="0">
                <a:solidFill>
                  <a:schemeClr val="accent3"/>
                </a:solidFill>
              </a:rPr>
              <a:t>Activities</a:t>
            </a:r>
          </a:p>
        </p:txBody>
      </p:sp>
      <p:sp>
        <p:nvSpPr>
          <p:cNvPr id="31" name="TextBox 30"/>
          <p:cNvSpPr txBox="1"/>
          <p:nvPr/>
        </p:nvSpPr>
        <p:spPr>
          <a:xfrm>
            <a:off x="3512672" y="3595492"/>
            <a:ext cx="1175620" cy="400110"/>
          </a:xfrm>
          <a:prstGeom prst="rect">
            <a:avLst/>
          </a:prstGeom>
        </p:spPr>
        <p:txBody>
          <a:bodyPr wrap="square" rtlCol="0">
            <a:spAutoFit/>
          </a:bodyPr>
          <a:lstStyle/>
          <a:p>
            <a:r>
              <a:rPr lang="en-CA" sz="2000" b="1" dirty="0">
                <a:solidFill>
                  <a:schemeClr val="accent3"/>
                </a:solidFill>
              </a:rPr>
              <a:t>Output</a:t>
            </a:r>
          </a:p>
        </p:txBody>
      </p:sp>
      <p:sp>
        <p:nvSpPr>
          <p:cNvPr id="33" name="TextBox 32"/>
          <p:cNvSpPr txBox="1"/>
          <p:nvPr/>
        </p:nvSpPr>
        <p:spPr>
          <a:xfrm>
            <a:off x="257174" y="4892707"/>
            <a:ext cx="1118780" cy="769441"/>
          </a:xfrm>
          <a:prstGeom prst="rect">
            <a:avLst/>
          </a:prstGeom>
        </p:spPr>
        <p:txBody>
          <a:bodyPr wrap="square" rtlCol="0">
            <a:spAutoFit/>
          </a:bodyPr>
          <a:lstStyle/>
          <a:p>
            <a:r>
              <a:rPr lang="en-CA" sz="1100" dirty="0"/>
              <a:t>Something brought into the process to make it work. </a:t>
            </a:r>
          </a:p>
        </p:txBody>
      </p:sp>
      <p:sp>
        <p:nvSpPr>
          <p:cNvPr id="34" name="TextBox 33"/>
          <p:cNvSpPr txBox="1"/>
          <p:nvPr/>
        </p:nvSpPr>
        <p:spPr>
          <a:xfrm>
            <a:off x="1930961" y="4892707"/>
            <a:ext cx="1023780" cy="430887"/>
          </a:xfrm>
          <a:prstGeom prst="rect">
            <a:avLst/>
          </a:prstGeom>
        </p:spPr>
        <p:txBody>
          <a:bodyPr wrap="square" rtlCol="0">
            <a:spAutoFit/>
          </a:bodyPr>
          <a:lstStyle/>
          <a:p>
            <a:r>
              <a:rPr lang="en-CA" sz="1100" dirty="0"/>
              <a:t>A sequence of steps.</a:t>
            </a:r>
          </a:p>
        </p:txBody>
      </p:sp>
      <p:sp>
        <p:nvSpPr>
          <p:cNvPr id="35" name="TextBox 34"/>
          <p:cNvSpPr txBox="1"/>
          <p:nvPr/>
        </p:nvSpPr>
        <p:spPr>
          <a:xfrm>
            <a:off x="3433409" y="4935414"/>
            <a:ext cx="1337433" cy="769441"/>
          </a:xfrm>
          <a:prstGeom prst="rect">
            <a:avLst/>
          </a:prstGeom>
        </p:spPr>
        <p:txBody>
          <a:bodyPr wrap="square" rtlCol="0">
            <a:spAutoFit/>
          </a:bodyPr>
          <a:lstStyle/>
          <a:p>
            <a:r>
              <a:rPr lang="en-CA" sz="1100" dirty="0"/>
              <a:t>The result of a process to satisfy an internal or external customer. </a:t>
            </a:r>
          </a:p>
        </p:txBody>
      </p:sp>
      <p:sp>
        <p:nvSpPr>
          <p:cNvPr id="42" name="Rectangle 41"/>
          <p:cNvSpPr/>
          <p:nvPr/>
        </p:nvSpPr>
        <p:spPr>
          <a:xfrm>
            <a:off x="5073580" y="1133475"/>
            <a:ext cx="4070420" cy="5381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TextBox 42"/>
          <p:cNvSpPr txBox="1"/>
          <p:nvPr/>
        </p:nvSpPr>
        <p:spPr>
          <a:xfrm>
            <a:off x="5277522" y="1432975"/>
            <a:ext cx="3531137" cy="4434547"/>
          </a:xfrm>
          <a:prstGeom prst="rect">
            <a:avLst/>
          </a:prstGeom>
        </p:spPr>
        <p:txBody>
          <a:bodyPr wrap="square" rtlCol="0">
            <a:spAutoFit/>
          </a:bodyPr>
          <a:lstStyle/>
          <a:p>
            <a:pPr>
              <a:spcAft>
                <a:spcPts val="500"/>
              </a:spcAft>
            </a:pPr>
            <a:r>
              <a:rPr lang="en-CA" sz="1400" dirty="0">
                <a:solidFill>
                  <a:schemeClr val="accent3"/>
                </a:solidFill>
              </a:rPr>
              <a:t>Why do we need processes?</a:t>
            </a:r>
          </a:p>
          <a:p>
            <a:pPr marL="285750" indent="-285750">
              <a:spcBef>
                <a:spcPts val="300"/>
              </a:spcBef>
              <a:buFont typeface="Arial" panose="020B0604020202020204" pitchFamily="34" charset="0"/>
              <a:buChar char="•"/>
            </a:pPr>
            <a:r>
              <a:rPr lang="en-CA" sz="1200" dirty="0"/>
              <a:t>Ensure products and services are consistent and repeatable.</a:t>
            </a:r>
            <a:endParaRPr lang="en-CA" sz="1400" dirty="0"/>
          </a:p>
          <a:p>
            <a:pPr marL="285750" indent="-285750">
              <a:spcBef>
                <a:spcPts val="300"/>
              </a:spcBef>
              <a:buFont typeface="Arial" panose="020B0604020202020204" pitchFamily="34" charset="0"/>
              <a:buChar char="•"/>
            </a:pPr>
            <a:r>
              <a:rPr lang="en-CA" sz="1200" dirty="0"/>
              <a:t>Conform to standards and regulations.</a:t>
            </a:r>
          </a:p>
          <a:p>
            <a:pPr marL="285750" indent="-285750">
              <a:spcBef>
                <a:spcPts val="300"/>
              </a:spcBef>
              <a:buFont typeface="Arial" panose="020B0604020202020204" pitchFamily="34" charset="0"/>
              <a:buChar char="•"/>
            </a:pPr>
            <a:r>
              <a:rPr lang="en-CA" sz="1200" dirty="0"/>
              <a:t>Provide organizational transparency.</a:t>
            </a:r>
          </a:p>
          <a:p>
            <a:pPr marL="285750" indent="-285750">
              <a:spcBef>
                <a:spcPts val="300"/>
              </a:spcBef>
              <a:buFont typeface="Arial" panose="020B0604020202020204" pitchFamily="34" charset="0"/>
              <a:buChar char="•"/>
            </a:pPr>
            <a:r>
              <a:rPr lang="en-CA" sz="1200" dirty="0"/>
              <a:t>Guide business optimization.</a:t>
            </a:r>
          </a:p>
          <a:p>
            <a:pPr marL="285750" indent="-285750">
              <a:buFont typeface="Arial" panose="020B0604020202020204" pitchFamily="34" charset="0"/>
              <a:buChar char="•"/>
            </a:pPr>
            <a:endParaRPr lang="en-CA" sz="1200" dirty="0"/>
          </a:p>
          <a:p>
            <a:pPr>
              <a:spcAft>
                <a:spcPts val="500"/>
              </a:spcAft>
            </a:pPr>
            <a:endParaRPr lang="en-CA" sz="1400" dirty="0">
              <a:solidFill>
                <a:schemeClr val="accent3"/>
              </a:solidFill>
            </a:endParaRPr>
          </a:p>
          <a:p>
            <a:pPr>
              <a:spcAft>
                <a:spcPts val="500"/>
              </a:spcAft>
            </a:pPr>
            <a:endParaRPr lang="en-CA" sz="1400" dirty="0">
              <a:solidFill>
                <a:schemeClr val="accent3"/>
              </a:solidFill>
            </a:endParaRPr>
          </a:p>
          <a:p>
            <a:pPr>
              <a:spcAft>
                <a:spcPts val="500"/>
              </a:spcAft>
            </a:pPr>
            <a:r>
              <a:rPr lang="en-CA" sz="1400" dirty="0">
                <a:solidFill>
                  <a:schemeClr val="accent3"/>
                </a:solidFill>
              </a:rPr>
              <a:t>What is the benefit of managing and improving processes?</a:t>
            </a:r>
          </a:p>
          <a:p>
            <a:pPr marL="171450" indent="-171450">
              <a:spcBef>
                <a:spcPts val="300"/>
              </a:spcBef>
              <a:buFont typeface="Arial" panose="020B0604020202020204" pitchFamily="34" charset="0"/>
              <a:buChar char="•"/>
            </a:pPr>
            <a:r>
              <a:rPr lang="en-CA" sz="1200" dirty="0"/>
              <a:t>Organizational alignment</a:t>
            </a:r>
          </a:p>
          <a:p>
            <a:pPr marL="171450" indent="-171450">
              <a:spcBef>
                <a:spcPts val="300"/>
              </a:spcBef>
              <a:buFont typeface="Arial" panose="020B0604020202020204" pitchFamily="34" charset="0"/>
              <a:buChar char="•"/>
            </a:pPr>
            <a:r>
              <a:rPr lang="en-CA" sz="1200" dirty="0"/>
              <a:t>Operational controls</a:t>
            </a:r>
          </a:p>
          <a:p>
            <a:pPr marL="171450" indent="-171450">
              <a:spcBef>
                <a:spcPts val="300"/>
              </a:spcBef>
              <a:buFont typeface="Arial" panose="020B0604020202020204" pitchFamily="34" charset="0"/>
              <a:buChar char="•"/>
            </a:pPr>
            <a:r>
              <a:rPr lang="en-CA" sz="1200" dirty="0"/>
              <a:t>Risk management</a:t>
            </a:r>
          </a:p>
          <a:p>
            <a:pPr marL="171450" indent="-171450">
              <a:spcBef>
                <a:spcPts val="300"/>
              </a:spcBef>
              <a:buFont typeface="Arial" panose="020B0604020202020204" pitchFamily="34" charset="0"/>
              <a:buChar char="•"/>
            </a:pPr>
            <a:r>
              <a:rPr lang="en-CA" sz="1200" dirty="0"/>
              <a:t>Process transparency </a:t>
            </a:r>
          </a:p>
          <a:p>
            <a:pPr marL="171450" indent="-171450">
              <a:spcBef>
                <a:spcPts val="300"/>
              </a:spcBef>
              <a:buFont typeface="Arial" panose="020B0604020202020204" pitchFamily="34" charset="0"/>
              <a:buChar char="•"/>
            </a:pPr>
            <a:r>
              <a:rPr lang="en-CA" sz="1200" dirty="0"/>
              <a:t>Performance measurement</a:t>
            </a:r>
          </a:p>
          <a:p>
            <a:pPr marL="171450" indent="-171450">
              <a:spcBef>
                <a:spcPts val="300"/>
              </a:spcBef>
              <a:buFont typeface="Arial" panose="020B0604020202020204" pitchFamily="34" charset="0"/>
              <a:buChar char="•"/>
            </a:pPr>
            <a:r>
              <a:rPr lang="en-CA" sz="1200" dirty="0"/>
              <a:t>Process cost reduction</a:t>
            </a:r>
          </a:p>
          <a:p>
            <a:pPr marL="171450" indent="-171450">
              <a:spcBef>
                <a:spcPts val="300"/>
              </a:spcBef>
              <a:buFont typeface="Arial" panose="020B0604020202020204" pitchFamily="34" charset="0"/>
              <a:buChar char="•"/>
            </a:pPr>
            <a:r>
              <a:rPr lang="en-CA" sz="1200" dirty="0"/>
              <a:t>Process efficiency</a:t>
            </a:r>
          </a:p>
          <a:p>
            <a:pPr marL="285750" indent="-285750">
              <a:buFont typeface="Arial" panose="020B0604020202020204" pitchFamily="34" charset="0"/>
              <a:buChar char="•"/>
            </a:pPr>
            <a:endParaRPr lang="en-CA" sz="1200" dirty="0"/>
          </a:p>
        </p:txBody>
      </p:sp>
      <p:cxnSp>
        <p:nvCxnSpPr>
          <p:cNvPr id="44" name="Straight Connector 2"/>
          <p:cNvCxnSpPr/>
          <p:nvPr/>
        </p:nvCxnSpPr>
        <p:spPr>
          <a:xfrm flipH="1">
            <a:off x="5073580" y="3192392"/>
            <a:ext cx="39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11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225894" y="1143494"/>
            <a:ext cx="4918106" cy="49300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822666"/>
            <a:ext cx="9143999" cy="267438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Understand the meaning of business process improvement</a:t>
            </a:r>
          </a:p>
        </p:txBody>
      </p:sp>
      <p:sp>
        <p:nvSpPr>
          <p:cNvPr id="3" name="Rectangle 2"/>
          <p:cNvSpPr/>
          <p:nvPr/>
        </p:nvSpPr>
        <p:spPr>
          <a:xfrm>
            <a:off x="257174" y="1300552"/>
            <a:ext cx="4572000" cy="2185214"/>
          </a:xfrm>
          <a:prstGeom prst="rect">
            <a:avLst/>
          </a:prstGeom>
        </p:spPr>
        <p:txBody>
          <a:bodyPr>
            <a:spAutoFit/>
          </a:bodyPr>
          <a:lstStyle/>
          <a:p>
            <a:r>
              <a:rPr lang="en-CA" sz="3200" b="1" dirty="0">
                <a:solidFill>
                  <a:schemeClr val="accent1"/>
                </a:solidFill>
              </a:rPr>
              <a:t>Business process management (BPM)</a:t>
            </a:r>
            <a:r>
              <a:rPr lang="en-CA" b="1" dirty="0">
                <a:solidFill>
                  <a:schemeClr val="accent1"/>
                </a:solidFill>
              </a:rPr>
              <a:t> </a:t>
            </a:r>
          </a:p>
          <a:p>
            <a:r>
              <a:rPr lang="en-CA" dirty="0"/>
              <a:t>is a term used to describe the discipline of process management, and encompasses process improvement, automation, and management. </a:t>
            </a:r>
          </a:p>
        </p:txBody>
      </p:sp>
      <p:sp>
        <p:nvSpPr>
          <p:cNvPr id="4" name="Rectangle 3"/>
          <p:cNvSpPr/>
          <p:nvPr/>
        </p:nvSpPr>
        <p:spPr>
          <a:xfrm>
            <a:off x="5091947" y="1612231"/>
            <a:ext cx="3785352" cy="493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1"/>
                </a:solidFill>
              </a:rPr>
              <a:t>BPM</a:t>
            </a:r>
          </a:p>
        </p:txBody>
      </p:sp>
      <p:sp>
        <p:nvSpPr>
          <p:cNvPr id="5" name="Rectangle 4"/>
          <p:cNvSpPr/>
          <p:nvPr/>
        </p:nvSpPr>
        <p:spPr>
          <a:xfrm>
            <a:off x="5090875" y="2189180"/>
            <a:ext cx="1286733" cy="987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accent1"/>
                </a:solidFill>
              </a:rPr>
              <a:t>Business Process Improvement</a:t>
            </a:r>
          </a:p>
        </p:txBody>
      </p:sp>
      <p:sp>
        <p:nvSpPr>
          <p:cNvPr id="6" name="Rectangle 5"/>
          <p:cNvSpPr/>
          <p:nvPr/>
        </p:nvSpPr>
        <p:spPr>
          <a:xfrm>
            <a:off x="6421854" y="2189178"/>
            <a:ext cx="1205572" cy="987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accent1"/>
                </a:solidFill>
              </a:rPr>
              <a:t>Process Automation</a:t>
            </a:r>
          </a:p>
        </p:txBody>
      </p:sp>
      <p:sp>
        <p:nvSpPr>
          <p:cNvPr id="7" name="Rectangle 6"/>
          <p:cNvSpPr/>
          <p:nvPr/>
        </p:nvSpPr>
        <p:spPr>
          <a:xfrm>
            <a:off x="7671672" y="2189178"/>
            <a:ext cx="1205627" cy="987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accent1"/>
                </a:solidFill>
              </a:rPr>
              <a:t>Management Discipline</a:t>
            </a:r>
          </a:p>
        </p:txBody>
      </p:sp>
      <p:sp>
        <p:nvSpPr>
          <p:cNvPr id="8" name="Rectangle 7"/>
          <p:cNvSpPr/>
          <p:nvPr/>
        </p:nvSpPr>
        <p:spPr>
          <a:xfrm>
            <a:off x="257174" y="4458978"/>
            <a:ext cx="2899611" cy="1815882"/>
          </a:xfrm>
          <a:prstGeom prst="rect">
            <a:avLst/>
          </a:prstGeom>
        </p:spPr>
        <p:txBody>
          <a:bodyPr wrap="square">
            <a:spAutoFit/>
          </a:bodyPr>
          <a:lstStyle/>
          <a:p>
            <a:r>
              <a:rPr lang="en-CA" sz="1400" dirty="0"/>
              <a:t>Applying BPI involves assessing an end-to-end process and applying a methodology to determine improvement opportunities. Common methodologies include Lean, Six Sigma, and Total Quality Management.  </a:t>
            </a:r>
          </a:p>
        </p:txBody>
      </p:sp>
      <p:sp>
        <p:nvSpPr>
          <p:cNvPr id="9" name="Rectangle 8"/>
          <p:cNvSpPr/>
          <p:nvPr/>
        </p:nvSpPr>
        <p:spPr>
          <a:xfrm>
            <a:off x="257174" y="3812647"/>
            <a:ext cx="2899611" cy="646331"/>
          </a:xfrm>
          <a:prstGeom prst="rect">
            <a:avLst/>
          </a:prstGeom>
        </p:spPr>
        <p:txBody>
          <a:bodyPr wrap="square">
            <a:spAutoFit/>
          </a:bodyPr>
          <a:lstStyle/>
          <a:p>
            <a:r>
              <a:rPr lang="en-CA" b="1" dirty="0">
                <a:solidFill>
                  <a:schemeClr val="accent1"/>
                </a:solidFill>
              </a:rPr>
              <a:t>Business Process Improvement (BPI)</a:t>
            </a:r>
          </a:p>
        </p:txBody>
      </p:sp>
      <p:sp>
        <p:nvSpPr>
          <p:cNvPr id="10" name="Rectangle 9"/>
          <p:cNvSpPr/>
          <p:nvPr/>
        </p:nvSpPr>
        <p:spPr>
          <a:xfrm>
            <a:off x="3283129" y="3919330"/>
            <a:ext cx="2598821" cy="369332"/>
          </a:xfrm>
          <a:prstGeom prst="rect">
            <a:avLst/>
          </a:prstGeom>
        </p:spPr>
        <p:txBody>
          <a:bodyPr wrap="square">
            <a:spAutoFit/>
          </a:bodyPr>
          <a:lstStyle/>
          <a:p>
            <a:r>
              <a:rPr lang="en-CA" b="1" dirty="0">
                <a:solidFill>
                  <a:schemeClr val="accent1"/>
                </a:solidFill>
              </a:rPr>
              <a:t>Process Automation</a:t>
            </a:r>
          </a:p>
        </p:txBody>
      </p:sp>
      <p:sp>
        <p:nvSpPr>
          <p:cNvPr id="11" name="Rectangle 10"/>
          <p:cNvSpPr/>
          <p:nvPr/>
        </p:nvSpPr>
        <p:spPr>
          <a:xfrm>
            <a:off x="3283129" y="4458978"/>
            <a:ext cx="2240883" cy="1600438"/>
          </a:xfrm>
          <a:prstGeom prst="rect">
            <a:avLst/>
          </a:prstGeom>
        </p:spPr>
        <p:txBody>
          <a:bodyPr wrap="square">
            <a:spAutoFit/>
          </a:bodyPr>
          <a:lstStyle/>
          <a:p>
            <a:r>
              <a:rPr lang="en-CA" sz="1400" dirty="0"/>
              <a:t>An approach to improve business processes by integrating disparate systems, automating workflows, and establishing business rules.</a:t>
            </a:r>
          </a:p>
        </p:txBody>
      </p:sp>
      <p:sp>
        <p:nvSpPr>
          <p:cNvPr id="12" name="TextBox 11"/>
          <p:cNvSpPr txBox="1"/>
          <p:nvPr/>
        </p:nvSpPr>
        <p:spPr>
          <a:xfrm>
            <a:off x="6008293" y="4458978"/>
            <a:ext cx="2749471" cy="1815882"/>
          </a:xfrm>
          <a:prstGeom prst="rect">
            <a:avLst/>
          </a:prstGeom>
        </p:spPr>
        <p:txBody>
          <a:bodyPr wrap="square" rtlCol="0">
            <a:spAutoFit/>
          </a:bodyPr>
          <a:lstStyle/>
          <a:p>
            <a:pPr>
              <a:spcBef>
                <a:spcPts val="300"/>
              </a:spcBef>
              <a:spcAft>
                <a:spcPts val="300"/>
              </a:spcAft>
            </a:pPr>
            <a:r>
              <a:rPr lang="en-CA" sz="1400" dirty="0"/>
              <a:t>Applying BPM principles and methods to manage core business processes and govern the process portfolio. Managing overall business performance. Establishing an organizational commitment to measuring and monitoring processes. </a:t>
            </a:r>
          </a:p>
        </p:txBody>
      </p:sp>
      <p:sp>
        <p:nvSpPr>
          <p:cNvPr id="13" name="Rectangle 12"/>
          <p:cNvSpPr/>
          <p:nvPr/>
        </p:nvSpPr>
        <p:spPr>
          <a:xfrm>
            <a:off x="6008294" y="3919330"/>
            <a:ext cx="2749471" cy="369332"/>
          </a:xfrm>
          <a:prstGeom prst="rect">
            <a:avLst/>
          </a:prstGeom>
        </p:spPr>
        <p:txBody>
          <a:bodyPr wrap="none">
            <a:spAutoFit/>
          </a:bodyPr>
          <a:lstStyle/>
          <a:p>
            <a:r>
              <a:rPr lang="en-CA" b="1" dirty="0">
                <a:solidFill>
                  <a:schemeClr val="accent1"/>
                </a:solidFill>
              </a:rPr>
              <a:t>Management Discipline</a:t>
            </a:r>
            <a:endParaRPr lang="en-CA" dirty="0"/>
          </a:p>
        </p:txBody>
      </p:sp>
      <p:cxnSp>
        <p:nvCxnSpPr>
          <p:cNvPr id="15" name="Straight Connector 2"/>
          <p:cNvCxnSpPr/>
          <p:nvPr/>
        </p:nvCxnSpPr>
        <p:spPr>
          <a:xfrm flipV="1">
            <a:off x="3075296" y="4176906"/>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flipV="1">
            <a:off x="5925312" y="4176906"/>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8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2" y="255588"/>
            <a:ext cx="8973090" cy="877887"/>
          </a:xfrm>
        </p:spPr>
        <p:txBody>
          <a:bodyPr/>
          <a:lstStyle/>
          <a:p>
            <a:r>
              <a:rPr lang="en-CA" dirty="0"/>
              <a:t>Process improvement may be the answer to solving the top three CEO pain points identified in the CEO-CIO alignment program</a:t>
            </a:r>
          </a:p>
        </p:txBody>
      </p:sp>
      <p:pic>
        <p:nvPicPr>
          <p:cNvPr id="15" name="Picture 1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657926" y="1132607"/>
            <a:ext cx="4486073" cy="3052096"/>
          </a:xfrm>
          <a:prstGeom prst="rect">
            <a:avLst/>
          </a:prstGeom>
          <a:effectLst>
            <a:softEdge rad="444500"/>
          </a:effectLst>
          <a:scene3d>
            <a:camera prst="orthographicFront"/>
            <a:lightRig rig="threePt" dir="t"/>
          </a:scene3d>
          <a:sp3d extrusionH="76200" contourW="12700">
            <a:extrusionClr>
              <a:schemeClr val="bg1"/>
            </a:extrusionClr>
            <a:contourClr>
              <a:schemeClr val="bg1"/>
            </a:contourClr>
          </a:sp3d>
        </p:spPr>
      </p:pic>
      <p:sp>
        <p:nvSpPr>
          <p:cNvPr id="16" name="Rectangle 15"/>
          <p:cNvSpPr/>
          <p:nvPr/>
        </p:nvSpPr>
        <p:spPr>
          <a:xfrm>
            <a:off x="0" y="4178491"/>
            <a:ext cx="9144000" cy="2352048"/>
          </a:xfrm>
          <a:prstGeom prst="rect">
            <a:avLst/>
          </a:prstGeom>
          <a:solidFill>
            <a:schemeClr val="bg2">
              <a:lumMod val="95000"/>
            </a:schemeClr>
          </a:solidFill>
          <a:ln>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a:solidFill>
                  <a:srgbClr val="29475F"/>
                </a:solidFill>
              </a:rPr>
              <a:t>   </a:t>
            </a:r>
            <a:r>
              <a:rPr lang="en-US" sz="3600" b="1" dirty="0">
                <a:solidFill>
                  <a:schemeClr val="accent1"/>
                </a:solidFill>
              </a:rPr>
              <a:t>The Solution</a:t>
            </a:r>
          </a:p>
          <a:p>
            <a:endParaRPr lang="en-US" sz="1200" b="1" dirty="0">
              <a:solidFill>
                <a:schemeClr val="accent1"/>
              </a:solidFill>
            </a:endParaRPr>
          </a:p>
          <a:p>
            <a:pPr lvl="1"/>
            <a:r>
              <a:rPr lang="en-US" sz="1600" b="1" dirty="0">
                <a:solidFill>
                  <a:schemeClr val="accent1"/>
                </a:solidFill>
              </a:rPr>
              <a:t>As industries evolve and adopt more tools and technology, their IT operating models become more complex. Process improvement is needed to simplify complex operations and align processes with organizational goals. </a:t>
            </a:r>
          </a:p>
          <a:p>
            <a:endParaRPr lang="en-US" b="1" dirty="0">
              <a:solidFill>
                <a:srgbClr val="29475F"/>
              </a:solidFill>
            </a:endParaRPr>
          </a:p>
        </p:txBody>
      </p:sp>
      <p:sp>
        <p:nvSpPr>
          <p:cNvPr id="20" name="Oval 19"/>
          <p:cNvSpPr/>
          <p:nvPr/>
        </p:nvSpPr>
        <p:spPr>
          <a:xfrm>
            <a:off x="404058" y="3410547"/>
            <a:ext cx="397933" cy="397933"/>
          </a:xfrm>
          <a:prstGeom prst="ellipse">
            <a:avLst/>
          </a:prstGeom>
          <a:solidFill>
            <a:schemeClr val="accent1"/>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3</a:t>
            </a:r>
          </a:p>
        </p:txBody>
      </p:sp>
      <p:sp>
        <p:nvSpPr>
          <p:cNvPr id="21" name="Rectangle 20"/>
          <p:cNvSpPr/>
          <p:nvPr/>
        </p:nvSpPr>
        <p:spPr>
          <a:xfrm>
            <a:off x="1569254" y="3939964"/>
            <a:ext cx="3002745" cy="246221"/>
          </a:xfrm>
          <a:prstGeom prst="rect">
            <a:avLst/>
          </a:prstGeom>
        </p:spPr>
        <p:txBody>
          <a:bodyPr wrap="none">
            <a:spAutoFit/>
          </a:bodyPr>
          <a:lstStyle/>
          <a:p>
            <a:r>
              <a:rPr lang="en-CA" sz="1000" dirty="0"/>
              <a:t>Source: Info-Tech’s </a:t>
            </a:r>
            <a:r>
              <a:rPr lang="en-CA" sz="1000" i="1" dirty="0">
                <a:hlinkClick r:id="rId3"/>
              </a:rPr>
              <a:t>CEO-CIO Alignment Program</a:t>
            </a:r>
            <a:endParaRPr lang="en-CA" sz="1000" dirty="0"/>
          </a:p>
        </p:txBody>
      </p:sp>
      <p:sp>
        <p:nvSpPr>
          <p:cNvPr id="4" name="TextBox 3"/>
          <p:cNvSpPr txBox="1"/>
          <p:nvPr/>
        </p:nvSpPr>
        <p:spPr>
          <a:xfrm>
            <a:off x="257174" y="1214687"/>
            <a:ext cx="3279531" cy="830997"/>
          </a:xfrm>
          <a:prstGeom prst="rect">
            <a:avLst/>
          </a:prstGeom>
        </p:spPr>
        <p:txBody>
          <a:bodyPr wrap="square" rtlCol="0">
            <a:spAutoFit/>
          </a:bodyPr>
          <a:lstStyle/>
          <a:p>
            <a:r>
              <a:rPr lang="en-CA" sz="2400" b="1" dirty="0">
                <a:solidFill>
                  <a:schemeClr val="accent1"/>
                </a:solidFill>
              </a:rPr>
              <a:t>Top Three CEO Pain Points </a:t>
            </a:r>
          </a:p>
        </p:txBody>
      </p:sp>
      <p:sp>
        <p:nvSpPr>
          <p:cNvPr id="5" name="TextBox 4"/>
          <p:cNvSpPr txBox="1"/>
          <p:nvPr/>
        </p:nvSpPr>
        <p:spPr>
          <a:xfrm>
            <a:off x="883359" y="2228792"/>
            <a:ext cx="2927838" cy="307777"/>
          </a:xfrm>
          <a:prstGeom prst="rect">
            <a:avLst/>
          </a:prstGeom>
        </p:spPr>
        <p:txBody>
          <a:bodyPr wrap="square" rtlCol="0">
            <a:spAutoFit/>
          </a:bodyPr>
          <a:lstStyle/>
          <a:p>
            <a:r>
              <a:rPr lang="en-CA" sz="1400" b="1" dirty="0"/>
              <a:t>IT operating model complexity </a:t>
            </a:r>
          </a:p>
        </p:txBody>
      </p:sp>
      <p:sp>
        <p:nvSpPr>
          <p:cNvPr id="6" name="TextBox 5"/>
          <p:cNvSpPr txBox="1"/>
          <p:nvPr/>
        </p:nvSpPr>
        <p:spPr>
          <a:xfrm>
            <a:off x="883359" y="2779948"/>
            <a:ext cx="2927838" cy="523220"/>
          </a:xfrm>
          <a:prstGeom prst="rect">
            <a:avLst/>
          </a:prstGeom>
        </p:spPr>
        <p:txBody>
          <a:bodyPr wrap="square" rtlCol="0">
            <a:spAutoFit/>
          </a:bodyPr>
          <a:lstStyle/>
          <a:p>
            <a:r>
              <a:rPr lang="en-CA" sz="1400" b="1" dirty="0"/>
              <a:t>IT constrains innovation and agility</a:t>
            </a:r>
          </a:p>
        </p:txBody>
      </p:sp>
      <p:sp>
        <p:nvSpPr>
          <p:cNvPr id="7" name="TextBox 6"/>
          <p:cNvSpPr txBox="1"/>
          <p:nvPr/>
        </p:nvSpPr>
        <p:spPr>
          <a:xfrm>
            <a:off x="883359" y="3403712"/>
            <a:ext cx="2927838" cy="307777"/>
          </a:xfrm>
          <a:prstGeom prst="rect">
            <a:avLst/>
          </a:prstGeom>
        </p:spPr>
        <p:txBody>
          <a:bodyPr wrap="square" rtlCol="0">
            <a:spAutoFit/>
          </a:bodyPr>
          <a:lstStyle/>
          <a:p>
            <a:r>
              <a:rPr lang="en-CA" sz="1400" b="1" dirty="0"/>
              <a:t>IT fails to deliver business value</a:t>
            </a:r>
          </a:p>
        </p:txBody>
      </p:sp>
      <p:sp>
        <p:nvSpPr>
          <p:cNvPr id="18" name="Oval 17"/>
          <p:cNvSpPr/>
          <p:nvPr/>
        </p:nvSpPr>
        <p:spPr>
          <a:xfrm>
            <a:off x="404058" y="2183715"/>
            <a:ext cx="397933" cy="397933"/>
          </a:xfrm>
          <a:prstGeom prst="ellipse">
            <a:avLst/>
          </a:prstGeom>
          <a:solidFill>
            <a:schemeClr val="accent1"/>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1</a:t>
            </a:r>
          </a:p>
        </p:txBody>
      </p:sp>
      <p:sp>
        <p:nvSpPr>
          <p:cNvPr id="19" name="Oval 18"/>
          <p:cNvSpPr/>
          <p:nvPr/>
        </p:nvSpPr>
        <p:spPr>
          <a:xfrm>
            <a:off x="404058" y="2797131"/>
            <a:ext cx="397933" cy="397933"/>
          </a:xfrm>
          <a:prstGeom prst="ellipse">
            <a:avLst/>
          </a:prstGeom>
          <a:solidFill>
            <a:schemeClr val="accent1"/>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FF"/>
                </a:solidFill>
              </a:rPr>
              <a:t>2</a:t>
            </a:r>
          </a:p>
        </p:txBody>
      </p:sp>
      <p:sp>
        <p:nvSpPr>
          <p:cNvPr id="22" name="TextBox 21"/>
          <p:cNvSpPr txBox="1"/>
          <p:nvPr/>
        </p:nvSpPr>
        <p:spPr>
          <a:xfrm>
            <a:off x="4632043" y="3195064"/>
            <a:ext cx="4511742" cy="954107"/>
          </a:xfrm>
          <a:prstGeom prst="rect">
            <a:avLst/>
          </a:prstGeom>
          <a:solidFill>
            <a:schemeClr val="bg2">
              <a:lumMod val="95000"/>
              <a:alpha val="68000"/>
            </a:schemeClr>
          </a:solidFill>
        </p:spPr>
        <p:txBody>
          <a:bodyPr wrap="square" rtlCol="0">
            <a:spAutoFit/>
          </a:bodyPr>
          <a:lstStyle/>
          <a:p>
            <a:pPr algn="ctr"/>
            <a:r>
              <a:rPr lang="en-CA" sz="2800" b="1" dirty="0">
                <a:solidFill>
                  <a:schemeClr val="accent2"/>
                </a:solidFill>
              </a:rPr>
              <a:t>How Can Process Improvement Help?</a:t>
            </a:r>
          </a:p>
        </p:txBody>
      </p:sp>
    </p:spTree>
    <p:extLst>
      <p:ext uri="{BB962C8B-B14F-4D97-AF65-F5344CB8AC3E}">
        <p14:creationId xmlns:p14="http://schemas.microsoft.com/office/powerpoint/2010/main" val="163171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153955"/>
            <a:ext cx="9144000" cy="3373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Over half of process improvement projects fail! Follow Info-Tech’s four guiding principles to avoid being a statistic</a:t>
            </a:r>
          </a:p>
        </p:txBody>
      </p:sp>
      <p:sp>
        <p:nvSpPr>
          <p:cNvPr id="5" name="TextBox 4"/>
          <p:cNvSpPr txBox="1"/>
          <p:nvPr/>
        </p:nvSpPr>
        <p:spPr>
          <a:xfrm>
            <a:off x="989286" y="1559291"/>
            <a:ext cx="2280224" cy="1323439"/>
          </a:xfrm>
          <a:prstGeom prst="rect">
            <a:avLst/>
          </a:prstGeom>
        </p:spPr>
        <p:txBody>
          <a:bodyPr wrap="square" rtlCol="0">
            <a:spAutoFit/>
          </a:bodyPr>
          <a:lstStyle/>
          <a:p>
            <a:r>
              <a:rPr lang="en-CA" sz="8000" b="1" dirty="0">
                <a:solidFill>
                  <a:schemeClr val="accent2"/>
                </a:solidFill>
                <a:latin typeface="Andalus" panose="02020603050405020304" pitchFamily="18" charset="-78"/>
                <a:cs typeface="Andalus" panose="02020603050405020304" pitchFamily="18" charset="-78"/>
              </a:rPr>
              <a:t>54%</a:t>
            </a:r>
          </a:p>
        </p:txBody>
      </p:sp>
      <p:sp>
        <p:nvSpPr>
          <p:cNvPr id="6" name="TextBox 5"/>
          <p:cNvSpPr txBox="1"/>
          <p:nvPr/>
        </p:nvSpPr>
        <p:spPr>
          <a:xfrm>
            <a:off x="69011" y="3336116"/>
            <a:ext cx="5169877" cy="369332"/>
          </a:xfrm>
          <a:prstGeom prst="rect">
            <a:avLst/>
          </a:prstGeom>
        </p:spPr>
        <p:txBody>
          <a:bodyPr wrap="square" rtlCol="0">
            <a:spAutoFit/>
          </a:bodyPr>
          <a:lstStyle/>
          <a:p>
            <a:r>
              <a:rPr lang="en-CA" b="1" dirty="0">
                <a:solidFill>
                  <a:schemeClr val="accent2"/>
                </a:solidFill>
              </a:rPr>
              <a:t>Guiding Principles for Process Improvement</a:t>
            </a:r>
          </a:p>
        </p:txBody>
      </p:sp>
      <p:cxnSp>
        <p:nvCxnSpPr>
          <p:cNvPr id="7" name="Straight Connector 2"/>
          <p:cNvCxnSpPr/>
          <p:nvPr/>
        </p:nvCxnSpPr>
        <p:spPr>
          <a:xfrm flipV="1">
            <a:off x="2439176" y="4267368"/>
            <a:ext cx="0" cy="1466184"/>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
          <p:cNvCxnSpPr/>
          <p:nvPr/>
        </p:nvCxnSpPr>
        <p:spPr>
          <a:xfrm flipV="1">
            <a:off x="4827181" y="4255361"/>
            <a:ext cx="0" cy="1466184"/>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
          <p:cNvCxnSpPr/>
          <p:nvPr/>
        </p:nvCxnSpPr>
        <p:spPr>
          <a:xfrm flipV="1">
            <a:off x="7082627" y="4261790"/>
            <a:ext cx="0" cy="1466184"/>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23753" y="2601741"/>
            <a:ext cx="3470765" cy="307777"/>
          </a:xfrm>
          <a:prstGeom prst="rect">
            <a:avLst/>
          </a:prstGeom>
        </p:spPr>
        <p:txBody>
          <a:bodyPr wrap="square" rtlCol="0">
            <a:spAutoFit/>
          </a:bodyPr>
          <a:lstStyle/>
          <a:p>
            <a:r>
              <a:rPr lang="en-CA" sz="1400" b="1" dirty="0">
                <a:solidFill>
                  <a:schemeClr val="accent1"/>
                </a:solidFill>
              </a:rPr>
              <a:t>Of Process Improvement Projects Fail</a:t>
            </a:r>
          </a:p>
        </p:txBody>
      </p:sp>
      <p:sp>
        <p:nvSpPr>
          <p:cNvPr id="15" name="TextBox 14"/>
          <p:cNvSpPr txBox="1"/>
          <p:nvPr/>
        </p:nvSpPr>
        <p:spPr>
          <a:xfrm>
            <a:off x="159488" y="4060757"/>
            <a:ext cx="2413591" cy="261610"/>
          </a:xfrm>
          <a:prstGeom prst="rect">
            <a:avLst/>
          </a:prstGeom>
        </p:spPr>
        <p:txBody>
          <a:bodyPr wrap="square" rtlCol="0">
            <a:spAutoFit/>
          </a:bodyPr>
          <a:lstStyle/>
          <a:p>
            <a:r>
              <a:rPr lang="en-CA" sz="1100" b="1" dirty="0">
                <a:solidFill>
                  <a:schemeClr val="accent1"/>
                </a:solidFill>
              </a:rPr>
              <a:t>Establish a Common Language </a:t>
            </a:r>
          </a:p>
        </p:txBody>
      </p:sp>
      <p:sp>
        <p:nvSpPr>
          <p:cNvPr id="16" name="TextBox 15"/>
          <p:cNvSpPr txBox="1"/>
          <p:nvPr/>
        </p:nvSpPr>
        <p:spPr>
          <a:xfrm>
            <a:off x="3120654" y="4060757"/>
            <a:ext cx="1435396" cy="261610"/>
          </a:xfrm>
          <a:prstGeom prst="rect">
            <a:avLst/>
          </a:prstGeom>
        </p:spPr>
        <p:txBody>
          <a:bodyPr wrap="square" rtlCol="0">
            <a:spAutoFit/>
          </a:bodyPr>
          <a:lstStyle/>
          <a:p>
            <a:r>
              <a:rPr lang="en-CA" sz="1100" b="1" dirty="0">
                <a:solidFill>
                  <a:schemeClr val="accent1"/>
                </a:solidFill>
              </a:rPr>
              <a:t>Set Targets</a:t>
            </a:r>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3386" y="4515876"/>
            <a:ext cx="433150" cy="433150"/>
          </a:xfrm>
          <a:prstGeom prst="rect">
            <a:avLst/>
          </a:prstGeom>
        </p:spPr>
      </p:pic>
      <p:sp>
        <p:nvSpPr>
          <p:cNvPr id="19" name="TextBox 18"/>
          <p:cNvSpPr txBox="1"/>
          <p:nvPr/>
        </p:nvSpPr>
        <p:spPr>
          <a:xfrm>
            <a:off x="208330" y="5142535"/>
            <a:ext cx="2230846" cy="938719"/>
          </a:xfrm>
          <a:prstGeom prst="rect">
            <a:avLst/>
          </a:prstGeom>
        </p:spPr>
        <p:txBody>
          <a:bodyPr wrap="square" rtlCol="0">
            <a:spAutoFit/>
          </a:bodyPr>
          <a:lstStyle/>
          <a:p>
            <a:pPr marL="85725" indent="-85725">
              <a:buFont typeface="Arial" panose="020B0604020202020204" pitchFamily="34" charset="0"/>
              <a:buChar char="•"/>
            </a:pPr>
            <a:r>
              <a:rPr lang="en-CA" sz="1100" dirty="0"/>
              <a:t>Ensure stakeholders are on the same page. </a:t>
            </a:r>
          </a:p>
          <a:p>
            <a:pPr marL="85725" indent="-85725">
              <a:buFont typeface="Arial" panose="020B0604020202020204" pitchFamily="34" charset="0"/>
              <a:buChar char="•"/>
            </a:pPr>
            <a:r>
              <a:rPr lang="en-CA" sz="1100" dirty="0"/>
              <a:t>Consistently communicate goals, expectations, metrics, and improvement targets. </a:t>
            </a:r>
          </a:p>
        </p:txBody>
      </p:sp>
      <p:pic>
        <p:nvPicPr>
          <p:cNvPr id="20" name="Picture 19"/>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00730" y="4515072"/>
            <a:ext cx="401880" cy="401880"/>
          </a:xfrm>
          <a:prstGeom prst="rect">
            <a:avLst/>
          </a:prstGeom>
        </p:spPr>
      </p:pic>
      <p:sp>
        <p:nvSpPr>
          <p:cNvPr id="21" name="TextBox 20"/>
          <p:cNvSpPr txBox="1"/>
          <p:nvPr/>
        </p:nvSpPr>
        <p:spPr>
          <a:xfrm>
            <a:off x="2554363" y="5142535"/>
            <a:ext cx="2094614" cy="769441"/>
          </a:xfrm>
          <a:prstGeom prst="rect">
            <a:avLst/>
          </a:prstGeom>
        </p:spPr>
        <p:txBody>
          <a:bodyPr wrap="square" rtlCol="0">
            <a:spAutoFit/>
          </a:bodyPr>
          <a:lstStyle/>
          <a:p>
            <a:pPr marL="85725" indent="-85725">
              <a:buFont typeface="Arial" panose="020B0604020202020204" pitchFamily="34" charset="0"/>
              <a:buChar char="•"/>
            </a:pPr>
            <a:r>
              <a:rPr lang="en-CA" sz="1100" dirty="0"/>
              <a:t>Set goals and identify the improvement targets upfront.</a:t>
            </a:r>
          </a:p>
          <a:p>
            <a:pPr marL="85725" indent="-85725">
              <a:buFont typeface="Arial" panose="020B0604020202020204" pitchFamily="34" charset="0"/>
              <a:buChar char="•"/>
            </a:pPr>
            <a:r>
              <a:rPr lang="en-CA" sz="1100" dirty="0"/>
              <a:t>Create quantitative goals that are measurable.</a:t>
            </a:r>
          </a:p>
        </p:txBody>
      </p:sp>
      <p:sp>
        <p:nvSpPr>
          <p:cNvPr id="22" name="TextBox 21"/>
          <p:cNvSpPr txBox="1"/>
          <p:nvPr/>
        </p:nvSpPr>
        <p:spPr>
          <a:xfrm>
            <a:off x="5327409" y="4124556"/>
            <a:ext cx="1498195" cy="261610"/>
          </a:xfrm>
          <a:prstGeom prst="rect">
            <a:avLst/>
          </a:prstGeom>
        </p:spPr>
        <p:txBody>
          <a:bodyPr wrap="square" rtlCol="0">
            <a:spAutoFit/>
          </a:bodyPr>
          <a:lstStyle/>
          <a:p>
            <a:r>
              <a:rPr lang="en-CA" sz="1100" b="1" dirty="0">
                <a:solidFill>
                  <a:schemeClr val="accent1"/>
                </a:solidFill>
              </a:rPr>
              <a:t>Keep It Simple</a:t>
            </a:r>
          </a:p>
        </p:txBody>
      </p:sp>
      <p:sp>
        <p:nvSpPr>
          <p:cNvPr id="23" name="TextBox 22"/>
          <p:cNvSpPr txBox="1"/>
          <p:nvPr/>
        </p:nvSpPr>
        <p:spPr>
          <a:xfrm>
            <a:off x="7404249" y="4130985"/>
            <a:ext cx="1342359" cy="261610"/>
          </a:xfrm>
          <a:prstGeom prst="rect">
            <a:avLst/>
          </a:prstGeom>
        </p:spPr>
        <p:txBody>
          <a:bodyPr wrap="square" rtlCol="0">
            <a:spAutoFit/>
          </a:bodyPr>
          <a:lstStyle/>
          <a:p>
            <a:r>
              <a:rPr lang="en-CA" sz="1100" b="1" dirty="0">
                <a:solidFill>
                  <a:schemeClr val="accent1"/>
                </a:solidFill>
              </a:rPr>
              <a:t>Always Measure</a:t>
            </a:r>
          </a:p>
        </p:txBody>
      </p:sp>
      <p:pic>
        <p:nvPicPr>
          <p:cNvPr id="24" name="Picture 2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740784" y="4570136"/>
            <a:ext cx="372529" cy="372529"/>
          </a:xfrm>
          <a:prstGeom prst="rect">
            <a:avLst/>
          </a:prstGeom>
        </p:spPr>
      </p:pic>
      <p:sp>
        <p:nvSpPr>
          <p:cNvPr id="9" name="Rectangle 8"/>
          <p:cNvSpPr/>
          <p:nvPr/>
        </p:nvSpPr>
        <p:spPr>
          <a:xfrm>
            <a:off x="6737230" y="6232390"/>
            <a:ext cx="2343156" cy="246221"/>
          </a:xfrm>
          <a:prstGeom prst="rect">
            <a:avLst/>
          </a:prstGeom>
        </p:spPr>
        <p:txBody>
          <a:bodyPr wrap="square">
            <a:spAutoFit/>
          </a:bodyPr>
          <a:lstStyle/>
          <a:p>
            <a:r>
              <a:rPr lang="en-CA" sz="1000" dirty="0"/>
              <a:t>Source: </a:t>
            </a:r>
            <a:r>
              <a:rPr lang="en-CA" sz="1000" dirty="0">
                <a:hlinkClick r:id="rId5"/>
              </a:rPr>
              <a:t>The Wall Street Journal</a:t>
            </a:r>
            <a:r>
              <a:rPr lang="en-CA" sz="1000" dirty="0"/>
              <a:t>, 2010</a:t>
            </a:r>
          </a:p>
        </p:txBody>
      </p:sp>
      <p:pic>
        <p:nvPicPr>
          <p:cNvPr id="29" name="Picture 28"/>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709861" y="4502894"/>
            <a:ext cx="426235" cy="426235"/>
          </a:xfrm>
          <a:prstGeom prst="rect">
            <a:avLst/>
          </a:prstGeom>
        </p:spPr>
      </p:pic>
      <p:sp>
        <p:nvSpPr>
          <p:cNvPr id="10" name="TextBox 9"/>
          <p:cNvSpPr txBox="1"/>
          <p:nvPr/>
        </p:nvSpPr>
        <p:spPr>
          <a:xfrm>
            <a:off x="4979426" y="5136803"/>
            <a:ext cx="2074984" cy="938719"/>
          </a:xfrm>
          <a:prstGeom prst="rect">
            <a:avLst/>
          </a:prstGeom>
        </p:spPr>
        <p:txBody>
          <a:bodyPr wrap="square" rtlCol="0">
            <a:spAutoFit/>
          </a:bodyPr>
          <a:lstStyle/>
          <a:p>
            <a:pPr marL="171450" indent="-171450">
              <a:buFont typeface="Arial" panose="020B0604020202020204" pitchFamily="34" charset="0"/>
              <a:buChar char="•"/>
            </a:pPr>
            <a:r>
              <a:rPr lang="en-CA" sz="1100" dirty="0"/>
              <a:t>Strike a balance between standardization and flexibility. </a:t>
            </a:r>
          </a:p>
          <a:p>
            <a:pPr marL="171450" indent="-171450">
              <a:buFont typeface="Arial" panose="020B0604020202020204" pitchFamily="34" charset="0"/>
              <a:buChar char="•"/>
            </a:pPr>
            <a:r>
              <a:rPr lang="en-CA" sz="1100" dirty="0"/>
              <a:t>Don’t overcomplicate the methodology. </a:t>
            </a:r>
          </a:p>
        </p:txBody>
      </p:sp>
      <p:sp>
        <p:nvSpPr>
          <p:cNvPr id="11" name="TextBox 10"/>
          <p:cNvSpPr txBox="1"/>
          <p:nvPr/>
        </p:nvSpPr>
        <p:spPr>
          <a:xfrm>
            <a:off x="513809" y="1404700"/>
            <a:ext cx="1615589" cy="369332"/>
          </a:xfrm>
          <a:prstGeom prst="rect">
            <a:avLst/>
          </a:prstGeom>
        </p:spPr>
        <p:txBody>
          <a:bodyPr wrap="square" rtlCol="0">
            <a:spAutoFit/>
          </a:bodyPr>
          <a:lstStyle/>
          <a:p>
            <a:r>
              <a:rPr lang="en-CA" b="1" dirty="0">
                <a:solidFill>
                  <a:schemeClr val="accent1"/>
                </a:solidFill>
              </a:rPr>
              <a:t>Over</a:t>
            </a:r>
          </a:p>
        </p:txBody>
      </p:sp>
      <p:sp>
        <p:nvSpPr>
          <p:cNvPr id="17" name="TextBox 16"/>
          <p:cNvSpPr txBox="1"/>
          <p:nvPr/>
        </p:nvSpPr>
        <p:spPr>
          <a:xfrm>
            <a:off x="7181799" y="5135371"/>
            <a:ext cx="1715388" cy="769441"/>
          </a:xfrm>
          <a:prstGeom prst="rect">
            <a:avLst/>
          </a:prstGeom>
        </p:spPr>
        <p:txBody>
          <a:bodyPr wrap="square" rtlCol="0">
            <a:spAutoFit/>
          </a:bodyPr>
          <a:lstStyle/>
          <a:p>
            <a:pPr marL="171450" indent="-171450">
              <a:buFont typeface="Arial" panose="020B0604020202020204" pitchFamily="34" charset="0"/>
              <a:buChar char="•"/>
            </a:pPr>
            <a:r>
              <a:rPr lang="en-CA" sz="1100" dirty="0"/>
              <a:t>Consistently measure and monitor a process to ensure the changes stick. </a:t>
            </a:r>
          </a:p>
        </p:txBody>
      </p:sp>
      <p:pic>
        <p:nvPicPr>
          <p:cNvPr id="30" name="Picture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40573" y="1517332"/>
            <a:ext cx="3213295" cy="1636623"/>
          </a:xfrm>
          <a:prstGeom prst="rect">
            <a:avLst/>
          </a:prstGeom>
        </p:spPr>
      </p:pic>
      <p:sp>
        <p:nvSpPr>
          <p:cNvPr id="3" name="TextBox 2"/>
          <p:cNvSpPr txBox="1"/>
          <p:nvPr/>
        </p:nvSpPr>
        <p:spPr>
          <a:xfrm>
            <a:off x="3192898" y="2930459"/>
            <a:ext cx="1566454" cy="246221"/>
          </a:xfrm>
          <a:prstGeom prst="rect">
            <a:avLst/>
          </a:prstGeom>
        </p:spPr>
        <p:txBody>
          <a:bodyPr wrap="none" rtlCol="0">
            <a:spAutoFit/>
          </a:bodyPr>
          <a:lstStyle/>
          <a:p>
            <a:r>
              <a:rPr lang="en-US" sz="1000" dirty="0"/>
              <a:t>Source: </a:t>
            </a:r>
            <a:r>
              <a:rPr lang="en-US" sz="1000" dirty="0">
                <a:hlinkClick r:id="rId8"/>
              </a:rPr>
              <a:t>BPM.com</a:t>
            </a:r>
            <a:r>
              <a:rPr lang="en-US" sz="1000" dirty="0"/>
              <a:t>, 2015</a:t>
            </a:r>
          </a:p>
        </p:txBody>
      </p:sp>
    </p:spTree>
    <p:extLst>
      <p:ext uri="{BB962C8B-B14F-4D97-AF65-F5344CB8AC3E}">
        <p14:creationId xmlns:p14="http://schemas.microsoft.com/office/powerpoint/2010/main" val="1689118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3542</Words>
  <Application>Microsoft Office PowerPoint</Application>
  <PresentationFormat>On-screen Show (4:3)</PresentationFormat>
  <Paragraphs>408</Paragraphs>
  <Slides>24</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3" baseType="lpstr">
      <vt:lpstr>Batang</vt:lpstr>
      <vt:lpstr>Andalus</vt:lpstr>
      <vt:lpstr>Arial</vt:lpstr>
      <vt:lpstr>Calibri</vt:lpstr>
      <vt:lpstr>Georgia</vt:lpstr>
      <vt:lpstr>Open Sans</vt:lpstr>
      <vt:lpstr>Wingdings</vt:lpstr>
      <vt:lpstr>Theme1</vt:lpstr>
      <vt:lpstr>PowerPoint Presentation</vt:lpstr>
      <vt:lpstr>PowerPoint Presentation</vt:lpstr>
      <vt:lpstr>Our understanding of the problem</vt:lpstr>
      <vt:lpstr>Executive summary</vt:lpstr>
      <vt:lpstr>Glossary</vt:lpstr>
      <vt:lpstr>Business Process Improvement 101</vt:lpstr>
      <vt:lpstr>Understand the meaning of business process improvement</vt:lpstr>
      <vt:lpstr>Process improvement may be the answer to solving the top three CEO pain points identified in the CEO-CIO alignment program</vt:lpstr>
      <vt:lpstr>Over half of process improvement projects fail! Follow Info-Tech’s four guiding principles to avoid being a statistic</vt:lpstr>
      <vt:lpstr>More and more organizations are realizing the benefits of adopting a process improvement methodology</vt:lpstr>
      <vt:lpstr>Process improvement is proven to positively impact the bottom line through process efficiency and cost savings</vt:lpstr>
      <vt:lpstr>Follow Info-Tech’s approach and incorporate best practices from various process improvement methodologies </vt:lpstr>
      <vt:lpstr>Look beyond the symptoms; dive deeper and alleviate the root cause</vt:lpstr>
      <vt:lpstr>Before jumping into business process improvement understand how your business operates </vt:lpstr>
      <vt:lpstr>Follow Info-Tech’s five-phase approach to process improvement</vt:lpstr>
      <vt:lpstr>PowerPoint Presentation</vt:lpstr>
      <vt:lpstr>Reduce the unnecessary waste in your organization</vt:lpstr>
      <vt:lpstr>Choose processes that are strategically aligned with your organizational goals</vt:lpstr>
      <vt:lpstr>Info-Tech walked a consulting company through process analysis, design, and implementation </vt:lpstr>
      <vt:lpstr>Build a comprehensive set of standard operating procedures using Info-Tech’s tools and templates </vt:lpstr>
      <vt:lpstr>Use these icons to help direct you as you navigate this research </vt:lpstr>
      <vt:lpstr>Info-Tech offers various levels of support to best suit your needs</vt:lpstr>
      <vt:lpstr>Create a Winning BPI Playbook – project overview</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2016-10-25T13:31:02Z</dcterms:created>
  <dcterms:modified xsi:type="dcterms:W3CDTF">2021-08-25T19:21:13Z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2021-08-25T19:20:56Z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ad86ce05-e80e-41fc-b7e2-9a439ae26c10</vt:lpwstr>
  </property>
  <property fmtid="{D5CDD505-2E9C-101B-9397-08002B2CF9AE}" pid="8" name="MSIP_Label_7d24214e-5322-4789-8422-cbe411bc3a74_ContentBits">
    <vt:lpwstr>0</vt:lpwstr>
  </property>
</Properties>
</file>