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70" r:id="rId2"/>
    <p:sldMasterId id="2147483795" r:id="rId3"/>
  </p:sldMasterIdLst>
  <p:notesMasterIdLst>
    <p:notesMasterId r:id="rId25"/>
  </p:notesMasterIdLst>
  <p:handoutMasterIdLst>
    <p:handoutMasterId r:id="rId26"/>
  </p:handoutMasterIdLst>
  <p:sldIdLst>
    <p:sldId id="278" r:id="rId4"/>
    <p:sldId id="279" r:id="rId5"/>
    <p:sldId id="611" r:id="rId6"/>
    <p:sldId id="628" r:id="rId7"/>
    <p:sldId id="630" r:id="rId8"/>
    <p:sldId id="564" r:id="rId9"/>
    <p:sldId id="568" r:id="rId10"/>
    <p:sldId id="572" r:id="rId11"/>
    <p:sldId id="570" r:id="rId12"/>
    <p:sldId id="603" r:id="rId13"/>
    <p:sldId id="519" r:id="rId14"/>
    <p:sldId id="486" r:id="rId15"/>
    <p:sldId id="613" r:id="rId16"/>
    <p:sldId id="602" r:id="rId17"/>
    <p:sldId id="585" r:id="rId18"/>
    <p:sldId id="584" r:id="rId19"/>
    <p:sldId id="426" r:id="rId20"/>
    <p:sldId id="410" r:id="rId21"/>
    <p:sldId id="403" r:id="rId22"/>
    <p:sldId id="412" r:id="rId23"/>
    <p:sldId id="631" r:id="rId24"/>
  </p:sldIdLst>
  <p:sldSz cx="9144000" cy="6858000" type="screen4x3"/>
  <p:notesSz cx="6950075" cy="9236075"/>
  <p:custShowLst>
    <p:custShow name="Custom Show 1" id="0">
      <p:sldLst>
        <p:sld r:id="rId4"/>
        <p:sld r:id="rId5"/>
      </p:sldLst>
    </p:custShow>
  </p:custShowLst>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B500"/>
    <a:srgbClr val="AE7B00"/>
    <a:srgbClr val="D9A210"/>
    <a:srgbClr val="E8C770"/>
    <a:srgbClr val="333333"/>
    <a:srgbClr val="000000"/>
    <a:srgbClr val="9CB18D"/>
    <a:srgbClr val="A24130"/>
    <a:srgbClr val="B0C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91" autoAdjust="0"/>
    <p:restoredTop sz="93557" autoAdjust="0"/>
  </p:normalViewPr>
  <p:slideViewPr>
    <p:cSldViewPr snapToGrid="0">
      <p:cViewPr>
        <p:scale>
          <a:sx n="100" d="100"/>
          <a:sy n="100" d="100"/>
        </p:scale>
        <p:origin x="1656" y="-17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43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Sheet1!$G$1</c:f>
              <c:strCache>
                <c:ptCount val="1"/>
                <c:pt idx="0">
                  <c:v>IT Satisfaction</c:v>
                </c:pt>
              </c:strCache>
            </c:strRef>
          </c:tx>
          <c:spPr>
            <a:ln w="19050" cap="rnd">
              <a:noFill/>
              <a:round/>
            </a:ln>
            <a:effectLst/>
          </c:spPr>
          <c:marker>
            <c:symbol val="circle"/>
            <c:size val="3"/>
            <c:spPr>
              <a:noFill/>
              <a:ln w="9525">
                <a:solidFill>
                  <a:srgbClr val="96B8D2"/>
                </a:solidFill>
              </a:ln>
              <a:effectLst/>
            </c:spPr>
          </c:marker>
          <c:trendline>
            <c:spPr>
              <a:ln w="25400" cap="rnd">
                <a:solidFill>
                  <a:srgbClr val="29475F"/>
                </a:solidFill>
                <a:prstDash val="solid"/>
              </a:ln>
              <a:effectLst/>
            </c:spPr>
            <c:trendlineType val="linear"/>
            <c:dispRSqr val="1"/>
            <c:dispEq val="1"/>
            <c:trendlineLbl>
              <c:layout>
                <c:manualLayout>
                  <c:x val="-0.14732128582259718"/>
                  <c:y val="0.46636763981691798"/>
                </c:manualLayout>
              </c:layout>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1200" baseline="0" dirty="0"/>
                      <a:t>y = 0.86x + 1.6486</a:t>
                    </a:r>
                    <a:br>
                      <a:rPr lang="en-US" sz="1200" baseline="0" dirty="0"/>
                    </a:br>
                    <a:r>
                      <a:rPr lang="en-US" sz="1200" baseline="0" dirty="0"/>
                      <a:t>R² = 0.7567</a:t>
                    </a:r>
                    <a:endParaRPr lang="en-US" sz="1200" dirty="0"/>
                  </a:p>
                </c:rich>
              </c:tx>
              <c:numFmt formatCode="General"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rendlineLbl>
          </c:trendline>
          <c:xVal>
            <c:numRef>
              <c:f>Sheet1!$F$2:$F$307</c:f>
              <c:numCache>
                <c:formatCode>0.00</c:formatCode>
                <c:ptCount val="306"/>
                <c:pt idx="0">
                  <c:v>7.52</c:v>
                </c:pt>
                <c:pt idx="1">
                  <c:v>6.6190476190476186</c:v>
                </c:pt>
                <c:pt idx="2">
                  <c:v>6.1456310679611654</c:v>
                </c:pt>
                <c:pt idx="3">
                  <c:v>6.7407407407407405</c:v>
                </c:pt>
                <c:pt idx="4">
                  <c:v>6.1818181818181817</c:v>
                </c:pt>
                <c:pt idx="5">
                  <c:v>5.9150943396226419</c:v>
                </c:pt>
                <c:pt idx="6">
                  <c:v>6.6410256410256414</c:v>
                </c:pt>
                <c:pt idx="7">
                  <c:v>6.8421052631578947</c:v>
                </c:pt>
                <c:pt idx="8">
                  <c:v>5.5714285714285712</c:v>
                </c:pt>
                <c:pt idx="9">
                  <c:v>5.2045454545454541</c:v>
                </c:pt>
                <c:pt idx="10">
                  <c:v>6.4333333333333336</c:v>
                </c:pt>
                <c:pt idx="11">
                  <c:v>8.0714285714285712</c:v>
                </c:pt>
                <c:pt idx="12">
                  <c:v>7.132352941176471</c:v>
                </c:pt>
                <c:pt idx="13">
                  <c:v>6.2549019607843137</c:v>
                </c:pt>
                <c:pt idx="14">
                  <c:v>6.8372093023255811</c:v>
                </c:pt>
                <c:pt idx="15">
                  <c:v>7.6956521739130439</c:v>
                </c:pt>
                <c:pt idx="16">
                  <c:v>5.7333333333333334</c:v>
                </c:pt>
                <c:pt idx="17">
                  <c:v>5.6363636363636367</c:v>
                </c:pt>
                <c:pt idx="18">
                  <c:v>7.7647058823529411</c:v>
                </c:pt>
                <c:pt idx="19">
                  <c:v>7.0555555555555554</c:v>
                </c:pt>
                <c:pt idx="20">
                  <c:v>6.0909090909090908</c:v>
                </c:pt>
                <c:pt idx="21">
                  <c:v>5.8446601941747574</c:v>
                </c:pt>
                <c:pt idx="22">
                  <c:v>4.1428571428571432</c:v>
                </c:pt>
                <c:pt idx="23">
                  <c:v>6.942446043165468</c:v>
                </c:pt>
                <c:pt idx="24">
                  <c:v>5.3793103448275863</c:v>
                </c:pt>
                <c:pt idx="25">
                  <c:v>6.0250000000000004</c:v>
                </c:pt>
                <c:pt idx="26">
                  <c:v>5.8756218905472632</c:v>
                </c:pt>
                <c:pt idx="27">
                  <c:v>7.1241379310344826</c:v>
                </c:pt>
                <c:pt idx="28">
                  <c:v>6.8181818181818183</c:v>
                </c:pt>
                <c:pt idx="29">
                  <c:v>7.25</c:v>
                </c:pt>
                <c:pt idx="30">
                  <c:v>7.0754716981132075</c:v>
                </c:pt>
                <c:pt idx="31">
                  <c:v>6.4545454545454541</c:v>
                </c:pt>
                <c:pt idx="32">
                  <c:v>6.3058252427184467</c:v>
                </c:pt>
                <c:pt idx="33">
                  <c:v>5.2794117647058822</c:v>
                </c:pt>
                <c:pt idx="34">
                  <c:v>6.7540983606557381</c:v>
                </c:pt>
                <c:pt idx="35">
                  <c:v>6.7058823529411766</c:v>
                </c:pt>
                <c:pt idx="36">
                  <c:v>4.6585365853658534</c:v>
                </c:pt>
                <c:pt idx="37">
                  <c:v>6.1818181818181817</c:v>
                </c:pt>
                <c:pt idx="38">
                  <c:v>6.0123456790123457</c:v>
                </c:pt>
                <c:pt idx="39">
                  <c:v>8.193548387096774</c:v>
                </c:pt>
                <c:pt idx="40">
                  <c:v>7.4858490566037732</c:v>
                </c:pt>
                <c:pt idx="41">
                  <c:v>5.25</c:v>
                </c:pt>
                <c:pt idx="42">
                  <c:v>4</c:v>
                </c:pt>
                <c:pt idx="43">
                  <c:v>7.3488372093023253</c:v>
                </c:pt>
                <c:pt idx="44">
                  <c:v>5.9782608695652177</c:v>
                </c:pt>
                <c:pt idx="45">
                  <c:v>7.117647058823529</c:v>
                </c:pt>
                <c:pt idx="46">
                  <c:v>7.6551724137931032</c:v>
                </c:pt>
                <c:pt idx="47">
                  <c:v>7.302250803858521</c:v>
                </c:pt>
                <c:pt idx="48">
                  <c:v>6.5384615384615383</c:v>
                </c:pt>
                <c:pt idx="49">
                  <c:v>6.6875</c:v>
                </c:pt>
                <c:pt idx="50">
                  <c:v>6.9130434782608692</c:v>
                </c:pt>
                <c:pt idx="51">
                  <c:v>6.6923076923076925</c:v>
                </c:pt>
                <c:pt idx="52">
                  <c:v>6.7519379844961236</c:v>
                </c:pt>
                <c:pt idx="53">
                  <c:v>6.9117647058823533</c:v>
                </c:pt>
                <c:pt idx="54">
                  <c:v>7.6</c:v>
                </c:pt>
                <c:pt idx="55">
                  <c:v>8</c:v>
                </c:pt>
                <c:pt idx="56">
                  <c:v>6.8095238095238093</c:v>
                </c:pt>
                <c:pt idx="57">
                  <c:v>5.7714285714285714</c:v>
                </c:pt>
                <c:pt idx="58">
                  <c:v>5.153225806451613</c:v>
                </c:pt>
                <c:pt idx="59">
                  <c:v>5.5</c:v>
                </c:pt>
                <c:pt idx="60">
                  <c:v>7.2307692307692308</c:v>
                </c:pt>
                <c:pt idx="61">
                  <c:v>7.435483870967742</c:v>
                </c:pt>
                <c:pt idx="62">
                  <c:v>5.9776951672862451</c:v>
                </c:pt>
                <c:pt idx="63">
                  <c:v>7.2777777777777777</c:v>
                </c:pt>
                <c:pt idx="64">
                  <c:v>6.7572815533980579</c:v>
                </c:pt>
                <c:pt idx="65">
                  <c:v>7.5046082949308754</c:v>
                </c:pt>
                <c:pt idx="66">
                  <c:v>4.2666666666666666</c:v>
                </c:pt>
                <c:pt idx="67">
                  <c:v>7.7222222222222223</c:v>
                </c:pt>
                <c:pt idx="68">
                  <c:v>8.25</c:v>
                </c:pt>
                <c:pt idx="69">
                  <c:v>7.21875</c:v>
                </c:pt>
                <c:pt idx="70">
                  <c:v>7.0303030303030303</c:v>
                </c:pt>
                <c:pt idx="71">
                  <c:v>6.8351648351648349</c:v>
                </c:pt>
                <c:pt idx="72">
                  <c:v>6.3865248226950353</c:v>
                </c:pt>
                <c:pt idx="73">
                  <c:v>5.8571428571428568</c:v>
                </c:pt>
                <c:pt idx="74">
                  <c:v>6.333333333333333</c:v>
                </c:pt>
                <c:pt idx="75">
                  <c:v>6.018691588785047</c:v>
                </c:pt>
                <c:pt idx="76">
                  <c:v>5.9</c:v>
                </c:pt>
                <c:pt idx="77">
                  <c:v>6.21875</c:v>
                </c:pt>
                <c:pt idx="78">
                  <c:v>7.3023255813953485</c:v>
                </c:pt>
                <c:pt idx="79">
                  <c:v>6.1730769230769234</c:v>
                </c:pt>
                <c:pt idx="80">
                  <c:v>6.3103448275862073</c:v>
                </c:pt>
                <c:pt idx="81">
                  <c:v>5.882352941176471</c:v>
                </c:pt>
                <c:pt idx="82">
                  <c:v>7.4210526315789478</c:v>
                </c:pt>
                <c:pt idx="83">
                  <c:v>6.4736842105263159</c:v>
                </c:pt>
                <c:pt idx="84">
                  <c:v>7.2222222222222223</c:v>
                </c:pt>
                <c:pt idx="85">
                  <c:v>7.0536585365853659</c:v>
                </c:pt>
                <c:pt idx="86">
                  <c:v>5.2</c:v>
                </c:pt>
                <c:pt idx="87">
                  <c:v>4.4516129032258061</c:v>
                </c:pt>
                <c:pt idx="88">
                  <c:v>8.4482758620689662</c:v>
                </c:pt>
                <c:pt idx="89">
                  <c:v>6.5072463768115938</c:v>
                </c:pt>
                <c:pt idx="90">
                  <c:v>6.0238095238095237</c:v>
                </c:pt>
                <c:pt idx="91">
                  <c:v>6.625</c:v>
                </c:pt>
                <c:pt idx="92">
                  <c:v>7.6842105263157894</c:v>
                </c:pt>
                <c:pt idx="93">
                  <c:v>6.9512195121951219</c:v>
                </c:pt>
                <c:pt idx="94">
                  <c:v>4.9729729729729728</c:v>
                </c:pt>
                <c:pt idx="95">
                  <c:v>7.6216216216216219</c:v>
                </c:pt>
                <c:pt idx="96">
                  <c:v>5.9108910891089108</c:v>
                </c:pt>
                <c:pt idx="97">
                  <c:v>7.1428571428571432</c:v>
                </c:pt>
                <c:pt idx="98">
                  <c:v>6.171875</c:v>
                </c:pt>
                <c:pt idx="99">
                  <c:v>7.4117647058823533</c:v>
                </c:pt>
                <c:pt idx="100">
                  <c:v>4.9722222222222223</c:v>
                </c:pt>
                <c:pt idx="101">
                  <c:v>8.4499999999999993</c:v>
                </c:pt>
                <c:pt idx="102">
                  <c:v>6.4615384615384617</c:v>
                </c:pt>
                <c:pt idx="103">
                  <c:v>4.9870129870129869</c:v>
                </c:pt>
                <c:pt idx="104">
                  <c:v>7.3620689655172411</c:v>
                </c:pt>
                <c:pt idx="105">
                  <c:v>6.01123595505618</c:v>
                </c:pt>
                <c:pt idx="106">
                  <c:v>6.882352941176471</c:v>
                </c:pt>
                <c:pt idx="107">
                  <c:v>5.4761904761904763</c:v>
                </c:pt>
                <c:pt idx="108">
                  <c:v>7.0256410256410255</c:v>
                </c:pt>
                <c:pt idx="109">
                  <c:v>5.2857142857142856</c:v>
                </c:pt>
                <c:pt idx="110">
                  <c:v>8.1470588235294112</c:v>
                </c:pt>
                <c:pt idx="111">
                  <c:v>8.3333333333333339</c:v>
                </c:pt>
                <c:pt idx="112">
                  <c:v>4.8888888888888893</c:v>
                </c:pt>
                <c:pt idx="113">
                  <c:v>7.1166666666666663</c:v>
                </c:pt>
                <c:pt idx="114">
                  <c:v>6.6842105263157894</c:v>
                </c:pt>
                <c:pt idx="115">
                  <c:v>6.5</c:v>
                </c:pt>
                <c:pt idx="116">
                  <c:v>6.9870129870129869</c:v>
                </c:pt>
                <c:pt idx="117">
                  <c:v>6.7692307692307692</c:v>
                </c:pt>
                <c:pt idx="118">
                  <c:v>6.4393939393939394</c:v>
                </c:pt>
                <c:pt idx="119">
                  <c:v>6</c:v>
                </c:pt>
                <c:pt idx="120">
                  <c:v>5.2727272727272725</c:v>
                </c:pt>
                <c:pt idx="121">
                  <c:v>7.1190476190476186</c:v>
                </c:pt>
                <c:pt idx="122">
                  <c:v>5.5121951219512191</c:v>
                </c:pt>
                <c:pt idx="123">
                  <c:v>6.2380952380952381</c:v>
                </c:pt>
                <c:pt idx="124">
                  <c:v>7.3809523809523814</c:v>
                </c:pt>
                <c:pt idx="125">
                  <c:v>7.4666666666666668</c:v>
                </c:pt>
                <c:pt idx="126">
                  <c:v>5.32258064516129</c:v>
                </c:pt>
                <c:pt idx="127">
                  <c:v>5.7692307692307692</c:v>
                </c:pt>
                <c:pt idx="128">
                  <c:v>6.139344262295082</c:v>
                </c:pt>
                <c:pt idx="129">
                  <c:v>6.2941176470588234</c:v>
                </c:pt>
                <c:pt idx="130">
                  <c:v>5.8235294117647056</c:v>
                </c:pt>
                <c:pt idx="131">
                  <c:v>7.2272727272727275</c:v>
                </c:pt>
                <c:pt idx="132">
                  <c:v>7.75</c:v>
                </c:pt>
                <c:pt idx="133">
                  <c:v>5.5</c:v>
                </c:pt>
                <c:pt idx="134">
                  <c:v>7.6756756756756754</c:v>
                </c:pt>
                <c:pt idx="135">
                  <c:v>7.4482758620689653</c:v>
                </c:pt>
                <c:pt idx="136">
                  <c:v>6.8</c:v>
                </c:pt>
                <c:pt idx="137">
                  <c:v>7.1465517241379306</c:v>
                </c:pt>
                <c:pt idx="138">
                  <c:v>6.4285714285714288</c:v>
                </c:pt>
                <c:pt idx="139">
                  <c:v>5.1333333333333337</c:v>
                </c:pt>
                <c:pt idx="140">
                  <c:v>6.3421052631578947</c:v>
                </c:pt>
                <c:pt idx="141">
                  <c:v>7.6842105263157894</c:v>
                </c:pt>
                <c:pt idx="142">
                  <c:v>6.8529411764705879</c:v>
                </c:pt>
                <c:pt idx="143">
                  <c:v>5.884615384615385</c:v>
                </c:pt>
                <c:pt idx="144">
                  <c:v>7</c:v>
                </c:pt>
                <c:pt idx="145">
                  <c:v>6.4</c:v>
                </c:pt>
                <c:pt idx="146">
                  <c:v>5.5</c:v>
                </c:pt>
                <c:pt idx="147">
                  <c:v>4.5675675675675675</c:v>
                </c:pt>
                <c:pt idx="148">
                  <c:v>7.125</c:v>
                </c:pt>
                <c:pt idx="149">
                  <c:v>6.0909090909090908</c:v>
                </c:pt>
                <c:pt idx="150">
                  <c:v>7.637096774193548</c:v>
                </c:pt>
                <c:pt idx="151">
                  <c:v>8.0500000000000007</c:v>
                </c:pt>
                <c:pt idx="152">
                  <c:v>5.354838709677419</c:v>
                </c:pt>
                <c:pt idx="153">
                  <c:v>7.25</c:v>
                </c:pt>
                <c:pt idx="154">
                  <c:v>9.2857142857142865</c:v>
                </c:pt>
                <c:pt idx="155">
                  <c:v>8.0847457627118651</c:v>
                </c:pt>
                <c:pt idx="156">
                  <c:v>4.907692307692308</c:v>
                </c:pt>
                <c:pt idx="157">
                  <c:v>8.9655172413793096</c:v>
                </c:pt>
                <c:pt idx="158">
                  <c:v>8.2272727272727266</c:v>
                </c:pt>
                <c:pt idx="159">
                  <c:v>3.9</c:v>
                </c:pt>
                <c:pt idx="160">
                  <c:v>6.3529411764705879</c:v>
                </c:pt>
                <c:pt idx="161">
                  <c:v>5.8250000000000002</c:v>
                </c:pt>
                <c:pt idx="162">
                  <c:v>5.7750000000000004</c:v>
                </c:pt>
                <c:pt idx="163">
                  <c:v>5.833333333333333</c:v>
                </c:pt>
                <c:pt idx="164">
                  <c:v>7</c:v>
                </c:pt>
                <c:pt idx="165">
                  <c:v>5.3953488372093021</c:v>
                </c:pt>
                <c:pt idx="166">
                  <c:v>5.8666666666666663</c:v>
                </c:pt>
                <c:pt idx="167">
                  <c:v>5.4233576642335768</c:v>
                </c:pt>
                <c:pt idx="168">
                  <c:v>6</c:v>
                </c:pt>
                <c:pt idx="169">
                  <c:v>7.2978723404255321</c:v>
                </c:pt>
                <c:pt idx="170">
                  <c:v>5.384615384615385</c:v>
                </c:pt>
                <c:pt idx="171">
                  <c:v>5.7619047619047619</c:v>
                </c:pt>
                <c:pt idx="172">
                  <c:v>5.8428571428571425</c:v>
                </c:pt>
                <c:pt idx="173">
                  <c:v>6.0168067226890756</c:v>
                </c:pt>
                <c:pt idx="174">
                  <c:v>5.935483870967742</c:v>
                </c:pt>
                <c:pt idx="175">
                  <c:v>8.045454545454545</c:v>
                </c:pt>
                <c:pt idx="176">
                  <c:v>5.661290322580645</c:v>
                </c:pt>
                <c:pt idx="177">
                  <c:v>6.5</c:v>
                </c:pt>
                <c:pt idx="178">
                  <c:v>8.0555555555555554</c:v>
                </c:pt>
                <c:pt idx="179">
                  <c:v>7.6086956521739131</c:v>
                </c:pt>
                <c:pt idx="180">
                  <c:v>6.3043478260869561</c:v>
                </c:pt>
                <c:pt idx="181">
                  <c:v>8.125</c:v>
                </c:pt>
                <c:pt idx="182">
                  <c:v>6.4239631336405534</c:v>
                </c:pt>
                <c:pt idx="183">
                  <c:v>8.3333333333333339</c:v>
                </c:pt>
                <c:pt idx="184">
                  <c:v>6.5</c:v>
                </c:pt>
                <c:pt idx="185">
                  <c:v>5.4285714285714288</c:v>
                </c:pt>
                <c:pt idx="186">
                  <c:v>6.927835051546392</c:v>
                </c:pt>
                <c:pt idx="187">
                  <c:v>7</c:v>
                </c:pt>
                <c:pt idx="188">
                  <c:v>7.1315789473684212</c:v>
                </c:pt>
                <c:pt idx="189">
                  <c:v>6.3076923076923075</c:v>
                </c:pt>
                <c:pt idx="190">
                  <c:v>7.4011627906976747</c:v>
                </c:pt>
                <c:pt idx="191">
                  <c:v>8.1764705882352935</c:v>
                </c:pt>
                <c:pt idx="192">
                  <c:v>7.5217391304347823</c:v>
                </c:pt>
                <c:pt idx="193">
                  <c:v>7.4651162790697674</c:v>
                </c:pt>
                <c:pt idx="194">
                  <c:v>7.9090909090909092</c:v>
                </c:pt>
                <c:pt idx="195">
                  <c:v>8.0714285714285712</c:v>
                </c:pt>
                <c:pt idx="196">
                  <c:v>6.794326241134752</c:v>
                </c:pt>
                <c:pt idx="197">
                  <c:v>7.2105263157894735</c:v>
                </c:pt>
                <c:pt idx="198">
                  <c:v>7.333333333333333</c:v>
                </c:pt>
                <c:pt idx="199">
                  <c:v>6.3987341772151902</c:v>
                </c:pt>
                <c:pt idx="200">
                  <c:v>7</c:v>
                </c:pt>
                <c:pt idx="201">
                  <c:v>7.1111111111111107</c:v>
                </c:pt>
                <c:pt idx="202">
                  <c:v>4.9722222222222223</c:v>
                </c:pt>
                <c:pt idx="203">
                  <c:v>7.1818181818181817</c:v>
                </c:pt>
                <c:pt idx="204">
                  <c:v>6.9090909090909092</c:v>
                </c:pt>
                <c:pt idx="205">
                  <c:v>7.3944954128440363</c:v>
                </c:pt>
                <c:pt idx="206">
                  <c:v>7.3214285714285712</c:v>
                </c:pt>
                <c:pt idx="207">
                  <c:v>6.1951219512195124</c:v>
                </c:pt>
                <c:pt idx="208">
                  <c:v>7.4390243902439028</c:v>
                </c:pt>
                <c:pt idx="209">
                  <c:v>7.7297297297297298</c:v>
                </c:pt>
                <c:pt idx="210">
                  <c:v>6.7446808510638299</c:v>
                </c:pt>
                <c:pt idx="211">
                  <c:v>6.5660377358490569</c:v>
                </c:pt>
                <c:pt idx="212">
                  <c:v>5.125</c:v>
                </c:pt>
                <c:pt idx="213">
                  <c:v>5.9629629629629628</c:v>
                </c:pt>
                <c:pt idx="214">
                  <c:v>7.2424242424242422</c:v>
                </c:pt>
                <c:pt idx="215">
                  <c:v>5.7234042553191493</c:v>
                </c:pt>
                <c:pt idx="216">
                  <c:v>6.3658536585365857</c:v>
                </c:pt>
                <c:pt idx="217">
                  <c:v>6.4</c:v>
                </c:pt>
                <c:pt idx="218">
                  <c:v>6.8</c:v>
                </c:pt>
                <c:pt idx="219">
                  <c:v>5.2424242424242422</c:v>
                </c:pt>
                <c:pt idx="220">
                  <c:v>6.85</c:v>
                </c:pt>
                <c:pt idx="221">
                  <c:v>7.0434782608695654</c:v>
                </c:pt>
                <c:pt idx="222">
                  <c:v>8.1428571428571423</c:v>
                </c:pt>
                <c:pt idx="223">
                  <c:v>7.42741935483871</c:v>
                </c:pt>
                <c:pt idx="224">
                  <c:v>6.3076923076923075</c:v>
                </c:pt>
                <c:pt idx="225">
                  <c:v>7.1111111111111107</c:v>
                </c:pt>
                <c:pt idx="226">
                  <c:v>6.8205128205128203</c:v>
                </c:pt>
                <c:pt idx="227">
                  <c:v>6</c:v>
                </c:pt>
                <c:pt idx="228">
                  <c:v>7.7714285714285714</c:v>
                </c:pt>
                <c:pt idx="229">
                  <c:v>8.1011235955056176</c:v>
                </c:pt>
                <c:pt idx="230">
                  <c:v>7.032258064516129</c:v>
                </c:pt>
                <c:pt idx="231">
                  <c:v>8.235294117647058</c:v>
                </c:pt>
                <c:pt idx="232">
                  <c:v>6.8712121212121211</c:v>
                </c:pt>
                <c:pt idx="233">
                  <c:v>7.1785714285714288</c:v>
                </c:pt>
                <c:pt idx="234">
                  <c:v>6</c:v>
                </c:pt>
                <c:pt idx="235">
                  <c:v>5.416666666666667</c:v>
                </c:pt>
                <c:pt idx="236">
                  <c:v>5.46875</c:v>
                </c:pt>
                <c:pt idx="237">
                  <c:v>5.6090225563909772</c:v>
                </c:pt>
                <c:pt idx="238">
                  <c:v>6.333333333333333</c:v>
                </c:pt>
                <c:pt idx="239">
                  <c:v>6.9444444444444446</c:v>
                </c:pt>
                <c:pt idx="240">
                  <c:v>7.7241379310344831</c:v>
                </c:pt>
                <c:pt idx="241">
                  <c:v>6.6969696969696972</c:v>
                </c:pt>
                <c:pt idx="242">
                  <c:v>5.9940357852882702</c:v>
                </c:pt>
                <c:pt idx="243">
                  <c:v>7.65625</c:v>
                </c:pt>
                <c:pt idx="244">
                  <c:v>6.166666666666667</c:v>
                </c:pt>
                <c:pt idx="245">
                  <c:v>7.0612244897959187</c:v>
                </c:pt>
                <c:pt idx="246">
                  <c:v>7.098591549295775</c:v>
                </c:pt>
                <c:pt idx="247">
                  <c:v>7.3181818181818183</c:v>
                </c:pt>
                <c:pt idx="248">
                  <c:v>7.6470588235294121</c:v>
                </c:pt>
                <c:pt idx="249">
                  <c:v>7.166666666666667</c:v>
                </c:pt>
                <c:pt idx="250">
                  <c:v>7.5215827338129495</c:v>
                </c:pt>
                <c:pt idx="251">
                  <c:v>5.8166666666666664</c:v>
                </c:pt>
                <c:pt idx="252">
                  <c:v>7.333333333333333</c:v>
                </c:pt>
                <c:pt idx="253">
                  <c:v>7.7407407407407405</c:v>
                </c:pt>
                <c:pt idx="254">
                  <c:v>6.166666666666667</c:v>
                </c:pt>
                <c:pt idx="255">
                  <c:v>6.1578947368421053</c:v>
                </c:pt>
                <c:pt idx="256">
                  <c:v>5.666666666666667</c:v>
                </c:pt>
                <c:pt idx="257">
                  <c:v>7</c:v>
                </c:pt>
                <c:pt idx="258">
                  <c:v>7.8518518518518521</c:v>
                </c:pt>
                <c:pt idx="259">
                  <c:v>7.9736842105263159</c:v>
                </c:pt>
                <c:pt idx="260">
                  <c:v>7.4285714285714288</c:v>
                </c:pt>
                <c:pt idx="261">
                  <c:v>6.8809523809523814</c:v>
                </c:pt>
                <c:pt idx="262">
                  <c:v>7.8</c:v>
                </c:pt>
                <c:pt idx="263">
                  <c:v>7.8644067796610173</c:v>
                </c:pt>
                <c:pt idx="264">
                  <c:v>6.1218274111675131</c:v>
                </c:pt>
                <c:pt idx="265">
                  <c:v>7.125</c:v>
                </c:pt>
                <c:pt idx="266">
                  <c:v>7.4571428571428573</c:v>
                </c:pt>
                <c:pt idx="267">
                  <c:v>6.8947368421052628</c:v>
                </c:pt>
                <c:pt idx="268">
                  <c:v>6.6444444444444448</c:v>
                </c:pt>
                <c:pt idx="269">
                  <c:v>6.806451612903226</c:v>
                </c:pt>
                <c:pt idx="270">
                  <c:v>5.9661016949152543</c:v>
                </c:pt>
                <c:pt idx="271">
                  <c:v>4.3181818181818183</c:v>
                </c:pt>
                <c:pt idx="272">
                  <c:v>6.3478260869565215</c:v>
                </c:pt>
                <c:pt idx="273">
                  <c:v>6.709677419354839</c:v>
                </c:pt>
                <c:pt idx="274">
                  <c:v>6.711711711711712</c:v>
                </c:pt>
                <c:pt idx="275">
                  <c:v>8.6842105263157894</c:v>
                </c:pt>
                <c:pt idx="276">
                  <c:v>6.2444444444444445</c:v>
                </c:pt>
                <c:pt idx="277">
                  <c:v>7</c:v>
                </c:pt>
                <c:pt idx="278">
                  <c:v>6.17741935483871</c:v>
                </c:pt>
                <c:pt idx="279">
                  <c:v>5.9090909090909092</c:v>
                </c:pt>
                <c:pt idx="280">
                  <c:v>6.9090909090909092</c:v>
                </c:pt>
                <c:pt idx="281">
                  <c:v>4.1818181818181817</c:v>
                </c:pt>
                <c:pt idx="282">
                  <c:v>5.2857142857142856</c:v>
                </c:pt>
                <c:pt idx="283">
                  <c:v>4.5</c:v>
                </c:pt>
                <c:pt idx="284">
                  <c:v>5.8666666666666663</c:v>
                </c:pt>
                <c:pt idx="285">
                  <c:v>6.7575757575757578</c:v>
                </c:pt>
                <c:pt idx="286">
                  <c:v>6.455172413793103</c:v>
                </c:pt>
                <c:pt idx="287">
                  <c:v>6.5</c:v>
                </c:pt>
                <c:pt idx="288">
                  <c:v>6.88</c:v>
                </c:pt>
                <c:pt idx="289">
                  <c:v>6.1825000000000001</c:v>
                </c:pt>
                <c:pt idx="290">
                  <c:v>6.1489361702127656</c:v>
                </c:pt>
                <c:pt idx="291">
                  <c:v>7.8101265822784809</c:v>
                </c:pt>
                <c:pt idx="292">
                  <c:v>6.21875</c:v>
                </c:pt>
                <c:pt idx="293">
                  <c:v>6.041666666666667</c:v>
                </c:pt>
                <c:pt idx="294">
                  <c:v>5.0476190476190474</c:v>
                </c:pt>
                <c:pt idx="295">
                  <c:v>5.7727272727272725</c:v>
                </c:pt>
                <c:pt idx="296">
                  <c:v>6.6055045871559637</c:v>
                </c:pt>
                <c:pt idx="297">
                  <c:v>7.2</c:v>
                </c:pt>
                <c:pt idx="298">
                  <c:v>5.1186440677966099</c:v>
                </c:pt>
                <c:pt idx="299">
                  <c:v>5.258064516129032</c:v>
                </c:pt>
                <c:pt idx="300">
                  <c:v>7</c:v>
                </c:pt>
                <c:pt idx="301">
                  <c:v>7.5</c:v>
                </c:pt>
                <c:pt idx="302">
                  <c:v>6.3571428571428568</c:v>
                </c:pt>
                <c:pt idx="303">
                  <c:v>6.25</c:v>
                </c:pt>
                <c:pt idx="304">
                  <c:v>6.833333333333333</c:v>
                </c:pt>
                <c:pt idx="305">
                  <c:v>8.3333333333333339</c:v>
                </c:pt>
              </c:numCache>
            </c:numRef>
          </c:xVal>
          <c:yVal>
            <c:numRef>
              <c:f>Sheet1!$G$2:$G$307</c:f>
              <c:numCache>
                <c:formatCode>0.00</c:formatCode>
                <c:ptCount val="306"/>
                <c:pt idx="0">
                  <c:v>8.08</c:v>
                </c:pt>
                <c:pt idx="1">
                  <c:v>7.0476190476190474</c:v>
                </c:pt>
                <c:pt idx="2">
                  <c:v>6.7647058823529411</c:v>
                </c:pt>
                <c:pt idx="3">
                  <c:v>7.9259259259259256</c:v>
                </c:pt>
                <c:pt idx="4">
                  <c:v>7.4545454545454541</c:v>
                </c:pt>
                <c:pt idx="5">
                  <c:v>6.5555555555555554</c:v>
                </c:pt>
                <c:pt idx="6">
                  <c:v>7.8717948717948714</c:v>
                </c:pt>
                <c:pt idx="7">
                  <c:v>7.2105263157894735</c:v>
                </c:pt>
                <c:pt idx="8">
                  <c:v>7.7142857142857144</c:v>
                </c:pt>
                <c:pt idx="9">
                  <c:v>6.7954545454545459</c:v>
                </c:pt>
                <c:pt idx="10">
                  <c:v>6.6</c:v>
                </c:pt>
                <c:pt idx="11">
                  <c:v>8.6428571428571423</c:v>
                </c:pt>
                <c:pt idx="12">
                  <c:v>7.957746478873239</c:v>
                </c:pt>
                <c:pt idx="13">
                  <c:v>6.9019607843137258</c:v>
                </c:pt>
                <c:pt idx="14">
                  <c:v>7.5909090909090908</c:v>
                </c:pt>
                <c:pt idx="15">
                  <c:v>8.304347826086957</c:v>
                </c:pt>
                <c:pt idx="16">
                  <c:v>7.2941176470588234</c:v>
                </c:pt>
                <c:pt idx="17">
                  <c:v>7.4444444444444446</c:v>
                </c:pt>
                <c:pt idx="18">
                  <c:v>8.5</c:v>
                </c:pt>
                <c:pt idx="19">
                  <c:v>8</c:v>
                </c:pt>
                <c:pt idx="20">
                  <c:v>7.166666666666667</c:v>
                </c:pt>
                <c:pt idx="21">
                  <c:v>7.214876033057851</c:v>
                </c:pt>
                <c:pt idx="22">
                  <c:v>5.75</c:v>
                </c:pt>
                <c:pt idx="23">
                  <c:v>7.7806451612903222</c:v>
                </c:pt>
                <c:pt idx="24">
                  <c:v>5.53125</c:v>
                </c:pt>
                <c:pt idx="25">
                  <c:v>6.4782608695652177</c:v>
                </c:pt>
                <c:pt idx="26">
                  <c:v>7.3317307692307692</c:v>
                </c:pt>
                <c:pt idx="27">
                  <c:v>8.0730337078651679</c:v>
                </c:pt>
                <c:pt idx="28">
                  <c:v>7.3939393939393936</c:v>
                </c:pt>
                <c:pt idx="29">
                  <c:v>9</c:v>
                </c:pt>
                <c:pt idx="30">
                  <c:v>7.3508771929824563</c:v>
                </c:pt>
                <c:pt idx="31">
                  <c:v>6.8695652173913047</c:v>
                </c:pt>
                <c:pt idx="32">
                  <c:v>7.3532110091743119</c:v>
                </c:pt>
                <c:pt idx="33">
                  <c:v>6.7162162162162158</c:v>
                </c:pt>
                <c:pt idx="34">
                  <c:v>7.957446808510638</c:v>
                </c:pt>
                <c:pt idx="35">
                  <c:v>7.4705882352941178</c:v>
                </c:pt>
                <c:pt idx="36">
                  <c:v>6</c:v>
                </c:pt>
                <c:pt idx="37">
                  <c:v>7.2833333333333332</c:v>
                </c:pt>
                <c:pt idx="38">
                  <c:v>6.6010928961748636</c:v>
                </c:pt>
                <c:pt idx="39">
                  <c:v>8.46875</c:v>
                </c:pt>
                <c:pt idx="40">
                  <c:v>8.427312775330396</c:v>
                </c:pt>
                <c:pt idx="41">
                  <c:v>5.6428571428571432</c:v>
                </c:pt>
                <c:pt idx="42">
                  <c:v>5.2</c:v>
                </c:pt>
                <c:pt idx="43">
                  <c:v>8.4318181818181817</c:v>
                </c:pt>
                <c:pt idx="44">
                  <c:v>6.5106382978723403</c:v>
                </c:pt>
                <c:pt idx="45">
                  <c:v>8.257142857142858</c:v>
                </c:pt>
                <c:pt idx="46">
                  <c:v>8.40625</c:v>
                </c:pt>
                <c:pt idx="47">
                  <c:v>8.196745562130177</c:v>
                </c:pt>
                <c:pt idx="48">
                  <c:v>7.384615384615385</c:v>
                </c:pt>
                <c:pt idx="49">
                  <c:v>7.9444444444444446</c:v>
                </c:pt>
                <c:pt idx="50">
                  <c:v>7.583333333333333</c:v>
                </c:pt>
                <c:pt idx="51">
                  <c:v>7.615384615384615</c:v>
                </c:pt>
                <c:pt idx="52">
                  <c:v>7.5531914893617023</c:v>
                </c:pt>
                <c:pt idx="53">
                  <c:v>#N/A</c:v>
                </c:pt>
                <c:pt idx="54">
                  <c:v>8.5409836065573774</c:v>
                </c:pt>
                <c:pt idx="55">
                  <c:v>8.8333333333333339</c:v>
                </c:pt>
                <c:pt idx="56">
                  <c:v>7.3191489361702127</c:v>
                </c:pt>
                <c:pt idx="57">
                  <c:v>7.0285714285714285</c:v>
                </c:pt>
                <c:pt idx="58">
                  <c:v>5.8571428571428568</c:v>
                </c:pt>
                <c:pt idx="59">
                  <c:v>7</c:v>
                </c:pt>
                <c:pt idx="60">
                  <c:v>7.9259259259259256</c:v>
                </c:pt>
                <c:pt idx="61">
                  <c:v>7.828125</c:v>
                </c:pt>
                <c:pt idx="62">
                  <c:v>6.896321070234114</c:v>
                </c:pt>
                <c:pt idx="63">
                  <c:v>8.2380952380952372</c:v>
                </c:pt>
                <c:pt idx="64">
                  <c:v>7.6857142857142859</c:v>
                </c:pt>
                <c:pt idx="65">
                  <c:v>8.1061571125265388</c:v>
                </c:pt>
                <c:pt idx="66">
                  <c:v>5.2666666666666666</c:v>
                </c:pt>
                <c:pt idx="67">
                  <c:v>8.4433497536945818</c:v>
                </c:pt>
                <c:pt idx="68">
                  <c:v>8.384615384615385</c:v>
                </c:pt>
                <c:pt idx="69">
                  <c:v>8.1875</c:v>
                </c:pt>
                <c:pt idx="70">
                  <c:v>7.7571428571428571</c:v>
                </c:pt>
                <c:pt idx="71">
                  <c:v>8.0729166666666661</c:v>
                </c:pt>
                <c:pt idx="72">
                  <c:v>7.4337349397590362</c:v>
                </c:pt>
                <c:pt idx="73">
                  <c:v>7.4285714285714288</c:v>
                </c:pt>
                <c:pt idx="74">
                  <c:v>7.1818181818181817</c:v>
                </c:pt>
                <c:pt idx="75">
                  <c:v>5.6460176991150446</c:v>
                </c:pt>
                <c:pt idx="76">
                  <c:v>6.2857142857142856</c:v>
                </c:pt>
                <c:pt idx="77">
                  <c:v>7.0789473684210522</c:v>
                </c:pt>
                <c:pt idx="78">
                  <c:v>8.5227272727272734</c:v>
                </c:pt>
                <c:pt idx="79">
                  <c:v>7.0183486238532113</c:v>
                </c:pt>
                <c:pt idx="80">
                  <c:v>7.6206896551724137</c:v>
                </c:pt>
                <c:pt idx="81">
                  <c:v>5.8235294117647056</c:v>
                </c:pt>
                <c:pt idx="82">
                  <c:v>8.101694915254237</c:v>
                </c:pt>
                <c:pt idx="83">
                  <c:v>7.2105263157894735</c:v>
                </c:pt>
                <c:pt idx="84">
                  <c:v>7.5777777777777775</c:v>
                </c:pt>
                <c:pt idx="85">
                  <c:v>7.7962085308056874</c:v>
                </c:pt>
                <c:pt idx="86">
                  <c:v>6.7777777777777777</c:v>
                </c:pt>
                <c:pt idx="87">
                  <c:v>5.333333333333333</c:v>
                </c:pt>
                <c:pt idx="88">
                  <c:v>9.1666666666666661</c:v>
                </c:pt>
                <c:pt idx="89">
                  <c:v>7.8</c:v>
                </c:pt>
                <c:pt idx="90">
                  <c:v>7.247311827956989</c:v>
                </c:pt>
                <c:pt idx="91">
                  <c:v>7.7777777777777777</c:v>
                </c:pt>
                <c:pt idx="92">
                  <c:v>8.7368421052631575</c:v>
                </c:pt>
                <c:pt idx="93">
                  <c:v>6.6904761904761907</c:v>
                </c:pt>
                <c:pt idx="94">
                  <c:v>4.2820512820512819</c:v>
                </c:pt>
                <c:pt idx="95">
                  <c:v>7.6842105263157894</c:v>
                </c:pt>
                <c:pt idx="96">
                  <c:v>6.6603773584905657</c:v>
                </c:pt>
                <c:pt idx="97">
                  <c:v>7.4117647058823533</c:v>
                </c:pt>
                <c:pt idx="98">
                  <c:v>7.0735294117647056</c:v>
                </c:pt>
                <c:pt idx="99">
                  <c:v>7.6315789473684212</c:v>
                </c:pt>
                <c:pt idx="100">
                  <c:v>6.0540540540540544</c:v>
                </c:pt>
                <c:pt idx="101">
                  <c:v>8.9499999999999993</c:v>
                </c:pt>
                <c:pt idx="102">
                  <c:v>7.8095238095238093</c:v>
                </c:pt>
                <c:pt idx="103">
                  <c:v>5.6410256410256414</c:v>
                </c:pt>
                <c:pt idx="104">
                  <c:v>8.2028985507246368</c:v>
                </c:pt>
                <c:pt idx="105">
                  <c:v>7.3274336283185839</c:v>
                </c:pt>
                <c:pt idx="106">
                  <c:v>7.2285714285714286</c:v>
                </c:pt>
                <c:pt idx="107">
                  <c:v>6.3913043478260869</c:v>
                </c:pt>
                <c:pt idx="108">
                  <c:v>7.0975609756097562</c:v>
                </c:pt>
                <c:pt idx="109">
                  <c:v>6.6428571428571432</c:v>
                </c:pt>
                <c:pt idx="110">
                  <c:v>8.6</c:v>
                </c:pt>
                <c:pt idx="111">
                  <c:v>9.6666666666666661</c:v>
                </c:pt>
                <c:pt idx="112">
                  <c:v>5.1621621621621623</c:v>
                </c:pt>
                <c:pt idx="113">
                  <c:v>7.1102362204724407</c:v>
                </c:pt>
                <c:pt idx="114">
                  <c:v>7.8717948717948714</c:v>
                </c:pt>
                <c:pt idx="115">
                  <c:v>6.8224299065420562</c:v>
                </c:pt>
                <c:pt idx="116">
                  <c:v>8.1951219512195124</c:v>
                </c:pt>
                <c:pt idx="117">
                  <c:v>7.6923076923076925</c:v>
                </c:pt>
                <c:pt idx="118">
                  <c:v>7.2318840579710146</c:v>
                </c:pt>
                <c:pt idx="119">
                  <c:v>6.8888888888888893</c:v>
                </c:pt>
                <c:pt idx="120">
                  <c:v>5</c:v>
                </c:pt>
                <c:pt idx="121">
                  <c:v>7.4883720930232558</c:v>
                </c:pt>
                <c:pt idx="122">
                  <c:v>5.6511627906976747</c:v>
                </c:pt>
                <c:pt idx="123">
                  <c:v>7.9130434782608692</c:v>
                </c:pt>
                <c:pt idx="124">
                  <c:v>8</c:v>
                </c:pt>
                <c:pt idx="125">
                  <c:v>8.5</c:v>
                </c:pt>
                <c:pt idx="126">
                  <c:v>6.0606060606060606</c:v>
                </c:pt>
                <c:pt idx="127">
                  <c:v>7.2333333333333334</c:v>
                </c:pt>
                <c:pt idx="128">
                  <c:v>7.5144927536231885</c:v>
                </c:pt>
                <c:pt idx="129">
                  <c:v>6.1111111111111107</c:v>
                </c:pt>
                <c:pt idx="130">
                  <c:v>6.117647058823529</c:v>
                </c:pt>
                <c:pt idx="131">
                  <c:v>8.2962962962962958</c:v>
                </c:pt>
                <c:pt idx="132">
                  <c:v>8.125</c:v>
                </c:pt>
                <c:pt idx="133">
                  <c:v>6.666666666666667</c:v>
                </c:pt>
                <c:pt idx="134">
                  <c:v>8.3614457831325293</c:v>
                </c:pt>
                <c:pt idx="135">
                  <c:v>8.0655737704918025</c:v>
                </c:pt>
                <c:pt idx="136">
                  <c:v>7.873239436619718</c:v>
                </c:pt>
                <c:pt idx="137">
                  <c:v>8.1023622047244093</c:v>
                </c:pt>
                <c:pt idx="138">
                  <c:v>7.2</c:v>
                </c:pt>
                <c:pt idx="139">
                  <c:v>6.34</c:v>
                </c:pt>
                <c:pt idx="140">
                  <c:v>7.3658536585365857</c:v>
                </c:pt>
                <c:pt idx="141">
                  <c:v>8.1999999999999993</c:v>
                </c:pt>
                <c:pt idx="142">
                  <c:v>7.7777777777777777</c:v>
                </c:pt>
                <c:pt idx="143">
                  <c:v>6.4</c:v>
                </c:pt>
                <c:pt idx="144">
                  <c:v>8.1428571428571423</c:v>
                </c:pt>
                <c:pt idx="145">
                  <c:v>6.5625</c:v>
                </c:pt>
                <c:pt idx="146">
                  <c:v>7.0384615384615383</c:v>
                </c:pt>
                <c:pt idx="147">
                  <c:v>5.0454545454545459</c:v>
                </c:pt>
                <c:pt idx="148">
                  <c:v>7.270833333333333</c:v>
                </c:pt>
                <c:pt idx="149">
                  <c:v>6.6421052631578945</c:v>
                </c:pt>
                <c:pt idx="150">
                  <c:v>8.126760563380282</c:v>
                </c:pt>
                <c:pt idx="151">
                  <c:v>8.7619047619047628</c:v>
                </c:pt>
                <c:pt idx="152">
                  <c:v>5.8857142857142861</c:v>
                </c:pt>
                <c:pt idx="153">
                  <c:v>7.955223880597015</c:v>
                </c:pt>
                <c:pt idx="154">
                  <c:v>9.3333333333333339</c:v>
                </c:pt>
                <c:pt idx="155">
                  <c:v>8.6031746031746028</c:v>
                </c:pt>
                <c:pt idx="156">
                  <c:v>5.333333333333333</c:v>
                </c:pt>
                <c:pt idx="157">
                  <c:v>9.4137931034482758</c:v>
                </c:pt>
                <c:pt idx="158">
                  <c:v>8.375</c:v>
                </c:pt>
                <c:pt idx="159">
                  <c:v>4.4516129032258061</c:v>
                </c:pt>
                <c:pt idx="160">
                  <c:v>7.4886363636363633</c:v>
                </c:pt>
                <c:pt idx="161">
                  <c:v>6.8636363636363633</c:v>
                </c:pt>
                <c:pt idx="162">
                  <c:v>6.024390243902439</c:v>
                </c:pt>
                <c:pt idx="163">
                  <c:v>6.625</c:v>
                </c:pt>
                <c:pt idx="164">
                  <c:v>7.6</c:v>
                </c:pt>
                <c:pt idx="165">
                  <c:v>6.3877551020408161</c:v>
                </c:pt>
                <c:pt idx="166">
                  <c:v>6.4666666666666668</c:v>
                </c:pt>
                <c:pt idx="167">
                  <c:v>6.4459459459459456</c:v>
                </c:pt>
                <c:pt idx="168">
                  <c:v>7.4444444444444446</c:v>
                </c:pt>
                <c:pt idx="169">
                  <c:v>7.5858585858585856</c:v>
                </c:pt>
                <c:pt idx="170">
                  <c:v>7.6923076923076925</c:v>
                </c:pt>
                <c:pt idx="171">
                  <c:v>5.645833333333333</c:v>
                </c:pt>
                <c:pt idx="172">
                  <c:v>6.6164383561643838</c:v>
                </c:pt>
                <c:pt idx="173">
                  <c:v>7.048</c:v>
                </c:pt>
                <c:pt idx="174">
                  <c:v>6.882352941176471</c:v>
                </c:pt>
                <c:pt idx="175">
                  <c:v>8.695652173913043</c:v>
                </c:pt>
                <c:pt idx="176">
                  <c:v>6.333333333333333</c:v>
                </c:pt>
                <c:pt idx="177">
                  <c:v>7.05</c:v>
                </c:pt>
                <c:pt idx="178">
                  <c:v>8.2173913043478262</c:v>
                </c:pt>
                <c:pt idx="179">
                  <c:v>7.375</c:v>
                </c:pt>
                <c:pt idx="180">
                  <c:v>6.6538461538461542</c:v>
                </c:pt>
                <c:pt idx="181">
                  <c:v>6.625</c:v>
                </c:pt>
                <c:pt idx="182">
                  <c:v>7.3491379310344831</c:v>
                </c:pt>
                <c:pt idx="183">
                  <c:v>8.9333333333333336</c:v>
                </c:pt>
                <c:pt idx="184">
                  <c:v>7.1764705882352944</c:v>
                </c:pt>
                <c:pt idx="185">
                  <c:v>5.5714285714285712</c:v>
                </c:pt>
                <c:pt idx="186">
                  <c:v>7.217821782178218</c:v>
                </c:pt>
                <c:pt idx="187">
                  <c:v>8</c:v>
                </c:pt>
                <c:pt idx="188">
                  <c:v>7.1842105263157894</c:v>
                </c:pt>
                <c:pt idx="189">
                  <c:v>6.9777777777777779</c:v>
                </c:pt>
                <c:pt idx="190">
                  <c:v>8.11049723756906</c:v>
                </c:pt>
                <c:pt idx="191">
                  <c:v>8.1999999999999993</c:v>
                </c:pt>
                <c:pt idx="192">
                  <c:v>7.958333333333333</c:v>
                </c:pt>
                <c:pt idx="193">
                  <c:v>8.1590909090909083</c:v>
                </c:pt>
                <c:pt idx="194">
                  <c:v>8.1818181818181817</c:v>
                </c:pt>
                <c:pt idx="195">
                  <c:v>8.7328767123287676</c:v>
                </c:pt>
                <c:pt idx="196">
                  <c:v>7.7241379310344831</c:v>
                </c:pt>
                <c:pt idx="197">
                  <c:v>8.4367816091954015</c:v>
                </c:pt>
                <c:pt idx="198">
                  <c:v>7.1111111111111107</c:v>
                </c:pt>
                <c:pt idx="199">
                  <c:v>6.7878787878787881</c:v>
                </c:pt>
                <c:pt idx="200">
                  <c:v>7.4255319148936172</c:v>
                </c:pt>
                <c:pt idx="201">
                  <c:v>7.9803921568627452</c:v>
                </c:pt>
                <c:pt idx="202">
                  <c:v>6.5250000000000004</c:v>
                </c:pt>
                <c:pt idx="203">
                  <c:v>7.7173913043478262</c:v>
                </c:pt>
                <c:pt idx="204">
                  <c:v>6.8181818181818183</c:v>
                </c:pt>
                <c:pt idx="205">
                  <c:v>8.2560000000000002</c:v>
                </c:pt>
                <c:pt idx="206">
                  <c:v>8.1071428571428577</c:v>
                </c:pt>
                <c:pt idx="207">
                  <c:v>7.0975609756097562</c:v>
                </c:pt>
                <c:pt idx="208">
                  <c:v>8.3181818181818183</c:v>
                </c:pt>
                <c:pt idx="209">
                  <c:v>8.7692307692307701</c:v>
                </c:pt>
                <c:pt idx="210">
                  <c:v>6.6938775510204085</c:v>
                </c:pt>
                <c:pt idx="211">
                  <c:v>6.8771929824561404</c:v>
                </c:pt>
                <c:pt idx="212">
                  <c:v>4.75</c:v>
                </c:pt>
                <c:pt idx="213">
                  <c:v>6.64</c:v>
                </c:pt>
                <c:pt idx="214">
                  <c:v>7.6811594202898554</c:v>
                </c:pt>
                <c:pt idx="215">
                  <c:v>6.9836065573770494</c:v>
                </c:pt>
                <c:pt idx="216">
                  <c:v>7.4318181818181817</c:v>
                </c:pt>
                <c:pt idx="217">
                  <c:v>6.9411764705882355</c:v>
                </c:pt>
                <c:pt idx="218">
                  <c:v>6.9647058823529413</c:v>
                </c:pt>
                <c:pt idx="219">
                  <c:v>6.1764705882352944</c:v>
                </c:pt>
                <c:pt idx="220">
                  <c:v>7.5625</c:v>
                </c:pt>
                <c:pt idx="221">
                  <c:v>7.875</c:v>
                </c:pt>
                <c:pt idx="222">
                  <c:v>8.4</c:v>
                </c:pt>
                <c:pt idx="223">
                  <c:v>7.8293650793650791</c:v>
                </c:pt>
                <c:pt idx="224">
                  <c:v>6</c:v>
                </c:pt>
                <c:pt idx="225">
                  <c:v>7.4</c:v>
                </c:pt>
                <c:pt idx="226">
                  <c:v>7.822222222222222</c:v>
                </c:pt>
                <c:pt idx="227">
                  <c:v>6.8014705882352944</c:v>
                </c:pt>
                <c:pt idx="228">
                  <c:v>8.5833333333333339</c:v>
                </c:pt>
                <c:pt idx="229">
                  <c:v>8.384615384615385</c:v>
                </c:pt>
                <c:pt idx="230">
                  <c:v>7.9142857142857146</c:v>
                </c:pt>
                <c:pt idx="231">
                  <c:v>8.235294117647058</c:v>
                </c:pt>
                <c:pt idx="232">
                  <c:v>7.3986486486486482</c:v>
                </c:pt>
                <c:pt idx="233">
                  <c:v>7.3571428571428568</c:v>
                </c:pt>
                <c:pt idx="234">
                  <c:v>6.4838709677419351</c:v>
                </c:pt>
                <c:pt idx="235">
                  <c:v>7.583333333333333</c:v>
                </c:pt>
                <c:pt idx="236">
                  <c:v>5.2424242424242422</c:v>
                </c:pt>
                <c:pt idx="237">
                  <c:v>6.7162162162162158</c:v>
                </c:pt>
                <c:pt idx="238">
                  <c:v>7.2380952380952381</c:v>
                </c:pt>
                <c:pt idx="239">
                  <c:v>7.6111111111111107</c:v>
                </c:pt>
                <c:pt idx="240">
                  <c:v>8.6999999999999993</c:v>
                </c:pt>
                <c:pt idx="241">
                  <c:v>7.2857142857142856</c:v>
                </c:pt>
                <c:pt idx="242">
                  <c:v>6.1694599627560525</c:v>
                </c:pt>
                <c:pt idx="243">
                  <c:v>7.7692307692307692</c:v>
                </c:pt>
                <c:pt idx="244">
                  <c:v>7.2</c:v>
                </c:pt>
                <c:pt idx="245">
                  <c:v>7.44</c:v>
                </c:pt>
                <c:pt idx="246">
                  <c:v>7.1298701298701301</c:v>
                </c:pt>
                <c:pt idx="247">
                  <c:v>7.1304347826086953</c:v>
                </c:pt>
                <c:pt idx="248">
                  <c:v>8.070422535211268</c:v>
                </c:pt>
                <c:pt idx="249">
                  <c:v>7.0555555555555554</c:v>
                </c:pt>
                <c:pt idx="250">
                  <c:v>8.1955128205128212</c:v>
                </c:pt>
                <c:pt idx="251">
                  <c:v>7.140625</c:v>
                </c:pt>
                <c:pt idx="252">
                  <c:v>7.833333333333333</c:v>
                </c:pt>
                <c:pt idx="253">
                  <c:v>8.5</c:v>
                </c:pt>
                <c:pt idx="254">
                  <c:v>6.84375</c:v>
                </c:pt>
                <c:pt idx="255">
                  <c:v>7.0909090909090908</c:v>
                </c:pt>
                <c:pt idx="256">
                  <c:v>6.52</c:v>
                </c:pt>
                <c:pt idx="257">
                  <c:v>7.8</c:v>
                </c:pt>
                <c:pt idx="258">
                  <c:v>8.3666666666666671</c:v>
                </c:pt>
                <c:pt idx="259">
                  <c:v>8.625</c:v>
                </c:pt>
                <c:pt idx="260">
                  <c:v>8.08</c:v>
                </c:pt>
                <c:pt idx="261">
                  <c:v>7.7380952380952381</c:v>
                </c:pt>
                <c:pt idx="262">
                  <c:v>8.4</c:v>
                </c:pt>
                <c:pt idx="263">
                  <c:v>8.5606060606060606</c:v>
                </c:pt>
                <c:pt idx="264">
                  <c:v>6.4724770642201834</c:v>
                </c:pt>
                <c:pt idx="265">
                  <c:v>7.6875</c:v>
                </c:pt>
                <c:pt idx="266">
                  <c:v>7.9722222222222223</c:v>
                </c:pt>
                <c:pt idx="267">
                  <c:v>8.0158730158730158</c:v>
                </c:pt>
                <c:pt idx="268">
                  <c:v>7.86</c:v>
                </c:pt>
                <c:pt idx="269">
                  <c:v>8.1764705882352935</c:v>
                </c:pt>
                <c:pt idx="270">
                  <c:v>6.8030303030303028</c:v>
                </c:pt>
                <c:pt idx="271">
                  <c:v>5.1617647058823533</c:v>
                </c:pt>
                <c:pt idx="272">
                  <c:v>7.5652173913043477</c:v>
                </c:pt>
                <c:pt idx="273">
                  <c:v>8</c:v>
                </c:pt>
                <c:pt idx="274">
                  <c:v>7.524193548387097</c:v>
                </c:pt>
                <c:pt idx="275">
                  <c:v>8.7894736842105257</c:v>
                </c:pt>
                <c:pt idx="276">
                  <c:v>6.6808510638297873</c:v>
                </c:pt>
                <c:pt idx="277">
                  <c:v>8.4047619047619051</c:v>
                </c:pt>
                <c:pt idx="278">
                  <c:v>6.9275362318840576</c:v>
                </c:pt>
                <c:pt idx="279">
                  <c:v>6.166666666666667</c:v>
                </c:pt>
                <c:pt idx="280">
                  <c:v>7.7058823529411766</c:v>
                </c:pt>
                <c:pt idx="281">
                  <c:v>4.5</c:v>
                </c:pt>
                <c:pt idx="282">
                  <c:v>6.1162790697674421</c:v>
                </c:pt>
                <c:pt idx="283">
                  <c:v>4.882352941176471</c:v>
                </c:pt>
                <c:pt idx="284">
                  <c:v>7</c:v>
                </c:pt>
                <c:pt idx="285">
                  <c:v>7.8181818181818183</c:v>
                </c:pt>
                <c:pt idx="286">
                  <c:v>7.3218390804597702</c:v>
                </c:pt>
                <c:pt idx="287">
                  <c:v>7.9302325581395348</c:v>
                </c:pt>
                <c:pt idx="288">
                  <c:v>7.6235294117647054</c:v>
                </c:pt>
                <c:pt idx="289">
                  <c:v>6.7995689655172411</c:v>
                </c:pt>
                <c:pt idx="290">
                  <c:v>6.8039215686274508</c:v>
                </c:pt>
                <c:pt idx="291">
                  <c:v>7.4258675078864353</c:v>
                </c:pt>
                <c:pt idx="292">
                  <c:v>7.2121212121212119</c:v>
                </c:pt>
                <c:pt idx="293">
                  <c:v>7.416666666666667</c:v>
                </c:pt>
                <c:pt idx="294">
                  <c:v>7.1851851851851851</c:v>
                </c:pt>
                <c:pt idx="295">
                  <c:v>6.4347826086956523</c:v>
                </c:pt>
                <c:pt idx="296">
                  <c:v>7.5344827586206895</c:v>
                </c:pt>
                <c:pt idx="297">
                  <c:v>8</c:v>
                </c:pt>
                <c:pt idx="298">
                  <c:v>5.5</c:v>
                </c:pt>
                <c:pt idx="299">
                  <c:v>6.1081081081081079</c:v>
                </c:pt>
                <c:pt idx="300">
                  <c:v>7.666666666666667</c:v>
                </c:pt>
                <c:pt idx="301">
                  <c:v>8.125</c:v>
                </c:pt>
                <c:pt idx="302">
                  <c:v>7</c:v>
                </c:pt>
                <c:pt idx="303">
                  <c:v>6.75</c:v>
                </c:pt>
                <c:pt idx="304">
                  <c:v>7.4666666666666668</c:v>
                </c:pt>
                <c:pt idx="305">
                  <c:v>8.806451612903226</c:v>
                </c:pt>
              </c:numCache>
            </c:numRef>
          </c:yVal>
          <c:smooth val="0"/>
          <c:extLst xmlns:c16r2="http://schemas.microsoft.com/office/drawing/2015/06/chart">
            <c:ext xmlns:c16="http://schemas.microsoft.com/office/drawing/2014/chart" uri="{C3380CC4-5D6E-409C-BE32-E72D297353CC}">
              <c16:uniqueId val="{00000000-95DE-49C5-A4A0-F93ABD245678}"/>
            </c:ext>
          </c:extLst>
        </c:ser>
        <c:dLbls>
          <c:showLegendKey val="0"/>
          <c:showVal val="0"/>
          <c:showCatName val="0"/>
          <c:showSerName val="0"/>
          <c:showPercent val="0"/>
          <c:showBubbleSize val="0"/>
        </c:dLbls>
        <c:axId val="189120872"/>
        <c:axId val="189121264"/>
      </c:scatterChart>
      <c:valAx>
        <c:axId val="189120872"/>
        <c:scaling>
          <c:orientation val="minMax"/>
          <c:min val="4"/>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dirty="0"/>
                  <a:t>IT Innovation Leadership</a:t>
                </a:r>
              </a:p>
              <a:p>
                <a:pPr>
                  <a:defRPr/>
                </a:pPr>
                <a:r>
                  <a:rPr lang="en-CA" sz="1200" dirty="0" smtClean="0"/>
                  <a:t>Source: Info-Tech’s </a:t>
                </a:r>
                <a:r>
                  <a:rPr lang="en-CA" sz="1200" dirty="0"/>
                  <a:t>CIO Business</a:t>
                </a:r>
                <a:r>
                  <a:rPr lang="en-CA" sz="1200" baseline="0" dirty="0"/>
                  <a:t> Vision, </a:t>
                </a:r>
                <a:r>
                  <a:rPr lang="en-CA" sz="1200" b="0" i="1" u="none" strike="noStrike" baseline="0" dirty="0" smtClean="0">
                    <a:effectLst/>
                  </a:rPr>
                  <a:t>N</a:t>
                </a:r>
                <a:r>
                  <a:rPr lang="en-CA" sz="1200" b="0" i="0" u="none" strike="noStrike" baseline="0" dirty="0" smtClean="0">
                    <a:effectLst/>
                  </a:rPr>
                  <a:t>=305 </a:t>
                </a:r>
                <a:endParaRPr lang="en-CA" sz="1200"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19050" cap="flat" cmpd="sng" algn="ctr">
            <a:solidFill>
              <a:srgbClr val="FFFFFF">
                <a:lumMod val="75000"/>
              </a:srgb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121264"/>
        <c:crosses val="autoZero"/>
        <c:crossBetween val="midCat"/>
      </c:valAx>
      <c:valAx>
        <c:axId val="189121264"/>
        <c:scaling>
          <c:orientation val="minMax"/>
          <c:min val="4"/>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dirty="0"/>
                  <a:t>Satisfaction with IT</a:t>
                </a:r>
              </a:p>
            </c:rich>
          </c:tx>
          <c:layout>
            <c:manualLayout>
              <c:xMode val="edge"/>
              <c:yMode val="edge"/>
              <c:x val="1.804852780148325E-2"/>
              <c:y val="0.2488056763837315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19050" cap="flat" cmpd="sng" algn="ctr">
            <a:solidFill>
              <a:srgbClr val="FFFFFF">
                <a:lumMod val="75000"/>
              </a:srgb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9120872"/>
        <c:crosses val="autoZero"/>
        <c:crossBetween val="midCat"/>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2/13/2017</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2/13/2017</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a:t>
            </a:fld>
            <a:endParaRPr lang="en-US" dirty="0"/>
          </a:p>
        </p:txBody>
      </p:sp>
    </p:spTree>
    <p:extLst>
      <p:ext uri="{BB962C8B-B14F-4D97-AF65-F5344CB8AC3E}">
        <p14:creationId xmlns:p14="http://schemas.microsoft.com/office/powerpoint/2010/main" val="1928671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21141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14</a:t>
            </a:fld>
            <a:endParaRPr lang="en-US" dirty="0"/>
          </a:p>
        </p:txBody>
      </p:sp>
    </p:spTree>
    <p:extLst>
      <p:ext uri="{BB962C8B-B14F-4D97-AF65-F5344CB8AC3E}">
        <p14:creationId xmlns:p14="http://schemas.microsoft.com/office/powerpoint/2010/main" val="279713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17</a:t>
            </a:fld>
            <a:endParaRPr lang="en-US" dirty="0"/>
          </a:p>
        </p:txBody>
      </p:sp>
    </p:spTree>
    <p:extLst>
      <p:ext uri="{BB962C8B-B14F-4D97-AF65-F5344CB8AC3E}">
        <p14:creationId xmlns:p14="http://schemas.microsoft.com/office/powerpoint/2010/main" val="415142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19</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400821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2120879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wmf"/><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graysc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userDrawn="1"/>
        </p:nvSpPr>
        <p:spPr>
          <a:xfrm>
            <a:off x="-4764" y="-2688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
        <p:nvSpPr>
          <p:cNvPr id="5" name="Rectangle 4"/>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6" name="Rectangle 5"/>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15910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49896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898409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a:solidFill>
                    <a:srgbClr val="FFFFFF"/>
                  </a:solidFill>
                  <a:latin typeface="Georgia"/>
                </a:rPr>
                <a:t>Info-Tech Insight</a:t>
              </a: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0410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4" name="Rectangle 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427056563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1997-2016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138943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298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1243563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3699849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31716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4168831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ep and Workshop Activity">
    <p:spTree>
      <p:nvGrpSpPr>
        <p:cNvPr id="1" name=""/>
        <p:cNvGrpSpPr/>
        <p:nvPr/>
      </p:nvGrpSpPr>
      <p:grpSpPr>
        <a:xfrm>
          <a:off x="0" y="0"/>
          <a:ext cx="0" cy="0"/>
          <a:chOff x="0" y="0"/>
          <a:chExt cx="0" cy="0"/>
        </a:xfrm>
      </p:grpSpPr>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7" y="1173398"/>
            <a:ext cx="59398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a:t>
            </a:r>
          </a:p>
        </p:txBody>
      </p:sp>
      <p:sp>
        <p:nvSpPr>
          <p:cNvPr id="28" name="Text Placeholder 26"/>
          <p:cNvSpPr>
            <a:spLocks noGrp="1"/>
          </p:cNvSpPr>
          <p:nvPr>
            <p:ph type="body" sz="quarter" idx="11" hasCustomPrompt="1"/>
          </p:nvPr>
        </p:nvSpPr>
        <p:spPr>
          <a:xfrm>
            <a:off x="1286931" y="1173398"/>
            <a:ext cx="7297219"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sp>
        <p:nvSpPr>
          <p:cNvPr id="9" name="Pentagon 8"/>
          <p:cNvSpPr/>
          <p:nvPr userDrawn="1"/>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11" name="Text Placeholder 20"/>
          <p:cNvSpPr>
            <a:spLocks noGrp="1"/>
          </p:cNvSpPr>
          <p:nvPr>
            <p:ph type="body" sz="quarter" idx="12"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187438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ol Overview - Exec Brief">
    <p:spTree>
      <p:nvGrpSpPr>
        <p:cNvPr id="1" name=""/>
        <p:cNvGrpSpPr/>
        <p:nvPr/>
      </p:nvGrpSpPr>
      <p:grpSpPr>
        <a:xfrm>
          <a:off x="0" y="0"/>
          <a:ext cx="0" cy="0"/>
          <a:chOff x="0" y="0"/>
          <a:chExt cx="0" cy="0"/>
        </a:xfrm>
      </p:grpSpPr>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0" name="Text Placeholder 26"/>
          <p:cNvSpPr>
            <a:spLocks noGrp="1"/>
          </p:cNvSpPr>
          <p:nvPr>
            <p:ph type="body" sz="quarter" idx="11" hasCustomPrompt="1"/>
          </p:nvPr>
        </p:nvSpPr>
        <p:spPr>
          <a:xfrm>
            <a:off x="688279" y="1173398"/>
            <a:ext cx="7895871"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a:t>[Provide estimated time for workshop activity or other guidelines.]</a:t>
            </a: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1" name="Rectangle 10"/>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13" name="Title 1"/>
          <p:cNvSpPr>
            <a:spLocks noGrp="1"/>
          </p:cNvSpPr>
          <p:nvPr>
            <p:ph type="title" hasCustomPrompt="1"/>
          </p:nvPr>
        </p:nvSpPr>
        <p:spPr>
          <a:xfrm>
            <a:off x="257174" y="255588"/>
            <a:ext cx="8620125" cy="877887"/>
          </a:xfrm>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Tree>
    <p:extLst>
      <p:ext uri="{BB962C8B-B14F-4D97-AF65-F5344CB8AC3E}">
        <p14:creationId xmlns:p14="http://schemas.microsoft.com/office/powerpoint/2010/main" val="2619343061"/>
      </p:ext>
    </p:extLst>
  </p:cSld>
  <p:clrMapOvr>
    <a:masterClrMapping/>
  </p:clrMapOvr>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grpSp>
        <p:nvGrpSpPr>
          <p:cNvPr id="15" name="Group 70"/>
          <p:cNvGrpSpPr/>
          <p:nvPr userDrawn="1"/>
        </p:nvGrpSpPr>
        <p:grpSpPr>
          <a:xfrm>
            <a:off x="0" y="-27384"/>
            <a:ext cx="9144000" cy="6885384"/>
            <a:chOff x="0" y="0"/>
            <a:chExt cx="9144000" cy="6885384"/>
          </a:xfrm>
        </p:grpSpPr>
        <p:sp>
          <p:nvSpPr>
            <p:cNvPr id="16" name="Rectangle 15"/>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0" name="Rectangle 19"/>
            <p:cNvSpPr/>
            <p:nvPr userDrawn="1"/>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93" r:id="rId1"/>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09087256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4" r:id="rId3"/>
    <p:sldLayoutId id="2147483777" r:id="rId4"/>
    <p:sldLayoutId id="2147483779" r:id="rId5"/>
    <p:sldLayoutId id="2147483780" r:id="rId6"/>
    <p:sldLayoutId id="2147483785" r:id="rId7"/>
    <p:sldLayoutId id="2147483787" r:id="rId8"/>
    <p:sldLayoutId id="2147483788" r:id="rId9"/>
    <p:sldLayoutId id="2147483790" r:id="rId10"/>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743496063"/>
      </p:ext>
    </p:extLst>
  </p:cSld>
  <p:clrMap bg1="lt1" tx1="dk1" bg2="lt2" tx2="dk2" accent1="accent1" accent2="accent2" accent3="accent3" accent4="accent4" accent5="accent5" accent6="accent6" hlink="hlink" folHlink="folHlink"/>
  <p:sldLayoutIdLst>
    <p:sldLayoutId id="2147483801" r:id="rId1"/>
    <p:sldLayoutId id="2147483805" r:id="rId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airwatch.com/pricing/" TargetMode="External"/><Relationship Id="rId2" Type="http://schemas.openxmlformats.org/officeDocument/2006/relationships/hyperlink" Target="https://www.infotech.com/research/service-desk-technician-ii" TargetMode="External"/><Relationship Id="rId1" Type="http://schemas.openxmlformats.org/officeDocument/2006/relationships/slideLayout" Target="../slideLayouts/slideLayout3.xml"/><Relationship Id="rId6" Type="http://schemas.openxmlformats.org/officeDocument/2006/relationships/hyperlink" Target="https://products.office.com/en-us/business/compare-office-365-for-business-plans" TargetMode="External"/><Relationship Id="rId5" Type="http://schemas.openxmlformats.org/officeDocument/2006/relationships/image" Target="../media/image4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infotech.com/browse/strategy-leadership/architecture/enterprise-architecture"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5.jp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png"/><Relationship Id="rId7"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infotech.com/research/euc-strategy-communications-template" TargetMode="External"/><Relationship Id="rId4" Type="http://schemas.openxmlformats.org/officeDocument/2006/relationships/hyperlink" Target="https://www.infotech.com/research/euc-strategy-and-roadmap-templa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infotech.com/research/euc-strategy-and-roadmap-template"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infotech.com/research/euc-strategy-communications-template" TargetMode="Externa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infotech.com/research/ss/migrate-to-windows-10" TargetMode="External"/><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www.infotech.com/browse/infrastructure/network-communications/end-user-computi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nchor="b" anchorCtr="0"/>
          <a:lstStyle/>
          <a:p>
            <a:r>
              <a:rPr lang="en-US" dirty="0"/>
              <a:t>Recalibrate Your </a:t>
            </a:r>
            <a:r>
              <a:rPr lang="en-US" dirty="0" smtClean="0"/>
              <a:t>End-User </a:t>
            </a:r>
            <a:r>
              <a:rPr lang="en-US" dirty="0"/>
              <a:t>Computing Strategy and Roadmap</a:t>
            </a:r>
          </a:p>
        </p:txBody>
      </p:sp>
      <p:sp>
        <p:nvSpPr>
          <p:cNvPr id="5" name="Tagline"/>
          <p:cNvSpPr>
            <a:spLocks noGrp="1"/>
          </p:cNvSpPr>
          <p:nvPr>
            <p:ph type="body" sz="quarter" idx="16"/>
          </p:nvPr>
        </p:nvSpPr>
        <p:spPr/>
        <p:txBody>
          <a:bodyPr/>
          <a:lstStyle/>
          <a:p>
            <a:r>
              <a:rPr lang="en-US" dirty="0"/>
              <a:t>The days of banning Macs and smartphones from the enterprise is over—make sure that IT is ready to support the workplace of the future.</a:t>
            </a:r>
          </a:p>
        </p:txBody>
      </p:sp>
      <p:pic>
        <p:nvPicPr>
          <p:cNvPr id="6" name="Picture 5"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4071407"/>
            <a:ext cx="2279546" cy="1796282"/>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3653289" y="1283697"/>
            <a:ext cx="2615671" cy="4874681"/>
          </a:xfrm>
          <a:prstGeom prst="rect">
            <a:avLst/>
          </a:prstGeom>
          <a:solidFill>
            <a:srgbClr val="FFFFFF">
              <a:alpha val="8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61" name="Rectangle 60"/>
          <p:cNvSpPr/>
          <p:nvPr/>
        </p:nvSpPr>
        <p:spPr>
          <a:xfrm>
            <a:off x="6269981" y="1283697"/>
            <a:ext cx="2538762" cy="4874682"/>
          </a:xfrm>
          <a:prstGeom prst="rect">
            <a:avLst/>
          </a:prstGeom>
          <a:solidFill>
            <a:srgbClr val="FFFFFF">
              <a:alpha val="9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sp>
        <p:nvSpPr>
          <p:cNvPr id="29" name="Rectangle 28"/>
          <p:cNvSpPr/>
          <p:nvPr/>
        </p:nvSpPr>
        <p:spPr>
          <a:xfrm>
            <a:off x="1033980" y="1283697"/>
            <a:ext cx="2615671" cy="4874681"/>
          </a:xfrm>
          <a:prstGeom prst="rect">
            <a:avLst/>
          </a:prstGeom>
          <a:solidFill>
            <a:srgbClr val="FFFFFF">
              <a:alpha val="70000"/>
            </a:srgb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CA"/>
          </a:p>
        </p:txBody>
      </p:sp>
      <p:cxnSp>
        <p:nvCxnSpPr>
          <p:cNvPr id="51" name="Straight Connector 50"/>
          <p:cNvCxnSpPr/>
          <p:nvPr/>
        </p:nvCxnSpPr>
        <p:spPr>
          <a:xfrm>
            <a:off x="6837464" y="3447280"/>
            <a:ext cx="310299" cy="424"/>
          </a:xfrm>
          <a:prstGeom prst="line">
            <a:avLst/>
          </a:prstGeom>
          <a:ln>
            <a:solidFill>
              <a:srgbClr val="16476E"/>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p:nvCxnSpPr>
        <p:spPr>
          <a:xfrm>
            <a:off x="6907273" y="2501408"/>
            <a:ext cx="310299" cy="424"/>
          </a:xfrm>
          <a:prstGeom prst="line">
            <a:avLst/>
          </a:prstGeom>
          <a:ln>
            <a:solidFill>
              <a:srgbClr val="1E5E92"/>
            </a:solidFill>
          </a:ln>
        </p:spPr>
        <p:style>
          <a:lnRef idx="1">
            <a:schemeClr val="accent3"/>
          </a:lnRef>
          <a:fillRef idx="0">
            <a:schemeClr val="accent3"/>
          </a:fillRef>
          <a:effectRef idx="0">
            <a:schemeClr val="accent3"/>
          </a:effectRef>
          <a:fontRef idx="minor">
            <a:schemeClr val="tx1"/>
          </a:fontRef>
        </p:style>
      </p:cxnSp>
      <p:cxnSp>
        <p:nvCxnSpPr>
          <p:cNvPr id="48" name="Straight Connector 47"/>
          <p:cNvCxnSpPr/>
          <p:nvPr/>
        </p:nvCxnSpPr>
        <p:spPr>
          <a:xfrm>
            <a:off x="4339055" y="3487359"/>
            <a:ext cx="310299" cy="424"/>
          </a:xfrm>
          <a:prstGeom prst="line">
            <a:avLst/>
          </a:prstGeom>
          <a:ln>
            <a:solidFill>
              <a:srgbClr val="16476E"/>
            </a:solidFill>
          </a:ln>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a:off x="4398872" y="2497877"/>
            <a:ext cx="310299" cy="424"/>
          </a:xfrm>
          <a:prstGeom prst="line">
            <a:avLst/>
          </a:prstGeom>
          <a:ln>
            <a:solidFill>
              <a:srgbClr val="1E5E92"/>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p:nvCxnSpPr>
        <p:spPr>
          <a:xfrm>
            <a:off x="1652275" y="3487783"/>
            <a:ext cx="310299" cy="424"/>
          </a:xfrm>
          <a:prstGeom prst="line">
            <a:avLst/>
          </a:prstGeom>
          <a:ln>
            <a:solidFill>
              <a:srgbClr val="16476E"/>
            </a:solidFill>
          </a:ln>
        </p:spPr>
        <p:style>
          <a:lnRef idx="1">
            <a:schemeClr val="accent3"/>
          </a:lnRef>
          <a:fillRef idx="0">
            <a:schemeClr val="accent3"/>
          </a:fillRef>
          <a:effectRef idx="0">
            <a:schemeClr val="accent3"/>
          </a:effectRef>
          <a:fontRef idx="minor">
            <a:schemeClr val="tx1"/>
          </a:fontRef>
        </p:style>
      </p:cxnSp>
      <p:cxnSp>
        <p:nvCxnSpPr>
          <p:cNvPr id="5" name="Straight Connector 4"/>
          <p:cNvCxnSpPr/>
          <p:nvPr/>
        </p:nvCxnSpPr>
        <p:spPr>
          <a:xfrm>
            <a:off x="1712092" y="2498301"/>
            <a:ext cx="310299" cy="424"/>
          </a:xfrm>
          <a:prstGeom prst="line">
            <a:avLst/>
          </a:prstGeom>
          <a:ln>
            <a:solidFill>
              <a:srgbClr val="1E5E92"/>
            </a:solidFill>
          </a:ln>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flipH="1">
            <a:off x="6659321" y="2029695"/>
            <a:ext cx="1" cy="3332880"/>
          </a:xfrm>
          <a:prstGeom prst="line">
            <a:avLst/>
          </a:prstGeo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a:xfrm>
            <a:off x="4101220" y="1996242"/>
            <a:ext cx="0" cy="4029908"/>
          </a:xfrm>
          <a:prstGeom prst="line">
            <a:avLst/>
          </a:prstGeo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flipH="1">
            <a:off x="1425119" y="1912115"/>
            <a:ext cx="43557" cy="3488560"/>
          </a:xfrm>
          <a:prstGeom prst="line">
            <a:avLst/>
          </a:prstGeom>
          <a:ln/>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a:t>Follow Info-Tech’s methodology to develop an </a:t>
            </a:r>
            <a:r>
              <a:rPr lang="en-US" dirty="0" smtClean="0"/>
              <a:t>end-user </a:t>
            </a:r>
            <a:r>
              <a:rPr lang="en-US" dirty="0"/>
              <a:t>computing strategy aligned with </a:t>
            </a:r>
            <a:r>
              <a:rPr lang="en-US" dirty="0" smtClean="0"/>
              <a:t>post-PC </a:t>
            </a:r>
            <a:r>
              <a:rPr lang="en-US" dirty="0"/>
              <a:t>realities</a:t>
            </a:r>
            <a:endParaRPr lang="en-CA" dirty="0"/>
          </a:p>
        </p:txBody>
      </p:sp>
      <p:sp>
        <p:nvSpPr>
          <p:cNvPr id="3" name="Rounded Rectangle 2"/>
          <p:cNvSpPr/>
          <p:nvPr/>
        </p:nvSpPr>
        <p:spPr>
          <a:xfrm>
            <a:off x="1141520" y="1330475"/>
            <a:ext cx="2413692" cy="702318"/>
          </a:xfrm>
          <a:prstGeom prst="roundRect">
            <a:avLst/>
          </a:prstGeom>
          <a:solidFill>
            <a:srgbClr val="29475F"/>
          </a:solidFill>
          <a:ln w="28575">
            <a:noFill/>
          </a:ln>
        </p:spPr>
        <p:style>
          <a:lnRef idx="1">
            <a:schemeClr val="dk1"/>
          </a:lnRef>
          <a:fillRef idx="2">
            <a:schemeClr val="dk1"/>
          </a:fillRef>
          <a:effectRef idx="1">
            <a:schemeClr val="dk1"/>
          </a:effectRef>
          <a:fontRef idx="minor">
            <a:schemeClr val="dk1"/>
          </a:fontRef>
        </p:style>
        <p:txBody>
          <a:bodyPr rtlCol="0" anchor="ctr"/>
          <a:lstStyle/>
          <a:p>
            <a:pPr algn="ctr"/>
            <a:r>
              <a:rPr lang="en-CA" sz="1400" b="1" dirty="0">
                <a:solidFill>
                  <a:schemeClr val="bg1"/>
                </a:solidFill>
              </a:rPr>
              <a:t>Phase 1</a:t>
            </a:r>
            <a:r>
              <a:rPr lang="en-CA" sz="1400" dirty="0">
                <a:solidFill>
                  <a:schemeClr val="bg1"/>
                </a:solidFill>
              </a:rPr>
              <a:t>: Assess Your Current State</a:t>
            </a:r>
          </a:p>
        </p:txBody>
      </p:sp>
      <p:sp>
        <p:nvSpPr>
          <p:cNvPr id="6" name="Rounded Rectangle 5"/>
          <p:cNvSpPr/>
          <p:nvPr/>
        </p:nvSpPr>
        <p:spPr>
          <a:xfrm>
            <a:off x="3748916" y="1332158"/>
            <a:ext cx="2390701" cy="702318"/>
          </a:xfrm>
          <a:prstGeom prst="roundRect">
            <a:avLst/>
          </a:prstGeom>
          <a:solidFill>
            <a:srgbClr val="21394C"/>
          </a:solidFill>
          <a:ln w="28575">
            <a:noFill/>
          </a:ln>
        </p:spPr>
        <p:style>
          <a:lnRef idx="1">
            <a:schemeClr val="dk1"/>
          </a:lnRef>
          <a:fillRef idx="2">
            <a:schemeClr val="dk1"/>
          </a:fillRef>
          <a:effectRef idx="1">
            <a:schemeClr val="dk1"/>
          </a:effectRef>
          <a:fontRef idx="minor">
            <a:schemeClr val="dk1"/>
          </a:fontRef>
        </p:style>
        <p:txBody>
          <a:bodyPr rtlCol="0" anchor="ctr"/>
          <a:lstStyle/>
          <a:p>
            <a:pPr algn="ctr"/>
            <a:r>
              <a:rPr lang="en-CA" sz="1400" b="1" dirty="0">
                <a:solidFill>
                  <a:schemeClr val="bg1"/>
                </a:solidFill>
              </a:rPr>
              <a:t>Phase 2</a:t>
            </a:r>
            <a:r>
              <a:rPr lang="en-CA" sz="1400" dirty="0">
                <a:solidFill>
                  <a:schemeClr val="bg1"/>
                </a:solidFill>
              </a:rPr>
              <a:t>: Select Initiatives and Draft a Strategy</a:t>
            </a:r>
          </a:p>
        </p:txBody>
      </p:sp>
      <p:sp>
        <p:nvSpPr>
          <p:cNvPr id="7" name="Rounded Rectangle 6"/>
          <p:cNvSpPr/>
          <p:nvPr/>
        </p:nvSpPr>
        <p:spPr>
          <a:xfrm>
            <a:off x="6333692" y="1322079"/>
            <a:ext cx="2352456" cy="712397"/>
          </a:xfrm>
          <a:prstGeom prst="roundRect">
            <a:avLst/>
          </a:prstGeom>
          <a:solidFill>
            <a:srgbClr val="192B39"/>
          </a:solidFill>
          <a:ln w="28575">
            <a:noFill/>
          </a:ln>
        </p:spPr>
        <p:style>
          <a:lnRef idx="1">
            <a:schemeClr val="dk1"/>
          </a:lnRef>
          <a:fillRef idx="2">
            <a:schemeClr val="dk1"/>
          </a:fillRef>
          <a:effectRef idx="1">
            <a:schemeClr val="dk1"/>
          </a:effectRef>
          <a:fontRef idx="minor">
            <a:schemeClr val="dk1"/>
          </a:fontRef>
        </p:style>
        <p:txBody>
          <a:bodyPr rtlCol="0" anchor="ctr"/>
          <a:lstStyle/>
          <a:p>
            <a:r>
              <a:rPr lang="en-CA" sz="1400" b="1" dirty="0">
                <a:solidFill>
                  <a:schemeClr val="bg1"/>
                </a:solidFill>
              </a:rPr>
              <a:t>Phase 3</a:t>
            </a:r>
            <a:r>
              <a:rPr lang="en-CA" sz="1400" dirty="0">
                <a:solidFill>
                  <a:schemeClr val="bg1"/>
                </a:solidFill>
              </a:rPr>
              <a:t>: </a:t>
            </a:r>
            <a:r>
              <a:rPr lang="en-US" sz="1400" dirty="0">
                <a:solidFill>
                  <a:schemeClr val="bg1"/>
                </a:solidFill>
              </a:rPr>
              <a:t>Finalize the </a:t>
            </a:r>
            <a:r>
              <a:rPr lang="en-US" sz="1400" dirty="0" smtClean="0">
                <a:solidFill>
                  <a:schemeClr val="bg1"/>
                </a:solidFill>
              </a:rPr>
              <a:t>End-User </a:t>
            </a:r>
            <a:r>
              <a:rPr lang="en-US" sz="1400" dirty="0">
                <a:solidFill>
                  <a:schemeClr val="bg1"/>
                </a:solidFill>
              </a:rPr>
              <a:t>Computing Roadmap</a:t>
            </a:r>
          </a:p>
        </p:txBody>
      </p:sp>
      <p:sp>
        <p:nvSpPr>
          <p:cNvPr id="12" name="Rounded Rectangle 11"/>
          <p:cNvSpPr/>
          <p:nvPr/>
        </p:nvSpPr>
        <p:spPr>
          <a:xfrm>
            <a:off x="1899573" y="3041524"/>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200" dirty="0">
                <a:solidFill>
                  <a:srgbClr val="333333"/>
                </a:solidFill>
              </a:rPr>
              <a:t>Analyze user groups with a </a:t>
            </a:r>
            <a:r>
              <a:rPr lang="en-CA" sz="1200" dirty="0" smtClean="0">
                <a:solidFill>
                  <a:srgbClr val="333333"/>
                </a:solidFill>
              </a:rPr>
              <a:t>persona analysis</a:t>
            </a:r>
            <a:endParaRPr lang="en-US" sz="1200" dirty="0">
              <a:solidFill>
                <a:srgbClr val="333333"/>
              </a:solidFill>
            </a:endParaRPr>
          </a:p>
        </p:txBody>
      </p:sp>
      <p:sp>
        <p:nvSpPr>
          <p:cNvPr id="13" name="Rounded Rectangle 12"/>
          <p:cNvSpPr/>
          <p:nvPr/>
        </p:nvSpPr>
        <p:spPr>
          <a:xfrm>
            <a:off x="1900239" y="2113733"/>
            <a:ext cx="1627553" cy="839308"/>
          </a:xfrm>
          <a:prstGeom prst="roundRect">
            <a:avLst/>
          </a:prstGeom>
          <a:ln>
            <a:solidFill>
              <a:srgbClr val="1E5E92"/>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Set a vision for your new </a:t>
            </a:r>
            <a:r>
              <a:rPr lang="en-CA" sz="1200" dirty="0" smtClean="0">
                <a:solidFill>
                  <a:srgbClr val="333333"/>
                </a:solidFill>
              </a:rPr>
              <a:t>end-user </a:t>
            </a:r>
            <a:r>
              <a:rPr lang="en-CA" sz="1200" dirty="0">
                <a:solidFill>
                  <a:srgbClr val="333333"/>
                </a:solidFill>
              </a:rPr>
              <a:t>computing roadmap</a:t>
            </a:r>
          </a:p>
        </p:txBody>
      </p:sp>
      <p:sp>
        <p:nvSpPr>
          <p:cNvPr id="14" name="Oval 13"/>
          <p:cNvSpPr/>
          <p:nvPr/>
        </p:nvSpPr>
        <p:spPr>
          <a:xfrm>
            <a:off x="1142739" y="3135871"/>
            <a:ext cx="651258" cy="652274"/>
          </a:xfrm>
          <a:prstGeom prst="ellipse">
            <a:avLst/>
          </a:prstGeom>
          <a:solidFill>
            <a:srgbClr val="5191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1.2</a:t>
            </a:r>
          </a:p>
        </p:txBody>
      </p:sp>
      <p:sp>
        <p:nvSpPr>
          <p:cNvPr id="16" name="Oval 15"/>
          <p:cNvSpPr/>
          <p:nvPr/>
        </p:nvSpPr>
        <p:spPr>
          <a:xfrm>
            <a:off x="1142739" y="2165417"/>
            <a:ext cx="651258" cy="652274"/>
          </a:xfrm>
          <a:prstGeom prst="ellipse">
            <a:avLst/>
          </a:pr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1.1</a:t>
            </a:r>
          </a:p>
        </p:txBody>
      </p:sp>
      <p:sp>
        <p:nvSpPr>
          <p:cNvPr id="18" name="Rounded Rectangle 17"/>
          <p:cNvSpPr/>
          <p:nvPr/>
        </p:nvSpPr>
        <p:spPr>
          <a:xfrm>
            <a:off x="4512783" y="3052319"/>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200" dirty="0">
                <a:solidFill>
                  <a:srgbClr val="333333"/>
                </a:solidFill>
              </a:rPr>
              <a:t>Create a high-level implementation and migration strategy</a:t>
            </a:r>
            <a:endParaRPr lang="en-US" sz="1200" dirty="0">
              <a:solidFill>
                <a:srgbClr val="333333"/>
              </a:solidFill>
            </a:endParaRPr>
          </a:p>
        </p:txBody>
      </p:sp>
      <p:sp>
        <p:nvSpPr>
          <p:cNvPr id="19" name="Rounded Rectangle 18"/>
          <p:cNvSpPr/>
          <p:nvPr/>
        </p:nvSpPr>
        <p:spPr>
          <a:xfrm>
            <a:off x="4497784" y="2120386"/>
            <a:ext cx="1627553" cy="839308"/>
          </a:xfrm>
          <a:prstGeom prst="roundRect">
            <a:avLst/>
          </a:prstGeom>
          <a:ln>
            <a:solidFill>
              <a:srgbClr val="1E5E92"/>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Select initiatives to include in your </a:t>
            </a:r>
            <a:r>
              <a:rPr lang="en-CA" sz="1200" dirty="0" smtClean="0">
                <a:solidFill>
                  <a:srgbClr val="333333"/>
                </a:solidFill>
              </a:rPr>
              <a:t>end-user </a:t>
            </a:r>
            <a:r>
              <a:rPr lang="en-CA" sz="1200" dirty="0">
                <a:solidFill>
                  <a:srgbClr val="333333"/>
                </a:solidFill>
              </a:rPr>
              <a:t>computing roadmap</a:t>
            </a:r>
          </a:p>
        </p:txBody>
      </p:sp>
      <p:sp>
        <p:nvSpPr>
          <p:cNvPr id="20" name="Oval 19"/>
          <p:cNvSpPr/>
          <p:nvPr/>
        </p:nvSpPr>
        <p:spPr>
          <a:xfrm>
            <a:off x="3779616" y="3145837"/>
            <a:ext cx="651258" cy="652274"/>
          </a:xfrm>
          <a:prstGeom prst="ellipse">
            <a:avLst/>
          </a:prstGeom>
          <a:solidFill>
            <a:srgbClr val="5191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2.2</a:t>
            </a:r>
          </a:p>
        </p:txBody>
      </p:sp>
      <p:sp>
        <p:nvSpPr>
          <p:cNvPr id="22" name="Oval 21"/>
          <p:cNvSpPr/>
          <p:nvPr/>
        </p:nvSpPr>
        <p:spPr>
          <a:xfrm>
            <a:off x="3779616" y="2175383"/>
            <a:ext cx="651258" cy="652274"/>
          </a:xfrm>
          <a:prstGeom prst="ellipse">
            <a:avLst/>
          </a:pr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2.1</a:t>
            </a:r>
          </a:p>
        </p:txBody>
      </p:sp>
      <p:sp>
        <p:nvSpPr>
          <p:cNvPr id="24" name="Rounded Rectangle 23"/>
          <p:cNvSpPr/>
          <p:nvPr/>
        </p:nvSpPr>
        <p:spPr>
          <a:xfrm>
            <a:off x="7058594" y="3070196"/>
            <a:ext cx="1612554" cy="839309"/>
          </a:xfrm>
          <a:prstGeom prst="roundRect">
            <a:avLst/>
          </a:prstGeom>
          <a:ln w="19050">
            <a:solidFill>
              <a:srgbClr val="16476E"/>
            </a:solidFill>
          </a:ln>
          <a:effectLst/>
        </p:spPr>
        <p:style>
          <a:lnRef idx="1">
            <a:schemeClr val="accent4"/>
          </a:lnRef>
          <a:fillRef idx="2">
            <a:schemeClr val="accent4"/>
          </a:fillRef>
          <a:effectRef idx="1">
            <a:schemeClr val="accent4"/>
          </a:effectRef>
          <a:fontRef idx="minor">
            <a:schemeClr val="dk1"/>
          </a:fontRef>
        </p:style>
        <p:txBody>
          <a:bodyPr lIns="36000" rIns="36000" rtlCol="0" anchor="ctr" anchorCtr="0"/>
          <a:lstStyle/>
          <a:p>
            <a:pPr algn="ctr"/>
            <a:r>
              <a:rPr lang="en-CA" sz="1200" dirty="0" smtClean="0">
                <a:solidFill>
                  <a:srgbClr val="333333"/>
                </a:solidFill>
              </a:rPr>
              <a:t>Define the </a:t>
            </a:r>
            <a:r>
              <a:rPr lang="en-CA" sz="1200" dirty="0">
                <a:solidFill>
                  <a:srgbClr val="333333"/>
                </a:solidFill>
              </a:rPr>
              <a:t>costs and benefits of your implementation</a:t>
            </a:r>
            <a:endParaRPr lang="en-US" sz="1200" dirty="0">
              <a:solidFill>
                <a:srgbClr val="333333"/>
              </a:solidFill>
            </a:endParaRPr>
          </a:p>
        </p:txBody>
      </p:sp>
      <p:sp>
        <p:nvSpPr>
          <p:cNvPr id="25" name="Rounded Rectangle 24"/>
          <p:cNvSpPr/>
          <p:nvPr/>
        </p:nvSpPr>
        <p:spPr>
          <a:xfrm>
            <a:off x="7058594" y="2151844"/>
            <a:ext cx="1627553" cy="839308"/>
          </a:xfrm>
          <a:prstGeom prst="roundRect">
            <a:avLst/>
          </a:prstGeom>
          <a:ln>
            <a:solidFill>
              <a:srgbClr val="1E5E92"/>
            </a:solidFill>
          </a:ln>
        </p:spPr>
        <p:style>
          <a:lnRef idx="2">
            <a:schemeClr val="accent3"/>
          </a:lnRef>
          <a:fillRef idx="1">
            <a:schemeClr val="lt1"/>
          </a:fillRef>
          <a:effectRef idx="0">
            <a:schemeClr val="accent3"/>
          </a:effectRef>
          <a:fontRef idx="minor">
            <a:schemeClr val="dk1"/>
          </a:fontRef>
        </p:style>
        <p:txBody>
          <a:bodyPr lIns="36000" rIns="36000" rtlCol="0" anchor="ctr" anchorCtr="0"/>
          <a:lstStyle/>
          <a:p>
            <a:pPr algn="ctr" defTabSz="533400">
              <a:lnSpc>
                <a:spcPct val="90000"/>
              </a:lnSpc>
              <a:spcBef>
                <a:spcPct val="0"/>
              </a:spcBef>
              <a:spcAft>
                <a:spcPct val="35000"/>
              </a:spcAft>
            </a:pPr>
            <a:r>
              <a:rPr lang="en-CA" sz="1200" dirty="0">
                <a:solidFill>
                  <a:srgbClr val="333333"/>
                </a:solidFill>
              </a:rPr>
              <a:t>Refine the roadmap</a:t>
            </a:r>
          </a:p>
        </p:txBody>
      </p:sp>
      <p:sp>
        <p:nvSpPr>
          <p:cNvPr id="26" name="Oval 25"/>
          <p:cNvSpPr/>
          <p:nvPr/>
        </p:nvSpPr>
        <p:spPr>
          <a:xfrm>
            <a:off x="6333692" y="3131090"/>
            <a:ext cx="651258" cy="652274"/>
          </a:xfrm>
          <a:prstGeom prst="ellipse">
            <a:avLst/>
          </a:prstGeom>
          <a:solidFill>
            <a:srgbClr val="5191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3.2</a:t>
            </a:r>
          </a:p>
        </p:txBody>
      </p:sp>
      <p:sp>
        <p:nvSpPr>
          <p:cNvPr id="28" name="Oval 27"/>
          <p:cNvSpPr/>
          <p:nvPr/>
        </p:nvSpPr>
        <p:spPr>
          <a:xfrm>
            <a:off x="6333692" y="2160636"/>
            <a:ext cx="651258" cy="652274"/>
          </a:xfrm>
          <a:prstGeom prst="ellipse">
            <a:avLst/>
          </a:pr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solidFill>
                  <a:srgbClr val="FFFFFF"/>
                </a:solidFill>
              </a:rPr>
              <a:t>3.1</a:t>
            </a:r>
          </a:p>
        </p:txBody>
      </p:sp>
      <p:sp>
        <p:nvSpPr>
          <p:cNvPr id="35" name="Rounded Rectangle 34"/>
          <p:cNvSpPr/>
          <p:nvPr/>
        </p:nvSpPr>
        <p:spPr>
          <a:xfrm>
            <a:off x="1095849" y="4233055"/>
            <a:ext cx="2423778"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Communication Template</a:t>
            </a:r>
          </a:p>
        </p:txBody>
      </p:sp>
      <p:sp>
        <p:nvSpPr>
          <p:cNvPr id="36" name="Rounded Rectangle 35"/>
          <p:cNvSpPr/>
          <p:nvPr/>
        </p:nvSpPr>
        <p:spPr>
          <a:xfrm>
            <a:off x="1095849" y="4725491"/>
            <a:ext cx="2423778"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Roadmap Template</a:t>
            </a:r>
          </a:p>
        </p:txBody>
      </p:sp>
      <p:sp>
        <p:nvSpPr>
          <p:cNvPr id="38" name="Rounded Rectangle 37"/>
          <p:cNvSpPr/>
          <p:nvPr/>
        </p:nvSpPr>
        <p:spPr>
          <a:xfrm>
            <a:off x="3765336" y="4223806"/>
            <a:ext cx="2360001"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t>Welcome to the Post-PC Era</a:t>
            </a:r>
            <a:endParaRPr lang="en-CA" sz="1200" dirty="0">
              <a:solidFill>
                <a:srgbClr val="333333"/>
              </a:solidFill>
            </a:endParaRPr>
          </a:p>
        </p:txBody>
      </p:sp>
      <p:sp>
        <p:nvSpPr>
          <p:cNvPr id="39" name="Rounded Rectangle 38"/>
          <p:cNvSpPr/>
          <p:nvPr/>
        </p:nvSpPr>
        <p:spPr>
          <a:xfrm>
            <a:off x="3779616" y="5247998"/>
            <a:ext cx="2360000"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Communication Template</a:t>
            </a:r>
          </a:p>
        </p:txBody>
      </p:sp>
      <p:sp>
        <p:nvSpPr>
          <p:cNvPr id="40" name="Rounded Rectangle 39"/>
          <p:cNvSpPr/>
          <p:nvPr/>
        </p:nvSpPr>
        <p:spPr>
          <a:xfrm>
            <a:off x="3788942" y="5728655"/>
            <a:ext cx="2359999"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Roadmap Template</a:t>
            </a:r>
          </a:p>
        </p:txBody>
      </p:sp>
      <p:sp>
        <p:nvSpPr>
          <p:cNvPr id="41" name="Rounded Rectangle 40"/>
          <p:cNvSpPr/>
          <p:nvPr/>
        </p:nvSpPr>
        <p:spPr>
          <a:xfrm>
            <a:off x="6360267" y="4200979"/>
            <a:ext cx="2305735"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Roadmap and Monitoring Tool</a:t>
            </a:r>
          </a:p>
        </p:txBody>
      </p:sp>
      <p:sp>
        <p:nvSpPr>
          <p:cNvPr id="42" name="Rounded Rectangle 41"/>
          <p:cNvSpPr/>
          <p:nvPr/>
        </p:nvSpPr>
        <p:spPr>
          <a:xfrm>
            <a:off x="6367767" y="4692152"/>
            <a:ext cx="2290736"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Communication Template</a:t>
            </a:r>
          </a:p>
        </p:txBody>
      </p:sp>
      <p:sp>
        <p:nvSpPr>
          <p:cNvPr id="54" name="Rounded Rectangle 53"/>
          <p:cNvSpPr/>
          <p:nvPr/>
        </p:nvSpPr>
        <p:spPr>
          <a:xfrm>
            <a:off x="6360267" y="5171484"/>
            <a:ext cx="2290736"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Roadmap Template</a:t>
            </a:r>
          </a:p>
        </p:txBody>
      </p:sp>
      <p:sp>
        <p:nvSpPr>
          <p:cNvPr id="55" name="Rounded Rectangle 54"/>
          <p:cNvSpPr/>
          <p:nvPr/>
        </p:nvSpPr>
        <p:spPr>
          <a:xfrm>
            <a:off x="3779615" y="4738140"/>
            <a:ext cx="2360001"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smtClean="0">
                <a:solidFill>
                  <a:srgbClr val="333333"/>
                </a:solidFill>
              </a:rPr>
              <a:t>Roadmap and Monitoring Tool</a:t>
            </a:r>
            <a:endParaRPr lang="en-CA" sz="1200" dirty="0">
              <a:solidFill>
                <a:srgbClr val="333333"/>
              </a:solidFill>
            </a:endParaRPr>
          </a:p>
        </p:txBody>
      </p:sp>
      <p:sp>
        <p:nvSpPr>
          <p:cNvPr id="10" name="TextBox 9"/>
          <p:cNvSpPr txBox="1"/>
          <p:nvPr/>
        </p:nvSpPr>
        <p:spPr>
          <a:xfrm>
            <a:off x="215674" y="1541858"/>
            <a:ext cx="800348" cy="276999"/>
          </a:xfrm>
          <a:prstGeom prst="rect">
            <a:avLst/>
          </a:prstGeom>
        </p:spPr>
        <p:txBody>
          <a:bodyPr wrap="square" rtlCol="0">
            <a:spAutoFit/>
          </a:bodyPr>
          <a:lstStyle/>
          <a:p>
            <a:pPr algn="r"/>
            <a:r>
              <a:rPr lang="en-CA" sz="1200" b="1" dirty="0"/>
              <a:t>Phases</a:t>
            </a:r>
          </a:p>
        </p:txBody>
      </p:sp>
      <p:sp>
        <p:nvSpPr>
          <p:cNvPr id="56" name="TextBox 55"/>
          <p:cNvSpPr txBox="1"/>
          <p:nvPr/>
        </p:nvSpPr>
        <p:spPr>
          <a:xfrm>
            <a:off x="219683" y="2218030"/>
            <a:ext cx="800348" cy="276999"/>
          </a:xfrm>
          <a:prstGeom prst="rect">
            <a:avLst/>
          </a:prstGeom>
        </p:spPr>
        <p:txBody>
          <a:bodyPr wrap="square" rtlCol="0">
            <a:spAutoFit/>
          </a:bodyPr>
          <a:lstStyle/>
          <a:p>
            <a:pPr algn="r"/>
            <a:r>
              <a:rPr lang="en-CA" sz="1200" b="1" dirty="0"/>
              <a:t>Steps</a:t>
            </a:r>
          </a:p>
        </p:txBody>
      </p:sp>
      <p:sp>
        <p:nvSpPr>
          <p:cNvPr id="57" name="TextBox 56"/>
          <p:cNvSpPr txBox="1"/>
          <p:nvPr/>
        </p:nvSpPr>
        <p:spPr>
          <a:xfrm>
            <a:off x="147275" y="4077310"/>
            <a:ext cx="937146" cy="461665"/>
          </a:xfrm>
          <a:prstGeom prst="rect">
            <a:avLst/>
          </a:prstGeom>
        </p:spPr>
        <p:txBody>
          <a:bodyPr wrap="square" rtlCol="0">
            <a:spAutoFit/>
          </a:bodyPr>
          <a:lstStyle/>
          <a:p>
            <a:pPr algn="r"/>
            <a:r>
              <a:rPr lang="en-CA" sz="1200" b="1" dirty="0"/>
              <a:t>Tools and Templates</a:t>
            </a:r>
          </a:p>
        </p:txBody>
      </p:sp>
      <p:sp>
        <p:nvSpPr>
          <p:cNvPr id="108" name="Rounded Rectangle 107"/>
          <p:cNvSpPr/>
          <p:nvPr/>
        </p:nvSpPr>
        <p:spPr>
          <a:xfrm>
            <a:off x="1095849" y="5217927"/>
            <a:ext cx="2423778" cy="384345"/>
          </a:xfrm>
          <a:prstGeom prst="roundRect">
            <a:avLst/>
          </a:prstGeom>
          <a:solidFill>
            <a:srgbClr val="E8C770"/>
          </a:solidFill>
          <a:ln>
            <a:solidFill>
              <a:srgbClr val="8258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sz="1200" dirty="0">
                <a:solidFill>
                  <a:srgbClr val="333333"/>
                </a:solidFill>
              </a:rPr>
              <a:t>User Group and Persona Analysis Template</a:t>
            </a:r>
          </a:p>
        </p:txBody>
      </p:sp>
    </p:spTree>
    <p:extLst>
      <p:ext uri="{BB962C8B-B14F-4D97-AF65-F5344CB8AC3E}">
        <p14:creationId xmlns:p14="http://schemas.microsoft.com/office/powerpoint/2010/main" val="243003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Gain immediate, measurable benefits from our advice, while executing plans that yield </a:t>
            </a:r>
            <a:r>
              <a:rPr lang="en-CA" dirty="0" smtClean="0"/>
              <a:t>long-term </a:t>
            </a:r>
            <a:r>
              <a:rPr lang="en-CA" dirty="0"/>
              <a:t>savings</a:t>
            </a:r>
          </a:p>
        </p:txBody>
      </p:sp>
      <p:sp>
        <p:nvSpPr>
          <p:cNvPr id="11" name="Rectangle 1"/>
          <p:cNvSpPr/>
          <p:nvPr/>
        </p:nvSpPr>
        <p:spPr>
          <a:xfrm>
            <a:off x="4975673" y="1842071"/>
            <a:ext cx="3359482" cy="14106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CA" sz="1600" dirty="0">
                <a:solidFill>
                  <a:schemeClr val="accent1"/>
                </a:solidFill>
              </a:rPr>
              <a:t>Analyze your user groups and use cases</a:t>
            </a:r>
          </a:p>
          <a:p>
            <a:pPr marL="342900" indent="-342900">
              <a:buFont typeface="Arial" panose="020B0604020202020204" pitchFamily="34" charset="0"/>
              <a:buChar char="•"/>
            </a:pPr>
            <a:r>
              <a:rPr lang="en-CA" sz="1600" dirty="0">
                <a:solidFill>
                  <a:schemeClr val="accent1"/>
                </a:solidFill>
              </a:rPr>
              <a:t>Procure features and implement initiatives you need</a:t>
            </a:r>
          </a:p>
        </p:txBody>
      </p:sp>
      <p:sp>
        <p:nvSpPr>
          <p:cNvPr id="12" name="Rectangle 3"/>
          <p:cNvSpPr/>
          <p:nvPr/>
        </p:nvSpPr>
        <p:spPr>
          <a:xfrm>
            <a:off x="4966359" y="3816218"/>
            <a:ext cx="3725462" cy="13080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600"/>
              </a:spcAft>
            </a:pPr>
            <a:r>
              <a:rPr lang="en-CA" sz="1600" dirty="0">
                <a:solidFill>
                  <a:schemeClr val="accent1"/>
                </a:solidFill>
              </a:rPr>
              <a:t>Procuring the right Office 365 licence:</a:t>
            </a:r>
          </a:p>
          <a:p>
            <a:pPr algn="ctr">
              <a:spcAft>
                <a:spcPts val="600"/>
              </a:spcAft>
            </a:pPr>
            <a:r>
              <a:rPr lang="en-CA" sz="1600" b="1" dirty="0" smtClean="0">
                <a:solidFill>
                  <a:schemeClr val="accent1"/>
                </a:solidFill>
              </a:rPr>
              <a:t>$72,000-$90,000</a:t>
            </a:r>
            <a:r>
              <a:rPr lang="en-CA" sz="1600" baseline="30000" dirty="0" smtClean="0">
                <a:solidFill>
                  <a:schemeClr val="accent1"/>
                </a:solidFill>
              </a:rPr>
              <a:t>2 </a:t>
            </a:r>
            <a:endParaRPr lang="en-CA" sz="1600" baseline="30000" dirty="0">
              <a:solidFill>
                <a:schemeClr val="accent1"/>
              </a:solidFill>
            </a:endParaRPr>
          </a:p>
          <a:p>
            <a:pPr algn="ctr">
              <a:spcAft>
                <a:spcPts val="600"/>
              </a:spcAft>
            </a:pPr>
            <a:r>
              <a:rPr lang="en-CA" sz="1600" dirty="0">
                <a:solidFill>
                  <a:schemeClr val="accent1"/>
                </a:solidFill>
              </a:rPr>
              <a:t>Selecting the right EMM product tier:</a:t>
            </a:r>
          </a:p>
          <a:p>
            <a:pPr algn="ctr">
              <a:spcAft>
                <a:spcPts val="600"/>
              </a:spcAft>
            </a:pPr>
            <a:r>
              <a:rPr lang="en-CA" sz="1600" b="1" dirty="0">
                <a:solidFill>
                  <a:schemeClr val="accent1"/>
                </a:solidFill>
              </a:rPr>
              <a:t>$</a:t>
            </a:r>
            <a:r>
              <a:rPr lang="en-CA" sz="1600" b="1" dirty="0" smtClean="0">
                <a:solidFill>
                  <a:schemeClr val="accent1"/>
                </a:solidFill>
              </a:rPr>
              <a:t>28,620-$180,000</a:t>
            </a:r>
            <a:r>
              <a:rPr lang="en-CA" sz="1600" baseline="30000" dirty="0" smtClean="0">
                <a:solidFill>
                  <a:schemeClr val="accent1"/>
                </a:solidFill>
              </a:rPr>
              <a:t>3</a:t>
            </a:r>
            <a:endParaRPr lang="en-CA" sz="1600" baseline="30000" dirty="0">
              <a:solidFill>
                <a:schemeClr val="accent1"/>
              </a:solidFill>
            </a:endParaRPr>
          </a:p>
        </p:txBody>
      </p:sp>
      <p:sp>
        <p:nvSpPr>
          <p:cNvPr id="13" name="Rectangle 4"/>
          <p:cNvSpPr/>
          <p:nvPr/>
        </p:nvSpPr>
        <p:spPr>
          <a:xfrm>
            <a:off x="1062364" y="3816218"/>
            <a:ext cx="2857988" cy="11728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CA" sz="1600" dirty="0">
                <a:solidFill>
                  <a:schemeClr val="accent1"/>
                </a:solidFill>
              </a:rPr>
              <a:t>Save </a:t>
            </a:r>
            <a:r>
              <a:rPr lang="en-CA" sz="1600" b="1" dirty="0">
                <a:solidFill>
                  <a:schemeClr val="accent1"/>
                </a:solidFill>
              </a:rPr>
              <a:t>2 business days:</a:t>
            </a:r>
          </a:p>
          <a:p>
            <a:pPr algn="ctr">
              <a:spcAft>
                <a:spcPts val="600"/>
              </a:spcAft>
            </a:pPr>
            <a:r>
              <a:rPr lang="en-CA" sz="1600" dirty="0">
                <a:solidFill>
                  <a:schemeClr val="accent1"/>
                </a:solidFill>
              </a:rPr>
              <a:t>$</a:t>
            </a:r>
            <a:r>
              <a:rPr lang="en-CA" sz="1600" dirty="0" smtClean="0">
                <a:solidFill>
                  <a:schemeClr val="accent1"/>
                </a:solidFill>
              </a:rPr>
              <a:t>800-1,200</a:t>
            </a:r>
            <a:r>
              <a:rPr lang="en-CA" sz="1600" baseline="30000" dirty="0" smtClean="0">
                <a:solidFill>
                  <a:schemeClr val="accent1"/>
                </a:solidFill>
              </a:rPr>
              <a:t>1</a:t>
            </a:r>
            <a:endParaRPr lang="en-CA" sz="1600" baseline="30000" dirty="0">
              <a:solidFill>
                <a:schemeClr val="accent1"/>
              </a:solidFill>
            </a:endParaRPr>
          </a:p>
        </p:txBody>
      </p:sp>
      <p:sp>
        <p:nvSpPr>
          <p:cNvPr id="14" name="Rectangle 5"/>
          <p:cNvSpPr/>
          <p:nvPr/>
        </p:nvSpPr>
        <p:spPr>
          <a:xfrm>
            <a:off x="1062365" y="1842071"/>
            <a:ext cx="2857987" cy="13835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CA" sz="1600" dirty="0">
                <a:solidFill>
                  <a:schemeClr val="accent1"/>
                </a:solidFill>
              </a:rPr>
              <a:t>Download our </a:t>
            </a:r>
            <a:br>
              <a:rPr lang="en-CA" sz="1600" dirty="0">
                <a:solidFill>
                  <a:schemeClr val="accent1"/>
                </a:solidFill>
              </a:rPr>
            </a:br>
            <a:r>
              <a:rPr lang="en-CA" sz="1600" i="1" dirty="0">
                <a:solidFill>
                  <a:schemeClr val="accent1"/>
                </a:solidFill>
                <a:hlinkClick r:id="rId2"/>
              </a:rPr>
              <a:t>Service Desk Technician Level II</a:t>
            </a:r>
            <a:r>
              <a:rPr lang="en-CA" sz="1600" i="1" dirty="0">
                <a:solidFill>
                  <a:schemeClr val="accent1"/>
                </a:solidFill>
              </a:rPr>
              <a:t> </a:t>
            </a:r>
            <a:r>
              <a:rPr lang="en-CA" sz="1600" dirty="0">
                <a:solidFill>
                  <a:schemeClr val="accent1"/>
                </a:solidFill>
              </a:rPr>
              <a:t>job description</a:t>
            </a:r>
          </a:p>
          <a:p>
            <a:pPr marL="342900" indent="-342900">
              <a:buFont typeface="Arial" panose="020B0604020202020204" pitchFamily="34" charset="0"/>
              <a:buChar char="•"/>
            </a:pPr>
            <a:r>
              <a:rPr lang="en-CA" sz="1600" dirty="0">
                <a:solidFill>
                  <a:schemeClr val="accent1"/>
                </a:solidFill>
              </a:rPr>
              <a:t>Customize it for your organization</a:t>
            </a:r>
          </a:p>
        </p:txBody>
      </p:sp>
      <p:sp>
        <p:nvSpPr>
          <p:cNvPr id="15" name="Rectangle 16"/>
          <p:cNvSpPr/>
          <p:nvPr/>
        </p:nvSpPr>
        <p:spPr>
          <a:xfrm>
            <a:off x="4601665" y="1346068"/>
            <a:ext cx="3036239"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chemeClr val="accent1"/>
                </a:solidFill>
              </a:rPr>
              <a:t>Follow our processes</a:t>
            </a:r>
          </a:p>
        </p:txBody>
      </p:sp>
      <p:grpSp>
        <p:nvGrpSpPr>
          <p:cNvPr id="16" name="Group 17"/>
          <p:cNvGrpSpPr/>
          <p:nvPr/>
        </p:nvGrpSpPr>
        <p:grpSpPr>
          <a:xfrm>
            <a:off x="4236971" y="1208564"/>
            <a:ext cx="729387" cy="729387"/>
            <a:chOff x="5044798" y="1205025"/>
            <a:chExt cx="729387" cy="729387"/>
          </a:xfrm>
        </p:grpSpPr>
        <p:sp>
          <p:nvSpPr>
            <p:cNvPr id="17" name="Oval 30"/>
            <p:cNvSpPr/>
            <p:nvPr/>
          </p:nvSpPr>
          <p:spPr>
            <a:xfrm>
              <a:off x="5044798" y="1205025"/>
              <a:ext cx="729387" cy="729387"/>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accent1"/>
                </a:solidFill>
              </a:endParaRPr>
            </a:p>
          </p:txBody>
        </p:sp>
        <p:pic>
          <p:nvPicPr>
            <p:cNvPr id="18" name="Picture 2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308" y="1353110"/>
              <a:ext cx="386366" cy="447371"/>
            </a:xfrm>
            <a:prstGeom prst="rect">
              <a:avLst/>
            </a:prstGeom>
          </p:spPr>
        </p:pic>
      </p:grpSp>
      <p:sp>
        <p:nvSpPr>
          <p:cNvPr id="19" name="Rectangle 31"/>
          <p:cNvSpPr/>
          <p:nvPr/>
        </p:nvSpPr>
        <p:spPr>
          <a:xfrm>
            <a:off x="671742" y="1346068"/>
            <a:ext cx="2680885"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chemeClr val="accent1"/>
                </a:solidFill>
              </a:rPr>
              <a:t>Use our templates</a:t>
            </a:r>
          </a:p>
        </p:txBody>
      </p:sp>
      <p:sp>
        <p:nvSpPr>
          <p:cNvPr id="20" name="Oval 2"/>
          <p:cNvSpPr/>
          <p:nvPr/>
        </p:nvSpPr>
        <p:spPr>
          <a:xfrm>
            <a:off x="332978" y="1208564"/>
            <a:ext cx="729387" cy="729387"/>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pic>
        <p:nvPicPr>
          <p:cNvPr id="21" name="Picture 3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406" y="1390531"/>
            <a:ext cx="372529" cy="372529"/>
          </a:xfrm>
          <a:prstGeom prst="rect">
            <a:avLst/>
          </a:prstGeom>
        </p:spPr>
      </p:pic>
      <p:sp>
        <p:nvSpPr>
          <p:cNvPr id="22" name="Rectangle 34"/>
          <p:cNvSpPr/>
          <p:nvPr/>
        </p:nvSpPr>
        <p:spPr>
          <a:xfrm>
            <a:off x="4601665" y="3330718"/>
            <a:ext cx="2387847"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chemeClr val="accent2"/>
                </a:solidFill>
              </a:rPr>
              <a:t>Measured Value</a:t>
            </a:r>
          </a:p>
        </p:txBody>
      </p:sp>
      <p:grpSp>
        <p:nvGrpSpPr>
          <p:cNvPr id="23" name="Group 35"/>
          <p:cNvGrpSpPr/>
          <p:nvPr/>
        </p:nvGrpSpPr>
        <p:grpSpPr>
          <a:xfrm>
            <a:off x="4236971" y="3193214"/>
            <a:ext cx="729387" cy="729387"/>
            <a:chOff x="288892" y="3906843"/>
            <a:chExt cx="729387" cy="729387"/>
          </a:xfrm>
          <a:solidFill>
            <a:schemeClr val="accent2"/>
          </a:solidFill>
        </p:grpSpPr>
        <p:sp>
          <p:nvSpPr>
            <p:cNvPr id="24" name="Oval 30"/>
            <p:cNvSpPr/>
            <p:nvPr/>
          </p:nvSpPr>
          <p:spPr>
            <a:xfrm>
              <a:off x="288892" y="3906843"/>
              <a:ext cx="729387" cy="729387"/>
            </a:xfrm>
            <a:prstGeom prst="ellipse">
              <a:avLst/>
            </a:prstGeom>
            <a:grp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25"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7169" y="4090382"/>
              <a:ext cx="232831" cy="372530"/>
            </a:xfrm>
            <a:prstGeom prst="rect">
              <a:avLst/>
            </a:prstGeom>
            <a:grpFill/>
          </p:spPr>
        </p:pic>
      </p:grpSp>
      <p:sp>
        <p:nvSpPr>
          <p:cNvPr id="26" name="Rectangle 38"/>
          <p:cNvSpPr/>
          <p:nvPr/>
        </p:nvSpPr>
        <p:spPr>
          <a:xfrm>
            <a:off x="697672" y="3330718"/>
            <a:ext cx="2387847" cy="45437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b="1" dirty="0">
                <a:solidFill>
                  <a:schemeClr val="accent2"/>
                </a:solidFill>
              </a:rPr>
              <a:t>Measured Value</a:t>
            </a:r>
          </a:p>
        </p:txBody>
      </p:sp>
      <p:sp>
        <p:nvSpPr>
          <p:cNvPr id="27" name="Oval 30"/>
          <p:cNvSpPr/>
          <p:nvPr/>
        </p:nvSpPr>
        <p:spPr>
          <a:xfrm>
            <a:off x="332978" y="3193214"/>
            <a:ext cx="729387" cy="729387"/>
          </a:xfrm>
          <a:prstGeom prst="ellipse">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28" name="Picture 4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1255" y="3409178"/>
            <a:ext cx="232831" cy="372530"/>
          </a:xfrm>
          <a:prstGeom prst="rect">
            <a:avLst/>
          </a:prstGeom>
        </p:spPr>
      </p:pic>
      <p:sp>
        <p:nvSpPr>
          <p:cNvPr id="29" name="Rectangle 41"/>
          <p:cNvSpPr/>
          <p:nvPr/>
        </p:nvSpPr>
        <p:spPr>
          <a:xfrm>
            <a:off x="257173" y="5574357"/>
            <a:ext cx="8620125" cy="861774"/>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CA" sz="1000" baseline="30000" dirty="0" smtClean="0">
                <a:solidFill>
                  <a:schemeClr val="bg1">
                    <a:lumMod val="50000"/>
                  </a:schemeClr>
                </a:solidFill>
              </a:rPr>
              <a:t>1 </a:t>
            </a:r>
            <a:r>
              <a:rPr lang="en-CA" sz="1000" dirty="0" smtClean="0">
                <a:solidFill>
                  <a:schemeClr val="bg1">
                    <a:lumMod val="50000"/>
                  </a:schemeClr>
                </a:solidFill>
              </a:rPr>
              <a:t>Based </a:t>
            </a:r>
            <a:r>
              <a:rPr lang="en-CA" sz="1000" dirty="0">
                <a:solidFill>
                  <a:schemeClr val="bg1">
                    <a:lumMod val="50000"/>
                  </a:schemeClr>
                </a:solidFill>
              </a:rPr>
              <a:t>on two days of an IT manager’s salary. </a:t>
            </a:r>
            <a:r>
              <a:rPr lang="en-CA" sz="1000" i="1" dirty="0" smtClean="0">
                <a:solidFill>
                  <a:schemeClr val="bg1">
                    <a:lumMod val="50000"/>
                  </a:schemeClr>
                </a:solidFill>
              </a:rPr>
              <a:t>Robert </a:t>
            </a:r>
            <a:r>
              <a:rPr lang="en-CA" sz="1000" i="1" dirty="0">
                <a:solidFill>
                  <a:schemeClr val="bg1">
                    <a:lumMod val="50000"/>
                  </a:schemeClr>
                </a:solidFill>
              </a:rPr>
              <a:t>Half Technology Salary Guide for Technology Professionals 2016</a:t>
            </a:r>
            <a:r>
              <a:rPr lang="en-CA" sz="1000" dirty="0">
                <a:solidFill>
                  <a:schemeClr val="bg1">
                    <a:lumMod val="50000"/>
                  </a:schemeClr>
                </a:solidFill>
              </a:rPr>
              <a:t>, pg. 8.</a:t>
            </a:r>
          </a:p>
          <a:p>
            <a:r>
              <a:rPr lang="en-CA" sz="1000" baseline="30000" dirty="0" smtClean="0">
                <a:solidFill>
                  <a:schemeClr val="bg1">
                    <a:lumMod val="50000"/>
                  </a:schemeClr>
                </a:solidFill>
              </a:rPr>
              <a:t>2 </a:t>
            </a:r>
            <a:r>
              <a:rPr lang="en-CA" sz="1000" dirty="0" smtClean="0">
                <a:solidFill>
                  <a:schemeClr val="bg1">
                    <a:lumMod val="50000"/>
                  </a:schemeClr>
                </a:solidFill>
              </a:rPr>
              <a:t>Based </a:t>
            </a:r>
            <a:r>
              <a:rPr lang="en-CA" sz="1000" dirty="0">
                <a:solidFill>
                  <a:schemeClr val="bg1">
                    <a:lumMod val="50000"/>
                  </a:schemeClr>
                </a:solidFill>
              </a:rPr>
              <a:t>on </a:t>
            </a:r>
            <a:r>
              <a:rPr lang="en-CA" sz="1000" dirty="0" smtClean="0">
                <a:solidFill>
                  <a:schemeClr val="bg1">
                    <a:lumMod val="50000"/>
                  </a:schemeClr>
                </a:solidFill>
              </a:rPr>
              <a:t>publicly </a:t>
            </a:r>
            <a:r>
              <a:rPr lang="en-CA" sz="1000" dirty="0">
                <a:solidFill>
                  <a:schemeClr val="bg1">
                    <a:lumMod val="50000"/>
                  </a:schemeClr>
                </a:solidFill>
              </a:rPr>
              <a:t>available pricing information for 500 users for one year from </a:t>
            </a:r>
            <a:r>
              <a:rPr lang="en-CA" sz="1000" i="1" dirty="0">
                <a:solidFill>
                  <a:schemeClr val="bg1">
                    <a:lumMod val="50000"/>
                  </a:schemeClr>
                </a:solidFill>
                <a:hlinkClick r:id="rId6"/>
              </a:rPr>
              <a:t>Microsoft</a:t>
            </a:r>
            <a:r>
              <a:rPr lang="en-CA" sz="1000" dirty="0">
                <a:solidFill>
                  <a:schemeClr val="bg1">
                    <a:lumMod val="50000"/>
                  </a:schemeClr>
                </a:solidFill>
              </a:rPr>
              <a:t>. Amount calculated by subtracting difference between Enterprise E3 and E1 licenses, as well as between E5 and E3 licenses, respectively.</a:t>
            </a:r>
          </a:p>
          <a:p>
            <a:r>
              <a:rPr lang="en-CA" sz="1000" baseline="30000" dirty="0" smtClean="0">
                <a:solidFill>
                  <a:schemeClr val="bg1">
                    <a:lumMod val="50000"/>
                  </a:schemeClr>
                </a:solidFill>
              </a:rPr>
              <a:t>3 </a:t>
            </a:r>
            <a:r>
              <a:rPr lang="en-CA" sz="1000" dirty="0" smtClean="0">
                <a:solidFill>
                  <a:schemeClr val="bg1">
                    <a:lumMod val="50000"/>
                  </a:schemeClr>
                </a:solidFill>
              </a:rPr>
              <a:t>Based </a:t>
            </a:r>
            <a:r>
              <a:rPr lang="en-CA" sz="1000" dirty="0">
                <a:solidFill>
                  <a:schemeClr val="bg1">
                    <a:lumMod val="50000"/>
                  </a:schemeClr>
                </a:solidFill>
              </a:rPr>
              <a:t>on </a:t>
            </a:r>
            <a:r>
              <a:rPr lang="en-CA" sz="1000" dirty="0" smtClean="0">
                <a:solidFill>
                  <a:schemeClr val="bg1">
                    <a:lumMod val="50000"/>
                  </a:schemeClr>
                </a:solidFill>
              </a:rPr>
              <a:t>publicly </a:t>
            </a:r>
            <a:r>
              <a:rPr lang="en-CA" sz="1000" dirty="0">
                <a:solidFill>
                  <a:schemeClr val="bg1">
                    <a:lumMod val="50000"/>
                  </a:schemeClr>
                </a:solidFill>
              </a:rPr>
              <a:t>available pricing information for 1,500 users from </a:t>
            </a:r>
            <a:r>
              <a:rPr lang="en-CA" sz="1000" i="1" dirty="0">
                <a:solidFill>
                  <a:schemeClr val="bg1">
                    <a:lumMod val="50000"/>
                  </a:schemeClr>
                </a:solidFill>
                <a:hlinkClick r:id="rId7"/>
              </a:rPr>
              <a:t>AirWatch</a:t>
            </a:r>
            <a:r>
              <a:rPr lang="en-CA" sz="1000" dirty="0">
                <a:solidFill>
                  <a:schemeClr val="bg1">
                    <a:lumMod val="50000"/>
                  </a:schemeClr>
                </a:solidFill>
              </a:rPr>
              <a:t>. Amount calculated by subtracting difference in per-device-per-month tier pricing, for one year.</a:t>
            </a:r>
            <a:endParaRPr lang="en-CA" sz="1000" i="1" dirty="0">
              <a:solidFill>
                <a:schemeClr val="bg1">
                  <a:lumMod val="50000"/>
                </a:schemeClr>
              </a:solidFill>
            </a:endParaRPr>
          </a:p>
        </p:txBody>
      </p:sp>
      <p:cxnSp>
        <p:nvCxnSpPr>
          <p:cNvPr id="30" name="Straight Connector 42"/>
          <p:cNvCxnSpPr/>
          <p:nvPr/>
        </p:nvCxnSpPr>
        <p:spPr>
          <a:xfrm>
            <a:off x="261938" y="5537332"/>
            <a:ext cx="8620125" cy="0"/>
          </a:xfrm>
          <a:prstGeom prst="line">
            <a:avLst/>
          </a:prstGeom>
          <a:ln w="12700">
            <a:solidFill>
              <a:schemeClr val="bg1">
                <a:lumMod val="65000"/>
              </a:schemeClr>
            </a:solidFill>
            <a:prstDash val="dash"/>
          </a:ln>
          <a:effectLst>
            <a:outerShdw blurRad="12700" dist="12700" dir="2700000" algn="tl" rotWithShape="0">
              <a:schemeClr val="bg1">
                <a:lumMod val="75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07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Develop your </a:t>
            </a:r>
            <a:r>
              <a:rPr lang="en-CA" dirty="0" smtClean="0"/>
              <a:t>end-user computing roadmap </a:t>
            </a:r>
            <a:r>
              <a:rPr lang="en-CA" dirty="0"/>
              <a:t>in alignment with COBIT</a:t>
            </a:r>
          </a:p>
        </p:txBody>
      </p:sp>
      <p:graphicFrame>
        <p:nvGraphicFramePr>
          <p:cNvPr id="8" name="Table 7"/>
          <p:cNvGraphicFramePr>
            <a:graphicFrameLocks noGrp="1"/>
          </p:cNvGraphicFramePr>
          <p:nvPr>
            <p:extLst>
              <p:ext uri="{D42A27DB-BD31-4B8C-83A1-F6EECF244321}">
                <p14:modId xmlns:p14="http://schemas.microsoft.com/office/powerpoint/2010/main" val="358207113"/>
              </p:ext>
            </p:extLst>
          </p:nvPr>
        </p:nvGraphicFramePr>
        <p:xfrm>
          <a:off x="659544" y="1811531"/>
          <a:ext cx="7824912" cy="3139440"/>
        </p:xfrm>
        <a:graphic>
          <a:graphicData uri="http://schemas.openxmlformats.org/drawingml/2006/table">
            <a:tbl>
              <a:tblPr firstRow="1" bandRow="1">
                <a:tableStyleId>{5C22544A-7EE6-4342-B048-85BDC9FD1C3A}</a:tableStyleId>
              </a:tblPr>
              <a:tblGrid>
                <a:gridCol w="3579290">
                  <a:extLst>
                    <a:ext uri="{9D8B030D-6E8A-4147-A177-3AD203B41FA5}">
                      <a16:colId xmlns="" xmlns:a16="http://schemas.microsoft.com/office/drawing/2014/main" val="20000"/>
                    </a:ext>
                  </a:extLst>
                </a:gridCol>
                <a:gridCol w="4245622">
                  <a:extLst>
                    <a:ext uri="{9D8B030D-6E8A-4147-A177-3AD203B41FA5}">
                      <a16:colId xmlns="" xmlns:a16="http://schemas.microsoft.com/office/drawing/2014/main" val="20001"/>
                    </a:ext>
                  </a:extLst>
                </a:gridCol>
              </a:tblGrid>
              <a:tr h="0">
                <a:tc>
                  <a:txBody>
                    <a:bodyPr/>
                    <a:lstStyle/>
                    <a:p>
                      <a:r>
                        <a:rPr lang="en-CA" sz="1600" dirty="0"/>
                        <a:t>Info-Tech’s Advice</a:t>
                      </a:r>
                    </a:p>
                  </a:txBody>
                  <a:tcPr>
                    <a:lnB w="38100" cap="flat" cmpd="sng" algn="ctr">
                      <a:solidFill>
                        <a:schemeClr val="bg1"/>
                      </a:solidFill>
                      <a:prstDash val="solid"/>
                      <a:round/>
                      <a:headEnd type="none" w="med" len="med"/>
                      <a:tailEnd type="none" w="med" len="med"/>
                    </a:lnB>
                  </a:tcPr>
                </a:tc>
                <a:tc>
                  <a:txBody>
                    <a:bodyPr/>
                    <a:lstStyle/>
                    <a:p>
                      <a:r>
                        <a:rPr lang="en-CA" sz="1600" dirty="0"/>
                        <a:t>COBIT</a:t>
                      </a:r>
                    </a:p>
                  </a:txBody>
                  <a:tcPr>
                    <a:lnB w="381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r>
                        <a:rPr lang="en-CA" sz="1600" b="1" dirty="0"/>
                        <a:t>Phase </a:t>
                      </a:r>
                      <a:r>
                        <a:rPr lang="en-CA" sz="1600" b="1" dirty="0" smtClean="0"/>
                        <a:t>1: </a:t>
                      </a:r>
                      <a:r>
                        <a:rPr lang="en-CA" sz="1600" b="0" dirty="0" smtClean="0"/>
                        <a:t>Analyze</a:t>
                      </a:r>
                      <a:r>
                        <a:rPr lang="en-CA" sz="1600" b="0" baseline="0" dirty="0" smtClean="0"/>
                        <a:t> your stakeholder and end-user needs.</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CA" sz="1600" b="1" dirty="0" smtClean="0"/>
                        <a:t>APO03.01</a:t>
                      </a:r>
                      <a:r>
                        <a:rPr lang="en-CA" sz="1600" b="0" baseline="0" dirty="0" smtClean="0"/>
                        <a:t> Develop the enterprise architecture vision</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r h="533400">
                <a:tc rowSpan="2">
                  <a:txBody>
                    <a:bodyPr/>
                    <a:lstStyle/>
                    <a:p>
                      <a:r>
                        <a:rPr lang="en-CA" sz="1600" b="1" dirty="0"/>
                        <a:t>Phase </a:t>
                      </a:r>
                      <a:r>
                        <a:rPr lang="en-CA" sz="1600" b="1" dirty="0" smtClean="0"/>
                        <a:t>2: </a:t>
                      </a:r>
                      <a:r>
                        <a:rPr lang="en-CA" sz="1600" b="0" dirty="0" smtClean="0"/>
                        <a:t>Select</a:t>
                      </a:r>
                      <a:r>
                        <a:rPr lang="en-CA" sz="1600" b="0" baseline="0" dirty="0" smtClean="0"/>
                        <a:t> initiatives to include on your roadmap. Create target and transition state diagrams as necessary.</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CA" sz="1600" b="1" dirty="0"/>
                        <a:t>APO03.02</a:t>
                      </a:r>
                      <a:r>
                        <a:rPr lang="en-CA" sz="1600" dirty="0"/>
                        <a:t> Define reference</a:t>
                      </a:r>
                      <a:r>
                        <a:rPr lang="en-CA" sz="1600" baseline="0" dirty="0"/>
                        <a:t> architecture</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533400">
                <a:tc vMerge="1">
                  <a:txBody>
                    <a:bodyPr/>
                    <a:lstStyle/>
                    <a:p>
                      <a:endParaRPr lang="en-CA"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CA" sz="1600" b="1" dirty="0"/>
                        <a:t>APO03.03</a:t>
                      </a:r>
                      <a:r>
                        <a:rPr lang="en-CA" sz="1600" dirty="0"/>
                        <a:t> Select opportunities and solutions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3"/>
                  </a:ext>
                </a:extLst>
              </a:tr>
              <a:tr h="579120">
                <a:tc rowSpan="2">
                  <a:txBody>
                    <a:bodyPr/>
                    <a:lstStyle/>
                    <a:p>
                      <a:r>
                        <a:rPr lang="en-CA" sz="1600" b="1" dirty="0"/>
                        <a:t>Phase </a:t>
                      </a:r>
                      <a:r>
                        <a:rPr lang="en-CA" sz="1600" b="1" dirty="0" smtClean="0"/>
                        <a:t>3: </a:t>
                      </a:r>
                      <a:r>
                        <a:rPr lang="en-CA" sz="1600" b="0" dirty="0" smtClean="0"/>
                        <a:t>Finalize your roadmap.</a:t>
                      </a:r>
                      <a:r>
                        <a:rPr lang="en-CA" sz="1600" b="0" baseline="0" dirty="0" smtClean="0"/>
                        <a:t> Define costs, benefits, and key performance indicators.</a:t>
                      </a:r>
                      <a:endParaRPr lang="en-CA" sz="1600" b="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tc>
                  <a:txBody>
                    <a:bodyPr/>
                    <a:lstStyle/>
                    <a:p>
                      <a:r>
                        <a:rPr lang="en-CA" sz="1600" b="1" dirty="0"/>
                        <a:t>APO03.04</a:t>
                      </a:r>
                      <a:r>
                        <a:rPr lang="en-CA" sz="1600" b="1" baseline="0" dirty="0"/>
                        <a:t> </a:t>
                      </a:r>
                      <a:r>
                        <a:rPr lang="en-CA" sz="1600" baseline="0" dirty="0"/>
                        <a:t>Define architecture implementation</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r h="579120">
                <a:tc vMerge="1">
                  <a:txBody>
                    <a:bodyPr/>
                    <a:lstStyle/>
                    <a:p>
                      <a:endParaRPr lang="en-CA" dirty="0"/>
                    </a:p>
                  </a:txBody>
                  <a:tcPr/>
                </a:tc>
                <a:tc>
                  <a:txBody>
                    <a:bodyPr/>
                    <a:lstStyle/>
                    <a:p>
                      <a:r>
                        <a:rPr lang="en-CA" sz="1600" b="1" dirty="0"/>
                        <a:t>APO03.05</a:t>
                      </a:r>
                      <a:r>
                        <a:rPr lang="en-CA" sz="1600" dirty="0"/>
                        <a:t> Provide enterprise architecture </a:t>
                      </a:r>
                      <a:r>
                        <a:rPr lang="en-CA" sz="1600" dirty="0" smtClean="0"/>
                        <a:t>services</a:t>
                      </a:r>
                      <a:endParaRPr lang="en-CA" sz="160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5"/>
                  </a:ext>
                </a:extLst>
              </a:tr>
            </a:tbl>
          </a:graphicData>
        </a:graphic>
      </p:graphicFrame>
      <p:sp>
        <p:nvSpPr>
          <p:cNvPr id="9" name="TextBox 8"/>
          <p:cNvSpPr txBox="1"/>
          <p:nvPr/>
        </p:nvSpPr>
        <p:spPr>
          <a:xfrm>
            <a:off x="257174" y="1133475"/>
            <a:ext cx="8620125" cy="646331"/>
          </a:xfrm>
          <a:prstGeom prst="rect">
            <a:avLst/>
          </a:prstGeom>
        </p:spPr>
        <p:txBody>
          <a:bodyPr wrap="square" rtlCol="0">
            <a:spAutoFit/>
          </a:bodyPr>
          <a:lstStyle/>
          <a:p>
            <a:r>
              <a:rPr lang="en-CA" b="1" dirty="0"/>
              <a:t>Our best practices </a:t>
            </a:r>
            <a:r>
              <a:rPr lang="en-CA" b="1" dirty="0" smtClean="0"/>
              <a:t>for architecting your end-user roadmap align </a:t>
            </a:r>
            <a:r>
              <a:rPr lang="en-CA" b="1" dirty="0"/>
              <a:t>with APO03 Enterprise </a:t>
            </a:r>
            <a:r>
              <a:rPr lang="en-CA" b="1" dirty="0" smtClean="0"/>
              <a:t>Architecture.</a:t>
            </a:r>
            <a:endParaRPr lang="en-CA" b="1" dirty="0"/>
          </a:p>
        </p:txBody>
      </p:sp>
      <p:sp>
        <p:nvSpPr>
          <p:cNvPr id="3" name="TextBox 2"/>
          <p:cNvSpPr txBox="1"/>
          <p:nvPr/>
        </p:nvSpPr>
        <p:spPr>
          <a:xfrm>
            <a:off x="406302" y="5194811"/>
            <a:ext cx="5189130" cy="646331"/>
          </a:xfrm>
          <a:prstGeom prst="rect">
            <a:avLst/>
          </a:prstGeom>
        </p:spPr>
        <p:txBody>
          <a:bodyPr wrap="square" rtlCol="0">
            <a:spAutoFit/>
          </a:bodyPr>
          <a:lstStyle/>
          <a:p>
            <a:r>
              <a:rPr lang="en-CA" b="1" dirty="0" smtClean="0"/>
              <a:t>Interested in enterprise architecture? Check out our </a:t>
            </a:r>
            <a:r>
              <a:rPr lang="en-CA" b="1" dirty="0" smtClean="0">
                <a:hlinkClick r:id="rId2"/>
              </a:rPr>
              <a:t>blueprints specifically on this topic</a:t>
            </a:r>
            <a:r>
              <a:rPr lang="en-CA" b="1" dirty="0" smtClean="0"/>
              <a:t>.</a:t>
            </a:r>
          </a:p>
        </p:txBody>
      </p:sp>
      <p:sp>
        <p:nvSpPr>
          <p:cNvPr id="5" name="Circular Arrow 4"/>
          <p:cNvSpPr/>
          <p:nvPr/>
        </p:nvSpPr>
        <p:spPr>
          <a:xfrm rot="20842092" flipV="1">
            <a:off x="4773524" y="4273855"/>
            <a:ext cx="2496760" cy="2268183"/>
          </a:xfrm>
          <a:prstGeom prst="circularArrow">
            <a:avLst>
              <a:gd name="adj1" fmla="val 10019"/>
              <a:gd name="adj2" fmla="val 1142319"/>
              <a:gd name="adj3" fmla="val 16218800"/>
              <a:gd name="adj4" fmla="val 11708032"/>
              <a:gd name="adj5" fmla="val 12500"/>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2" name="Picture 1"/>
          <p:cNvPicPr>
            <a:picLocks noChangeAspect="1"/>
          </p:cNvPicPr>
          <p:nvPr/>
        </p:nvPicPr>
        <p:blipFill>
          <a:blip r:embed="rId3"/>
          <a:stretch>
            <a:fillRect/>
          </a:stretch>
        </p:blipFill>
        <p:spPr>
          <a:xfrm>
            <a:off x="6518457" y="4808013"/>
            <a:ext cx="1890688" cy="1686520"/>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215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1905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Preparing for these trends will increase </a:t>
            </a:r>
            <a:r>
              <a:rPr lang="en-CA" sz="2400" dirty="0" smtClean="0"/>
              <a:t>end-user </a:t>
            </a:r>
            <a:r>
              <a:rPr lang="en-CA" sz="2400" dirty="0"/>
              <a:t>morale and help your company in the war for talent</a:t>
            </a:r>
            <a:endParaRPr lang="en-CA" sz="2400" dirty="0">
              <a:latin typeface="+mj-lt"/>
            </a:endParaRPr>
          </a:p>
        </p:txBody>
      </p:sp>
      <p:sp>
        <p:nvSpPr>
          <p:cNvPr id="3" name="Rectangle 3"/>
          <p:cNvSpPr/>
          <p:nvPr/>
        </p:nvSpPr>
        <p:spPr>
          <a:xfrm>
            <a:off x="-1" y="1884974"/>
            <a:ext cx="5149971"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148493" y="1993412"/>
            <a:ext cx="4870838" cy="4478149"/>
          </a:xfrm>
          <a:prstGeom prst="rect">
            <a:avLst/>
          </a:prstGeom>
        </p:spPr>
        <p:txBody>
          <a:bodyPr wrap="square" rtlCol="0">
            <a:spAutoFit/>
          </a:bodyPr>
          <a:lstStyle/>
          <a:p>
            <a:pPr>
              <a:spcAft>
                <a:spcPts val="600"/>
              </a:spcAft>
            </a:pPr>
            <a:r>
              <a:rPr lang="en-CA" sz="1200" b="1" dirty="0">
                <a:solidFill>
                  <a:schemeClr val="bg1"/>
                </a:solidFill>
              </a:rPr>
              <a:t>SAP </a:t>
            </a:r>
            <a:r>
              <a:rPr lang="en-CA" sz="1200" b="1" dirty="0" smtClean="0">
                <a:solidFill>
                  <a:schemeClr val="bg1"/>
                </a:solidFill>
              </a:rPr>
              <a:t>SE</a:t>
            </a:r>
            <a:endParaRPr lang="en-CA" sz="1200" b="1" dirty="0">
              <a:solidFill>
                <a:schemeClr val="bg1"/>
              </a:solidFill>
            </a:endParaRPr>
          </a:p>
          <a:p>
            <a:pPr>
              <a:spcAft>
                <a:spcPts val="600"/>
              </a:spcAft>
            </a:pPr>
            <a:r>
              <a:rPr lang="en-CA" sz="1200" dirty="0">
                <a:solidFill>
                  <a:schemeClr val="bg1"/>
                </a:solidFill>
              </a:rPr>
              <a:t>Info-Tech analysts spoke with SAP SE’s CIO Thomas Saueressig. He </a:t>
            </a:r>
            <a:r>
              <a:rPr lang="en-CA" sz="1200" dirty="0" smtClean="0">
                <a:solidFill>
                  <a:schemeClr val="bg1"/>
                </a:solidFill>
              </a:rPr>
              <a:t>is </a:t>
            </a:r>
            <a:r>
              <a:rPr lang="en-CA" sz="1200" dirty="0">
                <a:solidFill>
                  <a:schemeClr val="bg1"/>
                </a:solidFill>
              </a:rPr>
              <a:t>one of the youngest CIOs of a multinational </a:t>
            </a:r>
            <a:r>
              <a:rPr lang="en-CA" sz="1200" dirty="0" smtClean="0">
                <a:solidFill>
                  <a:schemeClr val="bg1"/>
                </a:solidFill>
              </a:rPr>
              <a:t>corporation, and </a:t>
            </a:r>
            <a:r>
              <a:rPr lang="en-CA" sz="1200" dirty="0">
                <a:solidFill>
                  <a:schemeClr val="bg1"/>
                </a:solidFill>
              </a:rPr>
              <a:t>has brought innovative goals with him to </a:t>
            </a:r>
            <a:r>
              <a:rPr lang="en-CA" sz="1200" dirty="0" smtClean="0">
                <a:solidFill>
                  <a:schemeClr val="bg1"/>
                </a:solidFill>
              </a:rPr>
              <a:t>SAP. </a:t>
            </a:r>
            <a:r>
              <a:rPr lang="en-CA" sz="1200" dirty="0">
                <a:solidFill>
                  <a:schemeClr val="bg1"/>
                </a:solidFill>
              </a:rPr>
              <a:t>One of Saueressig’s more impressive initiatives is </a:t>
            </a:r>
            <a:r>
              <a:rPr lang="en-CA" sz="1200" dirty="0" smtClean="0">
                <a:solidFill>
                  <a:schemeClr val="bg1"/>
                </a:solidFill>
              </a:rPr>
              <a:t>to </a:t>
            </a:r>
            <a:r>
              <a:rPr lang="en-CA" sz="1200" dirty="0">
                <a:solidFill>
                  <a:schemeClr val="bg1"/>
                </a:solidFill>
              </a:rPr>
              <a:t>support Macs throughout SAP </a:t>
            </a:r>
            <a:r>
              <a:rPr lang="en-CA" sz="1200" dirty="0" smtClean="0">
                <a:solidFill>
                  <a:schemeClr val="bg1"/>
                </a:solidFill>
              </a:rPr>
              <a:t>.</a:t>
            </a:r>
            <a:endParaRPr lang="en-CA" sz="1200" dirty="0">
              <a:solidFill>
                <a:schemeClr val="bg1"/>
              </a:solidFill>
            </a:endParaRPr>
          </a:p>
          <a:p>
            <a:pPr>
              <a:spcBef>
                <a:spcPts val="600"/>
              </a:spcBef>
              <a:spcAft>
                <a:spcPts val="600"/>
              </a:spcAft>
            </a:pPr>
            <a:r>
              <a:rPr lang="en-CA" sz="1200" b="1" dirty="0">
                <a:solidFill>
                  <a:schemeClr val="bg1"/>
                </a:solidFill>
              </a:rPr>
              <a:t>Supporting Macs: SAP SE’s Approach</a:t>
            </a:r>
          </a:p>
          <a:p>
            <a:pPr>
              <a:spcAft>
                <a:spcPts val="600"/>
              </a:spcAft>
            </a:pPr>
            <a:r>
              <a:rPr lang="en-CA" sz="1200" dirty="0">
                <a:solidFill>
                  <a:schemeClr val="bg1"/>
                </a:solidFill>
              </a:rPr>
              <a:t>Saueressig recognized that managing Macs required a paradigm shift within IT; trying </a:t>
            </a:r>
            <a:r>
              <a:rPr lang="en-CA" sz="1200" dirty="0" smtClean="0">
                <a:solidFill>
                  <a:schemeClr val="bg1"/>
                </a:solidFill>
              </a:rPr>
              <a:t>to </a:t>
            </a:r>
            <a:r>
              <a:rPr lang="en-CA" sz="1200" dirty="0">
                <a:solidFill>
                  <a:schemeClr val="bg1"/>
                </a:solidFill>
              </a:rPr>
              <a:t>manage Macs the same way they </a:t>
            </a:r>
            <a:r>
              <a:rPr lang="en-CA" sz="1200" dirty="0" smtClean="0">
                <a:solidFill>
                  <a:schemeClr val="bg1"/>
                </a:solidFill>
              </a:rPr>
              <a:t>manage Windows </a:t>
            </a:r>
            <a:r>
              <a:rPr lang="en-CA" sz="1200" dirty="0">
                <a:solidFill>
                  <a:schemeClr val="bg1"/>
                </a:solidFill>
              </a:rPr>
              <a:t>PCs </a:t>
            </a:r>
            <a:r>
              <a:rPr lang="en-CA" sz="1200" dirty="0" smtClean="0">
                <a:solidFill>
                  <a:schemeClr val="bg1"/>
                </a:solidFill>
              </a:rPr>
              <a:t>would </a:t>
            </a:r>
            <a:r>
              <a:rPr lang="en-CA" sz="1200" dirty="0">
                <a:solidFill>
                  <a:schemeClr val="bg1"/>
                </a:solidFill>
              </a:rPr>
              <a:t>have killed the </a:t>
            </a:r>
            <a:r>
              <a:rPr lang="en-CA" sz="1200" dirty="0" smtClean="0">
                <a:solidFill>
                  <a:schemeClr val="bg1"/>
                </a:solidFill>
              </a:rPr>
              <a:t>initiative.</a:t>
            </a:r>
            <a:endParaRPr lang="en-CA" sz="1200" dirty="0">
              <a:solidFill>
                <a:schemeClr val="bg1"/>
              </a:solidFill>
            </a:endParaRPr>
          </a:p>
          <a:p>
            <a:pPr>
              <a:spcAft>
                <a:spcPts val="600"/>
              </a:spcAft>
            </a:pPr>
            <a:r>
              <a:rPr lang="en-CA" sz="1200" dirty="0">
                <a:solidFill>
                  <a:schemeClr val="bg1"/>
                </a:solidFill>
              </a:rPr>
              <a:t>As such, SAP SE </a:t>
            </a:r>
            <a:r>
              <a:rPr lang="en-CA" sz="1200" dirty="0" smtClean="0">
                <a:solidFill>
                  <a:schemeClr val="bg1"/>
                </a:solidFill>
              </a:rPr>
              <a:t>hired Apple-certified </a:t>
            </a:r>
            <a:r>
              <a:rPr lang="en-CA" sz="1200" dirty="0">
                <a:solidFill>
                  <a:schemeClr val="bg1"/>
                </a:solidFill>
              </a:rPr>
              <a:t>technicians </a:t>
            </a:r>
            <a:r>
              <a:rPr lang="en-CA" sz="1200" dirty="0" smtClean="0">
                <a:solidFill>
                  <a:schemeClr val="bg1"/>
                </a:solidFill>
              </a:rPr>
              <a:t>as well as Apple experts who embrace Apple’s philosophy to </a:t>
            </a:r>
            <a:r>
              <a:rPr lang="en-CA" sz="1200" dirty="0">
                <a:solidFill>
                  <a:schemeClr val="bg1"/>
                </a:solidFill>
              </a:rPr>
              <a:t>manage their fleet of Apple computers. They also empower their Mac end users through self-service. </a:t>
            </a:r>
          </a:p>
          <a:p>
            <a:pPr>
              <a:spcBef>
                <a:spcPts val="600"/>
              </a:spcBef>
              <a:spcAft>
                <a:spcPts val="600"/>
              </a:spcAft>
            </a:pPr>
            <a:r>
              <a:rPr lang="en-CA" sz="1200" b="1" dirty="0">
                <a:solidFill>
                  <a:schemeClr val="bg1"/>
                </a:solidFill>
              </a:rPr>
              <a:t>Results </a:t>
            </a:r>
          </a:p>
          <a:p>
            <a:pPr>
              <a:spcAft>
                <a:spcPts val="600"/>
              </a:spcAft>
            </a:pPr>
            <a:r>
              <a:rPr lang="en-CA" sz="1200" dirty="0">
                <a:solidFill>
                  <a:schemeClr val="bg1"/>
                </a:solidFill>
              </a:rPr>
              <a:t>Directly measuring </a:t>
            </a:r>
            <a:r>
              <a:rPr lang="en-CA" sz="1200" dirty="0" smtClean="0">
                <a:solidFill>
                  <a:schemeClr val="bg1"/>
                </a:solidFill>
              </a:rPr>
              <a:t>the </a:t>
            </a:r>
            <a:r>
              <a:rPr lang="en-CA" sz="1200" dirty="0">
                <a:solidFill>
                  <a:schemeClr val="bg1"/>
                </a:solidFill>
              </a:rPr>
              <a:t>benefits </a:t>
            </a:r>
            <a:r>
              <a:rPr lang="en-CA" sz="1200" dirty="0" smtClean="0">
                <a:solidFill>
                  <a:schemeClr val="bg1"/>
                </a:solidFill>
              </a:rPr>
              <a:t>of </a:t>
            </a:r>
            <a:r>
              <a:rPr lang="en-CA" sz="1200" dirty="0">
                <a:solidFill>
                  <a:schemeClr val="bg1"/>
                </a:solidFill>
              </a:rPr>
              <a:t>supporting Macs is difficult. </a:t>
            </a:r>
            <a:r>
              <a:rPr lang="en-CA" sz="1200" dirty="0" smtClean="0">
                <a:solidFill>
                  <a:schemeClr val="bg1"/>
                </a:solidFill>
              </a:rPr>
              <a:t>However, </a:t>
            </a:r>
            <a:r>
              <a:rPr lang="en-CA" sz="1200" dirty="0">
                <a:solidFill>
                  <a:schemeClr val="bg1"/>
                </a:solidFill>
              </a:rPr>
              <a:t>it fits into SAP’s overall strategy of increasing employee morale. SAP SE also uses </a:t>
            </a:r>
            <a:r>
              <a:rPr lang="en-CA" sz="1200" dirty="0" smtClean="0">
                <a:solidFill>
                  <a:schemeClr val="bg1"/>
                </a:solidFill>
              </a:rPr>
              <a:t>its </a:t>
            </a:r>
            <a:r>
              <a:rPr lang="en-CA" sz="1200" dirty="0">
                <a:solidFill>
                  <a:schemeClr val="bg1"/>
                </a:solidFill>
              </a:rPr>
              <a:t>support of Macs to help in the war for talent—many post-secondary graduates </a:t>
            </a:r>
            <a:r>
              <a:rPr lang="en-CA" sz="1200" dirty="0" smtClean="0">
                <a:solidFill>
                  <a:schemeClr val="bg1"/>
                </a:solidFill>
              </a:rPr>
              <a:t>want </a:t>
            </a:r>
            <a:r>
              <a:rPr lang="en-CA" sz="1200" dirty="0">
                <a:solidFill>
                  <a:schemeClr val="bg1"/>
                </a:solidFill>
              </a:rPr>
              <a:t>to use Macs at work. </a:t>
            </a:r>
          </a:p>
          <a:p>
            <a:pPr>
              <a:spcAft>
                <a:spcPts val="600"/>
              </a:spcAft>
            </a:pPr>
            <a:r>
              <a:rPr lang="en-CA" sz="1200" dirty="0">
                <a:solidFill>
                  <a:schemeClr val="bg1"/>
                </a:solidFill>
              </a:rPr>
              <a:t>The self-service functionality is also helping </a:t>
            </a:r>
            <a:r>
              <a:rPr lang="en-CA" sz="1200" dirty="0" smtClean="0">
                <a:solidFill>
                  <a:schemeClr val="bg1"/>
                </a:solidFill>
              </a:rPr>
              <a:t>to </a:t>
            </a:r>
            <a:r>
              <a:rPr lang="en-CA" sz="1200" dirty="0">
                <a:solidFill>
                  <a:schemeClr val="bg1"/>
                </a:solidFill>
              </a:rPr>
              <a:t>reducing </a:t>
            </a:r>
            <a:r>
              <a:rPr lang="en-CA" sz="1200" dirty="0" smtClean="0">
                <a:solidFill>
                  <a:schemeClr val="bg1"/>
                </a:solidFill>
              </a:rPr>
              <a:t>the </a:t>
            </a:r>
            <a:r>
              <a:rPr lang="en-CA" sz="1200" dirty="0">
                <a:solidFill>
                  <a:schemeClr val="bg1"/>
                </a:solidFill>
              </a:rPr>
              <a:t>call load on </a:t>
            </a:r>
            <a:r>
              <a:rPr lang="en-CA" sz="1200" dirty="0" smtClean="0">
                <a:solidFill>
                  <a:schemeClr val="bg1"/>
                </a:solidFill>
              </a:rPr>
              <a:t>their service desk </a:t>
            </a:r>
            <a:r>
              <a:rPr lang="en-CA" sz="1200" dirty="0">
                <a:solidFill>
                  <a:schemeClr val="bg1"/>
                </a:solidFill>
              </a:rPr>
              <a:t>over the long </a:t>
            </a:r>
            <a:r>
              <a:rPr lang="en-CA" sz="1200" dirty="0" smtClean="0">
                <a:solidFill>
                  <a:schemeClr val="bg1"/>
                </a:solidFill>
              </a:rPr>
              <a:t>run.</a:t>
            </a:r>
            <a:endParaRPr lang="en-CA" sz="1200" dirty="0">
              <a:solidFill>
                <a:schemeClr val="bg1"/>
              </a:solidFill>
            </a:endParaRP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2592160"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Information Technology</a:t>
              </a:r>
            </a:p>
            <a:p>
              <a:r>
                <a:rPr lang="en-CA" b="0" i="1" dirty="0"/>
                <a:t>Interview</a:t>
              </a:r>
            </a:p>
          </p:txBody>
        </p:sp>
      </p:grpSp>
      <p:pic>
        <p:nvPicPr>
          <p:cNvPr id="1026" name="Picture 2" descr="SAP S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491" y="1108304"/>
            <a:ext cx="1438275" cy="73342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596777" y="4720531"/>
            <a:ext cx="3272986" cy="1246495"/>
          </a:xfrm>
          <a:prstGeom prst="rect">
            <a:avLst/>
          </a:prstGeom>
        </p:spPr>
        <p:txBody>
          <a:bodyPr wrap="square" rtlCol="0">
            <a:spAutoFit/>
          </a:bodyPr>
          <a:lstStyle/>
          <a:p>
            <a:r>
              <a:rPr lang="en-CA" sz="1400" i="1" dirty="0">
                <a:latin typeface="+mj-lt"/>
              </a:rPr>
              <a:t>What we saw was a lot of young people from university are using Mac books. We need to be attractive to those graduates.</a:t>
            </a:r>
          </a:p>
          <a:p>
            <a:pPr algn="r">
              <a:spcBef>
                <a:spcPts val="600"/>
              </a:spcBef>
            </a:pPr>
            <a:r>
              <a:rPr lang="en-CA" sz="1400" dirty="0"/>
              <a:t>– Thomas Saueressig, CIO, SAP SE</a:t>
            </a:r>
          </a:p>
        </p:txBody>
      </p:sp>
      <p:pic>
        <p:nvPicPr>
          <p:cNvPr id="25" name="Picture 104"/>
          <p:cNvPicPr>
            <a:picLocks noChangeAspect="1"/>
          </p:cNvPicPr>
          <p:nvPr/>
        </p:nvPicPr>
        <p:blipFill rotWithShape="1">
          <a:blip r:embed="rId4"/>
          <a:srcRect l="34768" t="21801" r="35751" b="57796"/>
          <a:stretch/>
        </p:blipFill>
        <p:spPr>
          <a:xfrm>
            <a:off x="5167825" y="4586167"/>
            <a:ext cx="494271" cy="436606"/>
          </a:xfrm>
          <a:prstGeom prst="rect">
            <a:avLst/>
          </a:prstGeom>
        </p:spPr>
      </p:pic>
      <p:pic>
        <p:nvPicPr>
          <p:cNvPr id="26" name="Picture 105"/>
          <p:cNvPicPr>
            <a:picLocks noChangeAspect="1"/>
          </p:cNvPicPr>
          <p:nvPr/>
        </p:nvPicPr>
        <p:blipFill>
          <a:blip r:embed="rId5"/>
          <a:stretch>
            <a:fillRect/>
          </a:stretch>
        </p:blipFill>
        <p:spPr>
          <a:xfrm>
            <a:off x="8527115" y="5251218"/>
            <a:ext cx="512108" cy="377985"/>
          </a:xfrm>
          <a:prstGeom prst="rect">
            <a:avLst/>
          </a:prstGeom>
        </p:spPr>
      </p:pic>
      <p:pic>
        <p:nvPicPr>
          <p:cNvPr id="1028"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26894" y="2242065"/>
            <a:ext cx="323765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89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a:t>Info-Tech delivers: The </a:t>
            </a:r>
            <a:r>
              <a:rPr lang="en-CA" i="1" dirty="0" smtClean="0"/>
              <a:t>EUC Strategy and Roadmap Template</a:t>
            </a:r>
            <a:r>
              <a:rPr lang="en-CA" dirty="0" smtClean="0"/>
              <a:t> </a:t>
            </a:r>
            <a:r>
              <a:rPr lang="en-CA" dirty="0"/>
              <a:t>and </a:t>
            </a:r>
            <a:r>
              <a:rPr lang="en-CA" i="1" dirty="0" smtClean="0"/>
              <a:t>EUC Strategy Communications </a:t>
            </a:r>
            <a:r>
              <a:rPr lang="en-CA" i="1" dirty="0"/>
              <a:t>Template</a:t>
            </a:r>
          </a:p>
        </p:txBody>
      </p:sp>
      <p:cxnSp>
        <p:nvCxnSpPr>
          <p:cNvPr id="28" name="Straight Connector 27"/>
          <p:cNvCxnSpPr/>
          <p:nvPr/>
        </p:nvCxnSpPr>
        <p:spPr>
          <a:xfrm flipV="1">
            <a:off x="4572000" y="1813953"/>
            <a:ext cx="0" cy="4060523"/>
          </a:xfrm>
          <a:prstGeom prst="line">
            <a:avLst/>
          </a:prstGeom>
          <a:ln w="25400">
            <a:solidFill>
              <a:schemeClr val="bg1">
                <a:lumMod val="95000"/>
                <a:alpha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489699" y="1969453"/>
            <a:ext cx="3002403" cy="404781"/>
            <a:chOff x="5837606" y="1763713"/>
            <a:chExt cx="3002403" cy="404781"/>
          </a:xfrm>
        </p:grpSpPr>
        <p:sp>
          <p:nvSpPr>
            <p:cNvPr id="30" name="Rectangle 29"/>
            <p:cNvSpPr/>
            <p:nvPr/>
          </p:nvSpPr>
          <p:spPr>
            <a:xfrm>
              <a:off x="5837606" y="1763713"/>
              <a:ext cx="3002403" cy="404781"/>
            </a:xfrm>
            <a:prstGeom prst="rect">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400" dirty="0"/>
                <a:t>INFO-TECH</a:t>
              </a:r>
              <a:r>
                <a:rPr lang="en-CA" sz="1400" b="1" dirty="0"/>
                <a:t> TEMPLATE</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648" y="1867150"/>
              <a:ext cx="192374" cy="205200"/>
            </a:xfrm>
            <a:prstGeom prst="rect">
              <a:avLst/>
            </a:prstGeom>
          </p:spPr>
        </p:pic>
      </p:grpSp>
      <p:grpSp>
        <p:nvGrpSpPr>
          <p:cNvPr id="32" name="Group 31"/>
          <p:cNvGrpSpPr/>
          <p:nvPr/>
        </p:nvGrpSpPr>
        <p:grpSpPr>
          <a:xfrm>
            <a:off x="640928" y="1969453"/>
            <a:ext cx="3002403" cy="404781"/>
            <a:chOff x="5837606" y="1763713"/>
            <a:chExt cx="3002403" cy="404781"/>
          </a:xfrm>
        </p:grpSpPr>
        <p:sp>
          <p:nvSpPr>
            <p:cNvPr id="33" name="Rectangle 32"/>
            <p:cNvSpPr/>
            <p:nvPr/>
          </p:nvSpPr>
          <p:spPr>
            <a:xfrm>
              <a:off x="5837606" y="1763713"/>
              <a:ext cx="3002403" cy="404781"/>
            </a:xfrm>
            <a:prstGeom prst="rect">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400" dirty="0"/>
                <a:t>INFO-TECH</a:t>
              </a:r>
              <a:r>
                <a:rPr lang="en-CA" sz="1400" b="1" dirty="0"/>
                <a:t> TEMPLATE</a:t>
              </a:r>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9648" y="1867150"/>
              <a:ext cx="192374" cy="205200"/>
            </a:xfrm>
            <a:prstGeom prst="rect">
              <a:avLst/>
            </a:prstGeom>
          </p:spPr>
        </p:pic>
      </p:grpSp>
      <p:sp>
        <p:nvSpPr>
          <p:cNvPr id="37" name="Rectangle 36"/>
          <p:cNvSpPr/>
          <p:nvPr/>
        </p:nvSpPr>
        <p:spPr>
          <a:xfrm>
            <a:off x="255091" y="4489481"/>
            <a:ext cx="3774076" cy="1384995"/>
          </a:xfrm>
          <a:prstGeom prst="rect">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rgbClr val="333333"/>
                </a:solidFill>
              </a:rPr>
              <a:t>The </a:t>
            </a:r>
            <a:r>
              <a:rPr lang="en-US" sz="1400" i="1" dirty="0" smtClean="0">
                <a:solidFill>
                  <a:srgbClr val="333333"/>
                </a:solidFill>
                <a:hlinkClick r:id="rId4"/>
              </a:rPr>
              <a:t>EUC Strategy and Roadmap</a:t>
            </a:r>
            <a:r>
              <a:rPr lang="en-US" sz="1400" dirty="0" smtClean="0">
                <a:solidFill>
                  <a:srgbClr val="333333"/>
                </a:solidFill>
                <a:hlinkClick r:id="rId4"/>
              </a:rPr>
              <a:t> </a:t>
            </a:r>
            <a:r>
              <a:rPr lang="en-US" sz="1400" i="1" dirty="0" smtClean="0">
                <a:solidFill>
                  <a:srgbClr val="333333"/>
                </a:solidFill>
                <a:hlinkClick r:id="rId4"/>
              </a:rPr>
              <a:t>Template</a:t>
            </a:r>
            <a:r>
              <a:rPr lang="en-US" sz="1400" dirty="0" smtClean="0">
                <a:solidFill>
                  <a:srgbClr val="333333"/>
                </a:solidFill>
              </a:rPr>
              <a:t> is </a:t>
            </a:r>
            <a:r>
              <a:rPr lang="en-US" sz="1400" dirty="0">
                <a:solidFill>
                  <a:srgbClr val="333333"/>
                </a:solidFill>
              </a:rPr>
              <a:t>the default communication tool for IT.</a:t>
            </a:r>
          </a:p>
          <a:p>
            <a:pPr marL="285750" indent="-285750">
              <a:spcAft>
                <a:spcPts val="600"/>
              </a:spcAft>
              <a:buFont typeface="Arial" panose="020B0604020202020204" pitchFamily="34" charset="0"/>
              <a:buChar char="•"/>
            </a:pPr>
            <a:r>
              <a:rPr lang="en-US" sz="1400" dirty="0">
                <a:solidFill>
                  <a:srgbClr val="333333"/>
                </a:solidFill>
              </a:rPr>
              <a:t>The roadmap will go into depth about each initiative.</a:t>
            </a:r>
          </a:p>
        </p:txBody>
      </p:sp>
      <p:sp>
        <p:nvSpPr>
          <p:cNvPr id="38" name="Rectangle 37"/>
          <p:cNvSpPr/>
          <p:nvPr/>
        </p:nvSpPr>
        <p:spPr>
          <a:xfrm>
            <a:off x="5104500" y="4489481"/>
            <a:ext cx="3772800" cy="1384996"/>
          </a:xfrm>
          <a:prstGeom prst="rect">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sz="1400" dirty="0">
                <a:solidFill>
                  <a:srgbClr val="333333"/>
                </a:solidFill>
              </a:rPr>
              <a:t>The </a:t>
            </a:r>
            <a:r>
              <a:rPr lang="en-US" sz="1400" i="1" dirty="0" smtClean="0">
                <a:solidFill>
                  <a:srgbClr val="333333"/>
                </a:solidFill>
                <a:hlinkClick r:id="rId5"/>
              </a:rPr>
              <a:t>EUC Strategy Communications </a:t>
            </a:r>
            <a:r>
              <a:rPr lang="en-US" sz="1400" i="1" dirty="0">
                <a:solidFill>
                  <a:srgbClr val="333333"/>
                </a:solidFill>
                <a:hlinkClick r:id="rId5"/>
              </a:rPr>
              <a:t>Template</a:t>
            </a:r>
            <a:r>
              <a:rPr lang="en-US" sz="1400" i="1" dirty="0">
                <a:solidFill>
                  <a:srgbClr val="333333"/>
                </a:solidFill>
              </a:rPr>
              <a:t> </a:t>
            </a:r>
            <a:r>
              <a:rPr lang="en-US" sz="1400" dirty="0">
                <a:solidFill>
                  <a:srgbClr val="333333"/>
                </a:solidFill>
              </a:rPr>
              <a:t>is the default communication tool for stakeholders, including end users.</a:t>
            </a:r>
          </a:p>
          <a:p>
            <a:pPr marL="285750" indent="-285750">
              <a:spcAft>
                <a:spcPts val="600"/>
              </a:spcAft>
              <a:buFont typeface="Arial" panose="020B0604020202020204" pitchFamily="34" charset="0"/>
              <a:buChar char="•"/>
            </a:pPr>
            <a:r>
              <a:rPr lang="en-US" sz="1400" dirty="0">
                <a:solidFill>
                  <a:srgbClr val="333333"/>
                </a:solidFill>
              </a:rPr>
              <a:t>This artefact will quickly relay information to users at a high level.</a:t>
            </a:r>
          </a:p>
        </p:txBody>
      </p:sp>
      <p:grpSp>
        <p:nvGrpSpPr>
          <p:cNvPr id="39" name="Group 38"/>
          <p:cNvGrpSpPr/>
          <p:nvPr/>
        </p:nvGrpSpPr>
        <p:grpSpPr>
          <a:xfrm>
            <a:off x="251520" y="5971020"/>
            <a:ext cx="5871911" cy="343307"/>
            <a:chOff x="152381" y="6045205"/>
            <a:chExt cx="5871911" cy="343307"/>
          </a:xfrm>
        </p:grpSpPr>
        <p:sp>
          <p:nvSpPr>
            <p:cNvPr id="40" name="Pentagon 39"/>
            <p:cNvSpPr/>
            <p:nvPr/>
          </p:nvSpPr>
          <p:spPr>
            <a:xfrm>
              <a:off x="158751" y="6045205"/>
              <a:ext cx="5865541" cy="343307"/>
            </a:xfrm>
            <a:prstGeom prst="homePlate">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333333"/>
                </a:solidFill>
              </a:endParaRPr>
            </a:p>
          </p:txBody>
        </p:sp>
        <p:grpSp>
          <p:nvGrpSpPr>
            <p:cNvPr id="41" name="Group 40"/>
            <p:cNvGrpSpPr/>
            <p:nvPr/>
          </p:nvGrpSpPr>
          <p:grpSpPr>
            <a:xfrm>
              <a:off x="152381" y="6046512"/>
              <a:ext cx="5271012" cy="342000"/>
              <a:chOff x="152381" y="6046512"/>
              <a:chExt cx="5271012" cy="342000"/>
            </a:xfrm>
          </p:grpSpPr>
          <p:sp>
            <p:nvSpPr>
              <p:cNvPr id="42" name="TextBox 41"/>
              <p:cNvSpPr txBox="1"/>
              <p:nvPr/>
            </p:nvSpPr>
            <p:spPr>
              <a:xfrm>
                <a:off x="494381" y="6076326"/>
                <a:ext cx="4929012" cy="276999"/>
              </a:xfrm>
              <a:prstGeom prst="rect">
                <a:avLst/>
              </a:prstGeom>
              <a:noFill/>
            </p:spPr>
            <p:txBody>
              <a:bodyPr wrap="square" rtlCol="0">
                <a:spAutoFit/>
              </a:bodyPr>
              <a:lstStyle/>
              <a:p>
                <a:r>
                  <a:rPr lang="en-US" sz="1200" b="1" dirty="0"/>
                  <a:t>All of the activities in this blueprint feed into these templates</a:t>
                </a:r>
              </a:p>
            </p:txBody>
          </p:sp>
          <p:grpSp>
            <p:nvGrpSpPr>
              <p:cNvPr id="43" name="Group 42"/>
              <p:cNvGrpSpPr/>
              <p:nvPr/>
            </p:nvGrpSpPr>
            <p:grpSpPr>
              <a:xfrm>
                <a:off x="152381" y="6046512"/>
                <a:ext cx="360000" cy="342000"/>
                <a:chOff x="807720" y="2308678"/>
                <a:chExt cx="350400" cy="342000"/>
              </a:xfrm>
            </p:grpSpPr>
            <p:sp>
              <p:nvSpPr>
                <p:cNvPr id="44" name="Rectangle 43"/>
                <p:cNvSpPr/>
                <p:nvPr/>
              </p:nvSpPr>
              <p:spPr>
                <a:xfrm>
                  <a:off x="807720" y="2308678"/>
                  <a:ext cx="350400" cy="34200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45" name="Picture 44" descr="on-site-workshops.png"/>
                <p:cNvPicPr>
                  <a:picLocks noChangeAspect="1"/>
                </p:cNvPicPr>
                <p:nvPr/>
              </p:nvPicPr>
              <p:blipFill rotWithShape="1">
                <a:blip r:embed="rId6" cstate="print"/>
                <a:srcRect l="12204" t="22820" r="8463" b="22257"/>
                <a:stretch/>
              </p:blipFill>
              <p:spPr>
                <a:xfrm>
                  <a:off x="835661" y="2380716"/>
                  <a:ext cx="276998" cy="197924"/>
                </a:xfrm>
                <a:prstGeom prst="rect">
                  <a:avLst/>
                </a:prstGeom>
                <a:effectLst>
                  <a:outerShdw blurRad="50800" dist="38100" dir="2700000" algn="tl" rotWithShape="0">
                    <a:prstClr val="black">
                      <a:alpha val="40000"/>
                    </a:prstClr>
                  </a:outerShdw>
                </a:effectLst>
              </p:spPr>
            </p:pic>
          </p:grpSp>
        </p:grpSp>
      </p:grpSp>
      <p:sp>
        <p:nvSpPr>
          <p:cNvPr id="46" name="Text Placeholder 1"/>
          <p:cNvSpPr>
            <a:spLocks noGrp="1"/>
          </p:cNvSpPr>
          <p:nvPr/>
        </p:nvSpPr>
        <p:spPr bwMode="auto">
          <a:xfrm>
            <a:off x="251520" y="1112059"/>
            <a:ext cx="8368605" cy="657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800" b="1" dirty="0"/>
              <a:t>These are the main outputs of Info-Tech’s </a:t>
            </a:r>
            <a:r>
              <a:rPr lang="en-CA" sz="1800" b="1" i="1" dirty="0"/>
              <a:t>Recalibrate Your </a:t>
            </a:r>
            <a:r>
              <a:rPr lang="en-CA" sz="1800" b="1" i="1" dirty="0" smtClean="0"/>
              <a:t>End-User </a:t>
            </a:r>
            <a:r>
              <a:rPr lang="en-CA" sz="1800" b="1" i="1" dirty="0"/>
              <a:t>Computing Strategy and </a:t>
            </a:r>
            <a:r>
              <a:rPr lang="en-CA" sz="1800" b="1" i="1" dirty="0" smtClean="0"/>
              <a:t>Roadmap</a:t>
            </a:r>
            <a:r>
              <a:rPr lang="en-CA" sz="1800" b="1" dirty="0" smtClean="0"/>
              <a:t>.</a:t>
            </a:r>
            <a:endParaRPr lang="en-US" sz="1800" b="1" dirty="0"/>
          </a:p>
        </p:txBody>
      </p:sp>
      <p:pic>
        <p:nvPicPr>
          <p:cNvPr id="2" name="Picture 1"/>
          <p:cNvPicPr>
            <a:picLocks noChangeAspect="1"/>
          </p:cNvPicPr>
          <p:nvPr/>
        </p:nvPicPr>
        <p:blipFill>
          <a:blip r:embed="rId7"/>
          <a:stretch>
            <a:fillRect/>
          </a:stretch>
        </p:blipFill>
        <p:spPr>
          <a:xfrm>
            <a:off x="873744" y="2473079"/>
            <a:ext cx="2536769" cy="1901049"/>
          </a:xfrm>
          <a:prstGeom prst="rect">
            <a:avLst/>
          </a:prstGeom>
          <a:effectLst>
            <a:outerShdw blurRad="50800" dist="25400" dir="2700000" algn="tl" rotWithShape="0">
              <a:prstClr val="black">
                <a:alpha val="40000"/>
              </a:prstClr>
            </a:outerShdw>
          </a:effectLst>
        </p:spPr>
      </p:pic>
      <p:pic>
        <p:nvPicPr>
          <p:cNvPr id="4" name="Picture 3"/>
          <p:cNvPicPr>
            <a:picLocks noChangeAspect="1"/>
          </p:cNvPicPr>
          <p:nvPr/>
        </p:nvPicPr>
        <p:blipFill>
          <a:blip r:embed="rId8"/>
          <a:stretch>
            <a:fillRect/>
          </a:stretch>
        </p:blipFill>
        <p:spPr>
          <a:xfrm>
            <a:off x="5719831" y="2471065"/>
            <a:ext cx="2542138" cy="1907366"/>
          </a:xfrm>
          <a:prstGeom prst="rect">
            <a:avLst/>
          </a:prstGeom>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192733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9"/>
          <p:cNvSpPr>
            <a:spLocks noGrp="1"/>
          </p:cNvSpPr>
          <p:nvPr>
            <p:ph type="body" sz="quarter" idx="11"/>
          </p:nvPr>
        </p:nvSpPr>
        <p:spPr>
          <a:xfrm>
            <a:off x="688279" y="1173398"/>
            <a:ext cx="7895871" cy="346075"/>
          </a:xfrm>
        </p:spPr>
        <p:txBody>
          <a:bodyPr/>
          <a:lstStyle/>
          <a:p>
            <a:r>
              <a:rPr lang="en-CA" i="1" dirty="0" smtClean="0"/>
              <a:t>EUC Strategy and Roadmap Template</a:t>
            </a:r>
            <a:endParaRPr lang="en-CA" i="1" dirty="0"/>
          </a:p>
        </p:txBody>
      </p:sp>
      <p:sp>
        <p:nvSpPr>
          <p:cNvPr id="2" name="Title 1"/>
          <p:cNvSpPr>
            <a:spLocks noGrp="1"/>
          </p:cNvSpPr>
          <p:nvPr>
            <p:ph type="title"/>
          </p:nvPr>
        </p:nvSpPr>
        <p:spPr/>
        <p:txBody>
          <a:bodyPr/>
          <a:lstStyle/>
          <a:p>
            <a:r>
              <a:rPr lang="en-CA" dirty="0"/>
              <a:t>Leverage Info-Tech’s </a:t>
            </a:r>
            <a:r>
              <a:rPr lang="en-CA" i="1" dirty="0" smtClean="0"/>
              <a:t>EUC Strategy and Roadmap Template </a:t>
            </a:r>
            <a:r>
              <a:rPr lang="en-CA" dirty="0"/>
              <a:t>to collect information about your roadmap</a:t>
            </a:r>
          </a:p>
        </p:txBody>
      </p:sp>
      <p:sp>
        <p:nvSpPr>
          <p:cNvPr id="11" name="Pentagon 10"/>
          <p:cNvSpPr/>
          <p:nvPr/>
        </p:nvSpPr>
        <p:spPr>
          <a:xfrm>
            <a:off x="251521" y="2551824"/>
            <a:ext cx="8631222" cy="762000"/>
          </a:xfrm>
          <a:prstGeom prst="homePlate">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endParaRPr lang="en-US" sz="1400" b="1" dirty="0">
              <a:solidFill>
                <a:srgbClr val="333333"/>
              </a:solidFill>
            </a:endParaRPr>
          </a:p>
        </p:txBody>
      </p:sp>
      <p:sp>
        <p:nvSpPr>
          <p:cNvPr id="12" name="Text Placeholder 1"/>
          <p:cNvSpPr txBox="1">
            <a:spLocks/>
          </p:cNvSpPr>
          <p:nvPr/>
        </p:nvSpPr>
        <p:spPr bwMode="auto">
          <a:xfrm>
            <a:off x="251520" y="1500775"/>
            <a:ext cx="8526720" cy="8828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t>Maintaining continuity through the roadmapping process is as important as the roadmap itself. Compile a report and ensure that it meets all of the business goals identified in Phase </a:t>
            </a:r>
            <a:r>
              <a:rPr lang="en-US" sz="1800" b="1" dirty="0" smtClean="0"/>
              <a:t>1</a:t>
            </a:r>
            <a:r>
              <a:rPr lang="en-US" sz="1800" b="1" dirty="0"/>
              <a:t>.</a:t>
            </a:r>
          </a:p>
        </p:txBody>
      </p:sp>
      <p:sp>
        <p:nvSpPr>
          <p:cNvPr id="13" name="Rectangle 12"/>
          <p:cNvSpPr/>
          <p:nvPr/>
        </p:nvSpPr>
        <p:spPr>
          <a:xfrm>
            <a:off x="251810" y="3445975"/>
            <a:ext cx="3634390" cy="2893100"/>
          </a:xfrm>
          <a:prstGeom prst="rect">
            <a:avLst/>
          </a:prstGeom>
          <a:noFill/>
        </p:spPr>
        <p:txBody>
          <a:bodyPr wrap="square">
            <a:spAutoFit/>
          </a:bodyPr>
          <a:lstStyle/>
          <a:p>
            <a:pPr>
              <a:spcAft>
                <a:spcPts val="600"/>
              </a:spcAft>
            </a:pPr>
            <a:r>
              <a:rPr lang="en-US" sz="1200" dirty="0"/>
              <a:t>The roadmap should contain: </a:t>
            </a:r>
          </a:p>
          <a:p>
            <a:pPr marL="182880" indent="-182880">
              <a:spcAft>
                <a:spcPts val="600"/>
              </a:spcAft>
              <a:buClr>
                <a:schemeClr val="accent1"/>
              </a:buClr>
              <a:buFont typeface="Wingdings" pitchFamily="2" charset="2"/>
              <a:buChar char="ü"/>
            </a:pPr>
            <a:r>
              <a:rPr lang="en-US" sz="1200" dirty="0">
                <a:uFill>
                  <a:solidFill>
                    <a:schemeClr val="accent1"/>
                  </a:solidFill>
                </a:uFill>
              </a:rPr>
              <a:t>Project Rationale</a:t>
            </a:r>
          </a:p>
          <a:p>
            <a:pPr marL="182880" indent="-182880">
              <a:spcAft>
                <a:spcPts val="600"/>
              </a:spcAft>
              <a:buClr>
                <a:schemeClr val="accent1"/>
              </a:buClr>
              <a:buFont typeface="Wingdings" pitchFamily="2" charset="2"/>
              <a:buChar char="ü"/>
            </a:pPr>
            <a:r>
              <a:rPr lang="en-US" sz="1200" dirty="0">
                <a:uFill>
                  <a:solidFill>
                    <a:schemeClr val="accent1"/>
                  </a:solidFill>
                </a:uFill>
              </a:rPr>
              <a:t>Team List</a:t>
            </a:r>
          </a:p>
          <a:p>
            <a:pPr marL="182880" indent="-182880">
              <a:spcAft>
                <a:spcPts val="600"/>
              </a:spcAft>
              <a:buClr>
                <a:schemeClr val="accent1"/>
              </a:buClr>
              <a:buFont typeface="Wingdings" pitchFamily="2" charset="2"/>
              <a:buChar char="ü"/>
            </a:pPr>
            <a:r>
              <a:rPr lang="en-US" sz="1200" dirty="0">
                <a:uFill>
                  <a:solidFill>
                    <a:schemeClr val="accent1"/>
                  </a:solidFill>
                </a:uFill>
              </a:rPr>
              <a:t>Satisfaction Survey Results</a:t>
            </a:r>
          </a:p>
          <a:p>
            <a:pPr marL="182880" indent="-182880">
              <a:spcAft>
                <a:spcPts val="600"/>
              </a:spcAft>
              <a:buClr>
                <a:schemeClr val="accent1"/>
              </a:buClr>
              <a:buFont typeface="Wingdings" pitchFamily="2" charset="2"/>
              <a:buChar char="ü"/>
            </a:pPr>
            <a:r>
              <a:rPr lang="en-US" sz="1200" dirty="0">
                <a:uFill>
                  <a:solidFill>
                    <a:schemeClr val="accent1"/>
                  </a:solidFill>
                </a:uFill>
              </a:rPr>
              <a:t>Business Goals Prioritization</a:t>
            </a:r>
          </a:p>
          <a:p>
            <a:pPr marL="182880" indent="-182880">
              <a:spcAft>
                <a:spcPts val="600"/>
              </a:spcAft>
              <a:buClr>
                <a:schemeClr val="accent1"/>
              </a:buClr>
              <a:buFont typeface="Wingdings" pitchFamily="2" charset="2"/>
              <a:buChar char="ü"/>
            </a:pPr>
            <a:r>
              <a:rPr lang="en-US" sz="1200" dirty="0">
                <a:uFill>
                  <a:solidFill>
                    <a:schemeClr val="accent1"/>
                  </a:solidFill>
                </a:uFill>
              </a:rPr>
              <a:t>User Group Analysis Overview</a:t>
            </a:r>
          </a:p>
          <a:p>
            <a:pPr marL="182880" indent="-182880">
              <a:spcAft>
                <a:spcPts val="600"/>
              </a:spcAft>
              <a:buClr>
                <a:schemeClr val="accent2"/>
              </a:buClr>
              <a:buFont typeface="Wingdings" pitchFamily="2" charset="2"/>
              <a:buChar char="ü"/>
            </a:pPr>
            <a:r>
              <a:rPr lang="en-US" sz="1200" dirty="0" smtClean="0">
                <a:uFill>
                  <a:solidFill>
                    <a:schemeClr val="accent2"/>
                  </a:solidFill>
                </a:uFill>
              </a:rPr>
              <a:t>End-User </a:t>
            </a:r>
            <a:r>
              <a:rPr lang="en-US" sz="1200" dirty="0">
                <a:uFill>
                  <a:solidFill>
                    <a:schemeClr val="accent2"/>
                  </a:solidFill>
                </a:uFill>
              </a:rPr>
              <a:t>Computing Initiatives List</a:t>
            </a:r>
          </a:p>
          <a:p>
            <a:pPr marL="182880" indent="-182880">
              <a:spcAft>
                <a:spcPts val="600"/>
              </a:spcAft>
              <a:buClr>
                <a:schemeClr val="accent2"/>
              </a:buClr>
              <a:buFont typeface="Wingdings" pitchFamily="2" charset="2"/>
              <a:buChar char="ü"/>
            </a:pPr>
            <a:r>
              <a:rPr lang="en-US" sz="1200" dirty="0">
                <a:uFill>
                  <a:solidFill>
                    <a:schemeClr val="accent2"/>
                  </a:solidFill>
                </a:uFill>
              </a:rPr>
              <a:t>Risks and Dependencies List</a:t>
            </a:r>
          </a:p>
          <a:p>
            <a:pPr marL="182880" indent="-182880">
              <a:spcAft>
                <a:spcPts val="600"/>
              </a:spcAft>
              <a:buClr>
                <a:schemeClr val="accent3"/>
              </a:buClr>
              <a:buFont typeface="Wingdings" pitchFamily="2" charset="2"/>
              <a:buChar char="ü"/>
            </a:pPr>
            <a:r>
              <a:rPr lang="en-US" sz="1200" dirty="0">
                <a:uFill>
                  <a:solidFill>
                    <a:schemeClr val="accent3"/>
                  </a:solidFill>
                </a:uFill>
              </a:rPr>
              <a:t>Future IT Infrastructure Skills Requirements</a:t>
            </a:r>
          </a:p>
          <a:p>
            <a:pPr marL="182880" indent="-182880">
              <a:spcAft>
                <a:spcPts val="600"/>
              </a:spcAft>
              <a:buClr>
                <a:schemeClr val="accent3"/>
              </a:buClr>
              <a:buFont typeface="Wingdings" pitchFamily="2" charset="2"/>
              <a:buChar char="ü"/>
            </a:pPr>
            <a:r>
              <a:rPr lang="en-US" sz="1200" dirty="0" smtClean="0">
                <a:uFill>
                  <a:solidFill>
                    <a:schemeClr val="accent3"/>
                  </a:solidFill>
                </a:uFill>
              </a:rPr>
              <a:t>End-User </a:t>
            </a:r>
            <a:r>
              <a:rPr lang="en-US" sz="1200" dirty="0">
                <a:uFill>
                  <a:solidFill>
                    <a:schemeClr val="accent3"/>
                  </a:solidFill>
                </a:uFill>
              </a:rPr>
              <a:t>Computing Roadmap</a:t>
            </a:r>
          </a:p>
          <a:p>
            <a:pPr marL="182880" indent="-182880">
              <a:spcAft>
                <a:spcPts val="600"/>
              </a:spcAft>
              <a:buClr>
                <a:schemeClr val="accent3"/>
              </a:buClr>
              <a:buFont typeface="Wingdings" pitchFamily="2" charset="2"/>
              <a:buChar char="ü"/>
            </a:pPr>
            <a:r>
              <a:rPr lang="en-US" sz="1200" dirty="0">
                <a:uFill>
                  <a:solidFill>
                    <a:schemeClr val="accent3"/>
                  </a:solidFill>
                </a:uFill>
              </a:rPr>
              <a:t>Total Cost of Ownership</a:t>
            </a:r>
            <a:endParaRPr lang="en-US" sz="1200" b="1" dirty="0">
              <a:uFill>
                <a:solidFill>
                  <a:schemeClr val="accent3"/>
                </a:solidFill>
              </a:uFill>
            </a:endParaRPr>
          </a:p>
        </p:txBody>
      </p:sp>
      <p:sp>
        <p:nvSpPr>
          <p:cNvPr id="14" name="TextBox 13"/>
          <p:cNvSpPr txBox="1"/>
          <p:nvPr/>
        </p:nvSpPr>
        <p:spPr>
          <a:xfrm>
            <a:off x="348439" y="2794325"/>
            <a:ext cx="4166441" cy="276999"/>
          </a:xfrm>
          <a:prstGeom prst="rect">
            <a:avLst/>
          </a:prstGeom>
          <a:noFill/>
        </p:spPr>
        <p:txBody>
          <a:bodyPr wrap="square" rtlCol="0">
            <a:spAutoFit/>
          </a:bodyPr>
          <a:lstStyle/>
          <a:p>
            <a:r>
              <a:rPr lang="en-US" sz="1200" b="1" dirty="0" smtClean="0">
                <a:solidFill>
                  <a:schemeClr val="bg1"/>
                </a:solidFill>
              </a:rPr>
              <a:t>Use Info-Tech’s </a:t>
            </a:r>
            <a:r>
              <a:rPr lang="en-CA" sz="1200" b="1" i="1" dirty="0">
                <a:solidFill>
                  <a:schemeClr val="bg1"/>
                </a:solidFill>
                <a:hlinkClick r:id="rId2"/>
              </a:rPr>
              <a:t>EUC Strategy and Roadmap </a:t>
            </a:r>
            <a:r>
              <a:rPr lang="en-CA" sz="1200" b="1" i="1" dirty="0" smtClean="0">
                <a:solidFill>
                  <a:schemeClr val="bg1"/>
                </a:solidFill>
                <a:hlinkClick r:id="rId2"/>
              </a:rPr>
              <a:t>Template</a:t>
            </a:r>
            <a:r>
              <a:rPr lang="en-US" sz="1200" b="1" dirty="0" smtClean="0">
                <a:solidFill>
                  <a:schemeClr val="bg1"/>
                </a:solidFill>
              </a:rPr>
              <a:t>.</a:t>
            </a:r>
            <a:endParaRPr lang="en-US" sz="1200" b="1" dirty="0"/>
          </a:p>
        </p:txBody>
      </p:sp>
      <p:sp>
        <p:nvSpPr>
          <p:cNvPr id="15" name="Rectangle 14"/>
          <p:cNvSpPr/>
          <p:nvPr/>
        </p:nvSpPr>
        <p:spPr>
          <a:xfrm>
            <a:off x="4876801" y="4213090"/>
            <a:ext cx="3901439" cy="1384995"/>
          </a:xfrm>
          <a:prstGeom prst="rect">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pPr>
            <a:r>
              <a:rPr lang="en-US" sz="1400" b="1" dirty="0">
                <a:solidFill>
                  <a:schemeClr val="bg1"/>
                </a:solidFill>
              </a:rPr>
              <a:t>The </a:t>
            </a:r>
            <a:r>
              <a:rPr lang="en-US" sz="1400" b="1" dirty="0" smtClean="0">
                <a:solidFill>
                  <a:schemeClr val="bg1"/>
                </a:solidFill>
              </a:rPr>
              <a:t>end-user computing roadmap will </a:t>
            </a:r>
            <a:r>
              <a:rPr lang="en-US" sz="1400" b="1" dirty="0">
                <a:solidFill>
                  <a:schemeClr val="bg1"/>
                </a:solidFill>
              </a:rPr>
              <a:t>contain all of </a:t>
            </a:r>
            <a:r>
              <a:rPr lang="en-US" sz="1400" b="1" dirty="0" smtClean="0">
                <a:solidFill>
                  <a:schemeClr val="bg1"/>
                </a:solidFill>
              </a:rPr>
              <a:t>the </a:t>
            </a:r>
            <a:r>
              <a:rPr lang="en-US" sz="1400" b="1" dirty="0">
                <a:solidFill>
                  <a:schemeClr val="bg1"/>
                </a:solidFill>
              </a:rPr>
              <a:t>information about this project.</a:t>
            </a:r>
          </a:p>
          <a:p>
            <a:pPr>
              <a:spcAft>
                <a:spcPts val="1200"/>
              </a:spcAft>
            </a:pPr>
            <a:r>
              <a:rPr lang="en-US" sz="1400" b="1" dirty="0">
                <a:solidFill>
                  <a:schemeClr val="bg1"/>
                </a:solidFill>
              </a:rPr>
              <a:t>Use it as a project </a:t>
            </a:r>
            <a:r>
              <a:rPr lang="en-US" sz="1400" b="1" dirty="0" smtClean="0">
                <a:solidFill>
                  <a:schemeClr val="bg1"/>
                </a:solidFill>
              </a:rPr>
              <a:t>tool </a:t>
            </a:r>
            <a:r>
              <a:rPr lang="en-US" sz="1400" b="1" dirty="0">
                <a:solidFill>
                  <a:schemeClr val="bg1"/>
                </a:solidFill>
              </a:rPr>
              <a:t>and </a:t>
            </a:r>
            <a:r>
              <a:rPr lang="en-US" sz="1400" b="1" dirty="0" smtClean="0">
                <a:solidFill>
                  <a:schemeClr val="bg1"/>
                </a:solidFill>
              </a:rPr>
              <a:t>as </a:t>
            </a:r>
            <a:r>
              <a:rPr lang="en-US" sz="1400" b="1" dirty="0">
                <a:solidFill>
                  <a:schemeClr val="bg1"/>
                </a:solidFill>
              </a:rPr>
              <a:t>a communication tool internally within </a:t>
            </a:r>
            <a:r>
              <a:rPr lang="en-US" sz="1400" b="1" dirty="0" smtClean="0">
                <a:solidFill>
                  <a:schemeClr val="bg1"/>
                </a:solidFill>
              </a:rPr>
              <a:t>IT.</a:t>
            </a:r>
            <a:endParaRPr lang="en-US" sz="1400" b="1" dirty="0">
              <a:solidFill>
                <a:srgbClr val="333333"/>
              </a:solidFill>
            </a:endParaRPr>
          </a:p>
        </p:txBody>
      </p:sp>
      <p:sp>
        <p:nvSpPr>
          <p:cNvPr id="5" name="Right Brace 4"/>
          <p:cNvSpPr/>
          <p:nvPr/>
        </p:nvSpPr>
        <p:spPr>
          <a:xfrm>
            <a:off x="3595076" y="3706751"/>
            <a:ext cx="291123" cy="1223832"/>
          </a:xfrm>
          <a:prstGeom prst="rightBrace">
            <a:avLst>
              <a:gd name="adj1" fmla="val 32494"/>
              <a:gd name="adj2" fmla="val 50000"/>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schemeClr val="accent1"/>
              </a:solidFill>
            </a:endParaRPr>
          </a:p>
        </p:txBody>
      </p:sp>
      <p:sp>
        <p:nvSpPr>
          <p:cNvPr id="18" name="Right Brace 17"/>
          <p:cNvSpPr/>
          <p:nvPr/>
        </p:nvSpPr>
        <p:spPr>
          <a:xfrm>
            <a:off x="3595075" y="4999195"/>
            <a:ext cx="291123" cy="453953"/>
          </a:xfrm>
          <a:prstGeom prst="rightBrace">
            <a:avLst>
              <a:gd name="adj1" fmla="val 32494"/>
              <a:gd name="adj2"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Right Brace 18"/>
          <p:cNvSpPr/>
          <p:nvPr/>
        </p:nvSpPr>
        <p:spPr>
          <a:xfrm>
            <a:off x="3595077" y="5521759"/>
            <a:ext cx="291123" cy="754557"/>
          </a:xfrm>
          <a:prstGeom prst="rightBrace">
            <a:avLst>
              <a:gd name="adj1" fmla="val 32494"/>
              <a:gd name="adj2"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TextBox 5"/>
          <p:cNvSpPr txBox="1"/>
          <p:nvPr/>
        </p:nvSpPr>
        <p:spPr>
          <a:xfrm>
            <a:off x="3740637" y="4164778"/>
            <a:ext cx="1078523" cy="307777"/>
          </a:xfrm>
          <a:prstGeom prst="rect">
            <a:avLst/>
          </a:prstGeom>
        </p:spPr>
        <p:txBody>
          <a:bodyPr wrap="square" rtlCol="0">
            <a:spAutoFit/>
          </a:bodyPr>
          <a:lstStyle/>
          <a:p>
            <a:pPr algn="ctr"/>
            <a:r>
              <a:rPr lang="en-CA" sz="1400" b="1" dirty="0">
                <a:solidFill>
                  <a:schemeClr val="accent1"/>
                </a:solidFill>
              </a:rPr>
              <a:t>Phase 1</a:t>
            </a:r>
          </a:p>
        </p:txBody>
      </p:sp>
      <p:sp>
        <p:nvSpPr>
          <p:cNvPr id="20" name="TextBox 19"/>
          <p:cNvSpPr txBox="1"/>
          <p:nvPr/>
        </p:nvSpPr>
        <p:spPr>
          <a:xfrm>
            <a:off x="3740637" y="5072282"/>
            <a:ext cx="1078523" cy="307777"/>
          </a:xfrm>
          <a:prstGeom prst="rect">
            <a:avLst/>
          </a:prstGeom>
        </p:spPr>
        <p:txBody>
          <a:bodyPr wrap="square" rtlCol="0">
            <a:spAutoFit/>
          </a:bodyPr>
          <a:lstStyle/>
          <a:p>
            <a:pPr algn="ctr"/>
            <a:r>
              <a:rPr lang="en-CA" sz="1400" b="1" dirty="0">
                <a:solidFill>
                  <a:schemeClr val="accent2"/>
                </a:solidFill>
              </a:rPr>
              <a:t>Phase 2</a:t>
            </a:r>
          </a:p>
        </p:txBody>
      </p:sp>
      <p:sp>
        <p:nvSpPr>
          <p:cNvPr id="21" name="TextBox 20"/>
          <p:cNvSpPr txBox="1"/>
          <p:nvPr/>
        </p:nvSpPr>
        <p:spPr>
          <a:xfrm>
            <a:off x="3740637" y="5721881"/>
            <a:ext cx="1078523" cy="307777"/>
          </a:xfrm>
          <a:prstGeom prst="rect">
            <a:avLst/>
          </a:prstGeom>
        </p:spPr>
        <p:txBody>
          <a:bodyPr wrap="square" rtlCol="0">
            <a:spAutoFit/>
          </a:bodyPr>
          <a:lstStyle/>
          <a:p>
            <a:pPr algn="ctr"/>
            <a:r>
              <a:rPr lang="en-CA" sz="1400" b="1" dirty="0">
                <a:solidFill>
                  <a:schemeClr val="accent3"/>
                </a:solidFill>
              </a:rPr>
              <a:t>Phase 3</a:t>
            </a:r>
          </a:p>
        </p:txBody>
      </p:sp>
      <p:pic>
        <p:nvPicPr>
          <p:cNvPr id="22" name="Picture 21"/>
          <p:cNvPicPr>
            <a:picLocks noChangeAspect="1"/>
          </p:cNvPicPr>
          <p:nvPr/>
        </p:nvPicPr>
        <p:blipFill>
          <a:blip r:embed="rId3"/>
          <a:stretch>
            <a:fillRect/>
          </a:stretch>
        </p:blipFill>
        <p:spPr>
          <a:xfrm>
            <a:off x="5559136" y="2195115"/>
            <a:ext cx="2536769" cy="1901049"/>
          </a:xfrm>
          <a:prstGeom prst="rect">
            <a:avLst/>
          </a:prstGeom>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328041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1"/>
          </p:nvPr>
        </p:nvSpPr>
        <p:spPr>
          <a:xfrm>
            <a:off x="688279" y="1173398"/>
            <a:ext cx="7895871" cy="346075"/>
          </a:xfrm>
        </p:spPr>
        <p:txBody>
          <a:bodyPr/>
          <a:lstStyle/>
          <a:p>
            <a:r>
              <a:rPr lang="en-CA" i="1" dirty="0"/>
              <a:t>EUC Strategy Communications Template</a:t>
            </a:r>
          </a:p>
        </p:txBody>
      </p:sp>
      <p:sp>
        <p:nvSpPr>
          <p:cNvPr id="2" name="Title 1"/>
          <p:cNvSpPr>
            <a:spLocks noGrp="1"/>
          </p:cNvSpPr>
          <p:nvPr>
            <p:ph type="title"/>
          </p:nvPr>
        </p:nvSpPr>
        <p:spPr/>
        <p:txBody>
          <a:bodyPr/>
          <a:lstStyle/>
          <a:p>
            <a:r>
              <a:rPr lang="en-CA" dirty="0"/>
              <a:t>Create an abridged strategy </a:t>
            </a:r>
            <a:r>
              <a:rPr lang="en-CA" dirty="0" smtClean="0"/>
              <a:t>document </a:t>
            </a:r>
            <a:r>
              <a:rPr lang="en-CA" dirty="0"/>
              <a:t>to communicate with end users</a:t>
            </a:r>
          </a:p>
        </p:txBody>
      </p:sp>
      <p:sp>
        <p:nvSpPr>
          <p:cNvPr id="6" name="Pentagon 5"/>
          <p:cNvSpPr/>
          <p:nvPr/>
        </p:nvSpPr>
        <p:spPr>
          <a:xfrm>
            <a:off x="251809" y="2284743"/>
            <a:ext cx="8630933" cy="762000"/>
          </a:xfrm>
          <a:prstGeom prst="homePlate">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4863"/>
            <a:endParaRPr lang="en-US" sz="1400" dirty="0">
              <a:solidFill>
                <a:schemeClr val="tx1"/>
              </a:solidFill>
            </a:endParaRPr>
          </a:p>
        </p:txBody>
      </p:sp>
      <p:sp>
        <p:nvSpPr>
          <p:cNvPr id="7" name="Text Placeholder 1"/>
          <p:cNvSpPr txBox="1">
            <a:spLocks/>
          </p:cNvSpPr>
          <p:nvPr/>
        </p:nvSpPr>
        <p:spPr bwMode="auto">
          <a:xfrm>
            <a:off x="251520" y="1594216"/>
            <a:ext cx="8526720" cy="6178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b="1" dirty="0"/>
              <a:t>Compile a summary document that tells end users </a:t>
            </a:r>
            <a:r>
              <a:rPr lang="en-US" sz="1800" b="1" dirty="0" smtClean="0"/>
              <a:t>how </a:t>
            </a:r>
            <a:r>
              <a:rPr lang="en-US" sz="1800" b="1" dirty="0"/>
              <a:t>they will be impacted.</a:t>
            </a:r>
          </a:p>
        </p:txBody>
      </p:sp>
      <p:sp>
        <p:nvSpPr>
          <p:cNvPr id="8" name="Rectangle 7"/>
          <p:cNvSpPr/>
          <p:nvPr/>
        </p:nvSpPr>
        <p:spPr>
          <a:xfrm>
            <a:off x="251810" y="3167608"/>
            <a:ext cx="4491640" cy="1769715"/>
          </a:xfrm>
          <a:prstGeom prst="rect">
            <a:avLst/>
          </a:prstGeom>
          <a:noFill/>
        </p:spPr>
        <p:txBody>
          <a:bodyPr wrap="square">
            <a:spAutoFit/>
          </a:bodyPr>
          <a:lstStyle/>
          <a:p>
            <a:pPr>
              <a:spcAft>
                <a:spcPts val="1200"/>
              </a:spcAft>
            </a:pPr>
            <a:r>
              <a:rPr lang="en-US" sz="1200" dirty="0"/>
              <a:t>Best practices for creating an </a:t>
            </a:r>
            <a:r>
              <a:rPr lang="en-US" sz="1200" dirty="0" smtClean="0"/>
              <a:t>end-user </a:t>
            </a:r>
            <a:r>
              <a:rPr lang="en-US" sz="1200" dirty="0"/>
              <a:t>strategy </a:t>
            </a:r>
            <a:r>
              <a:rPr lang="en-US" sz="1200" dirty="0" smtClean="0"/>
              <a:t>document:</a:t>
            </a:r>
            <a:endParaRPr lang="en-US" sz="1200" dirty="0"/>
          </a:p>
          <a:p>
            <a:pPr marL="285750" indent="-285750">
              <a:spcAft>
                <a:spcPts val="600"/>
              </a:spcAft>
              <a:buFont typeface="Arial" panose="020B0604020202020204" pitchFamily="34" charset="0"/>
              <a:buChar char="•"/>
            </a:pPr>
            <a:r>
              <a:rPr lang="en-CA" sz="1200" b="1" dirty="0" smtClean="0"/>
              <a:t>Share only </a:t>
            </a:r>
            <a:r>
              <a:rPr lang="en-CA" sz="1200" b="1" dirty="0"/>
              <a:t>individual slides with end users</a:t>
            </a:r>
          </a:p>
          <a:p>
            <a:pPr marL="285750" indent="-285750">
              <a:spcAft>
                <a:spcPts val="600"/>
              </a:spcAft>
              <a:buFont typeface="Arial" panose="020B0604020202020204" pitchFamily="34" charset="0"/>
              <a:buChar char="•"/>
            </a:pPr>
            <a:r>
              <a:rPr lang="en-CA" sz="1200" b="1" dirty="0"/>
              <a:t>At the beginning of the project, share the overview slide</a:t>
            </a:r>
          </a:p>
          <a:p>
            <a:pPr marL="285750" indent="-285750">
              <a:spcAft>
                <a:spcPts val="600"/>
              </a:spcAft>
              <a:buFont typeface="Arial" panose="020B0604020202020204" pitchFamily="34" charset="0"/>
              <a:buChar char="•"/>
            </a:pPr>
            <a:r>
              <a:rPr lang="en-CA" sz="1200" b="1" dirty="0"/>
              <a:t>Before and after each initiative, share the respective slide</a:t>
            </a:r>
          </a:p>
          <a:p>
            <a:pPr marL="285750" indent="-285750">
              <a:spcAft>
                <a:spcPts val="600"/>
              </a:spcAft>
              <a:buFont typeface="Arial" panose="020B0604020202020204" pitchFamily="34" charset="0"/>
              <a:buChar char="•"/>
            </a:pPr>
            <a:r>
              <a:rPr lang="en-CA" sz="1200" b="1" dirty="0"/>
              <a:t>Follow the communication document’s instructions</a:t>
            </a:r>
          </a:p>
        </p:txBody>
      </p:sp>
      <p:sp>
        <p:nvSpPr>
          <p:cNvPr id="9" name="TextBox 8"/>
          <p:cNvSpPr txBox="1"/>
          <p:nvPr/>
        </p:nvSpPr>
        <p:spPr>
          <a:xfrm>
            <a:off x="251809" y="2527243"/>
            <a:ext cx="4491641" cy="276999"/>
          </a:xfrm>
          <a:prstGeom prst="rect">
            <a:avLst/>
          </a:prstGeom>
          <a:noFill/>
        </p:spPr>
        <p:txBody>
          <a:bodyPr wrap="square" rtlCol="0">
            <a:spAutoFit/>
          </a:bodyPr>
          <a:lstStyle/>
          <a:p>
            <a:r>
              <a:rPr lang="en-US" sz="1200" b="1" dirty="0" smtClean="0">
                <a:solidFill>
                  <a:schemeClr val="bg1"/>
                </a:solidFill>
              </a:rPr>
              <a:t>Use Info-Tech’s </a:t>
            </a:r>
            <a:r>
              <a:rPr lang="en-US" sz="1200" b="1" i="1" dirty="0">
                <a:solidFill>
                  <a:schemeClr val="bg1"/>
                </a:solidFill>
                <a:hlinkClick r:id="rId2"/>
              </a:rPr>
              <a:t>EUC Strategy Communications </a:t>
            </a:r>
            <a:r>
              <a:rPr lang="en-US" sz="1200" b="1" i="1" dirty="0" smtClean="0">
                <a:solidFill>
                  <a:schemeClr val="bg1"/>
                </a:solidFill>
                <a:hlinkClick r:id="rId2"/>
              </a:rPr>
              <a:t>Template</a:t>
            </a:r>
            <a:r>
              <a:rPr lang="en-US" sz="1200" b="1" dirty="0" smtClean="0">
                <a:solidFill>
                  <a:schemeClr val="bg1"/>
                </a:solidFill>
              </a:rPr>
              <a:t>.</a:t>
            </a:r>
            <a:endParaRPr lang="en-US" sz="1200" b="1" dirty="0"/>
          </a:p>
        </p:txBody>
      </p:sp>
      <p:sp>
        <p:nvSpPr>
          <p:cNvPr id="10" name="Rectangle 9"/>
          <p:cNvSpPr/>
          <p:nvPr/>
        </p:nvSpPr>
        <p:spPr>
          <a:xfrm>
            <a:off x="4772298" y="4001179"/>
            <a:ext cx="4005942" cy="1384995"/>
          </a:xfrm>
          <a:prstGeom prst="rect">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1200"/>
              </a:spcAft>
            </a:pPr>
            <a:r>
              <a:rPr lang="en-US" sz="1400" b="1" dirty="0" smtClean="0">
                <a:solidFill>
                  <a:schemeClr val="bg1"/>
                </a:solidFill>
              </a:rPr>
              <a:t>This </a:t>
            </a:r>
            <a:r>
              <a:rPr lang="en-US" sz="1400" b="1" dirty="0">
                <a:solidFill>
                  <a:schemeClr val="bg1"/>
                </a:solidFill>
              </a:rPr>
              <a:t>c</a:t>
            </a:r>
            <a:r>
              <a:rPr lang="en-US" sz="1400" b="1" dirty="0" smtClean="0">
                <a:solidFill>
                  <a:schemeClr val="bg1"/>
                </a:solidFill>
              </a:rPr>
              <a:t>ommunication document </a:t>
            </a:r>
            <a:r>
              <a:rPr lang="en-US" sz="1400" b="1" dirty="0">
                <a:solidFill>
                  <a:schemeClr val="bg1"/>
                </a:solidFill>
              </a:rPr>
              <a:t>is the default communication document. </a:t>
            </a:r>
            <a:endParaRPr lang="en-US" sz="1400" b="1" dirty="0">
              <a:solidFill>
                <a:srgbClr val="333333"/>
              </a:solidFill>
            </a:endParaRPr>
          </a:p>
          <a:p>
            <a:pPr lvl="0">
              <a:spcAft>
                <a:spcPts val="1200"/>
              </a:spcAft>
            </a:pPr>
            <a:r>
              <a:rPr lang="en-US" sz="1400" b="1" dirty="0">
                <a:solidFill>
                  <a:schemeClr val="bg1"/>
                </a:solidFill>
              </a:rPr>
              <a:t>While you may rarely present the report as a whole, </a:t>
            </a:r>
            <a:r>
              <a:rPr lang="en-US" sz="1400" b="1" dirty="0" smtClean="0">
                <a:solidFill>
                  <a:schemeClr val="bg1"/>
                </a:solidFill>
              </a:rPr>
              <a:t>compile the </a:t>
            </a:r>
            <a:r>
              <a:rPr lang="en-US" sz="1400" b="1" dirty="0">
                <a:solidFill>
                  <a:schemeClr val="bg1"/>
                </a:solidFill>
              </a:rPr>
              <a:t>key elements of any potential presentation </a:t>
            </a:r>
            <a:r>
              <a:rPr lang="en-US" sz="1400" b="1" dirty="0" smtClean="0">
                <a:solidFill>
                  <a:schemeClr val="bg1"/>
                </a:solidFill>
              </a:rPr>
              <a:t>here</a:t>
            </a:r>
            <a:r>
              <a:rPr lang="en-US" sz="1400" b="1" dirty="0">
                <a:solidFill>
                  <a:schemeClr val="bg1"/>
                </a:solidFill>
              </a:rPr>
              <a:t>.</a:t>
            </a:r>
            <a:endParaRPr lang="en-US" sz="1200" dirty="0">
              <a:solidFill>
                <a:srgbClr val="333333"/>
              </a:solidFill>
            </a:endParaRPr>
          </a:p>
        </p:txBody>
      </p:sp>
      <p:grpSp>
        <p:nvGrpSpPr>
          <p:cNvPr id="15" name="Group 14"/>
          <p:cNvGrpSpPr/>
          <p:nvPr/>
        </p:nvGrpSpPr>
        <p:grpSpPr>
          <a:xfrm>
            <a:off x="337457" y="5531622"/>
            <a:ext cx="6200908" cy="721234"/>
            <a:chOff x="337457" y="5531622"/>
            <a:chExt cx="6200908" cy="721234"/>
          </a:xfrm>
        </p:grpSpPr>
        <p:sp>
          <p:nvSpPr>
            <p:cNvPr id="16" name="Rectangle 97"/>
            <p:cNvSpPr/>
            <p:nvPr/>
          </p:nvSpPr>
          <p:spPr>
            <a:xfrm>
              <a:off x="337457" y="5531622"/>
              <a:ext cx="6200908" cy="69256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b="1" dirty="0">
                  <a:solidFill>
                    <a:srgbClr val="333333"/>
                  </a:solidFill>
                </a:rPr>
                <a:t>Keep communications short and simple. </a:t>
              </a:r>
              <a:r>
                <a:rPr lang="en-CA" sz="1200" dirty="0">
                  <a:solidFill>
                    <a:srgbClr val="333333"/>
                  </a:solidFill>
                </a:rPr>
                <a:t>You </a:t>
              </a:r>
              <a:r>
                <a:rPr lang="en-CA" sz="1200" dirty="0" smtClean="0">
                  <a:solidFill>
                    <a:srgbClr val="333333"/>
                  </a:solidFill>
                </a:rPr>
                <a:t>have </a:t>
              </a:r>
              <a:r>
                <a:rPr lang="en-CA" sz="1200" dirty="0">
                  <a:solidFill>
                    <a:srgbClr val="333333"/>
                  </a:solidFill>
                </a:rPr>
                <a:t>end users’ attention for only a brief moment—create and </a:t>
              </a:r>
              <a:r>
                <a:rPr lang="en-CA" sz="1200" dirty="0" smtClean="0">
                  <a:solidFill>
                    <a:srgbClr val="333333"/>
                  </a:solidFill>
                </a:rPr>
                <a:t>send single slides via email, without technical </a:t>
              </a:r>
              <a:r>
                <a:rPr lang="en-CA" sz="1200" dirty="0">
                  <a:solidFill>
                    <a:srgbClr val="333333"/>
                  </a:solidFill>
                </a:rPr>
                <a:t>detail, to let </a:t>
              </a:r>
              <a:r>
                <a:rPr lang="en-CA" sz="1200" dirty="0" smtClean="0">
                  <a:solidFill>
                    <a:srgbClr val="333333"/>
                  </a:solidFill>
                </a:rPr>
                <a:t>users know which initiatives </a:t>
              </a:r>
              <a:r>
                <a:rPr lang="en-CA" sz="1200" dirty="0">
                  <a:solidFill>
                    <a:srgbClr val="333333"/>
                  </a:solidFill>
                </a:rPr>
                <a:t>IT is </a:t>
              </a:r>
              <a:r>
                <a:rPr lang="en-CA" sz="1200" dirty="0" smtClean="0">
                  <a:solidFill>
                    <a:srgbClr val="333333"/>
                  </a:solidFill>
                </a:rPr>
                <a:t>working on.</a:t>
              </a:r>
              <a:endParaRPr lang="en-CA" sz="1200" b="1" dirty="0">
                <a:solidFill>
                  <a:srgbClr val="333333"/>
                </a:solidFill>
              </a:endParaRPr>
            </a:p>
          </p:txBody>
        </p:sp>
        <p:pic>
          <p:nvPicPr>
            <p:cNvPr id="17"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458" y="5531622"/>
              <a:ext cx="680822" cy="721234"/>
            </a:xfrm>
            <a:prstGeom prst="rect">
              <a:avLst/>
            </a:prstGeom>
          </p:spPr>
        </p:pic>
      </p:grpSp>
      <p:pic>
        <p:nvPicPr>
          <p:cNvPr id="13" name="Picture 12"/>
          <p:cNvPicPr>
            <a:picLocks noChangeAspect="1"/>
          </p:cNvPicPr>
          <p:nvPr/>
        </p:nvPicPr>
        <p:blipFill>
          <a:blip r:embed="rId4"/>
          <a:stretch>
            <a:fillRect/>
          </a:stretch>
        </p:blipFill>
        <p:spPr>
          <a:xfrm>
            <a:off x="5121786" y="2021089"/>
            <a:ext cx="2542138" cy="1907366"/>
          </a:xfrm>
          <a:prstGeom prst="rect">
            <a:avLst/>
          </a:prstGeom>
          <a:ln>
            <a:solidFill>
              <a:schemeClr val="bg1">
                <a:lumMod val="95000"/>
              </a:schemeClr>
            </a:solidFill>
          </a:ln>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31576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IT Infrastructure Managers</a:t>
            </a:r>
          </a:p>
          <a:p>
            <a:r>
              <a:rPr lang="en-US" dirty="0"/>
              <a:t>IT Mobility Managers</a:t>
            </a:r>
          </a:p>
        </p:txBody>
      </p:sp>
      <p:sp>
        <p:nvSpPr>
          <p:cNvPr id="14" name="Text Placeholder 13"/>
          <p:cNvSpPr>
            <a:spLocks noGrp="1"/>
          </p:cNvSpPr>
          <p:nvPr>
            <p:ph type="body" sz="quarter" idx="26"/>
          </p:nvPr>
        </p:nvSpPr>
        <p:spPr/>
        <p:txBody>
          <a:bodyPr/>
          <a:lstStyle/>
          <a:p>
            <a:r>
              <a:rPr lang="en-US" dirty="0"/>
              <a:t>Create a plan for improving the experience and productivity of </a:t>
            </a:r>
            <a:r>
              <a:rPr lang="en-US" dirty="0" smtClean="0"/>
              <a:t>end users</a:t>
            </a:r>
            <a:endParaRPr lang="en-US" dirty="0"/>
          </a:p>
        </p:txBody>
      </p:sp>
      <p:sp>
        <p:nvSpPr>
          <p:cNvPr id="15" name="Text Placeholder 14"/>
          <p:cNvSpPr>
            <a:spLocks noGrp="1"/>
          </p:cNvSpPr>
          <p:nvPr>
            <p:ph type="body" sz="quarter" idx="27"/>
          </p:nvPr>
        </p:nvSpPr>
        <p:spPr/>
        <p:txBody>
          <a:bodyPr/>
          <a:lstStyle/>
          <a:p>
            <a:r>
              <a:rPr lang="en-US" dirty="0"/>
              <a:t>CIOs and CTOs</a:t>
            </a:r>
          </a:p>
          <a:p>
            <a:r>
              <a:rPr lang="en-US" dirty="0"/>
              <a:t>Enterprise Architects</a:t>
            </a:r>
          </a:p>
          <a:p>
            <a:endParaRPr lang="en-US" dirty="0"/>
          </a:p>
        </p:txBody>
      </p:sp>
      <p:sp>
        <p:nvSpPr>
          <p:cNvPr id="16" name="Text Placeholder 15"/>
          <p:cNvSpPr>
            <a:spLocks noGrp="1"/>
          </p:cNvSpPr>
          <p:nvPr>
            <p:ph type="body" sz="quarter" idx="28"/>
          </p:nvPr>
        </p:nvSpPr>
        <p:spPr/>
        <p:txBody>
          <a:bodyPr/>
          <a:lstStyle/>
          <a:p>
            <a:r>
              <a:rPr lang="en-US" dirty="0"/>
              <a:t>Understand trends in </a:t>
            </a:r>
            <a:r>
              <a:rPr lang="en-US" dirty="0" smtClean="0"/>
              <a:t>end-user </a:t>
            </a:r>
            <a:r>
              <a:rPr lang="en-US" dirty="0"/>
              <a:t>computing</a:t>
            </a:r>
          </a:p>
          <a:p>
            <a:r>
              <a:rPr lang="en-US" dirty="0"/>
              <a:t>Understand how the needs of </a:t>
            </a:r>
            <a:r>
              <a:rPr lang="en-US" dirty="0" smtClean="0"/>
              <a:t>end users </a:t>
            </a:r>
            <a:r>
              <a:rPr lang="en-US" dirty="0"/>
              <a:t>are changing</a:t>
            </a:r>
          </a:p>
          <a:p>
            <a:endParaRPr lang="en-US" dirty="0"/>
          </a:p>
        </p:txBody>
      </p:sp>
    </p:spTree>
    <p:extLst>
      <p:ext uri="{BB962C8B-B14F-4D97-AF65-F5344CB8AC3E}">
        <p14:creationId xmlns:p14="http://schemas.microsoft.com/office/powerpoint/2010/main" val="261990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Table of contents</a:t>
            </a:r>
          </a:p>
        </p:txBody>
      </p:sp>
      <p:graphicFrame>
        <p:nvGraphicFramePr>
          <p:cNvPr id="6" name="Table 5"/>
          <p:cNvGraphicFramePr>
            <a:graphicFrameLocks noGrp="1"/>
          </p:cNvGraphicFramePr>
          <p:nvPr>
            <p:extLst>
              <p:ext uri="{D42A27DB-BD31-4B8C-83A1-F6EECF244321}">
                <p14:modId xmlns:p14="http://schemas.microsoft.com/office/powerpoint/2010/main" val="3591356627"/>
              </p:ext>
            </p:extLst>
          </p:nvPr>
        </p:nvGraphicFramePr>
        <p:xfrm>
          <a:off x="345597" y="1225040"/>
          <a:ext cx="7949173" cy="3804950"/>
        </p:xfrm>
        <a:graphic>
          <a:graphicData uri="http://schemas.openxmlformats.org/drawingml/2006/table">
            <a:tbl>
              <a:tblPr firstRow="1" bandRow="1">
                <a:tableStyleId>{2D5ABB26-0587-4C30-8999-92F81FD0307C}</a:tableStyleId>
              </a:tblPr>
              <a:tblGrid>
                <a:gridCol w="7949173">
                  <a:extLst>
                    <a:ext uri="{9D8B030D-6E8A-4147-A177-3AD203B41FA5}">
                      <a16:colId xmlns="" xmlns:a16="http://schemas.microsoft.com/office/drawing/2014/main" val="20000"/>
                    </a:ext>
                  </a:extLst>
                </a:gridCol>
              </a:tblGrid>
              <a:tr h="207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ction="ppaction://hlinksldjump"/>
                        </a:rPr>
                        <a:t>1. Title</a:t>
                      </a:r>
                      <a:endParaRPr lang="en-US" sz="1200" dirty="0"/>
                    </a:p>
                  </a:txBody>
                  <a:tcPr>
                    <a:lnL>
                      <a:noFill/>
                    </a:lnL>
                    <a:lnR>
                      <a:noFill/>
                    </a:lnR>
                    <a:lnT>
                      <a:noFill/>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91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ction="ppaction://hlinksldjump"/>
                        </a:rPr>
                        <a:t>2. Introduction</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291037">
                <a:tc>
                  <a:txBody>
                    <a:bodyPr/>
                    <a:lstStyle/>
                    <a:p>
                      <a:pPr marL="0" indent="0">
                        <a:buNone/>
                      </a:pPr>
                      <a:r>
                        <a:rPr lang="en-US" sz="1200" dirty="0">
                          <a:hlinkClick r:id="rId4" action="ppaction://hlinksldjump"/>
                        </a:rPr>
                        <a:t>3. Project Rationale</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38085">
                <a:tc>
                  <a:txBody>
                    <a:bodyPr/>
                    <a:lstStyle/>
                    <a:p>
                      <a:pPr marL="0" indent="0">
                        <a:buNone/>
                      </a:pPr>
                      <a:r>
                        <a:rPr lang="en-US" sz="1200" dirty="0">
                          <a:hlinkClick r:id="" action="ppaction://noaction"/>
                        </a:rPr>
                        <a:t>4. Execute the Project/DIY Guide</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383738">
                <a:tc>
                  <a:txBody>
                    <a:bodyPr/>
                    <a:lstStyle/>
                    <a:p>
                      <a:pPr marL="461963" indent="0">
                        <a:buNone/>
                      </a:pPr>
                      <a:r>
                        <a:rPr lang="en-US" sz="1200" dirty="0"/>
                        <a:t>4.1. </a:t>
                      </a:r>
                      <a:r>
                        <a:rPr lang="en-US" sz="1200" dirty="0" smtClean="0"/>
                        <a:t>Assess</a:t>
                      </a:r>
                      <a:r>
                        <a:rPr lang="en-US" sz="1200" baseline="0" dirty="0" smtClean="0"/>
                        <a:t> Your Current State</a:t>
                      </a:r>
                      <a:endParaRPr lang="en-US" sz="1200" dirty="0"/>
                    </a:p>
                    <a:p>
                      <a:pPr marL="1027113" indent="0">
                        <a:buNone/>
                      </a:pPr>
                      <a:r>
                        <a:rPr lang="en-US" sz="1200" dirty="0"/>
                        <a:t>4.1.1. </a:t>
                      </a:r>
                      <a:r>
                        <a:rPr lang="en-US" sz="1200" dirty="0" smtClean="0"/>
                        <a:t>Set a</a:t>
                      </a:r>
                      <a:r>
                        <a:rPr lang="en-US" sz="1200" baseline="0" dirty="0" smtClean="0"/>
                        <a:t> vision for your new end-user computing roadmap</a:t>
                      </a:r>
                      <a:endParaRPr lang="en-US" sz="1200" dirty="0"/>
                    </a:p>
                    <a:p>
                      <a:pPr marL="1030288" indent="0">
                        <a:buNone/>
                      </a:pPr>
                      <a:r>
                        <a:rPr lang="en-US" sz="1200" dirty="0"/>
                        <a:t>4.1.2. </a:t>
                      </a:r>
                      <a:r>
                        <a:rPr lang="en-US" sz="1200" dirty="0" smtClean="0"/>
                        <a:t>Analyze</a:t>
                      </a:r>
                      <a:r>
                        <a:rPr lang="en-US" sz="1200" baseline="0" dirty="0" smtClean="0"/>
                        <a:t> user groups with a persona analysis</a:t>
                      </a:r>
                      <a:endParaRPr lang="en-US" sz="1200" dirty="0"/>
                    </a:p>
                    <a:p>
                      <a:pPr marL="461963" indent="0">
                        <a:buNone/>
                      </a:pPr>
                      <a:r>
                        <a:rPr lang="en-US" sz="1200" dirty="0" smtClean="0"/>
                        <a:t>4.2. Select</a:t>
                      </a:r>
                      <a:r>
                        <a:rPr lang="en-US" sz="1200" baseline="0" dirty="0" smtClean="0"/>
                        <a:t> Initiatives and Draft a Strategy</a:t>
                      </a:r>
                      <a:endParaRPr lang="en-US" sz="1200" dirty="0" smtClean="0"/>
                    </a:p>
                    <a:p>
                      <a:pPr marL="1027113" indent="0">
                        <a:buNone/>
                      </a:pPr>
                      <a:r>
                        <a:rPr lang="en-US" sz="1200" dirty="0" smtClean="0"/>
                        <a:t>4.2.1. Select initiatives</a:t>
                      </a:r>
                      <a:r>
                        <a:rPr lang="en-US" sz="1200" baseline="0" dirty="0" smtClean="0"/>
                        <a:t> to include in your end-user computing roadmap</a:t>
                      </a:r>
                      <a:endParaRPr lang="en-US" sz="1200" dirty="0" smtClean="0"/>
                    </a:p>
                    <a:p>
                      <a:pPr marL="1030288" indent="0">
                        <a:buNone/>
                      </a:pPr>
                      <a:r>
                        <a:rPr lang="en-US" sz="1200" dirty="0" smtClean="0"/>
                        <a:t>4.2.2. Create a high-level</a:t>
                      </a:r>
                      <a:r>
                        <a:rPr lang="en-US" sz="1200" baseline="0" dirty="0" smtClean="0"/>
                        <a:t> implementation and migration strategy</a:t>
                      </a:r>
                      <a:endParaRPr lang="en-US" sz="1200" dirty="0"/>
                    </a:p>
                    <a:p>
                      <a:pPr marL="461963" indent="0">
                        <a:buNone/>
                      </a:pPr>
                      <a:r>
                        <a:rPr lang="en-US" sz="1200" dirty="0" smtClean="0"/>
                        <a:t>4.3.  Finalize the End-</a:t>
                      </a:r>
                      <a:r>
                        <a:rPr lang="en-US" sz="1200" baseline="0" dirty="0" smtClean="0"/>
                        <a:t>User Computing Roadmap</a:t>
                      </a:r>
                      <a:endParaRPr lang="en-US" sz="1200" dirty="0" smtClean="0"/>
                    </a:p>
                    <a:p>
                      <a:pPr marL="1027113" indent="0">
                        <a:buNone/>
                      </a:pPr>
                      <a:r>
                        <a:rPr lang="en-US" sz="1200" dirty="0" smtClean="0"/>
                        <a:t>4.3.1. Refine the roadmap</a:t>
                      </a:r>
                    </a:p>
                    <a:p>
                      <a:pPr marL="1030288" indent="0">
                        <a:buNone/>
                      </a:pPr>
                      <a:r>
                        <a:rPr lang="en-US" sz="1200" dirty="0" smtClean="0"/>
                        <a:t>4.3.2.</a:t>
                      </a:r>
                      <a:r>
                        <a:rPr lang="en-US" sz="1200" baseline="0" dirty="0" smtClean="0"/>
                        <a:t> Define the costs and benefits of your implementation</a:t>
                      </a:r>
                      <a:endParaRPr lang="en-US" sz="1200" dirty="0" smtClean="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291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 action="ppaction://noaction"/>
                        </a:rPr>
                        <a:t>5.</a:t>
                      </a:r>
                      <a:r>
                        <a:rPr lang="en-US" sz="1200" baseline="0" dirty="0">
                          <a:hlinkClick r:id="" action="ppaction://noaction"/>
                        </a:rPr>
                        <a:t> </a:t>
                      </a:r>
                      <a:r>
                        <a:rPr lang="en-US" sz="1200" dirty="0">
                          <a:hlinkClick r:id="" action="ppaction://noaction"/>
                        </a:rPr>
                        <a:t>Summary/Conclusion</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2910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hlinkClick r:id="" action="ppaction://noaction"/>
                        </a:rPr>
                        <a:t>6. Next Steps</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291037">
                <a:tc>
                  <a:txBody>
                    <a:bodyPr/>
                    <a:lstStyle/>
                    <a:p>
                      <a:pPr marL="0" indent="0">
                        <a:buNone/>
                      </a:pPr>
                      <a:r>
                        <a:rPr lang="en-US" sz="1200" dirty="0">
                          <a:hlinkClick r:id="" action="ppaction://noaction"/>
                        </a:rPr>
                        <a:t>7. Appendices</a:t>
                      </a:r>
                      <a:endParaRPr lang="en-US" sz="1200" dirty="0"/>
                    </a:p>
                  </a:txBody>
                  <a:tcPr>
                    <a:lnL>
                      <a:noFill/>
                    </a:lnL>
                    <a:lnR>
                      <a:noFill/>
                    </a:lnR>
                    <a:lnT w="1905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022106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val="3904769319"/>
              </p:ext>
            </p:extLst>
          </p:nvPr>
        </p:nvGraphicFramePr>
        <p:xfrm>
          <a:off x="86984" y="1599401"/>
          <a:ext cx="8944715" cy="4904064"/>
        </p:xfrm>
        <a:graphic>
          <a:graphicData uri="http://schemas.openxmlformats.org/drawingml/2006/table">
            <a:tbl>
              <a:tblPr firstRow="1" bandRow="1">
                <a:tableStyleId>{5C22544A-7EE6-4342-B048-85BDC9FD1C3A}</a:tableStyleId>
              </a:tblPr>
              <a:tblGrid>
                <a:gridCol w="1192707">
                  <a:extLst>
                    <a:ext uri="{9D8B030D-6E8A-4147-A177-3AD203B41FA5}">
                      <a16:colId xmlns:a16="http://schemas.microsoft.com/office/drawing/2014/main" xmlns="" val="20000"/>
                    </a:ext>
                  </a:extLst>
                </a:gridCol>
                <a:gridCol w="1938002">
                  <a:extLst>
                    <a:ext uri="{9D8B030D-6E8A-4147-A177-3AD203B41FA5}">
                      <a16:colId xmlns:a16="http://schemas.microsoft.com/office/drawing/2014/main" xmlns="" val="20001"/>
                    </a:ext>
                  </a:extLst>
                </a:gridCol>
                <a:gridCol w="1938002">
                  <a:extLst>
                    <a:ext uri="{9D8B030D-6E8A-4147-A177-3AD203B41FA5}">
                      <a16:colId xmlns:a16="http://schemas.microsoft.com/office/drawing/2014/main" xmlns="" val="20002"/>
                    </a:ext>
                  </a:extLst>
                </a:gridCol>
                <a:gridCol w="1938002">
                  <a:extLst>
                    <a:ext uri="{9D8B030D-6E8A-4147-A177-3AD203B41FA5}">
                      <a16:colId xmlns:a16="http://schemas.microsoft.com/office/drawing/2014/main" xmlns="" val="20003"/>
                    </a:ext>
                  </a:extLst>
                </a:gridCol>
                <a:gridCol w="1938002">
                  <a:extLst>
                    <a:ext uri="{9D8B030D-6E8A-4147-A177-3AD203B41FA5}">
                      <a16:colId xmlns:a16="http://schemas.microsoft.com/office/drawing/2014/main" xmlns="" val="20004"/>
                    </a:ext>
                  </a:extLst>
                </a:gridCol>
              </a:tblGrid>
              <a:tr h="163224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216000" indent="-457200">
                        <a:spcAft>
                          <a:spcPts val="0"/>
                        </a:spcAft>
                      </a:pPr>
                      <a:r>
                        <a:rPr lang="en-CA" sz="1000" b="1" dirty="0" smtClean="0">
                          <a:solidFill>
                            <a:schemeClr val="tx1"/>
                          </a:solidFill>
                        </a:rPr>
                        <a:t>1.1 </a:t>
                      </a:r>
                      <a:r>
                        <a:rPr lang="en-CA" sz="1000" b="0" dirty="0" smtClean="0">
                          <a:solidFill>
                            <a:schemeClr val="tx1"/>
                          </a:solidFill>
                        </a:rPr>
                        <a:t>Set a vision for your new</a:t>
                      </a:r>
                      <a:r>
                        <a:rPr lang="en-CA" sz="1000" b="0" baseline="0" dirty="0" smtClean="0">
                          <a:solidFill>
                            <a:schemeClr val="tx1"/>
                          </a:solidFill>
                        </a:rPr>
                        <a:t> end-user computing roadmap.</a:t>
                      </a:r>
                      <a:endParaRPr lang="en-CA" sz="1000" b="0" dirty="0" smtClean="0">
                        <a:solidFill>
                          <a:schemeClr val="tx1"/>
                        </a:solidFill>
                      </a:endParaRPr>
                    </a:p>
                    <a:p>
                      <a:pPr marL="216000" indent="-457200">
                        <a:spcAft>
                          <a:spcPts val="0"/>
                        </a:spcAft>
                      </a:pPr>
                      <a:r>
                        <a:rPr lang="en-CA" sz="1000" b="1" dirty="0" smtClean="0">
                          <a:solidFill>
                            <a:schemeClr val="tx1"/>
                          </a:solidFill>
                        </a:rPr>
                        <a:t>1.2 </a:t>
                      </a:r>
                      <a:r>
                        <a:rPr lang="en-CA" sz="1000" b="0" dirty="0" smtClean="0">
                          <a:solidFill>
                            <a:schemeClr val="tx1"/>
                          </a:solidFill>
                        </a:rPr>
                        <a:t>Perform a user group analysis.</a:t>
                      </a:r>
                      <a:endParaRPr lang="en-CA" sz="1000" b="0" baseline="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457200">
                        <a:spcAft>
                          <a:spcPts val="0"/>
                        </a:spcAft>
                      </a:pPr>
                      <a:r>
                        <a:rPr lang="en-CA" sz="1000" b="1" dirty="0" smtClean="0">
                          <a:solidFill>
                            <a:schemeClr val="tx1"/>
                          </a:solidFill>
                        </a:rPr>
                        <a:t>2.1</a:t>
                      </a:r>
                      <a:r>
                        <a:rPr lang="en-CA" sz="1000" b="0" dirty="0" smtClean="0">
                          <a:solidFill>
                            <a:schemeClr val="tx1"/>
                          </a:solidFill>
                        </a:rPr>
                        <a:t> Select initiatives to include in the roadmap.</a:t>
                      </a:r>
                      <a:endParaRPr lang="en-CA" sz="1000" b="0" baseline="0" dirty="0" smtClean="0">
                        <a:solidFill>
                          <a:schemeClr val="tx1"/>
                        </a:solidFill>
                      </a:endParaRPr>
                    </a:p>
                    <a:p>
                      <a:pPr marL="216000" indent="-457200">
                        <a:spcAft>
                          <a:spcPts val="0"/>
                        </a:spcAft>
                      </a:pPr>
                      <a:r>
                        <a:rPr lang="en-CA" sz="1000" b="1" dirty="0" smtClean="0">
                          <a:solidFill>
                            <a:schemeClr val="tx1"/>
                          </a:solidFill>
                        </a:rPr>
                        <a:t>2.2</a:t>
                      </a:r>
                      <a:r>
                        <a:rPr lang="en-CA" sz="1000" b="0" dirty="0" smtClean="0">
                          <a:solidFill>
                            <a:schemeClr val="tx1"/>
                          </a:solidFill>
                        </a:rPr>
                        <a:t> Create a high-level implementation and migration strategy.</a:t>
                      </a: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16000" indent="-457200">
                        <a:spcAft>
                          <a:spcPts val="0"/>
                        </a:spcAft>
                      </a:pPr>
                      <a:r>
                        <a:rPr lang="en-CA" sz="1000" b="1" dirty="0" smtClean="0">
                          <a:solidFill>
                            <a:schemeClr val="tx1"/>
                          </a:solidFill>
                        </a:rPr>
                        <a:t>3.1</a:t>
                      </a:r>
                      <a:r>
                        <a:rPr lang="en-CA" sz="1000" b="0" dirty="0" smtClean="0">
                          <a:solidFill>
                            <a:schemeClr val="tx1"/>
                          </a:solidFill>
                        </a:rPr>
                        <a:t> Refine the roadmap</a:t>
                      </a:r>
                      <a:r>
                        <a:rPr lang="en-CA" sz="1000" b="0" baseline="0" dirty="0" smtClean="0">
                          <a:solidFill>
                            <a:schemeClr val="tx1"/>
                          </a:solidFill>
                        </a:rPr>
                        <a:t>.</a:t>
                      </a:r>
                      <a:endParaRPr lang="en-CA" sz="1000" b="0" dirty="0" smtClean="0">
                        <a:solidFill>
                          <a:schemeClr val="tx1"/>
                        </a:solidFill>
                      </a:endParaRPr>
                    </a:p>
                    <a:p>
                      <a:pPr marL="216000" indent="-457200">
                        <a:spcAft>
                          <a:spcPts val="0"/>
                        </a:spcAft>
                      </a:pPr>
                      <a:r>
                        <a:rPr lang="en-CA" sz="1000" b="1" dirty="0" smtClean="0">
                          <a:solidFill>
                            <a:schemeClr val="tx1"/>
                          </a:solidFill>
                        </a:rPr>
                        <a:t>3.2</a:t>
                      </a:r>
                      <a:r>
                        <a:rPr lang="en-CA" sz="1000" b="0" dirty="0" smtClean="0">
                          <a:solidFill>
                            <a:schemeClr val="tx1"/>
                          </a:solidFill>
                        </a:rPr>
                        <a:t> Define the costs and benefits</a:t>
                      </a:r>
                      <a:r>
                        <a:rPr lang="en-CA" sz="1000" b="0" baseline="0" dirty="0" smtClean="0">
                          <a:solidFill>
                            <a:schemeClr val="tx1"/>
                          </a:solidFill>
                        </a:rPr>
                        <a:t> of implementation</a:t>
                      </a:r>
                      <a:r>
                        <a:rPr lang="en-CA" sz="1000" b="0" dirty="0" smtClean="0">
                          <a:solidFill>
                            <a:schemeClr val="tx1"/>
                          </a:solidFill>
                        </a:rPr>
                        <a: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p>
                      <a:pPr>
                        <a:spcAft>
                          <a:spcPts val="600"/>
                        </a:spcAft>
                      </a:pPr>
                      <a:r>
                        <a:rPr lang="en-CA" sz="1000" dirty="0">
                          <a:solidFill>
                            <a:schemeClr val="tx1"/>
                          </a:solidFill>
                        </a:rPr>
                        <a:t>Choose from:</a:t>
                      </a:r>
                      <a:endParaRPr lang="en-CA" sz="1000" b="0" dirty="0">
                        <a:solidFill>
                          <a:schemeClr val="tx1"/>
                        </a:solidFill>
                      </a:endParaRPr>
                    </a:p>
                    <a:p>
                      <a:pPr marL="171450" indent="-171450">
                        <a:spcAft>
                          <a:spcPts val="600"/>
                        </a:spcAft>
                        <a:buFont typeface="Arial" panose="020B0604020202020204" pitchFamily="34" charset="0"/>
                        <a:buChar char="•"/>
                      </a:pPr>
                      <a:r>
                        <a:rPr lang="en-CA" sz="1000" b="0" dirty="0" smtClean="0">
                          <a:solidFill>
                            <a:schemeClr val="tx1"/>
                          </a:solidFill>
                        </a:rPr>
                        <a:t>Forge a</a:t>
                      </a:r>
                      <a:r>
                        <a:rPr lang="en-CA" sz="1000" b="0" baseline="0" dirty="0" smtClean="0">
                          <a:solidFill>
                            <a:schemeClr val="tx1"/>
                          </a:solidFill>
                        </a:rPr>
                        <a:t> Standard for End User Devices</a:t>
                      </a:r>
                    </a:p>
                    <a:p>
                      <a:pPr marL="171450" indent="-171450">
                        <a:spcAft>
                          <a:spcPts val="600"/>
                        </a:spcAft>
                        <a:buFont typeface="Arial" panose="020B0604020202020204" pitchFamily="34" charset="0"/>
                        <a:buChar char="•"/>
                      </a:pPr>
                      <a:r>
                        <a:rPr lang="en-CA" sz="1000" b="0" baseline="0" dirty="0" smtClean="0">
                          <a:solidFill>
                            <a:schemeClr val="tx1"/>
                          </a:solidFill>
                        </a:rPr>
                        <a:t>Steer Your Environment Toward Bring Your Own Everything</a:t>
                      </a:r>
                    </a:p>
                    <a:p>
                      <a:pPr marL="171450" indent="-171450">
                        <a:spcAft>
                          <a:spcPts val="600"/>
                        </a:spcAft>
                        <a:buFont typeface="Arial" panose="020B0604020202020204" pitchFamily="34" charset="0"/>
                        <a:buChar char="•"/>
                      </a:pPr>
                      <a:r>
                        <a:rPr lang="en-CA" sz="1000" b="0" i="1" baseline="0" dirty="0" smtClean="0">
                          <a:solidFill>
                            <a:schemeClr val="tx1"/>
                          </a:solidFill>
                          <a:hlinkClick r:id="rId3"/>
                        </a:rPr>
                        <a:t>Migrate </a:t>
                      </a:r>
                      <a:r>
                        <a:rPr lang="en-CA" sz="1000" b="0" i="1" baseline="0" dirty="0">
                          <a:solidFill>
                            <a:schemeClr val="tx1"/>
                          </a:solidFill>
                          <a:hlinkClick r:id="rId3"/>
                        </a:rPr>
                        <a:t>to Windows 10</a:t>
                      </a:r>
                      <a:endParaRPr lang="en-CA" sz="1000" b="0" i="1" baseline="0" dirty="0">
                        <a:solidFill>
                          <a:schemeClr val="tx1"/>
                        </a:solidFill>
                      </a:endParaRPr>
                    </a:p>
                    <a:p>
                      <a:pPr marL="171450" indent="-171450">
                        <a:spcAft>
                          <a:spcPts val="600"/>
                        </a:spcAft>
                        <a:buFont typeface="Arial" panose="020B0604020202020204" pitchFamily="34" charset="0"/>
                        <a:buChar char="•"/>
                      </a:pPr>
                      <a:r>
                        <a:rPr lang="en-CA" sz="1000" b="0" baseline="0" dirty="0" smtClean="0">
                          <a:solidFill>
                            <a:schemeClr val="tx1"/>
                          </a:solidFill>
                        </a:rPr>
                        <a:t>One </a:t>
                      </a:r>
                      <a:r>
                        <a:rPr lang="en-CA" sz="1000" b="0" baseline="0" dirty="0">
                          <a:solidFill>
                            <a:schemeClr val="tx1"/>
                          </a:solidFill>
                        </a:rPr>
                        <a:t>of our other </a:t>
                      </a:r>
                      <a:r>
                        <a:rPr lang="en-CA" sz="1000" b="0" baseline="0" dirty="0" smtClean="0">
                          <a:solidFill>
                            <a:schemeClr val="tx1"/>
                          </a:solidFill>
                          <a:hlinkClick r:id="rId4"/>
                        </a:rPr>
                        <a:t>end-user computing sets</a:t>
                      </a:r>
                      <a:endParaRPr lang="en-CA" sz="10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0"/>
                  </a:ext>
                </a:extLst>
              </a:tr>
              <a:tr h="151838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5"/>
                        </a:buBlip>
                      </a:pPr>
                      <a:r>
                        <a:rPr lang="en-US" sz="1000" b="0" dirty="0" smtClean="0">
                          <a:cs typeface="Open Sans"/>
                        </a:rPr>
                        <a:t>Review end-user computing trends</a:t>
                      </a:r>
                      <a:endParaRPr lang="en-US" sz="1000" b="0" dirty="0">
                        <a:cs typeface="Open Sans"/>
                      </a:endParaRPr>
                    </a:p>
                    <a:p>
                      <a:pPr marL="228600" indent="-228600">
                        <a:spcAft>
                          <a:spcPts val="600"/>
                        </a:spcAft>
                        <a:buSzPct val="150000"/>
                        <a:buBlip>
                          <a:blip r:embed="rId5"/>
                        </a:buBlip>
                      </a:pPr>
                      <a:r>
                        <a:rPr lang="en-US" sz="1000" b="0" dirty="0" smtClean="0">
                          <a:latin typeface="Arial" pitchFamily="34" charset="0"/>
                          <a:cs typeface="Arial" pitchFamily="34" charset="0"/>
                        </a:rPr>
                        <a:t>Plan</a:t>
                      </a:r>
                      <a:r>
                        <a:rPr lang="en-US" sz="1000" b="0" baseline="0" dirty="0" smtClean="0">
                          <a:latin typeface="Arial" pitchFamily="34" charset="0"/>
                          <a:cs typeface="Arial" pitchFamily="34" charset="0"/>
                        </a:rPr>
                        <a:t> kick-off meeting</a:t>
                      </a:r>
                    </a:p>
                    <a:p>
                      <a:pPr marL="228600" indent="-228600">
                        <a:spcAft>
                          <a:spcPts val="600"/>
                        </a:spcAft>
                        <a:buSzPct val="150000"/>
                        <a:buBlip>
                          <a:blip r:embed="rId5"/>
                        </a:buBlip>
                      </a:pPr>
                      <a:r>
                        <a:rPr lang="en-US" sz="1000" b="0" dirty="0" smtClean="0">
                          <a:latin typeface="Arial" pitchFamily="34" charset="0"/>
                          <a:cs typeface="Arial" pitchFamily="34" charset="0"/>
                        </a:rPr>
                        <a:t>Perform guided user</a:t>
                      </a:r>
                      <a:r>
                        <a:rPr lang="en-US" sz="1000" b="0" baseline="0" dirty="0" smtClean="0">
                          <a:latin typeface="Arial" pitchFamily="34" charset="0"/>
                          <a:cs typeface="Arial" pitchFamily="34" charset="0"/>
                        </a:rPr>
                        <a:t> group analysis</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cs typeface="Open Sans"/>
                        </a:rPr>
                        <a:t>Review </a:t>
                      </a:r>
                      <a:r>
                        <a:rPr lang="en-US" sz="1000" b="0" i="1" dirty="0" smtClean="0">
                          <a:cs typeface="Open Sans"/>
                        </a:rPr>
                        <a:t>Welcome</a:t>
                      </a:r>
                      <a:r>
                        <a:rPr lang="en-US" sz="1000" b="0" i="1" baseline="0" dirty="0" smtClean="0">
                          <a:cs typeface="Open Sans"/>
                        </a:rPr>
                        <a:t> to the Post-PC Era</a:t>
                      </a:r>
                      <a:r>
                        <a:rPr lang="en-US" sz="1000" b="0" i="0" baseline="0" dirty="0" smtClean="0">
                          <a:cs typeface="Open Sans"/>
                        </a:rPr>
                        <a:t> and select items for roadmap</a:t>
                      </a:r>
                      <a:endParaRPr lang="en-US" sz="1000" b="0" dirty="0">
                        <a:cs typeface="Open Sans"/>
                      </a:endParaRPr>
                    </a:p>
                    <a:p>
                      <a:pPr marL="228600" indent="-228600">
                        <a:spcAft>
                          <a:spcPts val="600"/>
                        </a:spcAft>
                        <a:buSzPct val="150000"/>
                        <a:buBlip>
                          <a:blip r:embed="rId5"/>
                        </a:buBlip>
                      </a:pPr>
                      <a:r>
                        <a:rPr lang="en-US" sz="1000" b="0" dirty="0" smtClean="0">
                          <a:cs typeface="Open Sans"/>
                        </a:rPr>
                        <a:t>Consolidate initiatives, and identify risks and initiatives</a:t>
                      </a:r>
                    </a:p>
                    <a:p>
                      <a:pPr marL="228600" indent="-228600">
                        <a:spcAft>
                          <a:spcPts val="600"/>
                        </a:spcAft>
                        <a:buSzPct val="150000"/>
                        <a:buBlip>
                          <a:blip r:embed="rId5"/>
                        </a:buBlip>
                      </a:pPr>
                      <a:r>
                        <a:rPr lang="en-US" sz="1000" b="0" dirty="0" smtClean="0">
                          <a:cs typeface="Open Sans"/>
                        </a:rPr>
                        <a:t>Define</a:t>
                      </a:r>
                      <a:r>
                        <a:rPr lang="en-US" sz="1000" b="0" baseline="0" dirty="0" smtClean="0">
                          <a:cs typeface="Open Sans"/>
                        </a:rPr>
                        <a:t> target and transition states</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5"/>
                        </a:buBlip>
                      </a:pPr>
                      <a:r>
                        <a:rPr lang="en-US" sz="1000" b="0" dirty="0" smtClean="0">
                          <a:cs typeface="Open Sans"/>
                        </a:rPr>
                        <a:t>Review your finalized roadmap</a:t>
                      </a:r>
                    </a:p>
                    <a:p>
                      <a:pPr marL="228600" indent="-228600">
                        <a:spcAft>
                          <a:spcPts val="600"/>
                        </a:spcAft>
                        <a:buSzPct val="150000"/>
                        <a:buBlip>
                          <a:blip r:embed="rId5"/>
                        </a:buBlip>
                      </a:pPr>
                      <a:r>
                        <a:rPr lang="en-US" sz="1000" b="0" dirty="0" smtClean="0">
                          <a:latin typeface="Arial" pitchFamily="34" charset="0"/>
                          <a:cs typeface="Arial" pitchFamily="34" charset="0"/>
                        </a:rPr>
                        <a:t>Establish</a:t>
                      </a:r>
                      <a:r>
                        <a:rPr lang="en-US" sz="1000" b="0" baseline="0" dirty="0" smtClean="0">
                          <a:latin typeface="Arial" pitchFamily="34" charset="0"/>
                          <a:cs typeface="Arial" pitchFamily="34" charset="0"/>
                        </a:rPr>
                        <a:t> KPIs for end-user computing</a:t>
                      </a:r>
                      <a:endParaRPr lang="en-US" sz="1000" b="0" dirty="0">
                        <a:latin typeface="Arial" pitchFamily="34" charset="0"/>
                        <a:cs typeface="Arial" pitchFamily="34" charset="0"/>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Assess Your Current</a:t>
                      </a:r>
                      <a:r>
                        <a:rPr lang="en-CA" sz="1000" baseline="0" dirty="0"/>
                        <a:t> State</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Select Initiatives and Create a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CA" sz="1000" b="1" dirty="0"/>
                        <a:t>Phase 1 Results:</a:t>
                      </a:r>
                    </a:p>
                    <a:p>
                      <a:pPr marL="171450" indent="-171450">
                        <a:buFont typeface="Arial" panose="020B0604020202020204" pitchFamily="34" charset="0"/>
                        <a:buChar char="•"/>
                      </a:pPr>
                      <a:r>
                        <a:rPr lang="en-CA" sz="1000" dirty="0" smtClean="0"/>
                        <a:t>Established vision for end-</a:t>
                      </a:r>
                      <a:r>
                        <a:rPr lang="en-CA" sz="1000" baseline="0" dirty="0" smtClean="0"/>
                        <a:t>user computing</a:t>
                      </a:r>
                    </a:p>
                    <a:p>
                      <a:pPr marL="171450" indent="-171450">
                        <a:buFont typeface="Arial" panose="020B0604020202020204" pitchFamily="34" charset="0"/>
                        <a:buChar char="•"/>
                      </a:pPr>
                      <a:r>
                        <a:rPr lang="en-CA" sz="1000" baseline="0" dirty="0" smtClean="0"/>
                        <a:t>Completed user group and persona analysis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Results:</a:t>
                      </a:r>
                    </a:p>
                    <a:p>
                      <a:pPr marL="171450" indent="-171450">
                        <a:buFont typeface="Arial" panose="020B0604020202020204" pitchFamily="34" charset="0"/>
                        <a:buChar char="•"/>
                      </a:pPr>
                      <a:r>
                        <a:rPr lang="en-CA" sz="1000" dirty="0" smtClean="0"/>
                        <a:t>Initialized</a:t>
                      </a:r>
                      <a:r>
                        <a:rPr lang="en-CA" sz="1000" baseline="0" dirty="0" smtClean="0"/>
                        <a:t> end-user computing strategy</a:t>
                      </a:r>
                    </a:p>
                    <a:p>
                      <a:pPr marL="171450" indent="-171450">
                        <a:buFont typeface="Arial" panose="020B0604020202020204" pitchFamily="34" charset="0"/>
                        <a:buChar char="•"/>
                      </a:pPr>
                      <a:r>
                        <a:rPr lang="en-CA" sz="1000" baseline="0" dirty="0" smtClean="0"/>
                        <a:t>Defined target state for each user group</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Results:</a:t>
                      </a:r>
                    </a:p>
                    <a:p>
                      <a:pPr marL="171450" indent="-171450">
                        <a:buFont typeface="Arial" panose="020B0604020202020204" pitchFamily="34" charset="0"/>
                        <a:buChar char="•"/>
                      </a:pPr>
                      <a:r>
                        <a:rPr lang="en-CA" sz="1000" dirty="0" smtClean="0"/>
                        <a:t>Finalized roadmap</a:t>
                      </a:r>
                    </a:p>
                    <a:p>
                      <a:pPr marL="171450" indent="-171450">
                        <a:buFont typeface="Arial" panose="020B0604020202020204" pitchFamily="34" charset="0"/>
                        <a:buChar char="•"/>
                      </a:pPr>
                      <a:r>
                        <a:rPr lang="en-CA" sz="1000" dirty="0" smtClean="0"/>
                        <a:t>Established</a:t>
                      </a:r>
                      <a:r>
                        <a:rPr lang="en-CA" sz="1000" baseline="0" dirty="0" smtClean="0"/>
                        <a:t> success metrics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Supplementary Initiative Results:</a:t>
                      </a:r>
                    </a:p>
                    <a:p>
                      <a:pPr marL="171450" indent="-171450">
                        <a:buFont typeface="Arial" panose="020B0604020202020204" pitchFamily="34" charset="0"/>
                        <a:buChar char="•"/>
                      </a:pPr>
                      <a:r>
                        <a:rPr lang="en-CA" sz="1000" dirty="0"/>
                        <a:t>An action</a:t>
                      </a:r>
                      <a:r>
                        <a:rPr lang="en-CA" sz="1000" baseline="0" dirty="0"/>
                        <a:t> plan for your next initiative</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003"/>
                  </a:ext>
                </a:extLst>
              </a:tr>
            </a:tbl>
          </a:graphicData>
        </a:graphic>
      </p:graphicFrame>
      <p:pic>
        <p:nvPicPr>
          <p:cNvPr id="26" name="Picture 25"/>
          <p:cNvPicPr>
            <a:picLocks noChangeAspect="1"/>
          </p:cNvPicPr>
          <p:nvPr/>
        </p:nvPicPr>
        <p:blipFill>
          <a:blip r:embed="rId6"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93271"/>
            <a:ext cx="974520" cy="877885"/>
          </a:xfrm>
          <a:prstGeom prst="rect">
            <a:avLst/>
          </a:prstGeom>
        </p:spPr>
      </p:pic>
      <p:pic>
        <p:nvPicPr>
          <p:cNvPr id="27" name="Picture 26" descr="best-practice-blueprints.png"/>
          <p:cNvPicPr>
            <a:picLocks noChangeAspect="1"/>
          </p:cNvPicPr>
          <p:nvPr/>
        </p:nvPicPr>
        <p:blipFill>
          <a:blip r:embed="rId7" cstate="print">
            <a:clrChange>
              <a:clrFrom>
                <a:srgbClr val="000000">
                  <a:alpha val="0"/>
                </a:srgbClr>
              </a:clrFrom>
              <a:clrTo>
                <a:srgbClr val="000000">
                  <a:alpha val="0"/>
                </a:srgbClr>
              </a:clrTo>
            </a:clrChange>
          </a:blip>
          <a:stretch>
            <a:fillRect/>
          </a:stretch>
        </p:blipFill>
        <p:spPr>
          <a:xfrm>
            <a:off x="111056" y="1761630"/>
            <a:ext cx="1094375" cy="1088500"/>
          </a:xfrm>
          <a:prstGeom prst="rect">
            <a:avLst/>
          </a:prstGeom>
          <a:solidFill>
            <a:schemeClr val="accent1">
              <a:alpha val="0"/>
            </a:schemeClr>
          </a:solidFill>
          <a:effectLst/>
        </p:spPr>
      </p:pic>
      <p:pic>
        <p:nvPicPr>
          <p:cNvPr id="28" name="Picture 27" descr="on-site-workshops.png"/>
          <p:cNvPicPr>
            <a:picLocks noChangeAspect="1"/>
          </p:cNvPicPr>
          <p:nvPr/>
        </p:nvPicPr>
        <p:blipFill rotWithShape="1">
          <a:blip r:embed="rId8" cstate="print"/>
          <a:srcRect l="12204" t="22820" r="8463" b="22257"/>
          <a:stretch/>
        </p:blipFill>
        <p:spPr>
          <a:xfrm>
            <a:off x="282240" y="4788841"/>
            <a:ext cx="752006" cy="483279"/>
          </a:xfrm>
          <a:prstGeom prst="rect">
            <a:avLst/>
          </a:prstGeom>
          <a:effectLst/>
        </p:spPr>
      </p:pic>
      <p:sp>
        <p:nvSpPr>
          <p:cNvPr id="29" name="Chevron 28"/>
          <p:cNvSpPr/>
          <p:nvPr/>
        </p:nvSpPr>
        <p:spPr>
          <a:xfrm>
            <a:off x="1284789" y="1146169"/>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Assess</a:t>
            </a:r>
            <a:r>
              <a:rPr lang="en-US" sz="1400">
                <a:solidFill>
                  <a:srgbClr val="FFFFFF"/>
                </a:solidFill>
              </a:rPr>
              <a:t> Your Current </a:t>
            </a:r>
            <a:r>
              <a:rPr lang="en-US" sz="1400" smtClean="0">
                <a:solidFill>
                  <a:srgbClr val="FFFFFF"/>
                </a:solidFill>
              </a:rPr>
              <a:t>State</a:t>
            </a:r>
            <a:endParaRPr lang="en-US" sz="1400" dirty="0">
              <a:solidFill>
                <a:srgbClr val="FFFFFF"/>
              </a:solidFill>
            </a:endParaRPr>
          </a:p>
        </p:txBody>
      </p:sp>
      <p:sp>
        <p:nvSpPr>
          <p:cNvPr id="39" name="Chevron 38"/>
          <p:cNvSpPr/>
          <p:nvPr/>
        </p:nvSpPr>
        <p:spPr>
          <a:xfrm>
            <a:off x="3223317" y="1146168"/>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Select Initiatives &amp; Draft a </a:t>
            </a:r>
            <a:r>
              <a:rPr lang="en-US" sz="1400" dirty="0" smtClean="0">
                <a:solidFill>
                  <a:srgbClr val="FFFFFF"/>
                </a:solidFill>
              </a:rPr>
              <a:t>Strategy</a:t>
            </a:r>
            <a:endParaRPr lang="en-US" sz="1400" dirty="0">
              <a:solidFill>
                <a:srgbClr val="FFFFFF"/>
              </a:solidFill>
            </a:endParaRPr>
          </a:p>
        </p:txBody>
      </p:sp>
      <p:sp>
        <p:nvSpPr>
          <p:cNvPr id="40" name="Chevron 39"/>
          <p:cNvSpPr/>
          <p:nvPr/>
        </p:nvSpPr>
        <p:spPr>
          <a:xfrm>
            <a:off x="5161845" y="1146167"/>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Finalize</a:t>
            </a:r>
            <a:r>
              <a:rPr lang="en-US" sz="1400">
                <a:solidFill>
                  <a:srgbClr val="FFFFFF"/>
                </a:solidFill>
              </a:rPr>
              <a:t> Your </a:t>
            </a:r>
            <a:r>
              <a:rPr lang="en-US" sz="1400" smtClean="0">
                <a:solidFill>
                  <a:srgbClr val="FFFFFF"/>
                </a:solidFill>
              </a:rPr>
              <a:t>Roadmap</a:t>
            </a:r>
            <a:endParaRPr lang="en-US" sz="1400" dirty="0">
              <a:solidFill>
                <a:srgbClr val="FFFFFF"/>
              </a:solidFill>
            </a:endParaRPr>
          </a:p>
        </p:txBody>
      </p:sp>
      <p:sp>
        <p:nvSpPr>
          <p:cNvPr id="41" name="Chevron 40"/>
          <p:cNvSpPr/>
          <p:nvPr/>
        </p:nvSpPr>
        <p:spPr>
          <a:xfrm>
            <a:off x="7100373" y="1146167"/>
            <a:ext cx="193852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Supplementary Initiatives</a:t>
            </a:r>
          </a:p>
        </p:txBody>
      </p:sp>
      <p:sp>
        <p:nvSpPr>
          <p:cNvPr id="3" name="Title 2"/>
          <p:cNvSpPr>
            <a:spLocks noGrp="1"/>
          </p:cNvSpPr>
          <p:nvPr>
            <p:ph type="title"/>
          </p:nvPr>
        </p:nvSpPr>
        <p:spPr/>
        <p:txBody>
          <a:bodyPr/>
          <a:lstStyle/>
          <a:p>
            <a:r>
              <a:rPr lang="en-US" dirty="0"/>
              <a:t>Recalibrate Your End-User Computing Strategy and Roadmap</a:t>
            </a:r>
            <a:r>
              <a:rPr lang="en-US" dirty="0" smtClean="0"/>
              <a:t> </a:t>
            </a:r>
            <a:r>
              <a:rPr lang="en-US" dirty="0"/>
              <a:t>– project overview </a:t>
            </a:r>
            <a:endParaRPr lang="en-CA" dirty="0"/>
          </a:p>
        </p:txBody>
      </p:sp>
    </p:spTree>
    <p:extLst>
      <p:ext uri="{BB962C8B-B14F-4D97-AF65-F5344CB8AC3E}">
        <p14:creationId xmlns:p14="http://schemas.microsoft.com/office/powerpoint/2010/main" val="2638236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a:t>
            </a:r>
            <a:r>
              <a:rPr lang="en-US" dirty="0" smtClean="0"/>
              <a:t>overview </a:t>
            </a:r>
            <a:endParaRPr lang="en-US"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5" name="Table 2"/>
          <p:cNvGraphicFramePr>
            <a:graphicFrameLocks noGrp="1"/>
          </p:cNvGraphicFramePr>
          <p:nvPr>
            <p:extLst>
              <p:ext uri="{D42A27DB-BD31-4B8C-83A1-F6EECF244321}">
                <p14:modId xmlns:p14="http://schemas.microsoft.com/office/powerpoint/2010/main" val="851831826"/>
              </p:ext>
            </p:extLst>
          </p:nvPr>
        </p:nvGraphicFramePr>
        <p:xfrm>
          <a:off x="150607" y="1544387"/>
          <a:ext cx="8842786" cy="4890471"/>
        </p:xfrm>
        <a:graphic>
          <a:graphicData uri="http://schemas.openxmlformats.org/drawingml/2006/table">
            <a:tbl>
              <a:tblPr firstRow="1" bandRow="1">
                <a:tableStyleId>{5C22544A-7EE6-4342-B048-85BDC9FD1C3A}</a:tableStyleId>
              </a:tblPr>
              <a:tblGrid>
                <a:gridCol w="325131"/>
                <a:gridCol w="1781544"/>
                <a:gridCol w="1781544"/>
                <a:gridCol w="1781544"/>
                <a:gridCol w="1781544"/>
                <a:gridCol w="1391479"/>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5</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2406530">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Assess Current State</a:t>
                      </a:r>
                    </a:p>
                    <a:p>
                      <a:pPr marL="216000" indent="-457200">
                        <a:spcAft>
                          <a:spcPts val="0"/>
                        </a:spcAft>
                      </a:pPr>
                      <a:r>
                        <a:rPr lang="en-CA" sz="1000" b="1" dirty="0">
                          <a:solidFill>
                            <a:schemeClr val="tx1"/>
                          </a:solidFill>
                        </a:rPr>
                        <a:t>1.1 </a:t>
                      </a:r>
                      <a:r>
                        <a:rPr lang="en-CA" sz="1000" b="0" dirty="0" smtClean="0">
                          <a:solidFill>
                            <a:schemeClr val="tx1"/>
                          </a:solidFill>
                        </a:rPr>
                        <a:t>Set a vision for your new</a:t>
                      </a:r>
                      <a:r>
                        <a:rPr lang="en-CA" sz="1000" b="0" baseline="0" dirty="0" smtClean="0">
                          <a:solidFill>
                            <a:schemeClr val="tx1"/>
                          </a:solidFill>
                        </a:rPr>
                        <a:t> end-user computing roadmap.</a:t>
                      </a:r>
                      <a:endParaRPr lang="en-CA" sz="1000" b="0" dirty="0">
                        <a:solidFill>
                          <a:schemeClr val="tx1"/>
                        </a:solidFill>
                      </a:endParaRPr>
                    </a:p>
                    <a:p>
                      <a:pPr marL="216000" indent="-457200">
                        <a:spcAft>
                          <a:spcPts val="0"/>
                        </a:spcAft>
                      </a:pPr>
                      <a:r>
                        <a:rPr lang="en-CA" sz="1000" b="1" dirty="0">
                          <a:solidFill>
                            <a:schemeClr val="tx1"/>
                          </a:solidFill>
                        </a:rPr>
                        <a:t>1.2 </a:t>
                      </a:r>
                      <a:r>
                        <a:rPr lang="en-CA" sz="1000" b="0" dirty="0" smtClean="0">
                          <a:solidFill>
                            <a:schemeClr val="tx1"/>
                          </a:solidFill>
                        </a:rPr>
                        <a:t>Perform a user group analysis.</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Create Your</a:t>
                      </a:r>
                      <a:r>
                        <a:rPr lang="en-CA" sz="1000" b="1" baseline="0" dirty="0" smtClean="0">
                          <a:solidFill>
                            <a:schemeClr val="tx1"/>
                          </a:solidFill>
                        </a:rPr>
                        <a:t> End-User Computing Roadmap</a:t>
                      </a:r>
                      <a:endParaRPr lang="en-CA" sz="1000" b="1" baseline="0" dirty="0">
                        <a:solidFill>
                          <a:schemeClr val="tx1"/>
                        </a:solidFill>
                      </a:endParaRPr>
                    </a:p>
                    <a:p>
                      <a:pPr marL="216000" indent="-457200">
                        <a:spcAft>
                          <a:spcPts val="0"/>
                        </a:spcAft>
                      </a:pPr>
                      <a:r>
                        <a:rPr lang="en-CA" sz="1000" b="1" dirty="0">
                          <a:solidFill>
                            <a:schemeClr val="tx1"/>
                          </a:solidFill>
                        </a:rPr>
                        <a:t>2.1</a:t>
                      </a:r>
                      <a:r>
                        <a:rPr lang="en-CA" sz="1000" b="0" dirty="0">
                          <a:solidFill>
                            <a:schemeClr val="tx1"/>
                          </a:solidFill>
                        </a:rPr>
                        <a:t> </a:t>
                      </a:r>
                      <a:r>
                        <a:rPr lang="en-CA" sz="1000" b="0" dirty="0" smtClean="0">
                          <a:solidFill>
                            <a:schemeClr val="tx1"/>
                          </a:solidFill>
                        </a:rPr>
                        <a:t>Select initiatives to include in the roadmap.</a:t>
                      </a:r>
                      <a:endParaRPr lang="en-CA" sz="1000" b="0" baseline="0" dirty="0">
                        <a:solidFill>
                          <a:schemeClr val="tx1"/>
                        </a:solidFill>
                      </a:endParaRPr>
                    </a:p>
                    <a:p>
                      <a:pPr marL="216000" indent="-457200">
                        <a:spcAft>
                          <a:spcPts val="0"/>
                        </a:spcAft>
                      </a:pPr>
                      <a:r>
                        <a:rPr lang="en-CA" sz="1000" b="1" dirty="0">
                          <a:solidFill>
                            <a:schemeClr val="tx1"/>
                          </a:solidFill>
                        </a:rPr>
                        <a:t>2.2</a:t>
                      </a:r>
                      <a:r>
                        <a:rPr lang="en-CA" sz="1000" b="0" dirty="0">
                          <a:solidFill>
                            <a:schemeClr val="tx1"/>
                          </a:solidFill>
                        </a:rPr>
                        <a:t> </a:t>
                      </a:r>
                      <a:r>
                        <a:rPr lang="en-CA" sz="1000" b="0" dirty="0" smtClean="0">
                          <a:solidFill>
                            <a:schemeClr val="tx1"/>
                          </a:solidFill>
                        </a:rPr>
                        <a:t>Create a high-level implementation and migration strategy.</a:t>
                      </a:r>
                      <a:endParaRPr lang="en-CA" sz="1000" b="0" dirty="0">
                        <a:solidFill>
                          <a:schemeClr val="tx1"/>
                        </a:solidFill>
                      </a:endParaRPr>
                    </a:p>
                    <a:p>
                      <a:pPr marL="216000" indent="-457200">
                        <a:spcAft>
                          <a:spcPts val="0"/>
                        </a:spcAft>
                      </a:pPr>
                      <a:r>
                        <a:rPr lang="en-CA" sz="1000" b="1" dirty="0" smtClean="0">
                          <a:solidFill>
                            <a:schemeClr val="tx1"/>
                          </a:solidFill>
                        </a:rPr>
                        <a:t>3.1</a:t>
                      </a:r>
                      <a:r>
                        <a:rPr lang="en-CA" sz="1000" b="0" dirty="0" smtClean="0">
                          <a:solidFill>
                            <a:schemeClr val="tx1"/>
                          </a:solidFill>
                        </a:rPr>
                        <a:t> Refine the roadmap</a:t>
                      </a:r>
                      <a:r>
                        <a:rPr lang="en-CA" sz="1000" b="0" baseline="0" dirty="0" smtClean="0">
                          <a:solidFill>
                            <a:schemeClr val="tx1"/>
                          </a:solidFill>
                        </a:rPr>
                        <a:t>.</a:t>
                      </a:r>
                      <a:endParaRPr lang="en-CA" sz="1000" b="0" dirty="0">
                        <a:solidFill>
                          <a:schemeClr val="tx1"/>
                        </a:solidFill>
                      </a:endParaRPr>
                    </a:p>
                    <a:p>
                      <a:pPr marL="216000" indent="-457200">
                        <a:spcAft>
                          <a:spcPts val="0"/>
                        </a:spcAft>
                      </a:pPr>
                      <a:r>
                        <a:rPr lang="en-CA" sz="1000" b="1" dirty="0" smtClean="0">
                          <a:solidFill>
                            <a:schemeClr val="tx1"/>
                          </a:solidFill>
                        </a:rPr>
                        <a:t>3.2</a:t>
                      </a:r>
                      <a:r>
                        <a:rPr lang="en-CA" sz="1000" b="0" dirty="0" smtClean="0">
                          <a:solidFill>
                            <a:schemeClr val="tx1"/>
                          </a:solidFill>
                        </a:rPr>
                        <a:t> Define the costs and benefits</a:t>
                      </a:r>
                      <a:r>
                        <a:rPr lang="en-CA" sz="1000" b="0" baseline="0" dirty="0" smtClean="0">
                          <a:solidFill>
                            <a:schemeClr val="tx1"/>
                          </a:solidFill>
                        </a:rPr>
                        <a:t> of implementation</a:t>
                      </a:r>
                      <a:r>
                        <a:rPr lang="en-CA" sz="1000" b="0" dirty="0" smtClean="0">
                          <a:solidFill>
                            <a:schemeClr val="tx1"/>
                          </a:solidFill>
                        </a:rPr>
                        <a:t>.</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0" i="1" dirty="0" smtClean="0">
                          <a:solidFill>
                            <a:schemeClr val="tx1"/>
                          </a:solidFill>
                        </a:rPr>
                        <a:t>Sample – Migrate to Windows 10</a:t>
                      </a:r>
                    </a:p>
                    <a:p>
                      <a:pPr algn="ctr">
                        <a:spcAft>
                          <a:spcPts val="1200"/>
                        </a:spcAft>
                      </a:pPr>
                      <a:r>
                        <a:rPr lang="en-CA" sz="1000" b="1" i="0" dirty="0" smtClean="0">
                          <a:solidFill>
                            <a:schemeClr val="tx1"/>
                          </a:solidFill>
                        </a:rPr>
                        <a:t>Prepare</a:t>
                      </a:r>
                      <a:r>
                        <a:rPr lang="en-CA" sz="1000" b="1" i="0" baseline="0" dirty="0" smtClean="0">
                          <a:solidFill>
                            <a:schemeClr val="tx1"/>
                          </a:solidFill>
                        </a:rPr>
                        <a:t> for Deployment</a:t>
                      </a:r>
                      <a:endParaRPr lang="en-CA" sz="1000" b="1" i="0" baseline="0" dirty="0">
                        <a:solidFill>
                          <a:schemeClr val="tx1"/>
                        </a:solidFill>
                      </a:endParaRPr>
                    </a:p>
                    <a:p>
                      <a:pPr marL="216000" indent="-457200">
                        <a:spcAft>
                          <a:spcPts val="0"/>
                        </a:spcAft>
                      </a:pPr>
                      <a:r>
                        <a:rPr lang="en-CA" sz="1000" b="1" dirty="0" smtClean="0">
                          <a:solidFill>
                            <a:schemeClr val="tx1"/>
                          </a:solidFill>
                        </a:rPr>
                        <a:t>3.1 </a:t>
                      </a:r>
                      <a:r>
                        <a:rPr lang="en-CA" sz="1000" b="0" dirty="0" smtClean="0">
                          <a:solidFill>
                            <a:schemeClr val="tx1"/>
                          </a:solidFill>
                        </a:rPr>
                        <a:t>Map user groups to rings.</a:t>
                      </a:r>
                    </a:p>
                    <a:p>
                      <a:pPr marL="216000" indent="-457200">
                        <a:spcAft>
                          <a:spcPts val="0"/>
                        </a:spcAft>
                      </a:pPr>
                      <a:r>
                        <a:rPr lang="en-CA" sz="1000" b="1" dirty="0" smtClean="0">
                          <a:solidFill>
                            <a:schemeClr val="tx1"/>
                          </a:solidFill>
                        </a:rPr>
                        <a:t>4.1</a:t>
                      </a:r>
                      <a:r>
                        <a:rPr lang="en-CA" sz="1000" b="0" dirty="0" smtClean="0">
                          <a:solidFill>
                            <a:schemeClr val="tx1"/>
                          </a:solidFill>
                        </a:rPr>
                        <a:t>	Set up your Windows 10 test ring.</a:t>
                      </a:r>
                    </a:p>
                    <a:p>
                      <a:pPr marL="216000" indent="-457200">
                        <a:spcAft>
                          <a:spcPts val="0"/>
                        </a:spcAft>
                      </a:pPr>
                      <a:r>
                        <a:rPr lang="en-CA" sz="1000" b="1" dirty="0" smtClean="0">
                          <a:solidFill>
                            <a:schemeClr val="tx1"/>
                          </a:solidFill>
                        </a:rPr>
                        <a:t>4.2</a:t>
                      </a:r>
                      <a:r>
                        <a:rPr lang="en-CA" sz="1000" b="0" dirty="0" smtClean="0">
                          <a:solidFill>
                            <a:schemeClr val="tx1"/>
                          </a:solidFill>
                        </a:rPr>
                        <a:t>	Generate tasks associated with testing.</a:t>
                      </a:r>
                    </a:p>
                    <a:p>
                      <a:pPr marL="216000" marR="0" indent="-45720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4.3</a:t>
                      </a:r>
                      <a:r>
                        <a:rPr lang="en-CA" sz="1000" b="0" dirty="0" smtClean="0">
                          <a:solidFill>
                            <a:schemeClr val="tx1"/>
                          </a:solidFill>
                        </a:rPr>
                        <a:t>	Set up and define</a:t>
                      </a:r>
                      <a:r>
                        <a:rPr lang="en-CA" sz="1000" b="0" baseline="0" dirty="0" smtClean="0">
                          <a:solidFill>
                            <a:schemeClr val="tx1"/>
                          </a:solidFill>
                        </a:rPr>
                        <a:t> </a:t>
                      </a:r>
                      <a:r>
                        <a:rPr lang="en-CA" sz="1000" b="0" dirty="0" smtClean="0">
                          <a:solidFill>
                            <a:schemeClr val="tx1"/>
                          </a:solidFill>
                        </a:rPr>
                        <a:t>tasks associated with piloting.</a:t>
                      </a:r>
                    </a:p>
                    <a:p>
                      <a:pPr marL="216000" marR="0" indent="-457200" algn="l"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5.1 </a:t>
                      </a:r>
                      <a:r>
                        <a:rPr lang="en-CA" sz="1000" b="0" dirty="0" smtClean="0">
                          <a:solidFill>
                            <a:schemeClr val="tx1"/>
                          </a:solidFill>
                        </a:rPr>
                        <a:t>	Determine the deployment type that best suits each user group.</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0" i="1" dirty="0" smtClean="0">
                          <a:solidFill>
                            <a:schemeClr val="tx1"/>
                          </a:solidFill>
                        </a:rPr>
                        <a:t>Sample –</a:t>
                      </a:r>
                      <a:r>
                        <a:rPr lang="en-CA" sz="1000" b="0" i="1" baseline="0" dirty="0" smtClean="0">
                          <a:solidFill>
                            <a:schemeClr val="tx1"/>
                          </a:solidFill>
                        </a:rPr>
                        <a:t> Migrate to Windows 10</a:t>
                      </a:r>
                    </a:p>
                    <a:p>
                      <a:pPr algn="ctr">
                        <a:spcAft>
                          <a:spcPts val="1200"/>
                        </a:spcAft>
                      </a:pPr>
                      <a:r>
                        <a:rPr lang="en-CA" sz="1000" b="1" i="0" dirty="0" smtClean="0">
                          <a:solidFill>
                            <a:schemeClr val="tx1"/>
                          </a:solidFill>
                        </a:rPr>
                        <a:t>Address</a:t>
                      </a:r>
                      <a:r>
                        <a:rPr lang="en-CA" sz="1000" b="1" i="0" baseline="0" dirty="0" smtClean="0">
                          <a:solidFill>
                            <a:schemeClr val="tx1"/>
                          </a:solidFill>
                        </a:rPr>
                        <a:t> People Issues</a:t>
                      </a:r>
                      <a:endParaRPr lang="en-CA" sz="1000" b="1" i="0" baseline="0" dirty="0">
                        <a:solidFill>
                          <a:schemeClr val="tx1"/>
                        </a:solidFill>
                      </a:endParaRPr>
                    </a:p>
                    <a:p>
                      <a:pPr marL="216000" indent="-457200">
                        <a:spcAft>
                          <a:spcPts val="0"/>
                        </a:spcAft>
                      </a:pPr>
                      <a:r>
                        <a:rPr lang="en-CA" sz="1000" b="1" dirty="0" smtClean="0">
                          <a:solidFill>
                            <a:schemeClr val="tx1"/>
                          </a:solidFill>
                        </a:rPr>
                        <a:t>5.2</a:t>
                      </a:r>
                      <a:r>
                        <a:rPr lang="en-CA" sz="1000" b="0" dirty="0" smtClean="0">
                          <a:solidFill>
                            <a:schemeClr val="tx1"/>
                          </a:solidFill>
                        </a:rPr>
                        <a:t>	Outline your images and/or provisioning packages.</a:t>
                      </a:r>
                    </a:p>
                    <a:p>
                      <a:pPr marL="216000" indent="-457200">
                        <a:spcAft>
                          <a:spcPts val="0"/>
                        </a:spcAft>
                      </a:pPr>
                      <a:r>
                        <a:rPr lang="en-CA" sz="1000" b="1" dirty="0" smtClean="0">
                          <a:solidFill>
                            <a:schemeClr val="tx1"/>
                          </a:solidFill>
                        </a:rPr>
                        <a:t>5.3</a:t>
                      </a:r>
                      <a:r>
                        <a:rPr lang="en-CA" sz="1000" b="0" dirty="0" smtClean="0">
                          <a:solidFill>
                            <a:schemeClr val="tx1"/>
                          </a:solidFill>
                        </a:rPr>
                        <a:t>	Plan</a:t>
                      </a:r>
                      <a:r>
                        <a:rPr lang="en-CA" sz="1000" b="0" baseline="0" dirty="0" smtClean="0">
                          <a:solidFill>
                            <a:schemeClr val="tx1"/>
                          </a:solidFill>
                        </a:rPr>
                        <a:t> deployment</a:t>
                      </a:r>
                      <a:r>
                        <a:rPr lang="en-CA" sz="1000" b="0" dirty="0" smtClean="0">
                          <a:solidFill>
                            <a:schemeClr val="tx1"/>
                          </a:solidFill>
                        </a:rPr>
                        <a:t> to standard, stable, and mobile rings.</a:t>
                      </a:r>
                    </a:p>
                    <a:p>
                      <a:pPr marL="216000" indent="-457200">
                        <a:spcAft>
                          <a:spcPts val="0"/>
                        </a:spcAft>
                      </a:pPr>
                      <a:r>
                        <a:rPr lang="en-CA" sz="1000" b="1" dirty="0" smtClean="0">
                          <a:solidFill>
                            <a:schemeClr val="tx1"/>
                          </a:solidFill>
                        </a:rPr>
                        <a:t>6.1</a:t>
                      </a:r>
                      <a:r>
                        <a:rPr lang="en-CA" sz="1000" b="0" dirty="0" smtClean="0">
                          <a:solidFill>
                            <a:schemeClr val="tx1"/>
                          </a:solidFill>
                        </a:rPr>
                        <a:t>	Develop</a:t>
                      </a:r>
                      <a:r>
                        <a:rPr lang="en-CA" sz="1000" b="0" baseline="0" dirty="0" smtClean="0">
                          <a:solidFill>
                            <a:schemeClr val="tx1"/>
                          </a:solidFill>
                        </a:rPr>
                        <a:t> an IT and pilot ring training plan.</a:t>
                      </a:r>
                    </a:p>
                    <a:p>
                      <a:pPr marL="216000" indent="-457200">
                        <a:spcAft>
                          <a:spcPts val="0"/>
                        </a:spcAft>
                      </a:pPr>
                      <a:r>
                        <a:rPr lang="en-CA" sz="1000" b="1" baseline="0" dirty="0" smtClean="0">
                          <a:solidFill>
                            <a:schemeClr val="tx1"/>
                          </a:solidFill>
                        </a:rPr>
                        <a:t>6.2</a:t>
                      </a:r>
                      <a:r>
                        <a:rPr lang="en-CA" sz="1000" b="0" dirty="0" smtClean="0">
                          <a:solidFill>
                            <a:schemeClr val="tx1"/>
                          </a:solidFill>
                        </a:rPr>
                        <a:t>	Expand</a:t>
                      </a:r>
                      <a:r>
                        <a:rPr lang="en-CA" sz="1000" b="0" baseline="0" dirty="0" smtClean="0">
                          <a:solidFill>
                            <a:schemeClr val="tx1"/>
                          </a:solidFill>
                        </a:rPr>
                        <a:t> your knowledgebase.</a:t>
                      </a:r>
                    </a:p>
                    <a:p>
                      <a:pPr marL="216000" indent="-457200">
                        <a:spcAft>
                          <a:spcPts val="0"/>
                        </a:spcAft>
                      </a:pPr>
                      <a:r>
                        <a:rPr lang="en-CA" sz="1000" b="1" baseline="0" dirty="0" smtClean="0">
                          <a:solidFill>
                            <a:schemeClr val="tx1"/>
                          </a:solidFill>
                        </a:rPr>
                        <a:t>6.3</a:t>
                      </a:r>
                      <a:r>
                        <a:rPr lang="en-CA" sz="1000" b="0" dirty="0" smtClean="0">
                          <a:solidFill>
                            <a:schemeClr val="tx1"/>
                          </a:solidFill>
                        </a:rPr>
                        <a:t>	Develop an end-user transition</a:t>
                      </a:r>
                      <a:r>
                        <a:rPr lang="en-CA" sz="1000" b="0" baseline="0" dirty="0" smtClean="0">
                          <a:solidFill>
                            <a:schemeClr val="tx1"/>
                          </a:solidFill>
                        </a:rPr>
                        <a:t> support plan.</a:t>
                      </a:r>
                    </a:p>
                    <a:p>
                      <a:pPr marL="216000" indent="-457200">
                        <a:spcAft>
                          <a:spcPts val="0"/>
                        </a:spcAft>
                      </a:pPr>
                      <a:r>
                        <a:rPr lang="en-CA" sz="1000" b="1" baseline="0" dirty="0" smtClean="0">
                          <a:solidFill>
                            <a:schemeClr val="tx1"/>
                          </a:solidFill>
                        </a:rPr>
                        <a:t>6.4</a:t>
                      </a:r>
                      <a:r>
                        <a:rPr lang="en-CA" sz="1000" b="0" baseline="0" dirty="0" smtClean="0">
                          <a:solidFill>
                            <a:schemeClr val="tx1"/>
                          </a:solidFill>
                        </a:rPr>
                        <a:t>	Finalize your migration roadmap.</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000" b="1" i="1" u="none" strike="noStrike" kern="1200" cap="none" spc="0" normalizeH="0" baseline="0" noProof="0" dirty="0" smtClean="0">
                          <a:ln>
                            <a:noFill/>
                          </a:ln>
                          <a:solidFill>
                            <a:srgbClr val="333333"/>
                          </a:solidFill>
                          <a:effectLst/>
                          <a:uLnTx/>
                          <a:uFillTx/>
                          <a:latin typeface="+mn-lt"/>
                          <a:ea typeface="+mn-ea"/>
                          <a:cs typeface="+mn-cs"/>
                        </a:rPr>
                        <a:t>Day spent finalizing deliverables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586220">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mj-lt"/>
                        <a:buAutoNum type="arabicPeriod"/>
                      </a:pPr>
                      <a:r>
                        <a:rPr lang="en-CA" sz="1000" b="0" i="0" baseline="0" dirty="0" smtClean="0">
                          <a:solidFill>
                            <a:schemeClr val="tx1"/>
                          </a:solidFill>
                        </a:rPr>
                        <a:t>Interviewed two stakeholders</a:t>
                      </a:r>
                    </a:p>
                    <a:p>
                      <a:pPr marL="228600" indent="-228600">
                        <a:spcAft>
                          <a:spcPts val="0"/>
                        </a:spcAft>
                        <a:buClrTx/>
                        <a:buFont typeface="+mj-lt"/>
                        <a:buAutoNum type="arabicPeriod"/>
                      </a:pPr>
                      <a:r>
                        <a:rPr lang="en-CA" sz="1000" b="0" i="0" baseline="0" dirty="0" smtClean="0">
                          <a:solidFill>
                            <a:schemeClr val="tx1"/>
                          </a:solidFill>
                        </a:rPr>
                        <a:t>Created a vision for end-user computing</a:t>
                      </a:r>
                    </a:p>
                    <a:p>
                      <a:pPr marL="228600" indent="-228600">
                        <a:spcAft>
                          <a:spcPts val="0"/>
                        </a:spcAft>
                        <a:buClrTx/>
                        <a:buFont typeface="+mj-lt"/>
                        <a:buAutoNum type="arabicPeriod"/>
                      </a:pPr>
                      <a:r>
                        <a:rPr lang="en-CA" sz="1000" b="0" i="0" baseline="0" dirty="0" smtClean="0">
                          <a:solidFill>
                            <a:schemeClr val="tx1"/>
                          </a:solidFill>
                        </a:rPr>
                        <a:t>Completed a user group and persona analysis</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dirty="0" smtClean="0">
                          <a:solidFill>
                            <a:schemeClr val="tx1"/>
                          </a:solidFill>
                        </a:rPr>
                        <a:t>Identified high-priority end-</a:t>
                      </a:r>
                      <a:r>
                        <a:rPr lang="en-CA" sz="1000" b="0" baseline="0" dirty="0" smtClean="0">
                          <a:solidFill>
                            <a:schemeClr val="tx1"/>
                          </a:solidFill>
                        </a:rPr>
                        <a:t>user computing projects</a:t>
                      </a:r>
                    </a:p>
                    <a:p>
                      <a:pPr marL="144000" indent="-144000">
                        <a:spcAft>
                          <a:spcPts val="0"/>
                        </a:spcAft>
                        <a:buClrTx/>
                        <a:buFont typeface="+mj-lt"/>
                        <a:buAutoNum type="arabicPeriod"/>
                      </a:pPr>
                      <a:r>
                        <a:rPr lang="en-CA" sz="1000" b="0" baseline="0" dirty="0" smtClean="0">
                          <a:solidFill>
                            <a:schemeClr val="tx1"/>
                          </a:solidFill>
                        </a:rPr>
                        <a:t>Set target states for all user groups</a:t>
                      </a:r>
                    </a:p>
                    <a:p>
                      <a:pPr marL="144000" indent="-144000">
                        <a:spcAft>
                          <a:spcPts val="0"/>
                        </a:spcAft>
                        <a:buClrTx/>
                        <a:buFont typeface="+mj-lt"/>
                        <a:buAutoNum type="arabicPeriod"/>
                      </a:pPr>
                      <a:r>
                        <a:rPr lang="en-CA" sz="1000" b="0" baseline="0" dirty="0" smtClean="0">
                          <a:solidFill>
                            <a:schemeClr val="tx1"/>
                          </a:solidFill>
                        </a:rPr>
                        <a:t>Created a roadmap for end-user computing</a:t>
                      </a:r>
                    </a:p>
                    <a:p>
                      <a:pPr marL="144000" indent="-144000">
                        <a:spcAft>
                          <a:spcPts val="0"/>
                        </a:spcAft>
                        <a:buClrTx/>
                        <a:buFont typeface="+mj-lt"/>
                        <a:buAutoNum type="arabicPeriod"/>
                      </a:pPr>
                      <a:r>
                        <a:rPr lang="en-CA" sz="1000" b="0" baseline="0" dirty="0" smtClean="0">
                          <a:solidFill>
                            <a:schemeClr val="tx1"/>
                          </a:solidFill>
                        </a:rPr>
                        <a:t>Established KPIs</a:t>
                      </a:r>
                    </a:p>
                    <a:p>
                      <a:pPr marL="144000" indent="-144000">
                        <a:spcAft>
                          <a:spcPts val="0"/>
                        </a:spcAft>
                        <a:buClrTx/>
                        <a:buFont typeface="+mj-lt"/>
                        <a:buAutoNum type="arabicPeriod"/>
                      </a:pPr>
                      <a:r>
                        <a:rPr lang="en-CA" sz="1000" b="0" baseline="0" dirty="0" smtClean="0">
                          <a:solidFill>
                            <a:schemeClr val="tx1"/>
                          </a:solidFill>
                        </a:rPr>
                        <a:t>Established a responsibility matrix</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i="1" baseline="0" dirty="0" smtClean="0">
                          <a:solidFill>
                            <a:schemeClr val="tx1"/>
                          </a:solidFill>
                        </a:rPr>
                        <a:t>Windows 10 Migration Plan </a:t>
                      </a:r>
                      <a:r>
                        <a:rPr lang="en-CA" sz="1000" b="0" baseline="0" dirty="0" smtClean="0">
                          <a:solidFill>
                            <a:schemeClr val="tx1"/>
                          </a:solidFill>
                        </a:rPr>
                        <a:t>Section 3: Windows-as-a-Service Plan</a:t>
                      </a:r>
                    </a:p>
                    <a:p>
                      <a:pPr marL="144000" indent="-144000">
                        <a:spcAft>
                          <a:spcPts val="0"/>
                        </a:spcAft>
                        <a:buClrTx/>
                        <a:buFont typeface="+mj-lt"/>
                        <a:buAutoNum type="arabicPeriod"/>
                      </a:pPr>
                      <a:r>
                        <a:rPr lang="en-CA" sz="1000" b="0" i="1" baseline="0" dirty="0" smtClean="0">
                          <a:solidFill>
                            <a:schemeClr val="tx1"/>
                          </a:solidFill>
                        </a:rPr>
                        <a:t>Windows 10 Migration Plan </a:t>
                      </a:r>
                      <a:r>
                        <a:rPr lang="en-CA" sz="1000" b="0" baseline="0" dirty="0" smtClean="0">
                          <a:solidFill>
                            <a:schemeClr val="tx1"/>
                          </a:solidFill>
                        </a:rPr>
                        <a:t>Section 4: Test and Pilot Deployment Plan</a:t>
                      </a:r>
                    </a:p>
                    <a:p>
                      <a:pPr marL="144000" marR="0" indent="-1440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i="1" baseline="0" dirty="0" smtClean="0">
                          <a:solidFill>
                            <a:schemeClr val="tx1"/>
                          </a:solidFill>
                        </a:rPr>
                        <a:t>Windows 10 Migration Plan </a:t>
                      </a:r>
                      <a:r>
                        <a:rPr lang="en-CA" sz="1000" b="0" baseline="0" dirty="0" smtClean="0">
                          <a:solidFill>
                            <a:schemeClr val="tx1"/>
                          </a:solidFill>
                        </a:rPr>
                        <a:t>Section 5: Deployment Considerations</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44000" indent="-144000">
                        <a:spcAft>
                          <a:spcPts val="0"/>
                        </a:spcAft>
                        <a:buClrTx/>
                        <a:buFont typeface="+mj-lt"/>
                        <a:buAutoNum type="arabicPeriod"/>
                      </a:pPr>
                      <a:r>
                        <a:rPr lang="en-CA" sz="1000" b="0" baseline="0" dirty="0" smtClean="0">
                          <a:solidFill>
                            <a:schemeClr val="tx1"/>
                          </a:solidFill>
                        </a:rPr>
                        <a:t>Knowledgebase articles</a:t>
                      </a:r>
                    </a:p>
                    <a:p>
                      <a:pPr marL="144000" indent="-144000">
                        <a:spcAft>
                          <a:spcPts val="0"/>
                        </a:spcAft>
                        <a:buClrTx/>
                        <a:buFont typeface="+mj-lt"/>
                        <a:buAutoNum type="arabicPeriod"/>
                      </a:pPr>
                      <a:r>
                        <a:rPr lang="en-CA" sz="1000" b="0" i="1" baseline="0" dirty="0" smtClean="0">
                          <a:solidFill>
                            <a:schemeClr val="tx1"/>
                          </a:solidFill>
                        </a:rPr>
                        <a:t>Windows 10 Migration Roadmap</a:t>
                      </a:r>
                    </a:p>
                    <a:p>
                      <a:pPr marL="144000" indent="-144000">
                        <a:spcAft>
                          <a:spcPts val="0"/>
                        </a:spcAft>
                        <a:buClrTx/>
                        <a:buFont typeface="+mj-lt"/>
                        <a:buAutoNum type="arabicPeriod"/>
                      </a:pPr>
                      <a:r>
                        <a:rPr lang="en-CA" sz="1000" b="0" i="1" baseline="0" dirty="0" smtClean="0">
                          <a:solidFill>
                            <a:schemeClr val="tx1"/>
                          </a:solidFill>
                        </a:rPr>
                        <a:t>Windows 10 Migration Plan </a:t>
                      </a:r>
                      <a:r>
                        <a:rPr lang="en-CA" sz="1000" b="0" baseline="0" dirty="0" smtClean="0">
                          <a:solidFill>
                            <a:schemeClr val="tx1"/>
                          </a:solidFill>
                        </a:rPr>
                        <a:t>Section 6: Training Plan</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pPr marL="144000" indent="-144000">
                        <a:spcAft>
                          <a:spcPts val="0"/>
                        </a:spcAft>
                        <a:buClrTx/>
                        <a:buFont typeface="+mj-lt"/>
                        <a:buAutoNum type="arabicPeriod"/>
                      </a:pPr>
                      <a:endParaRPr lang="en-CA" sz="1000" b="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352788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286766" y="2123254"/>
            <a:ext cx="7326062" cy="3264996"/>
          </a:xfrm>
          <a:prstGeom prst="rect">
            <a:avLst/>
          </a:prstGeom>
        </p:spPr>
        <p:txBody>
          <a:bodyPr wrap="square" rtlCol="0">
            <a:spAutoFit/>
          </a:bodyPr>
          <a:lstStyle/>
          <a:p>
            <a:pPr lvl="0">
              <a:spcAft>
                <a:spcPts val="1200"/>
              </a:spcAft>
            </a:pPr>
            <a:r>
              <a:rPr lang="en-CA" sz="1600" i="1" dirty="0">
                <a:solidFill>
                  <a:srgbClr val="FFFFFF"/>
                </a:solidFill>
                <a:latin typeface="Georgia"/>
              </a:rPr>
              <a:t>Post-PC is not “no PC” but an environment where workers use a range of devices to access a range of services and applications. This is a reality today that your </a:t>
            </a:r>
            <a:r>
              <a:rPr lang="en-CA" sz="1600" i="1" dirty="0" smtClean="0">
                <a:solidFill>
                  <a:srgbClr val="FFFFFF"/>
                </a:solidFill>
                <a:latin typeface="Georgia"/>
              </a:rPr>
              <a:t>end-user </a:t>
            </a:r>
            <a:r>
              <a:rPr lang="en-CA" sz="1600" i="1" dirty="0">
                <a:solidFill>
                  <a:srgbClr val="FFFFFF"/>
                </a:solidFill>
                <a:latin typeface="Georgia"/>
              </a:rPr>
              <a:t>computing (EUC) strategy must address. </a:t>
            </a:r>
          </a:p>
          <a:p>
            <a:pPr lvl="0">
              <a:spcAft>
                <a:spcPts val="500"/>
              </a:spcAft>
            </a:pPr>
            <a:r>
              <a:rPr lang="en-CA" sz="1600" i="1" dirty="0">
                <a:solidFill>
                  <a:srgbClr val="FFFFFF"/>
                </a:solidFill>
                <a:latin typeface="Georgia"/>
              </a:rPr>
              <a:t>In the PC-centric world, Microsoft Windows </a:t>
            </a:r>
            <a:r>
              <a:rPr lang="en-CA" sz="1600" i="1" dirty="0" smtClean="0">
                <a:solidFill>
                  <a:srgbClr val="FFFFFF"/>
                </a:solidFill>
                <a:latin typeface="Georgia"/>
              </a:rPr>
              <a:t>– </a:t>
            </a:r>
            <a:r>
              <a:rPr lang="en-CA" sz="1600" i="1" dirty="0">
                <a:solidFill>
                  <a:srgbClr val="FFFFFF"/>
                </a:solidFill>
                <a:latin typeface="Georgia"/>
              </a:rPr>
              <a:t>and Windows PC management </a:t>
            </a:r>
            <a:r>
              <a:rPr lang="en-CA" sz="1600" i="1" dirty="0" smtClean="0">
                <a:solidFill>
                  <a:srgbClr val="FFFFFF"/>
                </a:solidFill>
                <a:latin typeface="Georgia"/>
              </a:rPr>
              <a:t>– held </a:t>
            </a:r>
            <a:r>
              <a:rPr lang="en-CA" sz="1600" i="1" dirty="0">
                <a:solidFill>
                  <a:srgbClr val="FFFFFF"/>
                </a:solidFill>
                <a:latin typeface="Georgia"/>
              </a:rPr>
              <a:t>sway over the bulk of EUC. </a:t>
            </a:r>
            <a:r>
              <a:rPr lang="en-CA" sz="1600" i="1" dirty="0" smtClean="0">
                <a:solidFill>
                  <a:srgbClr val="FFFFFF"/>
                </a:solidFill>
                <a:latin typeface="Georgia"/>
              </a:rPr>
              <a:t>The </a:t>
            </a:r>
            <a:r>
              <a:rPr lang="en-CA" sz="1600" i="1" dirty="0">
                <a:solidFill>
                  <a:srgbClr val="FFFFFF"/>
                </a:solidFill>
                <a:latin typeface="Georgia"/>
              </a:rPr>
              <a:t>Windows hegemony is over. In today’s </a:t>
            </a:r>
            <a:r>
              <a:rPr lang="en-CA" sz="1600" i="1" dirty="0" smtClean="0">
                <a:solidFill>
                  <a:srgbClr val="FFFFFF"/>
                </a:solidFill>
                <a:latin typeface="Georgia"/>
              </a:rPr>
              <a:t>workplace, </a:t>
            </a:r>
            <a:r>
              <a:rPr lang="en-CA" sz="1600" i="1" dirty="0">
                <a:solidFill>
                  <a:srgbClr val="FFFFFF"/>
                </a:solidFill>
                <a:latin typeface="Georgia"/>
              </a:rPr>
              <a:t>there is a near equal mix of devices running Windows, Mac OS and iOS, and Android. </a:t>
            </a:r>
            <a:r>
              <a:rPr lang="en-CA" sz="1600" i="1" dirty="0" smtClean="0">
                <a:solidFill>
                  <a:srgbClr val="FFFFFF"/>
                </a:solidFill>
                <a:latin typeface="Georgia"/>
              </a:rPr>
              <a:t>Microsoft</a:t>
            </a:r>
            <a:r>
              <a:rPr lang="en-CA" sz="1600" i="1" dirty="0">
                <a:solidFill>
                  <a:srgbClr val="FFFFFF"/>
                </a:solidFill>
                <a:latin typeface="Georgia"/>
              </a:rPr>
              <a:t>, Apple, and Google have changed their service offerings to be accessible to devices running any of these platforms whether the device is a desktop, smartphone, or tablet. </a:t>
            </a:r>
          </a:p>
          <a:p>
            <a:pPr lvl="0">
              <a:spcAft>
                <a:spcPts val="500"/>
              </a:spcAft>
            </a:pPr>
            <a:r>
              <a:rPr lang="en-CA" sz="1600" i="1" dirty="0">
                <a:solidFill>
                  <a:srgbClr val="FFFFFF"/>
                </a:solidFill>
                <a:latin typeface="Georgia"/>
              </a:rPr>
              <a:t>Management tools and philosophies have also been adapting. Traditional endpoint management and enterprise mobility management tools are converging into </a:t>
            </a:r>
            <a:r>
              <a:rPr lang="en-CA" sz="1600" i="1" dirty="0" smtClean="0">
                <a:solidFill>
                  <a:srgbClr val="FFFFFF"/>
                </a:solidFill>
                <a:latin typeface="Georgia"/>
              </a:rPr>
              <a:t>unified endpoint management</a:t>
            </a:r>
            <a:r>
              <a:rPr lang="en-CA" sz="1600" i="1" dirty="0">
                <a:solidFill>
                  <a:srgbClr val="FFFFFF"/>
                </a:solidFill>
                <a:latin typeface="Georgia"/>
              </a:rPr>
              <a:t>.</a:t>
            </a:r>
          </a:p>
        </p:txBody>
      </p:sp>
      <p:sp>
        <p:nvSpPr>
          <p:cNvPr id="3" name="TextBox 2"/>
          <p:cNvSpPr txBox="1"/>
          <p:nvPr/>
        </p:nvSpPr>
        <p:spPr>
          <a:xfrm>
            <a:off x="3203042" y="5424862"/>
            <a:ext cx="4460917" cy="738664"/>
          </a:xfrm>
          <a:prstGeom prst="rect">
            <a:avLst/>
          </a:prstGeom>
        </p:spPr>
        <p:txBody>
          <a:bodyPr wrap="square" rtlCol="0">
            <a:spAutoFit/>
          </a:bodyPr>
          <a:lstStyle/>
          <a:p>
            <a:pPr algn="r"/>
            <a:r>
              <a:rPr lang="en-CA" sz="1400" b="1" i="1" dirty="0">
                <a:solidFill>
                  <a:srgbClr val="FFFFFF"/>
                </a:solidFill>
              </a:rPr>
              <a:t>Ken Weston, </a:t>
            </a:r>
          </a:p>
          <a:p>
            <a:pPr algn="r"/>
            <a:r>
              <a:rPr lang="en-CA" sz="1400" i="1" dirty="0" smtClean="0">
                <a:solidFill>
                  <a:srgbClr val="FFFFFF"/>
                </a:solidFill>
              </a:rPr>
              <a:t>Senior Consulting </a:t>
            </a:r>
            <a:r>
              <a:rPr lang="en-CA" sz="1400" i="1" dirty="0">
                <a:solidFill>
                  <a:srgbClr val="FFFFFF"/>
                </a:solidFill>
              </a:rPr>
              <a:t>Analyst, Infrastructure</a:t>
            </a:r>
            <a:br>
              <a:rPr lang="en-CA" sz="1400" i="1" dirty="0">
                <a:solidFill>
                  <a:srgbClr val="FFFFFF"/>
                </a:solidFill>
              </a:rPr>
            </a:br>
            <a:r>
              <a:rPr lang="en-CA" sz="1400" i="1" dirty="0">
                <a:solidFill>
                  <a:srgbClr val="FFFFFF"/>
                </a:solidFill>
              </a:rPr>
              <a:t>Info-Tech Research Group</a:t>
            </a:r>
          </a:p>
        </p:txBody>
      </p:sp>
      <p:sp>
        <p:nvSpPr>
          <p:cNvPr id="4" name="TextBox 3"/>
          <p:cNvSpPr txBox="1"/>
          <p:nvPr/>
        </p:nvSpPr>
        <p:spPr>
          <a:xfrm>
            <a:off x="2163885" y="1458125"/>
            <a:ext cx="5944995" cy="584775"/>
          </a:xfrm>
          <a:prstGeom prst="rect">
            <a:avLst/>
          </a:prstGeom>
        </p:spPr>
        <p:txBody>
          <a:bodyPr wrap="square" rtlCol="0">
            <a:spAutoFit/>
          </a:bodyPr>
          <a:lstStyle/>
          <a:p>
            <a:r>
              <a:rPr lang="en-CA" sz="1600" b="1" dirty="0">
                <a:solidFill>
                  <a:schemeClr val="bg1"/>
                </a:solidFill>
              </a:rPr>
              <a:t>The </a:t>
            </a:r>
            <a:r>
              <a:rPr lang="en-CA" sz="1600" b="1" dirty="0" smtClean="0">
                <a:solidFill>
                  <a:schemeClr val="bg1"/>
                </a:solidFill>
              </a:rPr>
              <a:t>post-PC era </a:t>
            </a:r>
            <a:r>
              <a:rPr lang="en-CA" sz="1600" b="1" dirty="0">
                <a:solidFill>
                  <a:schemeClr val="bg1"/>
                </a:solidFill>
              </a:rPr>
              <a:t>is </a:t>
            </a:r>
            <a:r>
              <a:rPr lang="en-CA" sz="1600" b="1" dirty="0" smtClean="0">
                <a:solidFill>
                  <a:schemeClr val="bg1"/>
                </a:solidFill>
              </a:rPr>
              <a:t>now</a:t>
            </a:r>
            <a:r>
              <a:rPr lang="en-CA" sz="1600" b="1" dirty="0">
                <a:solidFill>
                  <a:schemeClr val="bg1"/>
                </a:solidFill>
              </a:rPr>
              <a:t>! Recalibrate your strategy for any device running any platform from any location.</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764000" rtlCol="0" anchor="ctr"/>
          <a:lstStyle/>
          <a:p>
            <a:pPr marL="533400"/>
            <a:r>
              <a:rPr lang="en-CA" sz="4000" b="1" dirty="0">
                <a:solidFill>
                  <a:srgbClr val="FFFFFF"/>
                </a:solidFill>
              </a:rPr>
              <a:t>ANALYST PERSPECTIVE </a:t>
            </a:r>
          </a:p>
        </p:txBody>
      </p:sp>
      <p:pic>
        <p:nvPicPr>
          <p:cNvPr id="8" name="Picture 104"/>
          <p:cNvPicPr>
            <a:picLocks noChangeAspect="1"/>
          </p:cNvPicPr>
          <p:nvPr/>
        </p:nvPicPr>
        <p:blipFill rotWithShape="1">
          <a:blip r:embed="rId2"/>
          <a:srcRect l="34768" t="21801" r="35751" b="57796"/>
          <a:stretch/>
        </p:blipFill>
        <p:spPr>
          <a:xfrm>
            <a:off x="688698" y="1962456"/>
            <a:ext cx="598068" cy="528294"/>
          </a:xfrm>
          <a:prstGeom prst="rect">
            <a:avLst/>
          </a:prstGeom>
        </p:spPr>
      </p:pic>
      <p:pic>
        <p:nvPicPr>
          <p:cNvPr id="9" name="Picture 105"/>
          <p:cNvPicPr>
            <a:picLocks noChangeAspect="1"/>
          </p:cNvPicPr>
          <p:nvPr/>
        </p:nvPicPr>
        <p:blipFill>
          <a:blip r:embed="rId3"/>
          <a:stretch>
            <a:fillRect/>
          </a:stretch>
        </p:blipFill>
        <p:spPr>
          <a:xfrm>
            <a:off x="8108880" y="5011242"/>
            <a:ext cx="619651" cy="457362"/>
          </a:xfrm>
          <a:prstGeom prst="rect">
            <a:avLst/>
          </a:prstGeom>
        </p:spPr>
      </p:pic>
      <p:pic>
        <p:nvPicPr>
          <p:cNvPr id="1026" name="Picture 2" descr="Ken We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92" y="147793"/>
            <a:ext cx="1821143" cy="1821143"/>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82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End users are living in a post-PC world in their personal lives. For instance, 62% of US post-secondary graduates own a tablet, followed by 45% of American adults more generally (M. Anderson 2015).</a:t>
            </a:r>
          </a:p>
          <a:p>
            <a:r>
              <a:rPr lang="en-US" dirty="0"/>
              <a:t>Service desk teams are already stretched thin; IT needs to focus </a:t>
            </a:r>
            <a:r>
              <a:rPr lang="en-US" dirty="0" smtClean="0"/>
              <a:t>efforts </a:t>
            </a:r>
            <a:r>
              <a:rPr lang="en-US" dirty="0"/>
              <a:t>on initiatives that will reduce the cost of supporting users.</a:t>
            </a:r>
          </a:p>
        </p:txBody>
      </p:sp>
      <p:sp>
        <p:nvSpPr>
          <p:cNvPr id="4" name="Text Placeholder 3"/>
          <p:cNvSpPr>
            <a:spLocks noGrp="1"/>
          </p:cNvSpPr>
          <p:nvPr>
            <p:ph type="body" sz="quarter" idx="11"/>
          </p:nvPr>
        </p:nvSpPr>
        <p:spPr/>
        <p:txBody>
          <a:bodyPr/>
          <a:lstStyle/>
          <a:p>
            <a:r>
              <a:rPr lang="en-US" dirty="0"/>
              <a:t>Vendors have begun approaching </a:t>
            </a:r>
            <a:r>
              <a:rPr lang="en-US" dirty="0" smtClean="0"/>
              <a:t>line </a:t>
            </a:r>
            <a:r>
              <a:rPr lang="en-US" dirty="0"/>
              <a:t>of </a:t>
            </a:r>
            <a:r>
              <a:rPr lang="en-US" dirty="0" smtClean="0"/>
              <a:t>business units</a:t>
            </a:r>
            <a:r>
              <a:rPr lang="en-US" dirty="0"/>
              <a:t>, and even individual teams, directly.</a:t>
            </a:r>
          </a:p>
          <a:p>
            <a:r>
              <a:rPr lang="en-US" dirty="0"/>
              <a:t>Tools chosen by the end user normally have a higher adoption rate (and longer staying power) than tools supplied by IT. Withholding support can negatively impact stakeholder satisfaction with IT.</a:t>
            </a:r>
          </a:p>
        </p:txBody>
      </p:sp>
      <p:sp>
        <p:nvSpPr>
          <p:cNvPr id="5" name="Text Placeholder 4"/>
          <p:cNvSpPr>
            <a:spLocks noGrp="1"/>
          </p:cNvSpPr>
          <p:nvPr>
            <p:ph type="body" sz="quarter" idx="12"/>
          </p:nvPr>
        </p:nvSpPr>
        <p:spPr/>
        <p:txBody>
          <a:bodyPr/>
          <a:lstStyle/>
          <a:p>
            <a:r>
              <a:rPr lang="en-US" dirty="0"/>
              <a:t>A well-planned </a:t>
            </a:r>
            <a:r>
              <a:rPr lang="en-US" dirty="0" smtClean="0"/>
              <a:t>end-user </a:t>
            </a:r>
            <a:r>
              <a:rPr lang="en-US" dirty="0"/>
              <a:t>computing strategy can:</a:t>
            </a:r>
          </a:p>
          <a:p>
            <a:pPr lvl="1"/>
            <a:r>
              <a:rPr lang="en-US" dirty="0"/>
              <a:t>Improve the lives of users by enabling access to company resources in a way that fits their use cases.</a:t>
            </a:r>
          </a:p>
          <a:p>
            <a:pPr lvl="1"/>
            <a:r>
              <a:rPr lang="en-US" dirty="0"/>
              <a:t>Improve the lives of IT by implementing the most efficient tools for deploying, managing, and supporting </a:t>
            </a:r>
            <a:r>
              <a:rPr lang="en-US" dirty="0" smtClean="0"/>
              <a:t>end-user </a:t>
            </a:r>
            <a:r>
              <a:rPr lang="en-US" dirty="0"/>
              <a:t>computing resources.</a:t>
            </a:r>
          </a:p>
          <a:p>
            <a:pPr lvl="1"/>
            <a:r>
              <a:rPr lang="en-US" dirty="0"/>
              <a:t>Improve the business by reducing wasted spending and identifying new revenue opportunities enabled by new </a:t>
            </a:r>
            <a:r>
              <a:rPr lang="en-US" dirty="0" smtClean="0"/>
              <a:t>end-user </a:t>
            </a:r>
            <a:r>
              <a:rPr lang="en-US" dirty="0"/>
              <a:t>computing trends.</a:t>
            </a:r>
          </a:p>
          <a:p>
            <a:r>
              <a:rPr lang="en-US" dirty="0"/>
              <a:t>Develop an </a:t>
            </a:r>
            <a:r>
              <a:rPr lang="en-US" dirty="0" smtClean="0"/>
              <a:t>end-user </a:t>
            </a:r>
            <a:r>
              <a:rPr lang="en-US" dirty="0"/>
              <a:t>computing strategy and roadmap that fits all the pieces together. Then communicate the plan with a set of simple documents.</a:t>
            </a:r>
          </a:p>
        </p:txBody>
      </p:sp>
      <p:sp>
        <p:nvSpPr>
          <p:cNvPr id="6" name="Text Placeholder 5"/>
          <p:cNvSpPr>
            <a:spLocks noGrp="1"/>
          </p:cNvSpPr>
          <p:nvPr>
            <p:ph type="body" sz="quarter" idx="13"/>
          </p:nvPr>
        </p:nvSpPr>
        <p:spPr>
          <a:xfrm>
            <a:off x="5737241" y="1495998"/>
            <a:ext cx="3083231" cy="2469100"/>
          </a:xfrm>
        </p:spPr>
        <p:txBody>
          <a:bodyPr/>
          <a:lstStyle/>
          <a:p>
            <a:pPr marL="228600" indent="-228600">
              <a:spcBef>
                <a:spcPts val="300"/>
              </a:spcBef>
              <a:spcAft>
                <a:spcPts val="600"/>
              </a:spcAft>
              <a:buSzPct val="100000"/>
              <a:buFont typeface="+mj-lt"/>
              <a:buAutoNum type="arabicPeriod"/>
            </a:pPr>
            <a:r>
              <a:rPr lang="en-US" b="1" dirty="0" smtClean="0"/>
              <a:t>Take the step toward device, platform, and location independence. </a:t>
            </a:r>
            <a:r>
              <a:rPr lang="en-US" dirty="0" smtClean="0">
                <a:solidFill>
                  <a:srgbClr val="333333"/>
                </a:solidFill>
              </a:rPr>
              <a:t>Avoid projects that will not bring you closer to market trends.</a:t>
            </a:r>
          </a:p>
          <a:p>
            <a:pPr marL="228600" indent="-228600">
              <a:spcBef>
                <a:spcPts val="300"/>
              </a:spcBef>
              <a:spcAft>
                <a:spcPts val="600"/>
              </a:spcAft>
              <a:buSzPct val="100000"/>
              <a:buFont typeface="+mj-lt"/>
              <a:buAutoNum type="arabicPeriod"/>
            </a:pPr>
            <a:r>
              <a:rPr lang="en-US" b="1" dirty="0" smtClean="0">
                <a:solidFill>
                  <a:srgbClr val="333333"/>
                </a:solidFill>
              </a:rPr>
              <a:t>Frame your roadmap in terms of user needs. </a:t>
            </a:r>
            <a:r>
              <a:rPr lang="en-US" dirty="0" smtClean="0">
                <a:solidFill>
                  <a:srgbClr val="333333"/>
                </a:solidFill>
              </a:rPr>
              <a:t>Let us help you perform a user group and persona analysis.</a:t>
            </a:r>
            <a:endParaRPr lang="en-US" dirty="0">
              <a:solidFill>
                <a:srgbClr val="333333"/>
              </a:solidFill>
            </a:endParaRPr>
          </a:p>
          <a:p>
            <a:pPr marL="228600" indent="-228600">
              <a:spcBef>
                <a:spcPts val="300"/>
              </a:spcBef>
              <a:spcAft>
                <a:spcPts val="600"/>
              </a:spcAft>
              <a:buSzPct val="100000"/>
              <a:buFont typeface="+mj-lt"/>
              <a:buAutoNum type="arabicPeriod"/>
            </a:pPr>
            <a:r>
              <a:rPr lang="en-US" b="1" dirty="0" smtClean="0">
                <a:solidFill>
                  <a:srgbClr val="333333"/>
                </a:solidFill>
              </a:rPr>
              <a:t>What works for others might not be best for you. </a:t>
            </a:r>
            <a:r>
              <a:rPr lang="en-US" dirty="0" smtClean="0">
                <a:solidFill>
                  <a:srgbClr val="333333"/>
                </a:solidFill>
              </a:rPr>
              <a:t>Avoid investing in products that are not a good fit for your organization.</a:t>
            </a:r>
            <a:endParaRPr lang="en-US" dirty="0">
              <a:solidFill>
                <a:srgbClr val="333333"/>
              </a:solidFill>
            </a:endParaRPr>
          </a:p>
        </p:txBody>
      </p:sp>
    </p:spTree>
    <p:extLst>
      <p:ext uri="{BB962C8B-B14F-4D97-AF65-F5344CB8AC3E}">
        <p14:creationId xmlns:p14="http://schemas.microsoft.com/office/powerpoint/2010/main" val="1513334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Harness the nuclear power of device, platform, and location independence while avoiding apocalyptic fallout</a:t>
            </a:r>
            <a:endParaRPr lang="en-CA" dirty="0"/>
          </a:p>
        </p:txBody>
      </p:sp>
      <p:grpSp>
        <p:nvGrpSpPr>
          <p:cNvPr id="74" name="Group 73"/>
          <p:cNvGrpSpPr/>
          <p:nvPr/>
        </p:nvGrpSpPr>
        <p:grpSpPr>
          <a:xfrm>
            <a:off x="936394" y="2077979"/>
            <a:ext cx="4564606" cy="4377551"/>
            <a:chOff x="2284933" y="1475658"/>
            <a:chExt cx="4564606" cy="4377551"/>
          </a:xfrm>
        </p:grpSpPr>
        <p:sp>
          <p:nvSpPr>
            <p:cNvPr id="73" name="Isosceles Triangle 72"/>
            <p:cNvSpPr/>
            <p:nvPr/>
          </p:nvSpPr>
          <p:spPr>
            <a:xfrm>
              <a:off x="2284933" y="1475658"/>
              <a:ext cx="4564606" cy="3935006"/>
            </a:xfrm>
            <a:prstGeom prst="triangle">
              <a:avLst/>
            </a:prstGeom>
            <a:noFill/>
            <a:ln w="635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5" name="Group 24"/>
            <p:cNvGrpSpPr/>
            <p:nvPr/>
          </p:nvGrpSpPr>
          <p:grpSpPr>
            <a:xfrm>
              <a:off x="2417503" y="1842317"/>
              <a:ext cx="4299466" cy="4010892"/>
              <a:chOff x="1479040" y="751767"/>
              <a:chExt cx="6185922" cy="5770734"/>
            </a:xfrm>
          </p:grpSpPr>
          <p:sp>
            <p:nvSpPr>
              <p:cNvPr id="21" name="Freeform 20"/>
              <p:cNvSpPr/>
              <p:nvPr/>
            </p:nvSpPr>
            <p:spPr>
              <a:xfrm>
                <a:off x="5123356" y="751767"/>
                <a:ext cx="2541606" cy="2655853"/>
              </a:xfrm>
              <a:custGeom>
                <a:avLst/>
                <a:gdLst>
                  <a:gd name="connsiteX0" fmla="*/ 993804 w 2541606"/>
                  <a:gd name="connsiteY0" fmla="*/ 0 h 2655853"/>
                  <a:gd name="connsiteX1" fmla="*/ 1178251 w 2541606"/>
                  <a:gd name="connsiteY1" fmla="*/ 112054 h 2655853"/>
                  <a:gd name="connsiteX2" fmla="*/ 2538121 w 2541606"/>
                  <a:gd name="connsiteY2" fmla="*/ 2518042 h 2655853"/>
                  <a:gd name="connsiteX3" fmla="*/ 2541606 w 2541606"/>
                  <a:gd name="connsiteY3" fmla="*/ 2655853 h 2655853"/>
                  <a:gd name="connsiteX4" fmla="*/ 556368 w 2541606"/>
                  <a:gd name="connsiteY4" fmla="*/ 2655853 h 2655853"/>
                  <a:gd name="connsiteX5" fmla="*/ 551698 w 2541606"/>
                  <a:gd name="connsiteY5" fmla="*/ 2563377 h 2655853"/>
                  <a:gd name="connsiteX6" fmla="*/ 66486 w 2541606"/>
                  <a:gd name="connsiteY6" fmla="*/ 1753846 h 2655853"/>
                  <a:gd name="connsiteX7" fmla="*/ 0 w 2541606"/>
                  <a:gd name="connsiteY7" fmla="*/ 1713455 h 2655853"/>
                  <a:gd name="connsiteX8" fmla="*/ 993804 w 2541606"/>
                  <a:gd name="connsiteY8" fmla="*/ 0 h 265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1606" h="2655853">
                    <a:moveTo>
                      <a:pt x="993804" y="0"/>
                    </a:moveTo>
                    <a:lnTo>
                      <a:pt x="1178251" y="112054"/>
                    </a:lnTo>
                    <a:cubicBezTo>
                      <a:pt x="1959984" y="640182"/>
                      <a:pt x="2487340" y="1516244"/>
                      <a:pt x="2538121" y="2518042"/>
                    </a:cubicBezTo>
                    <a:lnTo>
                      <a:pt x="2541606" y="2655853"/>
                    </a:lnTo>
                    <a:lnTo>
                      <a:pt x="556368" y="2655853"/>
                    </a:lnTo>
                    <a:lnTo>
                      <a:pt x="551698" y="2563377"/>
                    </a:lnTo>
                    <a:cubicBezTo>
                      <a:pt x="517483" y="2226464"/>
                      <a:pt x="333076" y="1933950"/>
                      <a:pt x="66486" y="1753846"/>
                    </a:cubicBezTo>
                    <a:lnTo>
                      <a:pt x="0" y="1713455"/>
                    </a:lnTo>
                    <a:lnTo>
                      <a:pt x="993804" y="0"/>
                    </a:lnTo>
                    <a:close/>
                  </a:path>
                </a:pathLst>
              </a:custGeom>
              <a:solidFill>
                <a:srgbClr val="E1B5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0000"/>
                    </a:solidFill>
                  </a:rPr>
                  <a:t>Platform Independence</a:t>
                </a:r>
                <a:endParaRPr lang="en-CA" b="1" dirty="0">
                  <a:solidFill>
                    <a:srgbClr val="000000"/>
                  </a:solidFill>
                </a:endParaRPr>
              </a:p>
            </p:txBody>
          </p:sp>
          <p:sp>
            <p:nvSpPr>
              <p:cNvPr id="20" name="Freeform 19"/>
              <p:cNvSpPr/>
              <p:nvPr/>
            </p:nvSpPr>
            <p:spPr>
              <a:xfrm>
                <a:off x="1479040" y="751768"/>
                <a:ext cx="2539122" cy="2655853"/>
              </a:xfrm>
              <a:custGeom>
                <a:avLst/>
                <a:gdLst>
                  <a:gd name="connsiteX0" fmla="*/ 1547801 w 2539122"/>
                  <a:gd name="connsiteY0" fmla="*/ 0 h 2655853"/>
                  <a:gd name="connsiteX1" fmla="*/ 2539122 w 2539122"/>
                  <a:gd name="connsiteY1" fmla="*/ 1709174 h 2655853"/>
                  <a:gd name="connsiteX2" fmla="*/ 2465590 w 2539122"/>
                  <a:gd name="connsiteY2" fmla="*/ 1753845 h 2655853"/>
                  <a:gd name="connsiteX3" fmla="*/ 1980378 w 2539122"/>
                  <a:gd name="connsiteY3" fmla="*/ 2563376 h 2655853"/>
                  <a:gd name="connsiteX4" fmla="*/ 1975709 w 2539122"/>
                  <a:gd name="connsiteY4" fmla="*/ 2655853 h 2655853"/>
                  <a:gd name="connsiteX5" fmla="*/ 0 w 2539122"/>
                  <a:gd name="connsiteY5" fmla="*/ 2655853 h 2655853"/>
                  <a:gd name="connsiteX6" fmla="*/ 3484 w 2539122"/>
                  <a:gd name="connsiteY6" fmla="*/ 2518042 h 2655853"/>
                  <a:gd name="connsiteX7" fmla="*/ 1363355 w 2539122"/>
                  <a:gd name="connsiteY7" fmla="*/ 112054 h 2655853"/>
                  <a:gd name="connsiteX8" fmla="*/ 1547801 w 2539122"/>
                  <a:gd name="connsiteY8" fmla="*/ 0 h 2655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9122" h="2655853">
                    <a:moveTo>
                      <a:pt x="1547801" y="0"/>
                    </a:moveTo>
                    <a:lnTo>
                      <a:pt x="2539122" y="1709174"/>
                    </a:lnTo>
                    <a:lnTo>
                      <a:pt x="2465590" y="1753845"/>
                    </a:lnTo>
                    <a:cubicBezTo>
                      <a:pt x="2199001" y="1933949"/>
                      <a:pt x="2014594" y="2226463"/>
                      <a:pt x="1980378" y="2563376"/>
                    </a:cubicBezTo>
                    <a:lnTo>
                      <a:pt x="1975709" y="2655853"/>
                    </a:lnTo>
                    <a:lnTo>
                      <a:pt x="0" y="2655853"/>
                    </a:lnTo>
                    <a:lnTo>
                      <a:pt x="3484" y="2518042"/>
                    </a:lnTo>
                    <a:cubicBezTo>
                      <a:pt x="54266" y="1516244"/>
                      <a:pt x="581622" y="640182"/>
                      <a:pt x="1363355" y="112054"/>
                    </a:cubicBezTo>
                    <a:lnTo>
                      <a:pt x="1547801" y="0"/>
                    </a:lnTo>
                    <a:close/>
                  </a:path>
                </a:pathLst>
              </a:custGeom>
              <a:solidFill>
                <a:srgbClr val="E1B5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0000"/>
                    </a:solidFill>
                  </a:rPr>
                  <a:t>Device Independence</a:t>
                </a:r>
                <a:endParaRPr lang="en-CA" b="1" dirty="0">
                  <a:solidFill>
                    <a:srgbClr val="000000"/>
                  </a:solidFill>
                </a:endParaRPr>
              </a:p>
            </p:txBody>
          </p:sp>
          <p:sp>
            <p:nvSpPr>
              <p:cNvPr id="18" name="Freeform 17"/>
              <p:cNvSpPr/>
              <p:nvPr/>
            </p:nvSpPr>
            <p:spPr>
              <a:xfrm>
                <a:off x="3012026" y="4383777"/>
                <a:ext cx="3119951" cy="2138724"/>
              </a:xfrm>
              <a:custGeom>
                <a:avLst/>
                <a:gdLst>
                  <a:gd name="connsiteX0" fmla="*/ 2126146 w 3119951"/>
                  <a:gd name="connsiteY0" fmla="*/ 0 h 2138724"/>
                  <a:gd name="connsiteX1" fmla="*/ 3119951 w 3119951"/>
                  <a:gd name="connsiteY1" fmla="*/ 1713456 h 2138724"/>
                  <a:gd name="connsiteX2" fmla="*/ 3034521 w 3119951"/>
                  <a:gd name="connsiteY2" fmla="*/ 1765355 h 2138724"/>
                  <a:gd name="connsiteX3" fmla="*/ 1559975 w 3119951"/>
                  <a:gd name="connsiteY3" fmla="*/ 2138724 h 2138724"/>
                  <a:gd name="connsiteX4" fmla="*/ 85429 w 3119951"/>
                  <a:gd name="connsiteY4" fmla="*/ 1765355 h 2138724"/>
                  <a:gd name="connsiteX5" fmla="*/ 0 w 3119951"/>
                  <a:gd name="connsiteY5" fmla="*/ 1713456 h 2138724"/>
                  <a:gd name="connsiteX6" fmla="*/ 991321 w 3119951"/>
                  <a:gd name="connsiteY6" fmla="*/ 4281 h 2138724"/>
                  <a:gd name="connsiteX7" fmla="*/ 1024418 w 3119951"/>
                  <a:gd name="connsiteY7" fmla="*/ 24388 h 2138724"/>
                  <a:gd name="connsiteX8" fmla="*/ 1555210 w 3119951"/>
                  <a:gd name="connsiteY8" fmla="*/ 158790 h 2138724"/>
                  <a:gd name="connsiteX9" fmla="*/ 2086002 w 3119951"/>
                  <a:gd name="connsiteY9" fmla="*/ 24388 h 2138724"/>
                  <a:gd name="connsiteX10" fmla="*/ 2126146 w 3119951"/>
                  <a:gd name="connsiteY10" fmla="*/ 0 h 213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9951" h="2138724">
                    <a:moveTo>
                      <a:pt x="2126146" y="0"/>
                    </a:moveTo>
                    <a:lnTo>
                      <a:pt x="3119951" y="1713456"/>
                    </a:lnTo>
                    <a:lnTo>
                      <a:pt x="3034521" y="1765355"/>
                    </a:lnTo>
                    <a:cubicBezTo>
                      <a:pt x="2596193" y="2003470"/>
                      <a:pt x="2093879" y="2138724"/>
                      <a:pt x="1559975" y="2138724"/>
                    </a:cubicBezTo>
                    <a:cubicBezTo>
                      <a:pt x="1026071" y="2138724"/>
                      <a:pt x="523757" y="2003470"/>
                      <a:pt x="85429" y="1765355"/>
                    </a:cubicBezTo>
                    <a:lnTo>
                      <a:pt x="0" y="1713456"/>
                    </a:lnTo>
                    <a:lnTo>
                      <a:pt x="991321" y="4281"/>
                    </a:lnTo>
                    <a:lnTo>
                      <a:pt x="1024418" y="24388"/>
                    </a:lnTo>
                    <a:cubicBezTo>
                      <a:pt x="1182203" y="110103"/>
                      <a:pt x="1363021" y="158790"/>
                      <a:pt x="1555210" y="158790"/>
                    </a:cubicBezTo>
                    <a:cubicBezTo>
                      <a:pt x="1747400" y="158790"/>
                      <a:pt x="1928217" y="110103"/>
                      <a:pt x="2086002" y="24388"/>
                    </a:cubicBezTo>
                    <a:lnTo>
                      <a:pt x="2126146" y="0"/>
                    </a:lnTo>
                    <a:close/>
                  </a:path>
                </a:pathLst>
              </a:custGeom>
              <a:solidFill>
                <a:srgbClr val="E1B5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000000"/>
                    </a:solidFill>
                  </a:rPr>
                  <a:t>Location</a:t>
                </a:r>
                <a:br>
                  <a:rPr lang="en-CA" b="1" dirty="0" smtClean="0">
                    <a:solidFill>
                      <a:srgbClr val="000000"/>
                    </a:solidFill>
                  </a:rPr>
                </a:br>
                <a:r>
                  <a:rPr lang="en-CA" b="1" dirty="0" smtClean="0">
                    <a:solidFill>
                      <a:srgbClr val="000000"/>
                    </a:solidFill>
                  </a:rPr>
                  <a:t>Independence</a:t>
                </a:r>
                <a:endParaRPr lang="en-CA" b="1" dirty="0">
                  <a:solidFill>
                    <a:srgbClr val="000000"/>
                  </a:solidFill>
                </a:endParaRPr>
              </a:p>
            </p:txBody>
          </p:sp>
          <p:sp>
            <p:nvSpPr>
              <p:cNvPr id="3" name="Oval 2"/>
              <p:cNvSpPr/>
              <p:nvPr/>
            </p:nvSpPr>
            <p:spPr>
              <a:xfrm>
                <a:off x="3741475" y="2598475"/>
                <a:ext cx="1661050" cy="1661050"/>
              </a:xfrm>
              <a:prstGeom prst="ellipse">
                <a:avLst/>
              </a:prstGeom>
              <a:solidFill>
                <a:srgbClr val="E1B500"/>
              </a:solid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b="1" dirty="0" smtClean="0">
                    <a:solidFill>
                      <a:srgbClr val="000000"/>
                    </a:solidFill>
                  </a:rPr>
                  <a:t>End-User </a:t>
                </a:r>
              </a:p>
              <a:p>
                <a:pPr algn="ctr"/>
                <a:r>
                  <a:rPr lang="en-CA" b="1" dirty="0" smtClean="0">
                    <a:solidFill>
                      <a:srgbClr val="000000"/>
                    </a:solidFill>
                  </a:rPr>
                  <a:t>Computing</a:t>
                </a:r>
                <a:endParaRPr lang="en-CA" b="1" dirty="0">
                  <a:solidFill>
                    <a:srgbClr val="000000"/>
                  </a:solidFill>
                </a:endParaRPr>
              </a:p>
            </p:txBody>
          </p:sp>
        </p:grpSp>
      </p:grpSp>
      <p:grpSp>
        <p:nvGrpSpPr>
          <p:cNvPr id="124" name="Group 20"/>
          <p:cNvGrpSpPr/>
          <p:nvPr/>
        </p:nvGrpSpPr>
        <p:grpSpPr>
          <a:xfrm>
            <a:off x="5810080" y="1911622"/>
            <a:ext cx="3100367" cy="1007756"/>
            <a:chOff x="6304543" y="3022388"/>
            <a:chExt cx="2571569" cy="941510"/>
          </a:xfrm>
        </p:grpSpPr>
        <p:sp>
          <p:nvSpPr>
            <p:cNvPr id="131"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Device Independence</a:t>
              </a:r>
            </a:p>
          </p:txBody>
        </p:sp>
        <p:sp>
          <p:nvSpPr>
            <p:cNvPr id="132" name="Rectangle 22"/>
            <p:cNvSpPr/>
            <p:nvPr/>
          </p:nvSpPr>
          <p:spPr>
            <a:xfrm>
              <a:off x="6304543" y="3360054"/>
              <a:ext cx="2571569" cy="6038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The ability for IT to provide the same services to traditional computers, smartphones, and tablets.</a:t>
              </a:r>
            </a:p>
          </p:txBody>
        </p:sp>
      </p:grpSp>
      <p:grpSp>
        <p:nvGrpSpPr>
          <p:cNvPr id="125" name="Group 20"/>
          <p:cNvGrpSpPr/>
          <p:nvPr/>
        </p:nvGrpSpPr>
        <p:grpSpPr>
          <a:xfrm>
            <a:off x="5810080" y="3314323"/>
            <a:ext cx="3100367" cy="1192421"/>
            <a:chOff x="6304543" y="3022388"/>
            <a:chExt cx="2571569" cy="1114036"/>
          </a:xfrm>
        </p:grpSpPr>
        <p:sp>
          <p:nvSpPr>
            <p:cNvPr id="129"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Platform Independence</a:t>
              </a:r>
            </a:p>
          </p:txBody>
        </p:sp>
        <p:sp>
          <p:nvSpPr>
            <p:cNvPr id="130" name="Rectangle 22"/>
            <p:cNvSpPr/>
            <p:nvPr/>
          </p:nvSpPr>
          <p:spPr>
            <a:xfrm>
              <a:off x="6304543" y="3360054"/>
              <a:ext cx="2571569" cy="776370"/>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The capability to provide services to a diverse environment of </a:t>
              </a:r>
              <a:r>
                <a:rPr lang="en-CA" sz="1200" dirty="0" smtClean="0">
                  <a:solidFill>
                    <a:srgbClr val="333333"/>
                  </a:solidFill>
                </a:rPr>
                <a:t>operating systems—Windows</a:t>
              </a:r>
              <a:r>
                <a:rPr lang="en-CA" sz="1200" dirty="0">
                  <a:solidFill>
                    <a:srgbClr val="333333"/>
                  </a:solidFill>
                </a:rPr>
                <a:t>, Mac OS X, iOS, Android, etc.</a:t>
              </a:r>
            </a:p>
          </p:txBody>
        </p:sp>
      </p:grpSp>
      <p:grpSp>
        <p:nvGrpSpPr>
          <p:cNvPr id="126" name="Group 125"/>
          <p:cNvGrpSpPr/>
          <p:nvPr/>
        </p:nvGrpSpPr>
        <p:grpSpPr>
          <a:xfrm>
            <a:off x="5810080" y="4844204"/>
            <a:ext cx="3100367" cy="1007755"/>
            <a:chOff x="6304543" y="3022388"/>
            <a:chExt cx="2571569" cy="941509"/>
          </a:xfrm>
        </p:grpSpPr>
        <p:sp>
          <p:nvSpPr>
            <p:cNvPr id="127"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Location Independence</a:t>
              </a:r>
            </a:p>
          </p:txBody>
        </p:sp>
        <p:sp>
          <p:nvSpPr>
            <p:cNvPr id="128" name="Rectangle 127"/>
            <p:cNvSpPr/>
            <p:nvPr/>
          </p:nvSpPr>
          <p:spPr>
            <a:xfrm>
              <a:off x="6304543" y="3360054"/>
              <a:ext cx="2571569" cy="603843"/>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Enabling end users to access IT services and resources from both inside and outside of the office. </a:t>
              </a:r>
            </a:p>
          </p:txBody>
        </p:sp>
      </p:grpSp>
      <p:sp>
        <p:nvSpPr>
          <p:cNvPr id="134" name="Isosceles Triangle 133"/>
          <p:cNvSpPr/>
          <p:nvPr/>
        </p:nvSpPr>
        <p:spPr>
          <a:xfrm>
            <a:off x="1825892" y="1710981"/>
            <a:ext cx="623286" cy="564840"/>
          </a:xfrm>
          <a:prstGeom prst="triangle">
            <a:avLst/>
          </a:prstGeom>
          <a:solidFill>
            <a:srgbClr val="E8C7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EMM</a:t>
            </a:r>
            <a:endParaRPr lang="en-CA" sz="1200" b="1" dirty="0">
              <a:solidFill>
                <a:srgbClr val="333333"/>
              </a:solidFill>
            </a:endParaRPr>
          </a:p>
        </p:txBody>
      </p:sp>
      <p:sp>
        <p:nvSpPr>
          <p:cNvPr id="135" name="Isosceles Triangle 134"/>
          <p:cNvSpPr/>
          <p:nvPr/>
        </p:nvSpPr>
        <p:spPr>
          <a:xfrm>
            <a:off x="435702" y="4277085"/>
            <a:ext cx="623286" cy="564840"/>
          </a:xfrm>
          <a:prstGeom prst="triangle">
            <a:avLst/>
          </a:prstGeom>
          <a:solidFill>
            <a:srgbClr val="E8C7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iOS</a:t>
            </a:r>
            <a:endParaRPr lang="en-CA" sz="1200" b="1" dirty="0">
              <a:solidFill>
                <a:srgbClr val="333333"/>
              </a:solidFill>
            </a:endParaRPr>
          </a:p>
        </p:txBody>
      </p:sp>
      <p:sp>
        <p:nvSpPr>
          <p:cNvPr id="136" name="Isosceles Triangle 135"/>
          <p:cNvSpPr/>
          <p:nvPr/>
        </p:nvSpPr>
        <p:spPr>
          <a:xfrm>
            <a:off x="4003056" y="1710981"/>
            <a:ext cx="623286" cy="564840"/>
          </a:xfrm>
          <a:prstGeom prst="triangle">
            <a:avLst/>
          </a:prstGeom>
          <a:solidFill>
            <a:srgbClr val="E8C7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Mac</a:t>
            </a:r>
            <a:br>
              <a:rPr lang="en-CA" sz="1200" b="1" dirty="0" smtClean="0">
                <a:solidFill>
                  <a:srgbClr val="333333"/>
                </a:solidFill>
              </a:rPr>
            </a:br>
            <a:r>
              <a:rPr lang="en-CA" sz="1200" b="1" dirty="0" smtClean="0">
                <a:solidFill>
                  <a:srgbClr val="333333"/>
                </a:solidFill>
              </a:rPr>
              <a:t>OS X</a:t>
            </a:r>
            <a:endParaRPr lang="en-CA" sz="1200" b="1" dirty="0">
              <a:solidFill>
                <a:srgbClr val="333333"/>
              </a:solidFill>
            </a:endParaRPr>
          </a:p>
        </p:txBody>
      </p:sp>
      <p:sp>
        <p:nvSpPr>
          <p:cNvPr id="137" name="Isosceles Triangle 136"/>
          <p:cNvSpPr/>
          <p:nvPr/>
        </p:nvSpPr>
        <p:spPr>
          <a:xfrm>
            <a:off x="2931016" y="2418195"/>
            <a:ext cx="623286" cy="564840"/>
          </a:xfrm>
          <a:prstGeom prst="triangle">
            <a:avLst/>
          </a:prstGeom>
          <a:solidFill>
            <a:srgbClr val="9CB1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AppConfig</a:t>
            </a:r>
            <a:endParaRPr lang="en-CA" sz="1200" b="1" dirty="0">
              <a:solidFill>
                <a:srgbClr val="333333"/>
              </a:solidFill>
            </a:endParaRPr>
          </a:p>
        </p:txBody>
      </p:sp>
      <p:sp>
        <p:nvSpPr>
          <p:cNvPr id="138" name="Isosceles Triangle 137"/>
          <p:cNvSpPr/>
          <p:nvPr/>
        </p:nvSpPr>
        <p:spPr>
          <a:xfrm>
            <a:off x="5032255" y="4459380"/>
            <a:ext cx="623286" cy="564840"/>
          </a:xfrm>
          <a:prstGeom prst="triangle">
            <a:avLst/>
          </a:prstGeom>
          <a:solidFill>
            <a:srgbClr val="9CB1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BYOD</a:t>
            </a:r>
            <a:endParaRPr lang="en-CA" sz="1200" b="1" dirty="0">
              <a:solidFill>
                <a:srgbClr val="333333"/>
              </a:solidFill>
            </a:endParaRPr>
          </a:p>
        </p:txBody>
      </p:sp>
      <p:sp>
        <p:nvSpPr>
          <p:cNvPr id="139" name="Isosceles Triangle 138"/>
          <p:cNvSpPr/>
          <p:nvPr/>
        </p:nvSpPr>
        <p:spPr>
          <a:xfrm>
            <a:off x="1773173" y="4870942"/>
            <a:ext cx="623286" cy="564840"/>
          </a:xfrm>
          <a:prstGeom prst="triangle">
            <a:avLst/>
          </a:prstGeom>
          <a:solidFill>
            <a:srgbClr val="9CB1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COBO</a:t>
            </a:r>
            <a:endParaRPr lang="en-CA" sz="1200" b="1" dirty="0">
              <a:solidFill>
                <a:srgbClr val="333333"/>
              </a:solidFill>
            </a:endParaRPr>
          </a:p>
        </p:txBody>
      </p:sp>
      <p:sp>
        <p:nvSpPr>
          <p:cNvPr id="140" name="Isosceles Triangle 139"/>
          <p:cNvSpPr/>
          <p:nvPr/>
        </p:nvSpPr>
        <p:spPr>
          <a:xfrm>
            <a:off x="4501026" y="5831566"/>
            <a:ext cx="618878" cy="560845"/>
          </a:xfrm>
          <a:prstGeom prst="triangle">
            <a:avLst/>
          </a:prstGeom>
          <a:solidFill>
            <a:srgbClr val="9CB1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Android</a:t>
            </a:r>
            <a:endParaRPr lang="en-CA" sz="1200" b="1" dirty="0">
              <a:solidFill>
                <a:srgbClr val="333333"/>
              </a:solidFill>
            </a:endParaRPr>
          </a:p>
        </p:txBody>
      </p:sp>
      <p:sp>
        <p:nvSpPr>
          <p:cNvPr id="141" name="Isosceles Triangle 140"/>
          <p:cNvSpPr/>
          <p:nvPr/>
        </p:nvSpPr>
        <p:spPr>
          <a:xfrm>
            <a:off x="4040935" y="4870942"/>
            <a:ext cx="623286" cy="564840"/>
          </a:xfrm>
          <a:prstGeom prst="triangle">
            <a:avLst/>
          </a:prstGeom>
          <a:solidFill>
            <a:srgbClr val="E8C7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Windows</a:t>
            </a:r>
          </a:p>
          <a:p>
            <a:pPr algn="ctr"/>
            <a:r>
              <a:rPr lang="en-CA" sz="1200" b="1" dirty="0" smtClean="0">
                <a:solidFill>
                  <a:srgbClr val="333333"/>
                </a:solidFill>
              </a:rPr>
              <a:t>10</a:t>
            </a:r>
            <a:endParaRPr lang="en-CA" sz="1200" b="1" dirty="0">
              <a:solidFill>
                <a:srgbClr val="333333"/>
              </a:solidFill>
            </a:endParaRPr>
          </a:p>
        </p:txBody>
      </p:sp>
      <p:sp>
        <p:nvSpPr>
          <p:cNvPr id="142" name="Isosceles Triangle 141"/>
          <p:cNvSpPr/>
          <p:nvPr/>
        </p:nvSpPr>
        <p:spPr>
          <a:xfrm>
            <a:off x="435702" y="2625732"/>
            <a:ext cx="623286" cy="564840"/>
          </a:xfrm>
          <a:prstGeom prst="triangle">
            <a:avLst/>
          </a:prstGeom>
          <a:solidFill>
            <a:srgbClr val="9CB1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Office</a:t>
            </a:r>
          </a:p>
          <a:p>
            <a:pPr algn="ctr"/>
            <a:r>
              <a:rPr lang="en-CA" sz="1200" b="1" dirty="0" smtClean="0">
                <a:solidFill>
                  <a:srgbClr val="333333"/>
                </a:solidFill>
              </a:rPr>
              <a:t>365</a:t>
            </a:r>
            <a:endParaRPr lang="en-CA" sz="1200" b="1" dirty="0">
              <a:solidFill>
                <a:srgbClr val="333333"/>
              </a:solidFill>
            </a:endParaRPr>
          </a:p>
        </p:txBody>
      </p:sp>
      <p:sp>
        <p:nvSpPr>
          <p:cNvPr id="143" name="Isosceles Triangle 142"/>
          <p:cNvSpPr/>
          <p:nvPr/>
        </p:nvSpPr>
        <p:spPr>
          <a:xfrm>
            <a:off x="1313082" y="5831566"/>
            <a:ext cx="623286" cy="564840"/>
          </a:xfrm>
          <a:prstGeom prst="triangle">
            <a:avLst/>
          </a:prstGeom>
          <a:solidFill>
            <a:srgbClr val="E8C77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b" anchorCtr="0"/>
          <a:lstStyle/>
          <a:p>
            <a:pPr algn="ctr"/>
            <a:r>
              <a:rPr lang="en-CA" sz="1200" b="1" dirty="0" smtClean="0">
                <a:solidFill>
                  <a:srgbClr val="333333"/>
                </a:solidFill>
              </a:rPr>
              <a:t>Cloud</a:t>
            </a:r>
            <a:endParaRPr lang="en-CA" sz="1200" b="1" dirty="0">
              <a:solidFill>
                <a:srgbClr val="333333"/>
              </a:solidFill>
            </a:endParaRPr>
          </a:p>
        </p:txBody>
      </p:sp>
      <p:sp>
        <p:nvSpPr>
          <p:cNvPr id="201" name="TextBox 200"/>
          <p:cNvSpPr txBox="1"/>
          <p:nvPr/>
        </p:nvSpPr>
        <p:spPr>
          <a:xfrm>
            <a:off x="257174" y="1215324"/>
            <a:ext cx="8620125" cy="369332"/>
          </a:xfrm>
          <a:prstGeom prst="rect">
            <a:avLst/>
          </a:prstGeom>
        </p:spPr>
        <p:txBody>
          <a:bodyPr wrap="square" rtlCol="0">
            <a:spAutoFit/>
          </a:bodyPr>
          <a:lstStyle/>
          <a:p>
            <a:r>
              <a:rPr lang="en-CA" b="1" dirty="0" smtClean="0"/>
              <a:t>You can survive the transition to the post-PC world. Let us show you how.</a:t>
            </a:r>
          </a:p>
        </p:txBody>
      </p:sp>
    </p:spTree>
    <p:extLst>
      <p:ext uri="{BB962C8B-B14F-4D97-AF65-F5344CB8AC3E}">
        <p14:creationId xmlns:p14="http://schemas.microsoft.com/office/powerpoint/2010/main" val="1906385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Without an </a:t>
            </a:r>
            <a:r>
              <a:rPr lang="en-CA" dirty="0" smtClean="0"/>
              <a:t>end-user computing </a:t>
            </a:r>
            <a:r>
              <a:rPr lang="en-CA" dirty="0"/>
              <a:t>(EUC) strategy, your end users will be stuck a decade in the past</a:t>
            </a:r>
          </a:p>
        </p:txBody>
      </p:sp>
      <p:sp>
        <p:nvSpPr>
          <p:cNvPr id="3" name="Rectangle 2"/>
          <p:cNvSpPr/>
          <p:nvPr/>
        </p:nvSpPr>
        <p:spPr>
          <a:xfrm>
            <a:off x="5836640" y="1839947"/>
            <a:ext cx="2696682" cy="484789"/>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bg1"/>
                </a:solidFill>
              </a:rPr>
              <a:t>Present</a:t>
            </a:r>
          </a:p>
        </p:txBody>
      </p:sp>
      <p:sp>
        <p:nvSpPr>
          <p:cNvPr id="4" name="Rectangle 3"/>
          <p:cNvSpPr/>
          <p:nvPr/>
        </p:nvSpPr>
        <p:spPr>
          <a:xfrm>
            <a:off x="2529536" y="1839947"/>
            <a:ext cx="2644501" cy="484789"/>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ctr"/>
            <a:r>
              <a:rPr lang="en-US" sz="1600" b="1" dirty="0">
                <a:solidFill>
                  <a:schemeClr val="accent1"/>
                </a:solidFill>
              </a:rPr>
              <a:t>10 Years Ago</a:t>
            </a:r>
          </a:p>
        </p:txBody>
      </p:sp>
      <p:pic>
        <p:nvPicPr>
          <p:cNvPr id="1028" name="Picture 4" descr="Windows 10 Logo.sv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868486" y="4197609"/>
            <a:ext cx="253411" cy="247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pple iOS new.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280" y="3930990"/>
            <a:ext cx="271822" cy="1739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ndroid robot 2014.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1902" y="3396665"/>
            <a:ext cx="346579" cy="40549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2908947" y="2456069"/>
            <a:ext cx="2265091" cy="600164"/>
            <a:chOff x="3171173" y="2683752"/>
            <a:chExt cx="2265091" cy="600164"/>
          </a:xfrm>
        </p:grpSpPr>
        <p:pic>
          <p:nvPicPr>
            <p:cNvPr id="1026" name="Picture 2" descr="https://upload.wikimedia.org/wikipedia/en/0/0f/Internet_Explorer_logo_ol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85" y="2742703"/>
              <a:ext cx="201205" cy="2012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1173" y="2992760"/>
              <a:ext cx="310628" cy="275941"/>
            </a:xfrm>
            <a:prstGeom prst="rect">
              <a:avLst/>
            </a:prstGeom>
          </p:spPr>
        </p:pic>
        <p:sp>
          <p:nvSpPr>
            <p:cNvPr id="11" name="TextBox 10"/>
            <p:cNvSpPr txBox="1"/>
            <p:nvPr/>
          </p:nvSpPr>
          <p:spPr>
            <a:xfrm>
              <a:off x="3391562" y="2683752"/>
              <a:ext cx="2044702" cy="600164"/>
            </a:xfrm>
            <a:prstGeom prst="rect">
              <a:avLst/>
            </a:prstGeom>
          </p:spPr>
          <p:txBody>
            <a:bodyPr wrap="square" rtlCol="0">
              <a:spAutoFit/>
            </a:bodyPr>
            <a:lstStyle/>
            <a:p>
              <a:pPr>
                <a:spcAft>
                  <a:spcPts val="600"/>
                </a:spcAft>
              </a:pPr>
              <a:r>
                <a:rPr lang="en-CA" sz="1400" b="1" dirty="0"/>
                <a:t>IE: 63.0%</a:t>
              </a:r>
            </a:p>
            <a:p>
              <a:pPr>
                <a:spcAft>
                  <a:spcPts val="600"/>
                </a:spcAft>
              </a:pPr>
              <a:r>
                <a:rPr lang="en-CA" sz="1400" b="1" dirty="0"/>
                <a:t>Firefox: 25.7%</a:t>
              </a:r>
            </a:p>
          </p:txBody>
        </p:sp>
      </p:grpSp>
      <p:grpSp>
        <p:nvGrpSpPr>
          <p:cNvPr id="28" name="Group 27"/>
          <p:cNvGrpSpPr/>
          <p:nvPr/>
        </p:nvGrpSpPr>
        <p:grpSpPr>
          <a:xfrm>
            <a:off x="5912680" y="2416100"/>
            <a:ext cx="2289545" cy="892552"/>
            <a:chOff x="6044535" y="2643783"/>
            <a:chExt cx="2289545" cy="892552"/>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5494" y="2684571"/>
              <a:ext cx="233884" cy="233882"/>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3126" y="2988966"/>
              <a:ext cx="198620" cy="194978"/>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44535" y="3250402"/>
              <a:ext cx="255802" cy="270298"/>
            </a:xfrm>
            <a:prstGeom prst="rect">
              <a:avLst/>
            </a:prstGeom>
          </p:spPr>
        </p:pic>
        <p:sp>
          <p:nvSpPr>
            <p:cNvPr id="19" name="TextBox 18"/>
            <p:cNvSpPr txBox="1"/>
            <p:nvPr/>
          </p:nvSpPr>
          <p:spPr>
            <a:xfrm>
              <a:off x="6289378" y="2643783"/>
              <a:ext cx="2044702" cy="892552"/>
            </a:xfrm>
            <a:prstGeom prst="rect">
              <a:avLst/>
            </a:prstGeom>
          </p:spPr>
          <p:txBody>
            <a:bodyPr wrap="square" rtlCol="0">
              <a:spAutoFit/>
            </a:bodyPr>
            <a:lstStyle/>
            <a:p>
              <a:pPr>
                <a:spcAft>
                  <a:spcPts val="600"/>
                </a:spcAft>
              </a:pPr>
              <a:r>
                <a:rPr lang="en-CA" sz="1400" b="1" dirty="0"/>
                <a:t>Chrome: 70.4%</a:t>
              </a:r>
            </a:p>
            <a:p>
              <a:pPr>
                <a:spcAft>
                  <a:spcPts val="600"/>
                </a:spcAft>
              </a:pPr>
              <a:r>
                <a:rPr lang="en-CA" sz="1400" b="1" dirty="0"/>
                <a:t>IE: </a:t>
              </a:r>
              <a:r>
                <a:rPr lang="en-CA" sz="1400" b="1" dirty="0" smtClean="0"/>
                <a:t>5.8%</a:t>
              </a:r>
              <a:endParaRPr lang="en-CA" sz="1400" b="1" dirty="0"/>
            </a:p>
            <a:p>
              <a:pPr>
                <a:spcAft>
                  <a:spcPts val="600"/>
                </a:spcAft>
              </a:pPr>
              <a:r>
                <a:rPr lang="en-CA" sz="1400" b="1" dirty="0"/>
                <a:t>Firefox: 17.5%</a:t>
              </a:r>
            </a:p>
          </p:txBody>
        </p:sp>
      </p:grpSp>
      <p:grpSp>
        <p:nvGrpSpPr>
          <p:cNvPr id="29" name="Group 28"/>
          <p:cNvGrpSpPr/>
          <p:nvPr/>
        </p:nvGrpSpPr>
        <p:grpSpPr>
          <a:xfrm>
            <a:off x="2424341" y="3359524"/>
            <a:ext cx="2749697" cy="1184940"/>
            <a:chOff x="2222746" y="3387068"/>
            <a:chExt cx="2749697" cy="1184940"/>
          </a:xfrm>
        </p:grpSpPr>
        <p:pic>
          <p:nvPicPr>
            <p:cNvPr id="10" name="Picture 2" descr="http://www.resource.onwebg.com/logos/img/Blackberry_old.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222746" y="3960689"/>
              <a:ext cx="696790" cy="2906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indows logo - 2006.sv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17432" y="3450122"/>
              <a:ext cx="209928" cy="2066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OSXTige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57321" y="4323448"/>
              <a:ext cx="130150" cy="15184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upload.wikimedia.org/wikipedia/en/thumb/a/a4/Symbian_logo.svg/730px-Symbian_logo.svg.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4399" y="3748814"/>
              <a:ext cx="635137" cy="175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927741" y="3387068"/>
              <a:ext cx="2044702" cy="1184940"/>
            </a:xfrm>
            <a:prstGeom prst="rect">
              <a:avLst/>
            </a:prstGeom>
          </p:spPr>
          <p:txBody>
            <a:bodyPr wrap="square" rtlCol="0">
              <a:spAutoFit/>
            </a:bodyPr>
            <a:lstStyle/>
            <a:p>
              <a:pPr>
                <a:spcAft>
                  <a:spcPts val="600"/>
                </a:spcAft>
              </a:pPr>
              <a:r>
                <a:rPr lang="en-CA" sz="1400" b="1" dirty="0"/>
                <a:t>Windows (~65%)</a:t>
              </a:r>
            </a:p>
            <a:p>
              <a:pPr>
                <a:spcAft>
                  <a:spcPts val="600"/>
                </a:spcAft>
              </a:pPr>
              <a:r>
                <a:rPr lang="en-CA" sz="1400" b="1" dirty="0"/>
                <a:t>Symbian</a:t>
              </a:r>
            </a:p>
            <a:p>
              <a:pPr>
                <a:spcAft>
                  <a:spcPts val="600"/>
                </a:spcAft>
              </a:pPr>
              <a:r>
                <a:rPr lang="en-CA" sz="1400" b="1" dirty="0"/>
                <a:t>BlackBerry</a:t>
              </a:r>
            </a:p>
            <a:p>
              <a:pPr>
                <a:spcAft>
                  <a:spcPts val="600"/>
                </a:spcAft>
              </a:pPr>
              <a:r>
                <a:rPr lang="en-CA" sz="1400" b="1" dirty="0"/>
                <a:t>OS X</a:t>
              </a:r>
            </a:p>
          </p:txBody>
        </p:sp>
      </p:grpSp>
      <p:sp>
        <p:nvSpPr>
          <p:cNvPr id="21" name="TextBox 20"/>
          <p:cNvSpPr txBox="1"/>
          <p:nvPr/>
        </p:nvSpPr>
        <p:spPr>
          <a:xfrm>
            <a:off x="6168481" y="3367096"/>
            <a:ext cx="2364841" cy="1107996"/>
          </a:xfrm>
          <a:prstGeom prst="rect">
            <a:avLst/>
          </a:prstGeom>
        </p:spPr>
        <p:txBody>
          <a:bodyPr wrap="square" rIns="0" rtlCol="0">
            <a:spAutoFit/>
          </a:bodyPr>
          <a:lstStyle/>
          <a:p>
            <a:pPr marL="457200" indent="-457200">
              <a:spcAft>
                <a:spcPts val="600"/>
              </a:spcAft>
            </a:pPr>
            <a:r>
              <a:rPr lang="en-CA" sz="1400" b="1" dirty="0"/>
              <a:t>Google Android and AOSP (~50%)</a:t>
            </a:r>
          </a:p>
          <a:p>
            <a:pPr marL="457200" indent="-457200">
              <a:spcAft>
                <a:spcPts val="600"/>
              </a:spcAft>
            </a:pPr>
            <a:r>
              <a:rPr lang="en-CA" sz="1400" b="1" dirty="0"/>
              <a:t>iOS</a:t>
            </a:r>
          </a:p>
          <a:p>
            <a:pPr marL="457200" indent="-457200">
              <a:spcAft>
                <a:spcPts val="600"/>
              </a:spcAft>
            </a:pPr>
            <a:r>
              <a:rPr lang="en-CA" sz="1400" b="1" dirty="0"/>
              <a:t>Windows</a:t>
            </a:r>
          </a:p>
        </p:txBody>
      </p:sp>
      <p:sp>
        <p:nvSpPr>
          <p:cNvPr id="12" name="TextBox 11"/>
          <p:cNvSpPr txBox="1"/>
          <p:nvPr/>
        </p:nvSpPr>
        <p:spPr>
          <a:xfrm>
            <a:off x="239841" y="2402607"/>
            <a:ext cx="1917639" cy="646331"/>
          </a:xfrm>
          <a:prstGeom prst="rect">
            <a:avLst/>
          </a:prstGeom>
        </p:spPr>
        <p:txBody>
          <a:bodyPr wrap="square" rtlCol="0" anchor="ctr" anchorCtr="0">
            <a:spAutoFit/>
          </a:bodyPr>
          <a:lstStyle/>
          <a:p>
            <a:pPr algn="ctr"/>
            <a:r>
              <a:rPr lang="en-CA" b="1" dirty="0"/>
              <a:t>Browser Distribution</a:t>
            </a:r>
            <a:r>
              <a:rPr lang="en-CA" b="1" baseline="30000" dirty="0"/>
              <a:t>1</a:t>
            </a:r>
          </a:p>
        </p:txBody>
      </p:sp>
      <p:sp>
        <p:nvSpPr>
          <p:cNvPr id="23" name="TextBox 22"/>
          <p:cNvSpPr txBox="1"/>
          <p:nvPr/>
        </p:nvSpPr>
        <p:spPr>
          <a:xfrm>
            <a:off x="260509" y="3495756"/>
            <a:ext cx="1917639" cy="923330"/>
          </a:xfrm>
          <a:prstGeom prst="rect">
            <a:avLst/>
          </a:prstGeom>
        </p:spPr>
        <p:txBody>
          <a:bodyPr wrap="square" rtlCol="0" anchor="ctr" anchorCtr="0">
            <a:spAutoFit/>
          </a:bodyPr>
          <a:lstStyle/>
          <a:p>
            <a:pPr algn="ctr"/>
            <a:r>
              <a:rPr lang="en-CA" b="1" dirty="0"/>
              <a:t>Dominant Operating Systems</a:t>
            </a:r>
            <a:r>
              <a:rPr lang="en-CA" b="1" baseline="30000" dirty="0"/>
              <a:t>2</a:t>
            </a:r>
          </a:p>
        </p:txBody>
      </p:sp>
      <p:sp>
        <p:nvSpPr>
          <p:cNvPr id="13" name="TextBox 12"/>
          <p:cNvSpPr txBox="1"/>
          <p:nvPr/>
        </p:nvSpPr>
        <p:spPr>
          <a:xfrm>
            <a:off x="257173" y="5804665"/>
            <a:ext cx="8620125" cy="707886"/>
          </a:xfrm>
          <a:prstGeom prst="rect">
            <a:avLst/>
          </a:prstGeom>
        </p:spPr>
        <p:txBody>
          <a:bodyPr wrap="square" rtlCol="0">
            <a:spAutoFit/>
          </a:bodyPr>
          <a:lstStyle/>
          <a:p>
            <a:r>
              <a:rPr lang="en-CA" sz="1000" baseline="30000" dirty="0" smtClean="0">
                <a:solidFill>
                  <a:schemeClr val="bg1">
                    <a:lumMod val="50000"/>
                  </a:schemeClr>
                </a:solidFill>
              </a:rPr>
              <a:t>1</a:t>
            </a:r>
            <a:r>
              <a:rPr lang="en-CA" sz="1000" dirty="0" smtClean="0">
                <a:solidFill>
                  <a:schemeClr val="bg1">
                    <a:lumMod val="50000"/>
                  </a:schemeClr>
                </a:solidFill>
              </a:rPr>
              <a:t> </a:t>
            </a:r>
            <a:r>
              <a:rPr lang="en-CA" sz="1000" dirty="0">
                <a:solidFill>
                  <a:schemeClr val="bg1">
                    <a:lumMod val="50000"/>
                  </a:schemeClr>
                </a:solidFill>
              </a:rPr>
              <a:t>May 2006 and April 2016 statistics </a:t>
            </a:r>
            <a:r>
              <a:rPr lang="en-CA" sz="1000" dirty="0" smtClean="0">
                <a:solidFill>
                  <a:schemeClr val="bg1">
                    <a:lumMod val="50000"/>
                  </a:schemeClr>
                </a:solidFill>
              </a:rPr>
              <a:t>from W3Schools </a:t>
            </a:r>
          </a:p>
          <a:p>
            <a:r>
              <a:rPr lang="en-CA" sz="1000" baseline="30000" dirty="0" smtClean="0">
                <a:solidFill>
                  <a:schemeClr val="bg1">
                    <a:lumMod val="50000"/>
                  </a:schemeClr>
                </a:solidFill>
              </a:rPr>
              <a:t>2 </a:t>
            </a:r>
            <a:r>
              <a:rPr lang="en-CA" sz="1000" dirty="0" smtClean="0">
                <a:solidFill>
                  <a:schemeClr val="bg1">
                    <a:lumMod val="50000"/>
                  </a:schemeClr>
                </a:solidFill>
              </a:rPr>
              <a:t>Based </a:t>
            </a:r>
            <a:r>
              <a:rPr lang="en-CA" sz="1000" dirty="0">
                <a:solidFill>
                  <a:schemeClr val="bg1">
                    <a:lumMod val="50000"/>
                  </a:schemeClr>
                </a:solidFill>
              </a:rPr>
              <a:t>on platform sales for 2006 and </a:t>
            </a:r>
            <a:r>
              <a:rPr lang="en-CA" sz="1000" dirty="0" smtClean="0">
                <a:solidFill>
                  <a:schemeClr val="bg1">
                    <a:lumMod val="50000"/>
                  </a:schemeClr>
                </a:solidFill>
              </a:rPr>
              <a:t>2015. </a:t>
            </a:r>
            <a:r>
              <a:rPr lang="en-CA" sz="1000" dirty="0" err="1" smtClean="0">
                <a:solidFill>
                  <a:schemeClr val="bg1">
                    <a:lumMod val="50000"/>
                  </a:schemeClr>
                </a:solidFill>
              </a:rPr>
              <a:t>Bajarin</a:t>
            </a:r>
            <a:r>
              <a:rPr lang="en-CA" sz="1000" dirty="0" smtClean="0">
                <a:solidFill>
                  <a:schemeClr val="bg1">
                    <a:lumMod val="50000"/>
                  </a:schemeClr>
                </a:solidFill>
              </a:rPr>
              <a:t>, B. “The End of Standardized Platforms”</a:t>
            </a:r>
            <a:endParaRPr lang="en-CA" sz="1000" dirty="0">
              <a:solidFill>
                <a:schemeClr val="bg1">
                  <a:lumMod val="50000"/>
                </a:schemeClr>
              </a:solidFill>
            </a:endParaRPr>
          </a:p>
          <a:p>
            <a:r>
              <a:rPr lang="en-CA" sz="1000" baseline="30000" dirty="0" smtClean="0">
                <a:solidFill>
                  <a:schemeClr val="bg1">
                    <a:lumMod val="50000"/>
                  </a:schemeClr>
                </a:solidFill>
              </a:rPr>
              <a:t>3 </a:t>
            </a:r>
            <a:r>
              <a:rPr lang="en-CA" sz="1000" dirty="0" smtClean="0">
                <a:solidFill>
                  <a:schemeClr val="bg1">
                    <a:lumMod val="50000"/>
                  </a:schemeClr>
                </a:solidFill>
              </a:rPr>
              <a:t>Horrigan, J. “Broadband Adoption: Trends &amp; Consequences”</a:t>
            </a:r>
            <a:endParaRPr lang="en-CA" sz="1000" dirty="0">
              <a:solidFill>
                <a:schemeClr val="bg1">
                  <a:lumMod val="50000"/>
                </a:schemeClr>
              </a:solidFill>
            </a:endParaRPr>
          </a:p>
          <a:p>
            <a:r>
              <a:rPr lang="en-CA" sz="1000" baseline="30000" dirty="0" smtClean="0">
                <a:solidFill>
                  <a:schemeClr val="bg1">
                    <a:lumMod val="50000"/>
                  </a:schemeClr>
                </a:solidFill>
              </a:rPr>
              <a:t>4 </a:t>
            </a:r>
            <a:r>
              <a:rPr lang="en-CA" sz="1000" dirty="0" smtClean="0">
                <a:solidFill>
                  <a:schemeClr val="bg1">
                    <a:lumMod val="50000"/>
                  </a:schemeClr>
                </a:solidFill>
              </a:rPr>
              <a:t>Anderson, M. “Technology Device Ownership: 2015”</a:t>
            </a:r>
            <a:endParaRPr lang="en-CA" sz="1000" dirty="0">
              <a:solidFill>
                <a:schemeClr val="bg1">
                  <a:lumMod val="50000"/>
                </a:schemeClr>
              </a:solidFill>
            </a:endParaRPr>
          </a:p>
        </p:txBody>
      </p:sp>
      <p:sp>
        <p:nvSpPr>
          <p:cNvPr id="14" name="TextBox 13"/>
          <p:cNvSpPr txBox="1"/>
          <p:nvPr/>
        </p:nvSpPr>
        <p:spPr>
          <a:xfrm>
            <a:off x="257174" y="1116223"/>
            <a:ext cx="8620126" cy="646331"/>
          </a:xfrm>
          <a:prstGeom prst="rect">
            <a:avLst/>
          </a:prstGeom>
        </p:spPr>
        <p:txBody>
          <a:bodyPr wrap="square" rtlCol="0">
            <a:spAutoFit/>
          </a:bodyPr>
          <a:lstStyle/>
          <a:p>
            <a:r>
              <a:rPr lang="en-CA" b="1" dirty="0"/>
              <a:t>People have become much more tech savvy over the past decade. Give them </a:t>
            </a:r>
            <a:r>
              <a:rPr lang="en-CA" b="1" dirty="0" smtClean="0"/>
              <a:t>familiar tools, </a:t>
            </a:r>
            <a:r>
              <a:rPr lang="en-CA" b="1" dirty="0"/>
              <a:t>and watch productivity and satisfaction increase.</a:t>
            </a:r>
          </a:p>
        </p:txBody>
      </p:sp>
      <p:cxnSp>
        <p:nvCxnSpPr>
          <p:cNvPr id="16" name="Straight Connector 15"/>
          <p:cNvCxnSpPr/>
          <p:nvPr/>
        </p:nvCxnSpPr>
        <p:spPr>
          <a:xfrm>
            <a:off x="257174" y="3346031"/>
            <a:ext cx="8620125" cy="0"/>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7174" y="4591854"/>
            <a:ext cx="8620125" cy="0"/>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93438" y="4612422"/>
            <a:ext cx="2680600" cy="954107"/>
          </a:xfrm>
          <a:prstGeom prst="rect">
            <a:avLst/>
          </a:prstGeom>
        </p:spPr>
        <p:txBody>
          <a:bodyPr wrap="square">
            <a:spAutoFit/>
          </a:bodyPr>
          <a:lstStyle/>
          <a:p>
            <a:r>
              <a:rPr lang="en-CA" sz="1400" b="1" dirty="0"/>
              <a:t>47% </a:t>
            </a:r>
            <a:r>
              <a:rPr lang="en-CA" sz="1400" dirty="0"/>
              <a:t>have </a:t>
            </a:r>
            <a:r>
              <a:rPr lang="en-CA" sz="1400" b="1" dirty="0"/>
              <a:t>high speed internet</a:t>
            </a:r>
          </a:p>
          <a:p>
            <a:r>
              <a:rPr lang="en-CA" sz="1400" b="1" dirty="0"/>
              <a:t>71%</a:t>
            </a:r>
            <a:r>
              <a:rPr lang="en-CA" sz="1400" dirty="0"/>
              <a:t> are </a:t>
            </a:r>
            <a:r>
              <a:rPr lang="en-CA" sz="1400" b="1" dirty="0"/>
              <a:t>internet users</a:t>
            </a:r>
          </a:p>
          <a:p>
            <a:r>
              <a:rPr lang="en-CA" sz="1400" b="1" dirty="0"/>
              <a:t>67% </a:t>
            </a:r>
            <a:r>
              <a:rPr lang="en-CA" sz="1400" dirty="0"/>
              <a:t>are </a:t>
            </a:r>
            <a:r>
              <a:rPr lang="en-CA" sz="1400" b="1" dirty="0"/>
              <a:t>online</a:t>
            </a:r>
            <a:r>
              <a:rPr lang="en-CA" sz="1400" dirty="0"/>
              <a:t> </a:t>
            </a:r>
            <a:r>
              <a:rPr lang="en-CA" sz="1400" b="1" dirty="0"/>
              <a:t>at home</a:t>
            </a:r>
          </a:p>
          <a:p>
            <a:r>
              <a:rPr lang="en-CA" sz="1400" b="1" dirty="0"/>
              <a:t>74% </a:t>
            </a:r>
            <a:r>
              <a:rPr lang="en-CA" sz="1400" dirty="0"/>
              <a:t>have </a:t>
            </a:r>
            <a:r>
              <a:rPr lang="en-CA" sz="1400" b="1" dirty="0"/>
              <a:t>cellphones</a:t>
            </a:r>
            <a:r>
              <a:rPr lang="en-CA" sz="1400" baseline="30000" dirty="0"/>
              <a:t>3</a:t>
            </a:r>
          </a:p>
        </p:txBody>
      </p:sp>
      <p:sp>
        <p:nvSpPr>
          <p:cNvPr id="35" name="Rectangle 34"/>
          <p:cNvSpPr/>
          <p:nvPr/>
        </p:nvSpPr>
        <p:spPr>
          <a:xfrm>
            <a:off x="5821901" y="4613404"/>
            <a:ext cx="3223245" cy="954107"/>
          </a:xfrm>
          <a:prstGeom prst="rect">
            <a:avLst/>
          </a:prstGeom>
        </p:spPr>
        <p:txBody>
          <a:bodyPr wrap="square">
            <a:spAutoFit/>
          </a:bodyPr>
          <a:lstStyle/>
          <a:p>
            <a:r>
              <a:rPr lang="en-CA" sz="1400" b="1" dirty="0"/>
              <a:t>92%</a:t>
            </a:r>
            <a:r>
              <a:rPr lang="en-CA" sz="1400" dirty="0"/>
              <a:t> own a </a:t>
            </a:r>
            <a:r>
              <a:rPr lang="en-CA" sz="1400" b="1" dirty="0"/>
              <a:t>cellphone</a:t>
            </a:r>
            <a:r>
              <a:rPr lang="en-CA" sz="1400" dirty="0"/>
              <a:t> or smartphone</a:t>
            </a:r>
          </a:p>
          <a:p>
            <a:r>
              <a:rPr lang="en-CA" sz="1400" b="1" dirty="0"/>
              <a:t>68%</a:t>
            </a:r>
            <a:r>
              <a:rPr lang="en-CA" sz="1400" dirty="0"/>
              <a:t> own a </a:t>
            </a:r>
            <a:r>
              <a:rPr lang="en-CA" sz="1400" b="1" dirty="0"/>
              <a:t>smartphone</a:t>
            </a:r>
          </a:p>
          <a:p>
            <a:r>
              <a:rPr lang="en-CA" sz="1400" b="1" dirty="0"/>
              <a:t>73%</a:t>
            </a:r>
            <a:r>
              <a:rPr lang="en-CA" sz="1400" dirty="0"/>
              <a:t> own a </a:t>
            </a:r>
            <a:r>
              <a:rPr lang="en-CA" sz="1400" b="1" dirty="0"/>
              <a:t>computer</a:t>
            </a:r>
          </a:p>
          <a:p>
            <a:r>
              <a:rPr lang="en-CA" sz="1400" b="1" dirty="0"/>
              <a:t>45%</a:t>
            </a:r>
            <a:r>
              <a:rPr lang="en-CA" sz="1400" dirty="0"/>
              <a:t> own a </a:t>
            </a:r>
            <a:r>
              <a:rPr lang="en-CA" sz="1400" b="1" dirty="0"/>
              <a:t>tablet</a:t>
            </a:r>
            <a:r>
              <a:rPr lang="en-CA" sz="1400" baseline="30000" dirty="0"/>
              <a:t>4</a:t>
            </a:r>
          </a:p>
        </p:txBody>
      </p:sp>
      <p:cxnSp>
        <p:nvCxnSpPr>
          <p:cNvPr id="40" name="Straight Connector 39"/>
          <p:cNvCxnSpPr/>
          <p:nvPr/>
        </p:nvCxnSpPr>
        <p:spPr>
          <a:xfrm>
            <a:off x="1224873" y="5600847"/>
            <a:ext cx="6645386" cy="0"/>
          </a:xfrm>
          <a:prstGeom prst="line">
            <a:avLst/>
          </a:prstGeom>
          <a:ln w="2857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57174" y="4766309"/>
            <a:ext cx="1917639" cy="646331"/>
          </a:xfrm>
          <a:prstGeom prst="rect">
            <a:avLst/>
          </a:prstGeom>
        </p:spPr>
        <p:txBody>
          <a:bodyPr wrap="square" rtlCol="0" anchor="ctr" anchorCtr="0">
            <a:spAutoFit/>
          </a:bodyPr>
          <a:lstStyle/>
          <a:p>
            <a:pPr algn="ctr"/>
            <a:r>
              <a:rPr lang="en-CA" b="1" dirty="0"/>
              <a:t>American Adults</a:t>
            </a:r>
            <a:endParaRPr lang="en-CA" b="1" baseline="30000" dirty="0"/>
          </a:p>
        </p:txBody>
      </p:sp>
    </p:spTree>
    <p:extLst>
      <p:ext uri="{BB962C8B-B14F-4D97-AF65-F5344CB8AC3E}">
        <p14:creationId xmlns:p14="http://schemas.microsoft.com/office/powerpoint/2010/main" val="3097842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Prioritize initiatives that are aligned with industry trends and people’s day-to-day realities</a:t>
            </a:r>
          </a:p>
        </p:txBody>
      </p:sp>
      <p:sp>
        <p:nvSpPr>
          <p:cNvPr id="4" name="TextBox 3"/>
          <p:cNvSpPr txBox="1"/>
          <p:nvPr/>
        </p:nvSpPr>
        <p:spPr>
          <a:xfrm>
            <a:off x="257174" y="1133475"/>
            <a:ext cx="8620125" cy="646331"/>
          </a:xfrm>
          <a:prstGeom prst="rect">
            <a:avLst/>
          </a:prstGeom>
        </p:spPr>
        <p:txBody>
          <a:bodyPr wrap="square" rtlCol="0">
            <a:spAutoFit/>
          </a:bodyPr>
          <a:lstStyle/>
          <a:p>
            <a:r>
              <a:rPr lang="en-CA" b="1" dirty="0"/>
              <a:t>Mobility is a given in day-to-day life, and it can be a given within your organization too.</a:t>
            </a:r>
          </a:p>
        </p:txBody>
      </p:sp>
      <p:sp>
        <p:nvSpPr>
          <p:cNvPr id="14" name="TextBox 13"/>
          <p:cNvSpPr txBox="1"/>
          <p:nvPr/>
        </p:nvSpPr>
        <p:spPr>
          <a:xfrm>
            <a:off x="2121955" y="4193261"/>
            <a:ext cx="6055271" cy="830997"/>
          </a:xfrm>
          <a:prstGeom prst="rect">
            <a:avLst/>
          </a:prstGeom>
        </p:spPr>
        <p:txBody>
          <a:bodyPr wrap="square" rtlCol="0">
            <a:spAutoFit/>
          </a:bodyPr>
          <a:lstStyle/>
          <a:p>
            <a:r>
              <a:rPr lang="en-CA" sz="1600" dirty="0"/>
              <a:t>Traditional </a:t>
            </a:r>
            <a:r>
              <a:rPr lang="en-CA" sz="1600" dirty="0" smtClean="0"/>
              <a:t>endpoint management </a:t>
            </a:r>
            <a:r>
              <a:rPr lang="en-CA" sz="1600" dirty="0"/>
              <a:t>and </a:t>
            </a:r>
            <a:r>
              <a:rPr lang="en-CA" sz="1600" dirty="0" smtClean="0"/>
              <a:t>enterprise mobility management </a:t>
            </a:r>
            <a:r>
              <a:rPr lang="en-CA" sz="1600" dirty="0"/>
              <a:t>tools are converging into one: </a:t>
            </a:r>
            <a:r>
              <a:rPr lang="en-CA" sz="1600" b="1" dirty="0"/>
              <a:t>u</a:t>
            </a:r>
            <a:r>
              <a:rPr lang="en-CA" sz="1600" b="1" dirty="0" smtClean="0"/>
              <a:t>nified endpoint management</a:t>
            </a:r>
            <a:r>
              <a:rPr lang="en-CA" sz="1600" i="1" dirty="0"/>
              <a:t>.</a:t>
            </a:r>
            <a:endParaRPr lang="en-US" sz="1600" dirty="0"/>
          </a:p>
        </p:txBody>
      </p:sp>
      <p:sp>
        <p:nvSpPr>
          <p:cNvPr id="20" name="TextBox 19"/>
          <p:cNvSpPr txBox="1"/>
          <p:nvPr/>
        </p:nvSpPr>
        <p:spPr>
          <a:xfrm>
            <a:off x="2121955" y="2095133"/>
            <a:ext cx="6055271" cy="584775"/>
          </a:xfrm>
          <a:prstGeom prst="rect">
            <a:avLst/>
          </a:prstGeom>
        </p:spPr>
        <p:txBody>
          <a:bodyPr wrap="square" rtlCol="0">
            <a:spAutoFit/>
          </a:bodyPr>
          <a:lstStyle/>
          <a:p>
            <a:r>
              <a:rPr lang="en-US" sz="1600" dirty="0"/>
              <a:t>Cisco is forecasting monthly mobile traffic to grow from 3.7 EB in 2015 to </a:t>
            </a:r>
            <a:r>
              <a:rPr lang="en-US" sz="1600" b="1" dirty="0"/>
              <a:t>30.6 EB in 2020 </a:t>
            </a:r>
            <a:r>
              <a:rPr lang="en-US" sz="1600" dirty="0"/>
              <a:t>(Cisco 2016)</a:t>
            </a:r>
            <a:r>
              <a:rPr lang="en-US" sz="1600" i="1" dirty="0"/>
              <a:t>.</a:t>
            </a:r>
            <a:endParaRPr lang="en-US" sz="1600" dirty="0"/>
          </a:p>
        </p:txBody>
      </p:sp>
      <p:sp>
        <p:nvSpPr>
          <p:cNvPr id="36" name="TextBox 35"/>
          <p:cNvSpPr txBox="1"/>
          <p:nvPr/>
        </p:nvSpPr>
        <p:spPr>
          <a:xfrm>
            <a:off x="2121955" y="2983040"/>
            <a:ext cx="6373368" cy="830997"/>
          </a:xfrm>
          <a:prstGeom prst="rect">
            <a:avLst/>
          </a:prstGeom>
        </p:spPr>
        <p:txBody>
          <a:bodyPr wrap="square" rtlCol="0">
            <a:spAutoFit/>
          </a:bodyPr>
          <a:lstStyle/>
          <a:p>
            <a:r>
              <a:rPr lang="en-US" sz="1600" dirty="0"/>
              <a:t>Your company’s talent pool is already using mobile devices; </a:t>
            </a:r>
            <a:r>
              <a:rPr lang="en-US" sz="1600" b="1" dirty="0"/>
              <a:t>62% of American post-secondary graduates own a tablet and 81% own a smartphone</a:t>
            </a:r>
            <a:r>
              <a:rPr lang="en-US" sz="1600" dirty="0"/>
              <a:t> </a:t>
            </a:r>
            <a:r>
              <a:rPr lang="en-US" sz="1600" dirty="0" smtClean="0"/>
              <a:t>(M. Anderson </a:t>
            </a:r>
            <a:r>
              <a:rPr lang="en-US" sz="1600" dirty="0"/>
              <a:t>2015).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4869" y="2847568"/>
            <a:ext cx="1101940" cy="11019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9723" y="3998615"/>
            <a:ext cx="1832231" cy="122028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1734" y="1943415"/>
            <a:ext cx="888210" cy="88821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p:cNvGrpSpPr/>
          <p:nvPr/>
        </p:nvGrpSpPr>
        <p:grpSpPr>
          <a:xfrm>
            <a:off x="261938" y="5533591"/>
            <a:ext cx="8620125" cy="692565"/>
            <a:chOff x="337456" y="5531622"/>
            <a:chExt cx="8620125" cy="692565"/>
          </a:xfrm>
        </p:grpSpPr>
        <p:sp>
          <p:nvSpPr>
            <p:cNvPr id="29" name="Rectangle 97"/>
            <p:cNvSpPr/>
            <p:nvPr/>
          </p:nvSpPr>
          <p:spPr>
            <a:xfrm>
              <a:off x="337456" y="5531622"/>
              <a:ext cx="8620125" cy="692565"/>
            </a:xfrm>
            <a:prstGeom prst="rect">
              <a:avLst/>
            </a:prstGeom>
            <a:solidFill>
              <a:schemeClr val="bg1">
                <a:lumMod val="95000"/>
              </a:schemeClr>
            </a:solidFill>
            <a:ln w="12700">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720000" fontAlgn="base">
                <a:spcBef>
                  <a:spcPct val="0"/>
                </a:spcBef>
                <a:spcAft>
                  <a:spcPct val="0"/>
                </a:spcAft>
              </a:pPr>
              <a:r>
                <a:rPr lang="en-CA" sz="1200" b="1" dirty="0">
                  <a:solidFill>
                    <a:srgbClr val="333333"/>
                  </a:solidFill>
                </a:rPr>
                <a:t>Become an innovative IT department, and your stakeholders will notice. </a:t>
              </a:r>
              <a:r>
                <a:rPr lang="en-CA" sz="1200" dirty="0">
                  <a:solidFill>
                    <a:srgbClr val="333333"/>
                  </a:solidFill>
                </a:rPr>
                <a:t>Innovative initiatives such as offering iPads, Surfaces, or Android tablets to end users as primary computing devices will impress your stakeholders. See the next slide to learn just how important innovation is to stakeholders.</a:t>
              </a:r>
            </a:p>
          </p:txBody>
        </p:sp>
        <p:pic>
          <p:nvPicPr>
            <p:cNvPr id="31" name="Picture 10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520" y="5531622"/>
              <a:ext cx="653759" cy="692565"/>
            </a:xfrm>
            <a:prstGeom prst="rect">
              <a:avLst/>
            </a:prstGeom>
          </p:spPr>
        </p:pic>
      </p:grpSp>
    </p:spTree>
    <p:extLst>
      <p:ext uri="{BB962C8B-B14F-4D97-AF65-F5344CB8AC3E}">
        <p14:creationId xmlns:p14="http://schemas.microsoft.com/office/powerpoint/2010/main" val="421985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nvSpPr>
        <p:spPr bwMode="auto">
          <a:xfrm>
            <a:off x="257175" y="276539"/>
            <a:ext cx="8236042"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bg1"/>
                </a:solidFill>
                <a:latin typeface="+mn-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CA" dirty="0"/>
          </a:p>
        </p:txBody>
      </p:sp>
      <p:graphicFrame>
        <p:nvGraphicFramePr>
          <p:cNvPr id="4" name="Chart 3"/>
          <p:cNvGraphicFramePr>
            <a:graphicFrameLocks/>
          </p:cNvGraphicFramePr>
          <p:nvPr>
            <p:extLst>
              <p:ext uri="{D42A27DB-BD31-4B8C-83A1-F6EECF244321}">
                <p14:modId xmlns:p14="http://schemas.microsoft.com/office/powerpoint/2010/main" val="615223146"/>
              </p:ext>
            </p:extLst>
          </p:nvPr>
        </p:nvGraphicFramePr>
        <p:xfrm>
          <a:off x="1560562" y="2262465"/>
          <a:ext cx="5629268" cy="318611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4"/>
          <p:cNvSpPr txBox="1"/>
          <p:nvPr/>
        </p:nvSpPr>
        <p:spPr>
          <a:xfrm>
            <a:off x="257172" y="1113549"/>
            <a:ext cx="8620125" cy="646331"/>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b="1" dirty="0"/>
              <a:t>There is a clear relationship between </a:t>
            </a:r>
            <a:r>
              <a:rPr lang="en-CA" b="1" i="1" dirty="0"/>
              <a:t>satisfaction with IT </a:t>
            </a:r>
            <a:r>
              <a:rPr lang="en-CA" b="1" dirty="0"/>
              <a:t>and the </a:t>
            </a:r>
            <a:r>
              <a:rPr lang="en-CA" b="1" i="1" dirty="0"/>
              <a:t>IT department’s innovation leadership.</a:t>
            </a:r>
          </a:p>
        </p:txBody>
      </p:sp>
      <p:sp>
        <p:nvSpPr>
          <p:cNvPr id="7" name="Oval Callout 6"/>
          <p:cNvSpPr/>
          <p:nvPr/>
        </p:nvSpPr>
        <p:spPr>
          <a:xfrm>
            <a:off x="6513550" y="1503034"/>
            <a:ext cx="2363747" cy="1579603"/>
          </a:xfrm>
          <a:prstGeom prst="wedgeEllipseCallout">
            <a:avLst>
              <a:gd name="adj1" fmla="val -43014"/>
              <a:gd name="adj2" fmla="val 43309"/>
            </a:avLst>
          </a:prstGeom>
          <a:solidFill>
            <a:srgbClr val="F2F2F2"/>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200" dirty="0">
                <a:solidFill>
                  <a:schemeClr val="accent1"/>
                </a:solidFill>
              </a:rPr>
              <a:t>Organizations </a:t>
            </a:r>
            <a:r>
              <a:rPr lang="en-CA" sz="1600" b="1" dirty="0">
                <a:solidFill>
                  <a:schemeClr val="accent1"/>
                </a:solidFill>
              </a:rPr>
              <a:t>without</a:t>
            </a:r>
            <a:r>
              <a:rPr lang="en-CA" sz="1600" dirty="0">
                <a:solidFill>
                  <a:schemeClr val="accent1"/>
                </a:solidFill>
              </a:rPr>
              <a:t> </a:t>
            </a:r>
            <a:r>
              <a:rPr lang="en-CA" sz="1200" dirty="0">
                <a:solidFill>
                  <a:schemeClr val="accent1"/>
                </a:solidFill>
              </a:rPr>
              <a:t>high satisfaction with IT innovation leadership are only </a:t>
            </a:r>
            <a:r>
              <a:rPr lang="en-CA" sz="1200" b="1" dirty="0">
                <a:solidFill>
                  <a:schemeClr val="accent1"/>
                </a:solidFill>
              </a:rPr>
              <a:t>20% likely </a:t>
            </a:r>
            <a:r>
              <a:rPr lang="en-CA" sz="1200" dirty="0">
                <a:solidFill>
                  <a:schemeClr val="accent1"/>
                </a:solidFill>
              </a:rPr>
              <a:t>to be highly satisfied with IT</a:t>
            </a:r>
          </a:p>
        </p:txBody>
      </p:sp>
      <p:grpSp>
        <p:nvGrpSpPr>
          <p:cNvPr id="8" name="Group 7"/>
          <p:cNvGrpSpPr/>
          <p:nvPr/>
        </p:nvGrpSpPr>
        <p:grpSpPr>
          <a:xfrm>
            <a:off x="6036276" y="3498768"/>
            <a:ext cx="2989545" cy="958600"/>
            <a:chOff x="6368370" y="1425560"/>
            <a:chExt cx="2989545" cy="958600"/>
          </a:xfrm>
        </p:grpSpPr>
        <p:sp>
          <p:nvSpPr>
            <p:cNvPr id="11" name="TextBox 37"/>
            <p:cNvSpPr txBox="1"/>
            <p:nvPr/>
          </p:nvSpPr>
          <p:spPr>
            <a:xfrm>
              <a:off x="6787784" y="1599330"/>
              <a:ext cx="2210981" cy="784830"/>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CA" sz="1400" i="1" dirty="0">
                  <a:latin typeface="+mj-lt"/>
                </a:rPr>
                <a:t>You rarely see a real-world correlation of .86!</a:t>
              </a:r>
            </a:p>
            <a:p>
              <a:pPr algn="r">
                <a:spcAft>
                  <a:spcPts val="600"/>
                </a:spcAft>
              </a:pPr>
              <a:r>
                <a:rPr lang="en-US" sz="1200" i="1" dirty="0">
                  <a:solidFill>
                    <a:srgbClr val="333333"/>
                  </a:solidFill>
                </a:rPr>
                <a:t>- </a:t>
              </a:r>
              <a:r>
                <a:rPr lang="en-CA" sz="1200" dirty="0"/>
                <a:t>Mike Battista, Staff Scientist</a:t>
              </a:r>
            </a:p>
          </p:txBody>
        </p:sp>
        <p:pic>
          <p:nvPicPr>
            <p:cNvPr id="12" name="Picture 11"/>
            <p:cNvPicPr>
              <a:picLocks noChangeAspect="1"/>
            </p:cNvPicPr>
            <p:nvPr/>
          </p:nvPicPr>
          <p:blipFill>
            <a:blip r:embed="rId3"/>
            <a:stretch>
              <a:fillRect/>
            </a:stretch>
          </p:blipFill>
          <p:spPr>
            <a:xfrm>
              <a:off x="6368370" y="1425560"/>
              <a:ext cx="560881" cy="512108"/>
            </a:xfrm>
            <a:prstGeom prst="rect">
              <a:avLst/>
            </a:prstGeom>
          </p:spPr>
        </p:pic>
        <p:pic>
          <p:nvPicPr>
            <p:cNvPr id="13" name="Picture 12"/>
            <p:cNvPicPr>
              <a:picLocks noChangeAspect="1"/>
            </p:cNvPicPr>
            <p:nvPr/>
          </p:nvPicPr>
          <p:blipFill>
            <a:blip r:embed="rId4"/>
            <a:stretch>
              <a:fillRect/>
            </a:stretch>
          </p:blipFill>
          <p:spPr>
            <a:xfrm>
              <a:off x="8815324" y="1681614"/>
              <a:ext cx="542591" cy="445047"/>
            </a:xfrm>
            <a:prstGeom prst="rect">
              <a:avLst/>
            </a:prstGeom>
          </p:spPr>
        </p:pic>
      </p:grpSp>
      <p:pic>
        <p:nvPicPr>
          <p:cNvPr id="9" name="Picture 8"/>
          <p:cNvPicPr>
            <a:picLocks noChangeAspect="1"/>
          </p:cNvPicPr>
          <p:nvPr/>
        </p:nvPicPr>
        <p:blipFill>
          <a:blip r:embed="rId5"/>
          <a:stretch>
            <a:fillRect/>
          </a:stretch>
        </p:blipFill>
        <p:spPr>
          <a:xfrm>
            <a:off x="8493216" y="492958"/>
            <a:ext cx="384081" cy="445047"/>
          </a:xfrm>
          <a:prstGeom prst="rect">
            <a:avLst/>
          </a:prstGeom>
        </p:spPr>
      </p:pic>
      <p:sp>
        <p:nvSpPr>
          <p:cNvPr id="10" name="Rectangle 9"/>
          <p:cNvSpPr/>
          <p:nvPr/>
        </p:nvSpPr>
        <p:spPr>
          <a:xfrm>
            <a:off x="266703" y="5448578"/>
            <a:ext cx="8610594" cy="9296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70000" rIns="270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400" dirty="0"/>
              <a:t>When </a:t>
            </a:r>
            <a:r>
              <a:rPr lang="en-CA" sz="1400" dirty="0" smtClean="0"/>
              <a:t>an organization’s </a:t>
            </a:r>
            <a:r>
              <a:rPr lang="en-CA" sz="1400" dirty="0"/>
              <a:t>members </a:t>
            </a:r>
            <a:r>
              <a:rPr lang="en-CA" sz="1400" dirty="0" smtClean="0"/>
              <a:t>were </a:t>
            </a:r>
            <a:r>
              <a:rPr lang="en-CA" sz="1400" dirty="0"/>
              <a:t>asked “</a:t>
            </a:r>
            <a:r>
              <a:rPr lang="en-CA" sz="1400" b="1" dirty="0"/>
              <a:t>Overall, how satisfied are you with your IT department</a:t>
            </a:r>
            <a:r>
              <a:rPr lang="en-CA" sz="1400" dirty="0"/>
              <a:t>?”, their response </a:t>
            </a:r>
            <a:r>
              <a:rPr lang="en-CA" sz="1400" dirty="0" smtClean="0"/>
              <a:t>was </a:t>
            </a:r>
            <a:r>
              <a:rPr lang="en-CA" sz="1400" dirty="0"/>
              <a:t>strongly correlated with the IT department’s innovation leadership. Use our process to achieve innovation </a:t>
            </a:r>
            <a:r>
              <a:rPr lang="en-CA" sz="1400" dirty="0" smtClean="0"/>
              <a:t>leadership.</a:t>
            </a:r>
            <a:endParaRPr lang="en-CA" sz="1400" dirty="0"/>
          </a:p>
        </p:txBody>
      </p:sp>
      <p:sp>
        <p:nvSpPr>
          <p:cNvPr id="15" name="Title 14"/>
          <p:cNvSpPr>
            <a:spLocks noGrp="1"/>
          </p:cNvSpPr>
          <p:nvPr>
            <p:ph type="title"/>
          </p:nvPr>
        </p:nvSpPr>
        <p:spPr>
          <a:xfrm>
            <a:off x="257175" y="255588"/>
            <a:ext cx="8226056" cy="877887"/>
          </a:xfrm>
        </p:spPr>
        <p:txBody>
          <a:bodyPr/>
          <a:lstStyle/>
          <a:p>
            <a:r>
              <a:rPr lang="en-CA" dirty="0"/>
              <a:t>Adapt innovative </a:t>
            </a:r>
            <a:r>
              <a:rPr lang="en-CA" dirty="0" smtClean="0"/>
              <a:t>end-user </a:t>
            </a:r>
            <a:r>
              <a:rPr lang="en-CA" dirty="0"/>
              <a:t>computing initiatives and impress your stakeholders</a:t>
            </a:r>
          </a:p>
        </p:txBody>
      </p:sp>
      <p:sp>
        <p:nvSpPr>
          <p:cNvPr id="5" name="Oval Callout 4"/>
          <p:cNvSpPr/>
          <p:nvPr/>
        </p:nvSpPr>
        <p:spPr>
          <a:xfrm>
            <a:off x="257172" y="1744250"/>
            <a:ext cx="3015213" cy="1214121"/>
          </a:xfrm>
          <a:prstGeom prst="wedgeEllipseCallout">
            <a:avLst>
              <a:gd name="adj1" fmla="val 49783"/>
              <a:gd name="adj2" fmla="val 41293"/>
            </a:avLst>
          </a:prstGeom>
          <a:solidFill>
            <a:schemeClr val="accent3"/>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200"/>
              <a:t>IT innovation </a:t>
            </a:r>
            <a:r>
              <a:rPr lang="en-CA" sz="1200" dirty="0"/>
              <a:t>leadership</a:t>
            </a:r>
            <a:r>
              <a:rPr lang="en-CA" sz="1200"/>
              <a:t> explains </a:t>
            </a:r>
            <a:r>
              <a:rPr lang="en-CA" sz="1600" b="1" dirty="0"/>
              <a:t>75% of variation</a:t>
            </a:r>
            <a:r>
              <a:rPr lang="en-CA" sz="1400" b="1" dirty="0"/>
              <a:t> </a:t>
            </a:r>
            <a:r>
              <a:rPr lang="en-CA" sz="1200" dirty="0"/>
              <a:t>in satisfaction with IT</a:t>
            </a:r>
          </a:p>
        </p:txBody>
      </p:sp>
    </p:spTree>
    <p:extLst>
      <p:ext uri="{BB962C8B-B14F-4D97-AF65-F5344CB8AC3E}">
        <p14:creationId xmlns:p14="http://schemas.microsoft.com/office/powerpoint/2010/main" val="147831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Adopt </a:t>
            </a:r>
            <a:r>
              <a:rPr lang="en-CA" i="1" dirty="0"/>
              <a:t>device independence, platform independence, </a:t>
            </a:r>
            <a:r>
              <a:rPr lang="en-CA" dirty="0"/>
              <a:t>and </a:t>
            </a:r>
            <a:r>
              <a:rPr lang="en-CA" i="1" dirty="0"/>
              <a:t>location independence </a:t>
            </a:r>
            <a:r>
              <a:rPr lang="en-CA" dirty="0"/>
              <a:t>with Info-Tech’s help</a:t>
            </a:r>
          </a:p>
        </p:txBody>
      </p:sp>
      <p:sp>
        <p:nvSpPr>
          <p:cNvPr id="3" name="TextBox 2"/>
          <p:cNvSpPr txBox="1"/>
          <p:nvPr/>
        </p:nvSpPr>
        <p:spPr>
          <a:xfrm>
            <a:off x="257173" y="1165737"/>
            <a:ext cx="8620125" cy="646331"/>
          </a:xfrm>
          <a:prstGeom prst="rect">
            <a:avLst/>
          </a:prstGeom>
          <a:noFill/>
          <a:ln w="25400">
            <a:noFill/>
          </a:ln>
        </p:spPr>
        <p:txBody>
          <a:bodyPr wrap="square" rtlCol="0">
            <a:spAutoFit/>
          </a:bodyPr>
          <a:lstStyle/>
          <a:p>
            <a:r>
              <a:rPr lang="en-CA" b="1" dirty="0"/>
              <a:t>Info-Tech can help you decide which initiatives your IT department should prioritize in order to avoid investing in laggard approaches to IT.</a:t>
            </a:r>
          </a:p>
        </p:txBody>
      </p:sp>
      <p:grpSp>
        <p:nvGrpSpPr>
          <p:cNvPr id="12" name="Group 11"/>
          <p:cNvGrpSpPr/>
          <p:nvPr/>
        </p:nvGrpSpPr>
        <p:grpSpPr>
          <a:xfrm>
            <a:off x="257173" y="2941094"/>
            <a:ext cx="3465040" cy="3171689"/>
            <a:chOff x="5412259" y="2089661"/>
            <a:chExt cx="3465040" cy="3171689"/>
          </a:xfrm>
        </p:grpSpPr>
        <p:grpSp>
          <p:nvGrpSpPr>
            <p:cNvPr id="14" name="Group 20"/>
            <p:cNvGrpSpPr/>
            <p:nvPr/>
          </p:nvGrpSpPr>
          <p:grpSpPr>
            <a:xfrm>
              <a:off x="5412259" y="2089661"/>
              <a:ext cx="3465040" cy="823090"/>
              <a:chOff x="6304543" y="3022388"/>
              <a:chExt cx="2571569" cy="768983"/>
            </a:xfrm>
          </p:grpSpPr>
          <p:sp>
            <p:nvSpPr>
              <p:cNvPr id="16"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Device Independence</a:t>
                </a:r>
              </a:p>
            </p:txBody>
          </p:sp>
          <p:sp>
            <p:nvSpPr>
              <p:cNvPr id="17" name="Rectangle 22"/>
              <p:cNvSpPr/>
              <p:nvPr/>
            </p:nvSpPr>
            <p:spPr>
              <a:xfrm>
                <a:off x="6304543" y="3360054"/>
                <a:ext cx="2571569" cy="431317"/>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The ability for IT to provide the same services to traditional computers, smartphones, and tablets.</a:t>
                </a:r>
              </a:p>
            </p:txBody>
          </p:sp>
        </p:grpSp>
        <p:grpSp>
          <p:nvGrpSpPr>
            <p:cNvPr id="18" name="Group 20"/>
            <p:cNvGrpSpPr/>
            <p:nvPr/>
          </p:nvGrpSpPr>
          <p:grpSpPr>
            <a:xfrm>
              <a:off x="5412259" y="3079295"/>
              <a:ext cx="3465040" cy="1007756"/>
              <a:chOff x="6304543" y="3022388"/>
              <a:chExt cx="2571569" cy="941510"/>
            </a:xfrm>
          </p:grpSpPr>
          <p:sp>
            <p:nvSpPr>
              <p:cNvPr id="19"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Platform Independence</a:t>
                </a:r>
              </a:p>
            </p:txBody>
          </p:sp>
          <p:sp>
            <p:nvSpPr>
              <p:cNvPr id="20" name="Rectangle 22"/>
              <p:cNvSpPr/>
              <p:nvPr/>
            </p:nvSpPr>
            <p:spPr>
              <a:xfrm>
                <a:off x="6304543" y="3360054"/>
                <a:ext cx="2571569" cy="603844"/>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The capability to provide services to a diverse environment of </a:t>
                </a:r>
                <a:r>
                  <a:rPr lang="en-CA" sz="1200" dirty="0" smtClean="0">
                    <a:solidFill>
                      <a:srgbClr val="333333"/>
                    </a:solidFill>
                  </a:rPr>
                  <a:t>operating systems—Windows</a:t>
                </a:r>
                <a:r>
                  <a:rPr lang="en-CA" sz="1200" dirty="0">
                    <a:solidFill>
                      <a:srgbClr val="333333"/>
                    </a:solidFill>
                  </a:rPr>
                  <a:t>, Mac OS X, iOS, Android, etc.</a:t>
                </a:r>
              </a:p>
            </p:txBody>
          </p:sp>
        </p:grpSp>
        <p:grpSp>
          <p:nvGrpSpPr>
            <p:cNvPr id="21" name="Group 20"/>
            <p:cNvGrpSpPr/>
            <p:nvPr/>
          </p:nvGrpSpPr>
          <p:grpSpPr>
            <a:xfrm>
              <a:off x="5412259" y="4253595"/>
              <a:ext cx="3465040" cy="1007755"/>
              <a:chOff x="6304543" y="3022388"/>
              <a:chExt cx="2571569" cy="941509"/>
            </a:xfrm>
          </p:grpSpPr>
          <p:sp>
            <p:nvSpPr>
              <p:cNvPr id="22" name="Rectangle 23"/>
              <p:cNvSpPr/>
              <p:nvPr/>
            </p:nvSpPr>
            <p:spPr>
              <a:xfrm>
                <a:off x="6304543" y="3022388"/>
                <a:ext cx="2571567" cy="337665"/>
              </a:xfrm>
              <a:prstGeom prst="rect">
                <a:avLst/>
              </a:prstGeom>
              <a:solidFill>
                <a:srgbClr val="825800"/>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rgbClr val="FFFFFF"/>
                    </a:solidFill>
                  </a:rPr>
                  <a:t>Definition: Location Independence</a:t>
                </a:r>
              </a:p>
            </p:txBody>
          </p:sp>
          <p:sp>
            <p:nvSpPr>
              <p:cNvPr id="23" name="Rectangle 22"/>
              <p:cNvSpPr/>
              <p:nvPr/>
            </p:nvSpPr>
            <p:spPr>
              <a:xfrm>
                <a:off x="6304543" y="3360054"/>
                <a:ext cx="2571569" cy="603843"/>
              </a:xfrm>
              <a:prstGeom prst="rect">
                <a:avLst/>
              </a:prstGeom>
              <a:solidFill>
                <a:schemeClr val="bg1"/>
              </a:solidFill>
              <a:ln w="12700">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spcBef>
                    <a:spcPts val="600"/>
                  </a:spcBef>
                </a:pPr>
                <a:r>
                  <a:rPr lang="en-CA" sz="1200" dirty="0">
                    <a:solidFill>
                      <a:srgbClr val="333333"/>
                    </a:solidFill>
                  </a:rPr>
                  <a:t>Enabling end users to access IT services and resources from both inside and outside of the office. </a:t>
                </a:r>
              </a:p>
            </p:txBody>
          </p:sp>
        </p:grpSp>
      </p:grpSp>
      <p:grpSp>
        <p:nvGrpSpPr>
          <p:cNvPr id="31" name="Group 30"/>
          <p:cNvGrpSpPr/>
          <p:nvPr/>
        </p:nvGrpSpPr>
        <p:grpSpPr>
          <a:xfrm>
            <a:off x="4797221" y="2236022"/>
            <a:ext cx="3987988" cy="3021343"/>
            <a:chOff x="764076" y="2226924"/>
            <a:chExt cx="4293354" cy="3252692"/>
          </a:xfrm>
        </p:grpSpPr>
        <p:pic>
          <p:nvPicPr>
            <p:cNvPr id="29" name="Picture 28"/>
            <p:cNvPicPr>
              <a:picLocks noChangeAspect="1"/>
            </p:cNvPicPr>
            <p:nvPr/>
          </p:nvPicPr>
          <p:blipFill>
            <a:blip r:embed="rId2"/>
            <a:stretch>
              <a:fillRect/>
            </a:stretch>
          </p:blipFill>
          <p:spPr>
            <a:xfrm>
              <a:off x="1506864" y="2816692"/>
              <a:ext cx="3550566" cy="2662924"/>
            </a:xfrm>
            <a:prstGeom prst="rect">
              <a:avLst/>
            </a:prstGeom>
            <a:ln>
              <a:solidFill>
                <a:schemeClr val="bg1">
                  <a:lumMod val="95000"/>
                </a:schemeClr>
              </a:solidFill>
            </a:ln>
            <a:effectLst>
              <a:outerShdw blurRad="50800" dist="25400" dir="2700000" algn="tl" rotWithShape="0">
                <a:prstClr val="black">
                  <a:alpha val="40000"/>
                </a:prstClr>
              </a:outerShdw>
            </a:effectLst>
          </p:spPr>
        </p:pic>
        <p:pic>
          <p:nvPicPr>
            <p:cNvPr id="28" name="Picture 27"/>
            <p:cNvPicPr>
              <a:picLocks noChangeAspect="1"/>
            </p:cNvPicPr>
            <p:nvPr/>
          </p:nvPicPr>
          <p:blipFill>
            <a:blip r:embed="rId3"/>
            <a:stretch>
              <a:fillRect/>
            </a:stretch>
          </p:blipFill>
          <p:spPr>
            <a:xfrm>
              <a:off x="1259268" y="2620102"/>
              <a:ext cx="3550566" cy="2662924"/>
            </a:xfrm>
            <a:prstGeom prst="rect">
              <a:avLst/>
            </a:prstGeom>
            <a:ln>
              <a:solidFill>
                <a:schemeClr val="bg1">
                  <a:lumMod val="95000"/>
                </a:schemeClr>
              </a:solidFill>
            </a:ln>
            <a:effectLst>
              <a:outerShdw blurRad="50800" dist="25400" dir="2700000" algn="tl" rotWithShape="0">
                <a:prstClr val="black">
                  <a:alpha val="40000"/>
                </a:prstClr>
              </a:outerShdw>
            </a:effectLst>
          </p:spPr>
        </p:pic>
        <p:pic>
          <p:nvPicPr>
            <p:cNvPr id="27" name="Picture 26"/>
            <p:cNvPicPr>
              <a:picLocks noChangeAspect="1"/>
            </p:cNvPicPr>
            <p:nvPr/>
          </p:nvPicPr>
          <p:blipFill>
            <a:blip r:embed="rId4"/>
            <a:stretch>
              <a:fillRect/>
            </a:stretch>
          </p:blipFill>
          <p:spPr>
            <a:xfrm>
              <a:off x="1011672" y="2423513"/>
              <a:ext cx="3550566" cy="2662924"/>
            </a:xfrm>
            <a:prstGeom prst="rect">
              <a:avLst/>
            </a:prstGeom>
            <a:ln>
              <a:solidFill>
                <a:schemeClr val="bg1">
                  <a:lumMod val="95000"/>
                </a:schemeClr>
              </a:solidFill>
            </a:ln>
            <a:effectLst>
              <a:outerShdw blurRad="50800" dist="25400" dir="2700000" algn="tl" rotWithShape="0">
                <a:prstClr val="black">
                  <a:alpha val="40000"/>
                </a:prstClr>
              </a:outerShdw>
            </a:effectLst>
          </p:spPr>
        </p:pic>
        <p:pic>
          <p:nvPicPr>
            <p:cNvPr id="25" name="Picture 24"/>
            <p:cNvPicPr>
              <a:picLocks noChangeAspect="1"/>
            </p:cNvPicPr>
            <p:nvPr/>
          </p:nvPicPr>
          <p:blipFill>
            <a:blip r:embed="rId5"/>
            <a:stretch>
              <a:fillRect/>
            </a:stretch>
          </p:blipFill>
          <p:spPr>
            <a:xfrm>
              <a:off x="764076" y="2226924"/>
              <a:ext cx="3550566" cy="2662924"/>
            </a:xfrm>
            <a:prstGeom prst="rect">
              <a:avLst/>
            </a:prstGeom>
            <a:ln>
              <a:solidFill>
                <a:schemeClr val="bg1">
                  <a:lumMod val="95000"/>
                </a:schemeClr>
              </a:solidFill>
            </a:ln>
            <a:effectLst>
              <a:outerShdw blurRad="50800" dist="25400" dir="2700000" algn="tl" rotWithShape="0">
                <a:prstClr val="black">
                  <a:alpha val="40000"/>
                </a:prstClr>
              </a:outerShdw>
            </a:effectLst>
          </p:spPr>
        </p:pic>
      </p:grpSp>
      <p:sp>
        <p:nvSpPr>
          <p:cNvPr id="32" name="Rectangular Callout 31"/>
          <p:cNvSpPr/>
          <p:nvPr/>
        </p:nvSpPr>
        <p:spPr>
          <a:xfrm>
            <a:off x="257173" y="1932440"/>
            <a:ext cx="4041872" cy="789168"/>
          </a:xfrm>
          <a:prstGeom prst="wedgeRectCallout">
            <a:avLst>
              <a:gd name="adj1" fmla="val -19502"/>
              <a:gd name="adj2" fmla="val 77587"/>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CA" b="1" dirty="0">
                <a:solidFill>
                  <a:schemeClr val="bg1"/>
                </a:solidFill>
              </a:rPr>
              <a:t>Adopt these trends …</a:t>
            </a:r>
          </a:p>
        </p:txBody>
      </p:sp>
      <p:sp>
        <p:nvSpPr>
          <p:cNvPr id="33" name="Rectangular Callout 32"/>
          <p:cNvSpPr/>
          <p:nvPr/>
        </p:nvSpPr>
        <p:spPr>
          <a:xfrm>
            <a:off x="4567235" y="5498713"/>
            <a:ext cx="4041872" cy="789168"/>
          </a:xfrm>
          <a:prstGeom prst="wedgeRectCallout">
            <a:avLst>
              <a:gd name="adj1" fmla="val -21508"/>
              <a:gd name="adj2" fmla="val -138109"/>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CA" b="1" dirty="0">
                <a:solidFill>
                  <a:schemeClr val="bg1"/>
                </a:solidFill>
              </a:rPr>
              <a:t>… with these initiatives.</a:t>
            </a:r>
          </a:p>
        </p:txBody>
      </p:sp>
      <p:pic>
        <p:nvPicPr>
          <p:cNvPr id="4" name="Picture 3"/>
          <p:cNvPicPr>
            <a:picLocks noChangeAspect="1"/>
          </p:cNvPicPr>
          <p:nvPr/>
        </p:nvPicPr>
        <p:blipFill>
          <a:blip r:embed="rId6"/>
          <a:stretch>
            <a:fillRect/>
          </a:stretch>
        </p:blipFill>
        <p:spPr>
          <a:xfrm>
            <a:off x="4582433" y="1965228"/>
            <a:ext cx="3281171" cy="2460879"/>
          </a:xfrm>
          <a:prstGeom prst="rect">
            <a:avLst/>
          </a:prstGeom>
          <a:ln>
            <a:solidFill>
              <a:schemeClr val="bg1">
                <a:lumMod val="95000"/>
              </a:schemeClr>
            </a:solidFill>
          </a:ln>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23438178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2_Theme1">
  <a:themeElements>
    <a:clrScheme name="Flourish">
      <a:dk1>
        <a:srgbClr val="333333"/>
      </a:dk1>
      <a:lt1>
        <a:srgbClr val="FFFFFF"/>
      </a:lt1>
      <a:dk2>
        <a:srgbClr val="333333"/>
      </a:dk2>
      <a:lt2>
        <a:srgbClr val="FFFFFF"/>
      </a:lt2>
      <a:accent1>
        <a:srgbClr val="29475F"/>
      </a:accent1>
      <a:accent2>
        <a:srgbClr val="D9A210"/>
      </a:accent2>
      <a:accent3>
        <a:srgbClr val="7CADD4"/>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3064</Words>
  <Application>Microsoft Office PowerPoint</Application>
  <PresentationFormat>On-screen Show (4:3)</PresentationFormat>
  <Paragraphs>358</Paragraphs>
  <Slides>21</Slides>
  <Notes>9</Notes>
  <HiddenSlides>0</HiddenSlides>
  <MMClips>0</MMClips>
  <ScaleCrop>false</ScaleCrop>
  <HeadingPairs>
    <vt:vector size="8" baseType="variant">
      <vt:variant>
        <vt:lpstr>Fonts Used</vt:lpstr>
      </vt:variant>
      <vt:variant>
        <vt:i4>5</vt:i4>
      </vt:variant>
      <vt:variant>
        <vt:lpstr>Theme</vt:lpstr>
      </vt:variant>
      <vt:variant>
        <vt:i4>3</vt:i4>
      </vt:variant>
      <vt:variant>
        <vt:lpstr>Slide Titles</vt:lpstr>
      </vt:variant>
      <vt:variant>
        <vt:i4>21</vt:i4>
      </vt:variant>
      <vt:variant>
        <vt:lpstr>Custom Shows</vt:lpstr>
      </vt:variant>
      <vt:variant>
        <vt:i4>1</vt:i4>
      </vt:variant>
    </vt:vector>
  </HeadingPairs>
  <TitlesOfParts>
    <vt:vector size="30" baseType="lpstr">
      <vt:lpstr>Arial</vt:lpstr>
      <vt:lpstr>Calibri</vt:lpstr>
      <vt:lpstr>Georgia</vt:lpstr>
      <vt:lpstr>Open Sans</vt:lpstr>
      <vt:lpstr>Wingdings</vt:lpstr>
      <vt:lpstr>Theme1</vt:lpstr>
      <vt:lpstr>1_Theme1</vt:lpstr>
      <vt:lpstr>2_Theme1</vt:lpstr>
      <vt:lpstr>PowerPoint Presentation</vt:lpstr>
      <vt:lpstr>Table of contents</vt:lpstr>
      <vt:lpstr>PowerPoint Presentation</vt:lpstr>
      <vt:lpstr>Executive summary</vt:lpstr>
      <vt:lpstr>Harness the nuclear power of device, platform, and location independence while avoiding apocalyptic fallout</vt:lpstr>
      <vt:lpstr>Without an end-user computing (EUC) strategy, your end users will be stuck a decade in the past</vt:lpstr>
      <vt:lpstr>Prioritize initiatives that are aligned with industry trends and people’s day-to-day realities</vt:lpstr>
      <vt:lpstr>Adapt innovative end-user computing initiatives and impress your stakeholders</vt:lpstr>
      <vt:lpstr>Adopt device independence, platform independence, and location independence with Info-Tech’s help</vt:lpstr>
      <vt:lpstr>Follow Info-Tech’s methodology to develop an end-user computing strategy aligned with post-PC realities</vt:lpstr>
      <vt:lpstr>Gain immediate, measurable benefits from our advice, while executing plans that yield long-term savings</vt:lpstr>
      <vt:lpstr>Develop your end-user computing roadmap in alignment with COBIT</vt:lpstr>
      <vt:lpstr>PowerPoint Presentation</vt:lpstr>
      <vt:lpstr>Info-Tech delivers: The EUC Strategy and Roadmap Template and EUC Strategy Communications Template</vt:lpstr>
      <vt:lpstr>Leverage Info-Tech’s EUC Strategy and Roadmap Template to collect information about your roadmap</vt:lpstr>
      <vt:lpstr>Create an abridged strategy document to communicate with end users</vt:lpstr>
      <vt:lpstr>Use these icons to help direct you as you navigate this research </vt:lpstr>
      <vt:lpstr>Info-Tech offers various levels of support to best suit your needs</vt:lpstr>
      <vt:lpstr>Our understanding of the problem</vt:lpstr>
      <vt:lpstr>Recalibrate Your End-User Computing Strategy and Roadmap – project overview </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2016-10-13T20:44:10Z</dcterms:created>
  <dcterms:modified xsi:type="dcterms:W3CDTF">2017-02-13T18:17:23Z</dcterms:modified>
</cp:coreProperties>
</file>