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9" r:id="rId1"/>
    <p:sldMasterId id="2147483759" r:id="rId2"/>
    <p:sldMasterId id="2147483779" r:id="rId3"/>
    <p:sldMasterId id="2147483796" r:id="rId4"/>
  </p:sldMasterIdLst>
  <p:notesMasterIdLst>
    <p:notesMasterId r:id="rId16"/>
  </p:notesMasterIdLst>
  <p:sldIdLst>
    <p:sldId id="265" r:id="rId5"/>
    <p:sldId id="269" r:id="rId6"/>
    <p:sldId id="301" r:id="rId7"/>
    <p:sldId id="302" r:id="rId8"/>
    <p:sldId id="359" r:id="rId9"/>
    <p:sldId id="303" r:id="rId10"/>
    <p:sldId id="325" r:id="rId11"/>
    <p:sldId id="305" r:id="rId12"/>
    <p:sldId id="306" r:id="rId13"/>
    <p:sldId id="307" r:id="rId14"/>
    <p:sldId id="360" r:id="rId1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6433" autoAdjust="0"/>
  </p:normalViewPr>
  <p:slideViewPr>
    <p:cSldViewPr snapToGrid="0">
      <p:cViewPr varScale="1">
        <p:scale>
          <a:sx n="118" d="100"/>
          <a:sy n="118" d="100"/>
        </p:scale>
        <p:origin x="21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CA" sz="1600" b="1" dirty="0">
                <a:solidFill>
                  <a:schemeClr val="tx1"/>
                </a:solidFill>
              </a:rPr>
              <a:t>What are the </a:t>
            </a:r>
            <a:r>
              <a:rPr lang="en-CA" sz="1600" b="1" dirty="0" smtClean="0">
                <a:solidFill>
                  <a:schemeClr val="tx1"/>
                </a:solidFill>
              </a:rPr>
              <a:t>biggest </a:t>
            </a:r>
            <a:r>
              <a:rPr lang="en-CA" sz="1600" b="1" dirty="0">
                <a:solidFill>
                  <a:schemeClr val="tx1"/>
                </a:solidFill>
              </a:rPr>
              <a:t>sources of frustration </a:t>
            </a:r>
            <a:r>
              <a:rPr lang="en-CA" sz="1600" b="1" dirty="0" smtClean="0">
                <a:solidFill>
                  <a:schemeClr val="tx1"/>
                </a:solidFill>
              </a:rPr>
              <a:t>(</a:t>
            </a:r>
            <a:r>
              <a:rPr lang="en-CA" sz="1600" b="1" dirty="0">
                <a:solidFill>
                  <a:schemeClr val="tx1"/>
                </a:solidFill>
              </a:rPr>
              <a:t>limitations) when addressing workforce </a:t>
            </a:r>
            <a:r>
              <a:rPr lang="en-CA" sz="1600" b="1" dirty="0" smtClean="0">
                <a:solidFill>
                  <a:schemeClr val="tx1"/>
                </a:solidFill>
              </a:rPr>
              <a:t>productivity?</a:t>
            </a:r>
            <a:endParaRPr lang="en-CA" sz="1600" b="1" dirty="0">
              <a:solidFill>
                <a:schemeClr val="tx1"/>
              </a:solidFill>
            </a:endParaRPr>
          </a:p>
        </c:rich>
      </c:tx>
      <c:layout>
        <c:manualLayout>
          <c:xMode val="edge"/>
          <c:yMode val="edge"/>
          <c:x val="0.1505960433453882"/>
          <c:y val="3.240736772096544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explosion val="13"/>
            <c:spPr>
              <a:solidFill>
                <a:schemeClr val="accent2"/>
              </a:solidFill>
              <a:ln w="19050">
                <a:solidFill>
                  <a:schemeClr val="lt1"/>
                </a:solidFill>
              </a:ln>
              <a:effectLst/>
            </c:spPr>
          </c:dPt>
          <c:dPt>
            <c:idx val="1"/>
            <c:bubble3D val="0"/>
            <c:spPr>
              <a:solidFill>
                <a:schemeClr val="accent1">
                  <a:lumMod val="75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2">
                  <a:lumMod val="75000"/>
                </a:schemeClr>
              </a:solidFill>
              <a:ln w="19050">
                <a:solidFill>
                  <a:schemeClr val="lt1"/>
                </a:solidFill>
              </a:ln>
              <a:effectLst/>
            </c:spPr>
          </c:dPt>
          <c:dPt>
            <c:idx val="4"/>
            <c:bubble3D val="0"/>
            <c:spPr>
              <a:solidFill>
                <a:schemeClr val="bg1">
                  <a:lumMod val="5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Sheet1!$A$1:$A$5</c:f>
              <c:strCache>
                <c:ptCount val="5"/>
                <c:pt idx="0">
                  <c:v>Determining source of performance issue</c:v>
                </c:pt>
                <c:pt idx="1">
                  <c:v>Finger-pointing between departments</c:v>
                </c:pt>
                <c:pt idx="2">
                  <c:v>Issue diagnosis disruptive to workforce</c:v>
                </c:pt>
                <c:pt idx="3">
                  <c:v>Lack of SLAs, performance measurement</c:v>
                </c:pt>
                <c:pt idx="4">
                  <c:v>Determining magnitude of issue</c:v>
                </c:pt>
              </c:strCache>
            </c:strRef>
          </c:cat>
          <c:val>
            <c:numRef>
              <c:f>Sheet1!$B$1:$B$5</c:f>
              <c:numCache>
                <c:formatCode>0%</c:formatCode>
                <c:ptCount val="5"/>
                <c:pt idx="0">
                  <c:v>0.34</c:v>
                </c:pt>
                <c:pt idx="1">
                  <c:v>0.26</c:v>
                </c:pt>
                <c:pt idx="2">
                  <c:v>0.23</c:v>
                </c:pt>
                <c:pt idx="3">
                  <c:v>0.11</c:v>
                </c:pt>
                <c:pt idx="4">
                  <c:v>0.06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7245687667003313E-2"/>
          <c:y val="0.68236184325682436"/>
          <c:w val="0.91696918330928456"/>
          <c:h val="0.29874602881024714"/>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lumMod val="65000"/>
                    <a:lumOff val="35000"/>
                  </a:schemeClr>
                </a:solidFill>
                <a:latin typeface="+mn-lt"/>
                <a:ea typeface="+mn-ea"/>
                <a:cs typeface="+mn-cs"/>
              </a:defRPr>
            </a:pPr>
            <a:r>
              <a:rPr lang="en-CA" sz="1500" b="1" dirty="0">
                <a:solidFill>
                  <a:schemeClr val="tx1"/>
                </a:solidFill>
              </a:rPr>
              <a:t>Addressing </a:t>
            </a:r>
            <a:r>
              <a:rPr lang="en-CA" sz="1500" b="1" dirty="0" smtClean="0">
                <a:solidFill>
                  <a:schemeClr val="tx1"/>
                </a:solidFill>
              </a:rPr>
              <a:t>End-User </a:t>
            </a:r>
            <a:r>
              <a:rPr lang="en-CA" sz="1500" b="1" dirty="0">
                <a:solidFill>
                  <a:schemeClr val="tx1"/>
                </a:solidFill>
              </a:rPr>
              <a:t>Complaints</a:t>
            </a:r>
          </a:p>
        </c:rich>
      </c:tx>
      <c:layout/>
      <c:overlay val="0"/>
      <c:spPr>
        <a:noFill/>
        <a:ln>
          <a:noFill/>
        </a:ln>
        <a:effectLst/>
      </c:spPr>
      <c:txPr>
        <a:bodyPr rot="0" spcFirstLastPara="1" vertOverflow="ellipsis" vert="horz" wrap="square" anchor="ctr" anchorCtr="1"/>
        <a:lstStyle/>
        <a:p>
          <a:pPr>
            <a:defRPr sz="15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Sheet1!$A$8:$A$9</c:f>
              <c:strCache>
                <c:ptCount val="2"/>
                <c:pt idx="0">
                  <c:v>Troubleshooting</c:v>
                </c:pt>
                <c:pt idx="1">
                  <c:v>All other inquiries</c:v>
                </c:pt>
              </c:strCache>
            </c:strRef>
          </c:cat>
          <c:val>
            <c:numRef>
              <c:f>Sheet1!$B$8:$B$9</c:f>
              <c:numCache>
                <c:formatCode>0%</c:formatCode>
                <c:ptCount val="2"/>
                <c:pt idx="0">
                  <c:v>0.85</c:v>
                </c:pt>
                <c:pt idx="1">
                  <c:v>0.15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058ECBE-68EB-40AF-94ED-BB6037F386FA}" type="datetimeFigureOut">
              <a:rPr lang="en-CA" smtClean="0"/>
              <a:t>4/20/18</a:t>
            </a:fld>
            <a:endParaRPr lang="en-CA"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CA"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F33BFBD-B338-48DE-A845-469476F5D2E9}" type="slidenum">
              <a:rPr lang="en-CA" smtClean="0"/>
              <a:t>‹#›</a:t>
            </a:fld>
            <a:endParaRPr lang="en-CA" dirty="0"/>
          </a:p>
        </p:txBody>
      </p:sp>
    </p:spTree>
    <p:extLst>
      <p:ext uri="{BB962C8B-B14F-4D97-AF65-F5344CB8AC3E}">
        <p14:creationId xmlns:p14="http://schemas.microsoft.com/office/powerpoint/2010/main" val="62390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618483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65346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2</a:t>
            </a:fld>
            <a:endParaRPr lang="en-US" dirty="0"/>
          </a:p>
        </p:txBody>
      </p:sp>
    </p:spTree>
    <p:extLst>
      <p:ext uri="{BB962C8B-B14F-4D97-AF65-F5344CB8AC3E}">
        <p14:creationId xmlns:p14="http://schemas.microsoft.com/office/powerpoint/2010/main" val="176122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3</a:t>
            </a:fld>
            <a:endParaRPr lang="en-US" dirty="0"/>
          </a:p>
        </p:txBody>
      </p:sp>
    </p:spTree>
    <p:extLst>
      <p:ext uri="{BB962C8B-B14F-4D97-AF65-F5344CB8AC3E}">
        <p14:creationId xmlns:p14="http://schemas.microsoft.com/office/powerpoint/2010/main" val="269687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4</a:t>
            </a:fld>
            <a:endParaRPr lang="en-US" dirty="0"/>
          </a:p>
        </p:txBody>
      </p:sp>
    </p:spTree>
    <p:extLst>
      <p:ext uri="{BB962C8B-B14F-4D97-AF65-F5344CB8AC3E}">
        <p14:creationId xmlns:p14="http://schemas.microsoft.com/office/powerpoint/2010/main" val="3834507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10208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6</a:t>
            </a:fld>
            <a:endParaRPr lang="en-US" dirty="0"/>
          </a:p>
        </p:txBody>
      </p:sp>
    </p:spTree>
    <p:extLst>
      <p:ext uri="{BB962C8B-B14F-4D97-AF65-F5344CB8AC3E}">
        <p14:creationId xmlns:p14="http://schemas.microsoft.com/office/powerpoint/2010/main" val="198135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51520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3BFBD-B338-48DE-A845-469476F5D2E9}" type="slidenum">
              <a:rPr lang="en-US" smtClean="0"/>
              <a:t>8</a:t>
            </a:fld>
            <a:endParaRPr lang="en-US" dirty="0"/>
          </a:p>
        </p:txBody>
      </p:sp>
    </p:spTree>
    <p:extLst>
      <p:ext uri="{BB962C8B-B14F-4D97-AF65-F5344CB8AC3E}">
        <p14:creationId xmlns:p14="http://schemas.microsoft.com/office/powerpoint/2010/main" val="3794894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774326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632753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1745259"/>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6049070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42847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327849949"/>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20308435"/>
      </p:ext>
    </p:extLst>
  </p:cSld>
  <p:clrMap bg1="lt1" tx1="dk1" bg2="lt2" tx2="dk2" accent1="accent1" accent2="accent2" accent3="accent3" accent4="accent4" accent5="accent5" accent6="accent6" hlink="hlink" folHlink="folHlink"/>
  <p:sldLayoutIdLst>
    <p:sldLayoutId id="2147483769"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032585056"/>
      </p:ext>
    </p:extLst>
  </p:cSld>
  <p:clrMap bg1="lt1" tx1="dk1" bg2="lt2" tx2="dk2" accent1="accent1" accent2="accent2" accent3="accent3" accent4="accent4" accent5="accent5" accent6="accent6" hlink="hlink" folHlink="folHlink"/>
  <p:sldLayoutIdLst>
    <p:sldLayoutId id="2147483781"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618345484"/>
      </p:ext>
    </p:extLst>
  </p:cSld>
  <p:clrMap bg1="lt1" tx1="dk1" bg2="lt2" tx2="dk2" accent1="accent1" accent2="accent2" accent3="accent3" accent4="accent4" accent5="accent5" accent6="accent6" hlink="hlink" folHlink="folHlink"/>
  <p:sldLayoutIdLst>
    <p:sldLayoutId id="2147483803"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establish-a-program-to-enable-effective-performance-monitoring?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11.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4.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Establish a Program to Enable Effective Performance Monitoring</a:t>
            </a:r>
            <a:endParaRPr lang="en-US" dirty="0"/>
          </a:p>
        </p:txBody>
      </p:sp>
      <p:sp>
        <p:nvSpPr>
          <p:cNvPr id="5" name="Tagline"/>
          <p:cNvSpPr>
            <a:spLocks noGrp="1"/>
          </p:cNvSpPr>
          <p:nvPr>
            <p:ph type="body" sz="quarter" idx="16"/>
          </p:nvPr>
        </p:nvSpPr>
        <p:spPr>
          <a:xfrm>
            <a:off x="774700" y="3954736"/>
            <a:ext cx="7467600" cy="508000"/>
          </a:xfrm>
        </p:spPr>
        <p:txBody>
          <a:bodyPr/>
          <a:lstStyle/>
          <a:p>
            <a:r>
              <a:rPr lang="en-US" dirty="0" smtClean="0"/>
              <a:t>Maximize the benefits of infrastructure monitoring investments by diagnosing and assessing transaction performance, from network to server to end-user interface. </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34917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9451" y="2114367"/>
            <a:ext cx="3152800" cy="4099754"/>
          </a:xfrm>
          <a:prstGeom prst="rect">
            <a:avLst/>
          </a:prstGeom>
          <a:ln>
            <a:solidFill>
              <a:schemeClr val="tx1"/>
            </a:solidFill>
          </a:ln>
        </p:spPr>
      </p:pic>
      <p:sp>
        <p:nvSpPr>
          <p:cNvPr id="2" name="Title 1"/>
          <p:cNvSpPr>
            <a:spLocks noGrp="1"/>
          </p:cNvSpPr>
          <p:nvPr>
            <p:ph type="title"/>
          </p:nvPr>
        </p:nvSpPr>
        <p:spPr>
          <a:xfrm>
            <a:off x="257174" y="255588"/>
            <a:ext cx="6305551" cy="877887"/>
          </a:xfrm>
        </p:spPr>
        <p:txBody>
          <a:bodyPr/>
          <a:lstStyle/>
          <a:p>
            <a:r>
              <a:rPr lang="en-US" dirty="0" smtClean="0"/>
              <a:t>Build the case for additional performance management investments </a:t>
            </a:r>
            <a:endParaRPr lang="en-US" dirty="0"/>
          </a:p>
        </p:txBody>
      </p:sp>
      <p:sp>
        <p:nvSpPr>
          <p:cNvPr id="17" name="Rectangle 16"/>
          <p:cNvSpPr/>
          <p:nvPr/>
        </p:nvSpPr>
        <p:spPr>
          <a:xfrm>
            <a:off x="257175" y="1271369"/>
            <a:ext cx="8638335" cy="646331"/>
          </a:xfrm>
          <a:prstGeom prst="rect">
            <a:avLst/>
          </a:prstGeom>
        </p:spPr>
        <p:txBody>
          <a:bodyPr wrap="square">
            <a:spAutoFit/>
          </a:bodyPr>
          <a:lstStyle/>
          <a:p>
            <a:r>
              <a:rPr lang="en-US" b="1" dirty="0" smtClean="0"/>
              <a:t>Review pilot project benefits. Assess the go/no-go decision criteria and engage executives regarding next steps for additional project investments.</a:t>
            </a:r>
          </a:p>
        </p:txBody>
      </p:sp>
      <p:grpSp>
        <p:nvGrpSpPr>
          <p:cNvPr id="23" name="Group 22"/>
          <p:cNvGrpSpPr/>
          <p:nvPr/>
        </p:nvGrpSpPr>
        <p:grpSpPr>
          <a:xfrm>
            <a:off x="6458645" y="345801"/>
            <a:ext cx="2436865" cy="697460"/>
            <a:chOff x="254951" y="1632535"/>
            <a:chExt cx="2436865" cy="697460"/>
          </a:xfrm>
        </p:grpSpPr>
        <p:sp>
          <p:nvSpPr>
            <p:cNvPr id="27" name="Pentagon 112">
              <a:hlinkClick r:id="" action="ppaction://noaction"/>
            </p:cNvPr>
            <p:cNvSpPr/>
            <p:nvPr>
              <p:custDataLst>
                <p:tags r:id="rId1"/>
              </p:custDataLst>
            </p:nvPr>
          </p:nvSpPr>
          <p:spPr bwMode="auto">
            <a:xfrm>
              <a:off x="1993416" y="1632535"/>
              <a:ext cx="698400" cy="697460"/>
            </a:xfrm>
            <a:prstGeom prst="flowChartConnector">
              <a:avLst/>
            </a:prstGeom>
            <a:solidFill>
              <a:srgbClr val="F2F2F2"/>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3200" dirty="0">
                  <a:solidFill>
                    <a:srgbClr val="29475F"/>
                  </a:solidFill>
                </a:rPr>
                <a:t>3</a:t>
              </a:r>
              <a:endParaRPr lang="en-US" sz="2800" dirty="0">
                <a:solidFill>
                  <a:srgbClr val="29475F"/>
                </a:solidFill>
              </a:endParaRPr>
            </a:p>
          </p:txBody>
        </p:sp>
        <p:sp>
          <p:nvSpPr>
            <p:cNvPr id="28" name="TextBox 27"/>
            <p:cNvSpPr txBox="1"/>
            <p:nvPr/>
          </p:nvSpPr>
          <p:spPr>
            <a:xfrm>
              <a:off x="254951" y="1645564"/>
              <a:ext cx="2205966" cy="646331"/>
            </a:xfrm>
            <a:prstGeom prst="rect">
              <a:avLst/>
            </a:prstGeom>
          </p:spPr>
          <p:txBody>
            <a:bodyPr wrap="square" rtlCol="0">
              <a:spAutoFit/>
            </a:bodyPr>
            <a:lstStyle/>
            <a:p>
              <a:r>
                <a:rPr lang="en-CA" sz="3600" b="1" dirty="0" smtClean="0">
                  <a:solidFill>
                    <a:srgbClr val="FFFFFF"/>
                  </a:solidFill>
                </a:rPr>
                <a:t>PHASE</a:t>
              </a:r>
              <a:endParaRPr lang="en-CA" sz="2400" b="1" dirty="0" smtClean="0">
                <a:solidFill>
                  <a:srgbClr val="FFFFFF"/>
                </a:solidFill>
              </a:endParaRPr>
            </a:p>
          </p:txBody>
        </p:sp>
      </p:grpSp>
      <p:sp>
        <p:nvSpPr>
          <p:cNvPr id="36" name="TextBox 35"/>
          <p:cNvSpPr txBox="1"/>
          <p:nvPr/>
        </p:nvSpPr>
        <p:spPr>
          <a:xfrm>
            <a:off x="417069" y="2134250"/>
            <a:ext cx="4159273" cy="2708434"/>
          </a:xfrm>
          <a:prstGeom prst="rect">
            <a:avLst/>
          </a:prstGeom>
        </p:spPr>
        <p:txBody>
          <a:bodyPr wrap="square" rtlCol="0">
            <a:spAutoFit/>
          </a:bodyPr>
          <a:lstStyle/>
          <a:p>
            <a:pPr>
              <a:spcAft>
                <a:spcPts val="600"/>
              </a:spcAft>
            </a:pPr>
            <a:r>
              <a:rPr lang="en-US" sz="1600" dirty="0" smtClean="0"/>
              <a:t>Assess the gap between the current and the desired state of transaction statistics.</a:t>
            </a:r>
          </a:p>
          <a:p>
            <a:pPr marL="344488" lvl="1" indent="-285750">
              <a:spcAft>
                <a:spcPts val="600"/>
              </a:spcAft>
              <a:buFont typeface="Arial" panose="020B0604020202020204" pitchFamily="34" charset="0"/>
              <a:buChar char="•"/>
            </a:pPr>
            <a:r>
              <a:rPr lang="en-US" sz="1600" dirty="0" smtClean="0"/>
              <a:t>If current performance is at or above desired metrics, then potentially defer additional investments until a stronger business case can be built.</a:t>
            </a:r>
          </a:p>
          <a:p>
            <a:pPr marL="344488" lvl="1" indent="-285750">
              <a:spcAft>
                <a:spcPts val="600"/>
              </a:spcAft>
              <a:buFont typeface="Arial" panose="020B0604020202020204" pitchFamily="34" charset="0"/>
              <a:buChar char="•"/>
            </a:pPr>
            <a:r>
              <a:rPr lang="en-US" sz="1600" dirty="0" smtClean="0"/>
              <a:t>If current performance is below desired metrics, then consider building a business case for additional performance management capabilities.</a:t>
            </a:r>
          </a:p>
        </p:txBody>
      </p:sp>
      <p:sp>
        <p:nvSpPr>
          <p:cNvPr id="3" name="Pentagon 2"/>
          <p:cNvSpPr/>
          <p:nvPr/>
        </p:nvSpPr>
        <p:spPr>
          <a:xfrm>
            <a:off x="688258" y="5299587"/>
            <a:ext cx="4326194" cy="9045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Leverage Info-Tech’s </a:t>
            </a:r>
            <a:r>
              <a:rPr lang="en-US" i="1" dirty="0"/>
              <a:t>Business Case Template</a:t>
            </a:r>
            <a:r>
              <a:rPr lang="en-US" dirty="0"/>
              <a:t> and engage the </a:t>
            </a:r>
            <a:r>
              <a:rPr lang="en-US" dirty="0" smtClean="0"/>
              <a:t>business.</a:t>
            </a:r>
            <a:endParaRPr lang="en-US" dirty="0"/>
          </a:p>
        </p:txBody>
      </p:sp>
    </p:spTree>
    <p:extLst>
      <p:ext uri="{BB962C8B-B14F-4D97-AF65-F5344CB8AC3E}">
        <p14:creationId xmlns:p14="http://schemas.microsoft.com/office/powerpoint/2010/main" val="1655302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Tree>
    <p:extLst>
      <p:ext uri="{BB962C8B-B14F-4D97-AF65-F5344CB8AC3E}">
        <p14:creationId xmlns:p14="http://schemas.microsoft.com/office/powerpoint/2010/main" val="1144631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99179" y="2015670"/>
            <a:ext cx="7057686" cy="3421449"/>
          </a:xfrm>
          <a:prstGeom prst="rect">
            <a:avLst/>
          </a:prstGeom>
        </p:spPr>
        <p:txBody>
          <a:bodyPr wrap="square" rtlCol="0">
            <a:spAutoFit/>
          </a:bodyPr>
          <a:lstStyle/>
          <a:p>
            <a:pPr>
              <a:spcAft>
                <a:spcPts val="500"/>
              </a:spcAft>
            </a:pPr>
            <a:r>
              <a:rPr lang="en-US" sz="1600" i="1" dirty="0" smtClean="0">
                <a:solidFill>
                  <a:srgbClr val="FFFFFF"/>
                </a:solidFill>
                <a:latin typeface="Georgia"/>
              </a:rPr>
              <a:t>Application issues caused by performance slowdowns or downtime will directly translate into negative experiences for end users and customers. However, despite the immediate impact of inadequate application performance, the majority of organizations do not have any effective performance management processes in place.</a:t>
            </a:r>
          </a:p>
          <a:p>
            <a:pPr>
              <a:spcAft>
                <a:spcPts val="500"/>
              </a:spcAft>
            </a:pPr>
            <a:r>
              <a:rPr lang="en-US" sz="1600" i="1" dirty="0" smtClean="0">
                <a:solidFill>
                  <a:srgbClr val="FFFFFF"/>
                </a:solidFill>
                <a:latin typeface="Georgia"/>
              </a:rPr>
              <a:t>Many IT organizations invest considerable resources for application performance management (APM), yet the business value that these investments generate is limited at best. These tools on their own do not give you clarity on end-to-end application performance and, more specifically, the performance measurements for critical transactions that may touch multiple components are often unclear. </a:t>
            </a:r>
          </a:p>
          <a:p>
            <a:pPr>
              <a:spcAft>
                <a:spcPts val="500"/>
              </a:spcAft>
            </a:pPr>
            <a:r>
              <a:rPr lang="en-US" sz="1600" i="1" dirty="0" smtClean="0">
                <a:solidFill>
                  <a:srgbClr val="FFFFFF"/>
                </a:solidFill>
                <a:latin typeface="Georgia"/>
              </a:rPr>
              <a:t>Before buying a new performance management tool, understand your applications first – this will allow you to tailor the solution to your needs.</a:t>
            </a:r>
            <a:endParaRPr lang="en-US" sz="1600" b="1" i="1" dirty="0" smtClean="0">
              <a:solidFill>
                <a:srgbClr val="FFFFFF"/>
              </a:solidFill>
              <a:latin typeface="Georgia"/>
            </a:endParaRPr>
          </a:p>
        </p:txBody>
      </p:sp>
      <p:sp>
        <p:nvSpPr>
          <p:cNvPr id="9" name="TextBox 8"/>
          <p:cNvSpPr txBox="1"/>
          <p:nvPr/>
        </p:nvSpPr>
        <p:spPr>
          <a:xfrm>
            <a:off x="3203042" y="5564522"/>
            <a:ext cx="4460917" cy="738664"/>
          </a:xfrm>
          <a:prstGeom prst="rect">
            <a:avLst/>
          </a:prstGeom>
        </p:spPr>
        <p:txBody>
          <a:bodyPr wrap="square" rtlCol="0">
            <a:spAutoFit/>
          </a:bodyPr>
          <a:lstStyle/>
          <a:p>
            <a:pPr algn="r"/>
            <a:r>
              <a:rPr lang="en-US" sz="1400" b="1" i="1" dirty="0" smtClean="0">
                <a:solidFill>
                  <a:srgbClr val="FFFFFF"/>
                </a:solidFill>
              </a:rPr>
              <a:t>David (Da) Xu, </a:t>
            </a:r>
          </a:p>
          <a:p>
            <a:pPr algn="r"/>
            <a:r>
              <a:rPr lang="en-US" sz="1400" i="1" dirty="0" smtClean="0">
                <a:solidFill>
                  <a:srgbClr val="FFFFFF"/>
                </a:solidFill>
              </a:rPr>
              <a:t>Senior Consulting Analyst, Infrastructure </a:t>
            </a:r>
            <a:br>
              <a:rPr lang="en-US" sz="1400" i="1" dirty="0" smtClean="0">
                <a:solidFill>
                  <a:srgbClr val="FFFFFF"/>
                </a:solidFill>
              </a:rPr>
            </a:br>
            <a:r>
              <a:rPr lang="en-US" sz="1400" i="1" dirty="0" smtClean="0">
                <a:solidFill>
                  <a:srgbClr val="FFFFFF"/>
                </a:solidFill>
              </a:rPr>
              <a:t>Info-Tech Research Group</a:t>
            </a:r>
          </a:p>
        </p:txBody>
      </p:sp>
      <p:sp>
        <p:nvSpPr>
          <p:cNvPr id="10" name="TextBox 9"/>
          <p:cNvSpPr txBox="1"/>
          <p:nvPr/>
        </p:nvSpPr>
        <p:spPr>
          <a:xfrm>
            <a:off x="254904" y="1467289"/>
            <a:ext cx="8525414" cy="338554"/>
          </a:xfrm>
          <a:prstGeom prst="rect">
            <a:avLst/>
          </a:prstGeom>
        </p:spPr>
        <p:txBody>
          <a:bodyPr wrap="square" rtlCol="0">
            <a:spAutoFit/>
          </a:bodyPr>
          <a:lstStyle/>
          <a:p>
            <a:r>
              <a:rPr lang="en-US" sz="1600" b="1" dirty="0" smtClean="0">
                <a:solidFill>
                  <a:srgbClr val="FFFFFF"/>
                </a:solidFill>
              </a:rPr>
              <a:t>Effective performance management is more than buying a “big red easy button.” </a:t>
            </a:r>
            <a:endParaRPr lang="en-US" sz="1600" b="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rgbClr val="FFFFFF"/>
                </a:solidFill>
              </a:rPr>
              <a:t>ANALYST PERSPECTIVE </a:t>
            </a:r>
            <a:endParaRPr lang="en-US" sz="4000" b="1" dirty="0">
              <a:solidFill>
                <a:srgbClr val="FFFFFF"/>
              </a:solidFill>
            </a:endParaRPr>
          </a:p>
        </p:txBody>
      </p:sp>
      <p:pic>
        <p:nvPicPr>
          <p:cNvPr id="14" name="Picture 108"/>
          <p:cNvPicPr>
            <a:picLocks noChangeAspect="1"/>
          </p:cNvPicPr>
          <p:nvPr/>
        </p:nvPicPr>
        <p:blipFill>
          <a:blip r:embed="rId3"/>
          <a:stretch>
            <a:fillRect/>
          </a:stretch>
        </p:blipFill>
        <p:spPr>
          <a:xfrm>
            <a:off x="493897" y="1855124"/>
            <a:ext cx="693419" cy="501622"/>
          </a:xfrm>
          <a:prstGeom prst="rect">
            <a:avLst/>
          </a:prstGeom>
        </p:spPr>
      </p:pic>
      <p:pic>
        <p:nvPicPr>
          <p:cNvPr id="15" name="Picture 109"/>
          <p:cNvPicPr>
            <a:picLocks noChangeAspect="1"/>
          </p:cNvPicPr>
          <p:nvPr/>
        </p:nvPicPr>
        <p:blipFill>
          <a:blip r:embed="rId4"/>
          <a:stretch>
            <a:fillRect/>
          </a:stretch>
        </p:blipFill>
        <p:spPr>
          <a:xfrm>
            <a:off x="7871367" y="5012093"/>
            <a:ext cx="674751" cy="615711"/>
          </a:xfrm>
          <a:prstGeom prst="rect">
            <a:avLst/>
          </a:prstGeom>
        </p:spPr>
      </p:pic>
    </p:spTree>
    <p:extLst>
      <p:ext uri="{BB962C8B-B14F-4D97-AF65-F5344CB8AC3E}">
        <p14:creationId xmlns:p14="http://schemas.microsoft.com/office/powerpoint/2010/main" val="31311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 needs to become top of mind as it significantly impacts workforce productivity</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959053079"/>
              </p:ext>
            </p:extLst>
          </p:nvPr>
        </p:nvGraphicFramePr>
        <p:xfrm>
          <a:off x="-657879" y="1322467"/>
          <a:ext cx="6891529" cy="478286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5805791" y="1904428"/>
            <a:ext cx="3203863" cy="449761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r>
              <a:rPr lang="en-US" sz="1400" dirty="0" smtClean="0">
                <a:solidFill>
                  <a:schemeClr val="tx1"/>
                </a:solidFill>
              </a:rPr>
              <a:t>The inability to determine the source of performance issues is a primary inhibitor to workforce productivity. While most organizations recognize the importance of performance, they often do not know where to start. </a:t>
            </a:r>
          </a:p>
          <a:p>
            <a:pPr>
              <a:spcBef>
                <a:spcPts val="300"/>
              </a:spcBef>
              <a:spcAft>
                <a:spcPts val="300"/>
              </a:spcAft>
            </a:pPr>
            <a:r>
              <a:rPr lang="en-US" sz="1400" dirty="0" smtClean="0">
                <a:solidFill>
                  <a:schemeClr val="tx1"/>
                </a:solidFill>
              </a:rPr>
              <a:t>The inability to act stems from today’s highly complex IT environments. Today’s data centers often involve a mix of platforms as well as on-premises and a variety of off-premises solutions (e.g. public clouds). Measuring and diagnosing application performance issues are increasingly challenging.</a:t>
            </a:r>
          </a:p>
          <a:p>
            <a:pPr>
              <a:spcBef>
                <a:spcPts val="300"/>
              </a:spcBef>
              <a:spcAft>
                <a:spcPts val="300"/>
              </a:spcAft>
            </a:pPr>
            <a:r>
              <a:rPr lang="en-US" sz="1400" dirty="0" smtClean="0">
                <a:solidFill>
                  <a:schemeClr val="tx1"/>
                </a:solidFill>
              </a:rPr>
              <a:t>Growing challenges combined with the potential impact of APM dictates the need for a tailored solution that can address the specific application performance challenges of your firm.</a:t>
            </a:r>
          </a:p>
        </p:txBody>
      </p:sp>
      <p:sp>
        <p:nvSpPr>
          <p:cNvPr id="9" name="TextBox 8"/>
          <p:cNvSpPr txBox="1"/>
          <p:nvPr/>
        </p:nvSpPr>
        <p:spPr>
          <a:xfrm>
            <a:off x="478971" y="6186600"/>
            <a:ext cx="5225143" cy="246221"/>
          </a:xfrm>
          <a:prstGeom prst="rect">
            <a:avLst/>
          </a:prstGeom>
        </p:spPr>
        <p:txBody>
          <a:bodyPr wrap="square" rtlCol="0">
            <a:spAutoFit/>
          </a:bodyPr>
          <a:lstStyle/>
          <a:p>
            <a:r>
              <a:rPr lang="en-US" sz="1000" dirty="0" smtClean="0"/>
              <a:t>Source: Aternity Inc., 2016 Business Transformation and User Experience Trend Survey</a:t>
            </a:r>
          </a:p>
        </p:txBody>
      </p:sp>
    </p:spTree>
    <p:extLst>
      <p:ext uri="{BB962C8B-B14F-4D97-AF65-F5344CB8AC3E}">
        <p14:creationId xmlns:p14="http://schemas.microsoft.com/office/powerpoint/2010/main" val="258641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let user perception become your performance reality </a:t>
            </a:r>
            <a:endParaRPr lang="en-US" dirty="0"/>
          </a:p>
        </p:txBody>
      </p:sp>
      <p:sp>
        <p:nvSpPr>
          <p:cNvPr id="8" name="Rectangle 7"/>
          <p:cNvSpPr/>
          <p:nvPr/>
        </p:nvSpPr>
        <p:spPr>
          <a:xfrm>
            <a:off x="389659" y="1643411"/>
            <a:ext cx="4322383" cy="449761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r>
              <a:rPr lang="en-US" sz="1400" dirty="0" smtClean="0">
                <a:solidFill>
                  <a:schemeClr val="tx1"/>
                </a:solidFill>
              </a:rPr>
              <a:t>When addressing end-user complaints, between </a:t>
            </a:r>
            <a:r>
              <a:rPr lang="en-US" sz="1400" b="1" dirty="0" smtClean="0">
                <a:solidFill>
                  <a:schemeClr val="tx1"/>
                </a:solidFill>
              </a:rPr>
              <a:t>80% and 90% </a:t>
            </a:r>
            <a:r>
              <a:rPr lang="en-US" sz="1400" dirty="0" smtClean="0">
                <a:solidFill>
                  <a:schemeClr val="tx1"/>
                </a:solidFill>
              </a:rPr>
              <a:t>of the engagement is troubleshooting. Essentially, IT spends the majority of support cycles reacting to issues instead of preventing them. The reactive nature of the engagement means that end users, and potentially customers, have already been impacted and friction is created. This phenomenon widens the visibility gap between end-user perception of received performance and IT’s measurement of delivered performance.  </a:t>
            </a:r>
          </a:p>
          <a:p>
            <a:pPr>
              <a:spcBef>
                <a:spcPts val="300"/>
              </a:spcBef>
              <a:spcAft>
                <a:spcPts val="300"/>
              </a:spcAft>
            </a:pPr>
            <a:r>
              <a:rPr lang="en-US" sz="1400" dirty="0" smtClean="0">
                <a:solidFill>
                  <a:schemeClr val="tx1"/>
                </a:solidFill>
              </a:rPr>
              <a:t>Current estimates further validate the visibility gap: </a:t>
            </a:r>
            <a:r>
              <a:rPr lang="en-US" sz="1400" b="1" dirty="0" smtClean="0">
                <a:solidFill>
                  <a:schemeClr val="tx1"/>
                </a:solidFill>
              </a:rPr>
              <a:t>70-80% </a:t>
            </a:r>
            <a:r>
              <a:rPr lang="en-US" sz="1400" dirty="0" smtClean="0">
                <a:solidFill>
                  <a:schemeClr val="tx1"/>
                </a:solidFill>
              </a:rPr>
              <a:t>of problems impacting end users are not detected by IT. Essentially, when IT hears about issues it is the exception rather than the norm. The visibility gap will continue to worsen as end users suffer in silence and do not escalate issues to IT. There needs to be a conscious effort to create visibility and eliminate the visibility gap through effective application performance management. </a:t>
            </a:r>
          </a:p>
        </p:txBody>
      </p:sp>
      <p:sp>
        <p:nvSpPr>
          <p:cNvPr id="9" name="TextBox 8"/>
          <p:cNvSpPr txBox="1"/>
          <p:nvPr/>
        </p:nvSpPr>
        <p:spPr>
          <a:xfrm>
            <a:off x="5379309" y="5448591"/>
            <a:ext cx="3185662" cy="400110"/>
          </a:xfrm>
          <a:prstGeom prst="rect">
            <a:avLst/>
          </a:prstGeom>
        </p:spPr>
        <p:txBody>
          <a:bodyPr wrap="square" rtlCol="0">
            <a:spAutoFit/>
          </a:bodyPr>
          <a:lstStyle/>
          <a:p>
            <a:r>
              <a:rPr lang="en-US" sz="1000" dirty="0" smtClean="0"/>
              <a:t>Source: Aternity Inc., 2016 Business Transformation and User Experience Trend Survey</a:t>
            </a:r>
          </a:p>
        </p:txBody>
      </p:sp>
      <p:graphicFrame>
        <p:nvGraphicFramePr>
          <p:cNvPr id="6" name="Chart 5"/>
          <p:cNvGraphicFramePr>
            <a:graphicFrameLocks/>
          </p:cNvGraphicFramePr>
          <p:nvPr>
            <p:extLst>
              <p:ext uri="{D42A27DB-BD31-4B8C-83A1-F6EECF244321}">
                <p14:modId xmlns:p14="http://schemas.microsoft.com/office/powerpoint/2010/main" val="442635407"/>
              </p:ext>
            </p:extLst>
          </p:nvPr>
        </p:nvGraphicFramePr>
        <p:xfrm>
          <a:off x="4021394" y="1684260"/>
          <a:ext cx="5600574" cy="37234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0317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rgbClr val="FFFFFF"/>
                </a:solidFill>
              </a:rPr>
              <a:t>Situation</a:t>
            </a:r>
            <a:endParaRPr lang="en-US" sz="1600" b="1" dirty="0">
              <a:solidFill>
                <a:srgbClr val="FFFFFF"/>
              </a:solidFill>
            </a:endParaRPr>
          </a:p>
        </p:txBody>
      </p:sp>
      <p:sp>
        <p:nvSpPr>
          <p:cNvPr id="14" name="Rectangle 13"/>
          <p:cNvSpPr/>
          <p:nvPr/>
        </p:nvSpPr>
        <p:spPr>
          <a:xfrm>
            <a:off x="3265039" y="2142851"/>
            <a:ext cx="278767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rgbClr val="FFFFFF"/>
                </a:solidFill>
              </a:rPr>
              <a:t>Action</a:t>
            </a:r>
            <a:endParaRPr lang="en-US" sz="1600" b="1" dirty="0">
              <a:solidFill>
                <a:srgbClr val="FFFFFF"/>
              </a:solidFill>
            </a:endParaRPr>
          </a:p>
        </p:txBody>
      </p:sp>
      <p:sp>
        <p:nvSpPr>
          <p:cNvPr id="15" name="Rectangle 14"/>
          <p:cNvSpPr/>
          <p:nvPr/>
        </p:nvSpPr>
        <p:spPr>
          <a:xfrm>
            <a:off x="6431660" y="2144738"/>
            <a:ext cx="2438400"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rgbClr val="FFFFFF"/>
                </a:solidFill>
              </a:rPr>
              <a:t>Results</a:t>
            </a:r>
          </a:p>
        </p:txBody>
      </p:sp>
      <p:sp>
        <p:nvSpPr>
          <p:cNvPr id="16" name="Rectangle 15"/>
          <p:cNvSpPr/>
          <p:nvPr/>
        </p:nvSpPr>
        <p:spPr>
          <a:xfrm>
            <a:off x="268871" y="2729704"/>
            <a:ext cx="2561457"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Bef>
                <a:spcPts val="300"/>
              </a:spcBef>
              <a:spcAft>
                <a:spcPts val="300"/>
              </a:spcAft>
            </a:pPr>
            <a:r>
              <a:rPr lang="en-US" sz="1100" dirty="0" smtClean="0">
                <a:solidFill>
                  <a:srgbClr val="333333"/>
                </a:solidFill>
              </a:rPr>
              <a:t>Identifying, isolating, and resolving issues more quickly is one of the most direct benefits of application performance management. </a:t>
            </a:r>
          </a:p>
          <a:p>
            <a:pPr>
              <a:spcBef>
                <a:spcPts val="300"/>
              </a:spcBef>
              <a:spcAft>
                <a:spcPts val="300"/>
              </a:spcAft>
            </a:pPr>
            <a:r>
              <a:rPr lang="en-US" sz="1100" dirty="0" smtClean="0">
                <a:solidFill>
                  <a:srgbClr val="333333"/>
                </a:solidFill>
              </a:rPr>
              <a:t>A large enterprise was experiencing significant issues meeting its internal SLAs due to being overloaded with support/trouble tickets. </a:t>
            </a:r>
          </a:p>
          <a:p>
            <a:pPr>
              <a:spcBef>
                <a:spcPts val="300"/>
              </a:spcBef>
              <a:spcAft>
                <a:spcPts val="300"/>
              </a:spcAft>
            </a:pPr>
            <a:r>
              <a:rPr lang="en-US" sz="1100" dirty="0" smtClean="0">
                <a:solidFill>
                  <a:srgbClr val="333333"/>
                </a:solidFill>
              </a:rPr>
              <a:t>The primary challenge the team had was their inability to drill down on issues and identify where specifically the error was occurring. This challenge was exasperated by the fact that the enterprise was leveraging a hybrid environment consisting of legacy hardware, a co-lo environment, and several cloud services. </a:t>
            </a:r>
          </a:p>
        </p:txBody>
      </p:sp>
      <p:sp>
        <p:nvSpPr>
          <p:cNvPr id="17" name="Rectangle 16"/>
          <p:cNvSpPr/>
          <p:nvPr/>
        </p:nvSpPr>
        <p:spPr>
          <a:xfrm>
            <a:off x="3275151" y="2729703"/>
            <a:ext cx="2776717" cy="335457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Bef>
                <a:spcPts val="300"/>
              </a:spcBef>
              <a:spcAft>
                <a:spcPts val="300"/>
              </a:spcAft>
            </a:pPr>
            <a:r>
              <a:rPr lang="en-US" sz="1100" i="1" dirty="0" smtClean="0">
                <a:solidFill>
                  <a:schemeClr val="tx2"/>
                </a:solidFill>
                <a:latin typeface="+mj-lt"/>
              </a:rPr>
              <a:t>“With an APM approach centered around actual end-user experience instead of just individual network and application measurements, IT can increase business efficiency by decreasing the number of IT staff members needed to triage a problem and lower operational costs by reducing trouble ticket escalations by 40-50%.” </a:t>
            </a:r>
          </a:p>
          <a:p>
            <a:pPr algn="r">
              <a:spcBef>
                <a:spcPts val="300"/>
              </a:spcBef>
              <a:spcAft>
                <a:spcPts val="300"/>
              </a:spcAft>
            </a:pPr>
            <a:r>
              <a:rPr lang="en-US" sz="1100" dirty="0" smtClean="0">
                <a:solidFill>
                  <a:schemeClr val="tx2"/>
                </a:solidFill>
              </a:rPr>
              <a:t>– Doug Roberts, Managing Director of Product Strategy, Fluke Networks Visual</a:t>
            </a:r>
          </a:p>
          <a:p>
            <a:pPr>
              <a:spcBef>
                <a:spcPts val="300"/>
              </a:spcBef>
              <a:spcAft>
                <a:spcPts val="300"/>
              </a:spcAft>
            </a:pPr>
            <a:r>
              <a:rPr lang="en-US" sz="1100" dirty="0" smtClean="0">
                <a:solidFill>
                  <a:schemeClr val="tx2"/>
                </a:solidFill>
              </a:rPr>
              <a:t>The enterprise implemented performance management with the focus on reducing the number of tickets as well as increasing resolution speed.</a:t>
            </a:r>
            <a:endParaRPr lang="en-US" sz="1100" dirty="0">
              <a:solidFill>
                <a:schemeClr val="tx2"/>
              </a:solidFill>
            </a:endParaRPr>
          </a:p>
        </p:txBody>
      </p:sp>
      <p:sp>
        <p:nvSpPr>
          <p:cNvPr id="18" name="Rectangle 17"/>
          <p:cNvSpPr/>
          <p:nvPr/>
        </p:nvSpPr>
        <p:spPr>
          <a:xfrm>
            <a:off x="6438900" y="2729703"/>
            <a:ext cx="2438400"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a:spcBef>
                <a:spcPts val="300"/>
              </a:spcBef>
              <a:spcAft>
                <a:spcPts val="300"/>
              </a:spcAft>
            </a:pPr>
            <a:r>
              <a:rPr lang="en-US" sz="1100" dirty="0" smtClean="0">
                <a:solidFill>
                  <a:srgbClr val="333333"/>
                </a:solidFill>
              </a:rPr>
              <a:t>Prior to APM implementation: </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Time to resolve: 30 minutes</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Average tickets per mo.: 200</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Staff salary: $45/hour</a:t>
            </a:r>
          </a:p>
          <a:p>
            <a:pPr>
              <a:spcBef>
                <a:spcPts val="300"/>
              </a:spcBef>
              <a:spcAft>
                <a:spcPts val="300"/>
              </a:spcAft>
            </a:pPr>
            <a:r>
              <a:rPr lang="en-US" sz="1100" b="1" dirty="0" smtClean="0">
                <a:solidFill>
                  <a:srgbClr val="333333"/>
                </a:solidFill>
              </a:rPr>
              <a:t>Total Annual Cost: $ 54,000</a:t>
            </a:r>
          </a:p>
          <a:p>
            <a:pPr>
              <a:spcBef>
                <a:spcPts val="300"/>
              </a:spcBef>
              <a:spcAft>
                <a:spcPts val="300"/>
              </a:spcAft>
            </a:pPr>
            <a:r>
              <a:rPr lang="en-US" sz="1100" dirty="0" smtClean="0">
                <a:solidFill>
                  <a:srgbClr val="333333"/>
                </a:solidFill>
              </a:rPr>
              <a:t>After APM implementation:</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Time to resolve: 20 minutes</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Average tickets per mo.: 150</a:t>
            </a:r>
          </a:p>
          <a:p>
            <a:pPr marL="171450" indent="-171450">
              <a:spcBef>
                <a:spcPts val="300"/>
              </a:spcBef>
              <a:spcAft>
                <a:spcPts val="300"/>
              </a:spcAft>
              <a:buFont typeface="Arial" panose="020B0604020202020204" pitchFamily="34" charset="0"/>
              <a:buChar char="•"/>
            </a:pPr>
            <a:r>
              <a:rPr lang="en-US" sz="1100" dirty="0" smtClean="0">
                <a:solidFill>
                  <a:srgbClr val="333333"/>
                </a:solidFill>
              </a:rPr>
              <a:t>Staff salary: $45/hour</a:t>
            </a:r>
          </a:p>
          <a:p>
            <a:pPr>
              <a:spcBef>
                <a:spcPts val="300"/>
              </a:spcBef>
              <a:spcAft>
                <a:spcPts val="300"/>
              </a:spcAft>
            </a:pPr>
            <a:r>
              <a:rPr lang="en-US" sz="1100" b="1" dirty="0" smtClean="0">
                <a:solidFill>
                  <a:srgbClr val="333333"/>
                </a:solidFill>
              </a:rPr>
              <a:t>Total Annual Cost: $26,730</a:t>
            </a:r>
          </a:p>
          <a:p>
            <a:pPr>
              <a:spcBef>
                <a:spcPts val="300"/>
              </a:spcBef>
              <a:spcAft>
                <a:spcPts val="300"/>
              </a:spcAft>
            </a:pPr>
            <a:r>
              <a:rPr lang="en-US" sz="1100" b="1" dirty="0" smtClean="0">
                <a:solidFill>
                  <a:srgbClr val="333333"/>
                </a:solidFill>
              </a:rPr>
              <a:t>Total Savings: $27,270</a:t>
            </a:r>
          </a:p>
          <a:p>
            <a:pPr>
              <a:spcBef>
                <a:spcPts val="300"/>
              </a:spcBef>
              <a:spcAft>
                <a:spcPts val="300"/>
              </a:spcAft>
            </a:pPr>
            <a:endParaRPr lang="en-US" sz="1100" dirty="0" smtClean="0">
              <a:solidFill>
                <a:srgbClr val="333333"/>
              </a:solidFill>
            </a:endParaRPr>
          </a:p>
          <a:p>
            <a:pPr marL="171450" indent="-171450">
              <a:spcBef>
                <a:spcPts val="300"/>
              </a:spcBef>
              <a:spcAft>
                <a:spcPts val="300"/>
              </a:spcAft>
              <a:buFont typeface="Arial" panose="020B0604020202020204" pitchFamily="34" charset="0"/>
              <a:buChar char="•"/>
            </a:pPr>
            <a:endParaRPr lang="en-US" sz="1100" dirty="0" smtClean="0">
              <a:solidFill>
                <a:srgbClr val="333333"/>
              </a:solidFill>
            </a:endParaRPr>
          </a:p>
          <a:p>
            <a:pPr>
              <a:spcBef>
                <a:spcPts val="300"/>
              </a:spcBef>
              <a:spcAft>
                <a:spcPts val="300"/>
              </a:spcAft>
            </a:pPr>
            <a:endParaRPr lang="en-US" sz="1100" b="1" dirty="0" smtClean="0">
              <a:solidFill>
                <a:srgbClr val="333333"/>
              </a:solidFill>
            </a:endParaRPr>
          </a:p>
          <a:p>
            <a:pPr marL="171450" indent="-171450">
              <a:spcBef>
                <a:spcPts val="300"/>
              </a:spcBef>
              <a:spcAft>
                <a:spcPts val="300"/>
              </a:spcAft>
              <a:buFont typeface="Arial" panose="020B0604020202020204" pitchFamily="34" charset="0"/>
              <a:buChar char="•"/>
            </a:pPr>
            <a:endParaRPr lang="en-US" sz="1100" dirty="0">
              <a:solidFill>
                <a:srgbClr val="333333"/>
              </a:solidFill>
            </a:endParaRPr>
          </a:p>
        </p:txBody>
      </p:sp>
      <p:sp>
        <p:nvSpPr>
          <p:cNvPr id="4" name="Title 3"/>
          <p:cNvSpPr>
            <a:spLocks noGrp="1"/>
          </p:cNvSpPr>
          <p:nvPr>
            <p:ph type="title"/>
          </p:nvPr>
        </p:nvSpPr>
        <p:spPr/>
        <p:txBody>
          <a:bodyPr/>
          <a:lstStyle/>
          <a:p>
            <a:r>
              <a:rPr lang="en-US" dirty="0" smtClean="0"/>
              <a:t>Reducing ticket volume leads to increased employee productivity and total savings of $27,270 </a:t>
            </a:r>
            <a:endParaRPr lang="en-US" dirty="0"/>
          </a:p>
        </p:txBody>
      </p:sp>
      <p:sp>
        <p:nvSpPr>
          <p:cNvPr id="23" name="Chevron 22"/>
          <p:cNvSpPr/>
          <p:nvPr/>
        </p:nvSpPr>
        <p:spPr>
          <a:xfrm>
            <a:off x="6128068"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4130"/>
              </a:solidFill>
            </a:endParaRPr>
          </a:p>
        </p:txBody>
      </p:sp>
      <p:sp>
        <p:nvSpPr>
          <p:cNvPr id="24" name="Chevron 23"/>
          <p:cNvSpPr/>
          <p:nvPr/>
        </p:nvSpPr>
        <p:spPr>
          <a:xfrm>
            <a:off x="2931147"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4130"/>
              </a:solidFill>
            </a:endParaRPr>
          </a:p>
        </p:txBody>
      </p:sp>
      <p:grpSp>
        <p:nvGrpSpPr>
          <p:cNvPr id="3" name="Group 2"/>
          <p:cNvGrpSpPr/>
          <p:nvPr/>
        </p:nvGrpSpPr>
        <p:grpSpPr>
          <a:xfrm>
            <a:off x="0" y="1123950"/>
            <a:ext cx="6924676" cy="802427"/>
            <a:chOff x="-1" y="279003"/>
            <a:chExt cx="6924676" cy="802427"/>
          </a:xfrm>
        </p:grpSpPr>
        <p:sp>
          <p:nvSpPr>
            <p:cNvPr id="19" name="Rectangle 18"/>
            <p:cNvSpPr/>
            <p:nvPr/>
          </p:nvSpPr>
          <p:spPr>
            <a:xfrm>
              <a:off x="-1" y="279003"/>
              <a:ext cx="6924676" cy="802427"/>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a:solidFill>
                    <a:srgbClr val="FFFFFF"/>
                  </a:solidFill>
                </a:rPr>
                <a:t>CASE STUDY</a:t>
              </a:r>
            </a:p>
          </p:txBody>
        </p:sp>
        <p:sp>
          <p:nvSpPr>
            <p:cNvPr id="20" name="TextBox 19"/>
            <p:cNvSpPr txBox="1"/>
            <p:nvPr/>
          </p:nvSpPr>
          <p:spPr>
            <a:xfrm>
              <a:off x="3407021" y="374666"/>
              <a:ext cx="870438" cy="646331"/>
            </a:xfrm>
            <a:prstGeom prst="rect">
              <a:avLst/>
            </a:prstGeom>
            <a:noFill/>
          </p:spPr>
          <p:txBody>
            <a:bodyPr wrap="square" rtlCol="0">
              <a:spAutoFit/>
            </a:bodyPr>
            <a:lstStyle/>
            <a:p>
              <a:pPr algn="r">
                <a:lnSpc>
                  <a:spcPct val="150000"/>
                </a:lnSpc>
              </a:pPr>
              <a:r>
                <a:rPr lang="en-CA" sz="1200" i="1" dirty="0">
                  <a:solidFill>
                    <a:srgbClr val="FFFFFF"/>
                  </a:solidFill>
                </a:rPr>
                <a:t>Industry</a:t>
              </a:r>
            </a:p>
            <a:p>
              <a:pPr algn="r">
                <a:lnSpc>
                  <a:spcPct val="150000"/>
                </a:lnSpc>
              </a:pPr>
              <a:r>
                <a:rPr lang="en-CA" sz="1200" i="1" dirty="0">
                  <a:solidFill>
                    <a:srgbClr val="FFFFFF"/>
                  </a:solidFill>
                </a:rPr>
                <a:t>Source</a:t>
              </a:r>
            </a:p>
          </p:txBody>
        </p:sp>
        <p:cxnSp>
          <p:nvCxnSpPr>
            <p:cNvPr id="22" name="Straight Connector 21"/>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26" name="Text Placeholder 9"/>
            <p:cNvSpPr txBox="1">
              <a:spLocks/>
            </p:cNvSpPr>
            <p:nvPr/>
          </p:nvSpPr>
          <p:spPr>
            <a:xfrm>
              <a:off x="4277458" y="374667"/>
              <a:ext cx="2323365"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dirty="0" smtClean="0">
                  <a:solidFill>
                    <a:srgbClr val="FFFFFF"/>
                  </a:solidFill>
                </a:rPr>
                <a:t>Large Enterprise</a:t>
              </a:r>
            </a:p>
            <a:p>
              <a:pPr>
                <a:buClr>
                  <a:srgbClr val="333333"/>
                </a:buClr>
              </a:pPr>
              <a:r>
                <a:rPr lang="en-CA" dirty="0" smtClean="0">
                  <a:solidFill>
                    <a:srgbClr val="FFFFFF"/>
                  </a:solidFill>
                </a:rPr>
                <a:t>XO Communications</a:t>
              </a:r>
              <a:endParaRPr lang="en-US" dirty="0">
                <a:solidFill>
                  <a:srgbClr val="FFFFFF"/>
                </a:solidFill>
              </a:endParaRPr>
            </a:p>
          </p:txBody>
        </p:sp>
      </p:grpSp>
      <p:sp>
        <p:nvSpPr>
          <p:cNvPr id="21" name="TextBox 20"/>
          <p:cNvSpPr txBox="1"/>
          <p:nvPr/>
        </p:nvSpPr>
        <p:spPr>
          <a:xfrm>
            <a:off x="336062" y="6084279"/>
            <a:ext cx="4969106" cy="246221"/>
          </a:xfrm>
          <a:prstGeom prst="rect">
            <a:avLst/>
          </a:prstGeom>
        </p:spPr>
        <p:txBody>
          <a:bodyPr wrap="square" rtlCol="0">
            <a:spAutoFit/>
          </a:bodyPr>
          <a:lstStyle/>
          <a:p>
            <a:r>
              <a:rPr lang="en-CA" sz="1000" dirty="0" smtClean="0"/>
              <a:t>Source: The ROI of Application Performance Management, XO Communications</a:t>
            </a:r>
          </a:p>
        </p:txBody>
      </p:sp>
    </p:spTree>
    <p:extLst>
      <p:ext uri="{BB962C8B-B14F-4D97-AF65-F5344CB8AC3E}">
        <p14:creationId xmlns:p14="http://schemas.microsoft.com/office/powerpoint/2010/main" val="757646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stock APM tool without understanding business impact and requirements will limit APM investment success</a:t>
            </a:r>
            <a:endParaRPr lang="en-US" dirty="0"/>
          </a:p>
        </p:txBody>
      </p:sp>
      <p:sp>
        <p:nvSpPr>
          <p:cNvPr id="4" name="Rectangle 3"/>
          <p:cNvSpPr/>
          <p:nvPr/>
        </p:nvSpPr>
        <p:spPr>
          <a:xfrm>
            <a:off x="257174" y="4007892"/>
            <a:ext cx="8620125" cy="2295719"/>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endParaRPr lang="en-US" sz="1400" dirty="0" smtClean="0">
              <a:solidFill>
                <a:schemeClr val="tx1"/>
              </a:solidFill>
            </a:endParaRPr>
          </a:p>
        </p:txBody>
      </p:sp>
      <p:sp>
        <p:nvSpPr>
          <p:cNvPr id="5" name="TextBox 105"/>
          <p:cNvSpPr txBox="1"/>
          <p:nvPr/>
        </p:nvSpPr>
        <p:spPr>
          <a:xfrm>
            <a:off x="666824" y="4215174"/>
            <a:ext cx="8051150" cy="2031325"/>
          </a:xfrm>
          <a:prstGeom prst="rect">
            <a:avLst/>
          </a:prstGeom>
          <a:noFill/>
        </p:spPr>
        <p:txBody>
          <a:bodyPr wrap="square" rtlCol="0">
            <a:spAutoFit/>
          </a:bodyPr>
          <a:lstStyle/>
          <a:p>
            <a:r>
              <a:rPr lang="en-US" sz="1400" i="1" dirty="0" smtClean="0">
                <a:solidFill>
                  <a:srgbClr val="333300"/>
                </a:solidFill>
                <a:latin typeface="Georgia"/>
              </a:rPr>
              <a:t>Too often, APM is focused on monitoring and correlating information about web-application components or server performance. This does not consider the full implications of what it takes to deliver a service to the user. Nor does it identify all issues that can impact the performance of an application or service. The bigger question IT needs to focus on is ‘What am I trying to achieve to support the business?’ IT must consider service delivery as a strategy and holistic responsibility. APM technologies should be evaluated based on the desired end goal of assuring service delivery, and must consider all elements that impact a user’s experience.</a:t>
            </a:r>
          </a:p>
          <a:p>
            <a:pPr algn="r"/>
            <a:r>
              <a:rPr lang="en-US" sz="1400" i="1" dirty="0" smtClean="0">
                <a:solidFill>
                  <a:srgbClr val="333300"/>
                </a:solidFill>
                <a:latin typeface="Georgia"/>
              </a:rPr>
              <a:t/>
            </a:r>
            <a:br>
              <a:rPr lang="en-US" sz="1400" i="1" dirty="0" smtClean="0">
                <a:solidFill>
                  <a:srgbClr val="333300"/>
                </a:solidFill>
                <a:latin typeface="Georgia"/>
              </a:rPr>
            </a:br>
            <a:r>
              <a:rPr lang="en-US" sz="1400" dirty="0" smtClean="0">
                <a:solidFill>
                  <a:srgbClr val="333300"/>
                </a:solidFill>
              </a:rPr>
              <a:t>– Steven Shalita, Vice President of Marketing</a:t>
            </a:r>
            <a:r>
              <a:rPr lang="en-US" sz="1400" i="1" dirty="0" smtClean="0">
                <a:solidFill>
                  <a:srgbClr val="333300"/>
                </a:solidFill>
              </a:rPr>
              <a:t>, </a:t>
            </a:r>
            <a:r>
              <a:rPr lang="en-US" sz="1400" dirty="0" smtClean="0">
                <a:solidFill>
                  <a:srgbClr val="333300"/>
                </a:solidFill>
              </a:rPr>
              <a:t>NetScout</a:t>
            </a:r>
            <a:endParaRPr lang="en-US" sz="1400" dirty="0">
              <a:solidFill>
                <a:srgbClr val="333300"/>
              </a:solidFill>
              <a:latin typeface="Georgia"/>
            </a:endParaRPr>
          </a:p>
        </p:txBody>
      </p:sp>
      <p:pic>
        <p:nvPicPr>
          <p:cNvPr id="6" name="Picture 108"/>
          <p:cNvPicPr>
            <a:picLocks noChangeAspect="1"/>
          </p:cNvPicPr>
          <p:nvPr/>
        </p:nvPicPr>
        <p:blipFill>
          <a:blip r:embed="rId3"/>
          <a:stretch>
            <a:fillRect/>
          </a:stretch>
        </p:blipFill>
        <p:spPr>
          <a:xfrm>
            <a:off x="220962" y="4007892"/>
            <a:ext cx="573074" cy="414564"/>
          </a:xfrm>
          <a:prstGeom prst="rect">
            <a:avLst/>
          </a:prstGeom>
        </p:spPr>
      </p:pic>
      <p:pic>
        <p:nvPicPr>
          <p:cNvPr id="7" name="Picture 109"/>
          <p:cNvPicPr>
            <a:picLocks noChangeAspect="1"/>
          </p:cNvPicPr>
          <p:nvPr/>
        </p:nvPicPr>
        <p:blipFill>
          <a:blip r:embed="rId4"/>
          <a:stretch>
            <a:fillRect/>
          </a:stretch>
        </p:blipFill>
        <p:spPr>
          <a:xfrm>
            <a:off x="5897272" y="5511777"/>
            <a:ext cx="557645" cy="508852"/>
          </a:xfrm>
          <a:prstGeom prst="rect">
            <a:avLst/>
          </a:prstGeom>
        </p:spPr>
      </p:pic>
      <p:sp>
        <p:nvSpPr>
          <p:cNvPr id="13" name="TextBox 12"/>
          <p:cNvSpPr txBox="1"/>
          <p:nvPr/>
        </p:nvSpPr>
        <p:spPr>
          <a:xfrm>
            <a:off x="257174" y="1279796"/>
            <a:ext cx="4536497" cy="307777"/>
          </a:xfrm>
          <a:prstGeom prst="rect">
            <a:avLst/>
          </a:prstGeom>
        </p:spPr>
        <p:txBody>
          <a:bodyPr wrap="square" rtlCol="0">
            <a:spAutoFit/>
          </a:bodyPr>
          <a:lstStyle/>
          <a:p>
            <a:r>
              <a:rPr lang="en-US" sz="1400" b="1" dirty="0" smtClean="0"/>
              <a:t>APM tools are often implemented for two reasons:</a:t>
            </a:r>
          </a:p>
        </p:txBody>
      </p:sp>
      <p:sp>
        <p:nvSpPr>
          <p:cNvPr id="17" name="Rectangle 16"/>
          <p:cNvSpPr/>
          <p:nvPr/>
        </p:nvSpPr>
        <p:spPr>
          <a:xfrm>
            <a:off x="1261183" y="1672359"/>
            <a:ext cx="7616115" cy="791472"/>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tx1"/>
                </a:solidFill>
              </a:rPr>
              <a:t>Performance management is implemented because the pain threshold gets too high. The </a:t>
            </a:r>
            <a:r>
              <a:rPr lang="en-US" sz="1200" dirty="0">
                <a:solidFill>
                  <a:schemeClr val="tx1"/>
                </a:solidFill>
              </a:rPr>
              <a:t>o</a:t>
            </a:r>
            <a:r>
              <a:rPr lang="en-US" sz="1200" dirty="0" smtClean="0">
                <a:solidFill>
                  <a:schemeClr val="tx1"/>
                </a:solidFill>
              </a:rPr>
              <a:t>rganization experiences frequent and worsening occurrences of application performance degradation and purchases an out-of-the-box APM tool. Without first understanding business requirements, the APM tool is often relegated to monitoring and reporting low-level technical metrics. </a:t>
            </a:r>
            <a:endParaRPr lang="en-US" sz="1200" dirty="0">
              <a:solidFill>
                <a:schemeClr val="tx1"/>
              </a:solidFill>
            </a:endParaRPr>
          </a:p>
        </p:txBody>
      </p:sp>
      <p:sp>
        <p:nvSpPr>
          <p:cNvPr id="19" name="Rectangle 18"/>
          <p:cNvSpPr/>
          <p:nvPr/>
        </p:nvSpPr>
        <p:spPr>
          <a:xfrm>
            <a:off x="1287114" y="2577350"/>
            <a:ext cx="7590184" cy="821721"/>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tx1"/>
                </a:solidFill>
              </a:rPr>
              <a:t>A performance management tool is implemented during the development or implementation of a project. The APM tool is focused on managing business impact so that IT teams can prioritize on what to troubleshoot rather than over-rotating on infrastructure resource, health, or capacity metrics.  </a:t>
            </a:r>
            <a:endParaRPr lang="en-US" sz="1200" dirty="0">
              <a:solidFill>
                <a:schemeClr val="tx1"/>
              </a:solidFill>
            </a:endParaRPr>
          </a:p>
        </p:txBody>
      </p:sp>
      <p:sp>
        <p:nvSpPr>
          <p:cNvPr id="21" name="Rectangle 20"/>
          <p:cNvSpPr/>
          <p:nvPr/>
        </p:nvSpPr>
        <p:spPr>
          <a:xfrm>
            <a:off x="356235" y="1672360"/>
            <a:ext cx="1349950" cy="791472"/>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rgbClr val="FFFFFF"/>
                </a:solidFill>
              </a:rPr>
              <a:t>Reactionary</a:t>
            </a:r>
            <a:endParaRPr lang="en-US" sz="1400" b="1" dirty="0">
              <a:solidFill>
                <a:srgbClr val="FFFFFF"/>
              </a:solidFill>
            </a:endParaRPr>
          </a:p>
        </p:txBody>
      </p:sp>
      <p:sp>
        <p:nvSpPr>
          <p:cNvPr id="22" name="Rectangle 21"/>
          <p:cNvSpPr/>
          <p:nvPr/>
        </p:nvSpPr>
        <p:spPr>
          <a:xfrm>
            <a:off x="356236" y="2577350"/>
            <a:ext cx="1349950" cy="821723"/>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rgbClr val="FFFFFF"/>
                </a:solidFill>
              </a:rPr>
              <a:t>Strategic</a:t>
            </a:r>
            <a:endParaRPr lang="en-US" sz="1400" b="1" dirty="0">
              <a:solidFill>
                <a:srgbClr val="FFFFFF"/>
              </a:solidFill>
            </a:endParaRPr>
          </a:p>
        </p:txBody>
      </p:sp>
      <p:sp>
        <p:nvSpPr>
          <p:cNvPr id="23" name="TextBox 22"/>
          <p:cNvSpPr txBox="1"/>
          <p:nvPr/>
        </p:nvSpPr>
        <p:spPr>
          <a:xfrm>
            <a:off x="257174" y="3530542"/>
            <a:ext cx="8460800" cy="523220"/>
          </a:xfrm>
          <a:prstGeom prst="rect">
            <a:avLst/>
          </a:prstGeom>
        </p:spPr>
        <p:txBody>
          <a:bodyPr wrap="square" rtlCol="0">
            <a:spAutoFit/>
          </a:bodyPr>
          <a:lstStyle/>
          <a:p>
            <a:pPr algn="ctr"/>
            <a:r>
              <a:rPr lang="en-US" sz="1400" b="1" dirty="0" smtClean="0"/>
              <a:t>Avoid reactionary performance management implementation by focusing on the fundamentals of tailoring infrastructure flow maps and transaction profiles to business impact.</a:t>
            </a:r>
          </a:p>
        </p:txBody>
      </p:sp>
      <p:sp>
        <p:nvSpPr>
          <p:cNvPr id="14" name="TextBox 13"/>
          <p:cNvSpPr txBox="1"/>
          <p:nvPr/>
        </p:nvSpPr>
        <p:spPr>
          <a:xfrm>
            <a:off x="356235" y="6278897"/>
            <a:ext cx="5753620" cy="246221"/>
          </a:xfrm>
          <a:prstGeom prst="rect">
            <a:avLst/>
          </a:prstGeom>
        </p:spPr>
        <p:txBody>
          <a:bodyPr wrap="square" rtlCol="0">
            <a:spAutoFit/>
          </a:bodyPr>
          <a:lstStyle/>
          <a:p>
            <a:r>
              <a:rPr lang="en-CA" sz="1000" dirty="0" smtClean="0"/>
              <a:t>Source: 15 top reasons why APM deployments fail, APM Digest</a:t>
            </a:r>
          </a:p>
        </p:txBody>
      </p:sp>
    </p:spTree>
    <p:extLst>
      <p:ext uri="{BB962C8B-B14F-4D97-AF65-F5344CB8AC3E}">
        <p14:creationId xmlns:p14="http://schemas.microsoft.com/office/powerpoint/2010/main" val="234352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Info-Tech’s methodology to establish a program to enable effective performance monitoring</a:t>
            </a:r>
            <a:endParaRPr lang="en-US" dirty="0"/>
          </a:p>
        </p:txBody>
      </p:sp>
      <p:sp>
        <p:nvSpPr>
          <p:cNvPr id="36" name="Freeform 35"/>
          <p:cNvSpPr/>
          <p:nvPr/>
        </p:nvSpPr>
        <p:spPr>
          <a:xfrm>
            <a:off x="1348012" y="1350342"/>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200" dirty="0" smtClean="0"/>
              <a:t>1. Kick-start the performance management pilot</a:t>
            </a:r>
            <a:endParaRPr lang="en-US" sz="1200" kern="1200" dirty="0"/>
          </a:p>
        </p:txBody>
      </p:sp>
      <p:sp>
        <p:nvSpPr>
          <p:cNvPr id="37" name="Freeform 36"/>
          <p:cNvSpPr/>
          <p:nvPr/>
        </p:nvSpPr>
        <p:spPr>
          <a:xfrm>
            <a:off x="1348012" y="2246226"/>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1.1 Outline a project charter to define the scope of the pilot</a:t>
            </a:r>
            <a:endParaRPr lang="en-US" sz="1100" dirty="0">
              <a:solidFill>
                <a:srgbClr val="333333"/>
              </a:solidFill>
            </a:endParaRPr>
          </a:p>
        </p:txBody>
      </p:sp>
      <p:sp>
        <p:nvSpPr>
          <p:cNvPr id="38" name="Freeform 37"/>
          <p:cNvSpPr/>
          <p:nvPr/>
        </p:nvSpPr>
        <p:spPr>
          <a:xfrm>
            <a:off x="1348012" y="3065973"/>
            <a:ext cx="1946067"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1.2 Document transaction dependencies</a:t>
            </a:r>
            <a:endParaRPr lang="en-US" sz="1100" dirty="0">
              <a:solidFill>
                <a:srgbClr val="333333"/>
              </a:solidFill>
            </a:endParaRPr>
          </a:p>
        </p:txBody>
      </p:sp>
      <p:sp>
        <p:nvSpPr>
          <p:cNvPr id="39" name="Freeform 38"/>
          <p:cNvSpPr/>
          <p:nvPr/>
        </p:nvSpPr>
        <p:spPr>
          <a:xfrm>
            <a:off x="1348012" y="3880667"/>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1.3 Establish transaction priorities based on business impact</a:t>
            </a:r>
            <a:endParaRPr lang="en-US" sz="1100" dirty="0">
              <a:solidFill>
                <a:srgbClr val="333333"/>
              </a:solidFill>
            </a:endParaRPr>
          </a:p>
        </p:txBody>
      </p:sp>
      <p:sp>
        <p:nvSpPr>
          <p:cNvPr id="40" name="Freeform 39"/>
          <p:cNvSpPr/>
          <p:nvPr/>
        </p:nvSpPr>
        <p:spPr>
          <a:xfrm>
            <a:off x="5744620" y="1346996"/>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200" dirty="0" smtClean="0"/>
              <a:t>3. Build the case for additional performance management investments</a:t>
            </a:r>
            <a:endParaRPr lang="en-US" sz="1200" dirty="0"/>
          </a:p>
        </p:txBody>
      </p:sp>
      <p:sp>
        <p:nvSpPr>
          <p:cNvPr id="41" name="Freeform 40"/>
          <p:cNvSpPr/>
          <p:nvPr/>
        </p:nvSpPr>
        <p:spPr>
          <a:xfrm>
            <a:off x="5744621" y="2242881"/>
            <a:ext cx="1946066" cy="630716"/>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3.1 Define and quantify the benefits of performance management</a:t>
            </a:r>
            <a:endParaRPr lang="en-US" sz="1100" dirty="0">
              <a:solidFill>
                <a:srgbClr val="333333"/>
              </a:solidFill>
            </a:endParaRPr>
          </a:p>
        </p:txBody>
      </p:sp>
      <p:sp>
        <p:nvSpPr>
          <p:cNvPr id="42" name="Freeform 41"/>
          <p:cNvSpPr/>
          <p:nvPr/>
        </p:nvSpPr>
        <p:spPr>
          <a:xfrm>
            <a:off x="5745707" y="3062627"/>
            <a:ext cx="1946066" cy="6447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3.2 Build a business case for additional application performance investments</a:t>
            </a:r>
            <a:endParaRPr lang="en-US" sz="1100" dirty="0">
              <a:solidFill>
                <a:srgbClr val="333333"/>
              </a:solidFill>
            </a:endParaRPr>
          </a:p>
        </p:txBody>
      </p:sp>
      <p:sp>
        <p:nvSpPr>
          <p:cNvPr id="43" name="Freeform 42"/>
          <p:cNvSpPr/>
          <p:nvPr/>
        </p:nvSpPr>
        <p:spPr>
          <a:xfrm>
            <a:off x="5744620" y="3877321"/>
            <a:ext cx="1946066" cy="630717"/>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3.3 Create and present an executive presentation</a:t>
            </a:r>
            <a:endParaRPr lang="en-US" sz="1100" dirty="0">
              <a:solidFill>
                <a:srgbClr val="333333"/>
              </a:solidFill>
            </a:endParaRPr>
          </a:p>
        </p:txBody>
      </p:sp>
      <p:sp>
        <p:nvSpPr>
          <p:cNvPr id="44" name="Freeform 43"/>
          <p:cNvSpPr/>
          <p:nvPr/>
        </p:nvSpPr>
        <p:spPr>
          <a:xfrm>
            <a:off x="3562117" y="1350342"/>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algn="ctr" defTabSz="755650">
              <a:lnSpc>
                <a:spcPct val="90000"/>
              </a:lnSpc>
              <a:spcBef>
                <a:spcPct val="0"/>
              </a:spcBef>
              <a:spcAft>
                <a:spcPct val="35000"/>
              </a:spcAft>
            </a:pPr>
            <a:r>
              <a:rPr lang="en-US" sz="1200" dirty="0" smtClean="0"/>
              <a:t>2. Establish and evaluate current performance baseline</a:t>
            </a:r>
            <a:endParaRPr lang="en-US" sz="1200" dirty="0"/>
          </a:p>
        </p:txBody>
      </p:sp>
      <p:sp>
        <p:nvSpPr>
          <p:cNvPr id="45" name="Freeform 44"/>
          <p:cNvSpPr/>
          <p:nvPr/>
        </p:nvSpPr>
        <p:spPr>
          <a:xfrm>
            <a:off x="3562118" y="2246771"/>
            <a:ext cx="1946066" cy="6296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2.1 Visualize application interactions through infrastructure flow mapping</a:t>
            </a:r>
            <a:endParaRPr lang="en-US" sz="1100" dirty="0">
              <a:solidFill>
                <a:srgbClr val="333333"/>
              </a:solidFill>
            </a:endParaRPr>
          </a:p>
        </p:txBody>
      </p:sp>
      <p:sp>
        <p:nvSpPr>
          <p:cNvPr id="46" name="Freeform 45"/>
          <p:cNvSpPr/>
          <p:nvPr/>
        </p:nvSpPr>
        <p:spPr>
          <a:xfrm>
            <a:off x="3562118" y="3065973"/>
            <a:ext cx="1946066"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2.2 Track baseline metrics to monitor normal operation characteristics</a:t>
            </a:r>
            <a:endParaRPr lang="en-US" sz="1100" dirty="0">
              <a:solidFill>
                <a:srgbClr val="333333"/>
              </a:solidFill>
            </a:endParaRPr>
          </a:p>
        </p:txBody>
      </p:sp>
      <p:cxnSp>
        <p:nvCxnSpPr>
          <p:cNvPr id="48" name="Straight Arrow Connector 47"/>
          <p:cNvCxnSpPr/>
          <p:nvPr/>
        </p:nvCxnSpPr>
        <p:spPr>
          <a:xfrm>
            <a:off x="5476581" y="1706587"/>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94079" y="1709933"/>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351556" y="2074750"/>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710064" y="2066179"/>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35150" y="2069524"/>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351556" y="2873539"/>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717653" y="2877125"/>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535150" y="2880471"/>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717653" y="3706852"/>
            <a:ext cx="0" cy="170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351556" y="3710198"/>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535148" y="3710198"/>
            <a:ext cx="0" cy="17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Freeform 60"/>
          <p:cNvSpPr/>
          <p:nvPr/>
        </p:nvSpPr>
        <p:spPr>
          <a:xfrm>
            <a:off x="3562116" y="3880667"/>
            <a:ext cx="1946066"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algn="ctr" fontAlgn="base">
              <a:spcBef>
                <a:spcPct val="0"/>
              </a:spcBef>
              <a:spcAft>
                <a:spcPct val="0"/>
              </a:spcAft>
            </a:pPr>
            <a:r>
              <a:rPr lang="en-US" sz="1100" dirty="0" smtClean="0">
                <a:solidFill>
                  <a:srgbClr val="333333"/>
                </a:solidFill>
              </a:rPr>
              <a:t>2.3 Establish a methodology to analyze and interpret baseline metrics</a:t>
            </a:r>
            <a:endParaRPr lang="en-US" sz="1100" dirty="0">
              <a:solidFill>
                <a:srgbClr val="333333"/>
              </a:solidFill>
            </a:endParaRPr>
          </a:p>
        </p:txBody>
      </p:sp>
      <p:sp>
        <p:nvSpPr>
          <p:cNvPr id="35" name="Freeform 34"/>
          <p:cNvSpPr/>
          <p:nvPr/>
        </p:nvSpPr>
        <p:spPr>
          <a:xfrm>
            <a:off x="5744618" y="4840808"/>
            <a:ext cx="1946067" cy="37889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Business Case</a:t>
            </a:r>
            <a:endParaRPr lang="en-US" sz="1100" kern="1200" dirty="0">
              <a:solidFill>
                <a:schemeClr val="bg1"/>
              </a:solidFill>
            </a:endParaRPr>
          </a:p>
        </p:txBody>
      </p:sp>
      <p:sp>
        <p:nvSpPr>
          <p:cNvPr id="68" name="Freeform 67"/>
          <p:cNvSpPr/>
          <p:nvPr/>
        </p:nvSpPr>
        <p:spPr>
          <a:xfrm>
            <a:off x="1379350" y="4840185"/>
            <a:ext cx="1946067" cy="37951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Project Charter</a:t>
            </a:r>
            <a:endParaRPr lang="en-US" sz="1100" kern="1200" dirty="0">
              <a:solidFill>
                <a:schemeClr val="bg1"/>
              </a:solidFill>
            </a:endParaRPr>
          </a:p>
        </p:txBody>
      </p:sp>
      <p:sp>
        <p:nvSpPr>
          <p:cNvPr id="69" name="Freeform 68"/>
          <p:cNvSpPr/>
          <p:nvPr/>
        </p:nvSpPr>
        <p:spPr>
          <a:xfrm>
            <a:off x="5758536" y="5388270"/>
            <a:ext cx="1946067" cy="366864"/>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Executive Presentation</a:t>
            </a:r>
            <a:endParaRPr lang="en-US" sz="1100" kern="1200" dirty="0">
              <a:solidFill>
                <a:schemeClr val="bg1"/>
              </a:solidFill>
            </a:endParaRPr>
          </a:p>
        </p:txBody>
      </p:sp>
      <p:sp>
        <p:nvSpPr>
          <p:cNvPr id="70" name="Freeform 69"/>
          <p:cNvSpPr/>
          <p:nvPr/>
        </p:nvSpPr>
        <p:spPr>
          <a:xfrm>
            <a:off x="1379350" y="5375619"/>
            <a:ext cx="4128832" cy="37951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Transaction Impact Analysis Tool</a:t>
            </a:r>
            <a:endParaRPr lang="en-US" sz="1100" kern="1200" dirty="0">
              <a:solidFill>
                <a:schemeClr val="bg1"/>
              </a:solidFill>
            </a:endParaRPr>
          </a:p>
        </p:txBody>
      </p:sp>
      <p:cxnSp>
        <p:nvCxnSpPr>
          <p:cNvPr id="71" name="Straight Arrow Connector 70"/>
          <p:cNvCxnSpPr/>
          <p:nvPr/>
        </p:nvCxnSpPr>
        <p:spPr>
          <a:xfrm flipV="1">
            <a:off x="3330310" y="5025008"/>
            <a:ext cx="234000" cy="4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351556" y="5219700"/>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a:off x="1379350" y="5911053"/>
            <a:ext cx="4128832" cy="37889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Infrastructure Flow Maps and Transaction Profiles</a:t>
            </a:r>
            <a:endParaRPr lang="en-US" sz="1100" kern="1200" dirty="0">
              <a:solidFill>
                <a:schemeClr val="bg1"/>
              </a:solidFill>
            </a:endParaRPr>
          </a:p>
        </p:txBody>
      </p:sp>
      <p:cxnSp>
        <p:nvCxnSpPr>
          <p:cNvPr id="74" name="Straight Arrow Connector 73"/>
          <p:cNvCxnSpPr/>
          <p:nvPr/>
        </p:nvCxnSpPr>
        <p:spPr>
          <a:xfrm>
            <a:off x="2351556" y="5755134"/>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767164" y="5219700"/>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3559658" y="4870928"/>
            <a:ext cx="1946067" cy="37889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A24130"/>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bg1"/>
                </a:solidFill>
              </a:rPr>
              <a:t>Insight Handbook</a:t>
            </a:r>
            <a:endParaRPr lang="en-US" sz="1100" kern="1200" dirty="0">
              <a:solidFill>
                <a:schemeClr val="bg1"/>
              </a:solidFill>
            </a:endParaRPr>
          </a:p>
        </p:txBody>
      </p:sp>
      <p:cxnSp>
        <p:nvCxnSpPr>
          <p:cNvPr id="58" name="Straight Arrow Connector 57"/>
          <p:cNvCxnSpPr/>
          <p:nvPr/>
        </p:nvCxnSpPr>
        <p:spPr>
          <a:xfrm flipV="1">
            <a:off x="5501073" y="5039755"/>
            <a:ext cx="234000" cy="4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719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6343651" cy="877887"/>
          </a:xfrm>
        </p:spPr>
        <p:txBody>
          <a:bodyPr/>
          <a:lstStyle/>
          <a:p>
            <a:r>
              <a:rPr lang="en-US" dirty="0" smtClean="0"/>
              <a:t>Kick-start the performance management program pilot</a:t>
            </a:r>
            <a:endParaRPr lang="en-US" dirty="0"/>
          </a:p>
        </p:txBody>
      </p:sp>
      <p:sp>
        <p:nvSpPr>
          <p:cNvPr id="3" name="Rectangle 2"/>
          <p:cNvSpPr/>
          <p:nvPr/>
        </p:nvSpPr>
        <p:spPr>
          <a:xfrm>
            <a:off x="232630" y="2056665"/>
            <a:ext cx="4599143" cy="3862596"/>
          </a:xfrm>
          <a:prstGeom prst="rect">
            <a:avLst/>
          </a:prstGeom>
        </p:spPr>
        <p:txBody>
          <a:bodyPr wrap="square">
            <a:spAutoFit/>
          </a:bodyPr>
          <a:lstStyle/>
          <a:p>
            <a:pPr>
              <a:lnSpc>
                <a:spcPts val="1800"/>
              </a:lnSpc>
              <a:spcBef>
                <a:spcPts val="300"/>
              </a:spcBef>
              <a:spcAft>
                <a:spcPts val="300"/>
              </a:spcAft>
            </a:pPr>
            <a:r>
              <a:rPr lang="en-US" sz="1400" dirty="0" smtClean="0"/>
              <a:t>In today’s IT environment, it is common to find enterprises with thousands of servers and hundreds of applications. Due to such complexity, it is unrealistic to expect that every team will be standardized on the same performance management tool immediately after deployment. Optimize the performance management rollout by:</a:t>
            </a:r>
            <a:endParaRPr lang="en-US" sz="1400" b="1" dirty="0" smtClean="0"/>
          </a:p>
          <a:p>
            <a:pPr marL="171450" indent="-171450">
              <a:spcBef>
                <a:spcPts val="300"/>
              </a:spcBef>
              <a:spcAft>
                <a:spcPts val="300"/>
              </a:spcAft>
              <a:buFont typeface="Arial" panose="020B0604020202020204" pitchFamily="34" charset="0"/>
              <a:buChar char="•"/>
            </a:pPr>
            <a:r>
              <a:rPr lang="en-US" sz="1200" dirty="0" smtClean="0"/>
              <a:t>Focusing the initial implementation on a few servers and 10-15 truly mission-critical transactions. A pilot approach will help expedite the rollout, build expertise with the system, and then scale the deployment up. </a:t>
            </a:r>
          </a:p>
          <a:p>
            <a:pPr marL="171450" indent="-171450">
              <a:spcBef>
                <a:spcPts val="300"/>
              </a:spcBef>
              <a:spcAft>
                <a:spcPts val="300"/>
              </a:spcAft>
              <a:buFont typeface="Arial" panose="020B0604020202020204" pitchFamily="34" charset="0"/>
              <a:buChar char="•"/>
            </a:pPr>
            <a:r>
              <a:rPr lang="en-US" sz="1200" dirty="0" smtClean="0"/>
              <a:t>Obtaining proper executive sign-off and project ownership for the pilot via a project charter. </a:t>
            </a:r>
          </a:p>
          <a:p>
            <a:pPr marL="171450" indent="-171450">
              <a:spcBef>
                <a:spcPts val="300"/>
              </a:spcBef>
              <a:spcAft>
                <a:spcPts val="300"/>
              </a:spcAft>
              <a:buFont typeface="Arial" panose="020B0604020202020204" pitchFamily="34" charset="0"/>
              <a:buChar char="•"/>
            </a:pPr>
            <a:r>
              <a:rPr lang="en-US" sz="1200" dirty="0" smtClean="0"/>
              <a:t>Capturing transaction dependencies and clarifying the current environment.</a:t>
            </a:r>
          </a:p>
          <a:p>
            <a:pPr marL="171450" indent="-171450">
              <a:spcBef>
                <a:spcPts val="300"/>
              </a:spcBef>
              <a:spcAft>
                <a:spcPts val="300"/>
              </a:spcAft>
              <a:buFont typeface="Arial" panose="020B0604020202020204" pitchFamily="34" charset="0"/>
              <a:buChar char="•"/>
            </a:pPr>
            <a:r>
              <a:rPr lang="en-US" sz="1200" dirty="0" smtClean="0"/>
              <a:t>Creating an impact scale that standardizes each transaction and accurately gauges the transaction’s business impact.</a:t>
            </a:r>
            <a:endParaRPr lang="en-US" sz="1200" dirty="0"/>
          </a:p>
        </p:txBody>
      </p:sp>
      <p:sp>
        <p:nvSpPr>
          <p:cNvPr id="4" name="Rectangle 3"/>
          <p:cNvSpPr/>
          <p:nvPr/>
        </p:nvSpPr>
        <p:spPr>
          <a:xfrm>
            <a:off x="257174" y="1179195"/>
            <a:ext cx="8636577" cy="646331"/>
          </a:xfrm>
          <a:prstGeom prst="rect">
            <a:avLst/>
          </a:prstGeom>
        </p:spPr>
        <p:txBody>
          <a:bodyPr wrap="square">
            <a:spAutoFit/>
          </a:bodyPr>
          <a:lstStyle/>
          <a:p>
            <a:r>
              <a:rPr lang="en-US" b="1" dirty="0" smtClean="0"/>
              <a:t>IT environments have become so big and complex that implementing enterprise-wide rollouts will be destined for bottlenecks and failures. </a:t>
            </a:r>
            <a:endParaRPr lang="en-US" b="1" dirty="0"/>
          </a:p>
        </p:txBody>
      </p:sp>
      <p:grpSp>
        <p:nvGrpSpPr>
          <p:cNvPr id="5" name="Group 4"/>
          <p:cNvGrpSpPr/>
          <p:nvPr/>
        </p:nvGrpSpPr>
        <p:grpSpPr>
          <a:xfrm>
            <a:off x="6458645" y="345801"/>
            <a:ext cx="2436865" cy="697460"/>
            <a:chOff x="254951" y="1632535"/>
            <a:chExt cx="2436865" cy="697460"/>
          </a:xfrm>
        </p:grpSpPr>
        <p:sp>
          <p:nvSpPr>
            <p:cNvPr id="6" name="Pentagon 112">
              <a:hlinkClick r:id="" action="ppaction://noaction"/>
            </p:cNvPr>
            <p:cNvSpPr/>
            <p:nvPr>
              <p:custDataLst>
                <p:tags r:id="rId1"/>
              </p:custDataLst>
            </p:nvPr>
          </p:nvSpPr>
          <p:spPr bwMode="auto">
            <a:xfrm>
              <a:off x="1993416" y="1632535"/>
              <a:ext cx="698400" cy="697460"/>
            </a:xfrm>
            <a:prstGeom prst="flowChartConnector">
              <a:avLst/>
            </a:prstGeom>
            <a:solidFill>
              <a:srgbClr val="F2F2F2"/>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3200" dirty="0">
                  <a:solidFill>
                    <a:srgbClr val="29475F"/>
                  </a:solidFill>
                </a:rPr>
                <a:t>1</a:t>
              </a:r>
              <a:endParaRPr lang="en-US" sz="2800" dirty="0">
                <a:solidFill>
                  <a:srgbClr val="29475F"/>
                </a:solidFill>
              </a:endParaRPr>
            </a:p>
          </p:txBody>
        </p:sp>
        <p:sp>
          <p:nvSpPr>
            <p:cNvPr id="7" name="TextBox 6"/>
            <p:cNvSpPr txBox="1"/>
            <p:nvPr/>
          </p:nvSpPr>
          <p:spPr>
            <a:xfrm>
              <a:off x="254951" y="1645564"/>
              <a:ext cx="2205966" cy="646331"/>
            </a:xfrm>
            <a:prstGeom prst="rect">
              <a:avLst/>
            </a:prstGeom>
          </p:spPr>
          <p:txBody>
            <a:bodyPr wrap="square" rtlCol="0">
              <a:spAutoFit/>
            </a:bodyPr>
            <a:lstStyle/>
            <a:p>
              <a:r>
                <a:rPr lang="en-CA" sz="3600" b="1" dirty="0" smtClean="0">
                  <a:solidFill>
                    <a:srgbClr val="FFFFFF"/>
                  </a:solidFill>
                </a:rPr>
                <a:t>PHASE</a:t>
              </a:r>
              <a:endParaRPr lang="en-CA" sz="2400" b="1" dirty="0" smtClean="0">
                <a:solidFill>
                  <a:srgbClr val="FFFFFF"/>
                </a:solidFill>
              </a:endParaRPr>
            </a:p>
          </p:txBody>
        </p:sp>
      </p:grpSp>
      <p:pic>
        <p:nvPicPr>
          <p:cNvPr id="19" name="Picture 18"/>
          <p:cNvPicPr>
            <a:picLocks noChangeAspect="1"/>
          </p:cNvPicPr>
          <p:nvPr/>
        </p:nvPicPr>
        <p:blipFill>
          <a:blip r:embed="rId4"/>
          <a:stretch>
            <a:fillRect/>
          </a:stretch>
        </p:blipFill>
        <p:spPr>
          <a:xfrm>
            <a:off x="5060373" y="2231623"/>
            <a:ext cx="3919361" cy="2149781"/>
          </a:xfrm>
          <a:prstGeom prst="rect">
            <a:avLst/>
          </a:prstGeom>
          <a:ln>
            <a:solidFill>
              <a:schemeClr val="tx1"/>
            </a:solidFill>
          </a:ln>
        </p:spPr>
      </p:pic>
      <p:pic>
        <p:nvPicPr>
          <p:cNvPr id="20" name="Picture 19"/>
          <p:cNvPicPr>
            <a:picLocks noChangeAspect="1"/>
          </p:cNvPicPr>
          <p:nvPr/>
        </p:nvPicPr>
        <p:blipFill>
          <a:blip r:embed="rId5"/>
          <a:stretch>
            <a:fillRect/>
          </a:stretch>
        </p:blipFill>
        <p:spPr>
          <a:xfrm>
            <a:off x="5060373" y="4313185"/>
            <a:ext cx="3919361" cy="1240213"/>
          </a:xfrm>
          <a:prstGeom prst="rect">
            <a:avLst/>
          </a:prstGeom>
          <a:ln>
            <a:solidFill>
              <a:schemeClr val="tx1"/>
            </a:solidFill>
          </a:ln>
        </p:spPr>
      </p:pic>
    </p:spTree>
    <p:extLst>
      <p:ext uri="{BB962C8B-B14F-4D97-AF65-F5344CB8AC3E}">
        <p14:creationId xmlns:p14="http://schemas.microsoft.com/office/powerpoint/2010/main" val="2531920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55588"/>
            <a:ext cx="6124576" cy="877887"/>
          </a:xfrm>
        </p:spPr>
        <p:txBody>
          <a:bodyPr/>
          <a:lstStyle/>
          <a:p>
            <a:r>
              <a:rPr lang="en-US" dirty="0" smtClean="0"/>
              <a:t>Establish and evaluate current performance baseline</a:t>
            </a:r>
            <a:endParaRPr lang="en-US" dirty="0"/>
          </a:p>
        </p:txBody>
      </p:sp>
      <p:sp>
        <p:nvSpPr>
          <p:cNvPr id="5" name="TextBox 4"/>
          <p:cNvSpPr txBox="1"/>
          <p:nvPr/>
        </p:nvSpPr>
        <p:spPr>
          <a:xfrm>
            <a:off x="257174" y="1171135"/>
            <a:ext cx="8623447" cy="646331"/>
          </a:xfrm>
          <a:prstGeom prst="rect">
            <a:avLst/>
          </a:prstGeom>
        </p:spPr>
        <p:txBody>
          <a:bodyPr wrap="square" rtlCol="0">
            <a:spAutoFit/>
          </a:bodyPr>
          <a:lstStyle/>
          <a:p>
            <a:pPr>
              <a:spcAft>
                <a:spcPts val="600"/>
              </a:spcAft>
            </a:pPr>
            <a:r>
              <a:rPr lang="en-US" b="1" dirty="0" smtClean="0"/>
              <a:t>Leverage the results of infrastructure flow mapping and transaction profiling to build a foundation to capture current-state transaction statistics.</a:t>
            </a:r>
          </a:p>
        </p:txBody>
      </p:sp>
      <p:grpSp>
        <p:nvGrpSpPr>
          <p:cNvPr id="15" name="Group 14"/>
          <p:cNvGrpSpPr/>
          <p:nvPr/>
        </p:nvGrpSpPr>
        <p:grpSpPr>
          <a:xfrm>
            <a:off x="6458645" y="345801"/>
            <a:ext cx="2436865" cy="697460"/>
            <a:chOff x="254951" y="1632535"/>
            <a:chExt cx="2436865" cy="697460"/>
          </a:xfrm>
        </p:grpSpPr>
        <p:sp>
          <p:nvSpPr>
            <p:cNvPr id="16" name="Pentagon 112">
              <a:hlinkClick r:id="" action="ppaction://noaction"/>
            </p:cNvPr>
            <p:cNvSpPr/>
            <p:nvPr>
              <p:custDataLst>
                <p:tags r:id="rId1"/>
              </p:custDataLst>
            </p:nvPr>
          </p:nvSpPr>
          <p:spPr bwMode="auto">
            <a:xfrm>
              <a:off x="1993416" y="1632535"/>
              <a:ext cx="698400" cy="697460"/>
            </a:xfrm>
            <a:prstGeom prst="flowChartConnector">
              <a:avLst/>
            </a:prstGeom>
            <a:solidFill>
              <a:srgbClr val="F2F2F2"/>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3200" dirty="0">
                  <a:solidFill>
                    <a:srgbClr val="29475F"/>
                  </a:solidFill>
                </a:rPr>
                <a:t>2</a:t>
              </a:r>
              <a:endParaRPr lang="en-US" sz="2800" dirty="0">
                <a:solidFill>
                  <a:srgbClr val="29475F"/>
                </a:solidFill>
              </a:endParaRPr>
            </a:p>
          </p:txBody>
        </p:sp>
        <p:sp>
          <p:nvSpPr>
            <p:cNvPr id="17" name="TextBox 16"/>
            <p:cNvSpPr txBox="1"/>
            <p:nvPr/>
          </p:nvSpPr>
          <p:spPr>
            <a:xfrm>
              <a:off x="254951" y="1645564"/>
              <a:ext cx="2205966" cy="646331"/>
            </a:xfrm>
            <a:prstGeom prst="rect">
              <a:avLst/>
            </a:prstGeom>
          </p:spPr>
          <p:txBody>
            <a:bodyPr wrap="square" rtlCol="0">
              <a:spAutoFit/>
            </a:bodyPr>
            <a:lstStyle/>
            <a:p>
              <a:r>
                <a:rPr lang="en-CA" sz="3600" b="1" dirty="0" smtClean="0">
                  <a:solidFill>
                    <a:srgbClr val="FFFFFF"/>
                  </a:solidFill>
                </a:rPr>
                <a:t>PHASE</a:t>
              </a:r>
              <a:endParaRPr lang="en-CA" sz="2400" b="1" dirty="0" smtClean="0">
                <a:solidFill>
                  <a:srgbClr val="FFFFFF"/>
                </a:solidFill>
              </a:endParaRPr>
            </a:p>
          </p:txBody>
        </p:sp>
      </p:grpSp>
      <p:pic>
        <p:nvPicPr>
          <p:cNvPr id="6" name="Picture 5"/>
          <p:cNvPicPr>
            <a:picLocks noChangeAspect="1"/>
          </p:cNvPicPr>
          <p:nvPr/>
        </p:nvPicPr>
        <p:blipFill>
          <a:blip r:embed="rId4"/>
          <a:stretch>
            <a:fillRect/>
          </a:stretch>
        </p:blipFill>
        <p:spPr>
          <a:xfrm>
            <a:off x="347126" y="3734340"/>
            <a:ext cx="8433888" cy="2305435"/>
          </a:xfrm>
          <a:prstGeom prst="rect">
            <a:avLst/>
          </a:prstGeom>
          <a:ln>
            <a:solidFill>
              <a:schemeClr val="tx1"/>
            </a:solidFill>
          </a:ln>
        </p:spPr>
      </p:pic>
      <p:sp>
        <p:nvSpPr>
          <p:cNvPr id="37" name="Rectangle 36"/>
          <p:cNvSpPr/>
          <p:nvPr/>
        </p:nvSpPr>
        <p:spPr>
          <a:xfrm>
            <a:off x="232630" y="2056665"/>
            <a:ext cx="8662880" cy="1015663"/>
          </a:xfrm>
          <a:prstGeom prst="rect">
            <a:avLst/>
          </a:prstGeom>
        </p:spPr>
        <p:txBody>
          <a:bodyPr wrap="square">
            <a:spAutoFit/>
          </a:bodyPr>
          <a:lstStyle/>
          <a:p>
            <a:pPr>
              <a:lnSpc>
                <a:spcPts val="1800"/>
              </a:lnSpc>
              <a:spcBef>
                <a:spcPts val="300"/>
              </a:spcBef>
              <a:spcAft>
                <a:spcPts val="300"/>
              </a:spcAft>
            </a:pPr>
            <a:r>
              <a:rPr lang="en-US" sz="1400" dirty="0" smtClean="0"/>
              <a:t>Today’s APM tools have the potential to provide deep end-to-end insight into your IT environment. However, these tools are not tailored for your environment right out of the box. Only by understanding which transaction statistics are the most relevant, what your current baseline looks like, and the performance demands from end users will you be able to maximize the value from the APM implementation. </a:t>
            </a:r>
          </a:p>
        </p:txBody>
      </p:sp>
      <p:sp>
        <p:nvSpPr>
          <p:cNvPr id="38" name="Rectangle 37"/>
          <p:cNvSpPr/>
          <p:nvPr/>
        </p:nvSpPr>
        <p:spPr>
          <a:xfrm>
            <a:off x="232630" y="3226508"/>
            <a:ext cx="8662880" cy="323165"/>
          </a:xfrm>
          <a:prstGeom prst="rect">
            <a:avLst/>
          </a:prstGeom>
        </p:spPr>
        <p:txBody>
          <a:bodyPr wrap="square">
            <a:spAutoFit/>
          </a:bodyPr>
          <a:lstStyle/>
          <a:p>
            <a:pPr>
              <a:lnSpc>
                <a:spcPts val="1800"/>
              </a:lnSpc>
              <a:spcBef>
                <a:spcPts val="300"/>
              </a:spcBef>
              <a:spcAft>
                <a:spcPts val="300"/>
              </a:spcAft>
            </a:pPr>
            <a:r>
              <a:rPr lang="en-US" sz="1400" dirty="0" smtClean="0"/>
              <a:t>Leverage Info-Tech’s </a:t>
            </a:r>
            <a:r>
              <a:rPr lang="en-US" sz="1400" i="1" dirty="0" smtClean="0"/>
              <a:t>Transaction Impact Analysis Tool </a:t>
            </a:r>
            <a:r>
              <a:rPr lang="en-US" sz="1400" dirty="0" smtClean="0"/>
              <a:t>to document the current performance baseline.</a:t>
            </a:r>
          </a:p>
        </p:txBody>
      </p:sp>
    </p:spTree>
    <p:extLst>
      <p:ext uri="{BB962C8B-B14F-4D97-AF65-F5344CB8AC3E}">
        <p14:creationId xmlns:p14="http://schemas.microsoft.com/office/powerpoint/2010/main" val="29184604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heme/theme1.xml><?xml version="1.0" encoding="utf-8"?>
<a:theme xmlns:a="http://schemas.openxmlformats.org/drawingml/2006/main" name="2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5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6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1625</Words>
  <Application>Microsoft Office PowerPoint</Application>
  <PresentationFormat>On-screen Show (4:3)</PresentationFormat>
  <Paragraphs>134</Paragraphs>
  <Slides>11</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11</vt:i4>
      </vt:variant>
    </vt:vector>
  </HeadingPairs>
  <TitlesOfParts>
    <vt:vector size="20" baseType="lpstr">
      <vt:lpstr>Arial</vt:lpstr>
      <vt:lpstr>Calibri</vt:lpstr>
      <vt:lpstr>Georgia</vt:lpstr>
      <vt:lpstr>Roboto</vt:lpstr>
      <vt:lpstr>Wingdings</vt:lpstr>
      <vt:lpstr>2_Theme1</vt:lpstr>
      <vt:lpstr>5_Theme1</vt:lpstr>
      <vt:lpstr>6_Theme1</vt:lpstr>
      <vt:lpstr>Theme1</vt:lpstr>
      <vt:lpstr>PowerPoint Presentation</vt:lpstr>
      <vt:lpstr>PowerPoint Presentation</vt:lpstr>
      <vt:lpstr>Performance management needs to become top of mind as it significantly impacts workforce productivity</vt:lpstr>
      <vt:lpstr>Do not let user perception become your performance reality </vt:lpstr>
      <vt:lpstr>Reducing ticket volume leads to increased employee productivity and total savings of $27,270 </vt:lpstr>
      <vt:lpstr>Using a stock APM tool without understanding business impact and requirements will limit APM investment success</vt:lpstr>
      <vt:lpstr>Follow Info-Tech’s methodology to establish a program to enable effective performance monitoring</vt:lpstr>
      <vt:lpstr>Kick-start the performance management program pilot</vt:lpstr>
      <vt:lpstr>Establish and evaluate current performance baseline</vt:lpstr>
      <vt:lpstr>Build the case for additional performance management investments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2016-10-12T19:20:14Z</dcterms:created>
  <dcterms:modified xsi:type="dcterms:W3CDTF">2018-04-20T13:19:28Z</dcterms:modified>
</cp:coreProperties>
</file>