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 id="2147484004" r:id="rId2"/>
  </p:sldMasterIdLst>
  <p:notesMasterIdLst>
    <p:notesMasterId r:id="rId15"/>
  </p:notesMasterIdLst>
  <p:handoutMasterIdLst>
    <p:handoutMasterId r:id="rId16"/>
  </p:handoutMasterIdLst>
  <p:sldIdLst>
    <p:sldId id="278" r:id="rId3"/>
    <p:sldId id="484" r:id="rId4"/>
    <p:sldId id="403" r:id="rId5"/>
    <p:sldId id="399" r:id="rId6"/>
    <p:sldId id="623" r:id="rId7"/>
    <p:sldId id="624" r:id="rId8"/>
    <p:sldId id="485" r:id="rId9"/>
    <p:sldId id="625" r:id="rId10"/>
    <p:sldId id="684" r:id="rId11"/>
    <p:sldId id="689" r:id="rId12"/>
    <p:sldId id="699" r:id="rId13"/>
    <p:sldId id="700" r:id="rId14"/>
  </p:sldIdLst>
  <p:sldSz cx="9144000" cy="6858000" type="screen4x3"/>
  <p:notesSz cx="6858000" cy="9144000"/>
  <p:custShowLst>
    <p:custShow name="Custom Show 1" id="0">
      <p:sldLst>
        <p:sld r:id="rId3"/>
      </p:sldLst>
    </p:custShow>
  </p:custShowLst>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Author" initials="A" lastIdx="10"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919F"/>
    <a:srgbClr val="A24130"/>
    <a:srgbClr val="0F858C"/>
    <a:srgbClr val="333333"/>
    <a:srgbClr val="939393"/>
    <a:srgbClr val="858585"/>
    <a:srgbClr val="BFBFBF"/>
    <a:srgbClr val="DFDFDF"/>
    <a:srgbClr val="243F5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1111" autoAdjust="0"/>
  </p:normalViewPr>
  <p:slideViewPr>
    <p:cSldViewPr snapToGrid="0">
      <p:cViewPr varScale="1">
        <p:scale>
          <a:sx n="133" d="100"/>
          <a:sy n="133" d="100"/>
        </p:scale>
        <p:origin x="1764" y="12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18006"/>
    </p:cViewPr>
  </p:sorterViewPr>
  <p:notesViewPr>
    <p:cSldViewPr snapToGrid="0">
      <p:cViewPr varScale="1">
        <p:scale>
          <a:sx n="92" d="100"/>
          <a:sy n="92" d="100"/>
        </p:scale>
        <p:origin x="373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cat>
            <c:strRef>
              <c:f>Sheet1!$A$2:$A$3</c:f>
              <c:strCache>
                <c:ptCount val="2"/>
                <c:pt idx="0">
                  <c:v>% of companies investing in CXM</c:v>
                </c:pt>
                <c:pt idx="1">
                  <c:v>% of companies not investing in CXM</c:v>
                </c:pt>
              </c:strCache>
            </c:strRef>
          </c:cat>
          <c:val>
            <c:numRef>
              <c:f>Sheet1!$B$2:$B$3</c:f>
              <c:numCache>
                <c:formatCode>General</c:formatCode>
                <c:ptCount val="2"/>
                <c:pt idx="0">
                  <c:v>97</c:v>
                </c:pt>
                <c:pt idx="1">
                  <c:v>3</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lang="en-CA" sz="2000" b="1" kern="1200">
          <a:solidFill>
            <a:srgbClr val="B0C534"/>
          </a:solidFill>
          <a:latin typeface="+mn-lt"/>
          <a:ea typeface="+mn-ea"/>
          <a:cs typeface="+mn-cs"/>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cat>
            <c:strRef>
              <c:f>Sheet1!$A$2:$A$3</c:f>
              <c:strCache>
                <c:ptCount val="2"/>
                <c:pt idx="0">
                  <c:v>% of people doingtext</c:v>
                </c:pt>
                <c:pt idx="1">
                  <c:v>null</c:v>
                </c:pt>
              </c:strCache>
            </c:strRef>
          </c:cat>
          <c:val>
            <c:numRef>
              <c:f>Sheet1!$B$2:$B$3</c:f>
              <c:numCache>
                <c:formatCode>General</c:formatCode>
                <c:ptCount val="2"/>
                <c:pt idx="0">
                  <c:v>7</c:v>
                </c:pt>
                <c:pt idx="1">
                  <c:v>93</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D1D303-5E38-1447-9127-37DA89693625}" type="doc">
      <dgm:prSet loTypeId="urn:microsoft.com/office/officeart/2008/layout/VerticalCurvedList" loCatId="list" qsTypeId="urn:microsoft.com/office/officeart/2005/8/quickstyle/simple4" qsCatId="simple" csTypeId="urn:microsoft.com/office/officeart/2005/8/colors/accent1_2" csCatId="accent1" phldr="1"/>
      <dgm:spPr/>
      <dgm:t>
        <a:bodyPr/>
        <a:lstStyle/>
        <a:p>
          <a:endParaRPr lang="en-US"/>
        </a:p>
      </dgm:t>
    </dgm:pt>
    <dgm:pt modelId="{D12CFD18-47DE-7A42-9D11-0D591D047C3F}">
      <dgm:prSet phldrT="[Text]"/>
      <dgm:spPr/>
      <dgm:t>
        <a:bodyPr/>
        <a:lstStyle/>
        <a:p>
          <a:r>
            <a:rPr lang="en-US" dirty="0" smtClean="0"/>
            <a:t>Build the project charter.</a:t>
          </a:r>
          <a:endParaRPr lang="en-US" dirty="0"/>
        </a:p>
      </dgm:t>
    </dgm:pt>
    <dgm:pt modelId="{7BFE2F22-7731-D644-AB12-94C340C6AA09}" type="parTrans" cxnId="{F3F4B9C3-B035-DC46-992E-EB1278B3E6DC}">
      <dgm:prSet/>
      <dgm:spPr/>
      <dgm:t>
        <a:bodyPr/>
        <a:lstStyle/>
        <a:p>
          <a:endParaRPr lang="en-US"/>
        </a:p>
      </dgm:t>
    </dgm:pt>
    <dgm:pt modelId="{3DCAF821-B04F-4440-BF99-38F9BA6EBB62}" type="sibTrans" cxnId="{F3F4B9C3-B035-DC46-992E-EB1278B3E6DC}">
      <dgm:prSet/>
      <dgm:spPr/>
      <dgm:t>
        <a:bodyPr/>
        <a:lstStyle/>
        <a:p>
          <a:endParaRPr lang="en-US"/>
        </a:p>
      </dgm:t>
    </dgm:pt>
    <dgm:pt modelId="{141FED32-4A6A-674D-8191-B11D514A53DF}">
      <dgm:prSet phldrT="[Text]"/>
      <dgm:spPr/>
      <dgm:t>
        <a:bodyPr/>
        <a:lstStyle/>
        <a:p>
          <a:r>
            <a:rPr lang="en-US" smtClean="0"/>
            <a:t>Build customer</a:t>
          </a:r>
          <a:r>
            <a:rPr lang="en-US" baseline="0" smtClean="0"/>
            <a:t> personas and scenarios.</a:t>
          </a:r>
          <a:endParaRPr lang="en-US" dirty="0"/>
        </a:p>
      </dgm:t>
    </dgm:pt>
    <dgm:pt modelId="{E7337F7A-227A-A94D-B34F-A7D47419D856}" type="parTrans" cxnId="{021F9ABB-3A7C-2D47-AF99-151E4A90C733}">
      <dgm:prSet/>
      <dgm:spPr/>
      <dgm:t>
        <a:bodyPr/>
        <a:lstStyle/>
        <a:p>
          <a:endParaRPr lang="en-US"/>
        </a:p>
      </dgm:t>
    </dgm:pt>
    <dgm:pt modelId="{BFD8C9AE-A1C3-E941-9D24-3A0A606069A4}" type="sibTrans" cxnId="{021F9ABB-3A7C-2D47-AF99-151E4A90C733}">
      <dgm:prSet/>
      <dgm:spPr/>
      <dgm:t>
        <a:bodyPr/>
        <a:lstStyle/>
        <a:p>
          <a:endParaRPr lang="en-US"/>
        </a:p>
      </dgm:t>
    </dgm:pt>
    <dgm:pt modelId="{DF515AD0-AEC8-9044-A000-78CDCDAC127B}">
      <dgm:prSet phldrT="[Text]"/>
      <dgm:spPr/>
      <dgm:t>
        <a:bodyPr/>
        <a:lstStyle/>
        <a:p>
          <a:r>
            <a:rPr lang="en-US" dirty="0" smtClean="0"/>
            <a:t>Identify the business and IT drivers for text-based customer support.</a:t>
          </a:r>
          <a:endParaRPr lang="en-US" dirty="0"/>
        </a:p>
      </dgm:t>
    </dgm:pt>
    <dgm:pt modelId="{C4E8DA2B-97E5-3F49-8675-A0D30EE363A9}" type="parTrans" cxnId="{5B24B274-AF2C-7044-BD9B-0FFEE779983E}">
      <dgm:prSet/>
      <dgm:spPr/>
      <dgm:t>
        <a:bodyPr/>
        <a:lstStyle/>
        <a:p>
          <a:endParaRPr lang="en-US"/>
        </a:p>
      </dgm:t>
    </dgm:pt>
    <dgm:pt modelId="{A9E168CA-FF93-CB48-B2E1-BF126D596B09}" type="sibTrans" cxnId="{5B24B274-AF2C-7044-BD9B-0FFEE779983E}">
      <dgm:prSet/>
      <dgm:spPr/>
      <dgm:t>
        <a:bodyPr/>
        <a:lstStyle/>
        <a:p>
          <a:endParaRPr lang="en-US"/>
        </a:p>
      </dgm:t>
    </dgm:pt>
    <dgm:pt modelId="{3F772C2C-816A-6248-BC57-6D5836A2C7FD}">
      <dgm:prSet phldrT="[Text]"/>
      <dgm:spPr/>
      <dgm:t>
        <a:bodyPr/>
        <a:lstStyle/>
        <a:p>
          <a:r>
            <a:rPr lang="en-CA" dirty="0" smtClean="0"/>
            <a:t>Create the application portfolio for text-based service.</a:t>
          </a:r>
          <a:endParaRPr lang="en-US" dirty="0"/>
        </a:p>
      </dgm:t>
    </dgm:pt>
    <dgm:pt modelId="{56064D76-9CC0-D64C-9841-5272475CEB25}" type="parTrans" cxnId="{C5AEE954-958D-954B-9B1B-52CEC8FA04C4}">
      <dgm:prSet/>
      <dgm:spPr/>
      <dgm:t>
        <a:bodyPr/>
        <a:lstStyle/>
        <a:p>
          <a:endParaRPr lang="en-US"/>
        </a:p>
      </dgm:t>
    </dgm:pt>
    <dgm:pt modelId="{A5F9C7F6-7970-5941-912A-37AA6B369B7C}" type="sibTrans" cxnId="{C5AEE954-958D-954B-9B1B-52CEC8FA04C4}">
      <dgm:prSet/>
      <dgm:spPr/>
      <dgm:t>
        <a:bodyPr/>
        <a:lstStyle/>
        <a:p>
          <a:endParaRPr lang="en-US"/>
        </a:p>
      </dgm:t>
    </dgm:pt>
    <dgm:pt modelId="{B52F2B5E-EBB8-2349-BA49-B1E8066CE664}">
      <dgm:prSet phldrT="[Text]"/>
      <dgm:spPr/>
      <dgm:t>
        <a:bodyPr/>
        <a:lstStyle/>
        <a:p>
          <a:r>
            <a:rPr lang="en-CA" dirty="0" smtClean="0"/>
            <a:t>Identify text-centric risks and create a mitigation plan.</a:t>
          </a:r>
          <a:endParaRPr lang="en-US" dirty="0"/>
        </a:p>
      </dgm:t>
    </dgm:pt>
    <dgm:pt modelId="{4418DBA2-0260-1C4B-8817-A28B24C43405}" type="parTrans" cxnId="{BE8E25D3-195B-5D42-A3D4-CB8A8C867365}">
      <dgm:prSet/>
      <dgm:spPr/>
      <dgm:t>
        <a:bodyPr/>
        <a:lstStyle/>
        <a:p>
          <a:endParaRPr lang="en-US"/>
        </a:p>
      </dgm:t>
    </dgm:pt>
    <dgm:pt modelId="{43C35EC8-BCDA-1F4C-99D0-860FEC8CE8DB}" type="sibTrans" cxnId="{BE8E25D3-195B-5D42-A3D4-CB8A8C867365}">
      <dgm:prSet/>
      <dgm:spPr/>
      <dgm:t>
        <a:bodyPr/>
        <a:lstStyle/>
        <a:p>
          <a:endParaRPr lang="en-US"/>
        </a:p>
      </dgm:t>
    </dgm:pt>
    <dgm:pt modelId="{AC70822E-E720-4888-B822-62EB55D20258}">
      <dgm:prSet/>
      <dgm:spPr/>
      <dgm:t>
        <a:bodyPr/>
        <a:lstStyle/>
        <a:p>
          <a:r>
            <a:rPr lang="en-CA" smtClean="0"/>
            <a:t>Identify metrics for text-based customer support.</a:t>
          </a:r>
          <a:endParaRPr lang="en-CA" dirty="0"/>
        </a:p>
      </dgm:t>
    </dgm:pt>
    <dgm:pt modelId="{8D0BF4DC-A775-4291-B25D-04333E1D48EA}" type="parTrans" cxnId="{1C629D4E-7DDA-40A4-928D-5AB7D7F56980}">
      <dgm:prSet/>
      <dgm:spPr/>
      <dgm:t>
        <a:bodyPr/>
        <a:lstStyle/>
        <a:p>
          <a:endParaRPr lang="en-CA"/>
        </a:p>
      </dgm:t>
    </dgm:pt>
    <dgm:pt modelId="{EE1EFB61-F9B9-4652-AA98-739FEC8E7CBA}" type="sibTrans" cxnId="{1C629D4E-7DDA-40A4-928D-5AB7D7F56980}">
      <dgm:prSet/>
      <dgm:spPr/>
      <dgm:t>
        <a:bodyPr/>
        <a:lstStyle/>
        <a:p>
          <a:endParaRPr lang="en-CA"/>
        </a:p>
      </dgm:t>
    </dgm:pt>
    <dgm:pt modelId="{28022195-E7DA-DB41-9AD4-710D6D8148B0}" type="pres">
      <dgm:prSet presAssocID="{01D1D303-5E38-1447-9127-37DA89693625}" presName="Name0" presStyleCnt="0">
        <dgm:presLayoutVars>
          <dgm:chMax val="7"/>
          <dgm:chPref val="7"/>
          <dgm:dir/>
        </dgm:presLayoutVars>
      </dgm:prSet>
      <dgm:spPr/>
      <dgm:t>
        <a:bodyPr/>
        <a:lstStyle/>
        <a:p>
          <a:endParaRPr lang="en-CA"/>
        </a:p>
      </dgm:t>
    </dgm:pt>
    <dgm:pt modelId="{7EF14BB3-8597-C74A-BBFF-6D9454D2E8ED}" type="pres">
      <dgm:prSet presAssocID="{01D1D303-5E38-1447-9127-37DA89693625}" presName="Name1" presStyleCnt="0"/>
      <dgm:spPr/>
    </dgm:pt>
    <dgm:pt modelId="{90080914-4A67-3C40-AC57-F4B6C1A6D0CC}" type="pres">
      <dgm:prSet presAssocID="{01D1D303-5E38-1447-9127-37DA89693625}" presName="cycle" presStyleCnt="0"/>
      <dgm:spPr/>
    </dgm:pt>
    <dgm:pt modelId="{414F8F92-93A5-7C4D-B701-3D691DA129DE}" type="pres">
      <dgm:prSet presAssocID="{01D1D303-5E38-1447-9127-37DA89693625}" presName="srcNode" presStyleLbl="node1" presStyleIdx="0" presStyleCnt="6"/>
      <dgm:spPr/>
    </dgm:pt>
    <dgm:pt modelId="{E326998A-D34D-AA45-BCC1-01A6D8DBE32A}" type="pres">
      <dgm:prSet presAssocID="{01D1D303-5E38-1447-9127-37DA89693625}" presName="conn" presStyleLbl="parChTrans1D2" presStyleIdx="0" presStyleCnt="1"/>
      <dgm:spPr/>
      <dgm:t>
        <a:bodyPr/>
        <a:lstStyle/>
        <a:p>
          <a:endParaRPr lang="en-CA"/>
        </a:p>
      </dgm:t>
    </dgm:pt>
    <dgm:pt modelId="{62F74781-426A-5446-A585-7F83EFB414A6}" type="pres">
      <dgm:prSet presAssocID="{01D1D303-5E38-1447-9127-37DA89693625}" presName="extraNode" presStyleLbl="node1" presStyleIdx="0" presStyleCnt="6"/>
      <dgm:spPr/>
    </dgm:pt>
    <dgm:pt modelId="{E805B5CA-0A22-FF4F-8AC8-E6C54BBD1309}" type="pres">
      <dgm:prSet presAssocID="{01D1D303-5E38-1447-9127-37DA89693625}" presName="dstNode" presStyleLbl="node1" presStyleIdx="0" presStyleCnt="6"/>
      <dgm:spPr/>
    </dgm:pt>
    <dgm:pt modelId="{B745B445-B365-244E-A153-422AF8E50940}" type="pres">
      <dgm:prSet presAssocID="{D12CFD18-47DE-7A42-9D11-0D591D047C3F}" presName="text_1" presStyleLbl="node1" presStyleIdx="0" presStyleCnt="6">
        <dgm:presLayoutVars>
          <dgm:bulletEnabled val="1"/>
        </dgm:presLayoutVars>
      </dgm:prSet>
      <dgm:spPr/>
      <dgm:t>
        <a:bodyPr/>
        <a:lstStyle/>
        <a:p>
          <a:endParaRPr lang="en-CA"/>
        </a:p>
      </dgm:t>
    </dgm:pt>
    <dgm:pt modelId="{AF7EBBC6-760F-1747-8E14-E5C06B0D5BF6}" type="pres">
      <dgm:prSet presAssocID="{D12CFD18-47DE-7A42-9D11-0D591D047C3F}" presName="accent_1" presStyleCnt="0"/>
      <dgm:spPr/>
    </dgm:pt>
    <dgm:pt modelId="{BE01594F-D318-8047-827C-6CDBCD39DA26}" type="pres">
      <dgm:prSet presAssocID="{D12CFD18-47DE-7A42-9D11-0D591D047C3F}" presName="accentRepeatNode" presStyleLbl="solidFgAcc1" presStyleIdx="0" presStyleCnt="6"/>
      <dgm:spPr>
        <a:solidFill>
          <a:schemeClr val="accent2"/>
        </a:solidFill>
      </dgm:spPr>
    </dgm:pt>
    <dgm:pt modelId="{6C294BB0-3EA4-481C-A85F-3DA7CB9A1C1C}" type="pres">
      <dgm:prSet presAssocID="{141FED32-4A6A-674D-8191-B11D514A53DF}" presName="text_2" presStyleLbl="node1" presStyleIdx="1" presStyleCnt="6">
        <dgm:presLayoutVars>
          <dgm:bulletEnabled val="1"/>
        </dgm:presLayoutVars>
      </dgm:prSet>
      <dgm:spPr/>
      <dgm:t>
        <a:bodyPr/>
        <a:lstStyle/>
        <a:p>
          <a:endParaRPr lang="en-CA"/>
        </a:p>
      </dgm:t>
    </dgm:pt>
    <dgm:pt modelId="{D28B18E7-F3FF-4FE1-9DAB-2F386B186DE6}" type="pres">
      <dgm:prSet presAssocID="{141FED32-4A6A-674D-8191-B11D514A53DF}" presName="accent_2" presStyleCnt="0"/>
      <dgm:spPr/>
    </dgm:pt>
    <dgm:pt modelId="{FD94EBD5-C752-8142-8789-8926FC231FAE}" type="pres">
      <dgm:prSet presAssocID="{141FED32-4A6A-674D-8191-B11D514A53DF}" presName="accentRepeatNode" presStyleLbl="solidFgAcc1" presStyleIdx="1" presStyleCnt="6"/>
      <dgm:spPr>
        <a:solidFill>
          <a:schemeClr val="accent2"/>
        </a:solidFill>
      </dgm:spPr>
    </dgm:pt>
    <dgm:pt modelId="{6CF5D09F-16DB-4C5F-9BF4-1D04FE8A616E}" type="pres">
      <dgm:prSet presAssocID="{DF515AD0-AEC8-9044-A000-78CDCDAC127B}" presName="text_3" presStyleLbl="node1" presStyleIdx="2" presStyleCnt="6">
        <dgm:presLayoutVars>
          <dgm:bulletEnabled val="1"/>
        </dgm:presLayoutVars>
      </dgm:prSet>
      <dgm:spPr/>
      <dgm:t>
        <a:bodyPr/>
        <a:lstStyle/>
        <a:p>
          <a:endParaRPr lang="en-CA"/>
        </a:p>
      </dgm:t>
    </dgm:pt>
    <dgm:pt modelId="{5D950F72-A6AE-43AD-B872-128DA715DB49}" type="pres">
      <dgm:prSet presAssocID="{DF515AD0-AEC8-9044-A000-78CDCDAC127B}" presName="accent_3" presStyleCnt="0"/>
      <dgm:spPr/>
    </dgm:pt>
    <dgm:pt modelId="{8B725030-8D1E-3E44-91A7-8CBF82D3F324}" type="pres">
      <dgm:prSet presAssocID="{DF515AD0-AEC8-9044-A000-78CDCDAC127B}" presName="accentRepeatNode" presStyleLbl="solidFgAcc1" presStyleIdx="2" presStyleCnt="6"/>
      <dgm:spPr>
        <a:solidFill>
          <a:schemeClr val="accent2"/>
        </a:solidFill>
      </dgm:spPr>
    </dgm:pt>
    <dgm:pt modelId="{3A413DBC-5336-439A-B32B-DDB28C0F7EA2}" type="pres">
      <dgm:prSet presAssocID="{3F772C2C-816A-6248-BC57-6D5836A2C7FD}" presName="text_4" presStyleLbl="node1" presStyleIdx="3" presStyleCnt="6">
        <dgm:presLayoutVars>
          <dgm:bulletEnabled val="1"/>
        </dgm:presLayoutVars>
      </dgm:prSet>
      <dgm:spPr/>
      <dgm:t>
        <a:bodyPr/>
        <a:lstStyle/>
        <a:p>
          <a:endParaRPr lang="en-CA"/>
        </a:p>
      </dgm:t>
    </dgm:pt>
    <dgm:pt modelId="{2DBC8E75-1106-464D-8E9E-46B23A5D06CE}" type="pres">
      <dgm:prSet presAssocID="{3F772C2C-816A-6248-BC57-6D5836A2C7FD}" presName="accent_4" presStyleCnt="0"/>
      <dgm:spPr/>
    </dgm:pt>
    <dgm:pt modelId="{C6B0F2C6-B151-E540-B256-6AEBE28AF35C}" type="pres">
      <dgm:prSet presAssocID="{3F772C2C-816A-6248-BC57-6D5836A2C7FD}" presName="accentRepeatNode" presStyleLbl="solidFgAcc1" presStyleIdx="3" presStyleCnt="6"/>
      <dgm:spPr>
        <a:solidFill>
          <a:schemeClr val="accent2"/>
        </a:solidFill>
      </dgm:spPr>
    </dgm:pt>
    <dgm:pt modelId="{02974664-678A-4024-B9EB-A79C543C797C}" type="pres">
      <dgm:prSet presAssocID="{B52F2B5E-EBB8-2349-BA49-B1E8066CE664}" presName="text_5" presStyleLbl="node1" presStyleIdx="4" presStyleCnt="6">
        <dgm:presLayoutVars>
          <dgm:bulletEnabled val="1"/>
        </dgm:presLayoutVars>
      </dgm:prSet>
      <dgm:spPr/>
      <dgm:t>
        <a:bodyPr/>
        <a:lstStyle/>
        <a:p>
          <a:endParaRPr lang="en-CA"/>
        </a:p>
      </dgm:t>
    </dgm:pt>
    <dgm:pt modelId="{BCF6C658-B8BB-465B-8098-1B45F634D414}" type="pres">
      <dgm:prSet presAssocID="{B52F2B5E-EBB8-2349-BA49-B1E8066CE664}" presName="accent_5" presStyleCnt="0"/>
      <dgm:spPr/>
    </dgm:pt>
    <dgm:pt modelId="{71EE57D8-EE62-3247-A124-6C18D7E179E3}" type="pres">
      <dgm:prSet presAssocID="{B52F2B5E-EBB8-2349-BA49-B1E8066CE664}" presName="accentRepeatNode" presStyleLbl="solidFgAcc1" presStyleIdx="4" presStyleCnt="6"/>
      <dgm:spPr>
        <a:solidFill>
          <a:schemeClr val="accent2"/>
        </a:solidFill>
      </dgm:spPr>
    </dgm:pt>
    <dgm:pt modelId="{9E471065-09F3-46A4-8AD0-7C0A99AE1826}" type="pres">
      <dgm:prSet presAssocID="{AC70822E-E720-4888-B822-62EB55D20258}" presName="text_6" presStyleLbl="node1" presStyleIdx="5" presStyleCnt="6">
        <dgm:presLayoutVars>
          <dgm:bulletEnabled val="1"/>
        </dgm:presLayoutVars>
      </dgm:prSet>
      <dgm:spPr/>
      <dgm:t>
        <a:bodyPr/>
        <a:lstStyle/>
        <a:p>
          <a:endParaRPr lang="en-CA"/>
        </a:p>
      </dgm:t>
    </dgm:pt>
    <dgm:pt modelId="{28F89982-0BDB-4C2B-8BAF-B3688DF72C09}" type="pres">
      <dgm:prSet presAssocID="{AC70822E-E720-4888-B822-62EB55D20258}" presName="accent_6" presStyleCnt="0"/>
      <dgm:spPr/>
    </dgm:pt>
    <dgm:pt modelId="{1B14477E-4991-415E-A69D-114F9E3BD4F5}" type="pres">
      <dgm:prSet presAssocID="{AC70822E-E720-4888-B822-62EB55D20258}" presName="accentRepeatNode" presStyleLbl="solidFgAcc1" presStyleIdx="5" presStyleCnt="6"/>
      <dgm:spPr>
        <a:solidFill>
          <a:schemeClr val="accent2"/>
        </a:solidFill>
      </dgm:spPr>
      <dgm:t>
        <a:bodyPr/>
        <a:lstStyle/>
        <a:p>
          <a:endParaRPr lang="en-CA"/>
        </a:p>
      </dgm:t>
    </dgm:pt>
  </dgm:ptLst>
  <dgm:cxnLst>
    <dgm:cxn modelId="{A69A0650-CB4B-4B96-9BDF-42979260EC32}" type="presOf" srcId="{AC70822E-E720-4888-B822-62EB55D20258}" destId="{9E471065-09F3-46A4-8AD0-7C0A99AE1826}" srcOrd="0" destOrd="0" presId="urn:microsoft.com/office/officeart/2008/layout/VerticalCurvedList"/>
    <dgm:cxn modelId="{BE8E25D3-195B-5D42-A3D4-CB8A8C867365}" srcId="{01D1D303-5E38-1447-9127-37DA89693625}" destId="{B52F2B5E-EBB8-2349-BA49-B1E8066CE664}" srcOrd="4" destOrd="0" parTransId="{4418DBA2-0260-1C4B-8817-A28B24C43405}" sibTransId="{43C35EC8-BCDA-1F4C-99D0-860FEC8CE8DB}"/>
    <dgm:cxn modelId="{E7C6AFA4-4692-4EB3-B20D-9AB1F0E58AA5}" type="presOf" srcId="{DF515AD0-AEC8-9044-A000-78CDCDAC127B}" destId="{6CF5D09F-16DB-4C5F-9BF4-1D04FE8A616E}" srcOrd="0" destOrd="0" presId="urn:microsoft.com/office/officeart/2008/layout/VerticalCurvedList"/>
    <dgm:cxn modelId="{1C629D4E-7DDA-40A4-928D-5AB7D7F56980}" srcId="{01D1D303-5E38-1447-9127-37DA89693625}" destId="{AC70822E-E720-4888-B822-62EB55D20258}" srcOrd="5" destOrd="0" parTransId="{8D0BF4DC-A775-4291-B25D-04333E1D48EA}" sibTransId="{EE1EFB61-F9B9-4652-AA98-739FEC8E7CBA}"/>
    <dgm:cxn modelId="{F3F4B9C3-B035-DC46-992E-EB1278B3E6DC}" srcId="{01D1D303-5E38-1447-9127-37DA89693625}" destId="{D12CFD18-47DE-7A42-9D11-0D591D047C3F}" srcOrd="0" destOrd="0" parTransId="{7BFE2F22-7731-D644-AB12-94C340C6AA09}" sibTransId="{3DCAF821-B04F-4440-BF99-38F9BA6EBB62}"/>
    <dgm:cxn modelId="{558106C6-3924-414E-89AD-099D510C796E}" type="presOf" srcId="{3DCAF821-B04F-4440-BF99-38F9BA6EBB62}" destId="{E326998A-D34D-AA45-BCC1-01A6D8DBE32A}" srcOrd="0" destOrd="0" presId="urn:microsoft.com/office/officeart/2008/layout/VerticalCurvedList"/>
    <dgm:cxn modelId="{7C09CC36-8D2F-409B-9031-BD5D98365AC4}" type="presOf" srcId="{01D1D303-5E38-1447-9127-37DA89693625}" destId="{28022195-E7DA-DB41-9AD4-710D6D8148B0}" srcOrd="0" destOrd="0" presId="urn:microsoft.com/office/officeart/2008/layout/VerticalCurvedList"/>
    <dgm:cxn modelId="{4FA94AAB-DC68-440C-9999-B3BD537785D2}" type="presOf" srcId="{D12CFD18-47DE-7A42-9D11-0D591D047C3F}" destId="{B745B445-B365-244E-A153-422AF8E50940}" srcOrd="0" destOrd="0" presId="urn:microsoft.com/office/officeart/2008/layout/VerticalCurvedList"/>
    <dgm:cxn modelId="{6B441B15-5497-42B1-9A03-E07DE57A37A9}" type="presOf" srcId="{B52F2B5E-EBB8-2349-BA49-B1E8066CE664}" destId="{02974664-678A-4024-B9EB-A79C543C797C}" srcOrd="0" destOrd="0" presId="urn:microsoft.com/office/officeart/2008/layout/VerticalCurvedList"/>
    <dgm:cxn modelId="{C5AEE954-958D-954B-9B1B-52CEC8FA04C4}" srcId="{01D1D303-5E38-1447-9127-37DA89693625}" destId="{3F772C2C-816A-6248-BC57-6D5836A2C7FD}" srcOrd="3" destOrd="0" parTransId="{56064D76-9CC0-D64C-9841-5272475CEB25}" sibTransId="{A5F9C7F6-7970-5941-912A-37AA6B369B7C}"/>
    <dgm:cxn modelId="{021F9ABB-3A7C-2D47-AF99-151E4A90C733}" srcId="{01D1D303-5E38-1447-9127-37DA89693625}" destId="{141FED32-4A6A-674D-8191-B11D514A53DF}" srcOrd="1" destOrd="0" parTransId="{E7337F7A-227A-A94D-B34F-A7D47419D856}" sibTransId="{BFD8C9AE-A1C3-E941-9D24-3A0A606069A4}"/>
    <dgm:cxn modelId="{5B24B274-AF2C-7044-BD9B-0FFEE779983E}" srcId="{01D1D303-5E38-1447-9127-37DA89693625}" destId="{DF515AD0-AEC8-9044-A000-78CDCDAC127B}" srcOrd="2" destOrd="0" parTransId="{C4E8DA2B-97E5-3F49-8675-A0D30EE363A9}" sibTransId="{A9E168CA-FF93-CB48-B2E1-BF126D596B09}"/>
    <dgm:cxn modelId="{79ABC297-2E7C-44FA-827D-F76C304F2872}" type="presOf" srcId="{3F772C2C-816A-6248-BC57-6D5836A2C7FD}" destId="{3A413DBC-5336-439A-B32B-DDB28C0F7EA2}" srcOrd="0" destOrd="0" presId="urn:microsoft.com/office/officeart/2008/layout/VerticalCurvedList"/>
    <dgm:cxn modelId="{A30A2D10-A461-4099-B9B7-6936BBAD4F0E}" type="presOf" srcId="{141FED32-4A6A-674D-8191-B11D514A53DF}" destId="{6C294BB0-3EA4-481C-A85F-3DA7CB9A1C1C}" srcOrd="0" destOrd="0" presId="urn:microsoft.com/office/officeart/2008/layout/VerticalCurvedList"/>
    <dgm:cxn modelId="{AAB4BEEA-D091-4B0C-862A-1D340FD2D187}" type="presParOf" srcId="{28022195-E7DA-DB41-9AD4-710D6D8148B0}" destId="{7EF14BB3-8597-C74A-BBFF-6D9454D2E8ED}" srcOrd="0" destOrd="0" presId="urn:microsoft.com/office/officeart/2008/layout/VerticalCurvedList"/>
    <dgm:cxn modelId="{FED4B458-4E7A-46EC-80E6-3D1966A9004D}" type="presParOf" srcId="{7EF14BB3-8597-C74A-BBFF-6D9454D2E8ED}" destId="{90080914-4A67-3C40-AC57-F4B6C1A6D0CC}" srcOrd="0" destOrd="0" presId="urn:microsoft.com/office/officeart/2008/layout/VerticalCurvedList"/>
    <dgm:cxn modelId="{372C1990-6107-4CA6-B2F0-582D98EB06FC}" type="presParOf" srcId="{90080914-4A67-3C40-AC57-F4B6C1A6D0CC}" destId="{414F8F92-93A5-7C4D-B701-3D691DA129DE}" srcOrd="0" destOrd="0" presId="urn:microsoft.com/office/officeart/2008/layout/VerticalCurvedList"/>
    <dgm:cxn modelId="{EEAA6F25-3B40-429A-BB12-AB3247324E13}" type="presParOf" srcId="{90080914-4A67-3C40-AC57-F4B6C1A6D0CC}" destId="{E326998A-D34D-AA45-BCC1-01A6D8DBE32A}" srcOrd="1" destOrd="0" presId="urn:microsoft.com/office/officeart/2008/layout/VerticalCurvedList"/>
    <dgm:cxn modelId="{CCA68FDD-CED3-46AE-9C9E-94C02B390D62}" type="presParOf" srcId="{90080914-4A67-3C40-AC57-F4B6C1A6D0CC}" destId="{62F74781-426A-5446-A585-7F83EFB414A6}" srcOrd="2" destOrd="0" presId="urn:microsoft.com/office/officeart/2008/layout/VerticalCurvedList"/>
    <dgm:cxn modelId="{92495904-04F9-44A2-AD0E-2110D280ACF9}" type="presParOf" srcId="{90080914-4A67-3C40-AC57-F4B6C1A6D0CC}" destId="{E805B5CA-0A22-FF4F-8AC8-E6C54BBD1309}" srcOrd="3" destOrd="0" presId="urn:microsoft.com/office/officeart/2008/layout/VerticalCurvedList"/>
    <dgm:cxn modelId="{18D393AD-B1FA-4D30-A1D7-4B580F03DBFD}" type="presParOf" srcId="{7EF14BB3-8597-C74A-BBFF-6D9454D2E8ED}" destId="{B745B445-B365-244E-A153-422AF8E50940}" srcOrd="1" destOrd="0" presId="urn:microsoft.com/office/officeart/2008/layout/VerticalCurvedList"/>
    <dgm:cxn modelId="{2486C366-0F94-4397-815F-73ED9B89E700}" type="presParOf" srcId="{7EF14BB3-8597-C74A-BBFF-6D9454D2E8ED}" destId="{AF7EBBC6-760F-1747-8E14-E5C06B0D5BF6}" srcOrd="2" destOrd="0" presId="urn:microsoft.com/office/officeart/2008/layout/VerticalCurvedList"/>
    <dgm:cxn modelId="{C23CDAF6-8B07-4B0E-93A0-DF62B5F901E0}" type="presParOf" srcId="{AF7EBBC6-760F-1747-8E14-E5C06B0D5BF6}" destId="{BE01594F-D318-8047-827C-6CDBCD39DA26}" srcOrd="0" destOrd="0" presId="urn:microsoft.com/office/officeart/2008/layout/VerticalCurvedList"/>
    <dgm:cxn modelId="{C2D339FE-92C7-4F37-92E6-73409F085558}" type="presParOf" srcId="{7EF14BB3-8597-C74A-BBFF-6D9454D2E8ED}" destId="{6C294BB0-3EA4-481C-A85F-3DA7CB9A1C1C}" srcOrd="3" destOrd="0" presId="urn:microsoft.com/office/officeart/2008/layout/VerticalCurvedList"/>
    <dgm:cxn modelId="{23CE3B20-5D2C-4DC8-98CC-24B000B2A3C1}" type="presParOf" srcId="{7EF14BB3-8597-C74A-BBFF-6D9454D2E8ED}" destId="{D28B18E7-F3FF-4FE1-9DAB-2F386B186DE6}" srcOrd="4" destOrd="0" presId="urn:microsoft.com/office/officeart/2008/layout/VerticalCurvedList"/>
    <dgm:cxn modelId="{8CBA5551-AC4D-4B57-A4B8-65FA035E5DA1}" type="presParOf" srcId="{D28B18E7-F3FF-4FE1-9DAB-2F386B186DE6}" destId="{FD94EBD5-C752-8142-8789-8926FC231FAE}" srcOrd="0" destOrd="0" presId="urn:microsoft.com/office/officeart/2008/layout/VerticalCurvedList"/>
    <dgm:cxn modelId="{9EC31E32-594A-493C-915C-47FBD933752E}" type="presParOf" srcId="{7EF14BB3-8597-C74A-BBFF-6D9454D2E8ED}" destId="{6CF5D09F-16DB-4C5F-9BF4-1D04FE8A616E}" srcOrd="5" destOrd="0" presId="urn:microsoft.com/office/officeart/2008/layout/VerticalCurvedList"/>
    <dgm:cxn modelId="{E0C82C07-F7DF-46D6-9D9D-158D94519792}" type="presParOf" srcId="{7EF14BB3-8597-C74A-BBFF-6D9454D2E8ED}" destId="{5D950F72-A6AE-43AD-B872-128DA715DB49}" srcOrd="6" destOrd="0" presId="urn:microsoft.com/office/officeart/2008/layout/VerticalCurvedList"/>
    <dgm:cxn modelId="{F54F5AD6-D747-4CE8-9602-BC141088D160}" type="presParOf" srcId="{5D950F72-A6AE-43AD-B872-128DA715DB49}" destId="{8B725030-8D1E-3E44-91A7-8CBF82D3F324}" srcOrd="0" destOrd="0" presId="urn:microsoft.com/office/officeart/2008/layout/VerticalCurvedList"/>
    <dgm:cxn modelId="{FA101893-8E9A-4781-8E21-DF2DE462BD55}" type="presParOf" srcId="{7EF14BB3-8597-C74A-BBFF-6D9454D2E8ED}" destId="{3A413DBC-5336-439A-B32B-DDB28C0F7EA2}" srcOrd="7" destOrd="0" presId="urn:microsoft.com/office/officeart/2008/layout/VerticalCurvedList"/>
    <dgm:cxn modelId="{4108FD33-65C5-4890-92F6-4738E50A4E40}" type="presParOf" srcId="{7EF14BB3-8597-C74A-BBFF-6D9454D2E8ED}" destId="{2DBC8E75-1106-464D-8E9E-46B23A5D06CE}" srcOrd="8" destOrd="0" presId="urn:microsoft.com/office/officeart/2008/layout/VerticalCurvedList"/>
    <dgm:cxn modelId="{4A25EB9A-8024-4FB2-952F-F4555932399E}" type="presParOf" srcId="{2DBC8E75-1106-464D-8E9E-46B23A5D06CE}" destId="{C6B0F2C6-B151-E540-B256-6AEBE28AF35C}" srcOrd="0" destOrd="0" presId="urn:microsoft.com/office/officeart/2008/layout/VerticalCurvedList"/>
    <dgm:cxn modelId="{C4E39184-7A80-49F6-854F-A838E87A922D}" type="presParOf" srcId="{7EF14BB3-8597-C74A-BBFF-6D9454D2E8ED}" destId="{02974664-678A-4024-B9EB-A79C543C797C}" srcOrd="9" destOrd="0" presId="urn:microsoft.com/office/officeart/2008/layout/VerticalCurvedList"/>
    <dgm:cxn modelId="{B91A3ECE-79A4-4085-A04E-FD675B750610}" type="presParOf" srcId="{7EF14BB3-8597-C74A-BBFF-6D9454D2E8ED}" destId="{BCF6C658-B8BB-465B-8098-1B45F634D414}" srcOrd="10" destOrd="0" presId="urn:microsoft.com/office/officeart/2008/layout/VerticalCurvedList"/>
    <dgm:cxn modelId="{DC874066-5177-47A1-A55E-0329040C4125}" type="presParOf" srcId="{BCF6C658-B8BB-465B-8098-1B45F634D414}" destId="{71EE57D8-EE62-3247-A124-6C18D7E179E3}" srcOrd="0" destOrd="0" presId="urn:microsoft.com/office/officeart/2008/layout/VerticalCurvedList"/>
    <dgm:cxn modelId="{3714B56F-B9FB-4858-BBD4-40E8ADC36EC7}" type="presParOf" srcId="{7EF14BB3-8597-C74A-BBFF-6D9454D2E8ED}" destId="{9E471065-09F3-46A4-8AD0-7C0A99AE1826}" srcOrd="11" destOrd="0" presId="urn:microsoft.com/office/officeart/2008/layout/VerticalCurvedList"/>
    <dgm:cxn modelId="{A181C7A8-8A8C-4D94-B52F-46EFBB6F51E2}" type="presParOf" srcId="{7EF14BB3-8597-C74A-BBFF-6D9454D2E8ED}" destId="{28F89982-0BDB-4C2B-8BAF-B3688DF72C09}" srcOrd="12" destOrd="0" presId="urn:microsoft.com/office/officeart/2008/layout/VerticalCurvedList"/>
    <dgm:cxn modelId="{30CC8015-E05F-45FC-AAB4-2F333DAB96A4}" type="presParOf" srcId="{28F89982-0BDB-4C2B-8BAF-B3688DF72C09}" destId="{1B14477E-4991-415E-A69D-114F9E3BD4F5}"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26998A-D34D-AA45-BCC1-01A6D8DBE32A}">
      <dsp:nvSpPr>
        <dsp:cNvPr id="0" name=""/>
        <dsp:cNvSpPr/>
      </dsp:nvSpPr>
      <dsp:spPr>
        <a:xfrm>
          <a:off x="-4594335" y="-704407"/>
          <a:ext cx="5472816" cy="5472816"/>
        </a:xfrm>
        <a:prstGeom prst="blockArc">
          <a:avLst>
            <a:gd name="adj1" fmla="val 18900000"/>
            <a:gd name="adj2" fmla="val 2700000"/>
            <a:gd name="adj3" fmla="val 395"/>
          </a:avLst>
        </a:pr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745B445-B365-244E-A153-422AF8E50940}">
      <dsp:nvSpPr>
        <dsp:cNvPr id="0" name=""/>
        <dsp:cNvSpPr/>
      </dsp:nvSpPr>
      <dsp:spPr>
        <a:xfrm>
          <a:off x="328048" y="214010"/>
          <a:ext cx="4402465" cy="427857"/>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39612" tIns="33020" rIns="33020" bIns="33020" numCol="1" spcCol="1270" anchor="ctr" anchorCtr="0">
          <a:noAutofit/>
        </a:bodyPr>
        <a:lstStyle/>
        <a:p>
          <a:pPr lvl="0" algn="l" defTabSz="577850">
            <a:lnSpc>
              <a:spcPct val="90000"/>
            </a:lnSpc>
            <a:spcBef>
              <a:spcPct val="0"/>
            </a:spcBef>
            <a:spcAft>
              <a:spcPct val="35000"/>
            </a:spcAft>
          </a:pPr>
          <a:r>
            <a:rPr lang="en-US" sz="1300" kern="1200" dirty="0" smtClean="0"/>
            <a:t>Build the project charter.</a:t>
          </a:r>
          <a:endParaRPr lang="en-US" sz="1300" kern="1200" dirty="0"/>
        </a:p>
      </dsp:txBody>
      <dsp:txXfrm>
        <a:off x="328048" y="214010"/>
        <a:ext cx="4402465" cy="427857"/>
      </dsp:txXfrm>
    </dsp:sp>
    <dsp:sp modelId="{BE01594F-D318-8047-827C-6CDBCD39DA26}">
      <dsp:nvSpPr>
        <dsp:cNvPr id="0" name=""/>
        <dsp:cNvSpPr/>
      </dsp:nvSpPr>
      <dsp:spPr>
        <a:xfrm>
          <a:off x="60637" y="160528"/>
          <a:ext cx="534822" cy="534822"/>
        </a:xfrm>
        <a:prstGeom prst="ellipse">
          <a:avLst/>
        </a:prstGeom>
        <a:solidFill>
          <a:schemeClr val="accent2"/>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C294BB0-3EA4-481C-A85F-3DA7CB9A1C1C}">
      <dsp:nvSpPr>
        <dsp:cNvPr id="0" name=""/>
        <dsp:cNvSpPr/>
      </dsp:nvSpPr>
      <dsp:spPr>
        <a:xfrm>
          <a:off x="679991" y="855715"/>
          <a:ext cx="4050523" cy="427857"/>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39612" tIns="33020" rIns="33020" bIns="33020" numCol="1" spcCol="1270" anchor="ctr" anchorCtr="0">
          <a:noAutofit/>
        </a:bodyPr>
        <a:lstStyle/>
        <a:p>
          <a:pPr lvl="0" algn="l" defTabSz="577850">
            <a:lnSpc>
              <a:spcPct val="90000"/>
            </a:lnSpc>
            <a:spcBef>
              <a:spcPct val="0"/>
            </a:spcBef>
            <a:spcAft>
              <a:spcPct val="35000"/>
            </a:spcAft>
          </a:pPr>
          <a:r>
            <a:rPr lang="en-US" sz="1300" kern="1200" smtClean="0"/>
            <a:t>Build customer</a:t>
          </a:r>
          <a:r>
            <a:rPr lang="en-US" sz="1300" kern="1200" baseline="0" smtClean="0"/>
            <a:t> personas and scenarios.</a:t>
          </a:r>
          <a:endParaRPr lang="en-US" sz="1300" kern="1200" dirty="0"/>
        </a:p>
      </dsp:txBody>
      <dsp:txXfrm>
        <a:off x="679991" y="855715"/>
        <a:ext cx="4050523" cy="427857"/>
      </dsp:txXfrm>
    </dsp:sp>
    <dsp:sp modelId="{FD94EBD5-C752-8142-8789-8926FC231FAE}">
      <dsp:nvSpPr>
        <dsp:cNvPr id="0" name=""/>
        <dsp:cNvSpPr/>
      </dsp:nvSpPr>
      <dsp:spPr>
        <a:xfrm>
          <a:off x="412579" y="802233"/>
          <a:ext cx="534822" cy="534822"/>
        </a:xfrm>
        <a:prstGeom prst="ellipse">
          <a:avLst/>
        </a:prstGeom>
        <a:solidFill>
          <a:schemeClr val="accent2"/>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CF5D09F-16DB-4C5F-9BF4-1D04FE8A616E}">
      <dsp:nvSpPr>
        <dsp:cNvPr id="0" name=""/>
        <dsp:cNvSpPr/>
      </dsp:nvSpPr>
      <dsp:spPr>
        <a:xfrm>
          <a:off x="840925" y="1497421"/>
          <a:ext cx="3889589" cy="427857"/>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39612" tIns="33020" rIns="33020" bIns="33020" numCol="1" spcCol="1270" anchor="ctr" anchorCtr="0">
          <a:noAutofit/>
        </a:bodyPr>
        <a:lstStyle/>
        <a:p>
          <a:pPr lvl="0" algn="l" defTabSz="577850">
            <a:lnSpc>
              <a:spcPct val="90000"/>
            </a:lnSpc>
            <a:spcBef>
              <a:spcPct val="0"/>
            </a:spcBef>
            <a:spcAft>
              <a:spcPct val="35000"/>
            </a:spcAft>
          </a:pPr>
          <a:r>
            <a:rPr lang="en-US" sz="1300" kern="1200" dirty="0" smtClean="0"/>
            <a:t>Identify the business and IT drivers for text-based customer support.</a:t>
          </a:r>
          <a:endParaRPr lang="en-US" sz="1300" kern="1200" dirty="0"/>
        </a:p>
      </dsp:txBody>
      <dsp:txXfrm>
        <a:off x="840925" y="1497421"/>
        <a:ext cx="3889589" cy="427857"/>
      </dsp:txXfrm>
    </dsp:sp>
    <dsp:sp modelId="{8B725030-8D1E-3E44-91A7-8CBF82D3F324}">
      <dsp:nvSpPr>
        <dsp:cNvPr id="0" name=""/>
        <dsp:cNvSpPr/>
      </dsp:nvSpPr>
      <dsp:spPr>
        <a:xfrm>
          <a:off x="573514" y="1443939"/>
          <a:ext cx="534822" cy="534822"/>
        </a:xfrm>
        <a:prstGeom prst="ellipse">
          <a:avLst/>
        </a:prstGeom>
        <a:solidFill>
          <a:schemeClr val="accent2"/>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3A413DBC-5336-439A-B32B-DDB28C0F7EA2}">
      <dsp:nvSpPr>
        <dsp:cNvPr id="0" name=""/>
        <dsp:cNvSpPr/>
      </dsp:nvSpPr>
      <dsp:spPr>
        <a:xfrm>
          <a:off x="840925" y="2138720"/>
          <a:ext cx="3889589" cy="427857"/>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39612" tIns="33020" rIns="33020" bIns="33020" numCol="1" spcCol="1270" anchor="ctr" anchorCtr="0">
          <a:noAutofit/>
        </a:bodyPr>
        <a:lstStyle/>
        <a:p>
          <a:pPr lvl="0" algn="l" defTabSz="577850">
            <a:lnSpc>
              <a:spcPct val="90000"/>
            </a:lnSpc>
            <a:spcBef>
              <a:spcPct val="0"/>
            </a:spcBef>
            <a:spcAft>
              <a:spcPct val="35000"/>
            </a:spcAft>
          </a:pPr>
          <a:r>
            <a:rPr lang="en-CA" sz="1300" kern="1200" dirty="0" smtClean="0"/>
            <a:t>Create the application portfolio for text-based service.</a:t>
          </a:r>
          <a:endParaRPr lang="en-US" sz="1300" kern="1200" dirty="0"/>
        </a:p>
      </dsp:txBody>
      <dsp:txXfrm>
        <a:off x="840925" y="2138720"/>
        <a:ext cx="3889589" cy="427857"/>
      </dsp:txXfrm>
    </dsp:sp>
    <dsp:sp modelId="{C6B0F2C6-B151-E540-B256-6AEBE28AF35C}">
      <dsp:nvSpPr>
        <dsp:cNvPr id="0" name=""/>
        <dsp:cNvSpPr/>
      </dsp:nvSpPr>
      <dsp:spPr>
        <a:xfrm>
          <a:off x="573514" y="2085238"/>
          <a:ext cx="534822" cy="534822"/>
        </a:xfrm>
        <a:prstGeom prst="ellipse">
          <a:avLst/>
        </a:prstGeom>
        <a:solidFill>
          <a:schemeClr val="accent2"/>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02974664-678A-4024-B9EB-A79C543C797C}">
      <dsp:nvSpPr>
        <dsp:cNvPr id="0" name=""/>
        <dsp:cNvSpPr/>
      </dsp:nvSpPr>
      <dsp:spPr>
        <a:xfrm>
          <a:off x="679991" y="2780426"/>
          <a:ext cx="4050523" cy="427857"/>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39612" tIns="33020" rIns="33020" bIns="33020" numCol="1" spcCol="1270" anchor="ctr" anchorCtr="0">
          <a:noAutofit/>
        </a:bodyPr>
        <a:lstStyle/>
        <a:p>
          <a:pPr lvl="0" algn="l" defTabSz="577850">
            <a:lnSpc>
              <a:spcPct val="90000"/>
            </a:lnSpc>
            <a:spcBef>
              <a:spcPct val="0"/>
            </a:spcBef>
            <a:spcAft>
              <a:spcPct val="35000"/>
            </a:spcAft>
          </a:pPr>
          <a:r>
            <a:rPr lang="en-CA" sz="1300" kern="1200" dirty="0" smtClean="0"/>
            <a:t>Identify text-centric risks and create a mitigation plan.</a:t>
          </a:r>
          <a:endParaRPr lang="en-US" sz="1300" kern="1200" dirty="0"/>
        </a:p>
      </dsp:txBody>
      <dsp:txXfrm>
        <a:off x="679991" y="2780426"/>
        <a:ext cx="4050523" cy="427857"/>
      </dsp:txXfrm>
    </dsp:sp>
    <dsp:sp modelId="{71EE57D8-EE62-3247-A124-6C18D7E179E3}">
      <dsp:nvSpPr>
        <dsp:cNvPr id="0" name=""/>
        <dsp:cNvSpPr/>
      </dsp:nvSpPr>
      <dsp:spPr>
        <a:xfrm>
          <a:off x="412579" y="2726944"/>
          <a:ext cx="534822" cy="534822"/>
        </a:xfrm>
        <a:prstGeom prst="ellipse">
          <a:avLst/>
        </a:prstGeom>
        <a:solidFill>
          <a:schemeClr val="accent2"/>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E471065-09F3-46A4-8AD0-7C0A99AE1826}">
      <dsp:nvSpPr>
        <dsp:cNvPr id="0" name=""/>
        <dsp:cNvSpPr/>
      </dsp:nvSpPr>
      <dsp:spPr>
        <a:xfrm>
          <a:off x="328048" y="3422131"/>
          <a:ext cx="4402465" cy="427857"/>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39612" tIns="33020" rIns="33020" bIns="33020" numCol="1" spcCol="1270" anchor="ctr" anchorCtr="0">
          <a:noAutofit/>
        </a:bodyPr>
        <a:lstStyle/>
        <a:p>
          <a:pPr lvl="0" algn="l" defTabSz="577850">
            <a:lnSpc>
              <a:spcPct val="90000"/>
            </a:lnSpc>
            <a:spcBef>
              <a:spcPct val="0"/>
            </a:spcBef>
            <a:spcAft>
              <a:spcPct val="35000"/>
            </a:spcAft>
          </a:pPr>
          <a:r>
            <a:rPr lang="en-CA" sz="1300" kern="1200" smtClean="0"/>
            <a:t>Identify metrics for text-based customer support.</a:t>
          </a:r>
          <a:endParaRPr lang="en-CA" sz="1300" kern="1200" dirty="0"/>
        </a:p>
      </dsp:txBody>
      <dsp:txXfrm>
        <a:off x="328048" y="3422131"/>
        <a:ext cx="4402465" cy="427857"/>
      </dsp:txXfrm>
    </dsp:sp>
    <dsp:sp modelId="{1B14477E-4991-415E-A69D-114F9E3BD4F5}">
      <dsp:nvSpPr>
        <dsp:cNvPr id="0" name=""/>
        <dsp:cNvSpPr/>
      </dsp:nvSpPr>
      <dsp:spPr>
        <a:xfrm>
          <a:off x="60637" y="3368649"/>
          <a:ext cx="534822" cy="534822"/>
        </a:xfrm>
        <a:prstGeom prst="ellipse">
          <a:avLst/>
        </a:prstGeom>
        <a:solidFill>
          <a:schemeClr val="accent2"/>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10/11/2016</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10/11/2016</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BD.</a:t>
            </a:r>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BD.</a:t>
            </a:r>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a:t>
            </a:fld>
            <a:endParaRPr lang="en-US" dirty="0"/>
          </a:p>
        </p:txBody>
      </p:sp>
    </p:spTree>
    <p:extLst>
      <p:ext uri="{BB962C8B-B14F-4D97-AF65-F5344CB8AC3E}">
        <p14:creationId xmlns:p14="http://schemas.microsoft.com/office/powerpoint/2010/main" val="1417099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BD.</a:t>
            </a:r>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932410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BD.</a:t>
            </a:r>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4197173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BD. </a:t>
            </a:r>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dirty="0"/>
          </a:p>
        </p:txBody>
      </p:sp>
    </p:spTree>
    <p:extLst>
      <p:ext uri="{BB962C8B-B14F-4D97-AF65-F5344CB8AC3E}">
        <p14:creationId xmlns:p14="http://schemas.microsoft.com/office/powerpoint/2010/main" val="17449844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BD.</a:t>
            </a:r>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6</a:t>
            </a:fld>
            <a:endParaRPr lang="en-US" dirty="0"/>
          </a:p>
        </p:txBody>
      </p:sp>
    </p:spTree>
    <p:extLst>
      <p:ext uri="{BB962C8B-B14F-4D97-AF65-F5344CB8AC3E}">
        <p14:creationId xmlns:p14="http://schemas.microsoft.com/office/powerpoint/2010/main" val="7164237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BD.</a:t>
            </a:r>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5454742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BD.</a:t>
            </a:r>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8</a:t>
            </a:fld>
            <a:endParaRPr lang="en-US" dirty="0"/>
          </a:p>
        </p:txBody>
      </p:sp>
    </p:spTree>
    <p:extLst>
      <p:ext uri="{BB962C8B-B14F-4D97-AF65-F5344CB8AC3E}">
        <p14:creationId xmlns:p14="http://schemas.microsoft.com/office/powerpoint/2010/main" val="11360880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11</a:t>
            </a:fld>
            <a:endParaRPr lang="en-US" dirty="0"/>
          </a:p>
        </p:txBody>
      </p:sp>
    </p:spTree>
    <p:extLst>
      <p:ext uri="{BB962C8B-B14F-4D97-AF65-F5344CB8AC3E}">
        <p14:creationId xmlns:p14="http://schemas.microsoft.com/office/powerpoint/2010/main" val="19386087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7.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Master" Target="../slideMasters/slideMaster1.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4.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Master" Target="../slideMasters/slideMaster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4.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Master" Target="../slideMasters/slideMaster1.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Master" Target="../slideMasters/slideMaster1.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7"/>
            <a:ext cx="9140490" cy="767953"/>
            <a:chOff x="3510" y="6090047"/>
            <a:chExt cx="9140490" cy="767953"/>
          </a:xfrm>
        </p:grpSpPr>
        <p:sp>
          <p:nvSpPr>
            <p:cNvPr id="29" name="Rectangle 28"/>
            <p:cNvSpPr/>
            <p:nvPr/>
          </p:nvSpPr>
          <p:spPr>
            <a:xfrm>
              <a:off x="351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5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3514994395"/>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5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1138657661"/>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5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1206043605"/>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5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2787059355"/>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10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9980"/>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92896"/>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9801"/>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587713"/>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585825558"/>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5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2429537025"/>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userDrawn="1">
  <p:cSld name="24_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What’s in this Section:</a:t>
            </a:r>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Sections:</a:t>
            </a:r>
          </a:p>
        </p:txBody>
      </p:sp>
    </p:spTree>
    <p:extLst>
      <p:ext uri="{BB962C8B-B14F-4D97-AF65-F5344CB8AC3E}">
        <p14:creationId xmlns:p14="http://schemas.microsoft.com/office/powerpoint/2010/main" val="3099075029"/>
      </p:ext>
    </p:extLst>
  </p:cSld>
  <p:clrMapOvr>
    <a:masterClrMapping/>
  </p:clrMapOvr>
  <p:timing>
    <p:tnLst>
      <p:par>
        <p:cTn id="1" dur="indefinite" restart="never" nodeType="tmRoot"/>
      </p:par>
    </p:tnLst>
  </p:timing>
</p:sldLayout>
</file>

<file path=ppt/slideLayouts/slideLayout107.xml><?xml version="1.0" encoding="utf-8"?>
<p:sldLayout xmlns:a="http://schemas.openxmlformats.org/drawingml/2006/main" xmlns:r="http://schemas.openxmlformats.org/officeDocument/2006/relationships" xmlns:p="http://schemas.openxmlformats.org/presentationml/2006/main" userDrawn="1">
  <p:cSld name="4_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screen"/>
          <a:stretch>
            <a:fillRect/>
          </a:stretch>
        </p:blipFill>
        <p:spPr>
          <a:xfrm>
            <a:off x="464339" y="1376772"/>
            <a:ext cx="1410568" cy="1548443"/>
          </a:xfrm>
          <a:prstGeom prst="rect">
            <a:avLst/>
          </a:prstGeom>
        </p:spPr>
      </p:pic>
    </p:spTree>
    <p:extLst>
      <p:ext uri="{BB962C8B-B14F-4D97-AF65-F5344CB8AC3E}">
        <p14:creationId xmlns:p14="http://schemas.microsoft.com/office/powerpoint/2010/main" val="4145289868"/>
      </p:ext>
    </p:extLst>
  </p:cSld>
  <p:clrMapOvr>
    <a:masterClrMapping/>
  </p:clrMapOvr>
  <p:timing>
    <p:tnLst>
      <p:par>
        <p:cTn id="1" dur="indefinite" restart="never" nodeType="tmRoot"/>
      </p:par>
    </p:tnLst>
  </p:timing>
</p:sldLayout>
</file>

<file path=ppt/slideLayouts/slideLayout108.xml><?xml version="1.0" encoding="utf-8"?>
<p:sldLayout xmlns:a="http://schemas.openxmlformats.org/drawingml/2006/main" xmlns:r="http://schemas.openxmlformats.org/officeDocument/2006/relationships" xmlns:p="http://schemas.openxmlformats.org/presentationml/2006/main" userDrawn="1">
  <p:cSld name="14_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What’s in this Section:</a:t>
            </a:r>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Sections:</a:t>
            </a:r>
          </a:p>
        </p:txBody>
      </p:sp>
    </p:spTree>
    <p:extLst>
      <p:ext uri="{BB962C8B-B14F-4D97-AF65-F5344CB8AC3E}">
        <p14:creationId xmlns:p14="http://schemas.microsoft.com/office/powerpoint/2010/main" val="193713661"/>
      </p:ext>
    </p:extLst>
  </p:cSld>
  <p:clrMapOvr>
    <a:masterClrMapping/>
  </p:clrMapOvr>
  <p:timing>
    <p:tnLst>
      <p:par>
        <p:cTn id="1" dur="indefinite" restart="never" nodeType="tmRoot"/>
      </p:par>
    </p:tnLst>
  </p:timing>
</p:sldLayout>
</file>

<file path=ppt/slideLayouts/slideLayout109.xml><?xml version="1.0" encoding="utf-8"?>
<p:sldLayout xmlns:a="http://schemas.openxmlformats.org/drawingml/2006/main" xmlns:r="http://schemas.openxmlformats.org/officeDocument/2006/relationships" xmlns:p="http://schemas.openxmlformats.org/presentationml/2006/main" userDrawn="1">
  <p:cSld name="19_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What’s in this Section:</a:t>
            </a:r>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Sections:</a:t>
            </a:r>
          </a:p>
        </p:txBody>
      </p:sp>
    </p:spTree>
    <p:extLst>
      <p:ext uri="{BB962C8B-B14F-4D97-AF65-F5344CB8AC3E}">
        <p14:creationId xmlns:p14="http://schemas.microsoft.com/office/powerpoint/2010/main" val="345665676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PHASE</a:t>
            </a:r>
            <a:endParaRPr lang="en-CA" sz="4400" b="1" dirty="0">
              <a:solidFill>
                <a:schemeClr val="accent1"/>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timing>
    <p:tnLst>
      <p:par>
        <p:cTn id="1" dur="indefinite" restart="never" nodeType="tmRoot"/>
      </p:par>
    </p:tnLst>
  </p:timing>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4_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26" name="Picture 25" descr="footer2012.jpg"/>
          <p:cNvPicPr>
            <a:picLocks noChangeAspect="1"/>
          </p:cNvPicPr>
          <p:nvPr userDrawn="1"/>
        </p:nvPicPr>
        <p:blipFill>
          <a:blip r:embed="rId2" cstate="print"/>
          <a:srcRect l="73231"/>
          <a:stretch>
            <a:fillRect/>
          </a:stretch>
        </p:blipFill>
        <p:spPr>
          <a:xfrm>
            <a:off x="6696236" y="6090047"/>
            <a:ext cx="2447764" cy="767953"/>
          </a:xfrm>
          <a:prstGeom prst="rect">
            <a:avLst/>
          </a:prstGeom>
        </p:spPr>
      </p:pic>
      <p:sp>
        <p:nvSpPr>
          <p:cNvPr id="27" name="Rectangle 26"/>
          <p:cNvSpPr/>
          <p:nvPr userDrawn="1"/>
        </p:nvSpPr>
        <p:spPr>
          <a:xfrm>
            <a:off x="0" y="6090047"/>
            <a:ext cx="6696236" cy="767953"/>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smtClean="0">
                <a:solidFill>
                  <a:srgbClr val="ADB7C3"/>
                </a:solidFill>
              </a:rPr>
              <a:t>Info-Tech Research Group, Inc. Is a global leader in providing IT research and advice.</a:t>
            </a:r>
            <a:br>
              <a:rPr lang="en-CA" sz="800" dirty="0" smtClean="0">
                <a:solidFill>
                  <a:srgbClr val="ADB7C3"/>
                </a:solidFill>
              </a:rPr>
            </a:br>
            <a:r>
              <a:rPr lang="en-CA" sz="800" dirty="0" smtClean="0">
                <a:solidFill>
                  <a:srgbClr val="ADB7C3"/>
                </a:solidFill>
              </a:rPr>
              <a:t>Info-Tech’s products and services combine actionable insight and relevant advice with</a:t>
            </a:r>
            <a:br>
              <a:rPr lang="en-CA" sz="800" dirty="0" smtClean="0">
                <a:solidFill>
                  <a:srgbClr val="ADB7C3"/>
                </a:solidFill>
              </a:rPr>
            </a:br>
            <a:r>
              <a:rPr lang="en-CA" sz="800" dirty="0" smtClean="0">
                <a:solidFill>
                  <a:srgbClr val="ADB7C3"/>
                </a:solidFill>
              </a:rPr>
              <a:t>ready-to-use tools and templates that cover the full spectrum of IT concerns.</a:t>
            </a:r>
            <a:br>
              <a:rPr lang="en-CA" sz="800" dirty="0" smtClean="0">
                <a:solidFill>
                  <a:srgbClr val="ADB7C3"/>
                </a:solidFill>
              </a:rPr>
            </a:br>
            <a:r>
              <a:rPr lang="en-CA" sz="800" dirty="0" smtClean="0">
                <a:solidFill>
                  <a:srgbClr val="ADB7C3"/>
                </a:solidFill>
              </a:rPr>
              <a:t>© 1997-2013 Info-Tech Research Group Inc.</a:t>
            </a:r>
            <a:endParaRPr lang="en-CA" sz="800" dirty="0">
              <a:solidFill>
                <a:srgbClr val="ADB7C3"/>
              </a:solidFill>
            </a:endParaRPr>
          </a:p>
        </p:txBody>
      </p:sp>
    </p:spTree>
    <p:extLst>
      <p:ext uri="{BB962C8B-B14F-4D97-AF65-F5344CB8AC3E}">
        <p14:creationId xmlns:p14="http://schemas.microsoft.com/office/powerpoint/2010/main" val="4035291263"/>
      </p:ext>
    </p:extLst>
  </p:cSld>
  <p:clrMapOvr>
    <a:masterClrMapping/>
  </p:clrMapOvr>
  <p:timing>
    <p:tnLst>
      <p:par>
        <p:cTn id="1" dur="indefinite" restart="never" nodeType="tmRoot"/>
      </p:par>
    </p:tnLst>
  </p:timing>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3_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fontAlgn="base">
              <a:spcBef>
                <a:spcPct val="0"/>
              </a:spcBef>
              <a:spcAft>
                <a:spcPct val="0"/>
              </a:spcAft>
            </a:pPr>
            <a:r>
              <a:rPr lang="en-CA" sz="1400" b="1" dirty="0" smtClean="0">
                <a:solidFill>
                  <a:srgbClr val="333333"/>
                </a:solidFill>
              </a:rPr>
              <a:t>What’s in this Section:</a:t>
            </a:r>
            <a:endParaRPr lang="en-CA" sz="1400" b="1" dirty="0">
              <a:solidFill>
                <a:srgbClr val="333333"/>
              </a:solidFill>
            </a:endParaRPr>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fontAlgn="base">
              <a:spcBef>
                <a:spcPct val="0"/>
              </a:spcBef>
              <a:spcAft>
                <a:spcPct val="0"/>
              </a:spcAft>
            </a:pPr>
            <a:r>
              <a:rPr lang="en-CA" sz="1400" b="1" dirty="0" smtClean="0">
                <a:solidFill>
                  <a:srgbClr val="333333"/>
                </a:solidFill>
              </a:rPr>
              <a:t>Sections:</a:t>
            </a:r>
            <a:endParaRPr lang="en-CA" sz="1400" b="1" dirty="0">
              <a:solidFill>
                <a:srgbClr val="333333"/>
              </a:solidFill>
            </a:endParaRPr>
          </a:p>
        </p:txBody>
      </p:sp>
    </p:spTree>
    <p:extLst>
      <p:ext uri="{BB962C8B-B14F-4D97-AF65-F5344CB8AC3E}">
        <p14:creationId xmlns:p14="http://schemas.microsoft.com/office/powerpoint/2010/main" val="898614185"/>
      </p:ext>
    </p:extLst>
  </p:cSld>
  <p:clrMapOvr>
    <a:masterClrMapping/>
  </p:clrMapOvr>
  <p:timing>
    <p:tnLst>
      <p:par>
        <p:cTn id="1" dur="indefinite" restart="never" nodeType="tmRoot"/>
      </p:par>
    </p:tnLst>
  </p:timing>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6_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extLst>
      <p:ext uri="{BB962C8B-B14F-4D97-AF65-F5344CB8AC3E}">
        <p14:creationId xmlns:p14="http://schemas.microsoft.com/office/powerpoint/2010/main" val="24013617"/>
      </p:ext>
    </p:extLst>
  </p:cSld>
  <p:clrMapOvr>
    <a:masterClrMapping/>
  </p:clrMapOvr>
  <p:timing>
    <p:tnLst>
      <p:par>
        <p:cTn id="1" dur="indefinite" restart="never" nodeType="tmRoot"/>
      </p:par>
    </p:tnLst>
  </p:timing>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6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3744607489"/>
      </p:ext>
    </p:extLst>
  </p:cSld>
  <p:clrMapOvr>
    <a:masterClrMapping/>
  </p:clrMapOvr>
  <p:timing>
    <p:tnLst>
      <p:par>
        <p:cTn id="1" dur="indefinite" restart="never" nodeType="tmRoot"/>
      </p:par>
    </p:tnLst>
  </p:timing>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5_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extLst>
      <p:ext uri="{BB962C8B-B14F-4D97-AF65-F5344CB8AC3E}">
        <p14:creationId xmlns:p14="http://schemas.microsoft.com/office/powerpoint/2010/main" val="1991792344"/>
      </p:ext>
    </p:extLst>
  </p:cSld>
  <p:clrMapOvr>
    <a:masterClrMapping/>
  </p:clrMapOvr>
  <p:timing>
    <p:tnLst>
      <p:par>
        <p:cTn id="1" dur="indefinite" restart="never" nodeType="tmRoot"/>
      </p:par>
    </p:tnLst>
  </p:timing>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5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669172384"/>
      </p:ext>
    </p:extLst>
  </p:cSld>
  <p:clrMapOvr>
    <a:masterClrMapping/>
  </p:clrMapOvr>
  <p:timing>
    <p:tnLst>
      <p:par>
        <p:cTn id="1" dur="indefinite" restart="never" nodeType="tmRoot"/>
      </p:par>
    </p:tnLst>
  </p:timing>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6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695470893"/>
      </p:ext>
    </p:extLst>
  </p:cSld>
  <p:clrMapOvr>
    <a:masterClrMapping/>
  </p:clrMapOvr>
  <p:timing>
    <p:tnLst>
      <p:par>
        <p:cTn id="1" dur="indefinite" restart="never" nodeType="tmRoot"/>
      </p:par>
    </p:tnLst>
  </p:timing>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7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3108280278"/>
      </p:ext>
    </p:extLst>
  </p:cSld>
  <p:clrMapOvr>
    <a:masterClrMapping/>
  </p:clrMapOvr>
  <p:timing>
    <p:tnLst>
      <p:par>
        <p:cTn id="1" dur="indefinite" restart="never" nodeType="tmRoot"/>
      </p:par>
    </p:tnLst>
  </p:timing>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6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Tree>
    <p:extLst>
      <p:ext uri="{BB962C8B-B14F-4D97-AF65-F5344CB8AC3E}">
        <p14:creationId xmlns:p14="http://schemas.microsoft.com/office/powerpoint/2010/main" val="404498401"/>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6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57454"/>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80828"/>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3838998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6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1883744"/>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0370"/>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1835907597"/>
      </p:ext>
    </p:extLst>
  </p:cSld>
  <p:clrMapOvr>
    <a:masterClrMapping/>
  </p:clrMapOvr>
  <p:timing>
    <p:tnLst>
      <p:par>
        <p:cTn id="1" dur="indefinite" restart="never" nodeType="tmRoot"/>
      </p:par>
    </p:tnLst>
  </p:timing>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6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extLst>
      <p:ext uri="{BB962C8B-B14F-4D97-AF65-F5344CB8AC3E}">
        <p14:creationId xmlns:p14="http://schemas.microsoft.com/office/powerpoint/2010/main" val="2263457084"/>
      </p:ext>
    </p:extLst>
  </p:cSld>
  <p:clrMapOvr>
    <a:masterClrMapping/>
  </p:clrMapOvr>
  <p:timing>
    <p:tnLst>
      <p:par>
        <p:cTn id="1" dur="indefinite" restart="never" nodeType="tmRoot"/>
      </p:par>
    </p:tnLst>
  </p:timing>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1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1435743242"/>
      </p:ext>
    </p:extLst>
  </p:cSld>
  <p:clrMapOvr>
    <a:masterClrMapping/>
  </p:clrMapOvr>
  <p:timing>
    <p:tnLst>
      <p:par>
        <p:cTn id="1" dur="indefinite" restart="never" nodeType="tmRoot"/>
      </p:par>
    </p:tnLst>
  </p:timing>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userDrawn="1">
  <p:cSld name="6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Tree>
    <p:extLst>
      <p:ext uri="{BB962C8B-B14F-4D97-AF65-F5344CB8AC3E}">
        <p14:creationId xmlns:p14="http://schemas.microsoft.com/office/powerpoint/2010/main" val="931629747"/>
      </p:ext>
    </p:extLst>
  </p:cSld>
  <p:clrMapOvr>
    <a:masterClrMapping/>
  </p:clrMapOvr>
  <p:timing>
    <p:tnLst>
      <p:par>
        <p:cTn id="1" dur="indefinite" restart="never" nodeType="tmRoot"/>
      </p:par>
    </p:tnLst>
  </p:timing>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0732220"/>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userDrawn="1">
  <p:cSld name="21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9600" dirty="0">
              <a:solidFill>
                <a:srgbClr val="FFFFFF"/>
              </a:solidFill>
            </a:endParaRPr>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extLst>
      <p:ext uri="{BB962C8B-B14F-4D97-AF65-F5344CB8AC3E}">
        <p14:creationId xmlns:p14="http://schemas.microsoft.com/office/powerpoint/2010/main" val="1309935640"/>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preserve="1" userDrawn="1">
  <p:cSld name="7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1880828"/>
            <a:ext cx="8627997" cy="4455172"/>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17"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Tree>
    <p:extLst>
      <p:ext uri="{BB962C8B-B14F-4D97-AF65-F5344CB8AC3E}">
        <p14:creationId xmlns:p14="http://schemas.microsoft.com/office/powerpoint/2010/main" val="295101999"/>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preserve="1" userDrawn="1">
  <p:cSld name="6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861082934"/>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preserve="1" userDrawn="1">
  <p:cSld name="8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0"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3440248272"/>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preserve="1" userDrawn="1">
  <p:cSld name="4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8678318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Layouts/slideLayout130.xml><?xml version="1.0" encoding="utf-8"?>
<p:sldLayout xmlns:a="http://schemas.openxmlformats.org/drawingml/2006/main" xmlns:r="http://schemas.openxmlformats.org/officeDocument/2006/relationships" xmlns:p="http://schemas.openxmlformats.org/presentationml/2006/main" preserve="1" userDrawn="1">
  <p:cSld name="7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4071699418"/>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preserve="1" userDrawn="1">
  <p:cSld name="7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3981906254"/>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preserve="1" userDrawn="1">
  <p:cSld name="7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493894386"/>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preserve="1" userDrawn="1">
  <p:cSld name="7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1957681422"/>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preserve="1" userDrawn="1">
  <p:cSld name="7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3139703586"/>
      </p:ext>
    </p:extLst>
  </p:cSld>
  <p:clrMapOvr>
    <a:masterClrMapping/>
  </p:clrMapOvr>
  <p:timing>
    <p:tnLst>
      <p:par>
        <p:cTn id="1" dur="indefinite" restart="never" nodeType="tmRoot"/>
      </p:par>
    </p:tnLst>
  </p:timing>
</p:sldLayout>
</file>

<file path=ppt/slideLayouts/slideLayout135.xml><?xml version="1.0" encoding="utf-8"?>
<p:sldLayout xmlns:a="http://schemas.openxmlformats.org/drawingml/2006/main" xmlns:r="http://schemas.openxmlformats.org/officeDocument/2006/relationships" xmlns:p="http://schemas.openxmlformats.org/presentationml/2006/main" preserve="1" userDrawn="1">
  <p:cSld name="12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9980"/>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92896"/>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9801"/>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587713"/>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3948293126"/>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preserve="1" userDrawn="1">
  <p:cSld name="7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7"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3190158972"/>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userDrawn="1">
  <p:cSld name="13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1947864134"/>
      </p:ext>
    </p:extLst>
  </p:cSld>
  <p:clrMapOvr>
    <a:masterClrMapping/>
  </p:clrMapOvr>
  <p:timing>
    <p:tnLst>
      <p:par>
        <p:cTn id="1" dur="indefinite" restart="never" nodeType="tmRoot"/>
      </p:par>
    </p:tnLst>
  </p:timing>
</p:sldLayout>
</file>

<file path=ppt/slideLayouts/slideLayout138.xml><?xml version="1.0" encoding="utf-8"?>
<p:sldLayout xmlns:a="http://schemas.openxmlformats.org/drawingml/2006/main" xmlns:r="http://schemas.openxmlformats.org/officeDocument/2006/relationships" xmlns:p="http://schemas.openxmlformats.org/presentationml/2006/main" userDrawn="1">
  <p:cSld name="14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3944109036"/>
      </p:ext>
    </p:extLst>
  </p:cSld>
  <p:clrMapOvr>
    <a:masterClrMapping/>
  </p:clrMapOvr>
  <p:timing>
    <p:tnLst>
      <p:par>
        <p:cTn id="1" dur="indefinite" restart="never" nodeType="tmRoot"/>
      </p:par>
    </p:tnLst>
  </p:timing>
</p:sldLayout>
</file>

<file path=ppt/slideLayouts/slideLayout139.xml><?xml version="1.0" encoding="utf-8"?>
<p:sldLayout xmlns:a="http://schemas.openxmlformats.org/drawingml/2006/main" xmlns:r="http://schemas.openxmlformats.org/officeDocument/2006/relationships" xmlns:p="http://schemas.openxmlformats.org/presentationml/2006/main" userDrawn="1">
  <p:cSld name="7_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132622508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1949823105"/>
      </p:ext>
    </p:extLst>
  </p:cSld>
  <p:clrMapOvr>
    <a:masterClrMapping/>
  </p:clrMapOvr>
  <p:timing>
    <p:tnLst>
      <p:par>
        <p:cTn id="1" dur="indefinite" restart="never" nodeType="tmRoot"/>
      </p:par>
    </p:tnLst>
  </p:timing>
</p:sldLayout>
</file>

<file path=ppt/slideLayouts/slideLayout140.xml><?xml version="1.0" encoding="utf-8"?>
<p:sldLayout xmlns:a="http://schemas.openxmlformats.org/drawingml/2006/main" xmlns:r="http://schemas.openxmlformats.org/officeDocument/2006/relationships" xmlns:p="http://schemas.openxmlformats.org/presentationml/2006/main" userDrawn="1">
  <p:cSld name="Executive Brief">
    <p:spTree>
      <p:nvGrpSpPr>
        <p:cNvPr id="1" name=""/>
        <p:cNvGrpSpPr/>
        <p:nvPr/>
      </p:nvGrpSpPr>
      <p:grpSpPr>
        <a:xfrm>
          <a:off x="0" y="0"/>
          <a:ext cx="0" cy="0"/>
          <a:chOff x="0" y="0"/>
          <a:chExt cx="0" cy="0"/>
        </a:xfrm>
      </p:grpSpPr>
      <p:sp>
        <p:nvSpPr>
          <p:cNvPr id="3" name="Rectangle 2"/>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1383210478"/>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preserve="1" userDrawn="1">
  <p:cSld name="5_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
        <p:nvSpPr>
          <p:cNvPr id="29" name="Rectangle 28"/>
          <p:cNvSpPr/>
          <p:nvPr userDrawn="1"/>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smtClean="0">
                <a:solidFill>
                  <a:srgbClr val="ADB7C3"/>
                </a:solidFill>
              </a:rPr>
              <a:t>Info-Tech Research Group, Inc. Is a global leader in providing IT research and advice.</a:t>
            </a:r>
            <a:br>
              <a:rPr lang="en-CA" sz="800" dirty="0" smtClean="0">
                <a:solidFill>
                  <a:srgbClr val="ADB7C3"/>
                </a:solidFill>
              </a:rPr>
            </a:br>
            <a:r>
              <a:rPr lang="en-CA" sz="800" dirty="0" smtClean="0">
                <a:solidFill>
                  <a:srgbClr val="ADB7C3"/>
                </a:solidFill>
              </a:rPr>
              <a:t>Info-Tech’s products and services combine actionable insight and relevant advice with</a:t>
            </a:r>
            <a:br>
              <a:rPr lang="en-CA" sz="800" dirty="0" smtClean="0">
                <a:solidFill>
                  <a:srgbClr val="ADB7C3"/>
                </a:solidFill>
              </a:rPr>
            </a:br>
            <a:r>
              <a:rPr lang="en-CA" sz="800" dirty="0" smtClean="0">
                <a:solidFill>
                  <a:srgbClr val="ADB7C3"/>
                </a:solidFill>
              </a:rPr>
              <a:t>ready-to-use tools and templates that cover the full spectrum of IT concerns.</a:t>
            </a:r>
            <a:br>
              <a:rPr lang="en-CA" sz="800" dirty="0" smtClean="0">
                <a:solidFill>
                  <a:srgbClr val="ADB7C3"/>
                </a:solidFill>
              </a:rPr>
            </a:br>
            <a:r>
              <a:rPr lang="en-CA" sz="800" dirty="0" smtClean="0">
                <a:solidFill>
                  <a:srgbClr val="ADB7C3"/>
                </a:solidFill>
              </a:rPr>
              <a:t>© 1997-2014 Info-Tech Research Group Inc.</a:t>
            </a:r>
            <a:endParaRPr lang="en-CA" sz="800" dirty="0">
              <a:solidFill>
                <a:srgbClr val="ADB7C3"/>
              </a:solidFill>
            </a:endParaRPr>
          </a:p>
        </p:txBody>
      </p:sp>
      <p:sp>
        <p:nvSpPr>
          <p:cNvPr id="31" name="Rectangle 30"/>
          <p:cNvSpPr/>
          <p:nvPr userDrawn="1"/>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userDrawn="1"/>
        </p:nvPicPr>
        <p:blipFill>
          <a:blip r:embed="rId2" cstate="print"/>
          <a:stretch>
            <a:fillRect/>
          </a:stretch>
        </p:blipFill>
        <p:spPr>
          <a:xfrm>
            <a:off x="7020272" y="6309320"/>
            <a:ext cx="1697008" cy="339401"/>
          </a:xfrm>
          <a:prstGeom prst="rect">
            <a:avLst/>
          </a:prstGeom>
        </p:spPr>
      </p:pic>
    </p:spTree>
    <p:extLst>
      <p:ext uri="{BB962C8B-B14F-4D97-AF65-F5344CB8AC3E}">
        <p14:creationId xmlns:p14="http://schemas.microsoft.com/office/powerpoint/2010/main" val="1077179821"/>
      </p:ext>
    </p:extLst>
  </p:cSld>
  <p:clrMapOvr>
    <a:masterClrMapping/>
  </p:clrMapOvr>
  <p:timing>
    <p:tnLst>
      <p:par>
        <p:cTn id="1" dur="indefinite" restart="never" nodeType="tmRoot"/>
      </p:par>
    </p:tnLst>
  </p:timing>
</p:sldLayout>
</file>

<file path=ppt/slideLayouts/slideLayout142.xml><?xml version="1.0" encoding="utf-8"?>
<p:sldLayout xmlns:a="http://schemas.openxmlformats.org/drawingml/2006/main" xmlns:r="http://schemas.openxmlformats.org/officeDocument/2006/relationships" xmlns:p="http://schemas.openxmlformats.org/presentationml/2006/main" preserve="1" userDrawn="1">
  <p:cSld name="4_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fontAlgn="base">
              <a:spcBef>
                <a:spcPct val="0"/>
              </a:spcBef>
              <a:spcAft>
                <a:spcPct val="0"/>
              </a:spcAft>
            </a:pPr>
            <a:r>
              <a:rPr lang="en-CA" sz="1400" b="1" dirty="0" smtClean="0">
                <a:solidFill>
                  <a:srgbClr val="333333"/>
                </a:solidFill>
              </a:rPr>
              <a:t>What’s in this Section:</a:t>
            </a:r>
            <a:endParaRPr lang="en-CA" sz="1400" b="1" dirty="0">
              <a:solidFill>
                <a:srgbClr val="333333"/>
              </a:solidFill>
            </a:endParaRPr>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fontAlgn="base">
              <a:spcBef>
                <a:spcPct val="0"/>
              </a:spcBef>
              <a:spcAft>
                <a:spcPct val="0"/>
              </a:spcAft>
            </a:pPr>
            <a:r>
              <a:rPr lang="en-CA" sz="1400" b="1" dirty="0" smtClean="0">
                <a:solidFill>
                  <a:srgbClr val="333333"/>
                </a:solidFill>
              </a:rPr>
              <a:t>Sections:</a:t>
            </a:r>
            <a:endParaRPr lang="en-CA" sz="1400" b="1" dirty="0">
              <a:solidFill>
                <a:srgbClr val="333333"/>
              </a:solidFill>
            </a:endParaRPr>
          </a:p>
        </p:txBody>
      </p:sp>
    </p:spTree>
    <p:extLst>
      <p:ext uri="{BB962C8B-B14F-4D97-AF65-F5344CB8AC3E}">
        <p14:creationId xmlns:p14="http://schemas.microsoft.com/office/powerpoint/2010/main" val="278185785"/>
      </p:ext>
    </p:extLst>
  </p:cSld>
  <p:clrMapOvr>
    <a:masterClrMapping/>
  </p:clrMapOvr>
  <p:timing>
    <p:tnLst>
      <p:par>
        <p:cTn id="1" dur="indefinite" restart="never" nodeType="tmRoot"/>
      </p:par>
    </p:tnLst>
  </p:timing>
</p:sldLayout>
</file>

<file path=ppt/slideLayouts/slideLayout143.xml><?xml version="1.0" encoding="utf-8"?>
<p:sldLayout xmlns:a="http://schemas.openxmlformats.org/drawingml/2006/main" xmlns:r="http://schemas.openxmlformats.org/officeDocument/2006/relationships" xmlns:p="http://schemas.openxmlformats.org/presentationml/2006/main" preserve="1" userDrawn="1">
  <p:cSld name="8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3825553879"/>
      </p:ext>
    </p:extLst>
  </p:cSld>
  <p:clrMapOvr>
    <a:masterClrMapping/>
  </p:clrMapOvr>
  <p:timing>
    <p:tnLst>
      <p:par>
        <p:cTn id="1" dur="indefinite" restart="never" nodeType="tmRoot"/>
      </p:par>
    </p:tnLst>
  </p:timing>
</p:sldLayout>
</file>

<file path=ppt/slideLayouts/slideLayout144.xml><?xml version="1.0" encoding="utf-8"?>
<p:sldLayout xmlns:a="http://schemas.openxmlformats.org/drawingml/2006/main" xmlns:r="http://schemas.openxmlformats.org/officeDocument/2006/relationships" xmlns:p="http://schemas.openxmlformats.org/presentationml/2006/main" preserve="1" userDrawn="1">
  <p:cSld name="6_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extLst>
      <p:ext uri="{BB962C8B-B14F-4D97-AF65-F5344CB8AC3E}">
        <p14:creationId xmlns:p14="http://schemas.microsoft.com/office/powerpoint/2010/main" val="2407224060"/>
      </p:ext>
    </p:extLst>
  </p:cSld>
  <p:clrMapOvr>
    <a:masterClrMapping/>
  </p:clrMapOvr>
  <p:timing>
    <p:tnLst>
      <p:par>
        <p:cTn id="1" dur="indefinite" restart="never" nodeType="tmRoot"/>
      </p:par>
    </p:tnLst>
  </p:timing>
</p:sldLayout>
</file>

<file path=ppt/slideLayouts/slideLayout145.xml><?xml version="1.0" encoding="utf-8"?>
<p:sldLayout xmlns:a="http://schemas.openxmlformats.org/drawingml/2006/main" xmlns:r="http://schemas.openxmlformats.org/officeDocument/2006/relationships" xmlns:p="http://schemas.openxmlformats.org/presentationml/2006/main" preserve="1" userDrawn="1">
  <p:cSld name="7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665434886"/>
      </p:ext>
    </p:extLst>
  </p:cSld>
  <p:clrMapOvr>
    <a:masterClrMapping/>
  </p:clrMapOvr>
  <p:timing>
    <p:tnLst>
      <p:par>
        <p:cTn id="1" dur="indefinite" restart="never" nodeType="tmRoot"/>
      </p:par>
    </p:tnLst>
  </p:timing>
</p:sldLayout>
</file>

<file path=ppt/slideLayouts/slideLayout146.xml><?xml version="1.0" encoding="utf-8"?>
<p:sldLayout xmlns:a="http://schemas.openxmlformats.org/drawingml/2006/main" xmlns:r="http://schemas.openxmlformats.org/officeDocument/2006/relationships" xmlns:p="http://schemas.openxmlformats.org/presentationml/2006/main" preserve="1" userDrawn="1">
  <p:cSld name="8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1865062588"/>
      </p:ext>
    </p:extLst>
  </p:cSld>
  <p:clrMapOvr>
    <a:masterClrMapping/>
  </p:clrMapOvr>
  <p:timing>
    <p:tnLst>
      <p:par>
        <p:cTn id="1" dur="indefinite" restart="never" nodeType="tmRoot"/>
      </p:par>
    </p:tnLst>
  </p:timing>
</p:sldLayout>
</file>

<file path=ppt/slideLayouts/slideLayout147.xml><?xml version="1.0" encoding="utf-8"?>
<p:sldLayout xmlns:a="http://schemas.openxmlformats.org/drawingml/2006/main" xmlns:r="http://schemas.openxmlformats.org/officeDocument/2006/relationships" xmlns:p="http://schemas.openxmlformats.org/presentationml/2006/main" preserve="1" userDrawn="1">
  <p:cSld name="9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3953664740"/>
      </p:ext>
    </p:extLst>
  </p:cSld>
  <p:clrMapOvr>
    <a:masterClrMapping/>
  </p:clrMapOvr>
  <p:timing>
    <p:tnLst>
      <p:par>
        <p:cTn id="1" dur="indefinite" restart="never" nodeType="tmRoot"/>
      </p:par>
    </p:tnLst>
  </p:timing>
</p:sldLayout>
</file>

<file path=ppt/slideLayouts/slideLayout148.xml><?xml version="1.0" encoding="utf-8"?>
<p:sldLayout xmlns:a="http://schemas.openxmlformats.org/drawingml/2006/main" xmlns:r="http://schemas.openxmlformats.org/officeDocument/2006/relationships" xmlns:p="http://schemas.openxmlformats.org/presentationml/2006/main" preserve="1" userDrawn="1">
  <p:cSld name="8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Tree>
    <p:extLst>
      <p:ext uri="{BB962C8B-B14F-4D97-AF65-F5344CB8AC3E}">
        <p14:creationId xmlns:p14="http://schemas.microsoft.com/office/powerpoint/2010/main" val="1852198603"/>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preserve="1" userDrawn="1">
  <p:cSld name="8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57454"/>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80828"/>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25890942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26" name="Picture 25" descr="footer2012.jpg"/>
          <p:cNvPicPr>
            <a:picLocks noChangeAspect="1"/>
          </p:cNvPicPr>
          <p:nvPr userDrawn="1"/>
        </p:nvPicPr>
        <p:blipFill>
          <a:blip r:embed="rId2" cstate="print"/>
          <a:srcRect l="73231"/>
          <a:stretch>
            <a:fillRect/>
          </a:stretch>
        </p:blipFill>
        <p:spPr>
          <a:xfrm>
            <a:off x="6696236" y="6090047"/>
            <a:ext cx="2447764" cy="767953"/>
          </a:xfrm>
          <a:prstGeom prst="rect">
            <a:avLst/>
          </a:prstGeom>
        </p:spPr>
      </p:pic>
      <p:sp>
        <p:nvSpPr>
          <p:cNvPr id="27" name="Rectangle 26"/>
          <p:cNvSpPr/>
          <p:nvPr userDrawn="1"/>
        </p:nvSpPr>
        <p:spPr>
          <a:xfrm>
            <a:off x="0" y="6090047"/>
            <a:ext cx="6696236" cy="767953"/>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smtClean="0">
                <a:solidFill>
                  <a:srgbClr val="ADB7C3"/>
                </a:solidFill>
              </a:rPr>
              <a:t>Info-Tech Research Group, Inc. Is a global leader in providing IT research and advice.</a:t>
            </a:r>
            <a:br>
              <a:rPr lang="en-CA" sz="800" dirty="0" smtClean="0">
                <a:solidFill>
                  <a:srgbClr val="ADB7C3"/>
                </a:solidFill>
              </a:rPr>
            </a:br>
            <a:r>
              <a:rPr lang="en-CA" sz="800" dirty="0" smtClean="0">
                <a:solidFill>
                  <a:srgbClr val="ADB7C3"/>
                </a:solidFill>
              </a:rPr>
              <a:t>Info-Tech’s products and services combine actionable insight and relevant advice with</a:t>
            </a:r>
            <a:br>
              <a:rPr lang="en-CA" sz="800" dirty="0" smtClean="0">
                <a:solidFill>
                  <a:srgbClr val="ADB7C3"/>
                </a:solidFill>
              </a:rPr>
            </a:br>
            <a:r>
              <a:rPr lang="en-CA" sz="800" dirty="0" smtClean="0">
                <a:solidFill>
                  <a:srgbClr val="ADB7C3"/>
                </a:solidFill>
              </a:rPr>
              <a:t>ready-to-use tools and templates that cover the full spectrum of IT concerns.</a:t>
            </a:r>
            <a:br>
              <a:rPr lang="en-CA" sz="800" dirty="0" smtClean="0">
                <a:solidFill>
                  <a:srgbClr val="ADB7C3"/>
                </a:solidFill>
              </a:rPr>
            </a:br>
            <a:r>
              <a:rPr lang="en-CA" sz="800" dirty="0" smtClean="0">
                <a:solidFill>
                  <a:srgbClr val="ADB7C3"/>
                </a:solidFill>
              </a:rPr>
              <a:t>© 1997-2013 Info-Tech Research Group Inc.</a:t>
            </a:r>
            <a:endParaRPr lang="en-CA" sz="800" dirty="0">
              <a:solidFill>
                <a:srgbClr val="ADB7C3"/>
              </a:solidFill>
            </a:endParaRPr>
          </a:p>
        </p:txBody>
      </p:sp>
    </p:spTree>
    <p:extLst>
      <p:ext uri="{BB962C8B-B14F-4D97-AF65-F5344CB8AC3E}">
        <p14:creationId xmlns:p14="http://schemas.microsoft.com/office/powerpoint/2010/main" val="2186353266"/>
      </p:ext>
    </p:extLst>
  </p:cSld>
  <p:clrMapOvr>
    <a:masterClrMapping/>
  </p:clrMapOvr>
  <p:timing>
    <p:tnLst>
      <p:par>
        <p:cTn id="1" dur="indefinite" restart="never" nodeType="tmRoot"/>
      </p:par>
    </p:tnLst>
  </p:timing>
</p:sldLayout>
</file>

<file path=ppt/slideLayouts/slideLayout150.xml><?xml version="1.0" encoding="utf-8"?>
<p:sldLayout xmlns:a="http://schemas.openxmlformats.org/drawingml/2006/main" xmlns:r="http://schemas.openxmlformats.org/officeDocument/2006/relationships" xmlns:p="http://schemas.openxmlformats.org/presentationml/2006/main" preserve="1" userDrawn="1">
  <p:cSld name="8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1883744"/>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0370"/>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2525366774"/>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preserve="1" userDrawn="1">
  <p:cSld name="8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extLst>
      <p:ext uri="{BB962C8B-B14F-4D97-AF65-F5344CB8AC3E}">
        <p14:creationId xmlns:p14="http://schemas.microsoft.com/office/powerpoint/2010/main" val="725881737"/>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239443034"/>
      </p:ext>
    </p:extLst>
  </p:cSld>
  <p:clrMapOvr>
    <a:masterClrMapping/>
  </p:clrMapOvr>
  <p:timing>
    <p:tnLst>
      <p:par>
        <p:cTn id="1" dur="indefinite" restart="never" nodeType="tmRoot"/>
      </p:par>
    </p:tnLst>
  </p:timing>
</p:sldLayout>
</file>

<file path=ppt/slideLayouts/slideLayout153.xml><?xml version="1.0" encoding="utf-8"?>
<p:sldLayout xmlns:a="http://schemas.openxmlformats.org/drawingml/2006/main" xmlns:r="http://schemas.openxmlformats.org/officeDocument/2006/relationships" xmlns:p="http://schemas.openxmlformats.org/presentationml/2006/main" preserve="1" userDrawn="1">
  <p:cSld name="8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Tree>
    <p:extLst>
      <p:ext uri="{BB962C8B-B14F-4D97-AF65-F5344CB8AC3E}">
        <p14:creationId xmlns:p14="http://schemas.microsoft.com/office/powerpoint/2010/main" val="2668989532"/>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797966721"/>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preserve="1" userDrawn="1">
  <p:cSld name="22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9600" dirty="0">
              <a:solidFill>
                <a:srgbClr val="FFFFFF"/>
              </a:solidFill>
            </a:endParaRPr>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extLst>
      <p:ext uri="{BB962C8B-B14F-4D97-AF65-F5344CB8AC3E}">
        <p14:creationId xmlns:p14="http://schemas.microsoft.com/office/powerpoint/2010/main" val="3474178749"/>
      </p:ext>
    </p:extLst>
  </p:cSld>
  <p:clrMapOvr>
    <a:masterClrMapping/>
  </p:clrMapOvr>
  <p:timing>
    <p:tnLst>
      <p:par>
        <p:cTn id="1" dur="indefinite" restart="never" nodeType="tmRoot"/>
      </p:par>
    </p:tnLst>
  </p:timing>
</p:sldLayout>
</file>

<file path=ppt/slideLayouts/slideLayout156.xml><?xml version="1.0" encoding="utf-8"?>
<p:sldLayout xmlns:a="http://schemas.openxmlformats.org/drawingml/2006/main" xmlns:r="http://schemas.openxmlformats.org/officeDocument/2006/relationships" xmlns:p="http://schemas.openxmlformats.org/presentationml/2006/main" preserve="1" userDrawn="1">
  <p:cSld name="9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1880828"/>
            <a:ext cx="8627997" cy="4455172"/>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2893111492"/>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preserve="1" userDrawn="1">
  <p:cSld name="8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1443594096"/>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preserve="1" userDrawn="1">
  <p:cSld name="10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2712226647"/>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preserve="1" userDrawn="1">
  <p:cSld name="5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22598423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fontAlgn="base">
              <a:spcBef>
                <a:spcPct val="0"/>
              </a:spcBef>
              <a:spcAft>
                <a:spcPct val="0"/>
              </a:spcAft>
            </a:pPr>
            <a:r>
              <a:rPr lang="en-CA" sz="1400" b="1" dirty="0" smtClean="0">
                <a:solidFill>
                  <a:srgbClr val="333333"/>
                </a:solidFill>
              </a:rPr>
              <a:t>What’s in this Section:</a:t>
            </a:r>
            <a:endParaRPr lang="en-CA" sz="1400" b="1" dirty="0">
              <a:solidFill>
                <a:srgbClr val="333333"/>
              </a:solidFill>
            </a:endParaRPr>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fontAlgn="base">
              <a:spcBef>
                <a:spcPct val="0"/>
              </a:spcBef>
              <a:spcAft>
                <a:spcPct val="0"/>
              </a:spcAft>
            </a:pPr>
            <a:r>
              <a:rPr lang="en-CA" sz="1400" b="1" dirty="0" smtClean="0">
                <a:solidFill>
                  <a:srgbClr val="333333"/>
                </a:solidFill>
              </a:rPr>
              <a:t>Sections:</a:t>
            </a:r>
            <a:endParaRPr lang="en-CA" sz="1400" b="1" dirty="0">
              <a:solidFill>
                <a:srgbClr val="333333"/>
              </a:solidFill>
            </a:endParaRPr>
          </a:p>
        </p:txBody>
      </p:sp>
    </p:spTree>
    <p:extLst>
      <p:ext uri="{BB962C8B-B14F-4D97-AF65-F5344CB8AC3E}">
        <p14:creationId xmlns:p14="http://schemas.microsoft.com/office/powerpoint/2010/main" val="2033031986"/>
      </p:ext>
    </p:extLst>
  </p:cSld>
  <p:clrMapOvr>
    <a:masterClrMapping/>
  </p:clrMapOvr>
  <p:timing>
    <p:tnLst>
      <p:par>
        <p:cTn id="1" dur="indefinite" restart="never" nodeType="tmRoot"/>
      </p:par>
    </p:tnLst>
  </p:timing>
</p:sldLayout>
</file>

<file path=ppt/slideLayouts/slideLayout160.xml><?xml version="1.0" encoding="utf-8"?>
<p:sldLayout xmlns:a="http://schemas.openxmlformats.org/drawingml/2006/main" xmlns:r="http://schemas.openxmlformats.org/officeDocument/2006/relationships" xmlns:p="http://schemas.openxmlformats.org/presentationml/2006/main" preserve="1" userDrawn="1">
  <p:cSld name="9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1079676686"/>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preserve="1" userDrawn="1">
  <p:cSld name="9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640582231"/>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preserve="1" userDrawn="1">
  <p:cSld name="9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1736390785"/>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preserve="1" userDrawn="1">
  <p:cSld name="9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2764965041"/>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preserve="1" userDrawn="1">
  <p:cSld name="9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1194513866"/>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preserve="1" userDrawn="1">
  <p:cSld name="15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9980"/>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92896"/>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9801"/>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587713"/>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4077425711"/>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preserve="1" userDrawn="1">
  <p:cSld name="9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3309520476"/>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881857606"/>
      </p:ext>
    </p:extLst>
  </p:cSld>
  <p:clrMapOvr>
    <a:masterClrMapping/>
  </p:clrMapOvr>
  <p:timing>
    <p:tnLst>
      <p:par>
        <p:cTn id="1" dur="indefinite" restart="never" nodeType="tmRoot"/>
      </p:par>
    </p:tnLst>
  </p:timing>
</p:sldLayout>
</file>

<file path=ppt/slideLayouts/slideLayout168.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339292921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extLst>
      <p:ext uri="{BB962C8B-B14F-4D97-AF65-F5344CB8AC3E}">
        <p14:creationId xmlns:p14="http://schemas.microsoft.com/office/powerpoint/2010/main" val="1731728253"/>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201008844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extLst>
      <p:ext uri="{BB962C8B-B14F-4D97-AF65-F5344CB8AC3E}">
        <p14:creationId xmlns:p14="http://schemas.microsoft.com/office/powerpoint/2010/main" val="2197499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20195514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3770142583"/>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1538732835"/>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Tree>
    <p:extLst>
      <p:ext uri="{BB962C8B-B14F-4D97-AF65-F5344CB8AC3E}">
        <p14:creationId xmlns:p14="http://schemas.microsoft.com/office/powerpoint/2010/main" val="38233373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57454"/>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80828"/>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2742051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1883744"/>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0370"/>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3462844253"/>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extLst>
      <p:ext uri="{BB962C8B-B14F-4D97-AF65-F5344CB8AC3E}">
        <p14:creationId xmlns:p14="http://schemas.microsoft.com/office/powerpoint/2010/main" val="4046673398"/>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Tree>
    <p:extLst>
      <p:ext uri="{BB962C8B-B14F-4D97-AF65-F5344CB8AC3E}">
        <p14:creationId xmlns:p14="http://schemas.microsoft.com/office/powerpoint/2010/main" val="1035897730"/>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37272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9600" dirty="0">
              <a:solidFill>
                <a:srgbClr val="FFFFFF"/>
              </a:solidFill>
            </a:endParaRPr>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extLst>
      <p:ext uri="{BB962C8B-B14F-4D97-AF65-F5344CB8AC3E}">
        <p14:creationId xmlns:p14="http://schemas.microsoft.com/office/powerpoint/2010/main" val="23322302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1880828"/>
            <a:ext cx="8627997" cy="4455172"/>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17"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Tree>
    <p:extLst>
      <p:ext uri="{BB962C8B-B14F-4D97-AF65-F5344CB8AC3E}">
        <p14:creationId xmlns:p14="http://schemas.microsoft.com/office/powerpoint/2010/main" val="471136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7393153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0"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46631302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23261419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71690013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106077396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367635721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287090518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235181116"/>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9980"/>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92896"/>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9801"/>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587713"/>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33935192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7"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3086399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841109890"/>
      </p:ext>
    </p:extLst>
  </p:cSld>
  <p:clrMapOvr>
    <a:masterClrMapping/>
  </p:clrMapOvr>
  <p:timing>
    <p:tnLst>
      <p:par>
        <p:cTn id="1" dur="indefinite" restart="never" nodeType="tmRoot"/>
      </p:par>
    </p:tnLst>
  </p:timing>
  <p:hf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915760497"/>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3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2254913972"/>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_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986290510"/>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2_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26" name="Picture 25" descr="footer2012.jpg"/>
          <p:cNvPicPr>
            <a:picLocks noChangeAspect="1"/>
          </p:cNvPicPr>
          <p:nvPr userDrawn="1"/>
        </p:nvPicPr>
        <p:blipFill>
          <a:blip r:embed="rId2" cstate="print"/>
          <a:srcRect l="73231"/>
          <a:stretch>
            <a:fillRect/>
          </a:stretch>
        </p:blipFill>
        <p:spPr>
          <a:xfrm>
            <a:off x="6696236" y="6090047"/>
            <a:ext cx="2447764" cy="767953"/>
          </a:xfrm>
          <a:prstGeom prst="rect">
            <a:avLst/>
          </a:prstGeom>
        </p:spPr>
      </p:pic>
      <p:sp>
        <p:nvSpPr>
          <p:cNvPr id="27" name="Rectangle 26"/>
          <p:cNvSpPr/>
          <p:nvPr userDrawn="1"/>
        </p:nvSpPr>
        <p:spPr>
          <a:xfrm>
            <a:off x="0" y="6090047"/>
            <a:ext cx="6696236" cy="767953"/>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smtClean="0">
                <a:solidFill>
                  <a:srgbClr val="ADB7C3"/>
                </a:solidFill>
              </a:rPr>
              <a:t>Info-Tech Research Group, Inc. Is a global leader in providing IT research and advice.</a:t>
            </a:r>
            <a:br>
              <a:rPr lang="en-CA" sz="800" dirty="0" smtClean="0">
                <a:solidFill>
                  <a:srgbClr val="ADB7C3"/>
                </a:solidFill>
              </a:rPr>
            </a:br>
            <a:r>
              <a:rPr lang="en-CA" sz="800" dirty="0" smtClean="0">
                <a:solidFill>
                  <a:srgbClr val="ADB7C3"/>
                </a:solidFill>
              </a:rPr>
              <a:t>Info-Tech’s products and services combine actionable insight and relevant advice with</a:t>
            </a:r>
            <a:br>
              <a:rPr lang="en-CA" sz="800" dirty="0" smtClean="0">
                <a:solidFill>
                  <a:srgbClr val="ADB7C3"/>
                </a:solidFill>
              </a:rPr>
            </a:br>
            <a:r>
              <a:rPr lang="en-CA" sz="800" dirty="0" smtClean="0">
                <a:solidFill>
                  <a:srgbClr val="ADB7C3"/>
                </a:solidFill>
              </a:rPr>
              <a:t>ready-to-use tools and templates that cover the full spectrum of IT concerns.</a:t>
            </a:r>
            <a:br>
              <a:rPr lang="en-CA" sz="800" dirty="0" smtClean="0">
                <a:solidFill>
                  <a:srgbClr val="ADB7C3"/>
                </a:solidFill>
              </a:rPr>
            </a:br>
            <a:r>
              <a:rPr lang="en-CA" sz="800" dirty="0" smtClean="0">
                <a:solidFill>
                  <a:srgbClr val="ADB7C3"/>
                </a:solidFill>
              </a:rPr>
              <a:t>© 1997-2013 Info-Tech Research Group Inc.</a:t>
            </a:r>
            <a:endParaRPr lang="en-CA" sz="800" dirty="0">
              <a:solidFill>
                <a:srgbClr val="ADB7C3"/>
              </a:solidFill>
            </a:endParaRPr>
          </a:p>
        </p:txBody>
      </p:sp>
    </p:spTree>
    <p:extLst>
      <p:ext uri="{BB962C8B-B14F-4D97-AF65-F5344CB8AC3E}">
        <p14:creationId xmlns:p14="http://schemas.microsoft.com/office/powerpoint/2010/main" val="3027554498"/>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fontAlgn="base">
              <a:spcBef>
                <a:spcPct val="0"/>
              </a:spcBef>
              <a:spcAft>
                <a:spcPct val="0"/>
              </a:spcAft>
            </a:pPr>
            <a:r>
              <a:rPr lang="en-CA" sz="1400" b="1" dirty="0" smtClean="0">
                <a:solidFill>
                  <a:srgbClr val="333333"/>
                </a:solidFill>
              </a:rPr>
              <a:t>What’s in this Section:</a:t>
            </a:r>
            <a:endParaRPr lang="en-CA" sz="1400" b="1" dirty="0">
              <a:solidFill>
                <a:srgbClr val="333333"/>
              </a:solidFill>
            </a:endParaRPr>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fontAlgn="base">
              <a:spcBef>
                <a:spcPct val="0"/>
              </a:spcBef>
              <a:spcAft>
                <a:spcPct val="0"/>
              </a:spcAft>
            </a:pPr>
            <a:r>
              <a:rPr lang="en-CA" sz="1400" b="1" dirty="0" smtClean="0">
                <a:solidFill>
                  <a:srgbClr val="333333"/>
                </a:solidFill>
              </a:rPr>
              <a:t>Sections:</a:t>
            </a:r>
            <a:endParaRPr lang="en-CA" sz="1400" b="1" dirty="0">
              <a:solidFill>
                <a:srgbClr val="333333"/>
              </a:solidFill>
            </a:endParaRPr>
          </a:p>
        </p:txBody>
      </p:sp>
    </p:spTree>
    <p:extLst>
      <p:ext uri="{BB962C8B-B14F-4D97-AF65-F5344CB8AC3E}">
        <p14:creationId xmlns:p14="http://schemas.microsoft.com/office/powerpoint/2010/main" val="231807422"/>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_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extLst>
      <p:ext uri="{BB962C8B-B14F-4D97-AF65-F5344CB8AC3E}">
        <p14:creationId xmlns:p14="http://schemas.microsoft.com/office/powerpoint/2010/main" val="3844909409"/>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2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200504953"/>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2_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extLst>
      <p:ext uri="{BB962C8B-B14F-4D97-AF65-F5344CB8AC3E}">
        <p14:creationId xmlns:p14="http://schemas.microsoft.com/office/powerpoint/2010/main" val="3960965502"/>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2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201168579"/>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2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41789237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1325"/>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3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210594684"/>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2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Tree>
    <p:extLst>
      <p:ext uri="{BB962C8B-B14F-4D97-AF65-F5344CB8AC3E}">
        <p14:creationId xmlns:p14="http://schemas.microsoft.com/office/powerpoint/2010/main" val="18440616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2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57454"/>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80828"/>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21688199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2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1883744"/>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0370"/>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2897574529"/>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2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extLst>
      <p:ext uri="{BB962C8B-B14F-4D97-AF65-F5344CB8AC3E}">
        <p14:creationId xmlns:p14="http://schemas.microsoft.com/office/powerpoint/2010/main" val="3648021947"/>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4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2555395223"/>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Tree>
    <p:extLst>
      <p:ext uri="{BB962C8B-B14F-4D97-AF65-F5344CB8AC3E}">
        <p14:creationId xmlns:p14="http://schemas.microsoft.com/office/powerpoint/2010/main" val="1806384745"/>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947247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19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9600" dirty="0">
              <a:solidFill>
                <a:srgbClr val="FFFFFF"/>
              </a:solidFill>
            </a:endParaRPr>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extLst>
      <p:ext uri="{BB962C8B-B14F-4D97-AF65-F5344CB8AC3E}">
        <p14:creationId xmlns:p14="http://schemas.microsoft.com/office/powerpoint/2010/main" val="264193935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3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1880828"/>
            <a:ext cx="8627997" cy="4455172"/>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17"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Tree>
    <p:extLst>
      <p:ext uri="{BB962C8B-B14F-4D97-AF65-F5344CB8AC3E}">
        <p14:creationId xmlns:p14="http://schemas.microsoft.com/office/powerpoint/2010/main" val="220294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3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318877662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4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0"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191671729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2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340736455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3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309138024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3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14301926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3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107489074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3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250182098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3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2780413886"/>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5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9980"/>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92896"/>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9801"/>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587713"/>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30442688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3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7"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1342146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userDrawn="1">
  <p:cSld name="6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3801589529"/>
      </p:ext>
    </p:extLst>
  </p:cSld>
  <p:clrMapOvr>
    <a:masterClrMapping/>
  </p:clrMapOvr>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userDrawn="1">
  <p:cSld name="7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29932414"/>
      </p:ext>
    </p:extLst>
  </p:cSld>
  <p:clrMapOvr>
    <a:masterClrMapping/>
  </p:clrMapOvr>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userDrawn="1">
  <p:cSld name="4_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3529801"/>
      </p:ext>
    </p:extLst>
  </p:cSld>
  <p:clrMapOvr>
    <a:masterClrMapping/>
  </p:clrMapOvr>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Storyboard Titl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srcRect/>
          <a:stretch>
            <a:fillRect/>
          </a:stretch>
        </p:blipFill>
        <p:spPr bwMode="auto">
          <a:xfrm>
            <a:off x="2293938" y="1700213"/>
            <a:ext cx="4556125" cy="922337"/>
          </a:xfrm>
          <a:prstGeom prst="rect">
            <a:avLst/>
          </a:prstGeom>
          <a:noFill/>
          <a:ln w="9525">
            <a:noFill/>
            <a:miter lim="800000"/>
            <a:headEnd/>
            <a:tailEnd/>
          </a:ln>
        </p:spPr>
      </p:pic>
      <p:sp>
        <p:nvSpPr>
          <p:cNvPr id="3" name="Subtitle 2"/>
          <p:cNvSpPr>
            <a:spLocks noGrp="1"/>
          </p:cNvSpPr>
          <p:nvPr>
            <p:ph type="subTitle" idx="1"/>
          </p:nvPr>
        </p:nvSpPr>
        <p:spPr>
          <a:xfrm>
            <a:off x="1371600" y="3819540"/>
            <a:ext cx="6400800" cy="1752600"/>
          </a:xfrm>
        </p:spPr>
        <p:txBody>
          <a:bodyPr>
            <a:normAutofit/>
          </a:bodyPr>
          <a:lstStyle>
            <a:lvl1pPr marL="0" indent="0" algn="ctr">
              <a:buNone/>
              <a:defRPr sz="2400" baseline="0">
                <a:solidFill>
                  <a:srgbClr val="948A54"/>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dirty="0"/>
          </a:p>
        </p:txBody>
      </p:sp>
      <p:sp>
        <p:nvSpPr>
          <p:cNvPr id="5" name="Footer Placeholder 4"/>
          <p:cNvSpPr>
            <a:spLocks noGrp="1"/>
          </p:cNvSpPr>
          <p:nvPr>
            <p:ph type="ftr" sz="quarter" idx="10"/>
          </p:nvPr>
        </p:nvSpPr>
        <p:spPr>
          <a:xfrm>
            <a:off x="395288" y="6381750"/>
            <a:ext cx="3313112" cy="365125"/>
          </a:xfrm>
          <a:prstGeom prst="rect">
            <a:avLst/>
          </a:prstGeom>
        </p:spPr>
        <p:txBody>
          <a:bodyPr/>
          <a:lstStyle>
            <a:lvl1pPr>
              <a:defRPr/>
            </a:lvl1pPr>
          </a:lstStyle>
          <a:p>
            <a:pPr>
              <a:defRPr/>
            </a:pPr>
            <a:r>
              <a:rPr lang="en-CA" dirty="0"/>
              <a:t>Info-Tech Research Group</a:t>
            </a:r>
          </a:p>
        </p:txBody>
      </p:sp>
      <p:sp>
        <p:nvSpPr>
          <p:cNvPr id="6" name="Slide Number Placeholder 5"/>
          <p:cNvSpPr>
            <a:spLocks noGrp="1"/>
          </p:cNvSpPr>
          <p:nvPr>
            <p:ph type="sldNum" sz="quarter" idx="11"/>
          </p:nvPr>
        </p:nvSpPr>
        <p:spPr>
          <a:xfrm>
            <a:off x="6588125" y="6381750"/>
            <a:ext cx="2133600" cy="365125"/>
          </a:xfrm>
          <a:prstGeom prst="rect">
            <a:avLst/>
          </a:prstGeom>
        </p:spPr>
        <p:txBody>
          <a:bodyPr/>
          <a:lstStyle>
            <a:lvl1pPr>
              <a:defRPr/>
            </a:lvl1pPr>
          </a:lstStyle>
          <a:p>
            <a:pPr>
              <a:defRPr/>
            </a:pPr>
            <a:fld id="{0CEFF854-023A-46B0-95B6-9C5351A97422}" type="slidenum">
              <a:rPr lang="en-CA"/>
              <a:pPr>
                <a:defRPr/>
              </a:pPr>
              <a:t>‹#›</a:t>
            </a:fld>
            <a:endParaRPr lang="en-CA" dirty="0"/>
          </a:p>
        </p:txBody>
      </p:sp>
    </p:spTree>
    <p:extLst>
      <p:ext uri="{BB962C8B-B14F-4D97-AF65-F5344CB8AC3E}">
        <p14:creationId xmlns:p14="http://schemas.microsoft.com/office/powerpoint/2010/main" val="17457099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Executive Summary">
    <p:spTree>
      <p:nvGrpSpPr>
        <p:cNvPr id="1" name=""/>
        <p:cNvGrpSpPr/>
        <p:nvPr/>
      </p:nvGrpSpPr>
      <p:grpSpPr>
        <a:xfrm>
          <a:off x="0" y="0"/>
          <a:ext cx="0" cy="0"/>
          <a:chOff x="0" y="0"/>
          <a:chExt cx="0" cy="0"/>
        </a:xfrm>
      </p:grpSpPr>
      <p:sp>
        <p:nvSpPr>
          <p:cNvPr id="2" name="Title 1"/>
          <p:cNvSpPr>
            <a:spLocks noGrp="1"/>
          </p:cNvSpPr>
          <p:nvPr>
            <p:ph type="title"/>
          </p:nvPr>
        </p:nvSpPr>
        <p:spPr>
          <a:xfrm>
            <a:off x="0" y="-71462"/>
            <a:ext cx="9144000" cy="936625"/>
          </a:xfrm>
        </p:spPr>
        <p:txBody>
          <a:bodyPr/>
          <a:lstStyle>
            <a:lvl1pPr>
              <a:defRPr>
                <a:solidFill>
                  <a:srgbClr val="254061"/>
                </a:solidFill>
              </a:defRPr>
            </a:lvl1pPr>
          </a:lstStyle>
          <a:p>
            <a:r>
              <a:rPr lang="en-US" dirty="0" smtClean="0"/>
              <a:t>Click to edit Master title style</a:t>
            </a:r>
            <a:endParaRPr lang="en-CA" dirty="0"/>
          </a:p>
        </p:txBody>
      </p:sp>
      <p:sp>
        <p:nvSpPr>
          <p:cNvPr id="12" name="Subtitle 2"/>
          <p:cNvSpPr>
            <a:spLocks noGrp="1"/>
          </p:cNvSpPr>
          <p:nvPr>
            <p:ph type="subTitle" idx="1"/>
          </p:nvPr>
        </p:nvSpPr>
        <p:spPr>
          <a:xfrm>
            <a:off x="214282" y="1142984"/>
            <a:ext cx="8715436" cy="4495816"/>
          </a:xfrm>
        </p:spPr>
        <p:txBody>
          <a:bodyPr>
            <a:normAutofit/>
          </a:bodyPr>
          <a:lstStyle>
            <a:lvl1pPr marL="0" indent="0" algn="l">
              <a:buFont typeface="Arial" pitchFamily="34" charset="0"/>
              <a:buChar char="•"/>
              <a:defRPr sz="2000" baseline="0">
                <a:solidFill>
                  <a:srgbClr val="25406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dirty="0"/>
          </a:p>
        </p:txBody>
      </p:sp>
      <p:sp>
        <p:nvSpPr>
          <p:cNvPr id="4" name="Footer Placeholder 4"/>
          <p:cNvSpPr>
            <a:spLocks noGrp="1"/>
          </p:cNvSpPr>
          <p:nvPr>
            <p:ph type="ftr" sz="quarter" idx="10"/>
          </p:nvPr>
        </p:nvSpPr>
        <p:spPr>
          <a:xfrm>
            <a:off x="395288" y="6381750"/>
            <a:ext cx="3313112" cy="365125"/>
          </a:xfrm>
          <a:prstGeom prst="rect">
            <a:avLst/>
          </a:prstGeom>
        </p:spPr>
        <p:txBody>
          <a:bodyPr/>
          <a:lstStyle>
            <a:lvl1pPr>
              <a:defRPr/>
            </a:lvl1pPr>
          </a:lstStyle>
          <a:p>
            <a:pPr>
              <a:defRPr/>
            </a:pPr>
            <a:r>
              <a:rPr lang="en-CA" dirty="0"/>
              <a:t>Info-Tech Research Group</a:t>
            </a:r>
          </a:p>
        </p:txBody>
      </p:sp>
      <p:sp>
        <p:nvSpPr>
          <p:cNvPr id="5" name="Slide Number Placeholder 5"/>
          <p:cNvSpPr>
            <a:spLocks noGrp="1"/>
          </p:cNvSpPr>
          <p:nvPr>
            <p:ph type="sldNum" sz="quarter" idx="11"/>
          </p:nvPr>
        </p:nvSpPr>
        <p:spPr>
          <a:xfrm>
            <a:off x="6588125" y="6381750"/>
            <a:ext cx="2133600" cy="365125"/>
          </a:xfrm>
          <a:prstGeom prst="rect">
            <a:avLst/>
          </a:prstGeom>
        </p:spPr>
        <p:txBody>
          <a:bodyPr/>
          <a:lstStyle>
            <a:lvl1pPr>
              <a:defRPr/>
            </a:lvl1pPr>
          </a:lstStyle>
          <a:p>
            <a:pPr>
              <a:defRPr/>
            </a:pPr>
            <a:fld id="{E65F897B-7E25-4983-BCBF-4B0DCE4EEE14}" type="slidenum">
              <a:rPr lang="en-CA"/>
              <a:pPr>
                <a:defRPr/>
              </a:pPr>
              <a:t>‹#›</a:t>
            </a:fld>
            <a:endParaRPr lang="en-CA" dirty="0"/>
          </a:p>
        </p:txBody>
      </p:sp>
    </p:spTree>
    <p:extLst>
      <p:ext uri="{BB962C8B-B14F-4D97-AF65-F5344CB8AC3E}">
        <p14:creationId xmlns:p14="http://schemas.microsoft.com/office/powerpoint/2010/main" val="240137541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Roadmap">
    <p:spTree>
      <p:nvGrpSpPr>
        <p:cNvPr id="1" name=""/>
        <p:cNvGrpSpPr/>
        <p:nvPr/>
      </p:nvGrpSpPr>
      <p:grpSpPr>
        <a:xfrm>
          <a:off x="0" y="0"/>
          <a:ext cx="0" cy="0"/>
          <a:chOff x="0" y="0"/>
          <a:chExt cx="0" cy="0"/>
        </a:xfrm>
      </p:grpSpPr>
      <p:sp>
        <p:nvSpPr>
          <p:cNvPr id="2" name="Title 1"/>
          <p:cNvSpPr>
            <a:spLocks noGrp="1"/>
          </p:cNvSpPr>
          <p:nvPr>
            <p:ph type="title"/>
          </p:nvPr>
        </p:nvSpPr>
        <p:spPr>
          <a:xfrm>
            <a:off x="0" y="-71462"/>
            <a:ext cx="9144000" cy="936625"/>
          </a:xfrm>
        </p:spPr>
        <p:txBody>
          <a:bodyPr/>
          <a:lstStyle>
            <a:lvl1pPr>
              <a:defRPr>
                <a:solidFill>
                  <a:srgbClr val="254061"/>
                </a:solidFill>
              </a:defRPr>
            </a:lvl1pPr>
          </a:lstStyle>
          <a:p>
            <a:r>
              <a:rPr lang="en-US" dirty="0" smtClean="0"/>
              <a:t>Click to edit Master title style</a:t>
            </a:r>
            <a:endParaRPr lang="en-CA" dirty="0"/>
          </a:p>
        </p:txBody>
      </p:sp>
      <p:sp>
        <p:nvSpPr>
          <p:cNvPr id="3" name="Footer Placeholder 4"/>
          <p:cNvSpPr>
            <a:spLocks noGrp="1"/>
          </p:cNvSpPr>
          <p:nvPr>
            <p:ph type="ftr" sz="quarter" idx="10"/>
          </p:nvPr>
        </p:nvSpPr>
        <p:spPr>
          <a:xfrm>
            <a:off x="395288" y="6381750"/>
            <a:ext cx="3313112" cy="365125"/>
          </a:xfrm>
          <a:prstGeom prst="rect">
            <a:avLst/>
          </a:prstGeom>
        </p:spPr>
        <p:txBody>
          <a:bodyPr/>
          <a:lstStyle>
            <a:lvl1pPr>
              <a:defRPr/>
            </a:lvl1pPr>
          </a:lstStyle>
          <a:p>
            <a:pPr>
              <a:defRPr/>
            </a:pPr>
            <a:r>
              <a:rPr lang="en-CA" dirty="0"/>
              <a:t>Info-Tech Research Group</a:t>
            </a:r>
          </a:p>
        </p:txBody>
      </p:sp>
      <p:sp>
        <p:nvSpPr>
          <p:cNvPr id="4" name="Slide Number Placeholder 5"/>
          <p:cNvSpPr>
            <a:spLocks noGrp="1"/>
          </p:cNvSpPr>
          <p:nvPr>
            <p:ph type="sldNum" sz="quarter" idx="11"/>
          </p:nvPr>
        </p:nvSpPr>
        <p:spPr>
          <a:xfrm>
            <a:off x="6588125" y="6381750"/>
            <a:ext cx="2133600" cy="365125"/>
          </a:xfrm>
          <a:prstGeom prst="rect">
            <a:avLst/>
          </a:prstGeom>
        </p:spPr>
        <p:txBody>
          <a:bodyPr/>
          <a:lstStyle>
            <a:lvl1pPr>
              <a:defRPr/>
            </a:lvl1pPr>
          </a:lstStyle>
          <a:p>
            <a:pPr>
              <a:defRPr/>
            </a:pPr>
            <a:fld id="{9B915440-C40C-451B-985E-E996F718C823}" type="slidenum">
              <a:rPr lang="en-CA"/>
              <a:pPr>
                <a:defRPr/>
              </a:pPr>
              <a:t>‹#›</a:t>
            </a:fld>
            <a:endParaRPr lang="en-CA" dirty="0"/>
          </a:p>
        </p:txBody>
      </p:sp>
    </p:spTree>
    <p:extLst>
      <p:ext uri="{BB962C8B-B14F-4D97-AF65-F5344CB8AC3E}">
        <p14:creationId xmlns:p14="http://schemas.microsoft.com/office/powerpoint/2010/main" val="414913681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1" name="TextBox 7"/>
          <p:cNvSpPr txBox="1"/>
          <p:nvPr userDrawn="1"/>
        </p:nvSpPr>
        <p:spPr>
          <a:xfrm>
            <a:off x="714375" y="4786313"/>
            <a:ext cx="3500438" cy="369887"/>
          </a:xfrm>
          <a:prstGeom prst="rect">
            <a:avLst/>
          </a:prstGeom>
          <a:noFill/>
        </p:spPr>
        <p:txBody>
          <a:bodyPr>
            <a:spAutoFit/>
          </a:bodyPr>
          <a:lstStyle/>
          <a:p>
            <a:pPr fontAlgn="base">
              <a:spcBef>
                <a:spcPct val="0"/>
              </a:spcBef>
              <a:spcAft>
                <a:spcPct val="0"/>
              </a:spcAft>
              <a:defRPr/>
            </a:pPr>
            <a:endParaRPr lang="en-US" dirty="0">
              <a:solidFill>
                <a:srgbClr val="254061"/>
              </a:solidFill>
              <a:latin typeface="Calibri" pitchFamily="34" charset="0"/>
              <a:cs typeface="Arial" charset="0"/>
            </a:endParaRPr>
          </a:p>
        </p:txBody>
      </p:sp>
      <p:sp>
        <p:nvSpPr>
          <p:cNvPr id="7" name="Content Placeholder 2"/>
          <p:cNvSpPr>
            <a:spLocks noGrp="1"/>
          </p:cNvSpPr>
          <p:nvPr>
            <p:ph sz="half" idx="12"/>
          </p:nvPr>
        </p:nvSpPr>
        <p:spPr>
          <a:xfrm>
            <a:off x="370258" y="1428736"/>
            <a:ext cx="4117203" cy="3071834"/>
          </a:xfrm>
        </p:spPr>
        <p:txBody>
          <a:bodyPr>
            <a:normAutofit/>
          </a:bodyPr>
          <a:lstStyle>
            <a:lvl1pPr>
              <a:defRPr sz="1400" i="1">
                <a:latin typeface="+mn-lt"/>
              </a:defRPr>
            </a:lvl1pPr>
            <a:lvl2pPr>
              <a:buFont typeface="Arial" pitchFamily="34" charset="0"/>
              <a:buChar char="•"/>
              <a:defRPr sz="1200">
                <a:solidFill>
                  <a:schemeClr val="accent3"/>
                </a:solidFill>
              </a:defRPr>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p:txBody>
      </p:sp>
      <p:sp>
        <p:nvSpPr>
          <p:cNvPr id="15" name="Text Placeholder 14"/>
          <p:cNvSpPr>
            <a:spLocks noGrp="1"/>
          </p:cNvSpPr>
          <p:nvPr>
            <p:ph type="body" sz="quarter" idx="13"/>
          </p:nvPr>
        </p:nvSpPr>
        <p:spPr>
          <a:xfrm>
            <a:off x="383358" y="1000108"/>
            <a:ext cx="4091002" cy="285735"/>
          </a:xfrm>
        </p:spPr>
        <p:txBody>
          <a:bodyPr/>
          <a:lstStyle>
            <a:lvl1pPr>
              <a:buNone/>
              <a:defRPr sz="1400" i="1">
                <a:latin typeface="+mn-lt"/>
              </a:defRPr>
            </a:lvl1pPr>
          </a:lstStyle>
          <a:p>
            <a:pPr lvl="0"/>
            <a:r>
              <a:rPr lang="en-US" smtClean="0"/>
              <a:t>Click to edit Master text styles</a:t>
            </a:r>
          </a:p>
        </p:txBody>
      </p:sp>
      <p:sp>
        <p:nvSpPr>
          <p:cNvPr id="21" name="Text Placeholder 20"/>
          <p:cNvSpPr>
            <a:spLocks noGrp="1"/>
          </p:cNvSpPr>
          <p:nvPr>
            <p:ph type="body" sz="quarter" idx="14"/>
          </p:nvPr>
        </p:nvSpPr>
        <p:spPr>
          <a:xfrm>
            <a:off x="357157" y="4643446"/>
            <a:ext cx="4143404" cy="1143000"/>
          </a:xfrm>
        </p:spPr>
        <p:txBody>
          <a:bodyPr lIns="0" tIns="0" rIns="0" bIns="0"/>
          <a:lstStyle>
            <a:lvl1pPr>
              <a:buNone/>
              <a:defRPr sz="1200">
                <a:latin typeface="+mn-lt"/>
              </a:defRPr>
            </a:lvl1pPr>
          </a:lstStyle>
          <a:p>
            <a:pPr lvl="0"/>
            <a:r>
              <a:rPr lang="en-US" smtClean="0"/>
              <a:t>Click to edit Master text styles</a:t>
            </a:r>
          </a:p>
        </p:txBody>
      </p:sp>
      <p:sp>
        <p:nvSpPr>
          <p:cNvPr id="23" name="Text Placeholder 22"/>
          <p:cNvSpPr>
            <a:spLocks noGrp="1"/>
          </p:cNvSpPr>
          <p:nvPr>
            <p:ph type="body" sz="quarter" idx="15"/>
          </p:nvPr>
        </p:nvSpPr>
        <p:spPr>
          <a:xfrm>
            <a:off x="376222" y="6064263"/>
            <a:ext cx="4105275" cy="212725"/>
          </a:xfrm>
        </p:spPr>
        <p:txBody>
          <a:bodyPr/>
          <a:lstStyle>
            <a:lvl1pPr>
              <a:buNone/>
              <a:defRPr sz="800" baseline="0"/>
            </a:lvl1pPr>
          </a:lstStyle>
          <a:p>
            <a:pPr lvl="0"/>
            <a:r>
              <a:rPr lang="en-US" smtClean="0"/>
              <a:t>Click to edit Master text styles</a:t>
            </a:r>
          </a:p>
        </p:txBody>
      </p:sp>
      <p:sp>
        <p:nvSpPr>
          <p:cNvPr id="24" name="Content Placeholder 2"/>
          <p:cNvSpPr>
            <a:spLocks noGrp="1"/>
          </p:cNvSpPr>
          <p:nvPr>
            <p:ph sz="half" idx="16"/>
          </p:nvPr>
        </p:nvSpPr>
        <p:spPr>
          <a:xfrm>
            <a:off x="4831550" y="1438268"/>
            <a:ext cx="4117203" cy="3071834"/>
          </a:xfrm>
        </p:spPr>
        <p:txBody>
          <a:bodyPr>
            <a:normAutofit/>
          </a:bodyPr>
          <a:lstStyle>
            <a:lvl1pPr>
              <a:defRPr sz="1400" i="1">
                <a:latin typeface="+mn-lt"/>
              </a:defRPr>
            </a:lvl1pPr>
            <a:lvl2pPr>
              <a:buFont typeface="Arial" pitchFamily="34" charset="0"/>
              <a:buChar char="•"/>
              <a:defRPr sz="1200">
                <a:solidFill>
                  <a:schemeClr val="accent3"/>
                </a:solidFill>
              </a:defRPr>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p:txBody>
      </p:sp>
      <p:sp>
        <p:nvSpPr>
          <p:cNvPr id="25" name="Text Placeholder 14"/>
          <p:cNvSpPr>
            <a:spLocks noGrp="1"/>
          </p:cNvSpPr>
          <p:nvPr>
            <p:ph type="body" sz="quarter" idx="17"/>
          </p:nvPr>
        </p:nvSpPr>
        <p:spPr>
          <a:xfrm>
            <a:off x="4857752" y="1009640"/>
            <a:ext cx="4091002" cy="285735"/>
          </a:xfrm>
        </p:spPr>
        <p:txBody>
          <a:bodyPr/>
          <a:lstStyle>
            <a:lvl1pPr>
              <a:buNone/>
              <a:defRPr sz="1400" i="1">
                <a:latin typeface="+mn-lt"/>
              </a:defRPr>
            </a:lvl1pPr>
          </a:lstStyle>
          <a:p>
            <a:pPr lvl="0"/>
            <a:r>
              <a:rPr lang="en-US" smtClean="0"/>
              <a:t>Click to edit Master text styles</a:t>
            </a:r>
          </a:p>
        </p:txBody>
      </p:sp>
      <p:sp>
        <p:nvSpPr>
          <p:cNvPr id="26" name="Text Placeholder 20"/>
          <p:cNvSpPr>
            <a:spLocks noGrp="1"/>
          </p:cNvSpPr>
          <p:nvPr>
            <p:ph type="body" sz="quarter" idx="18"/>
          </p:nvPr>
        </p:nvSpPr>
        <p:spPr>
          <a:xfrm>
            <a:off x="4831551" y="4652978"/>
            <a:ext cx="4143404" cy="1143000"/>
          </a:xfrm>
        </p:spPr>
        <p:txBody>
          <a:bodyPr lIns="0" tIns="0" rIns="0" bIns="0"/>
          <a:lstStyle>
            <a:lvl1pPr>
              <a:buNone/>
              <a:defRPr sz="1200">
                <a:latin typeface="+mn-lt"/>
              </a:defRPr>
            </a:lvl1pPr>
          </a:lstStyle>
          <a:p>
            <a:pPr lvl="0"/>
            <a:r>
              <a:rPr lang="en-US" smtClean="0"/>
              <a:t>Click to edit Master text styles</a:t>
            </a:r>
          </a:p>
        </p:txBody>
      </p:sp>
      <p:sp>
        <p:nvSpPr>
          <p:cNvPr id="27" name="Text Placeholder 22"/>
          <p:cNvSpPr>
            <a:spLocks noGrp="1"/>
          </p:cNvSpPr>
          <p:nvPr>
            <p:ph type="body" sz="quarter" idx="19"/>
          </p:nvPr>
        </p:nvSpPr>
        <p:spPr>
          <a:xfrm>
            <a:off x="4850616" y="6073795"/>
            <a:ext cx="4105275" cy="212725"/>
          </a:xfrm>
        </p:spPr>
        <p:txBody>
          <a:bodyPr/>
          <a:lstStyle>
            <a:lvl1pPr>
              <a:buNone/>
              <a:defRPr sz="800" baseline="0"/>
            </a:lvl1pPr>
          </a:lstStyle>
          <a:p>
            <a:pPr lvl="0"/>
            <a:r>
              <a:rPr lang="en-US" smtClean="0"/>
              <a:t>Click to edit Master text styles</a:t>
            </a:r>
          </a:p>
        </p:txBody>
      </p:sp>
      <p:sp>
        <p:nvSpPr>
          <p:cNvPr id="28" name="Title 1"/>
          <p:cNvSpPr>
            <a:spLocks noGrp="1"/>
          </p:cNvSpPr>
          <p:nvPr>
            <p:ph type="title"/>
          </p:nvPr>
        </p:nvSpPr>
        <p:spPr>
          <a:xfrm>
            <a:off x="0" y="-71462"/>
            <a:ext cx="9144000" cy="936625"/>
          </a:xfrm>
        </p:spPr>
        <p:txBody>
          <a:bodyPr/>
          <a:lstStyle>
            <a:lvl1pPr>
              <a:defRPr>
                <a:solidFill>
                  <a:srgbClr val="254061"/>
                </a:solidFill>
              </a:defRPr>
            </a:lvl1pPr>
          </a:lstStyle>
          <a:p>
            <a:r>
              <a:rPr lang="en-US" smtClean="0"/>
              <a:t>Click to edit Master title style</a:t>
            </a:r>
            <a:endParaRPr lang="en-CA" dirty="0"/>
          </a:p>
        </p:txBody>
      </p:sp>
      <p:sp>
        <p:nvSpPr>
          <p:cNvPr id="12" name="Footer Placeholder 4"/>
          <p:cNvSpPr>
            <a:spLocks noGrp="1"/>
          </p:cNvSpPr>
          <p:nvPr>
            <p:ph type="ftr" sz="quarter" idx="20"/>
          </p:nvPr>
        </p:nvSpPr>
        <p:spPr>
          <a:xfrm>
            <a:off x="395288" y="6381750"/>
            <a:ext cx="3313112" cy="365125"/>
          </a:xfrm>
          <a:prstGeom prst="rect">
            <a:avLst/>
          </a:prstGeom>
        </p:spPr>
        <p:txBody>
          <a:bodyPr/>
          <a:lstStyle>
            <a:lvl1pPr>
              <a:defRPr/>
            </a:lvl1pPr>
          </a:lstStyle>
          <a:p>
            <a:pPr>
              <a:defRPr/>
            </a:pPr>
            <a:r>
              <a:rPr lang="en-CA" dirty="0"/>
              <a:t>Info-Tech Research Group</a:t>
            </a:r>
          </a:p>
        </p:txBody>
      </p:sp>
      <p:sp>
        <p:nvSpPr>
          <p:cNvPr id="13" name="Slide Number Placeholder 5"/>
          <p:cNvSpPr>
            <a:spLocks noGrp="1"/>
          </p:cNvSpPr>
          <p:nvPr>
            <p:ph type="sldNum" sz="quarter" idx="21"/>
          </p:nvPr>
        </p:nvSpPr>
        <p:spPr>
          <a:xfrm>
            <a:off x="6588125" y="6381750"/>
            <a:ext cx="2133600" cy="365125"/>
          </a:xfrm>
          <a:prstGeom prst="rect">
            <a:avLst/>
          </a:prstGeom>
        </p:spPr>
        <p:txBody>
          <a:bodyPr/>
          <a:lstStyle>
            <a:lvl1pPr>
              <a:defRPr/>
            </a:lvl1pPr>
          </a:lstStyle>
          <a:p>
            <a:pPr>
              <a:defRPr/>
            </a:pPr>
            <a:fld id="{2116D03A-34A2-4695-9BF7-A40D873DF789}" type="slidenum">
              <a:rPr lang="en-CA"/>
              <a:pPr>
                <a:defRPr/>
              </a:pPr>
              <a:t>‹#›</a:t>
            </a:fld>
            <a:endParaRPr lang="en-CA" dirty="0"/>
          </a:p>
        </p:txBody>
      </p:sp>
    </p:spTree>
    <p:extLst>
      <p:ext uri="{BB962C8B-B14F-4D97-AF65-F5344CB8AC3E}">
        <p14:creationId xmlns:p14="http://schemas.microsoft.com/office/powerpoint/2010/main" val="210944227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Template Slide">
    <p:spTree>
      <p:nvGrpSpPr>
        <p:cNvPr id="1" name=""/>
        <p:cNvGrpSpPr/>
        <p:nvPr/>
      </p:nvGrpSpPr>
      <p:grpSpPr>
        <a:xfrm>
          <a:off x="0" y="0"/>
          <a:ext cx="0" cy="0"/>
          <a:chOff x="0" y="0"/>
          <a:chExt cx="0" cy="0"/>
        </a:xfrm>
      </p:grpSpPr>
      <p:cxnSp>
        <p:nvCxnSpPr>
          <p:cNvPr id="6" name="Straight Connector 4"/>
          <p:cNvCxnSpPr/>
          <p:nvPr userDrawn="1"/>
        </p:nvCxnSpPr>
        <p:spPr>
          <a:xfrm rot="5400000">
            <a:off x="2642394" y="3071019"/>
            <a:ext cx="3857625" cy="1587"/>
          </a:xfrm>
          <a:prstGeom prst="line">
            <a:avLst/>
          </a:prstGeom>
          <a:ln w="12700">
            <a:solidFill>
              <a:srgbClr val="25405F"/>
            </a:solidFill>
            <a:prstDash val="sysDot"/>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7" name="Picture Placeholder 6"/>
          <p:cNvSpPr>
            <a:spLocks noGrp="1"/>
          </p:cNvSpPr>
          <p:nvPr>
            <p:ph type="pic" sz="quarter" idx="12"/>
          </p:nvPr>
        </p:nvSpPr>
        <p:spPr>
          <a:xfrm>
            <a:off x="5286410" y="1214422"/>
            <a:ext cx="3214926" cy="3643338"/>
          </a:xfrm>
        </p:spPr>
        <p:txBody>
          <a:bodyPr/>
          <a:lstStyle/>
          <a:p>
            <a:pPr lvl="0"/>
            <a:r>
              <a:rPr lang="en-US" noProof="0" dirty="0" smtClean="0"/>
              <a:t>Click icon to add picture</a:t>
            </a:r>
            <a:endParaRPr lang="en-US" noProof="0" dirty="0"/>
          </a:p>
        </p:txBody>
      </p:sp>
      <p:sp>
        <p:nvSpPr>
          <p:cNvPr id="9" name="Text Placeholder 8"/>
          <p:cNvSpPr>
            <a:spLocks noGrp="1"/>
          </p:cNvSpPr>
          <p:nvPr>
            <p:ph type="body" sz="quarter" idx="13"/>
          </p:nvPr>
        </p:nvSpPr>
        <p:spPr>
          <a:xfrm>
            <a:off x="357158" y="1214439"/>
            <a:ext cx="3429002" cy="428636"/>
          </a:xfrm>
        </p:spPr>
        <p:txBody>
          <a:bodyPr lIns="0" tIns="0" rIns="0" bIns="0" anchor="ctr">
            <a:noAutofit/>
          </a:bodyPr>
          <a:lstStyle>
            <a:lvl1pPr algn="just">
              <a:buNone/>
              <a:defRPr sz="1400" i="1">
                <a:latin typeface="+mn-lt"/>
              </a:defRPr>
            </a:lvl1pPr>
          </a:lstStyle>
          <a:p>
            <a:pPr lvl="0"/>
            <a:r>
              <a:rPr lang="en-US" smtClean="0"/>
              <a:t>Click to edit Master text styles</a:t>
            </a:r>
          </a:p>
        </p:txBody>
      </p:sp>
      <p:sp>
        <p:nvSpPr>
          <p:cNvPr id="11" name="Text Placeholder 10"/>
          <p:cNvSpPr>
            <a:spLocks noGrp="1"/>
          </p:cNvSpPr>
          <p:nvPr>
            <p:ph type="body" sz="quarter" idx="14"/>
          </p:nvPr>
        </p:nvSpPr>
        <p:spPr>
          <a:xfrm>
            <a:off x="357160" y="1643075"/>
            <a:ext cx="3429000" cy="3214685"/>
          </a:xfrm>
        </p:spPr>
        <p:txBody>
          <a:bodyPr/>
          <a:lstStyle>
            <a:lvl1pPr>
              <a:defRPr sz="1200">
                <a:solidFill>
                  <a:srgbClr val="948A54"/>
                </a:solidFill>
              </a:defRPr>
            </a:lvl1pPr>
          </a:lstStyle>
          <a:p>
            <a:pPr lvl="0"/>
            <a:r>
              <a:rPr lang="en-US" smtClean="0"/>
              <a:t>Click to edit Master text styles</a:t>
            </a:r>
          </a:p>
        </p:txBody>
      </p:sp>
      <p:sp>
        <p:nvSpPr>
          <p:cNvPr id="8" name="Footer Placeholder 2"/>
          <p:cNvSpPr>
            <a:spLocks noGrp="1"/>
          </p:cNvSpPr>
          <p:nvPr>
            <p:ph type="ftr" sz="quarter" idx="15"/>
          </p:nvPr>
        </p:nvSpPr>
        <p:spPr>
          <a:xfrm>
            <a:off x="395288" y="6381750"/>
            <a:ext cx="3313112" cy="365125"/>
          </a:xfrm>
          <a:prstGeom prst="rect">
            <a:avLst/>
          </a:prstGeom>
        </p:spPr>
        <p:txBody>
          <a:bodyPr/>
          <a:lstStyle>
            <a:lvl1pPr>
              <a:defRPr/>
            </a:lvl1pPr>
          </a:lstStyle>
          <a:p>
            <a:pPr>
              <a:defRPr/>
            </a:pPr>
            <a:r>
              <a:rPr lang="en-CA" dirty="0"/>
              <a:t>Info-Tech Research Group</a:t>
            </a:r>
          </a:p>
        </p:txBody>
      </p:sp>
      <p:sp>
        <p:nvSpPr>
          <p:cNvPr id="10" name="Slide Number Placeholder 3"/>
          <p:cNvSpPr>
            <a:spLocks noGrp="1"/>
          </p:cNvSpPr>
          <p:nvPr>
            <p:ph type="sldNum" sz="quarter" idx="16"/>
          </p:nvPr>
        </p:nvSpPr>
        <p:spPr>
          <a:xfrm>
            <a:off x="6588125" y="6381750"/>
            <a:ext cx="2133600" cy="365125"/>
          </a:xfrm>
          <a:prstGeom prst="rect">
            <a:avLst/>
          </a:prstGeom>
        </p:spPr>
        <p:txBody>
          <a:bodyPr/>
          <a:lstStyle>
            <a:lvl1pPr>
              <a:defRPr/>
            </a:lvl1pPr>
          </a:lstStyle>
          <a:p>
            <a:pPr>
              <a:defRPr/>
            </a:pPr>
            <a:fld id="{F8BD7EEB-A3DF-4788-86D6-742826391F1A}" type="slidenum">
              <a:rPr lang="en-CA"/>
              <a:pPr>
                <a:defRPr/>
              </a:pPr>
              <a:t>‹#›</a:t>
            </a:fld>
            <a:endParaRPr lang="en-CA" dirty="0"/>
          </a:p>
        </p:txBody>
      </p:sp>
    </p:spTree>
    <p:extLst>
      <p:ext uri="{BB962C8B-B14F-4D97-AF65-F5344CB8AC3E}">
        <p14:creationId xmlns:p14="http://schemas.microsoft.com/office/powerpoint/2010/main" val="196170095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Blank Slide w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Footer Placeholder 4"/>
          <p:cNvSpPr>
            <a:spLocks noGrp="1"/>
          </p:cNvSpPr>
          <p:nvPr>
            <p:ph type="ftr" sz="quarter" idx="10"/>
          </p:nvPr>
        </p:nvSpPr>
        <p:spPr>
          <a:xfrm>
            <a:off x="395288" y="6381750"/>
            <a:ext cx="3313112" cy="365125"/>
          </a:xfrm>
          <a:prstGeom prst="rect">
            <a:avLst/>
          </a:prstGeom>
        </p:spPr>
        <p:txBody>
          <a:bodyPr/>
          <a:lstStyle>
            <a:lvl1pPr>
              <a:defRPr/>
            </a:lvl1pPr>
          </a:lstStyle>
          <a:p>
            <a:pPr>
              <a:defRPr/>
            </a:pPr>
            <a:r>
              <a:rPr lang="en-CA" dirty="0"/>
              <a:t>Info-Tech Research Group</a:t>
            </a:r>
          </a:p>
        </p:txBody>
      </p:sp>
      <p:sp>
        <p:nvSpPr>
          <p:cNvPr id="4" name="Slide Number Placeholder 5"/>
          <p:cNvSpPr>
            <a:spLocks noGrp="1"/>
          </p:cNvSpPr>
          <p:nvPr>
            <p:ph type="sldNum" sz="quarter" idx="11"/>
          </p:nvPr>
        </p:nvSpPr>
        <p:spPr>
          <a:xfrm>
            <a:off x="6588125" y="6381750"/>
            <a:ext cx="2133600" cy="365125"/>
          </a:xfrm>
          <a:prstGeom prst="rect">
            <a:avLst/>
          </a:prstGeom>
        </p:spPr>
        <p:txBody>
          <a:bodyPr/>
          <a:lstStyle>
            <a:lvl1pPr>
              <a:defRPr/>
            </a:lvl1pPr>
          </a:lstStyle>
          <a:p>
            <a:pPr>
              <a:defRPr/>
            </a:pPr>
            <a:fld id="{71216941-DCAF-462A-B11B-3885F73EA8FE}" type="slidenum">
              <a:rPr lang="en-CA"/>
              <a:pPr>
                <a:defRPr/>
              </a:pPr>
              <a:t>‹#›</a:t>
            </a:fld>
            <a:endParaRPr lang="en-CA" dirty="0"/>
          </a:p>
        </p:txBody>
      </p:sp>
    </p:spTree>
    <p:extLst>
      <p:ext uri="{BB962C8B-B14F-4D97-AF65-F5344CB8AC3E}">
        <p14:creationId xmlns:p14="http://schemas.microsoft.com/office/powerpoint/2010/main" val="66792384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userDrawn="1">
  <p:cSld name="8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4" name="Rectangle 13"/>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6" name="Rectangle 15"/>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86531375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3_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26" name="Picture 25" descr="footer2012.jpg"/>
          <p:cNvPicPr>
            <a:picLocks noChangeAspect="1"/>
          </p:cNvPicPr>
          <p:nvPr userDrawn="1"/>
        </p:nvPicPr>
        <p:blipFill>
          <a:blip r:embed="rId2" cstate="print"/>
          <a:srcRect l="73231"/>
          <a:stretch>
            <a:fillRect/>
          </a:stretch>
        </p:blipFill>
        <p:spPr>
          <a:xfrm>
            <a:off x="6696236" y="6090047"/>
            <a:ext cx="2447764" cy="767953"/>
          </a:xfrm>
          <a:prstGeom prst="rect">
            <a:avLst/>
          </a:prstGeom>
        </p:spPr>
      </p:pic>
      <p:sp>
        <p:nvSpPr>
          <p:cNvPr id="27" name="Rectangle 26"/>
          <p:cNvSpPr/>
          <p:nvPr userDrawn="1"/>
        </p:nvSpPr>
        <p:spPr>
          <a:xfrm>
            <a:off x="0" y="6090047"/>
            <a:ext cx="6696236" cy="767953"/>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1997-2012 Info-Tech Research Group Inc.</a:t>
            </a:r>
          </a:p>
        </p:txBody>
      </p:sp>
    </p:spTree>
    <p:extLst>
      <p:ext uri="{BB962C8B-B14F-4D97-AF65-F5344CB8AC3E}">
        <p14:creationId xmlns:p14="http://schemas.microsoft.com/office/powerpoint/2010/main" val="67103939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2_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What’s in this Section:</a:t>
            </a:r>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Sections:</a:t>
            </a:r>
          </a:p>
        </p:txBody>
      </p:sp>
    </p:spTree>
    <p:extLst>
      <p:ext uri="{BB962C8B-B14F-4D97-AF65-F5344CB8AC3E}">
        <p14:creationId xmlns:p14="http://schemas.microsoft.com/office/powerpoint/2010/main" val="373122371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5_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9"/>
          <p:cNvGrpSpPr/>
          <p:nvPr userDrawn="1"/>
        </p:nvGrpSpPr>
        <p:grpSpPr>
          <a:xfrm>
            <a:off x="0" y="0"/>
            <a:ext cx="9144000" cy="6876000"/>
            <a:chOff x="0" y="0"/>
            <a:chExt cx="9144000" cy="6876000"/>
          </a:xfrm>
        </p:grpSpPr>
        <p:sp>
          <p:nvSpPr>
            <p:cNvPr id="21" name="Rectangle 20"/>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3" name="Rectangle 22"/>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extLst>
      <p:ext uri="{BB962C8B-B14F-4D97-AF65-F5344CB8AC3E}">
        <p14:creationId xmlns:p14="http://schemas.microsoft.com/office/powerpoint/2010/main" val="237408489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4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Rectangle 12"/>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8" name="Rectangle 17"/>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3140793077"/>
      </p:ext>
    </p:extLst>
  </p:cSld>
  <p:clrMapOvr>
    <a:masterClrMapping/>
  </p:clrMapOvr>
  <p:timing>
    <p:tnLst>
      <p:par>
        <p:cTn id="1" dur="indefinite" restart="never" nodeType="tmRoot"/>
      </p:par>
    </p:tnLst>
  </p:timing>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3_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grpSp>
        <p:nvGrpSpPr>
          <p:cNvPr id="2" name="Group 13"/>
          <p:cNvGrpSpPr/>
          <p:nvPr userDrawn="1"/>
        </p:nvGrpSpPr>
        <p:grpSpPr>
          <a:xfrm>
            <a:off x="0" y="0"/>
            <a:ext cx="9144000" cy="6876000"/>
            <a:chOff x="0" y="0"/>
            <a:chExt cx="9144000" cy="6876000"/>
          </a:xfrm>
        </p:grpSpPr>
        <p:sp>
          <p:nvSpPr>
            <p:cNvPr id="15" name="Rectangle 14"/>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7" name="Rectangle 16"/>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Tree>
    <p:extLst>
      <p:ext uri="{BB962C8B-B14F-4D97-AF65-F5344CB8AC3E}">
        <p14:creationId xmlns:p14="http://schemas.microsoft.com/office/powerpoint/2010/main" val="3589234395"/>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4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2" name="Group 12"/>
          <p:cNvGrpSpPr/>
          <p:nvPr userDrawn="1"/>
        </p:nvGrpSpPr>
        <p:grpSpPr>
          <a:xfrm>
            <a:off x="0" y="0"/>
            <a:ext cx="9144000" cy="6876000"/>
            <a:chOff x="0" y="0"/>
            <a:chExt cx="9144000" cy="6876000"/>
          </a:xfrm>
        </p:grpSpPr>
        <p:sp>
          <p:nvSpPr>
            <p:cNvPr id="14" name="Rectangle 13"/>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6" name="Rectangle 15"/>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Tree>
    <p:extLst>
      <p:ext uri="{BB962C8B-B14F-4D97-AF65-F5344CB8AC3E}">
        <p14:creationId xmlns:p14="http://schemas.microsoft.com/office/powerpoint/2010/main" val="20605810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5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9" name="Rectangle 8"/>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6" name="Rectangle 15"/>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513610832"/>
      </p:ext>
    </p:extLst>
  </p:cSld>
  <p:clrMapOvr>
    <a:masterClrMapping/>
  </p:clrMapOvr>
  <p:timing>
    <p:tnLst>
      <p:par>
        <p:cTn id="1" dur="indefinite" restart="never" nodeType="tmRoot"/>
      </p:par>
    </p:tnLst>
  </p:timing>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4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grpSp>
        <p:nvGrpSpPr>
          <p:cNvPr id="2" name="Group 21"/>
          <p:cNvGrpSpPr/>
          <p:nvPr userDrawn="1"/>
        </p:nvGrpSpPr>
        <p:grpSpPr>
          <a:xfrm>
            <a:off x="0" y="0"/>
            <a:ext cx="9144000" cy="6876000"/>
            <a:chOff x="0" y="0"/>
            <a:chExt cx="9144000" cy="6876000"/>
          </a:xfrm>
        </p:grpSpPr>
        <p:sp>
          <p:nvSpPr>
            <p:cNvPr id="23" name="Rectangle 22"/>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5" name="Rectangle 24"/>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Tree>
    <p:extLst>
      <p:ext uri="{BB962C8B-B14F-4D97-AF65-F5344CB8AC3E}">
        <p14:creationId xmlns:p14="http://schemas.microsoft.com/office/powerpoint/2010/main" val="252022334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4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57454"/>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80828"/>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2" name="Group 17"/>
          <p:cNvGrpSpPr/>
          <p:nvPr userDrawn="1"/>
        </p:nvGrpSpPr>
        <p:grpSpPr>
          <a:xfrm>
            <a:off x="0" y="0"/>
            <a:ext cx="9144000" cy="6876000"/>
            <a:chOff x="0" y="0"/>
            <a:chExt cx="9144000" cy="6876000"/>
          </a:xfrm>
        </p:grpSpPr>
        <p:sp>
          <p:nvSpPr>
            <p:cNvPr id="19" name="Rectangle 18"/>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Tree>
    <p:extLst>
      <p:ext uri="{BB962C8B-B14F-4D97-AF65-F5344CB8AC3E}">
        <p14:creationId xmlns:p14="http://schemas.microsoft.com/office/powerpoint/2010/main" val="349362960"/>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4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1883744"/>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0370"/>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2"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9" name="Rectangle 18"/>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Tree>
    <p:extLst>
      <p:ext uri="{BB962C8B-B14F-4D97-AF65-F5344CB8AC3E}">
        <p14:creationId xmlns:p14="http://schemas.microsoft.com/office/powerpoint/2010/main" val="4021308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timing>
    <p:tnLst>
      <p:par>
        <p:cTn id="1" dur="indefinite" restart="never" nodeType="tmRoot"/>
      </p:par>
    </p:tnLst>
  </p:timing>
  <p:hf hdr="0" ftr="0" dt="0"/>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4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grpSp>
        <p:nvGrpSpPr>
          <p:cNvPr id="2"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Tree>
    <p:extLst>
      <p:ext uri="{BB962C8B-B14F-4D97-AF65-F5344CB8AC3E}">
        <p14:creationId xmlns:p14="http://schemas.microsoft.com/office/powerpoint/2010/main" val="4088766259"/>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9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2" name="Group 15"/>
          <p:cNvGrpSpPr/>
          <p:nvPr userDrawn="1"/>
        </p:nvGrpSpPr>
        <p:grpSpPr>
          <a:xfrm>
            <a:off x="0" y="0"/>
            <a:ext cx="9144000" cy="6876000"/>
            <a:chOff x="0" y="0"/>
            <a:chExt cx="9144000" cy="6876000"/>
          </a:xfrm>
        </p:grpSpPr>
        <p:sp>
          <p:nvSpPr>
            <p:cNvPr id="18" name="Rectangle 17"/>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9" name="Rectangle 18"/>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0" name="Rectangle 19"/>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Tree>
    <p:extLst>
      <p:ext uri="{BB962C8B-B14F-4D97-AF65-F5344CB8AC3E}">
        <p14:creationId xmlns:p14="http://schemas.microsoft.com/office/powerpoint/2010/main" val="593559475"/>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4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grpSp>
        <p:nvGrpSpPr>
          <p:cNvPr id="2" name="Group 15"/>
          <p:cNvGrpSpPr/>
          <p:nvPr userDrawn="1"/>
        </p:nvGrpSpPr>
        <p:grpSpPr>
          <a:xfrm>
            <a:off x="0" y="0"/>
            <a:ext cx="9144000" cy="6876000"/>
            <a:chOff x="0" y="0"/>
            <a:chExt cx="9144000" cy="6876000"/>
          </a:xfrm>
        </p:grpSpPr>
        <p:sp>
          <p:nvSpPr>
            <p:cNvPr id="17" name="Rectangle 16"/>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Tree>
    <p:extLst>
      <p:ext uri="{BB962C8B-B14F-4D97-AF65-F5344CB8AC3E}">
        <p14:creationId xmlns:p14="http://schemas.microsoft.com/office/powerpoint/2010/main" val="853357331"/>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783541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20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9600" dirty="0">
              <a:solidFill>
                <a:srgbClr val="FFFFFF"/>
              </a:solidFill>
            </a:endParaRPr>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extLst>
      <p:ext uri="{BB962C8B-B14F-4D97-AF65-F5344CB8AC3E}">
        <p14:creationId xmlns:p14="http://schemas.microsoft.com/office/powerpoint/2010/main" val="920826413"/>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5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1880828"/>
            <a:ext cx="8627997" cy="4455172"/>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2"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Tree>
    <p:extLst>
      <p:ext uri="{BB962C8B-B14F-4D97-AF65-F5344CB8AC3E}">
        <p14:creationId xmlns:p14="http://schemas.microsoft.com/office/powerpoint/2010/main" val="402294930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4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535529070"/>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6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18703318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3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1876223027"/>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5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515781089"/>
      </p:ext>
    </p:extLst>
  </p:cSld>
  <p:clrMapOvr>
    <a:masterClrMapping/>
  </p:clrMapOvr>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117" Type="http://schemas.openxmlformats.org/officeDocument/2006/relationships/slideLayout" Target="../slideLayouts/slideLayout117.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84" Type="http://schemas.openxmlformats.org/officeDocument/2006/relationships/slideLayout" Target="../slideLayouts/slideLayout84.xml"/><Relationship Id="rId89" Type="http://schemas.openxmlformats.org/officeDocument/2006/relationships/slideLayout" Target="../slideLayouts/slideLayout89.xml"/><Relationship Id="rId112" Type="http://schemas.openxmlformats.org/officeDocument/2006/relationships/slideLayout" Target="../slideLayouts/slideLayout112.xml"/><Relationship Id="rId133" Type="http://schemas.openxmlformats.org/officeDocument/2006/relationships/slideLayout" Target="../slideLayouts/slideLayout133.xml"/><Relationship Id="rId138" Type="http://schemas.openxmlformats.org/officeDocument/2006/relationships/slideLayout" Target="../slideLayouts/slideLayout138.xml"/><Relationship Id="rId154" Type="http://schemas.openxmlformats.org/officeDocument/2006/relationships/slideLayout" Target="../slideLayouts/slideLayout154.xml"/><Relationship Id="rId159" Type="http://schemas.openxmlformats.org/officeDocument/2006/relationships/slideLayout" Target="../slideLayouts/slideLayout159.xml"/><Relationship Id="rId16" Type="http://schemas.openxmlformats.org/officeDocument/2006/relationships/slideLayout" Target="../slideLayouts/slideLayout16.xml"/><Relationship Id="rId107" Type="http://schemas.openxmlformats.org/officeDocument/2006/relationships/slideLayout" Target="../slideLayouts/slideLayout107.xml"/><Relationship Id="rId11" Type="http://schemas.openxmlformats.org/officeDocument/2006/relationships/slideLayout" Target="../slideLayouts/slideLayout11.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102" Type="http://schemas.openxmlformats.org/officeDocument/2006/relationships/slideLayout" Target="../slideLayouts/slideLayout102.xml"/><Relationship Id="rId123" Type="http://schemas.openxmlformats.org/officeDocument/2006/relationships/slideLayout" Target="../slideLayouts/slideLayout123.xml"/><Relationship Id="rId128" Type="http://schemas.openxmlformats.org/officeDocument/2006/relationships/slideLayout" Target="../slideLayouts/slideLayout128.xml"/><Relationship Id="rId144" Type="http://schemas.openxmlformats.org/officeDocument/2006/relationships/slideLayout" Target="../slideLayouts/slideLayout144.xml"/><Relationship Id="rId149" Type="http://schemas.openxmlformats.org/officeDocument/2006/relationships/slideLayout" Target="../slideLayouts/slideLayout149.xml"/><Relationship Id="rId5" Type="http://schemas.openxmlformats.org/officeDocument/2006/relationships/slideLayout" Target="../slideLayouts/slideLayout5.xml"/><Relationship Id="rId90" Type="http://schemas.openxmlformats.org/officeDocument/2006/relationships/slideLayout" Target="../slideLayouts/slideLayout90.xml"/><Relationship Id="rId95" Type="http://schemas.openxmlformats.org/officeDocument/2006/relationships/slideLayout" Target="../slideLayouts/slideLayout95.xml"/><Relationship Id="rId160" Type="http://schemas.openxmlformats.org/officeDocument/2006/relationships/slideLayout" Target="../slideLayouts/slideLayout160.xml"/><Relationship Id="rId165" Type="http://schemas.openxmlformats.org/officeDocument/2006/relationships/slideLayout" Target="../slideLayouts/slideLayout165.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113" Type="http://schemas.openxmlformats.org/officeDocument/2006/relationships/slideLayout" Target="../slideLayouts/slideLayout113.xml"/><Relationship Id="rId118" Type="http://schemas.openxmlformats.org/officeDocument/2006/relationships/slideLayout" Target="../slideLayouts/slideLayout118.xml"/><Relationship Id="rId134" Type="http://schemas.openxmlformats.org/officeDocument/2006/relationships/slideLayout" Target="../slideLayouts/slideLayout134.xml"/><Relationship Id="rId139" Type="http://schemas.openxmlformats.org/officeDocument/2006/relationships/slideLayout" Target="../slideLayouts/slideLayout139.xml"/><Relationship Id="rId80" Type="http://schemas.openxmlformats.org/officeDocument/2006/relationships/slideLayout" Target="../slideLayouts/slideLayout80.xml"/><Relationship Id="rId85" Type="http://schemas.openxmlformats.org/officeDocument/2006/relationships/slideLayout" Target="../slideLayouts/slideLayout85.xml"/><Relationship Id="rId150" Type="http://schemas.openxmlformats.org/officeDocument/2006/relationships/slideLayout" Target="../slideLayouts/slideLayout150.xml"/><Relationship Id="rId155" Type="http://schemas.openxmlformats.org/officeDocument/2006/relationships/slideLayout" Target="../slideLayouts/slideLayout155.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59" Type="http://schemas.openxmlformats.org/officeDocument/2006/relationships/slideLayout" Target="../slideLayouts/slideLayout59.xml"/><Relationship Id="rId103" Type="http://schemas.openxmlformats.org/officeDocument/2006/relationships/slideLayout" Target="../slideLayouts/slideLayout103.xml"/><Relationship Id="rId108" Type="http://schemas.openxmlformats.org/officeDocument/2006/relationships/slideLayout" Target="../slideLayouts/slideLayout108.xml"/><Relationship Id="rId124" Type="http://schemas.openxmlformats.org/officeDocument/2006/relationships/slideLayout" Target="../slideLayouts/slideLayout124.xml"/><Relationship Id="rId129" Type="http://schemas.openxmlformats.org/officeDocument/2006/relationships/slideLayout" Target="../slideLayouts/slideLayout129.xml"/><Relationship Id="rId54" Type="http://schemas.openxmlformats.org/officeDocument/2006/relationships/slideLayout" Target="../slideLayouts/slideLayout54.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91" Type="http://schemas.openxmlformats.org/officeDocument/2006/relationships/slideLayout" Target="../slideLayouts/slideLayout91.xml"/><Relationship Id="rId96" Type="http://schemas.openxmlformats.org/officeDocument/2006/relationships/slideLayout" Target="../slideLayouts/slideLayout96.xml"/><Relationship Id="rId140" Type="http://schemas.openxmlformats.org/officeDocument/2006/relationships/slideLayout" Target="../slideLayouts/slideLayout140.xml"/><Relationship Id="rId145" Type="http://schemas.openxmlformats.org/officeDocument/2006/relationships/slideLayout" Target="../slideLayouts/slideLayout145.xml"/><Relationship Id="rId161" Type="http://schemas.openxmlformats.org/officeDocument/2006/relationships/slideLayout" Target="../slideLayouts/slideLayout161.xml"/><Relationship Id="rId166" Type="http://schemas.openxmlformats.org/officeDocument/2006/relationships/slideLayout" Target="../slideLayouts/slideLayout166.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6" Type="http://schemas.openxmlformats.org/officeDocument/2006/relationships/slideLayout" Target="../slideLayouts/slideLayout106.xml"/><Relationship Id="rId114" Type="http://schemas.openxmlformats.org/officeDocument/2006/relationships/slideLayout" Target="../slideLayouts/slideLayout114.xml"/><Relationship Id="rId119" Type="http://schemas.openxmlformats.org/officeDocument/2006/relationships/slideLayout" Target="../slideLayouts/slideLayout119.xml"/><Relationship Id="rId127" Type="http://schemas.openxmlformats.org/officeDocument/2006/relationships/slideLayout" Target="../slideLayouts/slideLayout12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81" Type="http://schemas.openxmlformats.org/officeDocument/2006/relationships/slideLayout" Target="../slideLayouts/slideLayout81.xml"/><Relationship Id="rId86" Type="http://schemas.openxmlformats.org/officeDocument/2006/relationships/slideLayout" Target="../slideLayouts/slideLayout86.xml"/><Relationship Id="rId94" Type="http://schemas.openxmlformats.org/officeDocument/2006/relationships/slideLayout" Target="../slideLayouts/slideLayout94.xml"/><Relationship Id="rId99" Type="http://schemas.openxmlformats.org/officeDocument/2006/relationships/slideLayout" Target="../slideLayouts/slideLayout99.xml"/><Relationship Id="rId101" Type="http://schemas.openxmlformats.org/officeDocument/2006/relationships/slideLayout" Target="../slideLayouts/slideLayout101.xml"/><Relationship Id="rId122" Type="http://schemas.openxmlformats.org/officeDocument/2006/relationships/slideLayout" Target="../slideLayouts/slideLayout122.xml"/><Relationship Id="rId130" Type="http://schemas.openxmlformats.org/officeDocument/2006/relationships/slideLayout" Target="../slideLayouts/slideLayout130.xml"/><Relationship Id="rId135" Type="http://schemas.openxmlformats.org/officeDocument/2006/relationships/slideLayout" Target="../slideLayouts/slideLayout135.xml"/><Relationship Id="rId143" Type="http://schemas.openxmlformats.org/officeDocument/2006/relationships/slideLayout" Target="../slideLayouts/slideLayout143.xml"/><Relationship Id="rId148" Type="http://schemas.openxmlformats.org/officeDocument/2006/relationships/slideLayout" Target="../slideLayouts/slideLayout148.xml"/><Relationship Id="rId151" Type="http://schemas.openxmlformats.org/officeDocument/2006/relationships/slideLayout" Target="../slideLayouts/slideLayout151.xml"/><Relationship Id="rId156" Type="http://schemas.openxmlformats.org/officeDocument/2006/relationships/slideLayout" Target="../slideLayouts/slideLayout156.xml"/><Relationship Id="rId164" Type="http://schemas.openxmlformats.org/officeDocument/2006/relationships/slideLayout" Target="../slideLayouts/slideLayout164.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109" Type="http://schemas.openxmlformats.org/officeDocument/2006/relationships/slideLayout" Target="../slideLayouts/slideLayout10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97" Type="http://schemas.openxmlformats.org/officeDocument/2006/relationships/slideLayout" Target="../slideLayouts/slideLayout97.xml"/><Relationship Id="rId104" Type="http://schemas.openxmlformats.org/officeDocument/2006/relationships/slideLayout" Target="../slideLayouts/slideLayout104.xml"/><Relationship Id="rId120" Type="http://schemas.openxmlformats.org/officeDocument/2006/relationships/slideLayout" Target="../slideLayouts/slideLayout120.xml"/><Relationship Id="rId125" Type="http://schemas.openxmlformats.org/officeDocument/2006/relationships/slideLayout" Target="../slideLayouts/slideLayout125.xml"/><Relationship Id="rId141" Type="http://schemas.openxmlformats.org/officeDocument/2006/relationships/slideLayout" Target="../slideLayouts/slideLayout141.xml"/><Relationship Id="rId146" Type="http://schemas.openxmlformats.org/officeDocument/2006/relationships/slideLayout" Target="../slideLayouts/slideLayout146.xml"/><Relationship Id="rId167" Type="http://schemas.openxmlformats.org/officeDocument/2006/relationships/theme" Target="../theme/theme1.xml"/><Relationship Id="rId7" Type="http://schemas.openxmlformats.org/officeDocument/2006/relationships/slideLayout" Target="../slideLayouts/slideLayout7.xml"/><Relationship Id="rId71" Type="http://schemas.openxmlformats.org/officeDocument/2006/relationships/slideLayout" Target="../slideLayouts/slideLayout71.xml"/><Relationship Id="rId92" Type="http://schemas.openxmlformats.org/officeDocument/2006/relationships/slideLayout" Target="../slideLayouts/slideLayout92.xml"/><Relationship Id="rId162" Type="http://schemas.openxmlformats.org/officeDocument/2006/relationships/slideLayout" Target="../slideLayouts/slideLayout162.xml"/><Relationship Id="rId2" Type="http://schemas.openxmlformats.org/officeDocument/2006/relationships/slideLayout" Target="../slideLayouts/slideLayout2.xml"/><Relationship Id="rId29" Type="http://schemas.openxmlformats.org/officeDocument/2006/relationships/slideLayout" Target="../slideLayouts/slideLayout29.xml"/><Relationship Id="rId24" Type="http://schemas.openxmlformats.org/officeDocument/2006/relationships/slideLayout" Target="../slideLayouts/slideLayout24.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66" Type="http://schemas.openxmlformats.org/officeDocument/2006/relationships/slideLayout" Target="../slideLayouts/slideLayout66.xml"/><Relationship Id="rId87" Type="http://schemas.openxmlformats.org/officeDocument/2006/relationships/slideLayout" Target="../slideLayouts/slideLayout87.xml"/><Relationship Id="rId110" Type="http://schemas.openxmlformats.org/officeDocument/2006/relationships/slideLayout" Target="../slideLayouts/slideLayout110.xml"/><Relationship Id="rId115" Type="http://schemas.openxmlformats.org/officeDocument/2006/relationships/slideLayout" Target="../slideLayouts/slideLayout115.xml"/><Relationship Id="rId131" Type="http://schemas.openxmlformats.org/officeDocument/2006/relationships/slideLayout" Target="../slideLayouts/slideLayout131.xml"/><Relationship Id="rId136" Type="http://schemas.openxmlformats.org/officeDocument/2006/relationships/slideLayout" Target="../slideLayouts/slideLayout136.xml"/><Relationship Id="rId157" Type="http://schemas.openxmlformats.org/officeDocument/2006/relationships/slideLayout" Target="../slideLayouts/slideLayout157.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152" Type="http://schemas.openxmlformats.org/officeDocument/2006/relationships/slideLayout" Target="../slideLayouts/slideLayout152.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56" Type="http://schemas.openxmlformats.org/officeDocument/2006/relationships/slideLayout" Target="../slideLayouts/slideLayout56.xml"/><Relationship Id="rId77" Type="http://schemas.openxmlformats.org/officeDocument/2006/relationships/slideLayout" Target="../slideLayouts/slideLayout77.xml"/><Relationship Id="rId100" Type="http://schemas.openxmlformats.org/officeDocument/2006/relationships/slideLayout" Target="../slideLayouts/slideLayout100.xml"/><Relationship Id="rId105" Type="http://schemas.openxmlformats.org/officeDocument/2006/relationships/slideLayout" Target="../slideLayouts/slideLayout105.xml"/><Relationship Id="rId126" Type="http://schemas.openxmlformats.org/officeDocument/2006/relationships/slideLayout" Target="../slideLayouts/slideLayout126.xml"/><Relationship Id="rId147" Type="http://schemas.openxmlformats.org/officeDocument/2006/relationships/slideLayout" Target="../slideLayouts/slideLayout147.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93" Type="http://schemas.openxmlformats.org/officeDocument/2006/relationships/slideLayout" Target="../slideLayouts/slideLayout93.xml"/><Relationship Id="rId98" Type="http://schemas.openxmlformats.org/officeDocument/2006/relationships/slideLayout" Target="../slideLayouts/slideLayout98.xml"/><Relationship Id="rId121" Type="http://schemas.openxmlformats.org/officeDocument/2006/relationships/slideLayout" Target="../slideLayouts/slideLayout121.xml"/><Relationship Id="rId142" Type="http://schemas.openxmlformats.org/officeDocument/2006/relationships/slideLayout" Target="../slideLayouts/slideLayout142.xml"/><Relationship Id="rId163" Type="http://schemas.openxmlformats.org/officeDocument/2006/relationships/slideLayout" Target="../slideLayouts/slideLayout163.xml"/><Relationship Id="rId3" Type="http://schemas.openxmlformats.org/officeDocument/2006/relationships/slideLayout" Target="../slideLayouts/slideLayout3.xml"/><Relationship Id="rId25" Type="http://schemas.openxmlformats.org/officeDocument/2006/relationships/slideLayout" Target="../slideLayouts/slideLayout25.xml"/><Relationship Id="rId46" Type="http://schemas.openxmlformats.org/officeDocument/2006/relationships/slideLayout" Target="../slideLayouts/slideLayout46.xml"/><Relationship Id="rId67" Type="http://schemas.openxmlformats.org/officeDocument/2006/relationships/slideLayout" Target="../slideLayouts/slideLayout67.xml"/><Relationship Id="rId116" Type="http://schemas.openxmlformats.org/officeDocument/2006/relationships/slideLayout" Target="../slideLayouts/slideLayout116.xml"/><Relationship Id="rId137" Type="http://schemas.openxmlformats.org/officeDocument/2006/relationships/slideLayout" Target="../slideLayouts/slideLayout137.xml"/><Relationship Id="rId158" Type="http://schemas.openxmlformats.org/officeDocument/2006/relationships/slideLayout" Target="../slideLayouts/slideLayout158.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62" Type="http://schemas.openxmlformats.org/officeDocument/2006/relationships/slideLayout" Target="../slideLayouts/slideLayout62.xml"/><Relationship Id="rId83" Type="http://schemas.openxmlformats.org/officeDocument/2006/relationships/slideLayout" Target="../slideLayouts/slideLayout83.xml"/><Relationship Id="rId88" Type="http://schemas.openxmlformats.org/officeDocument/2006/relationships/slideLayout" Target="../slideLayouts/slideLayout88.xml"/><Relationship Id="rId111" Type="http://schemas.openxmlformats.org/officeDocument/2006/relationships/slideLayout" Target="../slideLayouts/slideLayout111.xml"/><Relationship Id="rId132" Type="http://schemas.openxmlformats.org/officeDocument/2006/relationships/slideLayout" Target="../slideLayouts/slideLayout132.xml"/><Relationship Id="rId153" Type="http://schemas.openxmlformats.org/officeDocument/2006/relationships/slideLayout" Target="../slideLayouts/slideLayout153.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68.xml"/><Relationship Id="rId1" Type="http://schemas.openxmlformats.org/officeDocument/2006/relationships/slideLayout" Target="../slideLayouts/slideLayout16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2" r:id="rId4"/>
    <p:sldLayoutId id="2147483706" r:id="rId5"/>
    <p:sldLayoutId id="2147483721" r:id="rId6"/>
    <p:sldLayoutId id="2147483710" r:id="rId7"/>
    <p:sldLayoutId id="2147483711" r:id="rId8"/>
    <p:sldLayoutId id="2147483726" r:id="rId9"/>
    <p:sldLayoutId id="2147483764" r:id="rId10"/>
    <p:sldLayoutId id="2147483762" r:id="rId11"/>
    <p:sldLayoutId id="2147483761" r:id="rId12"/>
    <p:sldLayoutId id="2147483763" r:id="rId13"/>
    <p:sldLayoutId id="2147483886" r:id="rId14"/>
    <p:sldLayoutId id="2147483799" r:id="rId15"/>
    <p:sldLayoutId id="2147483800" r:id="rId16"/>
    <p:sldLayoutId id="2147483801" r:id="rId17"/>
    <p:sldLayoutId id="2147483802" r:id="rId18"/>
    <p:sldLayoutId id="2147483803" r:id="rId19"/>
    <p:sldLayoutId id="2147483804" r:id="rId20"/>
    <p:sldLayoutId id="2147483805" r:id="rId21"/>
    <p:sldLayoutId id="2147483807" r:id="rId22"/>
    <p:sldLayoutId id="2147483808" r:id="rId23"/>
    <p:sldLayoutId id="2147483809" r:id="rId24"/>
    <p:sldLayoutId id="2147483810" r:id="rId25"/>
    <p:sldLayoutId id="2147483812" r:id="rId26"/>
    <p:sldLayoutId id="2147483813" r:id="rId27"/>
    <p:sldLayoutId id="2147483814" r:id="rId28"/>
    <p:sldLayoutId id="2147483815" r:id="rId29"/>
    <p:sldLayoutId id="2147483816" r:id="rId30"/>
    <p:sldLayoutId id="2147483817" r:id="rId31"/>
    <p:sldLayoutId id="2147483818" r:id="rId32"/>
    <p:sldLayoutId id="2147483819" r:id="rId33"/>
    <p:sldLayoutId id="2147483820" r:id="rId34"/>
    <p:sldLayoutId id="2147483821" r:id="rId35"/>
    <p:sldLayoutId id="2147483822" r:id="rId36"/>
    <p:sldLayoutId id="2147483823" r:id="rId37"/>
    <p:sldLayoutId id="2147483824" r:id="rId38"/>
    <p:sldLayoutId id="2147483825" r:id="rId39"/>
    <p:sldLayoutId id="2147483826" r:id="rId40"/>
    <p:sldLayoutId id="2147483827" r:id="rId41"/>
    <p:sldLayoutId id="2147483828" r:id="rId42"/>
    <p:sldLayoutId id="2147483768" r:id="rId43"/>
    <p:sldLayoutId id="2147483769" r:id="rId44"/>
    <p:sldLayoutId id="2147483770" r:id="rId45"/>
    <p:sldLayoutId id="2147483771" r:id="rId46"/>
    <p:sldLayoutId id="2147483772" r:id="rId47"/>
    <p:sldLayoutId id="2147483773" r:id="rId48"/>
    <p:sldLayoutId id="2147483774" r:id="rId49"/>
    <p:sldLayoutId id="2147483775" r:id="rId50"/>
    <p:sldLayoutId id="2147483776" r:id="rId51"/>
    <p:sldLayoutId id="2147483777" r:id="rId52"/>
    <p:sldLayoutId id="2147483778" r:id="rId53"/>
    <p:sldLayoutId id="2147483779" r:id="rId54"/>
    <p:sldLayoutId id="2147483780" r:id="rId55"/>
    <p:sldLayoutId id="2147483781" r:id="rId56"/>
    <p:sldLayoutId id="2147483782" r:id="rId57"/>
    <p:sldLayoutId id="2147483783" r:id="rId58"/>
    <p:sldLayoutId id="2147483784" r:id="rId59"/>
    <p:sldLayoutId id="2147483785" r:id="rId60"/>
    <p:sldLayoutId id="2147483786" r:id="rId61"/>
    <p:sldLayoutId id="2147483787" r:id="rId62"/>
    <p:sldLayoutId id="2147483788" r:id="rId63"/>
    <p:sldLayoutId id="2147483789" r:id="rId64"/>
    <p:sldLayoutId id="2147483790" r:id="rId65"/>
    <p:sldLayoutId id="2147483791" r:id="rId66"/>
    <p:sldLayoutId id="2147483792" r:id="rId67"/>
    <p:sldLayoutId id="2147483793" r:id="rId68"/>
    <p:sldLayoutId id="2147483794" r:id="rId69"/>
    <p:sldLayoutId id="2147483795" r:id="rId70"/>
    <p:sldLayoutId id="2147483796" r:id="rId71"/>
    <p:sldLayoutId id="2147483797" r:id="rId72"/>
    <p:sldLayoutId id="2147483830" r:id="rId73"/>
    <p:sldLayoutId id="2147483831" r:id="rId74"/>
    <p:sldLayoutId id="2147483832" r:id="rId75"/>
    <p:sldLayoutId id="2147483833" r:id="rId76"/>
    <p:sldLayoutId id="2147483834" r:id="rId77"/>
    <p:sldLayoutId id="2147483835" r:id="rId78"/>
    <p:sldLayoutId id="2147483838" r:id="rId79"/>
    <p:sldLayoutId id="2147483839" r:id="rId80"/>
    <p:sldLayoutId id="2147483840" r:id="rId81"/>
    <p:sldLayoutId id="2147483841" r:id="rId82"/>
    <p:sldLayoutId id="2147483842" r:id="rId83"/>
    <p:sldLayoutId id="2147483843" r:id="rId84"/>
    <p:sldLayoutId id="2147483844" r:id="rId85"/>
    <p:sldLayoutId id="2147483845" r:id="rId86"/>
    <p:sldLayoutId id="2147483846" r:id="rId87"/>
    <p:sldLayoutId id="2147483847" r:id="rId88"/>
    <p:sldLayoutId id="2147483848" r:id="rId89"/>
    <p:sldLayoutId id="2147483849" r:id="rId90"/>
    <p:sldLayoutId id="2147483850" r:id="rId91"/>
    <p:sldLayoutId id="2147483851" r:id="rId92"/>
    <p:sldLayoutId id="2147483852" r:id="rId93"/>
    <p:sldLayoutId id="2147483853" r:id="rId94"/>
    <p:sldLayoutId id="2147483854" r:id="rId95"/>
    <p:sldLayoutId id="2147483855" r:id="rId96"/>
    <p:sldLayoutId id="2147483856" r:id="rId97"/>
    <p:sldLayoutId id="2147483857" r:id="rId98"/>
    <p:sldLayoutId id="2147483858" r:id="rId99"/>
    <p:sldLayoutId id="2147483859" r:id="rId100"/>
    <p:sldLayoutId id="2147483860" r:id="rId101"/>
    <p:sldLayoutId id="2147483861" r:id="rId102"/>
    <p:sldLayoutId id="2147483862" r:id="rId103"/>
    <p:sldLayoutId id="2147483863" r:id="rId104"/>
    <p:sldLayoutId id="2147483864" r:id="rId105"/>
    <p:sldLayoutId id="2147483865" r:id="rId106"/>
    <p:sldLayoutId id="2147483866" r:id="rId107"/>
    <p:sldLayoutId id="2147483867" r:id="rId108"/>
    <p:sldLayoutId id="2147483868" r:id="rId109"/>
    <p:sldLayoutId id="2147483890" r:id="rId110"/>
    <p:sldLayoutId id="2147483891" r:id="rId111"/>
    <p:sldLayoutId id="2147483892" r:id="rId112"/>
    <p:sldLayoutId id="2147483893" r:id="rId113"/>
    <p:sldLayoutId id="2147483894" r:id="rId114"/>
    <p:sldLayoutId id="2147483895" r:id="rId115"/>
    <p:sldLayoutId id="2147483896" r:id="rId116"/>
    <p:sldLayoutId id="2147483897" r:id="rId117"/>
    <p:sldLayoutId id="2147483898" r:id="rId118"/>
    <p:sldLayoutId id="2147483899" r:id="rId119"/>
    <p:sldLayoutId id="2147483900" r:id="rId120"/>
    <p:sldLayoutId id="2147483901" r:id="rId121"/>
    <p:sldLayoutId id="2147483902" r:id="rId122"/>
    <p:sldLayoutId id="2147483903" r:id="rId123"/>
    <p:sldLayoutId id="2147483904" r:id="rId124"/>
    <p:sldLayoutId id="2147483905" r:id="rId125"/>
    <p:sldLayoutId id="2147483906" r:id="rId126"/>
    <p:sldLayoutId id="2147483907" r:id="rId127"/>
    <p:sldLayoutId id="2147483908" r:id="rId128"/>
    <p:sldLayoutId id="2147483909" r:id="rId129"/>
    <p:sldLayoutId id="2147483910" r:id="rId130"/>
    <p:sldLayoutId id="2147483911" r:id="rId131"/>
    <p:sldLayoutId id="2147483912" r:id="rId132"/>
    <p:sldLayoutId id="2147483913" r:id="rId133"/>
    <p:sldLayoutId id="2147483914" r:id="rId134"/>
    <p:sldLayoutId id="2147483915" r:id="rId135"/>
    <p:sldLayoutId id="2147483916" r:id="rId136"/>
    <p:sldLayoutId id="2147483917" r:id="rId137"/>
    <p:sldLayoutId id="2147483918" r:id="rId138"/>
    <p:sldLayoutId id="2147483919" r:id="rId139"/>
    <p:sldLayoutId id="2147483938" r:id="rId140"/>
    <p:sldLayoutId id="2147483977" r:id="rId141"/>
    <p:sldLayoutId id="2147483978" r:id="rId142"/>
    <p:sldLayoutId id="2147483980" r:id="rId143"/>
    <p:sldLayoutId id="2147483981" r:id="rId144"/>
    <p:sldLayoutId id="2147483982" r:id="rId145"/>
    <p:sldLayoutId id="2147483983" r:id="rId146"/>
    <p:sldLayoutId id="2147483984" r:id="rId147"/>
    <p:sldLayoutId id="2147483985" r:id="rId148"/>
    <p:sldLayoutId id="2147483986" r:id="rId149"/>
    <p:sldLayoutId id="2147483987" r:id="rId150"/>
    <p:sldLayoutId id="2147483988" r:id="rId151"/>
    <p:sldLayoutId id="2147483989" r:id="rId152"/>
    <p:sldLayoutId id="2147483990" r:id="rId153"/>
    <p:sldLayoutId id="2147483991" r:id="rId154"/>
    <p:sldLayoutId id="2147483992" r:id="rId155"/>
    <p:sldLayoutId id="2147483993" r:id="rId156"/>
    <p:sldLayoutId id="2147483994" r:id="rId157"/>
    <p:sldLayoutId id="2147483995" r:id="rId158"/>
    <p:sldLayoutId id="2147483996" r:id="rId159"/>
    <p:sldLayoutId id="2147483997" r:id="rId160"/>
    <p:sldLayoutId id="2147483998" r:id="rId161"/>
    <p:sldLayoutId id="2147483999" r:id="rId162"/>
    <p:sldLayoutId id="2147484000" r:id="rId163"/>
    <p:sldLayoutId id="2147484001" r:id="rId164"/>
    <p:sldLayoutId id="2147484002" r:id="rId165"/>
    <p:sldLayoutId id="2147484003" r:id="rId166"/>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grpSp>
        <p:nvGrpSpPr>
          <p:cNvPr id="11" name="Group 10"/>
          <p:cNvGrpSpPr/>
          <p:nvPr userDrawn="1"/>
        </p:nvGrpSpPr>
        <p:grpSpPr>
          <a:xfrm>
            <a:off x="0" y="6525344"/>
            <a:ext cx="9144000" cy="338028"/>
            <a:chOff x="0" y="6525344"/>
            <a:chExt cx="9144000" cy="338028"/>
          </a:xfrm>
        </p:grpSpPr>
        <p:sp>
          <p:nvSpPr>
            <p:cNvPr id="8" name="Rectangle 7"/>
            <p:cNvSpPr/>
            <p:nvPr userDrawn="1"/>
          </p:nvSpPr>
          <p:spPr>
            <a:xfrm>
              <a:off x="0" y="6525344"/>
              <a:ext cx="6408204"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userDrawn="1"/>
          </p:nvSpPr>
          <p:spPr>
            <a:xfrm>
              <a:off x="6408204" y="6525344"/>
              <a:ext cx="2735796"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fontAlgn="base">
                <a:spcBef>
                  <a:spcPct val="0"/>
                </a:spcBef>
                <a:spcAft>
                  <a:spcPct val="0"/>
                </a:spcAft>
              </a:pPr>
              <a:fld id="{FF20F8B6-5AB9-41C4-A82C-4155E8A92B2C}" type="slidenum">
                <a:rPr lang="en-CA" sz="1000" smtClean="0">
                  <a:solidFill>
                    <a:srgbClr val="FFFFFF"/>
                  </a:solidFill>
                </a:rPr>
                <a:pPr marL="2151063" fontAlgn="base">
                  <a:spcBef>
                    <a:spcPct val="0"/>
                  </a:spcBef>
                  <a:spcAft>
                    <a:spcPct val="0"/>
                  </a:spcAft>
                </a:pPr>
                <a:t>‹#›</a:t>
              </a:fld>
              <a:endParaRPr lang="en-CA" sz="1000" dirty="0">
                <a:solidFill>
                  <a:srgbClr val="FFFFFF"/>
                </a:solidFill>
              </a:endParaRPr>
            </a:p>
          </p:txBody>
        </p:sp>
      </p:grpSp>
    </p:spTree>
    <p:extLst>
      <p:ext uri="{BB962C8B-B14F-4D97-AF65-F5344CB8AC3E}">
        <p14:creationId xmlns:p14="http://schemas.microsoft.com/office/powerpoint/2010/main" val="4071170756"/>
      </p:ext>
    </p:extLst>
  </p:cSld>
  <p:clrMap bg1="lt1" tx1="dk1" bg2="lt2" tx2="dk2" accent1="accent1" accent2="accent2" accent3="accent3" accent4="accent4" accent5="accent5" accent6="accent6" hlink="hlink" folHlink="folHlink"/>
  <p:sldLayoutIdLst>
    <p:sldLayoutId id="2147484005" r:id="rId1"/>
    <p:sldLayoutId id="2147484006" r:id="rId2"/>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nfotech.com/research/ss/drive-customer-convenience-by-enabling-text-based-customer-support/drive-customer-convenience-by-enabling-text-based-customer-support-phases-1-3?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13.gif"/></Relationships>
</file>

<file path=ppt/slides/_rels/slide10.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diagramLayout" Target="../diagrams/layout1.xml"/><Relationship Id="rId7" Type="http://schemas.openxmlformats.org/officeDocument/2006/relationships/hyperlink" Target="https://www.infotech.com/research/ss/drive-customer-convenience-by-enabling-text-based-customer-support/drive-customer-convenience-by-enabling-text-based-customer-support-phases-1-3?utm_source=SS_Sample&amp;utm_medium=Collateral&amp;utm_campaign=Collateral" TargetMode="External"/><Relationship Id="rId2" Type="http://schemas.openxmlformats.org/officeDocument/2006/relationships/diagramData" Target="../diagrams/data1.xml"/><Relationship Id="rId1" Type="http://schemas.openxmlformats.org/officeDocument/2006/relationships/slideLayout" Target="../slideLayouts/slideLayout14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18.png"/></Relationships>
</file>

<file path=ppt/slides/_rels/slide1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9.xml"/><Relationship Id="rId1" Type="http://schemas.openxmlformats.org/officeDocument/2006/relationships/slideLayout" Target="../slideLayouts/slideLayout140.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hyperlink" Target="https://www.infotech.com/research/ss/drive-customer-convenience-by-enabling-text-based-customer-support/drive-customer-convenience-by-enabling-text-based-customer-support-phases-1-3?utm_source=SS_Sample&amp;utm_medium=Collateral&amp;utm_campaign=Collatera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nfotech.com/research/ss/drive-customer-convenience-by-enabling-text-based-customer-support/drive-customer-convenience-by-enabling-text-based-customer-support-phases-1-3?utm_source=SS_Sample&amp;utm_medium=Collateral&amp;utm_campaign=Collateral" TargetMode="External"/><Relationship Id="rId7" Type="http://schemas.openxmlformats.org/officeDocument/2006/relationships/image" Target="../media/image18.png"/><Relationship Id="rId2" Type="http://schemas.openxmlformats.org/officeDocument/2006/relationships/hyperlink" Target="http://www.infotech.com/" TargetMode="External"/><Relationship Id="rId1" Type="http://schemas.openxmlformats.org/officeDocument/2006/relationships/slideLayout" Target="../slideLayouts/slideLayout168.xml"/><Relationship Id="rId6" Type="http://schemas.openxmlformats.org/officeDocument/2006/relationships/image" Target="../media/image17.png"/><Relationship Id="rId5" Type="http://schemas.openxmlformats.org/officeDocument/2006/relationships/image" Target="../media/image28.png"/><Relationship Id="rId4" Type="http://schemas.openxmlformats.org/officeDocument/2006/relationships/image" Target="../media/image27.png"/></Relationships>
</file>

<file path=ppt/slides/_rels/slide2.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5.png"/><Relationship Id="rId7" Type="http://schemas.openxmlformats.org/officeDocument/2006/relationships/hyperlink" Target="https://www.infotech.com/research/ss/drive-customer-convenience-by-enabling-text-based-customer-support/drive-customer-convenience-by-enabling-text-based-customer-support-phases-1-3?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9.xml"/><Relationship Id="rId6" Type="http://schemas.openxmlformats.org/officeDocument/2006/relationships/hyperlink" Target="http://www.bloomberg.com/news/videos/b/443bcbc2-2d56-4608-a2e8-732689593f17" TargetMode="External"/><Relationship Id="rId5" Type="http://schemas.openxmlformats.org/officeDocument/2006/relationships/hyperlink" Target="https://onereach.com/blog/45-texting-statistics-that-prove-businesses-need-to-start-taking-sms-seriously/" TargetMode="External"/><Relationship Id="rId4" Type="http://schemas.openxmlformats.org/officeDocument/2006/relationships/image" Target="../media/image16.png"/><Relationship Id="rId9" Type="http://schemas.openxmlformats.org/officeDocument/2006/relationships/image" Target="../media/image18.png"/></Relationships>
</file>

<file path=ppt/slides/_rels/slide3.xml.rels><?xml version="1.0" encoding="UTF-8" standalone="yes"?>
<Relationships xmlns="http://schemas.openxmlformats.org/package/2006/relationships"><Relationship Id="rId3" Type="http://schemas.openxmlformats.org/officeDocument/2006/relationships/hyperlink" Target="https://www.infotech.com/research/ss/drive-customer-convenience-by-enabling-text-based-customer-support/drive-customer-convenience-by-enabling-text-based-customer-support-phases-1-3?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5" Type="http://schemas.openxmlformats.org/officeDocument/2006/relationships/image" Target="../media/image18.png"/><Relationship Id="rId4" Type="http://schemas.openxmlformats.org/officeDocument/2006/relationships/image" Target="../media/image17.png"/></Relationships>
</file>

<file path=ppt/slides/_rels/slide4.xml.rels><?xml version="1.0" encoding="UTF-8" standalone="yes"?>
<Relationships xmlns="http://schemas.openxmlformats.org/package/2006/relationships"><Relationship Id="rId3" Type="http://schemas.openxmlformats.org/officeDocument/2006/relationships/hyperlink" Target="https://www.infotech.com/research/ss/drive-customer-convenience-by-enabling-text-based-customer-support/drive-customer-convenience-by-enabling-text-based-customer-support-phases-1-3?utm_source=SS_Sample&amp;utm_medium=Collateral&amp;utm_campaign=Collateral"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18.png"/><Relationship Id="rId4" Type="http://schemas.openxmlformats.org/officeDocument/2006/relationships/image" Target="../media/image17.png"/></Relationships>
</file>

<file path=ppt/slides/_rels/slide5.xml.rels><?xml version="1.0" encoding="UTF-8" standalone="yes"?>
<Relationships xmlns="http://schemas.openxmlformats.org/package/2006/relationships"><Relationship Id="rId3" Type="http://schemas.openxmlformats.org/officeDocument/2006/relationships/hyperlink" Target="https://www.infotech.com/research/ss/build-a-strong-technology-foundation-for-customer-experience-management" TargetMode="External"/><Relationship Id="rId2" Type="http://schemas.openxmlformats.org/officeDocument/2006/relationships/notesSlide" Target="../notesSlides/notesSlide5.xml"/><Relationship Id="rId1" Type="http://schemas.openxmlformats.org/officeDocument/2006/relationships/slideLayout" Target="../slideLayouts/slideLayout140.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hyperlink" Target="https://www.infotech.com/research/ss/drive-customer-convenience-by-enabling-text-based-customer-support/drive-customer-convenience-by-enabling-text-based-customer-support-phases-1-3?utm_source=SS_Sample&amp;utm_medium=Collateral&amp;utm_campaign=Collateral"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www.infotech.com/research/ss/drive-customer-convenience-by-enabling-text-based-customer-support/drive-customer-convenience-by-enabling-text-based-customer-support-phases-1-3?utm_source=SS_Sample&amp;utm_medium=Collateral&amp;utm_campaign=Collateral" TargetMode="External"/><Relationship Id="rId3" Type="http://schemas.openxmlformats.org/officeDocument/2006/relationships/chart" Target="../charts/chart1.xml"/><Relationship Id="rId7" Type="http://schemas.openxmlformats.org/officeDocument/2006/relationships/hyperlink" Target="http://www.statista.com/statistics/254440/methods-used-to-communicate-with-businesses-in-the-us/" TargetMode="External"/><Relationship Id="rId2" Type="http://schemas.openxmlformats.org/officeDocument/2006/relationships/notesSlide" Target="../notesSlides/notesSlide6.xml"/><Relationship Id="rId1" Type="http://schemas.openxmlformats.org/officeDocument/2006/relationships/slideLayout" Target="../slideLayouts/slideLayout140.xml"/><Relationship Id="rId6" Type="http://schemas.openxmlformats.org/officeDocument/2006/relationships/hyperlink" Target="http://www.pewinternet.org/2015/04/01/us-smartphone-use-in-2015/" TargetMode="External"/><Relationship Id="rId5" Type="http://schemas.openxmlformats.org/officeDocument/2006/relationships/chart" Target="../charts/chart3.xml"/><Relationship Id="rId10" Type="http://schemas.openxmlformats.org/officeDocument/2006/relationships/image" Target="../media/image18.png"/><Relationship Id="rId4" Type="http://schemas.openxmlformats.org/officeDocument/2006/relationships/chart" Target="../charts/chart2.xml"/><Relationship Id="rId9" Type="http://schemas.openxmlformats.org/officeDocument/2006/relationships/image" Target="../media/image17.png"/></Relationships>
</file>

<file path=ppt/slides/_rels/slide7.xml.rels><?xml version="1.0" encoding="UTF-8" standalone="yes"?>
<Relationships xmlns="http://schemas.openxmlformats.org/package/2006/relationships"><Relationship Id="rId8" Type="http://schemas.openxmlformats.org/officeDocument/2006/relationships/hyperlink" Target="https://www.infotech.com/research/ss/drive-customer-convenience-by-enabling-text-based-customer-support/drive-customer-convenience-by-enabling-text-based-customer-support-phases-1-3?utm_source=SS_Sample&amp;utm_medium=Collateral&amp;utm_campaign=Collateral" TargetMode="External"/><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notesSlide" Target="../notesSlides/notesSlide7.xml"/><Relationship Id="rId1" Type="http://schemas.openxmlformats.org/officeDocument/2006/relationships/slideLayout" Target="../slideLayouts/slideLayout9.xml"/><Relationship Id="rId6" Type="http://schemas.openxmlformats.org/officeDocument/2006/relationships/image" Target="../media/image22.png"/><Relationship Id="rId5" Type="http://schemas.openxmlformats.org/officeDocument/2006/relationships/image" Target="../media/image21.png"/><Relationship Id="rId10" Type="http://schemas.openxmlformats.org/officeDocument/2006/relationships/image" Target="../media/image18.png"/><Relationship Id="rId4" Type="http://schemas.openxmlformats.org/officeDocument/2006/relationships/image" Target="../media/image20.png"/><Relationship Id="rId9" Type="http://schemas.openxmlformats.org/officeDocument/2006/relationships/image" Target="../media/image17.png"/></Relationships>
</file>

<file path=ppt/slides/_rels/slide8.xml.rels><?xml version="1.0" encoding="UTF-8" standalone="yes"?>
<Relationships xmlns="http://schemas.openxmlformats.org/package/2006/relationships"><Relationship Id="rId8" Type="http://schemas.openxmlformats.org/officeDocument/2006/relationships/hyperlink" Target="http://onereach.com/blog/45-texting-statistics-that-prove-businesses-need-to-start-taking-sms-seriously/" TargetMode="External"/><Relationship Id="rId3" Type="http://schemas.openxmlformats.org/officeDocument/2006/relationships/hyperlink" Target="http://mobilemarketingwatch.com/sms-marketing-wallops-email-with-98-open-rate-and-only-1-spam-43866/" TargetMode="External"/><Relationship Id="rId7" Type="http://schemas.openxmlformats.org/officeDocument/2006/relationships/hyperlink" Target="http://onereach.com/resources/high-demand-for-text-message-2014-report" TargetMode="External"/><Relationship Id="rId2" Type="http://schemas.openxmlformats.org/officeDocument/2006/relationships/notesSlide" Target="../notesSlides/notesSlide8.xml"/><Relationship Id="rId1" Type="http://schemas.openxmlformats.org/officeDocument/2006/relationships/slideLayout" Target="../slideLayouts/slideLayout140.xml"/><Relationship Id="rId6" Type="http://schemas.openxmlformats.org/officeDocument/2006/relationships/hyperlink" Target="http://www.eweek.com/networking/consumers-like-using-text-messages-to-solve-customer-service-issues.html" TargetMode="External"/><Relationship Id="rId11" Type="http://schemas.openxmlformats.org/officeDocument/2006/relationships/image" Target="../media/image18.png"/><Relationship Id="rId5" Type="http://schemas.openxmlformats.org/officeDocument/2006/relationships/hyperlink" Target="https://www.marketingtechblog.com/text-messaging/" TargetMode="External"/><Relationship Id="rId10" Type="http://schemas.openxmlformats.org/officeDocument/2006/relationships/image" Target="../media/image17.png"/><Relationship Id="rId4" Type="http://schemas.openxmlformats.org/officeDocument/2006/relationships/hyperlink" Target="http://connectmogul.com/2013/03/texting-statistics/" TargetMode="External"/><Relationship Id="rId9" Type="http://schemas.openxmlformats.org/officeDocument/2006/relationships/hyperlink" Target="https://www.infotech.com/research/ss/drive-customer-convenience-by-enabling-text-based-customer-support/drive-customer-convenience-by-enabling-text-based-customer-support-phases-1-3?utm_source=SS_Sample&amp;utm_medium=Collateral&amp;utm_campaign=Collateral" TargetMode="External"/></Relationships>
</file>

<file path=ppt/slides/_rels/slide9.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25.png"/><Relationship Id="rId7" Type="http://schemas.openxmlformats.org/officeDocument/2006/relationships/image" Target="../media/image17.png"/><Relationship Id="rId2" Type="http://schemas.openxmlformats.org/officeDocument/2006/relationships/image" Target="../media/image24.png"/><Relationship Id="rId1" Type="http://schemas.openxmlformats.org/officeDocument/2006/relationships/slideLayout" Target="../slideLayouts/slideLayout140.xml"/><Relationship Id="rId6" Type="http://schemas.openxmlformats.org/officeDocument/2006/relationships/hyperlink" Target="https://www.infotech.com/research/ss/drive-customer-convenience-by-enabling-text-based-customer-support/drive-customer-convenience-by-enabling-text-based-customer-support-phases-1-3?utm_source=SS_Sample&amp;utm_medium=Collateral&amp;utm_campaign=Collateral" TargetMode="External"/><Relationship Id="rId5" Type="http://schemas.openxmlformats.org/officeDocument/2006/relationships/hyperlink" Target="http://www.comentum.com/mobile-app-development-cost.html" TargetMode="External"/><Relationship Id="rId4" Type="http://schemas.openxmlformats.org/officeDocument/2006/relationships/hyperlink" Target="https://www.twilio.com/sms/pric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a:xfrm>
            <a:off x="774700" y="2814515"/>
            <a:ext cx="7454900" cy="835270"/>
          </a:xfrm>
        </p:spPr>
        <p:txBody>
          <a:bodyPr/>
          <a:lstStyle/>
          <a:p>
            <a:r>
              <a:rPr lang="en-CA" dirty="0"/>
              <a:t>Drive Customer Convenience by Enabling Text-Based Customer Support</a:t>
            </a:r>
            <a:r>
              <a:rPr lang="en-US" dirty="0"/>
              <a:t> </a:t>
            </a:r>
          </a:p>
        </p:txBody>
      </p:sp>
      <p:sp>
        <p:nvSpPr>
          <p:cNvPr id="5" name="Tagline"/>
          <p:cNvSpPr>
            <a:spLocks noGrp="1"/>
          </p:cNvSpPr>
          <p:nvPr>
            <p:ph type="body" sz="quarter" idx="16"/>
          </p:nvPr>
        </p:nvSpPr>
        <p:spPr/>
        <p:txBody>
          <a:bodyPr/>
          <a:lstStyle/>
          <a:p>
            <a:r>
              <a:rPr lang="en-CA" dirty="0" smtClean="0"/>
              <a:t>Your customers love mobile messaging services; leapfrog your competitors by having a strategy to provide first-rate service to them in this explosively popular channel.</a:t>
            </a:r>
            <a:endParaRPr lang="en-US" dirty="0"/>
          </a:p>
        </p:txBody>
      </p:sp>
      <p:grpSp>
        <p:nvGrpSpPr>
          <p:cNvPr id="6" name="Group 5"/>
          <p:cNvGrpSpPr/>
          <p:nvPr/>
        </p:nvGrpSpPr>
        <p:grpSpPr>
          <a:xfrm>
            <a:off x="0" y="5402461"/>
            <a:ext cx="9144000" cy="1455539"/>
            <a:chOff x="0" y="5402461"/>
            <a:chExt cx="9144000" cy="1455539"/>
          </a:xfrm>
        </p:grpSpPr>
        <p:pic>
          <p:nvPicPr>
            <p:cNvPr id="7" name="Picture 6"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8" name="Group 7"/>
            <p:cNvGrpSpPr/>
            <p:nvPr/>
          </p:nvGrpSpPr>
          <p:grpSpPr>
            <a:xfrm>
              <a:off x="0" y="6266557"/>
              <a:ext cx="9144000" cy="591443"/>
              <a:chOff x="0" y="6266557"/>
              <a:chExt cx="9144000" cy="591443"/>
            </a:xfrm>
          </p:grpSpPr>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2016 Info-Tech Research Group</a:t>
                </a:r>
                <a:endParaRPr lang="en-CA" sz="800" dirty="0">
                  <a:solidFill>
                    <a:schemeClr val="bg1">
                      <a:lumMod val="65000"/>
                    </a:schemeClr>
                  </a:solidFill>
                </a:endParaRPr>
              </a:p>
            </p:txBody>
          </p:sp>
          <p:sp>
            <p:nvSpPr>
              <p:cNvPr id="10" name="Rectangle 9"/>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1" name="Picture 10"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Leverage Info-Tech’s approach to succeed with text-based customer support</a:t>
            </a:r>
            <a:endParaRPr lang="en-CA" dirty="0"/>
          </a:p>
        </p:txBody>
      </p:sp>
      <p:sp>
        <p:nvSpPr>
          <p:cNvPr id="6" name="Rectangle 5"/>
          <p:cNvSpPr/>
          <p:nvPr/>
        </p:nvSpPr>
        <p:spPr>
          <a:xfrm>
            <a:off x="257174" y="1171137"/>
            <a:ext cx="8620125" cy="553357"/>
          </a:xfrm>
          <a:prstGeom prst="rect">
            <a:avLst/>
          </a:prstGeom>
        </p:spPr>
        <p:txBody>
          <a:bodyPr wrap="square">
            <a:spAutoFit/>
          </a:bodyPr>
          <a:lstStyle/>
          <a:p>
            <a:pPr marR="0" lvl="0">
              <a:lnSpc>
                <a:spcPct val="107000"/>
              </a:lnSpc>
              <a:spcBef>
                <a:spcPts val="0"/>
              </a:spcBef>
              <a:spcAft>
                <a:spcPts val="800"/>
              </a:spcAft>
            </a:pPr>
            <a:r>
              <a:rPr lang="en-CA" sz="1400" dirty="0" smtClean="0">
                <a:ea typeface="Calibri" panose="020F0502020204030204" pitchFamily="34" charset="0"/>
                <a:cs typeface="Times New Roman" panose="02020603050405020304" pitchFamily="18" charset="0"/>
              </a:rPr>
              <a:t>Creating </a:t>
            </a:r>
            <a:r>
              <a:rPr lang="en-CA" sz="1400" dirty="0">
                <a:ea typeface="Calibri" panose="020F0502020204030204" pitchFamily="34" charset="0"/>
                <a:cs typeface="Times New Roman" panose="02020603050405020304" pitchFamily="18" charset="0"/>
              </a:rPr>
              <a:t>an </a:t>
            </a:r>
            <a:r>
              <a:rPr lang="en-CA" sz="1400" dirty="0" smtClean="0">
                <a:ea typeface="Calibri" panose="020F0502020204030204" pitchFamily="34" charset="0"/>
                <a:cs typeface="Times New Roman" panose="02020603050405020304" pitchFamily="18" charset="0"/>
              </a:rPr>
              <a:t>end-to-end technology-enablement </a:t>
            </a:r>
            <a:r>
              <a:rPr lang="en-CA" sz="1400" dirty="0">
                <a:ea typeface="Calibri" panose="020F0502020204030204" pitchFamily="34" charset="0"/>
                <a:cs typeface="Times New Roman" panose="02020603050405020304" pitchFamily="18" charset="0"/>
              </a:rPr>
              <a:t>strategy </a:t>
            </a:r>
            <a:r>
              <a:rPr lang="en-CA" sz="1400" dirty="0" smtClean="0">
                <a:ea typeface="Calibri" panose="020F0502020204030204" pitchFamily="34" charset="0"/>
                <a:cs typeface="Times New Roman" panose="02020603050405020304" pitchFamily="18" charset="0"/>
              </a:rPr>
              <a:t>for text-based customer support requires </a:t>
            </a:r>
            <a:r>
              <a:rPr lang="en-CA" sz="1400" dirty="0">
                <a:ea typeface="Calibri" panose="020F0502020204030204" pitchFamily="34" charset="0"/>
                <a:cs typeface="Times New Roman" panose="02020603050405020304" pitchFamily="18" charset="0"/>
              </a:rPr>
              <a:t>a concerted, dedicated </a:t>
            </a:r>
            <a:r>
              <a:rPr lang="en-CA" sz="1400" dirty="0" smtClean="0">
                <a:ea typeface="Calibri" panose="020F0502020204030204" pitchFamily="34" charset="0"/>
                <a:cs typeface="Times New Roman" panose="02020603050405020304" pitchFamily="18" charset="0"/>
              </a:rPr>
              <a:t>effort. </a:t>
            </a:r>
            <a:r>
              <a:rPr lang="en-CA" sz="1400" b="1" dirty="0" smtClean="0">
                <a:ea typeface="Calibri" panose="020F0502020204030204" pitchFamily="34" charset="0"/>
                <a:cs typeface="Times New Roman" panose="02020603050405020304" pitchFamily="18" charset="0"/>
              </a:rPr>
              <a:t>Info-Tech can help with our proven approach.</a:t>
            </a:r>
            <a:endParaRPr lang="en-CA" sz="1400" b="1" dirty="0">
              <a:ea typeface="Calibri" panose="020F0502020204030204" pitchFamily="34" charset="0"/>
              <a:cs typeface="Times New Roman" panose="02020603050405020304" pitchFamily="18" charset="0"/>
            </a:endParaRPr>
          </a:p>
        </p:txBody>
      </p:sp>
      <p:grpSp>
        <p:nvGrpSpPr>
          <p:cNvPr id="9" name="Group 8"/>
          <p:cNvGrpSpPr/>
          <p:nvPr/>
        </p:nvGrpSpPr>
        <p:grpSpPr>
          <a:xfrm>
            <a:off x="5330593" y="1939925"/>
            <a:ext cx="3448050" cy="4272195"/>
            <a:chOff x="5305426" y="1762156"/>
            <a:chExt cx="3448050" cy="4272195"/>
          </a:xfrm>
        </p:grpSpPr>
        <p:sp>
          <p:nvSpPr>
            <p:cNvPr id="4" name="Rectangle 3"/>
            <p:cNvSpPr/>
            <p:nvPr/>
          </p:nvSpPr>
          <p:spPr>
            <a:xfrm>
              <a:off x="5305426" y="2150852"/>
              <a:ext cx="3448050" cy="3883499"/>
            </a:xfrm>
            <a:prstGeom prst="rect">
              <a:avLst/>
            </a:prstGeom>
            <a:solidFill>
              <a:schemeClr val="accent4">
                <a:lumMod val="85000"/>
              </a:schemeClr>
            </a:solidFill>
          </p:spPr>
          <p:txBody>
            <a:bodyPr wrap="square">
              <a:spAutoFit/>
            </a:bodyPr>
            <a:lstStyle/>
            <a:p>
              <a:pPr marR="0" lvl="0">
                <a:lnSpc>
                  <a:spcPct val="107000"/>
                </a:lnSpc>
                <a:spcBef>
                  <a:spcPts val="0"/>
                </a:spcBef>
                <a:spcAft>
                  <a:spcPts val="800"/>
                </a:spcAft>
              </a:pPr>
              <a:r>
                <a:rPr lang="en-CA" sz="1600" dirty="0" smtClean="0">
                  <a:latin typeface="Arial" panose="020B0604020202020204" pitchFamily="34" charset="0"/>
                  <a:ea typeface="Calibri" panose="020F0502020204030204" pitchFamily="34" charset="0"/>
                  <a:cs typeface="Arial" panose="020B0604020202020204" pitchFamily="34" charset="0"/>
                </a:rPr>
                <a:t>Info-Tech draws on best-practice research and the experiences of our global member base to develop a strategy for text-based customer support</a:t>
              </a:r>
              <a:r>
                <a:rPr lang="en-CA" sz="1600" dirty="0" smtClean="0">
                  <a:solidFill>
                    <a:srgbClr val="333333"/>
                  </a:solidFill>
                  <a:latin typeface="Arial" panose="020B0604020202020204" pitchFamily="34" charset="0"/>
                  <a:ea typeface="Calibri" panose="020F0502020204030204" pitchFamily="34" charset="0"/>
                  <a:cs typeface="Arial" panose="020B0604020202020204" pitchFamily="34" charset="0"/>
                </a:rPr>
                <a:t>.</a:t>
              </a:r>
            </a:p>
            <a:p>
              <a:pPr marR="0" lvl="0">
                <a:lnSpc>
                  <a:spcPct val="107000"/>
                </a:lnSpc>
                <a:spcBef>
                  <a:spcPts val="0"/>
                </a:spcBef>
                <a:spcAft>
                  <a:spcPts val="800"/>
                </a:spcAft>
              </a:pPr>
              <a:r>
                <a:rPr lang="en-CA" sz="1600" dirty="0">
                  <a:latin typeface="Arial" panose="020B0604020202020204" pitchFamily="34" charset="0"/>
                  <a:ea typeface="Calibri" panose="020F0502020204030204" pitchFamily="34" charset="0"/>
                  <a:cs typeface="Arial" panose="020B0604020202020204" pitchFamily="34" charset="0"/>
                </a:rPr>
                <a:t>Text-based support is a powerful tool, but it’s not for everyone. Info-Tech’s systematic approach to evaluating customer personas through our CXM methodology allows you to make informed decisions on </a:t>
              </a:r>
              <a:r>
                <a:rPr lang="en-CA" sz="1600" dirty="0" smtClean="0">
                  <a:latin typeface="Arial" panose="020B0604020202020204" pitchFamily="34" charset="0"/>
                  <a:ea typeface="Calibri" panose="020F0502020204030204" pitchFamily="34" charset="0"/>
                  <a:cs typeface="Arial" panose="020B0604020202020204" pitchFamily="34" charset="0"/>
                </a:rPr>
                <a:t>whether </a:t>
              </a:r>
              <a:r>
                <a:rPr lang="en-CA" sz="1600" dirty="0">
                  <a:latin typeface="Arial" panose="020B0604020202020204" pitchFamily="34" charset="0"/>
                  <a:ea typeface="Calibri" panose="020F0502020204030204" pitchFamily="34" charset="0"/>
                  <a:cs typeface="Arial" panose="020B0604020202020204" pitchFamily="34" charset="0"/>
                </a:rPr>
                <a:t>text is the right channel to support your customers.</a:t>
              </a:r>
              <a:endParaRPr lang="en-CA" sz="1600" dirty="0" smtClean="0">
                <a:solidFill>
                  <a:srgbClr val="333333"/>
                </a:solidFill>
                <a:latin typeface="Arial" panose="020B0604020202020204" pitchFamily="34" charset="0"/>
                <a:ea typeface="Calibri" panose="020F0502020204030204" pitchFamily="34" charset="0"/>
                <a:cs typeface="Arial" panose="020B0604020202020204" pitchFamily="34" charset="0"/>
              </a:endParaRPr>
            </a:p>
          </p:txBody>
        </p:sp>
        <p:sp>
          <p:nvSpPr>
            <p:cNvPr id="7" name="Rectangle 6"/>
            <p:cNvSpPr/>
            <p:nvPr/>
          </p:nvSpPr>
          <p:spPr>
            <a:xfrm>
              <a:off x="5305426" y="1762156"/>
              <a:ext cx="3448050" cy="367216"/>
            </a:xfrm>
            <a:prstGeom prst="rect">
              <a:avLst/>
            </a:prstGeom>
            <a:solidFill>
              <a:schemeClr val="accent2">
                <a:lumMod val="75000"/>
              </a:schemeClr>
            </a:solidFill>
          </p:spPr>
          <p:txBody>
            <a:bodyPr wrap="square">
              <a:spAutoFit/>
            </a:bodyPr>
            <a:lstStyle/>
            <a:p>
              <a:pPr marR="0" lvl="0" algn="ctr">
                <a:lnSpc>
                  <a:spcPct val="107000"/>
                </a:lnSpc>
                <a:spcBef>
                  <a:spcPts val="0"/>
                </a:spcBef>
                <a:spcAft>
                  <a:spcPts val="800"/>
                </a:spcAft>
              </a:pPr>
              <a:r>
                <a:rPr lang="en-CA" b="1" dirty="0" smtClean="0">
                  <a:solidFill>
                    <a:schemeClr val="bg1"/>
                  </a:solidFill>
                  <a:ea typeface="Calibri" panose="020F0502020204030204" pitchFamily="34" charset="0"/>
                  <a:cs typeface="Times New Roman" panose="02020603050405020304" pitchFamily="18" charset="0"/>
                </a:rPr>
                <a:t>Why Info-Tech’s Approach?</a:t>
              </a:r>
              <a:endParaRPr lang="en-CA" b="1" dirty="0">
                <a:solidFill>
                  <a:schemeClr val="bg1"/>
                </a:solidFill>
                <a:effectLst/>
                <a:ea typeface="Calibri" panose="020F0502020204030204" pitchFamily="34" charset="0"/>
                <a:cs typeface="Times New Roman" panose="02020603050405020304" pitchFamily="18" charset="0"/>
              </a:endParaRPr>
            </a:p>
          </p:txBody>
        </p:sp>
      </p:grpSp>
      <p:graphicFrame>
        <p:nvGraphicFramePr>
          <p:cNvPr id="8" name="Diagram 7"/>
          <p:cNvGraphicFramePr/>
          <p:nvPr>
            <p:extLst>
              <p:ext uri="{D42A27DB-BD31-4B8C-83A1-F6EECF244321}">
                <p14:modId xmlns:p14="http://schemas.microsoft.com/office/powerpoint/2010/main" val="361297431"/>
              </p:ext>
            </p:extLst>
          </p:nvPr>
        </p:nvGraphicFramePr>
        <p:xfrm>
          <a:off x="257175" y="1939925"/>
          <a:ext cx="4785701"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0" name="Group 9"/>
          <p:cNvGrpSpPr/>
          <p:nvPr/>
        </p:nvGrpSpPr>
        <p:grpSpPr>
          <a:xfrm>
            <a:off x="0" y="6422955"/>
            <a:ext cx="9144000" cy="437555"/>
            <a:chOff x="0" y="6422955"/>
            <a:chExt cx="9144000" cy="437555"/>
          </a:xfrm>
        </p:grpSpPr>
        <p:pic>
          <p:nvPicPr>
            <p:cNvPr id="11"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12" name="Picture 11"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816155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4" y="215128"/>
            <a:ext cx="8620125" cy="877887"/>
          </a:xfrm>
        </p:spPr>
        <p:txBody>
          <a:bodyPr/>
          <a:lstStyle/>
          <a:p>
            <a:r>
              <a:rPr lang="en-CA" dirty="0" smtClean="0"/>
              <a:t>Use Info-Tech’s three-phase approach to enabling text-based customer support</a:t>
            </a:r>
            <a:endParaRPr lang="en-CA" dirty="0"/>
          </a:p>
        </p:txBody>
      </p:sp>
      <p:sp>
        <p:nvSpPr>
          <p:cNvPr id="22" name="Title 1"/>
          <p:cNvSpPr txBox="1">
            <a:spLocks/>
          </p:cNvSpPr>
          <p:nvPr/>
        </p:nvSpPr>
        <p:spPr bwMode="auto">
          <a:xfrm>
            <a:off x="257174" y="1165901"/>
            <a:ext cx="8620125" cy="10445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nSpc>
                <a:spcPct val="100000"/>
              </a:lnSpc>
            </a:pPr>
            <a:r>
              <a:rPr lang="en-CA" sz="1400" b="1" dirty="0" smtClean="0">
                <a:solidFill>
                  <a:schemeClr val="accent2"/>
                </a:solidFill>
                <a:latin typeface="+mn-lt"/>
              </a:rPr>
              <a:t>Project Insight</a:t>
            </a:r>
            <a:endParaRPr lang="en-CA" sz="1400" b="1" dirty="0">
              <a:solidFill>
                <a:schemeClr val="accent2"/>
              </a:solidFill>
              <a:latin typeface="+mn-lt"/>
            </a:endParaRPr>
          </a:p>
          <a:p>
            <a:pPr>
              <a:lnSpc>
                <a:spcPct val="100000"/>
              </a:lnSpc>
            </a:pPr>
            <a:r>
              <a:rPr lang="en-CA" sz="1200" dirty="0">
                <a:solidFill>
                  <a:schemeClr val="tx2"/>
                </a:solidFill>
                <a:latin typeface="+mn-lt"/>
              </a:rPr>
              <a:t>A </a:t>
            </a:r>
            <a:r>
              <a:rPr lang="en-CA" sz="1200" dirty="0" smtClean="0">
                <a:solidFill>
                  <a:schemeClr val="tx2"/>
                </a:solidFill>
                <a:latin typeface="+mn-lt"/>
              </a:rPr>
              <a:t>text-based customer support program </a:t>
            </a:r>
            <a:r>
              <a:rPr lang="en-CA" sz="1200" dirty="0">
                <a:solidFill>
                  <a:schemeClr val="tx2"/>
                </a:solidFill>
                <a:latin typeface="+mn-lt"/>
              </a:rPr>
              <a:t>is </a:t>
            </a:r>
            <a:r>
              <a:rPr lang="en-CA" sz="1200" dirty="0" smtClean="0">
                <a:solidFill>
                  <a:schemeClr val="tx2"/>
                </a:solidFill>
                <a:latin typeface="+mn-lt"/>
              </a:rPr>
              <a:t>a project that </a:t>
            </a:r>
            <a:r>
              <a:rPr lang="en-CA" sz="1200" dirty="0">
                <a:solidFill>
                  <a:schemeClr val="tx2"/>
                </a:solidFill>
                <a:latin typeface="+mn-lt"/>
              </a:rPr>
              <a:t>is created </a:t>
            </a:r>
            <a:r>
              <a:rPr lang="en-CA" sz="1200" dirty="0" smtClean="0">
                <a:solidFill>
                  <a:schemeClr val="tx2"/>
                </a:solidFill>
                <a:latin typeface="+mn-lt"/>
              </a:rPr>
              <a:t>to enhance customer convenience and satisfaction. </a:t>
            </a:r>
            <a:r>
              <a:rPr lang="en-CA" sz="1200" dirty="0">
                <a:solidFill>
                  <a:schemeClr val="tx2"/>
                </a:solidFill>
                <a:latin typeface="+mn-lt"/>
              </a:rPr>
              <a:t>Your strategy must be treated as a </a:t>
            </a:r>
            <a:r>
              <a:rPr lang="en-CA" sz="1200" dirty="0" smtClean="0">
                <a:solidFill>
                  <a:schemeClr val="tx2"/>
                </a:solidFill>
                <a:latin typeface="+mn-lt"/>
              </a:rPr>
              <a:t>platform</a:t>
            </a:r>
            <a:r>
              <a:rPr lang="en-CA" sz="1200" b="1" dirty="0" smtClean="0">
                <a:solidFill>
                  <a:schemeClr val="tx2"/>
                </a:solidFill>
                <a:latin typeface="+mn-lt"/>
              </a:rPr>
              <a:t> </a:t>
            </a:r>
            <a:r>
              <a:rPr lang="en-CA" sz="1200" dirty="0" smtClean="0">
                <a:solidFill>
                  <a:schemeClr val="tx2"/>
                </a:solidFill>
                <a:latin typeface="+mn-lt"/>
              </a:rPr>
              <a:t>that will place you ahead of your competitors by enabling one of the most overlooked channels on the market. </a:t>
            </a:r>
            <a:r>
              <a:rPr lang="en-CA" sz="1200" dirty="0">
                <a:solidFill>
                  <a:schemeClr val="tx2"/>
                </a:solidFill>
                <a:latin typeface="+mn-lt"/>
              </a:rPr>
              <a:t>Develop a </a:t>
            </a:r>
            <a:r>
              <a:rPr lang="en-CA" sz="1200" dirty="0" smtClean="0">
                <a:solidFill>
                  <a:schemeClr val="tx2"/>
                </a:solidFill>
                <a:latin typeface="+mn-lt"/>
              </a:rPr>
              <a:t>text-based customer support </a:t>
            </a:r>
            <a:r>
              <a:rPr lang="en-CA" sz="1200" dirty="0">
                <a:solidFill>
                  <a:schemeClr val="tx2"/>
                </a:solidFill>
                <a:latin typeface="+mn-lt"/>
              </a:rPr>
              <a:t>strategy that propels your organization by </a:t>
            </a:r>
            <a:r>
              <a:rPr lang="en-CA" sz="1200" dirty="0" smtClean="0">
                <a:solidFill>
                  <a:schemeClr val="tx2"/>
                </a:solidFill>
                <a:latin typeface="+mn-lt"/>
              </a:rPr>
              <a:t>adding a support channel that aligns to business </a:t>
            </a:r>
            <a:r>
              <a:rPr lang="en-CA" sz="1200" dirty="0">
                <a:solidFill>
                  <a:schemeClr val="tx2"/>
                </a:solidFill>
                <a:latin typeface="+mn-lt"/>
              </a:rPr>
              <a:t>goals and </a:t>
            </a:r>
            <a:r>
              <a:rPr lang="en-CA" sz="1200" dirty="0" smtClean="0">
                <a:solidFill>
                  <a:schemeClr val="tx2"/>
                </a:solidFill>
                <a:latin typeface="+mn-lt"/>
              </a:rPr>
              <a:t>objectives, and will ultimately enhance the CXM portfolio.</a:t>
            </a:r>
            <a:endParaRPr lang="en-CA" sz="1200" dirty="0">
              <a:solidFill>
                <a:schemeClr val="tx2"/>
              </a:solidFill>
              <a:latin typeface="+mn-lt"/>
            </a:endParaRPr>
          </a:p>
        </p:txBody>
      </p:sp>
      <p:grpSp>
        <p:nvGrpSpPr>
          <p:cNvPr id="20" name="Group 4"/>
          <p:cNvGrpSpPr/>
          <p:nvPr/>
        </p:nvGrpSpPr>
        <p:grpSpPr>
          <a:xfrm>
            <a:off x="354247" y="2259503"/>
            <a:ext cx="8413173" cy="4201236"/>
            <a:chOff x="369878" y="2106386"/>
            <a:chExt cx="8413173" cy="4201236"/>
          </a:xfrm>
        </p:grpSpPr>
        <p:cxnSp>
          <p:nvCxnSpPr>
            <p:cNvPr id="85" name="Straight Arrow Connector 29"/>
            <p:cNvCxnSpPr>
              <a:stCxn id="154" idx="2"/>
              <a:endCxn id="181" idx="0"/>
            </p:cNvCxnSpPr>
            <p:nvPr/>
          </p:nvCxnSpPr>
          <p:spPr>
            <a:xfrm flipH="1">
              <a:off x="7638444" y="4456947"/>
              <a:ext cx="1054" cy="309636"/>
            </a:xfrm>
            <a:prstGeom prst="straightConnector1">
              <a:avLst/>
            </a:prstGeom>
            <a:solidFill>
              <a:schemeClr val="accent1"/>
            </a:solidFill>
            <a:ln w="28575">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26" name="Group 185"/>
            <p:cNvGrpSpPr/>
            <p:nvPr/>
          </p:nvGrpSpPr>
          <p:grpSpPr>
            <a:xfrm>
              <a:off x="369878" y="2106386"/>
              <a:ext cx="8413173" cy="495091"/>
              <a:chOff x="330224" y="2541070"/>
              <a:chExt cx="8413173" cy="495091"/>
            </a:xfrm>
            <a:solidFill>
              <a:srgbClr val="29475F"/>
            </a:solidFill>
          </p:grpSpPr>
          <p:cxnSp>
            <p:nvCxnSpPr>
              <p:cNvPr id="213" name="Straight Connector 20"/>
              <p:cNvCxnSpPr/>
              <p:nvPr/>
            </p:nvCxnSpPr>
            <p:spPr>
              <a:xfrm>
                <a:off x="2242721" y="2788746"/>
                <a:ext cx="4704861" cy="6939"/>
              </a:xfrm>
              <a:prstGeom prst="line">
                <a:avLst/>
              </a:prstGeom>
              <a:grpFill/>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214" name="Group 21"/>
              <p:cNvGrpSpPr/>
              <p:nvPr/>
            </p:nvGrpSpPr>
            <p:grpSpPr>
              <a:xfrm>
                <a:off x="330224" y="2541070"/>
                <a:ext cx="8413173" cy="495091"/>
                <a:chOff x="547067" y="1329233"/>
                <a:chExt cx="8280992" cy="486345"/>
              </a:xfrm>
              <a:grpFill/>
            </p:grpSpPr>
            <p:sp>
              <p:nvSpPr>
                <p:cNvPr id="215" name="Rounded Rectangle 22"/>
                <p:cNvSpPr/>
                <p:nvPr/>
              </p:nvSpPr>
              <p:spPr>
                <a:xfrm>
                  <a:off x="547067" y="1336444"/>
                  <a:ext cx="3104733" cy="479134"/>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50" b="1" dirty="0">
                      <a:solidFill>
                        <a:srgbClr val="FFFFFF"/>
                      </a:solidFill>
                    </a:rPr>
                    <a:t>Create the Business Case for Text-Based </a:t>
                  </a:r>
                  <a:r>
                    <a:rPr lang="en-CA" sz="1050" b="1" dirty="0" smtClean="0">
                      <a:solidFill>
                        <a:srgbClr val="FFFFFF"/>
                      </a:solidFill>
                    </a:rPr>
                    <a:t>Customer Support</a:t>
                  </a:r>
                  <a:endParaRPr lang="en-CA" sz="1050" b="1" dirty="0">
                    <a:solidFill>
                      <a:srgbClr val="FFFFFF"/>
                    </a:solidFill>
                  </a:endParaRPr>
                </a:p>
              </p:txBody>
            </p:sp>
            <p:sp>
              <p:nvSpPr>
                <p:cNvPr id="216" name="Rounded Rectangle 23"/>
                <p:cNvSpPr/>
                <p:nvPr/>
              </p:nvSpPr>
              <p:spPr>
                <a:xfrm>
                  <a:off x="3795780" y="1329233"/>
                  <a:ext cx="2255393" cy="479135"/>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50" b="1" dirty="0">
                      <a:solidFill>
                        <a:srgbClr val="FFFFFF"/>
                      </a:solidFill>
                    </a:rPr>
                    <a:t>Create a Technology Enablement Framework for Text-Based </a:t>
                  </a:r>
                  <a:r>
                    <a:rPr lang="en-CA" sz="1050" b="1" dirty="0" smtClean="0">
                      <a:solidFill>
                        <a:srgbClr val="FFFFFF"/>
                      </a:solidFill>
                    </a:rPr>
                    <a:t>Customer Support</a:t>
                  </a:r>
                  <a:endParaRPr lang="en-CA" sz="1050" b="1" dirty="0">
                    <a:solidFill>
                      <a:srgbClr val="FFFFFF"/>
                    </a:solidFill>
                  </a:endParaRPr>
                </a:p>
              </p:txBody>
            </p:sp>
            <p:sp>
              <p:nvSpPr>
                <p:cNvPr id="217" name="Rounded Rectangle 24"/>
                <p:cNvSpPr/>
                <p:nvPr/>
              </p:nvSpPr>
              <p:spPr>
                <a:xfrm>
                  <a:off x="6195153" y="1334899"/>
                  <a:ext cx="2632906" cy="479135"/>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50" b="1" dirty="0">
                      <a:solidFill>
                        <a:srgbClr val="FFFFFF"/>
                      </a:solidFill>
                    </a:rPr>
                    <a:t>Create </a:t>
                  </a:r>
                  <a:r>
                    <a:rPr lang="en-CA" sz="1050" b="1" dirty="0" smtClean="0">
                      <a:solidFill>
                        <a:srgbClr val="FFFFFF"/>
                      </a:solidFill>
                    </a:rPr>
                    <a:t>Customer Service </a:t>
                  </a:r>
                  <a:r>
                    <a:rPr lang="en-CA" sz="1050" b="1" dirty="0">
                      <a:solidFill>
                        <a:srgbClr val="FFFFFF"/>
                      </a:solidFill>
                    </a:rPr>
                    <a:t>Workflows for Text-Based Support</a:t>
                  </a:r>
                </a:p>
              </p:txBody>
            </p:sp>
          </p:grpSp>
        </p:grpSp>
        <p:pic>
          <p:nvPicPr>
            <p:cNvPr id="128" name="Picture 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4984" y="5382150"/>
              <a:ext cx="257936" cy="288000"/>
            </a:xfrm>
            <a:prstGeom prst="rect">
              <a:avLst/>
            </a:prstGeom>
            <a:noFill/>
            <a:ln>
              <a:noFill/>
            </a:ln>
          </p:spPr>
        </p:pic>
        <p:grpSp>
          <p:nvGrpSpPr>
            <p:cNvPr id="133" name="Group 188"/>
            <p:cNvGrpSpPr/>
            <p:nvPr/>
          </p:nvGrpSpPr>
          <p:grpSpPr>
            <a:xfrm>
              <a:off x="4185911" y="2710214"/>
              <a:ext cx="1534276" cy="1655103"/>
              <a:chOff x="487528" y="3193328"/>
              <a:chExt cx="1542587" cy="1444166"/>
            </a:xfrm>
            <a:solidFill>
              <a:srgbClr val="29475F"/>
            </a:solidFill>
          </p:grpSpPr>
          <p:cxnSp>
            <p:nvCxnSpPr>
              <p:cNvPr id="204" name="Straight Arrow Connector 28"/>
              <p:cNvCxnSpPr/>
              <p:nvPr/>
            </p:nvCxnSpPr>
            <p:spPr>
              <a:xfrm flipH="1">
                <a:off x="1227697" y="4030603"/>
                <a:ext cx="40" cy="193434"/>
              </a:xfrm>
              <a:prstGeom prst="straightConnector1">
                <a:avLst/>
              </a:prstGeom>
              <a:grpFill/>
              <a:ln w="1905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5" name="Straight Arrow Connector 29"/>
              <p:cNvCxnSpPr/>
              <p:nvPr/>
            </p:nvCxnSpPr>
            <p:spPr>
              <a:xfrm>
                <a:off x="1212102" y="4437316"/>
                <a:ext cx="5195" cy="182581"/>
              </a:xfrm>
              <a:prstGeom prst="straightConnector1">
                <a:avLst/>
              </a:prstGeom>
              <a:grpFill/>
              <a:ln w="1905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06" name="Rectangle 34"/>
              <p:cNvSpPr/>
              <p:nvPr/>
            </p:nvSpPr>
            <p:spPr>
              <a:xfrm>
                <a:off x="487528" y="3193328"/>
                <a:ext cx="1483924" cy="1444166"/>
              </a:xfrm>
              <a:prstGeom prst="rect">
                <a:avLst/>
              </a:prstGeom>
              <a:grpFill/>
              <a:ln w="25400" cap="flat" cmpd="sng" algn="ctr">
                <a:noFill/>
                <a:prstDash val="solid"/>
              </a:ln>
              <a:effectLst>
                <a:outerShdw dist="12700" dir="2700000" algn="tl" rotWithShape="0">
                  <a:prstClr val="black">
                    <a:alpha val="14000"/>
                  </a:prstClr>
                </a:outerShdw>
              </a:effectLst>
            </p:spPr>
            <p:txBody>
              <a:bodyPr rtlCol="0" anchor="t"/>
              <a:lstStyle/>
              <a:p>
                <a:pPr>
                  <a:defRPr/>
                </a:pPr>
                <a:r>
                  <a:rPr lang="en-CA" sz="900" b="1" kern="0" dirty="0">
                    <a:solidFill>
                      <a:srgbClr val="FFFFFF"/>
                    </a:solidFill>
                  </a:rPr>
                  <a:t>Gather Technology Requirements</a:t>
                </a:r>
              </a:p>
            </p:txBody>
          </p:sp>
          <p:sp>
            <p:nvSpPr>
              <p:cNvPr id="207" name="Rectangle 100"/>
              <p:cNvSpPr/>
              <p:nvPr/>
            </p:nvSpPr>
            <p:spPr>
              <a:xfrm>
                <a:off x="858299" y="3497005"/>
                <a:ext cx="1109634" cy="563958"/>
              </a:xfrm>
              <a:prstGeom prst="rect">
                <a:avLst/>
              </a:prstGeom>
              <a:grpFill/>
            </p:spPr>
            <p:txBody>
              <a:bodyPr wrap="square">
                <a:spAutoFit/>
              </a:bodyPr>
              <a:lstStyle/>
              <a:p>
                <a:r>
                  <a:rPr lang="en-CA" sz="900" dirty="0">
                    <a:solidFill>
                      <a:srgbClr val="FFFFFF"/>
                    </a:solidFill>
                  </a:rPr>
                  <a:t>Parse Requirements from Channel Matrix</a:t>
                </a:r>
              </a:p>
            </p:txBody>
          </p:sp>
          <p:pic>
            <p:nvPicPr>
              <p:cNvPr id="208" name="Picture 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1333" y="3539064"/>
                <a:ext cx="257936" cy="288000"/>
              </a:xfrm>
              <a:prstGeom prst="rect">
                <a:avLst/>
              </a:prstGeom>
              <a:grpFill/>
              <a:ln>
                <a:noFill/>
              </a:ln>
            </p:spPr>
          </p:pic>
          <p:sp>
            <p:nvSpPr>
              <p:cNvPr id="210" name="TextBox 71"/>
              <p:cNvSpPr txBox="1"/>
              <p:nvPr/>
            </p:nvSpPr>
            <p:spPr>
              <a:xfrm>
                <a:off x="857022" y="4026138"/>
                <a:ext cx="1173093" cy="443110"/>
              </a:xfrm>
              <a:prstGeom prst="rect">
                <a:avLst/>
              </a:prstGeom>
              <a:noFill/>
              <a:ln>
                <a:noFill/>
              </a:ln>
            </p:spPr>
            <p:txBody>
              <a:bodyPr wrap="square" rtlCol="0">
                <a:spAutoFit/>
              </a:bodyPr>
              <a:lstStyle/>
              <a:p>
                <a:r>
                  <a:rPr lang="en-CA" sz="900" dirty="0">
                    <a:solidFill>
                      <a:srgbClr val="FFFFFF"/>
                    </a:solidFill>
                  </a:rPr>
                  <a:t>Parse Requirements from Scenarios</a:t>
                </a:r>
              </a:p>
            </p:txBody>
          </p:sp>
          <p:pic>
            <p:nvPicPr>
              <p:cNvPr id="212" name="Picture 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1333" y="4072954"/>
                <a:ext cx="257936" cy="288000"/>
              </a:xfrm>
              <a:prstGeom prst="rect">
                <a:avLst/>
              </a:prstGeom>
              <a:grpFill/>
              <a:ln>
                <a:noFill/>
              </a:ln>
            </p:spPr>
          </p:pic>
        </p:grpSp>
        <p:grpSp>
          <p:nvGrpSpPr>
            <p:cNvPr id="134" name="Group 189"/>
            <p:cNvGrpSpPr/>
            <p:nvPr/>
          </p:nvGrpSpPr>
          <p:grpSpPr>
            <a:xfrm>
              <a:off x="4189499" y="3614369"/>
              <a:ext cx="2966913" cy="2693253"/>
              <a:chOff x="487528" y="1964148"/>
              <a:chExt cx="2982984" cy="2693253"/>
            </a:xfrm>
            <a:solidFill>
              <a:srgbClr val="29475F"/>
            </a:solidFill>
          </p:grpSpPr>
          <p:cxnSp>
            <p:nvCxnSpPr>
              <p:cNvPr id="185" name="Straight Arrow Connector 28"/>
              <p:cNvCxnSpPr/>
              <p:nvPr/>
            </p:nvCxnSpPr>
            <p:spPr>
              <a:xfrm flipH="1">
                <a:off x="1227697" y="4030603"/>
                <a:ext cx="40" cy="193434"/>
              </a:xfrm>
              <a:prstGeom prst="straightConnector1">
                <a:avLst/>
              </a:prstGeom>
              <a:grpFill/>
              <a:ln w="1905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6" name="Straight Arrow Connector 29"/>
              <p:cNvCxnSpPr/>
              <p:nvPr/>
            </p:nvCxnSpPr>
            <p:spPr>
              <a:xfrm>
                <a:off x="1212102" y="4437316"/>
                <a:ext cx="5195" cy="182581"/>
              </a:xfrm>
              <a:prstGeom prst="straightConnector1">
                <a:avLst/>
              </a:prstGeom>
              <a:grpFill/>
              <a:ln w="1905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92" name="Rectangle 34"/>
              <p:cNvSpPr/>
              <p:nvPr/>
            </p:nvSpPr>
            <p:spPr>
              <a:xfrm>
                <a:off x="487528" y="3193328"/>
                <a:ext cx="1483924" cy="1444166"/>
              </a:xfrm>
              <a:prstGeom prst="rect">
                <a:avLst/>
              </a:prstGeom>
              <a:grpFill/>
              <a:ln w="25400" cap="flat" cmpd="sng" algn="ctr">
                <a:noFill/>
                <a:prstDash val="solid"/>
              </a:ln>
              <a:effectLst>
                <a:outerShdw dist="12700" dir="2700000" algn="tl" rotWithShape="0">
                  <a:prstClr val="black">
                    <a:alpha val="14000"/>
                  </a:prstClr>
                </a:outerShdw>
              </a:effectLst>
            </p:spPr>
            <p:txBody>
              <a:bodyPr rtlCol="0" anchor="t"/>
              <a:lstStyle/>
              <a:p>
                <a:pPr>
                  <a:defRPr/>
                </a:pPr>
                <a:r>
                  <a:rPr lang="en-CA" sz="900" b="1" kern="0" dirty="0">
                    <a:solidFill>
                      <a:srgbClr val="FFFFFF"/>
                    </a:solidFill>
                  </a:rPr>
                  <a:t>Select </a:t>
                </a:r>
                <a:r>
                  <a:rPr lang="en-CA" sz="900" b="1" kern="0" dirty="0" smtClean="0">
                    <a:solidFill>
                      <a:srgbClr val="FFFFFF"/>
                    </a:solidFill>
                  </a:rPr>
                  <a:t>and </a:t>
                </a:r>
                <a:r>
                  <a:rPr lang="en-CA" sz="900" b="1" kern="0" dirty="0">
                    <a:solidFill>
                      <a:srgbClr val="FFFFFF"/>
                    </a:solidFill>
                  </a:rPr>
                  <a:t>Deploy Enabling Technologies</a:t>
                </a:r>
              </a:p>
              <a:p>
                <a:pPr algn="ctr">
                  <a:defRPr/>
                </a:pPr>
                <a:r>
                  <a:rPr lang="en-CA" sz="900" kern="0" dirty="0" smtClean="0">
                    <a:solidFill>
                      <a:srgbClr val="FFFFFF"/>
                    </a:solidFill>
                  </a:rPr>
                  <a:t> </a:t>
                </a:r>
                <a:endParaRPr lang="en-CA" sz="900" kern="0" dirty="0">
                  <a:solidFill>
                    <a:srgbClr val="FFFFFF"/>
                  </a:solidFill>
                </a:endParaRPr>
              </a:p>
            </p:txBody>
          </p:sp>
          <p:sp>
            <p:nvSpPr>
              <p:cNvPr id="196" name="Rectangle 100"/>
              <p:cNvSpPr/>
              <p:nvPr/>
            </p:nvSpPr>
            <p:spPr>
              <a:xfrm>
                <a:off x="845088" y="3523146"/>
                <a:ext cx="1128117" cy="646331"/>
              </a:xfrm>
              <a:prstGeom prst="rect">
                <a:avLst/>
              </a:prstGeom>
              <a:grpFill/>
            </p:spPr>
            <p:txBody>
              <a:bodyPr wrap="square">
                <a:spAutoFit/>
              </a:bodyPr>
              <a:lstStyle/>
              <a:p>
                <a:r>
                  <a:rPr lang="en-CA" sz="900" dirty="0">
                    <a:solidFill>
                      <a:srgbClr val="FFFFFF"/>
                    </a:solidFill>
                  </a:rPr>
                  <a:t>Collect and Finalize Technology Requirements</a:t>
                </a:r>
              </a:p>
            </p:txBody>
          </p:sp>
          <p:pic>
            <p:nvPicPr>
              <p:cNvPr id="197" name="Picture 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1333" y="3539064"/>
                <a:ext cx="257936" cy="288000"/>
              </a:xfrm>
              <a:prstGeom prst="rect">
                <a:avLst/>
              </a:prstGeom>
              <a:grpFill/>
              <a:ln>
                <a:noFill/>
              </a:ln>
            </p:spPr>
          </p:pic>
          <p:pic>
            <p:nvPicPr>
              <p:cNvPr id="200" name="Picture 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12576" y="1964148"/>
                <a:ext cx="257936" cy="288000"/>
              </a:xfrm>
              <a:prstGeom prst="rect">
                <a:avLst/>
              </a:prstGeom>
              <a:grpFill/>
              <a:ln>
                <a:noFill/>
              </a:ln>
            </p:spPr>
          </p:pic>
          <p:sp>
            <p:nvSpPr>
              <p:cNvPr id="201" name="TextBox 71"/>
              <p:cNvSpPr txBox="1"/>
              <p:nvPr/>
            </p:nvSpPr>
            <p:spPr>
              <a:xfrm>
                <a:off x="845088" y="4149570"/>
                <a:ext cx="1173093" cy="507831"/>
              </a:xfrm>
              <a:prstGeom prst="rect">
                <a:avLst/>
              </a:prstGeom>
              <a:noFill/>
              <a:ln>
                <a:noFill/>
              </a:ln>
            </p:spPr>
            <p:txBody>
              <a:bodyPr wrap="square" rtlCol="0">
                <a:spAutoFit/>
              </a:bodyPr>
              <a:lstStyle/>
              <a:p>
                <a:r>
                  <a:rPr lang="en-CA" sz="900" dirty="0">
                    <a:solidFill>
                      <a:srgbClr val="FFFFFF"/>
                    </a:solidFill>
                  </a:rPr>
                  <a:t>Review and Select the Right Enabling Technologies</a:t>
                </a:r>
              </a:p>
            </p:txBody>
          </p:sp>
          <p:pic>
            <p:nvPicPr>
              <p:cNvPr id="203" name="Picture 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2574" y="4244007"/>
                <a:ext cx="257936" cy="288000"/>
              </a:xfrm>
              <a:prstGeom prst="rect">
                <a:avLst/>
              </a:prstGeom>
              <a:grpFill/>
              <a:ln>
                <a:noFill/>
              </a:ln>
            </p:spPr>
          </p:pic>
        </p:grpSp>
        <p:grpSp>
          <p:nvGrpSpPr>
            <p:cNvPr id="136" name="Group 191"/>
            <p:cNvGrpSpPr/>
            <p:nvPr/>
          </p:nvGrpSpPr>
          <p:grpSpPr>
            <a:xfrm>
              <a:off x="1966388" y="2711475"/>
              <a:ext cx="1704059" cy="1924349"/>
              <a:chOff x="3684701" y="2113565"/>
              <a:chExt cx="1677715" cy="1924349"/>
            </a:xfrm>
            <a:solidFill>
              <a:srgbClr val="29475F"/>
            </a:solidFill>
          </p:grpSpPr>
          <p:grpSp>
            <p:nvGrpSpPr>
              <p:cNvPr id="170" name="Group 222"/>
              <p:cNvGrpSpPr/>
              <p:nvPr/>
            </p:nvGrpSpPr>
            <p:grpSpPr>
              <a:xfrm>
                <a:off x="3684701" y="2113565"/>
                <a:ext cx="1677715" cy="1924349"/>
                <a:chOff x="487528" y="3193328"/>
                <a:chExt cx="1677715" cy="1924349"/>
              </a:xfrm>
              <a:grpFill/>
            </p:grpSpPr>
            <p:cxnSp>
              <p:nvCxnSpPr>
                <p:cNvPr id="172" name="Straight Arrow Connector 28"/>
                <p:cNvCxnSpPr/>
                <p:nvPr/>
              </p:nvCxnSpPr>
              <p:spPr>
                <a:xfrm flipH="1">
                  <a:off x="1227697" y="4030603"/>
                  <a:ext cx="40" cy="193434"/>
                </a:xfrm>
                <a:prstGeom prst="straightConnector1">
                  <a:avLst/>
                </a:prstGeom>
                <a:grpFill/>
                <a:ln w="1905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3" name="Straight Arrow Connector 29"/>
                <p:cNvCxnSpPr/>
                <p:nvPr/>
              </p:nvCxnSpPr>
              <p:spPr>
                <a:xfrm>
                  <a:off x="1212102" y="4437316"/>
                  <a:ext cx="5195" cy="182581"/>
                </a:xfrm>
                <a:prstGeom prst="straightConnector1">
                  <a:avLst/>
                </a:prstGeom>
                <a:grpFill/>
                <a:ln w="1905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4" name="Rectangle 34"/>
                <p:cNvSpPr/>
                <p:nvPr/>
              </p:nvSpPr>
              <p:spPr>
                <a:xfrm>
                  <a:off x="487528" y="3193328"/>
                  <a:ext cx="1677715" cy="1924349"/>
                </a:xfrm>
                <a:prstGeom prst="rect">
                  <a:avLst/>
                </a:prstGeom>
                <a:grpFill/>
                <a:ln w="25400" cap="flat" cmpd="sng" algn="ctr">
                  <a:noFill/>
                  <a:prstDash val="solid"/>
                </a:ln>
                <a:effectLst>
                  <a:outerShdw dist="12700" dir="2700000" algn="tl" rotWithShape="0">
                    <a:prstClr val="black">
                      <a:alpha val="14000"/>
                    </a:prstClr>
                  </a:outerShdw>
                </a:effectLst>
              </p:spPr>
              <p:txBody>
                <a:bodyPr rtlCol="0" anchor="t"/>
                <a:lstStyle/>
                <a:p>
                  <a:pPr>
                    <a:defRPr/>
                  </a:pPr>
                  <a:r>
                    <a:rPr lang="en-CA" sz="900" b="1" kern="0" dirty="0">
                      <a:solidFill>
                        <a:srgbClr val="FFFFFF"/>
                      </a:solidFill>
                    </a:rPr>
                    <a:t>Establish Drivers for Text Support</a:t>
                  </a:r>
                </a:p>
                <a:p>
                  <a:pPr algn="ctr">
                    <a:defRPr/>
                  </a:pPr>
                  <a:r>
                    <a:rPr lang="en-CA" sz="900" kern="0" dirty="0" smtClean="0">
                      <a:solidFill>
                        <a:srgbClr val="FFFFFF"/>
                      </a:solidFill>
                    </a:rPr>
                    <a:t> </a:t>
                  </a:r>
                  <a:endParaRPr lang="en-CA" sz="900" kern="0" dirty="0">
                    <a:solidFill>
                      <a:srgbClr val="FFFFFF"/>
                    </a:solidFill>
                  </a:endParaRPr>
                </a:p>
              </p:txBody>
            </p:sp>
            <p:pic>
              <p:nvPicPr>
                <p:cNvPr id="175" name="Picture 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1333" y="3539064"/>
                  <a:ext cx="257936" cy="288000"/>
                </a:xfrm>
                <a:prstGeom prst="rect">
                  <a:avLst/>
                </a:prstGeom>
                <a:grpFill/>
                <a:ln>
                  <a:noFill/>
                </a:ln>
              </p:spPr>
            </p:pic>
            <p:pic>
              <p:nvPicPr>
                <p:cNvPr id="176" name="Picture 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8791" y="3882756"/>
                  <a:ext cx="257936" cy="288000"/>
                </a:xfrm>
                <a:prstGeom prst="rect">
                  <a:avLst/>
                </a:prstGeom>
                <a:grpFill/>
                <a:ln>
                  <a:noFill/>
                </a:ln>
              </p:spPr>
            </p:pic>
            <p:sp>
              <p:nvSpPr>
                <p:cNvPr id="177" name="TextBox 71"/>
                <p:cNvSpPr txBox="1"/>
                <p:nvPr/>
              </p:nvSpPr>
              <p:spPr>
                <a:xfrm>
                  <a:off x="846727" y="3513424"/>
                  <a:ext cx="1164805" cy="369332"/>
                </a:xfrm>
                <a:prstGeom prst="rect">
                  <a:avLst/>
                </a:prstGeom>
                <a:grpFill/>
                <a:ln>
                  <a:noFill/>
                </a:ln>
              </p:spPr>
              <p:txBody>
                <a:bodyPr wrap="square" rtlCol="0">
                  <a:spAutoFit/>
                </a:bodyPr>
                <a:lstStyle/>
                <a:p>
                  <a:r>
                    <a:rPr lang="en-CA" sz="900" dirty="0">
                      <a:solidFill>
                        <a:srgbClr val="FFFFFF"/>
                      </a:solidFill>
                    </a:rPr>
                    <a:t>Review Customer Personas</a:t>
                  </a:r>
                </a:p>
              </p:txBody>
            </p:sp>
            <p:sp>
              <p:nvSpPr>
                <p:cNvPr id="178" name="TextBox 71"/>
                <p:cNvSpPr txBox="1"/>
                <p:nvPr/>
              </p:nvSpPr>
              <p:spPr>
                <a:xfrm>
                  <a:off x="846727" y="3850257"/>
                  <a:ext cx="1078924" cy="369332"/>
                </a:xfrm>
                <a:prstGeom prst="rect">
                  <a:avLst/>
                </a:prstGeom>
                <a:grpFill/>
                <a:ln>
                  <a:noFill/>
                </a:ln>
              </p:spPr>
              <p:txBody>
                <a:bodyPr wrap="square" rtlCol="0">
                  <a:spAutoFit/>
                </a:bodyPr>
                <a:lstStyle/>
                <a:p>
                  <a:r>
                    <a:rPr lang="en-CA" sz="900" dirty="0">
                      <a:solidFill>
                        <a:srgbClr val="FFFFFF"/>
                      </a:solidFill>
                    </a:rPr>
                    <a:t>Enumerate Business Drivers</a:t>
                  </a:r>
                </a:p>
              </p:txBody>
            </p:sp>
            <p:pic>
              <p:nvPicPr>
                <p:cNvPr id="179" name="Picture 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2574" y="4244007"/>
                  <a:ext cx="257936" cy="288000"/>
                </a:xfrm>
                <a:prstGeom prst="rect">
                  <a:avLst/>
                </a:prstGeom>
                <a:grpFill/>
                <a:ln>
                  <a:noFill/>
                </a:ln>
              </p:spPr>
            </p:pic>
          </p:grpSp>
          <p:sp>
            <p:nvSpPr>
              <p:cNvPr id="171" name="TextBox 71"/>
              <p:cNvSpPr txBox="1"/>
              <p:nvPr/>
            </p:nvSpPr>
            <p:spPr>
              <a:xfrm>
                <a:off x="4043900" y="3123578"/>
                <a:ext cx="1230863" cy="369332"/>
              </a:xfrm>
              <a:prstGeom prst="rect">
                <a:avLst/>
              </a:prstGeom>
              <a:grpFill/>
              <a:ln>
                <a:noFill/>
              </a:ln>
            </p:spPr>
            <p:txBody>
              <a:bodyPr wrap="square" rtlCol="0">
                <a:spAutoFit/>
              </a:bodyPr>
              <a:lstStyle/>
              <a:p>
                <a:r>
                  <a:rPr lang="en-CA" sz="900" dirty="0">
                    <a:solidFill>
                      <a:srgbClr val="FFFFFF"/>
                    </a:solidFill>
                  </a:rPr>
                  <a:t>Identify Technology Drivers</a:t>
                </a:r>
              </a:p>
            </p:txBody>
          </p:sp>
        </p:grpSp>
        <p:grpSp>
          <p:nvGrpSpPr>
            <p:cNvPr id="137" name="Group 192"/>
            <p:cNvGrpSpPr/>
            <p:nvPr/>
          </p:nvGrpSpPr>
          <p:grpSpPr>
            <a:xfrm>
              <a:off x="422114" y="4645974"/>
              <a:ext cx="1383685" cy="1472351"/>
              <a:chOff x="2672266" y="5232215"/>
              <a:chExt cx="1485633" cy="1472351"/>
            </a:xfrm>
            <a:solidFill>
              <a:srgbClr val="29475F"/>
            </a:solidFill>
          </p:grpSpPr>
          <p:grpSp>
            <p:nvGrpSpPr>
              <p:cNvPr id="162" name="Group 214"/>
              <p:cNvGrpSpPr/>
              <p:nvPr/>
            </p:nvGrpSpPr>
            <p:grpSpPr>
              <a:xfrm>
                <a:off x="2672266" y="5232215"/>
                <a:ext cx="1485633" cy="1472351"/>
                <a:chOff x="517023" y="6194258"/>
                <a:chExt cx="1485633" cy="1472351"/>
              </a:xfrm>
              <a:grpFill/>
            </p:grpSpPr>
            <p:sp>
              <p:nvSpPr>
                <p:cNvPr id="167" name="Rectangle 34"/>
                <p:cNvSpPr/>
                <p:nvPr/>
              </p:nvSpPr>
              <p:spPr>
                <a:xfrm>
                  <a:off x="517023" y="6194258"/>
                  <a:ext cx="1485633" cy="1472351"/>
                </a:xfrm>
                <a:prstGeom prst="rect">
                  <a:avLst/>
                </a:prstGeom>
                <a:grpFill/>
                <a:ln w="25400" cap="flat" cmpd="sng" algn="ctr">
                  <a:noFill/>
                  <a:prstDash val="solid"/>
                </a:ln>
                <a:effectLst>
                  <a:outerShdw dist="12700" dir="2700000" algn="tl" rotWithShape="0">
                    <a:prstClr val="black">
                      <a:alpha val="14000"/>
                    </a:prstClr>
                  </a:outerShdw>
                </a:effectLst>
              </p:spPr>
              <p:txBody>
                <a:bodyPr rtlCol="0" anchor="t"/>
                <a:lstStyle/>
                <a:p>
                  <a:pPr>
                    <a:defRPr/>
                  </a:pPr>
                  <a:r>
                    <a:rPr lang="en-CA" sz="900" b="1" kern="0" dirty="0">
                      <a:solidFill>
                        <a:srgbClr val="FFFFFF"/>
                      </a:solidFill>
                    </a:rPr>
                    <a:t>Create the Text Channel Matrix</a:t>
                  </a:r>
                  <a:r>
                    <a:rPr lang="en-CA" sz="900" kern="0" dirty="0" smtClean="0">
                      <a:solidFill>
                        <a:srgbClr val="FFFFFF"/>
                      </a:solidFill>
                    </a:rPr>
                    <a:t> </a:t>
                  </a:r>
                  <a:endParaRPr lang="en-CA" sz="900" kern="0" dirty="0">
                    <a:solidFill>
                      <a:srgbClr val="FFFFFF"/>
                    </a:solidFill>
                  </a:endParaRPr>
                </a:p>
              </p:txBody>
            </p:sp>
            <p:pic>
              <p:nvPicPr>
                <p:cNvPr id="169" name="Picture 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9822" y="6881569"/>
                  <a:ext cx="257936" cy="288000"/>
                </a:xfrm>
                <a:prstGeom prst="rect">
                  <a:avLst/>
                </a:prstGeom>
                <a:grpFill/>
                <a:ln>
                  <a:noFill/>
                </a:ln>
              </p:spPr>
            </p:pic>
          </p:grpSp>
          <p:sp>
            <p:nvSpPr>
              <p:cNvPr id="164" name="Rectangle 100"/>
              <p:cNvSpPr/>
              <p:nvPr/>
            </p:nvSpPr>
            <p:spPr>
              <a:xfrm>
                <a:off x="3018974" y="5742859"/>
                <a:ext cx="1122952" cy="784830"/>
              </a:xfrm>
              <a:prstGeom prst="rect">
                <a:avLst/>
              </a:prstGeom>
              <a:noFill/>
            </p:spPr>
            <p:txBody>
              <a:bodyPr wrap="square">
                <a:spAutoFit/>
              </a:bodyPr>
              <a:lstStyle/>
              <a:p>
                <a:r>
                  <a:rPr lang="en-CA" sz="900" dirty="0">
                    <a:solidFill>
                      <a:srgbClr val="FFFFFF"/>
                    </a:solidFill>
                  </a:rPr>
                  <a:t>Construct and Confirm the Text-Based Service Channel Matrix</a:t>
                </a:r>
              </a:p>
            </p:txBody>
          </p:sp>
        </p:grpSp>
        <p:grpSp>
          <p:nvGrpSpPr>
            <p:cNvPr id="143" name="Group 198"/>
            <p:cNvGrpSpPr/>
            <p:nvPr/>
          </p:nvGrpSpPr>
          <p:grpSpPr>
            <a:xfrm>
              <a:off x="6783671" y="2710214"/>
              <a:ext cx="1711649" cy="1746733"/>
              <a:chOff x="6925486" y="1845079"/>
              <a:chExt cx="1732523" cy="1746733"/>
            </a:xfrm>
            <a:solidFill>
              <a:srgbClr val="29475F"/>
            </a:solidFill>
          </p:grpSpPr>
          <p:grpSp>
            <p:nvGrpSpPr>
              <p:cNvPr id="149" name="Group 201"/>
              <p:cNvGrpSpPr/>
              <p:nvPr/>
            </p:nvGrpSpPr>
            <p:grpSpPr>
              <a:xfrm>
                <a:off x="6925486" y="1845079"/>
                <a:ext cx="1732523" cy="1746733"/>
                <a:chOff x="480371" y="3193328"/>
                <a:chExt cx="1732523" cy="1746733"/>
              </a:xfrm>
              <a:grpFill/>
            </p:grpSpPr>
            <p:cxnSp>
              <p:nvCxnSpPr>
                <p:cNvPr id="152" name="Straight Arrow Connector 28"/>
                <p:cNvCxnSpPr/>
                <p:nvPr/>
              </p:nvCxnSpPr>
              <p:spPr>
                <a:xfrm flipH="1">
                  <a:off x="1227697" y="4030603"/>
                  <a:ext cx="40" cy="193434"/>
                </a:xfrm>
                <a:prstGeom prst="straightConnector1">
                  <a:avLst/>
                </a:prstGeom>
                <a:grpFill/>
                <a:ln w="1905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54" name="Rectangle 34"/>
                <p:cNvSpPr/>
                <p:nvPr/>
              </p:nvSpPr>
              <p:spPr>
                <a:xfrm>
                  <a:off x="480371" y="3193328"/>
                  <a:ext cx="1732523" cy="1746733"/>
                </a:xfrm>
                <a:prstGeom prst="rect">
                  <a:avLst/>
                </a:prstGeom>
                <a:grpFill/>
                <a:ln w="25400" cap="flat" cmpd="sng" algn="ctr">
                  <a:noFill/>
                  <a:prstDash val="solid"/>
                </a:ln>
                <a:effectLst>
                  <a:outerShdw dist="12700" dir="2700000" algn="tl" rotWithShape="0">
                    <a:prstClr val="black">
                      <a:alpha val="14000"/>
                    </a:prstClr>
                  </a:outerShdw>
                </a:effectLst>
              </p:spPr>
              <p:txBody>
                <a:bodyPr rtlCol="0" anchor="t"/>
                <a:lstStyle/>
                <a:p>
                  <a:pPr>
                    <a:defRPr/>
                  </a:pPr>
                  <a:r>
                    <a:rPr lang="en-CA" sz="900" b="1" kern="0" dirty="0">
                      <a:solidFill>
                        <a:srgbClr val="FFFFFF"/>
                      </a:solidFill>
                    </a:rPr>
                    <a:t>Build Workflows and Resourcing</a:t>
                  </a:r>
                </a:p>
                <a:p>
                  <a:pPr algn="ctr">
                    <a:defRPr/>
                  </a:pPr>
                  <a:r>
                    <a:rPr lang="en-CA" sz="900" kern="0" dirty="0" smtClean="0">
                      <a:solidFill>
                        <a:srgbClr val="FFFFFF"/>
                      </a:solidFill>
                    </a:rPr>
                    <a:t> </a:t>
                  </a:r>
                  <a:endParaRPr lang="en-CA" sz="900" kern="0" dirty="0">
                    <a:solidFill>
                      <a:srgbClr val="FFFFFF"/>
                    </a:solidFill>
                  </a:endParaRPr>
                </a:p>
              </p:txBody>
            </p:sp>
            <p:sp>
              <p:nvSpPr>
                <p:cNvPr id="155" name="Rectangle 100"/>
                <p:cNvSpPr/>
                <p:nvPr/>
              </p:nvSpPr>
              <p:spPr>
                <a:xfrm>
                  <a:off x="897845" y="3522033"/>
                  <a:ext cx="1315049" cy="507831"/>
                </a:xfrm>
                <a:prstGeom prst="rect">
                  <a:avLst/>
                </a:prstGeom>
                <a:noFill/>
              </p:spPr>
              <p:txBody>
                <a:bodyPr wrap="square">
                  <a:spAutoFit/>
                </a:bodyPr>
                <a:lstStyle/>
                <a:p>
                  <a:r>
                    <a:rPr lang="en-CA" sz="900" dirty="0">
                      <a:solidFill>
                        <a:srgbClr val="FFFFFF"/>
                      </a:solidFill>
                    </a:rPr>
                    <a:t>Create </a:t>
                  </a:r>
                  <a:r>
                    <a:rPr lang="en-CA" sz="900" dirty="0" smtClean="0">
                      <a:solidFill>
                        <a:srgbClr val="FFFFFF"/>
                      </a:solidFill>
                    </a:rPr>
                    <a:t>Customer Service Workflows for Text-Centric Support</a:t>
                  </a:r>
                  <a:endParaRPr lang="en-CA" sz="900" dirty="0">
                    <a:solidFill>
                      <a:srgbClr val="FFFFFF"/>
                    </a:solidFill>
                  </a:endParaRPr>
                </a:p>
              </p:txBody>
            </p:sp>
            <p:pic>
              <p:nvPicPr>
                <p:cNvPr id="156" name="Picture 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1915" y="3603029"/>
                  <a:ext cx="257936" cy="288000"/>
                </a:xfrm>
                <a:prstGeom prst="rect">
                  <a:avLst/>
                </a:prstGeom>
                <a:grpFill/>
                <a:ln>
                  <a:noFill/>
                </a:ln>
              </p:spPr>
            </p:pic>
          </p:grpSp>
          <p:sp>
            <p:nvSpPr>
              <p:cNvPr id="150" name="Rectangle 100"/>
              <p:cNvSpPr/>
              <p:nvPr/>
            </p:nvSpPr>
            <p:spPr>
              <a:xfrm>
                <a:off x="7350956" y="2625090"/>
                <a:ext cx="1307052" cy="507831"/>
              </a:xfrm>
              <a:prstGeom prst="rect">
                <a:avLst/>
              </a:prstGeom>
              <a:noFill/>
            </p:spPr>
            <p:txBody>
              <a:bodyPr wrap="square">
                <a:spAutoFit/>
              </a:bodyPr>
              <a:lstStyle/>
              <a:p>
                <a:r>
                  <a:rPr lang="en-CA" sz="900" dirty="0">
                    <a:solidFill>
                      <a:srgbClr val="FFFFFF"/>
                    </a:solidFill>
                  </a:rPr>
                  <a:t>Build </a:t>
                </a:r>
                <a:r>
                  <a:rPr lang="en-CA" sz="900" dirty="0" smtClean="0">
                    <a:solidFill>
                      <a:srgbClr val="FFFFFF"/>
                    </a:solidFill>
                  </a:rPr>
                  <a:t>Escalation Policies for Text-Based Support</a:t>
                </a:r>
                <a:endParaRPr lang="en-CA" sz="900" dirty="0">
                  <a:solidFill>
                    <a:srgbClr val="FFFFFF"/>
                  </a:solidFill>
                </a:endParaRPr>
              </a:p>
            </p:txBody>
          </p:sp>
        </p:grpSp>
        <p:grpSp>
          <p:nvGrpSpPr>
            <p:cNvPr id="3" name="Group 18"/>
            <p:cNvGrpSpPr/>
            <p:nvPr/>
          </p:nvGrpSpPr>
          <p:grpSpPr>
            <a:xfrm>
              <a:off x="6781564" y="4766583"/>
              <a:ext cx="1713759" cy="1521132"/>
              <a:chOff x="6937917" y="4556175"/>
              <a:chExt cx="1685196" cy="1521132"/>
            </a:xfrm>
          </p:grpSpPr>
          <p:grpSp>
            <p:nvGrpSpPr>
              <p:cNvPr id="135" name="Group 190"/>
              <p:cNvGrpSpPr/>
              <p:nvPr/>
            </p:nvGrpSpPr>
            <p:grpSpPr>
              <a:xfrm>
                <a:off x="6937917" y="4556175"/>
                <a:ext cx="1685196" cy="1521132"/>
                <a:chOff x="503195" y="3083469"/>
                <a:chExt cx="1734161" cy="1521132"/>
              </a:xfrm>
              <a:solidFill>
                <a:srgbClr val="29475F"/>
              </a:solidFill>
            </p:grpSpPr>
            <p:cxnSp>
              <p:nvCxnSpPr>
                <p:cNvPr id="180" name="Straight Arrow Connector 28"/>
                <p:cNvCxnSpPr/>
                <p:nvPr/>
              </p:nvCxnSpPr>
              <p:spPr>
                <a:xfrm flipH="1">
                  <a:off x="1227697" y="4030603"/>
                  <a:ext cx="40" cy="193434"/>
                </a:xfrm>
                <a:prstGeom prst="straightConnector1">
                  <a:avLst/>
                </a:prstGeom>
                <a:grpFill/>
                <a:ln w="1905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81" name="Rectangle 34"/>
                <p:cNvSpPr/>
                <p:nvPr/>
              </p:nvSpPr>
              <p:spPr>
                <a:xfrm>
                  <a:off x="503195" y="3083469"/>
                  <a:ext cx="1734161" cy="1521132"/>
                </a:xfrm>
                <a:prstGeom prst="rect">
                  <a:avLst/>
                </a:prstGeom>
                <a:grpFill/>
                <a:ln w="25400" cap="flat" cmpd="sng" algn="ctr">
                  <a:noFill/>
                  <a:prstDash val="solid"/>
                </a:ln>
                <a:effectLst>
                  <a:outerShdw dist="12700" dir="2700000" algn="tl" rotWithShape="0">
                    <a:prstClr val="black">
                      <a:alpha val="14000"/>
                    </a:prstClr>
                  </a:outerShdw>
                </a:effectLst>
              </p:spPr>
              <p:txBody>
                <a:bodyPr rtlCol="0" anchor="t"/>
                <a:lstStyle/>
                <a:p>
                  <a:pPr>
                    <a:defRPr/>
                  </a:pPr>
                  <a:r>
                    <a:rPr lang="en-CA" sz="900" b="1" kern="0" dirty="0">
                      <a:solidFill>
                        <a:srgbClr val="FFFFFF"/>
                      </a:solidFill>
                    </a:rPr>
                    <a:t>Finalize </a:t>
                  </a:r>
                  <a:r>
                    <a:rPr lang="en-CA" sz="900" b="1" kern="0" dirty="0" smtClean="0">
                      <a:solidFill>
                        <a:srgbClr val="FFFFFF"/>
                      </a:solidFill>
                    </a:rPr>
                    <a:t>Your </a:t>
                  </a:r>
                  <a:r>
                    <a:rPr lang="en-CA" sz="900" b="1" kern="0" dirty="0">
                      <a:solidFill>
                        <a:srgbClr val="FFFFFF"/>
                      </a:solidFill>
                    </a:rPr>
                    <a:t>Text Service Strategy </a:t>
                  </a:r>
                </a:p>
                <a:p>
                  <a:pPr algn="ctr">
                    <a:defRPr/>
                  </a:pPr>
                  <a:r>
                    <a:rPr lang="en-CA" sz="900" kern="0" dirty="0" smtClean="0">
                      <a:solidFill>
                        <a:srgbClr val="FFFFFF"/>
                      </a:solidFill>
                    </a:rPr>
                    <a:t> </a:t>
                  </a:r>
                  <a:endParaRPr lang="en-CA" sz="900" kern="0" dirty="0">
                    <a:solidFill>
                      <a:srgbClr val="FFFFFF"/>
                    </a:solidFill>
                  </a:endParaRPr>
                </a:p>
              </p:txBody>
            </p:sp>
            <p:sp>
              <p:nvSpPr>
                <p:cNvPr id="182" name="Rectangle 100"/>
                <p:cNvSpPr/>
                <p:nvPr/>
              </p:nvSpPr>
              <p:spPr>
                <a:xfrm>
                  <a:off x="844006" y="3461865"/>
                  <a:ext cx="1393342" cy="369332"/>
                </a:xfrm>
                <a:prstGeom prst="rect">
                  <a:avLst/>
                </a:prstGeom>
                <a:grpFill/>
              </p:spPr>
              <p:txBody>
                <a:bodyPr wrap="square">
                  <a:spAutoFit/>
                </a:bodyPr>
                <a:lstStyle/>
                <a:p>
                  <a:r>
                    <a:rPr lang="en-CA" sz="900" dirty="0">
                      <a:solidFill>
                        <a:srgbClr val="FFFFFF"/>
                      </a:solidFill>
                    </a:rPr>
                    <a:t>Review IT’s </a:t>
                  </a:r>
                  <a:r>
                    <a:rPr lang="en-CA" sz="900" dirty="0" smtClean="0">
                      <a:solidFill>
                        <a:srgbClr val="FFFFFF"/>
                      </a:solidFill>
                    </a:rPr>
                    <a:t>Roles </a:t>
                  </a:r>
                  <a:r>
                    <a:rPr lang="en-CA" sz="900" dirty="0">
                      <a:solidFill>
                        <a:srgbClr val="FFFFFF"/>
                      </a:solidFill>
                    </a:rPr>
                    <a:t>and </a:t>
                  </a:r>
                  <a:r>
                    <a:rPr lang="en-CA" sz="900" dirty="0" smtClean="0">
                      <a:solidFill>
                        <a:srgbClr val="FFFFFF"/>
                      </a:solidFill>
                    </a:rPr>
                    <a:t>Responsibilities</a:t>
                  </a:r>
                  <a:endParaRPr lang="en-CA" sz="900" dirty="0">
                    <a:solidFill>
                      <a:srgbClr val="FFFFFF"/>
                    </a:solidFill>
                  </a:endParaRPr>
                </a:p>
              </p:txBody>
            </p:sp>
            <p:pic>
              <p:nvPicPr>
                <p:cNvPr id="183" name="Picture 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2347" y="3873428"/>
                  <a:ext cx="257936" cy="288000"/>
                </a:xfrm>
                <a:prstGeom prst="rect">
                  <a:avLst/>
                </a:prstGeom>
                <a:grpFill/>
                <a:ln>
                  <a:noFill/>
                </a:ln>
              </p:spPr>
            </p:pic>
            <p:sp>
              <p:nvSpPr>
                <p:cNvPr id="184" name="TextBox 71"/>
                <p:cNvSpPr txBox="1"/>
                <p:nvPr/>
              </p:nvSpPr>
              <p:spPr>
                <a:xfrm>
                  <a:off x="843997" y="3827834"/>
                  <a:ext cx="1393350" cy="369332"/>
                </a:xfrm>
                <a:prstGeom prst="rect">
                  <a:avLst/>
                </a:prstGeom>
                <a:grpFill/>
                <a:ln>
                  <a:noFill/>
                </a:ln>
              </p:spPr>
              <p:txBody>
                <a:bodyPr wrap="square" rtlCol="0">
                  <a:spAutoFit/>
                </a:bodyPr>
                <a:lstStyle/>
                <a:p>
                  <a:r>
                    <a:rPr lang="en-CA" sz="900" dirty="0">
                      <a:solidFill>
                        <a:srgbClr val="FFFFFF"/>
                      </a:solidFill>
                    </a:rPr>
                    <a:t>Create a </a:t>
                  </a:r>
                  <a:r>
                    <a:rPr lang="en-CA" sz="900" dirty="0" smtClean="0">
                      <a:solidFill>
                        <a:srgbClr val="FFFFFF"/>
                      </a:solidFill>
                    </a:rPr>
                    <a:t>Risk Mitigation Plan</a:t>
                  </a:r>
                  <a:endParaRPr lang="en-CA" sz="900" dirty="0">
                    <a:solidFill>
                      <a:srgbClr val="FFFFFF"/>
                    </a:solidFill>
                  </a:endParaRPr>
                </a:p>
              </p:txBody>
            </p:sp>
          </p:grpSp>
          <p:pic>
            <p:nvPicPr>
              <p:cNvPr id="142" name="Picture 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11193" y="4976802"/>
                <a:ext cx="257936" cy="288000"/>
              </a:xfrm>
              <a:prstGeom prst="rect">
                <a:avLst/>
              </a:prstGeom>
              <a:noFill/>
              <a:ln>
                <a:noFill/>
              </a:ln>
            </p:spPr>
          </p:pic>
        </p:grpSp>
        <p:grpSp>
          <p:nvGrpSpPr>
            <p:cNvPr id="18" name="Group 20"/>
            <p:cNvGrpSpPr/>
            <p:nvPr/>
          </p:nvGrpSpPr>
          <p:grpSpPr>
            <a:xfrm>
              <a:off x="2064071" y="4152613"/>
              <a:ext cx="1417992" cy="1949001"/>
              <a:chOff x="1033309" y="4718436"/>
              <a:chExt cx="1421274" cy="1844397"/>
            </a:xfrm>
          </p:grpSpPr>
          <p:grpSp>
            <p:nvGrpSpPr>
              <p:cNvPr id="138" name="Group 193"/>
              <p:cNvGrpSpPr/>
              <p:nvPr/>
            </p:nvGrpSpPr>
            <p:grpSpPr>
              <a:xfrm>
                <a:off x="1033309" y="4718436"/>
                <a:ext cx="1421274" cy="1660343"/>
                <a:chOff x="2151278" y="3197568"/>
                <a:chExt cx="1421274" cy="1660343"/>
              </a:xfrm>
              <a:solidFill>
                <a:srgbClr val="29475F"/>
              </a:solidFill>
            </p:grpSpPr>
            <p:sp>
              <p:nvSpPr>
                <p:cNvPr id="160" name="Rectangle 100"/>
                <p:cNvSpPr/>
                <p:nvPr/>
              </p:nvSpPr>
              <p:spPr>
                <a:xfrm>
                  <a:off x="2444435" y="4211580"/>
                  <a:ext cx="1128117" cy="646331"/>
                </a:xfrm>
                <a:prstGeom prst="rect">
                  <a:avLst/>
                </a:prstGeom>
                <a:noFill/>
              </p:spPr>
              <p:txBody>
                <a:bodyPr wrap="square">
                  <a:spAutoFit/>
                </a:bodyPr>
                <a:lstStyle/>
                <a:p>
                  <a:r>
                    <a:rPr lang="en-CA" sz="900" dirty="0" smtClean="0">
                      <a:solidFill>
                        <a:srgbClr val="FFFFFF"/>
                      </a:solidFill>
                    </a:rPr>
                    <a:t>Requirements Gathering Principles</a:t>
                  </a:r>
                  <a:endParaRPr lang="en-CA" sz="900" dirty="0">
                    <a:solidFill>
                      <a:srgbClr val="FFFFFF"/>
                    </a:solidFill>
                  </a:endParaRPr>
                </a:p>
                <a:p>
                  <a:endParaRPr lang="en-CA" sz="900" dirty="0">
                    <a:solidFill>
                      <a:srgbClr val="FFFFFF"/>
                    </a:solidFill>
                  </a:endParaRPr>
                </a:p>
              </p:txBody>
            </p:sp>
            <p:pic>
              <p:nvPicPr>
                <p:cNvPr id="158" name="Picture 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51278" y="3197568"/>
                  <a:ext cx="257936" cy="288000"/>
                </a:xfrm>
                <a:prstGeom prst="rect">
                  <a:avLst/>
                </a:prstGeom>
                <a:grpFill/>
                <a:ln>
                  <a:noFill/>
                </a:ln>
              </p:spPr>
            </p:pic>
          </p:grpSp>
          <p:sp>
            <p:nvSpPr>
              <p:cNvPr id="7" name="Rectangle 28"/>
              <p:cNvSpPr/>
              <p:nvPr/>
            </p:nvSpPr>
            <p:spPr>
              <a:xfrm>
                <a:off x="1333799" y="6193501"/>
                <a:ext cx="927649" cy="369332"/>
              </a:xfrm>
              <a:prstGeom prst="rect">
                <a:avLst/>
              </a:prstGeom>
            </p:spPr>
            <p:txBody>
              <a:bodyPr wrap="square">
                <a:spAutoFit/>
              </a:bodyPr>
              <a:lstStyle/>
              <a:p>
                <a:r>
                  <a:rPr lang="en-CA" sz="900" dirty="0" smtClean="0">
                    <a:solidFill>
                      <a:srgbClr val="FFFFFF"/>
                    </a:solidFill>
                  </a:rPr>
                  <a:t>Overall BI </a:t>
                </a:r>
                <a:r>
                  <a:rPr lang="en-CA" sz="900" dirty="0">
                    <a:solidFill>
                      <a:srgbClr val="FFFFFF"/>
                    </a:solidFill>
                  </a:rPr>
                  <a:t>Requirements</a:t>
                </a:r>
              </a:p>
            </p:txBody>
          </p:sp>
        </p:grpSp>
        <p:cxnSp>
          <p:nvCxnSpPr>
            <p:cNvPr id="8" name="Elbow Connector 22"/>
            <p:cNvCxnSpPr>
              <a:stCxn id="174" idx="1"/>
              <a:endCxn id="167" idx="0"/>
            </p:cNvCxnSpPr>
            <p:nvPr/>
          </p:nvCxnSpPr>
          <p:spPr>
            <a:xfrm rot="10800000" flipV="1">
              <a:off x="1113956" y="3673650"/>
              <a:ext cx="852432" cy="972324"/>
            </a:xfrm>
            <a:prstGeom prst="bentConnector2">
              <a:avLst/>
            </a:prstGeom>
            <a:ln w="28575">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24"/>
            <p:cNvCxnSpPr>
              <a:stCxn id="206" idx="2"/>
              <a:endCxn id="192" idx="0"/>
            </p:cNvCxnSpPr>
            <p:nvPr/>
          </p:nvCxnSpPr>
          <p:spPr>
            <a:xfrm>
              <a:off x="4923876" y="4365317"/>
              <a:ext cx="3588" cy="478232"/>
            </a:xfrm>
            <a:prstGeom prst="straightConnector1">
              <a:avLst/>
            </a:prstGeom>
            <a:ln w="28575">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Elbow Connector 25"/>
            <p:cNvCxnSpPr>
              <a:endCxn id="206" idx="1"/>
            </p:cNvCxnSpPr>
            <p:nvPr/>
          </p:nvCxnSpPr>
          <p:spPr>
            <a:xfrm flipV="1">
              <a:off x="1847685" y="3537766"/>
              <a:ext cx="2338226" cy="2232147"/>
            </a:xfrm>
            <a:prstGeom prst="bentConnector3">
              <a:avLst>
                <a:gd name="adj1" fmla="val 83759"/>
              </a:avLst>
            </a:prstGeom>
            <a:ln w="28575">
              <a:solidFill>
                <a:schemeClr val="bg1">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8" name="Elbow Connector 26"/>
            <p:cNvCxnSpPr>
              <a:stCxn id="192" idx="3"/>
              <a:endCxn id="154" idx="1"/>
            </p:cNvCxnSpPr>
            <p:nvPr/>
          </p:nvCxnSpPr>
          <p:spPr>
            <a:xfrm flipV="1">
              <a:off x="5665428" y="3583581"/>
              <a:ext cx="1118245" cy="1982051"/>
            </a:xfrm>
            <a:prstGeom prst="bentConnector3">
              <a:avLst>
                <a:gd name="adj1" fmla="val 50000"/>
              </a:avLst>
            </a:prstGeom>
            <a:ln w="28575">
              <a:solidFill>
                <a:schemeClr val="bg1">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2319934" y="4235685"/>
            <a:ext cx="1215878" cy="507831"/>
          </a:xfrm>
          <a:prstGeom prst="rect">
            <a:avLst/>
          </a:prstGeom>
        </p:spPr>
        <p:txBody>
          <a:bodyPr wrap="square" rtlCol="0">
            <a:spAutoFit/>
          </a:bodyPr>
          <a:lstStyle/>
          <a:p>
            <a:pPr lvl="0"/>
            <a:r>
              <a:rPr lang="en-US" sz="900" dirty="0">
                <a:solidFill>
                  <a:schemeClr val="bg1"/>
                </a:solidFill>
              </a:rPr>
              <a:t>Create Customer Service </a:t>
            </a:r>
            <a:r>
              <a:rPr lang="en-US" sz="900" dirty="0" smtClean="0">
                <a:solidFill>
                  <a:schemeClr val="bg1"/>
                </a:solidFill>
              </a:rPr>
              <a:t>Use-Case Scenarios</a:t>
            </a:r>
            <a:endParaRPr lang="en-US" sz="900" dirty="0">
              <a:solidFill>
                <a:schemeClr val="bg1"/>
              </a:solidFill>
            </a:endParaRPr>
          </a:p>
        </p:txBody>
      </p:sp>
      <p:pic>
        <p:nvPicPr>
          <p:cNvPr id="91" name="Picture 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22496" y="3730605"/>
            <a:ext cx="254828" cy="288000"/>
          </a:xfrm>
          <a:prstGeom prst="rect">
            <a:avLst/>
          </a:prstGeom>
          <a:solidFill>
            <a:srgbClr val="29475F"/>
          </a:solidFill>
          <a:ln>
            <a:noFill/>
          </a:ln>
        </p:spPr>
      </p:pic>
      <p:pic>
        <p:nvPicPr>
          <p:cNvPr id="100" name="Picture 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09756" y="4181613"/>
            <a:ext cx="254828" cy="288000"/>
          </a:xfrm>
          <a:prstGeom prst="rect">
            <a:avLst/>
          </a:prstGeom>
          <a:solidFill>
            <a:srgbClr val="29475F"/>
          </a:solidFill>
          <a:ln>
            <a:noFill/>
          </a:ln>
        </p:spPr>
      </p:pic>
      <p:sp>
        <p:nvSpPr>
          <p:cNvPr id="101" name="Rectangle 100"/>
          <p:cNvSpPr/>
          <p:nvPr/>
        </p:nvSpPr>
        <p:spPr>
          <a:xfrm>
            <a:off x="7180485" y="4111690"/>
            <a:ext cx="1353915" cy="507831"/>
          </a:xfrm>
          <a:prstGeom prst="rect">
            <a:avLst/>
          </a:prstGeom>
          <a:noFill/>
        </p:spPr>
        <p:txBody>
          <a:bodyPr wrap="square">
            <a:spAutoFit/>
          </a:bodyPr>
          <a:lstStyle/>
          <a:p>
            <a:r>
              <a:rPr lang="en-CA" sz="900" dirty="0">
                <a:solidFill>
                  <a:srgbClr val="FFFFFF"/>
                </a:solidFill>
              </a:rPr>
              <a:t>Create a </a:t>
            </a:r>
            <a:r>
              <a:rPr lang="en-CA" sz="900" dirty="0" smtClean="0">
                <a:solidFill>
                  <a:srgbClr val="FFFFFF"/>
                </a:solidFill>
              </a:rPr>
              <a:t>Resourcing Plan for Text-Centric Support</a:t>
            </a:r>
            <a:endParaRPr lang="en-CA" sz="900" dirty="0">
              <a:solidFill>
                <a:srgbClr val="FFFFFF"/>
              </a:solidFill>
            </a:endParaRPr>
          </a:p>
        </p:txBody>
      </p:sp>
      <p:pic>
        <p:nvPicPr>
          <p:cNvPr id="105" name="Picture 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44153" y="6067773"/>
            <a:ext cx="254901" cy="288000"/>
          </a:xfrm>
          <a:prstGeom prst="rect">
            <a:avLst/>
          </a:prstGeom>
          <a:solidFill>
            <a:srgbClr val="29475F"/>
          </a:solidFill>
          <a:ln>
            <a:noFill/>
          </a:ln>
        </p:spPr>
      </p:pic>
      <p:sp>
        <p:nvSpPr>
          <p:cNvPr id="107" name="TextBox 71"/>
          <p:cNvSpPr txBox="1"/>
          <p:nvPr/>
        </p:nvSpPr>
        <p:spPr>
          <a:xfrm>
            <a:off x="7116583" y="6059592"/>
            <a:ext cx="1363100" cy="369332"/>
          </a:xfrm>
          <a:prstGeom prst="rect">
            <a:avLst/>
          </a:prstGeom>
          <a:solidFill>
            <a:srgbClr val="29475F"/>
          </a:solidFill>
          <a:ln>
            <a:noFill/>
          </a:ln>
        </p:spPr>
        <p:txBody>
          <a:bodyPr wrap="square" rtlCol="0">
            <a:spAutoFit/>
          </a:bodyPr>
          <a:lstStyle/>
          <a:p>
            <a:r>
              <a:rPr lang="en-CA" sz="900" dirty="0">
                <a:solidFill>
                  <a:srgbClr val="FFFFFF"/>
                </a:solidFill>
              </a:rPr>
              <a:t>Finalize </a:t>
            </a:r>
            <a:r>
              <a:rPr lang="en-CA" sz="900" dirty="0" smtClean="0">
                <a:solidFill>
                  <a:srgbClr val="FFFFFF"/>
                </a:solidFill>
              </a:rPr>
              <a:t>Stakeholder Presentation</a:t>
            </a:r>
            <a:endParaRPr lang="en-CA" sz="900" dirty="0">
              <a:solidFill>
                <a:srgbClr val="FFFFFF"/>
              </a:solidFill>
            </a:endParaRPr>
          </a:p>
        </p:txBody>
      </p:sp>
      <p:grpSp>
        <p:nvGrpSpPr>
          <p:cNvPr id="76" name="Group 75"/>
          <p:cNvGrpSpPr/>
          <p:nvPr/>
        </p:nvGrpSpPr>
        <p:grpSpPr>
          <a:xfrm>
            <a:off x="0" y="6422955"/>
            <a:ext cx="9144000" cy="437555"/>
            <a:chOff x="0" y="6422955"/>
            <a:chExt cx="9144000" cy="437555"/>
          </a:xfrm>
        </p:grpSpPr>
        <p:pic>
          <p:nvPicPr>
            <p:cNvPr id="77"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78" name="Picture 77"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2390176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eaLnBrk="0" fontAlgn="base" hangingPunct="0">
              <a:spcAft>
                <a:spcPct val="0"/>
              </a:spcAft>
              <a:buClr>
                <a:srgbClr val="333333"/>
              </a:buClr>
              <a:buSzPct val="120000"/>
            </a:pPr>
            <a:r>
              <a:rPr lang="en-CA" b="1" dirty="0" smtClean="0">
                <a:solidFill>
                  <a:srgbClr val="333333"/>
                </a:solidFill>
              </a:rPr>
              <a:t>Sign up for free trial membership to get practical</a:t>
            </a:r>
          </a:p>
          <a:p>
            <a:pPr algn="ctr" eaLnBrk="0" fontAlgn="base" hangingPunct="0">
              <a:spcAft>
                <a:spcPct val="0"/>
              </a:spcAft>
              <a:buClr>
                <a:srgbClr val="333333"/>
              </a:buClr>
              <a:buSzPct val="120000"/>
            </a:pPr>
            <a:r>
              <a:rPr lang="en-CA" b="1" dirty="0" smtClean="0">
                <a:solidFill>
                  <a:srgbClr val="333333"/>
                </a:solidFill>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algn="r" eaLnBrk="0" fontAlgn="base" hangingPunct="0">
              <a:lnSpc>
                <a:spcPts val="1350"/>
              </a:lnSpc>
              <a:spcBef>
                <a:spcPts val="500"/>
              </a:spcBef>
              <a:spcAft>
                <a:spcPct val="0"/>
              </a:spcAft>
              <a:buClr>
                <a:srgbClr val="333333"/>
              </a:buClr>
              <a:buSzPct val="120000"/>
              <a:buFont typeface="Arial" pitchFamily="34" charset="0"/>
              <a:buNone/>
              <a:defRPr/>
            </a:pPr>
            <a:r>
              <a:rPr lang="en-CA" sz="1400" b="1" dirty="0" smtClean="0">
                <a:solidFill>
                  <a:srgbClr val="333333"/>
                </a:solidFill>
                <a:hlinkClick r:id="rId2"/>
              </a:rPr>
              <a:t>www.infotech.com</a:t>
            </a:r>
            <a:endParaRPr lang="en-CA" sz="1400" dirty="0">
              <a:solidFill>
                <a:srgbClr val="333333"/>
              </a:solidFill>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smtClean="0">
                <a:solidFill>
                  <a:srgbClr val="333333"/>
                </a:solidFill>
              </a:rPr>
              <a:t>Quickly get up to speed</a:t>
            </a:r>
            <a:br>
              <a:rPr lang="en-CA" sz="1400" dirty="0" smtClean="0">
                <a:solidFill>
                  <a:srgbClr val="333333"/>
                </a:solidFill>
              </a:rPr>
            </a:br>
            <a:r>
              <a:rPr lang="en-CA" sz="1400" dirty="0" smtClean="0">
                <a:solidFill>
                  <a:srgbClr val="333333"/>
                </a:solidFill>
              </a:rPr>
              <a:t>with new technologies</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Make the right technology</a:t>
            </a:r>
            <a:br>
              <a:rPr lang="en-CA" sz="1400" dirty="0" smtClean="0">
                <a:solidFill>
                  <a:srgbClr val="333333"/>
                </a:solidFill>
              </a:rPr>
            </a:br>
            <a:r>
              <a:rPr lang="en-CA" sz="1400" dirty="0" smtClean="0">
                <a:solidFill>
                  <a:srgbClr val="333333"/>
                </a:solidFill>
              </a:rPr>
              <a:t>purchasing decisions – fast</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Deliver critical IT</a:t>
            </a:r>
            <a:br>
              <a:rPr lang="en-CA" sz="1400" dirty="0" smtClean="0">
                <a:solidFill>
                  <a:srgbClr val="333333"/>
                </a:solidFill>
              </a:rPr>
            </a:br>
            <a:r>
              <a:rPr lang="en-CA" sz="1400" dirty="0" smtClean="0">
                <a:solidFill>
                  <a:srgbClr val="333333"/>
                </a:solidFill>
              </a:rPr>
              <a:t>projects, on time and</a:t>
            </a:r>
            <a:br>
              <a:rPr lang="en-CA" sz="1400" dirty="0" smtClean="0">
                <a:solidFill>
                  <a:srgbClr val="333333"/>
                </a:solidFill>
              </a:rPr>
            </a:br>
            <a:r>
              <a:rPr lang="en-CA" sz="1400" dirty="0" smtClean="0">
                <a:solidFill>
                  <a:srgbClr val="333333"/>
                </a:solidFill>
              </a:rPr>
              <a:t>within budget</a:t>
            </a:r>
          </a:p>
          <a:p>
            <a:pPr algn="ctr" fontAlgn="base">
              <a:spcBef>
                <a:spcPct val="0"/>
              </a:spcBef>
              <a:spcAft>
                <a:spcPct val="0"/>
              </a:spcAft>
            </a:pPr>
            <a:endParaRPr lang="en-CA" sz="1400" dirty="0">
              <a:solidFill>
                <a:srgbClr val="333333"/>
              </a:solidFill>
            </a:endParaRPr>
          </a:p>
        </p:txBody>
      </p:sp>
      <p:sp>
        <p:nvSpPr>
          <p:cNvPr id="9" name="Rectangle 8"/>
          <p:cNvSpPr/>
          <p:nvPr/>
        </p:nvSpPr>
        <p:spPr>
          <a:xfrm>
            <a:off x="3095836" y="1628800"/>
            <a:ext cx="3018680" cy="1600438"/>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smtClean="0">
                <a:solidFill>
                  <a:srgbClr val="333333"/>
                </a:solidFill>
              </a:rPr>
              <a:t>Manage business expectations</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Justify IT spending and</a:t>
            </a:r>
            <a:br>
              <a:rPr lang="en-CA" sz="1400" dirty="0" smtClean="0">
                <a:solidFill>
                  <a:srgbClr val="333333"/>
                </a:solidFill>
              </a:rPr>
            </a:br>
            <a:r>
              <a:rPr lang="en-CA" sz="1400" dirty="0" smtClean="0">
                <a:solidFill>
                  <a:srgbClr val="333333"/>
                </a:solidFill>
              </a:rPr>
              <a:t>prove the value of IT</a:t>
            </a:r>
            <a:r>
              <a:rPr lang="en-CA" sz="1400" dirty="0">
                <a:solidFill>
                  <a:srgbClr val="333333"/>
                </a:solidFill>
              </a:rPr>
              <a:t/>
            </a:r>
            <a:br>
              <a:rPr lang="en-CA" sz="1400" dirty="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Train IT staff and effectively</a:t>
            </a:r>
            <a:br>
              <a:rPr lang="en-CA" sz="1400" dirty="0" smtClean="0">
                <a:solidFill>
                  <a:srgbClr val="333333"/>
                </a:solidFill>
              </a:rPr>
            </a:br>
            <a:r>
              <a:rPr lang="en-CA" sz="1400" dirty="0" smtClean="0">
                <a:solidFill>
                  <a:srgbClr val="333333"/>
                </a:solidFill>
              </a:rPr>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eaLnBrk="0" fontAlgn="base" hangingPunct="0">
              <a:lnSpc>
                <a:spcPts val="1350"/>
              </a:lnSpc>
              <a:spcBef>
                <a:spcPts val="500"/>
              </a:spcBef>
              <a:spcAft>
                <a:spcPct val="0"/>
              </a:spcAft>
              <a:buClr>
                <a:srgbClr val="333333"/>
              </a:buClr>
              <a:buSzPct val="120000"/>
              <a:buFont typeface="Arial" pitchFamily="34" charset="0"/>
              <a:buNone/>
              <a:defRPr/>
            </a:pPr>
            <a:r>
              <a:rPr lang="en-CA" sz="1200" b="1" dirty="0" smtClean="0">
                <a:solidFill>
                  <a:srgbClr val="333333"/>
                </a:solidFill>
              </a:rPr>
              <a:t>Toll Free: </a:t>
            </a:r>
            <a:r>
              <a:rPr lang="en-CA" sz="1200" dirty="0" smtClean="0">
                <a:solidFill>
                  <a:srgbClr val="333333"/>
                </a:solidFill>
              </a:rPr>
              <a:t>1-888-670-8889</a:t>
            </a:r>
            <a:endParaRPr lang="en-CA" sz="1200" dirty="0">
              <a:solidFill>
                <a:srgbClr val="333333"/>
              </a:solidFill>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1310521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8" name="TextBox 7"/>
          <p:cNvSpPr txBox="1"/>
          <p:nvPr/>
        </p:nvSpPr>
        <p:spPr>
          <a:xfrm>
            <a:off x="1151134" y="2198550"/>
            <a:ext cx="6589368" cy="3826689"/>
          </a:xfrm>
          <a:prstGeom prst="rect">
            <a:avLst/>
          </a:prstGeom>
        </p:spPr>
        <p:txBody>
          <a:bodyPr wrap="square" rtlCol="0">
            <a:spAutoFit/>
          </a:bodyPr>
          <a:lstStyle/>
          <a:p>
            <a:pPr>
              <a:spcAft>
                <a:spcPts val="500"/>
              </a:spcAft>
            </a:pPr>
            <a:r>
              <a:rPr lang="en-CA" sz="1400" i="1" dirty="0" smtClean="0">
                <a:solidFill>
                  <a:schemeClr val="bg1"/>
                </a:solidFill>
                <a:latin typeface="+mj-lt"/>
              </a:rPr>
              <a:t>Text messaging services – SMS, WhatsApp, Facebook Messenger to name a few – are a deeply ingrained part of most people’s daily lives. According to industry statistics, 97% of Americans use a text messaging application at least once a day.</a:t>
            </a:r>
            <a:r>
              <a:rPr lang="en-CA" sz="1400" i="1" baseline="30000" dirty="0" smtClean="0">
                <a:solidFill>
                  <a:schemeClr val="bg1"/>
                </a:solidFill>
                <a:latin typeface="+mj-lt"/>
              </a:rPr>
              <a:t>1</a:t>
            </a:r>
            <a:r>
              <a:rPr lang="en-CA" sz="1400" i="1" dirty="0" smtClean="0">
                <a:solidFill>
                  <a:schemeClr val="bg1"/>
                </a:solidFill>
                <a:latin typeface="+mj-lt"/>
              </a:rPr>
              <a:t> Over 8 </a:t>
            </a:r>
            <a:r>
              <a:rPr lang="en-CA" sz="1400" b="1" dirty="0" smtClean="0">
                <a:solidFill>
                  <a:schemeClr val="bg1"/>
                </a:solidFill>
                <a:latin typeface="+mj-lt"/>
              </a:rPr>
              <a:t>trillion </a:t>
            </a:r>
            <a:r>
              <a:rPr lang="en-CA" sz="1400" i="1" dirty="0" smtClean="0">
                <a:solidFill>
                  <a:schemeClr val="bg1"/>
                </a:solidFill>
                <a:latin typeface="+mj-lt"/>
              </a:rPr>
              <a:t>texts are sent a year.</a:t>
            </a:r>
            <a:r>
              <a:rPr lang="en-CA" sz="1400" i="1" baseline="30000" dirty="0" smtClean="0">
                <a:solidFill>
                  <a:schemeClr val="bg1"/>
                </a:solidFill>
                <a:latin typeface="+mj-lt"/>
              </a:rPr>
              <a:t>2</a:t>
            </a:r>
            <a:endParaRPr lang="en-CA" sz="1400" i="1" dirty="0" smtClean="0">
              <a:solidFill>
                <a:schemeClr val="bg1"/>
              </a:solidFill>
              <a:latin typeface="+mj-lt"/>
            </a:endParaRPr>
          </a:p>
          <a:p>
            <a:pPr>
              <a:spcAft>
                <a:spcPts val="500"/>
              </a:spcAft>
            </a:pPr>
            <a:endParaRPr lang="en-CA" sz="1400" i="1" dirty="0">
              <a:solidFill>
                <a:schemeClr val="bg1"/>
              </a:solidFill>
              <a:latin typeface="+mj-lt"/>
            </a:endParaRPr>
          </a:p>
          <a:p>
            <a:pPr>
              <a:spcAft>
                <a:spcPts val="500"/>
              </a:spcAft>
            </a:pPr>
            <a:r>
              <a:rPr lang="en-CA" sz="1400" i="1" dirty="0" smtClean="0">
                <a:solidFill>
                  <a:schemeClr val="bg1"/>
                </a:solidFill>
                <a:latin typeface="+mj-lt"/>
              </a:rPr>
              <a:t>Yet despite its popularity, businesses have lagged behind woefully in their adoption of text-based services as a ubiquitous channel for customer interaction. A lack of clear executive sponsorship, inadequate technology stack, and improperly trained agents are some of the key reasons businesses fail to support text for customer service.</a:t>
            </a:r>
          </a:p>
          <a:p>
            <a:pPr>
              <a:spcAft>
                <a:spcPts val="500"/>
              </a:spcAft>
            </a:pPr>
            <a:endParaRPr lang="en-CA" sz="1400" i="1" dirty="0">
              <a:solidFill>
                <a:schemeClr val="bg1"/>
              </a:solidFill>
              <a:latin typeface="+mj-lt"/>
            </a:endParaRPr>
          </a:p>
          <a:p>
            <a:pPr>
              <a:spcAft>
                <a:spcPts val="500"/>
              </a:spcAft>
            </a:pPr>
            <a:r>
              <a:rPr lang="en-CA" sz="1400" i="1" dirty="0" smtClean="0">
                <a:solidFill>
                  <a:schemeClr val="bg1"/>
                </a:solidFill>
                <a:latin typeface="+mj-lt"/>
              </a:rPr>
              <a:t>In order to leapfrog your competitors and differentiate yourself, it’s imperative to add text-based services to your arsenal of customer service tools. Over half of consumers want to be able to receive text-based support;</a:t>
            </a:r>
            <a:r>
              <a:rPr lang="en-CA" sz="1400" i="1" baseline="30000" dirty="0" smtClean="0">
                <a:solidFill>
                  <a:schemeClr val="bg1"/>
                </a:solidFill>
                <a:latin typeface="+mj-lt"/>
              </a:rPr>
              <a:t>3</a:t>
            </a:r>
            <a:r>
              <a:rPr lang="en-CA" sz="1400" i="1" dirty="0" smtClean="0">
                <a:solidFill>
                  <a:schemeClr val="bg1"/>
                </a:solidFill>
                <a:latin typeface="+mj-lt"/>
              </a:rPr>
              <a:t> create an end-to-end technology strategy to provide it to them.</a:t>
            </a:r>
            <a:r>
              <a:rPr lang="en-CA" sz="1600" b="1" i="1" dirty="0">
                <a:solidFill>
                  <a:schemeClr val="bg1"/>
                </a:solidFill>
                <a:latin typeface="+mj-lt"/>
              </a:rPr>
              <a:t/>
            </a:r>
            <a:br>
              <a:rPr lang="en-CA" sz="1600" b="1" i="1" dirty="0">
                <a:solidFill>
                  <a:schemeClr val="bg1"/>
                </a:solidFill>
                <a:latin typeface="+mj-lt"/>
              </a:rPr>
            </a:br>
            <a:endParaRPr lang="en-CA" sz="1600" b="1" i="1" dirty="0" smtClean="0">
              <a:solidFill>
                <a:schemeClr val="bg1"/>
              </a:solidFill>
              <a:latin typeface="+mj-lt"/>
            </a:endParaRPr>
          </a:p>
        </p:txBody>
      </p:sp>
      <p:sp>
        <p:nvSpPr>
          <p:cNvPr id="9" name="TextBox 8"/>
          <p:cNvSpPr txBox="1"/>
          <p:nvPr/>
        </p:nvSpPr>
        <p:spPr>
          <a:xfrm>
            <a:off x="3279585" y="5739427"/>
            <a:ext cx="4460917" cy="738664"/>
          </a:xfrm>
          <a:prstGeom prst="rect">
            <a:avLst/>
          </a:prstGeom>
        </p:spPr>
        <p:txBody>
          <a:bodyPr wrap="square" rtlCol="0">
            <a:spAutoFit/>
          </a:bodyPr>
          <a:lstStyle/>
          <a:p>
            <a:pPr algn="r"/>
            <a:r>
              <a:rPr lang="en-CA" sz="1400" b="1" dirty="0" smtClean="0">
                <a:solidFill>
                  <a:schemeClr val="bg1"/>
                </a:solidFill>
              </a:rPr>
              <a:t>Ben Dickie</a:t>
            </a:r>
          </a:p>
          <a:p>
            <a:pPr algn="r"/>
            <a:r>
              <a:rPr lang="en-CA" sz="1400" dirty="0" smtClean="0">
                <a:solidFill>
                  <a:schemeClr val="bg1"/>
                </a:solidFill>
              </a:rPr>
              <a:t>Senior Manager, Customer Experience Management</a:t>
            </a:r>
            <a:br>
              <a:rPr lang="en-CA" sz="1400" dirty="0" smtClean="0">
                <a:solidFill>
                  <a:schemeClr val="bg1"/>
                </a:solidFill>
              </a:rPr>
            </a:br>
            <a:r>
              <a:rPr lang="en-CA" sz="1400" dirty="0" smtClean="0">
                <a:solidFill>
                  <a:schemeClr val="bg1"/>
                </a:solidFill>
              </a:rPr>
              <a:t>Info-Tech Research Group</a:t>
            </a:r>
          </a:p>
        </p:txBody>
      </p:sp>
      <p:sp>
        <p:nvSpPr>
          <p:cNvPr id="10" name="TextBox 9"/>
          <p:cNvSpPr txBox="1"/>
          <p:nvPr/>
        </p:nvSpPr>
        <p:spPr>
          <a:xfrm>
            <a:off x="574678" y="1475601"/>
            <a:ext cx="7994644" cy="584775"/>
          </a:xfrm>
          <a:prstGeom prst="rect">
            <a:avLst/>
          </a:prstGeom>
        </p:spPr>
        <p:txBody>
          <a:bodyPr wrap="square" rtlCol="0">
            <a:spAutoFit/>
          </a:bodyPr>
          <a:lstStyle/>
          <a:p>
            <a:r>
              <a:rPr lang="en-CA" sz="1600" b="1" dirty="0" smtClean="0">
                <a:solidFill>
                  <a:schemeClr val="bg1"/>
                </a:solidFill>
              </a:rPr>
              <a:t>Despite its ubiquitous popularity with consumers, few organizations have adequately embraced text messaging services to provide customer support.</a:t>
            </a:r>
            <a:endParaRPr lang="en-CA" sz="1600" b="1" dirty="0">
              <a:solidFill>
                <a:schemeClr val="bg1"/>
              </a:solidFill>
            </a:endParaRPr>
          </a:p>
        </p:txBody>
      </p:sp>
      <p:sp>
        <p:nvSpPr>
          <p:cNvPr id="11" name="Rectangle 10"/>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14" name="Picture 108"/>
          <p:cNvPicPr>
            <a:picLocks noChangeAspect="1"/>
          </p:cNvPicPr>
          <p:nvPr/>
        </p:nvPicPr>
        <p:blipFill>
          <a:blip r:embed="rId3"/>
          <a:stretch>
            <a:fillRect/>
          </a:stretch>
        </p:blipFill>
        <p:spPr>
          <a:xfrm>
            <a:off x="574678" y="2082374"/>
            <a:ext cx="693419" cy="501622"/>
          </a:xfrm>
          <a:prstGeom prst="rect">
            <a:avLst/>
          </a:prstGeom>
        </p:spPr>
      </p:pic>
      <p:pic>
        <p:nvPicPr>
          <p:cNvPr id="15" name="Picture 109"/>
          <p:cNvPicPr>
            <a:picLocks noChangeAspect="1"/>
          </p:cNvPicPr>
          <p:nvPr/>
        </p:nvPicPr>
        <p:blipFill>
          <a:blip r:embed="rId4"/>
          <a:stretch>
            <a:fillRect/>
          </a:stretch>
        </p:blipFill>
        <p:spPr>
          <a:xfrm>
            <a:off x="7671033" y="5348051"/>
            <a:ext cx="674751" cy="615711"/>
          </a:xfrm>
          <a:prstGeom prst="rect">
            <a:avLst/>
          </a:prstGeom>
        </p:spPr>
      </p:pic>
      <p:sp>
        <p:nvSpPr>
          <p:cNvPr id="2" name="TextBox 1"/>
          <p:cNvSpPr txBox="1"/>
          <p:nvPr/>
        </p:nvSpPr>
        <p:spPr>
          <a:xfrm>
            <a:off x="1151134" y="5963762"/>
            <a:ext cx="2248558" cy="523220"/>
          </a:xfrm>
          <a:prstGeom prst="rect">
            <a:avLst/>
          </a:prstGeom>
        </p:spPr>
        <p:txBody>
          <a:bodyPr wrap="square" rtlCol="0">
            <a:spAutoFit/>
          </a:bodyPr>
          <a:lstStyle/>
          <a:p>
            <a:r>
              <a:rPr lang="en-CA" sz="1000" dirty="0" smtClean="0">
                <a:solidFill>
                  <a:schemeClr val="bg1"/>
                </a:solidFill>
                <a:hlinkClick r:id="rId5"/>
              </a:rPr>
              <a:t>One Reach</a:t>
            </a:r>
            <a:r>
              <a:rPr lang="en-CA" sz="1000" dirty="0" smtClean="0">
                <a:solidFill>
                  <a:schemeClr val="bg1"/>
                </a:solidFill>
              </a:rPr>
              <a:t> </a:t>
            </a:r>
            <a:r>
              <a:rPr lang="en-CA" sz="1000" baseline="30000" dirty="0" smtClean="0">
                <a:solidFill>
                  <a:schemeClr val="bg1"/>
                </a:solidFill>
              </a:rPr>
              <a:t>1, 3</a:t>
            </a:r>
          </a:p>
          <a:p>
            <a:r>
              <a:rPr lang="en-CA" sz="1000" dirty="0" smtClean="0">
                <a:solidFill>
                  <a:schemeClr val="bg1"/>
                </a:solidFill>
                <a:hlinkClick r:id="rId6"/>
              </a:rPr>
              <a:t>Bloomberg</a:t>
            </a:r>
            <a:r>
              <a:rPr lang="en-CA" b="1" dirty="0"/>
              <a:t> </a:t>
            </a:r>
            <a:r>
              <a:rPr lang="en-CA" sz="1000" baseline="30000" dirty="0" smtClean="0">
                <a:solidFill>
                  <a:schemeClr val="bg1"/>
                </a:solidFill>
              </a:rPr>
              <a:t>2</a:t>
            </a:r>
            <a:endParaRPr lang="en-CA" sz="1000" dirty="0">
              <a:solidFill>
                <a:schemeClr val="bg1"/>
              </a:solidFill>
            </a:endParaRPr>
          </a:p>
        </p:txBody>
      </p:sp>
      <p:grpSp>
        <p:nvGrpSpPr>
          <p:cNvPr id="12" name="Group 11"/>
          <p:cNvGrpSpPr/>
          <p:nvPr/>
        </p:nvGrpSpPr>
        <p:grpSpPr>
          <a:xfrm>
            <a:off x="0" y="6422955"/>
            <a:ext cx="9144000" cy="437555"/>
            <a:chOff x="0" y="6422955"/>
            <a:chExt cx="9144000" cy="437555"/>
          </a:xfrm>
        </p:grpSpPr>
        <p:pic>
          <p:nvPicPr>
            <p:cNvPr id="13"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2736799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p:txBody>
          <a:bodyPr/>
          <a:lstStyle/>
          <a:p>
            <a:r>
              <a:rPr lang="en-US" dirty="0" smtClean="0"/>
              <a:t>CIOs and applications directors who want to understand the business value of text-based customer service.</a:t>
            </a:r>
          </a:p>
          <a:p>
            <a:r>
              <a:rPr lang="en-US" dirty="0" smtClean="0"/>
              <a:t>IT leaders and practitioners charged with developing a technology strategy that successfully enables text-based customer service.</a:t>
            </a:r>
            <a:endParaRPr lang="en-US" dirty="0"/>
          </a:p>
        </p:txBody>
      </p:sp>
      <p:sp>
        <p:nvSpPr>
          <p:cNvPr id="14" name="Text Placeholder 13"/>
          <p:cNvSpPr>
            <a:spLocks noGrp="1"/>
          </p:cNvSpPr>
          <p:nvPr>
            <p:ph type="body" sz="quarter" idx="26"/>
          </p:nvPr>
        </p:nvSpPr>
        <p:spPr>
          <a:xfrm>
            <a:off x="4835436" y="1607231"/>
            <a:ext cx="4041648" cy="2034738"/>
          </a:xfrm>
        </p:spPr>
        <p:txBody>
          <a:bodyPr/>
          <a:lstStyle/>
          <a:p>
            <a:r>
              <a:rPr lang="en-US" dirty="0" smtClean="0"/>
              <a:t>Review the rationale for why your organization should be providing customer service through text-based applications.</a:t>
            </a:r>
          </a:p>
          <a:p>
            <a:r>
              <a:rPr lang="en-US" dirty="0" smtClean="0"/>
              <a:t>Create a step-by-step strategy for text-based customer service that articulates strategic drivers and customer personas, outlines a technology roadmap, and provides recommendations for service workflows and resourcing.</a:t>
            </a:r>
            <a:endParaRPr lang="en-US" dirty="0"/>
          </a:p>
        </p:txBody>
      </p:sp>
      <p:sp>
        <p:nvSpPr>
          <p:cNvPr id="15" name="Text Placeholder 14"/>
          <p:cNvSpPr>
            <a:spLocks noGrp="1"/>
          </p:cNvSpPr>
          <p:nvPr>
            <p:ph type="body" sz="quarter" idx="27"/>
          </p:nvPr>
        </p:nvSpPr>
        <p:spPr>
          <a:xfrm>
            <a:off x="246703" y="4252346"/>
            <a:ext cx="4041648" cy="2070300"/>
          </a:xfrm>
        </p:spPr>
        <p:txBody>
          <a:bodyPr/>
          <a:lstStyle/>
          <a:p>
            <a:r>
              <a:rPr lang="en-US" dirty="0" smtClean="0"/>
              <a:t>Business leaders who need to understand the value proposition of text-based customer service, the most popular text-based applications, and the enabling technologies for providing support through this channel.</a:t>
            </a:r>
          </a:p>
          <a:p>
            <a:r>
              <a:rPr lang="en-US" dirty="0" smtClean="0"/>
              <a:t>Practitioners, such as customer service managers, who will be involved with providing customer service through text-based applications.</a:t>
            </a:r>
            <a:endParaRPr lang="en-US" dirty="0"/>
          </a:p>
        </p:txBody>
      </p:sp>
      <p:sp>
        <p:nvSpPr>
          <p:cNvPr id="16" name="Text Placeholder 15"/>
          <p:cNvSpPr>
            <a:spLocks noGrp="1"/>
          </p:cNvSpPr>
          <p:nvPr>
            <p:ph type="body" sz="quarter" idx="28"/>
          </p:nvPr>
        </p:nvSpPr>
        <p:spPr>
          <a:xfrm>
            <a:off x="4830836" y="4248103"/>
            <a:ext cx="4041648" cy="2074543"/>
          </a:xfrm>
        </p:spPr>
        <p:txBody>
          <a:bodyPr/>
          <a:lstStyle/>
          <a:p>
            <a:r>
              <a:rPr lang="en-US" dirty="0" smtClean="0"/>
              <a:t>Understand the ubiquity of text-based applications and how leveraging them as a customer interaction channel provides concrete results.</a:t>
            </a:r>
          </a:p>
          <a:p>
            <a:r>
              <a:rPr lang="en-US" dirty="0" smtClean="0"/>
              <a:t>Survey the most popular text messaging applications and understand their relative strengths and weaknesses.</a:t>
            </a:r>
          </a:p>
          <a:p>
            <a:r>
              <a:rPr lang="en-US" dirty="0" smtClean="0"/>
              <a:t>Work with IT to create a technology strategy for enabling text-based customer service.</a:t>
            </a:r>
            <a:endParaRPr lang="en-US" dirty="0"/>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619900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p:txBody>
          <a:bodyPr/>
          <a:lstStyle/>
          <a:p>
            <a:r>
              <a:rPr lang="en-US" dirty="0" smtClean="0"/>
              <a:t>Text messaging services and applications (such as SMS, iMessage, WhatsApp, and Facebook Messenger) have seen explosive growth over the last decade. They are an entrenched part of consumers’ daily lives.</a:t>
            </a:r>
          </a:p>
          <a:p>
            <a:r>
              <a:rPr lang="en-US" dirty="0" smtClean="0"/>
              <a:t>For many demographics, text messaging rather than audio calls is the preferred medium of communication via smartphone.</a:t>
            </a:r>
            <a:endParaRPr lang="en-US" dirty="0"/>
          </a:p>
        </p:txBody>
      </p:sp>
      <p:sp>
        <p:nvSpPr>
          <p:cNvPr id="4" name="Text Placeholder 3"/>
          <p:cNvSpPr>
            <a:spLocks noGrp="1"/>
          </p:cNvSpPr>
          <p:nvPr>
            <p:ph type="body" sz="quarter" idx="11"/>
          </p:nvPr>
        </p:nvSpPr>
        <p:spPr>
          <a:xfrm>
            <a:off x="247848" y="2974004"/>
            <a:ext cx="5257800" cy="1246304"/>
          </a:xfrm>
        </p:spPr>
        <p:txBody>
          <a:bodyPr/>
          <a:lstStyle/>
          <a:p>
            <a:r>
              <a:rPr lang="en-US" dirty="0" smtClean="0"/>
              <a:t>Despite the popularity of text messaging services and applications with consumers, organizations have been slow to adequately incorporate these channels into their customer service strategy.</a:t>
            </a:r>
          </a:p>
          <a:p>
            <a:r>
              <a:rPr lang="en-US" dirty="0" smtClean="0"/>
              <a:t>The result is a major disconnect between the channel preferences of consumers and the customer service options being offered by businesses.</a:t>
            </a:r>
            <a:endParaRPr lang="en-US" dirty="0"/>
          </a:p>
        </p:txBody>
      </p:sp>
      <p:sp>
        <p:nvSpPr>
          <p:cNvPr id="5" name="Text Placeholder 4"/>
          <p:cNvSpPr>
            <a:spLocks noGrp="1"/>
          </p:cNvSpPr>
          <p:nvPr>
            <p:ph type="body" sz="quarter" idx="12"/>
          </p:nvPr>
        </p:nvSpPr>
        <p:spPr/>
        <p:txBody>
          <a:bodyPr/>
          <a:lstStyle/>
          <a:p>
            <a:r>
              <a:rPr lang="en-US" dirty="0" smtClean="0"/>
              <a:t>IT must work with their counterparts in customer service to build a technology roadmap that incorporates text messaging services and apps as a core channel for customer interaction. Doing so will increase IT’s stature as an innovator in the eyes of the business, while allowing the broader organization to leapfrog competitors that have not yet added text-based support to their repertoire of service channels. Incorporating text messaging as a customer service channel will increase customer satisfaction, improve retention, and reduce cost-to-serve.</a:t>
            </a:r>
          </a:p>
          <a:p>
            <a:r>
              <a:rPr lang="en-US" dirty="0" smtClean="0"/>
              <a:t>A prudent strategy for text-based customer service begins with defining the value proposition and creating objectives. Is there a strong fit with the organization’s customers and service use cases? Next, organizations must create a technology enablement roadmap for text-based support that incorporates the right tools and applications to deliver it. Finally, the strategy must address best practices for text-based customer service workflows and appropriate resourcing.</a:t>
            </a:r>
            <a:endParaRPr lang="en-US" dirty="0"/>
          </a:p>
        </p:txBody>
      </p:sp>
      <p:sp>
        <p:nvSpPr>
          <p:cNvPr id="6" name="Text Placeholder 5"/>
          <p:cNvSpPr>
            <a:spLocks noGrp="1"/>
          </p:cNvSpPr>
          <p:nvPr>
            <p:ph type="body" sz="quarter" idx="13"/>
          </p:nvPr>
        </p:nvSpPr>
        <p:spPr/>
        <p:txBody>
          <a:bodyPr/>
          <a:lstStyle/>
          <a:p>
            <a:pPr marL="228600" indent="-228600">
              <a:spcBef>
                <a:spcPts val="600"/>
              </a:spcBef>
              <a:spcAft>
                <a:spcPts val="600"/>
              </a:spcAft>
              <a:buSzPct val="100000"/>
              <a:buFont typeface="+mj-lt"/>
              <a:buAutoNum type="arabicPeriod"/>
            </a:pPr>
            <a:r>
              <a:rPr lang="en-US" b="1" dirty="0" smtClean="0">
                <a:solidFill>
                  <a:srgbClr val="333333"/>
                </a:solidFill>
              </a:rPr>
              <a:t>Text messaging is everywhere, but businesses aren’t capitalizing on it.</a:t>
            </a:r>
            <a:br>
              <a:rPr lang="en-US" b="1" dirty="0" smtClean="0">
                <a:solidFill>
                  <a:srgbClr val="333333"/>
                </a:solidFill>
              </a:rPr>
            </a:br>
            <a:r>
              <a:rPr lang="en-US" dirty="0" smtClean="0">
                <a:solidFill>
                  <a:srgbClr val="333333"/>
                </a:solidFill>
              </a:rPr>
              <a:t>There is a startling disconnect between text messaging’s popularity and its use as a service channel.</a:t>
            </a:r>
          </a:p>
          <a:p>
            <a:pPr marL="228600" indent="-228600">
              <a:spcBef>
                <a:spcPts val="600"/>
              </a:spcBef>
              <a:spcAft>
                <a:spcPts val="600"/>
              </a:spcAft>
              <a:buSzPct val="100000"/>
              <a:buFont typeface="+mj-lt"/>
              <a:buAutoNum type="arabicPeriod"/>
            </a:pPr>
            <a:r>
              <a:rPr lang="en-US" b="1" dirty="0" smtClean="0">
                <a:solidFill>
                  <a:srgbClr val="333333"/>
                </a:solidFill>
              </a:rPr>
              <a:t>Enabling text-based support means happier customers.</a:t>
            </a:r>
            <a:r>
              <a:rPr lang="en-US" b="1" dirty="0"/>
              <a:t> </a:t>
            </a:r>
            <a:r>
              <a:rPr lang="en-US" dirty="0" smtClean="0"/>
              <a:t>Satisfaction will increase and churn will decrease by giving customers options in their interaction model.</a:t>
            </a:r>
            <a:endParaRPr lang="en-US" b="1" dirty="0" smtClean="0">
              <a:solidFill>
                <a:srgbClr val="333333"/>
              </a:solidFill>
            </a:endParaRPr>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1988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2200" dirty="0" smtClean="0"/>
              <a:t>Providing text-based customer service sits within the overall context of a Customer Experience Management (CXM) strategy</a:t>
            </a:r>
            <a:endParaRPr lang="en-CA" sz="2200" dirty="0"/>
          </a:p>
        </p:txBody>
      </p:sp>
      <p:grpSp>
        <p:nvGrpSpPr>
          <p:cNvPr id="32" name="Group 31"/>
          <p:cNvGrpSpPr/>
          <p:nvPr/>
        </p:nvGrpSpPr>
        <p:grpSpPr>
          <a:xfrm>
            <a:off x="735623" y="1760206"/>
            <a:ext cx="4748579" cy="4551910"/>
            <a:chOff x="854928" y="1507552"/>
            <a:chExt cx="4779964" cy="4581995"/>
          </a:xfrm>
        </p:grpSpPr>
        <p:grpSp>
          <p:nvGrpSpPr>
            <p:cNvPr id="10" name="Group 9"/>
            <p:cNvGrpSpPr/>
            <p:nvPr/>
          </p:nvGrpSpPr>
          <p:grpSpPr>
            <a:xfrm>
              <a:off x="854928" y="1507552"/>
              <a:ext cx="4779964" cy="4581995"/>
              <a:chOff x="1503605" y="697407"/>
              <a:chExt cx="6127262" cy="5873493"/>
            </a:xfrm>
          </p:grpSpPr>
          <p:sp>
            <p:nvSpPr>
              <p:cNvPr id="3" name="Oval 2"/>
              <p:cNvSpPr/>
              <p:nvPr/>
            </p:nvSpPr>
            <p:spPr>
              <a:xfrm>
                <a:off x="3750528" y="2836985"/>
                <a:ext cx="1633416" cy="15943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CA" sz="1050" b="1" dirty="0" smtClean="0"/>
                  <a:t>Customer Relationship Management</a:t>
                </a:r>
              </a:p>
              <a:p>
                <a:pPr algn="ctr"/>
                <a:r>
                  <a:rPr lang="en-CA" sz="1050" b="1" dirty="0" smtClean="0"/>
                  <a:t>Platform</a:t>
                </a:r>
                <a:endParaRPr lang="en-CA" sz="1050" b="1" dirty="0"/>
              </a:p>
            </p:txBody>
          </p:sp>
          <p:sp>
            <p:nvSpPr>
              <p:cNvPr id="4" name="Oval 3"/>
              <p:cNvSpPr/>
              <p:nvPr/>
            </p:nvSpPr>
            <p:spPr>
              <a:xfrm>
                <a:off x="1503605" y="2039816"/>
                <a:ext cx="1633416" cy="1594338"/>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CA" sz="1050" b="1" dirty="0" smtClean="0"/>
                  <a:t>Marketing Management</a:t>
                </a:r>
              </a:p>
              <a:p>
                <a:pPr algn="ctr"/>
                <a:r>
                  <a:rPr lang="en-CA" sz="1050" b="1" dirty="0" smtClean="0"/>
                  <a:t>Suite</a:t>
                </a:r>
                <a:endParaRPr lang="en-CA" sz="1050" b="1" dirty="0"/>
              </a:p>
            </p:txBody>
          </p:sp>
          <p:sp>
            <p:nvSpPr>
              <p:cNvPr id="5" name="Oval 4"/>
              <p:cNvSpPr/>
              <p:nvPr/>
            </p:nvSpPr>
            <p:spPr>
              <a:xfrm>
                <a:off x="5997451" y="2039816"/>
                <a:ext cx="1633416" cy="1594338"/>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CA" sz="1050" b="1" dirty="0" smtClean="0"/>
                  <a:t>e-Commerce &amp; Point of Sale Solutions</a:t>
                </a:r>
                <a:endParaRPr lang="en-CA" sz="1050" b="1" dirty="0"/>
              </a:p>
            </p:txBody>
          </p:sp>
          <p:sp>
            <p:nvSpPr>
              <p:cNvPr id="6" name="Oval 5"/>
              <p:cNvSpPr/>
              <p:nvPr/>
            </p:nvSpPr>
            <p:spPr>
              <a:xfrm>
                <a:off x="1503605" y="4103076"/>
                <a:ext cx="1633416" cy="1594338"/>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CA" sz="1050" b="1" dirty="0" smtClean="0"/>
                  <a:t>Customer Service Management Tools (</a:t>
                </a:r>
                <a:r>
                  <a:rPr lang="en-CA" sz="1050" b="1" dirty="0"/>
                  <a:t>I</a:t>
                </a:r>
                <a:r>
                  <a:rPr lang="en-CA" sz="1050" b="1" dirty="0" smtClean="0"/>
                  <a:t>ncluding Text)</a:t>
                </a:r>
                <a:endParaRPr lang="en-CA" sz="1050" b="1" dirty="0"/>
              </a:p>
            </p:txBody>
          </p:sp>
          <p:sp>
            <p:nvSpPr>
              <p:cNvPr id="7" name="Oval 6"/>
              <p:cNvSpPr/>
              <p:nvPr/>
            </p:nvSpPr>
            <p:spPr>
              <a:xfrm>
                <a:off x="5997451" y="4103076"/>
                <a:ext cx="1633416" cy="1594338"/>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CA" sz="1050" b="1" dirty="0" smtClean="0"/>
                  <a:t>Social Media Management</a:t>
                </a:r>
              </a:p>
              <a:p>
                <a:pPr algn="ctr"/>
                <a:r>
                  <a:rPr lang="en-CA" sz="1050" b="1" dirty="0" smtClean="0"/>
                  <a:t>Platform</a:t>
                </a:r>
                <a:endParaRPr lang="en-CA" sz="1050" b="1" dirty="0"/>
              </a:p>
            </p:txBody>
          </p:sp>
          <p:sp>
            <p:nvSpPr>
              <p:cNvPr id="8" name="Oval 7"/>
              <p:cNvSpPr/>
              <p:nvPr/>
            </p:nvSpPr>
            <p:spPr>
              <a:xfrm>
                <a:off x="3750529" y="697407"/>
                <a:ext cx="1633416" cy="1594338"/>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CA" sz="1050" b="1" dirty="0" smtClean="0"/>
                  <a:t>Web Experience Management</a:t>
                </a:r>
              </a:p>
              <a:p>
                <a:pPr algn="ctr"/>
                <a:r>
                  <a:rPr lang="en-CA" sz="1050" b="1" dirty="0" smtClean="0"/>
                  <a:t>Platform</a:t>
                </a:r>
                <a:endParaRPr lang="en-CA" sz="1050" b="1" dirty="0"/>
              </a:p>
            </p:txBody>
          </p:sp>
          <p:sp>
            <p:nvSpPr>
              <p:cNvPr id="9" name="Oval 8"/>
              <p:cNvSpPr/>
              <p:nvPr/>
            </p:nvSpPr>
            <p:spPr>
              <a:xfrm>
                <a:off x="3750529" y="4976562"/>
                <a:ext cx="1633416" cy="1594338"/>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CA" sz="1050" b="1" dirty="0" smtClean="0"/>
                  <a:t>Customer Intelligence</a:t>
                </a:r>
              </a:p>
              <a:p>
                <a:pPr algn="ctr"/>
                <a:r>
                  <a:rPr lang="en-CA" sz="1050" b="1" dirty="0" smtClean="0"/>
                  <a:t>Platform</a:t>
                </a:r>
                <a:endParaRPr lang="en-CA" sz="1050" b="1" dirty="0"/>
              </a:p>
            </p:txBody>
          </p:sp>
        </p:grpSp>
        <p:cxnSp>
          <p:nvCxnSpPr>
            <p:cNvPr id="12" name="Straight Arrow Connector 11"/>
            <p:cNvCxnSpPr>
              <a:stCxn id="8" idx="4"/>
              <a:endCxn id="3" idx="0"/>
            </p:cNvCxnSpPr>
            <p:nvPr/>
          </p:nvCxnSpPr>
          <p:spPr>
            <a:xfrm>
              <a:off x="3244911" y="2751318"/>
              <a:ext cx="0" cy="425349"/>
            </a:xfrm>
            <a:prstGeom prst="straightConnector1">
              <a:avLst/>
            </a:prstGeom>
            <a:ln>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17" name="Straight Arrow Connector 16"/>
            <p:cNvCxnSpPr/>
            <p:nvPr/>
          </p:nvCxnSpPr>
          <p:spPr>
            <a:xfrm flipH="1">
              <a:off x="3882036" y="3384062"/>
              <a:ext cx="478606" cy="195384"/>
            </a:xfrm>
            <a:prstGeom prst="straightConnector1">
              <a:avLst/>
            </a:prstGeom>
            <a:ln>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24" name="Straight Arrow Connector 23"/>
            <p:cNvCxnSpPr/>
            <p:nvPr/>
          </p:nvCxnSpPr>
          <p:spPr>
            <a:xfrm flipH="1" flipV="1">
              <a:off x="3813908" y="4164363"/>
              <a:ext cx="546733" cy="345114"/>
            </a:xfrm>
            <a:prstGeom prst="straightConnector1">
              <a:avLst/>
            </a:prstGeom>
            <a:ln>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26" name="Straight Arrow Connector 25"/>
            <p:cNvCxnSpPr>
              <a:stCxn id="9" idx="0"/>
              <a:endCxn id="3" idx="4"/>
            </p:cNvCxnSpPr>
            <p:nvPr/>
          </p:nvCxnSpPr>
          <p:spPr>
            <a:xfrm flipV="1">
              <a:off x="3244911" y="4420433"/>
              <a:ext cx="0" cy="425348"/>
            </a:xfrm>
            <a:prstGeom prst="straightConnector1">
              <a:avLst/>
            </a:prstGeom>
            <a:ln>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28" name="Straight Arrow Connector 27"/>
            <p:cNvCxnSpPr/>
            <p:nvPr/>
          </p:nvCxnSpPr>
          <p:spPr>
            <a:xfrm flipV="1">
              <a:off x="2118637" y="4164363"/>
              <a:ext cx="551498" cy="345114"/>
            </a:xfrm>
            <a:prstGeom prst="straightConnector1">
              <a:avLst/>
            </a:prstGeom>
            <a:ln>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30" name="Straight Arrow Connector 29"/>
            <p:cNvCxnSpPr/>
            <p:nvPr/>
          </p:nvCxnSpPr>
          <p:spPr>
            <a:xfrm>
              <a:off x="2131161" y="3377439"/>
              <a:ext cx="469856" cy="195384"/>
            </a:xfrm>
            <a:prstGeom prst="straightConnector1">
              <a:avLst/>
            </a:prstGeom>
            <a:ln>
              <a:headEnd type="triangle"/>
              <a:tailEnd type="triangle"/>
            </a:ln>
          </p:spPr>
          <p:style>
            <a:lnRef idx="1">
              <a:schemeClr val="accent2"/>
            </a:lnRef>
            <a:fillRef idx="0">
              <a:schemeClr val="accent2"/>
            </a:fillRef>
            <a:effectRef idx="0">
              <a:schemeClr val="accent2"/>
            </a:effectRef>
            <a:fontRef idx="minor">
              <a:schemeClr val="tx1"/>
            </a:fontRef>
          </p:style>
        </p:cxnSp>
      </p:grpSp>
      <p:sp>
        <p:nvSpPr>
          <p:cNvPr id="31" name="TextBox 30"/>
          <p:cNvSpPr txBox="1"/>
          <p:nvPr/>
        </p:nvSpPr>
        <p:spPr>
          <a:xfrm>
            <a:off x="257174" y="1277180"/>
            <a:ext cx="5705476" cy="307777"/>
          </a:xfrm>
          <a:prstGeom prst="rect">
            <a:avLst/>
          </a:prstGeom>
        </p:spPr>
        <p:txBody>
          <a:bodyPr wrap="square" rtlCol="0">
            <a:spAutoFit/>
          </a:bodyPr>
          <a:lstStyle/>
          <a:p>
            <a:pPr algn="ctr"/>
            <a:r>
              <a:rPr lang="en-CA" sz="1400" b="1" dirty="0" smtClean="0">
                <a:solidFill>
                  <a:srgbClr val="29475F"/>
                </a:solidFill>
              </a:rPr>
              <a:t>CUSTOMER EXPERIENCE MANAGEMENT (CXM) ECOSYSTEM</a:t>
            </a:r>
          </a:p>
        </p:txBody>
      </p:sp>
      <p:sp>
        <p:nvSpPr>
          <p:cNvPr id="33" name="Rectangle 32"/>
          <p:cNvSpPr/>
          <p:nvPr/>
        </p:nvSpPr>
        <p:spPr>
          <a:xfrm>
            <a:off x="6110070" y="1091439"/>
            <a:ext cx="2773997" cy="542366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spcAft>
                <a:spcPts val="600"/>
              </a:spcAft>
            </a:pPr>
            <a:r>
              <a:rPr lang="en-CA" sz="1600" b="1" dirty="0">
                <a:solidFill>
                  <a:srgbClr val="29475F"/>
                </a:solidFill>
              </a:rPr>
              <a:t>From a technology and strategy perspective, it’s important to recognize that enabling text-based customer support occurs within a broader customer experience management  framework. </a:t>
            </a:r>
          </a:p>
          <a:p>
            <a:pPr>
              <a:spcBef>
                <a:spcPts val="600"/>
              </a:spcBef>
              <a:spcAft>
                <a:spcPts val="600"/>
              </a:spcAft>
            </a:pPr>
            <a:r>
              <a:rPr lang="en-CA" sz="1600" b="1" dirty="0">
                <a:solidFill>
                  <a:srgbClr val="29475F"/>
                </a:solidFill>
              </a:rPr>
              <a:t>Customer personas and scenarios should drive channel decisions, and text-based automation solutions should be integrated with other CXM applications.</a:t>
            </a:r>
          </a:p>
          <a:p>
            <a:pPr>
              <a:spcBef>
                <a:spcPts val="600"/>
              </a:spcBef>
              <a:spcAft>
                <a:spcPts val="600"/>
              </a:spcAft>
            </a:pPr>
            <a:r>
              <a:rPr lang="en-CA" sz="1600" b="1" dirty="0" smtClean="0">
                <a:solidFill>
                  <a:srgbClr val="29475F"/>
                </a:solidFill>
                <a:hlinkClick r:id="rId3"/>
              </a:rPr>
              <a:t>This blueprint</a:t>
            </a:r>
            <a:r>
              <a:rPr lang="en-CA" sz="1600" b="1" dirty="0" smtClean="0">
                <a:solidFill>
                  <a:srgbClr val="29475F"/>
                </a:solidFill>
              </a:rPr>
              <a:t> provides the starting point for Info-Tech’s CXM taxonomy.</a:t>
            </a:r>
          </a:p>
        </p:txBody>
      </p:sp>
      <p:grpSp>
        <p:nvGrpSpPr>
          <p:cNvPr id="20" name="Group 19"/>
          <p:cNvGrpSpPr/>
          <p:nvPr/>
        </p:nvGrpSpPr>
        <p:grpSpPr>
          <a:xfrm>
            <a:off x="0" y="6422955"/>
            <a:ext cx="9144000" cy="437555"/>
            <a:chOff x="0" y="6422955"/>
            <a:chExt cx="9144000" cy="437555"/>
          </a:xfrm>
        </p:grpSpPr>
        <p:pic>
          <p:nvPicPr>
            <p:cNvPr id="21"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22" name="Picture 21"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1080249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Texting is a ubiquitous part of consumers’ lives, but very few organizations have successfully capitalized </a:t>
            </a:r>
            <a:r>
              <a:rPr lang="en-CA" dirty="0" smtClean="0"/>
              <a:t>on it</a:t>
            </a:r>
            <a:endParaRPr lang="en-CA" dirty="0"/>
          </a:p>
        </p:txBody>
      </p:sp>
      <p:sp>
        <p:nvSpPr>
          <p:cNvPr id="11" name="Rectangle 10"/>
          <p:cNvSpPr/>
          <p:nvPr/>
        </p:nvSpPr>
        <p:spPr>
          <a:xfrm>
            <a:off x="257174" y="1187898"/>
            <a:ext cx="8620125" cy="1014380"/>
          </a:xfrm>
          <a:prstGeom prst="rect">
            <a:avLst/>
          </a:prstGeom>
        </p:spPr>
        <p:txBody>
          <a:bodyPr wrap="square">
            <a:spAutoFit/>
          </a:bodyPr>
          <a:lstStyle/>
          <a:p>
            <a:pPr>
              <a:lnSpc>
                <a:spcPct val="107000"/>
              </a:lnSpc>
              <a:spcAft>
                <a:spcPts val="800"/>
              </a:spcAft>
            </a:pPr>
            <a:r>
              <a:rPr lang="en-CA" sz="1400" dirty="0" smtClean="0">
                <a:solidFill>
                  <a:srgbClr val="333333"/>
                </a:solidFill>
                <a:ea typeface="Calibri" panose="020F0502020204030204" pitchFamily="34" charset="0"/>
                <a:cs typeface="Times New Roman" panose="02020603050405020304" pitchFamily="18" charset="0"/>
              </a:rPr>
              <a:t>Get ahead of the competition by </a:t>
            </a:r>
            <a:r>
              <a:rPr lang="en-CA" sz="1400" b="1" dirty="0" smtClean="0">
                <a:solidFill>
                  <a:srgbClr val="333333"/>
                </a:solidFill>
                <a:ea typeface="Calibri" panose="020F0502020204030204" pitchFamily="34" charset="0"/>
                <a:cs typeface="Times New Roman" panose="02020603050405020304" pitchFamily="18" charset="0"/>
              </a:rPr>
              <a:t>doing text-based service right.</a:t>
            </a:r>
            <a:r>
              <a:rPr lang="en-CA" sz="1400" dirty="0" smtClean="0">
                <a:solidFill>
                  <a:srgbClr val="333333"/>
                </a:solidFill>
                <a:ea typeface="Calibri" panose="020F0502020204030204" pitchFamily="34" charset="0"/>
                <a:cs typeface="Times New Roman" panose="02020603050405020304" pitchFamily="18" charset="0"/>
              </a:rPr>
              <a:t> Devise a strategy that allows you to quickly, effectively, and successfully resolve customer service issues through text messaging and applications. Customers want to interact with you on their own terms, and it </a:t>
            </a:r>
            <a:r>
              <a:rPr lang="en-CA" sz="1400" b="1" dirty="0" smtClean="0">
                <a:solidFill>
                  <a:srgbClr val="333333"/>
                </a:solidFill>
                <a:ea typeface="Calibri" panose="020F0502020204030204" pitchFamily="34" charset="0"/>
                <a:cs typeface="Times New Roman" panose="02020603050405020304" pitchFamily="18" charset="0"/>
              </a:rPr>
              <a:t>falls on IT </a:t>
            </a:r>
            <a:r>
              <a:rPr lang="en-CA" sz="1400" dirty="0" smtClean="0">
                <a:solidFill>
                  <a:srgbClr val="333333"/>
                </a:solidFill>
                <a:ea typeface="Calibri" panose="020F0502020204030204" pitchFamily="34" charset="0"/>
                <a:cs typeface="Times New Roman" panose="02020603050405020304" pitchFamily="18" charset="0"/>
              </a:rPr>
              <a:t>to ensure that the strategies and tools are in place to </a:t>
            </a:r>
            <a:r>
              <a:rPr lang="en-CA" sz="1400" b="1" dirty="0" smtClean="0">
                <a:solidFill>
                  <a:srgbClr val="333333"/>
                </a:solidFill>
                <a:ea typeface="Calibri" panose="020F0502020204030204" pitchFamily="34" charset="0"/>
                <a:cs typeface="Times New Roman" panose="02020603050405020304" pitchFamily="18" charset="0"/>
              </a:rPr>
              <a:t>support and manage your customers’ favored channels, like text.</a:t>
            </a:r>
            <a:endParaRPr lang="en-CA" sz="1400" dirty="0">
              <a:solidFill>
                <a:srgbClr val="333333"/>
              </a:solidFill>
              <a:ea typeface="Calibri" panose="020F0502020204030204" pitchFamily="34" charset="0"/>
              <a:cs typeface="Times New Roman" panose="02020603050405020304" pitchFamily="18" charset="0"/>
            </a:endParaRPr>
          </a:p>
        </p:txBody>
      </p:sp>
      <p:grpSp>
        <p:nvGrpSpPr>
          <p:cNvPr id="25" name="Group 24"/>
          <p:cNvGrpSpPr/>
          <p:nvPr/>
        </p:nvGrpSpPr>
        <p:grpSpPr>
          <a:xfrm>
            <a:off x="85725" y="3804193"/>
            <a:ext cx="8576503" cy="2839818"/>
            <a:chOff x="104352" y="1818353"/>
            <a:chExt cx="8576503" cy="2839818"/>
          </a:xfrm>
        </p:grpSpPr>
        <p:grpSp>
          <p:nvGrpSpPr>
            <p:cNvPr id="21" name="Group 20"/>
            <p:cNvGrpSpPr/>
            <p:nvPr/>
          </p:nvGrpSpPr>
          <p:grpSpPr>
            <a:xfrm>
              <a:off x="700936" y="1981404"/>
              <a:ext cx="4262927" cy="1263270"/>
              <a:chOff x="304339" y="3453384"/>
              <a:chExt cx="4215762" cy="1263270"/>
            </a:xfrm>
          </p:grpSpPr>
          <p:sp>
            <p:nvSpPr>
              <p:cNvPr id="22" name="Isosceles Triangle 21"/>
              <p:cNvSpPr/>
              <p:nvPr/>
            </p:nvSpPr>
            <p:spPr>
              <a:xfrm rot="5400000">
                <a:off x="3594184" y="3790736"/>
                <a:ext cx="1263270" cy="588565"/>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3" name="Rectangle 22"/>
              <p:cNvSpPr/>
              <p:nvPr/>
            </p:nvSpPr>
            <p:spPr>
              <a:xfrm>
                <a:off x="304339" y="3691923"/>
                <a:ext cx="3781643" cy="81629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grpSp>
        <p:grpSp>
          <p:nvGrpSpPr>
            <p:cNvPr id="12" name="Group 11"/>
            <p:cNvGrpSpPr/>
            <p:nvPr/>
          </p:nvGrpSpPr>
          <p:grpSpPr>
            <a:xfrm>
              <a:off x="104352" y="1818353"/>
              <a:ext cx="4113619" cy="2839818"/>
              <a:chOff x="104352" y="1691353"/>
              <a:chExt cx="4113619" cy="2839818"/>
            </a:xfrm>
          </p:grpSpPr>
          <p:sp>
            <p:nvSpPr>
              <p:cNvPr id="3" name="Rectangle 2"/>
              <p:cNvSpPr/>
              <p:nvPr/>
            </p:nvSpPr>
            <p:spPr>
              <a:xfrm>
                <a:off x="1126138" y="1854737"/>
                <a:ext cx="3091833" cy="17520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grpSp>
            <p:nvGrpSpPr>
              <p:cNvPr id="4" name="Group 3"/>
              <p:cNvGrpSpPr/>
              <p:nvPr/>
            </p:nvGrpSpPr>
            <p:grpSpPr>
              <a:xfrm>
                <a:off x="104352" y="1691353"/>
                <a:ext cx="4081362" cy="2839818"/>
                <a:chOff x="-171937" y="1976436"/>
                <a:chExt cx="4081362" cy="2839818"/>
              </a:xfrm>
            </p:grpSpPr>
            <p:graphicFrame>
              <p:nvGraphicFramePr>
                <p:cNvPr id="5" name="Chart 4"/>
                <p:cNvGraphicFramePr/>
                <p:nvPr>
                  <p:extLst/>
                </p:nvPr>
              </p:nvGraphicFramePr>
              <p:xfrm>
                <a:off x="-171937" y="1976436"/>
                <a:ext cx="2043572" cy="1445747"/>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1424869" y="2985739"/>
                  <a:ext cx="2484556" cy="830997"/>
                </a:xfrm>
                <a:prstGeom prst="rect">
                  <a:avLst/>
                </a:prstGeom>
              </p:spPr>
              <p:txBody>
                <a:bodyPr wrap="square">
                  <a:spAutoFit/>
                </a:bodyPr>
                <a:lstStyle/>
                <a:p>
                  <a:r>
                    <a:rPr lang="en-CA" sz="1600" b="1" dirty="0" smtClean="0">
                      <a:solidFill>
                        <a:schemeClr val="accent2"/>
                      </a:solidFill>
                    </a:rPr>
                    <a:t>of consumers </a:t>
                  </a:r>
                  <a:r>
                    <a:rPr lang="en-CA" sz="1600" b="1" dirty="0" smtClean="0">
                      <a:solidFill>
                        <a:srgbClr val="29475F"/>
                      </a:solidFill>
                    </a:rPr>
                    <a:t>say </a:t>
                  </a:r>
                  <a:r>
                    <a:rPr lang="en-CA" sz="1600" b="1" dirty="0">
                      <a:solidFill>
                        <a:srgbClr val="29475F"/>
                      </a:solidFill>
                    </a:rPr>
                    <a:t>that they </a:t>
                  </a:r>
                  <a:r>
                    <a:rPr lang="en-CA" sz="1600" b="1" dirty="0" smtClean="0">
                      <a:solidFill>
                        <a:srgbClr val="29475F"/>
                      </a:solidFill>
                    </a:rPr>
                    <a:t>use text message services or apps </a:t>
                  </a:r>
                  <a:r>
                    <a:rPr lang="en-CA" sz="1600" b="1" dirty="0" smtClean="0">
                      <a:solidFill>
                        <a:schemeClr val="accent2"/>
                      </a:solidFill>
                    </a:rPr>
                    <a:t>daily</a:t>
                  </a:r>
                  <a:r>
                    <a:rPr lang="en-CA" sz="1600" b="1" dirty="0" smtClean="0">
                      <a:solidFill>
                        <a:srgbClr val="29475F"/>
                      </a:solidFill>
                    </a:rPr>
                    <a:t>.</a:t>
                  </a:r>
                </a:p>
              </p:txBody>
            </p:sp>
            <p:sp>
              <p:nvSpPr>
                <p:cNvPr id="7" name="Rectangle 6"/>
                <p:cNvSpPr/>
                <p:nvPr/>
              </p:nvSpPr>
              <p:spPr>
                <a:xfrm>
                  <a:off x="1424869" y="2171261"/>
                  <a:ext cx="1938351" cy="1015663"/>
                </a:xfrm>
                <a:prstGeom prst="rect">
                  <a:avLst/>
                </a:prstGeom>
              </p:spPr>
              <p:txBody>
                <a:bodyPr wrap="none">
                  <a:spAutoFit/>
                </a:bodyPr>
                <a:lstStyle/>
                <a:p>
                  <a:r>
                    <a:rPr lang="en-CA" sz="6000" b="1" dirty="0">
                      <a:solidFill>
                        <a:srgbClr val="29475F"/>
                      </a:solidFill>
                      <a:effectLst>
                        <a:outerShdw blurRad="38100" dist="38100" dir="2700000" algn="tl">
                          <a:srgbClr val="000000">
                            <a:alpha val="43137"/>
                          </a:srgbClr>
                        </a:outerShdw>
                      </a:effectLst>
                    </a:rPr>
                    <a:t>97% </a:t>
                  </a:r>
                  <a:endParaRPr lang="en-CA" sz="6000" dirty="0">
                    <a:solidFill>
                      <a:srgbClr val="29475F"/>
                    </a:solidFill>
                  </a:endParaRPr>
                </a:p>
              </p:txBody>
            </p:sp>
            <p:graphicFrame>
              <p:nvGraphicFramePr>
                <p:cNvPr id="8" name="Chart 7"/>
                <p:cNvGraphicFramePr/>
                <p:nvPr>
                  <p:extLst/>
                </p:nvPr>
              </p:nvGraphicFramePr>
              <p:xfrm>
                <a:off x="-139845" y="3386874"/>
                <a:ext cx="1979388" cy="1429380"/>
              </p:xfrm>
              <a:graphic>
                <a:graphicData uri="http://schemas.openxmlformats.org/drawingml/2006/chart">
                  <c:chart xmlns:c="http://schemas.openxmlformats.org/drawingml/2006/chart" xmlns:r="http://schemas.openxmlformats.org/officeDocument/2006/relationships" r:id="rId4"/>
                </a:graphicData>
              </a:graphic>
            </p:graphicFrame>
          </p:grpSp>
        </p:grpSp>
        <p:grpSp>
          <p:nvGrpSpPr>
            <p:cNvPr id="14" name="Group 13"/>
            <p:cNvGrpSpPr/>
            <p:nvPr/>
          </p:nvGrpSpPr>
          <p:grpSpPr>
            <a:xfrm>
              <a:off x="4567236" y="1844191"/>
              <a:ext cx="4113619" cy="1889610"/>
              <a:chOff x="104352" y="1691353"/>
              <a:chExt cx="4113619" cy="1889610"/>
            </a:xfrm>
          </p:grpSpPr>
          <p:sp>
            <p:nvSpPr>
              <p:cNvPr id="15" name="Rectangle 14"/>
              <p:cNvSpPr/>
              <p:nvPr/>
            </p:nvSpPr>
            <p:spPr>
              <a:xfrm>
                <a:off x="1126138" y="1854736"/>
                <a:ext cx="3091833" cy="172622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grpSp>
            <p:nvGrpSpPr>
              <p:cNvPr id="16" name="Group 15"/>
              <p:cNvGrpSpPr/>
              <p:nvPr/>
            </p:nvGrpSpPr>
            <p:grpSpPr>
              <a:xfrm>
                <a:off x="104352" y="1691353"/>
                <a:ext cx="4081362" cy="1840300"/>
                <a:chOff x="-171937" y="1976436"/>
                <a:chExt cx="4081362" cy="1840300"/>
              </a:xfrm>
            </p:grpSpPr>
            <p:graphicFrame>
              <p:nvGraphicFramePr>
                <p:cNvPr id="17" name="Chart 16"/>
                <p:cNvGraphicFramePr/>
                <p:nvPr>
                  <p:extLst>
                    <p:ext uri="{D42A27DB-BD31-4B8C-83A1-F6EECF244321}">
                      <p14:modId xmlns:p14="http://schemas.microsoft.com/office/powerpoint/2010/main" val="425675856"/>
                    </p:ext>
                  </p:extLst>
                </p:nvPr>
              </p:nvGraphicFramePr>
              <p:xfrm>
                <a:off x="-171937" y="1976436"/>
                <a:ext cx="2043572" cy="1445747"/>
              </p:xfrm>
              <a:graphic>
                <a:graphicData uri="http://schemas.openxmlformats.org/drawingml/2006/chart">
                  <c:chart xmlns:c="http://schemas.openxmlformats.org/drawingml/2006/chart" xmlns:r="http://schemas.openxmlformats.org/officeDocument/2006/relationships" r:id="rId5"/>
                </a:graphicData>
              </a:graphic>
            </p:graphicFrame>
            <p:sp>
              <p:nvSpPr>
                <p:cNvPr id="18" name="Rectangle 17"/>
                <p:cNvSpPr/>
                <p:nvPr/>
              </p:nvSpPr>
              <p:spPr>
                <a:xfrm>
                  <a:off x="1424869" y="2985739"/>
                  <a:ext cx="2484556" cy="830997"/>
                </a:xfrm>
                <a:prstGeom prst="rect">
                  <a:avLst/>
                </a:prstGeom>
              </p:spPr>
              <p:txBody>
                <a:bodyPr wrap="square">
                  <a:spAutoFit/>
                </a:bodyPr>
                <a:lstStyle/>
                <a:p>
                  <a:r>
                    <a:rPr lang="en-CA" sz="1600" b="1" dirty="0">
                      <a:solidFill>
                        <a:schemeClr val="accent1"/>
                      </a:solidFill>
                    </a:rPr>
                    <a:t>o</a:t>
                  </a:r>
                  <a:r>
                    <a:rPr lang="en-CA" sz="1600" b="1" dirty="0" smtClean="0">
                      <a:solidFill>
                        <a:schemeClr val="accent1"/>
                      </a:solidFill>
                    </a:rPr>
                    <a:t>f consumers have used text to interact with a business.</a:t>
                  </a:r>
                </a:p>
              </p:txBody>
            </p:sp>
            <p:sp>
              <p:nvSpPr>
                <p:cNvPr id="19" name="Rectangle 18"/>
                <p:cNvSpPr/>
                <p:nvPr/>
              </p:nvSpPr>
              <p:spPr>
                <a:xfrm>
                  <a:off x="1424869" y="2171261"/>
                  <a:ext cx="1510350" cy="1015663"/>
                </a:xfrm>
                <a:prstGeom prst="rect">
                  <a:avLst/>
                </a:prstGeom>
              </p:spPr>
              <p:txBody>
                <a:bodyPr wrap="none">
                  <a:spAutoFit/>
                </a:bodyPr>
                <a:lstStyle/>
                <a:p>
                  <a:r>
                    <a:rPr lang="en-CA" sz="6000" b="1" dirty="0" smtClean="0">
                      <a:solidFill>
                        <a:srgbClr val="29475F"/>
                      </a:solidFill>
                      <a:effectLst>
                        <a:outerShdw blurRad="38100" dist="38100" dir="2700000" algn="tl">
                          <a:srgbClr val="000000">
                            <a:alpha val="43137"/>
                          </a:srgbClr>
                        </a:outerShdw>
                      </a:effectLst>
                    </a:rPr>
                    <a:t>7% </a:t>
                  </a:r>
                  <a:endParaRPr lang="en-CA" sz="6000" dirty="0">
                    <a:solidFill>
                      <a:srgbClr val="29475F"/>
                    </a:solidFill>
                  </a:endParaRPr>
                </a:p>
              </p:txBody>
            </p:sp>
          </p:grpSp>
        </p:grpSp>
        <p:sp>
          <p:nvSpPr>
            <p:cNvPr id="24" name="Rectangle 23"/>
            <p:cNvSpPr/>
            <p:nvPr/>
          </p:nvSpPr>
          <p:spPr>
            <a:xfrm>
              <a:off x="3967904" y="2345644"/>
              <a:ext cx="849400" cy="523220"/>
            </a:xfrm>
            <a:prstGeom prst="rect">
              <a:avLst/>
            </a:prstGeom>
          </p:spPr>
          <p:txBody>
            <a:bodyPr wrap="none">
              <a:spAutoFit/>
            </a:bodyPr>
            <a:lstStyle/>
            <a:p>
              <a:r>
                <a:rPr lang="en-CA" sz="1400" b="1" dirty="0" smtClean="0">
                  <a:solidFill>
                    <a:srgbClr val="29475F"/>
                  </a:solidFill>
                </a:rPr>
                <a:t>BUT, </a:t>
              </a:r>
              <a:br>
                <a:rPr lang="en-CA" sz="1400" b="1" dirty="0" smtClean="0">
                  <a:solidFill>
                    <a:srgbClr val="29475F"/>
                  </a:solidFill>
                </a:rPr>
              </a:br>
              <a:r>
                <a:rPr lang="en-CA" sz="1400" b="1" dirty="0" smtClean="0">
                  <a:solidFill>
                    <a:srgbClr val="29475F"/>
                  </a:solidFill>
                </a:rPr>
                <a:t>ONLY…</a:t>
              </a:r>
              <a:endParaRPr lang="en-CA" dirty="0">
                <a:solidFill>
                  <a:srgbClr val="333333"/>
                </a:solidFill>
              </a:endParaRPr>
            </a:p>
          </p:txBody>
        </p:sp>
      </p:grpSp>
      <p:sp>
        <p:nvSpPr>
          <p:cNvPr id="9" name="Rectangle 8"/>
          <p:cNvSpPr/>
          <p:nvPr/>
        </p:nvSpPr>
        <p:spPr>
          <a:xfrm>
            <a:off x="296948" y="2414791"/>
            <a:ext cx="8550105" cy="1077218"/>
          </a:xfrm>
          <a:prstGeom prst="rect">
            <a:avLst/>
          </a:prstGeom>
        </p:spPr>
        <p:txBody>
          <a:bodyPr wrap="square">
            <a:spAutoFit/>
          </a:bodyPr>
          <a:lstStyle/>
          <a:p>
            <a:pPr algn="ctr"/>
            <a:r>
              <a:rPr lang="en-CA" sz="1600" b="1" dirty="0">
                <a:solidFill>
                  <a:schemeClr val="accent2"/>
                </a:solidFill>
              </a:rPr>
              <a:t>The “texting gap” </a:t>
            </a:r>
            <a:r>
              <a:rPr lang="en-CA" sz="1600" b="1" dirty="0">
                <a:solidFill>
                  <a:srgbClr val="29475F"/>
                </a:solidFill>
              </a:rPr>
              <a:t>is the disconnect between </a:t>
            </a:r>
            <a:r>
              <a:rPr lang="en-CA" sz="1600" b="1" dirty="0">
                <a:solidFill>
                  <a:schemeClr val="accent2"/>
                </a:solidFill>
              </a:rPr>
              <a:t>consumers’ strong preferences </a:t>
            </a:r>
            <a:r>
              <a:rPr lang="en-CA" sz="1600" b="1" dirty="0">
                <a:solidFill>
                  <a:srgbClr val="29475F"/>
                </a:solidFill>
              </a:rPr>
              <a:t>for receiving text-based customer service, and the </a:t>
            </a:r>
            <a:r>
              <a:rPr lang="en-CA" sz="1600" b="1" dirty="0">
                <a:solidFill>
                  <a:schemeClr val="accent2"/>
                </a:solidFill>
              </a:rPr>
              <a:t>lack of adequate, scalable support</a:t>
            </a:r>
            <a:r>
              <a:rPr lang="en-CA" sz="1600" b="1" dirty="0">
                <a:solidFill>
                  <a:srgbClr val="29475F"/>
                </a:solidFill>
              </a:rPr>
              <a:t> by organizations to serve these preferences. IT and customer service departments need to do better and </a:t>
            </a:r>
            <a:r>
              <a:rPr lang="en-CA" sz="1600" b="1" dirty="0">
                <a:solidFill>
                  <a:schemeClr val="accent2"/>
                </a:solidFill>
              </a:rPr>
              <a:t>create a cohesive strategy</a:t>
            </a:r>
            <a:r>
              <a:rPr lang="en-CA" sz="1600" b="1" dirty="0">
                <a:solidFill>
                  <a:srgbClr val="29475F"/>
                </a:solidFill>
              </a:rPr>
              <a:t> for text-centric support.</a:t>
            </a:r>
          </a:p>
        </p:txBody>
      </p:sp>
      <p:sp>
        <p:nvSpPr>
          <p:cNvPr id="27" name="Rectangle 26"/>
          <p:cNvSpPr/>
          <p:nvPr/>
        </p:nvSpPr>
        <p:spPr>
          <a:xfrm>
            <a:off x="557039" y="5799364"/>
            <a:ext cx="1149674" cy="215444"/>
          </a:xfrm>
          <a:prstGeom prst="rect">
            <a:avLst/>
          </a:prstGeom>
        </p:spPr>
        <p:txBody>
          <a:bodyPr wrap="none">
            <a:spAutoFit/>
          </a:bodyPr>
          <a:lstStyle/>
          <a:p>
            <a:pPr>
              <a:spcBef>
                <a:spcPts val="600"/>
              </a:spcBef>
            </a:pPr>
            <a:r>
              <a:rPr lang="en-CA" sz="800" dirty="0">
                <a:solidFill>
                  <a:srgbClr val="333333"/>
                </a:solidFill>
              </a:rPr>
              <a:t>Source: </a:t>
            </a:r>
            <a:r>
              <a:rPr lang="en-CA" sz="800" dirty="0" smtClean="0">
                <a:solidFill>
                  <a:srgbClr val="333333"/>
                </a:solidFill>
                <a:hlinkClick r:id="rId6"/>
              </a:rPr>
              <a:t>Pew Internet</a:t>
            </a:r>
            <a:endParaRPr lang="en-CA" sz="800" dirty="0">
              <a:solidFill>
                <a:srgbClr val="333333"/>
              </a:solidFill>
            </a:endParaRPr>
          </a:p>
        </p:txBody>
      </p:sp>
      <p:sp>
        <p:nvSpPr>
          <p:cNvPr id="28" name="Rectangle 27"/>
          <p:cNvSpPr/>
          <p:nvPr/>
        </p:nvSpPr>
        <p:spPr>
          <a:xfrm>
            <a:off x="5442507" y="5777183"/>
            <a:ext cx="914033" cy="215444"/>
          </a:xfrm>
          <a:prstGeom prst="rect">
            <a:avLst/>
          </a:prstGeom>
        </p:spPr>
        <p:txBody>
          <a:bodyPr wrap="none">
            <a:spAutoFit/>
          </a:bodyPr>
          <a:lstStyle/>
          <a:p>
            <a:pPr>
              <a:spcBef>
                <a:spcPts val="600"/>
              </a:spcBef>
            </a:pPr>
            <a:r>
              <a:rPr lang="en-CA" sz="800" dirty="0">
                <a:solidFill>
                  <a:srgbClr val="333333"/>
                </a:solidFill>
              </a:rPr>
              <a:t>Source</a:t>
            </a:r>
            <a:r>
              <a:rPr lang="en-CA" sz="800" dirty="0" smtClean="0">
                <a:solidFill>
                  <a:srgbClr val="333333"/>
                </a:solidFill>
              </a:rPr>
              <a:t>: </a:t>
            </a:r>
            <a:r>
              <a:rPr lang="en-CA" sz="800" dirty="0" smtClean="0">
                <a:solidFill>
                  <a:srgbClr val="333333"/>
                </a:solidFill>
                <a:hlinkClick r:id="rId7"/>
              </a:rPr>
              <a:t>Statista</a:t>
            </a:r>
            <a:endParaRPr lang="en-CA" sz="800" dirty="0">
              <a:solidFill>
                <a:srgbClr val="333333"/>
              </a:solidFill>
            </a:endParaRPr>
          </a:p>
        </p:txBody>
      </p:sp>
      <p:grpSp>
        <p:nvGrpSpPr>
          <p:cNvPr id="26" name="Group 25"/>
          <p:cNvGrpSpPr/>
          <p:nvPr/>
        </p:nvGrpSpPr>
        <p:grpSpPr>
          <a:xfrm>
            <a:off x="0" y="6422955"/>
            <a:ext cx="9144000" cy="437555"/>
            <a:chOff x="0" y="6422955"/>
            <a:chExt cx="9144000" cy="437555"/>
          </a:xfrm>
        </p:grpSpPr>
        <p:pic>
          <p:nvPicPr>
            <p:cNvPr id="29" name="Picture 3">
              <a:hlinkClick r:id="rId8"/>
            </p:cNvPr>
            <p:cNvPicPr>
              <a:picLocks noChangeAspect="1" noChangeArrowheads="1"/>
            </p:cNvPicPr>
            <p:nvPr/>
          </p:nvPicPr>
          <p:blipFill>
            <a:blip r:embed="rId9" cstate="print"/>
            <a:srcRect/>
            <a:stretch>
              <a:fillRect/>
            </a:stretch>
          </p:blipFill>
          <p:spPr bwMode="auto">
            <a:xfrm>
              <a:off x="0" y="6422955"/>
              <a:ext cx="9144000" cy="437555"/>
            </a:xfrm>
            <a:prstGeom prst="rect">
              <a:avLst/>
            </a:prstGeom>
            <a:noFill/>
            <a:ln w="9525">
              <a:noFill/>
              <a:miter lim="800000"/>
              <a:headEnd/>
              <a:tailEnd/>
            </a:ln>
          </p:spPr>
        </p:pic>
        <p:pic>
          <p:nvPicPr>
            <p:cNvPr id="30" name="Picture 29" descr="itrg-logo.png"/>
            <p:cNvPicPr>
              <a:picLocks noChangeAspect="1"/>
            </p:cNvPicPr>
            <p:nvPr/>
          </p:nvPicPr>
          <p:blipFill>
            <a:blip r:embed="rId10"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7874614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p:nvPr/>
        </p:nvSpPr>
        <p:spPr>
          <a:xfrm>
            <a:off x="-1" y="0"/>
            <a:ext cx="9144001" cy="11845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spcAft>
                <a:spcPts val="800"/>
              </a:spcAft>
            </a:pPr>
            <a:r>
              <a:rPr lang="en-CA" sz="2400" dirty="0" smtClean="0"/>
              <a:t>Uber notifies riders in real time using SMS</a:t>
            </a:r>
            <a:endParaRPr lang="en-CA" sz="2400" dirty="0">
              <a:latin typeface="+mj-lt"/>
            </a:endParaRPr>
          </a:p>
        </p:txBody>
      </p:sp>
      <p:grpSp>
        <p:nvGrpSpPr>
          <p:cNvPr id="12" name="Group 11"/>
          <p:cNvGrpSpPr/>
          <p:nvPr/>
        </p:nvGrpSpPr>
        <p:grpSpPr>
          <a:xfrm>
            <a:off x="-1" y="1139383"/>
            <a:ext cx="9144001" cy="796519"/>
            <a:chOff x="-2" y="294436"/>
            <a:chExt cx="9144001" cy="796519"/>
          </a:xfrm>
          <a:solidFill>
            <a:schemeClr val="accent1"/>
          </a:solidFill>
        </p:grpSpPr>
        <p:sp>
          <p:nvSpPr>
            <p:cNvPr id="13" name="Rectangle 12"/>
            <p:cNvSpPr/>
            <p:nvPr/>
          </p:nvSpPr>
          <p:spPr>
            <a:xfrm>
              <a:off x="-2" y="294436"/>
              <a:ext cx="9144001" cy="796519"/>
            </a:xfrm>
            <a:prstGeom prst="rect">
              <a:avLst/>
            </a:prstGeom>
            <a:grp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smtClean="0"/>
                <a:t>CASE STUDY</a:t>
              </a:r>
              <a:endParaRPr lang="en-CA" sz="2800" b="1" dirty="0"/>
            </a:p>
          </p:txBody>
        </p:sp>
        <p:sp>
          <p:nvSpPr>
            <p:cNvPr id="14" name="TextBox 13"/>
            <p:cNvSpPr txBox="1"/>
            <p:nvPr/>
          </p:nvSpPr>
          <p:spPr>
            <a:xfrm>
              <a:off x="3260376" y="374666"/>
              <a:ext cx="870437" cy="612155"/>
            </a:xfrm>
            <a:prstGeom prst="rect">
              <a:avLst/>
            </a:prstGeom>
            <a:grpFill/>
          </p:spPr>
          <p:txBody>
            <a:bodyPr wrap="square" rtlCol="0">
              <a:spAutoFit/>
            </a:bodyPr>
            <a:lstStyle/>
            <a:p>
              <a:pPr algn="r">
                <a:lnSpc>
                  <a:spcPct val="150000"/>
                </a:lnSpc>
              </a:pPr>
              <a:r>
                <a:rPr lang="en-CA" sz="1200" b="1" dirty="0" smtClean="0">
                  <a:solidFill>
                    <a:schemeClr val="bg1"/>
                  </a:solidFill>
                </a:rPr>
                <a:t>Industry</a:t>
              </a:r>
            </a:p>
            <a:p>
              <a:pPr algn="r">
                <a:lnSpc>
                  <a:spcPct val="150000"/>
                </a:lnSpc>
              </a:pPr>
              <a:r>
                <a:rPr lang="en-CA" sz="1200" b="1" dirty="0" smtClean="0">
                  <a:solidFill>
                    <a:schemeClr val="bg1"/>
                  </a:solidFill>
                </a:rPr>
                <a:t>Source</a:t>
              </a:r>
              <a:endParaRPr lang="en-CA" sz="1200" b="1" dirty="0">
                <a:solidFill>
                  <a:schemeClr val="bg1"/>
                </a:solidFill>
              </a:endParaRPr>
            </a:p>
          </p:txBody>
        </p:sp>
        <p:cxnSp>
          <p:nvCxnSpPr>
            <p:cNvPr id="15" name="Straight Connector 14"/>
            <p:cNvCxnSpPr/>
            <p:nvPr/>
          </p:nvCxnSpPr>
          <p:spPr>
            <a:xfrm>
              <a:off x="3312464"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grpFill/>
            <a:ln>
              <a:noFill/>
            </a:ln>
            <a:effectLst>
              <a:outerShdw blurRad="25400" dist="25400" dir="2700000" algn="tl" rotWithShape="0">
                <a:prstClr val="black">
                  <a:alpha val="15000"/>
                </a:prstClr>
              </a:outerShdw>
            </a:effectLst>
          </p:spPr>
        </p:pic>
        <p:sp>
          <p:nvSpPr>
            <p:cNvPr id="17" name="Text Placeholder 9"/>
            <p:cNvSpPr txBox="1">
              <a:spLocks/>
            </p:cNvSpPr>
            <p:nvPr/>
          </p:nvSpPr>
          <p:spPr>
            <a:xfrm>
              <a:off x="4130813" y="374667"/>
              <a:ext cx="3740952" cy="646330"/>
            </a:xfrm>
            <a:prstGeom prst="rect">
              <a:avLst/>
            </a:prstGeom>
            <a:grp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b="0" i="1" dirty="0" smtClean="0"/>
                <a:t>Transportation</a:t>
              </a:r>
            </a:p>
            <a:p>
              <a:r>
                <a:rPr lang="en-CA" b="0" i="1" dirty="0" smtClean="0"/>
                <a:t>Twilio</a:t>
              </a:r>
            </a:p>
          </p:txBody>
        </p:sp>
      </p:grpSp>
      <p:sp>
        <p:nvSpPr>
          <p:cNvPr id="11" name="Rounded Rectangle 10"/>
          <p:cNvSpPr/>
          <p:nvPr/>
        </p:nvSpPr>
        <p:spPr>
          <a:xfrm>
            <a:off x="6959621" y="50386"/>
            <a:ext cx="1813394" cy="1815558"/>
          </a:xfrm>
          <a:prstGeom prst="roundRec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 name="Rectangle 3"/>
          <p:cNvSpPr/>
          <p:nvPr/>
        </p:nvSpPr>
        <p:spPr>
          <a:xfrm>
            <a:off x="-1" y="1935902"/>
            <a:ext cx="5149971" cy="4591485"/>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CA" sz="1200" dirty="0">
              <a:latin typeface="+mj-lt"/>
            </a:endParaRPr>
          </a:p>
        </p:txBody>
      </p:sp>
      <p:sp>
        <p:nvSpPr>
          <p:cNvPr id="4" name="TextBox 3"/>
          <p:cNvSpPr txBox="1"/>
          <p:nvPr/>
        </p:nvSpPr>
        <p:spPr>
          <a:xfrm>
            <a:off x="227373" y="2016272"/>
            <a:ext cx="4656763" cy="4062651"/>
          </a:xfrm>
          <a:prstGeom prst="rect">
            <a:avLst/>
          </a:prstGeom>
        </p:spPr>
        <p:txBody>
          <a:bodyPr wrap="square" rtlCol="0">
            <a:spAutoFit/>
          </a:bodyPr>
          <a:lstStyle/>
          <a:p>
            <a:pPr>
              <a:spcAft>
                <a:spcPts val="600"/>
              </a:spcAft>
            </a:pPr>
            <a:r>
              <a:rPr lang="en-CA" sz="1200" b="1" dirty="0" smtClean="0">
                <a:solidFill>
                  <a:schemeClr val="bg1"/>
                </a:solidFill>
              </a:rPr>
              <a:t>Uber Technologies Inc.</a:t>
            </a:r>
          </a:p>
          <a:p>
            <a:pPr>
              <a:spcAft>
                <a:spcPts val="600"/>
              </a:spcAft>
            </a:pPr>
            <a:r>
              <a:rPr lang="en-CA" sz="1200" dirty="0" smtClean="0">
                <a:solidFill>
                  <a:schemeClr val="bg1"/>
                </a:solidFill>
              </a:rPr>
              <a:t>Uber is </a:t>
            </a:r>
            <a:r>
              <a:rPr lang="en-CA" sz="1200" dirty="0">
                <a:solidFill>
                  <a:schemeClr val="bg1"/>
                </a:solidFill>
              </a:rPr>
              <a:t>an American multinational online transportation network company headquartered in San Francisco, California. It develops, </a:t>
            </a:r>
            <a:r>
              <a:rPr lang="en-CA" sz="1200" dirty="0" smtClean="0">
                <a:solidFill>
                  <a:schemeClr val="bg1"/>
                </a:solidFill>
              </a:rPr>
              <a:t>markets, </a:t>
            </a:r>
            <a:r>
              <a:rPr lang="en-CA" sz="1200" dirty="0">
                <a:solidFill>
                  <a:schemeClr val="bg1"/>
                </a:solidFill>
              </a:rPr>
              <a:t>and operates the Uber mobile app, which allows consumers with smartphones to submit a trip request which is then routed to Uber drivers who use their own </a:t>
            </a:r>
            <a:r>
              <a:rPr lang="en-CA" sz="1200" dirty="0" smtClean="0">
                <a:solidFill>
                  <a:schemeClr val="bg1"/>
                </a:solidFill>
              </a:rPr>
              <a:t>cars. As </a:t>
            </a:r>
            <a:r>
              <a:rPr lang="en-CA" sz="1200" dirty="0">
                <a:solidFill>
                  <a:schemeClr val="bg1"/>
                </a:solidFill>
              </a:rPr>
              <a:t>of </a:t>
            </a:r>
            <a:r>
              <a:rPr lang="en-CA" sz="1200" dirty="0" smtClean="0">
                <a:solidFill>
                  <a:schemeClr val="bg1"/>
                </a:solidFill>
              </a:rPr>
              <a:t>2016</a:t>
            </a:r>
            <a:r>
              <a:rPr lang="en-CA" sz="1200" dirty="0">
                <a:solidFill>
                  <a:schemeClr val="bg1"/>
                </a:solidFill>
              </a:rPr>
              <a:t>, the service is available in over 60 countries and 404 cities worldwide</a:t>
            </a:r>
            <a:r>
              <a:rPr lang="en-CA" sz="1200" dirty="0" smtClean="0">
                <a:solidFill>
                  <a:schemeClr val="bg1"/>
                </a:solidFill>
              </a:rPr>
              <a:t>.</a:t>
            </a:r>
          </a:p>
          <a:p>
            <a:pPr>
              <a:spcAft>
                <a:spcPts val="600"/>
              </a:spcAft>
            </a:pPr>
            <a:r>
              <a:rPr lang="en-CA" sz="1200" b="1" dirty="0" smtClean="0">
                <a:solidFill>
                  <a:schemeClr val="bg1"/>
                </a:solidFill>
              </a:rPr>
              <a:t>SMS Customer Service Initiative</a:t>
            </a:r>
          </a:p>
          <a:p>
            <a:pPr>
              <a:spcAft>
                <a:spcPts val="600"/>
              </a:spcAft>
            </a:pPr>
            <a:r>
              <a:rPr lang="en-CA" sz="1200" dirty="0" smtClean="0">
                <a:solidFill>
                  <a:schemeClr val="bg1"/>
                </a:solidFill>
              </a:rPr>
              <a:t>Uber’s main goal was to ensure quick, app-agnostic delivery of customer notifications since its transactions happen </a:t>
            </a:r>
            <a:r>
              <a:rPr lang="en-CA" sz="1200" dirty="0">
                <a:solidFill>
                  <a:schemeClr val="bg1"/>
                </a:solidFill>
              </a:rPr>
              <a:t>in </a:t>
            </a:r>
            <a:r>
              <a:rPr lang="en-CA" sz="1200" dirty="0" smtClean="0">
                <a:solidFill>
                  <a:schemeClr val="bg1"/>
                </a:solidFill>
              </a:rPr>
              <a:t>real time</a:t>
            </a:r>
            <a:r>
              <a:rPr lang="en-CA" sz="1200" dirty="0">
                <a:solidFill>
                  <a:schemeClr val="bg1"/>
                </a:solidFill>
              </a:rPr>
              <a:t>. A delivery delay of more than a minute can leave a customer standing in the rain waiting for a ride they didn’t know was cancelled</a:t>
            </a:r>
            <a:r>
              <a:rPr lang="en-CA" sz="1200" dirty="0" smtClean="0">
                <a:solidFill>
                  <a:schemeClr val="bg1"/>
                </a:solidFill>
              </a:rPr>
              <a:t>.</a:t>
            </a:r>
          </a:p>
          <a:p>
            <a:pPr>
              <a:spcBef>
                <a:spcPts val="600"/>
              </a:spcBef>
              <a:spcAft>
                <a:spcPts val="600"/>
              </a:spcAft>
            </a:pPr>
            <a:r>
              <a:rPr lang="en-CA" sz="1200" b="1" dirty="0">
                <a:solidFill>
                  <a:schemeClr val="bg1"/>
                </a:solidFill>
              </a:rPr>
              <a:t>Results </a:t>
            </a:r>
          </a:p>
          <a:p>
            <a:pPr>
              <a:spcAft>
                <a:spcPts val="600"/>
              </a:spcAft>
            </a:pPr>
            <a:r>
              <a:rPr lang="en-CA" sz="1200" dirty="0" smtClean="0">
                <a:solidFill>
                  <a:schemeClr val="bg1"/>
                </a:solidFill>
              </a:rPr>
              <a:t>Uber deployed all of its SMS texting and routing with Twilio. The consolidation of all its messaging and routing through one entity simplified the process and allowed Uber to expand globally, without the necessity for creating its own infrastructure.</a:t>
            </a:r>
          </a:p>
        </p:txBody>
      </p:sp>
      <p:sp>
        <p:nvSpPr>
          <p:cNvPr id="5" name="TextBox 4"/>
          <p:cNvSpPr txBox="1"/>
          <p:nvPr/>
        </p:nvSpPr>
        <p:spPr>
          <a:xfrm>
            <a:off x="5073593" y="2083262"/>
            <a:ext cx="3968018" cy="461665"/>
          </a:xfrm>
          <a:prstGeom prst="rect">
            <a:avLst/>
          </a:prstGeom>
        </p:spPr>
        <p:txBody>
          <a:bodyPr wrap="square" rtlCol="0">
            <a:spAutoFit/>
          </a:bodyPr>
          <a:lstStyle/>
          <a:p>
            <a:pPr algn="ctr"/>
            <a:r>
              <a:rPr lang="en-CA" sz="1200" b="1" dirty="0" smtClean="0"/>
              <a:t>The SMS Customer Service Initiative included the following components:</a:t>
            </a:r>
          </a:p>
        </p:txBody>
      </p:sp>
      <p:sp>
        <p:nvSpPr>
          <p:cNvPr id="7" name="Rectangle 6"/>
          <p:cNvSpPr/>
          <p:nvPr/>
        </p:nvSpPr>
        <p:spPr>
          <a:xfrm>
            <a:off x="5294964" y="2872049"/>
            <a:ext cx="1664656" cy="429949"/>
          </a:xfrm>
          <a:prstGeom prst="rect">
            <a:avLst/>
          </a:prstGeom>
          <a:solidFill>
            <a:schemeClr val="accent3"/>
          </a:solidFill>
          <a:ln>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smtClean="0"/>
              <a:t>Communication Reliability</a:t>
            </a:r>
            <a:endParaRPr lang="en-CA" sz="1000" dirty="0"/>
          </a:p>
        </p:txBody>
      </p:sp>
      <p:sp>
        <p:nvSpPr>
          <p:cNvPr id="8" name="Rectangle 7"/>
          <p:cNvSpPr/>
          <p:nvPr/>
        </p:nvSpPr>
        <p:spPr>
          <a:xfrm>
            <a:off x="5297463" y="3776231"/>
            <a:ext cx="1664656" cy="429949"/>
          </a:xfrm>
          <a:prstGeom prst="rect">
            <a:avLst/>
          </a:prstGeom>
          <a:solidFill>
            <a:schemeClr val="tx1">
              <a:lumMod val="40000"/>
              <a:lumOff val="60000"/>
            </a:schemeClr>
          </a:solidFill>
          <a:ln>
            <a:solidFill>
              <a:schemeClr val="tx1">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smtClean="0"/>
              <a:t>Scalability</a:t>
            </a:r>
            <a:endParaRPr lang="en-CA" sz="1000" dirty="0"/>
          </a:p>
        </p:txBody>
      </p:sp>
      <p:sp>
        <p:nvSpPr>
          <p:cNvPr id="9" name="Rectangle 8"/>
          <p:cNvSpPr/>
          <p:nvPr/>
        </p:nvSpPr>
        <p:spPr>
          <a:xfrm>
            <a:off x="5297463" y="4814445"/>
            <a:ext cx="1664656" cy="429949"/>
          </a:xfrm>
          <a:prstGeom prst="rect">
            <a:avLst/>
          </a:prstGeom>
          <a:solidFill>
            <a:schemeClr val="accent3"/>
          </a:solidFill>
          <a:ln>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smtClean="0"/>
              <a:t>Multi-Channel</a:t>
            </a:r>
            <a:endParaRPr lang="en-CA" sz="1000" dirty="0"/>
          </a:p>
        </p:txBody>
      </p:sp>
      <p:pic>
        <p:nvPicPr>
          <p:cNvPr id="1028" name="Picture 4" descr="http://cdn.geekwire.com/wp-content/uploads/2016/02/uberriderlogo-e145444385699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97395" y="296564"/>
            <a:ext cx="764234" cy="766063"/>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s://upload.wikimedia.org/wikipedia/commons/thumb/6/62/Uber_logo.svg/2000px-Uber_logo.svg.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94809" y="1183850"/>
            <a:ext cx="1369406" cy="285521"/>
          </a:xfrm>
          <a:prstGeom prst="rect">
            <a:avLst/>
          </a:prstGeom>
          <a:noFill/>
          <a:extLst>
            <a:ext uri="{909E8E84-426E-40DD-AFC4-6F175D3DCCD1}">
              <a14:hiddenFill xmlns:a14="http://schemas.microsoft.com/office/drawing/2010/main">
                <a:solidFill>
                  <a:srgbClr val="FFFFFF"/>
                </a:solidFill>
              </a14:hiddenFill>
            </a:ext>
          </a:extLst>
        </p:spPr>
      </p:pic>
      <p:sp>
        <p:nvSpPr>
          <p:cNvPr id="27" name="Rectangle 26"/>
          <p:cNvSpPr/>
          <p:nvPr/>
        </p:nvSpPr>
        <p:spPr>
          <a:xfrm>
            <a:off x="7109612" y="2691476"/>
            <a:ext cx="1664656" cy="778555"/>
          </a:xfrm>
          <a:prstGeom prst="rect">
            <a:avLst/>
          </a:prstGeom>
          <a:solidFill>
            <a:schemeClr val="accent3"/>
          </a:solidFill>
          <a:ln>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 99.95% uptime SLA made possible with automated failover and zero-maintenance windows.</a:t>
            </a:r>
          </a:p>
        </p:txBody>
      </p:sp>
      <p:sp>
        <p:nvSpPr>
          <p:cNvPr id="28" name="Rectangle 27"/>
          <p:cNvSpPr/>
          <p:nvPr/>
        </p:nvSpPr>
        <p:spPr>
          <a:xfrm>
            <a:off x="7109612" y="3650399"/>
            <a:ext cx="1664656" cy="747037"/>
          </a:xfrm>
          <a:prstGeom prst="rect">
            <a:avLst/>
          </a:prstGeom>
          <a:solidFill>
            <a:schemeClr val="tx1">
              <a:lumMod val="40000"/>
              <a:lumOff val="60000"/>
            </a:schemeClr>
          </a:solidFill>
          <a:ln>
            <a:solidFill>
              <a:schemeClr val="tx1">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smtClean="0"/>
              <a:t>Extension of the </a:t>
            </a:r>
            <a:r>
              <a:rPr lang="en-CA" sz="1000" dirty="0"/>
              <a:t>app </a:t>
            </a:r>
            <a:r>
              <a:rPr lang="en-CA" sz="1000" dirty="0" smtClean="0"/>
              <a:t>to </a:t>
            </a:r>
            <a:r>
              <a:rPr lang="en-CA" sz="1000" dirty="0"/>
              <a:t>new markets with configurable features for localization and compliance.</a:t>
            </a:r>
          </a:p>
        </p:txBody>
      </p:sp>
      <p:sp>
        <p:nvSpPr>
          <p:cNvPr id="29" name="Rectangle 28"/>
          <p:cNvSpPr/>
          <p:nvPr/>
        </p:nvSpPr>
        <p:spPr>
          <a:xfrm>
            <a:off x="7109612" y="4577803"/>
            <a:ext cx="1664656" cy="903235"/>
          </a:xfrm>
          <a:prstGeom prst="rect">
            <a:avLst/>
          </a:prstGeom>
          <a:solidFill>
            <a:schemeClr val="accent3"/>
          </a:solidFill>
          <a:ln>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Use the same </a:t>
            </a:r>
            <a:r>
              <a:rPr lang="en-CA" sz="1000" dirty="0" smtClean="0"/>
              <a:t>platform </a:t>
            </a:r>
            <a:r>
              <a:rPr lang="en-CA" sz="1000" dirty="0"/>
              <a:t>for voice, SMS, video, IP </a:t>
            </a:r>
            <a:r>
              <a:rPr lang="en-CA" sz="1000" dirty="0" smtClean="0"/>
              <a:t>messaging, and two-factor authentication.</a:t>
            </a:r>
            <a:endParaRPr lang="en-CA" sz="1000" dirty="0"/>
          </a:p>
        </p:txBody>
      </p:sp>
      <p:sp>
        <p:nvSpPr>
          <p:cNvPr id="30" name="TextBox 105"/>
          <p:cNvSpPr txBox="1"/>
          <p:nvPr/>
        </p:nvSpPr>
        <p:spPr>
          <a:xfrm>
            <a:off x="5520956" y="5616158"/>
            <a:ext cx="3252058" cy="815608"/>
          </a:xfrm>
          <a:prstGeom prst="rect">
            <a:avLst/>
          </a:prstGeom>
          <a:noFill/>
        </p:spPr>
        <p:txBody>
          <a:bodyPr wrap="square" rtlCol="0">
            <a:spAutoFit/>
          </a:bodyPr>
          <a:lstStyle/>
          <a:p>
            <a:r>
              <a:rPr lang="en-CA" sz="1100" i="1" dirty="0">
                <a:latin typeface="Georgia"/>
              </a:rPr>
              <a:t>The kinds of problems we were seeing with other providers, we just haven’t seen with Twilio. I sleep easier, and my engineers sleep easier.</a:t>
            </a:r>
          </a:p>
          <a:p>
            <a:endParaRPr lang="en-CA" sz="1400" i="1" dirty="0">
              <a:solidFill>
                <a:srgbClr val="333333">
                  <a:lumMod val="60000"/>
                  <a:lumOff val="40000"/>
                </a:srgbClr>
              </a:solidFill>
              <a:latin typeface="Georgia"/>
            </a:endParaRPr>
          </a:p>
        </p:txBody>
      </p:sp>
      <p:pic>
        <p:nvPicPr>
          <p:cNvPr id="31" name="Picture 106"/>
          <p:cNvPicPr>
            <a:picLocks noChangeAspect="1"/>
          </p:cNvPicPr>
          <p:nvPr/>
        </p:nvPicPr>
        <p:blipFill>
          <a:blip r:embed="rId6"/>
          <a:stretch>
            <a:fillRect/>
          </a:stretch>
        </p:blipFill>
        <p:spPr>
          <a:xfrm>
            <a:off x="8376009" y="5949451"/>
            <a:ext cx="376411" cy="341558"/>
          </a:xfrm>
          <a:prstGeom prst="rect">
            <a:avLst/>
          </a:prstGeom>
        </p:spPr>
      </p:pic>
      <p:pic>
        <p:nvPicPr>
          <p:cNvPr id="32" name="Picture 107"/>
          <p:cNvPicPr>
            <a:picLocks noChangeAspect="1"/>
          </p:cNvPicPr>
          <p:nvPr/>
        </p:nvPicPr>
        <p:blipFill>
          <a:blip r:embed="rId7"/>
          <a:stretch>
            <a:fillRect/>
          </a:stretch>
        </p:blipFill>
        <p:spPr>
          <a:xfrm>
            <a:off x="5294964" y="5510851"/>
            <a:ext cx="347502" cy="249958"/>
          </a:xfrm>
          <a:prstGeom prst="rect">
            <a:avLst/>
          </a:prstGeom>
        </p:spPr>
      </p:pic>
      <p:sp>
        <p:nvSpPr>
          <p:cNvPr id="23" name="Rectangle 22"/>
          <p:cNvSpPr/>
          <p:nvPr/>
        </p:nvSpPr>
        <p:spPr>
          <a:xfrm>
            <a:off x="5520956" y="6160501"/>
            <a:ext cx="2484067" cy="246221"/>
          </a:xfrm>
          <a:prstGeom prst="rect">
            <a:avLst/>
          </a:prstGeom>
        </p:spPr>
        <p:txBody>
          <a:bodyPr wrap="square">
            <a:spAutoFit/>
          </a:bodyPr>
          <a:lstStyle/>
          <a:p>
            <a:r>
              <a:rPr lang="en-CA" sz="1000" dirty="0" smtClean="0"/>
              <a:t>– Travis Kalanick, CEO, </a:t>
            </a:r>
            <a:r>
              <a:rPr lang="en-CA" sz="1000" dirty="0"/>
              <a:t>U</a:t>
            </a:r>
            <a:r>
              <a:rPr lang="en-CA" sz="1000" dirty="0" smtClean="0"/>
              <a:t>ber</a:t>
            </a:r>
            <a:endParaRPr lang="en-CA" sz="1000" dirty="0"/>
          </a:p>
        </p:txBody>
      </p:sp>
      <p:grpSp>
        <p:nvGrpSpPr>
          <p:cNvPr id="25" name="Group 24"/>
          <p:cNvGrpSpPr/>
          <p:nvPr/>
        </p:nvGrpSpPr>
        <p:grpSpPr>
          <a:xfrm>
            <a:off x="0" y="6422955"/>
            <a:ext cx="9144000" cy="437555"/>
            <a:chOff x="0" y="6422955"/>
            <a:chExt cx="9144000" cy="437555"/>
          </a:xfrm>
        </p:grpSpPr>
        <p:pic>
          <p:nvPicPr>
            <p:cNvPr id="26" name="Picture 3">
              <a:hlinkClick r:id="rId8"/>
            </p:cNvPr>
            <p:cNvPicPr>
              <a:picLocks noChangeAspect="1" noChangeArrowheads="1"/>
            </p:cNvPicPr>
            <p:nvPr/>
          </p:nvPicPr>
          <p:blipFill>
            <a:blip r:embed="rId9" cstate="print"/>
            <a:srcRect/>
            <a:stretch>
              <a:fillRect/>
            </a:stretch>
          </p:blipFill>
          <p:spPr bwMode="auto">
            <a:xfrm>
              <a:off x="0" y="6422955"/>
              <a:ext cx="9144000" cy="437555"/>
            </a:xfrm>
            <a:prstGeom prst="rect">
              <a:avLst/>
            </a:prstGeom>
            <a:noFill/>
            <a:ln w="9525">
              <a:noFill/>
              <a:miter lim="800000"/>
              <a:headEnd/>
              <a:tailEnd/>
            </a:ln>
          </p:spPr>
        </p:pic>
        <p:pic>
          <p:nvPicPr>
            <p:cNvPr id="33" name="Picture 32" descr="itrg-logo.png"/>
            <p:cNvPicPr>
              <a:picLocks noChangeAspect="1"/>
            </p:cNvPicPr>
            <p:nvPr/>
          </p:nvPicPr>
          <p:blipFill>
            <a:blip r:embed="rId10"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821330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 numbers don’t lie; adopt text-based service to increase engagement and improve customer loyalty</a:t>
            </a:r>
          </a:p>
        </p:txBody>
      </p:sp>
      <p:sp>
        <p:nvSpPr>
          <p:cNvPr id="3" name="Rectangle 2"/>
          <p:cNvSpPr/>
          <p:nvPr/>
        </p:nvSpPr>
        <p:spPr>
          <a:xfrm>
            <a:off x="261938" y="1318928"/>
            <a:ext cx="8620125" cy="783869"/>
          </a:xfrm>
          <a:prstGeom prst="rect">
            <a:avLst/>
          </a:prstGeom>
          <a:solidFill>
            <a:schemeClr val="accent3">
              <a:lumMod val="40000"/>
              <a:lumOff val="60000"/>
            </a:schemeClr>
          </a:solidFill>
        </p:spPr>
        <p:txBody>
          <a:bodyPr wrap="square">
            <a:spAutoFit/>
          </a:bodyPr>
          <a:lstStyle/>
          <a:p>
            <a:pPr>
              <a:lnSpc>
                <a:spcPct val="107000"/>
              </a:lnSpc>
              <a:spcAft>
                <a:spcPts val="800"/>
              </a:spcAft>
            </a:pPr>
            <a:r>
              <a:rPr lang="en-CA" sz="1400" dirty="0">
                <a:solidFill>
                  <a:srgbClr val="333333"/>
                </a:solidFill>
                <a:ea typeface="Calibri" panose="020F0502020204030204" pitchFamily="34" charset="0"/>
                <a:cs typeface="Times New Roman" panose="02020603050405020304" pitchFamily="18" charset="0"/>
              </a:rPr>
              <a:t>Text messaging services and applications have greater engagement than email; service-related texts are more likely to be read and quickly replied to. They reduce costs, turning expensive phone engagements into scalable, repeatable service workflows. Finally, they increase customers’ perceptions of your firm.</a:t>
            </a:r>
          </a:p>
        </p:txBody>
      </p:sp>
      <p:grpSp>
        <p:nvGrpSpPr>
          <p:cNvPr id="7" name="Group 6"/>
          <p:cNvGrpSpPr/>
          <p:nvPr/>
        </p:nvGrpSpPr>
        <p:grpSpPr>
          <a:xfrm>
            <a:off x="228316" y="2283779"/>
            <a:ext cx="4122735" cy="3674560"/>
            <a:chOff x="4754564" y="2333566"/>
            <a:chExt cx="4122735" cy="3674560"/>
          </a:xfrm>
        </p:grpSpPr>
        <p:grpSp>
          <p:nvGrpSpPr>
            <p:cNvPr id="6" name="Group 5"/>
            <p:cNvGrpSpPr/>
            <p:nvPr/>
          </p:nvGrpSpPr>
          <p:grpSpPr>
            <a:xfrm>
              <a:off x="4803872" y="4872419"/>
              <a:ext cx="4073427" cy="1015663"/>
              <a:chOff x="4803872" y="2309008"/>
              <a:chExt cx="4073427" cy="1015663"/>
            </a:xfrm>
          </p:grpSpPr>
          <p:sp>
            <p:nvSpPr>
              <p:cNvPr id="29" name="Rectangle 28"/>
              <p:cNvSpPr/>
              <p:nvPr/>
            </p:nvSpPr>
            <p:spPr>
              <a:xfrm>
                <a:off x="6494685" y="2448701"/>
                <a:ext cx="2382614" cy="783869"/>
              </a:xfrm>
              <a:prstGeom prst="rect">
                <a:avLst/>
              </a:prstGeom>
            </p:spPr>
            <p:txBody>
              <a:bodyPr wrap="square">
                <a:spAutoFit/>
              </a:bodyPr>
              <a:lstStyle/>
              <a:p>
                <a:pPr>
                  <a:lnSpc>
                    <a:spcPct val="107000"/>
                  </a:lnSpc>
                  <a:spcAft>
                    <a:spcPts val="800"/>
                  </a:spcAft>
                </a:pPr>
                <a:r>
                  <a:rPr lang="en-CA" sz="1400" b="1" dirty="0" smtClean="0">
                    <a:solidFill>
                      <a:srgbClr val="29475F"/>
                    </a:solidFill>
                    <a:ea typeface="Calibri" panose="020F0502020204030204" pitchFamily="34" charset="0"/>
                    <a:cs typeface="Times New Roman" panose="02020603050405020304" pitchFamily="18" charset="0"/>
                  </a:rPr>
                  <a:t>of text messages are responded to in less than three minutes.</a:t>
                </a:r>
                <a:endParaRPr lang="en-CA" sz="1400" b="1" dirty="0">
                  <a:solidFill>
                    <a:srgbClr val="29475F"/>
                  </a:solidFill>
                  <a:ea typeface="Calibri" panose="020F0502020204030204" pitchFamily="34" charset="0"/>
                  <a:cs typeface="Times New Roman" panose="02020603050405020304" pitchFamily="18" charset="0"/>
                </a:endParaRPr>
              </a:p>
            </p:txBody>
          </p:sp>
          <p:sp>
            <p:nvSpPr>
              <p:cNvPr id="30" name="Half Frame 29"/>
              <p:cNvSpPr/>
              <p:nvPr/>
            </p:nvSpPr>
            <p:spPr>
              <a:xfrm>
                <a:off x="4803872" y="2406080"/>
                <a:ext cx="266225" cy="250275"/>
              </a:xfrm>
              <a:prstGeom prst="halfFrame">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dirty="0">
                  <a:solidFill>
                    <a:srgbClr val="333333"/>
                  </a:solidFill>
                </a:endParaRPr>
              </a:p>
            </p:txBody>
          </p:sp>
          <p:sp>
            <p:nvSpPr>
              <p:cNvPr id="47" name="Half Frame 46"/>
              <p:cNvSpPr/>
              <p:nvPr/>
            </p:nvSpPr>
            <p:spPr>
              <a:xfrm rot="10800000">
                <a:off x="8563547" y="2986856"/>
                <a:ext cx="294016" cy="245714"/>
              </a:xfrm>
              <a:prstGeom prst="halfFrame">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dirty="0">
                  <a:solidFill>
                    <a:srgbClr val="333333"/>
                  </a:solidFill>
                </a:endParaRPr>
              </a:p>
            </p:txBody>
          </p:sp>
          <p:sp>
            <p:nvSpPr>
              <p:cNvPr id="4" name="TextBox 3"/>
              <p:cNvSpPr txBox="1"/>
              <p:nvPr/>
            </p:nvSpPr>
            <p:spPr>
              <a:xfrm>
                <a:off x="4887966" y="2309008"/>
                <a:ext cx="1725152" cy="1015663"/>
              </a:xfrm>
              <a:prstGeom prst="rect">
                <a:avLst/>
              </a:prstGeom>
            </p:spPr>
            <p:txBody>
              <a:bodyPr wrap="none" rtlCol="0">
                <a:spAutoFit/>
              </a:bodyPr>
              <a:lstStyle/>
              <a:p>
                <a:r>
                  <a:rPr lang="en-CA" sz="6000" b="1" dirty="0" smtClean="0">
                    <a:solidFill>
                      <a:schemeClr val="accent2"/>
                    </a:solidFill>
                  </a:rPr>
                  <a:t>90%</a:t>
                </a:r>
              </a:p>
            </p:txBody>
          </p:sp>
        </p:grpSp>
        <p:grpSp>
          <p:nvGrpSpPr>
            <p:cNvPr id="5" name="Group 4"/>
            <p:cNvGrpSpPr/>
            <p:nvPr/>
          </p:nvGrpSpPr>
          <p:grpSpPr>
            <a:xfrm>
              <a:off x="4803872" y="2333566"/>
              <a:ext cx="4073427" cy="1015663"/>
              <a:chOff x="4803872" y="3360802"/>
              <a:chExt cx="4073427" cy="1015663"/>
            </a:xfrm>
          </p:grpSpPr>
          <p:sp>
            <p:nvSpPr>
              <p:cNvPr id="48" name="Rectangle 47"/>
              <p:cNvSpPr/>
              <p:nvPr/>
            </p:nvSpPr>
            <p:spPr>
              <a:xfrm>
                <a:off x="6494685" y="3500495"/>
                <a:ext cx="2382614" cy="783869"/>
              </a:xfrm>
              <a:prstGeom prst="rect">
                <a:avLst/>
              </a:prstGeom>
            </p:spPr>
            <p:txBody>
              <a:bodyPr wrap="square">
                <a:spAutoFit/>
              </a:bodyPr>
              <a:lstStyle/>
              <a:p>
                <a:pPr>
                  <a:lnSpc>
                    <a:spcPct val="107000"/>
                  </a:lnSpc>
                  <a:spcAft>
                    <a:spcPts val="800"/>
                  </a:spcAft>
                </a:pPr>
                <a:r>
                  <a:rPr lang="en-CA" sz="1400" b="1" dirty="0" smtClean="0">
                    <a:solidFill>
                      <a:srgbClr val="29475F"/>
                    </a:solidFill>
                    <a:ea typeface="Calibri" panose="020F0502020204030204" pitchFamily="34" charset="0"/>
                    <a:cs typeface="Times New Roman" panose="02020603050405020304" pitchFamily="18" charset="0"/>
                  </a:rPr>
                  <a:t>of text messages are read, versus an open rate of 20% for email.</a:t>
                </a:r>
                <a:endParaRPr lang="en-CA" sz="1400" b="1" dirty="0">
                  <a:solidFill>
                    <a:srgbClr val="29475F"/>
                  </a:solidFill>
                  <a:ea typeface="Calibri" panose="020F0502020204030204" pitchFamily="34" charset="0"/>
                  <a:cs typeface="Times New Roman" panose="02020603050405020304" pitchFamily="18" charset="0"/>
                </a:endParaRPr>
              </a:p>
            </p:txBody>
          </p:sp>
          <p:sp>
            <p:nvSpPr>
              <p:cNvPr id="49" name="Half Frame 48"/>
              <p:cNvSpPr/>
              <p:nvPr/>
            </p:nvSpPr>
            <p:spPr>
              <a:xfrm>
                <a:off x="4803872" y="3457874"/>
                <a:ext cx="266225" cy="250275"/>
              </a:xfrm>
              <a:prstGeom prst="halfFrame">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dirty="0">
                  <a:solidFill>
                    <a:srgbClr val="333333"/>
                  </a:solidFill>
                </a:endParaRPr>
              </a:p>
            </p:txBody>
          </p:sp>
          <p:sp>
            <p:nvSpPr>
              <p:cNvPr id="50" name="Half Frame 49"/>
              <p:cNvSpPr/>
              <p:nvPr/>
            </p:nvSpPr>
            <p:spPr>
              <a:xfrm rot="10800000">
                <a:off x="8563547" y="4062471"/>
                <a:ext cx="294016" cy="245714"/>
              </a:xfrm>
              <a:prstGeom prst="halfFrame">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dirty="0">
                  <a:solidFill>
                    <a:srgbClr val="333333"/>
                  </a:solidFill>
                </a:endParaRPr>
              </a:p>
            </p:txBody>
          </p:sp>
          <p:sp>
            <p:nvSpPr>
              <p:cNvPr id="52" name="TextBox 51"/>
              <p:cNvSpPr txBox="1"/>
              <p:nvPr/>
            </p:nvSpPr>
            <p:spPr>
              <a:xfrm>
                <a:off x="4887966" y="3360802"/>
                <a:ext cx="1725152" cy="1015663"/>
              </a:xfrm>
              <a:prstGeom prst="rect">
                <a:avLst/>
              </a:prstGeom>
            </p:spPr>
            <p:txBody>
              <a:bodyPr wrap="none" rtlCol="0">
                <a:spAutoFit/>
              </a:bodyPr>
              <a:lstStyle/>
              <a:p>
                <a:r>
                  <a:rPr lang="en-CA" sz="6000" b="1" dirty="0" smtClean="0">
                    <a:solidFill>
                      <a:schemeClr val="accent2"/>
                    </a:solidFill>
                  </a:rPr>
                  <a:t>98%</a:t>
                </a:r>
              </a:p>
            </p:txBody>
          </p:sp>
        </p:grpSp>
        <p:sp>
          <p:nvSpPr>
            <p:cNvPr id="57" name="Rectangle 56"/>
            <p:cNvSpPr/>
            <p:nvPr/>
          </p:nvSpPr>
          <p:spPr>
            <a:xfrm>
              <a:off x="4765087" y="3258952"/>
              <a:ext cx="1673856" cy="215444"/>
            </a:xfrm>
            <a:prstGeom prst="rect">
              <a:avLst/>
            </a:prstGeom>
          </p:spPr>
          <p:txBody>
            <a:bodyPr wrap="none">
              <a:spAutoFit/>
            </a:bodyPr>
            <a:lstStyle/>
            <a:p>
              <a:pPr>
                <a:spcBef>
                  <a:spcPts val="600"/>
                </a:spcBef>
              </a:pPr>
              <a:r>
                <a:rPr lang="en-CA" sz="800" dirty="0" smtClean="0">
                  <a:solidFill>
                    <a:srgbClr val="333333"/>
                  </a:solidFill>
                </a:rPr>
                <a:t>Source: </a:t>
              </a:r>
              <a:r>
                <a:rPr lang="en-CA" sz="800" dirty="0" smtClean="0">
                  <a:solidFill>
                    <a:srgbClr val="333333"/>
                  </a:solidFill>
                  <a:hlinkClick r:id="rId3"/>
                </a:rPr>
                <a:t>Mobile Marketing Watch</a:t>
              </a:r>
              <a:endParaRPr lang="en-CA" sz="800" dirty="0">
                <a:solidFill>
                  <a:srgbClr val="333333"/>
                </a:solidFill>
              </a:endParaRPr>
            </a:p>
          </p:txBody>
        </p:sp>
        <p:grpSp>
          <p:nvGrpSpPr>
            <p:cNvPr id="58" name="Group 57"/>
            <p:cNvGrpSpPr/>
            <p:nvPr/>
          </p:nvGrpSpPr>
          <p:grpSpPr>
            <a:xfrm>
              <a:off x="4887966" y="3626017"/>
              <a:ext cx="3989333" cy="1031031"/>
              <a:chOff x="4887966" y="3360802"/>
              <a:chExt cx="3989333" cy="1031031"/>
            </a:xfrm>
          </p:grpSpPr>
          <p:sp>
            <p:nvSpPr>
              <p:cNvPr id="59" name="Rectangle 58"/>
              <p:cNvSpPr/>
              <p:nvPr/>
            </p:nvSpPr>
            <p:spPr>
              <a:xfrm>
                <a:off x="6494685" y="3607964"/>
                <a:ext cx="2382614" cy="783869"/>
              </a:xfrm>
              <a:prstGeom prst="rect">
                <a:avLst/>
              </a:prstGeom>
            </p:spPr>
            <p:txBody>
              <a:bodyPr wrap="square">
                <a:spAutoFit/>
              </a:bodyPr>
              <a:lstStyle/>
              <a:p>
                <a:pPr>
                  <a:lnSpc>
                    <a:spcPct val="107000"/>
                  </a:lnSpc>
                  <a:spcAft>
                    <a:spcPts val="800"/>
                  </a:spcAft>
                </a:pPr>
                <a:r>
                  <a:rPr lang="en-CA" sz="1400" b="1" dirty="0" smtClean="0">
                    <a:solidFill>
                      <a:srgbClr val="29475F"/>
                    </a:solidFill>
                    <a:ea typeface="Calibri" panose="020F0502020204030204" pitchFamily="34" charset="0"/>
                    <a:cs typeface="Times New Roman" panose="02020603050405020304" pitchFamily="18" charset="0"/>
                  </a:rPr>
                  <a:t>of text messages are responded to, versus 6% for email.</a:t>
                </a:r>
                <a:endParaRPr lang="en-CA" sz="1400" b="1" dirty="0">
                  <a:solidFill>
                    <a:srgbClr val="29475F"/>
                  </a:solidFill>
                  <a:ea typeface="Calibri" panose="020F0502020204030204" pitchFamily="34" charset="0"/>
                  <a:cs typeface="Times New Roman" panose="02020603050405020304" pitchFamily="18" charset="0"/>
                </a:endParaRPr>
              </a:p>
            </p:txBody>
          </p:sp>
          <p:sp>
            <p:nvSpPr>
              <p:cNvPr id="62" name="TextBox 61"/>
              <p:cNvSpPr txBox="1"/>
              <p:nvPr/>
            </p:nvSpPr>
            <p:spPr>
              <a:xfrm>
                <a:off x="4887966" y="3360802"/>
                <a:ext cx="1725152" cy="1015663"/>
              </a:xfrm>
              <a:prstGeom prst="rect">
                <a:avLst/>
              </a:prstGeom>
            </p:spPr>
            <p:txBody>
              <a:bodyPr wrap="none" rtlCol="0">
                <a:spAutoFit/>
              </a:bodyPr>
              <a:lstStyle/>
              <a:p>
                <a:r>
                  <a:rPr lang="en-CA" sz="6000" b="1" dirty="0" smtClean="0">
                    <a:solidFill>
                      <a:schemeClr val="accent2"/>
                    </a:solidFill>
                  </a:rPr>
                  <a:t>45%</a:t>
                </a:r>
              </a:p>
            </p:txBody>
          </p:sp>
        </p:grpSp>
        <p:sp>
          <p:nvSpPr>
            <p:cNvPr id="63" name="Rectangle 62"/>
            <p:cNvSpPr/>
            <p:nvPr/>
          </p:nvSpPr>
          <p:spPr>
            <a:xfrm>
              <a:off x="4765087" y="5792682"/>
              <a:ext cx="1263487" cy="215444"/>
            </a:xfrm>
            <a:prstGeom prst="rect">
              <a:avLst/>
            </a:prstGeom>
          </p:spPr>
          <p:txBody>
            <a:bodyPr wrap="none">
              <a:spAutoFit/>
            </a:bodyPr>
            <a:lstStyle/>
            <a:p>
              <a:pPr>
                <a:spcBef>
                  <a:spcPts val="600"/>
                </a:spcBef>
              </a:pPr>
              <a:r>
                <a:rPr lang="en-CA" sz="800" dirty="0" smtClean="0">
                  <a:solidFill>
                    <a:srgbClr val="333333"/>
                  </a:solidFill>
                </a:rPr>
                <a:t>Source: </a:t>
              </a:r>
              <a:r>
                <a:rPr lang="en-CA" sz="800" dirty="0" smtClean="0">
                  <a:solidFill>
                    <a:srgbClr val="333333"/>
                  </a:solidFill>
                  <a:hlinkClick r:id="rId4"/>
                </a:rPr>
                <a:t>Connect Mogul</a:t>
              </a:r>
              <a:endParaRPr lang="en-CA" sz="800" dirty="0">
                <a:solidFill>
                  <a:srgbClr val="333333"/>
                </a:solidFill>
              </a:endParaRPr>
            </a:p>
          </p:txBody>
        </p:sp>
        <p:sp>
          <p:nvSpPr>
            <p:cNvPr id="65" name="Rectangle 64"/>
            <p:cNvSpPr/>
            <p:nvPr/>
          </p:nvSpPr>
          <p:spPr>
            <a:xfrm>
              <a:off x="4754564" y="4540813"/>
              <a:ext cx="1515158" cy="215444"/>
            </a:xfrm>
            <a:prstGeom prst="rect">
              <a:avLst/>
            </a:prstGeom>
          </p:spPr>
          <p:txBody>
            <a:bodyPr wrap="none">
              <a:spAutoFit/>
            </a:bodyPr>
            <a:lstStyle/>
            <a:p>
              <a:pPr>
                <a:spcBef>
                  <a:spcPts val="600"/>
                </a:spcBef>
              </a:pPr>
              <a:r>
                <a:rPr lang="en-CA" sz="800" dirty="0">
                  <a:solidFill>
                    <a:srgbClr val="333333"/>
                  </a:solidFill>
                </a:rPr>
                <a:t>Source: </a:t>
              </a:r>
              <a:r>
                <a:rPr lang="en-CA" sz="800" dirty="0" smtClean="0">
                  <a:solidFill>
                    <a:srgbClr val="333333"/>
                  </a:solidFill>
                  <a:hlinkClick r:id="rId5"/>
                </a:rPr>
                <a:t>Marketing Techblog</a:t>
              </a:r>
              <a:endParaRPr lang="en-CA" sz="800" dirty="0">
                <a:solidFill>
                  <a:srgbClr val="333333"/>
                </a:solidFill>
              </a:endParaRPr>
            </a:p>
          </p:txBody>
        </p:sp>
      </p:grpSp>
      <p:grpSp>
        <p:nvGrpSpPr>
          <p:cNvPr id="56" name="Group 55"/>
          <p:cNvGrpSpPr/>
          <p:nvPr/>
        </p:nvGrpSpPr>
        <p:grpSpPr>
          <a:xfrm>
            <a:off x="4754564" y="2305478"/>
            <a:ext cx="4122735" cy="3692926"/>
            <a:chOff x="4754564" y="2333566"/>
            <a:chExt cx="4122735" cy="3692926"/>
          </a:xfrm>
        </p:grpSpPr>
        <p:grpSp>
          <p:nvGrpSpPr>
            <p:cNvPr id="60" name="Group 59"/>
            <p:cNvGrpSpPr/>
            <p:nvPr/>
          </p:nvGrpSpPr>
          <p:grpSpPr>
            <a:xfrm>
              <a:off x="4803872" y="4872419"/>
              <a:ext cx="4073427" cy="1154073"/>
              <a:chOff x="4803872" y="2309008"/>
              <a:chExt cx="4073427" cy="1154073"/>
            </a:xfrm>
          </p:grpSpPr>
          <p:sp>
            <p:nvSpPr>
              <p:cNvPr id="76" name="Rectangle 75"/>
              <p:cNvSpPr/>
              <p:nvPr/>
            </p:nvSpPr>
            <p:spPr>
              <a:xfrm>
                <a:off x="6494685" y="2448701"/>
                <a:ext cx="2382614" cy="1014380"/>
              </a:xfrm>
              <a:prstGeom prst="rect">
                <a:avLst/>
              </a:prstGeom>
            </p:spPr>
            <p:txBody>
              <a:bodyPr wrap="square">
                <a:spAutoFit/>
              </a:bodyPr>
              <a:lstStyle/>
              <a:p>
                <a:pPr>
                  <a:lnSpc>
                    <a:spcPct val="107000"/>
                  </a:lnSpc>
                  <a:spcAft>
                    <a:spcPts val="800"/>
                  </a:spcAft>
                </a:pPr>
                <a:r>
                  <a:rPr lang="en-CA" sz="1400" b="1" dirty="0" smtClean="0">
                    <a:solidFill>
                      <a:srgbClr val="29475F"/>
                    </a:solidFill>
                    <a:ea typeface="Calibri" panose="020F0502020204030204" pitchFamily="34" charset="0"/>
                    <a:cs typeface="Times New Roman" panose="02020603050405020304" pitchFamily="18" charset="0"/>
                  </a:rPr>
                  <a:t>of consumers improve perception and loyalty to organizations with text support.</a:t>
                </a:r>
                <a:endParaRPr lang="en-CA" sz="1400" b="1" dirty="0">
                  <a:solidFill>
                    <a:srgbClr val="29475F"/>
                  </a:solidFill>
                  <a:ea typeface="Calibri" panose="020F0502020204030204" pitchFamily="34" charset="0"/>
                  <a:cs typeface="Times New Roman" panose="02020603050405020304" pitchFamily="18" charset="0"/>
                </a:endParaRPr>
              </a:p>
            </p:txBody>
          </p:sp>
          <p:sp>
            <p:nvSpPr>
              <p:cNvPr id="77" name="Half Frame 76"/>
              <p:cNvSpPr/>
              <p:nvPr/>
            </p:nvSpPr>
            <p:spPr>
              <a:xfrm>
                <a:off x="4803872" y="2406080"/>
                <a:ext cx="266225" cy="250275"/>
              </a:xfrm>
              <a:prstGeom prst="halfFrame">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dirty="0">
                  <a:solidFill>
                    <a:srgbClr val="333333"/>
                  </a:solidFill>
                </a:endParaRPr>
              </a:p>
            </p:txBody>
          </p:sp>
          <p:sp>
            <p:nvSpPr>
              <p:cNvPr id="78" name="Half Frame 77"/>
              <p:cNvSpPr/>
              <p:nvPr/>
            </p:nvSpPr>
            <p:spPr>
              <a:xfrm rot="10800000">
                <a:off x="8563547" y="2986856"/>
                <a:ext cx="294016" cy="245714"/>
              </a:xfrm>
              <a:prstGeom prst="halfFrame">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dirty="0">
                  <a:solidFill>
                    <a:srgbClr val="333333"/>
                  </a:solidFill>
                </a:endParaRPr>
              </a:p>
            </p:txBody>
          </p:sp>
          <p:sp>
            <p:nvSpPr>
              <p:cNvPr id="79" name="TextBox 78"/>
              <p:cNvSpPr txBox="1"/>
              <p:nvPr/>
            </p:nvSpPr>
            <p:spPr>
              <a:xfrm>
                <a:off x="4887966" y="2309008"/>
                <a:ext cx="1725152" cy="1015663"/>
              </a:xfrm>
              <a:prstGeom prst="rect">
                <a:avLst/>
              </a:prstGeom>
            </p:spPr>
            <p:txBody>
              <a:bodyPr wrap="none" rtlCol="0">
                <a:spAutoFit/>
              </a:bodyPr>
              <a:lstStyle/>
              <a:p>
                <a:r>
                  <a:rPr lang="en-CA" sz="6000" b="1" dirty="0" smtClean="0">
                    <a:solidFill>
                      <a:schemeClr val="accent2"/>
                    </a:solidFill>
                  </a:rPr>
                  <a:t>64%</a:t>
                </a:r>
              </a:p>
            </p:txBody>
          </p:sp>
        </p:grpSp>
        <p:grpSp>
          <p:nvGrpSpPr>
            <p:cNvPr id="61" name="Group 60"/>
            <p:cNvGrpSpPr/>
            <p:nvPr/>
          </p:nvGrpSpPr>
          <p:grpSpPr>
            <a:xfrm>
              <a:off x="4803872" y="2333566"/>
              <a:ext cx="4073427" cy="1015663"/>
              <a:chOff x="4803872" y="3360802"/>
              <a:chExt cx="4073427" cy="1015663"/>
            </a:xfrm>
          </p:grpSpPr>
          <p:sp>
            <p:nvSpPr>
              <p:cNvPr id="72" name="Rectangle 71"/>
              <p:cNvSpPr/>
              <p:nvPr/>
            </p:nvSpPr>
            <p:spPr>
              <a:xfrm>
                <a:off x="6494685" y="3500495"/>
                <a:ext cx="2382614" cy="783869"/>
              </a:xfrm>
              <a:prstGeom prst="rect">
                <a:avLst/>
              </a:prstGeom>
            </p:spPr>
            <p:txBody>
              <a:bodyPr wrap="square">
                <a:spAutoFit/>
              </a:bodyPr>
              <a:lstStyle/>
              <a:p>
                <a:pPr>
                  <a:lnSpc>
                    <a:spcPct val="107000"/>
                  </a:lnSpc>
                  <a:spcAft>
                    <a:spcPts val="800"/>
                  </a:spcAft>
                </a:pPr>
                <a:r>
                  <a:rPr lang="en-CA" sz="1400" b="1" dirty="0" smtClean="0">
                    <a:solidFill>
                      <a:srgbClr val="29475F"/>
                    </a:solidFill>
                    <a:ea typeface="Calibri" panose="020F0502020204030204" pitchFamily="34" charset="0"/>
                    <a:cs typeface="Times New Roman" panose="02020603050405020304" pitchFamily="18" charset="0"/>
                  </a:rPr>
                  <a:t>of consumers would prefer to text customer support than call.</a:t>
                </a:r>
                <a:endParaRPr lang="en-CA" sz="1400" b="1" dirty="0">
                  <a:solidFill>
                    <a:srgbClr val="29475F"/>
                  </a:solidFill>
                  <a:ea typeface="Calibri" panose="020F0502020204030204" pitchFamily="34" charset="0"/>
                  <a:cs typeface="Times New Roman" panose="02020603050405020304" pitchFamily="18" charset="0"/>
                </a:endParaRPr>
              </a:p>
            </p:txBody>
          </p:sp>
          <p:sp>
            <p:nvSpPr>
              <p:cNvPr id="73" name="Half Frame 72"/>
              <p:cNvSpPr/>
              <p:nvPr/>
            </p:nvSpPr>
            <p:spPr>
              <a:xfrm>
                <a:off x="4803872" y="3457874"/>
                <a:ext cx="266225" cy="250275"/>
              </a:xfrm>
              <a:prstGeom prst="halfFrame">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dirty="0">
                  <a:solidFill>
                    <a:srgbClr val="333333"/>
                  </a:solidFill>
                </a:endParaRPr>
              </a:p>
            </p:txBody>
          </p:sp>
          <p:sp>
            <p:nvSpPr>
              <p:cNvPr id="74" name="Half Frame 73"/>
              <p:cNvSpPr/>
              <p:nvPr/>
            </p:nvSpPr>
            <p:spPr>
              <a:xfrm rot="10800000">
                <a:off x="8563547" y="4062471"/>
                <a:ext cx="294016" cy="245714"/>
              </a:xfrm>
              <a:prstGeom prst="halfFrame">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dirty="0">
                  <a:solidFill>
                    <a:srgbClr val="333333"/>
                  </a:solidFill>
                </a:endParaRPr>
              </a:p>
            </p:txBody>
          </p:sp>
          <p:sp>
            <p:nvSpPr>
              <p:cNvPr id="75" name="TextBox 74"/>
              <p:cNvSpPr txBox="1"/>
              <p:nvPr/>
            </p:nvSpPr>
            <p:spPr>
              <a:xfrm>
                <a:off x="4887966" y="3360802"/>
                <a:ext cx="1725152" cy="1015663"/>
              </a:xfrm>
              <a:prstGeom prst="rect">
                <a:avLst/>
              </a:prstGeom>
            </p:spPr>
            <p:txBody>
              <a:bodyPr wrap="none" rtlCol="0">
                <a:spAutoFit/>
              </a:bodyPr>
              <a:lstStyle/>
              <a:p>
                <a:r>
                  <a:rPr lang="en-CA" sz="6000" b="1" dirty="0" smtClean="0">
                    <a:solidFill>
                      <a:schemeClr val="accent2"/>
                    </a:solidFill>
                  </a:rPr>
                  <a:t>52%</a:t>
                </a:r>
              </a:p>
            </p:txBody>
          </p:sp>
        </p:grpSp>
        <p:sp>
          <p:nvSpPr>
            <p:cNvPr id="64" name="Rectangle 63"/>
            <p:cNvSpPr/>
            <p:nvPr/>
          </p:nvSpPr>
          <p:spPr>
            <a:xfrm>
              <a:off x="4765087" y="3258952"/>
              <a:ext cx="889987" cy="215444"/>
            </a:xfrm>
            <a:prstGeom prst="rect">
              <a:avLst/>
            </a:prstGeom>
          </p:spPr>
          <p:txBody>
            <a:bodyPr wrap="none">
              <a:spAutoFit/>
            </a:bodyPr>
            <a:lstStyle/>
            <a:p>
              <a:pPr>
                <a:spcBef>
                  <a:spcPts val="600"/>
                </a:spcBef>
              </a:pPr>
              <a:r>
                <a:rPr lang="en-CA" sz="800" dirty="0" smtClean="0">
                  <a:solidFill>
                    <a:srgbClr val="333333"/>
                  </a:solidFill>
                </a:rPr>
                <a:t>Source: </a:t>
              </a:r>
              <a:r>
                <a:rPr lang="en-CA" sz="800" dirty="0" smtClean="0">
                  <a:solidFill>
                    <a:srgbClr val="333333"/>
                  </a:solidFill>
                  <a:hlinkClick r:id="rId6"/>
                </a:rPr>
                <a:t>eWeek</a:t>
              </a:r>
              <a:endParaRPr lang="en-CA" sz="800" dirty="0">
                <a:solidFill>
                  <a:srgbClr val="333333"/>
                </a:solidFill>
              </a:endParaRPr>
            </a:p>
          </p:txBody>
        </p:sp>
        <p:grpSp>
          <p:nvGrpSpPr>
            <p:cNvPr id="66" name="Group 65"/>
            <p:cNvGrpSpPr/>
            <p:nvPr/>
          </p:nvGrpSpPr>
          <p:grpSpPr>
            <a:xfrm>
              <a:off x="4887966" y="3626017"/>
              <a:ext cx="3989333" cy="1060374"/>
              <a:chOff x="4887966" y="3360802"/>
              <a:chExt cx="3989333" cy="1060374"/>
            </a:xfrm>
          </p:grpSpPr>
          <p:sp>
            <p:nvSpPr>
              <p:cNvPr id="70" name="Rectangle 69"/>
              <p:cNvSpPr/>
              <p:nvPr/>
            </p:nvSpPr>
            <p:spPr>
              <a:xfrm>
                <a:off x="6494685" y="3406796"/>
                <a:ext cx="2382614" cy="1014380"/>
              </a:xfrm>
              <a:prstGeom prst="rect">
                <a:avLst/>
              </a:prstGeom>
            </p:spPr>
            <p:txBody>
              <a:bodyPr wrap="square">
                <a:spAutoFit/>
              </a:bodyPr>
              <a:lstStyle/>
              <a:p>
                <a:pPr>
                  <a:lnSpc>
                    <a:spcPct val="107000"/>
                  </a:lnSpc>
                  <a:spcAft>
                    <a:spcPts val="800"/>
                  </a:spcAft>
                </a:pPr>
                <a:r>
                  <a:rPr lang="en-CA" sz="1400" b="1" dirty="0">
                    <a:solidFill>
                      <a:srgbClr val="29475F"/>
                    </a:solidFill>
                    <a:ea typeface="Calibri" panose="020F0502020204030204" pitchFamily="34" charset="0"/>
                    <a:cs typeface="Times New Roman" panose="02020603050405020304" pitchFamily="18" charset="0"/>
                  </a:rPr>
                  <a:t>i</a:t>
                </a:r>
                <a:r>
                  <a:rPr lang="en-CA" sz="1400" b="1" dirty="0" smtClean="0">
                    <a:solidFill>
                      <a:srgbClr val="29475F"/>
                    </a:solidFill>
                    <a:ea typeface="Calibri" panose="020F0502020204030204" pitchFamily="34" charset="0"/>
                    <a:cs typeface="Times New Roman" panose="02020603050405020304" pitchFamily="18" charset="0"/>
                  </a:rPr>
                  <a:t>s the cost of a complex service inquiry by phone; text reduces to pennies on the dollar.</a:t>
                </a:r>
                <a:endParaRPr lang="en-CA" sz="1400" b="1" dirty="0">
                  <a:solidFill>
                    <a:srgbClr val="29475F"/>
                  </a:solidFill>
                  <a:ea typeface="Calibri" panose="020F0502020204030204" pitchFamily="34" charset="0"/>
                  <a:cs typeface="Times New Roman" panose="02020603050405020304" pitchFamily="18" charset="0"/>
                </a:endParaRPr>
              </a:p>
            </p:txBody>
          </p:sp>
          <p:sp>
            <p:nvSpPr>
              <p:cNvPr id="71" name="TextBox 70"/>
              <p:cNvSpPr txBox="1"/>
              <p:nvPr/>
            </p:nvSpPr>
            <p:spPr>
              <a:xfrm>
                <a:off x="4887966" y="3360802"/>
                <a:ext cx="1468672" cy="1015663"/>
              </a:xfrm>
              <a:prstGeom prst="rect">
                <a:avLst/>
              </a:prstGeom>
            </p:spPr>
            <p:txBody>
              <a:bodyPr wrap="none" rtlCol="0">
                <a:spAutoFit/>
              </a:bodyPr>
              <a:lstStyle/>
              <a:p>
                <a:r>
                  <a:rPr lang="en-CA" sz="6000" b="1" dirty="0" smtClean="0">
                    <a:solidFill>
                      <a:schemeClr val="accent2"/>
                    </a:solidFill>
                  </a:rPr>
                  <a:t>$20</a:t>
                </a:r>
              </a:p>
            </p:txBody>
          </p:sp>
        </p:grpSp>
        <p:sp>
          <p:nvSpPr>
            <p:cNvPr id="67" name="Rectangle 66"/>
            <p:cNvSpPr/>
            <p:nvPr/>
          </p:nvSpPr>
          <p:spPr>
            <a:xfrm>
              <a:off x="4765087" y="5792682"/>
              <a:ext cx="1042273" cy="215444"/>
            </a:xfrm>
            <a:prstGeom prst="rect">
              <a:avLst/>
            </a:prstGeom>
          </p:spPr>
          <p:txBody>
            <a:bodyPr wrap="none">
              <a:spAutoFit/>
            </a:bodyPr>
            <a:lstStyle/>
            <a:p>
              <a:pPr>
                <a:spcBef>
                  <a:spcPts val="600"/>
                </a:spcBef>
              </a:pPr>
              <a:r>
                <a:rPr lang="en-CA" sz="800" dirty="0" smtClean="0">
                  <a:solidFill>
                    <a:srgbClr val="333333"/>
                  </a:solidFill>
                </a:rPr>
                <a:t>Source: </a:t>
              </a:r>
              <a:r>
                <a:rPr lang="en-CA" sz="800" dirty="0" smtClean="0">
                  <a:solidFill>
                    <a:srgbClr val="333333"/>
                  </a:solidFill>
                  <a:hlinkClick r:id="rId7"/>
                </a:rPr>
                <a:t>Harris Poll</a:t>
              </a:r>
              <a:endParaRPr lang="en-CA" sz="800" dirty="0">
                <a:solidFill>
                  <a:srgbClr val="333333"/>
                </a:solidFill>
              </a:endParaRPr>
            </a:p>
          </p:txBody>
        </p:sp>
        <p:sp>
          <p:nvSpPr>
            <p:cNvPr id="68" name="Rectangle 67"/>
            <p:cNvSpPr/>
            <p:nvPr/>
          </p:nvSpPr>
          <p:spPr>
            <a:xfrm>
              <a:off x="4754564" y="4540813"/>
              <a:ext cx="1063112" cy="215444"/>
            </a:xfrm>
            <a:prstGeom prst="rect">
              <a:avLst/>
            </a:prstGeom>
          </p:spPr>
          <p:txBody>
            <a:bodyPr wrap="none">
              <a:spAutoFit/>
            </a:bodyPr>
            <a:lstStyle/>
            <a:p>
              <a:pPr>
                <a:spcBef>
                  <a:spcPts val="600"/>
                </a:spcBef>
              </a:pPr>
              <a:r>
                <a:rPr lang="en-CA" sz="800" dirty="0">
                  <a:solidFill>
                    <a:srgbClr val="333333"/>
                  </a:solidFill>
                </a:rPr>
                <a:t>Source: </a:t>
              </a:r>
              <a:r>
                <a:rPr lang="en-CA" sz="800" dirty="0" smtClean="0">
                  <a:solidFill>
                    <a:srgbClr val="333333"/>
                  </a:solidFill>
                  <a:hlinkClick r:id="rId8"/>
                </a:rPr>
                <a:t>OneReach</a:t>
              </a:r>
              <a:endParaRPr lang="en-CA" sz="800" dirty="0">
                <a:solidFill>
                  <a:srgbClr val="333333"/>
                </a:solidFill>
              </a:endParaRPr>
            </a:p>
          </p:txBody>
        </p:sp>
      </p:grpSp>
      <p:sp>
        <p:nvSpPr>
          <p:cNvPr id="80" name="Half Frame 79"/>
          <p:cNvSpPr/>
          <p:nvPr/>
        </p:nvSpPr>
        <p:spPr>
          <a:xfrm>
            <a:off x="261896" y="3686263"/>
            <a:ext cx="266225" cy="250275"/>
          </a:xfrm>
          <a:prstGeom prst="halfFrame">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dirty="0">
              <a:solidFill>
                <a:srgbClr val="333333"/>
              </a:solidFill>
            </a:endParaRPr>
          </a:p>
        </p:txBody>
      </p:sp>
      <p:sp>
        <p:nvSpPr>
          <p:cNvPr id="81" name="Half Frame 80"/>
          <p:cNvSpPr/>
          <p:nvPr/>
        </p:nvSpPr>
        <p:spPr>
          <a:xfrm rot="10800000">
            <a:off x="4021571" y="4290860"/>
            <a:ext cx="294016" cy="245714"/>
          </a:xfrm>
          <a:prstGeom prst="halfFrame">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dirty="0">
              <a:solidFill>
                <a:srgbClr val="333333"/>
              </a:solidFill>
            </a:endParaRPr>
          </a:p>
        </p:txBody>
      </p:sp>
      <p:sp>
        <p:nvSpPr>
          <p:cNvPr id="82" name="Half Frame 81"/>
          <p:cNvSpPr/>
          <p:nvPr/>
        </p:nvSpPr>
        <p:spPr>
          <a:xfrm>
            <a:off x="4803872" y="3693170"/>
            <a:ext cx="266225" cy="250275"/>
          </a:xfrm>
          <a:prstGeom prst="halfFrame">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dirty="0">
              <a:solidFill>
                <a:srgbClr val="333333"/>
              </a:solidFill>
            </a:endParaRPr>
          </a:p>
        </p:txBody>
      </p:sp>
      <p:sp>
        <p:nvSpPr>
          <p:cNvPr id="83" name="Half Frame 82"/>
          <p:cNvSpPr/>
          <p:nvPr/>
        </p:nvSpPr>
        <p:spPr>
          <a:xfrm rot="10800000">
            <a:off x="8563547" y="4297767"/>
            <a:ext cx="294016" cy="245714"/>
          </a:xfrm>
          <a:prstGeom prst="halfFrame">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dirty="0">
              <a:solidFill>
                <a:srgbClr val="333333"/>
              </a:solidFill>
            </a:endParaRPr>
          </a:p>
        </p:txBody>
      </p:sp>
      <p:grpSp>
        <p:nvGrpSpPr>
          <p:cNvPr id="42" name="Group 41"/>
          <p:cNvGrpSpPr/>
          <p:nvPr/>
        </p:nvGrpSpPr>
        <p:grpSpPr>
          <a:xfrm>
            <a:off x="0" y="6422955"/>
            <a:ext cx="9144000" cy="437555"/>
            <a:chOff x="0" y="6422955"/>
            <a:chExt cx="9144000" cy="437555"/>
          </a:xfrm>
        </p:grpSpPr>
        <p:pic>
          <p:nvPicPr>
            <p:cNvPr id="43" name="Picture 3">
              <a:hlinkClick r:id="rId9"/>
            </p:cNvPr>
            <p:cNvPicPr>
              <a:picLocks noChangeAspect="1" noChangeArrowheads="1"/>
            </p:cNvPicPr>
            <p:nvPr/>
          </p:nvPicPr>
          <p:blipFill>
            <a:blip r:embed="rId10" cstate="print"/>
            <a:srcRect/>
            <a:stretch>
              <a:fillRect/>
            </a:stretch>
          </p:blipFill>
          <p:spPr bwMode="auto">
            <a:xfrm>
              <a:off x="0" y="6422955"/>
              <a:ext cx="9144000" cy="437555"/>
            </a:xfrm>
            <a:prstGeom prst="rect">
              <a:avLst/>
            </a:prstGeom>
            <a:noFill/>
            <a:ln w="9525">
              <a:noFill/>
              <a:miter lim="800000"/>
              <a:headEnd/>
              <a:tailEnd/>
            </a:ln>
          </p:spPr>
        </p:pic>
        <p:pic>
          <p:nvPicPr>
            <p:cNvPr id="44" name="Picture 43" descr="itrg-logo.png"/>
            <p:cNvPicPr>
              <a:picLocks noChangeAspect="1"/>
            </p:cNvPicPr>
            <p:nvPr/>
          </p:nvPicPr>
          <p:blipFill>
            <a:blip r:embed="rId11"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1398848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p:cNvSpPr/>
          <p:nvPr/>
        </p:nvSpPr>
        <p:spPr>
          <a:xfrm>
            <a:off x="0" y="1095375"/>
            <a:ext cx="4851627" cy="54292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p:nvPr>
        </p:nvSpPr>
        <p:spPr>
          <a:xfrm>
            <a:off x="257174" y="246063"/>
            <a:ext cx="8620125" cy="877887"/>
          </a:xfrm>
        </p:spPr>
        <p:txBody>
          <a:bodyPr/>
          <a:lstStyle/>
          <a:p>
            <a:r>
              <a:rPr lang="en-CA" dirty="0" smtClean="0"/>
              <a:t>Text-based </a:t>
            </a:r>
            <a:r>
              <a:rPr lang="en-CA" dirty="0"/>
              <a:t>service </a:t>
            </a:r>
            <a:r>
              <a:rPr lang="en-CA" dirty="0" smtClean="0"/>
              <a:t>does </a:t>
            </a:r>
            <a:r>
              <a:rPr lang="en-CA" dirty="0"/>
              <a:t>increase engagement and improve customer </a:t>
            </a:r>
            <a:r>
              <a:rPr lang="en-CA" dirty="0" smtClean="0"/>
              <a:t>loyalty but at </a:t>
            </a:r>
            <a:r>
              <a:rPr lang="en-CA" dirty="0"/>
              <a:t>a</a:t>
            </a:r>
            <a:r>
              <a:rPr lang="en-CA" dirty="0" smtClean="0"/>
              <a:t> cost</a:t>
            </a:r>
            <a:endParaRPr lang="en-CA" dirty="0"/>
          </a:p>
        </p:txBody>
      </p:sp>
      <p:grpSp>
        <p:nvGrpSpPr>
          <p:cNvPr id="3" name="Group 2"/>
          <p:cNvGrpSpPr>
            <a:grpSpLocks noChangeAspect="1"/>
          </p:cNvGrpSpPr>
          <p:nvPr/>
        </p:nvGrpSpPr>
        <p:grpSpPr>
          <a:xfrm>
            <a:off x="275306" y="1532665"/>
            <a:ext cx="2382592" cy="864000"/>
            <a:chOff x="251520" y="1610295"/>
            <a:chExt cx="2011378" cy="729387"/>
          </a:xfrm>
        </p:grpSpPr>
        <p:sp>
          <p:nvSpPr>
            <p:cNvPr id="4" name="Rectangle 3"/>
            <p:cNvSpPr/>
            <p:nvPr/>
          </p:nvSpPr>
          <p:spPr>
            <a:xfrm>
              <a:off x="590286" y="1747799"/>
              <a:ext cx="1672612" cy="454378"/>
            </a:xfrm>
            <a:prstGeom prst="rect">
              <a:avLst/>
            </a:prstGeom>
            <a:solidFill>
              <a:schemeClr val="accent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r>
                <a:rPr lang="en-CA" sz="1400" b="1" dirty="0" smtClean="0">
                  <a:solidFill>
                    <a:schemeClr val="bg1"/>
                  </a:solidFill>
                </a:rPr>
                <a:t>Solution Cost</a:t>
              </a:r>
              <a:endParaRPr lang="en-CA" sz="1400" b="1" dirty="0">
                <a:solidFill>
                  <a:schemeClr val="bg1"/>
                </a:solidFill>
              </a:endParaRPr>
            </a:p>
          </p:txBody>
        </p:sp>
        <p:sp>
          <p:nvSpPr>
            <p:cNvPr id="5" name="Oval 2"/>
            <p:cNvSpPr/>
            <p:nvPr/>
          </p:nvSpPr>
          <p:spPr>
            <a:xfrm>
              <a:off x="251520" y="1610295"/>
              <a:ext cx="729387" cy="729387"/>
            </a:xfrm>
            <a:prstGeom prst="ellipse">
              <a:avLst/>
            </a:prstGeom>
            <a:solidFill>
              <a:schemeClr val="accent2"/>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9797" y="1788723"/>
              <a:ext cx="232831" cy="372530"/>
            </a:xfrm>
            <a:prstGeom prst="rect">
              <a:avLst/>
            </a:prstGeom>
            <a:noFill/>
          </p:spPr>
        </p:pic>
      </p:grpSp>
      <p:grpSp>
        <p:nvGrpSpPr>
          <p:cNvPr id="7" name="Group 6"/>
          <p:cNvGrpSpPr>
            <a:grpSpLocks noChangeAspect="1"/>
          </p:cNvGrpSpPr>
          <p:nvPr/>
        </p:nvGrpSpPr>
        <p:grpSpPr>
          <a:xfrm>
            <a:off x="275306" y="3860494"/>
            <a:ext cx="2382592" cy="864000"/>
            <a:chOff x="3120530" y="1671106"/>
            <a:chExt cx="2011378" cy="729387"/>
          </a:xfrm>
        </p:grpSpPr>
        <p:sp>
          <p:nvSpPr>
            <p:cNvPr id="8" name="Rectangle 7"/>
            <p:cNvSpPr/>
            <p:nvPr/>
          </p:nvSpPr>
          <p:spPr>
            <a:xfrm>
              <a:off x="3459296" y="1808610"/>
              <a:ext cx="1672612" cy="454378"/>
            </a:xfrm>
            <a:prstGeom prst="rect">
              <a:avLst/>
            </a:prstGeom>
            <a:solidFill>
              <a:schemeClr val="accent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r>
                <a:rPr lang="en-CA" sz="1400" b="1" dirty="0" smtClean="0">
                  <a:solidFill>
                    <a:schemeClr val="bg1"/>
                  </a:solidFill>
                </a:rPr>
                <a:t>Resourcing</a:t>
              </a:r>
              <a:endParaRPr lang="en-CA" sz="1400" b="1" dirty="0">
                <a:solidFill>
                  <a:schemeClr val="bg1"/>
                </a:solidFill>
              </a:endParaRPr>
            </a:p>
          </p:txBody>
        </p:sp>
        <p:sp>
          <p:nvSpPr>
            <p:cNvPr id="9" name="Oval 2"/>
            <p:cNvSpPr/>
            <p:nvPr/>
          </p:nvSpPr>
          <p:spPr>
            <a:xfrm>
              <a:off x="3120530" y="1671106"/>
              <a:ext cx="729387" cy="729387"/>
            </a:xfrm>
            <a:prstGeom prst="ellipse">
              <a:avLst/>
            </a:prstGeom>
            <a:solidFill>
              <a:schemeClr val="accent2"/>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86049" y="1836626"/>
              <a:ext cx="398347" cy="398347"/>
            </a:xfrm>
            <a:prstGeom prst="rect">
              <a:avLst/>
            </a:prstGeom>
          </p:spPr>
        </p:pic>
      </p:grpSp>
      <p:grpSp>
        <p:nvGrpSpPr>
          <p:cNvPr id="16" name="Group 15"/>
          <p:cNvGrpSpPr/>
          <p:nvPr/>
        </p:nvGrpSpPr>
        <p:grpSpPr>
          <a:xfrm>
            <a:off x="5070813" y="1598480"/>
            <a:ext cx="3915713" cy="4372249"/>
            <a:chOff x="5011681" y="2410491"/>
            <a:chExt cx="3915713" cy="4372249"/>
          </a:xfrm>
        </p:grpSpPr>
        <p:grpSp>
          <p:nvGrpSpPr>
            <p:cNvPr id="18" name="Group 17"/>
            <p:cNvGrpSpPr/>
            <p:nvPr/>
          </p:nvGrpSpPr>
          <p:grpSpPr>
            <a:xfrm>
              <a:off x="5011681" y="2410491"/>
              <a:ext cx="3915713" cy="1756228"/>
              <a:chOff x="5011681" y="3437727"/>
              <a:chExt cx="3915713" cy="1756228"/>
            </a:xfrm>
          </p:grpSpPr>
          <p:sp>
            <p:nvSpPr>
              <p:cNvPr id="25" name="Rectangle 24"/>
              <p:cNvSpPr/>
              <p:nvPr/>
            </p:nvSpPr>
            <p:spPr>
              <a:xfrm>
                <a:off x="7124281" y="4082737"/>
                <a:ext cx="1803113" cy="1080424"/>
              </a:xfrm>
              <a:prstGeom prst="rect">
                <a:avLst/>
              </a:prstGeom>
            </p:spPr>
            <p:txBody>
              <a:bodyPr wrap="square">
                <a:spAutoFit/>
              </a:bodyPr>
              <a:lstStyle/>
              <a:p>
                <a:pPr>
                  <a:lnSpc>
                    <a:spcPct val="107000"/>
                  </a:lnSpc>
                  <a:spcAft>
                    <a:spcPts val="800"/>
                  </a:spcAft>
                </a:pPr>
                <a:r>
                  <a:rPr lang="en-CA" sz="1200" b="1" dirty="0" smtClean="0">
                    <a:solidFill>
                      <a:srgbClr val="29475F"/>
                    </a:solidFill>
                    <a:ea typeface="Calibri" panose="020F0502020204030204" pitchFamily="34" charset="0"/>
                    <a:cs typeface="Times New Roman" panose="02020603050405020304" pitchFamily="18" charset="0"/>
                  </a:rPr>
                  <a:t>Average spend per month with </a:t>
                </a:r>
                <a:r>
                  <a:rPr lang="en-CA" sz="1200" b="1" dirty="0">
                    <a:solidFill>
                      <a:srgbClr val="29475F"/>
                    </a:solidFill>
                    <a:ea typeface="Calibri" panose="020F0502020204030204" pitchFamily="34" charset="0"/>
                    <a:cs typeface="Times New Roman" panose="02020603050405020304" pitchFamily="18" charset="0"/>
                  </a:rPr>
                  <a:t>T</a:t>
                </a:r>
                <a:r>
                  <a:rPr lang="en-CA" sz="1200" b="1" dirty="0" smtClean="0">
                    <a:solidFill>
                      <a:srgbClr val="29475F"/>
                    </a:solidFill>
                    <a:ea typeface="Calibri" panose="020F0502020204030204" pitchFamily="34" charset="0"/>
                    <a:cs typeface="Times New Roman" panose="02020603050405020304" pitchFamily="18" charset="0"/>
                  </a:rPr>
                  <a:t>wilio (at 500k texts per month and premium support).</a:t>
                </a:r>
                <a:endParaRPr lang="en-CA" sz="1200" b="1" dirty="0">
                  <a:solidFill>
                    <a:srgbClr val="29475F"/>
                  </a:solidFill>
                  <a:ea typeface="Calibri" panose="020F0502020204030204" pitchFamily="34" charset="0"/>
                  <a:cs typeface="Times New Roman" panose="02020603050405020304" pitchFamily="18" charset="0"/>
                </a:endParaRPr>
              </a:p>
            </p:txBody>
          </p:sp>
          <p:sp>
            <p:nvSpPr>
              <p:cNvPr id="26" name="Half Frame 25"/>
              <p:cNvSpPr>
                <a:spLocks/>
              </p:cNvSpPr>
              <p:nvPr/>
            </p:nvSpPr>
            <p:spPr>
              <a:xfrm>
                <a:off x="5011681" y="3437727"/>
                <a:ext cx="345482" cy="292822"/>
              </a:xfrm>
              <a:prstGeom prst="halfFrame">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dirty="0">
                  <a:solidFill>
                    <a:srgbClr val="333333"/>
                  </a:solidFill>
                </a:endParaRPr>
              </a:p>
            </p:txBody>
          </p:sp>
          <p:sp>
            <p:nvSpPr>
              <p:cNvPr id="27" name="Half Frame 26"/>
              <p:cNvSpPr>
                <a:spLocks/>
              </p:cNvSpPr>
              <p:nvPr/>
            </p:nvSpPr>
            <p:spPr>
              <a:xfrm rot="10800000">
                <a:off x="8472566" y="4902355"/>
                <a:ext cx="345600" cy="291600"/>
              </a:xfrm>
              <a:prstGeom prst="halfFrame">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dirty="0">
                  <a:solidFill>
                    <a:srgbClr val="333333"/>
                  </a:solidFill>
                </a:endParaRPr>
              </a:p>
            </p:txBody>
          </p:sp>
          <p:sp>
            <p:nvSpPr>
              <p:cNvPr id="28" name="TextBox 27"/>
              <p:cNvSpPr txBox="1"/>
              <p:nvPr/>
            </p:nvSpPr>
            <p:spPr>
              <a:xfrm>
                <a:off x="5082643" y="3547270"/>
                <a:ext cx="2069797" cy="1107996"/>
              </a:xfrm>
              <a:prstGeom prst="rect">
                <a:avLst/>
              </a:prstGeom>
            </p:spPr>
            <p:txBody>
              <a:bodyPr wrap="none" rtlCol="0">
                <a:spAutoFit/>
              </a:bodyPr>
              <a:lstStyle/>
              <a:p>
                <a:r>
                  <a:rPr lang="en-CA" sz="6600" b="1" dirty="0" smtClean="0">
                    <a:solidFill>
                      <a:schemeClr val="accent2"/>
                    </a:solidFill>
                  </a:rPr>
                  <a:t>$13k</a:t>
                </a:r>
                <a:endParaRPr lang="en-CA" sz="6600" b="1" dirty="0">
                  <a:solidFill>
                    <a:schemeClr val="accent2"/>
                  </a:solidFill>
                </a:endParaRPr>
              </a:p>
            </p:txBody>
          </p:sp>
        </p:grpSp>
        <p:sp>
          <p:nvSpPr>
            <p:cNvPr id="19" name="Rectangle 18"/>
            <p:cNvSpPr/>
            <p:nvPr/>
          </p:nvSpPr>
          <p:spPr>
            <a:xfrm>
              <a:off x="5233966" y="3686694"/>
              <a:ext cx="830677" cy="215444"/>
            </a:xfrm>
            <a:prstGeom prst="rect">
              <a:avLst/>
            </a:prstGeom>
          </p:spPr>
          <p:txBody>
            <a:bodyPr wrap="none">
              <a:spAutoFit/>
            </a:bodyPr>
            <a:lstStyle/>
            <a:p>
              <a:pPr>
                <a:spcBef>
                  <a:spcPts val="600"/>
                </a:spcBef>
              </a:pPr>
              <a:r>
                <a:rPr lang="en-CA" sz="800" dirty="0" smtClean="0">
                  <a:solidFill>
                    <a:srgbClr val="333333"/>
                  </a:solidFill>
                </a:rPr>
                <a:t>Source: </a:t>
              </a:r>
              <a:r>
                <a:rPr lang="en-CA" sz="800" dirty="0" smtClean="0">
                  <a:solidFill>
                    <a:srgbClr val="333333"/>
                  </a:solidFill>
                  <a:hlinkClick r:id="rId4"/>
                </a:rPr>
                <a:t>Twilio</a:t>
              </a:r>
              <a:endParaRPr lang="en-CA" sz="800" dirty="0">
                <a:solidFill>
                  <a:srgbClr val="333333"/>
                </a:solidFill>
              </a:endParaRPr>
            </a:p>
          </p:txBody>
        </p:sp>
        <p:grpSp>
          <p:nvGrpSpPr>
            <p:cNvPr id="20" name="Group 19"/>
            <p:cNvGrpSpPr/>
            <p:nvPr/>
          </p:nvGrpSpPr>
          <p:grpSpPr>
            <a:xfrm>
              <a:off x="5082643" y="4597526"/>
              <a:ext cx="3397958" cy="1990802"/>
              <a:chOff x="5082643" y="4332311"/>
              <a:chExt cx="3397958" cy="1990802"/>
            </a:xfrm>
          </p:grpSpPr>
          <p:sp>
            <p:nvSpPr>
              <p:cNvPr id="23" name="Rectangle 22"/>
              <p:cNvSpPr/>
              <p:nvPr/>
            </p:nvSpPr>
            <p:spPr>
              <a:xfrm>
                <a:off x="5082643" y="5440307"/>
                <a:ext cx="3397958" cy="882806"/>
              </a:xfrm>
              <a:prstGeom prst="rect">
                <a:avLst/>
              </a:prstGeom>
            </p:spPr>
            <p:txBody>
              <a:bodyPr wrap="square">
                <a:spAutoFit/>
              </a:bodyPr>
              <a:lstStyle/>
              <a:p>
                <a:pPr>
                  <a:lnSpc>
                    <a:spcPct val="107000"/>
                  </a:lnSpc>
                  <a:spcAft>
                    <a:spcPts val="800"/>
                  </a:spcAft>
                </a:pPr>
                <a:r>
                  <a:rPr lang="en-CA" sz="1200" b="1" dirty="0" smtClean="0">
                    <a:solidFill>
                      <a:srgbClr val="29475F"/>
                    </a:solidFill>
                    <a:ea typeface="Calibri" panose="020F0502020204030204" pitchFamily="34" charset="0"/>
                    <a:cs typeface="Times New Roman" panose="02020603050405020304" pitchFamily="18" charset="0"/>
                  </a:rPr>
                  <a:t>Estimated </a:t>
                </a:r>
                <a:r>
                  <a:rPr lang="en-CA" sz="1200" b="1" dirty="0">
                    <a:solidFill>
                      <a:srgbClr val="29475F"/>
                    </a:solidFill>
                    <a:ea typeface="Calibri" panose="020F0502020204030204" pitchFamily="34" charset="0"/>
                    <a:cs typeface="Times New Roman" panose="02020603050405020304" pitchFamily="18" charset="0"/>
                  </a:rPr>
                  <a:t>maintenance cost for a medium-sized enterprise application </a:t>
                </a:r>
                <a:r>
                  <a:rPr lang="en-CA" sz="1200" b="1" dirty="0" smtClean="0">
                    <a:solidFill>
                      <a:srgbClr val="29475F"/>
                    </a:solidFill>
                    <a:ea typeface="Calibri" panose="020F0502020204030204" pitchFamily="34" charset="0"/>
                    <a:cs typeface="Times New Roman" panose="02020603050405020304" pitchFamily="18" charset="0"/>
                  </a:rPr>
                  <a:t>project per month </a:t>
                </a:r>
                <a:r>
                  <a:rPr lang="en-CA" sz="1200" b="1" dirty="0">
                    <a:solidFill>
                      <a:srgbClr val="29475F"/>
                    </a:solidFill>
                    <a:ea typeface="Calibri" panose="020F0502020204030204" pitchFamily="34" charset="0"/>
                    <a:cs typeface="Times New Roman" panose="02020603050405020304" pitchFamily="18" charset="0"/>
                  </a:rPr>
                  <a:t>– and a larger project ranges as high as $25,000 per month</a:t>
                </a:r>
                <a:r>
                  <a:rPr lang="en-CA" sz="1200" b="1" dirty="0" smtClean="0">
                    <a:solidFill>
                      <a:srgbClr val="29475F"/>
                    </a:solidFill>
                    <a:ea typeface="Calibri" panose="020F0502020204030204" pitchFamily="34" charset="0"/>
                    <a:cs typeface="Times New Roman" panose="02020603050405020304" pitchFamily="18" charset="0"/>
                  </a:rPr>
                  <a:t>. </a:t>
                </a:r>
                <a:endParaRPr lang="en-CA" sz="1200" b="1" dirty="0">
                  <a:solidFill>
                    <a:srgbClr val="29475F"/>
                  </a:solidFill>
                  <a:ea typeface="Calibri" panose="020F0502020204030204" pitchFamily="34" charset="0"/>
                  <a:cs typeface="Times New Roman" panose="02020603050405020304" pitchFamily="18" charset="0"/>
                </a:endParaRPr>
              </a:p>
            </p:txBody>
          </p:sp>
          <p:sp>
            <p:nvSpPr>
              <p:cNvPr id="24" name="TextBox 23"/>
              <p:cNvSpPr txBox="1"/>
              <p:nvPr/>
            </p:nvSpPr>
            <p:spPr>
              <a:xfrm>
                <a:off x="5367244" y="4332311"/>
                <a:ext cx="3012363" cy="1107996"/>
              </a:xfrm>
              <a:prstGeom prst="rect">
                <a:avLst/>
              </a:prstGeom>
            </p:spPr>
            <p:txBody>
              <a:bodyPr wrap="none" rtlCol="0">
                <a:spAutoFit/>
              </a:bodyPr>
              <a:lstStyle/>
              <a:p>
                <a:r>
                  <a:rPr lang="en-CA" sz="6600" b="1" dirty="0" smtClean="0">
                    <a:solidFill>
                      <a:schemeClr val="accent2"/>
                    </a:solidFill>
                  </a:rPr>
                  <a:t>$5–10k</a:t>
                </a:r>
              </a:p>
            </p:txBody>
          </p:sp>
        </p:grpSp>
        <p:sp>
          <p:nvSpPr>
            <p:cNvPr id="22" name="Rectangle 21"/>
            <p:cNvSpPr/>
            <p:nvPr/>
          </p:nvSpPr>
          <p:spPr>
            <a:xfrm>
              <a:off x="7674900" y="6567296"/>
              <a:ext cx="1072730" cy="215444"/>
            </a:xfrm>
            <a:prstGeom prst="rect">
              <a:avLst/>
            </a:prstGeom>
          </p:spPr>
          <p:txBody>
            <a:bodyPr wrap="none">
              <a:spAutoFit/>
            </a:bodyPr>
            <a:lstStyle/>
            <a:p>
              <a:pPr>
                <a:spcBef>
                  <a:spcPts val="600"/>
                </a:spcBef>
              </a:pPr>
              <a:r>
                <a:rPr lang="en-CA" sz="800" dirty="0">
                  <a:solidFill>
                    <a:srgbClr val="333333"/>
                  </a:solidFill>
                </a:rPr>
                <a:t>Source: </a:t>
              </a:r>
              <a:r>
                <a:rPr lang="en-CA" sz="800" dirty="0" smtClean="0">
                  <a:solidFill>
                    <a:srgbClr val="333333"/>
                  </a:solidFill>
                  <a:hlinkClick r:id="rId5"/>
                </a:rPr>
                <a:t>Comentum</a:t>
              </a:r>
              <a:endParaRPr lang="en-CA" sz="800" dirty="0">
                <a:solidFill>
                  <a:srgbClr val="333333"/>
                </a:solidFill>
              </a:endParaRPr>
            </a:p>
          </p:txBody>
        </p:sp>
      </p:grpSp>
      <p:sp>
        <p:nvSpPr>
          <p:cNvPr id="36" name="TextBox 35"/>
          <p:cNvSpPr txBox="1"/>
          <p:nvPr/>
        </p:nvSpPr>
        <p:spPr>
          <a:xfrm>
            <a:off x="1084036" y="2352187"/>
            <a:ext cx="3700699" cy="1231106"/>
          </a:xfrm>
          <a:prstGeom prst="rect">
            <a:avLst/>
          </a:prstGeom>
        </p:spPr>
        <p:txBody>
          <a:bodyPr wrap="square" rtlCol="0">
            <a:spAutoFit/>
          </a:bodyPr>
          <a:lstStyle/>
          <a:p>
            <a:pPr lvl="0"/>
            <a:r>
              <a:rPr lang="en-CA" sz="1400" dirty="0">
                <a:solidFill>
                  <a:schemeClr val="bg1"/>
                </a:solidFill>
              </a:rPr>
              <a:t>While most pricing figures in the text service space appear small, due to the volume of text messages being sent per month, the fees can quickly add up.  </a:t>
            </a:r>
          </a:p>
          <a:p>
            <a:endParaRPr lang="en-CA" b="1" i="1" dirty="0" smtClean="0"/>
          </a:p>
        </p:txBody>
      </p:sp>
      <p:sp>
        <p:nvSpPr>
          <p:cNvPr id="38" name="TextBox 37"/>
          <p:cNvSpPr txBox="1"/>
          <p:nvPr/>
        </p:nvSpPr>
        <p:spPr>
          <a:xfrm>
            <a:off x="1084035" y="4608149"/>
            <a:ext cx="3700699" cy="1815882"/>
          </a:xfrm>
          <a:prstGeom prst="rect">
            <a:avLst/>
          </a:prstGeom>
        </p:spPr>
        <p:txBody>
          <a:bodyPr wrap="square" rtlCol="0">
            <a:spAutoFit/>
          </a:bodyPr>
          <a:lstStyle/>
          <a:p>
            <a:pPr lvl="0"/>
            <a:r>
              <a:rPr lang="en-CA" sz="1400" dirty="0">
                <a:solidFill>
                  <a:schemeClr val="bg1"/>
                </a:solidFill>
              </a:rPr>
              <a:t>Most solutions will be based off an API and will require time from IT to deploy as well as maintain the solution.</a:t>
            </a:r>
          </a:p>
          <a:p>
            <a:pPr lvl="0"/>
            <a:endParaRPr lang="en-CA" sz="1400" dirty="0">
              <a:solidFill>
                <a:schemeClr val="bg1"/>
              </a:solidFill>
            </a:endParaRPr>
          </a:p>
          <a:p>
            <a:pPr lvl="0"/>
            <a:r>
              <a:rPr lang="en-CA" sz="1400" dirty="0">
                <a:solidFill>
                  <a:schemeClr val="bg1"/>
                </a:solidFill>
              </a:rPr>
              <a:t>Additionally, the solution </a:t>
            </a:r>
            <a:r>
              <a:rPr lang="en-CA" sz="1400" dirty="0" smtClean="0">
                <a:solidFill>
                  <a:schemeClr val="bg1"/>
                </a:solidFill>
              </a:rPr>
              <a:t>will also </a:t>
            </a:r>
            <a:r>
              <a:rPr lang="en-CA" sz="1400" dirty="0">
                <a:solidFill>
                  <a:schemeClr val="bg1"/>
                </a:solidFill>
              </a:rPr>
              <a:t>require </a:t>
            </a:r>
            <a:r>
              <a:rPr lang="en-CA" sz="1400" dirty="0" smtClean="0">
                <a:solidFill>
                  <a:schemeClr val="bg1"/>
                </a:solidFill>
              </a:rPr>
              <a:t>additional service </a:t>
            </a:r>
            <a:r>
              <a:rPr lang="en-CA" sz="1400" dirty="0">
                <a:solidFill>
                  <a:schemeClr val="bg1"/>
                </a:solidFill>
              </a:rPr>
              <a:t>reps as the messages can only be automated to a certain extent. </a:t>
            </a:r>
          </a:p>
          <a:p>
            <a:endParaRPr lang="en-CA" sz="1400" b="1" i="1" dirty="0" smtClean="0"/>
          </a:p>
        </p:txBody>
      </p:sp>
      <p:grpSp>
        <p:nvGrpSpPr>
          <p:cNvPr id="29" name="Group 28"/>
          <p:cNvGrpSpPr/>
          <p:nvPr/>
        </p:nvGrpSpPr>
        <p:grpSpPr>
          <a:xfrm>
            <a:off x="0" y="6422955"/>
            <a:ext cx="9144000" cy="437555"/>
            <a:chOff x="0" y="6422955"/>
            <a:chExt cx="9144000" cy="437555"/>
          </a:xfrm>
        </p:grpSpPr>
        <p:pic>
          <p:nvPicPr>
            <p:cNvPr id="30" name="Picture 3">
              <a:hlinkClick r:id="rId6"/>
            </p:cNvPr>
            <p:cNvPicPr>
              <a:picLocks noChangeAspect="1" noChangeArrowheads="1"/>
            </p:cNvPicPr>
            <p:nvPr/>
          </p:nvPicPr>
          <p:blipFill>
            <a:blip r:embed="rId7" cstate="print"/>
            <a:srcRect/>
            <a:stretch>
              <a:fillRect/>
            </a:stretch>
          </p:blipFill>
          <p:spPr bwMode="auto">
            <a:xfrm>
              <a:off x="0" y="6422955"/>
              <a:ext cx="9144000" cy="437555"/>
            </a:xfrm>
            <a:prstGeom prst="rect">
              <a:avLst/>
            </a:prstGeom>
            <a:noFill/>
            <a:ln w="9525">
              <a:noFill/>
              <a:miter lim="800000"/>
              <a:headEnd/>
              <a:tailEnd/>
            </a:ln>
          </p:spPr>
        </p:pic>
        <p:pic>
          <p:nvPicPr>
            <p:cNvPr id="31" name="Picture 30" descr="itrg-logo.png"/>
            <p:cNvPicPr>
              <a:picLocks noChangeAspect="1"/>
            </p:cNvPicPr>
            <p:nvPr/>
          </p:nvPicPr>
          <p:blipFill>
            <a:blip r:embed="rId8"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03461139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Magnum">
      <a:dk1>
        <a:srgbClr val="333333"/>
      </a:dk1>
      <a:lt1>
        <a:srgbClr val="FFFFFF"/>
      </a:lt1>
      <a:dk2>
        <a:srgbClr val="333333"/>
      </a:dk2>
      <a:lt2>
        <a:srgbClr val="FFFFFF"/>
      </a:lt2>
      <a:accent1>
        <a:srgbClr val="29475F"/>
      </a:accent1>
      <a:accent2>
        <a:srgbClr val="A24130"/>
      </a:accent2>
      <a:accent3>
        <a:srgbClr val="7F919F"/>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2039</Words>
  <Application>Microsoft Office PowerPoint</Application>
  <PresentationFormat>On-screen Show (4:3)</PresentationFormat>
  <Paragraphs>188</Paragraphs>
  <Slides>12</Slides>
  <Notes>9</Notes>
  <HiddenSlides>0</HiddenSlides>
  <MMClips>0</MMClips>
  <ScaleCrop>false</ScaleCrop>
  <HeadingPairs>
    <vt:vector size="8" baseType="variant">
      <vt:variant>
        <vt:lpstr>Fonts Used</vt:lpstr>
      </vt:variant>
      <vt:variant>
        <vt:i4>5</vt:i4>
      </vt:variant>
      <vt:variant>
        <vt:lpstr>Theme</vt:lpstr>
      </vt:variant>
      <vt:variant>
        <vt:i4>2</vt:i4>
      </vt:variant>
      <vt:variant>
        <vt:lpstr>Slide Titles</vt:lpstr>
      </vt:variant>
      <vt:variant>
        <vt:i4>12</vt:i4>
      </vt:variant>
      <vt:variant>
        <vt:lpstr>Custom Shows</vt:lpstr>
      </vt:variant>
      <vt:variant>
        <vt:i4>1</vt:i4>
      </vt:variant>
    </vt:vector>
  </HeadingPairs>
  <TitlesOfParts>
    <vt:vector size="20" baseType="lpstr">
      <vt:lpstr>Arial</vt:lpstr>
      <vt:lpstr>Calibri</vt:lpstr>
      <vt:lpstr>Georgia</vt:lpstr>
      <vt:lpstr>Times New Roman</vt:lpstr>
      <vt:lpstr>Wingdings</vt:lpstr>
      <vt:lpstr>Theme1</vt:lpstr>
      <vt:lpstr>Office Theme</vt:lpstr>
      <vt:lpstr>PowerPoint Presentation</vt:lpstr>
      <vt:lpstr>PowerPoint Presentation</vt:lpstr>
      <vt:lpstr>Our understanding of the problem</vt:lpstr>
      <vt:lpstr>Executive summary</vt:lpstr>
      <vt:lpstr>Providing text-based customer service sits within the overall context of a Customer Experience Management (CXM) strategy</vt:lpstr>
      <vt:lpstr>Texting is a ubiquitous part of consumers’ lives, but very few organizations have successfully capitalized on it</vt:lpstr>
      <vt:lpstr>PowerPoint Presentation</vt:lpstr>
      <vt:lpstr>The numbers don’t lie; adopt text-based service to increase engagement and improve customer loyalty</vt:lpstr>
      <vt:lpstr>Text-based service does increase engagement and improve customer loyalty but at a cost</vt:lpstr>
      <vt:lpstr>Leverage Info-Tech’s approach to succeed with text-based customer support</vt:lpstr>
      <vt:lpstr>Use Info-Tech’s three-phase approach to enabling text-based customer support</vt:lpstr>
      <vt:lpstr>Info-Tech Research Group Helps IT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2016-10-11T19:15:27Z</dcterms:created>
  <dcterms:modified xsi:type="dcterms:W3CDTF">2016-10-11T21:28:33Z</dcterms:modified>
</cp:coreProperties>
</file>