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8" r:id="rId2"/>
  </p:sldMasterIdLst>
  <p:notesMasterIdLst>
    <p:notesMasterId r:id="rId15"/>
  </p:notesMasterIdLst>
  <p:handoutMasterIdLst>
    <p:handoutMasterId r:id="rId16"/>
  </p:handoutMasterIdLst>
  <p:sldIdLst>
    <p:sldId id="627" r:id="rId3"/>
    <p:sldId id="488" r:id="rId4"/>
    <p:sldId id="489" r:id="rId5"/>
    <p:sldId id="484" r:id="rId6"/>
    <p:sldId id="542" r:id="rId7"/>
    <p:sldId id="520" r:id="rId8"/>
    <p:sldId id="521" r:id="rId9"/>
    <p:sldId id="522" r:id="rId10"/>
    <p:sldId id="523" r:id="rId11"/>
    <p:sldId id="493" r:id="rId12"/>
    <p:sldId id="487" r:id="rId13"/>
    <p:sldId id="628" r:id="rId14"/>
  </p:sldIdLst>
  <p:sldSz cx="9144000" cy="6858000" type="screen4x3"/>
  <p:notesSz cx="6858000" cy="9144000"/>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534"/>
    <a:srgbClr val="DCE6A2"/>
    <a:srgbClr val="FFFF9B"/>
    <a:srgbClr val="F1D4CF"/>
    <a:srgbClr val="A24130"/>
    <a:srgbClr val="E7EEBC"/>
    <a:srgbClr val="D3E088"/>
    <a:srgbClr val="6D7A20"/>
    <a:srgbClr val="F4F7F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Grid="0">
      <p:cViewPr varScale="1">
        <p:scale>
          <a:sx n="118" d="100"/>
          <a:sy n="118" d="100"/>
        </p:scale>
        <p:origin x="210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10086"/>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4/20/2018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4/20/2018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a:p>
        </p:txBody>
      </p:sp>
    </p:spTree>
    <p:extLst>
      <p:ext uri="{BB962C8B-B14F-4D97-AF65-F5344CB8AC3E}">
        <p14:creationId xmlns:p14="http://schemas.microsoft.com/office/powerpoint/2010/main" val="2603263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373515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32982307"/>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26" r:id="rId5"/>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043660364"/>
      </p:ext>
    </p:extLst>
  </p:cSld>
  <p:clrMap bg1="lt1" tx1="dk1" bg2="lt2" tx2="dk2" accent1="accent1" accent2="accent2" accent3="accent3" accent4="accent4" accent5="accent5" accent6="accent6" hlink="hlink" folHlink="folHlink"/>
  <p:sldLayoutIdLst>
    <p:sldLayoutId id="2147483775"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www.infotech.com/research/ss/optimize-your-sqa-practice-using-a-full-lifecycle-approach/optimize-your-sqa-practice-using-a-full-lifecycle-approach-phases-1-3?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hyperlink" Target="http://searchsoftwarequality.techtarget.com/feature/Quality-assurance-software-plays-big-role-in-enterpris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2" Type="http://schemas.openxmlformats.org/officeDocument/2006/relationships/image" Target="../media/image18.png"/><Relationship Id="rId16" Type="http://schemas.openxmlformats.org/officeDocument/2006/relationships/hyperlink" Target="https://www.infotech.com/research/ss/design-build-a-user-facing-service-catalog" TargetMode="External"/><Relationship Id="rId29" Type="http://schemas.openxmlformats.org/officeDocument/2006/relationships/hyperlink" Target="https://www.infotech.com/research/ss/establish-a-right-sized-release-and-deployment-management-process" TargetMode="External"/><Relationship Id="rId1" Type="http://schemas.openxmlformats.org/officeDocument/2006/relationships/slideLayout" Target="../slideLayouts/slideLayout6.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 Id="rId8" Type="http://schemas.openxmlformats.org/officeDocument/2006/relationships/hyperlink" Target="https://www.infotech.com/research/ss/establish-the-benefits-realization-process" TargetMode="External"/><Relationship Id="rId3" Type="http://schemas.openxmlformats.org/officeDocument/2006/relationships/hyperlink" Target="https://www.infotech.com/research/ss/redesign-it-governance-to-drive-optimal-business-result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0" Type="http://schemas.openxmlformats.org/officeDocument/2006/relationships/hyperlink" Target="https://www.infotech.com/research/ss/establish-a-program-to-enable-effective-performance-monitoring" TargetMode="External"/><Relationship Id="rId41" Type="http://schemas.openxmlformats.org/officeDocument/2006/relationships/hyperlink" Target="https://www.infotech.com/research/ss/drive-organizational-change-from-the-pm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technologymanagement.com/tm/index.php?option=com_content&amp;view=article&amp;catid=54:qa-and-testing&amp;id=125:leveraging-qa-to-improve-it-governance" TargetMode="External"/><Relationship Id="rId2" Type="http://schemas.openxmlformats.org/officeDocument/2006/relationships/hyperlink" Target="http://www.lmo.com/blog/quality-assurance-testing-misconceptions"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hyperlink" Target="https://ssl.www8.hp.com/ww/en/secure/pdf/4aa6-2989enw.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roceedings.e-skillsconference.org/2014/e-skills203-210Mbekela817.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759616"/>
            <a:ext cx="7454900" cy="655267"/>
          </a:xfrm>
        </p:spPr>
        <p:txBody>
          <a:bodyPr/>
          <a:lstStyle/>
          <a:p>
            <a:r>
              <a:rPr lang="en-US" dirty="0"/>
              <a:t>Optimize Your </a:t>
            </a:r>
            <a:r>
              <a:rPr lang="en-US" dirty="0" err="1"/>
              <a:t>SQA</a:t>
            </a:r>
            <a:r>
              <a:rPr lang="en-US" dirty="0"/>
              <a:t> Practice Using a Full Lifecycle Approach</a:t>
            </a:r>
          </a:p>
        </p:txBody>
      </p:sp>
      <p:sp>
        <p:nvSpPr>
          <p:cNvPr id="8" name="Text Placeholder 7"/>
          <p:cNvSpPr>
            <a:spLocks noGrp="1"/>
          </p:cNvSpPr>
          <p:nvPr>
            <p:ph type="body" sz="quarter" idx="16"/>
          </p:nvPr>
        </p:nvSpPr>
        <p:spPr/>
        <p:txBody>
          <a:bodyPr/>
          <a:lstStyle/>
          <a:p>
            <a:r>
              <a:rPr lang="en-CA" dirty="0"/>
              <a:t>Apply </a:t>
            </a:r>
            <a:r>
              <a:rPr lang="en-CA" dirty="0" err="1"/>
              <a:t>SQA</a:t>
            </a:r>
            <a:r>
              <a:rPr lang="en-CA" dirty="0"/>
              <a:t> across critical development process steps to ensure quality all the way to product delivery.</a:t>
            </a:r>
            <a:endParaRPr lang="en-US" dirty="0"/>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1997-2016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2800538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5033318" y="1125383"/>
            <a:ext cx="4110682" cy="5400000"/>
          </a:xfrm>
          <a:prstGeom prst="rect">
            <a:avLst/>
          </a:prstGeom>
          <a:solidFill>
            <a:srgbClr val="F4F7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Arrow 21"/>
          <p:cNvSpPr/>
          <p:nvPr/>
        </p:nvSpPr>
        <p:spPr>
          <a:xfrm rot="10800000">
            <a:off x="6274810" y="4502837"/>
            <a:ext cx="1222870" cy="207819"/>
          </a:xfrm>
          <a:prstGeom prst="rightArrow">
            <a:avLst>
              <a:gd name="adj1" fmla="val 50000"/>
              <a:gd name="adj2" fmla="val 38108"/>
            </a:avLst>
          </a:prstGeom>
          <a:solidFill>
            <a:schemeClr val="accent2">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8" name="Rectangle 17"/>
          <p:cNvSpPr/>
          <p:nvPr/>
        </p:nvSpPr>
        <p:spPr>
          <a:xfrm>
            <a:off x="0" y="1125383"/>
            <a:ext cx="5033318" cy="5400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title"/>
          </p:nvPr>
        </p:nvSpPr>
        <p:spPr/>
        <p:txBody>
          <a:bodyPr/>
          <a:lstStyle/>
          <a:p>
            <a:r>
              <a:rPr lang="en-CA" dirty="0" smtClean="0"/>
              <a:t>Do not limit your knowledge of QA to testing – QA needs to happen at all stages of the software lifecycle</a:t>
            </a:r>
            <a:endParaRPr lang="en-CA" dirty="0"/>
          </a:p>
        </p:txBody>
      </p:sp>
      <p:sp>
        <p:nvSpPr>
          <p:cNvPr id="10" name="Right Arrow 9"/>
          <p:cNvSpPr/>
          <p:nvPr/>
        </p:nvSpPr>
        <p:spPr>
          <a:xfrm>
            <a:off x="6274811" y="3830554"/>
            <a:ext cx="1222870" cy="207819"/>
          </a:xfrm>
          <a:prstGeom prst="rightArrow">
            <a:avLst>
              <a:gd name="adj1" fmla="val 50000"/>
              <a:gd name="adj2" fmla="val 38108"/>
            </a:avLst>
          </a:prstGeom>
          <a:solidFill>
            <a:schemeClr val="accent2">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1" name="Rectangle 10"/>
          <p:cNvSpPr/>
          <p:nvPr/>
        </p:nvSpPr>
        <p:spPr>
          <a:xfrm>
            <a:off x="5446054" y="3696574"/>
            <a:ext cx="828756" cy="47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Idea Proposal</a:t>
            </a:r>
            <a:endParaRPr lang="en-US" sz="900" b="1" dirty="0"/>
          </a:p>
        </p:txBody>
      </p:sp>
      <p:sp>
        <p:nvSpPr>
          <p:cNvPr id="12" name="Rectangle 11"/>
          <p:cNvSpPr/>
          <p:nvPr/>
        </p:nvSpPr>
        <p:spPr>
          <a:xfrm>
            <a:off x="6402804" y="3696574"/>
            <a:ext cx="966882" cy="47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Requirements Gathering</a:t>
            </a:r>
            <a:endParaRPr lang="en-US" sz="900" b="1" dirty="0"/>
          </a:p>
        </p:txBody>
      </p:sp>
      <p:sp>
        <p:nvSpPr>
          <p:cNvPr id="13" name="Rectangle 12"/>
          <p:cNvSpPr/>
          <p:nvPr/>
        </p:nvSpPr>
        <p:spPr>
          <a:xfrm>
            <a:off x="7497680" y="3696574"/>
            <a:ext cx="966882" cy="47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Code Feature</a:t>
            </a:r>
            <a:endParaRPr lang="en-US" sz="900" b="1" dirty="0"/>
          </a:p>
        </p:txBody>
      </p:sp>
      <p:sp>
        <p:nvSpPr>
          <p:cNvPr id="14" name="Rectangle 13"/>
          <p:cNvSpPr/>
          <p:nvPr/>
        </p:nvSpPr>
        <p:spPr>
          <a:xfrm>
            <a:off x="7497680" y="4374840"/>
            <a:ext cx="966882" cy="47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Test Feature</a:t>
            </a:r>
            <a:endParaRPr lang="en-US" sz="900" b="1" dirty="0"/>
          </a:p>
        </p:txBody>
      </p:sp>
      <p:sp>
        <p:nvSpPr>
          <p:cNvPr id="15" name="Rectangle 14"/>
          <p:cNvSpPr/>
          <p:nvPr/>
        </p:nvSpPr>
        <p:spPr>
          <a:xfrm>
            <a:off x="6402804" y="4374840"/>
            <a:ext cx="966882" cy="47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Deploy Feature</a:t>
            </a:r>
            <a:endParaRPr lang="en-US" sz="900" b="1" dirty="0"/>
          </a:p>
        </p:txBody>
      </p:sp>
      <p:sp>
        <p:nvSpPr>
          <p:cNvPr id="16" name="Rectangle 15"/>
          <p:cNvSpPr/>
          <p:nvPr/>
        </p:nvSpPr>
        <p:spPr>
          <a:xfrm>
            <a:off x="5446054" y="4374840"/>
            <a:ext cx="828756" cy="47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Customer Value</a:t>
            </a:r>
            <a:endParaRPr lang="en-US" sz="900" b="1" dirty="0"/>
          </a:p>
        </p:txBody>
      </p:sp>
      <p:sp>
        <p:nvSpPr>
          <p:cNvPr id="19" name="TextBox 18"/>
          <p:cNvSpPr txBox="1"/>
          <p:nvPr/>
        </p:nvSpPr>
        <p:spPr>
          <a:xfrm>
            <a:off x="251520" y="1928543"/>
            <a:ext cx="4501712" cy="369332"/>
          </a:xfrm>
          <a:prstGeom prst="rect">
            <a:avLst/>
          </a:prstGeom>
        </p:spPr>
        <p:txBody>
          <a:bodyPr wrap="square" rtlCol="0">
            <a:spAutoFit/>
          </a:bodyPr>
          <a:lstStyle/>
          <a:p>
            <a:pPr algn="ctr"/>
            <a:r>
              <a:rPr lang="en-US" b="1" dirty="0" smtClean="0">
                <a:solidFill>
                  <a:schemeClr val="accent3"/>
                </a:solidFill>
              </a:rPr>
              <a:t>Understanding the SQA Landscape</a:t>
            </a:r>
          </a:p>
        </p:txBody>
      </p:sp>
      <p:sp>
        <p:nvSpPr>
          <p:cNvPr id="20" name="TextBox 5"/>
          <p:cNvSpPr txBox="1"/>
          <p:nvPr/>
        </p:nvSpPr>
        <p:spPr>
          <a:xfrm>
            <a:off x="324348" y="2343411"/>
            <a:ext cx="4271053" cy="3600986"/>
          </a:xfrm>
          <a:prstGeom prst="rect">
            <a:avLst/>
          </a:prstGeom>
        </p:spPr>
        <p:txBody>
          <a:bodyPr wrap="square" rtlCol="0">
            <a:spAutoFit/>
          </a:bodyPr>
          <a:lstStyle/>
          <a:p>
            <a:pPr marL="285750" indent="-285750">
              <a:buFont typeface="Arial" panose="020B0604020202020204" pitchFamily="34" charset="0"/>
              <a:buChar char="•"/>
            </a:pPr>
            <a:r>
              <a:rPr lang="en-CA" sz="1200" dirty="0"/>
              <a:t>Naturally, organizations begin quality assurance at the development and testing levels. As your products become technically complex and a greater number of resources are added to projects, instilling QA practices beyond development and testing is necessary for ensuring that high quality products are produced.</a:t>
            </a:r>
          </a:p>
          <a:p>
            <a:pPr marL="285750" indent="-285750">
              <a:buFont typeface="Arial" panose="020B0604020202020204" pitchFamily="34" charset="0"/>
              <a:buChar char="•"/>
            </a:pPr>
            <a:r>
              <a:rPr lang="en-CA" sz="1200" b="1" dirty="0"/>
              <a:t>QA is not about finding defects – </a:t>
            </a:r>
            <a:r>
              <a:rPr lang="en-CA" sz="1200" b="1" dirty="0" smtClean="0"/>
              <a:t>it’s about </a:t>
            </a:r>
            <a:r>
              <a:rPr lang="en-CA" sz="1200" b="1" dirty="0"/>
              <a:t>preventing them before they happen</a:t>
            </a:r>
            <a:r>
              <a:rPr lang="en-CA" sz="1200" dirty="0"/>
              <a:t>. While testers and developers are positioned to </a:t>
            </a:r>
            <a:r>
              <a:rPr lang="en-CA" sz="1200" i="1" dirty="0"/>
              <a:t>detect</a:t>
            </a:r>
            <a:r>
              <a:rPr lang="en-CA" sz="1200" dirty="0"/>
              <a:t> defects and bugs, the main objective of QA is inherently different. QA is an umbrella term </a:t>
            </a:r>
            <a:r>
              <a:rPr lang="en-CA" sz="1200" dirty="0" smtClean="0"/>
              <a:t>that </a:t>
            </a:r>
            <a:r>
              <a:rPr lang="en-CA" sz="1200" dirty="0"/>
              <a:t>spans across the entire SDLC, encompassing defect prevention techniques at all lifecycle stages.</a:t>
            </a:r>
          </a:p>
          <a:p>
            <a:pPr marL="285750" indent="-285750">
              <a:buFont typeface="Arial" panose="020B0604020202020204" pitchFamily="34" charset="0"/>
              <a:buChar char="•"/>
            </a:pPr>
            <a:r>
              <a:rPr lang="en-CA" sz="1200" b="1" dirty="0"/>
              <a:t>QA emphasizes the evaluation of process quality more than product </a:t>
            </a:r>
            <a:r>
              <a:rPr lang="en-CA" sz="1200" b="1" dirty="0" smtClean="0"/>
              <a:t>quality</a:t>
            </a:r>
            <a:r>
              <a:rPr lang="en-CA" sz="1200" dirty="0"/>
              <a:t>. By ensuring that the process in place for development is of high quality, this </a:t>
            </a:r>
            <a:r>
              <a:rPr lang="en-CA" sz="1200" dirty="0" smtClean="0"/>
              <a:t>guides </a:t>
            </a:r>
            <a:r>
              <a:rPr lang="en-CA" sz="1200" dirty="0"/>
              <a:t>your organization to create products that </a:t>
            </a:r>
            <a:r>
              <a:rPr lang="en-CA" sz="1200" dirty="0" smtClean="0"/>
              <a:t>follow </a:t>
            </a:r>
            <a:r>
              <a:rPr lang="en-CA" sz="1200" dirty="0"/>
              <a:t>quality process </a:t>
            </a:r>
            <a:r>
              <a:rPr lang="en-CA" sz="1200" dirty="0" smtClean="0"/>
              <a:t>standards </a:t>
            </a:r>
            <a:r>
              <a:rPr lang="en-CA" sz="1200" dirty="0"/>
              <a:t>and </a:t>
            </a:r>
            <a:r>
              <a:rPr lang="en-CA" sz="1200" dirty="0" smtClean="0"/>
              <a:t>thus are high </a:t>
            </a:r>
            <a:r>
              <a:rPr lang="en-CA" sz="1200" dirty="0"/>
              <a:t>quality </a:t>
            </a:r>
            <a:r>
              <a:rPr lang="en-CA" sz="1200" dirty="0" smtClean="0"/>
              <a:t>products.</a:t>
            </a:r>
            <a:endParaRPr lang="en-US" sz="1200" b="1" dirty="0" smtClean="0"/>
          </a:p>
        </p:txBody>
      </p:sp>
      <p:sp>
        <p:nvSpPr>
          <p:cNvPr id="25" name="U-Turn Arrow 24"/>
          <p:cNvSpPr/>
          <p:nvPr/>
        </p:nvSpPr>
        <p:spPr>
          <a:xfrm rot="5400000">
            <a:off x="8262749" y="4064020"/>
            <a:ext cx="848449" cy="444824"/>
          </a:xfrm>
          <a:prstGeom prst="uturnArrow">
            <a:avLst>
              <a:gd name="adj1" fmla="val 23287"/>
              <a:gd name="adj2" fmla="val 25000"/>
              <a:gd name="adj3" fmla="val 25000"/>
              <a:gd name="adj4" fmla="val 74309"/>
              <a:gd name="adj5" fmla="val 10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31" name="Left-Right Arrow 30"/>
          <p:cNvSpPr/>
          <p:nvPr/>
        </p:nvSpPr>
        <p:spPr>
          <a:xfrm>
            <a:off x="5446054" y="2682788"/>
            <a:ext cx="3463332" cy="486623"/>
          </a:xfrm>
          <a:prstGeom prst="lef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SQA</a:t>
            </a:r>
            <a:endParaRPr lang="en-CA" dirty="0">
              <a:solidFill>
                <a:schemeClr val="tx1"/>
              </a:solidFill>
            </a:endParaRPr>
          </a:p>
        </p:txBody>
      </p:sp>
      <p:sp>
        <p:nvSpPr>
          <p:cNvPr id="48" name="Flowchart: Process 47"/>
          <p:cNvSpPr/>
          <p:nvPr/>
        </p:nvSpPr>
        <p:spPr>
          <a:xfrm>
            <a:off x="5737860" y="3101849"/>
            <a:ext cx="2865120" cy="184666"/>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accent1"/>
                </a:solidFill>
              </a:rPr>
              <a:t>Quality Planning</a:t>
            </a:r>
            <a:endParaRPr lang="en-CA" sz="1200" dirty="0">
              <a:solidFill>
                <a:schemeClr val="accent1"/>
              </a:solidFill>
            </a:endParaRPr>
          </a:p>
        </p:txBody>
      </p:sp>
      <p:sp>
        <p:nvSpPr>
          <p:cNvPr id="49" name="Flowchart: Process 48"/>
          <p:cNvSpPr/>
          <p:nvPr/>
        </p:nvSpPr>
        <p:spPr>
          <a:xfrm>
            <a:off x="5737860" y="3283573"/>
            <a:ext cx="2865120" cy="184666"/>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accent1"/>
                </a:solidFill>
              </a:rPr>
              <a:t>SQA Process Execution</a:t>
            </a:r>
            <a:endParaRPr lang="en-CA" sz="1200" dirty="0">
              <a:solidFill>
                <a:schemeClr val="accent1"/>
              </a:solidFill>
            </a:endParaRPr>
          </a:p>
        </p:txBody>
      </p:sp>
      <p:sp>
        <p:nvSpPr>
          <p:cNvPr id="50" name="Flowchart: Process 49"/>
          <p:cNvSpPr/>
          <p:nvPr/>
        </p:nvSpPr>
        <p:spPr>
          <a:xfrm>
            <a:off x="5737860" y="3467754"/>
            <a:ext cx="2865120" cy="184666"/>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accent1"/>
                </a:solidFill>
              </a:rPr>
              <a:t>Measurement &amp; Analysis</a:t>
            </a:r>
            <a:endParaRPr lang="en-CA" sz="1200" dirty="0">
              <a:solidFill>
                <a:schemeClr val="accent1"/>
              </a:solidFill>
            </a:endParaRPr>
          </a:p>
        </p:txBody>
      </p:sp>
      <p:sp>
        <p:nvSpPr>
          <p:cNvPr id="28" name="Rectangle 27"/>
          <p:cNvSpPr/>
          <p:nvPr/>
        </p:nvSpPr>
        <p:spPr>
          <a:xfrm>
            <a:off x="3006762" y="5878007"/>
            <a:ext cx="1869428" cy="256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100" dirty="0" smtClean="0">
                <a:solidFill>
                  <a:srgbClr val="333333"/>
                </a:solidFill>
              </a:rPr>
              <a:t>Source: </a:t>
            </a:r>
            <a:r>
              <a:rPr lang="en-CA" sz="1100" dirty="0" smtClean="0">
                <a:solidFill>
                  <a:srgbClr val="333333"/>
                </a:solidFill>
                <a:hlinkClick r:id="rId2"/>
              </a:rPr>
              <a:t>TechTarget</a:t>
            </a:r>
            <a:endParaRPr lang="en-CA" sz="1100" dirty="0">
              <a:solidFill>
                <a:srgbClr val="333333"/>
              </a:solidFill>
            </a:endParaRPr>
          </a:p>
        </p:txBody>
      </p:sp>
      <p:sp>
        <p:nvSpPr>
          <p:cNvPr id="3" name="TextBox 2"/>
          <p:cNvSpPr txBox="1"/>
          <p:nvPr/>
        </p:nvSpPr>
        <p:spPr>
          <a:xfrm>
            <a:off x="0" y="1132394"/>
            <a:ext cx="9136410" cy="746553"/>
          </a:xfrm>
          <a:prstGeom prst="rect">
            <a:avLst/>
          </a:prstGeom>
          <a:solidFill>
            <a:schemeClr val="accent3">
              <a:lumMod val="20000"/>
              <a:lumOff val="80000"/>
            </a:schemeClr>
          </a:solidFill>
        </p:spPr>
        <p:txBody>
          <a:bodyPr wrap="square" rtlCol="0">
            <a:noAutofit/>
          </a:bodyPr>
          <a:lstStyle/>
          <a:p>
            <a:endParaRPr lang="en-CA" b="1" i="1" dirty="0" smtClean="0"/>
          </a:p>
        </p:txBody>
      </p:sp>
      <p:sp>
        <p:nvSpPr>
          <p:cNvPr id="17" name="TextBox 4"/>
          <p:cNvSpPr txBox="1"/>
          <p:nvPr/>
        </p:nvSpPr>
        <p:spPr>
          <a:xfrm>
            <a:off x="251520" y="1238081"/>
            <a:ext cx="8625780" cy="584775"/>
          </a:xfrm>
          <a:prstGeom prst="rect">
            <a:avLst/>
          </a:prstGeom>
        </p:spPr>
        <p:txBody>
          <a:bodyPr wrap="square" rtlCol="0">
            <a:spAutoFit/>
          </a:bodyPr>
          <a:lstStyle/>
          <a:p>
            <a:r>
              <a:rPr lang="en-CA" sz="1600" b="1" dirty="0" smtClean="0"/>
              <a:t>An </a:t>
            </a:r>
            <a:r>
              <a:rPr lang="en-CA" sz="1600" b="1" dirty="0" err="1" smtClean="0"/>
              <a:t>SQA</a:t>
            </a:r>
            <a:r>
              <a:rPr lang="en-CA" sz="1600" b="1" dirty="0" smtClean="0"/>
              <a:t> program </a:t>
            </a:r>
            <a:r>
              <a:rPr lang="en-CA" sz="1600" b="1" dirty="0"/>
              <a:t>that does not cover all areas of the SDLC is not </a:t>
            </a:r>
            <a:r>
              <a:rPr lang="en-CA" sz="1600" b="1" dirty="0" smtClean="0"/>
              <a:t>an </a:t>
            </a:r>
            <a:r>
              <a:rPr lang="en-CA" sz="1600" b="1" dirty="0" err="1" smtClean="0"/>
              <a:t>SQA</a:t>
            </a:r>
            <a:r>
              <a:rPr lang="en-CA" sz="1600" b="1" dirty="0" smtClean="0"/>
              <a:t> program</a:t>
            </a:r>
            <a:r>
              <a:rPr lang="en-CA" sz="1600" b="1" dirty="0"/>
              <a:t>. You need accountability across </a:t>
            </a:r>
            <a:r>
              <a:rPr lang="en-CA" sz="1600" b="1" dirty="0" smtClean="0"/>
              <a:t>the entire SDLC </a:t>
            </a:r>
            <a:r>
              <a:rPr lang="en-CA" sz="1600" b="1" dirty="0"/>
              <a:t>for quality to </a:t>
            </a:r>
            <a:r>
              <a:rPr lang="en-CA" sz="1600" b="1" dirty="0" smtClean="0"/>
              <a:t>emerge</a:t>
            </a:r>
            <a:r>
              <a:rPr lang="en-US" sz="1600" b="1" dirty="0" smtClean="0"/>
              <a:t>.</a:t>
            </a:r>
            <a:endParaRPr lang="en-US" sz="1600" b="1" dirty="0"/>
          </a:p>
        </p:txBody>
      </p:sp>
    </p:spTree>
    <p:extLst>
      <p:ext uri="{BB962C8B-B14F-4D97-AF65-F5344CB8AC3E}">
        <p14:creationId xmlns:p14="http://schemas.microsoft.com/office/powerpoint/2010/main" val="1659801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Straight Connector 109"/>
          <p:cNvCxnSpPr/>
          <p:nvPr/>
        </p:nvCxnSpPr>
        <p:spPr>
          <a:xfrm>
            <a:off x="131410" y="3854982"/>
            <a:ext cx="214292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924957" y="3540376"/>
            <a:ext cx="214292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59172" y="2081081"/>
            <a:ext cx="0" cy="318017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37865" y="4934759"/>
            <a:ext cx="3178635"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336302" y="2985529"/>
            <a:ext cx="0" cy="2793011"/>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1381" y="4703269"/>
            <a:ext cx="3178635"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952943" y="2532807"/>
            <a:ext cx="0" cy="318017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996417" y="1821259"/>
            <a:ext cx="0" cy="2793011"/>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35782" y="3485080"/>
            <a:ext cx="214292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CA" dirty="0" smtClean="0"/>
              <a:t>Thought Model: Create a set of testable, maintainable, and traceable SQA practices</a:t>
            </a:r>
            <a:endParaRPr lang="en-CA" dirty="0"/>
          </a:p>
        </p:txBody>
      </p:sp>
      <p:sp>
        <p:nvSpPr>
          <p:cNvPr id="11" name="TextBox 4"/>
          <p:cNvSpPr txBox="1"/>
          <p:nvPr/>
        </p:nvSpPr>
        <p:spPr>
          <a:xfrm>
            <a:off x="257174" y="1125457"/>
            <a:ext cx="8625780" cy="584775"/>
          </a:xfrm>
          <a:prstGeom prst="rect">
            <a:avLst/>
          </a:prstGeom>
        </p:spPr>
        <p:txBody>
          <a:bodyPr wrap="square" rtlCol="0">
            <a:spAutoFit/>
          </a:bodyPr>
          <a:lstStyle/>
          <a:p>
            <a:r>
              <a:rPr lang="en-CA" sz="1600" b="1" dirty="0"/>
              <a:t>Implement </a:t>
            </a:r>
            <a:r>
              <a:rPr lang="en-CA" sz="1600" b="1" dirty="0" smtClean="0"/>
              <a:t>SQA </a:t>
            </a:r>
            <a:r>
              <a:rPr lang="en-CA" sz="1600" b="1" dirty="0"/>
              <a:t>practices that are </a:t>
            </a:r>
            <a:r>
              <a:rPr lang="en-CA" sz="1600" b="1" dirty="0" smtClean="0"/>
              <a:t>measurable, align </a:t>
            </a:r>
            <a:r>
              <a:rPr lang="en-CA" sz="1600" b="1" dirty="0"/>
              <a:t>with your product quality goals and </a:t>
            </a:r>
            <a:r>
              <a:rPr lang="en-CA" sz="1600" b="1" dirty="0" smtClean="0"/>
              <a:t>objectives, and are assigned appropriately to your teams.</a:t>
            </a:r>
            <a:endParaRPr lang="en-US" sz="1600" b="1" dirty="0"/>
          </a:p>
        </p:txBody>
      </p:sp>
      <p:sp>
        <p:nvSpPr>
          <p:cNvPr id="49" name="Rectangle 48"/>
          <p:cNvSpPr/>
          <p:nvPr/>
        </p:nvSpPr>
        <p:spPr>
          <a:xfrm>
            <a:off x="3300017" y="2143774"/>
            <a:ext cx="5576946" cy="73869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CA" sz="1100" dirty="0" smtClean="0">
                <a:solidFill>
                  <a:schemeClr val="tx1"/>
                </a:solidFill>
              </a:rPr>
              <a:t>It is crucial to align business expectations with what is occurring during the development process. This can be achieved by ensuring your SQA practices enable your teams to generate software artifacts that are</a:t>
            </a:r>
            <a:r>
              <a:rPr lang="en-CA" sz="1100" dirty="0">
                <a:solidFill>
                  <a:schemeClr val="tx1"/>
                </a:solidFill>
              </a:rPr>
              <a:t> </a:t>
            </a:r>
            <a:r>
              <a:rPr lang="en-CA" sz="1100" b="1" dirty="0" smtClean="0">
                <a:solidFill>
                  <a:schemeClr val="accent1"/>
                </a:solidFill>
              </a:rPr>
              <a:t>highly testable</a:t>
            </a:r>
            <a:r>
              <a:rPr lang="en-CA" sz="1100" dirty="0" smtClean="0">
                <a:solidFill>
                  <a:schemeClr val="tx1"/>
                </a:solidFill>
              </a:rPr>
              <a:t>,</a:t>
            </a:r>
            <a:r>
              <a:rPr lang="en-CA" sz="1100" b="1" dirty="0" smtClean="0">
                <a:solidFill>
                  <a:schemeClr val="accent1"/>
                </a:solidFill>
              </a:rPr>
              <a:t> easily maintained</a:t>
            </a:r>
            <a:r>
              <a:rPr lang="en-CA" sz="1100" dirty="0" smtClean="0">
                <a:solidFill>
                  <a:schemeClr val="tx1"/>
                </a:solidFill>
              </a:rPr>
              <a:t>, and </a:t>
            </a:r>
            <a:r>
              <a:rPr lang="en-CA" sz="1100" b="1" dirty="0" smtClean="0">
                <a:solidFill>
                  <a:schemeClr val="accent1"/>
                </a:solidFill>
              </a:rPr>
              <a:t>strongly traceable</a:t>
            </a:r>
            <a:r>
              <a:rPr lang="en-CA" sz="1100" dirty="0" smtClean="0">
                <a:solidFill>
                  <a:schemeClr val="tx1"/>
                </a:solidFill>
              </a:rPr>
              <a:t>.</a:t>
            </a:r>
            <a:endParaRPr lang="en-CA" sz="1100" dirty="0">
              <a:solidFill>
                <a:schemeClr val="tx1"/>
              </a:solidFill>
            </a:endParaRPr>
          </a:p>
        </p:txBody>
      </p:sp>
      <p:grpSp>
        <p:nvGrpSpPr>
          <p:cNvPr id="58" name="Group 57"/>
          <p:cNvGrpSpPr/>
          <p:nvPr/>
        </p:nvGrpSpPr>
        <p:grpSpPr>
          <a:xfrm>
            <a:off x="2919948" y="1821259"/>
            <a:ext cx="4013169" cy="411280"/>
            <a:chOff x="483394" y="2369528"/>
            <a:chExt cx="4013169" cy="411280"/>
          </a:xfrm>
        </p:grpSpPr>
        <p:sp>
          <p:nvSpPr>
            <p:cNvPr id="55" name="Rectangle 54"/>
            <p:cNvSpPr/>
            <p:nvPr/>
          </p:nvSpPr>
          <p:spPr>
            <a:xfrm>
              <a:off x="863463" y="2369528"/>
              <a:ext cx="3633100" cy="326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t>PROCESS-PRODUCT ALIGNMENT</a:t>
              </a:r>
              <a:endParaRPr lang="en-CA" sz="1400" b="1" dirty="0"/>
            </a:p>
          </p:txBody>
        </p:sp>
        <p:sp>
          <p:nvSpPr>
            <p:cNvPr id="56" name="Rectangle 55"/>
            <p:cNvSpPr/>
            <p:nvPr/>
          </p:nvSpPr>
          <p:spPr>
            <a:xfrm>
              <a:off x="483394" y="2454316"/>
              <a:ext cx="178591" cy="32649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chemeClr val="accent1"/>
                </a:solidFill>
              </a:endParaRPr>
            </a:p>
          </p:txBody>
        </p:sp>
        <p:sp>
          <p:nvSpPr>
            <p:cNvPr id="57" name="Parallelogram 56"/>
            <p:cNvSpPr/>
            <p:nvPr/>
          </p:nvSpPr>
          <p:spPr>
            <a:xfrm rot="16200000" flipV="1">
              <a:off x="557560" y="2474906"/>
              <a:ext cx="410328" cy="201475"/>
            </a:xfrm>
            <a:prstGeom prst="parallelogram">
              <a:avLst>
                <a:gd name="adj" fmla="val 4227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62" name="Rectangle 61"/>
          <p:cNvSpPr/>
          <p:nvPr/>
        </p:nvSpPr>
        <p:spPr>
          <a:xfrm>
            <a:off x="3310061" y="3523669"/>
            <a:ext cx="5567646" cy="10031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200"/>
              </a:spcAft>
            </a:pPr>
            <a:r>
              <a:rPr lang="en-CA" sz="1100" b="1" dirty="0" smtClean="0">
                <a:solidFill>
                  <a:schemeClr val="accent1"/>
                </a:solidFill>
              </a:rPr>
              <a:t>DEPLOYING THE RIGHT METRICS WITH TOLERANCE LEVELS ALONGSIDE PROCESSES</a:t>
            </a:r>
            <a:endParaRPr lang="en-CA" sz="1100" dirty="0" smtClean="0">
              <a:solidFill>
                <a:schemeClr val="accent1"/>
              </a:solidFill>
            </a:endParaRPr>
          </a:p>
          <a:p>
            <a:pPr>
              <a:spcAft>
                <a:spcPts val="200"/>
              </a:spcAft>
            </a:pPr>
            <a:r>
              <a:rPr lang="en-CA" sz="1100" dirty="0">
                <a:solidFill>
                  <a:schemeClr val="tx1"/>
                </a:solidFill>
              </a:rPr>
              <a:t>Measurability helps </a:t>
            </a:r>
            <a:r>
              <a:rPr lang="en-CA" sz="1100" dirty="0" smtClean="0">
                <a:solidFill>
                  <a:schemeClr val="tx1"/>
                </a:solidFill>
              </a:rPr>
              <a:t>your practice become highly objective and enables your teams to mature </a:t>
            </a:r>
            <a:r>
              <a:rPr lang="en-CA" sz="1100" dirty="0">
                <a:solidFill>
                  <a:schemeClr val="tx1"/>
                </a:solidFill>
              </a:rPr>
              <a:t>from </a:t>
            </a:r>
            <a:r>
              <a:rPr lang="en-CA" sz="1100" dirty="0" smtClean="0">
                <a:solidFill>
                  <a:schemeClr val="tx1"/>
                </a:solidFill>
              </a:rPr>
              <a:t>defect </a:t>
            </a:r>
            <a:r>
              <a:rPr lang="en-CA" sz="1100" dirty="0">
                <a:solidFill>
                  <a:schemeClr val="tx1"/>
                </a:solidFill>
              </a:rPr>
              <a:t>detection to </a:t>
            </a:r>
            <a:r>
              <a:rPr lang="en-CA" sz="1100" dirty="0" smtClean="0">
                <a:solidFill>
                  <a:schemeClr val="tx1"/>
                </a:solidFill>
              </a:rPr>
              <a:t>prevention</a:t>
            </a:r>
            <a:r>
              <a:rPr lang="en-CA" sz="1100" dirty="0">
                <a:solidFill>
                  <a:schemeClr val="tx1"/>
                </a:solidFill>
              </a:rPr>
              <a:t>.</a:t>
            </a:r>
          </a:p>
          <a:p>
            <a:pPr>
              <a:spcAft>
                <a:spcPts val="200"/>
              </a:spcAft>
            </a:pPr>
            <a:r>
              <a:rPr lang="en-CA" sz="1100" dirty="0" smtClean="0">
                <a:solidFill>
                  <a:schemeClr val="tx1"/>
                </a:solidFill>
              </a:rPr>
              <a:t>This can be achieved by establishing </a:t>
            </a:r>
            <a:r>
              <a:rPr lang="en-CA" sz="1100" dirty="0">
                <a:solidFill>
                  <a:schemeClr val="tx1"/>
                </a:solidFill>
              </a:rPr>
              <a:t>tolerance bands for each </a:t>
            </a:r>
            <a:r>
              <a:rPr lang="en-CA" sz="1100" dirty="0" smtClean="0">
                <a:solidFill>
                  <a:schemeClr val="tx1"/>
                </a:solidFill>
              </a:rPr>
              <a:t>metric used. </a:t>
            </a:r>
            <a:endParaRPr lang="en-CA" sz="1100" dirty="0">
              <a:solidFill>
                <a:schemeClr val="tx1"/>
              </a:solidFill>
            </a:endParaRPr>
          </a:p>
        </p:txBody>
      </p:sp>
      <p:grpSp>
        <p:nvGrpSpPr>
          <p:cNvPr id="101" name="Group 100"/>
          <p:cNvGrpSpPr/>
          <p:nvPr/>
        </p:nvGrpSpPr>
        <p:grpSpPr>
          <a:xfrm>
            <a:off x="2919948" y="3197549"/>
            <a:ext cx="4040991" cy="411280"/>
            <a:chOff x="483394" y="2369528"/>
            <a:chExt cx="4040991" cy="411280"/>
          </a:xfrm>
        </p:grpSpPr>
        <p:sp>
          <p:nvSpPr>
            <p:cNvPr id="102" name="Rectangle 101"/>
            <p:cNvSpPr/>
            <p:nvPr/>
          </p:nvSpPr>
          <p:spPr>
            <a:xfrm>
              <a:off x="863463" y="2369528"/>
              <a:ext cx="3660922" cy="326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t>PROCESS MEASURABILITY</a:t>
              </a:r>
              <a:endParaRPr lang="en-CA" sz="1400" b="1" dirty="0"/>
            </a:p>
          </p:txBody>
        </p:sp>
        <p:sp>
          <p:nvSpPr>
            <p:cNvPr id="103" name="Rectangle 102"/>
            <p:cNvSpPr/>
            <p:nvPr/>
          </p:nvSpPr>
          <p:spPr>
            <a:xfrm>
              <a:off x="483394" y="2454316"/>
              <a:ext cx="178591" cy="32649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chemeClr val="accent1"/>
                </a:solidFill>
              </a:endParaRPr>
            </a:p>
          </p:txBody>
        </p:sp>
        <p:sp>
          <p:nvSpPr>
            <p:cNvPr id="104" name="Parallelogram 103"/>
            <p:cNvSpPr/>
            <p:nvPr/>
          </p:nvSpPr>
          <p:spPr>
            <a:xfrm rot="16200000" flipV="1">
              <a:off x="557560" y="2474906"/>
              <a:ext cx="410328" cy="201475"/>
            </a:xfrm>
            <a:prstGeom prst="parallelogram">
              <a:avLst>
                <a:gd name="adj" fmla="val 4227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05" name="Group 104"/>
          <p:cNvGrpSpPr/>
          <p:nvPr/>
        </p:nvGrpSpPr>
        <p:grpSpPr>
          <a:xfrm>
            <a:off x="2919948" y="4849971"/>
            <a:ext cx="4040991" cy="411280"/>
            <a:chOff x="483394" y="2369528"/>
            <a:chExt cx="4040991" cy="411280"/>
          </a:xfrm>
        </p:grpSpPr>
        <p:sp>
          <p:nvSpPr>
            <p:cNvPr id="106" name="Rectangle 105"/>
            <p:cNvSpPr/>
            <p:nvPr/>
          </p:nvSpPr>
          <p:spPr>
            <a:xfrm>
              <a:off x="863463" y="2369528"/>
              <a:ext cx="3660922" cy="326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t>DEFINED ROLES &amp; RESPONSIBILITIES</a:t>
              </a:r>
              <a:endParaRPr lang="en-CA" sz="1400" b="1" dirty="0"/>
            </a:p>
          </p:txBody>
        </p:sp>
        <p:sp>
          <p:nvSpPr>
            <p:cNvPr id="107" name="Rectangle 106"/>
            <p:cNvSpPr/>
            <p:nvPr/>
          </p:nvSpPr>
          <p:spPr>
            <a:xfrm>
              <a:off x="483394" y="2454316"/>
              <a:ext cx="178591" cy="32649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chemeClr val="accent1"/>
                </a:solidFill>
              </a:endParaRPr>
            </a:p>
          </p:txBody>
        </p:sp>
        <p:sp>
          <p:nvSpPr>
            <p:cNvPr id="108" name="Parallelogram 107"/>
            <p:cNvSpPr/>
            <p:nvPr/>
          </p:nvSpPr>
          <p:spPr>
            <a:xfrm rot="16200000" flipV="1">
              <a:off x="557560" y="2474906"/>
              <a:ext cx="410328" cy="201475"/>
            </a:xfrm>
            <a:prstGeom prst="parallelogram">
              <a:avLst>
                <a:gd name="adj" fmla="val 4227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09" name="Rectangle 108"/>
          <p:cNvSpPr/>
          <p:nvPr/>
        </p:nvSpPr>
        <p:spPr>
          <a:xfrm>
            <a:off x="3300017" y="5172566"/>
            <a:ext cx="5576946" cy="9685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200"/>
              </a:spcAft>
            </a:pPr>
            <a:r>
              <a:rPr lang="en-CA" sz="1100" dirty="0" smtClean="0">
                <a:solidFill>
                  <a:schemeClr val="tx1"/>
                </a:solidFill>
              </a:rPr>
              <a:t>Set expectations of who does what by ensuring that processes are correctly executed by the right personnel. </a:t>
            </a:r>
          </a:p>
          <a:p>
            <a:pPr>
              <a:spcAft>
                <a:spcPts val="200"/>
              </a:spcAft>
            </a:pPr>
            <a:r>
              <a:rPr lang="en-CA" sz="1100" dirty="0" smtClean="0">
                <a:solidFill>
                  <a:schemeClr val="tx1"/>
                </a:solidFill>
              </a:rPr>
              <a:t>Setting these clear lines for responsibilities helps improve both inter-team and business-IT communication and alleviates any pain that previously surrounded work capacity concerns. </a:t>
            </a:r>
            <a:endParaRPr lang="en-CA" sz="1100" dirty="0">
              <a:solidFill>
                <a:schemeClr val="tx1"/>
              </a:solidFill>
            </a:endParaRPr>
          </a:p>
        </p:txBody>
      </p:sp>
      <p:cxnSp>
        <p:nvCxnSpPr>
          <p:cNvPr id="7" name="Straight Connector 6"/>
          <p:cNvCxnSpPr/>
          <p:nvPr/>
        </p:nvCxnSpPr>
        <p:spPr>
          <a:xfrm flipV="1">
            <a:off x="1808246" y="2052058"/>
            <a:ext cx="347662" cy="340407"/>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55908" y="2056853"/>
            <a:ext cx="633245"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2478702" y="3445394"/>
            <a:ext cx="83363" cy="20235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579489" y="3439272"/>
            <a:ext cx="245071"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1098206" y="4691021"/>
            <a:ext cx="212704" cy="38958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310910" y="5080606"/>
            <a:ext cx="1496226"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0" y="2175895"/>
            <a:ext cx="2963592" cy="2759434"/>
            <a:chOff x="2557927" y="2703478"/>
            <a:chExt cx="3755360" cy="3496657"/>
          </a:xfrm>
        </p:grpSpPr>
        <p:sp>
          <p:nvSpPr>
            <p:cNvPr id="100" name="Donut 99"/>
            <p:cNvSpPr/>
            <p:nvPr/>
          </p:nvSpPr>
          <p:spPr>
            <a:xfrm>
              <a:off x="3355948" y="3646132"/>
              <a:ext cx="2141784" cy="2141784"/>
            </a:xfrm>
            <a:prstGeom prst="donut">
              <a:avLst>
                <a:gd name="adj" fmla="val 4778"/>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75" name="Down Arrow 74"/>
            <p:cNvSpPr/>
            <p:nvPr/>
          </p:nvSpPr>
          <p:spPr>
            <a:xfrm rot="3600000">
              <a:off x="2537115" y="4504416"/>
              <a:ext cx="1708423" cy="1666800"/>
            </a:xfrm>
            <a:prstGeom prst="downArrow">
              <a:avLst>
                <a:gd name="adj1" fmla="val 76696"/>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p>
          </p:txBody>
        </p:sp>
        <p:sp>
          <p:nvSpPr>
            <p:cNvPr id="77" name="Down Arrow 76"/>
            <p:cNvSpPr/>
            <p:nvPr/>
          </p:nvSpPr>
          <p:spPr>
            <a:xfrm rot="10800000">
              <a:off x="3581393" y="2703478"/>
              <a:ext cx="1708423" cy="1666709"/>
            </a:xfrm>
            <a:prstGeom prst="downArrow">
              <a:avLst>
                <a:gd name="adj1" fmla="val 76696"/>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p>
          </p:txBody>
        </p:sp>
        <p:sp>
          <p:nvSpPr>
            <p:cNvPr id="88" name="TextBox 11"/>
            <p:cNvSpPr txBox="1"/>
            <p:nvPr/>
          </p:nvSpPr>
          <p:spPr>
            <a:xfrm>
              <a:off x="3744955" y="3502425"/>
              <a:ext cx="1394031" cy="658650"/>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dirty="0" smtClean="0">
                  <a:solidFill>
                    <a:schemeClr val="bg1"/>
                  </a:solidFill>
                </a:rPr>
                <a:t>Process-Product Alignment</a:t>
              </a:r>
            </a:p>
          </p:txBody>
        </p:sp>
        <p:pic>
          <p:nvPicPr>
            <p:cNvPr id="92" name="Picture 9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7578" y="3079182"/>
              <a:ext cx="288182" cy="288184"/>
            </a:xfrm>
            <a:prstGeom prst="rect">
              <a:avLst/>
            </a:prstGeom>
          </p:spPr>
        </p:pic>
        <p:sp>
          <p:nvSpPr>
            <p:cNvPr id="87" name="TextBox 13"/>
            <p:cNvSpPr txBox="1"/>
            <p:nvPr/>
          </p:nvSpPr>
          <p:spPr>
            <a:xfrm>
              <a:off x="2785809" y="4940763"/>
              <a:ext cx="1545224" cy="507005"/>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000" b="1" dirty="0" smtClean="0">
                  <a:solidFill>
                    <a:schemeClr val="bg1"/>
                  </a:solidFill>
                </a:rPr>
                <a:t>Defined Roles &amp; Responsibilities</a:t>
              </a:r>
            </a:p>
          </p:txBody>
        </p:sp>
        <p:pic>
          <p:nvPicPr>
            <p:cNvPr id="89" name="Picture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3418" y="5433541"/>
              <a:ext cx="283072" cy="266758"/>
            </a:xfrm>
            <a:prstGeom prst="rect">
              <a:avLst/>
            </a:prstGeom>
          </p:spPr>
        </p:pic>
        <p:sp>
          <p:nvSpPr>
            <p:cNvPr id="76" name="Down Arrow 75"/>
            <p:cNvSpPr/>
            <p:nvPr/>
          </p:nvSpPr>
          <p:spPr>
            <a:xfrm rot="18000000">
              <a:off x="4625675" y="4512524"/>
              <a:ext cx="1708423" cy="1666800"/>
            </a:xfrm>
            <a:prstGeom prst="downArrow">
              <a:avLst>
                <a:gd name="adj1" fmla="val 76696"/>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p>
          </p:txBody>
        </p:sp>
        <p:sp>
          <p:nvSpPr>
            <p:cNvPr id="84" name="TextBox 12"/>
            <p:cNvSpPr txBox="1"/>
            <p:nvPr/>
          </p:nvSpPr>
          <p:spPr>
            <a:xfrm>
              <a:off x="4750897" y="4940393"/>
              <a:ext cx="1189610" cy="475692"/>
            </a:xfrm>
            <a:prstGeom prst="rect">
              <a:avLst/>
            </a:prstGeom>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dirty="0" smtClean="0">
                  <a:solidFill>
                    <a:schemeClr val="bg1"/>
                  </a:solidFill>
                </a:rPr>
                <a:t>Process </a:t>
              </a:r>
            </a:p>
            <a:p>
              <a:pPr algn="ctr"/>
              <a:r>
                <a:rPr lang="en-CA" sz="1000" b="1" dirty="0" smtClean="0">
                  <a:solidFill>
                    <a:schemeClr val="bg1"/>
                  </a:solidFill>
                </a:rPr>
                <a:t>Measurability</a:t>
              </a:r>
            </a:p>
          </p:txBody>
        </p:sp>
        <p:pic>
          <p:nvPicPr>
            <p:cNvPr id="91" name="Picture 9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33304" y="5450736"/>
              <a:ext cx="301386" cy="301388"/>
            </a:xfrm>
            <a:prstGeom prst="rect">
              <a:avLst/>
            </a:prstGeom>
          </p:spPr>
        </p:pic>
        <p:sp>
          <p:nvSpPr>
            <p:cNvPr id="93" name="TextBox 15"/>
            <p:cNvSpPr txBox="1"/>
            <p:nvPr/>
          </p:nvSpPr>
          <p:spPr>
            <a:xfrm>
              <a:off x="3876259" y="4331669"/>
              <a:ext cx="1172205" cy="585006"/>
            </a:xfrm>
            <a:prstGeom prst="rect">
              <a:avLst/>
            </a:prstGeom>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400" b="1" dirty="0" smtClean="0"/>
                <a:t>SQA </a:t>
              </a:r>
            </a:p>
          </p:txBody>
        </p:sp>
      </p:grpSp>
      <p:cxnSp>
        <p:nvCxnSpPr>
          <p:cNvPr id="81" name="Straight Connector 80"/>
          <p:cNvCxnSpPr/>
          <p:nvPr/>
        </p:nvCxnSpPr>
        <p:spPr>
          <a:xfrm>
            <a:off x="1730611" y="2043966"/>
            <a:ext cx="418206"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077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Tree>
    <p:extLst>
      <p:ext uri="{BB962C8B-B14F-4D97-AF65-F5344CB8AC3E}">
        <p14:creationId xmlns:p14="http://schemas.microsoft.com/office/powerpoint/2010/main" val="376246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dirty="0" smtClean="0"/>
              <a:t>Our understanding of the problem</a:t>
            </a:r>
            <a:endParaRPr lang="en-CA" dirty="0"/>
          </a:p>
        </p:txBody>
      </p:sp>
      <p:sp>
        <p:nvSpPr>
          <p:cNvPr id="9" name="Text Placeholder 8"/>
          <p:cNvSpPr>
            <a:spLocks noGrp="1"/>
          </p:cNvSpPr>
          <p:nvPr>
            <p:ph type="body" sz="quarter" idx="16"/>
          </p:nvPr>
        </p:nvSpPr>
        <p:spPr/>
        <p:txBody>
          <a:bodyPr/>
          <a:lstStyle/>
          <a:p>
            <a:r>
              <a:rPr lang="en-CA" dirty="0" smtClean="0"/>
              <a:t>Software quality assurance (</a:t>
            </a:r>
            <a:r>
              <a:rPr lang="en-CA" dirty="0" err="1" smtClean="0"/>
              <a:t>SQA</a:t>
            </a:r>
            <a:r>
              <a:rPr lang="en-CA" dirty="0" smtClean="0"/>
              <a:t>) managers or related roles who are responsible for improving development process quality using an </a:t>
            </a:r>
            <a:r>
              <a:rPr lang="en-CA" dirty="0" err="1" smtClean="0"/>
              <a:t>SQA</a:t>
            </a:r>
            <a:r>
              <a:rPr lang="en-CA" dirty="0" smtClean="0"/>
              <a:t> initiative.</a:t>
            </a:r>
          </a:p>
          <a:p>
            <a:r>
              <a:rPr lang="en-CA" dirty="0" err="1" smtClean="0"/>
              <a:t>SQA</a:t>
            </a:r>
            <a:r>
              <a:rPr lang="en-CA" dirty="0" smtClean="0"/>
              <a:t> managers or related roles who are having difficulty identifying where improvements need to be made to SQA.</a:t>
            </a:r>
            <a:endParaRPr lang="en-CA" dirty="0"/>
          </a:p>
        </p:txBody>
      </p:sp>
      <p:sp>
        <p:nvSpPr>
          <p:cNvPr id="10" name="Text Placeholder 9"/>
          <p:cNvSpPr>
            <a:spLocks noGrp="1"/>
          </p:cNvSpPr>
          <p:nvPr>
            <p:ph type="body" sz="quarter" idx="26"/>
          </p:nvPr>
        </p:nvSpPr>
        <p:spPr/>
        <p:txBody>
          <a:bodyPr/>
          <a:lstStyle/>
          <a:p>
            <a:r>
              <a:rPr lang="en-CA" dirty="0" smtClean="0"/>
              <a:t>Develop an </a:t>
            </a:r>
            <a:r>
              <a:rPr lang="en-CA" dirty="0" err="1" smtClean="0"/>
              <a:t>SQA</a:t>
            </a:r>
            <a:r>
              <a:rPr lang="en-CA" dirty="0" smtClean="0"/>
              <a:t> program that is measurable and includes program initiatives that are testable, maintainable, and traceable.</a:t>
            </a:r>
          </a:p>
          <a:p>
            <a:r>
              <a:rPr lang="en-CA" dirty="0" smtClean="0"/>
              <a:t>Build a comprehensive SQA plan that outlines the appropriate tasks needed to inject quality all along the development process.</a:t>
            </a:r>
            <a:endParaRPr lang="en-CA" dirty="0"/>
          </a:p>
        </p:txBody>
      </p:sp>
      <p:sp>
        <p:nvSpPr>
          <p:cNvPr id="11" name="Text Placeholder 10"/>
          <p:cNvSpPr>
            <a:spLocks noGrp="1"/>
          </p:cNvSpPr>
          <p:nvPr>
            <p:ph type="body" sz="quarter" idx="27"/>
          </p:nvPr>
        </p:nvSpPr>
        <p:spPr/>
        <p:txBody>
          <a:bodyPr/>
          <a:lstStyle/>
          <a:p>
            <a:r>
              <a:rPr lang="en-CA" dirty="0" smtClean="0"/>
              <a:t>Business stakeholders in understanding how quality improvement can be achieved through the optimization of the development process.</a:t>
            </a:r>
            <a:endParaRPr lang="en-CA" dirty="0"/>
          </a:p>
        </p:txBody>
      </p:sp>
      <p:sp>
        <p:nvSpPr>
          <p:cNvPr id="12" name="Text Placeholder 11"/>
          <p:cNvSpPr>
            <a:spLocks noGrp="1"/>
          </p:cNvSpPr>
          <p:nvPr>
            <p:ph type="body" sz="quarter" idx="28"/>
          </p:nvPr>
        </p:nvSpPr>
        <p:spPr/>
        <p:txBody>
          <a:bodyPr/>
          <a:lstStyle/>
          <a:p>
            <a:r>
              <a:rPr lang="en-CA" dirty="0" smtClean="0"/>
              <a:t>Understand where improvements need to be made to the </a:t>
            </a:r>
            <a:r>
              <a:rPr lang="en-CA" dirty="0" err="1" smtClean="0"/>
              <a:t>SQA</a:t>
            </a:r>
            <a:r>
              <a:rPr lang="en-CA" dirty="0" smtClean="0"/>
              <a:t> program, which align to an improved product delivery process.</a:t>
            </a:r>
          </a:p>
          <a:p>
            <a:r>
              <a:rPr lang="en-CA" dirty="0" smtClean="0"/>
              <a:t>Realize how improving process-oriented optimization initiatives can lead to improved product quality.</a:t>
            </a:r>
            <a:endParaRPr lang="en-CA" dirty="0"/>
          </a:p>
        </p:txBody>
      </p:sp>
    </p:spTree>
    <p:extLst>
      <p:ext uri="{BB962C8B-B14F-4D97-AF65-F5344CB8AC3E}">
        <p14:creationId xmlns:p14="http://schemas.microsoft.com/office/powerpoint/2010/main" val="200235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8" name="Text Placeholder 7"/>
          <p:cNvSpPr>
            <a:spLocks noGrp="1"/>
          </p:cNvSpPr>
          <p:nvPr>
            <p:ph type="body" sz="quarter" idx="10"/>
          </p:nvPr>
        </p:nvSpPr>
        <p:spPr/>
        <p:txBody>
          <a:bodyPr/>
          <a:lstStyle/>
          <a:p>
            <a:r>
              <a:rPr lang="en-CA" dirty="0" smtClean="0"/>
              <a:t>You are the individual responsible for SQA, and you have an underperforming software quality assurance program that neglects process oversight of the entire development lifecycle.</a:t>
            </a:r>
          </a:p>
          <a:p>
            <a:r>
              <a:rPr lang="en-CA" dirty="0" smtClean="0"/>
              <a:t>You are finding it hard to determine a causation between SQA process improvements and an improvement in product quality.</a:t>
            </a:r>
            <a:endParaRPr lang="en-CA" dirty="0"/>
          </a:p>
        </p:txBody>
      </p:sp>
      <p:sp>
        <p:nvSpPr>
          <p:cNvPr id="9" name="Text Placeholder 8"/>
          <p:cNvSpPr>
            <a:spLocks noGrp="1"/>
          </p:cNvSpPr>
          <p:nvPr>
            <p:ph type="body" sz="quarter" idx="11"/>
          </p:nvPr>
        </p:nvSpPr>
        <p:spPr/>
        <p:txBody>
          <a:bodyPr/>
          <a:lstStyle/>
          <a:p>
            <a:r>
              <a:rPr lang="en-CA" dirty="0" smtClean="0"/>
              <a:t>Your SQA program is using the wrong set of metrics to measure how process improvements influence product quality improvements.</a:t>
            </a:r>
            <a:endParaRPr lang="en-CA" dirty="0"/>
          </a:p>
          <a:p>
            <a:r>
              <a:rPr lang="en-CA" dirty="0" smtClean="0"/>
              <a:t>Roles and responsibilities alongside quality assurance initiatives are not well defined and allocated to individuals that are in a position to be held responsible for quality-related issues. </a:t>
            </a:r>
            <a:endParaRPr lang="en-CA" dirty="0"/>
          </a:p>
        </p:txBody>
      </p:sp>
      <p:sp>
        <p:nvSpPr>
          <p:cNvPr id="10" name="Text Placeholder 9"/>
          <p:cNvSpPr>
            <a:spLocks noGrp="1"/>
          </p:cNvSpPr>
          <p:nvPr>
            <p:ph type="body" sz="quarter" idx="12"/>
          </p:nvPr>
        </p:nvSpPr>
        <p:spPr>
          <a:xfrm>
            <a:off x="255868" y="4512653"/>
            <a:ext cx="8623607" cy="1378349"/>
          </a:xfrm>
        </p:spPr>
        <p:txBody>
          <a:bodyPr/>
          <a:lstStyle/>
          <a:p>
            <a:r>
              <a:rPr lang="en-CA" dirty="0" smtClean="0"/>
              <a:t>Optimize your current SQA program by adopting quality assurance tasks that achieve process-product alignment. Implement initiatives that are highly testable, easily maintained, and strongly traceable across the development lifecycle.</a:t>
            </a:r>
          </a:p>
          <a:p>
            <a:r>
              <a:rPr lang="en-CA" dirty="0" smtClean="0"/>
              <a:t>Create a comprehensive SQA plan that delineates roles and responsibilities as they relate to quality assurance. Ensure tasks and procedures improve process efficiency and quality, and formalize metrics that help to implement a continuous improvement cycle for SQA.</a:t>
            </a:r>
          </a:p>
          <a:p>
            <a:r>
              <a:rPr lang="en-CA" dirty="0" smtClean="0"/>
              <a:t>Develop an optimization roadmap that outlines the major initiatives needed to improve the SQA process.</a:t>
            </a:r>
            <a:endParaRPr lang="en-CA" dirty="0"/>
          </a:p>
        </p:txBody>
      </p:sp>
      <p:sp>
        <p:nvSpPr>
          <p:cNvPr id="11" name="Text Placeholder 10"/>
          <p:cNvSpPr>
            <a:spLocks noGrp="1"/>
          </p:cNvSpPr>
          <p:nvPr>
            <p:ph type="body" sz="quarter" idx="13"/>
          </p:nvPr>
        </p:nvSpPr>
        <p:spPr>
          <a:xfrm>
            <a:off x="5737241" y="1495997"/>
            <a:ext cx="3083231" cy="2705889"/>
          </a:xfrm>
        </p:spPr>
        <p:txBody>
          <a:bodyPr/>
          <a:lstStyle/>
          <a:p>
            <a:r>
              <a:rPr lang="en-CA" b="1" dirty="0" smtClean="0"/>
              <a:t>Your product is only as good as your process.</a:t>
            </a:r>
            <a:r>
              <a:rPr lang="en-CA" dirty="0" smtClean="0"/>
              <a:t> A robust development and SQA process produces artifacts that are highly testable, easily maintained, and strongly traceable across the development lifecycle, ensuring that the product delivered meets expectations set out by the business. </a:t>
            </a:r>
          </a:p>
          <a:p>
            <a:r>
              <a:rPr lang="en-US" dirty="0"/>
              <a:t>A small issue within your development process can have a ripple effect on the level of quality </a:t>
            </a:r>
            <a:r>
              <a:rPr lang="en-US" dirty="0" smtClean="0"/>
              <a:t>in </a:t>
            </a:r>
            <a:r>
              <a:rPr lang="en-US" dirty="0"/>
              <a:t>your products. Understand what you don’t know and identify areas within your SQA practice that require attention.</a:t>
            </a:r>
            <a:endParaRPr lang="en-CA" dirty="0"/>
          </a:p>
        </p:txBody>
      </p:sp>
    </p:spTree>
    <p:extLst>
      <p:ext uri="{BB962C8B-B14F-4D97-AF65-F5344CB8AC3E}">
        <p14:creationId xmlns:p14="http://schemas.microsoft.com/office/powerpoint/2010/main" val="397549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015670"/>
            <a:ext cx="6589368" cy="3849772"/>
          </a:xfrm>
          <a:prstGeom prst="rect">
            <a:avLst/>
          </a:prstGeom>
        </p:spPr>
        <p:txBody>
          <a:bodyPr wrap="square" rtlCol="0">
            <a:spAutoFit/>
          </a:bodyPr>
          <a:lstStyle/>
          <a:p>
            <a:pPr>
              <a:spcAft>
                <a:spcPts val="500"/>
              </a:spcAft>
            </a:pPr>
            <a:r>
              <a:rPr lang="en-CA" sz="1600" i="1" dirty="0" smtClean="0">
                <a:solidFill>
                  <a:schemeClr val="bg1"/>
                </a:solidFill>
                <a:latin typeface="+mj-lt"/>
              </a:rPr>
              <a:t>While quality is seen as something one can freely achieve, having a lack of mitigation steps when your product goes on to lose quality has major repercussions on how it is perceived and its ability to meet technical requirements. One small quality issue found anywhere along the development process could result in the delivery of a failed product.</a:t>
            </a:r>
          </a:p>
          <a:p>
            <a:pPr>
              <a:spcAft>
                <a:spcPts val="500"/>
              </a:spcAft>
            </a:pPr>
            <a:r>
              <a:rPr lang="en-CA" sz="1600" i="1" dirty="0" smtClean="0">
                <a:solidFill>
                  <a:schemeClr val="bg1"/>
                </a:solidFill>
                <a:latin typeface="+mj-lt"/>
              </a:rPr>
              <a:t>It’s really about deploying the right quality assurance initiatives, and the timing of when they are executed. And when it comes to the “right” initiatives, think of tasks that enforce or produce software artifacts that are testable, maintainable, and traceable all along the development process. These three attributes help to impose conditions on how artifacts are created – while it pushes your teams to execute against a standard, it also enables your teams to achieve quality effortlessly given that the right metrics are in place.</a:t>
            </a:r>
            <a:r>
              <a:rPr lang="en-CA" sz="1600" b="1" i="1" dirty="0">
                <a:solidFill>
                  <a:schemeClr val="bg1"/>
                </a:solidFill>
                <a:latin typeface="+mj-lt"/>
              </a:rPr>
              <a:t/>
            </a:r>
            <a:br>
              <a:rPr lang="en-CA" sz="1600" b="1" i="1" dirty="0">
                <a:solidFill>
                  <a:schemeClr val="bg1"/>
                </a:solidFill>
                <a:latin typeface="+mj-lt"/>
              </a:rPr>
            </a:br>
            <a:endParaRPr lang="en-CA" sz="1600" b="1" i="1" dirty="0" smtClean="0">
              <a:solidFill>
                <a:schemeClr val="bg1"/>
              </a:solidFill>
              <a:latin typeface="+mj-lt"/>
            </a:endParaRPr>
          </a:p>
        </p:txBody>
      </p:sp>
      <p:sp>
        <p:nvSpPr>
          <p:cNvPr id="9" name="TextBox 8"/>
          <p:cNvSpPr txBox="1"/>
          <p:nvPr/>
        </p:nvSpPr>
        <p:spPr>
          <a:xfrm>
            <a:off x="3194950" y="5665954"/>
            <a:ext cx="4460917" cy="738664"/>
          </a:xfrm>
          <a:prstGeom prst="rect">
            <a:avLst/>
          </a:prstGeom>
        </p:spPr>
        <p:txBody>
          <a:bodyPr wrap="square" rtlCol="0">
            <a:spAutoFit/>
          </a:bodyPr>
          <a:lstStyle/>
          <a:p>
            <a:pPr algn="r"/>
            <a:r>
              <a:rPr lang="en-CA" sz="1400" b="1" dirty="0" smtClean="0">
                <a:solidFill>
                  <a:schemeClr val="bg1"/>
                </a:solidFill>
              </a:rPr>
              <a:t>Kevin Kim </a:t>
            </a:r>
          </a:p>
          <a:p>
            <a:pPr algn="r"/>
            <a:r>
              <a:rPr lang="en-CA" sz="1400" dirty="0" smtClean="0">
                <a:solidFill>
                  <a:schemeClr val="bg1"/>
                </a:solidFill>
              </a:rPr>
              <a:t>Research Manager, Application Development Practice </a:t>
            </a:r>
            <a:br>
              <a:rPr lang="en-CA" sz="1400" dirty="0" smtClean="0">
                <a:solidFill>
                  <a:schemeClr val="bg1"/>
                </a:solidFill>
              </a:rPr>
            </a:br>
            <a:r>
              <a:rPr lang="en-CA" sz="1400" dirty="0" smtClean="0">
                <a:solidFill>
                  <a:schemeClr val="bg1"/>
                </a:solidFill>
              </a:rPr>
              <a:t>Info-Tech Research Group</a:t>
            </a:r>
          </a:p>
        </p:txBody>
      </p:sp>
      <p:sp>
        <p:nvSpPr>
          <p:cNvPr id="10" name="TextBox 9"/>
          <p:cNvSpPr txBox="1"/>
          <p:nvPr/>
        </p:nvSpPr>
        <p:spPr>
          <a:xfrm>
            <a:off x="545852" y="1384161"/>
            <a:ext cx="8153086" cy="461665"/>
          </a:xfrm>
          <a:prstGeom prst="rect">
            <a:avLst/>
          </a:prstGeom>
        </p:spPr>
        <p:txBody>
          <a:bodyPr wrap="square" rtlCol="0">
            <a:spAutoFit/>
          </a:bodyPr>
          <a:lstStyle/>
          <a:p>
            <a:r>
              <a:rPr lang="en-CA" sz="1600" b="1" dirty="0" smtClean="0">
                <a:solidFill>
                  <a:schemeClr val="bg1"/>
                </a:solidFill>
              </a:rPr>
              <a:t>Quality over quantity. Can your software quality assurance program attest to this?</a:t>
            </a:r>
            <a:r>
              <a:rPr lang="en-CA" sz="2400" b="1" dirty="0" smtClean="0">
                <a:solidFill>
                  <a:schemeClr val="bg1"/>
                </a:solidFill>
              </a:rPr>
              <a:t> </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545852" y="1870968"/>
            <a:ext cx="678666" cy="619651"/>
          </a:xfrm>
          <a:prstGeom prst="rect">
            <a:avLst/>
          </a:prstGeom>
        </p:spPr>
      </p:pic>
      <p:pic>
        <p:nvPicPr>
          <p:cNvPr id="15" name="Picture 101"/>
          <p:cNvPicPr>
            <a:picLocks noChangeAspect="1"/>
          </p:cNvPicPr>
          <p:nvPr/>
        </p:nvPicPr>
        <p:blipFill>
          <a:blip r:embed="rId3"/>
          <a:stretch>
            <a:fillRect/>
          </a:stretch>
        </p:blipFill>
        <p:spPr>
          <a:xfrm>
            <a:off x="7582501" y="5127447"/>
            <a:ext cx="656535" cy="538507"/>
          </a:xfrm>
          <a:prstGeom prst="rect">
            <a:avLst/>
          </a:prstGeom>
        </p:spPr>
      </p:pic>
    </p:spTree>
    <p:extLst>
      <p:ext uri="{BB962C8B-B14F-4D97-AF65-F5344CB8AC3E}">
        <p14:creationId xmlns:p14="http://schemas.microsoft.com/office/powerpoint/2010/main" val="3785094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2535"/>
          <p:cNvSpPr/>
          <p:nvPr/>
        </p:nvSpPr>
        <p:spPr>
          <a:xfrm>
            <a:off x="0" y="1689317"/>
            <a:ext cx="9144000" cy="1053883"/>
          </a:xfrm>
          <a:prstGeom prst="rect">
            <a:avLst/>
          </a:prstGeom>
          <a:solidFill>
            <a:schemeClr val="bg1">
              <a:lumMod val="95000"/>
            </a:schemeClr>
          </a:solidFill>
          <a:ln w="12700">
            <a:noFill/>
          </a:ln>
          <a:effectLst>
            <a:outerShdw blurRad="25400" dist="25400" dir="3600000" sx="98000" sy="98000" algn="ctr" rotWithShape="0">
              <a:schemeClr val="tx1">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ts val="300"/>
              </a:spcBef>
              <a:spcAft>
                <a:spcPts val="300"/>
              </a:spcAft>
            </a:pPr>
            <a:r>
              <a:rPr lang="en-CA" sz="1200" dirty="0" smtClean="0">
                <a:solidFill>
                  <a:srgbClr val="333333"/>
                </a:solidFill>
              </a:rPr>
              <a:t>SQA is defined as:</a:t>
            </a:r>
          </a:p>
          <a:p>
            <a:pPr fontAlgn="base">
              <a:spcBef>
                <a:spcPts val="300"/>
              </a:spcBef>
              <a:spcAft>
                <a:spcPts val="300"/>
              </a:spcAft>
            </a:pPr>
            <a:r>
              <a:rPr lang="en-CA" sz="1200" dirty="0" smtClean="0">
                <a:solidFill>
                  <a:srgbClr val="333333"/>
                </a:solidFill>
              </a:rPr>
              <a:t>“</a:t>
            </a:r>
            <a:r>
              <a:rPr lang="en-CA" sz="1200" b="1" dirty="0" smtClean="0">
                <a:solidFill>
                  <a:schemeClr val="accent1"/>
                </a:solidFill>
              </a:rPr>
              <a:t>(1) </a:t>
            </a:r>
            <a:r>
              <a:rPr lang="en-CA" sz="1200" dirty="0" smtClean="0">
                <a:solidFill>
                  <a:schemeClr val="accent1"/>
                </a:solidFill>
              </a:rPr>
              <a:t>A planned and </a:t>
            </a:r>
            <a:r>
              <a:rPr lang="en-CA" sz="1200" b="1" dirty="0" smtClean="0">
                <a:solidFill>
                  <a:schemeClr val="accent1"/>
                </a:solidFill>
              </a:rPr>
              <a:t>systematic </a:t>
            </a:r>
            <a:r>
              <a:rPr lang="en-CA" sz="1200" dirty="0" smtClean="0">
                <a:solidFill>
                  <a:schemeClr val="accent1"/>
                </a:solidFill>
              </a:rPr>
              <a:t>pattern of all actions necessary </a:t>
            </a:r>
            <a:r>
              <a:rPr lang="en-CA" sz="1200" b="1" dirty="0" smtClean="0">
                <a:solidFill>
                  <a:schemeClr val="accent1"/>
                </a:solidFill>
              </a:rPr>
              <a:t>to provide adequate confidence that an item or product conforms to established technical requirements</a:t>
            </a:r>
            <a:r>
              <a:rPr lang="en-CA" sz="1200" dirty="0" smtClean="0">
                <a:solidFill>
                  <a:schemeClr val="accent1"/>
                </a:solidFill>
              </a:rPr>
              <a:t>…</a:t>
            </a:r>
            <a:r>
              <a:rPr lang="en-CA" sz="1200" dirty="0" smtClean="0">
                <a:solidFill>
                  <a:srgbClr val="333333"/>
                </a:solidFill>
              </a:rPr>
              <a:t>” (IEEE. 1990. </a:t>
            </a:r>
            <a:r>
              <a:rPr lang="en-CA" sz="1200" i="1" dirty="0" smtClean="0">
                <a:solidFill>
                  <a:srgbClr val="333333"/>
                </a:solidFill>
              </a:rPr>
              <a:t>IEEE Standard Glossary of Software Engineering Terminology</a:t>
            </a:r>
            <a:r>
              <a:rPr lang="en-CA" sz="1200" dirty="0" smtClean="0">
                <a:solidFill>
                  <a:srgbClr val="333333"/>
                </a:solidFill>
              </a:rPr>
              <a:t>. Institute of Electrical and Electronics Engineers. IEEE 610.12-1990).</a:t>
            </a:r>
          </a:p>
        </p:txBody>
      </p:sp>
      <p:sp>
        <p:nvSpPr>
          <p:cNvPr id="2" name="Title 1"/>
          <p:cNvSpPr>
            <a:spLocks noGrp="1"/>
          </p:cNvSpPr>
          <p:nvPr>
            <p:ph type="title"/>
          </p:nvPr>
        </p:nvSpPr>
        <p:spPr/>
        <p:txBody>
          <a:bodyPr/>
          <a:lstStyle/>
          <a:p>
            <a:r>
              <a:rPr lang="en-CA" dirty="0" smtClean="0"/>
              <a:t>Schools of thought for </a:t>
            </a:r>
            <a:r>
              <a:rPr lang="en-CA" dirty="0" err="1" smtClean="0"/>
              <a:t>SQA</a:t>
            </a:r>
            <a:endParaRPr lang="en-CA" dirty="0"/>
          </a:p>
        </p:txBody>
      </p:sp>
      <p:sp>
        <p:nvSpPr>
          <p:cNvPr id="16" name="Rectangle 22536"/>
          <p:cNvSpPr/>
          <p:nvPr/>
        </p:nvSpPr>
        <p:spPr>
          <a:xfrm>
            <a:off x="442702" y="1125238"/>
            <a:ext cx="8249068" cy="56407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a:solidFill>
                  <a:srgbClr val="FFFFFF"/>
                </a:solidFill>
              </a:rPr>
              <a:t>WHAT IS </a:t>
            </a:r>
            <a:r>
              <a:rPr lang="en-CA" sz="1600" b="1" dirty="0" smtClean="0">
                <a:solidFill>
                  <a:srgbClr val="FFFFFF"/>
                </a:solidFill>
              </a:rPr>
              <a:t>SOFTWARE </a:t>
            </a:r>
            <a:r>
              <a:rPr lang="en-CA" sz="1600" b="1" dirty="0">
                <a:solidFill>
                  <a:srgbClr val="FFFFFF"/>
                </a:solidFill>
              </a:rPr>
              <a:t>QUALITY ASSURANCE (SQA)?</a:t>
            </a:r>
          </a:p>
        </p:txBody>
      </p:sp>
      <p:sp>
        <p:nvSpPr>
          <p:cNvPr id="24" name="Rectangle 23"/>
          <p:cNvSpPr/>
          <p:nvPr/>
        </p:nvSpPr>
        <p:spPr>
          <a:xfrm>
            <a:off x="-1" y="5635242"/>
            <a:ext cx="9144001" cy="88587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534988" algn="l"/>
              </a:tabLst>
            </a:pPr>
            <a:r>
              <a:rPr lang="en-US" sz="1600" b="1" dirty="0" smtClean="0">
                <a:solidFill>
                  <a:schemeClr val="tx1"/>
                </a:solidFill>
              </a:rPr>
              <a:t>Info-Tech takes a process-centric and measured approach to SQA as each </a:t>
            </a:r>
          </a:p>
          <a:p>
            <a:pPr algn="ctr">
              <a:tabLst>
                <a:tab pos="534988" algn="l"/>
              </a:tabLst>
            </a:pPr>
            <a:r>
              <a:rPr lang="en-US" sz="1600" b="1" dirty="0" smtClean="0">
                <a:solidFill>
                  <a:schemeClr val="tx1"/>
                </a:solidFill>
              </a:rPr>
              <a:t>software artifact created throughout the development lifecycle is to be highly </a:t>
            </a:r>
          </a:p>
          <a:p>
            <a:pPr algn="ctr">
              <a:tabLst>
                <a:tab pos="534988" algn="l"/>
              </a:tabLst>
            </a:pPr>
            <a:r>
              <a:rPr lang="en-US" sz="1600" b="1" dirty="0" smtClean="0">
                <a:solidFill>
                  <a:schemeClr val="tx1"/>
                </a:solidFill>
              </a:rPr>
              <a:t>testable, easily maintained, and strongly traceable.</a:t>
            </a:r>
            <a:endParaRPr lang="en-US" sz="1600" b="1" dirty="0">
              <a:solidFill>
                <a:schemeClr val="tx1"/>
              </a:solidFill>
            </a:endParaRPr>
          </a:p>
        </p:txBody>
      </p:sp>
      <p:sp>
        <p:nvSpPr>
          <p:cNvPr id="4" name="Oval 3"/>
          <p:cNvSpPr/>
          <p:nvPr/>
        </p:nvSpPr>
        <p:spPr>
          <a:xfrm>
            <a:off x="3508913" y="3331183"/>
            <a:ext cx="1213805" cy="1213805"/>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4438148" y="3331183"/>
            <a:ext cx="1213805" cy="1213805"/>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3909761" y="4212770"/>
            <a:ext cx="1317066" cy="131706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38"/>
          <p:cNvSpPr txBox="1"/>
          <p:nvPr/>
        </p:nvSpPr>
        <p:spPr>
          <a:xfrm>
            <a:off x="3836185" y="3768808"/>
            <a:ext cx="550151" cy="338554"/>
          </a:xfrm>
          <a:prstGeom prst="rect">
            <a:avLst/>
          </a:prstGeom>
        </p:spPr>
        <p:txBody>
          <a:bodyPr wrap="none" rtlCol="0">
            <a:spAutoFit/>
          </a:bodyPr>
          <a:lstStyle/>
          <a:p>
            <a:r>
              <a:rPr lang="en-CA" sz="1600" b="1" dirty="0" smtClean="0"/>
              <a:t>ITIL</a:t>
            </a:r>
          </a:p>
        </p:txBody>
      </p:sp>
      <p:sp>
        <p:nvSpPr>
          <p:cNvPr id="13" name="TextBox 38"/>
          <p:cNvSpPr txBox="1"/>
          <p:nvPr/>
        </p:nvSpPr>
        <p:spPr>
          <a:xfrm>
            <a:off x="4677483" y="3768808"/>
            <a:ext cx="732893" cy="338554"/>
          </a:xfrm>
          <a:prstGeom prst="rect">
            <a:avLst/>
          </a:prstGeom>
        </p:spPr>
        <p:txBody>
          <a:bodyPr wrap="none" rtlCol="0">
            <a:spAutoFit/>
          </a:bodyPr>
          <a:lstStyle/>
          <a:p>
            <a:r>
              <a:rPr lang="en-CA" sz="1600" b="1" dirty="0" smtClean="0"/>
              <a:t>CMMI</a:t>
            </a:r>
          </a:p>
        </p:txBody>
      </p:sp>
      <p:sp>
        <p:nvSpPr>
          <p:cNvPr id="17" name="TextBox 38"/>
          <p:cNvSpPr txBox="1"/>
          <p:nvPr/>
        </p:nvSpPr>
        <p:spPr>
          <a:xfrm>
            <a:off x="78399" y="2867914"/>
            <a:ext cx="7322389" cy="338554"/>
          </a:xfrm>
          <a:prstGeom prst="rect">
            <a:avLst/>
          </a:prstGeom>
        </p:spPr>
        <p:txBody>
          <a:bodyPr wrap="none" rtlCol="0">
            <a:spAutoFit/>
          </a:bodyPr>
          <a:lstStyle/>
          <a:p>
            <a:r>
              <a:rPr lang="en-CA" sz="1600" b="1" dirty="0" smtClean="0"/>
              <a:t>What industry standard approaches for </a:t>
            </a:r>
            <a:r>
              <a:rPr lang="en-CA" sz="1600" b="1" dirty="0" err="1" smtClean="0"/>
              <a:t>SQA</a:t>
            </a:r>
            <a:r>
              <a:rPr lang="en-CA" sz="1600" b="1" dirty="0" smtClean="0"/>
              <a:t> does Info-Tech incorporate?</a:t>
            </a:r>
          </a:p>
        </p:txBody>
      </p:sp>
      <p:sp>
        <p:nvSpPr>
          <p:cNvPr id="18" name="TextBox 38"/>
          <p:cNvSpPr txBox="1"/>
          <p:nvPr/>
        </p:nvSpPr>
        <p:spPr>
          <a:xfrm>
            <a:off x="638644" y="3466342"/>
            <a:ext cx="2628692" cy="1015663"/>
          </a:xfrm>
          <a:prstGeom prst="rect">
            <a:avLst/>
          </a:prstGeom>
        </p:spPr>
        <p:txBody>
          <a:bodyPr wrap="square" rtlCol="0">
            <a:spAutoFit/>
          </a:bodyPr>
          <a:lstStyle/>
          <a:p>
            <a:r>
              <a:rPr lang="en-CA" sz="1200" b="1" dirty="0" smtClean="0"/>
              <a:t>ITIL </a:t>
            </a:r>
            <a:r>
              <a:rPr lang="en-CA" sz="1200" dirty="0" smtClean="0"/>
              <a:t>emphasizes through its framework the achievement of expected product quality through the implementation of strong quality assurance processes.</a:t>
            </a:r>
            <a:r>
              <a:rPr lang="en-CA" sz="1200" b="1" dirty="0" smtClean="0"/>
              <a:t> </a:t>
            </a:r>
          </a:p>
        </p:txBody>
      </p:sp>
      <p:sp>
        <p:nvSpPr>
          <p:cNvPr id="19" name="TextBox 38"/>
          <p:cNvSpPr txBox="1"/>
          <p:nvPr/>
        </p:nvSpPr>
        <p:spPr>
          <a:xfrm>
            <a:off x="5983290" y="3466342"/>
            <a:ext cx="2628692" cy="1200329"/>
          </a:xfrm>
          <a:prstGeom prst="rect">
            <a:avLst/>
          </a:prstGeom>
        </p:spPr>
        <p:txBody>
          <a:bodyPr wrap="square" rtlCol="0">
            <a:spAutoFit/>
          </a:bodyPr>
          <a:lstStyle/>
          <a:p>
            <a:r>
              <a:rPr lang="en-CA" sz="1200" b="1" dirty="0" err="1" smtClean="0"/>
              <a:t>CMMI</a:t>
            </a:r>
            <a:r>
              <a:rPr lang="en-CA" sz="1200" b="1" dirty="0" smtClean="0"/>
              <a:t> </a:t>
            </a:r>
            <a:r>
              <a:rPr lang="en-CA" sz="1200" dirty="0"/>
              <a:t>heavily </a:t>
            </a:r>
            <a:r>
              <a:rPr lang="en-CA" sz="1200" dirty="0" smtClean="0"/>
              <a:t>emphasizes maturing an organization’s quality assurance processes through various levels. Each maturity level builds upon the </a:t>
            </a:r>
            <a:r>
              <a:rPr lang="en-CA" sz="1200" dirty="0"/>
              <a:t>previously developed </a:t>
            </a:r>
            <a:r>
              <a:rPr lang="en-CA" sz="1200" dirty="0" err="1"/>
              <a:t>SQA</a:t>
            </a:r>
            <a:r>
              <a:rPr lang="en-CA" sz="1200" dirty="0"/>
              <a:t> </a:t>
            </a:r>
            <a:r>
              <a:rPr lang="en-CA" sz="1200" dirty="0" smtClean="0"/>
              <a:t>processes.</a:t>
            </a:r>
            <a:r>
              <a:rPr lang="en-CA" sz="1200" b="1" dirty="0" smtClean="0"/>
              <a:t> </a:t>
            </a:r>
          </a:p>
        </p:txBody>
      </p:sp>
      <p:sp>
        <p:nvSpPr>
          <p:cNvPr id="20" name="Oval 19"/>
          <p:cNvSpPr/>
          <p:nvPr/>
        </p:nvSpPr>
        <p:spPr>
          <a:xfrm>
            <a:off x="4023799" y="4328941"/>
            <a:ext cx="1084006" cy="1084004"/>
          </a:xfrm>
          <a:prstGeom prst="ellipse">
            <a:avLst/>
          </a:prstGeom>
          <a:solidFill>
            <a:schemeClr val="bg1">
              <a:lumMod val="95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38"/>
          <p:cNvSpPr txBox="1"/>
          <p:nvPr/>
        </p:nvSpPr>
        <p:spPr>
          <a:xfrm>
            <a:off x="4042213" y="4698857"/>
            <a:ext cx="1092735" cy="338554"/>
          </a:xfrm>
          <a:prstGeom prst="rect">
            <a:avLst/>
          </a:prstGeom>
        </p:spPr>
        <p:txBody>
          <a:bodyPr wrap="none" rtlCol="0">
            <a:spAutoFit/>
          </a:bodyPr>
          <a:lstStyle/>
          <a:p>
            <a:r>
              <a:rPr lang="en-CA" sz="1600" b="1" dirty="0" smtClean="0"/>
              <a:t>Info-Tech</a:t>
            </a:r>
          </a:p>
        </p:txBody>
      </p:sp>
    </p:spTree>
    <p:extLst>
      <p:ext uri="{BB962C8B-B14F-4D97-AF65-F5344CB8AC3E}">
        <p14:creationId xmlns:p14="http://schemas.microsoft.com/office/powerpoint/2010/main" val="8596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dirty="0" smtClean="0"/>
              <a:t>Organizations are facing three main challenges when implementing </a:t>
            </a:r>
            <a:r>
              <a:rPr lang="en-CA" dirty="0" err="1" smtClean="0"/>
              <a:t>SQA</a:t>
            </a:r>
            <a:endParaRPr lang="en-CA" dirty="0"/>
          </a:p>
        </p:txBody>
      </p:sp>
      <p:sp>
        <p:nvSpPr>
          <p:cNvPr id="13" name="TextBox 4"/>
          <p:cNvSpPr txBox="1"/>
          <p:nvPr/>
        </p:nvSpPr>
        <p:spPr>
          <a:xfrm>
            <a:off x="251520" y="1238081"/>
            <a:ext cx="8625780" cy="830997"/>
          </a:xfrm>
          <a:prstGeom prst="rect">
            <a:avLst/>
          </a:prstGeom>
        </p:spPr>
        <p:txBody>
          <a:bodyPr wrap="square" rtlCol="0">
            <a:spAutoFit/>
          </a:bodyPr>
          <a:lstStyle/>
          <a:p>
            <a:r>
              <a:rPr lang="en-CA" sz="1600" b="1" dirty="0"/>
              <a:t>Without the </a:t>
            </a:r>
            <a:r>
              <a:rPr lang="en-CA" sz="1600" b="1" dirty="0" smtClean="0"/>
              <a:t>correct </a:t>
            </a:r>
            <a:r>
              <a:rPr lang="en-CA" sz="1600" b="1" dirty="0"/>
              <a:t>understanding of what </a:t>
            </a:r>
            <a:r>
              <a:rPr lang="en-CA" sz="1600" b="1" dirty="0" smtClean="0"/>
              <a:t>SQA is </a:t>
            </a:r>
            <a:r>
              <a:rPr lang="en-CA" sz="1600" b="1" dirty="0"/>
              <a:t>intended for and the proper checks and balances in place, it is difficult </a:t>
            </a:r>
            <a:r>
              <a:rPr lang="en-CA" sz="1600" b="1" dirty="0" smtClean="0"/>
              <a:t>to know </a:t>
            </a:r>
            <a:r>
              <a:rPr lang="en-CA" sz="1600" b="1" dirty="0"/>
              <a:t>that the product you </a:t>
            </a:r>
            <a:r>
              <a:rPr lang="en-CA" sz="1600" b="1" dirty="0" smtClean="0"/>
              <a:t>provide </a:t>
            </a:r>
            <a:r>
              <a:rPr lang="en-CA" sz="1600" b="1" dirty="0"/>
              <a:t>is exactly what was specified </a:t>
            </a:r>
            <a:r>
              <a:rPr lang="en-CA" sz="1600" b="1" dirty="0" smtClean="0"/>
              <a:t>in </a:t>
            </a:r>
            <a:r>
              <a:rPr lang="en-CA" sz="1600" b="1" dirty="0"/>
              <a:t>the original requirements.</a:t>
            </a:r>
          </a:p>
        </p:txBody>
      </p:sp>
      <p:sp>
        <p:nvSpPr>
          <p:cNvPr id="14" name="Rectangle 22536"/>
          <p:cNvSpPr/>
          <p:nvPr/>
        </p:nvSpPr>
        <p:spPr>
          <a:xfrm>
            <a:off x="-7860" y="2185237"/>
            <a:ext cx="9151860" cy="354950"/>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The three common </a:t>
            </a:r>
            <a:r>
              <a:rPr lang="en-CA" sz="1400" b="1" dirty="0" err="1" smtClean="0">
                <a:solidFill>
                  <a:srgbClr val="FFFFFF"/>
                </a:solidFill>
              </a:rPr>
              <a:t>SQA</a:t>
            </a:r>
            <a:r>
              <a:rPr lang="en-CA" sz="1400" b="1" dirty="0" smtClean="0">
                <a:solidFill>
                  <a:srgbClr val="FFFFFF"/>
                </a:solidFill>
              </a:rPr>
              <a:t> challenges facing organizations today:</a:t>
            </a:r>
            <a:endParaRPr lang="en-CA" sz="1400" b="1" dirty="0">
              <a:solidFill>
                <a:srgbClr val="FFFFFF"/>
              </a:solidFill>
            </a:endParaRPr>
          </a:p>
        </p:txBody>
      </p:sp>
      <p:sp>
        <p:nvSpPr>
          <p:cNvPr id="22" name="Oval 39"/>
          <p:cNvSpPr/>
          <p:nvPr/>
        </p:nvSpPr>
        <p:spPr>
          <a:xfrm>
            <a:off x="62046" y="2590494"/>
            <a:ext cx="536036" cy="524713"/>
          </a:xfrm>
          <a:prstGeom prst="ellipse">
            <a:avLst/>
          </a:prstGeom>
          <a:noFill/>
          <a:ln>
            <a:solidFill>
              <a:srgbClr val="0042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TextBox 38"/>
          <p:cNvSpPr txBox="1"/>
          <p:nvPr/>
        </p:nvSpPr>
        <p:spPr>
          <a:xfrm>
            <a:off x="661582" y="2668184"/>
            <a:ext cx="2057358" cy="338554"/>
          </a:xfrm>
          <a:prstGeom prst="rect">
            <a:avLst/>
          </a:prstGeom>
        </p:spPr>
        <p:txBody>
          <a:bodyPr wrap="none" rtlCol="0">
            <a:spAutoFit/>
          </a:bodyPr>
          <a:lstStyle/>
          <a:p>
            <a:r>
              <a:rPr lang="en-CA" sz="1600" b="1" dirty="0" smtClean="0"/>
              <a:t>POOR ALIGNMENT</a:t>
            </a:r>
          </a:p>
        </p:txBody>
      </p:sp>
      <p:sp>
        <p:nvSpPr>
          <p:cNvPr id="31" name="TextBox 4"/>
          <p:cNvSpPr txBox="1"/>
          <p:nvPr/>
        </p:nvSpPr>
        <p:spPr>
          <a:xfrm>
            <a:off x="546206" y="2991451"/>
            <a:ext cx="2683802" cy="1654299"/>
          </a:xfrm>
          <a:prstGeom prst="rect">
            <a:avLst/>
          </a:prstGeom>
        </p:spPr>
        <p:txBody>
          <a:bodyPr wrap="square" rtlCol="0">
            <a:spAutoFit/>
          </a:bodyPr>
          <a:lstStyle/>
          <a:p>
            <a:pPr>
              <a:spcAft>
                <a:spcPts val="300"/>
              </a:spcAft>
            </a:pPr>
            <a:r>
              <a:rPr lang="en-CA" sz="1100" dirty="0"/>
              <a:t>The business does not buy into QA-related roles and responsibilities, which reduces the motivation to conduct QA initiatives at various stages of the SDLC.</a:t>
            </a:r>
          </a:p>
          <a:p>
            <a:pPr>
              <a:spcAft>
                <a:spcPts val="300"/>
              </a:spcAft>
            </a:pPr>
            <a:r>
              <a:rPr lang="en-CA" sz="1100" dirty="0"/>
              <a:t>Without early QA involvement in the development process, opportunities to improve requirements and ensure testability are missed.</a:t>
            </a:r>
          </a:p>
        </p:txBody>
      </p:sp>
      <p:sp>
        <p:nvSpPr>
          <p:cNvPr id="32" name="Oval 39"/>
          <p:cNvSpPr/>
          <p:nvPr/>
        </p:nvSpPr>
        <p:spPr>
          <a:xfrm>
            <a:off x="2987458" y="2590494"/>
            <a:ext cx="536036" cy="524713"/>
          </a:xfrm>
          <a:prstGeom prst="ellipse">
            <a:avLst/>
          </a:prstGeom>
          <a:noFill/>
          <a:ln>
            <a:solidFill>
              <a:srgbClr val="0042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TextBox 38"/>
          <p:cNvSpPr txBox="1"/>
          <p:nvPr/>
        </p:nvSpPr>
        <p:spPr>
          <a:xfrm>
            <a:off x="3586994" y="2668184"/>
            <a:ext cx="2313454" cy="338554"/>
          </a:xfrm>
          <a:prstGeom prst="rect">
            <a:avLst/>
          </a:prstGeom>
        </p:spPr>
        <p:txBody>
          <a:bodyPr wrap="none" rtlCol="0">
            <a:spAutoFit/>
          </a:bodyPr>
          <a:lstStyle/>
          <a:p>
            <a:r>
              <a:rPr lang="en-CA" sz="1600" b="1" dirty="0" smtClean="0"/>
              <a:t>POOR GOVERNANCE</a:t>
            </a:r>
          </a:p>
        </p:txBody>
      </p:sp>
      <p:sp>
        <p:nvSpPr>
          <p:cNvPr id="35" name="TextBox 4"/>
          <p:cNvSpPr txBox="1"/>
          <p:nvPr/>
        </p:nvSpPr>
        <p:spPr>
          <a:xfrm>
            <a:off x="3471618" y="2991451"/>
            <a:ext cx="2683802" cy="1823576"/>
          </a:xfrm>
          <a:prstGeom prst="rect">
            <a:avLst/>
          </a:prstGeom>
        </p:spPr>
        <p:txBody>
          <a:bodyPr wrap="square" rtlCol="0">
            <a:spAutoFit/>
          </a:bodyPr>
          <a:lstStyle/>
          <a:p>
            <a:pPr>
              <a:spcAft>
                <a:spcPts val="300"/>
              </a:spcAft>
            </a:pPr>
            <a:r>
              <a:rPr lang="en-CA" sz="1100" dirty="0"/>
              <a:t>QA teams are often positioned as an advisory board more than decision-making mechanism for development. Suggestions that come from a QA team are often overlooked and overruled.</a:t>
            </a:r>
          </a:p>
          <a:p>
            <a:pPr>
              <a:spcAft>
                <a:spcPts val="300"/>
              </a:spcAft>
            </a:pPr>
            <a:r>
              <a:rPr lang="en-CA" sz="1100" dirty="0"/>
              <a:t>Lack of process standardization is biased toward developers where development activities are conducted as they see fit without emphasis on overall quality or impact </a:t>
            </a:r>
            <a:r>
              <a:rPr lang="en-CA" sz="1100" dirty="0" smtClean="0"/>
              <a:t>on </a:t>
            </a:r>
            <a:r>
              <a:rPr lang="en-CA" sz="1100" dirty="0"/>
              <a:t>other teams.</a:t>
            </a:r>
          </a:p>
        </p:txBody>
      </p:sp>
      <p:sp>
        <p:nvSpPr>
          <p:cNvPr id="45" name="Oval 39"/>
          <p:cNvSpPr/>
          <p:nvPr/>
        </p:nvSpPr>
        <p:spPr>
          <a:xfrm>
            <a:off x="5976297" y="2590494"/>
            <a:ext cx="536036" cy="524713"/>
          </a:xfrm>
          <a:prstGeom prst="ellipse">
            <a:avLst/>
          </a:prstGeom>
          <a:noFill/>
          <a:ln>
            <a:solidFill>
              <a:srgbClr val="0042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TextBox 38"/>
          <p:cNvSpPr txBox="1"/>
          <p:nvPr/>
        </p:nvSpPr>
        <p:spPr>
          <a:xfrm>
            <a:off x="6575833" y="2668184"/>
            <a:ext cx="1880643" cy="338554"/>
          </a:xfrm>
          <a:prstGeom prst="rect">
            <a:avLst/>
          </a:prstGeom>
        </p:spPr>
        <p:txBody>
          <a:bodyPr wrap="none" rtlCol="0">
            <a:spAutoFit/>
          </a:bodyPr>
          <a:lstStyle/>
          <a:p>
            <a:r>
              <a:rPr lang="en-CA" sz="1600" b="1" dirty="0" smtClean="0"/>
              <a:t>LACK OF SKILLS</a:t>
            </a:r>
          </a:p>
        </p:txBody>
      </p:sp>
      <p:sp>
        <p:nvSpPr>
          <p:cNvPr id="48" name="TextBox 4"/>
          <p:cNvSpPr txBox="1"/>
          <p:nvPr/>
        </p:nvSpPr>
        <p:spPr>
          <a:xfrm>
            <a:off x="6460457" y="2991451"/>
            <a:ext cx="2683802" cy="1692771"/>
          </a:xfrm>
          <a:prstGeom prst="rect">
            <a:avLst/>
          </a:prstGeom>
        </p:spPr>
        <p:txBody>
          <a:bodyPr wrap="square" rtlCol="0">
            <a:spAutoFit/>
          </a:bodyPr>
          <a:lstStyle/>
          <a:p>
            <a:pPr>
              <a:spcAft>
                <a:spcPts val="300"/>
              </a:spcAft>
            </a:pPr>
            <a:r>
              <a:rPr lang="en-CA" sz="1100" dirty="0"/>
              <a:t>Development teams are not appropriately trained to perform certain core tasks that are required by their </a:t>
            </a:r>
            <a:r>
              <a:rPr lang="en-CA" sz="1100" dirty="0" smtClean="0"/>
              <a:t>functions, </a:t>
            </a:r>
            <a:r>
              <a:rPr lang="en-CA" sz="1100" dirty="0"/>
              <a:t>which leads to poor quality.</a:t>
            </a:r>
          </a:p>
          <a:p>
            <a:pPr>
              <a:spcAft>
                <a:spcPts val="300"/>
              </a:spcAft>
            </a:pPr>
            <a:r>
              <a:rPr lang="en-CA" sz="1100" dirty="0"/>
              <a:t>QA teams are not properly equipped to measure the effectiveness </a:t>
            </a:r>
            <a:r>
              <a:rPr lang="en-CA" sz="1100" dirty="0" smtClean="0"/>
              <a:t>of their </a:t>
            </a:r>
            <a:r>
              <a:rPr lang="en-CA" sz="1100" dirty="0"/>
              <a:t>QA program, which inhibits their ability to adapt QA initiatives </a:t>
            </a:r>
            <a:r>
              <a:rPr lang="en-CA" sz="1100" dirty="0" smtClean="0"/>
              <a:t>to improve </a:t>
            </a:r>
            <a:r>
              <a:rPr lang="en-CA" sz="1100" dirty="0"/>
              <a:t>quality</a:t>
            </a:r>
          </a:p>
          <a:p>
            <a:pPr>
              <a:spcAft>
                <a:spcPts val="300"/>
              </a:spcAft>
            </a:pPr>
            <a:r>
              <a:rPr lang="en-CA" sz="1100" dirty="0" smtClean="0"/>
              <a:t>teams.</a:t>
            </a:r>
            <a:endParaRPr lang="en-CA" sz="1100" dirty="0"/>
          </a:p>
        </p:txBody>
      </p:sp>
      <p:sp>
        <p:nvSpPr>
          <p:cNvPr id="50" name="Chevron 49"/>
          <p:cNvSpPr/>
          <p:nvPr/>
        </p:nvSpPr>
        <p:spPr>
          <a:xfrm rot="5400000">
            <a:off x="4341997" y="465170"/>
            <a:ext cx="460004" cy="9159717"/>
          </a:xfrm>
          <a:prstGeom prst="chevron">
            <a:avLst>
              <a:gd name="adj" fmla="val 208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49" name="Rectangle 22536"/>
          <p:cNvSpPr/>
          <p:nvPr/>
        </p:nvSpPr>
        <p:spPr>
          <a:xfrm>
            <a:off x="-3931" y="4867553"/>
            <a:ext cx="9151860" cy="3549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b="1" dirty="0">
                <a:solidFill>
                  <a:srgbClr val="FFFFFF"/>
                </a:solidFill>
              </a:rPr>
              <a:t>The organizational barriers described above lead to common misconceptions of </a:t>
            </a:r>
            <a:r>
              <a:rPr lang="en-CA" sz="1400" b="1" dirty="0" smtClean="0">
                <a:solidFill>
                  <a:srgbClr val="FFFFFF"/>
                </a:solidFill>
              </a:rPr>
              <a:t>SQA:</a:t>
            </a:r>
            <a:endParaRPr lang="en-CA" sz="1400" b="1" dirty="0">
              <a:solidFill>
                <a:srgbClr val="FFFFFF"/>
              </a:solidFill>
            </a:endParaRPr>
          </a:p>
        </p:txBody>
      </p:sp>
      <p:sp>
        <p:nvSpPr>
          <p:cNvPr id="57" name="TextBox 38"/>
          <p:cNvSpPr txBox="1"/>
          <p:nvPr/>
        </p:nvSpPr>
        <p:spPr>
          <a:xfrm>
            <a:off x="555920" y="5327444"/>
            <a:ext cx="2042253" cy="830997"/>
          </a:xfrm>
          <a:prstGeom prst="rect">
            <a:avLst/>
          </a:prstGeom>
        </p:spPr>
        <p:txBody>
          <a:bodyPr wrap="square" rtlCol="0">
            <a:spAutoFit/>
          </a:bodyPr>
          <a:lstStyle/>
          <a:p>
            <a:r>
              <a:rPr lang="en-CA" sz="1200" b="1" dirty="0"/>
              <a:t>Software </a:t>
            </a:r>
            <a:r>
              <a:rPr lang="en-CA" sz="1200" b="1" dirty="0" smtClean="0"/>
              <a:t>testing is </a:t>
            </a:r>
            <a:r>
              <a:rPr lang="en-CA" sz="1200" b="1" dirty="0"/>
              <a:t>the </a:t>
            </a:r>
            <a:r>
              <a:rPr lang="en-CA" sz="1200" b="1" dirty="0" smtClean="0"/>
              <a:t>only measure </a:t>
            </a:r>
            <a:r>
              <a:rPr lang="en-CA" sz="1200" b="1" dirty="0"/>
              <a:t>for quality when the product is released into </a:t>
            </a:r>
            <a:r>
              <a:rPr lang="en-CA" sz="1200" b="1" dirty="0" smtClean="0"/>
              <a:t>production.</a:t>
            </a:r>
          </a:p>
        </p:txBody>
      </p:sp>
      <p:sp>
        <p:nvSpPr>
          <p:cNvPr id="63" name="TextBox 38"/>
          <p:cNvSpPr txBox="1"/>
          <p:nvPr/>
        </p:nvSpPr>
        <p:spPr>
          <a:xfrm>
            <a:off x="3495011" y="5327444"/>
            <a:ext cx="2118269" cy="830997"/>
          </a:xfrm>
          <a:prstGeom prst="rect">
            <a:avLst/>
          </a:prstGeom>
        </p:spPr>
        <p:txBody>
          <a:bodyPr wrap="square" rtlCol="0">
            <a:spAutoFit/>
          </a:bodyPr>
          <a:lstStyle/>
          <a:p>
            <a:r>
              <a:rPr lang="en-CA" sz="1200" b="1" dirty="0" smtClean="0"/>
              <a:t>SQA is thought to be the practice solely of reducing bugs and defects after development.</a:t>
            </a:r>
          </a:p>
        </p:txBody>
      </p:sp>
      <p:sp>
        <p:nvSpPr>
          <p:cNvPr id="68" name="TextBox 38"/>
          <p:cNvSpPr txBox="1"/>
          <p:nvPr/>
        </p:nvSpPr>
        <p:spPr>
          <a:xfrm>
            <a:off x="6461297" y="5327444"/>
            <a:ext cx="2118269" cy="830997"/>
          </a:xfrm>
          <a:prstGeom prst="rect">
            <a:avLst/>
          </a:prstGeom>
        </p:spPr>
        <p:txBody>
          <a:bodyPr wrap="square" rtlCol="0">
            <a:spAutoFit/>
          </a:bodyPr>
          <a:lstStyle/>
          <a:p>
            <a:r>
              <a:rPr lang="en-CA" sz="1200" b="1" dirty="0" smtClean="0"/>
              <a:t>The responsibility of quality assurance rests on the shoulders of one or a few individuals.</a:t>
            </a:r>
          </a:p>
        </p:txBody>
      </p:sp>
      <p:sp>
        <p:nvSpPr>
          <p:cNvPr id="46" name="Rectangle 45"/>
          <p:cNvSpPr/>
          <p:nvPr/>
        </p:nvSpPr>
        <p:spPr>
          <a:xfrm>
            <a:off x="7866379" y="4513576"/>
            <a:ext cx="1339813" cy="256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100" dirty="0" smtClean="0">
                <a:solidFill>
                  <a:srgbClr val="333333"/>
                </a:solidFill>
              </a:rPr>
              <a:t>Source: </a:t>
            </a:r>
            <a:r>
              <a:rPr lang="en-CA" sz="1100" dirty="0" err="1" smtClean="0">
                <a:solidFill>
                  <a:srgbClr val="333333"/>
                </a:solidFill>
                <a:hlinkClick r:id="rId2"/>
              </a:rPr>
              <a:t>LMO</a:t>
            </a:r>
            <a:endParaRPr lang="en-CA" sz="1100" dirty="0">
              <a:solidFill>
                <a:srgbClr val="333333"/>
              </a:solidFill>
            </a:endParaRPr>
          </a:p>
          <a:p>
            <a:pPr marL="1200150" lvl="2" indent="-285750">
              <a:buFont typeface="Arial" panose="020B0604020202020204" pitchFamily="34" charset="0"/>
              <a:buChar char="•"/>
            </a:pPr>
            <a:endParaRPr lang="en-CA" sz="1100" dirty="0">
              <a:solidFill>
                <a:srgbClr val="333333"/>
              </a:solidFill>
            </a:endParaRPr>
          </a:p>
        </p:txBody>
      </p:sp>
      <p:sp>
        <p:nvSpPr>
          <p:cNvPr id="51" name="Rectangle 50"/>
          <p:cNvSpPr/>
          <p:nvPr/>
        </p:nvSpPr>
        <p:spPr>
          <a:xfrm>
            <a:off x="6675929" y="6148495"/>
            <a:ext cx="2402979" cy="256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100" dirty="0" smtClean="0">
                <a:solidFill>
                  <a:srgbClr val="333333"/>
                </a:solidFill>
              </a:rPr>
              <a:t>Source: </a:t>
            </a:r>
            <a:r>
              <a:rPr lang="en-CA" sz="1100" dirty="0" smtClean="0">
                <a:solidFill>
                  <a:srgbClr val="333333"/>
                </a:solidFill>
                <a:hlinkClick r:id="rId3"/>
              </a:rPr>
              <a:t>Technology Management</a:t>
            </a:r>
            <a:endParaRPr lang="en-CA" sz="1100" dirty="0">
              <a:solidFill>
                <a:srgbClr val="333333"/>
              </a:solidFill>
            </a:endParaRPr>
          </a:p>
          <a:p>
            <a:pPr marL="1200150" lvl="2" indent="-285750">
              <a:buFont typeface="Arial" panose="020B0604020202020204" pitchFamily="34" charset="0"/>
              <a:buChar char="•"/>
            </a:pPr>
            <a:endParaRPr lang="en-CA" sz="1100" dirty="0">
              <a:solidFill>
                <a:srgbClr val="333333"/>
              </a:solidFill>
            </a:endParaRPr>
          </a:p>
        </p:txBody>
      </p:sp>
      <p:sp>
        <p:nvSpPr>
          <p:cNvPr id="87" name="TextBox 41"/>
          <p:cNvSpPr txBox="1"/>
          <p:nvPr/>
        </p:nvSpPr>
        <p:spPr>
          <a:xfrm>
            <a:off x="192280" y="2668184"/>
            <a:ext cx="275568" cy="369332"/>
          </a:xfrm>
          <a:prstGeom prst="rect">
            <a:avLst/>
          </a:prstGeom>
        </p:spPr>
        <p:txBody>
          <a:bodyPr wrap="square" rtlCol="0">
            <a:spAutoFit/>
          </a:bodyPr>
          <a:lstStyle/>
          <a:p>
            <a:pPr algn="ctr"/>
            <a:r>
              <a:rPr lang="en-CA" b="1" dirty="0" smtClean="0"/>
              <a:t>1</a:t>
            </a:r>
            <a:endParaRPr lang="en-CA" sz="3000" b="1" dirty="0" smtClean="0"/>
          </a:p>
        </p:txBody>
      </p:sp>
      <p:sp>
        <p:nvSpPr>
          <p:cNvPr id="88" name="TextBox 41"/>
          <p:cNvSpPr txBox="1"/>
          <p:nvPr/>
        </p:nvSpPr>
        <p:spPr>
          <a:xfrm>
            <a:off x="3117692" y="2668185"/>
            <a:ext cx="275568" cy="369331"/>
          </a:xfrm>
          <a:prstGeom prst="rect">
            <a:avLst/>
          </a:prstGeom>
        </p:spPr>
        <p:txBody>
          <a:bodyPr wrap="square" rtlCol="0">
            <a:spAutoFit/>
          </a:bodyPr>
          <a:lstStyle/>
          <a:p>
            <a:pPr algn="ctr"/>
            <a:r>
              <a:rPr lang="en-CA" b="1" dirty="0"/>
              <a:t>2</a:t>
            </a:r>
            <a:endParaRPr lang="en-CA" sz="3000" b="1" dirty="0" smtClean="0"/>
          </a:p>
        </p:txBody>
      </p:sp>
      <p:sp>
        <p:nvSpPr>
          <p:cNvPr id="89" name="TextBox 41"/>
          <p:cNvSpPr txBox="1"/>
          <p:nvPr/>
        </p:nvSpPr>
        <p:spPr>
          <a:xfrm>
            <a:off x="6106531" y="2668185"/>
            <a:ext cx="275568" cy="369331"/>
          </a:xfrm>
          <a:prstGeom prst="rect">
            <a:avLst/>
          </a:prstGeom>
        </p:spPr>
        <p:txBody>
          <a:bodyPr wrap="square" rtlCol="0">
            <a:spAutoFit/>
          </a:bodyPr>
          <a:lstStyle/>
          <a:p>
            <a:pPr algn="ctr"/>
            <a:r>
              <a:rPr lang="en-CA" b="1" dirty="0" smtClean="0"/>
              <a:t>3</a:t>
            </a:r>
            <a:endParaRPr lang="en-CA" sz="3000" b="1" dirty="0" smtClean="0"/>
          </a:p>
        </p:txBody>
      </p:sp>
      <p:grpSp>
        <p:nvGrpSpPr>
          <p:cNvPr id="11" name="Group 10"/>
          <p:cNvGrpSpPr/>
          <p:nvPr/>
        </p:nvGrpSpPr>
        <p:grpSpPr>
          <a:xfrm>
            <a:off x="84058" y="5489374"/>
            <a:ext cx="447848" cy="480541"/>
            <a:chOff x="84058" y="5711561"/>
            <a:chExt cx="447848" cy="480541"/>
          </a:xfrm>
        </p:grpSpPr>
        <p:grpSp>
          <p:nvGrpSpPr>
            <p:cNvPr id="9" name="Group 8"/>
            <p:cNvGrpSpPr/>
            <p:nvPr/>
          </p:nvGrpSpPr>
          <p:grpSpPr>
            <a:xfrm>
              <a:off x="131781" y="5711561"/>
              <a:ext cx="400125" cy="390525"/>
              <a:chOff x="131781" y="5731484"/>
              <a:chExt cx="400125" cy="390525"/>
            </a:xfrm>
          </p:grpSpPr>
          <p:pic>
            <p:nvPicPr>
              <p:cNvPr id="59" name="Picture 58"/>
              <p:cNvPicPr>
                <a:picLocks noChangeAspect="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92280" y="5782383"/>
                <a:ext cx="339626" cy="339626"/>
              </a:xfrm>
              <a:prstGeom prst="rect">
                <a:avLst/>
              </a:prstGeom>
            </p:spPr>
          </p:pic>
          <p:sp>
            <p:nvSpPr>
              <p:cNvPr id="7" name="Block Arc 6"/>
              <p:cNvSpPr/>
              <p:nvPr/>
            </p:nvSpPr>
            <p:spPr>
              <a:xfrm rot="19383239">
                <a:off x="131781" y="5731484"/>
                <a:ext cx="394912" cy="363968"/>
              </a:xfrm>
              <a:prstGeom prst="blockArc">
                <a:avLst>
                  <a:gd name="adj1" fmla="val 12482192"/>
                  <a:gd name="adj2" fmla="val 19887501"/>
                  <a:gd name="adj3" fmla="val 40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grpSp>
        <p:sp>
          <p:nvSpPr>
            <p:cNvPr id="10" name="Oval 9"/>
            <p:cNvSpPr/>
            <p:nvPr/>
          </p:nvSpPr>
          <p:spPr>
            <a:xfrm>
              <a:off x="164467" y="6090458"/>
              <a:ext cx="77717" cy="777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1" name="Oval 100"/>
            <p:cNvSpPr/>
            <p:nvPr/>
          </p:nvSpPr>
          <p:spPr>
            <a:xfrm>
              <a:off x="84058" y="6144248"/>
              <a:ext cx="47854" cy="4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02" name="Group 101"/>
          <p:cNvGrpSpPr/>
          <p:nvPr/>
        </p:nvGrpSpPr>
        <p:grpSpPr>
          <a:xfrm>
            <a:off x="3023770" y="5489374"/>
            <a:ext cx="447848" cy="480541"/>
            <a:chOff x="84058" y="5711561"/>
            <a:chExt cx="447848" cy="480541"/>
          </a:xfrm>
        </p:grpSpPr>
        <p:grpSp>
          <p:nvGrpSpPr>
            <p:cNvPr id="103" name="Group 102"/>
            <p:cNvGrpSpPr/>
            <p:nvPr/>
          </p:nvGrpSpPr>
          <p:grpSpPr>
            <a:xfrm>
              <a:off x="131781" y="5711561"/>
              <a:ext cx="400125" cy="390525"/>
              <a:chOff x="131781" y="5731484"/>
              <a:chExt cx="400125" cy="390525"/>
            </a:xfrm>
          </p:grpSpPr>
          <p:pic>
            <p:nvPicPr>
              <p:cNvPr id="106" name="Picture 105"/>
              <p:cNvPicPr>
                <a:picLocks noChangeAspect="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92280" y="5782383"/>
                <a:ext cx="339626" cy="339626"/>
              </a:xfrm>
              <a:prstGeom prst="rect">
                <a:avLst/>
              </a:prstGeom>
            </p:spPr>
          </p:pic>
          <p:sp>
            <p:nvSpPr>
              <p:cNvPr id="107" name="Block Arc 106"/>
              <p:cNvSpPr/>
              <p:nvPr/>
            </p:nvSpPr>
            <p:spPr>
              <a:xfrm rot="19383239">
                <a:off x="131781" y="5731484"/>
                <a:ext cx="394912" cy="363968"/>
              </a:xfrm>
              <a:prstGeom prst="blockArc">
                <a:avLst>
                  <a:gd name="adj1" fmla="val 12482192"/>
                  <a:gd name="adj2" fmla="val 19887501"/>
                  <a:gd name="adj3" fmla="val 40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grpSp>
        <p:sp>
          <p:nvSpPr>
            <p:cNvPr id="104" name="Oval 103"/>
            <p:cNvSpPr/>
            <p:nvPr/>
          </p:nvSpPr>
          <p:spPr>
            <a:xfrm>
              <a:off x="164467" y="6090458"/>
              <a:ext cx="77717" cy="777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5" name="Oval 104"/>
            <p:cNvSpPr/>
            <p:nvPr/>
          </p:nvSpPr>
          <p:spPr>
            <a:xfrm>
              <a:off x="84058" y="6144248"/>
              <a:ext cx="47854" cy="4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08" name="Group 107"/>
          <p:cNvGrpSpPr/>
          <p:nvPr/>
        </p:nvGrpSpPr>
        <p:grpSpPr>
          <a:xfrm>
            <a:off x="5983967" y="5489374"/>
            <a:ext cx="447848" cy="480541"/>
            <a:chOff x="84058" y="5711561"/>
            <a:chExt cx="447848" cy="480541"/>
          </a:xfrm>
        </p:grpSpPr>
        <p:grpSp>
          <p:nvGrpSpPr>
            <p:cNvPr id="109" name="Group 108"/>
            <p:cNvGrpSpPr/>
            <p:nvPr/>
          </p:nvGrpSpPr>
          <p:grpSpPr>
            <a:xfrm>
              <a:off x="131781" y="5711561"/>
              <a:ext cx="400125" cy="390525"/>
              <a:chOff x="131781" y="5731484"/>
              <a:chExt cx="400125" cy="390525"/>
            </a:xfrm>
          </p:grpSpPr>
          <p:pic>
            <p:nvPicPr>
              <p:cNvPr id="112" name="Picture 111"/>
              <p:cNvPicPr>
                <a:picLocks noChangeAspect="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92280" y="5782383"/>
                <a:ext cx="339626" cy="339626"/>
              </a:xfrm>
              <a:prstGeom prst="rect">
                <a:avLst/>
              </a:prstGeom>
            </p:spPr>
          </p:pic>
          <p:sp>
            <p:nvSpPr>
              <p:cNvPr id="113" name="Block Arc 112"/>
              <p:cNvSpPr/>
              <p:nvPr/>
            </p:nvSpPr>
            <p:spPr>
              <a:xfrm rot="19383239">
                <a:off x="131781" y="5731484"/>
                <a:ext cx="394912" cy="363968"/>
              </a:xfrm>
              <a:prstGeom prst="blockArc">
                <a:avLst>
                  <a:gd name="adj1" fmla="val 12482192"/>
                  <a:gd name="adj2" fmla="val 19887501"/>
                  <a:gd name="adj3" fmla="val 40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grpSp>
        <p:sp>
          <p:nvSpPr>
            <p:cNvPr id="110" name="Oval 109"/>
            <p:cNvSpPr/>
            <p:nvPr/>
          </p:nvSpPr>
          <p:spPr>
            <a:xfrm>
              <a:off x="164467" y="6090458"/>
              <a:ext cx="77717" cy="777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1" name="Oval 110"/>
            <p:cNvSpPr/>
            <p:nvPr/>
          </p:nvSpPr>
          <p:spPr>
            <a:xfrm>
              <a:off x="84058" y="6144248"/>
              <a:ext cx="47854" cy="4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376119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4"/>
          <p:cNvSpPr txBox="1"/>
          <p:nvPr/>
        </p:nvSpPr>
        <p:spPr>
          <a:xfrm>
            <a:off x="251520" y="1238081"/>
            <a:ext cx="8625780" cy="338554"/>
          </a:xfrm>
          <a:prstGeom prst="rect">
            <a:avLst/>
          </a:prstGeom>
        </p:spPr>
        <p:txBody>
          <a:bodyPr wrap="square" rtlCol="0">
            <a:spAutoFit/>
          </a:bodyPr>
          <a:lstStyle/>
          <a:p>
            <a:r>
              <a:rPr lang="en-CA" sz="1600" b="1" dirty="0"/>
              <a:t>Quality issues</a:t>
            </a:r>
            <a:r>
              <a:rPr lang="en-CA" sz="1400" b="1" dirty="0"/>
              <a:t> </a:t>
            </a:r>
            <a:r>
              <a:rPr lang="en-CA" sz="1600" b="1" dirty="0"/>
              <a:t>are systemic and cut across the </a:t>
            </a:r>
            <a:r>
              <a:rPr lang="en-CA" sz="1600" b="1" dirty="0" smtClean="0"/>
              <a:t>software development lifecycle (SDLC).</a:t>
            </a:r>
            <a:endParaRPr lang="en-CA" sz="1600" b="1" dirty="0"/>
          </a:p>
        </p:txBody>
      </p:sp>
      <p:sp>
        <p:nvSpPr>
          <p:cNvPr id="8" name="Title 7"/>
          <p:cNvSpPr>
            <a:spLocks noGrp="1"/>
          </p:cNvSpPr>
          <p:nvPr>
            <p:ph type="title"/>
          </p:nvPr>
        </p:nvSpPr>
        <p:spPr/>
        <p:txBody>
          <a:bodyPr/>
          <a:lstStyle/>
          <a:p>
            <a:r>
              <a:rPr lang="en-CA" dirty="0" smtClean="0"/>
              <a:t>Existing SQA processes are not capturing the results that you want to achieve</a:t>
            </a:r>
            <a:endParaRPr lang="en-CA" dirty="0"/>
          </a:p>
        </p:txBody>
      </p:sp>
      <p:sp>
        <p:nvSpPr>
          <p:cNvPr id="10" name="TextBox 4"/>
          <p:cNvSpPr txBox="1"/>
          <p:nvPr/>
        </p:nvSpPr>
        <p:spPr>
          <a:xfrm>
            <a:off x="251519" y="1709240"/>
            <a:ext cx="8625780" cy="954107"/>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t>75% of our surveyed clients state that IT quality management, which includes SQA, is a highly important process; however, </a:t>
            </a:r>
            <a:r>
              <a:rPr lang="en-US" sz="1400" b="1" dirty="0" smtClean="0">
                <a:solidFill>
                  <a:srgbClr val="A24130"/>
                </a:solidFill>
              </a:rPr>
              <a:t>only 15% say they are effective at it</a:t>
            </a:r>
            <a:r>
              <a:rPr lang="en-US" sz="1400" b="1" dirty="0" smtClean="0"/>
              <a:t>. Adding to this issue is the fact that more than </a:t>
            </a:r>
            <a:r>
              <a:rPr lang="en-US" sz="1400" b="1" dirty="0" smtClean="0">
                <a:solidFill>
                  <a:srgbClr val="A24130"/>
                </a:solidFill>
              </a:rPr>
              <a:t>25% of organizations are challenged when implementing changes to established development processes</a:t>
            </a:r>
            <a:r>
              <a:rPr lang="en-US" sz="1400" b="1" dirty="0" smtClean="0"/>
              <a:t>.</a:t>
            </a:r>
            <a:endParaRPr lang="en-US" sz="1400" b="1" dirty="0">
              <a:solidFill>
                <a:schemeClr val="bg1">
                  <a:lumMod val="50000"/>
                </a:schemeClr>
              </a:solidFill>
            </a:endParaRPr>
          </a:p>
        </p:txBody>
      </p:sp>
      <p:sp>
        <p:nvSpPr>
          <p:cNvPr id="12" name="Rectangle 11"/>
          <p:cNvSpPr/>
          <p:nvPr/>
        </p:nvSpPr>
        <p:spPr>
          <a:xfrm>
            <a:off x="851129" y="5219312"/>
            <a:ext cx="3182309" cy="1077218"/>
          </a:xfrm>
          <a:prstGeom prst="rect">
            <a:avLst/>
          </a:prstGeom>
        </p:spPr>
        <p:txBody>
          <a:bodyPr wrap="square">
            <a:spAutoFit/>
          </a:bodyPr>
          <a:lstStyle/>
          <a:p>
            <a:pPr>
              <a:spcAft>
                <a:spcPts val="1200"/>
              </a:spcAft>
            </a:pPr>
            <a:r>
              <a:rPr lang="en-CA" sz="1600" dirty="0"/>
              <a:t>Without the appropriate checks and balances in place, it is difficult to measure what </a:t>
            </a:r>
            <a:r>
              <a:rPr lang="en-CA" sz="1600" dirty="0" smtClean="0"/>
              <a:t>you </a:t>
            </a:r>
            <a:r>
              <a:rPr lang="en-CA" sz="1600" dirty="0"/>
              <a:t>want to achieve through SQA</a:t>
            </a:r>
            <a:r>
              <a:rPr lang="en-CA" sz="1600" dirty="0" smtClean="0"/>
              <a:t>.</a:t>
            </a:r>
            <a:endParaRPr lang="en-CA" sz="1600" dirty="0"/>
          </a:p>
        </p:txBody>
      </p:sp>
      <p:sp>
        <p:nvSpPr>
          <p:cNvPr id="13" name="Rectangle 12"/>
          <p:cNvSpPr/>
          <p:nvPr/>
        </p:nvSpPr>
        <p:spPr>
          <a:xfrm>
            <a:off x="1" y="2753798"/>
            <a:ext cx="9144000" cy="440198"/>
          </a:xfrm>
          <a:prstGeom prst="rect">
            <a:avLst/>
          </a:prstGeom>
          <a:solidFill>
            <a:schemeClr val="tx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600" b="1" dirty="0" smtClean="0">
                <a:solidFill>
                  <a:schemeClr val="bg1"/>
                </a:solidFill>
              </a:rPr>
              <a:t>COMMON CAUSES OF DEPLOYING INAPT SQA PRACTICES</a:t>
            </a:r>
            <a:endParaRPr lang="en-US" sz="1600" b="1" dirty="0">
              <a:solidFill>
                <a:schemeClr val="bg1"/>
              </a:solidFill>
            </a:endParaRPr>
          </a:p>
        </p:txBody>
      </p:sp>
      <p:sp>
        <p:nvSpPr>
          <p:cNvPr id="20" name="TextBox 38"/>
          <p:cNvSpPr txBox="1"/>
          <p:nvPr/>
        </p:nvSpPr>
        <p:spPr>
          <a:xfrm>
            <a:off x="756785" y="3366104"/>
            <a:ext cx="2366631" cy="738664"/>
          </a:xfrm>
          <a:prstGeom prst="rect">
            <a:avLst/>
          </a:prstGeom>
        </p:spPr>
        <p:txBody>
          <a:bodyPr wrap="square" rtlCol="0">
            <a:spAutoFit/>
          </a:bodyPr>
          <a:lstStyle/>
          <a:p>
            <a:r>
              <a:rPr lang="en-CA" sz="1400" b="1" dirty="0" smtClean="0"/>
              <a:t>of organizations have inflexible job roles or organizational structures.</a:t>
            </a:r>
          </a:p>
        </p:txBody>
      </p:sp>
      <p:sp>
        <p:nvSpPr>
          <p:cNvPr id="32" name="TextBox 41"/>
          <p:cNvSpPr txBox="1"/>
          <p:nvPr/>
        </p:nvSpPr>
        <p:spPr>
          <a:xfrm>
            <a:off x="91785" y="3384146"/>
            <a:ext cx="740291" cy="400110"/>
          </a:xfrm>
          <a:prstGeom prst="rect">
            <a:avLst/>
          </a:prstGeom>
        </p:spPr>
        <p:txBody>
          <a:bodyPr wrap="square" rtlCol="0">
            <a:spAutoFit/>
          </a:bodyPr>
          <a:lstStyle/>
          <a:p>
            <a:r>
              <a:rPr lang="en-CA" sz="2000" b="1" dirty="0" smtClean="0"/>
              <a:t>27</a:t>
            </a:r>
            <a:r>
              <a:rPr lang="en-CA" sz="1400" b="1" dirty="0" smtClean="0"/>
              <a:t>%</a:t>
            </a:r>
            <a:endParaRPr lang="en-CA" sz="2800" b="1" dirty="0" smtClean="0"/>
          </a:p>
        </p:txBody>
      </p:sp>
      <p:sp>
        <p:nvSpPr>
          <p:cNvPr id="33" name="Oval 39"/>
          <p:cNvSpPr/>
          <p:nvPr/>
        </p:nvSpPr>
        <p:spPr>
          <a:xfrm>
            <a:off x="141596" y="3329356"/>
            <a:ext cx="575917" cy="563753"/>
          </a:xfrm>
          <a:prstGeom prst="ellipse">
            <a:avLst/>
          </a:prstGeom>
          <a:no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Arc 40"/>
          <p:cNvSpPr/>
          <p:nvPr/>
        </p:nvSpPr>
        <p:spPr>
          <a:xfrm>
            <a:off x="143788" y="3329357"/>
            <a:ext cx="563750" cy="563753"/>
          </a:xfrm>
          <a:prstGeom prst="arc">
            <a:avLst>
              <a:gd name="adj1" fmla="val 16200000"/>
              <a:gd name="adj2" fmla="val 2685912"/>
            </a:avLst>
          </a:prstGeom>
          <a:ln w="127000">
            <a:solidFill>
              <a:srgbClr val="A2413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35" name="TextBox 38"/>
          <p:cNvSpPr txBox="1"/>
          <p:nvPr/>
        </p:nvSpPr>
        <p:spPr>
          <a:xfrm>
            <a:off x="3649823" y="3324930"/>
            <a:ext cx="2371066" cy="738664"/>
          </a:xfrm>
          <a:prstGeom prst="rect">
            <a:avLst/>
          </a:prstGeom>
        </p:spPr>
        <p:txBody>
          <a:bodyPr wrap="square" rtlCol="0">
            <a:spAutoFit/>
          </a:bodyPr>
          <a:lstStyle/>
          <a:p>
            <a:r>
              <a:rPr lang="en-CA" sz="1400" b="1" dirty="0" smtClean="0"/>
              <a:t>of organizations lack the appropriate budget to support SQA initiatives.</a:t>
            </a:r>
          </a:p>
        </p:txBody>
      </p:sp>
      <p:sp>
        <p:nvSpPr>
          <p:cNvPr id="36" name="TextBox 41"/>
          <p:cNvSpPr txBox="1"/>
          <p:nvPr/>
        </p:nvSpPr>
        <p:spPr>
          <a:xfrm>
            <a:off x="2909532" y="3379720"/>
            <a:ext cx="740291" cy="400110"/>
          </a:xfrm>
          <a:prstGeom prst="rect">
            <a:avLst/>
          </a:prstGeom>
        </p:spPr>
        <p:txBody>
          <a:bodyPr wrap="square" rtlCol="0">
            <a:spAutoFit/>
          </a:bodyPr>
          <a:lstStyle/>
          <a:p>
            <a:r>
              <a:rPr lang="en-CA" sz="2000" b="1" dirty="0" smtClean="0"/>
              <a:t>31</a:t>
            </a:r>
            <a:r>
              <a:rPr lang="en-CA" sz="1400" b="1" dirty="0" smtClean="0"/>
              <a:t>%</a:t>
            </a:r>
            <a:endParaRPr lang="en-CA" sz="2800" b="1" dirty="0" smtClean="0"/>
          </a:p>
        </p:txBody>
      </p:sp>
      <p:sp>
        <p:nvSpPr>
          <p:cNvPr id="37" name="Oval 39"/>
          <p:cNvSpPr/>
          <p:nvPr/>
        </p:nvSpPr>
        <p:spPr>
          <a:xfrm>
            <a:off x="2959343" y="3324930"/>
            <a:ext cx="575917" cy="563753"/>
          </a:xfrm>
          <a:prstGeom prst="ellipse">
            <a:avLst/>
          </a:prstGeom>
          <a:no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8" name="Arc 40"/>
          <p:cNvSpPr/>
          <p:nvPr/>
        </p:nvSpPr>
        <p:spPr>
          <a:xfrm>
            <a:off x="2961535" y="3324931"/>
            <a:ext cx="563750" cy="563753"/>
          </a:xfrm>
          <a:prstGeom prst="arc">
            <a:avLst>
              <a:gd name="adj1" fmla="val 16200000"/>
              <a:gd name="adj2" fmla="val 1908556"/>
            </a:avLst>
          </a:prstGeom>
          <a:ln w="127000">
            <a:solidFill>
              <a:srgbClr val="A2413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39" name="TextBox 38"/>
          <p:cNvSpPr txBox="1"/>
          <p:nvPr/>
        </p:nvSpPr>
        <p:spPr>
          <a:xfrm>
            <a:off x="6587833" y="3324201"/>
            <a:ext cx="2570850" cy="954107"/>
          </a:xfrm>
          <a:prstGeom prst="rect">
            <a:avLst/>
          </a:prstGeom>
        </p:spPr>
        <p:txBody>
          <a:bodyPr wrap="square" rtlCol="0">
            <a:spAutoFit/>
          </a:bodyPr>
          <a:lstStyle/>
          <a:p>
            <a:r>
              <a:rPr lang="en-CA" sz="1400" b="1" dirty="0" smtClean="0"/>
              <a:t>of organizations lack processes particularly around feature prioritization for development projects.</a:t>
            </a:r>
          </a:p>
        </p:txBody>
      </p:sp>
      <p:sp>
        <p:nvSpPr>
          <p:cNvPr id="58" name="TextBox 38"/>
          <p:cNvSpPr txBox="1"/>
          <p:nvPr/>
        </p:nvSpPr>
        <p:spPr>
          <a:xfrm>
            <a:off x="3258393" y="4276936"/>
            <a:ext cx="3758490" cy="738664"/>
          </a:xfrm>
          <a:prstGeom prst="rect">
            <a:avLst/>
          </a:prstGeom>
        </p:spPr>
        <p:txBody>
          <a:bodyPr wrap="square" rtlCol="0">
            <a:spAutoFit/>
          </a:bodyPr>
          <a:lstStyle/>
          <a:p>
            <a:r>
              <a:rPr lang="en-CA" sz="1400" dirty="0" smtClean="0"/>
              <a:t>most difficult challenge around testing user experience </a:t>
            </a:r>
            <a:r>
              <a:rPr lang="en-CA" sz="1400" b="1" dirty="0" smtClean="0"/>
              <a:t>is identifying end-user expectations and requirements</a:t>
            </a:r>
            <a:r>
              <a:rPr lang="en-CA" sz="1400" dirty="0" smtClean="0"/>
              <a:t>.</a:t>
            </a:r>
          </a:p>
        </p:txBody>
      </p:sp>
      <p:sp>
        <p:nvSpPr>
          <p:cNvPr id="59" name="TextBox 41"/>
          <p:cNvSpPr txBox="1"/>
          <p:nvPr/>
        </p:nvSpPr>
        <p:spPr>
          <a:xfrm>
            <a:off x="2664896" y="4366157"/>
            <a:ext cx="438592" cy="400110"/>
          </a:xfrm>
          <a:prstGeom prst="rect">
            <a:avLst/>
          </a:prstGeom>
        </p:spPr>
        <p:txBody>
          <a:bodyPr wrap="square" rtlCol="0">
            <a:spAutoFit/>
          </a:bodyPr>
          <a:lstStyle/>
          <a:p>
            <a:r>
              <a:rPr lang="en-CA" sz="2000" b="1" dirty="0" smtClean="0"/>
              <a:t>5</a:t>
            </a:r>
            <a:r>
              <a:rPr lang="en-CA" sz="1400" b="1" baseline="30000" dirty="0" smtClean="0"/>
              <a:t>th</a:t>
            </a:r>
            <a:r>
              <a:rPr lang="en-CA" sz="1400" b="1" dirty="0" smtClean="0"/>
              <a:t> </a:t>
            </a:r>
            <a:endParaRPr lang="en-CA" sz="2800" b="1" dirty="0" smtClean="0"/>
          </a:p>
        </p:txBody>
      </p:sp>
      <p:sp>
        <p:nvSpPr>
          <p:cNvPr id="60" name="Oval 39"/>
          <p:cNvSpPr/>
          <p:nvPr/>
        </p:nvSpPr>
        <p:spPr>
          <a:xfrm>
            <a:off x="2567913" y="4276936"/>
            <a:ext cx="575917" cy="563753"/>
          </a:xfrm>
          <a:prstGeom prst="ellipse">
            <a:avLst/>
          </a:prstGeom>
          <a:noFill/>
          <a:ln w="57150">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2" name="Rectangle 61"/>
          <p:cNvSpPr/>
          <p:nvPr/>
        </p:nvSpPr>
        <p:spPr>
          <a:xfrm>
            <a:off x="4125767" y="5222982"/>
            <a:ext cx="4289950" cy="1077218"/>
          </a:xfrm>
          <a:prstGeom prst="rect">
            <a:avLst/>
          </a:prstGeom>
        </p:spPr>
        <p:txBody>
          <a:bodyPr wrap="square">
            <a:spAutoFit/>
          </a:bodyPr>
          <a:lstStyle/>
          <a:p>
            <a:pPr>
              <a:spcAft>
                <a:spcPts val="1200"/>
              </a:spcAft>
            </a:pPr>
            <a:r>
              <a:rPr lang="en-CA" sz="1600" dirty="0" smtClean="0"/>
              <a:t>Ensuring </a:t>
            </a:r>
            <a:r>
              <a:rPr lang="en-CA" sz="1600" dirty="0"/>
              <a:t>that the right processes </a:t>
            </a:r>
            <a:r>
              <a:rPr lang="en-CA" sz="1600" dirty="0" smtClean="0"/>
              <a:t>are in </a:t>
            </a:r>
            <a:r>
              <a:rPr lang="en-CA" sz="1600" dirty="0"/>
              <a:t>place enables your teams to measure effectively and leverage the correct metric data to make informed decisions on where to improve.</a:t>
            </a:r>
            <a:endParaRPr lang="en-US" sz="1600" dirty="0"/>
          </a:p>
        </p:txBody>
      </p:sp>
      <p:sp>
        <p:nvSpPr>
          <p:cNvPr id="27" name="Freeform 26"/>
          <p:cNvSpPr/>
          <p:nvPr/>
        </p:nvSpPr>
        <p:spPr>
          <a:xfrm>
            <a:off x="767888" y="5156925"/>
            <a:ext cx="7608225" cy="1181692"/>
          </a:xfrm>
          <a:custGeom>
            <a:avLst/>
            <a:gdLst>
              <a:gd name="connsiteX0" fmla="*/ 0 w 4068452"/>
              <a:gd name="connsiteY0" fmla="*/ 0 h 1606500"/>
              <a:gd name="connsiteX1" fmla="*/ 4068452 w 4068452"/>
              <a:gd name="connsiteY1" fmla="*/ 0 h 1606500"/>
              <a:gd name="connsiteX2" fmla="*/ 4068452 w 4068452"/>
              <a:gd name="connsiteY2" fmla="*/ 1606500 h 1606500"/>
              <a:gd name="connsiteX3" fmla="*/ 0 w 4068452"/>
              <a:gd name="connsiteY3" fmla="*/ 1606500 h 1606500"/>
              <a:gd name="connsiteX4" fmla="*/ 0 w 4068452"/>
              <a:gd name="connsiteY4" fmla="*/ 0 h 160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8452" h="1606500">
                <a:moveTo>
                  <a:pt x="0" y="0"/>
                </a:moveTo>
                <a:lnTo>
                  <a:pt x="4068452" y="0"/>
                </a:lnTo>
                <a:lnTo>
                  <a:pt x="4068452" y="1606500"/>
                </a:lnTo>
                <a:lnTo>
                  <a:pt x="0" y="1606500"/>
                </a:lnTo>
                <a:lnTo>
                  <a:pt x="0" y="0"/>
                </a:lnTo>
                <a:close/>
              </a:path>
            </a:pathLst>
          </a:custGeom>
          <a:noFill/>
        </p:spPr>
        <p:style>
          <a:lnRef idx="2">
            <a:schemeClr val="dk1"/>
          </a:lnRef>
          <a:fillRef idx="1">
            <a:schemeClr val="lt1"/>
          </a:fillRef>
          <a:effectRef idx="0">
            <a:schemeClr val="dk1"/>
          </a:effectRef>
          <a:fontRef idx="minor">
            <a:schemeClr val="dk1"/>
          </a:fontRef>
        </p:style>
        <p:txBody>
          <a:bodyPr spcFirstLastPara="0" vert="horz" wrap="square" lIns="315757" tIns="208280" rIns="315757" bIns="85344" numCol="1" spcCol="1270" anchor="ctr" anchorCtr="0">
            <a:noAutofit/>
          </a:bodyPr>
          <a:lstStyle/>
          <a:p>
            <a:pPr marL="0" lvl="1" defTabSz="533400">
              <a:spcBef>
                <a:spcPts val="300"/>
              </a:spcBef>
              <a:spcAft>
                <a:spcPts val="300"/>
              </a:spcAft>
            </a:pPr>
            <a:endParaRPr lang="en-CA" sz="1200" kern="1200" dirty="0"/>
          </a:p>
        </p:txBody>
      </p:sp>
      <p:cxnSp>
        <p:nvCxnSpPr>
          <p:cNvPr id="4" name="Straight Connector 3"/>
          <p:cNvCxnSpPr/>
          <p:nvPr/>
        </p:nvCxnSpPr>
        <p:spPr>
          <a:xfrm>
            <a:off x="3929955" y="5165901"/>
            <a:ext cx="206967" cy="117377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942966" y="4757552"/>
            <a:ext cx="1802763" cy="256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100" dirty="0" smtClean="0">
                <a:solidFill>
                  <a:srgbClr val="333333"/>
                </a:solidFill>
              </a:rPr>
              <a:t>Source: </a:t>
            </a:r>
            <a:r>
              <a:rPr lang="en-CA" sz="1100" dirty="0" smtClean="0">
                <a:solidFill>
                  <a:srgbClr val="333333"/>
                </a:solidFill>
                <a:hlinkClick r:id="rId2"/>
              </a:rPr>
              <a:t>Capgemini</a:t>
            </a:r>
            <a:r>
              <a:rPr lang="en-CA" sz="1100" dirty="0" smtClean="0">
                <a:solidFill>
                  <a:srgbClr val="333333"/>
                </a:solidFill>
              </a:rPr>
              <a:t>, 2015</a:t>
            </a:r>
            <a:endParaRPr lang="en-CA" sz="1100" dirty="0">
              <a:solidFill>
                <a:srgbClr val="333333"/>
              </a:solidFill>
            </a:endParaRPr>
          </a:p>
        </p:txBody>
      </p:sp>
      <p:sp>
        <p:nvSpPr>
          <p:cNvPr id="44" name="Oval 39"/>
          <p:cNvSpPr/>
          <p:nvPr/>
        </p:nvSpPr>
        <p:spPr>
          <a:xfrm>
            <a:off x="2483717" y="4191745"/>
            <a:ext cx="745311" cy="729569"/>
          </a:xfrm>
          <a:prstGeom prst="ellipse">
            <a:avLst/>
          </a:prstGeom>
          <a:no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TextBox 41"/>
          <p:cNvSpPr txBox="1"/>
          <p:nvPr/>
        </p:nvSpPr>
        <p:spPr>
          <a:xfrm>
            <a:off x="5865475" y="3415702"/>
            <a:ext cx="740291" cy="400110"/>
          </a:xfrm>
          <a:prstGeom prst="rect">
            <a:avLst/>
          </a:prstGeom>
        </p:spPr>
        <p:txBody>
          <a:bodyPr wrap="square" rtlCol="0">
            <a:spAutoFit/>
          </a:bodyPr>
          <a:lstStyle/>
          <a:p>
            <a:r>
              <a:rPr lang="en-CA" sz="2000" b="1" dirty="0" smtClean="0"/>
              <a:t>27</a:t>
            </a:r>
            <a:r>
              <a:rPr lang="en-CA" sz="1400" b="1" dirty="0" smtClean="0"/>
              <a:t>%</a:t>
            </a:r>
            <a:endParaRPr lang="en-CA" sz="2800" b="1" dirty="0" smtClean="0"/>
          </a:p>
        </p:txBody>
      </p:sp>
      <p:sp>
        <p:nvSpPr>
          <p:cNvPr id="41" name="Oval 39"/>
          <p:cNvSpPr/>
          <p:nvPr/>
        </p:nvSpPr>
        <p:spPr>
          <a:xfrm>
            <a:off x="5915286" y="3360912"/>
            <a:ext cx="575917" cy="563753"/>
          </a:xfrm>
          <a:prstGeom prst="ellipse">
            <a:avLst/>
          </a:prstGeom>
          <a:no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Arc 40"/>
          <p:cNvSpPr/>
          <p:nvPr/>
        </p:nvSpPr>
        <p:spPr>
          <a:xfrm>
            <a:off x="5917478" y="3360913"/>
            <a:ext cx="563750" cy="563753"/>
          </a:xfrm>
          <a:prstGeom prst="arc">
            <a:avLst>
              <a:gd name="adj1" fmla="val 16200000"/>
              <a:gd name="adj2" fmla="val 1463552"/>
            </a:avLst>
          </a:prstGeom>
          <a:ln w="127000">
            <a:solidFill>
              <a:srgbClr val="A2413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28" name="Rectangle 27"/>
          <p:cNvSpPr/>
          <p:nvPr/>
        </p:nvSpPr>
        <p:spPr>
          <a:xfrm>
            <a:off x="6047450" y="2440563"/>
            <a:ext cx="2788429" cy="277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100" dirty="0" smtClean="0">
                <a:solidFill>
                  <a:srgbClr val="333333"/>
                </a:solidFill>
              </a:rPr>
              <a:t>Source: Info-Tech Research Group, 2015</a:t>
            </a:r>
            <a:endParaRPr lang="en-CA" sz="1100" dirty="0">
              <a:solidFill>
                <a:srgbClr val="333333"/>
              </a:solidFill>
            </a:endParaRPr>
          </a:p>
        </p:txBody>
      </p:sp>
    </p:spTree>
    <p:extLst>
      <p:ext uri="{BB962C8B-B14F-4D97-AF65-F5344CB8AC3E}">
        <p14:creationId xmlns:p14="http://schemas.microsoft.com/office/powerpoint/2010/main" val="3923973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dirty="0" smtClean="0"/>
              <a:t>Misalignment between SDLC teams leads to poor quality products</a:t>
            </a:r>
            <a:endParaRPr lang="en-CA" dirty="0"/>
          </a:p>
        </p:txBody>
      </p:sp>
      <p:grpSp>
        <p:nvGrpSpPr>
          <p:cNvPr id="12" name="Group 11"/>
          <p:cNvGrpSpPr/>
          <p:nvPr/>
        </p:nvGrpSpPr>
        <p:grpSpPr>
          <a:xfrm>
            <a:off x="372770" y="2408496"/>
            <a:ext cx="8388932" cy="1143908"/>
            <a:chOff x="372770" y="2375424"/>
            <a:chExt cx="8388932" cy="1143908"/>
          </a:xfrm>
        </p:grpSpPr>
        <p:sp>
          <p:nvSpPr>
            <p:cNvPr id="9" name="Freeform 8"/>
            <p:cNvSpPr/>
            <p:nvPr/>
          </p:nvSpPr>
          <p:spPr>
            <a:xfrm>
              <a:off x="372770" y="2561885"/>
              <a:ext cx="8388932" cy="957447"/>
            </a:xfrm>
            <a:custGeom>
              <a:avLst/>
              <a:gdLst>
                <a:gd name="connsiteX0" fmla="*/ 0 w 4068452"/>
                <a:gd name="connsiteY0" fmla="*/ 0 h 1606500"/>
                <a:gd name="connsiteX1" fmla="*/ 4068452 w 4068452"/>
                <a:gd name="connsiteY1" fmla="*/ 0 h 1606500"/>
                <a:gd name="connsiteX2" fmla="*/ 4068452 w 4068452"/>
                <a:gd name="connsiteY2" fmla="*/ 1606500 h 1606500"/>
                <a:gd name="connsiteX3" fmla="*/ 0 w 4068452"/>
                <a:gd name="connsiteY3" fmla="*/ 1606500 h 1606500"/>
                <a:gd name="connsiteX4" fmla="*/ 0 w 4068452"/>
                <a:gd name="connsiteY4" fmla="*/ 0 h 160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8452" h="1606500">
                  <a:moveTo>
                    <a:pt x="0" y="0"/>
                  </a:moveTo>
                  <a:lnTo>
                    <a:pt x="4068452" y="0"/>
                  </a:lnTo>
                  <a:lnTo>
                    <a:pt x="4068452" y="1606500"/>
                  </a:lnTo>
                  <a:lnTo>
                    <a:pt x="0" y="1606500"/>
                  </a:lnTo>
                  <a:lnTo>
                    <a:pt x="0" y="0"/>
                  </a:lnTo>
                  <a:close/>
                </a:path>
              </a:pathLst>
            </a:cu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spcFirstLastPara="0" vert="horz" wrap="square" lIns="315757" tIns="208280" rIns="315757" bIns="85344" numCol="1" spcCol="1270" anchor="ctr" anchorCtr="0">
              <a:noAutofit/>
            </a:bodyPr>
            <a:lstStyle/>
            <a:p>
              <a:pPr marL="0" lvl="1" defTabSz="533400">
                <a:spcBef>
                  <a:spcPts val="300"/>
                </a:spcBef>
                <a:spcAft>
                  <a:spcPts val="300"/>
                </a:spcAft>
              </a:pPr>
              <a:r>
                <a:rPr lang="en-US" sz="1200" dirty="0"/>
                <a:t>Teams deviate from inter-team collaboration and </a:t>
              </a:r>
              <a:r>
                <a:rPr lang="en-US" sz="1200" dirty="0" err="1" smtClean="0"/>
                <a:t>SQA</a:t>
              </a:r>
              <a:r>
                <a:rPr lang="en-US" sz="1200" dirty="0" smtClean="0"/>
                <a:t> processes </a:t>
              </a:r>
              <a:r>
                <a:rPr lang="en-US" sz="1200" dirty="0"/>
                <a:t>when </a:t>
              </a:r>
              <a:r>
                <a:rPr lang="en-US" sz="1200" dirty="0" smtClean="0"/>
                <a:t>they are under </a:t>
              </a:r>
              <a:r>
                <a:rPr lang="en-US" sz="1200" dirty="0"/>
                <a:t>pressure to meet deadlines, making it difficult to cultivate relationships </a:t>
              </a:r>
              <a:r>
                <a:rPr lang="en-US" sz="1200" dirty="0" smtClean="0"/>
                <a:t>between development teams</a:t>
              </a:r>
              <a:r>
                <a:rPr lang="en-US" sz="1200" dirty="0"/>
                <a:t>. This type of activity leads </a:t>
              </a:r>
              <a:r>
                <a:rPr lang="en-US" sz="1200" dirty="0" smtClean="0"/>
                <a:t>them to </a:t>
              </a:r>
              <a:r>
                <a:rPr lang="en-US" sz="1200" dirty="0"/>
                <a:t>create </a:t>
              </a:r>
              <a:r>
                <a:rPr lang="en-US" sz="1200" dirty="0" smtClean="0"/>
                <a:t>noncompliant </a:t>
              </a:r>
              <a:r>
                <a:rPr lang="en-US" sz="1200" dirty="0"/>
                <a:t>software artifacts, which are then passed </a:t>
              </a:r>
              <a:r>
                <a:rPr lang="en-US" sz="1200" dirty="0" smtClean="0"/>
                <a:t>on to the next team in the development lifecycle who </a:t>
              </a:r>
              <a:r>
                <a:rPr lang="en-US" sz="1200" dirty="0"/>
                <a:t>deem it </a:t>
              </a:r>
              <a:r>
                <a:rPr lang="en-US" sz="1200" dirty="0" smtClean="0"/>
                <a:t>unusable for </a:t>
              </a:r>
              <a:r>
                <a:rPr lang="en-US" sz="1200" dirty="0"/>
                <a:t>what they need to do.</a:t>
              </a:r>
              <a:endParaRPr lang="en-CA" sz="1200" kern="1200" dirty="0"/>
            </a:p>
          </p:txBody>
        </p:sp>
        <p:sp>
          <p:nvSpPr>
            <p:cNvPr id="10" name="Freeform 9"/>
            <p:cNvSpPr/>
            <p:nvPr/>
          </p:nvSpPr>
          <p:spPr>
            <a:xfrm>
              <a:off x="792215" y="2375424"/>
              <a:ext cx="5872252" cy="322991"/>
            </a:xfrm>
            <a:custGeom>
              <a:avLst/>
              <a:gdLst>
                <a:gd name="connsiteX0" fmla="*/ 0 w 2847916"/>
                <a:gd name="connsiteY0" fmla="*/ 49201 h 295200"/>
                <a:gd name="connsiteX1" fmla="*/ 49201 w 2847916"/>
                <a:gd name="connsiteY1" fmla="*/ 0 h 295200"/>
                <a:gd name="connsiteX2" fmla="*/ 2798715 w 2847916"/>
                <a:gd name="connsiteY2" fmla="*/ 0 h 295200"/>
                <a:gd name="connsiteX3" fmla="*/ 2847916 w 2847916"/>
                <a:gd name="connsiteY3" fmla="*/ 49201 h 295200"/>
                <a:gd name="connsiteX4" fmla="*/ 2847916 w 2847916"/>
                <a:gd name="connsiteY4" fmla="*/ 245999 h 295200"/>
                <a:gd name="connsiteX5" fmla="*/ 2798715 w 2847916"/>
                <a:gd name="connsiteY5" fmla="*/ 295200 h 295200"/>
                <a:gd name="connsiteX6" fmla="*/ 49201 w 2847916"/>
                <a:gd name="connsiteY6" fmla="*/ 295200 h 295200"/>
                <a:gd name="connsiteX7" fmla="*/ 0 w 2847916"/>
                <a:gd name="connsiteY7" fmla="*/ 245999 h 295200"/>
                <a:gd name="connsiteX8" fmla="*/ 0 w 2847916"/>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7916" h="295200">
                  <a:moveTo>
                    <a:pt x="0" y="49201"/>
                  </a:moveTo>
                  <a:cubicBezTo>
                    <a:pt x="0" y="22028"/>
                    <a:pt x="22028" y="0"/>
                    <a:pt x="49201" y="0"/>
                  </a:cubicBezTo>
                  <a:lnTo>
                    <a:pt x="2798715" y="0"/>
                  </a:lnTo>
                  <a:cubicBezTo>
                    <a:pt x="2825888" y="0"/>
                    <a:pt x="2847916" y="22028"/>
                    <a:pt x="2847916" y="49201"/>
                  </a:cubicBezTo>
                  <a:lnTo>
                    <a:pt x="2847916" y="245999"/>
                  </a:lnTo>
                  <a:cubicBezTo>
                    <a:pt x="2847916" y="273172"/>
                    <a:pt x="2825888" y="295200"/>
                    <a:pt x="2798715" y="295200"/>
                  </a:cubicBezTo>
                  <a:lnTo>
                    <a:pt x="49201" y="295200"/>
                  </a:lnTo>
                  <a:cubicBezTo>
                    <a:pt x="22028" y="295200"/>
                    <a:pt x="0" y="273172"/>
                    <a:pt x="0" y="245999"/>
                  </a:cubicBezTo>
                  <a:lnTo>
                    <a:pt x="0" y="49201"/>
                  </a:lnTo>
                  <a:close/>
                </a:path>
              </a:pathLst>
            </a:custGeom>
            <a:solidFill>
              <a:schemeClr val="tx2">
                <a:lumMod val="60000"/>
                <a:lumOff val="40000"/>
              </a:schemeClr>
            </a:solidFill>
            <a:ln>
              <a:solidFill>
                <a:schemeClr val="tx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spcFirstLastPara="0" vert="horz" wrap="square" lIns="122054" tIns="14410" rIns="122054" bIns="14410" numCol="1" spcCol="1270" anchor="ctr" anchorCtr="0">
              <a:noAutofit/>
            </a:bodyPr>
            <a:lstStyle/>
            <a:p>
              <a:pPr lvl="0" algn="l" defTabSz="622300">
                <a:lnSpc>
                  <a:spcPct val="90000"/>
                </a:lnSpc>
                <a:spcBef>
                  <a:spcPct val="0"/>
                </a:spcBef>
                <a:spcAft>
                  <a:spcPct val="35000"/>
                </a:spcAft>
              </a:pPr>
              <a:r>
                <a:rPr lang="en-CA" sz="1400" b="1" kern="1200" dirty="0" smtClean="0"/>
                <a:t>Poor </a:t>
              </a:r>
              <a:r>
                <a:rPr lang="en-CA" sz="1400" b="1" dirty="0" smtClean="0"/>
                <a:t>interaction leads to poorly created software artifacts</a:t>
              </a:r>
              <a:endParaRPr lang="en-CA" sz="1400" b="1" kern="1200" dirty="0"/>
            </a:p>
          </p:txBody>
        </p:sp>
      </p:grpSp>
      <p:sp>
        <p:nvSpPr>
          <p:cNvPr id="11" name="Freeform 10"/>
          <p:cNvSpPr/>
          <p:nvPr/>
        </p:nvSpPr>
        <p:spPr>
          <a:xfrm>
            <a:off x="372770" y="3681759"/>
            <a:ext cx="8388932" cy="322991"/>
          </a:xfrm>
          <a:custGeom>
            <a:avLst/>
            <a:gdLst>
              <a:gd name="connsiteX0" fmla="*/ 0 w 2847916"/>
              <a:gd name="connsiteY0" fmla="*/ 49201 h 295200"/>
              <a:gd name="connsiteX1" fmla="*/ 49201 w 2847916"/>
              <a:gd name="connsiteY1" fmla="*/ 0 h 295200"/>
              <a:gd name="connsiteX2" fmla="*/ 2798715 w 2847916"/>
              <a:gd name="connsiteY2" fmla="*/ 0 h 295200"/>
              <a:gd name="connsiteX3" fmla="*/ 2847916 w 2847916"/>
              <a:gd name="connsiteY3" fmla="*/ 49201 h 295200"/>
              <a:gd name="connsiteX4" fmla="*/ 2847916 w 2847916"/>
              <a:gd name="connsiteY4" fmla="*/ 245999 h 295200"/>
              <a:gd name="connsiteX5" fmla="*/ 2798715 w 2847916"/>
              <a:gd name="connsiteY5" fmla="*/ 295200 h 295200"/>
              <a:gd name="connsiteX6" fmla="*/ 49201 w 2847916"/>
              <a:gd name="connsiteY6" fmla="*/ 295200 h 295200"/>
              <a:gd name="connsiteX7" fmla="*/ 0 w 2847916"/>
              <a:gd name="connsiteY7" fmla="*/ 245999 h 295200"/>
              <a:gd name="connsiteX8" fmla="*/ 0 w 2847916"/>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7916" h="295200">
                <a:moveTo>
                  <a:pt x="0" y="49201"/>
                </a:moveTo>
                <a:cubicBezTo>
                  <a:pt x="0" y="22028"/>
                  <a:pt x="22028" y="0"/>
                  <a:pt x="49201" y="0"/>
                </a:cubicBezTo>
                <a:lnTo>
                  <a:pt x="2798715" y="0"/>
                </a:lnTo>
                <a:cubicBezTo>
                  <a:pt x="2825888" y="0"/>
                  <a:pt x="2847916" y="22028"/>
                  <a:pt x="2847916" y="49201"/>
                </a:cubicBezTo>
                <a:lnTo>
                  <a:pt x="2847916" y="245999"/>
                </a:lnTo>
                <a:cubicBezTo>
                  <a:pt x="2847916" y="273172"/>
                  <a:pt x="2825888" y="295200"/>
                  <a:pt x="2798715" y="295200"/>
                </a:cubicBezTo>
                <a:lnTo>
                  <a:pt x="49201" y="295200"/>
                </a:lnTo>
                <a:cubicBezTo>
                  <a:pt x="22028" y="295200"/>
                  <a:pt x="0" y="273172"/>
                  <a:pt x="0" y="245999"/>
                </a:cubicBezTo>
                <a:lnTo>
                  <a:pt x="0" y="49201"/>
                </a:lnTo>
                <a:close/>
              </a:path>
            </a:pathLst>
          </a:custGeom>
          <a:solidFill>
            <a:schemeClr val="tx2"/>
          </a:solidFill>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spcFirstLastPara="0" vert="horz" wrap="square" lIns="122054" tIns="14410" rIns="122054" bIns="14410" numCol="1" spcCol="1270" anchor="ctr" anchorCtr="0">
            <a:noAutofit/>
          </a:bodyPr>
          <a:lstStyle/>
          <a:p>
            <a:pPr lvl="0" algn="ctr" defTabSz="622300">
              <a:lnSpc>
                <a:spcPct val="90000"/>
              </a:lnSpc>
              <a:spcBef>
                <a:spcPct val="0"/>
              </a:spcBef>
              <a:spcAft>
                <a:spcPct val="35000"/>
              </a:spcAft>
            </a:pPr>
            <a:r>
              <a:rPr lang="en-CA" sz="1400" b="1" kern="1200" dirty="0" smtClean="0"/>
              <a:t>Factors that influence misalignment between development teams</a:t>
            </a:r>
            <a:endParaRPr lang="en-CA" sz="1400" b="1" kern="1200" dirty="0"/>
          </a:p>
        </p:txBody>
      </p:sp>
      <p:graphicFrame>
        <p:nvGraphicFramePr>
          <p:cNvPr id="13" name="Table 25"/>
          <p:cNvGraphicFramePr>
            <a:graphicFrameLocks noGrp="1"/>
          </p:cNvGraphicFramePr>
          <p:nvPr>
            <p:extLst>
              <p:ext uri="{D42A27DB-BD31-4B8C-83A1-F6EECF244321}">
                <p14:modId xmlns:p14="http://schemas.microsoft.com/office/powerpoint/2010/main" val="2030144301"/>
              </p:ext>
            </p:extLst>
          </p:nvPr>
        </p:nvGraphicFramePr>
        <p:xfrm>
          <a:off x="257174" y="4100748"/>
          <a:ext cx="2757292" cy="1645920"/>
        </p:xfrm>
        <a:graphic>
          <a:graphicData uri="http://schemas.openxmlformats.org/drawingml/2006/table">
            <a:tbl>
              <a:tblPr firstRow="1" bandRow="1">
                <a:tableStyleId>{793D81CF-94F2-401A-BA57-92F5A7B2D0C5}</a:tableStyleId>
              </a:tblPr>
              <a:tblGrid>
                <a:gridCol w="2757292"/>
              </a:tblGrid>
              <a:tr h="2459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t>Lack</a:t>
                      </a:r>
                      <a:r>
                        <a:rPr lang="en-CA" sz="1200" baseline="0" dirty="0" smtClean="0"/>
                        <a:t> of communication</a:t>
                      </a:r>
                      <a:endParaRPr lang="en-CA" sz="1200" b="1" dirty="0" smtClean="0">
                        <a:solidFill>
                          <a:schemeClr val="bg2"/>
                        </a:solidFill>
                      </a:endParaRPr>
                    </a:p>
                  </a:txBody>
                  <a:tcPr/>
                </a:tc>
              </a:tr>
              <a:tr h="1357454">
                <a:tc>
                  <a:txBody>
                    <a:bodyPr/>
                    <a:lstStyle/>
                    <a:p>
                      <a:r>
                        <a:rPr lang="en-US" sz="1200" dirty="0" smtClean="0"/>
                        <a:t>Without the proper knowledge sharing and collaboration mechanisms in place, developers are prone to conduct testing in accordance with the code that they developed and not with the overall specifications that need to be met.</a:t>
                      </a:r>
                    </a:p>
                  </a:txBody>
                  <a:tcPr anchor="ctr">
                    <a:noFill/>
                  </a:tcPr>
                </a:tc>
              </a:tr>
            </a:tbl>
          </a:graphicData>
        </a:graphic>
      </p:graphicFrame>
      <p:graphicFrame>
        <p:nvGraphicFramePr>
          <p:cNvPr id="14" name="Table 25"/>
          <p:cNvGraphicFramePr>
            <a:graphicFrameLocks noGrp="1"/>
          </p:cNvGraphicFramePr>
          <p:nvPr>
            <p:extLst>
              <p:ext uri="{D42A27DB-BD31-4B8C-83A1-F6EECF244321}">
                <p14:modId xmlns:p14="http://schemas.microsoft.com/office/powerpoint/2010/main" val="2186815122"/>
              </p:ext>
            </p:extLst>
          </p:nvPr>
        </p:nvGraphicFramePr>
        <p:xfrm>
          <a:off x="3188633" y="4100748"/>
          <a:ext cx="2757292" cy="1631774"/>
        </p:xfrm>
        <a:graphic>
          <a:graphicData uri="http://schemas.openxmlformats.org/drawingml/2006/table">
            <a:tbl>
              <a:tblPr firstRow="1" bandRow="1">
                <a:tableStyleId>{793D81CF-94F2-401A-BA57-92F5A7B2D0C5}</a:tableStyleId>
              </a:tblPr>
              <a:tblGrid>
                <a:gridCol w="2757292"/>
              </a:tblGrid>
              <a:tr h="2459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t>Poor collaboration</a:t>
                      </a:r>
                      <a:endParaRPr lang="en-CA" sz="1200" b="1" dirty="0" smtClean="0">
                        <a:solidFill>
                          <a:schemeClr val="bg2"/>
                        </a:solidFill>
                      </a:endParaRPr>
                    </a:p>
                  </a:txBody>
                  <a:tcPr/>
                </a:tc>
              </a:tr>
              <a:tr h="1357454">
                <a:tc>
                  <a:txBody>
                    <a:bodyPr/>
                    <a:lstStyle/>
                    <a:p>
                      <a:r>
                        <a:rPr lang="en-US" sz="1200" dirty="0" smtClean="0"/>
                        <a:t>Poor execution of core development tasks increases the likelihood of defects, ultimately leading to the failure of the project.</a:t>
                      </a:r>
                    </a:p>
                  </a:txBody>
                  <a:tcPr>
                    <a:noFill/>
                  </a:tcPr>
                </a:tc>
              </a:tr>
            </a:tbl>
          </a:graphicData>
        </a:graphic>
      </p:graphicFrame>
      <p:graphicFrame>
        <p:nvGraphicFramePr>
          <p:cNvPr id="15" name="Table 25"/>
          <p:cNvGraphicFramePr>
            <a:graphicFrameLocks noGrp="1"/>
          </p:cNvGraphicFramePr>
          <p:nvPr>
            <p:extLst>
              <p:ext uri="{D42A27DB-BD31-4B8C-83A1-F6EECF244321}">
                <p14:modId xmlns:p14="http://schemas.microsoft.com/office/powerpoint/2010/main" val="1364947586"/>
              </p:ext>
            </p:extLst>
          </p:nvPr>
        </p:nvGraphicFramePr>
        <p:xfrm>
          <a:off x="6147373" y="4100748"/>
          <a:ext cx="2757292" cy="1645920"/>
        </p:xfrm>
        <a:graphic>
          <a:graphicData uri="http://schemas.openxmlformats.org/drawingml/2006/table">
            <a:tbl>
              <a:tblPr firstRow="1" bandRow="1">
                <a:tableStyleId>{793D81CF-94F2-401A-BA57-92F5A7B2D0C5}</a:tableStyleId>
              </a:tblPr>
              <a:tblGrid>
                <a:gridCol w="2757292"/>
              </a:tblGrid>
              <a:tr h="2459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t>Process noncompliance</a:t>
                      </a:r>
                      <a:endParaRPr lang="en-CA" sz="1200" b="1" dirty="0" smtClean="0">
                        <a:solidFill>
                          <a:schemeClr val="bg2"/>
                        </a:solidFill>
                      </a:endParaRPr>
                    </a:p>
                  </a:txBody>
                  <a:tcPr/>
                </a:tc>
              </a:tr>
              <a:tr h="1357454">
                <a:tc>
                  <a:txBody>
                    <a:bodyPr/>
                    <a:lstStyle/>
                    <a:p>
                      <a:r>
                        <a:rPr lang="en-US" sz="1200" dirty="0" smtClean="0"/>
                        <a:t>When deadlines close in, developers and testers are prone to cut corners and often struggle to comply with standardized processes. Process deviation leads to a lack of transparency and misinforming other parties of changes made.</a:t>
                      </a:r>
                    </a:p>
                  </a:txBody>
                  <a:tcPr anchor="ctr">
                    <a:noFill/>
                  </a:tcPr>
                </a:tc>
              </a:tr>
            </a:tbl>
          </a:graphicData>
        </a:graphic>
      </p:graphicFrame>
      <p:sp>
        <p:nvSpPr>
          <p:cNvPr id="17" name="TextBox 16"/>
          <p:cNvSpPr txBox="1"/>
          <p:nvPr/>
        </p:nvSpPr>
        <p:spPr>
          <a:xfrm>
            <a:off x="251520" y="5910713"/>
            <a:ext cx="8133850" cy="584775"/>
          </a:xfrm>
          <a:prstGeom prst="rect">
            <a:avLst/>
          </a:prstGeom>
        </p:spPr>
        <p:txBody>
          <a:bodyPr wrap="square" rtlCol="0">
            <a:spAutoFit/>
          </a:bodyPr>
          <a:lstStyle/>
          <a:p>
            <a:r>
              <a:rPr lang="en-CA" sz="1600" b="1" dirty="0" smtClean="0"/>
              <a:t>As a result, only </a:t>
            </a:r>
            <a:r>
              <a:rPr lang="en-CA" sz="1600" b="1" dirty="0"/>
              <a:t>29% of all software development projects are completed on time and on budget with satisfactory </a:t>
            </a:r>
            <a:r>
              <a:rPr lang="en-CA" sz="1600" b="1" dirty="0" smtClean="0"/>
              <a:t>results</a:t>
            </a:r>
            <a:r>
              <a:rPr lang="en-CA" sz="1100" dirty="0" smtClean="0"/>
              <a:t> (Standish </a:t>
            </a:r>
            <a:r>
              <a:rPr lang="en-CA" sz="1100" dirty="0"/>
              <a:t>Group, </a:t>
            </a:r>
            <a:r>
              <a:rPr lang="en-CA" sz="1100" dirty="0" smtClean="0"/>
              <a:t>2015).</a:t>
            </a:r>
            <a:endParaRPr lang="en-CA" sz="1400" dirty="0"/>
          </a:p>
        </p:txBody>
      </p:sp>
      <p:sp>
        <p:nvSpPr>
          <p:cNvPr id="33" name="TextBox 4"/>
          <p:cNvSpPr txBox="1"/>
          <p:nvPr/>
        </p:nvSpPr>
        <p:spPr>
          <a:xfrm>
            <a:off x="251520" y="1238081"/>
            <a:ext cx="8625780" cy="1077218"/>
          </a:xfrm>
          <a:prstGeom prst="rect">
            <a:avLst/>
          </a:prstGeom>
        </p:spPr>
        <p:txBody>
          <a:bodyPr wrap="square" rtlCol="0">
            <a:spAutoFit/>
          </a:bodyPr>
          <a:lstStyle/>
          <a:p>
            <a:r>
              <a:rPr lang="en-CA" sz="1600" b="1" dirty="0"/>
              <a:t>Without the appropriate communication and collaboration, teams within your development projects </a:t>
            </a:r>
            <a:r>
              <a:rPr lang="en-CA" sz="1600" b="1" dirty="0" smtClean="0"/>
              <a:t>aren’t informed </a:t>
            </a:r>
            <a:r>
              <a:rPr lang="en-CA" sz="1600" b="1" dirty="0"/>
              <a:t>of what quality assessments are </a:t>
            </a:r>
            <a:r>
              <a:rPr lang="en-CA" sz="1600" b="1" dirty="0" smtClean="0"/>
              <a:t>used and where they are used.</a:t>
            </a:r>
            <a:r>
              <a:rPr lang="en-US" sz="1600" b="1" dirty="0" smtClean="0"/>
              <a:t> </a:t>
            </a:r>
            <a:r>
              <a:rPr lang="en-US" sz="1600" b="1" dirty="0"/>
              <a:t>Team members with little to no sense of responsibility for quality assurance risk your development projects </a:t>
            </a:r>
            <a:r>
              <a:rPr lang="en-US" sz="1600" b="1" dirty="0" smtClean="0"/>
              <a:t>misaligning </a:t>
            </a:r>
            <a:r>
              <a:rPr lang="en-US" sz="1600" b="1" dirty="0"/>
              <a:t>with </a:t>
            </a:r>
            <a:r>
              <a:rPr lang="en-US" sz="1600" b="1" dirty="0" smtClean="0"/>
              <a:t>their requirements.</a:t>
            </a:r>
            <a:endParaRPr lang="en-CA" sz="1600" b="1" dirty="0"/>
          </a:p>
        </p:txBody>
      </p:sp>
      <p:sp>
        <p:nvSpPr>
          <p:cNvPr id="18" name="Rectangle 17"/>
          <p:cNvSpPr/>
          <p:nvPr/>
        </p:nvSpPr>
        <p:spPr>
          <a:xfrm>
            <a:off x="7047310" y="5714584"/>
            <a:ext cx="2058803" cy="256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100" dirty="0" smtClean="0">
                <a:solidFill>
                  <a:srgbClr val="333333"/>
                </a:solidFill>
              </a:rPr>
              <a:t>Source: </a:t>
            </a:r>
            <a:r>
              <a:rPr lang="en-CA" sz="1100" dirty="0" err="1" smtClean="0">
                <a:solidFill>
                  <a:srgbClr val="333333"/>
                </a:solidFill>
                <a:hlinkClick r:id="rId3"/>
              </a:rPr>
              <a:t>Mbekela</a:t>
            </a:r>
            <a:r>
              <a:rPr lang="en-CA" sz="1100" dirty="0" smtClean="0">
                <a:solidFill>
                  <a:srgbClr val="333333"/>
                </a:solidFill>
                <a:hlinkClick r:id="rId3"/>
              </a:rPr>
              <a:t> and Brown</a:t>
            </a:r>
            <a:endParaRPr lang="en-CA" sz="1100" dirty="0">
              <a:solidFill>
                <a:srgbClr val="333333"/>
              </a:solidFill>
            </a:endParaRPr>
          </a:p>
          <a:p>
            <a:pPr marL="1200150" lvl="2" indent="-285750">
              <a:buFont typeface="Arial" panose="020B0604020202020204" pitchFamily="34" charset="0"/>
              <a:buChar char="•"/>
            </a:pPr>
            <a:endParaRPr lang="en-CA" sz="1100" dirty="0">
              <a:solidFill>
                <a:srgbClr val="333333"/>
              </a:solidFill>
            </a:endParaRPr>
          </a:p>
        </p:txBody>
      </p:sp>
    </p:spTree>
    <p:extLst>
      <p:ext uri="{BB962C8B-B14F-4D97-AF65-F5344CB8AC3E}">
        <p14:creationId xmlns:p14="http://schemas.microsoft.com/office/powerpoint/2010/main" val="1439449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Chess Knight : Stock Photo"/>
          <p:cNvPicPr>
            <a:picLocks noChangeAspect="1" noChangeArrowheads="1"/>
          </p:cNvPicPr>
          <p:nvPr/>
        </p:nvPicPr>
        <p:blipFill rotWithShape="1">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colorTemperature colorTemp="3639"/>
                    </a14:imgEffect>
                    <a14:imgEffect>
                      <a14:saturation sat="0"/>
                    </a14:imgEffect>
                  </a14:imgLayer>
                </a14:imgProps>
              </a:ext>
              <a:ext uri="{28A0092B-C50C-407E-A947-70E740481C1C}">
                <a14:useLocalDpi xmlns:a14="http://schemas.microsoft.com/office/drawing/2010/main" val="0"/>
              </a:ext>
            </a:extLst>
          </a:blip>
          <a:srcRect/>
          <a:stretch/>
        </p:blipFill>
        <p:spPr bwMode="auto">
          <a:xfrm>
            <a:off x="0" y="1125382"/>
            <a:ext cx="6790819" cy="5400000"/>
          </a:xfrm>
          <a:prstGeom prst="rect">
            <a:avLst/>
          </a:prstGeom>
          <a:noFill/>
          <a:extLst>
            <a:ext uri="{909E8E84-426E-40dd-AFC4-6F175D3DCCD1}">
              <a14:hiddenFill xmlns="" xmlns:a14="http://schemas.microsoft.com/office/drawing/2010/main">
                <a:solidFill>
                  <a:srgbClr val="FFFFFF"/>
                </a:solidFill>
              </a14:hiddenFill>
            </a:ext>
          </a:extLst>
        </p:spPr>
      </p:pic>
      <p:sp>
        <p:nvSpPr>
          <p:cNvPr id="29" name="Right Triangle 28"/>
          <p:cNvSpPr/>
          <p:nvPr/>
        </p:nvSpPr>
        <p:spPr>
          <a:xfrm rot="10800000">
            <a:off x="3633323" y="1125838"/>
            <a:ext cx="2042348" cy="5385777"/>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sz="1600" dirty="0"/>
          </a:p>
        </p:txBody>
      </p:sp>
      <p:sp>
        <p:nvSpPr>
          <p:cNvPr id="31" name="Rectangle 30"/>
          <p:cNvSpPr/>
          <p:nvPr/>
        </p:nvSpPr>
        <p:spPr>
          <a:xfrm rot="10800000">
            <a:off x="5672640" y="1120005"/>
            <a:ext cx="3471360" cy="54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sz="1600" dirty="0"/>
          </a:p>
        </p:txBody>
      </p:sp>
      <p:sp>
        <p:nvSpPr>
          <p:cNvPr id="40" name="TextBox 4"/>
          <p:cNvSpPr txBox="1"/>
          <p:nvPr/>
        </p:nvSpPr>
        <p:spPr>
          <a:xfrm>
            <a:off x="251520" y="1238081"/>
            <a:ext cx="8625780" cy="584775"/>
          </a:xfrm>
          <a:prstGeom prst="rect">
            <a:avLst/>
          </a:prstGeom>
        </p:spPr>
        <p:txBody>
          <a:bodyPr wrap="square" rtlCol="0">
            <a:spAutoFit/>
          </a:bodyPr>
          <a:lstStyle/>
          <a:p>
            <a:r>
              <a:rPr lang="en-US" sz="1600" b="1" dirty="0"/>
              <a:t>The cost of quality isn’t the cost of delivering quality, but rather the cost of not delivering it. </a:t>
            </a:r>
            <a:r>
              <a:rPr lang="en-US" sz="1600" b="1" dirty="0" smtClean="0"/>
              <a:t>Ensure you prevent quality issues before they occur.</a:t>
            </a:r>
            <a:endParaRPr lang="en-US" sz="1600" b="1" dirty="0"/>
          </a:p>
        </p:txBody>
      </p:sp>
      <p:sp>
        <p:nvSpPr>
          <p:cNvPr id="2" name="Title 1"/>
          <p:cNvSpPr>
            <a:spLocks noGrp="1"/>
          </p:cNvSpPr>
          <p:nvPr>
            <p:ph type="title"/>
          </p:nvPr>
        </p:nvSpPr>
        <p:spPr/>
        <p:txBody>
          <a:bodyPr/>
          <a:lstStyle/>
          <a:p>
            <a:r>
              <a:rPr lang="en-US" dirty="0" smtClean="0"/>
              <a:t>Poor quality is costing you more than you think</a:t>
            </a:r>
            <a:endParaRPr lang="en-US" dirty="0"/>
          </a:p>
        </p:txBody>
      </p:sp>
      <p:sp>
        <p:nvSpPr>
          <p:cNvPr id="102" name="Rectangle 101"/>
          <p:cNvSpPr/>
          <p:nvPr/>
        </p:nvSpPr>
        <p:spPr>
          <a:xfrm>
            <a:off x="0" y="1992171"/>
            <a:ext cx="9151591" cy="1732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400" dirty="0">
              <a:solidFill>
                <a:schemeClr val="tx1"/>
              </a:solidFill>
              <a:latin typeface="+mj-lt"/>
            </a:endParaRPr>
          </a:p>
        </p:txBody>
      </p:sp>
      <p:sp>
        <p:nvSpPr>
          <p:cNvPr id="14" name="TextBox 35"/>
          <p:cNvSpPr txBox="1"/>
          <p:nvPr/>
        </p:nvSpPr>
        <p:spPr>
          <a:xfrm>
            <a:off x="340008" y="1992171"/>
            <a:ext cx="3559856" cy="310854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t>Mediating issues within development later rather than sooner can be detrimental in the long term. </a:t>
            </a:r>
            <a:r>
              <a:rPr lang="en-US" sz="1400" dirty="0" smtClean="0"/>
              <a:t>Leaving issues unresolved can be a costly exercise, increasing the cost associated with fixing the issue.</a:t>
            </a:r>
          </a:p>
          <a:p>
            <a:endParaRPr lang="en-US" sz="1400" b="1" dirty="0"/>
          </a:p>
          <a:p>
            <a:r>
              <a:rPr lang="en-US" sz="1400" dirty="0" smtClean="0"/>
              <a:t>While there are increasing pressures from the business to deliver software more quickly, emphasis on adhering to quality assurance processes is even more critical. Don’t let your issues go unresolved, or you will suffer the cost consequences during reactive defect and incident management.</a:t>
            </a:r>
            <a:endParaRPr lang="en-US" sz="1400" b="1" dirty="0" smtClean="0"/>
          </a:p>
        </p:txBody>
      </p:sp>
      <p:sp>
        <p:nvSpPr>
          <p:cNvPr id="1313" name="Rectangle 1312"/>
          <p:cNvSpPr/>
          <p:nvPr/>
        </p:nvSpPr>
        <p:spPr>
          <a:xfrm>
            <a:off x="5899784" y="5348153"/>
            <a:ext cx="1274708" cy="246221"/>
          </a:xfrm>
          <a:prstGeom prst="rect">
            <a:avLst/>
          </a:prstGeom>
        </p:spPr>
        <p:txBody>
          <a:bodyPr wrap="none">
            <a:spAutoFit/>
          </a:bodyPr>
          <a:lstStyle/>
          <a:p>
            <a:pPr lvl="0"/>
            <a:r>
              <a:rPr lang="en-US" sz="1000" dirty="0" smtClean="0">
                <a:solidFill>
                  <a:srgbClr val="333333"/>
                </a:solidFill>
              </a:rPr>
              <a:t>Source: IBM, 2008</a:t>
            </a:r>
            <a:endParaRPr lang="en-US" sz="1000" dirty="0">
              <a:solidFill>
                <a:srgbClr val="333333"/>
              </a:solidFill>
            </a:endParaRPr>
          </a:p>
        </p:txBody>
      </p:sp>
      <p:sp>
        <p:nvSpPr>
          <p:cNvPr id="1315" name="Rectangle 4"/>
          <p:cNvSpPr/>
          <p:nvPr/>
        </p:nvSpPr>
        <p:spPr>
          <a:xfrm>
            <a:off x="465746" y="5777717"/>
            <a:ext cx="8212508" cy="646331"/>
          </a:xfrm>
          <a:prstGeom prst="rect">
            <a:avLst/>
          </a:prstGeom>
        </p:spPr>
        <p:txBody>
          <a:bodyPr wrap="square">
            <a:spAutoFit/>
          </a:bodyPr>
          <a:lstStyle/>
          <a:p>
            <a:pPr algn="ctr"/>
            <a:r>
              <a:rPr lang="en-US" sz="1400" b="1" i="1" dirty="0" smtClean="0">
                <a:latin typeface="+mj-lt"/>
              </a:rPr>
              <a:t>Quality is free. It’s not a gift, but it’s free. The ‘un-quality’ things are what cost money.</a:t>
            </a:r>
            <a:r>
              <a:rPr lang="en-US" sz="1400" dirty="0" smtClean="0">
                <a:latin typeface="+mj-lt"/>
              </a:rPr>
              <a:t/>
            </a:r>
            <a:br>
              <a:rPr lang="en-US" sz="1400" dirty="0" smtClean="0">
                <a:latin typeface="+mj-lt"/>
              </a:rPr>
            </a:br>
            <a:endParaRPr lang="en-US" sz="1100" dirty="0" smtClean="0">
              <a:latin typeface="+mj-lt"/>
            </a:endParaRPr>
          </a:p>
          <a:p>
            <a:pPr algn="ctr"/>
            <a:r>
              <a:rPr lang="en-US" sz="1000" i="1" dirty="0" smtClean="0">
                <a:latin typeface="PT Sans"/>
              </a:rPr>
              <a:t>							</a:t>
            </a:r>
            <a:r>
              <a:rPr lang="en-US" sz="1000" i="1" dirty="0" smtClean="0"/>
              <a:t>– </a:t>
            </a:r>
            <a:r>
              <a:rPr lang="en-US" sz="1000" dirty="0" smtClean="0"/>
              <a:t>Philip B. Crosby</a:t>
            </a:r>
            <a:endParaRPr lang="en-US" sz="1000" dirty="0"/>
          </a:p>
        </p:txBody>
      </p:sp>
      <p:cxnSp>
        <p:nvCxnSpPr>
          <p:cNvPr id="12" name="Straight Connector 4"/>
          <p:cNvCxnSpPr/>
          <p:nvPr/>
        </p:nvCxnSpPr>
        <p:spPr>
          <a:xfrm>
            <a:off x="4786867" y="2997486"/>
            <a:ext cx="0" cy="2231156"/>
          </a:xfrm>
          <a:prstGeom prst="line">
            <a:avLst/>
          </a:prstGeom>
          <a:ln w="38100">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5"/>
          <p:cNvCxnSpPr/>
          <p:nvPr/>
        </p:nvCxnSpPr>
        <p:spPr>
          <a:xfrm>
            <a:off x="4775909" y="5221579"/>
            <a:ext cx="3891387" cy="0"/>
          </a:xfrm>
          <a:prstGeom prst="line">
            <a:avLst/>
          </a:prstGeom>
          <a:ln w="38100">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7"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1726" y="4556822"/>
            <a:ext cx="89912" cy="143859"/>
          </a:xfrm>
          <a:prstGeom prst="rect">
            <a:avLst/>
          </a:prstGeom>
        </p:spPr>
      </p:pic>
      <p:pic>
        <p:nvPicPr>
          <p:cNvPr id="37" name="Picture 5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44158" y="3873110"/>
            <a:ext cx="89912" cy="143860"/>
          </a:xfrm>
          <a:prstGeom prst="rect">
            <a:avLst/>
          </a:prstGeom>
        </p:spPr>
      </p:pic>
      <p:grpSp>
        <p:nvGrpSpPr>
          <p:cNvPr id="19" name="Group 12"/>
          <p:cNvGrpSpPr/>
          <p:nvPr/>
        </p:nvGrpSpPr>
        <p:grpSpPr>
          <a:xfrm>
            <a:off x="4310077" y="3200557"/>
            <a:ext cx="340767" cy="143861"/>
            <a:chOff x="1499716" y="2716223"/>
            <a:chExt cx="412328" cy="174072"/>
          </a:xfrm>
        </p:grpSpPr>
        <p:pic>
          <p:nvPicPr>
            <p:cNvPr id="33" name="Picture 5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03250" y="2716224"/>
              <a:ext cx="108794" cy="174071"/>
            </a:xfrm>
            <a:prstGeom prst="rect">
              <a:avLst/>
            </a:prstGeom>
          </p:spPr>
        </p:pic>
        <p:pic>
          <p:nvPicPr>
            <p:cNvPr id="34" name="Picture 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8894" y="2716223"/>
              <a:ext cx="108794" cy="174070"/>
            </a:xfrm>
            <a:prstGeom prst="rect">
              <a:avLst/>
            </a:prstGeom>
          </p:spPr>
        </p:pic>
        <p:pic>
          <p:nvPicPr>
            <p:cNvPr id="35" name="Picture 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99716" y="2716224"/>
              <a:ext cx="108794" cy="174069"/>
            </a:xfrm>
            <a:prstGeom prst="rect">
              <a:avLst/>
            </a:prstGeom>
          </p:spPr>
        </p:pic>
      </p:grpSp>
      <p:sp>
        <p:nvSpPr>
          <p:cNvPr id="20" name="TextBox 39"/>
          <p:cNvSpPr txBox="1"/>
          <p:nvPr/>
        </p:nvSpPr>
        <p:spPr>
          <a:xfrm>
            <a:off x="4497149" y="4985426"/>
            <a:ext cx="217479" cy="279797"/>
          </a:xfrm>
          <a:prstGeom prst="rect">
            <a:avLst/>
          </a:prstGeom>
        </p:spPr>
        <p:txBody>
          <a:bodyPr wrap="square" rtlCol="0">
            <a:spAutoFit/>
          </a:bodyPr>
          <a:lstStyle/>
          <a:p>
            <a:r>
              <a:rPr lang="en-CA" sz="1600" b="1" dirty="0" smtClean="0"/>
              <a:t>0</a:t>
            </a:r>
          </a:p>
        </p:txBody>
      </p:sp>
      <p:sp>
        <p:nvSpPr>
          <p:cNvPr id="30" name="TextBox 49"/>
          <p:cNvSpPr txBox="1"/>
          <p:nvPr/>
        </p:nvSpPr>
        <p:spPr>
          <a:xfrm>
            <a:off x="6095366" y="4407575"/>
            <a:ext cx="1317378" cy="461665"/>
          </a:xfrm>
          <a:prstGeom prst="rect">
            <a:avLst/>
          </a:prstGeom>
        </p:spPr>
        <p:txBody>
          <a:bodyPr wrap="square" rtlCol="0">
            <a:spAutoFit/>
          </a:bodyPr>
          <a:lstStyle/>
          <a:p>
            <a:pPr algn="ctr"/>
            <a:r>
              <a:rPr lang="en-CA" sz="1200" b="1" dirty="0" smtClean="0"/>
              <a:t>Implementation</a:t>
            </a:r>
          </a:p>
          <a:p>
            <a:pPr algn="ctr"/>
            <a:r>
              <a:rPr lang="en-CA" sz="1200" b="1" dirty="0" smtClean="0">
                <a:solidFill>
                  <a:srgbClr val="A24130"/>
                </a:solidFill>
              </a:rPr>
              <a:t>5 X</a:t>
            </a:r>
          </a:p>
        </p:txBody>
      </p:sp>
      <p:sp>
        <p:nvSpPr>
          <p:cNvPr id="32" name="TextBox 51"/>
          <p:cNvSpPr txBox="1"/>
          <p:nvPr/>
        </p:nvSpPr>
        <p:spPr>
          <a:xfrm>
            <a:off x="4192246" y="2531088"/>
            <a:ext cx="1199890" cy="461665"/>
          </a:xfrm>
          <a:prstGeom prst="rect">
            <a:avLst/>
          </a:prstGeom>
        </p:spPr>
        <p:txBody>
          <a:bodyPr wrap="square" rtlCol="0">
            <a:spAutoFit/>
          </a:bodyPr>
          <a:lstStyle/>
          <a:p>
            <a:pPr algn="ctr"/>
            <a:r>
              <a:rPr lang="en-CA" sz="1200" b="1" dirty="0" smtClean="0"/>
              <a:t>Relative Cost to Fix Issue</a:t>
            </a:r>
          </a:p>
        </p:txBody>
      </p:sp>
      <p:sp>
        <p:nvSpPr>
          <p:cNvPr id="41" name="TextBox 49"/>
          <p:cNvSpPr txBox="1"/>
          <p:nvPr/>
        </p:nvSpPr>
        <p:spPr>
          <a:xfrm>
            <a:off x="4244139" y="1983009"/>
            <a:ext cx="4585998" cy="523220"/>
          </a:xfrm>
          <a:prstGeom prst="rect">
            <a:avLst/>
          </a:prstGeom>
        </p:spPr>
        <p:txBody>
          <a:bodyPr wrap="square" rtlCol="0">
            <a:spAutoFit/>
          </a:bodyPr>
          <a:lstStyle/>
          <a:p>
            <a:pPr algn="ctr"/>
            <a:r>
              <a:rPr lang="en-CA" sz="1400" b="1" dirty="0" smtClean="0"/>
              <a:t>Cost of fixing errors increases exponentially as your software progresses through the SDLC</a:t>
            </a:r>
          </a:p>
        </p:txBody>
      </p:sp>
      <p:pic>
        <p:nvPicPr>
          <p:cNvPr id="1317" name="Picture 5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1480" y="3873111"/>
            <a:ext cx="89912" cy="143858"/>
          </a:xfrm>
          <a:prstGeom prst="rect">
            <a:avLst/>
          </a:prstGeom>
        </p:spPr>
      </p:pic>
      <p:sp>
        <p:nvSpPr>
          <p:cNvPr id="42" name="TextBox 49"/>
          <p:cNvSpPr txBox="1"/>
          <p:nvPr/>
        </p:nvSpPr>
        <p:spPr>
          <a:xfrm>
            <a:off x="4860614" y="4457744"/>
            <a:ext cx="1317378" cy="646331"/>
          </a:xfrm>
          <a:prstGeom prst="rect">
            <a:avLst/>
          </a:prstGeom>
        </p:spPr>
        <p:txBody>
          <a:bodyPr wrap="square" rtlCol="0">
            <a:spAutoFit/>
          </a:bodyPr>
          <a:lstStyle/>
          <a:p>
            <a:pPr algn="ctr"/>
            <a:r>
              <a:rPr lang="en-CA" sz="1200" b="1" dirty="0" smtClean="0"/>
              <a:t>Design &amp; Architecture</a:t>
            </a:r>
          </a:p>
          <a:p>
            <a:pPr algn="ctr"/>
            <a:r>
              <a:rPr lang="en-CA" sz="1200" b="1" dirty="0" smtClean="0">
                <a:solidFill>
                  <a:srgbClr val="E8BAB2"/>
                </a:solidFill>
              </a:rPr>
              <a:t>1 X</a:t>
            </a:r>
          </a:p>
        </p:txBody>
      </p:sp>
      <p:sp>
        <p:nvSpPr>
          <p:cNvPr id="9" name="Rectangle 8"/>
          <p:cNvSpPr/>
          <p:nvPr/>
        </p:nvSpPr>
        <p:spPr>
          <a:xfrm>
            <a:off x="5035726" y="5102836"/>
            <a:ext cx="967154" cy="99775"/>
          </a:xfrm>
          <a:prstGeom prst="rect">
            <a:avLst/>
          </a:prstGeom>
          <a:solidFill>
            <a:srgbClr val="F4DF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270478" y="4871570"/>
            <a:ext cx="967154" cy="331041"/>
          </a:xfrm>
          <a:prstGeom prst="rect">
            <a:avLst/>
          </a:prstGeom>
          <a:solidFill>
            <a:srgbClr val="E8BA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49"/>
          <p:cNvSpPr txBox="1"/>
          <p:nvPr/>
        </p:nvSpPr>
        <p:spPr>
          <a:xfrm>
            <a:off x="7330118" y="2872597"/>
            <a:ext cx="1317378" cy="646331"/>
          </a:xfrm>
          <a:prstGeom prst="rect">
            <a:avLst/>
          </a:prstGeom>
        </p:spPr>
        <p:txBody>
          <a:bodyPr wrap="square" rtlCol="0">
            <a:spAutoFit/>
          </a:bodyPr>
          <a:lstStyle/>
          <a:p>
            <a:pPr algn="ctr"/>
            <a:r>
              <a:rPr lang="en-CA" sz="1200" b="1" dirty="0" smtClean="0"/>
              <a:t>Post-Product Release</a:t>
            </a:r>
          </a:p>
          <a:p>
            <a:pPr algn="ctr"/>
            <a:r>
              <a:rPr lang="en-CA" sz="1200" b="1" dirty="0" smtClean="0">
                <a:solidFill>
                  <a:srgbClr val="7D3225"/>
                </a:solidFill>
              </a:rPr>
              <a:t>30 X</a:t>
            </a:r>
          </a:p>
        </p:txBody>
      </p:sp>
      <p:sp>
        <p:nvSpPr>
          <p:cNvPr id="68" name="Rectangle 67"/>
          <p:cNvSpPr/>
          <p:nvPr/>
        </p:nvSpPr>
        <p:spPr>
          <a:xfrm>
            <a:off x="7505230" y="3518928"/>
            <a:ext cx="967154" cy="1683683"/>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102"/>
          <p:cNvPicPr>
            <a:picLocks noChangeAspect="1"/>
          </p:cNvPicPr>
          <p:nvPr/>
        </p:nvPicPr>
        <p:blipFill>
          <a:blip r:embed="rId6"/>
          <a:stretch>
            <a:fillRect/>
          </a:stretch>
        </p:blipFill>
        <p:spPr>
          <a:xfrm>
            <a:off x="262347" y="5725897"/>
            <a:ext cx="292633" cy="219475"/>
          </a:xfrm>
          <a:prstGeom prst="rect">
            <a:avLst/>
          </a:prstGeom>
        </p:spPr>
      </p:pic>
      <p:pic>
        <p:nvPicPr>
          <p:cNvPr id="38" name="Picture 103"/>
          <p:cNvPicPr>
            <a:picLocks noChangeAspect="1"/>
          </p:cNvPicPr>
          <p:nvPr/>
        </p:nvPicPr>
        <p:blipFill>
          <a:blip r:embed="rId7"/>
          <a:stretch>
            <a:fillRect/>
          </a:stretch>
        </p:blipFill>
        <p:spPr>
          <a:xfrm>
            <a:off x="8561635" y="5720926"/>
            <a:ext cx="274344" cy="286537"/>
          </a:xfrm>
          <a:prstGeom prst="rect">
            <a:avLst/>
          </a:prstGeom>
        </p:spPr>
      </p:pic>
    </p:spTree>
    <p:extLst>
      <p:ext uri="{BB962C8B-B14F-4D97-AF65-F5344CB8AC3E}">
        <p14:creationId xmlns:p14="http://schemas.microsoft.com/office/powerpoint/2010/main" val="5898232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2183</Words>
  <Application>Microsoft Office PowerPoint</Application>
  <PresentationFormat>On-screen Show (4:3)</PresentationFormat>
  <Paragraphs>165</Paragraphs>
  <Slides>12</Slides>
  <Notes>2</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Georgia</vt:lpstr>
      <vt:lpstr>PT Sans</vt:lpstr>
      <vt:lpstr>Roboto</vt:lpstr>
      <vt:lpstr>Wingdings</vt:lpstr>
      <vt:lpstr>Theme1</vt:lpstr>
      <vt:lpstr>1_Theme1</vt:lpstr>
      <vt:lpstr>PowerPoint Presentation</vt:lpstr>
      <vt:lpstr>Our understanding of the problem</vt:lpstr>
      <vt:lpstr>Executive summary</vt:lpstr>
      <vt:lpstr>PowerPoint Presentation</vt:lpstr>
      <vt:lpstr>Schools of thought for SQA</vt:lpstr>
      <vt:lpstr>Organizations are facing three main challenges when implementing SQA</vt:lpstr>
      <vt:lpstr>Existing SQA processes are not capturing the results that you want to achieve</vt:lpstr>
      <vt:lpstr>Misalignment between SDLC teams leads to poor quality products</vt:lpstr>
      <vt:lpstr>Poor quality is costing you more than you think</vt:lpstr>
      <vt:lpstr>Do not limit your knowledge of QA to testing – QA needs to happen at all stages of the software lifecycle</vt:lpstr>
      <vt:lpstr>Thought Model: Create a set of testable, maintainable, and traceable SQA practices</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2016-09-30T20:23:54Z</dcterms:created>
  <dcterms:modified xsi:type="dcterms:W3CDTF">2018-04-20T14:07:32Z</dcterms:modified>
</cp:coreProperties>
</file>