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484" r:id="rId3"/>
    <p:sldId id="403" r:id="rId4"/>
    <p:sldId id="399" r:id="rId5"/>
    <p:sldId id="529" r:id="rId6"/>
    <p:sldId id="535" r:id="rId7"/>
    <p:sldId id="531" r:id="rId8"/>
    <p:sldId id="530" r:id="rId9"/>
    <p:sldId id="546" r:id="rId10"/>
    <p:sldId id="532" r:id="rId11"/>
    <p:sldId id="411" r:id="rId12"/>
    <p:sldId id="548" r:id="rId13"/>
  </p:sldIdLst>
  <p:sldSz cx="9144000" cy="6858000" type="screen4x3"/>
  <p:notesSz cx="6858000" cy="9144000"/>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8" userDrawn="1">
          <p15:clr>
            <a:srgbClr val="A4A3A4"/>
          </p15:clr>
        </p15:guide>
        <p15:guide id="2" pos="295" userDrawn="1">
          <p15:clr>
            <a:srgbClr val="A4A3A4"/>
          </p15:clr>
        </p15:guide>
        <p15:guide id="3" orient="horz" pos="1275" userDrawn="1">
          <p15:clr>
            <a:srgbClr val="A4A3A4"/>
          </p15:clr>
        </p15:guide>
        <p15:guide id="4" orient="horz" pos="138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EEE9B2"/>
    <a:srgbClr val="647455"/>
    <a:srgbClr val="B89500"/>
    <a:srgbClr val="E1B500"/>
    <a:srgbClr val="CBDBE7"/>
    <a:srgbClr val="B23F00"/>
    <a:srgbClr val="F2F2F2"/>
    <a:srgbClr val="9CB18D"/>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73018" autoAdjust="0"/>
  </p:normalViewPr>
  <p:slideViewPr>
    <p:cSldViewPr snapToGrid="0">
      <p:cViewPr>
        <p:scale>
          <a:sx n="100" d="100"/>
          <a:sy n="100" d="100"/>
        </p:scale>
        <p:origin x="2616" y="486"/>
      </p:cViewPr>
      <p:guideLst>
        <p:guide orient="horz" pos="958"/>
        <p:guide pos="295"/>
        <p:guide orient="horz" pos="1275"/>
        <p:guide orient="horz" pos="1389"/>
      </p:guideLst>
    </p:cSldViewPr>
  </p:slideViewPr>
  <p:outlineViewPr>
    <p:cViewPr>
      <p:scale>
        <a:sx n="33" d="100"/>
        <a:sy n="33" d="100"/>
      </p:scale>
      <p:origin x="0" y="-1613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299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Summary!$A$90</c:f>
              <c:strCache>
                <c:ptCount val="1"/>
                <c:pt idx="0">
                  <c:v>Voice communications</c:v>
                </c:pt>
              </c:strCache>
            </c:strRef>
          </c:tx>
          <c:spPr>
            <a:ln w="28575" cap="rnd">
              <a:solidFill>
                <a:srgbClr val="FFFFFF">
                  <a:lumMod val="50000"/>
                </a:srgbClr>
              </a:solidFill>
              <a:round/>
            </a:ln>
            <a:effectLst/>
          </c:spPr>
          <c:marker>
            <c:symbol val="circle"/>
            <c:size val="5"/>
            <c:spPr>
              <a:solidFill>
                <a:srgbClr val="FFFFFF">
                  <a:lumMod val="50000"/>
                </a:srgbClr>
              </a:solidFill>
              <a:ln w="9525">
                <a:solidFill>
                  <a:srgbClr val="FFFFFF">
                    <a:lumMod val="50000"/>
                  </a:srgbClr>
                </a:solidFill>
              </a:ln>
              <a:effectLst/>
            </c:spPr>
          </c:marker>
          <c:dLbls>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Summary!$B$80:$H$80</c:f>
              <c:numCache>
                <c:formatCode>General</c:formatCode>
                <c:ptCount val="7"/>
                <c:pt idx="0">
                  <c:v>2010</c:v>
                </c:pt>
                <c:pt idx="1">
                  <c:v>2011</c:v>
                </c:pt>
                <c:pt idx="2">
                  <c:v>2012</c:v>
                </c:pt>
                <c:pt idx="3">
                  <c:v>2013</c:v>
                </c:pt>
                <c:pt idx="4">
                  <c:v>2014</c:v>
                </c:pt>
                <c:pt idx="5">
                  <c:v>2015</c:v>
                </c:pt>
                <c:pt idx="6">
                  <c:v>2016</c:v>
                </c:pt>
              </c:numCache>
            </c:numRef>
          </c:cat>
          <c:val>
            <c:numRef>
              <c:f>Summary!$B$90:$H$90</c:f>
              <c:numCache>
                <c:formatCode>0%</c:formatCode>
                <c:ptCount val="7"/>
                <c:pt idx="0">
                  <c:v>5.1574085051690775E-2</c:v>
                </c:pt>
                <c:pt idx="1">
                  <c:v>6.402697014038336E-2</c:v>
                </c:pt>
                <c:pt idx="2">
                  <c:v>6.5109675069552564E-2</c:v>
                </c:pt>
                <c:pt idx="3">
                  <c:v>5.1227740573887952E-2</c:v>
                </c:pt>
                <c:pt idx="4">
                  <c:v>3.930869764362202E-2</c:v>
                </c:pt>
                <c:pt idx="5">
                  <c:v>4.1388516997298945E-2</c:v>
                </c:pt>
                <c:pt idx="6">
                  <c:v>4.2112369806642624E-2</c:v>
                </c:pt>
              </c:numCache>
            </c:numRef>
          </c:val>
          <c:smooth val="0"/>
        </c:ser>
        <c:dLbls>
          <c:dLblPos val="t"/>
          <c:showLegendKey val="0"/>
          <c:showVal val="1"/>
          <c:showCatName val="0"/>
          <c:showSerName val="0"/>
          <c:showPercent val="0"/>
          <c:showBubbleSize val="0"/>
        </c:dLbls>
        <c:marker val="1"/>
        <c:smooth val="0"/>
        <c:axId val="610448736"/>
        <c:axId val="610449912"/>
      </c:lineChart>
      <c:catAx>
        <c:axId val="61044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10449912"/>
        <c:crosses val="autoZero"/>
        <c:auto val="1"/>
        <c:lblAlgn val="ctr"/>
        <c:lblOffset val="100"/>
        <c:noMultiLvlLbl val="0"/>
      </c:catAx>
      <c:valAx>
        <c:axId val="610449912"/>
        <c:scaling>
          <c:orientation val="minMax"/>
        </c:scaling>
        <c:delete val="0"/>
        <c:axPos val="l"/>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104487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700">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Summary!$A$89</c:f>
              <c:strCache>
                <c:ptCount val="1"/>
                <c:pt idx="0">
                  <c:v>Data communications</c:v>
                </c:pt>
              </c:strCache>
            </c:strRef>
          </c:tx>
          <c:spPr>
            <a:ln w="28575" cap="rnd">
              <a:solidFill>
                <a:srgbClr val="FFFFFF">
                  <a:lumMod val="85000"/>
                </a:srgbClr>
              </a:solidFill>
              <a:round/>
            </a:ln>
            <a:effectLst/>
          </c:spPr>
          <c:marker>
            <c:symbol val="circle"/>
            <c:size val="5"/>
            <c:spPr>
              <a:solidFill>
                <a:srgbClr val="FFFFFF">
                  <a:lumMod val="85000"/>
                </a:srgbClr>
              </a:solidFill>
              <a:ln w="9525">
                <a:solidFill>
                  <a:srgbClr val="FFFFFF">
                    <a:lumMod val="85000"/>
                  </a:srgbClr>
                </a:solidFill>
              </a:ln>
              <a:effectLst/>
            </c:spPr>
          </c:marker>
          <c:dLbls>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Summary!$B$80:$H$80</c:f>
              <c:numCache>
                <c:formatCode>General</c:formatCode>
                <c:ptCount val="7"/>
                <c:pt idx="0">
                  <c:v>2010</c:v>
                </c:pt>
                <c:pt idx="1">
                  <c:v>2011</c:v>
                </c:pt>
                <c:pt idx="2">
                  <c:v>2012</c:v>
                </c:pt>
                <c:pt idx="3">
                  <c:v>2013</c:v>
                </c:pt>
                <c:pt idx="4">
                  <c:v>2014</c:v>
                </c:pt>
                <c:pt idx="5">
                  <c:v>2015</c:v>
                </c:pt>
                <c:pt idx="6">
                  <c:v>2016</c:v>
                </c:pt>
              </c:numCache>
            </c:numRef>
          </c:cat>
          <c:val>
            <c:numRef>
              <c:f>Summary!$B$89:$H$89</c:f>
              <c:numCache>
                <c:formatCode>0%</c:formatCode>
                <c:ptCount val="7"/>
                <c:pt idx="0">
                  <c:v>7.1805697503306856E-2</c:v>
                </c:pt>
                <c:pt idx="1">
                  <c:v>9.4175935356496501E-2</c:v>
                </c:pt>
                <c:pt idx="2">
                  <c:v>8.2821360835445598E-2</c:v>
                </c:pt>
                <c:pt idx="3">
                  <c:v>6.6738769150425883E-2</c:v>
                </c:pt>
                <c:pt idx="4">
                  <c:v>7.4989819686701986E-2</c:v>
                </c:pt>
                <c:pt idx="5">
                  <c:v>8.1207758137725114E-2</c:v>
                </c:pt>
                <c:pt idx="6">
                  <c:v>7.228659667194974E-2</c:v>
                </c:pt>
              </c:numCache>
            </c:numRef>
          </c:val>
          <c:smooth val="0"/>
        </c:ser>
        <c:dLbls>
          <c:dLblPos val="t"/>
          <c:showLegendKey val="0"/>
          <c:showVal val="1"/>
          <c:showCatName val="0"/>
          <c:showSerName val="0"/>
          <c:showPercent val="0"/>
          <c:showBubbleSize val="0"/>
        </c:dLbls>
        <c:marker val="1"/>
        <c:smooth val="0"/>
        <c:axId val="610449520"/>
        <c:axId val="605695104"/>
      </c:lineChart>
      <c:catAx>
        <c:axId val="61044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05695104"/>
        <c:crosses val="autoZero"/>
        <c:auto val="1"/>
        <c:lblAlgn val="ctr"/>
        <c:lblOffset val="100"/>
        <c:noMultiLvlLbl val="0"/>
      </c:catAx>
      <c:valAx>
        <c:axId val="605695104"/>
        <c:scaling>
          <c:orientation val="minMax"/>
        </c:scaling>
        <c:delete val="0"/>
        <c:axPos val="l"/>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10449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700">
          <a:latin typeface="Arial" panose="020B0604020202020204" pitchFamily="34" charset="0"/>
          <a:cs typeface="Arial" panose="020B0604020202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Summary!$A$88</c:f>
              <c:strCache>
                <c:ptCount val="1"/>
                <c:pt idx="0">
                  <c:v>Hardware maintenance / upgrades</c:v>
                </c:pt>
              </c:strCache>
            </c:strRef>
          </c:tx>
          <c:spPr>
            <a:ln w="28575" cap="rnd">
              <a:solidFill>
                <a:srgbClr val="FFFFFF">
                  <a:lumMod val="75000"/>
                </a:srgbClr>
              </a:solidFill>
              <a:round/>
            </a:ln>
            <a:effectLst/>
          </c:spPr>
          <c:marker>
            <c:symbol val="circle"/>
            <c:size val="5"/>
            <c:spPr>
              <a:solidFill>
                <a:srgbClr val="FFFFFF">
                  <a:lumMod val="75000"/>
                </a:srgbClr>
              </a:solidFill>
              <a:ln w="9525">
                <a:solidFill>
                  <a:srgbClr val="FFFFFF">
                    <a:lumMod val="75000"/>
                  </a:srgbClr>
                </a:solidFill>
              </a:ln>
              <a:effectLst/>
            </c:spPr>
          </c:marker>
          <c:dLbls>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Summary!$B$80:$H$80</c:f>
              <c:numCache>
                <c:formatCode>General</c:formatCode>
                <c:ptCount val="7"/>
                <c:pt idx="0">
                  <c:v>2010</c:v>
                </c:pt>
                <c:pt idx="1">
                  <c:v>2011</c:v>
                </c:pt>
                <c:pt idx="2">
                  <c:v>2012</c:v>
                </c:pt>
                <c:pt idx="3">
                  <c:v>2013</c:v>
                </c:pt>
                <c:pt idx="4">
                  <c:v>2014</c:v>
                </c:pt>
                <c:pt idx="5">
                  <c:v>2015</c:v>
                </c:pt>
                <c:pt idx="6">
                  <c:v>2016</c:v>
                </c:pt>
              </c:numCache>
            </c:numRef>
          </c:cat>
          <c:val>
            <c:numRef>
              <c:f>Summary!$B$88:$H$88</c:f>
              <c:numCache>
                <c:formatCode>0%</c:formatCode>
                <c:ptCount val="7"/>
                <c:pt idx="0">
                  <c:v>6.9413105659503219E-2</c:v>
                </c:pt>
                <c:pt idx="1">
                  <c:v>8.1492392442514883E-2</c:v>
                </c:pt>
                <c:pt idx="2">
                  <c:v>8.3894669572148958E-2</c:v>
                </c:pt>
                <c:pt idx="3">
                  <c:v>8.0814704485776601E-2</c:v>
                </c:pt>
                <c:pt idx="4">
                  <c:v>8.5659324126238293E-2</c:v>
                </c:pt>
                <c:pt idx="5">
                  <c:v>0.10196054330708841</c:v>
                </c:pt>
                <c:pt idx="6">
                  <c:v>6.9790689275709666E-2</c:v>
                </c:pt>
              </c:numCache>
            </c:numRef>
          </c:val>
          <c:smooth val="0"/>
        </c:ser>
        <c:dLbls>
          <c:dLblPos val="t"/>
          <c:showLegendKey val="0"/>
          <c:showVal val="1"/>
          <c:showCatName val="0"/>
          <c:showSerName val="0"/>
          <c:showPercent val="0"/>
          <c:showBubbleSize val="0"/>
        </c:dLbls>
        <c:marker val="1"/>
        <c:smooth val="0"/>
        <c:axId val="605702160"/>
        <c:axId val="605704512"/>
      </c:lineChart>
      <c:catAx>
        <c:axId val="605702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05704512"/>
        <c:crosses val="autoZero"/>
        <c:auto val="1"/>
        <c:lblAlgn val="ctr"/>
        <c:lblOffset val="100"/>
        <c:noMultiLvlLbl val="0"/>
      </c:catAx>
      <c:valAx>
        <c:axId val="605704512"/>
        <c:scaling>
          <c:orientation val="minMax"/>
        </c:scaling>
        <c:delete val="0"/>
        <c:axPos val="l"/>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05702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700">
          <a:latin typeface="Arial" panose="020B0604020202020204" pitchFamily="34" charset="0"/>
          <a:cs typeface="Arial" panose="020B06040202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Summary!$A$87</c:f>
              <c:strCache>
                <c:ptCount val="1"/>
                <c:pt idx="0">
                  <c:v>Ongoing software license and maintenance</c:v>
                </c:pt>
              </c:strCache>
            </c:strRef>
          </c:tx>
          <c:spPr>
            <a:ln w="28575" cap="rnd">
              <a:solidFill>
                <a:srgbClr val="FFFFFF">
                  <a:lumMod val="65000"/>
                </a:srgbClr>
              </a:solidFill>
              <a:round/>
            </a:ln>
            <a:effectLst/>
          </c:spPr>
          <c:marker>
            <c:symbol val="circle"/>
            <c:size val="5"/>
            <c:spPr>
              <a:solidFill>
                <a:srgbClr val="FFFFFF">
                  <a:lumMod val="65000"/>
                </a:srgbClr>
              </a:solidFill>
              <a:ln w="9525">
                <a:solidFill>
                  <a:srgbClr val="FFFFFF">
                    <a:lumMod val="65000"/>
                  </a:srgbClr>
                </a:solidFill>
              </a:ln>
              <a:effectLst/>
            </c:spPr>
          </c:marker>
          <c:dLbls>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Summary!$B$80:$H$80</c:f>
              <c:numCache>
                <c:formatCode>General</c:formatCode>
                <c:ptCount val="7"/>
                <c:pt idx="0">
                  <c:v>2010</c:v>
                </c:pt>
                <c:pt idx="1">
                  <c:v>2011</c:v>
                </c:pt>
                <c:pt idx="2">
                  <c:v>2012</c:v>
                </c:pt>
                <c:pt idx="3">
                  <c:v>2013</c:v>
                </c:pt>
                <c:pt idx="4">
                  <c:v>2014</c:v>
                </c:pt>
                <c:pt idx="5">
                  <c:v>2015</c:v>
                </c:pt>
                <c:pt idx="6">
                  <c:v>2016</c:v>
                </c:pt>
              </c:numCache>
            </c:numRef>
          </c:cat>
          <c:val>
            <c:numRef>
              <c:f>Summary!$B$87:$H$87</c:f>
              <c:numCache>
                <c:formatCode>0%</c:formatCode>
                <c:ptCount val="7"/>
                <c:pt idx="0">
                  <c:v>0.16576654080989439</c:v>
                </c:pt>
                <c:pt idx="1">
                  <c:v>0.17477079890831376</c:v>
                </c:pt>
                <c:pt idx="2">
                  <c:v>0.18518832432492835</c:v>
                </c:pt>
                <c:pt idx="3">
                  <c:v>0.17692298192532063</c:v>
                </c:pt>
                <c:pt idx="4">
                  <c:v>0.17610364530004768</c:v>
                </c:pt>
                <c:pt idx="5">
                  <c:v>0.17705672876051698</c:v>
                </c:pt>
                <c:pt idx="6">
                  <c:v>0.20996827693720632</c:v>
                </c:pt>
              </c:numCache>
            </c:numRef>
          </c:val>
          <c:smooth val="0"/>
        </c:ser>
        <c:dLbls>
          <c:dLblPos val="t"/>
          <c:showLegendKey val="0"/>
          <c:showVal val="1"/>
          <c:showCatName val="0"/>
          <c:showSerName val="0"/>
          <c:showPercent val="0"/>
          <c:showBubbleSize val="0"/>
        </c:dLbls>
        <c:marker val="1"/>
        <c:smooth val="0"/>
        <c:axId val="605252432"/>
        <c:axId val="605252824"/>
      </c:lineChart>
      <c:catAx>
        <c:axId val="605252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05252824"/>
        <c:crosses val="autoZero"/>
        <c:auto val="1"/>
        <c:lblAlgn val="ctr"/>
        <c:lblOffset val="100"/>
        <c:noMultiLvlLbl val="0"/>
      </c:catAx>
      <c:valAx>
        <c:axId val="605252824"/>
        <c:scaling>
          <c:orientation val="minMax"/>
        </c:scaling>
        <c:delete val="0"/>
        <c:axPos val="l"/>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05252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700">
          <a:latin typeface="Arial" panose="020B0604020202020204" pitchFamily="34" charset="0"/>
          <a:cs typeface="Arial" panose="020B060402020202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61874073047035"/>
          <c:y val="0.17188579586669755"/>
          <c:w val="0.64355685411091734"/>
          <c:h val="0.656228408266605"/>
        </c:manualLayout>
      </c:layout>
      <c:pieChart>
        <c:varyColors val="1"/>
        <c:ser>
          <c:idx val="0"/>
          <c:order val="0"/>
          <c:spPr>
            <a:ln w="6350">
              <a:solidFill>
                <a:schemeClr val="bg1"/>
              </a:solidFill>
            </a:ln>
          </c:spPr>
          <c:dPt>
            <c:idx val="0"/>
            <c:bubble3D val="0"/>
            <c:spPr>
              <a:solidFill>
                <a:schemeClr val="accent1"/>
              </a:solidFill>
              <a:ln w="6350">
                <a:solidFill>
                  <a:schemeClr val="bg1"/>
                </a:solidFill>
              </a:ln>
              <a:effectLst/>
            </c:spPr>
          </c:dPt>
          <c:dPt>
            <c:idx val="1"/>
            <c:bubble3D val="0"/>
            <c:spPr>
              <a:solidFill>
                <a:srgbClr val="FFC000"/>
              </a:solidFill>
              <a:ln w="6350">
                <a:solidFill>
                  <a:schemeClr val="bg1"/>
                </a:solidFill>
              </a:ln>
              <a:effectLst/>
            </c:spPr>
          </c:dPt>
          <c:dPt>
            <c:idx val="2"/>
            <c:bubble3D val="0"/>
            <c:spPr>
              <a:solidFill>
                <a:schemeClr val="accent5"/>
              </a:solidFill>
              <a:ln w="6350">
                <a:solidFill>
                  <a:schemeClr val="bg1"/>
                </a:solidFill>
              </a:ln>
              <a:effectLst/>
            </c:spPr>
          </c:dPt>
          <c:dPt>
            <c:idx val="3"/>
            <c:bubble3D val="0"/>
            <c:spPr>
              <a:solidFill>
                <a:schemeClr val="accent1">
                  <a:lumMod val="60000"/>
                </a:schemeClr>
              </a:solidFill>
              <a:ln w="6350">
                <a:solidFill>
                  <a:schemeClr val="bg1"/>
                </a:solidFill>
              </a:ln>
              <a:effectLst/>
            </c:spPr>
          </c:dPt>
          <c:dPt>
            <c:idx val="4"/>
            <c:bubble3D val="0"/>
            <c:spPr>
              <a:solidFill>
                <a:schemeClr val="accent3">
                  <a:lumMod val="60000"/>
                </a:schemeClr>
              </a:solidFill>
              <a:ln w="6350">
                <a:solidFill>
                  <a:schemeClr val="bg1"/>
                </a:solidFill>
              </a:ln>
              <a:effectLst/>
            </c:spPr>
          </c:dPt>
          <c:dPt>
            <c:idx val="5"/>
            <c:bubble3D val="0"/>
            <c:spPr>
              <a:solidFill>
                <a:schemeClr val="accent5">
                  <a:lumMod val="60000"/>
                </a:schemeClr>
              </a:solidFill>
              <a:ln w="6350">
                <a:solidFill>
                  <a:schemeClr val="bg1"/>
                </a:solidFill>
              </a:ln>
              <a:effectLst/>
            </c:spPr>
          </c:dPt>
          <c:dPt>
            <c:idx val="6"/>
            <c:bubble3D val="0"/>
            <c:spPr>
              <a:solidFill>
                <a:schemeClr val="accent1">
                  <a:lumMod val="80000"/>
                  <a:lumOff val="20000"/>
                </a:schemeClr>
              </a:solidFill>
              <a:ln w="6350">
                <a:solidFill>
                  <a:schemeClr val="bg1"/>
                </a:solidFill>
              </a:ln>
              <a:effectLst/>
            </c:spPr>
          </c:dPt>
          <c:dPt>
            <c:idx val="7"/>
            <c:bubble3D val="0"/>
            <c:spPr>
              <a:solidFill>
                <a:schemeClr val="accent3">
                  <a:lumMod val="80000"/>
                  <a:lumOff val="20000"/>
                </a:schemeClr>
              </a:solidFill>
              <a:ln w="6350">
                <a:solidFill>
                  <a:schemeClr val="bg1"/>
                </a:solidFill>
              </a:ln>
              <a:effectLst/>
            </c:spPr>
          </c:dPt>
          <c:dPt>
            <c:idx val="8"/>
            <c:bubble3D val="0"/>
            <c:spPr>
              <a:solidFill>
                <a:schemeClr val="accent1">
                  <a:lumMod val="20000"/>
                  <a:lumOff val="80000"/>
                </a:schemeClr>
              </a:solidFill>
              <a:ln w="6350">
                <a:solidFill>
                  <a:schemeClr val="bg1"/>
                </a:solidFill>
              </a:ln>
              <a:effectLst/>
            </c:spPr>
          </c:dPt>
          <c:dPt>
            <c:idx val="9"/>
            <c:bubble3D val="0"/>
            <c:spPr>
              <a:solidFill>
                <a:schemeClr val="accent4">
                  <a:lumMod val="95000"/>
                </a:schemeClr>
              </a:solidFill>
              <a:ln w="6350">
                <a:solidFill>
                  <a:schemeClr val="bg1"/>
                </a:solidFill>
              </a:ln>
              <a:effectLst/>
            </c:spPr>
          </c:dPt>
          <c:dLbls>
            <c:dLbl>
              <c:idx val="0"/>
              <c:layout>
                <c:manualLayout>
                  <c:x val="-8.4136786994321658E-3"/>
                  <c:y val="-9.6883140336545284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2114071843889321"/>
                      <c:h val="0.1085587327592349"/>
                    </c:manualLayout>
                  </c15:layout>
                </c:ext>
              </c:extLst>
            </c:dLbl>
            <c:dLbl>
              <c:idx val="1"/>
              <c:layout>
                <c:manualLayout>
                  <c:x val="8.5408949140502524E-3"/>
                  <c:y val="1.7846059948278266E-2"/>
                </c:manualLayout>
              </c:layout>
              <c:dLblPos val="bestFi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1.6210021619637971E-2"/>
                  <c:y val="1.8205414296877723E-2"/>
                </c:manualLayout>
              </c:layout>
              <c:dLblPos val="bestFit"/>
              <c:showLegendKey val="0"/>
              <c:showVal val="1"/>
              <c:showCatName val="1"/>
              <c:showSerName val="0"/>
              <c:showPercent val="0"/>
              <c:showBubbleSize val="0"/>
              <c:extLst>
                <c:ext xmlns:c15="http://schemas.microsoft.com/office/drawing/2012/chart" uri="{CE6537A1-D6FC-4f65-9D91-7224C49458BB}"/>
              </c:extLst>
            </c:dLbl>
            <c:dLbl>
              <c:idx val="5"/>
              <c:layout>
                <c:manualLayout>
                  <c:x val="1.9013416108683644E-2"/>
                  <c:y val="3.037910278384592E-2"/>
                </c:manualLayout>
              </c:layout>
              <c:dLblPos val="bestFit"/>
              <c:showLegendKey val="0"/>
              <c:showVal val="1"/>
              <c:showCatName val="1"/>
              <c:showSerName val="0"/>
              <c:showPercent val="0"/>
              <c:showBubbleSize val="0"/>
              <c:extLst>
                <c:ext xmlns:c15="http://schemas.microsoft.com/office/drawing/2012/chart" uri="{CE6537A1-D6FC-4f65-9D91-7224C49458BB}">
                  <c15:layout/>
                </c:ext>
              </c:extLst>
            </c:dLbl>
            <c:dLbl>
              <c:idx val="6"/>
              <c:layout>
                <c:manualLayout>
                  <c:x val="7.8492919464822446E-3"/>
                  <c:y val="-3.8283581007824648E-2"/>
                </c:manualLayout>
              </c:layout>
              <c:dLblPos val="bestFit"/>
              <c:showLegendKey val="0"/>
              <c:showVal val="1"/>
              <c:showCatName val="1"/>
              <c:showSerName val="0"/>
              <c:showPercent val="0"/>
              <c:showBubbleSize val="0"/>
              <c:extLst>
                <c:ext xmlns:c15="http://schemas.microsoft.com/office/drawing/2012/chart" uri="{CE6537A1-D6FC-4f65-9D91-7224C49458BB}">
                  <c15:layout/>
                </c:ext>
              </c:extLst>
            </c:dLbl>
            <c:dLbl>
              <c:idx val="7"/>
              <c:layout>
                <c:manualLayout>
                  <c:x val="-2.8780737137101584E-2"/>
                  <c:y val="7.9590169554261889E-3"/>
                </c:manualLayout>
              </c:layout>
              <c:dLblPos val="bestFit"/>
              <c:showLegendKey val="0"/>
              <c:showVal val="1"/>
              <c:showCatName val="1"/>
              <c:showSerName val="0"/>
              <c:showPercent val="0"/>
              <c:showBubbleSize val="0"/>
              <c:extLst>
                <c:ext xmlns:c15="http://schemas.microsoft.com/office/drawing/2012/chart" uri="{CE6537A1-D6FC-4f65-9D91-7224C49458BB}">
                  <c15:layout/>
                </c:ext>
              </c:extLst>
            </c:dLbl>
            <c:dLbl>
              <c:idx val="8"/>
              <c:layout>
                <c:manualLayout>
                  <c:x val="-5.360283530434354E-3"/>
                  <c:y val="-2.2511412435353446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30439698381171088"/>
                      <c:h val="9.0803640686749204E-2"/>
                    </c:manualLayout>
                  </c15:layout>
                </c:ext>
              </c:extLst>
            </c:dLbl>
            <c:dLbl>
              <c:idx val="9"/>
              <c:layout>
                <c:manualLayout>
                  <c:x val="0.10939821889058804"/>
                  <c:y val="-1.7169850467633137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367206152691184"/>
                      <c:h val="0.11925910922284307"/>
                    </c:manualLayout>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Sheet1!$A$62:$A$71</c:f>
              <c:strCache>
                <c:ptCount val="10"/>
                <c:pt idx="0">
                  <c:v>IT employees</c:v>
                </c:pt>
                <c:pt idx="1">
                  <c:v>External IT services</c:v>
                </c:pt>
                <c:pt idx="5">
                  <c:v>IT training</c:v>
                </c:pt>
                <c:pt idx="6">
                  <c:v>Ongoing software license and maintenance</c:v>
                </c:pt>
                <c:pt idx="7">
                  <c:v>Hardware maintenance / upgrades</c:v>
                </c:pt>
                <c:pt idx="8">
                  <c:v>Data communications</c:v>
                </c:pt>
                <c:pt idx="9">
                  <c:v>Voice communications</c:v>
                </c:pt>
              </c:strCache>
            </c:strRef>
          </c:cat>
          <c:val>
            <c:numRef>
              <c:f>Sheet1!$B$62:$B$71</c:f>
              <c:numCache>
                <c:formatCode>0%</c:formatCode>
                <c:ptCount val="10"/>
                <c:pt idx="0">
                  <c:v>0.41691056446400726</c:v>
                </c:pt>
                <c:pt idx="1">
                  <c:v>0.16</c:v>
                </c:pt>
                <c:pt idx="5">
                  <c:v>1.2884567136767753E-2</c:v>
                </c:pt>
                <c:pt idx="6">
                  <c:v>0.17705672876051698</c:v>
                </c:pt>
                <c:pt idx="7">
                  <c:v>0.10196054330708841</c:v>
                </c:pt>
                <c:pt idx="8">
                  <c:v>8.1207758137725114E-2</c:v>
                </c:pt>
                <c:pt idx="9">
                  <c:v>4.1388516997298945E-2</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9/28/2016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9/28/2016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992699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805707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2324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9326853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47848" y="4740307"/>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4316337"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542519"/>
            <a:ext cx="4316337"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4316337" cy="95774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4316337"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5148037"/>
            <a:ext cx="8623607" cy="117305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4837722" y="1210905"/>
            <a:ext cx="4050703"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73890"/>
              <a:ext cx="237109" cy="23357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3624" y="1249105"/>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88205" y="4793285"/>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242748" y="2592043"/>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6"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7.png"/><Relationship Id="rId7"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4.xml"/><Relationship Id="rId6" Type="http://schemas.openxmlformats.org/officeDocument/2006/relationships/image" Target="../media/image14.png"/><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14.png"/><Relationship Id="rId5"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chart" Target="../charts/chart2.xml"/><Relationship Id="rId7" Type="http://schemas.openxmlformats.org/officeDocument/2006/relationships/image" Target="../media/image14.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improve-it-business-alignment-with-an-infrastructure-roadmap" TargetMode="External"/><Relationship Id="rId2" Type="http://schemas.openxmlformats.org/officeDocument/2006/relationships/hyperlink" Target="https://www.infotech.com/research/ss/exploit-disruptive-infrastructure-technology"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develop-and-manage-your-infrastructure-and-operations-budget/develop-and-manage-your-infrastructure-and-operations-budget-phases-1-3?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Develop and Manage Your Infrastructure and Operations Budget</a:t>
            </a:r>
            <a:endParaRPr lang="en-US" dirty="0"/>
          </a:p>
        </p:txBody>
      </p:sp>
      <p:sp>
        <p:nvSpPr>
          <p:cNvPr id="5" name="Tagline"/>
          <p:cNvSpPr>
            <a:spLocks noGrp="1"/>
          </p:cNvSpPr>
          <p:nvPr>
            <p:ph type="body" sz="quarter" idx="16"/>
          </p:nvPr>
        </p:nvSpPr>
        <p:spPr>
          <a:xfrm>
            <a:off x="774700" y="4084715"/>
            <a:ext cx="4849265" cy="508000"/>
          </a:xfrm>
        </p:spPr>
        <p:txBody>
          <a:bodyPr/>
          <a:lstStyle/>
          <a:p>
            <a:r>
              <a:rPr lang="en-CA" dirty="0"/>
              <a:t>Make your budget strategic, not transactional, to build trust and </a:t>
            </a:r>
            <a:r>
              <a:rPr lang="en-CA" dirty="0" smtClean="0"/>
              <a:t>credibility.</a:t>
            </a:r>
            <a:endParaRPr lang="en-US" dirty="0"/>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Follow Info-Tech’s methodology </a:t>
            </a:r>
            <a:r>
              <a:rPr lang="en-CA" dirty="0" smtClean="0"/>
              <a:t>to create an efficient and effective budgeting process</a:t>
            </a:r>
            <a:endParaRPr lang="en-CA" dirty="0"/>
          </a:p>
        </p:txBody>
      </p:sp>
      <p:sp>
        <p:nvSpPr>
          <p:cNvPr id="13" name="Freeform 12"/>
          <p:cNvSpPr/>
          <p:nvPr/>
        </p:nvSpPr>
        <p:spPr>
          <a:xfrm>
            <a:off x="2402112" y="4812801"/>
            <a:ext cx="6374280" cy="300962"/>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CBDBE7"/>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dirty="0" smtClean="0">
                <a:solidFill>
                  <a:schemeClr val="dk1"/>
                </a:solidFill>
              </a:rPr>
              <a:t>Infrastructure Budgeting Workbook</a:t>
            </a:r>
            <a:endParaRPr lang="en-CA" sz="1400" kern="1200" dirty="0"/>
          </a:p>
        </p:txBody>
      </p:sp>
      <p:sp>
        <p:nvSpPr>
          <p:cNvPr id="23" name="Freeform 22"/>
          <p:cNvSpPr/>
          <p:nvPr/>
        </p:nvSpPr>
        <p:spPr>
          <a:xfrm>
            <a:off x="2402112" y="5274769"/>
            <a:ext cx="1946067" cy="477287"/>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CBDBE7"/>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dirty="0" smtClean="0">
                <a:solidFill>
                  <a:schemeClr val="dk1"/>
                </a:solidFill>
              </a:rPr>
              <a:t>Capital Budget Worksheet</a:t>
            </a:r>
            <a:endParaRPr lang="en-CA" sz="1400" kern="1200" dirty="0"/>
          </a:p>
        </p:txBody>
      </p:sp>
      <p:sp>
        <p:nvSpPr>
          <p:cNvPr id="24" name="Freeform 23"/>
          <p:cNvSpPr/>
          <p:nvPr/>
        </p:nvSpPr>
        <p:spPr>
          <a:xfrm>
            <a:off x="4616218" y="5292091"/>
            <a:ext cx="1946068" cy="459966"/>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CBDBE7"/>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dirty="0" smtClean="0">
                <a:solidFill>
                  <a:schemeClr val="dk1"/>
                </a:solidFill>
              </a:rPr>
              <a:t>Executive Presentation Template</a:t>
            </a:r>
            <a:endParaRPr lang="en-CA" sz="1400" kern="1200" dirty="0"/>
          </a:p>
        </p:txBody>
      </p:sp>
      <p:cxnSp>
        <p:nvCxnSpPr>
          <p:cNvPr id="25" name="Straight Arrow Connector 24"/>
          <p:cNvCxnSpPr/>
          <p:nvPr/>
        </p:nvCxnSpPr>
        <p:spPr>
          <a:xfrm flipH="1">
            <a:off x="3375145" y="5114884"/>
            <a:ext cx="1" cy="1604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803358" y="5117018"/>
            <a:ext cx="0" cy="1670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6824727" y="5292091"/>
            <a:ext cx="1946067" cy="469053"/>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CBDBE7"/>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dirty="0" smtClean="0">
                <a:solidFill>
                  <a:schemeClr val="dk1"/>
                </a:solidFill>
              </a:rPr>
              <a:t>Variance Report Template</a:t>
            </a:r>
            <a:endParaRPr lang="en-CA" sz="1400" kern="1200" dirty="0"/>
          </a:p>
        </p:txBody>
      </p:sp>
      <p:cxnSp>
        <p:nvCxnSpPr>
          <p:cNvPr id="28" name="Straight Arrow Connector 27"/>
          <p:cNvCxnSpPr/>
          <p:nvPr/>
        </p:nvCxnSpPr>
        <p:spPr>
          <a:xfrm>
            <a:off x="5589252" y="5120311"/>
            <a:ext cx="0" cy="163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2402112" y="5899541"/>
            <a:ext cx="1946067" cy="480280"/>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rgbClr val="CBDBE7"/>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dirty="0" smtClean="0">
                <a:solidFill>
                  <a:schemeClr val="dk1"/>
                </a:solidFill>
              </a:rPr>
              <a:t>examples and templates</a:t>
            </a:r>
            <a:endParaRPr lang="en-CA" sz="1400" kern="1200" dirty="0"/>
          </a:p>
        </p:txBody>
      </p:sp>
      <p:cxnSp>
        <p:nvCxnSpPr>
          <p:cNvPr id="30" name="Straight Arrow Connector 29"/>
          <p:cNvCxnSpPr/>
          <p:nvPr/>
        </p:nvCxnSpPr>
        <p:spPr>
          <a:xfrm>
            <a:off x="3375145" y="5761145"/>
            <a:ext cx="0" cy="14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76297" y="1483249"/>
            <a:ext cx="901209" cy="338554"/>
          </a:xfrm>
          <a:prstGeom prst="rect">
            <a:avLst/>
          </a:prstGeom>
        </p:spPr>
        <p:txBody>
          <a:bodyPr wrap="none" rtlCol="0">
            <a:spAutoFit/>
          </a:bodyPr>
          <a:lstStyle/>
          <a:p>
            <a:r>
              <a:rPr lang="en-CA" sz="1600" b="1" dirty="0" smtClean="0"/>
              <a:t>Phases</a:t>
            </a:r>
          </a:p>
        </p:txBody>
      </p:sp>
      <p:sp>
        <p:nvSpPr>
          <p:cNvPr id="32" name="TextBox 31"/>
          <p:cNvSpPr txBox="1"/>
          <p:nvPr/>
        </p:nvSpPr>
        <p:spPr>
          <a:xfrm>
            <a:off x="576297" y="4943322"/>
            <a:ext cx="1184107" cy="830997"/>
          </a:xfrm>
          <a:prstGeom prst="rect">
            <a:avLst/>
          </a:prstGeom>
        </p:spPr>
        <p:txBody>
          <a:bodyPr wrap="none" rtlCol="0">
            <a:spAutoFit/>
          </a:bodyPr>
          <a:lstStyle/>
          <a:p>
            <a:r>
              <a:rPr lang="en-CA" sz="1600" b="1" dirty="0" smtClean="0"/>
              <a:t>Tools</a:t>
            </a:r>
          </a:p>
          <a:p>
            <a:r>
              <a:rPr lang="en-CA" sz="1600" b="1" dirty="0" smtClean="0"/>
              <a:t>and</a:t>
            </a:r>
          </a:p>
          <a:p>
            <a:r>
              <a:rPr lang="en-CA" sz="1600" b="1" dirty="0" smtClean="0"/>
              <a:t>Templates</a:t>
            </a:r>
          </a:p>
        </p:txBody>
      </p:sp>
      <p:cxnSp>
        <p:nvCxnSpPr>
          <p:cNvPr id="33" name="Straight Connector 32"/>
          <p:cNvCxnSpPr/>
          <p:nvPr/>
        </p:nvCxnSpPr>
        <p:spPr>
          <a:xfrm>
            <a:off x="256907" y="4653977"/>
            <a:ext cx="8640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2258112" y="1211109"/>
            <a:ext cx="6518280" cy="3282113"/>
            <a:chOff x="2258112" y="1211109"/>
            <a:chExt cx="6518280" cy="3282113"/>
          </a:xfrm>
        </p:grpSpPr>
        <p:sp>
          <p:nvSpPr>
            <p:cNvPr id="3" name="Freeform 2"/>
            <p:cNvSpPr/>
            <p:nvPr/>
          </p:nvSpPr>
          <p:spPr>
            <a:xfrm>
              <a:off x="2402112" y="1332726"/>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rgbClr val="29475F"/>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CA" sz="1400" dirty="0" smtClean="0"/>
                <a:t>Assess and prioritize IT and business needs </a:t>
              </a:r>
              <a:endParaRPr lang="en-CA" sz="1400" kern="1200" dirty="0"/>
            </a:p>
          </p:txBody>
        </p:sp>
        <p:sp>
          <p:nvSpPr>
            <p:cNvPr id="4" name="Freeform 3"/>
            <p:cNvSpPr/>
            <p:nvPr/>
          </p:nvSpPr>
          <p:spPr>
            <a:xfrm>
              <a:off x="2402112" y="2228610"/>
              <a:ext cx="1946067" cy="6301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kern="1200" dirty="0" smtClean="0"/>
                <a:t>Assess the business environment and future business priorities</a:t>
              </a:r>
              <a:endParaRPr lang="en-CA" sz="1400" kern="1200" dirty="0"/>
            </a:p>
          </p:txBody>
        </p:sp>
        <p:sp>
          <p:nvSpPr>
            <p:cNvPr id="5" name="Freeform 4"/>
            <p:cNvSpPr/>
            <p:nvPr/>
          </p:nvSpPr>
          <p:spPr>
            <a:xfrm>
              <a:off x="2402112" y="3048357"/>
              <a:ext cx="1946067"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kern="1200" dirty="0" smtClean="0"/>
                <a:t>Identify upcoming IT projects and initiatives</a:t>
              </a:r>
              <a:endParaRPr lang="en-CA" sz="1400" kern="1200" dirty="0"/>
            </a:p>
          </p:txBody>
        </p:sp>
        <p:sp>
          <p:nvSpPr>
            <p:cNvPr id="6" name="Freeform 5"/>
            <p:cNvSpPr/>
            <p:nvPr/>
          </p:nvSpPr>
          <p:spPr>
            <a:xfrm>
              <a:off x="2402112" y="3863051"/>
              <a:ext cx="1946067" cy="6301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kern="1200" dirty="0" smtClean="0"/>
                <a:t>Prioritize capital projects</a:t>
              </a:r>
              <a:endParaRPr lang="en-CA" sz="1400" kern="1200" dirty="0"/>
            </a:p>
          </p:txBody>
        </p:sp>
        <p:sp>
          <p:nvSpPr>
            <p:cNvPr id="7" name="Freeform 6"/>
            <p:cNvSpPr/>
            <p:nvPr/>
          </p:nvSpPr>
          <p:spPr>
            <a:xfrm>
              <a:off x="4616219" y="1332726"/>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rgbClr val="29475F"/>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CA" sz="1400" dirty="0" smtClean="0"/>
                <a:t>Develop the budget and obtain approval</a:t>
              </a:r>
              <a:endParaRPr lang="en-CA" sz="1400" kern="1200" dirty="0"/>
            </a:p>
          </p:txBody>
        </p:sp>
        <p:sp>
          <p:nvSpPr>
            <p:cNvPr id="8" name="Freeform 7"/>
            <p:cNvSpPr/>
            <p:nvPr/>
          </p:nvSpPr>
          <p:spPr>
            <a:xfrm>
              <a:off x="4616220" y="2228611"/>
              <a:ext cx="1946066" cy="630716"/>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kern="1200" dirty="0" smtClean="0"/>
                <a:t>Build the budget</a:t>
              </a:r>
              <a:endParaRPr lang="en-CA" sz="1400" kern="1200" dirty="0"/>
            </a:p>
          </p:txBody>
        </p:sp>
        <p:sp>
          <p:nvSpPr>
            <p:cNvPr id="9" name="Freeform 8"/>
            <p:cNvSpPr/>
            <p:nvPr/>
          </p:nvSpPr>
          <p:spPr>
            <a:xfrm>
              <a:off x="4617306" y="3048357"/>
              <a:ext cx="1946066" cy="6447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kern="1200" dirty="0" smtClean="0"/>
                <a:t>Present the budget</a:t>
              </a:r>
            </a:p>
          </p:txBody>
        </p:sp>
        <p:sp>
          <p:nvSpPr>
            <p:cNvPr id="10" name="Freeform 9"/>
            <p:cNvSpPr/>
            <p:nvPr/>
          </p:nvSpPr>
          <p:spPr>
            <a:xfrm>
              <a:off x="6830325" y="1332726"/>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rgbClr val="29475F"/>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CA" sz="1400" dirty="0" smtClean="0"/>
                <a:t>Manage your budget and drive continuous improvement</a:t>
              </a:r>
              <a:endParaRPr lang="en-CA" sz="1400" kern="1200" dirty="0" smtClean="0"/>
            </a:p>
          </p:txBody>
        </p:sp>
        <p:sp>
          <p:nvSpPr>
            <p:cNvPr id="11" name="Freeform 10"/>
            <p:cNvSpPr/>
            <p:nvPr/>
          </p:nvSpPr>
          <p:spPr>
            <a:xfrm>
              <a:off x="6830326" y="2229155"/>
              <a:ext cx="1946066" cy="6296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kern="1200" dirty="0" smtClean="0"/>
                <a:t>Manage budget variances</a:t>
              </a:r>
              <a:endParaRPr lang="en-CA" sz="1400" kern="1200" dirty="0"/>
            </a:p>
          </p:txBody>
        </p:sp>
        <p:sp>
          <p:nvSpPr>
            <p:cNvPr id="12" name="Freeform 11"/>
            <p:cNvSpPr/>
            <p:nvPr/>
          </p:nvSpPr>
          <p:spPr>
            <a:xfrm>
              <a:off x="6830326" y="3048357"/>
              <a:ext cx="1946066"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CA" sz="1400" kern="1200" dirty="0" smtClean="0"/>
                <a:t>Drive continuous improvement</a:t>
              </a:r>
              <a:endParaRPr lang="en-CA" sz="1400" kern="1200" dirty="0"/>
            </a:p>
          </p:txBody>
        </p:sp>
        <p:cxnSp>
          <p:nvCxnSpPr>
            <p:cNvPr id="14" name="Straight Arrow Connector 13"/>
            <p:cNvCxnSpPr/>
            <p:nvPr/>
          </p:nvCxnSpPr>
          <p:spPr>
            <a:xfrm>
              <a:off x="4348180" y="1692317"/>
              <a:ext cx="268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562287" y="1692317"/>
              <a:ext cx="268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405656" y="2057134"/>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581663" y="2051909"/>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803358" y="2051908"/>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405656" y="2855923"/>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89252" y="2862855"/>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803358" y="2862855"/>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405656" y="3692582"/>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Oval 145407"/>
            <p:cNvSpPr/>
            <p:nvPr/>
          </p:nvSpPr>
          <p:spPr>
            <a:xfrm>
              <a:off x="2258112" y="1211109"/>
              <a:ext cx="288000" cy="288000"/>
            </a:xfrm>
            <a:prstGeom prst="ellipse">
              <a:avLst/>
            </a:prstGeom>
            <a:solidFill>
              <a:srgbClr val="CBDBE7"/>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1</a:t>
              </a:r>
              <a:endParaRPr lang="en-US" sz="1400" b="1" dirty="0">
                <a:solidFill>
                  <a:schemeClr val="tx1"/>
                </a:solidFill>
              </a:endParaRPr>
            </a:p>
          </p:txBody>
        </p:sp>
        <p:sp>
          <p:nvSpPr>
            <p:cNvPr id="35" name="Oval 145407"/>
            <p:cNvSpPr/>
            <p:nvPr/>
          </p:nvSpPr>
          <p:spPr>
            <a:xfrm>
              <a:off x="4491767" y="1216648"/>
              <a:ext cx="288000" cy="288000"/>
            </a:xfrm>
            <a:prstGeom prst="ellipse">
              <a:avLst/>
            </a:prstGeom>
            <a:solidFill>
              <a:srgbClr val="CBDBE7"/>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2</a:t>
              </a:r>
              <a:endParaRPr lang="en-US" sz="1400" b="1" dirty="0">
                <a:solidFill>
                  <a:schemeClr val="tx1"/>
                </a:solidFill>
              </a:endParaRPr>
            </a:p>
          </p:txBody>
        </p:sp>
        <p:sp>
          <p:nvSpPr>
            <p:cNvPr id="36" name="Oval 145407"/>
            <p:cNvSpPr/>
            <p:nvPr/>
          </p:nvSpPr>
          <p:spPr>
            <a:xfrm>
              <a:off x="6696306" y="1230944"/>
              <a:ext cx="288000" cy="288000"/>
            </a:xfrm>
            <a:prstGeom prst="ellipse">
              <a:avLst/>
            </a:prstGeom>
            <a:solidFill>
              <a:srgbClr val="CBDBE7"/>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3</a:t>
              </a:r>
              <a:endParaRPr lang="en-US" sz="1400" b="1" dirty="0">
                <a:solidFill>
                  <a:schemeClr val="tx1"/>
                </a:solidFill>
              </a:endParaRPr>
            </a:p>
          </p:txBody>
        </p:sp>
      </p:grpSp>
      <p:grpSp>
        <p:nvGrpSpPr>
          <p:cNvPr id="38" name="Group 37"/>
          <p:cNvGrpSpPr/>
          <p:nvPr/>
        </p:nvGrpSpPr>
        <p:grpSpPr>
          <a:xfrm>
            <a:off x="0" y="6422955"/>
            <a:ext cx="9144000" cy="437555"/>
            <a:chOff x="0" y="6422955"/>
            <a:chExt cx="9144000" cy="437555"/>
          </a:xfrm>
        </p:grpSpPr>
        <p:pic>
          <p:nvPicPr>
            <p:cNvPr id="39"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40" name="Picture 39"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85318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93480990"/>
              </p:ext>
            </p:extLst>
          </p:nvPr>
        </p:nvGraphicFramePr>
        <p:xfrm>
          <a:off x="139946" y="1909440"/>
          <a:ext cx="8799876" cy="4117924"/>
        </p:xfrm>
        <a:graphic>
          <a:graphicData uri="http://schemas.openxmlformats.org/drawingml/2006/table">
            <a:tbl>
              <a:tblPr firstRow="1" bandRow="1">
                <a:tableStyleId>{5C22544A-7EE6-4342-B048-85BDC9FD1C3A}</a:tableStyleId>
              </a:tblPr>
              <a:tblGrid>
                <a:gridCol w="1191600"/>
                <a:gridCol w="2536092"/>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Assess the</a:t>
                      </a:r>
                      <a:r>
                        <a:rPr lang="en-CA" sz="1000" baseline="0" dirty="0" smtClean="0">
                          <a:solidFill>
                            <a:schemeClr val="tx1"/>
                          </a:solidFill>
                        </a:rPr>
                        <a:t> environment and upcoming business needs</a:t>
                      </a:r>
                      <a:endParaRPr lang="en-CA" sz="400" b="0" dirty="0" smtClean="0">
                        <a:solidFill>
                          <a:schemeClr val="tx1"/>
                        </a:solidFill>
                      </a:endParaRPr>
                    </a:p>
                    <a:p>
                      <a:pPr>
                        <a:spcAft>
                          <a:spcPts val="600"/>
                        </a:spcAft>
                      </a:pPr>
                      <a:r>
                        <a:rPr lang="en-CA" sz="1000" dirty="0" smtClean="0">
                          <a:solidFill>
                            <a:schemeClr val="tx1"/>
                          </a:solidFill>
                        </a:rPr>
                        <a:t>1.2 Compile upcoming IT projects and initiatives</a:t>
                      </a:r>
                    </a:p>
                    <a:p>
                      <a:pPr>
                        <a:spcAft>
                          <a:spcPts val="600"/>
                        </a:spcAft>
                      </a:pPr>
                      <a:r>
                        <a:rPr lang="en-CA" sz="1000" dirty="0" smtClean="0">
                          <a:solidFill>
                            <a:schemeClr val="tx1"/>
                          </a:solidFill>
                        </a:rPr>
                        <a:t>1.3 Prioritize your</a:t>
                      </a:r>
                      <a:r>
                        <a:rPr lang="en-CA" sz="1000" baseline="0" dirty="0" smtClean="0">
                          <a:solidFill>
                            <a:schemeClr val="tx1"/>
                          </a:solidFill>
                        </a:rPr>
                        <a:t> budget items</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Build the budget</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Present the budget </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Manage budget variances</a:t>
                      </a:r>
                      <a:endParaRPr lang="en-CA" sz="1000" baseline="0" dirty="0" smtClean="0">
                        <a:solidFill>
                          <a:schemeClr val="tx1"/>
                        </a:solidFill>
                      </a:endParaRPr>
                    </a:p>
                    <a:p>
                      <a:pPr>
                        <a:spcAft>
                          <a:spcPts val="600"/>
                        </a:spcAft>
                      </a:pPr>
                      <a:r>
                        <a:rPr lang="en-CA" sz="1000" baseline="0" dirty="0" smtClean="0">
                          <a:solidFill>
                            <a:schemeClr val="tx1"/>
                          </a:solidFill>
                        </a:rPr>
                        <a:t>3.2 Drive continuous improvement</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Discuss</a:t>
                      </a:r>
                      <a:r>
                        <a:rPr lang="en-US" sz="1000" b="0" baseline="0" dirty="0" smtClean="0">
                          <a:cs typeface="Open Sans"/>
                        </a:rPr>
                        <a:t> changes to the IT and business environment for the upcoming year.</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Review</a:t>
                      </a:r>
                      <a:r>
                        <a:rPr lang="en-US" sz="1000" b="0" baseline="0" dirty="0" smtClean="0">
                          <a:cs typeface="Open Sans"/>
                        </a:rPr>
                        <a:t> upcoming IT projects and develop project prioritization criteria.</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Review the prioritized budget items.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Review your budget.</a:t>
                      </a:r>
                    </a:p>
                    <a:p>
                      <a:pPr marL="228600" indent="-228600">
                        <a:spcAft>
                          <a:spcPts val="600"/>
                        </a:spcAft>
                        <a:buSzPct val="150000"/>
                        <a:buBlip>
                          <a:blip r:embed="rId3"/>
                        </a:buBlip>
                      </a:pPr>
                      <a:r>
                        <a:rPr lang="en-US" sz="1000" b="0" dirty="0" smtClean="0">
                          <a:cs typeface="Open Sans"/>
                        </a:rPr>
                        <a:t>Review</a:t>
                      </a:r>
                      <a:r>
                        <a:rPr lang="en-US" sz="1000" b="0" baseline="0" dirty="0" smtClean="0">
                          <a:cs typeface="Open Sans"/>
                        </a:rPr>
                        <a:t> the budget presentation and proposal.</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Discuss</a:t>
                      </a:r>
                      <a:r>
                        <a:rPr lang="en-US" sz="1000" b="0" baseline="0" dirty="0" smtClean="0">
                          <a:cs typeface="Open Sans"/>
                        </a:rPr>
                        <a:t> and review budget variances.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Measure project success.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Prioritized budget items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Completed budget</a:t>
                      </a:r>
                    </a:p>
                    <a:p>
                      <a:pPr marL="171450" indent="-171450">
                        <a:buFont typeface="Arial" panose="020B0604020202020204" pitchFamily="34" charset="0"/>
                        <a:buChar char="•"/>
                      </a:pPr>
                      <a:r>
                        <a:rPr lang="en-CA" sz="1000" dirty="0" smtClean="0"/>
                        <a:t>Budget</a:t>
                      </a:r>
                      <a:r>
                        <a:rPr lang="en-CA" sz="1000" baseline="0" dirty="0" smtClean="0"/>
                        <a:t> approval</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Budget</a:t>
                      </a:r>
                      <a:r>
                        <a:rPr lang="en-CA" sz="1000" baseline="0" dirty="0" smtClean="0"/>
                        <a:t> tracking</a:t>
                      </a:r>
                      <a:endParaRPr lang="en-CA" sz="1000" dirty="0" smtClean="0"/>
                    </a:p>
                    <a:p>
                      <a:pPr marL="171450" indent="-171450">
                        <a:buFont typeface="Arial" panose="020B0604020202020204" pitchFamily="34" charset="0"/>
                        <a:buChar char="•"/>
                      </a:pPr>
                      <a:r>
                        <a:rPr lang="en-CA" sz="1000" dirty="0" smtClean="0"/>
                        <a:t>Continuous improvement on budget processes</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223945" y="380331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64018" y="207166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335202" y="5232932"/>
            <a:ext cx="752006" cy="483279"/>
          </a:xfrm>
          <a:prstGeom prst="rect">
            <a:avLst/>
          </a:prstGeom>
          <a:effectLst/>
        </p:spPr>
      </p:pic>
      <p:sp>
        <p:nvSpPr>
          <p:cNvPr id="15" name="Chevron 14"/>
          <p:cNvSpPr/>
          <p:nvPr/>
        </p:nvSpPr>
        <p:spPr>
          <a:xfrm>
            <a:off x="1354649" y="145620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Assess Business </a:t>
            </a:r>
            <a:br>
              <a:rPr lang="en-US" sz="1400" dirty="0" smtClean="0">
                <a:solidFill>
                  <a:srgbClr val="FFFFFF"/>
                </a:solidFill>
              </a:rPr>
            </a:br>
            <a:r>
              <a:rPr lang="en-US" sz="1400" dirty="0" smtClean="0">
                <a:solidFill>
                  <a:srgbClr val="FFFFFF"/>
                </a:solidFill>
              </a:rPr>
              <a:t>and IT Needs</a:t>
            </a:r>
            <a:endParaRPr lang="en-US" sz="1400" dirty="0">
              <a:solidFill>
                <a:srgbClr val="FFFFFF"/>
              </a:solidFill>
            </a:endParaRPr>
          </a:p>
        </p:txBody>
      </p:sp>
      <p:sp>
        <p:nvSpPr>
          <p:cNvPr id="16" name="Chevron 15"/>
          <p:cNvSpPr/>
          <p:nvPr/>
        </p:nvSpPr>
        <p:spPr>
          <a:xfrm>
            <a:off x="3891195" y="145620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Develop the Budget and Obtain Approval</a:t>
            </a:r>
            <a:endParaRPr lang="en-US" sz="1400" dirty="0">
              <a:solidFill>
                <a:srgbClr val="FFFFFF"/>
              </a:solidFill>
            </a:endParaRPr>
          </a:p>
        </p:txBody>
      </p:sp>
      <p:sp>
        <p:nvSpPr>
          <p:cNvPr id="17" name="Chevron 16"/>
          <p:cNvSpPr/>
          <p:nvPr/>
        </p:nvSpPr>
        <p:spPr>
          <a:xfrm>
            <a:off x="6424083" y="145620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Manage the Budget</a:t>
            </a:r>
            <a:endParaRPr lang="en-US" sz="1400" dirty="0">
              <a:solidFill>
                <a:srgbClr val="FFFFFF"/>
              </a:solidFill>
            </a:endParaRPr>
          </a:p>
        </p:txBody>
      </p:sp>
      <p:sp>
        <p:nvSpPr>
          <p:cNvPr id="4" name="Title 3"/>
          <p:cNvSpPr>
            <a:spLocks noGrp="1"/>
          </p:cNvSpPr>
          <p:nvPr>
            <p:ph type="title"/>
          </p:nvPr>
        </p:nvSpPr>
        <p:spPr>
          <a:xfrm>
            <a:off x="257174" y="255588"/>
            <a:ext cx="8699797" cy="877887"/>
          </a:xfrm>
        </p:spPr>
        <p:txBody>
          <a:bodyPr/>
          <a:lstStyle/>
          <a:p>
            <a:r>
              <a:rPr lang="en-US" dirty="0" smtClean="0"/>
              <a:t>Develop and Manage </a:t>
            </a:r>
            <a:r>
              <a:rPr lang="en-US" dirty="0"/>
              <a:t>Y</a:t>
            </a:r>
            <a:r>
              <a:rPr lang="en-US" dirty="0" smtClean="0"/>
              <a:t>our </a:t>
            </a:r>
            <a:r>
              <a:rPr lang="en-US" dirty="0"/>
              <a:t>I</a:t>
            </a:r>
            <a:r>
              <a:rPr lang="en-US" dirty="0" smtClean="0"/>
              <a:t>nfrastructure and Operations Budget: Project overview</a:t>
            </a:r>
            <a:endParaRPr lang="en-US" dirty="0"/>
          </a:p>
        </p:txBody>
      </p:sp>
      <p:grpSp>
        <p:nvGrpSpPr>
          <p:cNvPr id="10" name="Group 9"/>
          <p:cNvGrpSpPr/>
          <p:nvPr/>
        </p:nvGrpSpPr>
        <p:grpSpPr>
          <a:xfrm>
            <a:off x="0" y="6422955"/>
            <a:ext cx="9144000" cy="437555"/>
            <a:chOff x="0" y="6422955"/>
            <a:chExt cx="9144000" cy="437555"/>
          </a:xfrm>
        </p:grpSpPr>
        <p:pic>
          <p:nvPicPr>
            <p:cNvPr id="1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a:hlinkClick r:id="rId3"/>
          </p:cNvPr>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21183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5" y="2173281"/>
            <a:ext cx="6855182" cy="2923877"/>
          </a:xfrm>
          <a:prstGeom prst="rect">
            <a:avLst/>
          </a:prstGeom>
        </p:spPr>
        <p:txBody>
          <a:bodyPr wrap="square" rtlCol="0">
            <a:spAutoFit/>
          </a:bodyPr>
          <a:lstStyle/>
          <a:p>
            <a:pPr>
              <a:spcBef>
                <a:spcPts val="1200"/>
              </a:spcBef>
            </a:pPr>
            <a:r>
              <a:rPr lang="en-CA" sz="1600" i="1" dirty="0" smtClean="0">
                <a:solidFill>
                  <a:schemeClr val="bg1"/>
                </a:solidFill>
                <a:latin typeface="+mj-lt"/>
              </a:rPr>
              <a:t>Ultimately, IT infrastructure &amp; operations is evaluated on two key metrics. </a:t>
            </a:r>
          </a:p>
          <a:p>
            <a:pPr>
              <a:spcBef>
                <a:spcPts val="1200"/>
              </a:spcBef>
            </a:pPr>
            <a:r>
              <a:rPr lang="en-CA" sz="1600" i="1" dirty="0" smtClean="0">
                <a:solidFill>
                  <a:schemeClr val="bg1"/>
                </a:solidFill>
                <a:latin typeface="+mj-lt"/>
              </a:rPr>
              <a:t>First, are systems up and running when they need to be? </a:t>
            </a:r>
            <a:r>
              <a:rPr lang="en-CA" sz="1600" b="1" i="1" dirty="0" smtClean="0">
                <a:solidFill>
                  <a:schemeClr val="bg1"/>
                </a:solidFill>
                <a:latin typeface="+mj-lt"/>
              </a:rPr>
              <a:t>Does it work? </a:t>
            </a:r>
          </a:p>
          <a:p>
            <a:pPr>
              <a:spcBef>
                <a:spcPts val="1200"/>
              </a:spcBef>
            </a:pPr>
            <a:r>
              <a:rPr lang="en-CA" sz="1600" i="1" dirty="0" smtClean="0">
                <a:solidFill>
                  <a:schemeClr val="bg1"/>
                </a:solidFill>
                <a:latin typeface="+mj-lt"/>
              </a:rPr>
              <a:t>Second, is the price reasonable? </a:t>
            </a:r>
            <a:r>
              <a:rPr lang="en-CA" sz="1600" b="1" i="1" dirty="0" smtClean="0">
                <a:solidFill>
                  <a:schemeClr val="bg1"/>
                </a:solidFill>
                <a:latin typeface="+mj-lt"/>
              </a:rPr>
              <a:t>Is it cost effective?</a:t>
            </a:r>
          </a:p>
          <a:p>
            <a:pPr>
              <a:spcBef>
                <a:spcPts val="1200"/>
              </a:spcBef>
            </a:pPr>
            <a:r>
              <a:rPr lang="en-CA" sz="1600" i="1" dirty="0" smtClean="0">
                <a:solidFill>
                  <a:schemeClr val="bg1"/>
                </a:solidFill>
                <a:latin typeface="+mj-lt"/>
              </a:rPr>
              <a:t>You can’t manage what you don’t measure. Your budget presents an opportunity to review the performance of your department, which you’ll lose if your budget numbers are skewed.</a:t>
            </a:r>
          </a:p>
          <a:p>
            <a:pPr>
              <a:spcBef>
                <a:spcPts val="1200"/>
              </a:spcBef>
            </a:pPr>
            <a:r>
              <a:rPr lang="en-CA" sz="1600" i="1" dirty="0" smtClean="0">
                <a:solidFill>
                  <a:schemeClr val="bg1"/>
                </a:solidFill>
                <a:latin typeface="+mj-lt"/>
              </a:rPr>
              <a:t>Budgeting is not a game, it is a practice. It is an indicator of how well your department is managed.</a:t>
            </a:r>
          </a:p>
        </p:txBody>
      </p:sp>
      <p:sp>
        <p:nvSpPr>
          <p:cNvPr id="9" name="TextBox 8"/>
          <p:cNvSpPr txBox="1"/>
          <p:nvPr/>
        </p:nvSpPr>
        <p:spPr>
          <a:xfrm>
            <a:off x="2137145" y="5501062"/>
            <a:ext cx="5536340" cy="738664"/>
          </a:xfrm>
          <a:prstGeom prst="rect">
            <a:avLst/>
          </a:prstGeom>
        </p:spPr>
        <p:txBody>
          <a:bodyPr wrap="square" rtlCol="0">
            <a:spAutoFit/>
          </a:bodyPr>
          <a:lstStyle/>
          <a:p>
            <a:pPr algn="r"/>
            <a:r>
              <a:rPr lang="en-CA" sz="1400" b="1" i="1" dirty="0" smtClean="0">
                <a:solidFill>
                  <a:schemeClr val="bg1"/>
                </a:solidFill>
              </a:rPr>
              <a:t>Darin Stahl, </a:t>
            </a:r>
          </a:p>
          <a:p>
            <a:pPr algn="r"/>
            <a:r>
              <a:rPr lang="en-CA" sz="1400" i="1" dirty="0" smtClean="0">
                <a:solidFill>
                  <a:schemeClr val="bg1"/>
                </a:solidFill>
              </a:rPr>
              <a:t>Senior Research Director, Infrastructure &amp; Operations Practice </a:t>
            </a:r>
            <a:br>
              <a:rPr lang="en-CA" sz="1400" i="1" dirty="0" smtClean="0">
                <a:solidFill>
                  <a:schemeClr val="bg1"/>
                </a:solidFill>
              </a:rPr>
            </a:br>
            <a:r>
              <a:rPr lang="en-CA" sz="1400" i="1" dirty="0" smtClean="0">
                <a:solidFill>
                  <a:schemeClr val="bg1"/>
                </a:solidFill>
              </a:rPr>
              <a:t>Info-Tech Research Group</a:t>
            </a:r>
          </a:p>
        </p:txBody>
      </p:sp>
      <p:sp>
        <p:nvSpPr>
          <p:cNvPr id="10" name="TextBox 9"/>
          <p:cNvSpPr txBox="1"/>
          <p:nvPr/>
        </p:nvSpPr>
        <p:spPr>
          <a:xfrm>
            <a:off x="545852" y="1652940"/>
            <a:ext cx="5944995" cy="338554"/>
          </a:xfrm>
          <a:prstGeom prst="rect">
            <a:avLst/>
          </a:prstGeom>
        </p:spPr>
        <p:txBody>
          <a:bodyPr wrap="square" rtlCol="0">
            <a:spAutoFit/>
          </a:bodyPr>
          <a:lstStyle/>
          <a:p>
            <a:r>
              <a:rPr lang="en-CA" sz="1600" b="1" dirty="0" smtClean="0">
                <a:solidFill>
                  <a:schemeClr val="bg1"/>
                </a:solidFill>
              </a:rPr>
              <a:t>Budgeting is more than a numbers game.</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a:t>
            </a:r>
            <a:r>
              <a:rPr lang="en-CA" sz="4000" b="1" dirty="0" smtClean="0">
                <a:solidFill>
                  <a:schemeClr val="bg1"/>
                </a:solidFill>
              </a:rPr>
              <a:t>PERSPECTIVE</a:t>
            </a:r>
            <a:endParaRPr lang="en-CA" sz="4000" b="1" dirty="0">
              <a:solidFill>
                <a:schemeClr val="bg1"/>
              </a:solidFill>
            </a:endParaRPr>
          </a:p>
        </p:txBody>
      </p:sp>
      <p:pic>
        <p:nvPicPr>
          <p:cNvPr id="14" name="Picture 100"/>
          <p:cNvPicPr>
            <a:picLocks noChangeAspect="1"/>
          </p:cNvPicPr>
          <p:nvPr/>
        </p:nvPicPr>
        <p:blipFill>
          <a:blip r:embed="rId3"/>
          <a:stretch>
            <a:fillRect/>
          </a:stretch>
        </p:blipFill>
        <p:spPr>
          <a:xfrm>
            <a:off x="557097" y="2091521"/>
            <a:ext cx="678666" cy="619651"/>
          </a:xfrm>
          <a:prstGeom prst="rect">
            <a:avLst/>
          </a:prstGeom>
        </p:spPr>
      </p:pic>
      <p:pic>
        <p:nvPicPr>
          <p:cNvPr id="15" name="Picture 101"/>
          <p:cNvPicPr>
            <a:picLocks noChangeAspect="1"/>
          </p:cNvPicPr>
          <p:nvPr/>
        </p:nvPicPr>
        <p:blipFill>
          <a:blip r:embed="rId4"/>
          <a:stretch>
            <a:fillRect/>
          </a:stretch>
        </p:blipFill>
        <p:spPr>
          <a:xfrm>
            <a:off x="7678049" y="4640411"/>
            <a:ext cx="656535" cy="538507"/>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8509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Infrastructure and operations leaders who are responsible for developing and managing a budget</a:t>
            </a:r>
          </a:p>
        </p:txBody>
      </p:sp>
      <p:sp>
        <p:nvSpPr>
          <p:cNvPr id="14" name="Text Placeholder 13"/>
          <p:cNvSpPr>
            <a:spLocks noGrp="1"/>
          </p:cNvSpPr>
          <p:nvPr>
            <p:ph type="body" sz="quarter" idx="26"/>
          </p:nvPr>
        </p:nvSpPr>
        <p:spPr/>
        <p:txBody>
          <a:bodyPr/>
          <a:lstStyle/>
          <a:p>
            <a:r>
              <a:rPr lang="en-US" dirty="0" smtClean="0"/>
              <a:t>Understand how to leverage budgeting as a method to improve your operations</a:t>
            </a:r>
          </a:p>
          <a:p>
            <a:r>
              <a:rPr lang="en-US" dirty="0" smtClean="0"/>
              <a:t>Develop an IT infrastructure and operations budget and successful budget presentation</a:t>
            </a:r>
          </a:p>
          <a:p>
            <a:r>
              <a:rPr lang="en-US" dirty="0" smtClean="0"/>
              <a:t>Manage your budget</a:t>
            </a:r>
          </a:p>
          <a:p>
            <a:r>
              <a:rPr lang="en-US" dirty="0" smtClean="0"/>
              <a:t>Improve your budgeting process for success</a:t>
            </a:r>
          </a:p>
        </p:txBody>
      </p:sp>
      <p:sp>
        <p:nvSpPr>
          <p:cNvPr id="15" name="Text Placeholder 14"/>
          <p:cNvSpPr>
            <a:spLocks noGrp="1"/>
          </p:cNvSpPr>
          <p:nvPr>
            <p:ph type="body" sz="quarter" idx="27"/>
          </p:nvPr>
        </p:nvSpPr>
        <p:spPr/>
        <p:txBody>
          <a:bodyPr/>
          <a:lstStyle/>
          <a:p>
            <a:r>
              <a:rPr lang="en-US" dirty="0" smtClean="0"/>
              <a:t>CIOs</a:t>
            </a:r>
          </a:p>
          <a:p>
            <a:pPr marL="0" indent="0">
              <a:buNone/>
            </a:pPr>
            <a:endParaRPr lang="en-US" dirty="0"/>
          </a:p>
        </p:txBody>
      </p:sp>
      <p:sp>
        <p:nvSpPr>
          <p:cNvPr id="16" name="Text Placeholder 15"/>
          <p:cNvSpPr>
            <a:spLocks noGrp="1"/>
          </p:cNvSpPr>
          <p:nvPr>
            <p:ph type="body" sz="quarter" idx="28"/>
          </p:nvPr>
        </p:nvSpPr>
        <p:spPr/>
        <p:txBody>
          <a:bodyPr/>
          <a:lstStyle/>
          <a:p>
            <a:r>
              <a:rPr lang="en-US" dirty="0" smtClean="0"/>
              <a:t>Understand how to leverage budgeting as a method to improve their operations</a:t>
            </a:r>
          </a:p>
          <a:p>
            <a:r>
              <a:rPr lang="en-US" dirty="0" smtClean="0"/>
              <a:t>Develop an infrastructure and operations budget and successful budget presentation</a:t>
            </a:r>
          </a:p>
          <a:p>
            <a:r>
              <a:rPr lang="en-US" dirty="0" smtClean="0"/>
              <a:t>Better understand how infrastructure and operations budgeting may differ from budgeting for other functions within IT</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9" y="1535364"/>
            <a:ext cx="4333578" cy="940799"/>
          </a:xfrm>
        </p:spPr>
        <p:txBody>
          <a:bodyPr/>
          <a:lstStyle/>
          <a:p>
            <a:r>
              <a:rPr lang="en-US" dirty="0" smtClean="0"/>
              <a:t>Budgeting is a dreaded process for many infrastructure and operations leaders. Priorities and initiatives get questioned and debated by business managers and there never seems to be enough money to go around.</a:t>
            </a:r>
          </a:p>
        </p:txBody>
      </p:sp>
      <p:sp>
        <p:nvSpPr>
          <p:cNvPr id="4" name="Text Placeholder 3"/>
          <p:cNvSpPr>
            <a:spLocks noGrp="1"/>
          </p:cNvSpPr>
          <p:nvPr>
            <p:ph type="body" sz="quarter" idx="11"/>
          </p:nvPr>
        </p:nvSpPr>
        <p:spPr>
          <a:xfrm>
            <a:off x="247848" y="2870309"/>
            <a:ext cx="4333579" cy="1831164"/>
          </a:xfrm>
        </p:spPr>
        <p:txBody>
          <a:bodyPr/>
          <a:lstStyle/>
          <a:p>
            <a:r>
              <a:rPr lang="en-US" dirty="0" smtClean="0"/>
              <a:t>The importance of infrastructure and operations initiatives can be difficult to understand, even for other members of the IT team.</a:t>
            </a:r>
          </a:p>
          <a:p>
            <a:r>
              <a:rPr lang="en-US" dirty="0" smtClean="0"/>
              <a:t>Each budget discussion feels like a battle to get as much money as you can.</a:t>
            </a:r>
          </a:p>
          <a:p>
            <a:r>
              <a:rPr lang="en-US" dirty="0" smtClean="0"/>
              <a:t>You end up feeling like you’re expected to accomplish way more than you’ve been given the budget to do.</a:t>
            </a:r>
            <a:endParaRPr lang="en-US" dirty="0"/>
          </a:p>
          <a:p>
            <a:r>
              <a:rPr lang="en-US" dirty="0" smtClean="0"/>
              <a:t>The budgeting process is frustrating and can feel like a waste of time.</a:t>
            </a:r>
          </a:p>
        </p:txBody>
      </p:sp>
      <p:sp>
        <p:nvSpPr>
          <p:cNvPr id="5" name="Text Placeholder 4"/>
          <p:cNvSpPr>
            <a:spLocks noGrp="1"/>
          </p:cNvSpPr>
          <p:nvPr>
            <p:ph type="body" sz="quarter" idx="12"/>
          </p:nvPr>
        </p:nvSpPr>
        <p:spPr>
          <a:xfrm>
            <a:off x="255868" y="5109327"/>
            <a:ext cx="8623607" cy="1211763"/>
          </a:xfrm>
        </p:spPr>
        <p:txBody>
          <a:bodyPr/>
          <a:lstStyle/>
          <a:p>
            <a:r>
              <a:rPr lang="en-US" dirty="0" smtClean="0"/>
              <a:t>Begin by understanding business priorities for the upcoming year and develop your budget according to their needs.</a:t>
            </a:r>
          </a:p>
          <a:p>
            <a:r>
              <a:rPr lang="en-US" dirty="0" smtClean="0"/>
              <a:t>Articulate how infrastructure and operations initiatives and projects support business operations and priorities. Know your audience and help them understand the implications of not implementing certain planned initiatives.</a:t>
            </a:r>
          </a:p>
          <a:p>
            <a:r>
              <a:rPr lang="en-US" dirty="0" smtClean="0"/>
              <a:t>Let the CIO or business management know if you cannot meet all your objectives with the given budget. Clarify what you can realistically achieve and provide management options for how to proceed. They should be driving strategic decisions.</a:t>
            </a:r>
          </a:p>
        </p:txBody>
      </p:sp>
      <p:sp>
        <p:nvSpPr>
          <p:cNvPr id="6" name="Text Placeholder 5"/>
          <p:cNvSpPr>
            <a:spLocks noGrp="1"/>
          </p:cNvSpPr>
          <p:nvPr>
            <p:ph type="body" sz="quarter" idx="13"/>
          </p:nvPr>
        </p:nvSpPr>
        <p:spPr>
          <a:xfrm>
            <a:off x="4855070" y="1516510"/>
            <a:ext cx="4022229" cy="3104283"/>
          </a:xfrm>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Budgeting is more than just a numbers game.</a:t>
            </a:r>
            <a:br>
              <a:rPr lang="en-US" b="1" dirty="0" smtClean="0">
                <a:solidFill>
                  <a:srgbClr val="333333"/>
                </a:solidFill>
              </a:rPr>
            </a:br>
            <a:r>
              <a:rPr lang="en-US" dirty="0" smtClean="0"/>
              <a:t>Stop padding your numbers. </a:t>
            </a:r>
            <a:r>
              <a:rPr lang="en-US" dirty="0" smtClean="0">
                <a:solidFill>
                  <a:srgbClr val="333333"/>
                </a:solidFill>
              </a:rPr>
              <a:t>What isn’t measured can’t be managed, and hiding behind padded numbers isn’t going to help you in the long run. Good budgeting can improve your infrastructure operations.</a:t>
            </a:r>
          </a:p>
          <a:p>
            <a:pPr marL="228600" indent="-228600">
              <a:spcBef>
                <a:spcPts val="600"/>
              </a:spcBef>
              <a:spcAft>
                <a:spcPts val="600"/>
              </a:spcAft>
              <a:buSzPct val="100000"/>
              <a:buFont typeface="+mj-lt"/>
              <a:buAutoNum type="arabicPeriod"/>
            </a:pPr>
            <a:r>
              <a:rPr lang="en-US" b="1" dirty="0" smtClean="0">
                <a:solidFill>
                  <a:srgbClr val="333333"/>
                </a:solidFill>
              </a:rPr>
              <a:t>Budgeting can be used as an opportunity to bring important infrastructure and operations decisions to the attention of leadership.</a:t>
            </a:r>
            <a:br>
              <a:rPr lang="en-US" b="1" dirty="0" smtClean="0">
                <a:solidFill>
                  <a:srgbClr val="333333"/>
                </a:solidFill>
              </a:rPr>
            </a:br>
            <a:r>
              <a:rPr lang="en-US" dirty="0" smtClean="0">
                <a:solidFill>
                  <a:srgbClr val="333333"/>
                </a:solidFill>
              </a:rPr>
              <a:t>Important infrastructure discussions are often put on the backburner. </a:t>
            </a:r>
            <a:r>
              <a:rPr lang="en-CA" dirty="0"/>
              <a:t>Leverage budgeting as a tool to talk about strategic </a:t>
            </a:r>
            <a:r>
              <a:rPr lang="en-CA" dirty="0" smtClean="0"/>
              <a:t>issues and overcome disinterest.</a:t>
            </a:r>
          </a:p>
          <a:p>
            <a:pPr marL="228600" indent="-228600">
              <a:spcBef>
                <a:spcPts val="600"/>
              </a:spcBef>
              <a:spcAft>
                <a:spcPts val="600"/>
              </a:spcAft>
              <a:buSzPct val="100000"/>
              <a:buFont typeface="+mj-lt"/>
              <a:buAutoNum type="arabicPeriod"/>
            </a:pPr>
            <a:r>
              <a:rPr lang="en-US" b="1" dirty="0" smtClean="0">
                <a:solidFill>
                  <a:srgbClr val="333333"/>
                </a:solidFill>
              </a:rPr>
              <a:t>Know your audience.</a:t>
            </a:r>
            <a:br>
              <a:rPr lang="en-US" b="1" dirty="0" smtClean="0">
                <a:solidFill>
                  <a:srgbClr val="333333"/>
                </a:solidFill>
              </a:rPr>
            </a:br>
            <a:r>
              <a:rPr lang="en-US" dirty="0" smtClean="0">
                <a:solidFill>
                  <a:srgbClr val="333333"/>
                </a:solidFill>
              </a:rPr>
              <a:t>Be prepared with a narrative of how your budgeting decisions will impact business operations. </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Success in budget and cost management is </a:t>
            </a:r>
            <a:r>
              <a:rPr lang="en-CA" dirty="0"/>
              <a:t>one of the most important infrastructure </a:t>
            </a:r>
            <a:r>
              <a:rPr lang="en-CA" dirty="0" smtClean="0"/>
              <a:t>operations metrics</a:t>
            </a:r>
            <a:endParaRPr lang="en-CA" dirty="0"/>
          </a:p>
        </p:txBody>
      </p:sp>
      <p:sp>
        <p:nvSpPr>
          <p:cNvPr id="3" name="Text Placeholder 2"/>
          <p:cNvSpPr txBox="1">
            <a:spLocks/>
          </p:cNvSpPr>
          <p:nvPr/>
        </p:nvSpPr>
        <p:spPr>
          <a:xfrm>
            <a:off x="249302" y="1417052"/>
            <a:ext cx="8494649" cy="1028306"/>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sz="1400" dirty="0" smtClean="0"/>
              <a:t>Infrastructure operations is about supporting technology and ensuring that IT services can operate as required. The Applications team can be measured by business success, but the Infrastructure and Operations team is mainly measured by whether the systems are up and running and whether technology is delivered in the most efficient way possible.</a:t>
            </a:r>
          </a:p>
        </p:txBody>
      </p:sp>
      <p:sp>
        <p:nvSpPr>
          <p:cNvPr id="4" name="Text Placeholder 2"/>
          <p:cNvSpPr txBox="1">
            <a:spLocks/>
          </p:cNvSpPr>
          <p:nvPr/>
        </p:nvSpPr>
        <p:spPr bwMode="auto">
          <a:xfrm>
            <a:off x="249302" y="2633352"/>
            <a:ext cx="5708736" cy="3421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Font typeface="Arial" pitchFamily="34" charset="0"/>
              <a:buNone/>
            </a:pPr>
            <a:r>
              <a:rPr lang="en-CA" sz="1400" dirty="0" smtClean="0"/>
              <a:t>Put simply, IT infrastructure can be thought of as an electrical outlet. The electrical outlet is expected to work and power whatever is plugged in. This is the first metric: does it work?</a:t>
            </a:r>
          </a:p>
          <a:p>
            <a:pPr marL="0" indent="0">
              <a:spcBef>
                <a:spcPts val="600"/>
              </a:spcBef>
              <a:spcAft>
                <a:spcPts val="600"/>
              </a:spcAft>
              <a:buFont typeface="Arial" pitchFamily="34" charset="0"/>
              <a:buNone/>
            </a:pPr>
            <a:r>
              <a:rPr lang="en-CA" sz="1400" dirty="0" smtClean="0"/>
              <a:t>However, infrastructure can be supported in many different ways. The second metric is efficiency. How cost effectively can you make your operations run? </a:t>
            </a:r>
          </a:p>
          <a:p>
            <a:pPr marL="0" indent="0">
              <a:spcBef>
                <a:spcPts val="600"/>
              </a:spcBef>
              <a:spcAft>
                <a:spcPts val="600"/>
              </a:spcAft>
              <a:buNone/>
            </a:pPr>
            <a:r>
              <a:rPr lang="en-CA" sz="1400" b="1" dirty="0" smtClean="0"/>
              <a:t>In summary, spending </a:t>
            </a:r>
            <a:r>
              <a:rPr lang="en-CA" sz="1400" b="1" dirty="0"/>
              <a:t>and budget management is one of the most important </a:t>
            </a:r>
            <a:r>
              <a:rPr lang="en-CA" sz="1400" b="1" dirty="0" smtClean="0"/>
              <a:t>infrastructure operations </a:t>
            </a:r>
            <a:r>
              <a:rPr lang="en-CA" sz="1400" b="1" dirty="0"/>
              <a:t>metrics.</a:t>
            </a:r>
          </a:p>
          <a:p>
            <a:pPr marL="0" indent="0">
              <a:spcBef>
                <a:spcPts val="600"/>
              </a:spcBef>
              <a:spcAft>
                <a:spcPts val="600"/>
              </a:spcAft>
              <a:buNone/>
            </a:pPr>
            <a:r>
              <a:rPr lang="en-CA" sz="1400" b="1" dirty="0" smtClean="0"/>
              <a:t>It </a:t>
            </a:r>
            <a:r>
              <a:rPr lang="en-CA" sz="1400" b="1" dirty="0"/>
              <a:t>is not just a numbers game. It is </a:t>
            </a:r>
            <a:r>
              <a:rPr lang="en-CA" sz="1400" b="1" dirty="0" smtClean="0"/>
              <a:t>an indicator </a:t>
            </a:r>
            <a:r>
              <a:rPr lang="en-CA" sz="1400" b="1" dirty="0"/>
              <a:t>of how well infrastructure is managed</a:t>
            </a:r>
            <a:r>
              <a:rPr lang="en-CA" sz="1400" b="1" dirty="0" smtClean="0"/>
              <a:t>.</a:t>
            </a:r>
            <a:endParaRPr lang="en-CA" sz="1400" b="1" dirty="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246967" y="2545401"/>
            <a:ext cx="2496984" cy="3398199"/>
          </a:xfrm>
          <a:prstGeom prst="rect">
            <a:avLst/>
          </a:prstGeom>
        </p:spPr>
      </p:pic>
      <p:grpSp>
        <p:nvGrpSpPr>
          <p:cNvPr id="6" name="Group 5"/>
          <p:cNvGrpSpPr/>
          <p:nvPr/>
        </p:nvGrpSpPr>
        <p:grpSpPr>
          <a:xfrm>
            <a:off x="0" y="6422955"/>
            <a:ext cx="9144000" cy="437555"/>
            <a:chOff x="0" y="6422955"/>
            <a:chExt cx="9144000" cy="437555"/>
          </a:xfrm>
        </p:grpSpPr>
        <p:pic>
          <p:nvPicPr>
            <p:cNvPr id="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82616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Infrastructure and operations typically accounts for the majority of IT spend</a:t>
            </a:r>
            <a:endParaRPr lang="en-CA" dirty="0"/>
          </a:p>
        </p:txBody>
      </p:sp>
      <p:sp>
        <p:nvSpPr>
          <p:cNvPr id="3" name="Text Placeholder 2"/>
          <p:cNvSpPr txBox="1">
            <a:spLocks/>
          </p:cNvSpPr>
          <p:nvPr/>
        </p:nvSpPr>
        <p:spPr>
          <a:xfrm>
            <a:off x="257174" y="2863345"/>
            <a:ext cx="8472156" cy="1081328"/>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800" dirty="0" smtClean="0"/>
              <a:t>In 2015, the average IT operational budget was </a:t>
            </a:r>
            <a:r>
              <a:rPr lang="en-CA" sz="1800" b="1" dirty="0" smtClean="0"/>
              <a:t>$10.52M.</a:t>
            </a:r>
          </a:p>
          <a:p>
            <a:pPr marL="0" indent="0">
              <a:buFont typeface="Arial" pitchFamily="34" charset="0"/>
              <a:buNone/>
            </a:pPr>
            <a:r>
              <a:rPr lang="en-CA" sz="1400" dirty="0" smtClean="0"/>
              <a:t>After employee salaries, the four next largest spend buckets have historically been infrastructure related. Adding salaries and external services, the average annual infrastructure and operations spend is over 50% of all IT spend.</a:t>
            </a:r>
          </a:p>
        </p:txBody>
      </p:sp>
      <p:graphicFrame>
        <p:nvGraphicFramePr>
          <p:cNvPr id="5" name="Chart 4"/>
          <p:cNvGraphicFramePr>
            <a:graphicFrameLocks/>
          </p:cNvGraphicFramePr>
          <p:nvPr>
            <p:extLst>
              <p:ext uri="{D42A27DB-BD31-4B8C-83A1-F6EECF244321}">
                <p14:modId xmlns:p14="http://schemas.microsoft.com/office/powerpoint/2010/main" val="3015265881"/>
              </p:ext>
            </p:extLst>
          </p:nvPr>
        </p:nvGraphicFramePr>
        <p:xfrm>
          <a:off x="110408" y="4268800"/>
          <a:ext cx="2196000" cy="18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909836922"/>
              </p:ext>
            </p:extLst>
          </p:nvPr>
        </p:nvGraphicFramePr>
        <p:xfrm>
          <a:off x="2322250" y="4268800"/>
          <a:ext cx="2196000" cy="18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626364628"/>
              </p:ext>
            </p:extLst>
          </p:nvPr>
        </p:nvGraphicFramePr>
        <p:xfrm>
          <a:off x="4534092" y="4268800"/>
          <a:ext cx="2196000" cy="18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2238943247"/>
              </p:ext>
            </p:extLst>
          </p:nvPr>
        </p:nvGraphicFramePr>
        <p:xfrm>
          <a:off x="6802092" y="4268800"/>
          <a:ext cx="2196000" cy="1800000"/>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2994660" y="6080662"/>
            <a:ext cx="3284220" cy="215444"/>
          </a:xfrm>
          <a:prstGeom prst="rect">
            <a:avLst/>
          </a:prstGeom>
          <a:noFill/>
        </p:spPr>
        <p:txBody>
          <a:bodyPr wrap="square" rtlCol="0">
            <a:spAutoFit/>
          </a:bodyPr>
          <a:lstStyle/>
          <a:p>
            <a:pPr algn="ctr"/>
            <a:r>
              <a:rPr lang="en-CA" sz="800" dirty="0" smtClean="0"/>
              <a:t>Source: </a:t>
            </a:r>
            <a:r>
              <a:rPr lang="en-CA" sz="800" i="1" dirty="0" smtClean="0"/>
              <a:t>MeasureIT</a:t>
            </a:r>
            <a:r>
              <a:rPr lang="en-CA" sz="800" dirty="0" smtClean="0"/>
              <a:t>, Info-Tech Research Group, </a:t>
            </a:r>
            <a:r>
              <a:rPr lang="en-CA" sz="800" i="1" dirty="0" smtClean="0"/>
              <a:t>N=731</a:t>
            </a:r>
            <a:endParaRPr lang="en-CA" sz="800" i="1" dirty="0"/>
          </a:p>
        </p:txBody>
      </p:sp>
      <p:sp>
        <p:nvSpPr>
          <p:cNvPr id="11" name="Rectangle 10"/>
          <p:cNvSpPr/>
          <p:nvPr/>
        </p:nvSpPr>
        <p:spPr>
          <a:xfrm>
            <a:off x="257174" y="1344952"/>
            <a:ext cx="8472156" cy="1384995"/>
          </a:xfrm>
          <a:prstGeom prst="rect">
            <a:avLst/>
          </a:prstGeom>
        </p:spPr>
        <p:txBody>
          <a:bodyPr wrap="square">
            <a:spAutoFit/>
          </a:bodyPr>
          <a:lstStyle/>
          <a:p>
            <a:r>
              <a:rPr lang="en-CA" dirty="0"/>
              <a:t>In </a:t>
            </a:r>
            <a:r>
              <a:rPr lang="en-CA" dirty="0" smtClean="0"/>
              <a:t>2015, </a:t>
            </a:r>
            <a:r>
              <a:rPr lang="en-CA" dirty="0"/>
              <a:t>the average </a:t>
            </a:r>
            <a:r>
              <a:rPr lang="en-CA" dirty="0" smtClean="0"/>
              <a:t>IT capital </a:t>
            </a:r>
            <a:r>
              <a:rPr lang="en-CA" dirty="0"/>
              <a:t>budget was </a:t>
            </a:r>
            <a:r>
              <a:rPr lang="en-CA" b="1" dirty="0" smtClean="0"/>
              <a:t>$2.48M.</a:t>
            </a:r>
          </a:p>
          <a:p>
            <a:pPr>
              <a:spcBef>
                <a:spcPts val="600"/>
              </a:spcBef>
            </a:pPr>
            <a:r>
              <a:rPr lang="en-CA" sz="1400" dirty="0" smtClean="0"/>
              <a:t>Between replacement and maintenance of legacy systems and net new projects, the infrastructure and IT Operations team is usually responsible for multiple major capital projects each budget cycle. </a:t>
            </a:r>
          </a:p>
          <a:p>
            <a:pPr>
              <a:spcBef>
                <a:spcPts val="600"/>
              </a:spcBef>
            </a:pPr>
            <a:r>
              <a:rPr lang="en-CA" sz="1400" dirty="0" smtClean="0"/>
              <a:t>It is critically important that these are managed in a way that holistically considers and balances the needs of different client business units across the enterprise.</a:t>
            </a:r>
          </a:p>
        </p:txBody>
      </p:sp>
      <p:grpSp>
        <p:nvGrpSpPr>
          <p:cNvPr id="12" name="Group 11"/>
          <p:cNvGrpSpPr/>
          <p:nvPr/>
        </p:nvGrpSpPr>
        <p:grpSpPr>
          <a:xfrm>
            <a:off x="0" y="6422955"/>
            <a:ext cx="9144000" cy="437555"/>
            <a:chOff x="0" y="6422955"/>
            <a:chExt cx="9144000" cy="437555"/>
          </a:xfrm>
        </p:grpSpPr>
        <p:pic>
          <p:nvPicPr>
            <p:cNvPr id="13"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62348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Services provided by external organizations are a large and growing </a:t>
            </a:r>
            <a:r>
              <a:rPr lang="en-CA" dirty="0" smtClean="0"/>
              <a:t>portion of </a:t>
            </a:r>
            <a:r>
              <a:rPr lang="en-CA" dirty="0"/>
              <a:t>IT </a:t>
            </a:r>
            <a:r>
              <a:rPr lang="en-CA" dirty="0" smtClean="0"/>
              <a:t>operational expenditure</a:t>
            </a:r>
            <a:endParaRPr lang="en-CA" dirty="0"/>
          </a:p>
        </p:txBody>
      </p:sp>
      <p:sp>
        <p:nvSpPr>
          <p:cNvPr id="3" name="Text Placeholder 2"/>
          <p:cNvSpPr txBox="1">
            <a:spLocks/>
          </p:cNvSpPr>
          <p:nvPr/>
        </p:nvSpPr>
        <p:spPr>
          <a:xfrm>
            <a:off x="5364891" y="1674643"/>
            <a:ext cx="3287403" cy="4264210"/>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Font typeface="Arial" pitchFamily="34" charset="0"/>
              <a:buNone/>
            </a:pPr>
            <a:r>
              <a:rPr lang="en-CA" sz="1400" dirty="0" smtClean="0"/>
              <a:t>External IT services* accounted for 16% of IT spend in 2015.</a:t>
            </a:r>
          </a:p>
          <a:p>
            <a:pPr marL="0" indent="0">
              <a:spcBef>
                <a:spcPts val="600"/>
              </a:spcBef>
              <a:spcAft>
                <a:spcPts val="600"/>
              </a:spcAft>
              <a:buFont typeface="Arial" pitchFamily="34" charset="0"/>
              <a:buNone/>
            </a:pPr>
            <a:r>
              <a:rPr lang="en-CA" sz="1400" dirty="0" smtClean="0"/>
              <a:t>This was the third largest IT operating expense category, and infrastructure operating expenditure is only expected to grow as organizations shift towards cloud services such as IaaS and PaaS, that appear in the budget as operating expenses. </a:t>
            </a:r>
            <a:r>
              <a:rPr lang="en-CA" sz="1400" dirty="0"/>
              <a:t>Info-Tech clients currently spend </a:t>
            </a:r>
            <a:r>
              <a:rPr lang="en-CA" sz="1400" b="1" dirty="0" smtClean="0"/>
              <a:t>a significantly increasing percentage of budgets </a:t>
            </a:r>
            <a:r>
              <a:rPr lang="en-CA" sz="1400" dirty="0" smtClean="0"/>
              <a:t>on cloud infrastructure alone.</a:t>
            </a:r>
            <a:r>
              <a:rPr lang="en-CA" sz="1400" baseline="30000" dirty="0" smtClean="0">
                <a:latin typeface="Arial" panose="020B0604020202020204" pitchFamily="34" charset="0"/>
                <a:cs typeface="Arial" panose="020B0604020202020204" pitchFamily="34" charset="0"/>
              </a:rPr>
              <a:t>†</a:t>
            </a:r>
            <a:endParaRPr lang="en-CA" sz="1400" baseline="30000" dirty="0"/>
          </a:p>
          <a:p>
            <a:pPr marL="0" indent="0">
              <a:spcBef>
                <a:spcPts val="600"/>
              </a:spcBef>
              <a:spcAft>
                <a:spcPts val="600"/>
              </a:spcAft>
              <a:buFont typeface="Arial" pitchFamily="34" charset="0"/>
              <a:buNone/>
            </a:pPr>
            <a:r>
              <a:rPr lang="en-CA" sz="1400" dirty="0" smtClean="0"/>
              <a:t>External services require different budgeting controls and processes as they often result in multi-year operational expenses that cannot be reduced or eliminated without incurring significant penalties. </a:t>
            </a:r>
          </a:p>
        </p:txBody>
      </p:sp>
      <p:graphicFrame>
        <p:nvGraphicFramePr>
          <p:cNvPr id="4" name="Chart 3"/>
          <p:cNvGraphicFramePr>
            <a:graphicFrameLocks/>
          </p:cNvGraphicFramePr>
          <p:nvPr>
            <p:extLst>
              <p:ext uri="{D42A27DB-BD31-4B8C-83A1-F6EECF244321}">
                <p14:modId xmlns:p14="http://schemas.microsoft.com/office/powerpoint/2010/main" val="1055951640"/>
              </p:ext>
            </p:extLst>
          </p:nvPr>
        </p:nvGraphicFramePr>
        <p:xfrm>
          <a:off x="257174" y="1299188"/>
          <a:ext cx="4853941" cy="446311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151737" y="5654498"/>
            <a:ext cx="3385942" cy="215444"/>
          </a:xfrm>
          <a:prstGeom prst="rect">
            <a:avLst/>
          </a:prstGeom>
          <a:noFill/>
        </p:spPr>
        <p:txBody>
          <a:bodyPr wrap="square" rtlCol="0">
            <a:spAutoFit/>
          </a:bodyPr>
          <a:lstStyle/>
          <a:p>
            <a:pPr algn="ctr"/>
            <a:r>
              <a:rPr lang="en-CA" sz="800" dirty="0" smtClean="0"/>
              <a:t>Source: Info-Tech Research Group</a:t>
            </a:r>
            <a:endParaRPr lang="en-CA" sz="800" dirty="0"/>
          </a:p>
        </p:txBody>
      </p:sp>
      <p:sp>
        <p:nvSpPr>
          <p:cNvPr id="6" name="Rectangle 5"/>
          <p:cNvSpPr/>
          <p:nvPr/>
        </p:nvSpPr>
        <p:spPr>
          <a:xfrm>
            <a:off x="1064485" y="5878523"/>
            <a:ext cx="3560446" cy="507831"/>
          </a:xfrm>
          <a:prstGeom prst="rect">
            <a:avLst/>
          </a:prstGeom>
        </p:spPr>
        <p:txBody>
          <a:bodyPr wrap="square">
            <a:spAutoFit/>
          </a:bodyPr>
          <a:lstStyle/>
          <a:p>
            <a:pPr algn="ctr">
              <a:spcBef>
                <a:spcPts val="0"/>
              </a:spcBef>
            </a:pPr>
            <a:r>
              <a:rPr lang="en-CA" sz="900" dirty="0" smtClean="0"/>
              <a:t>*External services include: Technical </a:t>
            </a:r>
            <a:r>
              <a:rPr lang="en-CA" sz="900" dirty="0"/>
              <a:t>s</a:t>
            </a:r>
            <a:r>
              <a:rPr lang="en-CA" sz="900" dirty="0" smtClean="0"/>
              <a:t>ervices </a:t>
            </a:r>
            <a:r>
              <a:rPr lang="en-CA" sz="900" dirty="0"/>
              <a:t>(3</a:t>
            </a:r>
            <a:r>
              <a:rPr lang="en-CA" sz="900" dirty="0" smtClean="0"/>
              <a:t>%), </a:t>
            </a:r>
            <a:r>
              <a:rPr lang="en-CA" sz="900" dirty="0"/>
              <a:t>IT </a:t>
            </a:r>
            <a:r>
              <a:rPr lang="en-CA" sz="900" dirty="0" smtClean="0"/>
              <a:t>contractors </a:t>
            </a:r>
            <a:r>
              <a:rPr lang="en-CA" sz="900" dirty="0"/>
              <a:t>(3</a:t>
            </a:r>
            <a:r>
              <a:rPr lang="en-CA" sz="900" dirty="0" smtClean="0"/>
              <a:t>%), IT </a:t>
            </a:r>
            <a:r>
              <a:rPr lang="en-CA" sz="900" dirty="0"/>
              <a:t>c</a:t>
            </a:r>
            <a:r>
              <a:rPr lang="en-CA" sz="900" dirty="0" smtClean="0"/>
              <a:t>onsulting </a:t>
            </a:r>
            <a:r>
              <a:rPr lang="en-CA" sz="900" dirty="0"/>
              <a:t>(4</a:t>
            </a:r>
            <a:r>
              <a:rPr lang="en-CA" sz="900" dirty="0" smtClean="0"/>
              <a:t>%), and IT </a:t>
            </a:r>
            <a:r>
              <a:rPr lang="en-CA" sz="900" dirty="0"/>
              <a:t>o</a:t>
            </a:r>
            <a:r>
              <a:rPr lang="en-CA" sz="900" dirty="0" smtClean="0"/>
              <a:t>utsourcing </a:t>
            </a:r>
            <a:r>
              <a:rPr lang="en-CA" sz="900" dirty="0"/>
              <a:t>(6</a:t>
            </a:r>
            <a:r>
              <a:rPr lang="en-CA" sz="900" dirty="0" smtClean="0"/>
              <a:t>%).</a:t>
            </a:r>
          </a:p>
          <a:p>
            <a:pPr algn="ctr">
              <a:spcBef>
                <a:spcPts val="0"/>
              </a:spcBef>
            </a:pPr>
            <a:r>
              <a:rPr lang="en-CA" sz="900" baseline="30000" dirty="0" smtClean="0">
                <a:latin typeface="Arial" panose="020B0604020202020204" pitchFamily="34" charset="0"/>
                <a:cs typeface="Arial" panose="020B0604020202020204" pitchFamily="34" charset="0"/>
              </a:rPr>
              <a:t>† </a:t>
            </a:r>
            <a:r>
              <a:rPr lang="en-CA" sz="900" dirty="0"/>
              <a:t>S</a:t>
            </a:r>
            <a:r>
              <a:rPr lang="en-CA" sz="900" dirty="0" smtClean="0"/>
              <a:t>ource: Info-Tech client engagements.</a:t>
            </a:r>
            <a:endParaRPr lang="en-CA" sz="900" dirty="0"/>
          </a:p>
        </p:txBody>
      </p:sp>
      <p:grpSp>
        <p:nvGrpSpPr>
          <p:cNvPr id="7" name="Group 6"/>
          <p:cNvGrpSpPr/>
          <p:nvPr/>
        </p:nvGrpSpPr>
        <p:grpSpPr>
          <a:xfrm>
            <a:off x="0" y="6422955"/>
            <a:ext cx="9144000" cy="437555"/>
            <a:chOff x="0" y="6422955"/>
            <a:chExt cx="9144000" cy="437555"/>
          </a:xfrm>
        </p:grpSpPr>
        <p:pic>
          <p:nvPicPr>
            <p:cNvPr id="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42576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There are many benefits to a mature budgeting process</a:t>
            </a:r>
          </a:p>
        </p:txBody>
      </p:sp>
      <p:sp>
        <p:nvSpPr>
          <p:cNvPr id="3" name="Rectangle 2"/>
          <p:cNvSpPr/>
          <p:nvPr/>
        </p:nvSpPr>
        <p:spPr>
          <a:xfrm>
            <a:off x="1132655" y="4633446"/>
            <a:ext cx="7505700" cy="1137626"/>
          </a:xfrm>
          <a:prstGeom prst="rect">
            <a:avLst/>
          </a:prstGeom>
          <a:solidFill>
            <a:schemeClr val="accent2">
              <a:lumMod val="20000"/>
              <a:lumOff val="8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600"/>
              </a:spcAft>
            </a:pPr>
            <a:r>
              <a:rPr lang="en-CA" sz="1400" b="1" dirty="0">
                <a:solidFill>
                  <a:srgbClr val="333333"/>
                </a:solidFill>
              </a:rPr>
              <a:t>Make sure unnecessary expenses aren’t going unnoticed. </a:t>
            </a:r>
            <a:endParaRPr lang="en-CA" sz="1400" b="1" dirty="0" smtClean="0">
              <a:solidFill>
                <a:srgbClr val="333333"/>
              </a:solidFill>
            </a:endParaRPr>
          </a:p>
          <a:p>
            <a:pPr lvl="0">
              <a:spcAft>
                <a:spcPts val="600"/>
              </a:spcAft>
            </a:pPr>
            <a:r>
              <a:rPr lang="en-CA" sz="1400" dirty="0" smtClean="0">
                <a:solidFill>
                  <a:srgbClr val="333333"/>
                </a:solidFill>
              </a:rPr>
              <a:t>With </a:t>
            </a:r>
            <a:r>
              <a:rPr lang="en-CA" sz="1400" dirty="0">
                <a:solidFill>
                  <a:srgbClr val="333333"/>
                </a:solidFill>
              </a:rPr>
              <a:t>so many expenses to manage, recurring frivolous expenses can often go by unnoticed. </a:t>
            </a:r>
            <a:r>
              <a:rPr lang="en-CA" sz="1400" dirty="0" smtClean="0">
                <a:solidFill>
                  <a:srgbClr val="333333"/>
                </a:solidFill>
              </a:rPr>
              <a:t>Zero-based </a:t>
            </a:r>
            <a:r>
              <a:rPr lang="en-CA" sz="1400" dirty="0">
                <a:solidFill>
                  <a:srgbClr val="333333"/>
                </a:solidFill>
              </a:rPr>
              <a:t>budgeting can help you ensure these aren’t slipping by and wasting money that could be better spent.</a:t>
            </a:r>
          </a:p>
        </p:txBody>
      </p:sp>
      <p:sp>
        <p:nvSpPr>
          <p:cNvPr id="4" name="Rectangle 3"/>
          <p:cNvSpPr/>
          <p:nvPr/>
        </p:nvSpPr>
        <p:spPr>
          <a:xfrm>
            <a:off x="1132655" y="3118962"/>
            <a:ext cx="7505700" cy="1311810"/>
          </a:xfrm>
          <a:prstGeom prst="rect">
            <a:avLst/>
          </a:prstGeom>
          <a:solidFill>
            <a:schemeClr val="accent2">
              <a:lumMod val="20000"/>
              <a:lumOff val="8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600"/>
              </a:spcAft>
            </a:pPr>
            <a:r>
              <a:rPr lang="en-CA" sz="1400" b="1" dirty="0">
                <a:solidFill>
                  <a:srgbClr val="333333"/>
                </a:solidFill>
              </a:rPr>
              <a:t>Overcome disinterest in infrastructure discussions with management and engage them in strategic decisions. </a:t>
            </a:r>
            <a:endParaRPr lang="en-CA" sz="1400" b="1" dirty="0" smtClean="0">
              <a:solidFill>
                <a:srgbClr val="333333"/>
              </a:solidFill>
            </a:endParaRPr>
          </a:p>
          <a:p>
            <a:pPr lvl="0">
              <a:spcAft>
                <a:spcPts val="600"/>
              </a:spcAft>
            </a:pPr>
            <a:r>
              <a:rPr lang="en-CA" sz="1400" dirty="0" smtClean="0">
                <a:solidFill>
                  <a:srgbClr val="333333"/>
                </a:solidFill>
              </a:rPr>
              <a:t>Infrastructure and operations </a:t>
            </a:r>
            <a:r>
              <a:rPr lang="en-CA" sz="1400" dirty="0">
                <a:solidFill>
                  <a:srgbClr val="333333"/>
                </a:solidFill>
              </a:rPr>
              <a:t>initiatives may be exciting to you but they’re often not the most engaging topic for business managers. Your budget can be used as a device to get attention for your projects and get management engaged in your initiatives.</a:t>
            </a:r>
          </a:p>
        </p:txBody>
      </p:sp>
      <p:sp>
        <p:nvSpPr>
          <p:cNvPr id="5" name="Rectangle 4"/>
          <p:cNvSpPr/>
          <p:nvPr/>
        </p:nvSpPr>
        <p:spPr>
          <a:xfrm>
            <a:off x="1132655" y="1618605"/>
            <a:ext cx="7505700" cy="1252186"/>
          </a:xfrm>
          <a:prstGeom prst="rect">
            <a:avLst/>
          </a:prstGeom>
          <a:solidFill>
            <a:schemeClr val="accent2">
              <a:lumMod val="20000"/>
              <a:lumOff val="8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ts val="500"/>
              </a:spcBef>
              <a:spcAft>
                <a:spcPts val="600"/>
              </a:spcAft>
              <a:buClr>
                <a:srgbClr val="333333"/>
              </a:buClr>
              <a:buSzPct val="120000"/>
            </a:pPr>
            <a:r>
              <a:rPr lang="en-CA" sz="1400" b="1" dirty="0">
                <a:solidFill>
                  <a:srgbClr val="333333"/>
                </a:solidFill>
              </a:rPr>
              <a:t>Improve your infrastructure performance and operations. </a:t>
            </a:r>
            <a:endParaRPr lang="en-CA" sz="1400" b="1" dirty="0" smtClean="0">
              <a:solidFill>
                <a:srgbClr val="333333"/>
              </a:solidFill>
            </a:endParaRPr>
          </a:p>
          <a:p>
            <a:pPr lvl="0" fontAlgn="base">
              <a:spcAft>
                <a:spcPts val="600"/>
              </a:spcAft>
              <a:buClr>
                <a:srgbClr val="333333"/>
              </a:buClr>
              <a:buSzPct val="120000"/>
            </a:pPr>
            <a:r>
              <a:rPr lang="en-CA" sz="1400" dirty="0" smtClean="0">
                <a:solidFill>
                  <a:srgbClr val="333333"/>
                </a:solidFill>
              </a:rPr>
              <a:t>What </a:t>
            </a:r>
            <a:r>
              <a:rPr lang="en-CA" sz="1400" dirty="0">
                <a:solidFill>
                  <a:srgbClr val="333333"/>
                </a:solidFill>
              </a:rPr>
              <a:t>isn’t measured can’t be managed. Budget and cost management is an important metric of how well infrastructure is performing. Budget management will help you understand how effectively you are managing your infrastructure </a:t>
            </a:r>
            <a:r>
              <a:rPr lang="en-CA" sz="1400" dirty="0" smtClean="0">
                <a:solidFill>
                  <a:srgbClr val="333333"/>
                </a:solidFill>
              </a:rPr>
              <a:t>and operations processes and </a:t>
            </a:r>
            <a:r>
              <a:rPr lang="en-CA" sz="1400" dirty="0">
                <a:solidFill>
                  <a:srgbClr val="333333"/>
                </a:solidFill>
              </a:rPr>
              <a:t>help you improve.</a:t>
            </a:r>
          </a:p>
        </p:txBody>
      </p:sp>
      <p:sp>
        <p:nvSpPr>
          <p:cNvPr id="6" name="Oval 145407"/>
          <p:cNvSpPr/>
          <p:nvPr/>
        </p:nvSpPr>
        <p:spPr>
          <a:xfrm>
            <a:off x="342660" y="1677953"/>
            <a:ext cx="727016" cy="726429"/>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en-US" sz="2800" b="1" dirty="0"/>
          </a:p>
        </p:txBody>
      </p:sp>
      <p:sp>
        <p:nvSpPr>
          <p:cNvPr id="7" name="Oval 145408"/>
          <p:cNvSpPr/>
          <p:nvPr/>
        </p:nvSpPr>
        <p:spPr>
          <a:xfrm>
            <a:off x="342660" y="3179861"/>
            <a:ext cx="727016" cy="726429"/>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2</a:t>
            </a:r>
            <a:endParaRPr lang="en-US" sz="2800" b="1" dirty="0"/>
          </a:p>
        </p:txBody>
      </p:sp>
      <p:sp>
        <p:nvSpPr>
          <p:cNvPr id="8" name="Oval 145410"/>
          <p:cNvSpPr/>
          <p:nvPr/>
        </p:nvSpPr>
        <p:spPr>
          <a:xfrm>
            <a:off x="342660" y="4693906"/>
            <a:ext cx="727016" cy="726429"/>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3</a:t>
            </a:r>
            <a:endParaRPr lang="en-US" sz="2800" b="1" dirty="0"/>
          </a:p>
        </p:txBody>
      </p:sp>
      <p:grpSp>
        <p:nvGrpSpPr>
          <p:cNvPr id="9" name="Group 8"/>
          <p:cNvGrpSpPr/>
          <p:nvPr/>
        </p:nvGrpSpPr>
        <p:grpSpPr>
          <a:xfrm>
            <a:off x="0" y="6422955"/>
            <a:ext cx="9144000" cy="437555"/>
            <a:chOff x="0" y="6422955"/>
            <a:chExt cx="9144000" cy="437555"/>
          </a:xfrm>
        </p:grpSpPr>
        <p:pic>
          <p:nvPicPr>
            <p:cNvPr id="10"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29419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5381625" y="1133475"/>
            <a:ext cx="3752849" cy="53911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Inform your planning process with an infrastructure roadmap</a:t>
            </a:r>
            <a:endParaRPr lang="en-CA" dirty="0"/>
          </a:p>
        </p:txBody>
      </p:sp>
      <p:grpSp>
        <p:nvGrpSpPr>
          <p:cNvPr id="21" name="Group 20"/>
          <p:cNvGrpSpPr/>
          <p:nvPr/>
        </p:nvGrpSpPr>
        <p:grpSpPr>
          <a:xfrm>
            <a:off x="5476874" y="1079500"/>
            <a:ext cx="3341706" cy="5201759"/>
            <a:chOff x="5486399" y="1146175"/>
            <a:chExt cx="3341706" cy="5201759"/>
          </a:xfrm>
        </p:grpSpPr>
        <p:grpSp>
          <p:nvGrpSpPr>
            <p:cNvPr id="16" name="Group 15"/>
            <p:cNvGrpSpPr/>
            <p:nvPr/>
          </p:nvGrpSpPr>
          <p:grpSpPr>
            <a:xfrm>
              <a:off x="5486399" y="1146175"/>
              <a:ext cx="3341706" cy="5201759"/>
              <a:chOff x="5486399" y="1146175"/>
              <a:chExt cx="3341706" cy="5201759"/>
            </a:xfrm>
          </p:grpSpPr>
          <p:grpSp>
            <p:nvGrpSpPr>
              <p:cNvPr id="7" name="Group 6"/>
              <p:cNvGrpSpPr/>
              <p:nvPr/>
            </p:nvGrpSpPr>
            <p:grpSpPr>
              <a:xfrm>
                <a:off x="5486399" y="1146175"/>
                <a:ext cx="3341706" cy="5201759"/>
                <a:chOff x="6200711" y="273658"/>
                <a:chExt cx="4775158" cy="7343753"/>
              </a:xfrm>
            </p:grpSpPr>
            <p:sp>
              <p:nvSpPr>
                <p:cNvPr id="8" name="Circular Arrow 7"/>
                <p:cNvSpPr/>
                <p:nvPr/>
              </p:nvSpPr>
              <p:spPr>
                <a:xfrm>
                  <a:off x="7660518" y="273658"/>
                  <a:ext cx="3310998" cy="3289320"/>
                </a:xfrm>
                <a:prstGeom prst="circularArrow">
                  <a:avLst>
                    <a:gd name="adj1" fmla="val 10980"/>
                    <a:gd name="adj2" fmla="val 1142322"/>
                    <a:gd name="adj3" fmla="val 4500000"/>
                    <a:gd name="adj4" fmla="val 13577751"/>
                    <a:gd name="adj5" fmla="val 12500"/>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a:off x="8517098" y="1269145"/>
                  <a:ext cx="1561144" cy="1095967"/>
                </a:xfrm>
                <a:custGeom>
                  <a:avLst/>
                  <a:gdLst>
                    <a:gd name="connsiteX0" fmla="*/ 0 w 1482454"/>
                    <a:gd name="connsiteY0" fmla="*/ 0 h 741049"/>
                    <a:gd name="connsiteX1" fmla="*/ 1482454 w 1482454"/>
                    <a:gd name="connsiteY1" fmla="*/ 0 h 741049"/>
                    <a:gd name="connsiteX2" fmla="*/ 1482454 w 1482454"/>
                    <a:gd name="connsiteY2" fmla="*/ 741049 h 741049"/>
                    <a:gd name="connsiteX3" fmla="*/ 0 w 1482454"/>
                    <a:gd name="connsiteY3" fmla="*/ 741049 h 741049"/>
                    <a:gd name="connsiteX4" fmla="*/ 0 w 1482454"/>
                    <a:gd name="connsiteY4" fmla="*/ 0 h 741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2454" h="741049">
                      <a:moveTo>
                        <a:pt x="0" y="0"/>
                      </a:moveTo>
                      <a:lnTo>
                        <a:pt x="1482454" y="0"/>
                      </a:lnTo>
                      <a:lnTo>
                        <a:pt x="1482454" y="741049"/>
                      </a:lnTo>
                      <a:lnTo>
                        <a:pt x="0" y="7410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dirty="0" smtClean="0">
                      <a:hlinkClick r:id="rId2"/>
                    </a:rPr>
                    <a:t>Exploit Disruptive Infrastructure Technology</a:t>
                  </a:r>
                  <a:endParaRPr lang="en-CA" sz="1400" kern="1200" dirty="0"/>
                </a:p>
              </p:txBody>
            </p:sp>
            <p:sp>
              <p:nvSpPr>
                <p:cNvPr id="10" name="Shape 9"/>
                <p:cNvSpPr/>
                <p:nvPr/>
              </p:nvSpPr>
              <p:spPr>
                <a:xfrm>
                  <a:off x="6200711" y="2030600"/>
                  <a:ext cx="3665163" cy="3702164"/>
                </a:xfrm>
                <a:prstGeom prst="leftCircularArrow">
                  <a:avLst>
                    <a:gd name="adj1" fmla="val 10068"/>
                    <a:gd name="adj2" fmla="val 1142322"/>
                    <a:gd name="adj3" fmla="val 6297279"/>
                    <a:gd name="adj4" fmla="val 18900000"/>
                    <a:gd name="adj5" fmla="val 12500"/>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a:off x="7097029" y="2988462"/>
                  <a:ext cx="1894230" cy="1570003"/>
                </a:xfrm>
                <a:custGeom>
                  <a:avLst/>
                  <a:gdLst>
                    <a:gd name="connsiteX0" fmla="*/ 0 w 1482454"/>
                    <a:gd name="connsiteY0" fmla="*/ 0 h 741049"/>
                    <a:gd name="connsiteX1" fmla="*/ 1482454 w 1482454"/>
                    <a:gd name="connsiteY1" fmla="*/ 0 h 741049"/>
                    <a:gd name="connsiteX2" fmla="*/ 1482454 w 1482454"/>
                    <a:gd name="connsiteY2" fmla="*/ 741049 h 741049"/>
                    <a:gd name="connsiteX3" fmla="*/ 0 w 1482454"/>
                    <a:gd name="connsiteY3" fmla="*/ 741049 h 741049"/>
                    <a:gd name="connsiteX4" fmla="*/ 0 w 1482454"/>
                    <a:gd name="connsiteY4" fmla="*/ 0 h 741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2454" h="741049">
                      <a:moveTo>
                        <a:pt x="0" y="0"/>
                      </a:moveTo>
                      <a:lnTo>
                        <a:pt x="1482454" y="0"/>
                      </a:lnTo>
                      <a:lnTo>
                        <a:pt x="1482454" y="741049"/>
                      </a:lnTo>
                      <a:lnTo>
                        <a:pt x="0" y="7410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dirty="0" smtClean="0">
                      <a:hlinkClick r:id="rId3"/>
                    </a:rPr>
                    <a:t>Improve IT-Business Alignment with an Infrastructure Roadmap</a:t>
                  </a:r>
                  <a:endParaRPr lang="en-CA" sz="1400" kern="1200" dirty="0"/>
                </a:p>
              </p:txBody>
            </p:sp>
            <p:sp>
              <p:nvSpPr>
                <p:cNvPr id="12" name="Block Arc 11"/>
                <p:cNvSpPr/>
                <p:nvPr/>
              </p:nvSpPr>
              <p:spPr>
                <a:xfrm rot="18991078">
                  <a:off x="7762528" y="4436710"/>
                  <a:ext cx="3213341" cy="3180701"/>
                </a:xfrm>
                <a:prstGeom prst="blockArc">
                  <a:avLst>
                    <a:gd name="adj1" fmla="val 16139196"/>
                    <a:gd name="adj2" fmla="val 10853324"/>
                    <a:gd name="adj3" fmla="val 12148"/>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12"/>
                <p:cNvSpPr/>
                <p:nvPr/>
              </p:nvSpPr>
              <p:spPr>
                <a:xfrm>
                  <a:off x="8284928" y="5682042"/>
                  <a:ext cx="2176866" cy="906308"/>
                </a:xfrm>
                <a:custGeom>
                  <a:avLst/>
                  <a:gdLst>
                    <a:gd name="connsiteX0" fmla="*/ 0 w 1482454"/>
                    <a:gd name="connsiteY0" fmla="*/ 0 h 741049"/>
                    <a:gd name="connsiteX1" fmla="*/ 1482454 w 1482454"/>
                    <a:gd name="connsiteY1" fmla="*/ 0 h 741049"/>
                    <a:gd name="connsiteX2" fmla="*/ 1482454 w 1482454"/>
                    <a:gd name="connsiteY2" fmla="*/ 741049 h 741049"/>
                    <a:gd name="connsiteX3" fmla="*/ 0 w 1482454"/>
                    <a:gd name="connsiteY3" fmla="*/ 741049 h 741049"/>
                    <a:gd name="connsiteX4" fmla="*/ 0 w 1482454"/>
                    <a:gd name="connsiteY4" fmla="*/ 0 h 741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2454" h="741049">
                      <a:moveTo>
                        <a:pt x="0" y="0"/>
                      </a:moveTo>
                      <a:lnTo>
                        <a:pt x="1482454" y="0"/>
                      </a:lnTo>
                      <a:lnTo>
                        <a:pt x="1482454" y="741049"/>
                      </a:lnTo>
                      <a:lnTo>
                        <a:pt x="0" y="7410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600" b="1" kern="1200" dirty="0" smtClean="0">
                      <a:solidFill>
                        <a:srgbClr val="29475F"/>
                      </a:solidFill>
                    </a:rPr>
                    <a:t>Develop and Manage Your Infrastructure and Operations Budget</a:t>
                  </a:r>
                  <a:endParaRPr lang="en-CA" sz="1600" b="1" kern="1200" dirty="0">
                    <a:solidFill>
                      <a:srgbClr val="29475F"/>
                    </a:solidFill>
                  </a:endParaRPr>
                </a:p>
              </p:txBody>
            </p:sp>
          </p:grpSp>
          <p:sp>
            <p:nvSpPr>
              <p:cNvPr id="15" name="Flowchart: Extract 14"/>
              <p:cNvSpPr/>
              <p:nvPr/>
            </p:nvSpPr>
            <p:spPr>
              <a:xfrm rot="19108224">
                <a:off x="6557904" y="5712655"/>
                <a:ext cx="589548" cy="279508"/>
              </a:xfrm>
              <a:prstGeom prst="flowChartExtra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Oval 16"/>
            <p:cNvSpPr/>
            <p:nvPr/>
          </p:nvSpPr>
          <p:spPr>
            <a:xfrm>
              <a:off x="6596453" y="1951127"/>
              <a:ext cx="360000" cy="360000"/>
            </a:xfrm>
            <a:prstGeom prst="ellipse">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smtClean="0">
                  <a:solidFill>
                    <a:schemeClr val="bg1"/>
                  </a:solidFill>
                </a:rPr>
                <a:t>1</a:t>
              </a:r>
              <a:endParaRPr lang="en-US" sz="1600" b="1" dirty="0">
                <a:solidFill>
                  <a:schemeClr val="bg1"/>
                </a:solidFill>
              </a:endParaRPr>
            </a:p>
          </p:txBody>
        </p:sp>
        <p:sp>
          <p:nvSpPr>
            <p:cNvPr id="18" name="Oval 17"/>
            <p:cNvSpPr/>
            <p:nvPr/>
          </p:nvSpPr>
          <p:spPr>
            <a:xfrm>
              <a:off x="7473683" y="3493255"/>
              <a:ext cx="360000" cy="360000"/>
            </a:xfrm>
            <a:prstGeom prst="ellipse">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smtClean="0">
                  <a:solidFill>
                    <a:schemeClr val="bg1"/>
                  </a:solidFill>
                </a:rPr>
                <a:t>2</a:t>
              </a:r>
              <a:endParaRPr lang="en-US" sz="1600" b="1" dirty="0">
                <a:solidFill>
                  <a:schemeClr val="bg1"/>
                </a:solidFill>
              </a:endParaRPr>
            </a:p>
          </p:txBody>
        </p:sp>
        <p:sp>
          <p:nvSpPr>
            <p:cNvPr id="19" name="Oval 18"/>
            <p:cNvSpPr/>
            <p:nvPr/>
          </p:nvSpPr>
          <p:spPr>
            <a:xfrm>
              <a:off x="6529778" y="5105228"/>
              <a:ext cx="360000" cy="360000"/>
            </a:xfrm>
            <a:prstGeom prst="ellipse">
              <a:avLst/>
            </a:prstGeom>
            <a:solidFill>
              <a:srgbClr val="29475F"/>
            </a:solidFill>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smtClean="0">
                  <a:solidFill>
                    <a:schemeClr val="bg1"/>
                  </a:solidFill>
                </a:rPr>
                <a:t>3</a:t>
              </a:r>
              <a:endParaRPr lang="en-US" sz="1600" b="1" dirty="0">
                <a:solidFill>
                  <a:schemeClr val="bg1"/>
                </a:solidFill>
              </a:endParaRPr>
            </a:p>
          </p:txBody>
        </p:sp>
      </p:grpSp>
      <p:sp>
        <p:nvSpPr>
          <p:cNvPr id="20" name="Text Placeholder 2"/>
          <p:cNvSpPr txBox="1">
            <a:spLocks/>
          </p:cNvSpPr>
          <p:nvPr/>
        </p:nvSpPr>
        <p:spPr>
          <a:xfrm>
            <a:off x="257174" y="1269709"/>
            <a:ext cx="4939893" cy="5155367"/>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Font typeface="Arial" pitchFamily="34" charset="0"/>
              <a:buNone/>
            </a:pPr>
            <a:r>
              <a:rPr lang="en-CA" sz="1600" b="1" dirty="0" smtClean="0"/>
              <a:t>Creating a budget without an infrastructure roadmap is like driving while wearing a blindfold.</a:t>
            </a:r>
            <a:endParaRPr lang="en-CA" sz="1600" b="1" dirty="0"/>
          </a:p>
          <a:p>
            <a:pPr marL="0" indent="0">
              <a:spcAft>
                <a:spcPts val="600"/>
              </a:spcAft>
              <a:buFont typeface="Arial" pitchFamily="34" charset="0"/>
              <a:buNone/>
            </a:pPr>
            <a:r>
              <a:rPr lang="en-CA" sz="1400" dirty="0" smtClean="0"/>
              <a:t>Your infrastructure roadmap is a forward-looking plan to </a:t>
            </a:r>
            <a:r>
              <a:rPr lang="en-CA" sz="1400" dirty="0"/>
              <a:t>envision and plan </a:t>
            </a:r>
            <a:r>
              <a:rPr lang="en-CA" sz="1400" dirty="0" smtClean="0"/>
              <a:t>your direction and next </a:t>
            </a:r>
            <a:r>
              <a:rPr lang="en-CA" sz="1400" dirty="0"/>
              <a:t>steps holistically, especially with regard to investments and long-term commitments</a:t>
            </a:r>
            <a:r>
              <a:rPr lang="en-CA" sz="1400" dirty="0" smtClean="0"/>
              <a:t>. It is:</a:t>
            </a:r>
          </a:p>
          <a:p>
            <a:r>
              <a:rPr lang="en-CA" sz="1400" dirty="0" smtClean="0"/>
              <a:t>A </a:t>
            </a:r>
            <a:r>
              <a:rPr lang="en-CA" sz="1400" dirty="0"/>
              <a:t>formal channel and way of communicating value bottom-up and top-down between IT and the executive team.</a:t>
            </a:r>
          </a:p>
          <a:p>
            <a:r>
              <a:rPr lang="en-CA" sz="1400" dirty="0"/>
              <a:t>A methodology to prioritize and create projects that generate business value.</a:t>
            </a:r>
          </a:p>
          <a:p>
            <a:r>
              <a:rPr lang="en-CA" sz="1400" dirty="0"/>
              <a:t>A tool that can produce multiple outputs of value for different audiences using the same data.</a:t>
            </a:r>
          </a:p>
          <a:p>
            <a:pPr>
              <a:spcAft>
                <a:spcPts val="600"/>
              </a:spcAft>
            </a:pPr>
            <a:r>
              <a:rPr lang="en-CA" sz="1400" dirty="0"/>
              <a:t>An ongoing </a:t>
            </a:r>
            <a:r>
              <a:rPr lang="en-CA" sz="1400" dirty="0" smtClean="0"/>
              <a:t>process</a:t>
            </a:r>
            <a:r>
              <a:rPr lang="en-CA" sz="1400" dirty="0"/>
              <a:t>, rather than a static document, that is able to adjust and react to evolving business circumstances</a:t>
            </a:r>
            <a:r>
              <a:rPr lang="en-CA" sz="1400" dirty="0" smtClean="0"/>
              <a:t>.</a:t>
            </a:r>
            <a:endParaRPr lang="en-CA" sz="1600" dirty="0" smtClean="0"/>
          </a:p>
          <a:p>
            <a:pPr marL="0" indent="0">
              <a:buFont typeface="Arial" pitchFamily="34" charset="0"/>
              <a:buNone/>
            </a:pPr>
            <a:endParaRPr lang="en-CA" sz="1600" dirty="0" smtClean="0"/>
          </a:p>
          <a:p>
            <a:pPr marL="0" indent="0">
              <a:buNone/>
            </a:pPr>
            <a:r>
              <a:rPr lang="en-CA" sz="1600" dirty="0" smtClean="0"/>
              <a:t>Use Info-Tech’s </a:t>
            </a:r>
            <a:r>
              <a:rPr lang="en-CA" sz="1600" i="1" dirty="0">
                <a:hlinkClick r:id="rId3"/>
              </a:rPr>
              <a:t>Improve IT-Business Alignment with an Infrastructure </a:t>
            </a:r>
            <a:r>
              <a:rPr lang="en-CA" sz="1600" i="1" dirty="0" smtClean="0">
                <a:hlinkClick r:id="rId3"/>
              </a:rPr>
              <a:t>Roadmap</a:t>
            </a:r>
            <a:r>
              <a:rPr lang="en-CA" sz="1600" i="1" dirty="0" smtClean="0"/>
              <a:t> </a:t>
            </a:r>
            <a:r>
              <a:rPr lang="en-CA" sz="1600" dirty="0" smtClean="0"/>
              <a:t>blueprint to create your roadmap before you begin the budget process.</a:t>
            </a:r>
            <a:endParaRPr lang="en-CA" sz="1600" dirty="0"/>
          </a:p>
        </p:txBody>
      </p:sp>
      <p:grpSp>
        <p:nvGrpSpPr>
          <p:cNvPr id="23" name="Group 22"/>
          <p:cNvGrpSpPr/>
          <p:nvPr/>
        </p:nvGrpSpPr>
        <p:grpSpPr>
          <a:xfrm>
            <a:off x="0" y="6422955"/>
            <a:ext cx="9144000" cy="437555"/>
            <a:chOff x="0" y="6422955"/>
            <a:chExt cx="9144000" cy="437555"/>
          </a:xfrm>
        </p:grpSpPr>
        <p:pic>
          <p:nvPicPr>
            <p:cNvPr id="24"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169874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1532</Words>
  <Application>Microsoft Office PowerPoint</Application>
  <PresentationFormat>On-screen Show (4:3)</PresentationFormat>
  <Paragraphs>156</Paragraphs>
  <Slides>12</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Success in budget and cost management is one of the most important infrastructure operations metrics</vt:lpstr>
      <vt:lpstr>Infrastructure and operations typically accounts for the majority of IT spend</vt:lpstr>
      <vt:lpstr>Services provided by external organizations are a large and growing portion of IT operational expenditure</vt:lpstr>
      <vt:lpstr>There are many benefits to a mature budgeting process</vt:lpstr>
      <vt:lpstr>Inform your planning process with an infrastructure roadmap</vt:lpstr>
      <vt:lpstr>Follow Info-Tech’s methodology to create an efficient and effective budgeting process</vt:lpstr>
      <vt:lpstr>Develop and Manage Your Infrastructure and Operations Budget: Project overview</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2016-09-28T15:44:43Z</dcterms:created>
  <dcterms:modified xsi:type="dcterms:W3CDTF">2016-09-28T18:22:54Z</dcterms:modified>
</cp:coreProperties>
</file>