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7" r:id="rId2"/>
  </p:sldMasterIdLst>
  <p:notesMasterIdLst>
    <p:notesMasterId r:id="rId15"/>
  </p:notesMasterIdLst>
  <p:handoutMasterIdLst>
    <p:handoutMasterId r:id="rId16"/>
  </p:handoutMasterIdLst>
  <p:sldIdLst>
    <p:sldId id="607" r:id="rId3"/>
    <p:sldId id="484" r:id="rId4"/>
    <p:sldId id="403" r:id="rId5"/>
    <p:sldId id="602" r:id="rId6"/>
    <p:sldId id="410" r:id="rId7"/>
    <p:sldId id="523" r:id="rId8"/>
    <p:sldId id="486" r:id="rId9"/>
    <p:sldId id="490" r:id="rId10"/>
    <p:sldId id="500" r:id="rId11"/>
    <p:sldId id="487" r:id="rId12"/>
    <p:sldId id="494" r:id="rId13"/>
    <p:sldId id="608" r:id="rId14"/>
  </p:sldIdLst>
  <p:sldSz cx="9144000" cy="6858000" type="screen4x3"/>
  <p:notesSz cx="6858000" cy="9144000"/>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BE7"/>
    <a:srgbClr val="243F54"/>
    <a:srgbClr val="000000"/>
    <a:srgbClr val="A24130"/>
    <a:srgbClr val="2576B7"/>
    <a:srgbClr val="B0C534"/>
    <a:srgbClr val="365D7E"/>
    <a:srgbClr val="406F96"/>
    <a:srgbClr val="7CADD4"/>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5501" autoAdjust="0"/>
  </p:normalViewPr>
  <p:slideViewPr>
    <p:cSldViewPr snapToGrid="0">
      <p:cViewPr varScale="1">
        <p:scale>
          <a:sx n="118" d="100"/>
          <a:sy n="118" d="100"/>
        </p:scale>
        <p:origin x="210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9/21/2016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2230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6492135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8340689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8869194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26" r:id="rId8"/>
    <p:sldLayoutId id="2147483764" r:id="rId9"/>
    <p:sldLayoutId id="2147483762" r:id="rId10"/>
    <p:sldLayoutId id="2147483761" r:id="rId11"/>
    <p:sldLayoutId id="2147483763" r:id="rId12"/>
    <p:sldLayoutId id="2147483766"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3152274353"/>
      </p:ext>
    </p:extLst>
  </p:cSld>
  <p:clrMap bg1="lt1" tx1="dk1" bg2="lt2" tx2="dk2" accent1="accent1" accent2="accent2" accent3="accent3" accent4="accent4" accent5="accent5" accent6="accent6" hlink="hlink" folHlink="folHlink"/>
  <p:sldLayoutIdLst>
    <p:sldLayoutId id="2147483768" r:id="rId1"/>
    <p:sldLayoutId id="2147483769"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s://www.infotech.com/research/ss/defend-against-ransomware/defend-against-ransomware-storyboard?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fend-against-ransomware/defend-against-ransomware-storyboard?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hyperlink" Target="http://www.symantec.com/content/en/us/enterprise/media/security_response/whitepapers/the-evolution-of-ransomware.pdf" TargetMode="External"/><Relationship Id="rId7" Type="http://schemas.openxmlformats.org/officeDocument/2006/relationships/image" Target="../media/image15.png"/><Relationship Id="rId2" Type="http://schemas.openxmlformats.org/officeDocument/2006/relationships/hyperlink" Target="https://blogs.technet.microsoft.com/mmpc/2016/05/18/the-5ws-and-1h-of-ransomware/" TargetMode="External"/><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hyperlink" Target="https://www.infotech.com/research/ss/defend-against-ransomware/defend-against-ransomware-storyboard?utm_source=SS_Sample&amp;utm_medium=Collateral&amp;utm_campaign=Collateral" TargetMode="External"/><Relationship Id="rId4" Type="http://schemas.openxmlformats.org/officeDocument/2006/relationships/hyperlink" Target="http://www.symantec.com/content/en/us/enterprise/media/security_response/whitepapers/ISTR2016_Ransomware_and_Business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defend-against-ransomware/defend-against-ransomware-storyboard?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5.xml"/><Relationship Id="rId6" Type="http://schemas.openxmlformats.org/officeDocument/2006/relationships/image" Target="../media/image14.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efend-against-ransomware/defend-against-ransomware-storyboard?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defend-against-ransomware/defend-against-ransomware-storyboard?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securelist.com/files/2016/06/KSN_Report_Ransomware_2014-2016_final_ENG.pdf"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defend-against-ransomware/defend-against-ransomware-storyboard?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6.png"/><Relationship Id="rId7" Type="http://schemas.openxmlformats.org/officeDocument/2006/relationships/hyperlink" Target="https://www.infotech.com/research/ss/defend-against-ransomware/defend-against-ransomware-storyboard?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fend-against-ransomware/defend-against-ransomware-storyboard?utm_source=SS_Sample&amp;utm_medium=Collateral&amp;utm_campaign=Collateral" TargetMode="External"/><Relationship Id="rId1" Type="http://schemas.openxmlformats.org/officeDocument/2006/relationships/slideLayout" Target="../slideLayouts/slideLayout10.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fend-against-ransomware/defend-against-ransomware-storyboard?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defend-against-ransomware/defend-against-ransomware-storyboard?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defend-against-ransomware/defend-against-ransomware-storyboard?utm_source=SS_Sample&amp;utm_medium=Collateral&amp;utm_campaign=Collateral" TargetMode="External"/><Relationship Id="rId2" Type="http://schemas.openxmlformats.org/officeDocument/2006/relationships/image" Target="../media/image20.png"/><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Defend Against Ransomware</a:t>
            </a:r>
            <a:endParaRPr lang="en-US" dirty="0"/>
          </a:p>
        </p:txBody>
      </p:sp>
      <p:sp>
        <p:nvSpPr>
          <p:cNvPr id="8" name="Text Placeholder 7"/>
          <p:cNvSpPr>
            <a:spLocks noGrp="1"/>
          </p:cNvSpPr>
          <p:nvPr>
            <p:ph type="body" sz="quarter" idx="16"/>
          </p:nvPr>
        </p:nvSpPr>
        <p:spPr/>
        <p:txBody>
          <a:bodyPr/>
          <a:lstStyle/>
          <a:p>
            <a:r>
              <a:rPr lang="en-CA" dirty="0"/>
              <a:t>Don’t let ransomware kidnap you.</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a:t>
              </a:r>
              <a:r>
                <a:rPr lang="en-CA" sz="800" dirty="0" smtClean="0">
                  <a:solidFill>
                    <a:schemeClr val="bg1">
                      <a:lumMod val="65000"/>
                    </a:schemeClr>
                  </a:solidFill>
                </a:rPr>
                <a:t>1997-2016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125949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Digital extortion tactics and ransomware have a longer history than most would expect</a:t>
            </a:r>
            <a:endParaRPr lang="en-CA" dirty="0"/>
          </a:p>
        </p:txBody>
      </p:sp>
      <p:sp>
        <p:nvSpPr>
          <p:cNvPr id="4" name="TextBox 3"/>
          <p:cNvSpPr txBox="1"/>
          <p:nvPr/>
        </p:nvSpPr>
        <p:spPr>
          <a:xfrm>
            <a:off x="1023582" y="1188352"/>
            <a:ext cx="7853718" cy="5447645"/>
          </a:xfrm>
          <a:prstGeom prst="rect">
            <a:avLst/>
          </a:prstGeom>
        </p:spPr>
        <p:txBody>
          <a:bodyPr wrap="square" rtlCol="0">
            <a:spAutoFit/>
          </a:bodyPr>
          <a:lstStyle/>
          <a:p>
            <a:pPr marL="171450" indent="-171450">
              <a:buFont typeface="Arial" panose="020B0604020202020204" pitchFamily="34" charset="0"/>
              <a:buChar char="•"/>
            </a:pPr>
            <a:r>
              <a:rPr lang="en-CA" sz="1200" dirty="0" smtClean="0"/>
              <a:t>The first ransomware actually dates back to the late 1980s. Joseph Popp passed around some 20,000 infected floppy disks at the 1989 </a:t>
            </a:r>
            <a:r>
              <a:rPr lang="en-CA" sz="1200" dirty="0"/>
              <a:t>W</a:t>
            </a:r>
            <a:r>
              <a:rPr lang="en-CA" sz="1200" dirty="0" smtClean="0"/>
              <a:t>orld Health Organization AIDS conference. After 90 boots of the computer, the malware would hide the directory and/or encrypt files on the C: drive. Users were informed they were infected and that they had to send $189 to PC Cyborg Corporations at a P.O. box in Panama to free their system. </a:t>
            </a:r>
          </a:p>
          <a:p>
            <a:pPr marL="171450" indent="-171450">
              <a:buFont typeface="Arial" panose="020B0604020202020204" pitchFamily="34" charset="0"/>
              <a:buChar char="•"/>
            </a:pPr>
            <a:r>
              <a:rPr lang="en-CA" sz="1200" dirty="0" smtClean="0"/>
              <a:t>In the early 2000s, fake spyware removal tools were used by opportunistic hackers to extort funds from unsuspecting targets. Actors exaggerated the impact of potential computer issues resulting from having spyware. This included things such as unused registry entries and corrupt files. The actors claimed to be able to resolve this issue if the user paid them a license fee – usually between $30 to $90.</a:t>
            </a:r>
          </a:p>
          <a:p>
            <a:pPr marL="171450" indent="-171450">
              <a:buFont typeface="Arial" panose="020B0604020202020204" pitchFamily="34" charset="0"/>
              <a:buChar char="•"/>
            </a:pPr>
            <a:r>
              <a:rPr lang="en-CA" sz="1200" dirty="0" smtClean="0"/>
              <a:t>In 2006, a precursor to modern crypto ransomware emerged. The </a:t>
            </a:r>
            <a:r>
              <a:rPr lang="en-CA" sz="1200" dirty="0" err="1" smtClean="0"/>
              <a:t>Trojan.Gpcoder</a:t>
            </a:r>
            <a:r>
              <a:rPr lang="en-CA" sz="1200" dirty="0" smtClean="0"/>
              <a:t> family of malware used weak symmetric encryption and was easily detected. Other variants, such as </a:t>
            </a:r>
            <a:r>
              <a:rPr lang="en-CA" sz="1200" dirty="0" err="1" smtClean="0"/>
              <a:t>Trojan.Cryzip</a:t>
            </a:r>
            <a:r>
              <a:rPr lang="en-CA" sz="1200" dirty="0" smtClean="0"/>
              <a:t> and </a:t>
            </a:r>
            <a:r>
              <a:rPr lang="en-CA" sz="1200" dirty="0" err="1" smtClean="0"/>
              <a:t>Trojan.Arhieveus</a:t>
            </a:r>
            <a:r>
              <a:rPr lang="en-CA" sz="1200" dirty="0" smtClean="0"/>
              <a:t>, emerged. According to Symantec, “</a:t>
            </a:r>
            <a:r>
              <a:rPr lang="en-CA" sz="1200" dirty="0" err="1" smtClean="0"/>
              <a:t>Cryzip</a:t>
            </a:r>
            <a:r>
              <a:rPr lang="en-CA" sz="1200" dirty="0" smtClean="0"/>
              <a:t> copied data files into individual password-protected archive files and then deleted the originals” (“The evolution of ransomware”).</a:t>
            </a:r>
          </a:p>
          <a:p>
            <a:pPr marL="171450" indent="-171450">
              <a:buFont typeface="Arial" panose="020B0604020202020204" pitchFamily="34" charset="0"/>
              <a:buChar char="•"/>
            </a:pPr>
            <a:r>
              <a:rPr lang="en-CA" sz="1200" dirty="0" smtClean="0"/>
              <a:t>In 2008 and 2009, actors began creating fake antivirus software. The fake programs performed fake scans that indicated threats (malware infection or software problem) to the computer were detected and that if the victim paid a license fee, usually $40 to $100, they would fix the problem. </a:t>
            </a:r>
          </a:p>
          <a:p>
            <a:pPr marL="171450" indent="-171450">
              <a:buFont typeface="Arial" panose="020B0604020202020204" pitchFamily="34" charset="0"/>
              <a:buChar char="•"/>
            </a:pPr>
            <a:r>
              <a:rPr lang="en-CA" sz="1200" dirty="0" smtClean="0"/>
              <a:t>In 2008, the first locker ransomware was seen: </a:t>
            </a:r>
            <a:r>
              <a:rPr lang="en-CA" sz="1200" dirty="0" err="1" smtClean="0"/>
              <a:t>Trojan.Ransom.C</a:t>
            </a:r>
            <a:r>
              <a:rPr lang="en-CA" sz="1200" dirty="0" smtClean="0"/>
              <a:t>. </a:t>
            </a:r>
            <a:r>
              <a:rPr lang="en-CA" sz="1200" dirty="0" err="1" smtClean="0"/>
              <a:t>Ransom.C</a:t>
            </a:r>
            <a:r>
              <a:rPr lang="en-CA" sz="1200" dirty="0" smtClean="0"/>
              <a:t> spoofed a Windows Security Center message and alerted the user to call a premium rate phone number to reactive their license. Locker ransomware blocks access to the device but does not encrypt or delete any data. </a:t>
            </a:r>
          </a:p>
          <a:p>
            <a:pPr marL="171450" indent="-171450">
              <a:buFont typeface="Arial" panose="020B0604020202020204" pitchFamily="34" charset="0"/>
              <a:buChar char="•"/>
            </a:pPr>
            <a:r>
              <a:rPr lang="en-CA" sz="1200" dirty="0" smtClean="0"/>
              <a:t>By 2012, locker ransomware surpassed fake software schemes with attack types being spread </a:t>
            </a:r>
            <a:r>
              <a:rPr lang="en-CA" sz="1200" i="1" dirty="0" err="1" smtClean="0"/>
              <a:t>en</a:t>
            </a:r>
            <a:r>
              <a:rPr lang="en-CA" sz="1200" i="1" dirty="0" smtClean="0"/>
              <a:t> masse</a:t>
            </a:r>
            <a:r>
              <a:rPr lang="en-CA" sz="1200" dirty="0" smtClean="0"/>
              <a:t>. Often attacks claimed to be law enforcement agencies that had locked down a computer because the user had performed some illegal action, such as download pirated music. </a:t>
            </a:r>
          </a:p>
          <a:p>
            <a:pPr marL="171450" indent="-171450">
              <a:buFont typeface="Arial" panose="020B0604020202020204" pitchFamily="34" charset="0"/>
              <a:buChar char="•"/>
            </a:pPr>
            <a:r>
              <a:rPr lang="en-CA" sz="1200" dirty="0" smtClean="0"/>
              <a:t>Locker ransomware began to decline between 2012 and 2014 as more users became aware of its tactics and more and more law enforcement agencies put efforts and resources into disrupting locker ransomware actors. In addition, APTs (Advanced Persistent Threats) became common vocabulary for many, increasing security awareness of social engineering tactics. </a:t>
            </a:r>
          </a:p>
          <a:p>
            <a:pPr marL="171450" indent="-171450">
              <a:buFont typeface="Arial" panose="020B0604020202020204" pitchFamily="34" charset="0"/>
              <a:buChar char="•"/>
            </a:pPr>
            <a:r>
              <a:rPr lang="en-CA" sz="1200" dirty="0" smtClean="0"/>
              <a:t>From 2013 to today, crypto ransomware has seen huge increases with stronger encryption algorithms being used (such as RSA, 3-DES, and AES) and targets ranging from individual personal users to full enterprise systems. Crypto ransomware is the most effective at causing disruption, often with the only option to pay.</a:t>
            </a:r>
            <a:endParaRPr lang="en-CA" sz="1200" dirty="0"/>
          </a:p>
        </p:txBody>
      </p:sp>
      <p:sp>
        <p:nvSpPr>
          <p:cNvPr id="6" name="TextBox 5"/>
          <p:cNvSpPr txBox="1"/>
          <p:nvPr/>
        </p:nvSpPr>
        <p:spPr>
          <a:xfrm>
            <a:off x="275371" y="1353321"/>
            <a:ext cx="697627" cy="369332"/>
          </a:xfrm>
          <a:prstGeom prst="rect">
            <a:avLst/>
          </a:prstGeom>
        </p:spPr>
        <p:txBody>
          <a:bodyPr wrap="none" rtlCol="0">
            <a:spAutoFit/>
          </a:bodyPr>
          <a:lstStyle/>
          <a:p>
            <a:r>
              <a:rPr lang="en-CA" b="1" i="1" dirty="0" smtClean="0"/>
              <a:t>1989</a:t>
            </a:r>
          </a:p>
        </p:txBody>
      </p:sp>
      <p:sp>
        <p:nvSpPr>
          <p:cNvPr id="7" name="TextBox 6"/>
          <p:cNvSpPr txBox="1"/>
          <p:nvPr/>
        </p:nvSpPr>
        <p:spPr>
          <a:xfrm>
            <a:off x="275371" y="2131731"/>
            <a:ext cx="697627" cy="369332"/>
          </a:xfrm>
          <a:prstGeom prst="rect">
            <a:avLst/>
          </a:prstGeom>
        </p:spPr>
        <p:txBody>
          <a:bodyPr wrap="none" rtlCol="0">
            <a:spAutoFit/>
          </a:bodyPr>
          <a:lstStyle/>
          <a:p>
            <a:r>
              <a:rPr lang="en-CA" b="1" i="1" dirty="0" smtClean="0"/>
              <a:t>2000</a:t>
            </a:r>
          </a:p>
        </p:txBody>
      </p:sp>
      <p:sp>
        <p:nvSpPr>
          <p:cNvPr id="8" name="TextBox 7"/>
          <p:cNvSpPr txBox="1"/>
          <p:nvPr/>
        </p:nvSpPr>
        <p:spPr>
          <a:xfrm>
            <a:off x="275371" y="2871788"/>
            <a:ext cx="697627" cy="369332"/>
          </a:xfrm>
          <a:prstGeom prst="rect">
            <a:avLst/>
          </a:prstGeom>
        </p:spPr>
        <p:txBody>
          <a:bodyPr wrap="none" rtlCol="0">
            <a:spAutoFit/>
          </a:bodyPr>
          <a:lstStyle/>
          <a:p>
            <a:r>
              <a:rPr lang="en-CA" b="1" i="1" dirty="0" smtClean="0"/>
              <a:t>2006</a:t>
            </a:r>
          </a:p>
        </p:txBody>
      </p:sp>
      <p:sp>
        <p:nvSpPr>
          <p:cNvPr id="9" name="TextBox 8"/>
          <p:cNvSpPr txBox="1"/>
          <p:nvPr/>
        </p:nvSpPr>
        <p:spPr>
          <a:xfrm>
            <a:off x="275371" y="3572461"/>
            <a:ext cx="697627" cy="369332"/>
          </a:xfrm>
          <a:prstGeom prst="rect">
            <a:avLst/>
          </a:prstGeom>
        </p:spPr>
        <p:txBody>
          <a:bodyPr wrap="none" rtlCol="0">
            <a:spAutoFit/>
          </a:bodyPr>
          <a:lstStyle/>
          <a:p>
            <a:r>
              <a:rPr lang="en-CA" b="1" i="1" dirty="0" smtClean="0"/>
              <a:t>2008</a:t>
            </a:r>
          </a:p>
        </p:txBody>
      </p:sp>
      <p:sp>
        <p:nvSpPr>
          <p:cNvPr id="10" name="TextBox 9"/>
          <p:cNvSpPr txBox="1"/>
          <p:nvPr/>
        </p:nvSpPr>
        <p:spPr>
          <a:xfrm>
            <a:off x="275371" y="4635313"/>
            <a:ext cx="697627" cy="369332"/>
          </a:xfrm>
          <a:prstGeom prst="rect">
            <a:avLst/>
          </a:prstGeom>
        </p:spPr>
        <p:txBody>
          <a:bodyPr wrap="none" rtlCol="0">
            <a:spAutoFit/>
          </a:bodyPr>
          <a:lstStyle/>
          <a:p>
            <a:r>
              <a:rPr lang="en-CA" b="1" i="1" dirty="0" smtClean="0"/>
              <a:t>2012</a:t>
            </a:r>
          </a:p>
        </p:txBody>
      </p:sp>
      <p:sp>
        <p:nvSpPr>
          <p:cNvPr id="11" name="TextBox 10"/>
          <p:cNvSpPr txBox="1"/>
          <p:nvPr/>
        </p:nvSpPr>
        <p:spPr>
          <a:xfrm>
            <a:off x="275371" y="5844270"/>
            <a:ext cx="697627" cy="369332"/>
          </a:xfrm>
          <a:prstGeom prst="rect">
            <a:avLst/>
          </a:prstGeom>
        </p:spPr>
        <p:txBody>
          <a:bodyPr wrap="none" rtlCol="0">
            <a:spAutoFit/>
          </a:bodyPr>
          <a:lstStyle/>
          <a:p>
            <a:r>
              <a:rPr lang="en-CA" b="1" i="1" dirty="0" smtClean="0"/>
              <a:t>2013</a:t>
            </a:r>
          </a:p>
        </p:txBody>
      </p:sp>
      <p:grpSp>
        <p:nvGrpSpPr>
          <p:cNvPr id="12" name="Group 11"/>
          <p:cNvGrpSpPr/>
          <p:nvPr/>
        </p:nvGrpSpPr>
        <p:grpSpPr>
          <a:xfrm>
            <a:off x="0" y="6422955"/>
            <a:ext cx="9144000" cy="437555"/>
            <a:chOff x="0" y="6422955"/>
            <a:chExt cx="9144000" cy="437555"/>
          </a:xfrm>
        </p:grpSpPr>
        <p:pic>
          <p:nvPicPr>
            <p:cNvPr id="13"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262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Timeline of the evolution of extortion tactics and ransomware</a:t>
            </a:r>
            <a:endParaRPr lang="en-CA" dirty="0"/>
          </a:p>
        </p:txBody>
      </p:sp>
      <p:sp>
        <p:nvSpPr>
          <p:cNvPr id="6" name="Rectangle 5"/>
          <p:cNvSpPr/>
          <p:nvPr/>
        </p:nvSpPr>
        <p:spPr>
          <a:xfrm>
            <a:off x="326142" y="4029110"/>
            <a:ext cx="1384356" cy="484789"/>
          </a:xfrm>
          <a:prstGeom prst="rect">
            <a:avLst/>
          </a:prstGeom>
          <a:solidFill>
            <a:schemeClr val="accent3"/>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200" b="1" dirty="0" smtClean="0">
                <a:solidFill>
                  <a:schemeClr val="bg1"/>
                </a:solidFill>
              </a:rPr>
              <a:t>Fake Spyware Removal Tools</a:t>
            </a:r>
            <a:endParaRPr lang="en-US" sz="1200" b="1" dirty="0">
              <a:solidFill>
                <a:schemeClr val="bg1"/>
              </a:solidFill>
            </a:endParaRPr>
          </a:p>
        </p:txBody>
      </p:sp>
      <p:sp>
        <p:nvSpPr>
          <p:cNvPr id="7" name="Rectangle 6"/>
          <p:cNvSpPr/>
          <p:nvPr/>
        </p:nvSpPr>
        <p:spPr>
          <a:xfrm>
            <a:off x="276097" y="1876668"/>
            <a:ext cx="1162415" cy="484789"/>
          </a:xfrm>
          <a:prstGeom prst="rect">
            <a:avLst/>
          </a:prstGeom>
          <a:solidFill>
            <a:schemeClr val="accent3"/>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200" b="1" dirty="0" smtClean="0">
                <a:solidFill>
                  <a:schemeClr val="bg1"/>
                </a:solidFill>
              </a:rPr>
              <a:t>AIDS Trojan</a:t>
            </a:r>
            <a:endParaRPr lang="en-US" sz="1200" b="1" dirty="0">
              <a:solidFill>
                <a:schemeClr val="bg1"/>
              </a:solidFill>
            </a:endParaRPr>
          </a:p>
        </p:txBody>
      </p:sp>
      <p:sp>
        <p:nvSpPr>
          <p:cNvPr id="8" name="Rectangle 7"/>
          <p:cNvSpPr/>
          <p:nvPr/>
        </p:nvSpPr>
        <p:spPr>
          <a:xfrm>
            <a:off x="1808053" y="1876668"/>
            <a:ext cx="1315818" cy="484789"/>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First Crypto Ransomware</a:t>
            </a:r>
            <a:endParaRPr lang="en-US" sz="1200" b="1" dirty="0"/>
          </a:p>
        </p:txBody>
      </p:sp>
      <p:sp>
        <p:nvSpPr>
          <p:cNvPr id="9" name="Rectangle 8"/>
          <p:cNvSpPr/>
          <p:nvPr/>
        </p:nvSpPr>
        <p:spPr>
          <a:xfrm>
            <a:off x="2088260" y="4029110"/>
            <a:ext cx="1308379" cy="484789"/>
          </a:xfrm>
          <a:prstGeom prst="rect">
            <a:avLst/>
          </a:prstGeom>
          <a:solidFill>
            <a:schemeClr val="accent3"/>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200" b="1" dirty="0" smtClean="0">
                <a:solidFill>
                  <a:schemeClr val="bg1"/>
                </a:solidFill>
              </a:rPr>
              <a:t>Fake AV Tools emerge</a:t>
            </a:r>
            <a:endParaRPr lang="en-US" sz="1200" b="1" dirty="0">
              <a:solidFill>
                <a:schemeClr val="bg1"/>
              </a:solidFill>
            </a:endParaRPr>
          </a:p>
        </p:txBody>
      </p:sp>
      <p:sp>
        <p:nvSpPr>
          <p:cNvPr id="10" name="Rectangle 9"/>
          <p:cNvSpPr/>
          <p:nvPr/>
        </p:nvSpPr>
        <p:spPr>
          <a:xfrm>
            <a:off x="3695584" y="4029110"/>
            <a:ext cx="1268880" cy="484789"/>
          </a:xfrm>
          <a:prstGeom prst="rect">
            <a:avLst/>
          </a:prstGeom>
          <a:solidFill>
            <a:schemeClr val="accent3"/>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200" b="1" dirty="0" smtClean="0">
                <a:solidFill>
                  <a:schemeClr val="bg1"/>
                </a:solidFill>
              </a:rPr>
              <a:t>First Locker Ransomware</a:t>
            </a:r>
            <a:endParaRPr lang="en-US" sz="1200" b="1" dirty="0">
              <a:solidFill>
                <a:schemeClr val="bg1"/>
              </a:solidFill>
            </a:endParaRPr>
          </a:p>
        </p:txBody>
      </p:sp>
      <p:sp>
        <p:nvSpPr>
          <p:cNvPr id="12" name="Rectangle 11"/>
          <p:cNvSpPr/>
          <p:nvPr/>
        </p:nvSpPr>
        <p:spPr>
          <a:xfrm>
            <a:off x="5110061" y="4029110"/>
            <a:ext cx="1315818" cy="484789"/>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Rise of Crypto Ransomware</a:t>
            </a:r>
            <a:endParaRPr lang="en-US" sz="1200" b="1" dirty="0"/>
          </a:p>
        </p:txBody>
      </p:sp>
      <p:sp>
        <p:nvSpPr>
          <p:cNvPr id="5" name="Right Arrow 4"/>
          <p:cNvSpPr/>
          <p:nvPr/>
        </p:nvSpPr>
        <p:spPr>
          <a:xfrm>
            <a:off x="326142" y="2832721"/>
            <a:ext cx="8403188" cy="6273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6" name="Elbow Connector 15"/>
          <p:cNvCxnSpPr>
            <a:endCxn id="7" idx="2"/>
          </p:cNvCxnSpPr>
          <p:nvPr/>
        </p:nvCxnSpPr>
        <p:spPr>
          <a:xfrm rot="5400000" flipH="1" flipV="1">
            <a:off x="408703" y="2495380"/>
            <a:ext cx="582525" cy="31468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1520" y="2988606"/>
            <a:ext cx="582211" cy="307777"/>
          </a:xfrm>
          <a:prstGeom prst="rect">
            <a:avLst/>
          </a:prstGeom>
        </p:spPr>
        <p:txBody>
          <a:bodyPr wrap="none" rtlCol="0">
            <a:spAutoFit/>
          </a:bodyPr>
          <a:lstStyle/>
          <a:p>
            <a:r>
              <a:rPr lang="en-CA" sz="1400" b="1" i="1" dirty="0" smtClean="0">
                <a:solidFill>
                  <a:schemeClr val="bg1"/>
                </a:solidFill>
              </a:rPr>
              <a:t>1989</a:t>
            </a:r>
          </a:p>
        </p:txBody>
      </p:sp>
      <p:sp>
        <p:nvSpPr>
          <p:cNvPr id="20" name="TextBox 19"/>
          <p:cNvSpPr txBox="1"/>
          <p:nvPr/>
        </p:nvSpPr>
        <p:spPr>
          <a:xfrm>
            <a:off x="1406691" y="2988606"/>
            <a:ext cx="582211" cy="307777"/>
          </a:xfrm>
          <a:prstGeom prst="rect">
            <a:avLst/>
          </a:prstGeom>
        </p:spPr>
        <p:txBody>
          <a:bodyPr wrap="none" rtlCol="0">
            <a:spAutoFit/>
          </a:bodyPr>
          <a:lstStyle/>
          <a:p>
            <a:r>
              <a:rPr lang="en-CA" sz="1400" b="1" i="1" dirty="0" smtClean="0">
                <a:solidFill>
                  <a:schemeClr val="bg1"/>
                </a:solidFill>
              </a:rPr>
              <a:t>2000</a:t>
            </a:r>
          </a:p>
        </p:txBody>
      </p:sp>
      <p:cxnSp>
        <p:nvCxnSpPr>
          <p:cNvPr id="21" name="Elbow Connector 20"/>
          <p:cNvCxnSpPr>
            <a:endCxn id="6" idx="0"/>
          </p:cNvCxnSpPr>
          <p:nvPr/>
        </p:nvCxnSpPr>
        <p:spPr>
          <a:xfrm rot="5400000">
            <a:off x="1005862" y="3324474"/>
            <a:ext cx="717094" cy="692178"/>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731104" y="1225210"/>
            <a:ext cx="1446935" cy="646331"/>
          </a:xfrm>
          <a:prstGeom prst="rect">
            <a:avLst/>
          </a:prstGeom>
        </p:spPr>
        <p:txBody>
          <a:bodyPr wrap="none" rtlCol="0">
            <a:spAutoFit/>
          </a:bodyPr>
          <a:lstStyle/>
          <a:p>
            <a:pPr marL="108000" indent="-108000">
              <a:buFont typeface="Arial" panose="020B0604020202020204" pitchFamily="34" charset="0"/>
              <a:buChar char="•"/>
            </a:pPr>
            <a:r>
              <a:rPr lang="en-CA" sz="1200" dirty="0" err="1"/>
              <a:t>Trojan.Gpcoder</a:t>
            </a:r>
            <a:endParaRPr lang="en-CA" sz="1200" dirty="0"/>
          </a:p>
          <a:p>
            <a:pPr marL="108000" indent="-108000">
              <a:buFont typeface="Arial" panose="020B0604020202020204" pitchFamily="34" charset="0"/>
              <a:buChar char="•"/>
            </a:pPr>
            <a:r>
              <a:rPr lang="en-CA" sz="1200" dirty="0" err="1"/>
              <a:t>Trojan.Cryzip</a:t>
            </a:r>
            <a:r>
              <a:rPr lang="en-CA" sz="1200" dirty="0"/>
              <a:t> </a:t>
            </a:r>
          </a:p>
          <a:p>
            <a:pPr marL="108000" indent="-108000">
              <a:buFont typeface="Arial" panose="020B0604020202020204" pitchFamily="34" charset="0"/>
              <a:buChar char="•"/>
            </a:pPr>
            <a:r>
              <a:rPr lang="en-CA" sz="1200" dirty="0" err="1"/>
              <a:t>Trojan.Arhieveus</a:t>
            </a:r>
            <a:endParaRPr lang="en-US" sz="1200" dirty="0"/>
          </a:p>
        </p:txBody>
      </p:sp>
      <p:sp>
        <p:nvSpPr>
          <p:cNvPr id="24" name="TextBox 23"/>
          <p:cNvSpPr txBox="1"/>
          <p:nvPr/>
        </p:nvSpPr>
        <p:spPr>
          <a:xfrm>
            <a:off x="2464036" y="2988606"/>
            <a:ext cx="582211" cy="307777"/>
          </a:xfrm>
          <a:prstGeom prst="rect">
            <a:avLst/>
          </a:prstGeom>
        </p:spPr>
        <p:txBody>
          <a:bodyPr wrap="none" rtlCol="0">
            <a:spAutoFit/>
          </a:bodyPr>
          <a:lstStyle/>
          <a:p>
            <a:r>
              <a:rPr lang="en-CA" sz="1400" b="1" i="1" dirty="0" smtClean="0">
                <a:solidFill>
                  <a:schemeClr val="bg1"/>
                </a:solidFill>
              </a:rPr>
              <a:t>2006</a:t>
            </a:r>
          </a:p>
        </p:txBody>
      </p:sp>
      <p:sp>
        <p:nvSpPr>
          <p:cNvPr id="31" name="TextBox 30"/>
          <p:cNvSpPr txBox="1"/>
          <p:nvPr/>
        </p:nvSpPr>
        <p:spPr>
          <a:xfrm>
            <a:off x="3297002" y="2988606"/>
            <a:ext cx="582211" cy="307777"/>
          </a:xfrm>
          <a:prstGeom prst="rect">
            <a:avLst/>
          </a:prstGeom>
        </p:spPr>
        <p:txBody>
          <a:bodyPr wrap="none" rtlCol="0">
            <a:spAutoFit/>
          </a:bodyPr>
          <a:lstStyle/>
          <a:p>
            <a:r>
              <a:rPr lang="en-CA" sz="1400" b="1" i="1" dirty="0" smtClean="0">
                <a:solidFill>
                  <a:schemeClr val="bg1"/>
                </a:solidFill>
              </a:rPr>
              <a:t>2008</a:t>
            </a:r>
          </a:p>
        </p:txBody>
      </p:sp>
      <p:cxnSp>
        <p:nvCxnSpPr>
          <p:cNvPr id="2051" name="Elbow Connector 2050"/>
          <p:cNvCxnSpPr>
            <a:stCxn id="31" idx="2"/>
            <a:endCxn id="9" idx="0"/>
          </p:cNvCxnSpPr>
          <p:nvPr/>
        </p:nvCxnSpPr>
        <p:spPr>
          <a:xfrm rot="5400000">
            <a:off x="2798916" y="3239917"/>
            <a:ext cx="732727" cy="84565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53" name="Elbow Connector 2052"/>
          <p:cNvCxnSpPr>
            <a:stCxn id="24" idx="0"/>
            <a:endCxn id="8" idx="2"/>
          </p:cNvCxnSpPr>
          <p:nvPr/>
        </p:nvCxnSpPr>
        <p:spPr>
          <a:xfrm rot="16200000" flipV="1">
            <a:off x="2296978" y="2530442"/>
            <a:ext cx="627149" cy="28918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58" name="Elbow Connector 2057"/>
          <p:cNvCxnSpPr>
            <a:stCxn id="31" idx="2"/>
            <a:endCxn id="10" idx="0"/>
          </p:cNvCxnSpPr>
          <p:nvPr/>
        </p:nvCxnSpPr>
        <p:spPr>
          <a:xfrm rot="16200000" flipH="1">
            <a:off x="3592703" y="3291788"/>
            <a:ext cx="732727" cy="74191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933943" y="2988606"/>
            <a:ext cx="582211" cy="307777"/>
          </a:xfrm>
          <a:prstGeom prst="rect">
            <a:avLst/>
          </a:prstGeom>
        </p:spPr>
        <p:txBody>
          <a:bodyPr wrap="none" rtlCol="0">
            <a:spAutoFit/>
          </a:bodyPr>
          <a:lstStyle/>
          <a:p>
            <a:r>
              <a:rPr lang="en-CA" sz="1400" b="1" i="1" dirty="0" smtClean="0">
                <a:solidFill>
                  <a:schemeClr val="bg1"/>
                </a:solidFill>
              </a:rPr>
              <a:t>2012</a:t>
            </a:r>
          </a:p>
        </p:txBody>
      </p:sp>
      <p:sp>
        <p:nvSpPr>
          <p:cNvPr id="52" name="Rectangle 51"/>
          <p:cNvSpPr/>
          <p:nvPr/>
        </p:nvSpPr>
        <p:spPr>
          <a:xfrm>
            <a:off x="4636465" y="1801124"/>
            <a:ext cx="1268880" cy="560333"/>
          </a:xfrm>
          <a:prstGeom prst="rect">
            <a:avLst/>
          </a:prstGeom>
          <a:solidFill>
            <a:schemeClr val="accent3"/>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200" b="1" dirty="0" smtClean="0">
                <a:solidFill>
                  <a:schemeClr val="bg1"/>
                </a:solidFill>
              </a:rPr>
              <a:t>Locker Ransomware dominates</a:t>
            </a:r>
            <a:endParaRPr lang="en-US" sz="1200" b="1" dirty="0">
              <a:solidFill>
                <a:schemeClr val="bg1"/>
              </a:solidFill>
            </a:endParaRPr>
          </a:p>
        </p:txBody>
      </p:sp>
      <p:cxnSp>
        <p:nvCxnSpPr>
          <p:cNvPr id="2068" name="Elbow Connector 2067"/>
          <p:cNvCxnSpPr>
            <a:stCxn id="51" idx="0"/>
            <a:endCxn id="52" idx="2"/>
          </p:cNvCxnSpPr>
          <p:nvPr/>
        </p:nvCxnSpPr>
        <p:spPr>
          <a:xfrm rot="5400000" flipH="1" flipV="1">
            <a:off x="4934403" y="2652104"/>
            <a:ext cx="627149" cy="4585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616445" y="2988606"/>
            <a:ext cx="582211" cy="307777"/>
          </a:xfrm>
          <a:prstGeom prst="rect">
            <a:avLst/>
          </a:prstGeom>
        </p:spPr>
        <p:txBody>
          <a:bodyPr wrap="none" rtlCol="0">
            <a:spAutoFit/>
          </a:bodyPr>
          <a:lstStyle/>
          <a:p>
            <a:r>
              <a:rPr lang="en-CA" sz="1400" b="1" i="1" dirty="0" smtClean="0">
                <a:solidFill>
                  <a:schemeClr val="bg1"/>
                </a:solidFill>
              </a:rPr>
              <a:t>2013</a:t>
            </a:r>
          </a:p>
        </p:txBody>
      </p:sp>
      <p:cxnSp>
        <p:nvCxnSpPr>
          <p:cNvPr id="2070" name="Elbow Connector 2069"/>
          <p:cNvCxnSpPr>
            <a:stCxn id="55" idx="2"/>
            <a:endCxn id="12" idx="0"/>
          </p:cNvCxnSpPr>
          <p:nvPr/>
        </p:nvCxnSpPr>
        <p:spPr>
          <a:xfrm rot="5400000">
            <a:off x="5471398" y="3592956"/>
            <a:ext cx="732727" cy="13958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074" name="TextBox 2073"/>
          <p:cNvSpPr txBox="1"/>
          <p:nvPr/>
        </p:nvSpPr>
        <p:spPr>
          <a:xfrm>
            <a:off x="5096482" y="4509437"/>
            <a:ext cx="1329397" cy="461665"/>
          </a:xfrm>
          <a:prstGeom prst="rect">
            <a:avLst/>
          </a:prstGeom>
        </p:spPr>
        <p:txBody>
          <a:bodyPr wrap="square" rtlCol="0">
            <a:spAutoFit/>
          </a:bodyPr>
          <a:lstStyle/>
          <a:p>
            <a:pPr marL="108000" indent="-108000">
              <a:buFont typeface="Arial" panose="020B0604020202020204" pitchFamily="34" charset="0"/>
              <a:buChar char="•"/>
            </a:pPr>
            <a:r>
              <a:rPr lang="en-CA" sz="1200" dirty="0" smtClean="0"/>
              <a:t>Use of Bitcoin for payment</a:t>
            </a:r>
          </a:p>
        </p:txBody>
      </p:sp>
      <p:sp>
        <p:nvSpPr>
          <p:cNvPr id="62" name="Rectangle 61"/>
          <p:cNvSpPr/>
          <p:nvPr/>
        </p:nvSpPr>
        <p:spPr>
          <a:xfrm>
            <a:off x="7227732" y="1876668"/>
            <a:ext cx="1315818" cy="484789"/>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Ransomware as a Service</a:t>
            </a:r>
            <a:endParaRPr lang="en-US" sz="1200" b="1" dirty="0"/>
          </a:p>
        </p:txBody>
      </p:sp>
      <p:sp>
        <p:nvSpPr>
          <p:cNvPr id="63" name="TextBox 62"/>
          <p:cNvSpPr txBox="1"/>
          <p:nvPr/>
        </p:nvSpPr>
        <p:spPr>
          <a:xfrm>
            <a:off x="7663952" y="2988606"/>
            <a:ext cx="582211" cy="307777"/>
          </a:xfrm>
          <a:prstGeom prst="rect">
            <a:avLst/>
          </a:prstGeom>
        </p:spPr>
        <p:txBody>
          <a:bodyPr wrap="none" rtlCol="0">
            <a:spAutoFit/>
          </a:bodyPr>
          <a:lstStyle/>
          <a:p>
            <a:r>
              <a:rPr lang="en-CA" sz="1400" b="1" i="1" dirty="0" smtClean="0">
                <a:solidFill>
                  <a:schemeClr val="bg1"/>
                </a:solidFill>
              </a:rPr>
              <a:t>2016</a:t>
            </a:r>
          </a:p>
        </p:txBody>
      </p:sp>
      <p:cxnSp>
        <p:nvCxnSpPr>
          <p:cNvPr id="2076" name="Elbow Connector 2075"/>
          <p:cNvCxnSpPr>
            <a:stCxn id="131" idx="0"/>
            <a:endCxn id="62" idx="2"/>
          </p:cNvCxnSpPr>
          <p:nvPr/>
        </p:nvCxnSpPr>
        <p:spPr>
          <a:xfrm rot="5400000" flipH="1" flipV="1">
            <a:off x="7265524" y="2368489"/>
            <a:ext cx="627149" cy="61308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298947" y="2988606"/>
            <a:ext cx="582211" cy="307777"/>
          </a:xfrm>
          <a:prstGeom prst="rect">
            <a:avLst/>
          </a:prstGeom>
        </p:spPr>
        <p:txBody>
          <a:bodyPr wrap="none" rtlCol="0">
            <a:spAutoFit/>
          </a:bodyPr>
          <a:lstStyle/>
          <a:p>
            <a:r>
              <a:rPr lang="en-CA" sz="1400" b="1" i="1" dirty="0" smtClean="0">
                <a:solidFill>
                  <a:schemeClr val="bg1"/>
                </a:solidFill>
              </a:rPr>
              <a:t>2014</a:t>
            </a:r>
          </a:p>
        </p:txBody>
      </p:sp>
      <p:sp>
        <p:nvSpPr>
          <p:cNvPr id="68" name="Rectangle 67"/>
          <p:cNvSpPr/>
          <p:nvPr/>
        </p:nvSpPr>
        <p:spPr>
          <a:xfrm>
            <a:off x="6543285" y="4029110"/>
            <a:ext cx="1409248" cy="484789"/>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Ransomware with exploit kits</a:t>
            </a:r>
            <a:endParaRPr lang="en-US" sz="1200" b="1" dirty="0"/>
          </a:p>
        </p:txBody>
      </p:sp>
      <p:cxnSp>
        <p:nvCxnSpPr>
          <p:cNvPr id="2079" name="Elbow Connector 2078"/>
          <p:cNvCxnSpPr>
            <a:stCxn id="67" idx="2"/>
            <a:endCxn id="68" idx="0"/>
          </p:cNvCxnSpPr>
          <p:nvPr/>
        </p:nvCxnSpPr>
        <p:spPr>
          <a:xfrm rot="16200000" flipH="1">
            <a:off x="6552618" y="3333818"/>
            <a:ext cx="732727" cy="65785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538610" y="4519716"/>
            <a:ext cx="2075552" cy="461665"/>
          </a:xfrm>
          <a:prstGeom prst="rect">
            <a:avLst/>
          </a:prstGeom>
        </p:spPr>
        <p:txBody>
          <a:bodyPr wrap="square" rtlCol="0">
            <a:spAutoFit/>
          </a:bodyPr>
          <a:lstStyle/>
          <a:p>
            <a:pPr marL="108000" indent="-108000">
              <a:buFont typeface="Arial" panose="020B0604020202020204" pitchFamily="34" charset="0"/>
              <a:buChar char="•"/>
            </a:pPr>
            <a:r>
              <a:rPr lang="en-CA" sz="1200" dirty="0" smtClean="0"/>
              <a:t>Exploit kits (e.g. Angler) and web ads used</a:t>
            </a:r>
          </a:p>
        </p:txBody>
      </p:sp>
      <p:sp>
        <p:nvSpPr>
          <p:cNvPr id="76" name="TextBox 75"/>
          <p:cNvSpPr txBox="1"/>
          <p:nvPr/>
        </p:nvSpPr>
        <p:spPr>
          <a:xfrm>
            <a:off x="7136549" y="1181170"/>
            <a:ext cx="1738137" cy="646331"/>
          </a:xfrm>
          <a:prstGeom prst="rect">
            <a:avLst/>
          </a:prstGeom>
        </p:spPr>
        <p:txBody>
          <a:bodyPr wrap="square" rtlCol="0">
            <a:spAutoFit/>
          </a:bodyPr>
          <a:lstStyle/>
          <a:p>
            <a:pPr marL="108000" indent="-108000">
              <a:buFont typeface="Arial" panose="020B0604020202020204" pitchFamily="34" charset="0"/>
              <a:buChar char="•"/>
            </a:pPr>
            <a:r>
              <a:rPr lang="en-CA" sz="1200" dirty="0" smtClean="0"/>
              <a:t>For pay ransomware services</a:t>
            </a:r>
          </a:p>
          <a:p>
            <a:pPr marL="108000" indent="-108000">
              <a:buFont typeface="Arial" panose="020B0604020202020204" pitchFamily="34" charset="0"/>
              <a:buChar char="•"/>
            </a:pPr>
            <a:r>
              <a:rPr lang="en-CA" sz="1200" dirty="0" smtClean="0"/>
              <a:t>Targeted attacks</a:t>
            </a:r>
          </a:p>
        </p:txBody>
      </p:sp>
      <p:sp>
        <p:nvSpPr>
          <p:cNvPr id="37" name="TextBox 36"/>
          <p:cNvSpPr txBox="1"/>
          <p:nvPr/>
        </p:nvSpPr>
        <p:spPr>
          <a:xfrm>
            <a:off x="4527736" y="1181170"/>
            <a:ext cx="1657369" cy="646331"/>
          </a:xfrm>
          <a:prstGeom prst="rect">
            <a:avLst/>
          </a:prstGeom>
        </p:spPr>
        <p:txBody>
          <a:bodyPr wrap="square" rtlCol="0">
            <a:spAutoFit/>
          </a:bodyPr>
          <a:lstStyle>
            <a:defPPr>
              <a:defRPr lang="en-US"/>
            </a:defPPr>
            <a:lvl1pPr marL="108000" indent="-108000">
              <a:buFont typeface="Arial" panose="020B0604020202020204" pitchFamily="34" charset="0"/>
              <a:buChar char="•"/>
              <a:defRPr sz="1200"/>
            </a:lvl1pPr>
          </a:lstStyle>
          <a:p>
            <a:r>
              <a:rPr lang="en-CA" dirty="0"/>
              <a:t>Locker ransomware beats out fake </a:t>
            </a:r>
            <a:r>
              <a:rPr lang="en-CA" dirty="0" smtClean="0"/>
              <a:t>software scams</a:t>
            </a:r>
            <a:endParaRPr lang="en-CA" dirty="0"/>
          </a:p>
        </p:txBody>
      </p:sp>
      <p:sp>
        <p:nvSpPr>
          <p:cNvPr id="89" name="TextBox 88"/>
          <p:cNvSpPr txBox="1"/>
          <p:nvPr/>
        </p:nvSpPr>
        <p:spPr>
          <a:xfrm>
            <a:off x="4028909" y="2988606"/>
            <a:ext cx="582211" cy="307777"/>
          </a:xfrm>
          <a:prstGeom prst="rect">
            <a:avLst/>
          </a:prstGeom>
        </p:spPr>
        <p:txBody>
          <a:bodyPr wrap="none" rtlCol="0">
            <a:spAutoFit/>
          </a:bodyPr>
          <a:lstStyle/>
          <a:p>
            <a:r>
              <a:rPr lang="en-CA" sz="1400" b="1" i="1" dirty="0" smtClean="0">
                <a:solidFill>
                  <a:schemeClr val="bg1"/>
                </a:solidFill>
              </a:rPr>
              <a:t>2010</a:t>
            </a:r>
          </a:p>
        </p:txBody>
      </p:sp>
      <p:sp>
        <p:nvSpPr>
          <p:cNvPr id="92" name="Rectangle 91"/>
          <p:cNvSpPr/>
          <p:nvPr/>
        </p:nvSpPr>
        <p:spPr>
          <a:xfrm>
            <a:off x="3200820" y="1782655"/>
            <a:ext cx="1380035" cy="578802"/>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Fake AV dominates extortion tactics</a:t>
            </a:r>
            <a:endParaRPr lang="en-US" sz="1200" b="1" dirty="0"/>
          </a:p>
        </p:txBody>
      </p:sp>
      <p:cxnSp>
        <p:nvCxnSpPr>
          <p:cNvPr id="54" name="Elbow Connector 53"/>
          <p:cNvCxnSpPr>
            <a:stCxn id="89" idx="0"/>
            <a:endCxn id="92" idx="2"/>
          </p:cNvCxnSpPr>
          <p:nvPr/>
        </p:nvCxnSpPr>
        <p:spPr>
          <a:xfrm rot="16200000" flipV="1">
            <a:off x="3791853" y="2460443"/>
            <a:ext cx="627149" cy="42917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5967226" y="1782655"/>
            <a:ext cx="1147069" cy="578802"/>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Crypto Ransomware dominates</a:t>
            </a:r>
            <a:endParaRPr lang="en-US" sz="1200" b="1" dirty="0"/>
          </a:p>
        </p:txBody>
      </p:sp>
      <p:cxnSp>
        <p:nvCxnSpPr>
          <p:cNvPr id="61" name="Elbow Connector 60"/>
          <p:cNvCxnSpPr>
            <a:stCxn id="67" idx="0"/>
            <a:endCxn id="100" idx="2"/>
          </p:cNvCxnSpPr>
          <p:nvPr/>
        </p:nvCxnSpPr>
        <p:spPr>
          <a:xfrm rot="16200000" flipV="1">
            <a:off x="6251833" y="2650386"/>
            <a:ext cx="627149" cy="492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Left Brace 63"/>
          <p:cNvSpPr/>
          <p:nvPr/>
        </p:nvSpPr>
        <p:spPr>
          <a:xfrm rot="16200000">
            <a:off x="2407133" y="4082916"/>
            <a:ext cx="364684" cy="2602727"/>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 name="Left Brace 104"/>
          <p:cNvSpPr/>
          <p:nvPr/>
        </p:nvSpPr>
        <p:spPr>
          <a:xfrm rot="16200000">
            <a:off x="4375602" y="4717174"/>
            <a:ext cx="364684" cy="1334210"/>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 name="Left Brace 105"/>
          <p:cNvSpPr/>
          <p:nvPr/>
        </p:nvSpPr>
        <p:spPr>
          <a:xfrm rot="16200000">
            <a:off x="5693355" y="4733632"/>
            <a:ext cx="364684" cy="130129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6" name="Left Brace 115"/>
          <p:cNvSpPr/>
          <p:nvPr/>
        </p:nvSpPr>
        <p:spPr>
          <a:xfrm rot="16200000">
            <a:off x="7318873" y="4409403"/>
            <a:ext cx="364684" cy="1949749"/>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8" name="TextBox 77"/>
          <p:cNvSpPr txBox="1"/>
          <p:nvPr/>
        </p:nvSpPr>
        <p:spPr>
          <a:xfrm>
            <a:off x="1808053" y="5538832"/>
            <a:ext cx="1545635" cy="461665"/>
          </a:xfrm>
          <a:prstGeom prst="rect">
            <a:avLst/>
          </a:prstGeom>
        </p:spPr>
        <p:txBody>
          <a:bodyPr wrap="square" rtlCol="0">
            <a:spAutoFit/>
          </a:bodyPr>
          <a:lstStyle/>
          <a:p>
            <a:pPr algn="ctr"/>
            <a:r>
              <a:rPr lang="en-CA" sz="1200" dirty="0" smtClean="0"/>
              <a:t>Misleading Apps 2005-2009</a:t>
            </a:r>
          </a:p>
        </p:txBody>
      </p:sp>
      <p:sp>
        <p:nvSpPr>
          <p:cNvPr id="118" name="TextBox 117"/>
          <p:cNvSpPr txBox="1"/>
          <p:nvPr/>
        </p:nvSpPr>
        <p:spPr>
          <a:xfrm>
            <a:off x="4056489" y="5538832"/>
            <a:ext cx="1002910" cy="461665"/>
          </a:xfrm>
          <a:prstGeom prst="rect">
            <a:avLst/>
          </a:prstGeom>
        </p:spPr>
        <p:txBody>
          <a:bodyPr wrap="square" rtlCol="0">
            <a:spAutoFit/>
          </a:bodyPr>
          <a:lstStyle/>
          <a:p>
            <a:pPr algn="ctr"/>
            <a:r>
              <a:rPr lang="en-CA" sz="1200" dirty="0" smtClean="0"/>
              <a:t>Fake AV</a:t>
            </a:r>
          </a:p>
          <a:p>
            <a:pPr algn="ctr"/>
            <a:r>
              <a:rPr lang="en-CA" sz="1200" dirty="0" smtClean="0"/>
              <a:t>2010-2011</a:t>
            </a:r>
          </a:p>
        </p:txBody>
      </p:sp>
      <p:sp>
        <p:nvSpPr>
          <p:cNvPr id="119" name="TextBox 118"/>
          <p:cNvSpPr txBox="1"/>
          <p:nvPr/>
        </p:nvSpPr>
        <p:spPr>
          <a:xfrm>
            <a:off x="5359430" y="5538832"/>
            <a:ext cx="1032529" cy="461665"/>
          </a:xfrm>
          <a:prstGeom prst="rect">
            <a:avLst/>
          </a:prstGeom>
        </p:spPr>
        <p:txBody>
          <a:bodyPr wrap="square" rtlCol="0">
            <a:spAutoFit/>
          </a:bodyPr>
          <a:lstStyle/>
          <a:p>
            <a:pPr algn="ctr"/>
            <a:r>
              <a:rPr lang="en-CA" sz="1200" dirty="0" smtClean="0"/>
              <a:t>Lockers </a:t>
            </a:r>
          </a:p>
          <a:p>
            <a:pPr algn="ctr"/>
            <a:r>
              <a:rPr lang="en-CA" sz="1200" dirty="0" smtClean="0"/>
              <a:t>2012-2013</a:t>
            </a:r>
          </a:p>
        </p:txBody>
      </p:sp>
      <p:sp>
        <p:nvSpPr>
          <p:cNvPr id="120" name="TextBox 119"/>
          <p:cNvSpPr txBox="1"/>
          <p:nvPr/>
        </p:nvSpPr>
        <p:spPr>
          <a:xfrm>
            <a:off x="6652440" y="5538832"/>
            <a:ext cx="1636375" cy="461665"/>
          </a:xfrm>
          <a:prstGeom prst="rect">
            <a:avLst/>
          </a:prstGeom>
        </p:spPr>
        <p:txBody>
          <a:bodyPr wrap="square" rtlCol="0">
            <a:spAutoFit/>
          </a:bodyPr>
          <a:lstStyle/>
          <a:p>
            <a:pPr algn="ctr"/>
            <a:r>
              <a:rPr lang="en-CA" sz="1200" dirty="0" smtClean="0"/>
              <a:t>Crypto Ransomware</a:t>
            </a:r>
          </a:p>
          <a:p>
            <a:pPr algn="ctr"/>
            <a:r>
              <a:rPr lang="en-CA" sz="1200" dirty="0" smtClean="0"/>
              <a:t>2014-Present</a:t>
            </a:r>
          </a:p>
        </p:txBody>
      </p:sp>
      <p:sp>
        <p:nvSpPr>
          <p:cNvPr id="79" name="TextBox 78"/>
          <p:cNvSpPr txBox="1"/>
          <p:nvPr/>
        </p:nvSpPr>
        <p:spPr>
          <a:xfrm rot="16200000">
            <a:off x="392576" y="5170255"/>
            <a:ext cx="1014151" cy="646331"/>
          </a:xfrm>
          <a:prstGeom prst="rect">
            <a:avLst/>
          </a:prstGeom>
        </p:spPr>
        <p:txBody>
          <a:bodyPr wrap="square" rtlCol="0">
            <a:spAutoFit/>
          </a:bodyPr>
          <a:lstStyle/>
          <a:p>
            <a:pPr algn="ctr"/>
            <a:r>
              <a:rPr lang="en-CA" sz="1200" b="1" dirty="0" smtClean="0"/>
              <a:t>Dominant Extortion Tactic</a:t>
            </a:r>
          </a:p>
        </p:txBody>
      </p:sp>
      <p:cxnSp>
        <p:nvCxnSpPr>
          <p:cNvPr id="81" name="Straight Connector 80"/>
          <p:cNvCxnSpPr/>
          <p:nvPr/>
        </p:nvCxnSpPr>
        <p:spPr>
          <a:xfrm>
            <a:off x="463296" y="5049366"/>
            <a:ext cx="821740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88" name="Group 87"/>
          <p:cNvGrpSpPr/>
          <p:nvPr/>
        </p:nvGrpSpPr>
        <p:grpSpPr>
          <a:xfrm>
            <a:off x="100066" y="6078760"/>
            <a:ext cx="3970326" cy="467487"/>
            <a:chOff x="-328131" y="5879624"/>
            <a:chExt cx="3970326" cy="467487"/>
          </a:xfrm>
        </p:grpSpPr>
        <p:sp>
          <p:nvSpPr>
            <p:cNvPr id="36" name="TextBox 35"/>
            <p:cNvSpPr txBox="1"/>
            <p:nvPr/>
          </p:nvSpPr>
          <p:spPr>
            <a:xfrm>
              <a:off x="128091" y="5885446"/>
              <a:ext cx="3514104" cy="461665"/>
            </a:xfrm>
            <a:prstGeom prst="rect">
              <a:avLst/>
            </a:prstGeom>
          </p:spPr>
          <p:txBody>
            <a:bodyPr wrap="none" rtlCol="0">
              <a:spAutoFit/>
            </a:bodyPr>
            <a:lstStyle/>
            <a:p>
              <a:r>
                <a:rPr lang="en-CA" sz="800" dirty="0" smtClean="0"/>
                <a:t>Microsoft. “</a:t>
              </a:r>
              <a:r>
                <a:rPr lang="en-CA" sz="800" dirty="0" smtClean="0">
                  <a:hlinkClick r:id="rId2"/>
                </a:rPr>
                <a:t>The 5Ws and 1H of Ransomware</a:t>
              </a:r>
              <a:r>
                <a:rPr lang="en-CA" sz="800" dirty="0" smtClean="0"/>
                <a:t>”</a:t>
              </a:r>
            </a:p>
            <a:p>
              <a:r>
                <a:rPr lang="en-CA" sz="800" dirty="0" smtClean="0"/>
                <a:t>Symantec. “</a:t>
              </a:r>
              <a:r>
                <a:rPr lang="en-CA" sz="800" dirty="0" smtClean="0">
                  <a:hlinkClick r:id="rId3"/>
                </a:rPr>
                <a:t>The evolution of ransomware</a:t>
              </a:r>
              <a:r>
                <a:rPr lang="en-CA" sz="800" dirty="0" smtClean="0"/>
                <a:t>”</a:t>
              </a:r>
            </a:p>
            <a:p>
              <a:r>
                <a:rPr lang="en-CA" sz="800" dirty="0" smtClean="0"/>
                <a:t>Symantec. “</a:t>
              </a:r>
              <a:r>
                <a:rPr lang="en-CA" sz="800" dirty="0" smtClean="0">
                  <a:hlinkClick r:id="rId4"/>
                </a:rPr>
                <a:t>An </a:t>
              </a:r>
              <a:r>
                <a:rPr lang="en-CA" sz="800" dirty="0" err="1" smtClean="0">
                  <a:hlinkClick r:id="rId4"/>
                </a:rPr>
                <a:t>ISTR</a:t>
              </a:r>
              <a:r>
                <a:rPr lang="en-CA" sz="800" dirty="0" smtClean="0">
                  <a:hlinkClick r:id="rId4"/>
                </a:rPr>
                <a:t> Special Report: Ransomware and Businesses 2016</a:t>
              </a:r>
              <a:r>
                <a:rPr lang="en-CA" sz="800" dirty="0" smtClean="0"/>
                <a:t>”</a:t>
              </a:r>
            </a:p>
          </p:txBody>
        </p:sp>
        <p:sp>
          <p:nvSpPr>
            <p:cNvPr id="87" name="Rectangle 86"/>
            <p:cNvSpPr/>
            <p:nvPr/>
          </p:nvSpPr>
          <p:spPr>
            <a:xfrm>
              <a:off x="-328131" y="5879624"/>
              <a:ext cx="620683" cy="215444"/>
            </a:xfrm>
            <a:prstGeom prst="rect">
              <a:avLst/>
            </a:prstGeom>
          </p:spPr>
          <p:txBody>
            <a:bodyPr wrap="none">
              <a:spAutoFit/>
            </a:bodyPr>
            <a:lstStyle/>
            <a:p>
              <a:r>
                <a:rPr lang="en-CA" sz="800" dirty="0" smtClean="0"/>
                <a:t>Sources: </a:t>
              </a:r>
              <a:endParaRPr lang="en-CA" sz="800" dirty="0"/>
            </a:p>
          </p:txBody>
        </p:sp>
      </p:grpSp>
      <p:sp>
        <p:nvSpPr>
          <p:cNvPr id="131" name="TextBox 130"/>
          <p:cNvSpPr txBox="1"/>
          <p:nvPr/>
        </p:nvSpPr>
        <p:spPr>
          <a:xfrm>
            <a:off x="6981449" y="2988606"/>
            <a:ext cx="582211" cy="307777"/>
          </a:xfrm>
          <a:prstGeom prst="rect">
            <a:avLst/>
          </a:prstGeom>
        </p:spPr>
        <p:txBody>
          <a:bodyPr wrap="none" rtlCol="0">
            <a:spAutoFit/>
          </a:bodyPr>
          <a:lstStyle/>
          <a:p>
            <a:r>
              <a:rPr lang="en-CA" sz="1400" b="1" i="1" dirty="0" smtClean="0">
                <a:solidFill>
                  <a:schemeClr val="bg1"/>
                </a:solidFill>
              </a:rPr>
              <a:t>2015</a:t>
            </a:r>
          </a:p>
        </p:txBody>
      </p:sp>
      <p:grpSp>
        <p:nvGrpSpPr>
          <p:cNvPr id="56" name="Group 55"/>
          <p:cNvGrpSpPr/>
          <p:nvPr/>
        </p:nvGrpSpPr>
        <p:grpSpPr>
          <a:xfrm>
            <a:off x="0" y="6422955"/>
            <a:ext cx="9144000" cy="437555"/>
            <a:chOff x="0" y="6422955"/>
            <a:chExt cx="9144000" cy="437555"/>
          </a:xfrm>
        </p:grpSpPr>
        <p:pic>
          <p:nvPicPr>
            <p:cNvPr id="57"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58" name="Picture 57"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63550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02576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3354765"/>
          </a:xfrm>
          <a:prstGeom prst="rect">
            <a:avLst/>
          </a:prstGeom>
        </p:spPr>
        <p:txBody>
          <a:bodyPr wrap="square" rtlCol="0">
            <a:spAutoFit/>
          </a:bodyPr>
          <a:lstStyle/>
          <a:p>
            <a:pPr>
              <a:spcBef>
                <a:spcPts val="600"/>
              </a:spcBef>
              <a:spcAft>
                <a:spcPts val="600"/>
              </a:spcAft>
            </a:pPr>
            <a:r>
              <a:rPr lang="en-CA" sz="1600" i="1" dirty="0" smtClean="0">
                <a:solidFill>
                  <a:schemeClr val="bg1"/>
                </a:solidFill>
                <a:latin typeface="+mj-lt"/>
              </a:rPr>
              <a:t>With the latest versions of crypto ransomware employing advanced encryption algorithms targeted at both organizations and consumers, ransomware has the potential to be the most impactful cyberattack ever. </a:t>
            </a:r>
          </a:p>
          <a:p>
            <a:pPr>
              <a:spcBef>
                <a:spcPts val="600"/>
              </a:spcBef>
              <a:spcAft>
                <a:spcPts val="600"/>
              </a:spcAft>
            </a:pPr>
            <a:r>
              <a:rPr lang="en-CA" sz="1600" i="1" dirty="0" smtClean="0">
                <a:solidFill>
                  <a:schemeClr val="bg1"/>
                </a:solidFill>
                <a:latin typeface="+mj-lt"/>
              </a:rPr>
              <a:t>Never before has an attack type such as this been as disruptive to its victims nor garner as much profit for its attackers. This combination of effectiveness and profitability can lead to staggering attack rates. </a:t>
            </a:r>
          </a:p>
          <a:p>
            <a:pPr>
              <a:spcBef>
                <a:spcPts val="600"/>
              </a:spcBef>
              <a:spcAft>
                <a:spcPts val="600"/>
              </a:spcAft>
            </a:pPr>
            <a:r>
              <a:rPr lang="en-CA" sz="1600" i="1" dirty="0" smtClean="0">
                <a:solidFill>
                  <a:schemeClr val="bg1"/>
                </a:solidFill>
                <a:latin typeface="+mj-lt"/>
              </a:rPr>
              <a:t>What is most frustrating about ransomware is that it can be responded to and even </a:t>
            </a:r>
            <a:r>
              <a:rPr lang="en-CA" sz="1600" i="1" dirty="0">
                <a:solidFill>
                  <a:schemeClr val="bg1"/>
                </a:solidFill>
                <a:latin typeface="+mj-lt"/>
              </a:rPr>
              <a:t>prevented </a:t>
            </a:r>
            <a:r>
              <a:rPr lang="en-CA" sz="1600" i="1" dirty="0" smtClean="0">
                <a:solidFill>
                  <a:schemeClr val="bg1"/>
                </a:solidFill>
                <a:latin typeface="+mj-lt"/>
              </a:rPr>
              <a:t>relatively easily. It is not much different from other malware families. Until organizations put the time and funds into security and resiliency best practices, ransomware proliferation will continue. </a:t>
            </a:r>
          </a:p>
        </p:txBody>
      </p:sp>
      <p:sp>
        <p:nvSpPr>
          <p:cNvPr id="3" name="TextBox 2"/>
          <p:cNvSpPr txBox="1"/>
          <p:nvPr/>
        </p:nvSpPr>
        <p:spPr>
          <a:xfrm>
            <a:off x="3203042" y="5531192"/>
            <a:ext cx="4460917" cy="738664"/>
          </a:xfrm>
          <a:prstGeom prst="rect">
            <a:avLst/>
          </a:prstGeom>
        </p:spPr>
        <p:txBody>
          <a:bodyPr wrap="square" rtlCol="0">
            <a:spAutoFit/>
          </a:bodyPr>
          <a:lstStyle/>
          <a:p>
            <a:pPr algn="r"/>
            <a:r>
              <a:rPr lang="en-CA" sz="1400" b="1" i="1" dirty="0" smtClean="0">
                <a:solidFill>
                  <a:schemeClr val="bg1"/>
                </a:solidFill>
              </a:rPr>
              <a:t>Wesley McPherson</a:t>
            </a:r>
          </a:p>
          <a:p>
            <a:pPr algn="r"/>
            <a:r>
              <a:rPr lang="en-CA" sz="1400" i="1" dirty="0" smtClean="0">
                <a:solidFill>
                  <a:schemeClr val="bg1"/>
                </a:solidFill>
              </a:rPr>
              <a:t>Research Manager – Security, Risk &amp; Compliance </a:t>
            </a:r>
            <a:br>
              <a:rPr lang="en-CA" sz="1400" i="1" dirty="0" smtClean="0">
                <a:solidFill>
                  <a:schemeClr val="bg1"/>
                </a:solidFill>
              </a:rPr>
            </a:br>
            <a:r>
              <a:rPr lang="en-CA" sz="1400" i="1" dirty="0" smtClean="0">
                <a:solidFill>
                  <a:schemeClr val="bg1"/>
                </a:solidFill>
              </a:rPr>
              <a:t>Info-Tech Research Group</a:t>
            </a:r>
          </a:p>
        </p:txBody>
      </p:sp>
      <p:sp>
        <p:nvSpPr>
          <p:cNvPr id="4" name="TextBox 3"/>
          <p:cNvSpPr txBox="1"/>
          <p:nvPr/>
        </p:nvSpPr>
        <p:spPr>
          <a:xfrm>
            <a:off x="545852" y="1485317"/>
            <a:ext cx="7194650" cy="338554"/>
          </a:xfrm>
          <a:prstGeom prst="rect">
            <a:avLst/>
          </a:prstGeom>
        </p:spPr>
        <p:txBody>
          <a:bodyPr wrap="square" rtlCol="0">
            <a:spAutoFit/>
          </a:bodyPr>
          <a:lstStyle/>
          <a:p>
            <a:r>
              <a:rPr lang="en-CA" sz="1600" b="1" dirty="0" smtClean="0">
                <a:solidFill>
                  <a:schemeClr val="bg1"/>
                </a:solidFill>
              </a:rPr>
              <a:t>Crypto ransomware may be the most effective attack type ever!</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53066" y="1884885"/>
            <a:ext cx="598068" cy="528294"/>
          </a:xfrm>
          <a:prstGeom prst="rect">
            <a:avLst/>
          </a:prstGeom>
        </p:spPr>
      </p:pic>
      <p:pic>
        <p:nvPicPr>
          <p:cNvPr id="9" name="Picture 105"/>
          <p:cNvPicPr>
            <a:picLocks noChangeAspect="1"/>
          </p:cNvPicPr>
          <p:nvPr/>
        </p:nvPicPr>
        <p:blipFill>
          <a:blip r:embed="rId3"/>
          <a:stretch>
            <a:fillRect/>
          </a:stretch>
        </p:blipFill>
        <p:spPr>
          <a:xfrm>
            <a:off x="7120851" y="4913073"/>
            <a:ext cx="619651" cy="457362"/>
          </a:xfrm>
          <a:prstGeom prst="rect">
            <a:avLst/>
          </a:prstGeom>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CISOs, </a:t>
            </a:r>
            <a:r>
              <a:rPr lang="en-US" dirty="0" err="1" smtClean="0"/>
              <a:t>CSOs</a:t>
            </a:r>
            <a:r>
              <a:rPr lang="en-US" dirty="0" smtClean="0"/>
              <a:t>, or other heads of security departments</a:t>
            </a:r>
          </a:p>
          <a:p>
            <a:r>
              <a:rPr lang="en-US" dirty="0" smtClean="0"/>
              <a:t>IT security professionals</a:t>
            </a:r>
          </a:p>
          <a:p>
            <a:endParaRPr lang="en-US" dirty="0"/>
          </a:p>
        </p:txBody>
      </p:sp>
      <p:sp>
        <p:nvSpPr>
          <p:cNvPr id="14" name="Text Placeholder 13"/>
          <p:cNvSpPr>
            <a:spLocks noGrp="1"/>
          </p:cNvSpPr>
          <p:nvPr>
            <p:ph type="body" sz="quarter" idx="26"/>
          </p:nvPr>
        </p:nvSpPr>
        <p:spPr>
          <a:xfrm>
            <a:off x="4835436" y="1607231"/>
            <a:ext cx="4041648" cy="2076006"/>
          </a:xfrm>
        </p:spPr>
        <p:txBody>
          <a:bodyPr/>
          <a:lstStyle/>
          <a:p>
            <a:r>
              <a:rPr lang="en-US" dirty="0" smtClean="0"/>
              <a:t>Understand what ransomware is and its characteristics </a:t>
            </a:r>
          </a:p>
          <a:p>
            <a:r>
              <a:rPr lang="en-US" dirty="0" smtClean="0"/>
              <a:t>Understand how it is used and what tactics are employed by ransomware users</a:t>
            </a:r>
          </a:p>
          <a:p>
            <a:r>
              <a:rPr lang="en-US" dirty="0" smtClean="0"/>
              <a:t>Understand how to prepare for and prevent a ransomware attack</a:t>
            </a:r>
          </a:p>
          <a:p>
            <a:r>
              <a:rPr lang="en-US" dirty="0" smtClean="0"/>
              <a:t>Understand how to detect, respond to, and recover from a ransomware attack</a:t>
            </a:r>
            <a:endParaRPr lang="en-US" dirty="0"/>
          </a:p>
        </p:txBody>
      </p:sp>
      <p:sp>
        <p:nvSpPr>
          <p:cNvPr id="15" name="Text Placeholder 14"/>
          <p:cNvSpPr>
            <a:spLocks noGrp="1"/>
          </p:cNvSpPr>
          <p:nvPr>
            <p:ph type="body" sz="quarter" idx="27"/>
          </p:nvPr>
        </p:nvSpPr>
        <p:spPr/>
        <p:txBody>
          <a:bodyPr/>
          <a:lstStyle/>
          <a:p>
            <a:r>
              <a:rPr lang="en-US" dirty="0" smtClean="0"/>
              <a:t>CIOs, IT directors, or other IT professionals with security responsibilities</a:t>
            </a:r>
          </a:p>
          <a:p>
            <a:r>
              <a:rPr lang="en-US" dirty="0" smtClean="0"/>
              <a:t>CEOs, Chief Legal Counsel, risk </a:t>
            </a:r>
            <a:r>
              <a:rPr lang="en-US" dirty="0"/>
              <a:t>m</a:t>
            </a:r>
            <a:r>
              <a:rPr lang="en-US" dirty="0" smtClean="0"/>
              <a:t>anagers, and other roles with risk management functions</a:t>
            </a:r>
            <a:endParaRPr lang="en-US" dirty="0"/>
          </a:p>
        </p:txBody>
      </p:sp>
      <p:sp>
        <p:nvSpPr>
          <p:cNvPr id="16" name="Text Placeholder 15"/>
          <p:cNvSpPr>
            <a:spLocks noGrp="1"/>
          </p:cNvSpPr>
          <p:nvPr>
            <p:ph type="body" sz="quarter" idx="28"/>
          </p:nvPr>
        </p:nvSpPr>
        <p:spPr/>
        <p:txBody>
          <a:bodyPr/>
          <a:lstStyle/>
          <a:p>
            <a:r>
              <a:rPr lang="en-US" dirty="0" smtClean="0"/>
              <a:t>Understand what ransomware is, how it works, and who uses it</a:t>
            </a:r>
          </a:p>
          <a:p>
            <a:r>
              <a:rPr lang="en-US" dirty="0" smtClean="0"/>
              <a:t>Understand the potential impact and likelihood of that impact on their organization</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pPr marL="0" indent="0">
              <a:buNone/>
            </a:pPr>
            <a:r>
              <a:rPr lang="en-US" dirty="0" smtClean="0"/>
              <a:t>Ransomware has exploded in popularity among financially motivated threat actors. The total number of users who encountered ransomware grew 17.7% from 2015 to 2016. The number of users infected with crypto ransomware grew 5.5 times and mobile ransomware grew </a:t>
            </a:r>
            <a:r>
              <a:rPr lang="en-US" dirty="0"/>
              <a:t>4 times </a:t>
            </a:r>
            <a:r>
              <a:rPr lang="en-US" dirty="0" smtClean="0"/>
              <a:t>from 2015 to 2016.</a:t>
            </a:r>
            <a:r>
              <a:rPr lang="en-US" baseline="30000" dirty="0" smtClean="0"/>
              <a:t>1</a:t>
            </a:r>
            <a:r>
              <a:rPr lang="en-US" dirty="0" smtClean="0"/>
              <a:t> </a:t>
            </a:r>
          </a:p>
        </p:txBody>
      </p:sp>
      <p:sp>
        <p:nvSpPr>
          <p:cNvPr id="4" name="Text Placeholder 3"/>
          <p:cNvSpPr>
            <a:spLocks noGrp="1"/>
          </p:cNvSpPr>
          <p:nvPr>
            <p:ph type="body" sz="quarter" idx="11"/>
          </p:nvPr>
        </p:nvSpPr>
        <p:spPr/>
        <p:txBody>
          <a:bodyPr/>
          <a:lstStyle/>
          <a:p>
            <a:r>
              <a:rPr lang="en-US" dirty="0" smtClean="0"/>
              <a:t>Recent advancements in crypto ransomware combined with the latest delivery methods have proven to be extremely effective in denying access and soliciting a payment. </a:t>
            </a:r>
          </a:p>
          <a:p>
            <a:r>
              <a:rPr lang="en-US" dirty="0" smtClean="0"/>
              <a:t>Ransomware has the potential to be the most effective malware to realize a financial gain. </a:t>
            </a:r>
          </a:p>
        </p:txBody>
      </p:sp>
      <p:sp>
        <p:nvSpPr>
          <p:cNvPr id="5" name="Text Placeholder 4"/>
          <p:cNvSpPr>
            <a:spLocks noGrp="1"/>
          </p:cNvSpPr>
          <p:nvPr>
            <p:ph type="body" sz="quarter" idx="12"/>
          </p:nvPr>
        </p:nvSpPr>
        <p:spPr/>
        <p:txBody>
          <a:bodyPr/>
          <a:lstStyle/>
          <a:p>
            <a:r>
              <a:rPr lang="en-US" dirty="0" smtClean="0"/>
              <a:t>Stop worrying about becoming the next ransomware headline. Make the necessary preparations to defend your organization against ransomware. </a:t>
            </a:r>
          </a:p>
          <a:p>
            <a:r>
              <a:rPr lang="en-US" dirty="0" smtClean="0"/>
              <a:t>Use this research to take a proactive stance to combat this risk by understanding what the threat is, who is committing these acts, what vulnerabilities are being exploited, and what/who is being targeted. </a:t>
            </a:r>
          </a:p>
          <a:p>
            <a:r>
              <a:rPr lang="en-US" dirty="0" smtClean="0"/>
              <a:t>Many conventional information security best practices can defend against a ransomware attack. You just need to make sure you have everything you need in place. </a:t>
            </a:r>
          </a:p>
          <a:p>
            <a:r>
              <a:rPr lang="en-US" dirty="0" smtClean="0"/>
              <a:t>Use this research to understand the necessary controls to defend against ransomware, and more importantly, to understand how to right-size those controls for your organization. </a:t>
            </a:r>
            <a:endParaRPr lang="en-US" dirty="0"/>
          </a:p>
        </p:txBody>
      </p:sp>
      <p:sp>
        <p:nvSpPr>
          <p:cNvPr id="6" name="Text Placeholder 5"/>
          <p:cNvSpPr>
            <a:spLocks noGrp="1"/>
          </p:cNvSpPr>
          <p:nvPr>
            <p:ph type="body" sz="quarter" idx="13"/>
          </p:nvPr>
        </p:nvSpPr>
        <p:spPr>
          <a:xfrm>
            <a:off x="5737241" y="1495998"/>
            <a:ext cx="3083231" cy="2110328"/>
          </a:xfrm>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It’s malware.</a:t>
            </a:r>
            <a:br>
              <a:rPr lang="en-US" b="1" dirty="0" smtClean="0">
                <a:solidFill>
                  <a:srgbClr val="333333"/>
                </a:solidFill>
              </a:rPr>
            </a:br>
            <a:r>
              <a:rPr lang="en-US" dirty="0" smtClean="0">
                <a:solidFill>
                  <a:srgbClr val="333333"/>
                </a:solidFill>
              </a:rPr>
              <a:t>Ransomware, although unique in its end goal, is still malware and can be defended against accordingly. Conventional controls can stil</a:t>
            </a:r>
            <a:r>
              <a:rPr lang="en-US" dirty="0" smtClean="0"/>
              <a:t>l apply. </a:t>
            </a:r>
            <a:endParaRPr lang="en-US" dirty="0" smtClean="0">
              <a:solidFill>
                <a:srgbClr val="333333"/>
              </a:solidFill>
            </a:endParaRPr>
          </a:p>
          <a:p>
            <a:pPr marL="228600" indent="-228600">
              <a:spcBef>
                <a:spcPts val="600"/>
              </a:spcBef>
              <a:spcAft>
                <a:spcPts val="600"/>
              </a:spcAft>
              <a:buSzPct val="100000"/>
              <a:buFont typeface="+mj-lt"/>
              <a:buAutoNum type="arabicPeriod"/>
            </a:pPr>
            <a:r>
              <a:rPr lang="en-US" b="1" dirty="0" smtClean="0">
                <a:solidFill>
                  <a:srgbClr val="333333"/>
                </a:solidFill>
              </a:rPr>
              <a:t>Don’t pay. </a:t>
            </a:r>
            <a:br>
              <a:rPr lang="en-US" b="1" dirty="0" smtClean="0">
                <a:solidFill>
                  <a:srgbClr val="333333"/>
                </a:solidFill>
              </a:rPr>
            </a:br>
            <a:r>
              <a:rPr lang="en-US" dirty="0" smtClean="0">
                <a:solidFill>
                  <a:srgbClr val="333333"/>
                </a:solidFill>
              </a:rPr>
              <a:t>After evaluating all possible outcomes if you become infected, payment should not be an option. </a:t>
            </a:r>
          </a:p>
        </p:txBody>
      </p:sp>
      <p:sp>
        <p:nvSpPr>
          <p:cNvPr id="7" name="TextBox 6"/>
          <p:cNvSpPr txBox="1"/>
          <p:nvPr/>
        </p:nvSpPr>
        <p:spPr>
          <a:xfrm>
            <a:off x="6711321" y="6304907"/>
            <a:ext cx="2165978" cy="215444"/>
          </a:xfrm>
          <a:prstGeom prst="rect">
            <a:avLst/>
          </a:prstGeom>
        </p:spPr>
        <p:txBody>
          <a:bodyPr wrap="none" rtlCol="0">
            <a:spAutoFit/>
          </a:bodyPr>
          <a:lstStyle/>
          <a:p>
            <a:r>
              <a:rPr lang="en-CA" sz="800" baseline="30000" dirty="0" smtClean="0"/>
              <a:t>1</a:t>
            </a:r>
            <a:r>
              <a:rPr lang="en-CA" sz="800" dirty="0" smtClean="0"/>
              <a:t> “</a:t>
            </a:r>
            <a:r>
              <a:rPr lang="en-CA" sz="800" dirty="0" smtClean="0">
                <a:hlinkClick r:id="rId3"/>
              </a:rPr>
              <a:t>KSN Report: Ransomware in 2014-2016</a:t>
            </a:r>
            <a:r>
              <a:rPr lang="en-CA" sz="800" dirty="0" smtClean="0"/>
              <a:t>”</a:t>
            </a:r>
          </a:p>
        </p:txBody>
      </p:sp>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68575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a:t>Info-Tech offers various levels of support to best suit your </a:t>
            </a:r>
            <a:r>
              <a:rPr lang="en-CA" smtClean="0"/>
              <a:t>needs</a:t>
            </a:r>
            <a:endParaRPr lang="en-CA"/>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Introduction to Ransomware</a:t>
            </a:r>
          </a:p>
        </p:txBody>
      </p:sp>
      <p:sp>
        <p:nvSpPr>
          <p:cNvPr id="6" name="Text Placeholder 5"/>
          <p:cNvSpPr>
            <a:spLocks noGrp="1"/>
          </p:cNvSpPr>
          <p:nvPr>
            <p:ph type="body" sz="quarter" idx="11"/>
          </p:nvPr>
        </p:nvSpPr>
        <p:spPr/>
        <p:txBody>
          <a:bodyPr/>
          <a:lstStyle/>
          <a:p>
            <a:r>
              <a:rPr lang="en-CA" dirty="0" smtClean="0"/>
              <a:t>1</a:t>
            </a:r>
            <a:endParaRPr lang="en-CA" dirty="0"/>
          </a:p>
        </p:txBody>
      </p:sp>
      <p:grpSp>
        <p:nvGrpSpPr>
          <p:cNvPr id="4" name="Group 3"/>
          <p:cNvGrpSpPr/>
          <p:nvPr/>
        </p:nvGrpSpPr>
        <p:grpSpPr>
          <a:xfrm>
            <a:off x="0" y="6422955"/>
            <a:ext cx="9144000" cy="437555"/>
            <a:chOff x="0" y="6422955"/>
            <a:chExt cx="9144000" cy="437555"/>
          </a:xfrm>
        </p:grpSpPr>
        <p:pic>
          <p:nvPicPr>
            <p:cNvPr id="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321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What is ransomware?</a:t>
            </a:r>
            <a:endParaRPr lang="en-CA" dirty="0"/>
          </a:p>
        </p:txBody>
      </p:sp>
      <p:sp>
        <p:nvSpPr>
          <p:cNvPr id="6" name="TextBox 5"/>
          <p:cNvSpPr txBox="1"/>
          <p:nvPr/>
        </p:nvSpPr>
        <p:spPr>
          <a:xfrm>
            <a:off x="251520" y="1202429"/>
            <a:ext cx="8625781" cy="646331"/>
          </a:xfrm>
          <a:prstGeom prst="rect">
            <a:avLst/>
          </a:prstGeom>
        </p:spPr>
        <p:txBody>
          <a:bodyPr wrap="square" rtlCol="0">
            <a:spAutoFit/>
          </a:bodyPr>
          <a:lstStyle/>
          <a:p>
            <a:r>
              <a:rPr lang="en-CA" b="1" dirty="0" smtClean="0"/>
              <a:t>Ransomware, in one simple sentence, is a type of malware that infects a system and restricts the user’s access to that infected system.</a:t>
            </a:r>
          </a:p>
        </p:txBody>
      </p:sp>
      <p:sp>
        <p:nvSpPr>
          <p:cNvPr id="7" name="TextBox 6"/>
          <p:cNvSpPr txBox="1"/>
          <p:nvPr/>
        </p:nvSpPr>
        <p:spPr>
          <a:xfrm>
            <a:off x="251520" y="2427704"/>
            <a:ext cx="8625780" cy="1954381"/>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CA" sz="1200" dirty="0" smtClean="0"/>
              <a:t>Ransomware is a generic term used for a </a:t>
            </a:r>
            <a:r>
              <a:rPr lang="en-CA" sz="1200" b="1" dirty="0" smtClean="0"/>
              <a:t>family of malware </a:t>
            </a:r>
            <a:r>
              <a:rPr lang="en-CA" sz="1200" dirty="0" smtClean="0"/>
              <a:t>that attempts </a:t>
            </a:r>
            <a:r>
              <a:rPr lang="en-CA" sz="1200" dirty="0"/>
              <a:t>to extort money from a </a:t>
            </a:r>
            <a:r>
              <a:rPr lang="en-CA" sz="1200" dirty="0" smtClean="0"/>
              <a:t>user, locking either their system or </a:t>
            </a:r>
            <a:r>
              <a:rPr lang="en-CA" sz="1200" dirty="0"/>
              <a:t>some of their data </a:t>
            </a:r>
            <a:r>
              <a:rPr lang="en-CA" sz="1200" dirty="0" smtClean="0"/>
              <a:t>and alerting them that if they </a:t>
            </a:r>
            <a:r>
              <a:rPr lang="en-CA" sz="1200" dirty="0"/>
              <a:t>pay a </a:t>
            </a:r>
            <a:r>
              <a:rPr lang="en-CA" sz="1200" dirty="0" smtClean="0"/>
              <a:t>ransom, </a:t>
            </a:r>
            <a:r>
              <a:rPr lang="en-CA" sz="1200" dirty="0"/>
              <a:t>they will get access </a:t>
            </a:r>
            <a:r>
              <a:rPr lang="en-CA" sz="1200" dirty="0" smtClean="0"/>
              <a:t>back.</a:t>
            </a:r>
          </a:p>
          <a:p>
            <a:pPr marL="171450" indent="-171450">
              <a:spcAft>
                <a:spcPts val="600"/>
              </a:spcAft>
              <a:buFont typeface="Arial" panose="020B0604020202020204" pitchFamily="34" charset="0"/>
              <a:buChar char="•"/>
            </a:pPr>
            <a:r>
              <a:rPr lang="en-CA" sz="1200" dirty="0" smtClean="0"/>
              <a:t>Ransomware is an </a:t>
            </a:r>
            <a:r>
              <a:rPr lang="en-CA" sz="1200" b="1" dirty="0" smtClean="0"/>
              <a:t>access-denial attack </a:t>
            </a:r>
            <a:r>
              <a:rPr lang="en-CA" sz="1200" dirty="0" smtClean="0"/>
              <a:t>type of malware.</a:t>
            </a:r>
          </a:p>
          <a:p>
            <a:pPr marL="171450" indent="-171450">
              <a:spcAft>
                <a:spcPts val="600"/>
              </a:spcAft>
              <a:buFont typeface="Arial" panose="020B0604020202020204" pitchFamily="34" charset="0"/>
              <a:buChar char="•"/>
            </a:pPr>
            <a:r>
              <a:rPr lang="en-CA" sz="1200" dirty="0" smtClean="0"/>
              <a:t>Ransomware </a:t>
            </a:r>
            <a:r>
              <a:rPr lang="en-CA" sz="1200" dirty="0"/>
              <a:t>uses </a:t>
            </a:r>
            <a:r>
              <a:rPr lang="en-CA" sz="1200" b="1" dirty="0"/>
              <a:t>fear and panic </a:t>
            </a:r>
            <a:r>
              <a:rPr lang="en-CA" sz="1200" dirty="0"/>
              <a:t>as its primary tactic </a:t>
            </a:r>
            <a:r>
              <a:rPr lang="en-CA" sz="1200" dirty="0" smtClean="0"/>
              <a:t>to coerce </a:t>
            </a:r>
            <a:r>
              <a:rPr lang="en-CA" sz="1200" dirty="0"/>
              <a:t>its victims to </a:t>
            </a:r>
            <a:r>
              <a:rPr lang="en-CA" sz="1200" dirty="0" smtClean="0"/>
              <a:t>pay, often known as “scareware.”</a:t>
            </a:r>
          </a:p>
          <a:p>
            <a:pPr marL="171450" indent="-171450">
              <a:spcAft>
                <a:spcPts val="600"/>
              </a:spcAft>
              <a:buFont typeface="Arial" panose="020B0604020202020204" pitchFamily="34" charset="0"/>
              <a:buChar char="•"/>
            </a:pPr>
            <a:r>
              <a:rPr lang="en-CA" sz="1200" dirty="0" smtClean="0"/>
              <a:t>Ransomware is a type of malware with </a:t>
            </a:r>
            <a:r>
              <a:rPr lang="en-CA" sz="1200" b="1" dirty="0" smtClean="0"/>
              <a:t>many variants </a:t>
            </a:r>
            <a:r>
              <a:rPr lang="en-CA" sz="1200" dirty="0" smtClean="0"/>
              <a:t>in the wild that can be used for a </a:t>
            </a:r>
            <a:r>
              <a:rPr lang="en-CA" sz="1200" b="1" dirty="0" smtClean="0"/>
              <a:t>wide spectrum of purposes</a:t>
            </a:r>
            <a:r>
              <a:rPr lang="en-CA" sz="1200" dirty="0" smtClean="0"/>
              <a:t>,</a:t>
            </a:r>
            <a:r>
              <a:rPr lang="en-CA" sz="1200" b="1" dirty="0" smtClean="0"/>
              <a:t> </a:t>
            </a:r>
            <a:r>
              <a:rPr lang="en-CA" sz="1200" dirty="0" smtClean="0"/>
              <a:t>ranging from financial extortion to cyberespionage. </a:t>
            </a:r>
          </a:p>
          <a:p>
            <a:pPr marL="171450" indent="-171450">
              <a:spcAft>
                <a:spcPts val="600"/>
              </a:spcAft>
              <a:buFont typeface="Arial" panose="020B0604020202020204" pitchFamily="34" charset="0"/>
              <a:buChar char="•"/>
            </a:pPr>
            <a:r>
              <a:rPr lang="en-CA" sz="1200" dirty="0" smtClean="0"/>
              <a:t>Ransomware is </a:t>
            </a:r>
            <a:r>
              <a:rPr lang="en-CA" sz="1200" b="1" dirty="0" smtClean="0"/>
              <a:t>spread like most other malware</a:t>
            </a:r>
            <a:r>
              <a:rPr lang="en-CA" sz="1200" dirty="0" smtClean="0"/>
              <a:t>: drive-by downloads, phishing emails, SQL injections, etc. </a:t>
            </a:r>
          </a:p>
          <a:p>
            <a:pPr marL="171450" indent="-171450">
              <a:spcAft>
                <a:spcPts val="600"/>
              </a:spcAft>
              <a:buFont typeface="Arial" panose="020B0604020202020204" pitchFamily="34" charset="0"/>
              <a:buChar char="•"/>
            </a:pPr>
            <a:r>
              <a:rPr lang="en-CA" sz="1200" dirty="0"/>
              <a:t>Most ransoms are under $500 and usually require payment through a </a:t>
            </a:r>
            <a:r>
              <a:rPr lang="en-CA" sz="1200" b="1" dirty="0"/>
              <a:t>crypto currency </a:t>
            </a:r>
            <a:r>
              <a:rPr lang="en-CA" sz="1200" dirty="0"/>
              <a:t>such as </a:t>
            </a:r>
            <a:r>
              <a:rPr lang="en-CA" sz="1200" dirty="0" smtClean="0"/>
              <a:t>Bitcoin.</a:t>
            </a:r>
            <a:endParaRPr lang="en-CA" sz="1200" dirty="0"/>
          </a:p>
        </p:txBody>
      </p:sp>
      <p:sp>
        <p:nvSpPr>
          <p:cNvPr id="8" name="TextBox 7"/>
          <p:cNvSpPr txBox="1"/>
          <p:nvPr/>
        </p:nvSpPr>
        <p:spPr>
          <a:xfrm>
            <a:off x="251521" y="5092995"/>
            <a:ext cx="4703252" cy="1015663"/>
          </a:xfrm>
          <a:prstGeom prst="rect">
            <a:avLst/>
          </a:prstGeom>
        </p:spPr>
        <p:txBody>
          <a:bodyPr wrap="square" rtlCol="0">
            <a:spAutoFit/>
          </a:bodyPr>
          <a:lstStyle/>
          <a:p>
            <a:pPr marL="228600" indent="-228600">
              <a:buFont typeface="+mj-lt"/>
              <a:buAutoNum type="arabicPeriod"/>
            </a:pPr>
            <a:r>
              <a:rPr lang="en-CA" sz="1200" dirty="0" smtClean="0"/>
              <a:t>A terrible headache where access to critical data or systems is lost, resulting in potential organizational process disruptions, direct financial costs, and/or public reputation damages. </a:t>
            </a:r>
          </a:p>
          <a:p>
            <a:pPr marL="228600" indent="-228600">
              <a:buFont typeface="+mj-lt"/>
              <a:buAutoNum type="arabicPeriod"/>
            </a:pPr>
            <a:r>
              <a:rPr lang="en-CA" sz="1200" dirty="0" smtClean="0"/>
              <a:t>Something your CIO or CEO read about and is now demanding information on how the organization is protected.</a:t>
            </a:r>
          </a:p>
        </p:txBody>
      </p:sp>
      <p:sp>
        <p:nvSpPr>
          <p:cNvPr id="9" name="Rectangle 8"/>
          <p:cNvSpPr/>
          <p:nvPr/>
        </p:nvSpPr>
        <p:spPr>
          <a:xfrm>
            <a:off x="251520" y="1990641"/>
            <a:ext cx="3657354" cy="404695"/>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CA" sz="1400" b="1" dirty="0"/>
              <a:t>The main points to highlight</a:t>
            </a:r>
            <a:r>
              <a:rPr lang="en-CA" sz="1400" b="1" dirty="0" smtClean="0"/>
              <a:t>:</a:t>
            </a:r>
            <a:endParaRPr lang="en-CA" sz="1400" b="1" dirty="0"/>
          </a:p>
        </p:txBody>
      </p:sp>
      <p:sp>
        <p:nvSpPr>
          <p:cNvPr id="10" name="Rectangle 9"/>
          <p:cNvSpPr/>
          <p:nvPr/>
        </p:nvSpPr>
        <p:spPr>
          <a:xfrm>
            <a:off x="251520" y="4489798"/>
            <a:ext cx="4703253" cy="495483"/>
          </a:xfrm>
          <a:prstGeom prst="rect">
            <a:avLst/>
          </a:prstGeom>
          <a:solidFill>
            <a:schemeClr val="accent3"/>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CA" sz="1400" b="1" dirty="0"/>
              <a:t>To </a:t>
            </a:r>
            <a:r>
              <a:rPr lang="en-CA" sz="1400" b="1" dirty="0" smtClean="0"/>
              <a:t>security professionals </a:t>
            </a:r>
            <a:r>
              <a:rPr lang="en-CA" sz="1400" b="1" dirty="0"/>
              <a:t>today, ransomware can be two things:</a:t>
            </a:r>
          </a:p>
        </p:txBody>
      </p:sp>
      <p:sp>
        <p:nvSpPr>
          <p:cNvPr id="11" name="Rounded Rectangular Callout 10"/>
          <p:cNvSpPr/>
          <p:nvPr/>
        </p:nvSpPr>
        <p:spPr>
          <a:xfrm>
            <a:off x="5720317" y="4590427"/>
            <a:ext cx="2477385" cy="1532334"/>
          </a:xfrm>
          <a:prstGeom prst="wedgeRoundRectCallout">
            <a:avLst>
              <a:gd name="adj1" fmla="val -70905"/>
              <a:gd name="adj2" fmla="val -35392"/>
              <a:gd name="adj3" fmla="val 16667"/>
            </a:avLst>
          </a:prstGeom>
          <a:solidFill>
            <a:schemeClr val="accent2"/>
          </a:solidFill>
        </p:spPr>
        <p:txBody>
          <a:bodyPr wrap="square">
            <a:spAutoFit/>
          </a:bodyPr>
          <a:lstStyle/>
          <a:p>
            <a:pPr algn="ctr"/>
            <a:r>
              <a:rPr lang="en-CA" sz="1400" b="1" i="1" dirty="0">
                <a:solidFill>
                  <a:schemeClr val="bg1"/>
                </a:solidFill>
              </a:rPr>
              <a:t>In either </a:t>
            </a:r>
            <a:r>
              <a:rPr lang="en-CA" sz="1400" b="1" i="1" dirty="0" smtClean="0">
                <a:solidFill>
                  <a:schemeClr val="bg1"/>
                </a:solidFill>
              </a:rPr>
              <a:t>case, </a:t>
            </a:r>
            <a:r>
              <a:rPr lang="en-CA" sz="1400" b="1" i="1" dirty="0">
                <a:solidFill>
                  <a:schemeClr val="bg1"/>
                </a:solidFill>
              </a:rPr>
              <a:t>this research will help arm you with the information and actionable steps to secure your organization from </a:t>
            </a:r>
            <a:r>
              <a:rPr lang="en-CA" sz="1400" b="1" i="1" dirty="0" smtClean="0">
                <a:solidFill>
                  <a:schemeClr val="bg1"/>
                </a:solidFill>
              </a:rPr>
              <a:t>ransomware.</a:t>
            </a:r>
            <a:endParaRPr lang="en-CA" sz="1400" b="1" i="1" dirty="0">
              <a:solidFill>
                <a:schemeClr val="bg1"/>
              </a:solidFill>
            </a:endParaRPr>
          </a:p>
        </p:txBody>
      </p:sp>
      <p:grpSp>
        <p:nvGrpSpPr>
          <p:cNvPr id="12" name="Group 11"/>
          <p:cNvGrpSpPr/>
          <p:nvPr/>
        </p:nvGrpSpPr>
        <p:grpSpPr>
          <a:xfrm>
            <a:off x="0" y="6422955"/>
            <a:ext cx="9144000" cy="437555"/>
            <a:chOff x="0" y="6422955"/>
            <a:chExt cx="9144000" cy="437555"/>
          </a:xfrm>
        </p:grpSpPr>
        <p:pic>
          <p:nvPicPr>
            <p:cNvPr id="13"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54230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Ransomware is different from traditional malware or traditional attacks</a:t>
            </a:r>
            <a:endParaRPr lang="en-CA" dirty="0"/>
          </a:p>
        </p:txBody>
      </p:sp>
      <p:sp>
        <p:nvSpPr>
          <p:cNvPr id="3" name="Rectangle 2"/>
          <p:cNvSpPr/>
          <p:nvPr/>
        </p:nvSpPr>
        <p:spPr>
          <a:xfrm>
            <a:off x="251520" y="4388550"/>
            <a:ext cx="4065300" cy="1015663"/>
          </a:xfrm>
          <a:prstGeom prst="rect">
            <a:avLst/>
          </a:prstGeom>
        </p:spPr>
        <p:txBody>
          <a:bodyPr wrap="square" rtlCol="0">
            <a:spAutoFit/>
          </a:bodyPr>
          <a:lstStyle/>
          <a:p>
            <a:pPr marL="285750" indent="-285750">
              <a:buFont typeface="Arial" panose="020B0604020202020204" pitchFamily="34" charset="0"/>
              <a:buChar char="•"/>
            </a:pPr>
            <a:r>
              <a:rPr lang="en-CA" sz="1200" dirty="0"/>
              <a:t>Does not look to steal any sensitive information but </a:t>
            </a:r>
            <a:r>
              <a:rPr lang="en-CA" sz="1200" dirty="0" smtClean="0"/>
              <a:t>instead to limit access to it.</a:t>
            </a:r>
            <a:endParaRPr lang="en-CA" sz="1200" dirty="0"/>
          </a:p>
          <a:p>
            <a:pPr marL="285750" indent="-285750">
              <a:buFont typeface="Arial" panose="020B0604020202020204" pitchFamily="34" charset="0"/>
              <a:buChar char="•"/>
            </a:pPr>
            <a:r>
              <a:rPr lang="en-CA" sz="1200" dirty="0"/>
              <a:t>Does not try to remain undetected </a:t>
            </a:r>
            <a:r>
              <a:rPr lang="en-CA" sz="1200" dirty="0" smtClean="0"/>
              <a:t>and </a:t>
            </a:r>
            <a:r>
              <a:rPr lang="en-CA" sz="1200" dirty="0"/>
              <a:t>instead </a:t>
            </a:r>
            <a:r>
              <a:rPr lang="en-CA" sz="1200" dirty="0" smtClean="0"/>
              <a:t>(after </a:t>
            </a:r>
            <a:r>
              <a:rPr lang="en-CA" sz="1200" dirty="0"/>
              <a:t>certain points in the kill </a:t>
            </a:r>
            <a:r>
              <a:rPr lang="en-CA" sz="1200" dirty="0" smtClean="0"/>
              <a:t>chain) it will </a:t>
            </a:r>
            <a:r>
              <a:rPr lang="en-CA" sz="1200" dirty="0"/>
              <a:t>actively notify victims of its </a:t>
            </a:r>
            <a:r>
              <a:rPr lang="en-CA" sz="1200" dirty="0" smtClean="0"/>
              <a:t>presence.</a:t>
            </a:r>
            <a:endParaRPr lang="en-CA" sz="1200" dirty="0"/>
          </a:p>
        </p:txBody>
      </p:sp>
      <p:sp>
        <p:nvSpPr>
          <p:cNvPr id="5" name="Rectangle 4"/>
          <p:cNvSpPr/>
          <p:nvPr/>
        </p:nvSpPr>
        <p:spPr>
          <a:xfrm>
            <a:off x="4813958" y="4388550"/>
            <a:ext cx="4074782" cy="1200329"/>
          </a:xfrm>
          <a:prstGeom prst="rect">
            <a:avLst/>
          </a:prstGeom>
        </p:spPr>
        <p:txBody>
          <a:bodyPr wrap="square" rtlCol="0">
            <a:spAutoFit/>
          </a:bodyPr>
          <a:lstStyle/>
          <a:p>
            <a:pPr marL="285750" indent="-285750">
              <a:buFont typeface="Arial" panose="020B0604020202020204" pitchFamily="34" charset="0"/>
              <a:buChar char="•"/>
            </a:pPr>
            <a:r>
              <a:rPr lang="en-CA" sz="1200" dirty="0" smtClean="0"/>
              <a:t>Financially-motivated ransomware attacks are based on what can be disrupted instead of what can be stolen and then resold.</a:t>
            </a:r>
          </a:p>
          <a:p>
            <a:pPr marL="285750" indent="-285750">
              <a:buFont typeface="Arial" panose="020B0604020202020204" pitchFamily="34" charset="0"/>
              <a:buChar char="•"/>
            </a:pPr>
            <a:r>
              <a:rPr lang="en-CA" sz="1200" dirty="0" smtClean="0"/>
              <a:t>Sabotage ransomware attacks introduce new functions to degrade functionality instead of modifying existing functions.</a:t>
            </a:r>
          </a:p>
        </p:txBody>
      </p:sp>
      <p:sp>
        <p:nvSpPr>
          <p:cNvPr id="6" name="TextBox 5"/>
          <p:cNvSpPr txBox="1"/>
          <p:nvPr/>
        </p:nvSpPr>
        <p:spPr>
          <a:xfrm>
            <a:off x="251520" y="1202429"/>
            <a:ext cx="8625781" cy="646331"/>
          </a:xfrm>
          <a:prstGeom prst="rect">
            <a:avLst/>
          </a:prstGeom>
        </p:spPr>
        <p:txBody>
          <a:bodyPr wrap="square" rtlCol="0">
            <a:spAutoFit/>
          </a:bodyPr>
          <a:lstStyle/>
          <a:p>
            <a:r>
              <a:rPr lang="en-CA" b="1" dirty="0" smtClean="0"/>
              <a:t>Ransomware may be a form of malware, but it is different in how it acts as malware and the types of attacks where it is used.</a:t>
            </a:r>
          </a:p>
        </p:txBody>
      </p:sp>
      <p:sp>
        <p:nvSpPr>
          <p:cNvPr id="7" name="Rectangle 6"/>
          <p:cNvSpPr/>
          <p:nvPr/>
        </p:nvSpPr>
        <p:spPr>
          <a:xfrm>
            <a:off x="251520" y="3928037"/>
            <a:ext cx="4075930" cy="421201"/>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chemeClr val="bg1"/>
                </a:solidFill>
              </a:rPr>
              <a:t>Ransomware Differences</a:t>
            </a:r>
            <a:endParaRPr lang="en-US" sz="1400" b="1" dirty="0">
              <a:solidFill>
                <a:schemeClr val="bg1"/>
              </a:solidFill>
            </a:endParaRPr>
          </a:p>
        </p:txBody>
      </p:sp>
      <p:sp>
        <p:nvSpPr>
          <p:cNvPr id="8" name="Rectangle 7"/>
          <p:cNvSpPr/>
          <p:nvPr/>
        </p:nvSpPr>
        <p:spPr>
          <a:xfrm>
            <a:off x="251520" y="1993778"/>
            <a:ext cx="4075930" cy="421201"/>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chemeClr val="bg1"/>
                </a:solidFill>
              </a:rPr>
              <a:t>Traditional Malware</a:t>
            </a:r>
            <a:endParaRPr lang="en-US" sz="1400" b="1" dirty="0">
              <a:solidFill>
                <a:schemeClr val="bg1"/>
              </a:solidFill>
            </a:endParaRPr>
          </a:p>
        </p:txBody>
      </p:sp>
      <p:sp>
        <p:nvSpPr>
          <p:cNvPr id="11" name="Rectangle 10"/>
          <p:cNvSpPr/>
          <p:nvPr/>
        </p:nvSpPr>
        <p:spPr>
          <a:xfrm>
            <a:off x="4813958" y="3928037"/>
            <a:ext cx="4074782" cy="421201"/>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chemeClr val="bg1"/>
                </a:solidFill>
              </a:rPr>
              <a:t>Ransomware Attacks</a:t>
            </a:r>
            <a:endParaRPr lang="en-US" sz="1400" b="1" dirty="0">
              <a:solidFill>
                <a:schemeClr val="bg1"/>
              </a:solidFill>
            </a:endParaRPr>
          </a:p>
        </p:txBody>
      </p:sp>
      <p:sp>
        <p:nvSpPr>
          <p:cNvPr id="12" name="Rectangle 11"/>
          <p:cNvSpPr/>
          <p:nvPr/>
        </p:nvSpPr>
        <p:spPr>
          <a:xfrm>
            <a:off x="4813958" y="1993778"/>
            <a:ext cx="4074782" cy="421201"/>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400" b="1" dirty="0" smtClean="0">
                <a:solidFill>
                  <a:schemeClr val="bg1"/>
                </a:solidFill>
              </a:rPr>
              <a:t>Traditional Attacks</a:t>
            </a:r>
            <a:endParaRPr lang="en-US" sz="1400" b="1" dirty="0">
              <a:solidFill>
                <a:schemeClr val="bg1"/>
              </a:solidFill>
            </a:endParaRPr>
          </a:p>
        </p:txBody>
      </p:sp>
      <p:sp>
        <p:nvSpPr>
          <p:cNvPr id="13" name="TextBox 12"/>
          <p:cNvSpPr txBox="1"/>
          <p:nvPr/>
        </p:nvSpPr>
        <p:spPr>
          <a:xfrm>
            <a:off x="251519" y="2475827"/>
            <a:ext cx="4075931" cy="1200329"/>
          </a:xfrm>
          <a:prstGeom prst="rect">
            <a:avLst/>
          </a:prstGeom>
        </p:spPr>
        <p:txBody>
          <a:bodyPr wrap="square" rtlCol="0">
            <a:spAutoFit/>
          </a:bodyPr>
          <a:lstStyle/>
          <a:p>
            <a:pPr marL="285750" indent="-285750">
              <a:buFont typeface="Arial" panose="020B0604020202020204" pitchFamily="34" charset="0"/>
              <a:buChar char="•"/>
            </a:pPr>
            <a:r>
              <a:rPr lang="en-CA" sz="1200" dirty="0" smtClean="0"/>
              <a:t>Defined as malicious software that looks to damage or disable a system.</a:t>
            </a:r>
          </a:p>
          <a:p>
            <a:pPr marL="285750" indent="-285750">
              <a:buFont typeface="Arial" panose="020B0604020202020204" pitchFamily="34" charset="0"/>
              <a:buChar char="•"/>
            </a:pPr>
            <a:r>
              <a:rPr lang="en-CA" sz="1200" dirty="0" smtClean="0"/>
              <a:t>Mostly designed to gather sensitive information or gain access to systems.</a:t>
            </a:r>
          </a:p>
          <a:p>
            <a:pPr marL="285750" indent="-285750">
              <a:buFont typeface="Arial" panose="020B0604020202020204" pitchFamily="34" charset="0"/>
              <a:buChar char="•"/>
            </a:pPr>
            <a:r>
              <a:rPr lang="en-CA" sz="1200" dirty="0" smtClean="0"/>
              <a:t>Often stealthy in nature.</a:t>
            </a:r>
          </a:p>
          <a:p>
            <a:pPr marL="285750" indent="-285750">
              <a:buFont typeface="Arial" panose="020B0604020202020204" pitchFamily="34" charset="0"/>
              <a:buChar char="•"/>
            </a:pPr>
            <a:r>
              <a:rPr lang="en-CA" sz="1200" dirty="0" smtClean="0"/>
              <a:t>Designed to spy on users or cause some harm.</a:t>
            </a:r>
          </a:p>
        </p:txBody>
      </p:sp>
      <p:sp>
        <p:nvSpPr>
          <p:cNvPr id="14" name="Rectangle 13"/>
          <p:cNvSpPr/>
          <p:nvPr/>
        </p:nvSpPr>
        <p:spPr>
          <a:xfrm>
            <a:off x="4813958" y="2475827"/>
            <a:ext cx="4063342" cy="1015663"/>
          </a:xfrm>
          <a:prstGeom prst="rect">
            <a:avLst/>
          </a:prstGeom>
        </p:spPr>
        <p:txBody>
          <a:bodyPr wrap="square" rtlCol="0">
            <a:spAutoFit/>
          </a:bodyPr>
          <a:lstStyle/>
          <a:p>
            <a:pPr marL="285750" indent="-285750">
              <a:buFont typeface="Arial" panose="020B0604020202020204" pitchFamily="34" charset="0"/>
              <a:buChar char="•"/>
            </a:pPr>
            <a:r>
              <a:rPr lang="en-CA" sz="1200" dirty="0" smtClean="0"/>
              <a:t>Financially-motivated attacks look for economic gain through the theft of sensitive or confidential data that can then be resold.</a:t>
            </a:r>
          </a:p>
          <a:p>
            <a:pPr marL="285750" indent="-285750">
              <a:buFont typeface="Arial" panose="020B0604020202020204" pitchFamily="34" charset="0"/>
              <a:buChar char="•"/>
            </a:pPr>
            <a:r>
              <a:rPr lang="en-CA" sz="1200" dirty="0" smtClean="0"/>
              <a:t>Sabotage attacks look to alter normal processes to elicit a destructive function.</a:t>
            </a:r>
            <a:endParaRPr lang="en-CA" sz="1200" dirty="0"/>
          </a:p>
        </p:txBody>
      </p:sp>
      <p:grpSp>
        <p:nvGrpSpPr>
          <p:cNvPr id="15" name="Group 14"/>
          <p:cNvGrpSpPr/>
          <p:nvPr/>
        </p:nvGrpSpPr>
        <p:grpSpPr>
          <a:xfrm>
            <a:off x="0" y="6422955"/>
            <a:ext cx="9144000" cy="437555"/>
            <a:chOff x="0" y="6422955"/>
            <a:chExt cx="9144000" cy="437555"/>
          </a:xfrm>
        </p:grpSpPr>
        <p:pic>
          <p:nvPicPr>
            <p:cNvPr id="16"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812809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There are two types of prevalent ransomware today:</a:t>
            </a:r>
            <a:br>
              <a:rPr lang="en-CA" dirty="0" smtClean="0"/>
            </a:br>
            <a:r>
              <a:rPr lang="en-CA" dirty="0"/>
              <a:t>l</a:t>
            </a:r>
            <a:r>
              <a:rPr lang="en-CA" dirty="0" smtClean="0"/>
              <a:t>ocker ransomware and crypto </a:t>
            </a:r>
            <a:r>
              <a:rPr lang="en-CA" dirty="0"/>
              <a:t>r</a:t>
            </a:r>
            <a:r>
              <a:rPr lang="en-CA" dirty="0" smtClean="0"/>
              <a:t>ansomware</a:t>
            </a:r>
            <a:endParaRPr lang="en-CA" dirty="0"/>
          </a:p>
        </p:txBody>
      </p:sp>
      <p:sp>
        <p:nvSpPr>
          <p:cNvPr id="9" name="Rectangle 8"/>
          <p:cNvSpPr/>
          <p:nvPr/>
        </p:nvSpPr>
        <p:spPr>
          <a:xfrm>
            <a:off x="268042" y="1241707"/>
            <a:ext cx="4296367" cy="372912"/>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600" b="1" dirty="0" smtClean="0">
                <a:solidFill>
                  <a:schemeClr val="bg1"/>
                </a:solidFill>
              </a:rPr>
              <a:t>Locker Ransomware</a:t>
            </a:r>
            <a:endParaRPr lang="en-US" sz="1600" b="1" dirty="0">
              <a:solidFill>
                <a:schemeClr val="bg1"/>
              </a:solidFill>
            </a:endParaRPr>
          </a:p>
        </p:txBody>
      </p:sp>
      <p:sp>
        <p:nvSpPr>
          <p:cNvPr id="11" name="Rectangle 10"/>
          <p:cNvSpPr/>
          <p:nvPr/>
        </p:nvSpPr>
        <p:spPr>
          <a:xfrm>
            <a:off x="4568206" y="1241707"/>
            <a:ext cx="4313010" cy="372912"/>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600" b="1" dirty="0" smtClean="0">
                <a:solidFill>
                  <a:schemeClr val="accent1"/>
                </a:solidFill>
              </a:rPr>
              <a:t>Crypto Ransomware</a:t>
            </a:r>
            <a:endParaRPr lang="en-US" sz="1600" b="1" dirty="0">
              <a:solidFill>
                <a:schemeClr val="accent1"/>
              </a:solidFill>
            </a:endParaRPr>
          </a:p>
        </p:txBody>
      </p:sp>
      <p:sp>
        <p:nvSpPr>
          <p:cNvPr id="12" name="Rectangle 11"/>
          <p:cNvSpPr/>
          <p:nvPr/>
        </p:nvSpPr>
        <p:spPr>
          <a:xfrm>
            <a:off x="268040" y="1590178"/>
            <a:ext cx="4296369" cy="2862322"/>
          </a:xfrm>
          <a:prstGeom prst="rect">
            <a:avLst/>
          </a:prstGeom>
          <a:solidFill>
            <a:schemeClr val="accent1"/>
          </a:solidFill>
        </p:spPr>
        <p:txBody>
          <a:bodyPr wrap="square">
            <a:spAutoFit/>
          </a:bodyPr>
          <a:lstStyle/>
          <a:p>
            <a:pPr marL="171450" marR="0" lvl="0" indent="-171450">
              <a:spcBef>
                <a:spcPts val="0"/>
              </a:spcBef>
              <a:spcAft>
                <a:spcPts val="0"/>
              </a:spcAft>
              <a:buFont typeface="Arial" panose="020B0604020202020204" pitchFamily="34" charset="0"/>
              <a:buChar char="•"/>
            </a:pPr>
            <a:r>
              <a:rPr lang="en-CA" sz="1200" dirty="0" smtClean="0">
                <a:solidFill>
                  <a:schemeClr val="bg1"/>
                </a:solidFill>
                <a:ea typeface="Calibri" panose="020F0502020204030204" pitchFamily="34" charset="0"/>
                <a:cs typeface="Times New Roman" panose="02020603050405020304" pitchFamily="18" charset="0"/>
              </a:rPr>
              <a:t>Malware family that restricts the victim’s access to the infected system. </a:t>
            </a:r>
          </a:p>
          <a:p>
            <a:pPr marL="171450" marR="0" lvl="0" indent="-171450">
              <a:spcBef>
                <a:spcPts val="0"/>
              </a:spcBef>
              <a:spcAft>
                <a:spcPts val="0"/>
              </a:spcAft>
              <a:buFont typeface="Arial" panose="020B0604020202020204" pitchFamily="34" charset="0"/>
              <a:buChar char="•"/>
            </a:pPr>
            <a:r>
              <a:rPr lang="en-CA" sz="1200" dirty="0" smtClean="0">
                <a:solidFill>
                  <a:schemeClr val="bg1"/>
                </a:solidFill>
                <a:ea typeface="Calibri" panose="020F0502020204030204" pitchFamily="34" charset="0"/>
                <a:cs typeface="Times New Roman" panose="02020603050405020304" pitchFamily="18" charset="0"/>
              </a:rPr>
              <a:t>Often access is restricted by either: </a:t>
            </a:r>
          </a:p>
          <a:p>
            <a:pPr marL="628650" lvl="1" indent="-171450">
              <a:buFont typeface="Courier New" panose="02070309020205020404" pitchFamily="49" charset="0"/>
              <a:buChar char="o"/>
            </a:pPr>
            <a:r>
              <a:rPr lang="en-CA" sz="1200" dirty="0" smtClean="0">
                <a:solidFill>
                  <a:schemeClr val="bg1"/>
                </a:solidFill>
                <a:ea typeface="Calibri" panose="020F0502020204030204" pitchFamily="34" charset="0"/>
                <a:cs typeface="Times New Roman" panose="02020603050405020304" pitchFamily="18" charset="0"/>
              </a:rPr>
              <a:t>limiting the function or denying access to the user interface, or</a:t>
            </a:r>
          </a:p>
          <a:p>
            <a:pPr marL="628650" lvl="1" indent="-171450">
              <a:buFont typeface="Courier New" panose="02070309020205020404" pitchFamily="49" charset="0"/>
              <a:buChar char="o"/>
            </a:pPr>
            <a:r>
              <a:rPr lang="en-CA" sz="1200" dirty="0" smtClean="0">
                <a:solidFill>
                  <a:schemeClr val="bg1"/>
                </a:solidFill>
                <a:ea typeface="Calibri" panose="020F0502020204030204" pitchFamily="34" charset="0"/>
                <a:cs typeface="Times New Roman" panose="02020603050405020304" pitchFamily="18" charset="0"/>
              </a:rPr>
              <a:t>degrading or limiting the availability of the system’s computing resources.</a:t>
            </a:r>
          </a:p>
          <a:p>
            <a:pPr marL="171450" marR="0" lvl="0" indent="-171450">
              <a:spcBef>
                <a:spcPts val="0"/>
              </a:spcBef>
              <a:spcAft>
                <a:spcPts val="0"/>
              </a:spcAft>
              <a:buFont typeface="Arial" panose="020B0604020202020204" pitchFamily="34" charset="0"/>
              <a:buChar char="•"/>
            </a:pPr>
            <a:r>
              <a:rPr lang="en-CA" sz="1200" dirty="0" smtClean="0">
                <a:solidFill>
                  <a:schemeClr val="bg1"/>
                </a:solidFill>
                <a:ea typeface="Calibri" panose="020F0502020204030204" pitchFamily="34" charset="0"/>
                <a:cs typeface="Times New Roman" panose="02020603050405020304" pitchFamily="18" charset="0"/>
              </a:rPr>
              <a:t>Will often keep system data unaffected and instead only restricts access to the data. </a:t>
            </a:r>
          </a:p>
          <a:p>
            <a:pPr marL="171450" marR="0" lvl="0" indent="-171450">
              <a:spcBef>
                <a:spcPts val="0"/>
              </a:spcBef>
              <a:spcAft>
                <a:spcPts val="0"/>
              </a:spcAft>
              <a:buFont typeface="Arial" panose="020B0604020202020204" pitchFamily="34" charset="0"/>
              <a:buChar char="•"/>
            </a:pPr>
            <a:r>
              <a:rPr lang="en-CA" sz="1200" dirty="0" smtClean="0">
                <a:solidFill>
                  <a:schemeClr val="bg1"/>
                </a:solidFill>
                <a:ea typeface="Calibri" panose="020F0502020204030204" pitchFamily="34" charset="0"/>
                <a:cs typeface="Times New Roman" panose="02020603050405020304" pitchFamily="18" charset="0"/>
              </a:rPr>
              <a:t>Victims are often notified through the use of a full-screen image displaying demands for some ransom to be payed to return the system to normal functions. </a:t>
            </a:r>
          </a:p>
          <a:p>
            <a:pPr marL="171450" indent="-171450">
              <a:buFont typeface="Arial" panose="020B0604020202020204" pitchFamily="34" charset="0"/>
              <a:buChar char="•"/>
            </a:pPr>
            <a:r>
              <a:rPr lang="en-CA" sz="1200" dirty="0">
                <a:solidFill>
                  <a:schemeClr val="bg1"/>
                </a:solidFill>
                <a:ea typeface="Calibri" panose="020F0502020204030204" pitchFamily="34" charset="0"/>
                <a:cs typeface="Times New Roman" panose="02020603050405020304" pitchFamily="18" charset="0"/>
              </a:rPr>
              <a:t>According to Symantec, about 36% of binary-based ransomware detected in 2014-2015 was locker ransomware </a:t>
            </a:r>
            <a:r>
              <a:rPr lang="en-CA" sz="1200" dirty="0" smtClean="0">
                <a:solidFill>
                  <a:schemeClr val="bg1"/>
                </a:solidFill>
                <a:ea typeface="Calibri" panose="020F0502020204030204" pitchFamily="34" charset="0"/>
                <a:cs typeface="Times New Roman" panose="02020603050405020304" pitchFamily="18" charset="0"/>
              </a:rPr>
              <a:t>(The </a:t>
            </a:r>
            <a:r>
              <a:rPr lang="en-CA" sz="1200" dirty="0">
                <a:solidFill>
                  <a:schemeClr val="bg1"/>
                </a:solidFill>
                <a:ea typeface="Calibri" panose="020F0502020204030204" pitchFamily="34" charset="0"/>
                <a:cs typeface="Times New Roman" panose="02020603050405020304" pitchFamily="18" charset="0"/>
              </a:rPr>
              <a:t>evolution of </a:t>
            </a:r>
            <a:r>
              <a:rPr lang="en-CA" sz="1200" dirty="0" smtClean="0">
                <a:solidFill>
                  <a:schemeClr val="bg1"/>
                </a:solidFill>
                <a:ea typeface="Calibri" panose="020F0502020204030204" pitchFamily="34" charset="0"/>
                <a:cs typeface="Times New Roman" panose="02020603050405020304" pitchFamily="18" charset="0"/>
              </a:rPr>
              <a:t>ransomware).</a:t>
            </a:r>
            <a:endParaRPr lang="en-CA" sz="1200" dirty="0">
              <a:solidFill>
                <a:schemeClr val="bg1"/>
              </a:solidFill>
              <a:ea typeface="Calibri" panose="020F0502020204030204" pitchFamily="34" charset="0"/>
              <a:cs typeface="Times New Roman" panose="02020603050405020304" pitchFamily="18" charset="0"/>
            </a:endParaRPr>
          </a:p>
        </p:txBody>
      </p:sp>
      <p:sp>
        <p:nvSpPr>
          <p:cNvPr id="13" name="Rectangle 12"/>
          <p:cNvSpPr/>
          <p:nvPr/>
        </p:nvSpPr>
        <p:spPr>
          <a:xfrm>
            <a:off x="4564409" y="1590178"/>
            <a:ext cx="4320645" cy="2848736"/>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1450" marR="0" lvl="0" indent="-171450">
              <a:spcBef>
                <a:spcPts val="0"/>
              </a:spcBef>
              <a:spcAft>
                <a:spcPts val="0"/>
              </a:spcAft>
              <a:buFont typeface="Arial" panose="020B0604020202020204" pitchFamily="34" charset="0"/>
              <a:buChar char="•"/>
            </a:pPr>
            <a:r>
              <a:rPr lang="en-CA" sz="1200" dirty="0">
                <a:solidFill>
                  <a:schemeClr val="accent1"/>
                </a:solidFill>
                <a:ea typeface="Calibri" panose="020F0502020204030204" pitchFamily="34" charset="0"/>
                <a:cs typeface="Times New Roman" panose="02020603050405020304" pitchFamily="18" charset="0"/>
              </a:rPr>
              <a:t>Malware family that looks to restrict access to </a:t>
            </a:r>
            <a:r>
              <a:rPr lang="en-CA" sz="1200" dirty="0" smtClean="0">
                <a:solidFill>
                  <a:schemeClr val="accent1"/>
                </a:solidFill>
                <a:ea typeface="Calibri" panose="020F0502020204030204" pitchFamily="34" charset="0"/>
                <a:cs typeface="Times New Roman" panose="02020603050405020304" pitchFamily="18" charset="0"/>
              </a:rPr>
              <a:t>victim’s </a:t>
            </a:r>
            <a:r>
              <a:rPr lang="en-CA" sz="1200" dirty="0">
                <a:solidFill>
                  <a:schemeClr val="accent1"/>
                </a:solidFill>
                <a:ea typeface="Calibri" panose="020F0502020204030204" pitchFamily="34" charset="0"/>
                <a:cs typeface="Times New Roman" panose="02020603050405020304" pitchFamily="18" charset="0"/>
              </a:rPr>
              <a:t>data or information. </a:t>
            </a:r>
          </a:p>
          <a:p>
            <a:pPr marL="171450" marR="0" lvl="0" indent="-171450">
              <a:spcBef>
                <a:spcPts val="0"/>
              </a:spcBef>
              <a:spcAft>
                <a:spcPts val="0"/>
              </a:spcAft>
              <a:buFont typeface="Arial" panose="020B0604020202020204" pitchFamily="34" charset="0"/>
              <a:buChar char="•"/>
            </a:pPr>
            <a:r>
              <a:rPr lang="en-CA" sz="1200" dirty="0">
                <a:solidFill>
                  <a:schemeClr val="accent1"/>
                </a:solidFill>
                <a:ea typeface="Calibri" panose="020F0502020204030204" pitchFamily="34" charset="0"/>
                <a:cs typeface="Times New Roman" panose="02020603050405020304" pitchFamily="18" charset="0"/>
              </a:rPr>
              <a:t>Access is restricted by encrypting any sensitive or critical data and thus rendering it unreadable and unusable. </a:t>
            </a:r>
          </a:p>
          <a:p>
            <a:pPr marL="171450" marR="0" lvl="0" indent="-171450">
              <a:spcBef>
                <a:spcPts val="0"/>
              </a:spcBef>
              <a:spcAft>
                <a:spcPts val="0"/>
              </a:spcAft>
              <a:buFont typeface="Arial" panose="020B0604020202020204" pitchFamily="34" charset="0"/>
              <a:buChar char="•"/>
            </a:pPr>
            <a:r>
              <a:rPr lang="en-CA" sz="1200" dirty="0">
                <a:solidFill>
                  <a:schemeClr val="accent1"/>
                </a:solidFill>
                <a:ea typeface="Calibri" panose="020F0502020204030204" pitchFamily="34" charset="0"/>
                <a:cs typeface="Times New Roman" panose="02020603050405020304" pitchFamily="18" charset="0"/>
              </a:rPr>
              <a:t>A ransom is </a:t>
            </a:r>
            <a:r>
              <a:rPr lang="en-CA" sz="1200" dirty="0" smtClean="0">
                <a:solidFill>
                  <a:schemeClr val="accent1"/>
                </a:solidFill>
                <a:ea typeface="Calibri" panose="020F0502020204030204" pitchFamily="34" charset="0"/>
                <a:cs typeface="Times New Roman" panose="02020603050405020304" pitchFamily="18" charset="0"/>
              </a:rPr>
              <a:t>demanded </a:t>
            </a:r>
            <a:r>
              <a:rPr lang="en-CA" sz="1200" dirty="0">
                <a:solidFill>
                  <a:schemeClr val="accent1"/>
                </a:solidFill>
                <a:ea typeface="Calibri" panose="020F0502020204030204" pitchFamily="34" charset="0"/>
                <a:cs typeface="Times New Roman" panose="02020603050405020304" pitchFamily="18" charset="0"/>
              </a:rPr>
              <a:t>to receive the decryption </a:t>
            </a:r>
            <a:r>
              <a:rPr lang="en-CA" sz="1200" dirty="0" smtClean="0">
                <a:solidFill>
                  <a:schemeClr val="accent1"/>
                </a:solidFill>
                <a:ea typeface="Calibri" panose="020F0502020204030204" pitchFamily="34" charset="0"/>
                <a:cs typeface="Times New Roman" panose="02020603050405020304" pitchFamily="18" charset="0"/>
              </a:rPr>
              <a:t>key, </a:t>
            </a:r>
            <a:r>
              <a:rPr lang="en-CA" sz="1200" dirty="0">
                <a:solidFill>
                  <a:schemeClr val="accent1"/>
                </a:solidFill>
                <a:ea typeface="Calibri" panose="020F0502020204030204" pitchFamily="34" charset="0"/>
                <a:cs typeface="Times New Roman" panose="02020603050405020304" pitchFamily="18" charset="0"/>
              </a:rPr>
              <a:t>which is needed to recover the data. </a:t>
            </a:r>
          </a:p>
          <a:p>
            <a:pPr marL="171450" marR="0" lvl="0" indent="-171450">
              <a:spcBef>
                <a:spcPts val="0"/>
              </a:spcBef>
              <a:spcAft>
                <a:spcPts val="0"/>
              </a:spcAft>
              <a:buFont typeface="Arial" panose="020B0604020202020204" pitchFamily="34" charset="0"/>
              <a:buChar char="•"/>
            </a:pPr>
            <a:r>
              <a:rPr lang="en-CA" sz="1200" dirty="0">
                <a:solidFill>
                  <a:schemeClr val="accent1"/>
                </a:solidFill>
                <a:ea typeface="Calibri" panose="020F0502020204030204" pitchFamily="34" charset="0"/>
                <a:cs typeface="Times New Roman" panose="02020603050405020304" pitchFamily="18" charset="0"/>
              </a:rPr>
              <a:t>Will encrypt either sensitive data such as documents, spreadsheets, pictures or videos, or will encrypt critical operational data such as </a:t>
            </a:r>
            <a:r>
              <a:rPr lang="en-CA" sz="1200" dirty="0" smtClean="0">
                <a:solidFill>
                  <a:schemeClr val="accent1"/>
                </a:solidFill>
                <a:ea typeface="Calibri" panose="020F0502020204030204" pitchFamily="34" charset="0"/>
                <a:cs typeface="Times New Roman" panose="02020603050405020304" pitchFamily="18" charset="0"/>
              </a:rPr>
              <a:t>user credential directory. </a:t>
            </a:r>
          </a:p>
          <a:p>
            <a:pPr marL="171450" marR="0" lvl="0" indent="-171450">
              <a:spcBef>
                <a:spcPts val="0"/>
              </a:spcBef>
              <a:spcAft>
                <a:spcPts val="0"/>
              </a:spcAft>
              <a:buFont typeface="Arial" panose="020B0604020202020204" pitchFamily="34" charset="0"/>
              <a:buChar char="•"/>
            </a:pPr>
            <a:r>
              <a:rPr lang="en-CA" sz="1200" dirty="0" smtClean="0">
                <a:solidFill>
                  <a:schemeClr val="accent1"/>
                </a:solidFill>
                <a:ea typeface="Calibri" panose="020F0502020204030204" pitchFamily="34" charset="0"/>
                <a:cs typeface="Times New Roman" panose="02020603050405020304" pitchFamily="18" charset="0"/>
              </a:rPr>
              <a:t>Victims are often notified either by direct contact from the attackers or finding a digital note where the encrypted data resides explaining the compromise. </a:t>
            </a:r>
          </a:p>
          <a:p>
            <a:pPr marL="171450" marR="0" lvl="0" indent="-171450">
              <a:spcBef>
                <a:spcPts val="0"/>
              </a:spcBef>
              <a:spcAft>
                <a:spcPts val="0"/>
              </a:spcAft>
              <a:buFont typeface="Arial" panose="020B0604020202020204" pitchFamily="34" charset="0"/>
              <a:buChar char="•"/>
            </a:pPr>
            <a:r>
              <a:rPr lang="en-CA" sz="1200" dirty="0" smtClean="0">
                <a:solidFill>
                  <a:schemeClr val="accent1"/>
                </a:solidFill>
                <a:ea typeface="Calibri" panose="020F0502020204030204" pitchFamily="34" charset="0"/>
                <a:cs typeface="Times New Roman" panose="02020603050405020304" pitchFamily="18" charset="0"/>
              </a:rPr>
              <a:t>Encryptions can’t easily be deciphered, making crypto more dangerous. </a:t>
            </a:r>
            <a:endParaRPr lang="en-CA" sz="1200" dirty="0">
              <a:solidFill>
                <a:schemeClr val="accent1"/>
              </a:solidFill>
              <a:ea typeface="Calibri" panose="020F0502020204030204" pitchFamily="34" charset="0"/>
              <a:cs typeface="Times New Roman" panose="02020603050405020304" pitchFamily="18"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4479" y="5200908"/>
            <a:ext cx="609600" cy="533400"/>
          </a:xfrm>
          <a:prstGeom prst="rect">
            <a:avLst/>
          </a:prstGeom>
        </p:spPr>
      </p:pic>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16" y="4747089"/>
            <a:ext cx="609600" cy="533400"/>
          </a:xfrm>
          <a:prstGeom prst="rect">
            <a:avLst/>
          </a:prstGeom>
        </p:spPr>
      </p:pic>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16" y="5525337"/>
            <a:ext cx="609600" cy="533400"/>
          </a:xfrm>
          <a:prstGeom prst="rect">
            <a:avLst/>
          </a:prstGeom>
        </p:spPr>
      </p:pic>
      <p:sp>
        <p:nvSpPr>
          <p:cNvPr id="20" name="TextBox 19"/>
          <p:cNvSpPr txBox="1"/>
          <p:nvPr/>
        </p:nvSpPr>
        <p:spPr>
          <a:xfrm>
            <a:off x="-1" y="4848092"/>
            <a:ext cx="980057" cy="954107"/>
          </a:xfrm>
          <a:prstGeom prst="rect">
            <a:avLst/>
          </a:prstGeom>
        </p:spPr>
        <p:txBody>
          <a:bodyPr wrap="square" rtlCol="0">
            <a:spAutoFit/>
          </a:bodyPr>
          <a:lstStyle/>
          <a:p>
            <a:pPr algn="ctr"/>
            <a:r>
              <a:rPr lang="en-CA" sz="1400" b="1" dirty="0" smtClean="0"/>
              <a:t>Both follow a similar pattern</a:t>
            </a:r>
          </a:p>
        </p:txBody>
      </p:sp>
      <p:sp>
        <p:nvSpPr>
          <p:cNvPr id="21" name="Oval 145407"/>
          <p:cNvSpPr/>
          <p:nvPr/>
        </p:nvSpPr>
        <p:spPr>
          <a:xfrm>
            <a:off x="929621" y="4774188"/>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22" name="TextBox 21"/>
          <p:cNvSpPr txBox="1"/>
          <p:nvPr/>
        </p:nvSpPr>
        <p:spPr>
          <a:xfrm>
            <a:off x="1330215" y="4570576"/>
            <a:ext cx="1978257" cy="646331"/>
          </a:xfrm>
          <a:prstGeom prst="rect">
            <a:avLst/>
          </a:prstGeom>
        </p:spPr>
        <p:txBody>
          <a:bodyPr wrap="square" rtlCol="0">
            <a:spAutoFit/>
          </a:bodyPr>
          <a:lstStyle/>
          <a:p>
            <a:r>
              <a:rPr lang="en-CA" sz="1200" dirty="0" smtClean="0"/>
              <a:t>Malware arrives on victim’s computer or system</a:t>
            </a:r>
          </a:p>
        </p:txBody>
      </p:sp>
      <p:sp>
        <p:nvSpPr>
          <p:cNvPr id="23" name="Oval 145407"/>
          <p:cNvSpPr/>
          <p:nvPr/>
        </p:nvSpPr>
        <p:spPr>
          <a:xfrm>
            <a:off x="4061973" y="4693445"/>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25" name="Oval 145407"/>
          <p:cNvSpPr/>
          <p:nvPr/>
        </p:nvSpPr>
        <p:spPr>
          <a:xfrm>
            <a:off x="4061973" y="5482431"/>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26" name="TextBox 25"/>
          <p:cNvSpPr txBox="1"/>
          <p:nvPr/>
        </p:nvSpPr>
        <p:spPr>
          <a:xfrm>
            <a:off x="4449242" y="4721242"/>
            <a:ext cx="1940925" cy="646331"/>
          </a:xfrm>
          <a:prstGeom prst="rect">
            <a:avLst/>
          </a:prstGeom>
        </p:spPr>
        <p:txBody>
          <a:bodyPr wrap="square" rtlCol="0">
            <a:spAutoFit/>
          </a:bodyPr>
          <a:lstStyle/>
          <a:p>
            <a:r>
              <a:rPr lang="en-CA" sz="1200" b="1" dirty="0" smtClean="0"/>
              <a:t>Locker Ransomware: </a:t>
            </a:r>
            <a:r>
              <a:rPr lang="en-CA" sz="1200" dirty="0" smtClean="0"/>
              <a:t>Locks the victim’s screen or system</a:t>
            </a:r>
          </a:p>
        </p:txBody>
      </p:sp>
      <p:sp>
        <p:nvSpPr>
          <p:cNvPr id="27" name="TextBox 26"/>
          <p:cNvSpPr txBox="1"/>
          <p:nvPr/>
        </p:nvSpPr>
        <p:spPr>
          <a:xfrm>
            <a:off x="4449242" y="5478919"/>
            <a:ext cx="1823967" cy="646331"/>
          </a:xfrm>
          <a:prstGeom prst="rect">
            <a:avLst/>
          </a:prstGeom>
        </p:spPr>
        <p:txBody>
          <a:bodyPr wrap="square" rtlCol="0">
            <a:spAutoFit/>
          </a:bodyPr>
          <a:lstStyle/>
          <a:p>
            <a:r>
              <a:rPr lang="en-CA" sz="1200" b="1" dirty="0" smtClean="0"/>
              <a:t>Crypto Ransomware: </a:t>
            </a:r>
            <a:r>
              <a:rPr lang="en-CA" sz="1200" dirty="0" smtClean="0"/>
              <a:t>Finds data and encrypts it</a:t>
            </a:r>
          </a:p>
        </p:txBody>
      </p:sp>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8717" y="5258637"/>
            <a:ext cx="609600" cy="533400"/>
          </a:xfrm>
          <a:prstGeom prst="rect">
            <a:avLst/>
          </a:prstGeom>
        </p:spPr>
      </p:pic>
      <p:sp>
        <p:nvSpPr>
          <p:cNvPr id="29" name="Oval 145407"/>
          <p:cNvSpPr/>
          <p:nvPr/>
        </p:nvSpPr>
        <p:spPr>
          <a:xfrm>
            <a:off x="7277723" y="4791033"/>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p>
        </p:txBody>
      </p:sp>
      <p:sp>
        <p:nvSpPr>
          <p:cNvPr id="30" name="TextBox 29"/>
          <p:cNvSpPr txBox="1"/>
          <p:nvPr/>
        </p:nvSpPr>
        <p:spPr>
          <a:xfrm>
            <a:off x="7678317" y="4796972"/>
            <a:ext cx="1210505" cy="830997"/>
          </a:xfrm>
          <a:prstGeom prst="rect">
            <a:avLst/>
          </a:prstGeom>
        </p:spPr>
        <p:txBody>
          <a:bodyPr wrap="square" rtlCol="0">
            <a:spAutoFit/>
          </a:bodyPr>
          <a:lstStyle/>
          <a:p>
            <a:r>
              <a:rPr lang="en-CA" sz="1200" dirty="0" smtClean="0"/>
              <a:t>Victim notified of compromise through ransom note</a:t>
            </a:r>
          </a:p>
        </p:txBody>
      </p:sp>
      <p:cxnSp>
        <p:nvCxnSpPr>
          <p:cNvPr id="32" name="Elbow Connector 31"/>
          <p:cNvCxnSpPr>
            <a:endCxn id="17" idx="1"/>
          </p:cNvCxnSpPr>
          <p:nvPr/>
        </p:nvCxnSpPr>
        <p:spPr>
          <a:xfrm flipV="1">
            <a:off x="2190561" y="5013789"/>
            <a:ext cx="1229255" cy="353784"/>
          </a:xfrm>
          <a:prstGeom prst="bentConnector3">
            <a:avLst>
              <a:gd name="adj1" fmla="val 7162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endCxn id="18" idx="1"/>
          </p:cNvCxnSpPr>
          <p:nvPr/>
        </p:nvCxnSpPr>
        <p:spPr>
          <a:xfrm>
            <a:off x="2190561" y="5525337"/>
            <a:ext cx="1229255" cy="266700"/>
          </a:xfrm>
          <a:prstGeom prst="bentConnector3">
            <a:avLst>
              <a:gd name="adj1" fmla="val 7075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p:nvPr/>
        </p:nvCxnSpPr>
        <p:spPr>
          <a:xfrm>
            <a:off x="6390167" y="4928789"/>
            <a:ext cx="678550" cy="31738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endCxn id="28" idx="1"/>
          </p:cNvCxnSpPr>
          <p:nvPr/>
        </p:nvCxnSpPr>
        <p:spPr>
          <a:xfrm flipV="1">
            <a:off x="6390167" y="5525337"/>
            <a:ext cx="678550" cy="266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0" y="6422955"/>
            <a:ext cx="9144000" cy="437555"/>
            <a:chOff x="0" y="6422955"/>
            <a:chExt cx="9144000" cy="437555"/>
          </a:xfrm>
        </p:grpSpPr>
        <p:pic>
          <p:nvPicPr>
            <p:cNvPr id="31"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028233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2061</Words>
  <Application>Microsoft Office PowerPoint</Application>
  <PresentationFormat>On-screen Show (4:3)</PresentationFormat>
  <Paragraphs>171</Paragraphs>
  <Slides>12</Slides>
  <Notes>3</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Courier New</vt:lpstr>
      <vt:lpstr>Georgia</vt:lpstr>
      <vt:lpstr>Times New Roman</vt:lpstr>
      <vt:lpstr>Wingdings</vt:lpstr>
      <vt:lpstr>Theme1</vt:lpstr>
      <vt:lpstr>Office Theme</vt:lpstr>
      <vt:lpstr>PowerPoint Presentation</vt:lpstr>
      <vt:lpstr>PowerPoint Presentation</vt:lpstr>
      <vt:lpstr>Our understanding of the problem</vt:lpstr>
      <vt:lpstr>Executive summary</vt:lpstr>
      <vt:lpstr>Info-Tech offers various levels of support to best suit your needs</vt:lpstr>
      <vt:lpstr>PowerPoint Presentation</vt:lpstr>
      <vt:lpstr>What is ransomware?</vt:lpstr>
      <vt:lpstr>Ransomware is different from traditional malware or traditional attacks</vt:lpstr>
      <vt:lpstr>There are two types of prevalent ransomware today: locker ransomware and crypto ransomware</vt:lpstr>
      <vt:lpstr>Digital extortion tactics and ransomware have a longer history than most would expect</vt:lpstr>
      <vt:lpstr>Timeline of the evolution of extortion tactics and ransomware</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2016-09-21T18:31:30Z</dcterms:created>
  <dcterms:modified xsi:type="dcterms:W3CDTF">2016-09-21T19:54:33Z</dcterms:modified>
</cp:coreProperties>
</file>