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4"/>
  </p:notesMasterIdLst>
  <p:handoutMasterIdLst>
    <p:handoutMasterId r:id="rId25"/>
  </p:handoutMasterIdLst>
  <p:sldIdLst>
    <p:sldId id="483" r:id="rId2"/>
    <p:sldId id="484" r:id="rId3"/>
    <p:sldId id="403" r:id="rId4"/>
    <p:sldId id="399" r:id="rId5"/>
    <p:sldId id="499" r:id="rId6"/>
    <p:sldId id="510" r:id="rId7"/>
    <p:sldId id="498" r:id="rId8"/>
    <p:sldId id="507" r:id="rId9"/>
    <p:sldId id="497" r:id="rId10"/>
    <p:sldId id="509" r:id="rId11"/>
    <p:sldId id="536" r:id="rId12"/>
    <p:sldId id="751" r:id="rId13"/>
    <p:sldId id="502" r:id="rId14"/>
    <p:sldId id="750" r:id="rId15"/>
    <p:sldId id="752" r:id="rId16"/>
    <p:sldId id="485" r:id="rId17"/>
    <p:sldId id="410" r:id="rId18"/>
    <p:sldId id="755" r:id="rId19"/>
    <p:sldId id="758" r:id="rId20"/>
    <p:sldId id="759" r:id="rId21"/>
    <p:sldId id="756" r:id="rId22"/>
    <p:sldId id="426" r:id="rId23"/>
  </p:sldIdLst>
  <p:sldSz cx="9144000" cy="6858000" type="screen4x3"/>
  <p:notesSz cx="6858000" cy="9144000"/>
  <p:custShowLst>
    <p:custShow name="Custom Show 1" id="0">
      <p:sldLst/>
    </p:custShow>
  </p:custShow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84FCD5F7-ADF0-4D52-A454-FEA42EA2FD55}">
          <p14:sldIdLst>
            <p14:sldId id="483"/>
            <p14:sldId id="484"/>
            <p14:sldId id="403"/>
            <p14:sldId id="399"/>
            <p14:sldId id="499"/>
            <p14:sldId id="510"/>
            <p14:sldId id="498"/>
            <p14:sldId id="507"/>
            <p14:sldId id="497"/>
            <p14:sldId id="509"/>
            <p14:sldId id="536"/>
            <p14:sldId id="751"/>
            <p14:sldId id="502"/>
            <p14:sldId id="750"/>
            <p14:sldId id="752"/>
            <p14:sldId id="485"/>
            <p14:sldId id="410"/>
            <p14:sldId id="755"/>
            <p14:sldId id="758"/>
            <p14:sldId id="759"/>
            <p14:sldId id="756"/>
            <p14:sldId id="4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EA"/>
    <a:srgbClr val="A24130"/>
    <a:srgbClr val="CDD4DC"/>
    <a:srgbClr val="F7F7F7"/>
    <a:srgbClr val="D3CB8D"/>
    <a:srgbClr val="2576B7"/>
    <a:srgbClr val="EAEAEA"/>
    <a:srgbClr val="6B6B6B"/>
    <a:srgbClr val="96B8D2"/>
    <a:srgbClr val="6294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116" d="100"/>
          <a:sy n="116" d="100"/>
        </p:scale>
        <p:origin x="224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CA" b="1" dirty="0">
                <a:solidFill>
                  <a:sysClr val="windowText" lastClr="000000"/>
                </a:solidFill>
              </a:rPr>
              <a:t>Responsibilities of ITAM Professionals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Sheet1!$A$1:$A$16</c:f>
              <c:strCache>
                <c:ptCount val="16"/>
                <c:pt idx="0">
                  <c:v>Disaster recovery</c:v>
                </c:pt>
                <c:pt idx="1">
                  <c:v>Install/configure incident</c:v>
                </c:pt>
                <c:pt idx="2">
                  <c:v>RFP/RFB/RFQ</c:v>
                </c:pt>
                <c:pt idx="3">
                  <c:v>Project plans</c:v>
                </c:pt>
                <c:pt idx="4">
                  <c:v>Invoice</c:v>
                </c:pt>
                <c:pt idx="5">
                  <c:v>Receiving</c:v>
                </c:pt>
                <c:pt idx="6">
                  <c:v>Presentations/other communications to develop executive buy-in</c:v>
                </c:pt>
                <c:pt idx="7">
                  <c:v>Measurement/verification</c:v>
                </c:pt>
                <c:pt idx="8">
                  <c:v>Contracts</c:v>
                </c:pt>
                <c:pt idx="9">
                  <c:v>End of life; Certificate of Disposition</c:v>
                </c:pt>
                <c:pt idx="10">
                  <c:v>Purchasing</c:v>
                </c:pt>
                <c:pt idx="11">
                  <c:v>Asset standards</c:v>
                </c:pt>
                <c:pt idx="12">
                  <c:v>ITAM repository as source of truth for decision making</c:v>
                </c:pt>
                <c:pt idx="13">
                  <c:v>Audit response</c:v>
                </c:pt>
                <c:pt idx="14">
                  <c:v>Policies</c:v>
                </c:pt>
                <c:pt idx="15">
                  <c:v>Inventory tracking and management</c:v>
                </c:pt>
              </c:strCache>
            </c:strRef>
          </c:cat>
          <c:val>
            <c:numRef>
              <c:f>Sheet1!$B$1:$B$16</c:f>
              <c:numCache>
                <c:formatCode>0%</c:formatCode>
                <c:ptCount val="16"/>
                <c:pt idx="0">
                  <c:v>0.19400000000000001</c:v>
                </c:pt>
                <c:pt idx="1">
                  <c:v>0.23300000000000001</c:v>
                </c:pt>
                <c:pt idx="2">
                  <c:v>0.36199999999999999</c:v>
                </c:pt>
                <c:pt idx="3">
                  <c:v>0.40799999999999997</c:v>
                </c:pt>
                <c:pt idx="4">
                  <c:v>0.44700000000000001</c:v>
                </c:pt>
                <c:pt idx="5">
                  <c:v>0.54</c:v>
                </c:pt>
                <c:pt idx="6">
                  <c:v>0.56599999999999995</c:v>
                </c:pt>
                <c:pt idx="7">
                  <c:v>0.58299999999999996</c:v>
                </c:pt>
                <c:pt idx="8">
                  <c:v>0.58599999999999997</c:v>
                </c:pt>
                <c:pt idx="9">
                  <c:v>0.60499999999999998</c:v>
                </c:pt>
                <c:pt idx="10">
                  <c:v>0.61499999999999999</c:v>
                </c:pt>
                <c:pt idx="11">
                  <c:v>0.61799999999999999</c:v>
                </c:pt>
                <c:pt idx="12">
                  <c:v>0.65</c:v>
                </c:pt>
                <c:pt idx="13">
                  <c:v>0.72799999999999998</c:v>
                </c:pt>
                <c:pt idx="14">
                  <c:v>0.73099999999999998</c:v>
                </c:pt>
                <c:pt idx="15">
                  <c:v>0.86399999999999999</c:v>
                </c:pt>
              </c:numCache>
            </c:numRef>
          </c:val>
        </c:ser>
        <c:dLbls>
          <c:showLegendKey val="0"/>
          <c:showVal val="0"/>
          <c:showCatName val="0"/>
          <c:showSerName val="0"/>
          <c:showPercent val="0"/>
          <c:showBubbleSize val="0"/>
        </c:dLbls>
        <c:gapWidth val="182"/>
        <c:axId val="179351320"/>
        <c:axId val="236148456"/>
      </c:barChart>
      <c:catAx>
        <c:axId val="179351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36148456"/>
        <c:crosses val="autoZero"/>
        <c:auto val="1"/>
        <c:lblAlgn val="ctr"/>
        <c:lblOffset val="100"/>
        <c:noMultiLvlLbl val="0"/>
      </c:catAx>
      <c:valAx>
        <c:axId val="23614845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9351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AEA39-E4D0-4081-A077-F90924FC944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CA"/>
        </a:p>
      </dgm:t>
    </dgm:pt>
    <dgm:pt modelId="{31D56702-0549-4030-BB8C-5217D222F7CC}">
      <dgm:prSet phldrT="[Text]" custT="1"/>
      <dgm:spPr/>
      <dgm:t>
        <a:bodyPr/>
        <a:lstStyle/>
        <a:p>
          <a:r>
            <a:rPr lang="en-CA" sz="1400" dirty="0" smtClean="0"/>
            <a:t>Centralized ITAM/SAM managing HW &amp; SW assets</a:t>
          </a:r>
          <a:endParaRPr lang="en-CA" sz="1400" dirty="0"/>
        </a:p>
      </dgm:t>
    </dgm:pt>
    <dgm:pt modelId="{378690B2-2DC6-4F47-B323-85019776A0D2}" type="parTrans" cxnId="{5D2BCAFE-AF83-4F37-851E-6E9DDE6CFC12}">
      <dgm:prSet/>
      <dgm:spPr/>
      <dgm:t>
        <a:bodyPr/>
        <a:lstStyle/>
        <a:p>
          <a:endParaRPr lang="en-CA"/>
        </a:p>
      </dgm:t>
    </dgm:pt>
    <dgm:pt modelId="{2B38DFD5-AE75-46A1-A0E0-37DDE69BD185}" type="sibTrans" cxnId="{5D2BCAFE-AF83-4F37-851E-6E9DDE6CFC12}">
      <dgm:prSet/>
      <dgm:spPr/>
      <dgm:t>
        <a:bodyPr/>
        <a:lstStyle/>
        <a:p>
          <a:endParaRPr lang="en-CA"/>
        </a:p>
      </dgm:t>
    </dgm:pt>
    <dgm:pt modelId="{A143B0ED-5DE5-4C36-AF93-7787293FDF9A}">
      <dgm:prSet phldrT="[Text]" custT="1"/>
      <dgm:spPr/>
      <dgm:t>
        <a:bodyPr/>
        <a:lstStyle/>
        <a:p>
          <a:r>
            <a:rPr lang="en-CA" sz="1400" dirty="0" smtClean="0"/>
            <a:t>Assets in Location 1</a:t>
          </a:r>
          <a:endParaRPr lang="en-CA" sz="1400" dirty="0"/>
        </a:p>
      </dgm:t>
    </dgm:pt>
    <dgm:pt modelId="{E1994203-CE25-4F6B-A84E-E46AC3AEC564}" type="parTrans" cxnId="{21FB45D7-6376-457B-87EF-16A587B00E8D}">
      <dgm:prSet/>
      <dgm:spPr/>
      <dgm:t>
        <a:bodyPr/>
        <a:lstStyle/>
        <a:p>
          <a:endParaRPr lang="en-CA" dirty="0"/>
        </a:p>
      </dgm:t>
    </dgm:pt>
    <dgm:pt modelId="{1649A1B0-13AF-4B5B-BEAF-43120D5B1CDE}" type="sibTrans" cxnId="{21FB45D7-6376-457B-87EF-16A587B00E8D}">
      <dgm:prSet/>
      <dgm:spPr/>
      <dgm:t>
        <a:bodyPr/>
        <a:lstStyle/>
        <a:p>
          <a:endParaRPr lang="en-CA"/>
        </a:p>
      </dgm:t>
    </dgm:pt>
    <dgm:pt modelId="{35644E23-B0C1-412D-ABD1-F0B0006945D0}">
      <dgm:prSet phldrT="[Text]" custT="1"/>
      <dgm:spPr/>
      <dgm:t>
        <a:bodyPr/>
        <a:lstStyle/>
        <a:p>
          <a:r>
            <a:rPr lang="en-CA" sz="1400" dirty="0" smtClean="0"/>
            <a:t>Assets in Location 3</a:t>
          </a:r>
          <a:endParaRPr lang="en-CA" sz="1400" dirty="0"/>
        </a:p>
      </dgm:t>
    </dgm:pt>
    <dgm:pt modelId="{498449C2-C8F0-4EF9-97FC-DD875CBD836C}" type="parTrans" cxnId="{F44D23FC-E397-4CBE-BDAC-A3D2C86F0B9A}">
      <dgm:prSet/>
      <dgm:spPr/>
      <dgm:t>
        <a:bodyPr/>
        <a:lstStyle/>
        <a:p>
          <a:endParaRPr lang="en-CA" dirty="0"/>
        </a:p>
      </dgm:t>
    </dgm:pt>
    <dgm:pt modelId="{C32F4935-DCBF-4743-833A-5E2AB826FDFA}" type="sibTrans" cxnId="{F44D23FC-E397-4CBE-BDAC-A3D2C86F0B9A}">
      <dgm:prSet/>
      <dgm:spPr/>
      <dgm:t>
        <a:bodyPr/>
        <a:lstStyle/>
        <a:p>
          <a:endParaRPr lang="en-CA"/>
        </a:p>
      </dgm:t>
    </dgm:pt>
    <dgm:pt modelId="{FDDDF468-7D11-4B0E-8FEA-54E2A5EB9F5C}">
      <dgm:prSet phldrT="[Text]" custT="1"/>
      <dgm:spPr/>
      <dgm:t>
        <a:bodyPr/>
        <a:lstStyle/>
        <a:p>
          <a:r>
            <a:rPr lang="en-CA" sz="1400" dirty="0" smtClean="0"/>
            <a:t>Assets in Location 2</a:t>
          </a:r>
          <a:endParaRPr lang="en-CA" sz="1400" dirty="0"/>
        </a:p>
      </dgm:t>
    </dgm:pt>
    <dgm:pt modelId="{80EE1E40-5709-456A-A341-8CDE619D9DB8}" type="parTrans" cxnId="{5363498D-6726-4697-AA20-7B27AF7D8F4B}">
      <dgm:prSet/>
      <dgm:spPr/>
      <dgm:t>
        <a:bodyPr/>
        <a:lstStyle/>
        <a:p>
          <a:endParaRPr lang="en-CA" dirty="0"/>
        </a:p>
      </dgm:t>
    </dgm:pt>
    <dgm:pt modelId="{45E3355E-8AC0-43B9-8EE9-F8A9334F4134}" type="sibTrans" cxnId="{5363498D-6726-4697-AA20-7B27AF7D8F4B}">
      <dgm:prSet/>
      <dgm:spPr/>
      <dgm:t>
        <a:bodyPr/>
        <a:lstStyle/>
        <a:p>
          <a:endParaRPr lang="en-CA"/>
        </a:p>
      </dgm:t>
    </dgm:pt>
    <dgm:pt modelId="{12CA38C4-FC9F-4711-8368-66CCEB543EE5}" type="pres">
      <dgm:prSet presAssocID="{7BAAEA39-E4D0-4081-A077-F90924FC9441}" presName="cycle" presStyleCnt="0">
        <dgm:presLayoutVars>
          <dgm:chMax val="1"/>
          <dgm:dir/>
          <dgm:animLvl val="ctr"/>
          <dgm:resizeHandles val="exact"/>
        </dgm:presLayoutVars>
      </dgm:prSet>
      <dgm:spPr/>
      <dgm:t>
        <a:bodyPr/>
        <a:lstStyle/>
        <a:p>
          <a:endParaRPr lang="en-CA"/>
        </a:p>
      </dgm:t>
    </dgm:pt>
    <dgm:pt modelId="{C628185C-70B5-4D85-96A7-7D5D25AD871E}" type="pres">
      <dgm:prSet presAssocID="{31D56702-0549-4030-BB8C-5217D222F7CC}" presName="centerShape" presStyleLbl="node0" presStyleIdx="0" presStyleCnt="1" custScaleX="123996" custScaleY="123996" custLinFactNeighborX="-381" custLinFactNeighborY="-2158"/>
      <dgm:spPr/>
      <dgm:t>
        <a:bodyPr/>
        <a:lstStyle/>
        <a:p>
          <a:endParaRPr lang="en-CA"/>
        </a:p>
      </dgm:t>
    </dgm:pt>
    <dgm:pt modelId="{BC5D5505-F8D4-4848-A92C-9FAE5A2E6850}" type="pres">
      <dgm:prSet presAssocID="{E1994203-CE25-4F6B-A84E-E46AC3AEC564}" presName="Name9" presStyleLbl="parChTrans1D2" presStyleIdx="0" presStyleCnt="3"/>
      <dgm:spPr/>
      <dgm:t>
        <a:bodyPr/>
        <a:lstStyle/>
        <a:p>
          <a:endParaRPr lang="en-CA"/>
        </a:p>
      </dgm:t>
    </dgm:pt>
    <dgm:pt modelId="{EA25CF86-3365-470D-A635-604EDCA7EF93}" type="pres">
      <dgm:prSet presAssocID="{E1994203-CE25-4F6B-A84E-E46AC3AEC564}" presName="connTx" presStyleLbl="parChTrans1D2" presStyleIdx="0" presStyleCnt="3"/>
      <dgm:spPr/>
      <dgm:t>
        <a:bodyPr/>
        <a:lstStyle/>
        <a:p>
          <a:endParaRPr lang="en-CA"/>
        </a:p>
      </dgm:t>
    </dgm:pt>
    <dgm:pt modelId="{7B9D56FD-621D-4F65-92BF-53F394AAC838}" type="pres">
      <dgm:prSet presAssocID="{A143B0ED-5DE5-4C36-AF93-7787293FDF9A}" presName="node" presStyleLbl="node1" presStyleIdx="0" presStyleCnt="3">
        <dgm:presLayoutVars>
          <dgm:bulletEnabled val="1"/>
        </dgm:presLayoutVars>
      </dgm:prSet>
      <dgm:spPr/>
      <dgm:t>
        <a:bodyPr/>
        <a:lstStyle/>
        <a:p>
          <a:endParaRPr lang="en-CA"/>
        </a:p>
      </dgm:t>
    </dgm:pt>
    <dgm:pt modelId="{F47AC55D-5B0F-4861-9741-8306EED57891}" type="pres">
      <dgm:prSet presAssocID="{498449C2-C8F0-4EF9-97FC-DD875CBD836C}" presName="Name9" presStyleLbl="parChTrans1D2" presStyleIdx="1" presStyleCnt="3"/>
      <dgm:spPr/>
      <dgm:t>
        <a:bodyPr/>
        <a:lstStyle/>
        <a:p>
          <a:endParaRPr lang="en-CA"/>
        </a:p>
      </dgm:t>
    </dgm:pt>
    <dgm:pt modelId="{48E1314D-FB0F-4CA1-8DE2-6E9C8731130D}" type="pres">
      <dgm:prSet presAssocID="{498449C2-C8F0-4EF9-97FC-DD875CBD836C}" presName="connTx" presStyleLbl="parChTrans1D2" presStyleIdx="1" presStyleCnt="3"/>
      <dgm:spPr/>
      <dgm:t>
        <a:bodyPr/>
        <a:lstStyle/>
        <a:p>
          <a:endParaRPr lang="en-CA"/>
        </a:p>
      </dgm:t>
    </dgm:pt>
    <dgm:pt modelId="{FF1D6840-C5EF-475F-B094-5C82F7662709}" type="pres">
      <dgm:prSet presAssocID="{35644E23-B0C1-412D-ABD1-F0B0006945D0}" presName="node" presStyleLbl="node1" presStyleIdx="1" presStyleCnt="3">
        <dgm:presLayoutVars>
          <dgm:bulletEnabled val="1"/>
        </dgm:presLayoutVars>
      </dgm:prSet>
      <dgm:spPr/>
      <dgm:t>
        <a:bodyPr/>
        <a:lstStyle/>
        <a:p>
          <a:endParaRPr lang="en-CA"/>
        </a:p>
      </dgm:t>
    </dgm:pt>
    <dgm:pt modelId="{4578976C-5D58-40AD-A50C-CCEAC189464D}" type="pres">
      <dgm:prSet presAssocID="{80EE1E40-5709-456A-A341-8CDE619D9DB8}" presName="Name9" presStyleLbl="parChTrans1D2" presStyleIdx="2" presStyleCnt="3"/>
      <dgm:spPr/>
      <dgm:t>
        <a:bodyPr/>
        <a:lstStyle/>
        <a:p>
          <a:endParaRPr lang="en-CA"/>
        </a:p>
      </dgm:t>
    </dgm:pt>
    <dgm:pt modelId="{001B1228-27F7-44F1-9E15-18B8A21A2CE8}" type="pres">
      <dgm:prSet presAssocID="{80EE1E40-5709-456A-A341-8CDE619D9DB8}" presName="connTx" presStyleLbl="parChTrans1D2" presStyleIdx="2" presStyleCnt="3"/>
      <dgm:spPr/>
      <dgm:t>
        <a:bodyPr/>
        <a:lstStyle/>
        <a:p>
          <a:endParaRPr lang="en-CA"/>
        </a:p>
      </dgm:t>
    </dgm:pt>
    <dgm:pt modelId="{C4A6C183-A03D-4BB9-BA2F-44AF2F9D8DB1}" type="pres">
      <dgm:prSet presAssocID="{FDDDF468-7D11-4B0E-8FEA-54E2A5EB9F5C}" presName="node" presStyleLbl="node1" presStyleIdx="2" presStyleCnt="3">
        <dgm:presLayoutVars>
          <dgm:bulletEnabled val="1"/>
        </dgm:presLayoutVars>
      </dgm:prSet>
      <dgm:spPr/>
      <dgm:t>
        <a:bodyPr/>
        <a:lstStyle/>
        <a:p>
          <a:endParaRPr lang="en-CA"/>
        </a:p>
      </dgm:t>
    </dgm:pt>
  </dgm:ptLst>
  <dgm:cxnLst>
    <dgm:cxn modelId="{F44D23FC-E397-4CBE-BDAC-A3D2C86F0B9A}" srcId="{31D56702-0549-4030-BB8C-5217D222F7CC}" destId="{35644E23-B0C1-412D-ABD1-F0B0006945D0}" srcOrd="1" destOrd="0" parTransId="{498449C2-C8F0-4EF9-97FC-DD875CBD836C}" sibTransId="{C32F4935-DCBF-4743-833A-5E2AB826FDFA}"/>
    <dgm:cxn modelId="{21FB45D7-6376-457B-87EF-16A587B00E8D}" srcId="{31D56702-0549-4030-BB8C-5217D222F7CC}" destId="{A143B0ED-5DE5-4C36-AF93-7787293FDF9A}" srcOrd="0" destOrd="0" parTransId="{E1994203-CE25-4F6B-A84E-E46AC3AEC564}" sibTransId="{1649A1B0-13AF-4B5B-BEAF-43120D5B1CDE}"/>
    <dgm:cxn modelId="{3659620E-9137-4ACC-9F2D-03C0863F86F7}" type="presOf" srcId="{31D56702-0549-4030-BB8C-5217D222F7CC}" destId="{C628185C-70B5-4D85-96A7-7D5D25AD871E}" srcOrd="0" destOrd="0" presId="urn:microsoft.com/office/officeart/2005/8/layout/radial1"/>
    <dgm:cxn modelId="{D082A690-D341-4DA5-8289-90A304EF46CE}" type="presOf" srcId="{498449C2-C8F0-4EF9-97FC-DD875CBD836C}" destId="{F47AC55D-5B0F-4861-9741-8306EED57891}" srcOrd="0" destOrd="0" presId="urn:microsoft.com/office/officeart/2005/8/layout/radial1"/>
    <dgm:cxn modelId="{FDD73E00-2EF8-4141-B54B-DE4980B9E02F}" type="presOf" srcId="{E1994203-CE25-4F6B-A84E-E46AC3AEC564}" destId="{EA25CF86-3365-470D-A635-604EDCA7EF93}" srcOrd="1" destOrd="0" presId="urn:microsoft.com/office/officeart/2005/8/layout/radial1"/>
    <dgm:cxn modelId="{5D2BCAFE-AF83-4F37-851E-6E9DDE6CFC12}" srcId="{7BAAEA39-E4D0-4081-A077-F90924FC9441}" destId="{31D56702-0549-4030-BB8C-5217D222F7CC}" srcOrd="0" destOrd="0" parTransId="{378690B2-2DC6-4F47-B323-85019776A0D2}" sibTransId="{2B38DFD5-AE75-46A1-A0E0-37DDE69BD185}"/>
    <dgm:cxn modelId="{29832566-A64E-4676-9988-60DB87CE2B18}" type="presOf" srcId="{FDDDF468-7D11-4B0E-8FEA-54E2A5EB9F5C}" destId="{C4A6C183-A03D-4BB9-BA2F-44AF2F9D8DB1}" srcOrd="0" destOrd="0" presId="urn:microsoft.com/office/officeart/2005/8/layout/radial1"/>
    <dgm:cxn modelId="{4DB5F2B0-7680-4748-9170-110E90321993}" type="presOf" srcId="{A143B0ED-5DE5-4C36-AF93-7787293FDF9A}" destId="{7B9D56FD-621D-4F65-92BF-53F394AAC838}" srcOrd="0" destOrd="0" presId="urn:microsoft.com/office/officeart/2005/8/layout/radial1"/>
    <dgm:cxn modelId="{9B01F8F4-FAE0-4B88-8C45-BB9F7C417BBA}" type="presOf" srcId="{80EE1E40-5709-456A-A341-8CDE619D9DB8}" destId="{001B1228-27F7-44F1-9E15-18B8A21A2CE8}" srcOrd="1" destOrd="0" presId="urn:microsoft.com/office/officeart/2005/8/layout/radial1"/>
    <dgm:cxn modelId="{12F478CB-9A1D-4C30-8FB2-4002821C7E04}" type="presOf" srcId="{498449C2-C8F0-4EF9-97FC-DD875CBD836C}" destId="{48E1314D-FB0F-4CA1-8DE2-6E9C8731130D}" srcOrd="1" destOrd="0" presId="urn:microsoft.com/office/officeart/2005/8/layout/radial1"/>
    <dgm:cxn modelId="{B0E5A36D-2B7C-4F48-9FA0-C1CA43D7642E}" type="presOf" srcId="{7BAAEA39-E4D0-4081-A077-F90924FC9441}" destId="{12CA38C4-FC9F-4711-8368-66CCEB543EE5}" srcOrd="0" destOrd="0" presId="urn:microsoft.com/office/officeart/2005/8/layout/radial1"/>
    <dgm:cxn modelId="{EEF373C3-55BC-4469-AAD9-A376DE02A6F9}" type="presOf" srcId="{35644E23-B0C1-412D-ABD1-F0B0006945D0}" destId="{FF1D6840-C5EF-475F-B094-5C82F7662709}" srcOrd="0" destOrd="0" presId="urn:microsoft.com/office/officeart/2005/8/layout/radial1"/>
    <dgm:cxn modelId="{69765128-AEBD-4E69-BEAE-24E01126BE58}" type="presOf" srcId="{80EE1E40-5709-456A-A341-8CDE619D9DB8}" destId="{4578976C-5D58-40AD-A50C-CCEAC189464D}" srcOrd="0" destOrd="0" presId="urn:microsoft.com/office/officeart/2005/8/layout/radial1"/>
    <dgm:cxn modelId="{5363498D-6726-4697-AA20-7B27AF7D8F4B}" srcId="{31D56702-0549-4030-BB8C-5217D222F7CC}" destId="{FDDDF468-7D11-4B0E-8FEA-54E2A5EB9F5C}" srcOrd="2" destOrd="0" parTransId="{80EE1E40-5709-456A-A341-8CDE619D9DB8}" sibTransId="{45E3355E-8AC0-43B9-8EE9-F8A9334F4134}"/>
    <dgm:cxn modelId="{EF9A38C1-CF24-481F-9570-80214377C9D3}" type="presOf" srcId="{E1994203-CE25-4F6B-A84E-E46AC3AEC564}" destId="{BC5D5505-F8D4-4848-A92C-9FAE5A2E6850}" srcOrd="0" destOrd="0" presId="urn:microsoft.com/office/officeart/2005/8/layout/radial1"/>
    <dgm:cxn modelId="{97266FDB-F851-4750-84B5-2AFD0E1206B2}" type="presParOf" srcId="{12CA38C4-FC9F-4711-8368-66CCEB543EE5}" destId="{C628185C-70B5-4D85-96A7-7D5D25AD871E}" srcOrd="0" destOrd="0" presId="urn:microsoft.com/office/officeart/2005/8/layout/radial1"/>
    <dgm:cxn modelId="{A1EB4C80-C23F-43E9-93CB-9A3EB10014A4}" type="presParOf" srcId="{12CA38C4-FC9F-4711-8368-66CCEB543EE5}" destId="{BC5D5505-F8D4-4848-A92C-9FAE5A2E6850}" srcOrd="1" destOrd="0" presId="urn:microsoft.com/office/officeart/2005/8/layout/radial1"/>
    <dgm:cxn modelId="{90BB39C2-ED6F-44B2-B5D5-FBF8D1EA1131}" type="presParOf" srcId="{BC5D5505-F8D4-4848-A92C-9FAE5A2E6850}" destId="{EA25CF86-3365-470D-A635-604EDCA7EF93}" srcOrd="0" destOrd="0" presId="urn:microsoft.com/office/officeart/2005/8/layout/radial1"/>
    <dgm:cxn modelId="{CBBD7DD1-FDD3-41C0-9B84-029598D7960A}" type="presParOf" srcId="{12CA38C4-FC9F-4711-8368-66CCEB543EE5}" destId="{7B9D56FD-621D-4F65-92BF-53F394AAC838}" srcOrd="2" destOrd="0" presId="urn:microsoft.com/office/officeart/2005/8/layout/radial1"/>
    <dgm:cxn modelId="{BA89AF11-61FB-4ECD-BE7A-64390B112D6C}" type="presParOf" srcId="{12CA38C4-FC9F-4711-8368-66CCEB543EE5}" destId="{F47AC55D-5B0F-4861-9741-8306EED57891}" srcOrd="3" destOrd="0" presId="urn:microsoft.com/office/officeart/2005/8/layout/radial1"/>
    <dgm:cxn modelId="{83051EAB-2510-4F9B-8107-5DF23E76FFDC}" type="presParOf" srcId="{F47AC55D-5B0F-4861-9741-8306EED57891}" destId="{48E1314D-FB0F-4CA1-8DE2-6E9C8731130D}" srcOrd="0" destOrd="0" presId="urn:microsoft.com/office/officeart/2005/8/layout/radial1"/>
    <dgm:cxn modelId="{A28930D8-5104-4811-BEB6-FAA337176DF7}" type="presParOf" srcId="{12CA38C4-FC9F-4711-8368-66CCEB543EE5}" destId="{FF1D6840-C5EF-475F-B094-5C82F7662709}" srcOrd="4" destOrd="0" presId="urn:microsoft.com/office/officeart/2005/8/layout/radial1"/>
    <dgm:cxn modelId="{4FA993FA-B4CD-4B61-8BA4-35BA7E7EF363}" type="presParOf" srcId="{12CA38C4-FC9F-4711-8368-66CCEB543EE5}" destId="{4578976C-5D58-40AD-A50C-CCEAC189464D}" srcOrd="5" destOrd="0" presId="urn:microsoft.com/office/officeart/2005/8/layout/radial1"/>
    <dgm:cxn modelId="{AFFE90C4-E093-411F-A099-F32BD9E893C5}" type="presParOf" srcId="{4578976C-5D58-40AD-A50C-CCEAC189464D}" destId="{001B1228-27F7-44F1-9E15-18B8A21A2CE8}" srcOrd="0" destOrd="0" presId="urn:microsoft.com/office/officeart/2005/8/layout/radial1"/>
    <dgm:cxn modelId="{A03D9291-D446-4F23-9FAC-F27F0FE41F0E}" type="presParOf" srcId="{12CA38C4-FC9F-4711-8368-66CCEB543EE5}" destId="{C4A6C183-A03D-4BB9-BA2F-44AF2F9D8DB1}"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E0136-C09B-4227-B8BA-E2862D4F8999}" type="doc">
      <dgm:prSet loTypeId="urn:microsoft.com/office/officeart/2005/8/layout/funnel1" loCatId="process" qsTypeId="urn:microsoft.com/office/officeart/2005/8/quickstyle/simple1" qsCatId="simple" csTypeId="urn:microsoft.com/office/officeart/2005/8/colors/accent1_3" csCatId="accent1" phldr="1"/>
      <dgm:spPr/>
      <dgm:t>
        <a:bodyPr/>
        <a:lstStyle/>
        <a:p>
          <a:endParaRPr lang="en-CA"/>
        </a:p>
      </dgm:t>
    </dgm:pt>
    <dgm:pt modelId="{B9D0709D-3599-43BC-9AA7-5DFB47869517}">
      <dgm:prSet phldrT="[Text]"/>
      <dgm:spPr>
        <a:solidFill>
          <a:schemeClr val="accent2"/>
        </a:solidFill>
      </dgm:spPr>
      <dgm:t>
        <a:bodyPr/>
        <a:lstStyle/>
        <a:p>
          <a:r>
            <a:rPr lang="en-CA" dirty="0" smtClean="0"/>
            <a:t>APM</a:t>
          </a:r>
          <a:endParaRPr lang="en-CA" dirty="0"/>
        </a:p>
      </dgm:t>
    </dgm:pt>
    <dgm:pt modelId="{ECE36C25-6428-4761-A0D2-CE795F34B41F}" type="parTrans" cxnId="{2C4804BF-8177-4923-B9A3-2510E1141253}">
      <dgm:prSet/>
      <dgm:spPr/>
      <dgm:t>
        <a:bodyPr/>
        <a:lstStyle/>
        <a:p>
          <a:endParaRPr lang="en-CA"/>
        </a:p>
      </dgm:t>
    </dgm:pt>
    <dgm:pt modelId="{D49C71E1-8FD7-43E8-BCE9-34DC1D15DB25}" type="sibTrans" cxnId="{2C4804BF-8177-4923-B9A3-2510E1141253}">
      <dgm:prSet/>
      <dgm:spPr/>
      <dgm:t>
        <a:bodyPr/>
        <a:lstStyle/>
        <a:p>
          <a:endParaRPr lang="en-CA"/>
        </a:p>
      </dgm:t>
    </dgm:pt>
    <dgm:pt modelId="{477996DD-B887-4B65-855F-1239C0FEBF94}">
      <dgm:prSet phldrT="[Text]"/>
      <dgm:spPr>
        <a:solidFill>
          <a:schemeClr val="accent3"/>
        </a:solidFill>
      </dgm:spPr>
      <dgm:t>
        <a:bodyPr/>
        <a:lstStyle/>
        <a:p>
          <a:r>
            <a:rPr lang="en-CA" dirty="0" smtClean="0"/>
            <a:t>Finance</a:t>
          </a:r>
          <a:endParaRPr lang="en-CA" dirty="0"/>
        </a:p>
      </dgm:t>
    </dgm:pt>
    <dgm:pt modelId="{BF1C71C3-E9C0-409B-B764-B08FC481F69C}" type="parTrans" cxnId="{11A04E5C-1B02-4D1E-97F3-88A27635F25B}">
      <dgm:prSet/>
      <dgm:spPr/>
      <dgm:t>
        <a:bodyPr/>
        <a:lstStyle/>
        <a:p>
          <a:endParaRPr lang="en-CA"/>
        </a:p>
      </dgm:t>
    </dgm:pt>
    <dgm:pt modelId="{4908452B-B354-4499-8B59-AA49D2364E18}" type="sibTrans" cxnId="{11A04E5C-1B02-4D1E-97F3-88A27635F25B}">
      <dgm:prSet/>
      <dgm:spPr/>
      <dgm:t>
        <a:bodyPr/>
        <a:lstStyle/>
        <a:p>
          <a:endParaRPr lang="en-CA"/>
        </a:p>
      </dgm:t>
    </dgm:pt>
    <dgm:pt modelId="{7AC221C4-F1C5-43B3-BB39-9E0B98587D6F}">
      <dgm:prSet phldrT="[Text]"/>
      <dgm:spPr/>
      <dgm:t>
        <a:bodyPr/>
        <a:lstStyle/>
        <a:p>
          <a:r>
            <a:rPr lang="en-CA" dirty="0" smtClean="0"/>
            <a:t>IST</a:t>
          </a:r>
          <a:endParaRPr lang="en-CA" dirty="0"/>
        </a:p>
      </dgm:t>
    </dgm:pt>
    <dgm:pt modelId="{220241E5-DEB7-410D-90F2-112B18187031}" type="parTrans" cxnId="{FA1D4509-52AE-49F9-B752-B42FA3E1FD4B}">
      <dgm:prSet/>
      <dgm:spPr/>
      <dgm:t>
        <a:bodyPr/>
        <a:lstStyle/>
        <a:p>
          <a:endParaRPr lang="en-CA"/>
        </a:p>
      </dgm:t>
    </dgm:pt>
    <dgm:pt modelId="{27C483D1-F4F0-4DC8-BD10-D81C29A193AC}" type="sibTrans" cxnId="{FA1D4509-52AE-49F9-B752-B42FA3E1FD4B}">
      <dgm:prSet/>
      <dgm:spPr/>
      <dgm:t>
        <a:bodyPr/>
        <a:lstStyle/>
        <a:p>
          <a:endParaRPr lang="en-CA"/>
        </a:p>
      </dgm:t>
    </dgm:pt>
    <dgm:pt modelId="{0F7A792E-8ED5-47AC-B56E-6F0DA675B032}">
      <dgm:prSet phldrT="[Text]"/>
      <dgm:spPr/>
      <dgm:t>
        <a:bodyPr/>
        <a:lstStyle/>
        <a:p>
          <a:r>
            <a:rPr lang="en-CA" dirty="0" smtClean="0"/>
            <a:t>ITAM</a:t>
          </a:r>
          <a:endParaRPr lang="en-CA" dirty="0"/>
        </a:p>
      </dgm:t>
    </dgm:pt>
    <dgm:pt modelId="{DA88B906-BA6B-403B-B68A-2F8916827D6B}" type="parTrans" cxnId="{483D8439-BD54-4652-AC44-CE48EE348E01}">
      <dgm:prSet/>
      <dgm:spPr/>
      <dgm:t>
        <a:bodyPr/>
        <a:lstStyle/>
        <a:p>
          <a:endParaRPr lang="en-CA"/>
        </a:p>
      </dgm:t>
    </dgm:pt>
    <dgm:pt modelId="{E5B7154E-F196-4AB9-BAFC-21A845211BB0}" type="sibTrans" cxnId="{483D8439-BD54-4652-AC44-CE48EE348E01}">
      <dgm:prSet/>
      <dgm:spPr/>
      <dgm:t>
        <a:bodyPr/>
        <a:lstStyle/>
        <a:p>
          <a:endParaRPr lang="en-CA"/>
        </a:p>
      </dgm:t>
    </dgm:pt>
    <dgm:pt modelId="{0F305056-CC29-4219-952A-054A068F4257}">
      <dgm:prSet phldrT="[Text]"/>
      <dgm:spPr/>
      <dgm:t>
        <a:bodyPr/>
        <a:lstStyle/>
        <a:p>
          <a:endParaRPr lang="en-CA" dirty="0"/>
        </a:p>
      </dgm:t>
    </dgm:pt>
    <dgm:pt modelId="{58D1C6C7-61DA-4B55-A3FB-ED2D41DC9778}" type="parTrans" cxnId="{D375FEB8-8713-42F9-B41B-C8A869A4917B}">
      <dgm:prSet/>
      <dgm:spPr/>
      <dgm:t>
        <a:bodyPr/>
        <a:lstStyle/>
        <a:p>
          <a:endParaRPr lang="en-CA"/>
        </a:p>
      </dgm:t>
    </dgm:pt>
    <dgm:pt modelId="{61578987-2FE8-4CCF-AC59-9F9D2C8D3096}" type="sibTrans" cxnId="{D375FEB8-8713-42F9-B41B-C8A869A4917B}">
      <dgm:prSet/>
      <dgm:spPr/>
      <dgm:t>
        <a:bodyPr/>
        <a:lstStyle/>
        <a:p>
          <a:endParaRPr lang="en-CA"/>
        </a:p>
      </dgm:t>
    </dgm:pt>
    <dgm:pt modelId="{B11BD2C3-682E-441C-A391-426DAA653D96}" type="pres">
      <dgm:prSet presAssocID="{65CE0136-C09B-4227-B8BA-E2862D4F8999}" presName="Name0" presStyleCnt="0">
        <dgm:presLayoutVars>
          <dgm:chMax val="4"/>
          <dgm:resizeHandles val="exact"/>
        </dgm:presLayoutVars>
      </dgm:prSet>
      <dgm:spPr/>
      <dgm:t>
        <a:bodyPr/>
        <a:lstStyle/>
        <a:p>
          <a:endParaRPr lang="en-CA"/>
        </a:p>
      </dgm:t>
    </dgm:pt>
    <dgm:pt modelId="{9E9A9071-2EA6-4C66-B058-D4D12ECF5251}" type="pres">
      <dgm:prSet presAssocID="{65CE0136-C09B-4227-B8BA-E2862D4F8999}" presName="ellipse" presStyleLbl="trBgShp" presStyleIdx="0" presStyleCnt="1"/>
      <dgm:spPr/>
    </dgm:pt>
    <dgm:pt modelId="{483B8DFE-0C19-4E97-BBDB-76D637A5EC42}" type="pres">
      <dgm:prSet presAssocID="{65CE0136-C09B-4227-B8BA-E2862D4F8999}" presName="arrow1" presStyleLbl="fgShp" presStyleIdx="0" presStyleCnt="1"/>
      <dgm:spPr/>
    </dgm:pt>
    <dgm:pt modelId="{21F6532F-893F-4B21-90C1-C2292EDC6F73}" type="pres">
      <dgm:prSet presAssocID="{65CE0136-C09B-4227-B8BA-E2862D4F8999}" presName="rectangle" presStyleLbl="revTx" presStyleIdx="0" presStyleCnt="1">
        <dgm:presLayoutVars>
          <dgm:bulletEnabled val="1"/>
        </dgm:presLayoutVars>
      </dgm:prSet>
      <dgm:spPr/>
      <dgm:t>
        <a:bodyPr/>
        <a:lstStyle/>
        <a:p>
          <a:endParaRPr lang="en-CA"/>
        </a:p>
      </dgm:t>
    </dgm:pt>
    <dgm:pt modelId="{046254C5-7052-4FC3-A2F3-C7E2F83E4007}" type="pres">
      <dgm:prSet presAssocID="{477996DD-B887-4B65-855F-1239C0FEBF94}" presName="item1" presStyleLbl="node1" presStyleIdx="0" presStyleCnt="3">
        <dgm:presLayoutVars>
          <dgm:bulletEnabled val="1"/>
        </dgm:presLayoutVars>
      </dgm:prSet>
      <dgm:spPr/>
      <dgm:t>
        <a:bodyPr/>
        <a:lstStyle/>
        <a:p>
          <a:endParaRPr lang="en-CA"/>
        </a:p>
      </dgm:t>
    </dgm:pt>
    <dgm:pt modelId="{C53318CB-E3AD-4C8E-B7A6-9EA756FB587D}" type="pres">
      <dgm:prSet presAssocID="{7AC221C4-F1C5-43B3-BB39-9E0B98587D6F}" presName="item2" presStyleLbl="node1" presStyleIdx="1" presStyleCnt="3">
        <dgm:presLayoutVars>
          <dgm:bulletEnabled val="1"/>
        </dgm:presLayoutVars>
      </dgm:prSet>
      <dgm:spPr/>
      <dgm:t>
        <a:bodyPr/>
        <a:lstStyle/>
        <a:p>
          <a:endParaRPr lang="en-CA"/>
        </a:p>
      </dgm:t>
    </dgm:pt>
    <dgm:pt modelId="{02F72C90-92BF-4802-B960-12A29C6862C0}" type="pres">
      <dgm:prSet presAssocID="{0F7A792E-8ED5-47AC-B56E-6F0DA675B032}" presName="item3" presStyleLbl="node1" presStyleIdx="2" presStyleCnt="3">
        <dgm:presLayoutVars>
          <dgm:bulletEnabled val="1"/>
        </dgm:presLayoutVars>
      </dgm:prSet>
      <dgm:spPr/>
      <dgm:t>
        <a:bodyPr/>
        <a:lstStyle/>
        <a:p>
          <a:endParaRPr lang="en-CA"/>
        </a:p>
      </dgm:t>
    </dgm:pt>
    <dgm:pt modelId="{2D7D39BB-24F8-47F1-8373-36A7E0BFBD86}" type="pres">
      <dgm:prSet presAssocID="{65CE0136-C09B-4227-B8BA-E2862D4F8999}" presName="funnel" presStyleLbl="trAlignAcc1" presStyleIdx="0" presStyleCnt="1"/>
      <dgm:spPr/>
    </dgm:pt>
  </dgm:ptLst>
  <dgm:cxnLst>
    <dgm:cxn modelId="{E13377F6-3C53-4FFE-9328-BB4E36A16ED0}" type="presOf" srcId="{477996DD-B887-4B65-855F-1239C0FEBF94}" destId="{C53318CB-E3AD-4C8E-B7A6-9EA756FB587D}" srcOrd="0" destOrd="0" presId="urn:microsoft.com/office/officeart/2005/8/layout/funnel1"/>
    <dgm:cxn modelId="{2C4804BF-8177-4923-B9A3-2510E1141253}" srcId="{65CE0136-C09B-4227-B8BA-E2862D4F8999}" destId="{B9D0709D-3599-43BC-9AA7-5DFB47869517}" srcOrd="0" destOrd="0" parTransId="{ECE36C25-6428-4761-A0D2-CE795F34B41F}" sibTransId="{D49C71E1-8FD7-43E8-BCE9-34DC1D15DB25}"/>
    <dgm:cxn modelId="{11A04E5C-1B02-4D1E-97F3-88A27635F25B}" srcId="{65CE0136-C09B-4227-B8BA-E2862D4F8999}" destId="{477996DD-B887-4B65-855F-1239C0FEBF94}" srcOrd="1" destOrd="0" parTransId="{BF1C71C3-E9C0-409B-B764-B08FC481F69C}" sibTransId="{4908452B-B354-4499-8B59-AA49D2364E18}"/>
    <dgm:cxn modelId="{FA35C4EB-02D5-43FA-AF51-7E92FB297616}" type="presOf" srcId="{7AC221C4-F1C5-43B3-BB39-9E0B98587D6F}" destId="{046254C5-7052-4FC3-A2F3-C7E2F83E4007}" srcOrd="0" destOrd="0" presId="urn:microsoft.com/office/officeart/2005/8/layout/funnel1"/>
    <dgm:cxn modelId="{483D8439-BD54-4652-AC44-CE48EE348E01}" srcId="{65CE0136-C09B-4227-B8BA-E2862D4F8999}" destId="{0F7A792E-8ED5-47AC-B56E-6F0DA675B032}" srcOrd="3" destOrd="0" parTransId="{DA88B906-BA6B-403B-B68A-2F8916827D6B}" sibTransId="{E5B7154E-F196-4AB9-BAFC-21A845211BB0}"/>
    <dgm:cxn modelId="{C8985CF6-95E1-4F02-8A86-CFEE6D3F4E16}" type="presOf" srcId="{65CE0136-C09B-4227-B8BA-E2862D4F8999}" destId="{B11BD2C3-682E-441C-A391-426DAA653D96}" srcOrd="0" destOrd="0" presId="urn:microsoft.com/office/officeart/2005/8/layout/funnel1"/>
    <dgm:cxn modelId="{9CA0BDFF-A0BB-4AA1-AF26-DF75B6B4BA97}" type="presOf" srcId="{B9D0709D-3599-43BC-9AA7-5DFB47869517}" destId="{02F72C90-92BF-4802-B960-12A29C6862C0}" srcOrd="0" destOrd="0" presId="urn:microsoft.com/office/officeart/2005/8/layout/funnel1"/>
    <dgm:cxn modelId="{FA1D4509-52AE-49F9-B752-B42FA3E1FD4B}" srcId="{65CE0136-C09B-4227-B8BA-E2862D4F8999}" destId="{7AC221C4-F1C5-43B3-BB39-9E0B98587D6F}" srcOrd="2" destOrd="0" parTransId="{220241E5-DEB7-410D-90F2-112B18187031}" sibTransId="{27C483D1-F4F0-4DC8-BD10-D81C29A193AC}"/>
    <dgm:cxn modelId="{D375FEB8-8713-42F9-B41B-C8A869A4917B}" srcId="{65CE0136-C09B-4227-B8BA-E2862D4F8999}" destId="{0F305056-CC29-4219-952A-054A068F4257}" srcOrd="4" destOrd="0" parTransId="{58D1C6C7-61DA-4B55-A3FB-ED2D41DC9778}" sibTransId="{61578987-2FE8-4CCF-AC59-9F9D2C8D3096}"/>
    <dgm:cxn modelId="{AB6F6F9F-53EC-47A4-8610-BC987A9B9DE3}" type="presOf" srcId="{0F7A792E-8ED5-47AC-B56E-6F0DA675B032}" destId="{21F6532F-893F-4B21-90C1-C2292EDC6F73}" srcOrd="0" destOrd="0" presId="urn:microsoft.com/office/officeart/2005/8/layout/funnel1"/>
    <dgm:cxn modelId="{DB2C0784-0BCE-4EBD-8BBB-4270C5765482}" type="presParOf" srcId="{B11BD2C3-682E-441C-A391-426DAA653D96}" destId="{9E9A9071-2EA6-4C66-B058-D4D12ECF5251}" srcOrd="0" destOrd="0" presId="urn:microsoft.com/office/officeart/2005/8/layout/funnel1"/>
    <dgm:cxn modelId="{A80556C4-A079-44AF-AAED-F93FC6B3DF40}" type="presParOf" srcId="{B11BD2C3-682E-441C-A391-426DAA653D96}" destId="{483B8DFE-0C19-4E97-BBDB-76D637A5EC42}" srcOrd="1" destOrd="0" presId="urn:microsoft.com/office/officeart/2005/8/layout/funnel1"/>
    <dgm:cxn modelId="{25DDA5D1-1BA4-464A-A7F7-08F00BD6F571}" type="presParOf" srcId="{B11BD2C3-682E-441C-A391-426DAA653D96}" destId="{21F6532F-893F-4B21-90C1-C2292EDC6F73}" srcOrd="2" destOrd="0" presId="urn:microsoft.com/office/officeart/2005/8/layout/funnel1"/>
    <dgm:cxn modelId="{2F099492-2BDD-495E-8F81-A842E1D74FE6}" type="presParOf" srcId="{B11BD2C3-682E-441C-A391-426DAA653D96}" destId="{046254C5-7052-4FC3-A2F3-C7E2F83E4007}" srcOrd="3" destOrd="0" presId="urn:microsoft.com/office/officeart/2005/8/layout/funnel1"/>
    <dgm:cxn modelId="{6DDEF901-2B71-4352-9531-E65266694749}" type="presParOf" srcId="{B11BD2C3-682E-441C-A391-426DAA653D96}" destId="{C53318CB-E3AD-4C8E-B7A6-9EA756FB587D}" srcOrd="4" destOrd="0" presId="urn:microsoft.com/office/officeart/2005/8/layout/funnel1"/>
    <dgm:cxn modelId="{D70E27B9-19C7-4030-9CF5-86F01415437F}" type="presParOf" srcId="{B11BD2C3-682E-441C-A391-426DAA653D96}" destId="{02F72C90-92BF-4802-B960-12A29C6862C0}" srcOrd="5" destOrd="0" presId="urn:microsoft.com/office/officeart/2005/8/layout/funnel1"/>
    <dgm:cxn modelId="{9A699F22-8531-4903-9A36-F8A46CC2780B}" type="presParOf" srcId="{B11BD2C3-682E-441C-A391-426DAA653D96}" destId="{2D7D39BB-24F8-47F1-8373-36A7E0BFBD86}"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8185C-70B5-4D85-96A7-7D5D25AD871E}">
      <dsp:nvSpPr>
        <dsp:cNvPr id="0" name=""/>
        <dsp:cNvSpPr/>
      </dsp:nvSpPr>
      <dsp:spPr>
        <a:xfrm>
          <a:off x="1715085" y="1214476"/>
          <a:ext cx="1336354" cy="13363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Centralized ITAM/SAM managing HW &amp; SW assets</a:t>
          </a:r>
          <a:endParaRPr lang="en-CA" sz="1400" kern="1200" dirty="0"/>
        </a:p>
      </dsp:txBody>
      <dsp:txXfrm>
        <a:off x="1910790" y="1410181"/>
        <a:ext cx="944944" cy="944944"/>
      </dsp:txXfrm>
    </dsp:sp>
    <dsp:sp modelId="{BC5D5505-F8D4-4848-A92C-9FAE5A2E6850}">
      <dsp:nvSpPr>
        <dsp:cNvPr id="0" name=""/>
        <dsp:cNvSpPr/>
      </dsp:nvSpPr>
      <dsp:spPr>
        <a:xfrm rot="16227377">
          <a:off x="2322263" y="1127388"/>
          <a:ext cx="133704" cy="40517"/>
        </a:xfrm>
        <a:custGeom>
          <a:avLst/>
          <a:gdLst/>
          <a:ahLst/>
          <a:cxnLst/>
          <a:rect l="0" t="0" r="0" b="0"/>
          <a:pathLst>
            <a:path>
              <a:moveTo>
                <a:pt x="0" y="20258"/>
              </a:moveTo>
              <a:lnTo>
                <a:pt x="133704" y="20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dirty="0"/>
        </a:p>
      </dsp:txBody>
      <dsp:txXfrm>
        <a:off x="2385773" y="1144304"/>
        <a:ext cx="6685" cy="6685"/>
      </dsp:txXfrm>
    </dsp:sp>
    <dsp:sp modelId="{7B9D56FD-621D-4F65-92BF-53F394AAC838}">
      <dsp:nvSpPr>
        <dsp:cNvPr id="0" name=""/>
        <dsp:cNvSpPr/>
      </dsp:nvSpPr>
      <dsp:spPr>
        <a:xfrm>
          <a:off x="1855069" y="3073"/>
          <a:ext cx="1077740" cy="1077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Assets in Location 1</a:t>
          </a:r>
          <a:endParaRPr lang="en-CA" sz="1400" kern="1200" dirty="0"/>
        </a:p>
      </dsp:txBody>
      <dsp:txXfrm>
        <a:off x="2012900" y="160904"/>
        <a:ext cx="762078" cy="762078"/>
      </dsp:txXfrm>
    </dsp:sp>
    <dsp:sp modelId="{F47AC55D-5B0F-4861-9741-8306EED57891}">
      <dsp:nvSpPr>
        <dsp:cNvPr id="0" name=""/>
        <dsp:cNvSpPr/>
      </dsp:nvSpPr>
      <dsp:spPr>
        <a:xfrm rot="1912195">
          <a:off x="2933044" y="2277065"/>
          <a:ext cx="234388" cy="40517"/>
        </a:xfrm>
        <a:custGeom>
          <a:avLst/>
          <a:gdLst/>
          <a:ahLst/>
          <a:cxnLst/>
          <a:rect l="0" t="0" r="0" b="0"/>
          <a:pathLst>
            <a:path>
              <a:moveTo>
                <a:pt x="0" y="20258"/>
              </a:moveTo>
              <a:lnTo>
                <a:pt x="234388" y="20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dirty="0"/>
        </a:p>
      </dsp:txBody>
      <dsp:txXfrm>
        <a:off x="3044379" y="2291464"/>
        <a:ext cx="11719" cy="11719"/>
      </dsp:txXfrm>
    </dsp:sp>
    <dsp:sp modelId="{FF1D6840-C5EF-475F-B094-5C82F7662709}">
      <dsp:nvSpPr>
        <dsp:cNvPr id="0" name=""/>
        <dsp:cNvSpPr/>
      </dsp:nvSpPr>
      <dsp:spPr>
        <a:xfrm>
          <a:off x="3068530" y="2104850"/>
          <a:ext cx="1077740" cy="1077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Assets in Location 3</a:t>
          </a:r>
          <a:endParaRPr lang="en-CA" sz="1400" kern="1200" dirty="0"/>
        </a:p>
      </dsp:txBody>
      <dsp:txXfrm>
        <a:off x="3226361" y="2262681"/>
        <a:ext cx="762078" cy="762078"/>
      </dsp:txXfrm>
    </dsp:sp>
    <dsp:sp modelId="{4578976C-5D58-40AD-A50C-CCEAC189464D}">
      <dsp:nvSpPr>
        <dsp:cNvPr id="0" name=""/>
        <dsp:cNvSpPr/>
      </dsp:nvSpPr>
      <dsp:spPr>
        <a:xfrm rot="8860574">
          <a:off x="1619085" y="2277499"/>
          <a:ext cx="216298" cy="40517"/>
        </a:xfrm>
        <a:custGeom>
          <a:avLst/>
          <a:gdLst/>
          <a:ahLst/>
          <a:cxnLst/>
          <a:rect l="0" t="0" r="0" b="0"/>
          <a:pathLst>
            <a:path>
              <a:moveTo>
                <a:pt x="0" y="20258"/>
              </a:moveTo>
              <a:lnTo>
                <a:pt x="216298" y="20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CA" sz="500" kern="1200" dirty="0"/>
        </a:p>
      </dsp:txBody>
      <dsp:txXfrm rot="10800000">
        <a:off x="1721827" y="2292350"/>
        <a:ext cx="10814" cy="10814"/>
      </dsp:txXfrm>
    </dsp:sp>
    <dsp:sp modelId="{C4A6C183-A03D-4BB9-BA2F-44AF2F9D8DB1}">
      <dsp:nvSpPr>
        <dsp:cNvPr id="0" name=""/>
        <dsp:cNvSpPr/>
      </dsp:nvSpPr>
      <dsp:spPr>
        <a:xfrm>
          <a:off x="641607" y="2104850"/>
          <a:ext cx="1077740" cy="10777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Assets in Location 2</a:t>
          </a:r>
          <a:endParaRPr lang="en-CA" sz="1400" kern="1200" dirty="0"/>
        </a:p>
      </dsp:txBody>
      <dsp:txXfrm>
        <a:off x="799438" y="2262681"/>
        <a:ext cx="762078" cy="762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A9071-2EA6-4C66-B058-D4D12ECF5251}">
      <dsp:nvSpPr>
        <dsp:cNvPr id="0" name=""/>
        <dsp:cNvSpPr/>
      </dsp:nvSpPr>
      <dsp:spPr>
        <a:xfrm>
          <a:off x="741997" y="718115"/>
          <a:ext cx="2711548" cy="94168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B8DFE-0C19-4E97-BBDB-76D637A5EC42}">
      <dsp:nvSpPr>
        <dsp:cNvPr id="0" name=""/>
        <dsp:cNvSpPr/>
      </dsp:nvSpPr>
      <dsp:spPr>
        <a:xfrm>
          <a:off x="1839228" y="3023982"/>
          <a:ext cx="525493" cy="336316"/>
        </a:xfrm>
        <a:prstGeom prst="down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F6532F-893F-4B21-90C1-C2292EDC6F73}">
      <dsp:nvSpPr>
        <dsp:cNvPr id="0" name=""/>
        <dsp:cNvSpPr/>
      </dsp:nvSpPr>
      <dsp:spPr>
        <a:xfrm>
          <a:off x="840790" y="3293034"/>
          <a:ext cx="2522370" cy="630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CA" sz="2300" kern="1200" dirty="0" smtClean="0"/>
            <a:t>ITAM</a:t>
          </a:r>
          <a:endParaRPr lang="en-CA" sz="2300" kern="1200" dirty="0"/>
        </a:p>
      </dsp:txBody>
      <dsp:txXfrm>
        <a:off x="840790" y="3293034"/>
        <a:ext cx="2522370" cy="630592"/>
      </dsp:txXfrm>
    </dsp:sp>
    <dsp:sp modelId="{046254C5-7052-4FC3-A2F3-C7E2F83E4007}">
      <dsp:nvSpPr>
        <dsp:cNvPr id="0" name=""/>
        <dsp:cNvSpPr/>
      </dsp:nvSpPr>
      <dsp:spPr>
        <a:xfrm>
          <a:off x="1727823" y="1732528"/>
          <a:ext cx="945888" cy="945888"/>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IST</a:t>
          </a:r>
          <a:endParaRPr lang="en-CA" sz="1400" kern="1200" dirty="0"/>
        </a:p>
      </dsp:txBody>
      <dsp:txXfrm>
        <a:off x="1866345" y="1871050"/>
        <a:ext cx="668844" cy="668844"/>
      </dsp:txXfrm>
    </dsp:sp>
    <dsp:sp modelId="{C53318CB-E3AD-4C8E-B7A6-9EA756FB587D}">
      <dsp:nvSpPr>
        <dsp:cNvPr id="0" name=""/>
        <dsp:cNvSpPr/>
      </dsp:nvSpPr>
      <dsp:spPr>
        <a:xfrm>
          <a:off x="1050987" y="1022901"/>
          <a:ext cx="945888" cy="945888"/>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Finance</a:t>
          </a:r>
          <a:endParaRPr lang="en-CA" sz="1400" kern="1200" dirty="0"/>
        </a:p>
      </dsp:txBody>
      <dsp:txXfrm>
        <a:off x="1189509" y="1161423"/>
        <a:ext cx="668844" cy="668844"/>
      </dsp:txXfrm>
    </dsp:sp>
    <dsp:sp modelId="{02F72C90-92BF-4802-B960-12A29C6862C0}">
      <dsp:nvSpPr>
        <dsp:cNvPr id="0" name=""/>
        <dsp:cNvSpPr/>
      </dsp:nvSpPr>
      <dsp:spPr>
        <a:xfrm>
          <a:off x="2017896" y="794206"/>
          <a:ext cx="945888" cy="94588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t>APM</a:t>
          </a:r>
          <a:endParaRPr lang="en-CA" sz="1400" kern="1200" dirty="0"/>
        </a:p>
      </dsp:txBody>
      <dsp:txXfrm>
        <a:off x="2156418" y="932728"/>
        <a:ext cx="668844" cy="668844"/>
      </dsp:txXfrm>
    </dsp:sp>
    <dsp:sp modelId="{2D7D39BB-24F8-47F1-8373-36A7E0BFBD86}">
      <dsp:nvSpPr>
        <dsp:cNvPr id="0" name=""/>
        <dsp:cNvSpPr/>
      </dsp:nvSpPr>
      <dsp:spPr>
        <a:xfrm>
          <a:off x="630592" y="602506"/>
          <a:ext cx="2942765" cy="235421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9/21/2016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9/21/2016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2944590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44739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08424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22</a:t>
            </a:fld>
            <a:endParaRPr lang="en-US" dirty="0"/>
          </a:p>
        </p:txBody>
      </p:sp>
    </p:spTree>
    <p:extLst>
      <p:ext uri="{BB962C8B-B14F-4D97-AF65-F5344CB8AC3E}">
        <p14:creationId xmlns:p14="http://schemas.microsoft.com/office/powerpoint/2010/main" val="1090111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22558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425164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14</a:t>
            </a:fld>
            <a:endParaRPr lang="en-US" dirty="0"/>
          </a:p>
        </p:txBody>
      </p:sp>
    </p:spTree>
    <p:extLst>
      <p:ext uri="{BB962C8B-B14F-4D97-AF65-F5344CB8AC3E}">
        <p14:creationId xmlns:p14="http://schemas.microsoft.com/office/powerpoint/2010/main" val="85424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182601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18</a:t>
            </a:fld>
            <a:endParaRPr lang="en-US" dirty="0"/>
          </a:p>
        </p:txBody>
      </p:sp>
    </p:spTree>
    <p:extLst>
      <p:ext uri="{BB962C8B-B14F-4D97-AF65-F5344CB8AC3E}">
        <p14:creationId xmlns:p14="http://schemas.microsoft.com/office/powerpoint/2010/main" val="109314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19</a:t>
            </a:fld>
            <a:endParaRPr lang="en-US" dirty="0"/>
          </a:p>
        </p:txBody>
      </p:sp>
    </p:spTree>
    <p:extLst>
      <p:ext uri="{BB962C8B-B14F-4D97-AF65-F5344CB8AC3E}">
        <p14:creationId xmlns:p14="http://schemas.microsoft.com/office/powerpoint/2010/main" val="3185871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7657060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718157"/>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55868" y="2870339"/>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2681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3276069"/>
            <a:ext cx="5257800" cy="131488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5021193"/>
            <a:ext cx="8623607" cy="129989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919124"/>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60548" cy="195411"/>
            </a:xfrm>
            <a:prstGeom prst="rect">
              <a:avLst/>
            </a:prstGeom>
            <a:noFill/>
            <a:ln>
              <a:no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913102"/>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10" r:id="rId6"/>
    <p:sldLayoutId id="2147483711" r:id="rId7"/>
    <p:sldLayoutId id="2147483726" r:id="rId8"/>
    <p:sldLayoutId id="2147483764" r:id="rId9"/>
    <p:sldLayoutId id="2147483761" r:id="rId10"/>
    <p:sldLayoutId id="2147483768"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itak.iaitam.org/iaitam-practitioner-survey-results-2016-lean-toward-ongoing-value/"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hyperlink" Target="https://www.infotech.com/research/ss/enhance-software-asset-management" TargetMode="External"/><Relationship Id="rId3" Type="http://schemas.openxmlformats.org/officeDocument/2006/relationships/hyperlink" Target="https://www.infotech.com/research/ss/consolidate-it-asset-management" TargetMode="Externa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infotech.com/research/ss/implement-it-asset-management" TargetMode="External"/><Relationship Id="rId10" Type="http://schemas.openxmlformats.org/officeDocument/2006/relationships/hyperlink" Target="https://www.infotech.com/research/ss/create-an-effective-plan-to-implement-it-asset-management" TargetMode="External"/><Relationship Id="rId4" Type="http://schemas.openxmlformats.org/officeDocument/2006/relationships/image" Target="../media/image15.png"/><Relationship Id="rId9" Type="http://schemas.openxmlformats.org/officeDocument/2006/relationships/hyperlink" Target="https://www.infotech.com/research/ss/vendor-landscape-it-asset-management-ita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gif"/><Relationship Id="rId7" Type="http://schemas.openxmlformats.org/officeDocument/2006/relationships/diagramColors" Target="../diagrams/colors2.xml"/><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proactivanet.com/UserFiles/File/Estudio%20sobre%20SAM%20de%20Ernst%20&amp;%20Young.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iztechmagazine.com/article/2013/09/navigating-thorny-world-software-licensing-manag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www.itassetmanagement.net/2009/02/25/article-why-sam-projects-fail-part-1/"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Consolidate IT Asset Management</a:t>
            </a:r>
          </a:p>
          <a:p>
            <a:endParaRPr lang="en-US" dirty="0"/>
          </a:p>
        </p:txBody>
      </p:sp>
      <p:sp>
        <p:nvSpPr>
          <p:cNvPr id="3" name="Text Placeholder 2"/>
          <p:cNvSpPr>
            <a:spLocks noGrp="1"/>
          </p:cNvSpPr>
          <p:nvPr>
            <p:ph type="body" sz="quarter" idx="16"/>
          </p:nvPr>
        </p:nvSpPr>
        <p:spPr>
          <a:xfrm>
            <a:off x="774700" y="3585729"/>
            <a:ext cx="7467600" cy="508000"/>
          </a:xfrm>
        </p:spPr>
        <p:txBody>
          <a:bodyPr/>
          <a:lstStyle/>
          <a:p>
            <a:r>
              <a:rPr lang="en-US" dirty="0">
                <a:solidFill>
                  <a:srgbClr val="1F374D"/>
                </a:solidFill>
                <a:cs typeface="Roboto Slab Bold"/>
              </a:rPr>
              <a:t>Enterprise-wide decisions require a centralized view into enterprise-wide assets</a:t>
            </a:r>
            <a:r>
              <a:rPr lang="en-US" dirty="0" smtClean="0">
                <a:solidFill>
                  <a:srgbClr val="1F374D"/>
                </a:solidFill>
                <a:cs typeface="Roboto Slab Bold"/>
              </a:rPr>
              <a:t>.</a:t>
            </a:r>
            <a:endParaRPr lang="en-US" dirty="0"/>
          </a:p>
        </p:txBody>
      </p:sp>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4011343"/>
            <a:ext cx="2279546" cy="1796282"/>
          </a:xfrm>
          <a:prstGeom prst="rect">
            <a:avLst/>
          </a:prstGeom>
        </p:spPr>
      </p:pic>
    </p:spTree>
    <p:extLst>
      <p:ext uri="{BB962C8B-B14F-4D97-AF65-F5344CB8AC3E}">
        <p14:creationId xmlns:p14="http://schemas.microsoft.com/office/powerpoint/2010/main" val="346279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Centralized ITAM is a necessary component of quality asset management</a:t>
            </a:r>
            <a:endParaRPr lang="en-CA" dirty="0"/>
          </a:p>
        </p:txBody>
      </p:sp>
      <p:graphicFrame>
        <p:nvGraphicFramePr>
          <p:cNvPr id="6" name="Chart 5"/>
          <p:cNvGraphicFramePr>
            <a:graphicFrameLocks/>
          </p:cNvGraphicFramePr>
          <p:nvPr>
            <p:extLst>
              <p:ext uri="{D42A27DB-BD31-4B8C-83A1-F6EECF244321}">
                <p14:modId xmlns:p14="http://schemas.microsoft.com/office/powerpoint/2010/main" val="1513829298"/>
              </p:ext>
            </p:extLst>
          </p:nvPr>
        </p:nvGraphicFramePr>
        <p:xfrm>
          <a:off x="4527404" y="1159885"/>
          <a:ext cx="4349895" cy="490277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4527404" y="1579418"/>
            <a:ext cx="4266766" cy="135081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5652655" y="6062662"/>
            <a:ext cx="3491345" cy="261610"/>
          </a:xfrm>
          <a:prstGeom prst="rect">
            <a:avLst/>
          </a:prstGeom>
        </p:spPr>
        <p:txBody>
          <a:bodyPr wrap="square" rtlCol="0">
            <a:spAutoFit/>
          </a:bodyPr>
          <a:lstStyle/>
          <a:p>
            <a:r>
              <a:rPr lang="en-CA" sz="1100" dirty="0" smtClean="0"/>
              <a:t>Source: </a:t>
            </a:r>
            <a:r>
              <a:rPr lang="en-CA" sz="1100" dirty="0" smtClean="0">
                <a:hlinkClick r:id="rId3"/>
              </a:rPr>
              <a:t>The IAITAM Practitioner Survey for 2016</a:t>
            </a:r>
            <a:endParaRPr lang="en-CA" sz="1100" dirty="0" smtClean="0"/>
          </a:p>
        </p:txBody>
      </p:sp>
      <p:sp>
        <p:nvSpPr>
          <p:cNvPr id="4" name="TextBox 3"/>
          <p:cNvSpPr txBox="1"/>
          <p:nvPr/>
        </p:nvSpPr>
        <p:spPr>
          <a:xfrm>
            <a:off x="267565" y="1133474"/>
            <a:ext cx="4096617" cy="2879761"/>
          </a:xfrm>
          <a:prstGeom prst="rect">
            <a:avLst/>
          </a:prstGeom>
          <a:solidFill>
            <a:schemeClr val="bg1">
              <a:lumMod val="95000"/>
            </a:schemeClr>
          </a:solidFill>
        </p:spPr>
        <p:txBody>
          <a:bodyPr wrap="square" rtlCol="0">
            <a:spAutoFit/>
          </a:bodyPr>
          <a:lstStyle/>
          <a:p>
            <a:pPr>
              <a:spcAft>
                <a:spcPts val="600"/>
              </a:spcAft>
            </a:pPr>
            <a:r>
              <a:rPr lang="en-CA" sz="1400" b="1" dirty="0" smtClean="0"/>
              <a:t>Why do you need a consolidation strategy?</a:t>
            </a:r>
          </a:p>
          <a:p>
            <a:r>
              <a:rPr lang="en-CA" sz="1200" dirty="0" smtClean="0"/>
              <a:t>Companies are always changing through mergers, acquisitions, divestures, joint ventures, or growth, and it’s important to maintain a strategy to centrally manage hardware and software to stay compliant, optimize spending, and manage risk.</a:t>
            </a:r>
          </a:p>
          <a:p>
            <a:endParaRPr lang="en-CA" sz="1200" dirty="0" smtClean="0"/>
          </a:p>
          <a:p>
            <a:r>
              <a:rPr lang="en-CA" sz="1200" dirty="0" smtClean="0"/>
              <a:t>A centralized, standardized ITAM process will save time, money, and resources by allowing more effective management of assets and reducing SLAs for hardware and software requests.</a:t>
            </a:r>
          </a:p>
          <a:p>
            <a:endParaRPr lang="en-CA" sz="1200" dirty="0"/>
          </a:p>
          <a:p>
            <a:r>
              <a:rPr lang="en-CA" sz="1200" dirty="0" smtClean="0"/>
              <a:t>It also provides the visibility needed to improve business processes and guide strategic decisions.</a:t>
            </a:r>
          </a:p>
        </p:txBody>
      </p:sp>
      <p:sp>
        <p:nvSpPr>
          <p:cNvPr id="9" name="TextBox 8"/>
          <p:cNvSpPr txBox="1"/>
          <p:nvPr/>
        </p:nvSpPr>
        <p:spPr>
          <a:xfrm>
            <a:off x="257175" y="3959433"/>
            <a:ext cx="4959062" cy="2377574"/>
          </a:xfrm>
          <a:prstGeom prst="homePlate">
            <a:avLst>
              <a:gd name="adj" fmla="val 36572"/>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en-CA" sz="1400" b="1" dirty="0" smtClean="0">
                <a:solidFill>
                  <a:schemeClr val="accent1"/>
                </a:solidFill>
              </a:rPr>
              <a:t>Consolidating ITAM makes it easier to do asset management well.</a:t>
            </a:r>
          </a:p>
          <a:p>
            <a:pPr>
              <a:spcAft>
                <a:spcPts val="300"/>
              </a:spcAft>
            </a:pPr>
            <a:r>
              <a:rPr lang="en-CA" sz="1200" dirty="0" smtClean="0"/>
              <a:t>The 2016 IAITAM Practitioner Survey found that </a:t>
            </a:r>
            <a:r>
              <a:rPr lang="en-CA" sz="1200" dirty="0" smtClean="0">
                <a:solidFill>
                  <a:schemeClr val="tx1"/>
                </a:solidFill>
              </a:rPr>
              <a:t>the </a:t>
            </a:r>
            <a:r>
              <a:rPr lang="en-CA" sz="1200" b="1" dirty="0" smtClean="0">
                <a:solidFill>
                  <a:schemeClr val="accent2"/>
                </a:solidFill>
              </a:rPr>
              <a:t>top five responsibilities</a:t>
            </a:r>
            <a:r>
              <a:rPr lang="en-CA" sz="1200" dirty="0" smtClean="0">
                <a:solidFill>
                  <a:schemeClr val="tx1"/>
                </a:solidFill>
              </a:rPr>
              <a:t> </a:t>
            </a:r>
            <a:r>
              <a:rPr lang="en-CA" sz="1200" dirty="0">
                <a:solidFill>
                  <a:schemeClr val="tx1"/>
                </a:solidFill>
              </a:rPr>
              <a:t>of over </a:t>
            </a:r>
            <a:r>
              <a:rPr lang="en-CA" sz="1200" dirty="0" smtClean="0">
                <a:solidFill>
                  <a:schemeClr val="tx1"/>
                </a:solidFill>
              </a:rPr>
              <a:t>500 </a:t>
            </a:r>
            <a:r>
              <a:rPr lang="en-CA" sz="1200" dirty="0">
                <a:solidFill>
                  <a:schemeClr val="tx1"/>
                </a:solidFill>
              </a:rPr>
              <a:t>ITAM professionals </a:t>
            </a:r>
            <a:r>
              <a:rPr lang="en-CA" sz="1200" dirty="0" smtClean="0">
                <a:solidFill>
                  <a:schemeClr val="tx1"/>
                </a:solidFill>
              </a:rPr>
              <a:t>surveyed </a:t>
            </a:r>
            <a:r>
              <a:rPr lang="en-CA" sz="1200" dirty="0" smtClean="0"/>
              <a:t>were:</a:t>
            </a:r>
          </a:p>
          <a:p>
            <a:pPr marL="228600" indent="-228600">
              <a:buFont typeface="+mj-lt"/>
              <a:buAutoNum type="arabicPeriod"/>
            </a:pPr>
            <a:r>
              <a:rPr lang="en-CA" sz="1200" dirty="0" smtClean="0"/>
              <a:t>Inventory tracking and management</a:t>
            </a:r>
          </a:p>
          <a:p>
            <a:pPr marL="228600" indent="-228600">
              <a:buFont typeface="+mj-lt"/>
              <a:buAutoNum type="arabicPeriod"/>
            </a:pPr>
            <a:r>
              <a:rPr lang="en-CA" sz="1200" dirty="0" smtClean="0"/>
              <a:t>Policies</a:t>
            </a:r>
          </a:p>
          <a:p>
            <a:pPr marL="228600" indent="-228600">
              <a:buFont typeface="+mj-lt"/>
              <a:buAutoNum type="arabicPeriod"/>
            </a:pPr>
            <a:r>
              <a:rPr lang="en-CA" sz="1200" dirty="0" smtClean="0"/>
              <a:t>Audit response</a:t>
            </a:r>
          </a:p>
          <a:p>
            <a:pPr marL="228600" indent="-228600">
              <a:buFont typeface="+mj-lt"/>
              <a:buAutoNum type="arabicPeriod"/>
            </a:pPr>
            <a:r>
              <a:rPr lang="en-CA" sz="1200" dirty="0" smtClean="0"/>
              <a:t>ITAM repository as a source of truth for decision making</a:t>
            </a:r>
          </a:p>
          <a:p>
            <a:pPr marL="228600" indent="-228600">
              <a:spcAft>
                <a:spcPts val="600"/>
              </a:spcAft>
              <a:buFont typeface="+mj-lt"/>
              <a:buAutoNum type="arabicPeriod"/>
            </a:pPr>
            <a:r>
              <a:rPr lang="en-CA" sz="1200" dirty="0" smtClean="0"/>
              <a:t>Asset standards</a:t>
            </a:r>
          </a:p>
          <a:p>
            <a:r>
              <a:rPr lang="en-CA" sz="1200" dirty="0" smtClean="0"/>
              <a:t>Managing these responsibilities is </a:t>
            </a:r>
            <a:r>
              <a:rPr lang="en-CA" sz="1200" b="1" dirty="0" smtClean="0"/>
              <a:t>difficult if not impossible without a centralized view </a:t>
            </a:r>
            <a:r>
              <a:rPr lang="en-CA" sz="1200" dirty="0" smtClean="0"/>
              <a:t>of assets across the enterprise.</a:t>
            </a:r>
            <a:endParaRPr lang="en-CA" sz="1400" dirty="0" smtClean="0"/>
          </a:p>
        </p:txBody>
      </p:sp>
    </p:spTree>
    <p:extLst>
      <p:ext uri="{BB962C8B-B14F-4D97-AF65-F5344CB8AC3E}">
        <p14:creationId xmlns:p14="http://schemas.microsoft.com/office/powerpoint/2010/main" val="334603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Organizations with decentralized ITAM programs at all maturity levels can achieve benefits from consolidation</a:t>
            </a:r>
            <a:endParaRPr lang="en-CA" dirty="0"/>
          </a:p>
        </p:txBody>
      </p:sp>
      <p:sp>
        <p:nvSpPr>
          <p:cNvPr id="12" name="Freeform 11"/>
          <p:cNvSpPr/>
          <p:nvPr/>
        </p:nvSpPr>
        <p:spPr>
          <a:xfrm>
            <a:off x="550717" y="1537857"/>
            <a:ext cx="8177646" cy="4520045"/>
          </a:xfrm>
          <a:custGeom>
            <a:avLst/>
            <a:gdLst>
              <a:gd name="connsiteX0" fmla="*/ 7047635 w 8177646"/>
              <a:gd name="connsiteY0" fmla="*/ 0 h 4520045"/>
              <a:gd name="connsiteX1" fmla="*/ 8177646 w 8177646"/>
              <a:gd name="connsiteY1" fmla="*/ 880595 h 4520045"/>
              <a:gd name="connsiteX2" fmla="*/ 7047635 w 8177646"/>
              <a:gd name="connsiteY2" fmla="*/ 1761190 h 4520045"/>
              <a:gd name="connsiteX3" fmla="*/ 7047635 w 8177646"/>
              <a:gd name="connsiteY3" fmla="*/ 1268867 h 4520045"/>
              <a:gd name="connsiteX4" fmla="*/ 4027722 w 8177646"/>
              <a:gd name="connsiteY4" fmla="*/ 1268867 h 4520045"/>
              <a:gd name="connsiteX5" fmla="*/ 776544 w 8177646"/>
              <a:gd name="connsiteY5" fmla="*/ 4520045 h 4520045"/>
              <a:gd name="connsiteX6" fmla="*/ 0 w 8177646"/>
              <a:gd name="connsiteY6" fmla="*/ 4520045 h 4520045"/>
              <a:gd name="connsiteX7" fmla="*/ 4027722 w 8177646"/>
              <a:gd name="connsiteY7" fmla="*/ 492323 h 4520045"/>
              <a:gd name="connsiteX8" fmla="*/ 4273878 w 8177646"/>
              <a:gd name="connsiteY8" fmla="*/ 492323 h 4520045"/>
              <a:gd name="connsiteX9" fmla="*/ 4587588 w 8177646"/>
              <a:gd name="connsiteY9" fmla="*/ 878032 h 4520045"/>
              <a:gd name="connsiteX10" fmla="*/ 4270665 w 8177646"/>
              <a:gd name="connsiteY10" fmla="*/ 1267691 h 4520045"/>
              <a:gd name="connsiteX11" fmla="*/ 4421332 w 8177646"/>
              <a:gd name="connsiteY11" fmla="*/ 1267691 h 4520045"/>
              <a:gd name="connsiteX12" fmla="*/ 4738255 w 8177646"/>
              <a:gd name="connsiteY12" fmla="*/ 878032 h 4520045"/>
              <a:gd name="connsiteX13" fmla="*/ 4424545 w 8177646"/>
              <a:gd name="connsiteY13" fmla="*/ 492323 h 4520045"/>
              <a:gd name="connsiteX14" fmla="*/ 7047635 w 8177646"/>
              <a:gd name="connsiteY14" fmla="*/ 492323 h 452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77646" h="4520045">
                <a:moveTo>
                  <a:pt x="7047635" y="0"/>
                </a:moveTo>
                <a:lnTo>
                  <a:pt x="8177646" y="880595"/>
                </a:lnTo>
                <a:lnTo>
                  <a:pt x="7047635" y="1761190"/>
                </a:lnTo>
                <a:lnTo>
                  <a:pt x="7047635" y="1268867"/>
                </a:lnTo>
                <a:lnTo>
                  <a:pt x="4027722" y="1268867"/>
                </a:lnTo>
                <a:cubicBezTo>
                  <a:pt x="2232146" y="1268867"/>
                  <a:pt x="776544" y="2724469"/>
                  <a:pt x="776544" y="4520045"/>
                </a:cubicBezTo>
                <a:lnTo>
                  <a:pt x="0" y="4520045"/>
                </a:lnTo>
                <a:cubicBezTo>
                  <a:pt x="0" y="2295596"/>
                  <a:pt x="1803273" y="492323"/>
                  <a:pt x="4027722" y="492323"/>
                </a:cubicBezTo>
                <a:lnTo>
                  <a:pt x="4273878" y="492323"/>
                </a:lnTo>
                <a:lnTo>
                  <a:pt x="4587588" y="878032"/>
                </a:lnTo>
                <a:lnTo>
                  <a:pt x="4270665" y="1267691"/>
                </a:lnTo>
                <a:lnTo>
                  <a:pt x="4421332" y="1267691"/>
                </a:lnTo>
                <a:lnTo>
                  <a:pt x="4738255" y="878032"/>
                </a:lnTo>
                <a:lnTo>
                  <a:pt x="4424545" y="492323"/>
                </a:lnTo>
                <a:lnTo>
                  <a:pt x="7047635" y="492323"/>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Oval 12"/>
          <p:cNvSpPr/>
          <p:nvPr/>
        </p:nvSpPr>
        <p:spPr>
          <a:xfrm>
            <a:off x="779319" y="562148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a:t>
            </a:r>
            <a:endParaRPr lang="en-CA" dirty="0"/>
          </a:p>
        </p:txBody>
      </p:sp>
      <p:sp>
        <p:nvSpPr>
          <p:cNvPr id="14" name="Oval 13"/>
          <p:cNvSpPr/>
          <p:nvPr/>
        </p:nvSpPr>
        <p:spPr>
          <a:xfrm>
            <a:off x="1330036" y="4042065"/>
            <a:ext cx="266699" cy="266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endParaRPr lang="en-CA" dirty="0"/>
          </a:p>
        </p:txBody>
      </p:sp>
      <p:sp>
        <p:nvSpPr>
          <p:cNvPr id="15" name="Oval 14"/>
          <p:cNvSpPr/>
          <p:nvPr/>
        </p:nvSpPr>
        <p:spPr>
          <a:xfrm>
            <a:off x="2386445" y="2854037"/>
            <a:ext cx="335973" cy="3359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endParaRPr lang="en-CA" dirty="0"/>
          </a:p>
        </p:txBody>
      </p:sp>
      <p:sp>
        <p:nvSpPr>
          <p:cNvPr id="16" name="Oval 15"/>
          <p:cNvSpPr/>
          <p:nvPr/>
        </p:nvSpPr>
        <p:spPr>
          <a:xfrm>
            <a:off x="3854163" y="2255607"/>
            <a:ext cx="374071" cy="3740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a:t>
            </a:r>
            <a:endParaRPr lang="en-CA" dirty="0"/>
          </a:p>
        </p:txBody>
      </p:sp>
      <p:sp>
        <p:nvSpPr>
          <p:cNvPr id="17" name="Oval 16"/>
          <p:cNvSpPr/>
          <p:nvPr/>
        </p:nvSpPr>
        <p:spPr>
          <a:xfrm>
            <a:off x="5571260" y="2199410"/>
            <a:ext cx="422564" cy="422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5</a:t>
            </a:r>
            <a:endParaRPr lang="en-CA" dirty="0"/>
          </a:p>
        </p:txBody>
      </p:sp>
      <p:sp>
        <p:nvSpPr>
          <p:cNvPr id="18" name="Oval 17"/>
          <p:cNvSpPr/>
          <p:nvPr/>
        </p:nvSpPr>
        <p:spPr>
          <a:xfrm>
            <a:off x="6903028" y="2189019"/>
            <a:ext cx="457199" cy="457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6</a:t>
            </a:r>
            <a:endParaRPr lang="en-CA" dirty="0"/>
          </a:p>
        </p:txBody>
      </p:sp>
      <p:sp>
        <p:nvSpPr>
          <p:cNvPr id="19" name="TextBox 18"/>
          <p:cNvSpPr txBox="1"/>
          <p:nvPr/>
        </p:nvSpPr>
        <p:spPr>
          <a:xfrm>
            <a:off x="1568450" y="5613112"/>
            <a:ext cx="2793423" cy="307777"/>
          </a:xfrm>
          <a:prstGeom prst="rect">
            <a:avLst/>
          </a:prstGeom>
        </p:spPr>
        <p:txBody>
          <a:bodyPr wrap="square" rtlCol="0">
            <a:spAutoFit/>
          </a:bodyPr>
          <a:lstStyle/>
          <a:p>
            <a:r>
              <a:rPr lang="en-CA" sz="1400" dirty="0" smtClean="0"/>
              <a:t>No ITAM in place at any location</a:t>
            </a:r>
          </a:p>
        </p:txBody>
      </p:sp>
      <p:sp>
        <p:nvSpPr>
          <p:cNvPr id="20" name="TextBox 19"/>
          <p:cNvSpPr txBox="1"/>
          <p:nvPr/>
        </p:nvSpPr>
        <p:spPr>
          <a:xfrm>
            <a:off x="1568450" y="4571259"/>
            <a:ext cx="2732810" cy="523220"/>
          </a:xfrm>
          <a:prstGeom prst="rect">
            <a:avLst/>
          </a:prstGeom>
        </p:spPr>
        <p:txBody>
          <a:bodyPr wrap="square" rtlCol="0">
            <a:spAutoFit/>
          </a:bodyPr>
          <a:lstStyle/>
          <a:p>
            <a:r>
              <a:rPr lang="en-CA" sz="1400" dirty="0" smtClean="0"/>
              <a:t>Some ITAM in each location but at low maturity</a:t>
            </a:r>
          </a:p>
        </p:txBody>
      </p:sp>
      <p:sp>
        <p:nvSpPr>
          <p:cNvPr id="21" name="TextBox 20"/>
          <p:cNvSpPr txBox="1"/>
          <p:nvPr/>
        </p:nvSpPr>
        <p:spPr>
          <a:xfrm>
            <a:off x="2438100" y="3485231"/>
            <a:ext cx="2267216" cy="738664"/>
          </a:xfrm>
          <a:prstGeom prst="rect">
            <a:avLst/>
          </a:prstGeom>
        </p:spPr>
        <p:txBody>
          <a:bodyPr wrap="square" rtlCol="0">
            <a:spAutoFit/>
          </a:bodyPr>
          <a:lstStyle/>
          <a:p>
            <a:r>
              <a:rPr lang="en-CA" sz="1400" dirty="0" smtClean="0"/>
              <a:t>Mixture of both mature and poor ITAM processes across locations</a:t>
            </a:r>
          </a:p>
        </p:txBody>
      </p:sp>
      <p:sp>
        <p:nvSpPr>
          <p:cNvPr id="22" name="TextBox 21"/>
          <p:cNvSpPr txBox="1"/>
          <p:nvPr/>
        </p:nvSpPr>
        <p:spPr>
          <a:xfrm>
            <a:off x="1196687" y="1516723"/>
            <a:ext cx="2793423" cy="523220"/>
          </a:xfrm>
          <a:prstGeom prst="rect">
            <a:avLst/>
          </a:prstGeom>
        </p:spPr>
        <p:txBody>
          <a:bodyPr wrap="square" rtlCol="0">
            <a:spAutoFit/>
          </a:bodyPr>
          <a:lstStyle/>
          <a:p>
            <a:r>
              <a:rPr lang="en-CA" sz="1400" dirty="0" smtClean="0"/>
              <a:t>Mature ITAM in each location, but still decentralized</a:t>
            </a:r>
          </a:p>
        </p:txBody>
      </p:sp>
      <p:sp>
        <p:nvSpPr>
          <p:cNvPr id="23" name="TextBox 22"/>
          <p:cNvSpPr txBox="1"/>
          <p:nvPr/>
        </p:nvSpPr>
        <p:spPr>
          <a:xfrm>
            <a:off x="5143310" y="3022023"/>
            <a:ext cx="1527463" cy="738664"/>
          </a:xfrm>
          <a:prstGeom prst="rect">
            <a:avLst/>
          </a:prstGeom>
        </p:spPr>
        <p:txBody>
          <a:bodyPr wrap="square" rtlCol="0">
            <a:spAutoFit/>
          </a:bodyPr>
          <a:lstStyle/>
          <a:p>
            <a:r>
              <a:rPr lang="en-CA" sz="1400" dirty="0" smtClean="0"/>
              <a:t>One centralized ITAM program and system</a:t>
            </a:r>
          </a:p>
        </p:txBody>
      </p:sp>
      <p:sp>
        <p:nvSpPr>
          <p:cNvPr id="24" name="TextBox 23"/>
          <p:cNvSpPr txBox="1"/>
          <p:nvPr/>
        </p:nvSpPr>
        <p:spPr>
          <a:xfrm>
            <a:off x="6824831" y="3069722"/>
            <a:ext cx="1527463" cy="954107"/>
          </a:xfrm>
          <a:prstGeom prst="rect">
            <a:avLst/>
          </a:prstGeom>
        </p:spPr>
        <p:txBody>
          <a:bodyPr wrap="square" rtlCol="0">
            <a:spAutoFit/>
          </a:bodyPr>
          <a:lstStyle/>
          <a:p>
            <a:r>
              <a:rPr lang="en-CA" sz="1400" dirty="0" smtClean="0"/>
              <a:t>Mature, centralized ITAM with continual improvement</a:t>
            </a:r>
          </a:p>
        </p:txBody>
      </p:sp>
      <p:grpSp>
        <p:nvGrpSpPr>
          <p:cNvPr id="6" name="Group 5"/>
          <p:cNvGrpSpPr/>
          <p:nvPr/>
        </p:nvGrpSpPr>
        <p:grpSpPr>
          <a:xfrm>
            <a:off x="3159260" y="1876754"/>
            <a:ext cx="830849" cy="555168"/>
            <a:chOff x="1646787" y="2435511"/>
            <a:chExt cx="788860" cy="467728"/>
          </a:xfrm>
        </p:grpSpPr>
        <p:cxnSp>
          <p:nvCxnSpPr>
            <p:cNvPr id="4" name="Straight Connector 3"/>
            <p:cNvCxnSpPr>
              <a:stCxn id="15" idx="1"/>
            </p:cNvCxnSpPr>
            <p:nvPr/>
          </p:nvCxnSpPr>
          <p:spPr>
            <a:xfrm flipH="1" flipV="1">
              <a:off x="1679944" y="2466753"/>
              <a:ext cx="755703" cy="436486"/>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1646787" y="243551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8" name="Straight Connector 7"/>
          <p:cNvCxnSpPr>
            <a:endCxn id="9" idx="1"/>
          </p:cNvCxnSpPr>
          <p:nvPr/>
        </p:nvCxnSpPr>
        <p:spPr>
          <a:xfrm>
            <a:off x="2654732" y="3165409"/>
            <a:ext cx="294266" cy="315876"/>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942303" y="3474510"/>
            <a:ext cx="45719" cy="46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8" name="Straight Connector 27"/>
          <p:cNvCxnSpPr/>
          <p:nvPr/>
        </p:nvCxnSpPr>
        <p:spPr>
          <a:xfrm>
            <a:off x="1555028" y="4259971"/>
            <a:ext cx="294266" cy="315876"/>
          </a:xfrm>
          <a:prstGeom prst="line">
            <a:avLst/>
          </a:prstGeom>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826434" y="4556376"/>
            <a:ext cx="45719" cy="46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0" name="Straight Connector 29"/>
          <p:cNvCxnSpPr/>
          <p:nvPr/>
        </p:nvCxnSpPr>
        <p:spPr>
          <a:xfrm>
            <a:off x="1007919" y="5756468"/>
            <a:ext cx="547109"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538880" y="5733338"/>
            <a:ext cx="45719" cy="46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3" name="Straight Connector 32"/>
          <p:cNvCxnSpPr/>
          <p:nvPr/>
        </p:nvCxnSpPr>
        <p:spPr>
          <a:xfrm>
            <a:off x="5782542" y="2621974"/>
            <a:ext cx="0" cy="400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31627" y="2654012"/>
            <a:ext cx="0" cy="400049"/>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759682" y="2998893"/>
            <a:ext cx="45719" cy="46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7108767" y="3036025"/>
            <a:ext cx="45719" cy="46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ounded Rectangle 6"/>
          <p:cNvSpPr/>
          <p:nvPr/>
        </p:nvSpPr>
        <p:spPr>
          <a:xfrm>
            <a:off x="4755004" y="4224624"/>
            <a:ext cx="3466618" cy="1743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dirty="0"/>
              <a:t>Whether you’re at </a:t>
            </a:r>
            <a:r>
              <a:rPr lang="en-CA" sz="1400" dirty="0" smtClean="0"/>
              <a:t>stage </a:t>
            </a:r>
            <a:r>
              <a:rPr lang="en-CA" sz="1400" dirty="0"/>
              <a:t>1 or 4, this project is designed to help you reach </a:t>
            </a:r>
            <a:r>
              <a:rPr lang="en-CA" sz="1400" dirty="0" smtClean="0"/>
              <a:t>stage </a:t>
            </a:r>
            <a:r>
              <a:rPr lang="en-CA" sz="1400" dirty="0"/>
              <a:t>5 – a consolidated ITAM program, with guidance to improve to </a:t>
            </a:r>
            <a:r>
              <a:rPr lang="en-CA" sz="1400" dirty="0" smtClean="0"/>
              <a:t>stage </a:t>
            </a:r>
            <a:r>
              <a:rPr lang="en-CA" sz="1400" dirty="0"/>
              <a:t>6 after this project.</a:t>
            </a:r>
          </a:p>
        </p:txBody>
      </p:sp>
      <p:sp>
        <p:nvSpPr>
          <p:cNvPr id="10" name="TextBox 9"/>
          <p:cNvSpPr txBox="1"/>
          <p:nvPr/>
        </p:nvSpPr>
        <p:spPr>
          <a:xfrm>
            <a:off x="5280712" y="1609056"/>
            <a:ext cx="2372326" cy="338554"/>
          </a:xfrm>
          <a:prstGeom prst="rect">
            <a:avLst/>
          </a:prstGeom>
        </p:spPr>
        <p:txBody>
          <a:bodyPr wrap="square" rtlCol="0">
            <a:spAutoFit/>
          </a:bodyPr>
          <a:lstStyle/>
          <a:p>
            <a:r>
              <a:rPr lang="en-CA" sz="1600" b="1" dirty="0" smtClean="0">
                <a:solidFill>
                  <a:schemeClr val="accent1"/>
                </a:solidFill>
              </a:rPr>
              <a:t>Consolidated ITAM</a:t>
            </a:r>
          </a:p>
        </p:txBody>
      </p:sp>
      <p:sp>
        <p:nvSpPr>
          <p:cNvPr id="11" name="TextBox 10"/>
          <p:cNvSpPr txBox="1"/>
          <p:nvPr/>
        </p:nvSpPr>
        <p:spPr>
          <a:xfrm>
            <a:off x="402200" y="2391709"/>
            <a:ext cx="1944346" cy="830997"/>
          </a:xfrm>
          <a:prstGeom prst="rect">
            <a:avLst/>
          </a:prstGeom>
        </p:spPr>
        <p:txBody>
          <a:bodyPr wrap="square" rtlCol="0">
            <a:spAutoFit/>
          </a:bodyPr>
          <a:lstStyle/>
          <a:p>
            <a:r>
              <a:rPr lang="en-CA" sz="1600" b="1" dirty="0" smtClean="0">
                <a:solidFill>
                  <a:schemeClr val="accent1"/>
                </a:solidFill>
              </a:rPr>
              <a:t>No or Decentralized ITAM</a:t>
            </a:r>
          </a:p>
        </p:txBody>
      </p:sp>
    </p:spTree>
    <p:extLst>
      <p:ext uri="{BB962C8B-B14F-4D97-AF65-F5344CB8AC3E}">
        <p14:creationId xmlns:p14="http://schemas.microsoft.com/office/powerpoint/2010/main" val="1220625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733299" y="1133770"/>
            <a:ext cx="2615671" cy="5227154"/>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sp>
        <p:nvSpPr>
          <p:cNvPr id="61" name="Rectangle 60"/>
          <p:cNvSpPr/>
          <p:nvPr/>
        </p:nvSpPr>
        <p:spPr>
          <a:xfrm>
            <a:off x="6349991" y="1133769"/>
            <a:ext cx="2538762" cy="5227156"/>
          </a:xfrm>
          <a:prstGeom prst="rect">
            <a:avLst/>
          </a:prstGeom>
          <a:solidFill>
            <a:schemeClr val="accent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sp>
        <p:nvSpPr>
          <p:cNvPr id="29" name="Rectangle 28"/>
          <p:cNvSpPr/>
          <p:nvPr/>
        </p:nvSpPr>
        <p:spPr>
          <a:xfrm>
            <a:off x="1113990" y="1133769"/>
            <a:ext cx="2615671" cy="5227155"/>
          </a:xfrm>
          <a:prstGeom prst="rect">
            <a:avLst/>
          </a:prstGeom>
          <a:solidFill>
            <a:schemeClr val="accent5">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cxnSp>
        <p:nvCxnSpPr>
          <p:cNvPr id="51" name="Straight Connector 50"/>
          <p:cNvCxnSpPr/>
          <p:nvPr/>
        </p:nvCxnSpPr>
        <p:spPr>
          <a:xfrm>
            <a:off x="6917474" y="3577909"/>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a:xfrm>
            <a:off x="6987283" y="2528127"/>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8" name="Straight Connector 47"/>
          <p:cNvCxnSpPr/>
          <p:nvPr/>
        </p:nvCxnSpPr>
        <p:spPr>
          <a:xfrm>
            <a:off x="4419065" y="3617988"/>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0" name="Straight Connector 49"/>
          <p:cNvCxnSpPr/>
          <p:nvPr/>
        </p:nvCxnSpPr>
        <p:spPr>
          <a:xfrm>
            <a:off x="4478882" y="2524596"/>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a:xfrm>
            <a:off x="1732285" y="3618412"/>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 name="Straight Connector 4"/>
          <p:cNvCxnSpPr/>
          <p:nvPr/>
        </p:nvCxnSpPr>
        <p:spPr>
          <a:xfrm>
            <a:off x="1792102" y="2525020"/>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46" name="Straight Connector 45"/>
          <p:cNvCxnSpPr/>
          <p:nvPr/>
        </p:nvCxnSpPr>
        <p:spPr>
          <a:xfrm flipH="1">
            <a:off x="6730409" y="1879767"/>
            <a:ext cx="8922" cy="361832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4181231" y="1846314"/>
            <a:ext cx="4024" cy="4290549"/>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1548687" y="1762187"/>
            <a:ext cx="20340" cy="3310356"/>
          </a:xfrm>
          <a:prstGeom prst="line">
            <a:avLst/>
          </a:prstGeom>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a:t>Follow Info-Tech’s methodology to develop a successful </a:t>
            </a:r>
            <a:r>
              <a:rPr lang="en-US" dirty="0" smtClean="0"/>
              <a:t>ITAM </a:t>
            </a:r>
            <a:r>
              <a:rPr lang="en-US" dirty="0"/>
              <a:t>consolidation strategy</a:t>
            </a:r>
            <a:endParaRPr lang="en-CA" dirty="0"/>
          </a:p>
        </p:txBody>
      </p:sp>
      <p:sp>
        <p:nvSpPr>
          <p:cNvPr id="3" name="Rounded Rectangle 2"/>
          <p:cNvSpPr/>
          <p:nvPr/>
        </p:nvSpPr>
        <p:spPr>
          <a:xfrm>
            <a:off x="1221530" y="1180547"/>
            <a:ext cx="2413692" cy="702318"/>
          </a:xfrm>
          <a:prstGeom prst="roundRect">
            <a:avLst/>
          </a:prstGeom>
          <a:solidFill>
            <a:srgbClr val="CDD4D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400" b="1" dirty="0">
                <a:solidFill>
                  <a:srgbClr val="333333"/>
                </a:solidFill>
              </a:rPr>
              <a:t>Phase 1</a:t>
            </a:r>
            <a:r>
              <a:rPr lang="en-CA" sz="1400" b="1" dirty="0" smtClean="0">
                <a:solidFill>
                  <a:srgbClr val="333333"/>
                </a:solidFill>
              </a:rPr>
              <a:t>:</a:t>
            </a:r>
          </a:p>
          <a:p>
            <a:pPr algn="ctr"/>
            <a:r>
              <a:rPr lang="en-CA" sz="1400" dirty="0">
                <a:solidFill>
                  <a:srgbClr val="333333"/>
                </a:solidFill>
              </a:rPr>
              <a:t>Assess </a:t>
            </a:r>
            <a:r>
              <a:rPr lang="en-CA" sz="1400" dirty="0" smtClean="0">
                <a:solidFill>
                  <a:srgbClr val="333333"/>
                </a:solidFill>
              </a:rPr>
              <a:t>Current ITAM Programs and Data</a:t>
            </a:r>
            <a:endParaRPr lang="en-CA" sz="1400" dirty="0">
              <a:solidFill>
                <a:srgbClr val="333333"/>
              </a:solidFill>
            </a:endParaRPr>
          </a:p>
        </p:txBody>
      </p:sp>
      <p:sp>
        <p:nvSpPr>
          <p:cNvPr id="6" name="Rounded Rectangle 5"/>
          <p:cNvSpPr/>
          <p:nvPr/>
        </p:nvSpPr>
        <p:spPr>
          <a:xfrm>
            <a:off x="3839317" y="1182230"/>
            <a:ext cx="2390701" cy="702318"/>
          </a:xfrm>
          <a:prstGeom prst="roundRect">
            <a:avLst/>
          </a:prstGeom>
          <a:solidFill>
            <a:srgbClr val="CDD4D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400" b="1" dirty="0">
                <a:solidFill>
                  <a:srgbClr val="333333"/>
                </a:solidFill>
              </a:rPr>
              <a:t>Phase 2</a:t>
            </a:r>
            <a:r>
              <a:rPr lang="en-CA" sz="1400" b="1" dirty="0" smtClean="0">
                <a:solidFill>
                  <a:srgbClr val="333333"/>
                </a:solidFill>
              </a:rPr>
              <a:t>:</a:t>
            </a:r>
          </a:p>
          <a:p>
            <a:pPr algn="ctr"/>
            <a:r>
              <a:rPr lang="en-CA" sz="1400" dirty="0" smtClean="0">
                <a:solidFill>
                  <a:srgbClr val="333333"/>
                </a:solidFill>
              </a:rPr>
              <a:t>Plan Consolidated ITAM</a:t>
            </a:r>
            <a:endParaRPr lang="en-CA" sz="1400" dirty="0">
              <a:solidFill>
                <a:srgbClr val="333333"/>
              </a:solidFill>
            </a:endParaRPr>
          </a:p>
        </p:txBody>
      </p:sp>
      <p:sp>
        <p:nvSpPr>
          <p:cNvPr id="7" name="Rounded Rectangle 6"/>
          <p:cNvSpPr/>
          <p:nvPr/>
        </p:nvSpPr>
        <p:spPr>
          <a:xfrm>
            <a:off x="6444875" y="1172151"/>
            <a:ext cx="2352456" cy="712397"/>
          </a:xfrm>
          <a:prstGeom prst="roundRect">
            <a:avLst/>
          </a:prstGeom>
          <a:solidFill>
            <a:srgbClr val="CDD4D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400" b="1" dirty="0">
                <a:solidFill>
                  <a:srgbClr val="333333"/>
                </a:solidFill>
              </a:rPr>
              <a:t>Phase 3</a:t>
            </a:r>
            <a:r>
              <a:rPr lang="en-CA" sz="1400" b="1" dirty="0" smtClean="0">
                <a:solidFill>
                  <a:srgbClr val="333333"/>
                </a:solidFill>
              </a:rPr>
              <a:t>:</a:t>
            </a:r>
          </a:p>
          <a:p>
            <a:pPr algn="ctr"/>
            <a:r>
              <a:rPr lang="en-CA" sz="1400" dirty="0" smtClean="0">
                <a:solidFill>
                  <a:srgbClr val="333333"/>
                </a:solidFill>
              </a:rPr>
              <a:t>Develop Transition Plan</a:t>
            </a:r>
            <a:endParaRPr lang="en-CA" sz="1400" dirty="0">
              <a:solidFill>
                <a:srgbClr val="333333"/>
              </a:solidFill>
            </a:endParaRPr>
          </a:p>
        </p:txBody>
      </p:sp>
      <p:sp>
        <p:nvSpPr>
          <p:cNvPr id="12" name="Rounded Rectangle 11"/>
          <p:cNvSpPr/>
          <p:nvPr/>
        </p:nvSpPr>
        <p:spPr>
          <a:xfrm>
            <a:off x="1979583" y="3172153"/>
            <a:ext cx="1612554" cy="839309"/>
          </a:xfrm>
          <a:prstGeom prst="roundRect">
            <a:avLst/>
          </a:prstGeom>
          <a:ln w="19050">
            <a:solidFill>
              <a:schemeClr val="accent1">
                <a:lumMod val="60000"/>
                <a:lumOff val="40000"/>
              </a:schemeClr>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200" dirty="0" smtClean="0">
                <a:solidFill>
                  <a:srgbClr val="333333"/>
                </a:solidFill>
              </a:rPr>
              <a:t>Assess current ITAM processes and data</a:t>
            </a:r>
            <a:endParaRPr lang="en-US" sz="1200" dirty="0">
              <a:solidFill>
                <a:srgbClr val="333333"/>
              </a:solidFill>
            </a:endParaRPr>
          </a:p>
        </p:txBody>
      </p:sp>
      <p:sp>
        <p:nvSpPr>
          <p:cNvPr id="13" name="Rounded Rectangle 12"/>
          <p:cNvSpPr/>
          <p:nvPr/>
        </p:nvSpPr>
        <p:spPr>
          <a:xfrm>
            <a:off x="1980249" y="2140452"/>
            <a:ext cx="1627553" cy="839308"/>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smtClean="0">
                <a:solidFill>
                  <a:srgbClr val="333333"/>
                </a:solidFill>
              </a:rPr>
              <a:t>Initiate the project</a:t>
            </a:r>
            <a:endParaRPr lang="en-CA" sz="1200" dirty="0">
              <a:solidFill>
                <a:srgbClr val="333333"/>
              </a:solidFill>
            </a:endParaRPr>
          </a:p>
        </p:txBody>
      </p:sp>
      <p:sp>
        <p:nvSpPr>
          <p:cNvPr id="14" name="Oval 13"/>
          <p:cNvSpPr/>
          <p:nvPr/>
        </p:nvSpPr>
        <p:spPr>
          <a:xfrm>
            <a:off x="1222749" y="3266500"/>
            <a:ext cx="651258" cy="6522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1.2</a:t>
            </a:r>
          </a:p>
        </p:txBody>
      </p:sp>
      <p:sp>
        <p:nvSpPr>
          <p:cNvPr id="16" name="Oval 15"/>
          <p:cNvSpPr/>
          <p:nvPr/>
        </p:nvSpPr>
        <p:spPr>
          <a:xfrm>
            <a:off x="1222749" y="2192136"/>
            <a:ext cx="651258" cy="6522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1.1</a:t>
            </a:r>
          </a:p>
        </p:txBody>
      </p:sp>
      <p:sp>
        <p:nvSpPr>
          <p:cNvPr id="18" name="Rounded Rectangle 17"/>
          <p:cNvSpPr/>
          <p:nvPr/>
        </p:nvSpPr>
        <p:spPr>
          <a:xfrm>
            <a:off x="4592793" y="3182948"/>
            <a:ext cx="1612554" cy="839309"/>
          </a:xfrm>
          <a:prstGeom prst="roundRect">
            <a:avLst/>
          </a:prstGeom>
          <a:ln w="19050">
            <a:solidFill>
              <a:schemeClr val="accent1">
                <a:lumMod val="60000"/>
                <a:lumOff val="40000"/>
              </a:schemeClr>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200" dirty="0" smtClean="0">
                <a:solidFill>
                  <a:srgbClr val="333333"/>
                </a:solidFill>
              </a:rPr>
              <a:t>Design ITAM processes and tool</a:t>
            </a:r>
            <a:endParaRPr lang="en-US" sz="1200" dirty="0">
              <a:solidFill>
                <a:srgbClr val="333333"/>
              </a:solidFill>
            </a:endParaRPr>
          </a:p>
        </p:txBody>
      </p:sp>
      <p:sp>
        <p:nvSpPr>
          <p:cNvPr id="19" name="Rounded Rectangle 18"/>
          <p:cNvSpPr/>
          <p:nvPr/>
        </p:nvSpPr>
        <p:spPr>
          <a:xfrm>
            <a:off x="4577794" y="2147105"/>
            <a:ext cx="1627553" cy="839308"/>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smtClean="0">
                <a:solidFill>
                  <a:srgbClr val="333333"/>
                </a:solidFill>
              </a:rPr>
              <a:t>Compare data and assess requirements</a:t>
            </a:r>
            <a:endParaRPr lang="en-CA" sz="1200" dirty="0">
              <a:solidFill>
                <a:srgbClr val="333333"/>
              </a:solidFill>
            </a:endParaRPr>
          </a:p>
        </p:txBody>
      </p:sp>
      <p:sp>
        <p:nvSpPr>
          <p:cNvPr id="20" name="Oval 19"/>
          <p:cNvSpPr/>
          <p:nvPr/>
        </p:nvSpPr>
        <p:spPr>
          <a:xfrm>
            <a:off x="3859626" y="3276466"/>
            <a:ext cx="651258" cy="6522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2.2</a:t>
            </a:r>
          </a:p>
        </p:txBody>
      </p:sp>
      <p:sp>
        <p:nvSpPr>
          <p:cNvPr id="22" name="Oval 21"/>
          <p:cNvSpPr/>
          <p:nvPr/>
        </p:nvSpPr>
        <p:spPr>
          <a:xfrm>
            <a:off x="3859626" y="2202102"/>
            <a:ext cx="651258" cy="6522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2.1</a:t>
            </a:r>
          </a:p>
        </p:txBody>
      </p:sp>
      <p:sp>
        <p:nvSpPr>
          <p:cNvPr id="24" name="Rounded Rectangle 23"/>
          <p:cNvSpPr/>
          <p:nvPr/>
        </p:nvSpPr>
        <p:spPr>
          <a:xfrm>
            <a:off x="7138604" y="3200825"/>
            <a:ext cx="1612554" cy="839309"/>
          </a:xfrm>
          <a:prstGeom prst="roundRect">
            <a:avLst/>
          </a:prstGeom>
          <a:ln w="19050">
            <a:solidFill>
              <a:schemeClr val="accent1">
                <a:lumMod val="60000"/>
                <a:lumOff val="40000"/>
              </a:schemeClr>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US" sz="1200" dirty="0" smtClean="0">
                <a:solidFill>
                  <a:srgbClr val="333333"/>
                </a:solidFill>
              </a:rPr>
              <a:t>Communicate the change</a:t>
            </a:r>
            <a:endParaRPr lang="en-US" sz="1200" dirty="0">
              <a:solidFill>
                <a:srgbClr val="333333"/>
              </a:solidFill>
            </a:endParaRPr>
          </a:p>
        </p:txBody>
      </p:sp>
      <p:sp>
        <p:nvSpPr>
          <p:cNvPr id="25" name="Rounded Rectangle 24"/>
          <p:cNvSpPr/>
          <p:nvPr/>
        </p:nvSpPr>
        <p:spPr>
          <a:xfrm>
            <a:off x="7138604" y="2178563"/>
            <a:ext cx="1627553" cy="839308"/>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a:solidFill>
                  <a:srgbClr val="333333"/>
                </a:solidFill>
              </a:rPr>
              <a:t>Develop a consolidation </a:t>
            </a:r>
            <a:r>
              <a:rPr lang="en-CA" sz="1200" dirty="0" smtClean="0">
                <a:solidFill>
                  <a:srgbClr val="333333"/>
                </a:solidFill>
              </a:rPr>
              <a:t>plan</a:t>
            </a:r>
            <a:endParaRPr lang="en-CA" sz="1200" dirty="0">
              <a:solidFill>
                <a:srgbClr val="333333"/>
              </a:solidFill>
            </a:endParaRPr>
          </a:p>
        </p:txBody>
      </p:sp>
      <p:sp>
        <p:nvSpPr>
          <p:cNvPr id="26" name="Oval 25"/>
          <p:cNvSpPr/>
          <p:nvPr/>
        </p:nvSpPr>
        <p:spPr>
          <a:xfrm>
            <a:off x="6413702" y="3261719"/>
            <a:ext cx="651258" cy="65227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3.2</a:t>
            </a:r>
          </a:p>
        </p:txBody>
      </p:sp>
      <p:sp>
        <p:nvSpPr>
          <p:cNvPr id="28" name="Oval 27"/>
          <p:cNvSpPr/>
          <p:nvPr/>
        </p:nvSpPr>
        <p:spPr>
          <a:xfrm>
            <a:off x="6413702" y="2187355"/>
            <a:ext cx="651258" cy="6522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3.1</a:t>
            </a:r>
          </a:p>
        </p:txBody>
      </p:sp>
      <p:sp>
        <p:nvSpPr>
          <p:cNvPr id="35" name="Rounded Rectangle 34"/>
          <p:cNvSpPr/>
          <p:nvPr/>
        </p:nvSpPr>
        <p:spPr>
          <a:xfrm>
            <a:off x="1184024" y="4349776"/>
            <a:ext cx="2423778" cy="38434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Project Charter</a:t>
            </a:r>
            <a:endParaRPr lang="en-CA" sz="1200" dirty="0">
              <a:solidFill>
                <a:srgbClr val="333333"/>
              </a:solidFill>
            </a:endParaRPr>
          </a:p>
        </p:txBody>
      </p:sp>
      <p:sp>
        <p:nvSpPr>
          <p:cNvPr id="36" name="Rounded Rectangle 35"/>
          <p:cNvSpPr/>
          <p:nvPr/>
        </p:nvSpPr>
        <p:spPr>
          <a:xfrm>
            <a:off x="1181007" y="4842848"/>
            <a:ext cx="2423778" cy="38434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ITAM Assessment Tool</a:t>
            </a:r>
            <a:endParaRPr lang="en-CA" sz="1200" dirty="0">
              <a:solidFill>
                <a:srgbClr val="333333"/>
              </a:solidFill>
            </a:endParaRPr>
          </a:p>
        </p:txBody>
      </p:sp>
      <p:sp>
        <p:nvSpPr>
          <p:cNvPr id="42" name="Rounded Rectangle 41"/>
          <p:cNvSpPr/>
          <p:nvPr/>
        </p:nvSpPr>
        <p:spPr>
          <a:xfrm>
            <a:off x="6460422" y="4344925"/>
            <a:ext cx="2290736" cy="38434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ITAM Consolidation Plan </a:t>
            </a:r>
            <a:r>
              <a:rPr lang="en-CA" sz="1200" dirty="0" smtClean="0">
                <a:solidFill>
                  <a:srgbClr val="333333"/>
                </a:solidFill>
              </a:rPr>
              <a:t>Template</a:t>
            </a:r>
            <a:endParaRPr lang="en-CA" sz="1200" dirty="0">
              <a:solidFill>
                <a:srgbClr val="333333"/>
              </a:solidFill>
            </a:endParaRPr>
          </a:p>
        </p:txBody>
      </p:sp>
      <p:sp>
        <p:nvSpPr>
          <p:cNvPr id="54" name="Rounded Rectangle 53"/>
          <p:cNvSpPr/>
          <p:nvPr/>
        </p:nvSpPr>
        <p:spPr>
          <a:xfrm>
            <a:off x="6460422" y="4841604"/>
            <a:ext cx="2290736" cy="38434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RFP for Professional Services</a:t>
            </a:r>
            <a:endParaRPr lang="en-CA" sz="1200" dirty="0">
              <a:solidFill>
                <a:srgbClr val="333333"/>
              </a:solidFill>
            </a:endParaRPr>
          </a:p>
        </p:txBody>
      </p:sp>
      <p:sp>
        <p:nvSpPr>
          <p:cNvPr id="55" name="Rounded Rectangle 54"/>
          <p:cNvSpPr/>
          <p:nvPr/>
        </p:nvSpPr>
        <p:spPr>
          <a:xfrm>
            <a:off x="3866776" y="4842848"/>
            <a:ext cx="2360001" cy="38434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ITAM Policies</a:t>
            </a:r>
            <a:endParaRPr lang="en-CA" sz="1200" dirty="0">
              <a:solidFill>
                <a:srgbClr val="333333"/>
              </a:solidFill>
            </a:endParaRPr>
          </a:p>
        </p:txBody>
      </p:sp>
      <p:sp>
        <p:nvSpPr>
          <p:cNvPr id="10" name="TextBox 9"/>
          <p:cNvSpPr txBox="1"/>
          <p:nvPr/>
        </p:nvSpPr>
        <p:spPr>
          <a:xfrm>
            <a:off x="295684" y="1391930"/>
            <a:ext cx="800348" cy="276999"/>
          </a:xfrm>
          <a:prstGeom prst="rect">
            <a:avLst/>
          </a:prstGeom>
        </p:spPr>
        <p:txBody>
          <a:bodyPr wrap="square" rtlCol="0">
            <a:spAutoFit/>
          </a:bodyPr>
          <a:lstStyle/>
          <a:p>
            <a:pPr algn="r"/>
            <a:r>
              <a:rPr lang="en-CA" sz="1200" b="1" dirty="0" smtClean="0"/>
              <a:t>Phases</a:t>
            </a:r>
          </a:p>
        </p:txBody>
      </p:sp>
      <p:sp>
        <p:nvSpPr>
          <p:cNvPr id="56" name="TextBox 55"/>
          <p:cNvSpPr txBox="1"/>
          <p:nvPr/>
        </p:nvSpPr>
        <p:spPr>
          <a:xfrm>
            <a:off x="218845" y="2202102"/>
            <a:ext cx="800348" cy="276999"/>
          </a:xfrm>
          <a:prstGeom prst="rect">
            <a:avLst/>
          </a:prstGeom>
        </p:spPr>
        <p:txBody>
          <a:bodyPr wrap="square" rtlCol="0">
            <a:spAutoFit/>
          </a:bodyPr>
          <a:lstStyle/>
          <a:p>
            <a:pPr algn="r"/>
            <a:r>
              <a:rPr lang="en-CA" sz="1200" b="1" dirty="0" smtClean="0"/>
              <a:t>Steps</a:t>
            </a:r>
          </a:p>
        </p:txBody>
      </p:sp>
      <p:sp>
        <p:nvSpPr>
          <p:cNvPr id="57" name="TextBox 56"/>
          <p:cNvSpPr txBox="1"/>
          <p:nvPr/>
        </p:nvSpPr>
        <p:spPr>
          <a:xfrm>
            <a:off x="217006" y="4379939"/>
            <a:ext cx="937146" cy="461665"/>
          </a:xfrm>
          <a:prstGeom prst="rect">
            <a:avLst/>
          </a:prstGeom>
        </p:spPr>
        <p:txBody>
          <a:bodyPr wrap="square" rtlCol="0">
            <a:spAutoFit/>
          </a:bodyPr>
          <a:lstStyle/>
          <a:p>
            <a:pPr algn="r"/>
            <a:r>
              <a:rPr lang="en-CA" sz="1200" b="1" dirty="0" smtClean="0"/>
              <a:t>Tools and Templates</a:t>
            </a:r>
          </a:p>
        </p:txBody>
      </p:sp>
      <p:cxnSp>
        <p:nvCxnSpPr>
          <p:cNvPr id="67" name="Straight Connector 66"/>
          <p:cNvCxnSpPr/>
          <p:nvPr/>
        </p:nvCxnSpPr>
        <p:spPr>
          <a:xfrm flipH="1">
            <a:off x="6338973" y="1133768"/>
            <a:ext cx="9998" cy="5237489"/>
          </a:xfrm>
          <a:prstGeom prst="line">
            <a:avLst/>
          </a:prstGeom>
        </p:spPr>
        <p:style>
          <a:lnRef idx="1">
            <a:schemeClr val="accent3"/>
          </a:lnRef>
          <a:fillRef idx="0">
            <a:schemeClr val="accent3"/>
          </a:fillRef>
          <a:effectRef idx="0">
            <a:schemeClr val="accent3"/>
          </a:effectRef>
          <a:fontRef idx="minor">
            <a:schemeClr val="tx1"/>
          </a:fontRef>
        </p:style>
      </p:cxnSp>
      <p:cxnSp>
        <p:nvCxnSpPr>
          <p:cNvPr id="69" name="Straight Connector 68"/>
          <p:cNvCxnSpPr/>
          <p:nvPr/>
        </p:nvCxnSpPr>
        <p:spPr>
          <a:xfrm flipH="1">
            <a:off x="8886226" y="1133766"/>
            <a:ext cx="8186" cy="5237491"/>
          </a:xfrm>
          <a:prstGeom prst="line">
            <a:avLst/>
          </a:prstGeom>
        </p:spPr>
        <p:style>
          <a:lnRef idx="1">
            <a:schemeClr val="accent3"/>
          </a:lnRef>
          <a:fillRef idx="0">
            <a:schemeClr val="accent3"/>
          </a:fillRef>
          <a:effectRef idx="0">
            <a:schemeClr val="accent3"/>
          </a:effectRef>
          <a:fontRef idx="minor">
            <a:schemeClr val="tx1"/>
          </a:fontRef>
        </p:style>
      </p:cxnSp>
      <p:cxnSp>
        <p:nvCxnSpPr>
          <p:cNvPr id="70" name="Straight Connector 69"/>
          <p:cNvCxnSpPr/>
          <p:nvPr/>
        </p:nvCxnSpPr>
        <p:spPr>
          <a:xfrm>
            <a:off x="3734130" y="1133769"/>
            <a:ext cx="4684" cy="5227155"/>
          </a:xfrm>
          <a:prstGeom prst="line">
            <a:avLst/>
          </a:prstGeom>
        </p:spPr>
        <p:style>
          <a:lnRef idx="1">
            <a:schemeClr val="accent3"/>
          </a:lnRef>
          <a:fillRef idx="0">
            <a:schemeClr val="accent3"/>
          </a:fillRef>
          <a:effectRef idx="0">
            <a:schemeClr val="accent3"/>
          </a:effectRef>
          <a:fontRef idx="minor">
            <a:schemeClr val="tx1"/>
          </a:fontRef>
        </p:style>
      </p:cxnSp>
      <p:cxnSp>
        <p:nvCxnSpPr>
          <p:cNvPr id="71" name="Straight Connector 70"/>
          <p:cNvCxnSpPr/>
          <p:nvPr/>
        </p:nvCxnSpPr>
        <p:spPr>
          <a:xfrm>
            <a:off x="1099932" y="1131278"/>
            <a:ext cx="10912" cy="5239979"/>
          </a:xfrm>
          <a:prstGeom prst="line">
            <a:avLst/>
          </a:prstGeom>
        </p:spPr>
        <p:style>
          <a:lnRef idx="1">
            <a:schemeClr val="accent3"/>
          </a:lnRef>
          <a:fillRef idx="0">
            <a:schemeClr val="accent3"/>
          </a:fillRef>
          <a:effectRef idx="0">
            <a:schemeClr val="accent3"/>
          </a:effectRef>
          <a:fontRef idx="minor">
            <a:schemeClr val="tx1"/>
          </a:fontRef>
        </p:style>
      </p:cxnSp>
      <p:sp>
        <p:nvSpPr>
          <p:cNvPr id="52" name="Rounded Rectangle 51"/>
          <p:cNvSpPr/>
          <p:nvPr/>
        </p:nvSpPr>
        <p:spPr>
          <a:xfrm>
            <a:off x="3868306" y="4355011"/>
            <a:ext cx="2360000" cy="38434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ITAM Assessment Scorecard Tool</a:t>
            </a:r>
            <a:endParaRPr lang="en-CA" sz="1200" dirty="0">
              <a:solidFill>
                <a:srgbClr val="333333"/>
              </a:solidFill>
            </a:endParaRPr>
          </a:p>
        </p:txBody>
      </p:sp>
      <p:sp>
        <p:nvSpPr>
          <p:cNvPr id="59" name="Rounded Rectangle 58"/>
          <p:cNvSpPr/>
          <p:nvPr/>
        </p:nvSpPr>
        <p:spPr>
          <a:xfrm>
            <a:off x="3854567" y="5840072"/>
            <a:ext cx="2360000" cy="38434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Job Description Templates</a:t>
            </a:r>
            <a:endParaRPr lang="en-CA" sz="1200" dirty="0">
              <a:solidFill>
                <a:srgbClr val="333333"/>
              </a:solidFill>
            </a:endParaRPr>
          </a:p>
        </p:txBody>
      </p:sp>
      <p:sp>
        <p:nvSpPr>
          <p:cNvPr id="49" name="Rounded Rectangle 48"/>
          <p:cNvSpPr/>
          <p:nvPr/>
        </p:nvSpPr>
        <p:spPr>
          <a:xfrm>
            <a:off x="3863220" y="5341239"/>
            <a:ext cx="2360001" cy="38434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ITAM SOP</a:t>
            </a:r>
            <a:endParaRPr lang="en-CA" sz="1200" dirty="0">
              <a:solidFill>
                <a:srgbClr val="333333"/>
              </a:solidFill>
            </a:endParaRPr>
          </a:p>
        </p:txBody>
      </p:sp>
      <p:sp>
        <p:nvSpPr>
          <p:cNvPr id="62" name="Rounded Rectangle 61"/>
          <p:cNvSpPr/>
          <p:nvPr/>
        </p:nvSpPr>
        <p:spPr>
          <a:xfrm>
            <a:off x="6444562" y="5336440"/>
            <a:ext cx="2290736" cy="38434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ITAM Consolidation Communication Plan</a:t>
            </a:r>
            <a:endParaRPr lang="en-CA" sz="1200" dirty="0">
              <a:solidFill>
                <a:srgbClr val="333333"/>
              </a:solidFill>
            </a:endParaRPr>
          </a:p>
        </p:txBody>
      </p:sp>
    </p:spTree>
    <p:extLst>
      <p:ext uri="{BB962C8B-B14F-4D97-AF65-F5344CB8AC3E}">
        <p14:creationId xmlns:p14="http://schemas.microsoft.com/office/powerpoint/2010/main" val="30397918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Info-Tech draws on the COBIT framework, which focuses on consistent delivery of IT services across the organization</a:t>
            </a:r>
            <a:endParaRPr lang="en-US" dirty="0"/>
          </a:p>
        </p:txBody>
      </p:sp>
      <p:sp>
        <p:nvSpPr>
          <p:cNvPr id="9" name="Rectangle 13"/>
          <p:cNvSpPr/>
          <p:nvPr/>
        </p:nvSpPr>
        <p:spPr>
          <a:xfrm>
            <a:off x="6697747" y="2275156"/>
            <a:ext cx="2078966" cy="4084234"/>
          </a:xfrm>
          <a:prstGeom prst="rect">
            <a:avLst/>
          </a:prstGeom>
          <a:solidFill>
            <a:schemeClr val="accent1">
              <a:lumMod val="20000"/>
              <a:lumOff val="80000"/>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24" y="1134290"/>
            <a:ext cx="8397824" cy="5160433"/>
          </a:xfrm>
          <a:prstGeom prst="rect">
            <a:avLst/>
          </a:prstGeom>
        </p:spPr>
      </p:pic>
      <p:sp>
        <p:nvSpPr>
          <p:cNvPr id="11" name="Rounded Rectangle 12"/>
          <p:cNvSpPr/>
          <p:nvPr/>
        </p:nvSpPr>
        <p:spPr>
          <a:xfrm>
            <a:off x="3723503" y="4317273"/>
            <a:ext cx="840259" cy="650071"/>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5860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3"/>
          <p:cNvSpPr/>
          <p:nvPr/>
        </p:nvSpPr>
        <p:spPr>
          <a:xfrm>
            <a:off x="251520" y="1133476"/>
            <a:ext cx="8625780" cy="5363778"/>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0C534"/>
              </a:solidFill>
            </a:endParaRPr>
          </a:p>
        </p:txBody>
      </p:sp>
      <p:sp>
        <p:nvSpPr>
          <p:cNvPr id="2" name="Title 1"/>
          <p:cNvSpPr>
            <a:spLocks noGrp="1"/>
          </p:cNvSpPr>
          <p:nvPr>
            <p:ph type="title"/>
          </p:nvPr>
        </p:nvSpPr>
        <p:spPr/>
        <p:txBody>
          <a:bodyPr/>
          <a:lstStyle/>
          <a:p>
            <a:r>
              <a:rPr lang="en-US" dirty="0" smtClean="0"/>
              <a:t>Info-Tech Research Group’s approach to asset management optimization focuses on building essential best practices</a:t>
            </a:r>
            <a:endParaRPr lang="en-US" dirty="0"/>
          </a:p>
        </p:txBody>
      </p:sp>
      <p:sp>
        <p:nvSpPr>
          <p:cNvPr id="24" name="Rectangle 23"/>
          <p:cNvSpPr/>
          <p:nvPr/>
        </p:nvSpPr>
        <p:spPr>
          <a:xfrm>
            <a:off x="6959127" y="2861161"/>
            <a:ext cx="1896500" cy="1646605"/>
          </a:xfrm>
          <a:prstGeom prst="rect">
            <a:avLst/>
          </a:prstGeom>
          <a:noFill/>
          <a:effectLst/>
        </p:spPr>
        <p:txBody>
          <a:bodyPr wrap="square" anchor="ctr">
            <a:spAutoFit/>
          </a:bodyPr>
          <a:lstStyle/>
          <a:p>
            <a:pPr algn="r">
              <a:spcBef>
                <a:spcPts val="1200"/>
              </a:spcBef>
              <a:spcAft>
                <a:spcPts val="600"/>
              </a:spcAft>
            </a:pPr>
            <a:r>
              <a:rPr lang="en-US" sz="1200" b="1" dirty="0" smtClean="0">
                <a:solidFill>
                  <a:schemeClr val="accent2"/>
                </a:solidFill>
                <a:hlinkClick r:id="rId3"/>
              </a:rPr>
              <a:t>Consolidate IT Asset Management</a:t>
            </a:r>
            <a:endParaRPr lang="en-US" sz="1200" b="1" dirty="0" smtClean="0">
              <a:solidFill>
                <a:schemeClr val="accent2"/>
              </a:solidFill>
            </a:endParaRPr>
          </a:p>
          <a:p>
            <a:pPr algn="r"/>
            <a:r>
              <a:rPr lang="en-US" sz="1200" dirty="0" smtClean="0">
                <a:latin typeface="Arial" panose="020B0604020202020204" pitchFamily="34" charset="0"/>
                <a:ea typeface="Times New Roman" panose="02020603050405020304" pitchFamily="18" charset="0"/>
                <a:cs typeface="Times New Roman" panose="02020603050405020304" pitchFamily="18" charset="0"/>
              </a:rPr>
              <a:t>Build a strategic roadmap to consolidate and centralize asset management functions to reduce support costs and improve data quality.</a:t>
            </a:r>
            <a:endParaRPr lang="en-US" sz="1200" dirty="0">
              <a:solidFill>
                <a:schemeClr val="accent2"/>
              </a:solidFill>
            </a:endParaRPr>
          </a:p>
        </p:txBody>
      </p:sp>
      <p:grpSp>
        <p:nvGrpSpPr>
          <p:cNvPr id="4" name="Group 5"/>
          <p:cNvGrpSpPr/>
          <p:nvPr/>
        </p:nvGrpSpPr>
        <p:grpSpPr>
          <a:xfrm>
            <a:off x="2189262" y="5693597"/>
            <a:ext cx="409645" cy="409826"/>
            <a:chOff x="3763066" y="5339434"/>
            <a:chExt cx="1066758" cy="1067228"/>
          </a:xfrm>
        </p:grpSpPr>
        <p:grpSp>
          <p:nvGrpSpPr>
            <p:cNvPr id="5" name="Group 4"/>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12" name="Trapezoid 11"/>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rapezoid 14"/>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rapezoid 15"/>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rapezoid 16"/>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rapezoid 17"/>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rapezoid 18"/>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rapezoid 19"/>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rapezoid 20"/>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 name="Group 3"/>
              <p:cNvGrpSpPr/>
              <p:nvPr/>
            </p:nvGrpSpPr>
            <p:grpSpPr>
              <a:xfrm>
                <a:off x="2073352" y="2215152"/>
                <a:ext cx="3780000" cy="3780000"/>
                <a:chOff x="2073352" y="2215152"/>
                <a:chExt cx="3780000" cy="3780000"/>
              </a:xfrm>
              <a:grpFill/>
            </p:grpSpPr>
            <p:sp>
              <p:nvSpPr>
                <p:cNvPr id="25" name="Oval 24"/>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Oval 2"/>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84" name="Picture 83"/>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sp>
        <p:nvSpPr>
          <p:cNvPr id="85" name="Rectangle 84"/>
          <p:cNvSpPr/>
          <p:nvPr/>
        </p:nvSpPr>
        <p:spPr>
          <a:xfrm>
            <a:off x="296767" y="4083598"/>
            <a:ext cx="1978594" cy="2200602"/>
          </a:xfrm>
          <a:prstGeom prst="rect">
            <a:avLst/>
          </a:prstGeom>
          <a:noFill/>
          <a:effectLst/>
        </p:spPr>
        <p:txBody>
          <a:bodyPr wrap="square" anchor="ctr">
            <a:spAutoFit/>
          </a:bodyPr>
          <a:lstStyle/>
          <a:p>
            <a:pPr>
              <a:spcBef>
                <a:spcPts val="1200"/>
              </a:spcBef>
              <a:spcAft>
                <a:spcPts val="600"/>
              </a:spcAft>
            </a:pPr>
            <a:r>
              <a:rPr lang="en-US" sz="1200" b="1" dirty="0" smtClean="0">
                <a:solidFill>
                  <a:srgbClr val="B0C534"/>
                </a:solidFill>
                <a:hlinkClick r:id="rId5"/>
              </a:rPr>
              <a:t>Implement IT Asset Management</a:t>
            </a:r>
            <a:endParaRPr lang="en-US" sz="1200" b="1" dirty="0" smtClean="0">
              <a:solidFill>
                <a:srgbClr val="B0C534"/>
              </a:solidFill>
            </a:endParaRPr>
          </a:p>
          <a:p>
            <a:r>
              <a:rPr lang="en-US" sz="1200" dirty="0" smtClean="0">
                <a:latin typeface="Arial" panose="020B0604020202020204" pitchFamily="34" charset="0"/>
                <a:ea typeface="Times New Roman" panose="02020603050405020304" pitchFamily="18" charset="0"/>
                <a:cs typeface="Times New Roman" panose="02020603050405020304" pitchFamily="18" charset="0"/>
              </a:rPr>
              <a:t>Build essential hardware and software asset management processes, policies, and procedures, develop an asset management implementation plan, and communicate processes to key stakeholders.</a:t>
            </a:r>
            <a:endParaRPr lang="en-US" sz="1200" dirty="0">
              <a:solidFill>
                <a:schemeClr val="accent2"/>
              </a:solidFill>
            </a:endParaRPr>
          </a:p>
        </p:txBody>
      </p:sp>
      <p:grpSp>
        <p:nvGrpSpPr>
          <p:cNvPr id="7" name="Group 94"/>
          <p:cNvGrpSpPr/>
          <p:nvPr/>
        </p:nvGrpSpPr>
        <p:grpSpPr>
          <a:xfrm rot="524270">
            <a:off x="2207710" y="3458599"/>
            <a:ext cx="566309" cy="568849"/>
            <a:chOff x="2316809" y="2288224"/>
            <a:chExt cx="1260000" cy="1265650"/>
          </a:xfrm>
        </p:grpSpPr>
        <p:grpSp>
          <p:nvGrpSpPr>
            <p:cNvPr id="8" name="Group 32"/>
            <p:cNvGrpSpPr>
              <a:grpSpLocks noChangeAspect="1"/>
            </p:cNvGrpSpPr>
            <p:nvPr/>
          </p:nvGrpSpPr>
          <p:grpSpPr>
            <a:xfrm rot="18337600">
              <a:off x="2313984" y="2291049"/>
              <a:ext cx="1265650" cy="1260000"/>
              <a:chOff x="1588866" y="1733032"/>
              <a:chExt cx="4735356" cy="4714216"/>
            </a:xfrm>
            <a:solidFill>
              <a:schemeClr val="accent3"/>
            </a:solidFill>
            <a:effectLst>
              <a:outerShdw blurRad="254000" dist="38100" dir="2700000" algn="tl" rotWithShape="0">
                <a:prstClr val="black">
                  <a:alpha val="40000"/>
                </a:prstClr>
              </a:outerShdw>
            </a:effectLst>
          </p:grpSpPr>
          <p:sp>
            <p:nvSpPr>
              <p:cNvPr id="34" name="Trapezoid 33"/>
              <p:cNvSpPr>
                <a:spLocks noChangeAspect="1"/>
              </p:cNvSpPr>
              <p:nvPr/>
            </p:nvSpPr>
            <p:spPr>
              <a:xfrm rot="2700000">
                <a:off x="4949493" y="22881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rapezoid 34"/>
              <p:cNvSpPr>
                <a:spLocks noChangeAspect="1"/>
              </p:cNvSpPr>
              <p:nvPr/>
            </p:nvSpPr>
            <p:spPr>
              <a:xfrm rot="5400000">
                <a:off x="5493352" y="3604811"/>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Trapezoid 35"/>
              <p:cNvSpPr>
                <a:spLocks noChangeAspect="1"/>
              </p:cNvSpPr>
              <p:nvPr/>
            </p:nvSpPr>
            <p:spPr>
              <a:xfrm rot="8082627">
                <a:off x="4942158" y="498002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rapezoid 36"/>
              <p:cNvSpPr>
                <a:spLocks noChangeAspect="1"/>
              </p:cNvSpPr>
              <p:nvPr/>
            </p:nvSpPr>
            <p:spPr>
              <a:xfrm>
                <a:off x="3597958" y="17330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Trapezoid 37"/>
              <p:cNvSpPr>
                <a:spLocks noChangeAspect="1"/>
              </p:cNvSpPr>
              <p:nvPr/>
            </p:nvSpPr>
            <p:spPr>
              <a:xfrm rot="18900000">
                <a:off x="2246531" y="2268229"/>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rapezoid 38"/>
              <p:cNvSpPr>
                <a:spLocks noChangeAspect="1"/>
              </p:cNvSpPr>
              <p:nvPr/>
            </p:nvSpPr>
            <p:spPr>
              <a:xfrm rot="16200000">
                <a:off x="1699736" y="362349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Trapezoid 39"/>
              <p:cNvSpPr>
                <a:spLocks noChangeAspect="1"/>
              </p:cNvSpPr>
              <p:nvPr/>
            </p:nvSpPr>
            <p:spPr>
              <a:xfrm rot="13500000">
                <a:off x="2251543" y="496990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Trapezoid 40"/>
              <p:cNvSpPr>
                <a:spLocks noChangeAspect="1"/>
              </p:cNvSpPr>
              <p:nvPr/>
            </p:nvSpPr>
            <p:spPr>
              <a:xfrm rot="10800000">
                <a:off x="3591422" y="550550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9" name="Group 41"/>
              <p:cNvGrpSpPr/>
              <p:nvPr/>
            </p:nvGrpSpPr>
            <p:grpSpPr>
              <a:xfrm>
                <a:off x="2073352" y="2215152"/>
                <a:ext cx="3780000" cy="3780000"/>
                <a:chOff x="2073352" y="2215152"/>
                <a:chExt cx="3780000" cy="3780000"/>
              </a:xfrm>
              <a:grpFill/>
            </p:grpSpPr>
            <p:sp>
              <p:nvSpPr>
                <p:cNvPr id="43" name="Oval 42"/>
                <p:cNvSpPr>
                  <a:spLocks noChangeAspect="1"/>
                </p:cNvSpPr>
                <p:nvPr/>
              </p:nvSpPr>
              <p:spPr>
                <a:xfrm>
                  <a:off x="2073352" y="2215152"/>
                  <a:ext cx="3780000" cy="37800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p:cNvSpPr>
                  <a:spLocks noChangeAspect="1"/>
                </p:cNvSpPr>
                <p:nvPr/>
              </p:nvSpPr>
              <p:spPr>
                <a:xfrm>
                  <a:off x="2539558" y="2692840"/>
                  <a:ext cx="2836800" cy="2836800"/>
                </a:xfrm>
                <a:prstGeom prst="ellipse">
                  <a:avLst/>
                </a:prstGeom>
                <a:solidFill>
                  <a:schemeClr val="bg1"/>
                </a:solidFill>
                <a:ln>
                  <a:solidFill>
                    <a:schemeClr val="accent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87" name="Picture 86"/>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39245" y="2742512"/>
              <a:ext cx="401954" cy="401954"/>
            </a:xfrm>
            <a:prstGeom prst="rect">
              <a:avLst/>
            </a:prstGeom>
          </p:spPr>
        </p:pic>
      </p:grpSp>
      <p:sp>
        <p:nvSpPr>
          <p:cNvPr id="93" name="TextBox 92"/>
          <p:cNvSpPr txBox="1"/>
          <p:nvPr/>
        </p:nvSpPr>
        <p:spPr>
          <a:xfrm>
            <a:off x="3088335" y="4181906"/>
            <a:ext cx="2902970" cy="2223686"/>
          </a:xfrm>
          <a:prstGeom prst="rect">
            <a:avLst/>
          </a:prstGeom>
          <a:solidFill>
            <a:schemeClr val="bg1"/>
          </a:solidFill>
          <a:effectLst>
            <a:outerShdw blurRad="50800" dist="38100" dir="2700000" algn="tl" rotWithShape="0">
              <a:prstClr val="black">
                <a:alpha val="40000"/>
              </a:prstClr>
            </a:outerShdw>
          </a:effectLst>
        </p:spPr>
        <p:txBody>
          <a:bodyPr wrap="square" rtlCol="0" anchor="ctr">
            <a:spAutoFit/>
          </a:bodyPr>
          <a:lstStyle/>
          <a:p>
            <a:pPr algn="ctr">
              <a:spcBef>
                <a:spcPts val="1200"/>
              </a:spcBef>
              <a:spcAft>
                <a:spcPts val="600"/>
              </a:spcAft>
            </a:pPr>
            <a:r>
              <a:rPr lang="en-US" sz="1200" b="1" dirty="0" smtClean="0">
                <a:solidFill>
                  <a:schemeClr val="accent2"/>
                </a:solidFill>
              </a:rPr>
              <a:t>Our Approach to Asset Management</a:t>
            </a:r>
          </a:p>
          <a:p>
            <a:pPr algn="ctr">
              <a:spcBef>
                <a:spcPts val="300"/>
              </a:spcBef>
              <a:spcAft>
                <a:spcPts val="300"/>
              </a:spcAft>
            </a:pPr>
            <a:r>
              <a:rPr lang="en-US" sz="1100" dirty="0" smtClean="0"/>
              <a:t>Asset management goes beyond just discovering CIs in a CMDB.</a:t>
            </a:r>
          </a:p>
          <a:p>
            <a:pPr algn="ctr">
              <a:spcBef>
                <a:spcPts val="300"/>
              </a:spcBef>
              <a:spcAft>
                <a:spcPts val="300"/>
              </a:spcAft>
            </a:pPr>
            <a:endParaRPr lang="en-US" sz="1100" dirty="0"/>
          </a:p>
          <a:p>
            <a:pPr algn="ctr">
              <a:spcBef>
                <a:spcPts val="300"/>
              </a:spcBef>
              <a:spcAft>
                <a:spcPts val="300"/>
              </a:spcAft>
            </a:pPr>
            <a:r>
              <a:rPr lang="en-US" sz="1100" dirty="0" smtClean="0"/>
              <a:t>Info-Tech’s ITAM approach focuses on adding value to the data, building workflows, policies, and procedures that support a proactive asset management practice, putting in place an improvement plan, and choosing the right technology to support the functionality needed.</a:t>
            </a:r>
          </a:p>
        </p:txBody>
      </p:sp>
      <p:grpSp>
        <p:nvGrpSpPr>
          <p:cNvPr id="10" name="Group 96"/>
          <p:cNvGrpSpPr/>
          <p:nvPr/>
        </p:nvGrpSpPr>
        <p:grpSpPr>
          <a:xfrm>
            <a:off x="2600390" y="1218631"/>
            <a:ext cx="523779" cy="521441"/>
            <a:chOff x="7329655" y="2165386"/>
            <a:chExt cx="1265650" cy="1260000"/>
          </a:xfrm>
        </p:grpSpPr>
        <p:grpSp>
          <p:nvGrpSpPr>
            <p:cNvPr id="11" name="Group 44"/>
            <p:cNvGrpSpPr>
              <a:grpSpLocks noChangeAspect="1"/>
            </p:cNvGrpSpPr>
            <p:nvPr/>
          </p:nvGrpSpPr>
          <p:grpSpPr>
            <a:xfrm rot="20692475">
              <a:off x="7329655" y="2165386"/>
              <a:ext cx="1265650" cy="1260000"/>
              <a:chOff x="1588866" y="1733032"/>
              <a:chExt cx="4735356" cy="4714216"/>
            </a:xfrm>
            <a:effectLst>
              <a:outerShdw blurRad="254000" dist="38100" dir="2700000" algn="tl" rotWithShape="0">
                <a:prstClr val="black">
                  <a:alpha val="40000"/>
                </a:prstClr>
              </a:outerShdw>
            </a:effectLst>
          </p:grpSpPr>
          <p:sp>
            <p:nvSpPr>
              <p:cNvPr id="46" name="Trapezoid 45"/>
              <p:cNvSpPr>
                <a:spLocks noChangeAspect="1"/>
              </p:cNvSpPr>
              <p:nvPr/>
            </p:nvSpPr>
            <p:spPr>
              <a:xfrm rot="2700000">
                <a:off x="4949493" y="22881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Trapezoid 46"/>
              <p:cNvSpPr>
                <a:spLocks noChangeAspect="1"/>
              </p:cNvSpPr>
              <p:nvPr/>
            </p:nvSpPr>
            <p:spPr>
              <a:xfrm rot="5400000">
                <a:off x="5493352" y="3604811"/>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Trapezoid 47"/>
              <p:cNvSpPr>
                <a:spLocks noChangeAspect="1"/>
              </p:cNvSpPr>
              <p:nvPr/>
            </p:nvSpPr>
            <p:spPr>
              <a:xfrm rot="8082627">
                <a:off x="4942158" y="498002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Trapezoid 48"/>
              <p:cNvSpPr>
                <a:spLocks noChangeAspect="1"/>
              </p:cNvSpPr>
              <p:nvPr/>
            </p:nvSpPr>
            <p:spPr>
              <a:xfrm>
                <a:off x="3597958" y="17330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rapezoid 49"/>
              <p:cNvSpPr>
                <a:spLocks noChangeAspect="1"/>
              </p:cNvSpPr>
              <p:nvPr/>
            </p:nvSpPr>
            <p:spPr>
              <a:xfrm rot="18900000">
                <a:off x="2246531" y="2268229"/>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Trapezoid 50"/>
              <p:cNvSpPr>
                <a:spLocks noChangeAspect="1"/>
              </p:cNvSpPr>
              <p:nvPr/>
            </p:nvSpPr>
            <p:spPr>
              <a:xfrm rot="16200000">
                <a:off x="1699736" y="362349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rapezoid 51"/>
              <p:cNvSpPr>
                <a:spLocks noChangeAspect="1"/>
              </p:cNvSpPr>
              <p:nvPr/>
            </p:nvSpPr>
            <p:spPr>
              <a:xfrm rot="13500000">
                <a:off x="2251543" y="496990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Trapezoid 52"/>
              <p:cNvSpPr>
                <a:spLocks noChangeAspect="1"/>
              </p:cNvSpPr>
              <p:nvPr/>
            </p:nvSpPr>
            <p:spPr>
              <a:xfrm rot="10800000">
                <a:off x="3591422" y="550550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3" name="Group 53"/>
              <p:cNvGrpSpPr/>
              <p:nvPr/>
            </p:nvGrpSpPr>
            <p:grpSpPr>
              <a:xfrm>
                <a:off x="2073352" y="2215152"/>
                <a:ext cx="3780000" cy="3780000"/>
                <a:chOff x="2073352" y="2215152"/>
                <a:chExt cx="3780000" cy="3780000"/>
              </a:xfrm>
            </p:grpSpPr>
            <p:sp>
              <p:nvSpPr>
                <p:cNvPr id="55" name="Oval 54"/>
                <p:cNvSpPr>
                  <a:spLocks noChangeAspect="1"/>
                </p:cNvSpPr>
                <p:nvPr/>
              </p:nvSpPr>
              <p:spPr>
                <a:xfrm>
                  <a:off x="2073352" y="2215152"/>
                  <a:ext cx="3780000" cy="37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Oval 55"/>
                <p:cNvSpPr>
                  <a:spLocks noChangeAspect="1"/>
                </p:cNvSpPr>
                <p:nvPr/>
              </p:nvSpPr>
              <p:spPr>
                <a:xfrm>
                  <a:off x="2539558" y="2692840"/>
                  <a:ext cx="2836800" cy="2836800"/>
                </a:xfrm>
                <a:prstGeom prst="ellipse">
                  <a:avLst/>
                </a:prstGeom>
                <a:solidFill>
                  <a:schemeClr val="bg1"/>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89" name="Picture 88"/>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838070">
              <a:off x="7781861" y="2581240"/>
              <a:ext cx="386366" cy="447371"/>
            </a:xfrm>
            <a:prstGeom prst="rect">
              <a:avLst/>
            </a:prstGeom>
          </p:spPr>
        </p:pic>
      </p:grpSp>
      <p:grpSp>
        <p:nvGrpSpPr>
          <p:cNvPr id="14" name="Group 118"/>
          <p:cNvGrpSpPr>
            <a:grpSpLocks noChangeAspect="1"/>
          </p:cNvGrpSpPr>
          <p:nvPr/>
        </p:nvGrpSpPr>
        <p:grpSpPr>
          <a:xfrm rot="833861">
            <a:off x="3274854" y="1438359"/>
            <a:ext cx="2524785" cy="2504227"/>
            <a:chOff x="10004092" y="-1618361"/>
            <a:chExt cx="4754219" cy="4715508"/>
          </a:xfrm>
          <a:effectLst>
            <a:outerShdw blurRad="254000" sx="102000" sy="102000" algn="ctr" rotWithShape="0">
              <a:srgbClr val="000000">
                <a:alpha val="40000"/>
              </a:srgbClr>
            </a:outerShdw>
          </a:effectLst>
        </p:grpSpPr>
        <p:sp>
          <p:nvSpPr>
            <p:cNvPr id="100" name="Trapezoid 99"/>
            <p:cNvSpPr>
              <a:spLocks/>
            </p:cNvSpPr>
            <p:nvPr/>
          </p:nvSpPr>
          <p:spPr>
            <a:xfrm>
              <a:off x="12095156" y="-1618361"/>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1" name="Trapezoid 100"/>
            <p:cNvSpPr>
              <a:spLocks noChangeAspect="1"/>
            </p:cNvSpPr>
            <p:nvPr/>
          </p:nvSpPr>
          <p:spPr>
            <a:xfrm rot="10800000">
              <a:off x="12094772" y="2173712"/>
              <a:ext cx="576000" cy="923435"/>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Trapezoid 101"/>
            <p:cNvSpPr>
              <a:spLocks/>
            </p:cNvSpPr>
            <p:nvPr/>
          </p:nvSpPr>
          <p:spPr>
            <a:xfrm rot="12120000">
              <a:off x="11429654" y="2036970"/>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 name="Trapezoid 102"/>
            <p:cNvSpPr>
              <a:spLocks/>
            </p:cNvSpPr>
            <p:nvPr/>
          </p:nvSpPr>
          <p:spPr>
            <a:xfrm rot="13500000">
              <a:off x="10771413" y="1618152"/>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4" name="Trapezoid 103"/>
            <p:cNvSpPr>
              <a:spLocks/>
            </p:cNvSpPr>
            <p:nvPr/>
          </p:nvSpPr>
          <p:spPr>
            <a:xfrm rot="14820000">
              <a:off x="10350713" y="1003823"/>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5" name="Trapezoid 104"/>
            <p:cNvSpPr>
              <a:spLocks/>
            </p:cNvSpPr>
            <p:nvPr/>
          </p:nvSpPr>
          <p:spPr>
            <a:xfrm rot="16200000">
              <a:off x="10186962" y="232099"/>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6" name="Trapezoid 105"/>
            <p:cNvSpPr>
              <a:spLocks/>
            </p:cNvSpPr>
            <p:nvPr/>
          </p:nvSpPr>
          <p:spPr>
            <a:xfrm rot="5400000">
              <a:off x="13999441" y="290339"/>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7" name="Trapezoid 106"/>
            <p:cNvSpPr>
              <a:spLocks/>
            </p:cNvSpPr>
            <p:nvPr/>
          </p:nvSpPr>
          <p:spPr>
            <a:xfrm rot="6720000">
              <a:off x="13837189" y="1064518"/>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8" name="Trapezoid 107"/>
            <p:cNvSpPr>
              <a:spLocks/>
            </p:cNvSpPr>
            <p:nvPr/>
          </p:nvSpPr>
          <p:spPr>
            <a:xfrm rot="8100000">
              <a:off x="13411113" y="1657488"/>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9" name="Trapezoid 108"/>
            <p:cNvSpPr>
              <a:spLocks/>
            </p:cNvSpPr>
            <p:nvPr/>
          </p:nvSpPr>
          <p:spPr>
            <a:xfrm rot="9420000">
              <a:off x="12820920" y="2038469"/>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0" name="Trapezoid 109"/>
            <p:cNvSpPr>
              <a:spLocks/>
            </p:cNvSpPr>
            <p:nvPr/>
          </p:nvSpPr>
          <p:spPr>
            <a:xfrm rot="4020000">
              <a:off x="13848082" y="-449547"/>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1" name="Trapezoid 110"/>
            <p:cNvSpPr>
              <a:spLocks/>
            </p:cNvSpPr>
            <p:nvPr/>
          </p:nvSpPr>
          <p:spPr>
            <a:xfrm rot="2700000">
              <a:off x="13450072" y="-1052741"/>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2" name="Trapezoid 111"/>
            <p:cNvSpPr>
              <a:spLocks/>
            </p:cNvSpPr>
            <p:nvPr/>
          </p:nvSpPr>
          <p:spPr>
            <a:xfrm rot="1320000">
              <a:off x="12872260" y="-1467818"/>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3" name="Trapezoid 112"/>
            <p:cNvSpPr>
              <a:spLocks/>
            </p:cNvSpPr>
            <p:nvPr/>
          </p:nvSpPr>
          <p:spPr>
            <a:xfrm rot="20220000">
              <a:off x="11390735" y="-1503706"/>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4" name="Trapezoid 113"/>
            <p:cNvSpPr>
              <a:spLocks/>
            </p:cNvSpPr>
            <p:nvPr/>
          </p:nvSpPr>
          <p:spPr>
            <a:xfrm rot="18900000">
              <a:off x="10765480" y="-1104830"/>
              <a:ext cx="576000" cy="94174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5" name="Trapezoid 114"/>
            <p:cNvSpPr>
              <a:spLocks/>
            </p:cNvSpPr>
            <p:nvPr/>
          </p:nvSpPr>
          <p:spPr>
            <a:xfrm rot="17520000">
              <a:off x="10336826" y="-466495"/>
              <a:ext cx="576000" cy="941741"/>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7" name="Oval 116"/>
            <p:cNvSpPr/>
            <p:nvPr/>
          </p:nvSpPr>
          <p:spPr>
            <a:xfrm>
              <a:off x="10472094" y="-1176028"/>
              <a:ext cx="3821359" cy="38213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8" name="Oval 117"/>
            <p:cNvSpPr>
              <a:spLocks noChangeAspect="1"/>
            </p:cNvSpPr>
            <p:nvPr/>
          </p:nvSpPr>
          <p:spPr>
            <a:xfrm rot="20766139">
              <a:off x="10948170" y="-702573"/>
              <a:ext cx="3037942" cy="2880579"/>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i="1" dirty="0">
                  <a:solidFill>
                    <a:schemeClr val="tx1"/>
                  </a:solidFill>
                </a:rPr>
                <a:t>Info-Tech’s</a:t>
              </a:r>
            </a:p>
            <a:p>
              <a:pPr algn="ctr"/>
              <a:r>
                <a:rPr lang="en-CA" sz="1200" b="1" i="1" dirty="0" smtClean="0">
                  <a:solidFill>
                    <a:schemeClr val="tx1"/>
                  </a:solidFill>
                </a:rPr>
                <a:t>Asset Management</a:t>
              </a:r>
              <a:endParaRPr lang="en-CA" sz="1200" b="1" i="1" dirty="0">
                <a:solidFill>
                  <a:schemeClr val="tx1"/>
                </a:solidFill>
              </a:endParaRPr>
            </a:p>
            <a:p>
              <a:pPr algn="ctr"/>
              <a:r>
                <a:rPr lang="en-CA" sz="1200" b="1" i="1" dirty="0">
                  <a:solidFill>
                    <a:schemeClr val="tx1"/>
                  </a:solidFill>
                </a:rPr>
                <a:t>Methodology</a:t>
              </a:r>
            </a:p>
          </p:txBody>
        </p:sp>
      </p:grpSp>
      <p:grpSp>
        <p:nvGrpSpPr>
          <p:cNvPr id="22" name="Group 68"/>
          <p:cNvGrpSpPr/>
          <p:nvPr/>
        </p:nvGrpSpPr>
        <p:grpSpPr>
          <a:xfrm>
            <a:off x="2527959" y="5413187"/>
            <a:ext cx="409645" cy="409826"/>
            <a:chOff x="3763066" y="5339434"/>
            <a:chExt cx="1066758" cy="1067228"/>
          </a:xfrm>
        </p:grpSpPr>
        <p:grpSp>
          <p:nvGrpSpPr>
            <p:cNvPr id="23" name="Group 69"/>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72" name="Trapezoid 71"/>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Trapezoid 72"/>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Trapezoid 73"/>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Trapezoid 74"/>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Trapezoid 75"/>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Trapezoid 76"/>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Trapezoid 77"/>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Trapezoid 78"/>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6" name="Group 79"/>
              <p:cNvGrpSpPr/>
              <p:nvPr/>
            </p:nvGrpSpPr>
            <p:grpSpPr>
              <a:xfrm>
                <a:off x="2073352" y="2215152"/>
                <a:ext cx="3780000" cy="3780000"/>
                <a:chOff x="2073352" y="2215152"/>
                <a:chExt cx="3780000" cy="3780000"/>
              </a:xfrm>
              <a:grpFill/>
            </p:grpSpPr>
            <p:sp>
              <p:nvSpPr>
                <p:cNvPr id="81" name="Oval 80"/>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Oval 81"/>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71" name="Picture 70"/>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27" name="Group 82"/>
          <p:cNvGrpSpPr/>
          <p:nvPr/>
        </p:nvGrpSpPr>
        <p:grpSpPr>
          <a:xfrm>
            <a:off x="2091503" y="5205121"/>
            <a:ext cx="409645" cy="409826"/>
            <a:chOff x="3763066" y="5339434"/>
            <a:chExt cx="1066758" cy="1067228"/>
          </a:xfrm>
        </p:grpSpPr>
        <p:grpSp>
          <p:nvGrpSpPr>
            <p:cNvPr id="28" name="Group 85"/>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91" name="Trapezoid 90"/>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Trapezoid 91"/>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6" name="Trapezoid 95"/>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8" name="Trapezoid 97"/>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9" name="Trapezoid 98"/>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6" name="Trapezoid 115"/>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0" name="Trapezoid 119"/>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1" name="Trapezoid 120"/>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9" name="Group 121"/>
              <p:cNvGrpSpPr/>
              <p:nvPr/>
            </p:nvGrpSpPr>
            <p:grpSpPr>
              <a:xfrm>
                <a:off x="2073352" y="2215152"/>
                <a:ext cx="3780000" cy="3780000"/>
                <a:chOff x="2073352" y="2215152"/>
                <a:chExt cx="3780000" cy="3780000"/>
              </a:xfrm>
              <a:grpFill/>
            </p:grpSpPr>
            <p:sp>
              <p:nvSpPr>
                <p:cNvPr id="123" name="Oval 122"/>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4" name="Oval 123"/>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88" name="Picture 87"/>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30" name="Group 124"/>
          <p:cNvGrpSpPr/>
          <p:nvPr/>
        </p:nvGrpSpPr>
        <p:grpSpPr>
          <a:xfrm>
            <a:off x="2425613" y="1752135"/>
            <a:ext cx="523779" cy="521441"/>
            <a:chOff x="7329655" y="2165386"/>
            <a:chExt cx="1265650" cy="1260000"/>
          </a:xfrm>
        </p:grpSpPr>
        <p:grpSp>
          <p:nvGrpSpPr>
            <p:cNvPr id="31" name="Group 125"/>
            <p:cNvGrpSpPr>
              <a:grpSpLocks noChangeAspect="1"/>
            </p:cNvGrpSpPr>
            <p:nvPr/>
          </p:nvGrpSpPr>
          <p:grpSpPr>
            <a:xfrm rot="20692475">
              <a:off x="7329655" y="2165386"/>
              <a:ext cx="1265650" cy="1260000"/>
              <a:chOff x="1588866" y="1733032"/>
              <a:chExt cx="4735356" cy="4714216"/>
            </a:xfrm>
            <a:effectLst>
              <a:outerShdw blurRad="254000" dist="38100" dir="2700000" algn="tl" rotWithShape="0">
                <a:prstClr val="black">
                  <a:alpha val="40000"/>
                </a:prstClr>
              </a:outerShdw>
            </a:effectLst>
          </p:grpSpPr>
          <p:sp>
            <p:nvSpPr>
              <p:cNvPr id="128" name="Trapezoid 127"/>
              <p:cNvSpPr>
                <a:spLocks noChangeAspect="1"/>
              </p:cNvSpPr>
              <p:nvPr/>
            </p:nvSpPr>
            <p:spPr>
              <a:xfrm rot="2700000">
                <a:off x="4949493" y="22881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9" name="Trapezoid 128"/>
              <p:cNvSpPr>
                <a:spLocks noChangeAspect="1"/>
              </p:cNvSpPr>
              <p:nvPr/>
            </p:nvSpPr>
            <p:spPr>
              <a:xfrm rot="5400000">
                <a:off x="5493352" y="3604811"/>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0" name="Trapezoid 129"/>
              <p:cNvSpPr>
                <a:spLocks noChangeAspect="1"/>
              </p:cNvSpPr>
              <p:nvPr/>
            </p:nvSpPr>
            <p:spPr>
              <a:xfrm rot="8082627">
                <a:off x="4942158" y="498002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1" name="Trapezoid 130"/>
              <p:cNvSpPr>
                <a:spLocks noChangeAspect="1"/>
              </p:cNvSpPr>
              <p:nvPr/>
            </p:nvSpPr>
            <p:spPr>
              <a:xfrm>
                <a:off x="3597958" y="17330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2" name="Trapezoid 131"/>
              <p:cNvSpPr>
                <a:spLocks noChangeAspect="1"/>
              </p:cNvSpPr>
              <p:nvPr/>
            </p:nvSpPr>
            <p:spPr>
              <a:xfrm rot="18900000">
                <a:off x="2246531" y="2268229"/>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3" name="Trapezoid 132"/>
              <p:cNvSpPr>
                <a:spLocks noChangeAspect="1"/>
              </p:cNvSpPr>
              <p:nvPr/>
            </p:nvSpPr>
            <p:spPr>
              <a:xfrm rot="16200000">
                <a:off x="1699736" y="362349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4" name="Trapezoid 133"/>
              <p:cNvSpPr>
                <a:spLocks noChangeAspect="1"/>
              </p:cNvSpPr>
              <p:nvPr/>
            </p:nvSpPr>
            <p:spPr>
              <a:xfrm rot="13500000">
                <a:off x="2251543" y="496990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5" name="Trapezoid 134"/>
              <p:cNvSpPr>
                <a:spLocks noChangeAspect="1"/>
              </p:cNvSpPr>
              <p:nvPr/>
            </p:nvSpPr>
            <p:spPr>
              <a:xfrm rot="10800000">
                <a:off x="3591422" y="550550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4" name="Group 135"/>
              <p:cNvGrpSpPr/>
              <p:nvPr/>
            </p:nvGrpSpPr>
            <p:grpSpPr>
              <a:xfrm>
                <a:off x="2073352" y="2215152"/>
                <a:ext cx="3780000" cy="3780000"/>
                <a:chOff x="2073352" y="2215152"/>
                <a:chExt cx="3780000" cy="3780000"/>
              </a:xfrm>
            </p:grpSpPr>
            <p:sp>
              <p:nvSpPr>
                <p:cNvPr id="137" name="Oval 136"/>
                <p:cNvSpPr>
                  <a:spLocks noChangeAspect="1"/>
                </p:cNvSpPr>
                <p:nvPr/>
              </p:nvSpPr>
              <p:spPr>
                <a:xfrm>
                  <a:off x="2073352" y="2215152"/>
                  <a:ext cx="3780000" cy="37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8" name="Oval 137"/>
                <p:cNvSpPr>
                  <a:spLocks noChangeAspect="1"/>
                </p:cNvSpPr>
                <p:nvPr/>
              </p:nvSpPr>
              <p:spPr>
                <a:xfrm>
                  <a:off x="2539558" y="2692840"/>
                  <a:ext cx="2836800" cy="2836800"/>
                </a:xfrm>
                <a:prstGeom prst="ellipse">
                  <a:avLst/>
                </a:prstGeom>
                <a:solidFill>
                  <a:schemeClr val="bg1"/>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27" name="Picture 126"/>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838070">
              <a:off x="7781861" y="2581240"/>
              <a:ext cx="386366" cy="447371"/>
            </a:xfrm>
            <a:prstGeom prst="rect">
              <a:avLst/>
            </a:prstGeom>
          </p:spPr>
        </p:pic>
      </p:grpSp>
      <p:sp>
        <p:nvSpPr>
          <p:cNvPr id="154" name="Rectangle 153"/>
          <p:cNvSpPr/>
          <p:nvPr/>
        </p:nvSpPr>
        <p:spPr>
          <a:xfrm>
            <a:off x="6838119" y="1210434"/>
            <a:ext cx="1996697" cy="1646605"/>
          </a:xfrm>
          <a:prstGeom prst="rect">
            <a:avLst/>
          </a:prstGeom>
          <a:noFill/>
          <a:effectLst/>
        </p:spPr>
        <p:txBody>
          <a:bodyPr wrap="square" anchor="ctr">
            <a:spAutoFit/>
          </a:bodyPr>
          <a:lstStyle/>
          <a:p>
            <a:pPr algn="r">
              <a:spcBef>
                <a:spcPts val="1200"/>
              </a:spcBef>
              <a:spcAft>
                <a:spcPts val="600"/>
              </a:spcAft>
            </a:pPr>
            <a:r>
              <a:rPr lang="en-US" sz="1200" b="1" dirty="0" smtClean="0">
                <a:solidFill>
                  <a:schemeClr val="accent2"/>
                </a:solidFill>
                <a:hlinkClick r:id="rId8"/>
              </a:rPr>
              <a:t>Optimize Software Asset Management</a:t>
            </a:r>
            <a:endParaRPr lang="en-US" sz="1200" b="1" dirty="0" smtClean="0">
              <a:solidFill>
                <a:schemeClr val="accent1"/>
              </a:solidFill>
            </a:endParaRPr>
          </a:p>
          <a:p>
            <a:pPr algn="r"/>
            <a:r>
              <a:rPr lang="en-US" sz="1200" dirty="0" smtClean="0"/>
              <a:t>Now that you have the base processes in place, expand your ITAM practice to improve and optimize your software asset management practice.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25" name="Group 154"/>
          <p:cNvGrpSpPr/>
          <p:nvPr/>
        </p:nvGrpSpPr>
        <p:grpSpPr>
          <a:xfrm>
            <a:off x="6145312" y="3245588"/>
            <a:ext cx="523779" cy="521441"/>
            <a:chOff x="7329655" y="2165386"/>
            <a:chExt cx="1265650" cy="1260000"/>
          </a:xfrm>
        </p:grpSpPr>
        <p:grpSp>
          <p:nvGrpSpPr>
            <p:cNvPr id="226" name="Group 155"/>
            <p:cNvGrpSpPr>
              <a:grpSpLocks noChangeAspect="1"/>
            </p:cNvGrpSpPr>
            <p:nvPr/>
          </p:nvGrpSpPr>
          <p:grpSpPr>
            <a:xfrm rot="20692475">
              <a:off x="7329655" y="2165386"/>
              <a:ext cx="1265650" cy="1260000"/>
              <a:chOff x="1588866" y="1733032"/>
              <a:chExt cx="4735356" cy="4714216"/>
            </a:xfrm>
            <a:effectLst>
              <a:outerShdw blurRad="254000" dist="38100" dir="2700000" algn="tl" rotWithShape="0">
                <a:prstClr val="black">
                  <a:alpha val="40000"/>
                </a:prstClr>
              </a:outerShdw>
            </a:effectLst>
          </p:grpSpPr>
          <p:sp>
            <p:nvSpPr>
              <p:cNvPr id="158" name="Trapezoid 157"/>
              <p:cNvSpPr>
                <a:spLocks noChangeAspect="1"/>
              </p:cNvSpPr>
              <p:nvPr/>
            </p:nvSpPr>
            <p:spPr>
              <a:xfrm rot="2700000">
                <a:off x="4949493" y="22881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9" name="Trapezoid 158"/>
              <p:cNvSpPr>
                <a:spLocks noChangeAspect="1"/>
              </p:cNvSpPr>
              <p:nvPr/>
            </p:nvSpPr>
            <p:spPr>
              <a:xfrm rot="5400000">
                <a:off x="5493352" y="3604811"/>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0" name="Trapezoid 159"/>
              <p:cNvSpPr>
                <a:spLocks noChangeAspect="1"/>
              </p:cNvSpPr>
              <p:nvPr/>
            </p:nvSpPr>
            <p:spPr>
              <a:xfrm rot="8082627">
                <a:off x="4942158" y="498002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1" name="Trapezoid 160"/>
              <p:cNvSpPr>
                <a:spLocks noChangeAspect="1"/>
              </p:cNvSpPr>
              <p:nvPr/>
            </p:nvSpPr>
            <p:spPr>
              <a:xfrm>
                <a:off x="3597958" y="17330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2" name="Trapezoid 161"/>
              <p:cNvSpPr>
                <a:spLocks noChangeAspect="1"/>
              </p:cNvSpPr>
              <p:nvPr/>
            </p:nvSpPr>
            <p:spPr>
              <a:xfrm rot="18900000">
                <a:off x="2246531" y="2268229"/>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3" name="Trapezoid 162"/>
              <p:cNvSpPr>
                <a:spLocks noChangeAspect="1"/>
              </p:cNvSpPr>
              <p:nvPr/>
            </p:nvSpPr>
            <p:spPr>
              <a:xfrm rot="16200000">
                <a:off x="1699736" y="362349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4" name="Trapezoid 163"/>
              <p:cNvSpPr>
                <a:spLocks noChangeAspect="1"/>
              </p:cNvSpPr>
              <p:nvPr/>
            </p:nvSpPr>
            <p:spPr>
              <a:xfrm rot="13500000">
                <a:off x="2251543" y="496990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5" name="Trapezoid 164"/>
              <p:cNvSpPr>
                <a:spLocks noChangeAspect="1"/>
              </p:cNvSpPr>
              <p:nvPr/>
            </p:nvSpPr>
            <p:spPr>
              <a:xfrm rot="10800000">
                <a:off x="3591422" y="550550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7" name="Group 165"/>
              <p:cNvGrpSpPr/>
              <p:nvPr/>
            </p:nvGrpSpPr>
            <p:grpSpPr>
              <a:xfrm>
                <a:off x="2073352" y="2215152"/>
                <a:ext cx="3780000" cy="3780000"/>
                <a:chOff x="2073352" y="2215152"/>
                <a:chExt cx="3780000" cy="3780000"/>
              </a:xfrm>
            </p:grpSpPr>
            <p:sp>
              <p:nvSpPr>
                <p:cNvPr id="167" name="Oval 166"/>
                <p:cNvSpPr>
                  <a:spLocks noChangeAspect="1"/>
                </p:cNvSpPr>
                <p:nvPr/>
              </p:nvSpPr>
              <p:spPr>
                <a:xfrm>
                  <a:off x="2073352" y="2215152"/>
                  <a:ext cx="3780000" cy="37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8" name="Oval 167"/>
                <p:cNvSpPr>
                  <a:spLocks noChangeAspect="1"/>
                </p:cNvSpPr>
                <p:nvPr/>
              </p:nvSpPr>
              <p:spPr>
                <a:xfrm>
                  <a:off x="2539558" y="2692840"/>
                  <a:ext cx="2836800" cy="2836800"/>
                </a:xfrm>
                <a:prstGeom prst="ellipse">
                  <a:avLst/>
                </a:prstGeom>
                <a:solidFill>
                  <a:schemeClr val="bg1"/>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57" name="Picture 156"/>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838070">
              <a:off x="7781861" y="2581240"/>
              <a:ext cx="386366" cy="447371"/>
            </a:xfrm>
            <a:prstGeom prst="rect">
              <a:avLst/>
            </a:prstGeom>
          </p:spPr>
        </p:pic>
      </p:grpSp>
      <p:grpSp>
        <p:nvGrpSpPr>
          <p:cNvPr id="237" name="Group 168"/>
          <p:cNvGrpSpPr/>
          <p:nvPr/>
        </p:nvGrpSpPr>
        <p:grpSpPr>
          <a:xfrm>
            <a:off x="6415286" y="3711899"/>
            <a:ext cx="523779" cy="521441"/>
            <a:chOff x="7329655" y="2165386"/>
            <a:chExt cx="1265650" cy="1260000"/>
          </a:xfrm>
        </p:grpSpPr>
        <p:grpSp>
          <p:nvGrpSpPr>
            <p:cNvPr id="240" name="Group 169"/>
            <p:cNvGrpSpPr>
              <a:grpSpLocks noChangeAspect="1"/>
            </p:cNvGrpSpPr>
            <p:nvPr/>
          </p:nvGrpSpPr>
          <p:grpSpPr>
            <a:xfrm rot="20692475">
              <a:off x="7329655" y="2165386"/>
              <a:ext cx="1265650" cy="1260000"/>
              <a:chOff x="1588866" y="1733032"/>
              <a:chExt cx="4735356" cy="4714216"/>
            </a:xfrm>
            <a:effectLst>
              <a:outerShdw blurRad="254000" dist="38100" dir="2700000" algn="tl" rotWithShape="0">
                <a:prstClr val="black">
                  <a:alpha val="40000"/>
                </a:prstClr>
              </a:outerShdw>
            </a:effectLst>
          </p:grpSpPr>
          <p:sp>
            <p:nvSpPr>
              <p:cNvPr id="172" name="Trapezoid 171"/>
              <p:cNvSpPr>
                <a:spLocks noChangeAspect="1"/>
              </p:cNvSpPr>
              <p:nvPr/>
            </p:nvSpPr>
            <p:spPr>
              <a:xfrm rot="2700000">
                <a:off x="4949493" y="22881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3" name="Trapezoid 172"/>
              <p:cNvSpPr>
                <a:spLocks noChangeAspect="1"/>
              </p:cNvSpPr>
              <p:nvPr/>
            </p:nvSpPr>
            <p:spPr>
              <a:xfrm rot="5400000">
                <a:off x="5493352" y="3604811"/>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4" name="Trapezoid 173"/>
              <p:cNvSpPr>
                <a:spLocks noChangeAspect="1"/>
              </p:cNvSpPr>
              <p:nvPr/>
            </p:nvSpPr>
            <p:spPr>
              <a:xfrm rot="8082627">
                <a:off x="4942158" y="498002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5" name="Trapezoid 174"/>
              <p:cNvSpPr>
                <a:spLocks noChangeAspect="1"/>
              </p:cNvSpPr>
              <p:nvPr/>
            </p:nvSpPr>
            <p:spPr>
              <a:xfrm>
                <a:off x="3597958" y="1733032"/>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6" name="Trapezoid 175"/>
              <p:cNvSpPr>
                <a:spLocks noChangeAspect="1"/>
              </p:cNvSpPr>
              <p:nvPr/>
            </p:nvSpPr>
            <p:spPr>
              <a:xfrm rot="18900000">
                <a:off x="2246531" y="2268229"/>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7" name="Trapezoid 176"/>
              <p:cNvSpPr>
                <a:spLocks noChangeAspect="1"/>
              </p:cNvSpPr>
              <p:nvPr/>
            </p:nvSpPr>
            <p:spPr>
              <a:xfrm rot="16200000">
                <a:off x="1699736" y="362349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8" name="Trapezoid 177"/>
              <p:cNvSpPr>
                <a:spLocks noChangeAspect="1"/>
              </p:cNvSpPr>
              <p:nvPr/>
            </p:nvSpPr>
            <p:spPr>
              <a:xfrm rot="13500000">
                <a:off x="2251543" y="4969903"/>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9" name="Trapezoid 178"/>
              <p:cNvSpPr>
                <a:spLocks noChangeAspect="1"/>
              </p:cNvSpPr>
              <p:nvPr/>
            </p:nvSpPr>
            <p:spPr>
              <a:xfrm rot="10800000">
                <a:off x="3591422" y="5505508"/>
                <a:ext cx="720000" cy="941740"/>
              </a:xfrm>
              <a:prstGeom prst="trapezoi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41" name="Group 179"/>
              <p:cNvGrpSpPr/>
              <p:nvPr/>
            </p:nvGrpSpPr>
            <p:grpSpPr>
              <a:xfrm>
                <a:off x="2073352" y="2215152"/>
                <a:ext cx="3780000" cy="3780000"/>
                <a:chOff x="2073352" y="2215152"/>
                <a:chExt cx="3780000" cy="3780000"/>
              </a:xfrm>
            </p:grpSpPr>
            <p:sp>
              <p:nvSpPr>
                <p:cNvPr id="181" name="Oval 180"/>
                <p:cNvSpPr>
                  <a:spLocks noChangeAspect="1"/>
                </p:cNvSpPr>
                <p:nvPr/>
              </p:nvSpPr>
              <p:spPr>
                <a:xfrm>
                  <a:off x="2073352" y="2215152"/>
                  <a:ext cx="3780000" cy="378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2" name="Oval 181"/>
                <p:cNvSpPr>
                  <a:spLocks noChangeAspect="1"/>
                </p:cNvSpPr>
                <p:nvPr/>
              </p:nvSpPr>
              <p:spPr>
                <a:xfrm>
                  <a:off x="2539558" y="2692840"/>
                  <a:ext cx="2836800" cy="2836800"/>
                </a:xfrm>
                <a:prstGeom prst="ellipse">
                  <a:avLst/>
                </a:prstGeom>
                <a:solidFill>
                  <a:schemeClr val="bg1"/>
                </a:solidFill>
                <a:ln>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71" name="Picture 170"/>
            <p:cNvPicPr>
              <a:picLocks noChangeAspect="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rot="20838070">
              <a:off x="7781861" y="2581240"/>
              <a:ext cx="386366" cy="447371"/>
            </a:xfrm>
            <a:prstGeom prst="rect">
              <a:avLst/>
            </a:prstGeom>
          </p:spPr>
        </p:pic>
      </p:grpSp>
      <p:grpSp>
        <p:nvGrpSpPr>
          <p:cNvPr id="251" name="Group 182"/>
          <p:cNvGrpSpPr/>
          <p:nvPr/>
        </p:nvGrpSpPr>
        <p:grpSpPr>
          <a:xfrm>
            <a:off x="6026303" y="1714230"/>
            <a:ext cx="409645" cy="409826"/>
            <a:chOff x="3763066" y="5339434"/>
            <a:chExt cx="1066758" cy="1067228"/>
          </a:xfrm>
        </p:grpSpPr>
        <p:grpSp>
          <p:nvGrpSpPr>
            <p:cNvPr id="254" name="Group 183"/>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186" name="Trapezoid 185"/>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7" name="Trapezoid 186"/>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8" name="Trapezoid 187"/>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9" name="Trapezoid 188"/>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0" name="Trapezoid 189"/>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1" name="Trapezoid 190"/>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2" name="Trapezoid 191"/>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3" name="Trapezoid 192"/>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55" name="Group 193"/>
              <p:cNvGrpSpPr/>
              <p:nvPr/>
            </p:nvGrpSpPr>
            <p:grpSpPr>
              <a:xfrm>
                <a:off x="2073352" y="2215152"/>
                <a:ext cx="3780000" cy="3780000"/>
                <a:chOff x="2073352" y="2215152"/>
                <a:chExt cx="3780000" cy="3780000"/>
              </a:xfrm>
              <a:grpFill/>
            </p:grpSpPr>
            <p:sp>
              <p:nvSpPr>
                <p:cNvPr id="195" name="Oval 194"/>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6" name="Oval 195"/>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85" name="Picture 184"/>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32" name="Group 225"/>
          <p:cNvGrpSpPr/>
          <p:nvPr/>
        </p:nvGrpSpPr>
        <p:grpSpPr>
          <a:xfrm>
            <a:off x="6496976" y="1420273"/>
            <a:ext cx="409645" cy="409826"/>
            <a:chOff x="3763066" y="5339434"/>
            <a:chExt cx="1066758" cy="1067228"/>
          </a:xfrm>
        </p:grpSpPr>
        <p:grpSp>
          <p:nvGrpSpPr>
            <p:cNvPr id="33" name="Group 226"/>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229" name="Trapezoid 228"/>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0" name="Trapezoid 229"/>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1" name="Trapezoid 230"/>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2" name="Trapezoid 231"/>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3" name="Trapezoid 232"/>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4" name="Trapezoid 233"/>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5" name="Trapezoid 234"/>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6" name="Trapezoid 235"/>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2" name="Group 236"/>
              <p:cNvGrpSpPr/>
              <p:nvPr/>
            </p:nvGrpSpPr>
            <p:grpSpPr>
              <a:xfrm>
                <a:off x="2073352" y="2215152"/>
                <a:ext cx="3780000" cy="3780000"/>
                <a:chOff x="2073352" y="2215152"/>
                <a:chExt cx="3780000" cy="3780000"/>
              </a:xfrm>
              <a:grpFill/>
            </p:grpSpPr>
            <p:sp>
              <p:nvSpPr>
                <p:cNvPr id="238" name="Oval 237"/>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9" name="Oval 238"/>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228" name="Picture 227"/>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45" name="Group 239"/>
          <p:cNvGrpSpPr/>
          <p:nvPr/>
        </p:nvGrpSpPr>
        <p:grpSpPr>
          <a:xfrm>
            <a:off x="6060520" y="1212207"/>
            <a:ext cx="409645" cy="409826"/>
            <a:chOff x="3763066" y="5339434"/>
            <a:chExt cx="1066758" cy="1067228"/>
          </a:xfrm>
        </p:grpSpPr>
        <p:grpSp>
          <p:nvGrpSpPr>
            <p:cNvPr id="54" name="Group 240"/>
            <p:cNvGrpSpPr/>
            <p:nvPr/>
          </p:nvGrpSpPr>
          <p:grpSpPr>
            <a:xfrm rot="21033289">
              <a:off x="3763066" y="5339434"/>
              <a:ext cx="1066758" cy="1067228"/>
              <a:chOff x="1588866" y="1733032"/>
              <a:chExt cx="4735356" cy="4714216"/>
            </a:xfrm>
            <a:solidFill>
              <a:schemeClr val="tx2"/>
            </a:solidFill>
            <a:effectLst>
              <a:outerShdw blurRad="254000" dist="38100" dir="2700000" algn="tl" rotWithShape="0">
                <a:prstClr val="black">
                  <a:alpha val="40000"/>
                </a:prstClr>
              </a:outerShdw>
            </a:effectLst>
          </p:grpSpPr>
          <p:sp>
            <p:nvSpPr>
              <p:cNvPr id="243" name="Trapezoid 242"/>
              <p:cNvSpPr>
                <a:spLocks noChangeAspect="1"/>
              </p:cNvSpPr>
              <p:nvPr/>
            </p:nvSpPr>
            <p:spPr>
              <a:xfrm rot="2700000">
                <a:off x="4949493" y="22881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4" name="Trapezoid 243"/>
              <p:cNvSpPr>
                <a:spLocks noChangeAspect="1"/>
              </p:cNvSpPr>
              <p:nvPr/>
            </p:nvSpPr>
            <p:spPr>
              <a:xfrm rot="5400000">
                <a:off x="5493352" y="3604811"/>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5" name="Trapezoid 244"/>
              <p:cNvSpPr>
                <a:spLocks noChangeAspect="1"/>
              </p:cNvSpPr>
              <p:nvPr/>
            </p:nvSpPr>
            <p:spPr>
              <a:xfrm rot="8082627">
                <a:off x="4942158" y="498002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6" name="Trapezoid 245"/>
              <p:cNvSpPr>
                <a:spLocks noChangeAspect="1"/>
              </p:cNvSpPr>
              <p:nvPr/>
            </p:nvSpPr>
            <p:spPr>
              <a:xfrm>
                <a:off x="3597958" y="1733032"/>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7" name="Trapezoid 246"/>
              <p:cNvSpPr>
                <a:spLocks noChangeAspect="1"/>
              </p:cNvSpPr>
              <p:nvPr/>
            </p:nvSpPr>
            <p:spPr>
              <a:xfrm rot="18900000">
                <a:off x="2246531" y="2268229"/>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8" name="Trapezoid 247"/>
              <p:cNvSpPr>
                <a:spLocks noChangeAspect="1"/>
              </p:cNvSpPr>
              <p:nvPr/>
            </p:nvSpPr>
            <p:spPr>
              <a:xfrm rot="16200000">
                <a:off x="1699736" y="362349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9" name="Trapezoid 248"/>
              <p:cNvSpPr>
                <a:spLocks noChangeAspect="1"/>
              </p:cNvSpPr>
              <p:nvPr/>
            </p:nvSpPr>
            <p:spPr>
              <a:xfrm rot="13500000">
                <a:off x="2251543" y="4969903"/>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0" name="Trapezoid 249"/>
              <p:cNvSpPr>
                <a:spLocks noChangeAspect="1"/>
              </p:cNvSpPr>
              <p:nvPr/>
            </p:nvSpPr>
            <p:spPr>
              <a:xfrm rot="10800000">
                <a:off x="3591422" y="5505508"/>
                <a:ext cx="720000" cy="94174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7" name="Group 250"/>
              <p:cNvGrpSpPr/>
              <p:nvPr/>
            </p:nvGrpSpPr>
            <p:grpSpPr>
              <a:xfrm>
                <a:off x="2073352" y="2215152"/>
                <a:ext cx="3780000" cy="3780000"/>
                <a:chOff x="2073352" y="2215152"/>
                <a:chExt cx="3780000" cy="3780000"/>
              </a:xfrm>
              <a:grpFill/>
            </p:grpSpPr>
            <p:sp>
              <p:nvSpPr>
                <p:cNvPr id="252" name="Oval 251"/>
                <p:cNvSpPr>
                  <a:spLocks noChangeAspect="1"/>
                </p:cNvSpPr>
                <p:nvPr/>
              </p:nvSpPr>
              <p:spPr>
                <a:xfrm>
                  <a:off x="2073352" y="2215152"/>
                  <a:ext cx="3780000" cy="378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3" name="Oval 252"/>
                <p:cNvSpPr>
                  <a:spLocks noChangeAspect="1"/>
                </p:cNvSpPr>
                <p:nvPr/>
              </p:nvSpPr>
              <p:spPr>
                <a:xfrm>
                  <a:off x="2539558" y="2692840"/>
                  <a:ext cx="2836800" cy="2836800"/>
                </a:xfrm>
                <a:prstGeom prst="ellipse">
                  <a:avLst/>
                </a:prstGeom>
                <a:solidFill>
                  <a:schemeClr val="bg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242" name="Picture 241"/>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4103918" y="5689952"/>
              <a:ext cx="381238" cy="405653"/>
            </a:xfrm>
            <a:prstGeom prst="rect">
              <a:avLst/>
            </a:prstGeom>
          </p:spPr>
        </p:pic>
      </p:grpSp>
      <p:grpSp>
        <p:nvGrpSpPr>
          <p:cNvPr id="59" name="Group 58"/>
          <p:cNvGrpSpPr/>
          <p:nvPr/>
        </p:nvGrpSpPr>
        <p:grpSpPr>
          <a:xfrm>
            <a:off x="6123332" y="5053098"/>
            <a:ext cx="811958" cy="910259"/>
            <a:chOff x="6123331" y="4808632"/>
            <a:chExt cx="1099789" cy="1232936"/>
          </a:xfrm>
        </p:grpSpPr>
        <p:grpSp>
          <p:nvGrpSpPr>
            <p:cNvPr id="183" name="Group 94"/>
            <p:cNvGrpSpPr/>
            <p:nvPr/>
          </p:nvGrpSpPr>
          <p:grpSpPr>
            <a:xfrm rot="524270">
              <a:off x="6123331" y="5472719"/>
              <a:ext cx="566309" cy="568849"/>
              <a:chOff x="2316809" y="2288224"/>
              <a:chExt cx="1260000" cy="1265650"/>
            </a:xfrm>
          </p:grpSpPr>
          <p:grpSp>
            <p:nvGrpSpPr>
              <p:cNvPr id="184" name="Group 32"/>
              <p:cNvGrpSpPr>
                <a:grpSpLocks noChangeAspect="1"/>
              </p:cNvGrpSpPr>
              <p:nvPr/>
            </p:nvGrpSpPr>
            <p:grpSpPr>
              <a:xfrm rot="18337600">
                <a:off x="2313984" y="2291049"/>
                <a:ext cx="1265650" cy="1260000"/>
                <a:chOff x="1588866" y="1733032"/>
                <a:chExt cx="4735356" cy="4714216"/>
              </a:xfrm>
              <a:solidFill>
                <a:schemeClr val="accent3"/>
              </a:solidFill>
              <a:effectLst>
                <a:outerShdw blurRad="254000" dist="38100" dir="2700000" algn="tl" rotWithShape="0">
                  <a:prstClr val="black">
                    <a:alpha val="40000"/>
                  </a:prstClr>
                </a:outerShdw>
              </a:effectLst>
            </p:grpSpPr>
            <p:sp>
              <p:nvSpPr>
                <p:cNvPr id="197" name="Trapezoid 196"/>
                <p:cNvSpPr>
                  <a:spLocks noChangeAspect="1"/>
                </p:cNvSpPr>
                <p:nvPr/>
              </p:nvSpPr>
              <p:spPr>
                <a:xfrm rot="2700000">
                  <a:off x="4949493" y="22881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8" name="Trapezoid 197"/>
                <p:cNvSpPr>
                  <a:spLocks noChangeAspect="1"/>
                </p:cNvSpPr>
                <p:nvPr/>
              </p:nvSpPr>
              <p:spPr>
                <a:xfrm rot="5400000">
                  <a:off x="5493352" y="3604811"/>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9" name="Trapezoid 198"/>
                <p:cNvSpPr>
                  <a:spLocks noChangeAspect="1"/>
                </p:cNvSpPr>
                <p:nvPr/>
              </p:nvSpPr>
              <p:spPr>
                <a:xfrm rot="8082627">
                  <a:off x="4942158" y="498002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0" name="Trapezoid 199"/>
                <p:cNvSpPr>
                  <a:spLocks noChangeAspect="1"/>
                </p:cNvSpPr>
                <p:nvPr/>
              </p:nvSpPr>
              <p:spPr>
                <a:xfrm>
                  <a:off x="3597958" y="17330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1" name="Trapezoid 200"/>
                <p:cNvSpPr>
                  <a:spLocks noChangeAspect="1"/>
                </p:cNvSpPr>
                <p:nvPr/>
              </p:nvSpPr>
              <p:spPr>
                <a:xfrm rot="18900000">
                  <a:off x="2246531" y="2268229"/>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2" name="Trapezoid 201"/>
                <p:cNvSpPr>
                  <a:spLocks noChangeAspect="1"/>
                </p:cNvSpPr>
                <p:nvPr/>
              </p:nvSpPr>
              <p:spPr>
                <a:xfrm rot="16200000">
                  <a:off x="1699736" y="362349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3" name="Trapezoid 202"/>
                <p:cNvSpPr>
                  <a:spLocks noChangeAspect="1"/>
                </p:cNvSpPr>
                <p:nvPr/>
              </p:nvSpPr>
              <p:spPr>
                <a:xfrm rot="13500000">
                  <a:off x="2251543" y="496990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4" name="Trapezoid 203"/>
                <p:cNvSpPr>
                  <a:spLocks noChangeAspect="1"/>
                </p:cNvSpPr>
                <p:nvPr/>
              </p:nvSpPr>
              <p:spPr>
                <a:xfrm rot="10800000">
                  <a:off x="3591422" y="550550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05" name="Group 41"/>
                <p:cNvGrpSpPr/>
                <p:nvPr/>
              </p:nvGrpSpPr>
              <p:grpSpPr>
                <a:xfrm>
                  <a:off x="2073352" y="2215152"/>
                  <a:ext cx="3780000" cy="3780000"/>
                  <a:chOff x="2073352" y="2215152"/>
                  <a:chExt cx="3780000" cy="3780000"/>
                </a:xfrm>
                <a:grpFill/>
              </p:grpSpPr>
              <p:sp>
                <p:nvSpPr>
                  <p:cNvPr id="206" name="Oval 205"/>
                  <p:cNvSpPr>
                    <a:spLocks noChangeAspect="1"/>
                  </p:cNvSpPr>
                  <p:nvPr/>
                </p:nvSpPr>
                <p:spPr>
                  <a:xfrm>
                    <a:off x="2073352" y="2215152"/>
                    <a:ext cx="3780000" cy="37800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7" name="Oval 206"/>
                  <p:cNvSpPr>
                    <a:spLocks noChangeAspect="1"/>
                  </p:cNvSpPr>
                  <p:nvPr/>
                </p:nvSpPr>
                <p:spPr>
                  <a:xfrm>
                    <a:off x="2539558" y="2692840"/>
                    <a:ext cx="2836800" cy="2836800"/>
                  </a:xfrm>
                  <a:prstGeom prst="ellipse">
                    <a:avLst/>
                  </a:prstGeom>
                  <a:solidFill>
                    <a:schemeClr val="bg1"/>
                  </a:solidFill>
                  <a:ln>
                    <a:solidFill>
                      <a:schemeClr val="accent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94" name="Picture 193"/>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39245" y="2742512"/>
                <a:ext cx="401954" cy="401954"/>
              </a:xfrm>
              <a:prstGeom prst="rect">
                <a:avLst/>
              </a:prstGeom>
            </p:spPr>
          </p:pic>
        </p:grpSp>
        <p:grpSp>
          <p:nvGrpSpPr>
            <p:cNvPr id="208" name="Group 94"/>
            <p:cNvGrpSpPr/>
            <p:nvPr/>
          </p:nvGrpSpPr>
          <p:grpSpPr>
            <a:xfrm rot="524270">
              <a:off x="6202387" y="4808632"/>
              <a:ext cx="566309" cy="568849"/>
              <a:chOff x="2316809" y="2288224"/>
              <a:chExt cx="1260000" cy="1265650"/>
            </a:xfrm>
          </p:grpSpPr>
          <p:grpSp>
            <p:nvGrpSpPr>
              <p:cNvPr id="209" name="Group 32"/>
              <p:cNvGrpSpPr>
                <a:grpSpLocks noChangeAspect="1"/>
              </p:cNvGrpSpPr>
              <p:nvPr/>
            </p:nvGrpSpPr>
            <p:grpSpPr>
              <a:xfrm rot="18337600">
                <a:off x="2313984" y="2291049"/>
                <a:ext cx="1265650" cy="1260000"/>
                <a:chOff x="1588866" y="1733032"/>
                <a:chExt cx="4735356" cy="4714216"/>
              </a:xfrm>
              <a:solidFill>
                <a:schemeClr val="accent3"/>
              </a:solidFill>
              <a:effectLst>
                <a:outerShdw blurRad="254000" dist="38100" dir="2700000" algn="tl" rotWithShape="0">
                  <a:prstClr val="black">
                    <a:alpha val="40000"/>
                  </a:prstClr>
                </a:outerShdw>
              </a:effectLst>
            </p:grpSpPr>
            <p:sp>
              <p:nvSpPr>
                <p:cNvPr id="211" name="Trapezoid 210"/>
                <p:cNvSpPr>
                  <a:spLocks noChangeAspect="1"/>
                </p:cNvSpPr>
                <p:nvPr/>
              </p:nvSpPr>
              <p:spPr>
                <a:xfrm rot="2700000">
                  <a:off x="4949493" y="22881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2" name="Trapezoid 211"/>
                <p:cNvSpPr>
                  <a:spLocks noChangeAspect="1"/>
                </p:cNvSpPr>
                <p:nvPr/>
              </p:nvSpPr>
              <p:spPr>
                <a:xfrm rot="5400000">
                  <a:off x="5493352" y="3604811"/>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3" name="Trapezoid 212"/>
                <p:cNvSpPr>
                  <a:spLocks noChangeAspect="1"/>
                </p:cNvSpPr>
                <p:nvPr/>
              </p:nvSpPr>
              <p:spPr>
                <a:xfrm rot="8082627">
                  <a:off x="4942158" y="498002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4" name="Trapezoid 213"/>
                <p:cNvSpPr>
                  <a:spLocks noChangeAspect="1"/>
                </p:cNvSpPr>
                <p:nvPr/>
              </p:nvSpPr>
              <p:spPr>
                <a:xfrm>
                  <a:off x="3597958" y="17330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5" name="Trapezoid 214"/>
                <p:cNvSpPr>
                  <a:spLocks noChangeAspect="1"/>
                </p:cNvSpPr>
                <p:nvPr/>
              </p:nvSpPr>
              <p:spPr>
                <a:xfrm rot="18900000">
                  <a:off x="2246531" y="2268229"/>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6" name="Trapezoid 215"/>
                <p:cNvSpPr>
                  <a:spLocks noChangeAspect="1"/>
                </p:cNvSpPr>
                <p:nvPr/>
              </p:nvSpPr>
              <p:spPr>
                <a:xfrm rot="16200000">
                  <a:off x="1699736" y="362349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7" name="Trapezoid 216"/>
                <p:cNvSpPr>
                  <a:spLocks noChangeAspect="1"/>
                </p:cNvSpPr>
                <p:nvPr/>
              </p:nvSpPr>
              <p:spPr>
                <a:xfrm rot="13500000">
                  <a:off x="2251543" y="496990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8" name="Trapezoid 217"/>
                <p:cNvSpPr>
                  <a:spLocks noChangeAspect="1"/>
                </p:cNvSpPr>
                <p:nvPr/>
              </p:nvSpPr>
              <p:spPr>
                <a:xfrm rot="10800000">
                  <a:off x="3591422" y="550550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19" name="Group 41"/>
                <p:cNvGrpSpPr/>
                <p:nvPr/>
              </p:nvGrpSpPr>
              <p:grpSpPr>
                <a:xfrm>
                  <a:off x="2073352" y="2215152"/>
                  <a:ext cx="3780000" cy="3780000"/>
                  <a:chOff x="2073352" y="2215152"/>
                  <a:chExt cx="3780000" cy="3780000"/>
                </a:xfrm>
                <a:grpFill/>
              </p:grpSpPr>
              <p:sp>
                <p:nvSpPr>
                  <p:cNvPr id="220" name="Oval 219"/>
                  <p:cNvSpPr>
                    <a:spLocks noChangeAspect="1"/>
                  </p:cNvSpPr>
                  <p:nvPr/>
                </p:nvSpPr>
                <p:spPr>
                  <a:xfrm>
                    <a:off x="2073352" y="2215152"/>
                    <a:ext cx="3780000" cy="37800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1" name="Oval 220"/>
                  <p:cNvSpPr>
                    <a:spLocks noChangeAspect="1"/>
                  </p:cNvSpPr>
                  <p:nvPr/>
                </p:nvSpPr>
                <p:spPr>
                  <a:xfrm>
                    <a:off x="2539558" y="2692840"/>
                    <a:ext cx="2836800" cy="2836800"/>
                  </a:xfrm>
                  <a:prstGeom prst="ellipse">
                    <a:avLst/>
                  </a:prstGeom>
                  <a:solidFill>
                    <a:schemeClr val="bg1"/>
                  </a:solidFill>
                  <a:ln>
                    <a:solidFill>
                      <a:schemeClr val="accent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210" name="Picture 209"/>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39245" y="2742512"/>
                <a:ext cx="401954" cy="401954"/>
              </a:xfrm>
              <a:prstGeom prst="rect">
                <a:avLst/>
              </a:prstGeom>
            </p:spPr>
          </p:pic>
        </p:grpSp>
        <p:grpSp>
          <p:nvGrpSpPr>
            <p:cNvPr id="222" name="Group 94"/>
            <p:cNvGrpSpPr/>
            <p:nvPr/>
          </p:nvGrpSpPr>
          <p:grpSpPr>
            <a:xfrm rot="524270">
              <a:off x="6656811" y="5212107"/>
              <a:ext cx="566309" cy="568849"/>
              <a:chOff x="2316809" y="2288224"/>
              <a:chExt cx="1260000" cy="1265650"/>
            </a:xfrm>
          </p:grpSpPr>
          <p:grpSp>
            <p:nvGrpSpPr>
              <p:cNvPr id="223" name="Group 32"/>
              <p:cNvGrpSpPr>
                <a:grpSpLocks noChangeAspect="1"/>
              </p:cNvGrpSpPr>
              <p:nvPr/>
            </p:nvGrpSpPr>
            <p:grpSpPr>
              <a:xfrm rot="18337600">
                <a:off x="2313984" y="2291049"/>
                <a:ext cx="1265650" cy="1260000"/>
                <a:chOff x="1588866" y="1733032"/>
                <a:chExt cx="4735356" cy="4714216"/>
              </a:xfrm>
              <a:solidFill>
                <a:schemeClr val="accent3"/>
              </a:solidFill>
              <a:effectLst>
                <a:outerShdw blurRad="254000" dist="38100" dir="2700000" algn="tl" rotWithShape="0">
                  <a:prstClr val="black">
                    <a:alpha val="40000"/>
                  </a:prstClr>
                </a:outerShdw>
              </a:effectLst>
            </p:grpSpPr>
            <p:sp>
              <p:nvSpPr>
                <p:cNvPr id="257" name="Trapezoid 256"/>
                <p:cNvSpPr>
                  <a:spLocks noChangeAspect="1"/>
                </p:cNvSpPr>
                <p:nvPr/>
              </p:nvSpPr>
              <p:spPr>
                <a:xfrm rot="2700000">
                  <a:off x="4949493" y="22881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8" name="Trapezoid 257"/>
                <p:cNvSpPr>
                  <a:spLocks noChangeAspect="1"/>
                </p:cNvSpPr>
                <p:nvPr/>
              </p:nvSpPr>
              <p:spPr>
                <a:xfrm rot="5400000">
                  <a:off x="5493352" y="3604811"/>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9" name="Trapezoid 258"/>
                <p:cNvSpPr>
                  <a:spLocks noChangeAspect="1"/>
                </p:cNvSpPr>
                <p:nvPr/>
              </p:nvSpPr>
              <p:spPr>
                <a:xfrm rot="8082627">
                  <a:off x="4942158" y="498002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0" name="Trapezoid 259"/>
                <p:cNvSpPr>
                  <a:spLocks noChangeAspect="1"/>
                </p:cNvSpPr>
                <p:nvPr/>
              </p:nvSpPr>
              <p:spPr>
                <a:xfrm>
                  <a:off x="3597958" y="1733032"/>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1" name="Trapezoid 260"/>
                <p:cNvSpPr>
                  <a:spLocks noChangeAspect="1"/>
                </p:cNvSpPr>
                <p:nvPr/>
              </p:nvSpPr>
              <p:spPr>
                <a:xfrm rot="18900000">
                  <a:off x="2246531" y="2268229"/>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2" name="Trapezoid 261"/>
                <p:cNvSpPr>
                  <a:spLocks noChangeAspect="1"/>
                </p:cNvSpPr>
                <p:nvPr/>
              </p:nvSpPr>
              <p:spPr>
                <a:xfrm rot="16200000">
                  <a:off x="1699736" y="362349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3" name="Trapezoid 262"/>
                <p:cNvSpPr>
                  <a:spLocks noChangeAspect="1"/>
                </p:cNvSpPr>
                <p:nvPr/>
              </p:nvSpPr>
              <p:spPr>
                <a:xfrm rot="13500000">
                  <a:off x="2251543" y="4969903"/>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4" name="Trapezoid 263"/>
                <p:cNvSpPr>
                  <a:spLocks noChangeAspect="1"/>
                </p:cNvSpPr>
                <p:nvPr/>
              </p:nvSpPr>
              <p:spPr>
                <a:xfrm rot="10800000">
                  <a:off x="3591422" y="5505508"/>
                  <a:ext cx="720000" cy="941740"/>
                </a:xfrm>
                <a:prstGeom prst="trapezoid">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65" name="Group 41"/>
                <p:cNvGrpSpPr/>
                <p:nvPr/>
              </p:nvGrpSpPr>
              <p:grpSpPr>
                <a:xfrm>
                  <a:off x="2073352" y="2215152"/>
                  <a:ext cx="3780000" cy="3780000"/>
                  <a:chOff x="2073352" y="2215152"/>
                  <a:chExt cx="3780000" cy="3780000"/>
                </a:xfrm>
                <a:grpFill/>
              </p:grpSpPr>
              <p:sp>
                <p:nvSpPr>
                  <p:cNvPr id="266" name="Oval 265"/>
                  <p:cNvSpPr>
                    <a:spLocks noChangeAspect="1"/>
                  </p:cNvSpPr>
                  <p:nvPr/>
                </p:nvSpPr>
                <p:spPr>
                  <a:xfrm>
                    <a:off x="2073352" y="2215152"/>
                    <a:ext cx="3780000" cy="3780000"/>
                  </a:xfrm>
                  <a:prstGeom prst="ellipse">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7" name="Oval 266"/>
                  <p:cNvSpPr>
                    <a:spLocks noChangeAspect="1"/>
                  </p:cNvSpPr>
                  <p:nvPr/>
                </p:nvSpPr>
                <p:spPr>
                  <a:xfrm>
                    <a:off x="2539558" y="2692840"/>
                    <a:ext cx="2836800" cy="2836800"/>
                  </a:xfrm>
                  <a:prstGeom prst="ellipse">
                    <a:avLst/>
                  </a:prstGeom>
                  <a:solidFill>
                    <a:schemeClr val="bg1"/>
                  </a:solidFill>
                  <a:ln>
                    <a:solidFill>
                      <a:schemeClr val="accent3"/>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256" name="Picture 255"/>
              <p:cNvPicPr>
                <a:picLocks noChangeAspect="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39245" y="2742512"/>
                <a:ext cx="401954" cy="401954"/>
              </a:xfrm>
              <a:prstGeom prst="rect">
                <a:avLst/>
              </a:prstGeom>
            </p:spPr>
          </p:pic>
        </p:grpSp>
      </p:grpSp>
      <p:sp>
        <p:nvSpPr>
          <p:cNvPr id="58" name="Rectangle 57"/>
          <p:cNvSpPr/>
          <p:nvPr/>
        </p:nvSpPr>
        <p:spPr>
          <a:xfrm>
            <a:off x="7044134" y="4610675"/>
            <a:ext cx="1784460" cy="1831271"/>
          </a:xfrm>
          <a:prstGeom prst="rect">
            <a:avLst/>
          </a:prstGeom>
        </p:spPr>
        <p:txBody>
          <a:bodyPr wrap="square">
            <a:spAutoFit/>
          </a:bodyPr>
          <a:lstStyle/>
          <a:p>
            <a:pPr algn="r">
              <a:spcBef>
                <a:spcPts val="1200"/>
              </a:spcBef>
              <a:spcAft>
                <a:spcPts val="600"/>
              </a:spcAft>
            </a:pPr>
            <a:r>
              <a:rPr lang="en-CA" sz="1200" b="1" dirty="0" smtClean="0">
                <a:solidFill>
                  <a:srgbClr val="B0C534"/>
                </a:solidFill>
                <a:hlinkClick r:id="rId9"/>
              </a:rPr>
              <a:t>Select and Implement IT Asset Management</a:t>
            </a:r>
            <a:endParaRPr lang="en-US" sz="1200" b="1" dirty="0">
              <a:solidFill>
                <a:srgbClr val="B0C534"/>
              </a:solidFill>
            </a:endParaRPr>
          </a:p>
          <a:p>
            <a:pPr algn="r"/>
            <a:r>
              <a:rPr lang="en-US" sz="1200" dirty="0" smtClean="0">
                <a:latin typeface="Arial" panose="020B0604020202020204" pitchFamily="34" charset="0"/>
                <a:ea typeface="Times New Roman" panose="02020603050405020304" pitchFamily="18" charset="0"/>
                <a:cs typeface="Times New Roman" panose="02020603050405020304" pitchFamily="18" charset="0"/>
              </a:rPr>
              <a:t>Review IT asset management tools, select an ITAM solution, and build an implementation plan to ensure your investment meets your needs.</a:t>
            </a:r>
            <a:endParaRPr lang="en-US" sz="1200" dirty="0">
              <a:solidFill>
                <a:schemeClr val="accent2"/>
              </a:solidFill>
            </a:endParaRPr>
          </a:p>
        </p:txBody>
      </p:sp>
      <p:sp>
        <p:nvSpPr>
          <p:cNvPr id="268" name="Rectangle 267"/>
          <p:cNvSpPr/>
          <p:nvPr/>
        </p:nvSpPr>
        <p:spPr>
          <a:xfrm>
            <a:off x="251612" y="1215421"/>
            <a:ext cx="1978594" cy="2200602"/>
          </a:xfrm>
          <a:prstGeom prst="rect">
            <a:avLst/>
          </a:prstGeom>
          <a:noFill/>
          <a:effectLst/>
        </p:spPr>
        <p:txBody>
          <a:bodyPr wrap="square" anchor="ctr">
            <a:spAutoFit/>
          </a:bodyPr>
          <a:lstStyle/>
          <a:p>
            <a:pPr>
              <a:spcBef>
                <a:spcPts val="1200"/>
              </a:spcBef>
              <a:spcAft>
                <a:spcPts val="600"/>
              </a:spcAft>
            </a:pPr>
            <a:r>
              <a:rPr lang="en-CA" sz="1200" b="1" dirty="0" smtClean="0">
                <a:solidFill>
                  <a:srgbClr val="B0C534"/>
                </a:solidFill>
                <a:hlinkClick r:id="rId10"/>
              </a:rPr>
              <a:t>Create an Effective Plan to Implement IT Asset Management</a:t>
            </a:r>
            <a:endParaRPr lang="en-US" sz="1200" b="1" dirty="0" smtClean="0">
              <a:solidFill>
                <a:srgbClr val="B0C534"/>
              </a:solidFill>
            </a:endParaRPr>
          </a:p>
          <a:p>
            <a:r>
              <a:rPr lang="en-US" sz="1200" dirty="0" smtClean="0">
                <a:latin typeface="Arial" panose="020B0604020202020204" pitchFamily="34" charset="0"/>
                <a:ea typeface="Times New Roman" panose="02020603050405020304" pitchFamily="18" charset="0"/>
                <a:cs typeface="Times New Roman" panose="02020603050405020304" pitchFamily="18" charset="0"/>
              </a:rPr>
              <a:t>Before moving forward with an ITAM practice, ensure success by engaging executives for financial and resource support by creating a business case and project charter.</a:t>
            </a:r>
          </a:p>
        </p:txBody>
      </p:sp>
      <p:sp>
        <p:nvSpPr>
          <p:cNvPr id="60" name="Rounded Rectangle 59"/>
          <p:cNvSpPr/>
          <p:nvPr/>
        </p:nvSpPr>
        <p:spPr>
          <a:xfrm>
            <a:off x="6096718" y="2841171"/>
            <a:ext cx="2787056" cy="168728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Rounded Rectangular Callout 60"/>
          <p:cNvSpPr/>
          <p:nvPr/>
        </p:nvSpPr>
        <p:spPr>
          <a:xfrm flipH="1">
            <a:off x="6287921" y="2432735"/>
            <a:ext cx="571595" cy="595076"/>
          </a:xfrm>
          <a:prstGeom prst="wedgeRoundRectCallout">
            <a:avLst>
              <a:gd name="adj1" fmla="val -106533"/>
              <a:gd name="adj2" fmla="val 54848"/>
              <a:gd name="adj3" fmla="val 16667"/>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200" dirty="0" smtClean="0"/>
              <a:t>You are here</a:t>
            </a:r>
            <a:endParaRPr lang="en-CA" sz="1200" dirty="0"/>
          </a:p>
        </p:txBody>
      </p:sp>
    </p:spTree>
    <p:extLst>
      <p:ext uri="{BB962C8B-B14F-4D97-AF65-F5344CB8AC3E}">
        <p14:creationId xmlns:p14="http://schemas.microsoft.com/office/powerpoint/2010/main" val="3511258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729645" y="1882513"/>
            <a:ext cx="2147654" cy="3616325"/>
            <a:chOff x="6682566" y="1461953"/>
            <a:chExt cx="2147654" cy="3616325"/>
          </a:xfrm>
        </p:grpSpPr>
        <p:sp>
          <p:nvSpPr>
            <p:cNvPr id="6" name="Circular Arrow 5"/>
            <p:cNvSpPr/>
            <p:nvPr/>
          </p:nvSpPr>
          <p:spPr>
            <a:xfrm>
              <a:off x="7149489" y="1461953"/>
              <a:ext cx="1680731" cy="1680902"/>
            </a:xfrm>
            <a:prstGeom prst="circularArrow">
              <a:avLst>
                <a:gd name="adj1" fmla="val 10980"/>
                <a:gd name="adj2" fmla="val 1142322"/>
                <a:gd name="adj3" fmla="val 4500000"/>
                <a:gd name="adj4" fmla="val 10800000"/>
                <a:gd name="adj5" fmla="val 12500"/>
              </a:avLst>
            </a:prstGeom>
            <a:solidFill>
              <a:schemeClr val="tx2"/>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7" name="Freeform 6"/>
            <p:cNvSpPr/>
            <p:nvPr/>
          </p:nvSpPr>
          <p:spPr>
            <a:xfrm>
              <a:off x="7520568" y="2070394"/>
              <a:ext cx="937943" cy="468923"/>
            </a:xfrm>
            <a:custGeom>
              <a:avLst/>
              <a:gdLst>
                <a:gd name="connsiteX0" fmla="*/ 0 w 937943"/>
                <a:gd name="connsiteY0" fmla="*/ 0 h 468923"/>
                <a:gd name="connsiteX1" fmla="*/ 937943 w 937943"/>
                <a:gd name="connsiteY1" fmla="*/ 0 h 468923"/>
                <a:gd name="connsiteX2" fmla="*/ 937943 w 937943"/>
                <a:gd name="connsiteY2" fmla="*/ 468923 h 468923"/>
                <a:gd name="connsiteX3" fmla="*/ 0 w 937943"/>
                <a:gd name="connsiteY3" fmla="*/ 468923 h 468923"/>
                <a:gd name="connsiteX4" fmla="*/ 0 w 937943"/>
                <a:gd name="connsiteY4" fmla="*/ 0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943" h="468923">
                  <a:moveTo>
                    <a:pt x="0" y="0"/>
                  </a:moveTo>
                  <a:lnTo>
                    <a:pt x="937943" y="0"/>
                  </a:lnTo>
                  <a:lnTo>
                    <a:pt x="937943" y="468923"/>
                  </a:lnTo>
                  <a:lnTo>
                    <a:pt x="0" y="4689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solidFill>
                    <a:srgbClr val="333333">
                      <a:hueOff val="0"/>
                      <a:satOff val="0"/>
                      <a:lumOff val="0"/>
                      <a:alphaOff val="0"/>
                    </a:srgbClr>
                  </a:solidFill>
                  <a:latin typeface="Arial"/>
                  <a:ea typeface="+mn-ea"/>
                  <a:cs typeface="+mn-cs"/>
                </a:rPr>
                <a:t>Gather information</a:t>
              </a:r>
              <a:endParaRPr lang="en-CA" sz="1200" kern="1200" dirty="0">
                <a:solidFill>
                  <a:srgbClr val="333333">
                    <a:hueOff val="0"/>
                    <a:satOff val="0"/>
                    <a:lumOff val="0"/>
                    <a:alphaOff val="0"/>
                  </a:srgbClr>
                </a:solidFill>
                <a:latin typeface="Arial"/>
                <a:ea typeface="+mn-ea"/>
                <a:cs typeface="+mn-cs"/>
              </a:endParaRPr>
            </a:p>
          </p:txBody>
        </p:sp>
        <p:sp>
          <p:nvSpPr>
            <p:cNvPr id="8" name="Shape 7"/>
            <p:cNvSpPr/>
            <p:nvPr/>
          </p:nvSpPr>
          <p:spPr>
            <a:xfrm>
              <a:off x="6682566" y="2427881"/>
              <a:ext cx="1680731" cy="1680902"/>
            </a:xfrm>
            <a:prstGeom prst="leftCircularArrow">
              <a:avLst>
                <a:gd name="adj1" fmla="val 10980"/>
                <a:gd name="adj2" fmla="val 1142322"/>
                <a:gd name="adj3" fmla="val 6300000"/>
                <a:gd name="adj4" fmla="val 18900000"/>
                <a:gd name="adj5" fmla="val 12500"/>
              </a:avLst>
            </a:prstGeom>
            <a:solidFill>
              <a:schemeClr val="accent1"/>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 name="Freeform 9"/>
            <p:cNvSpPr/>
            <p:nvPr/>
          </p:nvSpPr>
          <p:spPr>
            <a:xfrm>
              <a:off x="7051754" y="3038105"/>
              <a:ext cx="937943" cy="468923"/>
            </a:xfrm>
            <a:custGeom>
              <a:avLst/>
              <a:gdLst>
                <a:gd name="connsiteX0" fmla="*/ 0 w 937943"/>
                <a:gd name="connsiteY0" fmla="*/ 0 h 468923"/>
                <a:gd name="connsiteX1" fmla="*/ 937943 w 937943"/>
                <a:gd name="connsiteY1" fmla="*/ 0 h 468923"/>
                <a:gd name="connsiteX2" fmla="*/ 937943 w 937943"/>
                <a:gd name="connsiteY2" fmla="*/ 468923 h 468923"/>
                <a:gd name="connsiteX3" fmla="*/ 0 w 937943"/>
                <a:gd name="connsiteY3" fmla="*/ 468923 h 468923"/>
                <a:gd name="connsiteX4" fmla="*/ 0 w 937943"/>
                <a:gd name="connsiteY4" fmla="*/ 0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943" h="468923">
                  <a:moveTo>
                    <a:pt x="0" y="0"/>
                  </a:moveTo>
                  <a:lnTo>
                    <a:pt x="937943" y="0"/>
                  </a:lnTo>
                  <a:lnTo>
                    <a:pt x="937943" y="468923"/>
                  </a:lnTo>
                  <a:lnTo>
                    <a:pt x="0" y="4689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solidFill>
                    <a:srgbClr val="333333">
                      <a:hueOff val="0"/>
                      <a:satOff val="0"/>
                      <a:lumOff val="0"/>
                      <a:alphaOff val="0"/>
                    </a:srgbClr>
                  </a:solidFill>
                  <a:latin typeface="Arial"/>
                  <a:ea typeface="+mn-ea"/>
                  <a:cs typeface="+mn-cs"/>
                </a:rPr>
                <a:t>Plan consolidated ITAM</a:t>
              </a:r>
              <a:endParaRPr lang="en-CA" sz="1200" kern="1200" dirty="0">
                <a:solidFill>
                  <a:srgbClr val="333333">
                    <a:hueOff val="0"/>
                    <a:satOff val="0"/>
                    <a:lumOff val="0"/>
                    <a:alphaOff val="0"/>
                  </a:srgbClr>
                </a:solidFill>
                <a:latin typeface="Arial"/>
                <a:ea typeface="+mn-ea"/>
                <a:cs typeface="+mn-cs"/>
              </a:endParaRPr>
            </a:p>
          </p:txBody>
        </p:sp>
        <p:sp>
          <p:nvSpPr>
            <p:cNvPr id="11" name="Circular Arrow 10"/>
            <p:cNvSpPr/>
            <p:nvPr/>
          </p:nvSpPr>
          <p:spPr>
            <a:xfrm>
              <a:off x="7149489" y="3397376"/>
              <a:ext cx="1680731" cy="1680902"/>
            </a:xfrm>
            <a:prstGeom prst="circularArrow">
              <a:avLst>
                <a:gd name="adj1" fmla="val 10980"/>
                <a:gd name="adj2" fmla="val 1142322"/>
                <a:gd name="adj3" fmla="val 4500000"/>
                <a:gd name="adj4" fmla="val 13500000"/>
                <a:gd name="adj5" fmla="val 12500"/>
              </a:avLst>
            </a:prstGeom>
            <a:solidFill>
              <a:schemeClr val="accent2"/>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2" name="Freeform 11"/>
            <p:cNvSpPr/>
            <p:nvPr/>
          </p:nvSpPr>
          <p:spPr>
            <a:xfrm>
              <a:off x="7520568" y="4005817"/>
              <a:ext cx="937943" cy="468923"/>
            </a:xfrm>
            <a:custGeom>
              <a:avLst/>
              <a:gdLst>
                <a:gd name="connsiteX0" fmla="*/ 0 w 937943"/>
                <a:gd name="connsiteY0" fmla="*/ 0 h 468923"/>
                <a:gd name="connsiteX1" fmla="*/ 937943 w 937943"/>
                <a:gd name="connsiteY1" fmla="*/ 0 h 468923"/>
                <a:gd name="connsiteX2" fmla="*/ 937943 w 937943"/>
                <a:gd name="connsiteY2" fmla="*/ 468923 h 468923"/>
                <a:gd name="connsiteX3" fmla="*/ 0 w 937943"/>
                <a:gd name="connsiteY3" fmla="*/ 468923 h 468923"/>
                <a:gd name="connsiteX4" fmla="*/ 0 w 937943"/>
                <a:gd name="connsiteY4" fmla="*/ 0 h 468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943" h="468923">
                  <a:moveTo>
                    <a:pt x="0" y="0"/>
                  </a:moveTo>
                  <a:lnTo>
                    <a:pt x="937943" y="0"/>
                  </a:lnTo>
                  <a:lnTo>
                    <a:pt x="937943" y="468923"/>
                  </a:lnTo>
                  <a:lnTo>
                    <a:pt x="0" y="4689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CA" sz="1200" kern="1200" dirty="0" smtClean="0">
                  <a:solidFill>
                    <a:srgbClr val="333333">
                      <a:hueOff val="0"/>
                      <a:satOff val="0"/>
                      <a:lumOff val="0"/>
                      <a:alphaOff val="0"/>
                    </a:srgbClr>
                  </a:solidFill>
                  <a:latin typeface="Arial"/>
                  <a:ea typeface="+mn-ea"/>
                  <a:cs typeface="+mn-cs"/>
                </a:rPr>
                <a:t>Develop transition plan</a:t>
              </a:r>
              <a:endParaRPr lang="en-CA" sz="1200" kern="1200" dirty="0">
                <a:solidFill>
                  <a:srgbClr val="333333">
                    <a:hueOff val="0"/>
                    <a:satOff val="0"/>
                    <a:lumOff val="0"/>
                    <a:alphaOff val="0"/>
                  </a:srgbClr>
                </a:solidFill>
                <a:latin typeface="Arial"/>
                <a:ea typeface="+mn-ea"/>
                <a:cs typeface="+mn-cs"/>
              </a:endParaRPr>
            </a:p>
          </p:txBody>
        </p:sp>
      </p:grpSp>
      <p:sp>
        <p:nvSpPr>
          <p:cNvPr id="2" name="Title 1"/>
          <p:cNvSpPr>
            <a:spLocks noGrp="1"/>
          </p:cNvSpPr>
          <p:nvPr>
            <p:ph type="title"/>
          </p:nvPr>
        </p:nvSpPr>
        <p:spPr/>
        <p:txBody>
          <a:bodyPr/>
          <a:lstStyle/>
          <a:p>
            <a:r>
              <a:rPr lang="en-US" dirty="0" smtClean="0"/>
              <a:t>The project blueprint illustrates the scope of each phase of the project with relevant case studies</a:t>
            </a:r>
            <a:endParaRPr lang="en-US" dirty="0"/>
          </a:p>
        </p:txBody>
      </p:sp>
      <p:grpSp>
        <p:nvGrpSpPr>
          <p:cNvPr id="27" name="Group 2"/>
          <p:cNvGrpSpPr/>
          <p:nvPr/>
        </p:nvGrpSpPr>
        <p:grpSpPr>
          <a:xfrm>
            <a:off x="437370" y="1336857"/>
            <a:ext cx="4462387" cy="4647963"/>
            <a:chOff x="1306470" y="1159247"/>
            <a:chExt cx="4745015" cy="3273827"/>
          </a:xfrm>
        </p:grpSpPr>
        <p:sp>
          <p:nvSpPr>
            <p:cNvPr id="32" name="Rectangle 7"/>
            <p:cNvSpPr/>
            <p:nvPr/>
          </p:nvSpPr>
          <p:spPr>
            <a:xfrm>
              <a:off x="1306470" y="2906813"/>
              <a:ext cx="4740167" cy="648687"/>
            </a:xfrm>
            <a:prstGeom prst="rect">
              <a:avLst/>
            </a:prstGeom>
            <a:solidFill>
              <a:srgbClr val="96B8D2"/>
            </a:solidFill>
            <a:ln w="381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rgbClr val="FFFFFF"/>
                  </a:solidFill>
                  <a:effectLst/>
                  <a:uLnTx/>
                  <a:uFillTx/>
                  <a:latin typeface="Arial"/>
                  <a:ea typeface="+mn-ea"/>
                  <a:cs typeface="+mn-cs"/>
                </a:rPr>
                <a:t>A global information services company</a:t>
              </a:r>
              <a:r>
                <a:rPr kumimoji="0" lang="en-CA" sz="1200" b="1" i="0" u="none" strike="noStrike" kern="0" cap="none" spc="0" normalizeH="0" noProof="0" dirty="0" smtClean="0">
                  <a:ln>
                    <a:noFill/>
                  </a:ln>
                  <a:solidFill>
                    <a:srgbClr val="FFFFFF"/>
                  </a:solidFill>
                  <a:effectLst/>
                  <a:uLnTx/>
                  <a:uFillTx/>
                  <a:latin typeface="Arial"/>
                  <a:ea typeface="+mn-ea"/>
                  <a:cs typeface="+mn-cs"/>
                </a:rPr>
                <a:t> implemented an ITAM tool to consolidate data, providing greater insights into its assets. </a:t>
              </a:r>
            </a:p>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1" u="none" strike="noStrike" kern="0" cap="none" spc="0" normalizeH="0" baseline="0" noProof="0" dirty="0" smtClean="0">
                  <a:ln>
                    <a:noFill/>
                  </a:ln>
                  <a:solidFill>
                    <a:srgbClr val="333333"/>
                  </a:solidFill>
                  <a:effectLst/>
                  <a:uLnTx/>
                  <a:uFillTx/>
                  <a:latin typeface="Arial"/>
                  <a:ea typeface="+mn-ea"/>
                  <a:cs typeface="+mn-cs"/>
                </a:rPr>
                <a:t>This </a:t>
              </a:r>
              <a:r>
                <a:rPr kumimoji="0" lang="en-CA" sz="1200" b="1" i="1" u="none" strike="noStrike" kern="0" cap="none" spc="0" normalizeH="0" baseline="0" noProof="0" dirty="0" smtClean="0">
                  <a:ln>
                    <a:noFill/>
                  </a:ln>
                  <a:solidFill>
                    <a:srgbClr val="333333"/>
                  </a:solidFill>
                  <a:effectLst/>
                  <a:uLnTx/>
                  <a:uFillTx/>
                  <a:latin typeface="Arial"/>
                  <a:ea typeface="+mn-ea"/>
                  <a:cs typeface="+mn-cs"/>
                </a:rPr>
                <a:t>case study</a:t>
              </a:r>
              <a:r>
                <a:rPr kumimoji="0" lang="en-CA" sz="1200" b="0" i="1" u="none" strike="noStrike" kern="0" cap="none" spc="0" normalizeH="0" baseline="0" noProof="0" dirty="0" smtClean="0">
                  <a:ln>
                    <a:noFill/>
                  </a:ln>
                  <a:solidFill>
                    <a:srgbClr val="333333"/>
                  </a:solidFill>
                  <a:effectLst/>
                  <a:uLnTx/>
                  <a:uFillTx/>
                  <a:latin typeface="Arial"/>
                  <a:ea typeface="+mn-ea"/>
                  <a:cs typeface="+mn-cs"/>
                </a:rPr>
                <a:t> illustrates the scope of </a:t>
              </a:r>
              <a:r>
                <a:rPr kumimoji="0" lang="en-CA" sz="1200" b="1" i="1" u="none" strike="noStrike" kern="0" cap="none" spc="0" normalizeH="0" baseline="0" noProof="0" dirty="0" smtClean="0">
                  <a:ln>
                    <a:noFill/>
                  </a:ln>
                  <a:solidFill>
                    <a:srgbClr val="333333"/>
                  </a:solidFill>
                  <a:effectLst/>
                  <a:uLnTx/>
                  <a:uFillTx/>
                  <a:latin typeface="Arial"/>
                  <a:ea typeface="+mn-ea"/>
                  <a:cs typeface="+mn-cs"/>
                </a:rPr>
                <a:t>Phase 2 </a:t>
              </a:r>
              <a:r>
                <a:rPr kumimoji="0" lang="en-CA" sz="1200" b="0" i="1" u="none" strike="noStrike" kern="0" cap="none" spc="0" normalizeH="0" baseline="0" noProof="0" dirty="0" smtClean="0">
                  <a:ln>
                    <a:noFill/>
                  </a:ln>
                  <a:solidFill>
                    <a:srgbClr val="333333"/>
                  </a:solidFill>
                  <a:effectLst/>
                  <a:uLnTx/>
                  <a:uFillTx/>
                  <a:latin typeface="Arial"/>
                  <a:ea typeface="+mn-ea"/>
                  <a:cs typeface="+mn-cs"/>
                </a:rPr>
                <a:t>of the project.</a:t>
              </a:r>
              <a:endParaRPr kumimoji="0" lang="en-US" sz="1200" b="0" i="1" u="none" strike="noStrike" kern="0" cap="none" spc="0" normalizeH="0" baseline="0" noProof="0" dirty="0" smtClean="0">
                <a:ln>
                  <a:noFill/>
                </a:ln>
                <a:solidFill>
                  <a:srgbClr val="333333"/>
                </a:solidFill>
                <a:effectLst/>
                <a:uLnTx/>
                <a:uFillTx/>
                <a:latin typeface="Arial"/>
                <a:ea typeface="+mn-ea"/>
                <a:cs typeface="+mn-cs"/>
              </a:endParaRPr>
            </a:p>
          </p:txBody>
        </p:sp>
        <p:sp>
          <p:nvSpPr>
            <p:cNvPr id="33" name="Rectangle 8"/>
            <p:cNvSpPr/>
            <p:nvPr/>
          </p:nvSpPr>
          <p:spPr>
            <a:xfrm>
              <a:off x="1311318" y="1159247"/>
              <a:ext cx="4740167" cy="686258"/>
            </a:xfrm>
            <a:prstGeom prst="rect">
              <a:avLst/>
            </a:prstGeom>
            <a:solidFill>
              <a:srgbClr val="96B8D2"/>
            </a:solidFill>
            <a:ln w="381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Arial"/>
                  <a:ea typeface="+mn-ea"/>
                  <a:cs typeface="+mn-cs"/>
                </a:rPr>
                <a:t>A large county in North Carolina</a:t>
              </a:r>
              <a:r>
                <a:rPr kumimoji="0" lang="en-US" sz="1200" b="1" i="0" u="none" strike="noStrike" kern="0" cap="none" spc="0" normalizeH="0" noProof="0" dirty="0" smtClean="0">
                  <a:ln>
                    <a:noFill/>
                  </a:ln>
                  <a:solidFill>
                    <a:srgbClr val="FFFFFF"/>
                  </a:solidFill>
                  <a:effectLst/>
                  <a:uLnTx/>
                  <a:uFillTx/>
                  <a:latin typeface="Arial"/>
                  <a:ea typeface="+mn-ea"/>
                  <a:cs typeface="+mn-cs"/>
                </a:rPr>
                <a:t> consolidated its ITAM divisions and increased end-user satisfaction to 95%.</a:t>
              </a:r>
              <a:endParaRPr kumimoji="0" lang="en-US" sz="1200" b="1" i="0" u="none" strike="noStrike" kern="0" cap="none" spc="0" normalizeH="0" baseline="0" noProof="0" dirty="0" smtClean="0">
                <a:ln>
                  <a:noFill/>
                </a:ln>
                <a:solidFill>
                  <a:srgbClr val="FFFFFF"/>
                </a:solidFill>
                <a:effectLst/>
                <a:uLnTx/>
                <a:uFillTx/>
                <a:latin typeface="Arial"/>
                <a:ea typeface="+mn-ea"/>
                <a:cs typeface="+mn-cs"/>
              </a:endParaRPr>
            </a:p>
            <a:p>
              <a:pPr lvl="0">
                <a:defRPr/>
              </a:pPr>
              <a:r>
                <a:rPr kumimoji="0" lang="en-US" sz="1200" b="0" i="1" u="none" strike="noStrike" kern="0" cap="none" spc="0" normalizeH="0" baseline="0" noProof="0" dirty="0" smtClean="0">
                  <a:ln>
                    <a:noFill/>
                  </a:ln>
                  <a:solidFill>
                    <a:srgbClr val="333333"/>
                  </a:solidFill>
                  <a:effectLst/>
                  <a:uLnTx/>
                  <a:uFillTx/>
                  <a:latin typeface="Arial"/>
                  <a:ea typeface="+mn-ea"/>
                  <a:cs typeface="+mn-cs"/>
                </a:rPr>
                <a:t>This </a:t>
              </a:r>
              <a:r>
                <a:rPr kumimoji="0" lang="en-US" sz="1200" b="1" i="1" u="none" strike="noStrike" kern="0" cap="none" spc="0" normalizeH="0" baseline="0" noProof="0" dirty="0" smtClean="0">
                  <a:ln>
                    <a:noFill/>
                  </a:ln>
                  <a:solidFill>
                    <a:srgbClr val="333333"/>
                  </a:solidFill>
                  <a:effectLst/>
                  <a:uLnTx/>
                  <a:uFillTx/>
                  <a:latin typeface="Arial"/>
                  <a:ea typeface="+mn-ea"/>
                  <a:cs typeface="+mn-cs"/>
                </a:rPr>
                <a:t>case study</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 illustrates the </a:t>
              </a:r>
              <a:r>
                <a:rPr lang="en-CA" sz="1200" b="1" i="1" kern="0" dirty="0">
                  <a:solidFill>
                    <a:srgbClr val="333333"/>
                  </a:solidFill>
                </a:rPr>
                <a:t>full scope </a:t>
              </a:r>
              <a:r>
                <a:rPr lang="en-CA" sz="1200" i="1" kern="0" dirty="0">
                  <a:solidFill>
                    <a:srgbClr val="333333"/>
                  </a:solidFill>
                </a:rPr>
                <a:t>of the project</a:t>
              </a:r>
              <a:r>
                <a:rPr kumimoji="0" lang="en-US" sz="1200" b="0" i="0" u="none" strike="noStrike" kern="0" cap="none" spc="0" normalizeH="0" baseline="0" noProof="0" dirty="0" smtClean="0">
                  <a:ln>
                    <a:noFill/>
                  </a:ln>
                  <a:effectLst/>
                  <a:uLnTx/>
                  <a:uFillTx/>
                  <a:latin typeface="Arial"/>
                  <a:ea typeface="+mn-ea"/>
                  <a:cs typeface="+mn-cs"/>
                </a:rPr>
                <a:t>.</a:t>
              </a:r>
              <a:r>
                <a:rPr kumimoji="0" lang="en-US" sz="1200" b="0" i="0" u="none" strike="noStrike" kern="0" cap="none" spc="0" normalizeH="0" baseline="0" noProof="0" dirty="0" smtClean="0">
                  <a:ln>
                    <a:noFill/>
                  </a:ln>
                  <a:solidFill>
                    <a:srgbClr val="FFFFFF"/>
                  </a:solidFill>
                  <a:effectLst/>
                  <a:uLnTx/>
                  <a:uFillTx/>
                  <a:latin typeface="Arial"/>
                  <a:ea typeface="+mn-ea"/>
                  <a:cs typeface="+mn-cs"/>
                </a:rPr>
                <a:t> </a:t>
              </a:r>
            </a:p>
          </p:txBody>
        </p:sp>
        <p:sp>
          <p:nvSpPr>
            <p:cNvPr id="34" name="Rectangle 9"/>
            <p:cNvSpPr/>
            <p:nvPr/>
          </p:nvSpPr>
          <p:spPr>
            <a:xfrm>
              <a:off x="1311318" y="3779432"/>
              <a:ext cx="4740167" cy="653642"/>
            </a:xfrm>
            <a:prstGeom prst="rect">
              <a:avLst/>
            </a:prstGeom>
            <a:solidFill>
              <a:srgbClr val="96B8D2"/>
            </a:solidFill>
            <a:ln w="38100" cap="flat" cmpd="sng" algn="ctr">
              <a:noFill/>
              <a:prstDash val="solid"/>
            </a:ln>
            <a:effectLst>
              <a:outerShdw dist="12700" dir="2700000" algn="tl" rotWithShape="0">
                <a:prstClr val="black">
                  <a:alpha val="14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noProof="0" dirty="0" smtClean="0">
                  <a:solidFill>
                    <a:srgbClr val="FFFFFF"/>
                  </a:solidFill>
                  <a:latin typeface="Arial"/>
                </a:rPr>
                <a:t>A leading online automotive sale platform consolidated nine tools into a single ITAM tool and reduced ITAM spend by 25%.</a:t>
              </a:r>
              <a:endParaRPr kumimoji="0" lang="en-US" sz="1200" b="1" i="0" u="none" strike="noStrike" kern="0" cap="none" spc="0" normalizeH="0" baseline="0" noProof="0" dirty="0" smtClean="0">
                <a:ln>
                  <a:noFill/>
                </a:ln>
                <a:solidFill>
                  <a:srgbClr val="FFFFFF"/>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rgbClr val="333333"/>
                  </a:solidFill>
                  <a:effectLst/>
                  <a:uLnTx/>
                  <a:uFillTx/>
                  <a:latin typeface="Arial"/>
                  <a:ea typeface="+mn-ea"/>
                  <a:cs typeface="+mn-cs"/>
                </a:rPr>
                <a:t>This </a:t>
              </a:r>
              <a:r>
                <a:rPr kumimoji="0" lang="en-US" sz="1200" b="1" i="1" u="none" strike="noStrike" kern="0" cap="none" spc="0" normalizeH="0" baseline="0" noProof="0" dirty="0" smtClean="0">
                  <a:ln>
                    <a:noFill/>
                  </a:ln>
                  <a:solidFill>
                    <a:srgbClr val="333333"/>
                  </a:solidFill>
                  <a:effectLst/>
                  <a:uLnTx/>
                  <a:uFillTx/>
                  <a:latin typeface="Arial"/>
                  <a:ea typeface="+mn-ea"/>
                  <a:cs typeface="+mn-cs"/>
                </a:rPr>
                <a:t>case study</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 illustrates the scope of </a:t>
              </a:r>
              <a:r>
                <a:rPr kumimoji="0" lang="en-US" sz="1200" b="1" i="1" u="none" strike="noStrike" kern="0" cap="none" spc="0" normalizeH="0" baseline="0" noProof="0" dirty="0" smtClean="0">
                  <a:ln>
                    <a:noFill/>
                  </a:ln>
                  <a:solidFill>
                    <a:srgbClr val="333333"/>
                  </a:solidFill>
                  <a:effectLst/>
                  <a:uLnTx/>
                  <a:uFillTx/>
                  <a:latin typeface="Arial"/>
                  <a:ea typeface="+mn-ea"/>
                  <a:cs typeface="+mn-cs"/>
                </a:rPr>
                <a:t>Phase 3 </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of the project.</a:t>
              </a:r>
              <a:endParaRPr kumimoji="0" lang="en-US" sz="12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7" name="Rectangle 12"/>
            <p:cNvSpPr/>
            <p:nvPr/>
          </p:nvSpPr>
          <p:spPr>
            <a:xfrm>
              <a:off x="1311318" y="1978198"/>
              <a:ext cx="4740167" cy="779912"/>
            </a:xfrm>
            <a:prstGeom prst="rect">
              <a:avLst/>
            </a:prstGeom>
            <a:solidFill>
              <a:srgbClr val="96B8D2"/>
            </a:solidFill>
            <a:ln w="38100" cap="flat" cmpd="sng" algn="ctr">
              <a:noFill/>
              <a:prstDash val="solid"/>
            </a:ln>
            <a:effectLst>
              <a:outerShdw dist="12700" dir="2700000" algn="tl" rotWithShape="0">
                <a:prstClr val="black">
                  <a:alpha val="14000"/>
                </a:prstClr>
              </a:outerShdw>
            </a:effectLst>
          </p:spPr>
          <p:txBody>
            <a:bodyPr rtlCol="0" anchor="ctr"/>
            <a:lstStyle/>
            <a:p>
              <a:pPr>
                <a:defRPr/>
              </a:pPr>
              <a:r>
                <a:rPr lang="en-US" sz="1200" b="1" kern="0" dirty="0" smtClean="0">
                  <a:solidFill>
                    <a:srgbClr val="FFFFFF"/>
                  </a:solidFill>
                  <a:latin typeface="Arial"/>
                </a:rPr>
                <a:t>A petroleum company in Pakistan established a central repository for ITAM data and increased data accuracy from 30% to 100% while saving </a:t>
              </a:r>
              <a:r>
                <a:rPr lang="en-US" sz="1200" b="1" dirty="0" smtClean="0">
                  <a:solidFill>
                    <a:schemeClr val="bg1"/>
                  </a:solidFill>
                </a:rPr>
                <a:t>$100,000 from </a:t>
              </a:r>
              <a:r>
                <a:rPr lang="en-US" sz="1200" b="1" dirty="0">
                  <a:solidFill>
                    <a:schemeClr val="bg1"/>
                  </a:solidFill>
                </a:rPr>
                <a:t>reduced IT support </a:t>
              </a:r>
              <a:r>
                <a:rPr lang="en-US" sz="1200" b="1" dirty="0" smtClean="0">
                  <a:solidFill>
                    <a:schemeClr val="bg1"/>
                  </a:solidFill>
                </a:rPr>
                <a:t>contracts.</a:t>
              </a:r>
              <a:endParaRPr lang="en-US" sz="1200" b="1" kern="0" dirty="0">
                <a:solidFill>
                  <a:srgbClr val="FFFFFF"/>
                </a:solidFill>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smtClean="0">
                  <a:ln>
                    <a:noFill/>
                  </a:ln>
                  <a:solidFill>
                    <a:srgbClr val="333333"/>
                  </a:solidFill>
                  <a:effectLst/>
                  <a:uLnTx/>
                  <a:uFillTx/>
                  <a:latin typeface="Arial"/>
                  <a:ea typeface="+mn-ea"/>
                  <a:cs typeface="+mn-cs"/>
                </a:rPr>
                <a:t>This </a:t>
              </a:r>
              <a:r>
                <a:rPr kumimoji="0" lang="en-US" sz="1200" b="1" i="1" u="none" strike="noStrike" kern="0" cap="none" spc="0" normalizeH="0" baseline="0" noProof="0" dirty="0" smtClean="0">
                  <a:ln>
                    <a:noFill/>
                  </a:ln>
                  <a:solidFill>
                    <a:srgbClr val="333333"/>
                  </a:solidFill>
                  <a:effectLst/>
                  <a:uLnTx/>
                  <a:uFillTx/>
                  <a:latin typeface="Arial"/>
                  <a:ea typeface="+mn-ea"/>
                  <a:cs typeface="+mn-cs"/>
                </a:rPr>
                <a:t>case study</a:t>
              </a:r>
              <a:r>
                <a:rPr kumimoji="0" lang="en-US" sz="1200" b="0" i="1" u="none" strike="noStrike" kern="0" cap="none" spc="0" normalizeH="0" baseline="0" noProof="0" dirty="0" smtClean="0">
                  <a:ln>
                    <a:noFill/>
                  </a:ln>
                  <a:solidFill>
                    <a:srgbClr val="333333"/>
                  </a:solidFill>
                  <a:effectLst/>
                  <a:uLnTx/>
                  <a:uFillTx/>
                  <a:latin typeface="Arial"/>
                  <a:ea typeface="+mn-ea"/>
                  <a:cs typeface="+mn-cs"/>
                </a:rPr>
                <a:t> illustrates the scope of </a:t>
              </a:r>
              <a:r>
                <a:rPr lang="en-US" sz="1200" b="1" i="1" kern="0" dirty="0" smtClean="0">
                  <a:solidFill>
                    <a:srgbClr val="333333"/>
                  </a:solidFill>
                  <a:latin typeface="Arial"/>
                </a:rPr>
                <a:t>Phase 1 </a:t>
              </a:r>
              <a:r>
                <a:rPr lang="en-US" sz="1200" i="1" kern="0" dirty="0" smtClean="0">
                  <a:solidFill>
                    <a:srgbClr val="333333"/>
                  </a:solidFill>
                  <a:latin typeface="Arial"/>
                </a:rPr>
                <a:t>of the project.</a:t>
              </a:r>
              <a:endParaRPr kumimoji="0" lang="en-US" sz="1200" b="0" i="0" u="none" strike="noStrike" kern="0" cap="none" spc="0" normalizeH="0" baseline="0" noProof="0" dirty="0" smtClean="0">
                <a:ln>
                  <a:noFill/>
                </a:ln>
                <a:solidFill>
                  <a:srgbClr val="FFFFFF"/>
                </a:solidFill>
                <a:effectLst/>
                <a:uLnTx/>
                <a:uFillTx/>
                <a:latin typeface="Arial"/>
                <a:ea typeface="+mn-ea"/>
                <a:cs typeface="+mn-cs"/>
              </a:endParaRPr>
            </a:p>
          </p:txBody>
        </p:sp>
      </p:grpSp>
      <p:cxnSp>
        <p:nvCxnSpPr>
          <p:cNvPr id="38" name="Straight Connector 37"/>
          <p:cNvCxnSpPr/>
          <p:nvPr/>
        </p:nvCxnSpPr>
        <p:spPr>
          <a:xfrm>
            <a:off x="6648450" y="1396532"/>
            <a:ext cx="0" cy="4588288"/>
          </a:xfrm>
          <a:prstGeom prst="line">
            <a:avLst/>
          </a:prstGeom>
          <a:noFill/>
          <a:ln w="38100" cap="flat" cmpd="sng" algn="ctr">
            <a:solidFill>
              <a:srgbClr val="29475F">
                <a:shade val="95000"/>
                <a:satMod val="105000"/>
              </a:srgbClr>
            </a:solidFill>
            <a:prstDash val="solid"/>
          </a:ln>
          <a:effectLst/>
        </p:spPr>
      </p:cxn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043" y="1425196"/>
            <a:ext cx="1172978" cy="797625"/>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8825" y="2617533"/>
            <a:ext cx="812702" cy="873250"/>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412" y="4038880"/>
            <a:ext cx="1445382" cy="433615"/>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6185" y="5303832"/>
            <a:ext cx="1470609" cy="390012"/>
          </a:xfrm>
          <a:prstGeom prst="rect">
            <a:avLst/>
          </a:prstGeom>
        </p:spPr>
      </p:pic>
    </p:spTree>
    <p:extLst>
      <p:ext uri="{BB962C8B-B14F-4D97-AF65-F5344CB8AC3E}">
        <p14:creationId xmlns:p14="http://schemas.microsoft.com/office/powerpoint/2010/main" val="1836560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2" name="Rectangle 3"/>
          <p:cNvSpPr/>
          <p:nvPr/>
        </p:nvSpPr>
        <p:spPr>
          <a:xfrm>
            <a:off x="-1" y="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smtClean="0"/>
              <a:t>Mecklenburg County consolidated its asset management practice to increase end-user satisfaction to 95%</a:t>
            </a:r>
            <a:endParaRPr lang="en-CA" sz="2400" dirty="0">
              <a:latin typeface="+mj-lt"/>
            </a:endParaRPr>
          </a:p>
        </p:txBody>
      </p:sp>
      <p:sp>
        <p:nvSpPr>
          <p:cNvPr id="4" name="TextBox 3"/>
          <p:cNvSpPr txBox="1"/>
          <p:nvPr/>
        </p:nvSpPr>
        <p:spPr>
          <a:xfrm>
            <a:off x="227374" y="2016272"/>
            <a:ext cx="4583694" cy="4324261"/>
          </a:xfrm>
          <a:prstGeom prst="rect">
            <a:avLst/>
          </a:prstGeom>
        </p:spPr>
        <p:txBody>
          <a:bodyPr wrap="square" rtlCol="0">
            <a:spAutoFit/>
          </a:bodyPr>
          <a:lstStyle/>
          <a:p>
            <a:pPr>
              <a:spcAft>
                <a:spcPts val="600"/>
              </a:spcAft>
            </a:pPr>
            <a:r>
              <a:rPr lang="en-CA" sz="1200" b="1" dirty="0">
                <a:solidFill>
                  <a:schemeClr val="bg1"/>
                </a:solidFill>
              </a:rPr>
              <a:t>Mecklenburg County</a:t>
            </a:r>
          </a:p>
          <a:p>
            <a:pPr>
              <a:spcAft>
                <a:spcPts val="600"/>
              </a:spcAft>
            </a:pPr>
            <a:r>
              <a:rPr lang="en-US" sz="1200" dirty="0">
                <a:solidFill>
                  <a:schemeClr val="bg1"/>
                </a:solidFill>
              </a:rPr>
              <a:t>Mecklenburg County is the largest </a:t>
            </a:r>
            <a:r>
              <a:rPr lang="en-US" sz="1200" dirty="0" smtClean="0">
                <a:solidFill>
                  <a:schemeClr val="bg1"/>
                </a:solidFill>
              </a:rPr>
              <a:t>county in North </a:t>
            </a:r>
            <a:r>
              <a:rPr lang="en-US" sz="1200" dirty="0">
                <a:solidFill>
                  <a:schemeClr val="bg1"/>
                </a:solidFill>
              </a:rPr>
              <a:t>Carolina, </a:t>
            </a:r>
            <a:r>
              <a:rPr lang="en-US" sz="1200" dirty="0" smtClean="0">
                <a:solidFill>
                  <a:schemeClr val="bg1"/>
                </a:solidFill>
              </a:rPr>
              <a:t>comprising </a:t>
            </a:r>
            <a:r>
              <a:rPr lang="en-US" sz="1200" dirty="0">
                <a:solidFill>
                  <a:schemeClr val="bg1"/>
                </a:solidFill>
              </a:rPr>
              <a:t>the city of </a:t>
            </a:r>
            <a:r>
              <a:rPr lang="en-US" sz="1200" dirty="0" smtClean="0">
                <a:solidFill>
                  <a:schemeClr val="bg1"/>
                </a:solidFill>
              </a:rPr>
              <a:t>Charlotte and surrounding </a:t>
            </a:r>
            <a:r>
              <a:rPr lang="en-US" sz="1200" dirty="0">
                <a:solidFill>
                  <a:schemeClr val="bg1"/>
                </a:solidFill>
              </a:rPr>
              <a:t>communities, </a:t>
            </a:r>
            <a:r>
              <a:rPr lang="en-US" sz="1200" dirty="0" smtClean="0">
                <a:solidFill>
                  <a:schemeClr val="bg1"/>
                </a:solidFill>
              </a:rPr>
              <a:t>serving a population </a:t>
            </a:r>
            <a:r>
              <a:rPr lang="en-US" sz="1200" dirty="0">
                <a:solidFill>
                  <a:schemeClr val="bg1"/>
                </a:solidFill>
              </a:rPr>
              <a:t>of over one million people. </a:t>
            </a:r>
          </a:p>
          <a:p>
            <a:pPr>
              <a:spcAft>
                <a:spcPts val="600"/>
              </a:spcAft>
            </a:pPr>
            <a:endParaRPr lang="en-CA" sz="1200" dirty="0">
              <a:solidFill>
                <a:schemeClr val="bg1"/>
              </a:solidFill>
            </a:endParaRPr>
          </a:p>
          <a:p>
            <a:pPr>
              <a:spcAft>
                <a:spcPts val="600"/>
              </a:spcAft>
            </a:pPr>
            <a:r>
              <a:rPr lang="en-CA" sz="1200" b="1" dirty="0">
                <a:solidFill>
                  <a:schemeClr val="bg1"/>
                </a:solidFill>
              </a:rPr>
              <a:t>ITAM Consolidation Project</a:t>
            </a:r>
          </a:p>
          <a:p>
            <a:pPr>
              <a:spcAft>
                <a:spcPts val="600"/>
              </a:spcAft>
            </a:pPr>
            <a:r>
              <a:rPr lang="en-US" sz="1200" dirty="0">
                <a:solidFill>
                  <a:schemeClr val="bg1"/>
                </a:solidFill>
              </a:rPr>
              <a:t>The county’s IT Asset &amp; Procurement Division (APM) was fragmented </a:t>
            </a:r>
            <a:r>
              <a:rPr lang="en-US" sz="1200" dirty="0" smtClean="0">
                <a:solidFill>
                  <a:schemeClr val="bg1"/>
                </a:solidFill>
              </a:rPr>
              <a:t>across the entire </a:t>
            </a:r>
            <a:r>
              <a:rPr lang="en-US" sz="1200" dirty="0">
                <a:solidFill>
                  <a:schemeClr val="bg1"/>
                </a:solidFill>
              </a:rPr>
              <a:t>county, with each department having their own IT personnel. As a result, IT’s overall effectiveness was experiencing many negative issues. A </a:t>
            </a:r>
            <a:r>
              <a:rPr lang="en-US" sz="1200" dirty="0" smtClean="0">
                <a:solidFill>
                  <a:schemeClr val="bg1"/>
                </a:solidFill>
              </a:rPr>
              <a:t>consolidation of the county’s </a:t>
            </a:r>
            <a:r>
              <a:rPr lang="en-US" sz="1200" dirty="0">
                <a:solidFill>
                  <a:schemeClr val="bg1"/>
                </a:solidFill>
              </a:rPr>
              <a:t>various ITAM practices was determined </a:t>
            </a:r>
            <a:r>
              <a:rPr lang="en-US" sz="1200" dirty="0" smtClean="0">
                <a:solidFill>
                  <a:schemeClr val="bg1"/>
                </a:solidFill>
              </a:rPr>
              <a:t>as the solution</a:t>
            </a:r>
            <a:r>
              <a:rPr lang="en-US" sz="1200" dirty="0">
                <a:solidFill>
                  <a:schemeClr val="bg1"/>
                </a:solidFill>
              </a:rPr>
              <a:t>. The process began with the hiring of a designated Asset Coordinator who </a:t>
            </a:r>
            <a:r>
              <a:rPr lang="en-US" sz="1200" dirty="0" smtClean="0">
                <a:solidFill>
                  <a:schemeClr val="bg1"/>
                </a:solidFill>
              </a:rPr>
              <a:t>brought the necessary experience to complete the project </a:t>
            </a:r>
            <a:r>
              <a:rPr lang="en-US" sz="1200" dirty="0">
                <a:solidFill>
                  <a:schemeClr val="bg1"/>
                </a:solidFill>
              </a:rPr>
              <a:t>effectively.</a:t>
            </a:r>
            <a:endParaRPr lang="en-CA" sz="1200" dirty="0">
              <a:solidFill>
                <a:schemeClr val="bg1"/>
              </a:solidFill>
            </a:endParaRPr>
          </a:p>
          <a:p>
            <a:pPr>
              <a:spcBef>
                <a:spcPts val="600"/>
              </a:spcBef>
              <a:spcAft>
                <a:spcPts val="600"/>
              </a:spcAft>
            </a:pPr>
            <a:r>
              <a:rPr lang="en-CA" sz="1200" b="1" dirty="0">
                <a:solidFill>
                  <a:schemeClr val="bg1"/>
                </a:solidFill>
              </a:rPr>
              <a:t>Results </a:t>
            </a:r>
          </a:p>
          <a:p>
            <a:pPr>
              <a:spcAft>
                <a:spcPts val="600"/>
              </a:spcAft>
            </a:pPr>
            <a:r>
              <a:rPr lang="en-US" sz="1200" dirty="0" smtClean="0">
                <a:solidFill>
                  <a:schemeClr val="bg1"/>
                </a:solidFill>
              </a:rPr>
              <a:t>End-user </a:t>
            </a:r>
            <a:r>
              <a:rPr lang="en-US" sz="1200" dirty="0">
                <a:solidFill>
                  <a:schemeClr val="bg1"/>
                </a:solidFill>
              </a:rPr>
              <a:t>satisfaction ratings soared to 95% in just under </a:t>
            </a:r>
            <a:r>
              <a:rPr lang="en-US" sz="1200" dirty="0" smtClean="0">
                <a:solidFill>
                  <a:schemeClr val="bg1"/>
                </a:solidFill>
              </a:rPr>
              <a:t>four </a:t>
            </a:r>
            <a:r>
              <a:rPr lang="en-US" sz="1200" dirty="0">
                <a:solidFill>
                  <a:schemeClr val="bg1"/>
                </a:solidFill>
              </a:rPr>
              <a:t>years </a:t>
            </a:r>
            <a:r>
              <a:rPr lang="en-US" sz="1200" dirty="0" smtClean="0">
                <a:solidFill>
                  <a:schemeClr val="bg1"/>
                </a:solidFill>
              </a:rPr>
              <a:t>after the consolidation</a:t>
            </a:r>
            <a:r>
              <a:rPr lang="en-US" sz="1200" dirty="0">
                <a:solidFill>
                  <a:schemeClr val="bg1"/>
                </a:solidFill>
              </a:rPr>
              <a:t>. Ultimately, teamwork helped drive project success. The team at Mecklenburg County reported greatly increased visibility into IT asset lifecycle management as a </a:t>
            </a:r>
            <a:r>
              <a:rPr lang="en-US" sz="1200" dirty="0" smtClean="0">
                <a:solidFill>
                  <a:schemeClr val="bg1"/>
                </a:solidFill>
              </a:rPr>
              <a:t>result of streamlined</a:t>
            </a:r>
            <a:r>
              <a:rPr lang="en-US" sz="1200" dirty="0">
                <a:solidFill>
                  <a:schemeClr val="bg1"/>
                </a:solidFill>
              </a:rPr>
              <a:t>, centralized processes. </a:t>
            </a:r>
            <a:endParaRPr lang="en-CA" sz="1200" dirty="0">
              <a:solidFill>
                <a:schemeClr val="bg1"/>
              </a:solidFill>
            </a:endParaRP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smtClean="0">
                  <a:solidFill>
                    <a:schemeClr val="bg1"/>
                  </a:solidFill>
                </a:rPr>
                <a:t>Industry</a:t>
              </a:r>
            </a:p>
            <a:p>
              <a:pPr algn="r">
                <a:lnSpc>
                  <a:spcPct val="150000"/>
                </a:lnSpc>
              </a:pPr>
              <a:r>
                <a:rPr lang="en-CA" sz="1200" b="1" dirty="0" smtClean="0">
                  <a:solidFill>
                    <a:schemeClr val="bg1"/>
                  </a:solidFill>
                </a:rPr>
                <a:t>Source</a:t>
              </a:r>
              <a:endParaRPr lang="en-CA" sz="1200" b="1" dirty="0">
                <a:solidFill>
                  <a:schemeClr val="bg1"/>
                </a:solidFill>
              </a:endParaRP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1538926"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smtClean="0"/>
                <a:t>Government</a:t>
              </a:r>
            </a:p>
            <a:p>
              <a:r>
                <a:rPr lang="en-CA" b="0" i="1" dirty="0" smtClean="0"/>
                <a:t>IAITAM  </a:t>
              </a:r>
            </a:p>
          </p:txBody>
        </p:sp>
      </p:gr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052" y="760965"/>
            <a:ext cx="1487415" cy="1011442"/>
          </a:xfrm>
          <a:prstGeom prst="rect">
            <a:avLst/>
          </a:prstGeom>
        </p:spPr>
      </p:pic>
      <p:graphicFrame>
        <p:nvGraphicFramePr>
          <p:cNvPr id="28" name="Diagram 27"/>
          <p:cNvGraphicFramePr/>
          <p:nvPr>
            <p:extLst>
              <p:ext uri="{D42A27DB-BD31-4B8C-83A1-F6EECF244321}">
                <p14:modId xmlns:p14="http://schemas.microsoft.com/office/powerpoint/2010/main" val="1435790590"/>
              </p:ext>
            </p:extLst>
          </p:nvPr>
        </p:nvGraphicFramePr>
        <p:xfrm>
          <a:off x="5220076" y="1900985"/>
          <a:ext cx="4203951" cy="45261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Down Arrow 28"/>
          <p:cNvSpPr/>
          <p:nvPr/>
        </p:nvSpPr>
        <p:spPr>
          <a:xfrm>
            <a:off x="5298913" y="2674389"/>
            <a:ext cx="518359" cy="2979326"/>
          </a:xfrm>
          <a:prstGeom prst="downArrow">
            <a:avLst/>
          </a:prstGeom>
          <a:gradFill flip="none" rotWithShape="1">
            <a:gsLst>
              <a:gs pos="0">
                <a:schemeClr val="accent3"/>
              </a:gs>
              <a:gs pos="16000">
                <a:schemeClr val="accent1">
                  <a:tint val="44500"/>
                  <a:satMod val="160000"/>
                </a:schemeClr>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1600" b="1" dirty="0" smtClean="0"/>
              <a:t>Consolidation</a:t>
            </a:r>
            <a:endParaRPr lang="en-CA" sz="1600" b="1" dirty="0"/>
          </a:p>
        </p:txBody>
      </p:sp>
      <p:sp>
        <p:nvSpPr>
          <p:cNvPr id="5" name="TextBox 4"/>
          <p:cNvSpPr txBox="1"/>
          <p:nvPr/>
        </p:nvSpPr>
        <p:spPr>
          <a:xfrm>
            <a:off x="4799611" y="5938940"/>
            <a:ext cx="4136570" cy="52322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CA" sz="1400" b="1" dirty="0" smtClean="0"/>
              <a:t>This case study extends throughout the blueprint at the start of each </a:t>
            </a:r>
            <a:r>
              <a:rPr lang="en-CA" sz="1400" b="1" dirty="0" smtClean="0"/>
              <a:t>project </a:t>
            </a:r>
            <a:r>
              <a:rPr lang="en-CA" sz="1400" b="1" dirty="0" smtClean="0"/>
              <a:t>phase.</a:t>
            </a:r>
          </a:p>
        </p:txBody>
      </p:sp>
    </p:spTree>
    <p:extLst>
      <p:ext uri="{BB962C8B-B14F-4D97-AF65-F5344CB8AC3E}">
        <p14:creationId xmlns:p14="http://schemas.microsoft.com/office/powerpoint/2010/main" val="867703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smtClean="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CA"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150468219"/>
              </p:ext>
            </p:extLst>
          </p:nvPr>
        </p:nvGraphicFramePr>
        <p:xfrm>
          <a:off x="80966" y="1466771"/>
          <a:ext cx="8799876" cy="5036971"/>
        </p:xfrm>
        <a:graphic>
          <a:graphicData uri="http://schemas.openxmlformats.org/drawingml/2006/table">
            <a:tbl>
              <a:tblPr firstRow="1" bandRow="1">
                <a:tableStyleId>{5C22544A-7EE6-4342-B048-85BDC9FD1C3A}</a:tableStyleId>
              </a:tblPr>
              <a:tblGrid>
                <a:gridCol w="1191600"/>
                <a:gridCol w="2586834"/>
                <a:gridCol w="2485350"/>
                <a:gridCol w="2536092"/>
              </a:tblGrid>
              <a:tr h="914120">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200" dirty="0" smtClean="0">
                          <a:solidFill>
                            <a:schemeClr val="tx1"/>
                          </a:solidFill>
                        </a:rPr>
                        <a:t>1.1 Initiate</a:t>
                      </a:r>
                      <a:r>
                        <a:rPr lang="en-CA" sz="1200" baseline="0" dirty="0" smtClean="0">
                          <a:solidFill>
                            <a:schemeClr val="tx1"/>
                          </a:solidFill>
                        </a:rPr>
                        <a:t> the project</a:t>
                      </a:r>
                      <a:endParaRPr lang="en-CA" sz="1200" b="0" dirty="0" smtClean="0">
                        <a:solidFill>
                          <a:schemeClr val="tx1"/>
                        </a:solidFill>
                      </a:endParaRPr>
                    </a:p>
                    <a:p>
                      <a:pPr>
                        <a:spcAft>
                          <a:spcPts val="600"/>
                        </a:spcAft>
                      </a:pPr>
                      <a:r>
                        <a:rPr lang="en-CA" sz="1200" dirty="0" smtClean="0">
                          <a:solidFill>
                            <a:schemeClr val="tx1"/>
                          </a:solidFill>
                        </a:rPr>
                        <a:t>1.2 </a:t>
                      </a:r>
                      <a:r>
                        <a:rPr lang="en-CA" sz="1200" baseline="0" dirty="0" smtClean="0">
                          <a:solidFill>
                            <a:schemeClr val="tx1"/>
                          </a:solidFill>
                        </a:rPr>
                        <a:t>Assess current ITAM processes and data</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200" b="1" i="0" u="none" strike="noStrike" kern="1200" cap="none" spc="0" normalizeH="0" baseline="0" noProof="0" dirty="0" smtClean="0">
                          <a:ln>
                            <a:noFill/>
                          </a:ln>
                          <a:solidFill>
                            <a:srgbClr val="333333"/>
                          </a:solidFill>
                          <a:effectLst/>
                          <a:uLnTx/>
                          <a:uFillTx/>
                          <a:latin typeface="+mn-lt"/>
                        </a:rPr>
                        <a:t>2.1 Compare data and assess requirements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200" b="1" i="0" u="none" strike="noStrike" kern="1200" cap="none" spc="0" normalizeH="0" baseline="0" noProof="0" dirty="0" smtClean="0">
                          <a:ln>
                            <a:noFill/>
                          </a:ln>
                          <a:solidFill>
                            <a:srgbClr val="333333"/>
                          </a:solidFill>
                          <a:effectLst/>
                          <a:uLnTx/>
                          <a:uFillTx/>
                          <a:latin typeface="+mn-lt"/>
                        </a:rPr>
                        <a:t>2.2 Design ITAM processes and tool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200" dirty="0" smtClean="0">
                          <a:solidFill>
                            <a:schemeClr val="tx1"/>
                          </a:solidFill>
                        </a:rPr>
                        <a:t>3.1 Develop</a:t>
                      </a:r>
                      <a:r>
                        <a:rPr lang="en-CA" sz="1200" baseline="0" dirty="0" smtClean="0">
                          <a:solidFill>
                            <a:schemeClr val="tx1"/>
                          </a:solidFill>
                        </a:rPr>
                        <a:t> a consolidation plan</a:t>
                      </a:r>
                    </a:p>
                    <a:p>
                      <a:pPr>
                        <a:spcAft>
                          <a:spcPts val="600"/>
                        </a:spcAft>
                      </a:pPr>
                      <a:r>
                        <a:rPr lang="en-CA" sz="1200" baseline="0" dirty="0" smtClean="0">
                          <a:solidFill>
                            <a:schemeClr val="tx1"/>
                          </a:solidFill>
                        </a:rPr>
                        <a:t>3.2 Communicate the change</a:t>
                      </a:r>
                      <a:endParaRPr lang="en-CA" sz="120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35282">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CA" sz="1000" b="0" dirty="0" smtClean="0">
                          <a:cs typeface="Open Sans"/>
                        </a:rPr>
                        <a:t>Identify key stakeholders to engage, then assemble project team to complete the consolidation.</a:t>
                      </a:r>
                    </a:p>
                    <a:p>
                      <a:pPr marL="228600" indent="-228600">
                        <a:spcAft>
                          <a:spcPts val="600"/>
                        </a:spcAft>
                        <a:buSzPct val="150000"/>
                        <a:buBlip>
                          <a:blip r:embed="rId3"/>
                        </a:buBlip>
                      </a:pPr>
                      <a:r>
                        <a:rPr lang="en-CA" sz="1000" b="0" dirty="0" smtClean="0">
                          <a:cs typeface="Open Sans"/>
                        </a:rPr>
                        <a:t>Define drivers, objectives, and metrics for the project and develop a project charter to guide the consolidation.</a:t>
                      </a:r>
                    </a:p>
                    <a:p>
                      <a:pPr marL="228600" indent="-228600">
                        <a:spcAft>
                          <a:spcPts val="600"/>
                        </a:spcAft>
                        <a:buSzPct val="150000"/>
                        <a:buBlip>
                          <a:blip r:embed="rId3"/>
                        </a:buBlip>
                      </a:pPr>
                      <a:r>
                        <a:rPr lang="en-CA" sz="1000" b="0" dirty="0" smtClean="0">
                          <a:cs typeface="Open Sans"/>
                        </a:rPr>
                        <a:t>Conduct a comprehensive assessment of current ITAM processes and policies as well as major software and hardware assets in each location that will be involved in the consolidation.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CA" sz="1000" b="0" dirty="0" smtClean="0">
                          <a:cs typeface="Open Sans"/>
                        </a:rPr>
                        <a:t>Evaluate needs of stakeholders in each location and build a requirements list for a new ITAM tool.</a:t>
                      </a:r>
                    </a:p>
                    <a:p>
                      <a:pPr marL="228600" indent="-228600">
                        <a:spcAft>
                          <a:spcPts val="600"/>
                        </a:spcAft>
                        <a:buSzPct val="150000"/>
                        <a:buBlip>
                          <a:blip r:embed="rId3"/>
                        </a:buBlip>
                      </a:pPr>
                      <a:r>
                        <a:rPr lang="en-CA" sz="1000" b="0" dirty="0" smtClean="0">
                          <a:cs typeface="Open Sans"/>
                        </a:rPr>
                        <a:t>Compare ITAM processes, policies, software, and hardware across locations.</a:t>
                      </a:r>
                    </a:p>
                    <a:p>
                      <a:pPr marL="228600" indent="-228600">
                        <a:spcAft>
                          <a:spcPts val="600"/>
                        </a:spcAft>
                        <a:buSzPct val="150000"/>
                        <a:buBlip>
                          <a:blip r:embed="rId3"/>
                        </a:buBlip>
                      </a:pPr>
                      <a:r>
                        <a:rPr lang="en-CA" sz="1000" b="0" dirty="0" smtClean="0">
                          <a:cs typeface="Open Sans"/>
                        </a:rPr>
                        <a:t>Design ITAM program: define and document ITAM processes and policies in an SOP,</a:t>
                      </a:r>
                      <a:r>
                        <a:rPr lang="en-CA" sz="1000" b="0" baseline="0" dirty="0" smtClean="0">
                          <a:cs typeface="Open Sans"/>
                        </a:rPr>
                        <a:t> d</a:t>
                      </a:r>
                      <a:r>
                        <a:rPr lang="en-CA" sz="1000" b="0" dirty="0" smtClean="0">
                          <a:cs typeface="Open Sans"/>
                        </a:rPr>
                        <a:t>evelop an ITAM tool shortlist and RFP, and define staffing roles and responsibilities.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CA" sz="1000" dirty="0" smtClean="0">
                          <a:solidFill>
                            <a:schemeClr val="tx1"/>
                          </a:solidFill>
                        </a:rPr>
                        <a:t>Build a plan to achieve the consolidation including prioritized initiatives with assigned responsibility.</a:t>
                      </a:r>
                    </a:p>
                    <a:p>
                      <a:pPr marL="228600" indent="-228600">
                        <a:spcAft>
                          <a:spcPts val="600"/>
                        </a:spcAft>
                        <a:buSzPct val="150000"/>
                        <a:buBlip>
                          <a:blip r:embed="rId3"/>
                        </a:buBlip>
                      </a:pPr>
                      <a:r>
                        <a:rPr lang="en-CA" sz="1000" dirty="0" smtClean="0">
                          <a:solidFill>
                            <a:schemeClr val="tx1"/>
                          </a:solidFill>
                        </a:rPr>
                        <a:t>Develop an RFP to hire a consultant to assist during and after the consolidation, if needed.</a:t>
                      </a:r>
                    </a:p>
                    <a:p>
                      <a:pPr marL="228600" indent="-228600">
                        <a:spcAft>
                          <a:spcPts val="600"/>
                        </a:spcAft>
                        <a:buSzPct val="150000"/>
                        <a:buBlip>
                          <a:blip r:embed="rId3"/>
                        </a:buBlip>
                      </a:pPr>
                      <a:r>
                        <a:rPr lang="en-CA" sz="1000" dirty="0" smtClean="0">
                          <a:solidFill>
                            <a:schemeClr val="tx1"/>
                          </a:solidFill>
                        </a:rPr>
                        <a:t>Develop a plan for targeted and timely communications to all stakeholders involved in the consolidation.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9571">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Module 0: </a:t>
                      </a:r>
                      <a:r>
                        <a:rPr lang="en-CA" sz="1000" b="0" dirty="0" smtClean="0">
                          <a:solidFill>
                            <a:schemeClr val="tx1"/>
                          </a:solidFill>
                        </a:rPr>
                        <a:t>Gather relevant data</a:t>
                      </a:r>
                    </a:p>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t>Module</a:t>
                      </a:r>
                      <a:r>
                        <a:rPr lang="en-CA" sz="1000" b="1" baseline="0" dirty="0" smtClean="0"/>
                        <a:t> 1</a:t>
                      </a:r>
                      <a:r>
                        <a:rPr lang="en-CA" sz="1000" b="1" dirty="0" smtClean="0"/>
                        <a:t>: </a:t>
                      </a:r>
                      <a:r>
                        <a:rPr lang="en-CA" sz="1000" b="0" dirty="0" smtClean="0"/>
                        <a:t>Initiate the project</a:t>
                      </a:r>
                    </a:p>
                    <a:p>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000" b="1" dirty="0" smtClean="0"/>
                        <a:t>Module 2</a:t>
                      </a:r>
                      <a:r>
                        <a:rPr lang="en-CA" sz="1000" b="1" baseline="0" dirty="0" smtClean="0"/>
                        <a:t>: </a:t>
                      </a:r>
                      <a:r>
                        <a:rPr lang="en-CA" sz="1000" b="0" baseline="0" dirty="0" smtClean="0"/>
                        <a:t>Assess data and requirements</a:t>
                      </a:r>
                      <a:endParaRPr lang="en-CA" sz="1000" b="0" dirty="0" smtClean="0"/>
                    </a:p>
                    <a:p>
                      <a:r>
                        <a:rPr lang="en-CA" sz="1000" b="1" dirty="0" smtClean="0"/>
                        <a:t>Module</a:t>
                      </a:r>
                      <a:r>
                        <a:rPr lang="en-CA" sz="1000" b="1" baseline="0" dirty="0" smtClean="0"/>
                        <a:t> 3</a:t>
                      </a:r>
                      <a:r>
                        <a:rPr lang="en-CA" sz="1000" b="1" dirty="0" smtClean="0"/>
                        <a:t>: </a:t>
                      </a:r>
                      <a:r>
                        <a:rPr lang="en-CA" sz="1000" b="0" dirty="0" smtClean="0"/>
                        <a:t>Design consolidated ITAM program</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4</a:t>
                      </a:r>
                      <a:r>
                        <a:rPr lang="en-CA" sz="1000" b="1" dirty="0" smtClean="0"/>
                        <a:t>: </a:t>
                      </a:r>
                      <a:r>
                        <a:rPr lang="en-CA" sz="1000" b="0" dirty="0" smtClean="0"/>
                        <a:t>Plan the transition and communications</a:t>
                      </a:r>
                    </a:p>
                    <a:p>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Outcomes:</a:t>
                      </a:r>
                    </a:p>
                    <a:p>
                      <a:pPr marL="171450" indent="-171450">
                        <a:buFont typeface="Arial" panose="020B0604020202020204" pitchFamily="34" charset="0"/>
                        <a:buChar char="•"/>
                      </a:pPr>
                      <a:r>
                        <a:rPr lang="en-CA" sz="1000" dirty="0" smtClean="0"/>
                        <a:t>A project team and project charter to lead the project with buy-in from stakeholders.</a:t>
                      </a:r>
                    </a:p>
                    <a:p>
                      <a:pPr marL="171450" indent="-171450">
                        <a:buFont typeface="Arial" panose="020B0604020202020204" pitchFamily="34" charset="0"/>
                        <a:buChar char="•"/>
                      </a:pPr>
                      <a:r>
                        <a:rPr lang="en-CA" sz="1000" dirty="0" smtClean="0"/>
                        <a:t>A comprehensive assessment of ITAM processes, policies, hardware, and software in each location.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2 Outcomes:</a:t>
                      </a:r>
                    </a:p>
                    <a:p>
                      <a:pPr marL="171450" indent="-171450">
                        <a:buFont typeface="Arial" panose="020B0604020202020204" pitchFamily="34" charset="0"/>
                        <a:buChar char="•"/>
                      </a:pPr>
                      <a:r>
                        <a:rPr lang="en-CA" sz="1000" dirty="0" smtClean="0"/>
                        <a:t>Evaluation and comparison of ITAM processes, policies, hardware, and software across sites to identify best practices and gaps.</a:t>
                      </a:r>
                    </a:p>
                    <a:p>
                      <a:pPr marL="171450" indent="-171450">
                        <a:buFont typeface="Arial" panose="020B0604020202020204" pitchFamily="34" charset="0"/>
                        <a:buChar char="•"/>
                      </a:pPr>
                      <a:r>
                        <a:rPr lang="en-CA" sz="1000" dirty="0" smtClean="0"/>
                        <a:t>Design consolidated ITAM program using this information and document processes and staffing in an SOP.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Outcomes:</a:t>
                      </a:r>
                    </a:p>
                    <a:p>
                      <a:pPr marL="171450" indent="-171450">
                        <a:buFont typeface="Arial" panose="020B0604020202020204" pitchFamily="34" charset="0"/>
                        <a:buChar char="•"/>
                      </a:pPr>
                      <a:r>
                        <a:rPr lang="en-CA" sz="1000" dirty="0" smtClean="0"/>
                        <a:t>A plan to achieve the consolidation including prioritized initiatives with assigned responsibility and timeline.</a:t>
                      </a:r>
                    </a:p>
                    <a:p>
                      <a:pPr marL="171450" indent="-171450">
                        <a:buFont typeface="Arial" panose="020B0604020202020204" pitchFamily="34" charset="0"/>
                        <a:buChar char="•"/>
                      </a:pPr>
                      <a:r>
                        <a:rPr lang="en-CA" sz="1000" dirty="0" smtClean="0"/>
                        <a:t>A plan for targeted and timely communications to all stakeholders involved in the consolidation.</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69798" y="2959550"/>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257174" y="1397580"/>
            <a:ext cx="765603" cy="761493"/>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410237" y="4490913"/>
            <a:ext cx="521416" cy="335090"/>
          </a:xfrm>
          <a:prstGeom prst="rect">
            <a:avLst/>
          </a:prstGeom>
          <a:effectLst/>
        </p:spPr>
      </p:pic>
      <p:sp>
        <p:nvSpPr>
          <p:cNvPr id="15" name="Chevron 14"/>
          <p:cNvSpPr/>
          <p:nvPr/>
        </p:nvSpPr>
        <p:spPr>
          <a:xfrm>
            <a:off x="1270514" y="1116760"/>
            <a:ext cx="2696674" cy="341214"/>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1. </a:t>
            </a:r>
            <a:r>
              <a:rPr lang="en-CA" sz="1200" dirty="0">
                <a:solidFill>
                  <a:schemeClr val="bg1"/>
                </a:solidFill>
              </a:rPr>
              <a:t>Assess </a:t>
            </a:r>
            <a:r>
              <a:rPr lang="en-CA" sz="1200" dirty="0" smtClean="0">
                <a:solidFill>
                  <a:schemeClr val="bg1"/>
                </a:solidFill>
              </a:rPr>
              <a:t>Current ITAM Programs and Data</a:t>
            </a:r>
            <a:endParaRPr lang="en-CA" sz="1200" dirty="0">
              <a:solidFill>
                <a:schemeClr val="bg1"/>
              </a:solidFill>
            </a:endParaRPr>
          </a:p>
        </p:txBody>
      </p:sp>
      <p:sp>
        <p:nvSpPr>
          <p:cNvPr id="16" name="Chevron 15"/>
          <p:cNvSpPr/>
          <p:nvPr/>
        </p:nvSpPr>
        <p:spPr>
          <a:xfrm>
            <a:off x="3823853" y="1116759"/>
            <a:ext cx="2670295" cy="350012"/>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2. Plan Consolidated ITAM</a:t>
            </a:r>
            <a:endParaRPr lang="en-US" sz="1200" dirty="0">
              <a:solidFill>
                <a:srgbClr val="FFFFFF"/>
              </a:solidFill>
            </a:endParaRPr>
          </a:p>
        </p:txBody>
      </p:sp>
      <p:sp>
        <p:nvSpPr>
          <p:cNvPr id="17" name="Chevron 16"/>
          <p:cNvSpPr/>
          <p:nvPr/>
        </p:nvSpPr>
        <p:spPr>
          <a:xfrm>
            <a:off x="6346349" y="1116758"/>
            <a:ext cx="2701138" cy="350013"/>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FFFF"/>
                </a:solidFill>
              </a:rPr>
              <a:t>3. Develop Transition Plan</a:t>
            </a:r>
            <a:endParaRPr lang="en-US" sz="1200" dirty="0">
              <a:solidFill>
                <a:srgbClr val="FFFFFF"/>
              </a:solidFill>
            </a:endParaRPr>
          </a:p>
        </p:txBody>
      </p:sp>
      <p:sp>
        <p:nvSpPr>
          <p:cNvPr id="4" name="Title 3"/>
          <p:cNvSpPr>
            <a:spLocks noGrp="1"/>
          </p:cNvSpPr>
          <p:nvPr>
            <p:ph type="title"/>
          </p:nvPr>
        </p:nvSpPr>
        <p:spPr>
          <a:noFill/>
        </p:spPr>
        <p:txBody>
          <a:bodyPr/>
          <a:lstStyle/>
          <a:p>
            <a:r>
              <a:rPr lang="en-US" dirty="0" smtClean="0"/>
              <a:t>Consolidate IT Asset Management </a:t>
            </a:r>
            <a:r>
              <a:rPr lang="en-US" dirty="0"/>
              <a:t>– project overview</a:t>
            </a:r>
            <a:endParaRPr lang="en-CA" dirty="0"/>
          </a:p>
        </p:txBody>
      </p:sp>
    </p:spTree>
    <p:extLst>
      <p:ext uri="{BB962C8B-B14F-4D97-AF65-F5344CB8AC3E}">
        <p14:creationId xmlns:p14="http://schemas.microsoft.com/office/powerpoint/2010/main" val="688740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Info-Tech delivers: Use </a:t>
            </a:r>
            <a:r>
              <a:rPr lang="en-US" dirty="0" smtClean="0"/>
              <a:t>our tools and </a:t>
            </a:r>
            <a:r>
              <a:rPr lang="en-US" dirty="0"/>
              <a:t>templates to accelerate </a:t>
            </a:r>
            <a:r>
              <a:rPr lang="en-US" dirty="0" smtClean="0"/>
              <a:t>your project to </a:t>
            </a:r>
            <a:r>
              <a:rPr lang="en-US" dirty="0"/>
              <a:t>completion</a:t>
            </a:r>
            <a:endParaRPr lang="en-CA" dirty="0"/>
          </a:p>
        </p:txBody>
      </p:sp>
      <p:pic>
        <p:nvPicPr>
          <p:cNvPr id="28" name="Picture 27"/>
          <p:cNvPicPr>
            <a:picLocks noChangeAspect="1"/>
          </p:cNvPicPr>
          <p:nvPr/>
        </p:nvPicPr>
        <p:blipFill>
          <a:blip r:embed="rId3"/>
          <a:stretch>
            <a:fillRect/>
          </a:stretch>
        </p:blipFill>
        <p:spPr>
          <a:xfrm>
            <a:off x="756750" y="1617653"/>
            <a:ext cx="1082736" cy="1388001"/>
          </a:xfrm>
          <a:prstGeom prst="rect">
            <a:avLst/>
          </a:prstGeom>
          <a:ln>
            <a:solidFill>
              <a:schemeClr val="bg1">
                <a:lumMod val="65000"/>
              </a:schemeClr>
            </a:solidFill>
          </a:ln>
          <a:effectLst>
            <a:outerShdw blurRad="50800" dist="25400" dir="5400000" algn="ctr" rotWithShape="0">
              <a:srgbClr val="000000">
                <a:alpha val="43137"/>
              </a:srgbClr>
            </a:outerShdw>
          </a:effectLst>
        </p:spPr>
      </p:pic>
      <p:pic>
        <p:nvPicPr>
          <p:cNvPr id="29" name="Picture 28"/>
          <p:cNvPicPr>
            <a:picLocks noChangeAspect="1"/>
          </p:cNvPicPr>
          <p:nvPr/>
        </p:nvPicPr>
        <p:blipFill>
          <a:blip r:embed="rId4"/>
          <a:stretch>
            <a:fillRect/>
          </a:stretch>
        </p:blipFill>
        <p:spPr>
          <a:xfrm>
            <a:off x="291306" y="1218802"/>
            <a:ext cx="1130692" cy="1458476"/>
          </a:xfrm>
          <a:prstGeom prst="rect">
            <a:avLst/>
          </a:prstGeom>
          <a:ln>
            <a:solidFill>
              <a:schemeClr val="bg1">
                <a:lumMod val="65000"/>
              </a:schemeClr>
            </a:solidFill>
          </a:ln>
          <a:effectLst>
            <a:outerShdw blurRad="50800" dist="25400" dir="5400000" algn="ctr" rotWithShape="0">
              <a:srgbClr val="000000">
                <a:alpha val="43137"/>
              </a:srgbClr>
            </a:outerShdw>
          </a:effectLst>
        </p:spPr>
      </p:pic>
      <p:pic>
        <p:nvPicPr>
          <p:cNvPr id="27" name="Picture 26"/>
          <p:cNvPicPr>
            <a:picLocks noChangeAspect="1"/>
          </p:cNvPicPr>
          <p:nvPr/>
        </p:nvPicPr>
        <p:blipFill>
          <a:blip r:embed="rId5"/>
          <a:stretch>
            <a:fillRect/>
          </a:stretch>
        </p:blipFill>
        <p:spPr>
          <a:xfrm>
            <a:off x="505974" y="1372279"/>
            <a:ext cx="1124768" cy="1469187"/>
          </a:xfrm>
          <a:prstGeom prst="rect">
            <a:avLst/>
          </a:prstGeom>
          <a:ln>
            <a:solidFill>
              <a:schemeClr val="bg1">
                <a:lumMod val="65000"/>
              </a:schemeClr>
            </a:solidFill>
          </a:ln>
          <a:effectLst>
            <a:outerShdw blurRad="50800" dist="25400" dir="5400000" algn="ctr" rotWithShape="0">
              <a:srgbClr val="000000">
                <a:alpha val="43137"/>
              </a:srgbClr>
            </a:outerShdw>
          </a:effectLst>
        </p:spPr>
      </p:pic>
      <p:sp>
        <p:nvSpPr>
          <p:cNvPr id="4" name="TextBox 3"/>
          <p:cNvSpPr txBox="1"/>
          <p:nvPr/>
        </p:nvSpPr>
        <p:spPr>
          <a:xfrm>
            <a:off x="193035" y="3112528"/>
            <a:ext cx="1750646" cy="461665"/>
          </a:xfrm>
          <a:prstGeom prst="rect">
            <a:avLst/>
          </a:prstGeom>
        </p:spPr>
        <p:txBody>
          <a:bodyPr wrap="square" rtlCol="0">
            <a:spAutoFit/>
          </a:bodyPr>
          <a:lstStyle/>
          <a:p>
            <a:pPr algn="ctr"/>
            <a:r>
              <a:rPr lang="en-CA" sz="1200" dirty="0" smtClean="0"/>
              <a:t>ITAM Consolidation Project Charter</a:t>
            </a:r>
          </a:p>
        </p:txBody>
      </p:sp>
      <p:pic>
        <p:nvPicPr>
          <p:cNvPr id="30" name="Picture 29"/>
          <p:cNvPicPr>
            <a:picLocks noChangeAspect="1"/>
          </p:cNvPicPr>
          <p:nvPr/>
        </p:nvPicPr>
        <p:blipFill>
          <a:blip r:embed="rId6"/>
          <a:stretch>
            <a:fillRect/>
          </a:stretch>
        </p:blipFill>
        <p:spPr>
          <a:xfrm>
            <a:off x="2099125" y="1241752"/>
            <a:ext cx="2204269" cy="1383530"/>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31" name="Picture 30"/>
          <p:cNvPicPr>
            <a:picLocks noChangeAspect="1"/>
          </p:cNvPicPr>
          <p:nvPr/>
        </p:nvPicPr>
        <p:blipFill>
          <a:blip r:embed="rId7"/>
          <a:stretch>
            <a:fillRect/>
          </a:stretch>
        </p:blipFill>
        <p:spPr>
          <a:xfrm>
            <a:off x="2375936" y="1469178"/>
            <a:ext cx="2362692" cy="1371483"/>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32" name="Picture 31"/>
          <p:cNvPicPr>
            <a:picLocks noChangeAspect="1"/>
          </p:cNvPicPr>
          <p:nvPr/>
        </p:nvPicPr>
        <p:blipFill>
          <a:blip r:embed="rId8"/>
          <a:stretch>
            <a:fillRect/>
          </a:stretch>
        </p:blipFill>
        <p:spPr>
          <a:xfrm>
            <a:off x="2166987" y="2317752"/>
            <a:ext cx="2478830" cy="690963"/>
          </a:xfrm>
          <a:prstGeom prst="rect">
            <a:avLst/>
          </a:prstGeom>
          <a:ln>
            <a:solidFill>
              <a:schemeClr val="bg1">
                <a:lumMod val="50000"/>
              </a:schemeClr>
            </a:solidFill>
          </a:ln>
          <a:effectLst>
            <a:outerShdw blurRad="50800" dist="25400" dir="5400000" algn="ctr" rotWithShape="0">
              <a:srgbClr val="000000">
                <a:alpha val="43137"/>
              </a:srgbClr>
            </a:outerShdw>
          </a:effectLst>
        </p:spPr>
      </p:pic>
      <p:sp>
        <p:nvSpPr>
          <p:cNvPr id="18" name="Rectangle 17"/>
          <p:cNvSpPr/>
          <p:nvPr/>
        </p:nvSpPr>
        <p:spPr>
          <a:xfrm>
            <a:off x="4438815" y="3069187"/>
            <a:ext cx="2356824" cy="461665"/>
          </a:xfrm>
          <a:prstGeom prst="rect">
            <a:avLst/>
          </a:prstGeom>
        </p:spPr>
        <p:txBody>
          <a:bodyPr wrap="square">
            <a:spAutoFit/>
          </a:bodyPr>
          <a:lstStyle/>
          <a:p>
            <a:pPr marL="449262" algn="ctr">
              <a:spcAft>
                <a:spcPts val="300"/>
              </a:spcAft>
              <a:buSzPct val="175000"/>
            </a:pPr>
            <a:r>
              <a:rPr lang="en-CA" sz="1200" dirty="0" smtClean="0"/>
              <a:t>ITAM Stakeholder Interview Guide</a:t>
            </a:r>
            <a:endParaRPr lang="en-CA" sz="1200" dirty="0"/>
          </a:p>
        </p:txBody>
      </p:sp>
      <p:sp>
        <p:nvSpPr>
          <p:cNvPr id="20" name="Rectangle 19"/>
          <p:cNvSpPr/>
          <p:nvPr/>
        </p:nvSpPr>
        <p:spPr>
          <a:xfrm>
            <a:off x="6615557" y="3118406"/>
            <a:ext cx="2159787" cy="461665"/>
          </a:xfrm>
          <a:prstGeom prst="rect">
            <a:avLst/>
          </a:prstGeom>
        </p:spPr>
        <p:txBody>
          <a:bodyPr wrap="square">
            <a:spAutoFit/>
          </a:bodyPr>
          <a:lstStyle/>
          <a:p>
            <a:pPr marL="449262" algn="ctr">
              <a:spcAft>
                <a:spcPts val="300"/>
              </a:spcAft>
              <a:buSzPct val="175000"/>
            </a:pPr>
            <a:r>
              <a:rPr lang="en-CA" sz="1200" dirty="0"/>
              <a:t>ITAM Assessment Scorecard </a:t>
            </a:r>
            <a:r>
              <a:rPr lang="en-CA" sz="1200" dirty="0" smtClean="0"/>
              <a:t>Tool</a:t>
            </a:r>
            <a:endParaRPr lang="en-CA" sz="1200" dirty="0"/>
          </a:p>
        </p:txBody>
      </p:sp>
      <p:sp>
        <p:nvSpPr>
          <p:cNvPr id="34" name="Rectangle 33"/>
          <p:cNvSpPr/>
          <p:nvPr/>
        </p:nvSpPr>
        <p:spPr>
          <a:xfrm>
            <a:off x="-307181" y="5801621"/>
            <a:ext cx="2492669" cy="461665"/>
          </a:xfrm>
          <a:prstGeom prst="rect">
            <a:avLst/>
          </a:prstGeom>
        </p:spPr>
        <p:txBody>
          <a:bodyPr wrap="square">
            <a:spAutoFit/>
          </a:bodyPr>
          <a:lstStyle/>
          <a:p>
            <a:pPr marL="449262" algn="ctr">
              <a:spcAft>
                <a:spcPts val="300"/>
              </a:spcAft>
              <a:buSzPct val="175000"/>
            </a:pPr>
            <a:r>
              <a:rPr lang="en-CA" sz="1200" dirty="0" smtClean="0"/>
              <a:t>IT Asset Management SOP and ITAM </a:t>
            </a:r>
            <a:r>
              <a:rPr lang="en-CA" sz="1200" dirty="0"/>
              <a:t>Job </a:t>
            </a:r>
            <a:r>
              <a:rPr lang="en-CA" sz="1200" dirty="0" smtClean="0"/>
              <a:t>Descriptions</a:t>
            </a:r>
            <a:endParaRPr lang="en-CA" sz="1200" dirty="0"/>
          </a:p>
        </p:txBody>
      </p:sp>
      <p:pic>
        <p:nvPicPr>
          <p:cNvPr id="39" name="Picture 38"/>
          <p:cNvPicPr>
            <a:picLocks noChangeAspect="1"/>
          </p:cNvPicPr>
          <p:nvPr/>
        </p:nvPicPr>
        <p:blipFill>
          <a:blip r:embed="rId9"/>
          <a:stretch>
            <a:fillRect/>
          </a:stretch>
        </p:blipFill>
        <p:spPr>
          <a:xfrm>
            <a:off x="5357862" y="1437887"/>
            <a:ext cx="1225212" cy="1589399"/>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35" name="Picture 34"/>
          <p:cNvPicPr>
            <a:picLocks noChangeAspect="1"/>
          </p:cNvPicPr>
          <p:nvPr/>
        </p:nvPicPr>
        <p:blipFill>
          <a:blip r:embed="rId10"/>
          <a:stretch>
            <a:fillRect/>
          </a:stretch>
        </p:blipFill>
        <p:spPr>
          <a:xfrm>
            <a:off x="7358980" y="1824701"/>
            <a:ext cx="1376293" cy="1278635"/>
          </a:xfrm>
          <a:prstGeom prst="rect">
            <a:avLst/>
          </a:prstGeom>
          <a:ln>
            <a:solidFill>
              <a:schemeClr val="bg1">
                <a:lumMod val="65000"/>
              </a:schemeClr>
            </a:solidFill>
          </a:ln>
          <a:effectLst>
            <a:outerShdw blurRad="50800" dist="25400" dir="5400000" algn="ctr" rotWithShape="0">
              <a:srgbClr val="000000">
                <a:alpha val="43137"/>
              </a:srgbClr>
            </a:outerShdw>
          </a:effectLst>
        </p:spPr>
      </p:pic>
      <p:pic>
        <p:nvPicPr>
          <p:cNvPr id="40" name="Picture 39"/>
          <p:cNvPicPr>
            <a:picLocks noChangeAspect="1"/>
          </p:cNvPicPr>
          <p:nvPr/>
        </p:nvPicPr>
        <p:blipFill>
          <a:blip r:embed="rId11"/>
          <a:stretch>
            <a:fillRect/>
          </a:stretch>
        </p:blipFill>
        <p:spPr>
          <a:xfrm>
            <a:off x="5015439" y="1241752"/>
            <a:ext cx="1229548" cy="1592603"/>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38" name="Picture 18"/>
          <p:cNvPicPr>
            <a:picLocks noChangeAspect="1"/>
          </p:cNvPicPr>
          <p:nvPr/>
        </p:nvPicPr>
        <p:blipFill>
          <a:blip r:embed="rId12"/>
          <a:stretch>
            <a:fillRect/>
          </a:stretch>
        </p:blipFill>
        <p:spPr>
          <a:xfrm>
            <a:off x="6882797" y="1804958"/>
            <a:ext cx="1483921" cy="916540"/>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36" name="Picture 35"/>
          <p:cNvPicPr>
            <a:picLocks noChangeAspect="1"/>
          </p:cNvPicPr>
          <p:nvPr/>
        </p:nvPicPr>
        <p:blipFill>
          <a:blip r:embed="rId13"/>
          <a:stretch>
            <a:fillRect/>
          </a:stretch>
        </p:blipFill>
        <p:spPr>
          <a:xfrm>
            <a:off x="7286671" y="1299144"/>
            <a:ext cx="1558234" cy="902859"/>
          </a:xfrm>
          <a:prstGeom prst="rect">
            <a:avLst/>
          </a:prstGeom>
          <a:ln>
            <a:solidFill>
              <a:schemeClr val="bg1">
                <a:lumMod val="65000"/>
              </a:schemeClr>
            </a:solidFill>
          </a:ln>
          <a:effectLst>
            <a:outerShdw blurRad="50800" dist="25400" dir="5400000" algn="ctr" rotWithShape="0">
              <a:srgbClr val="000000">
                <a:alpha val="43137"/>
              </a:srgbClr>
            </a:outerShdw>
          </a:effectLst>
        </p:spPr>
      </p:pic>
      <p:sp>
        <p:nvSpPr>
          <p:cNvPr id="41" name="Rectangle 40"/>
          <p:cNvSpPr/>
          <p:nvPr/>
        </p:nvSpPr>
        <p:spPr>
          <a:xfrm>
            <a:off x="4300077" y="5880175"/>
            <a:ext cx="2399699" cy="276999"/>
          </a:xfrm>
          <a:prstGeom prst="rect">
            <a:avLst/>
          </a:prstGeom>
        </p:spPr>
        <p:txBody>
          <a:bodyPr wrap="square">
            <a:spAutoFit/>
          </a:bodyPr>
          <a:lstStyle/>
          <a:p>
            <a:pPr marL="449262" algn="ctr">
              <a:spcAft>
                <a:spcPts val="300"/>
              </a:spcAft>
              <a:buSzPct val="175000"/>
            </a:pPr>
            <a:r>
              <a:rPr lang="en-CA" sz="1200" dirty="0"/>
              <a:t>ITAM Consolidation </a:t>
            </a:r>
            <a:r>
              <a:rPr lang="en-CA" sz="1200" dirty="0" smtClean="0"/>
              <a:t>Plan</a:t>
            </a:r>
            <a:endParaRPr lang="en-CA" sz="1200" dirty="0"/>
          </a:p>
        </p:txBody>
      </p:sp>
      <p:sp>
        <p:nvSpPr>
          <p:cNvPr id="42" name="Rectangle 41"/>
          <p:cNvSpPr/>
          <p:nvPr/>
        </p:nvSpPr>
        <p:spPr>
          <a:xfrm>
            <a:off x="1857449" y="5877202"/>
            <a:ext cx="2957264" cy="461665"/>
          </a:xfrm>
          <a:prstGeom prst="rect">
            <a:avLst/>
          </a:prstGeom>
        </p:spPr>
        <p:txBody>
          <a:bodyPr wrap="square">
            <a:spAutoFit/>
          </a:bodyPr>
          <a:lstStyle/>
          <a:p>
            <a:pPr marL="449262" algn="ctr">
              <a:spcAft>
                <a:spcPts val="300"/>
              </a:spcAft>
              <a:buSzPct val="175000"/>
            </a:pPr>
            <a:r>
              <a:rPr lang="en-CA" sz="1200" dirty="0"/>
              <a:t>ITAM Consolidation RFP </a:t>
            </a:r>
            <a:r>
              <a:rPr lang="en-CA" sz="1200" dirty="0" smtClean="0"/>
              <a:t>(for </a:t>
            </a:r>
            <a:r>
              <a:rPr lang="en-CA" sz="1200" dirty="0"/>
              <a:t>professional </a:t>
            </a:r>
            <a:r>
              <a:rPr lang="en-CA" sz="1200" dirty="0" smtClean="0"/>
              <a:t>services)</a:t>
            </a:r>
            <a:endParaRPr lang="en-CA" sz="1200" dirty="0"/>
          </a:p>
        </p:txBody>
      </p:sp>
      <p:sp>
        <p:nvSpPr>
          <p:cNvPr id="43" name="Rectangle 42"/>
          <p:cNvSpPr/>
          <p:nvPr/>
        </p:nvSpPr>
        <p:spPr>
          <a:xfrm>
            <a:off x="6307675" y="5819202"/>
            <a:ext cx="2836325" cy="646331"/>
          </a:xfrm>
          <a:prstGeom prst="rect">
            <a:avLst/>
          </a:prstGeom>
        </p:spPr>
        <p:txBody>
          <a:bodyPr wrap="square">
            <a:spAutoFit/>
          </a:bodyPr>
          <a:lstStyle/>
          <a:p>
            <a:pPr marL="449262" algn="ctr">
              <a:spcAft>
                <a:spcPts val="300"/>
              </a:spcAft>
              <a:buSzPct val="175000"/>
            </a:pPr>
            <a:r>
              <a:rPr lang="en-CA" sz="1200" dirty="0"/>
              <a:t>ITAM Consolidation </a:t>
            </a:r>
            <a:r>
              <a:rPr lang="en-CA" sz="1200" dirty="0" smtClean="0"/>
              <a:t>Communications and Training Plan</a:t>
            </a:r>
            <a:endParaRPr lang="en-CA" sz="1200" dirty="0"/>
          </a:p>
        </p:txBody>
      </p:sp>
      <p:sp>
        <p:nvSpPr>
          <p:cNvPr id="44" name="TextBox 43"/>
          <p:cNvSpPr txBox="1"/>
          <p:nvPr/>
        </p:nvSpPr>
        <p:spPr>
          <a:xfrm>
            <a:off x="2199421" y="3112527"/>
            <a:ext cx="2300480" cy="276999"/>
          </a:xfrm>
          <a:prstGeom prst="rect">
            <a:avLst/>
          </a:prstGeom>
        </p:spPr>
        <p:txBody>
          <a:bodyPr wrap="square" rtlCol="0">
            <a:spAutoFit/>
          </a:bodyPr>
          <a:lstStyle/>
          <a:p>
            <a:pPr algn="ctr"/>
            <a:r>
              <a:rPr lang="en-CA" sz="1200" dirty="0" smtClean="0"/>
              <a:t>ITAM Assessment Tool</a:t>
            </a:r>
          </a:p>
        </p:txBody>
      </p:sp>
      <p:pic>
        <p:nvPicPr>
          <p:cNvPr id="51" name="Picture 8"/>
          <p:cNvPicPr>
            <a:picLocks noChangeAspect="1"/>
          </p:cNvPicPr>
          <p:nvPr/>
        </p:nvPicPr>
        <p:blipFill>
          <a:blip r:embed="rId14"/>
          <a:stretch>
            <a:fillRect/>
          </a:stretch>
        </p:blipFill>
        <p:spPr>
          <a:xfrm>
            <a:off x="289142" y="4073991"/>
            <a:ext cx="1067540" cy="1384960"/>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52" name="Picture 13"/>
          <p:cNvPicPr>
            <a:picLocks noChangeAspect="1"/>
          </p:cNvPicPr>
          <p:nvPr/>
        </p:nvPicPr>
        <p:blipFill>
          <a:blip r:embed="rId15"/>
          <a:stretch>
            <a:fillRect/>
          </a:stretch>
        </p:blipFill>
        <p:spPr>
          <a:xfrm>
            <a:off x="960742" y="4364177"/>
            <a:ext cx="1076723" cy="1391823"/>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53" name="Picture 14"/>
          <p:cNvPicPr>
            <a:picLocks noChangeAspect="1"/>
          </p:cNvPicPr>
          <p:nvPr/>
        </p:nvPicPr>
        <p:blipFill>
          <a:blip r:embed="rId16"/>
          <a:stretch>
            <a:fillRect/>
          </a:stretch>
        </p:blipFill>
        <p:spPr>
          <a:xfrm>
            <a:off x="680051" y="3611779"/>
            <a:ext cx="1055380" cy="1372928"/>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59" name="Picture 4"/>
          <p:cNvPicPr>
            <a:picLocks noChangeAspect="1"/>
          </p:cNvPicPr>
          <p:nvPr/>
        </p:nvPicPr>
        <p:blipFill>
          <a:blip r:embed="rId17"/>
          <a:stretch>
            <a:fillRect/>
          </a:stretch>
        </p:blipFill>
        <p:spPr>
          <a:xfrm>
            <a:off x="2496185" y="3671127"/>
            <a:ext cx="1092775" cy="1415786"/>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60" name="Picture 12"/>
          <p:cNvPicPr>
            <a:picLocks noChangeAspect="1"/>
          </p:cNvPicPr>
          <p:nvPr/>
        </p:nvPicPr>
        <p:blipFill>
          <a:blip r:embed="rId18"/>
          <a:stretch>
            <a:fillRect/>
          </a:stretch>
        </p:blipFill>
        <p:spPr>
          <a:xfrm>
            <a:off x="3209278" y="4422279"/>
            <a:ext cx="1090799" cy="1415786"/>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61" name="Picture 13"/>
          <p:cNvPicPr>
            <a:picLocks noChangeAspect="1"/>
          </p:cNvPicPr>
          <p:nvPr/>
        </p:nvPicPr>
        <p:blipFill>
          <a:blip r:embed="rId19"/>
          <a:stretch>
            <a:fillRect/>
          </a:stretch>
        </p:blipFill>
        <p:spPr>
          <a:xfrm>
            <a:off x="2798219" y="4073991"/>
            <a:ext cx="1094108" cy="1419122"/>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62" name="Picture 11"/>
          <p:cNvPicPr>
            <a:picLocks noChangeAspect="1"/>
          </p:cNvPicPr>
          <p:nvPr/>
        </p:nvPicPr>
        <p:blipFill>
          <a:blip r:embed="rId20"/>
          <a:stretch>
            <a:fillRect/>
          </a:stretch>
        </p:blipFill>
        <p:spPr>
          <a:xfrm>
            <a:off x="5336849" y="4197020"/>
            <a:ext cx="1267703" cy="1639787"/>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63" name="Picture 12"/>
          <p:cNvPicPr>
            <a:picLocks noChangeAspect="1"/>
          </p:cNvPicPr>
          <p:nvPr/>
        </p:nvPicPr>
        <p:blipFill>
          <a:blip r:embed="rId21"/>
          <a:stretch>
            <a:fillRect/>
          </a:stretch>
        </p:blipFill>
        <p:spPr>
          <a:xfrm>
            <a:off x="4814713" y="3771778"/>
            <a:ext cx="1198309" cy="1547229"/>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64" name="Picture 63"/>
          <p:cNvPicPr>
            <a:picLocks noChangeAspect="1"/>
          </p:cNvPicPr>
          <p:nvPr/>
        </p:nvPicPr>
        <p:blipFill>
          <a:blip r:embed="rId22"/>
          <a:stretch>
            <a:fillRect/>
          </a:stretch>
        </p:blipFill>
        <p:spPr>
          <a:xfrm>
            <a:off x="7085693" y="3952005"/>
            <a:ext cx="1586570" cy="1018032"/>
          </a:xfrm>
          <a:prstGeom prst="rect">
            <a:avLst/>
          </a:prstGeom>
          <a:ln>
            <a:solidFill>
              <a:schemeClr val="bg1">
                <a:lumMod val="50000"/>
              </a:schemeClr>
            </a:solidFill>
          </a:ln>
          <a:effectLst>
            <a:outerShdw blurRad="50800" dist="25400" dir="5400000" algn="ctr" rotWithShape="0">
              <a:srgbClr val="000000">
                <a:alpha val="43137"/>
              </a:srgbClr>
            </a:outerShdw>
          </a:effectLst>
        </p:spPr>
      </p:pic>
      <p:pic>
        <p:nvPicPr>
          <p:cNvPr id="65" name="Picture 64"/>
          <p:cNvPicPr>
            <a:picLocks noChangeAspect="1"/>
          </p:cNvPicPr>
          <p:nvPr/>
        </p:nvPicPr>
        <p:blipFill>
          <a:blip r:embed="rId23"/>
          <a:stretch>
            <a:fillRect/>
          </a:stretch>
        </p:blipFill>
        <p:spPr>
          <a:xfrm>
            <a:off x="7286671" y="4765182"/>
            <a:ext cx="1520912" cy="968532"/>
          </a:xfrm>
          <a:prstGeom prst="rect">
            <a:avLst/>
          </a:prstGeom>
          <a:ln>
            <a:solidFill>
              <a:schemeClr val="bg1">
                <a:lumMod val="50000"/>
              </a:schemeClr>
            </a:solidFill>
          </a:ln>
          <a:effectLst>
            <a:outerShdw blurRad="50800" dist="25400" dir="5400000" algn="ctr" rotWithShape="0">
              <a:srgbClr val="000000">
                <a:alpha val="43137"/>
              </a:srgbClr>
            </a:outerShdw>
          </a:effectLst>
        </p:spPr>
      </p:pic>
    </p:spTree>
    <p:extLst>
      <p:ext uri="{BB962C8B-B14F-4D97-AF65-F5344CB8AC3E}">
        <p14:creationId xmlns:p14="http://schemas.microsoft.com/office/powerpoint/2010/main" val="1844196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832758" y="2264318"/>
            <a:ext cx="7478486" cy="4534575"/>
          </a:xfrm>
          <a:prstGeom prst="rect">
            <a:avLst/>
          </a:prstGeom>
        </p:spPr>
        <p:txBody>
          <a:bodyPr wrap="square" rtlCol="0">
            <a:spAutoFit/>
          </a:bodyPr>
          <a:lstStyle/>
          <a:p>
            <a:pPr>
              <a:spcAft>
                <a:spcPts val="500"/>
              </a:spcAft>
            </a:pPr>
            <a:r>
              <a:rPr lang="en-CA" sz="1600" i="1" dirty="0">
                <a:solidFill>
                  <a:schemeClr val="bg1"/>
                </a:solidFill>
                <a:latin typeface="+mj-lt"/>
              </a:rPr>
              <a:t>Most organizations struggle with asset management already, but the challenge is amplified for those that have grown – be it through mergers, acquisitions, or organic growth. </a:t>
            </a:r>
            <a:r>
              <a:rPr lang="en-CA" sz="1600" i="1" dirty="0" smtClean="0">
                <a:solidFill>
                  <a:schemeClr val="bg1"/>
                </a:solidFill>
                <a:latin typeface="+mj-lt"/>
              </a:rPr>
              <a:t>They find </a:t>
            </a:r>
            <a:r>
              <a:rPr lang="en-CA" sz="1600" i="1" dirty="0">
                <a:solidFill>
                  <a:schemeClr val="bg1"/>
                </a:solidFill>
                <a:latin typeface="+mj-lt"/>
              </a:rPr>
              <a:t>themselves with multiple locations and multiple processes and tools for asset management, </a:t>
            </a:r>
            <a:r>
              <a:rPr lang="en-CA" sz="1600" i="1" dirty="0" smtClean="0">
                <a:solidFill>
                  <a:schemeClr val="bg1"/>
                </a:solidFill>
                <a:latin typeface="+mj-lt"/>
              </a:rPr>
              <a:t>some more </a:t>
            </a:r>
            <a:r>
              <a:rPr lang="en-CA" sz="1600" i="1" dirty="0">
                <a:solidFill>
                  <a:schemeClr val="bg1"/>
                </a:solidFill>
                <a:latin typeface="+mj-lt"/>
              </a:rPr>
              <a:t>effective than others.</a:t>
            </a:r>
          </a:p>
          <a:p>
            <a:pPr>
              <a:spcAft>
                <a:spcPts val="500"/>
              </a:spcAft>
            </a:pPr>
            <a:r>
              <a:rPr lang="en-CA" sz="1600" i="1" dirty="0">
                <a:solidFill>
                  <a:schemeClr val="bg1"/>
                </a:solidFill>
                <a:latin typeface="+mj-lt"/>
              </a:rPr>
              <a:t>Decentralization </a:t>
            </a:r>
            <a:r>
              <a:rPr lang="en-CA" sz="1600" i="1" dirty="0" smtClean="0">
                <a:solidFill>
                  <a:schemeClr val="bg1"/>
                </a:solidFill>
                <a:latin typeface="+mj-lt"/>
              </a:rPr>
              <a:t>prevents </a:t>
            </a:r>
            <a:r>
              <a:rPr lang="en-CA" sz="1600" i="1" dirty="0">
                <a:solidFill>
                  <a:schemeClr val="bg1"/>
                </a:solidFill>
                <a:latin typeface="+mj-lt"/>
              </a:rPr>
              <a:t>visibility </a:t>
            </a:r>
            <a:r>
              <a:rPr lang="en-CA" sz="1600" i="1" dirty="0" smtClean="0">
                <a:solidFill>
                  <a:schemeClr val="bg1"/>
                </a:solidFill>
                <a:latin typeface="+mj-lt"/>
              </a:rPr>
              <a:t>across </a:t>
            </a:r>
            <a:r>
              <a:rPr lang="en-CA" sz="1600" i="1" dirty="0">
                <a:solidFill>
                  <a:schemeClr val="bg1"/>
                </a:solidFill>
                <a:latin typeface="+mj-lt"/>
              </a:rPr>
              <a:t>the enterprise, leading to operational inefficiencies, </a:t>
            </a:r>
            <a:r>
              <a:rPr lang="en-CA" sz="1600" i="1" dirty="0" smtClean="0">
                <a:solidFill>
                  <a:schemeClr val="bg1"/>
                </a:solidFill>
                <a:latin typeface="+mj-lt"/>
              </a:rPr>
              <a:t>poor </a:t>
            </a:r>
            <a:r>
              <a:rPr lang="en-CA" sz="1600" i="1" dirty="0">
                <a:solidFill>
                  <a:schemeClr val="bg1"/>
                </a:solidFill>
                <a:latin typeface="+mj-lt"/>
              </a:rPr>
              <a:t>optimization of hardware and software assets, and often overspending on software </a:t>
            </a:r>
            <a:r>
              <a:rPr lang="en-CA" sz="1600" i="1" dirty="0" smtClean="0">
                <a:solidFill>
                  <a:schemeClr val="bg1"/>
                </a:solidFill>
                <a:latin typeface="+mj-lt"/>
              </a:rPr>
              <a:t>licenses. </a:t>
            </a:r>
            <a:r>
              <a:rPr lang="en-CA" sz="1600" i="1" dirty="0">
                <a:solidFill>
                  <a:schemeClr val="bg1"/>
                </a:solidFill>
                <a:latin typeface="+mj-lt"/>
              </a:rPr>
              <a:t>I</a:t>
            </a:r>
            <a:r>
              <a:rPr lang="en-CA" sz="1600" i="1" dirty="0" smtClean="0">
                <a:solidFill>
                  <a:schemeClr val="bg1"/>
                </a:solidFill>
                <a:latin typeface="+mj-lt"/>
              </a:rPr>
              <a:t>n addition, the data necessary for </a:t>
            </a:r>
            <a:r>
              <a:rPr lang="en-CA" sz="1600" i="1" dirty="0">
                <a:solidFill>
                  <a:schemeClr val="bg1"/>
                </a:solidFill>
                <a:latin typeface="+mj-lt"/>
              </a:rPr>
              <a:t>lifecycle management </a:t>
            </a:r>
            <a:r>
              <a:rPr lang="en-CA" sz="1600" i="1" dirty="0" smtClean="0">
                <a:solidFill>
                  <a:schemeClr val="bg1"/>
                </a:solidFill>
                <a:latin typeface="+mj-lt"/>
              </a:rPr>
              <a:t>and impending audits is lacking.</a:t>
            </a:r>
            <a:endParaRPr lang="en-CA" sz="1600" i="1" dirty="0">
              <a:solidFill>
                <a:schemeClr val="bg1"/>
              </a:solidFill>
              <a:latin typeface="+mj-lt"/>
            </a:endParaRPr>
          </a:p>
          <a:p>
            <a:pPr>
              <a:spcAft>
                <a:spcPts val="500"/>
              </a:spcAft>
            </a:pPr>
            <a:r>
              <a:rPr lang="en-CA" sz="1600" i="1" dirty="0" smtClean="0">
                <a:solidFill>
                  <a:schemeClr val="bg1"/>
                </a:solidFill>
                <a:latin typeface="+mj-lt"/>
              </a:rPr>
              <a:t>Centralizing and standardizing IT asset management will benefit organizations in this position immensely. Consolidation provides </a:t>
            </a:r>
            <a:r>
              <a:rPr lang="en-CA" sz="1600" i="1" dirty="0">
                <a:solidFill>
                  <a:schemeClr val="bg1"/>
                </a:solidFill>
                <a:latin typeface="+mj-lt"/>
              </a:rPr>
              <a:t>total visibility of the hardware and software licensing landscape across the enterprise, data to guide strategic decisions and ensure compliance, and cost savings through asset optimization.</a:t>
            </a:r>
          </a:p>
          <a:p>
            <a:pPr>
              <a:spcAft>
                <a:spcPts val="500"/>
              </a:spcAft>
            </a:pPr>
            <a:endParaRPr lang="en-CA" sz="1600" i="1" dirty="0">
              <a:solidFill>
                <a:schemeClr val="bg1"/>
              </a:solidFill>
              <a:latin typeface="+mj-lt"/>
            </a:endParaRPr>
          </a:p>
          <a:p>
            <a:pPr>
              <a:spcAft>
                <a:spcPts val="500"/>
              </a:spcAft>
            </a:pPr>
            <a:r>
              <a:rPr lang="en-CA" sz="1600" i="1" dirty="0">
                <a:solidFill>
                  <a:schemeClr val="bg1"/>
                </a:solidFill>
                <a:latin typeface="+mj-lt"/>
              </a:rPr>
              <a:t/>
            </a:r>
            <a:br>
              <a:rPr lang="en-CA" sz="1600" i="1" dirty="0">
                <a:solidFill>
                  <a:schemeClr val="bg1"/>
                </a:solidFill>
                <a:latin typeface="+mj-lt"/>
              </a:rPr>
            </a:br>
            <a:r>
              <a:rPr lang="en-CA" sz="1600" b="1" i="1" dirty="0">
                <a:solidFill>
                  <a:schemeClr val="bg1"/>
                </a:solidFill>
                <a:latin typeface="+mj-lt"/>
              </a:rPr>
              <a:t/>
            </a:r>
            <a:br>
              <a:rPr lang="en-CA" sz="1600" b="1" i="1" dirty="0">
                <a:solidFill>
                  <a:schemeClr val="bg1"/>
                </a:solidFill>
                <a:latin typeface="+mj-lt"/>
              </a:rPr>
            </a:br>
            <a:endParaRPr lang="en-CA" sz="1600" b="1" i="1" dirty="0">
              <a:solidFill>
                <a:schemeClr val="bg1"/>
              </a:solidFill>
              <a:latin typeface="+mj-lt"/>
            </a:endParaRPr>
          </a:p>
        </p:txBody>
      </p:sp>
      <p:sp>
        <p:nvSpPr>
          <p:cNvPr id="9" name="TextBox 8"/>
          <p:cNvSpPr txBox="1"/>
          <p:nvPr/>
        </p:nvSpPr>
        <p:spPr>
          <a:xfrm>
            <a:off x="3661193" y="5555126"/>
            <a:ext cx="4460917" cy="738664"/>
          </a:xfrm>
          <a:prstGeom prst="rect">
            <a:avLst/>
          </a:prstGeom>
        </p:spPr>
        <p:txBody>
          <a:bodyPr wrap="square" rtlCol="0">
            <a:spAutoFit/>
          </a:bodyPr>
          <a:lstStyle/>
          <a:p>
            <a:pPr algn="r"/>
            <a:r>
              <a:rPr lang="en-CA" sz="1400" b="1" i="1" dirty="0" smtClean="0">
                <a:solidFill>
                  <a:schemeClr val="bg1"/>
                </a:solidFill>
              </a:rPr>
              <a:t>Sandi Conrad, </a:t>
            </a:r>
          </a:p>
          <a:p>
            <a:pPr algn="r"/>
            <a:r>
              <a:rPr lang="en-CA" sz="1400" i="1" dirty="0" smtClean="0">
                <a:solidFill>
                  <a:schemeClr val="bg1"/>
                </a:solidFill>
              </a:rPr>
              <a:t>Senior Director, Infrastructure Practice </a:t>
            </a:r>
            <a:br>
              <a:rPr lang="en-CA" sz="1400" i="1" dirty="0" smtClean="0">
                <a:solidFill>
                  <a:schemeClr val="bg1"/>
                </a:solidFill>
              </a:rPr>
            </a:br>
            <a:r>
              <a:rPr lang="en-CA" sz="1400" i="1" dirty="0" smtClean="0">
                <a:solidFill>
                  <a:schemeClr val="bg1"/>
                </a:solidFill>
              </a:rPr>
              <a:t>Info-Tech Research Group</a:t>
            </a:r>
          </a:p>
        </p:txBody>
      </p:sp>
      <p:sp>
        <p:nvSpPr>
          <p:cNvPr id="10" name="TextBox 9"/>
          <p:cNvSpPr txBox="1"/>
          <p:nvPr/>
        </p:nvSpPr>
        <p:spPr>
          <a:xfrm>
            <a:off x="611009" y="1569272"/>
            <a:ext cx="7351082" cy="584775"/>
          </a:xfrm>
          <a:prstGeom prst="rect">
            <a:avLst/>
          </a:prstGeom>
        </p:spPr>
        <p:txBody>
          <a:bodyPr wrap="square" rtlCol="0">
            <a:spAutoFit/>
          </a:bodyPr>
          <a:lstStyle/>
          <a:p>
            <a:r>
              <a:rPr lang="en-CA" sz="1600" b="1" dirty="0">
                <a:solidFill>
                  <a:schemeClr val="bg1"/>
                </a:solidFill>
              </a:rPr>
              <a:t>Asset management requires effort. Consolidate </a:t>
            </a:r>
            <a:r>
              <a:rPr lang="en-CA" sz="1600" b="1" dirty="0" smtClean="0">
                <a:solidFill>
                  <a:schemeClr val="bg1"/>
                </a:solidFill>
              </a:rPr>
              <a:t>IT asset management (ITAM) </a:t>
            </a:r>
            <a:r>
              <a:rPr lang="en-CA" sz="1600" b="1" dirty="0">
                <a:solidFill>
                  <a:schemeClr val="bg1"/>
                </a:solidFill>
              </a:rPr>
              <a:t>to ensure </a:t>
            </a:r>
            <a:r>
              <a:rPr lang="en-CA" sz="1600" b="1" dirty="0" smtClean="0">
                <a:solidFill>
                  <a:schemeClr val="bg1"/>
                </a:solidFill>
              </a:rPr>
              <a:t>that </a:t>
            </a:r>
            <a:r>
              <a:rPr lang="en-CA" sz="1600" b="1" dirty="0">
                <a:solidFill>
                  <a:schemeClr val="bg1"/>
                </a:solidFill>
              </a:rPr>
              <a:t>effort </a:t>
            </a:r>
            <a:r>
              <a:rPr lang="en-CA" sz="1600" b="1" dirty="0" smtClean="0">
                <a:solidFill>
                  <a:schemeClr val="bg1"/>
                </a:solidFill>
              </a:rPr>
              <a:t>does not </a:t>
            </a:r>
            <a:r>
              <a:rPr lang="en-CA" sz="1600" b="1" dirty="0">
                <a:solidFill>
                  <a:schemeClr val="bg1"/>
                </a:solidFill>
              </a:rPr>
              <a:t>go to </a:t>
            </a:r>
            <a:r>
              <a:rPr lang="en-CA" sz="1600" b="1" dirty="0" smtClean="0">
                <a:solidFill>
                  <a:schemeClr val="bg1"/>
                </a:solidFill>
              </a:rPr>
              <a:t>waste.</a:t>
            </a:r>
            <a:endParaRPr lang="en-CA" sz="1600" b="1" dirty="0">
              <a:solidFill>
                <a:schemeClr val="bg1"/>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2"/>
          <a:stretch>
            <a:fillRect/>
          </a:stretch>
        </p:blipFill>
        <p:spPr>
          <a:xfrm>
            <a:off x="271676" y="2079329"/>
            <a:ext cx="678666" cy="619651"/>
          </a:xfrm>
          <a:prstGeom prst="rect">
            <a:avLst/>
          </a:prstGeom>
        </p:spPr>
      </p:pic>
      <p:pic>
        <p:nvPicPr>
          <p:cNvPr id="15" name="Picture 101"/>
          <p:cNvPicPr>
            <a:picLocks noChangeAspect="1"/>
          </p:cNvPicPr>
          <p:nvPr/>
        </p:nvPicPr>
        <p:blipFill>
          <a:blip r:embed="rId3"/>
          <a:stretch>
            <a:fillRect/>
          </a:stretch>
        </p:blipFill>
        <p:spPr>
          <a:xfrm>
            <a:off x="2123881" y="5291153"/>
            <a:ext cx="656535" cy="538507"/>
          </a:xfrm>
          <a:prstGeom prst="rect">
            <a:avLst/>
          </a:prstGeom>
        </p:spPr>
      </p:pic>
    </p:spTree>
    <p:extLst>
      <p:ext uri="{BB962C8B-B14F-4D97-AF65-F5344CB8AC3E}">
        <p14:creationId xmlns:p14="http://schemas.microsoft.com/office/powerpoint/2010/main" val="3785094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Measured value for Guided Implementations (GIs)</a:t>
            </a:r>
          </a:p>
        </p:txBody>
      </p:sp>
      <p:sp>
        <p:nvSpPr>
          <p:cNvPr id="16" name="Text Placeholder 7"/>
          <p:cNvSpPr txBox="1">
            <a:spLocks/>
          </p:cNvSpPr>
          <p:nvPr/>
        </p:nvSpPr>
        <p:spPr bwMode="auto">
          <a:xfrm>
            <a:off x="257176" y="1232756"/>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kern="1200" baseline="0">
                <a:solidFill>
                  <a:schemeClr val="tx1"/>
                </a:solidFill>
                <a:latin typeface="+mn-lt"/>
                <a:ea typeface="+mn-ea"/>
                <a:cs typeface="+mn-cs"/>
              </a:defRPr>
            </a:lvl1pPr>
            <a:lvl2pPr marL="228600" indent="-228600" algn="l" rtl="0" eaLnBrk="1" fontAlgn="base" hangingPunct="1">
              <a:spcBef>
                <a:spcPct val="20000"/>
              </a:spcBef>
              <a:spcAft>
                <a:spcPct val="0"/>
              </a:spcAft>
              <a:buClr>
                <a:schemeClr val="tx1"/>
              </a:buClr>
              <a:buSzPct val="150000"/>
              <a:buFont typeface="Arial" pitchFamily="34" charset="0"/>
              <a:buChar char="◦"/>
              <a:defRPr sz="1400" kern="1200">
                <a:solidFill>
                  <a:schemeClr val="tx1"/>
                </a:solidFill>
                <a:latin typeface="+mn-lt"/>
                <a:ea typeface="+mn-ea"/>
                <a:cs typeface="+mn-cs"/>
              </a:defRPr>
            </a:lvl2pPr>
            <a:lvl3pPr marL="228600" indent="-228600" algn="l" rtl="0" eaLnBrk="1" fontAlgn="base" hangingPunct="1">
              <a:spcBef>
                <a:spcPct val="20000"/>
              </a:spcBef>
              <a:spcAft>
                <a:spcPct val="0"/>
              </a:spcAft>
              <a:buClr>
                <a:schemeClr val="tx1"/>
              </a:buClr>
              <a:buFont typeface="Arial" pitchFamily="34" charset="0"/>
              <a:buChar char="–"/>
              <a:defRPr sz="1400" kern="1200">
                <a:solidFill>
                  <a:schemeClr val="tx1"/>
                </a:solidFill>
                <a:latin typeface="+mn-lt"/>
                <a:ea typeface="+mn-ea"/>
                <a:cs typeface="+mn-cs"/>
              </a:defRPr>
            </a:lvl3pPr>
            <a:lvl4pPr marL="228600" indent="-228600" algn="l" rtl="0" eaLnBrk="1" fontAlgn="base" hangingPunct="1">
              <a:spcBef>
                <a:spcPct val="20000"/>
              </a:spcBef>
              <a:spcAft>
                <a:spcPct val="0"/>
              </a:spcAft>
              <a:buClr>
                <a:schemeClr val="tx1"/>
              </a:buClr>
              <a:buFont typeface="Wingdings" pitchFamily="2" charset="2"/>
              <a:buChar char="§"/>
              <a:defRPr sz="1400" kern="1200">
                <a:solidFill>
                  <a:schemeClr val="tx1"/>
                </a:solidFill>
                <a:latin typeface="+mn-lt"/>
                <a:ea typeface="+mn-ea"/>
                <a:cs typeface="+mn-cs"/>
              </a:defRPr>
            </a:lvl4pPr>
            <a:lvl5pPr marL="2286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ysClr val="windowText" lastClr="000000"/>
              </a:buClr>
              <a:defRPr/>
            </a:pPr>
            <a:r>
              <a:rPr lang="en-US" dirty="0" smtClean="0">
                <a:solidFill>
                  <a:srgbClr val="333333"/>
                </a:solidFill>
              </a:rPr>
              <a:t>Engaging in GIs doesn’t just offer valuable project advice, it also results in significant cost savings. </a:t>
            </a:r>
            <a:endParaRPr lang="en-US" dirty="0">
              <a:solidFill>
                <a:srgbClr val="333333"/>
              </a:solidFill>
            </a:endParaRPr>
          </a:p>
        </p:txBody>
      </p:sp>
      <p:graphicFrame>
        <p:nvGraphicFramePr>
          <p:cNvPr id="17" name="Table 1"/>
          <p:cNvGraphicFramePr>
            <a:graphicFrameLocks noGrp="1"/>
          </p:cNvGraphicFramePr>
          <p:nvPr>
            <p:extLst>
              <p:ext uri="{D42A27DB-BD31-4B8C-83A1-F6EECF244321}">
                <p14:modId xmlns:p14="http://schemas.microsoft.com/office/powerpoint/2010/main" val="274419197"/>
              </p:ext>
            </p:extLst>
          </p:nvPr>
        </p:nvGraphicFramePr>
        <p:xfrm>
          <a:off x="318928" y="1950721"/>
          <a:ext cx="8558372" cy="3163672"/>
        </p:xfrm>
        <a:graphic>
          <a:graphicData uri="http://schemas.openxmlformats.org/drawingml/2006/table">
            <a:tbl>
              <a:tblPr firstRow="1" firstCol="1" bandRow="1"/>
              <a:tblGrid>
                <a:gridCol w="2090164"/>
                <a:gridCol w="6468208"/>
              </a:tblGrid>
              <a:tr h="25539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smtClean="0">
                          <a:solidFill>
                            <a:schemeClr val="bg1"/>
                          </a:solidFill>
                          <a:effectLst/>
                        </a:rPr>
                        <a:t>GI</a:t>
                      </a:r>
                      <a:endParaRPr lang="en-C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a:solidFill>
                            <a:schemeClr val="bg1"/>
                          </a:solidFill>
                          <a:effectLst/>
                        </a:rPr>
                        <a:t>Measured Value</a:t>
                      </a:r>
                      <a:endParaRPr lang="en-C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r>
              <a:tr h="82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400" dirty="0" smtClean="0">
                          <a:solidFill>
                            <a:schemeClr val="tx1"/>
                          </a:solidFill>
                          <a:effectLst/>
                          <a:latin typeface="+mn-lt"/>
                          <a:ea typeface="+mn-ea"/>
                          <a:cs typeface="+mn-cs"/>
                        </a:rPr>
                        <a:t>Phase</a:t>
                      </a:r>
                      <a:r>
                        <a:rPr lang="en-CA" sz="1400" baseline="0" dirty="0" smtClean="0">
                          <a:solidFill>
                            <a:schemeClr val="tx1"/>
                          </a:solidFill>
                          <a:effectLst/>
                          <a:latin typeface="+mn-lt"/>
                          <a:ea typeface="+mn-ea"/>
                          <a:cs typeface="+mn-cs"/>
                        </a:rPr>
                        <a:t> 1: Assess Current ITAM Programs and Data</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a:spcBef>
                          <a:spcPts val="0"/>
                        </a:spcBef>
                        <a:spcAft>
                          <a:spcPts val="0"/>
                        </a:spcAft>
                        <a:buFont typeface="Arial" panose="020B0604020202020204" pitchFamily="34" charset="0"/>
                        <a:buChar char="•"/>
                      </a:pPr>
                      <a:r>
                        <a:rPr lang="en-CA" sz="1400" b="0" kern="1200" dirty="0" smtClean="0">
                          <a:solidFill>
                            <a:schemeClr val="tx1"/>
                          </a:solidFill>
                          <a:effectLst/>
                          <a:latin typeface="+mn-lt"/>
                          <a:ea typeface="Calibri" panose="020F0502020204030204" pitchFamily="34" charset="0"/>
                          <a:cs typeface="Arial" panose="020B0604020202020204" pitchFamily="34" charset="0"/>
                        </a:rPr>
                        <a:t>Time,</a:t>
                      </a:r>
                      <a:r>
                        <a:rPr lang="en-CA" sz="1400" b="0" kern="1200" baseline="0" dirty="0" smtClean="0">
                          <a:solidFill>
                            <a:schemeClr val="tx1"/>
                          </a:solidFill>
                          <a:effectLst/>
                          <a:latin typeface="+mn-lt"/>
                          <a:ea typeface="Calibri" panose="020F0502020204030204" pitchFamily="34" charset="0"/>
                          <a:cs typeface="Arial" panose="020B0604020202020204" pitchFamily="34" charset="0"/>
                        </a:rPr>
                        <a:t> value, and resources saved by using Info-Tech’s methodology to initiate the project and assess current ITAM processes and data. </a:t>
                      </a:r>
                    </a:p>
                    <a:p>
                      <a:pPr marL="171450" marR="0" indent="-171450" algn="l">
                        <a:spcBef>
                          <a:spcPts val="0"/>
                        </a:spcBef>
                        <a:spcAft>
                          <a:spcPts val="0"/>
                        </a:spcAft>
                        <a:buFont typeface="Arial" panose="020B0604020202020204" pitchFamily="34" charset="0"/>
                        <a:buChar char="•"/>
                      </a:pPr>
                      <a:r>
                        <a:rPr lang="en-CA" sz="1400" b="0" baseline="0" dirty="0" smtClean="0">
                          <a:solidFill>
                            <a:schemeClr val="tx1"/>
                          </a:solidFill>
                          <a:effectLst/>
                          <a:latin typeface="+mn-lt"/>
                          <a:ea typeface="Calibri" panose="020F0502020204030204" pitchFamily="34" charset="0"/>
                          <a:cs typeface="Arial" panose="020B0604020202020204" pitchFamily="34" charset="0"/>
                        </a:rPr>
                        <a:t>For example, 2 FTEs * 10 days * $80,000/year = </a:t>
                      </a:r>
                      <a:r>
                        <a:rPr lang="en-CA" sz="1400" b="1" baseline="0" dirty="0" smtClean="0">
                          <a:solidFill>
                            <a:schemeClr val="tx1"/>
                          </a:solidFill>
                          <a:effectLst/>
                          <a:latin typeface="+mn-lt"/>
                          <a:ea typeface="Calibri" panose="020F0502020204030204" pitchFamily="34" charset="0"/>
                          <a:cs typeface="Arial" panose="020B0604020202020204" pitchFamily="34" charset="0"/>
                        </a:rPr>
                        <a:t>$6,200</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82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400" dirty="0" smtClean="0">
                          <a:solidFill>
                            <a:schemeClr val="tx1"/>
                          </a:solidFill>
                          <a:effectLst/>
                          <a:latin typeface="+mn-lt"/>
                        </a:rPr>
                        <a:t>Phase 2: Plan Consolidated ITAM</a:t>
                      </a: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a:spcBef>
                          <a:spcPts val="0"/>
                        </a:spcBef>
                        <a:spcAft>
                          <a:spcPts val="0"/>
                        </a:spcAft>
                        <a:buFont typeface="Arial" panose="020B0604020202020204" pitchFamily="34" charset="0"/>
                        <a:buChar char="•"/>
                      </a:pPr>
                      <a:r>
                        <a:rPr lang="en-CA" sz="1400" b="0" kern="1200" dirty="0" smtClean="0">
                          <a:solidFill>
                            <a:schemeClr val="tx1"/>
                          </a:solidFill>
                          <a:effectLst/>
                          <a:latin typeface="+mn-lt"/>
                          <a:ea typeface="Calibri" panose="020F0502020204030204" pitchFamily="34" charset="0"/>
                          <a:cs typeface="Arial" panose="020B0604020202020204" pitchFamily="34" charset="0"/>
                        </a:rPr>
                        <a:t>Time,</a:t>
                      </a:r>
                      <a:r>
                        <a:rPr lang="en-CA" sz="1400" b="0" kern="1200" baseline="0" dirty="0" smtClean="0">
                          <a:solidFill>
                            <a:schemeClr val="tx1"/>
                          </a:solidFill>
                          <a:effectLst/>
                          <a:latin typeface="+mn-lt"/>
                          <a:ea typeface="Calibri" panose="020F0502020204030204" pitchFamily="34" charset="0"/>
                          <a:cs typeface="Arial" panose="020B0604020202020204" pitchFamily="34" charset="0"/>
                        </a:rPr>
                        <a:t> value, and resources saved by using Info-Tech’s tools and templates to compare data, assess requirements, and design the consolidated ITAM program.</a:t>
                      </a:r>
                    </a:p>
                    <a:p>
                      <a:pPr marL="171450" marR="0" indent="-171450" algn="l">
                        <a:spcBef>
                          <a:spcPts val="0"/>
                        </a:spcBef>
                        <a:spcAft>
                          <a:spcPts val="0"/>
                        </a:spcAft>
                        <a:buFont typeface="Arial" panose="020B0604020202020204" pitchFamily="34" charset="0"/>
                        <a:buChar char="•"/>
                      </a:pPr>
                      <a:r>
                        <a:rPr lang="en-CA" sz="1400" b="0" kern="1200" baseline="0" dirty="0" smtClean="0">
                          <a:solidFill>
                            <a:schemeClr val="tx1"/>
                          </a:solidFill>
                          <a:effectLst/>
                          <a:latin typeface="+mn-lt"/>
                          <a:ea typeface="Calibri" panose="020F0502020204030204" pitchFamily="34" charset="0"/>
                          <a:cs typeface="Arial" panose="020B0604020202020204" pitchFamily="34" charset="0"/>
                        </a:rPr>
                        <a:t>For example, 2 FTEs * 5 days * $80,000/year = </a:t>
                      </a:r>
                      <a:r>
                        <a:rPr lang="en-CA" sz="1400" b="1" kern="1200" baseline="0" dirty="0" smtClean="0">
                          <a:solidFill>
                            <a:schemeClr val="tx1"/>
                          </a:solidFill>
                          <a:effectLst/>
                          <a:latin typeface="+mn-lt"/>
                          <a:ea typeface="Calibri" panose="020F0502020204030204" pitchFamily="34" charset="0"/>
                          <a:cs typeface="Arial" panose="020B0604020202020204" pitchFamily="34" charset="0"/>
                        </a:rPr>
                        <a:t>$3,100</a:t>
                      </a:r>
                      <a:endParaRPr lang="en-CA" sz="1400" b="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82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400" dirty="0" smtClean="0">
                          <a:solidFill>
                            <a:schemeClr val="tx1"/>
                          </a:solidFill>
                          <a:effectLst/>
                          <a:latin typeface="+mn-lt"/>
                        </a:rPr>
                        <a:t>Phase 3: Develop Transition Plan</a:t>
                      </a: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a:spcBef>
                          <a:spcPts val="0"/>
                        </a:spcBef>
                        <a:spcAft>
                          <a:spcPts val="0"/>
                        </a:spcAft>
                        <a:buFont typeface="Arial" panose="020B0604020202020204" pitchFamily="34" charset="0"/>
                        <a:buChar char="•"/>
                      </a:pPr>
                      <a:r>
                        <a:rPr lang="en-CA" sz="1400" b="0" kern="1200" dirty="0" smtClean="0">
                          <a:solidFill>
                            <a:schemeClr val="tx1"/>
                          </a:solidFill>
                          <a:effectLst/>
                          <a:latin typeface="+mn-lt"/>
                          <a:ea typeface="Calibri" panose="020F0502020204030204" pitchFamily="34" charset="0"/>
                          <a:cs typeface="Arial" panose="020B0604020202020204" pitchFamily="34" charset="0"/>
                        </a:rPr>
                        <a:t>Time,</a:t>
                      </a:r>
                      <a:r>
                        <a:rPr lang="en-CA" sz="1400" b="0" kern="1200" baseline="0" dirty="0" smtClean="0">
                          <a:solidFill>
                            <a:schemeClr val="tx1"/>
                          </a:solidFill>
                          <a:effectLst/>
                          <a:latin typeface="+mn-lt"/>
                          <a:ea typeface="Calibri" panose="020F0502020204030204" pitchFamily="34" charset="0"/>
                          <a:cs typeface="Arial" panose="020B0604020202020204" pitchFamily="34" charset="0"/>
                        </a:rPr>
                        <a:t> value, and resources saved by following Info-Tech’s tools and methodology to develop a consolidation plan and communicate the change. </a:t>
                      </a:r>
                    </a:p>
                    <a:p>
                      <a:pPr marL="171450" marR="0" indent="-171450" algn="l">
                        <a:spcBef>
                          <a:spcPts val="0"/>
                        </a:spcBef>
                        <a:spcAft>
                          <a:spcPts val="0"/>
                        </a:spcAft>
                        <a:buFont typeface="Arial" panose="020B0604020202020204" pitchFamily="34" charset="0"/>
                        <a:buChar char="•"/>
                      </a:pPr>
                      <a:r>
                        <a:rPr lang="en-CA" sz="1400" b="0" kern="1200" baseline="0" dirty="0" smtClean="0">
                          <a:solidFill>
                            <a:schemeClr val="tx1"/>
                          </a:solidFill>
                          <a:effectLst/>
                          <a:latin typeface="+mn-lt"/>
                          <a:ea typeface="Calibri" panose="020F0502020204030204" pitchFamily="34" charset="0"/>
                          <a:cs typeface="Arial" panose="020B0604020202020204" pitchFamily="34" charset="0"/>
                        </a:rPr>
                        <a:t>For example, 1 FTE * 5 days * $80,000/year = </a:t>
                      </a:r>
                      <a:r>
                        <a:rPr lang="en-CA" sz="1400" b="1" kern="1200" baseline="0" dirty="0" smtClean="0">
                          <a:solidFill>
                            <a:schemeClr val="tx1"/>
                          </a:solidFill>
                          <a:effectLst/>
                          <a:latin typeface="+mn-lt"/>
                          <a:ea typeface="Calibri" panose="020F0502020204030204" pitchFamily="34" charset="0"/>
                          <a:cs typeface="Arial" panose="020B0604020202020204" pitchFamily="34" charset="0"/>
                        </a:rPr>
                        <a:t>$1,500</a:t>
                      </a:r>
                      <a:endParaRPr lang="en-CA" sz="140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39883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400" dirty="0" smtClean="0">
                          <a:solidFill>
                            <a:schemeClr val="tx1"/>
                          </a:solidFill>
                          <a:effectLst/>
                          <a:latin typeface="+mn-lt"/>
                          <a:ea typeface="Calibri" panose="020F0502020204030204" pitchFamily="34" charset="0"/>
                          <a:cs typeface="Times New Roman" panose="02020603050405020304" pitchFamily="18" charset="0"/>
                        </a:rPr>
                        <a:t>Total savings</a:t>
                      </a:r>
                      <a:endParaRPr lang="en-CA" sz="1400" dirty="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CA" sz="1400" b="1" baseline="0" dirty="0" smtClean="0">
                          <a:solidFill>
                            <a:schemeClr val="tx1"/>
                          </a:solidFill>
                          <a:effectLst/>
                          <a:latin typeface="+mn-lt"/>
                          <a:ea typeface="Calibri" panose="020F0502020204030204" pitchFamily="34" charset="0"/>
                          <a:cs typeface="Times New Roman" panose="02020603050405020304" pitchFamily="18" charset="0"/>
                        </a:rPr>
                        <a:t>$10,800</a:t>
                      </a:r>
                    </a:p>
                  </a:txBody>
                  <a:tcPr marL="59839" marR="59839"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bl>
          </a:graphicData>
        </a:graphic>
      </p:graphicFrame>
    </p:spTree>
    <p:extLst>
      <p:ext uri="{BB962C8B-B14F-4D97-AF65-F5344CB8AC3E}">
        <p14:creationId xmlns:p14="http://schemas.microsoft.com/office/powerpoint/2010/main" val="2311046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Workshop overview </a:t>
            </a:r>
            <a:endParaRPr lang="en-CA" dirty="0"/>
          </a:p>
        </p:txBody>
      </p:sp>
      <p:sp>
        <p:nvSpPr>
          <p:cNvPr id="12" name="Text Placeholder 2"/>
          <p:cNvSpPr txBox="1">
            <a:spLocks/>
          </p:cNvSpPr>
          <p:nvPr/>
        </p:nvSpPr>
        <p:spPr bwMode="auto">
          <a:xfrm>
            <a:off x="639475" y="1074770"/>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1026140339"/>
              </p:ext>
            </p:extLst>
          </p:nvPr>
        </p:nvGraphicFramePr>
        <p:xfrm>
          <a:off x="259110" y="1407582"/>
          <a:ext cx="8625781" cy="5062235"/>
        </p:xfrm>
        <a:graphic>
          <a:graphicData uri="http://schemas.openxmlformats.org/drawingml/2006/table">
            <a:tbl>
              <a:tblPr firstRow="1" bandRow="1">
                <a:tableStyleId>{5C22544A-7EE6-4342-B048-85BDC9FD1C3A}</a:tableStyleId>
              </a:tblPr>
              <a:tblGrid>
                <a:gridCol w="325131"/>
                <a:gridCol w="1557597"/>
                <a:gridCol w="1762663"/>
                <a:gridCol w="1660130"/>
                <a:gridCol w="1660130"/>
                <a:gridCol w="1660130"/>
              </a:tblGrid>
              <a:tr h="264630">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Pre-Workshop</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3469588">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spcAft>
                          <a:spcPts val="1200"/>
                        </a:spcAft>
                      </a:pPr>
                      <a:r>
                        <a:rPr lang="en-CA" sz="1000" b="1" dirty="0" smtClean="0">
                          <a:solidFill>
                            <a:schemeClr val="tx1"/>
                          </a:solidFill>
                        </a:rPr>
                        <a:t>Module 0: Gather relevant data</a:t>
                      </a:r>
                    </a:p>
                    <a:p>
                      <a:pPr marL="216000" indent="-457200">
                        <a:spcAft>
                          <a:spcPts val="0"/>
                        </a:spcAft>
                      </a:pPr>
                      <a:r>
                        <a:rPr lang="en-CA" sz="1000" b="1" dirty="0" smtClean="0">
                          <a:solidFill>
                            <a:schemeClr val="tx1"/>
                          </a:solidFill>
                        </a:rPr>
                        <a:t>0.1 </a:t>
                      </a:r>
                      <a:r>
                        <a:rPr lang="en-CA" sz="1000" b="0" dirty="0" smtClean="0">
                          <a:solidFill>
                            <a:schemeClr val="tx1"/>
                          </a:solidFill>
                        </a:rPr>
                        <a:t>Send </a:t>
                      </a:r>
                      <a:r>
                        <a:rPr lang="en-CA" sz="1000" b="0" i="1" dirty="0" smtClean="0">
                          <a:solidFill>
                            <a:schemeClr val="tx1"/>
                          </a:solidFill>
                        </a:rPr>
                        <a:t>ITAM Assessment Tool </a:t>
                      </a:r>
                      <a:r>
                        <a:rPr lang="en-CA" sz="1000" b="0" dirty="0" smtClean="0">
                          <a:solidFill>
                            <a:schemeClr val="tx1"/>
                          </a:solidFill>
                        </a:rPr>
                        <a:t>to each location to have them assess their ITAM process, policies, software, and hardware.</a:t>
                      </a:r>
                    </a:p>
                    <a:p>
                      <a:pPr marL="216000" indent="-457200">
                        <a:spcAft>
                          <a:spcPts val="0"/>
                        </a:spcAft>
                      </a:pPr>
                      <a:r>
                        <a:rPr lang="en-CA" sz="1000" b="1" dirty="0" smtClean="0">
                          <a:solidFill>
                            <a:schemeClr val="tx1"/>
                          </a:solidFill>
                        </a:rPr>
                        <a:t>0.2</a:t>
                      </a:r>
                      <a:r>
                        <a:rPr lang="en-CA" sz="1000" b="1" baseline="0" dirty="0" smtClean="0">
                          <a:solidFill>
                            <a:schemeClr val="tx1"/>
                          </a:solidFill>
                        </a:rPr>
                        <a:t> </a:t>
                      </a:r>
                      <a:r>
                        <a:rPr lang="en-CA" sz="1000" b="0" baseline="0" dirty="0" smtClean="0">
                          <a:solidFill>
                            <a:schemeClr val="tx1"/>
                          </a:solidFill>
                        </a:rPr>
                        <a:t>Interview stakeholders in each location to assess needs and requirements </a:t>
                      </a:r>
                      <a:r>
                        <a:rPr lang="en-CA" sz="1000" b="0" i="0" baseline="0" dirty="0" smtClean="0">
                          <a:solidFill>
                            <a:schemeClr val="tx1"/>
                          </a:solidFill>
                        </a:rPr>
                        <a:t>(if members of each location will be in attendance, this could be done in the workshop).</a:t>
                      </a:r>
                      <a:endParaRPr lang="en-CA" sz="1000" b="0" i="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t>Module</a:t>
                      </a:r>
                      <a:r>
                        <a:rPr lang="en-CA" sz="1000" b="1" baseline="0" dirty="0" smtClean="0"/>
                        <a:t> 1</a:t>
                      </a:r>
                      <a:r>
                        <a:rPr lang="en-CA" sz="1000" b="1" dirty="0" smtClean="0"/>
                        <a:t>: Initiate the project</a:t>
                      </a:r>
                    </a:p>
                    <a:p>
                      <a:endParaRPr lang="en-CA" sz="1000" b="1" dirty="0" smtClean="0">
                        <a:solidFill>
                          <a:schemeClr val="tx1"/>
                        </a:solidFill>
                      </a:endParaRPr>
                    </a:p>
                    <a:p>
                      <a:pPr marL="216000" indent="-457200">
                        <a:spcAft>
                          <a:spcPts val="0"/>
                        </a:spcAft>
                      </a:pPr>
                      <a:r>
                        <a:rPr lang="en-CA" sz="1000" b="1" dirty="0" smtClean="0">
                          <a:solidFill>
                            <a:schemeClr val="tx1"/>
                          </a:solidFill>
                        </a:rPr>
                        <a:t>1.1</a:t>
                      </a:r>
                      <a:r>
                        <a:rPr lang="en-CA" sz="1000" b="0" dirty="0" smtClean="0">
                          <a:solidFill>
                            <a:schemeClr val="tx1"/>
                          </a:solidFill>
                        </a:rPr>
                        <a:t> Identify</a:t>
                      </a:r>
                      <a:r>
                        <a:rPr lang="en-CA" sz="1000" b="0" baseline="0" dirty="0" smtClean="0">
                          <a:solidFill>
                            <a:schemeClr val="tx1"/>
                          </a:solidFill>
                        </a:rPr>
                        <a:t> key stakeholders and develop an engagement plan.</a:t>
                      </a:r>
                    </a:p>
                    <a:p>
                      <a:pPr marL="216000" indent="-457200">
                        <a:spcAft>
                          <a:spcPts val="0"/>
                        </a:spcAft>
                      </a:pPr>
                      <a:r>
                        <a:rPr lang="en-CA" sz="1000" b="1" dirty="0" smtClean="0">
                          <a:solidFill>
                            <a:schemeClr val="tx1"/>
                          </a:solidFill>
                        </a:rPr>
                        <a:t>1.2</a:t>
                      </a:r>
                      <a:r>
                        <a:rPr lang="en-CA" sz="1000" b="0" dirty="0" smtClean="0">
                          <a:solidFill>
                            <a:schemeClr val="tx1"/>
                          </a:solidFill>
                        </a:rPr>
                        <a:t> Assemble project team and assign roles and responsibilities.</a:t>
                      </a:r>
                    </a:p>
                    <a:p>
                      <a:pPr marL="216000" indent="-457200">
                        <a:spcAft>
                          <a:spcPts val="0"/>
                        </a:spcAft>
                      </a:pPr>
                      <a:r>
                        <a:rPr lang="en-CA" sz="1000" b="1" dirty="0" smtClean="0">
                          <a:solidFill>
                            <a:schemeClr val="tx1"/>
                          </a:solidFill>
                        </a:rPr>
                        <a:t>1.3</a:t>
                      </a:r>
                      <a:r>
                        <a:rPr lang="en-CA" sz="1000" b="0" dirty="0" smtClean="0">
                          <a:solidFill>
                            <a:schemeClr val="tx1"/>
                          </a:solidFill>
                        </a:rPr>
                        <a:t> Define drivers, objectives, anticipated benefits, objectives,</a:t>
                      </a:r>
                      <a:r>
                        <a:rPr lang="en-CA" sz="1000" b="0" baseline="0" dirty="0" smtClean="0">
                          <a:solidFill>
                            <a:schemeClr val="tx1"/>
                          </a:solidFill>
                        </a:rPr>
                        <a:t> and metrics for project.</a:t>
                      </a:r>
                      <a:endParaRPr lang="en-CA" sz="1000" b="0" dirty="0" smtClean="0">
                        <a:solidFill>
                          <a:schemeClr val="tx1"/>
                        </a:solidFill>
                      </a:endParaRPr>
                    </a:p>
                    <a:p>
                      <a:pPr marL="216000" indent="-457200">
                        <a:spcAft>
                          <a:spcPts val="0"/>
                        </a:spcAft>
                      </a:pPr>
                      <a:r>
                        <a:rPr lang="en-CA" sz="1000" b="1" dirty="0" smtClean="0">
                          <a:solidFill>
                            <a:schemeClr val="tx1"/>
                          </a:solidFill>
                        </a:rPr>
                        <a:t>1.4</a:t>
                      </a:r>
                      <a:r>
                        <a:rPr lang="en-CA" sz="1000" b="0" dirty="0" smtClean="0">
                          <a:solidFill>
                            <a:schemeClr val="tx1"/>
                          </a:solidFill>
                        </a:rPr>
                        <a:t> Complete a project charter to guide the consolidation.</a:t>
                      </a:r>
                    </a:p>
                    <a:p>
                      <a:pPr marL="216000" indent="-457200">
                        <a:spcAft>
                          <a:spcPts val="0"/>
                        </a:spcAft>
                      </a:pPr>
                      <a:r>
                        <a:rPr lang="en-CA" sz="1000" b="1" dirty="0" smtClean="0">
                          <a:solidFill>
                            <a:schemeClr val="tx1"/>
                          </a:solidFill>
                        </a:rPr>
                        <a:t>1.5 </a:t>
                      </a:r>
                      <a:r>
                        <a:rPr lang="en-CA" sz="1000" b="0" dirty="0" smtClean="0">
                          <a:solidFill>
                            <a:schemeClr val="tx1"/>
                          </a:solidFill>
                        </a:rPr>
                        <a:t>Review data collected</a:t>
                      </a:r>
                      <a:r>
                        <a:rPr lang="en-CA" sz="1000" b="0" baseline="0" dirty="0" smtClean="0">
                          <a:solidFill>
                            <a:schemeClr val="tx1"/>
                          </a:solidFill>
                        </a:rPr>
                        <a:t> from the </a:t>
                      </a:r>
                      <a:r>
                        <a:rPr lang="en-CA" sz="1000" b="0" i="1" baseline="0" dirty="0" smtClean="0">
                          <a:solidFill>
                            <a:schemeClr val="tx1"/>
                          </a:solidFill>
                        </a:rPr>
                        <a:t>Assessment Tool</a:t>
                      </a:r>
                      <a:r>
                        <a:rPr lang="en-CA" sz="1000" b="0" baseline="0" dirty="0" smtClean="0">
                          <a:solidFill>
                            <a:schemeClr val="tx1"/>
                          </a:solidFill>
                        </a:rPr>
                        <a:t> to ensure completeness and add to </a:t>
                      </a:r>
                      <a:r>
                        <a:rPr lang="en-CA" sz="1000" b="0" i="1" baseline="0" dirty="0" smtClean="0">
                          <a:solidFill>
                            <a:schemeClr val="tx1"/>
                          </a:solidFill>
                        </a:rPr>
                        <a:t>Scorecard Tool.</a:t>
                      </a:r>
                      <a:endParaRPr lang="en-CA" sz="1000" b="0" i="1"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indent="0">
                        <a:buFont typeface="Arial" panose="020B0604020202020204" pitchFamily="34" charset="0"/>
                        <a:buNone/>
                      </a:pPr>
                      <a:r>
                        <a:rPr lang="en-CA" sz="1000" b="1" dirty="0" smtClean="0"/>
                        <a:t>Module 2</a:t>
                      </a:r>
                      <a:r>
                        <a:rPr lang="en-CA" sz="1000" b="1" baseline="0" dirty="0" smtClean="0"/>
                        <a:t>: Assess data and requirements</a:t>
                      </a:r>
                      <a:endParaRPr lang="en-CA" sz="1000" b="1" dirty="0" smtClean="0"/>
                    </a:p>
                    <a:p>
                      <a:pPr marL="216000" indent="-457200">
                        <a:spcAft>
                          <a:spcPts val="0"/>
                        </a:spcAft>
                      </a:pPr>
                      <a:endParaRPr lang="en-CA" sz="1000" b="1" dirty="0" smtClean="0">
                        <a:solidFill>
                          <a:schemeClr val="tx1"/>
                        </a:solidFill>
                      </a:endParaRPr>
                    </a:p>
                    <a:p>
                      <a:pPr marL="216000" indent="-457200">
                        <a:spcAft>
                          <a:spcPts val="0"/>
                        </a:spcAft>
                      </a:pPr>
                      <a:r>
                        <a:rPr lang="en-CA" sz="1000" b="1" dirty="0" smtClean="0">
                          <a:solidFill>
                            <a:schemeClr val="tx1"/>
                          </a:solidFill>
                        </a:rPr>
                        <a:t>2.1 </a:t>
                      </a:r>
                      <a:r>
                        <a:rPr lang="en-CA" sz="1000" b="0" dirty="0" smtClean="0">
                          <a:solidFill>
                            <a:schemeClr val="tx1"/>
                          </a:solidFill>
                        </a:rPr>
                        <a:t>Review stakeholder interview</a:t>
                      </a:r>
                      <a:r>
                        <a:rPr lang="en-CA" sz="1000" b="0" baseline="0" dirty="0" smtClean="0">
                          <a:solidFill>
                            <a:schemeClr val="tx1"/>
                          </a:solidFill>
                        </a:rPr>
                        <a:t> results to evaluate needs in each location.</a:t>
                      </a:r>
                      <a:endParaRPr lang="en-CA" sz="1000" b="0" dirty="0" smtClean="0">
                        <a:solidFill>
                          <a:schemeClr val="tx1"/>
                        </a:solidFill>
                      </a:endParaRPr>
                    </a:p>
                    <a:p>
                      <a:pPr marL="216000" indent="-457200">
                        <a:spcAft>
                          <a:spcPts val="0"/>
                        </a:spcAft>
                      </a:pPr>
                      <a:r>
                        <a:rPr lang="en-CA" sz="1000" b="1" dirty="0" smtClean="0">
                          <a:solidFill>
                            <a:schemeClr val="tx1"/>
                          </a:solidFill>
                        </a:rPr>
                        <a:t>2.2 </a:t>
                      </a:r>
                      <a:r>
                        <a:rPr lang="en-CA" sz="1000" b="0" dirty="0" smtClean="0">
                          <a:solidFill>
                            <a:schemeClr val="tx1"/>
                          </a:solidFill>
                        </a:rPr>
                        <a:t>Build a requirements</a:t>
                      </a:r>
                      <a:r>
                        <a:rPr lang="en-CA" sz="1000" b="0" baseline="0" dirty="0" smtClean="0">
                          <a:solidFill>
                            <a:schemeClr val="tx1"/>
                          </a:solidFill>
                        </a:rPr>
                        <a:t> list for an ITAM tool.</a:t>
                      </a:r>
                      <a:endParaRPr lang="en-CA" sz="1000" b="0" dirty="0" smtClean="0">
                        <a:solidFill>
                          <a:schemeClr val="tx1"/>
                        </a:solidFill>
                      </a:endParaRPr>
                    </a:p>
                    <a:p>
                      <a:pPr marL="216000" indent="-457200">
                        <a:spcAft>
                          <a:spcPts val="0"/>
                        </a:spcAft>
                      </a:pPr>
                      <a:r>
                        <a:rPr lang="en-CA" sz="1000" b="1" dirty="0" smtClean="0">
                          <a:solidFill>
                            <a:schemeClr val="tx1"/>
                          </a:solidFill>
                        </a:rPr>
                        <a:t>2.3</a:t>
                      </a:r>
                      <a:r>
                        <a:rPr lang="en-CA" sz="1000" b="0" dirty="0" smtClean="0">
                          <a:solidFill>
                            <a:schemeClr val="tx1"/>
                          </a:solidFill>
                        </a:rPr>
                        <a:t> Use</a:t>
                      </a:r>
                      <a:r>
                        <a:rPr lang="en-CA" sz="1000" b="0" baseline="0" dirty="0" smtClean="0">
                          <a:solidFill>
                            <a:schemeClr val="tx1"/>
                          </a:solidFill>
                        </a:rPr>
                        <a:t> the </a:t>
                      </a:r>
                      <a:r>
                        <a:rPr lang="en-CA" sz="1000" b="0" i="1" baseline="0" dirty="0" smtClean="0">
                          <a:solidFill>
                            <a:schemeClr val="tx1"/>
                          </a:solidFill>
                        </a:rPr>
                        <a:t>Scorecard Tool</a:t>
                      </a:r>
                      <a:r>
                        <a:rPr lang="en-CA" sz="1000" b="0" baseline="0" dirty="0" smtClean="0">
                          <a:solidFill>
                            <a:schemeClr val="tx1"/>
                          </a:solidFill>
                        </a:rPr>
                        <a:t> to compare ITAM processes, policies, software, and hardware across locations.</a:t>
                      </a:r>
                      <a:endParaRPr lang="en-CA" sz="1000" b="0" dirty="0" smtClean="0">
                        <a:solidFill>
                          <a:schemeClr val="tx1"/>
                        </a:solidFill>
                      </a:endParaRPr>
                    </a:p>
                    <a:p>
                      <a:pPr marL="216000" indent="-457200">
                        <a:spcAft>
                          <a:spcPts val="0"/>
                        </a:spcAft>
                      </a:pPr>
                      <a:r>
                        <a:rPr lang="en-CA" sz="1000" b="1" dirty="0" smtClean="0">
                          <a:solidFill>
                            <a:schemeClr val="tx1"/>
                          </a:solidFill>
                        </a:rPr>
                        <a:t>2.4 </a:t>
                      </a:r>
                      <a:r>
                        <a:rPr lang="en-CA" sz="1000" b="0" dirty="0" smtClean="0">
                          <a:solidFill>
                            <a:schemeClr val="tx1"/>
                          </a:solidFill>
                        </a:rPr>
                        <a:t>Identify best practices and areas of weakness.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t>Module</a:t>
                      </a:r>
                      <a:r>
                        <a:rPr lang="en-CA" sz="1000" b="1" baseline="0" dirty="0" smtClean="0"/>
                        <a:t> 3</a:t>
                      </a:r>
                      <a:r>
                        <a:rPr lang="en-CA" sz="1000" b="1" dirty="0" smtClean="0"/>
                        <a:t>:</a:t>
                      </a:r>
                    </a:p>
                    <a:p>
                      <a:pPr marL="0" indent="0">
                        <a:buFont typeface="Arial" panose="020B0604020202020204" pitchFamily="34" charset="0"/>
                        <a:buNone/>
                      </a:pPr>
                      <a:r>
                        <a:rPr lang="en-CA" sz="1000" b="1" dirty="0" smtClean="0"/>
                        <a:t>Design consolidated ITAM program</a:t>
                      </a:r>
                    </a:p>
                    <a:p>
                      <a:pPr marL="216000" indent="-457200">
                        <a:spcAft>
                          <a:spcPts val="0"/>
                        </a:spcAft>
                      </a:pPr>
                      <a:endParaRPr lang="en-CA" sz="1000" b="1" dirty="0" smtClean="0">
                        <a:solidFill>
                          <a:schemeClr val="tx1"/>
                        </a:solidFill>
                      </a:endParaRPr>
                    </a:p>
                    <a:p>
                      <a:pPr marL="216000" indent="-457200">
                        <a:spcAft>
                          <a:spcPts val="0"/>
                        </a:spcAft>
                      </a:pPr>
                      <a:r>
                        <a:rPr lang="en-CA" sz="1000" b="1" dirty="0" smtClean="0">
                          <a:solidFill>
                            <a:schemeClr val="tx1"/>
                          </a:solidFill>
                        </a:rPr>
                        <a:t>3.1 </a:t>
                      </a:r>
                      <a:r>
                        <a:rPr lang="en-CA" sz="1000" b="0" dirty="0" smtClean="0">
                          <a:solidFill>
                            <a:schemeClr val="tx1"/>
                          </a:solidFill>
                        </a:rPr>
                        <a:t>Identify ITAM</a:t>
                      </a:r>
                      <a:r>
                        <a:rPr lang="en-CA" sz="1000" b="0" baseline="0" dirty="0" smtClean="0">
                          <a:solidFill>
                            <a:schemeClr val="tx1"/>
                          </a:solidFill>
                        </a:rPr>
                        <a:t> processes and policies to extend, review, and revise, or create and assign responsibility.</a:t>
                      </a:r>
                      <a:endParaRPr lang="en-CA" sz="1000" b="0" dirty="0" smtClean="0">
                        <a:solidFill>
                          <a:schemeClr val="tx1"/>
                        </a:solidFill>
                      </a:endParaRPr>
                    </a:p>
                    <a:p>
                      <a:pPr marL="216000" indent="-457200">
                        <a:spcAft>
                          <a:spcPts val="0"/>
                        </a:spcAft>
                      </a:pPr>
                      <a:r>
                        <a:rPr lang="en-CA" sz="1000" b="1" dirty="0" smtClean="0">
                          <a:solidFill>
                            <a:schemeClr val="tx1"/>
                          </a:solidFill>
                        </a:rPr>
                        <a:t>3.2</a:t>
                      </a:r>
                      <a:r>
                        <a:rPr lang="en-CA" sz="1000" b="0" dirty="0" smtClean="0">
                          <a:solidFill>
                            <a:schemeClr val="tx1"/>
                          </a:solidFill>
                        </a:rPr>
                        <a:t> Define and document ITAM policies and procedures in SOP.</a:t>
                      </a:r>
                    </a:p>
                    <a:p>
                      <a:pPr marL="216000" indent="-457200">
                        <a:spcAft>
                          <a:spcPts val="0"/>
                        </a:spcAft>
                      </a:pPr>
                      <a:r>
                        <a:rPr lang="en-CA" sz="1000" b="1" dirty="0" smtClean="0">
                          <a:solidFill>
                            <a:schemeClr val="tx1"/>
                          </a:solidFill>
                        </a:rPr>
                        <a:t>3.3</a:t>
                      </a:r>
                      <a:r>
                        <a:rPr lang="en-CA" sz="1000" b="0" dirty="0" smtClean="0">
                          <a:solidFill>
                            <a:schemeClr val="tx1"/>
                          </a:solidFill>
                        </a:rPr>
                        <a:t> Develop ITAM staffing roles and responsibilities.</a:t>
                      </a:r>
                    </a:p>
                    <a:p>
                      <a:pPr marL="216000" indent="-457200">
                        <a:spcAft>
                          <a:spcPts val="0"/>
                        </a:spcAft>
                      </a:pPr>
                      <a:r>
                        <a:rPr lang="en-CA" sz="1000" b="1" dirty="0" smtClean="0">
                          <a:solidFill>
                            <a:schemeClr val="tx1"/>
                          </a:solidFill>
                        </a:rPr>
                        <a:t>3.4 </a:t>
                      </a:r>
                      <a:r>
                        <a:rPr lang="en-CA" sz="1000" b="0" baseline="0" dirty="0" smtClean="0">
                          <a:solidFill>
                            <a:schemeClr val="tx1"/>
                          </a:solidFill>
                        </a:rPr>
                        <a:t>Develop an ITAM tool shortlist and RFP.</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CA" sz="1000" b="1" dirty="0" smtClean="0"/>
                        <a:t>Module</a:t>
                      </a:r>
                      <a:r>
                        <a:rPr lang="en-CA" sz="1000" b="1" baseline="0" dirty="0" smtClean="0"/>
                        <a:t> 4</a:t>
                      </a:r>
                      <a:r>
                        <a:rPr lang="en-CA" sz="1000" b="1" dirty="0" smtClean="0"/>
                        <a:t>:</a:t>
                      </a:r>
                    </a:p>
                    <a:p>
                      <a:pPr marL="0" indent="0">
                        <a:buFont typeface="Arial" panose="020B0604020202020204" pitchFamily="34" charset="0"/>
                        <a:buNone/>
                      </a:pPr>
                      <a:r>
                        <a:rPr lang="en-CA" sz="1000" b="1" dirty="0" smtClean="0"/>
                        <a:t>Plan the transition and communications</a:t>
                      </a:r>
                    </a:p>
                    <a:p>
                      <a:pPr marL="216000" indent="-457200">
                        <a:spcAft>
                          <a:spcPts val="0"/>
                        </a:spcAft>
                      </a:pPr>
                      <a:endParaRPr lang="en-CA" sz="1000" b="1" dirty="0" smtClean="0">
                        <a:solidFill>
                          <a:schemeClr val="tx1"/>
                        </a:solidFill>
                      </a:endParaRPr>
                    </a:p>
                    <a:p>
                      <a:pPr marL="216000" indent="-457200">
                        <a:spcAft>
                          <a:spcPts val="0"/>
                        </a:spcAft>
                      </a:pPr>
                      <a:r>
                        <a:rPr lang="en-CA" sz="1000" b="1" dirty="0" smtClean="0">
                          <a:solidFill>
                            <a:schemeClr val="tx1"/>
                          </a:solidFill>
                        </a:rPr>
                        <a:t>4.1 </a:t>
                      </a:r>
                      <a:r>
                        <a:rPr lang="en-CA" sz="1000" b="0" dirty="0" smtClean="0">
                          <a:solidFill>
                            <a:schemeClr val="tx1"/>
                          </a:solidFill>
                        </a:rPr>
                        <a:t>Build a plan to achieve the consolidation.</a:t>
                      </a:r>
                    </a:p>
                    <a:p>
                      <a:pPr marL="216000" indent="-457200">
                        <a:spcAft>
                          <a:spcPts val="0"/>
                        </a:spcAft>
                      </a:pPr>
                      <a:r>
                        <a:rPr lang="en-CA" sz="1000" b="1" dirty="0" smtClean="0">
                          <a:solidFill>
                            <a:schemeClr val="tx1"/>
                          </a:solidFill>
                        </a:rPr>
                        <a:t>4.2</a:t>
                      </a:r>
                      <a:r>
                        <a:rPr lang="en-CA" sz="1000" b="0" dirty="0" smtClean="0">
                          <a:solidFill>
                            <a:schemeClr val="tx1"/>
                          </a:solidFill>
                        </a:rPr>
                        <a:t> Identify initiatives</a:t>
                      </a:r>
                      <a:r>
                        <a:rPr lang="en-CA" sz="1000" b="0" baseline="0" dirty="0" smtClean="0">
                          <a:solidFill>
                            <a:schemeClr val="tx1"/>
                          </a:solidFill>
                        </a:rPr>
                        <a:t> needed to reach target state and prioritize them in a roadmap.</a:t>
                      </a:r>
                    </a:p>
                    <a:p>
                      <a:pPr marL="216000" indent="-457200">
                        <a:spcAft>
                          <a:spcPts val="0"/>
                        </a:spcAft>
                      </a:pPr>
                      <a:r>
                        <a:rPr lang="en-CA" sz="1000" b="1" dirty="0" smtClean="0">
                          <a:solidFill>
                            <a:schemeClr val="tx1"/>
                          </a:solidFill>
                        </a:rPr>
                        <a:t>4.3</a:t>
                      </a:r>
                      <a:r>
                        <a:rPr lang="en-CA" sz="1000" b="0" dirty="0" smtClean="0">
                          <a:solidFill>
                            <a:schemeClr val="tx1"/>
                          </a:solidFill>
                        </a:rPr>
                        <a:t> Decide</a:t>
                      </a:r>
                      <a:r>
                        <a:rPr lang="en-CA" sz="1000" b="0" baseline="0" dirty="0" smtClean="0">
                          <a:solidFill>
                            <a:schemeClr val="tx1"/>
                          </a:solidFill>
                        </a:rPr>
                        <a:t> whether to hire professional services to assist with the consolidation.</a:t>
                      </a:r>
                      <a:endParaRPr lang="en-CA" sz="1000" b="0" dirty="0" smtClean="0">
                        <a:solidFill>
                          <a:schemeClr val="tx1"/>
                        </a:solidFill>
                      </a:endParaRPr>
                    </a:p>
                    <a:p>
                      <a:pPr marL="216000" indent="-457200">
                        <a:spcAft>
                          <a:spcPts val="0"/>
                        </a:spcAft>
                      </a:pPr>
                      <a:r>
                        <a:rPr lang="en-CA" sz="1000" b="1" dirty="0" smtClean="0">
                          <a:solidFill>
                            <a:schemeClr val="tx1"/>
                          </a:solidFill>
                        </a:rPr>
                        <a:t>4.4</a:t>
                      </a:r>
                      <a:r>
                        <a:rPr lang="en-CA" sz="1000" b="0" dirty="0" smtClean="0">
                          <a:solidFill>
                            <a:schemeClr val="tx1"/>
                          </a:solidFill>
                        </a:rPr>
                        <a:t> Develop a communications plan.</a:t>
                      </a:r>
                    </a:p>
                    <a:p>
                      <a:pPr marL="216000" indent="-457200">
                        <a:spcAft>
                          <a:spcPts val="0"/>
                        </a:spcAft>
                      </a:pPr>
                      <a:r>
                        <a:rPr lang="en-CA" sz="1000" b="1" dirty="0" smtClean="0">
                          <a:solidFill>
                            <a:schemeClr val="tx1"/>
                          </a:solidFill>
                        </a:rPr>
                        <a:t>4.5</a:t>
                      </a:r>
                      <a:r>
                        <a:rPr lang="en-CA" sz="1000" b="0" dirty="0" smtClean="0">
                          <a:solidFill>
                            <a:schemeClr val="tx1"/>
                          </a:solidFill>
                        </a:rPr>
                        <a:t> Develop a plan for project evaluation, next steps, and continual improvement.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91275">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b="0" i="0" baseline="0" dirty="0" smtClean="0">
                          <a:solidFill>
                            <a:schemeClr val="tx1"/>
                          </a:solidFill>
                        </a:rPr>
                        <a:t>ITAM Assessment Tool</a:t>
                      </a:r>
                    </a:p>
                    <a:p>
                      <a:pPr marL="228600" indent="-228600">
                        <a:spcAft>
                          <a:spcPts val="0"/>
                        </a:spcAft>
                        <a:buClrTx/>
                        <a:buFont typeface="+mj-lt"/>
                        <a:buAutoNum type="arabicPeriod"/>
                      </a:pPr>
                      <a:r>
                        <a:rPr lang="en-CA" sz="1000" b="0" i="0" baseline="0" dirty="0" smtClean="0">
                          <a:solidFill>
                            <a:schemeClr val="tx1"/>
                          </a:solidFill>
                        </a:rPr>
                        <a:t>ITAM Stakeholder Interview Guide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Project Charter</a:t>
                      </a:r>
                    </a:p>
                    <a:p>
                      <a:pPr marL="144000" indent="-144000">
                        <a:spcAft>
                          <a:spcPts val="0"/>
                        </a:spcAft>
                        <a:buClrTx/>
                        <a:buFont typeface="+mj-lt"/>
                        <a:buAutoNum type="arabicPeriod"/>
                      </a:pPr>
                      <a:r>
                        <a:rPr lang="en-CA" sz="1000" b="0" baseline="0" dirty="0" smtClean="0">
                          <a:solidFill>
                            <a:schemeClr val="tx1"/>
                          </a:solidFill>
                        </a:rPr>
                        <a:t>ITAM Assessment Tool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ITAM Stakeholder Interview Guide</a:t>
                      </a:r>
                    </a:p>
                    <a:p>
                      <a:pPr marL="144000" indent="-144000">
                        <a:spcAft>
                          <a:spcPts val="0"/>
                        </a:spcAft>
                        <a:buClrTx/>
                        <a:buFont typeface="+mj-lt"/>
                        <a:buAutoNum type="arabicPeriod"/>
                      </a:pPr>
                      <a:r>
                        <a:rPr lang="en-CA" sz="1000" b="0" baseline="0" dirty="0" smtClean="0">
                          <a:solidFill>
                            <a:schemeClr val="tx1"/>
                          </a:solidFill>
                        </a:rPr>
                        <a:t>ITAM Assessment Scorecard Tool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IT Asset Management SOP</a:t>
                      </a:r>
                    </a:p>
                    <a:p>
                      <a:pPr marL="144000" indent="-144000">
                        <a:spcAft>
                          <a:spcPts val="0"/>
                        </a:spcAft>
                        <a:buClrTx/>
                        <a:buFont typeface="+mj-lt"/>
                        <a:buAutoNum type="arabicPeriod"/>
                      </a:pPr>
                      <a:r>
                        <a:rPr lang="en-CA" sz="1000" b="0" baseline="0" dirty="0" smtClean="0">
                          <a:solidFill>
                            <a:schemeClr val="tx1"/>
                          </a:solidFill>
                        </a:rPr>
                        <a:t>ITAM Policies</a:t>
                      </a:r>
                    </a:p>
                    <a:p>
                      <a:pPr marL="144000" indent="-144000">
                        <a:spcAft>
                          <a:spcPts val="0"/>
                        </a:spcAft>
                        <a:buClrTx/>
                        <a:buFont typeface="+mj-lt"/>
                        <a:buAutoNum type="arabicPeriod"/>
                      </a:pPr>
                      <a:r>
                        <a:rPr lang="en-CA" sz="1000" b="0" baseline="0" dirty="0" smtClean="0">
                          <a:solidFill>
                            <a:schemeClr val="tx1"/>
                          </a:solidFill>
                        </a:rPr>
                        <a:t>ITAM Job Descriptions</a:t>
                      </a:r>
                    </a:p>
                    <a:p>
                      <a:pPr marL="144000" indent="-144000">
                        <a:spcAft>
                          <a:spcPts val="0"/>
                        </a:spcAft>
                        <a:buClrTx/>
                        <a:buFont typeface="+mj-lt"/>
                        <a:buAutoNum type="arabicPeriod"/>
                      </a:pPr>
                      <a:r>
                        <a:rPr lang="en-CA" sz="1000" b="0" baseline="0" dirty="0" smtClean="0">
                          <a:solidFill>
                            <a:schemeClr val="tx1"/>
                          </a:solidFill>
                        </a:rPr>
                        <a:t>ITAM Vendor Shortlist Tool and RFP Template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RFP for Professional Services (if applicable)</a:t>
                      </a:r>
                    </a:p>
                    <a:p>
                      <a:pPr marL="144000" indent="-144000">
                        <a:spcAft>
                          <a:spcPts val="0"/>
                        </a:spcAft>
                        <a:buClrTx/>
                        <a:buFont typeface="+mj-lt"/>
                        <a:buAutoNum type="arabicPeriod"/>
                      </a:pPr>
                      <a:r>
                        <a:rPr lang="en-CA" sz="1000" b="0" baseline="0" dirty="0" smtClean="0">
                          <a:solidFill>
                            <a:schemeClr val="tx1"/>
                          </a:solidFill>
                        </a:rPr>
                        <a:t>ITAM Consolidation Plan</a:t>
                      </a:r>
                    </a:p>
                    <a:p>
                      <a:pPr marL="144000" indent="-144000">
                        <a:spcAft>
                          <a:spcPts val="0"/>
                        </a:spcAft>
                        <a:buClrTx/>
                        <a:buFont typeface="+mj-lt"/>
                        <a:buAutoNum type="arabicPeriod"/>
                      </a:pPr>
                      <a:r>
                        <a:rPr lang="en-CA" sz="1000" b="0" baseline="0" dirty="0" smtClean="0">
                          <a:solidFill>
                            <a:schemeClr val="tx1"/>
                          </a:solidFill>
                        </a:rPr>
                        <a:t>Communications Plan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3292978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 </a:t>
            </a:r>
            <a:endParaRPr lang="en-US"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Who benefits from this research and how?</a:t>
            </a:r>
          </a:p>
        </p:txBody>
      </p:sp>
      <p:sp>
        <p:nvSpPr>
          <p:cNvPr id="13" name="Text Placeholder 12"/>
          <p:cNvSpPr>
            <a:spLocks noGrp="1"/>
          </p:cNvSpPr>
          <p:nvPr>
            <p:ph type="body" sz="quarter" idx="16"/>
          </p:nvPr>
        </p:nvSpPr>
        <p:spPr>
          <a:xfrm>
            <a:off x="251520" y="1705202"/>
            <a:ext cx="4041648" cy="1677491"/>
          </a:xfrm>
        </p:spPr>
        <p:txBody>
          <a:bodyPr/>
          <a:lstStyle/>
          <a:p>
            <a:r>
              <a:rPr lang="en-US" dirty="0" smtClean="0"/>
              <a:t> IT Directors</a:t>
            </a:r>
          </a:p>
          <a:p>
            <a:r>
              <a:rPr lang="en-US" dirty="0" smtClean="0"/>
              <a:t> Asset Managers</a:t>
            </a:r>
          </a:p>
          <a:p>
            <a:r>
              <a:rPr lang="en-US" dirty="0" smtClean="0"/>
              <a:t>Asset Coordinators</a:t>
            </a:r>
          </a:p>
          <a:p>
            <a:r>
              <a:rPr lang="en-US" dirty="0" smtClean="0"/>
              <a:t>Project Managers</a:t>
            </a:r>
          </a:p>
          <a:p>
            <a:r>
              <a:rPr lang="en-US" dirty="0" smtClean="0"/>
              <a:t>Organizations that have multiple asset management processes and tools in place as a result of natural growth or mergers and acquisitions</a:t>
            </a:r>
            <a:endParaRPr lang="en-US" dirty="0"/>
          </a:p>
        </p:txBody>
      </p:sp>
      <p:sp>
        <p:nvSpPr>
          <p:cNvPr id="14" name="Text Placeholder 13"/>
          <p:cNvSpPr>
            <a:spLocks noGrp="1"/>
          </p:cNvSpPr>
          <p:nvPr>
            <p:ph type="body" sz="quarter" idx="26"/>
          </p:nvPr>
        </p:nvSpPr>
        <p:spPr>
          <a:xfrm>
            <a:off x="4835652" y="1705202"/>
            <a:ext cx="4041648" cy="4887087"/>
          </a:xfrm>
        </p:spPr>
        <p:txBody>
          <a:bodyPr/>
          <a:lstStyle/>
          <a:p>
            <a:pPr lvl="0"/>
            <a:r>
              <a:rPr lang="en-CA" dirty="0" smtClean="0"/>
              <a:t>Centralize asset management processes and tools. </a:t>
            </a:r>
          </a:p>
          <a:p>
            <a:pPr lvl="0"/>
            <a:r>
              <a:rPr lang="en-CA" dirty="0" smtClean="0"/>
              <a:t>Inventory </a:t>
            </a:r>
            <a:r>
              <a:rPr lang="en-CA" dirty="0"/>
              <a:t>contracts to determine how to consolidate them into one agreement (and </a:t>
            </a:r>
            <a:r>
              <a:rPr lang="en-CA" dirty="0" smtClean="0"/>
              <a:t>whether </a:t>
            </a:r>
            <a:r>
              <a:rPr lang="en-CA" dirty="0"/>
              <a:t>it makes sense to consolidate them</a:t>
            </a:r>
            <a:r>
              <a:rPr lang="en-CA" dirty="0" smtClean="0"/>
              <a:t>).</a:t>
            </a:r>
            <a:endParaRPr lang="en-CA" dirty="0"/>
          </a:p>
          <a:p>
            <a:pPr lvl="0"/>
            <a:r>
              <a:rPr lang="en-CA" dirty="0"/>
              <a:t>Inventory licenses under each contract and determine how many installs </a:t>
            </a:r>
            <a:r>
              <a:rPr lang="en-CA" dirty="0" smtClean="0"/>
              <a:t>remain.</a:t>
            </a:r>
            <a:endParaRPr lang="en-CA" dirty="0"/>
          </a:p>
          <a:p>
            <a:pPr lvl="0"/>
            <a:r>
              <a:rPr lang="en-CA" dirty="0"/>
              <a:t>Develop a strategy for </a:t>
            </a:r>
            <a:r>
              <a:rPr lang="en-CA" dirty="0" smtClean="0"/>
              <a:t>rightsizing </a:t>
            </a:r>
            <a:r>
              <a:rPr lang="en-CA" dirty="0"/>
              <a:t>the licensing agreements and sharing resources across the </a:t>
            </a:r>
            <a:r>
              <a:rPr lang="en-CA" dirty="0" smtClean="0"/>
              <a:t>organization.</a:t>
            </a:r>
            <a:endParaRPr lang="en-CA" dirty="0"/>
          </a:p>
          <a:p>
            <a:pPr lvl="0"/>
            <a:r>
              <a:rPr lang="en-CA" dirty="0" smtClean="0"/>
              <a:t>Gain centralized </a:t>
            </a:r>
            <a:r>
              <a:rPr lang="en-CA" dirty="0"/>
              <a:t>oversight </a:t>
            </a:r>
            <a:r>
              <a:rPr lang="en-CA" dirty="0" smtClean="0"/>
              <a:t>into assets across the enterprise.</a:t>
            </a:r>
            <a:endParaRPr lang="en-CA" dirty="0"/>
          </a:p>
          <a:p>
            <a:pPr lvl="0"/>
            <a:r>
              <a:rPr lang="en-CA" dirty="0"/>
              <a:t>Gain a better understanding of where dollars are spent overall on assets and where they should be </a:t>
            </a:r>
            <a:r>
              <a:rPr lang="en-CA" dirty="0" smtClean="0"/>
              <a:t>spent.</a:t>
            </a:r>
            <a:endParaRPr lang="en-CA"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8" y="1529441"/>
            <a:ext cx="5324816" cy="1268168"/>
          </a:xfrm>
        </p:spPr>
        <p:txBody>
          <a:bodyPr/>
          <a:lstStyle/>
          <a:p>
            <a:r>
              <a:rPr lang="en-US" dirty="0" smtClean="0">
                <a:cs typeface="Roboto Slab Bold"/>
              </a:rPr>
              <a:t>Whether through growth, mergers, or acquisitions, many </a:t>
            </a:r>
            <a:r>
              <a:rPr lang="en-US" dirty="0">
                <a:cs typeface="Roboto Slab Bold"/>
              </a:rPr>
              <a:t>organizations </a:t>
            </a:r>
            <a:r>
              <a:rPr lang="en-US" dirty="0" smtClean="0">
                <a:cs typeface="Roboto Slab Bold"/>
              </a:rPr>
              <a:t>have come to rely </a:t>
            </a:r>
            <a:r>
              <a:rPr lang="en-US" dirty="0">
                <a:cs typeface="Roboto Slab Bold"/>
              </a:rPr>
              <a:t>on a decentralized </a:t>
            </a:r>
            <a:r>
              <a:rPr lang="en-US" dirty="0" smtClean="0">
                <a:cs typeface="Roboto Slab Bold"/>
              </a:rPr>
              <a:t>IT asset </a:t>
            </a:r>
            <a:r>
              <a:rPr lang="en-US" dirty="0">
                <a:cs typeface="Roboto Slab Bold"/>
              </a:rPr>
              <a:t>management </a:t>
            </a:r>
            <a:r>
              <a:rPr lang="en-US" dirty="0" smtClean="0">
                <a:cs typeface="Roboto Slab Bold"/>
              </a:rPr>
              <a:t>approach, </a:t>
            </a:r>
            <a:r>
              <a:rPr lang="en-US" dirty="0">
                <a:cs typeface="Roboto Slab Bold"/>
              </a:rPr>
              <a:t>using separate tools and processes to manage and track assets in various </a:t>
            </a:r>
            <a:r>
              <a:rPr lang="en-US" dirty="0" smtClean="0">
                <a:cs typeface="Roboto Slab Bold"/>
              </a:rPr>
              <a:t>locations or departments.</a:t>
            </a:r>
          </a:p>
          <a:p>
            <a:r>
              <a:rPr lang="en-US" dirty="0" smtClean="0"/>
              <a:t>As a result, they lack a centralized view into assets and a comprehensive flow of data across the organization.</a:t>
            </a:r>
            <a:endParaRPr lang="en-US" dirty="0"/>
          </a:p>
        </p:txBody>
      </p:sp>
      <p:sp>
        <p:nvSpPr>
          <p:cNvPr id="4" name="Text Placeholder 3"/>
          <p:cNvSpPr>
            <a:spLocks noGrp="1"/>
          </p:cNvSpPr>
          <p:nvPr>
            <p:ph type="body" sz="quarter" idx="11"/>
          </p:nvPr>
        </p:nvSpPr>
        <p:spPr>
          <a:xfrm>
            <a:off x="247848" y="3193574"/>
            <a:ext cx="5257800" cy="1542327"/>
          </a:xfrm>
        </p:spPr>
        <p:txBody>
          <a:bodyPr/>
          <a:lstStyle/>
          <a:p>
            <a:r>
              <a:rPr lang="en-US" dirty="0" smtClean="0"/>
              <a:t>Without a centralized view organizations can’t track assets and their movement across locations.</a:t>
            </a:r>
          </a:p>
          <a:p>
            <a:r>
              <a:rPr lang="en-US" dirty="0" smtClean="0"/>
              <a:t>Audits are conducted globally, but if asset management is done locally there is no way to provide the data and information needed to complete the audit successfully.</a:t>
            </a:r>
          </a:p>
          <a:p>
            <a:r>
              <a:rPr lang="en-US" dirty="0" smtClean="0"/>
              <a:t>Multiple contracts and licenses in different locations lead to duplication and wasted resources.</a:t>
            </a:r>
            <a:endParaRPr lang="en-US" dirty="0"/>
          </a:p>
        </p:txBody>
      </p:sp>
      <p:sp>
        <p:nvSpPr>
          <p:cNvPr id="5" name="Text Placeholder 4"/>
          <p:cNvSpPr>
            <a:spLocks noGrp="1"/>
          </p:cNvSpPr>
          <p:nvPr>
            <p:ph type="body" sz="quarter" idx="12"/>
          </p:nvPr>
        </p:nvSpPr>
        <p:spPr>
          <a:xfrm>
            <a:off x="255432" y="5063384"/>
            <a:ext cx="8623607" cy="1395800"/>
          </a:xfrm>
        </p:spPr>
        <p:txBody>
          <a:bodyPr/>
          <a:lstStyle/>
          <a:p>
            <a:r>
              <a:rPr lang="en-US" dirty="0">
                <a:cs typeface="Roboto Slab Bold"/>
              </a:rPr>
              <a:t>Moving to a single system of record and standardized processes will provide a clear view of hardware and software assets, contracts, and lifecycles across the organization to make </a:t>
            </a:r>
            <a:r>
              <a:rPr lang="en-US" dirty="0" smtClean="0">
                <a:cs typeface="Roboto Slab Bold"/>
              </a:rPr>
              <a:t>more informed decisions.</a:t>
            </a:r>
          </a:p>
          <a:p>
            <a:r>
              <a:rPr lang="en-US" dirty="0" smtClean="0">
                <a:cs typeface="Roboto Slab Bold"/>
              </a:rPr>
              <a:t>Improved visibility can inform software and hardware rationalization and uncover opportunities for redeployment, leading to </a:t>
            </a:r>
            <a:r>
              <a:rPr lang="en-US" dirty="0">
                <a:cs typeface="Roboto Slab Bold"/>
              </a:rPr>
              <a:t>cost </a:t>
            </a:r>
            <a:r>
              <a:rPr lang="en-US" dirty="0" smtClean="0">
                <a:cs typeface="Roboto Slab Bold"/>
              </a:rPr>
              <a:t>savings and reduced total cost of ownership.</a:t>
            </a:r>
          </a:p>
          <a:p>
            <a:r>
              <a:rPr lang="en-US" dirty="0" smtClean="0">
                <a:cs typeface="Roboto Slab Bold"/>
              </a:rPr>
              <a:t>A single ITAM tool or database ensures accurate and up-to-date inventory and improved capabilities for data integration.</a:t>
            </a:r>
          </a:p>
          <a:p>
            <a:endParaRPr lang="en-US" dirty="0" smtClean="0">
              <a:cs typeface="Roboto Slab Bold"/>
            </a:endParaRPr>
          </a:p>
          <a:p>
            <a:endParaRPr lang="en-US" dirty="0" smtClean="0">
              <a:cs typeface="Roboto Slab Bold"/>
            </a:endParaRPr>
          </a:p>
          <a:p>
            <a:endParaRPr lang="en-US" dirty="0"/>
          </a:p>
        </p:txBody>
      </p:sp>
      <p:sp>
        <p:nvSpPr>
          <p:cNvPr id="6" name="Text Placeholder 5"/>
          <p:cNvSpPr>
            <a:spLocks noGrp="1"/>
          </p:cNvSpPr>
          <p:nvPr>
            <p:ph type="body" sz="quarter" idx="13"/>
          </p:nvPr>
        </p:nvSpPr>
        <p:spPr>
          <a:xfrm>
            <a:off x="5652655" y="1529442"/>
            <a:ext cx="3224644" cy="2979018"/>
          </a:xfrm>
        </p:spPr>
        <p:txBody>
          <a:bodyPr/>
          <a:lstStyle/>
          <a:p>
            <a:pPr marL="228600" lvl="0" indent="-228600">
              <a:spcBef>
                <a:spcPts val="600"/>
              </a:spcBef>
              <a:spcAft>
                <a:spcPts val="600"/>
              </a:spcAft>
              <a:buSzPct val="100000"/>
              <a:buFont typeface="+mj-lt"/>
              <a:buAutoNum type="arabicPeriod"/>
            </a:pPr>
            <a:r>
              <a:rPr lang="en-CA" b="1" dirty="0" smtClean="0"/>
              <a:t>The full benefits of asset management can not be realized through a decentralized model.</a:t>
            </a:r>
            <a:r>
              <a:rPr lang="en-CA" dirty="0" smtClean="0"/>
              <a:t> You will fail to realize the benefits of effort put into managing equipment lifecycles without </a:t>
            </a:r>
            <a:r>
              <a:rPr lang="en-CA" dirty="0"/>
              <a:t>a centralized oversight into those </a:t>
            </a:r>
            <a:r>
              <a:rPr lang="en-CA" dirty="0" smtClean="0"/>
              <a:t>processes</a:t>
            </a:r>
            <a:r>
              <a:rPr lang="en-CA" dirty="0"/>
              <a:t>,</a:t>
            </a:r>
            <a:r>
              <a:rPr lang="en-CA" dirty="0" smtClean="0"/>
              <a:t> even with good asset management practices in place. </a:t>
            </a:r>
          </a:p>
          <a:p>
            <a:pPr marL="228600" indent="-228600">
              <a:spcBef>
                <a:spcPts val="600"/>
              </a:spcBef>
              <a:spcAft>
                <a:spcPts val="600"/>
              </a:spcAft>
              <a:buSzPct val="100000"/>
              <a:buFont typeface="+mj-lt"/>
              <a:buAutoNum type="arabicPeriod"/>
            </a:pPr>
            <a:r>
              <a:rPr lang="en-CA" b="1" dirty="0" smtClean="0"/>
              <a:t>Consolidating asset management doesn’t simply mean moving your data into one ITAM tool.</a:t>
            </a:r>
            <a:r>
              <a:rPr lang="en-CA" dirty="0" smtClean="0"/>
              <a:t> There must be a focus on standardizing and consolidating processes at the same time. If not, the data in the centralized tool will be meaningless.</a:t>
            </a:r>
            <a:endParaRPr lang="en-US" dirty="0">
              <a:solidFill>
                <a:srgbClr val="333333"/>
              </a:solidFill>
            </a:endParaRPr>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125237"/>
            <a:ext cx="4748645" cy="5400000"/>
          </a:xfrm>
          <a:prstGeom prst="rect">
            <a:avLst/>
          </a:prstGeom>
          <a:solidFill>
            <a:schemeClr val="tx2"/>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Consolidate ITAM to optimize the cost savings of asset management</a:t>
            </a:r>
            <a:endParaRPr lang="en-CA" dirty="0"/>
          </a:p>
        </p:txBody>
      </p:sp>
      <p:sp>
        <p:nvSpPr>
          <p:cNvPr id="3" name="TextBox 2"/>
          <p:cNvSpPr txBox="1"/>
          <p:nvPr/>
        </p:nvSpPr>
        <p:spPr>
          <a:xfrm>
            <a:off x="315622" y="1309969"/>
            <a:ext cx="4117399" cy="584775"/>
          </a:xfrm>
          <a:prstGeom prst="rect">
            <a:avLst/>
          </a:prstGeom>
        </p:spPr>
        <p:txBody>
          <a:bodyPr wrap="square" rtlCol="0">
            <a:spAutoFit/>
          </a:bodyPr>
          <a:lstStyle/>
          <a:p>
            <a:r>
              <a:rPr lang="en-CA" sz="1600" b="1" dirty="0" smtClean="0">
                <a:solidFill>
                  <a:schemeClr val="bg1"/>
                </a:solidFill>
              </a:rPr>
              <a:t>Poor asset management results in wasted money.</a:t>
            </a:r>
          </a:p>
        </p:txBody>
      </p:sp>
      <p:sp>
        <p:nvSpPr>
          <p:cNvPr id="4" name="TextBox 3"/>
          <p:cNvSpPr txBox="1"/>
          <p:nvPr/>
        </p:nvSpPr>
        <p:spPr>
          <a:xfrm>
            <a:off x="5228493" y="2079707"/>
            <a:ext cx="3524738" cy="3816429"/>
          </a:xfrm>
          <a:prstGeom prst="rect">
            <a:avLst/>
          </a:prstGeom>
        </p:spPr>
        <p:txBody>
          <a:bodyPr wrap="square" rtlCol="0">
            <a:spAutoFit/>
          </a:bodyPr>
          <a:lstStyle/>
          <a:p>
            <a:r>
              <a:rPr lang="en-CA" sz="1400" dirty="0" smtClean="0"/>
              <a:t>Putting in place a software and hardware asset management program</a:t>
            </a:r>
            <a:r>
              <a:rPr lang="en-CA" sz="1400" dirty="0"/>
              <a:t> </a:t>
            </a:r>
            <a:r>
              <a:rPr lang="en-CA" sz="1400" dirty="0" smtClean="0"/>
              <a:t>can help most organizations achieve between </a:t>
            </a:r>
            <a:r>
              <a:rPr lang="en-CA" sz="1600" b="1" dirty="0" smtClean="0">
                <a:solidFill>
                  <a:schemeClr val="accent3">
                    <a:lumMod val="50000"/>
                  </a:schemeClr>
                </a:solidFill>
              </a:rPr>
              <a:t>8-15% cost savings annually</a:t>
            </a:r>
            <a:r>
              <a:rPr lang="en-CA" sz="1400" b="1" dirty="0" smtClean="0">
                <a:solidFill>
                  <a:schemeClr val="accent3">
                    <a:lumMod val="50000"/>
                  </a:schemeClr>
                </a:solidFill>
              </a:rPr>
              <a:t> </a:t>
            </a:r>
            <a:r>
              <a:rPr lang="en-CA" sz="1400" dirty="0" smtClean="0"/>
              <a:t>on a managed asset, even those that already have asset management in place.</a:t>
            </a:r>
          </a:p>
          <a:p>
            <a:endParaRPr lang="en-CA" sz="1400" dirty="0"/>
          </a:p>
          <a:p>
            <a:r>
              <a:rPr lang="en-CA" sz="1400" dirty="0" smtClean="0"/>
              <a:t>A centralized view into </a:t>
            </a:r>
            <a:r>
              <a:rPr lang="en-CA" sz="1400" b="1" dirty="0" smtClean="0">
                <a:solidFill>
                  <a:schemeClr val="accent3">
                    <a:lumMod val="50000"/>
                  </a:schemeClr>
                </a:solidFill>
              </a:rPr>
              <a:t>hardware</a:t>
            </a:r>
            <a:r>
              <a:rPr lang="en-CA" sz="1400" b="1" dirty="0" smtClean="0"/>
              <a:t> </a:t>
            </a:r>
            <a:r>
              <a:rPr lang="en-CA" sz="1400" dirty="0" smtClean="0"/>
              <a:t>assets across the organization and throughout their lifecycles reduces the amount spent on hardware through reduced maintenance costs and hardware budgets.</a:t>
            </a:r>
          </a:p>
          <a:p>
            <a:endParaRPr lang="en-CA" sz="1400" dirty="0"/>
          </a:p>
          <a:p>
            <a:r>
              <a:rPr lang="en-CA" sz="1400" dirty="0" smtClean="0"/>
              <a:t>A centralized view into </a:t>
            </a:r>
            <a:r>
              <a:rPr lang="en-CA" sz="1400" b="1" dirty="0" smtClean="0">
                <a:solidFill>
                  <a:schemeClr val="accent3">
                    <a:lumMod val="50000"/>
                  </a:schemeClr>
                </a:solidFill>
              </a:rPr>
              <a:t>software</a:t>
            </a:r>
            <a:r>
              <a:rPr lang="en-CA" sz="1400" dirty="0" smtClean="0">
                <a:solidFill>
                  <a:schemeClr val="accent2"/>
                </a:solidFill>
              </a:rPr>
              <a:t> </a:t>
            </a:r>
            <a:r>
              <a:rPr lang="en-CA" sz="1400" dirty="0" smtClean="0"/>
              <a:t>licensing across the organization allows for cost savings through license optimization and application rationalization.</a:t>
            </a:r>
          </a:p>
        </p:txBody>
      </p:sp>
      <p:sp>
        <p:nvSpPr>
          <p:cNvPr id="5" name="Rectangle 4"/>
          <p:cNvSpPr/>
          <p:nvPr/>
        </p:nvSpPr>
        <p:spPr>
          <a:xfrm>
            <a:off x="1168611" y="2114970"/>
            <a:ext cx="3438251" cy="738664"/>
          </a:xfrm>
          <a:prstGeom prst="rect">
            <a:avLst/>
          </a:prstGeom>
        </p:spPr>
        <p:txBody>
          <a:bodyPr wrap="square">
            <a:spAutoFit/>
          </a:bodyPr>
          <a:lstStyle/>
          <a:p>
            <a:r>
              <a:rPr lang="en-CA" sz="1400" dirty="0">
                <a:solidFill>
                  <a:schemeClr val="bg1"/>
                </a:solidFill>
              </a:rPr>
              <a:t>Software licenses </a:t>
            </a:r>
            <a:r>
              <a:rPr lang="en-CA" sz="1400" dirty="0" smtClean="0">
                <a:solidFill>
                  <a:schemeClr val="bg1"/>
                </a:solidFill>
              </a:rPr>
              <a:t>account </a:t>
            </a:r>
            <a:r>
              <a:rPr lang="en-CA" sz="1400" dirty="0">
                <a:solidFill>
                  <a:schemeClr val="bg1"/>
                </a:solidFill>
              </a:rPr>
              <a:t>for about 20% of </a:t>
            </a:r>
            <a:r>
              <a:rPr lang="en-CA" sz="1400" dirty="0" smtClean="0">
                <a:solidFill>
                  <a:schemeClr val="bg1"/>
                </a:solidFill>
              </a:rPr>
              <a:t>IT </a:t>
            </a:r>
            <a:r>
              <a:rPr lang="en-CA" sz="1400" dirty="0">
                <a:solidFill>
                  <a:schemeClr val="bg1"/>
                </a:solidFill>
              </a:rPr>
              <a:t>costs, </a:t>
            </a:r>
            <a:r>
              <a:rPr lang="en-CA" sz="1400" dirty="0" smtClean="0">
                <a:solidFill>
                  <a:schemeClr val="bg1"/>
                </a:solidFill>
              </a:rPr>
              <a:t>and will continue to rise </a:t>
            </a:r>
            <a:r>
              <a:rPr lang="en-CA" sz="1400" dirty="0" smtClean="0">
                <a:hlinkClick r:id="rId2"/>
              </a:rPr>
              <a:t>(Ernst &amp; Young, 2010)</a:t>
            </a:r>
            <a:r>
              <a:rPr lang="en-CA" sz="1400" dirty="0" smtClean="0">
                <a:solidFill>
                  <a:schemeClr val="bg1"/>
                </a:solidFill>
              </a:rPr>
              <a:t>.</a:t>
            </a:r>
            <a:endParaRPr lang="en-CA" sz="1400" dirty="0">
              <a:solidFill>
                <a:schemeClr val="bg1"/>
              </a:solidFill>
            </a:endParaRPr>
          </a:p>
        </p:txBody>
      </p:sp>
      <p:sp>
        <p:nvSpPr>
          <p:cNvPr id="6" name="Rectangle 5"/>
          <p:cNvSpPr/>
          <p:nvPr/>
        </p:nvSpPr>
        <p:spPr>
          <a:xfrm>
            <a:off x="217031" y="3172493"/>
            <a:ext cx="4572000" cy="1631216"/>
          </a:xfrm>
          <a:prstGeom prst="rect">
            <a:avLst/>
          </a:prstGeom>
        </p:spPr>
        <p:txBody>
          <a:bodyPr>
            <a:spAutoFit/>
          </a:bodyPr>
          <a:lstStyle/>
          <a:p>
            <a:r>
              <a:rPr lang="en-CA" sz="1200" dirty="0" smtClean="0">
                <a:solidFill>
                  <a:schemeClr val="bg1"/>
                </a:solidFill>
              </a:rPr>
              <a:t>A 2015 study by 1E of 129 companies across 14 industries found:</a:t>
            </a:r>
          </a:p>
          <a:p>
            <a:endParaRPr lang="en-CA" sz="1200" dirty="0" smtClean="0">
              <a:solidFill>
                <a:schemeClr val="bg1"/>
              </a:solidFill>
            </a:endParaRPr>
          </a:p>
          <a:p>
            <a:r>
              <a:rPr lang="en-CA" sz="2000" b="1" dirty="0" smtClean="0">
                <a:solidFill>
                  <a:schemeClr val="accent2"/>
                </a:solidFill>
              </a:rPr>
              <a:t>37% </a:t>
            </a:r>
            <a:r>
              <a:rPr lang="en-CA" sz="1400" dirty="0">
                <a:solidFill>
                  <a:schemeClr val="bg1"/>
                </a:solidFill>
              </a:rPr>
              <a:t>of all software </a:t>
            </a:r>
            <a:r>
              <a:rPr lang="en-CA" sz="1400" dirty="0" smtClean="0">
                <a:solidFill>
                  <a:schemeClr val="bg1"/>
                </a:solidFill>
              </a:rPr>
              <a:t>found in enterprises </a:t>
            </a:r>
            <a:r>
              <a:rPr lang="en-CA" sz="1400" dirty="0">
                <a:solidFill>
                  <a:schemeClr val="bg1"/>
                </a:solidFill>
              </a:rPr>
              <a:t>is not </a:t>
            </a:r>
            <a:r>
              <a:rPr lang="en-CA" sz="1400" dirty="0" smtClean="0">
                <a:solidFill>
                  <a:schemeClr val="bg1"/>
                </a:solidFill>
              </a:rPr>
              <a:t>used (software that is deployed and then unused).</a:t>
            </a:r>
          </a:p>
          <a:p>
            <a:endParaRPr lang="en-CA" sz="1400" dirty="0" smtClean="0">
              <a:solidFill>
                <a:schemeClr val="bg1"/>
              </a:solidFill>
            </a:endParaRPr>
          </a:p>
          <a:p>
            <a:r>
              <a:rPr lang="en-CA" sz="1400" dirty="0" smtClean="0">
                <a:solidFill>
                  <a:schemeClr val="bg1"/>
                </a:solidFill>
              </a:rPr>
              <a:t>This amounts to </a:t>
            </a:r>
            <a:r>
              <a:rPr lang="en-CA" sz="1600" b="1" dirty="0" smtClean="0">
                <a:solidFill>
                  <a:schemeClr val="accent2"/>
                </a:solidFill>
              </a:rPr>
              <a:t>$30 billion </a:t>
            </a:r>
            <a:r>
              <a:rPr lang="en-CA" sz="1400" dirty="0" smtClean="0">
                <a:solidFill>
                  <a:schemeClr val="bg1"/>
                </a:solidFill>
              </a:rPr>
              <a:t>in software waste</a:t>
            </a:r>
            <a:r>
              <a:rPr lang="en-CA" sz="1200" dirty="0" smtClean="0">
                <a:solidFill>
                  <a:schemeClr val="bg1"/>
                </a:solidFill>
              </a:rPr>
              <a:t>.</a:t>
            </a:r>
            <a:endParaRPr lang="en-CA" sz="1200" dirty="0"/>
          </a:p>
        </p:txBody>
      </p:sp>
      <p:sp>
        <p:nvSpPr>
          <p:cNvPr id="10" name="Rectangle 9"/>
          <p:cNvSpPr/>
          <p:nvPr/>
        </p:nvSpPr>
        <p:spPr>
          <a:xfrm>
            <a:off x="266511" y="5164869"/>
            <a:ext cx="4572000" cy="954107"/>
          </a:xfrm>
          <a:prstGeom prst="rect">
            <a:avLst/>
          </a:prstGeom>
        </p:spPr>
        <p:txBody>
          <a:bodyPr>
            <a:spAutoFit/>
          </a:bodyPr>
          <a:lstStyle/>
          <a:p>
            <a:r>
              <a:rPr lang="en-CA" sz="1400" dirty="0" smtClean="0">
                <a:solidFill>
                  <a:schemeClr val="bg1"/>
                </a:solidFill>
                <a:ea typeface="Calibri" panose="020F0502020204030204" pitchFamily="34" charset="0"/>
                <a:cs typeface="Times New Roman" panose="02020603050405020304" pitchFamily="18" charset="0"/>
              </a:rPr>
              <a:t>Not having a centralized view into software use and licensing across the entire organization can put you at risk of overbuying, overspending, wasting resources, and possible vendor fines for being out of compliance.</a:t>
            </a:r>
            <a:endParaRPr lang="en-CA" sz="1400" dirty="0">
              <a:solidFill>
                <a:schemeClr val="bg1"/>
              </a:solidFill>
            </a:endParaRPr>
          </a:p>
        </p:txBody>
      </p:sp>
      <p:sp>
        <p:nvSpPr>
          <p:cNvPr id="14" name="Isosceles Triangle 13"/>
          <p:cNvSpPr/>
          <p:nvPr/>
        </p:nvSpPr>
        <p:spPr>
          <a:xfrm rot="5400000">
            <a:off x="4129473" y="5463432"/>
            <a:ext cx="1654390" cy="434233"/>
          </a:xfrm>
          <a:prstGeom prst="triangle">
            <a:avLst>
              <a:gd name="adj" fmla="val 47680"/>
            </a:avLst>
          </a:prstGeom>
          <a:solidFill>
            <a:schemeClr val="tx2"/>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CA" dirty="0"/>
          </a:p>
        </p:txBody>
      </p:sp>
      <p:sp>
        <p:nvSpPr>
          <p:cNvPr id="15" name="Oval 14"/>
          <p:cNvSpPr/>
          <p:nvPr/>
        </p:nvSpPr>
        <p:spPr>
          <a:xfrm>
            <a:off x="341275" y="2056440"/>
            <a:ext cx="811160" cy="81116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b="1" dirty="0">
              <a:solidFill>
                <a:schemeClr val="tx1"/>
              </a:solidFill>
            </a:endParaRPr>
          </a:p>
        </p:txBody>
      </p:sp>
      <p:sp>
        <p:nvSpPr>
          <p:cNvPr id="16" name="Rectangle 15"/>
          <p:cNvSpPr/>
          <p:nvPr/>
        </p:nvSpPr>
        <p:spPr>
          <a:xfrm>
            <a:off x="366788" y="2231187"/>
            <a:ext cx="801823" cy="461665"/>
          </a:xfrm>
          <a:prstGeom prst="rect">
            <a:avLst/>
          </a:prstGeom>
        </p:spPr>
        <p:txBody>
          <a:bodyPr wrap="none">
            <a:spAutoFit/>
          </a:bodyPr>
          <a:lstStyle/>
          <a:p>
            <a:pPr algn="ctr"/>
            <a:r>
              <a:rPr lang="en-CA" sz="2400" b="1" dirty="0"/>
              <a:t>20%</a:t>
            </a:r>
          </a:p>
        </p:txBody>
      </p:sp>
      <p:sp>
        <p:nvSpPr>
          <p:cNvPr id="17" name="Rectangle 16"/>
          <p:cNvSpPr/>
          <p:nvPr/>
        </p:nvSpPr>
        <p:spPr>
          <a:xfrm>
            <a:off x="5040940" y="1278081"/>
            <a:ext cx="4572000" cy="584775"/>
          </a:xfrm>
          <a:prstGeom prst="rect">
            <a:avLst/>
          </a:prstGeom>
        </p:spPr>
        <p:txBody>
          <a:bodyPr>
            <a:spAutoFit/>
          </a:bodyPr>
          <a:lstStyle/>
          <a:p>
            <a:r>
              <a:rPr lang="en-CA" sz="1600" b="1" dirty="0"/>
              <a:t>A centralized and standardized ITAM program results in cost savings</a:t>
            </a:r>
          </a:p>
        </p:txBody>
      </p:sp>
      <p:sp>
        <p:nvSpPr>
          <p:cNvPr id="18" name="Rectangle 17"/>
          <p:cNvSpPr/>
          <p:nvPr/>
        </p:nvSpPr>
        <p:spPr>
          <a:xfrm>
            <a:off x="217031" y="3086100"/>
            <a:ext cx="4389831" cy="190227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41711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rot="10800000">
            <a:off x="618688" y="2381421"/>
            <a:ext cx="7941418" cy="2360805"/>
          </a:xfrm>
          <a:custGeom>
            <a:avLst/>
            <a:gdLst>
              <a:gd name="connsiteX0" fmla="*/ 7985739 w 7985739"/>
              <a:gd name="connsiteY0" fmla="*/ 2360805 h 2360805"/>
              <a:gd name="connsiteX1" fmla="*/ 0 w 7985739"/>
              <a:gd name="connsiteY1" fmla="*/ 2360805 h 2360805"/>
              <a:gd name="connsiteX2" fmla="*/ 0 w 7985739"/>
              <a:gd name="connsiteY2" fmla="*/ 385618 h 2360805"/>
              <a:gd name="connsiteX3" fmla="*/ 2891954 w 7985739"/>
              <a:gd name="connsiteY3" fmla="*/ 385618 h 2360805"/>
              <a:gd name="connsiteX4" fmla="*/ 4019280 w 7985739"/>
              <a:gd name="connsiteY4" fmla="*/ 0 h 2360805"/>
              <a:gd name="connsiteX5" fmla="*/ 5146606 w 7985739"/>
              <a:gd name="connsiteY5" fmla="*/ 385618 h 2360805"/>
              <a:gd name="connsiteX6" fmla="*/ 7985739 w 7985739"/>
              <a:gd name="connsiteY6" fmla="*/ 385618 h 236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5739" h="2360805">
                <a:moveTo>
                  <a:pt x="7985739" y="2360805"/>
                </a:moveTo>
                <a:lnTo>
                  <a:pt x="0" y="2360805"/>
                </a:lnTo>
                <a:lnTo>
                  <a:pt x="0" y="385618"/>
                </a:lnTo>
                <a:lnTo>
                  <a:pt x="2891954" y="385618"/>
                </a:lnTo>
                <a:lnTo>
                  <a:pt x="4019280" y="0"/>
                </a:lnTo>
                <a:lnTo>
                  <a:pt x="5146606" y="385618"/>
                </a:lnTo>
                <a:lnTo>
                  <a:pt x="7985739" y="385618"/>
                </a:lnTo>
                <a:close/>
              </a:path>
            </a:pathLst>
          </a:custGeom>
          <a:solidFill>
            <a:schemeClr val="accent6">
              <a:lumMod val="95000"/>
            </a:schemeClr>
          </a:solidFill>
          <a:ln w="9525">
            <a:solidFill>
              <a:schemeClr val="bg1">
                <a:lumMod val="50000"/>
              </a:schemeClr>
            </a:solid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All organizations can benefit from consolidation, but especially those going through an M&amp;A or preparing for audits</a:t>
            </a:r>
            <a:endParaRPr lang="en-CA" dirty="0"/>
          </a:p>
        </p:txBody>
      </p:sp>
      <p:sp>
        <p:nvSpPr>
          <p:cNvPr id="3" name="Rectangle 2"/>
          <p:cNvSpPr/>
          <p:nvPr/>
        </p:nvSpPr>
        <p:spPr>
          <a:xfrm>
            <a:off x="665018" y="2462657"/>
            <a:ext cx="7751617" cy="846386"/>
          </a:xfrm>
          <a:prstGeom prst="rect">
            <a:avLst/>
          </a:prstGeom>
        </p:spPr>
        <p:txBody>
          <a:bodyPr wrap="square">
            <a:spAutoFit/>
          </a:bodyPr>
          <a:lstStyle/>
          <a:p>
            <a:pPr>
              <a:spcAft>
                <a:spcPts val="600"/>
              </a:spcAft>
            </a:pPr>
            <a:r>
              <a:rPr lang="en-CA" sz="1600" b="1" dirty="0" smtClean="0">
                <a:latin typeface="Arial" panose="020B0604020202020204" pitchFamily="34" charset="0"/>
                <a:ea typeface="Calibri" panose="020F0502020204030204" pitchFamily="34" charset="0"/>
              </a:rPr>
              <a:t>M&amp;As are one of the top triggers for software audits.</a:t>
            </a:r>
          </a:p>
          <a:p>
            <a:r>
              <a:rPr lang="en-CA" sz="1400" dirty="0" smtClean="0">
                <a:latin typeface="Arial" panose="020B0604020202020204" pitchFamily="34" charset="0"/>
                <a:ea typeface="Calibri" panose="020F0502020204030204" pitchFamily="34" charset="0"/>
              </a:rPr>
              <a:t>It’s important to maintain a robust asset management system throughout the M&amp;A process and include all assets in one centralized asset management system.</a:t>
            </a:r>
          </a:p>
        </p:txBody>
      </p:sp>
      <p:sp>
        <p:nvSpPr>
          <p:cNvPr id="5" name="Pentagon 4"/>
          <p:cNvSpPr/>
          <p:nvPr/>
        </p:nvSpPr>
        <p:spPr>
          <a:xfrm>
            <a:off x="618689" y="1248812"/>
            <a:ext cx="3948547" cy="954107"/>
          </a:xfrm>
          <a:prstGeom prst="homePlat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CA" sz="1400" dirty="0" smtClean="0"/>
              <a:t>Any company that has grown to have multiple IT departments or locations that each track or manage assets separately will benefit from consolidating ITAM.</a:t>
            </a:r>
            <a:endParaRPr lang="en-CA" sz="1400" dirty="0"/>
          </a:p>
        </p:txBody>
      </p:sp>
      <p:sp>
        <p:nvSpPr>
          <p:cNvPr id="10" name="Chevron 9"/>
          <p:cNvSpPr/>
          <p:nvPr/>
        </p:nvSpPr>
        <p:spPr>
          <a:xfrm>
            <a:off x="4317095" y="1248812"/>
            <a:ext cx="4386958" cy="954107"/>
          </a:xfrm>
          <a:prstGeom prst="chevron">
            <a:avLst/>
          </a:prstGeom>
          <a:solidFill>
            <a:srgbClr val="A24130"/>
          </a:solidFill>
          <a:ln>
            <a:solidFill>
              <a:srgbClr val="A24130"/>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CA" sz="1400" dirty="0" smtClean="0"/>
              <a:t>Companies preparing for or going through mergers and acquisitions (M&amp;As) will have a particularly strong need for an ITAM consolidation strategy.</a:t>
            </a:r>
            <a:endParaRPr lang="en-CA" sz="1400" dirty="0"/>
          </a:p>
        </p:txBody>
      </p:sp>
      <p:sp>
        <p:nvSpPr>
          <p:cNvPr id="13" name="Rectangle 12"/>
          <p:cNvSpPr/>
          <p:nvPr/>
        </p:nvSpPr>
        <p:spPr>
          <a:xfrm>
            <a:off x="665019" y="3410387"/>
            <a:ext cx="7895087" cy="877163"/>
          </a:xfrm>
          <a:prstGeom prst="rect">
            <a:avLst/>
          </a:prstGeom>
        </p:spPr>
        <p:txBody>
          <a:bodyPr wrap="square">
            <a:spAutoFit/>
          </a:bodyPr>
          <a:lstStyle/>
          <a:p>
            <a:pPr>
              <a:spcAft>
                <a:spcPts val="600"/>
              </a:spcAft>
            </a:pPr>
            <a:r>
              <a:rPr lang="en-CA" sz="1600" b="1" dirty="0" smtClean="0">
                <a:latin typeface="Arial" panose="020B0604020202020204" pitchFamily="34" charset="0"/>
                <a:ea typeface="Calibri" panose="020F0502020204030204" pitchFamily="34" charset="0"/>
              </a:rPr>
              <a:t>Beyond M&amp;As, all organizations need to be prepared for audits.</a:t>
            </a:r>
          </a:p>
          <a:p>
            <a:r>
              <a:rPr lang="en-CA" sz="1400" dirty="0" smtClean="0">
                <a:latin typeface="Arial" panose="020B0604020202020204" pitchFamily="34" charset="0"/>
                <a:ea typeface="Calibri" panose="020F0502020204030204" pitchFamily="34" charset="0"/>
              </a:rPr>
              <a:t>Industry studies suggest that about </a:t>
            </a:r>
            <a:r>
              <a:rPr lang="en-CA" sz="1600" b="1" dirty="0" smtClean="0">
                <a:solidFill>
                  <a:schemeClr val="accent3">
                    <a:lumMod val="50000"/>
                  </a:schemeClr>
                </a:solidFill>
                <a:latin typeface="Arial" panose="020B0604020202020204" pitchFamily="34" charset="0"/>
                <a:ea typeface="Calibri" panose="020F0502020204030204" pitchFamily="34" charset="0"/>
              </a:rPr>
              <a:t>60% of firms</a:t>
            </a:r>
            <a:r>
              <a:rPr lang="en-CA" sz="1400" dirty="0" smtClean="0">
                <a:solidFill>
                  <a:schemeClr val="accent3">
                    <a:lumMod val="50000"/>
                  </a:schemeClr>
                </a:solidFill>
                <a:latin typeface="Arial" panose="020B0604020202020204" pitchFamily="34" charset="0"/>
                <a:ea typeface="Calibri" panose="020F0502020204030204" pitchFamily="34" charset="0"/>
              </a:rPr>
              <a:t> </a:t>
            </a:r>
            <a:r>
              <a:rPr lang="en-CA" sz="1400" dirty="0" smtClean="0">
                <a:latin typeface="Arial" panose="020B0604020202020204" pitchFamily="34" charset="0"/>
                <a:ea typeface="Calibri" panose="020F0502020204030204" pitchFamily="34" charset="0"/>
              </a:rPr>
              <a:t>undergo at least one software audit each year</a:t>
            </a:r>
            <a:r>
              <a:rPr lang="en-CA" sz="1400" dirty="0" smtClean="0">
                <a:solidFill>
                  <a:srgbClr val="4F5661"/>
                </a:solidFill>
                <a:latin typeface="Arial" panose="020B0604020202020204" pitchFamily="34" charset="0"/>
                <a:ea typeface="Calibri" panose="020F0502020204030204" pitchFamily="34" charset="0"/>
              </a:rPr>
              <a:t> </a:t>
            </a:r>
            <a:r>
              <a:rPr lang="en-CA" sz="1200" dirty="0" smtClean="0">
                <a:solidFill>
                  <a:srgbClr val="4F5661"/>
                </a:solidFill>
                <a:latin typeface="Arial" panose="020B0604020202020204" pitchFamily="34" charset="0"/>
                <a:ea typeface="Calibri" panose="020F0502020204030204" pitchFamily="34" charset="0"/>
              </a:rPr>
              <a:t>(</a:t>
            </a:r>
            <a:r>
              <a:rPr lang="en-CA" sz="1200" dirty="0" smtClean="0">
                <a:solidFill>
                  <a:srgbClr val="4F5661"/>
                </a:solidFill>
                <a:latin typeface="Arial" panose="020B0604020202020204" pitchFamily="34" charset="0"/>
                <a:ea typeface="Calibri" panose="020F0502020204030204" pitchFamily="34" charset="0"/>
                <a:hlinkClick r:id="rId2"/>
              </a:rPr>
              <a:t>BizTech, 2013</a:t>
            </a:r>
            <a:r>
              <a:rPr lang="en-CA" sz="1200" dirty="0" smtClean="0">
                <a:solidFill>
                  <a:srgbClr val="4F5661"/>
                </a:solidFill>
                <a:latin typeface="Arial" panose="020B0604020202020204" pitchFamily="34" charset="0"/>
                <a:ea typeface="Calibri" panose="020F0502020204030204" pitchFamily="34" charset="0"/>
              </a:rPr>
              <a:t>).</a:t>
            </a:r>
          </a:p>
        </p:txBody>
      </p:sp>
      <p:sp>
        <p:nvSpPr>
          <p:cNvPr id="15" name="Rectangle 14"/>
          <p:cNvSpPr/>
          <p:nvPr/>
        </p:nvSpPr>
        <p:spPr>
          <a:xfrm>
            <a:off x="544455" y="4742227"/>
            <a:ext cx="8089883" cy="1738938"/>
          </a:xfrm>
          <a:prstGeom prst="rect">
            <a:avLst/>
          </a:prstGeom>
        </p:spPr>
        <p:txBody>
          <a:bodyPr wrap="square">
            <a:spAutoFit/>
          </a:bodyPr>
          <a:lstStyle/>
          <a:p>
            <a:pPr>
              <a:spcAft>
                <a:spcPts val="600"/>
              </a:spcAft>
            </a:pPr>
            <a:r>
              <a:rPr lang="en-CA" sz="1600" b="1" dirty="0">
                <a:solidFill>
                  <a:schemeClr val="accent1"/>
                </a:solidFill>
                <a:latin typeface="Arial" panose="020B0604020202020204" pitchFamily="34" charset="0"/>
                <a:ea typeface="Calibri" panose="020F0502020204030204" pitchFamily="34" charset="0"/>
              </a:rPr>
              <a:t>When audits occur, it is not the local or individual departments that are at risk of being found non-compliant by auditors, but the legal entity: the organization</a:t>
            </a:r>
            <a:r>
              <a:rPr lang="en-CA" sz="1600" b="1" dirty="0" smtClean="0">
                <a:solidFill>
                  <a:schemeClr val="accent1"/>
                </a:solidFill>
                <a:latin typeface="Arial" panose="020B0604020202020204" pitchFamily="34" charset="0"/>
                <a:ea typeface="Calibri" panose="020F0502020204030204" pitchFamily="34" charset="0"/>
              </a:rPr>
              <a:t>.</a:t>
            </a:r>
          </a:p>
          <a:p>
            <a:r>
              <a:rPr lang="en-CA" sz="1400" dirty="0" smtClean="0">
                <a:latin typeface="Arial" panose="020B0604020202020204" pitchFamily="34" charset="0"/>
                <a:ea typeface="Calibri" panose="020F0502020204030204" pitchFamily="34" charset="0"/>
              </a:rPr>
              <a:t>It is challenging, if not impossible to obtain the necessary data from three or more disparate systems in a manner that’s accurate and consistent. That’s </a:t>
            </a:r>
            <a:r>
              <a:rPr lang="en-CA" sz="1400" dirty="0">
                <a:latin typeface="Arial" panose="020B0604020202020204" pitchFamily="34" charset="0"/>
                <a:ea typeface="Calibri" panose="020F0502020204030204" pitchFamily="34" charset="0"/>
              </a:rPr>
              <a:t>why it’s essential </a:t>
            </a:r>
            <a:r>
              <a:rPr lang="en-CA" sz="1400" dirty="0" smtClean="0">
                <a:latin typeface="Arial" panose="020B0604020202020204" pitchFamily="34" charset="0"/>
                <a:ea typeface="Calibri" panose="020F0502020204030204" pitchFamily="34" charset="0"/>
              </a:rPr>
              <a:t>that all of the </a:t>
            </a:r>
            <a:r>
              <a:rPr lang="en-CA" sz="1400" dirty="0">
                <a:latin typeface="Arial" panose="020B0604020202020204" pitchFamily="34" charset="0"/>
                <a:ea typeface="Calibri" panose="020F0502020204030204" pitchFamily="34" charset="0"/>
              </a:rPr>
              <a:t>company’s data on software and hardware assets </a:t>
            </a:r>
            <a:r>
              <a:rPr lang="en-CA" sz="1400" dirty="0" smtClean="0">
                <a:latin typeface="Arial" panose="020B0604020202020204" pitchFamily="34" charset="0"/>
                <a:ea typeface="Calibri" panose="020F0502020204030204" pitchFamily="34" charset="0"/>
              </a:rPr>
              <a:t>be stored </a:t>
            </a:r>
            <a:r>
              <a:rPr lang="en-CA" sz="1400" dirty="0">
                <a:latin typeface="Arial" panose="020B0604020202020204" pitchFamily="34" charset="0"/>
                <a:ea typeface="Calibri" panose="020F0502020204030204" pitchFamily="34" charset="0"/>
              </a:rPr>
              <a:t>and managed in one central location, where licensing or SAM experts can analyze the information to identify </a:t>
            </a:r>
            <a:r>
              <a:rPr lang="en-CA" sz="1400" dirty="0" smtClean="0">
                <a:latin typeface="Arial" panose="020B0604020202020204" pitchFamily="34" charset="0"/>
                <a:ea typeface="Calibri" panose="020F0502020204030204" pitchFamily="34" charset="0"/>
              </a:rPr>
              <a:t>areas </a:t>
            </a:r>
            <a:r>
              <a:rPr lang="en-CA" sz="1400" dirty="0">
                <a:latin typeface="Arial" panose="020B0604020202020204" pitchFamily="34" charset="0"/>
                <a:ea typeface="Calibri" panose="020F0502020204030204" pitchFamily="34" charset="0"/>
              </a:rPr>
              <a:t>of risk and prepare for audits.</a:t>
            </a:r>
          </a:p>
          <a:p>
            <a:endParaRPr lang="en-CA" sz="1400" b="1"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115490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Unlock these benefits of centralized ITAM with a consolidation strategy</a:t>
            </a:r>
            <a:endParaRPr lang="en-CA" dirty="0"/>
          </a:p>
        </p:txBody>
      </p:sp>
      <p:sp>
        <p:nvSpPr>
          <p:cNvPr id="3" name="Rectangle 2"/>
          <p:cNvSpPr/>
          <p:nvPr/>
        </p:nvSpPr>
        <p:spPr>
          <a:xfrm>
            <a:off x="353290" y="1246244"/>
            <a:ext cx="3896592" cy="374073"/>
          </a:xfrm>
          <a:prstGeom prst="rect">
            <a:avLst/>
          </a:prstGeom>
          <a:gradFill flip="none" rotWithShape="1">
            <a:gsLst>
              <a:gs pos="0">
                <a:schemeClr val="accent1">
                  <a:shade val="51000"/>
                  <a:satMod val="130000"/>
                </a:schemeClr>
              </a:gs>
              <a:gs pos="46000">
                <a:schemeClr val="accent1">
                  <a:shade val="93000"/>
                  <a:satMod val="130000"/>
                </a:schemeClr>
              </a:gs>
              <a:gs pos="82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a:solidFill>
                  <a:schemeClr val="bg1"/>
                </a:solidFill>
              </a:rPr>
              <a:t>Improve </a:t>
            </a:r>
            <a:r>
              <a:rPr lang="en-CA" sz="1400" b="1" dirty="0" smtClean="0">
                <a:solidFill>
                  <a:schemeClr val="bg1"/>
                </a:solidFill>
              </a:rPr>
              <a:t>efficiency</a:t>
            </a:r>
            <a:endParaRPr lang="en-CA" sz="1400" b="1" dirty="0">
              <a:solidFill>
                <a:schemeClr val="bg1"/>
              </a:solidFill>
            </a:endParaRPr>
          </a:p>
        </p:txBody>
      </p:sp>
      <p:sp>
        <p:nvSpPr>
          <p:cNvPr id="12" name="TextBox 11"/>
          <p:cNvSpPr txBox="1"/>
          <p:nvPr/>
        </p:nvSpPr>
        <p:spPr>
          <a:xfrm>
            <a:off x="363682" y="1666867"/>
            <a:ext cx="3896592" cy="830997"/>
          </a:xfrm>
          <a:prstGeom prst="rect">
            <a:avLst/>
          </a:prstGeom>
        </p:spPr>
        <p:txBody>
          <a:bodyPr wrap="square" rtlCol="0">
            <a:spAutoFit/>
          </a:bodyPr>
          <a:lstStyle/>
          <a:p>
            <a:r>
              <a:rPr lang="en-CA" sz="1200" dirty="0" smtClean="0"/>
              <a:t>Comprehensive and standardized IT asset management processes will improve asset tracking to more quickly and easily locate assets but also prevent duplication of efforts across locations/departments.</a:t>
            </a:r>
          </a:p>
        </p:txBody>
      </p:sp>
      <p:sp>
        <p:nvSpPr>
          <p:cNvPr id="13" name="TextBox 12"/>
          <p:cNvSpPr txBox="1"/>
          <p:nvPr/>
        </p:nvSpPr>
        <p:spPr>
          <a:xfrm>
            <a:off x="312590" y="2971791"/>
            <a:ext cx="3947683" cy="830997"/>
          </a:xfrm>
          <a:prstGeom prst="rect">
            <a:avLst/>
          </a:prstGeom>
        </p:spPr>
        <p:txBody>
          <a:bodyPr wrap="square" rtlCol="0">
            <a:spAutoFit/>
          </a:bodyPr>
          <a:lstStyle/>
          <a:p>
            <a:r>
              <a:rPr lang="en-CA" sz="1200" dirty="0" smtClean="0"/>
              <a:t>A centralized view and management of software and licenses makes it easy to identify where the biggest areas of compliance risk lie, as well as security risk from missing patches and updates.</a:t>
            </a:r>
          </a:p>
        </p:txBody>
      </p:sp>
      <p:sp>
        <p:nvSpPr>
          <p:cNvPr id="14" name="TextBox 13"/>
          <p:cNvSpPr txBox="1"/>
          <p:nvPr/>
        </p:nvSpPr>
        <p:spPr>
          <a:xfrm>
            <a:off x="4702748" y="1687628"/>
            <a:ext cx="4114801" cy="646331"/>
          </a:xfrm>
          <a:prstGeom prst="rect">
            <a:avLst/>
          </a:prstGeom>
        </p:spPr>
        <p:txBody>
          <a:bodyPr wrap="square" rtlCol="0">
            <a:spAutoFit/>
          </a:bodyPr>
          <a:lstStyle/>
          <a:p>
            <a:r>
              <a:rPr lang="en-CA" sz="1200" dirty="0" smtClean="0"/>
              <a:t>Improved monitoring and control of assets will result in more timely resolution of outages and system issues, and improve SLAs for software and hardware requests.</a:t>
            </a:r>
          </a:p>
        </p:txBody>
      </p:sp>
      <p:sp>
        <p:nvSpPr>
          <p:cNvPr id="15" name="TextBox 14"/>
          <p:cNvSpPr txBox="1"/>
          <p:nvPr/>
        </p:nvSpPr>
        <p:spPr>
          <a:xfrm>
            <a:off x="4700144" y="2971791"/>
            <a:ext cx="4117403" cy="830997"/>
          </a:xfrm>
          <a:prstGeom prst="rect">
            <a:avLst/>
          </a:prstGeom>
        </p:spPr>
        <p:txBody>
          <a:bodyPr wrap="square" rtlCol="0">
            <a:spAutoFit/>
          </a:bodyPr>
          <a:lstStyle/>
          <a:p>
            <a:r>
              <a:rPr lang="en-CA" sz="1200" dirty="0" smtClean="0"/>
              <a:t>Reliable data on assets across the organization allows for more informed strategic decisions on hardware lifecycle management and refreshment, application rationalization, and software license optimization.</a:t>
            </a:r>
          </a:p>
        </p:txBody>
      </p:sp>
      <p:sp>
        <p:nvSpPr>
          <p:cNvPr id="17" name="TextBox 16"/>
          <p:cNvSpPr txBox="1"/>
          <p:nvPr/>
        </p:nvSpPr>
        <p:spPr>
          <a:xfrm>
            <a:off x="312590" y="4272031"/>
            <a:ext cx="4114800" cy="830997"/>
          </a:xfrm>
          <a:prstGeom prst="rect">
            <a:avLst/>
          </a:prstGeom>
        </p:spPr>
        <p:txBody>
          <a:bodyPr wrap="square" rtlCol="0">
            <a:spAutoFit/>
          </a:bodyPr>
          <a:lstStyle/>
          <a:p>
            <a:r>
              <a:rPr lang="en-CA" sz="1200" dirty="0" smtClean="0"/>
              <a:t>Centralizing software license management provides administrators with a single view to manage and optimize licenses across the enterprise and re-deploy under-utilized licenses.</a:t>
            </a:r>
          </a:p>
        </p:txBody>
      </p:sp>
      <p:sp>
        <p:nvSpPr>
          <p:cNvPr id="18" name="TextBox 17"/>
          <p:cNvSpPr txBox="1"/>
          <p:nvPr/>
        </p:nvSpPr>
        <p:spPr>
          <a:xfrm>
            <a:off x="4759896" y="4299404"/>
            <a:ext cx="4117403" cy="830997"/>
          </a:xfrm>
          <a:prstGeom prst="rect">
            <a:avLst/>
          </a:prstGeom>
        </p:spPr>
        <p:txBody>
          <a:bodyPr wrap="square" rtlCol="0">
            <a:spAutoFit/>
          </a:bodyPr>
          <a:lstStyle/>
          <a:p>
            <a:r>
              <a:rPr lang="en-CA" sz="1200" dirty="0" smtClean="0"/>
              <a:t>By negotiating software licenses and contracts for the entire organization rather than for individual departments or locations, the company gains more purchasing power to obtain better contracts or support services.</a:t>
            </a:r>
          </a:p>
        </p:txBody>
      </p:sp>
      <p:sp>
        <p:nvSpPr>
          <p:cNvPr id="19" name="TextBox 18"/>
          <p:cNvSpPr txBox="1"/>
          <p:nvPr/>
        </p:nvSpPr>
        <p:spPr>
          <a:xfrm>
            <a:off x="291807" y="5641567"/>
            <a:ext cx="4280193" cy="646331"/>
          </a:xfrm>
          <a:prstGeom prst="rect">
            <a:avLst/>
          </a:prstGeom>
        </p:spPr>
        <p:txBody>
          <a:bodyPr wrap="square" rtlCol="0">
            <a:spAutoFit/>
          </a:bodyPr>
          <a:lstStyle/>
          <a:p>
            <a:r>
              <a:rPr lang="en-CA" sz="1200" dirty="0" smtClean="0"/>
              <a:t>Centralized ITAM breaks down information silos by allowing data to flow across departments, enabling knowledge sharing and flow of information across the enterprise.</a:t>
            </a:r>
          </a:p>
        </p:txBody>
      </p:sp>
      <p:sp>
        <p:nvSpPr>
          <p:cNvPr id="20" name="TextBox 19"/>
          <p:cNvSpPr txBox="1"/>
          <p:nvPr/>
        </p:nvSpPr>
        <p:spPr>
          <a:xfrm>
            <a:off x="4773750" y="5626212"/>
            <a:ext cx="4114800" cy="646331"/>
          </a:xfrm>
          <a:prstGeom prst="rect">
            <a:avLst/>
          </a:prstGeom>
        </p:spPr>
        <p:txBody>
          <a:bodyPr wrap="square" rtlCol="0">
            <a:spAutoFit/>
          </a:bodyPr>
          <a:lstStyle/>
          <a:p>
            <a:r>
              <a:rPr lang="en-CA" sz="1200" dirty="0" smtClean="0"/>
              <a:t>A consolidated view of assets provides the data and visibility needed to identify areas of cost savings and license optimization, and capture total cost of ownership.</a:t>
            </a:r>
          </a:p>
        </p:txBody>
      </p:sp>
      <p:sp>
        <p:nvSpPr>
          <p:cNvPr id="24" name="Rectangle 23"/>
          <p:cNvSpPr/>
          <p:nvPr/>
        </p:nvSpPr>
        <p:spPr>
          <a:xfrm>
            <a:off x="363681" y="2572275"/>
            <a:ext cx="3896592" cy="374073"/>
          </a:xfrm>
          <a:prstGeom prst="rect">
            <a:avLst/>
          </a:prstGeom>
          <a:gradFill flip="none" rotWithShape="1">
            <a:gsLst>
              <a:gs pos="0">
                <a:schemeClr val="accent1">
                  <a:shade val="51000"/>
                  <a:satMod val="130000"/>
                </a:schemeClr>
              </a:gs>
              <a:gs pos="46000">
                <a:schemeClr val="accent1">
                  <a:shade val="93000"/>
                  <a:satMod val="130000"/>
                </a:schemeClr>
              </a:gs>
              <a:gs pos="82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a:solidFill>
                  <a:schemeClr val="bg1"/>
                </a:solidFill>
              </a:rPr>
              <a:t>Reduce </a:t>
            </a:r>
            <a:r>
              <a:rPr lang="en-CA" sz="1400" b="1" dirty="0" smtClean="0">
                <a:solidFill>
                  <a:schemeClr val="bg1"/>
                </a:solidFill>
              </a:rPr>
              <a:t>risk</a:t>
            </a:r>
            <a:endParaRPr lang="en-CA" sz="1400" b="1" dirty="0">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04" y="2603930"/>
            <a:ext cx="310761" cy="310761"/>
          </a:xfrm>
          <a:prstGeom prst="rect">
            <a:avLst/>
          </a:prstGeom>
        </p:spPr>
      </p:pic>
      <p:sp>
        <p:nvSpPr>
          <p:cNvPr id="30" name="Rectangle 29"/>
          <p:cNvSpPr/>
          <p:nvPr/>
        </p:nvSpPr>
        <p:spPr>
          <a:xfrm>
            <a:off x="363681" y="3890255"/>
            <a:ext cx="3896592" cy="374073"/>
          </a:xfrm>
          <a:prstGeom prst="rect">
            <a:avLst/>
          </a:prstGeom>
          <a:gradFill flip="none" rotWithShape="1">
            <a:gsLst>
              <a:gs pos="0">
                <a:schemeClr val="accent1">
                  <a:shade val="51000"/>
                  <a:satMod val="130000"/>
                </a:schemeClr>
              </a:gs>
              <a:gs pos="46000">
                <a:schemeClr val="accent1">
                  <a:shade val="93000"/>
                  <a:satMod val="130000"/>
                </a:schemeClr>
              </a:gs>
              <a:gs pos="82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a:solidFill>
                  <a:schemeClr val="bg1"/>
                </a:solidFill>
              </a:rPr>
              <a:t>Optimize </a:t>
            </a:r>
            <a:r>
              <a:rPr lang="en-CA" sz="1400" b="1" dirty="0" smtClean="0">
                <a:solidFill>
                  <a:schemeClr val="bg1"/>
                </a:solidFill>
              </a:rPr>
              <a:t>licensing</a:t>
            </a:r>
            <a:endParaRPr lang="en-CA" sz="1400" b="1" dirty="0">
              <a:solidFill>
                <a:schemeClr val="bg1"/>
              </a:solidFill>
            </a:endParaRP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04" y="3921910"/>
            <a:ext cx="310761" cy="310761"/>
          </a:xfrm>
          <a:prstGeom prst="rect">
            <a:avLst/>
          </a:prstGeom>
        </p:spPr>
      </p:pic>
      <p:sp>
        <p:nvSpPr>
          <p:cNvPr id="33" name="Rectangle 32"/>
          <p:cNvSpPr/>
          <p:nvPr/>
        </p:nvSpPr>
        <p:spPr>
          <a:xfrm>
            <a:off x="4773750" y="3896403"/>
            <a:ext cx="3896592" cy="374073"/>
          </a:xfrm>
          <a:prstGeom prst="rect">
            <a:avLst/>
          </a:prstGeom>
          <a:gradFill flip="none" rotWithShape="1">
            <a:gsLst>
              <a:gs pos="0">
                <a:schemeClr val="accent1">
                  <a:shade val="51000"/>
                  <a:satMod val="130000"/>
                </a:schemeClr>
              </a:gs>
              <a:gs pos="46000">
                <a:schemeClr val="accent1">
                  <a:shade val="93000"/>
                  <a:satMod val="130000"/>
                </a:schemeClr>
              </a:gs>
              <a:gs pos="82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a:solidFill>
                  <a:schemeClr val="bg1"/>
                </a:solidFill>
              </a:rPr>
              <a:t>Increase </a:t>
            </a:r>
            <a:r>
              <a:rPr lang="en-CA" sz="1400" b="1" dirty="0" smtClean="0">
                <a:solidFill>
                  <a:schemeClr val="bg1"/>
                </a:solidFill>
              </a:rPr>
              <a:t>purchasing </a:t>
            </a:r>
            <a:r>
              <a:rPr lang="en-CA" sz="1400" b="1" dirty="0">
                <a:solidFill>
                  <a:schemeClr val="bg1"/>
                </a:solidFill>
              </a:rPr>
              <a:t>power</a:t>
            </a: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473" y="3928058"/>
            <a:ext cx="310761" cy="310761"/>
          </a:xfrm>
          <a:prstGeom prst="rect">
            <a:avLst/>
          </a:prstGeom>
        </p:spPr>
      </p:pic>
      <p:sp>
        <p:nvSpPr>
          <p:cNvPr id="37" name="Rectangle 36"/>
          <p:cNvSpPr/>
          <p:nvPr/>
        </p:nvSpPr>
        <p:spPr>
          <a:xfrm>
            <a:off x="4773750" y="1248332"/>
            <a:ext cx="3896592" cy="374073"/>
          </a:xfrm>
          <a:prstGeom prst="rect">
            <a:avLst/>
          </a:prstGeom>
          <a:gradFill flip="none" rotWithShape="1">
            <a:gsLst>
              <a:gs pos="0">
                <a:schemeClr val="accent1">
                  <a:shade val="51000"/>
                  <a:satMod val="130000"/>
                </a:schemeClr>
              </a:gs>
              <a:gs pos="46000">
                <a:schemeClr val="accent1">
                  <a:shade val="93000"/>
                  <a:satMod val="130000"/>
                </a:schemeClr>
              </a:gs>
              <a:gs pos="82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a:solidFill>
                  <a:schemeClr val="bg1"/>
                </a:solidFill>
              </a:rPr>
              <a:t>Improve </a:t>
            </a:r>
            <a:r>
              <a:rPr lang="en-CA" sz="1400" b="1" dirty="0" smtClean="0">
                <a:solidFill>
                  <a:schemeClr val="bg1"/>
                </a:solidFill>
              </a:rPr>
              <a:t>service</a:t>
            </a:r>
            <a:endParaRPr lang="en-CA" sz="1400" b="1" dirty="0">
              <a:solidFill>
                <a:schemeClr val="bg1"/>
              </a:solidFill>
            </a:endParaRPr>
          </a:p>
        </p:txBody>
      </p:sp>
      <p:pic>
        <p:nvPicPr>
          <p:cNvPr id="38" name="Picture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473" y="1279987"/>
            <a:ext cx="310761" cy="310761"/>
          </a:xfrm>
          <a:prstGeom prst="rect">
            <a:avLst/>
          </a:prstGeom>
        </p:spPr>
      </p:pic>
      <p:sp>
        <p:nvSpPr>
          <p:cNvPr id="40" name="Rectangle 39"/>
          <p:cNvSpPr/>
          <p:nvPr/>
        </p:nvSpPr>
        <p:spPr>
          <a:xfrm>
            <a:off x="4759896" y="2567018"/>
            <a:ext cx="3896592" cy="374073"/>
          </a:xfrm>
          <a:prstGeom prst="rect">
            <a:avLst/>
          </a:prstGeom>
          <a:gradFill flip="none" rotWithShape="1">
            <a:gsLst>
              <a:gs pos="0">
                <a:schemeClr val="accent1">
                  <a:shade val="51000"/>
                  <a:satMod val="130000"/>
                </a:schemeClr>
              </a:gs>
              <a:gs pos="46000">
                <a:schemeClr val="accent1">
                  <a:shade val="93000"/>
                  <a:satMod val="130000"/>
                </a:schemeClr>
              </a:gs>
              <a:gs pos="82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a:solidFill>
                  <a:schemeClr val="bg1"/>
                </a:solidFill>
              </a:rPr>
              <a:t>Make more </a:t>
            </a:r>
            <a:r>
              <a:rPr lang="en-CA" sz="1400" b="1" dirty="0" smtClean="0">
                <a:solidFill>
                  <a:schemeClr val="bg1"/>
                </a:solidFill>
              </a:rPr>
              <a:t>informed decisions</a:t>
            </a:r>
            <a:endParaRPr lang="en-CA" sz="1400" b="1" dirty="0">
              <a:solidFill>
                <a:schemeClr val="bg1"/>
              </a:solidFill>
            </a:endParaRP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619" y="2598673"/>
            <a:ext cx="310761" cy="310761"/>
          </a:xfrm>
          <a:prstGeom prst="rect">
            <a:avLst/>
          </a:prstGeom>
        </p:spPr>
      </p:pic>
      <p:sp>
        <p:nvSpPr>
          <p:cNvPr id="43" name="Rectangle 42"/>
          <p:cNvSpPr/>
          <p:nvPr/>
        </p:nvSpPr>
        <p:spPr>
          <a:xfrm>
            <a:off x="363681" y="5216608"/>
            <a:ext cx="3896592" cy="374073"/>
          </a:xfrm>
          <a:prstGeom prst="rect">
            <a:avLst/>
          </a:prstGeom>
          <a:gradFill flip="none" rotWithShape="1">
            <a:gsLst>
              <a:gs pos="0">
                <a:schemeClr val="accent1">
                  <a:shade val="51000"/>
                  <a:satMod val="130000"/>
                </a:schemeClr>
              </a:gs>
              <a:gs pos="46000">
                <a:schemeClr val="accent1">
                  <a:shade val="93000"/>
                  <a:satMod val="130000"/>
                </a:schemeClr>
              </a:gs>
              <a:gs pos="82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a:solidFill>
                  <a:schemeClr val="bg1"/>
                </a:solidFill>
              </a:rPr>
              <a:t>Improve </a:t>
            </a:r>
            <a:r>
              <a:rPr lang="en-CA" sz="1400" b="1" dirty="0" smtClean="0">
                <a:solidFill>
                  <a:schemeClr val="bg1"/>
                </a:solidFill>
              </a:rPr>
              <a:t>data </a:t>
            </a:r>
            <a:r>
              <a:rPr lang="en-CA" sz="1400" b="1" dirty="0">
                <a:solidFill>
                  <a:schemeClr val="bg1"/>
                </a:solidFill>
              </a:rPr>
              <a:t>visibility and flow</a:t>
            </a:r>
          </a:p>
        </p:txBody>
      </p:sp>
      <p:pic>
        <p:nvPicPr>
          <p:cNvPr id="44" name="Picture 4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04" y="5248263"/>
            <a:ext cx="310761" cy="310761"/>
          </a:xfrm>
          <a:prstGeom prst="rect">
            <a:avLst/>
          </a:prstGeom>
        </p:spPr>
      </p:pic>
      <p:sp>
        <p:nvSpPr>
          <p:cNvPr id="46" name="Rectangle 45"/>
          <p:cNvSpPr/>
          <p:nvPr/>
        </p:nvSpPr>
        <p:spPr>
          <a:xfrm>
            <a:off x="4759896" y="5216608"/>
            <a:ext cx="3896592" cy="374073"/>
          </a:xfrm>
          <a:prstGeom prst="rect">
            <a:avLst/>
          </a:prstGeom>
          <a:gradFill flip="none" rotWithShape="1">
            <a:gsLst>
              <a:gs pos="0">
                <a:schemeClr val="accent1">
                  <a:shade val="51000"/>
                  <a:satMod val="130000"/>
                </a:schemeClr>
              </a:gs>
              <a:gs pos="46000">
                <a:schemeClr val="accent1">
                  <a:shade val="93000"/>
                  <a:satMod val="130000"/>
                </a:schemeClr>
              </a:gs>
              <a:gs pos="82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400" b="1" dirty="0">
                <a:solidFill>
                  <a:schemeClr val="bg1"/>
                </a:solidFill>
              </a:rPr>
              <a:t>Reduce </a:t>
            </a:r>
            <a:r>
              <a:rPr lang="en-CA" sz="1400" b="1" dirty="0" smtClean="0">
                <a:solidFill>
                  <a:schemeClr val="bg1"/>
                </a:solidFill>
              </a:rPr>
              <a:t>costs</a:t>
            </a:r>
            <a:endParaRPr lang="en-CA" sz="1400" b="1" dirty="0">
              <a:solidFill>
                <a:schemeClr val="bg1"/>
              </a:solidFill>
            </a:endParaRPr>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431" y="5253783"/>
            <a:ext cx="310761" cy="310761"/>
          </a:xfrm>
          <a:prstGeom prst="rect">
            <a:avLst/>
          </a:prstGeom>
        </p:spPr>
      </p:pic>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03" y="1268639"/>
            <a:ext cx="310761" cy="310761"/>
          </a:xfrm>
          <a:prstGeom prst="rect">
            <a:avLst/>
          </a:prstGeom>
        </p:spPr>
      </p:pic>
    </p:spTree>
    <p:extLst>
      <p:ext uri="{BB962C8B-B14F-4D97-AF65-F5344CB8AC3E}">
        <p14:creationId xmlns:p14="http://schemas.microsoft.com/office/powerpoint/2010/main" val="563061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Organizations with decentralized ITAM can all benefit from at least </a:t>
            </a:r>
            <a:r>
              <a:rPr lang="en-CA" i="1" dirty="0" smtClean="0"/>
              <a:t>some degree </a:t>
            </a:r>
            <a:r>
              <a:rPr lang="en-CA" dirty="0"/>
              <a:t>of centralization</a:t>
            </a:r>
          </a:p>
        </p:txBody>
      </p:sp>
      <p:graphicFrame>
        <p:nvGraphicFramePr>
          <p:cNvPr id="4" name="Diagram 3"/>
          <p:cNvGraphicFramePr/>
          <p:nvPr>
            <p:extLst>
              <p:ext uri="{D42A27DB-BD31-4B8C-83A1-F6EECF244321}">
                <p14:modId xmlns:p14="http://schemas.microsoft.com/office/powerpoint/2010/main" val="3100885162"/>
              </p:ext>
            </p:extLst>
          </p:nvPr>
        </p:nvGraphicFramePr>
        <p:xfrm>
          <a:off x="4458791" y="2445275"/>
          <a:ext cx="4787879" cy="3185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p:cNvSpPr txBox="1"/>
          <p:nvPr/>
        </p:nvSpPr>
        <p:spPr>
          <a:xfrm>
            <a:off x="5743173" y="1133475"/>
            <a:ext cx="2296391" cy="338554"/>
          </a:xfrm>
          <a:prstGeom prst="rect">
            <a:avLst/>
          </a:prstGeom>
        </p:spPr>
        <p:txBody>
          <a:bodyPr wrap="square" rtlCol="0">
            <a:spAutoFit/>
          </a:bodyPr>
          <a:lstStyle/>
          <a:p>
            <a:r>
              <a:rPr lang="en-CA" sz="1600" b="1" dirty="0" smtClean="0">
                <a:solidFill>
                  <a:schemeClr val="accent2"/>
                </a:solidFill>
              </a:rPr>
              <a:t>Centralized ITAM</a:t>
            </a:r>
          </a:p>
        </p:txBody>
      </p:sp>
      <p:sp>
        <p:nvSpPr>
          <p:cNvPr id="19" name="TextBox 18"/>
          <p:cNvSpPr txBox="1"/>
          <p:nvPr/>
        </p:nvSpPr>
        <p:spPr>
          <a:xfrm>
            <a:off x="1235416" y="1126777"/>
            <a:ext cx="2097576" cy="309243"/>
          </a:xfrm>
          <a:prstGeom prst="rect">
            <a:avLst/>
          </a:prstGeom>
        </p:spPr>
        <p:txBody>
          <a:bodyPr wrap="square" rtlCol="0">
            <a:spAutoFit/>
          </a:bodyPr>
          <a:lstStyle/>
          <a:p>
            <a:r>
              <a:rPr lang="en-CA" sz="1600" b="1" dirty="0" smtClean="0">
                <a:solidFill>
                  <a:schemeClr val="accent2"/>
                </a:solidFill>
              </a:rPr>
              <a:t>Decentralized ITAM</a:t>
            </a:r>
          </a:p>
        </p:txBody>
      </p:sp>
      <p:cxnSp>
        <p:nvCxnSpPr>
          <p:cNvPr id="23" name="Straight Connector 22"/>
          <p:cNvCxnSpPr>
            <a:stCxn id="2" idx="2"/>
          </p:cNvCxnSpPr>
          <p:nvPr/>
        </p:nvCxnSpPr>
        <p:spPr>
          <a:xfrm>
            <a:off x="4567237" y="1133475"/>
            <a:ext cx="26269" cy="462079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420099" y="1389970"/>
            <a:ext cx="4038692" cy="1015663"/>
          </a:xfrm>
          <a:prstGeom prst="rect">
            <a:avLst/>
          </a:prstGeom>
        </p:spPr>
        <p:txBody>
          <a:bodyPr wrap="square" rtlCol="0">
            <a:spAutoFit/>
          </a:bodyPr>
          <a:lstStyle/>
          <a:p>
            <a:pPr marL="285750" indent="-285750">
              <a:buFont typeface="Arial" panose="020B0604020202020204" pitchFamily="34" charset="0"/>
              <a:buChar char="•"/>
            </a:pPr>
            <a:r>
              <a:rPr lang="en-CA" sz="1200" dirty="0" smtClean="0"/>
              <a:t>Each location manages (or fails to manage) its assets separately.</a:t>
            </a:r>
          </a:p>
          <a:p>
            <a:pPr marL="285750" indent="-285750">
              <a:buFont typeface="Arial" panose="020B0604020202020204" pitchFamily="34" charset="0"/>
              <a:buChar char="•"/>
            </a:pPr>
            <a:r>
              <a:rPr lang="en-CA" sz="1200" dirty="0" smtClean="0"/>
              <a:t>Disjointed approach with varying methods and tools.</a:t>
            </a:r>
          </a:p>
          <a:p>
            <a:pPr marL="285750" indent="-285750">
              <a:buFont typeface="Arial" panose="020B0604020202020204" pitchFamily="34" charset="0"/>
              <a:buChar char="•"/>
            </a:pPr>
            <a:r>
              <a:rPr lang="en-CA" sz="1200" dirty="0" smtClean="0"/>
              <a:t>No centralized view into assets across the organization.</a:t>
            </a:r>
          </a:p>
        </p:txBody>
      </p:sp>
      <p:sp>
        <p:nvSpPr>
          <p:cNvPr id="25" name="TextBox 24"/>
          <p:cNvSpPr txBox="1"/>
          <p:nvPr/>
        </p:nvSpPr>
        <p:spPr>
          <a:xfrm>
            <a:off x="4681025" y="1389970"/>
            <a:ext cx="4196274" cy="1015663"/>
          </a:xfrm>
          <a:prstGeom prst="rect">
            <a:avLst/>
          </a:prstGeom>
        </p:spPr>
        <p:txBody>
          <a:bodyPr wrap="square" rtlCol="0">
            <a:spAutoFit/>
          </a:bodyPr>
          <a:lstStyle/>
          <a:p>
            <a:pPr marL="285750" indent="-285750">
              <a:buFont typeface="Arial" panose="020B0604020202020204" pitchFamily="34" charset="0"/>
              <a:buChar char="•"/>
            </a:pPr>
            <a:r>
              <a:rPr lang="en-CA" sz="1200" dirty="0" smtClean="0"/>
              <a:t>Separate locations can still maintain control over assets, but they are formally tracked and managed through one centralized ITAM office.</a:t>
            </a:r>
          </a:p>
          <a:p>
            <a:pPr marL="285750" indent="-285750">
              <a:buFont typeface="Arial" panose="020B0604020202020204" pitchFamily="34" charset="0"/>
              <a:buChar char="•"/>
            </a:pPr>
            <a:r>
              <a:rPr lang="en-CA" sz="1200" dirty="0" smtClean="0"/>
              <a:t>Broad, enterprise-wide view into assets; consistent data and application of policies.</a:t>
            </a:r>
          </a:p>
        </p:txBody>
      </p:sp>
      <p:grpSp>
        <p:nvGrpSpPr>
          <p:cNvPr id="31" name="Group 30"/>
          <p:cNvGrpSpPr/>
          <p:nvPr/>
        </p:nvGrpSpPr>
        <p:grpSpPr>
          <a:xfrm>
            <a:off x="536591" y="2405633"/>
            <a:ext cx="3511222" cy="3220283"/>
            <a:chOff x="438097" y="1532877"/>
            <a:chExt cx="3511222" cy="3220283"/>
          </a:xfrm>
        </p:grpSpPr>
        <p:grpSp>
          <p:nvGrpSpPr>
            <p:cNvPr id="6" name="Group 5"/>
            <p:cNvGrpSpPr/>
            <p:nvPr/>
          </p:nvGrpSpPr>
          <p:grpSpPr>
            <a:xfrm>
              <a:off x="1659224" y="1532877"/>
              <a:ext cx="1090310" cy="1090310"/>
              <a:chOff x="2054586" y="3404"/>
              <a:chExt cx="1193653" cy="1193653"/>
            </a:xfrm>
          </p:grpSpPr>
          <p:sp>
            <p:nvSpPr>
              <p:cNvPr id="7" name="Oval 6"/>
              <p:cNvSpPr/>
              <p:nvPr/>
            </p:nvSpPr>
            <p:spPr>
              <a:xfrm>
                <a:off x="2054586" y="3404"/>
                <a:ext cx="1193653" cy="11936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2229392" y="178210"/>
                <a:ext cx="844041" cy="844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ITAM in Location 1</a:t>
                </a:r>
                <a:endParaRPr lang="en-CA" sz="1400" kern="1200" dirty="0"/>
              </a:p>
            </p:txBody>
          </p:sp>
        </p:grpSp>
        <p:grpSp>
          <p:nvGrpSpPr>
            <p:cNvPr id="9" name="Group 8"/>
            <p:cNvGrpSpPr/>
            <p:nvPr/>
          </p:nvGrpSpPr>
          <p:grpSpPr>
            <a:xfrm>
              <a:off x="2859009" y="3662850"/>
              <a:ext cx="1090310" cy="1090310"/>
              <a:chOff x="3463483" y="2331232"/>
              <a:chExt cx="1193653" cy="1193653"/>
            </a:xfrm>
          </p:grpSpPr>
          <p:sp>
            <p:nvSpPr>
              <p:cNvPr id="10" name="Oval 9"/>
              <p:cNvSpPr/>
              <p:nvPr/>
            </p:nvSpPr>
            <p:spPr>
              <a:xfrm>
                <a:off x="3463483" y="2331232"/>
                <a:ext cx="1193653" cy="11936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3631242" y="2506038"/>
                <a:ext cx="844041" cy="844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dirty="0" smtClean="0"/>
                  <a:t>No ITAM </a:t>
                </a:r>
                <a:r>
                  <a:rPr lang="en-CA" sz="1400" kern="1200" dirty="0" smtClean="0"/>
                  <a:t>in Location 3</a:t>
                </a:r>
                <a:endParaRPr lang="en-CA" sz="1400" kern="1200" dirty="0"/>
              </a:p>
            </p:txBody>
          </p:sp>
        </p:grpSp>
        <p:grpSp>
          <p:nvGrpSpPr>
            <p:cNvPr id="12" name="Group 11"/>
            <p:cNvGrpSpPr/>
            <p:nvPr/>
          </p:nvGrpSpPr>
          <p:grpSpPr>
            <a:xfrm>
              <a:off x="438097" y="3662850"/>
              <a:ext cx="1090310" cy="1090310"/>
              <a:chOff x="672655" y="2331232"/>
              <a:chExt cx="1193653" cy="1193653"/>
            </a:xfrm>
          </p:grpSpPr>
          <p:sp>
            <p:nvSpPr>
              <p:cNvPr id="13" name="Oval 12"/>
              <p:cNvSpPr/>
              <p:nvPr/>
            </p:nvSpPr>
            <p:spPr>
              <a:xfrm>
                <a:off x="672655" y="2331232"/>
                <a:ext cx="1193653" cy="11936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885420" y="2506038"/>
                <a:ext cx="844041" cy="8440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ITAM in Location 2</a:t>
                </a:r>
                <a:endParaRPr lang="en-CA" sz="1400" kern="1200" dirty="0"/>
              </a:p>
            </p:txBody>
          </p:sp>
        </p:grpSp>
        <p:sp>
          <p:nvSpPr>
            <p:cNvPr id="16" name="Oval 15"/>
            <p:cNvSpPr/>
            <p:nvPr/>
          </p:nvSpPr>
          <p:spPr>
            <a:xfrm>
              <a:off x="1528407" y="2782859"/>
              <a:ext cx="1351942" cy="1351942"/>
            </a:xfrm>
            <a:prstGeom prst="ellipse">
              <a:avLst/>
            </a:prstGeom>
            <a:noFill/>
            <a:ln>
              <a:solidFill>
                <a:schemeClr val="accent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lang="en-CA" sz="1400" dirty="0">
                <a:solidFill>
                  <a:schemeClr val="accent1"/>
                </a:solidFill>
              </a:endParaRPr>
            </a:p>
          </p:txBody>
        </p:sp>
        <p:sp>
          <p:nvSpPr>
            <p:cNvPr id="26" name="Rectangle 25"/>
            <p:cNvSpPr/>
            <p:nvPr/>
          </p:nvSpPr>
          <p:spPr>
            <a:xfrm flipH="1">
              <a:off x="1650043" y="2888709"/>
              <a:ext cx="1083852" cy="1169551"/>
            </a:xfrm>
            <a:prstGeom prst="rect">
              <a:avLst/>
            </a:prstGeom>
          </p:spPr>
          <p:txBody>
            <a:bodyPr wrap="square">
              <a:spAutoFit/>
            </a:bodyPr>
            <a:lstStyle/>
            <a:p>
              <a:pPr algn="ctr"/>
              <a:r>
                <a:rPr lang="en-CA" sz="1400" dirty="0">
                  <a:solidFill>
                    <a:schemeClr val="accent1"/>
                  </a:solidFill>
                </a:rPr>
                <a:t>No </a:t>
              </a:r>
              <a:r>
                <a:rPr lang="en-CA" sz="1400" dirty="0" smtClean="0">
                  <a:solidFill>
                    <a:schemeClr val="accent1"/>
                  </a:solidFill>
                </a:rPr>
                <a:t>centralized </a:t>
              </a:r>
              <a:r>
                <a:rPr lang="en-CA" sz="1400" dirty="0">
                  <a:solidFill>
                    <a:schemeClr val="accent1"/>
                  </a:solidFill>
                </a:rPr>
                <a:t>ITAM or view of assets</a:t>
              </a:r>
            </a:p>
          </p:txBody>
        </p:sp>
      </p:grpSp>
      <p:grpSp>
        <p:nvGrpSpPr>
          <p:cNvPr id="28" name="Group 96"/>
          <p:cNvGrpSpPr/>
          <p:nvPr/>
        </p:nvGrpSpPr>
        <p:grpSpPr>
          <a:xfrm>
            <a:off x="248822" y="5745083"/>
            <a:ext cx="8628477" cy="694978"/>
            <a:chOff x="288651" y="5767674"/>
            <a:chExt cx="10718419" cy="863312"/>
          </a:xfrm>
        </p:grpSpPr>
        <p:sp>
          <p:nvSpPr>
            <p:cNvPr id="29" name="Rectangle 97"/>
            <p:cNvSpPr/>
            <p:nvPr/>
          </p:nvSpPr>
          <p:spPr>
            <a:xfrm>
              <a:off x="288651" y="5770671"/>
              <a:ext cx="10718419" cy="86031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r>
                <a:rPr lang="en-CA" sz="1200" dirty="0" smtClean="0">
                  <a:solidFill>
                    <a:srgbClr val="333333"/>
                  </a:solidFill>
                </a:rPr>
                <a:t>Completely “centralized” and “decentralized” ITAM organizational structures are two ends of a spectrum; many organizations may fall somewhere in the middle. While some degree of decentralization may benefit certain organizations, a centralized view into assets will benefit all.</a:t>
              </a:r>
              <a:endParaRPr lang="en-CA" sz="1200" dirty="0">
                <a:solidFill>
                  <a:srgbClr val="333333"/>
                </a:solidFill>
              </a:endParaRPr>
            </a:p>
          </p:txBody>
        </p:sp>
        <p:pic>
          <p:nvPicPr>
            <p:cNvPr id="30" name="Picture 9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652" y="5767674"/>
              <a:ext cx="804411" cy="852159"/>
            </a:xfrm>
            <a:prstGeom prst="rect">
              <a:avLst/>
            </a:prstGeom>
          </p:spPr>
        </p:pic>
      </p:grpSp>
    </p:spTree>
    <p:extLst>
      <p:ext uri="{BB962C8B-B14F-4D97-AF65-F5344CB8AC3E}">
        <p14:creationId xmlns:p14="http://schemas.microsoft.com/office/powerpoint/2010/main" val="1577594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4764" y="625696"/>
            <a:ext cx="9148764" cy="1831622"/>
          </a:xfrm>
          <a:prstGeom prst="rect">
            <a:avLst/>
          </a:prstGeom>
          <a:noFill/>
          <a:ln w="9525">
            <a:noFill/>
            <a:miter lim="800000"/>
            <a:headEnd/>
            <a:tailEnd/>
          </a:ln>
        </p:spPr>
      </p:pic>
      <p:sp>
        <p:nvSpPr>
          <p:cNvPr id="5" name="TextBox 4"/>
          <p:cNvSpPr txBox="1"/>
          <p:nvPr/>
        </p:nvSpPr>
        <p:spPr>
          <a:xfrm>
            <a:off x="257174" y="1240503"/>
            <a:ext cx="8620125" cy="938719"/>
          </a:xfrm>
          <a:prstGeom prst="rect">
            <a:avLst/>
          </a:prstGeom>
          <a:solidFill>
            <a:srgbClr val="FFFFFF">
              <a:alpha val="80000"/>
            </a:srgbClr>
          </a:solidFill>
        </p:spPr>
        <p:txBody>
          <a:bodyPr wrap="square" rtlCol="0">
            <a:spAutoFit/>
          </a:bodyPr>
          <a:lstStyle/>
          <a:p>
            <a:pPr marL="171450" indent="-171450">
              <a:spcAft>
                <a:spcPts val="600"/>
              </a:spcAft>
              <a:buFont typeface="Arial" panose="020B0604020202020204" pitchFamily="34" charset="0"/>
              <a:buChar char="•"/>
            </a:pPr>
            <a:r>
              <a:rPr lang="en-CA" sz="1200" b="1" dirty="0"/>
              <a:t>Decentralization is common among large companies, particularly those that have gone through times of change such as </a:t>
            </a:r>
            <a:r>
              <a:rPr lang="en-CA" sz="1200" b="1" dirty="0" smtClean="0"/>
              <a:t>M&amp;As</a:t>
            </a:r>
            <a:r>
              <a:rPr lang="en-CA" sz="1200" b="1" dirty="0"/>
              <a:t>, strategic re-alignment, or natural growth. </a:t>
            </a:r>
          </a:p>
          <a:p>
            <a:pPr marL="171450" indent="-171450">
              <a:buFont typeface="Arial" panose="020B0604020202020204" pitchFamily="34" charset="0"/>
              <a:buChar char="•"/>
            </a:pPr>
            <a:r>
              <a:rPr lang="en-CA" sz="1200" b="1" dirty="0"/>
              <a:t>Each </a:t>
            </a:r>
            <a:r>
              <a:rPr lang="en-CA" sz="1200" b="1" dirty="0" smtClean="0"/>
              <a:t>location</a:t>
            </a:r>
            <a:r>
              <a:rPr lang="en-CA" sz="1200" b="1" dirty="0"/>
              <a:t>, department, or IT group ends </a:t>
            </a:r>
            <a:r>
              <a:rPr lang="en-CA" sz="1200" b="1" dirty="0" smtClean="0"/>
              <a:t>up </a:t>
            </a:r>
            <a:r>
              <a:rPr lang="en-CA" sz="1200" b="1" dirty="0"/>
              <a:t>with its own methods and technology to track their assets. They lack a </a:t>
            </a:r>
            <a:r>
              <a:rPr lang="en-CA" sz="1200" b="1" dirty="0" smtClean="0"/>
              <a:t>central system </a:t>
            </a:r>
            <a:r>
              <a:rPr lang="en-CA" sz="1200" b="1" dirty="0"/>
              <a:t>to track all assets across the organization and </a:t>
            </a:r>
            <a:r>
              <a:rPr lang="en-CA" sz="1200" b="1" dirty="0" smtClean="0"/>
              <a:t>have no </a:t>
            </a:r>
            <a:r>
              <a:rPr lang="en-CA" sz="1200" b="1" dirty="0"/>
              <a:t>standard ITAM processes</a:t>
            </a:r>
            <a:r>
              <a:rPr lang="en-CA" sz="1400" dirty="0"/>
              <a:t>.</a:t>
            </a:r>
          </a:p>
        </p:txBody>
      </p:sp>
      <p:sp>
        <p:nvSpPr>
          <p:cNvPr id="6" name="Rectangle 5"/>
          <p:cNvSpPr/>
          <p:nvPr/>
        </p:nvSpPr>
        <p:spPr>
          <a:xfrm>
            <a:off x="6650182" y="2453984"/>
            <a:ext cx="2227117" cy="393954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fontAlgn="base">
              <a:spcBef>
                <a:spcPts val="600"/>
              </a:spcBef>
              <a:spcAft>
                <a:spcPts val="1200"/>
              </a:spcAft>
            </a:pPr>
            <a:r>
              <a:rPr lang="en-CA" sz="1200" i="1" dirty="0" smtClean="0">
                <a:solidFill>
                  <a:schemeClr val="bg1"/>
                </a:solidFill>
                <a:latin typeface="+mj-lt"/>
                <a:ea typeface="Times New Roman" panose="02020603050405020304" pitchFamily="18" charset="0"/>
              </a:rPr>
              <a:t>“Recently</a:t>
            </a:r>
            <a:r>
              <a:rPr lang="en-CA" sz="1200" i="1" dirty="0">
                <a:solidFill>
                  <a:schemeClr val="bg1"/>
                </a:solidFill>
                <a:latin typeface="+mj-lt"/>
                <a:ea typeface="Times New Roman" panose="02020603050405020304" pitchFamily="18" charset="0"/>
              </a:rPr>
              <a:t>, I was working with a large financial institution and there was nearly 70% duplication of processes, standards and efforts across all the business units. In one case, two major business units had purchased the same asset center product and were both implementing it simultaneously with little success. The decentralization of organizations is a consistent and recurring challenge that costs companies both financial and human resources.</a:t>
            </a:r>
            <a:r>
              <a:rPr lang="en-CA" sz="1200" i="1" dirty="0">
                <a:solidFill>
                  <a:schemeClr val="bg1"/>
                </a:solidFill>
                <a:latin typeface="+mj-lt"/>
                <a:ea typeface="Calibri" panose="020F0502020204030204" pitchFamily="34" charset="0"/>
                <a:cs typeface="Times New Roman" panose="02020603050405020304" pitchFamily="18" charset="0"/>
              </a:rPr>
              <a:t> </a:t>
            </a:r>
            <a:r>
              <a:rPr lang="en-CA" sz="1200" i="1" dirty="0" smtClean="0">
                <a:solidFill>
                  <a:schemeClr val="bg1"/>
                </a:solidFill>
                <a:latin typeface="+mj-lt"/>
                <a:ea typeface="Calibri" panose="020F0502020204030204" pitchFamily="34" charset="0"/>
                <a:cs typeface="Times New Roman" panose="02020603050405020304" pitchFamily="18" charset="0"/>
              </a:rPr>
              <a:t>”</a:t>
            </a:r>
            <a:endParaRPr lang="en-CA" sz="1200" i="1" dirty="0">
              <a:solidFill>
                <a:schemeClr val="bg1"/>
              </a:solidFill>
              <a:latin typeface="+mj-lt"/>
              <a:ea typeface="Times New Roman" panose="02020603050405020304" pitchFamily="18" charset="0"/>
            </a:endParaRPr>
          </a:p>
          <a:p>
            <a:pPr algn="r"/>
            <a:r>
              <a:rPr lang="en-CA" sz="1100" dirty="0" smtClean="0">
                <a:solidFill>
                  <a:schemeClr val="bg1"/>
                </a:solidFill>
                <a:ea typeface="Calibri" panose="020F0502020204030204" pitchFamily="34" charset="0"/>
                <a:cs typeface="Times New Roman" panose="02020603050405020304" pitchFamily="18" charset="0"/>
              </a:rPr>
              <a:t>– Phara McLachlan of Animus Solutions, (“Why SAM Projects Fail,” </a:t>
            </a:r>
            <a:r>
              <a:rPr lang="en-CA" sz="1100" dirty="0" smtClean="0">
                <a:solidFill>
                  <a:schemeClr val="bg1"/>
                </a:solidFill>
                <a:ea typeface="Calibri" panose="020F0502020204030204" pitchFamily="34" charset="0"/>
                <a:cs typeface="Times New Roman" panose="02020603050405020304" pitchFamily="18" charset="0"/>
                <a:hlinkClick r:id="rId3"/>
              </a:rPr>
              <a:t>The ITAM Review</a:t>
            </a:r>
            <a:r>
              <a:rPr lang="en-CA" sz="1100" dirty="0" smtClean="0">
                <a:solidFill>
                  <a:schemeClr val="bg1"/>
                </a:solidFill>
                <a:ea typeface="Calibri" panose="020F0502020204030204" pitchFamily="34" charset="0"/>
                <a:cs typeface="Times New Roman" panose="02020603050405020304" pitchFamily="18" charset="0"/>
              </a:rPr>
              <a:t>)</a:t>
            </a:r>
            <a:endParaRPr lang="en-CA" sz="1100" dirty="0">
              <a:solidFill>
                <a:schemeClr val="bg1"/>
              </a:solidFill>
              <a:effectLst/>
              <a:ea typeface="Calibri" panose="020F0502020204030204" pitchFamily="34" charset="0"/>
              <a:cs typeface="Times New Roman" panose="02020603050405020304" pitchFamily="18" charset="0"/>
            </a:endParaRPr>
          </a:p>
        </p:txBody>
      </p:sp>
      <p:sp>
        <p:nvSpPr>
          <p:cNvPr id="7" name="TextBox 6"/>
          <p:cNvSpPr txBox="1"/>
          <p:nvPr/>
        </p:nvSpPr>
        <p:spPr>
          <a:xfrm>
            <a:off x="257174" y="2453984"/>
            <a:ext cx="6393007" cy="3939540"/>
          </a:xfrm>
          <a:prstGeom prst="rect">
            <a:avLst/>
          </a:prstGeom>
          <a:solidFill>
            <a:schemeClr val="bg1">
              <a:lumMod val="95000"/>
            </a:schemeClr>
          </a:solidFill>
        </p:spPr>
        <p:txBody>
          <a:bodyPr wrap="square" rtlCol="0">
            <a:spAutoFit/>
          </a:bodyPr>
          <a:lstStyle/>
          <a:p>
            <a:pPr>
              <a:spcAft>
                <a:spcPts val="600"/>
              </a:spcAft>
            </a:pPr>
            <a:r>
              <a:rPr lang="en-CA" sz="1400" b="1" dirty="0" smtClean="0">
                <a:solidFill>
                  <a:schemeClr val="accent1"/>
                </a:solidFill>
              </a:rPr>
              <a:t>Challenges arising from decentralized ITAM:</a:t>
            </a:r>
          </a:p>
          <a:p>
            <a:pPr marL="285750" indent="-285750">
              <a:buFont typeface="Arial" panose="020B0604020202020204" pitchFamily="34" charset="0"/>
              <a:buChar char="•"/>
            </a:pPr>
            <a:r>
              <a:rPr lang="en-CA" sz="1200" dirty="0" smtClean="0"/>
              <a:t>Silos delay or inhibit business flow.</a:t>
            </a:r>
          </a:p>
          <a:p>
            <a:pPr marL="285750" indent="-285750">
              <a:buFont typeface="Arial" panose="020B0604020202020204" pitchFamily="34" charset="0"/>
              <a:buChar char="•"/>
            </a:pPr>
            <a:r>
              <a:rPr lang="en-CA" sz="1200" dirty="0" smtClean="0"/>
              <a:t>No transparent, centralized view into assets across the organization to inform decision making.</a:t>
            </a:r>
          </a:p>
          <a:p>
            <a:pPr marL="285750" indent="-285750">
              <a:buFont typeface="Arial" panose="020B0604020202020204" pitchFamily="34" charset="0"/>
              <a:buChar char="•"/>
            </a:pPr>
            <a:r>
              <a:rPr lang="en-CA" sz="1200" dirty="0" smtClean="0"/>
              <a:t>Resources are not distributed in a way that maximizes potential and provides greatest benefit to the organization.</a:t>
            </a:r>
          </a:p>
          <a:p>
            <a:pPr marL="285750" indent="-285750">
              <a:buFont typeface="Arial" panose="020B0604020202020204" pitchFamily="34" charset="0"/>
              <a:buChar char="•"/>
            </a:pPr>
            <a:r>
              <a:rPr lang="en-CA" sz="1200" dirty="0"/>
              <a:t>Duplication of efforts across business </a:t>
            </a:r>
            <a:r>
              <a:rPr lang="en-CA" sz="1200" dirty="0" smtClean="0"/>
              <a:t>units.</a:t>
            </a:r>
            <a:endParaRPr lang="en-CA" sz="1200" dirty="0"/>
          </a:p>
          <a:p>
            <a:pPr marL="285750" indent="-285750">
              <a:buFont typeface="Arial" panose="020B0604020202020204" pitchFamily="34" charset="0"/>
              <a:buChar char="•"/>
            </a:pPr>
            <a:r>
              <a:rPr lang="en-CA" sz="1200" dirty="0" smtClean="0"/>
              <a:t>Storing data in multiple ITAM tools results in multiple incompatible data repositories stored across different servers, preventing data flow and integration.</a:t>
            </a:r>
          </a:p>
          <a:p>
            <a:pPr marL="285750" indent="-285750">
              <a:buFont typeface="Arial" panose="020B0604020202020204" pitchFamily="34" charset="0"/>
              <a:buChar char="•"/>
            </a:pPr>
            <a:r>
              <a:rPr lang="en-CA" sz="1200" dirty="0" smtClean="0"/>
              <a:t>Lack of visibility into how, when, and where software licenses are being used across the enterprise, resulting in:</a:t>
            </a:r>
          </a:p>
          <a:p>
            <a:pPr marL="742950" lvl="1" indent="-285750">
              <a:buFont typeface="Courier New" panose="02070309020205020404" pitchFamily="49" charset="0"/>
              <a:buChar char="o"/>
            </a:pPr>
            <a:r>
              <a:rPr lang="en-CA" sz="1200" dirty="0" smtClean="0"/>
              <a:t>Too many or too few licenses purchased.</a:t>
            </a:r>
          </a:p>
          <a:p>
            <a:pPr marL="742950" lvl="1" indent="-285750">
              <a:buFont typeface="Courier New" panose="02070309020205020404" pitchFamily="49" charset="0"/>
              <a:buChar char="o"/>
            </a:pPr>
            <a:r>
              <a:rPr lang="en-CA" sz="1200" dirty="0" smtClean="0"/>
              <a:t>Lack of licensing strategy and optimization.</a:t>
            </a:r>
          </a:p>
          <a:p>
            <a:pPr marL="742950" lvl="1" indent="-285750">
              <a:buFont typeface="Courier New" panose="02070309020205020404" pitchFamily="49" charset="0"/>
              <a:buChar char="o"/>
            </a:pPr>
            <a:r>
              <a:rPr lang="en-CA" sz="1200" dirty="0" smtClean="0"/>
              <a:t>Multiple administrators are forced to become licensing “experts,” reducing efficiency.</a:t>
            </a:r>
          </a:p>
          <a:p>
            <a:pPr marL="742950" lvl="1" indent="-285750">
              <a:buFont typeface="Courier New" panose="02070309020205020404" pitchFamily="49" charset="0"/>
              <a:buChar char="o"/>
            </a:pPr>
            <a:r>
              <a:rPr lang="en-CA" sz="1200" dirty="0" smtClean="0"/>
              <a:t>Lack of risk identification or understanding of where key areas of risks lie from a compliance perspective.</a:t>
            </a:r>
          </a:p>
          <a:p>
            <a:pPr marL="742950" lvl="1" indent="-285750">
              <a:buFont typeface="Courier New" panose="02070309020205020404" pitchFamily="49" charset="0"/>
              <a:buChar char="o"/>
            </a:pPr>
            <a:r>
              <a:rPr lang="en-CA" sz="1200" dirty="0" smtClean="0"/>
              <a:t>Bad or missing software contracts.</a:t>
            </a:r>
          </a:p>
          <a:p>
            <a:pPr marL="285750" indent="-285750">
              <a:buFont typeface="Arial" panose="020B0604020202020204" pitchFamily="34" charset="0"/>
              <a:buChar char="•"/>
            </a:pPr>
            <a:r>
              <a:rPr lang="en-CA" sz="1200" dirty="0" smtClean="0"/>
              <a:t>Decentralized license management makes it difficult to prepare for audits and can result in auditors finding large amounts of unlicensed software, resulting in penalties.</a:t>
            </a:r>
          </a:p>
        </p:txBody>
      </p:sp>
      <p:sp>
        <p:nvSpPr>
          <p:cNvPr id="9" name="Rectangle 8"/>
          <p:cNvSpPr/>
          <p:nvPr/>
        </p:nvSpPr>
        <p:spPr>
          <a:xfrm>
            <a:off x="-6930" y="29212"/>
            <a:ext cx="9144000" cy="11264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Decentralized ITAM inhibits decision making, data flow, and visibility, and results in overspending and compliance issues</a:t>
            </a:r>
            <a:endParaRPr lang="en-CA" dirty="0"/>
          </a:p>
        </p:txBody>
      </p:sp>
    </p:spTree>
    <p:extLst>
      <p:ext uri="{BB962C8B-B14F-4D97-AF65-F5344CB8AC3E}">
        <p14:creationId xmlns:p14="http://schemas.microsoft.com/office/powerpoint/2010/main" val="10588791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4077</Words>
  <Application>Microsoft Office PowerPoint</Application>
  <PresentationFormat>On-screen Show (4:3)</PresentationFormat>
  <Paragraphs>366</Paragraphs>
  <Slides>22</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22</vt:i4>
      </vt:variant>
      <vt:variant>
        <vt:lpstr>Custom Shows</vt:lpstr>
      </vt:variant>
      <vt:variant>
        <vt:i4>1</vt:i4>
      </vt:variant>
    </vt:vector>
  </HeadingPairs>
  <TitlesOfParts>
    <vt:vector size="32" baseType="lpstr">
      <vt:lpstr>Arial</vt:lpstr>
      <vt:lpstr>Calibri</vt:lpstr>
      <vt:lpstr>Courier New</vt:lpstr>
      <vt:lpstr>Georgia</vt:lpstr>
      <vt:lpstr>Open Sans</vt:lpstr>
      <vt:lpstr>Roboto Slab Bold</vt:lpstr>
      <vt:lpstr>Times New Roman</vt:lpstr>
      <vt:lpstr>Wingdings</vt:lpstr>
      <vt:lpstr>Theme1</vt:lpstr>
      <vt:lpstr>PowerPoint Presentation</vt:lpstr>
      <vt:lpstr>PowerPoint Presentation</vt:lpstr>
      <vt:lpstr>Who benefits from this research and how?</vt:lpstr>
      <vt:lpstr>Executive summary</vt:lpstr>
      <vt:lpstr>Consolidate ITAM to optimize the cost savings of asset management</vt:lpstr>
      <vt:lpstr>All organizations can benefit from consolidation, but especially those going through an M&amp;A or preparing for audits</vt:lpstr>
      <vt:lpstr>Unlock these benefits of centralized ITAM with a consolidation strategy</vt:lpstr>
      <vt:lpstr>Organizations with decentralized ITAM can all benefit from at least some degree of centralization</vt:lpstr>
      <vt:lpstr>Decentralized ITAM inhibits decision making, data flow, and visibility, and results in overspending and compliance issues</vt:lpstr>
      <vt:lpstr>Centralized ITAM is a necessary component of quality asset management</vt:lpstr>
      <vt:lpstr>Organizations with decentralized ITAM programs at all maturity levels can achieve benefits from consolidation</vt:lpstr>
      <vt:lpstr>Follow Info-Tech’s methodology to develop a successful ITAM consolidation strategy</vt:lpstr>
      <vt:lpstr>Info-Tech draws on the COBIT framework, which focuses on consistent delivery of IT services across the organization</vt:lpstr>
      <vt:lpstr>Info-Tech Research Group’s approach to asset management optimization focuses on building essential best practices</vt:lpstr>
      <vt:lpstr>The project blueprint illustrates the scope of each phase of the project with relevant case studies</vt:lpstr>
      <vt:lpstr>PowerPoint Presentation</vt:lpstr>
      <vt:lpstr>Info-Tech offers various levels of support to best suit your needs</vt:lpstr>
      <vt:lpstr>Consolidate IT Asset Management – project overview</vt:lpstr>
      <vt:lpstr>Info-Tech delivers: Use our tools and templates to accelerate your project to completion</vt:lpstr>
      <vt:lpstr>Measured value for Guided Implementations (GIs)</vt:lpstr>
      <vt:lpstr>Workshop overview </vt:lpstr>
      <vt:lpstr>Use these icons to help direct you as you navigate this research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2016-09-21T14:06:20Z</dcterms:created>
  <dcterms:modified xsi:type="dcterms:W3CDTF">2016-09-21T14:08:09Z</dcterms:modified>
</cp:coreProperties>
</file>