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5" r:id="rId1"/>
    <p:sldMasterId id="2147483773" r:id="rId2"/>
  </p:sldMasterIdLst>
  <p:notesMasterIdLst>
    <p:notesMasterId r:id="rId14"/>
  </p:notesMasterIdLst>
  <p:handoutMasterIdLst>
    <p:handoutMasterId r:id="rId15"/>
  </p:handoutMasterIdLst>
  <p:sldIdLst>
    <p:sldId id="760" r:id="rId3"/>
    <p:sldId id="647" r:id="rId4"/>
    <p:sldId id="648" r:id="rId5"/>
    <p:sldId id="649" r:id="rId6"/>
    <p:sldId id="676" r:id="rId7"/>
    <p:sldId id="651" r:id="rId8"/>
    <p:sldId id="652" r:id="rId9"/>
    <p:sldId id="654" r:id="rId10"/>
    <p:sldId id="759" r:id="rId11"/>
    <p:sldId id="485" r:id="rId12"/>
    <p:sldId id="761" r:id="rId13"/>
  </p:sldIdLst>
  <p:sldSz cx="9144000" cy="6858000" type="screen4x3"/>
  <p:notesSz cx="6950075" cy="9236075"/>
  <p:custShowLst>
    <p:custShow name="Custom Show 1" id="0">
      <p:sldLst/>
    </p:custShow>
  </p:custShowLst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Auth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547"/>
    <a:srgbClr val="D9A210"/>
    <a:srgbClr val="29475F"/>
    <a:srgbClr val="6294BB"/>
    <a:srgbClr val="858585"/>
    <a:srgbClr val="7CADD4"/>
    <a:srgbClr val="A6A6A6"/>
    <a:srgbClr val="243F54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5595" autoAdjust="0"/>
  </p:normalViewPr>
  <p:slideViewPr>
    <p:cSldViewPr snapToGrid="0">
      <p:cViewPr varScale="1">
        <p:scale>
          <a:sx n="118" d="100"/>
          <a:sy n="118" d="100"/>
        </p:scale>
        <p:origin x="210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164"/>
    </p:cViewPr>
  </p:sorterViewPr>
  <p:notesViewPr>
    <p:cSldViewPr snapToGrid="0">
      <p:cViewPr varScale="1">
        <p:scale>
          <a:sx n="88" d="100"/>
          <a:sy n="88" d="100"/>
        </p:scale>
        <p:origin x="379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ED006EA4-D462-4253-8FC7-D35175043F19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02DA24A-F480-4AA7-ACF1-F7D1E577F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409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4E1B6C9-DAE3-4E7B-AB3C-9473EC02D78D}" type="datetimeFigureOut">
              <a:rPr lang="en-US" smtClean="0"/>
              <a:t>9/16/2016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65F1ACBD-245E-4A24-AC78-063168A8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9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33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F1ACBD-245E-4A24-AC78-063168A8862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156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65BAA-4C92-45F9-B685-78236DC3BAD1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4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3510" y="6090046"/>
            <a:ext cx="9140490" cy="767954"/>
            <a:chOff x="3510" y="6090046"/>
            <a:chExt cx="9140490" cy="767954"/>
          </a:xfrm>
        </p:grpSpPr>
        <p:sp>
          <p:nvSpPr>
            <p:cNvPr id="29" name="Rectangle 28"/>
            <p:cNvSpPr/>
            <p:nvPr/>
          </p:nvSpPr>
          <p:spPr>
            <a:xfrm>
              <a:off x="3510" y="6090046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</a:t>
              </a:r>
              <a:r>
                <a:rPr lang="en-CA" sz="800" dirty="0" smtClean="0">
                  <a:solidFill>
                    <a:srgbClr val="ADB7C3"/>
                  </a:solidFill>
                </a:rPr>
                <a:t>is </a:t>
              </a:r>
              <a:r>
                <a:rPr lang="en-CA" sz="800" dirty="0">
                  <a:solidFill>
                    <a:srgbClr val="ADB7C3"/>
                  </a:solidFill>
                </a:rPr>
                <a:t>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</a:t>
              </a:r>
              <a:r>
                <a:rPr lang="en-CA" sz="800" dirty="0" smtClean="0">
                  <a:solidFill>
                    <a:srgbClr val="ADB7C3"/>
                  </a:solidFill>
                </a:rPr>
                <a:t>1997-2016 </a:t>
              </a:r>
              <a:r>
                <a:rPr lang="en-CA" sz="800" dirty="0">
                  <a:solidFill>
                    <a:srgbClr val="ADB7C3"/>
                  </a:solidFill>
                </a:rPr>
                <a:t>Info-Tech Research Group Inc.</a:t>
              </a:r>
            </a:p>
          </p:txBody>
        </p:sp>
        <p:grpSp>
          <p:nvGrpSpPr>
            <p:cNvPr id="2" name="Group 1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31" name="Rectangle 30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32" name="Picture 31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35440285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4391566" y="4626678"/>
            <a:ext cx="28037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sz="4400" b="1" dirty="0" smtClean="0">
                <a:solidFill>
                  <a:schemeClr val="accent1"/>
                </a:solidFill>
              </a:rPr>
              <a:t>PHASE</a:t>
            </a:r>
            <a:endParaRPr lang="en-CA" sz="4400" b="1" dirty="0">
              <a:solidFill>
                <a:schemeClr val="accent1"/>
              </a:solidFill>
            </a:endParaRP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352800" y="5771117"/>
            <a:ext cx="3731664" cy="0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 userDrawn="1"/>
        </p:nvSpPr>
        <p:spPr>
          <a:xfrm>
            <a:off x="7215652" y="4550343"/>
            <a:ext cx="1400435" cy="140043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0" b="1" dirty="0">
              <a:solidFill>
                <a:srgbClr val="243F54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66750" y="5395913"/>
            <a:ext cx="6418263" cy="374650"/>
          </a:xfrm>
        </p:spPr>
        <p:txBody>
          <a:bodyPr/>
          <a:lstStyle>
            <a:lvl1pPr marL="0" indent="0" algn="r">
              <a:buNone/>
              <a:defRPr sz="1800" baseline="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CA" sz="1800" dirty="0" smtClean="0"/>
              <a:t>Replace with the title of your phase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7196138" y="4549775"/>
            <a:ext cx="1439862" cy="1401763"/>
          </a:xfrm>
        </p:spPr>
        <p:txBody>
          <a:bodyPr anchor="ctr"/>
          <a:lstStyle>
            <a:lvl1pPr marL="0" indent="0" algn="ctr">
              <a:buNone/>
              <a:defRPr sz="88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8800" dirty="0" smtClean="0"/>
              <a:t>#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505200" y="5923517"/>
            <a:ext cx="3731664" cy="0"/>
          </a:xfrm>
          <a:prstGeom prst="line">
            <a:avLst/>
          </a:prstGeom>
          <a:ln w="317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295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ken Phas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0" y="6090047"/>
            <a:ext cx="9144000" cy="767953"/>
            <a:chOff x="0" y="6090047"/>
            <a:chExt cx="9144000" cy="767953"/>
          </a:xfrm>
        </p:grpSpPr>
        <p:sp>
          <p:nvSpPr>
            <p:cNvPr id="13" name="Rectangle 12"/>
            <p:cNvSpPr/>
            <p:nvPr/>
          </p:nvSpPr>
          <p:spPr>
            <a:xfrm>
              <a:off x="0" y="6090047"/>
              <a:ext cx="6696236" cy="767953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800" dirty="0">
                  <a:solidFill>
                    <a:srgbClr val="ADB7C3"/>
                  </a:solidFill>
                </a:rPr>
                <a:t>Info-Tech Research Group, Inc. </a:t>
              </a:r>
              <a:r>
                <a:rPr lang="en-CA" sz="800" dirty="0" smtClean="0">
                  <a:solidFill>
                    <a:srgbClr val="ADB7C3"/>
                  </a:solidFill>
                </a:rPr>
                <a:t>is </a:t>
              </a:r>
              <a:r>
                <a:rPr lang="en-CA" sz="800" dirty="0">
                  <a:solidFill>
                    <a:srgbClr val="ADB7C3"/>
                  </a:solidFill>
                </a:rPr>
                <a:t>a global leader in providing IT research and advice.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Info-Tech’s products and services combine actionable insight and relevant advice with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ready-to-use tools and templates that cover the full spectrum of IT concerns.</a:t>
              </a:r>
              <a:br>
                <a:rPr lang="en-CA" sz="800" dirty="0">
                  <a:solidFill>
                    <a:srgbClr val="ADB7C3"/>
                  </a:solidFill>
                </a:rPr>
              </a:br>
              <a:r>
                <a:rPr lang="en-CA" sz="800" dirty="0">
                  <a:solidFill>
                    <a:srgbClr val="ADB7C3"/>
                  </a:solidFill>
                </a:rPr>
                <a:t>© </a:t>
              </a:r>
              <a:r>
                <a:rPr lang="en-CA" sz="800" dirty="0" smtClean="0">
                  <a:solidFill>
                    <a:srgbClr val="ADB7C3"/>
                  </a:solidFill>
                </a:rPr>
                <a:t>1997-2016 </a:t>
              </a:r>
              <a:r>
                <a:rPr lang="en-CA" sz="800" dirty="0">
                  <a:solidFill>
                    <a:srgbClr val="ADB7C3"/>
                  </a:solidFill>
                </a:rPr>
                <a:t>Info-Tech Research Group Inc.</a:t>
              </a:r>
            </a:p>
          </p:txBody>
        </p:sp>
        <p:grpSp>
          <p:nvGrpSpPr>
            <p:cNvPr id="14" name="Group 13"/>
            <p:cNvGrpSpPr/>
            <p:nvPr userDrawn="1"/>
          </p:nvGrpSpPr>
          <p:grpSpPr>
            <a:xfrm>
              <a:off x="6696236" y="6090047"/>
              <a:ext cx="2447764" cy="767953"/>
              <a:chOff x="6696236" y="6090047"/>
              <a:chExt cx="2447764" cy="767953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6696236" y="6090047"/>
                <a:ext cx="2447764" cy="767953"/>
              </a:xfrm>
              <a:prstGeom prst="rect">
                <a:avLst/>
              </a:pr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CA" sz="800" dirty="0">
                  <a:solidFill>
                    <a:srgbClr val="ADB7C3"/>
                  </a:solidFill>
                </a:endParaRPr>
              </a:p>
            </p:txBody>
          </p:sp>
          <p:pic>
            <p:nvPicPr>
              <p:cNvPr id="16" name="Picture 15" descr="Info-Tech_Logo_2013-On-Screen-WHITE(transparent-background)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7020272" y="6309320"/>
                <a:ext cx="1697008" cy="339401"/>
              </a:xfrm>
              <a:prstGeom prst="rect">
                <a:avLst/>
              </a:prstGeom>
            </p:spPr>
          </p:pic>
        </p:grpSp>
      </p:grpSp>
      <p:cxnSp>
        <p:nvCxnSpPr>
          <p:cNvPr id="17" name="Straight Connector 16"/>
          <p:cNvCxnSpPr/>
          <p:nvPr userDrawn="1"/>
        </p:nvCxnSpPr>
        <p:spPr>
          <a:xfrm>
            <a:off x="789414" y="3320114"/>
            <a:ext cx="2490117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 userDrawn="1"/>
        </p:nvSpPr>
        <p:spPr>
          <a:xfrm>
            <a:off x="2791118" y="2568440"/>
            <a:ext cx="786842" cy="786842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" dist="25400" dir="2700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5400" b="1" dirty="0">
              <a:solidFill>
                <a:schemeClr val="accent1"/>
              </a:solidFill>
            </a:endParaRP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788988" y="3355975"/>
            <a:ext cx="7269162" cy="66357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CA" sz="2800" dirty="0" smtClean="0"/>
              <a:t>Replace with Phase Title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63035" y="2585841"/>
            <a:ext cx="2036776" cy="769441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CA" sz="4400" b="1" dirty="0" smtClean="0">
                <a:solidFill>
                  <a:schemeClr val="accent1"/>
                </a:solidFill>
              </a:rPr>
              <a:t>PHASE</a:t>
            </a:r>
            <a:endParaRPr lang="en-CA" sz="4400" b="1" dirty="0">
              <a:solidFill>
                <a:schemeClr val="accent1"/>
              </a:solidFill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2794014" y="2576893"/>
            <a:ext cx="781050" cy="769937"/>
          </a:xfrm>
        </p:spPr>
        <p:txBody>
          <a:bodyPr anchor="ctr"/>
          <a:lstStyle>
            <a:lvl1pPr marL="0" indent="0" algn="ctr">
              <a:buNone/>
              <a:defRPr sz="5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sz="5400" dirty="0" smtClean="0"/>
              <a:t>#</a:t>
            </a:r>
            <a:endParaRPr lang="en-US" dirty="0"/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578396" y="5622172"/>
            <a:ext cx="7289719" cy="4572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CA" dirty="0" smtClean="0"/>
              <a:t>Blueprint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9235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extra">
    <p:bg>
      <p:bgPr>
        <a:solidFill>
          <a:srgbClr val="CBDB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 userDrawn="1"/>
        </p:nvGrpSpPr>
        <p:grpSpPr>
          <a:xfrm>
            <a:off x="8198606" y="145554"/>
            <a:ext cx="812044" cy="804512"/>
            <a:chOff x="6986062" y="224644"/>
            <a:chExt cx="731520" cy="731520"/>
          </a:xfrm>
        </p:grpSpPr>
        <p:sp>
          <p:nvSpPr>
            <p:cNvPr id="5" name="Rectangle 4"/>
            <p:cNvSpPr/>
            <p:nvPr/>
          </p:nvSpPr>
          <p:spPr>
            <a:xfrm>
              <a:off x="6986062" y="224644"/>
              <a:ext cx="731520" cy="731520"/>
            </a:xfrm>
            <a:prstGeom prst="rect">
              <a:avLst/>
            </a:prstGeom>
            <a:solidFill>
              <a:srgbClr val="2576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CA" sz="1350" dirty="0">
                <a:solidFill>
                  <a:srgbClr val="FFFFFF"/>
                </a:solidFill>
              </a:endParaRPr>
            </a:p>
          </p:txBody>
        </p:sp>
        <p:pic>
          <p:nvPicPr>
            <p:cNvPr id="6" name="Picture 5" descr="on-site-workshops.png"/>
            <p:cNvPicPr>
              <a:picLocks noChangeAspect="1"/>
            </p:cNvPicPr>
            <p:nvPr/>
          </p:nvPicPr>
          <p:blipFill rotWithShape="1">
            <a:blip r:embed="rId2" cstate="print"/>
            <a:srcRect l="12204" t="22820" r="8463" b="22257"/>
            <a:stretch/>
          </p:blipFill>
          <p:spPr>
            <a:xfrm>
              <a:off x="7025382" y="364407"/>
              <a:ext cx="652879" cy="451994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9" name="Title 2"/>
          <p:cNvSpPr txBox="1">
            <a:spLocks/>
          </p:cNvSpPr>
          <p:nvPr userDrawn="1"/>
        </p:nvSpPr>
        <p:spPr bwMode="auto">
          <a:xfrm>
            <a:off x="251520" y="219704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333333"/>
                </a:solidFill>
              </a:rPr>
              <a:t>If you want additional support, have our analysts guide </a:t>
            </a:r>
            <a:br>
              <a:rPr lang="en-US" dirty="0">
                <a:solidFill>
                  <a:srgbClr val="333333"/>
                </a:solidFill>
              </a:rPr>
            </a:br>
            <a:r>
              <a:rPr lang="en-US" dirty="0">
                <a:solidFill>
                  <a:srgbClr val="333333"/>
                </a:solidFill>
              </a:rPr>
              <a:t>you through this phase </a:t>
            </a:r>
            <a:r>
              <a:rPr lang="en-US" dirty="0" smtClean="0">
                <a:solidFill>
                  <a:srgbClr val="333333"/>
                </a:solidFill>
              </a:rPr>
              <a:t>as part of an </a:t>
            </a:r>
            <a:r>
              <a:rPr lang="en-US" dirty="0">
                <a:solidFill>
                  <a:srgbClr val="333333"/>
                </a:solidFill>
              </a:rPr>
              <a:t>Info-Tech workshop</a:t>
            </a:r>
            <a:endParaRPr lang="en-CA" dirty="0">
              <a:solidFill>
                <a:srgbClr val="333333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57182" y="1068995"/>
            <a:ext cx="8676000" cy="307777"/>
          </a:xfrm>
          <a:prstGeom prst="rect">
            <a:avLst/>
          </a:prstGeom>
          <a:solidFill>
            <a:srgbClr val="243F54"/>
          </a:solidFill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FFFF"/>
                </a:solidFill>
              </a:rPr>
              <a:t>Book a workshop with our Info-Tech analysts:</a:t>
            </a:r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60603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 userDrawn="1"/>
        </p:nvSpPr>
        <p:spPr bwMode="auto">
          <a:xfrm>
            <a:off x="257174" y="247868"/>
            <a:ext cx="862578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defRPr sz="2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8757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xecutive 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3864" y="-9146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Executive summary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55868" y="4665196"/>
            <a:ext cx="8640578" cy="31281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CA" sz="1400" b="1" dirty="0"/>
              <a:t>Resolution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247848" y="1210905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Situation</a:t>
            </a:r>
            <a:endParaRPr lang="en-US" sz="1400" b="1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247848" y="3035300"/>
            <a:ext cx="5266944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400" b="1" dirty="0"/>
              <a:t>Complication</a:t>
            </a:r>
          </a:p>
        </p:txBody>
      </p:sp>
      <p:sp>
        <p:nvSpPr>
          <p:cNvPr id="20" name="Text Placeholder 19"/>
          <p:cNvSpPr>
            <a:spLocks noGrp="1"/>
          </p:cNvSpPr>
          <p:nvPr userDrawn="1">
            <p:ph type="body" sz="quarter" idx="10"/>
          </p:nvPr>
        </p:nvSpPr>
        <p:spPr>
          <a:xfrm>
            <a:off x="247848" y="1535364"/>
            <a:ext cx="5257800" cy="10789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1" name="Text Placeholder 19"/>
          <p:cNvSpPr>
            <a:spLocks noGrp="1"/>
          </p:cNvSpPr>
          <p:nvPr userDrawn="1">
            <p:ph type="body" sz="quarter" idx="11"/>
          </p:nvPr>
        </p:nvSpPr>
        <p:spPr>
          <a:xfrm>
            <a:off x="247848" y="3349560"/>
            <a:ext cx="5257800" cy="107698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2" name="Text Placeholder 19"/>
          <p:cNvSpPr>
            <a:spLocks noGrp="1"/>
          </p:cNvSpPr>
          <p:nvPr userDrawn="1">
            <p:ph type="body" sz="quarter" idx="12"/>
          </p:nvPr>
        </p:nvSpPr>
        <p:spPr>
          <a:xfrm>
            <a:off x="255868" y="4978014"/>
            <a:ext cx="8623607" cy="18084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2523241"/>
          </a:xfr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lvl1pPr>
              <a:defRPr lang="en-US" dirty="0">
                <a:solidFill>
                  <a:srgbClr val="333333"/>
                </a:solidFill>
              </a:defRPr>
            </a:lvl1pPr>
          </a:lstStyle>
          <a:p>
            <a:pPr marL="0" lvl="0" defTabSz="914400" latinLnBrk="0">
              <a:spcBef>
                <a:spcPct val="0"/>
              </a:spcBef>
            </a:pPr>
            <a:endParaRPr lang="en-US" dirty="0"/>
          </a:p>
        </p:txBody>
      </p:sp>
      <p:grpSp>
        <p:nvGrpSpPr>
          <p:cNvPr id="28" name="Group 27"/>
          <p:cNvGrpSpPr/>
          <p:nvPr/>
        </p:nvGrpSpPr>
        <p:grpSpPr>
          <a:xfrm>
            <a:off x="5736405" y="1210905"/>
            <a:ext cx="3084068" cy="285749"/>
            <a:chOff x="2267744" y="1844804"/>
            <a:chExt cx="3084068" cy="285749"/>
          </a:xfrm>
          <a:solidFill>
            <a:srgbClr val="B0C534"/>
          </a:solidFill>
        </p:grpSpPr>
        <p:sp>
          <p:nvSpPr>
            <p:cNvPr id="31" name="Round Same Side Corner Rectangle 97"/>
            <p:cNvSpPr/>
            <p:nvPr/>
          </p:nvSpPr>
          <p:spPr>
            <a:xfrm>
              <a:off x="2267744" y="1844804"/>
              <a:ext cx="3084068" cy="285749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100" i="1" dirty="0" smtClean="0">
                  <a:solidFill>
                    <a:srgbClr val="FFFFFF"/>
                  </a:solidFill>
                  <a:latin typeface="Georgia"/>
                </a:rPr>
                <a:t>Info-Tech Insight</a:t>
              </a:r>
              <a:endParaRPr lang="en-CA" sz="1100" i="1" dirty="0">
                <a:solidFill>
                  <a:srgbClr val="FFFFFF"/>
                </a:solidFill>
                <a:latin typeface="Georgia"/>
              </a:endParaRPr>
            </a:p>
          </p:txBody>
        </p:sp>
        <p:pic>
          <p:nvPicPr>
            <p:cNvPr id="32" name="Picture 31" descr="insight-sm.wmf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43623" y="1889932"/>
              <a:ext cx="240000" cy="180000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</p:pic>
      </p:grp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64" y="1266251"/>
            <a:ext cx="209348" cy="20934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6225" y="4718174"/>
            <a:ext cx="206861" cy="2068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9464" y="3091631"/>
            <a:ext cx="211099" cy="21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13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/>
          <p:cNvSpPr>
            <a:spLocks noGrp="1"/>
          </p:cNvSpPr>
          <p:nvPr>
            <p:ph type="body" sz="quarter" idx="15" hasCustomPrompt="1"/>
          </p:nvPr>
        </p:nvSpPr>
        <p:spPr>
          <a:xfrm>
            <a:off x="774700" y="3060698"/>
            <a:ext cx="7454900" cy="655267"/>
          </a:xfrm>
        </p:spPr>
        <p:txBody>
          <a:bodyPr/>
          <a:lstStyle>
            <a:lvl1pPr marL="0" indent="0">
              <a:lnSpc>
                <a:spcPts val="3200"/>
              </a:lnSpc>
              <a:buNone/>
              <a:defRPr sz="2800" baseline="0">
                <a:latin typeface="+mj-lt"/>
              </a:defRPr>
            </a:lvl1pPr>
            <a:lvl2pPr>
              <a:buNone/>
              <a:defRPr sz="2800">
                <a:latin typeface="+mj-lt"/>
              </a:defRPr>
            </a:lvl2pPr>
            <a:lvl3pPr>
              <a:buNone/>
              <a:defRPr sz="2800">
                <a:latin typeface="+mj-lt"/>
              </a:defRPr>
            </a:lvl3pPr>
            <a:lvl4pPr>
              <a:buNone/>
              <a:defRPr sz="2800">
                <a:latin typeface="+mj-lt"/>
              </a:defRPr>
            </a:lvl4pPr>
            <a:lvl5pPr>
              <a:buNone/>
              <a:defRPr sz="2800">
                <a:latin typeface="+mj-lt"/>
              </a:defRPr>
            </a:lvl5pPr>
          </a:lstStyle>
          <a:p>
            <a:pPr lvl="0"/>
            <a:r>
              <a:rPr lang="en-US" dirty="0" smtClean="0"/>
              <a:t>Headline (Georgia, 28pt)</a:t>
            </a:r>
            <a:endParaRPr lang="en-CA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6" hasCustomPrompt="1"/>
          </p:nvPr>
        </p:nvSpPr>
        <p:spPr>
          <a:xfrm>
            <a:off x="774700" y="3724072"/>
            <a:ext cx="7467600" cy="508000"/>
          </a:xfrm>
        </p:spPr>
        <p:txBody>
          <a:bodyPr/>
          <a:lstStyle>
            <a:lvl1pPr marL="0" indent="0">
              <a:buNone/>
              <a:defRPr lang="en-US" sz="1400" baseline="0" dirty="0" smtClean="0"/>
            </a:lvl1pPr>
            <a:lvl2pPr marL="0" indent="0">
              <a:buNone/>
              <a:defRPr sz="1600"/>
            </a:lvl2pPr>
            <a:lvl3pPr marL="0" indent="0">
              <a:buNone/>
              <a:defRPr sz="1600"/>
            </a:lvl3pPr>
            <a:lvl4pPr marL="0" indent="0">
              <a:buNone/>
              <a:defRPr sz="1600"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dirty="0" smtClean="0"/>
              <a:t>Subhead (Arial, 14pt)</a:t>
            </a:r>
          </a:p>
        </p:txBody>
      </p:sp>
    </p:spTree>
    <p:extLst>
      <p:ext uri="{BB962C8B-B14F-4D97-AF65-F5344CB8AC3E}">
        <p14:creationId xmlns:p14="http://schemas.microsoft.com/office/powerpoint/2010/main" val="1060303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/ Subhead / Body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3"/>
          <p:cNvSpPr>
            <a:spLocks noGrp="1"/>
          </p:cNvSpPr>
          <p:nvPr>
            <p:ph type="body" sz="quarter" idx="19" hasCustomPrompt="1"/>
          </p:nvPr>
        </p:nvSpPr>
        <p:spPr>
          <a:xfrm>
            <a:off x="257176" y="1362075"/>
            <a:ext cx="8620124" cy="657225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Pct val="120000"/>
              <a:buFont typeface="Arial" pitchFamily="34" charset="0"/>
              <a:buNone/>
              <a:tabLst/>
              <a:defRPr sz="1800" b="1" baseline="0"/>
            </a:lvl1pPr>
            <a:lvl2pPr marL="228600" indent="-228600">
              <a:defRPr sz="1400"/>
            </a:lvl2pPr>
            <a:lvl3pPr marL="228600" indent="-228600">
              <a:defRPr sz="1400"/>
            </a:lvl3pPr>
            <a:lvl4pPr marL="228600" indent="-228600">
              <a:defRPr sz="1400"/>
            </a:lvl4pPr>
            <a:lvl5pPr marL="228600" indent="-228600">
              <a:defRPr sz="1400"/>
            </a:lvl5pPr>
          </a:lstStyle>
          <a:p>
            <a:pPr lvl="0"/>
            <a:r>
              <a:rPr lang="en-US" dirty="0" smtClean="0"/>
              <a:t>Page Subhead (Arial, 18pt Bold) 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5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9302" y="2022215"/>
            <a:ext cx="8627997" cy="4313785"/>
          </a:xfrm>
        </p:spPr>
        <p:txBody>
          <a:bodyPr/>
          <a:lstStyle>
            <a:lvl1pPr marL="174625" indent="-17462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200" baseline="0"/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200"/>
            </a:lvl2pPr>
            <a:lvl3pPr marL="542925" indent="-180975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 baseline="0"/>
            </a:lvl3pPr>
            <a:lvl4pPr marL="714375" indent="-171450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12pt)</a:t>
            </a:r>
          </a:p>
          <a:p>
            <a:pPr lvl="1"/>
            <a:r>
              <a:rPr lang="en-US" dirty="0" smtClean="0"/>
              <a:t>Second Level (Arial, 12pt)</a:t>
            </a:r>
          </a:p>
          <a:p>
            <a:pPr lvl="2"/>
            <a:r>
              <a:rPr lang="en-US" dirty="0" smtClean="0"/>
              <a:t>Third Level (Arial, 12pt)</a:t>
            </a:r>
          </a:p>
          <a:p>
            <a:pPr lvl="3"/>
            <a:r>
              <a:rPr lang="en-US" dirty="0" smtClean="0"/>
              <a:t>Forth Level (Arial, 12pt)</a:t>
            </a:r>
          </a:p>
        </p:txBody>
      </p:sp>
    </p:spTree>
    <p:extLst>
      <p:ext uri="{BB962C8B-B14F-4D97-AF65-F5344CB8AC3E}">
        <p14:creationId xmlns:p14="http://schemas.microsoft.com/office/powerpoint/2010/main" val="4401203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cutive Bri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Executive Brief slide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688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323528" y="1124744"/>
            <a:ext cx="8496944" cy="0"/>
          </a:xfrm>
          <a:prstGeom prst="line">
            <a:avLst/>
          </a:prstGeom>
          <a:ln w="22225">
            <a:solidFill>
              <a:srgbClr val="45433E">
                <a:alpha val="41961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7908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ctivity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entagon 22"/>
          <p:cNvSpPr/>
          <p:nvPr/>
        </p:nvSpPr>
        <p:spPr>
          <a:xfrm>
            <a:off x="0" y="411616"/>
            <a:ext cx="863588" cy="538410"/>
          </a:xfrm>
          <a:prstGeom prst="homePlate">
            <a:avLst>
              <a:gd name="adj" fmla="val 3763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863588" y="260648"/>
            <a:ext cx="8013712" cy="864096"/>
          </a:xfrm>
          <a:noFill/>
        </p:spPr>
        <p:txBody>
          <a:bodyPr/>
          <a:lstStyle>
            <a:lvl1pPr algn="l">
              <a:lnSpc>
                <a:spcPts val="2600"/>
              </a:lnSpc>
              <a:defRPr sz="2400" b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Page Header (Georgia, 24pt) </a:t>
            </a:r>
            <a:endParaRPr lang="en-CA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45442"/>
            <a:ext cx="641268" cy="891556"/>
          </a:xfrm>
        </p:spPr>
        <p:txBody>
          <a:bodyPr anchor="ctr"/>
          <a:lstStyle>
            <a:lvl1pPr algn="ctr"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109890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60648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Page header</a:t>
            </a:r>
            <a:endParaRPr lang="en-CA" dirty="0"/>
          </a:p>
        </p:txBody>
      </p:sp>
      <p:sp>
        <p:nvSpPr>
          <p:cNvPr id="25" name="Text Placeholder 41"/>
          <p:cNvSpPr>
            <a:spLocks noGrp="1"/>
          </p:cNvSpPr>
          <p:nvPr>
            <p:ph type="body" sz="quarter" idx="16" hasCustomPrompt="1"/>
          </p:nvPr>
        </p:nvSpPr>
        <p:spPr>
          <a:xfrm>
            <a:off x="246703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is Designed For:</a:t>
            </a:r>
          </a:p>
        </p:txBody>
      </p:sp>
      <p:sp>
        <p:nvSpPr>
          <p:cNvPr id="9" name="Rectangle 8"/>
          <p:cNvSpPr/>
          <p:nvPr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007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19" y="4034195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Assist:</a:t>
            </a:r>
            <a:endParaRPr lang="en-US" sz="1400" b="1" dirty="0"/>
          </a:p>
        </p:txBody>
      </p:sp>
      <p:sp>
        <p:nvSpPr>
          <p:cNvPr id="13" name="Rectangle 12"/>
          <p:cNvSpPr/>
          <p:nvPr/>
        </p:nvSpPr>
        <p:spPr>
          <a:xfrm>
            <a:off x="4840036" y="4034195"/>
            <a:ext cx="4041648" cy="320040"/>
          </a:xfrm>
          <a:prstGeom prst="rect">
            <a:avLst/>
          </a:prstGeom>
          <a:solidFill>
            <a:srgbClr val="2B9E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/>
              <a:t>This Research Will Help You:</a:t>
            </a:r>
          </a:p>
        </p:txBody>
      </p:sp>
      <p:sp>
        <p:nvSpPr>
          <p:cNvPr id="17" name="Text Placeholder 41"/>
          <p:cNvSpPr>
            <a:spLocks noGrp="1"/>
          </p:cNvSpPr>
          <p:nvPr>
            <p:ph type="body" sz="quarter" idx="26" hasCustomPrompt="1"/>
          </p:nvPr>
        </p:nvSpPr>
        <p:spPr>
          <a:xfrm>
            <a:off x="4835436" y="1607231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27" hasCustomPrompt="1"/>
          </p:nvPr>
        </p:nvSpPr>
        <p:spPr>
          <a:xfrm>
            <a:off x="246703" y="4358478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9" name="Text Placeholder 41"/>
          <p:cNvSpPr>
            <a:spLocks noGrp="1"/>
          </p:cNvSpPr>
          <p:nvPr>
            <p:ph type="body" sz="quarter" idx="28" hasCustomPrompt="1"/>
          </p:nvPr>
        </p:nvSpPr>
        <p:spPr>
          <a:xfrm>
            <a:off x="4830836" y="4354235"/>
            <a:ext cx="4041648" cy="1677491"/>
          </a:xfrm>
        </p:spPr>
        <p:txBody>
          <a:bodyPr/>
          <a:lstStyle>
            <a:lvl1pPr marL="174625" indent="-17462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Wingdings" pitchFamily="2" charset="2"/>
              <a:buChar char="ü"/>
              <a:defRPr sz="1400" baseline="0"/>
            </a:lvl1pPr>
            <a:lvl2pPr marL="361950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20000"/>
              <a:buFont typeface="Arial" pitchFamily="34" charset="0"/>
              <a:buChar char="•"/>
              <a:defRPr sz="1400"/>
            </a:lvl2pPr>
            <a:lvl3pPr marL="542925" indent="-180975">
              <a:lnSpc>
                <a:spcPct val="100000"/>
              </a:lnSpc>
              <a:spcBef>
                <a:spcPts val="500"/>
              </a:spcBef>
              <a:buClr>
                <a:schemeClr val="tx1"/>
              </a:buClr>
              <a:buSzPct val="150000"/>
              <a:buFont typeface="Arial" pitchFamily="34" charset="0"/>
              <a:buChar char="◦"/>
              <a:defRPr sz="1400" baseline="0"/>
            </a:lvl3pPr>
            <a:lvl4pPr marL="714375" indent="-171450">
              <a:lnSpc>
                <a:spcPct val="100000"/>
              </a:lnSpc>
              <a:spcBef>
                <a:spcPts val="500"/>
              </a:spcBef>
              <a:buSzPct val="100000"/>
              <a:buFont typeface="Arial" pitchFamily="34" charset="0"/>
              <a:buChar char="–"/>
              <a:defRPr sz="14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/>
            <a:r>
              <a:rPr lang="en-US" dirty="0" smtClean="0"/>
              <a:t>First Level (Arial, 14pt)</a:t>
            </a:r>
          </a:p>
          <a:p>
            <a:pPr lvl="1"/>
            <a:r>
              <a:rPr lang="en-US" dirty="0" smtClean="0"/>
              <a:t>Second Level (Arial, 14pt)</a:t>
            </a:r>
          </a:p>
          <a:p>
            <a:pPr lvl="2"/>
            <a:r>
              <a:rPr lang="en-US" dirty="0" smtClean="0"/>
              <a:t>Third Level (Arial, 14pt)</a:t>
            </a:r>
          </a:p>
          <a:p>
            <a:pPr lvl="3"/>
            <a:r>
              <a:rPr lang="en-US" dirty="0" smtClean="0"/>
              <a:t>Forth Level (Arial, 14pt)</a:t>
            </a:r>
          </a:p>
        </p:txBody>
      </p:sp>
      <p:sp>
        <p:nvSpPr>
          <p:cNvPr id="16" name="Rectangle 15"/>
          <p:cNvSpPr/>
          <p:nvPr userDrawn="1"/>
        </p:nvSpPr>
        <p:spPr>
          <a:xfrm>
            <a:off x="251519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</a:t>
            </a:r>
            <a:r>
              <a:rPr lang="en-US" sz="1400" b="1" dirty="0" smtClean="0">
                <a:solidFill>
                  <a:srgbClr val="FFFFFF"/>
                </a:solidFill>
              </a:rPr>
              <a:t>Is </a:t>
            </a:r>
            <a:r>
              <a:rPr lang="en-US" sz="1400" b="1" dirty="0">
                <a:solidFill>
                  <a:srgbClr val="FFFFFF"/>
                </a:solidFill>
              </a:rPr>
              <a:t>Designed For:</a:t>
            </a:r>
          </a:p>
        </p:txBody>
      </p:sp>
      <p:sp>
        <p:nvSpPr>
          <p:cNvPr id="20" name="Rectangle 19"/>
          <p:cNvSpPr/>
          <p:nvPr userDrawn="1"/>
        </p:nvSpPr>
        <p:spPr>
          <a:xfrm>
            <a:off x="4840036" y="1287191"/>
            <a:ext cx="4037263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FFFFFF"/>
                </a:solidFill>
              </a:rPr>
              <a:t>This Research Will Help You: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251519" y="4034195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 smtClean="0"/>
              <a:t>This Research Will Also Assist:</a:t>
            </a:r>
            <a:endParaRPr lang="en-US" sz="1400" b="1"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4840036" y="4034195"/>
            <a:ext cx="4041648" cy="320040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b="1" dirty="0"/>
              <a:t>This Research Will Help </a:t>
            </a:r>
            <a:r>
              <a:rPr lang="en-US" sz="1400" b="1" dirty="0" smtClean="0"/>
              <a:t>Them: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14660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ec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266219" y="4642215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eaLnBrk="1" latinLnBrk="0" hangingPunct="1"/>
            <a:r>
              <a:rPr lang="en-US" dirty="0" smtClean="0"/>
              <a:t>Click to replace text (Arial, 14pt)</a:t>
            </a:r>
          </a:p>
        </p:txBody>
      </p:sp>
      <p:sp>
        <p:nvSpPr>
          <p:cNvPr id="11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266219" y="2931098"/>
            <a:ext cx="8613648" cy="320040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US" sz="1400" b="1" dirty="0" smtClean="0"/>
            </a:lvl1pPr>
          </a:lstStyle>
          <a:p>
            <a:pPr marL="0" lvl="0" defTabSz="914400" latinLnBrk="0"/>
            <a:r>
              <a:rPr lang="en-US" dirty="0" smtClean="0"/>
              <a:t>Click to replace text (Arial, 14pt)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266219" y="1226948"/>
            <a:ext cx="8611080" cy="320040"/>
          </a:xfrm>
          <a:solidFill>
            <a:schemeClr val="accent1"/>
          </a:soli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lvl1pPr>
              <a:defRPr lang="en-US" sz="1400" b="1" dirty="0" smtClean="0">
                <a:solidFill>
                  <a:schemeClr val="lt1"/>
                </a:solidFill>
              </a:defRPr>
            </a:lvl1pPr>
          </a:lstStyle>
          <a:p>
            <a:pPr marL="0" lvl="0" indent="0" defTabSz="914400" latinLnBrk="0">
              <a:buNone/>
            </a:pPr>
            <a:r>
              <a:rPr lang="en-US" dirty="0" smtClean="0"/>
              <a:t>Click to replace text (Arial, 14pt)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Three sections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66219" y="1546727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266219" y="3257915"/>
            <a:ext cx="8595360" cy="1384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5"/>
          </p:nvPr>
        </p:nvSpPr>
        <p:spPr>
          <a:xfrm>
            <a:off x="266219" y="4969032"/>
            <a:ext cx="8595360" cy="13775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15621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Small 1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9144000" cy="11247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bg1"/>
              </a:solidFill>
            </a:endParaRP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/>
          </p:nvPr>
        </p:nvSpPr>
        <p:spPr>
          <a:xfrm>
            <a:off x="261455" y="3323354"/>
            <a:ext cx="8615844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Deliverables Completed</a:t>
            </a:r>
            <a:endParaRPr lang="en-US" dirty="0"/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4612662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/>
              <a:t>Processes </a:t>
            </a:r>
            <a:r>
              <a:rPr lang="en-US" dirty="0" smtClean="0"/>
              <a:t>Optimized</a:t>
            </a:r>
            <a:endParaRPr lang="en-US" dirty="0"/>
          </a:p>
        </p:txBody>
      </p:sp>
      <p:sp>
        <p:nvSpPr>
          <p:cNvPr id="24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257727" y="1210647"/>
            <a:ext cx="4267532" cy="320040"/>
          </a:xfrm>
          <a:solidFill>
            <a:srgbClr val="243F54"/>
          </a:solidFill>
        </p:spPr>
        <p:txBody>
          <a:bodyPr/>
          <a:lstStyle>
            <a:lvl1pPr marL="0" indent="0">
              <a:defRPr sz="1400" b="1">
                <a:solidFill>
                  <a:schemeClr val="bg1"/>
                </a:solidFill>
              </a:defRPr>
            </a:lvl1pPr>
          </a:lstStyle>
          <a:p>
            <a:pPr marL="0" indent="0">
              <a:buNone/>
            </a:pPr>
            <a:r>
              <a:rPr lang="en-US" dirty="0" smtClean="0"/>
              <a:t>Knowledge Gained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Two small sections, </a:t>
            </a:r>
            <a:r>
              <a:rPr lang="en-US" smtClean="0"/>
              <a:t>one large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269541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4624106" y="1530350"/>
            <a:ext cx="4242816" cy="1693863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261455" y="3643394"/>
            <a:ext cx="8615844" cy="2701259"/>
          </a:xfrm>
        </p:spPr>
        <p:txBody>
          <a:bodyPr/>
          <a:lstStyle>
            <a:lvl4pP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0808" y="3376524"/>
            <a:ext cx="215115" cy="21511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1110" y="1253022"/>
            <a:ext cx="194813" cy="2255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6998" y="1268794"/>
            <a:ext cx="139535" cy="19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06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39209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68871" y="1708920"/>
            <a:ext cx="8601189" cy="0"/>
          </a:xfrm>
          <a:prstGeom prst="line">
            <a:avLst/>
          </a:prstGeom>
          <a:ln w="193675">
            <a:solidFill>
              <a:schemeClr val="bg1"/>
            </a:solidFill>
          </a:ln>
          <a:effectLst>
            <a:outerShdw blurRad="190500" dist="76200" dir="5400000" sx="97000" sy="97000" algn="tl" rotWithShape="0">
              <a:prstClr val="black">
                <a:alpha val="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251520" y="256032"/>
            <a:ext cx="8625780" cy="864096"/>
          </a:xfrm>
        </p:spPr>
        <p:txBody>
          <a:bodyPr/>
          <a:lstStyle>
            <a:lvl1pPr algn="l">
              <a:lnSpc>
                <a:spcPts val="2600"/>
              </a:lnSpc>
              <a:defRPr sz="2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Case study 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4518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6525344"/>
            <a:ext cx="8388424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 algn="r" fontAlgn="base">
              <a:spcBef>
                <a:spcPct val="0"/>
              </a:spcBef>
              <a:spcAft>
                <a:spcPct val="0"/>
              </a:spcAft>
            </a:pPr>
            <a:r>
              <a:rPr lang="en-CA" sz="1000" dirty="0" smtClean="0">
                <a:solidFill>
                  <a:srgbClr val="FFFFFF"/>
                </a:solidFill>
              </a:rPr>
              <a:t>Info-Tech Research Group</a:t>
            </a:r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8424" y="6525344"/>
            <a:ext cx="755576" cy="3380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 smtClean="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6525344"/>
            <a:ext cx="8388424" cy="338028"/>
          </a:xfrm>
          <a:prstGeom prst="rect">
            <a:avLst/>
          </a:prstGeom>
          <a:solidFill>
            <a:srgbClr val="243F54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266700" marR="0" lvl="0" indent="0" algn="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1000" b="0" i="0" u="none" strike="noStrike" kern="0" cap="none" spc="0" normalizeH="0" baseline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Info-Tech Research Group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88424" y="6525344"/>
            <a:ext cx="755576" cy="338028"/>
          </a:xfrm>
          <a:prstGeom prst="rect">
            <a:avLst/>
          </a:prstGeom>
          <a:solidFill>
            <a:srgbClr val="243F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9388" fontAlgn="base">
              <a:spcBef>
                <a:spcPct val="0"/>
              </a:spcBef>
              <a:spcAft>
                <a:spcPct val="0"/>
              </a:spcAft>
            </a:pPr>
            <a:fld id="{FF20F8B6-5AB9-41C4-A82C-4155E8A92B2C}" type="slidenum">
              <a:rPr lang="en-CA" sz="1000">
                <a:solidFill>
                  <a:srgbClr val="FFFFFF"/>
                </a:solidFill>
              </a:rPr>
              <a:pPr marL="1793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23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65" r:id="rId2"/>
    <p:sldLayoutId id="2147483699" r:id="rId3"/>
    <p:sldLayoutId id="2147483702" r:id="rId4"/>
    <p:sldLayoutId id="2147483706" r:id="rId5"/>
    <p:sldLayoutId id="2147483710" r:id="rId6"/>
    <p:sldLayoutId id="2147483711" r:id="rId7"/>
    <p:sldLayoutId id="2147483726" r:id="rId8"/>
    <p:sldLayoutId id="2147483764" r:id="rId9"/>
    <p:sldLayoutId id="2147483762" r:id="rId10"/>
    <p:sldLayoutId id="2147483761" r:id="rId11"/>
    <p:sldLayoutId id="2147483763" r:id="rId12"/>
    <p:sldLayoutId id="2147483771" r:id="rId13"/>
    <p:sldLayoutId id="214748377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7174" y="255588"/>
            <a:ext cx="8620125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 (Georgia, 24pt)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7174" y="1600200"/>
            <a:ext cx="86201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525344"/>
            <a:ext cx="9144000" cy="338028"/>
            <a:chOff x="0" y="6525344"/>
            <a:chExt cx="9144000" cy="338028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6525344"/>
              <a:ext cx="6408204" cy="338028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667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CA" sz="1000" dirty="0" smtClean="0">
                  <a:solidFill>
                    <a:srgbClr val="FFFFFF"/>
                  </a:solidFill>
                </a:rPr>
                <a:t>Info-Tech Research Group</a:t>
              </a:r>
              <a:endParaRPr lang="en-CA" sz="1000" dirty="0">
                <a:solidFill>
                  <a:srgbClr val="FFFFFF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408204" y="6525344"/>
              <a:ext cx="2735796" cy="338028"/>
            </a:xfrm>
            <a:prstGeom prst="rect">
              <a:avLst/>
            </a:prstGeom>
            <a:solidFill>
              <a:srgbClr val="2947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151063" fontAlgn="base">
                <a:spcBef>
                  <a:spcPct val="0"/>
                </a:spcBef>
                <a:spcAft>
                  <a:spcPct val="0"/>
                </a:spcAft>
              </a:pPr>
              <a:fld id="{FF20F8B6-5AB9-41C4-A82C-4155E8A92B2C}" type="slidenum">
                <a:rPr lang="en-CA" sz="1000" smtClean="0">
                  <a:solidFill>
                    <a:srgbClr val="FFFFFF"/>
                  </a:solidFill>
                </a:rPr>
                <a:pPr marL="2151063" fontAlgn="base">
                  <a:spcBef>
                    <a:spcPct val="0"/>
                  </a:spcBef>
                  <a:spcAft>
                    <a:spcPct val="0"/>
                  </a:spcAft>
                </a:pPr>
                <a:t>‹#›</a:t>
              </a:fld>
              <a:endParaRPr lang="en-CA" sz="1000" dirty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386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18097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20000"/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61950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Font typeface="Arial" pitchFamily="34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42925" indent="-1809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4375" indent="-171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Relationship Id="rId7" Type="http://schemas.openxmlformats.org/officeDocument/2006/relationships/image" Target="../media/image15.png"/><Relationship Id="rId2" Type="http://schemas.openxmlformats.org/officeDocument/2006/relationships/hyperlink" Target="http://www.infotech.com/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4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i-intl.co.uk/resource_centre/news/Outsourcing-survey_EMEA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7.png"/><Relationship Id="rId7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ep.com/white-papers/high-impact-contract-review-maximizing-value-supplier-agreements" TargetMode="External"/><Relationship Id="rId5" Type="http://schemas.openxmlformats.org/officeDocument/2006/relationships/hyperlink" Target="http://www.spiceworks.com/press/releases/2015-09-30/1/" TargetMode="External"/><Relationship Id="rId4" Type="http://schemas.openxmlformats.org/officeDocument/2006/relationships/image" Target="../media/image18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fotech.com/research/ss/master-contract-review-and-negotiation-for-software-agreements/master-contract-review-and-negotiation-for-software-agreements-phases-1-3?utm_source=SS_Sample&amp;utm_medium=Collateral&amp;utm_campaign=Collateral" TargetMode="External"/><Relationship Id="rId3" Type="http://schemas.openxmlformats.org/officeDocument/2006/relationships/image" Target="../media/image21.png"/><Relationship Id="rId7" Type="http://schemas.openxmlformats.org/officeDocument/2006/relationships/hyperlink" Target="http://www.ey.com/Publication/vwLUAssets/Supporting_local_public_services_through_change_-_Contracts_optimisation/$FILE/EY_Contracts_optimisatio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ccenture.com/t20150523T024819__w__/us-en/_acnmedia/Accenture/Conversion-Assets/DotCom/Documents/Global/PDF/Dualpub_2/Accenture-How-Software-Maintenance-Fees-are-Siphoning-IT-Budget-Procurement-BPO.pdf" TargetMode="External"/><Relationship Id="rId5" Type="http://schemas.openxmlformats.org/officeDocument/2006/relationships/image" Target="../media/image13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/>
            <a:r>
              <a:rPr lang="en-US" dirty="0"/>
              <a:t>Master Contract Review and Negotiation for Software Agreements</a:t>
            </a:r>
            <a:endParaRPr lang="en-CA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774700" y="4051213"/>
            <a:ext cx="7467600" cy="508000"/>
          </a:xfrm>
        </p:spPr>
        <p:txBody>
          <a:bodyPr/>
          <a:lstStyle/>
          <a:p>
            <a:pPr lvl="0"/>
            <a:r>
              <a:rPr lang="en-CA" dirty="0"/>
              <a:t>Optimize spend with significant cost savings and negotiate from a position of strength.</a:t>
            </a:r>
          </a:p>
          <a:p>
            <a:endParaRPr lang="en-CA" dirty="0"/>
          </a:p>
        </p:txBody>
      </p:sp>
      <p:pic>
        <p:nvPicPr>
          <p:cNvPr id="5" name="Picture 4" descr="sample-titlebar-itrgNEW.gif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rcRect b="40634"/>
          <a:stretch>
            <a:fillRect/>
          </a:stretch>
        </p:blipFill>
        <p:spPr>
          <a:xfrm>
            <a:off x="0" y="5402461"/>
            <a:ext cx="9144000" cy="864096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0" y="6266557"/>
            <a:ext cx="9144000" cy="591443"/>
            <a:chOff x="0" y="6266557"/>
            <a:chExt cx="9144000" cy="591443"/>
          </a:xfrm>
        </p:grpSpPr>
        <p:sp>
          <p:nvSpPr>
            <p:cNvPr id="9" name="Rectangle 8"/>
            <p:cNvSpPr/>
            <p:nvPr/>
          </p:nvSpPr>
          <p:spPr>
            <a:xfrm>
              <a:off x="0" y="6266557"/>
              <a:ext cx="7308304" cy="591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4625" algn="r"/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Info-Tech's products and services combine actionable insight and relevant advice with ready-to-use tools</a:t>
              </a:r>
              <a:b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</a:br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and templates that cover the full spectrum of IT concerns.© </a:t>
              </a:r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1997-2016 </a:t>
              </a:r>
              <a:r>
                <a:rPr lang="en-CA" sz="800" dirty="0" smtClean="0">
                  <a:solidFill>
                    <a:schemeClr val="bg1">
                      <a:lumMod val="65000"/>
                    </a:schemeClr>
                  </a:solidFill>
                </a:rPr>
                <a:t>Info-Tech Research Group</a:t>
              </a:r>
              <a:endParaRPr lang="en-CA" sz="8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308304" y="6266557"/>
              <a:ext cx="1835696" cy="5914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pic>
          <p:nvPicPr>
            <p:cNvPr id="14" name="Picture 13" descr="itrg-logo-blue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529512" y="6360368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593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-1" y="-19050"/>
            <a:ext cx="9144001" cy="11845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tIns="90000" rIns="270000" bIns="90000" rtlCol="0" anchor="ctr"/>
          <a:lstStyle/>
          <a:p>
            <a:pPr>
              <a:spcAft>
                <a:spcPts val="800"/>
              </a:spcAft>
            </a:pPr>
            <a:r>
              <a:rPr lang="en-CA" sz="2400" dirty="0" smtClean="0"/>
              <a:t>Consider creative solutions</a:t>
            </a:r>
            <a:endParaRPr lang="en-CA" sz="2400" dirty="0">
              <a:latin typeface="+mj-lt"/>
            </a:endParaRPr>
          </a:p>
        </p:txBody>
      </p:sp>
      <p:sp>
        <p:nvSpPr>
          <p:cNvPr id="3" name="Rectangle 3"/>
          <p:cNvSpPr/>
          <p:nvPr/>
        </p:nvSpPr>
        <p:spPr>
          <a:xfrm>
            <a:off x="0" y="1900674"/>
            <a:ext cx="6450227" cy="4629599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0000" tIns="90000" rIns="270000" bIns="90000" rtlCol="0" anchor="ctr"/>
          <a:lstStyle/>
          <a:p>
            <a:pPr algn="ctr">
              <a:spcAft>
                <a:spcPts val="800"/>
              </a:spcAft>
            </a:pPr>
            <a:endParaRPr lang="en-CA" sz="1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182" y="2052857"/>
            <a:ext cx="6124565" cy="441659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CA" sz="1400" b="1" dirty="0" smtClean="0">
                <a:solidFill>
                  <a:schemeClr val="bg1"/>
                </a:solidFill>
              </a:rPr>
              <a:t>Challenge</a:t>
            </a:r>
          </a:p>
          <a:p>
            <a:pPr>
              <a:spcAft>
                <a:spcPts val="600"/>
              </a:spcAft>
            </a:pPr>
            <a:r>
              <a:rPr lang="en-CA" sz="1200" dirty="0" smtClean="0">
                <a:solidFill>
                  <a:schemeClr val="bg1"/>
                </a:solidFill>
              </a:rPr>
              <a:t>A </a:t>
            </a:r>
            <a:r>
              <a:rPr lang="en-CA" sz="1200" dirty="0">
                <a:solidFill>
                  <a:schemeClr val="bg1"/>
                </a:solidFill>
              </a:rPr>
              <a:t>casino needed a new software solution to manage </a:t>
            </a:r>
            <a:r>
              <a:rPr lang="en-CA" sz="1200" dirty="0" smtClean="0">
                <a:solidFill>
                  <a:schemeClr val="bg1"/>
                </a:solidFill>
              </a:rPr>
              <a:t>its </a:t>
            </a:r>
            <a:r>
              <a:rPr lang="en-CA" sz="1200" dirty="0">
                <a:solidFill>
                  <a:schemeClr val="bg1"/>
                </a:solidFill>
              </a:rPr>
              <a:t>slot machines. There was pressure from internal stakeholders to adopt a specific solution from Vendor X based on the vendor’s reputation. The software from Vendor X </a:t>
            </a:r>
            <a:r>
              <a:rPr lang="en-CA" sz="1200" dirty="0" smtClean="0">
                <a:solidFill>
                  <a:schemeClr val="bg1"/>
                </a:solidFill>
              </a:rPr>
              <a:t>was costly </a:t>
            </a:r>
            <a:r>
              <a:rPr lang="en-CA" sz="1200" dirty="0">
                <a:solidFill>
                  <a:schemeClr val="bg1"/>
                </a:solidFill>
              </a:rPr>
              <a:t>and </a:t>
            </a:r>
            <a:r>
              <a:rPr lang="en-CA" sz="1200" dirty="0" smtClean="0">
                <a:solidFill>
                  <a:schemeClr val="bg1"/>
                </a:solidFill>
              </a:rPr>
              <a:t>the functionality exceeded </a:t>
            </a:r>
            <a:r>
              <a:rPr lang="en-CA" sz="1200" dirty="0">
                <a:solidFill>
                  <a:schemeClr val="bg1"/>
                </a:solidFill>
              </a:rPr>
              <a:t>business requirements, as it came bundled with a casino management system (CMS) that the casino did not need. </a:t>
            </a:r>
            <a:endParaRPr lang="en-CA" sz="1200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CA" sz="1400" b="1" dirty="0" smtClean="0">
                <a:solidFill>
                  <a:schemeClr val="bg1"/>
                </a:solidFill>
              </a:rPr>
              <a:t>Solution</a:t>
            </a:r>
            <a:endParaRPr lang="en-CA" sz="1400" b="1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200" dirty="0" smtClean="0">
                <a:solidFill>
                  <a:schemeClr val="bg1"/>
                </a:solidFill>
              </a:rPr>
              <a:t>To </a:t>
            </a:r>
            <a:r>
              <a:rPr lang="en-CA" sz="1200" dirty="0">
                <a:solidFill>
                  <a:schemeClr val="bg1"/>
                </a:solidFill>
              </a:rPr>
              <a:t>find an appropriate solution, IT first cut off all communication </a:t>
            </a:r>
            <a:r>
              <a:rPr lang="en-CA" sz="1200" dirty="0" smtClean="0">
                <a:solidFill>
                  <a:schemeClr val="bg1"/>
                </a:solidFill>
              </a:rPr>
              <a:t>between </a:t>
            </a:r>
            <a:r>
              <a:rPr lang="en-CA" sz="1200" dirty="0">
                <a:solidFill>
                  <a:schemeClr val="bg1"/>
                </a:solidFill>
              </a:rPr>
              <a:t>the casino and Vendor X. </a:t>
            </a:r>
            <a:r>
              <a:rPr lang="en-CA" sz="1200" dirty="0" smtClean="0">
                <a:solidFill>
                  <a:schemeClr val="bg1"/>
                </a:solidFill>
              </a:rPr>
              <a:t>IT </a:t>
            </a:r>
            <a:r>
              <a:rPr lang="en-CA" sz="1200" dirty="0">
                <a:solidFill>
                  <a:schemeClr val="bg1"/>
                </a:solidFill>
              </a:rPr>
              <a:t>then partnered with internal stakeholders across the organization to define actual business and technical requirements. This way, IT was able to source the best solution </a:t>
            </a:r>
            <a:r>
              <a:rPr lang="en-CA" sz="1200" dirty="0" smtClean="0">
                <a:solidFill>
                  <a:schemeClr val="bg1"/>
                </a:solidFill>
              </a:rPr>
              <a:t>by </a:t>
            </a:r>
            <a:r>
              <a:rPr lang="en-CA" sz="1200" dirty="0">
                <a:solidFill>
                  <a:schemeClr val="bg1"/>
                </a:solidFill>
              </a:rPr>
              <a:t>cross-functional team. They built a thorough business case before selecting the software and reaching out to Vendor X. Once in contact with Vendor X, IT made sure to pay careful attention </a:t>
            </a:r>
            <a:r>
              <a:rPr lang="en-CA" sz="1200" dirty="0" smtClean="0">
                <a:solidFill>
                  <a:schemeClr val="bg1"/>
                </a:solidFill>
              </a:rPr>
              <a:t>to the </a:t>
            </a:r>
            <a:r>
              <a:rPr lang="en-CA" sz="1200" dirty="0">
                <a:solidFill>
                  <a:schemeClr val="bg1"/>
                </a:solidFill>
              </a:rPr>
              <a:t>terms and conditions (T&amp;Cs) in their contract. Because they understood their specific use case, they were able to negotiate from a position of strength. </a:t>
            </a:r>
            <a:endParaRPr lang="en-CA" sz="120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CA" sz="1400" b="1" dirty="0" smtClean="0">
                <a:solidFill>
                  <a:schemeClr val="bg1"/>
                </a:solidFill>
              </a:rPr>
              <a:t>Results </a:t>
            </a:r>
            <a:endParaRPr lang="en-CA" sz="1400" b="1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CA" sz="1200" dirty="0" smtClean="0">
                <a:solidFill>
                  <a:schemeClr val="bg1"/>
                </a:solidFill>
              </a:rPr>
              <a:t>IT </a:t>
            </a:r>
            <a:r>
              <a:rPr lang="en-CA" sz="1200" dirty="0">
                <a:solidFill>
                  <a:schemeClr val="bg1"/>
                </a:solidFill>
              </a:rPr>
              <a:t>managed to negotiate with Vendor X to unbundle the two products. This resulted in significant cost savings. Paying careful attention to the T&amp;Cs allowed the two organizations to agree on an air tight contract that protected the investment for both the casino and for Vendor X. 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-1" y="1139383"/>
            <a:ext cx="9144001" cy="796519"/>
            <a:chOff x="-2" y="294436"/>
            <a:chExt cx="9144001" cy="796519"/>
          </a:xfrm>
          <a:solidFill>
            <a:schemeClr val="accent3"/>
          </a:solidFill>
        </p:grpSpPr>
        <p:sp>
          <p:nvSpPr>
            <p:cNvPr id="13" name="Rectangle 12"/>
            <p:cNvSpPr/>
            <p:nvPr/>
          </p:nvSpPr>
          <p:spPr>
            <a:xfrm>
              <a:off x="-2" y="294436"/>
              <a:ext cx="9144001" cy="7965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dist="127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4000" rtlCol="0" anchor="ctr"/>
            <a:lstStyle/>
            <a:p>
              <a:pPr marL="176213" lvl="0" algn="l"/>
              <a:r>
                <a:rPr lang="en-CA" sz="2800" b="1" dirty="0" smtClean="0"/>
                <a:t>CASE STUDY</a:t>
              </a:r>
              <a:endParaRPr lang="en-CA" sz="28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60376" y="374666"/>
              <a:ext cx="870437" cy="646331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lang="en-CA" sz="1200" b="1" dirty="0" smtClean="0">
                  <a:solidFill>
                    <a:schemeClr val="bg1"/>
                  </a:solidFill>
                </a:rPr>
                <a:t>Industry</a:t>
              </a:r>
            </a:p>
            <a:p>
              <a:pPr algn="r">
                <a:lnSpc>
                  <a:spcPct val="150000"/>
                </a:lnSpc>
              </a:pPr>
              <a:r>
                <a:rPr lang="en-CA" sz="1200" b="1" dirty="0" smtClean="0">
                  <a:solidFill>
                    <a:schemeClr val="bg1"/>
                  </a:solidFill>
                </a:rPr>
                <a:t>Location</a:t>
              </a:r>
              <a:endParaRPr lang="en-CA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3312464" y="430860"/>
              <a:ext cx="0" cy="501833"/>
            </a:xfrm>
            <a:prstGeom prst="lin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520" y="489954"/>
              <a:ext cx="416696" cy="442739"/>
            </a:xfrm>
            <a:prstGeom prst="rect">
              <a:avLst/>
            </a:prstGeom>
            <a:noFill/>
            <a:ln>
              <a:noFill/>
            </a:ln>
            <a:effectLst>
              <a:outerShdw blurRad="25400" dist="25400" dir="2700000" algn="tl" rotWithShape="0">
                <a:prstClr val="black">
                  <a:alpha val="15000"/>
                </a:prstClr>
              </a:outerShdw>
            </a:effectLst>
          </p:spPr>
        </p:pic>
        <p:sp>
          <p:nvSpPr>
            <p:cNvPr id="17" name="Text Placeholder 9"/>
            <p:cNvSpPr txBox="1">
              <a:spLocks/>
            </p:cNvSpPr>
            <p:nvPr/>
          </p:nvSpPr>
          <p:spPr>
            <a:xfrm>
              <a:off x="4130813" y="374667"/>
              <a:ext cx="3740952" cy="646330"/>
            </a:xfrm>
            <a:prstGeom prst="rect">
              <a:avLst/>
            </a:prstGeom>
            <a:noFill/>
          </p:spPr>
          <p:txBody>
            <a:bodyPr/>
            <a:lstStyle>
              <a:lvl1pPr marL="0" indent="0" algn="l" rtl="0" eaLnBrk="1" fontAlgn="base" hangingPunct="1">
                <a:lnSpc>
                  <a:spcPct val="150000"/>
                </a:lnSpc>
                <a:spcBef>
                  <a:spcPts val="0"/>
                </a:spcBef>
                <a:spcAft>
                  <a:spcPct val="0"/>
                </a:spcAft>
                <a:buClr>
                  <a:schemeClr val="tx1"/>
                </a:buClr>
                <a:buSzPct val="120000"/>
                <a:buFont typeface="Arial" pitchFamily="34" charset="0"/>
                <a:buNone/>
                <a:defRPr sz="1200" b="1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361950" indent="-18097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150000"/>
                <a:buFont typeface="Arial" pitchFamily="34" charset="0"/>
                <a:buChar char="◦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42925" indent="-180975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Arial" pitchFamily="34" charset="0"/>
                <a:buChar char="–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714375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Font typeface="Wingdings" pitchFamily="2" charset="2"/>
                <a:buChar char="§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1" fontAlgn="base" hangingPunct="1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CA" b="0" i="1" dirty="0" smtClean="0"/>
                <a:t>Gaming</a:t>
              </a:r>
            </a:p>
            <a:p>
              <a:r>
                <a:rPr lang="en-CA" b="0" i="1" dirty="0" smtClean="0"/>
                <a:t>United States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0227" y="2473386"/>
            <a:ext cx="2693773" cy="405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Group 1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9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9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926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Info-Tech Research Group Helps IT Professionals To:</a:t>
            </a:r>
            <a:endParaRPr lang="en-CA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 bwMode="auto">
          <a:xfrm>
            <a:off x="0" y="3789040"/>
            <a:ext cx="9144000" cy="612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Aft>
                <a:spcPct val="0"/>
              </a:spcAft>
              <a:buClr>
                <a:srgbClr val="333333"/>
              </a:buClr>
              <a:buSzPct val="120000"/>
            </a:pPr>
            <a:r>
              <a:rPr lang="en-CA" b="1" dirty="0" smtClean="0">
                <a:solidFill>
                  <a:srgbClr val="333333"/>
                </a:solidFill>
              </a:rPr>
              <a:t>Sign up for free trial membership to get practical</a:t>
            </a:r>
          </a:p>
          <a:p>
            <a:pPr algn="ctr" eaLnBrk="0" fontAlgn="base" hangingPunct="0">
              <a:spcAft>
                <a:spcPct val="0"/>
              </a:spcAft>
              <a:buClr>
                <a:srgbClr val="333333"/>
              </a:buClr>
              <a:buSzPct val="120000"/>
            </a:pPr>
            <a:r>
              <a:rPr lang="en-CA" b="1" dirty="0" smtClean="0">
                <a:solidFill>
                  <a:srgbClr val="333333"/>
                </a:solidFill>
              </a:rPr>
              <a:t>solutions for your IT challenges</a:t>
            </a:r>
          </a:p>
        </p:txBody>
      </p:sp>
      <p:sp>
        <p:nvSpPr>
          <p:cNvPr id="6" name="Text Placeholder 3"/>
          <p:cNvSpPr txBox="1">
            <a:spLocks/>
          </p:cNvSpPr>
          <p:nvPr/>
        </p:nvSpPr>
        <p:spPr bwMode="auto">
          <a:xfrm>
            <a:off x="6672262" y="6097434"/>
            <a:ext cx="2246697" cy="322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-174625" algn="r" eaLnBrk="0" fontAlgn="base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None/>
              <a:defRPr/>
            </a:pPr>
            <a:r>
              <a:rPr lang="en-CA" sz="1400" b="1" dirty="0" smtClean="0">
                <a:solidFill>
                  <a:srgbClr val="333333"/>
                </a:solidFill>
                <a:hlinkClick r:id="rId2"/>
              </a:rPr>
              <a:t>www.infotech.com</a:t>
            </a:r>
            <a:endParaRPr lang="en-CA" sz="1400" dirty="0">
              <a:solidFill>
                <a:srgbClr val="333333"/>
              </a:solidFill>
            </a:endParaRPr>
          </a:p>
        </p:txBody>
      </p:sp>
      <p:pic>
        <p:nvPicPr>
          <p:cNvPr id="7" name="Picture 6" descr="green_button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1738" y="4476933"/>
            <a:ext cx="4200525" cy="6191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57176" y="1628800"/>
            <a:ext cx="30186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CA" sz="1400" dirty="0" smtClean="0">
                <a:solidFill>
                  <a:srgbClr val="333333"/>
                </a:solidFill>
              </a:rPr>
              <a:t>Quickly get up to speed</a:t>
            </a:r>
            <a:br>
              <a:rPr lang="en-CA" sz="1400" dirty="0" smtClean="0">
                <a:solidFill>
                  <a:srgbClr val="333333"/>
                </a:solidFill>
              </a:rPr>
            </a:br>
            <a:r>
              <a:rPr lang="en-CA" sz="1400" dirty="0" smtClean="0">
                <a:solidFill>
                  <a:srgbClr val="333333"/>
                </a:solidFill>
              </a:rPr>
              <a:t>with new technologies</a:t>
            </a:r>
            <a:br>
              <a:rPr lang="en-CA" sz="1400" dirty="0" smtClean="0">
                <a:solidFill>
                  <a:srgbClr val="333333"/>
                </a:solidFill>
              </a:rPr>
            </a:br>
            <a:endParaRPr lang="en-CA" sz="1400" dirty="0" smtClean="0">
              <a:solidFill>
                <a:srgbClr val="333333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CA" sz="1400" dirty="0" smtClean="0">
                <a:solidFill>
                  <a:srgbClr val="333333"/>
                </a:solidFill>
              </a:rPr>
              <a:t>Make the right technology</a:t>
            </a:r>
            <a:br>
              <a:rPr lang="en-CA" sz="1400" dirty="0" smtClean="0">
                <a:solidFill>
                  <a:srgbClr val="333333"/>
                </a:solidFill>
              </a:rPr>
            </a:br>
            <a:r>
              <a:rPr lang="en-CA" sz="1400" dirty="0" smtClean="0">
                <a:solidFill>
                  <a:srgbClr val="333333"/>
                </a:solidFill>
              </a:rPr>
              <a:t>purchasing decisions – fast</a:t>
            </a:r>
            <a:br>
              <a:rPr lang="en-CA" sz="1400" dirty="0" smtClean="0">
                <a:solidFill>
                  <a:srgbClr val="333333"/>
                </a:solidFill>
              </a:rPr>
            </a:br>
            <a:endParaRPr lang="en-CA" sz="1400" dirty="0" smtClean="0">
              <a:solidFill>
                <a:srgbClr val="333333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CA" sz="1400" dirty="0" smtClean="0">
                <a:solidFill>
                  <a:srgbClr val="333333"/>
                </a:solidFill>
              </a:rPr>
              <a:t>Deliver critical IT</a:t>
            </a:r>
            <a:br>
              <a:rPr lang="en-CA" sz="1400" dirty="0" smtClean="0">
                <a:solidFill>
                  <a:srgbClr val="333333"/>
                </a:solidFill>
              </a:rPr>
            </a:br>
            <a:r>
              <a:rPr lang="en-CA" sz="1400" dirty="0" smtClean="0">
                <a:solidFill>
                  <a:srgbClr val="333333"/>
                </a:solidFill>
              </a:rPr>
              <a:t>projects, on time and</a:t>
            </a:r>
            <a:br>
              <a:rPr lang="en-CA" sz="1400" dirty="0" smtClean="0">
                <a:solidFill>
                  <a:srgbClr val="333333"/>
                </a:solidFill>
              </a:rPr>
            </a:br>
            <a:r>
              <a:rPr lang="en-CA" sz="1400" dirty="0" smtClean="0">
                <a:solidFill>
                  <a:srgbClr val="333333"/>
                </a:solidFill>
              </a:rPr>
              <a:t>within budget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CA" sz="1400" dirty="0">
              <a:solidFill>
                <a:srgbClr val="333333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95836" y="1628800"/>
            <a:ext cx="301868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CA" sz="1400" dirty="0" smtClean="0">
                <a:solidFill>
                  <a:srgbClr val="333333"/>
                </a:solidFill>
              </a:rPr>
              <a:t>Manage business expectations</a:t>
            </a:r>
            <a:br>
              <a:rPr lang="en-CA" sz="1400" dirty="0" smtClean="0">
                <a:solidFill>
                  <a:srgbClr val="333333"/>
                </a:solidFill>
              </a:rPr>
            </a:br>
            <a:endParaRPr lang="en-CA" sz="1400" dirty="0" smtClean="0">
              <a:solidFill>
                <a:srgbClr val="333333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CA" sz="1400" dirty="0" smtClean="0">
                <a:solidFill>
                  <a:srgbClr val="333333"/>
                </a:solidFill>
              </a:rPr>
              <a:t>Justify IT spending and</a:t>
            </a:r>
            <a:br>
              <a:rPr lang="en-CA" sz="1400" dirty="0" smtClean="0">
                <a:solidFill>
                  <a:srgbClr val="333333"/>
                </a:solidFill>
              </a:rPr>
            </a:br>
            <a:r>
              <a:rPr lang="en-CA" sz="1400" dirty="0" smtClean="0">
                <a:solidFill>
                  <a:srgbClr val="333333"/>
                </a:solidFill>
              </a:rPr>
              <a:t>prove the value of IT</a:t>
            </a:r>
            <a:r>
              <a:rPr lang="en-CA" sz="1400" dirty="0">
                <a:solidFill>
                  <a:srgbClr val="333333"/>
                </a:solidFill>
              </a:rPr>
              <a:t/>
            </a:r>
            <a:br>
              <a:rPr lang="en-CA" sz="1400" dirty="0">
                <a:solidFill>
                  <a:srgbClr val="333333"/>
                </a:solidFill>
              </a:rPr>
            </a:br>
            <a:endParaRPr lang="en-CA" sz="1400" dirty="0" smtClean="0">
              <a:solidFill>
                <a:srgbClr val="333333"/>
              </a:solidFill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CA" sz="1400" dirty="0" smtClean="0">
                <a:solidFill>
                  <a:srgbClr val="333333"/>
                </a:solidFill>
              </a:rPr>
              <a:t>Train IT staff and effectively</a:t>
            </a:r>
            <a:br>
              <a:rPr lang="en-CA" sz="1400" dirty="0" smtClean="0">
                <a:solidFill>
                  <a:srgbClr val="333333"/>
                </a:solidFill>
              </a:rPr>
            </a:br>
            <a:r>
              <a:rPr lang="en-CA" sz="1400" dirty="0" smtClean="0">
                <a:solidFill>
                  <a:srgbClr val="333333"/>
                </a:solidFill>
              </a:rPr>
              <a:t>manage an IT department</a:t>
            </a:r>
          </a:p>
        </p:txBody>
      </p:sp>
      <p:sp>
        <p:nvSpPr>
          <p:cNvPr id="14" name="Text Placeholder 41"/>
          <p:cNvSpPr>
            <a:spLocks noGrp="1"/>
          </p:cNvSpPr>
          <p:nvPr>
            <p:ph type="body" sz="quarter" idx="4294967295"/>
          </p:nvPr>
        </p:nvSpPr>
        <p:spPr>
          <a:xfrm>
            <a:off x="2215390" y="5233017"/>
            <a:ext cx="4713221" cy="82576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350"/>
              </a:lnSpc>
              <a:spcBef>
                <a:spcPts val="500"/>
              </a:spcBef>
              <a:buClr>
                <a:schemeClr val="bg1"/>
              </a:buClr>
              <a:buSzPct val="25000"/>
              <a:buFont typeface="Arial" pitchFamily="34" charset="0"/>
              <a:buChar char="•"/>
              <a:defRPr sz="1200" i="1" baseline="0">
                <a:solidFill>
                  <a:schemeClr val="tx1"/>
                </a:solidFill>
                <a:latin typeface="+mj-lt"/>
              </a:defRPr>
            </a:lvl1pPr>
            <a:lvl2pPr marL="361950" indent="-180975">
              <a:lnSpc>
                <a:spcPts val="1350"/>
              </a:lnSpc>
              <a:spcBef>
                <a:spcPts val="500"/>
              </a:spcBef>
              <a:buClr>
                <a:schemeClr val="accent2"/>
              </a:buClr>
              <a:buSzPct val="100000"/>
              <a:buFont typeface="Arial" pitchFamily="34" charset="0"/>
              <a:buChar char="-"/>
              <a:defRPr sz="1000">
                <a:solidFill>
                  <a:schemeClr val="tx1"/>
                </a:solidFill>
              </a:defRPr>
            </a:lvl2pPr>
            <a:lvl3pPr marL="895350" indent="-176213">
              <a:lnSpc>
                <a:spcPts val="1350"/>
              </a:lnSpc>
              <a:spcBef>
                <a:spcPts val="500"/>
              </a:spcBef>
              <a:buClr>
                <a:schemeClr val="tx1"/>
              </a:buClr>
              <a:buSzPct val="100000"/>
              <a:buFont typeface="Arial" pitchFamily="34" charset="0"/>
              <a:buChar char="–"/>
              <a:defRPr sz="1200"/>
            </a:lvl3pPr>
            <a:lvl4pPr marL="1254125" indent="-174625">
              <a:lnSpc>
                <a:spcPts val="1350"/>
              </a:lnSpc>
              <a:spcBef>
                <a:spcPts val="500"/>
              </a:spcBef>
              <a:buSzPct val="100000"/>
              <a:buFont typeface="Wingdings" pitchFamily="2" charset="2"/>
              <a:buChar char="§"/>
              <a:defRPr sz="1200"/>
            </a:lvl4pPr>
            <a:lvl5pPr marL="1614488" indent="-174625">
              <a:lnSpc>
                <a:spcPts val="1350"/>
              </a:lnSpc>
              <a:spcBef>
                <a:spcPts val="500"/>
              </a:spcBef>
              <a:buSzPct val="150000"/>
              <a:buFont typeface="Arial" pitchFamily="34" charset="0"/>
              <a:buChar char="◦"/>
              <a:tabLst/>
              <a:defRPr sz="1200" baseline="0"/>
            </a:lvl5pPr>
          </a:lstStyle>
          <a:p>
            <a:pPr lvl="0" algn="ctr">
              <a:defRPr/>
            </a:pPr>
            <a:r>
              <a:rPr lang="en-CA" dirty="0" smtClean="0"/>
              <a:t>“Info-Tech helps me to be proactive instead of reactive –</a:t>
            </a:r>
            <a:br>
              <a:rPr lang="en-CA" dirty="0" smtClean="0"/>
            </a:br>
            <a:r>
              <a:rPr lang="en-CA" dirty="0" smtClean="0"/>
              <a:t>a cardinal rule in a stable and leading edge IT environment.</a:t>
            </a:r>
          </a:p>
          <a:p>
            <a:pPr lvl="1" algn="ctr">
              <a:buNone/>
              <a:defRPr/>
            </a:pPr>
            <a:r>
              <a:rPr lang="en-CA" dirty="0" smtClean="0"/>
              <a:t>- ARCS Commercial Mortgage Co., LP</a:t>
            </a:r>
            <a:endParaRPr lang="en-US" dirty="0" smtClean="0"/>
          </a:p>
        </p:txBody>
      </p:sp>
      <p:pic>
        <p:nvPicPr>
          <p:cNvPr id="15" name="Picture 14" descr="report_thumbnail-itr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312731" y="1578285"/>
            <a:ext cx="2454020" cy="2138747"/>
          </a:xfrm>
          <a:prstGeom prst="rect">
            <a:avLst/>
          </a:prstGeom>
        </p:spPr>
      </p:pic>
      <p:sp>
        <p:nvSpPr>
          <p:cNvPr id="20" name="Text Placeholder 3"/>
          <p:cNvSpPr txBox="1">
            <a:spLocks/>
          </p:cNvSpPr>
          <p:nvPr/>
        </p:nvSpPr>
        <p:spPr bwMode="auto">
          <a:xfrm>
            <a:off x="287524" y="6097434"/>
            <a:ext cx="2762784" cy="3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4625" indent="-174625" eaLnBrk="0" fontAlgn="base" hangingPunct="0">
              <a:lnSpc>
                <a:spcPts val="1350"/>
              </a:lnSpc>
              <a:spcBef>
                <a:spcPts val="500"/>
              </a:spcBef>
              <a:spcAft>
                <a:spcPct val="0"/>
              </a:spcAft>
              <a:buClr>
                <a:srgbClr val="333333"/>
              </a:buClr>
              <a:buSzPct val="120000"/>
              <a:buFont typeface="Arial" pitchFamily="34" charset="0"/>
              <a:buNone/>
              <a:defRPr/>
            </a:pPr>
            <a:r>
              <a:rPr lang="en-CA" sz="1200" b="1" dirty="0" smtClean="0">
                <a:solidFill>
                  <a:srgbClr val="333333"/>
                </a:solidFill>
              </a:rPr>
              <a:t>Toll Free: </a:t>
            </a:r>
            <a:r>
              <a:rPr lang="en-CA" sz="1200" dirty="0" smtClean="0">
                <a:solidFill>
                  <a:srgbClr val="333333"/>
                </a:solidFill>
              </a:rPr>
              <a:t>1-888-670-8889</a:t>
            </a:r>
            <a:endParaRPr lang="en-CA" sz="1200" dirty="0">
              <a:solidFill>
                <a:srgbClr val="333333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027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5" descr="itrg-logo.png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785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0"/>
            <a:ext cx="9143998" cy="657013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extBox 1"/>
          <p:cNvSpPr txBox="1"/>
          <p:nvPr/>
        </p:nvSpPr>
        <p:spPr>
          <a:xfrm>
            <a:off x="1151133" y="2108794"/>
            <a:ext cx="6589368" cy="375487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Every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facet of your organization has its own agenda and requirements. Bringing </a:t>
            </a:r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stakeholders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together, understanding their points of view, and presenting a cohesive </a:t>
            </a:r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set of requirements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to vendors is a challenge. </a:t>
            </a:r>
          </a:p>
          <a:p>
            <a:endParaRPr lang="en-CA" sz="1400" i="1" dirty="0" smtClean="0">
              <a:solidFill>
                <a:schemeClr val="bg1"/>
              </a:solidFill>
              <a:latin typeface="+mj-lt"/>
            </a:endParaRPr>
          </a:p>
          <a:p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Vendors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have well-honed negotiating strategies </a:t>
            </a:r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– and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they’ll use them </a:t>
            </a:r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to great effect to ensure that deal revenues are maximized.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Without understanding your own position and </a:t>
            </a:r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vendor-specific leverage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points, it’s difficult to withstand their </a:t>
            </a:r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tactics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. </a:t>
            </a:r>
          </a:p>
          <a:p>
            <a:endParaRPr lang="en-CA" sz="1400" i="1" dirty="0" smtClean="0">
              <a:solidFill>
                <a:schemeClr val="bg1"/>
              </a:solidFill>
              <a:latin typeface="+mj-lt"/>
            </a:endParaRPr>
          </a:p>
          <a:p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Software is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constantly </a:t>
            </a:r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changing, which means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the licensing is constantly changing as well, making it difficult to acquire and retain subject matter expertise. You need </a:t>
            </a:r>
            <a:r>
              <a:rPr lang="en-CA" sz="1400" i="1" dirty="0" smtClean="0">
                <a:solidFill>
                  <a:schemeClr val="bg1"/>
                </a:solidFill>
                <a:latin typeface="+mj-lt"/>
              </a:rPr>
              <a:t>to invest in a </a:t>
            </a:r>
            <a:r>
              <a:rPr lang="en-CA" sz="1400" i="1" dirty="0">
                <a:solidFill>
                  <a:schemeClr val="bg1"/>
                </a:solidFill>
                <a:latin typeface="+mj-lt"/>
              </a:rPr>
              <a:t>subject matter expert for your specific vendor. </a:t>
            </a:r>
            <a:endParaRPr lang="en-CA" sz="1400" i="1" dirty="0" smtClean="0">
              <a:solidFill>
                <a:schemeClr val="bg1"/>
              </a:solidFill>
              <a:latin typeface="+mj-lt"/>
            </a:endParaRPr>
          </a:p>
          <a:p>
            <a:endParaRPr lang="en-CA" sz="1400" i="1" dirty="0">
              <a:solidFill>
                <a:schemeClr val="bg1"/>
              </a:solidFill>
              <a:latin typeface="+mj-lt"/>
            </a:endParaRPr>
          </a:p>
          <a:p>
            <a:r>
              <a:rPr lang="en-US" sz="1400" i="1" dirty="0">
                <a:solidFill>
                  <a:schemeClr val="bg1"/>
                </a:solidFill>
                <a:latin typeface="+mj-lt"/>
              </a:rPr>
              <a:t>The result: Contract review is often poorly timed, rushed, and disorganized, tipping the negotiating scales in the vendor’s favor. Too often, this results in overspending </a:t>
            </a:r>
            <a:r>
              <a:rPr lang="en-US" sz="1400" i="1" dirty="0" smtClean="0">
                <a:solidFill>
                  <a:schemeClr val="bg1"/>
                </a:solidFill>
                <a:latin typeface="+mj-lt"/>
              </a:rPr>
              <a:t>and ineffective terms and conditions on </a:t>
            </a:r>
            <a:r>
              <a:rPr lang="en-US" sz="1400" i="1" dirty="0">
                <a:solidFill>
                  <a:schemeClr val="bg1"/>
                </a:solidFill>
                <a:latin typeface="+mj-lt"/>
              </a:rPr>
              <a:t>a crucial and expensive part of your IT budget. </a:t>
            </a:r>
            <a:endParaRPr lang="en-CA" sz="16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14532" y="5758423"/>
            <a:ext cx="4460917" cy="73866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/>
            <a:r>
              <a:rPr lang="en-CA" sz="1400" b="1" i="1" dirty="0" smtClean="0">
                <a:solidFill>
                  <a:schemeClr val="bg1"/>
                </a:solidFill>
              </a:rPr>
              <a:t>Scott Bickley, </a:t>
            </a:r>
          </a:p>
          <a:p>
            <a:pPr algn="r"/>
            <a:r>
              <a:rPr lang="en-CA" sz="1400" i="1" dirty="0" smtClean="0">
                <a:solidFill>
                  <a:schemeClr val="bg1"/>
                </a:solidFill>
              </a:rPr>
              <a:t>Senior Director, Vendor Advisory Practice </a:t>
            </a:r>
            <a:br>
              <a:rPr lang="en-CA" sz="1400" i="1" dirty="0" smtClean="0">
                <a:solidFill>
                  <a:schemeClr val="bg1"/>
                </a:solidFill>
              </a:rPr>
            </a:br>
            <a:r>
              <a:rPr lang="en-CA" sz="1400" i="1" dirty="0" smtClean="0">
                <a:solidFill>
                  <a:schemeClr val="bg1"/>
                </a:solidFill>
              </a:rPr>
              <a:t>Info-Tech Research 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491" y="1551059"/>
            <a:ext cx="8487136" cy="52322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solidFill>
                  <a:schemeClr val="bg1"/>
                </a:solidFill>
              </a:rPr>
              <a:t>The contract </a:t>
            </a:r>
            <a:r>
              <a:rPr lang="en-CA" sz="1400" b="1" dirty="0">
                <a:solidFill>
                  <a:schemeClr val="bg1"/>
                </a:solidFill>
              </a:rPr>
              <a:t>review process for licensing </a:t>
            </a:r>
            <a:r>
              <a:rPr lang="en-CA" sz="1400" b="1" dirty="0" smtClean="0">
                <a:solidFill>
                  <a:schemeClr val="bg1"/>
                </a:solidFill>
              </a:rPr>
              <a:t>software is </a:t>
            </a:r>
            <a:r>
              <a:rPr lang="en-CA" sz="1400" b="1" dirty="0">
                <a:solidFill>
                  <a:schemeClr val="bg1"/>
                </a:solidFill>
              </a:rPr>
              <a:t>a complicated, lengthy, and sometimes frustrating </a:t>
            </a:r>
            <a:r>
              <a:rPr lang="en-CA" sz="1400" b="1" dirty="0" smtClean="0">
                <a:solidFill>
                  <a:schemeClr val="bg1"/>
                </a:solidFill>
              </a:rPr>
              <a:t>process.</a:t>
            </a:r>
            <a:endParaRPr lang="en-CA" sz="14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" y="356594"/>
            <a:ext cx="9144000" cy="109700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33400"/>
            <a:r>
              <a:rPr lang="en-CA" sz="4000" b="1" dirty="0">
                <a:solidFill>
                  <a:schemeClr val="bg1"/>
                </a:solidFill>
              </a:rPr>
              <a:t>ANALYST PERSPECTIVE </a:t>
            </a:r>
          </a:p>
        </p:txBody>
      </p:sp>
      <p:pic>
        <p:nvPicPr>
          <p:cNvPr id="8" name="Picture 104"/>
          <p:cNvPicPr>
            <a:picLocks noChangeAspect="1"/>
          </p:cNvPicPr>
          <p:nvPr/>
        </p:nvPicPr>
        <p:blipFill rotWithShape="1">
          <a:blip r:embed="rId2"/>
          <a:srcRect l="34768" t="21801" r="35751" b="57796"/>
          <a:stretch/>
        </p:blipFill>
        <p:spPr>
          <a:xfrm>
            <a:off x="496421" y="1997856"/>
            <a:ext cx="598068" cy="528294"/>
          </a:xfrm>
          <a:prstGeom prst="rect">
            <a:avLst/>
          </a:prstGeom>
        </p:spPr>
      </p:pic>
      <p:pic>
        <p:nvPicPr>
          <p:cNvPr id="9" name="Picture 10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8918" y="5283804"/>
            <a:ext cx="619651" cy="457362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1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11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41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understanding of the problem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246703" y="1607231"/>
            <a:ext cx="4041648" cy="2390234"/>
          </a:xfrm>
        </p:spPr>
        <p:txBody>
          <a:bodyPr/>
          <a:lstStyle/>
          <a:p>
            <a:pPr lvl="0"/>
            <a:r>
              <a:rPr lang="en-CA" dirty="0" smtClean="0"/>
              <a:t>The </a:t>
            </a:r>
            <a:r>
              <a:rPr lang="en-CA" b="1" dirty="0"/>
              <a:t>CIO</a:t>
            </a:r>
            <a:r>
              <a:rPr lang="en-CA" dirty="0"/>
              <a:t> of an organization that depends </a:t>
            </a:r>
            <a:r>
              <a:rPr lang="en-CA" dirty="0" smtClean="0"/>
              <a:t>on numerous </a:t>
            </a:r>
            <a:r>
              <a:rPr lang="en-CA" dirty="0"/>
              <a:t>key </a:t>
            </a:r>
            <a:r>
              <a:rPr lang="en-CA" dirty="0" smtClean="0"/>
              <a:t>software vendors </a:t>
            </a:r>
            <a:r>
              <a:rPr lang="en-CA" dirty="0"/>
              <a:t>for products and </a:t>
            </a:r>
            <a:r>
              <a:rPr lang="en-CA" dirty="0" smtClean="0"/>
              <a:t>services</a:t>
            </a:r>
          </a:p>
          <a:p>
            <a:pPr lvl="0"/>
            <a:r>
              <a:rPr lang="en-CA" dirty="0" smtClean="0"/>
              <a:t>The </a:t>
            </a:r>
            <a:r>
              <a:rPr lang="en-CA" b="1" dirty="0"/>
              <a:t>CIO</a:t>
            </a:r>
            <a:r>
              <a:rPr lang="en-CA" dirty="0"/>
              <a:t> of an organization that wishes </a:t>
            </a:r>
            <a:r>
              <a:rPr lang="en-CA" dirty="0" smtClean="0"/>
              <a:t>to maximize </a:t>
            </a:r>
            <a:r>
              <a:rPr lang="en-CA" dirty="0"/>
              <a:t>the value delivered by </a:t>
            </a:r>
            <a:r>
              <a:rPr lang="en-CA" dirty="0" smtClean="0"/>
              <a:t>IT vendors</a:t>
            </a:r>
          </a:p>
          <a:p>
            <a:pPr lvl="0"/>
            <a:r>
              <a:rPr lang="en-CA" dirty="0" smtClean="0"/>
              <a:t>A </a:t>
            </a:r>
            <a:r>
              <a:rPr lang="en-CA" b="1" dirty="0"/>
              <a:t>director or manager </a:t>
            </a:r>
            <a:r>
              <a:rPr lang="en-CA" dirty="0"/>
              <a:t>of an existing </a:t>
            </a:r>
            <a:r>
              <a:rPr lang="en-CA" dirty="0" smtClean="0"/>
              <a:t>IT procurement </a:t>
            </a:r>
            <a:r>
              <a:rPr lang="en-CA" dirty="0"/>
              <a:t>or vendor management </a:t>
            </a:r>
            <a:r>
              <a:rPr lang="en-CA" dirty="0" smtClean="0"/>
              <a:t>team</a:t>
            </a:r>
          </a:p>
          <a:p>
            <a:pPr lvl="0"/>
            <a:r>
              <a:rPr lang="en-CA" dirty="0" smtClean="0"/>
              <a:t>A </a:t>
            </a:r>
            <a:r>
              <a:rPr lang="en-CA" b="1" dirty="0"/>
              <a:t>director or manager </a:t>
            </a:r>
            <a:r>
              <a:rPr lang="en-CA" dirty="0"/>
              <a:t>whose IT </a:t>
            </a:r>
            <a:r>
              <a:rPr lang="en-CA" dirty="0" smtClean="0"/>
              <a:t>department holds responsibility for software agreement negotiation and administration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Negotiate new software </a:t>
            </a:r>
            <a:r>
              <a:rPr lang="en-US" dirty="0" smtClean="0"/>
              <a:t>contracts </a:t>
            </a:r>
          </a:p>
          <a:p>
            <a:r>
              <a:rPr lang="en-CA" dirty="0" smtClean="0"/>
              <a:t>Baseline </a:t>
            </a:r>
            <a:r>
              <a:rPr lang="en-CA" dirty="0"/>
              <a:t>and benchmark existing </a:t>
            </a:r>
            <a:r>
              <a:rPr lang="en-CA" dirty="0" smtClean="0"/>
              <a:t>software contracts </a:t>
            </a:r>
          </a:p>
          <a:p>
            <a:r>
              <a:rPr lang="en-CA" dirty="0" smtClean="0"/>
              <a:t>Optimize spend with vendors</a:t>
            </a:r>
          </a:p>
          <a:p>
            <a:r>
              <a:rPr lang="en-CA" dirty="0" smtClean="0"/>
              <a:t>Protect your organization from contracts that favor the vendor’s interests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r>
              <a:rPr lang="en-CA" dirty="0"/>
              <a:t>IT managers who oversee </a:t>
            </a:r>
            <a:r>
              <a:rPr lang="en-CA" dirty="0" smtClean="0"/>
              <a:t>purchasing decisions</a:t>
            </a:r>
          </a:p>
          <a:p>
            <a:r>
              <a:rPr lang="en-CA" dirty="0" smtClean="0"/>
              <a:t>IT procurement</a:t>
            </a:r>
          </a:p>
          <a:p>
            <a:r>
              <a:rPr lang="en-CA" dirty="0" smtClean="0"/>
              <a:t>Contract teams</a:t>
            </a:r>
          </a:p>
          <a:p>
            <a:r>
              <a:rPr lang="en-CA" dirty="0" smtClean="0"/>
              <a:t>Senior </a:t>
            </a:r>
            <a:r>
              <a:rPr lang="en-CA" dirty="0"/>
              <a:t>l</a:t>
            </a:r>
            <a:r>
              <a:rPr lang="en-CA" dirty="0" smtClean="0"/>
              <a:t>eadership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CA" dirty="0"/>
              <a:t>Negotiate or significantly </a:t>
            </a:r>
            <a:r>
              <a:rPr lang="en-CA" dirty="0" smtClean="0"/>
              <a:t>renegotiate </a:t>
            </a:r>
            <a:r>
              <a:rPr lang="en-CA" dirty="0"/>
              <a:t>an existing </a:t>
            </a:r>
            <a:r>
              <a:rPr lang="en-CA" dirty="0" smtClean="0"/>
              <a:t>software contract</a:t>
            </a:r>
          </a:p>
          <a:p>
            <a:pPr lvl="0"/>
            <a:r>
              <a:rPr lang="en-CA" dirty="0" smtClean="0"/>
              <a:t>Navigate through the acquisition </a:t>
            </a:r>
            <a:r>
              <a:rPr lang="en-CA" dirty="0"/>
              <a:t>of software </a:t>
            </a:r>
            <a:endParaRPr lang="en-CA" dirty="0" smtClean="0"/>
          </a:p>
          <a:p>
            <a:pPr lvl="0"/>
            <a:r>
              <a:rPr lang="en-CA" dirty="0" smtClean="0"/>
              <a:t>Shortlist </a:t>
            </a:r>
            <a:r>
              <a:rPr lang="en-CA" dirty="0"/>
              <a:t>or </a:t>
            </a:r>
            <a:r>
              <a:rPr lang="en-CA" dirty="0" smtClean="0"/>
              <a:t>select new software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8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056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4" y="239404"/>
            <a:ext cx="8620125" cy="877887"/>
          </a:xfrm>
        </p:spPr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47848" y="1535363"/>
            <a:ext cx="5257800" cy="1482965"/>
          </a:xfrm>
        </p:spPr>
        <p:txBody>
          <a:bodyPr/>
          <a:lstStyle/>
          <a:p>
            <a:r>
              <a:rPr lang="en-CA" dirty="0"/>
              <a:t>Ninety-four percent of organizations are involved in some kind of </a:t>
            </a:r>
            <a:r>
              <a:rPr lang="en-CA" dirty="0" smtClean="0"/>
              <a:t>sourcing relationship </a:t>
            </a:r>
            <a:r>
              <a:rPr lang="en-CA" dirty="0"/>
              <a:t>where they either buy or sell products or services;* many </a:t>
            </a:r>
            <a:r>
              <a:rPr lang="en-CA" dirty="0" smtClean="0"/>
              <a:t>of these </a:t>
            </a:r>
            <a:r>
              <a:rPr lang="en-CA" dirty="0"/>
              <a:t>IT products and services </a:t>
            </a:r>
            <a:r>
              <a:rPr lang="en-CA" dirty="0" smtClean="0"/>
              <a:t>are </a:t>
            </a:r>
            <a:r>
              <a:rPr lang="en-CA" dirty="0"/>
              <a:t>critical to </a:t>
            </a:r>
            <a:r>
              <a:rPr lang="en-CA" dirty="0" smtClean="0"/>
              <a:t>both IT and business </a:t>
            </a:r>
            <a:r>
              <a:rPr lang="en-CA" dirty="0"/>
              <a:t>operations</a:t>
            </a:r>
            <a:r>
              <a:rPr lang="en-CA" dirty="0" smtClean="0"/>
              <a:t>.</a:t>
            </a:r>
          </a:p>
          <a:p>
            <a:r>
              <a:rPr lang="en-CA" dirty="0"/>
              <a:t>Software is essential to many major business functions, but the contract review process for licensing </a:t>
            </a:r>
            <a:r>
              <a:rPr lang="en-CA" dirty="0" smtClean="0"/>
              <a:t>required for the software </a:t>
            </a:r>
            <a:r>
              <a:rPr lang="en-CA" dirty="0"/>
              <a:t>is a complicated, lengthy, and </a:t>
            </a:r>
            <a:r>
              <a:rPr lang="en-CA" dirty="0" smtClean="0"/>
              <a:t>often frustrating </a:t>
            </a:r>
            <a:r>
              <a:rPr lang="en-CA" dirty="0"/>
              <a:t>process. </a:t>
            </a:r>
          </a:p>
          <a:p>
            <a:endParaRPr lang="en-CA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Internal stakeholders usually have different – and possibly conflicting – needs and expectations that need to be carefully managed. </a:t>
            </a:r>
          </a:p>
          <a:p>
            <a:r>
              <a:rPr lang="en-US" dirty="0" smtClean="0"/>
              <a:t>Vendors have well-honed negotiating strategies that do not prioritize their customers’ best interest. </a:t>
            </a:r>
          </a:p>
          <a:p>
            <a:r>
              <a:rPr lang="en-US" dirty="0" smtClean="0"/>
              <a:t>Software licensing changes frequently, making it hard to retain subject matter expertise.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255868" y="4978014"/>
            <a:ext cx="8623607" cy="1463246"/>
          </a:xfrm>
        </p:spPr>
        <p:txBody>
          <a:bodyPr/>
          <a:lstStyle/>
          <a:p>
            <a:r>
              <a:rPr lang="en-CA" dirty="0" smtClean="0">
                <a:cs typeface="Roboto Regular"/>
              </a:rPr>
              <a:t>Build an internal </a:t>
            </a:r>
            <a:r>
              <a:rPr lang="en-CA" dirty="0">
                <a:cs typeface="Roboto Regular"/>
              </a:rPr>
              <a:t>cross-functional team. </a:t>
            </a:r>
            <a:r>
              <a:rPr lang="en-CA" dirty="0" smtClean="0">
                <a:cs typeface="Roboto Regular"/>
              </a:rPr>
              <a:t>Work with your legal </a:t>
            </a:r>
            <a:r>
              <a:rPr lang="en-CA" dirty="0">
                <a:cs typeface="Roboto Regular"/>
              </a:rPr>
              <a:t>team, the IT department, your CFO, and any other stakeholder to make </a:t>
            </a:r>
            <a:r>
              <a:rPr lang="en-CA" dirty="0" smtClean="0">
                <a:cs typeface="Roboto Regular"/>
              </a:rPr>
              <a:t>sure you can understand and prioritize different needs </a:t>
            </a:r>
            <a:r>
              <a:rPr lang="en-CA" dirty="0">
                <a:cs typeface="Roboto Regular"/>
              </a:rPr>
              <a:t>and requirements. </a:t>
            </a:r>
            <a:endParaRPr lang="en-CA" dirty="0" smtClean="0">
              <a:cs typeface="Roboto Regular"/>
            </a:endParaRPr>
          </a:p>
          <a:p>
            <a:r>
              <a:rPr lang="en-CA" dirty="0" smtClean="0">
                <a:cs typeface="Roboto Regular"/>
              </a:rPr>
              <a:t>Pay careful attention to contract terms and conditions, balanced with a focus on price in order to deliver value. </a:t>
            </a:r>
          </a:p>
          <a:p>
            <a:r>
              <a:rPr lang="en-CA" dirty="0" smtClean="0">
                <a:cs typeface="Roboto Regular"/>
              </a:rPr>
              <a:t>Make </a:t>
            </a:r>
            <a:r>
              <a:rPr lang="en-CA" dirty="0">
                <a:cs typeface="Roboto Regular"/>
              </a:rPr>
              <a:t>sure </a:t>
            </a:r>
            <a:r>
              <a:rPr lang="en-CA" dirty="0" smtClean="0">
                <a:cs typeface="Roboto Regular"/>
              </a:rPr>
              <a:t>your contract review process follows a </a:t>
            </a:r>
            <a:r>
              <a:rPr lang="en-CA" dirty="0">
                <a:cs typeface="Roboto Regular"/>
              </a:rPr>
              <a:t>proactive </a:t>
            </a:r>
            <a:r>
              <a:rPr lang="en-CA" dirty="0" smtClean="0">
                <a:cs typeface="Roboto Regular"/>
              </a:rPr>
              <a:t>schedule. </a:t>
            </a:r>
          </a:p>
          <a:p>
            <a:r>
              <a:rPr lang="en-CA" dirty="0" smtClean="0">
                <a:cs typeface="Roboto Regular"/>
              </a:rPr>
              <a:t>Learn </a:t>
            </a:r>
            <a:r>
              <a:rPr lang="en-CA" dirty="0">
                <a:cs typeface="Roboto Regular"/>
              </a:rPr>
              <a:t>to negotiate in a way that prioritizes your </a:t>
            </a:r>
            <a:r>
              <a:rPr lang="en-CA" dirty="0" smtClean="0">
                <a:cs typeface="Roboto Regular"/>
              </a:rPr>
              <a:t>organization’s </a:t>
            </a:r>
            <a:r>
              <a:rPr lang="en-CA" dirty="0">
                <a:cs typeface="Roboto Regular"/>
              </a:rPr>
              <a:t>needs, and reach an agreement with your vendor that takes into account both parties’ best interests. 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737241" y="1495997"/>
            <a:ext cx="3083231" cy="3141906"/>
          </a:xfrm>
        </p:spPr>
        <p:txBody>
          <a:bodyPr/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b="1" dirty="0" smtClean="0"/>
              <a:t>Focus on the terms and conditions, not just the price. </a:t>
            </a:r>
            <a:r>
              <a:rPr lang="en-US" dirty="0" smtClean="0"/>
              <a:t>Too often, </a:t>
            </a:r>
            <a:r>
              <a:rPr lang="en-CA" dirty="0" smtClean="0"/>
              <a:t>organizations </a:t>
            </a:r>
            <a:r>
              <a:rPr lang="en-CA" dirty="0"/>
              <a:t>focus on the licensing price contained within their s</a:t>
            </a:r>
            <a:r>
              <a:rPr lang="en-CA" dirty="0" smtClean="0"/>
              <a:t>oftware </a:t>
            </a:r>
            <a:r>
              <a:rPr lang="en-CA" dirty="0"/>
              <a:t>contracts, neglecting to address core terms and conditions that can end up costing multiples of the initial licensing </a:t>
            </a:r>
            <a:r>
              <a:rPr lang="en-CA" dirty="0" smtClean="0"/>
              <a:t>price.</a:t>
            </a:r>
            <a:endParaRPr lang="en-US" b="1" dirty="0"/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US" b="1" dirty="0" smtClean="0"/>
              <a:t>Learning to negotiate is crucial. </a:t>
            </a:r>
            <a:r>
              <a:rPr lang="en-US" dirty="0" smtClean="0"/>
              <a:t>Those negotiating are often </a:t>
            </a:r>
            <a:r>
              <a:rPr lang="en-US" dirty="0"/>
              <a:t>not equipped with the necessary skills, just by nature of their job </a:t>
            </a:r>
            <a:r>
              <a:rPr lang="en-US" dirty="0" smtClean="0"/>
              <a:t>description. Taking the time to understand </a:t>
            </a:r>
            <a:r>
              <a:rPr lang="en-US" dirty="0"/>
              <a:t>how and when to leverage your position takes time and effort, but can result in huge </a:t>
            </a:r>
            <a:r>
              <a:rPr lang="en-US" dirty="0" smtClean="0"/>
              <a:t>cost savings and decreased risk.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94951" y="6095943"/>
            <a:ext cx="108234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900" dirty="0">
                <a:solidFill>
                  <a:srgbClr val="333333"/>
                </a:solidFill>
                <a:latin typeface="Helvetica" panose="020B0604020202020204" pitchFamily="34" charset="0"/>
              </a:rPr>
              <a:t>*</a:t>
            </a:r>
            <a:r>
              <a:rPr lang="en-CA" sz="900" dirty="0">
                <a:solidFill>
                  <a:srgbClr val="333333"/>
                </a:solidFill>
                <a:latin typeface="Helvetica" panose="020B0604020202020204" pitchFamily="34" charset="0"/>
                <a:hlinkClick r:id="rId3"/>
              </a:rPr>
              <a:t>ESI </a:t>
            </a:r>
            <a:r>
              <a:rPr lang="en-CA" sz="900" dirty="0" smtClean="0">
                <a:solidFill>
                  <a:srgbClr val="333333"/>
                </a:solidFill>
                <a:latin typeface="Helvetica" panose="020B0604020202020204" pitchFamily="34" charset="0"/>
                <a:hlinkClick r:id="rId3"/>
              </a:rPr>
              <a:t>International</a:t>
            </a:r>
            <a:endParaRPr lang="en-CA" sz="900" dirty="0"/>
          </a:p>
        </p:txBody>
      </p:sp>
      <p:grpSp>
        <p:nvGrpSpPr>
          <p:cNvPr id="8" name="Group 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9" name="Picture 3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itrg-logo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272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Software is a significant portion of IT budgets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 bwMode="ltGray">
          <a:xfrm>
            <a:off x="0" y="1097620"/>
            <a:ext cx="9144000" cy="26766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596247"/>
            <a:ext cx="3077862" cy="2190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45342" y="4139667"/>
            <a:ext cx="25410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professionals plan to allocate 37% of their 2016 budgets to software spend.*</a:t>
            </a:r>
            <a:endParaRPr lang="en-CA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367728" y="4139667"/>
            <a:ext cx="25410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67% of IT professionals cite end of life (EOL) as a primary force driving new software investments in 2016.*</a:t>
            </a:r>
            <a:endParaRPr lang="en-CA" sz="16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19139" y="4139667"/>
            <a:ext cx="20680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Lack </a:t>
            </a:r>
            <a:r>
              <a:rPr lang="en-CA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attention to supplier contracts </a:t>
            </a:r>
            <a:r>
              <a:rPr lang="en-C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costs </a:t>
            </a:r>
            <a:r>
              <a:rPr lang="en-CA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businesses more than $153 billion per </a:t>
            </a:r>
            <a:r>
              <a:rPr lang="en-CA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n-CA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.**</a:t>
            </a:r>
            <a:endParaRPr lang="en-CA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849232" y="1700987"/>
            <a:ext cx="1396529" cy="1346061"/>
          </a:xfrm>
          <a:prstGeom prst="ellipse">
            <a:avLst/>
          </a:prstGeom>
          <a:noFill/>
          <a:ln w="38100">
            <a:solidFill>
              <a:srgbClr val="D9A210"/>
            </a:solidFill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b="1" dirty="0">
              <a:solidFill>
                <a:schemeClr val="accent2"/>
              </a:solidFill>
            </a:endParaRPr>
          </a:p>
        </p:txBody>
      </p:sp>
      <p:sp>
        <p:nvSpPr>
          <p:cNvPr id="32" name="Oval 30"/>
          <p:cNvSpPr/>
          <p:nvPr/>
        </p:nvSpPr>
        <p:spPr>
          <a:xfrm>
            <a:off x="3922289" y="1700987"/>
            <a:ext cx="1396529" cy="1346061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3" name="Oval 30"/>
          <p:cNvSpPr/>
          <p:nvPr/>
        </p:nvSpPr>
        <p:spPr>
          <a:xfrm>
            <a:off x="6882058" y="1700987"/>
            <a:ext cx="1396530" cy="1346061"/>
          </a:xfrm>
          <a:prstGeom prst="ellipse">
            <a:avLst/>
          </a:prstGeom>
          <a:noFill/>
          <a:ln w="38100">
            <a:solidFill>
              <a:srgbClr val="7CADD4"/>
            </a:solidFill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b="1" dirty="0">
              <a:solidFill>
                <a:schemeClr val="accent3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077859" y="3596247"/>
            <a:ext cx="3056021" cy="2176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109819" y="3596247"/>
            <a:ext cx="3034182" cy="21764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10304" y="3271112"/>
            <a:ext cx="1666204" cy="536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67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48638" y="3277709"/>
            <a:ext cx="1666204" cy="53618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$153 billion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6747" y="3277708"/>
            <a:ext cx="1666204" cy="5361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37% of IT Budget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323803" y="2055488"/>
            <a:ext cx="583970" cy="637058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2696" y="2069217"/>
            <a:ext cx="609600" cy="609600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098" y="2069217"/>
            <a:ext cx="381000" cy="609600"/>
          </a:xfrm>
          <a:prstGeom prst="rect">
            <a:avLst/>
          </a:prstGeom>
        </p:spPr>
      </p:pic>
      <p:sp>
        <p:nvSpPr>
          <p:cNvPr id="44" name="Rectangle 43"/>
          <p:cNvSpPr/>
          <p:nvPr/>
        </p:nvSpPr>
        <p:spPr>
          <a:xfrm>
            <a:off x="7795097" y="5960522"/>
            <a:ext cx="10822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n-CA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Spiceworks</a:t>
            </a:r>
            <a:endParaRPr lang="en-CA" sz="1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CA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**</a:t>
            </a:r>
            <a:r>
              <a:rPr lang="en-CA" sz="1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GEP</a:t>
            </a:r>
            <a:endParaRPr lang="en-CA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1" name="Picture 3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21" descr="itrg-logo.pn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39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0" y="4940951"/>
            <a:ext cx="9144000" cy="1589322"/>
          </a:xfrm>
          <a:prstGeom prst="rect">
            <a:avLst/>
          </a:prstGeom>
          <a:solidFill>
            <a:srgbClr val="243F54"/>
          </a:solidFill>
          <a:ln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Contract review faces significant structural challenges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4423201" y="5091531"/>
            <a:ext cx="3877573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ctr">
              <a:lnSpc>
                <a:spcPct val="107000"/>
              </a:lnSpc>
              <a:buFont typeface="+mj-lt"/>
              <a:buAutoNum type="arabicPeriod"/>
              <a:tabLst>
                <a:tab pos="2286000" algn="l"/>
              </a:tabLst>
            </a:pPr>
            <a:r>
              <a:rPr lang="en-CA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CA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xisting vendor relationship</a:t>
            </a:r>
            <a:endParaRPr lang="en-CA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 fontAlgn="ctr">
              <a:lnSpc>
                <a:spcPct val="107000"/>
              </a:lnSpc>
              <a:buFont typeface="+mj-lt"/>
              <a:buAutoNum type="arabicPeriod"/>
              <a:tabLst>
                <a:tab pos="2286000" algn="l"/>
              </a:tabLst>
            </a:pPr>
            <a:r>
              <a:rPr lang="en-CA" sz="16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Vendor </a:t>
            </a:r>
            <a:r>
              <a:rPr lang="en-CA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lock-in</a:t>
            </a:r>
            <a:endParaRPr lang="en-CA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 fontAlgn="ctr">
              <a:lnSpc>
                <a:spcPct val="107000"/>
              </a:lnSpc>
              <a:buFont typeface="+mj-lt"/>
              <a:buAutoNum type="arabicPeriod"/>
              <a:tabLst>
                <a:tab pos="2286000" algn="l"/>
              </a:tabLst>
            </a:pPr>
            <a:r>
              <a:rPr lang="en-CA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Tradition</a:t>
            </a:r>
            <a:endParaRPr lang="en-CA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 fontAlgn="ctr">
              <a:lnSpc>
                <a:spcPct val="107000"/>
              </a:lnSpc>
              <a:buFont typeface="+mj-lt"/>
              <a:buAutoNum type="arabicPeriod"/>
              <a:tabLst>
                <a:tab pos="2286000" algn="l"/>
              </a:tabLst>
            </a:pPr>
            <a:r>
              <a:rPr lang="en-CA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Having an inherited solution</a:t>
            </a:r>
            <a:endParaRPr lang="en-CA" sz="16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36654" y="2331389"/>
            <a:ext cx="2733945" cy="2134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07000"/>
              </a:lnSpc>
              <a:tabLst>
                <a:tab pos="1371600" algn="l"/>
              </a:tabLst>
            </a:pPr>
            <a:endParaRPr lang="en-CA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r>
              <a:rPr lang="en-CA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 </a:t>
            </a:r>
            <a:r>
              <a:rPr lang="en-CA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switching </a:t>
            </a:r>
            <a:r>
              <a:rPr lang="en-CA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costs</a:t>
            </a: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endParaRPr lang="en-CA" sz="1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r>
              <a:rPr lang="en-CA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Lack of process or “bad” process</a:t>
            </a: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endParaRPr lang="en-CA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r>
              <a:rPr lang="en-CA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Lack of team approach</a:t>
            </a:r>
            <a:r>
              <a:rPr lang="en-CA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executive </a:t>
            </a:r>
            <a:r>
              <a:rPr lang="en-CA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</a:t>
            </a:r>
            <a:endParaRPr lang="en-C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600200" marR="0" lvl="3" indent="-228600" font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828800" algn="l"/>
              </a:tabLst>
            </a:pPr>
            <a:endParaRPr lang="en-CA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77868" y="2331389"/>
            <a:ext cx="2706337" cy="1903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07000"/>
              </a:lnSpc>
              <a:tabLst>
                <a:tab pos="1371600" algn="l"/>
              </a:tabLst>
            </a:pPr>
            <a:endParaRPr lang="en-CA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r>
              <a:rPr lang="en-CA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Low level of technology procurement experience</a:t>
            </a: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endParaRPr lang="en-CA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r>
              <a:rPr lang="en-CA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High pressure to get deal done</a:t>
            </a:r>
            <a:endParaRPr lang="en-CA" sz="1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endParaRPr lang="en-CA" sz="1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r>
              <a:rPr lang="en-CA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skin in the game</a:t>
            </a: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endParaRPr lang="en-CA" sz="1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4898" y="5092299"/>
            <a:ext cx="3464088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07000"/>
              </a:lnSpc>
              <a:tabLst>
                <a:tab pos="1828800" algn="l"/>
              </a:tabLst>
            </a:pPr>
            <a:r>
              <a:rPr lang="en-CA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Choosing and negotiating with a vendor is tricky. </a:t>
            </a:r>
          </a:p>
          <a:p>
            <a:pPr fontAlgn="ctr">
              <a:lnSpc>
                <a:spcPct val="107000"/>
              </a:lnSpc>
              <a:tabLst>
                <a:tab pos="1828800" algn="l"/>
              </a:tabLst>
            </a:pPr>
            <a:r>
              <a:rPr lang="en-CA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following can make dealing with vendors difficult: </a:t>
            </a:r>
            <a:endParaRPr lang="en-CA" sz="16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cxnSp>
        <p:nvCxnSpPr>
          <p:cNvPr id="19" name="Straight Arrow Connector 114"/>
          <p:cNvCxnSpPr/>
          <p:nvPr/>
        </p:nvCxnSpPr>
        <p:spPr>
          <a:xfrm>
            <a:off x="1051312" y="2749185"/>
            <a:ext cx="485342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114"/>
          <p:cNvCxnSpPr/>
          <p:nvPr/>
        </p:nvCxnSpPr>
        <p:spPr>
          <a:xfrm>
            <a:off x="1051312" y="3185110"/>
            <a:ext cx="485342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114"/>
          <p:cNvCxnSpPr/>
          <p:nvPr/>
        </p:nvCxnSpPr>
        <p:spPr>
          <a:xfrm>
            <a:off x="1060924" y="3886639"/>
            <a:ext cx="485342" cy="0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115"/>
          <p:cNvCxnSpPr/>
          <p:nvPr/>
        </p:nvCxnSpPr>
        <p:spPr>
          <a:xfrm>
            <a:off x="4854630" y="2710717"/>
            <a:ext cx="423238" cy="0"/>
          </a:xfrm>
          <a:prstGeom prst="straightConnector1">
            <a:avLst/>
          </a:prstGeom>
          <a:ln w="25400">
            <a:solidFill>
              <a:schemeClr val="accent3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115"/>
          <p:cNvCxnSpPr/>
          <p:nvPr/>
        </p:nvCxnSpPr>
        <p:spPr>
          <a:xfrm>
            <a:off x="4854630" y="3398412"/>
            <a:ext cx="423238" cy="0"/>
          </a:xfrm>
          <a:prstGeom prst="straightConnector1">
            <a:avLst/>
          </a:prstGeom>
          <a:ln w="25400">
            <a:solidFill>
              <a:schemeClr val="accent3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115"/>
          <p:cNvCxnSpPr/>
          <p:nvPr/>
        </p:nvCxnSpPr>
        <p:spPr>
          <a:xfrm>
            <a:off x="4875432" y="3863495"/>
            <a:ext cx="423238" cy="0"/>
          </a:xfrm>
          <a:prstGeom prst="straightConnector1">
            <a:avLst/>
          </a:prstGeom>
          <a:ln w="25400">
            <a:solidFill>
              <a:schemeClr val="accent3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lded Corner 23"/>
          <p:cNvSpPr/>
          <p:nvPr/>
        </p:nvSpPr>
        <p:spPr>
          <a:xfrm>
            <a:off x="4854630" y="1321409"/>
            <a:ext cx="3317976" cy="3393139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Folded Corner 27"/>
          <p:cNvSpPr/>
          <p:nvPr/>
        </p:nvSpPr>
        <p:spPr>
          <a:xfrm>
            <a:off x="1051312" y="1321409"/>
            <a:ext cx="3317976" cy="3393139"/>
          </a:xfrm>
          <a:prstGeom prst="foldedCorne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060925" y="1607431"/>
            <a:ext cx="3308364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07000"/>
              </a:lnSpc>
              <a:tabLst>
                <a:tab pos="1371600" algn="l"/>
              </a:tabLst>
            </a:pPr>
            <a:r>
              <a:rPr lang="en-CA" sz="1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Poorly negotiated software </a:t>
            </a:r>
            <a:r>
              <a:rPr lang="en-CA" sz="1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contract </a:t>
            </a:r>
            <a:r>
              <a:rPr lang="en-CA" sz="1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terms and pricing </a:t>
            </a:r>
            <a:r>
              <a:rPr lang="en-CA" sz="1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have </a:t>
            </a:r>
            <a:r>
              <a:rPr lang="en-CA" sz="1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some serious negative consequences: </a:t>
            </a:r>
          </a:p>
        </p:txBody>
      </p:sp>
      <p:sp>
        <p:nvSpPr>
          <p:cNvPr id="9" name="Rectangle 8"/>
          <p:cNvSpPr/>
          <p:nvPr/>
        </p:nvSpPr>
        <p:spPr>
          <a:xfrm>
            <a:off x="4875432" y="1607431"/>
            <a:ext cx="3147122" cy="783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ctr">
              <a:lnSpc>
                <a:spcPct val="107000"/>
              </a:lnSpc>
              <a:tabLst>
                <a:tab pos="1371600" algn="l"/>
              </a:tabLst>
            </a:pPr>
            <a:r>
              <a:rPr lang="en-CA" sz="1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Vendors know their clients’ environments face internal </a:t>
            </a:r>
            <a:r>
              <a:rPr lang="en-CA" sz="1400" b="1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challenges, </a:t>
            </a:r>
            <a:r>
              <a:rPr lang="en-CA" sz="1400" b="1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including:</a:t>
            </a:r>
            <a:endParaRPr lang="en-CA" sz="1400" b="1" i="1" dirty="0">
              <a:solidFill>
                <a:srgbClr val="333333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0" name="Picture 3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22" descr="itrg-logo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825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71900" y="1133475"/>
            <a:ext cx="3211991" cy="5388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Vendors do not have your best interests in mind</a:t>
            </a: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767808" y="1305233"/>
            <a:ext cx="2820605" cy="516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07000"/>
              </a:lnSpc>
              <a:tabLst>
                <a:tab pos="1371600" algn="l"/>
              </a:tabLst>
            </a:pPr>
            <a:r>
              <a:rPr lang="en-C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When dealing with software vendors, you play the vendor’s game. You </a:t>
            </a:r>
            <a:r>
              <a:rPr lang="en-CA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are facing a worthy opponent </a:t>
            </a:r>
            <a:r>
              <a:rPr lang="en-C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who:</a:t>
            </a:r>
          </a:p>
          <a:p>
            <a:pPr fontAlgn="ctr">
              <a:lnSpc>
                <a:spcPct val="107000"/>
              </a:lnSpc>
              <a:tabLst>
                <a:tab pos="1371600" algn="l"/>
              </a:tabLst>
            </a:pPr>
            <a:endParaRPr lang="en-C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828800" algn="l"/>
              </a:tabLst>
            </a:pPr>
            <a:r>
              <a:rPr lang="en-CA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Works full-time </a:t>
            </a:r>
            <a:r>
              <a:rPr lang="en-CA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selling a single </a:t>
            </a:r>
            <a:r>
              <a:rPr lang="en-CA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solution. </a:t>
            </a:r>
            <a:r>
              <a:rPr lang="en-C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vendor understands its product – and how to license it – much better than you do.</a:t>
            </a:r>
          </a:p>
          <a:p>
            <a:pPr fontAlgn="ctr">
              <a:lnSpc>
                <a:spcPct val="107000"/>
              </a:lnSpc>
              <a:tabLst>
                <a:tab pos="1828800" algn="l"/>
              </a:tabLst>
            </a:pPr>
            <a:endParaRPr lang="en-C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828800" algn="l"/>
              </a:tabLst>
            </a:pPr>
            <a:r>
              <a:rPr lang="en-CA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Has been highly trained. </a:t>
            </a:r>
            <a:r>
              <a:rPr lang="en-C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a full-time salesperson, your vendor has been taught how to negotiate and how to close a sale. </a:t>
            </a:r>
          </a:p>
          <a:p>
            <a:pPr fontAlgn="ctr">
              <a:lnSpc>
                <a:spcPct val="107000"/>
              </a:lnSpc>
              <a:tabLst>
                <a:tab pos="1828800" algn="l"/>
              </a:tabLst>
            </a:pPr>
            <a:endParaRPr lang="en-C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1828800" algn="l"/>
              </a:tabLst>
            </a:pPr>
            <a:r>
              <a:rPr lang="en-CA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Possesses </a:t>
            </a:r>
            <a:r>
              <a:rPr lang="en-CA" sz="14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large support </a:t>
            </a:r>
            <a:r>
              <a:rPr lang="en-CA" sz="14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team.</a:t>
            </a:r>
            <a:r>
              <a:rPr lang="en-C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It’s easy for a vendor’s sales tactics </a:t>
            </a:r>
            <a:r>
              <a:rPr lang="en-CA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 overwhelm </a:t>
            </a:r>
            <a:r>
              <a:rPr lang="en-C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customers who are working with </a:t>
            </a:r>
            <a:r>
              <a:rPr lang="en-CA" sz="1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limited </a:t>
            </a:r>
            <a:r>
              <a:rPr lang="en-CA" sz="1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 and resources. </a:t>
            </a:r>
            <a:endParaRPr lang="en-C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7210" y="4340177"/>
            <a:ext cx="4345558" cy="16732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07000"/>
              </a:lnSpc>
              <a:tabLst>
                <a:tab pos="2286000" algn="l"/>
              </a:tabLst>
            </a:pPr>
            <a:r>
              <a:rPr lang="en-CA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Divide </a:t>
            </a:r>
            <a:r>
              <a:rPr lang="en-CA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CA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conquer</a:t>
            </a:r>
            <a:r>
              <a:rPr lang="en-CA" sz="12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CA" sz="1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Vendors will engage with different stakeholders within the organization, dividing the team.</a:t>
            </a:r>
          </a:p>
          <a:p>
            <a:pPr fontAlgn="ctr">
              <a:lnSpc>
                <a:spcPct val="107000"/>
              </a:lnSpc>
              <a:tabLst>
                <a:tab pos="2286000" algn="l"/>
              </a:tabLst>
            </a:pPr>
            <a:endParaRPr lang="en-CA" sz="1200" dirty="0" smtClean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2286000" algn="l"/>
              </a:tabLst>
            </a:pPr>
            <a:r>
              <a:rPr lang="en-CA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Land and </a:t>
            </a:r>
            <a:r>
              <a:rPr lang="en-CA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</a:t>
            </a:r>
            <a:r>
              <a:rPr lang="en-CA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xpand. </a:t>
            </a:r>
            <a:r>
              <a:rPr lang="en-CA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Will offer enticing, low risk/low cost options to start using the </a:t>
            </a:r>
            <a:r>
              <a:rPr lang="en-CA" sz="1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product.</a:t>
            </a:r>
            <a:endParaRPr lang="en-CA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2286000" algn="l"/>
              </a:tabLst>
            </a:pPr>
            <a:endParaRPr lang="en-CA" sz="12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fontAlgn="ctr">
              <a:lnSpc>
                <a:spcPct val="107000"/>
              </a:lnSpc>
              <a:tabLst>
                <a:tab pos="2286000" algn="l"/>
              </a:tabLst>
            </a:pPr>
            <a:r>
              <a:rPr lang="en-CA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Free trial/Try </a:t>
            </a:r>
            <a:r>
              <a:rPr lang="en-CA" sz="1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before you </a:t>
            </a:r>
            <a:r>
              <a:rPr lang="en-CA" sz="12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buy. </a:t>
            </a:r>
            <a:r>
              <a:rPr lang="en-CA" sz="1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May contain auto sign-up terms.</a:t>
            </a:r>
            <a:endParaRPr lang="en-CA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176088" y="1124669"/>
            <a:ext cx="4341316" cy="2322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5407"/>
          <p:cNvSpPr/>
          <p:nvPr/>
        </p:nvSpPr>
        <p:spPr>
          <a:xfrm>
            <a:off x="4053113" y="4370273"/>
            <a:ext cx="400594" cy="40059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</a:p>
        </p:txBody>
      </p:sp>
      <p:sp>
        <p:nvSpPr>
          <p:cNvPr id="16" name="Oval 145407"/>
          <p:cNvSpPr/>
          <p:nvPr/>
        </p:nvSpPr>
        <p:spPr>
          <a:xfrm>
            <a:off x="4053113" y="4968255"/>
            <a:ext cx="400594" cy="40059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</a:p>
        </p:txBody>
      </p:sp>
      <p:sp>
        <p:nvSpPr>
          <p:cNvPr id="17" name="Oval 145407"/>
          <p:cNvSpPr/>
          <p:nvPr/>
        </p:nvSpPr>
        <p:spPr>
          <a:xfrm>
            <a:off x="4053113" y="5543429"/>
            <a:ext cx="400594" cy="400594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2700" dist="12700" dir="2700000" algn="tl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176088" y="3524068"/>
            <a:ext cx="4341317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fontAlgn="ctr">
              <a:lnSpc>
                <a:spcPct val="107000"/>
              </a:lnSpc>
              <a:tabLst>
                <a:tab pos="2286000" algn="l"/>
              </a:tabLst>
            </a:pPr>
            <a:r>
              <a:rPr lang="en-CA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Vendors have different approaches to help make their product indispensable to an organization – sometimes </a:t>
            </a:r>
            <a:r>
              <a:rPr lang="en-CA" sz="12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bypassing </a:t>
            </a:r>
            <a:r>
              <a:rPr lang="en-CA" sz="1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IT completely. </a:t>
            </a:r>
          </a:p>
        </p:txBody>
      </p:sp>
      <p:cxnSp>
        <p:nvCxnSpPr>
          <p:cNvPr id="25" name="Straight Arrow Connector 114"/>
          <p:cNvCxnSpPr/>
          <p:nvPr/>
        </p:nvCxnSpPr>
        <p:spPr>
          <a:xfrm flipV="1">
            <a:off x="0" y="2601615"/>
            <a:ext cx="767808" cy="11964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114"/>
          <p:cNvCxnSpPr/>
          <p:nvPr/>
        </p:nvCxnSpPr>
        <p:spPr>
          <a:xfrm flipV="1">
            <a:off x="0" y="3973243"/>
            <a:ext cx="767808" cy="11964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114"/>
          <p:cNvCxnSpPr/>
          <p:nvPr/>
        </p:nvCxnSpPr>
        <p:spPr>
          <a:xfrm flipV="1">
            <a:off x="0" y="5340857"/>
            <a:ext cx="767808" cy="11964"/>
          </a:xfrm>
          <a:prstGeom prst="straightConnector1">
            <a:avLst/>
          </a:prstGeom>
          <a:ln w="25400">
            <a:solidFill>
              <a:schemeClr val="accent2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18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8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1308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Pay attention to the terms and </a:t>
            </a:r>
            <a:r>
              <a:rPr lang="en-CA" dirty="0"/>
              <a:t>c</a:t>
            </a:r>
            <a:r>
              <a:rPr lang="en-CA" dirty="0" smtClean="0"/>
              <a:t>onditions </a:t>
            </a:r>
            <a:endParaRPr lang="en-CA" dirty="0"/>
          </a:p>
        </p:txBody>
      </p:sp>
      <p:grpSp>
        <p:nvGrpSpPr>
          <p:cNvPr id="4" name="Group 3"/>
          <p:cNvGrpSpPr/>
          <p:nvPr/>
        </p:nvGrpSpPr>
        <p:grpSpPr>
          <a:xfrm>
            <a:off x="257174" y="2169223"/>
            <a:ext cx="2792193" cy="2550112"/>
            <a:chOff x="1801604" y="1600200"/>
            <a:chExt cx="4013616" cy="3962400"/>
          </a:xfrm>
        </p:grpSpPr>
        <p:grpSp>
          <p:nvGrpSpPr>
            <p:cNvPr id="8" name="Group 7"/>
            <p:cNvGrpSpPr/>
            <p:nvPr/>
          </p:nvGrpSpPr>
          <p:grpSpPr>
            <a:xfrm>
              <a:off x="1801604" y="1600200"/>
              <a:ext cx="4013616" cy="3962400"/>
              <a:chOff x="2949303" y="663494"/>
              <a:chExt cx="4734569" cy="4544995"/>
            </a:xfrm>
          </p:grpSpPr>
          <p:sp>
            <p:nvSpPr>
              <p:cNvPr id="10" name="Freeform 9"/>
              <p:cNvSpPr/>
              <p:nvPr/>
            </p:nvSpPr>
            <p:spPr>
              <a:xfrm flipH="1">
                <a:off x="6831521" y="663494"/>
                <a:ext cx="852351" cy="740229"/>
              </a:xfrm>
              <a:custGeom>
                <a:avLst/>
                <a:gdLst>
                  <a:gd name="connsiteX0" fmla="*/ 4898 w 994409"/>
                  <a:gd name="connsiteY0" fmla="*/ 419101 h 812619"/>
                  <a:gd name="connsiteX1" fmla="*/ 857249 w 994409"/>
                  <a:gd name="connsiteY1" fmla="*/ 752203 h 812619"/>
                  <a:gd name="connsiteX2" fmla="*/ 827858 w 994409"/>
                  <a:gd name="connsiteY2" fmla="*/ 56606 h 812619"/>
                  <a:gd name="connsiteX3" fmla="*/ 4898 w 994409"/>
                  <a:gd name="connsiteY3" fmla="*/ 419101 h 812619"/>
                  <a:gd name="connsiteX0" fmla="*/ 0 w 989511"/>
                  <a:gd name="connsiteY0" fmla="*/ 362495 h 756013"/>
                  <a:gd name="connsiteX1" fmla="*/ 852351 w 989511"/>
                  <a:gd name="connsiteY1" fmla="*/ 695597 h 756013"/>
                  <a:gd name="connsiteX2" fmla="*/ 822960 w 989511"/>
                  <a:gd name="connsiteY2" fmla="*/ 0 h 756013"/>
                  <a:gd name="connsiteX3" fmla="*/ 0 w 989511"/>
                  <a:gd name="connsiteY3" fmla="*/ 362495 h 756013"/>
                  <a:gd name="connsiteX0" fmla="*/ 0 w 852351"/>
                  <a:gd name="connsiteY0" fmla="*/ 362495 h 756013"/>
                  <a:gd name="connsiteX1" fmla="*/ 852351 w 852351"/>
                  <a:gd name="connsiteY1" fmla="*/ 695597 h 756013"/>
                  <a:gd name="connsiteX2" fmla="*/ 822960 w 852351"/>
                  <a:gd name="connsiteY2" fmla="*/ 0 h 756013"/>
                  <a:gd name="connsiteX3" fmla="*/ 0 w 852351"/>
                  <a:gd name="connsiteY3" fmla="*/ 362495 h 756013"/>
                  <a:gd name="connsiteX0" fmla="*/ 0 w 852351"/>
                  <a:gd name="connsiteY0" fmla="*/ 362495 h 695597"/>
                  <a:gd name="connsiteX1" fmla="*/ 852351 w 852351"/>
                  <a:gd name="connsiteY1" fmla="*/ 695597 h 695597"/>
                  <a:gd name="connsiteX2" fmla="*/ 822960 w 852351"/>
                  <a:gd name="connsiteY2" fmla="*/ 0 h 695597"/>
                  <a:gd name="connsiteX3" fmla="*/ 0 w 852351"/>
                  <a:gd name="connsiteY3" fmla="*/ 362495 h 695597"/>
                  <a:gd name="connsiteX0" fmla="*/ 0 w 852351"/>
                  <a:gd name="connsiteY0" fmla="*/ 388621 h 721723"/>
                  <a:gd name="connsiteX1" fmla="*/ 852351 w 852351"/>
                  <a:gd name="connsiteY1" fmla="*/ 721723 h 721723"/>
                  <a:gd name="connsiteX2" fmla="*/ 832757 w 852351"/>
                  <a:gd name="connsiteY2" fmla="*/ 0 h 721723"/>
                  <a:gd name="connsiteX3" fmla="*/ 0 w 852351"/>
                  <a:gd name="connsiteY3" fmla="*/ 388621 h 721723"/>
                  <a:gd name="connsiteX0" fmla="*/ 0 w 852351"/>
                  <a:gd name="connsiteY0" fmla="*/ 407127 h 740229"/>
                  <a:gd name="connsiteX1" fmla="*/ 852351 w 852351"/>
                  <a:gd name="connsiteY1" fmla="*/ 740229 h 740229"/>
                  <a:gd name="connsiteX2" fmla="*/ 845231 w 852351"/>
                  <a:gd name="connsiteY2" fmla="*/ 0 h 740229"/>
                  <a:gd name="connsiteX3" fmla="*/ 0 w 852351"/>
                  <a:gd name="connsiteY3" fmla="*/ 407127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2351" h="740229">
                    <a:moveTo>
                      <a:pt x="0" y="407127"/>
                    </a:moveTo>
                    <a:lnTo>
                      <a:pt x="852351" y="740229"/>
                    </a:lnTo>
                    <a:cubicBezTo>
                      <a:pt x="849978" y="493486"/>
                      <a:pt x="847604" y="246743"/>
                      <a:pt x="845231" y="0"/>
                    </a:cubicBezTo>
                    <a:lnTo>
                      <a:pt x="0" y="407127"/>
                    </a:lnTo>
                    <a:close/>
                  </a:path>
                </a:pathLst>
              </a:custGeom>
              <a:solidFill>
                <a:srgbClr val="A6A6A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 rot="10800000">
                <a:off x="3496295" y="4761812"/>
                <a:ext cx="304800" cy="446677"/>
              </a:xfrm>
              <a:custGeom>
                <a:avLst/>
                <a:gdLst>
                  <a:gd name="connsiteX0" fmla="*/ 4898 w 994409"/>
                  <a:gd name="connsiteY0" fmla="*/ 419101 h 812619"/>
                  <a:gd name="connsiteX1" fmla="*/ 857249 w 994409"/>
                  <a:gd name="connsiteY1" fmla="*/ 752203 h 812619"/>
                  <a:gd name="connsiteX2" fmla="*/ 827858 w 994409"/>
                  <a:gd name="connsiteY2" fmla="*/ 56606 h 812619"/>
                  <a:gd name="connsiteX3" fmla="*/ 4898 w 994409"/>
                  <a:gd name="connsiteY3" fmla="*/ 419101 h 812619"/>
                  <a:gd name="connsiteX0" fmla="*/ 0 w 989511"/>
                  <a:gd name="connsiteY0" fmla="*/ 362495 h 756013"/>
                  <a:gd name="connsiteX1" fmla="*/ 852351 w 989511"/>
                  <a:gd name="connsiteY1" fmla="*/ 695597 h 756013"/>
                  <a:gd name="connsiteX2" fmla="*/ 822960 w 989511"/>
                  <a:gd name="connsiteY2" fmla="*/ 0 h 756013"/>
                  <a:gd name="connsiteX3" fmla="*/ 0 w 989511"/>
                  <a:gd name="connsiteY3" fmla="*/ 362495 h 756013"/>
                  <a:gd name="connsiteX0" fmla="*/ 0 w 852351"/>
                  <a:gd name="connsiteY0" fmla="*/ 362495 h 756013"/>
                  <a:gd name="connsiteX1" fmla="*/ 852351 w 852351"/>
                  <a:gd name="connsiteY1" fmla="*/ 695597 h 756013"/>
                  <a:gd name="connsiteX2" fmla="*/ 822960 w 852351"/>
                  <a:gd name="connsiteY2" fmla="*/ 0 h 756013"/>
                  <a:gd name="connsiteX3" fmla="*/ 0 w 852351"/>
                  <a:gd name="connsiteY3" fmla="*/ 362495 h 756013"/>
                  <a:gd name="connsiteX0" fmla="*/ 0 w 852351"/>
                  <a:gd name="connsiteY0" fmla="*/ 362495 h 695597"/>
                  <a:gd name="connsiteX1" fmla="*/ 852351 w 852351"/>
                  <a:gd name="connsiteY1" fmla="*/ 695597 h 695597"/>
                  <a:gd name="connsiteX2" fmla="*/ 822960 w 852351"/>
                  <a:gd name="connsiteY2" fmla="*/ 0 h 695597"/>
                  <a:gd name="connsiteX3" fmla="*/ 0 w 852351"/>
                  <a:gd name="connsiteY3" fmla="*/ 362495 h 695597"/>
                  <a:gd name="connsiteX0" fmla="*/ 0 w 852351"/>
                  <a:gd name="connsiteY0" fmla="*/ 388621 h 721723"/>
                  <a:gd name="connsiteX1" fmla="*/ 852351 w 852351"/>
                  <a:gd name="connsiteY1" fmla="*/ 721723 h 721723"/>
                  <a:gd name="connsiteX2" fmla="*/ 832757 w 852351"/>
                  <a:gd name="connsiteY2" fmla="*/ 0 h 721723"/>
                  <a:gd name="connsiteX3" fmla="*/ 0 w 852351"/>
                  <a:gd name="connsiteY3" fmla="*/ 388621 h 721723"/>
                  <a:gd name="connsiteX0" fmla="*/ 0 w 852351"/>
                  <a:gd name="connsiteY0" fmla="*/ 407127 h 740229"/>
                  <a:gd name="connsiteX1" fmla="*/ 852351 w 852351"/>
                  <a:gd name="connsiteY1" fmla="*/ 740229 h 740229"/>
                  <a:gd name="connsiteX2" fmla="*/ 845231 w 852351"/>
                  <a:gd name="connsiteY2" fmla="*/ 0 h 740229"/>
                  <a:gd name="connsiteX3" fmla="*/ 0 w 852351"/>
                  <a:gd name="connsiteY3" fmla="*/ 407127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2351" h="740229">
                    <a:moveTo>
                      <a:pt x="0" y="407127"/>
                    </a:moveTo>
                    <a:lnTo>
                      <a:pt x="852351" y="740229"/>
                    </a:lnTo>
                    <a:cubicBezTo>
                      <a:pt x="849978" y="493486"/>
                      <a:pt x="847604" y="246743"/>
                      <a:pt x="845231" y="0"/>
                    </a:cubicBezTo>
                    <a:lnTo>
                      <a:pt x="0" y="407127"/>
                    </a:lnTo>
                    <a:close/>
                  </a:path>
                </a:pathLst>
              </a:custGeom>
              <a:solidFill>
                <a:srgbClr val="2947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2949303" y="4226922"/>
                <a:ext cx="852351" cy="740229"/>
              </a:xfrm>
              <a:custGeom>
                <a:avLst/>
                <a:gdLst>
                  <a:gd name="connsiteX0" fmla="*/ 4898 w 994409"/>
                  <a:gd name="connsiteY0" fmla="*/ 419101 h 812619"/>
                  <a:gd name="connsiteX1" fmla="*/ 857249 w 994409"/>
                  <a:gd name="connsiteY1" fmla="*/ 752203 h 812619"/>
                  <a:gd name="connsiteX2" fmla="*/ 827858 w 994409"/>
                  <a:gd name="connsiteY2" fmla="*/ 56606 h 812619"/>
                  <a:gd name="connsiteX3" fmla="*/ 4898 w 994409"/>
                  <a:gd name="connsiteY3" fmla="*/ 419101 h 812619"/>
                  <a:gd name="connsiteX0" fmla="*/ 0 w 989511"/>
                  <a:gd name="connsiteY0" fmla="*/ 362495 h 756013"/>
                  <a:gd name="connsiteX1" fmla="*/ 852351 w 989511"/>
                  <a:gd name="connsiteY1" fmla="*/ 695597 h 756013"/>
                  <a:gd name="connsiteX2" fmla="*/ 822960 w 989511"/>
                  <a:gd name="connsiteY2" fmla="*/ 0 h 756013"/>
                  <a:gd name="connsiteX3" fmla="*/ 0 w 989511"/>
                  <a:gd name="connsiteY3" fmla="*/ 362495 h 756013"/>
                  <a:gd name="connsiteX0" fmla="*/ 0 w 852351"/>
                  <a:gd name="connsiteY0" fmla="*/ 362495 h 756013"/>
                  <a:gd name="connsiteX1" fmla="*/ 852351 w 852351"/>
                  <a:gd name="connsiteY1" fmla="*/ 695597 h 756013"/>
                  <a:gd name="connsiteX2" fmla="*/ 822960 w 852351"/>
                  <a:gd name="connsiteY2" fmla="*/ 0 h 756013"/>
                  <a:gd name="connsiteX3" fmla="*/ 0 w 852351"/>
                  <a:gd name="connsiteY3" fmla="*/ 362495 h 756013"/>
                  <a:gd name="connsiteX0" fmla="*/ 0 w 852351"/>
                  <a:gd name="connsiteY0" fmla="*/ 362495 h 695597"/>
                  <a:gd name="connsiteX1" fmla="*/ 852351 w 852351"/>
                  <a:gd name="connsiteY1" fmla="*/ 695597 h 695597"/>
                  <a:gd name="connsiteX2" fmla="*/ 822960 w 852351"/>
                  <a:gd name="connsiteY2" fmla="*/ 0 h 695597"/>
                  <a:gd name="connsiteX3" fmla="*/ 0 w 852351"/>
                  <a:gd name="connsiteY3" fmla="*/ 362495 h 695597"/>
                  <a:gd name="connsiteX0" fmla="*/ 0 w 852351"/>
                  <a:gd name="connsiteY0" fmla="*/ 388621 h 721723"/>
                  <a:gd name="connsiteX1" fmla="*/ 852351 w 852351"/>
                  <a:gd name="connsiteY1" fmla="*/ 721723 h 721723"/>
                  <a:gd name="connsiteX2" fmla="*/ 832757 w 852351"/>
                  <a:gd name="connsiteY2" fmla="*/ 0 h 721723"/>
                  <a:gd name="connsiteX3" fmla="*/ 0 w 852351"/>
                  <a:gd name="connsiteY3" fmla="*/ 388621 h 721723"/>
                  <a:gd name="connsiteX0" fmla="*/ 0 w 852351"/>
                  <a:gd name="connsiteY0" fmla="*/ 407127 h 740229"/>
                  <a:gd name="connsiteX1" fmla="*/ 852351 w 852351"/>
                  <a:gd name="connsiteY1" fmla="*/ 740229 h 740229"/>
                  <a:gd name="connsiteX2" fmla="*/ 845231 w 852351"/>
                  <a:gd name="connsiteY2" fmla="*/ 0 h 740229"/>
                  <a:gd name="connsiteX3" fmla="*/ 0 w 852351"/>
                  <a:gd name="connsiteY3" fmla="*/ 407127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2351" h="740229">
                    <a:moveTo>
                      <a:pt x="0" y="407127"/>
                    </a:moveTo>
                    <a:lnTo>
                      <a:pt x="852351" y="740229"/>
                    </a:lnTo>
                    <a:cubicBezTo>
                      <a:pt x="849978" y="493486"/>
                      <a:pt x="847604" y="246743"/>
                      <a:pt x="845231" y="0"/>
                    </a:cubicBezTo>
                    <a:lnTo>
                      <a:pt x="0" y="407127"/>
                    </a:lnTo>
                    <a:close/>
                  </a:path>
                </a:pathLst>
              </a:custGeom>
              <a:solidFill>
                <a:schemeClr val="accent4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2959454" y="1066800"/>
                <a:ext cx="4724400" cy="3570642"/>
              </a:xfrm>
              <a:custGeom>
                <a:avLst/>
                <a:gdLst>
                  <a:gd name="connsiteX0" fmla="*/ 0 w 4724400"/>
                  <a:gd name="connsiteY0" fmla="*/ 0 h 2362200"/>
                  <a:gd name="connsiteX1" fmla="*/ 4724400 w 4724400"/>
                  <a:gd name="connsiteY1" fmla="*/ 0 h 2362200"/>
                  <a:gd name="connsiteX2" fmla="*/ 4724400 w 4724400"/>
                  <a:gd name="connsiteY2" fmla="*/ 2362200 h 2362200"/>
                  <a:gd name="connsiteX3" fmla="*/ 0 w 4724400"/>
                  <a:gd name="connsiteY3" fmla="*/ 2362200 h 2362200"/>
                  <a:gd name="connsiteX4" fmla="*/ 0 w 4724400"/>
                  <a:gd name="connsiteY4" fmla="*/ 0 h 2362200"/>
                  <a:gd name="connsiteX0" fmla="*/ 0 w 4724400"/>
                  <a:gd name="connsiteY0" fmla="*/ 685800 h 3048000"/>
                  <a:gd name="connsiteX1" fmla="*/ 4724400 w 4724400"/>
                  <a:gd name="connsiteY1" fmla="*/ 0 h 3048000"/>
                  <a:gd name="connsiteX2" fmla="*/ 4724400 w 4724400"/>
                  <a:gd name="connsiteY2" fmla="*/ 3048000 h 3048000"/>
                  <a:gd name="connsiteX3" fmla="*/ 0 w 4724400"/>
                  <a:gd name="connsiteY3" fmla="*/ 3048000 h 3048000"/>
                  <a:gd name="connsiteX4" fmla="*/ 0 w 4724400"/>
                  <a:gd name="connsiteY4" fmla="*/ 685800 h 3048000"/>
                  <a:gd name="connsiteX0" fmla="*/ 0 w 4724400"/>
                  <a:gd name="connsiteY0" fmla="*/ 685800 h 3048000"/>
                  <a:gd name="connsiteX1" fmla="*/ 4724400 w 4724400"/>
                  <a:gd name="connsiteY1" fmla="*/ 0 h 3048000"/>
                  <a:gd name="connsiteX2" fmla="*/ 4724400 w 4724400"/>
                  <a:gd name="connsiteY2" fmla="*/ 2362200 h 3048000"/>
                  <a:gd name="connsiteX3" fmla="*/ 0 w 4724400"/>
                  <a:gd name="connsiteY3" fmla="*/ 3048000 h 3048000"/>
                  <a:gd name="connsiteX4" fmla="*/ 0 w 4724400"/>
                  <a:gd name="connsiteY4" fmla="*/ 685800 h 30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24400" h="3048000">
                    <a:moveTo>
                      <a:pt x="0" y="685800"/>
                    </a:moveTo>
                    <a:lnTo>
                      <a:pt x="4724400" y="0"/>
                    </a:lnTo>
                    <a:lnTo>
                      <a:pt x="4724400" y="2362200"/>
                    </a:lnTo>
                    <a:lnTo>
                      <a:pt x="0" y="3048000"/>
                    </a:lnTo>
                    <a:lnTo>
                      <a:pt x="0" y="685800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74320" rIns="274320" bIns="274320" rtlCol="0" anchor="t" anchorCtr="0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089666" y="3305924"/>
              <a:ext cx="3446074" cy="1004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Properly defined </a:t>
              </a:r>
              <a:r>
                <a:rPr lang="en-CA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license use rights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182483" y="2158585"/>
            <a:ext cx="2792183" cy="2571389"/>
            <a:chOff x="6373604" y="1600200"/>
            <a:chExt cx="4013616" cy="3962400"/>
          </a:xfrm>
        </p:grpSpPr>
        <p:grpSp>
          <p:nvGrpSpPr>
            <p:cNvPr id="15" name="Group 8"/>
            <p:cNvGrpSpPr/>
            <p:nvPr/>
          </p:nvGrpSpPr>
          <p:grpSpPr>
            <a:xfrm>
              <a:off x="6373604" y="1600200"/>
              <a:ext cx="4013616" cy="3962400"/>
              <a:chOff x="2949303" y="663494"/>
              <a:chExt cx="4734569" cy="4544995"/>
            </a:xfrm>
          </p:grpSpPr>
          <p:sp>
            <p:nvSpPr>
              <p:cNvPr id="19" name="Freeform 18"/>
              <p:cNvSpPr/>
              <p:nvPr/>
            </p:nvSpPr>
            <p:spPr>
              <a:xfrm flipH="1">
                <a:off x="6831521" y="663494"/>
                <a:ext cx="852351" cy="740229"/>
              </a:xfrm>
              <a:custGeom>
                <a:avLst/>
                <a:gdLst>
                  <a:gd name="connsiteX0" fmla="*/ 4898 w 994409"/>
                  <a:gd name="connsiteY0" fmla="*/ 419101 h 812619"/>
                  <a:gd name="connsiteX1" fmla="*/ 857249 w 994409"/>
                  <a:gd name="connsiteY1" fmla="*/ 752203 h 812619"/>
                  <a:gd name="connsiteX2" fmla="*/ 827858 w 994409"/>
                  <a:gd name="connsiteY2" fmla="*/ 56606 h 812619"/>
                  <a:gd name="connsiteX3" fmla="*/ 4898 w 994409"/>
                  <a:gd name="connsiteY3" fmla="*/ 419101 h 812619"/>
                  <a:gd name="connsiteX0" fmla="*/ 0 w 989511"/>
                  <a:gd name="connsiteY0" fmla="*/ 362495 h 756013"/>
                  <a:gd name="connsiteX1" fmla="*/ 852351 w 989511"/>
                  <a:gd name="connsiteY1" fmla="*/ 695597 h 756013"/>
                  <a:gd name="connsiteX2" fmla="*/ 822960 w 989511"/>
                  <a:gd name="connsiteY2" fmla="*/ 0 h 756013"/>
                  <a:gd name="connsiteX3" fmla="*/ 0 w 989511"/>
                  <a:gd name="connsiteY3" fmla="*/ 362495 h 756013"/>
                  <a:gd name="connsiteX0" fmla="*/ 0 w 852351"/>
                  <a:gd name="connsiteY0" fmla="*/ 362495 h 756013"/>
                  <a:gd name="connsiteX1" fmla="*/ 852351 w 852351"/>
                  <a:gd name="connsiteY1" fmla="*/ 695597 h 756013"/>
                  <a:gd name="connsiteX2" fmla="*/ 822960 w 852351"/>
                  <a:gd name="connsiteY2" fmla="*/ 0 h 756013"/>
                  <a:gd name="connsiteX3" fmla="*/ 0 w 852351"/>
                  <a:gd name="connsiteY3" fmla="*/ 362495 h 756013"/>
                  <a:gd name="connsiteX0" fmla="*/ 0 w 852351"/>
                  <a:gd name="connsiteY0" fmla="*/ 362495 h 695597"/>
                  <a:gd name="connsiteX1" fmla="*/ 852351 w 852351"/>
                  <a:gd name="connsiteY1" fmla="*/ 695597 h 695597"/>
                  <a:gd name="connsiteX2" fmla="*/ 822960 w 852351"/>
                  <a:gd name="connsiteY2" fmla="*/ 0 h 695597"/>
                  <a:gd name="connsiteX3" fmla="*/ 0 w 852351"/>
                  <a:gd name="connsiteY3" fmla="*/ 362495 h 695597"/>
                  <a:gd name="connsiteX0" fmla="*/ 0 w 852351"/>
                  <a:gd name="connsiteY0" fmla="*/ 388621 h 721723"/>
                  <a:gd name="connsiteX1" fmla="*/ 852351 w 852351"/>
                  <a:gd name="connsiteY1" fmla="*/ 721723 h 721723"/>
                  <a:gd name="connsiteX2" fmla="*/ 832757 w 852351"/>
                  <a:gd name="connsiteY2" fmla="*/ 0 h 721723"/>
                  <a:gd name="connsiteX3" fmla="*/ 0 w 852351"/>
                  <a:gd name="connsiteY3" fmla="*/ 388621 h 721723"/>
                  <a:gd name="connsiteX0" fmla="*/ 0 w 852351"/>
                  <a:gd name="connsiteY0" fmla="*/ 407127 h 740229"/>
                  <a:gd name="connsiteX1" fmla="*/ 852351 w 852351"/>
                  <a:gd name="connsiteY1" fmla="*/ 740229 h 740229"/>
                  <a:gd name="connsiteX2" fmla="*/ 845231 w 852351"/>
                  <a:gd name="connsiteY2" fmla="*/ 0 h 740229"/>
                  <a:gd name="connsiteX3" fmla="*/ 0 w 852351"/>
                  <a:gd name="connsiteY3" fmla="*/ 407127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2351" h="740229">
                    <a:moveTo>
                      <a:pt x="0" y="407127"/>
                    </a:moveTo>
                    <a:lnTo>
                      <a:pt x="852351" y="740229"/>
                    </a:lnTo>
                    <a:cubicBezTo>
                      <a:pt x="849978" y="493486"/>
                      <a:pt x="847604" y="246743"/>
                      <a:pt x="845231" y="0"/>
                    </a:cubicBezTo>
                    <a:lnTo>
                      <a:pt x="0" y="407127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reeform 19"/>
              <p:cNvSpPr/>
              <p:nvPr/>
            </p:nvSpPr>
            <p:spPr>
              <a:xfrm rot="10800000">
                <a:off x="3496295" y="4761812"/>
                <a:ext cx="304800" cy="446677"/>
              </a:xfrm>
              <a:custGeom>
                <a:avLst/>
                <a:gdLst>
                  <a:gd name="connsiteX0" fmla="*/ 4898 w 994409"/>
                  <a:gd name="connsiteY0" fmla="*/ 419101 h 812619"/>
                  <a:gd name="connsiteX1" fmla="*/ 857249 w 994409"/>
                  <a:gd name="connsiteY1" fmla="*/ 752203 h 812619"/>
                  <a:gd name="connsiteX2" fmla="*/ 827858 w 994409"/>
                  <a:gd name="connsiteY2" fmla="*/ 56606 h 812619"/>
                  <a:gd name="connsiteX3" fmla="*/ 4898 w 994409"/>
                  <a:gd name="connsiteY3" fmla="*/ 419101 h 812619"/>
                  <a:gd name="connsiteX0" fmla="*/ 0 w 989511"/>
                  <a:gd name="connsiteY0" fmla="*/ 362495 h 756013"/>
                  <a:gd name="connsiteX1" fmla="*/ 852351 w 989511"/>
                  <a:gd name="connsiteY1" fmla="*/ 695597 h 756013"/>
                  <a:gd name="connsiteX2" fmla="*/ 822960 w 989511"/>
                  <a:gd name="connsiteY2" fmla="*/ 0 h 756013"/>
                  <a:gd name="connsiteX3" fmla="*/ 0 w 989511"/>
                  <a:gd name="connsiteY3" fmla="*/ 362495 h 756013"/>
                  <a:gd name="connsiteX0" fmla="*/ 0 w 852351"/>
                  <a:gd name="connsiteY0" fmla="*/ 362495 h 756013"/>
                  <a:gd name="connsiteX1" fmla="*/ 852351 w 852351"/>
                  <a:gd name="connsiteY1" fmla="*/ 695597 h 756013"/>
                  <a:gd name="connsiteX2" fmla="*/ 822960 w 852351"/>
                  <a:gd name="connsiteY2" fmla="*/ 0 h 756013"/>
                  <a:gd name="connsiteX3" fmla="*/ 0 w 852351"/>
                  <a:gd name="connsiteY3" fmla="*/ 362495 h 756013"/>
                  <a:gd name="connsiteX0" fmla="*/ 0 w 852351"/>
                  <a:gd name="connsiteY0" fmla="*/ 362495 h 695597"/>
                  <a:gd name="connsiteX1" fmla="*/ 852351 w 852351"/>
                  <a:gd name="connsiteY1" fmla="*/ 695597 h 695597"/>
                  <a:gd name="connsiteX2" fmla="*/ 822960 w 852351"/>
                  <a:gd name="connsiteY2" fmla="*/ 0 h 695597"/>
                  <a:gd name="connsiteX3" fmla="*/ 0 w 852351"/>
                  <a:gd name="connsiteY3" fmla="*/ 362495 h 695597"/>
                  <a:gd name="connsiteX0" fmla="*/ 0 w 852351"/>
                  <a:gd name="connsiteY0" fmla="*/ 388621 h 721723"/>
                  <a:gd name="connsiteX1" fmla="*/ 852351 w 852351"/>
                  <a:gd name="connsiteY1" fmla="*/ 721723 h 721723"/>
                  <a:gd name="connsiteX2" fmla="*/ 832757 w 852351"/>
                  <a:gd name="connsiteY2" fmla="*/ 0 h 721723"/>
                  <a:gd name="connsiteX3" fmla="*/ 0 w 852351"/>
                  <a:gd name="connsiteY3" fmla="*/ 388621 h 721723"/>
                  <a:gd name="connsiteX0" fmla="*/ 0 w 852351"/>
                  <a:gd name="connsiteY0" fmla="*/ 407127 h 740229"/>
                  <a:gd name="connsiteX1" fmla="*/ 852351 w 852351"/>
                  <a:gd name="connsiteY1" fmla="*/ 740229 h 740229"/>
                  <a:gd name="connsiteX2" fmla="*/ 845231 w 852351"/>
                  <a:gd name="connsiteY2" fmla="*/ 0 h 740229"/>
                  <a:gd name="connsiteX3" fmla="*/ 0 w 852351"/>
                  <a:gd name="connsiteY3" fmla="*/ 407127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2351" h="740229">
                    <a:moveTo>
                      <a:pt x="0" y="407127"/>
                    </a:moveTo>
                    <a:lnTo>
                      <a:pt x="852351" y="740229"/>
                    </a:lnTo>
                    <a:cubicBezTo>
                      <a:pt x="849978" y="493486"/>
                      <a:pt x="847604" y="246743"/>
                      <a:pt x="845231" y="0"/>
                    </a:cubicBezTo>
                    <a:lnTo>
                      <a:pt x="0" y="407127"/>
                    </a:lnTo>
                    <a:close/>
                  </a:path>
                </a:pathLst>
              </a:custGeom>
              <a:solidFill>
                <a:srgbClr val="D9A2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reeform 20"/>
              <p:cNvSpPr/>
              <p:nvPr/>
            </p:nvSpPr>
            <p:spPr>
              <a:xfrm>
                <a:off x="2949303" y="4226922"/>
                <a:ext cx="852351" cy="740229"/>
              </a:xfrm>
              <a:custGeom>
                <a:avLst/>
                <a:gdLst>
                  <a:gd name="connsiteX0" fmla="*/ 4898 w 994409"/>
                  <a:gd name="connsiteY0" fmla="*/ 419101 h 812619"/>
                  <a:gd name="connsiteX1" fmla="*/ 857249 w 994409"/>
                  <a:gd name="connsiteY1" fmla="*/ 752203 h 812619"/>
                  <a:gd name="connsiteX2" fmla="*/ 827858 w 994409"/>
                  <a:gd name="connsiteY2" fmla="*/ 56606 h 812619"/>
                  <a:gd name="connsiteX3" fmla="*/ 4898 w 994409"/>
                  <a:gd name="connsiteY3" fmla="*/ 419101 h 812619"/>
                  <a:gd name="connsiteX0" fmla="*/ 0 w 989511"/>
                  <a:gd name="connsiteY0" fmla="*/ 362495 h 756013"/>
                  <a:gd name="connsiteX1" fmla="*/ 852351 w 989511"/>
                  <a:gd name="connsiteY1" fmla="*/ 695597 h 756013"/>
                  <a:gd name="connsiteX2" fmla="*/ 822960 w 989511"/>
                  <a:gd name="connsiteY2" fmla="*/ 0 h 756013"/>
                  <a:gd name="connsiteX3" fmla="*/ 0 w 989511"/>
                  <a:gd name="connsiteY3" fmla="*/ 362495 h 756013"/>
                  <a:gd name="connsiteX0" fmla="*/ 0 w 852351"/>
                  <a:gd name="connsiteY0" fmla="*/ 362495 h 756013"/>
                  <a:gd name="connsiteX1" fmla="*/ 852351 w 852351"/>
                  <a:gd name="connsiteY1" fmla="*/ 695597 h 756013"/>
                  <a:gd name="connsiteX2" fmla="*/ 822960 w 852351"/>
                  <a:gd name="connsiteY2" fmla="*/ 0 h 756013"/>
                  <a:gd name="connsiteX3" fmla="*/ 0 w 852351"/>
                  <a:gd name="connsiteY3" fmla="*/ 362495 h 756013"/>
                  <a:gd name="connsiteX0" fmla="*/ 0 w 852351"/>
                  <a:gd name="connsiteY0" fmla="*/ 362495 h 695597"/>
                  <a:gd name="connsiteX1" fmla="*/ 852351 w 852351"/>
                  <a:gd name="connsiteY1" fmla="*/ 695597 h 695597"/>
                  <a:gd name="connsiteX2" fmla="*/ 822960 w 852351"/>
                  <a:gd name="connsiteY2" fmla="*/ 0 h 695597"/>
                  <a:gd name="connsiteX3" fmla="*/ 0 w 852351"/>
                  <a:gd name="connsiteY3" fmla="*/ 362495 h 695597"/>
                  <a:gd name="connsiteX0" fmla="*/ 0 w 852351"/>
                  <a:gd name="connsiteY0" fmla="*/ 388621 h 721723"/>
                  <a:gd name="connsiteX1" fmla="*/ 852351 w 852351"/>
                  <a:gd name="connsiteY1" fmla="*/ 721723 h 721723"/>
                  <a:gd name="connsiteX2" fmla="*/ 832757 w 852351"/>
                  <a:gd name="connsiteY2" fmla="*/ 0 h 721723"/>
                  <a:gd name="connsiteX3" fmla="*/ 0 w 852351"/>
                  <a:gd name="connsiteY3" fmla="*/ 388621 h 721723"/>
                  <a:gd name="connsiteX0" fmla="*/ 0 w 852351"/>
                  <a:gd name="connsiteY0" fmla="*/ 407127 h 740229"/>
                  <a:gd name="connsiteX1" fmla="*/ 852351 w 852351"/>
                  <a:gd name="connsiteY1" fmla="*/ 740229 h 740229"/>
                  <a:gd name="connsiteX2" fmla="*/ 845231 w 852351"/>
                  <a:gd name="connsiteY2" fmla="*/ 0 h 740229"/>
                  <a:gd name="connsiteX3" fmla="*/ 0 w 852351"/>
                  <a:gd name="connsiteY3" fmla="*/ 407127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2351" h="740229">
                    <a:moveTo>
                      <a:pt x="0" y="407127"/>
                    </a:moveTo>
                    <a:lnTo>
                      <a:pt x="852351" y="740229"/>
                    </a:lnTo>
                    <a:cubicBezTo>
                      <a:pt x="849978" y="493486"/>
                      <a:pt x="847604" y="246743"/>
                      <a:pt x="845231" y="0"/>
                    </a:cubicBezTo>
                    <a:lnTo>
                      <a:pt x="0" y="407127"/>
                    </a:ln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Freeform 21"/>
              <p:cNvSpPr/>
              <p:nvPr/>
            </p:nvSpPr>
            <p:spPr>
              <a:xfrm>
                <a:off x="2959451" y="1066801"/>
                <a:ext cx="4724400" cy="3570641"/>
              </a:xfrm>
              <a:custGeom>
                <a:avLst/>
                <a:gdLst>
                  <a:gd name="connsiteX0" fmla="*/ 0 w 4724400"/>
                  <a:gd name="connsiteY0" fmla="*/ 0 h 2362200"/>
                  <a:gd name="connsiteX1" fmla="*/ 4724400 w 4724400"/>
                  <a:gd name="connsiteY1" fmla="*/ 0 h 2362200"/>
                  <a:gd name="connsiteX2" fmla="*/ 4724400 w 4724400"/>
                  <a:gd name="connsiteY2" fmla="*/ 2362200 h 2362200"/>
                  <a:gd name="connsiteX3" fmla="*/ 0 w 4724400"/>
                  <a:gd name="connsiteY3" fmla="*/ 2362200 h 2362200"/>
                  <a:gd name="connsiteX4" fmla="*/ 0 w 4724400"/>
                  <a:gd name="connsiteY4" fmla="*/ 0 h 2362200"/>
                  <a:gd name="connsiteX0" fmla="*/ 0 w 4724400"/>
                  <a:gd name="connsiteY0" fmla="*/ 685800 h 3048000"/>
                  <a:gd name="connsiteX1" fmla="*/ 4724400 w 4724400"/>
                  <a:gd name="connsiteY1" fmla="*/ 0 h 3048000"/>
                  <a:gd name="connsiteX2" fmla="*/ 4724400 w 4724400"/>
                  <a:gd name="connsiteY2" fmla="*/ 3048000 h 3048000"/>
                  <a:gd name="connsiteX3" fmla="*/ 0 w 4724400"/>
                  <a:gd name="connsiteY3" fmla="*/ 3048000 h 3048000"/>
                  <a:gd name="connsiteX4" fmla="*/ 0 w 4724400"/>
                  <a:gd name="connsiteY4" fmla="*/ 685800 h 3048000"/>
                  <a:gd name="connsiteX0" fmla="*/ 0 w 4724400"/>
                  <a:gd name="connsiteY0" fmla="*/ 685800 h 3048000"/>
                  <a:gd name="connsiteX1" fmla="*/ 4724400 w 4724400"/>
                  <a:gd name="connsiteY1" fmla="*/ 0 h 3048000"/>
                  <a:gd name="connsiteX2" fmla="*/ 4724400 w 4724400"/>
                  <a:gd name="connsiteY2" fmla="*/ 2362200 h 3048000"/>
                  <a:gd name="connsiteX3" fmla="*/ 0 w 4724400"/>
                  <a:gd name="connsiteY3" fmla="*/ 3048000 h 3048000"/>
                  <a:gd name="connsiteX4" fmla="*/ 0 w 4724400"/>
                  <a:gd name="connsiteY4" fmla="*/ 685800 h 30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24400" h="3048000">
                    <a:moveTo>
                      <a:pt x="0" y="685800"/>
                    </a:moveTo>
                    <a:lnTo>
                      <a:pt x="4724400" y="0"/>
                    </a:lnTo>
                    <a:lnTo>
                      <a:pt x="4724400" y="2362200"/>
                    </a:lnTo>
                    <a:lnTo>
                      <a:pt x="0" y="3048000"/>
                    </a:lnTo>
                    <a:lnTo>
                      <a:pt x="0" y="685800"/>
                    </a:lnTo>
                    <a:close/>
                  </a:path>
                </a:pathLst>
              </a:custGeom>
              <a:solidFill>
                <a:srgbClr val="D9A2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74320" rIns="274320" bIns="274320" rtlCol="0" anchor="t" anchorCtr="0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8" name="TextBox 17"/>
            <p:cNvSpPr txBox="1"/>
            <p:nvPr/>
          </p:nvSpPr>
          <p:spPr>
            <a:xfrm>
              <a:off x="6702795" y="3331213"/>
              <a:ext cx="3446074" cy="9959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Built-in </a:t>
              </a:r>
              <a:r>
                <a:rPr lang="en-CA" b="1" dirty="0">
                  <a:solidFill>
                    <a:schemeClr val="bg1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savings on renewals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072607" y="2169223"/>
            <a:ext cx="2786197" cy="2550112"/>
            <a:chOff x="6373604" y="1600200"/>
            <a:chExt cx="4028571" cy="3962403"/>
          </a:xfrm>
          <a:solidFill>
            <a:srgbClr val="7CADD4"/>
          </a:solidFill>
        </p:grpSpPr>
        <p:grpSp>
          <p:nvGrpSpPr>
            <p:cNvPr id="24" name="Group 8"/>
            <p:cNvGrpSpPr/>
            <p:nvPr/>
          </p:nvGrpSpPr>
          <p:grpSpPr>
            <a:xfrm>
              <a:off x="6373604" y="1600200"/>
              <a:ext cx="4028571" cy="3962403"/>
              <a:chOff x="2949303" y="663494"/>
              <a:chExt cx="4752211" cy="4544995"/>
            </a:xfrm>
            <a:grpFill/>
          </p:grpSpPr>
          <p:sp>
            <p:nvSpPr>
              <p:cNvPr id="28" name="Freeform 27"/>
              <p:cNvSpPr/>
              <p:nvPr/>
            </p:nvSpPr>
            <p:spPr>
              <a:xfrm flipH="1">
                <a:off x="6831521" y="663494"/>
                <a:ext cx="852351" cy="740229"/>
              </a:xfrm>
              <a:custGeom>
                <a:avLst/>
                <a:gdLst>
                  <a:gd name="connsiteX0" fmla="*/ 4898 w 994409"/>
                  <a:gd name="connsiteY0" fmla="*/ 419101 h 812619"/>
                  <a:gd name="connsiteX1" fmla="*/ 857249 w 994409"/>
                  <a:gd name="connsiteY1" fmla="*/ 752203 h 812619"/>
                  <a:gd name="connsiteX2" fmla="*/ 827858 w 994409"/>
                  <a:gd name="connsiteY2" fmla="*/ 56606 h 812619"/>
                  <a:gd name="connsiteX3" fmla="*/ 4898 w 994409"/>
                  <a:gd name="connsiteY3" fmla="*/ 419101 h 812619"/>
                  <a:gd name="connsiteX0" fmla="*/ 0 w 989511"/>
                  <a:gd name="connsiteY0" fmla="*/ 362495 h 756013"/>
                  <a:gd name="connsiteX1" fmla="*/ 852351 w 989511"/>
                  <a:gd name="connsiteY1" fmla="*/ 695597 h 756013"/>
                  <a:gd name="connsiteX2" fmla="*/ 822960 w 989511"/>
                  <a:gd name="connsiteY2" fmla="*/ 0 h 756013"/>
                  <a:gd name="connsiteX3" fmla="*/ 0 w 989511"/>
                  <a:gd name="connsiteY3" fmla="*/ 362495 h 756013"/>
                  <a:gd name="connsiteX0" fmla="*/ 0 w 852351"/>
                  <a:gd name="connsiteY0" fmla="*/ 362495 h 756013"/>
                  <a:gd name="connsiteX1" fmla="*/ 852351 w 852351"/>
                  <a:gd name="connsiteY1" fmla="*/ 695597 h 756013"/>
                  <a:gd name="connsiteX2" fmla="*/ 822960 w 852351"/>
                  <a:gd name="connsiteY2" fmla="*/ 0 h 756013"/>
                  <a:gd name="connsiteX3" fmla="*/ 0 w 852351"/>
                  <a:gd name="connsiteY3" fmla="*/ 362495 h 756013"/>
                  <a:gd name="connsiteX0" fmla="*/ 0 w 852351"/>
                  <a:gd name="connsiteY0" fmla="*/ 362495 h 695597"/>
                  <a:gd name="connsiteX1" fmla="*/ 852351 w 852351"/>
                  <a:gd name="connsiteY1" fmla="*/ 695597 h 695597"/>
                  <a:gd name="connsiteX2" fmla="*/ 822960 w 852351"/>
                  <a:gd name="connsiteY2" fmla="*/ 0 h 695597"/>
                  <a:gd name="connsiteX3" fmla="*/ 0 w 852351"/>
                  <a:gd name="connsiteY3" fmla="*/ 362495 h 695597"/>
                  <a:gd name="connsiteX0" fmla="*/ 0 w 852351"/>
                  <a:gd name="connsiteY0" fmla="*/ 388621 h 721723"/>
                  <a:gd name="connsiteX1" fmla="*/ 852351 w 852351"/>
                  <a:gd name="connsiteY1" fmla="*/ 721723 h 721723"/>
                  <a:gd name="connsiteX2" fmla="*/ 832757 w 852351"/>
                  <a:gd name="connsiteY2" fmla="*/ 0 h 721723"/>
                  <a:gd name="connsiteX3" fmla="*/ 0 w 852351"/>
                  <a:gd name="connsiteY3" fmla="*/ 388621 h 721723"/>
                  <a:gd name="connsiteX0" fmla="*/ 0 w 852351"/>
                  <a:gd name="connsiteY0" fmla="*/ 407127 h 740229"/>
                  <a:gd name="connsiteX1" fmla="*/ 852351 w 852351"/>
                  <a:gd name="connsiteY1" fmla="*/ 740229 h 740229"/>
                  <a:gd name="connsiteX2" fmla="*/ 845231 w 852351"/>
                  <a:gd name="connsiteY2" fmla="*/ 0 h 740229"/>
                  <a:gd name="connsiteX3" fmla="*/ 0 w 852351"/>
                  <a:gd name="connsiteY3" fmla="*/ 407127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2351" h="740229">
                    <a:moveTo>
                      <a:pt x="0" y="407127"/>
                    </a:moveTo>
                    <a:lnTo>
                      <a:pt x="852351" y="740229"/>
                    </a:lnTo>
                    <a:cubicBezTo>
                      <a:pt x="849978" y="493486"/>
                      <a:pt x="847604" y="246743"/>
                      <a:pt x="845231" y="0"/>
                    </a:cubicBezTo>
                    <a:lnTo>
                      <a:pt x="0" y="407127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Freeform 28"/>
              <p:cNvSpPr/>
              <p:nvPr/>
            </p:nvSpPr>
            <p:spPr>
              <a:xfrm rot="10800000">
                <a:off x="3496295" y="4761812"/>
                <a:ext cx="304800" cy="446677"/>
              </a:xfrm>
              <a:custGeom>
                <a:avLst/>
                <a:gdLst>
                  <a:gd name="connsiteX0" fmla="*/ 4898 w 994409"/>
                  <a:gd name="connsiteY0" fmla="*/ 419101 h 812619"/>
                  <a:gd name="connsiteX1" fmla="*/ 857249 w 994409"/>
                  <a:gd name="connsiteY1" fmla="*/ 752203 h 812619"/>
                  <a:gd name="connsiteX2" fmla="*/ 827858 w 994409"/>
                  <a:gd name="connsiteY2" fmla="*/ 56606 h 812619"/>
                  <a:gd name="connsiteX3" fmla="*/ 4898 w 994409"/>
                  <a:gd name="connsiteY3" fmla="*/ 419101 h 812619"/>
                  <a:gd name="connsiteX0" fmla="*/ 0 w 989511"/>
                  <a:gd name="connsiteY0" fmla="*/ 362495 h 756013"/>
                  <a:gd name="connsiteX1" fmla="*/ 852351 w 989511"/>
                  <a:gd name="connsiteY1" fmla="*/ 695597 h 756013"/>
                  <a:gd name="connsiteX2" fmla="*/ 822960 w 989511"/>
                  <a:gd name="connsiteY2" fmla="*/ 0 h 756013"/>
                  <a:gd name="connsiteX3" fmla="*/ 0 w 989511"/>
                  <a:gd name="connsiteY3" fmla="*/ 362495 h 756013"/>
                  <a:gd name="connsiteX0" fmla="*/ 0 w 852351"/>
                  <a:gd name="connsiteY0" fmla="*/ 362495 h 756013"/>
                  <a:gd name="connsiteX1" fmla="*/ 852351 w 852351"/>
                  <a:gd name="connsiteY1" fmla="*/ 695597 h 756013"/>
                  <a:gd name="connsiteX2" fmla="*/ 822960 w 852351"/>
                  <a:gd name="connsiteY2" fmla="*/ 0 h 756013"/>
                  <a:gd name="connsiteX3" fmla="*/ 0 w 852351"/>
                  <a:gd name="connsiteY3" fmla="*/ 362495 h 756013"/>
                  <a:gd name="connsiteX0" fmla="*/ 0 w 852351"/>
                  <a:gd name="connsiteY0" fmla="*/ 362495 h 695597"/>
                  <a:gd name="connsiteX1" fmla="*/ 852351 w 852351"/>
                  <a:gd name="connsiteY1" fmla="*/ 695597 h 695597"/>
                  <a:gd name="connsiteX2" fmla="*/ 822960 w 852351"/>
                  <a:gd name="connsiteY2" fmla="*/ 0 h 695597"/>
                  <a:gd name="connsiteX3" fmla="*/ 0 w 852351"/>
                  <a:gd name="connsiteY3" fmla="*/ 362495 h 695597"/>
                  <a:gd name="connsiteX0" fmla="*/ 0 w 852351"/>
                  <a:gd name="connsiteY0" fmla="*/ 388621 h 721723"/>
                  <a:gd name="connsiteX1" fmla="*/ 852351 w 852351"/>
                  <a:gd name="connsiteY1" fmla="*/ 721723 h 721723"/>
                  <a:gd name="connsiteX2" fmla="*/ 832757 w 852351"/>
                  <a:gd name="connsiteY2" fmla="*/ 0 h 721723"/>
                  <a:gd name="connsiteX3" fmla="*/ 0 w 852351"/>
                  <a:gd name="connsiteY3" fmla="*/ 388621 h 721723"/>
                  <a:gd name="connsiteX0" fmla="*/ 0 w 852351"/>
                  <a:gd name="connsiteY0" fmla="*/ 407127 h 740229"/>
                  <a:gd name="connsiteX1" fmla="*/ 852351 w 852351"/>
                  <a:gd name="connsiteY1" fmla="*/ 740229 h 740229"/>
                  <a:gd name="connsiteX2" fmla="*/ 845231 w 852351"/>
                  <a:gd name="connsiteY2" fmla="*/ 0 h 740229"/>
                  <a:gd name="connsiteX3" fmla="*/ 0 w 852351"/>
                  <a:gd name="connsiteY3" fmla="*/ 407127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2351" h="740229">
                    <a:moveTo>
                      <a:pt x="0" y="407127"/>
                    </a:moveTo>
                    <a:lnTo>
                      <a:pt x="852351" y="740229"/>
                    </a:lnTo>
                    <a:cubicBezTo>
                      <a:pt x="849978" y="493486"/>
                      <a:pt x="847604" y="246743"/>
                      <a:pt x="845231" y="0"/>
                    </a:cubicBezTo>
                    <a:lnTo>
                      <a:pt x="0" y="407127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2949303" y="4226922"/>
                <a:ext cx="852351" cy="740229"/>
              </a:xfrm>
              <a:custGeom>
                <a:avLst/>
                <a:gdLst>
                  <a:gd name="connsiteX0" fmla="*/ 4898 w 994409"/>
                  <a:gd name="connsiteY0" fmla="*/ 419101 h 812619"/>
                  <a:gd name="connsiteX1" fmla="*/ 857249 w 994409"/>
                  <a:gd name="connsiteY1" fmla="*/ 752203 h 812619"/>
                  <a:gd name="connsiteX2" fmla="*/ 827858 w 994409"/>
                  <a:gd name="connsiteY2" fmla="*/ 56606 h 812619"/>
                  <a:gd name="connsiteX3" fmla="*/ 4898 w 994409"/>
                  <a:gd name="connsiteY3" fmla="*/ 419101 h 812619"/>
                  <a:gd name="connsiteX0" fmla="*/ 0 w 989511"/>
                  <a:gd name="connsiteY0" fmla="*/ 362495 h 756013"/>
                  <a:gd name="connsiteX1" fmla="*/ 852351 w 989511"/>
                  <a:gd name="connsiteY1" fmla="*/ 695597 h 756013"/>
                  <a:gd name="connsiteX2" fmla="*/ 822960 w 989511"/>
                  <a:gd name="connsiteY2" fmla="*/ 0 h 756013"/>
                  <a:gd name="connsiteX3" fmla="*/ 0 w 989511"/>
                  <a:gd name="connsiteY3" fmla="*/ 362495 h 756013"/>
                  <a:gd name="connsiteX0" fmla="*/ 0 w 852351"/>
                  <a:gd name="connsiteY0" fmla="*/ 362495 h 756013"/>
                  <a:gd name="connsiteX1" fmla="*/ 852351 w 852351"/>
                  <a:gd name="connsiteY1" fmla="*/ 695597 h 756013"/>
                  <a:gd name="connsiteX2" fmla="*/ 822960 w 852351"/>
                  <a:gd name="connsiteY2" fmla="*/ 0 h 756013"/>
                  <a:gd name="connsiteX3" fmla="*/ 0 w 852351"/>
                  <a:gd name="connsiteY3" fmla="*/ 362495 h 756013"/>
                  <a:gd name="connsiteX0" fmla="*/ 0 w 852351"/>
                  <a:gd name="connsiteY0" fmla="*/ 362495 h 695597"/>
                  <a:gd name="connsiteX1" fmla="*/ 852351 w 852351"/>
                  <a:gd name="connsiteY1" fmla="*/ 695597 h 695597"/>
                  <a:gd name="connsiteX2" fmla="*/ 822960 w 852351"/>
                  <a:gd name="connsiteY2" fmla="*/ 0 h 695597"/>
                  <a:gd name="connsiteX3" fmla="*/ 0 w 852351"/>
                  <a:gd name="connsiteY3" fmla="*/ 362495 h 695597"/>
                  <a:gd name="connsiteX0" fmla="*/ 0 w 852351"/>
                  <a:gd name="connsiteY0" fmla="*/ 388621 h 721723"/>
                  <a:gd name="connsiteX1" fmla="*/ 852351 w 852351"/>
                  <a:gd name="connsiteY1" fmla="*/ 721723 h 721723"/>
                  <a:gd name="connsiteX2" fmla="*/ 832757 w 852351"/>
                  <a:gd name="connsiteY2" fmla="*/ 0 h 721723"/>
                  <a:gd name="connsiteX3" fmla="*/ 0 w 852351"/>
                  <a:gd name="connsiteY3" fmla="*/ 388621 h 721723"/>
                  <a:gd name="connsiteX0" fmla="*/ 0 w 852351"/>
                  <a:gd name="connsiteY0" fmla="*/ 407127 h 740229"/>
                  <a:gd name="connsiteX1" fmla="*/ 852351 w 852351"/>
                  <a:gd name="connsiteY1" fmla="*/ 740229 h 740229"/>
                  <a:gd name="connsiteX2" fmla="*/ 845231 w 852351"/>
                  <a:gd name="connsiteY2" fmla="*/ 0 h 740229"/>
                  <a:gd name="connsiteX3" fmla="*/ 0 w 852351"/>
                  <a:gd name="connsiteY3" fmla="*/ 407127 h 7402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2351" h="740229">
                    <a:moveTo>
                      <a:pt x="0" y="407127"/>
                    </a:moveTo>
                    <a:lnTo>
                      <a:pt x="852351" y="740229"/>
                    </a:lnTo>
                    <a:cubicBezTo>
                      <a:pt x="849978" y="493486"/>
                      <a:pt x="847604" y="246743"/>
                      <a:pt x="845231" y="0"/>
                    </a:cubicBezTo>
                    <a:lnTo>
                      <a:pt x="0" y="407127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2977115" y="1066799"/>
                <a:ext cx="4724399" cy="3570643"/>
              </a:xfrm>
              <a:custGeom>
                <a:avLst/>
                <a:gdLst>
                  <a:gd name="connsiteX0" fmla="*/ 0 w 4724400"/>
                  <a:gd name="connsiteY0" fmla="*/ 0 h 2362200"/>
                  <a:gd name="connsiteX1" fmla="*/ 4724400 w 4724400"/>
                  <a:gd name="connsiteY1" fmla="*/ 0 h 2362200"/>
                  <a:gd name="connsiteX2" fmla="*/ 4724400 w 4724400"/>
                  <a:gd name="connsiteY2" fmla="*/ 2362200 h 2362200"/>
                  <a:gd name="connsiteX3" fmla="*/ 0 w 4724400"/>
                  <a:gd name="connsiteY3" fmla="*/ 2362200 h 2362200"/>
                  <a:gd name="connsiteX4" fmla="*/ 0 w 4724400"/>
                  <a:gd name="connsiteY4" fmla="*/ 0 h 2362200"/>
                  <a:gd name="connsiteX0" fmla="*/ 0 w 4724400"/>
                  <a:gd name="connsiteY0" fmla="*/ 685800 h 3048000"/>
                  <a:gd name="connsiteX1" fmla="*/ 4724400 w 4724400"/>
                  <a:gd name="connsiteY1" fmla="*/ 0 h 3048000"/>
                  <a:gd name="connsiteX2" fmla="*/ 4724400 w 4724400"/>
                  <a:gd name="connsiteY2" fmla="*/ 3048000 h 3048000"/>
                  <a:gd name="connsiteX3" fmla="*/ 0 w 4724400"/>
                  <a:gd name="connsiteY3" fmla="*/ 3048000 h 3048000"/>
                  <a:gd name="connsiteX4" fmla="*/ 0 w 4724400"/>
                  <a:gd name="connsiteY4" fmla="*/ 685800 h 3048000"/>
                  <a:gd name="connsiteX0" fmla="*/ 0 w 4724400"/>
                  <a:gd name="connsiteY0" fmla="*/ 685800 h 3048000"/>
                  <a:gd name="connsiteX1" fmla="*/ 4724400 w 4724400"/>
                  <a:gd name="connsiteY1" fmla="*/ 0 h 3048000"/>
                  <a:gd name="connsiteX2" fmla="*/ 4724400 w 4724400"/>
                  <a:gd name="connsiteY2" fmla="*/ 2362200 h 3048000"/>
                  <a:gd name="connsiteX3" fmla="*/ 0 w 4724400"/>
                  <a:gd name="connsiteY3" fmla="*/ 3048000 h 3048000"/>
                  <a:gd name="connsiteX4" fmla="*/ 0 w 4724400"/>
                  <a:gd name="connsiteY4" fmla="*/ 685800 h 304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4724400" h="3048000">
                    <a:moveTo>
                      <a:pt x="0" y="685800"/>
                    </a:moveTo>
                    <a:lnTo>
                      <a:pt x="4724400" y="0"/>
                    </a:lnTo>
                    <a:lnTo>
                      <a:pt x="4724400" y="2362200"/>
                    </a:lnTo>
                    <a:lnTo>
                      <a:pt x="0" y="3048000"/>
                    </a:lnTo>
                    <a:lnTo>
                      <a:pt x="0" y="6858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274320" tIns="274320" rIns="274320" bIns="274320" rtlCol="0" anchor="t" anchorCtr="0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7" name="TextBox 26"/>
            <p:cNvSpPr txBox="1"/>
            <p:nvPr/>
          </p:nvSpPr>
          <p:spPr>
            <a:xfrm>
              <a:off x="6734883" y="3402856"/>
              <a:ext cx="3446073" cy="100427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CA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Audit </a:t>
              </a:r>
            </a:p>
            <a:p>
              <a:pPr lvl="0" algn="ctr"/>
              <a:r>
                <a:rPr lang="en-CA" b="1" dirty="0" smtClean="0">
                  <a:solidFill>
                    <a:schemeClr val="bg1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protection</a:t>
              </a:r>
              <a:endParaRPr lang="en-C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 flipH="1">
            <a:off x="305113" y="4876074"/>
            <a:ext cx="2743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Ensure </a:t>
            </a:r>
            <a:r>
              <a:rPr lang="en-US" sz="14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that the acquired license rights can be utilized by the required </a:t>
            </a:r>
            <a:r>
              <a:rPr lang="en-US" sz="1400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end-user </a:t>
            </a:r>
            <a:r>
              <a:rPr lang="en-US" sz="14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segments, taking into account geographic and functional needs.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 flipH="1">
            <a:off x="3182483" y="4876074"/>
            <a:ext cx="2743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Negotiating an escalation cap will create an enormous advantage – and save a significant amount of money – when it’s time to renew.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 flipH="1">
            <a:off x="6059853" y="4876074"/>
            <a:ext cx="2743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Software licensing audits can cause significant business disruption and failure to be </a:t>
            </a:r>
            <a:r>
              <a:rPr lang="en-CA" sz="1400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compliant will </a:t>
            </a:r>
            <a:r>
              <a:rPr lang="en-CA" sz="14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result </a:t>
            </a:r>
            <a:r>
              <a:rPr lang="en-CA" sz="1400" kern="0" dirty="0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in serious financial </a:t>
            </a:r>
            <a:r>
              <a:rPr lang="en-CA" sz="1400" kern="0" dirty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Arial" pitchFamily="34" charset="0"/>
                <a:cs typeface="Arial" pitchFamily="34" charset="0"/>
              </a:rPr>
              <a:t>fines. </a:t>
            </a:r>
            <a:endParaRPr lang="en-US" sz="1400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855" y="2851849"/>
            <a:ext cx="232831" cy="37253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159" y="2869732"/>
            <a:ext cx="232831" cy="37253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290" y="2866792"/>
            <a:ext cx="232831" cy="372530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05113" y="1246450"/>
            <a:ext cx="7584012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b="1" dirty="0" smtClean="0"/>
              <a:t>Price isn’t the only thing that affects the bottom line. </a:t>
            </a:r>
          </a:p>
          <a:p>
            <a:r>
              <a:rPr lang="en-CA" b="1" dirty="0" smtClean="0"/>
              <a:t>Negotiating the terms and conditions in an agreement can lead to: 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40" name="Picture 3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40" descr="itrg-logo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379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276629" y="4269388"/>
            <a:ext cx="2216398" cy="1816536"/>
          </a:xfrm>
          <a:prstGeom prst="rect">
            <a:avLst/>
          </a:prstGeom>
          <a:solidFill>
            <a:srgbClr val="85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45" name="Isosceles Triangle 44"/>
          <p:cNvSpPr/>
          <p:nvPr/>
        </p:nvSpPr>
        <p:spPr>
          <a:xfrm rot="5400000">
            <a:off x="426029" y="5236780"/>
            <a:ext cx="1131789" cy="1443267"/>
          </a:xfrm>
          <a:prstGeom prst="triangle">
            <a:avLst>
              <a:gd name="adj" fmla="val 52054"/>
            </a:avLst>
          </a:prstGeom>
          <a:solidFill>
            <a:srgbClr val="85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/>
          </a:p>
        </p:txBody>
      </p:sp>
      <p:sp>
        <p:nvSpPr>
          <p:cNvPr id="43" name="Isosceles Triangle 42"/>
          <p:cNvSpPr/>
          <p:nvPr/>
        </p:nvSpPr>
        <p:spPr>
          <a:xfrm rot="16200000">
            <a:off x="1205501" y="5236782"/>
            <a:ext cx="1131787" cy="1443265"/>
          </a:xfrm>
          <a:prstGeom prst="triangle">
            <a:avLst>
              <a:gd name="adj" fmla="val 52054"/>
            </a:avLst>
          </a:prstGeom>
          <a:solidFill>
            <a:srgbClr val="858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sz="1000" dirty="0"/>
          </a:p>
        </p:txBody>
      </p:sp>
      <p:sp>
        <p:nvSpPr>
          <p:cNvPr id="8" name="Rectangle 7"/>
          <p:cNvSpPr/>
          <p:nvPr/>
        </p:nvSpPr>
        <p:spPr>
          <a:xfrm>
            <a:off x="0" y="1420211"/>
            <a:ext cx="9144000" cy="3057029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dist="127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sz="1600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 rot="10967266">
            <a:off x="505886" y="2027866"/>
            <a:ext cx="1801307" cy="1790324"/>
            <a:chOff x="3134771" y="4310805"/>
            <a:chExt cx="1801307" cy="1790324"/>
          </a:xfrm>
        </p:grpSpPr>
        <p:sp>
          <p:nvSpPr>
            <p:cNvPr id="13" name="Oval 12"/>
            <p:cNvSpPr/>
            <p:nvPr/>
          </p:nvSpPr>
          <p:spPr>
            <a:xfrm>
              <a:off x="3134771" y="4312163"/>
              <a:ext cx="1801307" cy="1787611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Pie 16"/>
            <p:cNvSpPr/>
            <p:nvPr/>
          </p:nvSpPr>
          <p:spPr>
            <a:xfrm rot="1356485">
              <a:off x="3139357" y="4310805"/>
              <a:ext cx="1792134" cy="1790324"/>
            </a:xfrm>
            <a:prstGeom prst="pie">
              <a:avLst>
                <a:gd name="adj1" fmla="val 0"/>
                <a:gd name="adj2" fmla="val 15742596"/>
              </a:avLst>
            </a:prstGeom>
            <a:pattFill prst="ltUpDiag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5" name="Pie 4"/>
            <p:cNvSpPr/>
            <p:nvPr/>
          </p:nvSpPr>
          <p:spPr>
            <a:xfrm>
              <a:off x="3134771" y="4312163"/>
              <a:ext cx="1801307" cy="1787611"/>
            </a:xfrm>
            <a:prstGeom prst="pie">
              <a:avLst/>
            </a:prstGeom>
            <a:solidFill>
              <a:srgbClr val="243F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Oval 2"/>
          <p:cNvSpPr/>
          <p:nvPr/>
        </p:nvSpPr>
        <p:spPr>
          <a:xfrm>
            <a:off x="8323761" y="423333"/>
            <a:ext cx="499533" cy="49953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overall IT spend by 5% or more with effective SaaS</a:t>
            </a:r>
            <a:br>
              <a:rPr lang="en-US" dirty="0"/>
            </a:br>
            <a:r>
              <a:rPr lang="en-US" dirty="0"/>
              <a:t>contract review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902" y="377314"/>
            <a:ext cx="279399" cy="279399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3601649" y="4687849"/>
            <a:ext cx="5211269" cy="157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By </a:t>
            </a:r>
            <a:r>
              <a:rPr lang="en-US" sz="1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having commercially-efficient contracts, effectively managing these throughout their operational </a:t>
            </a:r>
            <a:r>
              <a:rPr lang="en-US" sz="1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life, </a:t>
            </a:r>
            <a:r>
              <a:rPr lang="en-US" sz="1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and minimizing waste in business activities with suppliers, an organization can typically save between 5% to 15% of contract spend</a:t>
            </a:r>
            <a:r>
              <a:rPr lang="en-US" sz="1400" i="1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 EY**</a:t>
            </a:r>
            <a:endParaRPr lang="en-CA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98067" y="1585167"/>
            <a:ext cx="5964916" cy="2858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</a:t>
            </a:r>
            <a:r>
              <a:rPr lang="en-C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of </a:t>
            </a: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IT budget </a:t>
            </a:r>
            <a:r>
              <a:rPr lang="en-C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 spent on </a:t>
            </a: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software.*</a:t>
            </a:r>
          </a:p>
          <a:p>
            <a:pPr algn="ctr">
              <a:lnSpc>
                <a:spcPct val="107000"/>
              </a:lnSpc>
            </a:pPr>
            <a:endParaRPr lang="en-CA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 </a:t>
            </a:r>
            <a:r>
              <a:rPr lang="en-C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review and negotiation can save </a:t>
            </a: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~20</a:t>
            </a:r>
            <a:r>
              <a:rPr lang="en-C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of the contract </a:t>
            </a: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value.</a:t>
            </a:r>
          </a:p>
          <a:p>
            <a:pPr algn="ctr">
              <a:lnSpc>
                <a:spcPct val="107000"/>
              </a:lnSpc>
            </a:pPr>
            <a:endParaRPr lang="en-C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</a:pPr>
            <a:r>
              <a:rPr lang="en-C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Conservatively, it’s possible to save 5% of the overall IT budget through comprehensive software </a:t>
            </a: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C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SaaS contract review. </a:t>
            </a:r>
            <a:endParaRPr lang="en-CA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C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2800" b="1" dirty="0" smtClean="0">
                <a:solidFill>
                  <a:srgbClr val="243F5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CA" sz="2800" b="1" dirty="0">
                <a:solidFill>
                  <a:srgbClr val="243F5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</a:t>
            </a:r>
            <a:r>
              <a:rPr lang="en-CA" sz="2800" b="1" dirty="0" smtClean="0">
                <a:solidFill>
                  <a:srgbClr val="243F5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 </a:t>
            </a:r>
            <a:r>
              <a:rPr lang="en-CA" sz="2800" b="1" dirty="0" smtClean="0">
                <a:solidFill>
                  <a:srgbClr val="243F54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en-CA" sz="2800" b="1" dirty="0" smtClean="0">
                <a:solidFill>
                  <a:srgbClr val="243F5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25% </a:t>
            </a:r>
            <a:r>
              <a:rPr lang="en-CA" sz="2800" b="1" dirty="0">
                <a:solidFill>
                  <a:srgbClr val="243F5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 5</a:t>
            </a:r>
            <a:r>
              <a:rPr lang="en-CA" sz="2800" b="1" dirty="0" smtClean="0">
                <a:solidFill>
                  <a:srgbClr val="243F5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%</a:t>
            </a: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CA" sz="1400" b="1" dirty="0">
              <a:solidFill>
                <a:srgbClr val="243F54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R="0" lv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Therefore, in a $10 </a:t>
            </a:r>
            <a:r>
              <a:rPr lang="en-C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million IT budget, </a:t>
            </a:r>
            <a:r>
              <a:rPr lang="en-C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systematic contract review can cut approximately $500,000.</a:t>
            </a:r>
            <a:endParaRPr lang="en-C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7" name="Picture 104"/>
          <p:cNvPicPr>
            <a:picLocks noChangeAspect="1"/>
          </p:cNvPicPr>
          <p:nvPr/>
        </p:nvPicPr>
        <p:blipFill rotWithShape="1">
          <a:blip r:embed="rId4"/>
          <a:srcRect l="34768" t="21801" r="35751" b="57796"/>
          <a:stretch/>
        </p:blipFill>
        <p:spPr>
          <a:xfrm>
            <a:off x="3107378" y="4626331"/>
            <a:ext cx="494271" cy="436606"/>
          </a:xfrm>
          <a:prstGeom prst="rect">
            <a:avLst/>
          </a:prstGeom>
        </p:spPr>
      </p:pic>
      <p:pic>
        <p:nvPicPr>
          <p:cNvPr id="38" name="Picture 1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00810" y="5572067"/>
            <a:ext cx="512108" cy="377985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426965" y="3002500"/>
            <a:ext cx="1060315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050" dirty="0" smtClean="0">
                <a:solidFill>
                  <a:schemeClr val="bg1"/>
                </a:solidFill>
              </a:rPr>
              <a:t>Software</a:t>
            </a:r>
            <a:r>
              <a:rPr lang="en-CA" sz="1050" dirty="0" smtClean="0"/>
              <a:t>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80570" y="1662950"/>
            <a:ext cx="1060315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050" dirty="0" smtClean="0"/>
              <a:t>IT Budget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97624" y="4057177"/>
            <a:ext cx="2551041" cy="2539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CA" sz="1050" dirty="0" smtClean="0"/>
              <a:t>Money saved through contract review</a:t>
            </a: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1152985" y="3619627"/>
            <a:ext cx="117560" cy="437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55635" y="4605852"/>
            <a:ext cx="2237392" cy="1552733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r>
              <a:rPr lang="en-CA" sz="1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en-CA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onetary value realized with: </a:t>
            </a:r>
          </a:p>
          <a:p>
            <a:endParaRPr lang="en-CA" sz="1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CA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Airtight </a:t>
            </a:r>
            <a:r>
              <a:rPr lang="en-CA" sz="1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contracts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CA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Well-negotiated contracts</a:t>
            </a:r>
            <a:endParaRPr lang="en-CA" sz="1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CA" sz="1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Costs optimized 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CA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 of excess fees </a:t>
            </a:r>
            <a:r>
              <a:rPr lang="en-CA" sz="10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from vendors</a:t>
            </a:r>
          </a:p>
          <a:p>
            <a:pPr marL="171450" indent="-171450">
              <a:lnSpc>
                <a:spcPct val="107000"/>
              </a:lnSpc>
              <a:buFont typeface="Wingdings" panose="05000000000000000000" pitchFamily="2" charset="2"/>
              <a:buChar char="ü"/>
            </a:pPr>
            <a:r>
              <a:rPr lang="en-CA" sz="10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Avoidance of re-purchasing software</a:t>
            </a:r>
            <a:endParaRPr lang="en-CA" sz="1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0687" y="6214844"/>
            <a:ext cx="1346148" cy="26161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CA" sz="1100" dirty="0" smtClean="0"/>
              <a:t>*</a:t>
            </a:r>
            <a:r>
              <a:rPr lang="en-CA" sz="1100" dirty="0" smtClean="0">
                <a:hlinkClick r:id="rId6"/>
              </a:rPr>
              <a:t>Accenture</a:t>
            </a:r>
            <a:r>
              <a:rPr lang="en-CA" sz="1100" dirty="0" smtClean="0"/>
              <a:t>, **</a:t>
            </a:r>
            <a:r>
              <a:rPr lang="en-CA" sz="1100" dirty="0" smtClean="0">
                <a:hlinkClick r:id="rId7"/>
              </a:rPr>
              <a:t>EY</a:t>
            </a:r>
            <a:endParaRPr lang="en-CA" sz="110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0" y="6422955"/>
            <a:ext cx="9144000" cy="437555"/>
            <a:chOff x="0" y="6422955"/>
            <a:chExt cx="9144000" cy="437555"/>
          </a:xfrm>
        </p:grpSpPr>
        <p:pic>
          <p:nvPicPr>
            <p:cNvPr id="24" name="Picture 3">
              <a:hlinkClick r:id="rId8"/>
            </p:cNvPr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6422955"/>
              <a:ext cx="9144000" cy="43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4" descr="itrg-logo.png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7477125" y="6453336"/>
              <a:ext cx="1400175" cy="381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2855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a79565a41421d0e5a461827ab8a64c2a6dcf93"/>
  <p:tag name="ISPRING_RESOURCE_PATHS_HASH_2" val="b4f66ad4a07985a5d9c49e97317bbc23e3ea47f"/>
</p:tagLst>
</file>

<file path=ppt/theme/theme1.xml><?xml version="1.0" encoding="utf-8"?>
<a:theme xmlns:a="http://schemas.openxmlformats.org/drawingml/2006/main" name="Theme1">
  <a:themeElements>
    <a:clrScheme name="Flourish">
      <a:dk1>
        <a:srgbClr val="333333"/>
      </a:dk1>
      <a:lt1>
        <a:srgbClr val="FFFFFF"/>
      </a:lt1>
      <a:dk2>
        <a:srgbClr val="333333"/>
      </a:dk2>
      <a:lt2>
        <a:srgbClr val="FFFFFF"/>
      </a:lt2>
      <a:accent1>
        <a:srgbClr val="29475F"/>
      </a:accent1>
      <a:accent2>
        <a:srgbClr val="D9A210"/>
      </a:accent2>
      <a:accent3>
        <a:srgbClr val="7CADD4"/>
      </a:accent3>
      <a:accent4>
        <a:srgbClr val="FFFFFF"/>
      </a:accent4>
      <a:accent5>
        <a:srgbClr val="FFFFFF"/>
      </a:accent5>
      <a:accent6>
        <a:srgbClr val="FFFFFF"/>
      </a:accent6>
      <a:hlink>
        <a:srgbClr val="2576B7"/>
      </a:hlink>
      <a:folHlink>
        <a:srgbClr val="C77709"/>
      </a:folHlink>
    </a:clrScheme>
    <a:fontScheme name="InfoTech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b="1" i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heme1" id="{EBFD412A-D0D7-4935-89A2-AA989FD4DBC8}" vid="{7B7BA5CB-5882-4576-92F3-CD74C431C825}"/>
    </a:ext>
  </a:extLst>
</a:theme>
</file>

<file path=ppt/theme/theme2.xml><?xml version="1.0" encoding="utf-8"?>
<a:theme xmlns:a="http://schemas.openxmlformats.org/drawingml/2006/main" name="Office Theme">
  <a:themeElements>
    <a:clrScheme name="Research 2011">
      <a:dk1>
        <a:srgbClr val="333333"/>
      </a:dk1>
      <a:lt1>
        <a:srgbClr val="FFFFFF"/>
      </a:lt1>
      <a:dk2>
        <a:srgbClr val="FFFFFF"/>
      </a:dk2>
      <a:lt2>
        <a:srgbClr val="FFFFFF"/>
      </a:lt2>
      <a:accent1>
        <a:srgbClr val="243F54"/>
      </a:accent1>
      <a:accent2>
        <a:srgbClr val="998F57"/>
      </a:accent2>
      <a:accent3>
        <a:srgbClr val="CECECE"/>
      </a:accent3>
      <a:accent4>
        <a:srgbClr val="7B7B7B"/>
      </a:accent4>
      <a:accent5>
        <a:srgbClr val="ADB7C3"/>
      </a:accent5>
      <a:accent6>
        <a:srgbClr val="5D5936"/>
      </a:accent6>
      <a:hlink>
        <a:srgbClr val="2576B7"/>
      </a:hlink>
      <a:folHlink>
        <a:srgbClr val="C77709"/>
      </a:folHlink>
    </a:clrScheme>
    <a:fontScheme name="Research 2011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1565</Words>
  <Application>Microsoft Office PowerPoint</Application>
  <PresentationFormat>On-screen Show (4:3)</PresentationFormat>
  <Paragraphs>151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21" baseType="lpstr">
      <vt:lpstr>Arial</vt:lpstr>
      <vt:lpstr>Calibri</vt:lpstr>
      <vt:lpstr>Georgia</vt:lpstr>
      <vt:lpstr>Helvetica</vt:lpstr>
      <vt:lpstr>Roboto Regular</vt:lpstr>
      <vt:lpstr>Times New Roman</vt:lpstr>
      <vt:lpstr>Wingdings</vt:lpstr>
      <vt:lpstr>Theme1</vt:lpstr>
      <vt:lpstr>Office Theme</vt:lpstr>
      <vt:lpstr>PowerPoint Presentation</vt:lpstr>
      <vt:lpstr>PowerPoint Presentation</vt:lpstr>
      <vt:lpstr>Our understanding of the problem</vt:lpstr>
      <vt:lpstr>Executive summary</vt:lpstr>
      <vt:lpstr>Software is a significant portion of IT budgets</vt:lpstr>
      <vt:lpstr>Contract review faces significant structural challenges</vt:lpstr>
      <vt:lpstr>Vendors do not have your best interests in mind</vt:lpstr>
      <vt:lpstr>Pay attention to the terms and conditions </vt:lpstr>
      <vt:lpstr>Reduce overall IT spend by 5% or more with effective SaaS contract review </vt:lpstr>
      <vt:lpstr>PowerPoint Presentation</vt:lpstr>
      <vt:lpstr>Info-Tech Research Group Helps IT Professionals To:</vt:lpstr>
      <vt:lpstr>Custom Show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2016-09-16T13:08:58Z</dcterms:created>
  <dcterms:modified xsi:type="dcterms:W3CDTF">2016-09-16T14:00:58Z</dcterms:modified>
</cp:coreProperties>
</file>