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6"/>
  </p:notesMasterIdLst>
  <p:handoutMasterIdLst>
    <p:handoutMasterId r:id="rId17"/>
  </p:handoutMasterIdLst>
  <p:sldIdLst>
    <p:sldId id="278" r:id="rId2"/>
    <p:sldId id="484" r:id="rId3"/>
    <p:sldId id="930" r:id="rId4"/>
    <p:sldId id="931" r:id="rId5"/>
    <p:sldId id="1058" r:id="rId6"/>
    <p:sldId id="1198" r:id="rId7"/>
    <p:sldId id="1269" r:id="rId8"/>
    <p:sldId id="988" r:id="rId9"/>
    <p:sldId id="932" r:id="rId10"/>
    <p:sldId id="870" r:id="rId11"/>
    <p:sldId id="426" r:id="rId12"/>
    <p:sldId id="410" r:id="rId13"/>
    <p:sldId id="935" r:id="rId14"/>
    <p:sldId id="413" r:id="rId15"/>
  </p:sldIdLst>
  <p:sldSz cx="9144000" cy="6858000" type="screen4x3"/>
  <p:notesSz cx="6858000" cy="9144000"/>
  <p:custShowLst>
    <p:custShow name="Custom Show 1" id="0">
      <p:sldLst>
        <p:sld r:id="rId2"/>
      </p:sldLst>
    </p:custShow>
  </p:custShowLst>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9D61"/>
    <a:srgbClr val="869E63"/>
    <a:srgbClr val="859947"/>
    <a:srgbClr val="B8C955"/>
    <a:srgbClr val="39546A"/>
    <a:srgbClr val="365D7E"/>
    <a:srgbClr val="96AC3C"/>
    <a:srgbClr val="000000"/>
    <a:srgbClr val="243F54"/>
    <a:srgbClr val="A241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4934" autoAdjust="0"/>
  </p:normalViewPr>
  <p:slideViewPr>
    <p:cSldViewPr snapToGrid="0">
      <p:cViewPr varScale="1">
        <p:scale>
          <a:sx n="118" d="100"/>
          <a:sy n="118" d="100"/>
        </p:scale>
        <p:origin x="210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dirty="0"/>
              <a:t>Oracle </a:t>
            </a:r>
            <a:r>
              <a:rPr lang="en-US" sz="1800" dirty="0" err="1"/>
              <a:t>LMS</a:t>
            </a:r>
            <a:r>
              <a:rPr lang="en-US" sz="1800" dirty="0"/>
              <a:t> has been helpful during the audit, contract </a:t>
            </a:r>
            <a:r>
              <a:rPr lang="en-US" sz="1800" dirty="0" smtClean="0"/>
              <a:t>renewal, </a:t>
            </a:r>
            <a:r>
              <a:rPr lang="en-US" sz="1800" dirty="0"/>
              <a:t>and negotiation process</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Strongly Disagree</c:v>
                </c:pt>
                <c:pt idx="1">
                  <c:v>Disagree</c:v>
                </c:pt>
                <c:pt idx="2">
                  <c:v>Agree</c:v>
                </c:pt>
                <c:pt idx="3">
                  <c:v>Strongly Agree</c:v>
                </c:pt>
              </c:strCache>
            </c:strRef>
          </c:cat>
          <c:val>
            <c:numRef>
              <c:f>Sheet1!$B$2:$B$5</c:f>
              <c:numCache>
                <c:formatCode>0.00%</c:formatCode>
                <c:ptCount val="4"/>
                <c:pt idx="0">
                  <c:v>0.37</c:v>
                </c:pt>
                <c:pt idx="1">
                  <c:v>0.41</c:v>
                </c:pt>
                <c:pt idx="2">
                  <c:v>0.22</c:v>
                </c:pt>
                <c:pt idx="3">
                  <c:v>0</c:v>
                </c:pt>
              </c:numCache>
            </c:numRef>
          </c:val>
        </c:ser>
        <c:dLbls>
          <c:dLblPos val="inEnd"/>
          <c:showLegendKey val="0"/>
          <c:showVal val="1"/>
          <c:showCatName val="0"/>
          <c:showSerName val="0"/>
          <c:showPercent val="0"/>
          <c:showBubbleSize val="0"/>
        </c:dLbls>
        <c:gapWidth val="65"/>
        <c:axId val="175932888"/>
        <c:axId val="175658624"/>
      </c:barChart>
      <c:catAx>
        <c:axId val="17593288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75658624"/>
        <c:crosses val="autoZero"/>
        <c:auto val="1"/>
        <c:lblAlgn val="ctr"/>
        <c:lblOffset val="100"/>
        <c:noMultiLvlLbl val="0"/>
      </c:catAx>
      <c:valAx>
        <c:axId val="17565862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minorTickMark val="none"/>
        <c:tickLblPos val="nextTo"/>
        <c:crossAx val="175932888"/>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11/1/2016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11/1/2016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2369867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298774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a:p>
        </p:txBody>
      </p:sp>
    </p:spTree>
    <p:extLst>
      <p:ext uri="{BB962C8B-B14F-4D97-AF65-F5344CB8AC3E}">
        <p14:creationId xmlns:p14="http://schemas.microsoft.com/office/powerpoint/2010/main" val="2228213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1090111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3559486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23778876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542530"/>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55868" y="2964461"/>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76821"/>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595508"/>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17484" y="3020792"/>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21" r:id="rId5"/>
    <p:sldLayoutId id="2147483710" r:id="rId6"/>
    <p:sldLayoutId id="2147483711" r:id="rId7"/>
    <p:sldLayoutId id="2147483726" r:id="rId8"/>
    <p:sldLayoutId id="2147483764" r:id="rId9"/>
    <p:sldLayoutId id="2147483762" r:id="rId10"/>
    <p:sldLayoutId id="2147483761" r:id="rId11"/>
    <p:sldLayoutId id="2147483763" r:id="rId12"/>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izjournals.com/portland/blog/health-care-inc/2014/08/the-down-and-dirty-from-oregons-lawsuit-against.html" TargetMode="External"/><Relationship Id="rId2" Type="http://schemas.openxmlformats.org/officeDocument/2006/relationships/image" Target="../media/image18.png"/><Relationship Id="rId1" Type="http://schemas.openxmlformats.org/officeDocument/2006/relationships/slideLayout" Target="../slideLayouts/slideLayout8.xml"/><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20.png"/><Relationship Id="rId4" Type="http://schemas.openxmlformats.org/officeDocument/2006/relationships/image" Target="../media/image26.png"/></Relationships>
</file>

<file path=ppt/slides/_rels/slide14.xml.rels><?xml version="1.0" encoding="UTF-8" standalone="yes"?>
<Relationships xmlns="http://schemas.openxmlformats.org/package/2006/relationships"><Relationship Id="rId3" Type="http://schemas.openxmlformats.org/officeDocument/2006/relationships/hyperlink" Target="mailto:Workshops@InfoTech.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bcs.org/upload/pdf/ssanotra-100315.pdf" TargetMode="External"/><Relationship Id="rId4" Type="http://schemas.openxmlformats.org/officeDocument/2006/relationships/hyperlink" Target="http://www.informationweek.com/strategic-cio/enterprise-agility/oracle-stokes-hostile-customer-relations-study-says/d/d-id/1317157"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s://dhenschen.files.wordpress.com/2015/06/oracle-cloud-platform.jpg" TargetMode="External"/><Relationship Id="rId5" Type="http://schemas.openxmlformats.org/officeDocument/2006/relationships/hyperlink" Target="http://www.arrowecs.at/images/oracle_produktseite/oracle_red_stack.png" TargetMode="Externa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848427"/>
            <a:ext cx="7454900" cy="655267"/>
          </a:xfrm>
        </p:spPr>
        <p:txBody>
          <a:bodyPr/>
          <a:lstStyle/>
          <a:p>
            <a:r>
              <a:rPr lang="en-CA" dirty="0" smtClean="0"/>
              <a:t>Demystify Oracle Licensing and Optimize Spend</a:t>
            </a:r>
            <a:endParaRPr lang="en-US" dirty="0"/>
          </a:p>
        </p:txBody>
      </p:sp>
      <p:sp>
        <p:nvSpPr>
          <p:cNvPr id="5" name="Tagline"/>
          <p:cNvSpPr>
            <a:spLocks noGrp="1"/>
          </p:cNvSpPr>
          <p:nvPr>
            <p:ph type="body" sz="quarter" idx="16"/>
          </p:nvPr>
        </p:nvSpPr>
        <p:spPr>
          <a:xfrm>
            <a:off x="774700" y="3724072"/>
            <a:ext cx="7009838" cy="508000"/>
          </a:xfrm>
        </p:spPr>
        <p:txBody>
          <a:bodyPr/>
          <a:lstStyle/>
          <a:p>
            <a:r>
              <a:rPr lang="en-CA" dirty="0"/>
              <a:t>Overspending with Oracle is easier than you think, thanks to the open access framework coupled with complexity of licensing. </a:t>
            </a:r>
          </a:p>
        </p:txBody>
      </p:sp>
      <p:pic>
        <p:nvPicPr>
          <p:cNvPr id="6" name="Picture 5" descr="executive-brief-stamp.png"/>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p:nvPr/>
        </p:nvSpPr>
        <p:spPr>
          <a:xfrm>
            <a:off x="-2" y="1887962"/>
            <a:ext cx="9144002"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lvl="0"/>
            <a:endParaRPr lang="en-CA" sz="1200" dirty="0">
              <a:latin typeface="+mj-lt"/>
            </a:endParaRPr>
          </a:p>
        </p:txBody>
      </p:sp>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smtClean="0"/>
              <a:t>The State of Oregon sues Oracle for $240 million</a:t>
            </a:r>
            <a:endParaRPr lang="en-CA" sz="2400" dirty="0">
              <a:latin typeface="+mj-lt"/>
            </a:endParaRPr>
          </a:p>
        </p:txBody>
      </p:sp>
      <p:sp>
        <p:nvSpPr>
          <p:cNvPr id="4" name="TextBox 3"/>
          <p:cNvSpPr txBox="1"/>
          <p:nvPr/>
        </p:nvSpPr>
        <p:spPr>
          <a:xfrm>
            <a:off x="93637" y="1922482"/>
            <a:ext cx="5277280" cy="307777"/>
          </a:xfrm>
          <a:prstGeom prst="rect">
            <a:avLst/>
          </a:prstGeom>
        </p:spPr>
        <p:txBody>
          <a:bodyPr wrap="square" rtlCol="0">
            <a:spAutoFit/>
          </a:bodyPr>
          <a:lstStyle/>
          <a:p>
            <a:pPr>
              <a:spcAft>
                <a:spcPts val="600"/>
              </a:spcAft>
            </a:pPr>
            <a:endParaRPr lang="en-CA" sz="1400" dirty="0">
              <a:solidFill>
                <a:schemeClr val="bg1"/>
              </a:solidFill>
            </a:endParaRPr>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smtClean="0">
                  <a:solidFill>
                    <a:schemeClr val="bg1"/>
                  </a:solidFill>
                </a:rPr>
                <a:t>Industry</a:t>
              </a:r>
            </a:p>
            <a:p>
              <a:pPr algn="r">
                <a:lnSpc>
                  <a:spcPct val="150000"/>
                </a:lnSpc>
              </a:pPr>
              <a:r>
                <a:rPr lang="en-CA" sz="1200" b="1" dirty="0" smtClean="0">
                  <a:solidFill>
                    <a:schemeClr val="bg1"/>
                  </a:solidFill>
                </a:rPr>
                <a:t>Source</a:t>
              </a:r>
              <a:endParaRPr lang="en-CA" sz="1200" b="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grpSp>
      <p:sp>
        <p:nvSpPr>
          <p:cNvPr id="24" name="Text Placeholder 9"/>
          <p:cNvSpPr txBox="1">
            <a:spLocks/>
          </p:cNvSpPr>
          <p:nvPr/>
        </p:nvSpPr>
        <p:spPr>
          <a:xfrm>
            <a:off x="4192192" y="1218569"/>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Government</a:t>
            </a:r>
            <a:endParaRPr lang="en-CA" b="0" i="1" dirty="0"/>
          </a:p>
          <a:p>
            <a:r>
              <a:rPr lang="en-CA" b="0" i="1" dirty="0" smtClean="0">
                <a:hlinkClick r:id="rId3"/>
              </a:rPr>
              <a:t>Portland Business Journal</a:t>
            </a:r>
            <a:endParaRPr lang="en-CA" b="0" i="1" dirty="0"/>
          </a:p>
        </p:txBody>
      </p:sp>
      <p:sp>
        <p:nvSpPr>
          <p:cNvPr id="17" name="TextBox 16"/>
          <p:cNvSpPr txBox="1"/>
          <p:nvPr/>
        </p:nvSpPr>
        <p:spPr>
          <a:xfrm>
            <a:off x="93636" y="1922482"/>
            <a:ext cx="8983251" cy="4570482"/>
          </a:xfrm>
          <a:prstGeom prst="rect">
            <a:avLst/>
          </a:prstGeom>
        </p:spPr>
        <p:txBody>
          <a:bodyPr wrap="square" rtlCol="0">
            <a:spAutoFit/>
          </a:bodyPr>
          <a:lstStyle/>
          <a:p>
            <a:pPr>
              <a:spcAft>
                <a:spcPts val="600"/>
              </a:spcAft>
            </a:pPr>
            <a:r>
              <a:rPr lang="en-CA" sz="1400" b="1" dirty="0" smtClean="0">
                <a:solidFill>
                  <a:schemeClr val="bg1"/>
                </a:solidFill>
              </a:rPr>
              <a:t>State of Oregon</a:t>
            </a:r>
            <a:endParaRPr lang="en-CA" sz="1400" b="1" dirty="0">
              <a:solidFill>
                <a:schemeClr val="bg1"/>
              </a:solidFill>
            </a:endParaRPr>
          </a:p>
          <a:p>
            <a:pPr>
              <a:spcAft>
                <a:spcPts val="600"/>
              </a:spcAft>
            </a:pPr>
            <a:r>
              <a:rPr lang="en-CA" sz="1400" dirty="0">
                <a:solidFill>
                  <a:schemeClr val="bg1"/>
                </a:solidFill>
              </a:rPr>
              <a:t>In </a:t>
            </a:r>
            <a:r>
              <a:rPr lang="en-CA" sz="1400" dirty="0" smtClean="0">
                <a:solidFill>
                  <a:schemeClr val="bg1"/>
                </a:solidFill>
              </a:rPr>
              <a:t>June 2011, the State of Oregon entered into a contract with Oracle worth hundreds of millions to help build a state-run health insurance exchange that would comply with the ACA (Affordable Care Act) and modernize legacy systems that were in desperate need of a refresh. </a:t>
            </a:r>
          </a:p>
          <a:p>
            <a:pPr>
              <a:spcAft>
                <a:spcPts val="600"/>
              </a:spcAft>
            </a:pPr>
            <a:r>
              <a:rPr lang="en-CA" sz="1400" b="1" dirty="0" smtClean="0">
                <a:solidFill>
                  <a:schemeClr val="bg1"/>
                </a:solidFill>
              </a:rPr>
              <a:t>Litigation </a:t>
            </a:r>
            <a:endParaRPr lang="en-CA" sz="1400" b="1" dirty="0">
              <a:solidFill>
                <a:schemeClr val="bg1"/>
              </a:solidFill>
            </a:endParaRPr>
          </a:p>
          <a:p>
            <a:pPr>
              <a:spcAft>
                <a:spcPts val="600"/>
              </a:spcAft>
            </a:pPr>
            <a:r>
              <a:rPr lang="en-CA" sz="1400" dirty="0" smtClean="0">
                <a:solidFill>
                  <a:schemeClr val="bg1"/>
                </a:solidFill>
              </a:rPr>
              <a:t>In August 2014, the State of Oregon filed a complaint alleging fraud to the amount of $240 million. The State claims Oracle breached the contract “</a:t>
            </a:r>
            <a:r>
              <a:rPr lang="en-CA" sz="1400" dirty="0">
                <a:solidFill>
                  <a:schemeClr val="bg1"/>
                </a:solidFill>
              </a:rPr>
              <a:t>by failing to deliver on its obligations, overcharging for poorly trained Oracle personnel to provide incompetent work, hiding from the state the true extent of Oracle’s </a:t>
            </a:r>
            <a:r>
              <a:rPr lang="en-CA" sz="1400" dirty="0" smtClean="0">
                <a:solidFill>
                  <a:schemeClr val="bg1"/>
                </a:solidFill>
              </a:rPr>
              <a:t>deficient </a:t>
            </a:r>
            <a:r>
              <a:rPr lang="en-CA" sz="1400" dirty="0">
                <a:solidFill>
                  <a:schemeClr val="bg1"/>
                </a:solidFill>
              </a:rPr>
              <a:t>performance, continuing to promise what it could not deliver and willfully refusing to honor its warranty to fix errors without charge</a:t>
            </a:r>
            <a:r>
              <a:rPr lang="en-CA" sz="1400" dirty="0" smtClean="0">
                <a:solidFill>
                  <a:schemeClr val="bg1"/>
                </a:solidFill>
              </a:rPr>
              <a:t>.” Oracle claimed it was the state’s failure for not hiring a systems integrator, but the state responded that Oracle shot down that idea, recommending Oracle Consulting services could do the job. Oracle had promised the website would be up and running Oct. 1, 2013, which was missed, and the software had bugs but payment was still demanded in full. </a:t>
            </a:r>
            <a:endParaRPr lang="en-CA" sz="1400" dirty="0">
              <a:solidFill>
                <a:schemeClr val="bg1"/>
              </a:solidFill>
            </a:endParaRPr>
          </a:p>
          <a:p>
            <a:pPr>
              <a:spcAft>
                <a:spcPts val="600"/>
              </a:spcAft>
            </a:pPr>
            <a:r>
              <a:rPr lang="en-CA" sz="1400" b="1" dirty="0" smtClean="0">
                <a:solidFill>
                  <a:schemeClr val="bg1"/>
                </a:solidFill>
              </a:rPr>
              <a:t>Results</a:t>
            </a:r>
          </a:p>
          <a:p>
            <a:pPr>
              <a:spcAft>
                <a:spcPts val="600"/>
              </a:spcAft>
            </a:pPr>
            <a:r>
              <a:rPr lang="en-CA" sz="1400" dirty="0" smtClean="0">
                <a:solidFill>
                  <a:schemeClr val="bg1"/>
                </a:solidFill>
              </a:rPr>
              <a:t>Currently litigation, negotiation, and settlement are ongoing, but this demonstrates the importance of understanding the full technical scope and scale of the project, and incorporating sufficient project oversight, requirements, and acceptance testing. Furthermore, terms and conditions must be very carefully negotiated into the contract to provide long-term flexibility. Being in the driver’s seat when it comes to multi-million dollar decisions and managing the relationship with the vendor can save you from a similar headache. </a:t>
            </a:r>
            <a:endParaRPr lang="en-CA" sz="1400" dirty="0">
              <a:solidFill>
                <a:schemeClr val="bg1"/>
              </a:solidFill>
            </a:endParaRPr>
          </a:p>
        </p:txBody>
      </p:sp>
      <p:pic>
        <p:nvPicPr>
          <p:cNvPr id="6" name="Picture 5"/>
          <p:cNvPicPr>
            <a:picLocks noChangeAspect="1"/>
          </p:cNvPicPr>
          <p:nvPr/>
        </p:nvPicPr>
        <p:blipFill rotWithShape="1">
          <a:blip r:embed="rId4"/>
          <a:srcRect r="10929"/>
          <a:stretch/>
        </p:blipFill>
        <p:spPr>
          <a:xfrm>
            <a:off x="7230897" y="266169"/>
            <a:ext cx="1404493" cy="1406349"/>
          </a:xfrm>
          <a:prstGeom prst="rect">
            <a:avLst/>
          </a:prstGeom>
        </p:spPr>
      </p:pic>
    </p:spTree>
    <p:extLst>
      <p:ext uri="{BB962C8B-B14F-4D97-AF65-F5344CB8AC3E}">
        <p14:creationId xmlns:p14="http://schemas.microsoft.com/office/powerpoint/2010/main" val="3736013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49479"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6" name="Rounded Rectangle 45"/>
          <p:cNvSpPr/>
          <p:nvPr/>
        </p:nvSpPr>
        <p:spPr>
          <a:xfrm>
            <a:off x="361346"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11401" y="2920539"/>
            <a:ext cx="7769458"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44182"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34987"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67160"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69850"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68616"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3" name="Title 2"/>
          <p:cNvSpPr>
            <a:spLocks noGrp="1"/>
          </p:cNvSpPr>
          <p:nvPr>
            <p:ph type="title"/>
          </p:nvPr>
        </p:nvSpPr>
        <p:spPr>
          <a:xfrm>
            <a:off x="257175" y="255588"/>
            <a:ext cx="8554316" cy="877887"/>
          </a:xfrm>
        </p:spPr>
        <p:txBody>
          <a:bodyPr/>
          <a:lstStyle/>
          <a:p>
            <a:pPr lvl="0">
              <a:lnSpc>
                <a:spcPts val="2600"/>
              </a:lnSpc>
              <a:defRPr/>
            </a:pPr>
            <a:r>
              <a:rPr lang="en-CA" dirty="0"/>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56407634"/>
              </p:ext>
            </p:extLst>
          </p:nvPr>
        </p:nvGraphicFramePr>
        <p:xfrm>
          <a:off x="78517" y="1764509"/>
          <a:ext cx="8944715" cy="4380306"/>
        </p:xfrm>
        <a:graphic>
          <a:graphicData uri="http://schemas.openxmlformats.org/drawingml/2006/table">
            <a:tbl>
              <a:tblPr firstRow="1" bandRow="1">
                <a:tableStyleId>{5C22544A-7EE6-4342-B048-85BDC9FD1C3A}</a:tableStyleId>
              </a:tblPr>
              <a:tblGrid>
                <a:gridCol w="1192707"/>
                <a:gridCol w="1938002"/>
                <a:gridCol w="1938002"/>
                <a:gridCol w="1938002"/>
                <a:gridCol w="1938002"/>
              </a:tblGrid>
              <a:tr h="120540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171450" indent="-171450">
                        <a:spcAft>
                          <a:spcPts val="600"/>
                        </a:spcAft>
                        <a:buFont typeface="Arial" panose="020B0604020202020204" pitchFamily="34" charset="0"/>
                        <a:buChar char="•"/>
                      </a:pPr>
                      <a:r>
                        <a:rPr lang="en-CA" sz="1000" b="0" dirty="0" smtClean="0">
                          <a:solidFill>
                            <a:schemeClr val="tx1"/>
                          </a:solidFill>
                        </a:rPr>
                        <a:t>Assess current state and align goals; review business feedback</a:t>
                      </a:r>
                    </a:p>
                    <a:p>
                      <a:pPr marL="171450" indent="-171450">
                        <a:spcAft>
                          <a:spcPts val="600"/>
                        </a:spcAft>
                        <a:buFont typeface="Arial" panose="020B0604020202020204" pitchFamily="34" charset="0"/>
                        <a:buChar char="•"/>
                      </a:pPr>
                      <a:r>
                        <a:rPr lang="en-CA" sz="1000" b="0" dirty="0" smtClean="0">
                          <a:solidFill>
                            <a:schemeClr val="tx1"/>
                          </a:solidFill>
                        </a:rPr>
                        <a:t>Interview key stakeholders to define business objectives</a:t>
                      </a:r>
                      <a:r>
                        <a:rPr lang="en-CA" sz="1000" b="0" baseline="0" dirty="0" smtClean="0">
                          <a:solidFill>
                            <a:schemeClr val="tx1"/>
                          </a:solidFill>
                        </a:rPr>
                        <a:t> and</a:t>
                      </a:r>
                      <a:r>
                        <a:rPr lang="en-CA" sz="1000" b="0" dirty="0" smtClean="0">
                          <a:solidFill>
                            <a:schemeClr val="tx1"/>
                          </a:solidFill>
                        </a:rPr>
                        <a:t> drivers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CA" sz="1000" b="0" i="0" u="none" strike="noStrike" kern="1200" cap="none" spc="0" normalizeH="0" baseline="0" noProof="0" dirty="0" smtClean="0">
                          <a:ln>
                            <a:noFill/>
                          </a:ln>
                          <a:solidFill>
                            <a:srgbClr val="333333"/>
                          </a:solidFill>
                          <a:effectLst/>
                          <a:uLnTx/>
                          <a:uFillTx/>
                          <a:latin typeface="+mn-lt"/>
                        </a:rPr>
                        <a:t>Review licensing options </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CA" sz="1000" b="0" i="0" u="none" strike="noStrike" kern="1200" cap="none" spc="0" normalizeH="0" baseline="0" noProof="0" dirty="0" smtClean="0">
                          <a:ln>
                            <a:noFill/>
                          </a:ln>
                          <a:solidFill>
                            <a:srgbClr val="333333"/>
                          </a:solidFill>
                          <a:effectLst/>
                          <a:uLnTx/>
                          <a:uFillTx/>
                          <a:latin typeface="+mn-lt"/>
                        </a:rPr>
                        <a:t>Review licensing rules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indent="-171450">
                        <a:spcAft>
                          <a:spcPts val="600"/>
                        </a:spcAft>
                        <a:buFont typeface="Arial" panose="020B0604020202020204" pitchFamily="34" charset="0"/>
                        <a:buChar char="•"/>
                      </a:pPr>
                      <a:r>
                        <a:rPr lang="en-CA" sz="1000" b="0" dirty="0" smtClean="0">
                          <a:solidFill>
                            <a:schemeClr val="tx1"/>
                          </a:solidFill>
                        </a:rPr>
                        <a:t>Determine the ideal contract type</a:t>
                      </a:r>
                      <a:endParaRPr lang="en-CA" sz="9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indent="-171450">
                        <a:spcAft>
                          <a:spcPts val="600"/>
                        </a:spcAft>
                        <a:buFont typeface="Arial" panose="020B0604020202020204" pitchFamily="34" charset="0"/>
                        <a:buChar char="•"/>
                      </a:pPr>
                      <a:r>
                        <a:rPr lang="en-CA" sz="1000" b="0" dirty="0" smtClean="0">
                          <a:solidFill>
                            <a:schemeClr val="tx1"/>
                          </a:solidFill>
                        </a:rPr>
                        <a:t>Review final contract</a:t>
                      </a:r>
                    </a:p>
                    <a:p>
                      <a:pPr marL="171450" indent="-171450">
                        <a:spcAft>
                          <a:spcPts val="600"/>
                        </a:spcAft>
                        <a:buFont typeface="Arial" panose="020B0604020202020204" pitchFamily="34" charset="0"/>
                        <a:buChar char="•"/>
                      </a:pPr>
                      <a:r>
                        <a:rPr lang="en-CA" sz="1000" b="0" dirty="0" smtClean="0">
                          <a:solidFill>
                            <a:schemeClr val="tx1"/>
                          </a:solidFill>
                        </a:rPr>
                        <a:t>Discuss negotiation</a:t>
                      </a:r>
                      <a:r>
                        <a:rPr lang="en-CA" sz="1000" b="0" baseline="0" dirty="0" smtClean="0">
                          <a:solidFill>
                            <a:schemeClr val="tx1"/>
                          </a:solidFill>
                        </a:rPr>
                        <a:t> points</a:t>
                      </a:r>
                      <a:endParaRPr lang="en-CA" sz="1000" b="0" dirty="0" smtClean="0">
                        <a:solidFill>
                          <a:schemeClr val="tx1"/>
                        </a:solidFill>
                      </a:endParaRPr>
                    </a:p>
                    <a:p>
                      <a:pPr marL="171450" indent="-171450">
                        <a:spcAft>
                          <a:spcPts val="600"/>
                        </a:spcAft>
                        <a:buFont typeface="Arial" panose="020B0604020202020204" pitchFamily="34" charset="0"/>
                        <a:buChar char="•"/>
                      </a:pPr>
                      <a:r>
                        <a:rPr lang="en-CA" sz="1000" b="0" dirty="0" smtClean="0">
                          <a:solidFill>
                            <a:schemeClr val="tx1"/>
                          </a:solidFill>
                        </a:rPr>
                        <a:t>License management</a:t>
                      </a:r>
                    </a:p>
                    <a:p>
                      <a:pPr marL="171450" indent="-171450">
                        <a:spcAft>
                          <a:spcPts val="600"/>
                        </a:spcAft>
                        <a:buFont typeface="Arial" panose="020B0604020202020204" pitchFamily="34" charset="0"/>
                        <a:buChar char="•"/>
                      </a:pPr>
                      <a:r>
                        <a:rPr lang="en-CA" sz="1000" b="0" dirty="0" smtClean="0">
                          <a:solidFill>
                            <a:schemeClr val="tx1"/>
                          </a:solidFill>
                        </a:rPr>
                        <a:t>Future licensing strategy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543050">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CA" sz="1000" b="0" dirty="0" smtClean="0">
                          <a:cs typeface="Open Sans"/>
                        </a:rPr>
                        <a:t>Engage in a scoping call</a:t>
                      </a:r>
                    </a:p>
                    <a:p>
                      <a:pPr marL="228600" indent="-228600">
                        <a:spcAft>
                          <a:spcPts val="600"/>
                        </a:spcAft>
                        <a:buSzPct val="150000"/>
                        <a:buBlip>
                          <a:blip r:embed="rId3"/>
                        </a:buBlip>
                      </a:pPr>
                      <a:r>
                        <a:rPr lang="en-CA" sz="1000" b="0" dirty="0" smtClean="0">
                          <a:cs typeface="Open Sans"/>
                        </a:rPr>
                        <a:t>Assess the current state</a:t>
                      </a:r>
                    </a:p>
                    <a:p>
                      <a:pPr marL="228600" indent="-228600">
                        <a:spcAft>
                          <a:spcPts val="600"/>
                        </a:spcAft>
                        <a:buSzPct val="150000"/>
                        <a:buBlip>
                          <a:blip r:embed="rId3"/>
                        </a:buBlip>
                      </a:pPr>
                      <a:r>
                        <a:rPr lang="en-CA" sz="1000" b="0" dirty="0" smtClean="0">
                          <a:cs typeface="Open Sans"/>
                        </a:rPr>
                        <a:t>Determine licensing position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Review product</a:t>
                      </a:r>
                      <a:r>
                        <a:rPr lang="en-US" sz="1000" b="0" baseline="0" dirty="0" smtClean="0">
                          <a:cs typeface="Open Sans"/>
                        </a:rPr>
                        <a:t> options</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Review licensing rules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Review contract option types</a:t>
                      </a:r>
                    </a:p>
                    <a:p>
                      <a:pPr marL="228600" indent="-228600">
                        <a:spcAft>
                          <a:spcPts val="600"/>
                        </a:spcAft>
                        <a:buSzPct val="150000"/>
                        <a:buBlip>
                          <a:blip r:embed="rId3"/>
                        </a:buBlip>
                      </a:pPr>
                      <a:r>
                        <a:rPr lang="en-US" sz="1000" b="0" dirty="0" smtClean="0">
                          <a:cs typeface="Open Sans"/>
                        </a:rPr>
                        <a:t>Review vendors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Determine</a:t>
                      </a:r>
                      <a:r>
                        <a:rPr lang="en-US" sz="1000" b="0" baseline="0" dirty="0" smtClean="0">
                          <a:cs typeface="Open Sans"/>
                        </a:rPr>
                        <a:t> n</a:t>
                      </a:r>
                      <a:r>
                        <a:rPr lang="en-US" sz="1000" b="0" dirty="0" smtClean="0">
                          <a:cs typeface="Open Sans"/>
                        </a:rPr>
                        <a:t>egotiation points</a:t>
                      </a:r>
                      <a:endParaRPr lang="en-CA" sz="1000" dirty="0" smtClean="0">
                        <a:solidFill>
                          <a:schemeClr val="tx1"/>
                        </a:solidFill>
                      </a:endParaRPr>
                    </a:p>
                    <a:p>
                      <a:pPr marL="228600" indent="-228600">
                        <a:spcAft>
                          <a:spcPts val="600"/>
                        </a:spcAft>
                        <a:buSzPct val="150000"/>
                        <a:buBlip>
                          <a:blip r:embed="rId3"/>
                        </a:buBlip>
                      </a:pPr>
                      <a:r>
                        <a:rPr lang="en-US" sz="1000" b="0" dirty="0" smtClean="0">
                          <a:cs typeface="Open Sans"/>
                        </a:rPr>
                        <a:t>Finalize the contract</a:t>
                      </a:r>
                    </a:p>
                    <a:p>
                      <a:pPr marL="228600" indent="-228600">
                        <a:spcAft>
                          <a:spcPts val="600"/>
                        </a:spcAft>
                        <a:buSzPct val="150000"/>
                        <a:buBlip>
                          <a:blip r:embed="rId3"/>
                        </a:buBlip>
                      </a:pPr>
                      <a:r>
                        <a:rPr lang="en-US" sz="1000" b="0" dirty="0" smtClean="0">
                          <a:cs typeface="Open Sans"/>
                        </a:rPr>
                        <a:t>Discuss license management</a:t>
                      </a:r>
                    </a:p>
                    <a:p>
                      <a:pPr marL="228600" indent="-228600">
                        <a:spcAft>
                          <a:spcPts val="600"/>
                        </a:spcAft>
                        <a:buSzPct val="150000"/>
                        <a:buBlip>
                          <a:blip r:embed="rId3"/>
                        </a:buBlip>
                      </a:pPr>
                      <a:r>
                        <a:rPr lang="en-US" sz="1000" b="0" dirty="0" smtClean="0">
                          <a:cs typeface="Open Sans"/>
                        </a:rPr>
                        <a:t>Evaluate</a:t>
                      </a:r>
                      <a:r>
                        <a:rPr lang="en-US" sz="1000" b="0" baseline="0" dirty="0" smtClean="0">
                          <a:cs typeface="Open Sans"/>
                        </a:rPr>
                        <a:t> and develop a roadmap for future licensing</a:t>
                      </a:r>
                      <a:endParaRPr lang="en-US" sz="1000" b="0" dirty="0" smtClean="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00000">
                <a:tc rowSpan="2">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Establish Licensing Requirements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Evaluate Licensing Options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Evaluate Agreement Options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4</a:t>
                      </a:r>
                      <a:r>
                        <a:rPr lang="en-CA" sz="1000" b="1" dirty="0" smtClean="0"/>
                        <a:t>:</a:t>
                      </a:r>
                    </a:p>
                    <a:p>
                      <a:pPr lvl="0" algn="l"/>
                      <a:r>
                        <a:rPr lang="en-US" sz="1000" dirty="0" smtClean="0"/>
                        <a:t>Purchase and Manage</a:t>
                      </a:r>
                      <a:r>
                        <a:rPr lang="en-US" sz="1000" baseline="0" dirty="0" smtClean="0"/>
                        <a:t> Licenses</a:t>
                      </a:r>
                      <a:endParaRPr lang="en-US"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vMerge="1">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Results:</a:t>
                      </a:r>
                    </a:p>
                    <a:p>
                      <a:pPr marL="171450" indent="-171450">
                        <a:buFont typeface="Arial" panose="020B0604020202020204" pitchFamily="34" charset="0"/>
                        <a:buChar char="•"/>
                      </a:pPr>
                      <a:r>
                        <a:rPr lang="en-CA" sz="1000" dirty="0" smtClean="0"/>
                        <a:t>Have</a:t>
                      </a:r>
                      <a:r>
                        <a:rPr lang="en-CA" sz="1000" baseline="0" dirty="0" smtClean="0"/>
                        <a:t> a baseline for requirements </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Results:</a:t>
                      </a:r>
                    </a:p>
                    <a:p>
                      <a:pPr marL="171450" indent="-171450">
                        <a:buFont typeface="Arial" panose="020B0604020202020204" pitchFamily="34" charset="0"/>
                        <a:buChar char="•"/>
                      </a:pPr>
                      <a:r>
                        <a:rPr lang="en-CA" sz="1000" dirty="0" smtClean="0"/>
                        <a:t>Product mix</a:t>
                      </a:r>
                    </a:p>
                    <a:p>
                      <a:pPr marL="171450" indent="-171450">
                        <a:buFont typeface="Arial" panose="020B0604020202020204" pitchFamily="34" charset="0"/>
                        <a:buChar char="•"/>
                      </a:pPr>
                      <a:r>
                        <a:rPr lang="en-CA" sz="1000" dirty="0" smtClean="0"/>
                        <a:t>Support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Results:</a:t>
                      </a:r>
                    </a:p>
                    <a:p>
                      <a:pPr marL="171450" indent="-171450">
                        <a:buFont typeface="Arial" panose="020B0604020202020204" pitchFamily="34" charset="0"/>
                        <a:buChar char="•"/>
                      </a:pPr>
                      <a:r>
                        <a:rPr lang="en-CA" sz="1000" dirty="0" smtClean="0"/>
                        <a:t>Best</a:t>
                      </a:r>
                      <a:r>
                        <a:rPr lang="en-CA" sz="1000" baseline="0" dirty="0" smtClean="0"/>
                        <a:t> agreement types</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4 Results:</a:t>
                      </a:r>
                    </a:p>
                    <a:p>
                      <a:pPr marL="171450" indent="-171450">
                        <a:buFont typeface="Arial" panose="020B0604020202020204" pitchFamily="34" charset="0"/>
                        <a:buChar char="•"/>
                      </a:pPr>
                      <a:r>
                        <a:rPr lang="en-CA" sz="1000" dirty="0" smtClean="0"/>
                        <a:t>Optimized purchasing</a:t>
                      </a:r>
                    </a:p>
                    <a:p>
                      <a:pPr marL="171450" indent="-171450">
                        <a:buFont typeface="Arial" panose="020B0604020202020204" pitchFamily="34" charset="0"/>
                        <a:buChar char="•"/>
                      </a:pPr>
                      <a:r>
                        <a:rPr lang="en-CA" sz="1000" dirty="0" smtClean="0"/>
                        <a:t>Management plan</a:t>
                      </a:r>
                    </a:p>
                    <a:p>
                      <a:pPr marL="171450" indent="-171450">
                        <a:buFont typeface="Arial" panose="020B0604020202020204" pitchFamily="34" charset="0"/>
                        <a:buChar char="•"/>
                      </a:pPr>
                      <a:r>
                        <a:rPr lang="en-CA" sz="1000" dirty="0" smtClean="0"/>
                        <a:t>Future</a:t>
                      </a:r>
                      <a:r>
                        <a:rPr lang="en-CA" sz="1000" baseline="0" dirty="0" smtClean="0"/>
                        <a:t> roadmap</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62516" y="3214472"/>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02589" y="1672738"/>
            <a:ext cx="1094375" cy="1088500"/>
          </a:xfrm>
          <a:prstGeom prst="rect">
            <a:avLst/>
          </a:prstGeom>
          <a:solidFill>
            <a:schemeClr val="accent1">
              <a:alpha val="0"/>
            </a:schemeClr>
          </a:solidFill>
          <a:effectLst/>
        </p:spPr>
      </p:pic>
      <p:pic>
        <p:nvPicPr>
          <p:cNvPr id="28" name="Picture 27" descr="on-site-workshops.png"/>
          <p:cNvPicPr>
            <a:picLocks noChangeAspect="1"/>
          </p:cNvPicPr>
          <p:nvPr/>
        </p:nvPicPr>
        <p:blipFill rotWithShape="1">
          <a:blip r:embed="rId6" cstate="print"/>
          <a:srcRect l="12204" t="22820" r="8463" b="22257"/>
          <a:stretch/>
        </p:blipFill>
        <p:spPr>
          <a:xfrm>
            <a:off x="273773" y="4982439"/>
            <a:ext cx="752006" cy="483279"/>
          </a:xfrm>
          <a:prstGeom prst="rect">
            <a:avLst/>
          </a:prstGeom>
          <a:effectLst/>
        </p:spPr>
      </p:pic>
      <p:sp>
        <p:nvSpPr>
          <p:cNvPr id="29" name="Chevron 28"/>
          <p:cNvSpPr/>
          <p:nvPr/>
        </p:nvSpPr>
        <p:spPr>
          <a:xfrm>
            <a:off x="1276322" y="1311277"/>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Establish Licensing </a:t>
            </a:r>
            <a:r>
              <a:rPr lang="en-US" sz="1200" dirty="0" smtClean="0">
                <a:solidFill>
                  <a:srgbClr val="FFFFFF"/>
                </a:solidFill>
              </a:rPr>
              <a:t>Requirements</a:t>
            </a:r>
            <a:endParaRPr lang="en-US" sz="1200" dirty="0">
              <a:solidFill>
                <a:srgbClr val="FFFFFF"/>
              </a:solidFill>
            </a:endParaRPr>
          </a:p>
        </p:txBody>
      </p:sp>
      <p:sp>
        <p:nvSpPr>
          <p:cNvPr id="39" name="Chevron 38"/>
          <p:cNvSpPr/>
          <p:nvPr/>
        </p:nvSpPr>
        <p:spPr>
          <a:xfrm>
            <a:off x="3214850" y="1311276"/>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Evaluate Licensing Options</a:t>
            </a:r>
          </a:p>
        </p:txBody>
      </p:sp>
      <p:sp>
        <p:nvSpPr>
          <p:cNvPr id="40" name="Chevron 39"/>
          <p:cNvSpPr/>
          <p:nvPr/>
        </p:nvSpPr>
        <p:spPr>
          <a:xfrm>
            <a:off x="5153378" y="1311275"/>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Evaluate Agreement Options</a:t>
            </a:r>
          </a:p>
        </p:txBody>
      </p:sp>
      <p:sp>
        <p:nvSpPr>
          <p:cNvPr id="41" name="Chevron 40"/>
          <p:cNvSpPr/>
          <p:nvPr/>
        </p:nvSpPr>
        <p:spPr>
          <a:xfrm>
            <a:off x="7091906" y="1311275"/>
            <a:ext cx="193852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dirty="0" smtClean="0"/>
              <a:t>Purchase and Manage Licenses</a:t>
            </a:r>
            <a:endParaRPr lang="en-US" sz="1200" dirty="0"/>
          </a:p>
        </p:txBody>
      </p:sp>
      <p:sp>
        <p:nvSpPr>
          <p:cNvPr id="3" name="Title 2"/>
          <p:cNvSpPr>
            <a:spLocks noGrp="1"/>
          </p:cNvSpPr>
          <p:nvPr>
            <p:ph type="title"/>
          </p:nvPr>
        </p:nvSpPr>
        <p:spPr/>
        <p:txBody>
          <a:bodyPr/>
          <a:lstStyle/>
          <a:p>
            <a:r>
              <a:rPr lang="en-CA" dirty="0"/>
              <a:t>Demystify Oracle Licensing and Optimize </a:t>
            </a:r>
            <a:r>
              <a:rPr lang="en-CA" dirty="0" smtClean="0"/>
              <a:t>Spend – project overview</a:t>
            </a:r>
            <a:endParaRPr lang="en-CA" dirty="0"/>
          </a:p>
        </p:txBody>
      </p:sp>
    </p:spTree>
    <p:extLst>
      <p:ext uri="{BB962C8B-B14F-4D97-AF65-F5344CB8AC3E}">
        <p14:creationId xmlns:p14="http://schemas.microsoft.com/office/powerpoint/2010/main" val="4029717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overview </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2792216662"/>
              </p:ext>
            </p:extLst>
          </p:nvPr>
        </p:nvGraphicFramePr>
        <p:xfrm>
          <a:off x="212153" y="1489853"/>
          <a:ext cx="8625781" cy="4972742"/>
        </p:xfrm>
        <a:graphic>
          <a:graphicData uri="http://schemas.openxmlformats.org/drawingml/2006/table">
            <a:tbl>
              <a:tblPr firstRow="1" bandRow="1">
                <a:tableStyleId>{5C22544A-7EE6-4342-B048-85BDC9FD1C3A}</a:tableStyleId>
              </a:tblPr>
              <a:tblGrid>
                <a:gridCol w="325131"/>
                <a:gridCol w="1660130"/>
                <a:gridCol w="1660130"/>
                <a:gridCol w="1660130"/>
                <a:gridCol w="1660130"/>
                <a:gridCol w="1660130"/>
              </a:tblGrid>
              <a:tr h="264003">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Workshop Day 5</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3082982">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500"/>
                        </a:spcAft>
                      </a:pPr>
                      <a:r>
                        <a:rPr lang="en-CA" sz="1000" b="1" dirty="0" smtClean="0">
                          <a:solidFill>
                            <a:schemeClr val="tx1"/>
                          </a:solidFill>
                        </a:rPr>
                        <a:t>Preparation</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1" dirty="0" smtClean="0">
                          <a:solidFill>
                            <a:schemeClr val="tx1"/>
                          </a:solidFill>
                        </a:rPr>
                        <a:t>1.1 </a:t>
                      </a:r>
                      <a:r>
                        <a:rPr lang="en-CA" sz="1000" b="0" baseline="0" dirty="0" smtClean="0">
                          <a:solidFill>
                            <a:schemeClr val="tx1"/>
                          </a:solidFill>
                        </a:rPr>
                        <a:t>Send workshop agenda to all participants.</a:t>
                      </a:r>
                      <a:endParaRPr lang="en-CA" sz="1000" b="0" dirty="0" smtClean="0">
                        <a:solidFill>
                          <a:schemeClr val="tx1"/>
                        </a:solidFill>
                      </a:endParaRP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1" dirty="0" smtClean="0">
                          <a:solidFill>
                            <a:schemeClr val="tx1"/>
                          </a:solidFill>
                        </a:rPr>
                        <a:t>1.2 </a:t>
                      </a:r>
                      <a:r>
                        <a:rPr lang="en-CA" sz="1000" b="0" baseline="0" dirty="0" smtClean="0">
                          <a:solidFill>
                            <a:schemeClr val="tx1"/>
                          </a:solidFill>
                        </a:rPr>
                        <a:t>Review licensing documents and any proposals provided by Oracle.</a:t>
                      </a:r>
                      <a:endParaRPr lang="en-CA" sz="1000" b="0" dirty="0" smtClean="0">
                        <a:solidFill>
                          <a:schemeClr val="tx1"/>
                        </a:solidFill>
                      </a:endParaRP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1" baseline="0" dirty="0" smtClean="0">
                          <a:solidFill>
                            <a:schemeClr val="tx1"/>
                          </a:solidFill>
                        </a:rPr>
                        <a:t>1.3 </a:t>
                      </a:r>
                      <a:r>
                        <a:rPr lang="en-CA" sz="1000" b="0" baseline="0" dirty="0" smtClean="0">
                          <a:solidFill>
                            <a:schemeClr val="tx1"/>
                          </a:solidFill>
                        </a:rPr>
                        <a:t>Review Oracle deployment information.</a:t>
                      </a:r>
                      <a:endParaRPr lang="en-CA" sz="1000" b="1" baseline="0" dirty="0" smtClean="0">
                        <a:solidFill>
                          <a:schemeClr val="tx1"/>
                        </a:solidFill>
                      </a:endParaRP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1" baseline="0" dirty="0" smtClean="0">
                          <a:solidFill>
                            <a:schemeClr val="tx1"/>
                          </a:solidFill>
                        </a:rPr>
                        <a:t>1.4 </a:t>
                      </a:r>
                      <a:r>
                        <a:rPr lang="en-CA" sz="1000" b="0" baseline="0" dirty="0" smtClean="0">
                          <a:solidFill>
                            <a:schemeClr val="tx1"/>
                          </a:solidFill>
                        </a:rPr>
                        <a:t>Assess current state; perform gap analysis.</a:t>
                      </a:r>
                    </a:p>
                    <a:p>
                      <a:pPr marL="0" marR="0" indent="0" algn="l" defTabSz="914400" rtl="0" eaLnBrk="1" fontAlgn="auto" latinLnBrk="0" hangingPunct="1">
                        <a:lnSpc>
                          <a:spcPct val="100000"/>
                        </a:lnSpc>
                        <a:spcBef>
                          <a:spcPts val="0"/>
                        </a:spcBef>
                        <a:spcAft>
                          <a:spcPts val="500"/>
                        </a:spcAft>
                        <a:buClrTx/>
                        <a:buSzTx/>
                        <a:buFontTx/>
                        <a:buNone/>
                        <a:tabLst/>
                        <a:defRPr/>
                      </a:pPr>
                      <a:endParaRPr lang="en-CA" sz="1000" b="1" baseline="0" dirty="0" smtClean="0">
                        <a:solidFill>
                          <a:schemeClr val="tx1"/>
                        </a:solidFill>
                      </a:endParaRPr>
                    </a:p>
                    <a:p>
                      <a:pPr>
                        <a:spcAft>
                          <a:spcPts val="500"/>
                        </a:spcAft>
                      </a:pPr>
                      <a:r>
                        <a:rPr lang="en-CA" sz="1000" b="0" dirty="0" smtClean="0">
                          <a:solidFill>
                            <a:schemeClr val="tx1"/>
                          </a:solidFill>
                        </a:rPr>
                        <a:t/>
                      </a:r>
                      <a:br>
                        <a:rPr lang="en-CA" sz="1000" b="0" dirty="0" smtClean="0">
                          <a:solidFill>
                            <a:schemeClr val="tx1"/>
                          </a:solidFill>
                        </a:rPr>
                      </a:b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500"/>
                        </a:spcAft>
                      </a:pPr>
                      <a:r>
                        <a:rPr lang="en-CA" sz="1000" b="1" baseline="0" dirty="0" smtClean="0">
                          <a:solidFill>
                            <a:schemeClr val="tx1"/>
                          </a:solidFill>
                        </a:rPr>
                        <a:t>Workshop Day</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1" dirty="0" smtClean="0">
                          <a:solidFill>
                            <a:schemeClr val="tx1"/>
                          </a:solidFill>
                        </a:rPr>
                        <a:t>2.1</a:t>
                      </a:r>
                      <a:r>
                        <a:rPr lang="en-CA" sz="1000" b="0" dirty="0" smtClean="0">
                          <a:solidFill>
                            <a:schemeClr val="tx1"/>
                          </a:solidFill>
                        </a:rPr>
                        <a:t> Introduction to frameworks and workshop.</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1" dirty="0" smtClean="0">
                          <a:solidFill>
                            <a:schemeClr val="tx1"/>
                          </a:solidFill>
                        </a:rPr>
                        <a:t>2.2</a:t>
                      </a:r>
                      <a:r>
                        <a:rPr lang="en-CA" sz="1000" b="0" dirty="0" smtClean="0">
                          <a:solidFill>
                            <a:schemeClr val="tx1"/>
                          </a:solidFill>
                        </a:rPr>
                        <a:t> </a:t>
                      </a:r>
                      <a:r>
                        <a:rPr lang="en-CA" sz="1000" b="0" baseline="0" dirty="0" smtClean="0">
                          <a:solidFill>
                            <a:schemeClr val="tx1"/>
                          </a:solidFill>
                        </a:rPr>
                        <a:t>Assess current state and align goals to workshop; review business feedback.</a:t>
                      </a:r>
                      <a:endParaRPr lang="en-CA" sz="1000" b="0" dirty="0" smtClean="0">
                        <a:solidFill>
                          <a:schemeClr val="tx1"/>
                        </a:solidFill>
                      </a:endParaRP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1" dirty="0" smtClean="0">
                          <a:solidFill>
                            <a:schemeClr val="tx1"/>
                          </a:solidFill>
                        </a:rPr>
                        <a:t>2.3</a:t>
                      </a:r>
                      <a:r>
                        <a:rPr lang="en-CA" sz="1000" b="0" dirty="0" smtClean="0">
                          <a:solidFill>
                            <a:schemeClr val="tx1"/>
                          </a:solidFill>
                        </a:rPr>
                        <a:t> </a:t>
                      </a:r>
                      <a:r>
                        <a:rPr lang="en-CA" sz="1000" b="0" baseline="0" dirty="0" smtClean="0">
                          <a:solidFill>
                            <a:schemeClr val="tx1"/>
                          </a:solidFill>
                        </a:rPr>
                        <a:t>Meet with stakeholders to determine IT strategy as it relates to Oracle licensing.</a:t>
                      </a:r>
                      <a:endParaRPr lang="en-CA" sz="1000" b="0" dirty="0" smtClean="0">
                        <a:solidFill>
                          <a:schemeClr val="tx1"/>
                        </a:solidFill>
                      </a:endParaRP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1" dirty="0" smtClean="0">
                          <a:solidFill>
                            <a:schemeClr val="tx1"/>
                          </a:solidFill>
                        </a:rPr>
                        <a:t>2.4 </a:t>
                      </a:r>
                      <a:r>
                        <a:rPr lang="en-CA" sz="1000" b="0" baseline="0" dirty="0" smtClean="0">
                          <a:solidFill>
                            <a:schemeClr val="tx1"/>
                          </a:solidFill>
                        </a:rPr>
                        <a:t>Meet with “asset manager” to discuss compliance concerns.</a:t>
                      </a:r>
                    </a:p>
                    <a:p>
                      <a:pPr marL="0" marR="0" indent="0" algn="l" defTabSz="914400" rtl="0" eaLnBrk="1" fontAlgn="auto" latinLnBrk="0" hangingPunct="1">
                        <a:lnSpc>
                          <a:spcPct val="100000"/>
                        </a:lnSpc>
                        <a:spcBef>
                          <a:spcPts val="0"/>
                        </a:spcBef>
                        <a:spcAft>
                          <a:spcPts val="500"/>
                        </a:spcAft>
                        <a:buClrTx/>
                        <a:buSzTx/>
                        <a:buFontTx/>
                        <a:buNone/>
                        <a:tabLst/>
                        <a:defRPr/>
                      </a:pP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500"/>
                        </a:spcAft>
                      </a:pPr>
                      <a:r>
                        <a:rPr lang="en-CA" sz="1000" b="1" dirty="0" smtClean="0">
                          <a:solidFill>
                            <a:schemeClr val="tx1"/>
                          </a:solidFill>
                        </a:rPr>
                        <a:t>Workshop Day</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1" dirty="0" smtClean="0">
                          <a:solidFill>
                            <a:schemeClr val="tx1"/>
                          </a:solidFill>
                        </a:rPr>
                        <a:t>3.1 </a:t>
                      </a:r>
                      <a:r>
                        <a:rPr lang="en-CA" sz="1000" b="0" baseline="0" dirty="0" smtClean="0">
                          <a:solidFill>
                            <a:schemeClr val="tx1"/>
                          </a:solidFill>
                        </a:rPr>
                        <a:t>Meet with server product owners to determine product strategies.</a:t>
                      </a:r>
                      <a:endParaRPr lang="en-CA" sz="1000" b="0" dirty="0" smtClean="0">
                        <a:solidFill>
                          <a:schemeClr val="tx1"/>
                        </a:solidFill>
                      </a:endParaRP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1" dirty="0" smtClean="0">
                          <a:solidFill>
                            <a:schemeClr val="tx1"/>
                          </a:solidFill>
                        </a:rPr>
                        <a:t>3.2 </a:t>
                      </a:r>
                      <a:r>
                        <a:rPr lang="en-CA" sz="1000" b="0" baseline="0" dirty="0" smtClean="0">
                          <a:solidFill>
                            <a:schemeClr val="tx1"/>
                          </a:solidFill>
                        </a:rPr>
                        <a:t>Discuss licensing rules and application to current environment.</a:t>
                      </a:r>
                      <a:endParaRPr lang="en-CA" sz="1000" b="0" dirty="0" smtClean="0">
                        <a:solidFill>
                          <a:schemeClr val="tx1"/>
                        </a:solidFill>
                      </a:endParaRP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1" baseline="0" dirty="0" smtClean="0">
                          <a:solidFill>
                            <a:schemeClr val="tx1"/>
                          </a:solidFill>
                        </a:rPr>
                        <a:t>3.3 </a:t>
                      </a:r>
                      <a:r>
                        <a:rPr lang="en-CA" sz="1000" b="0" baseline="0" dirty="0" smtClean="0">
                          <a:solidFill>
                            <a:schemeClr val="tx1"/>
                          </a:solidFill>
                        </a:rPr>
                        <a:t>Understand the importance of documenting changes.</a:t>
                      </a:r>
                      <a:endParaRPr lang="en-CA" sz="1000" b="1"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500"/>
                        </a:spcAft>
                      </a:pPr>
                      <a:r>
                        <a:rPr lang="en-CA" sz="1000" b="1" dirty="0" smtClean="0">
                          <a:solidFill>
                            <a:schemeClr val="tx1"/>
                          </a:solidFill>
                        </a:rPr>
                        <a:t>Workshop Day</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1" dirty="0" smtClean="0">
                          <a:solidFill>
                            <a:schemeClr val="tx1"/>
                          </a:solidFill>
                        </a:rPr>
                        <a:t>4.1 </a:t>
                      </a:r>
                      <a:r>
                        <a:rPr lang="en-CA" sz="1000" b="0" baseline="0" dirty="0" smtClean="0">
                          <a:solidFill>
                            <a:schemeClr val="tx1"/>
                          </a:solidFill>
                        </a:rPr>
                        <a:t>Discuss recommendations and overall contract strategy.</a:t>
                      </a:r>
                      <a:endParaRPr lang="en-CA" sz="1000" b="0" dirty="0" smtClean="0">
                        <a:solidFill>
                          <a:schemeClr val="tx1"/>
                        </a:solidFill>
                      </a:endParaRP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1" dirty="0" smtClean="0">
                          <a:solidFill>
                            <a:schemeClr val="tx1"/>
                          </a:solidFill>
                        </a:rPr>
                        <a:t>4.2 </a:t>
                      </a:r>
                      <a:r>
                        <a:rPr lang="en-CA" sz="1000" b="0" baseline="0" dirty="0" smtClean="0">
                          <a:solidFill>
                            <a:schemeClr val="tx1"/>
                          </a:solidFill>
                        </a:rPr>
                        <a:t>Discuss negotiation strategies.</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1" baseline="0" dirty="0" smtClean="0">
                          <a:solidFill>
                            <a:schemeClr val="tx1"/>
                          </a:solidFill>
                        </a:rPr>
                        <a:t>4.3 </a:t>
                      </a:r>
                      <a:r>
                        <a:rPr lang="en-CA" sz="1000" b="0" baseline="0" dirty="0" smtClean="0">
                          <a:solidFill>
                            <a:schemeClr val="tx1"/>
                          </a:solidFill>
                        </a:rPr>
                        <a:t>Licensing management.</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1" dirty="0" smtClean="0">
                          <a:solidFill>
                            <a:schemeClr val="tx1"/>
                          </a:solidFill>
                        </a:rPr>
                        <a:t>4.4 </a:t>
                      </a:r>
                      <a:r>
                        <a:rPr lang="en-CA" sz="1000" b="0" dirty="0" smtClean="0">
                          <a:solidFill>
                            <a:schemeClr val="tx1"/>
                          </a:solidFill>
                        </a:rPr>
                        <a:t>Introduction of Software Asset Management (SAM).</a:t>
                      </a:r>
                      <a:endParaRPr lang="en-CA" sz="1000" b="1" dirty="0" smtClean="0">
                        <a:solidFill>
                          <a:schemeClr val="tx1"/>
                        </a:solidFill>
                      </a:endParaRP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1" dirty="0" smtClean="0">
                          <a:solidFill>
                            <a:schemeClr val="tx1"/>
                          </a:solidFill>
                        </a:rPr>
                        <a:t>4.5 </a:t>
                      </a:r>
                      <a:r>
                        <a:rPr lang="en-CA" sz="1000" b="0" dirty="0" smtClean="0">
                          <a:solidFill>
                            <a:schemeClr val="tx1"/>
                          </a:solidFill>
                        </a:rPr>
                        <a:t>Leverage the work done on Oracle licensing to get started on SAM.</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500"/>
                        </a:spcAft>
                      </a:pPr>
                      <a:r>
                        <a:rPr lang="en-CA" sz="1000" b="1" dirty="0" smtClean="0">
                          <a:solidFill>
                            <a:schemeClr val="tx1"/>
                          </a:solidFill>
                        </a:rPr>
                        <a:t>Workshop</a:t>
                      </a:r>
                      <a:r>
                        <a:rPr lang="en-CA" sz="1000" b="1" baseline="0" dirty="0" smtClean="0">
                          <a:solidFill>
                            <a:schemeClr val="tx1"/>
                          </a:solidFill>
                        </a:rPr>
                        <a:t> Debrief</a:t>
                      </a:r>
                      <a:endParaRPr lang="en-CA" sz="1000" b="1" dirty="0" smtClean="0">
                        <a:solidFill>
                          <a:schemeClr val="tx1"/>
                        </a:solidFill>
                      </a:endParaRP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1" dirty="0" smtClean="0">
                          <a:solidFill>
                            <a:schemeClr val="tx1"/>
                          </a:solidFill>
                        </a:rPr>
                        <a:t>5.1 </a:t>
                      </a:r>
                      <a:r>
                        <a:rPr lang="en-CA" sz="1000" b="0" dirty="0" smtClean="0">
                          <a:solidFill>
                            <a:schemeClr val="tx1"/>
                          </a:solidFill>
                        </a:rPr>
                        <a:t>Preparation of final deliverables.</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1" dirty="0" smtClean="0">
                          <a:solidFill>
                            <a:schemeClr val="tx1"/>
                          </a:solidFill>
                        </a:rPr>
                        <a:t>5.2 </a:t>
                      </a:r>
                      <a:r>
                        <a:rPr lang="en-CA" sz="1000" b="0" dirty="0" smtClean="0">
                          <a:solidFill>
                            <a:schemeClr val="tx1"/>
                          </a:solidFill>
                        </a:rPr>
                        <a:t>Create a schedule and role/responsibility matrix for future monitoring activities.</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13430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endParaRPr lang="en-CA" sz="1000" b="0" i="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Oracle Licensing Purchase Reference Guide</a:t>
                      </a:r>
                    </a:p>
                    <a:p>
                      <a:pPr marL="144000" indent="-144000">
                        <a:spcAft>
                          <a:spcPts val="0"/>
                        </a:spcAft>
                        <a:buClrTx/>
                        <a:buFont typeface="+mj-lt"/>
                        <a:buAutoNum type="arabicPeriod"/>
                      </a:pPr>
                      <a:r>
                        <a:rPr lang="en-CA" sz="1000" b="0" baseline="0" dirty="0" smtClean="0">
                          <a:solidFill>
                            <a:schemeClr val="tx1"/>
                          </a:solidFill>
                        </a:rPr>
                        <a:t>Oracle Database Inventory Tool</a:t>
                      </a:r>
                    </a:p>
                    <a:p>
                      <a:pPr marL="144000" indent="-144000">
                        <a:spcAft>
                          <a:spcPts val="0"/>
                        </a:spcAft>
                        <a:buClrTx/>
                        <a:buFont typeface="+mj-lt"/>
                        <a:buAutoNum type="arabicPeriod"/>
                      </a:pPr>
                      <a:r>
                        <a:rPr lang="en-CA" sz="1000" b="0" baseline="0" dirty="0" smtClean="0">
                          <a:solidFill>
                            <a:schemeClr val="tx1"/>
                          </a:solidFill>
                        </a:rPr>
                        <a:t>Effective License Position</a:t>
                      </a:r>
                    </a:p>
                    <a:p>
                      <a:pPr marL="144000" indent="-144000">
                        <a:spcAft>
                          <a:spcPts val="0"/>
                        </a:spcAft>
                        <a:buClrTx/>
                        <a:buFont typeface="+mj-lt"/>
                        <a:buAutoNum type="arabicPeriod"/>
                      </a:pPr>
                      <a:r>
                        <a:rPr lang="en-CA" sz="1000" b="0" baseline="0" dirty="0" smtClean="0">
                          <a:solidFill>
                            <a:schemeClr val="tx1"/>
                          </a:solidFill>
                        </a:rPr>
                        <a:t>RASCI Chart </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Oracle </a:t>
                      </a:r>
                      <a:r>
                        <a:rPr lang="en-CA" sz="1000" b="0" baseline="0" dirty="0" err="1" smtClean="0">
                          <a:solidFill>
                            <a:schemeClr val="tx1"/>
                          </a:solidFill>
                        </a:rPr>
                        <a:t>TCO</a:t>
                      </a:r>
                      <a:r>
                        <a:rPr lang="en-CA" sz="1000" b="0" baseline="0" dirty="0" smtClean="0">
                          <a:solidFill>
                            <a:schemeClr val="tx1"/>
                          </a:solidFill>
                        </a:rPr>
                        <a:t> Calculator</a:t>
                      </a:r>
                    </a:p>
                    <a:p>
                      <a:pPr marL="144000" indent="-144000">
                        <a:spcAft>
                          <a:spcPts val="0"/>
                        </a:spcAft>
                        <a:buClrTx/>
                        <a:buFont typeface="+mj-lt"/>
                        <a:buAutoNum type="arabicPeriod"/>
                      </a:pPr>
                      <a:r>
                        <a:rPr lang="en-CA" sz="1000" b="0" baseline="0" dirty="0" smtClean="0">
                          <a:solidFill>
                            <a:schemeClr val="tx1"/>
                          </a:solidFill>
                        </a:rPr>
                        <a:t>Oracle Licensing Purchase Reference Guide </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Oracle Licensing Purchase Reference Guide</a:t>
                      </a:r>
                    </a:p>
                    <a:p>
                      <a:pPr marL="144000" indent="-144000">
                        <a:spcAft>
                          <a:spcPts val="0"/>
                        </a:spcAft>
                        <a:buClrTx/>
                        <a:buFont typeface="+mj-lt"/>
                        <a:buAutoNum type="arabicPeriod"/>
                      </a:pPr>
                      <a:r>
                        <a:rPr lang="en-CA" sz="1000" b="0" baseline="0" dirty="0" smtClean="0">
                          <a:solidFill>
                            <a:schemeClr val="tx1"/>
                          </a:solidFill>
                        </a:rPr>
                        <a:t>Oracle Terms &amp; Conditions Evaluation Tool</a:t>
                      </a:r>
                    </a:p>
                    <a:p>
                      <a:pPr marL="144000" indent="-144000">
                        <a:spcAft>
                          <a:spcPts val="0"/>
                        </a:spcAft>
                        <a:buClrTx/>
                        <a:buFont typeface="+mj-lt"/>
                        <a:buAutoNum type="arabicPeriod"/>
                      </a:pPr>
                      <a:r>
                        <a:rPr lang="en-CA" sz="1000" b="0" baseline="0" dirty="0" smtClean="0">
                          <a:solidFill>
                            <a:schemeClr val="tx1"/>
                          </a:solidFill>
                        </a:rPr>
                        <a:t>Controlled Vendor Communications Letter </a:t>
                      </a:r>
                    </a:p>
                    <a:p>
                      <a:pPr marL="144000" indent="-144000">
                        <a:spcAft>
                          <a:spcPts val="0"/>
                        </a:spcAft>
                        <a:buClrTx/>
                        <a:buFont typeface="+mj-lt"/>
                        <a:buAutoNum type="arabicPeriod"/>
                      </a:pPr>
                      <a:r>
                        <a:rPr lang="en-CA" sz="1000" b="0" baseline="0" dirty="0" smtClean="0">
                          <a:solidFill>
                            <a:schemeClr val="tx1"/>
                          </a:solidFill>
                        </a:rPr>
                        <a:t>Vendor Communication Management Plan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indent="0">
                        <a:spcAft>
                          <a:spcPts val="0"/>
                        </a:spcAft>
                        <a:buClrTx/>
                        <a:buFont typeface="+mj-lt"/>
                        <a:buNone/>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52918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1042325" y="2260553"/>
            <a:ext cx="7295025" cy="2744341"/>
          </a:xfrm>
          <a:prstGeom prst="rect">
            <a:avLst/>
          </a:prstGeom>
        </p:spPr>
        <p:txBody>
          <a:bodyPr wrap="square" rtlCol="0">
            <a:spAutoFit/>
          </a:bodyPr>
          <a:lstStyle/>
          <a:p>
            <a:pPr>
              <a:spcBef>
                <a:spcPts val="600"/>
              </a:spcBef>
              <a:spcAft>
                <a:spcPts val="500"/>
              </a:spcAft>
            </a:pPr>
            <a:r>
              <a:rPr lang="en-CA" sz="1400" i="1" dirty="0">
                <a:solidFill>
                  <a:schemeClr val="bg1"/>
                </a:solidFill>
                <a:latin typeface="+mj-lt"/>
              </a:rPr>
              <a:t>Oracle products are highly complex, and with this complexity comes high price tags. The high risk of non-compliance coupled with an aggressive Oracle LMS team can be an overwhelming experience for many </a:t>
            </a:r>
            <a:r>
              <a:rPr lang="en-CA" sz="1400" i="1" dirty="0" smtClean="0">
                <a:solidFill>
                  <a:schemeClr val="bg1"/>
                </a:solidFill>
                <a:latin typeface="+mj-lt"/>
              </a:rPr>
              <a:t>clients, </a:t>
            </a:r>
            <a:r>
              <a:rPr lang="en-CA" sz="1400" i="1" dirty="0">
                <a:solidFill>
                  <a:schemeClr val="bg1"/>
                </a:solidFill>
                <a:latin typeface="+mj-lt"/>
              </a:rPr>
              <a:t>resulting in a large invoice for license non-compliance.</a:t>
            </a:r>
          </a:p>
          <a:p>
            <a:pPr>
              <a:spcBef>
                <a:spcPts val="600"/>
              </a:spcBef>
              <a:spcAft>
                <a:spcPts val="500"/>
              </a:spcAft>
            </a:pPr>
            <a:r>
              <a:rPr lang="en-CA" sz="1400" i="1" dirty="0" smtClean="0">
                <a:solidFill>
                  <a:schemeClr val="bg1"/>
                </a:solidFill>
                <a:latin typeface="+mj-lt"/>
              </a:rPr>
              <a:t>Multiple </a:t>
            </a:r>
            <a:r>
              <a:rPr lang="en-CA" sz="1400" i="1" dirty="0">
                <a:solidFill>
                  <a:schemeClr val="bg1"/>
                </a:solidFill>
                <a:latin typeface="+mj-lt"/>
              </a:rPr>
              <a:t>account reps for each product and frequent changes within the account </a:t>
            </a:r>
            <a:r>
              <a:rPr lang="en-CA" sz="1400" i="1" dirty="0" smtClean="0">
                <a:solidFill>
                  <a:schemeClr val="bg1"/>
                </a:solidFill>
                <a:latin typeface="+mj-lt"/>
              </a:rPr>
              <a:t>team </a:t>
            </a:r>
            <a:r>
              <a:rPr lang="en-CA" sz="1400" i="1" dirty="0">
                <a:solidFill>
                  <a:schemeClr val="bg1"/>
                </a:solidFill>
                <a:latin typeface="+mj-lt"/>
              </a:rPr>
              <a:t>add to the frustration when dealing with Oracle as it is difficult to build a business partnership. </a:t>
            </a:r>
          </a:p>
          <a:p>
            <a:pPr>
              <a:spcBef>
                <a:spcPts val="600"/>
              </a:spcBef>
              <a:spcAft>
                <a:spcPts val="500"/>
              </a:spcAft>
            </a:pPr>
            <a:r>
              <a:rPr lang="en-CA" sz="1400" i="1" dirty="0" smtClean="0">
                <a:solidFill>
                  <a:schemeClr val="bg1"/>
                </a:solidFill>
                <a:latin typeface="+mj-lt"/>
              </a:rPr>
              <a:t>When you factor </a:t>
            </a:r>
            <a:r>
              <a:rPr lang="en-CA" sz="1400" i="1" dirty="0">
                <a:solidFill>
                  <a:schemeClr val="bg1"/>
                </a:solidFill>
                <a:latin typeface="+mj-lt"/>
              </a:rPr>
              <a:t>in Oracle’s multiple contract types, </a:t>
            </a:r>
            <a:r>
              <a:rPr lang="en-CA" sz="1400" i="1" dirty="0" smtClean="0">
                <a:solidFill>
                  <a:schemeClr val="bg1"/>
                </a:solidFill>
                <a:latin typeface="+mj-lt"/>
              </a:rPr>
              <a:t>informal </a:t>
            </a:r>
            <a:r>
              <a:rPr lang="en-CA" sz="1400" i="1" dirty="0">
                <a:solidFill>
                  <a:schemeClr val="bg1"/>
                </a:solidFill>
                <a:latin typeface="+mj-lt"/>
              </a:rPr>
              <a:t>policies regarding acceptable license </a:t>
            </a:r>
            <a:r>
              <a:rPr lang="en-CA" sz="1400" i="1" dirty="0" smtClean="0">
                <a:solidFill>
                  <a:schemeClr val="bg1"/>
                </a:solidFill>
                <a:latin typeface="+mj-lt"/>
              </a:rPr>
              <a:t>usage, </a:t>
            </a:r>
            <a:r>
              <a:rPr lang="en-CA" sz="1400" i="1" dirty="0">
                <a:solidFill>
                  <a:schemeClr val="bg1"/>
                </a:solidFill>
                <a:latin typeface="+mj-lt"/>
              </a:rPr>
              <a:t>and </a:t>
            </a:r>
            <a:r>
              <a:rPr lang="en-CA" sz="1400" i="1" dirty="0" smtClean="0">
                <a:solidFill>
                  <a:schemeClr val="bg1"/>
                </a:solidFill>
                <a:latin typeface="+mj-lt"/>
              </a:rPr>
              <a:t>rigid, complex support policies, it becomes easy to see why Oracle licensing is </a:t>
            </a:r>
            <a:r>
              <a:rPr lang="en-CA" sz="1400" i="1" dirty="0">
                <a:solidFill>
                  <a:schemeClr val="bg1"/>
                </a:solidFill>
                <a:latin typeface="+mj-lt"/>
              </a:rPr>
              <a:t>difficult to </a:t>
            </a:r>
            <a:r>
              <a:rPr lang="en-CA" sz="1400" i="1" dirty="0" smtClean="0">
                <a:solidFill>
                  <a:schemeClr val="bg1"/>
                </a:solidFill>
                <a:latin typeface="+mj-lt"/>
              </a:rPr>
              <a:t>understand. Many organizations find themselves noncompliant so tak</a:t>
            </a:r>
            <a:r>
              <a:rPr lang="en-CA" sz="1400" i="1" dirty="0">
                <a:solidFill>
                  <a:schemeClr val="bg1"/>
                </a:solidFill>
                <a:latin typeface="+mj-lt"/>
              </a:rPr>
              <a:t>e</a:t>
            </a:r>
            <a:r>
              <a:rPr lang="en-CA" sz="1400" i="1" dirty="0" smtClean="0">
                <a:solidFill>
                  <a:schemeClr val="bg1"/>
                </a:solidFill>
                <a:latin typeface="+mj-lt"/>
              </a:rPr>
              <a:t> a proactive approach to mitigate risk. </a:t>
            </a:r>
            <a:endParaRPr lang="en-CA" sz="1600" b="1" i="1" dirty="0" smtClean="0">
              <a:solidFill>
                <a:schemeClr val="bg1"/>
              </a:solidFill>
              <a:latin typeface="+mj-lt"/>
            </a:endParaRPr>
          </a:p>
        </p:txBody>
      </p:sp>
      <p:sp>
        <p:nvSpPr>
          <p:cNvPr id="9" name="TextBox 8"/>
          <p:cNvSpPr txBox="1"/>
          <p:nvPr/>
        </p:nvSpPr>
        <p:spPr>
          <a:xfrm>
            <a:off x="4051890" y="5088772"/>
            <a:ext cx="4460917" cy="738664"/>
          </a:xfrm>
          <a:prstGeom prst="rect">
            <a:avLst/>
          </a:prstGeom>
        </p:spPr>
        <p:txBody>
          <a:bodyPr wrap="square" rtlCol="0">
            <a:spAutoFit/>
          </a:bodyPr>
          <a:lstStyle/>
          <a:p>
            <a:pPr algn="r"/>
            <a:r>
              <a:rPr lang="en-CA" sz="1400" b="1" i="1" dirty="0">
                <a:solidFill>
                  <a:schemeClr val="bg1"/>
                </a:solidFill>
              </a:rPr>
              <a:t>Scott </a:t>
            </a:r>
            <a:r>
              <a:rPr lang="en-CA" sz="1400" b="1" i="1" dirty="0" smtClean="0">
                <a:solidFill>
                  <a:schemeClr val="bg1"/>
                </a:solidFill>
              </a:rPr>
              <a:t>Bickley,</a:t>
            </a:r>
            <a:endParaRPr lang="en-CA" sz="1400" b="1" i="1" dirty="0">
              <a:solidFill>
                <a:schemeClr val="bg1"/>
              </a:solidFill>
            </a:endParaRPr>
          </a:p>
          <a:p>
            <a:pPr algn="r"/>
            <a:r>
              <a:rPr lang="en-CA" sz="1400" i="1" dirty="0">
                <a:solidFill>
                  <a:schemeClr val="bg1"/>
                </a:solidFill>
              </a:rPr>
              <a:t>Sr. Director, Vendor Advisory Practice </a:t>
            </a:r>
            <a:br>
              <a:rPr lang="en-CA" sz="1400" i="1" dirty="0">
                <a:solidFill>
                  <a:schemeClr val="bg1"/>
                </a:solidFill>
              </a:rPr>
            </a:br>
            <a:r>
              <a:rPr lang="en-CA" sz="1400" i="1" dirty="0">
                <a:solidFill>
                  <a:schemeClr val="bg1"/>
                </a:solidFill>
              </a:rPr>
              <a:t>Info-Tech Research Group</a:t>
            </a:r>
          </a:p>
        </p:txBody>
      </p:sp>
      <p:sp>
        <p:nvSpPr>
          <p:cNvPr id="10" name="TextBox 9"/>
          <p:cNvSpPr txBox="1"/>
          <p:nvPr/>
        </p:nvSpPr>
        <p:spPr>
          <a:xfrm>
            <a:off x="2804499" y="759607"/>
            <a:ext cx="5167194" cy="338554"/>
          </a:xfrm>
          <a:prstGeom prst="rect">
            <a:avLst/>
          </a:prstGeom>
        </p:spPr>
        <p:txBody>
          <a:bodyPr wrap="square" rtlCol="0">
            <a:spAutoFit/>
          </a:bodyPr>
          <a:lstStyle/>
          <a:p>
            <a:r>
              <a:rPr lang="en-CA" sz="1600" b="1" dirty="0" smtClean="0">
                <a:solidFill>
                  <a:schemeClr val="bg1"/>
                </a:solidFill>
              </a:rPr>
              <a:t>Act now</a:t>
            </a:r>
            <a:r>
              <a:rPr lang="en-CA" sz="1600" b="1" dirty="0">
                <a:solidFill>
                  <a:schemeClr val="bg1"/>
                </a:solidFill>
              </a:rPr>
              <a:t> </a:t>
            </a:r>
            <a:r>
              <a:rPr lang="en-CA" sz="1600" b="1" dirty="0" smtClean="0">
                <a:solidFill>
                  <a:schemeClr val="bg1"/>
                </a:solidFill>
              </a:rPr>
              <a:t>before Oracle is knocking at your door.  </a:t>
            </a:r>
            <a:endParaRPr lang="en-CA" sz="1600" b="1" dirty="0">
              <a:solidFill>
                <a:schemeClr val="bg1"/>
              </a:solidFill>
            </a:endParaRPr>
          </a:p>
        </p:txBody>
      </p:sp>
      <p:pic>
        <p:nvPicPr>
          <p:cNvPr id="14" name="Picture 100"/>
          <p:cNvPicPr>
            <a:picLocks noChangeAspect="1"/>
          </p:cNvPicPr>
          <p:nvPr/>
        </p:nvPicPr>
        <p:blipFill>
          <a:blip r:embed="rId2"/>
          <a:stretch>
            <a:fillRect/>
          </a:stretch>
        </p:blipFill>
        <p:spPr>
          <a:xfrm>
            <a:off x="425944" y="2059518"/>
            <a:ext cx="678666" cy="619651"/>
          </a:xfrm>
          <a:prstGeom prst="rect">
            <a:avLst/>
          </a:prstGeom>
        </p:spPr>
      </p:pic>
      <p:pic>
        <p:nvPicPr>
          <p:cNvPr id="15" name="Picture 101"/>
          <p:cNvPicPr>
            <a:picLocks noChangeAspect="1"/>
          </p:cNvPicPr>
          <p:nvPr/>
        </p:nvPicPr>
        <p:blipFill>
          <a:blip r:embed="rId3"/>
          <a:stretch>
            <a:fillRect/>
          </a:stretch>
        </p:blipFill>
        <p:spPr>
          <a:xfrm>
            <a:off x="7856272" y="4550265"/>
            <a:ext cx="656535" cy="538507"/>
          </a:xfrm>
          <a:prstGeom prst="rect">
            <a:avLst/>
          </a:prstGeom>
        </p:spPr>
      </p:pic>
      <p:sp>
        <p:nvSpPr>
          <p:cNvPr id="16" name="Pentagon 15"/>
          <p:cNvSpPr/>
          <p:nvPr/>
        </p:nvSpPr>
        <p:spPr>
          <a:xfrm rot="5400000">
            <a:off x="398519" y="-87966"/>
            <a:ext cx="1924596" cy="2100532"/>
          </a:xfrm>
          <a:prstGeom prst="homePlate">
            <a:avLst/>
          </a:prstGeom>
          <a:solidFill>
            <a:schemeClr val="accent2"/>
          </a:solidFill>
          <a:ln>
            <a:solidFill>
              <a:schemeClr val="accent2"/>
            </a:solid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82800" rIns="360000" bIns="82800" rtlCol="0" anchor="ctr"/>
          <a:lstStyle/>
          <a:p>
            <a:endParaRPr lang="en-US" b="1" dirty="0">
              <a:solidFill>
                <a:schemeClr val="accent1"/>
              </a:solidFill>
            </a:endParaRPr>
          </a:p>
        </p:txBody>
      </p:sp>
      <p:sp>
        <p:nvSpPr>
          <p:cNvPr id="17" name="Rectangle 16"/>
          <p:cNvSpPr/>
          <p:nvPr/>
        </p:nvSpPr>
        <p:spPr>
          <a:xfrm>
            <a:off x="425944" y="335957"/>
            <a:ext cx="1869743" cy="646331"/>
          </a:xfrm>
          <a:prstGeom prst="rect">
            <a:avLst/>
          </a:prstGeom>
        </p:spPr>
        <p:txBody>
          <a:bodyPr wrap="square">
            <a:spAutoFit/>
          </a:bodyPr>
          <a:lstStyle/>
          <a:p>
            <a:pPr algn="ctr"/>
            <a:r>
              <a:rPr lang="en-US" b="1" dirty="0" smtClean="0">
                <a:solidFill>
                  <a:schemeClr val="bg1"/>
                </a:solidFill>
              </a:rPr>
              <a:t>ANALYST PERSPECTIVE </a:t>
            </a:r>
            <a:endParaRPr lang="en-US" b="1" dirty="0">
              <a:solidFill>
                <a:schemeClr val="bg1"/>
              </a:solidFill>
            </a:endParaRPr>
          </a:p>
        </p:txBody>
      </p:sp>
    </p:spTree>
    <p:extLst>
      <p:ext uri="{BB962C8B-B14F-4D97-AF65-F5344CB8AC3E}">
        <p14:creationId xmlns:p14="http://schemas.microsoft.com/office/powerpoint/2010/main" val="378509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a:xfrm>
            <a:off x="246703" y="1607231"/>
            <a:ext cx="4041648" cy="2310142"/>
          </a:xfrm>
        </p:spPr>
        <p:txBody>
          <a:bodyPr/>
          <a:lstStyle/>
          <a:p>
            <a:pPr lvl="0"/>
            <a:r>
              <a:rPr lang="en-CA" sz="1200" dirty="0"/>
              <a:t>IT managers scoping their Oracle licensing requirements and compliance position.</a:t>
            </a:r>
          </a:p>
          <a:p>
            <a:pPr lvl="0"/>
            <a:r>
              <a:rPr lang="en-CA" sz="1200" dirty="0"/>
              <a:t>CIOs, CTOs, CPOs, and IT directors negotiating licensing agreements in search of cost savings.</a:t>
            </a:r>
          </a:p>
          <a:p>
            <a:pPr lvl="0"/>
            <a:r>
              <a:rPr lang="en-CA" sz="1200" dirty="0"/>
              <a:t>ITAM/Software asset managers looking for a better way to track and manage Oracle licensing.</a:t>
            </a:r>
          </a:p>
          <a:p>
            <a:pPr lvl="0"/>
            <a:r>
              <a:rPr lang="en-CA" sz="1200" dirty="0"/>
              <a:t>IT and business leaders seeking to better understand Oracle licensing and evaluate cloud options.</a:t>
            </a:r>
          </a:p>
          <a:p>
            <a:r>
              <a:rPr lang="en-CA" sz="1200" dirty="0"/>
              <a:t>Vendor </a:t>
            </a:r>
            <a:r>
              <a:rPr lang="en-CA" sz="1200" dirty="0" smtClean="0"/>
              <a:t>management office in the process of a contract renewal. </a:t>
            </a:r>
            <a:endParaRPr lang="en-CA" sz="1200" dirty="0"/>
          </a:p>
          <a:p>
            <a:pPr lvl="0"/>
            <a:endParaRPr lang="en-US" sz="1200" dirty="0" smtClean="0"/>
          </a:p>
        </p:txBody>
      </p:sp>
      <p:sp>
        <p:nvSpPr>
          <p:cNvPr id="14" name="Text Placeholder 13"/>
          <p:cNvSpPr>
            <a:spLocks noGrp="1"/>
          </p:cNvSpPr>
          <p:nvPr>
            <p:ph type="body" sz="quarter" idx="26"/>
          </p:nvPr>
        </p:nvSpPr>
        <p:spPr>
          <a:xfrm>
            <a:off x="4835436" y="1607231"/>
            <a:ext cx="4041648" cy="2222307"/>
          </a:xfrm>
        </p:spPr>
        <p:txBody>
          <a:bodyPr/>
          <a:lstStyle/>
          <a:p>
            <a:r>
              <a:rPr lang="en-CA" sz="1200" dirty="0"/>
              <a:t>Understand and simplify licensing per product to help optimize spend.</a:t>
            </a:r>
          </a:p>
          <a:p>
            <a:r>
              <a:rPr lang="en-CA" sz="1200" dirty="0"/>
              <a:t>Ensure agreement type is aligned to needs.</a:t>
            </a:r>
          </a:p>
          <a:p>
            <a:r>
              <a:rPr lang="en-CA" sz="1200" dirty="0"/>
              <a:t>Navigate the purchase process to negotiate from a </a:t>
            </a:r>
            <a:r>
              <a:rPr lang="en-CA" sz="1200" dirty="0" smtClean="0"/>
              <a:t>position </a:t>
            </a:r>
            <a:r>
              <a:rPr lang="en-CA" sz="1200" dirty="0"/>
              <a:t>of strength.</a:t>
            </a:r>
          </a:p>
          <a:p>
            <a:r>
              <a:rPr lang="en-CA" sz="1200" dirty="0"/>
              <a:t>Manage licenses more effectively to avoid audits and unnecessary purchases</a:t>
            </a:r>
            <a:r>
              <a:rPr lang="en-CA" sz="1200" dirty="0" smtClean="0"/>
              <a:t>.</a:t>
            </a:r>
          </a:p>
          <a:p>
            <a:r>
              <a:rPr lang="en-CA" sz="1200" dirty="0"/>
              <a:t>Execute and renew contracts with ease while identifying the products that need to be purchased so scope and spend creep are proactively managed</a:t>
            </a:r>
            <a:r>
              <a:rPr lang="en-CA" sz="1200" dirty="0" smtClean="0"/>
              <a:t>.</a:t>
            </a:r>
            <a:endParaRPr lang="en-CA" sz="1200" dirty="0"/>
          </a:p>
        </p:txBody>
      </p:sp>
      <p:sp>
        <p:nvSpPr>
          <p:cNvPr id="15" name="Text Placeholder 14"/>
          <p:cNvSpPr>
            <a:spLocks noGrp="1"/>
          </p:cNvSpPr>
          <p:nvPr>
            <p:ph type="body" sz="quarter" idx="27"/>
          </p:nvPr>
        </p:nvSpPr>
        <p:spPr/>
        <p:txBody>
          <a:bodyPr/>
          <a:lstStyle/>
          <a:p>
            <a:pPr lvl="0"/>
            <a:r>
              <a:rPr lang="en-CA" sz="1200" dirty="0"/>
              <a:t>CFOs and the finance department </a:t>
            </a:r>
          </a:p>
          <a:p>
            <a:pPr lvl="0"/>
            <a:r>
              <a:rPr lang="en-CA" sz="1200" dirty="0" smtClean="0"/>
              <a:t>Enterprise architects</a:t>
            </a:r>
            <a:endParaRPr lang="en-CA" sz="1200" dirty="0"/>
          </a:p>
          <a:p>
            <a:pPr lvl="0"/>
            <a:r>
              <a:rPr lang="en-CA" sz="1200" dirty="0"/>
              <a:t>Organizations examining a move to the cloud</a:t>
            </a:r>
          </a:p>
          <a:p>
            <a:pPr lvl="0"/>
            <a:r>
              <a:rPr lang="en-CA" sz="1200" dirty="0" err="1"/>
              <a:t>ITAM</a:t>
            </a:r>
            <a:r>
              <a:rPr lang="en-CA" sz="1200" dirty="0"/>
              <a:t>/SAM </a:t>
            </a:r>
            <a:r>
              <a:rPr lang="en-CA" sz="1200" dirty="0" smtClean="0"/>
              <a:t>team</a:t>
            </a:r>
            <a:endParaRPr lang="en-CA" sz="1200" dirty="0"/>
          </a:p>
          <a:p>
            <a:pPr lvl="0"/>
            <a:r>
              <a:rPr lang="en-CA" sz="1200" dirty="0"/>
              <a:t>Network and IT </a:t>
            </a:r>
            <a:r>
              <a:rPr lang="en-CA" sz="1200" dirty="0" smtClean="0"/>
              <a:t>architects </a:t>
            </a:r>
            <a:endParaRPr lang="en-CA" sz="1200" dirty="0"/>
          </a:p>
          <a:p>
            <a:pPr lvl="0"/>
            <a:r>
              <a:rPr lang="en-CA" sz="1200" dirty="0"/>
              <a:t>Legal </a:t>
            </a:r>
          </a:p>
          <a:p>
            <a:pPr lvl="0"/>
            <a:r>
              <a:rPr lang="en-CA" sz="1200" dirty="0"/>
              <a:t>Procurement and </a:t>
            </a:r>
            <a:r>
              <a:rPr lang="en-CA" sz="1200" dirty="0" smtClean="0"/>
              <a:t>sourcing</a:t>
            </a:r>
            <a:endParaRPr lang="en-CA" sz="1200" dirty="0"/>
          </a:p>
        </p:txBody>
      </p:sp>
      <p:sp>
        <p:nvSpPr>
          <p:cNvPr id="16" name="Text Placeholder 15"/>
          <p:cNvSpPr>
            <a:spLocks noGrp="1"/>
          </p:cNvSpPr>
          <p:nvPr>
            <p:ph type="body" sz="quarter" idx="28"/>
          </p:nvPr>
        </p:nvSpPr>
        <p:spPr/>
        <p:txBody>
          <a:bodyPr/>
          <a:lstStyle/>
          <a:p>
            <a:r>
              <a:rPr lang="en-CA" sz="1200" dirty="0"/>
              <a:t>Understand licensing methods in order to make educated and informed </a:t>
            </a:r>
            <a:r>
              <a:rPr lang="en-CA" sz="1200" dirty="0" smtClean="0"/>
              <a:t>decisions.</a:t>
            </a:r>
            <a:endParaRPr lang="en-CA" sz="1200" dirty="0"/>
          </a:p>
          <a:p>
            <a:r>
              <a:rPr lang="en-CA" sz="1200" dirty="0"/>
              <a:t>Understand the future of the cloud in your Oracle licensing roadmap</a:t>
            </a:r>
            <a:r>
              <a:rPr lang="en-CA" sz="1200" dirty="0" smtClean="0"/>
              <a:t>.</a:t>
            </a:r>
            <a:endParaRPr lang="en-CA" sz="1200" dirty="0"/>
          </a:p>
          <a:p>
            <a:r>
              <a:rPr lang="en-CA" sz="1200" dirty="0" smtClean="0"/>
              <a:t>Design </a:t>
            </a:r>
            <a:r>
              <a:rPr lang="en-CA" sz="1200" dirty="0"/>
              <a:t>the infrastructure environment that Oracle databases will run on.</a:t>
            </a:r>
          </a:p>
          <a:p>
            <a:r>
              <a:rPr lang="en-CA" sz="1200" dirty="0"/>
              <a:t>Understand Oracle’s </a:t>
            </a:r>
            <a:r>
              <a:rPr lang="en-CA" sz="1200" dirty="0" smtClean="0"/>
              <a:t>on-premises </a:t>
            </a:r>
            <a:r>
              <a:rPr lang="en-CA" sz="1200" dirty="0"/>
              <a:t>licensing and whether moving to the cloud is a viable option.</a:t>
            </a:r>
          </a:p>
          <a:p>
            <a:endParaRPr lang="en-US" sz="1200" dirty="0"/>
          </a:p>
        </p:txBody>
      </p:sp>
    </p:spTree>
    <p:extLst>
      <p:ext uri="{BB962C8B-B14F-4D97-AF65-F5344CB8AC3E}">
        <p14:creationId xmlns:p14="http://schemas.microsoft.com/office/powerpoint/2010/main" val="4097632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57174" y="1524427"/>
            <a:ext cx="5267126" cy="1415326"/>
          </a:xfrm>
        </p:spPr>
        <p:txBody>
          <a:bodyPr/>
          <a:lstStyle/>
          <a:p>
            <a:r>
              <a:rPr lang="en-CA" dirty="0" smtClean="0"/>
              <a:t>Organizations struggle to understand </a:t>
            </a:r>
            <a:r>
              <a:rPr lang="en-CA" dirty="0"/>
              <a:t>which licensing </a:t>
            </a:r>
            <a:r>
              <a:rPr lang="en-CA" dirty="0" smtClean="0"/>
              <a:t>model will </a:t>
            </a:r>
            <a:r>
              <a:rPr lang="en-CA" dirty="0"/>
              <a:t>best </a:t>
            </a:r>
            <a:r>
              <a:rPr lang="en-CA" dirty="0" smtClean="0"/>
              <a:t>suit </a:t>
            </a:r>
            <a:r>
              <a:rPr lang="en-CA" dirty="0"/>
              <a:t>the organization based on price, flexibility, </a:t>
            </a:r>
            <a:r>
              <a:rPr lang="en-CA" dirty="0" smtClean="0"/>
              <a:t>and license use rights.</a:t>
            </a:r>
            <a:endParaRPr lang="en-CA" dirty="0"/>
          </a:p>
          <a:p>
            <a:r>
              <a:rPr lang="en-CA" dirty="0" smtClean="0"/>
              <a:t>Complexity </a:t>
            </a:r>
            <a:r>
              <a:rPr lang="en-CA" dirty="0"/>
              <a:t>of licensing and high price tags can make the renewal process an overwhelming </a:t>
            </a:r>
            <a:r>
              <a:rPr lang="en-CA" dirty="0" smtClean="0"/>
              <a:t>experience for many organizations. </a:t>
            </a:r>
          </a:p>
          <a:p>
            <a:pPr lvl="0"/>
            <a:r>
              <a:rPr lang="en-CA" dirty="0" smtClean="0"/>
              <a:t>Different </a:t>
            </a:r>
            <a:r>
              <a:rPr lang="en-CA" dirty="0"/>
              <a:t>account reps for each </a:t>
            </a:r>
            <a:r>
              <a:rPr lang="en-CA" dirty="0" smtClean="0"/>
              <a:t>product </a:t>
            </a:r>
            <a:r>
              <a:rPr lang="en-CA" dirty="0"/>
              <a:t>and frequent changes within the account </a:t>
            </a:r>
            <a:r>
              <a:rPr lang="en-CA" dirty="0" smtClean="0"/>
              <a:t>team lead </a:t>
            </a:r>
            <a:r>
              <a:rPr lang="en-CA" dirty="0"/>
              <a:t>to a transactional relationship </a:t>
            </a:r>
            <a:r>
              <a:rPr lang="en-CA" dirty="0" smtClean="0"/>
              <a:t>where only </a:t>
            </a:r>
            <a:r>
              <a:rPr lang="en-CA" dirty="0"/>
              <a:t>documented entitlements </a:t>
            </a:r>
            <a:r>
              <a:rPr lang="en-CA" dirty="0" smtClean="0"/>
              <a:t>matter. </a:t>
            </a:r>
            <a:endParaRPr lang="en-CA" dirty="0"/>
          </a:p>
          <a:p>
            <a:endParaRPr lang="en-CA" dirty="0"/>
          </a:p>
        </p:txBody>
      </p:sp>
      <p:sp>
        <p:nvSpPr>
          <p:cNvPr id="4" name="Text Placeholder 3"/>
          <p:cNvSpPr>
            <a:spLocks noGrp="1"/>
          </p:cNvSpPr>
          <p:nvPr>
            <p:ph type="body" sz="quarter" idx="11"/>
          </p:nvPr>
        </p:nvSpPr>
        <p:spPr>
          <a:xfrm>
            <a:off x="257174" y="3317626"/>
            <a:ext cx="5267126" cy="1105450"/>
          </a:xfrm>
        </p:spPr>
        <p:txBody>
          <a:bodyPr/>
          <a:lstStyle/>
          <a:p>
            <a:pPr lvl="0"/>
            <a:r>
              <a:rPr lang="en-CA" dirty="0" smtClean="0"/>
              <a:t>Contract </a:t>
            </a:r>
            <a:r>
              <a:rPr lang="en-CA" dirty="0"/>
              <a:t>types, informal policies, transactional purchases </a:t>
            </a:r>
            <a:r>
              <a:rPr lang="en-CA" dirty="0" smtClean="0"/>
              <a:t>vs. </a:t>
            </a:r>
            <a:r>
              <a:rPr lang="en-CA" dirty="0"/>
              <a:t>unlimited agreements, and complex support polices make it difficult to understand which licensing model will be the best fit. </a:t>
            </a:r>
          </a:p>
          <a:p>
            <a:r>
              <a:rPr lang="en-CA" dirty="0" smtClean="0"/>
              <a:t>The friendly </a:t>
            </a:r>
            <a:r>
              <a:rPr lang="en-CA" dirty="0"/>
              <a:t>account reps are </a:t>
            </a:r>
            <a:r>
              <a:rPr lang="en-CA" dirty="0" smtClean="0"/>
              <a:t>also the </a:t>
            </a:r>
            <a:r>
              <a:rPr lang="en-CA" dirty="0"/>
              <a:t>primary source of nominations for organizations to </a:t>
            </a:r>
            <a:r>
              <a:rPr lang="en-CA" dirty="0" smtClean="0"/>
              <a:t>be </a:t>
            </a:r>
            <a:r>
              <a:rPr lang="en-CA" dirty="0"/>
              <a:t>audited by Oracle </a:t>
            </a:r>
            <a:r>
              <a:rPr lang="en-CA" dirty="0" smtClean="0"/>
              <a:t>License Management Services (</a:t>
            </a:r>
            <a:r>
              <a:rPr lang="en-CA" dirty="0" err="1" smtClean="0"/>
              <a:t>LMS</a:t>
            </a:r>
            <a:r>
              <a:rPr lang="en-CA" dirty="0" smtClean="0"/>
              <a:t>).</a:t>
            </a:r>
            <a:endParaRPr lang="en-CA" dirty="0"/>
          </a:p>
        </p:txBody>
      </p:sp>
      <p:sp>
        <p:nvSpPr>
          <p:cNvPr id="5" name="Text Placeholder 4"/>
          <p:cNvSpPr>
            <a:spLocks noGrp="1"/>
          </p:cNvSpPr>
          <p:nvPr>
            <p:ph type="body" sz="quarter" idx="12"/>
          </p:nvPr>
        </p:nvSpPr>
        <p:spPr>
          <a:xfrm>
            <a:off x="257174" y="4885819"/>
            <a:ext cx="8623607" cy="1480798"/>
          </a:xfrm>
        </p:spPr>
        <p:txBody>
          <a:bodyPr/>
          <a:lstStyle/>
          <a:p>
            <a:r>
              <a:rPr lang="en-CA" dirty="0"/>
              <a:t>Conducting business with Oracle is </a:t>
            </a:r>
            <a:r>
              <a:rPr lang="en-CA" dirty="0" smtClean="0"/>
              <a:t>not typical compared to other vendors. </a:t>
            </a:r>
            <a:r>
              <a:rPr lang="en-CA" dirty="0"/>
              <a:t>To emerge </a:t>
            </a:r>
            <a:r>
              <a:rPr lang="en-CA" dirty="0" smtClean="0"/>
              <a:t>successfully from </a:t>
            </a:r>
            <a:r>
              <a:rPr lang="en-CA" dirty="0"/>
              <a:t>a commercial transaction with Oracle, customers must learn the </a:t>
            </a:r>
            <a:r>
              <a:rPr lang="en-CA" dirty="0" smtClean="0"/>
              <a:t>“Oracle way” </a:t>
            </a:r>
            <a:r>
              <a:rPr lang="en-CA" dirty="0"/>
              <a:t>of conducting </a:t>
            </a:r>
            <a:r>
              <a:rPr lang="en-CA" dirty="0" smtClean="0"/>
              <a:t>business, </a:t>
            </a:r>
            <a:r>
              <a:rPr lang="en-CA" dirty="0"/>
              <a:t>which includes a </a:t>
            </a:r>
            <a:r>
              <a:rPr lang="en-CA" dirty="0" smtClean="0"/>
              <a:t>best-in-class </a:t>
            </a:r>
            <a:r>
              <a:rPr lang="en-CA" dirty="0"/>
              <a:t>sales structure, highly unique contracts and license use </a:t>
            </a:r>
            <a:r>
              <a:rPr lang="en-CA" dirty="0" smtClean="0"/>
              <a:t>policies </a:t>
            </a:r>
            <a:r>
              <a:rPr lang="en-CA" dirty="0"/>
              <a:t>coupled with a hyper-aggressive compliance function.</a:t>
            </a:r>
          </a:p>
          <a:p>
            <a:r>
              <a:rPr lang="en-CA" dirty="0"/>
              <a:t>Map out the process of how to negotiate from a position of strength, examining terms and conditions, discount percentages, and agreement pitfalls. </a:t>
            </a:r>
          </a:p>
          <a:p>
            <a:r>
              <a:rPr lang="en-CA" dirty="0"/>
              <a:t>Develop a strategy that leverages and utilizes an experienced Oracle DBA to gather accurate information, then optimizes it to mitigate and meet the top challenges</a:t>
            </a:r>
            <a:r>
              <a:rPr lang="en-CA" dirty="0" smtClean="0"/>
              <a:t>.</a:t>
            </a:r>
            <a:endParaRPr lang="en-CA" dirty="0"/>
          </a:p>
        </p:txBody>
      </p:sp>
      <p:sp>
        <p:nvSpPr>
          <p:cNvPr id="6" name="Text Placeholder 5"/>
          <p:cNvSpPr>
            <a:spLocks noGrp="1"/>
          </p:cNvSpPr>
          <p:nvPr>
            <p:ph type="body" sz="quarter" idx="13"/>
          </p:nvPr>
        </p:nvSpPr>
        <p:spPr>
          <a:xfrm>
            <a:off x="5712074" y="1899834"/>
            <a:ext cx="3165225" cy="2523241"/>
          </a:xfrm>
        </p:spPr>
        <p:txBody>
          <a:bodyPr/>
          <a:lstStyle/>
          <a:p>
            <a:pPr marL="228600" indent="-228600">
              <a:buSzPct val="100000"/>
              <a:buFont typeface="Arial" pitchFamily="34" charset="0"/>
              <a:buAutoNum type="arabicPeriod"/>
            </a:pPr>
            <a:r>
              <a:rPr lang="en-CA" b="1" dirty="0" smtClean="0">
                <a:solidFill>
                  <a:schemeClr val="tx1"/>
                </a:solidFill>
              </a:rPr>
              <a:t>Focus on needs first. </a:t>
            </a:r>
            <a:r>
              <a:rPr lang="en-CA" dirty="0" smtClean="0">
                <a:solidFill>
                  <a:schemeClr val="tx1"/>
                </a:solidFill>
              </a:rPr>
              <a:t>Conduct a thorough requirements assessment and document the results. Well-documented license needs will be your core asset in navigating Oracle licensing and negotiating your agreement.</a:t>
            </a:r>
          </a:p>
          <a:p>
            <a:pPr marL="228600" indent="-228600">
              <a:buSzPct val="100000"/>
              <a:buFont typeface="Arial" pitchFamily="34" charset="0"/>
              <a:buAutoNum type="arabicPeriod"/>
            </a:pPr>
            <a:r>
              <a:rPr lang="en-CA" b="1" dirty="0" smtClean="0">
                <a:solidFill>
                  <a:schemeClr val="tx1"/>
                </a:solidFill>
              </a:rPr>
              <a:t>Communicate </a:t>
            </a:r>
            <a:r>
              <a:rPr lang="en-CA" b="1" dirty="0">
                <a:solidFill>
                  <a:schemeClr val="tx1"/>
                </a:solidFill>
              </a:rPr>
              <a:t>effectively.</a:t>
            </a:r>
            <a:r>
              <a:rPr lang="en-CA" dirty="0">
                <a:solidFill>
                  <a:schemeClr val="tx1"/>
                </a:solidFill>
              </a:rPr>
              <a:t> Be aware that Oracle will reach out to members at your organization at various levels. Having your executives on the same page will help send a strong message. </a:t>
            </a:r>
          </a:p>
          <a:p>
            <a:pPr marL="228600" indent="-228600">
              <a:buSzPct val="100000"/>
              <a:buFont typeface="Arial" pitchFamily="34" charset="0"/>
              <a:buAutoNum type="arabicPeriod"/>
            </a:pPr>
            <a:r>
              <a:rPr lang="en-CA" b="1" dirty="0">
                <a:solidFill>
                  <a:schemeClr val="tx1"/>
                </a:solidFill>
              </a:rPr>
              <a:t>Manage the </a:t>
            </a:r>
            <a:r>
              <a:rPr lang="en-CA" b="1" dirty="0" smtClean="0">
                <a:solidFill>
                  <a:schemeClr val="tx1"/>
                </a:solidFill>
              </a:rPr>
              <a:t>relationship.</a:t>
            </a:r>
            <a:r>
              <a:rPr lang="en-CA" dirty="0" smtClean="0">
                <a:solidFill>
                  <a:schemeClr val="tx1"/>
                </a:solidFill>
              </a:rPr>
              <a:t> </a:t>
            </a:r>
            <a:r>
              <a:rPr lang="en-CA" dirty="0">
                <a:solidFill>
                  <a:schemeClr val="tx1"/>
                </a:solidFill>
              </a:rPr>
              <a:t>If Oracle is managing you, there is a high probability you are over paying </a:t>
            </a:r>
            <a:r>
              <a:rPr lang="en-CA" dirty="0" smtClean="0">
                <a:solidFill>
                  <a:schemeClr val="tx1"/>
                </a:solidFill>
              </a:rPr>
              <a:t>or providing </a:t>
            </a:r>
            <a:r>
              <a:rPr lang="en-CA" dirty="0">
                <a:solidFill>
                  <a:schemeClr val="tx1"/>
                </a:solidFill>
              </a:rPr>
              <a:t>information that may </a:t>
            </a:r>
            <a:r>
              <a:rPr lang="en-CA" b="1" dirty="0">
                <a:solidFill>
                  <a:schemeClr val="tx1"/>
                </a:solidFill>
              </a:rPr>
              <a:t>result in an </a:t>
            </a:r>
            <a:r>
              <a:rPr lang="en-CA" b="1" dirty="0" smtClean="0">
                <a:solidFill>
                  <a:schemeClr val="tx1"/>
                </a:solidFill>
              </a:rPr>
              <a:t>audit</a:t>
            </a:r>
            <a:r>
              <a:rPr lang="en-CA" dirty="0" smtClean="0">
                <a:solidFill>
                  <a:schemeClr val="tx1"/>
                </a:solidFill>
              </a:rPr>
              <a:t>.</a:t>
            </a:r>
            <a:endParaRPr lang="en-CA" b="1" dirty="0">
              <a:solidFill>
                <a:schemeClr val="tx1"/>
              </a:solidFill>
            </a:endParaRPr>
          </a:p>
          <a:p>
            <a:pPr marL="409575" lvl="1" indent="-228600">
              <a:buSzPct val="100000"/>
              <a:buFont typeface="Arial" pitchFamily="34" charset="0"/>
              <a:buAutoNum type="arabicPeriod"/>
            </a:pPr>
            <a:endParaRPr lang="en-US" b="1" dirty="0">
              <a:solidFill>
                <a:schemeClr val="tx1"/>
              </a:solidFill>
            </a:endParaRPr>
          </a:p>
          <a:p>
            <a:pPr marL="228600" indent="-228600">
              <a:buSzPct val="100000"/>
              <a:buAutoNum type="arabicPeriod"/>
            </a:pPr>
            <a:endParaRPr lang="en-US" dirty="0"/>
          </a:p>
        </p:txBody>
      </p:sp>
    </p:spTree>
    <p:extLst>
      <p:ext uri="{BB962C8B-B14F-4D97-AF65-F5344CB8AC3E}">
        <p14:creationId xmlns:p14="http://schemas.microsoft.com/office/powerpoint/2010/main" val="2136252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Oracle is often one of the top three in dollars spent on an IT vendor, so be aware of challenges with this </a:t>
            </a:r>
            <a:r>
              <a:rPr lang="en-CA" dirty="0" smtClean="0"/>
              <a:t>vendor</a:t>
            </a:r>
            <a:endParaRPr lang="en-CA" dirty="0"/>
          </a:p>
        </p:txBody>
      </p:sp>
      <p:sp>
        <p:nvSpPr>
          <p:cNvPr id="26" name="TextBox 25"/>
          <p:cNvSpPr txBox="1"/>
          <p:nvPr/>
        </p:nvSpPr>
        <p:spPr>
          <a:xfrm>
            <a:off x="6304073" y="3875616"/>
            <a:ext cx="1879041" cy="1107996"/>
          </a:xfrm>
          <a:prstGeom prst="rect">
            <a:avLst/>
          </a:prstGeom>
        </p:spPr>
        <p:txBody>
          <a:bodyPr wrap="none" rtlCol="0">
            <a:spAutoFit/>
          </a:bodyPr>
          <a:lstStyle/>
          <a:p>
            <a:r>
              <a:rPr lang="en-CA" sz="6600" b="1" dirty="0" smtClean="0">
                <a:solidFill>
                  <a:srgbClr val="D9A210"/>
                </a:solidFill>
              </a:rPr>
              <a:t>50%</a:t>
            </a:r>
            <a:endParaRPr lang="en-CA" sz="1100" b="1" dirty="0">
              <a:solidFill>
                <a:srgbClr val="D9A210"/>
              </a:solidFill>
            </a:endParaRPr>
          </a:p>
        </p:txBody>
      </p:sp>
      <p:sp>
        <p:nvSpPr>
          <p:cNvPr id="27" name="TextBox 26"/>
          <p:cNvSpPr txBox="1"/>
          <p:nvPr/>
        </p:nvSpPr>
        <p:spPr>
          <a:xfrm>
            <a:off x="5977149" y="4844651"/>
            <a:ext cx="2510246" cy="954107"/>
          </a:xfrm>
          <a:prstGeom prst="rect">
            <a:avLst/>
          </a:prstGeom>
        </p:spPr>
        <p:txBody>
          <a:bodyPr wrap="square" rtlCol="0">
            <a:spAutoFit/>
          </a:bodyPr>
          <a:lstStyle/>
          <a:p>
            <a:pPr algn="ctr"/>
            <a:r>
              <a:rPr lang="en-CA" sz="1400" dirty="0" smtClean="0">
                <a:solidFill>
                  <a:srgbClr val="333333"/>
                </a:solidFill>
              </a:rPr>
              <a:t>Of sources state that </a:t>
            </a:r>
            <a:r>
              <a:rPr lang="en-CA" sz="1400" dirty="0">
                <a:solidFill>
                  <a:srgbClr val="333333"/>
                </a:solidFill>
              </a:rPr>
              <a:t>Oracle derives 50% of Oracle database revenue in the UK from audit </a:t>
            </a:r>
            <a:r>
              <a:rPr lang="en-CA" sz="1400" dirty="0" smtClean="0">
                <a:solidFill>
                  <a:srgbClr val="333333"/>
                </a:solidFill>
              </a:rPr>
              <a:t>activity.</a:t>
            </a:r>
            <a:endParaRPr lang="en-CA" sz="1400" dirty="0">
              <a:solidFill>
                <a:srgbClr val="333333"/>
              </a:solidFill>
            </a:endParaRPr>
          </a:p>
        </p:txBody>
      </p:sp>
      <p:sp>
        <p:nvSpPr>
          <p:cNvPr id="29" name="Half Frame 28"/>
          <p:cNvSpPr/>
          <p:nvPr/>
        </p:nvSpPr>
        <p:spPr>
          <a:xfrm>
            <a:off x="5899939" y="3916346"/>
            <a:ext cx="403226" cy="343886"/>
          </a:xfrm>
          <a:prstGeom prst="halfFrame">
            <a:avLst/>
          </a:prstGeom>
          <a:solidFill>
            <a:schemeClr val="accent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solidFill>
                <a:srgbClr val="333333"/>
              </a:solidFill>
            </a:endParaRPr>
          </a:p>
        </p:txBody>
      </p:sp>
      <p:sp>
        <p:nvSpPr>
          <p:cNvPr id="30" name="Half Frame 29"/>
          <p:cNvSpPr/>
          <p:nvPr/>
        </p:nvSpPr>
        <p:spPr>
          <a:xfrm rot="10800000">
            <a:off x="8183114" y="5686450"/>
            <a:ext cx="403226" cy="343886"/>
          </a:xfrm>
          <a:prstGeom prst="halfFrame">
            <a:avLst/>
          </a:prstGeom>
          <a:solidFill>
            <a:schemeClr val="accent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solidFill>
                <a:srgbClr val="333333"/>
              </a:solidFill>
            </a:endParaRPr>
          </a:p>
        </p:txBody>
      </p:sp>
      <p:graphicFrame>
        <p:nvGraphicFramePr>
          <p:cNvPr id="70" name="Chart 69"/>
          <p:cNvGraphicFramePr/>
          <p:nvPr>
            <p:extLst>
              <p:ext uri="{D42A27DB-BD31-4B8C-83A1-F6EECF244321}">
                <p14:modId xmlns:p14="http://schemas.microsoft.com/office/powerpoint/2010/main" val="3273176271"/>
              </p:ext>
            </p:extLst>
          </p:nvPr>
        </p:nvGraphicFramePr>
        <p:xfrm>
          <a:off x="741199" y="1610278"/>
          <a:ext cx="4344419" cy="3556453"/>
        </p:xfrm>
        <a:graphic>
          <a:graphicData uri="http://schemas.openxmlformats.org/drawingml/2006/chart">
            <c:chart xmlns:c="http://schemas.openxmlformats.org/drawingml/2006/chart" xmlns:r="http://schemas.openxmlformats.org/officeDocument/2006/relationships" r:id="rId3"/>
          </a:graphicData>
        </a:graphic>
      </p:graphicFrame>
      <p:sp>
        <p:nvSpPr>
          <p:cNvPr id="72" name="TextBox 71"/>
          <p:cNvSpPr txBox="1"/>
          <p:nvPr/>
        </p:nvSpPr>
        <p:spPr>
          <a:xfrm>
            <a:off x="741199" y="5275538"/>
            <a:ext cx="4344984" cy="523220"/>
          </a:xfrm>
          <a:prstGeom prst="rect">
            <a:avLst/>
          </a:prstGeom>
        </p:spPr>
        <p:txBody>
          <a:bodyPr wrap="square" rtlCol="0">
            <a:spAutoFit/>
          </a:bodyPr>
          <a:lstStyle/>
          <a:p>
            <a:pPr algn="ctr"/>
            <a:r>
              <a:rPr lang="en-CA" sz="1400" b="1" i="1" dirty="0" smtClean="0"/>
              <a:t>The Campaign for Clear Licensing survey findings on Oracle LMS</a:t>
            </a:r>
          </a:p>
        </p:txBody>
      </p:sp>
      <p:sp>
        <p:nvSpPr>
          <p:cNvPr id="14" name="TextBox 13"/>
          <p:cNvSpPr txBox="1"/>
          <p:nvPr/>
        </p:nvSpPr>
        <p:spPr>
          <a:xfrm>
            <a:off x="6207448" y="1353244"/>
            <a:ext cx="1879041" cy="1107996"/>
          </a:xfrm>
          <a:prstGeom prst="rect">
            <a:avLst/>
          </a:prstGeom>
        </p:spPr>
        <p:txBody>
          <a:bodyPr wrap="none" rtlCol="0">
            <a:spAutoFit/>
          </a:bodyPr>
          <a:lstStyle/>
          <a:p>
            <a:r>
              <a:rPr lang="en-CA" sz="6600" b="1" dirty="0" smtClean="0">
                <a:solidFill>
                  <a:srgbClr val="D9A210"/>
                </a:solidFill>
              </a:rPr>
              <a:t>92%</a:t>
            </a:r>
            <a:endParaRPr lang="en-CA" sz="6600" b="1" dirty="0">
              <a:solidFill>
                <a:srgbClr val="D9A210"/>
              </a:solidFill>
            </a:endParaRPr>
          </a:p>
        </p:txBody>
      </p:sp>
      <p:sp>
        <p:nvSpPr>
          <p:cNvPr id="15" name="TextBox 14"/>
          <p:cNvSpPr txBox="1"/>
          <p:nvPr/>
        </p:nvSpPr>
        <p:spPr>
          <a:xfrm>
            <a:off x="5899939" y="2286136"/>
            <a:ext cx="2510246" cy="1384995"/>
          </a:xfrm>
          <a:prstGeom prst="rect">
            <a:avLst/>
          </a:prstGeom>
        </p:spPr>
        <p:txBody>
          <a:bodyPr wrap="square" rtlCol="0">
            <a:spAutoFit/>
          </a:bodyPr>
          <a:lstStyle/>
          <a:p>
            <a:pPr algn="ctr"/>
            <a:r>
              <a:rPr lang="en-CA" sz="1400" dirty="0">
                <a:solidFill>
                  <a:srgbClr val="333333"/>
                </a:solidFill>
              </a:rPr>
              <a:t>Campaign for Clear Licensing has reported that “92% of customers say that Oracle does not clearly communicate licensing </a:t>
            </a:r>
            <a:r>
              <a:rPr lang="en-CA" sz="1400" dirty="0" smtClean="0">
                <a:solidFill>
                  <a:srgbClr val="333333"/>
                </a:solidFill>
              </a:rPr>
              <a:t>changes.”</a:t>
            </a:r>
            <a:endParaRPr lang="en-CA" sz="1400" dirty="0">
              <a:solidFill>
                <a:srgbClr val="333333"/>
              </a:solidFill>
            </a:endParaRPr>
          </a:p>
        </p:txBody>
      </p:sp>
      <p:sp>
        <p:nvSpPr>
          <p:cNvPr id="16" name="Half Frame 15"/>
          <p:cNvSpPr/>
          <p:nvPr/>
        </p:nvSpPr>
        <p:spPr>
          <a:xfrm>
            <a:off x="5822729" y="1304948"/>
            <a:ext cx="403226" cy="343886"/>
          </a:xfrm>
          <a:prstGeom prst="halfFrame">
            <a:avLst/>
          </a:prstGeom>
          <a:solidFill>
            <a:schemeClr val="accent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solidFill>
                <a:srgbClr val="333333"/>
              </a:solidFill>
            </a:endParaRPr>
          </a:p>
        </p:txBody>
      </p:sp>
      <p:sp>
        <p:nvSpPr>
          <p:cNvPr id="17" name="Half Frame 16"/>
          <p:cNvSpPr/>
          <p:nvPr/>
        </p:nvSpPr>
        <p:spPr>
          <a:xfrm rot="10800000">
            <a:off x="8161128" y="3044619"/>
            <a:ext cx="403226" cy="343886"/>
          </a:xfrm>
          <a:prstGeom prst="halfFrame">
            <a:avLst/>
          </a:prstGeom>
          <a:solidFill>
            <a:schemeClr val="accent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solidFill>
                <a:srgbClr val="333333"/>
              </a:solidFill>
            </a:endParaRPr>
          </a:p>
        </p:txBody>
      </p:sp>
      <p:sp>
        <p:nvSpPr>
          <p:cNvPr id="3" name="Rectangle 2"/>
          <p:cNvSpPr/>
          <p:nvPr/>
        </p:nvSpPr>
        <p:spPr>
          <a:xfrm>
            <a:off x="1990556" y="5858393"/>
            <a:ext cx="1845703" cy="261610"/>
          </a:xfrm>
          <a:prstGeom prst="rect">
            <a:avLst/>
          </a:prstGeom>
        </p:spPr>
        <p:txBody>
          <a:bodyPr wrap="square">
            <a:spAutoFit/>
          </a:bodyPr>
          <a:lstStyle/>
          <a:p>
            <a:r>
              <a:rPr lang="en-CA" sz="1100" dirty="0" smtClean="0"/>
              <a:t>Source: </a:t>
            </a:r>
            <a:r>
              <a:rPr lang="en-CA" sz="1100" dirty="0" smtClean="0">
                <a:hlinkClick r:id="rId4"/>
              </a:rPr>
              <a:t>InformationWeek</a:t>
            </a:r>
            <a:endParaRPr lang="en-CA" sz="1100" dirty="0"/>
          </a:p>
        </p:txBody>
      </p:sp>
      <p:sp>
        <p:nvSpPr>
          <p:cNvPr id="18" name="Rectangle 17"/>
          <p:cNvSpPr/>
          <p:nvPr/>
        </p:nvSpPr>
        <p:spPr>
          <a:xfrm>
            <a:off x="6429359" y="5798758"/>
            <a:ext cx="1845703" cy="261610"/>
          </a:xfrm>
          <a:prstGeom prst="rect">
            <a:avLst/>
          </a:prstGeom>
        </p:spPr>
        <p:txBody>
          <a:bodyPr wrap="square">
            <a:spAutoFit/>
          </a:bodyPr>
          <a:lstStyle/>
          <a:p>
            <a:r>
              <a:rPr lang="en-CA" sz="1100" dirty="0" smtClean="0"/>
              <a:t>Source: </a:t>
            </a:r>
            <a:r>
              <a:rPr lang="en-CA" sz="1100" dirty="0" smtClean="0">
                <a:hlinkClick r:id="rId5"/>
              </a:rPr>
              <a:t>Snow Software</a:t>
            </a:r>
            <a:endParaRPr lang="en-CA" sz="1100" dirty="0"/>
          </a:p>
        </p:txBody>
      </p:sp>
    </p:spTree>
    <p:extLst>
      <p:ext uri="{BB962C8B-B14F-4D97-AF65-F5344CB8AC3E}">
        <p14:creationId xmlns:p14="http://schemas.microsoft.com/office/powerpoint/2010/main" val="602871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aim of this blueprint is to provide a foundational understanding of Oracle licensing, support, and management</a:t>
            </a:r>
            <a:endParaRPr lang="en-CA" dirty="0"/>
          </a:p>
        </p:txBody>
      </p:sp>
      <p:grpSp>
        <p:nvGrpSpPr>
          <p:cNvPr id="4" name="Group 1"/>
          <p:cNvGrpSpPr/>
          <p:nvPr/>
        </p:nvGrpSpPr>
        <p:grpSpPr>
          <a:xfrm>
            <a:off x="374936" y="5122163"/>
            <a:ext cx="8394129" cy="1014494"/>
            <a:chOff x="-13290755" y="5642453"/>
            <a:chExt cx="28822612" cy="1283147"/>
          </a:xfrm>
        </p:grpSpPr>
        <p:grpSp>
          <p:nvGrpSpPr>
            <p:cNvPr id="5" name="Group 2"/>
            <p:cNvGrpSpPr/>
            <p:nvPr/>
          </p:nvGrpSpPr>
          <p:grpSpPr>
            <a:xfrm>
              <a:off x="-13290755" y="5642453"/>
              <a:ext cx="28822612" cy="1283147"/>
              <a:chOff x="-10805240" y="4884407"/>
              <a:chExt cx="23581567" cy="1283147"/>
            </a:xfrm>
          </p:grpSpPr>
          <p:sp>
            <p:nvSpPr>
              <p:cNvPr id="7" name="Text Placeholder 12"/>
              <p:cNvSpPr txBox="1">
                <a:spLocks/>
              </p:cNvSpPr>
              <p:nvPr/>
            </p:nvSpPr>
            <p:spPr>
              <a:xfrm>
                <a:off x="-10805240" y="5260984"/>
                <a:ext cx="23581567" cy="906570"/>
              </a:xfrm>
              <a:prstGeom prst="rect">
                <a:avLst/>
              </a:prstGeom>
              <a:solidFill>
                <a:schemeClr val="bg1">
                  <a:lumMod val="95000"/>
                </a:schemeClr>
              </a:solidFill>
              <a:ln w="25400">
                <a:solidFill>
                  <a:schemeClr val="bg1">
                    <a:lumMod val="95000"/>
                  </a:schemeClr>
                </a:solidFill>
              </a:ln>
              <a:effectLst>
                <a:outerShdw blurRad="25400" dist="25400" dir="2700000" algn="ctr" rotWithShape="0">
                  <a:srgbClr val="000000">
                    <a:alpha val="10000"/>
                  </a:srgbClr>
                </a:outerShdw>
              </a:effectLst>
            </p:spPr>
            <p:txBody>
              <a:bodyPr lIns="36000" rIns="36000"/>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1025" indent="0">
                  <a:buNone/>
                  <a:defRPr/>
                </a:pPr>
                <a:endParaRPr lang="en-US" sz="1100" dirty="0">
                  <a:cs typeface="Arial" pitchFamily="34" charset="0"/>
                </a:endParaRPr>
              </a:p>
            </p:txBody>
          </p:sp>
          <p:sp>
            <p:nvSpPr>
              <p:cNvPr id="8" name="Round Same Side Corner Rectangle 97"/>
              <p:cNvSpPr/>
              <p:nvPr/>
            </p:nvSpPr>
            <p:spPr>
              <a:xfrm>
                <a:off x="-10805240" y="4884407"/>
                <a:ext cx="23581567" cy="377581"/>
              </a:xfrm>
              <a:prstGeom prst="rect">
                <a:avLst/>
              </a:prstGeom>
              <a:solidFill>
                <a:schemeClr val="accent2"/>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grpSp>
        <p:pic>
          <p:nvPicPr>
            <p:cNvPr id="6" name="Picture 44" descr="insight-sm.wmf"/>
            <p:cNvPicPr>
              <a:picLocks noChangeAspect="1"/>
            </p:cNvPicPr>
            <p:nvPr/>
          </p:nvPicPr>
          <p:blipFill>
            <a:blip r:embed="rId2" cstate="print"/>
            <a:stretch>
              <a:fillRect/>
            </a:stretch>
          </p:blipFill>
          <p:spPr>
            <a:xfrm>
              <a:off x="14086941" y="5696891"/>
              <a:ext cx="1109739" cy="285748"/>
            </a:xfrm>
            <a:prstGeom prst="rect">
              <a:avLst/>
            </a:prstGeom>
            <a:solidFill>
              <a:schemeClr val="accent2"/>
            </a:solidFill>
            <a:ln w="25400">
              <a:solidFill>
                <a:schemeClr val="accent2"/>
              </a:solidFill>
            </a:ln>
          </p:spPr>
        </p:pic>
      </p:grpSp>
      <p:sp>
        <p:nvSpPr>
          <p:cNvPr id="12" name="Rectangle 11"/>
          <p:cNvSpPr/>
          <p:nvPr/>
        </p:nvSpPr>
        <p:spPr>
          <a:xfrm>
            <a:off x="388097" y="5412065"/>
            <a:ext cx="8394129" cy="276999"/>
          </a:xfrm>
          <a:prstGeom prst="rect">
            <a:avLst/>
          </a:prstGeom>
        </p:spPr>
        <p:txBody>
          <a:bodyPr wrap="square">
            <a:spAutoFit/>
          </a:bodyPr>
          <a:lstStyle/>
          <a:p>
            <a:endParaRPr lang="en-CA" sz="1200" dirty="0"/>
          </a:p>
        </p:txBody>
      </p:sp>
      <p:sp>
        <p:nvSpPr>
          <p:cNvPr id="13" name="Rectangle 23"/>
          <p:cNvSpPr/>
          <p:nvPr/>
        </p:nvSpPr>
        <p:spPr>
          <a:xfrm>
            <a:off x="345948" y="1264266"/>
            <a:ext cx="2656689" cy="48721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smtClean="0">
                <a:solidFill>
                  <a:srgbClr val="FFFFFF"/>
                </a:solidFill>
              </a:rPr>
              <a:t>Why Oracle</a:t>
            </a:r>
            <a:endParaRPr lang="en-CA" sz="1600" b="1" dirty="0">
              <a:solidFill>
                <a:srgbClr val="FFFFFF"/>
              </a:solidFill>
            </a:endParaRPr>
          </a:p>
        </p:txBody>
      </p:sp>
      <p:sp>
        <p:nvSpPr>
          <p:cNvPr id="14" name="Rectangle 22"/>
          <p:cNvSpPr/>
          <p:nvPr/>
        </p:nvSpPr>
        <p:spPr>
          <a:xfrm>
            <a:off x="345947" y="1785339"/>
            <a:ext cx="2656691" cy="3183476"/>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fontAlgn="base">
              <a:spcBef>
                <a:spcPts val="1200"/>
              </a:spcBef>
              <a:spcAft>
                <a:spcPct val="0"/>
              </a:spcAft>
              <a:buClr>
                <a:srgbClr val="333333"/>
              </a:buClr>
              <a:buSzPct val="120000"/>
              <a:buFont typeface="Arial" pitchFamily="34" charset="0"/>
              <a:buChar char="•"/>
              <a:defRPr/>
            </a:pPr>
            <a:r>
              <a:rPr lang="en-CA" sz="1200" dirty="0">
                <a:solidFill>
                  <a:srgbClr val="333333"/>
                </a:solidFill>
              </a:rPr>
              <a:t>Oracle is used by </a:t>
            </a:r>
            <a:r>
              <a:rPr lang="en-CA" sz="1200" dirty="0" smtClean="0">
                <a:solidFill>
                  <a:srgbClr val="333333"/>
                </a:solidFill>
              </a:rPr>
              <a:t>many  </a:t>
            </a:r>
            <a:r>
              <a:rPr lang="en-CA" sz="1200" dirty="0">
                <a:solidFill>
                  <a:srgbClr val="333333"/>
                </a:solidFill>
              </a:rPr>
              <a:t>businesses for their critical enterprise apps while being a relatively expensive database platform.</a:t>
            </a:r>
          </a:p>
          <a:p>
            <a:pPr marL="180975" indent="-180975" fontAlgn="base">
              <a:spcBef>
                <a:spcPts val="1200"/>
              </a:spcBef>
              <a:spcAft>
                <a:spcPct val="0"/>
              </a:spcAft>
              <a:buClr>
                <a:srgbClr val="333333"/>
              </a:buClr>
              <a:buSzPct val="120000"/>
              <a:buFont typeface="Arial" pitchFamily="34" charset="0"/>
              <a:buChar char="•"/>
              <a:defRPr/>
            </a:pPr>
            <a:r>
              <a:rPr lang="en-CA" sz="1200" dirty="0">
                <a:solidFill>
                  <a:srgbClr val="333333"/>
                </a:solidFill>
              </a:rPr>
              <a:t>Determining Oracle’s fit </a:t>
            </a:r>
            <a:r>
              <a:rPr lang="en-CA" sz="1200" dirty="0" smtClean="0">
                <a:solidFill>
                  <a:srgbClr val="333333"/>
                </a:solidFill>
              </a:rPr>
              <a:t>within </a:t>
            </a:r>
            <a:r>
              <a:rPr lang="en-CA" sz="1200" dirty="0">
                <a:solidFill>
                  <a:srgbClr val="333333"/>
                </a:solidFill>
              </a:rPr>
              <a:t>your </a:t>
            </a:r>
            <a:r>
              <a:rPr lang="en-CA" sz="1200" dirty="0" smtClean="0">
                <a:solidFill>
                  <a:srgbClr val="333333"/>
                </a:solidFill>
              </a:rPr>
              <a:t>organization </a:t>
            </a:r>
            <a:r>
              <a:rPr lang="en-CA" sz="1200" dirty="0">
                <a:solidFill>
                  <a:srgbClr val="333333"/>
                </a:solidFill>
              </a:rPr>
              <a:t>is </a:t>
            </a:r>
            <a:r>
              <a:rPr lang="en-CA" sz="1200" dirty="0" smtClean="0">
                <a:solidFill>
                  <a:srgbClr val="333333"/>
                </a:solidFill>
              </a:rPr>
              <a:t>critical. </a:t>
            </a:r>
            <a:r>
              <a:rPr lang="en-CA" sz="1200" dirty="0">
                <a:solidFill>
                  <a:srgbClr val="333333"/>
                </a:solidFill>
              </a:rPr>
              <a:t>Use an inventory to document app dependencies and other factors that limit changes to the database ecosystem.</a:t>
            </a:r>
          </a:p>
          <a:p>
            <a:pPr marL="180975" indent="-180975" fontAlgn="base">
              <a:spcBef>
                <a:spcPts val="1200"/>
              </a:spcBef>
              <a:spcAft>
                <a:spcPct val="0"/>
              </a:spcAft>
              <a:buClr>
                <a:srgbClr val="333333"/>
              </a:buClr>
              <a:buSzPct val="120000"/>
              <a:buFont typeface="Arial" pitchFamily="34" charset="0"/>
              <a:buChar char="•"/>
              <a:defRPr/>
            </a:pPr>
            <a:r>
              <a:rPr lang="en-CA" sz="1200" dirty="0">
                <a:solidFill>
                  <a:srgbClr val="333333"/>
                </a:solidFill>
              </a:rPr>
              <a:t>Cautiously consider </a:t>
            </a:r>
            <a:r>
              <a:rPr lang="en-CA" sz="1200" dirty="0" smtClean="0">
                <a:solidFill>
                  <a:srgbClr val="333333"/>
                </a:solidFill>
              </a:rPr>
              <a:t>virtualization due to Oracle’s portioning policies.</a:t>
            </a:r>
            <a:endParaRPr lang="en-CA" sz="1200" dirty="0">
              <a:solidFill>
                <a:srgbClr val="333333"/>
              </a:solidFill>
            </a:endParaRPr>
          </a:p>
        </p:txBody>
      </p:sp>
      <p:sp>
        <p:nvSpPr>
          <p:cNvPr id="15" name="Rectangle 23"/>
          <p:cNvSpPr/>
          <p:nvPr/>
        </p:nvSpPr>
        <p:spPr>
          <a:xfrm>
            <a:off x="3181085" y="1264266"/>
            <a:ext cx="2692353" cy="487210"/>
          </a:xfrm>
          <a:prstGeom prst="rect">
            <a:avLst/>
          </a:prstGeom>
          <a:solidFill>
            <a:schemeClr val="accent3"/>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smtClean="0">
                <a:solidFill>
                  <a:srgbClr val="FFFFFF"/>
                </a:solidFill>
              </a:rPr>
              <a:t>What to know </a:t>
            </a:r>
            <a:endParaRPr lang="en-CA" sz="1600" b="1" dirty="0">
              <a:solidFill>
                <a:srgbClr val="FFFFFF"/>
              </a:solidFill>
            </a:endParaRPr>
          </a:p>
        </p:txBody>
      </p:sp>
      <p:sp>
        <p:nvSpPr>
          <p:cNvPr id="16" name="Rectangle 22"/>
          <p:cNvSpPr/>
          <p:nvPr/>
        </p:nvSpPr>
        <p:spPr>
          <a:xfrm>
            <a:off x="3198916" y="1785339"/>
            <a:ext cx="2656691" cy="3183476"/>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lvl="0" indent="-171450" fontAlgn="base">
              <a:spcBef>
                <a:spcPts val="1200"/>
              </a:spcBef>
              <a:spcAft>
                <a:spcPct val="0"/>
              </a:spcAft>
              <a:buClr>
                <a:srgbClr val="333333"/>
              </a:buClr>
              <a:buSzPct val="120000"/>
              <a:buFont typeface="Arial" pitchFamily="34" charset="0"/>
              <a:buChar char="•"/>
              <a:defRPr/>
            </a:pPr>
            <a:r>
              <a:rPr lang="en-CA" sz="1200" dirty="0">
                <a:solidFill>
                  <a:srgbClr val="333333"/>
                </a:solidFill>
              </a:rPr>
              <a:t>Certain database practices are more successful than others; know which activities </a:t>
            </a:r>
            <a:r>
              <a:rPr lang="en-CA" sz="1200" dirty="0" smtClean="0">
                <a:solidFill>
                  <a:srgbClr val="333333"/>
                </a:solidFill>
              </a:rPr>
              <a:t>provide the greatest benefit to Oracle customers.</a:t>
            </a:r>
            <a:endParaRPr lang="en-CA" sz="1200" dirty="0">
              <a:solidFill>
                <a:srgbClr val="333333"/>
              </a:solidFill>
            </a:endParaRPr>
          </a:p>
          <a:p>
            <a:pPr marL="171450" lvl="0" indent="-171450" fontAlgn="base">
              <a:spcBef>
                <a:spcPts val="1200"/>
              </a:spcBef>
              <a:spcAft>
                <a:spcPct val="0"/>
              </a:spcAft>
              <a:buClr>
                <a:srgbClr val="333333"/>
              </a:buClr>
              <a:buSzPct val="120000"/>
              <a:buFont typeface="Arial" pitchFamily="34" charset="0"/>
              <a:buChar char="•"/>
              <a:defRPr/>
            </a:pPr>
            <a:r>
              <a:rPr lang="en-CA" sz="1200" dirty="0">
                <a:solidFill>
                  <a:srgbClr val="333333"/>
                </a:solidFill>
              </a:rPr>
              <a:t>Know the top database challenges identified by Info-Tech clients. </a:t>
            </a:r>
          </a:p>
          <a:p>
            <a:pPr marL="171450" lvl="0" indent="-171450" fontAlgn="base">
              <a:spcBef>
                <a:spcPts val="1200"/>
              </a:spcBef>
              <a:spcAft>
                <a:spcPct val="0"/>
              </a:spcAft>
              <a:buClr>
                <a:srgbClr val="333333"/>
              </a:buClr>
              <a:buSzPct val="120000"/>
              <a:buFont typeface="Arial" pitchFamily="34" charset="0"/>
              <a:buChar char="•"/>
              <a:defRPr/>
            </a:pPr>
            <a:r>
              <a:rPr lang="en-CA" sz="1200" dirty="0">
                <a:solidFill>
                  <a:srgbClr val="333333"/>
                </a:solidFill>
              </a:rPr>
              <a:t>Develop </a:t>
            </a:r>
            <a:r>
              <a:rPr lang="en-CA" sz="1200" dirty="0" smtClean="0">
                <a:solidFill>
                  <a:srgbClr val="333333"/>
                </a:solidFill>
              </a:rPr>
              <a:t>a </a:t>
            </a:r>
            <a:r>
              <a:rPr lang="en-CA" sz="1200" dirty="0">
                <a:solidFill>
                  <a:srgbClr val="333333"/>
                </a:solidFill>
              </a:rPr>
              <a:t>strategy that simplifies </a:t>
            </a:r>
            <a:r>
              <a:rPr lang="en-CA" sz="1200" dirty="0" smtClean="0">
                <a:solidFill>
                  <a:srgbClr val="333333"/>
                </a:solidFill>
              </a:rPr>
              <a:t>database </a:t>
            </a:r>
            <a:r>
              <a:rPr lang="en-CA" sz="1200" dirty="0">
                <a:solidFill>
                  <a:srgbClr val="333333"/>
                </a:solidFill>
              </a:rPr>
              <a:t>collection </a:t>
            </a:r>
            <a:r>
              <a:rPr lang="en-CA" sz="1200" dirty="0" smtClean="0">
                <a:solidFill>
                  <a:srgbClr val="333333"/>
                </a:solidFill>
              </a:rPr>
              <a:t>and license management, </a:t>
            </a:r>
            <a:r>
              <a:rPr lang="en-CA" sz="1200" dirty="0">
                <a:solidFill>
                  <a:srgbClr val="333333"/>
                </a:solidFill>
              </a:rPr>
              <a:t>then optimizes it to mitigate and meet the top challenges.</a:t>
            </a:r>
          </a:p>
          <a:p>
            <a:pPr>
              <a:spcBef>
                <a:spcPts val="600"/>
              </a:spcBef>
            </a:pPr>
            <a:endParaRPr lang="en-CA" sz="1200" dirty="0">
              <a:solidFill>
                <a:srgbClr val="333333"/>
              </a:solidFill>
            </a:endParaRPr>
          </a:p>
        </p:txBody>
      </p:sp>
      <p:sp>
        <p:nvSpPr>
          <p:cNvPr id="17" name="Rectangle 23"/>
          <p:cNvSpPr/>
          <p:nvPr/>
        </p:nvSpPr>
        <p:spPr>
          <a:xfrm>
            <a:off x="6035411" y="1264266"/>
            <a:ext cx="2656689" cy="487210"/>
          </a:xfrm>
          <a:prstGeom prst="rect">
            <a:avLst/>
          </a:prstGeom>
          <a:solidFill>
            <a:schemeClr val="bg1">
              <a:lumMod val="50000"/>
            </a:schemeClr>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smtClean="0">
                <a:solidFill>
                  <a:srgbClr val="FFFFFF"/>
                </a:solidFill>
              </a:rPr>
              <a:t>The cloud </a:t>
            </a:r>
            <a:endParaRPr lang="en-CA" sz="1600" b="1" dirty="0">
              <a:solidFill>
                <a:srgbClr val="FFFFFF"/>
              </a:solidFill>
            </a:endParaRPr>
          </a:p>
        </p:txBody>
      </p:sp>
      <p:sp>
        <p:nvSpPr>
          <p:cNvPr id="18" name="Rectangle 22"/>
          <p:cNvSpPr/>
          <p:nvPr/>
        </p:nvSpPr>
        <p:spPr>
          <a:xfrm>
            <a:off x="6035410" y="1785339"/>
            <a:ext cx="2656691" cy="3183476"/>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fontAlgn="base">
              <a:spcBef>
                <a:spcPts val="500"/>
              </a:spcBef>
              <a:spcAft>
                <a:spcPct val="0"/>
              </a:spcAft>
              <a:buClr>
                <a:srgbClr val="333333"/>
              </a:buClr>
              <a:buSzPct val="120000"/>
              <a:buFont typeface="Arial" pitchFamily="34" charset="0"/>
              <a:buChar char="•"/>
              <a:defRPr/>
            </a:pPr>
            <a:r>
              <a:rPr lang="en-CA" sz="1200" dirty="0" smtClean="0">
                <a:solidFill>
                  <a:srgbClr val="333333"/>
                </a:solidFill>
              </a:rPr>
              <a:t>Oracle </a:t>
            </a:r>
            <a:r>
              <a:rPr lang="en-CA" sz="1200" dirty="0">
                <a:solidFill>
                  <a:srgbClr val="333333"/>
                </a:solidFill>
              </a:rPr>
              <a:t>believes </a:t>
            </a:r>
            <a:r>
              <a:rPr lang="en-CA" sz="1200" dirty="0" smtClean="0">
                <a:solidFill>
                  <a:srgbClr val="333333"/>
                </a:solidFill>
              </a:rPr>
              <a:t>it has </a:t>
            </a:r>
            <a:r>
              <a:rPr lang="en-CA" sz="1200" dirty="0">
                <a:solidFill>
                  <a:srgbClr val="333333"/>
                </a:solidFill>
              </a:rPr>
              <a:t>the most complete set of cloud services in </a:t>
            </a:r>
            <a:r>
              <a:rPr lang="en-CA" sz="1200" dirty="0" smtClean="0">
                <a:solidFill>
                  <a:srgbClr val="333333"/>
                </a:solidFill>
              </a:rPr>
              <a:t>the </a:t>
            </a:r>
            <a:r>
              <a:rPr lang="en-CA" sz="1200" dirty="0">
                <a:solidFill>
                  <a:srgbClr val="333333"/>
                </a:solidFill>
              </a:rPr>
              <a:t>industry with 11,000 customers on </a:t>
            </a:r>
            <a:r>
              <a:rPr lang="en-CA" sz="1200" dirty="0" smtClean="0">
                <a:solidFill>
                  <a:srgbClr val="333333"/>
                </a:solidFill>
              </a:rPr>
              <a:t>cloud.</a:t>
            </a:r>
            <a:endParaRPr lang="en-CA" sz="1200" dirty="0">
              <a:solidFill>
                <a:srgbClr val="333333"/>
              </a:solidFill>
            </a:endParaRPr>
          </a:p>
          <a:p>
            <a:pPr marL="180975" lvl="0" indent="-180975" fontAlgn="base">
              <a:spcBef>
                <a:spcPts val="500"/>
              </a:spcBef>
              <a:spcAft>
                <a:spcPct val="0"/>
              </a:spcAft>
              <a:buClr>
                <a:srgbClr val="333333"/>
              </a:buClr>
              <a:buSzPct val="120000"/>
              <a:buFont typeface="Arial" pitchFamily="34" charset="0"/>
              <a:buChar char="•"/>
              <a:defRPr/>
            </a:pPr>
            <a:r>
              <a:rPr lang="en-CA" sz="1200" dirty="0" smtClean="0">
                <a:solidFill>
                  <a:srgbClr val="333333"/>
                </a:solidFill>
              </a:rPr>
              <a:t>However </a:t>
            </a:r>
            <a:r>
              <a:rPr lang="en-CA" sz="1200" dirty="0">
                <a:solidFill>
                  <a:srgbClr val="333333"/>
                </a:solidFill>
              </a:rPr>
              <a:t>Oracle’s internal operational transformation is </a:t>
            </a:r>
            <a:r>
              <a:rPr lang="en-CA" sz="1200" dirty="0" smtClean="0">
                <a:solidFill>
                  <a:srgbClr val="333333"/>
                </a:solidFill>
              </a:rPr>
              <a:t>ongoing</a:t>
            </a:r>
            <a:r>
              <a:rPr lang="en-CA" sz="1200" dirty="0">
                <a:solidFill>
                  <a:srgbClr val="333333"/>
                </a:solidFill>
              </a:rPr>
              <a:t> </a:t>
            </a:r>
            <a:r>
              <a:rPr lang="en-CA" sz="1200" dirty="0" smtClean="0">
                <a:solidFill>
                  <a:srgbClr val="333333"/>
                </a:solidFill>
              </a:rPr>
              <a:t>to enable cloud functionality to be on par with on premises. </a:t>
            </a:r>
          </a:p>
          <a:p>
            <a:pPr marL="180975" lvl="0" indent="-180975" fontAlgn="base">
              <a:spcBef>
                <a:spcPts val="500"/>
              </a:spcBef>
              <a:spcAft>
                <a:spcPct val="0"/>
              </a:spcAft>
              <a:buClr>
                <a:srgbClr val="333333"/>
              </a:buClr>
              <a:buSzPct val="120000"/>
              <a:buFont typeface="Arial" pitchFamily="34" charset="0"/>
              <a:buChar char="•"/>
              <a:defRPr/>
            </a:pPr>
            <a:r>
              <a:rPr lang="en-CA" sz="1200" dirty="0" smtClean="0">
                <a:solidFill>
                  <a:srgbClr val="333333"/>
                </a:solidFill>
              </a:rPr>
              <a:t>The vast </a:t>
            </a:r>
            <a:r>
              <a:rPr lang="en-CA" sz="1200" dirty="0">
                <a:solidFill>
                  <a:srgbClr val="333333"/>
                </a:solidFill>
              </a:rPr>
              <a:t>majority of </a:t>
            </a:r>
            <a:r>
              <a:rPr lang="en-CA" sz="1200" dirty="0" smtClean="0">
                <a:solidFill>
                  <a:srgbClr val="333333"/>
                </a:solidFill>
              </a:rPr>
              <a:t>Oracle’s revenue still </a:t>
            </a:r>
            <a:r>
              <a:rPr lang="en-CA" sz="1200" dirty="0">
                <a:solidFill>
                  <a:srgbClr val="333333"/>
                </a:solidFill>
              </a:rPr>
              <a:t>comes from </a:t>
            </a:r>
            <a:r>
              <a:rPr lang="en-CA" sz="1200" dirty="0" smtClean="0">
                <a:solidFill>
                  <a:srgbClr val="333333"/>
                </a:solidFill>
              </a:rPr>
              <a:t>on-premises </a:t>
            </a:r>
            <a:r>
              <a:rPr lang="en-CA" sz="1200" dirty="0">
                <a:solidFill>
                  <a:srgbClr val="333333"/>
                </a:solidFill>
              </a:rPr>
              <a:t>licensing and services. </a:t>
            </a:r>
          </a:p>
          <a:p>
            <a:pPr>
              <a:spcBef>
                <a:spcPts val="600"/>
              </a:spcBef>
            </a:pPr>
            <a:endParaRPr lang="en-CA" sz="1200" dirty="0">
              <a:solidFill>
                <a:srgbClr val="333333"/>
              </a:solidFill>
            </a:endParaRPr>
          </a:p>
          <a:p>
            <a:pPr>
              <a:spcBef>
                <a:spcPts val="600"/>
              </a:spcBef>
            </a:pPr>
            <a:endParaRPr lang="en-CA" sz="1200" dirty="0">
              <a:solidFill>
                <a:srgbClr val="333333"/>
              </a:solidFill>
            </a:endParaRPr>
          </a:p>
        </p:txBody>
      </p:sp>
      <p:sp>
        <p:nvSpPr>
          <p:cNvPr id="19" name="Rectangle 18"/>
          <p:cNvSpPr/>
          <p:nvPr/>
        </p:nvSpPr>
        <p:spPr>
          <a:xfrm>
            <a:off x="388097" y="5495053"/>
            <a:ext cx="8394129" cy="646331"/>
          </a:xfrm>
          <a:prstGeom prst="rect">
            <a:avLst/>
          </a:prstGeom>
        </p:spPr>
        <p:txBody>
          <a:bodyPr wrap="square">
            <a:spAutoFit/>
          </a:bodyPr>
          <a:lstStyle/>
          <a:p>
            <a:pPr>
              <a:spcBef>
                <a:spcPts val="1200"/>
              </a:spcBef>
            </a:pPr>
            <a:r>
              <a:rPr lang="en-CA" sz="1200" dirty="0"/>
              <a:t>AWS and </a:t>
            </a:r>
            <a:r>
              <a:rPr lang="en-CA" sz="1200" dirty="0" smtClean="0"/>
              <a:t>Microsoft </a:t>
            </a:r>
            <a:r>
              <a:rPr lang="en-CA" sz="1200" dirty="0"/>
              <a:t>have </a:t>
            </a:r>
            <a:r>
              <a:rPr lang="en-CA" sz="1200" dirty="0" smtClean="0"/>
              <a:t>a </a:t>
            </a:r>
            <a:r>
              <a:rPr lang="en-CA" sz="1200" dirty="0"/>
              <a:t>head start </a:t>
            </a:r>
            <a:r>
              <a:rPr lang="en-CA" sz="1200" dirty="0" smtClean="0"/>
              <a:t>of a few years on </a:t>
            </a:r>
            <a:r>
              <a:rPr lang="en-CA" sz="1200" dirty="0"/>
              <a:t>Oracle in </a:t>
            </a:r>
            <a:r>
              <a:rPr lang="en-CA" sz="1200" dirty="0" smtClean="0"/>
              <a:t>the cloud market with highly evolved IaaS/PaaS eco-systems and low pricing, leaving Oracle with </a:t>
            </a:r>
            <a:r>
              <a:rPr lang="en-CA" sz="1200" dirty="0"/>
              <a:t>some catching up to </a:t>
            </a:r>
            <a:r>
              <a:rPr lang="en-CA" sz="1200" dirty="0" smtClean="0"/>
              <a:t>do. Oracle is aiming </a:t>
            </a:r>
            <a:r>
              <a:rPr lang="en-CA" sz="1200" dirty="0"/>
              <a:t>to be the easiest company to do business </a:t>
            </a:r>
            <a:r>
              <a:rPr lang="en-CA" sz="1200" dirty="0" smtClean="0"/>
              <a:t>with </a:t>
            </a:r>
            <a:r>
              <a:rPr lang="en-CA" sz="1200" dirty="0"/>
              <a:t>positive changes </a:t>
            </a:r>
            <a:r>
              <a:rPr lang="en-CA" sz="1200" dirty="0" smtClean="0"/>
              <a:t>forthcoming.</a:t>
            </a:r>
            <a:endParaRPr lang="en-CA" sz="1200" dirty="0"/>
          </a:p>
        </p:txBody>
      </p:sp>
    </p:spTree>
    <p:extLst>
      <p:ext uri="{BB962C8B-B14F-4D97-AF65-F5344CB8AC3E}">
        <p14:creationId xmlns:p14="http://schemas.microsoft.com/office/powerpoint/2010/main" val="2141873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This research </a:t>
            </a:r>
            <a:r>
              <a:rPr lang="en-US" sz="2300" dirty="0"/>
              <a:t>focuses </a:t>
            </a:r>
            <a:r>
              <a:rPr lang="en-US" sz="2300" dirty="0" smtClean="0"/>
              <a:t>on Oracle Technology licensing (database/middleware) and cloud impact to on-premises options</a:t>
            </a:r>
            <a:endParaRPr lang="en-CA" sz="2300" dirty="0"/>
          </a:p>
        </p:txBody>
      </p:sp>
      <p:pic>
        <p:nvPicPr>
          <p:cNvPr id="5" name="Picture 4"/>
          <p:cNvPicPr>
            <a:picLocks noChangeAspect="1"/>
          </p:cNvPicPr>
          <p:nvPr/>
        </p:nvPicPr>
        <p:blipFill rotWithShape="1">
          <a:blip r:embed="rId2"/>
          <a:srcRect l="2994" t="1667" r="3005" b="6307"/>
          <a:stretch/>
        </p:blipFill>
        <p:spPr>
          <a:xfrm>
            <a:off x="383722" y="2451537"/>
            <a:ext cx="4617936" cy="3787465"/>
          </a:xfrm>
          <a:prstGeom prst="rect">
            <a:avLst/>
          </a:prstGeom>
        </p:spPr>
      </p:pic>
      <p:pic>
        <p:nvPicPr>
          <p:cNvPr id="1028" name="Picture 4" descr="http://www.arrowecs.at/images/oracle_produktseite/oracle_red_stac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6669" y="1959653"/>
            <a:ext cx="2811738" cy="436268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oracleteamusa-images.s3.amazonaws.com/original/m348_oracl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0528" y="979179"/>
            <a:ext cx="4742945" cy="113331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826669" y="6108197"/>
            <a:ext cx="1845703" cy="261610"/>
          </a:xfrm>
          <a:prstGeom prst="rect">
            <a:avLst/>
          </a:prstGeom>
        </p:spPr>
        <p:txBody>
          <a:bodyPr wrap="square">
            <a:spAutoFit/>
          </a:bodyPr>
          <a:lstStyle/>
          <a:p>
            <a:r>
              <a:rPr lang="en-CA" sz="1100" dirty="0" smtClean="0"/>
              <a:t>Source: </a:t>
            </a:r>
            <a:r>
              <a:rPr lang="en-CA" sz="1100" dirty="0" smtClean="0">
                <a:hlinkClick r:id="rId5"/>
              </a:rPr>
              <a:t>Arrow</a:t>
            </a:r>
            <a:endParaRPr lang="en-CA" sz="1100" dirty="0"/>
          </a:p>
        </p:txBody>
      </p:sp>
      <p:sp>
        <p:nvSpPr>
          <p:cNvPr id="7" name="Rectangle 6"/>
          <p:cNvSpPr/>
          <p:nvPr/>
        </p:nvSpPr>
        <p:spPr>
          <a:xfrm>
            <a:off x="257174" y="6108197"/>
            <a:ext cx="1845703" cy="261610"/>
          </a:xfrm>
          <a:prstGeom prst="rect">
            <a:avLst/>
          </a:prstGeom>
        </p:spPr>
        <p:txBody>
          <a:bodyPr wrap="square">
            <a:spAutoFit/>
          </a:bodyPr>
          <a:lstStyle/>
          <a:p>
            <a:r>
              <a:rPr lang="en-CA" sz="1100" dirty="0" smtClean="0"/>
              <a:t>Source: </a:t>
            </a:r>
            <a:r>
              <a:rPr lang="en-CA" sz="1100" dirty="0" smtClean="0">
                <a:hlinkClick r:id="rId6"/>
              </a:rPr>
              <a:t>Data to Decisions</a:t>
            </a:r>
            <a:endParaRPr lang="en-CA" sz="1100" dirty="0"/>
          </a:p>
        </p:txBody>
      </p:sp>
    </p:spTree>
    <p:extLst>
      <p:ext uri="{BB962C8B-B14F-4D97-AF65-F5344CB8AC3E}">
        <p14:creationId xmlns:p14="http://schemas.microsoft.com/office/powerpoint/2010/main" val="722596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Learn the “Oracle way,” whether you are reviewing existing spend </a:t>
            </a:r>
            <a:r>
              <a:rPr lang="en-CA" dirty="0"/>
              <a:t>or considering </a:t>
            </a:r>
            <a:r>
              <a:rPr lang="en-CA" dirty="0" smtClean="0"/>
              <a:t>the purchase of </a:t>
            </a:r>
            <a:r>
              <a:rPr lang="en-CA" dirty="0"/>
              <a:t>new products</a:t>
            </a:r>
          </a:p>
        </p:txBody>
      </p:sp>
      <p:sp>
        <p:nvSpPr>
          <p:cNvPr id="3" name="Text Placeholder 2"/>
          <p:cNvSpPr>
            <a:spLocks noGrp="1"/>
          </p:cNvSpPr>
          <p:nvPr>
            <p:ph type="body" sz="quarter" idx="4294967295"/>
          </p:nvPr>
        </p:nvSpPr>
        <p:spPr>
          <a:xfrm>
            <a:off x="330757" y="2378585"/>
            <a:ext cx="8438972" cy="2573763"/>
          </a:xfrm>
        </p:spPr>
        <p:txBody>
          <a:bodyPr/>
          <a:lstStyle/>
          <a:p>
            <a:pPr lvl="0"/>
            <a:r>
              <a:rPr lang="en-CA" sz="1600" dirty="0"/>
              <a:t>The vast majority of </a:t>
            </a:r>
            <a:r>
              <a:rPr lang="en-CA" sz="1600" dirty="0" smtClean="0"/>
              <a:t>Info-Tech </a:t>
            </a:r>
            <a:r>
              <a:rPr lang="en-CA" sz="1600" dirty="0"/>
              <a:t>clients are </a:t>
            </a:r>
            <a:r>
              <a:rPr lang="en-CA" sz="1600" dirty="0" smtClean="0"/>
              <a:t>using on-premises </a:t>
            </a:r>
            <a:r>
              <a:rPr lang="en-CA" sz="1600" dirty="0"/>
              <a:t>Oracle solutions and will be for the foreseeable </a:t>
            </a:r>
            <a:r>
              <a:rPr lang="en-CA" sz="1600" dirty="0" smtClean="0"/>
              <a:t>future.</a:t>
            </a:r>
            <a:endParaRPr lang="en-CA" sz="1600" dirty="0"/>
          </a:p>
          <a:p>
            <a:pPr lvl="0"/>
            <a:r>
              <a:rPr lang="en-CA" sz="1600" dirty="0"/>
              <a:t>Oracle cloud should be viewed primarily as a commercial vehicle to realize legacy license model discount </a:t>
            </a:r>
            <a:r>
              <a:rPr lang="en-CA" sz="1600" dirty="0" smtClean="0"/>
              <a:t>levels.</a:t>
            </a:r>
            <a:endParaRPr lang="en-CA" sz="1600" dirty="0"/>
          </a:p>
          <a:p>
            <a:pPr lvl="0"/>
            <a:r>
              <a:rPr lang="en-CA" sz="1600" dirty="0" smtClean="0"/>
              <a:t>Oracle sales is emphasizing the test/dev use case </a:t>
            </a:r>
            <a:r>
              <a:rPr lang="en-CA" sz="1600" dirty="0"/>
              <a:t>and in some cases for new </a:t>
            </a:r>
            <a:r>
              <a:rPr lang="en-CA" sz="1600" dirty="0" smtClean="0"/>
              <a:t>database (DB) applications.</a:t>
            </a:r>
            <a:endParaRPr lang="en-CA" sz="1600" dirty="0"/>
          </a:p>
          <a:p>
            <a:pPr lvl="0"/>
            <a:r>
              <a:rPr lang="en-CA" sz="1600" dirty="0"/>
              <a:t>Functionality gaps exist between cloud Fusion ERP and legacy Oracle </a:t>
            </a:r>
            <a:r>
              <a:rPr lang="en-CA" sz="1600" dirty="0" err="1"/>
              <a:t>EBS</a:t>
            </a:r>
            <a:r>
              <a:rPr lang="en-CA" sz="1600" dirty="0"/>
              <a:t> </a:t>
            </a:r>
            <a:r>
              <a:rPr lang="en-CA" sz="1600" dirty="0" smtClean="0"/>
              <a:t>products.</a:t>
            </a:r>
            <a:endParaRPr lang="en-CA" sz="1600" dirty="0"/>
          </a:p>
          <a:p>
            <a:pPr lvl="0"/>
            <a:r>
              <a:rPr lang="en-CA" sz="1600" dirty="0"/>
              <a:t>Current Oracle customers </a:t>
            </a:r>
            <a:r>
              <a:rPr lang="en-CA" sz="1600" dirty="0" smtClean="0"/>
              <a:t>feel “locked in” </a:t>
            </a:r>
            <a:r>
              <a:rPr lang="en-CA" sz="1600" dirty="0"/>
              <a:t>to Oracle DB </a:t>
            </a:r>
            <a:r>
              <a:rPr lang="en-CA" sz="1600" dirty="0" smtClean="0"/>
              <a:t>technology; however, there are new alternatives to consider over the medium term.</a:t>
            </a:r>
            <a:endParaRPr lang="en-CA" sz="1400" dirty="0"/>
          </a:p>
        </p:txBody>
      </p:sp>
      <p:sp>
        <p:nvSpPr>
          <p:cNvPr id="4" name="Rectangle 3"/>
          <p:cNvSpPr/>
          <p:nvPr/>
        </p:nvSpPr>
        <p:spPr>
          <a:xfrm>
            <a:off x="330756" y="1294365"/>
            <a:ext cx="8438973" cy="923330"/>
          </a:xfrm>
          <a:prstGeom prst="rect">
            <a:avLst/>
          </a:prstGeom>
        </p:spPr>
        <p:txBody>
          <a:bodyPr wrap="square">
            <a:spAutoFit/>
          </a:bodyPr>
          <a:lstStyle/>
          <a:p>
            <a:pPr lvl="0"/>
            <a:r>
              <a:rPr lang="en-CA" b="1" dirty="0"/>
              <a:t>Oracle offers many products across </a:t>
            </a:r>
            <a:r>
              <a:rPr lang="en-CA" b="1" dirty="0" smtClean="0"/>
              <a:t>its </a:t>
            </a:r>
            <a:r>
              <a:rPr lang="en-CA" b="1" dirty="0"/>
              <a:t>various business units</a:t>
            </a:r>
            <a:r>
              <a:rPr lang="en-CA" b="1" dirty="0" smtClean="0"/>
              <a:t>. Understanding its current state in its cloud transformation is critical to picking the right option.  </a:t>
            </a:r>
            <a:endParaRPr lang="en-CA" b="1" dirty="0"/>
          </a:p>
        </p:txBody>
      </p:sp>
      <p:grpSp>
        <p:nvGrpSpPr>
          <p:cNvPr id="8" name="Group 96"/>
          <p:cNvGrpSpPr/>
          <p:nvPr/>
        </p:nvGrpSpPr>
        <p:grpSpPr>
          <a:xfrm>
            <a:off x="330756" y="5135137"/>
            <a:ext cx="8482489" cy="923070"/>
            <a:chOff x="224374" y="5458890"/>
            <a:chExt cx="10185551" cy="1196891"/>
          </a:xfrm>
        </p:grpSpPr>
        <p:sp>
          <p:nvSpPr>
            <p:cNvPr id="9" name="Rectangle 97"/>
            <p:cNvSpPr/>
            <p:nvPr/>
          </p:nvSpPr>
          <p:spPr>
            <a:xfrm>
              <a:off x="224374" y="5458890"/>
              <a:ext cx="10185551" cy="1196890"/>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900000" indent="-1588"/>
              <a:r>
                <a:rPr lang="en-CA" sz="1200" dirty="0" smtClean="0">
                  <a:solidFill>
                    <a:schemeClr val="tx1"/>
                  </a:solidFill>
                </a:rPr>
                <a:t>Oracle </a:t>
              </a:r>
              <a:r>
                <a:rPr lang="en-CA" sz="1200" dirty="0">
                  <a:solidFill>
                    <a:schemeClr val="tx1"/>
                  </a:solidFill>
                </a:rPr>
                <a:t>is </a:t>
              </a:r>
              <a:r>
                <a:rPr lang="en-CA" sz="1200" dirty="0" smtClean="0">
                  <a:solidFill>
                    <a:schemeClr val="tx1"/>
                  </a:solidFill>
                </a:rPr>
                <a:t>trying to make </a:t>
              </a:r>
              <a:r>
                <a:rPr lang="en-CA" sz="1200" dirty="0">
                  <a:solidFill>
                    <a:schemeClr val="tx1"/>
                  </a:solidFill>
                </a:rPr>
                <a:t>it easy for existing Oracle customers to move to the Oracle cloud </a:t>
              </a:r>
              <a:r>
                <a:rPr lang="en-CA" sz="1200" dirty="0" smtClean="0">
                  <a:solidFill>
                    <a:schemeClr val="tx1"/>
                  </a:solidFill>
                </a:rPr>
                <a:t>by aiming for the same </a:t>
              </a:r>
              <a:r>
                <a:rPr lang="en-CA" sz="1200" dirty="0">
                  <a:solidFill>
                    <a:schemeClr val="tx1"/>
                  </a:solidFill>
                </a:rPr>
                <a:t>product </a:t>
              </a:r>
              <a:r>
                <a:rPr lang="en-CA" sz="1200" dirty="0" smtClean="0">
                  <a:solidFill>
                    <a:schemeClr val="tx1"/>
                  </a:solidFill>
                </a:rPr>
                <a:t>functionality in the database products (on premises vs. cloud) to enable an </a:t>
              </a:r>
              <a:r>
                <a:rPr lang="en-CA" sz="1200" dirty="0">
                  <a:solidFill>
                    <a:schemeClr val="tx1"/>
                  </a:solidFill>
                </a:rPr>
                <a:t>easy transition.  Oracle will focus on existing </a:t>
              </a:r>
              <a:r>
                <a:rPr lang="en-CA" sz="1200" dirty="0" smtClean="0">
                  <a:solidFill>
                    <a:schemeClr val="tx1"/>
                  </a:solidFill>
                </a:rPr>
                <a:t>“Red Stack” </a:t>
              </a:r>
              <a:r>
                <a:rPr lang="en-CA" sz="1200" dirty="0">
                  <a:solidFill>
                    <a:schemeClr val="tx1"/>
                  </a:solidFill>
                </a:rPr>
                <a:t>customers to </a:t>
              </a:r>
              <a:r>
                <a:rPr lang="en-CA" sz="1200" dirty="0" smtClean="0">
                  <a:solidFill>
                    <a:schemeClr val="tx1"/>
                  </a:solidFill>
                </a:rPr>
                <a:t>defend its </a:t>
              </a:r>
              <a:r>
                <a:rPr lang="en-CA" sz="1200" dirty="0">
                  <a:solidFill>
                    <a:schemeClr val="tx1"/>
                  </a:solidFill>
                </a:rPr>
                <a:t>leading position in </a:t>
              </a:r>
              <a:r>
                <a:rPr lang="en-CA" sz="1200" dirty="0" smtClean="0">
                  <a:solidFill>
                    <a:schemeClr val="tx1"/>
                  </a:solidFill>
                </a:rPr>
                <a:t>the DB market.</a:t>
              </a:r>
              <a:endParaRPr lang="en-CA" sz="1200" dirty="0">
                <a:solidFill>
                  <a:schemeClr val="tx1"/>
                </a:solidFill>
              </a:endParaRPr>
            </a:p>
          </p:txBody>
        </p:sp>
        <p:pic>
          <p:nvPicPr>
            <p:cNvPr id="10" name="Picture 9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374" y="5477948"/>
              <a:ext cx="1032220" cy="1177833"/>
            </a:xfrm>
            <a:prstGeom prst="rect">
              <a:avLst/>
            </a:prstGeom>
            <a:noFill/>
            <a:ln>
              <a:noFill/>
            </a:ln>
          </p:spPr>
        </p:pic>
      </p:grpSp>
    </p:spTree>
    <p:extLst>
      <p:ext uri="{BB962C8B-B14F-4D97-AF65-F5344CB8AC3E}">
        <p14:creationId xmlns:p14="http://schemas.microsoft.com/office/powerpoint/2010/main" val="3145668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118457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dirty="0">
              <a:latin typeface="+mj-lt"/>
            </a:endParaRPr>
          </a:p>
        </p:txBody>
      </p:sp>
      <p:sp>
        <p:nvSpPr>
          <p:cNvPr id="5" name="Rectangle 4"/>
          <p:cNvSpPr/>
          <p:nvPr/>
        </p:nvSpPr>
        <p:spPr>
          <a:xfrm>
            <a:off x="0" y="1184574"/>
            <a:ext cx="9144000" cy="5348111"/>
          </a:xfrm>
          <a:prstGeom prst="rect">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0" tIns="0" rIns="108000" rtlCol="0" anchor="ctr" anchorCtr="0"/>
          <a:lstStyle/>
          <a:p>
            <a:endParaRPr lang="en-CA" sz="1200" dirty="0">
              <a:ln w="0"/>
              <a:solidFill>
                <a:schemeClr val="accent2"/>
              </a:solidFill>
              <a:effectLst>
                <a:outerShdw sx="1000" sy="1000" algn="tl" rotWithShape="0">
                  <a:schemeClr val="dk1"/>
                </a:outerShdw>
              </a:effectLst>
            </a:endParaRPr>
          </a:p>
        </p:txBody>
      </p:sp>
      <p:sp>
        <p:nvSpPr>
          <p:cNvPr id="7" name="Title 4"/>
          <p:cNvSpPr>
            <a:spLocks noGrp="1"/>
          </p:cNvSpPr>
          <p:nvPr>
            <p:ph type="title"/>
          </p:nvPr>
        </p:nvSpPr>
        <p:spPr>
          <a:xfrm>
            <a:off x="251520" y="260648"/>
            <a:ext cx="8625780" cy="864096"/>
          </a:xfrm>
        </p:spPr>
        <p:txBody>
          <a:bodyPr/>
          <a:lstStyle/>
          <a:p>
            <a:pPr marL="0" lvl="1" algn="l"/>
            <a:r>
              <a:rPr lang="en-CA" sz="2400" dirty="0" smtClean="0">
                <a:solidFill>
                  <a:schemeClr val="bg1"/>
                </a:solidFill>
                <a:latin typeface="+mn-lt"/>
                <a:cs typeface="Arabic Typesetting" panose="03020402040406030203" pitchFamily="66" charset="-78"/>
              </a:rPr>
              <a:t>Apply </a:t>
            </a:r>
            <a:r>
              <a:rPr lang="en-CA" sz="2400" dirty="0" smtClean="0">
                <a:solidFill>
                  <a:schemeClr val="bg1"/>
                </a:solidFill>
                <a:latin typeface="+mn-lt"/>
                <a:cs typeface="Arabic Typesetting" panose="03020402040406030203" pitchFamily="66" charset="-78"/>
              </a:rPr>
              <a:t>licensing </a:t>
            </a:r>
            <a:r>
              <a:rPr lang="en-CA" sz="2400" dirty="0" smtClean="0">
                <a:solidFill>
                  <a:schemeClr val="bg1"/>
                </a:solidFill>
                <a:latin typeface="+mn-lt"/>
                <a:cs typeface="Arabic Typesetting" panose="03020402040406030203" pitchFamily="66" charset="-78"/>
              </a:rPr>
              <a:t>best practices and </a:t>
            </a:r>
            <a:r>
              <a:rPr lang="en-CA" sz="2400" dirty="0" smtClean="0">
                <a:solidFill>
                  <a:schemeClr val="bg1"/>
                </a:solidFill>
                <a:latin typeface="+mn-lt"/>
                <a:cs typeface="Arabic Typesetting" panose="03020402040406030203" pitchFamily="66" charset="-78"/>
              </a:rPr>
              <a:t>examine the potential for cost savings through an unbiased third-party perspective</a:t>
            </a:r>
            <a:endParaRPr lang="en-US" dirty="0">
              <a:latin typeface="+mn-lt"/>
            </a:endParaRPr>
          </a:p>
        </p:txBody>
      </p:sp>
      <p:sp>
        <p:nvSpPr>
          <p:cNvPr id="10" name="TextBox 9"/>
          <p:cNvSpPr txBox="1"/>
          <p:nvPr/>
        </p:nvSpPr>
        <p:spPr>
          <a:xfrm>
            <a:off x="5685875" y="1187678"/>
            <a:ext cx="3285260" cy="523220"/>
          </a:xfrm>
          <a:prstGeom prst="rect">
            <a:avLst/>
          </a:prstGeom>
        </p:spPr>
        <p:txBody>
          <a:bodyPr wrap="square" rtlCol="0">
            <a:spAutoFit/>
          </a:bodyPr>
          <a:lstStyle/>
          <a:p>
            <a:pPr algn="ctr"/>
            <a:r>
              <a:rPr lang="en-CA" sz="1400" b="1" i="1" dirty="0" smtClean="0">
                <a:solidFill>
                  <a:schemeClr val="accent2"/>
                </a:solidFill>
              </a:rPr>
              <a:t>Preventative practices can help find </a:t>
            </a:r>
            <a:r>
              <a:rPr lang="en-CA" sz="1400" b="1" i="1" dirty="0">
                <a:solidFill>
                  <a:schemeClr val="accent2"/>
                </a:solidFill>
              </a:rPr>
              <a:t>m</a:t>
            </a:r>
            <a:r>
              <a:rPr lang="en-CA" sz="1400" b="1" i="1" dirty="0" smtClean="0">
                <a:solidFill>
                  <a:schemeClr val="accent2"/>
                </a:solidFill>
              </a:rPr>
              <a:t>easured </a:t>
            </a:r>
            <a:r>
              <a:rPr lang="en-CA" sz="1400" b="1" i="1" dirty="0">
                <a:solidFill>
                  <a:schemeClr val="accent2"/>
                </a:solidFill>
              </a:rPr>
              <a:t>v</a:t>
            </a:r>
            <a:r>
              <a:rPr lang="en-CA" sz="1400" b="1" i="1" dirty="0" smtClean="0">
                <a:solidFill>
                  <a:schemeClr val="accent2"/>
                </a:solidFill>
              </a:rPr>
              <a:t>alue ($)</a:t>
            </a:r>
          </a:p>
        </p:txBody>
      </p:sp>
      <p:sp>
        <p:nvSpPr>
          <p:cNvPr id="13" name="Rectangle 12"/>
          <p:cNvSpPr/>
          <p:nvPr/>
        </p:nvSpPr>
        <p:spPr>
          <a:xfrm>
            <a:off x="1992914" y="3792551"/>
            <a:ext cx="4780631" cy="7128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p:nvSpPr>
        <p:spPr>
          <a:xfrm>
            <a:off x="1992915" y="1996587"/>
            <a:ext cx="4785757" cy="9131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1" name="Rectangle 30"/>
          <p:cNvSpPr/>
          <p:nvPr/>
        </p:nvSpPr>
        <p:spPr>
          <a:xfrm>
            <a:off x="549850" y="4710137"/>
            <a:ext cx="4267711" cy="307777"/>
          </a:xfrm>
          <a:prstGeom prst="rect">
            <a:avLst/>
          </a:prstGeom>
        </p:spPr>
        <p:txBody>
          <a:bodyPr wrap="square">
            <a:spAutoFit/>
          </a:bodyPr>
          <a:lstStyle/>
          <a:p>
            <a:endParaRPr lang="en-CA" sz="1400" b="1" dirty="0">
              <a:solidFill>
                <a:schemeClr val="accent1"/>
              </a:solidFill>
            </a:endParaRPr>
          </a:p>
        </p:txBody>
      </p:sp>
      <p:sp>
        <p:nvSpPr>
          <p:cNvPr id="36" name="Freeform 35"/>
          <p:cNvSpPr/>
          <p:nvPr/>
        </p:nvSpPr>
        <p:spPr>
          <a:xfrm>
            <a:off x="12881" y="1224115"/>
            <a:ext cx="1152418" cy="1461065"/>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6" rIns="8889" bIns="490904" numCol="1" spcCol="1270" anchor="ctr" anchorCtr="0">
            <a:noAutofit/>
          </a:bodyPr>
          <a:lstStyle/>
          <a:p>
            <a:pPr algn="ctr"/>
            <a:r>
              <a:rPr lang="en-US" sz="1200" dirty="0">
                <a:solidFill>
                  <a:srgbClr val="FFFFFF"/>
                </a:solidFill>
              </a:rPr>
              <a:t>Establish Licensing Requirements</a:t>
            </a:r>
          </a:p>
        </p:txBody>
      </p:sp>
      <p:sp>
        <p:nvSpPr>
          <p:cNvPr id="37" name="Rectangle 36"/>
          <p:cNvSpPr/>
          <p:nvPr/>
        </p:nvSpPr>
        <p:spPr>
          <a:xfrm>
            <a:off x="1246421" y="1507062"/>
            <a:ext cx="4088820" cy="89517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49" rIns="50049" bIns="50050" numCol="1" spcCol="1270" anchor="ctr" anchorCtr="0">
            <a:noAutofit/>
          </a:bodyPr>
          <a:lstStyle/>
          <a:p>
            <a:pPr marL="57150" lvl="1" indent="-108000" algn="l" defTabSz="444500">
              <a:lnSpc>
                <a:spcPct val="90000"/>
              </a:lnSpc>
              <a:spcBef>
                <a:spcPct val="0"/>
              </a:spcBef>
              <a:spcAft>
                <a:spcPct val="15000"/>
              </a:spcAft>
              <a:buChar char="••"/>
            </a:pPr>
            <a:r>
              <a:rPr lang="en-CA" sz="1000" kern="1200" dirty="0" smtClean="0"/>
              <a:t>Understand Oracle’s competitive landscape</a:t>
            </a:r>
          </a:p>
          <a:p>
            <a:pPr marL="57150" lvl="1" indent="-108000" algn="l" defTabSz="444500">
              <a:lnSpc>
                <a:spcPct val="90000"/>
              </a:lnSpc>
              <a:spcBef>
                <a:spcPct val="0"/>
              </a:spcBef>
              <a:spcAft>
                <a:spcPct val="15000"/>
              </a:spcAft>
              <a:buChar char="••"/>
            </a:pPr>
            <a:r>
              <a:rPr lang="en-CA" sz="1000" kern="1200" dirty="0" smtClean="0"/>
              <a:t>Conduct an internal SAM assessment</a:t>
            </a:r>
            <a:endParaRPr lang="en-CA" sz="1000" kern="1200" dirty="0"/>
          </a:p>
          <a:p>
            <a:pPr marL="57150" lvl="1" indent="-108000" algn="l" defTabSz="444500">
              <a:lnSpc>
                <a:spcPct val="90000"/>
              </a:lnSpc>
              <a:spcBef>
                <a:spcPct val="0"/>
              </a:spcBef>
              <a:spcAft>
                <a:spcPct val="15000"/>
              </a:spcAft>
              <a:buChar char="••"/>
            </a:pPr>
            <a:r>
              <a:rPr lang="en-CA" sz="1000" kern="1200" dirty="0" smtClean="0"/>
              <a:t>Build an effective licensing position</a:t>
            </a:r>
            <a:endParaRPr lang="en-CA" sz="1000" kern="1200" dirty="0"/>
          </a:p>
          <a:p>
            <a:pPr marL="57150" lvl="1" indent="-108000" defTabSz="444500">
              <a:lnSpc>
                <a:spcPct val="90000"/>
              </a:lnSpc>
              <a:spcBef>
                <a:spcPct val="0"/>
              </a:spcBef>
              <a:spcAft>
                <a:spcPct val="15000"/>
              </a:spcAft>
              <a:buChar char="••"/>
            </a:pPr>
            <a:r>
              <a:rPr lang="en-CA" sz="1000" dirty="0" smtClean="0"/>
              <a:t>Examine and be aware of red </a:t>
            </a:r>
            <a:r>
              <a:rPr lang="en-CA" sz="1000" dirty="0"/>
              <a:t>flags</a:t>
            </a:r>
          </a:p>
          <a:p>
            <a:pPr marL="57150" lvl="1" indent="-108000" algn="l" defTabSz="444500">
              <a:lnSpc>
                <a:spcPct val="90000"/>
              </a:lnSpc>
              <a:spcBef>
                <a:spcPct val="0"/>
              </a:spcBef>
              <a:spcAft>
                <a:spcPct val="15000"/>
              </a:spcAft>
              <a:buChar char="••"/>
            </a:pPr>
            <a:r>
              <a:rPr lang="en-CA" sz="1000" kern="1200" dirty="0" smtClean="0"/>
              <a:t>Reduce the risk of adverse findings</a:t>
            </a:r>
          </a:p>
        </p:txBody>
      </p:sp>
      <p:sp>
        <p:nvSpPr>
          <p:cNvPr id="38" name="Freeform 37"/>
          <p:cNvSpPr/>
          <p:nvPr/>
        </p:nvSpPr>
        <p:spPr>
          <a:xfrm>
            <a:off x="12881" y="2456135"/>
            <a:ext cx="1152418" cy="1461064"/>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5" rIns="8889" bIns="490904" numCol="1" spcCol="1270" anchor="ctr" anchorCtr="0">
            <a:noAutofit/>
          </a:bodyPr>
          <a:lstStyle/>
          <a:p>
            <a:pPr lvl="0" algn="ctr" defTabSz="622300">
              <a:lnSpc>
                <a:spcPct val="90000"/>
              </a:lnSpc>
              <a:spcBef>
                <a:spcPct val="0"/>
              </a:spcBef>
              <a:spcAft>
                <a:spcPct val="35000"/>
              </a:spcAft>
            </a:pPr>
            <a:r>
              <a:rPr lang="en-CA" sz="1200" dirty="0"/>
              <a:t>Evaluate Licensing Options</a:t>
            </a:r>
          </a:p>
        </p:txBody>
      </p:sp>
      <p:sp>
        <p:nvSpPr>
          <p:cNvPr id="39" name="Rectangle 38"/>
          <p:cNvSpPr/>
          <p:nvPr/>
        </p:nvSpPr>
        <p:spPr>
          <a:xfrm>
            <a:off x="1246421" y="2739082"/>
            <a:ext cx="4088820" cy="89517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49" rIns="50049" bIns="50050" numCol="1" spcCol="1270" anchor="ctr" anchorCtr="0">
            <a:noAutofit/>
          </a:bodyPr>
          <a:lstStyle/>
          <a:p>
            <a:pPr marL="57150" lvl="1" indent="-108000" defTabSz="444500">
              <a:lnSpc>
                <a:spcPct val="90000"/>
              </a:lnSpc>
              <a:spcBef>
                <a:spcPct val="0"/>
              </a:spcBef>
              <a:spcAft>
                <a:spcPct val="15000"/>
              </a:spcAft>
              <a:buChar char="••"/>
            </a:pPr>
            <a:r>
              <a:rPr lang="en-CA" sz="1000" dirty="0" smtClean="0"/>
              <a:t>Value of Oracle support</a:t>
            </a:r>
          </a:p>
          <a:p>
            <a:pPr marL="57150" lvl="1" indent="-108000" defTabSz="444500">
              <a:lnSpc>
                <a:spcPct val="90000"/>
              </a:lnSpc>
              <a:spcBef>
                <a:spcPct val="0"/>
              </a:spcBef>
              <a:spcAft>
                <a:spcPct val="15000"/>
              </a:spcAft>
              <a:buChar char="••"/>
            </a:pPr>
            <a:r>
              <a:rPr lang="en-CA" sz="1000" dirty="0" smtClean="0"/>
              <a:t>Virtualization rules</a:t>
            </a:r>
          </a:p>
          <a:p>
            <a:pPr marL="57150" lvl="1" indent="-108000" defTabSz="444500">
              <a:lnSpc>
                <a:spcPct val="90000"/>
              </a:lnSpc>
              <a:spcBef>
                <a:spcPct val="0"/>
              </a:spcBef>
              <a:spcAft>
                <a:spcPct val="15000"/>
              </a:spcAft>
              <a:buChar char="••"/>
            </a:pPr>
            <a:r>
              <a:rPr lang="en-CA" sz="1000" dirty="0" smtClean="0"/>
              <a:t>Optimal </a:t>
            </a:r>
            <a:r>
              <a:rPr lang="en-CA" sz="1000" dirty="0"/>
              <a:t>licensing </a:t>
            </a:r>
            <a:r>
              <a:rPr lang="en-CA" sz="1000" dirty="0" smtClean="0"/>
              <a:t>models, whether processer or named user based</a:t>
            </a:r>
          </a:p>
          <a:p>
            <a:pPr marL="57150" lvl="1" indent="-108000" defTabSz="444500">
              <a:lnSpc>
                <a:spcPct val="90000"/>
              </a:lnSpc>
              <a:spcBef>
                <a:spcPct val="0"/>
              </a:spcBef>
              <a:spcAft>
                <a:spcPct val="15000"/>
              </a:spcAft>
              <a:buChar char="••"/>
            </a:pPr>
            <a:r>
              <a:rPr lang="en-CA" sz="1000" dirty="0" smtClean="0"/>
              <a:t>Cloud licensing options</a:t>
            </a:r>
          </a:p>
          <a:p>
            <a:pPr marL="57150" lvl="1" indent="-108000" defTabSz="444500">
              <a:lnSpc>
                <a:spcPct val="90000"/>
              </a:lnSpc>
              <a:spcBef>
                <a:spcPct val="0"/>
              </a:spcBef>
              <a:spcAft>
                <a:spcPct val="15000"/>
              </a:spcAft>
              <a:buChar char="••"/>
            </a:pPr>
            <a:r>
              <a:rPr lang="en-CA" sz="1000" dirty="0" smtClean="0"/>
              <a:t>Disaster recovery licensing</a:t>
            </a:r>
            <a:endParaRPr lang="en-CA" sz="1000" dirty="0"/>
          </a:p>
        </p:txBody>
      </p:sp>
      <p:sp>
        <p:nvSpPr>
          <p:cNvPr id="40" name="Freeform 39"/>
          <p:cNvSpPr/>
          <p:nvPr/>
        </p:nvSpPr>
        <p:spPr>
          <a:xfrm>
            <a:off x="12881" y="3772031"/>
            <a:ext cx="1152418" cy="1377185"/>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5" rIns="8889" bIns="490904" numCol="1" spcCol="1270" anchor="ctr" anchorCtr="0">
            <a:noAutofit/>
          </a:bodyPr>
          <a:lstStyle/>
          <a:p>
            <a:pPr lvl="0" algn="ctr" defTabSz="622300">
              <a:lnSpc>
                <a:spcPct val="90000"/>
              </a:lnSpc>
              <a:spcBef>
                <a:spcPct val="0"/>
              </a:spcBef>
              <a:spcAft>
                <a:spcPct val="35000"/>
              </a:spcAft>
            </a:pPr>
            <a:r>
              <a:rPr lang="en-CA" sz="1200" dirty="0"/>
              <a:t>Evaluate Agreement Options</a:t>
            </a:r>
          </a:p>
        </p:txBody>
      </p:sp>
      <p:sp>
        <p:nvSpPr>
          <p:cNvPr id="41" name="Rectangle 40"/>
          <p:cNvSpPr/>
          <p:nvPr/>
        </p:nvSpPr>
        <p:spPr>
          <a:xfrm>
            <a:off x="1246421" y="4013038"/>
            <a:ext cx="4088820" cy="89517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50" rIns="50049" bIns="50049" numCol="1" spcCol="1270" anchor="ctr" anchorCtr="0">
            <a:noAutofit/>
          </a:bodyPr>
          <a:lstStyle/>
          <a:p>
            <a:pPr marL="57150" lvl="1" indent="-108000" defTabSz="444500">
              <a:lnSpc>
                <a:spcPct val="90000"/>
              </a:lnSpc>
              <a:spcBef>
                <a:spcPct val="0"/>
              </a:spcBef>
              <a:spcAft>
                <a:spcPct val="15000"/>
              </a:spcAft>
              <a:buChar char="••"/>
            </a:pPr>
            <a:r>
              <a:rPr lang="en-CA" sz="1000" dirty="0" smtClean="0"/>
              <a:t>Term licenses vs. perpetual </a:t>
            </a:r>
            <a:endParaRPr lang="en-CA" sz="1000" dirty="0"/>
          </a:p>
          <a:p>
            <a:pPr marL="57150" lvl="1" indent="-108000" defTabSz="444500">
              <a:lnSpc>
                <a:spcPct val="90000"/>
              </a:lnSpc>
              <a:spcBef>
                <a:spcPct val="0"/>
              </a:spcBef>
              <a:spcAft>
                <a:spcPct val="15000"/>
              </a:spcAft>
              <a:buChar char="••"/>
            </a:pPr>
            <a:r>
              <a:rPr lang="en-CA" sz="1000" dirty="0" smtClean="0"/>
              <a:t>Agreement </a:t>
            </a:r>
            <a:r>
              <a:rPr lang="en-CA" sz="1000" dirty="0"/>
              <a:t>options open to </a:t>
            </a:r>
            <a:r>
              <a:rPr lang="en-CA" sz="1000" dirty="0" smtClean="0"/>
              <a:t>your </a:t>
            </a:r>
            <a:r>
              <a:rPr lang="en-CA" sz="1000" dirty="0"/>
              <a:t>size of </a:t>
            </a:r>
            <a:r>
              <a:rPr lang="en-CA" sz="1000" dirty="0" smtClean="0"/>
              <a:t>organization </a:t>
            </a:r>
            <a:r>
              <a:rPr lang="en-CA" sz="1000" dirty="0"/>
              <a:t>and </a:t>
            </a:r>
            <a:r>
              <a:rPr lang="en-CA" sz="1000" dirty="0" smtClean="0"/>
              <a:t>products </a:t>
            </a:r>
            <a:r>
              <a:rPr lang="en-CA" sz="1000" dirty="0"/>
              <a:t>you’d like to </a:t>
            </a:r>
            <a:r>
              <a:rPr lang="en-CA" sz="1000" dirty="0" smtClean="0"/>
              <a:t>license</a:t>
            </a:r>
            <a:endParaRPr lang="en-CA" sz="1000" dirty="0"/>
          </a:p>
          <a:p>
            <a:pPr marL="57150" lvl="1" indent="-108000" defTabSz="444500">
              <a:lnSpc>
                <a:spcPct val="90000"/>
              </a:lnSpc>
              <a:spcBef>
                <a:spcPct val="0"/>
              </a:spcBef>
              <a:spcAft>
                <a:spcPct val="15000"/>
              </a:spcAft>
              <a:buChar char="••"/>
            </a:pPr>
            <a:r>
              <a:rPr lang="en-CA" sz="1000" dirty="0" smtClean="0"/>
              <a:t>Business situation </a:t>
            </a:r>
            <a:r>
              <a:rPr lang="en-CA" sz="1000" dirty="0"/>
              <a:t>or goals that may affect your choice of </a:t>
            </a:r>
            <a:r>
              <a:rPr lang="en-CA" sz="1000" dirty="0" smtClean="0"/>
              <a:t>agreement</a:t>
            </a:r>
          </a:p>
          <a:p>
            <a:pPr marL="57150" lvl="1" indent="-108000" defTabSz="444500">
              <a:lnSpc>
                <a:spcPct val="90000"/>
              </a:lnSpc>
              <a:spcBef>
                <a:spcPct val="0"/>
              </a:spcBef>
              <a:spcAft>
                <a:spcPct val="15000"/>
              </a:spcAft>
              <a:buChar char="••"/>
            </a:pPr>
            <a:r>
              <a:rPr lang="en-CA" sz="1000" dirty="0" smtClean="0"/>
              <a:t>Cloud agreement options</a:t>
            </a:r>
            <a:endParaRPr lang="en-CA" sz="1000" dirty="0"/>
          </a:p>
        </p:txBody>
      </p:sp>
      <p:sp>
        <p:nvSpPr>
          <p:cNvPr id="42" name="Freeform 41"/>
          <p:cNvSpPr/>
          <p:nvPr/>
        </p:nvSpPr>
        <p:spPr>
          <a:xfrm>
            <a:off x="12881" y="4920171"/>
            <a:ext cx="1152418" cy="1461064"/>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5" rIns="8889" bIns="490904" numCol="1" spcCol="1270" anchor="ctr" anchorCtr="0">
            <a:noAutofit/>
          </a:bodyPr>
          <a:lstStyle/>
          <a:p>
            <a:pPr lvl="0" algn="ctr" defTabSz="622300">
              <a:lnSpc>
                <a:spcPct val="90000"/>
              </a:lnSpc>
              <a:spcBef>
                <a:spcPct val="0"/>
              </a:spcBef>
              <a:spcAft>
                <a:spcPct val="35000"/>
              </a:spcAft>
            </a:pPr>
            <a:r>
              <a:rPr lang="en-CA" sz="1200" dirty="0" smtClean="0"/>
              <a:t>Purchase and Manage Licenses</a:t>
            </a:r>
            <a:endParaRPr lang="en-CA" sz="1200" dirty="0"/>
          </a:p>
        </p:txBody>
      </p:sp>
      <p:sp>
        <p:nvSpPr>
          <p:cNvPr id="43" name="Rectangle 42"/>
          <p:cNvSpPr/>
          <p:nvPr/>
        </p:nvSpPr>
        <p:spPr>
          <a:xfrm>
            <a:off x="1246421" y="5203118"/>
            <a:ext cx="4088820" cy="89517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50" rIns="50049" bIns="50049" numCol="1" spcCol="1270" anchor="ctr" anchorCtr="0">
            <a:noAutofit/>
          </a:bodyPr>
          <a:lstStyle/>
          <a:p>
            <a:pPr marL="57150" lvl="1" indent="-108000" algn="l" defTabSz="444500">
              <a:lnSpc>
                <a:spcPct val="90000"/>
              </a:lnSpc>
              <a:spcBef>
                <a:spcPct val="0"/>
              </a:spcBef>
              <a:spcAft>
                <a:spcPct val="15000"/>
              </a:spcAft>
              <a:buChar char="••"/>
            </a:pPr>
            <a:r>
              <a:rPr lang="en-CA" sz="1000" kern="1200" dirty="0" smtClean="0"/>
              <a:t>Negotiating tactics to enhance your current strategy</a:t>
            </a:r>
          </a:p>
          <a:p>
            <a:pPr marL="57150" lvl="1" indent="-108000" algn="l" defTabSz="444500">
              <a:lnSpc>
                <a:spcPct val="90000"/>
              </a:lnSpc>
              <a:spcBef>
                <a:spcPct val="0"/>
              </a:spcBef>
              <a:spcAft>
                <a:spcPct val="15000"/>
              </a:spcAft>
              <a:buChar char="••"/>
            </a:pPr>
            <a:r>
              <a:rPr lang="en-CA" sz="1000" dirty="0" smtClean="0"/>
              <a:t>Terms and conditions to include that may not be standardized</a:t>
            </a:r>
          </a:p>
          <a:p>
            <a:pPr marL="57150" lvl="1" indent="-108000" algn="l" defTabSz="444500">
              <a:lnSpc>
                <a:spcPct val="90000"/>
              </a:lnSpc>
              <a:spcBef>
                <a:spcPct val="0"/>
              </a:spcBef>
              <a:spcAft>
                <a:spcPct val="15000"/>
              </a:spcAft>
              <a:buChar char="••"/>
            </a:pPr>
            <a:r>
              <a:rPr lang="en-CA" sz="1000" dirty="0" smtClean="0"/>
              <a:t>Audit clause</a:t>
            </a:r>
          </a:p>
          <a:p>
            <a:pPr marL="57150" lvl="1" indent="-108000" algn="l" defTabSz="444500">
              <a:lnSpc>
                <a:spcPct val="90000"/>
              </a:lnSpc>
              <a:spcBef>
                <a:spcPct val="0"/>
              </a:spcBef>
              <a:spcAft>
                <a:spcPct val="15000"/>
              </a:spcAft>
              <a:buChar char="••"/>
            </a:pPr>
            <a:endParaRPr lang="en-CA" sz="1000" kern="1200" dirty="0"/>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29495" r="29163"/>
          <a:stretch/>
        </p:blipFill>
        <p:spPr>
          <a:xfrm>
            <a:off x="5801226" y="1710898"/>
            <a:ext cx="3256342" cy="4779678"/>
          </a:xfrm>
          <a:prstGeom prst="rect">
            <a:avLst/>
          </a:prstGeom>
        </p:spPr>
      </p:pic>
    </p:spTree>
    <p:extLst>
      <p:ext uri="{BB962C8B-B14F-4D97-AF65-F5344CB8AC3E}">
        <p14:creationId xmlns:p14="http://schemas.microsoft.com/office/powerpoint/2010/main" val="263083802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2426</Words>
  <Application>Microsoft Office PowerPoint</Application>
  <PresentationFormat>On-screen Show (4:3)</PresentationFormat>
  <Paragraphs>226</Paragraphs>
  <Slides>14</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14</vt:i4>
      </vt:variant>
      <vt:variant>
        <vt:lpstr>Custom Shows</vt:lpstr>
      </vt:variant>
      <vt:variant>
        <vt:i4>1</vt:i4>
      </vt:variant>
    </vt:vector>
  </HeadingPairs>
  <TitlesOfParts>
    <vt:vector size="22" baseType="lpstr">
      <vt:lpstr>Arabic Typesetting</vt:lpstr>
      <vt:lpstr>Arial</vt:lpstr>
      <vt:lpstr>Calibri</vt:lpstr>
      <vt:lpstr>Georgia</vt:lpstr>
      <vt:lpstr>Open Sans</vt:lpstr>
      <vt:lpstr>Wingdings</vt:lpstr>
      <vt:lpstr>Theme1</vt:lpstr>
      <vt:lpstr>PowerPoint Presentation</vt:lpstr>
      <vt:lpstr>PowerPoint Presentation</vt:lpstr>
      <vt:lpstr>Our understanding of the problem</vt:lpstr>
      <vt:lpstr>Executive summary</vt:lpstr>
      <vt:lpstr>Oracle is often one of the top three in dollars spent on an IT vendor, so be aware of challenges with this vendor</vt:lpstr>
      <vt:lpstr>The aim of this blueprint is to provide a foundational understanding of Oracle licensing, support, and management</vt:lpstr>
      <vt:lpstr>This research focuses on Oracle Technology licensing (database/middleware) and cloud impact to on-premises options</vt:lpstr>
      <vt:lpstr>Learn the “Oracle way,” whether you are reviewing existing spend or considering the purchase of new products</vt:lpstr>
      <vt:lpstr>Apply licensing best practices and examine the potential for cost savings through an unbiased third-party perspective</vt:lpstr>
      <vt:lpstr>PowerPoint Presentation</vt:lpstr>
      <vt:lpstr>Use these icons to help direct you as you navigate this research </vt:lpstr>
      <vt:lpstr>Info-Tech offers various levels of support to best suit your needs</vt:lpstr>
      <vt:lpstr>Demystify Oracle Licensing and Optimize Spend – project overview</vt:lpstr>
      <vt:lpstr>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2016-09-13T15:23:26Z</dcterms:created>
  <dcterms:modified xsi:type="dcterms:W3CDTF">2016-11-01T17:43:29Z</dcterms:modified>
</cp:coreProperties>
</file>