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7"/>
  </p:notesMasterIdLst>
  <p:handoutMasterIdLst>
    <p:handoutMasterId r:id="rId28"/>
  </p:handoutMasterIdLst>
  <p:sldIdLst>
    <p:sldId id="278" r:id="rId2"/>
    <p:sldId id="644" r:id="rId3"/>
    <p:sldId id="403" r:id="rId4"/>
    <p:sldId id="399" r:id="rId5"/>
    <p:sldId id="668" r:id="rId6"/>
    <p:sldId id="616" r:id="rId7"/>
    <p:sldId id="559" r:id="rId8"/>
    <p:sldId id="667" r:id="rId9"/>
    <p:sldId id="642" r:id="rId10"/>
    <p:sldId id="553" r:id="rId11"/>
    <p:sldId id="658" r:id="rId12"/>
    <p:sldId id="493" r:id="rId13"/>
    <p:sldId id="554" r:id="rId14"/>
    <p:sldId id="555" r:id="rId15"/>
    <p:sldId id="510" r:id="rId16"/>
    <p:sldId id="513" r:id="rId17"/>
    <p:sldId id="669" r:id="rId18"/>
    <p:sldId id="593" r:id="rId19"/>
    <p:sldId id="617" r:id="rId20"/>
    <p:sldId id="645" r:id="rId21"/>
    <p:sldId id="646" r:id="rId22"/>
    <p:sldId id="647" r:id="rId23"/>
    <p:sldId id="707" r:id="rId24"/>
    <p:sldId id="701" r:id="rId25"/>
    <p:sldId id="708" r:id="rId26"/>
  </p:sldIdLst>
  <p:sldSz cx="9144000" cy="6858000" type="screen4x3"/>
  <p:notesSz cx="9236075" cy="6950075"/>
  <p:custShowLst>
    <p:custShow name="Custom Show 1" id="0">
      <p:sldLst>
        <p:sld r:id="rId2"/>
      </p:sldLst>
    </p:custShow>
  </p:custShowLst>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D5C"/>
    <a:srgbClr val="A24130"/>
    <a:srgbClr val="D68374"/>
    <a:srgbClr val="2576B7"/>
    <a:srgbClr val="D7DCE1"/>
    <a:srgbClr val="BFBFBF"/>
    <a:srgbClr val="29475F"/>
    <a:srgbClr val="243F54"/>
    <a:srgbClr val="A24330"/>
    <a:srgbClr val="297E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p:scale>
          <a:sx n="100" d="100"/>
          <a:sy n="100" d="100"/>
        </p:scale>
        <p:origin x="2616" y="486"/>
      </p:cViewPr>
      <p:guideLst>
        <p:guide orient="horz" pos="89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How containers are used</c:v>
                </c:pt>
              </c:strCache>
            </c:strRef>
          </c:tx>
          <c:explosion val="1"/>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rgbClr val="D68374"/>
              </a:solidFill>
              <a:ln w="19050">
                <a:solidFill>
                  <a:schemeClr val="lt1"/>
                </a:solidFill>
              </a:ln>
              <a:effectLst/>
            </c:spPr>
          </c:dPt>
          <c:dLbls>
            <c:dLbl>
              <c:idx val="0"/>
              <c:layout>
                <c:manualLayout>
                  <c:x val="-0.23320388049944257"/>
                  <c:y val="-9.3666816196573674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Yes, currently looking at possibilities</c:v>
                </c:pt>
                <c:pt idx="1">
                  <c:v>Yes, actively testing/piloting</c:v>
                </c:pt>
                <c:pt idx="2">
                  <c:v>No, not considering</c:v>
                </c:pt>
                <c:pt idx="3">
                  <c:v>Yes, already deployed</c:v>
                </c:pt>
              </c:strCache>
            </c:strRef>
          </c:cat>
          <c:val>
            <c:numRef>
              <c:f>Sheet1!$B$2:$B$5</c:f>
              <c:numCache>
                <c:formatCode>General</c:formatCode>
                <c:ptCount val="4"/>
                <c:pt idx="0">
                  <c:v>56</c:v>
                </c:pt>
                <c:pt idx="1">
                  <c:v>20</c:v>
                </c:pt>
                <c:pt idx="2">
                  <c:v>17</c:v>
                </c:pt>
                <c:pt idx="3">
                  <c:v>7</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A24130"/>
              </a:solidFill>
              <a:ln>
                <a:noFill/>
              </a:ln>
              <a:effectLst/>
            </c:spPr>
          </c:dPt>
          <c:dLbls>
            <c:numFmt formatCode="#\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Bare-Metal Performance</c:v>
                </c:pt>
                <c:pt idx="1">
                  <c:v>Containers on Bare-Metal Performance</c:v>
                </c:pt>
              </c:strCache>
            </c:strRef>
          </c:cat>
          <c:val>
            <c:numRef>
              <c:f>Sheet1!$B$2:$B$3</c:f>
              <c:numCache>
                <c:formatCode>General</c:formatCode>
                <c:ptCount val="2"/>
                <c:pt idx="0">
                  <c:v>100</c:v>
                </c:pt>
                <c:pt idx="1">
                  <c:v>97</c:v>
                </c:pt>
              </c:numCache>
            </c:numRef>
          </c:val>
        </c:ser>
        <c:dLbls>
          <c:showLegendKey val="0"/>
          <c:showVal val="0"/>
          <c:showCatName val="0"/>
          <c:showSerName val="0"/>
          <c:showPercent val="0"/>
          <c:showBubbleSize val="0"/>
        </c:dLbls>
        <c:gapWidth val="182"/>
        <c:axId val="247781872"/>
        <c:axId val="247779128"/>
      </c:barChart>
      <c:catAx>
        <c:axId val="24778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779128"/>
        <c:crosses val="autoZero"/>
        <c:auto val="1"/>
        <c:lblAlgn val="ctr"/>
        <c:lblOffset val="100"/>
        <c:noMultiLvlLbl val="0"/>
      </c:catAx>
      <c:valAx>
        <c:axId val="247779128"/>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78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How containers are used</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delete val="1"/>
              <c:extLst>
                <c:ext xmlns:c15="http://schemas.microsoft.com/office/drawing/2012/chart" uri="{CE6537A1-D6FC-4f65-9D91-7224C49458BB}"/>
              </c:extLst>
            </c:dLbl>
            <c:dLbl>
              <c:idx val="1"/>
              <c:layout>
                <c:manualLayout>
                  <c:x val="0.17772501630455287"/>
                  <c:y val="-3.2054430215534065E-2"/>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1">
                  <c:v>Application Development</c:v>
                </c:pt>
              </c:strCache>
            </c:strRef>
          </c:cat>
          <c:val>
            <c:numRef>
              <c:f>Sheet1!$B$2:$B$5</c:f>
              <c:numCache>
                <c:formatCode>General</c:formatCode>
                <c:ptCount val="4"/>
                <c:pt idx="0">
                  <c:v>46</c:v>
                </c:pt>
                <c:pt idx="1">
                  <c:v>54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delete val="1"/>
      </c:legendEntry>
      <c:legendEntry>
        <c:idx val="2"/>
        <c:delete val="1"/>
      </c:legendEntry>
      <c:layout>
        <c:manualLayout>
          <c:xMode val="edge"/>
          <c:yMode val="edge"/>
          <c:x val="0.23377837861940245"/>
          <c:y val="0.74724057463382687"/>
          <c:w val="0.58499510740915139"/>
          <c:h val="0.156339767230675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Data Center Virtualization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Over 50% Virtualized</c:v>
                </c:pt>
                <c:pt idx="1">
                  <c:v>Under 50% Virtualized</c:v>
                </c:pt>
              </c:strCache>
            </c:strRef>
          </c:cat>
          <c:val>
            <c:numRef>
              <c:f>Sheet1!$B$2:$B$3</c:f>
              <c:numCache>
                <c:formatCode>General</c:formatCode>
                <c:ptCount val="2"/>
                <c:pt idx="0">
                  <c:v>85</c:v>
                </c:pt>
                <c:pt idx="1">
                  <c:v>15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4.6580991563328344E-2"/>
          <c:y val="0.87590353009879984"/>
          <c:w val="0.89999994615692347"/>
          <c:h val="9.0986896206514359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Savings</c:v>
                </c:pt>
              </c:strCache>
            </c:strRef>
          </c:tx>
          <c:spPr>
            <a:solidFill>
              <a:schemeClr val="accent1"/>
            </a:solidFill>
            <a:ln>
              <a:noFill/>
            </a:ln>
            <a:effectLst/>
          </c:spPr>
          <c:invertIfNegative val="0"/>
          <c:dPt>
            <c:idx val="1"/>
            <c:invertIfNegative val="0"/>
            <c:bubble3D val="0"/>
            <c:spPr>
              <a:solidFill>
                <a:srgbClr val="A24130"/>
              </a:solidFill>
              <a:ln>
                <a:noFill/>
              </a:ln>
              <a:effectLst/>
            </c:spPr>
          </c:dPt>
          <c:dPt>
            <c:idx val="2"/>
            <c:invertIfNegative val="0"/>
            <c:bubble3D val="0"/>
            <c:spPr>
              <a:solidFill>
                <a:srgbClr val="D68374"/>
              </a:solidFill>
              <a:ln>
                <a:noFill/>
              </a:ln>
              <a:effectLst/>
            </c:spPr>
          </c:dPt>
          <c:cat>
            <c:strRef>
              <c:f>Sheet1!$A$2:$A$4</c:f>
              <c:strCache>
                <c:ptCount val="3"/>
                <c:pt idx="0">
                  <c:v>Prouction</c:v>
                </c:pt>
                <c:pt idx="1">
                  <c:v>Staging</c:v>
                </c:pt>
                <c:pt idx="2">
                  <c:v>Dev &amp; Test</c:v>
                </c:pt>
              </c:strCache>
            </c:strRef>
          </c:cat>
          <c:val>
            <c:numRef>
              <c:f>Sheet1!$B$2:$B$4</c:f>
              <c:numCache>
                <c:formatCode>0%</c:formatCode>
                <c:ptCount val="3"/>
                <c:pt idx="0">
                  <c:v>0.44</c:v>
                </c:pt>
                <c:pt idx="1">
                  <c:v>0.63</c:v>
                </c:pt>
                <c:pt idx="2">
                  <c:v>0.74</c:v>
                </c:pt>
              </c:numCache>
            </c:numRef>
          </c:val>
        </c:ser>
        <c:dLbls>
          <c:showLegendKey val="0"/>
          <c:showVal val="0"/>
          <c:showCatName val="0"/>
          <c:showSerName val="0"/>
          <c:showPercent val="0"/>
          <c:showBubbleSize val="0"/>
        </c:dLbls>
        <c:gapWidth val="219"/>
        <c:overlap val="-27"/>
        <c:axId val="246550112"/>
        <c:axId val="246549328"/>
      </c:barChart>
      <c:catAx>
        <c:axId val="24655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49328"/>
        <c:crosses val="autoZero"/>
        <c:auto val="1"/>
        <c:lblAlgn val="ctr"/>
        <c:lblOffset val="100"/>
        <c:noMultiLvlLbl val="0"/>
      </c:catAx>
      <c:valAx>
        <c:axId val="246549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550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1A5E1-5E02-4F4F-AABF-AC010FC29441}"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CA"/>
        </a:p>
      </dgm:t>
    </dgm:pt>
    <dgm:pt modelId="{860244BF-A6F9-4311-B5AC-2E445C3E2E62}">
      <dgm:prSet phldrT="[Text]"/>
      <dgm:spPr/>
      <dgm:t>
        <a:bodyPr/>
        <a:lstStyle/>
        <a:p>
          <a:r>
            <a:rPr lang="en-CA" dirty="0" smtClean="0"/>
            <a:t>Application</a:t>
          </a:r>
          <a:endParaRPr lang="en-CA" dirty="0"/>
        </a:p>
      </dgm:t>
    </dgm:pt>
    <dgm:pt modelId="{410BACE8-466B-493B-8FB0-18B963D3FFE3}" type="parTrans" cxnId="{CE75A15D-BA3E-4EF6-8EF1-1C372025B36E}">
      <dgm:prSet/>
      <dgm:spPr/>
      <dgm:t>
        <a:bodyPr/>
        <a:lstStyle/>
        <a:p>
          <a:endParaRPr lang="en-CA"/>
        </a:p>
      </dgm:t>
    </dgm:pt>
    <dgm:pt modelId="{370173DE-D6D8-4F40-B22C-EE2FA2CFBDC8}" type="sibTrans" cxnId="{CE75A15D-BA3E-4EF6-8EF1-1C372025B36E}">
      <dgm:prSet/>
      <dgm:spPr/>
      <dgm:t>
        <a:bodyPr/>
        <a:lstStyle/>
        <a:p>
          <a:endParaRPr lang="en-CA"/>
        </a:p>
      </dgm:t>
    </dgm:pt>
    <dgm:pt modelId="{222A1F46-1290-47DD-BF84-7384598364D5}">
      <dgm:prSet phldrT="[Text]"/>
      <dgm:spPr/>
      <dgm:t>
        <a:bodyPr/>
        <a:lstStyle/>
        <a:p>
          <a:r>
            <a:rPr lang="en-CA" dirty="0" smtClean="0"/>
            <a:t>Libraries</a:t>
          </a:r>
          <a:endParaRPr lang="en-CA" dirty="0"/>
        </a:p>
      </dgm:t>
    </dgm:pt>
    <dgm:pt modelId="{1F3D5682-7974-4F8C-9983-E5A7AE73D7E8}" type="parTrans" cxnId="{856922F1-7153-4C8D-937B-0B0109F0042E}">
      <dgm:prSet/>
      <dgm:spPr/>
      <dgm:t>
        <a:bodyPr/>
        <a:lstStyle/>
        <a:p>
          <a:endParaRPr lang="en-CA"/>
        </a:p>
      </dgm:t>
    </dgm:pt>
    <dgm:pt modelId="{DDC2CA55-B7E4-4913-AF1B-F6F1679C8702}" type="sibTrans" cxnId="{856922F1-7153-4C8D-937B-0B0109F0042E}">
      <dgm:prSet/>
      <dgm:spPr/>
      <dgm:t>
        <a:bodyPr/>
        <a:lstStyle/>
        <a:p>
          <a:endParaRPr lang="en-CA"/>
        </a:p>
      </dgm:t>
    </dgm:pt>
    <dgm:pt modelId="{1B98C9F6-D2A7-4128-A478-B1B906DC51C9}">
      <dgm:prSet phldrT="[Text]"/>
      <dgm:spPr/>
      <dgm:t>
        <a:bodyPr/>
        <a:lstStyle/>
        <a:p>
          <a:r>
            <a:rPr lang="en-CA" dirty="0" smtClean="0"/>
            <a:t>Dependencies</a:t>
          </a:r>
          <a:endParaRPr lang="en-CA" dirty="0"/>
        </a:p>
      </dgm:t>
    </dgm:pt>
    <dgm:pt modelId="{382F6F9A-06A6-4263-9A71-1B3D243A40B8}" type="parTrans" cxnId="{57241AD3-5DDB-4ABD-BB17-9DCFE1286357}">
      <dgm:prSet/>
      <dgm:spPr/>
      <dgm:t>
        <a:bodyPr/>
        <a:lstStyle/>
        <a:p>
          <a:endParaRPr lang="en-CA"/>
        </a:p>
      </dgm:t>
    </dgm:pt>
    <dgm:pt modelId="{18E647FC-B113-4E0F-9EAC-E76A818A5764}" type="sibTrans" cxnId="{57241AD3-5DDB-4ABD-BB17-9DCFE1286357}">
      <dgm:prSet/>
      <dgm:spPr/>
      <dgm:t>
        <a:bodyPr/>
        <a:lstStyle/>
        <a:p>
          <a:endParaRPr lang="en-CA"/>
        </a:p>
      </dgm:t>
    </dgm:pt>
    <dgm:pt modelId="{EA09443E-4806-4756-ACCA-A0758D1E9DD0}">
      <dgm:prSet phldrT="[Text]"/>
      <dgm:spPr/>
      <dgm:t>
        <a:bodyPr/>
        <a:lstStyle/>
        <a:p>
          <a:r>
            <a:rPr lang="en-CA" dirty="0" smtClean="0"/>
            <a:t> </a:t>
          </a:r>
          <a:endParaRPr lang="en-CA" dirty="0"/>
        </a:p>
      </dgm:t>
    </dgm:pt>
    <dgm:pt modelId="{45EEFEF4-AC4F-41D2-8F8A-19937C869D2D}" type="sibTrans" cxnId="{C198C8EC-607A-457C-A2CF-EB7A8749D692}">
      <dgm:prSet/>
      <dgm:spPr/>
      <dgm:t>
        <a:bodyPr/>
        <a:lstStyle/>
        <a:p>
          <a:endParaRPr lang="en-CA"/>
        </a:p>
      </dgm:t>
    </dgm:pt>
    <dgm:pt modelId="{BADB81F0-0698-486B-875F-604284307649}" type="parTrans" cxnId="{C198C8EC-607A-457C-A2CF-EB7A8749D692}">
      <dgm:prSet/>
      <dgm:spPr/>
      <dgm:t>
        <a:bodyPr/>
        <a:lstStyle/>
        <a:p>
          <a:endParaRPr lang="en-CA"/>
        </a:p>
      </dgm:t>
    </dgm:pt>
    <dgm:pt modelId="{600EEE62-8812-4305-AD52-F3C67A7530C1}" type="pres">
      <dgm:prSet presAssocID="{69B1A5E1-5E02-4F4F-AABF-AC010FC29441}" presName="Name0" presStyleCnt="0">
        <dgm:presLayoutVars>
          <dgm:chMax val="4"/>
          <dgm:resizeHandles val="exact"/>
        </dgm:presLayoutVars>
      </dgm:prSet>
      <dgm:spPr/>
      <dgm:t>
        <a:bodyPr/>
        <a:lstStyle/>
        <a:p>
          <a:endParaRPr lang="en-CA"/>
        </a:p>
      </dgm:t>
    </dgm:pt>
    <dgm:pt modelId="{457938C7-72D2-4C68-882B-4D6BB89E3E02}" type="pres">
      <dgm:prSet presAssocID="{69B1A5E1-5E02-4F4F-AABF-AC010FC29441}" presName="ellipse" presStyleLbl="trBgShp" presStyleIdx="0" presStyleCnt="1"/>
      <dgm:spPr/>
    </dgm:pt>
    <dgm:pt modelId="{FEE2D2E9-9371-4B5F-9276-1AC522EC682D}" type="pres">
      <dgm:prSet presAssocID="{69B1A5E1-5E02-4F4F-AABF-AC010FC29441}" presName="arrow1" presStyleLbl="fgShp" presStyleIdx="0" presStyleCnt="1"/>
      <dgm:spPr/>
    </dgm:pt>
    <dgm:pt modelId="{9CACD777-9883-4F8F-A0A0-8903130C1067}" type="pres">
      <dgm:prSet presAssocID="{69B1A5E1-5E02-4F4F-AABF-AC010FC29441}" presName="rectangle" presStyleLbl="revTx" presStyleIdx="0" presStyleCnt="1">
        <dgm:presLayoutVars>
          <dgm:bulletEnabled val="1"/>
        </dgm:presLayoutVars>
      </dgm:prSet>
      <dgm:spPr/>
      <dgm:t>
        <a:bodyPr/>
        <a:lstStyle/>
        <a:p>
          <a:endParaRPr lang="en-CA"/>
        </a:p>
      </dgm:t>
    </dgm:pt>
    <dgm:pt modelId="{17C78E5C-58DE-426B-AF72-FAEB51A383F2}" type="pres">
      <dgm:prSet presAssocID="{222A1F46-1290-47DD-BF84-7384598364D5}" presName="item1" presStyleLbl="node1" presStyleIdx="0" presStyleCnt="3">
        <dgm:presLayoutVars>
          <dgm:bulletEnabled val="1"/>
        </dgm:presLayoutVars>
      </dgm:prSet>
      <dgm:spPr/>
      <dgm:t>
        <a:bodyPr/>
        <a:lstStyle/>
        <a:p>
          <a:endParaRPr lang="en-CA"/>
        </a:p>
      </dgm:t>
    </dgm:pt>
    <dgm:pt modelId="{FA4318BF-2022-4E42-8D51-26B3EDA84E8F}" type="pres">
      <dgm:prSet presAssocID="{1B98C9F6-D2A7-4128-A478-B1B906DC51C9}" presName="item2" presStyleLbl="node1" presStyleIdx="1" presStyleCnt="3">
        <dgm:presLayoutVars>
          <dgm:bulletEnabled val="1"/>
        </dgm:presLayoutVars>
      </dgm:prSet>
      <dgm:spPr/>
      <dgm:t>
        <a:bodyPr/>
        <a:lstStyle/>
        <a:p>
          <a:endParaRPr lang="en-CA"/>
        </a:p>
      </dgm:t>
    </dgm:pt>
    <dgm:pt modelId="{A69AA475-50B7-446E-B082-0FD177739B35}" type="pres">
      <dgm:prSet presAssocID="{EA09443E-4806-4756-ACCA-A0758D1E9DD0}" presName="item3" presStyleLbl="node1" presStyleIdx="2" presStyleCnt="3">
        <dgm:presLayoutVars>
          <dgm:bulletEnabled val="1"/>
        </dgm:presLayoutVars>
      </dgm:prSet>
      <dgm:spPr/>
      <dgm:t>
        <a:bodyPr/>
        <a:lstStyle/>
        <a:p>
          <a:endParaRPr lang="en-CA"/>
        </a:p>
      </dgm:t>
    </dgm:pt>
    <dgm:pt modelId="{897DF0D5-D738-4158-856F-CD2A95EA63ED}" type="pres">
      <dgm:prSet presAssocID="{69B1A5E1-5E02-4F4F-AABF-AC010FC29441}" presName="funnel" presStyleLbl="trAlignAcc1" presStyleIdx="0" presStyleCnt="1"/>
      <dgm:spPr/>
      <dgm:t>
        <a:bodyPr/>
        <a:lstStyle/>
        <a:p>
          <a:endParaRPr lang="en-CA"/>
        </a:p>
      </dgm:t>
    </dgm:pt>
  </dgm:ptLst>
  <dgm:cxnLst>
    <dgm:cxn modelId="{306728B6-E40E-4DF5-A108-518C11BC4F95}" type="presOf" srcId="{1B98C9F6-D2A7-4128-A478-B1B906DC51C9}" destId="{17C78E5C-58DE-426B-AF72-FAEB51A383F2}" srcOrd="0" destOrd="0" presId="urn:microsoft.com/office/officeart/2005/8/layout/funnel1"/>
    <dgm:cxn modelId="{18A83D48-CAD7-4B3F-ACAA-3A3DBCE786B7}" type="presOf" srcId="{222A1F46-1290-47DD-BF84-7384598364D5}" destId="{FA4318BF-2022-4E42-8D51-26B3EDA84E8F}" srcOrd="0" destOrd="0" presId="urn:microsoft.com/office/officeart/2005/8/layout/funnel1"/>
    <dgm:cxn modelId="{CE75A15D-BA3E-4EF6-8EF1-1C372025B36E}" srcId="{69B1A5E1-5E02-4F4F-AABF-AC010FC29441}" destId="{860244BF-A6F9-4311-B5AC-2E445C3E2E62}" srcOrd="0" destOrd="0" parTransId="{410BACE8-466B-493B-8FB0-18B963D3FFE3}" sibTransId="{370173DE-D6D8-4F40-B22C-EE2FA2CFBDC8}"/>
    <dgm:cxn modelId="{7049ABDF-3B47-4D66-80E6-86D1E1C78B68}" type="presOf" srcId="{860244BF-A6F9-4311-B5AC-2E445C3E2E62}" destId="{A69AA475-50B7-446E-B082-0FD177739B35}" srcOrd="0" destOrd="0" presId="urn:microsoft.com/office/officeart/2005/8/layout/funnel1"/>
    <dgm:cxn modelId="{EA35A778-80DA-42C4-81CA-56C4492533F7}" type="presOf" srcId="{69B1A5E1-5E02-4F4F-AABF-AC010FC29441}" destId="{600EEE62-8812-4305-AD52-F3C67A7530C1}" srcOrd="0" destOrd="0" presId="urn:microsoft.com/office/officeart/2005/8/layout/funnel1"/>
    <dgm:cxn modelId="{259FDA10-9146-4DAE-9F5C-E9CD08E53145}" type="presOf" srcId="{EA09443E-4806-4756-ACCA-A0758D1E9DD0}" destId="{9CACD777-9883-4F8F-A0A0-8903130C1067}" srcOrd="0" destOrd="0" presId="urn:microsoft.com/office/officeart/2005/8/layout/funnel1"/>
    <dgm:cxn modelId="{856922F1-7153-4C8D-937B-0B0109F0042E}" srcId="{69B1A5E1-5E02-4F4F-AABF-AC010FC29441}" destId="{222A1F46-1290-47DD-BF84-7384598364D5}" srcOrd="1" destOrd="0" parTransId="{1F3D5682-7974-4F8C-9983-E5A7AE73D7E8}" sibTransId="{DDC2CA55-B7E4-4913-AF1B-F6F1679C8702}"/>
    <dgm:cxn modelId="{C198C8EC-607A-457C-A2CF-EB7A8749D692}" srcId="{69B1A5E1-5E02-4F4F-AABF-AC010FC29441}" destId="{EA09443E-4806-4756-ACCA-A0758D1E9DD0}" srcOrd="3" destOrd="0" parTransId="{BADB81F0-0698-486B-875F-604284307649}" sibTransId="{45EEFEF4-AC4F-41D2-8F8A-19937C869D2D}"/>
    <dgm:cxn modelId="{57241AD3-5DDB-4ABD-BB17-9DCFE1286357}" srcId="{69B1A5E1-5E02-4F4F-AABF-AC010FC29441}" destId="{1B98C9F6-D2A7-4128-A478-B1B906DC51C9}" srcOrd="2" destOrd="0" parTransId="{382F6F9A-06A6-4263-9A71-1B3D243A40B8}" sibTransId="{18E647FC-B113-4E0F-9EAC-E76A818A5764}"/>
    <dgm:cxn modelId="{E65BE8E1-C727-44E1-9E2C-F2D1C961603A}" type="presParOf" srcId="{600EEE62-8812-4305-AD52-F3C67A7530C1}" destId="{457938C7-72D2-4C68-882B-4D6BB89E3E02}" srcOrd="0" destOrd="0" presId="urn:microsoft.com/office/officeart/2005/8/layout/funnel1"/>
    <dgm:cxn modelId="{D27D9291-AF51-48E6-9212-620D893EEDEF}" type="presParOf" srcId="{600EEE62-8812-4305-AD52-F3C67A7530C1}" destId="{FEE2D2E9-9371-4B5F-9276-1AC522EC682D}" srcOrd="1" destOrd="0" presId="urn:microsoft.com/office/officeart/2005/8/layout/funnel1"/>
    <dgm:cxn modelId="{B8A1E55A-2F0A-4A95-9D0D-CBE4C9E6E119}" type="presParOf" srcId="{600EEE62-8812-4305-AD52-F3C67A7530C1}" destId="{9CACD777-9883-4F8F-A0A0-8903130C1067}" srcOrd="2" destOrd="0" presId="urn:microsoft.com/office/officeart/2005/8/layout/funnel1"/>
    <dgm:cxn modelId="{0D73967A-6A9B-496F-BD33-F2ECC1D772B3}" type="presParOf" srcId="{600EEE62-8812-4305-AD52-F3C67A7530C1}" destId="{17C78E5C-58DE-426B-AF72-FAEB51A383F2}" srcOrd="3" destOrd="0" presId="urn:microsoft.com/office/officeart/2005/8/layout/funnel1"/>
    <dgm:cxn modelId="{A25291B5-8B82-4D97-B308-214D1A525E80}" type="presParOf" srcId="{600EEE62-8812-4305-AD52-F3C67A7530C1}" destId="{FA4318BF-2022-4E42-8D51-26B3EDA84E8F}" srcOrd="4" destOrd="0" presId="urn:microsoft.com/office/officeart/2005/8/layout/funnel1"/>
    <dgm:cxn modelId="{31C1815C-5DEF-4F3E-BA58-BD53CC9EA565}" type="presParOf" srcId="{600EEE62-8812-4305-AD52-F3C67A7530C1}" destId="{A69AA475-50B7-446E-B082-0FD177739B35}" srcOrd="5" destOrd="0" presId="urn:microsoft.com/office/officeart/2005/8/layout/funnel1"/>
    <dgm:cxn modelId="{7C6A7F59-8A57-4492-BF00-8E46660EC250}" type="presParOf" srcId="{600EEE62-8812-4305-AD52-F3C67A7530C1}" destId="{897DF0D5-D738-4158-856F-CD2A95EA63ED}"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969BA8-443D-4880-98F6-C75CA3324E05}"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CA"/>
        </a:p>
      </dgm:t>
    </dgm:pt>
    <dgm:pt modelId="{EC6AF880-D95B-4DBD-8ABA-D4C28E97179D}">
      <dgm:prSet phldrT="[Text]"/>
      <dgm:spPr/>
      <dgm:t>
        <a:bodyPr/>
        <a:lstStyle/>
        <a:p>
          <a:r>
            <a:rPr lang="en-CA" dirty="0" smtClean="0"/>
            <a:t>Hardware Virtualization</a:t>
          </a:r>
          <a:endParaRPr lang="en-CA" dirty="0"/>
        </a:p>
      </dgm:t>
    </dgm:pt>
    <dgm:pt modelId="{E80ECBD8-56D8-4233-AB85-FD67C82EC2B6}" type="parTrans" cxnId="{8F94CD81-8600-4FB7-AA97-1DA6839EB45E}">
      <dgm:prSet/>
      <dgm:spPr/>
      <dgm:t>
        <a:bodyPr/>
        <a:lstStyle/>
        <a:p>
          <a:endParaRPr lang="en-CA"/>
        </a:p>
      </dgm:t>
    </dgm:pt>
    <dgm:pt modelId="{1BA6F48F-0FA5-4128-B8DD-9CBBFD286576}" type="sibTrans" cxnId="{8F94CD81-8600-4FB7-AA97-1DA6839EB45E}">
      <dgm:prSet/>
      <dgm:spPr/>
      <dgm:t>
        <a:bodyPr/>
        <a:lstStyle/>
        <a:p>
          <a:endParaRPr lang="en-CA"/>
        </a:p>
      </dgm:t>
    </dgm:pt>
    <dgm:pt modelId="{CB54D920-220A-453B-BC21-4FC2547C33D0}">
      <dgm:prSet phldrT="[Text]"/>
      <dgm:spPr/>
      <dgm:t>
        <a:bodyPr/>
        <a:lstStyle/>
        <a:p>
          <a:r>
            <a:rPr lang="en-CA" dirty="0" smtClean="0"/>
            <a:t>Containers on VMs</a:t>
          </a:r>
          <a:endParaRPr lang="en-CA" dirty="0"/>
        </a:p>
      </dgm:t>
    </dgm:pt>
    <dgm:pt modelId="{6D6B44FF-774D-437B-B630-EF37A8071BF3}" type="parTrans" cxnId="{1BB17677-A50E-4754-B0DD-BCA9527CC72D}">
      <dgm:prSet/>
      <dgm:spPr/>
      <dgm:t>
        <a:bodyPr/>
        <a:lstStyle/>
        <a:p>
          <a:endParaRPr lang="en-CA"/>
        </a:p>
      </dgm:t>
    </dgm:pt>
    <dgm:pt modelId="{4002DD7B-C504-4253-9DBE-EA0913DD13CF}" type="sibTrans" cxnId="{1BB17677-A50E-4754-B0DD-BCA9527CC72D}">
      <dgm:prSet/>
      <dgm:spPr/>
      <dgm:t>
        <a:bodyPr/>
        <a:lstStyle/>
        <a:p>
          <a:endParaRPr lang="en-CA"/>
        </a:p>
      </dgm:t>
    </dgm:pt>
    <dgm:pt modelId="{11BA24F7-8034-4783-9EEB-C936DCE1FAED}">
      <dgm:prSet phldrT="[Text]"/>
      <dgm:spPr/>
      <dgm:t>
        <a:bodyPr/>
        <a:lstStyle/>
        <a:p>
          <a:r>
            <a:rPr lang="en-CA" dirty="0" smtClean="0"/>
            <a:t>Hybrid Infrastructure</a:t>
          </a:r>
          <a:endParaRPr lang="en-CA" dirty="0"/>
        </a:p>
      </dgm:t>
    </dgm:pt>
    <dgm:pt modelId="{8BFFC1E8-2ECC-42F3-BF31-70484CE6C186}" type="parTrans" cxnId="{A8795644-26F1-4EE5-9858-E33A0CF8AE5B}">
      <dgm:prSet/>
      <dgm:spPr/>
      <dgm:t>
        <a:bodyPr/>
        <a:lstStyle/>
        <a:p>
          <a:endParaRPr lang="en-CA"/>
        </a:p>
      </dgm:t>
    </dgm:pt>
    <dgm:pt modelId="{E85EB082-E8DD-4A98-88DA-F585050A8709}" type="sibTrans" cxnId="{A8795644-26F1-4EE5-9858-E33A0CF8AE5B}">
      <dgm:prSet/>
      <dgm:spPr/>
      <dgm:t>
        <a:bodyPr/>
        <a:lstStyle/>
        <a:p>
          <a:endParaRPr lang="en-CA"/>
        </a:p>
      </dgm:t>
    </dgm:pt>
    <dgm:pt modelId="{2D271C99-EAD8-4E55-967E-B3C1BF27D732}">
      <dgm:prSet phldrT="[Text]"/>
      <dgm:spPr/>
      <dgm:t>
        <a:bodyPr/>
        <a:lstStyle/>
        <a:p>
          <a:r>
            <a:rPr lang="en-CA" dirty="0" smtClean="0"/>
            <a:t>OS Virtualization</a:t>
          </a:r>
          <a:endParaRPr lang="en-CA" dirty="0"/>
        </a:p>
      </dgm:t>
    </dgm:pt>
    <dgm:pt modelId="{32987CF7-910C-4E8D-8434-BCA11697A40F}" type="parTrans" cxnId="{37842B24-88BE-4322-9D20-EB1AF91358CD}">
      <dgm:prSet/>
      <dgm:spPr/>
      <dgm:t>
        <a:bodyPr/>
        <a:lstStyle/>
        <a:p>
          <a:endParaRPr lang="en-CA"/>
        </a:p>
      </dgm:t>
    </dgm:pt>
    <dgm:pt modelId="{049B7C5A-3895-42F9-B7AB-1282336743A8}" type="sibTrans" cxnId="{37842B24-88BE-4322-9D20-EB1AF91358CD}">
      <dgm:prSet/>
      <dgm:spPr/>
      <dgm:t>
        <a:bodyPr/>
        <a:lstStyle/>
        <a:p>
          <a:endParaRPr lang="en-CA"/>
        </a:p>
      </dgm:t>
    </dgm:pt>
    <dgm:pt modelId="{97BCDB74-65B5-4578-9DB6-7606955FA2D9}" type="pres">
      <dgm:prSet presAssocID="{9A969BA8-443D-4880-98F6-C75CA3324E05}" presName="composite" presStyleCnt="0">
        <dgm:presLayoutVars>
          <dgm:chMax val="5"/>
          <dgm:dir/>
          <dgm:resizeHandles val="exact"/>
        </dgm:presLayoutVars>
      </dgm:prSet>
      <dgm:spPr/>
      <dgm:t>
        <a:bodyPr/>
        <a:lstStyle/>
        <a:p>
          <a:endParaRPr lang="en-CA"/>
        </a:p>
      </dgm:t>
    </dgm:pt>
    <dgm:pt modelId="{FF86A2E0-B3C2-4F25-9AA7-7EBB96007759}" type="pres">
      <dgm:prSet presAssocID="{EC6AF880-D95B-4DBD-8ABA-D4C28E97179D}" presName="circle1" presStyleLbl="lnNode1" presStyleIdx="0" presStyleCnt="4"/>
      <dgm:spPr>
        <a:solidFill>
          <a:schemeClr val="accent2"/>
        </a:solidFill>
      </dgm:spPr>
    </dgm:pt>
    <dgm:pt modelId="{6F678699-04AC-4DA7-B735-0FD04CDE8B82}" type="pres">
      <dgm:prSet presAssocID="{EC6AF880-D95B-4DBD-8ABA-D4C28E97179D}" presName="text1" presStyleLbl="revTx" presStyleIdx="0" presStyleCnt="4">
        <dgm:presLayoutVars>
          <dgm:bulletEnabled val="1"/>
        </dgm:presLayoutVars>
      </dgm:prSet>
      <dgm:spPr/>
      <dgm:t>
        <a:bodyPr/>
        <a:lstStyle/>
        <a:p>
          <a:endParaRPr lang="en-CA"/>
        </a:p>
      </dgm:t>
    </dgm:pt>
    <dgm:pt modelId="{F75D53AE-6EFB-46D2-BFDC-080510CC6317}" type="pres">
      <dgm:prSet presAssocID="{EC6AF880-D95B-4DBD-8ABA-D4C28E97179D}" presName="line1" presStyleLbl="callout" presStyleIdx="0" presStyleCnt="8"/>
      <dgm:spPr/>
    </dgm:pt>
    <dgm:pt modelId="{90EA7767-0626-4A4A-914A-DDDCAEBA886C}" type="pres">
      <dgm:prSet presAssocID="{EC6AF880-D95B-4DBD-8ABA-D4C28E97179D}" presName="d1" presStyleLbl="callout" presStyleIdx="1" presStyleCnt="8"/>
      <dgm:spPr/>
    </dgm:pt>
    <dgm:pt modelId="{27AE5527-E883-4761-B545-A5874E7BC2AE}" type="pres">
      <dgm:prSet presAssocID="{CB54D920-220A-453B-BC21-4FC2547C33D0}" presName="circle2" presStyleLbl="lnNode1" presStyleIdx="1" presStyleCnt="4"/>
      <dgm:spPr/>
    </dgm:pt>
    <dgm:pt modelId="{73938536-CCB8-4635-94D8-A72A40F325C3}" type="pres">
      <dgm:prSet presAssocID="{CB54D920-220A-453B-BC21-4FC2547C33D0}" presName="text2" presStyleLbl="revTx" presStyleIdx="1" presStyleCnt="4">
        <dgm:presLayoutVars>
          <dgm:bulletEnabled val="1"/>
        </dgm:presLayoutVars>
      </dgm:prSet>
      <dgm:spPr/>
      <dgm:t>
        <a:bodyPr/>
        <a:lstStyle/>
        <a:p>
          <a:endParaRPr lang="en-CA"/>
        </a:p>
      </dgm:t>
    </dgm:pt>
    <dgm:pt modelId="{6EB9E73C-A777-475B-802C-D7C78F983B5B}" type="pres">
      <dgm:prSet presAssocID="{CB54D920-220A-453B-BC21-4FC2547C33D0}" presName="line2" presStyleLbl="callout" presStyleIdx="2" presStyleCnt="8"/>
      <dgm:spPr/>
    </dgm:pt>
    <dgm:pt modelId="{197C1590-3403-4A24-8905-AE740F9EC068}" type="pres">
      <dgm:prSet presAssocID="{CB54D920-220A-453B-BC21-4FC2547C33D0}" presName="d2" presStyleLbl="callout" presStyleIdx="3" presStyleCnt="8"/>
      <dgm:spPr/>
    </dgm:pt>
    <dgm:pt modelId="{AFB3D34A-EBCF-4F93-98B6-63C4533FB654}" type="pres">
      <dgm:prSet presAssocID="{11BA24F7-8034-4783-9EEB-C936DCE1FAED}" presName="circle3" presStyleLbl="lnNode1" presStyleIdx="2" presStyleCnt="4"/>
      <dgm:spPr>
        <a:solidFill>
          <a:schemeClr val="accent1">
            <a:lumMod val="60000"/>
            <a:lumOff val="40000"/>
          </a:schemeClr>
        </a:solidFill>
      </dgm:spPr>
    </dgm:pt>
    <dgm:pt modelId="{A568052A-4963-4D75-841B-616FAA8A1CB3}" type="pres">
      <dgm:prSet presAssocID="{11BA24F7-8034-4783-9EEB-C936DCE1FAED}" presName="text3" presStyleLbl="revTx" presStyleIdx="2" presStyleCnt="4">
        <dgm:presLayoutVars>
          <dgm:bulletEnabled val="1"/>
        </dgm:presLayoutVars>
      </dgm:prSet>
      <dgm:spPr/>
      <dgm:t>
        <a:bodyPr/>
        <a:lstStyle/>
        <a:p>
          <a:endParaRPr lang="en-CA"/>
        </a:p>
      </dgm:t>
    </dgm:pt>
    <dgm:pt modelId="{8DB82952-6B48-40F9-935B-191D066030CA}" type="pres">
      <dgm:prSet presAssocID="{11BA24F7-8034-4783-9EEB-C936DCE1FAED}" presName="line3" presStyleLbl="callout" presStyleIdx="4" presStyleCnt="8"/>
      <dgm:spPr/>
    </dgm:pt>
    <dgm:pt modelId="{E0FBA786-DB12-439B-B57C-F1B32A787580}" type="pres">
      <dgm:prSet presAssocID="{11BA24F7-8034-4783-9EEB-C936DCE1FAED}" presName="d3" presStyleLbl="callout" presStyleIdx="5" presStyleCnt="8"/>
      <dgm:spPr/>
    </dgm:pt>
    <dgm:pt modelId="{D03E3600-F624-424A-B157-A7E01638C201}" type="pres">
      <dgm:prSet presAssocID="{2D271C99-EAD8-4E55-967E-B3C1BF27D732}" presName="circle4" presStyleLbl="lnNode1" presStyleIdx="3" presStyleCnt="4"/>
      <dgm:spPr>
        <a:solidFill>
          <a:srgbClr val="00B0F0"/>
        </a:solidFill>
      </dgm:spPr>
    </dgm:pt>
    <dgm:pt modelId="{52DBB470-BC7A-4158-9078-B49AB69E4557}" type="pres">
      <dgm:prSet presAssocID="{2D271C99-EAD8-4E55-967E-B3C1BF27D732}" presName="text4" presStyleLbl="revTx" presStyleIdx="3" presStyleCnt="4">
        <dgm:presLayoutVars>
          <dgm:bulletEnabled val="1"/>
        </dgm:presLayoutVars>
      </dgm:prSet>
      <dgm:spPr/>
      <dgm:t>
        <a:bodyPr/>
        <a:lstStyle/>
        <a:p>
          <a:endParaRPr lang="en-CA"/>
        </a:p>
      </dgm:t>
    </dgm:pt>
    <dgm:pt modelId="{EFC97CBC-9FEF-4040-8434-785A670BB23F}" type="pres">
      <dgm:prSet presAssocID="{2D271C99-EAD8-4E55-967E-B3C1BF27D732}" presName="line4" presStyleLbl="callout" presStyleIdx="6" presStyleCnt="8"/>
      <dgm:spPr/>
    </dgm:pt>
    <dgm:pt modelId="{441999EF-4429-45F0-B2EF-939C4FDAFF67}" type="pres">
      <dgm:prSet presAssocID="{2D271C99-EAD8-4E55-967E-B3C1BF27D732}" presName="d4" presStyleLbl="callout" presStyleIdx="7" presStyleCnt="8"/>
      <dgm:spPr/>
    </dgm:pt>
  </dgm:ptLst>
  <dgm:cxnLst>
    <dgm:cxn modelId="{4B6CE84C-E169-4C5A-8445-560C7E3A280C}" type="presOf" srcId="{2D271C99-EAD8-4E55-967E-B3C1BF27D732}" destId="{52DBB470-BC7A-4158-9078-B49AB69E4557}" srcOrd="0" destOrd="0" presId="urn:microsoft.com/office/officeart/2005/8/layout/target1"/>
    <dgm:cxn modelId="{04C3AECF-0F86-4DA1-8037-EC8E1A092BBD}" type="presOf" srcId="{9A969BA8-443D-4880-98F6-C75CA3324E05}" destId="{97BCDB74-65B5-4578-9DB6-7606955FA2D9}" srcOrd="0" destOrd="0" presId="urn:microsoft.com/office/officeart/2005/8/layout/target1"/>
    <dgm:cxn modelId="{C5F283C1-505D-4910-99F9-243607918471}" type="presOf" srcId="{EC6AF880-D95B-4DBD-8ABA-D4C28E97179D}" destId="{6F678699-04AC-4DA7-B735-0FD04CDE8B82}" srcOrd="0" destOrd="0" presId="urn:microsoft.com/office/officeart/2005/8/layout/target1"/>
    <dgm:cxn modelId="{50E9424D-6131-45AE-B9A2-ADC87E3F49A9}" type="presOf" srcId="{CB54D920-220A-453B-BC21-4FC2547C33D0}" destId="{73938536-CCB8-4635-94D8-A72A40F325C3}" srcOrd="0" destOrd="0" presId="urn:microsoft.com/office/officeart/2005/8/layout/target1"/>
    <dgm:cxn modelId="{A8795644-26F1-4EE5-9858-E33A0CF8AE5B}" srcId="{9A969BA8-443D-4880-98F6-C75CA3324E05}" destId="{11BA24F7-8034-4783-9EEB-C936DCE1FAED}" srcOrd="2" destOrd="0" parTransId="{8BFFC1E8-2ECC-42F3-BF31-70484CE6C186}" sibTransId="{E85EB082-E8DD-4A98-88DA-F585050A8709}"/>
    <dgm:cxn modelId="{8F94CD81-8600-4FB7-AA97-1DA6839EB45E}" srcId="{9A969BA8-443D-4880-98F6-C75CA3324E05}" destId="{EC6AF880-D95B-4DBD-8ABA-D4C28E97179D}" srcOrd="0" destOrd="0" parTransId="{E80ECBD8-56D8-4233-AB85-FD67C82EC2B6}" sibTransId="{1BA6F48F-0FA5-4128-B8DD-9CBBFD286576}"/>
    <dgm:cxn modelId="{1BB17677-A50E-4754-B0DD-BCA9527CC72D}" srcId="{9A969BA8-443D-4880-98F6-C75CA3324E05}" destId="{CB54D920-220A-453B-BC21-4FC2547C33D0}" srcOrd="1" destOrd="0" parTransId="{6D6B44FF-774D-437B-B630-EF37A8071BF3}" sibTransId="{4002DD7B-C504-4253-9DBE-EA0913DD13CF}"/>
    <dgm:cxn modelId="{E27D3216-6AAB-4FBC-9C63-E123D1C9C939}" type="presOf" srcId="{11BA24F7-8034-4783-9EEB-C936DCE1FAED}" destId="{A568052A-4963-4D75-841B-616FAA8A1CB3}" srcOrd="0" destOrd="0" presId="urn:microsoft.com/office/officeart/2005/8/layout/target1"/>
    <dgm:cxn modelId="{37842B24-88BE-4322-9D20-EB1AF91358CD}" srcId="{9A969BA8-443D-4880-98F6-C75CA3324E05}" destId="{2D271C99-EAD8-4E55-967E-B3C1BF27D732}" srcOrd="3" destOrd="0" parTransId="{32987CF7-910C-4E8D-8434-BCA11697A40F}" sibTransId="{049B7C5A-3895-42F9-B7AB-1282336743A8}"/>
    <dgm:cxn modelId="{6D26514A-BDD6-4189-BC5B-B52E704494AA}" type="presParOf" srcId="{97BCDB74-65B5-4578-9DB6-7606955FA2D9}" destId="{FF86A2E0-B3C2-4F25-9AA7-7EBB96007759}" srcOrd="0" destOrd="0" presId="urn:microsoft.com/office/officeart/2005/8/layout/target1"/>
    <dgm:cxn modelId="{ABFE92AA-69F4-44A9-BD63-B0EFCEFCFEDF}" type="presParOf" srcId="{97BCDB74-65B5-4578-9DB6-7606955FA2D9}" destId="{6F678699-04AC-4DA7-B735-0FD04CDE8B82}" srcOrd="1" destOrd="0" presId="urn:microsoft.com/office/officeart/2005/8/layout/target1"/>
    <dgm:cxn modelId="{9CD7AC6E-3AA7-4DC0-AB23-8A084E2602F0}" type="presParOf" srcId="{97BCDB74-65B5-4578-9DB6-7606955FA2D9}" destId="{F75D53AE-6EFB-46D2-BFDC-080510CC6317}" srcOrd="2" destOrd="0" presId="urn:microsoft.com/office/officeart/2005/8/layout/target1"/>
    <dgm:cxn modelId="{DD2F74BD-D006-4F1E-982B-78C20A365840}" type="presParOf" srcId="{97BCDB74-65B5-4578-9DB6-7606955FA2D9}" destId="{90EA7767-0626-4A4A-914A-DDDCAEBA886C}" srcOrd="3" destOrd="0" presId="urn:microsoft.com/office/officeart/2005/8/layout/target1"/>
    <dgm:cxn modelId="{59460025-D585-4592-8B26-6C8B94589550}" type="presParOf" srcId="{97BCDB74-65B5-4578-9DB6-7606955FA2D9}" destId="{27AE5527-E883-4761-B545-A5874E7BC2AE}" srcOrd="4" destOrd="0" presId="urn:microsoft.com/office/officeart/2005/8/layout/target1"/>
    <dgm:cxn modelId="{EC712040-C9E8-4083-B37A-72A480FEDD9D}" type="presParOf" srcId="{97BCDB74-65B5-4578-9DB6-7606955FA2D9}" destId="{73938536-CCB8-4635-94D8-A72A40F325C3}" srcOrd="5" destOrd="0" presId="urn:microsoft.com/office/officeart/2005/8/layout/target1"/>
    <dgm:cxn modelId="{AB794AB3-B2B0-44F4-9BD1-67D3EB1382B6}" type="presParOf" srcId="{97BCDB74-65B5-4578-9DB6-7606955FA2D9}" destId="{6EB9E73C-A777-475B-802C-D7C78F983B5B}" srcOrd="6" destOrd="0" presId="urn:microsoft.com/office/officeart/2005/8/layout/target1"/>
    <dgm:cxn modelId="{F2538B82-99BB-42D4-B1D6-3511EAF25F7C}" type="presParOf" srcId="{97BCDB74-65B5-4578-9DB6-7606955FA2D9}" destId="{197C1590-3403-4A24-8905-AE740F9EC068}" srcOrd="7" destOrd="0" presId="urn:microsoft.com/office/officeart/2005/8/layout/target1"/>
    <dgm:cxn modelId="{3373AFC8-9B5A-4337-9BD3-2A7898F25844}" type="presParOf" srcId="{97BCDB74-65B5-4578-9DB6-7606955FA2D9}" destId="{AFB3D34A-EBCF-4F93-98B6-63C4533FB654}" srcOrd="8" destOrd="0" presId="urn:microsoft.com/office/officeart/2005/8/layout/target1"/>
    <dgm:cxn modelId="{BF3A66FE-E084-470B-A45B-1E572AB1B513}" type="presParOf" srcId="{97BCDB74-65B5-4578-9DB6-7606955FA2D9}" destId="{A568052A-4963-4D75-841B-616FAA8A1CB3}" srcOrd="9" destOrd="0" presId="urn:microsoft.com/office/officeart/2005/8/layout/target1"/>
    <dgm:cxn modelId="{2263CB03-4EFA-45DD-A460-EC93072342E9}" type="presParOf" srcId="{97BCDB74-65B5-4578-9DB6-7606955FA2D9}" destId="{8DB82952-6B48-40F9-935B-191D066030CA}" srcOrd="10" destOrd="0" presId="urn:microsoft.com/office/officeart/2005/8/layout/target1"/>
    <dgm:cxn modelId="{47C25482-B270-4DBC-A8ED-EDB82923B62C}" type="presParOf" srcId="{97BCDB74-65B5-4578-9DB6-7606955FA2D9}" destId="{E0FBA786-DB12-439B-B57C-F1B32A787580}" srcOrd="11" destOrd="0" presId="urn:microsoft.com/office/officeart/2005/8/layout/target1"/>
    <dgm:cxn modelId="{54071F26-6F04-43B5-ACA4-1E8C46E3EE42}" type="presParOf" srcId="{97BCDB74-65B5-4578-9DB6-7606955FA2D9}" destId="{D03E3600-F624-424A-B157-A7E01638C201}" srcOrd="12" destOrd="0" presId="urn:microsoft.com/office/officeart/2005/8/layout/target1"/>
    <dgm:cxn modelId="{83E86355-BAB3-49AA-8A01-D1FAB429C006}" type="presParOf" srcId="{97BCDB74-65B5-4578-9DB6-7606955FA2D9}" destId="{52DBB470-BC7A-4158-9078-B49AB69E4557}" srcOrd="13" destOrd="0" presId="urn:microsoft.com/office/officeart/2005/8/layout/target1"/>
    <dgm:cxn modelId="{F625F40F-07DC-48EF-B828-1126C23817CA}" type="presParOf" srcId="{97BCDB74-65B5-4578-9DB6-7606955FA2D9}" destId="{EFC97CBC-9FEF-4040-8434-785A670BB23F}" srcOrd="14" destOrd="0" presId="urn:microsoft.com/office/officeart/2005/8/layout/target1"/>
    <dgm:cxn modelId="{057B0758-B277-4055-83C5-B12A7D78F30C}" type="presParOf" srcId="{97BCDB74-65B5-4578-9DB6-7606955FA2D9}" destId="{441999EF-4429-45F0-B2EF-939C4FDAFF67}"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938C7-72D2-4C68-882B-4D6BB89E3E02}">
      <dsp:nvSpPr>
        <dsp:cNvPr id="0" name=""/>
        <dsp:cNvSpPr/>
      </dsp:nvSpPr>
      <dsp:spPr>
        <a:xfrm>
          <a:off x="856783" y="127446"/>
          <a:ext cx="2529315" cy="87839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E2D2E9-9371-4B5F-9276-1AC522EC682D}">
      <dsp:nvSpPr>
        <dsp:cNvPr id="0" name=""/>
        <dsp:cNvSpPr/>
      </dsp:nvSpPr>
      <dsp:spPr>
        <a:xfrm>
          <a:off x="1880273" y="2278345"/>
          <a:ext cx="490177" cy="313713"/>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ACD777-9883-4F8F-A0A0-8903130C1067}">
      <dsp:nvSpPr>
        <dsp:cNvPr id="0" name=""/>
        <dsp:cNvSpPr/>
      </dsp:nvSpPr>
      <dsp:spPr>
        <a:xfrm>
          <a:off x="948936" y="2529315"/>
          <a:ext cx="2352852" cy="588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CA" sz="2100" kern="1200" dirty="0" smtClean="0"/>
            <a:t> </a:t>
          </a:r>
          <a:endParaRPr lang="en-CA" sz="2100" kern="1200" dirty="0"/>
        </a:p>
      </dsp:txBody>
      <dsp:txXfrm>
        <a:off x="948936" y="2529315"/>
        <a:ext cx="2352852" cy="588213"/>
      </dsp:txXfrm>
    </dsp:sp>
    <dsp:sp modelId="{17C78E5C-58DE-426B-AF72-FAEB51A383F2}">
      <dsp:nvSpPr>
        <dsp:cNvPr id="0" name=""/>
        <dsp:cNvSpPr/>
      </dsp:nvSpPr>
      <dsp:spPr>
        <a:xfrm>
          <a:off x="1776356" y="1073684"/>
          <a:ext cx="882319" cy="8823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kern="1200" dirty="0" smtClean="0"/>
            <a:t>Dependencies</a:t>
          </a:r>
          <a:endParaRPr lang="en-CA" sz="700" kern="1200" dirty="0"/>
        </a:p>
      </dsp:txBody>
      <dsp:txXfrm>
        <a:off x="1905569" y="1202897"/>
        <a:ext cx="623893" cy="623893"/>
      </dsp:txXfrm>
    </dsp:sp>
    <dsp:sp modelId="{FA4318BF-2022-4E42-8D51-26B3EDA84E8F}">
      <dsp:nvSpPr>
        <dsp:cNvPr id="0" name=""/>
        <dsp:cNvSpPr/>
      </dsp:nvSpPr>
      <dsp:spPr>
        <a:xfrm>
          <a:off x="1145007" y="411749"/>
          <a:ext cx="882319" cy="8823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kern="1200" dirty="0" smtClean="0"/>
            <a:t>Libraries</a:t>
          </a:r>
          <a:endParaRPr lang="en-CA" sz="700" kern="1200" dirty="0"/>
        </a:p>
      </dsp:txBody>
      <dsp:txXfrm>
        <a:off x="1274220" y="540962"/>
        <a:ext cx="623893" cy="623893"/>
      </dsp:txXfrm>
    </dsp:sp>
    <dsp:sp modelId="{A69AA475-50B7-446E-B082-0FD177739B35}">
      <dsp:nvSpPr>
        <dsp:cNvPr id="0" name=""/>
        <dsp:cNvSpPr/>
      </dsp:nvSpPr>
      <dsp:spPr>
        <a:xfrm>
          <a:off x="2046934" y="198423"/>
          <a:ext cx="882319" cy="8823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CA" sz="700" kern="1200" dirty="0" smtClean="0"/>
            <a:t>Application</a:t>
          </a:r>
          <a:endParaRPr lang="en-CA" sz="700" kern="1200" dirty="0"/>
        </a:p>
      </dsp:txBody>
      <dsp:txXfrm>
        <a:off x="2176147" y="327636"/>
        <a:ext cx="623893" cy="623893"/>
      </dsp:txXfrm>
    </dsp:sp>
    <dsp:sp modelId="{897DF0D5-D738-4158-856F-CD2A95EA63ED}">
      <dsp:nvSpPr>
        <dsp:cNvPr id="0" name=""/>
        <dsp:cNvSpPr/>
      </dsp:nvSpPr>
      <dsp:spPr>
        <a:xfrm>
          <a:off x="752865" y="19607"/>
          <a:ext cx="2744994" cy="2195995"/>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E3600-F624-424A-B157-A7E01638C201}">
      <dsp:nvSpPr>
        <dsp:cNvPr id="0" name=""/>
        <dsp:cNvSpPr/>
      </dsp:nvSpPr>
      <dsp:spPr>
        <a:xfrm>
          <a:off x="508000" y="1015999"/>
          <a:ext cx="3048000" cy="304800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3D34A-EBCF-4F93-98B6-63C4533FB654}">
      <dsp:nvSpPr>
        <dsp:cNvPr id="0" name=""/>
        <dsp:cNvSpPr/>
      </dsp:nvSpPr>
      <dsp:spPr>
        <a:xfrm>
          <a:off x="943610" y="1451610"/>
          <a:ext cx="2176780" cy="217678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AE5527-E883-4761-B545-A5874E7BC2AE}">
      <dsp:nvSpPr>
        <dsp:cNvPr id="0" name=""/>
        <dsp:cNvSpPr/>
      </dsp:nvSpPr>
      <dsp:spPr>
        <a:xfrm>
          <a:off x="1378966" y="1886966"/>
          <a:ext cx="1306067" cy="13060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86A2E0-B3C2-4F25-9AA7-7EBB96007759}">
      <dsp:nvSpPr>
        <dsp:cNvPr id="0" name=""/>
        <dsp:cNvSpPr/>
      </dsp:nvSpPr>
      <dsp:spPr>
        <a:xfrm>
          <a:off x="1814322" y="2322321"/>
          <a:ext cx="435356" cy="43535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678699-04AC-4DA7-B735-0FD04CDE8B82}">
      <dsp:nvSpPr>
        <dsp:cNvPr id="0" name=""/>
        <dsp:cNvSpPr/>
      </dsp:nvSpPr>
      <dsp:spPr>
        <a:xfrm>
          <a:off x="4064000" y="0"/>
          <a:ext cx="152400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CA" sz="1800" kern="1200" dirty="0" smtClean="0"/>
            <a:t>Hardware Virtualization</a:t>
          </a:r>
          <a:endParaRPr lang="en-CA" sz="1800" kern="1200" dirty="0"/>
        </a:p>
      </dsp:txBody>
      <dsp:txXfrm>
        <a:off x="4064000" y="0"/>
        <a:ext cx="1524000" cy="728980"/>
      </dsp:txXfrm>
    </dsp:sp>
    <dsp:sp modelId="{F75D53AE-6EFB-46D2-BFDC-080510CC6317}">
      <dsp:nvSpPr>
        <dsp:cNvPr id="0" name=""/>
        <dsp:cNvSpPr/>
      </dsp:nvSpPr>
      <dsp:spPr>
        <a:xfrm>
          <a:off x="3683000" y="364489"/>
          <a:ext cx="381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EA7767-0626-4A4A-914A-DDDCAEBA886C}">
      <dsp:nvSpPr>
        <dsp:cNvPr id="0" name=""/>
        <dsp:cNvSpPr/>
      </dsp:nvSpPr>
      <dsp:spPr>
        <a:xfrm rot="5400000">
          <a:off x="1767840" y="604519"/>
          <a:ext cx="2153920" cy="167640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938536-CCB8-4635-94D8-A72A40F325C3}">
      <dsp:nvSpPr>
        <dsp:cNvPr id="0" name=""/>
        <dsp:cNvSpPr/>
      </dsp:nvSpPr>
      <dsp:spPr>
        <a:xfrm>
          <a:off x="4064000" y="728979"/>
          <a:ext cx="152400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CA" sz="1800" kern="1200" dirty="0" smtClean="0"/>
            <a:t>Containers on VMs</a:t>
          </a:r>
          <a:endParaRPr lang="en-CA" sz="1800" kern="1200" dirty="0"/>
        </a:p>
      </dsp:txBody>
      <dsp:txXfrm>
        <a:off x="4064000" y="728979"/>
        <a:ext cx="1524000" cy="728980"/>
      </dsp:txXfrm>
    </dsp:sp>
    <dsp:sp modelId="{6EB9E73C-A777-475B-802C-D7C78F983B5B}">
      <dsp:nvSpPr>
        <dsp:cNvPr id="0" name=""/>
        <dsp:cNvSpPr/>
      </dsp:nvSpPr>
      <dsp:spPr>
        <a:xfrm>
          <a:off x="3683000" y="1093469"/>
          <a:ext cx="381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C1590-3403-4A24-8905-AE740F9EC068}">
      <dsp:nvSpPr>
        <dsp:cNvPr id="0" name=""/>
        <dsp:cNvSpPr/>
      </dsp:nvSpPr>
      <dsp:spPr>
        <a:xfrm rot="5400000">
          <a:off x="2140712" y="1321561"/>
          <a:ext cx="1768856" cy="131318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68052A-4963-4D75-841B-616FAA8A1CB3}">
      <dsp:nvSpPr>
        <dsp:cNvPr id="0" name=""/>
        <dsp:cNvSpPr/>
      </dsp:nvSpPr>
      <dsp:spPr>
        <a:xfrm>
          <a:off x="4064000" y="1457959"/>
          <a:ext cx="152400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CA" sz="1800" kern="1200" dirty="0" smtClean="0"/>
            <a:t>Hybrid Infrastructure</a:t>
          </a:r>
          <a:endParaRPr lang="en-CA" sz="1800" kern="1200" dirty="0"/>
        </a:p>
      </dsp:txBody>
      <dsp:txXfrm>
        <a:off x="4064000" y="1457959"/>
        <a:ext cx="1524000" cy="728980"/>
      </dsp:txXfrm>
    </dsp:sp>
    <dsp:sp modelId="{8DB82952-6B48-40F9-935B-191D066030CA}">
      <dsp:nvSpPr>
        <dsp:cNvPr id="0" name=""/>
        <dsp:cNvSpPr/>
      </dsp:nvSpPr>
      <dsp:spPr>
        <a:xfrm>
          <a:off x="3683000" y="1822449"/>
          <a:ext cx="381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FBA786-DB12-439B-B57C-F1B32A787580}">
      <dsp:nvSpPr>
        <dsp:cNvPr id="0" name=""/>
        <dsp:cNvSpPr/>
      </dsp:nvSpPr>
      <dsp:spPr>
        <a:xfrm rot="5400000">
          <a:off x="2501646" y="1989835"/>
          <a:ext cx="1349248" cy="101346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DBB470-BC7A-4158-9078-B49AB69E4557}">
      <dsp:nvSpPr>
        <dsp:cNvPr id="0" name=""/>
        <dsp:cNvSpPr/>
      </dsp:nvSpPr>
      <dsp:spPr>
        <a:xfrm>
          <a:off x="4064000" y="2186939"/>
          <a:ext cx="1524000" cy="72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CA" sz="1800" kern="1200" dirty="0" smtClean="0"/>
            <a:t>OS Virtualization</a:t>
          </a:r>
          <a:endParaRPr lang="en-CA" sz="1800" kern="1200" dirty="0"/>
        </a:p>
      </dsp:txBody>
      <dsp:txXfrm>
        <a:off x="4064000" y="2186939"/>
        <a:ext cx="1524000" cy="728980"/>
      </dsp:txXfrm>
    </dsp:sp>
    <dsp:sp modelId="{EFC97CBC-9FEF-4040-8434-785A670BB23F}">
      <dsp:nvSpPr>
        <dsp:cNvPr id="0" name=""/>
        <dsp:cNvSpPr/>
      </dsp:nvSpPr>
      <dsp:spPr>
        <a:xfrm>
          <a:off x="3683000" y="2551429"/>
          <a:ext cx="3810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1999EF-4429-45F0-B2EF-939C4FDAFF67}">
      <dsp:nvSpPr>
        <dsp:cNvPr id="0" name=""/>
        <dsp:cNvSpPr/>
      </dsp:nvSpPr>
      <dsp:spPr>
        <a:xfrm rot="5400000">
          <a:off x="2863443" y="2660751"/>
          <a:ext cx="927404" cy="70815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5231639" y="0"/>
            <a:ext cx="4002299" cy="348711"/>
          </a:xfrm>
          <a:prstGeom prst="rect">
            <a:avLst/>
          </a:prstGeom>
        </p:spPr>
        <p:txBody>
          <a:bodyPr vert="horz" lIns="92492" tIns="46246" rIns="92492" bIns="46246" rtlCol="0"/>
          <a:lstStyle>
            <a:lvl1pPr algn="r">
              <a:defRPr sz="1200"/>
            </a:lvl1pPr>
          </a:lstStyle>
          <a:p>
            <a:fld id="{ED006EA4-D462-4253-8FC7-D35175043F19}" type="datetimeFigureOut">
              <a:rPr lang="en-US" smtClean="0"/>
              <a:t>8/31/2016</a:t>
            </a:fld>
            <a:endParaRPr lang="en-US" dirty="0"/>
          </a:p>
        </p:txBody>
      </p:sp>
      <p:sp>
        <p:nvSpPr>
          <p:cNvPr id="4" name="Footer Placeholder 3"/>
          <p:cNvSpPr>
            <a:spLocks noGrp="1"/>
          </p:cNvSpPr>
          <p:nvPr>
            <p:ph type="ftr" sz="quarter" idx="2"/>
          </p:nvPr>
        </p:nvSpPr>
        <p:spPr>
          <a:xfrm>
            <a:off x="0" y="6601365"/>
            <a:ext cx="4002299" cy="348710"/>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39" y="6601365"/>
            <a:ext cx="4002299" cy="348710"/>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5231639" y="0"/>
            <a:ext cx="4002299" cy="348711"/>
          </a:xfrm>
          <a:prstGeom prst="rect">
            <a:avLst/>
          </a:prstGeom>
        </p:spPr>
        <p:txBody>
          <a:bodyPr vert="horz" lIns="92492" tIns="46246" rIns="92492" bIns="46246" rtlCol="0"/>
          <a:lstStyle>
            <a:lvl1pPr algn="r">
              <a:defRPr sz="1200"/>
            </a:lvl1pPr>
          </a:lstStyle>
          <a:p>
            <a:fld id="{34E1B6C9-DAE3-4E7B-AB3C-9473EC02D78D}" type="datetimeFigureOut">
              <a:rPr lang="en-US" smtClean="0"/>
              <a:t>8/31/2016</a:t>
            </a:fld>
            <a:endParaRPr lang="en-US" dirty="0"/>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923608" y="3344723"/>
            <a:ext cx="7388860" cy="2736593"/>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01365"/>
            <a:ext cx="4002299" cy="348710"/>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39" y="6601365"/>
            <a:ext cx="4002299" cy="348710"/>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22</a:t>
            </a:fld>
            <a:endParaRPr lang="en-US" dirty="0"/>
          </a:p>
        </p:txBody>
      </p:sp>
    </p:spTree>
    <p:extLst>
      <p:ext uri="{BB962C8B-B14F-4D97-AF65-F5344CB8AC3E}">
        <p14:creationId xmlns:p14="http://schemas.microsoft.com/office/powerpoint/2010/main" val="1572745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940615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24</a:t>
            </a:fld>
            <a:endParaRPr lang="en-US" dirty="0"/>
          </a:p>
        </p:txBody>
      </p:sp>
    </p:spTree>
    <p:extLst>
      <p:ext uri="{BB962C8B-B14F-4D97-AF65-F5344CB8AC3E}">
        <p14:creationId xmlns:p14="http://schemas.microsoft.com/office/powerpoint/2010/main" val="3172748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140722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90855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05887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976341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399246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157466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6276608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77028"/>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082604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ep and Workshop Activity">
    <p:spTree>
      <p:nvGrpSpPr>
        <p:cNvPr id="1" name=""/>
        <p:cNvGrpSpPr/>
        <p:nvPr/>
      </p:nvGrpSpPr>
      <p:grpSpPr>
        <a:xfrm>
          <a:off x="0" y="0"/>
          <a:ext cx="0" cy="0"/>
          <a:chOff x="0" y="0"/>
          <a:chExt cx="0" cy="0"/>
        </a:xfrm>
      </p:grpSpPr>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59398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286931" y="1173398"/>
            <a:ext cx="7297219"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
        <p:nvSpPr>
          <p:cNvPr id="9" name="Pentagon 8"/>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11" name="Text Placeholder 20"/>
          <p:cNvSpPr>
            <a:spLocks noGrp="1"/>
          </p:cNvSpPr>
          <p:nvPr>
            <p:ph type="body" sz="quarter" idx="12"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1115467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963798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352234"/>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665052"/>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89170"/>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64" r:id="rId9"/>
    <p:sldLayoutId id="2147483762" r:id="rId10"/>
    <p:sldLayoutId id="2147483761" r:id="rId11"/>
    <p:sldLayoutId id="2147483763" r:id="rId12"/>
    <p:sldLayoutId id="2147483768" r:id="rId13"/>
    <p:sldLayoutId id="2147483771" r:id="rId14"/>
    <p:sldLayoutId id="2147483772" r:id="rId15"/>
    <p:sldLayoutId id="2147483773"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implivity.com/wp-content/uploads/atm-2016-state-of-hyperconverged-infrastructure-market-report-en.pdf" TargetMode="Externa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2.xml"/><Relationship Id="rId7" Type="http://schemas.openxmlformats.org/officeDocument/2006/relationships/image" Target="../media/image1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4.png"/><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3" Type="http://schemas.openxmlformats.org/officeDocument/2006/relationships/hyperlink" Target="http://www.rightscale.com/blog/rightscale-news/migrating-docker-final-results" TargetMode="External"/><Relationship Id="rId2" Type="http://schemas.openxmlformats.org/officeDocument/2006/relationships/notesSlide" Target="../notesSlides/notesSlide11.xml"/><Relationship Id="rId1" Type="http://schemas.openxmlformats.org/officeDocument/2006/relationships/slideLayout" Target="../slideLayouts/slideLayout16.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hyperlink" Target="http://searchsoa.techtarget.com/feature/Application-containers-ride-a-new-technology-wave" TargetMode="External"/><Relationship Id="rId4" Type="http://schemas.openxmlformats.org/officeDocument/2006/relationships/hyperlink" Target="https://www.sdxcentral.com/reports/inside-the-linux-container-ecosystem-report-download-201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hyperlink" Target="https://www.cloudfoundry.org/learn/2016-container-report/" TargetMode="Externa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Containers Survival Guide for Infrastructure</a:t>
            </a:r>
            <a:endParaRPr lang="en-US" dirty="0"/>
          </a:p>
        </p:txBody>
      </p:sp>
      <p:sp>
        <p:nvSpPr>
          <p:cNvPr id="6" name="Text Placeholder 5"/>
          <p:cNvSpPr>
            <a:spLocks noGrp="1"/>
          </p:cNvSpPr>
          <p:nvPr>
            <p:ph type="body" sz="quarter" idx="16"/>
          </p:nvPr>
        </p:nvSpPr>
        <p:spPr/>
        <p:txBody>
          <a:bodyPr/>
          <a:lstStyle/>
          <a:p>
            <a:r>
              <a:rPr lang="en-CA" dirty="0"/>
              <a:t>Containers are coming!  Get ready now (if you haven’t already</a:t>
            </a:r>
            <a:r>
              <a:rPr lang="en-CA" dirty="0" smtClean="0"/>
              <a:t>).</a:t>
            </a:r>
            <a:endParaRPr lang="en-CA"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Independent software vendors might soon begin to use containers as a means of delivering software and applications </a:t>
            </a:r>
            <a:endParaRPr lang="en-CA" dirty="0"/>
          </a:p>
        </p:txBody>
      </p:sp>
      <p:sp>
        <p:nvSpPr>
          <p:cNvPr id="3" name="Text Placeholder 2"/>
          <p:cNvSpPr>
            <a:spLocks noGrp="1"/>
          </p:cNvSpPr>
          <p:nvPr>
            <p:ph type="body" sz="quarter" idx="4294967295"/>
          </p:nvPr>
        </p:nvSpPr>
        <p:spPr>
          <a:xfrm>
            <a:off x="337752" y="1848613"/>
            <a:ext cx="5569434" cy="1062038"/>
          </a:xfrm>
        </p:spPr>
        <p:txBody>
          <a:bodyPr/>
          <a:lstStyle/>
          <a:p>
            <a:pPr marL="0" indent="0">
              <a:spcBef>
                <a:spcPts val="0"/>
              </a:spcBef>
              <a:spcAft>
                <a:spcPts val="600"/>
              </a:spcAft>
              <a:buNone/>
            </a:pPr>
            <a:r>
              <a:rPr lang="en-CA" sz="1400" b="1" dirty="0" smtClean="0"/>
              <a:t>Containers are more than just a tool for application developers.</a:t>
            </a:r>
          </a:p>
          <a:p>
            <a:pPr marL="0" indent="0">
              <a:spcBef>
                <a:spcPts val="0"/>
              </a:spcBef>
              <a:spcAft>
                <a:spcPts val="600"/>
              </a:spcAft>
              <a:buNone/>
            </a:pPr>
            <a:r>
              <a:rPr lang="en-CA" sz="1400" dirty="0" smtClean="0"/>
              <a:t>You don’t need significant application development in your organization to need containers in your infrastructure. Packaging software with dependencies makes sense for software vendors.</a:t>
            </a:r>
          </a:p>
        </p:txBody>
      </p:sp>
      <p:sp>
        <p:nvSpPr>
          <p:cNvPr id="4" name="TextBox 3"/>
          <p:cNvSpPr txBox="1"/>
          <p:nvPr/>
        </p:nvSpPr>
        <p:spPr>
          <a:xfrm>
            <a:off x="323850" y="1112726"/>
            <a:ext cx="8472871" cy="646331"/>
          </a:xfrm>
          <a:prstGeom prst="rect">
            <a:avLst/>
          </a:prstGeom>
        </p:spPr>
        <p:txBody>
          <a:bodyPr wrap="square" rtlCol="0">
            <a:spAutoFit/>
          </a:bodyPr>
          <a:lstStyle/>
          <a:p>
            <a:r>
              <a:rPr lang="en-CA" b="1" dirty="0" smtClean="0"/>
              <a:t>Application development might not be a core part of your business, but the software you buy might soon come in containers.</a:t>
            </a:r>
            <a:endParaRPr lang="en-CA" b="1" dirty="0"/>
          </a:p>
        </p:txBody>
      </p:sp>
      <p:sp>
        <p:nvSpPr>
          <p:cNvPr id="5" name="TextBox 105"/>
          <p:cNvSpPr txBox="1"/>
          <p:nvPr/>
        </p:nvSpPr>
        <p:spPr>
          <a:xfrm>
            <a:off x="393288" y="4734073"/>
            <a:ext cx="6404022" cy="907941"/>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16000" rIns="144000" rtlCol="0">
            <a:spAutoFit/>
          </a:bodyPr>
          <a:lstStyle/>
          <a:p>
            <a:pPr>
              <a:spcAft>
                <a:spcPts val="600"/>
              </a:spcAft>
            </a:pPr>
            <a:r>
              <a:rPr lang="en-CA" sz="1200" i="1" dirty="0" smtClean="0">
                <a:solidFill>
                  <a:schemeClr val="tx1"/>
                </a:solidFill>
                <a:latin typeface="+mj-lt"/>
              </a:rPr>
              <a:t>Containers are becoming a new way of packaging and shipping software. They are a way to go out and consume software from others, and we might soon see vendors deliver their software through containers.</a:t>
            </a:r>
            <a:endParaRPr lang="en-CA" sz="1200" i="1" dirty="0">
              <a:solidFill>
                <a:schemeClr val="tx1"/>
              </a:solidFill>
              <a:latin typeface="+mj-lt"/>
            </a:endParaRPr>
          </a:p>
          <a:p>
            <a:pPr algn="r"/>
            <a:r>
              <a:rPr lang="en-CA" sz="1200" dirty="0" smtClean="0">
                <a:solidFill>
                  <a:schemeClr val="tx1"/>
                </a:solidFill>
              </a:rPr>
              <a:t>– Daniel </a:t>
            </a:r>
            <a:r>
              <a:rPr lang="en-CA" sz="1200" dirty="0">
                <a:solidFill>
                  <a:schemeClr val="tx1"/>
                </a:solidFill>
              </a:rPr>
              <a:t>Walsh, Consulting </a:t>
            </a:r>
            <a:r>
              <a:rPr lang="en-CA" sz="1200" dirty="0" smtClean="0">
                <a:solidFill>
                  <a:schemeClr val="tx1"/>
                </a:solidFill>
              </a:rPr>
              <a:t>Engineer – </a:t>
            </a:r>
            <a:r>
              <a:rPr lang="en-CA" sz="1200" dirty="0">
                <a:solidFill>
                  <a:schemeClr val="tx1"/>
                </a:solidFill>
              </a:rPr>
              <a:t>Containers/Docker Team </a:t>
            </a:r>
            <a:r>
              <a:rPr lang="en-CA" sz="1200" dirty="0" smtClean="0">
                <a:solidFill>
                  <a:schemeClr val="tx1"/>
                </a:solidFill>
              </a:rPr>
              <a:t>Lead, </a:t>
            </a:r>
            <a:r>
              <a:rPr lang="en-CA" sz="1200" dirty="0">
                <a:solidFill>
                  <a:schemeClr val="tx1"/>
                </a:solidFill>
              </a:rPr>
              <a:t>Red Hat</a:t>
            </a:r>
            <a:endParaRPr lang="en-US" sz="1200" dirty="0">
              <a:solidFill>
                <a:schemeClr val="tx1"/>
              </a:solidFill>
            </a:endParaRPr>
          </a:p>
        </p:txBody>
      </p:sp>
      <p:grpSp>
        <p:nvGrpSpPr>
          <p:cNvPr id="6" name="Group 5"/>
          <p:cNvGrpSpPr/>
          <p:nvPr/>
        </p:nvGrpSpPr>
        <p:grpSpPr>
          <a:xfrm>
            <a:off x="393288" y="5780101"/>
            <a:ext cx="8403433" cy="728132"/>
            <a:chOff x="14347" y="5693284"/>
            <a:chExt cx="8403433" cy="728132"/>
          </a:xfrm>
        </p:grpSpPr>
        <p:sp>
          <p:nvSpPr>
            <p:cNvPr id="7" name="Rectangle 97"/>
            <p:cNvSpPr/>
            <p:nvPr/>
          </p:nvSpPr>
          <p:spPr>
            <a:xfrm>
              <a:off x="14347" y="5693284"/>
              <a:ext cx="8403433"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a:solidFill>
                    <a:srgbClr val="333333"/>
                  </a:solidFill>
                </a:rPr>
                <a:t>Regardless of how you </a:t>
              </a:r>
              <a:r>
                <a:rPr lang="en-CA" sz="1200" dirty="0" smtClean="0">
                  <a:solidFill>
                    <a:srgbClr val="333333"/>
                  </a:solidFill>
                </a:rPr>
                <a:t>consume your </a:t>
              </a:r>
              <a:r>
                <a:rPr lang="en-CA" sz="1200" dirty="0">
                  <a:solidFill>
                    <a:srgbClr val="333333"/>
                  </a:solidFill>
                </a:rPr>
                <a:t>applications, you will soon need to consume them in </a:t>
              </a:r>
              <a:r>
                <a:rPr lang="en-CA" sz="1200" dirty="0" smtClean="0">
                  <a:solidFill>
                    <a:srgbClr val="333333"/>
                  </a:solidFill>
                </a:rPr>
                <a:t>containers. Software vendors will soon begin to ship software with their required libraries and dependencies inside of containers to simplify consumption and to insure optimal functionality. </a:t>
              </a:r>
              <a:endParaRPr lang="en-CA" sz="1200" dirty="0">
                <a:solidFill>
                  <a:srgbClr val="333333"/>
                </a:solidFill>
              </a:endParaRPr>
            </a:p>
          </p:txBody>
        </p:sp>
        <p:pic>
          <p:nvPicPr>
            <p:cNvPr id="8" name="Picture 10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47" y="5700182"/>
              <a:ext cx="680822" cy="721234"/>
            </a:xfrm>
            <a:prstGeom prst="rect">
              <a:avLst/>
            </a:prstGeom>
          </p:spPr>
        </p:pic>
      </p:grpSp>
      <p:graphicFrame>
        <p:nvGraphicFramePr>
          <p:cNvPr id="9" name="Diagram 8"/>
          <p:cNvGraphicFramePr/>
          <p:nvPr>
            <p:extLst>
              <p:ext uri="{D42A27DB-BD31-4B8C-83A1-F6EECF244321}">
                <p14:modId xmlns:p14="http://schemas.microsoft.com/office/powerpoint/2010/main" val="1953108967"/>
              </p:ext>
            </p:extLst>
          </p:nvPr>
        </p:nvGraphicFramePr>
        <p:xfrm>
          <a:off x="5407981" y="1848613"/>
          <a:ext cx="4250725" cy="3137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p:cNvGrpSpPr/>
          <p:nvPr/>
        </p:nvGrpSpPr>
        <p:grpSpPr>
          <a:xfrm>
            <a:off x="7042065" y="4486920"/>
            <a:ext cx="982555" cy="982555"/>
            <a:chOff x="1708115" y="149018"/>
            <a:chExt cx="662630" cy="662630"/>
          </a:xfrm>
        </p:grpSpPr>
        <p:sp>
          <p:nvSpPr>
            <p:cNvPr id="11" name="Oval 10"/>
            <p:cNvSpPr/>
            <p:nvPr/>
          </p:nvSpPr>
          <p:spPr>
            <a:xfrm>
              <a:off x="1708115" y="149018"/>
              <a:ext cx="662630" cy="66263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Oval 4"/>
            <p:cNvSpPr/>
            <p:nvPr/>
          </p:nvSpPr>
          <p:spPr>
            <a:xfrm>
              <a:off x="1805155" y="246058"/>
              <a:ext cx="468550" cy="4685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CA" sz="800" dirty="0" smtClean="0"/>
                <a:t>Packaged Software Containers</a:t>
              </a:r>
              <a:endParaRPr lang="en-CA" sz="800" kern="1200" dirty="0"/>
            </a:p>
          </p:txBody>
        </p:sp>
      </p:grpSp>
      <p:sp>
        <p:nvSpPr>
          <p:cNvPr id="15" name="Text Placeholder 2"/>
          <p:cNvSpPr txBox="1">
            <a:spLocks/>
          </p:cNvSpPr>
          <p:nvPr/>
        </p:nvSpPr>
        <p:spPr bwMode="auto">
          <a:xfrm>
            <a:off x="337752" y="2966389"/>
            <a:ext cx="5698906" cy="16873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400" b="1" dirty="0" smtClean="0"/>
              <a:t>Software compatibility is a significant issue in getting software to work the way it was meant to.</a:t>
            </a:r>
          </a:p>
          <a:p>
            <a:pPr marL="0" indent="0">
              <a:buFont typeface="Arial" pitchFamily="34" charset="0"/>
              <a:buNone/>
            </a:pPr>
            <a:r>
              <a:rPr lang="en-CA" sz="1400" dirty="0" smtClean="0"/>
              <a:t>Independent software vendors have identified advantages in solutions delivery through containers. Applications benefit largely from containerization, because they are packaged with all of the required dependencies. Delivering software inside containers will simplify the instantiation and use of software in the enterprise.</a:t>
            </a:r>
          </a:p>
        </p:txBody>
      </p:sp>
      <p:pic>
        <p:nvPicPr>
          <p:cNvPr id="14" name="Picture 106"/>
          <p:cNvPicPr>
            <a:picLocks noChangeAspect="1"/>
          </p:cNvPicPr>
          <p:nvPr/>
        </p:nvPicPr>
        <p:blipFill>
          <a:blip r:embed="rId8"/>
          <a:stretch>
            <a:fillRect/>
          </a:stretch>
        </p:blipFill>
        <p:spPr>
          <a:xfrm>
            <a:off x="3407093" y="5082272"/>
            <a:ext cx="376411" cy="341558"/>
          </a:xfrm>
          <a:prstGeom prst="rect">
            <a:avLst/>
          </a:prstGeom>
        </p:spPr>
      </p:pic>
      <p:pic>
        <p:nvPicPr>
          <p:cNvPr id="16" name="Picture 107"/>
          <p:cNvPicPr>
            <a:picLocks noChangeAspect="1"/>
          </p:cNvPicPr>
          <p:nvPr/>
        </p:nvPicPr>
        <p:blipFill>
          <a:blip r:embed="rId9"/>
          <a:stretch>
            <a:fillRect/>
          </a:stretch>
        </p:blipFill>
        <p:spPr>
          <a:xfrm>
            <a:off x="335017" y="4746790"/>
            <a:ext cx="347502" cy="249958"/>
          </a:xfrm>
          <a:prstGeom prst="rect">
            <a:avLst/>
          </a:prstGeom>
        </p:spPr>
      </p:pic>
    </p:spTree>
    <p:extLst>
      <p:ext uri="{BB962C8B-B14F-4D97-AF65-F5344CB8AC3E}">
        <p14:creationId xmlns:p14="http://schemas.microsoft.com/office/powerpoint/2010/main" val="131204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
          <p:cNvSpPr/>
          <p:nvPr/>
        </p:nvSpPr>
        <p:spPr>
          <a:xfrm>
            <a:off x="266174" y="1275453"/>
            <a:ext cx="8625780" cy="4978342"/>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utoShape 3"/>
          <p:cNvSpPr>
            <a:spLocks noChangeAspect="1" noChangeArrowheads="1" noTextEdit="1"/>
          </p:cNvSpPr>
          <p:nvPr/>
        </p:nvSpPr>
        <p:spPr bwMode="auto">
          <a:xfrm>
            <a:off x="805422" y="507722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8"/>
          <p:cNvSpPr/>
          <p:nvPr/>
        </p:nvSpPr>
        <p:spPr>
          <a:xfrm>
            <a:off x="407348" y="1365277"/>
            <a:ext cx="4154457" cy="4778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t" anchorCtr="0"/>
          <a:lstStyle/>
          <a:p>
            <a:pPr>
              <a:spcBef>
                <a:spcPts val="600"/>
              </a:spcBef>
              <a:spcAft>
                <a:spcPts val="600"/>
              </a:spcAft>
            </a:pPr>
            <a:r>
              <a:rPr lang="en-US" sz="1400" dirty="0" smtClean="0">
                <a:solidFill>
                  <a:schemeClr val="tx1"/>
                </a:solidFill>
              </a:rPr>
              <a:t>Interest in containers is growing and adoption is accelerating, but the majority of activity currently is in the development/testing and quality assurance areas. Significant perceived risks are inhibiting broader adoption. </a:t>
            </a:r>
          </a:p>
          <a:p>
            <a:pPr>
              <a:spcBef>
                <a:spcPts val="600"/>
              </a:spcBef>
              <a:spcAft>
                <a:spcPts val="600"/>
              </a:spcAft>
            </a:pPr>
            <a:r>
              <a:rPr lang="en-US" sz="1400" b="1" dirty="0">
                <a:solidFill>
                  <a:schemeClr val="tx1"/>
                </a:solidFill>
              </a:rPr>
              <a:t>Risk </a:t>
            </a:r>
            <a:r>
              <a:rPr lang="en-US" sz="1400" b="1" dirty="0" smtClean="0">
                <a:solidFill>
                  <a:schemeClr val="tx1"/>
                </a:solidFill>
              </a:rPr>
              <a:t>#1: Security Vulnerability</a:t>
            </a:r>
            <a:endParaRPr lang="en-US" sz="1400" b="1" dirty="0">
              <a:solidFill>
                <a:schemeClr val="tx1"/>
              </a:solidFill>
            </a:endParaRPr>
          </a:p>
          <a:p>
            <a:pPr>
              <a:spcAft>
                <a:spcPts val="600"/>
              </a:spcAft>
              <a:buClr>
                <a:schemeClr val="tx1"/>
              </a:buClr>
              <a:buSzPct val="100000"/>
            </a:pPr>
            <a:r>
              <a:rPr lang="en-US" sz="1400" dirty="0" smtClean="0">
                <a:solidFill>
                  <a:schemeClr val="tx1"/>
                </a:solidFill>
              </a:rPr>
              <a:t>Unlike virtual machines that each have their own operating system, multiple containers share a single host OS kernel. This single point of failure and access to the kernel via a container app would compromise the whole system. </a:t>
            </a:r>
          </a:p>
          <a:p>
            <a:pPr>
              <a:spcBef>
                <a:spcPts val="600"/>
              </a:spcBef>
              <a:spcAft>
                <a:spcPts val="600"/>
              </a:spcAft>
              <a:buClr>
                <a:schemeClr val="tx1"/>
              </a:buClr>
              <a:buSzPct val="100000"/>
            </a:pPr>
            <a:r>
              <a:rPr lang="en-US" sz="1400" b="1" dirty="0">
                <a:solidFill>
                  <a:schemeClr val="tx1"/>
                </a:solidFill>
              </a:rPr>
              <a:t>Risk </a:t>
            </a:r>
            <a:r>
              <a:rPr lang="en-US" sz="1400" b="1" dirty="0" smtClean="0">
                <a:solidFill>
                  <a:schemeClr val="tx1"/>
                </a:solidFill>
              </a:rPr>
              <a:t>#2: Management Immaturity</a:t>
            </a:r>
            <a:endParaRPr lang="en-US" sz="1400" b="1" dirty="0">
              <a:solidFill>
                <a:schemeClr val="tx1"/>
              </a:solidFill>
            </a:endParaRPr>
          </a:p>
          <a:p>
            <a:pPr>
              <a:spcAft>
                <a:spcPts val="600"/>
              </a:spcAft>
              <a:buClr>
                <a:schemeClr val="tx1"/>
              </a:buClr>
              <a:buSzPct val="100000"/>
            </a:pPr>
            <a:r>
              <a:rPr lang="en-US" sz="1400" dirty="0">
                <a:solidFill>
                  <a:schemeClr val="tx1"/>
                </a:solidFill>
              </a:rPr>
              <a:t>A highly available production environment could have hundreds of containers over dozens of redundant server hosts. Management tools are not yet seen as up to this challenge.</a:t>
            </a:r>
          </a:p>
        </p:txBody>
      </p:sp>
      <p:sp>
        <p:nvSpPr>
          <p:cNvPr id="4" name="Rectangle 3"/>
          <p:cNvSpPr/>
          <p:nvPr/>
        </p:nvSpPr>
        <p:spPr>
          <a:xfrm>
            <a:off x="6090991" y="1513284"/>
            <a:ext cx="2692342" cy="1169551"/>
          </a:xfrm>
          <a:prstGeom prst="rect">
            <a:avLst/>
          </a:prstGeom>
        </p:spPr>
        <p:txBody>
          <a:bodyPr wrap="square" anchor="ctr">
            <a:spAutoFit/>
          </a:bodyPr>
          <a:lstStyle/>
          <a:p>
            <a:r>
              <a:rPr lang="en-US" sz="1400" dirty="0" smtClean="0"/>
              <a:t>Security tied as the number one concern for future container adoption among 745 IT respondents to a 2015 survey by StackEngine.</a:t>
            </a:r>
            <a:endParaRPr lang="en-US" sz="1400" baseline="30000" dirty="0"/>
          </a:p>
        </p:txBody>
      </p:sp>
      <p:sp>
        <p:nvSpPr>
          <p:cNvPr id="5" name="Rectangle 4"/>
          <p:cNvSpPr/>
          <p:nvPr/>
        </p:nvSpPr>
        <p:spPr>
          <a:xfrm>
            <a:off x="4561805" y="3179849"/>
            <a:ext cx="2773908" cy="1169551"/>
          </a:xfrm>
          <a:prstGeom prst="rect">
            <a:avLst/>
          </a:prstGeom>
        </p:spPr>
        <p:txBody>
          <a:bodyPr wrap="square">
            <a:spAutoFit/>
          </a:bodyPr>
          <a:lstStyle/>
          <a:p>
            <a:r>
              <a:rPr lang="en-US" sz="1400" dirty="0" smtClean="0"/>
              <a:t>Equal proportion of respondents expressed concern about a lack of operational tools to manage containers in a production environment.</a:t>
            </a:r>
            <a:endParaRPr lang="en-US" sz="1400" baseline="30000" dirty="0"/>
          </a:p>
        </p:txBody>
      </p:sp>
      <p:cxnSp>
        <p:nvCxnSpPr>
          <p:cNvPr id="42" name="Straight Connector 2"/>
          <p:cNvCxnSpPr/>
          <p:nvPr/>
        </p:nvCxnSpPr>
        <p:spPr>
          <a:xfrm>
            <a:off x="5133006" y="4511773"/>
            <a:ext cx="30734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3"/>
          <p:cNvCxnSpPr/>
          <p:nvPr/>
        </p:nvCxnSpPr>
        <p:spPr>
          <a:xfrm>
            <a:off x="5353861" y="2867787"/>
            <a:ext cx="2370667"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090991" y="4961133"/>
            <a:ext cx="2621745" cy="738664"/>
          </a:xfrm>
          <a:prstGeom prst="rect">
            <a:avLst/>
          </a:prstGeom>
        </p:spPr>
        <p:txBody>
          <a:bodyPr wrap="square">
            <a:spAutoFit/>
          </a:bodyPr>
          <a:lstStyle/>
          <a:p>
            <a:r>
              <a:rPr lang="en-US" sz="1400" dirty="0" smtClean="0"/>
              <a:t>The third-highest concern was in lack of development tools for the container environment. </a:t>
            </a:r>
            <a:endParaRPr lang="en-US" sz="1400" dirty="0"/>
          </a:p>
        </p:txBody>
      </p:sp>
      <p:sp>
        <p:nvSpPr>
          <p:cNvPr id="40" name="Oval 17"/>
          <p:cNvSpPr/>
          <p:nvPr/>
        </p:nvSpPr>
        <p:spPr>
          <a:xfrm>
            <a:off x="7236760" y="3050135"/>
            <a:ext cx="1424772" cy="1363713"/>
          </a:xfrm>
          <a:prstGeom prst="ellipse">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solidFill>
                  <a:schemeClr val="bg1"/>
                </a:solidFill>
              </a:rPr>
              <a:t>49%</a:t>
            </a:r>
            <a:endParaRPr lang="en-US" sz="2400" b="1" dirty="0">
              <a:solidFill>
                <a:schemeClr val="bg1"/>
              </a:solidFill>
            </a:endParaRPr>
          </a:p>
        </p:txBody>
      </p:sp>
      <p:sp>
        <p:nvSpPr>
          <p:cNvPr id="39" name="Oval 13"/>
          <p:cNvSpPr/>
          <p:nvPr/>
        </p:nvSpPr>
        <p:spPr>
          <a:xfrm>
            <a:off x="4689638" y="1386664"/>
            <a:ext cx="1296647" cy="1296171"/>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t>49%</a:t>
            </a:r>
            <a:endParaRPr lang="en-US" sz="2400" b="1" dirty="0"/>
          </a:p>
        </p:txBody>
      </p:sp>
      <p:sp>
        <p:nvSpPr>
          <p:cNvPr id="41" name="Oval 25"/>
          <p:cNvSpPr/>
          <p:nvPr/>
        </p:nvSpPr>
        <p:spPr>
          <a:xfrm>
            <a:off x="4639115" y="4762111"/>
            <a:ext cx="1397693" cy="1381976"/>
          </a:xfrm>
          <a:prstGeom prst="ellipse">
            <a:avLst/>
          </a:prstGeom>
          <a:solidFill>
            <a:srgbClr val="7F919F"/>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t>37%</a:t>
            </a:r>
            <a:endParaRPr lang="en-US" sz="2400" b="1" dirty="0"/>
          </a:p>
        </p:txBody>
      </p:sp>
      <p:sp>
        <p:nvSpPr>
          <p:cNvPr id="2" name="Title 1"/>
          <p:cNvSpPr>
            <a:spLocks noGrp="1"/>
          </p:cNvSpPr>
          <p:nvPr>
            <p:ph type="title"/>
          </p:nvPr>
        </p:nvSpPr>
        <p:spPr/>
        <p:txBody>
          <a:bodyPr/>
          <a:lstStyle/>
          <a:p>
            <a:pPr lvl="0"/>
            <a:r>
              <a:rPr lang="en-US" kern="0" dirty="0" smtClean="0">
                <a:solidFill>
                  <a:srgbClr val="FFFFFF"/>
                </a:solidFill>
                <a:ea typeface="Roboto Slab" pitchFamily="2" charset="0"/>
              </a:rPr>
              <a:t>Concerns over security and maturity/capability of operational tools are key inhibitors to broader container adoption</a:t>
            </a:r>
            <a:endParaRPr lang="en-US" dirty="0"/>
          </a:p>
        </p:txBody>
      </p:sp>
      <p:sp>
        <p:nvSpPr>
          <p:cNvPr id="3" name="Rectangle 2"/>
          <p:cNvSpPr/>
          <p:nvPr/>
        </p:nvSpPr>
        <p:spPr>
          <a:xfrm>
            <a:off x="5912027" y="5906152"/>
            <a:ext cx="3194898" cy="369332"/>
          </a:xfrm>
          <a:prstGeom prst="rect">
            <a:avLst/>
          </a:prstGeom>
        </p:spPr>
        <p:txBody>
          <a:bodyPr wrap="square">
            <a:spAutoFit/>
          </a:bodyPr>
          <a:lstStyle/>
          <a:p>
            <a:r>
              <a:rPr lang="en-US" sz="900" dirty="0" smtClean="0">
                <a:solidFill>
                  <a:srgbClr val="333333"/>
                </a:solidFill>
              </a:rPr>
              <a:t>Source: 2015 StackEngine</a:t>
            </a:r>
            <a:r>
              <a:rPr lang="en-US" sz="900" dirty="0">
                <a:solidFill>
                  <a:srgbClr val="333333"/>
                </a:solidFill>
              </a:rPr>
              <a:t> </a:t>
            </a:r>
            <a:r>
              <a:rPr lang="en-US" sz="900" dirty="0" smtClean="0">
                <a:solidFill>
                  <a:srgbClr val="333333"/>
                </a:solidFill>
              </a:rPr>
              <a:t>Survey </a:t>
            </a:r>
            <a:br>
              <a:rPr lang="en-US" sz="900" dirty="0" smtClean="0">
                <a:solidFill>
                  <a:srgbClr val="333333"/>
                </a:solidFill>
              </a:rPr>
            </a:br>
            <a:r>
              <a:rPr lang="en-US" sz="900" dirty="0" smtClean="0">
                <a:solidFill>
                  <a:srgbClr val="333333"/>
                </a:solidFill>
              </a:rPr>
              <a:t>(Note: StackEngine has since been acquired by Oracle)</a:t>
            </a:r>
            <a:endParaRPr lang="en-US" sz="900" dirty="0"/>
          </a:p>
        </p:txBody>
      </p:sp>
    </p:spTree>
    <p:extLst>
      <p:ext uri="{BB962C8B-B14F-4D97-AF65-F5344CB8AC3E}">
        <p14:creationId xmlns:p14="http://schemas.microsoft.com/office/powerpoint/2010/main" val="74991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You have likely already invested in a platform mature in  security, availability, and </a:t>
            </a:r>
            <a:r>
              <a:rPr lang="en-CA" dirty="0" smtClean="0"/>
              <a:t>control – (hint) it’s </a:t>
            </a:r>
            <a:r>
              <a:rPr lang="en-CA" dirty="0"/>
              <a:t>called virtualization</a:t>
            </a:r>
          </a:p>
        </p:txBody>
      </p:sp>
      <p:sp>
        <p:nvSpPr>
          <p:cNvPr id="3" name="Text Placeholder 2"/>
          <p:cNvSpPr>
            <a:spLocks noGrp="1"/>
          </p:cNvSpPr>
          <p:nvPr>
            <p:ph type="body" sz="quarter" idx="4294967295"/>
          </p:nvPr>
        </p:nvSpPr>
        <p:spPr>
          <a:xfrm>
            <a:off x="337753" y="1874166"/>
            <a:ext cx="4970847" cy="1233543"/>
          </a:xfrm>
        </p:spPr>
        <p:txBody>
          <a:bodyPr/>
          <a:lstStyle/>
          <a:p>
            <a:pPr marL="0" indent="0">
              <a:buNone/>
            </a:pPr>
            <a:r>
              <a:rPr lang="en-CA" sz="1400" b="1" dirty="0" smtClean="0"/>
              <a:t>Most organizations have already invested heavily in current virtualization technologies. </a:t>
            </a:r>
          </a:p>
          <a:p>
            <a:pPr marL="0" indent="0">
              <a:buNone/>
            </a:pPr>
            <a:r>
              <a:rPr lang="en-CA" sz="1400" dirty="0" smtClean="0"/>
              <a:t>A study performed by ActualTech Media found that 85% of respondents reported over 50% server virtualization in their data center environments.</a:t>
            </a:r>
            <a:endParaRPr lang="en-CA" dirty="0" smtClean="0"/>
          </a:p>
          <a:p>
            <a:endParaRPr lang="en-CA" dirty="0" smtClean="0"/>
          </a:p>
        </p:txBody>
      </p:sp>
      <p:sp>
        <p:nvSpPr>
          <p:cNvPr id="5" name="TextBox 4"/>
          <p:cNvSpPr txBox="1"/>
          <p:nvPr/>
        </p:nvSpPr>
        <p:spPr>
          <a:xfrm>
            <a:off x="337753" y="1213244"/>
            <a:ext cx="8539547" cy="646331"/>
          </a:xfrm>
          <a:prstGeom prst="rect">
            <a:avLst/>
          </a:prstGeom>
        </p:spPr>
        <p:txBody>
          <a:bodyPr wrap="square" rtlCol="0">
            <a:spAutoFit/>
          </a:bodyPr>
          <a:lstStyle/>
          <a:p>
            <a:r>
              <a:rPr lang="en-CA" b="1" dirty="0"/>
              <a:t>Even as containers are </a:t>
            </a:r>
            <a:r>
              <a:rPr lang="en-CA" b="1" dirty="0" smtClean="0"/>
              <a:t>addressed, </a:t>
            </a:r>
            <a:r>
              <a:rPr lang="en-CA" b="1" dirty="0"/>
              <a:t>you need to continue to get value out of your current virtualization </a:t>
            </a:r>
            <a:r>
              <a:rPr lang="en-CA" b="1" dirty="0" smtClean="0"/>
              <a:t>investment.</a:t>
            </a:r>
            <a:endParaRPr lang="en-CA" b="1" dirty="0"/>
          </a:p>
        </p:txBody>
      </p:sp>
      <p:sp>
        <p:nvSpPr>
          <p:cNvPr id="8" name="Rectangle 97"/>
          <p:cNvSpPr/>
          <p:nvPr/>
        </p:nvSpPr>
        <p:spPr>
          <a:xfrm>
            <a:off x="443478" y="5699452"/>
            <a:ext cx="8376841"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smtClean="0">
                <a:solidFill>
                  <a:srgbClr val="333333"/>
                </a:solidFill>
              </a:rPr>
              <a:t>Adopting containers in your infrastructure does not necessarily imply a waste in your current technology investments. Containers and VMs are not mutually exclusive, and it will be beneficial for all to combine the technologies to achieve a higher degree of infrastructure performance.</a:t>
            </a:r>
            <a:endParaRPr lang="en-CA" sz="1200" dirty="0">
              <a:solidFill>
                <a:srgbClr val="333333"/>
              </a:solidFill>
            </a:endParaRPr>
          </a:p>
        </p:txBody>
      </p:sp>
      <p:graphicFrame>
        <p:nvGraphicFramePr>
          <p:cNvPr id="17" name="Chart 16"/>
          <p:cNvGraphicFramePr/>
          <p:nvPr>
            <p:extLst>
              <p:ext uri="{D42A27DB-BD31-4B8C-83A1-F6EECF244321}">
                <p14:modId xmlns:p14="http://schemas.microsoft.com/office/powerpoint/2010/main" val="2940927168"/>
              </p:ext>
            </p:extLst>
          </p:nvPr>
        </p:nvGraphicFramePr>
        <p:xfrm>
          <a:off x="5363600" y="1969807"/>
          <a:ext cx="3714498" cy="2685024"/>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2"/>
          <p:cNvSpPr txBox="1">
            <a:spLocks/>
          </p:cNvSpPr>
          <p:nvPr/>
        </p:nvSpPr>
        <p:spPr bwMode="auto">
          <a:xfrm>
            <a:off x="337753" y="3153205"/>
            <a:ext cx="5092003" cy="1483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Current infrastructure has been built to fit into an ecosystem optimized for </a:t>
            </a:r>
            <a:r>
              <a:rPr lang="en-CA" sz="1400" b="1" dirty="0" err="1" smtClean="0"/>
              <a:t>VMs</a:t>
            </a:r>
            <a:r>
              <a:rPr lang="en-CA" sz="1400" b="1" dirty="0" smtClean="0"/>
              <a:t>.</a:t>
            </a:r>
          </a:p>
          <a:p>
            <a:pPr marL="0" indent="0">
              <a:buNone/>
            </a:pPr>
            <a:r>
              <a:rPr lang="en-CA" sz="1400" dirty="0"/>
              <a:t>Software and tools built to manage, monitor, and work with VMs have been heavily invested in throughout the </a:t>
            </a:r>
            <a:r>
              <a:rPr lang="en-CA" sz="1400" dirty="0" smtClean="0"/>
              <a:t>years. This </a:t>
            </a:r>
            <a:r>
              <a:rPr lang="en-CA" sz="1400" dirty="0"/>
              <a:t>technology was required to mature before it was established as an </a:t>
            </a:r>
            <a:r>
              <a:rPr lang="en-CA" sz="1400" dirty="0" smtClean="0"/>
              <a:t>enterprise-ready </a:t>
            </a:r>
            <a:r>
              <a:rPr lang="en-CA" sz="1400" dirty="0"/>
              <a:t>technology.</a:t>
            </a:r>
          </a:p>
        </p:txBody>
      </p:sp>
      <p:sp>
        <p:nvSpPr>
          <p:cNvPr id="19" name="TextBox 18"/>
          <p:cNvSpPr txBox="1"/>
          <p:nvPr/>
        </p:nvSpPr>
        <p:spPr>
          <a:xfrm>
            <a:off x="6368895" y="4654831"/>
            <a:ext cx="1385316" cy="253916"/>
          </a:xfrm>
          <a:prstGeom prst="rect">
            <a:avLst/>
          </a:prstGeom>
        </p:spPr>
        <p:txBody>
          <a:bodyPr wrap="non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smtClean="0">
                <a:solidFill>
                  <a:srgbClr val="333333"/>
                </a:solidFill>
                <a:latin typeface="Arial"/>
                <a:hlinkClick r:id="rId3"/>
              </a:rPr>
              <a:t>Lowe, 2016</a:t>
            </a:r>
            <a:endParaRPr lang="en-US" sz="1050" dirty="0" smtClean="0">
              <a:solidFill>
                <a:srgbClr val="333333"/>
              </a:solidFill>
              <a:latin typeface="Arial"/>
            </a:endParaRPr>
          </a:p>
        </p:txBody>
      </p:sp>
      <p:sp>
        <p:nvSpPr>
          <p:cNvPr id="20" name="Text Placeholder 2"/>
          <p:cNvSpPr txBox="1">
            <a:spLocks/>
          </p:cNvSpPr>
          <p:nvPr/>
        </p:nvSpPr>
        <p:spPr bwMode="auto">
          <a:xfrm>
            <a:off x="337753" y="4701701"/>
            <a:ext cx="5309022" cy="8039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VM investments suffice for current consolidation needs.</a:t>
            </a:r>
          </a:p>
          <a:p>
            <a:pPr marL="0" indent="0">
              <a:buNone/>
            </a:pPr>
            <a:r>
              <a:rPr lang="en-CA" sz="1400" dirty="0" smtClean="0"/>
              <a:t>Most enterprises will not need to adopt containers for the purpose of further consolidation.</a:t>
            </a:r>
            <a:endParaRPr lang="en-CA" sz="1400" dirty="0"/>
          </a:p>
        </p:txBody>
      </p:sp>
      <p:pic>
        <p:nvPicPr>
          <p:cNvPr id="12" name="Picture 10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727" y="5677045"/>
            <a:ext cx="680822" cy="721234"/>
          </a:xfrm>
          <a:prstGeom prst="rect">
            <a:avLst/>
          </a:prstGeom>
        </p:spPr>
      </p:pic>
    </p:spTree>
    <p:extLst>
      <p:ext uri="{BB962C8B-B14F-4D97-AF65-F5344CB8AC3E}">
        <p14:creationId xmlns:p14="http://schemas.microsoft.com/office/powerpoint/2010/main" val="692952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Take immediate advantage of containers by deploying them on existing VMs</a:t>
            </a:r>
            <a:endParaRPr lang="en-CA" dirty="0"/>
          </a:p>
        </p:txBody>
      </p:sp>
      <p:sp>
        <p:nvSpPr>
          <p:cNvPr id="4" name="TextBox 3"/>
          <p:cNvSpPr txBox="1"/>
          <p:nvPr/>
        </p:nvSpPr>
        <p:spPr>
          <a:xfrm>
            <a:off x="337753" y="1124744"/>
            <a:ext cx="8539547" cy="923330"/>
          </a:xfrm>
          <a:prstGeom prst="rect">
            <a:avLst/>
          </a:prstGeom>
        </p:spPr>
        <p:txBody>
          <a:bodyPr wrap="square" rtlCol="0">
            <a:spAutoFit/>
          </a:bodyPr>
          <a:lstStyle/>
          <a:p>
            <a:r>
              <a:rPr lang="en-CA" b="1" dirty="0"/>
              <a:t>Hosting a container on a VM may at first seem </a:t>
            </a:r>
            <a:r>
              <a:rPr lang="en-CA" b="1" dirty="0" smtClean="0"/>
              <a:t>redundant </a:t>
            </a:r>
            <a:r>
              <a:rPr lang="en-CA" b="1" dirty="0"/>
              <a:t>and resource wasteful, but it is the best way to </a:t>
            </a:r>
            <a:r>
              <a:rPr lang="en-CA" b="1" dirty="0" smtClean="0"/>
              <a:t>take advantage of containers while ensuring enterprise level security, reliability, availability, and scalability</a:t>
            </a:r>
            <a:endParaRPr lang="en-CA" b="1" dirty="0"/>
          </a:p>
        </p:txBody>
      </p:sp>
      <p:sp>
        <p:nvSpPr>
          <p:cNvPr id="6" name="TextBox 105"/>
          <p:cNvSpPr txBox="1"/>
          <p:nvPr/>
        </p:nvSpPr>
        <p:spPr>
          <a:xfrm>
            <a:off x="323850" y="4053038"/>
            <a:ext cx="3842403" cy="1461939"/>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88000" rIns="144000" rtlCol="0">
            <a:spAutoFit/>
          </a:bodyPr>
          <a:lstStyle/>
          <a:p>
            <a:pPr>
              <a:spcAft>
                <a:spcPts val="600"/>
              </a:spcAft>
            </a:pPr>
            <a:r>
              <a:rPr lang="en-CA" sz="1200" i="1" dirty="0" smtClean="0">
                <a:solidFill>
                  <a:schemeClr val="tx1"/>
                </a:solidFill>
                <a:latin typeface="+mj-lt"/>
              </a:rPr>
              <a:t>To </a:t>
            </a:r>
            <a:r>
              <a:rPr lang="en-CA" sz="1200" i="1" dirty="0">
                <a:solidFill>
                  <a:schemeClr val="tx1"/>
                </a:solidFill>
                <a:latin typeface="+mj-lt"/>
              </a:rPr>
              <a:t>adopt cloud-native technologies, enterprises can leverage existing resources they have invested in. Containerized infrastructure works for existing and new applications on top of any sort of infrastructure and drives further gains in efficiency and </a:t>
            </a:r>
            <a:r>
              <a:rPr lang="en-CA" sz="1200" i="1" dirty="0" smtClean="0">
                <a:solidFill>
                  <a:schemeClr val="tx1"/>
                </a:solidFill>
                <a:latin typeface="+mj-lt"/>
              </a:rPr>
              <a:t>utilization.</a:t>
            </a:r>
            <a:endParaRPr lang="en-CA" sz="1200" i="1" dirty="0">
              <a:solidFill>
                <a:schemeClr val="tx1"/>
              </a:solidFill>
              <a:latin typeface="+mj-lt"/>
            </a:endParaRPr>
          </a:p>
          <a:p>
            <a:pPr algn="r">
              <a:spcAft>
                <a:spcPts val="600"/>
              </a:spcAft>
            </a:pPr>
            <a:r>
              <a:rPr lang="en-CA" sz="1200" i="1" dirty="0" smtClean="0">
                <a:solidFill>
                  <a:schemeClr val="tx1">
                    <a:lumMod val="60000"/>
                    <a:lumOff val="40000"/>
                  </a:schemeClr>
                </a:solidFill>
                <a:latin typeface="+mj-lt"/>
              </a:rPr>
              <a:t> </a:t>
            </a:r>
            <a:r>
              <a:rPr lang="en-CA" sz="1200" i="1" dirty="0" smtClean="0">
                <a:solidFill>
                  <a:schemeClr val="tx1"/>
                </a:solidFill>
                <a:latin typeface="+mj-lt"/>
              </a:rPr>
              <a:t>– </a:t>
            </a:r>
            <a:r>
              <a:rPr lang="en-CA" sz="1200" dirty="0" smtClean="0"/>
              <a:t>Brandon Philips, CTO, CoreOS</a:t>
            </a:r>
            <a:endParaRPr lang="en-US" sz="1200" dirty="0"/>
          </a:p>
        </p:txBody>
      </p:sp>
      <p:grpSp>
        <p:nvGrpSpPr>
          <p:cNvPr id="37" name="Group 36"/>
          <p:cNvGrpSpPr/>
          <p:nvPr/>
        </p:nvGrpSpPr>
        <p:grpSpPr>
          <a:xfrm>
            <a:off x="409727" y="5677045"/>
            <a:ext cx="8402500" cy="721234"/>
            <a:chOff x="337458" y="5531622"/>
            <a:chExt cx="8402500" cy="721234"/>
          </a:xfrm>
        </p:grpSpPr>
        <p:sp>
          <p:nvSpPr>
            <p:cNvPr id="38" name="Rectangle 97"/>
            <p:cNvSpPr/>
            <p:nvPr/>
          </p:nvSpPr>
          <p:spPr>
            <a:xfrm>
              <a:off x="337458" y="5560291"/>
              <a:ext cx="8402500"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smtClean="0">
                  <a:solidFill>
                    <a:srgbClr val="333333"/>
                  </a:solidFill>
                </a:rPr>
                <a:t>Most organizations will not want to get rid of the VM to take advantage of containers</a:t>
              </a:r>
              <a:r>
                <a:rPr lang="en-CA" sz="1200" dirty="0">
                  <a:solidFill>
                    <a:srgbClr val="333333"/>
                  </a:solidFill>
                </a:rPr>
                <a:t>, </a:t>
              </a:r>
              <a:r>
                <a:rPr lang="en-CA" sz="1200" dirty="0" smtClean="0">
                  <a:solidFill>
                    <a:srgbClr val="333333"/>
                  </a:solidFill>
                </a:rPr>
                <a:t>because ultimate </a:t>
              </a:r>
              <a:r>
                <a:rPr lang="en-CA" sz="1200" dirty="0">
                  <a:solidFill>
                    <a:srgbClr val="333333"/>
                  </a:solidFill>
                </a:rPr>
                <a:t>consolidation is not the </a:t>
              </a:r>
              <a:r>
                <a:rPr lang="en-CA" sz="1200" dirty="0" smtClean="0">
                  <a:solidFill>
                    <a:srgbClr val="333333"/>
                  </a:solidFill>
                </a:rPr>
                <a:t>goal. Using containers on VMs will ensure you get the best of both technologies for enterprise-ready infrastructure.</a:t>
              </a:r>
              <a:endParaRPr lang="en-CA" sz="1200" dirty="0">
                <a:solidFill>
                  <a:srgbClr val="333333"/>
                </a:solidFill>
              </a:endParaRPr>
            </a:p>
          </p:txBody>
        </p:sp>
        <p:pic>
          <p:nvPicPr>
            <p:cNvPr id="39" name="Picture 10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8" y="5531622"/>
              <a:ext cx="680822" cy="721234"/>
            </a:xfrm>
            <a:prstGeom prst="rect">
              <a:avLst/>
            </a:prstGeom>
          </p:spPr>
        </p:pic>
      </p:grpSp>
      <p:sp>
        <p:nvSpPr>
          <p:cNvPr id="40" name="Text Placeholder 2"/>
          <p:cNvSpPr txBox="1">
            <a:spLocks/>
          </p:cNvSpPr>
          <p:nvPr/>
        </p:nvSpPr>
        <p:spPr bwMode="auto">
          <a:xfrm>
            <a:off x="337754" y="2063876"/>
            <a:ext cx="3941674" cy="15654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smtClean="0"/>
              <a:t>Take advantage of the portability and efficiency of containers and reap the benefits of a mature </a:t>
            </a:r>
            <a:r>
              <a:rPr lang="en-CA" sz="1400" dirty="0" err="1" smtClean="0"/>
              <a:t>VM</a:t>
            </a:r>
            <a:r>
              <a:rPr lang="en-CA" sz="1400" dirty="0" smtClean="0"/>
              <a:t> technology. Achieve enterprise-level availability, reliability, scalability, and security while consolidating applications and reducing </a:t>
            </a:r>
            <a:r>
              <a:rPr lang="en-CA" sz="1400" dirty="0" err="1" smtClean="0"/>
              <a:t>VM</a:t>
            </a:r>
            <a:r>
              <a:rPr lang="en-CA" sz="1400" dirty="0" smtClean="0"/>
              <a:t> consumption </a:t>
            </a:r>
            <a:r>
              <a:rPr lang="en-CA" sz="1400" dirty="0"/>
              <a:t>by hosting </a:t>
            </a:r>
            <a:r>
              <a:rPr lang="en-CA" sz="1400" dirty="0" smtClean="0"/>
              <a:t>more than one container on a single virtual machine.</a:t>
            </a:r>
            <a:endParaRPr lang="en-CA" sz="1400" dirty="0"/>
          </a:p>
        </p:txBody>
      </p:sp>
      <p:grpSp>
        <p:nvGrpSpPr>
          <p:cNvPr id="3" name="Group 2"/>
          <p:cNvGrpSpPr/>
          <p:nvPr/>
        </p:nvGrpSpPr>
        <p:grpSpPr>
          <a:xfrm>
            <a:off x="4372596" y="2122602"/>
            <a:ext cx="4504703" cy="3410000"/>
            <a:chOff x="4339645" y="2154703"/>
            <a:chExt cx="4504703" cy="3410000"/>
          </a:xfrm>
        </p:grpSpPr>
        <p:sp>
          <p:nvSpPr>
            <p:cNvPr id="7" name="Rounded Rectangle 6"/>
            <p:cNvSpPr/>
            <p:nvPr/>
          </p:nvSpPr>
          <p:spPr>
            <a:xfrm>
              <a:off x="4339645" y="5233490"/>
              <a:ext cx="2172609" cy="331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Hardware Layer</a:t>
              </a:r>
              <a:endParaRPr lang="en-CA" sz="1400" dirty="0"/>
            </a:p>
          </p:txBody>
        </p:sp>
        <p:sp>
          <p:nvSpPr>
            <p:cNvPr id="8" name="Rounded Rectangle 7"/>
            <p:cNvSpPr/>
            <p:nvPr/>
          </p:nvSpPr>
          <p:spPr>
            <a:xfrm rot="16200000">
              <a:off x="4114222"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9" name="Rounded Rectangle 8"/>
            <p:cNvSpPr/>
            <p:nvPr/>
          </p:nvSpPr>
          <p:spPr>
            <a:xfrm rot="16200000">
              <a:off x="3736093" y="3528088"/>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2" name="Rounded Rectangle 11"/>
            <p:cNvSpPr/>
            <p:nvPr/>
          </p:nvSpPr>
          <p:spPr>
            <a:xfrm rot="16200000">
              <a:off x="4433198"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3" name="Rounded Rectangle 12"/>
            <p:cNvSpPr/>
            <p:nvPr/>
          </p:nvSpPr>
          <p:spPr>
            <a:xfrm rot="16200000">
              <a:off x="4055068" y="3528089"/>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4" name="Rounded Rectangle 13"/>
            <p:cNvSpPr/>
            <p:nvPr/>
          </p:nvSpPr>
          <p:spPr>
            <a:xfrm rot="16200000">
              <a:off x="4752174"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5" name="Rounded Rectangle 14"/>
            <p:cNvSpPr/>
            <p:nvPr/>
          </p:nvSpPr>
          <p:spPr>
            <a:xfrm rot="16200000">
              <a:off x="4374044" y="3528089"/>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6" name="Rounded Rectangle 15"/>
            <p:cNvSpPr/>
            <p:nvPr/>
          </p:nvSpPr>
          <p:spPr>
            <a:xfrm rot="16200000">
              <a:off x="5071149"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7" name="Rounded Rectangle 16"/>
            <p:cNvSpPr/>
            <p:nvPr/>
          </p:nvSpPr>
          <p:spPr>
            <a:xfrm rot="16200000">
              <a:off x="4693019" y="3528089"/>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8" name="Rounded Rectangle 17"/>
            <p:cNvSpPr/>
            <p:nvPr/>
          </p:nvSpPr>
          <p:spPr>
            <a:xfrm rot="16200000">
              <a:off x="5390123"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9" name="Rounded Rectangle 18"/>
            <p:cNvSpPr/>
            <p:nvPr/>
          </p:nvSpPr>
          <p:spPr>
            <a:xfrm rot="16200000">
              <a:off x="5011994" y="3528089"/>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20" name="Rounded Rectangle 19"/>
            <p:cNvSpPr/>
            <p:nvPr/>
          </p:nvSpPr>
          <p:spPr>
            <a:xfrm rot="16200000">
              <a:off x="5709097" y="2380129"/>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21" name="Rounded Rectangle 20"/>
            <p:cNvSpPr/>
            <p:nvPr/>
          </p:nvSpPr>
          <p:spPr>
            <a:xfrm rot="16200000">
              <a:off x="5330968" y="3528089"/>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22" name="Rounded Rectangle 21"/>
            <p:cNvSpPr/>
            <p:nvPr/>
          </p:nvSpPr>
          <p:spPr>
            <a:xfrm rot="16200000">
              <a:off x="6028072" y="2380130"/>
              <a:ext cx="709608"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23" name="Rounded Rectangle 22"/>
            <p:cNvSpPr/>
            <p:nvPr/>
          </p:nvSpPr>
          <p:spPr>
            <a:xfrm rot="16200000">
              <a:off x="5649943" y="3528090"/>
              <a:ext cx="1465867" cy="25875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24" name="Rounded Rectangle 23"/>
            <p:cNvSpPr/>
            <p:nvPr/>
          </p:nvSpPr>
          <p:spPr>
            <a:xfrm>
              <a:off x="6671738" y="5233490"/>
              <a:ext cx="2172609" cy="331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Hardware Layer</a:t>
              </a:r>
              <a:endParaRPr lang="en-CA" sz="1400" dirty="0"/>
            </a:p>
          </p:txBody>
        </p:sp>
        <p:sp>
          <p:nvSpPr>
            <p:cNvPr id="25" name="Rounded Rectangle 24"/>
            <p:cNvSpPr/>
            <p:nvPr/>
          </p:nvSpPr>
          <p:spPr>
            <a:xfrm rot="16200000">
              <a:off x="6374324" y="3028768"/>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6" name="Rounded Rectangle 25"/>
            <p:cNvSpPr/>
            <p:nvPr/>
          </p:nvSpPr>
          <p:spPr>
            <a:xfrm rot="16200000">
              <a:off x="6587993" y="3728916"/>
              <a:ext cx="745232" cy="577732"/>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 Container Guest OS</a:t>
              </a:r>
              <a:endParaRPr lang="en-CA" sz="800" dirty="0"/>
            </a:p>
          </p:txBody>
        </p:sp>
        <p:sp>
          <p:nvSpPr>
            <p:cNvPr id="29" name="Rounded Rectangle 28"/>
            <p:cNvSpPr/>
            <p:nvPr/>
          </p:nvSpPr>
          <p:spPr>
            <a:xfrm rot="16200000">
              <a:off x="6693300"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a:t>
              </a:r>
              <a:r>
                <a:rPr lang="en-CA" sz="800" dirty="0" smtClean="0"/>
                <a:t>dependencies</a:t>
              </a:r>
              <a:endParaRPr lang="en-CA" sz="800" dirty="0"/>
            </a:p>
          </p:txBody>
        </p:sp>
        <p:sp>
          <p:nvSpPr>
            <p:cNvPr id="30" name="Rounded Rectangle 29"/>
            <p:cNvSpPr/>
            <p:nvPr/>
          </p:nvSpPr>
          <p:spPr>
            <a:xfrm rot="16200000">
              <a:off x="7012276"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dependencies</a:t>
              </a:r>
            </a:p>
          </p:txBody>
        </p:sp>
        <p:sp>
          <p:nvSpPr>
            <p:cNvPr id="31" name="Rounded Rectangle 30"/>
            <p:cNvSpPr/>
            <p:nvPr/>
          </p:nvSpPr>
          <p:spPr>
            <a:xfrm rot="16200000">
              <a:off x="7331251"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dependencies</a:t>
              </a:r>
            </a:p>
          </p:txBody>
        </p:sp>
        <p:sp>
          <p:nvSpPr>
            <p:cNvPr id="32" name="Rounded Rectangle 31"/>
            <p:cNvSpPr/>
            <p:nvPr/>
          </p:nvSpPr>
          <p:spPr>
            <a:xfrm rot="16200000">
              <a:off x="7385430" y="3569430"/>
              <a:ext cx="745235" cy="89670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Virtual Machine + Container Guest OS</a:t>
              </a:r>
            </a:p>
          </p:txBody>
        </p:sp>
        <p:sp>
          <p:nvSpPr>
            <p:cNvPr id="33" name="Rounded Rectangle 32"/>
            <p:cNvSpPr/>
            <p:nvPr/>
          </p:nvSpPr>
          <p:spPr>
            <a:xfrm rot="16200000">
              <a:off x="7650225"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dependencies</a:t>
              </a:r>
            </a:p>
          </p:txBody>
        </p:sp>
        <p:sp>
          <p:nvSpPr>
            <p:cNvPr id="34" name="Rounded Rectangle 33"/>
            <p:cNvSpPr/>
            <p:nvPr/>
          </p:nvSpPr>
          <p:spPr>
            <a:xfrm rot="16200000">
              <a:off x="7969200"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dependencies</a:t>
              </a:r>
            </a:p>
          </p:txBody>
        </p:sp>
        <p:sp>
          <p:nvSpPr>
            <p:cNvPr id="35" name="Rounded Rectangle 34"/>
            <p:cNvSpPr/>
            <p:nvPr/>
          </p:nvSpPr>
          <p:spPr>
            <a:xfrm rot="16200000">
              <a:off x="8288175" y="3028769"/>
              <a:ext cx="85359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Application + </a:t>
              </a:r>
              <a:r>
                <a:rPr lang="en-CA" sz="800" dirty="0" smtClean="0"/>
                <a:t>dependencies</a:t>
              </a:r>
              <a:endParaRPr lang="en-CA" sz="800" dirty="0"/>
            </a:p>
          </p:txBody>
        </p:sp>
        <p:sp>
          <p:nvSpPr>
            <p:cNvPr id="36" name="Rounded Rectangle 35"/>
            <p:cNvSpPr/>
            <p:nvPr/>
          </p:nvSpPr>
          <p:spPr>
            <a:xfrm rot="16200000">
              <a:off x="8182864" y="3728918"/>
              <a:ext cx="745236" cy="57772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t>Virtual Machine + Container Guest OS</a:t>
              </a:r>
            </a:p>
          </p:txBody>
        </p:sp>
        <p:sp>
          <p:nvSpPr>
            <p:cNvPr id="41" name="Rounded Rectangle 40"/>
            <p:cNvSpPr/>
            <p:nvPr/>
          </p:nvSpPr>
          <p:spPr>
            <a:xfrm>
              <a:off x="4339645" y="4450619"/>
              <a:ext cx="2172609" cy="722648"/>
            </a:xfrm>
            <a:prstGeom prst="roundRect">
              <a:avLst/>
            </a:prstGeom>
            <a:solidFill>
              <a:srgbClr val="A241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Hypervisor</a:t>
              </a:r>
              <a:endParaRPr lang="en-CA" sz="1400" dirty="0"/>
            </a:p>
          </p:txBody>
        </p:sp>
        <p:sp>
          <p:nvSpPr>
            <p:cNvPr id="43" name="Rounded Rectangle 42"/>
            <p:cNvSpPr/>
            <p:nvPr/>
          </p:nvSpPr>
          <p:spPr>
            <a:xfrm>
              <a:off x="6671738" y="4450619"/>
              <a:ext cx="2172609" cy="722648"/>
            </a:xfrm>
            <a:prstGeom prst="roundRect">
              <a:avLst/>
            </a:prstGeom>
            <a:solidFill>
              <a:srgbClr val="A241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Hypervisor</a:t>
              </a:r>
              <a:endParaRPr lang="en-CA" sz="1400" dirty="0"/>
            </a:p>
          </p:txBody>
        </p:sp>
      </p:grpSp>
      <p:pic>
        <p:nvPicPr>
          <p:cNvPr id="42" name="Picture 106"/>
          <p:cNvPicPr>
            <a:picLocks noChangeAspect="1"/>
          </p:cNvPicPr>
          <p:nvPr/>
        </p:nvPicPr>
        <p:blipFill>
          <a:blip r:embed="rId3"/>
          <a:stretch>
            <a:fillRect/>
          </a:stretch>
        </p:blipFill>
        <p:spPr>
          <a:xfrm>
            <a:off x="2284315" y="4943108"/>
            <a:ext cx="376411" cy="341558"/>
          </a:xfrm>
          <a:prstGeom prst="rect">
            <a:avLst/>
          </a:prstGeom>
        </p:spPr>
      </p:pic>
      <p:pic>
        <p:nvPicPr>
          <p:cNvPr id="44" name="Picture 107"/>
          <p:cNvPicPr>
            <a:picLocks noChangeAspect="1"/>
          </p:cNvPicPr>
          <p:nvPr/>
        </p:nvPicPr>
        <p:blipFill>
          <a:blip r:embed="rId4"/>
          <a:stretch>
            <a:fillRect/>
          </a:stretch>
        </p:blipFill>
        <p:spPr>
          <a:xfrm>
            <a:off x="310563" y="4062216"/>
            <a:ext cx="347502" cy="249958"/>
          </a:xfrm>
          <a:prstGeom prst="rect">
            <a:avLst/>
          </a:prstGeom>
        </p:spPr>
      </p:pic>
    </p:spTree>
    <p:extLst>
      <p:ext uri="{BB962C8B-B14F-4D97-AF65-F5344CB8AC3E}">
        <p14:creationId xmlns:p14="http://schemas.microsoft.com/office/powerpoint/2010/main" val="2251322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 </a:t>
            </a:r>
            <a:r>
              <a:rPr lang="en-CA" dirty="0"/>
              <a:t>long </a:t>
            </a:r>
            <a:r>
              <a:rPr lang="en-CA" dirty="0" smtClean="0"/>
              <a:t>term; begin </a:t>
            </a:r>
            <a:r>
              <a:rPr lang="en-CA" dirty="0"/>
              <a:t>to identify how containers deployed on bare-metal infrastructure will fit into your </a:t>
            </a:r>
            <a:r>
              <a:rPr lang="en-CA" dirty="0" smtClean="0"/>
              <a:t>organization</a:t>
            </a:r>
            <a:endParaRPr lang="en-CA" dirty="0"/>
          </a:p>
        </p:txBody>
      </p:sp>
      <p:sp>
        <p:nvSpPr>
          <p:cNvPr id="3" name="Text Placeholder 2"/>
          <p:cNvSpPr>
            <a:spLocks noGrp="1"/>
          </p:cNvSpPr>
          <p:nvPr>
            <p:ph type="body" sz="quarter" idx="4294967295"/>
          </p:nvPr>
        </p:nvSpPr>
        <p:spPr>
          <a:xfrm>
            <a:off x="323850" y="1906588"/>
            <a:ext cx="8113713" cy="1435423"/>
          </a:xfrm>
        </p:spPr>
        <p:txBody>
          <a:bodyPr/>
          <a:lstStyle/>
          <a:p>
            <a:pPr marL="0" indent="0">
              <a:buNone/>
            </a:pPr>
            <a:r>
              <a:rPr lang="en-CA" sz="1400" b="1" dirty="0" smtClean="0"/>
              <a:t>A hybrid of container-native infrastructure and hardware virtualized infrastructure is likely in the near future.</a:t>
            </a:r>
          </a:p>
          <a:p>
            <a:pPr marL="0" indent="0">
              <a:buNone/>
            </a:pPr>
            <a:r>
              <a:rPr lang="en-CA" sz="1400" dirty="0" smtClean="0"/>
              <a:t>Most organizations’ current needs for containers will not extend past their deployment on </a:t>
            </a:r>
            <a:r>
              <a:rPr lang="en-CA" sz="1400" dirty="0" err="1" smtClean="0"/>
              <a:t>VMs</a:t>
            </a:r>
            <a:r>
              <a:rPr lang="en-CA" sz="1400" dirty="0" smtClean="0"/>
              <a:t>. As containers begin to play a larger role in the organization, the need for container-native infrastructure might arise. As the container technology continues to mature, container deployment without VMs will start to satisfy enterprise virtualization demands.</a:t>
            </a:r>
          </a:p>
        </p:txBody>
      </p:sp>
      <p:sp>
        <p:nvSpPr>
          <p:cNvPr id="50" name="TextBox 49"/>
          <p:cNvSpPr txBox="1"/>
          <p:nvPr/>
        </p:nvSpPr>
        <p:spPr>
          <a:xfrm>
            <a:off x="337753" y="1124744"/>
            <a:ext cx="8539547" cy="646331"/>
          </a:xfrm>
          <a:prstGeom prst="rect">
            <a:avLst/>
          </a:prstGeom>
        </p:spPr>
        <p:txBody>
          <a:bodyPr wrap="square" rtlCol="0">
            <a:spAutoFit/>
          </a:bodyPr>
          <a:lstStyle/>
          <a:p>
            <a:r>
              <a:rPr lang="en-CA" b="1" dirty="0"/>
              <a:t>Pilot containers on </a:t>
            </a:r>
            <a:r>
              <a:rPr lang="en-CA" b="1" dirty="0" smtClean="0"/>
              <a:t>container-native </a:t>
            </a:r>
            <a:r>
              <a:rPr lang="en-CA" b="1" dirty="0"/>
              <a:t>infrastructure to gauge value and readiness for such platforms in your </a:t>
            </a:r>
            <a:r>
              <a:rPr lang="en-CA" b="1" dirty="0" smtClean="0"/>
              <a:t>organization.</a:t>
            </a:r>
            <a:endParaRPr lang="en-CA" b="1" dirty="0"/>
          </a:p>
        </p:txBody>
      </p:sp>
      <p:sp>
        <p:nvSpPr>
          <p:cNvPr id="51" name="TextBox 105"/>
          <p:cNvSpPr txBox="1"/>
          <p:nvPr/>
        </p:nvSpPr>
        <p:spPr>
          <a:xfrm>
            <a:off x="345925" y="5361268"/>
            <a:ext cx="3891347" cy="815608"/>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88000" rIns="144000" rtlCol="0">
            <a:spAutoFit/>
          </a:bodyPr>
          <a:lstStyle>
            <a:defPPr>
              <a:defRPr lang="en-US"/>
            </a:defPPr>
            <a:lvl1pPr>
              <a:spcAft>
                <a:spcPts val="600"/>
              </a:spcAft>
              <a:defRPr sz="1200" i="1">
                <a:solidFill>
                  <a:schemeClr val="tx1"/>
                </a:solidFill>
                <a:latin typeface="+mj-lt"/>
              </a:defRPr>
            </a:lvl1pPr>
          </a:lstStyle>
          <a:p>
            <a:r>
              <a:rPr lang="en-CA" sz="1400" dirty="0"/>
              <a:t>Infrastructure is increasingly being built entirely around containers.</a:t>
            </a:r>
          </a:p>
          <a:p>
            <a:pPr algn="r"/>
            <a:r>
              <a:rPr lang="en-CA" sz="1400" dirty="0"/>
              <a:t>–</a:t>
            </a:r>
            <a:r>
              <a:rPr lang="en-CA" sz="1400" dirty="0" smtClean="0"/>
              <a:t> </a:t>
            </a:r>
            <a:r>
              <a:rPr lang="en-CA" sz="1400" i="0" dirty="0">
                <a:latin typeface="+mn-lt"/>
              </a:rPr>
              <a:t>Brandon Philips, CTO, CoreOS</a:t>
            </a:r>
            <a:endParaRPr lang="en-US" sz="1400" i="0" dirty="0">
              <a:latin typeface="+mn-lt"/>
            </a:endParaRPr>
          </a:p>
        </p:txBody>
      </p:sp>
      <p:sp>
        <p:nvSpPr>
          <p:cNvPr id="21" name="Text Placeholder 2"/>
          <p:cNvSpPr txBox="1">
            <a:spLocks/>
          </p:cNvSpPr>
          <p:nvPr/>
        </p:nvSpPr>
        <p:spPr bwMode="auto">
          <a:xfrm>
            <a:off x="345925" y="3443190"/>
            <a:ext cx="3891347" cy="16775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a:t>Pilot </a:t>
            </a:r>
            <a:r>
              <a:rPr lang="en-CA" sz="1400" b="1" dirty="0" smtClean="0"/>
              <a:t>container-native infrastructure. </a:t>
            </a:r>
          </a:p>
          <a:p>
            <a:pPr marL="0" indent="0">
              <a:buNone/>
            </a:pPr>
            <a:r>
              <a:rPr lang="en-CA" sz="1400" dirty="0" smtClean="0"/>
              <a:t>Examine how </a:t>
            </a:r>
            <a:r>
              <a:rPr lang="en-CA" sz="1400" dirty="0"/>
              <a:t>you can take advantage of containers as they continue to </a:t>
            </a:r>
            <a:r>
              <a:rPr lang="en-CA" sz="1400" dirty="0" smtClean="0"/>
              <a:t>mature. Use </a:t>
            </a:r>
            <a:r>
              <a:rPr lang="en-CA" sz="1400" dirty="0"/>
              <a:t>the pilot to test application performance, and to identify whether or not </a:t>
            </a:r>
            <a:r>
              <a:rPr lang="en-CA" sz="1400" dirty="0" smtClean="0"/>
              <a:t>containers on their own are </a:t>
            </a:r>
            <a:r>
              <a:rPr lang="en-CA" sz="1400" dirty="0"/>
              <a:t>capable of meeting your infrastructure and business needs.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17931" y="3443191"/>
            <a:ext cx="4264964" cy="28433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6"/>
          <p:cNvPicPr>
            <a:picLocks noChangeAspect="1"/>
          </p:cNvPicPr>
          <p:nvPr/>
        </p:nvPicPr>
        <p:blipFill>
          <a:blip r:embed="rId3"/>
          <a:stretch>
            <a:fillRect/>
          </a:stretch>
        </p:blipFill>
        <p:spPr>
          <a:xfrm>
            <a:off x="2756759" y="5557833"/>
            <a:ext cx="376411" cy="341558"/>
          </a:xfrm>
          <a:prstGeom prst="rect">
            <a:avLst/>
          </a:prstGeom>
        </p:spPr>
      </p:pic>
      <p:pic>
        <p:nvPicPr>
          <p:cNvPr id="9" name="Picture 107"/>
          <p:cNvPicPr>
            <a:picLocks noChangeAspect="1"/>
          </p:cNvPicPr>
          <p:nvPr/>
        </p:nvPicPr>
        <p:blipFill>
          <a:blip r:embed="rId4"/>
          <a:stretch>
            <a:fillRect/>
          </a:stretch>
        </p:blipFill>
        <p:spPr>
          <a:xfrm>
            <a:off x="329741" y="5361268"/>
            <a:ext cx="347502" cy="249958"/>
          </a:xfrm>
          <a:prstGeom prst="rect">
            <a:avLst/>
          </a:prstGeom>
        </p:spPr>
      </p:pic>
    </p:spTree>
    <p:extLst>
      <p:ext uri="{BB962C8B-B14F-4D97-AF65-F5344CB8AC3E}">
        <p14:creationId xmlns:p14="http://schemas.microsoft.com/office/powerpoint/2010/main" val="629650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 will help you identify the inflection point in your container needs</a:t>
            </a:r>
            <a:endParaRPr lang="en-CA" dirty="0"/>
          </a:p>
        </p:txBody>
      </p:sp>
      <p:graphicFrame>
        <p:nvGraphicFramePr>
          <p:cNvPr id="5" name="Diagram 4"/>
          <p:cNvGraphicFramePr/>
          <p:nvPr>
            <p:extLst>
              <p:ext uri="{D42A27DB-BD31-4B8C-83A1-F6EECF244321}">
                <p14:modId xmlns:p14="http://schemas.microsoft.com/office/powerpoint/2010/main" val="1710509816"/>
              </p:ext>
            </p:extLst>
          </p:nvPr>
        </p:nvGraphicFramePr>
        <p:xfrm>
          <a:off x="-205946" y="215488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37753" y="1124744"/>
            <a:ext cx="8539547" cy="923330"/>
          </a:xfrm>
          <a:prstGeom prst="rect">
            <a:avLst/>
          </a:prstGeom>
        </p:spPr>
        <p:txBody>
          <a:bodyPr wrap="square" rtlCol="0">
            <a:spAutoFit/>
          </a:bodyPr>
          <a:lstStyle/>
          <a:p>
            <a:r>
              <a:rPr lang="en-CA" b="1" dirty="0" smtClean="0"/>
              <a:t>Our approach will identify your need for containers, when you should be running containers on VMs, when you should be running containers on native-container infrastructure, and when to run a hybrid system of both.</a:t>
            </a:r>
          </a:p>
        </p:txBody>
      </p:sp>
      <p:sp>
        <p:nvSpPr>
          <p:cNvPr id="4" name="TextBox 3"/>
          <p:cNvSpPr txBox="1"/>
          <p:nvPr/>
        </p:nvSpPr>
        <p:spPr>
          <a:xfrm>
            <a:off x="5336209" y="2173506"/>
            <a:ext cx="3472232" cy="738664"/>
          </a:xfrm>
          <a:prstGeom prst="rect">
            <a:avLst/>
          </a:prstGeom>
        </p:spPr>
        <p:txBody>
          <a:bodyPr wrap="square" rtlCol="0">
            <a:spAutoFit/>
          </a:bodyPr>
          <a:lstStyle/>
          <a:p>
            <a:r>
              <a:rPr lang="en-CA" sz="1400" dirty="0" smtClean="0"/>
              <a:t>Virtual machines; most current workloads are built for VMs, and some organizations will not have needs beyond that.</a:t>
            </a:r>
          </a:p>
        </p:txBody>
      </p:sp>
      <p:sp>
        <p:nvSpPr>
          <p:cNvPr id="7" name="TextBox 6"/>
          <p:cNvSpPr txBox="1"/>
          <p:nvPr/>
        </p:nvSpPr>
        <p:spPr>
          <a:xfrm>
            <a:off x="5336209" y="2896582"/>
            <a:ext cx="3472232" cy="738664"/>
          </a:xfrm>
          <a:prstGeom prst="rect">
            <a:avLst/>
          </a:prstGeom>
        </p:spPr>
        <p:txBody>
          <a:bodyPr wrap="square" rtlCol="0">
            <a:spAutoFit/>
          </a:bodyPr>
          <a:lstStyle/>
          <a:p>
            <a:r>
              <a:rPr lang="en-CA" sz="1400" dirty="0" smtClean="0"/>
              <a:t>Quickest way to adopt containers; allows you to benefit from both technologies. Most will adopt some form of this model.</a:t>
            </a:r>
          </a:p>
        </p:txBody>
      </p:sp>
      <p:sp>
        <p:nvSpPr>
          <p:cNvPr id="8" name="TextBox 7"/>
          <p:cNvSpPr txBox="1"/>
          <p:nvPr/>
        </p:nvSpPr>
        <p:spPr>
          <a:xfrm>
            <a:off x="5336208" y="3635246"/>
            <a:ext cx="3674441" cy="738664"/>
          </a:xfrm>
          <a:prstGeom prst="rect">
            <a:avLst/>
          </a:prstGeom>
        </p:spPr>
        <p:txBody>
          <a:bodyPr wrap="square" rtlCol="0">
            <a:spAutoFit/>
          </a:bodyPr>
          <a:lstStyle/>
          <a:p>
            <a:r>
              <a:rPr lang="en-CA" sz="1400" dirty="0" smtClean="0"/>
              <a:t>Hardware virtualization and bare-metal container infrastructure; deploy workloads on the most appropriate set of infrastructure.</a:t>
            </a:r>
          </a:p>
        </p:txBody>
      </p:sp>
      <p:sp>
        <p:nvSpPr>
          <p:cNvPr id="9" name="TextBox 8"/>
          <p:cNvSpPr txBox="1"/>
          <p:nvPr/>
        </p:nvSpPr>
        <p:spPr>
          <a:xfrm>
            <a:off x="5336209" y="4358322"/>
            <a:ext cx="3472232" cy="738664"/>
          </a:xfrm>
          <a:prstGeom prst="rect">
            <a:avLst/>
          </a:prstGeom>
        </p:spPr>
        <p:txBody>
          <a:bodyPr wrap="square" rtlCol="0">
            <a:spAutoFit/>
          </a:bodyPr>
          <a:lstStyle/>
          <a:p>
            <a:r>
              <a:rPr lang="en-CA" sz="1400" dirty="0" smtClean="0"/>
              <a:t>Containers on bare-metal kernel; achieve the highest level of resource utilization with natively built container infrastructure.</a:t>
            </a:r>
          </a:p>
        </p:txBody>
      </p:sp>
      <p:sp>
        <p:nvSpPr>
          <p:cNvPr id="10" name="TextBox 105"/>
          <p:cNvSpPr txBox="1"/>
          <p:nvPr/>
        </p:nvSpPr>
        <p:spPr>
          <a:xfrm>
            <a:off x="3374379" y="5231406"/>
            <a:ext cx="5636270" cy="1246495"/>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88000" rIns="144000" rtlCol="0">
            <a:spAutoFit/>
          </a:bodyPr>
          <a:lstStyle>
            <a:defPPr>
              <a:defRPr lang="en-US"/>
            </a:defPPr>
            <a:lvl1pPr>
              <a:spcAft>
                <a:spcPts val="600"/>
              </a:spcAft>
              <a:defRPr sz="1400" i="1">
                <a:solidFill>
                  <a:schemeClr val="tx1"/>
                </a:solidFill>
                <a:latin typeface="+mj-lt"/>
              </a:defRPr>
            </a:lvl1pPr>
          </a:lstStyle>
          <a:p>
            <a:r>
              <a:rPr lang="en-CA" dirty="0"/>
              <a:t>The common case will see a client take advantage of containers through their existing infrastructure to get better density and efficiencies. Once the client has figured out the workflow, they will begin to potentially break out of using VMs.</a:t>
            </a:r>
          </a:p>
          <a:p>
            <a:pPr algn="r"/>
            <a:r>
              <a:rPr lang="en-CA" i="0" dirty="0">
                <a:latin typeface="+mn-lt"/>
              </a:rPr>
              <a:t>– </a:t>
            </a:r>
            <a:r>
              <a:rPr lang="en-CA" i="0" dirty="0" smtClean="0">
                <a:latin typeface="+mn-lt"/>
              </a:rPr>
              <a:t>Sean </a:t>
            </a:r>
            <a:r>
              <a:rPr lang="en-CA" i="0" dirty="0">
                <a:latin typeface="+mn-lt"/>
              </a:rPr>
              <a:t>Chittenden, Engineering Manager, HashiCorp</a:t>
            </a:r>
            <a:endParaRPr lang="en-US" i="0" dirty="0">
              <a:latin typeface="+mn-lt"/>
            </a:endParaRPr>
          </a:p>
        </p:txBody>
      </p:sp>
      <p:pic>
        <p:nvPicPr>
          <p:cNvPr id="11" name="Picture 106"/>
          <p:cNvPicPr>
            <a:picLocks noChangeAspect="1"/>
          </p:cNvPicPr>
          <p:nvPr/>
        </p:nvPicPr>
        <p:blipFill>
          <a:blip r:embed="rId7"/>
          <a:stretch>
            <a:fillRect/>
          </a:stretch>
        </p:blipFill>
        <p:spPr>
          <a:xfrm>
            <a:off x="7433956" y="5877323"/>
            <a:ext cx="376411" cy="341558"/>
          </a:xfrm>
          <a:prstGeom prst="rect">
            <a:avLst/>
          </a:prstGeom>
        </p:spPr>
      </p:pic>
      <p:pic>
        <p:nvPicPr>
          <p:cNvPr id="12" name="Picture 107"/>
          <p:cNvPicPr>
            <a:picLocks noChangeAspect="1"/>
          </p:cNvPicPr>
          <p:nvPr/>
        </p:nvPicPr>
        <p:blipFill>
          <a:blip r:embed="rId8"/>
          <a:stretch>
            <a:fillRect/>
          </a:stretch>
        </p:blipFill>
        <p:spPr>
          <a:xfrm>
            <a:off x="3382471" y="5247590"/>
            <a:ext cx="347502" cy="249958"/>
          </a:xfrm>
          <a:prstGeom prst="rect">
            <a:avLst/>
          </a:prstGeom>
        </p:spPr>
      </p:pic>
    </p:spTree>
    <p:extLst>
      <p:ext uri="{BB962C8B-B14F-4D97-AF65-F5344CB8AC3E}">
        <p14:creationId xmlns:p14="http://schemas.microsoft.com/office/powerpoint/2010/main" val="877235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Our approach will help you exploit both virtualization technologies to satisfy your container needs</a:t>
            </a:r>
            <a:endParaRPr lang="en-CA" dirty="0"/>
          </a:p>
        </p:txBody>
      </p:sp>
      <p:sp>
        <p:nvSpPr>
          <p:cNvPr id="3" name="Text Placeholder 2"/>
          <p:cNvSpPr>
            <a:spLocks noGrp="1"/>
          </p:cNvSpPr>
          <p:nvPr>
            <p:ph type="body" sz="quarter" idx="4294967295"/>
          </p:nvPr>
        </p:nvSpPr>
        <p:spPr>
          <a:xfrm>
            <a:off x="337753" y="1918088"/>
            <a:ext cx="4726372" cy="952500"/>
          </a:xfrm>
        </p:spPr>
        <p:txBody>
          <a:bodyPr/>
          <a:lstStyle/>
          <a:p>
            <a:pPr marL="0" indent="0">
              <a:buNone/>
            </a:pPr>
            <a:r>
              <a:rPr lang="en-CA" sz="1400" b="1" dirty="0" smtClean="0"/>
              <a:t>Most container workloads are being deployed on existing virtualized environments.</a:t>
            </a:r>
          </a:p>
          <a:p>
            <a:pPr marL="0" indent="0">
              <a:buNone/>
            </a:pPr>
            <a:r>
              <a:rPr lang="en-CA" sz="1400" dirty="0" smtClean="0"/>
              <a:t>Industry experts also recommend deploying containers on virtual machines or on the cloud.</a:t>
            </a:r>
          </a:p>
        </p:txBody>
      </p:sp>
      <p:sp>
        <p:nvSpPr>
          <p:cNvPr id="4" name="TextBox 3"/>
          <p:cNvSpPr txBox="1"/>
          <p:nvPr/>
        </p:nvSpPr>
        <p:spPr>
          <a:xfrm>
            <a:off x="337753" y="1124744"/>
            <a:ext cx="8539547" cy="646331"/>
          </a:xfrm>
          <a:prstGeom prst="rect">
            <a:avLst/>
          </a:prstGeom>
        </p:spPr>
        <p:txBody>
          <a:bodyPr wrap="square" rtlCol="0">
            <a:spAutoFit/>
          </a:bodyPr>
          <a:lstStyle/>
          <a:p>
            <a:r>
              <a:rPr lang="en-CA" b="1" dirty="0" smtClean="0"/>
              <a:t>Achieve the consolidation and efficiency of containers while maintaining the security, scalability, availability, and reliability of </a:t>
            </a:r>
            <a:r>
              <a:rPr lang="en-CA" b="1" dirty="0" err="1" smtClean="0"/>
              <a:t>VMs</a:t>
            </a:r>
            <a:r>
              <a:rPr lang="en-CA" b="1" dirty="0" smtClean="0"/>
              <a:t>.</a:t>
            </a:r>
            <a:endParaRPr lang="en-CA" b="1" dirty="0"/>
          </a:p>
        </p:txBody>
      </p:sp>
      <p:sp>
        <p:nvSpPr>
          <p:cNvPr id="19" name="Text Placeholder 2"/>
          <p:cNvSpPr txBox="1">
            <a:spLocks/>
          </p:cNvSpPr>
          <p:nvPr/>
        </p:nvSpPr>
        <p:spPr bwMode="auto">
          <a:xfrm>
            <a:off x="337753" y="2948258"/>
            <a:ext cx="5063897" cy="23854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a:t>Consolidate applications based on application definition and </a:t>
            </a:r>
            <a:r>
              <a:rPr lang="en-CA" sz="1400" b="1" dirty="0" smtClean="0"/>
              <a:t>requirements.</a:t>
            </a:r>
            <a:endParaRPr lang="en-CA" sz="1400" b="1" dirty="0"/>
          </a:p>
          <a:p>
            <a:pPr marL="0" indent="0">
              <a:buNone/>
            </a:pPr>
            <a:r>
              <a:rPr lang="en-CA" sz="1400" dirty="0"/>
              <a:t>Similar </a:t>
            </a:r>
            <a:r>
              <a:rPr lang="en-CA" sz="1400" dirty="0" smtClean="0"/>
              <a:t>and like-structured </a:t>
            </a:r>
            <a:r>
              <a:rPr lang="en-CA" sz="1400" dirty="0"/>
              <a:t>applications that serve a similar function </a:t>
            </a:r>
            <a:r>
              <a:rPr lang="en-CA" sz="1400" dirty="0" smtClean="0"/>
              <a:t>or purpose </a:t>
            </a:r>
            <a:r>
              <a:rPr lang="en-CA" sz="1400" dirty="0"/>
              <a:t>can be containerized and deployed on a single </a:t>
            </a:r>
            <a:r>
              <a:rPr lang="en-CA" sz="1400" dirty="0" err="1" smtClean="0"/>
              <a:t>VM</a:t>
            </a:r>
            <a:r>
              <a:rPr lang="en-CA" sz="1400" dirty="0" smtClean="0"/>
              <a:t>. Drastically </a:t>
            </a:r>
            <a:r>
              <a:rPr lang="en-CA" sz="1400" dirty="0"/>
              <a:t>reduce </a:t>
            </a:r>
            <a:r>
              <a:rPr lang="en-CA" sz="1400" dirty="0" smtClean="0"/>
              <a:t>the deployment time for these applications to create </a:t>
            </a:r>
            <a:r>
              <a:rPr lang="en-CA" sz="1400" dirty="0"/>
              <a:t>an ideal environment for </a:t>
            </a:r>
            <a:r>
              <a:rPr lang="en-CA" sz="1400" dirty="0" smtClean="0"/>
              <a:t>growth and scalability. By </a:t>
            </a:r>
            <a:r>
              <a:rPr lang="en-CA" sz="1400" dirty="0"/>
              <a:t>consolidating, you also allow for a higher degree of </a:t>
            </a:r>
            <a:r>
              <a:rPr lang="en-CA" sz="1400" dirty="0" smtClean="0"/>
              <a:t>infrastructure resource utilization </a:t>
            </a:r>
            <a:r>
              <a:rPr lang="en-CA" sz="1400" dirty="0"/>
              <a:t>by reducing the number of required </a:t>
            </a:r>
            <a:r>
              <a:rPr lang="en-CA" sz="1400" dirty="0" smtClean="0"/>
              <a:t>VMs.</a:t>
            </a:r>
            <a:endParaRPr lang="en-CA" sz="1400" dirty="0"/>
          </a:p>
        </p:txBody>
      </p:sp>
      <p:grpSp>
        <p:nvGrpSpPr>
          <p:cNvPr id="33" name="Group 32"/>
          <p:cNvGrpSpPr/>
          <p:nvPr/>
        </p:nvGrpSpPr>
        <p:grpSpPr>
          <a:xfrm>
            <a:off x="5601725" y="2265404"/>
            <a:ext cx="3089190" cy="3823339"/>
            <a:chOff x="6671737" y="2875770"/>
            <a:chExt cx="2172611" cy="2688933"/>
          </a:xfrm>
        </p:grpSpPr>
        <p:sp>
          <p:nvSpPr>
            <p:cNvPr id="20" name="Rounded Rectangle 19"/>
            <p:cNvSpPr/>
            <p:nvPr/>
          </p:nvSpPr>
          <p:spPr>
            <a:xfrm>
              <a:off x="6671738" y="5233490"/>
              <a:ext cx="2172609" cy="3312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Hardware Layer</a:t>
              </a:r>
              <a:endParaRPr lang="en-CA" sz="1600" dirty="0"/>
            </a:p>
          </p:txBody>
        </p:sp>
        <p:sp>
          <p:nvSpPr>
            <p:cNvPr id="21" name="Rounded Rectangle 20"/>
            <p:cNvSpPr/>
            <p:nvPr/>
          </p:nvSpPr>
          <p:spPr>
            <a:xfrm rot="16200000">
              <a:off x="6446534" y="3100978"/>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Application + dependencies</a:t>
              </a:r>
              <a:endParaRPr lang="en-CA" sz="1000" dirty="0"/>
            </a:p>
          </p:txBody>
        </p:sp>
        <p:sp>
          <p:nvSpPr>
            <p:cNvPr id="22" name="Rounded Rectangle 21"/>
            <p:cNvSpPr/>
            <p:nvPr/>
          </p:nvSpPr>
          <p:spPr>
            <a:xfrm rot="16200000">
              <a:off x="6587993" y="3728916"/>
              <a:ext cx="745232" cy="577732"/>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t>Virtual Machine + Container Guest OS</a:t>
              </a:r>
              <a:endParaRPr lang="en-CA" sz="1100" dirty="0"/>
            </a:p>
          </p:txBody>
        </p:sp>
        <p:sp>
          <p:nvSpPr>
            <p:cNvPr id="24" name="Rounded Rectangle 23"/>
            <p:cNvSpPr/>
            <p:nvPr/>
          </p:nvSpPr>
          <p:spPr>
            <a:xfrm>
              <a:off x="6671737" y="4448607"/>
              <a:ext cx="2172609" cy="722648"/>
            </a:xfrm>
            <a:prstGeom prst="roundRect">
              <a:avLst/>
            </a:prstGeom>
            <a:solidFill>
              <a:srgbClr val="A241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Hypervisor</a:t>
              </a:r>
              <a:endParaRPr lang="en-CA" sz="1600" dirty="0"/>
            </a:p>
          </p:txBody>
        </p:sp>
        <p:sp>
          <p:nvSpPr>
            <p:cNvPr id="25" name="Rounded Rectangle 24"/>
            <p:cNvSpPr/>
            <p:nvPr/>
          </p:nvSpPr>
          <p:spPr>
            <a:xfrm rot="16200000">
              <a:off x="6765510"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a:t>
              </a:r>
              <a:r>
                <a:rPr lang="en-CA" sz="1000" dirty="0" smtClean="0"/>
                <a:t>dependencies</a:t>
              </a:r>
              <a:endParaRPr lang="en-CA" sz="1000" dirty="0"/>
            </a:p>
          </p:txBody>
        </p:sp>
        <p:sp>
          <p:nvSpPr>
            <p:cNvPr id="26" name="Rounded Rectangle 25"/>
            <p:cNvSpPr/>
            <p:nvPr/>
          </p:nvSpPr>
          <p:spPr>
            <a:xfrm rot="16200000">
              <a:off x="7084486"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dependencies</a:t>
              </a:r>
            </a:p>
          </p:txBody>
        </p:sp>
        <p:sp>
          <p:nvSpPr>
            <p:cNvPr id="27" name="Rounded Rectangle 26"/>
            <p:cNvSpPr/>
            <p:nvPr/>
          </p:nvSpPr>
          <p:spPr>
            <a:xfrm rot="16200000">
              <a:off x="7403461"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dependencies</a:t>
              </a:r>
            </a:p>
          </p:txBody>
        </p:sp>
        <p:sp>
          <p:nvSpPr>
            <p:cNvPr id="28" name="Rounded Rectangle 27"/>
            <p:cNvSpPr/>
            <p:nvPr/>
          </p:nvSpPr>
          <p:spPr>
            <a:xfrm rot="16200000">
              <a:off x="7385430" y="3569430"/>
              <a:ext cx="745235" cy="896704"/>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Virtual Machine + Container Guest OS</a:t>
              </a:r>
            </a:p>
          </p:txBody>
        </p:sp>
        <p:sp>
          <p:nvSpPr>
            <p:cNvPr id="29" name="Rounded Rectangle 28"/>
            <p:cNvSpPr/>
            <p:nvPr/>
          </p:nvSpPr>
          <p:spPr>
            <a:xfrm rot="16200000">
              <a:off x="7722435"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dependencies</a:t>
              </a:r>
            </a:p>
          </p:txBody>
        </p:sp>
        <p:sp>
          <p:nvSpPr>
            <p:cNvPr id="30" name="Rounded Rectangle 29"/>
            <p:cNvSpPr/>
            <p:nvPr/>
          </p:nvSpPr>
          <p:spPr>
            <a:xfrm rot="16200000">
              <a:off x="8041410"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dependencies</a:t>
              </a:r>
            </a:p>
          </p:txBody>
        </p:sp>
        <p:sp>
          <p:nvSpPr>
            <p:cNvPr id="31" name="Rounded Rectangle 30"/>
            <p:cNvSpPr/>
            <p:nvPr/>
          </p:nvSpPr>
          <p:spPr>
            <a:xfrm rot="16200000">
              <a:off x="8360385" y="3100979"/>
              <a:ext cx="709171" cy="258755"/>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 + </a:t>
              </a:r>
              <a:r>
                <a:rPr lang="en-CA" sz="1000" dirty="0" smtClean="0"/>
                <a:t>dependencies</a:t>
              </a:r>
              <a:endParaRPr lang="en-CA" sz="1000" dirty="0"/>
            </a:p>
          </p:txBody>
        </p:sp>
        <p:sp>
          <p:nvSpPr>
            <p:cNvPr id="32" name="Rounded Rectangle 31"/>
            <p:cNvSpPr/>
            <p:nvPr/>
          </p:nvSpPr>
          <p:spPr>
            <a:xfrm rot="16200000">
              <a:off x="8182864" y="3728918"/>
              <a:ext cx="745236" cy="57772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Virtual Machine + Container Guest OS</a:t>
              </a:r>
            </a:p>
          </p:txBody>
        </p:sp>
      </p:grpSp>
      <p:sp>
        <p:nvSpPr>
          <p:cNvPr id="36" name="TextBox 105"/>
          <p:cNvSpPr txBox="1"/>
          <p:nvPr/>
        </p:nvSpPr>
        <p:spPr>
          <a:xfrm>
            <a:off x="378621" y="5288384"/>
            <a:ext cx="4950201" cy="1031051"/>
          </a:xfrm>
          <a:prstGeom prst="rect">
            <a:avLst/>
          </a:prstGeom>
          <a:solidFill>
            <a:schemeClr val="bg1">
              <a:lumMod val="9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88000" rIns="144000" rtlCol="0">
            <a:spAutoFit/>
          </a:bodyPr>
          <a:lstStyle>
            <a:defPPr>
              <a:defRPr lang="en-US"/>
            </a:defPPr>
            <a:lvl1pPr>
              <a:spcAft>
                <a:spcPts val="600"/>
              </a:spcAft>
              <a:defRPr sz="1400" i="1">
                <a:solidFill>
                  <a:schemeClr val="tx1"/>
                </a:solidFill>
                <a:latin typeface="+mj-lt"/>
              </a:defRPr>
            </a:lvl1pPr>
          </a:lstStyle>
          <a:p>
            <a:r>
              <a:rPr lang="en-CA" dirty="0"/>
              <a:t>We see a vast majority of container deployment today occurring on virtualized infrastructure including virtual machines vSphere and the public cloud.</a:t>
            </a:r>
          </a:p>
          <a:p>
            <a:pPr algn="r"/>
            <a:r>
              <a:rPr lang="en-CA" i="0" dirty="0" smtClean="0">
                <a:latin typeface="+mn-lt"/>
              </a:rPr>
              <a:t> </a:t>
            </a:r>
            <a:r>
              <a:rPr lang="en-CA" sz="1100" i="0" dirty="0"/>
              <a:t>– </a:t>
            </a:r>
            <a:r>
              <a:rPr lang="en-CA" i="0" dirty="0" smtClean="0">
                <a:latin typeface="+mn-lt"/>
              </a:rPr>
              <a:t>Sheng </a:t>
            </a:r>
            <a:r>
              <a:rPr lang="en-CA" i="0" dirty="0">
                <a:latin typeface="+mn-lt"/>
              </a:rPr>
              <a:t>Liang, CEO, Rancher Labs</a:t>
            </a:r>
            <a:endParaRPr lang="en-US" i="0" dirty="0">
              <a:latin typeface="+mn-lt"/>
            </a:endParaRPr>
          </a:p>
        </p:txBody>
      </p:sp>
      <p:pic>
        <p:nvPicPr>
          <p:cNvPr id="34" name="Picture 106"/>
          <p:cNvPicPr>
            <a:picLocks noChangeAspect="1"/>
          </p:cNvPicPr>
          <p:nvPr/>
        </p:nvPicPr>
        <p:blipFill>
          <a:blip r:embed="rId2"/>
          <a:stretch>
            <a:fillRect/>
          </a:stretch>
        </p:blipFill>
        <p:spPr>
          <a:xfrm>
            <a:off x="3766559" y="5685916"/>
            <a:ext cx="376411" cy="341558"/>
          </a:xfrm>
          <a:prstGeom prst="rect">
            <a:avLst/>
          </a:prstGeom>
        </p:spPr>
      </p:pic>
      <p:pic>
        <p:nvPicPr>
          <p:cNvPr id="35" name="Picture 107"/>
          <p:cNvPicPr>
            <a:picLocks noChangeAspect="1"/>
          </p:cNvPicPr>
          <p:nvPr/>
        </p:nvPicPr>
        <p:blipFill>
          <a:blip r:embed="rId3"/>
          <a:stretch>
            <a:fillRect/>
          </a:stretch>
        </p:blipFill>
        <p:spPr>
          <a:xfrm>
            <a:off x="394805" y="5298980"/>
            <a:ext cx="347502" cy="249958"/>
          </a:xfrm>
          <a:prstGeom prst="rect">
            <a:avLst/>
          </a:prstGeom>
        </p:spPr>
      </p:pic>
    </p:spTree>
    <p:extLst>
      <p:ext uri="{BB962C8B-B14F-4D97-AF65-F5344CB8AC3E}">
        <p14:creationId xmlns:p14="http://schemas.microsoft.com/office/powerpoint/2010/main" val="3276797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6208794" y="1512297"/>
            <a:ext cx="2615671" cy="4553081"/>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60" name="Rectangle 59"/>
          <p:cNvSpPr/>
          <p:nvPr/>
        </p:nvSpPr>
        <p:spPr>
          <a:xfrm>
            <a:off x="3596139" y="1512297"/>
            <a:ext cx="2615671" cy="4553081"/>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29" name="Rectangle 28"/>
          <p:cNvSpPr/>
          <p:nvPr/>
        </p:nvSpPr>
        <p:spPr>
          <a:xfrm>
            <a:off x="976830" y="1512297"/>
            <a:ext cx="2615671" cy="4553081"/>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cxnSp>
        <p:nvCxnSpPr>
          <p:cNvPr id="51" name="Straight Connector 50"/>
          <p:cNvCxnSpPr/>
          <p:nvPr/>
        </p:nvCxnSpPr>
        <p:spPr>
          <a:xfrm>
            <a:off x="6780314" y="3675880"/>
            <a:ext cx="310299" cy="424"/>
          </a:xfrm>
          <a:prstGeom prst="line">
            <a:avLst/>
          </a:prstGeom>
          <a:ln>
            <a:solidFill>
              <a:srgbClr val="16476E"/>
            </a:solidFill>
          </a:ln>
          <a:effectLst/>
        </p:spPr>
        <p:style>
          <a:lnRef idx="1">
            <a:schemeClr val="accent3"/>
          </a:lnRef>
          <a:fillRef idx="0">
            <a:schemeClr val="accent3"/>
          </a:fillRef>
          <a:effectRef idx="0">
            <a:schemeClr val="accent3"/>
          </a:effectRef>
          <a:fontRef idx="minor">
            <a:schemeClr val="tx1"/>
          </a:fontRef>
        </p:style>
      </p:cxnSp>
      <p:cxnSp>
        <p:nvCxnSpPr>
          <p:cNvPr id="53" name="Straight Connector 52"/>
          <p:cNvCxnSpPr/>
          <p:nvPr/>
        </p:nvCxnSpPr>
        <p:spPr>
          <a:xfrm>
            <a:off x="6850123" y="2730008"/>
            <a:ext cx="310299" cy="424"/>
          </a:xfrm>
          <a:prstGeom prst="line">
            <a:avLst/>
          </a:prstGeom>
          <a:ln>
            <a:solidFill>
              <a:srgbClr val="1E5E92"/>
            </a:solidFill>
          </a:ln>
          <a:effectLst/>
        </p:spPr>
        <p:style>
          <a:lnRef idx="1">
            <a:schemeClr val="accent3"/>
          </a:lnRef>
          <a:fillRef idx="0">
            <a:schemeClr val="accent3"/>
          </a:fillRef>
          <a:effectRef idx="0">
            <a:schemeClr val="accent3"/>
          </a:effectRef>
          <a:fontRef idx="minor">
            <a:schemeClr val="tx1"/>
          </a:fontRef>
        </p:style>
      </p:cxnSp>
      <p:cxnSp>
        <p:nvCxnSpPr>
          <p:cNvPr id="48" name="Straight Connector 47"/>
          <p:cNvCxnSpPr/>
          <p:nvPr/>
        </p:nvCxnSpPr>
        <p:spPr>
          <a:xfrm>
            <a:off x="4281905" y="3715959"/>
            <a:ext cx="310299" cy="424"/>
          </a:xfrm>
          <a:prstGeom prst="line">
            <a:avLst/>
          </a:prstGeom>
          <a:ln>
            <a:solidFill>
              <a:srgbClr val="16476E"/>
            </a:solidFill>
          </a:ln>
          <a:effectLst/>
        </p:spPr>
        <p:style>
          <a:lnRef idx="1">
            <a:schemeClr val="accent3"/>
          </a:lnRef>
          <a:fillRef idx="0">
            <a:schemeClr val="accent3"/>
          </a:fillRef>
          <a:effectRef idx="0">
            <a:schemeClr val="accent3"/>
          </a:effectRef>
          <a:fontRef idx="minor">
            <a:schemeClr val="tx1"/>
          </a:fontRef>
        </p:style>
      </p:cxnSp>
      <p:cxnSp>
        <p:nvCxnSpPr>
          <p:cNvPr id="50" name="Straight Connector 49"/>
          <p:cNvCxnSpPr/>
          <p:nvPr/>
        </p:nvCxnSpPr>
        <p:spPr>
          <a:xfrm>
            <a:off x="4341722" y="2726477"/>
            <a:ext cx="310299" cy="424"/>
          </a:xfrm>
          <a:prstGeom prst="line">
            <a:avLst/>
          </a:prstGeom>
          <a:ln>
            <a:solidFill>
              <a:srgbClr val="1E5E92"/>
            </a:solidFill>
          </a:ln>
          <a:effectLst/>
        </p:spPr>
        <p:style>
          <a:lnRef idx="1">
            <a:schemeClr val="accent3"/>
          </a:lnRef>
          <a:fillRef idx="0">
            <a:schemeClr val="accent3"/>
          </a:fillRef>
          <a:effectRef idx="0">
            <a:schemeClr val="accent3"/>
          </a:effectRef>
          <a:fontRef idx="minor">
            <a:schemeClr val="tx1"/>
          </a:fontRef>
        </p:style>
      </p:cxnSp>
      <p:cxnSp>
        <p:nvCxnSpPr>
          <p:cNvPr id="43" name="Straight Connector 42"/>
          <p:cNvCxnSpPr/>
          <p:nvPr/>
        </p:nvCxnSpPr>
        <p:spPr>
          <a:xfrm>
            <a:off x="1595125" y="3716383"/>
            <a:ext cx="310299" cy="424"/>
          </a:xfrm>
          <a:prstGeom prst="line">
            <a:avLst/>
          </a:prstGeom>
          <a:ln>
            <a:solidFill>
              <a:srgbClr val="16476E"/>
            </a:solidFill>
          </a:ln>
          <a:effectLst/>
        </p:spPr>
        <p:style>
          <a:lnRef idx="1">
            <a:schemeClr val="accent3"/>
          </a:lnRef>
          <a:fillRef idx="0">
            <a:schemeClr val="accent3"/>
          </a:fillRef>
          <a:effectRef idx="0">
            <a:schemeClr val="accent3"/>
          </a:effectRef>
          <a:fontRef idx="minor">
            <a:schemeClr val="tx1"/>
          </a:fontRef>
        </p:style>
      </p:cxnSp>
      <p:cxnSp>
        <p:nvCxnSpPr>
          <p:cNvPr id="5" name="Straight Connector 4"/>
          <p:cNvCxnSpPr/>
          <p:nvPr/>
        </p:nvCxnSpPr>
        <p:spPr>
          <a:xfrm>
            <a:off x="1654942" y="2726901"/>
            <a:ext cx="310299" cy="424"/>
          </a:xfrm>
          <a:prstGeom prst="line">
            <a:avLst/>
          </a:prstGeom>
          <a:ln>
            <a:solidFill>
              <a:srgbClr val="1E5E92"/>
            </a:solidFill>
          </a:ln>
          <a:effectLst/>
        </p:spPr>
        <p:style>
          <a:lnRef idx="1">
            <a:schemeClr val="accent3"/>
          </a:lnRef>
          <a:fillRef idx="0">
            <a:schemeClr val="accent3"/>
          </a:fillRef>
          <a:effectRef idx="0">
            <a:schemeClr val="accent3"/>
          </a:effectRef>
          <a:fontRef idx="minor">
            <a:schemeClr val="tx1"/>
          </a:fontRef>
        </p:style>
      </p:cxnSp>
      <p:cxnSp>
        <p:nvCxnSpPr>
          <p:cNvPr id="46" name="Straight Connector 45"/>
          <p:cNvCxnSpPr/>
          <p:nvPr/>
        </p:nvCxnSpPr>
        <p:spPr>
          <a:xfrm flipH="1">
            <a:off x="6602171" y="2258295"/>
            <a:ext cx="1" cy="3332880"/>
          </a:xfrm>
          <a:prstGeom prst="line">
            <a:avLst/>
          </a:prstGeom>
          <a:ln/>
          <a:effectLst/>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4044070" y="2224842"/>
            <a:ext cx="0" cy="2542733"/>
          </a:xfrm>
          <a:prstGeom prst="line">
            <a:avLst/>
          </a:prstGeom>
          <a:ln/>
          <a:effectLst/>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flipH="1">
            <a:off x="1373407" y="2140715"/>
            <a:ext cx="38120" cy="3052992"/>
          </a:xfrm>
          <a:prstGeom prst="line">
            <a:avLst/>
          </a:prstGeom>
          <a:ln/>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p:txBody>
          <a:bodyPr/>
          <a:lstStyle/>
          <a:p>
            <a:r>
              <a:rPr lang="en-US" dirty="0"/>
              <a:t>Follow Info-Tech’s methodology to </a:t>
            </a:r>
            <a:r>
              <a:rPr lang="en-US" dirty="0" smtClean="0"/>
              <a:t>develop a container-ready infrastructure that meets production requirements</a:t>
            </a:r>
            <a:endParaRPr lang="en-CA" dirty="0"/>
          </a:p>
        </p:txBody>
      </p:sp>
      <p:sp>
        <p:nvSpPr>
          <p:cNvPr id="3" name="Rounded Rectangle 2"/>
          <p:cNvSpPr/>
          <p:nvPr/>
        </p:nvSpPr>
        <p:spPr>
          <a:xfrm>
            <a:off x="1084370" y="1559075"/>
            <a:ext cx="2413692" cy="702318"/>
          </a:xfrm>
          <a:prstGeom prst="roundRect">
            <a:avLst/>
          </a:prstGeom>
          <a:solidFill>
            <a:srgbClr val="29475F"/>
          </a:solidFill>
          <a:ln w="28575">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CA" sz="1400" b="1" dirty="0">
                <a:solidFill>
                  <a:schemeClr val="bg1"/>
                </a:solidFill>
              </a:rPr>
              <a:t>Phase 1</a:t>
            </a:r>
            <a:r>
              <a:rPr lang="en-CA" sz="1400" dirty="0">
                <a:solidFill>
                  <a:schemeClr val="bg1"/>
                </a:solidFill>
              </a:rPr>
              <a:t>: </a:t>
            </a:r>
            <a:r>
              <a:rPr lang="en-CA" sz="1400" dirty="0" smtClean="0">
                <a:solidFill>
                  <a:schemeClr val="bg1"/>
                </a:solidFill>
              </a:rPr>
              <a:t>Analyze Business Case for Containers</a:t>
            </a:r>
            <a:endParaRPr lang="en-CA" sz="1400" dirty="0">
              <a:solidFill>
                <a:schemeClr val="bg1"/>
              </a:solidFill>
            </a:endParaRPr>
          </a:p>
        </p:txBody>
      </p:sp>
      <p:sp>
        <p:nvSpPr>
          <p:cNvPr id="6" name="Rounded Rectangle 5"/>
          <p:cNvSpPr/>
          <p:nvPr/>
        </p:nvSpPr>
        <p:spPr>
          <a:xfrm>
            <a:off x="3638669" y="1560758"/>
            <a:ext cx="2478819" cy="702318"/>
          </a:xfrm>
          <a:prstGeom prst="roundRect">
            <a:avLst/>
          </a:prstGeom>
          <a:solidFill>
            <a:srgbClr val="21394C"/>
          </a:solidFill>
          <a:ln w="28575">
            <a:no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CA" sz="1400" b="1" dirty="0">
                <a:solidFill>
                  <a:schemeClr val="bg1"/>
                </a:solidFill>
              </a:rPr>
              <a:t>Phase 2</a:t>
            </a:r>
            <a:r>
              <a:rPr lang="en-CA" sz="1400" dirty="0" smtClean="0">
                <a:solidFill>
                  <a:schemeClr val="bg1"/>
                </a:solidFill>
              </a:rPr>
              <a:t>: Develop a Container Adoption Strategy</a:t>
            </a:r>
            <a:endParaRPr lang="en-CA" sz="1400" dirty="0">
              <a:solidFill>
                <a:schemeClr val="bg1"/>
              </a:solidFill>
            </a:endParaRPr>
          </a:p>
        </p:txBody>
      </p:sp>
      <p:sp>
        <p:nvSpPr>
          <p:cNvPr id="7" name="Rounded Rectangle 6"/>
          <p:cNvSpPr/>
          <p:nvPr/>
        </p:nvSpPr>
        <p:spPr>
          <a:xfrm>
            <a:off x="6276542" y="1550679"/>
            <a:ext cx="2352456" cy="712397"/>
          </a:xfrm>
          <a:prstGeom prst="roundRect">
            <a:avLst/>
          </a:prstGeom>
          <a:solidFill>
            <a:srgbClr val="192B39"/>
          </a:solidFill>
          <a:ln w="28575">
            <a:noFill/>
          </a:ln>
          <a:effectLst/>
        </p:spPr>
        <p:style>
          <a:lnRef idx="1">
            <a:schemeClr val="dk1"/>
          </a:lnRef>
          <a:fillRef idx="2">
            <a:schemeClr val="dk1"/>
          </a:fillRef>
          <a:effectRef idx="1">
            <a:schemeClr val="dk1"/>
          </a:effectRef>
          <a:fontRef idx="minor">
            <a:schemeClr val="dk1"/>
          </a:fontRef>
        </p:style>
        <p:txBody>
          <a:bodyPr rtlCol="0" anchor="ctr"/>
          <a:lstStyle/>
          <a:p>
            <a:r>
              <a:rPr lang="en-CA" sz="1400" b="1" dirty="0">
                <a:solidFill>
                  <a:schemeClr val="bg1"/>
                </a:solidFill>
              </a:rPr>
              <a:t>Phase </a:t>
            </a:r>
            <a:r>
              <a:rPr lang="en-CA" sz="1400" b="1" dirty="0" smtClean="0">
                <a:solidFill>
                  <a:schemeClr val="bg1"/>
                </a:solidFill>
              </a:rPr>
              <a:t>3</a:t>
            </a:r>
            <a:r>
              <a:rPr lang="en-CA" sz="1400" dirty="0" smtClean="0">
                <a:solidFill>
                  <a:schemeClr val="bg1"/>
                </a:solidFill>
              </a:rPr>
              <a:t>: Develop and Communicate Roadmap </a:t>
            </a:r>
            <a:endParaRPr lang="en-US" sz="1400" dirty="0">
              <a:solidFill>
                <a:schemeClr val="bg1"/>
              </a:solidFill>
            </a:endParaRPr>
          </a:p>
        </p:txBody>
      </p:sp>
      <p:sp>
        <p:nvSpPr>
          <p:cNvPr id="12" name="Rounded Rectangle 11"/>
          <p:cNvSpPr/>
          <p:nvPr/>
        </p:nvSpPr>
        <p:spPr>
          <a:xfrm>
            <a:off x="1842423" y="3270124"/>
            <a:ext cx="1612554" cy="839309"/>
          </a:xfrm>
          <a:prstGeom prst="roundRect">
            <a:avLst/>
          </a:prstGeom>
          <a:ln w="19050">
            <a:solidFill>
              <a:srgbClr val="16476E"/>
            </a:solidFill>
          </a:ln>
          <a:effectLst/>
        </p:spPr>
        <p:style>
          <a:lnRef idx="1">
            <a:schemeClr val="accent4"/>
          </a:lnRef>
          <a:fillRef idx="2">
            <a:schemeClr val="accent4"/>
          </a:fillRef>
          <a:effectRef idx="1">
            <a:schemeClr val="accent4"/>
          </a:effectRef>
          <a:fontRef idx="minor">
            <a:schemeClr val="dk1"/>
          </a:fontRef>
        </p:style>
        <p:txBody>
          <a:bodyPr lIns="36000" rIns="36000" rtlCol="0" anchor="ctr" anchorCtr="0"/>
          <a:lstStyle/>
          <a:p>
            <a:pPr algn="ctr"/>
            <a:r>
              <a:rPr lang="en-CA" sz="1200" dirty="0">
                <a:solidFill>
                  <a:schemeClr val="tx1"/>
                </a:solidFill>
              </a:rPr>
              <a:t>Identify your organizational needs for containers</a:t>
            </a:r>
            <a:endParaRPr lang="en-US" sz="1200" dirty="0">
              <a:solidFill>
                <a:schemeClr val="tx1"/>
              </a:solidFill>
            </a:endParaRPr>
          </a:p>
        </p:txBody>
      </p:sp>
      <p:sp>
        <p:nvSpPr>
          <p:cNvPr id="13" name="Rounded Rectangle 12"/>
          <p:cNvSpPr/>
          <p:nvPr/>
        </p:nvSpPr>
        <p:spPr>
          <a:xfrm>
            <a:off x="1843089" y="2342333"/>
            <a:ext cx="1627553" cy="839308"/>
          </a:xfrm>
          <a:prstGeom prst="roundRect">
            <a:avLst/>
          </a:prstGeom>
          <a:ln>
            <a:solidFill>
              <a:srgbClr val="1E5E92"/>
            </a:solidFill>
          </a:ln>
          <a:effectLst/>
        </p:spPr>
        <p:style>
          <a:lnRef idx="2">
            <a:schemeClr val="accent3"/>
          </a:lnRef>
          <a:fillRef idx="1">
            <a:schemeClr val="lt1"/>
          </a:fillRef>
          <a:effectRef idx="0">
            <a:schemeClr val="accent3"/>
          </a:effectRef>
          <a:fontRef idx="minor">
            <a:schemeClr val="dk1"/>
          </a:fontRef>
        </p:style>
        <p:txBody>
          <a:bodyPr lIns="36000" rIns="36000" rtlCol="0" anchor="ctr" anchorCtr="0"/>
          <a:lstStyle/>
          <a:p>
            <a:pPr algn="ctr"/>
            <a:r>
              <a:rPr lang="en-CA" sz="1200" dirty="0">
                <a:solidFill>
                  <a:schemeClr val="tx1"/>
                </a:solidFill>
              </a:rPr>
              <a:t>Align container benefits with business goals</a:t>
            </a:r>
            <a:endParaRPr lang="en-US" sz="1200" dirty="0">
              <a:solidFill>
                <a:schemeClr val="tx1"/>
              </a:solidFill>
            </a:endParaRPr>
          </a:p>
        </p:txBody>
      </p:sp>
      <p:sp>
        <p:nvSpPr>
          <p:cNvPr id="14" name="Oval 13"/>
          <p:cNvSpPr/>
          <p:nvPr/>
        </p:nvSpPr>
        <p:spPr>
          <a:xfrm>
            <a:off x="1085589" y="3364471"/>
            <a:ext cx="651258" cy="652274"/>
          </a:xfrm>
          <a:prstGeom prst="ellipse">
            <a:avLst/>
          </a:prstGeom>
          <a:solidFill>
            <a:srgbClr val="5191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1.2</a:t>
            </a:r>
          </a:p>
        </p:txBody>
      </p:sp>
      <p:sp>
        <p:nvSpPr>
          <p:cNvPr id="16" name="Oval 15"/>
          <p:cNvSpPr/>
          <p:nvPr/>
        </p:nvSpPr>
        <p:spPr>
          <a:xfrm>
            <a:off x="1085589" y="2394017"/>
            <a:ext cx="651258" cy="652274"/>
          </a:xfrm>
          <a:prstGeom prst="ellips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1.1</a:t>
            </a:r>
          </a:p>
        </p:txBody>
      </p:sp>
      <p:sp>
        <p:nvSpPr>
          <p:cNvPr id="18" name="Rounded Rectangle 17"/>
          <p:cNvSpPr/>
          <p:nvPr/>
        </p:nvSpPr>
        <p:spPr>
          <a:xfrm>
            <a:off x="4455633" y="3280919"/>
            <a:ext cx="1612554" cy="839309"/>
          </a:xfrm>
          <a:prstGeom prst="roundRect">
            <a:avLst/>
          </a:prstGeom>
          <a:ln w="19050">
            <a:solidFill>
              <a:srgbClr val="16476E"/>
            </a:solidFill>
          </a:ln>
          <a:effectLst/>
        </p:spPr>
        <p:style>
          <a:lnRef idx="1">
            <a:schemeClr val="accent4"/>
          </a:lnRef>
          <a:fillRef idx="2">
            <a:schemeClr val="accent4"/>
          </a:fillRef>
          <a:effectRef idx="1">
            <a:schemeClr val="accent4"/>
          </a:effectRef>
          <a:fontRef idx="minor">
            <a:schemeClr val="dk1"/>
          </a:fontRef>
        </p:style>
        <p:txBody>
          <a:bodyPr lIns="36000" rIns="36000" rtlCol="0" anchor="ctr" anchorCtr="0"/>
          <a:lstStyle/>
          <a:p>
            <a:pPr algn="ctr"/>
            <a:r>
              <a:rPr lang="en-US" sz="1200" dirty="0" smtClean="0">
                <a:solidFill>
                  <a:schemeClr val="tx1"/>
                </a:solidFill>
              </a:rPr>
              <a:t>Explore the container software ecosystem</a:t>
            </a:r>
            <a:endParaRPr lang="en-US" sz="1200" dirty="0">
              <a:solidFill>
                <a:schemeClr val="tx1"/>
              </a:solidFill>
            </a:endParaRPr>
          </a:p>
        </p:txBody>
      </p:sp>
      <p:sp>
        <p:nvSpPr>
          <p:cNvPr id="19" name="Rounded Rectangle 18"/>
          <p:cNvSpPr/>
          <p:nvPr/>
        </p:nvSpPr>
        <p:spPr>
          <a:xfrm>
            <a:off x="4440634" y="2348986"/>
            <a:ext cx="1627553" cy="839308"/>
          </a:xfrm>
          <a:prstGeom prst="roundRect">
            <a:avLst/>
          </a:prstGeom>
          <a:ln>
            <a:solidFill>
              <a:srgbClr val="1E5E92"/>
            </a:solidFill>
          </a:ln>
          <a:effectLst/>
        </p:spPr>
        <p:style>
          <a:lnRef idx="2">
            <a:schemeClr val="accent3"/>
          </a:lnRef>
          <a:fillRef idx="1">
            <a:schemeClr val="lt1"/>
          </a:fillRef>
          <a:effectRef idx="0">
            <a:schemeClr val="accent3"/>
          </a:effectRef>
          <a:fontRef idx="minor">
            <a:schemeClr val="dk1"/>
          </a:fontRef>
        </p:style>
        <p:txBody>
          <a:bodyPr lIns="36000" rIns="36000" rtlCol="0" anchor="ctr" anchorCtr="0"/>
          <a:lstStyle/>
          <a:p>
            <a:pPr algn="ctr" defTabSz="533400">
              <a:lnSpc>
                <a:spcPct val="90000"/>
              </a:lnSpc>
              <a:spcBef>
                <a:spcPct val="0"/>
              </a:spcBef>
              <a:spcAft>
                <a:spcPct val="35000"/>
              </a:spcAft>
            </a:pPr>
            <a:r>
              <a:rPr lang="en-CA" sz="1200" dirty="0" smtClean="0">
                <a:solidFill>
                  <a:schemeClr val="tx1"/>
                </a:solidFill>
              </a:rPr>
              <a:t>Develop a short- and long-term container adoption strategy</a:t>
            </a:r>
            <a:endParaRPr lang="en-CA" sz="1200" dirty="0">
              <a:solidFill>
                <a:schemeClr val="tx1"/>
              </a:solidFill>
            </a:endParaRPr>
          </a:p>
        </p:txBody>
      </p:sp>
      <p:sp>
        <p:nvSpPr>
          <p:cNvPr id="20" name="Oval 19"/>
          <p:cNvSpPr/>
          <p:nvPr/>
        </p:nvSpPr>
        <p:spPr>
          <a:xfrm>
            <a:off x="3722466" y="3374437"/>
            <a:ext cx="651258" cy="652274"/>
          </a:xfrm>
          <a:prstGeom prst="ellipse">
            <a:avLst/>
          </a:prstGeom>
          <a:solidFill>
            <a:srgbClr val="5191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2.2</a:t>
            </a:r>
          </a:p>
        </p:txBody>
      </p:sp>
      <p:sp>
        <p:nvSpPr>
          <p:cNvPr id="22" name="Oval 21"/>
          <p:cNvSpPr/>
          <p:nvPr/>
        </p:nvSpPr>
        <p:spPr>
          <a:xfrm>
            <a:off x="3722466" y="2403983"/>
            <a:ext cx="651258" cy="652274"/>
          </a:xfrm>
          <a:prstGeom prst="ellips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2.1</a:t>
            </a:r>
          </a:p>
        </p:txBody>
      </p:sp>
      <p:sp>
        <p:nvSpPr>
          <p:cNvPr id="24" name="Rounded Rectangle 23"/>
          <p:cNvSpPr/>
          <p:nvPr/>
        </p:nvSpPr>
        <p:spPr>
          <a:xfrm>
            <a:off x="7001444" y="3298796"/>
            <a:ext cx="1612554" cy="839309"/>
          </a:xfrm>
          <a:prstGeom prst="roundRect">
            <a:avLst/>
          </a:prstGeom>
          <a:ln w="19050">
            <a:solidFill>
              <a:srgbClr val="16476E"/>
            </a:solidFill>
          </a:ln>
          <a:effectLst/>
        </p:spPr>
        <p:style>
          <a:lnRef idx="1">
            <a:schemeClr val="accent4"/>
          </a:lnRef>
          <a:fillRef idx="2">
            <a:schemeClr val="accent4"/>
          </a:fillRef>
          <a:effectRef idx="1">
            <a:schemeClr val="accent4"/>
          </a:effectRef>
          <a:fontRef idx="minor">
            <a:schemeClr val="dk1"/>
          </a:fontRef>
        </p:style>
        <p:txBody>
          <a:bodyPr lIns="36000" rIns="36000" rtlCol="0" anchor="ctr" anchorCtr="0"/>
          <a:lstStyle/>
          <a:p>
            <a:pPr algn="ctr"/>
            <a:r>
              <a:rPr lang="en-CA" sz="1200" dirty="0" smtClean="0">
                <a:solidFill>
                  <a:schemeClr val="tx1"/>
                </a:solidFill>
              </a:rPr>
              <a:t>Communicate strategy to stakeholders</a:t>
            </a:r>
            <a:endParaRPr lang="en-US" sz="1200" dirty="0">
              <a:solidFill>
                <a:schemeClr val="tx1"/>
              </a:solidFill>
            </a:endParaRPr>
          </a:p>
        </p:txBody>
      </p:sp>
      <p:sp>
        <p:nvSpPr>
          <p:cNvPr id="25" name="Rounded Rectangle 24"/>
          <p:cNvSpPr/>
          <p:nvPr/>
        </p:nvSpPr>
        <p:spPr>
          <a:xfrm>
            <a:off x="7001444" y="2380444"/>
            <a:ext cx="1627553" cy="839308"/>
          </a:xfrm>
          <a:prstGeom prst="roundRect">
            <a:avLst/>
          </a:prstGeom>
          <a:ln>
            <a:solidFill>
              <a:srgbClr val="1E5E92"/>
            </a:solidFill>
          </a:ln>
          <a:effectLst/>
        </p:spPr>
        <p:style>
          <a:lnRef idx="2">
            <a:schemeClr val="accent3"/>
          </a:lnRef>
          <a:fillRef idx="1">
            <a:schemeClr val="lt1"/>
          </a:fillRef>
          <a:effectRef idx="0">
            <a:schemeClr val="accent3"/>
          </a:effectRef>
          <a:fontRef idx="minor">
            <a:schemeClr val="dk1"/>
          </a:fontRef>
        </p:style>
        <p:txBody>
          <a:bodyPr lIns="36000" rIns="36000" rtlCol="0" anchor="ctr" anchorCtr="0"/>
          <a:lstStyle/>
          <a:p>
            <a:pPr algn="ctr" defTabSz="533400">
              <a:lnSpc>
                <a:spcPct val="90000"/>
              </a:lnSpc>
              <a:spcBef>
                <a:spcPct val="0"/>
              </a:spcBef>
              <a:spcAft>
                <a:spcPct val="35000"/>
              </a:spcAft>
            </a:pPr>
            <a:r>
              <a:rPr lang="en-CA" sz="1200" dirty="0" smtClean="0">
                <a:solidFill>
                  <a:schemeClr val="tx1"/>
                </a:solidFill>
              </a:rPr>
              <a:t>Develop the Container Adoption Roadmap</a:t>
            </a:r>
            <a:endParaRPr lang="en-CA" sz="1200" dirty="0">
              <a:solidFill>
                <a:schemeClr val="tx1"/>
              </a:solidFill>
            </a:endParaRPr>
          </a:p>
        </p:txBody>
      </p:sp>
      <p:sp>
        <p:nvSpPr>
          <p:cNvPr id="26" name="Oval 25"/>
          <p:cNvSpPr/>
          <p:nvPr/>
        </p:nvSpPr>
        <p:spPr>
          <a:xfrm>
            <a:off x="6276542" y="3359690"/>
            <a:ext cx="651258" cy="652274"/>
          </a:xfrm>
          <a:prstGeom prst="ellipse">
            <a:avLst/>
          </a:prstGeom>
          <a:solidFill>
            <a:srgbClr val="5191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3.2</a:t>
            </a:r>
          </a:p>
        </p:txBody>
      </p:sp>
      <p:sp>
        <p:nvSpPr>
          <p:cNvPr id="28" name="Oval 27"/>
          <p:cNvSpPr/>
          <p:nvPr/>
        </p:nvSpPr>
        <p:spPr>
          <a:xfrm>
            <a:off x="6276542" y="2389236"/>
            <a:ext cx="651258" cy="652274"/>
          </a:xfrm>
          <a:prstGeom prst="ellipse">
            <a:avLst/>
          </a:prstGeom>
          <a:solidFill>
            <a:srgbClr val="7CADD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rgbClr val="FFFFFF"/>
                </a:solidFill>
              </a:rPr>
              <a:t>3.1</a:t>
            </a:r>
          </a:p>
        </p:txBody>
      </p:sp>
      <p:sp>
        <p:nvSpPr>
          <p:cNvPr id="35" name="Rounded Rectangle 34"/>
          <p:cNvSpPr/>
          <p:nvPr/>
        </p:nvSpPr>
        <p:spPr>
          <a:xfrm>
            <a:off x="1038699" y="4461655"/>
            <a:ext cx="2423778"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smtClean="0">
                <a:solidFill>
                  <a:schemeClr val="bg1"/>
                </a:solidFill>
              </a:rPr>
              <a:t>Containers Needs Assessment</a:t>
            </a:r>
            <a:endParaRPr lang="en-CA" sz="1200" dirty="0">
              <a:solidFill>
                <a:schemeClr val="bg1"/>
              </a:solidFill>
            </a:endParaRPr>
          </a:p>
        </p:txBody>
      </p:sp>
      <p:sp>
        <p:nvSpPr>
          <p:cNvPr id="36" name="Rounded Rectangle 35"/>
          <p:cNvSpPr/>
          <p:nvPr/>
        </p:nvSpPr>
        <p:spPr>
          <a:xfrm>
            <a:off x="1038699" y="4954091"/>
            <a:ext cx="2423778"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smtClean="0">
                <a:solidFill>
                  <a:schemeClr val="bg1"/>
                </a:solidFill>
              </a:rPr>
              <a:t>Containers Assessment Workbook</a:t>
            </a:r>
            <a:endParaRPr lang="en-CA" sz="1200" dirty="0">
              <a:solidFill>
                <a:schemeClr val="bg1"/>
              </a:solidFill>
            </a:endParaRPr>
          </a:p>
        </p:txBody>
      </p:sp>
      <p:sp>
        <p:nvSpPr>
          <p:cNvPr id="38" name="Rounded Rectangle 37"/>
          <p:cNvSpPr/>
          <p:nvPr/>
        </p:nvSpPr>
        <p:spPr>
          <a:xfrm>
            <a:off x="3708186" y="4452406"/>
            <a:ext cx="2360001"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smtClean="0">
                <a:solidFill>
                  <a:schemeClr val="bg1"/>
                </a:solidFill>
              </a:rPr>
              <a:t>Workload Deployment Strategy</a:t>
            </a:r>
            <a:endParaRPr lang="en-CA" sz="1200" dirty="0">
              <a:solidFill>
                <a:schemeClr val="bg1"/>
              </a:solidFill>
            </a:endParaRPr>
          </a:p>
        </p:txBody>
      </p:sp>
      <p:sp>
        <p:nvSpPr>
          <p:cNvPr id="41" name="Rounded Rectangle 40"/>
          <p:cNvSpPr/>
          <p:nvPr/>
        </p:nvSpPr>
        <p:spPr>
          <a:xfrm>
            <a:off x="6303117" y="4429579"/>
            <a:ext cx="2305735"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smtClean="0">
                <a:solidFill>
                  <a:schemeClr val="bg1"/>
                </a:solidFill>
              </a:rPr>
              <a:t>Container Adoption Roadmap</a:t>
            </a:r>
            <a:endParaRPr lang="en-CA" sz="1200" dirty="0">
              <a:solidFill>
                <a:schemeClr val="bg1"/>
              </a:solidFill>
            </a:endParaRPr>
          </a:p>
        </p:txBody>
      </p:sp>
      <p:sp>
        <p:nvSpPr>
          <p:cNvPr id="42" name="Rounded Rectangle 41"/>
          <p:cNvSpPr/>
          <p:nvPr/>
        </p:nvSpPr>
        <p:spPr>
          <a:xfrm>
            <a:off x="6310617" y="4920752"/>
            <a:ext cx="2290736"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a:solidFill>
                  <a:schemeClr val="bg1"/>
                </a:solidFill>
              </a:rPr>
              <a:t>Containers Collective Agreements </a:t>
            </a:r>
            <a:r>
              <a:rPr lang="en-CA" sz="1200" dirty="0" smtClean="0">
                <a:solidFill>
                  <a:schemeClr val="bg1"/>
                </a:solidFill>
              </a:rPr>
              <a:t>Document</a:t>
            </a:r>
            <a:endParaRPr lang="en-CA" sz="1200" dirty="0">
              <a:solidFill>
                <a:schemeClr val="bg1"/>
              </a:solidFill>
            </a:endParaRPr>
          </a:p>
        </p:txBody>
      </p:sp>
      <p:sp>
        <p:nvSpPr>
          <p:cNvPr id="54" name="Rounded Rectangle 53"/>
          <p:cNvSpPr/>
          <p:nvPr/>
        </p:nvSpPr>
        <p:spPr>
          <a:xfrm>
            <a:off x="6303117" y="5400084"/>
            <a:ext cx="2290736" cy="384345"/>
          </a:xfrm>
          <a:prstGeom prst="roundRect">
            <a:avLst/>
          </a:prstGeom>
          <a:solidFill>
            <a:schemeClr val="accent2"/>
          </a:solidFill>
          <a:ln>
            <a:solidFill>
              <a:srgbClr val="825800"/>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dirty="0" smtClean="0">
                <a:solidFill>
                  <a:schemeClr val="bg1"/>
                </a:solidFill>
              </a:rPr>
              <a:t>Executive Communications Report</a:t>
            </a:r>
            <a:endParaRPr lang="en-CA" sz="1200" dirty="0">
              <a:solidFill>
                <a:schemeClr val="bg1"/>
              </a:solidFill>
            </a:endParaRPr>
          </a:p>
        </p:txBody>
      </p:sp>
      <p:sp>
        <p:nvSpPr>
          <p:cNvPr id="10" name="TextBox 9"/>
          <p:cNvSpPr txBox="1"/>
          <p:nvPr/>
        </p:nvSpPr>
        <p:spPr>
          <a:xfrm>
            <a:off x="158524" y="1770458"/>
            <a:ext cx="800348" cy="276999"/>
          </a:xfrm>
          <a:prstGeom prst="rect">
            <a:avLst/>
          </a:prstGeom>
          <a:effectLst/>
        </p:spPr>
        <p:txBody>
          <a:bodyPr wrap="square" rtlCol="0">
            <a:spAutoFit/>
          </a:bodyPr>
          <a:lstStyle/>
          <a:p>
            <a:pPr algn="r"/>
            <a:r>
              <a:rPr lang="en-CA" sz="1200" b="1" dirty="0"/>
              <a:t>Phases</a:t>
            </a:r>
          </a:p>
        </p:txBody>
      </p:sp>
      <p:sp>
        <p:nvSpPr>
          <p:cNvPr id="56" name="TextBox 55"/>
          <p:cNvSpPr txBox="1"/>
          <p:nvPr/>
        </p:nvSpPr>
        <p:spPr>
          <a:xfrm>
            <a:off x="162533" y="2446630"/>
            <a:ext cx="800348" cy="276999"/>
          </a:xfrm>
          <a:prstGeom prst="rect">
            <a:avLst/>
          </a:prstGeom>
          <a:effectLst/>
        </p:spPr>
        <p:txBody>
          <a:bodyPr wrap="square" rtlCol="0">
            <a:spAutoFit/>
          </a:bodyPr>
          <a:lstStyle/>
          <a:p>
            <a:pPr algn="r"/>
            <a:r>
              <a:rPr lang="en-CA" sz="1200" b="1" dirty="0"/>
              <a:t>Steps</a:t>
            </a:r>
          </a:p>
        </p:txBody>
      </p:sp>
      <p:sp>
        <p:nvSpPr>
          <p:cNvPr id="57" name="TextBox 56"/>
          <p:cNvSpPr txBox="1"/>
          <p:nvPr/>
        </p:nvSpPr>
        <p:spPr>
          <a:xfrm>
            <a:off x="90125" y="4411131"/>
            <a:ext cx="937146" cy="461665"/>
          </a:xfrm>
          <a:prstGeom prst="rect">
            <a:avLst/>
          </a:prstGeom>
          <a:effectLst/>
        </p:spPr>
        <p:txBody>
          <a:bodyPr wrap="square" rtlCol="0">
            <a:spAutoFit/>
          </a:bodyPr>
          <a:lstStyle/>
          <a:p>
            <a:pPr algn="r"/>
            <a:r>
              <a:rPr lang="en-CA" sz="1200" b="1" dirty="0"/>
              <a:t>Tools and Templates</a:t>
            </a:r>
          </a:p>
        </p:txBody>
      </p:sp>
    </p:spTree>
    <p:extLst>
      <p:ext uri="{BB962C8B-B14F-4D97-AF65-F5344CB8AC3E}">
        <p14:creationId xmlns:p14="http://schemas.microsoft.com/office/powerpoint/2010/main" val="2239700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752886"/>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Situation</a:t>
            </a:r>
            <a:endParaRPr lang="en-US" sz="1600" b="1" dirty="0">
              <a:solidFill>
                <a:schemeClr val="bg1"/>
              </a:solidFill>
            </a:endParaRPr>
          </a:p>
        </p:txBody>
      </p:sp>
      <p:sp>
        <p:nvSpPr>
          <p:cNvPr id="14" name="Rectangle 13"/>
          <p:cNvSpPr/>
          <p:nvPr/>
        </p:nvSpPr>
        <p:spPr>
          <a:xfrm>
            <a:off x="3265039" y="2739499"/>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Action</a:t>
            </a:r>
            <a:endParaRPr lang="en-US" sz="1600" b="1" dirty="0">
              <a:solidFill>
                <a:schemeClr val="bg1"/>
              </a:solidFill>
            </a:endParaRPr>
          </a:p>
        </p:txBody>
      </p:sp>
      <p:sp>
        <p:nvSpPr>
          <p:cNvPr id="15" name="Rectangle 14"/>
          <p:cNvSpPr/>
          <p:nvPr/>
        </p:nvSpPr>
        <p:spPr>
          <a:xfrm>
            <a:off x="6308603" y="2741386"/>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Results</a:t>
            </a:r>
            <a:endParaRPr lang="en-US" sz="1600" b="1" dirty="0">
              <a:solidFill>
                <a:schemeClr val="bg1"/>
              </a:solidFill>
            </a:endParaRPr>
          </a:p>
        </p:txBody>
      </p:sp>
      <p:sp>
        <p:nvSpPr>
          <p:cNvPr id="16" name="Rectangle 15"/>
          <p:cNvSpPr/>
          <p:nvPr/>
        </p:nvSpPr>
        <p:spPr>
          <a:xfrm>
            <a:off x="268871" y="3326351"/>
            <a:ext cx="2561457" cy="310681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200" dirty="0">
                <a:solidFill>
                  <a:schemeClr val="tx1"/>
                </a:solidFill>
              </a:rPr>
              <a:t>Containers were becoming more widely used amongst </a:t>
            </a:r>
            <a:r>
              <a:rPr lang="en-US" sz="1200" dirty="0" err="1" smtClean="0">
                <a:solidFill>
                  <a:schemeClr val="tx1"/>
                </a:solidFill>
              </a:rPr>
              <a:t>RightScale</a:t>
            </a:r>
            <a:r>
              <a:rPr lang="en-US" sz="1200" dirty="0" smtClean="0">
                <a:solidFill>
                  <a:schemeClr val="tx1"/>
                </a:solidFill>
              </a:rPr>
              <a:t> users. Migrating </a:t>
            </a:r>
            <a:r>
              <a:rPr lang="en-US" sz="1200" dirty="0">
                <a:solidFill>
                  <a:schemeClr val="tx1"/>
                </a:solidFill>
              </a:rPr>
              <a:t>services to Docker allows them the opportunity to experiment with the technology, and to deliver better container services.</a:t>
            </a:r>
          </a:p>
          <a:p>
            <a:pPr marL="171450" indent="-171450">
              <a:buFont typeface="Arial" panose="020B0604020202020204" pitchFamily="34" charset="0"/>
              <a:buChar char="•"/>
            </a:pPr>
            <a:r>
              <a:rPr lang="en-US" sz="1200" dirty="0" smtClean="0">
                <a:solidFill>
                  <a:schemeClr val="tx1"/>
                </a:solidFill>
              </a:rPr>
              <a:t>In 2014, RightScale started its 18-month container piloting initiative.</a:t>
            </a:r>
          </a:p>
          <a:p>
            <a:pPr marL="171450" indent="-171450">
              <a:buFont typeface="Arial" panose="020B0604020202020204" pitchFamily="34" charset="0"/>
              <a:buChar char="•"/>
            </a:pPr>
            <a:r>
              <a:rPr lang="en-US" sz="1200" dirty="0" smtClean="0">
                <a:solidFill>
                  <a:schemeClr val="tx1"/>
                </a:solidFill>
              </a:rPr>
              <a:t>The goal of the pilot was to determine the feasibility of the technology inside of its infrastructure.</a:t>
            </a:r>
          </a:p>
        </p:txBody>
      </p:sp>
      <p:sp>
        <p:nvSpPr>
          <p:cNvPr id="17" name="Rectangle 16"/>
          <p:cNvSpPr/>
          <p:nvPr/>
        </p:nvSpPr>
        <p:spPr>
          <a:xfrm>
            <a:off x="3275151" y="3326351"/>
            <a:ext cx="2561457" cy="3106818"/>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200" dirty="0" smtClean="0">
                <a:solidFill>
                  <a:schemeClr val="tx1"/>
                </a:solidFill>
              </a:rPr>
              <a:t>RightScale implemented Docker as its container runtime environment on existing VM infrastructure.</a:t>
            </a:r>
          </a:p>
          <a:p>
            <a:pPr marL="171450" indent="-171450">
              <a:buFont typeface="Arial" panose="020B0604020202020204" pitchFamily="34" charset="0"/>
              <a:buChar char="•"/>
            </a:pPr>
            <a:r>
              <a:rPr lang="en-US" sz="1200" dirty="0" smtClean="0">
                <a:solidFill>
                  <a:schemeClr val="tx1"/>
                </a:solidFill>
              </a:rPr>
              <a:t>During the pilot, a single development team was tasked with developing all of their work inside of containers.</a:t>
            </a:r>
          </a:p>
          <a:p>
            <a:pPr marL="171450" indent="-171450">
              <a:buFont typeface="Arial" panose="020B0604020202020204" pitchFamily="34" charset="0"/>
              <a:buChar char="•"/>
            </a:pPr>
            <a:r>
              <a:rPr lang="en-US" sz="1200" dirty="0" smtClean="0">
                <a:solidFill>
                  <a:schemeClr val="tx1"/>
                </a:solidFill>
              </a:rPr>
              <a:t>The success of the pilot led to a 6-week-long all-in effort aiming at completely migrating all applications and services onto containers.</a:t>
            </a:r>
          </a:p>
          <a:p>
            <a:pPr marL="171450" indent="-171450">
              <a:buFont typeface="Arial" panose="020B0604020202020204" pitchFamily="34" charset="0"/>
              <a:buChar char="•"/>
            </a:pPr>
            <a:endParaRPr lang="en-US" sz="1200" dirty="0" smtClean="0">
              <a:solidFill>
                <a:schemeClr val="tx1"/>
              </a:solidFill>
            </a:endParaRPr>
          </a:p>
          <a:p>
            <a:pPr marL="171450" indent="-171450">
              <a:buFont typeface="Arial" panose="020B0604020202020204" pitchFamily="34" charset="0"/>
              <a:buChar char="•"/>
            </a:pPr>
            <a:endParaRPr lang="en-US" sz="1200" dirty="0" smtClean="0">
              <a:solidFill>
                <a:schemeClr val="tx1"/>
              </a:solidFill>
            </a:endParaRPr>
          </a:p>
          <a:p>
            <a:pPr marL="171450" indent="-171450">
              <a:buFont typeface="Arial" panose="020B0604020202020204" pitchFamily="34" charset="0"/>
              <a:buChar char="•"/>
            </a:pPr>
            <a:endParaRPr lang="en-US" sz="1200" dirty="0">
              <a:solidFill>
                <a:schemeClr val="tx1"/>
              </a:solidFill>
            </a:endParaRPr>
          </a:p>
        </p:txBody>
      </p:sp>
      <p:sp>
        <p:nvSpPr>
          <p:cNvPr id="18" name="Rectangle 17"/>
          <p:cNvSpPr/>
          <p:nvPr/>
        </p:nvSpPr>
        <p:spPr>
          <a:xfrm>
            <a:off x="6315843" y="3326350"/>
            <a:ext cx="2561457" cy="310681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171450" indent="-171450">
              <a:buFont typeface="Arial" panose="020B0604020202020204" pitchFamily="34" charset="0"/>
              <a:buChar char="•"/>
            </a:pPr>
            <a:r>
              <a:rPr lang="en-US" sz="1200" dirty="0" smtClean="0">
                <a:solidFill>
                  <a:schemeClr val="tx1"/>
                </a:solidFill>
              </a:rPr>
              <a:t>RightScale successfully migrated the majority of its dynamic applications (48 of 52 services) onto containers.</a:t>
            </a:r>
          </a:p>
          <a:p>
            <a:pPr marL="171450" indent="-171450">
              <a:buFont typeface="Arial" panose="020B0604020202020204" pitchFamily="34" charset="0"/>
              <a:buChar char="•"/>
            </a:pPr>
            <a:r>
              <a:rPr lang="en-US" sz="1200" dirty="0" smtClean="0">
                <a:solidFill>
                  <a:schemeClr val="tx1"/>
                </a:solidFill>
              </a:rPr>
              <a:t>It achieved faster application development.</a:t>
            </a:r>
          </a:p>
          <a:p>
            <a:pPr marL="171450" indent="-171450">
              <a:buFont typeface="Arial" panose="020B0604020202020204" pitchFamily="34" charset="0"/>
              <a:buChar char="•"/>
            </a:pPr>
            <a:r>
              <a:rPr lang="en-US" sz="1200" dirty="0" smtClean="0">
                <a:solidFill>
                  <a:schemeClr val="tx1"/>
                </a:solidFill>
              </a:rPr>
              <a:t>Application costs were cut by over half.</a:t>
            </a:r>
          </a:p>
          <a:p>
            <a:pPr marL="171450" indent="-171450">
              <a:buFont typeface="Arial" panose="020B0604020202020204" pitchFamily="34" charset="0"/>
              <a:buChar char="•"/>
            </a:pPr>
            <a:r>
              <a:rPr lang="en-US" sz="1200" dirty="0" smtClean="0">
                <a:solidFill>
                  <a:schemeClr val="tx1"/>
                </a:solidFill>
              </a:rPr>
              <a:t>Operations now had a clear understanding of expectations for container development and delivery.</a:t>
            </a:r>
          </a:p>
          <a:p>
            <a:pPr marL="171450" indent="-171450">
              <a:buFont typeface="Arial" panose="020B0604020202020204" pitchFamily="34" charset="0"/>
              <a:buChar char="•"/>
            </a:pPr>
            <a:r>
              <a:rPr lang="en-US" sz="1200" dirty="0" smtClean="0">
                <a:solidFill>
                  <a:schemeClr val="tx1"/>
                </a:solidFill>
              </a:rPr>
              <a:t>There was a more homogeneous flow of workloads between developers and operations.</a:t>
            </a:r>
          </a:p>
          <a:p>
            <a:pPr marL="171450" indent="-171450">
              <a:buFont typeface="Arial" panose="020B0604020202020204" pitchFamily="34" charset="0"/>
              <a:buChar char="•"/>
            </a:pPr>
            <a:endParaRPr lang="en-US" sz="1200" dirty="0">
              <a:solidFill>
                <a:schemeClr val="tx1"/>
              </a:solidFill>
            </a:endParaRPr>
          </a:p>
        </p:txBody>
      </p:sp>
      <p:sp>
        <p:nvSpPr>
          <p:cNvPr id="4" name="Title 3"/>
          <p:cNvSpPr>
            <a:spLocks noGrp="1"/>
          </p:cNvSpPr>
          <p:nvPr>
            <p:ph type="title"/>
          </p:nvPr>
        </p:nvSpPr>
        <p:spPr/>
        <p:txBody>
          <a:bodyPr/>
          <a:lstStyle/>
          <a:p>
            <a:r>
              <a:rPr lang="en-US" dirty="0" smtClean="0"/>
              <a:t>RightScale took an all-in approach and successfully migrated 92% of services to container infrastructure</a:t>
            </a:r>
            <a:endParaRPr lang="en-US" dirty="0"/>
          </a:p>
        </p:txBody>
      </p:sp>
      <p:sp>
        <p:nvSpPr>
          <p:cNvPr id="23" name="Chevron 22"/>
          <p:cNvSpPr/>
          <p:nvPr/>
        </p:nvSpPr>
        <p:spPr>
          <a:xfrm>
            <a:off x="5947093" y="4383517"/>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4" name="Chevron 23"/>
          <p:cNvSpPr/>
          <p:nvPr/>
        </p:nvSpPr>
        <p:spPr>
          <a:xfrm>
            <a:off x="2931147" y="4383517"/>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1" name="Text Placeholder 7"/>
          <p:cNvSpPr txBox="1">
            <a:spLocks/>
          </p:cNvSpPr>
          <p:nvPr/>
        </p:nvSpPr>
        <p:spPr bwMode="auto">
          <a:xfrm>
            <a:off x="266823" y="2037893"/>
            <a:ext cx="8491234" cy="5996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0" hangingPunct="0">
              <a:spcBef>
                <a:spcPts val="0"/>
              </a:spcBef>
              <a:spcAft>
                <a:spcPts val="600"/>
              </a:spcAft>
              <a:buClr>
                <a:srgbClr val="333333"/>
              </a:buClr>
              <a:buNone/>
            </a:pPr>
            <a:r>
              <a:rPr lang="en-US" dirty="0" smtClean="0">
                <a:solidFill>
                  <a:srgbClr val="333333"/>
                </a:solidFill>
              </a:rPr>
              <a:t>RightScale is a SaaS universal cloud management platform that manages infrastructure across multiple IaaS providers. With the rise in Docker (a container runtime environment) adoption, RightScale looked to take on containers to take advantage of their benefits, and to deliver better services to their users.</a:t>
            </a:r>
            <a:endParaRPr lang="en-US" dirty="0">
              <a:solidFill>
                <a:srgbClr val="333333"/>
              </a:solidFill>
            </a:endParaRPr>
          </a:p>
        </p:txBody>
      </p:sp>
      <p:grpSp>
        <p:nvGrpSpPr>
          <p:cNvPr id="20" name="Group 19"/>
          <p:cNvGrpSpPr/>
          <p:nvPr/>
        </p:nvGrpSpPr>
        <p:grpSpPr>
          <a:xfrm>
            <a:off x="-1" y="1139383"/>
            <a:ext cx="6877051" cy="796519"/>
            <a:chOff x="-2" y="294436"/>
            <a:chExt cx="6877051" cy="796519"/>
          </a:xfrm>
        </p:grpSpPr>
        <p:sp>
          <p:nvSpPr>
            <p:cNvPr id="22" name="Rectangle 21"/>
            <p:cNvSpPr/>
            <p:nvPr/>
          </p:nvSpPr>
          <p:spPr>
            <a:xfrm>
              <a:off x="-2" y="294436"/>
              <a:ext cx="6677026"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25" name="TextBox 24"/>
            <p:cNvSpPr txBox="1"/>
            <p:nvPr/>
          </p:nvSpPr>
          <p:spPr>
            <a:xfrm>
              <a:off x="3407021" y="374666"/>
              <a:ext cx="870438" cy="646331"/>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a:p>
              <a:pPr algn="r">
                <a:lnSpc>
                  <a:spcPct val="150000"/>
                </a:lnSpc>
              </a:pPr>
              <a:r>
                <a:rPr lang="en-CA" sz="1200" i="1" dirty="0" smtClean="0">
                  <a:solidFill>
                    <a:schemeClr val="bg1"/>
                  </a:solidFill>
                </a:rPr>
                <a:t>Source</a:t>
              </a:r>
              <a:endParaRPr lang="en-CA" sz="1200" i="1" dirty="0">
                <a:solidFill>
                  <a:schemeClr val="bg1"/>
                </a:solidFill>
              </a:endParaRPr>
            </a:p>
          </p:txBody>
        </p:sp>
        <p:cxnSp>
          <p:nvCxnSpPr>
            <p:cNvPr id="26" name="Straight Connector 25"/>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34" name="Text Placeholder 9"/>
            <p:cNvSpPr txBox="1">
              <a:spLocks/>
            </p:cNvSpPr>
            <p:nvPr/>
          </p:nvSpPr>
          <p:spPr>
            <a:xfrm>
              <a:off x="4277457" y="374667"/>
              <a:ext cx="2599592"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Universal Cloud Management</a:t>
              </a:r>
            </a:p>
            <a:p>
              <a:r>
                <a:rPr lang="en-CA" dirty="0" smtClean="0"/>
                <a:t>Interview</a:t>
              </a:r>
              <a:endParaRPr lang="en-US" dirty="0"/>
            </a:p>
          </p:txBody>
        </p:sp>
      </p:grpSp>
      <p:sp>
        <p:nvSpPr>
          <p:cNvPr id="35" name="TextBox 34"/>
          <p:cNvSpPr txBox="1"/>
          <p:nvPr/>
        </p:nvSpPr>
        <p:spPr>
          <a:xfrm>
            <a:off x="7016265" y="1241274"/>
            <a:ext cx="1488464" cy="369332"/>
          </a:xfrm>
          <a:prstGeom prst="rect">
            <a:avLst/>
          </a:prstGeom>
        </p:spPr>
        <p:txBody>
          <a:bodyPr wrap="square" rtlCol="0">
            <a:spAutoFit/>
          </a:bodyPr>
          <a:lstStyle/>
          <a:p>
            <a:r>
              <a:rPr lang="en-CA" i="1" dirty="0" smtClean="0">
                <a:latin typeface="+mj-lt"/>
              </a:rPr>
              <a:t>Part 1/4</a:t>
            </a:r>
          </a:p>
        </p:txBody>
      </p:sp>
    </p:spTree>
    <p:extLst>
      <p:ext uri="{BB962C8B-B14F-4D97-AF65-F5344CB8AC3E}">
        <p14:creationId xmlns:p14="http://schemas.microsoft.com/office/powerpoint/2010/main" val="3934443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CA" dirty="0" smtClean="0"/>
              <a:t>Info-Tech Delivers: Key deliverables of the roadmap project</a:t>
            </a:r>
            <a:endParaRPr lang="en-CA" dirty="0"/>
          </a:p>
        </p:txBody>
      </p:sp>
      <p:sp>
        <p:nvSpPr>
          <p:cNvPr id="4" name="Freeform 3"/>
          <p:cNvSpPr/>
          <p:nvPr/>
        </p:nvSpPr>
        <p:spPr>
          <a:xfrm>
            <a:off x="1066601" y="1714474"/>
            <a:ext cx="6826314" cy="3965358"/>
          </a:xfrm>
          <a:custGeom>
            <a:avLst/>
            <a:gdLst>
              <a:gd name="connsiteX0" fmla="*/ 0 w 7985293"/>
              <a:gd name="connsiteY0" fmla="*/ 255661 h 4320667"/>
              <a:gd name="connsiteX1" fmla="*/ 7985156 w 7985293"/>
              <a:gd name="connsiteY1" fmla="*/ 300928 h 4320667"/>
              <a:gd name="connsiteX2" fmla="*/ 226336 w 7985293"/>
              <a:gd name="connsiteY2" fmla="*/ 3270465 h 4320667"/>
              <a:gd name="connsiteX3" fmla="*/ 7650178 w 7985293"/>
              <a:gd name="connsiteY3" fmla="*/ 4320667 h 4320667"/>
              <a:gd name="connsiteX0" fmla="*/ 0 w 8401746"/>
              <a:gd name="connsiteY0" fmla="*/ 41506 h 4106512"/>
              <a:gd name="connsiteX1" fmla="*/ 8401615 w 8401746"/>
              <a:gd name="connsiteY1" fmla="*/ 1082654 h 4106512"/>
              <a:gd name="connsiteX2" fmla="*/ 226336 w 8401746"/>
              <a:gd name="connsiteY2" fmla="*/ 3056310 h 4106512"/>
              <a:gd name="connsiteX3" fmla="*/ 7650178 w 8401746"/>
              <a:gd name="connsiteY3" fmla="*/ 4106512 h 4106512"/>
              <a:gd name="connsiteX0" fmla="*/ 0 w 8401615"/>
              <a:gd name="connsiteY0" fmla="*/ 45017 h 4110023"/>
              <a:gd name="connsiteX1" fmla="*/ 8401615 w 8401615"/>
              <a:gd name="connsiteY1" fmla="*/ 1086165 h 4110023"/>
              <a:gd name="connsiteX2" fmla="*/ 18106 w 8401615"/>
              <a:gd name="connsiteY2" fmla="*/ 3539655 h 4110023"/>
              <a:gd name="connsiteX3" fmla="*/ 7650178 w 8401615"/>
              <a:gd name="connsiteY3" fmla="*/ 4110023 h 4110023"/>
              <a:gd name="connsiteX0" fmla="*/ 0 w 8401615"/>
              <a:gd name="connsiteY0" fmla="*/ 45017 h 3892740"/>
              <a:gd name="connsiteX1" fmla="*/ 8401615 w 8401615"/>
              <a:gd name="connsiteY1" fmla="*/ 1086165 h 3892740"/>
              <a:gd name="connsiteX2" fmla="*/ 18106 w 8401615"/>
              <a:gd name="connsiteY2" fmla="*/ 3539655 h 3892740"/>
              <a:gd name="connsiteX3" fmla="*/ 7957996 w 8401615"/>
              <a:gd name="connsiteY3" fmla="*/ 3892740 h 3892740"/>
              <a:gd name="connsiteX0" fmla="*/ 0 w 8401615"/>
              <a:gd name="connsiteY0" fmla="*/ 45017 h 3892740"/>
              <a:gd name="connsiteX1" fmla="*/ 8401615 w 8401615"/>
              <a:gd name="connsiteY1" fmla="*/ 1086165 h 3892740"/>
              <a:gd name="connsiteX2" fmla="*/ 18106 w 8401615"/>
              <a:gd name="connsiteY2" fmla="*/ 3539655 h 3892740"/>
              <a:gd name="connsiteX3" fmla="*/ 7957996 w 8401615"/>
              <a:gd name="connsiteY3" fmla="*/ 3892740 h 3892740"/>
              <a:gd name="connsiteX0" fmla="*/ 0 w 8401615"/>
              <a:gd name="connsiteY0" fmla="*/ 39677 h 3887400"/>
              <a:gd name="connsiteX1" fmla="*/ 8401615 w 8401615"/>
              <a:gd name="connsiteY1" fmla="*/ 1080825 h 3887400"/>
              <a:gd name="connsiteX2" fmla="*/ 9052 w 8401615"/>
              <a:gd name="connsiteY2" fmla="*/ 2773824 h 3887400"/>
              <a:gd name="connsiteX3" fmla="*/ 7957996 w 8401615"/>
              <a:gd name="connsiteY3" fmla="*/ 3887400 h 3887400"/>
              <a:gd name="connsiteX0" fmla="*/ 0 w 7957996"/>
              <a:gd name="connsiteY0" fmla="*/ 42728 h 3890451"/>
              <a:gd name="connsiteX1" fmla="*/ 7948942 w 7957996"/>
              <a:gd name="connsiteY1" fmla="*/ 1011448 h 3890451"/>
              <a:gd name="connsiteX2" fmla="*/ 9052 w 7957996"/>
              <a:gd name="connsiteY2" fmla="*/ 2776875 h 3890451"/>
              <a:gd name="connsiteX3" fmla="*/ 7957996 w 7957996"/>
              <a:gd name="connsiteY3" fmla="*/ 3890451 h 3890451"/>
              <a:gd name="connsiteX0" fmla="*/ 0 w 7948943"/>
              <a:gd name="connsiteY0" fmla="*/ 42728 h 4334071"/>
              <a:gd name="connsiteX1" fmla="*/ 7948942 w 7948943"/>
              <a:gd name="connsiteY1" fmla="*/ 1011448 h 4334071"/>
              <a:gd name="connsiteX2" fmla="*/ 9052 w 7948943"/>
              <a:gd name="connsiteY2" fmla="*/ 2776875 h 4334071"/>
              <a:gd name="connsiteX3" fmla="*/ 7948943 w 7948943"/>
              <a:gd name="connsiteY3" fmla="*/ 4334071 h 4334071"/>
              <a:gd name="connsiteX0" fmla="*/ 36215 w 7939896"/>
              <a:gd name="connsiteY0" fmla="*/ 58714 h 4042239"/>
              <a:gd name="connsiteX1" fmla="*/ 7939890 w 7939896"/>
              <a:gd name="connsiteY1" fmla="*/ 719616 h 4042239"/>
              <a:gd name="connsiteX2" fmla="*/ 0 w 7939896"/>
              <a:gd name="connsiteY2" fmla="*/ 2485043 h 4042239"/>
              <a:gd name="connsiteX3" fmla="*/ 7939891 w 7939896"/>
              <a:gd name="connsiteY3" fmla="*/ 4042239 h 4042239"/>
              <a:gd name="connsiteX0" fmla="*/ 36748 w 8356888"/>
              <a:gd name="connsiteY0" fmla="*/ 50800 h 4034325"/>
              <a:gd name="connsiteX1" fmla="*/ 8356882 w 8356888"/>
              <a:gd name="connsiteY1" fmla="*/ 820343 h 4034325"/>
              <a:gd name="connsiteX2" fmla="*/ 533 w 8356888"/>
              <a:gd name="connsiteY2" fmla="*/ 2477129 h 4034325"/>
              <a:gd name="connsiteX3" fmla="*/ 7940424 w 8356888"/>
              <a:gd name="connsiteY3" fmla="*/ 4034325 h 4034325"/>
              <a:gd name="connsiteX0" fmla="*/ 36246 w 8039515"/>
              <a:gd name="connsiteY0" fmla="*/ 48077 h 4031602"/>
              <a:gd name="connsiteX1" fmla="*/ 8039509 w 8039515"/>
              <a:gd name="connsiteY1" fmla="*/ 862887 h 4031602"/>
              <a:gd name="connsiteX2" fmla="*/ 31 w 8039515"/>
              <a:gd name="connsiteY2" fmla="*/ 2474406 h 4031602"/>
              <a:gd name="connsiteX3" fmla="*/ 7939922 w 8039515"/>
              <a:gd name="connsiteY3" fmla="*/ 4031602 h 4031602"/>
              <a:gd name="connsiteX0" fmla="*/ 41354 w 7945030"/>
              <a:gd name="connsiteY0" fmla="*/ 46092 h 4029617"/>
              <a:gd name="connsiteX1" fmla="*/ 6632277 w 7945030"/>
              <a:gd name="connsiteY1" fmla="*/ 897116 h 4029617"/>
              <a:gd name="connsiteX2" fmla="*/ 5139 w 7945030"/>
              <a:gd name="connsiteY2" fmla="*/ 2472421 h 4029617"/>
              <a:gd name="connsiteX3" fmla="*/ 7945030 w 7945030"/>
              <a:gd name="connsiteY3" fmla="*/ 4029617 h 4029617"/>
              <a:gd name="connsiteX0" fmla="*/ 0 w 7903676"/>
              <a:gd name="connsiteY0" fmla="*/ 46395 h 4029920"/>
              <a:gd name="connsiteX1" fmla="*/ 6590923 w 7903676"/>
              <a:gd name="connsiteY1" fmla="*/ 897419 h 4029920"/>
              <a:gd name="connsiteX2" fmla="*/ 1041147 w 7903676"/>
              <a:gd name="connsiteY2" fmla="*/ 2508938 h 4029920"/>
              <a:gd name="connsiteX3" fmla="*/ 7903676 w 7903676"/>
              <a:gd name="connsiteY3" fmla="*/ 4029920 h 4029920"/>
              <a:gd name="connsiteX0" fmla="*/ 0 w 7903676"/>
              <a:gd name="connsiteY0" fmla="*/ 44991 h 4028516"/>
              <a:gd name="connsiteX1" fmla="*/ 6011501 w 7903676"/>
              <a:gd name="connsiteY1" fmla="*/ 923175 h 4028516"/>
              <a:gd name="connsiteX2" fmla="*/ 1041147 w 7903676"/>
              <a:gd name="connsiteY2" fmla="*/ 2507534 h 4028516"/>
              <a:gd name="connsiteX3" fmla="*/ 7903676 w 7903676"/>
              <a:gd name="connsiteY3" fmla="*/ 4028516 h 4028516"/>
              <a:gd name="connsiteX0" fmla="*/ 0 w 7903676"/>
              <a:gd name="connsiteY0" fmla="*/ 45207 h 4028732"/>
              <a:gd name="connsiteX1" fmla="*/ 6011501 w 7903676"/>
              <a:gd name="connsiteY1" fmla="*/ 923391 h 4028732"/>
              <a:gd name="connsiteX2" fmla="*/ 1231270 w 7903676"/>
              <a:gd name="connsiteY2" fmla="*/ 2534911 h 4028732"/>
              <a:gd name="connsiteX3" fmla="*/ 7903676 w 7903676"/>
              <a:gd name="connsiteY3" fmla="*/ 4028732 h 4028732"/>
              <a:gd name="connsiteX0" fmla="*/ 0 w 6826314"/>
              <a:gd name="connsiteY0" fmla="*/ 45207 h 3965358"/>
              <a:gd name="connsiteX1" fmla="*/ 6011501 w 6826314"/>
              <a:gd name="connsiteY1" fmla="*/ 923391 h 3965358"/>
              <a:gd name="connsiteX2" fmla="*/ 1231270 w 6826314"/>
              <a:gd name="connsiteY2" fmla="*/ 2534911 h 3965358"/>
              <a:gd name="connsiteX3" fmla="*/ 6826314 w 6826314"/>
              <a:gd name="connsiteY3" fmla="*/ 3965358 h 3965358"/>
            </a:gdLst>
            <a:ahLst/>
            <a:cxnLst>
              <a:cxn ang="0">
                <a:pos x="connsiteX0" y="connsiteY0"/>
              </a:cxn>
              <a:cxn ang="0">
                <a:pos x="connsiteX1" y="connsiteY1"/>
              </a:cxn>
              <a:cxn ang="0">
                <a:pos x="connsiteX2" y="connsiteY2"/>
              </a:cxn>
              <a:cxn ang="0">
                <a:pos x="connsiteX3" y="connsiteY3"/>
              </a:cxn>
            </a:cxnLst>
            <a:rect l="l" t="t" r="r" b="b"/>
            <a:pathLst>
              <a:path w="6826314" h="3965358">
                <a:moveTo>
                  <a:pt x="0" y="45207"/>
                </a:moveTo>
                <a:cubicBezTo>
                  <a:pt x="3973716" y="-183393"/>
                  <a:pt x="5806289" y="508440"/>
                  <a:pt x="6011501" y="923391"/>
                </a:cubicBezTo>
                <a:cubicBezTo>
                  <a:pt x="6216713" y="1338342"/>
                  <a:pt x="1095468" y="2027917"/>
                  <a:pt x="1231270" y="2534911"/>
                </a:cubicBezTo>
                <a:cubicBezTo>
                  <a:pt x="1367072" y="3041905"/>
                  <a:pt x="5539213" y="3797869"/>
                  <a:pt x="6826314" y="3965358"/>
                </a:cubicBezTo>
              </a:path>
            </a:pathLst>
          </a:custGeom>
          <a:solidFill>
            <a:schemeClr val="bg1"/>
          </a:solidFill>
          <a:ln w="393700">
            <a:solidFill>
              <a:schemeClr val="accent1">
                <a:alpha val="19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Oval 4"/>
          <p:cNvSpPr/>
          <p:nvPr/>
        </p:nvSpPr>
        <p:spPr>
          <a:xfrm>
            <a:off x="1180064" y="1640347"/>
            <a:ext cx="274320" cy="268460"/>
          </a:xfrm>
          <a:prstGeom prst="ellips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Oval 5"/>
          <p:cNvSpPr/>
          <p:nvPr/>
        </p:nvSpPr>
        <p:spPr>
          <a:xfrm>
            <a:off x="5594122" y="1898147"/>
            <a:ext cx="274320" cy="268460"/>
          </a:xfrm>
          <a:prstGeom prst="ellips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Oval 6"/>
          <p:cNvSpPr/>
          <p:nvPr/>
        </p:nvSpPr>
        <p:spPr>
          <a:xfrm>
            <a:off x="3847678" y="3472614"/>
            <a:ext cx="274320" cy="268460"/>
          </a:xfrm>
          <a:prstGeom prst="ellips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p:cNvSpPr/>
          <p:nvPr/>
        </p:nvSpPr>
        <p:spPr>
          <a:xfrm>
            <a:off x="3601797" y="4720146"/>
            <a:ext cx="274320" cy="268460"/>
          </a:xfrm>
          <a:prstGeom prst="ellips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Oval 8"/>
          <p:cNvSpPr/>
          <p:nvPr/>
        </p:nvSpPr>
        <p:spPr>
          <a:xfrm>
            <a:off x="7231460" y="5497724"/>
            <a:ext cx="274320" cy="268460"/>
          </a:xfrm>
          <a:prstGeom prst="ellipse">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ectangular Callout 9"/>
          <p:cNvSpPr/>
          <p:nvPr/>
        </p:nvSpPr>
        <p:spPr>
          <a:xfrm>
            <a:off x="1934557" y="1316768"/>
            <a:ext cx="1589695" cy="915615"/>
          </a:xfrm>
          <a:prstGeom prst="wedgeRectCallout">
            <a:avLst>
              <a:gd name="adj1" fmla="val -81473"/>
              <a:gd name="adj2" fmla="val -10611"/>
            </a:avLst>
          </a:prstGeom>
          <a:solidFill>
            <a:schemeClr val="lt1">
              <a:alpha val="75000"/>
            </a:schemeClr>
          </a:solidFill>
          <a:effectLst/>
        </p:spPr>
        <p:style>
          <a:lnRef idx="2">
            <a:schemeClr val="dk1"/>
          </a:lnRef>
          <a:fillRef idx="1">
            <a:schemeClr val="lt1"/>
          </a:fillRef>
          <a:effectRef idx="0">
            <a:schemeClr val="dk1"/>
          </a:effectRef>
          <a:fontRef idx="minor">
            <a:schemeClr val="dk1"/>
          </a:fontRef>
        </p:style>
        <p:txBody>
          <a:bodyPr rtlCol="0" anchor="ctr"/>
          <a:lstStyle/>
          <a:p>
            <a:r>
              <a:rPr lang="en-CA" sz="1600" b="1" dirty="0" smtClean="0">
                <a:solidFill>
                  <a:schemeClr val="bg1">
                    <a:lumMod val="50000"/>
                  </a:schemeClr>
                </a:solidFill>
              </a:rPr>
              <a:t>Container Needs Assessment</a:t>
            </a:r>
            <a:endParaRPr lang="en-CA" sz="1600" b="1" dirty="0">
              <a:solidFill>
                <a:schemeClr val="bg1">
                  <a:lumMod val="50000"/>
                </a:schemeClr>
              </a:solidFill>
            </a:endParaRPr>
          </a:p>
        </p:txBody>
      </p:sp>
      <p:sp>
        <p:nvSpPr>
          <p:cNvPr id="11" name="Rectangular Callout 10"/>
          <p:cNvSpPr/>
          <p:nvPr/>
        </p:nvSpPr>
        <p:spPr>
          <a:xfrm>
            <a:off x="6097042" y="1302360"/>
            <a:ext cx="1408738" cy="964125"/>
          </a:xfrm>
          <a:prstGeom prst="wedgeRectCallout">
            <a:avLst>
              <a:gd name="adj1" fmla="val -61805"/>
              <a:gd name="adj2" fmla="val 22195"/>
            </a:avLst>
          </a:prstGeom>
          <a:solidFill>
            <a:schemeClr val="lt1">
              <a:alpha val="75000"/>
            </a:schemeClr>
          </a:solidFill>
          <a:effectLst/>
        </p:spPr>
        <p:style>
          <a:lnRef idx="2">
            <a:schemeClr val="dk1"/>
          </a:lnRef>
          <a:fillRef idx="1">
            <a:schemeClr val="lt1"/>
          </a:fillRef>
          <a:effectRef idx="0">
            <a:schemeClr val="dk1"/>
          </a:effectRef>
          <a:fontRef idx="minor">
            <a:schemeClr val="dk1"/>
          </a:fontRef>
        </p:style>
        <p:txBody>
          <a:bodyPr rtlCol="0" anchor="ctr"/>
          <a:lstStyle/>
          <a:p>
            <a:r>
              <a:rPr lang="en-CA" sz="1600" b="1" dirty="0" smtClean="0">
                <a:solidFill>
                  <a:schemeClr val="bg1">
                    <a:lumMod val="50000"/>
                  </a:schemeClr>
                </a:solidFill>
              </a:rPr>
              <a:t>Workload Deployment Strategy</a:t>
            </a:r>
            <a:endParaRPr lang="en-CA" sz="1600" dirty="0">
              <a:solidFill>
                <a:schemeClr val="bg1">
                  <a:lumMod val="50000"/>
                </a:schemeClr>
              </a:solidFill>
            </a:endParaRPr>
          </a:p>
        </p:txBody>
      </p:sp>
      <p:sp>
        <p:nvSpPr>
          <p:cNvPr id="12" name="Rectangular Callout 11"/>
          <p:cNvSpPr/>
          <p:nvPr/>
        </p:nvSpPr>
        <p:spPr>
          <a:xfrm flipH="1">
            <a:off x="1930463" y="2989065"/>
            <a:ext cx="1253644" cy="1097467"/>
          </a:xfrm>
          <a:prstGeom prst="wedgeRectCallout">
            <a:avLst>
              <a:gd name="adj1" fmla="val -102514"/>
              <a:gd name="adj2" fmla="val -597"/>
            </a:avLst>
          </a:prstGeom>
          <a:solidFill>
            <a:schemeClr val="lt1">
              <a:alpha val="75000"/>
            </a:schemeClr>
          </a:solidFill>
          <a:effectLst/>
        </p:spPr>
        <p:style>
          <a:lnRef idx="2">
            <a:schemeClr val="dk1"/>
          </a:lnRef>
          <a:fillRef idx="1">
            <a:schemeClr val="lt1"/>
          </a:fillRef>
          <a:effectRef idx="0">
            <a:schemeClr val="dk1"/>
          </a:effectRef>
          <a:fontRef idx="minor">
            <a:schemeClr val="dk1"/>
          </a:fontRef>
        </p:style>
        <p:txBody>
          <a:bodyPr rtlCol="0" anchor="ctr"/>
          <a:lstStyle/>
          <a:p>
            <a:pPr algn="l"/>
            <a:r>
              <a:rPr lang="en-CA" sz="1600" b="1" dirty="0" smtClean="0">
                <a:solidFill>
                  <a:schemeClr val="bg1">
                    <a:lumMod val="50000"/>
                  </a:schemeClr>
                </a:solidFill>
              </a:rPr>
              <a:t>Container Software Stack</a:t>
            </a:r>
            <a:endParaRPr lang="en-CA" sz="1600" b="1" dirty="0">
              <a:solidFill>
                <a:schemeClr val="bg1">
                  <a:lumMod val="50000"/>
                </a:schemeClr>
              </a:solidFill>
            </a:endParaRPr>
          </a:p>
        </p:txBody>
      </p:sp>
      <p:sp>
        <p:nvSpPr>
          <p:cNvPr id="13" name="Rectangular Callout 12"/>
          <p:cNvSpPr/>
          <p:nvPr/>
        </p:nvSpPr>
        <p:spPr>
          <a:xfrm>
            <a:off x="2557285" y="5225079"/>
            <a:ext cx="2098044" cy="995858"/>
          </a:xfrm>
          <a:prstGeom prst="wedgeRectCallout">
            <a:avLst>
              <a:gd name="adj1" fmla="val 11217"/>
              <a:gd name="adj2" fmla="val -74030"/>
            </a:avLst>
          </a:prstGeom>
          <a:solidFill>
            <a:schemeClr val="lt1">
              <a:alpha val="75000"/>
            </a:schemeClr>
          </a:solidFill>
          <a:effectLst/>
        </p:spPr>
        <p:style>
          <a:lnRef idx="2">
            <a:schemeClr val="dk1"/>
          </a:lnRef>
          <a:fillRef idx="1">
            <a:schemeClr val="lt1"/>
          </a:fillRef>
          <a:effectRef idx="0">
            <a:schemeClr val="dk1"/>
          </a:effectRef>
          <a:fontRef idx="minor">
            <a:schemeClr val="dk1"/>
          </a:fontRef>
        </p:style>
        <p:txBody>
          <a:bodyPr rtlCol="0" anchor="ctr"/>
          <a:lstStyle/>
          <a:p>
            <a:r>
              <a:rPr lang="en-CA" sz="1600" b="1" dirty="0">
                <a:solidFill>
                  <a:schemeClr val="bg1">
                    <a:lumMod val="50000"/>
                  </a:schemeClr>
                </a:solidFill>
              </a:rPr>
              <a:t>Containers Collective Agreements Outline</a:t>
            </a:r>
          </a:p>
        </p:txBody>
      </p:sp>
      <p:sp>
        <p:nvSpPr>
          <p:cNvPr id="14" name="Rectangular Callout 13"/>
          <p:cNvSpPr/>
          <p:nvPr/>
        </p:nvSpPr>
        <p:spPr>
          <a:xfrm>
            <a:off x="5130372" y="4399504"/>
            <a:ext cx="1870128" cy="1011868"/>
          </a:xfrm>
          <a:prstGeom prst="wedgeRectCallout">
            <a:avLst>
              <a:gd name="adj1" fmla="val 57829"/>
              <a:gd name="adj2" fmla="val 72813"/>
            </a:avLst>
          </a:prstGeom>
          <a:solidFill>
            <a:schemeClr val="lt1">
              <a:alpha val="75000"/>
            </a:schemeClr>
          </a:solidFill>
          <a:effectLst/>
        </p:spPr>
        <p:style>
          <a:lnRef idx="2">
            <a:schemeClr val="dk1"/>
          </a:lnRef>
          <a:fillRef idx="1">
            <a:schemeClr val="lt1"/>
          </a:fillRef>
          <a:effectRef idx="0">
            <a:schemeClr val="dk1"/>
          </a:effectRef>
          <a:fontRef idx="minor">
            <a:schemeClr val="dk1"/>
          </a:fontRef>
        </p:style>
        <p:txBody>
          <a:bodyPr rtlCol="0" anchor="ctr"/>
          <a:lstStyle/>
          <a:p>
            <a:r>
              <a:rPr lang="en-CA" sz="1600" b="1" dirty="0" smtClean="0">
                <a:solidFill>
                  <a:schemeClr val="bg1">
                    <a:lumMod val="50000"/>
                  </a:schemeClr>
                </a:solidFill>
              </a:rPr>
              <a:t>Executive Communications Report</a:t>
            </a:r>
            <a:endParaRPr lang="en-CA" sz="1600" b="1" dirty="0">
              <a:solidFill>
                <a:schemeClr val="bg1">
                  <a:lumMod val="50000"/>
                </a:schemeClr>
              </a:solidFill>
            </a:endParaRPr>
          </a:p>
        </p:txBody>
      </p:sp>
      <p:pic>
        <p:nvPicPr>
          <p:cNvPr id="16" name="Picture 15"/>
          <p:cNvPicPr>
            <a:picLocks noChangeAspect="1"/>
          </p:cNvPicPr>
          <p:nvPr/>
        </p:nvPicPr>
        <p:blipFill>
          <a:blip r:embed="rId2"/>
          <a:stretch>
            <a:fillRect/>
          </a:stretch>
        </p:blipFill>
        <p:spPr>
          <a:xfrm>
            <a:off x="220256" y="2989065"/>
            <a:ext cx="1692690" cy="1144354"/>
          </a:xfrm>
          <a:prstGeom prst="rect">
            <a:avLst/>
          </a:prstGeom>
          <a:ln>
            <a:noFill/>
          </a:ln>
          <a:effectLst/>
          <a:scene3d>
            <a:camera prst="orthographicFront">
              <a:rot lat="0" lon="0" rev="0"/>
            </a:camera>
            <a:lightRig rig="contrasting" dir="t">
              <a:rot lat="0" lon="0" rev="1500000"/>
            </a:lightRig>
          </a:scene3d>
          <a:sp3d prstMaterial="metal">
            <a:bevelT w="88900" h="88900"/>
          </a:sp3d>
        </p:spPr>
      </p:pic>
      <p:pic>
        <p:nvPicPr>
          <p:cNvPr id="18" name="Picture 17"/>
          <p:cNvPicPr>
            <a:picLocks noChangeAspect="1"/>
          </p:cNvPicPr>
          <p:nvPr/>
        </p:nvPicPr>
        <p:blipFill>
          <a:blip r:embed="rId3"/>
          <a:stretch>
            <a:fillRect/>
          </a:stretch>
        </p:blipFill>
        <p:spPr>
          <a:xfrm>
            <a:off x="7505780" y="1213189"/>
            <a:ext cx="1585373" cy="1572740"/>
          </a:xfrm>
          <a:prstGeom prst="rect">
            <a:avLst/>
          </a:prstGeom>
          <a:effectLst/>
        </p:spPr>
      </p:pic>
      <p:pic>
        <p:nvPicPr>
          <p:cNvPr id="3" name="Picture 2"/>
          <p:cNvPicPr>
            <a:picLocks noChangeAspect="1"/>
          </p:cNvPicPr>
          <p:nvPr/>
        </p:nvPicPr>
        <p:blipFill>
          <a:blip r:embed="rId4"/>
          <a:stretch>
            <a:fillRect/>
          </a:stretch>
        </p:blipFill>
        <p:spPr>
          <a:xfrm>
            <a:off x="330361" y="4824551"/>
            <a:ext cx="2031940" cy="1469854"/>
          </a:xfrm>
          <a:prstGeom prst="rect">
            <a:avLst/>
          </a:prstGeom>
          <a:ln>
            <a:solidFill>
              <a:schemeClr val="bg1">
                <a:lumMod val="85000"/>
              </a:schemeClr>
            </a:solidFill>
          </a:ln>
        </p:spPr>
      </p:pic>
      <p:pic>
        <p:nvPicPr>
          <p:cNvPr id="20" name="Picture 19"/>
          <p:cNvPicPr>
            <a:picLocks noChangeAspect="1"/>
          </p:cNvPicPr>
          <p:nvPr/>
        </p:nvPicPr>
        <p:blipFill>
          <a:blip r:embed="rId5"/>
          <a:stretch>
            <a:fillRect/>
          </a:stretch>
        </p:blipFill>
        <p:spPr>
          <a:xfrm>
            <a:off x="7120992" y="4085204"/>
            <a:ext cx="1768750" cy="1326168"/>
          </a:xfrm>
          <a:prstGeom prst="rect">
            <a:avLst/>
          </a:prstGeom>
          <a:ln>
            <a:solidFill>
              <a:schemeClr val="bg1">
                <a:lumMod val="85000"/>
              </a:schemeClr>
            </a:solidFill>
          </a:ln>
        </p:spPr>
      </p:pic>
      <p:pic>
        <p:nvPicPr>
          <p:cNvPr id="21" name="Picture 20"/>
          <p:cNvPicPr>
            <a:picLocks noChangeAspect="1"/>
          </p:cNvPicPr>
          <p:nvPr/>
        </p:nvPicPr>
        <p:blipFill>
          <a:blip r:embed="rId6"/>
          <a:stretch>
            <a:fillRect/>
          </a:stretch>
        </p:blipFill>
        <p:spPr>
          <a:xfrm>
            <a:off x="3676037" y="1189473"/>
            <a:ext cx="1766300" cy="1417348"/>
          </a:xfrm>
          <a:prstGeom prst="rect">
            <a:avLst/>
          </a:prstGeom>
          <a:ln>
            <a:solidFill>
              <a:schemeClr val="bg1">
                <a:lumMod val="85000"/>
              </a:schemeClr>
            </a:solidFill>
          </a:ln>
        </p:spPr>
      </p:pic>
    </p:spTree>
    <p:extLst>
      <p:ext uri="{BB962C8B-B14F-4D97-AF65-F5344CB8AC3E}">
        <p14:creationId xmlns:p14="http://schemas.microsoft.com/office/powerpoint/2010/main" val="390699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1925467"/>
            <a:ext cx="7497210" cy="3847207"/>
          </a:xfrm>
          <a:prstGeom prst="rect">
            <a:avLst/>
          </a:prstGeom>
        </p:spPr>
        <p:txBody>
          <a:bodyPr wrap="square" rtlCol="0">
            <a:spAutoFit/>
          </a:bodyPr>
          <a:lstStyle/>
          <a:p>
            <a:pPr>
              <a:spcAft>
                <a:spcPts val="1200"/>
              </a:spcAft>
            </a:pPr>
            <a:r>
              <a:rPr lang="en-CA" sz="1600" i="1" dirty="0">
                <a:solidFill>
                  <a:srgbClr val="FFFFFF"/>
                </a:solidFill>
                <a:latin typeface="Georgia"/>
              </a:rPr>
              <a:t>Containers are coming! </a:t>
            </a:r>
            <a:r>
              <a:rPr lang="en-CA" sz="1600" i="1" dirty="0" smtClean="0">
                <a:solidFill>
                  <a:srgbClr val="FFFFFF"/>
                </a:solidFill>
                <a:latin typeface="Georgia"/>
              </a:rPr>
              <a:t>Regardless </a:t>
            </a:r>
            <a:r>
              <a:rPr lang="en-CA" sz="1600" i="1" dirty="0">
                <a:solidFill>
                  <a:srgbClr val="FFFFFF"/>
                </a:solidFill>
                <a:latin typeface="Georgia"/>
              </a:rPr>
              <a:t>of whether or not you need them now, you will soon be required to deploy them as they become a standard in application packaging and delivery. </a:t>
            </a:r>
            <a:r>
              <a:rPr lang="en-CA" sz="1600" i="1" dirty="0" smtClean="0">
                <a:solidFill>
                  <a:srgbClr val="FFFFFF"/>
                </a:solidFill>
                <a:latin typeface="Georgia"/>
              </a:rPr>
              <a:t>Many </a:t>
            </a:r>
            <a:r>
              <a:rPr lang="en-CA" sz="1600" i="1" dirty="0">
                <a:solidFill>
                  <a:srgbClr val="FFFFFF"/>
                </a:solidFill>
                <a:latin typeface="Georgia"/>
              </a:rPr>
              <a:t>developers have already started packaging and developing </a:t>
            </a:r>
            <a:r>
              <a:rPr lang="en-CA" sz="1600" i="1" dirty="0" smtClean="0">
                <a:solidFill>
                  <a:srgbClr val="FFFFFF"/>
                </a:solidFill>
                <a:latin typeface="Georgia"/>
              </a:rPr>
              <a:t>containerized applications. As </a:t>
            </a:r>
            <a:r>
              <a:rPr lang="en-CA" sz="1600" i="1" dirty="0">
                <a:solidFill>
                  <a:srgbClr val="FFFFFF"/>
                </a:solidFill>
                <a:latin typeface="Georgia"/>
              </a:rPr>
              <a:t>enablers of development, infrastructure will be tasked with adopting them.</a:t>
            </a:r>
          </a:p>
          <a:p>
            <a:pPr>
              <a:spcAft>
                <a:spcPts val="1200"/>
              </a:spcAft>
            </a:pPr>
            <a:r>
              <a:rPr lang="en-CA" sz="1600" i="1" dirty="0">
                <a:solidFill>
                  <a:srgbClr val="FFFFFF"/>
                </a:solidFill>
                <a:latin typeface="Georgia"/>
              </a:rPr>
              <a:t>Containers package applications with their dependencies optimizing workload maintenance and portability, delivering </a:t>
            </a:r>
            <a:r>
              <a:rPr lang="en-CA" sz="1600" i="1" dirty="0" smtClean="0">
                <a:solidFill>
                  <a:srgbClr val="FFFFFF"/>
                </a:solidFill>
                <a:latin typeface="Georgia"/>
              </a:rPr>
              <a:t>consistent </a:t>
            </a:r>
            <a:r>
              <a:rPr lang="en-CA" sz="1600" i="1" dirty="0">
                <a:solidFill>
                  <a:srgbClr val="FFFFFF"/>
                </a:solidFill>
                <a:latin typeface="Georgia"/>
              </a:rPr>
              <a:t>application performance across different environments, and </a:t>
            </a:r>
            <a:r>
              <a:rPr lang="en-CA" sz="1600" i="1" dirty="0" smtClean="0">
                <a:solidFill>
                  <a:srgbClr val="FFFFFF"/>
                </a:solidFill>
                <a:latin typeface="Georgia"/>
              </a:rPr>
              <a:t>creating </a:t>
            </a:r>
            <a:r>
              <a:rPr lang="en-CA" sz="1600" i="1" dirty="0">
                <a:solidFill>
                  <a:srgbClr val="FFFFFF"/>
                </a:solidFill>
                <a:latin typeface="Georgia"/>
              </a:rPr>
              <a:t>clearer roles and responsibilities between development and </a:t>
            </a:r>
            <a:r>
              <a:rPr lang="en-CA" sz="1600" i="1" dirty="0" smtClean="0">
                <a:solidFill>
                  <a:srgbClr val="FFFFFF"/>
                </a:solidFill>
                <a:latin typeface="Georgia"/>
              </a:rPr>
              <a:t>operations. By </a:t>
            </a:r>
            <a:r>
              <a:rPr lang="en-CA" sz="1600" i="1" dirty="0">
                <a:solidFill>
                  <a:srgbClr val="FFFFFF"/>
                </a:solidFill>
                <a:latin typeface="Georgia"/>
              </a:rPr>
              <a:t>sharing a common operating system, containers efficiently consolidate </a:t>
            </a:r>
            <a:r>
              <a:rPr lang="en-CA" sz="1600" i="1" dirty="0" smtClean="0">
                <a:solidFill>
                  <a:srgbClr val="FFFFFF"/>
                </a:solidFill>
                <a:latin typeface="Georgia"/>
              </a:rPr>
              <a:t>workloads, maximizing resource utilization.</a:t>
            </a:r>
            <a:endParaRPr lang="en-CA" sz="1600" i="1" dirty="0">
              <a:solidFill>
                <a:srgbClr val="FFFFFF"/>
              </a:solidFill>
              <a:latin typeface="Georgia"/>
            </a:endParaRPr>
          </a:p>
          <a:p>
            <a:pPr>
              <a:spcAft>
                <a:spcPts val="1200"/>
              </a:spcAft>
            </a:pPr>
            <a:r>
              <a:rPr lang="en-CA" sz="1600" i="1" dirty="0">
                <a:solidFill>
                  <a:srgbClr val="FFFFFF"/>
                </a:solidFill>
                <a:latin typeface="Georgia"/>
              </a:rPr>
              <a:t>Adopting containers does not mean abandoning your existing virtualized </a:t>
            </a:r>
            <a:r>
              <a:rPr lang="en-CA" sz="1600" i="1" dirty="0" smtClean="0">
                <a:solidFill>
                  <a:srgbClr val="FFFFFF"/>
                </a:solidFill>
                <a:latin typeface="Georgia"/>
              </a:rPr>
              <a:t>infrastructure. Most </a:t>
            </a:r>
            <a:r>
              <a:rPr lang="en-CA" sz="1600" i="1" dirty="0">
                <a:solidFill>
                  <a:srgbClr val="FFFFFF"/>
                </a:solidFill>
                <a:latin typeface="Georgia"/>
              </a:rPr>
              <a:t>will want to deploy containers on virtualized environments (such as VMs or the cloud), utilizing current infrastructure while benefiting from both VM and container </a:t>
            </a:r>
            <a:r>
              <a:rPr lang="en-CA" sz="1600" i="1" dirty="0" smtClean="0">
                <a:solidFill>
                  <a:srgbClr val="FFFFFF"/>
                </a:solidFill>
                <a:latin typeface="Georgia"/>
              </a:rPr>
              <a:t>advantages. </a:t>
            </a:r>
            <a:endParaRPr lang="en-CA" sz="1600" i="1" dirty="0">
              <a:solidFill>
                <a:srgbClr val="FFFFFF"/>
              </a:solidFill>
              <a:latin typeface="Georgia"/>
            </a:endParaRPr>
          </a:p>
        </p:txBody>
      </p:sp>
      <p:sp>
        <p:nvSpPr>
          <p:cNvPr id="9" name="TextBox 8"/>
          <p:cNvSpPr txBox="1"/>
          <p:nvPr/>
        </p:nvSpPr>
        <p:spPr>
          <a:xfrm>
            <a:off x="4279812" y="5724988"/>
            <a:ext cx="4460917" cy="738664"/>
          </a:xfrm>
          <a:prstGeom prst="rect">
            <a:avLst/>
          </a:prstGeom>
        </p:spPr>
        <p:txBody>
          <a:bodyPr wrap="square" rtlCol="0">
            <a:spAutoFit/>
          </a:bodyPr>
          <a:lstStyle/>
          <a:p>
            <a:pPr algn="r"/>
            <a:r>
              <a:rPr lang="en-CA" sz="1400" b="1" i="1" dirty="0">
                <a:solidFill>
                  <a:srgbClr val="FFFFFF"/>
                </a:solidFill>
              </a:rPr>
              <a:t>Suhaib Saleh, </a:t>
            </a:r>
          </a:p>
          <a:p>
            <a:pPr algn="r"/>
            <a:r>
              <a:rPr lang="en-CA" sz="1400" i="1" dirty="0">
                <a:solidFill>
                  <a:srgbClr val="FFFFFF"/>
                </a:solidFill>
              </a:rPr>
              <a:t>Consulting Analyst, Infrastructure Practice</a:t>
            </a:r>
            <a:br>
              <a:rPr lang="en-CA" sz="1400" i="1" dirty="0">
                <a:solidFill>
                  <a:srgbClr val="FFFFFF"/>
                </a:solidFill>
              </a:rPr>
            </a:br>
            <a:r>
              <a:rPr lang="en-CA" sz="1400" i="1" dirty="0">
                <a:solidFill>
                  <a:srgbClr val="FFFFFF"/>
                </a:solidFill>
              </a:rPr>
              <a:t>Info-Tech Research Group</a:t>
            </a:r>
          </a:p>
        </p:txBody>
      </p:sp>
      <p:sp>
        <p:nvSpPr>
          <p:cNvPr id="10" name="TextBox 9"/>
          <p:cNvSpPr txBox="1"/>
          <p:nvPr/>
        </p:nvSpPr>
        <p:spPr>
          <a:xfrm>
            <a:off x="545852" y="1510247"/>
            <a:ext cx="8340973" cy="338554"/>
          </a:xfrm>
          <a:prstGeom prst="rect">
            <a:avLst/>
          </a:prstGeom>
        </p:spPr>
        <p:txBody>
          <a:bodyPr wrap="square" rtlCol="0">
            <a:spAutoFit/>
          </a:bodyPr>
          <a:lstStyle/>
          <a:p>
            <a:r>
              <a:rPr lang="en-CA" sz="1600" b="1" dirty="0" smtClean="0">
                <a:solidFill>
                  <a:srgbClr val="FFFFFF"/>
                </a:solidFill>
              </a:rPr>
              <a:t>Containers deliver agility and speed, benefitting both operations and development.</a:t>
            </a:r>
            <a:endParaRPr lang="en-CA"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8"/>
          <p:cNvPicPr>
            <a:picLocks noChangeAspect="1"/>
          </p:cNvPicPr>
          <p:nvPr/>
        </p:nvPicPr>
        <p:blipFill>
          <a:blip r:embed="rId2"/>
          <a:stretch>
            <a:fillRect/>
          </a:stretch>
        </p:blipFill>
        <p:spPr>
          <a:xfrm>
            <a:off x="545852" y="1764921"/>
            <a:ext cx="693419" cy="501622"/>
          </a:xfrm>
          <a:prstGeom prst="rect">
            <a:avLst/>
          </a:prstGeom>
        </p:spPr>
      </p:pic>
      <p:pic>
        <p:nvPicPr>
          <p:cNvPr id="15" name="Picture 109"/>
          <p:cNvPicPr>
            <a:picLocks noChangeAspect="1"/>
          </p:cNvPicPr>
          <p:nvPr/>
        </p:nvPicPr>
        <p:blipFill>
          <a:blip r:embed="rId3"/>
          <a:stretch>
            <a:fillRect/>
          </a:stretch>
        </p:blipFill>
        <p:spPr>
          <a:xfrm>
            <a:off x="5066497" y="5357777"/>
            <a:ext cx="613410" cy="559737"/>
          </a:xfrm>
          <a:prstGeom prst="rect">
            <a:avLst/>
          </a:prstGeom>
        </p:spPr>
      </p:pic>
    </p:spTree>
    <p:extLst>
      <p:ext uri="{BB962C8B-B14F-4D97-AF65-F5344CB8AC3E}">
        <p14:creationId xmlns:p14="http://schemas.microsoft.com/office/powerpoint/2010/main" val="411240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879710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4277529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48165257"/>
              </p:ext>
            </p:extLst>
          </p:nvPr>
        </p:nvGraphicFramePr>
        <p:xfrm>
          <a:off x="86984" y="1683815"/>
          <a:ext cx="8799876" cy="4751543"/>
        </p:xfrm>
        <a:graphic>
          <a:graphicData uri="http://schemas.openxmlformats.org/drawingml/2006/table">
            <a:tbl>
              <a:tblPr firstRow="1" bandRow="1">
                <a:tableStyleId>{5C22544A-7EE6-4342-B048-85BDC9FD1C3A}</a:tableStyleId>
              </a:tblPr>
              <a:tblGrid>
                <a:gridCol w="1191600"/>
                <a:gridCol w="2536092"/>
                <a:gridCol w="2536092"/>
                <a:gridCol w="2536092"/>
              </a:tblGrid>
              <a:tr h="1094243">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Align container benefits with business needs and goals</a:t>
                      </a:r>
                      <a:endParaRPr lang="en-CA" sz="400" b="0" dirty="0" smtClean="0">
                        <a:solidFill>
                          <a:schemeClr val="tx1"/>
                        </a:solidFill>
                      </a:endParaRPr>
                    </a:p>
                    <a:p>
                      <a:pPr>
                        <a:spcAft>
                          <a:spcPts val="600"/>
                        </a:spcAft>
                      </a:pPr>
                      <a:r>
                        <a:rPr lang="en-CA" sz="1000" dirty="0" smtClean="0">
                          <a:solidFill>
                            <a:schemeClr val="tx1"/>
                          </a:solidFill>
                        </a:rPr>
                        <a:t>1.2 Identify your</a:t>
                      </a:r>
                      <a:r>
                        <a:rPr lang="en-CA" sz="1000" baseline="0" dirty="0" smtClean="0">
                          <a:solidFill>
                            <a:schemeClr val="tx1"/>
                          </a:solidFill>
                        </a:rPr>
                        <a:t> organizational needs for containers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Establish short- and long-term strategies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Explore the container software ecosystem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Develop the</a:t>
                      </a:r>
                      <a:r>
                        <a:rPr lang="en-CA" sz="1000" baseline="0" dirty="0" smtClean="0">
                          <a:solidFill>
                            <a:schemeClr val="tx1"/>
                          </a:solidFill>
                        </a:rPr>
                        <a:t> container adoption roadmap</a:t>
                      </a:r>
                    </a:p>
                    <a:p>
                      <a:pPr>
                        <a:spcAft>
                          <a:spcPts val="600"/>
                        </a:spcAft>
                      </a:pPr>
                      <a:r>
                        <a:rPr lang="en-CA" sz="1000" baseline="0" dirty="0" smtClean="0">
                          <a:solidFill>
                            <a:schemeClr val="tx1"/>
                          </a:solidFill>
                        </a:rPr>
                        <a:t>3.2 Communicate strategy to stakeholders</a:t>
                      </a:r>
                      <a:endParaRPr lang="en-CA" sz="9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Identify key stakeholders, and explore how containers can benefit your organization.</a:t>
                      </a:r>
                    </a:p>
                    <a:p>
                      <a:pPr marL="228600" indent="-228600">
                        <a:spcAft>
                          <a:spcPts val="600"/>
                        </a:spcAft>
                        <a:buSzPct val="150000"/>
                        <a:buBlip>
                          <a:blip r:embed="rId3"/>
                        </a:buBlip>
                      </a:pPr>
                      <a:r>
                        <a:rPr lang="en-US" sz="1000" b="0" dirty="0" smtClean="0">
                          <a:cs typeface="Open Sans"/>
                        </a:rPr>
                        <a:t>Assess</a:t>
                      </a:r>
                      <a:r>
                        <a:rPr lang="en-US" sz="1000" b="0" baseline="0" dirty="0" smtClean="0">
                          <a:cs typeface="Open Sans"/>
                        </a:rPr>
                        <a:t> your need for containers by examining the deployment needs of your applications and workloads.</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Explore</a:t>
                      </a:r>
                      <a:r>
                        <a:rPr lang="en-US" sz="1000" b="0" baseline="0" dirty="0" smtClean="0">
                          <a:cs typeface="Open Sans"/>
                        </a:rPr>
                        <a:t> the differences between the various application and workload deployment models.</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Develop</a:t>
                      </a:r>
                      <a:r>
                        <a:rPr lang="en-US" sz="1000" b="0" baseline="0" dirty="0" smtClean="0">
                          <a:cs typeface="Open Sans"/>
                        </a:rPr>
                        <a:t> a plan for piloting containers on bare-metal infrastructure.</a:t>
                      </a:r>
                    </a:p>
                    <a:p>
                      <a:pPr marL="228600" indent="-228600">
                        <a:spcAft>
                          <a:spcPts val="600"/>
                        </a:spcAft>
                        <a:buSzPct val="150000"/>
                        <a:buBlip>
                          <a:blip r:embed="rId3"/>
                        </a:buBlip>
                      </a:pPr>
                      <a:r>
                        <a:rPr lang="en-US" sz="1000" b="0" baseline="0" dirty="0" smtClean="0">
                          <a:cs typeface="Open Sans"/>
                        </a:rPr>
                        <a:t>Assemble the ideal container software ecosystem.</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Establish</a:t>
                      </a:r>
                      <a:r>
                        <a:rPr lang="en-US" sz="1000" b="0" baseline="0" dirty="0" smtClean="0">
                          <a:cs typeface="Open Sans"/>
                        </a:rPr>
                        <a:t> best practices between development and operations; build a collective agreements document.</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Build</a:t>
                      </a:r>
                      <a:r>
                        <a:rPr lang="en-US" sz="1000" b="0" baseline="0" dirty="0" smtClean="0">
                          <a:cs typeface="Open Sans"/>
                        </a:rPr>
                        <a:t> roadmap and i</a:t>
                      </a:r>
                      <a:r>
                        <a:rPr lang="en-US" sz="1000" b="0" dirty="0" smtClean="0">
                          <a:cs typeface="Open Sans"/>
                        </a:rPr>
                        <a:t>dentify</a:t>
                      </a:r>
                      <a:r>
                        <a:rPr lang="en-US" sz="1000" b="0" baseline="0" dirty="0" smtClean="0">
                          <a:cs typeface="Open Sans"/>
                        </a:rPr>
                        <a:t> container adoption timeline for milestones.</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Assemble</a:t>
                      </a:r>
                      <a:r>
                        <a:rPr lang="en-US" sz="1000" b="0" baseline="0" dirty="0" smtClean="0">
                          <a:latin typeface="Arial" pitchFamily="34" charset="0"/>
                          <a:cs typeface="Arial" pitchFamily="34" charset="0"/>
                        </a:rPr>
                        <a:t> and executive communications report for stakeholder communication.</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5982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r>
                        <a:rPr lang="en-CA" sz="1000" baseline="0" dirty="0" smtClean="0">
                          <a:solidFill>
                            <a:schemeClr val="tx1"/>
                          </a:solidFill>
                        </a:rPr>
                        <a:t> Engage stakeholders to identify need for containers based on business needs and goals.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 </a:t>
                      </a:r>
                      <a:r>
                        <a:rPr lang="en-CA" sz="1000" dirty="0" smtClean="0"/>
                        <a:t>Develop</a:t>
                      </a:r>
                      <a:r>
                        <a:rPr lang="en-CA" sz="1000" baseline="0" dirty="0" smtClean="0"/>
                        <a:t> short- and long-term container adoption strategies.</a:t>
                      </a:r>
                    </a:p>
                    <a:p>
                      <a:endParaRPr lang="en-CA" sz="1000" baseline="0" dirty="0" smtClean="0"/>
                    </a:p>
                    <a:p>
                      <a:pPr marL="0" indent="0">
                        <a:buFont typeface="Arial" panose="020B0604020202020204" pitchFamily="34" charset="0"/>
                        <a:buNone/>
                      </a:pPr>
                      <a:r>
                        <a:rPr lang="en-CA" sz="1000" b="1" baseline="0" dirty="0" smtClean="0"/>
                        <a:t>Module 3.1: </a:t>
                      </a:r>
                      <a:r>
                        <a:rPr lang="en-CA" sz="1000" b="0" baseline="0" dirty="0" smtClean="0"/>
                        <a:t>Assemble the ideal container ecosystem.</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3.2</a:t>
                      </a:r>
                      <a:r>
                        <a:rPr lang="en-CA" sz="1000" b="1" dirty="0" smtClean="0"/>
                        <a:t>: </a:t>
                      </a:r>
                      <a:r>
                        <a:rPr lang="en-CA" sz="1000" b="0" dirty="0" smtClean="0"/>
                        <a:t>Roadmap</a:t>
                      </a:r>
                      <a:r>
                        <a:rPr lang="en-CA" sz="1000" b="0" baseline="0" dirty="0" smtClean="0"/>
                        <a:t> your plans to adopting containers.</a:t>
                      </a:r>
                    </a:p>
                    <a:p>
                      <a:endParaRPr lang="en-CA" sz="1000" b="1" baseline="0" dirty="0" smtClean="0"/>
                    </a:p>
                    <a:p>
                      <a:r>
                        <a:rPr lang="en-CA" sz="1000" b="1" baseline="0" dirty="0" smtClean="0"/>
                        <a:t>Module 4:</a:t>
                      </a:r>
                      <a:r>
                        <a:rPr lang="en-CA" sz="1000" b="0" baseline="0" dirty="0" smtClean="0"/>
                        <a:t> Assemble an executive communications report for stakeholders.</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Enterprise benefits</a:t>
                      </a:r>
                      <a:r>
                        <a:rPr lang="en-CA" sz="1000" baseline="0" dirty="0" smtClean="0"/>
                        <a:t> to adopting containers, issues, and concerns with container adoption, identified extent of need for containers.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Initiatives</a:t>
                      </a:r>
                      <a:r>
                        <a:rPr lang="en-CA" sz="1000" baseline="0" dirty="0" smtClean="0"/>
                        <a:t> for achieving short-term container adoption, initiatives to pilot bare-metal container infrastructure, custom container software ecosystem.</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Container Adoption Roadmap,</a:t>
                      </a:r>
                      <a:r>
                        <a:rPr lang="en-CA" sz="1000" baseline="0" dirty="0" smtClean="0"/>
                        <a:t> Containers Collective Agreements Document, Executive Communications Report.</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07262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542250"/>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572659"/>
            <a:ext cx="752006" cy="483279"/>
          </a:xfrm>
          <a:prstGeom prst="rect">
            <a:avLst/>
          </a:prstGeom>
          <a:effectLst/>
        </p:spPr>
      </p:pic>
      <p:sp>
        <p:nvSpPr>
          <p:cNvPr id="15" name="Chevron 14"/>
          <p:cNvSpPr/>
          <p:nvPr/>
        </p:nvSpPr>
        <p:spPr>
          <a:xfrm>
            <a:off x="1301687" y="1230581"/>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Analyze the business case for containers</a:t>
            </a:r>
            <a:endParaRPr lang="en-US" sz="1400" dirty="0">
              <a:solidFill>
                <a:srgbClr val="FFFFFF"/>
              </a:solidFill>
            </a:endParaRPr>
          </a:p>
        </p:txBody>
      </p:sp>
      <p:sp>
        <p:nvSpPr>
          <p:cNvPr id="16" name="Chevron 15"/>
          <p:cNvSpPr/>
          <p:nvPr/>
        </p:nvSpPr>
        <p:spPr>
          <a:xfrm>
            <a:off x="3838233" y="1230580"/>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Develop a container adoption strategy</a:t>
            </a:r>
            <a:endParaRPr lang="en-US" sz="1400" dirty="0">
              <a:solidFill>
                <a:srgbClr val="FFFFFF"/>
              </a:solidFill>
            </a:endParaRPr>
          </a:p>
        </p:txBody>
      </p:sp>
      <p:sp>
        <p:nvSpPr>
          <p:cNvPr id="17" name="Chevron 16"/>
          <p:cNvSpPr/>
          <p:nvPr/>
        </p:nvSpPr>
        <p:spPr>
          <a:xfrm>
            <a:off x="6371120" y="1230580"/>
            <a:ext cx="270113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solidFill>
                  <a:srgbClr val="FFFFFF"/>
                </a:solidFill>
              </a:rPr>
              <a:t>3. Develop and communicate the roadmap</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Containers survival guide for infrastructure – </a:t>
            </a:r>
            <a:r>
              <a:rPr lang="en-US" dirty="0"/>
              <a:t>project </a:t>
            </a:r>
            <a:r>
              <a:rPr lang="en-US" dirty="0" smtClean="0"/>
              <a:t>overview</a:t>
            </a:r>
            <a:endParaRPr lang="en-CA" dirty="0"/>
          </a:p>
        </p:txBody>
      </p:sp>
    </p:spTree>
    <p:extLst>
      <p:ext uri="{BB962C8B-B14F-4D97-AF65-F5344CB8AC3E}">
        <p14:creationId xmlns:p14="http://schemas.microsoft.com/office/powerpoint/2010/main" val="2080401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Realize the value in containers</a:t>
            </a:r>
            <a:endParaRPr lang="en-US" dirty="0"/>
          </a:p>
        </p:txBody>
      </p:sp>
      <p:sp>
        <p:nvSpPr>
          <p:cNvPr id="16" name="Text Placeholder 7"/>
          <p:cNvSpPr txBox="1">
            <a:spLocks/>
          </p:cNvSpPr>
          <p:nvPr/>
        </p:nvSpPr>
        <p:spPr bwMode="auto">
          <a:xfrm>
            <a:off x="323850" y="1232756"/>
            <a:ext cx="855345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ysClr val="windowText" lastClr="000000"/>
              </a:buClr>
              <a:defRPr/>
            </a:pPr>
            <a:r>
              <a:rPr lang="en-US" dirty="0" smtClean="0">
                <a:solidFill>
                  <a:srgbClr val="333333"/>
                </a:solidFill>
              </a:rPr>
              <a:t>RightScale’s adoption of containers has reduced overall dynamic application costs by over half!</a:t>
            </a:r>
            <a:endParaRPr lang="en-US" dirty="0">
              <a:solidFill>
                <a:srgbClr val="333333"/>
              </a:solidFill>
            </a:endParaRPr>
          </a:p>
        </p:txBody>
      </p:sp>
      <p:sp>
        <p:nvSpPr>
          <p:cNvPr id="5" name="Oval 17"/>
          <p:cNvSpPr/>
          <p:nvPr/>
        </p:nvSpPr>
        <p:spPr>
          <a:xfrm>
            <a:off x="6800925" y="2054969"/>
            <a:ext cx="1424772" cy="1363713"/>
          </a:xfrm>
          <a:prstGeom prst="ellipse">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solidFill>
                  <a:schemeClr val="bg1"/>
                </a:solidFill>
              </a:rPr>
              <a:t>53%</a:t>
            </a:r>
            <a:endParaRPr lang="en-US" sz="2400" b="1" dirty="0">
              <a:solidFill>
                <a:schemeClr val="bg1"/>
              </a:solidFill>
            </a:endParaRPr>
          </a:p>
        </p:txBody>
      </p:sp>
      <p:sp>
        <p:nvSpPr>
          <p:cNvPr id="6" name="Text Placeholder 2"/>
          <p:cNvSpPr txBox="1">
            <a:spLocks/>
          </p:cNvSpPr>
          <p:nvPr/>
        </p:nvSpPr>
        <p:spPr bwMode="auto">
          <a:xfrm>
            <a:off x="323850" y="3624585"/>
            <a:ext cx="5111983" cy="11268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CA" sz="1400" dirty="0" smtClean="0"/>
              <a:t>Consolidation of workloads and reduced VM sprawl</a:t>
            </a:r>
          </a:p>
          <a:p>
            <a:pPr>
              <a:buFont typeface="Wingdings" panose="05000000000000000000" pitchFamily="2" charset="2"/>
              <a:buChar char="ü"/>
            </a:pPr>
            <a:r>
              <a:rPr lang="en-CA" sz="1400" dirty="0" smtClean="0"/>
              <a:t>Improved and faster application development</a:t>
            </a:r>
          </a:p>
          <a:p>
            <a:pPr>
              <a:buFont typeface="Wingdings" panose="05000000000000000000" pitchFamily="2" charset="2"/>
              <a:buChar char="ü"/>
            </a:pPr>
            <a:r>
              <a:rPr lang="en-CA" sz="1400" dirty="0" smtClean="0"/>
              <a:t>Reduced workload testing and maintenance</a:t>
            </a:r>
          </a:p>
          <a:p>
            <a:pPr>
              <a:buFont typeface="Wingdings" panose="05000000000000000000" pitchFamily="2" charset="2"/>
              <a:buChar char="ü"/>
            </a:pPr>
            <a:endParaRPr lang="en-CA" sz="1400" dirty="0"/>
          </a:p>
        </p:txBody>
      </p:sp>
      <p:sp>
        <p:nvSpPr>
          <p:cNvPr id="7" name="Text Placeholder 2"/>
          <p:cNvSpPr txBox="1">
            <a:spLocks/>
          </p:cNvSpPr>
          <p:nvPr/>
        </p:nvSpPr>
        <p:spPr bwMode="auto">
          <a:xfrm>
            <a:off x="323850" y="4650080"/>
            <a:ext cx="4997221" cy="5628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smtClean="0"/>
              <a:t>Resulting in savings of 53% in overall dynamic application costs:</a:t>
            </a:r>
          </a:p>
        </p:txBody>
      </p:sp>
      <p:sp>
        <p:nvSpPr>
          <p:cNvPr id="8" name="TextBox 7"/>
          <p:cNvSpPr txBox="1"/>
          <p:nvPr/>
        </p:nvSpPr>
        <p:spPr>
          <a:xfrm>
            <a:off x="6800925" y="3546468"/>
            <a:ext cx="1385316" cy="253916"/>
          </a:xfrm>
          <a:prstGeom prst="rect">
            <a:avLst/>
          </a:prstGeom>
        </p:spPr>
        <p:txBody>
          <a:bodyPr wrap="non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smtClean="0">
                <a:solidFill>
                  <a:srgbClr val="333333"/>
                </a:solidFill>
                <a:latin typeface="Arial"/>
                <a:hlinkClick r:id="rId3"/>
              </a:rPr>
              <a:t>Miller, 2016</a:t>
            </a:r>
            <a:endParaRPr lang="en-US" sz="1050" dirty="0" smtClean="0">
              <a:solidFill>
                <a:srgbClr val="333333"/>
              </a:solidFill>
              <a:latin typeface="Arial"/>
            </a:endParaRPr>
          </a:p>
        </p:txBody>
      </p:sp>
      <p:sp>
        <p:nvSpPr>
          <p:cNvPr id="9" name="Text Placeholder 2"/>
          <p:cNvSpPr txBox="1">
            <a:spLocks/>
          </p:cNvSpPr>
          <p:nvPr/>
        </p:nvSpPr>
        <p:spPr bwMode="auto">
          <a:xfrm>
            <a:off x="323850" y="2091840"/>
            <a:ext cx="5530018" cy="820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smtClean="0"/>
              <a:t>Most organizations that adopt containers will realize significant results in costs savings and efficiencies throughout the application lifecycle.</a:t>
            </a:r>
            <a:endParaRPr lang="en-CA" sz="1400" dirty="0"/>
          </a:p>
        </p:txBody>
      </p:sp>
      <p:sp>
        <p:nvSpPr>
          <p:cNvPr id="10" name="Text Placeholder 2"/>
          <p:cNvSpPr txBox="1">
            <a:spLocks/>
          </p:cNvSpPr>
          <p:nvPr/>
        </p:nvSpPr>
        <p:spPr bwMode="auto">
          <a:xfrm>
            <a:off x="323850" y="2875364"/>
            <a:ext cx="5530019" cy="16480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smtClean="0"/>
              <a:t>By adopting containers, RightScale has observed a variety of benefits and efficiencies throughout all aspects of the application lifecycle:</a:t>
            </a:r>
            <a:endParaRPr lang="en-CA" sz="1400" dirty="0"/>
          </a:p>
        </p:txBody>
      </p:sp>
      <p:sp>
        <p:nvSpPr>
          <p:cNvPr id="13" name="Text Placeholder 2"/>
          <p:cNvSpPr txBox="1">
            <a:spLocks/>
          </p:cNvSpPr>
          <p:nvPr/>
        </p:nvSpPr>
        <p:spPr bwMode="auto">
          <a:xfrm>
            <a:off x="323850" y="5117872"/>
            <a:ext cx="5111983" cy="886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CA" sz="1400" dirty="0"/>
              <a:t>44% savings in production</a:t>
            </a:r>
          </a:p>
          <a:p>
            <a:pPr>
              <a:buFont typeface="Wingdings" panose="05000000000000000000" pitchFamily="2" charset="2"/>
              <a:buChar char="ü"/>
            </a:pPr>
            <a:r>
              <a:rPr lang="en-CA" sz="1400" dirty="0"/>
              <a:t>63% savings in staging</a:t>
            </a:r>
          </a:p>
          <a:p>
            <a:pPr>
              <a:buFont typeface="Wingdings" panose="05000000000000000000" pitchFamily="2" charset="2"/>
              <a:buChar char="ü"/>
            </a:pPr>
            <a:r>
              <a:rPr lang="en-CA" sz="1400" dirty="0"/>
              <a:t>74% savings in development and test </a:t>
            </a:r>
            <a:r>
              <a:rPr lang="en-CA" sz="1400" dirty="0" smtClean="0"/>
              <a:t>integration</a:t>
            </a:r>
            <a:endParaRPr lang="en-CA" sz="1400" dirty="0"/>
          </a:p>
        </p:txBody>
      </p:sp>
      <p:graphicFrame>
        <p:nvGraphicFramePr>
          <p:cNvPr id="14" name="Chart 13"/>
          <p:cNvGraphicFramePr/>
          <p:nvPr>
            <p:extLst>
              <p:ext uri="{D42A27DB-BD31-4B8C-83A1-F6EECF244321}">
                <p14:modId xmlns:p14="http://schemas.microsoft.com/office/powerpoint/2010/main" val="3717021550"/>
              </p:ext>
            </p:extLst>
          </p:nvPr>
        </p:nvGraphicFramePr>
        <p:xfrm>
          <a:off x="5492869" y="4002243"/>
          <a:ext cx="3554898" cy="23699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36611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250366299"/>
              </p:ext>
            </p:extLst>
          </p:nvPr>
        </p:nvGraphicFramePr>
        <p:xfrm>
          <a:off x="251519" y="1677686"/>
          <a:ext cx="8625781" cy="4697676"/>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Identify</a:t>
                      </a:r>
                      <a:r>
                        <a:rPr lang="en-CA" sz="1000" b="1" baseline="0" dirty="0" smtClean="0">
                          <a:solidFill>
                            <a:schemeClr val="tx1"/>
                          </a:solidFill>
                        </a:rPr>
                        <a:t> need for containers</a:t>
                      </a:r>
                      <a:endParaRPr lang="en-CA" sz="1000" b="1" dirty="0" smtClean="0">
                        <a:solidFill>
                          <a:schemeClr val="tx1"/>
                        </a:solidFill>
                      </a:endParaRPr>
                    </a:p>
                    <a:p>
                      <a:pPr marL="288000" indent="-457200">
                        <a:spcAft>
                          <a:spcPts val="0"/>
                        </a:spcAft>
                      </a:pPr>
                      <a:r>
                        <a:rPr lang="en-CA" sz="1000" b="1" dirty="0" smtClean="0">
                          <a:solidFill>
                            <a:schemeClr val="tx1"/>
                          </a:solidFill>
                        </a:rPr>
                        <a:t>1.1a</a:t>
                      </a:r>
                      <a:r>
                        <a:rPr lang="en-CA" sz="1000" b="1" baseline="0" dirty="0" smtClean="0">
                          <a:solidFill>
                            <a:schemeClr val="tx1"/>
                          </a:solidFill>
                        </a:rPr>
                        <a:t> </a:t>
                      </a:r>
                      <a:r>
                        <a:rPr lang="en-CA" sz="1000" b="0" baseline="0" dirty="0" smtClean="0">
                          <a:solidFill>
                            <a:schemeClr val="tx1"/>
                          </a:solidFill>
                        </a:rPr>
                        <a:t>Recruit workshop stakeholders</a:t>
                      </a:r>
                    </a:p>
                    <a:p>
                      <a:pPr marL="288000" indent="-457200">
                        <a:spcAft>
                          <a:spcPts val="0"/>
                        </a:spcAft>
                      </a:pPr>
                      <a:r>
                        <a:rPr lang="en-CA" sz="1000" b="1" baseline="0" dirty="0" smtClean="0">
                          <a:solidFill>
                            <a:schemeClr val="tx1"/>
                          </a:solidFill>
                        </a:rPr>
                        <a:t>1.1b </a:t>
                      </a:r>
                      <a:r>
                        <a:rPr lang="en-CA" sz="1000" b="0" baseline="0" dirty="0" smtClean="0">
                          <a:solidFill>
                            <a:schemeClr val="tx1"/>
                          </a:solidFill>
                        </a:rPr>
                        <a:t>Explore business benefits of containers</a:t>
                      </a:r>
                    </a:p>
                    <a:p>
                      <a:pPr marL="288000" indent="-457200">
                        <a:spcAft>
                          <a:spcPts val="0"/>
                        </a:spcAft>
                      </a:pPr>
                      <a:r>
                        <a:rPr lang="en-CA" sz="1000" b="1" baseline="0" dirty="0" smtClean="0">
                          <a:solidFill>
                            <a:schemeClr val="tx1"/>
                          </a:solidFill>
                        </a:rPr>
                        <a:t>1.1c</a:t>
                      </a:r>
                      <a:r>
                        <a:rPr lang="en-CA" sz="1000" b="0" baseline="0" dirty="0" smtClean="0">
                          <a:solidFill>
                            <a:schemeClr val="tx1"/>
                          </a:solidFill>
                        </a:rPr>
                        <a:t> Discuss container pain points/concerns</a:t>
                      </a:r>
                    </a:p>
                    <a:p>
                      <a:pPr marL="288000" indent="-457200">
                        <a:spcAft>
                          <a:spcPts val="0"/>
                        </a:spcAft>
                      </a:pPr>
                      <a:r>
                        <a:rPr lang="en-CA" sz="1000" b="1" baseline="0" dirty="0" smtClean="0">
                          <a:solidFill>
                            <a:schemeClr val="tx1"/>
                          </a:solidFill>
                        </a:rPr>
                        <a:t>1.1d</a:t>
                      </a:r>
                      <a:r>
                        <a:rPr lang="en-CA" sz="1000" b="0" baseline="0" dirty="0" smtClean="0">
                          <a:solidFill>
                            <a:schemeClr val="tx1"/>
                          </a:solidFill>
                        </a:rPr>
                        <a:t> Explore container use in your organization</a:t>
                      </a:r>
                    </a:p>
                    <a:p>
                      <a:pPr marL="288000" indent="-457200">
                        <a:spcAft>
                          <a:spcPts val="0"/>
                        </a:spcAft>
                      </a:pPr>
                      <a:r>
                        <a:rPr lang="en-CA" sz="1000" b="1" baseline="0" dirty="0" smtClean="0">
                          <a:solidFill>
                            <a:schemeClr val="tx1"/>
                          </a:solidFill>
                        </a:rPr>
                        <a:t>1.2a</a:t>
                      </a:r>
                      <a:r>
                        <a:rPr lang="en-CA" sz="1000" b="0" baseline="0" dirty="0" smtClean="0">
                          <a:solidFill>
                            <a:schemeClr val="tx1"/>
                          </a:solidFill>
                        </a:rPr>
                        <a:t> Complete </a:t>
                      </a:r>
                      <a:r>
                        <a:rPr lang="en-CA" sz="1000" b="0" i="1" baseline="0" dirty="0" smtClean="0">
                          <a:solidFill>
                            <a:schemeClr val="tx1"/>
                          </a:solidFill>
                        </a:rPr>
                        <a:t>Containers Assessment Workbook</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container adoption strategy</a:t>
                      </a:r>
                      <a:endParaRPr lang="en-CA" sz="1000" b="1" baseline="0" dirty="0" smtClean="0">
                        <a:solidFill>
                          <a:schemeClr val="tx1"/>
                        </a:solidFill>
                      </a:endParaRPr>
                    </a:p>
                    <a:p>
                      <a:pPr marL="288000" indent="-457200">
                        <a:spcAft>
                          <a:spcPts val="0"/>
                        </a:spcAft>
                      </a:pPr>
                      <a:r>
                        <a:rPr lang="en-CA" sz="1000" b="1" dirty="0" smtClean="0">
                          <a:solidFill>
                            <a:schemeClr val="tx1"/>
                          </a:solidFill>
                        </a:rPr>
                        <a:t>2.1a</a:t>
                      </a:r>
                      <a:r>
                        <a:rPr lang="en-CA" sz="1000" b="0" dirty="0" smtClean="0">
                          <a:solidFill>
                            <a:schemeClr val="tx1"/>
                          </a:solidFill>
                        </a:rPr>
                        <a:t> Compare containers</a:t>
                      </a:r>
                      <a:r>
                        <a:rPr lang="en-CA" sz="1000" b="0" baseline="0" dirty="0" smtClean="0">
                          <a:solidFill>
                            <a:schemeClr val="tx1"/>
                          </a:solidFill>
                        </a:rPr>
                        <a:t> and VMs</a:t>
                      </a:r>
                    </a:p>
                    <a:p>
                      <a:pPr marL="288000" indent="-457200">
                        <a:spcAft>
                          <a:spcPts val="0"/>
                        </a:spcAft>
                      </a:pPr>
                      <a:r>
                        <a:rPr lang="en-CA" sz="1000" b="1" dirty="0" smtClean="0">
                          <a:solidFill>
                            <a:schemeClr val="tx1"/>
                          </a:solidFill>
                        </a:rPr>
                        <a:t>2.1b </a:t>
                      </a:r>
                      <a:r>
                        <a:rPr lang="en-CA" sz="1000" b="0" dirty="0" smtClean="0">
                          <a:solidFill>
                            <a:schemeClr val="tx1"/>
                          </a:solidFill>
                        </a:rPr>
                        <a:t>Explore </a:t>
                      </a:r>
                      <a:r>
                        <a:rPr lang="en-CA" sz="1000" b="0" baseline="0" dirty="0" smtClean="0">
                          <a:solidFill>
                            <a:schemeClr val="tx1"/>
                          </a:solidFill>
                        </a:rPr>
                        <a:t>workload deployment needs</a:t>
                      </a:r>
                      <a:endParaRPr lang="en-CA" sz="1000" b="0" dirty="0" smtClean="0">
                        <a:solidFill>
                          <a:schemeClr val="tx1"/>
                        </a:solidFill>
                      </a:endParaRPr>
                    </a:p>
                    <a:p>
                      <a:pPr marL="288000" indent="-457200">
                        <a:spcAft>
                          <a:spcPts val="0"/>
                        </a:spcAft>
                      </a:pPr>
                      <a:r>
                        <a:rPr lang="en-CA" sz="1000" b="1" dirty="0" smtClean="0">
                          <a:solidFill>
                            <a:schemeClr val="tx1"/>
                          </a:solidFill>
                        </a:rPr>
                        <a:t>2.1c</a:t>
                      </a:r>
                      <a:r>
                        <a:rPr lang="en-CA" sz="1000" b="0" dirty="0" smtClean="0">
                          <a:solidFill>
                            <a:schemeClr val="tx1"/>
                          </a:solidFill>
                        </a:rPr>
                        <a:t> Initiatives </a:t>
                      </a:r>
                      <a:r>
                        <a:rPr lang="en-CA" sz="1000" b="0" baseline="0" dirty="0" smtClean="0">
                          <a:solidFill>
                            <a:schemeClr val="tx1"/>
                          </a:solidFill>
                        </a:rPr>
                        <a:t>to adopt </a:t>
                      </a:r>
                      <a:r>
                        <a:rPr lang="en-CA" sz="1000" b="0" dirty="0" smtClean="0">
                          <a:solidFill>
                            <a:schemeClr val="tx1"/>
                          </a:solidFill>
                        </a:rPr>
                        <a:t>containers on VM</a:t>
                      </a:r>
                    </a:p>
                    <a:p>
                      <a:pPr marL="288000" indent="-457200">
                        <a:spcAft>
                          <a:spcPts val="0"/>
                        </a:spcAft>
                      </a:pPr>
                      <a:r>
                        <a:rPr lang="en-CA" sz="1000" b="1" dirty="0" smtClean="0">
                          <a:solidFill>
                            <a:schemeClr val="tx1"/>
                          </a:solidFill>
                        </a:rPr>
                        <a:t>2.1d </a:t>
                      </a:r>
                      <a:r>
                        <a:rPr lang="en-CA" sz="1000" b="0" dirty="0" smtClean="0">
                          <a:solidFill>
                            <a:schemeClr val="tx1"/>
                          </a:solidFill>
                        </a:rPr>
                        <a:t>Develop a bare-metal container pilot</a:t>
                      </a:r>
                    </a:p>
                    <a:p>
                      <a:pPr marL="288000" indent="-457200">
                        <a:spcAft>
                          <a:spcPts val="0"/>
                        </a:spcAft>
                      </a:pPr>
                      <a:r>
                        <a:rPr lang="en-CA" sz="1000" b="1" baseline="0" dirty="0" smtClean="0">
                          <a:solidFill>
                            <a:schemeClr val="tx1"/>
                          </a:solidFill>
                        </a:rPr>
                        <a:t>2.1e </a:t>
                      </a:r>
                      <a:r>
                        <a:rPr lang="en-CA" sz="1000" b="0" baseline="0" dirty="0" smtClean="0">
                          <a:solidFill>
                            <a:schemeClr val="tx1"/>
                          </a:solidFill>
                        </a:rPr>
                        <a:t>Initiatives to pilot bare-metal containers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Roadmap</a:t>
                      </a:r>
                      <a:r>
                        <a:rPr lang="en-CA" sz="1000" b="1" baseline="0" dirty="0" smtClean="0">
                          <a:solidFill>
                            <a:schemeClr val="tx1"/>
                          </a:solidFill>
                        </a:rPr>
                        <a:t> container adoption plans</a:t>
                      </a:r>
                      <a:endParaRPr lang="en-CA" sz="1000" b="1" dirty="0" smtClean="0">
                        <a:solidFill>
                          <a:schemeClr val="tx1"/>
                        </a:solidFill>
                      </a:endParaRPr>
                    </a:p>
                    <a:p>
                      <a:pPr marL="288000" marR="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2.2a </a:t>
                      </a:r>
                      <a:r>
                        <a:rPr lang="en-CA" sz="1000" b="0" dirty="0" smtClean="0">
                          <a:solidFill>
                            <a:schemeClr val="tx1"/>
                          </a:solidFill>
                        </a:rPr>
                        <a:t>Assemble ideal container ecosystem</a:t>
                      </a:r>
                      <a:endParaRPr lang="en-CA" sz="1000" b="1" dirty="0" smtClean="0">
                        <a:solidFill>
                          <a:schemeClr val="tx1"/>
                        </a:solidFill>
                      </a:endParaRPr>
                    </a:p>
                    <a:p>
                      <a:pPr marL="288000" indent="-457200">
                        <a:spcAft>
                          <a:spcPts val="0"/>
                        </a:spcAft>
                      </a:pPr>
                      <a:r>
                        <a:rPr lang="en-CA" sz="1000" b="1" dirty="0" smtClean="0">
                          <a:solidFill>
                            <a:schemeClr val="tx1"/>
                          </a:solidFill>
                        </a:rPr>
                        <a:t>3.1a </a:t>
                      </a:r>
                      <a:r>
                        <a:rPr lang="en-CA" sz="1000" b="0" dirty="0" smtClean="0">
                          <a:solidFill>
                            <a:schemeClr val="tx1"/>
                          </a:solidFill>
                        </a:rPr>
                        <a:t>Build collective agreements</a:t>
                      </a:r>
                      <a:r>
                        <a:rPr lang="en-CA" sz="1000" b="0" baseline="0" dirty="0" smtClean="0">
                          <a:solidFill>
                            <a:schemeClr val="tx1"/>
                          </a:solidFill>
                        </a:rPr>
                        <a:t> document</a:t>
                      </a:r>
                      <a:endParaRPr lang="en-CA" sz="1000" b="0" dirty="0" smtClean="0">
                        <a:solidFill>
                          <a:schemeClr val="tx1"/>
                        </a:solidFill>
                      </a:endParaRPr>
                    </a:p>
                    <a:p>
                      <a:pPr marL="288000" indent="-457200">
                        <a:spcAft>
                          <a:spcPts val="0"/>
                        </a:spcAft>
                      </a:pPr>
                      <a:r>
                        <a:rPr lang="en-CA" sz="1000" b="1" dirty="0" smtClean="0">
                          <a:solidFill>
                            <a:schemeClr val="tx1"/>
                          </a:solidFill>
                        </a:rPr>
                        <a:t>3.1b </a:t>
                      </a:r>
                      <a:r>
                        <a:rPr lang="en-CA" sz="1000" b="0" dirty="0" smtClean="0">
                          <a:solidFill>
                            <a:schemeClr val="tx1"/>
                          </a:solidFill>
                        </a:rPr>
                        <a:t>Build</a:t>
                      </a:r>
                      <a:r>
                        <a:rPr lang="en-CA" sz="1000" b="0" baseline="0" dirty="0" smtClean="0">
                          <a:solidFill>
                            <a:schemeClr val="tx1"/>
                          </a:solidFill>
                        </a:rPr>
                        <a:t> container adoption roadmap</a:t>
                      </a:r>
                      <a:endParaRPr lang="en-CA" sz="1000" b="0" dirty="0" smtClean="0">
                        <a:solidFill>
                          <a:schemeClr val="tx1"/>
                        </a:solidFill>
                      </a:endParaRPr>
                    </a:p>
                    <a:p>
                      <a:pPr marL="288000" indent="-457200">
                        <a:spcAft>
                          <a:spcPts val="0"/>
                        </a:spcAft>
                      </a:pPr>
                      <a:r>
                        <a:rPr lang="en-CA" sz="1000" b="1" dirty="0" smtClean="0">
                          <a:solidFill>
                            <a:schemeClr val="tx1"/>
                          </a:solidFill>
                        </a:rPr>
                        <a:t>3.1c</a:t>
                      </a:r>
                      <a:r>
                        <a:rPr lang="en-CA" sz="1000" b="1" baseline="0" dirty="0" smtClean="0">
                          <a:solidFill>
                            <a:schemeClr val="tx1"/>
                          </a:solidFill>
                        </a:rPr>
                        <a:t> </a:t>
                      </a:r>
                      <a:r>
                        <a:rPr lang="en-CA" sz="1000" b="0" baseline="0" dirty="0" smtClean="0">
                          <a:solidFill>
                            <a:schemeClr val="tx1"/>
                          </a:solidFill>
                        </a:rPr>
                        <a:t>Prioritize roadmap initiatives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Assemble</a:t>
                      </a:r>
                      <a:r>
                        <a:rPr lang="en-CA" sz="1000" b="1" baseline="0" dirty="0" smtClean="0">
                          <a:solidFill>
                            <a:schemeClr val="tx1"/>
                          </a:solidFill>
                        </a:rPr>
                        <a:t> communications report</a:t>
                      </a:r>
                      <a:endParaRPr lang="en-CA" sz="1000" b="1" dirty="0" smtClean="0">
                        <a:solidFill>
                          <a:schemeClr val="tx1"/>
                        </a:solidFill>
                      </a:endParaRPr>
                    </a:p>
                    <a:p>
                      <a:pPr marL="288000" indent="-457200">
                        <a:spcAft>
                          <a:spcPts val="0"/>
                        </a:spcAft>
                      </a:pPr>
                      <a:r>
                        <a:rPr lang="en-CA" sz="1000" b="1" dirty="0" smtClean="0">
                          <a:solidFill>
                            <a:schemeClr val="tx1"/>
                          </a:solidFill>
                        </a:rPr>
                        <a:t>3.2a </a:t>
                      </a:r>
                      <a:r>
                        <a:rPr lang="en-CA" sz="1000" b="0" dirty="0" smtClean="0">
                          <a:solidFill>
                            <a:schemeClr val="tx1"/>
                          </a:solidFill>
                        </a:rPr>
                        <a:t>Identify and assemble</a:t>
                      </a:r>
                      <a:r>
                        <a:rPr lang="en-CA" sz="1000" b="0" baseline="0" dirty="0" smtClean="0">
                          <a:solidFill>
                            <a:schemeClr val="tx1"/>
                          </a:solidFill>
                        </a:rPr>
                        <a:t> </a:t>
                      </a:r>
                      <a:r>
                        <a:rPr lang="en-CA" sz="1000" b="0" dirty="0" smtClean="0">
                          <a:solidFill>
                            <a:schemeClr val="tx1"/>
                          </a:solidFill>
                        </a:rPr>
                        <a:t>the</a:t>
                      </a:r>
                      <a:r>
                        <a:rPr lang="en-CA" sz="1000" b="0" baseline="0" dirty="0" smtClean="0">
                          <a:solidFill>
                            <a:schemeClr val="tx1"/>
                          </a:solidFill>
                        </a:rPr>
                        <a:t> components of the </a:t>
                      </a:r>
                      <a:r>
                        <a:rPr lang="en-CA" sz="1000" b="0" i="1" baseline="0" dirty="0" smtClean="0">
                          <a:solidFill>
                            <a:schemeClr val="tx1"/>
                          </a:solidFill>
                        </a:rPr>
                        <a:t>Containers Executive Communications Report</a:t>
                      </a:r>
                      <a:endParaRPr lang="en-CA" sz="1000" b="0" i="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Put together final deliverables</a:t>
                      </a:r>
                    </a:p>
                    <a:p>
                      <a:pPr marL="0" indent="0">
                        <a:spcAft>
                          <a:spcPts val="0"/>
                        </a:spcAft>
                      </a:pPr>
                      <a:r>
                        <a:rPr lang="en-CA" sz="1000" b="0" dirty="0" smtClean="0">
                          <a:solidFill>
                            <a:schemeClr val="tx1"/>
                          </a:solidFill>
                        </a:rPr>
                        <a:t>We will put together and</a:t>
                      </a:r>
                      <a:r>
                        <a:rPr lang="en-CA" sz="1000" b="0" baseline="0" dirty="0" smtClean="0">
                          <a:solidFill>
                            <a:schemeClr val="tx1"/>
                          </a:solidFill>
                        </a:rPr>
                        <a:t> finalize the final </a:t>
                      </a:r>
                      <a:r>
                        <a:rPr lang="en-CA" sz="1000" b="0" i="1" baseline="0" dirty="0" smtClean="0">
                          <a:solidFill>
                            <a:schemeClr val="tx1"/>
                          </a:solidFill>
                        </a:rPr>
                        <a:t>Containers Executive Communications Report</a:t>
                      </a:r>
                      <a:endParaRPr lang="en-CA" sz="1000" b="0" i="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Business need for containers</a:t>
                      </a:r>
                    </a:p>
                    <a:p>
                      <a:pPr marL="228600" indent="-228600">
                        <a:spcAft>
                          <a:spcPts val="0"/>
                        </a:spcAft>
                        <a:buClrTx/>
                        <a:buFont typeface="+mj-lt"/>
                        <a:buAutoNum type="arabicPeriod"/>
                      </a:pPr>
                      <a:r>
                        <a:rPr lang="en-CA" sz="1000" b="0" i="0" baseline="0" dirty="0" smtClean="0">
                          <a:solidFill>
                            <a:schemeClr val="tx1"/>
                          </a:solidFill>
                        </a:rPr>
                        <a:t>Workload needs assessment</a:t>
                      </a:r>
                    </a:p>
                    <a:p>
                      <a:pPr marL="228600" indent="-228600">
                        <a:spcAft>
                          <a:spcPts val="0"/>
                        </a:spcAft>
                        <a:buClrTx/>
                        <a:buFont typeface="+mj-lt"/>
                        <a:buAutoNum type="arabicPeriod"/>
                      </a:pPr>
                      <a:r>
                        <a:rPr lang="en-CA" sz="1000" b="0" i="0" baseline="0" dirty="0" smtClean="0">
                          <a:solidFill>
                            <a:schemeClr val="tx1"/>
                          </a:solidFill>
                        </a:rPr>
                        <a:t>Workload deployment strategy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Short-term</a:t>
                      </a:r>
                      <a:r>
                        <a:rPr lang="en-CA" sz="1000" b="0" baseline="0" dirty="0" smtClean="0">
                          <a:solidFill>
                            <a:schemeClr val="tx1"/>
                          </a:solidFill>
                        </a:rPr>
                        <a:t> container adoption initiatives</a:t>
                      </a:r>
                    </a:p>
                    <a:p>
                      <a:pPr marL="144000" indent="-144000">
                        <a:spcAft>
                          <a:spcPts val="0"/>
                        </a:spcAft>
                        <a:buClrTx/>
                        <a:buFont typeface="+mj-lt"/>
                        <a:buAutoNum type="arabicPeriod"/>
                      </a:pPr>
                      <a:r>
                        <a:rPr lang="en-CA" sz="1000" b="0" baseline="0" dirty="0" smtClean="0">
                          <a:solidFill>
                            <a:schemeClr val="tx1"/>
                          </a:solidFill>
                        </a:rPr>
                        <a:t>Bare-metal container pilot project strategy</a:t>
                      </a:r>
                    </a:p>
                    <a:p>
                      <a:pPr marL="144000" indent="-144000">
                        <a:spcAft>
                          <a:spcPts val="0"/>
                        </a:spcAft>
                        <a:buClrTx/>
                        <a:buFont typeface="+mj-lt"/>
                        <a:buAutoNum type="arabicPeriod"/>
                      </a:pPr>
                      <a:r>
                        <a:rPr lang="en-CA" sz="1000" b="0" baseline="0" dirty="0" smtClean="0">
                          <a:solidFill>
                            <a:schemeClr val="tx1"/>
                          </a:solidFill>
                        </a:rPr>
                        <a:t>Long-term container adoption initiatives</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Enterprise-ready</a:t>
                      </a:r>
                      <a:r>
                        <a:rPr lang="en-CA" sz="1000" b="0" baseline="0" dirty="0" smtClean="0">
                          <a:solidFill>
                            <a:schemeClr val="tx1"/>
                          </a:solidFill>
                        </a:rPr>
                        <a:t> container software ecosystem</a:t>
                      </a:r>
                    </a:p>
                    <a:p>
                      <a:pPr marL="144000" indent="-144000">
                        <a:spcAft>
                          <a:spcPts val="0"/>
                        </a:spcAft>
                        <a:buClrTx/>
                        <a:buFont typeface="+mj-lt"/>
                        <a:buAutoNum type="arabicPeriod"/>
                      </a:pPr>
                      <a:r>
                        <a:rPr lang="en-CA" sz="1000" b="0" i="1" baseline="0" dirty="0" smtClean="0">
                          <a:solidFill>
                            <a:schemeClr val="tx1"/>
                          </a:solidFill>
                        </a:rPr>
                        <a:t>Collective Agreements Document</a:t>
                      </a:r>
                    </a:p>
                    <a:p>
                      <a:pPr marL="144000" indent="-144000">
                        <a:spcAft>
                          <a:spcPts val="0"/>
                        </a:spcAft>
                        <a:buClrTx/>
                        <a:buFont typeface="+mj-lt"/>
                        <a:buAutoNum type="arabicPeriod"/>
                      </a:pPr>
                      <a:r>
                        <a:rPr lang="en-CA" sz="1000" b="0" i="1" baseline="0" dirty="0" smtClean="0">
                          <a:solidFill>
                            <a:schemeClr val="tx1"/>
                          </a:solidFill>
                        </a:rPr>
                        <a:t>Container Adoption Roadmap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Identify the</a:t>
                      </a:r>
                      <a:r>
                        <a:rPr lang="en-CA" sz="1000" b="0" baseline="0" dirty="0" smtClean="0">
                          <a:solidFill>
                            <a:schemeClr val="tx1"/>
                          </a:solidFill>
                        </a:rPr>
                        <a:t> components of the </a:t>
                      </a:r>
                      <a:r>
                        <a:rPr lang="en-CA" sz="1000" b="0" i="1" baseline="0" dirty="0" smtClean="0">
                          <a:solidFill>
                            <a:schemeClr val="tx1"/>
                          </a:solidFill>
                        </a:rPr>
                        <a:t>Containers Executive Communications Report</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Final</a:t>
                      </a:r>
                      <a:r>
                        <a:rPr lang="en-CA" sz="1000" b="0" baseline="0" dirty="0" smtClean="0">
                          <a:solidFill>
                            <a:schemeClr val="tx1"/>
                          </a:solidFill>
                        </a:rPr>
                        <a:t> </a:t>
                      </a:r>
                      <a:r>
                        <a:rPr lang="en-CA" sz="1000" b="0" i="1" baseline="0" dirty="0" smtClean="0">
                          <a:solidFill>
                            <a:schemeClr val="tx1"/>
                          </a:solidFill>
                        </a:rPr>
                        <a:t>Containers Executive Communications Report</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04572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solidFill>
            <a:schemeClr val="accent3"/>
          </a:solidFill>
        </p:spPr>
        <p:txBody>
          <a:bodyPr/>
          <a:lstStyle/>
          <a:p>
            <a:pPr marL="0" indent="0">
              <a:buNone/>
            </a:pPr>
            <a:r>
              <a:rPr lang="en-US" dirty="0" smtClean="0"/>
              <a:t>Phase 1 Insight</a:t>
            </a:r>
            <a:endParaRPr lang="en-US" dirty="0"/>
          </a:p>
        </p:txBody>
      </p:sp>
      <p:sp>
        <p:nvSpPr>
          <p:cNvPr id="7" name="Title 6"/>
          <p:cNvSpPr>
            <a:spLocks noGrp="1"/>
          </p:cNvSpPr>
          <p:nvPr>
            <p:ph type="title"/>
          </p:nvPr>
        </p:nvSpPr>
        <p:spPr/>
        <p:txBody>
          <a:bodyPr/>
          <a:lstStyle/>
          <a:p>
            <a:r>
              <a:rPr lang="en-US" dirty="0" smtClean="0"/>
              <a:t>Insight breakdown</a:t>
            </a:r>
            <a:endParaRPr lang="en-US" dirty="0"/>
          </a:p>
        </p:txBody>
      </p:sp>
      <p:sp>
        <p:nvSpPr>
          <p:cNvPr id="6" name="Text Placeholder 5"/>
          <p:cNvSpPr>
            <a:spLocks noGrp="1"/>
          </p:cNvSpPr>
          <p:nvPr>
            <p:ph type="body" sz="quarter" idx="14"/>
          </p:nvPr>
        </p:nvSpPr>
        <p:spPr>
          <a:xfrm>
            <a:off x="266219" y="3211104"/>
            <a:ext cx="8611079" cy="1384300"/>
          </a:xfrm>
        </p:spPr>
        <p:txBody>
          <a:bodyPr/>
          <a:lstStyle/>
          <a:p>
            <a:pPr marL="0" indent="0">
              <a:spcBef>
                <a:spcPts val="0"/>
              </a:spcBef>
              <a:buNone/>
            </a:pPr>
            <a:r>
              <a:rPr lang="en-US" sz="1400" b="1" dirty="0" smtClean="0"/>
              <a:t>Adopting containers is not a shift away from virtual machines.</a:t>
            </a:r>
          </a:p>
          <a:p>
            <a:pPr marL="0" indent="0">
              <a:spcBef>
                <a:spcPts val="0"/>
              </a:spcBef>
              <a:buNone/>
            </a:pPr>
            <a:r>
              <a:rPr lang="en-US" sz="1400" dirty="0" smtClean="0"/>
              <a:t>Most experts and industry leaders have recommended deploying containers on existing virtualized infrastructure, like VMs and the cloud. Combining the technologies allows you to take advantage of current investments. This also introduces speed, agility, performance consistency, and consolidation to an already virtualized ecosystem. Deploying containers on virtualized infrastructure is the recommended short-term solution for all enterprises. Most enterprises won’t need more than this.</a:t>
            </a:r>
            <a:endParaRPr lang="en-US" sz="1400" dirty="0"/>
          </a:p>
        </p:txBody>
      </p:sp>
      <p:sp>
        <p:nvSpPr>
          <p:cNvPr id="8" name="Text Placeholder 7"/>
          <p:cNvSpPr>
            <a:spLocks noGrp="1"/>
          </p:cNvSpPr>
          <p:nvPr>
            <p:ph type="body" sz="quarter" idx="15"/>
          </p:nvPr>
        </p:nvSpPr>
        <p:spPr>
          <a:xfrm>
            <a:off x="257174" y="5096840"/>
            <a:ext cx="8613556" cy="1377523"/>
          </a:xfrm>
        </p:spPr>
        <p:txBody>
          <a:bodyPr/>
          <a:lstStyle/>
          <a:p>
            <a:pPr marL="0" indent="0">
              <a:spcBef>
                <a:spcPts val="0"/>
              </a:spcBef>
              <a:buNone/>
            </a:pPr>
            <a:r>
              <a:rPr lang="en-US" sz="1400" b="1" dirty="0" smtClean="0"/>
              <a:t>Container adoption is more than a technology change.</a:t>
            </a:r>
          </a:p>
          <a:p>
            <a:pPr marL="0" indent="0">
              <a:spcBef>
                <a:spcPts val="0"/>
              </a:spcBef>
              <a:buNone/>
            </a:pPr>
            <a:r>
              <a:rPr lang="en-US" sz="1400" dirty="0" smtClean="0"/>
              <a:t>When in agreement, containers introduce a more effective people and process balance between development and operations. It is important to agree on and identify the roles and responsibilities of development and operations pertaining to the various stages of the application lifecycle. This can be done by establishing policies, agreements, and contracts that help in governing container development, packaging, delivery, use, and maintenance.</a:t>
            </a:r>
            <a:endParaRPr lang="en-US" sz="1400" dirty="0"/>
          </a:p>
        </p:txBody>
      </p:sp>
      <p:sp>
        <p:nvSpPr>
          <p:cNvPr id="9" name="Text Placeholder 8"/>
          <p:cNvSpPr>
            <a:spLocks noGrp="1"/>
          </p:cNvSpPr>
          <p:nvPr>
            <p:ph type="body" sz="quarter" idx="13"/>
          </p:nvPr>
        </p:nvSpPr>
        <p:spPr>
          <a:xfrm>
            <a:off x="266219" y="1588623"/>
            <a:ext cx="8604511" cy="1384300"/>
          </a:xfrm>
        </p:spPr>
        <p:txBody>
          <a:bodyPr/>
          <a:lstStyle/>
          <a:p>
            <a:pPr marL="0" indent="0">
              <a:spcBef>
                <a:spcPts val="0"/>
              </a:spcBef>
              <a:buNone/>
            </a:pPr>
            <a:r>
              <a:rPr lang="en-CA" sz="1400" b="1" dirty="0" smtClean="0">
                <a:latin typeface="Arial" panose="020B0604020202020204" pitchFamily="34" charset="0"/>
                <a:ea typeface="Times New Roman" panose="02020603050405020304" pitchFamily="18" charset="0"/>
                <a:cs typeface="Times New Roman" panose="02020603050405020304" pitchFamily="18" charset="0"/>
              </a:rPr>
              <a:t>Containers will be necessary for every enterprise, eventually. </a:t>
            </a:r>
          </a:p>
          <a:p>
            <a:pPr marL="0" indent="0">
              <a:spcBef>
                <a:spcPts val="0"/>
              </a:spcBef>
              <a:buNone/>
            </a:pPr>
            <a:r>
              <a:rPr lang="en-CA" sz="1400" dirty="0" smtClean="0">
                <a:latin typeface="Arial" panose="020B0604020202020204" pitchFamily="34" charset="0"/>
                <a:ea typeface="Times New Roman" panose="02020603050405020304" pitchFamily="18" charset="0"/>
                <a:cs typeface="Times New Roman" panose="02020603050405020304" pitchFamily="18" charset="0"/>
              </a:rPr>
              <a:t>Most enterprises can benefit immediately by adopting containers on existing virtualized infrastructure. Organizations that lack in-house development and large deployment needs, however, might not exhibit these benefits. As containers become the standard for application packaging and delivery, containers will become a necessity for all enterprises.</a:t>
            </a:r>
            <a:endParaRPr lang="en-CA" sz="1400" dirty="0"/>
          </a:p>
        </p:txBody>
      </p:sp>
      <p:sp>
        <p:nvSpPr>
          <p:cNvPr id="13" name="Text Placeholder 1"/>
          <p:cNvSpPr txBox="1">
            <a:spLocks/>
          </p:cNvSpPr>
          <p:nvPr/>
        </p:nvSpPr>
        <p:spPr bwMode="auto">
          <a:xfrm>
            <a:off x="266219" y="2844853"/>
            <a:ext cx="8611080" cy="320040"/>
          </a:xfrm>
          <a:prstGeom prst="rect">
            <a:avLst/>
          </a:prstGeom>
          <a:solidFill>
            <a:schemeClr val="accent3"/>
          </a:solidFill>
          <a:ln w="9525" cap="flat" cmpd="sng" algn="ctr">
            <a:noFill/>
            <a:prstDash val="solid"/>
            <a:miter lim="800000"/>
            <a:headEnd/>
            <a:tailEnd/>
          </a:ln>
          <a:effectLst/>
        </p:spPr>
        <p:txBody>
          <a:bodyPr vert="horz" wrap="square" lIns="91440" tIns="45720" rIns="91440" bIns="45720" numCol="1" rtlCol="0"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lang="en-US" sz="1400" b="1" kern="1200" dirty="0" smtClean="0">
                <a:solidFill>
                  <a:schemeClr val="lt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lt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lt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lt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pPr>
            <a:r>
              <a:rPr lang="en-CA" dirty="0" smtClean="0"/>
              <a:t>Phase 2 Insight</a:t>
            </a:r>
            <a:endParaRPr lang="en-CA" dirty="0"/>
          </a:p>
        </p:txBody>
      </p:sp>
      <p:sp>
        <p:nvSpPr>
          <p:cNvPr id="16" name="Text Placeholder 1"/>
          <p:cNvSpPr txBox="1">
            <a:spLocks/>
          </p:cNvSpPr>
          <p:nvPr/>
        </p:nvSpPr>
        <p:spPr bwMode="auto">
          <a:xfrm>
            <a:off x="259650" y="4748674"/>
            <a:ext cx="8611080" cy="320040"/>
          </a:xfrm>
          <a:prstGeom prst="rect">
            <a:avLst/>
          </a:prstGeom>
          <a:solidFill>
            <a:schemeClr val="accent3"/>
          </a:solidFill>
          <a:ln w="9525" cap="flat" cmpd="sng" algn="ctr">
            <a:noFill/>
            <a:prstDash val="solid"/>
            <a:miter lim="800000"/>
            <a:headEnd/>
            <a:tailEnd/>
          </a:ln>
          <a:effectLst/>
        </p:spPr>
        <p:txBody>
          <a:bodyPr vert="horz" wrap="square" lIns="91440" tIns="45720" rIns="91440" bIns="45720" numCol="1" rtlCol="0"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lang="en-US" sz="1400" b="1" kern="1200" dirty="0" smtClean="0">
                <a:solidFill>
                  <a:schemeClr val="lt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lt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lt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lt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pPr>
            <a:r>
              <a:rPr lang="en-CA" dirty="0" smtClean="0"/>
              <a:t>Phase 3 Insight</a:t>
            </a:r>
            <a:endParaRPr lang="en-CA" dirty="0"/>
          </a:p>
        </p:txBody>
      </p:sp>
    </p:spTree>
    <p:extLst>
      <p:ext uri="{BB962C8B-B14F-4D97-AF65-F5344CB8AC3E}">
        <p14:creationId xmlns:p14="http://schemas.microsoft.com/office/powerpoint/2010/main" val="2727037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Infrastructure Managers</a:t>
            </a:r>
          </a:p>
          <a:p>
            <a:r>
              <a:rPr lang="en-US" dirty="0" smtClean="0"/>
              <a:t>Infrastructure Directors</a:t>
            </a:r>
            <a:endParaRPr lang="en-US" dirty="0"/>
          </a:p>
        </p:txBody>
      </p:sp>
      <p:sp>
        <p:nvSpPr>
          <p:cNvPr id="14" name="Text Placeholder 13"/>
          <p:cNvSpPr>
            <a:spLocks noGrp="1"/>
          </p:cNvSpPr>
          <p:nvPr>
            <p:ph type="body" sz="quarter" idx="26"/>
          </p:nvPr>
        </p:nvSpPr>
        <p:spPr>
          <a:xfrm>
            <a:off x="4835436" y="1607231"/>
            <a:ext cx="4041648" cy="2115105"/>
          </a:xfrm>
        </p:spPr>
        <p:txBody>
          <a:bodyPr/>
          <a:lstStyle/>
          <a:p>
            <a:r>
              <a:rPr lang="en-US" dirty="0" smtClean="0"/>
              <a:t>Identify the need for containers</a:t>
            </a:r>
          </a:p>
          <a:p>
            <a:r>
              <a:rPr lang="en-US" dirty="0" smtClean="0"/>
              <a:t>Evaluate the capacity of container needs</a:t>
            </a:r>
          </a:p>
          <a:p>
            <a:r>
              <a:rPr lang="en-US" dirty="0" smtClean="0"/>
              <a:t>Establish policies to container adoption</a:t>
            </a:r>
          </a:p>
          <a:p>
            <a:r>
              <a:rPr lang="en-US" dirty="0" smtClean="0"/>
              <a:t>Develop a short- and long-term container adoption strategy</a:t>
            </a:r>
          </a:p>
          <a:p>
            <a:r>
              <a:rPr lang="en-US" dirty="0" smtClean="0"/>
              <a:t>Develop a container adoption roadmap with major milestones</a:t>
            </a:r>
          </a:p>
          <a:p>
            <a:r>
              <a:rPr lang="en-US" dirty="0" smtClean="0"/>
              <a:t>Assemble the right container software stack</a:t>
            </a:r>
          </a:p>
        </p:txBody>
      </p:sp>
      <p:sp>
        <p:nvSpPr>
          <p:cNvPr id="15" name="Text Placeholder 14"/>
          <p:cNvSpPr>
            <a:spLocks noGrp="1"/>
          </p:cNvSpPr>
          <p:nvPr>
            <p:ph type="body" sz="quarter" idx="27"/>
          </p:nvPr>
        </p:nvSpPr>
        <p:spPr/>
        <p:txBody>
          <a:bodyPr/>
          <a:lstStyle/>
          <a:p>
            <a:r>
              <a:rPr lang="en-US" dirty="0" smtClean="0"/>
              <a:t>CIOs</a:t>
            </a:r>
          </a:p>
          <a:p>
            <a:r>
              <a:rPr lang="en-US" dirty="0" smtClean="0"/>
              <a:t>IT Managers</a:t>
            </a:r>
          </a:p>
          <a:p>
            <a:endParaRPr lang="en-US" dirty="0"/>
          </a:p>
        </p:txBody>
      </p:sp>
      <p:sp>
        <p:nvSpPr>
          <p:cNvPr id="16" name="Text Placeholder 15"/>
          <p:cNvSpPr>
            <a:spLocks noGrp="1"/>
          </p:cNvSpPr>
          <p:nvPr>
            <p:ph type="body" sz="quarter" idx="28"/>
          </p:nvPr>
        </p:nvSpPr>
        <p:spPr/>
        <p:txBody>
          <a:bodyPr/>
          <a:lstStyle/>
          <a:p>
            <a:r>
              <a:rPr lang="en-US" dirty="0" smtClean="0"/>
              <a:t>Develop an understanding for container needs</a:t>
            </a:r>
          </a:p>
          <a:p>
            <a:r>
              <a:rPr lang="en-US" dirty="0" smtClean="0"/>
              <a:t>Examine the benefits that containers bring into the enterprise</a:t>
            </a:r>
          </a:p>
          <a:p>
            <a:r>
              <a:rPr lang="en-US" dirty="0" smtClean="0"/>
              <a:t>Adopt a roadmap for containers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Hosting application code in containers is a major trend as it provides developers with ease of deployment and transport of applications and services. </a:t>
            </a:r>
          </a:p>
          <a:p>
            <a:r>
              <a:rPr lang="en-CA" dirty="0"/>
              <a:t>Containers encapsulate applications and their </a:t>
            </a:r>
            <a:r>
              <a:rPr lang="en-CA" dirty="0" smtClean="0"/>
              <a:t>dependencies and share </a:t>
            </a:r>
            <a:r>
              <a:rPr lang="en-CA" dirty="0"/>
              <a:t>the host OS kernel, allowing for efficient utilization of </a:t>
            </a:r>
            <a:r>
              <a:rPr lang="en-CA" dirty="0" smtClean="0"/>
              <a:t>infrastructure. </a:t>
            </a:r>
            <a:endParaRPr lang="en-CA" dirty="0"/>
          </a:p>
          <a:p>
            <a:endParaRPr lang="en-US" dirty="0"/>
          </a:p>
        </p:txBody>
      </p:sp>
      <p:sp>
        <p:nvSpPr>
          <p:cNvPr id="4" name="Text Placeholder 3"/>
          <p:cNvSpPr>
            <a:spLocks noGrp="1"/>
          </p:cNvSpPr>
          <p:nvPr>
            <p:ph type="body" sz="quarter" idx="11"/>
          </p:nvPr>
        </p:nvSpPr>
        <p:spPr/>
        <p:txBody>
          <a:bodyPr/>
          <a:lstStyle/>
          <a:p>
            <a:r>
              <a:rPr lang="en-US" dirty="0" smtClean="0"/>
              <a:t>The major impediments to containers in a production environment adoption are concerns over security and management at scale. </a:t>
            </a:r>
          </a:p>
          <a:p>
            <a:r>
              <a:rPr lang="en-US" dirty="0" smtClean="0"/>
              <a:t>Organizations have already made significant investments in machine virtualization (virtual infrastructure) and are unlikely to abandon that investment. Non-containerized applications and services will continue to need to be hosted and serviced into the future.</a:t>
            </a:r>
            <a:endParaRPr lang="en-US" dirty="0"/>
          </a:p>
        </p:txBody>
      </p:sp>
      <p:sp>
        <p:nvSpPr>
          <p:cNvPr id="5" name="Text Placeholder 4"/>
          <p:cNvSpPr>
            <a:spLocks noGrp="1"/>
          </p:cNvSpPr>
          <p:nvPr>
            <p:ph type="body" sz="quarter" idx="12"/>
          </p:nvPr>
        </p:nvSpPr>
        <p:spPr/>
        <p:txBody>
          <a:bodyPr/>
          <a:lstStyle/>
          <a:p>
            <a:r>
              <a:rPr lang="en-US" dirty="0" smtClean="0"/>
              <a:t>IT infrastructure groups should resolve to create container-ready infrastructure that will meet both the requirements of developers and apps managers and the availability, recoverability, and security requirements of the enterprise.</a:t>
            </a:r>
          </a:p>
          <a:p>
            <a:r>
              <a:rPr lang="en-US" dirty="0" smtClean="0"/>
              <a:t>In the short term, the best solution is likely to be hosting containers on container-ready VMs running Linux and a container engine like Docker. This may not be optimal for performance but will be optimal for securing and assuring availability for the underlying infrastructure. </a:t>
            </a:r>
          </a:p>
          <a:p>
            <a:r>
              <a:rPr lang="en-US" dirty="0" smtClean="0"/>
              <a:t>Longer term, enterprises should pilot running containers on bare metal to become familiar with the emerging tools for managing containers. The future is likely a hybrid of virtualized infrastructure and bare-metal container infrastructure. </a:t>
            </a:r>
            <a:endParaRPr lang="en-US" dirty="0"/>
          </a:p>
        </p:txBody>
      </p:sp>
      <p:sp>
        <p:nvSpPr>
          <p:cNvPr id="6" name="Text Placeholder 5"/>
          <p:cNvSpPr>
            <a:spLocks noGrp="1"/>
          </p:cNvSpPr>
          <p:nvPr>
            <p:ph type="body" sz="quarter" idx="13"/>
          </p:nvPr>
        </p:nvSpPr>
        <p:spPr>
          <a:xfrm>
            <a:off x="5696793" y="1595141"/>
            <a:ext cx="3350103" cy="2523241"/>
          </a:xfrm>
        </p:spPr>
        <p:txBody>
          <a:bodyPr/>
          <a:lstStyle/>
          <a:p>
            <a:pPr marL="228600" indent="-228600">
              <a:spcBef>
                <a:spcPts val="0"/>
              </a:spcBef>
              <a:spcAft>
                <a:spcPts val="600"/>
              </a:spcAft>
              <a:buSzPct val="100000"/>
              <a:buFont typeface="+mj-lt"/>
              <a:buAutoNum type="arabicPeriod"/>
            </a:pPr>
            <a:r>
              <a:rPr lang="en-CA" b="1" dirty="0"/>
              <a:t>Containers </a:t>
            </a:r>
            <a:r>
              <a:rPr lang="en-CA" b="1" dirty="0" smtClean="0"/>
              <a:t>don’t replace </a:t>
            </a:r>
            <a:r>
              <a:rPr lang="en-CA" b="1" dirty="0" err="1" smtClean="0"/>
              <a:t>VMs</a:t>
            </a:r>
            <a:r>
              <a:rPr lang="en-CA" b="1" dirty="0" smtClean="0"/>
              <a:t> yet </a:t>
            </a:r>
            <a:r>
              <a:rPr lang="en-CA" b="1" dirty="0"/>
              <a:t/>
            </a:r>
            <a:br>
              <a:rPr lang="en-CA" b="1" dirty="0"/>
            </a:br>
            <a:r>
              <a:rPr lang="en-CA" dirty="0"/>
              <a:t>It will </a:t>
            </a:r>
            <a:r>
              <a:rPr lang="en-CA" dirty="0" smtClean="0"/>
              <a:t>be beneficial </a:t>
            </a:r>
            <a:r>
              <a:rPr lang="en-CA" dirty="0"/>
              <a:t>for </a:t>
            </a:r>
            <a:r>
              <a:rPr lang="en-CA" dirty="0" smtClean="0"/>
              <a:t>all </a:t>
            </a:r>
            <a:r>
              <a:rPr lang="en-CA" dirty="0"/>
              <a:t>near term to adopt containers on </a:t>
            </a:r>
            <a:r>
              <a:rPr lang="en-CA" dirty="0" smtClean="0"/>
              <a:t>virtualized infrastructure</a:t>
            </a:r>
            <a:r>
              <a:rPr lang="en-US" dirty="0" smtClean="0"/>
              <a:t>.</a:t>
            </a:r>
            <a:endParaRPr lang="en-US" dirty="0"/>
          </a:p>
          <a:p>
            <a:pPr marL="228600" indent="-228600">
              <a:spcBef>
                <a:spcPts val="0"/>
              </a:spcBef>
              <a:spcAft>
                <a:spcPts val="600"/>
              </a:spcAft>
              <a:buSzPct val="100000"/>
              <a:buFont typeface="+mj-lt"/>
              <a:buAutoNum type="arabicPeriod"/>
            </a:pPr>
            <a:r>
              <a:rPr lang="en-CA" b="1" dirty="0"/>
              <a:t>T</a:t>
            </a:r>
            <a:r>
              <a:rPr lang="en-CA" b="1" dirty="0" smtClean="0"/>
              <a:t>he future of software packaging</a:t>
            </a:r>
            <a:r>
              <a:rPr lang="en-CA" b="1" dirty="0"/>
              <a:t/>
            </a:r>
            <a:br>
              <a:rPr lang="en-CA" b="1" dirty="0"/>
            </a:br>
            <a:r>
              <a:rPr lang="en-CA" dirty="0" smtClean="0">
                <a:solidFill>
                  <a:schemeClr val="tx1"/>
                </a:solidFill>
              </a:rPr>
              <a:t>You will need to adopt containers in the near future. Software </a:t>
            </a:r>
            <a:r>
              <a:rPr lang="en-CA" dirty="0" smtClean="0"/>
              <a:t>will </a:t>
            </a:r>
            <a:r>
              <a:rPr lang="en-CA" dirty="0"/>
              <a:t>soon </a:t>
            </a:r>
            <a:r>
              <a:rPr lang="en-CA" dirty="0" smtClean="0"/>
              <a:t>begin to ship in containers, and you </a:t>
            </a:r>
            <a:r>
              <a:rPr lang="en-CA" dirty="0"/>
              <a:t>will </a:t>
            </a:r>
            <a:r>
              <a:rPr lang="en-CA" dirty="0" smtClean="0"/>
              <a:t>be required to </a:t>
            </a:r>
            <a:r>
              <a:rPr lang="en-CA" dirty="0"/>
              <a:t>host them</a:t>
            </a:r>
            <a:r>
              <a:rPr lang="en-US" dirty="0" smtClean="0"/>
              <a:t>.</a:t>
            </a:r>
            <a:endParaRPr lang="en-US" dirty="0"/>
          </a:p>
          <a:p>
            <a:pPr marL="228600" indent="-228600">
              <a:spcBef>
                <a:spcPts val="0"/>
              </a:spcBef>
              <a:spcAft>
                <a:spcPts val="600"/>
              </a:spcAft>
              <a:buSzPct val="100000"/>
              <a:buFont typeface="+mj-lt"/>
              <a:buAutoNum type="arabicPeriod"/>
            </a:pPr>
            <a:r>
              <a:rPr lang="en-CA" b="1" dirty="0"/>
              <a:t>Not just a technology </a:t>
            </a:r>
            <a:r>
              <a:rPr lang="en-CA" b="1" dirty="0" smtClean="0"/>
              <a:t>change</a:t>
            </a:r>
            <a:br>
              <a:rPr lang="en-CA" b="1" dirty="0" smtClean="0"/>
            </a:br>
            <a:r>
              <a:rPr lang="en-CA" dirty="0" smtClean="0"/>
              <a:t>Containers require a change in people and process, with different/new development and operations roles and responsibilities in new agile processes.</a:t>
            </a:r>
            <a:endParaRPr lang="en-CA" dirty="0"/>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7174" y="255588"/>
            <a:ext cx="8719772" cy="877887"/>
          </a:xfrm>
        </p:spPr>
        <p:txBody>
          <a:bodyPr/>
          <a:lstStyle/>
          <a:p>
            <a:r>
              <a:rPr lang="en-US" dirty="0" smtClean="0"/>
              <a:t>Containers are coming!  Get ready now (if you haven’t already)</a:t>
            </a:r>
            <a:endParaRPr lang="en-CA" dirty="0"/>
          </a:p>
        </p:txBody>
      </p:sp>
      <p:graphicFrame>
        <p:nvGraphicFramePr>
          <p:cNvPr id="3" name="Chart 16"/>
          <p:cNvGraphicFramePr/>
          <p:nvPr>
            <p:extLst>
              <p:ext uri="{D42A27DB-BD31-4B8C-83A1-F6EECF244321}">
                <p14:modId xmlns:p14="http://schemas.microsoft.com/office/powerpoint/2010/main" val="1321572927"/>
              </p:ext>
            </p:extLst>
          </p:nvPr>
        </p:nvGraphicFramePr>
        <p:xfrm>
          <a:off x="-904280" y="2782452"/>
          <a:ext cx="5898416" cy="37428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4170994880"/>
              </p:ext>
            </p:extLst>
          </p:nvPr>
        </p:nvGraphicFramePr>
        <p:xfrm>
          <a:off x="4888628" y="2835202"/>
          <a:ext cx="3832079" cy="299567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35632" y="6104323"/>
            <a:ext cx="1752403" cy="253916"/>
          </a:xfrm>
          <a:prstGeom prst="rect">
            <a:avLst/>
          </a:prstGeom>
        </p:spPr>
        <p:txBody>
          <a:bodyPr wrap="non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err="1" smtClean="0">
                <a:solidFill>
                  <a:srgbClr val="333333"/>
                </a:solidFill>
                <a:latin typeface="Arial"/>
                <a:hlinkClick r:id="rId4"/>
              </a:rPr>
              <a:t>SDxCentral</a:t>
            </a:r>
            <a:r>
              <a:rPr lang="en-US" sz="1050" dirty="0" smtClean="0">
                <a:solidFill>
                  <a:srgbClr val="333333"/>
                </a:solidFill>
                <a:latin typeface="Arial"/>
                <a:hlinkClick r:id="rId4"/>
              </a:rPr>
              <a:t>, 2016</a:t>
            </a:r>
            <a:endParaRPr lang="en-US" sz="1050" dirty="0" smtClean="0">
              <a:solidFill>
                <a:srgbClr val="333333"/>
              </a:solidFill>
              <a:latin typeface="Arial"/>
            </a:endParaRPr>
          </a:p>
        </p:txBody>
      </p:sp>
      <p:sp>
        <p:nvSpPr>
          <p:cNvPr id="9" name="TextBox 12"/>
          <p:cNvSpPr txBox="1"/>
          <p:nvPr/>
        </p:nvSpPr>
        <p:spPr>
          <a:xfrm>
            <a:off x="659610" y="2022411"/>
            <a:ext cx="3153322" cy="584775"/>
          </a:xfrm>
          <a:prstGeom prst="rect">
            <a:avLst/>
          </a:prstGeom>
        </p:spPr>
        <p:txBody>
          <a:bodyPr wrap="square" rtlCol="0">
            <a:spAutoFit/>
          </a:bodyPr>
          <a:lstStyle/>
          <a:p>
            <a:r>
              <a:rPr lang="en-US" sz="1600" b="1" i="1" dirty="0" smtClean="0"/>
              <a:t>Containers are a major trend with a majority investigating</a:t>
            </a:r>
            <a:endParaRPr lang="en-CA" sz="1600" b="1" i="1" dirty="0" smtClean="0"/>
          </a:p>
        </p:txBody>
      </p:sp>
      <p:sp>
        <p:nvSpPr>
          <p:cNvPr id="10" name="TextBox 9"/>
          <p:cNvSpPr txBox="1"/>
          <p:nvPr/>
        </p:nvSpPr>
        <p:spPr>
          <a:xfrm>
            <a:off x="7345009" y="5903159"/>
            <a:ext cx="1436612" cy="253916"/>
          </a:xfrm>
          <a:prstGeom prst="rect">
            <a:avLst/>
          </a:prstGeom>
        </p:spPr>
        <p:txBody>
          <a:bodyPr wrap="non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smtClean="0">
                <a:solidFill>
                  <a:srgbClr val="333333"/>
                </a:solidFill>
                <a:latin typeface="Arial"/>
                <a:hlinkClick r:id="rId5"/>
              </a:rPr>
              <a:t>Marko, 2016</a:t>
            </a:r>
            <a:endParaRPr lang="en-US" sz="1050" dirty="0" smtClean="0">
              <a:solidFill>
                <a:srgbClr val="333333"/>
              </a:solidFill>
              <a:latin typeface="Arial"/>
            </a:endParaRPr>
          </a:p>
        </p:txBody>
      </p:sp>
      <p:cxnSp>
        <p:nvCxnSpPr>
          <p:cNvPr id="13" name="Straight Connector 12"/>
          <p:cNvCxnSpPr/>
          <p:nvPr/>
        </p:nvCxnSpPr>
        <p:spPr>
          <a:xfrm flipH="1">
            <a:off x="4554415" y="1847145"/>
            <a:ext cx="12822" cy="4511094"/>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2"/>
          <p:cNvSpPr txBox="1"/>
          <p:nvPr/>
        </p:nvSpPr>
        <p:spPr>
          <a:xfrm>
            <a:off x="4975989" y="2022410"/>
            <a:ext cx="3492558" cy="584775"/>
          </a:xfrm>
          <a:prstGeom prst="rect">
            <a:avLst/>
          </a:prstGeom>
        </p:spPr>
        <p:txBody>
          <a:bodyPr wrap="square" rtlCol="0">
            <a:spAutoFit/>
          </a:bodyPr>
          <a:lstStyle/>
          <a:p>
            <a:r>
              <a:rPr lang="en-US" sz="1600" b="1" i="1" dirty="0" smtClean="0"/>
              <a:t>With little overhead, containerized code runs at near native speeds</a:t>
            </a:r>
            <a:endParaRPr lang="en-CA" sz="1600" b="1" i="1" dirty="0" smtClean="0"/>
          </a:p>
        </p:txBody>
      </p:sp>
      <p:sp>
        <p:nvSpPr>
          <p:cNvPr id="16" name="Text Placeholder 10"/>
          <p:cNvSpPr txBox="1">
            <a:spLocks/>
          </p:cNvSpPr>
          <p:nvPr/>
        </p:nvSpPr>
        <p:spPr>
          <a:xfrm>
            <a:off x="323849" y="1189920"/>
            <a:ext cx="8553449"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800" b="1" dirty="0"/>
              <a:t>Containers encapsulate applications and their dependencies. They share the host OS kernel, allowing for efficient utilization of infrastructure resources. </a:t>
            </a:r>
          </a:p>
        </p:txBody>
      </p:sp>
    </p:spTree>
    <p:extLst>
      <p:ext uri="{BB962C8B-B14F-4D97-AF65-F5344CB8AC3E}">
        <p14:creationId xmlns:p14="http://schemas.microsoft.com/office/powerpoint/2010/main" val="424120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7"/>
          <p:cNvSpPr/>
          <p:nvPr/>
        </p:nvSpPr>
        <p:spPr>
          <a:xfrm>
            <a:off x="2921264" y="3263611"/>
            <a:ext cx="231511" cy="1577298"/>
          </a:xfrm>
          <a:prstGeom prst="rect">
            <a:avLst/>
          </a:prstGeom>
          <a:pattFill prst="wdUpDiag">
            <a:fgClr>
              <a:srgbClr val="C00000"/>
            </a:fgClr>
            <a:bgClr>
              <a:srgbClr val="00B05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The container trend will demand your attention because of a promise of resource and management efficiency</a:t>
            </a:r>
          </a:p>
        </p:txBody>
      </p:sp>
      <p:sp>
        <p:nvSpPr>
          <p:cNvPr id="3" name="Text Placeholder 2"/>
          <p:cNvSpPr>
            <a:spLocks noGrp="1"/>
          </p:cNvSpPr>
          <p:nvPr>
            <p:ph type="body" sz="quarter" idx="4294967295"/>
          </p:nvPr>
        </p:nvSpPr>
        <p:spPr>
          <a:xfrm>
            <a:off x="398171" y="1888537"/>
            <a:ext cx="2668588" cy="428625"/>
          </a:xfrm>
        </p:spPr>
        <p:txBody>
          <a:bodyPr/>
          <a:lstStyle/>
          <a:p>
            <a:pPr marL="0" indent="0" algn="ctr">
              <a:buNone/>
            </a:pPr>
            <a:r>
              <a:rPr lang="en-CA" sz="1400" dirty="0" smtClean="0"/>
              <a:t>Typical Infrastructure Using Server Virtualization</a:t>
            </a:r>
            <a:endParaRPr lang="en-CA" sz="1400" dirty="0"/>
          </a:p>
        </p:txBody>
      </p:sp>
      <p:sp>
        <p:nvSpPr>
          <p:cNvPr id="4" name="Rounded Rectangle 3"/>
          <p:cNvSpPr/>
          <p:nvPr/>
        </p:nvSpPr>
        <p:spPr>
          <a:xfrm>
            <a:off x="543666" y="5769620"/>
            <a:ext cx="2377599" cy="3563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Hardware Layer</a:t>
            </a:r>
            <a:endParaRPr lang="en-CA" sz="1600" dirty="0"/>
          </a:p>
        </p:txBody>
      </p:sp>
      <p:sp>
        <p:nvSpPr>
          <p:cNvPr id="5" name="Rounded Rectangle 4"/>
          <p:cNvSpPr/>
          <p:nvPr/>
        </p:nvSpPr>
        <p:spPr>
          <a:xfrm rot="16200000">
            <a:off x="303480" y="2647470"/>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6" name="Rounded Rectangle 5"/>
          <p:cNvSpPr/>
          <p:nvPr/>
        </p:nvSpPr>
        <p:spPr>
          <a:xfrm rot="16200000">
            <a:off x="-103394" y="3910676"/>
            <a:ext cx="1577298"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9" name="Rounded Rectangle 8"/>
          <p:cNvSpPr/>
          <p:nvPr/>
        </p:nvSpPr>
        <p:spPr>
          <a:xfrm rot="16200000">
            <a:off x="652552" y="2647471"/>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0" name="Rounded Rectangle 9"/>
          <p:cNvSpPr/>
          <p:nvPr/>
        </p:nvSpPr>
        <p:spPr>
          <a:xfrm rot="16200000">
            <a:off x="245678" y="3910677"/>
            <a:ext cx="1577298"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1" name="Rounded Rectangle 10"/>
          <p:cNvSpPr/>
          <p:nvPr/>
        </p:nvSpPr>
        <p:spPr>
          <a:xfrm rot="16200000">
            <a:off x="1001624" y="2647471"/>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2" name="Rounded Rectangle 11"/>
          <p:cNvSpPr/>
          <p:nvPr/>
        </p:nvSpPr>
        <p:spPr>
          <a:xfrm rot="16200000">
            <a:off x="594751" y="3910678"/>
            <a:ext cx="1577296"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3" name="Rounded Rectangle 12"/>
          <p:cNvSpPr/>
          <p:nvPr/>
        </p:nvSpPr>
        <p:spPr>
          <a:xfrm rot="16200000">
            <a:off x="1350695" y="2647471"/>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4" name="Rounded Rectangle 13"/>
          <p:cNvSpPr/>
          <p:nvPr/>
        </p:nvSpPr>
        <p:spPr>
          <a:xfrm rot="16200000">
            <a:off x="943822" y="3910678"/>
            <a:ext cx="1577296"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5" name="Rounded Rectangle 14"/>
          <p:cNvSpPr/>
          <p:nvPr/>
        </p:nvSpPr>
        <p:spPr>
          <a:xfrm rot="16200000">
            <a:off x="1699765" y="2647471"/>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6" name="Rounded Rectangle 15"/>
          <p:cNvSpPr/>
          <p:nvPr/>
        </p:nvSpPr>
        <p:spPr>
          <a:xfrm rot="16200000">
            <a:off x="1292892" y="3910678"/>
            <a:ext cx="1577296"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7" name="Rounded Rectangle 16"/>
          <p:cNvSpPr/>
          <p:nvPr/>
        </p:nvSpPr>
        <p:spPr>
          <a:xfrm rot="16200000">
            <a:off x="2048835" y="2647471"/>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18" name="Rounded Rectangle 17"/>
          <p:cNvSpPr/>
          <p:nvPr/>
        </p:nvSpPr>
        <p:spPr>
          <a:xfrm rot="16200000">
            <a:off x="1641962" y="3910678"/>
            <a:ext cx="1577296"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19" name="Rounded Rectangle 18"/>
          <p:cNvSpPr/>
          <p:nvPr/>
        </p:nvSpPr>
        <p:spPr>
          <a:xfrm rot="16200000">
            <a:off x="2397906" y="2647472"/>
            <a:ext cx="763550" cy="283169"/>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a:t>
            </a:r>
            <a:endParaRPr lang="en-CA" sz="800" dirty="0"/>
          </a:p>
        </p:txBody>
      </p:sp>
      <p:sp>
        <p:nvSpPr>
          <p:cNvPr id="20" name="Rounded Rectangle 19"/>
          <p:cNvSpPr/>
          <p:nvPr/>
        </p:nvSpPr>
        <p:spPr>
          <a:xfrm rot="16200000">
            <a:off x="1991033" y="3910679"/>
            <a:ext cx="1577296"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Virtual Machine OS + dependencies</a:t>
            </a:r>
            <a:endParaRPr lang="en-CA" sz="800" dirty="0"/>
          </a:p>
        </p:txBody>
      </p:sp>
      <p:sp>
        <p:nvSpPr>
          <p:cNvPr id="21" name="Rounded Rectangle 20"/>
          <p:cNvSpPr/>
          <p:nvPr/>
        </p:nvSpPr>
        <p:spPr>
          <a:xfrm rot="16200000">
            <a:off x="588546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2" name="Rounded Rectangle 21"/>
          <p:cNvSpPr/>
          <p:nvPr/>
        </p:nvSpPr>
        <p:spPr>
          <a:xfrm>
            <a:off x="6176366" y="4183685"/>
            <a:ext cx="2377599" cy="362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Hardware Layer</a:t>
            </a:r>
            <a:endParaRPr lang="en-CA" sz="1600" dirty="0"/>
          </a:p>
        </p:txBody>
      </p:sp>
      <p:sp>
        <p:nvSpPr>
          <p:cNvPr id="23" name="Rounded Rectangle 22"/>
          <p:cNvSpPr/>
          <p:nvPr/>
        </p:nvSpPr>
        <p:spPr>
          <a:xfrm>
            <a:off x="6176366" y="3759437"/>
            <a:ext cx="2377599" cy="36246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Host Operating System</a:t>
            </a:r>
            <a:endParaRPr lang="en-CA" sz="1600" dirty="0"/>
          </a:p>
        </p:txBody>
      </p:sp>
      <p:sp>
        <p:nvSpPr>
          <p:cNvPr id="24" name="Rounded Rectangle 23"/>
          <p:cNvSpPr/>
          <p:nvPr/>
        </p:nvSpPr>
        <p:spPr>
          <a:xfrm>
            <a:off x="6176366" y="3326949"/>
            <a:ext cx="2377599" cy="36246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Container Engine</a:t>
            </a:r>
            <a:endParaRPr lang="en-CA" sz="1600" dirty="0"/>
          </a:p>
        </p:txBody>
      </p:sp>
      <p:sp>
        <p:nvSpPr>
          <p:cNvPr id="25" name="Rounded Rectangle 24"/>
          <p:cNvSpPr/>
          <p:nvPr/>
        </p:nvSpPr>
        <p:spPr>
          <a:xfrm rot="16200000">
            <a:off x="623453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6" name="Rounded Rectangle 25"/>
          <p:cNvSpPr/>
          <p:nvPr/>
        </p:nvSpPr>
        <p:spPr>
          <a:xfrm rot="16200000">
            <a:off x="658360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7" name="Rounded Rectangle 26"/>
          <p:cNvSpPr/>
          <p:nvPr/>
        </p:nvSpPr>
        <p:spPr>
          <a:xfrm rot="16200000">
            <a:off x="693267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8" name="Rounded Rectangle 27"/>
          <p:cNvSpPr/>
          <p:nvPr/>
        </p:nvSpPr>
        <p:spPr>
          <a:xfrm rot="16200000">
            <a:off x="728174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29" name="Rounded Rectangle 28"/>
          <p:cNvSpPr/>
          <p:nvPr/>
        </p:nvSpPr>
        <p:spPr>
          <a:xfrm rot="16200000">
            <a:off x="7630816" y="2691096"/>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30" name="Rounded Rectangle 29"/>
          <p:cNvSpPr/>
          <p:nvPr/>
        </p:nvSpPr>
        <p:spPr>
          <a:xfrm rot="16200000">
            <a:off x="7979897" y="2691097"/>
            <a:ext cx="864969" cy="283168"/>
          </a:xfrm>
          <a:prstGeom prst="roundRect">
            <a:avLst/>
          </a:prstGeom>
          <a:solidFill>
            <a:srgbClr val="D683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smtClean="0"/>
              <a:t>Application + dependencies</a:t>
            </a:r>
            <a:endParaRPr lang="en-CA" sz="800" dirty="0"/>
          </a:p>
        </p:txBody>
      </p:sp>
      <p:sp>
        <p:nvSpPr>
          <p:cNvPr id="31" name="Text Placeholder 2"/>
          <p:cNvSpPr txBox="1">
            <a:spLocks/>
          </p:cNvSpPr>
          <p:nvPr/>
        </p:nvSpPr>
        <p:spPr bwMode="auto">
          <a:xfrm>
            <a:off x="5976214" y="1819942"/>
            <a:ext cx="2669745" cy="4281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1400" dirty="0" smtClean="0"/>
              <a:t>Ideal Infrastructure Using Application Containers</a:t>
            </a:r>
            <a:endParaRPr lang="en-CA" sz="1400" dirty="0"/>
          </a:p>
        </p:txBody>
      </p:sp>
      <p:sp>
        <p:nvSpPr>
          <p:cNvPr id="32" name="TextBox 40"/>
          <p:cNvSpPr txBox="1"/>
          <p:nvPr/>
        </p:nvSpPr>
        <p:spPr>
          <a:xfrm>
            <a:off x="337753" y="1124744"/>
            <a:ext cx="8539547" cy="646331"/>
          </a:xfrm>
          <a:prstGeom prst="rect">
            <a:avLst/>
          </a:prstGeom>
        </p:spPr>
        <p:txBody>
          <a:bodyPr wrap="square" rtlCol="0">
            <a:spAutoFit/>
          </a:bodyPr>
          <a:lstStyle/>
          <a:p>
            <a:r>
              <a:rPr lang="en-CA" b="1" dirty="0"/>
              <a:t>Containers are a partitioning technology that </a:t>
            </a:r>
            <a:r>
              <a:rPr lang="en-CA" b="1" dirty="0" smtClean="0"/>
              <a:t>arguably isolate and package application </a:t>
            </a:r>
            <a:r>
              <a:rPr lang="en-CA" b="1" dirty="0"/>
              <a:t>workloads more efficiently than virtual </a:t>
            </a:r>
            <a:r>
              <a:rPr lang="en-CA" b="1" dirty="0" smtClean="0"/>
              <a:t>machines.</a:t>
            </a:r>
            <a:endParaRPr lang="en-CA" b="1" dirty="0"/>
          </a:p>
        </p:txBody>
      </p:sp>
      <p:sp>
        <p:nvSpPr>
          <p:cNvPr id="34" name="Right Brace 42"/>
          <p:cNvSpPr/>
          <p:nvPr/>
        </p:nvSpPr>
        <p:spPr>
          <a:xfrm>
            <a:off x="2921265" y="3263611"/>
            <a:ext cx="525320" cy="2830100"/>
          </a:xfrm>
          <a:prstGeom prst="rightBrace">
            <a:avLst/>
          </a:prstGeom>
          <a:ln w="635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3" name="Right Brace 44"/>
          <p:cNvSpPr/>
          <p:nvPr/>
        </p:nvSpPr>
        <p:spPr>
          <a:xfrm>
            <a:off x="2921265" y="2407279"/>
            <a:ext cx="525320" cy="2433630"/>
          </a:xfrm>
          <a:prstGeom prst="rightBrace">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7" name="Right Brace 45"/>
          <p:cNvSpPr/>
          <p:nvPr/>
        </p:nvSpPr>
        <p:spPr>
          <a:xfrm flipH="1">
            <a:off x="5734179" y="2407279"/>
            <a:ext cx="432008" cy="919670"/>
          </a:xfrm>
          <a:prstGeom prst="rightBrace">
            <a:avLst>
              <a:gd name="adj1" fmla="val 8333"/>
              <a:gd name="adj2" fmla="val 51957"/>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9" name="Right Brace 48"/>
          <p:cNvSpPr/>
          <p:nvPr/>
        </p:nvSpPr>
        <p:spPr>
          <a:xfrm flipH="1">
            <a:off x="5647626" y="3388732"/>
            <a:ext cx="541690" cy="1170184"/>
          </a:xfrm>
          <a:prstGeom prst="rightBrace">
            <a:avLst/>
          </a:prstGeom>
          <a:ln w="635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0" name="TextBox 50"/>
          <p:cNvSpPr txBox="1"/>
          <p:nvPr/>
        </p:nvSpPr>
        <p:spPr>
          <a:xfrm>
            <a:off x="3742287" y="2434625"/>
            <a:ext cx="1773244" cy="954107"/>
          </a:xfrm>
          <a:prstGeom prst="rect">
            <a:avLst/>
          </a:prstGeom>
          <a:ln w="25400">
            <a:solidFill>
              <a:schemeClr val="accent2"/>
            </a:solidFill>
          </a:ln>
        </p:spPr>
        <p:txBody>
          <a:bodyPr wrap="square" rtlCol="0">
            <a:spAutoFit/>
          </a:bodyPr>
          <a:lstStyle/>
          <a:p>
            <a:r>
              <a:rPr lang="en-CA" sz="1400" dirty="0" smtClean="0"/>
              <a:t>Development maintenance and configuration responsibility </a:t>
            </a:r>
          </a:p>
        </p:txBody>
      </p:sp>
      <p:cxnSp>
        <p:nvCxnSpPr>
          <p:cNvPr id="42" name="Straight Connector 55"/>
          <p:cNvCxnSpPr>
            <a:endCxn id="33" idx="1"/>
          </p:cNvCxnSpPr>
          <p:nvPr/>
        </p:nvCxnSpPr>
        <p:spPr>
          <a:xfrm flipH="1">
            <a:off x="3446585" y="3388732"/>
            <a:ext cx="295702" cy="23536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Straight Connector 56"/>
          <p:cNvCxnSpPr>
            <a:endCxn id="40" idx="3"/>
          </p:cNvCxnSpPr>
          <p:nvPr/>
        </p:nvCxnSpPr>
        <p:spPr>
          <a:xfrm flipH="1">
            <a:off x="5515531" y="2881259"/>
            <a:ext cx="235834" cy="3042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7" name="TextBox 57"/>
          <p:cNvSpPr txBox="1"/>
          <p:nvPr/>
        </p:nvSpPr>
        <p:spPr>
          <a:xfrm>
            <a:off x="3725484" y="4146487"/>
            <a:ext cx="1773244" cy="954107"/>
          </a:xfrm>
          <a:prstGeom prst="rect">
            <a:avLst/>
          </a:prstGeom>
          <a:ln w="25400">
            <a:solidFill>
              <a:srgbClr val="00B050"/>
            </a:solidFill>
          </a:ln>
        </p:spPr>
        <p:txBody>
          <a:bodyPr wrap="square" rtlCol="0">
            <a:spAutoFit/>
          </a:bodyPr>
          <a:lstStyle/>
          <a:p>
            <a:r>
              <a:rPr lang="en-CA" sz="1400" dirty="0" smtClean="0"/>
              <a:t>Infrastructure/Ops maintenance and configuration responsibility.</a:t>
            </a:r>
          </a:p>
        </p:txBody>
      </p:sp>
      <p:cxnSp>
        <p:nvCxnSpPr>
          <p:cNvPr id="48" name="Straight Connector 58"/>
          <p:cNvCxnSpPr>
            <a:stCxn id="47" idx="1"/>
          </p:cNvCxnSpPr>
          <p:nvPr/>
        </p:nvCxnSpPr>
        <p:spPr>
          <a:xfrm flipH="1">
            <a:off x="3438184" y="4623541"/>
            <a:ext cx="287300" cy="7538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59"/>
          <p:cNvCxnSpPr>
            <a:stCxn id="39" idx="1"/>
          </p:cNvCxnSpPr>
          <p:nvPr/>
        </p:nvCxnSpPr>
        <p:spPr>
          <a:xfrm flipH="1">
            <a:off x="5461130" y="3973824"/>
            <a:ext cx="186496" cy="18626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Rectangle 60"/>
          <p:cNvSpPr/>
          <p:nvPr/>
        </p:nvSpPr>
        <p:spPr>
          <a:xfrm>
            <a:off x="3457312" y="5472166"/>
            <a:ext cx="364941" cy="345737"/>
          </a:xfrm>
          <a:prstGeom prst="rect">
            <a:avLst/>
          </a:prstGeom>
          <a:pattFill prst="wdUpDiag">
            <a:fgClr>
              <a:srgbClr val="C00000"/>
            </a:fgClr>
            <a:bgClr>
              <a:srgbClr val="00B05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TextBox 61"/>
          <p:cNvSpPr txBox="1"/>
          <p:nvPr/>
        </p:nvSpPr>
        <p:spPr>
          <a:xfrm>
            <a:off x="3977389" y="5220187"/>
            <a:ext cx="1854877" cy="954107"/>
          </a:xfrm>
          <a:prstGeom prst="rect">
            <a:avLst/>
          </a:prstGeom>
        </p:spPr>
        <p:txBody>
          <a:bodyPr wrap="square" rtlCol="0">
            <a:spAutoFit/>
          </a:bodyPr>
          <a:lstStyle/>
          <a:p>
            <a:r>
              <a:rPr lang="en-CA" sz="1400" dirty="0" smtClean="0"/>
              <a:t>Overlap where both development and operation have accountabilities</a:t>
            </a:r>
          </a:p>
        </p:txBody>
      </p:sp>
      <p:sp>
        <p:nvSpPr>
          <p:cNvPr id="36" name="Rectangle 35"/>
          <p:cNvSpPr/>
          <p:nvPr/>
        </p:nvSpPr>
        <p:spPr>
          <a:xfrm>
            <a:off x="5918471" y="4768876"/>
            <a:ext cx="2824886"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CA" sz="1400" dirty="0" smtClean="0"/>
              <a:t>Infrastructure/Ops </a:t>
            </a:r>
            <a:r>
              <a:rPr lang="en-CA" sz="1400" dirty="0"/>
              <a:t>can focus on reliability/availability/performance of the underlying server. Development can focus on the run-time and dependencies of the application. </a:t>
            </a:r>
          </a:p>
        </p:txBody>
      </p:sp>
      <p:sp>
        <p:nvSpPr>
          <p:cNvPr id="49" name="Rounded Rectangle 48"/>
          <p:cNvSpPr/>
          <p:nvPr/>
        </p:nvSpPr>
        <p:spPr>
          <a:xfrm>
            <a:off x="543666" y="4912884"/>
            <a:ext cx="2377599" cy="78435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Hypervisor</a:t>
            </a:r>
            <a:endParaRPr lang="en-CA" sz="1600" dirty="0"/>
          </a:p>
        </p:txBody>
      </p:sp>
    </p:spTree>
    <p:extLst>
      <p:ext uri="{BB962C8B-B14F-4D97-AF65-F5344CB8AC3E}">
        <p14:creationId xmlns:p14="http://schemas.microsoft.com/office/powerpoint/2010/main" val="2366244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Software developers are embracing </a:t>
            </a:r>
            <a:r>
              <a:rPr lang="en-CA" dirty="0" smtClean="0"/>
              <a:t>containers for ease of instantiation and especially ease of transport of code</a:t>
            </a:r>
            <a:endParaRPr lang="en-CA" dirty="0"/>
          </a:p>
        </p:txBody>
      </p:sp>
      <p:sp>
        <p:nvSpPr>
          <p:cNvPr id="52" name="Text Placeholder 2"/>
          <p:cNvSpPr>
            <a:spLocks noGrp="1"/>
          </p:cNvSpPr>
          <p:nvPr>
            <p:ph type="body" sz="quarter" idx="4294967295"/>
          </p:nvPr>
        </p:nvSpPr>
        <p:spPr>
          <a:xfrm>
            <a:off x="337753" y="1887538"/>
            <a:ext cx="4383472" cy="4233862"/>
          </a:xfrm>
        </p:spPr>
        <p:txBody>
          <a:bodyPr/>
          <a:lstStyle/>
          <a:p>
            <a:pPr marL="0" indent="0">
              <a:spcBef>
                <a:spcPts val="600"/>
              </a:spcBef>
              <a:buNone/>
            </a:pPr>
            <a:r>
              <a:rPr lang="en-CA" sz="1400" dirty="0"/>
              <a:t>Compatibility </a:t>
            </a:r>
            <a:r>
              <a:rPr lang="en-CA" sz="1400" dirty="0" smtClean="0"/>
              <a:t>issues </a:t>
            </a:r>
            <a:r>
              <a:rPr lang="en-CA" sz="1400" dirty="0"/>
              <a:t>are minimized by insuring that the application always has what it needs, the way it was tested, and the way it was </a:t>
            </a:r>
            <a:r>
              <a:rPr lang="en-CA" sz="1400" dirty="0" smtClean="0"/>
              <a:t>built. This allows </a:t>
            </a:r>
            <a:r>
              <a:rPr lang="en-CA" sz="1400" dirty="0"/>
              <a:t>for simpler application development and transportation.</a:t>
            </a:r>
          </a:p>
          <a:p>
            <a:pPr marL="0" indent="0">
              <a:spcBef>
                <a:spcPts val="600"/>
              </a:spcBef>
              <a:buNone/>
            </a:pPr>
            <a:r>
              <a:rPr lang="en-CA" sz="1400" dirty="0" smtClean="0"/>
              <a:t>Containers </a:t>
            </a:r>
            <a:r>
              <a:rPr lang="en-CA" sz="1400" dirty="0"/>
              <a:t>first reached the enterprise because of the benefits that application developers experienced from their use. </a:t>
            </a:r>
          </a:p>
          <a:p>
            <a:endParaRPr lang="en-CA" sz="1400" dirty="0"/>
          </a:p>
          <a:p>
            <a:endParaRPr lang="en-CA" sz="1400" dirty="0"/>
          </a:p>
        </p:txBody>
      </p:sp>
      <p:sp>
        <p:nvSpPr>
          <p:cNvPr id="5" name="TextBox 4"/>
          <p:cNvSpPr txBox="1"/>
          <p:nvPr/>
        </p:nvSpPr>
        <p:spPr>
          <a:xfrm>
            <a:off x="337753" y="1174171"/>
            <a:ext cx="8539547" cy="646331"/>
          </a:xfrm>
          <a:prstGeom prst="rect">
            <a:avLst/>
          </a:prstGeom>
        </p:spPr>
        <p:txBody>
          <a:bodyPr wrap="square" rtlCol="0">
            <a:spAutoFit/>
          </a:bodyPr>
          <a:lstStyle/>
          <a:p>
            <a:r>
              <a:rPr lang="en-CA" b="1" dirty="0"/>
              <a:t>Packaging dependencies with </a:t>
            </a:r>
            <a:r>
              <a:rPr lang="en-CA" b="1" dirty="0" smtClean="0"/>
              <a:t>applications </a:t>
            </a:r>
            <a:r>
              <a:rPr lang="en-CA" b="1" dirty="0"/>
              <a:t>allows for </a:t>
            </a:r>
            <a:r>
              <a:rPr lang="en-CA" b="1" dirty="0" smtClean="0"/>
              <a:t>a </a:t>
            </a:r>
            <a:r>
              <a:rPr lang="en-CA" b="1" dirty="0"/>
              <a:t>more seamless transition and flow of the application across development and </a:t>
            </a:r>
            <a:r>
              <a:rPr lang="en-CA" b="1" dirty="0" smtClean="0"/>
              <a:t>testing.</a:t>
            </a:r>
            <a:endParaRPr lang="en-CA" b="1" dirty="0">
              <a:solidFill>
                <a:srgbClr val="FF0000"/>
              </a:solidFill>
            </a:endParaRPr>
          </a:p>
        </p:txBody>
      </p:sp>
      <p:sp>
        <p:nvSpPr>
          <p:cNvPr id="11" name="TextBox 105"/>
          <p:cNvSpPr txBox="1"/>
          <p:nvPr/>
        </p:nvSpPr>
        <p:spPr>
          <a:xfrm>
            <a:off x="4935395" y="1980335"/>
            <a:ext cx="3862899" cy="1494049"/>
          </a:xfrm>
          <a:prstGeom prst="rect">
            <a:avLst/>
          </a:prstGeom>
          <a:solidFill>
            <a:schemeClr val="bg1">
              <a:lumMod val="85000"/>
            </a:schemeClr>
          </a:solidFill>
          <a:ln>
            <a:noFill/>
          </a:ln>
          <a:effectLst/>
        </p:spPr>
        <p:style>
          <a:lnRef idx="1">
            <a:schemeClr val="accent2"/>
          </a:lnRef>
          <a:fillRef idx="2">
            <a:schemeClr val="accent2"/>
          </a:fillRef>
          <a:effectRef idx="1">
            <a:schemeClr val="accent2"/>
          </a:effectRef>
          <a:fontRef idx="minor">
            <a:schemeClr val="dk1"/>
          </a:fontRef>
        </p:style>
        <p:txBody>
          <a:bodyPr wrap="square" lIns="252000" tIns="108000" rIns="144000" rtlCol="0">
            <a:spAutoFit/>
          </a:bodyPr>
          <a:lstStyle/>
          <a:p>
            <a:pPr>
              <a:spcAft>
                <a:spcPts val="600"/>
              </a:spcAft>
            </a:pPr>
            <a:r>
              <a:rPr lang="en-CA" sz="1400" i="1" dirty="0" smtClean="0">
                <a:solidFill>
                  <a:schemeClr val="tx1"/>
                </a:solidFill>
                <a:latin typeface="+mj-lt"/>
              </a:rPr>
              <a:t>Containers allow for a more seamless workflow for developers that are trying to add value to their business or grow their application.</a:t>
            </a:r>
            <a:endParaRPr lang="en-CA" sz="1400" i="1" dirty="0">
              <a:solidFill>
                <a:schemeClr val="tx1"/>
              </a:solidFill>
              <a:latin typeface="+mj-lt"/>
            </a:endParaRPr>
          </a:p>
          <a:p>
            <a:pPr algn="r"/>
            <a:r>
              <a:rPr lang="en-CA" sz="1400" i="1" dirty="0" smtClean="0">
                <a:solidFill>
                  <a:schemeClr val="tx1"/>
                </a:solidFill>
              </a:rPr>
              <a:t>–</a:t>
            </a:r>
            <a:r>
              <a:rPr lang="en-CA" sz="1400" i="1" dirty="0" smtClean="0">
                <a:solidFill>
                  <a:schemeClr val="tx1">
                    <a:lumMod val="60000"/>
                    <a:lumOff val="40000"/>
                  </a:schemeClr>
                </a:solidFill>
                <a:latin typeface="+mj-lt"/>
              </a:rPr>
              <a:t> </a:t>
            </a:r>
            <a:r>
              <a:rPr lang="en-CA" sz="1200" dirty="0" smtClean="0"/>
              <a:t>Sean Chittenden, </a:t>
            </a:r>
            <a:br>
              <a:rPr lang="en-CA" sz="1200" dirty="0" smtClean="0"/>
            </a:br>
            <a:r>
              <a:rPr lang="en-CA" sz="1200" dirty="0" smtClean="0"/>
              <a:t>Engineering Manager, HashiCorp</a:t>
            </a:r>
            <a:endParaRPr lang="en-US" sz="1200" dirty="0"/>
          </a:p>
        </p:txBody>
      </p:sp>
      <p:graphicFrame>
        <p:nvGraphicFramePr>
          <p:cNvPr id="12" name="Chart 6"/>
          <p:cNvGraphicFramePr/>
          <p:nvPr>
            <p:extLst>
              <p:ext uri="{D42A27DB-BD31-4B8C-83A1-F6EECF244321}">
                <p14:modId xmlns:p14="http://schemas.microsoft.com/office/powerpoint/2010/main" val="3030151217"/>
              </p:ext>
            </p:extLst>
          </p:nvPr>
        </p:nvGraphicFramePr>
        <p:xfrm>
          <a:off x="251520" y="3913939"/>
          <a:ext cx="4081682" cy="25900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12"/>
          <p:cNvSpPr txBox="1"/>
          <p:nvPr/>
        </p:nvSpPr>
        <p:spPr>
          <a:xfrm>
            <a:off x="337754" y="3586359"/>
            <a:ext cx="4597642" cy="584775"/>
          </a:xfrm>
          <a:prstGeom prst="rect">
            <a:avLst/>
          </a:prstGeom>
        </p:spPr>
        <p:txBody>
          <a:bodyPr wrap="square" rtlCol="0">
            <a:spAutoFit/>
          </a:bodyPr>
          <a:lstStyle/>
          <a:p>
            <a:r>
              <a:rPr lang="en-CA" sz="1600" b="1" i="1" dirty="0" smtClean="0"/>
              <a:t>More than half of container deployments are in application development environments</a:t>
            </a:r>
          </a:p>
        </p:txBody>
      </p:sp>
      <p:sp>
        <p:nvSpPr>
          <p:cNvPr id="14" name="TextBox 15"/>
          <p:cNvSpPr txBox="1"/>
          <p:nvPr/>
        </p:nvSpPr>
        <p:spPr>
          <a:xfrm>
            <a:off x="4935395" y="3586359"/>
            <a:ext cx="3910397" cy="830997"/>
          </a:xfrm>
          <a:prstGeom prst="rect">
            <a:avLst/>
          </a:prstGeom>
        </p:spPr>
        <p:txBody>
          <a:bodyPr wrap="square" rtlCol="0">
            <a:spAutoFit/>
          </a:bodyPr>
          <a:lstStyle/>
          <a:p>
            <a:r>
              <a:rPr lang="en-CA" sz="1600" b="1" i="1" dirty="0" smtClean="0"/>
              <a:t>A majority of developers surveyed believe containers will replace VMs in the future</a:t>
            </a:r>
          </a:p>
        </p:txBody>
      </p:sp>
      <p:sp>
        <p:nvSpPr>
          <p:cNvPr id="13" name="TextBox 5"/>
          <p:cNvSpPr txBox="1"/>
          <p:nvPr/>
        </p:nvSpPr>
        <p:spPr>
          <a:xfrm>
            <a:off x="6973648" y="6194829"/>
            <a:ext cx="2081019" cy="253916"/>
          </a:xfrm>
          <a:prstGeom prst="rect">
            <a:avLst/>
          </a:prstGeom>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fontAlgn="auto">
              <a:spcBef>
                <a:spcPts val="0"/>
              </a:spcBef>
              <a:spcAft>
                <a:spcPts val="0"/>
              </a:spcAft>
            </a:pPr>
            <a:r>
              <a:rPr lang="en-US" sz="1050" dirty="0" smtClean="0">
                <a:solidFill>
                  <a:srgbClr val="333333"/>
                </a:solidFill>
                <a:latin typeface="Arial"/>
              </a:rPr>
              <a:t>Source: Cloud &amp; DevOps World</a:t>
            </a:r>
          </a:p>
        </p:txBody>
      </p:sp>
      <p:cxnSp>
        <p:nvCxnSpPr>
          <p:cNvPr id="7" name="Straight Connector 6"/>
          <p:cNvCxnSpPr/>
          <p:nvPr/>
        </p:nvCxnSpPr>
        <p:spPr>
          <a:xfrm>
            <a:off x="4836131" y="1887692"/>
            <a:ext cx="0" cy="4254801"/>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7"/>
          <p:cNvSpPr/>
          <p:nvPr/>
        </p:nvSpPr>
        <p:spPr>
          <a:xfrm>
            <a:off x="6270605" y="4213544"/>
            <a:ext cx="1734246" cy="1659924"/>
          </a:xfrm>
          <a:prstGeom prst="ellipse">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solidFill>
                  <a:schemeClr val="bg1"/>
                </a:solidFill>
              </a:rPr>
              <a:t>53%</a:t>
            </a:r>
            <a:endParaRPr lang="en-US" sz="2400" b="1" dirty="0">
              <a:solidFill>
                <a:schemeClr val="bg1"/>
              </a:solidFill>
            </a:endParaRPr>
          </a:p>
        </p:txBody>
      </p:sp>
      <p:pic>
        <p:nvPicPr>
          <p:cNvPr id="18" name="Picture 106"/>
          <p:cNvPicPr>
            <a:picLocks noChangeAspect="1"/>
          </p:cNvPicPr>
          <p:nvPr/>
        </p:nvPicPr>
        <p:blipFill>
          <a:blip r:embed="rId3"/>
          <a:stretch>
            <a:fillRect/>
          </a:stretch>
        </p:blipFill>
        <p:spPr>
          <a:xfrm>
            <a:off x="6106675" y="2671909"/>
            <a:ext cx="376411" cy="341558"/>
          </a:xfrm>
          <a:prstGeom prst="rect">
            <a:avLst/>
          </a:prstGeom>
        </p:spPr>
      </p:pic>
      <p:pic>
        <p:nvPicPr>
          <p:cNvPr id="19" name="Picture 107"/>
          <p:cNvPicPr>
            <a:picLocks noChangeAspect="1"/>
          </p:cNvPicPr>
          <p:nvPr/>
        </p:nvPicPr>
        <p:blipFill>
          <a:blip r:embed="rId4"/>
          <a:stretch>
            <a:fillRect/>
          </a:stretch>
        </p:blipFill>
        <p:spPr>
          <a:xfrm>
            <a:off x="4896470" y="2054239"/>
            <a:ext cx="347502" cy="249958"/>
          </a:xfrm>
          <a:prstGeom prst="rect">
            <a:avLst/>
          </a:prstGeom>
        </p:spPr>
      </p:pic>
      <p:sp>
        <p:nvSpPr>
          <p:cNvPr id="10" name="TextBox 5"/>
          <p:cNvSpPr txBox="1"/>
          <p:nvPr/>
        </p:nvSpPr>
        <p:spPr>
          <a:xfrm>
            <a:off x="2451887" y="6191743"/>
            <a:ext cx="2355571" cy="253916"/>
          </a:xfrm>
          <a:prstGeom prst="rect">
            <a:avLst/>
          </a:prstGeom>
        </p:spPr>
        <p:txBody>
          <a:bodyPr wrap="square" rtlCol="0">
            <a:spAutoFit/>
          </a:bodyPr>
          <a:lstStyle/>
          <a:p>
            <a:pPr algn="l" fontAlgn="auto">
              <a:spcBef>
                <a:spcPts val="0"/>
              </a:spcBef>
              <a:spcAft>
                <a:spcPts val="0"/>
              </a:spcAft>
            </a:pPr>
            <a:r>
              <a:rPr lang="en-US" sz="1050" dirty="0" smtClean="0">
                <a:solidFill>
                  <a:srgbClr val="333333"/>
                </a:solidFill>
                <a:latin typeface="Arial"/>
              </a:rPr>
              <a:t>Source: </a:t>
            </a:r>
            <a:r>
              <a:rPr lang="en-US" sz="1050" dirty="0" err="1" smtClean="0">
                <a:solidFill>
                  <a:srgbClr val="333333"/>
                </a:solidFill>
                <a:latin typeface="Arial"/>
                <a:hlinkClick r:id="rId5"/>
              </a:rPr>
              <a:t>ClearPath</a:t>
            </a:r>
            <a:r>
              <a:rPr lang="en-US" sz="1050" dirty="0" smtClean="0">
                <a:solidFill>
                  <a:srgbClr val="333333"/>
                </a:solidFill>
                <a:latin typeface="Arial"/>
                <a:hlinkClick r:id="rId5"/>
              </a:rPr>
              <a:t> Strategies, 2016</a:t>
            </a:r>
            <a:endParaRPr lang="en-US" sz="1050" dirty="0" smtClean="0">
              <a:solidFill>
                <a:srgbClr val="333333"/>
              </a:solidFill>
              <a:latin typeface="Arial"/>
            </a:endParaRPr>
          </a:p>
        </p:txBody>
      </p:sp>
    </p:spTree>
    <p:extLst>
      <p:ext uri="{BB962C8B-B14F-4D97-AF65-F5344CB8AC3E}">
        <p14:creationId xmlns:p14="http://schemas.microsoft.com/office/powerpoint/2010/main" val="49277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Container engines like Docker have made containers red hot</a:t>
            </a:r>
            <a:endParaRPr lang="en-CA" dirty="0"/>
          </a:p>
        </p:txBody>
      </p:sp>
      <p:sp>
        <p:nvSpPr>
          <p:cNvPr id="8" name="Text Placeholder 7"/>
          <p:cNvSpPr>
            <a:spLocks noGrp="1"/>
          </p:cNvSpPr>
          <p:nvPr>
            <p:ph type="body" sz="quarter" idx="4294967295"/>
          </p:nvPr>
        </p:nvSpPr>
        <p:spPr>
          <a:xfrm>
            <a:off x="323850" y="2079119"/>
            <a:ext cx="4809392" cy="3965631"/>
          </a:xfrm>
        </p:spPr>
        <p:txBody>
          <a:bodyPr/>
          <a:lstStyle/>
          <a:p>
            <a:pPr>
              <a:lnSpc>
                <a:spcPct val="100000"/>
              </a:lnSpc>
              <a:spcBef>
                <a:spcPts val="600"/>
              </a:spcBef>
              <a:spcAft>
                <a:spcPts val="600"/>
              </a:spcAft>
            </a:pPr>
            <a:r>
              <a:rPr lang="en-US" sz="1400" dirty="0" smtClean="0"/>
              <a:t>In traditional operating system virtualization (e.g. Sun Solaris virtualization), the application code resides in an isolated partition called a container.</a:t>
            </a:r>
          </a:p>
          <a:p>
            <a:pPr>
              <a:lnSpc>
                <a:spcPct val="100000"/>
              </a:lnSpc>
              <a:spcBef>
                <a:spcPts val="600"/>
              </a:spcBef>
              <a:spcAft>
                <a:spcPts val="600"/>
              </a:spcAft>
            </a:pPr>
            <a:r>
              <a:rPr lang="en-US" sz="1400" dirty="0" smtClean="0"/>
              <a:t>Docker extends the idea of a container to the concept of a “shipping container for code” that promises “frictionless deployment” and optimum portability. </a:t>
            </a:r>
          </a:p>
          <a:p>
            <a:pPr>
              <a:lnSpc>
                <a:spcPct val="100000"/>
              </a:lnSpc>
              <a:spcBef>
                <a:spcPts val="600"/>
              </a:spcBef>
              <a:spcAft>
                <a:spcPts val="600"/>
              </a:spcAft>
            </a:pPr>
            <a:r>
              <a:rPr lang="en-US" sz="1400" dirty="0" smtClean="0"/>
              <a:t>Frictionless deployment is the idea that applications and services can be deployed by the developer without having to get permission from other areas of IT (such as infrastructure managers).</a:t>
            </a:r>
          </a:p>
          <a:p>
            <a:pPr>
              <a:lnSpc>
                <a:spcPct val="100000"/>
              </a:lnSpc>
              <a:spcBef>
                <a:spcPts val="600"/>
              </a:spcBef>
              <a:spcAft>
                <a:spcPts val="600"/>
              </a:spcAft>
            </a:pPr>
            <a:r>
              <a:rPr lang="en-CA" sz="1400" dirty="0" smtClean="0"/>
              <a:t>Portability simply means that once appropriately packaged in the container, the code can be easily moved to other Docker hosts without change.</a:t>
            </a:r>
            <a:r>
              <a:rPr lang="en-CA" sz="1400" dirty="0"/>
              <a:t> </a:t>
            </a:r>
            <a:endParaRPr lang="en-US" sz="1400" dirty="0" smtClean="0"/>
          </a:p>
          <a:p>
            <a:pPr>
              <a:lnSpc>
                <a:spcPct val="100000"/>
              </a:lnSpc>
              <a:spcBef>
                <a:spcPts val="600"/>
              </a:spcBef>
              <a:spcAft>
                <a:spcPts val="600"/>
              </a:spcAft>
            </a:pPr>
            <a:endParaRPr lang="en-CA" sz="1400" dirty="0"/>
          </a:p>
          <a:p>
            <a:pPr>
              <a:lnSpc>
                <a:spcPct val="100000"/>
              </a:lnSpc>
              <a:spcBef>
                <a:spcPts val="600"/>
              </a:spcBef>
              <a:spcAft>
                <a:spcPts val="600"/>
              </a:spcAft>
            </a:pPr>
            <a:endParaRPr lang="en-CA" sz="1400" dirty="0"/>
          </a:p>
        </p:txBody>
      </p:sp>
      <p:sp>
        <p:nvSpPr>
          <p:cNvPr id="9" name="Text Placeholder 8"/>
          <p:cNvSpPr>
            <a:spLocks noGrp="1"/>
          </p:cNvSpPr>
          <p:nvPr>
            <p:ph type="body" sz="quarter" idx="4294967295"/>
          </p:nvPr>
        </p:nvSpPr>
        <p:spPr>
          <a:xfrm>
            <a:off x="257174" y="1244867"/>
            <a:ext cx="8620125" cy="657225"/>
          </a:xfrm>
        </p:spPr>
        <p:txBody>
          <a:bodyPr/>
          <a:lstStyle/>
          <a:p>
            <a:pPr marL="0" indent="0">
              <a:buNone/>
            </a:pPr>
            <a:r>
              <a:rPr lang="en-CA" sz="1800" dirty="0" smtClean="0"/>
              <a:t>In traditional </a:t>
            </a:r>
            <a:r>
              <a:rPr lang="en-CA" sz="1800" dirty="0"/>
              <a:t>operating system partitioning, containers did not have the multi-host mobility of </a:t>
            </a:r>
            <a:r>
              <a:rPr lang="en-CA" sz="1800" dirty="0" smtClean="0"/>
              <a:t>virtual machines. Docker </a:t>
            </a:r>
            <a:r>
              <a:rPr lang="en-CA" sz="1800" dirty="0"/>
              <a:t>brought deployment ease and </a:t>
            </a:r>
            <a:r>
              <a:rPr lang="en-CA" sz="1800" dirty="0" smtClean="0"/>
              <a:t>max portability.</a:t>
            </a:r>
            <a:endParaRPr lang="en-CA" sz="1800" dirty="0"/>
          </a:p>
        </p:txBody>
      </p:sp>
      <p:pic>
        <p:nvPicPr>
          <p:cNvPr id="1026" name="Picture 2" descr="https://d3nmt5vlzunoa1.cloudfront.net/phpstorm/files/2015/10/large_v-tra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2256" y="2290511"/>
            <a:ext cx="3825043" cy="341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218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Containers reduce overlap of responsibility by more clearly delineating the roles of operations and development</a:t>
            </a:r>
            <a:endParaRPr lang="en-CA" dirty="0"/>
          </a:p>
        </p:txBody>
      </p:sp>
      <p:sp>
        <p:nvSpPr>
          <p:cNvPr id="4" name="TextBox 3"/>
          <p:cNvSpPr txBox="1"/>
          <p:nvPr/>
        </p:nvSpPr>
        <p:spPr>
          <a:xfrm>
            <a:off x="337753" y="1174171"/>
            <a:ext cx="8539547" cy="646331"/>
          </a:xfrm>
          <a:prstGeom prst="rect">
            <a:avLst/>
          </a:prstGeom>
        </p:spPr>
        <p:txBody>
          <a:bodyPr wrap="square" rtlCol="0">
            <a:spAutoFit/>
          </a:bodyPr>
          <a:lstStyle/>
          <a:p>
            <a:r>
              <a:rPr lang="en-CA" b="1" dirty="0" smtClean="0"/>
              <a:t>Responsibility conflictions have regularly occurred between operations and development in application and infrastructure maintenance.</a:t>
            </a:r>
            <a:endParaRPr lang="en-CA" b="1" dirty="0"/>
          </a:p>
        </p:txBody>
      </p:sp>
      <p:sp>
        <p:nvSpPr>
          <p:cNvPr id="22" name="Text Placeholder 2"/>
          <p:cNvSpPr txBox="1">
            <a:spLocks/>
          </p:cNvSpPr>
          <p:nvPr/>
        </p:nvSpPr>
        <p:spPr bwMode="auto">
          <a:xfrm>
            <a:off x="337753" y="1878107"/>
            <a:ext cx="8539546" cy="10812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Containers establish a clearer line of responsibility for application and infrastructure maintenance.</a:t>
            </a:r>
          </a:p>
          <a:p>
            <a:pPr marL="0" indent="0">
              <a:buNone/>
            </a:pPr>
            <a:r>
              <a:rPr lang="en-CA" sz="1400" dirty="0" smtClean="0"/>
              <a:t>This change in process creates a transparent structure of responsibility from application development through application use. Development and operations are no longer conflicting on who is responsible for maintaining, updating, and monitoring applications and application dependencies.</a:t>
            </a:r>
          </a:p>
        </p:txBody>
      </p:sp>
      <p:sp>
        <p:nvSpPr>
          <p:cNvPr id="24" name="Text Placeholder 2"/>
          <p:cNvSpPr txBox="1">
            <a:spLocks/>
          </p:cNvSpPr>
          <p:nvPr/>
        </p:nvSpPr>
        <p:spPr bwMode="auto">
          <a:xfrm>
            <a:off x="337753" y="2896319"/>
            <a:ext cx="4160108" cy="20145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Development is responsible for:</a:t>
            </a:r>
          </a:p>
          <a:p>
            <a:pPr marL="0" indent="0">
              <a:buNone/>
            </a:pPr>
            <a:r>
              <a:rPr lang="en-CA" sz="1400" dirty="0" smtClean="0"/>
              <a:t>Maintaining applications and their dependencies, even after they’ve transitioned outside development and testing. Development will be responsible for everything inside the container. They will need to update and configure application libraries and dependencies, and insure that containers will function appropriately.</a:t>
            </a:r>
          </a:p>
        </p:txBody>
      </p:sp>
      <p:sp>
        <p:nvSpPr>
          <p:cNvPr id="39" name="Freeform 38"/>
          <p:cNvSpPr/>
          <p:nvPr/>
        </p:nvSpPr>
        <p:spPr>
          <a:xfrm>
            <a:off x="1324599" y="5782117"/>
            <a:ext cx="3501573" cy="216050"/>
          </a:xfrm>
          <a:custGeom>
            <a:avLst/>
            <a:gdLst>
              <a:gd name="connsiteX0" fmla="*/ 0 w 3501573"/>
              <a:gd name="connsiteY0" fmla="*/ 0 h 216050"/>
              <a:gd name="connsiteX1" fmla="*/ 3501573 w 3501573"/>
              <a:gd name="connsiteY1" fmla="*/ 0 h 216050"/>
              <a:gd name="connsiteX2" fmla="*/ 3501573 w 3501573"/>
              <a:gd name="connsiteY2" fmla="*/ 216050 h 216050"/>
              <a:gd name="connsiteX3" fmla="*/ 0 w 3501573"/>
              <a:gd name="connsiteY3" fmla="*/ 216050 h 216050"/>
              <a:gd name="connsiteX4" fmla="*/ 0 w 3501573"/>
              <a:gd name="connsiteY4" fmla="*/ 0 h 216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1573" h="216050">
                <a:moveTo>
                  <a:pt x="0" y="0"/>
                </a:moveTo>
                <a:lnTo>
                  <a:pt x="3501573" y="0"/>
                </a:lnTo>
                <a:lnTo>
                  <a:pt x="3501573" y="216050"/>
                </a:lnTo>
                <a:lnTo>
                  <a:pt x="0" y="216050"/>
                </a:lnTo>
                <a:lnTo>
                  <a:pt x="0" y="0"/>
                </a:lnTo>
                <a:close/>
              </a:path>
            </a:pathLst>
          </a:custGeom>
          <a:solidFill>
            <a:srgbClr val="A243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0800000" scaled="1"/>
                <a:tileRect/>
              </a:gradFill>
            </a:endParaRPr>
          </a:p>
        </p:txBody>
      </p:sp>
      <p:sp>
        <p:nvSpPr>
          <p:cNvPr id="38" name="Freeform 37"/>
          <p:cNvSpPr/>
          <p:nvPr/>
        </p:nvSpPr>
        <p:spPr>
          <a:xfrm>
            <a:off x="5617004" y="5782117"/>
            <a:ext cx="3256750" cy="216050"/>
          </a:xfrm>
          <a:custGeom>
            <a:avLst/>
            <a:gdLst>
              <a:gd name="connsiteX0" fmla="*/ 0 w 3256750"/>
              <a:gd name="connsiteY0" fmla="*/ 0 h 216050"/>
              <a:gd name="connsiteX1" fmla="*/ 3256750 w 3256750"/>
              <a:gd name="connsiteY1" fmla="*/ 0 h 216050"/>
              <a:gd name="connsiteX2" fmla="*/ 3256750 w 3256750"/>
              <a:gd name="connsiteY2" fmla="*/ 108025 h 216050"/>
              <a:gd name="connsiteX3" fmla="*/ 3256750 w 3256750"/>
              <a:gd name="connsiteY3" fmla="*/ 216050 h 216050"/>
              <a:gd name="connsiteX4" fmla="*/ 0 w 3256750"/>
              <a:gd name="connsiteY4" fmla="*/ 216050 h 216050"/>
              <a:gd name="connsiteX5" fmla="*/ 0 w 3256750"/>
              <a:gd name="connsiteY5" fmla="*/ 0 h 21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6750" h="216050">
                <a:moveTo>
                  <a:pt x="0" y="0"/>
                </a:moveTo>
                <a:lnTo>
                  <a:pt x="3256750" y="0"/>
                </a:lnTo>
                <a:lnTo>
                  <a:pt x="3256750" y="108025"/>
                </a:lnTo>
                <a:lnTo>
                  <a:pt x="3256750" y="216050"/>
                </a:lnTo>
                <a:lnTo>
                  <a:pt x="0" y="216050"/>
                </a:lnTo>
                <a:lnTo>
                  <a:pt x="0" y="0"/>
                </a:lnTo>
                <a:close/>
              </a:path>
            </a:pathLst>
          </a:custGeom>
          <a:solidFill>
            <a:srgbClr val="297E2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0800000" scaled="1"/>
                <a:tileRect/>
              </a:gradFill>
            </a:endParaRPr>
          </a:p>
        </p:txBody>
      </p:sp>
      <p:sp>
        <p:nvSpPr>
          <p:cNvPr id="16" name="TextBox 55"/>
          <p:cNvSpPr txBox="1"/>
          <p:nvPr/>
        </p:nvSpPr>
        <p:spPr>
          <a:xfrm>
            <a:off x="2384214" y="5751642"/>
            <a:ext cx="11873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dirty="0">
                <a:solidFill>
                  <a:srgbClr val="FFFFFF"/>
                </a:solidFill>
              </a:rPr>
              <a:t>Development</a:t>
            </a:r>
            <a:endParaRPr lang="en-US" sz="1200" b="1" i="1" dirty="0">
              <a:solidFill>
                <a:srgbClr val="FFFFFF">
                  <a:lumMod val="50000"/>
                </a:srgbClr>
              </a:solidFill>
            </a:endParaRPr>
          </a:p>
        </p:txBody>
      </p:sp>
      <p:sp>
        <p:nvSpPr>
          <p:cNvPr id="19" name="TextBox 55"/>
          <p:cNvSpPr txBox="1"/>
          <p:nvPr/>
        </p:nvSpPr>
        <p:spPr>
          <a:xfrm>
            <a:off x="6952004" y="5751642"/>
            <a:ext cx="11873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dirty="0">
                <a:solidFill>
                  <a:srgbClr val="FFFFFF"/>
                </a:solidFill>
              </a:rPr>
              <a:t>Operations</a:t>
            </a:r>
            <a:endParaRPr lang="en-US" sz="1200" b="1" i="1" dirty="0">
              <a:solidFill>
                <a:srgbClr val="FFFFFF">
                  <a:lumMod val="50000"/>
                </a:srgbClr>
              </a:solidFill>
            </a:endParaRPr>
          </a:p>
        </p:txBody>
      </p:sp>
      <p:sp>
        <p:nvSpPr>
          <p:cNvPr id="20" name="TextBox 19"/>
          <p:cNvSpPr txBox="1"/>
          <p:nvPr/>
        </p:nvSpPr>
        <p:spPr>
          <a:xfrm>
            <a:off x="5310654" y="5361060"/>
            <a:ext cx="3593468" cy="276999"/>
          </a:xfrm>
          <a:prstGeom prst="rect">
            <a:avLst/>
          </a:prstGeom>
        </p:spPr>
        <p:txBody>
          <a:bodyPr wrap="square" rtlCol="0">
            <a:spAutoFit/>
          </a:bodyPr>
          <a:lstStyle/>
          <a:p>
            <a:r>
              <a:rPr lang="en-CA" sz="1200" b="1" dirty="0" smtClean="0"/>
              <a:t>Physical and virtual environment maintenance</a:t>
            </a:r>
          </a:p>
        </p:txBody>
      </p:sp>
      <p:sp>
        <p:nvSpPr>
          <p:cNvPr id="21" name="TextBox 20"/>
          <p:cNvSpPr txBox="1"/>
          <p:nvPr/>
        </p:nvSpPr>
        <p:spPr>
          <a:xfrm>
            <a:off x="1354865" y="5375695"/>
            <a:ext cx="3286426" cy="276999"/>
          </a:xfrm>
          <a:prstGeom prst="rect">
            <a:avLst/>
          </a:prstGeom>
        </p:spPr>
        <p:txBody>
          <a:bodyPr wrap="square" rtlCol="0">
            <a:spAutoFit/>
          </a:bodyPr>
          <a:lstStyle/>
          <a:p>
            <a:r>
              <a:rPr lang="en-CA" sz="1200" b="1" dirty="0" smtClean="0"/>
              <a:t>Applications, libraries, and dependencies</a:t>
            </a:r>
          </a:p>
        </p:txBody>
      </p:sp>
      <p:sp>
        <p:nvSpPr>
          <p:cNvPr id="17" name="TextBox 16"/>
          <p:cNvSpPr txBox="1"/>
          <p:nvPr/>
        </p:nvSpPr>
        <p:spPr>
          <a:xfrm>
            <a:off x="6383058" y="6063829"/>
            <a:ext cx="1768433" cy="276999"/>
          </a:xfrm>
          <a:prstGeom prst="rect">
            <a:avLst/>
          </a:prstGeom>
        </p:spPr>
        <p:txBody>
          <a:bodyPr wrap="none" rtlCol="0">
            <a:spAutoFit/>
          </a:bodyPr>
          <a:lstStyle/>
          <a:p>
            <a:r>
              <a:rPr lang="en-CA" sz="1200" b="1" dirty="0" smtClean="0"/>
              <a:t>Outside the container</a:t>
            </a:r>
          </a:p>
        </p:txBody>
      </p:sp>
      <p:sp>
        <p:nvSpPr>
          <p:cNvPr id="18" name="TextBox 17"/>
          <p:cNvSpPr txBox="1"/>
          <p:nvPr/>
        </p:nvSpPr>
        <p:spPr>
          <a:xfrm>
            <a:off x="2242464" y="6063829"/>
            <a:ext cx="1665841" cy="276999"/>
          </a:xfrm>
          <a:prstGeom prst="rect">
            <a:avLst/>
          </a:prstGeom>
        </p:spPr>
        <p:txBody>
          <a:bodyPr wrap="none" rtlCol="0">
            <a:spAutoFit/>
          </a:bodyPr>
          <a:lstStyle/>
          <a:p>
            <a:r>
              <a:rPr lang="en-CA" sz="1200" b="1" dirty="0" smtClean="0"/>
              <a:t>Inside the container</a:t>
            </a:r>
          </a:p>
        </p:txBody>
      </p:sp>
      <p:sp>
        <p:nvSpPr>
          <p:cNvPr id="8" name="TextBox 7"/>
          <p:cNvSpPr txBox="1"/>
          <p:nvPr/>
        </p:nvSpPr>
        <p:spPr>
          <a:xfrm>
            <a:off x="251520" y="4884332"/>
            <a:ext cx="979074" cy="507831"/>
          </a:xfrm>
          <a:prstGeom prst="rect">
            <a:avLst/>
          </a:prstGeom>
        </p:spPr>
        <p:txBody>
          <a:bodyPr wrap="square" rtlCol="0">
            <a:spAutoFit/>
          </a:bodyPr>
          <a:lstStyle/>
          <a:p>
            <a:r>
              <a:rPr lang="en-CA" sz="900" dirty="0" smtClean="0"/>
              <a:t>Previous roles and responsibilities </a:t>
            </a:r>
          </a:p>
        </p:txBody>
      </p:sp>
      <p:sp>
        <p:nvSpPr>
          <p:cNvPr id="26" name="Right Arrow 25"/>
          <p:cNvSpPr/>
          <p:nvPr/>
        </p:nvSpPr>
        <p:spPr>
          <a:xfrm>
            <a:off x="1324598" y="4935818"/>
            <a:ext cx="7549156" cy="404860"/>
          </a:xfrm>
          <a:prstGeom prst="rightArrow">
            <a:avLst>
              <a:gd name="adj1" fmla="val 53364"/>
              <a:gd name="adj2" fmla="val 0"/>
            </a:avLst>
          </a:prstGeom>
          <a:gradFill flip="none" rotWithShape="1">
            <a:gsLst>
              <a:gs pos="100000">
                <a:schemeClr val="accent2"/>
              </a:gs>
              <a:gs pos="0">
                <a:srgbClr val="227E2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0800000" scaled="1"/>
                <a:tileRect/>
              </a:gradFill>
            </a:endParaRPr>
          </a:p>
        </p:txBody>
      </p:sp>
      <p:sp>
        <p:nvSpPr>
          <p:cNvPr id="27" name="TextBox 55"/>
          <p:cNvSpPr txBox="1"/>
          <p:nvPr/>
        </p:nvSpPr>
        <p:spPr>
          <a:xfrm>
            <a:off x="2384214" y="4984943"/>
            <a:ext cx="11873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dirty="0">
                <a:solidFill>
                  <a:srgbClr val="FFFFFF"/>
                </a:solidFill>
              </a:rPr>
              <a:t>Development</a:t>
            </a:r>
            <a:endParaRPr lang="en-US" sz="1200" b="1" i="1" dirty="0">
              <a:solidFill>
                <a:srgbClr val="FFFFFF">
                  <a:lumMod val="50000"/>
                </a:srgbClr>
              </a:solidFill>
            </a:endParaRPr>
          </a:p>
        </p:txBody>
      </p:sp>
      <p:sp>
        <p:nvSpPr>
          <p:cNvPr id="28" name="TextBox 55"/>
          <p:cNvSpPr txBox="1"/>
          <p:nvPr/>
        </p:nvSpPr>
        <p:spPr>
          <a:xfrm>
            <a:off x="6896100" y="4984943"/>
            <a:ext cx="11873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i="1" dirty="0">
                <a:solidFill>
                  <a:srgbClr val="FFFFFF"/>
                </a:solidFill>
              </a:rPr>
              <a:t>Operations</a:t>
            </a:r>
            <a:endParaRPr lang="en-US" sz="1200" b="1" i="1" dirty="0">
              <a:solidFill>
                <a:srgbClr val="FFFFFF">
                  <a:lumMod val="50000"/>
                </a:srgbClr>
              </a:solidFill>
            </a:endParaRPr>
          </a:p>
        </p:txBody>
      </p:sp>
      <p:sp>
        <p:nvSpPr>
          <p:cNvPr id="29" name="TextBox 28"/>
          <p:cNvSpPr txBox="1"/>
          <p:nvPr/>
        </p:nvSpPr>
        <p:spPr>
          <a:xfrm>
            <a:off x="233045" y="5629904"/>
            <a:ext cx="979074" cy="507831"/>
          </a:xfrm>
          <a:prstGeom prst="rect">
            <a:avLst/>
          </a:prstGeom>
        </p:spPr>
        <p:txBody>
          <a:bodyPr wrap="square" rtlCol="0">
            <a:spAutoFit/>
          </a:bodyPr>
          <a:lstStyle/>
          <a:p>
            <a:r>
              <a:rPr lang="en-CA" sz="900" dirty="0" smtClean="0"/>
              <a:t>Roles and responsibilities with containers</a:t>
            </a:r>
          </a:p>
        </p:txBody>
      </p:sp>
      <p:sp>
        <p:nvSpPr>
          <p:cNvPr id="30" name="Right Brace 45"/>
          <p:cNvSpPr/>
          <p:nvPr/>
        </p:nvSpPr>
        <p:spPr>
          <a:xfrm flipH="1">
            <a:off x="1156103" y="5667871"/>
            <a:ext cx="195346" cy="596196"/>
          </a:xfrm>
          <a:prstGeom prst="rightBrace">
            <a:avLst>
              <a:gd name="adj1" fmla="val 8333"/>
              <a:gd name="adj2" fmla="val 51957"/>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1" name="Right Brace 45"/>
          <p:cNvSpPr/>
          <p:nvPr/>
        </p:nvSpPr>
        <p:spPr>
          <a:xfrm flipH="1">
            <a:off x="1156103" y="4897717"/>
            <a:ext cx="195346" cy="415858"/>
          </a:xfrm>
          <a:prstGeom prst="rightBrace">
            <a:avLst>
              <a:gd name="adj1" fmla="val 8333"/>
              <a:gd name="adj2" fmla="val 51957"/>
            </a:avLst>
          </a:prstGeom>
          <a:ln w="63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2" name="Text Placeholder 2"/>
          <p:cNvSpPr txBox="1">
            <a:spLocks/>
          </p:cNvSpPr>
          <p:nvPr/>
        </p:nvSpPr>
        <p:spPr bwMode="auto">
          <a:xfrm>
            <a:off x="4611423" y="2896319"/>
            <a:ext cx="4262332" cy="20788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Operations is responsible for:</a:t>
            </a:r>
          </a:p>
          <a:p>
            <a:pPr marL="0" indent="0">
              <a:buNone/>
            </a:pPr>
            <a:r>
              <a:rPr lang="en-CA" sz="1400" dirty="0" smtClean="0"/>
              <a:t>Maintaining the physical and virtual infrastructure that is used to host the containers. Infrastructure is responsible for everything outside the container. This includes the host OS, any VM instances, and VM guest OSs. Infrastructure must be able to guarantee, similar to PaaS, that containers will perform to the required organizational standards.</a:t>
            </a:r>
          </a:p>
        </p:txBody>
      </p:sp>
    </p:spTree>
    <p:extLst>
      <p:ext uri="{BB962C8B-B14F-4D97-AF65-F5344CB8AC3E}">
        <p14:creationId xmlns:p14="http://schemas.microsoft.com/office/powerpoint/2010/main" val="9920854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4203</Words>
  <Application>Microsoft Office PowerPoint</Application>
  <PresentationFormat>On-screen Show (4:3)</PresentationFormat>
  <Paragraphs>404</Paragraphs>
  <Slides>25</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34" baseType="lpstr">
      <vt:lpstr>Arial</vt:lpstr>
      <vt:lpstr>Calibri</vt:lpstr>
      <vt:lpstr>Georgia</vt:lpstr>
      <vt:lpstr>Open Sans</vt:lpstr>
      <vt:lpstr>Roboto Slab</vt:lpstr>
      <vt:lpstr>Times New Roman</vt:lpstr>
      <vt:lpstr>Wingdings</vt:lpstr>
      <vt:lpstr>Theme1</vt:lpstr>
      <vt:lpstr>PowerPoint Presentation</vt:lpstr>
      <vt:lpstr>PowerPoint Presentation</vt:lpstr>
      <vt:lpstr>Our understanding of the problem</vt:lpstr>
      <vt:lpstr>Executive summary</vt:lpstr>
      <vt:lpstr>Containers are coming!  Get ready now (if you haven’t already)</vt:lpstr>
      <vt:lpstr>The container trend will demand your attention because of a promise of resource and management efficiency</vt:lpstr>
      <vt:lpstr>Software developers are embracing containers for ease of instantiation and especially ease of transport of code</vt:lpstr>
      <vt:lpstr>Container engines like Docker have made containers red hot</vt:lpstr>
      <vt:lpstr>Containers reduce overlap of responsibility by more clearly delineating the roles of operations and development</vt:lpstr>
      <vt:lpstr>Independent software vendors might soon begin to use containers as a means of delivering software and applications </vt:lpstr>
      <vt:lpstr>Concerns over security and maturity/capability of operational tools are key inhibitors to broader container adoption</vt:lpstr>
      <vt:lpstr>You have likely already invested in a platform mature in  security, availability, and control – (hint) it’s called virtualization</vt:lpstr>
      <vt:lpstr>Take immediate advantage of containers by deploying them on existing VMs</vt:lpstr>
      <vt:lpstr>Think long term; begin to identify how containers deployed on bare-metal infrastructure will fit into your organization</vt:lpstr>
      <vt:lpstr>Info-Tech will help you identify the inflection point in your container needs</vt:lpstr>
      <vt:lpstr>Our approach will help you exploit both virtualization technologies to satisfy your container needs</vt:lpstr>
      <vt:lpstr>Follow Info-Tech’s methodology to develop a container-ready infrastructure that meets production requirements</vt:lpstr>
      <vt:lpstr>RightScale took an all-in approach and successfully migrated 92% of services to container infrastructure</vt:lpstr>
      <vt:lpstr>Info-Tech Delivers: Key deliverables of the roadmap project</vt:lpstr>
      <vt:lpstr>Use these icons to help direct you as you navigate this research </vt:lpstr>
      <vt:lpstr>Info-Tech offers various levels of support to best suit your needs</vt:lpstr>
      <vt:lpstr>Containers survival guide for infrastructure – project overview</vt:lpstr>
      <vt:lpstr>Realize the value in containers</vt:lpstr>
      <vt:lpstr>Workshop overview </vt:lpstr>
      <vt:lpstr>Insight breakdown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2016-08-31T18:30:18Z</dcterms:created>
  <dcterms:modified xsi:type="dcterms:W3CDTF">2016-08-31T18:32:38Z</dcterms:modified>
</cp:coreProperties>
</file>