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0" r:id="rId2"/>
  </p:sldMasterIdLst>
  <p:notesMasterIdLst>
    <p:notesMasterId r:id="rId20"/>
  </p:notesMasterIdLst>
  <p:handoutMasterIdLst>
    <p:handoutMasterId r:id="rId21"/>
  </p:handoutMasterIdLst>
  <p:sldIdLst>
    <p:sldId id="601" r:id="rId3"/>
    <p:sldId id="484" r:id="rId4"/>
    <p:sldId id="600" r:id="rId5"/>
    <p:sldId id="399" r:id="rId6"/>
    <p:sldId id="550" r:id="rId7"/>
    <p:sldId id="488" r:id="rId8"/>
    <p:sldId id="487" r:id="rId9"/>
    <p:sldId id="574" r:id="rId10"/>
    <p:sldId id="575" r:id="rId11"/>
    <p:sldId id="593" r:id="rId12"/>
    <p:sldId id="495" r:id="rId13"/>
    <p:sldId id="492" r:id="rId14"/>
    <p:sldId id="493" r:id="rId15"/>
    <p:sldId id="410" r:id="rId16"/>
    <p:sldId id="411" r:id="rId17"/>
    <p:sldId id="413" r:id="rId18"/>
    <p:sldId id="602" r:id="rId19"/>
  </p:sldIdLst>
  <p:sldSz cx="9144000" cy="6858000" type="screen4x3"/>
  <p:notesSz cx="6950075" cy="9236075"/>
  <p:custShowLst>
    <p:custShow name="Custom Show 1" id="0">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3AF"/>
    <a:srgbClr val="243F54"/>
    <a:srgbClr val="000000"/>
    <a:srgbClr val="A24130"/>
    <a:srgbClr val="CBDBE7"/>
    <a:srgbClr val="2576B7"/>
    <a:srgbClr val="B0C534"/>
    <a:srgbClr val="365D7E"/>
    <a:srgbClr val="406F96"/>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145"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22"/>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'MGD Data'!$B$19</c:f>
              <c:strCache>
                <c:ptCount val="1"/>
                <c:pt idx="0">
                  <c:v>Asset Management - Effectiveness</c:v>
                </c:pt>
              </c:strCache>
            </c:strRef>
          </c:tx>
          <c:spPr>
            <a:solidFill>
              <a:srgbClr val="29475F"/>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'MGD Data'!$A$20:$A$23</c:f>
              <c:strCache>
                <c:ptCount val="4"/>
                <c:pt idx="0">
                  <c:v>Frontline</c:v>
                </c:pt>
                <c:pt idx="1">
                  <c:v>Manager</c:v>
                </c:pt>
                <c:pt idx="2">
                  <c:v>Director</c:v>
                </c:pt>
                <c:pt idx="3">
                  <c:v>Executive</c:v>
                </c:pt>
              </c:strCache>
            </c:strRef>
          </c:cat>
          <c:val>
            <c:numRef>
              <c:f>'MGD Data'!$B$20:$B$23</c:f>
              <c:numCache>
                <c:formatCode>0.0</c:formatCode>
                <c:ptCount val="4"/>
                <c:pt idx="0">
                  <c:v>6.7494420000000002</c:v>
                </c:pt>
                <c:pt idx="1">
                  <c:v>6.1275170000000001</c:v>
                </c:pt>
                <c:pt idx="2">
                  <c:v>5.5996379999999997</c:v>
                </c:pt>
                <c:pt idx="3">
                  <c:v>5.5739130000000001</c:v>
                </c:pt>
              </c:numCache>
            </c:numRef>
          </c:val>
        </c:ser>
        <c:ser>
          <c:idx val="1"/>
          <c:order val="1"/>
          <c:tx>
            <c:strRef>
              <c:f>'MGD Data'!$C$19</c:f>
              <c:strCache>
                <c:ptCount val="1"/>
                <c:pt idx="0">
                  <c:v>Asset Management - Importance</c:v>
                </c:pt>
              </c:strCache>
            </c:strRef>
          </c:tx>
          <c:spPr>
            <a:solidFill>
              <a:srgbClr val="D9A21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'MGD Data'!$A$20:$A$23</c:f>
              <c:strCache>
                <c:ptCount val="4"/>
                <c:pt idx="0">
                  <c:v>Frontline</c:v>
                </c:pt>
                <c:pt idx="1">
                  <c:v>Manager</c:v>
                </c:pt>
                <c:pt idx="2">
                  <c:v>Director</c:v>
                </c:pt>
                <c:pt idx="3">
                  <c:v>Executive</c:v>
                </c:pt>
              </c:strCache>
            </c:strRef>
          </c:cat>
          <c:val>
            <c:numRef>
              <c:f>'MGD Data'!$C$20:$C$23</c:f>
              <c:numCache>
                <c:formatCode>0.0</c:formatCode>
                <c:ptCount val="4"/>
                <c:pt idx="0">
                  <c:v>8.3717469999999992</c:v>
                </c:pt>
                <c:pt idx="1">
                  <c:v>8.1284759999999991</c:v>
                </c:pt>
                <c:pt idx="2">
                  <c:v>7.9474640000000001</c:v>
                </c:pt>
                <c:pt idx="3">
                  <c:v>7.6115940000000002</c:v>
                </c:pt>
              </c:numCache>
            </c:numRef>
          </c:val>
        </c:ser>
        <c:dLbls>
          <c:dLblPos val="outEnd"/>
          <c:showLegendKey val="0"/>
          <c:showVal val="1"/>
          <c:showCatName val="0"/>
          <c:showSerName val="0"/>
          <c:showPercent val="0"/>
          <c:showBubbleSize val="0"/>
        </c:dLbls>
        <c:gapWidth val="219"/>
        <c:overlap val="-27"/>
        <c:axId val="314475912"/>
        <c:axId val="314546112"/>
      </c:barChart>
      <c:catAx>
        <c:axId val="3144759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r>
                  <a:rPr lang="en-CA" dirty="0"/>
                  <a:t>Seniority Level</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14546112"/>
        <c:crosses val="autoZero"/>
        <c:auto val="1"/>
        <c:lblAlgn val="ctr"/>
        <c:lblOffset val="100"/>
        <c:noMultiLvlLbl val="0"/>
      </c:catAx>
      <c:valAx>
        <c:axId val="31454611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r>
                  <a:rPr lang="en-CA" dirty="0"/>
                  <a:t>MGD Score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14475912"/>
        <c:crosses val="autoZero"/>
        <c:crossBetween val="between"/>
        <c:majorUnit val="2"/>
      </c:valAx>
      <c:spPr>
        <a:noFill/>
        <a:ln>
          <a:solidFill>
            <a:srgbClr val="FFFFFF">
              <a:lumMod val="85000"/>
            </a:srgbClr>
          </a:solidFill>
        </a:ln>
        <a:effectLst>
          <a:outerShdw blurRad="50800" dist="38100" dir="2700000" algn="tl" rotWithShape="0">
            <a:prstClr val="black">
              <a:alpha val="40000"/>
            </a:prstClr>
          </a:outerShdw>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rgbClr val="FFFFFF">
        <a:lumMod val="95000"/>
      </a:srgbClr>
    </a:solidFill>
    <a:ln>
      <a:noFill/>
    </a:ln>
    <a:effectLst>
      <a:outerShdw blurRad="50800" dist="38100" dir="2700000" algn="tl" rotWithShape="0">
        <a:prstClr val="black">
          <a:alpha val="40000"/>
        </a:prstClr>
      </a:outerShdw>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4E3EF-5F98-4395-AECB-FEB4887A43FE}" type="doc">
      <dgm:prSet loTypeId="urn:microsoft.com/office/officeart/2005/8/layout/chevron1" loCatId="process" qsTypeId="urn:microsoft.com/office/officeart/2005/8/quickstyle/simple1" qsCatId="simple" csTypeId="urn:microsoft.com/office/officeart/2005/8/colors/accent1_3" csCatId="accent1" phldr="1"/>
      <dgm:spPr/>
    </dgm:pt>
    <dgm:pt modelId="{B39E8E28-C79B-45B0-9860-560B80300774}">
      <dgm:prSet phldrT="[Text]" custT="1"/>
      <dgm:spPr/>
      <dgm:t>
        <a:bodyPr/>
        <a:lstStyle/>
        <a:p>
          <a:pPr algn="l"/>
          <a:r>
            <a:rPr lang="en-CA" sz="1300" b="1" dirty="0" smtClean="0"/>
            <a:t>1. Assess Current State of Software Licensing</a:t>
          </a:r>
          <a:endParaRPr lang="en-CA" sz="1300" b="1" dirty="0"/>
        </a:p>
      </dgm:t>
    </dgm:pt>
    <dgm:pt modelId="{DAAB2562-9CEF-41ED-840A-0EFC1BCCA9A8}" type="parTrans" cxnId="{7BBC401D-4BFA-4FC0-99C9-42DA9E301CCC}">
      <dgm:prSet/>
      <dgm:spPr/>
      <dgm:t>
        <a:bodyPr/>
        <a:lstStyle/>
        <a:p>
          <a:endParaRPr lang="en-CA"/>
        </a:p>
      </dgm:t>
    </dgm:pt>
    <dgm:pt modelId="{D0057CAC-0251-44F5-8291-DA7F4AEEA63D}" type="sibTrans" cxnId="{7BBC401D-4BFA-4FC0-99C9-42DA9E301CCC}">
      <dgm:prSet/>
      <dgm:spPr/>
      <dgm:t>
        <a:bodyPr/>
        <a:lstStyle/>
        <a:p>
          <a:endParaRPr lang="en-CA"/>
        </a:p>
      </dgm:t>
    </dgm:pt>
    <dgm:pt modelId="{840FA674-B1F7-4C2D-9C27-DE5723F4EA19}">
      <dgm:prSet phldrT="[Text]" custT="1"/>
      <dgm:spPr>
        <a:solidFill>
          <a:schemeClr val="accent3"/>
        </a:solidFill>
      </dgm:spPr>
      <dgm:t>
        <a:bodyPr/>
        <a:lstStyle/>
        <a:p>
          <a:pPr algn="l"/>
          <a:r>
            <a:rPr lang="en-CA" sz="1300" b="1" dirty="0" smtClean="0"/>
            <a:t>2. Develop</a:t>
          </a:r>
          <a:r>
            <a:rPr lang="en-CA" sz="1300" b="1" baseline="0" dirty="0" smtClean="0"/>
            <a:t> Software License Estate</a:t>
          </a:r>
          <a:endParaRPr lang="en-CA" sz="1300" b="1" dirty="0"/>
        </a:p>
      </dgm:t>
    </dgm:pt>
    <dgm:pt modelId="{72523C7E-BB69-4D30-85B6-4E2E59BE6907}" type="parTrans" cxnId="{343D5AE0-921D-4FD2-A498-0EE9BB743A65}">
      <dgm:prSet/>
      <dgm:spPr/>
      <dgm:t>
        <a:bodyPr/>
        <a:lstStyle/>
        <a:p>
          <a:endParaRPr lang="en-CA"/>
        </a:p>
      </dgm:t>
    </dgm:pt>
    <dgm:pt modelId="{225B30B6-6BA3-4EC3-B598-6B74C1C645EF}" type="sibTrans" cxnId="{343D5AE0-921D-4FD2-A498-0EE9BB743A65}">
      <dgm:prSet/>
      <dgm:spPr/>
      <dgm:t>
        <a:bodyPr/>
        <a:lstStyle/>
        <a:p>
          <a:endParaRPr lang="en-CA"/>
        </a:p>
      </dgm:t>
    </dgm:pt>
    <dgm:pt modelId="{7329F237-06E3-444F-93E3-71D2ACC84D2B}">
      <dgm:prSet phldrT="[Text]" custT="1"/>
      <dgm:spPr>
        <a:solidFill>
          <a:schemeClr val="accent2"/>
        </a:solidFill>
      </dgm:spPr>
      <dgm:t>
        <a:bodyPr/>
        <a:lstStyle/>
        <a:p>
          <a:pPr algn="l"/>
          <a:r>
            <a:rPr lang="en-CA" sz="1300" b="1" dirty="0" smtClean="0"/>
            <a:t>3. Create</a:t>
          </a:r>
          <a:r>
            <a:rPr lang="en-CA" sz="1300" b="1" baseline="0" dirty="0" smtClean="0"/>
            <a:t> SAM Strategy</a:t>
          </a:r>
          <a:endParaRPr lang="en-CA" sz="1300" b="1" dirty="0"/>
        </a:p>
      </dgm:t>
    </dgm:pt>
    <dgm:pt modelId="{64623F20-759E-48D9-B3A8-99C31E5E2676}" type="parTrans" cxnId="{B399EA3D-B8AF-45F0-85C6-45EE38A5052B}">
      <dgm:prSet/>
      <dgm:spPr/>
      <dgm:t>
        <a:bodyPr/>
        <a:lstStyle/>
        <a:p>
          <a:endParaRPr lang="en-CA"/>
        </a:p>
      </dgm:t>
    </dgm:pt>
    <dgm:pt modelId="{4CDB3C42-1023-4D99-A2B4-454C69F75A30}" type="sibTrans" cxnId="{B399EA3D-B8AF-45F0-85C6-45EE38A5052B}">
      <dgm:prSet/>
      <dgm:spPr/>
      <dgm:t>
        <a:bodyPr/>
        <a:lstStyle/>
        <a:p>
          <a:endParaRPr lang="en-CA"/>
        </a:p>
      </dgm:t>
    </dgm:pt>
    <dgm:pt modelId="{F5A30E00-372A-4EB7-A87F-B19E82945E3A}" type="pres">
      <dgm:prSet presAssocID="{39C4E3EF-5F98-4395-AECB-FEB4887A43FE}" presName="Name0" presStyleCnt="0">
        <dgm:presLayoutVars>
          <dgm:dir/>
          <dgm:animLvl val="lvl"/>
          <dgm:resizeHandles val="exact"/>
        </dgm:presLayoutVars>
      </dgm:prSet>
      <dgm:spPr/>
    </dgm:pt>
    <dgm:pt modelId="{D3E937E3-4D56-4AC1-802E-0097ED94FD0E}" type="pres">
      <dgm:prSet presAssocID="{B39E8E28-C79B-45B0-9860-560B80300774}" presName="parTxOnly" presStyleLbl="node1" presStyleIdx="0" presStyleCnt="3" custScaleY="80664">
        <dgm:presLayoutVars>
          <dgm:chMax val="0"/>
          <dgm:chPref val="0"/>
          <dgm:bulletEnabled val="1"/>
        </dgm:presLayoutVars>
      </dgm:prSet>
      <dgm:spPr/>
      <dgm:t>
        <a:bodyPr/>
        <a:lstStyle/>
        <a:p>
          <a:endParaRPr lang="en-CA"/>
        </a:p>
      </dgm:t>
    </dgm:pt>
    <dgm:pt modelId="{741587A8-7FF7-4077-8BA2-D2D947B67D60}" type="pres">
      <dgm:prSet presAssocID="{D0057CAC-0251-44F5-8291-DA7F4AEEA63D}" presName="parTxOnlySpace" presStyleCnt="0"/>
      <dgm:spPr/>
    </dgm:pt>
    <dgm:pt modelId="{3AE3ECFE-D63B-408E-9095-E2EA423B8F88}" type="pres">
      <dgm:prSet presAssocID="{840FA674-B1F7-4C2D-9C27-DE5723F4EA19}" presName="parTxOnly" presStyleLbl="node1" presStyleIdx="1" presStyleCnt="3" custScaleY="80664">
        <dgm:presLayoutVars>
          <dgm:chMax val="0"/>
          <dgm:chPref val="0"/>
          <dgm:bulletEnabled val="1"/>
        </dgm:presLayoutVars>
      </dgm:prSet>
      <dgm:spPr/>
      <dgm:t>
        <a:bodyPr/>
        <a:lstStyle/>
        <a:p>
          <a:endParaRPr lang="en-CA"/>
        </a:p>
      </dgm:t>
    </dgm:pt>
    <dgm:pt modelId="{1A6B3D26-254F-4207-86C6-3C6776181CC1}" type="pres">
      <dgm:prSet presAssocID="{225B30B6-6BA3-4EC3-B598-6B74C1C645EF}" presName="parTxOnlySpace" presStyleCnt="0"/>
      <dgm:spPr/>
    </dgm:pt>
    <dgm:pt modelId="{9DCB5064-5E34-41AA-B094-4EA3A2686073}" type="pres">
      <dgm:prSet presAssocID="{7329F237-06E3-444F-93E3-71D2ACC84D2B}" presName="parTxOnly" presStyleLbl="node1" presStyleIdx="2" presStyleCnt="3" custScaleY="80664">
        <dgm:presLayoutVars>
          <dgm:chMax val="0"/>
          <dgm:chPref val="0"/>
          <dgm:bulletEnabled val="1"/>
        </dgm:presLayoutVars>
      </dgm:prSet>
      <dgm:spPr/>
      <dgm:t>
        <a:bodyPr/>
        <a:lstStyle/>
        <a:p>
          <a:endParaRPr lang="en-CA"/>
        </a:p>
      </dgm:t>
    </dgm:pt>
  </dgm:ptLst>
  <dgm:cxnLst>
    <dgm:cxn modelId="{7BBC401D-4BFA-4FC0-99C9-42DA9E301CCC}" srcId="{39C4E3EF-5F98-4395-AECB-FEB4887A43FE}" destId="{B39E8E28-C79B-45B0-9860-560B80300774}" srcOrd="0" destOrd="0" parTransId="{DAAB2562-9CEF-41ED-840A-0EFC1BCCA9A8}" sibTransId="{D0057CAC-0251-44F5-8291-DA7F4AEEA63D}"/>
    <dgm:cxn modelId="{6E6193A6-D0FC-42F4-9196-2FA11D88F520}" type="presOf" srcId="{39C4E3EF-5F98-4395-AECB-FEB4887A43FE}" destId="{F5A30E00-372A-4EB7-A87F-B19E82945E3A}" srcOrd="0" destOrd="0" presId="urn:microsoft.com/office/officeart/2005/8/layout/chevron1"/>
    <dgm:cxn modelId="{343D5AE0-921D-4FD2-A498-0EE9BB743A65}" srcId="{39C4E3EF-5F98-4395-AECB-FEB4887A43FE}" destId="{840FA674-B1F7-4C2D-9C27-DE5723F4EA19}" srcOrd="1" destOrd="0" parTransId="{72523C7E-BB69-4D30-85B6-4E2E59BE6907}" sibTransId="{225B30B6-6BA3-4EC3-B598-6B74C1C645EF}"/>
    <dgm:cxn modelId="{CA639C69-77EF-43A0-8C95-BECCF196D5D5}" type="presOf" srcId="{7329F237-06E3-444F-93E3-71D2ACC84D2B}" destId="{9DCB5064-5E34-41AA-B094-4EA3A2686073}" srcOrd="0" destOrd="0" presId="urn:microsoft.com/office/officeart/2005/8/layout/chevron1"/>
    <dgm:cxn modelId="{2EE5D08A-D16B-45A7-AB18-3AA8DC2AA518}" type="presOf" srcId="{840FA674-B1F7-4C2D-9C27-DE5723F4EA19}" destId="{3AE3ECFE-D63B-408E-9095-E2EA423B8F88}" srcOrd="0" destOrd="0" presId="urn:microsoft.com/office/officeart/2005/8/layout/chevron1"/>
    <dgm:cxn modelId="{B399EA3D-B8AF-45F0-85C6-45EE38A5052B}" srcId="{39C4E3EF-5F98-4395-AECB-FEB4887A43FE}" destId="{7329F237-06E3-444F-93E3-71D2ACC84D2B}" srcOrd="2" destOrd="0" parTransId="{64623F20-759E-48D9-B3A8-99C31E5E2676}" sibTransId="{4CDB3C42-1023-4D99-A2B4-454C69F75A30}"/>
    <dgm:cxn modelId="{63EB8D1C-9ECF-4E97-AF9F-42743DDF487A}" type="presOf" srcId="{B39E8E28-C79B-45B0-9860-560B80300774}" destId="{D3E937E3-4D56-4AC1-802E-0097ED94FD0E}" srcOrd="0" destOrd="0" presId="urn:microsoft.com/office/officeart/2005/8/layout/chevron1"/>
    <dgm:cxn modelId="{74E143F9-8D68-4960-A6F3-676DA733721C}" type="presParOf" srcId="{F5A30E00-372A-4EB7-A87F-B19E82945E3A}" destId="{D3E937E3-4D56-4AC1-802E-0097ED94FD0E}" srcOrd="0" destOrd="0" presId="urn:microsoft.com/office/officeart/2005/8/layout/chevron1"/>
    <dgm:cxn modelId="{4BF35454-3321-4191-9FFA-83E683E3D31F}" type="presParOf" srcId="{F5A30E00-372A-4EB7-A87F-B19E82945E3A}" destId="{741587A8-7FF7-4077-8BA2-D2D947B67D60}" srcOrd="1" destOrd="0" presId="urn:microsoft.com/office/officeart/2005/8/layout/chevron1"/>
    <dgm:cxn modelId="{93F9AFB8-C6A5-47E9-8006-1B770735CF90}" type="presParOf" srcId="{F5A30E00-372A-4EB7-A87F-B19E82945E3A}" destId="{3AE3ECFE-D63B-408E-9095-E2EA423B8F88}" srcOrd="2" destOrd="0" presId="urn:microsoft.com/office/officeart/2005/8/layout/chevron1"/>
    <dgm:cxn modelId="{7DBB4F5C-E5D7-4DBC-9AE6-251AFF9AC9AB}" type="presParOf" srcId="{F5A30E00-372A-4EB7-A87F-B19E82945E3A}" destId="{1A6B3D26-254F-4207-86C6-3C6776181CC1}" srcOrd="3" destOrd="0" presId="urn:microsoft.com/office/officeart/2005/8/layout/chevron1"/>
    <dgm:cxn modelId="{F6B17255-4CCF-4460-A72D-682E77E4468F}" type="presParOf" srcId="{F5A30E00-372A-4EB7-A87F-B19E82945E3A}" destId="{9DCB5064-5E34-41AA-B094-4EA3A268607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937E3-4D56-4AC1-802E-0097ED94FD0E}">
      <dsp:nvSpPr>
        <dsp:cNvPr id="0" name=""/>
        <dsp:cNvSpPr/>
      </dsp:nvSpPr>
      <dsp:spPr>
        <a:xfrm>
          <a:off x="2045" y="1111998"/>
          <a:ext cx="2492673" cy="804276"/>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l" defTabSz="577850">
            <a:lnSpc>
              <a:spcPct val="90000"/>
            </a:lnSpc>
            <a:spcBef>
              <a:spcPct val="0"/>
            </a:spcBef>
            <a:spcAft>
              <a:spcPct val="35000"/>
            </a:spcAft>
          </a:pPr>
          <a:r>
            <a:rPr lang="en-CA" sz="1300" b="1" kern="1200" dirty="0" smtClean="0"/>
            <a:t>1. Assess Current State of Software Licensing</a:t>
          </a:r>
          <a:endParaRPr lang="en-CA" sz="1300" b="1" kern="1200" dirty="0"/>
        </a:p>
      </dsp:txBody>
      <dsp:txXfrm>
        <a:off x="404183" y="1111998"/>
        <a:ext cx="1688397" cy="804276"/>
      </dsp:txXfrm>
    </dsp:sp>
    <dsp:sp modelId="{3AE3ECFE-D63B-408E-9095-E2EA423B8F88}">
      <dsp:nvSpPr>
        <dsp:cNvPr id="0" name=""/>
        <dsp:cNvSpPr/>
      </dsp:nvSpPr>
      <dsp:spPr>
        <a:xfrm>
          <a:off x="2245452" y="1111998"/>
          <a:ext cx="2492673" cy="804276"/>
        </a:xfrm>
        <a:prstGeom prst="chevron">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l" defTabSz="577850">
            <a:lnSpc>
              <a:spcPct val="90000"/>
            </a:lnSpc>
            <a:spcBef>
              <a:spcPct val="0"/>
            </a:spcBef>
            <a:spcAft>
              <a:spcPct val="35000"/>
            </a:spcAft>
          </a:pPr>
          <a:r>
            <a:rPr lang="en-CA" sz="1300" b="1" kern="1200" dirty="0" smtClean="0"/>
            <a:t>2. Develop</a:t>
          </a:r>
          <a:r>
            <a:rPr lang="en-CA" sz="1300" b="1" kern="1200" baseline="0" dirty="0" smtClean="0"/>
            <a:t> Software License Estate</a:t>
          </a:r>
          <a:endParaRPr lang="en-CA" sz="1300" b="1" kern="1200" dirty="0"/>
        </a:p>
      </dsp:txBody>
      <dsp:txXfrm>
        <a:off x="2647590" y="1111998"/>
        <a:ext cx="1688397" cy="804276"/>
      </dsp:txXfrm>
    </dsp:sp>
    <dsp:sp modelId="{9DCB5064-5E34-41AA-B094-4EA3A2686073}">
      <dsp:nvSpPr>
        <dsp:cNvPr id="0" name=""/>
        <dsp:cNvSpPr/>
      </dsp:nvSpPr>
      <dsp:spPr>
        <a:xfrm>
          <a:off x="4488858" y="1111998"/>
          <a:ext cx="2492673" cy="804276"/>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l" defTabSz="577850">
            <a:lnSpc>
              <a:spcPct val="90000"/>
            </a:lnSpc>
            <a:spcBef>
              <a:spcPct val="0"/>
            </a:spcBef>
            <a:spcAft>
              <a:spcPct val="35000"/>
            </a:spcAft>
          </a:pPr>
          <a:r>
            <a:rPr lang="en-CA" sz="1300" b="1" kern="1200" dirty="0" smtClean="0"/>
            <a:t>3. Create</a:t>
          </a:r>
          <a:r>
            <a:rPr lang="en-CA" sz="1300" b="1" kern="1200" baseline="0" dirty="0" smtClean="0"/>
            <a:t> SAM Strategy</a:t>
          </a:r>
          <a:endParaRPr lang="en-CA" sz="1300" b="1" kern="1200" dirty="0"/>
        </a:p>
      </dsp:txBody>
      <dsp:txXfrm>
        <a:off x="4890996" y="1111998"/>
        <a:ext cx="1688397" cy="8042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8/24/2016</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8/24/2016</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4124342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167510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981134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847482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8</a:t>
            </a:fld>
            <a:endParaRPr lang="en-US" dirty="0"/>
          </a:p>
        </p:txBody>
      </p:sp>
    </p:spTree>
    <p:extLst>
      <p:ext uri="{BB962C8B-B14F-4D97-AF65-F5344CB8AC3E}">
        <p14:creationId xmlns:p14="http://schemas.microsoft.com/office/powerpoint/2010/main" val="1515658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225898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571328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875964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308625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390140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90316502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6127787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6744596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7" r:id="rId14"/>
    <p:sldLayoutId id="2147483769" r:id="rId15"/>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141353635"/>
      </p:ext>
    </p:extLst>
  </p:cSld>
  <p:clrMap bg1="lt1" tx1="dk1" bg2="lt2" tx2="dk2" accent1="accent1" accent2="accent2" accent3="accent3" accent4="accent4" accent5="accent5" accent6="accent6" hlink="hlink" folHlink="folHlink"/>
  <p:sldLayoutIdLst>
    <p:sldLayoutId id="2147483771" r:id="rId1"/>
    <p:sldLayoutId id="2147483772"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14.png"/><Relationship Id="rId5"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jpg"/><Relationship Id="rId7" Type="http://schemas.openxmlformats.org/officeDocument/2006/relationships/image" Target="../media/image24.png"/><Relationship Id="rId12"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14.png"/><Relationship Id="rId5" Type="http://schemas.openxmlformats.org/officeDocument/2006/relationships/image" Target="../media/image22.png"/><Relationship Id="rId10"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4" Type="http://schemas.openxmlformats.org/officeDocument/2006/relationships/image" Target="../media/image21.png"/><Relationship Id="rId9" Type="http://schemas.openxmlformats.org/officeDocument/2006/relationships/image" Target="../media/image26.pn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mailto:GuidedImplementations@InfoTech.com" TargetMode="External"/><Relationship Id="rId7"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hyperlink" Target="https://www.infotech.com/research/ss/vendor-landscape-it-asset-management-itam" TargetMode="External"/><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9.png"/><Relationship Id="rId7"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15.png"/></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3.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5" Type="http://schemas.openxmlformats.org/officeDocument/2006/relationships/image" Target="../media/image35.png"/><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optimize-software-asset-management/optimize-software-asset-management-phases-1-3?utm_source=SS_Sample&amp;utm_medium=Collateral&amp;utm_campaign=Collatera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7.xml"/><Relationship Id="rId6" Type="http://schemas.openxmlformats.org/officeDocument/2006/relationships/image" Target="../media/image14.png"/><Relationship Id="rId5" Type="http://schemas.openxmlformats.org/officeDocument/2006/relationships/image" Target="../media/image37.png"/><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optimize-software-asset-management/optimize-software-asset-management-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1" Type="http://schemas.openxmlformats.org/officeDocument/2006/relationships/slideLayout" Target="../slideLayouts/slideLayout14.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optimize-software-asset-management/optimize-software-asset-management-phases-1-3?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infotech.com/research/ss/enhance-software-asset-management" TargetMode="External"/><Relationship Id="rId13" Type="http://schemas.openxmlformats.org/officeDocument/2006/relationships/image" Target="../media/image15.png"/><Relationship Id="rId3" Type="http://schemas.openxmlformats.org/officeDocument/2006/relationships/hyperlink" Target="https://www.infotech.com/research/ss/consolidate-it-asset-management" TargetMode="External"/><Relationship Id="rId7" Type="http://schemas.openxmlformats.org/officeDocument/2006/relationships/image" Target="../media/image18.png"/><Relationship Id="rId12"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5" Type="http://schemas.openxmlformats.org/officeDocument/2006/relationships/hyperlink" Target="https://www.infotech.com/research/ss/implement-it-asset-management" TargetMode="External"/><Relationship Id="rId10" Type="http://schemas.openxmlformats.org/officeDocument/2006/relationships/hyperlink" Target="https://www.infotech.com/research/ss/create-an-effective-plan-to-implement-it-asset-management" TargetMode="External"/><Relationship Id="rId4" Type="http://schemas.openxmlformats.org/officeDocument/2006/relationships/image" Target="../media/image16.png"/><Relationship Id="rId9" Type="http://schemas.openxmlformats.org/officeDocument/2006/relationships/hyperlink" Target="https://www.infotech.com/research/ss/vendor-landscape-it-asset-management-itam"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1.xml"/><Relationship Id="rId7" Type="http://schemas.openxmlformats.org/officeDocument/2006/relationships/hyperlink" Target="https://www.infotech.com/research/ss/optimize-software-asset-management/optimize-software-asset-management-phases-1-3?utm_source=SS_Sample&amp;utm_medium=Collateral&amp;utm_campaign=Collateral"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Optimize Software Asset Management</a:t>
            </a:r>
            <a:endParaRPr lang="en-US" dirty="0"/>
          </a:p>
        </p:txBody>
      </p:sp>
      <p:sp>
        <p:nvSpPr>
          <p:cNvPr id="8" name="Text Placeholder 7"/>
          <p:cNvSpPr>
            <a:spLocks noGrp="1"/>
          </p:cNvSpPr>
          <p:nvPr>
            <p:ph type="body" sz="quarter" idx="16"/>
          </p:nvPr>
        </p:nvSpPr>
        <p:spPr/>
        <p:txBody>
          <a:bodyPr/>
          <a:lstStyle/>
          <a:p>
            <a:r>
              <a:rPr lang="en-US" dirty="0"/>
              <a:t>Win the compliance battle before it even happens.</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1293378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8323761" y="423333"/>
            <a:ext cx="499533" cy="4995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Establish baseline metrics</a:t>
            </a:r>
          </a:p>
        </p:txBody>
      </p:sp>
      <p:graphicFrame>
        <p:nvGraphicFramePr>
          <p:cNvPr id="15" name="Table 3"/>
          <p:cNvGraphicFramePr>
            <a:graphicFrameLocks noGrp="1"/>
          </p:cNvGraphicFramePr>
          <p:nvPr>
            <p:extLst>
              <p:ext uri="{D42A27DB-BD31-4B8C-83A1-F6EECF244321}">
                <p14:modId xmlns:p14="http://schemas.microsoft.com/office/powerpoint/2010/main" val="1664679565"/>
              </p:ext>
            </p:extLst>
          </p:nvPr>
        </p:nvGraphicFramePr>
        <p:xfrm>
          <a:off x="259111" y="3198309"/>
          <a:ext cx="8625779" cy="3291840"/>
        </p:xfrm>
        <a:graphic>
          <a:graphicData uri="http://schemas.openxmlformats.org/drawingml/2006/table">
            <a:tbl>
              <a:tblPr firstRow="1" bandRow="1">
                <a:tableStyleId>{5940675A-B579-460E-94D1-54222C63F5DA}</a:tableStyleId>
              </a:tblPr>
              <a:tblGrid>
                <a:gridCol w="5770628"/>
                <a:gridCol w="1487762"/>
                <a:gridCol w="1367389"/>
              </a:tblGrid>
              <a:tr h="185783">
                <a:tc>
                  <a:txBody>
                    <a:bodyPr/>
                    <a:lstStyle/>
                    <a:p>
                      <a:r>
                        <a:rPr lang="en-US" sz="1200" b="1" dirty="0" smtClean="0">
                          <a:solidFill>
                            <a:schemeClr val="bg1"/>
                          </a:solidFill>
                        </a:rPr>
                        <a:t>Metric</a:t>
                      </a:r>
                      <a:r>
                        <a:rPr lang="en-US" sz="1200" b="1" baseline="0" dirty="0" smtClean="0">
                          <a:solidFill>
                            <a:schemeClr val="bg1"/>
                          </a:solidFill>
                        </a:rPr>
                        <a:t> Description</a:t>
                      </a:r>
                      <a:endParaRPr lang="en-US" sz="1200" b="1" dirty="0">
                        <a:solidFill>
                          <a:schemeClr val="bg1"/>
                        </a:solidFill>
                      </a:endParaRPr>
                    </a:p>
                  </a:txBody>
                  <a:tcPr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smtClean="0">
                          <a:solidFill>
                            <a:schemeClr val="bg1"/>
                          </a:solidFill>
                        </a:rPr>
                        <a:t>Current Metric</a:t>
                      </a:r>
                      <a:endParaRPr lang="en-US" sz="12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smtClean="0">
                          <a:solidFill>
                            <a:schemeClr val="bg1"/>
                          </a:solidFill>
                        </a:rPr>
                        <a:t>Future Goal</a:t>
                      </a:r>
                      <a:endParaRPr lang="en-US" sz="1200" b="1" dirty="0">
                        <a:solidFill>
                          <a:schemeClr val="bg1"/>
                        </a:solidFill>
                      </a:endParaRPr>
                    </a:p>
                  </a:txBody>
                  <a:tcPr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151900">
                <a:tc>
                  <a:txBody>
                    <a:bodyPr/>
                    <a:lstStyle/>
                    <a:p>
                      <a:r>
                        <a:rPr lang="en-US" sz="1200" dirty="0" smtClean="0"/>
                        <a:t>Software harvested</a:t>
                      </a:r>
                      <a:r>
                        <a:rPr lang="en-US" sz="1200" baseline="0" dirty="0" smtClean="0"/>
                        <a:t> and redeployed – # of titles and total value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sz="1200" dirty="0" smtClean="0"/>
                        <a:t>15 titles/$25,000</a:t>
                      </a: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r>
                        <a:rPr lang="en-US" sz="1200" dirty="0" smtClean="0"/>
                        <a:t>Software licenses</a:t>
                      </a:r>
                      <a:r>
                        <a:rPr lang="en-US" sz="1200" baseline="0" dirty="0" smtClean="0"/>
                        <a:t> purchased</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sz="1200" dirty="0" smtClean="0"/>
                        <a:t>$1,000,000</a:t>
                      </a: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r>
                        <a:rPr lang="en-US" sz="1200" dirty="0" smtClean="0"/>
                        <a:t>Contracts renewed</a:t>
                      </a:r>
                      <a:r>
                        <a:rPr lang="en-US" sz="1200" baseline="0" dirty="0" smtClean="0"/>
                        <a:t> – value</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sz="1200" dirty="0" smtClean="0"/>
                        <a:t>$438,000</a:t>
                      </a: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r>
                        <a:rPr lang="en-CA" sz="1200" dirty="0" smtClean="0"/>
                        <a:t>Software license maintenance fees</a:t>
                      </a:r>
                      <a:endParaRPr lang="en-CA"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200" dirty="0" smtClean="0"/>
                        <a:t>$ 50,000</a:t>
                      </a:r>
                      <a:endParaRPr lang="en-CA"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endParaRPr lang="en-CA"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CA" sz="12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endParaRPr lang="en-CA"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CA"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r>
            </a:tbl>
          </a:graphicData>
        </a:graphic>
      </p:graphicFrame>
      <p:sp>
        <p:nvSpPr>
          <p:cNvPr id="13" name="Text Placeholder 3"/>
          <p:cNvSpPr txBox="1">
            <a:spLocks/>
          </p:cNvSpPr>
          <p:nvPr/>
        </p:nvSpPr>
        <p:spPr bwMode="auto">
          <a:xfrm>
            <a:off x="251520" y="1512835"/>
            <a:ext cx="8517768" cy="1605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Clr>
                <a:srgbClr val="333333"/>
              </a:buClr>
              <a:buSzPct val="100000"/>
              <a:buFont typeface="+mj-lt"/>
              <a:buAutoNum type="arabicPeriod"/>
            </a:pPr>
            <a:r>
              <a:rPr lang="en-US" sz="1400" b="1" dirty="0">
                <a:solidFill>
                  <a:srgbClr val="333333"/>
                </a:solidFill>
              </a:rPr>
              <a:t>Increased help desk efficiency.</a:t>
            </a:r>
            <a:r>
              <a:rPr lang="en-US" sz="1400" dirty="0">
                <a:solidFill>
                  <a:srgbClr val="333333"/>
                </a:solidFill>
              </a:rPr>
              <a:t> Through training of personnel and increased efficiency of processes.</a:t>
            </a:r>
            <a:endParaRPr lang="en-US" dirty="0" smtClean="0">
              <a:solidFill>
                <a:srgbClr val="333333"/>
              </a:solidFill>
            </a:endParaRPr>
          </a:p>
          <a:p>
            <a:pPr marL="228600" indent="-228600">
              <a:buClr>
                <a:srgbClr val="333333"/>
              </a:buClr>
              <a:buSzPct val="100000"/>
              <a:buFont typeface="+mj-lt"/>
              <a:buAutoNum type="arabicPeriod"/>
            </a:pPr>
            <a:r>
              <a:rPr lang="en-US" sz="1400" b="1" dirty="0">
                <a:solidFill>
                  <a:srgbClr val="333333"/>
                </a:solidFill>
              </a:rPr>
              <a:t>Increased level of self-service for end users.</a:t>
            </a:r>
            <a:r>
              <a:rPr lang="en-US" sz="1400" dirty="0">
                <a:solidFill>
                  <a:srgbClr val="333333"/>
                </a:solidFill>
              </a:rPr>
              <a:t> Implementation of a self-service portal will decrease the number of menial tasks help desk must complete for end users.</a:t>
            </a:r>
            <a:endParaRPr lang="en-US" dirty="0" smtClean="0">
              <a:solidFill>
                <a:srgbClr val="333333"/>
              </a:solidFill>
            </a:endParaRPr>
          </a:p>
          <a:p>
            <a:pPr marL="228600" indent="-228600">
              <a:buClr>
                <a:srgbClr val="333333"/>
              </a:buClr>
              <a:buSzPct val="100000"/>
              <a:buFont typeface="+mj-lt"/>
              <a:buAutoNum type="arabicPeriod"/>
            </a:pPr>
            <a:r>
              <a:rPr lang="en-US" sz="1400" b="1" dirty="0">
                <a:solidFill>
                  <a:srgbClr val="333333"/>
                </a:solidFill>
              </a:rPr>
              <a:t>Decreased time to escalation.</a:t>
            </a:r>
            <a:r>
              <a:rPr lang="en-US" sz="1400" dirty="0">
                <a:solidFill>
                  <a:srgbClr val="333333"/>
                </a:solidFill>
              </a:rPr>
              <a:t> Knowing when to escalate tasks sooner can decrease wasted effort by </a:t>
            </a:r>
            <a:r>
              <a:rPr lang="en-US" sz="1400" dirty="0" smtClean="0">
                <a:solidFill>
                  <a:srgbClr val="333333"/>
                </a:solidFill>
              </a:rPr>
              <a:t>tier-one </a:t>
            </a:r>
            <a:r>
              <a:rPr lang="en-US" sz="1400" dirty="0">
                <a:solidFill>
                  <a:srgbClr val="333333"/>
                </a:solidFill>
              </a:rPr>
              <a:t>workers.</a:t>
            </a:r>
            <a:endParaRPr lang="en-US" dirty="0" smtClean="0">
              <a:solidFill>
                <a:srgbClr val="333333"/>
              </a:solidFill>
            </a:endParaRPr>
          </a:p>
          <a:p>
            <a:pPr marL="228600" indent="-228600">
              <a:buClr>
                <a:srgbClr val="333333"/>
              </a:buClr>
              <a:buSzPct val="100000"/>
              <a:buFont typeface="+mj-lt"/>
              <a:buAutoNum type="arabicPeriod"/>
            </a:pPr>
            <a:r>
              <a:rPr lang="en-US" sz="1400" b="1" dirty="0">
                <a:solidFill>
                  <a:srgbClr val="333333"/>
                </a:solidFill>
              </a:rPr>
              <a:t>Automation of simple, repetitive tasks.</a:t>
            </a:r>
            <a:r>
              <a:rPr lang="en-US" sz="1400" dirty="0">
                <a:solidFill>
                  <a:srgbClr val="333333"/>
                </a:solidFill>
              </a:rPr>
              <a:t> Automation frees time for more important tasks.</a:t>
            </a:r>
            <a:endParaRPr lang="en-US" dirty="0">
              <a:solidFill>
                <a:srgbClr val="333333"/>
              </a:solidFill>
            </a:endParaRPr>
          </a:p>
        </p:txBody>
      </p:sp>
      <p:sp>
        <p:nvSpPr>
          <p:cNvPr id="14" name="TextBox 13"/>
          <p:cNvSpPr txBox="1"/>
          <p:nvPr>
            <p:custDataLst>
              <p:tags r:id="rId1"/>
            </p:custDataLst>
          </p:nvPr>
        </p:nvSpPr>
        <p:spPr>
          <a:xfrm>
            <a:off x="251520" y="1205058"/>
            <a:ext cx="3190297" cy="307777"/>
          </a:xfrm>
          <a:prstGeom prst="rect">
            <a:avLst/>
          </a:prstGeom>
          <a:noFill/>
        </p:spPr>
        <p:txBody>
          <a:bodyPr wrap="none" rtlCol="0">
            <a:spAutoFit/>
          </a:bodyPr>
          <a:lstStyle/>
          <a:p>
            <a:pPr fontAlgn="base">
              <a:spcBef>
                <a:spcPct val="0"/>
              </a:spcBef>
              <a:spcAft>
                <a:spcPct val="0"/>
              </a:spcAft>
            </a:pPr>
            <a:r>
              <a:rPr lang="en-US" sz="1400" dirty="0" smtClean="0">
                <a:solidFill>
                  <a:srgbClr val="333333"/>
                </a:solidFill>
              </a:rPr>
              <a:t>Baseline metrics will improve through:</a:t>
            </a:r>
            <a:endParaRPr lang="en-US" sz="1400" dirty="0">
              <a:solidFill>
                <a:srgbClr val="333333"/>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3827" y="536977"/>
            <a:ext cx="279399" cy="279399"/>
          </a:xfrm>
          <a:prstGeom prst="rect">
            <a:avLst/>
          </a:prstGeom>
        </p:spPr>
      </p:pic>
      <p:grpSp>
        <p:nvGrpSpPr>
          <p:cNvPr id="8" name="Group 7"/>
          <p:cNvGrpSpPr/>
          <p:nvPr/>
        </p:nvGrpSpPr>
        <p:grpSpPr>
          <a:xfrm>
            <a:off x="0" y="6422955"/>
            <a:ext cx="9144000" cy="437555"/>
            <a:chOff x="0" y="6422955"/>
            <a:chExt cx="9144000" cy="437555"/>
          </a:xfrm>
        </p:grpSpPr>
        <p:pic>
          <p:nvPicPr>
            <p:cNvPr id="9"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85715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the value of guided implementations (GIs)</a:t>
            </a:r>
            <a:endParaRPr lang="en-US" dirty="0"/>
          </a:p>
        </p:txBody>
      </p:sp>
      <p:sp>
        <p:nvSpPr>
          <p:cNvPr id="17" name="Text Placeholder 7"/>
          <p:cNvSpPr txBox="1">
            <a:spLocks/>
          </p:cNvSpPr>
          <p:nvPr/>
        </p:nvSpPr>
        <p:spPr bwMode="auto">
          <a:xfrm>
            <a:off x="257176" y="1232756"/>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ysClr val="windowText" lastClr="000000"/>
              </a:buClr>
              <a:defRPr/>
            </a:pPr>
            <a:r>
              <a:rPr lang="en-US" dirty="0" smtClean="0">
                <a:solidFill>
                  <a:srgbClr val="333333"/>
                </a:solidFill>
              </a:rPr>
              <a:t>Engaging in GIs doesn’t just offer valuable project advice, it also results in significant cost savings.</a:t>
            </a:r>
            <a:endParaRPr lang="en-US" dirty="0">
              <a:solidFill>
                <a:srgbClr val="333333"/>
              </a:solidFill>
            </a:endParaRPr>
          </a:p>
        </p:txBody>
      </p:sp>
      <p:graphicFrame>
        <p:nvGraphicFramePr>
          <p:cNvPr id="18" name="Table 1"/>
          <p:cNvGraphicFramePr>
            <a:graphicFrameLocks noGrp="1"/>
          </p:cNvGraphicFramePr>
          <p:nvPr>
            <p:extLst>
              <p:ext uri="{D42A27DB-BD31-4B8C-83A1-F6EECF244321}">
                <p14:modId xmlns:p14="http://schemas.microsoft.com/office/powerpoint/2010/main" val="2124658416"/>
              </p:ext>
            </p:extLst>
          </p:nvPr>
        </p:nvGraphicFramePr>
        <p:xfrm>
          <a:off x="261938" y="1989262"/>
          <a:ext cx="8620125" cy="3663275"/>
        </p:xfrm>
        <a:graphic>
          <a:graphicData uri="http://schemas.openxmlformats.org/drawingml/2006/table">
            <a:tbl>
              <a:tblPr firstRow="1" firstCol="1" bandRow="1"/>
              <a:tblGrid>
                <a:gridCol w="2105246"/>
                <a:gridCol w="6514879"/>
              </a:tblGrid>
              <a:tr h="29932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smtClean="0">
                          <a:solidFill>
                            <a:schemeClr val="bg1"/>
                          </a:solidFill>
                          <a:effectLst/>
                        </a:rPr>
                        <a:t>GI</a:t>
                      </a:r>
                      <a:endParaRPr lang="en-CA"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200" dirty="0">
                          <a:solidFill>
                            <a:schemeClr val="bg1"/>
                          </a:solidFill>
                          <a:effectLst/>
                        </a:rPr>
                        <a:t>Measured Value</a:t>
                      </a:r>
                      <a:endParaRPr lang="en-CA" sz="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r>
              <a:tr h="91055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CA" sz="1400" dirty="0" smtClean="0">
                          <a:solidFill>
                            <a:schemeClr val="tx1"/>
                          </a:solidFill>
                          <a:effectLst/>
                          <a:latin typeface="+mn-lt"/>
                          <a:ea typeface="+mn-ea"/>
                          <a:cs typeface="+mn-cs"/>
                        </a:rPr>
                        <a:t>Phase</a:t>
                      </a:r>
                      <a:r>
                        <a:rPr lang="en-CA" sz="1400" baseline="0" dirty="0" smtClean="0">
                          <a:solidFill>
                            <a:schemeClr val="tx1"/>
                          </a:solidFill>
                          <a:effectLst/>
                          <a:latin typeface="+mn-lt"/>
                          <a:ea typeface="+mn-ea"/>
                          <a:cs typeface="+mn-cs"/>
                        </a:rPr>
                        <a:t> 1: </a:t>
                      </a:r>
                    </a:p>
                    <a:p>
                      <a:pPr marL="0" marR="0" algn="ctr">
                        <a:spcBef>
                          <a:spcPts val="0"/>
                        </a:spcBef>
                        <a:spcAft>
                          <a:spcPts val="0"/>
                        </a:spcAft>
                      </a:pPr>
                      <a:r>
                        <a:rPr lang="en-CA" sz="1400" baseline="0" dirty="0" smtClean="0">
                          <a:solidFill>
                            <a:schemeClr val="tx1"/>
                          </a:solidFill>
                          <a:effectLst/>
                          <a:latin typeface="+mn-lt"/>
                          <a:ea typeface="+mn-ea"/>
                          <a:cs typeface="+mn-cs"/>
                        </a:rPr>
                        <a:t>Assess software licensing process</a:t>
                      </a:r>
                    </a:p>
                  </a:txBody>
                  <a:tcPr marL="59839" marR="59839"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400" b="0" kern="1200" dirty="0" smtClean="0">
                          <a:solidFill>
                            <a:schemeClr val="tx1"/>
                          </a:solidFill>
                          <a:effectLst/>
                          <a:latin typeface="Arial"/>
                          <a:ea typeface="Calibri" panose="020F0502020204030204" pitchFamily="34" charset="0"/>
                          <a:cs typeface="Arial" panose="020B0604020202020204" pitchFamily="34" charset="0"/>
                        </a:rPr>
                        <a:t>Time,</a:t>
                      </a:r>
                      <a:r>
                        <a:rPr lang="en-CA" sz="14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using Info-Tech’s methodology to assess and design an effective software licensing process. </a:t>
                      </a:r>
                    </a:p>
                    <a:p>
                      <a:pPr marL="171450" marR="0" indent="-171450">
                        <a:spcBef>
                          <a:spcPts val="0"/>
                        </a:spcBef>
                        <a:spcAft>
                          <a:spcPts val="0"/>
                        </a:spcAft>
                        <a:buFont typeface="Arial" panose="020B0604020202020204" pitchFamily="34" charset="0"/>
                        <a:buChar char="•"/>
                      </a:pPr>
                      <a:r>
                        <a:rPr lang="en-CA" sz="1400" b="0" baseline="0" dirty="0" smtClean="0">
                          <a:solidFill>
                            <a:schemeClr val="tx1"/>
                          </a:solidFill>
                          <a:effectLst/>
                          <a:latin typeface="+mn-lt"/>
                          <a:ea typeface="Calibri" panose="020F0502020204030204" pitchFamily="34" charset="0"/>
                          <a:cs typeface="Arial" panose="020B0604020202020204" pitchFamily="34" charset="0"/>
                        </a:rPr>
                        <a:t>For example, 2 FTEs * 5 days * $80,000/year = </a:t>
                      </a:r>
                      <a:r>
                        <a:rPr lang="en-CA" sz="1400" b="1" baseline="0" dirty="0" smtClean="0">
                          <a:solidFill>
                            <a:schemeClr val="tx1"/>
                          </a:solidFill>
                          <a:effectLst/>
                          <a:latin typeface="+mn-lt"/>
                          <a:ea typeface="Calibri" panose="020F0502020204030204" pitchFamily="34" charset="0"/>
                          <a:cs typeface="Arial" panose="020B0604020202020204" pitchFamily="34" charset="0"/>
                        </a:rPr>
                        <a:t>$6,400</a:t>
                      </a:r>
                    </a:p>
                  </a:txBody>
                  <a:tcPr marL="59839" marR="59839"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r h="101213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CA" sz="1400" dirty="0" smtClean="0">
                          <a:solidFill>
                            <a:schemeClr val="tx1"/>
                          </a:solidFill>
                          <a:effectLst/>
                          <a:latin typeface="+mn-lt"/>
                        </a:rPr>
                        <a:t>Phase 2: </a:t>
                      </a:r>
                    </a:p>
                    <a:p>
                      <a:pPr marL="0" marR="0" algn="ctr">
                        <a:spcBef>
                          <a:spcPts val="0"/>
                        </a:spcBef>
                        <a:spcAft>
                          <a:spcPts val="0"/>
                        </a:spcAft>
                      </a:pPr>
                      <a:r>
                        <a:rPr lang="en-CA" sz="1400" dirty="0" smtClean="0">
                          <a:solidFill>
                            <a:schemeClr val="tx1"/>
                          </a:solidFill>
                          <a:effectLst/>
                          <a:latin typeface="+mn-lt"/>
                          <a:ea typeface="+mn-ea"/>
                          <a:cs typeface="+mn-cs"/>
                        </a:rPr>
                        <a:t>Develop</a:t>
                      </a:r>
                      <a:r>
                        <a:rPr lang="en-CA" sz="1400" baseline="0" dirty="0" smtClean="0">
                          <a:solidFill>
                            <a:schemeClr val="tx1"/>
                          </a:solidFill>
                          <a:effectLst/>
                          <a:latin typeface="+mn-lt"/>
                          <a:ea typeface="+mn-ea"/>
                          <a:cs typeface="+mn-cs"/>
                        </a:rPr>
                        <a:t> software license estate</a:t>
                      </a:r>
                      <a:endParaRPr lang="en-CA" sz="1400" dirty="0">
                        <a:solidFill>
                          <a:schemeClr val="tx1"/>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spcBef>
                          <a:spcPts val="0"/>
                        </a:spcBef>
                        <a:spcAft>
                          <a:spcPts val="0"/>
                        </a:spcAft>
                        <a:buFont typeface="Arial" panose="020B0604020202020204" pitchFamily="34" charset="0"/>
                        <a:buChar char="•"/>
                      </a:pPr>
                      <a:r>
                        <a:rPr lang="en-CA" sz="1400" b="0" kern="1200" dirty="0" smtClean="0">
                          <a:solidFill>
                            <a:schemeClr val="tx1"/>
                          </a:solidFill>
                          <a:effectLst/>
                          <a:latin typeface="Arial"/>
                          <a:ea typeface="Calibri" panose="020F0502020204030204" pitchFamily="34" charset="0"/>
                          <a:cs typeface="Arial" panose="020B0604020202020204" pitchFamily="34" charset="0"/>
                        </a:rPr>
                        <a:t>Time,</a:t>
                      </a:r>
                      <a:r>
                        <a:rPr lang="en-CA" sz="14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using Info-Tech’s tools and templates to rationalize and develop your software license estate.</a:t>
                      </a:r>
                    </a:p>
                    <a:p>
                      <a:pPr marL="171450" marR="0" indent="-171450">
                        <a:spcBef>
                          <a:spcPts val="0"/>
                        </a:spcBef>
                        <a:spcAft>
                          <a:spcPts val="0"/>
                        </a:spcAft>
                        <a:buFont typeface="Arial" panose="020B0604020202020204" pitchFamily="34" charset="0"/>
                        <a:buChar char="•"/>
                      </a:pPr>
                      <a:r>
                        <a:rPr lang="en-CA" sz="1400" b="0" kern="1200" baseline="0" dirty="0" smtClean="0">
                          <a:solidFill>
                            <a:schemeClr val="tx1"/>
                          </a:solidFill>
                          <a:effectLst/>
                          <a:latin typeface="Arial"/>
                          <a:ea typeface="Calibri" panose="020F0502020204030204" pitchFamily="34" charset="0"/>
                          <a:cs typeface="Arial" panose="020B0604020202020204" pitchFamily="34" charset="0"/>
                        </a:rPr>
                        <a:t>For example, 2 FTEs * 5 days * $80,000/year = </a:t>
                      </a:r>
                      <a:r>
                        <a:rPr lang="en-CA" sz="1400" b="1" kern="1200" baseline="0" dirty="0" smtClean="0">
                          <a:solidFill>
                            <a:schemeClr val="tx1"/>
                          </a:solidFill>
                          <a:effectLst/>
                          <a:latin typeface="Arial"/>
                          <a:ea typeface="Calibri" panose="020F0502020204030204" pitchFamily="34" charset="0"/>
                          <a:cs typeface="Arial" panose="020B0604020202020204" pitchFamily="34" charset="0"/>
                        </a:rPr>
                        <a:t>$6,400</a:t>
                      </a: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r h="104575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CA" sz="1400" dirty="0" smtClean="0">
                          <a:solidFill>
                            <a:schemeClr val="tx1"/>
                          </a:solidFill>
                          <a:effectLst/>
                          <a:latin typeface="+mn-lt"/>
                        </a:rPr>
                        <a:t>Phase 3: </a:t>
                      </a:r>
                    </a:p>
                    <a:p>
                      <a:pPr marL="0" marR="0" algn="ctr">
                        <a:spcBef>
                          <a:spcPts val="0"/>
                        </a:spcBef>
                        <a:spcAft>
                          <a:spcPts val="0"/>
                        </a:spcAft>
                      </a:pPr>
                      <a:r>
                        <a:rPr lang="en-CA" sz="1400" dirty="0" smtClean="0">
                          <a:solidFill>
                            <a:schemeClr val="tx1"/>
                          </a:solidFill>
                          <a:effectLst/>
                          <a:latin typeface="+mn-lt"/>
                        </a:rPr>
                        <a:t>Create</a:t>
                      </a:r>
                      <a:r>
                        <a:rPr lang="en-CA" sz="1400" baseline="0" dirty="0" smtClean="0">
                          <a:solidFill>
                            <a:schemeClr val="tx1"/>
                          </a:solidFill>
                          <a:effectLst/>
                          <a:latin typeface="+mn-lt"/>
                        </a:rPr>
                        <a:t> SAM strategy</a:t>
                      </a:r>
                      <a:endParaRPr lang="en-CA" sz="1400" dirty="0" smtClean="0">
                        <a:solidFill>
                          <a:schemeClr val="tx1"/>
                        </a:solidFill>
                        <a:effectLst/>
                        <a:latin typeface="+mn-lt"/>
                      </a:endParaRP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b="0" kern="1200" dirty="0" smtClean="0">
                          <a:solidFill>
                            <a:schemeClr val="tx1"/>
                          </a:solidFill>
                          <a:effectLst/>
                          <a:latin typeface="Arial"/>
                          <a:ea typeface="Calibri" panose="020F0502020204030204" pitchFamily="34" charset="0"/>
                          <a:cs typeface="Arial" panose="020B0604020202020204" pitchFamily="34" charset="0"/>
                        </a:rPr>
                        <a:t>Time,</a:t>
                      </a:r>
                      <a:r>
                        <a:rPr lang="en-CA" sz="1400" b="0" kern="1200" baseline="0" dirty="0" smtClean="0">
                          <a:solidFill>
                            <a:schemeClr val="tx1"/>
                          </a:solidFill>
                          <a:effectLst/>
                          <a:latin typeface="Arial"/>
                          <a:ea typeface="Calibri" panose="020F0502020204030204" pitchFamily="34" charset="0"/>
                          <a:cs typeface="Arial" panose="020B0604020202020204" pitchFamily="34" charset="0"/>
                        </a:rPr>
                        <a:t> value, and resources saved by using Info-Tech’s tools and templates to create your SAM strategy and accompanying documentation.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b="0" kern="1200" baseline="0" dirty="0" smtClean="0">
                          <a:solidFill>
                            <a:schemeClr val="tx1"/>
                          </a:solidFill>
                          <a:effectLst/>
                          <a:latin typeface="Arial"/>
                          <a:ea typeface="Calibri" panose="020F0502020204030204" pitchFamily="34" charset="0"/>
                          <a:cs typeface="Arial" panose="020B0604020202020204" pitchFamily="34" charset="0"/>
                        </a:rPr>
                        <a:t>For example, 2 FTEs * 5 days * $80,000/year = </a:t>
                      </a:r>
                      <a:r>
                        <a:rPr lang="en-CA" sz="1400" b="1" kern="1200" baseline="0" dirty="0" smtClean="0">
                          <a:solidFill>
                            <a:schemeClr val="tx1"/>
                          </a:solidFill>
                          <a:effectLst/>
                          <a:latin typeface="Arial"/>
                          <a:ea typeface="Calibri" panose="020F0502020204030204" pitchFamily="34" charset="0"/>
                          <a:cs typeface="Arial" panose="020B0604020202020204" pitchFamily="34" charset="0"/>
                        </a:rPr>
                        <a:t>$6,400</a:t>
                      </a:r>
                    </a:p>
                  </a:txBody>
                  <a:tcPr marL="59839" marR="59839"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r h="39551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spcBef>
                          <a:spcPts val="0"/>
                        </a:spcBef>
                        <a:spcAft>
                          <a:spcPts val="0"/>
                        </a:spcAft>
                      </a:pPr>
                      <a:r>
                        <a:rPr lang="en-CA" sz="1400" dirty="0" smtClean="0">
                          <a:solidFill>
                            <a:schemeClr val="tx1"/>
                          </a:solidFill>
                          <a:effectLst/>
                          <a:latin typeface="+mn-lt"/>
                          <a:ea typeface="Calibri" panose="020F0502020204030204" pitchFamily="34" charset="0"/>
                          <a:cs typeface="Times New Roman" panose="02020603050405020304" pitchFamily="18" charset="0"/>
                        </a:rPr>
                        <a:t>Total savings</a:t>
                      </a:r>
                      <a:endParaRPr lang="en-CA" sz="1400" dirty="0">
                        <a:solidFill>
                          <a:schemeClr val="tx1"/>
                        </a:solidFill>
                        <a:effectLst/>
                        <a:latin typeface="+mn-lt"/>
                        <a:ea typeface="Calibri" panose="020F0502020204030204" pitchFamily="34" charset="0"/>
                        <a:cs typeface="Times New Roman" panose="02020603050405020304" pitchFamily="18" charset="0"/>
                      </a:endParaRPr>
                    </a:p>
                  </a:txBody>
                  <a:tcPr marL="59839" marR="59839"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spcBef>
                          <a:spcPts val="0"/>
                        </a:spcBef>
                        <a:spcAft>
                          <a:spcPts val="0"/>
                        </a:spcAft>
                      </a:pPr>
                      <a:r>
                        <a:rPr lang="en-CA" sz="1400" b="1" baseline="0" dirty="0" smtClean="0">
                          <a:solidFill>
                            <a:schemeClr val="tx1"/>
                          </a:solidFill>
                          <a:effectLst/>
                          <a:latin typeface="+mn-lt"/>
                          <a:ea typeface="Calibri" panose="020F0502020204030204" pitchFamily="34" charset="0"/>
                          <a:cs typeface="Times New Roman" panose="02020603050405020304" pitchFamily="18" charset="0"/>
                        </a:rPr>
                        <a:t>$19,200</a:t>
                      </a:r>
                    </a:p>
                  </a:txBody>
                  <a:tcPr marL="59839" marR="59839"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2">
                        <a:lumMod val="95000"/>
                      </a:schemeClr>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62657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794485" y="3481142"/>
            <a:ext cx="2917646" cy="307777"/>
          </a:xfrm>
          <a:prstGeom prst="rect">
            <a:avLst/>
          </a:prstGeom>
          <a:noFill/>
        </p:spPr>
        <p:txBody>
          <a:bodyPr wrap="square" rtlCol="0">
            <a:spAutoFit/>
          </a:bodyPr>
          <a:lstStyle/>
          <a:p>
            <a:pPr algn="ctr"/>
            <a:r>
              <a:rPr lang="en-US" sz="1400" i="1" dirty="0"/>
              <a:t>SAM Maturity </a:t>
            </a:r>
            <a:r>
              <a:rPr lang="en-US" sz="1400" i="1" dirty="0" smtClean="0"/>
              <a:t>Assessment Tool</a:t>
            </a:r>
            <a:endParaRPr lang="en-US" sz="1200" i="1" dirty="0"/>
          </a:p>
        </p:txBody>
      </p:sp>
      <p:sp>
        <p:nvSpPr>
          <p:cNvPr id="17" name="TextBox 16"/>
          <p:cNvSpPr txBox="1"/>
          <p:nvPr/>
        </p:nvSpPr>
        <p:spPr>
          <a:xfrm>
            <a:off x="284272" y="5998501"/>
            <a:ext cx="5774510" cy="523220"/>
          </a:xfrm>
          <a:prstGeom prst="rect">
            <a:avLst/>
          </a:prstGeom>
          <a:noFill/>
        </p:spPr>
        <p:txBody>
          <a:bodyPr wrap="square" rtlCol="0">
            <a:spAutoFit/>
          </a:bodyPr>
          <a:lstStyle/>
          <a:p>
            <a:pPr algn="ctr"/>
            <a:r>
              <a:rPr lang="en-US" sz="1400" dirty="0"/>
              <a:t>Software License ROI </a:t>
            </a:r>
            <a:r>
              <a:rPr lang="en-US" sz="1400" dirty="0" smtClean="0"/>
              <a:t>Calculator in the </a:t>
            </a:r>
            <a:r>
              <a:rPr lang="en-CA" sz="1400" i="1" dirty="0"/>
              <a:t>Software License Rationalization Roadmap</a:t>
            </a:r>
            <a:r>
              <a:rPr lang="en-US" sz="1400" i="1" dirty="0" smtClean="0"/>
              <a:t> </a:t>
            </a:r>
            <a:endParaRPr lang="en-US" sz="1200" i="1" dirty="0"/>
          </a:p>
        </p:txBody>
      </p:sp>
      <p:sp>
        <p:nvSpPr>
          <p:cNvPr id="21" name="TextBox 20"/>
          <p:cNvSpPr txBox="1"/>
          <p:nvPr/>
        </p:nvSpPr>
        <p:spPr>
          <a:xfrm>
            <a:off x="6459895" y="6028354"/>
            <a:ext cx="2441205" cy="307777"/>
          </a:xfrm>
          <a:prstGeom prst="rect">
            <a:avLst/>
          </a:prstGeom>
          <a:noFill/>
        </p:spPr>
        <p:txBody>
          <a:bodyPr wrap="square" rtlCol="0">
            <a:spAutoFit/>
          </a:bodyPr>
          <a:lstStyle/>
          <a:p>
            <a:pPr algn="ctr"/>
            <a:r>
              <a:rPr lang="en-CA" sz="1400" i="1" dirty="0" smtClean="0"/>
              <a:t>SAM </a:t>
            </a:r>
            <a:r>
              <a:rPr lang="en-CA" sz="1400" i="1" dirty="0"/>
              <a:t>Strategy Template</a:t>
            </a:r>
            <a:endParaRPr lang="en-US" sz="1200" i="1" dirty="0"/>
          </a:p>
        </p:txBody>
      </p:sp>
      <p:pic>
        <p:nvPicPr>
          <p:cNvPr id="31"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115" y="1284547"/>
            <a:ext cx="2865756" cy="1855577"/>
          </a:xfrm>
          <a:prstGeom prst="rect">
            <a:avLst/>
          </a:prstGeom>
          <a:noFill/>
          <a:ln>
            <a:noFill/>
          </a:ln>
          <a:effectLst>
            <a:outerShdw blurRad="50800" dist="25400" dir="2700000" algn="tl" rotWithShape="0">
              <a:prstClr val="black">
                <a:alpha val="40000"/>
              </a:prstClr>
            </a:outerShdw>
          </a:effectLst>
        </p:spPr>
      </p:pic>
      <p:sp>
        <p:nvSpPr>
          <p:cNvPr id="6" name="Title 5"/>
          <p:cNvSpPr>
            <a:spLocks noGrp="1"/>
          </p:cNvSpPr>
          <p:nvPr>
            <p:ph type="title"/>
          </p:nvPr>
        </p:nvSpPr>
        <p:spPr/>
        <p:txBody>
          <a:bodyPr/>
          <a:lstStyle/>
          <a:p>
            <a:r>
              <a:rPr lang="en-US" sz="2600" kern="0" dirty="0">
                <a:solidFill>
                  <a:srgbClr val="FFFFFF"/>
                </a:solidFill>
                <a:latin typeface="Roboto Slab"/>
                <a:ea typeface="Roboto Slab" pitchFamily="2" charset="0"/>
              </a:rPr>
              <a:t> </a:t>
            </a:r>
            <a:r>
              <a:rPr lang="en-US" kern="0">
                <a:solidFill>
                  <a:srgbClr val="FFFFFF"/>
                </a:solidFill>
                <a:ea typeface="Roboto Slab" pitchFamily="2" charset="0"/>
              </a:rPr>
              <a:t>Info-Tech delivers</a:t>
            </a:r>
            <a:r>
              <a:rPr lang="en-US" kern="0" dirty="0">
                <a:solidFill>
                  <a:srgbClr val="FFFFFF"/>
                </a:solidFill>
                <a:ea typeface="Roboto Slab" pitchFamily="2" charset="0"/>
              </a:rPr>
              <a:t>:</a:t>
            </a:r>
            <a:r>
              <a:rPr lang="en-US" kern="0">
                <a:solidFill>
                  <a:srgbClr val="FFFFFF"/>
                </a:solidFill>
                <a:ea typeface="Roboto Slab" pitchFamily="2" charset="0"/>
              </a:rPr>
              <a:t> Outputs of the optimization project</a:t>
            </a:r>
            <a:endParaRPr lang="en-US" dirty="0"/>
          </a:p>
        </p:txBody>
      </p:sp>
      <p:pic>
        <p:nvPicPr>
          <p:cNvPr id="2" name="Picture 1"/>
          <p:cNvPicPr>
            <a:picLocks noChangeAspect="1"/>
          </p:cNvPicPr>
          <p:nvPr/>
        </p:nvPicPr>
        <p:blipFill>
          <a:blip r:embed="rId4"/>
          <a:stretch>
            <a:fillRect/>
          </a:stretch>
        </p:blipFill>
        <p:spPr>
          <a:xfrm>
            <a:off x="257174" y="1890103"/>
            <a:ext cx="2950748" cy="1851569"/>
          </a:xfrm>
          <a:prstGeom prst="rect">
            <a:avLst/>
          </a:prstGeom>
          <a:effectLst>
            <a:outerShdw blurRad="50800" dist="25400" dir="2700000" algn="tl" rotWithShape="0">
              <a:prstClr val="black">
                <a:alpha val="40000"/>
              </a:prstClr>
            </a:outerShdw>
          </a:effectLst>
        </p:spPr>
      </p:pic>
      <p:pic>
        <p:nvPicPr>
          <p:cNvPr id="30" name="Picture 6" descr="http://static.infotech.com/images/ciobv-chart-visual.png"/>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976701" y="3040931"/>
            <a:ext cx="2136319" cy="68197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2" name="TextBox 31"/>
          <p:cNvSpPr txBox="1"/>
          <p:nvPr/>
        </p:nvSpPr>
        <p:spPr>
          <a:xfrm>
            <a:off x="1116319" y="3761208"/>
            <a:ext cx="2564560" cy="307777"/>
          </a:xfrm>
          <a:prstGeom prst="rect">
            <a:avLst/>
          </a:prstGeom>
          <a:noFill/>
        </p:spPr>
        <p:txBody>
          <a:bodyPr wrap="square" rtlCol="0">
            <a:spAutoFit/>
          </a:bodyPr>
          <a:lstStyle/>
          <a:p>
            <a:pPr algn="ctr"/>
            <a:r>
              <a:rPr lang="en-US" sz="1400" dirty="0"/>
              <a:t>Diagnostic Tools</a:t>
            </a:r>
            <a:endParaRPr lang="en-US" sz="1200" dirty="0"/>
          </a:p>
        </p:txBody>
      </p:sp>
      <p:pic>
        <p:nvPicPr>
          <p:cNvPr id="4" name="Picture 3"/>
          <p:cNvPicPr>
            <a:picLocks noChangeAspect="1"/>
          </p:cNvPicPr>
          <p:nvPr/>
        </p:nvPicPr>
        <p:blipFill>
          <a:blip r:embed="rId6"/>
          <a:stretch>
            <a:fillRect/>
          </a:stretch>
        </p:blipFill>
        <p:spPr>
          <a:xfrm>
            <a:off x="5892725" y="1259998"/>
            <a:ext cx="2721167" cy="2196822"/>
          </a:xfrm>
          <a:prstGeom prst="rect">
            <a:avLst/>
          </a:prstGeom>
          <a:effectLst>
            <a:outerShdw blurRad="50800" dist="25400" dir="2700000" algn="tl" rotWithShape="0">
              <a:prstClr val="black">
                <a:alpha val="40000"/>
              </a:prstClr>
            </a:outerShdw>
          </a:effectLst>
        </p:spPr>
      </p:pic>
      <p:pic>
        <p:nvPicPr>
          <p:cNvPr id="5" name="Picture 4"/>
          <p:cNvPicPr>
            <a:picLocks noChangeAspect="1"/>
          </p:cNvPicPr>
          <p:nvPr/>
        </p:nvPicPr>
        <p:blipFill>
          <a:blip r:embed="rId7"/>
          <a:stretch>
            <a:fillRect/>
          </a:stretch>
        </p:blipFill>
        <p:spPr>
          <a:xfrm>
            <a:off x="257174" y="4104262"/>
            <a:ext cx="5828707" cy="1886635"/>
          </a:xfrm>
          <a:prstGeom prst="rect">
            <a:avLst/>
          </a:prstGeom>
          <a:effectLst>
            <a:outerShdw blurRad="50800" dist="25400" dir="2700000" algn="tl" rotWithShape="0">
              <a:prstClr val="black">
                <a:alpha val="40000"/>
              </a:prstClr>
            </a:outerShdw>
          </a:effectLst>
        </p:spPr>
      </p:pic>
      <p:grpSp>
        <p:nvGrpSpPr>
          <p:cNvPr id="12" name="Group 11"/>
          <p:cNvGrpSpPr/>
          <p:nvPr/>
        </p:nvGrpSpPr>
        <p:grpSpPr>
          <a:xfrm>
            <a:off x="6572355" y="3813241"/>
            <a:ext cx="1865368" cy="2186823"/>
            <a:chOff x="6748524" y="3788919"/>
            <a:chExt cx="1865368" cy="2186823"/>
          </a:xfrm>
        </p:grpSpPr>
        <p:pic>
          <p:nvPicPr>
            <p:cNvPr id="9" name="Picture 8"/>
            <p:cNvPicPr>
              <a:picLocks noChangeAspect="1"/>
            </p:cNvPicPr>
            <p:nvPr/>
          </p:nvPicPr>
          <p:blipFill>
            <a:blip r:embed="rId8"/>
            <a:stretch>
              <a:fillRect/>
            </a:stretch>
          </p:blipFill>
          <p:spPr>
            <a:xfrm>
              <a:off x="7099442" y="3788919"/>
              <a:ext cx="1514450" cy="1833281"/>
            </a:xfrm>
            <a:prstGeom prst="rect">
              <a:avLst/>
            </a:prstGeom>
            <a:effectLst>
              <a:outerShdw blurRad="50800" dist="25400" dir="2700000" algn="tl" rotWithShape="0">
                <a:prstClr val="black">
                  <a:alpha val="40000"/>
                </a:prstClr>
              </a:outerShdw>
            </a:effectLst>
          </p:spPr>
        </p:pic>
        <p:pic>
          <p:nvPicPr>
            <p:cNvPr id="11" name="Picture 10"/>
            <p:cNvPicPr>
              <a:picLocks noChangeAspect="1"/>
            </p:cNvPicPr>
            <p:nvPr/>
          </p:nvPicPr>
          <p:blipFill>
            <a:blip r:embed="rId9"/>
            <a:stretch>
              <a:fillRect/>
            </a:stretch>
          </p:blipFill>
          <p:spPr>
            <a:xfrm>
              <a:off x="6748524" y="4146429"/>
              <a:ext cx="1504154" cy="1829313"/>
            </a:xfrm>
            <a:prstGeom prst="rect">
              <a:avLst/>
            </a:prstGeom>
            <a:effectLst>
              <a:outerShdw blurRad="50800" dist="25400" dir="2700000" algn="tl" rotWithShape="0">
                <a:prstClr val="black">
                  <a:alpha val="40000"/>
                </a:prstClr>
              </a:outerShdw>
            </a:effectLst>
          </p:spPr>
        </p:pic>
      </p:grpSp>
      <p:grpSp>
        <p:nvGrpSpPr>
          <p:cNvPr id="15" name="Group 14"/>
          <p:cNvGrpSpPr/>
          <p:nvPr/>
        </p:nvGrpSpPr>
        <p:grpSpPr>
          <a:xfrm>
            <a:off x="0" y="6422955"/>
            <a:ext cx="9144000" cy="437555"/>
            <a:chOff x="0" y="6422955"/>
            <a:chExt cx="9144000" cy="437555"/>
          </a:xfrm>
        </p:grpSpPr>
        <p:pic>
          <p:nvPicPr>
            <p:cNvPr id="16" name="Picture 3">
              <a:hlinkClick r:id="rId10"/>
            </p:cNvPr>
            <p:cNvPicPr>
              <a:picLocks noChangeAspect="1" noChangeArrowheads="1"/>
            </p:cNvPicPr>
            <p:nvPr/>
          </p:nvPicPr>
          <p:blipFill>
            <a:blip r:embed="rId11"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1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38487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software asset management is done over two projects</a:t>
            </a:r>
            <a:endParaRPr lang="en-US" dirty="0"/>
          </a:p>
        </p:txBody>
      </p:sp>
      <p:sp>
        <p:nvSpPr>
          <p:cNvPr id="7" name="Text Placeholder 2"/>
          <p:cNvSpPr txBox="1">
            <a:spLocks/>
          </p:cNvSpPr>
          <p:nvPr/>
        </p:nvSpPr>
        <p:spPr bwMode="auto">
          <a:xfrm>
            <a:off x="369116" y="3547192"/>
            <a:ext cx="4083409" cy="1064465"/>
          </a:xfrm>
          <a:prstGeom prst="rect">
            <a:avLst/>
          </a:prstGeom>
          <a:solidFill>
            <a:schemeClr val="bg1">
              <a:lumMod val="95000"/>
            </a:schemeClr>
          </a:solidFill>
          <a:ln w="9525">
            <a:noFill/>
            <a:miter lim="800000"/>
            <a:headEnd/>
            <a:tailEnd/>
          </a:ln>
          <a:effectLst>
            <a:outerShdw blurRad="50800" dist="25145" dir="2699990" rotWithShape="0">
              <a:srgbClr val="000000">
                <a:alpha val="40000"/>
              </a:srgbClr>
            </a:outerShdw>
          </a:effectLst>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The </a:t>
            </a:r>
            <a:r>
              <a:rPr lang="en-US" b="1" dirty="0" smtClean="0">
                <a:solidFill>
                  <a:schemeClr val="accent2"/>
                </a:solidFill>
              </a:rPr>
              <a:t>second</a:t>
            </a:r>
            <a:r>
              <a:rPr lang="en-US" dirty="0" smtClean="0">
                <a:solidFill>
                  <a:schemeClr val="accent2"/>
                </a:solidFill>
              </a:rPr>
              <a:t> </a:t>
            </a:r>
            <a:r>
              <a:rPr lang="en-US" dirty="0" smtClean="0"/>
              <a:t>is all about </a:t>
            </a:r>
            <a:r>
              <a:rPr lang="en-US" b="1" dirty="0" smtClean="0">
                <a:solidFill>
                  <a:schemeClr val="accent2"/>
                </a:solidFill>
              </a:rPr>
              <a:t>technology.</a:t>
            </a:r>
            <a:r>
              <a:rPr lang="en-US" dirty="0" smtClean="0"/>
              <a:t> Select and implement an ITAM solution to support the processes you build. Book a </a:t>
            </a:r>
            <a:r>
              <a:rPr lang="en-US" dirty="0" smtClean="0">
                <a:hlinkClick r:id="rId3"/>
              </a:rPr>
              <a:t>Guided Implementation</a:t>
            </a:r>
            <a:r>
              <a:rPr lang="en-US" dirty="0" smtClean="0"/>
              <a:t> to have our analysts walk you through recommended vendors, explain our method, review your material, and answer your questions. </a:t>
            </a:r>
          </a:p>
          <a:p>
            <a:pPr marL="0" indent="0">
              <a:buNone/>
            </a:pPr>
            <a:endParaRPr lang="en-US" dirty="0"/>
          </a:p>
        </p:txBody>
      </p:sp>
      <p:sp>
        <p:nvSpPr>
          <p:cNvPr id="8" name="Text Placeholder 2"/>
          <p:cNvSpPr txBox="1">
            <a:spLocks/>
          </p:cNvSpPr>
          <p:nvPr/>
        </p:nvSpPr>
        <p:spPr bwMode="auto">
          <a:xfrm>
            <a:off x="364656" y="1240523"/>
            <a:ext cx="4087869" cy="1064465"/>
          </a:xfrm>
          <a:prstGeom prst="rect">
            <a:avLst/>
          </a:prstGeom>
          <a:solidFill>
            <a:schemeClr val="bg1">
              <a:lumMod val="95000"/>
            </a:schemeClr>
          </a:solidFill>
          <a:ln w="9525">
            <a:noFill/>
            <a:miter lim="800000"/>
            <a:headEnd/>
            <a:tailEnd/>
          </a:ln>
          <a:effectLst>
            <a:outerShdw blurRad="50800" dist="25145" dir="2699990" rotWithShape="0">
              <a:srgbClr val="000000">
                <a:alpha val="40000"/>
              </a:srgbClr>
            </a:outerShdw>
          </a:effectLst>
        </p:spPr>
        <p:txBody>
          <a:bodyPr vert="horz" wrap="square" lIns="91440" tIns="45720" rIns="91440" bIns="45720" numCol="1" anchor="ctr"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The </a:t>
            </a:r>
            <a:r>
              <a:rPr lang="en-US" b="1" dirty="0" smtClean="0">
                <a:solidFill>
                  <a:schemeClr val="accent2"/>
                </a:solidFill>
              </a:rPr>
              <a:t>first</a:t>
            </a:r>
            <a:r>
              <a:rPr lang="en-US" dirty="0" smtClean="0">
                <a:solidFill>
                  <a:schemeClr val="accent2"/>
                </a:solidFill>
              </a:rPr>
              <a:t> </a:t>
            </a:r>
            <a:r>
              <a:rPr lang="en-US" dirty="0" smtClean="0"/>
              <a:t>is all about </a:t>
            </a:r>
            <a:r>
              <a:rPr lang="en-US" b="1" dirty="0" smtClean="0">
                <a:solidFill>
                  <a:schemeClr val="accent2"/>
                </a:solidFill>
              </a:rPr>
              <a:t>process.</a:t>
            </a:r>
            <a:r>
              <a:rPr lang="en-US" dirty="0" smtClean="0"/>
              <a:t> Design the licensing, contract management, and audit processes that make up a software asset management program. Use the current project blueprint to design and implement the process part of the equation.</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233014663"/>
              </p:ext>
            </p:extLst>
          </p:nvPr>
        </p:nvGraphicFramePr>
        <p:xfrm>
          <a:off x="4670783" y="1893319"/>
          <a:ext cx="4094098" cy="3983474"/>
        </p:xfrm>
        <a:graphic>
          <a:graphicData uri="http://schemas.openxmlformats.org/drawingml/2006/table">
            <a:tbl>
              <a:tblPr firstRow="1" bandRow="1">
                <a:effectLst>
                  <a:outerShdw blurRad="50800" dist="25145" dir="2699990" rotWithShape="0">
                    <a:srgbClr val="000000">
                      <a:alpha val="40000"/>
                    </a:srgbClr>
                  </a:outerShdw>
                </a:effectLst>
                <a:tableStyleId>{5C22544A-7EE6-4342-B048-85BDC9FD1C3A}</a:tableStyleId>
              </a:tblPr>
              <a:tblGrid>
                <a:gridCol w="4094098"/>
              </a:tblGrid>
              <a:tr h="453896">
                <a:tc>
                  <a:txBody>
                    <a:bodyPr/>
                    <a:lstStyle/>
                    <a:p>
                      <a:pPr algn="ctr"/>
                      <a:r>
                        <a:rPr lang="en-US" sz="1200" dirty="0" smtClean="0">
                          <a:solidFill>
                            <a:schemeClr val="accent1"/>
                          </a:solidFill>
                        </a:rPr>
                        <a:t>Section 1: Shortlist</a:t>
                      </a:r>
                      <a:r>
                        <a:rPr lang="en-US" sz="1200" baseline="0" dirty="0" smtClean="0">
                          <a:solidFill>
                            <a:schemeClr val="accent1"/>
                          </a:solidFill>
                        </a:rPr>
                        <a:t> Assistance and Requirements</a:t>
                      </a:r>
                      <a:endParaRPr lang="en-US" sz="1200" dirty="0">
                        <a:solidFill>
                          <a:schemeClr val="accent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tr>
              <a:tr h="943843">
                <a:tc>
                  <a:txBody>
                    <a:bodyPr/>
                    <a:lstStyle/>
                    <a:p>
                      <a:r>
                        <a:rPr lang="en-US" sz="1200" dirty="0" smtClean="0"/>
                        <a:t>Get off to a productive start.</a:t>
                      </a:r>
                      <a:r>
                        <a:rPr lang="en-US" sz="1200" baseline="0" dirty="0" smtClean="0"/>
                        <a:t> Discuss the market space and how vendors are evaluated. Decide on which deployment option suits you best and narrow down the options based on customized requirements.</a:t>
                      </a:r>
                      <a:endParaRPr lang="en-US" sz="1200" dirty="0"/>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538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accent1"/>
                          </a:solidFill>
                          <a:effectLst/>
                          <a:uLnTx/>
                          <a:uFillTx/>
                          <a:latin typeface="+mn-lt"/>
                        </a:rPr>
                        <a:t>Section 2: RFP and Budget Review</a:t>
                      </a:r>
                      <a:endParaRPr lang="en-US" sz="1200" dirty="0">
                        <a:solidFill>
                          <a:schemeClr val="accent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943843">
                <a:tc>
                  <a:txBody>
                    <a:bodyPr/>
                    <a:lstStyle/>
                    <a:p>
                      <a:pPr algn="l"/>
                      <a:r>
                        <a:rPr lang="en-US" sz="1200" dirty="0" smtClean="0"/>
                        <a:t>Interpret</a:t>
                      </a:r>
                      <a:r>
                        <a:rPr lang="en-US" sz="1200" baseline="0" dirty="0" smtClean="0"/>
                        <a:t> and act on RFP results. Review vendor RFPs and ensure the solution meets your needs. Discuss average pricing of solutions and what can fit into your budget.</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538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accent1"/>
                          </a:solidFill>
                          <a:effectLst/>
                          <a:uLnTx/>
                          <a:uFillTx/>
                          <a:latin typeface="+mn-lt"/>
                        </a:rPr>
                        <a:t>Section 3: Negotiation and Contract Review</a:t>
                      </a:r>
                      <a:endParaRPr lang="en-US" sz="1200" dirty="0">
                        <a:solidFill>
                          <a:schemeClr val="accent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734100">
                <a:tc>
                  <a:txBody>
                    <a:bodyPr/>
                    <a:lstStyle/>
                    <a:p>
                      <a:r>
                        <a:rPr lang="en-US" sz="1200" dirty="0" smtClean="0"/>
                        <a:t>Purchase optimization. Review contracts and discuss best practices</a:t>
                      </a:r>
                      <a:r>
                        <a:rPr lang="en-US" sz="1200" baseline="0" dirty="0" smtClean="0"/>
                        <a:t> in negotiation tactics to get the best price for your solution.</a:t>
                      </a:r>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10" name="Text Placeholder 2"/>
          <p:cNvSpPr txBox="1">
            <a:spLocks/>
          </p:cNvSpPr>
          <p:nvPr/>
        </p:nvSpPr>
        <p:spPr bwMode="auto">
          <a:xfrm>
            <a:off x="4670783" y="1240523"/>
            <a:ext cx="4094098" cy="545747"/>
          </a:xfrm>
          <a:prstGeom prst="rect">
            <a:avLst/>
          </a:prstGeom>
          <a:solidFill>
            <a:schemeClr val="bg1">
              <a:lumMod val="95000"/>
            </a:schemeClr>
          </a:solidFill>
          <a:ln w="9525">
            <a:noFill/>
            <a:miter lim="800000"/>
            <a:headEnd/>
            <a:tailEnd/>
          </a:ln>
          <a:effectLst>
            <a:outerShdw blurRad="50800" dist="25145" dir="2699990" rotWithShape="0">
              <a:srgbClr val="000000">
                <a:alpha val="40000"/>
              </a:srgbClr>
            </a:outerShdw>
          </a:effectLst>
        </p:spPr>
        <p:txBody>
          <a:bodyPr vert="horz" wrap="square" lIns="91440" tIns="45720" rIns="91440" bIns="45720" numCol="1" anchor="ctr"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solidFill>
                  <a:schemeClr val="accent2"/>
                </a:solidFill>
              </a:rPr>
              <a:t>Vendor Landscapes: Guided implementations</a:t>
            </a:r>
            <a:endParaRPr lang="en-US" dirty="0"/>
          </a:p>
        </p:txBody>
      </p:sp>
      <p:sp>
        <p:nvSpPr>
          <p:cNvPr id="11" name="Text Placeholder 2"/>
          <p:cNvSpPr txBox="1">
            <a:spLocks/>
          </p:cNvSpPr>
          <p:nvPr/>
        </p:nvSpPr>
        <p:spPr bwMode="auto">
          <a:xfrm>
            <a:off x="424716" y="6042907"/>
            <a:ext cx="8294569" cy="288957"/>
          </a:xfrm>
          <a:prstGeom prst="rect">
            <a:avLst/>
          </a:prstGeom>
          <a:solidFill>
            <a:schemeClr val="bg1">
              <a:lumMod val="95000"/>
            </a:schemeClr>
          </a:solidFill>
          <a:ln w="9525">
            <a:noFill/>
            <a:miter lim="800000"/>
            <a:headEnd/>
            <a:tailEnd/>
          </a:ln>
          <a:effectLst>
            <a:outerShdw blurRad="50800" dist="25145" dir="2699990" rotWithShape="0">
              <a:srgbClr val="000000">
                <a:alpha val="40000"/>
              </a:srgbClr>
            </a:outerShdw>
          </a:effectLst>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i="1" dirty="0" smtClean="0">
                <a:solidFill>
                  <a:schemeClr val="accent1"/>
                </a:solidFill>
              </a:rPr>
              <a:t>Info-Tech Research Group is a vendor-neutral organization. We have no financial relationship with vendors we evaluate.</a:t>
            </a:r>
            <a:endParaRPr lang="en-US" i="1" dirty="0">
              <a:solidFill>
                <a:schemeClr val="accent1"/>
              </a:solidFill>
            </a:endParaRPr>
          </a:p>
        </p:txBody>
      </p:sp>
      <p:pic>
        <p:nvPicPr>
          <p:cNvPr id="13" name="Picture 12">
            <a:hlinkClick r:id="rId4"/>
          </p:cNvPr>
          <p:cNvPicPr>
            <a:picLocks noChangeAspect="1"/>
          </p:cNvPicPr>
          <p:nvPr/>
        </p:nvPicPr>
        <p:blipFill>
          <a:blip r:embed="rId5"/>
          <a:stretch>
            <a:fillRect/>
          </a:stretch>
        </p:blipFill>
        <p:spPr>
          <a:xfrm>
            <a:off x="364656" y="4675851"/>
            <a:ext cx="4087868" cy="1274777"/>
          </a:xfrm>
          <a:prstGeom prst="rect">
            <a:avLst/>
          </a:prstGeom>
        </p:spPr>
      </p:pic>
      <p:pic>
        <p:nvPicPr>
          <p:cNvPr id="14" name="Picture 13"/>
          <p:cNvPicPr>
            <a:picLocks noChangeAspect="1"/>
          </p:cNvPicPr>
          <p:nvPr/>
        </p:nvPicPr>
        <p:blipFill>
          <a:blip r:embed="rId6"/>
          <a:stretch>
            <a:fillRect/>
          </a:stretch>
        </p:blipFill>
        <p:spPr>
          <a:xfrm>
            <a:off x="364871" y="2353355"/>
            <a:ext cx="4087438" cy="1120302"/>
          </a:xfrm>
          <a:prstGeom prst="rect">
            <a:avLst/>
          </a:prstGeom>
        </p:spPr>
      </p:pic>
      <p:grpSp>
        <p:nvGrpSpPr>
          <p:cNvPr id="12" name="Group 11"/>
          <p:cNvGrpSpPr/>
          <p:nvPr/>
        </p:nvGrpSpPr>
        <p:grpSpPr>
          <a:xfrm>
            <a:off x="0" y="6422955"/>
            <a:ext cx="9144000" cy="437555"/>
            <a:chOff x="0" y="6422955"/>
            <a:chExt cx="9144000" cy="437555"/>
          </a:xfrm>
        </p:grpSpPr>
        <p:pic>
          <p:nvPicPr>
            <p:cNvPr id="15"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44969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a:t>Info-Tech offers various levels of support to best suit your </a:t>
            </a:r>
            <a:r>
              <a:rPr lang="en-CA" smtClean="0"/>
              <a:t>needs</a:t>
            </a:r>
            <a:endParaRPr lang="en-CA"/>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5165517"/>
              </p:ext>
            </p:extLst>
          </p:nvPr>
        </p:nvGraphicFramePr>
        <p:xfrm>
          <a:off x="86984" y="1589008"/>
          <a:ext cx="8799876" cy="4726066"/>
        </p:xfrm>
        <a:graphic>
          <a:graphicData uri="http://schemas.openxmlformats.org/drawingml/2006/table">
            <a:tbl>
              <a:tblPr firstRow="1" bandRow="1">
                <a:tableStyleId>{5C22544A-7EE6-4342-B048-85BDC9FD1C3A}</a:tableStyleId>
              </a:tblPr>
              <a:tblGrid>
                <a:gridCol w="1191600"/>
                <a:gridCol w="2536092"/>
                <a:gridCol w="2536092"/>
                <a:gridCol w="2536092"/>
              </a:tblGrid>
              <a:tr h="2363033">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200" dirty="0" smtClean="0">
                          <a:solidFill>
                            <a:schemeClr val="tx1"/>
                          </a:solidFill>
                        </a:rPr>
                        <a:t>1.1 Assess</a:t>
                      </a:r>
                      <a:r>
                        <a:rPr lang="en-CA" sz="1200" baseline="0" dirty="0" smtClean="0">
                          <a:solidFill>
                            <a:schemeClr val="tx1"/>
                          </a:solidFill>
                        </a:rPr>
                        <a:t> SAM Process</a:t>
                      </a:r>
                      <a:endParaRPr lang="en-CA" sz="700" b="0" dirty="0" smtClean="0">
                        <a:solidFill>
                          <a:schemeClr val="tx1"/>
                        </a:solidFill>
                      </a:endParaRPr>
                    </a:p>
                    <a:p>
                      <a:pPr>
                        <a:spcAft>
                          <a:spcPts val="600"/>
                        </a:spcAft>
                      </a:pPr>
                      <a:r>
                        <a:rPr lang="en-CA" sz="1200" dirty="0" smtClean="0">
                          <a:solidFill>
                            <a:schemeClr val="tx1"/>
                          </a:solidFill>
                        </a:rPr>
                        <a:t>1.2 Determine</a:t>
                      </a:r>
                      <a:r>
                        <a:rPr lang="en-CA" sz="1200" baseline="0" dirty="0" smtClean="0">
                          <a:solidFill>
                            <a:schemeClr val="tx1"/>
                          </a:solidFill>
                        </a:rPr>
                        <a:t> Software Needs</a:t>
                      </a:r>
                      <a:endParaRPr lang="en-CA" sz="1200" dirty="0" smtClean="0">
                        <a:solidFill>
                          <a:schemeClr val="tx1"/>
                        </a:solidFill>
                      </a:endParaRPr>
                    </a:p>
                    <a:p>
                      <a:pPr>
                        <a:spcAft>
                          <a:spcPts val="600"/>
                        </a:spcAft>
                      </a:pPr>
                      <a:endParaRPr lang="en-CA" sz="12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200" b="1" i="0" u="none" strike="noStrike" kern="1200" cap="none" spc="0" normalizeH="0" baseline="0" noProof="0" dirty="0" smtClean="0">
                          <a:ln>
                            <a:noFill/>
                          </a:ln>
                          <a:solidFill>
                            <a:srgbClr val="333333"/>
                          </a:solidFill>
                          <a:effectLst/>
                          <a:uLnTx/>
                          <a:uFillTx/>
                          <a:latin typeface="+mn-lt"/>
                        </a:rPr>
                        <a:t>2.1 Evaluate Software Usage</a:t>
                      </a:r>
                      <a:endParaRPr kumimoji="0" lang="en-CA" sz="7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200" b="1" i="0" u="none" strike="noStrike" kern="1200" cap="none" spc="0" normalizeH="0" baseline="0" noProof="0" dirty="0" smtClean="0">
                          <a:ln>
                            <a:noFill/>
                          </a:ln>
                          <a:solidFill>
                            <a:srgbClr val="333333"/>
                          </a:solidFill>
                          <a:effectLst/>
                          <a:uLnTx/>
                          <a:uFillTx/>
                          <a:latin typeface="+mn-lt"/>
                        </a:rPr>
                        <a:t>2.2 Rationalize Software Licenses</a:t>
                      </a:r>
                    </a:p>
                    <a:p>
                      <a:pPr marL="0" indent="0">
                        <a:spcAft>
                          <a:spcPts val="600"/>
                        </a:spcAft>
                        <a:buSzPct val="175000"/>
                        <a:buNone/>
                      </a:pPr>
                      <a:endParaRPr lang="en-CA" sz="12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200" dirty="0" smtClean="0">
                          <a:solidFill>
                            <a:schemeClr val="tx1"/>
                          </a:solidFill>
                        </a:rPr>
                        <a:t>3.1 Create</a:t>
                      </a:r>
                      <a:r>
                        <a:rPr lang="en-CA" sz="1200" baseline="0" dirty="0" smtClean="0">
                          <a:solidFill>
                            <a:schemeClr val="tx1"/>
                          </a:solidFill>
                        </a:rPr>
                        <a:t> Audit Response Process</a:t>
                      </a:r>
                    </a:p>
                    <a:p>
                      <a:pPr>
                        <a:spcAft>
                          <a:spcPts val="600"/>
                        </a:spcAft>
                      </a:pPr>
                      <a:r>
                        <a:rPr lang="en-CA" sz="1200" baseline="0" dirty="0" smtClean="0">
                          <a:solidFill>
                            <a:schemeClr val="tx1"/>
                          </a:solidFill>
                        </a:rPr>
                        <a:t>3.2 Develop SAM Strategy</a:t>
                      </a:r>
                      <a:endParaRPr lang="en-CA" sz="1100" dirty="0" smtClean="0">
                        <a:solidFill>
                          <a:schemeClr val="tx1"/>
                        </a:solidFill>
                      </a:endParaRPr>
                    </a:p>
                    <a:p>
                      <a:endParaRPr lang="en-CA" sz="12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363033">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200" b="0" dirty="0" smtClean="0">
                          <a:cs typeface="Open Sans"/>
                        </a:rPr>
                        <a:t>Conduct SAM</a:t>
                      </a:r>
                      <a:r>
                        <a:rPr lang="en-US" sz="1200" b="0" baseline="0" dirty="0" smtClean="0">
                          <a:cs typeface="Open Sans"/>
                        </a:rPr>
                        <a:t> maturity assessment</a:t>
                      </a:r>
                      <a:endParaRPr lang="en-US" sz="1200" b="0" dirty="0" smtClean="0">
                        <a:cs typeface="Open Sans"/>
                      </a:endParaRPr>
                    </a:p>
                    <a:p>
                      <a:pPr marL="228600" indent="-228600">
                        <a:spcAft>
                          <a:spcPts val="600"/>
                        </a:spcAft>
                        <a:buSzPct val="150000"/>
                        <a:buBlip>
                          <a:blip r:embed="rId3"/>
                        </a:buBlip>
                      </a:pPr>
                      <a:r>
                        <a:rPr lang="en-US" sz="1200" b="0" dirty="0" smtClean="0">
                          <a:cs typeface="Open Sans"/>
                        </a:rPr>
                        <a:t>Designate roles</a:t>
                      </a:r>
                      <a:r>
                        <a:rPr lang="en-US" sz="1200" b="0" baseline="0" dirty="0" smtClean="0">
                          <a:cs typeface="Open Sans"/>
                        </a:rPr>
                        <a:t> and responsibilities; perform stakeholder analysis</a:t>
                      </a:r>
                      <a:endParaRPr lang="en-US" sz="1200" b="0" dirty="0" smtClean="0">
                        <a:cs typeface="Open Sans"/>
                      </a:endParaRPr>
                    </a:p>
                    <a:p>
                      <a:pPr marL="228600" indent="-228600">
                        <a:spcAft>
                          <a:spcPts val="600"/>
                        </a:spcAft>
                        <a:buSzPct val="150000"/>
                        <a:buBlip>
                          <a:blip r:embed="rId3"/>
                        </a:buBlip>
                      </a:pPr>
                      <a:r>
                        <a:rPr lang="en-US" sz="1200" b="0" dirty="0" smtClean="0">
                          <a:latin typeface="Arial" pitchFamily="34" charset="0"/>
                          <a:cs typeface="Arial" pitchFamily="34" charset="0"/>
                        </a:rPr>
                        <a:t>Determine</a:t>
                      </a:r>
                      <a:r>
                        <a:rPr lang="en-US" sz="1200" b="0" baseline="0" dirty="0" smtClean="0">
                          <a:latin typeface="Arial" pitchFamily="34" charset="0"/>
                          <a:cs typeface="Arial" pitchFamily="34" charset="0"/>
                        </a:rPr>
                        <a:t> organizational profile</a:t>
                      </a:r>
                      <a:endParaRPr lang="en-US" sz="12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200" b="0" dirty="0" smtClean="0">
                          <a:cs typeface="Open Sans"/>
                        </a:rPr>
                        <a:t>Complete</a:t>
                      </a:r>
                      <a:r>
                        <a:rPr lang="en-US" sz="1200" b="0" baseline="0" dirty="0" smtClean="0">
                          <a:cs typeface="Open Sans"/>
                        </a:rPr>
                        <a:t> the ELP</a:t>
                      </a:r>
                      <a:endParaRPr lang="en-US" sz="1200" b="0" dirty="0" smtClean="0">
                        <a:cs typeface="Open Sans"/>
                      </a:endParaRPr>
                    </a:p>
                    <a:p>
                      <a:pPr marL="228600" indent="-228600">
                        <a:spcAft>
                          <a:spcPts val="600"/>
                        </a:spcAft>
                        <a:buSzPct val="150000"/>
                        <a:buBlip>
                          <a:blip r:embed="rId3"/>
                        </a:buBlip>
                      </a:pPr>
                      <a:r>
                        <a:rPr lang="en-US" sz="1200" b="0" dirty="0" smtClean="0">
                          <a:cs typeface="Open Sans"/>
                        </a:rPr>
                        <a:t>Rationalize</a:t>
                      </a:r>
                      <a:r>
                        <a:rPr lang="en-US" sz="1200" b="0" baseline="0" dirty="0" smtClean="0">
                          <a:cs typeface="Open Sans"/>
                        </a:rPr>
                        <a:t> software licenses</a:t>
                      </a:r>
                      <a:endParaRPr lang="en-US" sz="1200" b="0" dirty="0" smtClean="0">
                        <a:cs typeface="Open Sans"/>
                      </a:endParaRPr>
                    </a:p>
                    <a:p>
                      <a:endParaRPr lang="en-CA" sz="12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200" b="0" dirty="0" smtClean="0">
                          <a:cs typeface="Open Sans"/>
                        </a:rPr>
                        <a:t>Develop</a:t>
                      </a:r>
                      <a:r>
                        <a:rPr lang="en-US" sz="1200" b="0" baseline="0" dirty="0" smtClean="0">
                          <a:cs typeface="Open Sans"/>
                        </a:rPr>
                        <a:t> audit response strategy</a:t>
                      </a:r>
                      <a:endParaRPr lang="en-US" sz="1200" b="0" dirty="0" smtClean="0">
                        <a:cs typeface="Open Sans"/>
                      </a:endParaRPr>
                    </a:p>
                    <a:p>
                      <a:pPr marL="228600" indent="-228600">
                        <a:spcAft>
                          <a:spcPts val="600"/>
                        </a:spcAft>
                        <a:buSzPct val="150000"/>
                        <a:buBlip>
                          <a:blip r:embed="rId3"/>
                        </a:buBlip>
                      </a:pPr>
                      <a:r>
                        <a:rPr lang="en-US" sz="1200" b="0" dirty="0" smtClean="0">
                          <a:cs typeface="Open Sans"/>
                        </a:rPr>
                        <a:t>Complete</a:t>
                      </a:r>
                      <a:r>
                        <a:rPr lang="en-US" sz="1200" b="0" baseline="0" dirty="0" smtClean="0">
                          <a:cs typeface="Open Sans"/>
                        </a:rPr>
                        <a:t> SAM strategy</a:t>
                      </a:r>
                      <a:endParaRPr lang="en-US" sz="1200" b="0" dirty="0" smtClean="0">
                        <a:cs typeface="Open Sans"/>
                      </a:endParaRPr>
                    </a:p>
                    <a:p>
                      <a:pPr marL="228600" indent="-228600">
                        <a:spcAft>
                          <a:spcPts val="600"/>
                        </a:spcAft>
                        <a:buSzPct val="150000"/>
                        <a:buBlip>
                          <a:blip r:embed="rId3"/>
                        </a:buBlip>
                      </a:pPr>
                      <a:r>
                        <a:rPr lang="en-US" sz="1200" b="0" dirty="0" smtClean="0">
                          <a:latin typeface="Arial" pitchFamily="34" charset="0"/>
                          <a:cs typeface="Arial" pitchFamily="34" charset="0"/>
                        </a:rPr>
                        <a:t>Create</a:t>
                      </a:r>
                      <a:r>
                        <a:rPr lang="en-US" sz="1200" b="0" baseline="0" dirty="0" smtClean="0">
                          <a:latin typeface="Arial" pitchFamily="34" charset="0"/>
                          <a:cs typeface="Arial" pitchFamily="34" charset="0"/>
                        </a:rPr>
                        <a:t> communication deck and SAM roadmap</a:t>
                      </a:r>
                      <a:endParaRPr lang="en-US" sz="1200" b="0" dirty="0" smtClean="0">
                        <a:latin typeface="Arial" pitchFamily="34" charset="0"/>
                        <a:cs typeface="Arial" pitchFamily="34" charset="0"/>
                      </a:endParaRPr>
                    </a:p>
                    <a:p>
                      <a:endParaRPr lang="en-CA" sz="12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41686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Assess Current State of Software Licensing</a:t>
            </a:r>
            <a:endParaRPr lang="en-US" sz="14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Develop Software License Estate</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Create a SAM Strategy</a:t>
            </a:r>
            <a:endParaRPr lang="en-US" sz="1400" dirty="0">
              <a:solidFill>
                <a:srgbClr val="FFFFFF"/>
              </a:solidFill>
            </a:endParaRPr>
          </a:p>
        </p:txBody>
      </p:sp>
      <p:sp>
        <p:nvSpPr>
          <p:cNvPr id="4" name="Title 3"/>
          <p:cNvSpPr>
            <a:spLocks noGrp="1"/>
          </p:cNvSpPr>
          <p:nvPr>
            <p:ph type="title"/>
          </p:nvPr>
        </p:nvSpPr>
        <p:spPr/>
        <p:txBody>
          <a:bodyPr/>
          <a:lstStyle/>
          <a:p>
            <a:r>
              <a:rPr lang="en-US" dirty="0" smtClean="0"/>
              <a:t>Optimize Software Asset Management </a:t>
            </a:r>
            <a:r>
              <a:rPr lang="en-US" dirty="0"/>
              <a:t>– project overview (three phases</a:t>
            </a:r>
            <a:r>
              <a:rPr lang="en-US" dirty="0" smtClean="0"/>
              <a:t>)</a:t>
            </a:r>
            <a:endParaRPr lang="en-CA" dirty="0"/>
          </a:p>
        </p:txBody>
      </p:sp>
      <p:grpSp>
        <p:nvGrpSpPr>
          <p:cNvPr id="9" name="Group 8"/>
          <p:cNvGrpSpPr/>
          <p:nvPr/>
        </p:nvGrpSpPr>
        <p:grpSpPr>
          <a:xfrm>
            <a:off x="0" y="6422955"/>
            <a:ext cx="9144000" cy="437555"/>
            <a:chOff x="0" y="6422955"/>
            <a:chExt cx="9144000" cy="437555"/>
          </a:xfrm>
        </p:grpSpPr>
        <p:pic>
          <p:nvPicPr>
            <p:cNvPr id="10"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62211333"/>
              </p:ext>
            </p:extLst>
          </p:nvPr>
        </p:nvGraphicFramePr>
        <p:xfrm>
          <a:off x="251519" y="1677686"/>
          <a:ext cx="8625780" cy="4594405"/>
        </p:xfrm>
        <a:graphic>
          <a:graphicData uri="http://schemas.openxmlformats.org/drawingml/2006/table">
            <a:tbl>
              <a:tblPr firstRow="1" bandRow="1">
                <a:tableStyleId>{5C22544A-7EE6-4342-B048-85BDC9FD1C3A}</a:tableStyleId>
              </a:tblPr>
              <a:tblGrid>
                <a:gridCol w="402620"/>
                <a:gridCol w="2055790"/>
                <a:gridCol w="2055790"/>
                <a:gridCol w="2055790"/>
                <a:gridCol w="205579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Assess</a:t>
                      </a:r>
                      <a:r>
                        <a:rPr lang="en-CA" sz="1000" b="1" baseline="0" dirty="0" smtClean="0">
                          <a:solidFill>
                            <a:schemeClr val="tx1"/>
                          </a:solidFill>
                        </a:rPr>
                        <a:t> the Current State of Your SAM Program</a:t>
                      </a:r>
                      <a:endParaRPr lang="en-CA" sz="1000" b="1" dirty="0" smtClean="0">
                        <a:solidFill>
                          <a:schemeClr val="tx1"/>
                        </a:solidFill>
                      </a:endParaRPr>
                    </a:p>
                    <a:p>
                      <a:pPr marL="216000" indent="-457200">
                        <a:spcAft>
                          <a:spcPts val="0"/>
                        </a:spcAft>
                      </a:pPr>
                      <a:r>
                        <a:rPr lang="en-CA" sz="1000" b="1" dirty="0" smtClean="0">
                          <a:solidFill>
                            <a:schemeClr val="tx1"/>
                          </a:solidFill>
                        </a:rPr>
                        <a:t>1.1 </a:t>
                      </a:r>
                      <a:r>
                        <a:rPr lang="en-CA" sz="1000" b="0" dirty="0" smtClean="0">
                          <a:solidFill>
                            <a:schemeClr val="tx1"/>
                          </a:solidFill>
                        </a:rPr>
                        <a:t>SAM</a:t>
                      </a:r>
                      <a:r>
                        <a:rPr lang="en-CA" sz="1000" b="0" baseline="0" dirty="0" smtClean="0">
                          <a:solidFill>
                            <a:schemeClr val="tx1"/>
                          </a:solidFill>
                        </a:rPr>
                        <a:t> maturity assessment</a:t>
                      </a:r>
                      <a:r>
                        <a:rPr lang="en-CA" sz="1000" b="0" dirty="0" smtClean="0">
                          <a:solidFill>
                            <a:schemeClr val="tx1"/>
                          </a:solidFill>
                        </a:rPr>
                        <a:t> </a:t>
                      </a:r>
                    </a:p>
                    <a:p>
                      <a:pPr marL="216000" indent="-457200">
                        <a:spcAft>
                          <a:spcPts val="0"/>
                        </a:spcAft>
                      </a:pPr>
                      <a:r>
                        <a:rPr lang="en-CA" sz="1000" b="1" dirty="0" smtClean="0">
                          <a:solidFill>
                            <a:schemeClr val="tx1"/>
                          </a:solidFill>
                        </a:rPr>
                        <a:t>1.2 </a:t>
                      </a:r>
                      <a:r>
                        <a:rPr lang="en-CA" sz="1000" b="0" dirty="0" smtClean="0">
                          <a:solidFill>
                            <a:schemeClr val="tx1"/>
                          </a:solidFill>
                        </a:rPr>
                        <a:t>Determine roles</a:t>
                      </a:r>
                      <a:r>
                        <a:rPr lang="en-CA" sz="1000" b="0" baseline="0" dirty="0" smtClean="0">
                          <a:solidFill>
                            <a:schemeClr val="tx1"/>
                          </a:solidFill>
                        </a:rPr>
                        <a:t> &amp; responsibilities</a:t>
                      </a:r>
                      <a:endParaRPr lang="en-CA" sz="1000" b="0" dirty="0" smtClean="0">
                        <a:solidFill>
                          <a:schemeClr val="tx1"/>
                        </a:solidFill>
                      </a:endParaRPr>
                    </a:p>
                    <a:p>
                      <a:pPr marL="216000" indent="-457200">
                        <a:spcAft>
                          <a:spcPts val="0"/>
                        </a:spcAft>
                      </a:pPr>
                      <a:r>
                        <a:rPr lang="en-CA" sz="1000" b="1" dirty="0" smtClean="0">
                          <a:solidFill>
                            <a:schemeClr val="tx1"/>
                          </a:solidFill>
                        </a:rPr>
                        <a:t>1.3 </a:t>
                      </a:r>
                      <a:r>
                        <a:rPr lang="en-CA" sz="1000" b="0" dirty="0" smtClean="0">
                          <a:solidFill>
                            <a:schemeClr val="tx1"/>
                          </a:solidFill>
                        </a:rPr>
                        <a:t>Perform</a:t>
                      </a:r>
                      <a:r>
                        <a:rPr lang="en-CA" sz="1000" b="0" baseline="0" dirty="0" smtClean="0">
                          <a:solidFill>
                            <a:schemeClr val="tx1"/>
                          </a:solidFill>
                        </a:rPr>
                        <a:t> a stakeholder analysis</a:t>
                      </a:r>
                      <a:endParaRPr lang="en-CA" sz="1000" b="0" dirty="0" smtClean="0">
                        <a:solidFill>
                          <a:schemeClr val="tx1"/>
                        </a:solidFill>
                      </a:endParaRPr>
                    </a:p>
                    <a:p>
                      <a:pPr marL="216000" indent="-457200">
                        <a:spcAft>
                          <a:spcPts val="0"/>
                        </a:spcAft>
                      </a:pPr>
                      <a:r>
                        <a:rPr lang="en-CA" sz="1000" b="1" dirty="0" smtClean="0">
                          <a:solidFill>
                            <a:schemeClr val="tx1"/>
                          </a:solidFill>
                        </a:rPr>
                        <a:t>1.4 </a:t>
                      </a:r>
                      <a:r>
                        <a:rPr lang="en-CA" sz="1000" b="0" dirty="0" smtClean="0">
                          <a:solidFill>
                            <a:schemeClr val="tx1"/>
                          </a:solidFill>
                        </a:rPr>
                        <a:t>Determine</a:t>
                      </a:r>
                      <a:r>
                        <a:rPr lang="en-CA" sz="1000" b="0" baseline="0" dirty="0" smtClean="0">
                          <a:solidFill>
                            <a:schemeClr val="tx1"/>
                          </a:solidFill>
                        </a:rPr>
                        <a:t> software standards</a:t>
                      </a:r>
                    </a:p>
                    <a:p>
                      <a:pPr marL="216000" indent="-457200">
                        <a:spcAft>
                          <a:spcPts val="0"/>
                        </a:spcAft>
                      </a:pPr>
                      <a:r>
                        <a:rPr lang="en-CA" sz="1000" b="1" baseline="0" dirty="0" smtClean="0">
                          <a:solidFill>
                            <a:schemeClr val="tx1"/>
                          </a:solidFill>
                        </a:rPr>
                        <a:t>1.5 </a:t>
                      </a:r>
                      <a:r>
                        <a:rPr lang="en-CA" sz="1000" b="0" baseline="0" dirty="0" smtClean="0">
                          <a:solidFill>
                            <a:schemeClr val="tx1"/>
                          </a:solidFill>
                        </a:rPr>
                        <a:t>Determine organizational profile &amp; project direction</a:t>
                      </a:r>
                      <a:endParaRPr lang="en-CA"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Develop Software License Estate</a:t>
                      </a:r>
                    </a:p>
                    <a:p>
                      <a:pPr marL="216000" indent="-457200">
                        <a:spcAft>
                          <a:spcPts val="0"/>
                        </a:spcAft>
                      </a:pPr>
                      <a:r>
                        <a:rPr lang="en-CA" sz="1000" b="1" dirty="0" smtClean="0">
                          <a:solidFill>
                            <a:schemeClr val="tx1"/>
                          </a:solidFill>
                        </a:rPr>
                        <a:t>2.1</a:t>
                      </a:r>
                      <a:r>
                        <a:rPr lang="en-CA" sz="1000" b="0" dirty="0" smtClean="0">
                          <a:solidFill>
                            <a:schemeClr val="tx1"/>
                          </a:solidFill>
                        </a:rPr>
                        <a:t> Identify</a:t>
                      </a:r>
                      <a:r>
                        <a:rPr lang="en-CA" sz="1000" b="0" baseline="0" dirty="0" smtClean="0">
                          <a:solidFill>
                            <a:schemeClr val="tx1"/>
                          </a:solidFill>
                        </a:rPr>
                        <a:t> KPIs and metrics to inform your license rationalization</a:t>
                      </a:r>
                    </a:p>
                    <a:p>
                      <a:pPr marL="216000" indent="-457200">
                        <a:spcAft>
                          <a:spcPts val="0"/>
                        </a:spcAft>
                      </a:pPr>
                      <a:r>
                        <a:rPr lang="en-CA" sz="1000" b="1" dirty="0" smtClean="0">
                          <a:solidFill>
                            <a:schemeClr val="tx1"/>
                          </a:solidFill>
                        </a:rPr>
                        <a:t>2.2</a:t>
                      </a:r>
                      <a:r>
                        <a:rPr lang="en-CA" sz="1000" b="0" dirty="0" smtClean="0">
                          <a:solidFill>
                            <a:schemeClr val="tx1"/>
                          </a:solidFill>
                        </a:rPr>
                        <a:t> Determine</a:t>
                      </a:r>
                      <a:r>
                        <a:rPr lang="en-CA" sz="1000" b="0" baseline="0" dirty="0" smtClean="0">
                          <a:solidFill>
                            <a:schemeClr val="tx1"/>
                          </a:solidFill>
                        </a:rPr>
                        <a:t> ELP scope</a:t>
                      </a:r>
                      <a:endParaRPr lang="en-CA" sz="1000" b="0" dirty="0" smtClean="0">
                        <a:solidFill>
                          <a:schemeClr val="tx1"/>
                        </a:solidFill>
                      </a:endParaRPr>
                    </a:p>
                    <a:p>
                      <a:pPr marL="216000" indent="-457200">
                        <a:spcAft>
                          <a:spcPts val="0"/>
                        </a:spcAft>
                      </a:pPr>
                      <a:r>
                        <a:rPr lang="en-CA" sz="1000" b="1" dirty="0" smtClean="0">
                          <a:solidFill>
                            <a:schemeClr val="tx1"/>
                          </a:solidFill>
                        </a:rPr>
                        <a:t>2.3</a:t>
                      </a:r>
                      <a:r>
                        <a:rPr lang="en-CA" sz="1000" b="0" dirty="0" smtClean="0">
                          <a:solidFill>
                            <a:schemeClr val="tx1"/>
                          </a:solidFill>
                        </a:rPr>
                        <a:t> Complete</a:t>
                      </a:r>
                      <a:r>
                        <a:rPr lang="en-CA" sz="1000" b="0" baseline="0" dirty="0" smtClean="0">
                          <a:solidFill>
                            <a:schemeClr val="tx1"/>
                          </a:solidFill>
                        </a:rPr>
                        <a:t> the ELP</a:t>
                      </a:r>
                      <a:endParaRPr lang="en-CA" sz="1000" b="0" dirty="0" smtClean="0">
                        <a:solidFill>
                          <a:schemeClr val="tx1"/>
                        </a:solidFill>
                      </a:endParaRPr>
                    </a:p>
                    <a:p>
                      <a:pPr marL="216000" indent="-457200">
                        <a:spcAft>
                          <a:spcPts val="0"/>
                        </a:spcAft>
                      </a:pPr>
                      <a:r>
                        <a:rPr lang="en-CA" sz="1000" b="1" dirty="0" smtClean="0">
                          <a:solidFill>
                            <a:schemeClr val="tx1"/>
                          </a:solidFill>
                        </a:rPr>
                        <a:t>2.4</a:t>
                      </a:r>
                      <a:r>
                        <a:rPr lang="en-CA" sz="1000" b="0" dirty="0" smtClean="0">
                          <a:solidFill>
                            <a:schemeClr val="tx1"/>
                          </a:solidFill>
                        </a:rPr>
                        <a:t> Calculate</a:t>
                      </a:r>
                      <a:r>
                        <a:rPr lang="en-CA" sz="1000" b="0" baseline="0" dirty="0" smtClean="0">
                          <a:solidFill>
                            <a:schemeClr val="tx1"/>
                          </a:solidFill>
                        </a:rPr>
                        <a:t> software license ROI</a:t>
                      </a:r>
                    </a:p>
                    <a:p>
                      <a:pPr marL="216000" indent="-457200">
                        <a:spcAft>
                          <a:spcPts val="0"/>
                        </a:spcAft>
                      </a:pPr>
                      <a:r>
                        <a:rPr lang="en-CA" sz="1000" b="1" baseline="0" dirty="0" smtClean="0">
                          <a:solidFill>
                            <a:schemeClr val="tx1"/>
                          </a:solidFill>
                        </a:rPr>
                        <a:t>2.5 </a:t>
                      </a:r>
                      <a:r>
                        <a:rPr lang="en-CA" sz="1000" b="0" baseline="0" dirty="0" smtClean="0">
                          <a:solidFill>
                            <a:schemeClr val="tx1"/>
                          </a:solidFill>
                        </a:rPr>
                        <a:t>Complete the software license register</a:t>
                      </a: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a:t>
                      </a:r>
                      <a:r>
                        <a:rPr lang="en-CA" sz="1000" b="1" baseline="0" dirty="0" smtClean="0">
                          <a:solidFill>
                            <a:schemeClr val="tx1"/>
                          </a:solidFill>
                        </a:rPr>
                        <a:t> SAM Strategy</a:t>
                      </a:r>
                      <a:endParaRPr lang="en-CA" sz="1000" b="1" dirty="0" smtClean="0">
                        <a:solidFill>
                          <a:schemeClr val="tx1"/>
                        </a:solidFill>
                      </a:endParaRPr>
                    </a:p>
                    <a:p>
                      <a:pPr marL="216000" indent="-457200">
                        <a:spcAft>
                          <a:spcPts val="0"/>
                        </a:spcAft>
                      </a:pPr>
                      <a:r>
                        <a:rPr lang="en-CA" sz="1000" b="1" dirty="0" smtClean="0">
                          <a:solidFill>
                            <a:schemeClr val="tx1"/>
                          </a:solidFill>
                        </a:rPr>
                        <a:t>3.1 </a:t>
                      </a:r>
                      <a:r>
                        <a:rPr lang="en-CA" sz="1000" b="0" dirty="0" smtClean="0">
                          <a:solidFill>
                            <a:schemeClr val="tx1"/>
                          </a:solidFill>
                        </a:rPr>
                        <a:t>Develop</a:t>
                      </a:r>
                      <a:r>
                        <a:rPr lang="en-CA" sz="1000" b="0" baseline="0" dirty="0" smtClean="0">
                          <a:solidFill>
                            <a:schemeClr val="tx1"/>
                          </a:solidFill>
                        </a:rPr>
                        <a:t> audit response</a:t>
                      </a:r>
                    </a:p>
                    <a:p>
                      <a:pPr marL="216000" indent="-457200">
                        <a:spcAft>
                          <a:spcPts val="0"/>
                        </a:spcAft>
                      </a:pPr>
                      <a:r>
                        <a:rPr lang="en-CA" sz="1000" b="1" baseline="0" dirty="0" smtClean="0">
                          <a:solidFill>
                            <a:schemeClr val="tx1"/>
                          </a:solidFill>
                        </a:rPr>
                        <a:t>3.2 </a:t>
                      </a:r>
                      <a:r>
                        <a:rPr lang="en-CA" sz="1000" b="0" baseline="0" dirty="0" smtClean="0">
                          <a:solidFill>
                            <a:schemeClr val="tx1"/>
                          </a:solidFill>
                        </a:rPr>
                        <a:t>Create software catalog</a:t>
                      </a:r>
                      <a:endParaRPr lang="en-CA" sz="1000" b="1" dirty="0" smtClean="0">
                        <a:solidFill>
                          <a:schemeClr val="tx1"/>
                        </a:solidFill>
                      </a:endParaRPr>
                    </a:p>
                    <a:p>
                      <a:pPr marL="216000" indent="-457200">
                        <a:spcAft>
                          <a:spcPts val="0"/>
                        </a:spcAft>
                      </a:pPr>
                      <a:r>
                        <a:rPr lang="en-CA" sz="1000" b="1" dirty="0" smtClean="0">
                          <a:solidFill>
                            <a:schemeClr val="tx1"/>
                          </a:solidFill>
                        </a:rPr>
                        <a:t>3.3 </a:t>
                      </a:r>
                      <a:r>
                        <a:rPr lang="en-CA" sz="1000" b="0" dirty="0" smtClean="0">
                          <a:solidFill>
                            <a:schemeClr val="tx1"/>
                          </a:solidFill>
                        </a:rPr>
                        <a:t>Complete</a:t>
                      </a:r>
                      <a:r>
                        <a:rPr lang="en-CA" sz="1000" b="0" baseline="0" dirty="0" smtClean="0">
                          <a:solidFill>
                            <a:schemeClr val="tx1"/>
                          </a:solidFill>
                        </a:rPr>
                        <a:t> SAM strategy</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Design</a:t>
                      </a:r>
                      <a:r>
                        <a:rPr lang="en-CA" sz="1000" b="1" baseline="0" dirty="0" smtClean="0">
                          <a:solidFill>
                            <a:schemeClr val="tx1"/>
                          </a:solidFill>
                        </a:rPr>
                        <a:t> Implementation Plan</a:t>
                      </a:r>
                      <a:endParaRPr lang="en-CA" sz="1000" b="1" dirty="0" smtClean="0">
                        <a:solidFill>
                          <a:schemeClr val="tx1"/>
                        </a:solidFill>
                      </a:endParaRPr>
                    </a:p>
                    <a:p>
                      <a:pPr marL="216000" indent="-457200">
                        <a:spcAft>
                          <a:spcPts val="0"/>
                        </a:spcAft>
                      </a:pPr>
                      <a:r>
                        <a:rPr lang="en-CA" sz="1000" b="1" dirty="0" smtClean="0">
                          <a:solidFill>
                            <a:schemeClr val="tx1"/>
                          </a:solidFill>
                        </a:rPr>
                        <a:t>4.1 </a:t>
                      </a:r>
                      <a:r>
                        <a:rPr lang="en-CA" sz="1000" b="0" dirty="0" smtClean="0">
                          <a:solidFill>
                            <a:schemeClr val="tx1"/>
                          </a:solidFill>
                        </a:rPr>
                        <a:t>Create</a:t>
                      </a:r>
                      <a:r>
                        <a:rPr lang="en-CA" sz="1000" b="0" baseline="0" dirty="0" smtClean="0">
                          <a:solidFill>
                            <a:schemeClr val="tx1"/>
                          </a:solidFill>
                        </a:rPr>
                        <a:t> communication plan</a:t>
                      </a:r>
                      <a:endParaRPr lang="en-CA" sz="1000" b="0" dirty="0" smtClean="0">
                        <a:solidFill>
                          <a:schemeClr val="tx1"/>
                        </a:solidFill>
                      </a:endParaRPr>
                    </a:p>
                    <a:p>
                      <a:pPr marL="216000" indent="-457200">
                        <a:spcAft>
                          <a:spcPts val="0"/>
                        </a:spcAft>
                      </a:pPr>
                      <a:r>
                        <a:rPr lang="en-CA" sz="1000" b="1" dirty="0" smtClean="0">
                          <a:solidFill>
                            <a:schemeClr val="tx1"/>
                          </a:solidFill>
                        </a:rPr>
                        <a:t>4.2</a:t>
                      </a:r>
                      <a:r>
                        <a:rPr lang="en-CA" sz="1000" b="0" dirty="0" smtClean="0">
                          <a:solidFill>
                            <a:schemeClr val="tx1"/>
                          </a:solidFill>
                        </a:rPr>
                        <a:t> Develop</a:t>
                      </a:r>
                      <a:r>
                        <a:rPr lang="en-CA" sz="1000" b="0" baseline="0" dirty="0" smtClean="0">
                          <a:solidFill>
                            <a:schemeClr val="tx1"/>
                          </a:solidFill>
                        </a:rPr>
                        <a:t> SAM roadmap</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SAM maturity assessment</a:t>
                      </a:r>
                    </a:p>
                    <a:p>
                      <a:pPr marL="228600" indent="-228600">
                        <a:spcAft>
                          <a:spcPts val="0"/>
                        </a:spcAft>
                        <a:buClrTx/>
                        <a:buFont typeface="+mj-lt"/>
                        <a:buAutoNum type="arabicPeriod"/>
                      </a:pPr>
                      <a:r>
                        <a:rPr lang="en-CA" sz="1000" b="0" i="0" baseline="0" dirty="0" smtClean="0">
                          <a:solidFill>
                            <a:schemeClr val="tx1"/>
                          </a:solidFill>
                        </a:rPr>
                        <a:t>Organizational profile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Completed ELP</a:t>
                      </a:r>
                    </a:p>
                    <a:p>
                      <a:pPr marL="144000" indent="-144000">
                        <a:spcAft>
                          <a:spcPts val="0"/>
                        </a:spcAft>
                        <a:buClrTx/>
                        <a:buFont typeface="+mj-lt"/>
                        <a:buAutoNum type="arabicPeriod"/>
                      </a:pPr>
                      <a:r>
                        <a:rPr lang="en-CA" sz="1000" b="0" baseline="0" dirty="0" smtClean="0">
                          <a:solidFill>
                            <a:schemeClr val="tx1"/>
                          </a:solidFill>
                        </a:rPr>
                        <a:t>ROI values for all applicable licenses</a:t>
                      </a:r>
                    </a:p>
                    <a:p>
                      <a:pPr marL="144000" indent="-144000">
                        <a:spcAft>
                          <a:spcPts val="0"/>
                        </a:spcAft>
                        <a:buClrTx/>
                        <a:buFont typeface="+mj-lt"/>
                        <a:buAutoNum type="arabicPeriod"/>
                      </a:pPr>
                      <a:r>
                        <a:rPr lang="en-CA" sz="1000" b="0" baseline="0" dirty="0" smtClean="0">
                          <a:solidFill>
                            <a:schemeClr val="tx1"/>
                          </a:solidFill>
                        </a:rPr>
                        <a:t>Prioritized list of licenses to reconcile and manage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Audit response template</a:t>
                      </a:r>
                    </a:p>
                    <a:p>
                      <a:pPr marL="144000" indent="-144000">
                        <a:spcAft>
                          <a:spcPts val="0"/>
                        </a:spcAft>
                        <a:buClrTx/>
                        <a:buFont typeface="+mj-lt"/>
                        <a:buAutoNum type="arabicPeriod"/>
                      </a:pPr>
                      <a:r>
                        <a:rPr lang="en-CA" sz="1000" b="0" baseline="0" dirty="0" smtClean="0">
                          <a:solidFill>
                            <a:schemeClr val="tx1"/>
                          </a:solidFill>
                        </a:rPr>
                        <a:t>SAM strategy template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Communication deck</a:t>
                      </a:r>
                    </a:p>
                    <a:p>
                      <a:pPr marL="144000" indent="-144000">
                        <a:spcAft>
                          <a:spcPts val="0"/>
                        </a:spcAft>
                        <a:buClrTx/>
                        <a:buFont typeface="+mj-lt"/>
                        <a:buAutoNum type="arabicPeriod"/>
                      </a:pPr>
                      <a:r>
                        <a:rPr lang="en-CA" sz="1000" b="0" baseline="0" dirty="0" smtClean="0">
                          <a:solidFill>
                            <a:schemeClr val="tx1"/>
                          </a:solidFill>
                        </a:rPr>
                        <a:t>SAM roadmap</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95671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865415" y="2108853"/>
            <a:ext cx="7233556" cy="3447098"/>
          </a:xfrm>
          <a:prstGeom prst="rect">
            <a:avLst/>
          </a:prstGeom>
        </p:spPr>
        <p:txBody>
          <a:bodyPr wrap="square" rtlCol="0">
            <a:spAutoFit/>
          </a:bodyPr>
          <a:lstStyle/>
          <a:p>
            <a:pPr>
              <a:spcBef>
                <a:spcPts val="300"/>
              </a:spcBef>
              <a:spcAft>
                <a:spcPts val="300"/>
              </a:spcAft>
            </a:pPr>
            <a:r>
              <a:rPr lang="en-CA" sz="1600" i="1" dirty="0">
                <a:solidFill>
                  <a:schemeClr val="bg1"/>
                </a:solidFill>
                <a:latin typeface="+mj-lt"/>
              </a:rPr>
              <a:t>	</a:t>
            </a:r>
            <a:r>
              <a:rPr lang="en-CA" sz="1600" i="1" dirty="0" smtClean="0">
                <a:solidFill>
                  <a:schemeClr val="bg1"/>
                </a:solidFill>
                <a:latin typeface="+mj-lt"/>
              </a:rPr>
              <a:t>Organizations </a:t>
            </a:r>
            <a:r>
              <a:rPr lang="en-CA" sz="1600" i="1" dirty="0">
                <a:solidFill>
                  <a:schemeClr val="bg1"/>
                </a:solidFill>
                <a:latin typeface="+mj-lt"/>
              </a:rPr>
              <a:t>often conflate software asset management with license tracking. Value is left on the table through underutilized or poor quality data. SAM is not merely knowing how many licenses you require to be in compliance; it’s asking the deeper questions in order to optimize your license </a:t>
            </a:r>
            <a:r>
              <a:rPr lang="en-CA" sz="1600" i="1" dirty="0" smtClean="0">
                <a:solidFill>
                  <a:schemeClr val="bg1"/>
                </a:solidFill>
                <a:latin typeface="+mj-lt"/>
              </a:rPr>
              <a:t>estate.</a:t>
            </a:r>
            <a:endParaRPr lang="en-CA" sz="1600" dirty="0">
              <a:solidFill>
                <a:schemeClr val="bg1"/>
              </a:solidFill>
              <a:latin typeface="+mj-lt"/>
            </a:endParaRPr>
          </a:p>
          <a:p>
            <a:pPr>
              <a:spcBef>
                <a:spcPts val="300"/>
              </a:spcBef>
              <a:spcAft>
                <a:spcPts val="300"/>
              </a:spcAft>
            </a:pPr>
            <a:r>
              <a:rPr lang="en-CA" sz="1600" i="1" dirty="0" smtClean="0">
                <a:solidFill>
                  <a:schemeClr val="bg1"/>
                </a:solidFill>
                <a:latin typeface="+mj-lt"/>
              </a:rPr>
              <a:t>Your </a:t>
            </a:r>
            <a:r>
              <a:rPr lang="en-CA" sz="1600" i="1" dirty="0">
                <a:solidFill>
                  <a:schemeClr val="bg1"/>
                </a:solidFill>
                <a:latin typeface="+mj-lt"/>
              </a:rPr>
              <a:t>license inventory needs to be dynamic as it adapts to the needs and direction of the business. Software audits are a growing concern for businesses, but proactive reporting and decision-making supported by quality data will mitigate audit risks. A dedicated SAM team is required to achieve this proactive state, but the benefits for the business are well worth the effort.</a:t>
            </a:r>
            <a:endParaRPr lang="en-CA" sz="1600" dirty="0">
              <a:solidFill>
                <a:schemeClr val="bg1"/>
              </a:solidFill>
              <a:latin typeface="+mj-lt"/>
            </a:endParaRPr>
          </a:p>
          <a:p>
            <a:pPr>
              <a:spcBef>
                <a:spcPts val="300"/>
              </a:spcBef>
              <a:spcAft>
                <a:spcPts val="300"/>
              </a:spcAft>
            </a:pPr>
            <a:r>
              <a:rPr lang="en-CA" sz="1600" i="1" dirty="0" smtClean="0">
                <a:solidFill>
                  <a:schemeClr val="bg1"/>
                </a:solidFill>
                <a:latin typeface="+mj-lt"/>
              </a:rPr>
              <a:t>Achieving </a:t>
            </a:r>
            <a:r>
              <a:rPr lang="en-CA" sz="1600" i="1" dirty="0">
                <a:solidFill>
                  <a:schemeClr val="bg1"/>
                </a:solidFill>
                <a:latin typeface="+mj-lt"/>
              </a:rPr>
              <a:t>an optimized SAM program is a transformative effort, but the people, processes, and technology need to be in place before that can happen. </a:t>
            </a:r>
          </a:p>
        </p:txBody>
      </p:sp>
      <p:sp>
        <p:nvSpPr>
          <p:cNvPr id="3" name="TextBox 2"/>
          <p:cNvSpPr txBox="1"/>
          <p:nvPr/>
        </p:nvSpPr>
        <p:spPr>
          <a:xfrm>
            <a:off x="3272371" y="5591407"/>
            <a:ext cx="4460917" cy="738664"/>
          </a:xfrm>
          <a:prstGeom prst="rect">
            <a:avLst/>
          </a:prstGeom>
        </p:spPr>
        <p:txBody>
          <a:bodyPr wrap="square" rtlCol="0">
            <a:spAutoFit/>
          </a:bodyPr>
          <a:lstStyle/>
          <a:p>
            <a:pPr algn="r"/>
            <a:r>
              <a:rPr lang="en-CA" sz="1400" b="1" i="1" dirty="0" smtClean="0">
                <a:solidFill>
                  <a:schemeClr val="bg1"/>
                </a:solidFill>
              </a:rPr>
              <a:t>Sandi Conrad, </a:t>
            </a:r>
          </a:p>
          <a:p>
            <a:pPr algn="r"/>
            <a:r>
              <a:rPr lang="en-CA" sz="1400" i="1" dirty="0" smtClean="0">
                <a:solidFill>
                  <a:schemeClr val="bg1"/>
                </a:solidFill>
              </a:rPr>
              <a:t>Senior Director, Infrastructure Practice </a:t>
            </a:r>
            <a:br>
              <a:rPr lang="en-CA" sz="1400" i="1" dirty="0" smtClean="0">
                <a:solidFill>
                  <a:schemeClr val="bg1"/>
                </a:solidFill>
              </a:rPr>
            </a:br>
            <a:r>
              <a:rPr lang="en-CA" sz="1400" i="1" dirty="0" smtClean="0">
                <a:solidFill>
                  <a:schemeClr val="bg1"/>
                </a:solidFill>
              </a:rPr>
              <a:t>Info-Tech Research Group</a:t>
            </a:r>
          </a:p>
        </p:txBody>
      </p:sp>
      <p:sp>
        <p:nvSpPr>
          <p:cNvPr id="4" name="TextBox 3"/>
          <p:cNvSpPr txBox="1"/>
          <p:nvPr/>
        </p:nvSpPr>
        <p:spPr>
          <a:xfrm>
            <a:off x="545852" y="1533962"/>
            <a:ext cx="5944995" cy="338554"/>
          </a:xfrm>
          <a:prstGeom prst="rect">
            <a:avLst/>
          </a:prstGeom>
        </p:spPr>
        <p:txBody>
          <a:bodyPr wrap="square" rtlCol="0">
            <a:spAutoFit/>
          </a:bodyPr>
          <a:lstStyle/>
          <a:p>
            <a:r>
              <a:rPr lang="en-CA" sz="1600" b="1" dirty="0" smtClean="0">
                <a:solidFill>
                  <a:schemeClr val="bg1"/>
                </a:solidFill>
              </a:rPr>
              <a:t>A license managed is worth two that are tracked. </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1205149" y="1946926"/>
            <a:ext cx="598068" cy="528294"/>
          </a:xfrm>
          <a:prstGeom prst="rect">
            <a:avLst/>
          </a:prstGeom>
        </p:spPr>
      </p:pic>
      <p:pic>
        <p:nvPicPr>
          <p:cNvPr id="9" name="Picture 105"/>
          <p:cNvPicPr>
            <a:picLocks noChangeAspect="1"/>
          </p:cNvPicPr>
          <p:nvPr/>
        </p:nvPicPr>
        <p:blipFill>
          <a:blip r:embed="rId3"/>
          <a:stretch>
            <a:fillRect/>
          </a:stretch>
        </p:blipFill>
        <p:spPr>
          <a:xfrm>
            <a:off x="8024402" y="5202748"/>
            <a:ext cx="619651" cy="45736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51520" y="1664380"/>
            <a:ext cx="4041648" cy="3855575"/>
          </a:xfrm>
        </p:spPr>
        <p:txBody>
          <a:bodyPr/>
          <a:lstStyle/>
          <a:p>
            <a:pPr>
              <a:spcBef>
                <a:spcPts val="600"/>
              </a:spcBef>
              <a:spcAft>
                <a:spcPts val="600"/>
              </a:spcAft>
            </a:pPr>
            <a:r>
              <a:rPr lang="en-US" dirty="0" smtClean="0"/>
              <a:t>Organizations that want to cut their software budget by at least 20%. Small to mid-sized enterprises (SMEs) can expect savings of at least $40,000 per year, while mid to large-sized enterprises (MLEs) can expect savings exceeding $170,000 per year</a:t>
            </a:r>
          </a:p>
          <a:p>
            <a:pPr>
              <a:spcBef>
                <a:spcPts val="600"/>
              </a:spcBef>
              <a:spcAft>
                <a:spcPts val="600"/>
              </a:spcAft>
            </a:pPr>
            <a:r>
              <a:rPr lang="en-US" dirty="0" smtClean="0"/>
              <a:t>CIOs that want to improve IT’s reputation with the business</a:t>
            </a:r>
          </a:p>
          <a:p>
            <a:pPr>
              <a:spcBef>
                <a:spcPts val="600"/>
              </a:spcBef>
              <a:spcAft>
                <a:spcPts val="600"/>
              </a:spcAft>
            </a:pPr>
            <a:r>
              <a:rPr lang="en-US" dirty="0" smtClean="0"/>
              <a:t>CIOs that want to eliminate the threat of a software audit</a:t>
            </a:r>
          </a:p>
          <a:p>
            <a:pPr>
              <a:spcBef>
                <a:spcPts val="600"/>
              </a:spcBef>
              <a:spcAft>
                <a:spcPts val="600"/>
              </a:spcAft>
            </a:pPr>
            <a:r>
              <a:rPr lang="en-US" dirty="0" smtClean="0"/>
              <a:t>Organizations that want proactive reporting that benefits the entire business</a:t>
            </a:r>
          </a:p>
          <a:p>
            <a:pPr>
              <a:spcBef>
                <a:spcPts val="600"/>
              </a:spcBef>
              <a:spcAft>
                <a:spcPts val="600"/>
              </a:spcAft>
            </a:pPr>
            <a:r>
              <a:rPr lang="en-US" dirty="0" smtClean="0"/>
              <a:t>IT managers who want visibility into their software usage</a:t>
            </a:r>
          </a:p>
          <a:p>
            <a:pPr marL="0" indent="0">
              <a:buNone/>
            </a:pPr>
            <a:endParaRPr lang="en-US" dirty="0"/>
          </a:p>
        </p:txBody>
      </p:sp>
      <p:sp>
        <p:nvSpPr>
          <p:cNvPr id="14" name="Text Placeholder 13"/>
          <p:cNvSpPr>
            <a:spLocks noGrp="1"/>
          </p:cNvSpPr>
          <p:nvPr>
            <p:ph type="body" sz="quarter" idx="26"/>
          </p:nvPr>
        </p:nvSpPr>
        <p:spPr>
          <a:xfrm>
            <a:off x="4835652" y="1664381"/>
            <a:ext cx="4041648" cy="2731450"/>
          </a:xfrm>
        </p:spPr>
        <p:txBody>
          <a:bodyPr/>
          <a:lstStyle/>
          <a:p>
            <a:pPr>
              <a:spcBef>
                <a:spcPts val="600"/>
              </a:spcBef>
              <a:spcAft>
                <a:spcPts val="600"/>
              </a:spcAft>
            </a:pPr>
            <a:r>
              <a:rPr lang="en-US" dirty="0" smtClean="0"/>
              <a:t>Establish a standardized license management process</a:t>
            </a:r>
          </a:p>
          <a:p>
            <a:pPr>
              <a:spcBef>
                <a:spcPts val="600"/>
              </a:spcBef>
              <a:spcAft>
                <a:spcPts val="600"/>
              </a:spcAft>
            </a:pPr>
            <a:r>
              <a:rPr lang="en-US" dirty="0" smtClean="0"/>
              <a:t>Designate an internal audit committee + processes</a:t>
            </a:r>
          </a:p>
          <a:p>
            <a:pPr>
              <a:spcBef>
                <a:spcPts val="600"/>
              </a:spcBef>
              <a:spcAft>
                <a:spcPts val="600"/>
              </a:spcAft>
            </a:pPr>
            <a:r>
              <a:rPr lang="en-US" dirty="0" smtClean="0"/>
              <a:t>Rationalize your software license estate</a:t>
            </a:r>
          </a:p>
          <a:p>
            <a:pPr>
              <a:spcBef>
                <a:spcPts val="600"/>
              </a:spcBef>
              <a:spcAft>
                <a:spcPts val="600"/>
              </a:spcAft>
            </a:pPr>
            <a:r>
              <a:rPr lang="en-US" dirty="0" smtClean="0"/>
              <a:t>Improve your negotiations with software vendors</a:t>
            </a:r>
          </a:p>
          <a:p>
            <a:pPr>
              <a:spcBef>
                <a:spcPts val="600"/>
              </a:spcBef>
              <a:spcAft>
                <a:spcPts val="600"/>
              </a:spcAft>
            </a:pPr>
            <a:r>
              <a:rPr lang="en-US" dirty="0" smtClean="0"/>
              <a:t>Improve the quality of your SAM data gathering &amp; reporting</a:t>
            </a:r>
          </a:p>
          <a:p>
            <a:endParaRPr lang="en-US" dirty="0" smtClean="0"/>
          </a:p>
          <a:p>
            <a:endParaRPr lang="en-US" dirty="0"/>
          </a:p>
        </p:txBody>
      </p:sp>
      <p:grpSp>
        <p:nvGrpSpPr>
          <p:cNvPr id="5" name="Group 4"/>
          <p:cNvGrpSpPr/>
          <p:nvPr/>
        </p:nvGrpSpPr>
        <p:grpSpPr>
          <a:xfrm>
            <a:off x="0" y="6422955"/>
            <a:ext cx="9144000" cy="437555"/>
            <a:chOff x="0" y="6422955"/>
            <a:chExt cx="9144000" cy="437555"/>
          </a:xfrm>
        </p:grpSpPr>
        <p:pic>
          <p:nvPicPr>
            <p:cNvPr id="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15974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pPr marL="0" indent="0">
              <a:buNone/>
            </a:pPr>
            <a:r>
              <a:rPr lang="en-US" dirty="0" smtClean="0"/>
              <a:t>Organizations are aware of the savings that result from implementing software asset management (SAM), but they are unsure of where to start the process. With no formal standards in place for managing licenses, organizations are constantly at risk for costly software audits and poorly executed software spends.</a:t>
            </a:r>
            <a:endParaRPr lang="en-US" dirty="0"/>
          </a:p>
        </p:txBody>
      </p:sp>
      <p:sp>
        <p:nvSpPr>
          <p:cNvPr id="4" name="Text Placeholder 3"/>
          <p:cNvSpPr>
            <a:spLocks noGrp="1"/>
          </p:cNvSpPr>
          <p:nvPr>
            <p:ph type="body" sz="quarter" idx="11"/>
          </p:nvPr>
        </p:nvSpPr>
        <p:spPr/>
        <p:txBody>
          <a:bodyPr/>
          <a:lstStyle/>
          <a:p>
            <a:r>
              <a:rPr lang="en-US" dirty="0"/>
              <a:t>Poor data capture procedures produce an incomplete picture of software lifecycles.</a:t>
            </a:r>
          </a:p>
          <a:p>
            <a:r>
              <a:rPr lang="en-US" dirty="0"/>
              <a:t>No centralized repository exists, resulting in fragmented reporting.</a:t>
            </a:r>
          </a:p>
          <a:p>
            <a:r>
              <a:rPr lang="en-US" dirty="0"/>
              <a:t>Audit protocols are </a:t>
            </a:r>
            <a:r>
              <a:rPr lang="en-US" dirty="0" smtClean="0"/>
              <a:t>ad hoc</a:t>
            </a:r>
            <a:r>
              <a:rPr lang="en-US" dirty="0"/>
              <a:t>, resulting in sloppy reporting and time-consuming work.</a:t>
            </a:r>
          </a:p>
        </p:txBody>
      </p:sp>
      <p:sp>
        <p:nvSpPr>
          <p:cNvPr id="5" name="Text Placeholder 4"/>
          <p:cNvSpPr>
            <a:spLocks noGrp="1"/>
          </p:cNvSpPr>
          <p:nvPr>
            <p:ph type="body" sz="quarter" idx="12"/>
          </p:nvPr>
        </p:nvSpPr>
        <p:spPr/>
        <p:txBody>
          <a:bodyPr/>
          <a:lstStyle/>
          <a:p>
            <a:pPr>
              <a:spcBef>
                <a:spcPts val="600"/>
              </a:spcBef>
            </a:pPr>
            <a:r>
              <a:rPr lang="en-US" dirty="0" smtClean="0"/>
              <a:t>Perform a current state assessment of your SAM practice to gain insight into what tasks to prioritize. </a:t>
            </a:r>
          </a:p>
          <a:p>
            <a:pPr>
              <a:spcBef>
                <a:spcPts val="600"/>
              </a:spcBef>
            </a:pPr>
            <a:r>
              <a:rPr lang="en-US" dirty="0" smtClean="0"/>
              <a:t>Evaluate </a:t>
            </a:r>
            <a:r>
              <a:rPr lang="en-US" dirty="0"/>
              <a:t>your licensing and documentation processes to determine gaps using tools like an </a:t>
            </a:r>
            <a:r>
              <a:rPr lang="en-US" dirty="0" smtClean="0"/>
              <a:t>effective license position</a:t>
            </a:r>
            <a:r>
              <a:rPr lang="en-US" dirty="0"/>
              <a:t>.</a:t>
            </a:r>
          </a:p>
          <a:p>
            <a:pPr>
              <a:spcBef>
                <a:spcPts val="600"/>
              </a:spcBef>
            </a:pPr>
            <a:r>
              <a:rPr lang="en-US" dirty="0"/>
              <a:t>Rationalize your software licenses to streamline your license </a:t>
            </a:r>
            <a:r>
              <a:rPr lang="en-US" dirty="0" smtClean="0"/>
              <a:t>estate. </a:t>
            </a:r>
            <a:r>
              <a:rPr lang="en-US" dirty="0"/>
              <a:t>Look critically at what you’ve purchased and why. </a:t>
            </a:r>
          </a:p>
          <a:p>
            <a:pPr>
              <a:spcBef>
                <a:spcPts val="600"/>
              </a:spcBef>
            </a:pPr>
            <a:r>
              <a:rPr lang="en-US" dirty="0" smtClean="0"/>
              <a:t>Develop </a:t>
            </a:r>
            <a:r>
              <a:rPr lang="en-US" dirty="0"/>
              <a:t>an internal audit program to mitigate the risk of costly audits. Build on the data gathered and produce standard responses and procedures to audit letters.</a:t>
            </a:r>
          </a:p>
          <a:p>
            <a:pPr>
              <a:spcBef>
                <a:spcPts val="600"/>
              </a:spcBef>
            </a:pPr>
            <a:r>
              <a:rPr lang="en-US" dirty="0"/>
              <a:t>Create a SAM strategy to provide legacy to the outcomes of developing best practices for SAM.</a:t>
            </a:r>
          </a:p>
          <a:p>
            <a:endParaRPr lang="en-US" dirty="0"/>
          </a:p>
        </p:txBody>
      </p:sp>
      <p:sp>
        <p:nvSpPr>
          <p:cNvPr id="6" name="Text Placeholder 5"/>
          <p:cNvSpPr>
            <a:spLocks noGrp="1"/>
          </p:cNvSpPr>
          <p:nvPr>
            <p:ph type="body" sz="quarter" idx="13"/>
          </p:nvPr>
        </p:nvSpPr>
        <p:spPr>
          <a:xfrm>
            <a:off x="5720912" y="1535364"/>
            <a:ext cx="3083231" cy="2523241"/>
          </a:xfrm>
        </p:spPr>
        <p:txBody>
          <a:bodyPr/>
          <a:lstStyle/>
          <a:p>
            <a:pPr marL="228600" indent="-228600">
              <a:spcBef>
                <a:spcPts val="600"/>
              </a:spcBef>
              <a:spcAft>
                <a:spcPts val="600"/>
              </a:spcAft>
              <a:buSzPct val="100000"/>
              <a:buFont typeface="+mj-lt"/>
              <a:buAutoNum type="arabicPeriod"/>
            </a:pPr>
            <a:r>
              <a:rPr lang="en-US" b="1" dirty="0"/>
              <a:t>A strong SAM program will benefit all aspects of the business.</a:t>
            </a:r>
            <a:r>
              <a:rPr lang="en-US" b="1" dirty="0">
                <a:solidFill>
                  <a:srgbClr val="333333"/>
                </a:solidFill>
              </a:rPr>
              <a:t/>
            </a:r>
            <a:br>
              <a:rPr lang="en-US" b="1" dirty="0">
                <a:solidFill>
                  <a:srgbClr val="333333"/>
                </a:solidFill>
              </a:rPr>
            </a:br>
            <a:r>
              <a:rPr lang="en-US" dirty="0"/>
              <a:t>Data and reports gained through SAM will enable data-driven decision making </a:t>
            </a:r>
            <a:r>
              <a:rPr lang="en-US" dirty="0" smtClean="0"/>
              <a:t>in </a:t>
            </a:r>
            <a:r>
              <a:rPr lang="en-US" dirty="0"/>
              <a:t>all areas of the business.</a:t>
            </a:r>
            <a:endParaRPr lang="en-US" dirty="0">
              <a:solidFill>
                <a:srgbClr val="333333"/>
              </a:solidFill>
            </a:endParaRPr>
          </a:p>
          <a:p>
            <a:pPr marL="228600" indent="-228600">
              <a:spcBef>
                <a:spcPts val="600"/>
              </a:spcBef>
              <a:spcAft>
                <a:spcPts val="600"/>
              </a:spcAft>
              <a:buSzPct val="100000"/>
              <a:buFont typeface="+mj-lt"/>
              <a:buAutoNum type="arabicPeriod"/>
            </a:pPr>
            <a:r>
              <a:rPr lang="en-US" b="1" dirty="0"/>
              <a:t>To reduce contract cost, reduce the time spent on revision and creation.</a:t>
            </a:r>
            <a:r>
              <a:rPr lang="en-US" b="1" dirty="0">
                <a:solidFill>
                  <a:srgbClr val="333333"/>
                </a:solidFill>
              </a:rPr>
              <a:t/>
            </a:r>
            <a:br>
              <a:rPr lang="en-US" b="1" dirty="0">
                <a:solidFill>
                  <a:srgbClr val="333333"/>
                </a:solidFill>
              </a:rPr>
            </a:br>
            <a:r>
              <a:rPr lang="en-US" dirty="0"/>
              <a:t>Automate these processes to reduce the need for costly labor inputs.</a:t>
            </a:r>
          </a:p>
          <a:p>
            <a:pPr marL="228600" indent="-228600">
              <a:spcBef>
                <a:spcPts val="600"/>
              </a:spcBef>
              <a:spcAft>
                <a:spcPts val="600"/>
              </a:spcAft>
              <a:buSzPct val="100000"/>
              <a:buFont typeface="+mj-lt"/>
              <a:buAutoNum type="arabicPeriod"/>
            </a:pPr>
            <a:r>
              <a:rPr lang="en-US" b="1" dirty="0"/>
              <a:t>Good SAM will create better HAM.</a:t>
            </a:r>
            <a:r>
              <a:rPr lang="en-US" b="1" dirty="0">
                <a:solidFill>
                  <a:srgbClr val="333333"/>
                </a:solidFill>
              </a:rPr>
              <a:t/>
            </a:r>
            <a:br>
              <a:rPr lang="en-US" b="1" dirty="0">
                <a:solidFill>
                  <a:srgbClr val="333333"/>
                </a:solidFill>
              </a:rPr>
            </a:br>
            <a:r>
              <a:rPr lang="en-US" dirty="0"/>
              <a:t>More efficient software usage will result in improved hardware procurement.</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778" y="225259"/>
            <a:ext cx="8620125" cy="877887"/>
          </a:xfrm>
        </p:spPr>
        <p:txBody>
          <a:bodyPr/>
          <a:lstStyle/>
          <a:p>
            <a:r>
              <a:rPr lang="en-CA" dirty="0"/>
              <a:t>Cut software spend by a third with optimized </a:t>
            </a:r>
            <a:r>
              <a:rPr lang="en-CA" dirty="0" smtClean="0"/>
              <a:t>SAM processes</a:t>
            </a:r>
            <a:endParaRPr lang="en-CA" dirty="0"/>
          </a:p>
        </p:txBody>
      </p:sp>
      <p:sp>
        <p:nvSpPr>
          <p:cNvPr id="5" name="Rectangle 4"/>
          <p:cNvSpPr/>
          <p:nvPr/>
        </p:nvSpPr>
        <p:spPr>
          <a:xfrm>
            <a:off x="261699" y="1810898"/>
            <a:ext cx="8538335" cy="1969770"/>
          </a:xfrm>
          <a:prstGeom prst="rect">
            <a:avLst/>
          </a:prstGeom>
        </p:spPr>
        <p:txBody>
          <a:bodyPr wrap="square">
            <a:spAutoFit/>
          </a:bodyPr>
          <a:lstStyle/>
          <a:p>
            <a:pPr marL="228600" indent="-228600">
              <a:spcBef>
                <a:spcPts val="300"/>
              </a:spcBef>
              <a:spcAft>
                <a:spcPts val="300"/>
              </a:spcAft>
              <a:buFont typeface="+mj-lt"/>
              <a:buAutoNum type="arabicPeriod"/>
            </a:pPr>
            <a:r>
              <a:rPr lang="en-CA" sz="1400" b="1" dirty="0"/>
              <a:t>Reviewing license agreements and usage rights.</a:t>
            </a:r>
            <a:r>
              <a:rPr lang="en-CA" sz="1400" dirty="0"/>
              <a:t> </a:t>
            </a:r>
            <a:r>
              <a:rPr lang="en-CA" sz="1200" dirty="0" smtClean="0"/>
              <a:t>End-user </a:t>
            </a:r>
            <a:r>
              <a:rPr lang="en-CA" sz="1200" dirty="0"/>
              <a:t>license agreements are </a:t>
            </a:r>
            <a:r>
              <a:rPr lang="en-CA" sz="1200" dirty="0" smtClean="0"/>
              <a:t>intentionally complicated.  </a:t>
            </a:r>
            <a:r>
              <a:rPr lang="en-CA" sz="1200" dirty="0"/>
              <a:t>For example, some vendors allow users to install software on more than one device, while others allow you to install the software on a physical machine </a:t>
            </a:r>
            <a:r>
              <a:rPr lang="en-CA" sz="1200" dirty="0" smtClean="0"/>
              <a:t>and </a:t>
            </a:r>
            <a:r>
              <a:rPr lang="en-CA" sz="1200" dirty="0"/>
              <a:t>its associated virtual machine.</a:t>
            </a:r>
          </a:p>
          <a:p>
            <a:pPr marL="228600" indent="-228600">
              <a:spcBef>
                <a:spcPts val="300"/>
              </a:spcBef>
              <a:spcAft>
                <a:spcPts val="300"/>
              </a:spcAft>
              <a:buFont typeface="+mj-lt"/>
              <a:buAutoNum type="arabicPeriod"/>
            </a:pPr>
            <a:r>
              <a:rPr lang="en-CA" sz="1400" b="1" dirty="0"/>
              <a:t>Harvesting </a:t>
            </a:r>
            <a:r>
              <a:rPr lang="en-CA" sz="1400" b="1" dirty="0" smtClean="0"/>
              <a:t>+ reallocating </a:t>
            </a:r>
            <a:r>
              <a:rPr lang="en-CA" sz="1400" b="1" dirty="0"/>
              <a:t>deployed licenses. </a:t>
            </a:r>
            <a:r>
              <a:rPr lang="en-CA" sz="1200" dirty="0"/>
              <a:t>Licenses do not belong to users, they belong to the organization. Use your SAM tool to determine usage levels for deployed </a:t>
            </a:r>
            <a:r>
              <a:rPr lang="en-CA" sz="1200" dirty="0" smtClean="0"/>
              <a:t>licenses </a:t>
            </a:r>
            <a:r>
              <a:rPr lang="en-CA" sz="1200" dirty="0"/>
              <a:t>and harvest licenses that are not being used. </a:t>
            </a:r>
          </a:p>
          <a:p>
            <a:pPr marL="446088" lvl="1" indent="-228600">
              <a:spcBef>
                <a:spcPts val="300"/>
              </a:spcBef>
              <a:spcAft>
                <a:spcPts val="300"/>
              </a:spcAft>
              <a:buFont typeface="Arial" panose="020B0604020202020204" pitchFamily="34" charset="0"/>
              <a:buChar char="•"/>
            </a:pPr>
            <a:r>
              <a:rPr lang="en-CA" sz="1200" dirty="0"/>
              <a:t>A more in-depth analysis like keystroke count can reveal more about license need. For example, </a:t>
            </a:r>
            <a:r>
              <a:rPr lang="en-CA" sz="1200" dirty="0" smtClean="0"/>
              <a:t>if you </a:t>
            </a:r>
            <a:r>
              <a:rPr lang="en-CA" sz="1200" dirty="0"/>
              <a:t>have several users who have a license for Adobe Reader Pro assigned to </a:t>
            </a:r>
            <a:r>
              <a:rPr lang="en-CA" sz="1200" dirty="0" smtClean="0"/>
              <a:t>them </a:t>
            </a:r>
            <a:r>
              <a:rPr lang="en-CA" sz="1200" dirty="0"/>
              <a:t>but their keystroke count is 0, they will get the same value out of the free version of Reader since they do not require .pdf creation/editing capabilities.</a:t>
            </a:r>
          </a:p>
        </p:txBody>
      </p:sp>
      <p:sp>
        <p:nvSpPr>
          <p:cNvPr id="6" name="TextBox 5"/>
          <p:cNvSpPr txBox="1"/>
          <p:nvPr/>
        </p:nvSpPr>
        <p:spPr>
          <a:xfrm>
            <a:off x="274778" y="3907114"/>
            <a:ext cx="2444054" cy="369332"/>
          </a:xfrm>
          <a:prstGeom prst="rect">
            <a:avLst/>
          </a:prstGeom>
        </p:spPr>
        <p:txBody>
          <a:bodyPr wrap="square" rtlCol="0">
            <a:spAutoFit/>
          </a:bodyPr>
          <a:lstStyle/>
          <a:p>
            <a:r>
              <a:rPr lang="en-CA" dirty="0" smtClean="0"/>
              <a:t>Savings example</a:t>
            </a:r>
            <a:r>
              <a:rPr lang="en-CA" sz="1400" dirty="0" smtClean="0"/>
              <a:t>:</a:t>
            </a:r>
          </a:p>
        </p:txBody>
      </p:sp>
      <p:cxnSp>
        <p:nvCxnSpPr>
          <p:cNvPr id="8" name="Straight Connector 7"/>
          <p:cNvCxnSpPr/>
          <p:nvPr/>
        </p:nvCxnSpPr>
        <p:spPr>
          <a:xfrm>
            <a:off x="405521" y="3850422"/>
            <a:ext cx="8332959" cy="1053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1" name="Group 6"/>
          <p:cNvGrpSpPr/>
          <p:nvPr/>
        </p:nvGrpSpPr>
        <p:grpSpPr>
          <a:xfrm>
            <a:off x="439369" y="4277037"/>
            <a:ext cx="8240361" cy="2049658"/>
            <a:chOff x="478980" y="4019739"/>
            <a:chExt cx="8061805" cy="1671581"/>
          </a:xfrm>
        </p:grpSpPr>
        <p:sp>
          <p:nvSpPr>
            <p:cNvPr id="12" name="Chevron 8"/>
            <p:cNvSpPr/>
            <p:nvPr/>
          </p:nvSpPr>
          <p:spPr>
            <a:xfrm>
              <a:off x="478980" y="4019740"/>
              <a:ext cx="1472568" cy="568411"/>
            </a:xfrm>
            <a:prstGeom prst="chevron">
              <a:avLst>
                <a:gd name="adj" fmla="val 40000"/>
              </a:avLst>
            </a:prstGeom>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sp>
        <p:sp>
          <p:nvSpPr>
            <p:cNvPr id="13" name="Freeform 9"/>
            <p:cNvSpPr/>
            <p:nvPr/>
          </p:nvSpPr>
          <p:spPr>
            <a:xfrm>
              <a:off x="481131" y="4617442"/>
              <a:ext cx="1430260" cy="1073878"/>
            </a:xfrm>
            <a:custGeom>
              <a:avLst/>
              <a:gdLst>
                <a:gd name="connsiteX0" fmla="*/ 0 w 1243502"/>
                <a:gd name="connsiteY0" fmla="*/ 111661 h 1116610"/>
                <a:gd name="connsiteX1" fmla="*/ 111661 w 1243502"/>
                <a:gd name="connsiteY1" fmla="*/ 0 h 1116610"/>
                <a:gd name="connsiteX2" fmla="*/ 1131841 w 1243502"/>
                <a:gd name="connsiteY2" fmla="*/ 0 h 1116610"/>
                <a:gd name="connsiteX3" fmla="*/ 1243502 w 1243502"/>
                <a:gd name="connsiteY3" fmla="*/ 111661 h 1116610"/>
                <a:gd name="connsiteX4" fmla="*/ 1243502 w 1243502"/>
                <a:gd name="connsiteY4" fmla="*/ 1004949 h 1116610"/>
                <a:gd name="connsiteX5" fmla="*/ 1131841 w 1243502"/>
                <a:gd name="connsiteY5" fmla="*/ 1116610 h 1116610"/>
                <a:gd name="connsiteX6" fmla="*/ 111661 w 1243502"/>
                <a:gd name="connsiteY6" fmla="*/ 1116610 h 1116610"/>
                <a:gd name="connsiteX7" fmla="*/ 0 w 1243502"/>
                <a:gd name="connsiteY7" fmla="*/ 1004949 h 1116610"/>
                <a:gd name="connsiteX8" fmla="*/ 0 w 1243502"/>
                <a:gd name="connsiteY8" fmla="*/ 111661 h 1116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502" h="1116610">
                  <a:moveTo>
                    <a:pt x="0" y="111661"/>
                  </a:moveTo>
                  <a:cubicBezTo>
                    <a:pt x="0" y="49992"/>
                    <a:pt x="49992" y="0"/>
                    <a:pt x="111661" y="0"/>
                  </a:cubicBezTo>
                  <a:lnTo>
                    <a:pt x="1131841" y="0"/>
                  </a:lnTo>
                  <a:cubicBezTo>
                    <a:pt x="1193510" y="0"/>
                    <a:pt x="1243502" y="49992"/>
                    <a:pt x="1243502" y="111661"/>
                  </a:cubicBezTo>
                  <a:lnTo>
                    <a:pt x="1243502" y="1004949"/>
                  </a:lnTo>
                  <a:cubicBezTo>
                    <a:pt x="1243502" y="1066618"/>
                    <a:pt x="1193510" y="1116610"/>
                    <a:pt x="1131841" y="1116610"/>
                  </a:cubicBezTo>
                  <a:lnTo>
                    <a:pt x="111661" y="1116610"/>
                  </a:lnTo>
                  <a:cubicBezTo>
                    <a:pt x="49992" y="1116610"/>
                    <a:pt x="0" y="1066618"/>
                    <a:pt x="0" y="1004949"/>
                  </a:cubicBezTo>
                  <a:lnTo>
                    <a:pt x="0" y="111661"/>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3824" tIns="103824" rIns="103824" bIns="103824" numCol="1" spcCol="1270" anchor="ctr" anchorCtr="0">
              <a:noAutofit/>
            </a:bodyPr>
            <a:lstStyle/>
            <a:p>
              <a:pPr lvl="0" defTabSz="444500">
                <a:lnSpc>
                  <a:spcPct val="90000"/>
                </a:lnSpc>
                <a:spcBef>
                  <a:spcPct val="0"/>
                </a:spcBef>
                <a:spcAft>
                  <a:spcPct val="35000"/>
                </a:spcAft>
              </a:pPr>
              <a:r>
                <a:rPr lang="en-CA" sz="1300" kern="1200" dirty="0" smtClean="0"/>
                <a:t>Let’s say your organization has a gross annual revenue of </a:t>
              </a:r>
              <a:r>
                <a:rPr lang="en-CA" sz="1300" b="1" kern="1200" dirty="0" smtClean="0"/>
                <a:t>$50 million</a:t>
              </a:r>
              <a:r>
                <a:rPr lang="en-CA" sz="1300" kern="1200" dirty="0" smtClean="0"/>
                <a:t>. </a:t>
              </a:r>
              <a:endParaRPr lang="en-CA" sz="1300" kern="1200" dirty="0"/>
            </a:p>
          </p:txBody>
        </p:sp>
        <p:sp>
          <p:nvSpPr>
            <p:cNvPr id="14" name="Chevron 21"/>
            <p:cNvSpPr/>
            <p:nvPr/>
          </p:nvSpPr>
          <p:spPr>
            <a:xfrm>
              <a:off x="2037152" y="4031756"/>
              <a:ext cx="1472568" cy="568411"/>
            </a:xfrm>
            <a:prstGeom prst="chevron">
              <a:avLst>
                <a:gd name="adj" fmla="val 40000"/>
              </a:avLst>
            </a:prstGeom>
          </p:spPr>
          <p:style>
            <a:lnRef idx="2">
              <a:schemeClr val="lt1">
                <a:hueOff val="0"/>
                <a:satOff val="0"/>
                <a:lumOff val="0"/>
                <a:alphaOff val="0"/>
              </a:schemeClr>
            </a:lnRef>
            <a:fillRef idx="1">
              <a:schemeClr val="accent1">
                <a:shade val="80000"/>
                <a:hueOff val="89519"/>
                <a:satOff val="-8381"/>
                <a:lumOff val="9640"/>
                <a:alphaOff val="0"/>
              </a:schemeClr>
            </a:fillRef>
            <a:effectRef idx="0">
              <a:schemeClr val="accent1">
                <a:shade val="80000"/>
                <a:hueOff val="89519"/>
                <a:satOff val="-8381"/>
                <a:lumOff val="9640"/>
                <a:alphaOff val="0"/>
              </a:schemeClr>
            </a:effectRef>
            <a:fontRef idx="minor">
              <a:schemeClr val="lt1"/>
            </a:fontRef>
          </p:style>
        </p:sp>
        <p:sp>
          <p:nvSpPr>
            <p:cNvPr id="15" name="Freeform 27"/>
            <p:cNvSpPr/>
            <p:nvPr/>
          </p:nvSpPr>
          <p:spPr>
            <a:xfrm>
              <a:off x="2048958" y="4638848"/>
              <a:ext cx="1460761" cy="1052472"/>
            </a:xfrm>
            <a:custGeom>
              <a:avLst/>
              <a:gdLst>
                <a:gd name="connsiteX0" fmla="*/ 0 w 1243502"/>
                <a:gd name="connsiteY0" fmla="*/ 109409 h 1094089"/>
                <a:gd name="connsiteX1" fmla="*/ 109409 w 1243502"/>
                <a:gd name="connsiteY1" fmla="*/ 0 h 1094089"/>
                <a:gd name="connsiteX2" fmla="*/ 1134093 w 1243502"/>
                <a:gd name="connsiteY2" fmla="*/ 0 h 1094089"/>
                <a:gd name="connsiteX3" fmla="*/ 1243502 w 1243502"/>
                <a:gd name="connsiteY3" fmla="*/ 109409 h 1094089"/>
                <a:gd name="connsiteX4" fmla="*/ 1243502 w 1243502"/>
                <a:gd name="connsiteY4" fmla="*/ 984680 h 1094089"/>
                <a:gd name="connsiteX5" fmla="*/ 1134093 w 1243502"/>
                <a:gd name="connsiteY5" fmla="*/ 1094089 h 1094089"/>
                <a:gd name="connsiteX6" fmla="*/ 109409 w 1243502"/>
                <a:gd name="connsiteY6" fmla="*/ 1094089 h 1094089"/>
                <a:gd name="connsiteX7" fmla="*/ 0 w 1243502"/>
                <a:gd name="connsiteY7" fmla="*/ 984680 h 1094089"/>
                <a:gd name="connsiteX8" fmla="*/ 0 w 1243502"/>
                <a:gd name="connsiteY8" fmla="*/ 109409 h 109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502" h="1094089">
                  <a:moveTo>
                    <a:pt x="0" y="109409"/>
                  </a:moveTo>
                  <a:cubicBezTo>
                    <a:pt x="0" y="48984"/>
                    <a:pt x="48984" y="0"/>
                    <a:pt x="109409" y="0"/>
                  </a:cubicBezTo>
                  <a:lnTo>
                    <a:pt x="1134093" y="0"/>
                  </a:lnTo>
                  <a:cubicBezTo>
                    <a:pt x="1194518" y="0"/>
                    <a:pt x="1243502" y="48984"/>
                    <a:pt x="1243502" y="109409"/>
                  </a:cubicBezTo>
                  <a:lnTo>
                    <a:pt x="1243502" y="984680"/>
                  </a:lnTo>
                  <a:cubicBezTo>
                    <a:pt x="1243502" y="1045105"/>
                    <a:pt x="1194518" y="1094089"/>
                    <a:pt x="1134093" y="1094089"/>
                  </a:cubicBezTo>
                  <a:lnTo>
                    <a:pt x="109409" y="1094089"/>
                  </a:lnTo>
                  <a:cubicBezTo>
                    <a:pt x="48984" y="1094089"/>
                    <a:pt x="0" y="1045105"/>
                    <a:pt x="0" y="984680"/>
                  </a:cubicBezTo>
                  <a:lnTo>
                    <a:pt x="0" y="109409"/>
                  </a:lnTo>
                  <a:close/>
                </a:path>
              </a:pathLst>
            </a:custGeom>
          </p:spPr>
          <p:style>
            <a:lnRef idx="2">
              <a:schemeClr val="accent1">
                <a:shade val="80000"/>
                <a:hueOff val="89519"/>
                <a:satOff val="-8381"/>
                <a:lumOff val="964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6053" tIns="96053" rIns="96053" bIns="96053" numCol="1" spcCol="1270" anchor="ctr" anchorCtr="0">
              <a:noAutofit/>
            </a:bodyPr>
            <a:lstStyle/>
            <a:p>
              <a:pPr lvl="0" defTabSz="400050">
                <a:lnSpc>
                  <a:spcPct val="90000"/>
                </a:lnSpc>
                <a:spcBef>
                  <a:spcPct val="0"/>
                </a:spcBef>
                <a:spcAft>
                  <a:spcPct val="35000"/>
                </a:spcAft>
              </a:pPr>
              <a:r>
                <a:rPr lang="en-CA" sz="1300" kern="1200" dirty="0" smtClean="0"/>
                <a:t>IT budgets are typically 3.5% of a company’s total revenue – </a:t>
              </a:r>
              <a:r>
                <a:rPr lang="en-CA" sz="1300" b="1" kern="1200" dirty="0" smtClean="0"/>
                <a:t>$1.75 million </a:t>
              </a:r>
              <a:r>
                <a:rPr lang="en-CA" sz="1300" kern="1200" dirty="0" smtClean="0"/>
                <a:t>dollars in this case.</a:t>
              </a:r>
              <a:endParaRPr lang="en-CA" sz="1300" kern="1200" dirty="0"/>
            </a:p>
          </p:txBody>
        </p:sp>
        <p:sp>
          <p:nvSpPr>
            <p:cNvPr id="16" name="Chevron 28"/>
            <p:cNvSpPr/>
            <p:nvPr/>
          </p:nvSpPr>
          <p:spPr>
            <a:xfrm>
              <a:off x="3707234" y="4019739"/>
              <a:ext cx="1472568" cy="568411"/>
            </a:xfrm>
            <a:prstGeom prst="chevron">
              <a:avLst>
                <a:gd name="adj" fmla="val 40000"/>
              </a:avLst>
            </a:prstGeom>
          </p:spPr>
          <p:style>
            <a:lnRef idx="2">
              <a:schemeClr val="lt1">
                <a:hueOff val="0"/>
                <a:satOff val="0"/>
                <a:lumOff val="0"/>
                <a:alphaOff val="0"/>
              </a:schemeClr>
            </a:lnRef>
            <a:fillRef idx="1">
              <a:schemeClr val="accent1">
                <a:shade val="80000"/>
                <a:hueOff val="179037"/>
                <a:satOff val="-16762"/>
                <a:lumOff val="19280"/>
                <a:alphaOff val="0"/>
              </a:schemeClr>
            </a:fillRef>
            <a:effectRef idx="0">
              <a:schemeClr val="accent1">
                <a:shade val="80000"/>
                <a:hueOff val="179037"/>
                <a:satOff val="-16762"/>
                <a:lumOff val="19280"/>
                <a:alphaOff val="0"/>
              </a:schemeClr>
            </a:effectRef>
            <a:fontRef idx="minor">
              <a:schemeClr val="lt1"/>
            </a:fontRef>
          </p:style>
        </p:sp>
        <p:sp>
          <p:nvSpPr>
            <p:cNvPr id="17" name="Freeform 29"/>
            <p:cNvSpPr/>
            <p:nvPr/>
          </p:nvSpPr>
          <p:spPr>
            <a:xfrm>
              <a:off x="3707234" y="4638848"/>
              <a:ext cx="1472568" cy="1052472"/>
            </a:xfrm>
            <a:custGeom>
              <a:avLst/>
              <a:gdLst>
                <a:gd name="connsiteX0" fmla="*/ 0 w 1243502"/>
                <a:gd name="connsiteY0" fmla="*/ 56841 h 568411"/>
                <a:gd name="connsiteX1" fmla="*/ 56841 w 1243502"/>
                <a:gd name="connsiteY1" fmla="*/ 0 h 568411"/>
                <a:gd name="connsiteX2" fmla="*/ 1186661 w 1243502"/>
                <a:gd name="connsiteY2" fmla="*/ 0 h 568411"/>
                <a:gd name="connsiteX3" fmla="*/ 1243502 w 1243502"/>
                <a:gd name="connsiteY3" fmla="*/ 56841 h 568411"/>
                <a:gd name="connsiteX4" fmla="*/ 1243502 w 1243502"/>
                <a:gd name="connsiteY4" fmla="*/ 511570 h 568411"/>
                <a:gd name="connsiteX5" fmla="*/ 1186661 w 1243502"/>
                <a:gd name="connsiteY5" fmla="*/ 568411 h 568411"/>
                <a:gd name="connsiteX6" fmla="*/ 56841 w 1243502"/>
                <a:gd name="connsiteY6" fmla="*/ 568411 h 568411"/>
                <a:gd name="connsiteX7" fmla="*/ 0 w 1243502"/>
                <a:gd name="connsiteY7" fmla="*/ 511570 h 568411"/>
                <a:gd name="connsiteX8" fmla="*/ 0 w 1243502"/>
                <a:gd name="connsiteY8" fmla="*/ 56841 h 568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502" h="568411">
                  <a:moveTo>
                    <a:pt x="0" y="56841"/>
                  </a:moveTo>
                  <a:cubicBezTo>
                    <a:pt x="0" y="25449"/>
                    <a:pt x="25449" y="0"/>
                    <a:pt x="56841" y="0"/>
                  </a:cubicBezTo>
                  <a:lnTo>
                    <a:pt x="1186661" y="0"/>
                  </a:lnTo>
                  <a:cubicBezTo>
                    <a:pt x="1218053" y="0"/>
                    <a:pt x="1243502" y="25449"/>
                    <a:pt x="1243502" y="56841"/>
                  </a:cubicBezTo>
                  <a:lnTo>
                    <a:pt x="1243502" y="511570"/>
                  </a:lnTo>
                  <a:cubicBezTo>
                    <a:pt x="1243502" y="542962"/>
                    <a:pt x="1218053" y="568411"/>
                    <a:pt x="1186661" y="568411"/>
                  </a:cubicBezTo>
                  <a:lnTo>
                    <a:pt x="56841" y="568411"/>
                  </a:lnTo>
                  <a:cubicBezTo>
                    <a:pt x="25449" y="568411"/>
                    <a:pt x="0" y="542962"/>
                    <a:pt x="0" y="511570"/>
                  </a:cubicBezTo>
                  <a:lnTo>
                    <a:pt x="0" y="56841"/>
                  </a:lnTo>
                  <a:close/>
                </a:path>
              </a:pathLst>
            </a:custGeom>
          </p:spPr>
          <p:style>
            <a:lnRef idx="2">
              <a:schemeClr val="accent1">
                <a:shade val="80000"/>
                <a:hueOff val="179037"/>
                <a:satOff val="-16762"/>
                <a:lumOff val="1928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656" tIns="80656" rIns="80656" bIns="80656" numCol="1" spcCol="1270" anchor="ctr" anchorCtr="0">
              <a:noAutofit/>
            </a:bodyPr>
            <a:lstStyle/>
            <a:p>
              <a:pPr defTabSz="400050">
                <a:lnSpc>
                  <a:spcPct val="90000"/>
                </a:lnSpc>
                <a:spcBef>
                  <a:spcPct val="0"/>
                </a:spcBef>
                <a:spcAft>
                  <a:spcPct val="35000"/>
                </a:spcAft>
              </a:pPr>
              <a:r>
                <a:rPr lang="en-CA" sz="1300" dirty="0" smtClean="0"/>
                <a:t>Of </a:t>
              </a:r>
              <a:r>
                <a:rPr lang="en-CA" sz="1300" dirty="0"/>
                <a:t>that $1.75 million, software spend is </a:t>
              </a:r>
              <a:r>
                <a:rPr lang="en-CA" sz="1300" dirty="0" smtClean="0"/>
                <a:t>9.5</a:t>
              </a:r>
              <a:r>
                <a:rPr lang="en-CA" sz="1300" dirty="0"/>
                <a:t>% of the IT </a:t>
              </a:r>
              <a:r>
                <a:rPr lang="en-CA" sz="1300" dirty="0" smtClean="0"/>
                <a:t>budget, or </a:t>
              </a:r>
              <a:r>
                <a:rPr lang="en-CA" sz="1300" b="1" dirty="0"/>
                <a:t>$166,250 </a:t>
              </a:r>
              <a:r>
                <a:rPr lang="en-CA" sz="1300" dirty="0" smtClean="0"/>
                <a:t>annually.</a:t>
              </a:r>
              <a:endParaRPr lang="en-CA" sz="1300" dirty="0"/>
            </a:p>
          </p:txBody>
        </p:sp>
        <p:sp>
          <p:nvSpPr>
            <p:cNvPr id="18" name="Chevron 30"/>
            <p:cNvSpPr/>
            <p:nvPr/>
          </p:nvSpPr>
          <p:spPr>
            <a:xfrm>
              <a:off x="5398135" y="4031755"/>
              <a:ext cx="1472568" cy="568411"/>
            </a:xfrm>
            <a:prstGeom prst="chevron">
              <a:avLst>
                <a:gd name="adj" fmla="val 40000"/>
              </a:avLst>
            </a:prstGeom>
          </p:spPr>
          <p:style>
            <a:lnRef idx="2">
              <a:schemeClr val="lt1">
                <a:hueOff val="0"/>
                <a:satOff val="0"/>
                <a:lumOff val="0"/>
                <a:alphaOff val="0"/>
              </a:schemeClr>
            </a:lnRef>
            <a:fillRef idx="1">
              <a:schemeClr val="accent1">
                <a:shade val="80000"/>
                <a:hueOff val="268556"/>
                <a:satOff val="-25143"/>
                <a:lumOff val="28921"/>
                <a:alphaOff val="0"/>
              </a:schemeClr>
            </a:fillRef>
            <a:effectRef idx="0">
              <a:schemeClr val="accent1">
                <a:shade val="80000"/>
                <a:hueOff val="268556"/>
                <a:satOff val="-25143"/>
                <a:lumOff val="28921"/>
                <a:alphaOff val="0"/>
              </a:schemeClr>
            </a:effectRef>
            <a:fontRef idx="minor">
              <a:schemeClr val="lt1"/>
            </a:fontRef>
          </p:style>
        </p:sp>
        <p:sp>
          <p:nvSpPr>
            <p:cNvPr id="19" name="Freeform 31"/>
            <p:cNvSpPr/>
            <p:nvPr/>
          </p:nvSpPr>
          <p:spPr>
            <a:xfrm>
              <a:off x="5406775" y="4646458"/>
              <a:ext cx="1463928" cy="1044862"/>
            </a:xfrm>
            <a:custGeom>
              <a:avLst/>
              <a:gdLst>
                <a:gd name="connsiteX0" fmla="*/ 0 w 1243502"/>
                <a:gd name="connsiteY0" fmla="*/ 56841 h 568411"/>
                <a:gd name="connsiteX1" fmla="*/ 56841 w 1243502"/>
                <a:gd name="connsiteY1" fmla="*/ 0 h 568411"/>
                <a:gd name="connsiteX2" fmla="*/ 1186661 w 1243502"/>
                <a:gd name="connsiteY2" fmla="*/ 0 h 568411"/>
                <a:gd name="connsiteX3" fmla="*/ 1243502 w 1243502"/>
                <a:gd name="connsiteY3" fmla="*/ 56841 h 568411"/>
                <a:gd name="connsiteX4" fmla="*/ 1243502 w 1243502"/>
                <a:gd name="connsiteY4" fmla="*/ 511570 h 568411"/>
                <a:gd name="connsiteX5" fmla="*/ 1186661 w 1243502"/>
                <a:gd name="connsiteY5" fmla="*/ 568411 h 568411"/>
                <a:gd name="connsiteX6" fmla="*/ 56841 w 1243502"/>
                <a:gd name="connsiteY6" fmla="*/ 568411 h 568411"/>
                <a:gd name="connsiteX7" fmla="*/ 0 w 1243502"/>
                <a:gd name="connsiteY7" fmla="*/ 511570 h 568411"/>
                <a:gd name="connsiteX8" fmla="*/ 0 w 1243502"/>
                <a:gd name="connsiteY8" fmla="*/ 56841 h 568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502" h="568411">
                  <a:moveTo>
                    <a:pt x="0" y="56841"/>
                  </a:moveTo>
                  <a:cubicBezTo>
                    <a:pt x="0" y="25449"/>
                    <a:pt x="25449" y="0"/>
                    <a:pt x="56841" y="0"/>
                  </a:cubicBezTo>
                  <a:lnTo>
                    <a:pt x="1186661" y="0"/>
                  </a:lnTo>
                  <a:cubicBezTo>
                    <a:pt x="1218053" y="0"/>
                    <a:pt x="1243502" y="25449"/>
                    <a:pt x="1243502" y="56841"/>
                  </a:cubicBezTo>
                  <a:lnTo>
                    <a:pt x="1243502" y="511570"/>
                  </a:lnTo>
                  <a:cubicBezTo>
                    <a:pt x="1243502" y="542962"/>
                    <a:pt x="1218053" y="568411"/>
                    <a:pt x="1186661" y="568411"/>
                  </a:cubicBezTo>
                  <a:lnTo>
                    <a:pt x="56841" y="568411"/>
                  </a:lnTo>
                  <a:cubicBezTo>
                    <a:pt x="25449" y="568411"/>
                    <a:pt x="0" y="542962"/>
                    <a:pt x="0" y="511570"/>
                  </a:cubicBezTo>
                  <a:lnTo>
                    <a:pt x="0" y="56841"/>
                  </a:lnTo>
                  <a:close/>
                </a:path>
              </a:pathLst>
            </a:custGeom>
          </p:spPr>
          <p:style>
            <a:lnRef idx="2">
              <a:schemeClr val="accent1">
                <a:shade val="80000"/>
                <a:hueOff val="268556"/>
                <a:satOff val="-25143"/>
                <a:lumOff val="2892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656" tIns="80656" rIns="80656" bIns="80656" numCol="1" spcCol="1270" anchor="ctr" anchorCtr="0">
              <a:noAutofit/>
            </a:bodyPr>
            <a:lstStyle/>
            <a:p>
              <a:pPr defTabSz="400050">
                <a:lnSpc>
                  <a:spcPct val="90000"/>
                </a:lnSpc>
                <a:spcBef>
                  <a:spcPct val="0"/>
                </a:spcBef>
                <a:spcAft>
                  <a:spcPct val="35000"/>
                </a:spcAft>
              </a:pPr>
              <a:r>
                <a:rPr lang="en-CA" sz="1300" dirty="0" smtClean="0"/>
                <a:t>Through </a:t>
              </a:r>
              <a:r>
                <a:rPr lang="en-CA" sz="1300" dirty="0"/>
                <a:t>SAM optimization, your software spend can be trimmed by 30</a:t>
              </a:r>
              <a:r>
                <a:rPr lang="en-CA" sz="1300" dirty="0" smtClean="0"/>
                <a:t>% - </a:t>
              </a:r>
              <a:r>
                <a:rPr lang="en-CA" sz="1300" b="1" dirty="0" smtClean="0"/>
                <a:t>$</a:t>
              </a:r>
              <a:r>
                <a:rPr lang="en-CA" sz="1300" b="1" dirty="0"/>
                <a:t>49,875 </a:t>
              </a:r>
              <a:r>
                <a:rPr lang="en-CA" sz="1300" dirty="0" smtClean="0"/>
                <a:t>annually.</a:t>
              </a:r>
              <a:endParaRPr lang="en-CA" sz="1300" dirty="0"/>
            </a:p>
          </p:txBody>
        </p:sp>
        <p:sp>
          <p:nvSpPr>
            <p:cNvPr id="20" name="Chevron 32"/>
            <p:cNvSpPr/>
            <p:nvPr/>
          </p:nvSpPr>
          <p:spPr>
            <a:xfrm>
              <a:off x="7068217" y="4031754"/>
              <a:ext cx="1472568" cy="568411"/>
            </a:xfrm>
            <a:prstGeom prst="chevron">
              <a:avLst>
                <a:gd name="adj" fmla="val 40000"/>
              </a:avLst>
            </a:prstGeom>
          </p:spPr>
          <p:style>
            <a:lnRef idx="2">
              <a:schemeClr val="lt1">
                <a:hueOff val="0"/>
                <a:satOff val="0"/>
                <a:lumOff val="0"/>
                <a:alphaOff val="0"/>
              </a:schemeClr>
            </a:lnRef>
            <a:fillRef idx="1">
              <a:schemeClr val="accent1">
                <a:shade val="80000"/>
                <a:hueOff val="358075"/>
                <a:satOff val="-33524"/>
                <a:lumOff val="38561"/>
                <a:alphaOff val="0"/>
              </a:schemeClr>
            </a:fillRef>
            <a:effectRef idx="0">
              <a:schemeClr val="accent1">
                <a:shade val="80000"/>
                <a:hueOff val="358075"/>
                <a:satOff val="-33524"/>
                <a:lumOff val="38561"/>
                <a:alphaOff val="0"/>
              </a:schemeClr>
            </a:effectRef>
            <a:fontRef idx="minor">
              <a:schemeClr val="lt1"/>
            </a:fontRef>
          </p:style>
        </p:sp>
        <p:sp>
          <p:nvSpPr>
            <p:cNvPr id="21" name="Freeform 33"/>
            <p:cNvSpPr/>
            <p:nvPr/>
          </p:nvSpPr>
          <p:spPr>
            <a:xfrm>
              <a:off x="7097676" y="4646458"/>
              <a:ext cx="1443109" cy="1044862"/>
            </a:xfrm>
            <a:custGeom>
              <a:avLst/>
              <a:gdLst>
                <a:gd name="connsiteX0" fmla="*/ 0 w 1243502"/>
                <a:gd name="connsiteY0" fmla="*/ 56841 h 568411"/>
                <a:gd name="connsiteX1" fmla="*/ 56841 w 1243502"/>
                <a:gd name="connsiteY1" fmla="*/ 0 h 568411"/>
                <a:gd name="connsiteX2" fmla="*/ 1186661 w 1243502"/>
                <a:gd name="connsiteY2" fmla="*/ 0 h 568411"/>
                <a:gd name="connsiteX3" fmla="*/ 1243502 w 1243502"/>
                <a:gd name="connsiteY3" fmla="*/ 56841 h 568411"/>
                <a:gd name="connsiteX4" fmla="*/ 1243502 w 1243502"/>
                <a:gd name="connsiteY4" fmla="*/ 511570 h 568411"/>
                <a:gd name="connsiteX5" fmla="*/ 1186661 w 1243502"/>
                <a:gd name="connsiteY5" fmla="*/ 568411 h 568411"/>
                <a:gd name="connsiteX6" fmla="*/ 56841 w 1243502"/>
                <a:gd name="connsiteY6" fmla="*/ 568411 h 568411"/>
                <a:gd name="connsiteX7" fmla="*/ 0 w 1243502"/>
                <a:gd name="connsiteY7" fmla="*/ 511570 h 568411"/>
                <a:gd name="connsiteX8" fmla="*/ 0 w 1243502"/>
                <a:gd name="connsiteY8" fmla="*/ 56841 h 568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502" h="568411">
                  <a:moveTo>
                    <a:pt x="0" y="56841"/>
                  </a:moveTo>
                  <a:cubicBezTo>
                    <a:pt x="0" y="25449"/>
                    <a:pt x="25449" y="0"/>
                    <a:pt x="56841" y="0"/>
                  </a:cubicBezTo>
                  <a:lnTo>
                    <a:pt x="1186661" y="0"/>
                  </a:lnTo>
                  <a:cubicBezTo>
                    <a:pt x="1218053" y="0"/>
                    <a:pt x="1243502" y="25449"/>
                    <a:pt x="1243502" y="56841"/>
                  </a:cubicBezTo>
                  <a:lnTo>
                    <a:pt x="1243502" y="511570"/>
                  </a:lnTo>
                  <a:cubicBezTo>
                    <a:pt x="1243502" y="542962"/>
                    <a:pt x="1218053" y="568411"/>
                    <a:pt x="1186661" y="568411"/>
                  </a:cubicBezTo>
                  <a:lnTo>
                    <a:pt x="56841" y="568411"/>
                  </a:lnTo>
                  <a:cubicBezTo>
                    <a:pt x="25449" y="568411"/>
                    <a:pt x="0" y="542962"/>
                    <a:pt x="0" y="511570"/>
                  </a:cubicBezTo>
                  <a:lnTo>
                    <a:pt x="0" y="56841"/>
                  </a:lnTo>
                  <a:close/>
                </a:path>
              </a:pathLst>
            </a:custGeom>
          </p:spPr>
          <p:style>
            <a:lnRef idx="2">
              <a:schemeClr val="accent1">
                <a:shade val="80000"/>
                <a:hueOff val="358075"/>
                <a:satOff val="-33524"/>
                <a:lumOff val="3856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0656" tIns="80656" rIns="80656" bIns="80656" numCol="1" spcCol="1270" anchor="ctr" anchorCtr="0">
              <a:noAutofit/>
            </a:bodyPr>
            <a:lstStyle/>
            <a:p>
              <a:pPr defTabSz="400050">
                <a:lnSpc>
                  <a:spcPct val="90000"/>
                </a:lnSpc>
                <a:spcBef>
                  <a:spcPct val="0"/>
                </a:spcBef>
                <a:spcAft>
                  <a:spcPct val="35000"/>
                </a:spcAft>
              </a:pPr>
              <a:r>
                <a:rPr lang="en-CA" sz="1200" dirty="0" smtClean="0"/>
                <a:t>Industry </a:t>
              </a:r>
              <a:r>
                <a:rPr lang="en-CA" sz="1200" dirty="0"/>
                <a:t>operating profits </a:t>
              </a:r>
              <a:r>
                <a:rPr lang="en-CA" sz="1200" dirty="0" smtClean="0"/>
                <a:t>are </a:t>
              </a:r>
              <a:r>
                <a:rPr lang="en-CA" sz="1200" dirty="0"/>
                <a:t>around 10.5%, which </a:t>
              </a:r>
              <a:r>
                <a:rPr lang="en-CA" sz="1200" dirty="0" smtClean="0"/>
                <a:t>means </a:t>
              </a:r>
              <a:r>
                <a:rPr lang="en-CA" sz="1200" b="1" dirty="0" smtClean="0"/>
                <a:t>$475,000 </a:t>
              </a:r>
              <a:r>
                <a:rPr lang="en-CA" sz="1200" dirty="0"/>
                <a:t>in annual </a:t>
              </a:r>
              <a:r>
                <a:rPr lang="en-CA" sz="1200" dirty="0" smtClean="0"/>
                <a:t>revenue</a:t>
              </a:r>
              <a:r>
                <a:rPr lang="en-CA" sz="1200" dirty="0"/>
                <a:t> </a:t>
              </a:r>
              <a:r>
                <a:rPr lang="en-CA" sz="1200" dirty="0" smtClean="0"/>
                <a:t>is gained from SAM savings.</a:t>
              </a:r>
              <a:endParaRPr lang="en-CA" sz="1200" dirty="0"/>
            </a:p>
          </p:txBody>
        </p:sp>
      </p:grpSp>
      <p:sp>
        <p:nvSpPr>
          <p:cNvPr id="23" name="Oval 145407"/>
          <p:cNvSpPr/>
          <p:nvPr/>
        </p:nvSpPr>
        <p:spPr>
          <a:xfrm>
            <a:off x="1048028" y="4507072"/>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24" name="Oval 145407"/>
          <p:cNvSpPr/>
          <p:nvPr/>
        </p:nvSpPr>
        <p:spPr>
          <a:xfrm>
            <a:off x="2641541" y="4507072"/>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25" name="Oval 145407"/>
          <p:cNvSpPr/>
          <p:nvPr/>
        </p:nvSpPr>
        <p:spPr>
          <a:xfrm>
            <a:off x="4323186" y="4507072"/>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
        <p:nvSpPr>
          <p:cNvPr id="26" name="Oval 145407"/>
          <p:cNvSpPr/>
          <p:nvPr/>
        </p:nvSpPr>
        <p:spPr>
          <a:xfrm>
            <a:off x="6086444" y="4507072"/>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4</a:t>
            </a:r>
          </a:p>
        </p:txBody>
      </p:sp>
      <p:sp>
        <p:nvSpPr>
          <p:cNvPr id="27" name="Oval 145407"/>
          <p:cNvSpPr/>
          <p:nvPr/>
        </p:nvSpPr>
        <p:spPr>
          <a:xfrm>
            <a:off x="7808572" y="4507072"/>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5</a:t>
            </a:r>
          </a:p>
        </p:txBody>
      </p:sp>
      <p:sp>
        <p:nvSpPr>
          <p:cNvPr id="3" name="Rectangle 45"/>
          <p:cNvSpPr/>
          <p:nvPr/>
        </p:nvSpPr>
        <p:spPr>
          <a:xfrm>
            <a:off x="274778" y="1104560"/>
            <a:ext cx="8297722" cy="646331"/>
          </a:xfrm>
          <a:prstGeom prst="rect">
            <a:avLst/>
          </a:prstGeom>
        </p:spPr>
        <p:txBody>
          <a:bodyPr wrap="square">
            <a:spAutoFit/>
          </a:bodyPr>
          <a:lstStyle/>
          <a:p>
            <a:r>
              <a:rPr lang="en-CA" dirty="0"/>
              <a:t>Proactive SAM processes are your IT budget’s best friend. Active management of licenses will result in a </a:t>
            </a:r>
            <a:r>
              <a:rPr lang="en-CA" b="1" dirty="0"/>
              <a:t>30% decrease </a:t>
            </a:r>
            <a:r>
              <a:rPr lang="en-CA" b="1" dirty="0" smtClean="0"/>
              <a:t>in annual </a:t>
            </a:r>
            <a:r>
              <a:rPr lang="en-CA" b="1" dirty="0"/>
              <a:t>software </a:t>
            </a:r>
            <a:r>
              <a:rPr lang="en-CA" b="1" dirty="0" smtClean="0"/>
              <a:t>spend </a:t>
            </a:r>
            <a:r>
              <a:rPr lang="en-CA" dirty="0" smtClean="0"/>
              <a:t>by</a:t>
            </a:r>
            <a:r>
              <a:rPr lang="en-CA" dirty="0"/>
              <a:t>:</a:t>
            </a:r>
          </a:p>
        </p:txBody>
      </p:sp>
      <p:grpSp>
        <p:nvGrpSpPr>
          <p:cNvPr id="28" name="Group 27"/>
          <p:cNvGrpSpPr/>
          <p:nvPr/>
        </p:nvGrpSpPr>
        <p:grpSpPr>
          <a:xfrm>
            <a:off x="0" y="6422955"/>
            <a:ext cx="9144000" cy="437555"/>
            <a:chOff x="0" y="6422955"/>
            <a:chExt cx="9144000" cy="437555"/>
          </a:xfrm>
        </p:grpSpPr>
        <p:pic>
          <p:nvPicPr>
            <p:cNvPr id="2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6282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
          <p:cNvSpPr/>
          <p:nvPr/>
        </p:nvSpPr>
        <p:spPr>
          <a:xfrm>
            <a:off x="251520" y="1329325"/>
            <a:ext cx="8625780" cy="4978342"/>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utoShape 3"/>
          <p:cNvSpPr>
            <a:spLocks noChangeAspect="1" noChangeArrowheads="1" noTextEdit="1"/>
          </p:cNvSpPr>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TextBox 7"/>
          <p:cNvSpPr txBox="1"/>
          <p:nvPr/>
        </p:nvSpPr>
        <p:spPr>
          <a:xfrm>
            <a:off x="355812" y="1385117"/>
            <a:ext cx="4029469" cy="1508105"/>
          </a:xfrm>
          <a:prstGeom prst="rect">
            <a:avLst/>
          </a:prstGeom>
          <a:solidFill>
            <a:schemeClr val="bg1"/>
          </a:solidFill>
        </p:spPr>
        <p:txBody>
          <a:bodyPr wrap="square" rIns="360000" rtlCol="0" anchor="ctr">
            <a:spAutoFit/>
          </a:bodyPr>
          <a:lstStyle/>
          <a:p>
            <a:pPr>
              <a:spcBef>
                <a:spcPts val="600"/>
              </a:spcBef>
              <a:spcAft>
                <a:spcPts val="600"/>
              </a:spcAft>
            </a:pPr>
            <a:r>
              <a:rPr lang="en-US" sz="1200" b="1" dirty="0" smtClean="0"/>
              <a:t>Risk #1: High cost of undiscovered software </a:t>
            </a:r>
          </a:p>
          <a:p>
            <a:pPr marL="174625" indent="-174625">
              <a:spcBef>
                <a:spcPts val="600"/>
              </a:spcBef>
              <a:spcAft>
                <a:spcPts val="600"/>
              </a:spcAft>
              <a:buClr>
                <a:schemeClr val="tx1"/>
              </a:buClr>
              <a:buSzPct val="100000"/>
              <a:buFont typeface="Arial" panose="020B0604020202020204" pitchFamily="34" charset="0"/>
              <a:buChar char="•"/>
            </a:pPr>
            <a:r>
              <a:rPr lang="en-US" sz="1200" dirty="0" smtClean="0"/>
              <a:t>Needless procurement of new equipment and software for new hires can be costly.</a:t>
            </a:r>
          </a:p>
          <a:p>
            <a:pPr marL="174625" indent="-174625">
              <a:spcBef>
                <a:spcPts val="600"/>
              </a:spcBef>
              <a:spcAft>
                <a:spcPts val="600"/>
              </a:spcAft>
              <a:buClr>
                <a:schemeClr val="tx1"/>
              </a:buClr>
              <a:buSzPct val="100000"/>
              <a:buFont typeface="Arial" panose="020B0604020202020204" pitchFamily="34" charset="0"/>
              <a:buChar char="•"/>
            </a:pPr>
            <a:r>
              <a:rPr lang="en-US" sz="1200" dirty="0" smtClean="0"/>
              <a:t>Replacement of hardware that could have performed sufficiently following a new operating system release can also increase operating costs.</a:t>
            </a:r>
            <a:endParaRPr lang="en-US" sz="1200" dirty="0"/>
          </a:p>
        </p:txBody>
      </p:sp>
      <p:sp>
        <p:nvSpPr>
          <p:cNvPr id="37" name="Rectangle 8"/>
          <p:cNvSpPr/>
          <p:nvPr/>
        </p:nvSpPr>
        <p:spPr>
          <a:xfrm>
            <a:off x="355812" y="2989966"/>
            <a:ext cx="4036365" cy="2074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360000" bIns="72000" rtlCol="0" anchor="ctr"/>
          <a:lstStyle/>
          <a:p>
            <a:pPr>
              <a:spcBef>
                <a:spcPts val="600"/>
              </a:spcBef>
              <a:spcAft>
                <a:spcPts val="600"/>
              </a:spcAft>
            </a:pPr>
            <a:r>
              <a:rPr lang="en-US" sz="1200" b="1" dirty="0" smtClean="0">
                <a:solidFill>
                  <a:schemeClr val="tx1"/>
                </a:solidFill>
              </a:rPr>
              <a:t>Risk #2: Licensing, liability, and legal violations</a:t>
            </a:r>
          </a:p>
          <a:p>
            <a:pPr marL="180975" indent="-180975">
              <a:spcBef>
                <a:spcPts val="600"/>
              </a:spcBef>
              <a:spcAft>
                <a:spcPts val="600"/>
              </a:spcAft>
              <a:buClr>
                <a:schemeClr val="tx1"/>
              </a:buClr>
              <a:buSzPct val="100000"/>
              <a:buFont typeface="Arial" panose="020B0604020202020204" pitchFamily="34" charset="0"/>
              <a:buChar char="•"/>
            </a:pPr>
            <a:r>
              <a:rPr lang="en-US" sz="1200" dirty="0" smtClean="0">
                <a:solidFill>
                  <a:schemeClr val="tx1"/>
                </a:solidFill>
              </a:rPr>
              <a:t>Legal actions and penalties that result from ineffective ITAM processes can severely impact an organization’s financial performance and corporate brand image.</a:t>
            </a:r>
          </a:p>
          <a:p>
            <a:pPr marL="180975" indent="-180975">
              <a:spcBef>
                <a:spcPts val="600"/>
              </a:spcBef>
              <a:spcAft>
                <a:spcPts val="600"/>
              </a:spcAft>
              <a:buClr>
                <a:schemeClr val="tx1"/>
              </a:buClr>
              <a:buSzPct val="100000"/>
              <a:buFont typeface="Arial" panose="020B0604020202020204" pitchFamily="34" charset="0"/>
              <a:buChar char="•"/>
            </a:pPr>
            <a:r>
              <a:rPr lang="en-US" sz="1200" dirty="0" smtClean="0">
                <a:solidFill>
                  <a:schemeClr val="tx1"/>
                </a:solidFill>
              </a:rPr>
              <a:t>Failing to secure systems with personal data, transactions, or account information can violate federal regulations and lead to severe penalties.</a:t>
            </a:r>
            <a:endParaRPr lang="en-US" sz="1200" dirty="0">
              <a:solidFill>
                <a:schemeClr val="tx1"/>
              </a:solidFill>
            </a:endParaRPr>
          </a:p>
        </p:txBody>
      </p:sp>
      <p:sp>
        <p:nvSpPr>
          <p:cNvPr id="4" name="Rectangle 3"/>
          <p:cNvSpPr/>
          <p:nvPr/>
        </p:nvSpPr>
        <p:spPr>
          <a:xfrm>
            <a:off x="6011863" y="1726521"/>
            <a:ext cx="2692342" cy="830997"/>
          </a:xfrm>
          <a:prstGeom prst="rect">
            <a:avLst/>
          </a:prstGeom>
        </p:spPr>
        <p:txBody>
          <a:bodyPr wrap="square" anchor="ctr">
            <a:spAutoFit/>
          </a:bodyPr>
          <a:lstStyle/>
          <a:p>
            <a:r>
              <a:rPr lang="en-US" sz="1200" dirty="0" smtClean="0"/>
              <a:t>According to IDC,</a:t>
            </a:r>
            <a:r>
              <a:rPr lang="en-US" sz="1200" baseline="30000" dirty="0" smtClean="0"/>
              <a:t>1</a:t>
            </a:r>
            <a:r>
              <a:rPr lang="en-US" sz="1200" dirty="0" smtClean="0"/>
              <a:t> organizations that practice IT asset management had an average of 15% or lower total cost of operations (TCO).</a:t>
            </a:r>
            <a:endParaRPr lang="en-US" sz="1200" baseline="30000" dirty="0"/>
          </a:p>
        </p:txBody>
      </p:sp>
      <p:sp>
        <p:nvSpPr>
          <p:cNvPr id="5" name="Rectangle 4"/>
          <p:cNvSpPr/>
          <p:nvPr/>
        </p:nvSpPr>
        <p:spPr>
          <a:xfrm>
            <a:off x="4482677" y="3172834"/>
            <a:ext cx="2572855" cy="1015663"/>
          </a:xfrm>
          <a:prstGeom prst="rect">
            <a:avLst/>
          </a:prstGeom>
        </p:spPr>
        <p:txBody>
          <a:bodyPr wrap="square">
            <a:spAutoFit/>
          </a:bodyPr>
          <a:lstStyle/>
          <a:p>
            <a:r>
              <a:rPr lang="en-US" sz="1200" dirty="0" smtClean="0"/>
              <a:t>Express Metrix found that 53% of organizations had been audited within the past two years. Of those, 72% had been audited within the last 12 months.</a:t>
            </a:r>
            <a:endParaRPr lang="en-US" sz="1200" baseline="30000" dirty="0"/>
          </a:p>
        </p:txBody>
      </p:sp>
      <p:cxnSp>
        <p:nvCxnSpPr>
          <p:cNvPr id="42" name="Straight Connector 2"/>
          <p:cNvCxnSpPr/>
          <p:nvPr/>
        </p:nvCxnSpPr>
        <p:spPr>
          <a:xfrm>
            <a:off x="5100120" y="4401885"/>
            <a:ext cx="30734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3"/>
          <p:cNvCxnSpPr/>
          <p:nvPr/>
        </p:nvCxnSpPr>
        <p:spPr>
          <a:xfrm>
            <a:off x="5274733" y="2911747"/>
            <a:ext cx="2370667"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014016" y="4691694"/>
            <a:ext cx="2370705" cy="1384995"/>
          </a:xfrm>
          <a:prstGeom prst="rect">
            <a:avLst/>
          </a:prstGeom>
        </p:spPr>
        <p:txBody>
          <a:bodyPr wrap="square">
            <a:spAutoFit/>
          </a:bodyPr>
          <a:lstStyle/>
          <a:p>
            <a:r>
              <a:rPr lang="en-US" sz="1200" dirty="0" smtClean="0"/>
              <a:t>The average cost for deployed software that is left unused by organizations in the US, with 28% of deployed software titles not used in 90 days and an additional 6% not used in 30 days.</a:t>
            </a:r>
            <a:endParaRPr lang="en-US" sz="1200" dirty="0"/>
          </a:p>
        </p:txBody>
      </p:sp>
      <p:sp>
        <p:nvSpPr>
          <p:cNvPr id="40" name="Oval 17"/>
          <p:cNvSpPr/>
          <p:nvPr/>
        </p:nvSpPr>
        <p:spPr>
          <a:xfrm>
            <a:off x="7156519" y="2851517"/>
            <a:ext cx="1619794" cy="1619794"/>
          </a:xfrm>
          <a:prstGeom prst="ellipse">
            <a:avLst/>
          </a:prstGeom>
          <a:solidFill>
            <a:schemeClr val="accent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solidFill>
                  <a:schemeClr val="bg1"/>
                </a:solidFill>
              </a:rPr>
              <a:t>53%</a:t>
            </a:r>
            <a:endParaRPr lang="en-US" sz="2400" b="1" dirty="0">
              <a:solidFill>
                <a:schemeClr val="bg1"/>
              </a:solidFill>
            </a:endParaRPr>
          </a:p>
        </p:txBody>
      </p:sp>
      <p:sp>
        <p:nvSpPr>
          <p:cNvPr id="39" name="Oval 13"/>
          <p:cNvSpPr/>
          <p:nvPr/>
        </p:nvSpPr>
        <p:spPr>
          <a:xfrm>
            <a:off x="4262167" y="1419726"/>
            <a:ext cx="1619794" cy="1619794"/>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t>15%</a:t>
            </a:r>
            <a:endParaRPr lang="en-US" sz="2400" b="1" dirty="0"/>
          </a:p>
        </p:txBody>
      </p:sp>
      <p:sp>
        <p:nvSpPr>
          <p:cNvPr id="20" name="TextBox 7"/>
          <p:cNvSpPr txBox="1"/>
          <p:nvPr/>
        </p:nvSpPr>
        <p:spPr>
          <a:xfrm>
            <a:off x="355812" y="5186915"/>
            <a:ext cx="4029469" cy="984885"/>
          </a:xfrm>
          <a:prstGeom prst="rect">
            <a:avLst/>
          </a:prstGeom>
          <a:solidFill>
            <a:schemeClr val="bg1"/>
          </a:solidFill>
        </p:spPr>
        <p:txBody>
          <a:bodyPr wrap="square" rIns="360000" rtlCol="0" anchor="ctr">
            <a:spAutoFit/>
          </a:bodyPr>
          <a:lstStyle/>
          <a:p>
            <a:pPr>
              <a:spcBef>
                <a:spcPts val="600"/>
              </a:spcBef>
              <a:spcAft>
                <a:spcPts val="600"/>
              </a:spcAft>
            </a:pPr>
            <a:r>
              <a:rPr lang="en-US" sz="1200" b="1" dirty="0" smtClean="0"/>
              <a:t>Risk #3: Compromised security </a:t>
            </a:r>
          </a:p>
          <a:p>
            <a:pPr marL="174625" indent="-174625">
              <a:spcBef>
                <a:spcPts val="600"/>
              </a:spcBef>
              <a:spcAft>
                <a:spcPts val="600"/>
              </a:spcAft>
              <a:buClr>
                <a:schemeClr val="tx1"/>
              </a:buClr>
              <a:buSzPct val="100000"/>
              <a:buFont typeface="Arial" panose="020B0604020202020204" pitchFamily="34" charset="0"/>
              <a:buChar char="•"/>
            </a:pPr>
            <a:r>
              <a:rPr lang="en-US" sz="1200" dirty="0" smtClean="0"/>
              <a:t>Not knowing what software assets you have, their location, who is using them and how can compromise the security of sensitive information.</a:t>
            </a:r>
            <a:endParaRPr lang="en-US" sz="1200" dirty="0"/>
          </a:p>
        </p:txBody>
      </p:sp>
      <p:sp>
        <p:nvSpPr>
          <p:cNvPr id="41" name="Oval 25"/>
          <p:cNvSpPr/>
          <p:nvPr/>
        </p:nvSpPr>
        <p:spPr>
          <a:xfrm>
            <a:off x="4262167" y="4321812"/>
            <a:ext cx="1619794" cy="1619794"/>
          </a:xfrm>
          <a:prstGeom prst="ellipse">
            <a:avLst/>
          </a:prstGeom>
          <a:solidFill>
            <a:schemeClr val="accent3"/>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smtClean="0"/>
              <a:t>$5.4M</a:t>
            </a:r>
            <a:endParaRPr lang="en-US" sz="2400" b="1" dirty="0"/>
          </a:p>
        </p:txBody>
      </p:sp>
      <p:sp>
        <p:nvSpPr>
          <p:cNvPr id="2" name="Title 1"/>
          <p:cNvSpPr>
            <a:spLocks noGrp="1"/>
          </p:cNvSpPr>
          <p:nvPr>
            <p:ph type="title"/>
          </p:nvPr>
        </p:nvSpPr>
        <p:spPr/>
        <p:txBody>
          <a:bodyPr/>
          <a:lstStyle/>
          <a:p>
            <a:pPr lvl="0"/>
            <a:r>
              <a:rPr lang="en-US" kern="0" dirty="0">
                <a:solidFill>
                  <a:srgbClr val="FFFFFF"/>
                </a:solidFill>
                <a:ea typeface="Roboto Slab" pitchFamily="2" charset="0"/>
              </a:rPr>
              <a:t>Poor </a:t>
            </a:r>
            <a:r>
              <a:rPr lang="en-US" kern="0" dirty="0" smtClean="0">
                <a:solidFill>
                  <a:srgbClr val="FFFFFF"/>
                </a:solidFill>
                <a:ea typeface="Roboto Slab" pitchFamily="2" charset="0"/>
              </a:rPr>
              <a:t>SAM </a:t>
            </a:r>
            <a:r>
              <a:rPr lang="en-US" kern="0" dirty="0">
                <a:solidFill>
                  <a:srgbClr val="FFFFFF"/>
                </a:solidFill>
                <a:ea typeface="Roboto Slab" pitchFamily="2" charset="0"/>
              </a:rPr>
              <a:t>practices </a:t>
            </a:r>
            <a:r>
              <a:rPr lang="en-US" i="1" kern="0" dirty="0">
                <a:solidFill>
                  <a:srgbClr val="FFFFFF"/>
                </a:solidFill>
                <a:ea typeface="Roboto Slab" pitchFamily="2" charset="0"/>
              </a:rPr>
              <a:t>increase</a:t>
            </a:r>
            <a:r>
              <a:rPr lang="en-US" kern="0" dirty="0" smtClean="0">
                <a:solidFill>
                  <a:srgbClr val="FFFFFF"/>
                </a:solidFill>
                <a:ea typeface="Roboto Slab" pitchFamily="2" charset="0"/>
              </a:rPr>
              <a:t> </a:t>
            </a:r>
            <a:r>
              <a:rPr lang="en-US" kern="0" dirty="0">
                <a:solidFill>
                  <a:srgbClr val="FFFFFF"/>
                </a:solidFill>
                <a:ea typeface="Roboto Slab" pitchFamily="2" charset="0"/>
              </a:rPr>
              <a:t>costs and </a:t>
            </a:r>
            <a:r>
              <a:rPr lang="en-US" kern="0" dirty="0" smtClean="0">
                <a:solidFill>
                  <a:srgbClr val="FFFFFF"/>
                </a:solidFill>
                <a:ea typeface="Roboto Slab" pitchFamily="2" charset="0"/>
              </a:rPr>
              <a:t>risks</a:t>
            </a:r>
            <a:endParaRPr lang="en-US" dirty="0"/>
          </a:p>
        </p:txBody>
      </p:sp>
      <p:sp>
        <p:nvSpPr>
          <p:cNvPr id="3" name="Rectangle 2"/>
          <p:cNvSpPr/>
          <p:nvPr/>
        </p:nvSpPr>
        <p:spPr>
          <a:xfrm>
            <a:off x="7248210" y="6069068"/>
            <a:ext cx="1628972" cy="246221"/>
          </a:xfrm>
          <a:prstGeom prst="rect">
            <a:avLst/>
          </a:prstGeom>
        </p:spPr>
        <p:txBody>
          <a:bodyPr wrap="none">
            <a:spAutoFit/>
          </a:bodyPr>
          <a:lstStyle/>
          <a:p>
            <a:r>
              <a:rPr lang="en-US" sz="1000" dirty="0" smtClean="0">
                <a:solidFill>
                  <a:srgbClr val="333333"/>
                </a:solidFill>
              </a:rPr>
              <a:t>1. </a:t>
            </a:r>
            <a:r>
              <a:rPr lang="en-US" sz="1000" dirty="0" err="1" smtClean="0">
                <a:solidFill>
                  <a:srgbClr val="333333"/>
                </a:solidFill>
              </a:rPr>
              <a:t>NetSupport</a:t>
            </a:r>
            <a:r>
              <a:rPr lang="en-US" sz="1000" dirty="0" smtClean="0">
                <a:solidFill>
                  <a:srgbClr val="333333"/>
                </a:solidFill>
              </a:rPr>
              <a:t> DNA, 2011</a:t>
            </a:r>
            <a:endParaRPr lang="en-US" sz="1000" dirty="0"/>
          </a:p>
        </p:txBody>
      </p:sp>
      <p:grpSp>
        <p:nvGrpSpPr>
          <p:cNvPr id="17" name="Group 16"/>
          <p:cNvGrpSpPr/>
          <p:nvPr/>
        </p:nvGrpSpPr>
        <p:grpSpPr>
          <a:xfrm>
            <a:off x="0" y="6422955"/>
            <a:ext cx="9144000" cy="437555"/>
            <a:chOff x="0" y="6422955"/>
            <a:chExt cx="9144000" cy="437555"/>
          </a:xfrm>
        </p:grpSpPr>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4773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Executives know software asset management is an important process and they want it fixed</a:t>
            </a:r>
            <a:endParaRPr lang="en-US" dirty="0"/>
          </a:p>
        </p:txBody>
      </p:sp>
      <p:sp>
        <p:nvSpPr>
          <p:cNvPr id="12" name="Rectangle 11"/>
          <p:cNvSpPr/>
          <p:nvPr/>
        </p:nvSpPr>
        <p:spPr>
          <a:xfrm>
            <a:off x="257173" y="5390007"/>
            <a:ext cx="8620125" cy="738664"/>
          </a:xfrm>
          <a:prstGeom prst="rect">
            <a:avLst/>
          </a:prstGeom>
        </p:spPr>
        <p:txBody>
          <a:bodyPr wrap="square">
            <a:spAutoFit/>
          </a:bodyPr>
          <a:lstStyle/>
          <a:p>
            <a:r>
              <a:rPr lang="en-US" sz="1400" dirty="0" smtClean="0"/>
              <a:t>Info-Tech Research Group’s IT Management and Governance Diagnostic (MGD) program assesses the importance and effectiveness of core IT processes. Since its inception, the MGD has consistently identified IT asset management as an area for immediate improvement.</a:t>
            </a:r>
            <a:endParaRPr lang="en-US" dirty="0"/>
          </a:p>
        </p:txBody>
      </p:sp>
      <p:sp>
        <p:nvSpPr>
          <p:cNvPr id="13" name="TextBox 12"/>
          <p:cNvSpPr txBox="1"/>
          <p:nvPr/>
        </p:nvSpPr>
        <p:spPr>
          <a:xfrm>
            <a:off x="6737173" y="2135912"/>
            <a:ext cx="2260402" cy="2031325"/>
          </a:xfrm>
          <a:prstGeom prst="rect">
            <a:avLst/>
          </a:prstGeom>
          <a:noFill/>
        </p:spPr>
        <p:txBody>
          <a:bodyPr wrap="square" rtlCol="0">
            <a:spAutoFit/>
          </a:bodyPr>
          <a:lstStyle/>
          <a:p>
            <a:pPr algn="ctr"/>
            <a:r>
              <a:rPr lang="en-US" sz="1050" b="1" dirty="0" smtClean="0"/>
              <a:t>Importance Scores</a:t>
            </a:r>
          </a:p>
          <a:p>
            <a:r>
              <a:rPr lang="en-US" sz="1050" dirty="0" smtClean="0"/>
              <a:t>   No Importance: 1.0-6.9</a:t>
            </a:r>
          </a:p>
          <a:p>
            <a:r>
              <a:rPr lang="en-US" sz="1050" dirty="0" smtClean="0"/>
              <a:t>   Limited Importance: 7.0-7.9</a:t>
            </a:r>
          </a:p>
          <a:p>
            <a:r>
              <a:rPr lang="en-US" sz="1050" dirty="0" smtClean="0">
                <a:solidFill>
                  <a:srgbClr val="FF0000"/>
                </a:solidFill>
              </a:rPr>
              <a:t>   Significant Importance: 8.0-8.9</a:t>
            </a:r>
          </a:p>
          <a:p>
            <a:r>
              <a:rPr lang="en-US" sz="1050" dirty="0" smtClean="0"/>
              <a:t>   Critical Importance: 9.0-10.0</a:t>
            </a:r>
          </a:p>
          <a:p>
            <a:endParaRPr lang="en-US" sz="1050" dirty="0" smtClean="0"/>
          </a:p>
          <a:p>
            <a:pPr algn="ctr"/>
            <a:r>
              <a:rPr lang="en-US" sz="1050" b="1" dirty="0" smtClean="0"/>
              <a:t>Effectiveness Scores</a:t>
            </a:r>
          </a:p>
          <a:p>
            <a:r>
              <a:rPr lang="en-US" sz="1050" dirty="0" smtClean="0"/>
              <a:t>   Not in Place: N/A</a:t>
            </a:r>
          </a:p>
          <a:p>
            <a:r>
              <a:rPr lang="en-US" sz="1050" dirty="0" smtClean="0"/>
              <a:t>   Not Effective: 0.0-4.9</a:t>
            </a:r>
          </a:p>
          <a:p>
            <a:r>
              <a:rPr lang="en-US" sz="1050" dirty="0" smtClean="0"/>
              <a:t>   </a:t>
            </a:r>
            <a:r>
              <a:rPr lang="en-US" sz="1050" dirty="0" smtClean="0">
                <a:solidFill>
                  <a:srgbClr val="FF0000"/>
                </a:solidFill>
              </a:rPr>
              <a:t>Somewhat Ineffective: 5.0-5.9</a:t>
            </a:r>
          </a:p>
          <a:p>
            <a:r>
              <a:rPr lang="en-US" sz="1050" dirty="0" smtClean="0"/>
              <a:t>   Somewhat Effective: 6.0-6.9</a:t>
            </a:r>
          </a:p>
          <a:p>
            <a:r>
              <a:rPr lang="en-US" sz="1050" dirty="0" smtClean="0"/>
              <a:t>   Very Effective: 7.0-10.0</a:t>
            </a:r>
            <a:endParaRPr lang="en-US" sz="1050" dirty="0"/>
          </a:p>
        </p:txBody>
      </p:sp>
      <p:sp>
        <p:nvSpPr>
          <p:cNvPr id="14" name="TextBox 13"/>
          <p:cNvSpPr txBox="1"/>
          <p:nvPr/>
        </p:nvSpPr>
        <p:spPr>
          <a:xfrm>
            <a:off x="2692840" y="5122346"/>
            <a:ext cx="1853034" cy="246221"/>
          </a:xfrm>
          <a:prstGeom prst="rect">
            <a:avLst/>
          </a:prstGeom>
          <a:noFill/>
        </p:spPr>
        <p:txBody>
          <a:bodyPr wrap="square" rtlCol="0">
            <a:spAutoFit/>
          </a:bodyPr>
          <a:lstStyle/>
          <a:p>
            <a:pPr algn="ctr"/>
            <a:r>
              <a:rPr lang="en-US" sz="1000" dirty="0" smtClean="0"/>
              <a:t>Source: Info-Tech; </a:t>
            </a:r>
            <a:r>
              <a:rPr lang="en-US" sz="1000" i="1" dirty="0" smtClean="0"/>
              <a:t>N=3,285</a:t>
            </a:r>
            <a:endParaRPr lang="en-US" sz="1000" i="1" dirty="0"/>
          </a:p>
        </p:txBody>
      </p:sp>
      <p:graphicFrame>
        <p:nvGraphicFramePr>
          <p:cNvPr id="15" name="Chart 14"/>
          <p:cNvGraphicFramePr>
            <a:graphicFrameLocks/>
          </p:cNvGraphicFramePr>
          <p:nvPr>
            <p:extLst>
              <p:ext uri="{D42A27DB-BD31-4B8C-83A1-F6EECF244321}">
                <p14:modId xmlns:p14="http://schemas.microsoft.com/office/powerpoint/2010/main" val="3164874524"/>
              </p:ext>
            </p:extLst>
          </p:nvPr>
        </p:nvGraphicFramePr>
        <p:xfrm>
          <a:off x="257173" y="1513158"/>
          <a:ext cx="6480000" cy="3600000"/>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83775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3"/>
          <p:cNvSpPr/>
          <p:nvPr/>
        </p:nvSpPr>
        <p:spPr>
          <a:xfrm>
            <a:off x="251520" y="1231344"/>
            <a:ext cx="8625780" cy="5265909"/>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0C534"/>
              </a:solidFill>
            </a:endParaRPr>
          </a:p>
        </p:txBody>
      </p:sp>
      <p:sp>
        <p:nvSpPr>
          <p:cNvPr id="2" name="Title 1"/>
          <p:cNvSpPr>
            <a:spLocks noGrp="1"/>
          </p:cNvSpPr>
          <p:nvPr>
            <p:ph type="title"/>
          </p:nvPr>
        </p:nvSpPr>
        <p:spPr/>
        <p:txBody>
          <a:bodyPr/>
          <a:lstStyle/>
          <a:p>
            <a:r>
              <a:rPr lang="en-US" dirty="0" smtClean="0"/>
              <a:t>Info-Tech’s approach to asset management optimization focuses on building essential best practices</a:t>
            </a:r>
            <a:endParaRPr lang="en-US" dirty="0"/>
          </a:p>
        </p:txBody>
      </p:sp>
      <p:sp>
        <p:nvSpPr>
          <p:cNvPr id="24" name="Rectangle 23"/>
          <p:cNvSpPr/>
          <p:nvPr/>
        </p:nvSpPr>
        <p:spPr>
          <a:xfrm>
            <a:off x="6959127" y="2953494"/>
            <a:ext cx="1896500" cy="1461939"/>
          </a:xfrm>
          <a:prstGeom prst="rect">
            <a:avLst/>
          </a:prstGeom>
          <a:noFill/>
          <a:effectLst/>
        </p:spPr>
        <p:txBody>
          <a:bodyPr wrap="square" anchor="ctr">
            <a:spAutoFit/>
          </a:bodyPr>
          <a:lstStyle/>
          <a:p>
            <a:pPr algn="r">
              <a:spcBef>
                <a:spcPts val="1200"/>
              </a:spcBef>
              <a:spcAft>
                <a:spcPts val="600"/>
              </a:spcAft>
            </a:pPr>
            <a:r>
              <a:rPr lang="en-US" sz="1200" b="1" dirty="0" smtClean="0">
                <a:solidFill>
                  <a:schemeClr val="accent2"/>
                </a:solidFill>
                <a:hlinkClick r:id="rId3"/>
              </a:rPr>
              <a:t>Consolidate ITAM</a:t>
            </a:r>
            <a:endParaRPr lang="en-US" sz="1200" b="1" dirty="0" smtClean="0">
              <a:solidFill>
                <a:schemeClr val="accent2"/>
              </a:solidFill>
            </a:endParaRPr>
          </a:p>
          <a:p>
            <a:pPr algn="r"/>
            <a:r>
              <a:rPr lang="en-US" sz="1200" dirty="0" smtClean="0">
                <a:latin typeface="Arial" panose="020B0604020202020204" pitchFamily="34" charset="0"/>
                <a:ea typeface="Times New Roman" panose="02020603050405020304" pitchFamily="18" charset="0"/>
                <a:cs typeface="Times New Roman" panose="02020603050405020304" pitchFamily="18" charset="0"/>
              </a:rPr>
              <a:t>Build a strategic roadmap to consolidate and centralize asset management functions to reduce support costs and improve data quality.</a:t>
            </a:r>
            <a:endParaRPr lang="en-US" sz="1200" dirty="0">
              <a:solidFill>
                <a:schemeClr val="accent2"/>
              </a:solidFill>
            </a:endParaRPr>
          </a:p>
        </p:txBody>
      </p:sp>
      <p:grpSp>
        <p:nvGrpSpPr>
          <p:cNvPr id="4" name="Group 5"/>
          <p:cNvGrpSpPr/>
          <p:nvPr/>
        </p:nvGrpSpPr>
        <p:grpSpPr>
          <a:xfrm>
            <a:off x="2189262" y="5693597"/>
            <a:ext cx="409645" cy="409826"/>
            <a:chOff x="3763066" y="5339434"/>
            <a:chExt cx="1066758" cy="1067228"/>
          </a:xfrm>
        </p:grpSpPr>
        <p:grpSp>
          <p:nvGrpSpPr>
            <p:cNvPr id="5" name="Group 4"/>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12" name="Trapezoid 11"/>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Trapezoid 14"/>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Trapezoid 15"/>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Trapezoid 16"/>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Trapezoid 17"/>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Trapezoid 18"/>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rapezoid 19"/>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Trapezoid 20"/>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6" name="Group 3"/>
              <p:cNvGrpSpPr/>
              <p:nvPr/>
            </p:nvGrpSpPr>
            <p:grpSpPr>
              <a:xfrm>
                <a:off x="2073352" y="2215152"/>
                <a:ext cx="3780000" cy="3780000"/>
                <a:chOff x="2073352" y="2215152"/>
                <a:chExt cx="3780000" cy="3780000"/>
              </a:xfrm>
              <a:grpFill/>
            </p:grpSpPr>
            <p:sp>
              <p:nvSpPr>
                <p:cNvPr id="25" name="Oval 24"/>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Oval 2"/>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4" name="Picture 83"/>
            <p:cNvPicPr>
              <a:picLocks noChangeAspect="1"/>
            </p:cNvPicPr>
            <p:nvPr/>
          </p:nvPicPr>
          <p:blipFill>
            <a:blip r:embed="rId4"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sp>
        <p:nvSpPr>
          <p:cNvPr id="85" name="Rectangle 84"/>
          <p:cNvSpPr/>
          <p:nvPr/>
        </p:nvSpPr>
        <p:spPr>
          <a:xfrm>
            <a:off x="296767" y="4175931"/>
            <a:ext cx="1978594" cy="2015936"/>
          </a:xfrm>
          <a:prstGeom prst="rect">
            <a:avLst/>
          </a:prstGeom>
          <a:noFill/>
          <a:effectLst/>
        </p:spPr>
        <p:txBody>
          <a:bodyPr wrap="square" anchor="ctr">
            <a:spAutoFit/>
          </a:bodyPr>
          <a:lstStyle/>
          <a:p>
            <a:pPr>
              <a:spcBef>
                <a:spcPts val="1200"/>
              </a:spcBef>
              <a:spcAft>
                <a:spcPts val="600"/>
              </a:spcAft>
            </a:pPr>
            <a:r>
              <a:rPr lang="en-US" sz="1200" b="1" dirty="0" smtClean="0">
                <a:solidFill>
                  <a:srgbClr val="B0C534"/>
                </a:solidFill>
                <a:hlinkClick r:id="rId5"/>
              </a:rPr>
              <a:t>Implement ITAM</a:t>
            </a:r>
            <a:endParaRPr lang="en-US" sz="1200" b="1" dirty="0" smtClean="0">
              <a:solidFill>
                <a:srgbClr val="B0C534"/>
              </a:solidFill>
            </a:endParaRPr>
          </a:p>
          <a:p>
            <a:r>
              <a:rPr lang="en-US" sz="1200" dirty="0" smtClean="0">
                <a:latin typeface="Arial" panose="020B0604020202020204" pitchFamily="34" charset="0"/>
                <a:ea typeface="Times New Roman" panose="02020603050405020304" pitchFamily="18" charset="0"/>
                <a:cs typeface="Times New Roman" panose="02020603050405020304" pitchFamily="18" charset="0"/>
              </a:rPr>
              <a:t>Build essential hardware and software asset management processes, policies, and procedures; develop an asset management implementation plan; and communicate processes to key stakeholders.</a:t>
            </a:r>
            <a:endParaRPr lang="en-US" sz="1200" dirty="0">
              <a:solidFill>
                <a:schemeClr val="accent2"/>
              </a:solidFill>
            </a:endParaRPr>
          </a:p>
        </p:txBody>
      </p:sp>
      <p:grpSp>
        <p:nvGrpSpPr>
          <p:cNvPr id="7" name="Group 94"/>
          <p:cNvGrpSpPr/>
          <p:nvPr/>
        </p:nvGrpSpPr>
        <p:grpSpPr>
          <a:xfrm rot="524270">
            <a:off x="2207710" y="3458599"/>
            <a:ext cx="566309" cy="568849"/>
            <a:chOff x="2316809" y="2288224"/>
            <a:chExt cx="1260000" cy="1265650"/>
          </a:xfrm>
        </p:grpSpPr>
        <p:grpSp>
          <p:nvGrpSpPr>
            <p:cNvPr id="8"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34" name="Trapezoid 33"/>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Trapezoid 34"/>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Trapezoid 35"/>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Trapezoid 36"/>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Trapezoid 37"/>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Trapezoid 38"/>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Trapezoid 39"/>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Trapezoid 40"/>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9" name="Group 41"/>
              <p:cNvGrpSpPr/>
              <p:nvPr/>
            </p:nvGrpSpPr>
            <p:grpSpPr>
              <a:xfrm>
                <a:off x="2073352" y="2215152"/>
                <a:ext cx="3780000" cy="3780000"/>
                <a:chOff x="2073352" y="2215152"/>
                <a:chExt cx="3780000" cy="3780000"/>
              </a:xfrm>
              <a:grpFill/>
            </p:grpSpPr>
            <p:sp>
              <p:nvSpPr>
                <p:cNvPr id="43" name="Oval 42"/>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Oval 43"/>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7" name="Picture 86"/>
            <p:cNvPicPr>
              <a:picLocks noChangeAspect="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sp>
        <p:nvSpPr>
          <p:cNvPr id="93" name="TextBox 92"/>
          <p:cNvSpPr txBox="1"/>
          <p:nvPr/>
        </p:nvSpPr>
        <p:spPr>
          <a:xfrm>
            <a:off x="3085761" y="4181906"/>
            <a:ext cx="2902970" cy="2223686"/>
          </a:xfrm>
          <a:prstGeom prst="rect">
            <a:avLst/>
          </a:prstGeom>
          <a:solidFill>
            <a:schemeClr val="bg1"/>
          </a:solidFill>
          <a:effectLst>
            <a:outerShdw blurRad="50800" dist="38100" dir="2700000" algn="tl" rotWithShape="0">
              <a:prstClr val="black">
                <a:alpha val="40000"/>
              </a:prstClr>
            </a:outerShdw>
          </a:effectLst>
        </p:spPr>
        <p:txBody>
          <a:bodyPr wrap="square" rtlCol="0" anchor="ctr">
            <a:spAutoFit/>
          </a:bodyPr>
          <a:lstStyle/>
          <a:p>
            <a:pPr algn="ctr">
              <a:spcBef>
                <a:spcPts val="1200"/>
              </a:spcBef>
              <a:spcAft>
                <a:spcPts val="600"/>
              </a:spcAft>
            </a:pPr>
            <a:r>
              <a:rPr lang="en-US" sz="1100" b="1" dirty="0" smtClean="0">
                <a:solidFill>
                  <a:schemeClr val="accent2"/>
                </a:solidFill>
              </a:rPr>
              <a:t>Our Approach to Asset Management</a:t>
            </a:r>
          </a:p>
          <a:p>
            <a:pPr algn="ctr">
              <a:spcBef>
                <a:spcPts val="300"/>
              </a:spcBef>
              <a:spcAft>
                <a:spcPts val="300"/>
              </a:spcAft>
            </a:pPr>
            <a:r>
              <a:rPr lang="en-US" sz="1100" dirty="0" smtClean="0"/>
              <a:t>Asset management goes beyond just discovering CIs in a CMDB.</a:t>
            </a:r>
          </a:p>
          <a:p>
            <a:pPr algn="ctr">
              <a:spcBef>
                <a:spcPts val="300"/>
              </a:spcBef>
              <a:spcAft>
                <a:spcPts val="300"/>
              </a:spcAft>
            </a:pPr>
            <a:endParaRPr lang="en-US" sz="1100" dirty="0"/>
          </a:p>
          <a:p>
            <a:pPr algn="ctr">
              <a:spcBef>
                <a:spcPts val="300"/>
              </a:spcBef>
              <a:spcAft>
                <a:spcPts val="300"/>
              </a:spcAft>
            </a:pPr>
            <a:r>
              <a:rPr lang="en-US" sz="1100" dirty="0" smtClean="0"/>
              <a:t>Info-Tech’s ITAM approach focuses on adding value to the data, building workflows, policies, and procedures that support a proactive asset management practice, putting in place an improvement plan, and choosing the right technology to support the functionality needed.</a:t>
            </a:r>
          </a:p>
        </p:txBody>
      </p:sp>
      <p:grpSp>
        <p:nvGrpSpPr>
          <p:cNvPr id="10" name="Group 96"/>
          <p:cNvGrpSpPr/>
          <p:nvPr/>
        </p:nvGrpSpPr>
        <p:grpSpPr>
          <a:xfrm>
            <a:off x="2600390" y="1218631"/>
            <a:ext cx="523779" cy="521441"/>
            <a:chOff x="7329655" y="2165386"/>
            <a:chExt cx="1265650" cy="1260000"/>
          </a:xfrm>
        </p:grpSpPr>
        <p:grpSp>
          <p:nvGrpSpPr>
            <p:cNvPr id="11" name="Group 44"/>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46" name="Trapezoid 45"/>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Trapezoid 46"/>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Trapezoid 47"/>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Trapezoid 48"/>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Trapezoid 49"/>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Trapezoid 50"/>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Trapezoid 51"/>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Trapezoid 52"/>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3" name="Group 53"/>
              <p:cNvGrpSpPr/>
              <p:nvPr/>
            </p:nvGrpSpPr>
            <p:grpSpPr>
              <a:xfrm>
                <a:off x="2073352" y="2215152"/>
                <a:ext cx="3780000" cy="3780000"/>
                <a:chOff x="2073352" y="2215152"/>
                <a:chExt cx="3780000" cy="3780000"/>
              </a:xfrm>
            </p:grpSpPr>
            <p:sp>
              <p:nvSpPr>
                <p:cNvPr id="55" name="Oval 54"/>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6" name="Oval 55"/>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9" name="Picture 88"/>
            <p:cNvPicPr>
              <a:picLocks noChangeAspect="1"/>
            </p:cNvPicPr>
            <p:nvPr/>
          </p:nvPicPr>
          <p:blipFill>
            <a:blip r:embed="rId7"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14" name="Group 118"/>
          <p:cNvGrpSpPr>
            <a:grpSpLocks noChangeAspect="1"/>
          </p:cNvGrpSpPr>
          <p:nvPr/>
        </p:nvGrpSpPr>
        <p:grpSpPr>
          <a:xfrm rot="833861">
            <a:off x="3274854" y="1438359"/>
            <a:ext cx="2524785" cy="2504227"/>
            <a:chOff x="10004092" y="-1618361"/>
            <a:chExt cx="4754219" cy="4715508"/>
          </a:xfrm>
          <a:effectLst>
            <a:outerShdw blurRad="254000" sx="102000" sy="102000" algn="ctr" rotWithShape="0">
              <a:srgbClr val="000000">
                <a:alpha val="40000"/>
              </a:srgbClr>
            </a:outerShdw>
          </a:effectLst>
        </p:grpSpPr>
        <p:sp>
          <p:nvSpPr>
            <p:cNvPr id="100" name="Trapezoid 99"/>
            <p:cNvSpPr>
              <a:spLocks/>
            </p:cNvSpPr>
            <p:nvPr/>
          </p:nvSpPr>
          <p:spPr>
            <a:xfrm>
              <a:off x="12095156" y="-1618361"/>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1" name="Trapezoid 100"/>
            <p:cNvSpPr>
              <a:spLocks noChangeAspect="1"/>
            </p:cNvSpPr>
            <p:nvPr/>
          </p:nvSpPr>
          <p:spPr>
            <a:xfrm rot="10800000">
              <a:off x="12094772" y="2173712"/>
              <a:ext cx="576000" cy="923435"/>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2" name="Trapezoid 101"/>
            <p:cNvSpPr>
              <a:spLocks/>
            </p:cNvSpPr>
            <p:nvPr/>
          </p:nvSpPr>
          <p:spPr>
            <a:xfrm rot="12120000">
              <a:off x="11429654" y="2036970"/>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3" name="Trapezoid 102"/>
            <p:cNvSpPr>
              <a:spLocks/>
            </p:cNvSpPr>
            <p:nvPr/>
          </p:nvSpPr>
          <p:spPr>
            <a:xfrm rot="13500000">
              <a:off x="10771413" y="1618152"/>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4" name="Trapezoid 103"/>
            <p:cNvSpPr>
              <a:spLocks/>
            </p:cNvSpPr>
            <p:nvPr/>
          </p:nvSpPr>
          <p:spPr>
            <a:xfrm rot="14820000">
              <a:off x="10350713" y="1003823"/>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5" name="Trapezoid 104"/>
            <p:cNvSpPr>
              <a:spLocks/>
            </p:cNvSpPr>
            <p:nvPr/>
          </p:nvSpPr>
          <p:spPr>
            <a:xfrm rot="16200000">
              <a:off x="10186962" y="232099"/>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6" name="Trapezoid 105"/>
            <p:cNvSpPr>
              <a:spLocks/>
            </p:cNvSpPr>
            <p:nvPr/>
          </p:nvSpPr>
          <p:spPr>
            <a:xfrm rot="5400000">
              <a:off x="13999441" y="290339"/>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7" name="Trapezoid 106"/>
            <p:cNvSpPr>
              <a:spLocks/>
            </p:cNvSpPr>
            <p:nvPr/>
          </p:nvSpPr>
          <p:spPr>
            <a:xfrm rot="6720000">
              <a:off x="13837189" y="1064518"/>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8" name="Trapezoid 107"/>
            <p:cNvSpPr>
              <a:spLocks/>
            </p:cNvSpPr>
            <p:nvPr/>
          </p:nvSpPr>
          <p:spPr>
            <a:xfrm rot="8100000">
              <a:off x="13411113" y="1657488"/>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9" name="Trapezoid 108"/>
            <p:cNvSpPr>
              <a:spLocks/>
            </p:cNvSpPr>
            <p:nvPr/>
          </p:nvSpPr>
          <p:spPr>
            <a:xfrm rot="9420000">
              <a:off x="12820920" y="2038469"/>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0" name="Trapezoid 109"/>
            <p:cNvSpPr>
              <a:spLocks/>
            </p:cNvSpPr>
            <p:nvPr/>
          </p:nvSpPr>
          <p:spPr>
            <a:xfrm rot="4020000">
              <a:off x="13848082" y="-449547"/>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1" name="Trapezoid 110"/>
            <p:cNvSpPr>
              <a:spLocks/>
            </p:cNvSpPr>
            <p:nvPr/>
          </p:nvSpPr>
          <p:spPr>
            <a:xfrm rot="2700000">
              <a:off x="13450072" y="-1052741"/>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2" name="Trapezoid 111"/>
            <p:cNvSpPr>
              <a:spLocks/>
            </p:cNvSpPr>
            <p:nvPr/>
          </p:nvSpPr>
          <p:spPr>
            <a:xfrm rot="1320000">
              <a:off x="12872260" y="-1467818"/>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3" name="Trapezoid 112"/>
            <p:cNvSpPr>
              <a:spLocks/>
            </p:cNvSpPr>
            <p:nvPr/>
          </p:nvSpPr>
          <p:spPr>
            <a:xfrm rot="20220000">
              <a:off x="11390735" y="-1503706"/>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4" name="Trapezoid 113"/>
            <p:cNvSpPr>
              <a:spLocks/>
            </p:cNvSpPr>
            <p:nvPr/>
          </p:nvSpPr>
          <p:spPr>
            <a:xfrm rot="18900000">
              <a:off x="10765480" y="-1104830"/>
              <a:ext cx="576000" cy="941740"/>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5" name="Trapezoid 114"/>
            <p:cNvSpPr>
              <a:spLocks/>
            </p:cNvSpPr>
            <p:nvPr/>
          </p:nvSpPr>
          <p:spPr>
            <a:xfrm rot="17520000">
              <a:off x="10336826" y="-466495"/>
              <a:ext cx="576000" cy="9417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7" name="Oval 116"/>
            <p:cNvSpPr/>
            <p:nvPr/>
          </p:nvSpPr>
          <p:spPr>
            <a:xfrm>
              <a:off x="10472094" y="-1176028"/>
              <a:ext cx="3821359" cy="38213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8" name="Oval 117"/>
            <p:cNvSpPr>
              <a:spLocks noChangeAspect="1"/>
            </p:cNvSpPr>
            <p:nvPr/>
          </p:nvSpPr>
          <p:spPr>
            <a:xfrm rot="20766139">
              <a:off x="10948170" y="-702573"/>
              <a:ext cx="3037942" cy="2880579"/>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i="1" dirty="0">
                  <a:solidFill>
                    <a:schemeClr val="tx1"/>
                  </a:solidFill>
                </a:rPr>
                <a:t>Info-Tech’s</a:t>
              </a:r>
            </a:p>
            <a:p>
              <a:pPr algn="ctr"/>
              <a:r>
                <a:rPr lang="en-CA" sz="1200" b="1" i="1" dirty="0" smtClean="0">
                  <a:solidFill>
                    <a:schemeClr val="tx1"/>
                  </a:solidFill>
                </a:rPr>
                <a:t>Asset Management</a:t>
              </a:r>
              <a:endParaRPr lang="en-CA" sz="1200" b="1" i="1" dirty="0">
                <a:solidFill>
                  <a:schemeClr val="tx1"/>
                </a:solidFill>
              </a:endParaRPr>
            </a:p>
            <a:p>
              <a:pPr algn="ctr"/>
              <a:r>
                <a:rPr lang="en-CA" sz="1200" b="1" i="1" dirty="0">
                  <a:solidFill>
                    <a:schemeClr val="tx1"/>
                  </a:solidFill>
                </a:rPr>
                <a:t>Methodology</a:t>
              </a:r>
            </a:p>
          </p:txBody>
        </p:sp>
      </p:grpSp>
      <p:grpSp>
        <p:nvGrpSpPr>
          <p:cNvPr id="22" name="Group 68"/>
          <p:cNvGrpSpPr/>
          <p:nvPr/>
        </p:nvGrpSpPr>
        <p:grpSpPr>
          <a:xfrm>
            <a:off x="2527959" y="5413187"/>
            <a:ext cx="409645" cy="409826"/>
            <a:chOff x="3763066" y="5339434"/>
            <a:chExt cx="1066758" cy="1067228"/>
          </a:xfrm>
        </p:grpSpPr>
        <p:grpSp>
          <p:nvGrpSpPr>
            <p:cNvPr id="23" name="Group 69"/>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72" name="Trapezoid 71"/>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3" name="Trapezoid 72"/>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4" name="Trapezoid 73"/>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5" name="Trapezoid 74"/>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6" name="Trapezoid 75"/>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7" name="Trapezoid 76"/>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8" name="Trapezoid 77"/>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9" name="Trapezoid 78"/>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6" name="Group 79"/>
              <p:cNvGrpSpPr/>
              <p:nvPr/>
            </p:nvGrpSpPr>
            <p:grpSpPr>
              <a:xfrm>
                <a:off x="2073352" y="2215152"/>
                <a:ext cx="3780000" cy="3780000"/>
                <a:chOff x="2073352" y="2215152"/>
                <a:chExt cx="3780000" cy="3780000"/>
              </a:xfrm>
              <a:grpFill/>
            </p:grpSpPr>
            <p:sp>
              <p:nvSpPr>
                <p:cNvPr id="81" name="Oval 80"/>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2" name="Oval 81"/>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71" name="Picture 70"/>
            <p:cNvPicPr>
              <a:picLocks noChangeAspect="1"/>
            </p:cNvPicPr>
            <p:nvPr/>
          </p:nvPicPr>
          <p:blipFill>
            <a:blip r:embed="rId4"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27" name="Group 82"/>
          <p:cNvGrpSpPr/>
          <p:nvPr/>
        </p:nvGrpSpPr>
        <p:grpSpPr>
          <a:xfrm>
            <a:off x="2091503" y="5205121"/>
            <a:ext cx="409645" cy="409826"/>
            <a:chOff x="3763066" y="5339434"/>
            <a:chExt cx="1066758" cy="1067228"/>
          </a:xfrm>
        </p:grpSpPr>
        <p:grpSp>
          <p:nvGrpSpPr>
            <p:cNvPr id="28" name="Group 85"/>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91" name="Trapezoid 90"/>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2" name="Trapezoid 91"/>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6" name="Trapezoid 95"/>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8" name="Trapezoid 97"/>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9" name="Trapezoid 98"/>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6" name="Trapezoid 115"/>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0" name="Trapezoid 119"/>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1" name="Trapezoid 120"/>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9" name="Group 121"/>
              <p:cNvGrpSpPr/>
              <p:nvPr/>
            </p:nvGrpSpPr>
            <p:grpSpPr>
              <a:xfrm>
                <a:off x="2073352" y="2215152"/>
                <a:ext cx="3780000" cy="3780000"/>
                <a:chOff x="2073352" y="2215152"/>
                <a:chExt cx="3780000" cy="3780000"/>
              </a:xfrm>
              <a:grpFill/>
            </p:grpSpPr>
            <p:sp>
              <p:nvSpPr>
                <p:cNvPr id="123" name="Oval 122"/>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4" name="Oval 123"/>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88" name="Picture 87"/>
            <p:cNvPicPr>
              <a:picLocks noChangeAspect="1"/>
            </p:cNvPicPr>
            <p:nvPr/>
          </p:nvPicPr>
          <p:blipFill>
            <a:blip r:embed="rId4"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30" name="Group 124"/>
          <p:cNvGrpSpPr/>
          <p:nvPr/>
        </p:nvGrpSpPr>
        <p:grpSpPr>
          <a:xfrm>
            <a:off x="2425613" y="1752135"/>
            <a:ext cx="523779" cy="521441"/>
            <a:chOff x="7329655" y="2165386"/>
            <a:chExt cx="1265650" cy="1260000"/>
          </a:xfrm>
        </p:grpSpPr>
        <p:grpSp>
          <p:nvGrpSpPr>
            <p:cNvPr id="31" name="Group 125"/>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28" name="Trapezoid 127"/>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9" name="Trapezoid 128"/>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0" name="Trapezoid 129"/>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1" name="Trapezoid 130"/>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2" name="Trapezoid 131"/>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3" name="Trapezoid 132"/>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4" name="Trapezoid 133"/>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5" name="Trapezoid 134"/>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24" name="Group 135"/>
              <p:cNvGrpSpPr/>
              <p:nvPr/>
            </p:nvGrpSpPr>
            <p:grpSpPr>
              <a:xfrm>
                <a:off x="2073352" y="2215152"/>
                <a:ext cx="3780000" cy="3780000"/>
                <a:chOff x="2073352" y="2215152"/>
                <a:chExt cx="3780000" cy="3780000"/>
              </a:xfrm>
            </p:grpSpPr>
            <p:sp>
              <p:nvSpPr>
                <p:cNvPr id="137" name="Oval 136"/>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8" name="Oval 137"/>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27" name="Picture 126"/>
            <p:cNvPicPr>
              <a:picLocks noChangeAspect="1"/>
            </p:cNvPicPr>
            <p:nvPr/>
          </p:nvPicPr>
          <p:blipFill>
            <a:blip r:embed="rId7"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sp>
        <p:nvSpPr>
          <p:cNvPr id="154" name="Rectangle 153"/>
          <p:cNvSpPr/>
          <p:nvPr/>
        </p:nvSpPr>
        <p:spPr>
          <a:xfrm>
            <a:off x="6838119" y="1302767"/>
            <a:ext cx="1996697" cy="1461939"/>
          </a:xfrm>
          <a:prstGeom prst="rect">
            <a:avLst/>
          </a:prstGeom>
          <a:noFill/>
          <a:effectLst/>
        </p:spPr>
        <p:txBody>
          <a:bodyPr wrap="square" anchor="ctr">
            <a:spAutoFit/>
          </a:bodyPr>
          <a:lstStyle/>
          <a:p>
            <a:pPr algn="r">
              <a:spcBef>
                <a:spcPts val="1200"/>
              </a:spcBef>
              <a:spcAft>
                <a:spcPts val="600"/>
              </a:spcAft>
            </a:pPr>
            <a:r>
              <a:rPr lang="en-US" sz="1200" b="1" dirty="0" smtClean="0">
                <a:solidFill>
                  <a:schemeClr val="accent2"/>
                </a:solidFill>
                <a:hlinkClick r:id="rId8"/>
              </a:rPr>
              <a:t>Optimize SAM</a:t>
            </a:r>
            <a:endParaRPr lang="en-US" sz="1200" b="1" dirty="0" smtClean="0">
              <a:solidFill>
                <a:schemeClr val="accent1"/>
              </a:solidFill>
            </a:endParaRPr>
          </a:p>
          <a:p>
            <a:pPr algn="r"/>
            <a:r>
              <a:rPr lang="en-US" sz="1200" dirty="0" smtClean="0"/>
              <a:t>Now that you have the base processes in place, expand your ITAM practice to improve and optimize your software asset management practice.</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225" name="Group 154"/>
          <p:cNvGrpSpPr/>
          <p:nvPr/>
        </p:nvGrpSpPr>
        <p:grpSpPr>
          <a:xfrm>
            <a:off x="6145312" y="3245588"/>
            <a:ext cx="523779" cy="521441"/>
            <a:chOff x="7329655" y="2165386"/>
            <a:chExt cx="1265650" cy="1260000"/>
          </a:xfrm>
        </p:grpSpPr>
        <p:grpSp>
          <p:nvGrpSpPr>
            <p:cNvPr id="226" name="Group 155"/>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58" name="Trapezoid 157"/>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9" name="Trapezoid 158"/>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0" name="Trapezoid 159"/>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1" name="Trapezoid 160"/>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2" name="Trapezoid 161"/>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3" name="Trapezoid 162"/>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4" name="Trapezoid 163"/>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5" name="Trapezoid 164"/>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27" name="Group 165"/>
              <p:cNvGrpSpPr/>
              <p:nvPr/>
            </p:nvGrpSpPr>
            <p:grpSpPr>
              <a:xfrm>
                <a:off x="2073352" y="2215152"/>
                <a:ext cx="3780000" cy="3780000"/>
                <a:chOff x="2073352" y="2215152"/>
                <a:chExt cx="3780000" cy="3780000"/>
              </a:xfrm>
            </p:grpSpPr>
            <p:sp>
              <p:nvSpPr>
                <p:cNvPr id="167" name="Oval 166"/>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8" name="Oval 167"/>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57" name="Picture 156"/>
            <p:cNvPicPr>
              <a:picLocks noChangeAspect="1"/>
            </p:cNvPicPr>
            <p:nvPr/>
          </p:nvPicPr>
          <p:blipFill>
            <a:blip r:embed="rId7"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237" name="Group 168"/>
          <p:cNvGrpSpPr/>
          <p:nvPr/>
        </p:nvGrpSpPr>
        <p:grpSpPr>
          <a:xfrm>
            <a:off x="6415286" y="3711899"/>
            <a:ext cx="523779" cy="521441"/>
            <a:chOff x="7329655" y="2165386"/>
            <a:chExt cx="1265650" cy="1260000"/>
          </a:xfrm>
        </p:grpSpPr>
        <p:grpSp>
          <p:nvGrpSpPr>
            <p:cNvPr id="240" name="Group 169"/>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72" name="Trapezoid 171"/>
              <p:cNvSpPr>
                <a:spLocks noChangeAspect="1"/>
              </p:cNvSpPr>
              <p:nvPr/>
            </p:nvSpPr>
            <p:spPr>
              <a:xfrm rot="2700000">
                <a:off x="4949493" y="22881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3" name="Trapezoid 172"/>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4" name="Trapezoid 173"/>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5" name="Trapezoid 174"/>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6" name="Trapezoid 175"/>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7" name="Trapezoid 176"/>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8" name="Trapezoid 177"/>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9" name="Trapezoid 178"/>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41" name="Group 179"/>
              <p:cNvGrpSpPr/>
              <p:nvPr/>
            </p:nvGrpSpPr>
            <p:grpSpPr>
              <a:xfrm>
                <a:off x="2073352" y="2215152"/>
                <a:ext cx="3780000" cy="3780000"/>
                <a:chOff x="2073352" y="2215152"/>
                <a:chExt cx="3780000" cy="3780000"/>
              </a:xfrm>
            </p:grpSpPr>
            <p:sp>
              <p:nvSpPr>
                <p:cNvPr id="181" name="Oval 180"/>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2" name="Oval 181"/>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71" name="Picture 170"/>
            <p:cNvPicPr>
              <a:picLocks noChangeAspect="1"/>
            </p:cNvPicPr>
            <p:nvPr/>
          </p:nvPicPr>
          <p:blipFill>
            <a:blip r:embed="rId7"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251" name="Group 182"/>
          <p:cNvGrpSpPr/>
          <p:nvPr/>
        </p:nvGrpSpPr>
        <p:grpSpPr>
          <a:xfrm>
            <a:off x="6026303" y="1714230"/>
            <a:ext cx="409645" cy="409826"/>
            <a:chOff x="3763066" y="5339434"/>
            <a:chExt cx="1066758" cy="1067228"/>
          </a:xfrm>
        </p:grpSpPr>
        <p:grpSp>
          <p:nvGrpSpPr>
            <p:cNvPr id="254" name="Group 183"/>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186" name="Trapezoid 185"/>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7" name="Trapezoid 186"/>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8" name="Trapezoid 187"/>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9" name="Trapezoid 188"/>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0" name="Trapezoid 189"/>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1" name="Trapezoid 190"/>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2" name="Trapezoid 191"/>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3" name="Trapezoid 192"/>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55" name="Group 193"/>
              <p:cNvGrpSpPr/>
              <p:nvPr/>
            </p:nvGrpSpPr>
            <p:grpSpPr>
              <a:xfrm>
                <a:off x="2073352" y="2215152"/>
                <a:ext cx="3780000" cy="3780000"/>
                <a:chOff x="2073352" y="2215152"/>
                <a:chExt cx="3780000" cy="3780000"/>
              </a:xfrm>
              <a:grpFill/>
            </p:grpSpPr>
            <p:sp>
              <p:nvSpPr>
                <p:cNvPr id="195" name="Oval 194"/>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6" name="Oval 195"/>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85" name="Picture 184"/>
            <p:cNvPicPr>
              <a:picLocks noChangeAspect="1"/>
            </p:cNvPicPr>
            <p:nvPr/>
          </p:nvPicPr>
          <p:blipFill>
            <a:blip r:embed="rId4"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32" name="Group 225"/>
          <p:cNvGrpSpPr/>
          <p:nvPr/>
        </p:nvGrpSpPr>
        <p:grpSpPr>
          <a:xfrm>
            <a:off x="6496976" y="1420273"/>
            <a:ext cx="409645" cy="409826"/>
            <a:chOff x="3763066" y="5339434"/>
            <a:chExt cx="1066758" cy="1067228"/>
          </a:xfrm>
        </p:grpSpPr>
        <p:grpSp>
          <p:nvGrpSpPr>
            <p:cNvPr id="33" name="Group 226"/>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229" name="Trapezoid 228"/>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0" name="Trapezoid 229"/>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1" name="Trapezoid 230"/>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2" name="Trapezoid 231"/>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3" name="Trapezoid 232"/>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4" name="Trapezoid 233"/>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5" name="Trapezoid 234"/>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6" name="Trapezoid 235"/>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2" name="Group 236"/>
              <p:cNvGrpSpPr/>
              <p:nvPr/>
            </p:nvGrpSpPr>
            <p:grpSpPr>
              <a:xfrm>
                <a:off x="2073352" y="2215152"/>
                <a:ext cx="3780000" cy="3780000"/>
                <a:chOff x="2073352" y="2215152"/>
                <a:chExt cx="3780000" cy="3780000"/>
              </a:xfrm>
              <a:grpFill/>
            </p:grpSpPr>
            <p:sp>
              <p:nvSpPr>
                <p:cNvPr id="238" name="Oval 237"/>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9" name="Oval 238"/>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28" name="Picture 227"/>
            <p:cNvPicPr>
              <a:picLocks noChangeAspect="1"/>
            </p:cNvPicPr>
            <p:nvPr/>
          </p:nvPicPr>
          <p:blipFill>
            <a:blip r:embed="rId4"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45" name="Group 239"/>
          <p:cNvGrpSpPr/>
          <p:nvPr/>
        </p:nvGrpSpPr>
        <p:grpSpPr>
          <a:xfrm>
            <a:off x="6060520" y="1212207"/>
            <a:ext cx="409645" cy="409826"/>
            <a:chOff x="3763066" y="5339434"/>
            <a:chExt cx="1066758" cy="1067228"/>
          </a:xfrm>
        </p:grpSpPr>
        <p:grpSp>
          <p:nvGrpSpPr>
            <p:cNvPr id="54" name="Group 240"/>
            <p:cNvGrpSpPr/>
            <p:nvPr/>
          </p:nvGrpSpPr>
          <p:grpSpPr>
            <a:xfrm rot="21033289">
              <a:off x="3763066" y="5339434"/>
              <a:ext cx="1066758" cy="1067228"/>
              <a:chOff x="1588866" y="1733032"/>
              <a:chExt cx="4735356" cy="4714216"/>
            </a:xfrm>
            <a:solidFill>
              <a:schemeClr val="tx2"/>
            </a:solidFill>
            <a:effectLst>
              <a:outerShdw blurRad="254000" dist="38100" dir="2700000" algn="tl" rotWithShape="0">
                <a:prstClr val="black">
                  <a:alpha val="40000"/>
                </a:prstClr>
              </a:outerShdw>
            </a:effectLst>
          </p:grpSpPr>
          <p:sp>
            <p:nvSpPr>
              <p:cNvPr id="243" name="Trapezoid 242"/>
              <p:cNvSpPr>
                <a:spLocks noChangeAspect="1"/>
              </p:cNvSpPr>
              <p:nvPr/>
            </p:nvSpPr>
            <p:spPr>
              <a:xfrm rot="2700000">
                <a:off x="4949493" y="22881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4" name="Trapezoid 243"/>
              <p:cNvSpPr>
                <a:spLocks noChangeAspect="1"/>
              </p:cNvSpPr>
              <p:nvPr/>
            </p:nvSpPr>
            <p:spPr>
              <a:xfrm rot="5400000">
                <a:off x="5493352" y="3604811"/>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5" name="Trapezoid 244"/>
              <p:cNvSpPr>
                <a:spLocks noChangeAspect="1"/>
              </p:cNvSpPr>
              <p:nvPr/>
            </p:nvSpPr>
            <p:spPr>
              <a:xfrm rot="8082627">
                <a:off x="4942158" y="498002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6" name="Trapezoid 245"/>
              <p:cNvSpPr>
                <a:spLocks noChangeAspect="1"/>
              </p:cNvSpPr>
              <p:nvPr/>
            </p:nvSpPr>
            <p:spPr>
              <a:xfrm>
                <a:off x="3597958" y="1733032"/>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7" name="Trapezoid 246"/>
              <p:cNvSpPr>
                <a:spLocks noChangeAspect="1"/>
              </p:cNvSpPr>
              <p:nvPr/>
            </p:nvSpPr>
            <p:spPr>
              <a:xfrm rot="18900000">
                <a:off x="2246531" y="2268229"/>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8" name="Trapezoid 247"/>
              <p:cNvSpPr>
                <a:spLocks noChangeAspect="1"/>
              </p:cNvSpPr>
              <p:nvPr/>
            </p:nvSpPr>
            <p:spPr>
              <a:xfrm rot="16200000">
                <a:off x="1699736" y="362349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9" name="Trapezoid 248"/>
              <p:cNvSpPr>
                <a:spLocks noChangeAspect="1"/>
              </p:cNvSpPr>
              <p:nvPr/>
            </p:nvSpPr>
            <p:spPr>
              <a:xfrm rot="13500000">
                <a:off x="2251543" y="4969903"/>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0" name="Trapezoid 249"/>
              <p:cNvSpPr>
                <a:spLocks noChangeAspect="1"/>
              </p:cNvSpPr>
              <p:nvPr/>
            </p:nvSpPr>
            <p:spPr>
              <a:xfrm rot="10800000">
                <a:off x="3591422" y="5505508"/>
                <a:ext cx="720000" cy="941740"/>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7" name="Group 250"/>
              <p:cNvGrpSpPr/>
              <p:nvPr/>
            </p:nvGrpSpPr>
            <p:grpSpPr>
              <a:xfrm>
                <a:off x="2073352" y="2215152"/>
                <a:ext cx="3780000" cy="3780000"/>
                <a:chOff x="2073352" y="2215152"/>
                <a:chExt cx="3780000" cy="3780000"/>
              </a:xfrm>
              <a:grpFill/>
            </p:grpSpPr>
            <p:sp>
              <p:nvSpPr>
                <p:cNvPr id="252" name="Oval 251"/>
                <p:cNvSpPr>
                  <a:spLocks noChangeAspect="1"/>
                </p:cNvSpPr>
                <p:nvPr/>
              </p:nvSpPr>
              <p:spPr>
                <a:xfrm>
                  <a:off x="2073352" y="2215152"/>
                  <a:ext cx="3780000" cy="37800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3" name="Oval 252"/>
                <p:cNvSpPr>
                  <a:spLocks noChangeAspect="1"/>
                </p:cNvSpPr>
                <p:nvPr/>
              </p:nvSpPr>
              <p:spPr>
                <a:xfrm>
                  <a:off x="2539558" y="2692840"/>
                  <a:ext cx="2836800" cy="2836800"/>
                </a:xfrm>
                <a:prstGeom prst="ellipse">
                  <a:avLst/>
                </a:prstGeom>
                <a:solidFill>
                  <a:schemeClr val="bg1"/>
                </a:solidFill>
                <a:ln>
                  <a:solidFill>
                    <a:schemeClr val="tx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42" name="Picture 241"/>
            <p:cNvPicPr>
              <a:picLocks noChangeAspect="1"/>
            </p:cNvPicPr>
            <p:nvPr/>
          </p:nvPicPr>
          <p:blipFill>
            <a:blip r:embed="rId4"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4103918" y="5689952"/>
              <a:ext cx="381238" cy="405653"/>
            </a:xfrm>
            <a:prstGeom prst="rect">
              <a:avLst/>
            </a:prstGeom>
          </p:spPr>
        </p:pic>
      </p:grpSp>
      <p:grpSp>
        <p:nvGrpSpPr>
          <p:cNvPr id="59" name="Group 58"/>
          <p:cNvGrpSpPr/>
          <p:nvPr/>
        </p:nvGrpSpPr>
        <p:grpSpPr>
          <a:xfrm>
            <a:off x="6123332" y="5053098"/>
            <a:ext cx="811958" cy="910259"/>
            <a:chOff x="6123331" y="4808632"/>
            <a:chExt cx="1099789" cy="1232936"/>
          </a:xfrm>
        </p:grpSpPr>
        <p:grpSp>
          <p:nvGrpSpPr>
            <p:cNvPr id="183" name="Group 94"/>
            <p:cNvGrpSpPr/>
            <p:nvPr/>
          </p:nvGrpSpPr>
          <p:grpSpPr>
            <a:xfrm rot="524270">
              <a:off x="6123331" y="5472719"/>
              <a:ext cx="566309" cy="568849"/>
              <a:chOff x="2316809" y="2288224"/>
              <a:chExt cx="1260000" cy="1265650"/>
            </a:xfrm>
          </p:grpSpPr>
          <p:grpSp>
            <p:nvGrpSpPr>
              <p:cNvPr id="184"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197" name="Trapezoid 196"/>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8" name="Trapezoid 197"/>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9" name="Trapezoid 198"/>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0" name="Trapezoid 199"/>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1" name="Trapezoid 200"/>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2" name="Trapezoid 201"/>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3" name="Trapezoid 202"/>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4" name="Trapezoid 203"/>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05" name="Group 41"/>
                <p:cNvGrpSpPr/>
                <p:nvPr/>
              </p:nvGrpSpPr>
              <p:grpSpPr>
                <a:xfrm>
                  <a:off x="2073352" y="2215152"/>
                  <a:ext cx="3780000" cy="3780000"/>
                  <a:chOff x="2073352" y="2215152"/>
                  <a:chExt cx="3780000" cy="3780000"/>
                </a:xfrm>
                <a:grpFill/>
              </p:grpSpPr>
              <p:sp>
                <p:nvSpPr>
                  <p:cNvPr id="206" name="Oval 205"/>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7" name="Oval 206"/>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94" name="Picture 193"/>
              <p:cNvPicPr>
                <a:picLocks noChangeAspect="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grpSp>
          <p:nvGrpSpPr>
            <p:cNvPr id="208" name="Group 94"/>
            <p:cNvGrpSpPr/>
            <p:nvPr/>
          </p:nvGrpSpPr>
          <p:grpSpPr>
            <a:xfrm rot="524270">
              <a:off x="6202387" y="4808632"/>
              <a:ext cx="566309" cy="568849"/>
              <a:chOff x="2316809" y="2288224"/>
              <a:chExt cx="1260000" cy="1265650"/>
            </a:xfrm>
          </p:grpSpPr>
          <p:grpSp>
            <p:nvGrpSpPr>
              <p:cNvPr id="209"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211" name="Trapezoid 210"/>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2" name="Trapezoid 211"/>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3" name="Trapezoid 212"/>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4" name="Trapezoid 213"/>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5" name="Trapezoid 214"/>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6" name="Trapezoid 215"/>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7" name="Trapezoid 216"/>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8" name="Trapezoid 217"/>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19" name="Group 41"/>
                <p:cNvGrpSpPr/>
                <p:nvPr/>
              </p:nvGrpSpPr>
              <p:grpSpPr>
                <a:xfrm>
                  <a:off x="2073352" y="2215152"/>
                  <a:ext cx="3780000" cy="3780000"/>
                  <a:chOff x="2073352" y="2215152"/>
                  <a:chExt cx="3780000" cy="3780000"/>
                </a:xfrm>
                <a:grpFill/>
              </p:grpSpPr>
              <p:sp>
                <p:nvSpPr>
                  <p:cNvPr id="220" name="Oval 219"/>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1" name="Oval 220"/>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10" name="Picture 209"/>
              <p:cNvPicPr>
                <a:picLocks noChangeAspect="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grpSp>
          <p:nvGrpSpPr>
            <p:cNvPr id="222" name="Group 94"/>
            <p:cNvGrpSpPr/>
            <p:nvPr/>
          </p:nvGrpSpPr>
          <p:grpSpPr>
            <a:xfrm rot="524270">
              <a:off x="6656811" y="5212107"/>
              <a:ext cx="566309" cy="568849"/>
              <a:chOff x="2316809" y="2288224"/>
              <a:chExt cx="1260000" cy="1265650"/>
            </a:xfrm>
          </p:grpSpPr>
          <p:grpSp>
            <p:nvGrpSpPr>
              <p:cNvPr id="223" name="Group 32"/>
              <p:cNvGrpSpPr>
                <a:grpSpLocks noChangeAspect="1"/>
              </p:cNvGrpSpPr>
              <p:nvPr/>
            </p:nvGrpSpPr>
            <p:grpSpPr>
              <a:xfrm rot="18337600">
                <a:off x="2313984" y="2291049"/>
                <a:ext cx="1265650" cy="1260000"/>
                <a:chOff x="1588866" y="1733032"/>
                <a:chExt cx="4735356" cy="4714216"/>
              </a:xfrm>
              <a:solidFill>
                <a:schemeClr val="accent3"/>
              </a:solidFill>
              <a:effectLst>
                <a:outerShdw blurRad="254000" dist="38100" dir="2700000" algn="tl" rotWithShape="0">
                  <a:prstClr val="black">
                    <a:alpha val="40000"/>
                  </a:prstClr>
                </a:outerShdw>
              </a:effectLst>
            </p:grpSpPr>
            <p:sp>
              <p:nvSpPr>
                <p:cNvPr id="257" name="Trapezoid 256"/>
                <p:cNvSpPr>
                  <a:spLocks noChangeAspect="1"/>
                </p:cNvSpPr>
                <p:nvPr/>
              </p:nvSpPr>
              <p:spPr>
                <a:xfrm rot="2700000">
                  <a:off x="4949493" y="22881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8" name="Trapezoid 257"/>
                <p:cNvSpPr>
                  <a:spLocks noChangeAspect="1"/>
                </p:cNvSpPr>
                <p:nvPr/>
              </p:nvSpPr>
              <p:spPr>
                <a:xfrm rot="5400000">
                  <a:off x="5493352" y="3604811"/>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9" name="Trapezoid 258"/>
                <p:cNvSpPr>
                  <a:spLocks noChangeAspect="1"/>
                </p:cNvSpPr>
                <p:nvPr/>
              </p:nvSpPr>
              <p:spPr>
                <a:xfrm rot="8082627">
                  <a:off x="4942158" y="498002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0" name="Trapezoid 259"/>
                <p:cNvSpPr>
                  <a:spLocks noChangeAspect="1"/>
                </p:cNvSpPr>
                <p:nvPr/>
              </p:nvSpPr>
              <p:spPr>
                <a:xfrm>
                  <a:off x="3597958" y="1733032"/>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1" name="Trapezoid 260"/>
                <p:cNvSpPr>
                  <a:spLocks noChangeAspect="1"/>
                </p:cNvSpPr>
                <p:nvPr/>
              </p:nvSpPr>
              <p:spPr>
                <a:xfrm rot="18900000">
                  <a:off x="2246531" y="2268229"/>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2" name="Trapezoid 261"/>
                <p:cNvSpPr>
                  <a:spLocks noChangeAspect="1"/>
                </p:cNvSpPr>
                <p:nvPr/>
              </p:nvSpPr>
              <p:spPr>
                <a:xfrm rot="16200000">
                  <a:off x="1699736" y="362349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3" name="Trapezoid 262"/>
                <p:cNvSpPr>
                  <a:spLocks noChangeAspect="1"/>
                </p:cNvSpPr>
                <p:nvPr/>
              </p:nvSpPr>
              <p:spPr>
                <a:xfrm rot="13500000">
                  <a:off x="2251543" y="4969903"/>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4" name="Trapezoid 263"/>
                <p:cNvSpPr>
                  <a:spLocks noChangeAspect="1"/>
                </p:cNvSpPr>
                <p:nvPr/>
              </p:nvSpPr>
              <p:spPr>
                <a:xfrm rot="10800000">
                  <a:off x="3591422" y="5505508"/>
                  <a:ext cx="720000" cy="941740"/>
                </a:xfrm>
                <a:prstGeom prst="trapezoid">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65" name="Group 41"/>
                <p:cNvGrpSpPr/>
                <p:nvPr/>
              </p:nvGrpSpPr>
              <p:grpSpPr>
                <a:xfrm>
                  <a:off x="2073352" y="2215152"/>
                  <a:ext cx="3780000" cy="3780000"/>
                  <a:chOff x="2073352" y="2215152"/>
                  <a:chExt cx="3780000" cy="3780000"/>
                </a:xfrm>
                <a:grpFill/>
              </p:grpSpPr>
              <p:sp>
                <p:nvSpPr>
                  <p:cNvPr id="266" name="Oval 265"/>
                  <p:cNvSpPr>
                    <a:spLocks noChangeAspect="1"/>
                  </p:cNvSpPr>
                  <p:nvPr/>
                </p:nvSpPr>
                <p:spPr>
                  <a:xfrm>
                    <a:off x="2073352" y="2215152"/>
                    <a:ext cx="3780000" cy="378000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7" name="Oval 266"/>
                  <p:cNvSpPr>
                    <a:spLocks noChangeAspect="1"/>
                  </p:cNvSpPr>
                  <p:nvPr/>
                </p:nvSpPr>
                <p:spPr>
                  <a:xfrm>
                    <a:off x="2539558" y="2692840"/>
                    <a:ext cx="2836800" cy="2836800"/>
                  </a:xfrm>
                  <a:prstGeom prst="ellipse">
                    <a:avLst/>
                  </a:prstGeom>
                  <a:solidFill>
                    <a:schemeClr val="bg1"/>
                  </a:solidFill>
                  <a:ln>
                    <a:solidFill>
                      <a:schemeClr val="accent3"/>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56" name="Picture 255"/>
              <p:cNvPicPr>
                <a:picLocks noChangeAspect="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2739245" y="2742512"/>
                <a:ext cx="401954" cy="401954"/>
              </a:xfrm>
              <a:prstGeom prst="rect">
                <a:avLst/>
              </a:prstGeom>
            </p:spPr>
          </p:pic>
        </p:grpSp>
      </p:grpSp>
      <p:sp>
        <p:nvSpPr>
          <p:cNvPr id="58" name="Rectangle 57"/>
          <p:cNvSpPr/>
          <p:nvPr/>
        </p:nvSpPr>
        <p:spPr>
          <a:xfrm>
            <a:off x="7044134" y="4610675"/>
            <a:ext cx="1784460" cy="1646605"/>
          </a:xfrm>
          <a:prstGeom prst="rect">
            <a:avLst/>
          </a:prstGeom>
        </p:spPr>
        <p:txBody>
          <a:bodyPr wrap="square">
            <a:spAutoFit/>
          </a:bodyPr>
          <a:lstStyle/>
          <a:p>
            <a:pPr algn="r">
              <a:spcBef>
                <a:spcPts val="1200"/>
              </a:spcBef>
              <a:spcAft>
                <a:spcPts val="600"/>
              </a:spcAft>
            </a:pPr>
            <a:r>
              <a:rPr lang="en-US" sz="1200" b="1" dirty="0" smtClean="0">
                <a:solidFill>
                  <a:srgbClr val="B0C534"/>
                </a:solidFill>
                <a:hlinkClick r:id="rId9"/>
              </a:rPr>
              <a:t>Select and Implement</a:t>
            </a:r>
            <a:endParaRPr lang="en-US" sz="1200" b="1" dirty="0">
              <a:solidFill>
                <a:srgbClr val="B0C534"/>
              </a:solidFill>
            </a:endParaRPr>
          </a:p>
          <a:p>
            <a:pPr algn="r"/>
            <a:r>
              <a:rPr lang="en-US" sz="1200" dirty="0" smtClean="0">
                <a:latin typeface="Arial" panose="020B0604020202020204" pitchFamily="34" charset="0"/>
                <a:ea typeface="Times New Roman" panose="02020603050405020304" pitchFamily="18" charset="0"/>
                <a:cs typeface="Times New Roman" panose="02020603050405020304" pitchFamily="18" charset="0"/>
              </a:rPr>
              <a:t>Review IT asset management tools, select an ITAM solution, and build an implementation plan to ensure your investment meets your needs.</a:t>
            </a:r>
            <a:endParaRPr lang="en-US" sz="1200" dirty="0">
              <a:solidFill>
                <a:schemeClr val="accent2"/>
              </a:solidFill>
            </a:endParaRPr>
          </a:p>
        </p:txBody>
      </p:sp>
      <p:sp>
        <p:nvSpPr>
          <p:cNvPr id="268" name="Rectangle 267"/>
          <p:cNvSpPr/>
          <p:nvPr/>
        </p:nvSpPr>
        <p:spPr>
          <a:xfrm>
            <a:off x="251612" y="1307754"/>
            <a:ext cx="1978594" cy="2015936"/>
          </a:xfrm>
          <a:prstGeom prst="rect">
            <a:avLst/>
          </a:prstGeom>
          <a:noFill/>
          <a:effectLst/>
        </p:spPr>
        <p:txBody>
          <a:bodyPr wrap="square" anchor="ctr">
            <a:spAutoFit/>
          </a:bodyPr>
          <a:lstStyle/>
          <a:p>
            <a:pPr>
              <a:spcBef>
                <a:spcPts val="1200"/>
              </a:spcBef>
              <a:spcAft>
                <a:spcPts val="600"/>
              </a:spcAft>
            </a:pPr>
            <a:r>
              <a:rPr lang="en-US" sz="1200" b="1" dirty="0" smtClean="0">
                <a:solidFill>
                  <a:srgbClr val="B0C534"/>
                </a:solidFill>
                <a:hlinkClick r:id="rId10"/>
              </a:rPr>
              <a:t>Build a Business Case for ITAM</a:t>
            </a:r>
            <a:endParaRPr lang="en-US" sz="1200" b="1" dirty="0" smtClean="0">
              <a:solidFill>
                <a:srgbClr val="B0C534"/>
              </a:solidFill>
            </a:endParaRPr>
          </a:p>
          <a:p>
            <a:r>
              <a:rPr lang="en-US" sz="1200" dirty="0" smtClean="0">
                <a:latin typeface="Arial" panose="020B0604020202020204" pitchFamily="34" charset="0"/>
                <a:ea typeface="Times New Roman" panose="02020603050405020304" pitchFamily="18" charset="0"/>
                <a:cs typeface="Times New Roman" panose="02020603050405020304" pitchFamily="18" charset="0"/>
              </a:rPr>
              <a:t>Before moving forward with an ITAM practice, ensure success by engaging executives to gain financial and resource support by creating a business case and project charter.</a:t>
            </a:r>
          </a:p>
        </p:txBody>
      </p:sp>
      <p:grpSp>
        <p:nvGrpSpPr>
          <p:cNvPr id="269" name="Group 268"/>
          <p:cNvGrpSpPr/>
          <p:nvPr/>
        </p:nvGrpSpPr>
        <p:grpSpPr>
          <a:xfrm>
            <a:off x="0" y="6422955"/>
            <a:ext cx="9144000" cy="437555"/>
            <a:chOff x="0" y="6422955"/>
            <a:chExt cx="9144000" cy="437555"/>
          </a:xfrm>
        </p:grpSpPr>
        <p:pic>
          <p:nvPicPr>
            <p:cNvPr id="270" name="Picture 3">
              <a:hlinkClick r:id="rId11"/>
            </p:cNvPr>
            <p:cNvPicPr>
              <a:picLocks noChangeAspect="1" noChangeArrowheads="1"/>
            </p:cNvPicPr>
            <p:nvPr/>
          </p:nvPicPr>
          <p:blipFill>
            <a:blip r:embed="rId12" cstate="print"/>
            <a:srcRect/>
            <a:stretch>
              <a:fillRect/>
            </a:stretch>
          </p:blipFill>
          <p:spPr bwMode="auto">
            <a:xfrm>
              <a:off x="0" y="6422955"/>
              <a:ext cx="9144000" cy="437555"/>
            </a:xfrm>
            <a:prstGeom prst="rect">
              <a:avLst/>
            </a:prstGeom>
            <a:noFill/>
            <a:ln w="9525">
              <a:noFill/>
              <a:miter lim="800000"/>
              <a:headEnd/>
              <a:tailEnd/>
            </a:ln>
          </p:spPr>
        </p:pic>
        <p:pic>
          <p:nvPicPr>
            <p:cNvPr id="271" name="Picture 270" descr="itrg-logo.png"/>
            <p:cNvPicPr>
              <a:picLocks noChangeAspect="1"/>
            </p:cNvPicPr>
            <p:nvPr/>
          </p:nvPicPr>
          <p:blipFill>
            <a:blip r:embed="rId13"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17942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57173" y="1211019"/>
            <a:ext cx="8620125" cy="5197264"/>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aphicFrame>
        <p:nvGraphicFramePr>
          <p:cNvPr id="6" name="Diagram 5"/>
          <p:cNvGraphicFramePr/>
          <p:nvPr>
            <p:extLst>
              <p:ext uri="{D42A27DB-BD31-4B8C-83A1-F6EECF244321}">
                <p14:modId xmlns:p14="http://schemas.microsoft.com/office/powerpoint/2010/main" val="2399860834"/>
              </p:ext>
            </p:extLst>
          </p:nvPr>
        </p:nvGraphicFramePr>
        <p:xfrm>
          <a:off x="1719551" y="375733"/>
          <a:ext cx="6983578" cy="3028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257174" y="249242"/>
            <a:ext cx="8620125" cy="877887"/>
          </a:xfrm>
        </p:spPr>
        <p:txBody>
          <a:bodyPr/>
          <a:lstStyle/>
          <a:p>
            <a:r>
              <a:rPr lang="en-CA" dirty="0"/>
              <a:t>Execute</a:t>
            </a:r>
            <a:r>
              <a:rPr lang="en-CA"/>
              <a:t> on Info-Tech’s project blueprint to optimize your </a:t>
            </a:r>
            <a:r>
              <a:rPr lang="en-CA" smtClean="0"/>
              <a:t>SAM</a:t>
            </a:r>
            <a:endParaRPr lang="en-CA" dirty="0"/>
          </a:p>
        </p:txBody>
      </p:sp>
      <p:sp>
        <p:nvSpPr>
          <p:cNvPr id="3" name="Rounded Rectangle 2"/>
          <p:cNvSpPr/>
          <p:nvPr/>
        </p:nvSpPr>
        <p:spPr>
          <a:xfrm>
            <a:off x="567368" y="1709409"/>
            <a:ext cx="1047749" cy="4218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Phases</a:t>
            </a:r>
            <a:endParaRPr lang="en-CA" b="1" dirty="0"/>
          </a:p>
        </p:txBody>
      </p:sp>
      <p:sp>
        <p:nvSpPr>
          <p:cNvPr id="5" name="Pentagon 4"/>
          <p:cNvSpPr/>
          <p:nvPr/>
        </p:nvSpPr>
        <p:spPr>
          <a:xfrm>
            <a:off x="1971626" y="2532759"/>
            <a:ext cx="1950883" cy="427956"/>
          </a:xfrm>
          <a:prstGeom prst="homePlat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t>1.1</a:t>
            </a:r>
            <a:r>
              <a:rPr lang="en-CA" sz="1200" dirty="0" smtClean="0"/>
              <a:t> Assess SAM Processes</a:t>
            </a:r>
            <a:endParaRPr lang="en-CA" sz="1200" dirty="0"/>
          </a:p>
        </p:txBody>
      </p:sp>
      <p:sp>
        <p:nvSpPr>
          <p:cNvPr id="21" name="Pentagon 20"/>
          <p:cNvSpPr/>
          <p:nvPr/>
        </p:nvSpPr>
        <p:spPr>
          <a:xfrm>
            <a:off x="1971626" y="3058244"/>
            <a:ext cx="1950883" cy="427956"/>
          </a:xfrm>
          <a:prstGeom prst="homePlat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t>1.2</a:t>
            </a:r>
            <a:r>
              <a:rPr lang="en-CA" sz="1200" dirty="0" smtClean="0"/>
              <a:t> Determine Software Needs</a:t>
            </a:r>
            <a:endParaRPr lang="en-CA" sz="1200" dirty="0"/>
          </a:p>
        </p:txBody>
      </p:sp>
      <p:sp>
        <p:nvSpPr>
          <p:cNvPr id="22" name="Pentagon 21"/>
          <p:cNvSpPr/>
          <p:nvPr/>
        </p:nvSpPr>
        <p:spPr>
          <a:xfrm>
            <a:off x="4165665" y="2532759"/>
            <a:ext cx="1954169" cy="427956"/>
          </a:xfrm>
          <a:prstGeom prst="homePlat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t>2.1</a:t>
            </a:r>
            <a:r>
              <a:rPr lang="en-CA" sz="1200" dirty="0" smtClean="0"/>
              <a:t> Evaluate Software Usage</a:t>
            </a:r>
            <a:endParaRPr lang="en-CA" sz="1200" dirty="0"/>
          </a:p>
        </p:txBody>
      </p:sp>
      <p:sp>
        <p:nvSpPr>
          <p:cNvPr id="23" name="Pentagon 22"/>
          <p:cNvSpPr/>
          <p:nvPr/>
        </p:nvSpPr>
        <p:spPr>
          <a:xfrm>
            <a:off x="4165665" y="3058244"/>
            <a:ext cx="1954169" cy="427956"/>
          </a:xfrm>
          <a:prstGeom prst="homePlat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t>2.2</a:t>
            </a:r>
            <a:r>
              <a:rPr lang="en-CA" sz="1200" dirty="0" smtClean="0"/>
              <a:t> Rationalize Software Licenses </a:t>
            </a:r>
            <a:endParaRPr lang="en-CA" sz="1200" dirty="0"/>
          </a:p>
        </p:txBody>
      </p:sp>
      <p:sp>
        <p:nvSpPr>
          <p:cNvPr id="24" name="Pentagon 23"/>
          <p:cNvSpPr/>
          <p:nvPr/>
        </p:nvSpPr>
        <p:spPr>
          <a:xfrm>
            <a:off x="6362909" y="2532759"/>
            <a:ext cx="1954169" cy="427956"/>
          </a:xfrm>
          <a:prstGeom prst="homePlat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t>3.1</a:t>
            </a:r>
            <a:r>
              <a:rPr lang="en-CA" sz="1200" dirty="0" smtClean="0"/>
              <a:t> Create Audit Response Process</a:t>
            </a:r>
            <a:endParaRPr lang="en-CA" sz="1200" dirty="0"/>
          </a:p>
        </p:txBody>
      </p:sp>
      <p:sp>
        <p:nvSpPr>
          <p:cNvPr id="25" name="Pentagon 24"/>
          <p:cNvSpPr/>
          <p:nvPr/>
        </p:nvSpPr>
        <p:spPr>
          <a:xfrm>
            <a:off x="6362909" y="3058244"/>
            <a:ext cx="1954169" cy="427956"/>
          </a:xfrm>
          <a:prstGeom prst="homePlat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t>3.2</a:t>
            </a:r>
            <a:r>
              <a:rPr lang="en-CA" sz="1200" dirty="0" smtClean="0"/>
              <a:t> Develop SAM Strategy</a:t>
            </a:r>
            <a:endParaRPr lang="en-CA" sz="1200" dirty="0"/>
          </a:p>
        </p:txBody>
      </p:sp>
      <p:sp>
        <p:nvSpPr>
          <p:cNvPr id="26" name="Rounded Rectangle 25"/>
          <p:cNvSpPr/>
          <p:nvPr/>
        </p:nvSpPr>
        <p:spPr>
          <a:xfrm>
            <a:off x="577617" y="2803386"/>
            <a:ext cx="1042587" cy="4218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Steps</a:t>
            </a:r>
            <a:endParaRPr lang="en-CA" b="1" dirty="0"/>
          </a:p>
        </p:txBody>
      </p:sp>
      <p:sp>
        <p:nvSpPr>
          <p:cNvPr id="17" name="Rounded Rectangle 16"/>
          <p:cNvSpPr/>
          <p:nvPr/>
        </p:nvSpPr>
        <p:spPr>
          <a:xfrm>
            <a:off x="1973558" y="4345638"/>
            <a:ext cx="1885950" cy="479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a:t>Conduct </a:t>
            </a:r>
            <a:r>
              <a:rPr lang="en-CA" sz="1100" dirty="0" smtClean="0"/>
              <a:t>stakeholder analysis</a:t>
            </a:r>
            <a:endParaRPr lang="en-CA" sz="1100" dirty="0"/>
          </a:p>
        </p:txBody>
      </p:sp>
      <p:sp>
        <p:nvSpPr>
          <p:cNvPr id="27" name="Rounded Rectangle 26"/>
          <p:cNvSpPr/>
          <p:nvPr/>
        </p:nvSpPr>
        <p:spPr>
          <a:xfrm>
            <a:off x="1963882" y="3776942"/>
            <a:ext cx="1905302" cy="476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Assess current SAM processes</a:t>
            </a:r>
            <a:endParaRPr lang="en-CA" sz="1100" dirty="0"/>
          </a:p>
        </p:txBody>
      </p:sp>
      <p:sp>
        <p:nvSpPr>
          <p:cNvPr id="28" name="Rounded Rectangle 27"/>
          <p:cNvSpPr/>
          <p:nvPr/>
        </p:nvSpPr>
        <p:spPr>
          <a:xfrm>
            <a:off x="1968396" y="4916337"/>
            <a:ext cx="1896275" cy="488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Develop software standards</a:t>
            </a:r>
            <a:endParaRPr lang="en-CA" sz="1100" dirty="0"/>
          </a:p>
        </p:txBody>
      </p:sp>
      <p:sp>
        <p:nvSpPr>
          <p:cNvPr id="29" name="Rounded Rectangle 28"/>
          <p:cNvSpPr/>
          <p:nvPr/>
        </p:nvSpPr>
        <p:spPr>
          <a:xfrm>
            <a:off x="1968396" y="5497100"/>
            <a:ext cx="1896275" cy="4917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Determine organizational profile</a:t>
            </a:r>
            <a:endParaRPr lang="en-CA" sz="1100" dirty="0"/>
          </a:p>
        </p:txBody>
      </p:sp>
      <p:sp>
        <p:nvSpPr>
          <p:cNvPr id="30" name="Rounded Rectangle 29"/>
          <p:cNvSpPr/>
          <p:nvPr/>
        </p:nvSpPr>
        <p:spPr>
          <a:xfrm>
            <a:off x="4164728" y="3772526"/>
            <a:ext cx="1896275" cy="48494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Determine KPIs &amp; metrics</a:t>
            </a:r>
            <a:endParaRPr lang="en-CA" sz="1100" dirty="0"/>
          </a:p>
        </p:txBody>
      </p:sp>
      <p:sp>
        <p:nvSpPr>
          <p:cNvPr id="31" name="Rounded Rectangle 30"/>
          <p:cNvSpPr/>
          <p:nvPr/>
        </p:nvSpPr>
        <p:spPr>
          <a:xfrm>
            <a:off x="4164728" y="4342890"/>
            <a:ext cx="1896275" cy="48494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Develop effective license position</a:t>
            </a:r>
            <a:endParaRPr lang="en-CA" sz="1100" dirty="0"/>
          </a:p>
        </p:txBody>
      </p:sp>
      <p:sp>
        <p:nvSpPr>
          <p:cNvPr id="32" name="Rounded Rectangle 31"/>
          <p:cNvSpPr/>
          <p:nvPr/>
        </p:nvSpPr>
        <p:spPr>
          <a:xfrm>
            <a:off x="4164728" y="4918030"/>
            <a:ext cx="1896275" cy="48494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Calculate ROI of software licenses</a:t>
            </a:r>
            <a:endParaRPr lang="en-CA" sz="1100" dirty="0"/>
          </a:p>
        </p:txBody>
      </p:sp>
      <p:sp>
        <p:nvSpPr>
          <p:cNvPr id="33" name="Rounded Rectangle 32"/>
          <p:cNvSpPr/>
          <p:nvPr/>
        </p:nvSpPr>
        <p:spPr>
          <a:xfrm>
            <a:off x="4164728" y="5500513"/>
            <a:ext cx="1896275" cy="48494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Rationalize software license data</a:t>
            </a:r>
            <a:endParaRPr lang="en-CA" sz="1100" dirty="0"/>
          </a:p>
        </p:txBody>
      </p:sp>
      <p:sp>
        <p:nvSpPr>
          <p:cNvPr id="34" name="Rounded Rectangle 33"/>
          <p:cNvSpPr/>
          <p:nvPr/>
        </p:nvSpPr>
        <p:spPr>
          <a:xfrm>
            <a:off x="6367834" y="3772526"/>
            <a:ext cx="1896275" cy="48494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Create audit response</a:t>
            </a:r>
            <a:endParaRPr lang="en-CA" sz="1100" dirty="0"/>
          </a:p>
        </p:txBody>
      </p:sp>
      <p:sp>
        <p:nvSpPr>
          <p:cNvPr id="35" name="Rounded Rectangle 34"/>
          <p:cNvSpPr/>
          <p:nvPr/>
        </p:nvSpPr>
        <p:spPr>
          <a:xfrm>
            <a:off x="6367834" y="4918030"/>
            <a:ext cx="1896275" cy="48494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a:t>Complete SAM </a:t>
            </a:r>
            <a:r>
              <a:rPr lang="en-CA" sz="1100" dirty="0" smtClean="0"/>
              <a:t>strategy</a:t>
            </a:r>
            <a:endParaRPr lang="en-CA" sz="1100" dirty="0"/>
          </a:p>
        </p:txBody>
      </p:sp>
      <p:sp>
        <p:nvSpPr>
          <p:cNvPr id="36" name="Rounded Rectangle 35"/>
          <p:cNvSpPr/>
          <p:nvPr/>
        </p:nvSpPr>
        <p:spPr>
          <a:xfrm>
            <a:off x="6367834" y="4342890"/>
            <a:ext cx="1896275" cy="48494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Develop software catalog</a:t>
            </a:r>
            <a:endParaRPr lang="en-CA" sz="1100" dirty="0"/>
          </a:p>
        </p:txBody>
      </p:sp>
      <p:sp>
        <p:nvSpPr>
          <p:cNvPr id="37" name="Rounded Rectangle 36"/>
          <p:cNvSpPr/>
          <p:nvPr/>
        </p:nvSpPr>
        <p:spPr>
          <a:xfrm>
            <a:off x="6367834" y="5500513"/>
            <a:ext cx="1896275" cy="48494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t>Design SAM roadmap</a:t>
            </a:r>
            <a:endParaRPr lang="en-CA" sz="1100" dirty="0"/>
          </a:p>
        </p:txBody>
      </p:sp>
      <p:sp>
        <p:nvSpPr>
          <p:cNvPr id="38" name="Rounded Rectangle 37"/>
          <p:cNvSpPr/>
          <p:nvPr/>
        </p:nvSpPr>
        <p:spPr>
          <a:xfrm>
            <a:off x="462932" y="4651181"/>
            <a:ext cx="1256619" cy="4218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Activities</a:t>
            </a:r>
            <a:endParaRPr lang="en-CA" b="1" dirty="0"/>
          </a:p>
        </p:txBody>
      </p:sp>
      <p:grpSp>
        <p:nvGrpSpPr>
          <p:cNvPr id="39" name="Group 38"/>
          <p:cNvGrpSpPr/>
          <p:nvPr/>
        </p:nvGrpSpPr>
        <p:grpSpPr>
          <a:xfrm>
            <a:off x="0" y="6422955"/>
            <a:ext cx="9144000" cy="437555"/>
            <a:chOff x="0" y="6422955"/>
            <a:chExt cx="9144000" cy="437555"/>
          </a:xfrm>
        </p:grpSpPr>
        <p:pic>
          <p:nvPicPr>
            <p:cNvPr id="40"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41" name="Picture 40"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85263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2327</Words>
  <Application>Microsoft Office PowerPoint</Application>
  <PresentationFormat>On-screen Show (4:3)</PresentationFormat>
  <Paragraphs>268</Paragraphs>
  <Slides>17</Slides>
  <Notes>12</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17</vt:i4>
      </vt:variant>
      <vt:variant>
        <vt:lpstr>Custom Shows</vt:lpstr>
      </vt:variant>
      <vt:variant>
        <vt:i4>1</vt:i4>
      </vt:variant>
    </vt:vector>
  </HeadingPairs>
  <TitlesOfParts>
    <vt:vector size="27" baseType="lpstr">
      <vt:lpstr>Arial</vt:lpstr>
      <vt:lpstr>Calibri</vt:lpstr>
      <vt:lpstr>Georgia</vt:lpstr>
      <vt:lpstr>Open Sans</vt:lpstr>
      <vt:lpstr>Roboto Slab</vt:lpstr>
      <vt:lpstr>Times New Roman</vt:lpstr>
      <vt:lpstr>Wingdings</vt:lpstr>
      <vt:lpstr>Theme1</vt:lpstr>
      <vt:lpstr>Office Theme</vt:lpstr>
      <vt:lpstr>PowerPoint Presentation</vt:lpstr>
      <vt:lpstr>PowerPoint Presentation</vt:lpstr>
      <vt:lpstr>Our understanding of the problem</vt:lpstr>
      <vt:lpstr>Executive summary</vt:lpstr>
      <vt:lpstr>Cut software spend by a third with optimized SAM processes</vt:lpstr>
      <vt:lpstr>Poor SAM practices increase costs and risks</vt:lpstr>
      <vt:lpstr>Executives know software asset management is an important process and they want it fixed</vt:lpstr>
      <vt:lpstr>Info-Tech’s approach to asset management optimization focuses on building essential best practices</vt:lpstr>
      <vt:lpstr>Execute on Info-Tech’s project blueprint to optimize your SAM</vt:lpstr>
      <vt:lpstr>Establish baseline metrics</vt:lpstr>
      <vt:lpstr>Measure the value of guided implementations (GIs)</vt:lpstr>
      <vt:lpstr> Info-Tech delivers: Outputs of the optimization project</vt:lpstr>
      <vt:lpstr>Implementing software asset management is done over two projects</vt:lpstr>
      <vt:lpstr>Info-Tech offers various levels of support to best suit your needs</vt:lpstr>
      <vt:lpstr>Optimize Software Asset Management – project overview (three phases)</vt:lpstr>
      <vt:lpstr>Workshop overview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2016-08-24T14:22:49Z</dcterms:created>
  <dcterms:modified xsi:type="dcterms:W3CDTF">2016-08-24T15:20:08Z</dcterms:modified>
</cp:coreProperties>
</file>